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5"/>
    <p:sldMasterId id="2147483674" r:id="rId6"/>
  </p:sldMasterIdLst>
  <p:notesMasterIdLst>
    <p:notesMasterId r:id="rId100"/>
  </p:notesMasterIdLst>
  <p:handoutMasterIdLst>
    <p:handoutMasterId r:id="rId101"/>
  </p:handoutMasterIdLst>
  <p:sldIdLst>
    <p:sldId id="427" r:id="rId7"/>
    <p:sldId id="428" r:id="rId8"/>
    <p:sldId id="423" r:id="rId9"/>
    <p:sldId id="649" r:id="rId10"/>
    <p:sldId id="590" r:id="rId11"/>
    <p:sldId id="648" r:id="rId12"/>
    <p:sldId id="592" r:id="rId13"/>
    <p:sldId id="628" r:id="rId14"/>
    <p:sldId id="711" r:id="rId15"/>
    <p:sldId id="685" r:id="rId16"/>
    <p:sldId id="686" r:id="rId17"/>
    <p:sldId id="652" r:id="rId18"/>
    <p:sldId id="651" r:id="rId19"/>
    <p:sldId id="661" r:id="rId20"/>
    <p:sldId id="654" r:id="rId21"/>
    <p:sldId id="656" r:id="rId22"/>
    <p:sldId id="657" r:id="rId23"/>
    <p:sldId id="666" r:id="rId24"/>
    <p:sldId id="667" r:id="rId25"/>
    <p:sldId id="668" r:id="rId26"/>
    <p:sldId id="669" r:id="rId27"/>
    <p:sldId id="670" r:id="rId28"/>
    <p:sldId id="671" r:id="rId29"/>
    <p:sldId id="672" r:id="rId30"/>
    <p:sldId id="673" r:id="rId31"/>
    <p:sldId id="674" r:id="rId32"/>
    <p:sldId id="675" r:id="rId33"/>
    <p:sldId id="676" r:id="rId34"/>
    <p:sldId id="677" r:id="rId35"/>
    <p:sldId id="678" r:id="rId36"/>
    <p:sldId id="679" r:id="rId37"/>
    <p:sldId id="680" r:id="rId38"/>
    <p:sldId id="681" r:id="rId39"/>
    <p:sldId id="714" r:id="rId40"/>
    <p:sldId id="687" r:id="rId41"/>
    <p:sldId id="700" r:id="rId42"/>
    <p:sldId id="689" r:id="rId43"/>
    <p:sldId id="690" r:id="rId44"/>
    <p:sldId id="691" r:id="rId45"/>
    <p:sldId id="692" r:id="rId46"/>
    <p:sldId id="693" r:id="rId47"/>
    <p:sldId id="694" r:id="rId48"/>
    <p:sldId id="695" r:id="rId49"/>
    <p:sldId id="696" r:id="rId50"/>
    <p:sldId id="697" r:id="rId51"/>
    <p:sldId id="699" r:id="rId52"/>
    <p:sldId id="701" r:id="rId53"/>
    <p:sldId id="709" r:id="rId54"/>
    <p:sldId id="710" r:id="rId55"/>
    <p:sldId id="703" r:id="rId56"/>
    <p:sldId id="704" r:id="rId57"/>
    <p:sldId id="705" r:id="rId58"/>
    <p:sldId id="706" r:id="rId59"/>
    <p:sldId id="708" r:id="rId60"/>
    <p:sldId id="713" r:id="rId61"/>
    <p:sldId id="712" r:id="rId62"/>
    <p:sldId id="426" r:id="rId63"/>
    <p:sldId id="425" r:id="rId64"/>
    <p:sldId id="596" r:id="rId65"/>
    <p:sldId id="599" r:id="rId66"/>
    <p:sldId id="600" r:id="rId67"/>
    <p:sldId id="601" r:id="rId68"/>
    <p:sldId id="602" r:id="rId69"/>
    <p:sldId id="603" r:id="rId70"/>
    <p:sldId id="604" r:id="rId71"/>
    <p:sldId id="605" r:id="rId72"/>
    <p:sldId id="606" r:id="rId73"/>
    <p:sldId id="607" r:id="rId74"/>
    <p:sldId id="608" r:id="rId75"/>
    <p:sldId id="609" r:id="rId76"/>
    <p:sldId id="610" r:id="rId77"/>
    <p:sldId id="611" r:id="rId78"/>
    <p:sldId id="612" r:id="rId79"/>
    <p:sldId id="613" r:id="rId80"/>
    <p:sldId id="614" r:id="rId81"/>
    <p:sldId id="615" r:id="rId82"/>
    <p:sldId id="616" r:id="rId83"/>
    <p:sldId id="617" r:id="rId84"/>
    <p:sldId id="618" r:id="rId85"/>
    <p:sldId id="619" r:id="rId86"/>
    <p:sldId id="620" r:id="rId87"/>
    <p:sldId id="621" r:id="rId88"/>
    <p:sldId id="622" r:id="rId89"/>
    <p:sldId id="623" r:id="rId90"/>
    <p:sldId id="624" r:id="rId91"/>
    <p:sldId id="625" r:id="rId92"/>
    <p:sldId id="429" r:id="rId93"/>
    <p:sldId id="459" r:id="rId94"/>
    <p:sldId id="460" r:id="rId95"/>
    <p:sldId id="463" r:id="rId96"/>
    <p:sldId id="452" r:id="rId97"/>
    <p:sldId id="453" r:id="rId98"/>
    <p:sldId id="44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57606E-8621-40FB-A762-D34FF0C9CA0C}">
          <p14:sldIdLst>
            <p14:sldId id="427"/>
            <p14:sldId id="428"/>
            <p14:sldId id="423"/>
          </p14:sldIdLst>
        </p14:section>
        <p14:section name="Introduction" id="{4E125308-0B33-4E8B-9164-7A28D4541EFD}">
          <p14:sldIdLst>
            <p14:sldId id="649"/>
            <p14:sldId id="590"/>
            <p14:sldId id="648"/>
            <p14:sldId id="592"/>
            <p14:sldId id="628"/>
            <p14:sldId id="711"/>
          </p14:sldIdLst>
        </p14:section>
        <p14:section name="2007 to 2010" id="{F82854AC-2B3E-4999-8DED-6081290E0ADA}">
          <p14:sldIdLst>
            <p14:sldId id="685"/>
            <p14:sldId id="686"/>
            <p14:sldId id="652"/>
            <p14:sldId id="651"/>
            <p14:sldId id="661"/>
            <p14:sldId id="654"/>
            <p14:sldId id="656"/>
            <p14:sldId id="657"/>
            <p14:sldId id="666"/>
            <p14:sldId id="667"/>
            <p14:sldId id="668"/>
            <p14:sldId id="669"/>
            <p14:sldId id="670"/>
            <p14:sldId id="671"/>
            <p14:sldId id="672"/>
            <p14:sldId id="673"/>
            <p14:sldId id="674"/>
            <p14:sldId id="675"/>
            <p14:sldId id="676"/>
            <p14:sldId id="677"/>
            <p14:sldId id="678"/>
            <p14:sldId id="679"/>
            <p14:sldId id="680"/>
            <p14:sldId id="681"/>
            <p14:sldId id="714"/>
            <p14:sldId id="687"/>
          </p14:sldIdLst>
        </p14:section>
        <p14:section name="2003" id="{375728E6-E47A-4EFA-8393-55558B9319FA}">
          <p14:sldIdLst>
            <p14:sldId id="700"/>
            <p14:sldId id="689"/>
            <p14:sldId id="690"/>
            <p14:sldId id="691"/>
            <p14:sldId id="692"/>
            <p14:sldId id="693"/>
            <p14:sldId id="694"/>
            <p14:sldId id="695"/>
            <p14:sldId id="696"/>
            <p14:sldId id="697"/>
            <p14:sldId id="699"/>
            <p14:sldId id="701"/>
          </p14:sldIdLst>
        </p14:section>
        <p14:section name="PPS" id="{3EC0ADE7-4E56-425C-8D00-A5E761EC5273}">
          <p14:sldIdLst>
            <p14:sldId id="709"/>
            <p14:sldId id="710"/>
            <p14:sldId id="703"/>
            <p14:sldId id="704"/>
            <p14:sldId id="705"/>
            <p14:sldId id="706"/>
            <p14:sldId id="708"/>
            <p14:sldId id="713"/>
            <p14:sldId id="712"/>
          </p14:sldIdLst>
        </p14:section>
        <p14:section name="Untitled Section" id="{7BFF9E00-72CC-4D5B-8A5D-E285653064DD}">
          <p14:sldIdLst>
            <p14:sldId id="426"/>
            <p14:sldId id="425"/>
          </p14:sldIdLst>
        </p14:section>
        <p14:section name="Appendinx" id="{41CE06C8-DF30-4FF8-9CE0-5067A6410742}">
          <p14:sldIdLst>
            <p14:sldId id="596"/>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429"/>
            <p14:sldId id="459"/>
            <p14:sldId id="460"/>
            <p14:sldId id="463"/>
            <p14:sldId id="452"/>
            <p14:sldId id="453"/>
            <p14:sldId id="44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300" autoAdjust="0"/>
    <p:restoredTop sz="83017" autoAdjust="0"/>
  </p:normalViewPr>
  <p:slideViewPr>
    <p:cSldViewPr>
      <p:cViewPr varScale="1">
        <p:scale>
          <a:sx n="92" d="100"/>
          <a:sy n="92" d="100"/>
        </p:scale>
        <p:origin x="-744" y="-102"/>
      </p:cViewPr>
      <p:guideLst>
        <p:guide orient="horz" pos="2160"/>
        <p:guide pos="2880"/>
      </p:guideLst>
    </p:cSldViewPr>
  </p:slideViewPr>
  <p:outlineViewPr>
    <p:cViewPr>
      <p:scale>
        <a:sx n="33" d="100"/>
        <a:sy n="33" d="100"/>
      </p:scale>
      <p:origin x="0" y="9274"/>
    </p:cViewPr>
  </p:outlineViewPr>
  <p:notesTextViewPr>
    <p:cViewPr>
      <p:scale>
        <a:sx n="100" d="100"/>
        <a:sy n="100" d="100"/>
      </p:scale>
      <p:origin x="0" y="0"/>
    </p:cViewPr>
  </p:notesTextViewPr>
  <p:sorterViewPr>
    <p:cViewPr>
      <p:scale>
        <a:sx n="100" d="100"/>
        <a:sy n="100" d="100"/>
      </p:scale>
      <p:origin x="0" y="126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commentAuthors" Target="commentAuthors.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dgm:spPr>
        <a:solidFill>
          <a:schemeClr val="accent2">
            <a:lumMod val="40000"/>
            <a:lumOff val="60000"/>
          </a:schemeClr>
        </a:solidFill>
      </dgm:spPr>
      <dgm:t>
        <a:bodyPr/>
        <a:lstStyle/>
        <a:p>
          <a:r>
            <a:rPr lang="en-US" b="1" smtClean="0">
              <a:solidFill>
                <a:schemeClr val="bg1"/>
              </a:solidFill>
            </a:rPr>
            <a:t>2.Migration</a:t>
          </a:r>
          <a:endParaRPr lang="en-US" b="1">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dgm:spPr>
        <a:solidFill>
          <a:srgbClr val="DE8AC8"/>
        </a:solidFill>
      </dgm:spPr>
      <dgm:t>
        <a:bodyPr/>
        <a:lstStyle/>
        <a:p>
          <a:r>
            <a:rPr lang="en-US" b="1" smtClean="0">
              <a:solidFill>
                <a:schemeClr val="bg1"/>
              </a:solidFill>
            </a:rPr>
            <a:t>3. Post-Migration</a:t>
          </a:r>
          <a:endParaRPr lang="en-US" b="1">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dgm:spPr>
        <a:solidFill>
          <a:schemeClr val="accent5">
            <a:lumMod val="60000"/>
            <a:lumOff val="40000"/>
          </a:schemeClr>
        </a:solidFill>
      </dgm:spPr>
      <dgm:t>
        <a:bodyPr/>
        <a:lstStyle/>
        <a:p>
          <a:r>
            <a:rPr lang="en-US" b="1" smtClean="0">
              <a:solidFill>
                <a:schemeClr val="bg1"/>
              </a:solidFill>
            </a:rPr>
            <a:t>4. Data Validation</a:t>
          </a:r>
          <a:endParaRPr lang="en-US" b="1">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dgm:spPr>
        <a:solidFill>
          <a:schemeClr val="accent1">
            <a:lumMod val="60000"/>
            <a:lumOff val="40000"/>
          </a:schemeClr>
        </a:solidFill>
      </dgm:spPr>
      <dgm:t>
        <a:bodyPr/>
        <a:lstStyle/>
        <a:p>
          <a:r>
            <a:rPr lang="en-US" b="1" smtClean="0">
              <a:solidFill>
                <a:schemeClr val="bg1"/>
              </a:solidFill>
            </a:rPr>
            <a:t>5. Decision</a:t>
          </a:r>
          <a:endParaRPr lang="en-US" b="1">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8A5106BE-1C4E-4FA0-B30F-93F4191A867F}" type="presOf" srcId="{E4D30787-F378-4CB1-BC35-B3D80312EDDD}" destId="{254DA270-0210-4CCC-9C34-CD4D5C406131}"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7BEF2BFD-5D9F-4FA2-906C-40CE2D0B56D5}" type="presOf" srcId="{B408B6BB-5ABA-4B3A-A7BA-CA478B6F18C8}" destId="{52910756-E87F-4767-A26D-A8AA00898859}" srcOrd="0" destOrd="0" presId="urn:microsoft.com/office/officeart/2005/8/layout/chevron1"/>
    <dgm:cxn modelId="{905C6D43-CCED-42D2-9327-3DB2F1808135}" type="presOf" srcId="{6C6F8EEE-A2A7-4E7E-8CB5-D14F2AE58AE6}" destId="{B74F1F78-AB66-4E18-90E4-0F31EFFD53AA}" srcOrd="0" destOrd="0" presId="urn:microsoft.com/office/officeart/2005/8/layout/chevron1"/>
    <dgm:cxn modelId="{5ADBE492-46CE-4749-A748-D88B9CA2C6C4}" type="presOf" srcId="{C7B82D2E-8DCB-49A3-B5EA-7123C45169E3}" destId="{DD1038C9-12CB-4341-9FA6-B0A2171BD9C3}"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744CCE4F-834B-44FA-9F49-A0D4893FA860}" type="presOf" srcId="{214457CE-0A3A-47E2-8FAC-4DDECD8DD587}" destId="{692A22DE-661C-4FC6-9550-06FD4D9F232B}"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26441393-1CBB-487D-AB6B-38D33CD0D09A}" type="presOf" srcId="{E5D2DDA8-EA4C-4BCD-9E72-4F282BA0D805}" destId="{C2AF9444-DD15-4030-8952-E818DCA2F3C6}" srcOrd="0" destOrd="0" presId="urn:microsoft.com/office/officeart/2005/8/layout/chevron1"/>
    <dgm:cxn modelId="{B30F4808-7788-4AC8-BC49-ED5785C59098}" srcId="{214457CE-0A3A-47E2-8FAC-4DDECD8DD587}" destId="{C7B82D2E-8DCB-49A3-B5EA-7123C45169E3}" srcOrd="4" destOrd="0" parTransId="{642D61F0-E4FA-4E39-AD42-2F10D331EB80}" sibTransId="{E7BC0491-EBE5-42F5-878B-B00F997E87BC}"/>
    <dgm:cxn modelId="{0550770D-E4B4-4AB2-A733-7AD6D3D9F69C}" type="presParOf" srcId="{692A22DE-661C-4FC6-9550-06FD4D9F232B}" destId="{B74F1F78-AB66-4E18-90E4-0F31EFFD53AA}" srcOrd="0" destOrd="0" presId="urn:microsoft.com/office/officeart/2005/8/layout/chevron1"/>
    <dgm:cxn modelId="{4C386953-C916-40CB-A4D1-7CAC2C3D695B}" type="presParOf" srcId="{692A22DE-661C-4FC6-9550-06FD4D9F232B}" destId="{5D85DDE8-79A6-49DC-BE4A-5FA134DA4B2E}" srcOrd="1" destOrd="0" presId="urn:microsoft.com/office/officeart/2005/8/layout/chevron1"/>
    <dgm:cxn modelId="{66DDD8C3-52F1-4626-B2B7-463EBC6D9DF4}" type="presParOf" srcId="{692A22DE-661C-4FC6-9550-06FD4D9F232B}" destId="{C2AF9444-DD15-4030-8952-E818DCA2F3C6}" srcOrd="2" destOrd="0" presId="urn:microsoft.com/office/officeart/2005/8/layout/chevron1"/>
    <dgm:cxn modelId="{EA1303A4-16D7-4B9E-BA9D-8A084E9C4D59}" type="presParOf" srcId="{692A22DE-661C-4FC6-9550-06FD4D9F232B}" destId="{474865AD-9C23-4BAC-8DCE-063E32CF12B0}" srcOrd="3" destOrd="0" presId="urn:microsoft.com/office/officeart/2005/8/layout/chevron1"/>
    <dgm:cxn modelId="{4951EC35-D5D6-487F-A519-5B06CDDF3874}" type="presParOf" srcId="{692A22DE-661C-4FC6-9550-06FD4D9F232B}" destId="{52910756-E87F-4767-A26D-A8AA00898859}" srcOrd="4" destOrd="0" presId="urn:microsoft.com/office/officeart/2005/8/layout/chevron1"/>
    <dgm:cxn modelId="{8C6CBB24-B09C-4642-B941-998095F0F358}" type="presParOf" srcId="{692A22DE-661C-4FC6-9550-06FD4D9F232B}" destId="{E0D161EC-44E7-4F88-B75C-C1EDA401779B}" srcOrd="5" destOrd="0" presId="urn:microsoft.com/office/officeart/2005/8/layout/chevron1"/>
    <dgm:cxn modelId="{895638E6-2CDC-49A0-AA33-FAD2D893AEBB}" type="presParOf" srcId="{692A22DE-661C-4FC6-9550-06FD4D9F232B}" destId="{254DA270-0210-4CCC-9C34-CD4D5C406131}" srcOrd="6" destOrd="0" presId="urn:microsoft.com/office/officeart/2005/8/layout/chevron1"/>
    <dgm:cxn modelId="{8D9EEDC8-C629-41FB-A156-BCBD3BC5604C}" type="presParOf" srcId="{692A22DE-661C-4FC6-9550-06FD4D9F232B}" destId="{79A7A8B2-1A2A-416D-B1DD-618FA799B0B0}" srcOrd="7" destOrd="0" presId="urn:microsoft.com/office/officeart/2005/8/layout/chevron1"/>
    <dgm:cxn modelId="{6AF278D0-CFDD-4501-ADD3-D77AA6E94A8A}"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B51C771F-9D5E-4E53-A78F-E4F682709BFE}" type="presOf" srcId="{B408B6BB-5ABA-4B3A-A7BA-CA478B6F18C8}" destId="{52910756-E87F-4767-A26D-A8AA00898859}"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CBE93172-F49D-47C3-BDAB-E0F0765DA39E}" type="presOf" srcId="{214457CE-0A3A-47E2-8FAC-4DDECD8DD587}" destId="{692A22DE-661C-4FC6-9550-06FD4D9F232B}" srcOrd="0" destOrd="0" presId="urn:microsoft.com/office/officeart/2005/8/layout/chevron1"/>
    <dgm:cxn modelId="{FAECDAAC-D334-4498-8675-18F172A4F51E}" type="presOf" srcId="{E5D2DDA8-EA4C-4BCD-9E72-4F282BA0D805}" destId="{C2AF9444-DD15-4030-8952-E818DCA2F3C6}" srcOrd="0" destOrd="0" presId="urn:microsoft.com/office/officeart/2005/8/layout/chevron1"/>
    <dgm:cxn modelId="{7BE60456-7C8C-4E2A-B6D1-EE82BC26F9A8}" type="presOf" srcId="{C7B82D2E-8DCB-49A3-B5EA-7123C45169E3}" destId="{DD1038C9-12CB-4341-9FA6-B0A2171BD9C3}"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25296262-B5F0-49B1-B83F-A30769559E78}" type="presOf" srcId="{E4D30787-F378-4CB1-BC35-B3D80312EDDD}" destId="{254DA270-0210-4CCC-9C34-CD4D5C406131}"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26D816CF-AA50-44B1-BF58-BB61602ABB55}" type="presOf" srcId="{6C6F8EEE-A2A7-4E7E-8CB5-D14F2AE58AE6}" destId="{B74F1F78-AB66-4E18-90E4-0F31EFFD53AA}" srcOrd="0" destOrd="0" presId="urn:microsoft.com/office/officeart/2005/8/layout/chevron1"/>
    <dgm:cxn modelId="{B30F4808-7788-4AC8-BC49-ED5785C59098}" srcId="{214457CE-0A3A-47E2-8FAC-4DDECD8DD587}" destId="{C7B82D2E-8DCB-49A3-B5EA-7123C45169E3}" srcOrd="4" destOrd="0" parTransId="{642D61F0-E4FA-4E39-AD42-2F10D331EB80}" sibTransId="{E7BC0491-EBE5-42F5-878B-B00F997E87BC}"/>
    <dgm:cxn modelId="{2E7ADBAD-0BC3-4AA8-B07D-5CE1217A1D67}" type="presParOf" srcId="{692A22DE-661C-4FC6-9550-06FD4D9F232B}" destId="{B74F1F78-AB66-4E18-90E4-0F31EFFD53AA}" srcOrd="0" destOrd="0" presId="urn:microsoft.com/office/officeart/2005/8/layout/chevron1"/>
    <dgm:cxn modelId="{CEA7930F-D178-4FD8-A7DE-2E10D753A69C}" type="presParOf" srcId="{692A22DE-661C-4FC6-9550-06FD4D9F232B}" destId="{5D85DDE8-79A6-49DC-BE4A-5FA134DA4B2E}" srcOrd="1" destOrd="0" presId="urn:microsoft.com/office/officeart/2005/8/layout/chevron1"/>
    <dgm:cxn modelId="{81F626B1-FF19-4C78-A9EA-3AEE10D083A5}" type="presParOf" srcId="{692A22DE-661C-4FC6-9550-06FD4D9F232B}" destId="{C2AF9444-DD15-4030-8952-E818DCA2F3C6}" srcOrd="2" destOrd="0" presId="urn:microsoft.com/office/officeart/2005/8/layout/chevron1"/>
    <dgm:cxn modelId="{0F7F3C80-8825-4D30-8837-508D05D30C90}" type="presParOf" srcId="{692A22DE-661C-4FC6-9550-06FD4D9F232B}" destId="{474865AD-9C23-4BAC-8DCE-063E32CF12B0}" srcOrd="3" destOrd="0" presId="urn:microsoft.com/office/officeart/2005/8/layout/chevron1"/>
    <dgm:cxn modelId="{C6ACE060-70E2-40DE-AD27-1AFF214A253D}" type="presParOf" srcId="{692A22DE-661C-4FC6-9550-06FD4D9F232B}" destId="{52910756-E87F-4767-A26D-A8AA00898859}" srcOrd="4" destOrd="0" presId="urn:microsoft.com/office/officeart/2005/8/layout/chevron1"/>
    <dgm:cxn modelId="{38C7FAEC-54B4-4292-854F-336BF5641D13}" type="presParOf" srcId="{692A22DE-661C-4FC6-9550-06FD4D9F232B}" destId="{E0D161EC-44E7-4F88-B75C-C1EDA401779B}" srcOrd="5" destOrd="0" presId="urn:microsoft.com/office/officeart/2005/8/layout/chevron1"/>
    <dgm:cxn modelId="{8D6AD6A1-3A70-4A91-8B4F-2B4EC6BB54A8}" type="presParOf" srcId="{692A22DE-661C-4FC6-9550-06FD4D9F232B}" destId="{254DA270-0210-4CCC-9C34-CD4D5C406131}" srcOrd="6" destOrd="0" presId="urn:microsoft.com/office/officeart/2005/8/layout/chevron1"/>
    <dgm:cxn modelId="{7DF41939-8134-4FB1-883A-F22DB52C1714}" type="presParOf" srcId="{692A22DE-661C-4FC6-9550-06FD4D9F232B}" destId="{79A7A8B2-1A2A-416D-B1DD-618FA799B0B0}" srcOrd="7" destOrd="0" presId="urn:microsoft.com/office/officeart/2005/8/layout/chevron1"/>
    <dgm:cxn modelId="{53FB245D-D706-4131-A318-2BBEF085C32F}"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accent2">
            <a:lumMod val="40000"/>
            <a:lumOff val="60000"/>
          </a:schemeClr>
        </a:solidFill>
      </dgm:spPr>
      <dgm:t>
        <a:bodyPr/>
        <a:lstStyle/>
        <a:p>
          <a:r>
            <a:rPr lang="en-US" sz="1200" b="1" smtClean="0">
              <a:solidFill>
                <a:schemeClr val="bg1"/>
              </a:solidFill>
            </a:rPr>
            <a:t>2.Migration</a:t>
          </a:r>
          <a:endParaRPr lang="en-US" sz="1200" b="1">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65431CA6-E7F9-4EBB-A663-471A7A239D96}" type="presOf" srcId="{E4D30787-F378-4CB1-BC35-B3D80312EDDD}" destId="{254DA270-0210-4CCC-9C34-CD4D5C406131}" srcOrd="0" destOrd="0" presId="urn:microsoft.com/office/officeart/2005/8/layout/chevron1"/>
    <dgm:cxn modelId="{3964BC33-4D8D-4151-B35B-4E2DF6EA8B17}" type="presOf" srcId="{B408B6BB-5ABA-4B3A-A7BA-CA478B6F18C8}" destId="{52910756-E87F-4767-A26D-A8AA00898859}" srcOrd="0" destOrd="0" presId="urn:microsoft.com/office/officeart/2005/8/layout/chevron1"/>
    <dgm:cxn modelId="{D4CFCA75-CB05-4B4A-9BBA-CA9730830766}" type="presOf" srcId="{214457CE-0A3A-47E2-8FAC-4DDECD8DD587}" destId="{692A22DE-661C-4FC6-9550-06FD4D9F232B}" srcOrd="0" destOrd="0" presId="urn:microsoft.com/office/officeart/2005/8/layout/chevron1"/>
    <dgm:cxn modelId="{52E3A7DC-E8F8-41E5-9F8E-5CD885A6180F}" type="presOf" srcId="{C7B82D2E-8DCB-49A3-B5EA-7123C45169E3}" destId="{DD1038C9-12CB-4341-9FA6-B0A2171BD9C3}"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F5EBE247-00A5-4232-AA7E-46DE0253BEAB}" type="presOf" srcId="{E5D2DDA8-EA4C-4BCD-9E72-4F282BA0D805}" destId="{C2AF9444-DD15-4030-8952-E818DCA2F3C6}"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152EABEF-A3E9-49B8-B66F-AD959E15A558}" type="presOf" srcId="{6C6F8EEE-A2A7-4E7E-8CB5-D14F2AE58AE6}" destId="{B74F1F78-AB66-4E18-90E4-0F31EFFD53AA}" srcOrd="0" destOrd="0" presId="urn:microsoft.com/office/officeart/2005/8/layout/chevron1"/>
    <dgm:cxn modelId="{4226D6E1-27D0-450C-B0D0-525E0AA7D39F}" type="presParOf" srcId="{692A22DE-661C-4FC6-9550-06FD4D9F232B}" destId="{B74F1F78-AB66-4E18-90E4-0F31EFFD53AA}" srcOrd="0" destOrd="0" presId="urn:microsoft.com/office/officeart/2005/8/layout/chevron1"/>
    <dgm:cxn modelId="{3DBD9668-CB21-49AF-A936-2607C29733C3}" type="presParOf" srcId="{692A22DE-661C-4FC6-9550-06FD4D9F232B}" destId="{5D85DDE8-79A6-49DC-BE4A-5FA134DA4B2E}" srcOrd="1" destOrd="0" presId="urn:microsoft.com/office/officeart/2005/8/layout/chevron1"/>
    <dgm:cxn modelId="{D9156577-FFDF-4721-967D-892A742100D7}" type="presParOf" srcId="{692A22DE-661C-4FC6-9550-06FD4D9F232B}" destId="{C2AF9444-DD15-4030-8952-E818DCA2F3C6}" srcOrd="2" destOrd="0" presId="urn:microsoft.com/office/officeart/2005/8/layout/chevron1"/>
    <dgm:cxn modelId="{153C4B42-811B-4B70-B104-A7806C1D6D44}" type="presParOf" srcId="{692A22DE-661C-4FC6-9550-06FD4D9F232B}" destId="{474865AD-9C23-4BAC-8DCE-063E32CF12B0}" srcOrd="3" destOrd="0" presId="urn:microsoft.com/office/officeart/2005/8/layout/chevron1"/>
    <dgm:cxn modelId="{1D70088D-592E-422F-96F7-5586DF6C78A4}" type="presParOf" srcId="{692A22DE-661C-4FC6-9550-06FD4D9F232B}" destId="{52910756-E87F-4767-A26D-A8AA00898859}" srcOrd="4" destOrd="0" presId="urn:microsoft.com/office/officeart/2005/8/layout/chevron1"/>
    <dgm:cxn modelId="{A3ABC663-78A6-4E1F-9638-97E447A8EC8B}" type="presParOf" srcId="{692A22DE-661C-4FC6-9550-06FD4D9F232B}" destId="{E0D161EC-44E7-4F88-B75C-C1EDA401779B}" srcOrd="5" destOrd="0" presId="urn:microsoft.com/office/officeart/2005/8/layout/chevron1"/>
    <dgm:cxn modelId="{D66446EB-9682-499C-BC6A-499CAFCA71E3}" type="presParOf" srcId="{692A22DE-661C-4FC6-9550-06FD4D9F232B}" destId="{254DA270-0210-4CCC-9C34-CD4D5C406131}" srcOrd="6" destOrd="0" presId="urn:microsoft.com/office/officeart/2005/8/layout/chevron1"/>
    <dgm:cxn modelId="{38BE52C1-6D72-4516-9858-44326EE5C449}" type="presParOf" srcId="{692A22DE-661C-4FC6-9550-06FD4D9F232B}" destId="{79A7A8B2-1A2A-416D-B1DD-618FA799B0B0}" srcOrd="7" destOrd="0" presId="urn:microsoft.com/office/officeart/2005/8/layout/chevron1"/>
    <dgm:cxn modelId="{629CFEE5-D802-4C26-95AC-2C7DF3EF793A}"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rgbClr val="DE8AC8"/>
        </a:solidFill>
      </dgm:spPr>
      <dgm:t>
        <a:bodyPr/>
        <a:lstStyle/>
        <a:p>
          <a:r>
            <a:rPr lang="en-US" sz="1200" b="1" smtClean="0">
              <a:solidFill>
                <a:schemeClr val="bg1"/>
              </a:solidFill>
            </a:rPr>
            <a:t>3. Post-Migration</a:t>
          </a:r>
          <a:endParaRPr lang="en-US" sz="1200" b="1">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79729A47-8AB7-40FF-81EE-85CE56725A9D}" type="presOf" srcId="{6C6F8EEE-A2A7-4E7E-8CB5-D14F2AE58AE6}" destId="{B74F1F78-AB66-4E18-90E4-0F31EFFD53AA}" srcOrd="0" destOrd="0" presId="urn:microsoft.com/office/officeart/2005/8/layout/chevron1"/>
    <dgm:cxn modelId="{A6460791-2C86-4C78-B005-C7715F99E10F}" type="presOf" srcId="{B408B6BB-5ABA-4B3A-A7BA-CA478B6F18C8}" destId="{52910756-E87F-4767-A26D-A8AA00898859}" srcOrd="0" destOrd="0" presId="urn:microsoft.com/office/officeart/2005/8/layout/chevron1"/>
    <dgm:cxn modelId="{C9D2A3CD-B0EA-4EE1-BD98-5EB853FE2D36}" type="presOf" srcId="{C7B82D2E-8DCB-49A3-B5EA-7123C45169E3}" destId="{DD1038C9-12CB-4341-9FA6-B0A2171BD9C3}" srcOrd="0" destOrd="0" presId="urn:microsoft.com/office/officeart/2005/8/layout/chevron1"/>
    <dgm:cxn modelId="{CF7C056C-716C-4B6B-ACEC-209C47B6014E}" type="presOf" srcId="{214457CE-0A3A-47E2-8FAC-4DDECD8DD587}" destId="{692A22DE-661C-4FC6-9550-06FD4D9F232B}" srcOrd="0" destOrd="0" presId="urn:microsoft.com/office/officeart/2005/8/layout/chevron1"/>
    <dgm:cxn modelId="{1A729E5E-0EDE-473A-8DFD-E16D3DB03C33}" srcId="{214457CE-0A3A-47E2-8FAC-4DDECD8DD587}" destId="{E5D2DDA8-EA4C-4BCD-9E72-4F282BA0D805}" srcOrd="1" destOrd="0" parTransId="{35B8A4FF-0476-4784-8DF9-88F88EA8B7FC}" sibTransId="{37FFC73B-C9E2-4D5D-9528-2EE9EBCFC2F1}"/>
    <dgm:cxn modelId="{FA972BC9-C043-495B-AD89-C3CFAC83E992}" srcId="{214457CE-0A3A-47E2-8FAC-4DDECD8DD587}" destId="{E4D30787-F378-4CB1-BC35-B3D80312EDDD}" srcOrd="3" destOrd="0" parTransId="{25F65A05-8CEE-45AF-A1EA-792FBBB9656F}" sibTransId="{F5469C9D-603E-48FD-9748-30B98BD2032E}"/>
    <dgm:cxn modelId="{B30F4808-7788-4AC8-BC49-ED5785C59098}" srcId="{214457CE-0A3A-47E2-8FAC-4DDECD8DD587}" destId="{C7B82D2E-8DCB-49A3-B5EA-7123C45169E3}" srcOrd="4" destOrd="0" parTransId="{642D61F0-E4FA-4E39-AD42-2F10D331EB80}" sibTransId="{E7BC0491-EBE5-42F5-878B-B00F997E87BC}"/>
    <dgm:cxn modelId="{7C894631-B284-4694-89AF-B002CBCB2661}" type="presOf" srcId="{E4D30787-F378-4CB1-BC35-B3D80312EDDD}" destId="{254DA270-0210-4CCC-9C34-CD4D5C406131}"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8D419CB5-B571-43F2-A4D8-DDFE382E4CD0}" srcId="{214457CE-0A3A-47E2-8FAC-4DDECD8DD587}" destId="{B408B6BB-5ABA-4B3A-A7BA-CA478B6F18C8}" srcOrd="2" destOrd="0" parTransId="{52FEC4FF-BF08-4242-B0C4-370BD7430F02}" sibTransId="{A5A7A301-C508-4F1A-8523-D5E36721F9A0}"/>
    <dgm:cxn modelId="{03351C9B-5278-4F8A-8DBD-D4AA6185E1AF}" type="presOf" srcId="{E5D2DDA8-EA4C-4BCD-9E72-4F282BA0D805}" destId="{C2AF9444-DD15-4030-8952-E818DCA2F3C6}" srcOrd="0" destOrd="0" presId="urn:microsoft.com/office/officeart/2005/8/layout/chevron1"/>
    <dgm:cxn modelId="{C6AC0539-A840-4B7A-A072-6F72B85CDEA6}" type="presParOf" srcId="{692A22DE-661C-4FC6-9550-06FD4D9F232B}" destId="{B74F1F78-AB66-4E18-90E4-0F31EFFD53AA}" srcOrd="0" destOrd="0" presId="urn:microsoft.com/office/officeart/2005/8/layout/chevron1"/>
    <dgm:cxn modelId="{DD055732-1D74-4638-82AF-B2357CCB8967}" type="presParOf" srcId="{692A22DE-661C-4FC6-9550-06FD4D9F232B}" destId="{5D85DDE8-79A6-49DC-BE4A-5FA134DA4B2E}" srcOrd="1" destOrd="0" presId="urn:microsoft.com/office/officeart/2005/8/layout/chevron1"/>
    <dgm:cxn modelId="{55463F29-80CC-430C-A871-0EEBEC74E597}" type="presParOf" srcId="{692A22DE-661C-4FC6-9550-06FD4D9F232B}" destId="{C2AF9444-DD15-4030-8952-E818DCA2F3C6}" srcOrd="2" destOrd="0" presId="urn:microsoft.com/office/officeart/2005/8/layout/chevron1"/>
    <dgm:cxn modelId="{79DBFEEE-D882-492B-9785-37A9DB5324C6}" type="presParOf" srcId="{692A22DE-661C-4FC6-9550-06FD4D9F232B}" destId="{474865AD-9C23-4BAC-8DCE-063E32CF12B0}" srcOrd="3" destOrd="0" presId="urn:microsoft.com/office/officeart/2005/8/layout/chevron1"/>
    <dgm:cxn modelId="{0F8BF4A9-3DDC-40F8-929E-F47EB5786C4D}" type="presParOf" srcId="{692A22DE-661C-4FC6-9550-06FD4D9F232B}" destId="{52910756-E87F-4767-A26D-A8AA00898859}" srcOrd="4" destOrd="0" presId="urn:microsoft.com/office/officeart/2005/8/layout/chevron1"/>
    <dgm:cxn modelId="{2EB813AA-1758-4848-8B8B-77AB15583E06}" type="presParOf" srcId="{692A22DE-661C-4FC6-9550-06FD4D9F232B}" destId="{E0D161EC-44E7-4F88-B75C-C1EDA401779B}" srcOrd="5" destOrd="0" presId="urn:microsoft.com/office/officeart/2005/8/layout/chevron1"/>
    <dgm:cxn modelId="{6C342217-3807-4651-AE14-27407D232E0E}" type="presParOf" srcId="{692A22DE-661C-4FC6-9550-06FD4D9F232B}" destId="{254DA270-0210-4CCC-9C34-CD4D5C406131}" srcOrd="6" destOrd="0" presId="urn:microsoft.com/office/officeart/2005/8/layout/chevron1"/>
    <dgm:cxn modelId="{53489215-0A66-4AB1-B846-7526DB29494F}" type="presParOf" srcId="{692A22DE-661C-4FC6-9550-06FD4D9F232B}" destId="{79A7A8B2-1A2A-416D-B1DD-618FA799B0B0}" srcOrd="7" destOrd="0" presId="urn:microsoft.com/office/officeart/2005/8/layout/chevron1"/>
    <dgm:cxn modelId="{F9E5A85D-AA6C-4822-A28D-9CE23998F707}"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accent5">
            <a:lumMod val="60000"/>
            <a:lumOff val="40000"/>
          </a:schemeClr>
        </a:solidFill>
      </dgm:spPr>
      <dgm:t>
        <a:bodyPr/>
        <a:lstStyle/>
        <a:p>
          <a:r>
            <a:rPr lang="en-US" sz="1200" b="1" smtClean="0">
              <a:solidFill>
                <a:schemeClr val="bg1"/>
              </a:solidFill>
            </a:rPr>
            <a:t>4. Data Validation</a:t>
          </a:r>
          <a:endParaRPr lang="en-US" sz="1200" b="1">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0532B7FB-B6F0-4FAA-8318-7B7BE443EE06}" type="presOf" srcId="{E4D30787-F378-4CB1-BC35-B3D80312EDDD}" destId="{254DA270-0210-4CCC-9C34-CD4D5C406131}"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8B338F2C-06D3-4659-BBBF-E8B193884445}" type="presOf" srcId="{B408B6BB-5ABA-4B3A-A7BA-CA478B6F18C8}" destId="{52910756-E87F-4767-A26D-A8AA00898859}" srcOrd="0" destOrd="0" presId="urn:microsoft.com/office/officeart/2005/8/layout/chevron1"/>
    <dgm:cxn modelId="{7CCEC23B-2291-48C2-8047-330691635CB9}" type="presOf" srcId="{214457CE-0A3A-47E2-8FAC-4DDECD8DD587}" destId="{692A22DE-661C-4FC6-9550-06FD4D9F232B}" srcOrd="0" destOrd="0" presId="urn:microsoft.com/office/officeart/2005/8/layout/chevron1"/>
    <dgm:cxn modelId="{2CFE198A-B2E6-4563-80A2-7ACC547E849A}" type="presOf" srcId="{6C6F8EEE-A2A7-4E7E-8CB5-D14F2AE58AE6}" destId="{B74F1F78-AB66-4E18-90E4-0F31EFFD53AA}" srcOrd="0" destOrd="0" presId="urn:microsoft.com/office/officeart/2005/8/layout/chevron1"/>
    <dgm:cxn modelId="{718CB82D-FE59-42B6-977E-41ACF3356C01}" type="presOf" srcId="{E5D2DDA8-EA4C-4BCD-9E72-4F282BA0D805}" destId="{C2AF9444-DD15-4030-8952-E818DCA2F3C6}"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945303C9-8CAE-419D-A27C-0E46E566F3EE}" type="presOf" srcId="{C7B82D2E-8DCB-49A3-B5EA-7123C45169E3}" destId="{DD1038C9-12CB-4341-9FA6-B0A2171BD9C3}"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7A8B377A-2F7F-4400-BB66-6A4A0AB46404}" type="presParOf" srcId="{692A22DE-661C-4FC6-9550-06FD4D9F232B}" destId="{B74F1F78-AB66-4E18-90E4-0F31EFFD53AA}" srcOrd="0" destOrd="0" presId="urn:microsoft.com/office/officeart/2005/8/layout/chevron1"/>
    <dgm:cxn modelId="{24A8DC1F-E514-48EC-BBAB-0532F5619CF9}" type="presParOf" srcId="{692A22DE-661C-4FC6-9550-06FD4D9F232B}" destId="{5D85DDE8-79A6-49DC-BE4A-5FA134DA4B2E}" srcOrd="1" destOrd="0" presId="urn:microsoft.com/office/officeart/2005/8/layout/chevron1"/>
    <dgm:cxn modelId="{5CB34DDD-10C6-4677-96DB-D19FE2CF7787}" type="presParOf" srcId="{692A22DE-661C-4FC6-9550-06FD4D9F232B}" destId="{C2AF9444-DD15-4030-8952-E818DCA2F3C6}" srcOrd="2" destOrd="0" presId="urn:microsoft.com/office/officeart/2005/8/layout/chevron1"/>
    <dgm:cxn modelId="{524174DB-58DE-4D21-83AE-BE1738DE0F23}" type="presParOf" srcId="{692A22DE-661C-4FC6-9550-06FD4D9F232B}" destId="{474865AD-9C23-4BAC-8DCE-063E32CF12B0}" srcOrd="3" destOrd="0" presId="urn:microsoft.com/office/officeart/2005/8/layout/chevron1"/>
    <dgm:cxn modelId="{304C6F02-1F52-4F83-94A3-432953514B1F}" type="presParOf" srcId="{692A22DE-661C-4FC6-9550-06FD4D9F232B}" destId="{52910756-E87F-4767-A26D-A8AA00898859}" srcOrd="4" destOrd="0" presId="urn:microsoft.com/office/officeart/2005/8/layout/chevron1"/>
    <dgm:cxn modelId="{1659A71C-924C-45C9-BE9B-40537871628B}" type="presParOf" srcId="{692A22DE-661C-4FC6-9550-06FD4D9F232B}" destId="{E0D161EC-44E7-4F88-B75C-C1EDA401779B}" srcOrd="5" destOrd="0" presId="urn:microsoft.com/office/officeart/2005/8/layout/chevron1"/>
    <dgm:cxn modelId="{291A7A40-54EF-4196-8162-B994EEBCB662}" type="presParOf" srcId="{692A22DE-661C-4FC6-9550-06FD4D9F232B}" destId="{254DA270-0210-4CCC-9C34-CD4D5C406131}" srcOrd="6" destOrd="0" presId="urn:microsoft.com/office/officeart/2005/8/layout/chevron1"/>
    <dgm:cxn modelId="{0A8B9503-3429-46B1-9F64-A26ED29C8D50}" type="presParOf" srcId="{692A22DE-661C-4FC6-9550-06FD4D9F232B}" destId="{79A7A8B2-1A2A-416D-B1DD-618FA799B0B0}" srcOrd="7" destOrd="0" presId="urn:microsoft.com/office/officeart/2005/8/layout/chevron1"/>
    <dgm:cxn modelId="{808927B2-AF2D-4AC7-96BB-5B25722B2F78}"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accent1">
            <a:lumMod val="60000"/>
            <a:lumOff val="40000"/>
          </a:schemeClr>
        </a:solidFill>
      </dgm:spPr>
      <dgm:t>
        <a:bodyPr/>
        <a:lstStyle/>
        <a:p>
          <a:r>
            <a:rPr lang="en-US" sz="1200" b="1" smtClean="0">
              <a:solidFill>
                <a:schemeClr val="bg1"/>
              </a:solidFill>
            </a:rPr>
            <a:t>5. Decision</a:t>
          </a:r>
          <a:endParaRPr lang="en-US" sz="1200" b="1">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0B6A6554-A3BF-4F3B-9DDD-6A7DE2F50E63}" type="presOf" srcId="{214457CE-0A3A-47E2-8FAC-4DDECD8DD587}" destId="{692A22DE-661C-4FC6-9550-06FD4D9F232B}" srcOrd="0" destOrd="0" presId="urn:microsoft.com/office/officeart/2005/8/layout/chevron1"/>
    <dgm:cxn modelId="{CC3F9F45-49A8-4EB0-AAA7-9A3742B9F3E4}" type="presOf" srcId="{E5D2DDA8-EA4C-4BCD-9E72-4F282BA0D805}" destId="{C2AF9444-DD15-4030-8952-E818DCA2F3C6}" srcOrd="0" destOrd="0" presId="urn:microsoft.com/office/officeart/2005/8/layout/chevron1"/>
    <dgm:cxn modelId="{BE3420B3-32D4-49AE-8049-18A68FB8DB95}" type="presOf" srcId="{6C6F8EEE-A2A7-4E7E-8CB5-D14F2AE58AE6}" destId="{B74F1F78-AB66-4E18-90E4-0F31EFFD53AA}"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8EFB8C58-575C-465E-B188-C3A254F78C27}" type="presOf" srcId="{C7B82D2E-8DCB-49A3-B5EA-7123C45169E3}" destId="{DD1038C9-12CB-4341-9FA6-B0A2171BD9C3}" srcOrd="0" destOrd="0" presId="urn:microsoft.com/office/officeart/2005/8/layout/chevron1"/>
    <dgm:cxn modelId="{14C2797B-AC54-45B1-AD05-3513DECF78A9}" type="presOf" srcId="{B408B6BB-5ABA-4B3A-A7BA-CA478B6F18C8}" destId="{52910756-E87F-4767-A26D-A8AA00898859}"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8D419CB5-B571-43F2-A4D8-DDFE382E4CD0}" srcId="{214457CE-0A3A-47E2-8FAC-4DDECD8DD587}" destId="{B408B6BB-5ABA-4B3A-A7BA-CA478B6F18C8}" srcOrd="2" destOrd="0" parTransId="{52FEC4FF-BF08-4242-B0C4-370BD7430F02}" sibTransId="{A5A7A301-C508-4F1A-8523-D5E36721F9A0}"/>
    <dgm:cxn modelId="{6153A7D7-9D41-4D8F-B3DB-F17C69366864}" type="presOf" srcId="{E4D30787-F378-4CB1-BC35-B3D80312EDDD}" destId="{254DA270-0210-4CCC-9C34-CD4D5C406131}" srcOrd="0" destOrd="0" presId="urn:microsoft.com/office/officeart/2005/8/layout/chevron1"/>
    <dgm:cxn modelId="{B30F4808-7788-4AC8-BC49-ED5785C59098}" srcId="{214457CE-0A3A-47E2-8FAC-4DDECD8DD587}" destId="{C7B82D2E-8DCB-49A3-B5EA-7123C45169E3}" srcOrd="4" destOrd="0" parTransId="{642D61F0-E4FA-4E39-AD42-2F10D331EB80}" sibTransId="{E7BC0491-EBE5-42F5-878B-B00F997E87BC}"/>
    <dgm:cxn modelId="{668A4D81-C01F-4EB3-80FE-B87B11F01F96}" type="presParOf" srcId="{692A22DE-661C-4FC6-9550-06FD4D9F232B}" destId="{B74F1F78-AB66-4E18-90E4-0F31EFFD53AA}" srcOrd="0" destOrd="0" presId="urn:microsoft.com/office/officeart/2005/8/layout/chevron1"/>
    <dgm:cxn modelId="{770518BF-DD8A-4B97-AF59-14877DADD8E9}" type="presParOf" srcId="{692A22DE-661C-4FC6-9550-06FD4D9F232B}" destId="{5D85DDE8-79A6-49DC-BE4A-5FA134DA4B2E}" srcOrd="1" destOrd="0" presId="urn:microsoft.com/office/officeart/2005/8/layout/chevron1"/>
    <dgm:cxn modelId="{B28259ED-6A92-4575-809B-D4B895AEB54A}" type="presParOf" srcId="{692A22DE-661C-4FC6-9550-06FD4D9F232B}" destId="{C2AF9444-DD15-4030-8952-E818DCA2F3C6}" srcOrd="2" destOrd="0" presId="urn:microsoft.com/office/officeart/2005/8/layout/chevron1"/>
    <dgm:cxn modelId="{9A553196-BEE8-484D-B663-1D2FF76540A3}" type="presParOf" srcId="{692A22DE-661C-4FC6-9550-06FD4D9F232B}" destId="{474865AD-9C23-4BAC-8DCE-063E32CF12B0}" srcOrd="3" destOrd="0" presId="urn:microsoft.com/office/officeart/2005/8/layout/chevron1"/>
    <dgm:cxn modelId="{270DF7B6-5377-474D-BD74-07087D5F7DE3}" type="presParOf" srcId="{692A22DE-661C-4FC6-9550-06FD4D9F232B}" destId="{52910756-E87F-4767-A26D-A8AA00898859}" srcOrd="4" destOrd="0" presId="urn:microsoft.com/office/officeart/2005/8/layout/chevron1"/>
    <dgm:cxn modelId="{A927D7DC-E4ED-420D-B6AE-8F47CCA6F66F}" type="presParOf" srcId="{692A22DE-661C-4FC6-9550-06FD4D9F232B}" destId="{E0D161EC-44E7-4F88-B75C-C1EDA401779B}" srcOrd="5" destOrd="0" presId="urn:microsoft.com/office/officeart/2005/8/layout/chevron1"/>
    <dgm:cxn modelId="{9C12E68A-3243-4CC2-8FD3-408C18132BD1}" type="presParOf" srcId="{692A22DE-661C-4FC6-9550-06FD4D9F232B}" destId="{254DA270-0210-4CCC-9C34-CD4D5C406131}" srcOrd="6" destOrd="0" presId="urn:microsoft.com/office/officeart/2005/8/layout/chevron1"/>
    <dgm:cxn modelId="{72006FFD-3739-450D-BBB7-6C398B56E2C4}" type="presParOf" srcId="{692A22DE-661C-4FC6-9550-06FD4D9F232B}" destId="{79A7A8B2-1A2A-416D-B1DD-618FA799B0B0}" srcOrd="7" destOrd="0" presId="urn:microsoft.com/office/officeart/2005/8/layout/chevron1"/>
    <dgm:cxn modelId="{1483F9F2-ED2F-45F5-93C3-6CAB479B32A0}"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FA8FF820-DD82-4F5E-A03D-E604ECB7E1AF}" type="presOf" srcId="{C7B82D2E-8DCB-49A3-B5EA-7123C45169E3}" destId="{DD1038C9-12CB-4341-9FA6-B0A2171BD9C3}"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AAD22E40-13B2-47F8-87D1-EBC6AC2084E0}" type="presOf" srcId="{6C6F8EEE-A2A7-4E7E-8CB5-D14F2AE58AE6}" destId="{B74F1F78-AB66-4E18-90E4-0F31EFFD53AA}" srcOrd="0" destOrd="0" presId="urn:microsoft.com/office/officeart/2005/8/layout/chevron1"/>
    <dgm:cxn modelId="{995EEEE0-B21A-48F0-BED6-63D5C58F2EFA}" type="presOf" srcId="{214457CE-0A3A-47E2-8FAC-4DDECD8DD587}" destId="{692A22DE-661C-4FC6-9550-06FD4D9F232B}" srcOrd="0" destOrd="0" presId="urn:microsoft.com/office/officeart/2005/8/layout/chevron1"/>
    <dgm:cxn modelId="{F2CDC51B-AF47-4649-9702-981AB7B0A160}" type="presOf" srcId="{E5D2DDA8-EA4C-4BCD-9E72-4F282BA0D805}" destId="{C2AF9444-DD15-4030-8952-E818DCA2F3C6}" srcOrd="0" destOrd="0" presId="urn:microsoft.com/office/officeart/2005/8/layout/chevron1"/>
    <dgm:cxn modelId="{4FF71387-FE6D-4062-8245-10ADF1A518CB}" type="presOf" srcId="{E4D30787-F378-4CB1-BC35-B3D80312EDDD}" destId="{254DA270-0210-4CCC-9C34-CD4D5C406131}"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BDC88ACA-3E40-42A3-962A-C4EE0DA5509C}" type="presOf" srcId="{B408B6BB-5ABA-4B3A-A7BA-CA478B6F18C8}" destId="{52910756-E87F-4767-A26D-A8AA00898859}"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5A0C0402-264E-4EB2-AFA6-DB7D1FE1E26E}" type="presParOf" srcId="{692A22DE-661C-4FC6-9550-06FD4D9F232B}" destId="{B74F1F78-AB66-4E18-90E4-0F31EFFD53AA}" srcOrd="0" destOrd="0" presId="urn:microsoft.com/office/officeart/2005/8/layout/chevron1"/>
    <dgm:cxn modelId="{D570270F-842B-4F69-90AE-DF4289CA2BB7}" type="presParOf" srcId="{692A22DE-661C-4FC6-9550-06FD4D9F232B}" destId="{5D85DDE8-79A6-49DC-BE4A-5FA134DA4B2E}" srcOrd="1" destOrd="0" presId="urn:microsoft.com/office/officeart/2005/8/layout/chevron1"/>
    <dgm:cxn modelId="{73EC1D02-1E4D-4150-881D-04073EF334E4}" type="presParOf" srcId="{692A22DE-661C-4FC6-9550-06FD4D9F232B}" destId="{C2AF9444-DD15-4030-8952-E818DCA2F3C6}" srcOrd="2" destOrd="0" presId="urn:microsoft.com/office/officeart/2005/8/layout/chevron1"/>
    <dgm:cxn modelId="{9EE2F27A-48F3-431F-8670-D299C398E111}" type="presParOf" srcId="{692A22DE-661C-4FC6-9550-06FD4D9F232B}" destId="{474865AD-9C23-4BAC-8DCE-063E32CF12B0}" srcOrd="3" destOrd="0" presId="urn:microsoft.com/office/officeart/2005/8/layout/chevron1"/>
    <dgm:cxn modelId="{BD7F8DDF-9DED-4E09-86C0-598B0C8FA1FA}" type="presParOf" srcId="{692A22DE-661C-4FC6-9550-06FD4D9F232B}" destId="{52910756-E87F-4767-A26D-A8AA00898859}" srcOrd="4" destOrd="0" presId="urn:microsoft.com/office/officeart/2005/8/layout/chevron1"/>
    <dgm:cxn modelId="{810D81A2-42D7-4895-BE8D-B02A47F6CDEA}" type="presParOf" srcId="{692A22DE-661C-4FC6-9550-06FD4D9F232B}" destId="{E0D161EC-44E7-4F88-B75C-C1EDA401779B}" srcOrd="5" destOrd="0" presId="urn:microsoft.com/office/officeart/2005/8/layout/chevron1"/>
    <dgm:cxn modelId="{1A693F71-0125-482B-8BD7-AC86820AEC40}" type="presParOf" srcId="{692A22DE-661C-4FC6-9550-06FD4D9F232B}" destId="{254DA270-0210-4CCC-9C34-CD4D5C406131}" srcOrd="6" destOrd="0" presId="urn:microsoft.com/office/officeart/2005/8/layout/chevron1"/>
    <dgm:cxn modelId="{F3712F2E-8163-4289-8BBD-9B6A16BF69EE}" type="presParOf" srcId="{692A22DE-661C-4FC6-9550-06FD4D9F232B}" destId="{79A7A8B2-1A2A-416D-B1DD-618FA799B0B0}" srcOrd="7" destOrd="0" presId="urn:microsoft.com/office/officeart/2005/8/layout/chevron1"/>
    <dgm:cxn modelId="{0F5BF3D2-7CEE-4A91-A3F4-552DAB0A5EDE}"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accent2">
            <a:lumMod val="40000"/>
            <a:lumOff val="60000"/>
          </a:schemeClr>
        </a:solidFill>
      </dgm:spPr>
      <dgm:t>
        <a:bodyPr/>
        <a:lstStyle/>
        <a:p>
          <a:r>
            <a:rPr lang="en-US" sz="1200" b="1" smtClean="0">
              <a:solidFill>
                <a:schemeClr val="bg1"/>
              </a:solidFill>
            </a:rPr>
            <a:t>2.Migration</a:t>
          </a:r>
          <a:endParaRPr lang="en-US" sz="1200" b="1">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9D224085-F9D2-407C-A738-5BC4F59DB8A8}" type="presOf" srcId="{B408B6BB-5ABA-4B3A-A7BA-CA478B6F18C8}" destId="{52910756-E87F-4767-A26D-A8AA00898859}"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C9BE94D8-EEBC-456F-9E4D-F453500615B3}" type="presOf" srcId="{6C6F8EEE-A2A7-4E7E-8CB5-D14F2AE58AE6}" destId="{B74F1F78-AB66-4E18-90E4-0F31EFFD53AA}" srcOrd="0" destOrd="0" presId="urn:microsoft.com/office/officeart/2005/8/layout/chevron1"/>
    <dgm:cxn modelId="{069182B0-3588-4646-B1E0-66F51F4FD241}" type="presOf" srcId="{C7B82D2E-8DCB-49A3-B5EA-7123C45169E3}" destId="{DD1038C9-12CB-4341-9FA6-B0A2171BD9C3}"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521F5D38-14D0-476B-A983-B9C749142CEC}" type="presOf" srcId="{E4D30787-F378-4CB1-BC35-B3D80312EDDD}" destId="{254DA270-0210-4CCC-9C34-CD4D5C406131}" srcOrd="0" destOrd="0" presId="urn:microsoft.com/office/officeart/2005/8/layout/chevron1"/>
    <dgm:cxn modelId="{1A729E5E-0EDE-473A-8DFD-E16D3DB03C33}" srcId="{214457CE-0A3A-47E2-8FAC-4DDECD8DD587}" destId="{E5D2DDA8-EA4C-4BCD-9E72-4F282BA0D805}" srcOrd="1" destOrd="0" parTransId="{35B8A4FF-0476-4784-8DF9-88F88EA8B7FC}" sibTransId="{37FFC73B-C9E2-4D5D-9528-2EE9EBCFC2F1}"/>
    <dgm:cxn modelId="{93A81ECE-DCA3-4DA4-AFCA-F82B0A1A55E8}" type="presOf" srcId="{214457CE-0A3A-47E2-8FAC-4DDECD8DD587}" destId="{692A22DE-661C-4FC6-9550-06FD4D9F232B}"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5365E36B-3EE7-4B86-B2A5-FBCEB43BC137}" type="presOf" srcId="{E5D2DDA8-EA4C-4BCD-9E72-4F282BA0D805}" destId="{C2AF9444-DD15-4030-8952-E818DCA2F3C6}" srcOrd="0" destOrd="0" presId="urn:microsoft.com/office/officeart/2005/8/layout/chevron1"/>
    <dgm:cxn modelId="{B30F4808-7788-4AC8-BC49-ED5785C59098}" srcId="{214457CE-0A3A-47E2-8FAC-4DDECD8DD587}" destId="{C7B82D2E-8DCB-49A3-B5EA-7123C45169E3}" srcOrd="4" destOrd="0" parTransId="{642D61F0-E4FA-4E39-AD42-2F10D331EB80}" sibTransId="{E7BC0491-EBE5-42F5-878B-B00F997E87BC}"/>
    <dgm:cxn modelId="{6BEB1491-1C5B-4693-90D2-85522BA5E60C}" type="presParOf" srcId="{692A22DE-661C-4FC6-9550-06FD4D9F232B}" destId="{B74F1F78-AB66-4E18-90E4-0F31EFFD53AA}" srcOrd="0" destOrd="0" presId="urn:microsoft.com/office/officeart/2005/8/layout/chevron1"/>
    <dgm:cxn modelId="{9509ED3E-14A7-475C-AC80-2ECA928B3208}" type="presParOf" srcId="{692A22DE-661C-4FC6-9550-06FD4D9F232B}" destId="{5D85DDE8-79A6-49DC-BE4A-5FA134DA4B2E}" srcOrd="1" destOrd="0" presId="urn:microsoft.com/office/officeart/2005/8/layout/chevron1"/>
    <dgm:cxn modelId="{D55EB560-A9E9-46F2-A95A-2BFF270A05AC}" type="presParOf" srcId="{692A22DE-661C-4FC6-9550-06FD4D9F232B}" destId="{C2AF9444-DD15-4030-8952-E818DCA2F3C6}" srcOrd="2" destOrd="0" presId="urn:microsoft.com/office/officeart/2005/8/layout/chevron1"/>
    <dgm:cxn modelId="{3797DE3F-545A-4EB5-BD58-97C2675A0F20}" type="presParOf" srcId="{692A22DE-661C-4FC6-9550-06FD4D9F232B}" destId="{474865AD-9C23-4BAC-8DCE-063E32CF12B0}" srcOrd="3" destOrd="0" presId="urn:microsoft.com/office/officeart/2005/8/layout/chevron1"/>
    <dgm:cxn modelId="{0B0DDAB4-51B0-44E3-98D9-DE1DD928002E}" type="presParOf" srcId="{692A22DE-661C-4FC6-9550-06FD4D9F232B}" destId="{52910756-E87F-4767-A26D-A8AA00898859}" srcOrd="4" destOrd="0" presId="urn:microsoft.com/office/officeart/2005/8/layout/chevron1"/>
    <dgm:cxn modelId="{40D6ACD0-9FE5-4350-9148-76D5FB020327}" type="presParOf" srcId="{692A22DE-661C-4FC6-9550-06FD4D9F232B}" destId="{E0D161EC-44E7-4F88-B75C-C1EDA401779B}" srcOrd="5" destOrd="0" presId="urn:microsoft.com/office/officeart/2005/8/layout/chevron1"/>
    <dgm:cxn modelId="{68D230DA-6ABB-43C8-A7E7-A31D27D83B67}" type="presParOf" srcId="{692A22DE-661C-4FC6-9550-06FD4D9F232B}" destId="{254DA270-0210-4CCC-9C34-CD4D5C406131}" srcOrd="6" destOrd="0" presId="urn:microsoft.com/office/officeart/2005/8/layout/chevron1"/>
    <dgm:cxn modelId="{D4A69953-3729-410E-9AB4-F068484D1A73}" type="presParOf" srcId="{692A22DE-661C-4FC6-9550-06FD4D9F232B}" destId="{79A7A8B2-1A2A-416D-B1DD-618FA799B0B0}" srcOrd="7" destOrd="0" presId="urn:microsoft.com/office/officeart/2005/8/layout/chevron1"/>
    <dgm:cxn modelId="{C01C22C7-4749-4FEE-9B73-A3FBC6C5675D}"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rgbClr val="DE8AC8"/>
        </a:solidFill>
      </dgm:spPr>
      <dgm:t>
        <a:bodyPr/>
        <a:lstStyle/>
        <a:p>
          <a:r>
            <a:rPr lang="en-US" sz="1200" b="1" smtClean="0">
              <a:solidFill>
                <a:schemeClr val="bg1"/>
              </a:solidFill>
            </a:rPr>
            <a:t>3. Post-Migration</a:t>
          </a:r>
          <a:endParaRPr lang="en-US" sz="1200" b="1">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9BDD5943-CC68-46F8-81D1-61D4F5864CDB}" type="presOf" srcId="{E4D30787-F378-4CB1-BC35-B3D80312EDDD}" destId="{254DA270-0210-4CCC-9C34-CD4D5C406131}"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49B9A20D-EAAF-4194-9209-83EEE02E401E}" type="presOf" srcId="{6C6F8EEE-A2A7-4E7E-8CB5-D14F2AE58AE6}" destId="{B74F1F78-AB66-4E18-90E4-0F31EFFD53AA}" srcOrd="0" destOrd="0" presId="urn:microsoft.com/office/officeart/2005/8/layout/chevron1"/>
    <dgm:cxn modelId="{A19CFD49-B35E-4782-A144-DF3E2BE42F8A}" type="presOf" srcId="{B408B6BB-5ABA-4B3A-A7BA-CA478B6F18C8}" destId="{52910756-E87F-4767-A26D-A8AA00898859}" srcOrd="0" destOrd="0" presId="urn:microsoft.com/office/officeart/2005/8/layout/chevron1"/>
    <dgm:cxn modelId="{826D4D06-02D4-492F-A03F-92960BD99E20}" type="presOf" srcId="{214457CE-0A3A-47E2-8FAC-4DDECD8DD587}" destId="{692A22DE-661C-4FC6-9550-06FD4D9F232B}" srcOrd="0" destOrd="0" presId="urn:microsoft.com/office/officeart/2005/8/layout/chevron1"/>
    <dgm:cxn modelId="{E2FC65FC-58A5-4713-AC00-7283FDE5D826}" type="presOf" srcId="{C7B82D2E-8DCB-49A3-B5EA-7123C45169E3}" destId="{DD1038C9-12CB-4341-9FA6-B0A2171BD9C3}"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84F6BCD9-EC95-421D-B721-A1BDBE8904D7}" type="presOf" srcId="{E5D2DDA8-EA4C-4BCD-9E72-4F282BA0D805}" destId="{C2AF9444-DD15-4030-8952-E818DCA2F3C6}"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25E8CA30-9AAE-4B16-B49C-E118E9ED19EE}" type="presParOf" srcId="{692A22DE-661C-4FC6-9550-06FD4D9F232B}" destId="{B74F1F78-AB66-4E18-90E4-0F31EFFD53AA}" srcOrd="0" destOrd="0" presId="urn:microsoft.com/office/officeart/2005/8/layout/chevron1"/>
    <dgm:cxn modelId="{B1AA0EF0-3985-4975-B9E3-F06DE771F0D5}" type="presParOf" srcId="{692A22DE-661C-4FC6-9550-06FD4D9F232B}" destId="{5D85DDE8-79A6-49DC-BE4A-5FA134DA4B2E}" srcOrd="1" destOrd="0" presId="urn:microsoft.com/office/officeart/2005/8/layout/chevron1"/>
    <dgm:cxn modelId="{AEB5C752-87FE-4433-B6F2-129C09CA28BA}" type="presParOf" srcId="{692A22DE-661C-4FC6-9550-06FD4D9F232B}" destId="{C2AF9444-DD15-4030-8952-E818DCA2F3C6}" srcOrd="2" destOrd="0" presId="urn:microsoft.com/office/officeart/2005/8/layout/chevron1"/>
    <dgm:cxn modelId="{BC296DD6-7C89-47AD-A8C0-34A5A8ADC531}" type="presParOf" srcId="{692A22DE-661C-4FC6-9550-06FD4D9F232B}" destId="{474865AD-9C23-4BAC-8DCE-063E32CF12B0}" srcOrd="3" destOrd="0" presId="urn:microsoft.com/office/officeart/2005/8/layout/chevron1"/>
    <dgm:cxn modelId="{F06C44B7-1625-4AEB-BE3C-53756A2B8545}" type="presParOf" srcId="{692A22DE-661C-4FC6-9550-06FD4D9F232B}" destId="{52910756-E87F-4767-A26D-A8AA00898859}" srcOrd="4" destOrd="0" presId="urn:microsoft.com/office/officeart/2005/8/layout/chevron1"/>
    <dgm:cxn modelId="{A9D390AB-BBCE-4851-9D01-50B3C84E2B5B}" type="presParOf" srcId="{692A22DE-661C-4FC6-9550-06FD4D9F232B}" destId="{E0D161EC-44E7-4F88-B75C-C1EDA401779B}" srcOrd="5" destOrd="0" presId="urn:microsoft.com/office/officeart/2005/8/layout/chevron1"/>
    <dgm:cxn modelId="{34439546-591F-495A-8AD2-39DD52923B0D}" type="presParOf" srcId="{692A22DE-661C-4FC6-9550-06FD4D9F232B}" destId="{254DA270-0210-4CCC-9C34-CD4D5C406131}" srcOrd="6" destOrd="0" presId="urn:microsoft.com/office/officeart/2005/8/layout/chevron1"/>
    <dgm:cxn modelId="{13C13E0C-8E6E-4693-ACF7-EBA0729C2D5C}" type="presParOf" srcId="{692A22DE-661C-4FC6-9550-06FD4D9F232B}" destId="{79A7A8B2-1A2A-416D-B1DD-618FA799B0B0}" srcOrd="7" destOrd="0" presId="urn:microsoft.com/office/officeart/2005/8/layout/chevron1"/>
    <dgm:cxn modelId="{DC794816-1EDF-4EC6-97DD-A3183FED21CC}"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accent5">
            <a:lumMod val="60000"/>
            <a:lumOff val="40000"/>
          </a:schemeClr>
        </a:solidFill>
      </dgm:spPr>
      <dgm:t>
        <a:bodyPr/>
        <a:lstStyle/>
        <a:p>
          <a:r>
            <a:rPr lang="en-US" sz="1200" b="1" smtClean="0">
              <a:solidFill>
                <a:schemeClr val="bg1"/>
              </a:solidFill>
            </a:rPr>
            <a:t>4. Data Validation</a:t>
          </a:r>
          <a:endParaRPr lang="en-US" sz="1200" b="1">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744F262D-E690-41B0-8BF8-A9FE06D7A7CF}" type="presOf" srcId="{E5D2DDA8-EA4C-4BCD-9E72-4F282BA0D805}" destId="{C2AF9444-DD15-4030-8952-E818DCA2F3C6}" srcOrd="0" destOrd="0" presId="urn:microsoft.com/office/officeart/2005/8/layout/chevron1"/>
    <dgm:cxn modelId="{51150E4F-9779-4F7A-B356-512525EE4F63}" type="presOf" srcId="{6C6F8EEE-A2A7-4E7E-8CB5-D14F2AE58AE6}" destId="{B74F1F78-AB66-4E18-90E4-0F31EFFD53AA}" srcOrd="0" destOrd="0" presId="urn:microsoft.com/office/officeart/2005/8/layout/chevron1"/>
    <dgm:cxn modelId="{F210D775-91CF-412A-8C2C-113FAE206449}" type="presOf" srcId="{E4D30787-F378-4CB1-BC35-B3D80312EDDD}" destId="{254DA270-0210-4CCC-9C34-CD4D5C406131}"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4817100E-E942-4A10-9119-4B17E6FAF1C8}" type="presOf" srcId="{C7B82D2E-8DCB-49A3-B5EA-7123C45169E3}" destId="{DD1038C9-12CB-4341-9FA6-B0A2171BD9C3}" srcOrd="0" destOrd="0" presId="urn:microsoft.com/office/officeart/2005/8/layout/chevron1"/>
    <dgm:cxn modelId="{146B8A9F-3249-47EF-AAF9-E1DF61782E66}" type="presOf" srcId="{214457CE-0A3A-47E2-8FAC-4DDECD8DD587}" destId="{692A22DE-661C-4FC6-9550-06FD4D9F232B}" srcOrd="0" destOrd="0" presId="urn:microsoft.com/office/officeart/2005/8/layout/chevron1"/>
    <dgm:cxn modelId="{0D90668F-89DE-404C-9569-9EAB16A6F414}" type="presOf" srcId="{B408B6BB-5ABA-4B3A-A7BA-CA478B6F18C8}" destId="{52910756-E87F-4767-A26D-A8AA00898859}"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DFEEBF3D-C36E-4721-A3F4-9CC430F6A853}" type="presParOf" srcId="{692A22DE-661C-4FC6-9550-06FD4D9F232B}" destId="{B74F1F78-AB66-4E18-90E4-0F31EFFD53AA}" srcOrd="0" destOrd="0" presId="urn:microsoft.com/office/officeart/2005/8/layout/chevron1"/>
    <dgm:cxn modelId="{03A0538F-FDB9-4758-9DDB-FB00C446B2CC}" type="presParOf" srcId="{692A22DE-661C-4FC6-9550-06FD4D9F232B}" destId="{5D85DDE8-79A6-49DC-BE4A-5FA134DA4B2E}" srcOrd="1" destOrd="0" presId="urn:microsoft.com/office/officeart/2005/8/layout/chevron1"/>
    <dgm:cxn modelId="{1557BDD5-5B54-4E55-8BA2-8F1FC4949E17}" type="presParOf" srcId="{692A22DE-661C-4FC6-9550-06FD4D9F232B}" destId="{C2AF9444-DD15-4030-8952-E818DCA2F3C6}" srcOrd="2" destOrd="0" presId="urn:microsoft.com/office/officeart/2005/8/layout/chevron1"/>
    <dgm:cxn modelId="{72232A7C-48C2-41D7-AB76-CBCB9EB8F3FA}" type="presParOf" srcId="{692A22DE-661C-4FC6-9550-06FD4D9F232B}" destId="{474865AD-9C23-4BAC-8DCE-063E32CF12B0}" srcOrd="3" destOrd="0" presId="urn:microsoft.com/office/officeart/2005/8/layout/chevron1"/>
    <dgm:cxn modelId="{91FDD0AF-E1AE-4454-A13B-12C904AB9B38}" type="presParOf" srcId="{692A22DE-661C-4FC6-9550-06FD4D9F232B}" destId="{52910756-E87F-4767-A26D-A8AA00898859}" srcOrd="4" destOrd="0" presId="urn:microsoft.com/office/officeart/2005/8/layout/chevron1"/>
    <dgm:cxn modelId="{A96EBFF1-6A93-4BAD-A6A3-59DABD4FD464}" type="presParOf" srcId="{692A22DE-661C-4FC6-9550-06FD4D9F232B}" destId="{E0D161EC-44E7-4F88-B75C-C1EDA401779B}" srcOrd="5" destOrd="0" presId="urn:microsoft.com/office/officeart/2005/8/layout/chevron1"/>
    <dgm:cxn modelId="{2FB207E7-4B6F-4706-AA8D-5EF3C77FACC9}" type="presParOf" srcId="{692A22DE-661C-4FC6-9550-06FD4D9F232B}" destId="{254DA270-0210-4CCC-9C34-CD4D5C406131}" srcOrd="6" destOrd="0" presId="urn:microsoft.com/office/officeart/2005/8/layout/chevron1"/>
    <dgm:cxn modelId="{D3C27B52-ABE7-4A7E-81BD-E981EE991643}" type="presParOf" srcId="{692A22DE-661C-4FC6-9550-06FD4D9F232B}" destId="{79A7A8B2-1A2A-416D-B1DD-618FA799B0B0}" srcOrd="7" destOrd="0" presId="urn:microsoft.com/office/officeart/2005/8/layout/chevron1"/>
    <dgm:cxn modelId="{EEAC652E-31F8-44C2-AC8B-AAE9D5B63583}"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custT="1"/>
      <dgm:spPr>
        <a:solidFill>
          <a:schemeClr val="tx1"/>
        </a:solidFill>
      </dgm:spPr>
      <dgm:t>
        <a:bodyPr/>
        <a:lstStyle/>
        <a:p>
          <a:r>
            <a:rPr lang="en-US" sz="900" b="0" smtClean="0">
              <a:solidFill>
                <a:schemeClr val="bg1"/>
              </a:solidFill>
            </a:rPr>
            <a:t>1. Pre-Migration</a:t>
          </a:r>
          <a:endParaRPr lang="en-US" sz="900" b="0">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accent1">
            <a:lumMod val="60000"/>
            <a:lumOff val="40000"/>
          </a:schemeClr>
        </a:solidFill>
      </dgm:spPr>
      <dgm:t>
        <a:bodyPr/>
        <a:lstStyle/>
        <a:p>
          <a:r>
            <a:rPr lang="en-US" sz="1200" b="1" smtClean="0">
              <a:solidFill>
                <a:schemeClr val="bg1"/>
              </a:solidFill>
            </a:rPr>
            <a:t>5. Decision</a:t>
          </a:r>
          <a:endParaRPr lang="en-US" sz="1200" b="1">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FA972BC9-C043-495B-AD89-C3CFAC83E992}" srcId="{214457CE-0A3A-47E2-8FAC-4DDECD8DD587}" destId="{E4D30787-F378-4CB1-BC35-B3D80312EDDD}" srcOrd="3" destOrd="0" parTransId="{25F65A05-8CEE-45AF-A1EA-792FBBB9656F}" sibTransId="{F5469C9D-603E-48FD-9748-30B98BD2032E}"/>
    <dgm:cxn modelId="{7CD38C64-CBD8-415F-9B94-9D29A84E947B}" type="presOf" srcId="{B408B6BB-5ABA-4B3A-A7BA-CA478B6F18C8}" destId="{52910756-E87F-4767-A26D-A8AA00898859}" srcOrd="0" destOrd="0" presId="urn:microsoft.com/office/officeart/2005/8/layout/chevron1"/>
    <dgm:cxn modelId="{4F7D51E3-B2DE-4DAE-9CB3-8A0C2137A181}" type="presOf" srcId="{E4D30787-F378-4CB1-BC35-B3D80312EDDD}" destId="{254DA270-0210-4CCC-9C34-CD4D5C406131}" srcOrd="0" destOrd="0" presId="urn:microsoft.com/office/officeart/2005/8/layout/chevron1"/>
    <dgm:cxn modelId="{C4716432-DA7D-4D6B-ACA7-8F41FB899411}" type="presOf" srcId="{214457CE-0A3A-47E2-8FAC-4DDECD8DD587}" destId="{692A22DE-661C-4FC6-9550-06FD4D9F232B}" srcOrd="0" destOrd="0" presId="urn:microsoft.com/office/officeart/2005/8/layout/chevron1"/>
    <dgm:cxn modelId="{F48F6234-73B3-4F66-A022-9C94FAA1B804}" type="presOf" srcId="{6C6F8EEE-A2A7-4E7E-8CB5-D14F2AE58AE6}" destId="{B74F1F78-AB66-4E18-90E4-0F31EFFD53AA}"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BE86A283-1133-4584-9544-0F391FCE865D}" type="presOf" srcId="{E5D2DDA8-EA4C-4BCD-9E72-4F282BA0D805}" destId="{C2AF9444-DD15-4030-8952-E818DCA2F3C6}"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241AEDE3-788A-4025-A88D-894BC8EEB99D}" type="presOf" srcId="{C7B82D2E-8DCB-49A3-B5EA-7123C45169E3}" destId="{DD1038C9-12CB-4341-9FA6-B0A2171BD9C3}" srcOrd="0" destOrd="0" presId="urn:microsoft.com/office/officeart/2005/8/layout/chevron1"/>
    <dgm:cxn modelId="{17A0DF9C-4404-4FF2-9F94-553EB5AF86D8}" type="presParOf" srcId="{692A22DE-661C-4FC6-9550-06FD4D9F232B}" destId="{B74F1F78-AB66-4E18-90E4-0F31EFFD53AA}" srcOrd="0" destOrd="0" presId="urn:microsoft.com/office/officeart/2005/8/layout/chevron1"/>
    <dgm:cxn modelId="{3F9AD248-FF46-41FC-AA53-4105D5411D29}" type="presParOf" srcId="{692A22DE-661C-4FC6-9550-06FD4D9F232B}" destId="{5D85DDE8-79A6-49DC-BE4A-5FA134DA4B2E}" srcOrd="1" destOrd="0" presId="urn:microsoft.com/office/officeart/2005/8/layout/chevron1"/>
    <dgm:cxn modelId="{F1223CA2-A0A1-48E5-853F-9D52E207AACE}" type="presParOf" srcId="{692A22DE-661C-4FC6-9550-06FD4D9F232B}" destId="{C2AF9444-DD15-4030-8952-E818DCA2F3C6}" srcOrd="2" destOrd="0" presId="urn:microsoft.com/office/officeart/2005/8/layout/chevron1"/>
    <dgm:cxn modelId="{6F4460AB-0654-4B93-A3EF-4B7F80E346D2}" type="presParOf" srcId="{692A22DE-661C-4FC6-9550-06FD4D9F232B}" destId="{474865AD-9C23-4BAC-8DCE-063E32CF12B0}" srcOrd="3" destOrd="0" presId="urn:microsoft.com/office/officeart/2005/8/layout/chevron1"/>
    <dgm:cxn modelId="{A2EF906C-5DA5-4811-985E-D28AD8D39AC6}" type="presParOf" srcId="{692A22DE-661C-4FC6-9550-06FD4D9F232B}" destId="{52910756-E87F-4767-A26D-A8AA00898859}" srcOrd="4" destOrd="0" presId="urn:microsoft.com/office/officeart/2005/8/layout/chevron1"/>
    <dgm:cxn modelId="{7996F4B9-3F48-4EB3-BB40-FBD65C23D8A0}" type="presParOf" srcId="{692A22DE-661C-4FC6-9550-06FD4D9F232B}" destId="{E0D161EC-44E7-4F88-B75C-C1EDA401779B}" srcOrd="5" destOrd="0" presId="urn:microsoft.com/office/officeart/2005/8/layout/chevron1"/>
    <dgm:cxn modelId="{C5EE0B22-D50B-4DE2-A409-9D0F9541035C}" type="presParOf" srcId="{692A22DE-661C-4FC6-9550-06FD4D9F232B}" destId="{254DA270-0210-4CCC-9C34-CD4D5C406131}" srcOrd="6" destOrd="0" presId="urn:microsoft.com/office/officeart/2005/8/layout/chevron1"/>
    <dgm:cxn modelId="{9FD1A879-37E9-4053-B3B0-42D2050F42D1}" type="presParOf" srcId="{692A22DE-661C-4FC6-9550-06FD4D9F232B}" destId="{79A7A8B2-1A2A-416D-B1DD-618FA799B0B0}" srcOrd="7" destOrd="0" presId="urn:microsoft.com/office/officeart/2005/8/layout/chevron1"/>
    <dgm:cxn modelId="{79BA25C0-E19C-4C54-94C8-553D4EB021F2}"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C803F3-9D91-4F61-B5BB-D80EA1E8F9F9}" type="doc">
      <dgm:prSet loTypeId="urn:microsoft.com/office/officeart/2005/8/layout/process1" loCatId="process" qsTypeId="urn:microsoft.com/office/officeart/2005/8/quickstyle/3d2" qsCatId="3D" csTypeId="urn:microsoft.com/office/officeart/2005/8/colors/accent2_2" csCatId="accent2" phldr="1"/>
      <dgm:spPr/>
    </dgm:pt>
    <dgm:pt modelId="{4EB5F269-7FBB-4E9D-BB9D-828EFB2AC0E5}">
      <dgm:prSet phldrT="[Text]"/>
      <dgm:spPr/>
      <dgm:t>
        <a:bodyPr/>
        <a:lstStyle/>
        <a:p>
          <a:r>
            <a:rPr lang="en-US" b="0" dirty="0" smtClean="0"/>
            <a:t>Project Server 2003</a:t>
          </a:r>
          <a:endParaRPr lang="en-US" b="0" dirty="0"/>
        </a:p>
      </dgm:t>
    </dgm:pt>
    <dgm:pt modelId="{5EBAB64C-0A0E-4852-ACAF-9C96D30F456A}" type="parTrans" cxnId="{33273029-5206-4350-833A-9588C396B355}">
      <dgm:prSet/>
      <dgm:spPr/>
      <dgm:t>
        <a:bodyPr/>
        <a:lstStyle/>
        <a:p>
          <a:endParaRPr lang="en-US"/>
        </a:p>
      </dgm:t>
    </dgm:pt>
    <dgm:pt modelId="{76C0CEDC-C7C3-492C-A730-084BBCF3CBFB}" type="sibTrans" cxnId="{33273029-5206-4350-833A-9588C396B355}">
      <dgm:prSet>
        <dgm:style>
          <a:lnRef idx="0">
            <a:schemeClr val="accent4"/>
          </a:lnRef>
          <a:fillRef idx="3">
            <a:schemeClr val="accent4"/>
          </a:fillRef>
          <a:effectRef idx="3">
            <a:schemeClr val="accent4"/>
          </a:effectRef>
          <a:fontRef idx="minor">
            <a:schemeClr val="lt1"/>
          </a:fontRef>
        </dgm:style>
      </dgm:prSet>
      <dgm:spPr/>
      <dgm:t>
        <a:bodyPr/>
        <a:lstStyle/>
        <a:p>
          <a:endParaRPr lang="en-US"/>
        </a:p>
      </dgm:t>
    </dgm:pt>
    <dgm:pt modelId="{23FE44BD-8168-4594-9DE2-A3685127E842}">
      <dgm:prSet phldrT="[Text]"/>
      <dgm:spPr/>
      <dgm:t>
        <a:bodyPr/>
        <a:lstStyle/>
        <a:p>
          <a:r>
            <a:rPr lang="en-US" b="0" dirty="0" smtClean="0"/>
            <a:t>Project Server 2007</a:t>
          </a:r>
          <a:endParaRPr lang="en-US" b="0" dirty="0"/>
        </a:p>
      </dgm:t>
    </dgm:pt>
    <dgm:pt modelId="{BFE7C4B1-A3A8-4798-9E04-6BFF80C7069F}" type="parTrans" cxnId="{D96ABFB1-F4AF-4BE4-BF2A-DBAA816E56DB}">
      <dgm:prSet/>
      <dgm:spPr/>
      <dgm:t>
        <a:bodyPr/>
        <a:lstStyle/>
        <a:p>
          <a:endParaRPr lang="en-US"/>
        </a:p>
      </dgm:t>
    </dgm:pt>
    <dgm:pt modelId="{5AFBA26A-8EA3-4BFC-9DD0-E447461A1BD6}" type="sibTrans" cxnId="{D96ABFB1-F4AF-4BE4-BF2A-DBAA816E56DB}">
      <dgm:prSet>
        <dgm:style>
          <a:lnRef idx="0">
            <a:schemeClr val="accent4"/>
          </a:lnRef>
          <a:fillRef idx="3">
            <a:schemeClr val="accent4"/>
          </a:fillRef>
          <a:effectRef idx="3">
            <a:schemeClr val="accent4"/>
          </a:effectRef>
          <a:fontRef idx="minor">
            <a:schemeClr val="lt1"/>
          </a:fontRef>
        </dgm:style>
      </dgm:prSet>
      <dgm:spPr/>
      <dgm:t>
        <a:bodyPr/>
        <a:lstStyle/>
        <a:p>
          <a:endParaRPr lang="en-US" dirty="0"/>
        </a:p>
      </dgm:t>
    </dgm:pt>
    <dgm:pt modelId="{D8F350BD-8CE0-4540-A604-DF898785F947}">
      <dgm:prSet phldrT="[Text]"/>
      <dgm:spPr/>
      <dgm:t>
        <a:bodyPr/>
        <a:lstStyle/>
        <a:p>
          <a:r>
            <a:rPr lang="en-US" b="0" dirty="0" smtClean="0"/>
            <a:t>Project Server 2010</a:t>
          </a:r>
          <a:endParaRPr lang="en-US" b="0" dirty="0"/>
        </a:p>
      </dgm:t>
    </dgm:pt>
    <dgm:pt modelId="{4C90F053-6DD7-42FB-9FE0-EB20472A25F6}" type="parTrans" cxnId="{76336115-F652-4366-972A-786FA6B4157A}">
      <dgm:prSet/>
      <dgm:spPr/>
      <dgm:t>
        <a:bodyPr/>
        <a:lstStyle/>
        <a:p>
          <a:endParaRPr lang="en-US"/>
        </a:p>
      </dgm:t>
    </dgm:pt>
    <dgm:pt modelId="{5E1031A5-7528-40C7-84EB-27CE7952116D}" type="sibTrans" cxnId="{76336115-F652-4366-972A-786FA6B4157A}">
      <dgm:prSet/>
      <dgm:spPr/>
      <dgm:t>
        <a:bodyPr/>
        <a:lstStyle/>
        <a:p>
          <a:endParaRPr lang="en-US"/>
        </a:p>
      </dgm:t>
    </dgm:pt>
    <dgm:pt modelId="{625969FF-13D3-433C-B5BE-C6E7EBFCB943}" type="pres">
      <dgm:prSet presAssocID="{34C803F3-9D91-4F61-B5BB-D80EA1E8F9F9}" presName="Name0" presStyleCnt="0">
        <dgm:presLayoutVars>
          <dgm:dir/>
          <dgm:resizeHandles val="exact"/>
        </dgm:presLayoutVars>
      </dgm:prSet>
      <dgm:spPr/>
    </dgm:pt>
    <dgm:pt modelId="{7DD18301-DD9F-495D-8E0A-52BE0AE2091D}" type="pres">
      <dgm:prSet presAssocID="{4EB5F269-7FBB-4E9D-BB9D-828EFB2AC0E5}" presName="node" presStyleLbl="node1" presStyleIdx="0" presStyleCnt="3" custScaleX="34962" custLinFactNeighborX="11060" custLinFactNeighborY="-5514">
        <dgm:presLayoutVars>
          <dgm:bulletEnabled val="1"/>
        </dgm:presLayoutVars>
      </dgm:prSet>
      <dgm:spPr/>
      <dgm:t>
        <a:bodyPr/>
        <a:lstStyle/>
        <a:p>
          <a:endParaRPr lang="en-US"/>
        </a:p>
      </dgm:t>
    </dgm:pt>
    <dgm:pt modelId="{DDA855E2-CF48-42DB-96EB-E0713BCC01B8}" type="pres">
      <dgm:prSet presAssocID="{76C0CEDC-C7C3-492C-A730-084BBCF3CBFB}" presName="sibTrans" presStyleLbl="sibTrans2D1" presStyleIdx="0" presStyleCnt="2" custScaleX="160546"/>
      <dgm:spPr/>
      <dgm:t>
        <a:bodyPr/>
        <a:lstStyle/>
        <a:p>
          <a:endParaRPr lang="en-US"/>
        </a:p>
      </dgm:t>
    </dgm:pt>
    <dgm:pt modelId="{9E9A46FA-7E7B-4812-BD2C-B3C4E12495D2}" type="pres">
      <dgm:prSet presAssocID="{76C0CEDC-C7C3-492C-A730-084BBCF3CBFB}" presName="connectorText" presStyleLbl="sibTrans2D1" presStyleIdx="0" presStyleCnt="2"/>
      <dgm:spPr/>
      <dgm:t>
        <a:bodyPr/>
        <a:lstStyle/>
        <a:p>
          <a:endParaRPr lang="en-US"/>
        </a:p>
      </dgm:t>
    </dgm:pt>
    <dgm:pt modelId="{B1136DC3-8716-4E1D-A66B-8D69D0E2B845}" type="pres">
      <dgm:prSet presAssocID="{23FE44BD-8168-4594-9DE2-A3685127E842}" presName="node" presStyleLbl="node1" presStyleIdx="1" presStyleCnt="3" custScaleX="34962">
        <dgm:presLayoutVars>
          <dgm:bulletEnabled val="1"/>
        </dgm:presLayoutVars>
      </dgm:prSet>
      <dgm:spPr/>
      <dgm:t>
        <a:bodyPr/>
        <a:lstStyle/>
        <a:p>
          <a:endParaRPr lang="en-US"/>
        </a:p>
      </dgm:t>
    </dgm:pt>
    <dgm:pt modelId="{BBAC2B7E-D9A9-4F95-814F-94CE28DD266B}" type="pres">
      <dgm:prSet presAssocID="{5AFBA26A-8EA3-4BFC-9DD0-E447461A1BD6}" presName="sibTrans" presStyleLbl="sibTrans2D1" presStyleIdx="1" presStyleCnt="2" custScaleX="160546"/>
      <dgm:spPr/>
      <dgm:t>
        <a:bodyPr/>
        <a:lstStyle/>
        <a:p>
          <a:endParaRPr lang="en-US"/>
        </a:p>
      </dgm:t>
    </dgm:pt>
    <dgm:pt modelId="{D145B623-EBE8-4F49-8553-8063F06305E5}" type="pres">
      <dgm:prSet presAssocID="{5AFBA26A-8EA3-4BFC-9DD0-E447461A1BD6}" presName="connectorText" presStyleLbl="sibTrans2D1" presStyleIdx="1" presStyleCnt="2"/>
      <dgm:spPr/>
      <dgm:t>
        <a:bodyPr/>
        <a:lstStyle/>
        <a:p>
          <a:endParaRPr lang="en-US"/>
        </a:p>
      </dgm:t>
    </dgm:pt>
    <dgm:pt modelId="{36316B98-941B-4FED-AE43-571B6643B601}" type="pres">
      <dgm:prSet presAssocID="{D8F350BD-8CE0-4540-A604-DF898785F947}" presName="node" presStyleLbl="node1" presStyleIdx="2" presStyleCnt="3" custScaleX="29032">
        <dgm:presLayoutVars>
          <dgm:bulletEnabled val="1"/>
        </dgm:presLayoutVars>
      </dgm:prSet>
      <dgm:spPr/>
      <dgm:t>
        <a:bodyPr/>
        <a:lstStyle/>
        <a:p>
          <a:endParaRPr lang="en-US"/>
        </a:p>
      </dgm:t>
    </dgm:pt>
  </dgm:ptLst>
  <dgm:cxnLst>
    <dgm:cxn modelId="{11C021D6-CD1D-40E4-80DD-50E86A8D0C54}" type="presOf" srcId="{76C0CEDC-C7C3-492C-A730-084BBCF3CBFB}" destId="{DDA855E2-CF48-42DB-96EB-E0713BCC01B8}" srcOrd="0" destOrd="0" presId="urn:microsoft.com/office/officeart/2005/8/layout/process1"/>
    <dgm:cxn modelId="{757A47A8-8A23-4976-B7B8-5588832D6E11}" type="presOf" srcId="{76C0CEDC-C7C3-492C-A730-084BBCF3CBFB}" destId="{9E9A46FA-7E7B-4812-BD2C-B3C4E12495D2}" srcOrd="1" destOrd="0" presId="urn:microsoft.com/office/officeart/2005/8/layout/process1"/>
    <dgm:cxn modelId="{FAA439DC-3469-43B9-A0FB-541529C786C7}" type="presOf" srcId="{23FE44BD-8168-4594-9DE2-A3685127E842}" destId="{B1136DC3-8716-4E1D-A66B-8D69D0E2B845}" srcOrd="0" destOrd="0" presId="urn:microsoft.com/office/officeart/2005/8/layout/process1"/>
    <dgm:cxn modelId="{83FAA1AC-1209-4BAF-B95B-8C1541C61905}" type="presOf" srcId="{5AFBA26A-8EA3-4BFC-9DD0-E447461A1BD6}" destId="{D145B623-EBE8-4F49-8553-8063F06305E5}" srcOrd="1" destOrd="0" presId="urn:microsoft.com/office/officeart/2005/8/layout/process1"/>
    <dgm:cxn modelId="{7AD434AC-4210-4BA2-BEEB-C3279026F97A}" type="presOf" srcId="{34C803F3-9D91-4F61-B5BB-D80EA1E8F9F9}" destId="{625969FF-13D3-433C-B5BE-C6E7EBFCB943}" srcOrd="0" destOrd="0" presId="urn:microsoft.com/office/officeart/2005/8/layout/process1"/>
    <dgm:cxn modelId="{7C6C3431-F8FA-4466-BA52-DB2E6D89475B}" type="presOf" srcId="{5AFBA26A-8EA3-4BFC-9DD0-E447461A1BD6}" destId="{BBAC2B7E-D9A9-4F95-814F-94CE28DD266B}" srcOrd="0" destOrd="0" presId="urn:microsoft.com/office/officeart/2005/8/layout/process1"/>
    <dgm:cxn modelId="{D96ABFB1-F4AF-4BE4-BF2A-DBAA816E56DB}" srcId="{34C803F3-9D91-4F61-B5BB-D80EA1E8F9F9}" destId="{23FE44BD-8168-4594-9DE2-A3685127E842}" srcOrd="1" destOrd="0" parTransId="{BFE7C4B1-A3A8-4798-9E04-6BFF80C7069F}" sibTransId="{5AFBA26A-8EA3-4BFC-9DD0-E447461A1BD6}"/>
    <dgm:cxn modelId="{CD22BE44-5327-4433-8CCD-6F19B8214149}" type="presOf" srcId="{D8F350BD-8CE0-4540-A604-DF898785F947}" destId="{36316B98-941B-4FED-AE43-571B6643B601}" srcOrd="0" destOrd="0" presId="urn:microsoft.com/office/officeart/2005/8/layout/process1"/>
    <dgm:cxn modelId="{76336115-F652-4366-972A-786FA6B4157A}" srcId="{34C803F3-9D91-4F61-B5BB-D80EA1E8F9F9}" destId="{D8F350BD-8CE0-4540-A604-DF898785F947}" srcOrd="2" destOrd="0" parTransId="{4C90F053-6DD7-42FB-9FE0-EB20472A25F6}" sibTransId="{5E1031A5-7528-40C7-84EB-27CE7952116D}"/>
    <dgm:cxn modelId="{1971C1D6-D7E6-4053-A48D-D34260AB5ADA}" type="presOf" srcId="{4EB5F269-7FBB-4E9D-BB9D-828EFB2AC0E5}" destId="{7DD18301-DD9F-495D-8E0A-52BE0AE2091D}" srcOrd="0" destOrd="0" presId="urn:microsoft.com/office/officeart/2005/8/layout/process1"/>
    <dgm:cxn modelId="{33273029-5206-4350-833A-9588C396B355}" srcId="{34C803F3-9D91-4F61-B5BB-D80EA1E8F9F9}" destId="{4EB5F269-7FBB-4E9D-BB9D-828EFB2AC0E5}" srcOrd="0" destOrd="0" parTransId="{5EBAB64C-0A0E-4852-ACAF-9C96D30F456A}" sibTransId="{76C0CEDC-C7C3-492C-A730-084BBCF3CBFB}"/>
    <dgm:cxn modelId="{1675F9CC-8CE2-47F3-89A1-36DDDD446699}" type="presParOf" srcId="{625969FF-13D3-433C-B5BE-C6E7EBFCB943}" destId="{7DD18301-DD9F-495D-8E0A-52BE0AE2091D}" srcOrd="0" destOrd="0" presId="urn:microsoft.com/office/officeart/2005/8/layout/process1"/>
    <dgm:cxn modelId="{8C7E300B-C360-4781-8BE1-A259C52410C3}" type="presParOf" srcId="{625969FF-13D3-433C-B5BE-C6E7EBFCB943}" destId="{DDA855E2-CF48-42DB-96EB-E0713BCC01B8}" srcOrd="1" destOrd="0" presId="urn:microsoft.com/office/officeart/2005/8/layout/process1"/>
    <dgm:cxn modelId="{3602830E-7737-4827-88D4-1A76F927FA53}" type="presParOf" srcId="{DDA855E2-CF48-42DB-96EB-E0713BCC01B8}" destId="{9E9A46FA-7E7B-4812-BD2C-B3C4E12495D2}" srcOrd="0" destOrd="0" presId="urn:microsoft.com/office/officeart/2005/8/layout/process1"/>
    <dgm:cxn modelId="{17DD8735-EF8F-4E91-8766-B34A25BF9650}" type="presParOf" srcId="{625969FF-13D3-433C-B5BE-C6E7EBFCB943}" destId="{B1136DC3-8716-4E1D-A66B-8D69D0E2B845}" srcOrd="2" destOrd="0" presId="urn:microsoft.com/office/officeart/2005/8/layout/process1"/>
    <dgm:cxn modelId="{ACC20AA7-A8B3-49FE-A9F6-AA77C7E87F94}" type="presParOf" srcId="{625969FF-13D3-433C-B5BE-C6E7EBFCB943}" destId="{BBAC2B7E-D9A9-4F95-814F-94CE28DD266B}" srcOrd="3" destOrd="0" presId="urn:microsoft.com/office/officeart/2005/8/layout/process1"/>
    <dgm:cxn modelId="{612E1F9D-98FF-47D2-A7EE-F67BD8CD913C}" type="presParOf" srcId="{BBAC2B7E-D9A9-4F95-814F-94CE28DD266B}" destId="{D145B623-EBE8-4F49-8553-8063F06305E5}" srcOrd="0" destOrd="0" presId="urn:microsoft.com/office/officeart/2005/8/layout/process1"/>
    <dgm:cxn modelId="{F3F00583-1347-4A5E-B1E0-7C55602734A4}" type="presParOf" srcId="{625969FF-13D3-433C-B5BE-C6E7EBFCB943}" destId="{36316B98-941B-4FED-AE43-571B6643B60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55AC2B-BBC1-4012-900E-44A936110B50}" type="doc">
      <dgm:prSet loTypeId="urn:microsoft.com/office/officeart/2005/8/layout/process1" loCatId="process" qsTypeId="urn:microsoft.com/office/officeart/2005/8/quickstyle/3d1" qsCatId="3D" csTypeId="urn:microsoft.com/office/officeart/2005/8/colors/accent3_2" csCatId="accent3" phldr="1"/>
      <dgm:spPr/>
    </dgm:pt>
    <dgm:pt modelId="{5B3A75D2-C89B-4B8A-A018-31DA6EE5317B}">
      <dgm:prSet phldrT="[Text]"/>
      <dgm:spPr/>
      <dgm:t>
        <a:bodyPr/>
        <a:lstStyle/>
        <a:p>
          <a:r>
            <a:rPr lang="en-US" dirty="0" smtClean="0"/>
            <a:t>Project Portfolio Server 2006</a:t>
          </a:r>
          <a:endParaRPr lang="en-US" dirty="0"/>
        </a:p>
      </dgm:t>
    </dgm:pt>
    <dgm:pt modelId="{2633A823-F0CF-4FAB-8C5A-A4D656C16ED4}" type="parTrans" cxnId="{829486C4-4005-461B-9A09-E66B32DFBADC}">
      <dgm:prSet/>
      <dgm:spPr/>
      <dgm:t>
        <a:bodyPr/>
        <a:lstStyle/>
        <a:p>
          <a:endParaRPr lang="en-US"/>
        </a:p>
      </dgm:t>
    </dgm:pt>
    <dgm:pt modelId="{A9AFFEAB-5876-4E34-A67E-F86B1E4E7A9B}" type="sibTrans" cxnId="{829486C4-4005-461B-9A09-E66B32DFBADC}">
      <dgm:prSet>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DA33DE35-1FE0-41F4-8227-90DDB1C02C57}">
      <dgm:prSet phldrT="[Text]"/>
      <dgm:spPr/>
      <dgm:t>
        <a:bodyPr/>
        <a:lstStyle/>
        <a:p>
          <a:r>
            <a:rPr lang="en-US" dirty="0" smtClean="0"/>
            <a:t>Project Portfolio Server 2007</a:t>
          </a:r>
          <a:endParaRPr lang="en-US" dirty="0"/>
        </a:p>
      </dgm:t>
    </dgm:pt>
    <dgm:pt modelId="{193B552F-F36C-4F84-8F7F-4F52C8876B3E}" type="parTrans" cxnId="{1D5A8627-6249-4007-83CB-C9FD252D1C60}">
      <dgm:prSet/>
      <dgm:spPr/>
      <dgm:t>
        <a:bodyPr/>
        <a:lstStyle/>
        <a:p>
          <a:endParaRPr lang="en-US"/>
        </a:p>
      </dgm:t>
    </dgm:pt>
    <dgm:pt modelId="{42E3E5A2-4FC6-4114-8882-D489496A8567}" type="sibTrans" cxnId="{1D5A8627-6249-4007-83CB-C9FD252D1C60}">
      <dgm:prSet/>
      <dgm:spPr/>
      <dgm:t>
        <a:bodyPr/>
        <a:lstStyle/>
        <a:p>
          <a:endParaRPr lang="en-US"/>
        </a:p>
      </dgm:t>
    </dgm:pt>
    <dgm:pt modelId="{7DE17DEC-0C42-4E7A-993F-68D15B9585DB}" type="pres">
      <dgm:prSet presAssocID="{9355AC2B-BBC1-4012-900E-44A936110B50}" presName="Name0" presStyleCnt="0">
        <dgm:presLayoutVars>
          <dgm:dir/>
          <dgm:resizeHandles val="exact"/>
        </dgm:presLayoutVars>
      </dgm:prSet>
      <dgm:spPr/>
    </dgm:pt>
    <dgm:pt modelId="{012A0A8B-966B-4C7E-A5B6-FE72A91DB94F}" type="pres">
      <dgm:prSet presAssocID="{5B3A75D2-C89B-4B8A-A018-31DA6EE5317B}" presName="node" presStyleLbl="node1" presStyleIdx="0" presStyleCnt="2" custScaleX="37013">
        <dgm:presLayoutVars>
          <dgm:bulletEnabled val="1"/>
        </dgm:presLayoutVars>
      </dgm:prSet>
      <dgm:spPr/>
      <dgm:t>
        <a:bodyPr/>
        <a:lstStyle/>
        <a:p>
          <a:endParaRPr lang="en-US"/>
        </a:p>
      </dgm:t>
    </dgm:pt>
    <dgm:pt modelId="{775186A0-1DBC-40A7-A40F-AC3CD51BAAFF}" type="pres">
      <dgm:prSet presAssocID="{A9AFFEAB-5876-4E34-A67E-F86B1E4E7A9B}" presName="sibTrans" presStyleLbl="sibTrans2D1" presStyleIdx="0" presStyleCnt="1" custScaleX="151567"/>
      <dgm:spPr/>
      <dgm:t>
        <a:bodyPr/>
        <a:lstStyle/>
        <a:p>
          <a:endParaRPr lang="en-US"/>
        </a:p>
      </dgm:t>
    </dgm:pt>
    <dgm:pt modelId="{CE62CD72-64D7-40B1-B39C-34B7D4824974}" type="pres">
      <dgm:prSet presAssocID="{A9AFFEAB-5876-4E34-A67E-F86B1E4E7A9B}" presName="connectorText" presStyleLbl="sibTrans2D1" presStyleIdx="0" presStyleCnt="1"/>
      <dgm:spPr/>
      <dgm:t>
        <a:bodyPr/>
        <a:lstStyle/>
        <a:p>
          <a:endParaRPr lang="en-US"/>
        </a:p>
      </dgm:t>
    </dgm:pt>
    <dgm:pt modelId="{C846B3EE-D236-4DA9-B63C-C912F19A3F08}" type="pres">
      <dgm:prSet presAssocID="{DA33DE35-1FE0-41F4-8227-90DDB1C02C57}" presName="node" presStyleLbl="node1" presStyleIdx="1" presStyleCnt="2" custScaleX="37013">
        <dgm:presLayoutVars>
          <dgm:bulletEnabled val="1"/>
        </dgm:presLayoutVars>
      </dgm:prSet>
      <dgm:spPr/>
      <dgm:t>
        <a:bodyPr/>
        <a:lstStyle/>
        <a:p>
          <a:endParaRPr lang="en-US"/>
        </a:p>
      </dgm:t>
    </dgm:pt>
  </dgm:ptLst>
  <dgm:cxnLst>
    <dgm:cxn modelId="{FCD2470D-8747-40FC-B1A0-7B376D3B031C}" type="presOf" srcId="{A9AFFEAB-5876-4E34-A67E-F86B1E4E7A9B}" destId="{775186A0-1DBC-40A7-A40F-AC3CD51BAAFF}" srcOrd="0" destOrd="0" presId="urn:microsoft.com/office/officeart/2005/8/layout/process1"/>
    <dgm:cxn modelId="{2BBA1720-7B9B-42AD-9111-4B4AF7064253}" type="presOf" srcId="{5B3A75D2-C89B-4B8A-A018-31DA6EE5317B}" destId="{012A0A8B-966B-4C7E-A5B6-FE72A91DB94F}" srcOrd="0" destOrd="0" presId="urn:microsoft.com/office/officeart/2005/8/layout/process1"/>
    <dgm:cxn modelId="{80DE5154-10A6-46F2-A94D-A93BBC8C0391}" type="presOf" srcId="{9355AC2B-BBC1-4012-900E-44A936110B50}" destId="{7DE17DEC-0C42-4E7A-993F-68D15B9585DB}" srcOrd="0" destOrd="0" presId="urn:microsoft.com/office/officeart/2005/8/layout/process1"/>
    <dgm:cxn modelId="{E98F811A-6D64-4364-A476-4432692129F1}" type="presOf" srcId="{DA33DE35-1FE0-41F4-8227-90DDB1C02C57}" destId="{C846B3EE-D236-4DA9-B63C-C912F19A3F08}" srcOrd="0" destOrd="0" presId="urn:microsoft.com/office/officeart/2005/8/layout/process1"/>
    <dgm:cxn modelId="{1D5A8627-6249-4007-83CB-C9FD252D1C60}" srcId="{9355AC2B-BBC1-4012-900E-44A936110B50}" destId="{DA33DE35-1FE0-41F4-8227-90DDB1C02C57}" srcOrd="1" destOrd="0" parTransId="{193B552F-F36C-4F84-8F7F-4F52C8876B3E}" sibTransId="{42E3E5A2-4FC6-4114-8882-D489496A8567}"/>
    <dgm:cxn modelId="{829486C4-4005-461B-9A09-E66B32DFBADC}" srcId="{9355AC2B-BBC1-4012-900E-44A936110B50}" destId="{5B3A75D2-C89B-4B8A-A018-31DA6EE5317B}" srcOrd="0" destOrd="0" parTransId="{2633A823-F0CF-4FAB-8C5A-A4D656C16ED4}" sibTransId="{A9AFFEAB-5876-4E34-A67E-F86B1E4E7A9B}"/>
    <dgm:cxn modelId="{88B1C18D-DC49-4F42-AB45-2BA5BB77D998}" type="presOf" srcId="{A9AFFEAB-5876-4E34-A67E-F86B1E4E7A9B}" destId="{CE62CD72-64D7-40B1-B39C-34B7D4824974}" srcOrd="1" destOrd="0" presId="urn:microsoft.com/office/officeart/2005/8/layout/process1"/>
    <dgm:cxn modelId="{C97A7F61-9E22-438F-9B77-E8051A4F942C}" type="presParOf" srcId="{7DE17DEC-0C42-4E7A-993F-68D15B9585DB}" destId="{012A0A8B-966B-4C7E-A5B6-FE72A91DB94F}" srcOrd="0" destOrd="0" presId="urn:microsoft.com/office/officeart/2005/8/layout/process1"/>
    <dgm:cxn modelId="{0D25FCB8-346A-48E3-8856-5A7F4076A70D}" type="presParOf" srcId="{7DE17DEC-0C42-4E7A-993F-68D15B9585DB}" destId="{775186A0-1DBC-40A7-A40F-AC3CD51BAAFF}" srcOrd="1" destOrd="0" presId="urn:microsoft.com/office/officeart/2005/8/layout/process1"/>
    <dgm:cxn modelId="{0DA9086E-3D88-4A71-99D5-5E6948608E5E}" type="presParOf" srcId="{775186A0-1DBC-40A7-A40F-AC3CD51BAAFF}" destId="{CE62CD72-64D7-40B1-B39C-34B7D4824974}" srcOrd="0" destOrd="0" presId="urn:microsoft.com/office/officeart/2005/8/layout/process1"/>
    <dgm:cxn modelId="{C7900DE8-AB3D-45C6-A3B0-DE1F4AADD380}" type="presParOf" srcId="{7DE17DEC-0C42-4E7A-993F-68D15B9585DB}" destId="{C846B3EE-D236-4DA9-B63C-C912F19A3F08}"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5078A9-D107-4E3C-8F07-1A32FB2B9881}" type="doc">
      <dgm:prSet loTypeId="urn:microsoft.com/office/officeart/2005/8/layout/vProcess5" loCatId="process" qsTypeId="urn:microsoft.com/office/officeart/2005/8/quickstyle/3d1" qsCatId="3D" csTypeId="urn:microsoft.com/office/officeart/2005/8/colors/colorful2" csCatId="colorful" phldr="1"/>
      <dgm:spPr/>
      <dgm:t>
        <a:bodyPr/>
        <a:lstStyle/>
        <a:p>
          <a:endParaRPr lang="en-US"/>
        </a:p>
      </dgm:t>
    </dgm:pt>
    <dgm:pt modelId="{4E9DE141-6211-40A0-9C6E-696702D86A85}">
      <dgm:prSet phldrT="[Text]" custT="1"/>
      <dgm:spPr/>
      <dgm:t>
        <a:bodyPr/>
        <a:lstStyle/>
        <a:p>
          <a:r>
            <a:rPr lang="en-US" sz="2400" b="1" dirty="0" smtClean="0">
              <a:solidFill>
                <a:schemeClr val="bg1"/>
              </a:solidFill>
            </a:rPr>
            <a:t>Existing Office Project Server 2007</a:t>
          </a:r>
          <a:endParaRPr lang="en-US" sz="2400" b="1" dirty="0">
            <a:solidFill>
              <a:schemeClr val="bg1"/>
            </a:solidFill>
          </a:endParaRPr>
        </a:p>
      </dgm:t>
    </dgm:pt>
    <dgm:pt modelId="{AE241F0C-3321-43D3-846C-9A327E396689}" type="parTrans" cxnId="{479CEA24-A221-4A09-902C-1BCF12769D08}">
      <dgm:prSet/>
      <dgm:spPr/>
      <dgm:t>
        <a:bodyPr/>
        <a:lstStyle/>
        <a:p>
          <a:endParaRPr lang="en-US" sz="2400" b="1">
            <a:solidFill>
              <a:schemeClr val="bg1"/>
            </a:solidFill>
          </a:endParaRPr>
        </a:p>
      </dgm:t>
    </dgm:pt>
    <dgm:pt modelId="{48D886FB-B06F-4384-8497-666747CB83F5}" type="sibTrans" cxnId="{479CEA24-A221-4A09-902C-1BCF12769D08}">
      <dgm:prSet custT="1"/>
      <dgm:spPr/>
      <dgm:t>
        <a:bodyPr/>
        <a:lstStyle/>
        <a:p>
          <a:endParaRPr lang="en-US" sz="2400" b="1">
            <a:solidFill>
              <a:schemeClr val="bg1"/>
            </a:solidFill>
          </a:endParaRPr>
        </a:p>
      </dgm:t>
    </dgm:pt>
    <dgm:pt modelId="{D395DBC0-109F-404E-8A40-8D694F9C1CE1}">
      <dgm:prSet phldrT="[Text]" custT="1"/>
      <dgm:spPr/>
      <dgm:t>
        <a:bodyPr/>
        <a:lstStyle/>
        <a:p>
          <a:r>
            <a:rPr lang="en-US" sz="2400" b="1" dirty="0" smtClean="0">
              <a:solidFill>
                <a:schemeClr val="bg1"/>
              </a:solidFill>
            </a:rPr>
            <a:t>Install SharePoint Server 2010</a:t>
          </a:r>
        </a:p>
      </dgm:t>
    </dgm:pt>
    <dgm:pt modelId="{EF4438CD-B135-47ED-8AD7-73EBB7CCA030}" type="parTrans" cxnId="{0AA4CD20-DD7C-47C6-9EAE-BA9238D0A076}">
      <dgm:prSet/>
      <dgm:spPr/>
      <dgm:t>
        <a:bodyPr/>
        <a:lstStyle/>
        <a:p>
          <a:endParaRPr lang="en-US" sz="2400" b="1">
            <a:solidFill>
              <a:schemeClr val="bg1"/>
            </a:solidFill>
          </a:endParaRPr>
        </a:p>
      </dgm:t>
    </dgm:pt>
    <dgm:pt modelId="{FEEBDB49-7939-4E70-AED1-34ED9C880D4D}" type="sibTrans" cxnId="{0AA4CD20-DD7C-47C6-9EAE-BA9238D0A076}">
      <dgm:prSet custT="1"/>
      <dgm:spPr/>
      <dgm:t>
        <a:bodyPr/>
        <a:lstStyle/>
        <a:p>
          <a:endParaRPr lang="en-US" sz="2400" b="1">
            <a:solidFill>
              <a:schemeClr val="bg1"/>
            </a:solidFill>
          </a:endParaRPr>
        </a:p>
      </dgm:t>
    </dgm:pt>
    <dgm:pt modelId="{AF531E0E-8DEA-45BE-80FE-A4C2B09C87C5}">
      <dgm:prSet phldrT="[Text]" custT="1"/>
      <dgm:spPr/>
      <dgm:t>
        <a:bodyPr/>
        <a:lstStyle/>
        <a:p>
          <a:r>
            <a:rPr lang="en-US" sz="2400" b="1" dirty="0" smtClean="0">
              <a:solidFill>
                <a:schemeClr val="bg1"/>
              </a:solidFill>
            </a:rPr>
            <a:t>Install Project Server 2010</a:t>
          </a:r>
        </a:p>
      </dgm:t>
    </dgm:pt>
    <dgm:pt modelId="{0C8B79B0-57B0-47FF-AD3B-9D9842BDACEA}" type="parTrans" cxnId="{F3F381F3-1683-4C2F-BB6A-2DB0D5B33F15}">
      <dgm:prSet/>
      <dgm:spPr/>
      <dgm:t>
        <a:bodyPr/>
        <a:lstStyle/>
        <a:p>
          <a:endParaRPr lang="en-US" sz="2400" b="1">
            <a:solidFill>
              <a:schemeClr val="bg1"/>
            </a:solidFill>
          </a:endParaRPr>
        </a:p>
      </dgm:t>
    </dgm:pt>
    <dgm:pt modelId="{C38733E6-1886-4285-93EF-4F450FB07A46}" type="sibTrans" cxnId="{F3F381F3-1683-4C2F-BB6A-2DB0D5B33F15}">
      <dgm:prSet custT="1"/>
      <dgm:spPr/>
      <dgm:t>
        <a:bodyPr/>
        <a:lstStyle/>
        <a:p>
          <a:endParaRPr lang="en-US" sz="2400" b="1">
            <a:solidFill>
              <a:schemeClr val="bg1"/>
            </a:solidFill>
          </a:endParaRPr>
        </a:p>
      </dgm:t>
    </dgm:pt>
    <dgm:pt modelId="{FE01F198-B0F0-4C18-955C-32BB79953540}">
      <dgm:prSet phldrT="[Text]" custT="1"/>
      <dgm:spPr/>
      <dgm:t>
        <a:bodyPr/>
        <a:lstStyle/>
        <a:p>
          <a:r>
            <a:rPr lang="en-US" sz="2400" b="1" dirty="0" smtClean="0">
              <a:solidFill>
                <a:schemeClr val="bg1"/>
              </a:solidFill>
            </a:rPr>
            <a:t>Run the “Configuration Wizard” (</a:t>
          </a:r>
          <a:r>
            <a:rPr lang="en-US" sz="2400" b="1" dirty="0" err="1" smtClean="0">
              <a:solidFill>
                <a:schemeClr val="bg1"/>
              </a:solidFill>
            </a:rPr>
            <a:t>PSConfig</a:t>
          </a:r>
          <a:r>
            <a:rPr lang="en-US" sz="2400" b="1" dirty="0" smtClean="0">
              <a:solidFill>
                <a:schemeClr val="bg1"/>
              </a:solidFill>
            </a:rPr>
            <a:t>)</a:t>
          </a:r>
        </a:p>
      </dgm:t>
    </dgm:pt>
    <dgm:pt modelId="{57D40D07-CED9-43B5-9FAE-D632F17ED67D}" type="parTrans" cxnId="{23BC34C8-D637-4F00-9B0A-6B070D8C36DB}">
      <dgm:prSet/>
      <dgm:spPr/>
      <dgm:t>
        <a:bodyPr/>
        <a:lstStyle/>
        <a:p>
          <a:endParaRPr lang="en-US" sz="2400" b="1">
            <a:solidFill>
              <a:schemeClr val="bg1"/>
            </a:solidFill>
          </a:endParaRPr>
        </a:p>
      </dgm:t>
    </dgm:pt>
    <dgm:pt modelId="{4671C0E6-A1D8-476D-B51E-ACDC63B5E09F}" type="sibTrans" cxnId="{23BC34C8-D637-4F00-9B0A-6B070D8C36DB}">
      <dgm:prSet/>
      <dgm:spPr/>
      <dgm:t>
        <a:bodyPr/>
        <a:lstStyle/>
        <a:p>
          <a:endParaRPr lang="en-US" sz="2400" b="1">
            <a:solidFill>
              <a:schemeClr val="bg1"/>
            </a:solidFill>
          </a:endParaRPr>
        </a:p>
      </dgm:t>
    </dgm:pt>
    <dgm:pt modelId="{56B840B9-5FD5-4897-BAB8-D94BCB774AA1}" type="pres">
      <dgm:prSet presAssocID="{C85078A9-D107-4E3C-8F07-1A32FB2B9881}" presName="outerComposite" presStyleCnt="0">
        <dgm:presLayoutVars>
          <dgm:chMax val="5"/>
          <dgm:dir/>
          <dgm:resizeHandles val="exact"/>
        </dgm:presLayoutVars>
      </dgm:prSet>
      <dgm:spPr/>
      <dgm:t>
        <a:bodyPr/>
        <a:lstStyle/>
        <a:p>
          <a:endParaRPr lang="en-US"/>
        </a:p>
      </dgm:t>
    </dgm:pt>
    <dgm:pt modelId="{C3BD1329-E0E7-492E-8474-FD60844D27F1}" type="pres">
      <dgm:prSet presAssocID="{C85078A9-D107-4E3C-8F07-1A32FB2B9881}" presName="dummyMaxCanvas" presStyleCnt="0">
        <dgm:presLayoutVars/>
      </dgm:prSet>
      <dgm:spPr/>
    </dgm:pt>
    <dgm:pt modelId="{45FCD1AB-365A-457E-85FF-DD497F136657}" type="pres">
      <dgm:prSet presAssocID="{C85078A9-D107-4E3C-8F07-1A32FB2B9881}" presName="FourNodes_1" presStyleLbl="node1" presStyleIdx="0" presStyleCnt="4">
        <dgm:presLayoutVars>
          <dgm:bulletEnabled val="1"/>
        </dgm:presLayoutVars>
      </dgm:prSet>
      <dgm:spPr/>
      <dgm:t>
        <a:bodyPr/>
        <a:lstStyle/>
        <a:p>
          <a:endParaRPr lang="en-US"/>
        </a:p>
      </dgm:t>
    </dgm:pt>
    <dgm:pt modelId="{C46E5D02-5A5C-4481-B140-BA8B09DDB584}" type="pres">
      <dgm:prSet presAssocID="{C85078A9-D107-4E3C-8F07-1A32FB2B9881}" presName="FourNodes_2" presStyleLbl="node1" presStyleIdx="1" presStyleCnt="4">
        <dgm:presLayoutVars>
          <dgm:bulletEnabled val="1"/>
        </dgm:presLayoutVars>
      </dgm:prSet>
      <dgm:spPr/>
      <dgm:t>
        <a:bodyPr/>
        <a:lstStyle/>
        <a:p>
          <a:endParaRPr lang="en-US"/>
        </a:p>
      </dgm:t>
    </dgm:pt>
    <dgm:pt modelId="{7CC14F06-E95D-42CC-843A-B472A79969AB}" type="pres">
      <dgm:prSet presAssocID="{C85078A9-D107-4E3C-8F07-1A32FB2B9881}" presName="FourNodes_3" presStyleLbl="node1" presStyleIdx="2" presStyleCnt="4">
        <dgm:presLayoutVars>
          <dgm:bulletEnabled val="1"/>
        </dgm:presLayoutVars>
      </dgm:prSet>
      <dgm:spPr/>
      <dgm:t>
        <a:bodyPr/>
        <a:lstStyle/>
        <a:p>
          <a:endParaRPr lang="en-US"/>
        </a:p>
      </dgm:t>
    </dgm:pt>
    <dgm:pt modelId="{D90F6A44-32FC-45BD-A733-F703ACB8D52D}" type="pres">
      <dgm:prSet presAssocID="{C85078A9-D107-4E3C-8F07-1A32FB2B9881}" presName="FourNodes_4" presStyleLbl="node1" presStyleIdx="3" presStyleCnt="4">
        <dgm:presLayoutVars>
          <dgm:bulletEnabled val="1"/>
        </dgm:presLayoutVars>
      </dgm:prSet>
      <dgm:spPr/>
      <dgm:t>
        <a:bodyPr/>
        <a:lstStyle/>
        <a:p>
          <a:endParaRPr lang="en-US"/>
        </a:p>
      </dgm:t>
    </dgm:pt>
    <dgm:pt modelId="{3C6533A0-BDD0-4677-BA3B-B2D468191A86}" type="pres">
      <dgm:prSet presAssocID="{C85078A9-D107-4E3C-8F07-1A32FB2B9881}" presName="FourConn_1-2" presStyleLbl="fgAccFollowNode1" presStyleIdx="0" presStyleCnt="3">
        <dgm:presLayoutVars>
          <dgm:bulletEnabled val="1"/>
        </dgm:presLayoutVars>
      </dgm:prSet>
      <dgm:spPr/>
      <dgm:t>
        <a:bodyPr/>
        <a:lstStyle/>
        <a:p>
          <a:endParaRPr lang="en-US"/>
        </a:p>
      </dgm:t>
    </dgm:pt>
    <dgm:pt modelId="{E178C81B-6F03-4FAC-9B70-270033D4AF2A}" type="pres">
      <dgm:prSet presAssocID="{C85078A9-D107-4E3C-8F07-1A32FB2B9881}" presName="FourConn_2-3" presStyleLbl="fgAccFollowNode1" presStyleIdx="1" presStyleCnt="3">
        <dgm:presLayoutVars>
          <dgm:bulletEnabled val="1"/>
        </dgm:presLayoutVars>
      </dgm:prSet>
      <dgm:spPr/>
      <dgm:t>
        <a:bodyPr/>
        <a:lstStyle/>
        <a:p>
          <a:endParaRPr lang="en-US"/>
        </a:p>
      </dgm:t>
    </dgm:pt>
    <dgm:pt modelId="{19BED5CA-20C2-400A-BFEE-AD68959192CB}" type="pres">
      <dgm:prSet presAssocID="{C85078A9-D107-4E3C-8F07-1A32FB2B9881}" presName="FourConn_3-4" presStyleLbl="fgAccFollowNode1" presStyleIdx="2" presStyleCnt="3">
        <dgm:presLayoutVars>
          <dgm:bulletEnabled val="1"/>
        </dgm:presLayoutVars>
      </dgm:prSet>
      <dgm:spPr/>
      <dgm:t>
        <a:bodyPr/>
        <a:lstStyle/>
        <a:p>
          <a:endParaRPr lang="en-US"/>
        </a:p>
      </dgm:t>
    </dgm:pt>
    <dgm:pt modelId="{9F9DBEC4-2B57-4EA9-A74C-7DB667493B91}" type="pres">
      <dgm:prSet presAssocID="{C85078A9-D107-4E3C-8F07-1A32FB2B9881}" presName="FourNodes_1_text" presStyleLbl="node1" presStyleIdx="3" presStyleCnt="4">
        <dgm:presLayoutVars>
          <dgm:bulletEnabled val="1"/>
        </dgm:presLayoutVars>
      </dgm:prSet>
      <dgm:spPr/>
      <dgm:t>
        <a:bodyPr/>
        <a:lstStyle/>
        <a:p>
          <a:endParaRPr lang="en-US"/>
        </a:p>
      </dgm:t>
    </dgm:pt>
    <dgm:pt modelId="{5719C17A-78B7-4F25-AE43-ED637747FAC5}" type="pres">
      <dgm:prSet presAssocID="{C85078A9-D107-4E3C-8F07-1A32FB2B9881}" presName="FourNodes_2_text" presStyleLbl="node1" presStyleIdx="3" presStyleCnt="4">
        <dgm:presLayoutVars>
          <dgm:bulletEnabled val="1"/>
        </dgm:presLayoutVars>
      </dgm:prSet>
      <dgm:spPr/>
      <dgm:t>
        <a:bodyPr/>
        <a:lstStyle/>
        <a:p>
          <a:endParaRPr lang="en-US"/>
        </a:p>
      </dgm:t>
    </dgm:pt>
    <dgm:pt modelId="{BB5F7CC0-5BEB-4E69-8227-6183875B0917}" type="pres">
      <dgm:prSet presAssocID="{C85078A9-D107-4E3C-8F07-1A32FB2B9881}" presName="FourNodes_3_text" presStyleLbl="node1" presStyleIdx="3" presStyleCnt="4">
        <dgm:presLayoutVars>
          <dgm:bulletEnabled val="1"/>
        </dgm:presLayoutVars>
      </dgm:prSet>
      <dgm:spPr/>
      <dgm:t>
        <a:bodyPr/>
        <a:lstStyle/>
        <a:p>
          <a:endParaRPr lang="en-US"/>
        </a:p>
      </dgm:t>
    </dgm:pt>
    <dgm:pt modelId="{585CB483-F34F-4DE6-91AA-614EF16C0718}" type="pres">
      <dgm:prSet presAssocID="{C85078A9-D107-4E3C-8F07-1A32FB2B9881}" presName="FourNodes_4_text" presStyleLbl="node1" presStyleIdx="3" presStyleCnt="4">
        <dgm:presLayoutVars>
          <dgm:bulletEnabled val="1"/>
        </dgm:presLayoutVars>
      </dgm:prSet>
      <dgm:spPr/>
      <dgm:t>
        <a:bodyPr/>
        <a:lstStyle/>
        <a:p>
          <a:endParaRPr lang="en-US"/>
        </a:p>
      </dgm:t>
    </dgm:pt>
  </dgm:ptLst>
  <dgm:cxnLst>
    <dgm:cxn modelId="{F3F381F3-1683-4C2F-BB6A-2DB0D5B33F15}" srcId="{C85078A9-D107-4E3C-8F07-1A32FB2B9881}" destId="{AF531E0E-8DEA-45BE-80FE-A4C2B09C87C5}" srcOrd="2" destOrd="0" parTransId="{0C8B79B0-57B0-47FF-AD3B-9D9842BDACEA}" sibTransId="{C38733E6-1886-4285-93EF-4F450FB07A46}"/>
    <dgm:cxn modelId="{E9DC8A66-47A9-458B-AF92-DBF2398D2F48}" type="presOf" srcId="{4E9DE141-6211-40A0-9C6E-696702D86A85}" destId="{9F9DBEC4-2B57-4EA9-A74C-7DB667493B91}" srcOrd="1" destOrd="0" presId="urn:microsoft.com/office/officeart/2005/8/layout/vProcess5"/>
    <dgm:cxn modelId="{222F7770-56CA-4CD3-833B-F873B6E7DCF8}" type="presOf" srcId="{AF531E0E-8DEA-45BE-80FE-A4C2B09C87C5}" destId="{7CC14F06-E95D-42CC-843A-B472A79969AB}" srcOrd="0" destOrd="0" presId="urn:microsoft.com/office/officeart/2005/8/layout/vProcess5"/>
    <dgm:cxn modelId="{23BC34C8-D637-4F00-9B0A-6B070D8C36DB}" srcId="{C85078A9-D107-4E3C-8F07-1A32FB2B9881}" destId="{FE01F198-B0F0-4C18-955C-32BB79953540}" srcOrd="3" destOrd="0" parTransId="{57D40D07-CED9-43B5-9FAE-D632F17ED67D}" sibTransId="{4671C0E6-A1D8-476D-B51E-ACDC63B5E09F}"/>
    <dgm:cxn modelId="{479CEA24-A221-4A09-902C-1BCF12769D08}" srcId="{C85078A9-D107-4E3C-8F07-1A32FB2B9881}" destId="{4E9DE141-6211-40A0-9C6E-696702D86A85}" srcOrd="0" destOrd="0" parTransId="{AE241F0C-3321-43D3-846C-9A327E396689}" sibTransId="{48D886FB-B06F-4384-8497-666747CB83F5}"/>
    <dgm:cxn modelId="{39BE672F-2358-4813-9ABC-09E0E0C6462D}" type="presOf" srcId="{4E9DE141-6211-40A0-9C6E-696702D86A85}" destId="{45FCD1AB-365A-457E-85FF-DD497F136657}" srcOrd="0" destOrd="0" presId="urn:microsoft.com/office/officeart/2005/8/layout/vProcess5"/>
    <dgm:cxn modelId="{22ABA23D-30A1-4AC1-9D6E-DE9CAEBC7EF7}" type="presOf" srcId="{FEEBDB49-7939-4E70-AED1-34ED9C880D4D}" destId="{E178C81B-6F03-4FAC-9B70-270033D4AF2A}" srcOrd="0" destOrd="0" presId="urn:microsoft.com/office/officeart/2005/8/layout/vProcess5"/>
    <dgm:cxn modelId="{B197E4D6-EB53-4CCC-938B-7014F8312C8C}" type="presOf" srcId="{FE01F198-B0F0-4C18-955C-32BB79953540}" destId="{D90F6A44-32FC-45BD-A733-F703ACB8D52D}" srcOrd="0" destOrd="0" presId="urn:microsoft.com/office/officeart/2005/8/layout/vProcess5"/>
    <dgm:cxn modelId="{C32816B0-3FBD-42D4-BFEC-862159543C9C}" type="presOf" srcId="{AF531E0E-8DEA-45BE-80FE-A4C2B09C87C5}" destId="{BB5F7CC0-5BEB-4E69-8227-6183875B0917}" srcOrd="1" destOrd="0" presId="urn:microsoft.com/office/officeart/2005/8/layout/vProcess5"/>
    <dgm:cxn modelId="{0AA4CD20-DD7C-47C6-9EAE-BA9238D0A076}" srcId="{C85078A9-D107-4E3C-8F07-1A32FB2B9881}" destId="{D395DBC0-109F-404E-8A40-8D694F9C1CE1}" srcOrd="1" destOrd="0" parTransId="{EF4438CD-B135-47ED-8AD7-73EBB7CCA030}" sibTransId="{FEEBDB49-7939-4E70-AED1-34ED9C880D4D}"/>
    <dgm:cxn modelId="{19A2F46F-EB27-41B7-97A6-EBDB22E64920}" type="presOf" srcId="{D395DBC0-109F-404E-8A40-8D694F9C1CE1}" destId="{5719C17A-78B7-4F25-AE43-ED637747FAC5}" srcOrd="1" destOrd="0" presId="urn:microsoft.com/office/officeart/2005/8/layout/vProcess5"/>
    <dgm:cxn modelId="{D5C9AFCF-E993-4765-B5D3-71B1D23F47D0}" type="presOf" srcId="{D395DBC0-109F-404E-8A40-8D694F9C1CE1}" destId="{C46E5D02-5A5C-4481-B140-BA8B09DDB584}" srcOrd="0" destOrd="0" presId="urn:microsoft.com/office/officeart/2005/8/layout/vProcess5"/>
    <dgm:cxn modelId="{3F5B0FF6-FF4A-4904-BEA8-BB87C39595FC}" type="presOf" srcId="{48D886FB-B06F-4384-8497-666747CB83F5}" destId="{3C6533A0-BDD0-4677-BA3B-B2D468191A86}" srcOrd="0" destOrd="0" presId="urn:microsoft.com/office/officeart/2005/8/layout/vProcess5"/>
    <dgm:cxn modelId="{8A22C310-D9C4-4AE4-86C5-D2750767223D}" type="presOf" srcId="{FE01F198-B0F0-4C18-955C-32BB79953540}" destId="{585CB483-F34F-4DE6-91AA-614EF16C0718}" srcOrd="1" destOrd="0" presId="urn:microsoft.com/office/officeart/2005/8/layout/vProcess5"/>
    <dgm:cxn modelId="{96AC984E-C0FC-4432-B0E5-918D9AD8329C}" type="presOf" srcId="{C38733E6-1886-4285-93EF-4F450FB07A46}" destId="{19BED5CA-20C2-400A-BFEE-AD68959192CB}" srcOrd="0" destOrd="0" presId="urn:microsoft.com/office/officeart/2005/8/layout/vProcess5"/>
    <dgm:cxn modelId="{A5151922-5D7A-428E-9896-73EB58D9495A}" type="presOf" srcId="{C85078A9-D107-4E3C-8F07-1A32FB2B9881}" destId="{56B840B9-5FD5-4897-BAB8-D94BCB774AA1}" srcOrd="0" destOrd="0" presId="urn:microsoft.com/office/officeart/2005/8/layout/vProcess5"/>
    <dgm:cxn modelId="{B56ED24B-139E-4F00-9D31-EA516189B821}" type="presParOf" srcId="{56B840B9-5FD5-4897-BAB8-D94BCB774AA1}" destId="{C3BD1329-E0E7-492E-8474-FD60844D27F1}" srcOrd="0" destOrd="0" presId="urn:microsoft.com/office/officeart/2005/8/layout/vProcess5"/>
    <dgm:cxn modelId="{9E91AA05-6254-46FD-BEC9-DCCD949DEB3A}" type="presParOf" srcId="{56B840B9-5FD5-4897-BAB8-D94BCB774AA1}" destId="{45FCD1AB-365A-457E-85FF-DD497F136657}" srcOrd="1" destOrd="0" presId="urn:microsoft.com/office/officeart/2005/8/layout/vProcess5"/>
    <dgm:cxn modelId="{D9078B59-469B-463C-A510-8BB2CB7183BD}" type="presParOf" srcId="{56B840B9-5FD5-4897-BAB8-D94BCB774AA1}" destId="{C46E5D02-5A5C-4481-B140-BA8B09DDB584}" srcOrd="2" destOrd="0" presId="urn:microsoft.com/office/officeart/2005/8/layout/vProcess5"/>
    <dgm:cxn modelId="{9BB2D31C-5CA0-4696-9E28-53A83E85A4FD}" type="presParOf" srcId="{56B840B9-5FD5-4897-BAB8-D94BCB774AA1}" destId="{7CC14F06-E95D-42CC-843A-B472A79969AB}" srcOrd="3" destOrd="0" presId="urn:microsoft.com/office/officeart/2005/8/layout/vProcess5"/>
    <dgm:cxn modelId="{82D15CBB-254F-4016-AE05-95D5B8A6A80C}" type="presParOf" srcId="{56B840B9-5FD5-4897-BAB8-D94BCB774AA1}" destId="{D90F6A44-32FC-45BD-A733-F703ACB8D52D}" srcOrd="4" destOrd="0" presId="urn:microsoft.com/office/officeart/2005/8/layout/vProcess5"/>
    <dgm:cxn modelId="{B4C04902-59D9-4C28-A019-F331B4AE1905}" type="presParOf" srcId="{56B840B9-5FD5-4897-BAB8-D94BCB774AA1}" destId="{3C6533A0-BDD0-4677-BA3B-B2D468191A86}" srcOrd="5" destOrd="0" presId="urn:microsoft.com/office/officeart/2005/8/layout/vProcess5"/>
    <dgm:cxn modelId="{2747FB05-234F-4F36-99D4-0DB5D07189E1}" type="presParOf" srcId="{56B840B9-5FD5-4897-BAB8-D94BCB774AA1}" destId="{E178C81B-6F03-4FAC-9B70-270033D4AF2A}" srcOrd="6" destOrd="0" presId="urn:microsoft.com/office/officeart/2005/8/layout/vProcess5"/>
    <dgm:cxn modelId="{27AA45D4-92F3-4869-9501-63916A85936B}" type="presParOf" srcId="{56B840B9-5FD5-4897-BAB8-D94BCB774AA1}" destId="{19BED5CA-20C2-400A-BFEE-AD68959192CB}" srcOrd="7" destOrd="0" presId="urn:microsoft.com/office/officeart/2005/8/layout/vProcess5"/>
    <dgm:cxn modelId="{25B6EFBA-0E2E-4847-89CA-06DEE2DD9E0C}" type="presParOf" srcId="{56B840B9-5FD5-4897-BAB8-D94BCB774AA1}" destId="{9F9DBEC4-2B57-4EA9-A74C-7DB667493B91}" srcOrd="8" destOrd="0" presId="urn:microsoft.com/office/officeart/2005/8/layout/vProcess5"/>
    <dgm:cxn modelId="{7A9E3E4D-F5E2-484C-BC7E-D9E0721288D9}" type="presParOf" srcId="{56B840B9-5FD5-4897-BAB8-D94BCB774AA1}" destId="{5719C17A-78B7-4F25-AE43-ED637747FAC5}" srcOrd="9" destOrd="0" presId="urn:microsoft.com/office/officeart/2005/8/layout/vProcess5"/>
    <dgm:cxn modelId="{78BBA939-418E-4796-9FBB-ED22E57D31F7}" type="presParOf" srcId="{56B840B9-5FD5-4897-BAB8-D94BCB774AA1}" destId="{BB5F7CC0-5BEB-4E69-8227-6183875B0917}" srcOrd="10" destOrd="0" presId="urn:microsoft.com/office/officeart/2005/8/layout/vProcess5"/>
    <dgm:cxn modelId="{1E5C79AA-511B-45BF-A87C-EAADEE7CBBAC}" type="presParOf" srcId="{56B840B9-5FD5-4897-BAB8-D94BCB774AA1}" destId="{585CB483-F34F-4DE6-91AA-614EF16C071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05C170-78A3-4C0D-BAFE-04D7E99D6D12}"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n-US"/>
        </a:p>
      </dgm:t>
    </dgm:pt>
    <dgm:pt modelId="{CB22C7DF-C6DC-48FF-9CF0-0CA4452D62F9}">
      <dgm:prSet phldrT="[Text]"/>
      <dgm:spPr/>
      <dgm:t>
        <a:bodyPr/>
        <a:lstStyle/>
        <a:p>
          <a:r>
            <a:rPr lang="en-US" dirty="0" smtClean="0"/>
            <a:t>Project MPP file</a:t>
          </a:r>
          <a:endParaRPr lang="en-US" dirty="0"/>
        </a:p>
      </dgm:t>
    </dgm:pt>
    <dgm:pt modelId="{6373C368-076D-46DA-B78A-996D65797966}" type="parTrans" cxnId="{A2DFF590-35EA-454B-879A-C3088EAF0211}">
      <dgm:prSet/>
      <dgm:spPr/>
      <dgm:t>
        <a:bodyPr/>
        <a:lstStyle/>
        <a:p>
          <a:endParaRPr lang="en-US"/>
        </a:p>
      </dgm:t>
    </dgm:pt>
    <dgm:pt modelId="{E0298D52-4C5F-4D28-B2BC-3CE0A2556825}" type="sibTrans" cxnId="{A2DFF590-35EA-454B-879A-C3088EAF0211}">
      <dgm:prSet/>
      <dgm:spPr/>
      <dgm:t>
        <a:bodyPr/>
        <a:lstStyle/>
        <a:p>
          <a:endParaRPr lang="en-US"/>
        </a:p>
      </dgm:t>
    </dgm:pt>
    <dgm:pt modelId="{75451B23-A163-4830-BAE0-1971D355A73B}">
      <dgm:prSet phldrT="[Text]"/>
      <dgm:spPr/>
      <dgm:t>
        <a:bodyPr/>
        <a:lstStyle/>
        <a:p>
          <a:r>
            <a:rPr lang="en-US" dirty="0" smtClean="0"/>
            <a:t> </a:t>
          </a:r>
          <a:r>
            <a:rPr lang="en-US" b="1" dirty="0" smtClean="0"/>
            <a:t>Project 2010</a:t>
          </a:r>
          <a:endParaRPr lang="en-US" b="1" dirty="0"/>
        </a:p>
      </dgm:t>
    </dgm:pt>
    <dgm:pt modelId="{BB87AEC0-CCFF-4CBB-9D2F-B86E2580BD7C}" type="parTrans" cxnId="{D2E16919-D8E6-42AD-9CBA-F34F7C753C34}">
      <dgm:prSet/>
      <dgm:spPr/>
      <dgm:t>
        <a:bodyPr/>
        <a:lstStyle/>
        <a:p>
          <a:endParaRPr lang="en-US"/>
        </a:p>
      </dgm:t>
    </dgm:pt>
    <dgm:pt modelId="{8F79BFCD-3507-4565-B173-29D843EF9CF8}" type="sibTrans" cxnId="{D2E16919-D8E6-42AD-9CBA-F34F7C753C34}">
      <dgm:prSet/>
      <dgm:spPr/>
      <dgm:t>
        <a:bodyPr/>
        <a:lstStyle/>
        <a:p>
          <a:endParaRPr lang="en-US"/>
        </a:p>
      </dgm:t>
    </dgm:pt>
    <dgm:pt modelId="{8F357E0C-08FA-4827-B828-3326A16B04A4}">
      <dgm:prSet phldrT="[Text]"/>
      <dgm:spPr/>
      <dgm:t>
        <a:bodyPr/>
        <a:lstStyle/>
        <a:p>
          <a:r>
            <a:rPr lang="en-US" b="1" dirty="0" smtClean="0"/>
            <a:t> Project 2007</a:t>
          </a:r>
          <a:endParaRPr lang="en-US" b="1" dirty="0"/>
        </a:p>
      </dgm:t>
    </dgm:pt>
    <dgm:pt modelId="{496D19D3-823B-4C68-80B3-F9755695468E}" type="parTrans" cxnId="{F5112702-D365-408D-949F-003F0AB4A86C}">
      <dgm:prSet/>
      <dgm:spPr/>
      <dgm:t>
        <a:bodyPr/>
        <a:lstStyle/>
        <a:p>
          <a:endParaRPr lang="en-US"/>
        </a:p>
      </dgm:t>
    </dgm:pt>
    <dgm:pt modelId="{218148FD-96D1-433F-B297-B400BCA5A105}" type="sibTrans" cxnId="{F5112702-D365-408D-949F-003F0AB4A86C}">
      <dgm:prSet/>
      <dgm:spPr/>
      <dgm:t>
        <a:bodyPr/>
        <a:lstStyle/>
        <a:p>
          <a:endParaRPr lang="en-US"/>
        </a:p>
      </dgm:t>
    </dgm:pt>
    <dgm:pt modelId="{CF4FB13B-319F-45BB-921E-392C7CD2250F}">
      <dgm:prSet phldrT="[Text]"/>
      <dgm:spPr/>
      <dgm:t>
        <a:bodyPr/>
        <a:lstStyle/>
        <a:p>
          <a:r>
            <a:rPr lang="en-US" b="1" dirty="0" smtClean="0"/>
            <a:t> Project 2003</a:t>
          </a:r>
          <a:endParaRPr lang="en-US" b="1" dirty="0"/>
        </a:p>
      </dgm:t>
    </dgm:pt>
    <dgm:pt modelId="{B9E1AA18-16EF-45E3-959B-BFD42A8DF5D5}" type="parTrans" cxnId="{5AFDEA57-4074-48DD-A8AB-78ACB8E9097B}">
      <dgm:prSet/>
      <dgm:spPr/>
      <dgm:t>
        <a:bodyPr/>
        <a:lstStyle/>
        <a:p>
          <a:endParaRPr lang="en-US"/>
        </a:p>
      </dgm:t>
    </dgm:pt>
    <dgm:pt modelId="{D415BA18-4F96-4834-AFDD-8D7CA330031A}" type="sibTrans" cxnId="{5AFDEA57-4074-48DD-A8AB-78ACB8E9097B}">
      <dgm:prSet/>
      <dgm:spPr/>
      <dgm:t>
        <a:bodyPr/>
        <a:lstStyle/>
        <a:p>
          <a:endParaRPr lang="en-US"/>
        </a:p>
      </dgm:t>
    </dgm:pt>
    <dgm:pt modelId="{4E285A5E-EBEE-418C-9FDF-69F098D8FD5F}" type="pres">
      <dgm:prSet presAssocID="{CC05C170-78A3-4C0D-BAFE-04D7E99D6D12}" presName="Name0" presStyleCnt="0">
        <dgm:presLayoutVars>
          <dgm:chMax val="1"/>
          <dgm:dir/>
          <dgm:animLvl val="ctr"/>
          <dgm:resizeHandles val="exact"/>
        </dgm:presLayoutVars>
      </dgm:prSet>
      <dgm:spPr/>
      <dgm:t>
        <a:bodyPr/>
        <a:lstStyle/>
        <a:p>
          <a:endParaRPr lang="en-US"/>
        </a:p>
      </dgm:t>
    </dgm:pt>
    <dgm:pt modelId="{EB9F8876-5E66-4769-805A-33742072C5E1}" type="pres">
      <dgm:prSet presAssocID="{CB22C7DF-C6DC-48FF-9CF0-0CA4452D62F9}" presName="centerShape" presStyleLbl="node0" presStyleIdx="0" presStyleCnt="1"/>
      <dgm:spPr/>
      <dgm:t>
        <a:bodyPr/>
        <a:lstStyle/>
        <a:p>
          <a:endParaRPr lang="en-US"/>
        </a:p>
      </dgm:t>
    </dgm:pt>
    <dgm:pt modelId="{EC1B2B50-4B4D-4DF5-BC07-8A8E9C9A382D}" type="pres">
      <dgm:prSet presAssocID="{75451B23-A163-4830-BAE0-1971D355A73B}" presName="node" presStyleLbl="node1" presStyleIdx="0" presStyleCnt="3" custRadScaleRad="104687" custRadScaleInc="0">
        <dgm:presLayoutVars>
          <dgm:bulletEnabled val="1"/>
        </dgm:presLayoutVars>
      </dgm:prSet>
      <dgm:spPr/>
      <dgm:t>
        <a:bodyPr/>
        <a:lstStyle/>
        <a:p>
          <a:endParaRPr lang="en-US"/>
        </a:p>
      </dgm:t>
    </dgm:pt>
    <dgm:pt modelId="{E14CE34D-DC76-4AD6-BEB0-4362A181C1C1}" type="pres">
      <dgm:prSet presAssocID="{75451B23-A163-4830-BAE0-1971D355A73B}" presName="dummy" presStyleCnt="0"/>
      <dgm:spPr/>
    </dgm:pt>
    <dgm:pt modelId="{8E84D165-567F-44D4-9ED8-F4278AC8A132}" type="pres">
      <dgm:prSet presAssocID="{8F79BFCD-3507-4565-B173-29D843EF9CF8}" presName="sibTrans" presStyleLbl="sibTrans2D1" presStyleIdx="0" presStyleCnt="3"/>
      <dgm:spPr/>
      <dgm:t>
        <a:bodyPr/>
        <a:lstStyle/>
        <a:p>
          <a:endParaRPr lang="en-US"/>
        </a:p>
      </dgm:t>
    </dgm:pt>
    <dgm:pt modelId="{EA6B34FD-2051-47D6-8DEC-C3FACD00812D}" type="pres">
      <dgm:prSet presAssocID="{8F357E0C-08FA-4827-B828-3326A16B04A4}" presName="node" presStyleLbl="node1" presStyleIdx="1" presStyleCnt="3">
        <dgm:presLayoutVars>
          <dgm:bulletEnabled val="1"/>
        </dgm:presLayoutVars>
      </dgm:prSet>
      <dgm:spPr/>
      <dgm:t>
        <a:bodyPr/>
        <a:lstStyle/>
        <a:p>
          <a:endParaRPr lang="en-US"/>
        </a:p>
      </dgm:t>
    </dgm:pt>
    <dgm:pt modelId="{51F70DBE-DB2B-4AE9-B5E2-C0E3DBC6C905}" type="pres">
      <dgm:prSet presAssocID="{8F357E0C-08FA-4827-B828-3326A16B04A4}" presName="dummy" presStyleCnt="0"/>
      <dgm:spPr/>
    </dgm:pt>
    <dgm:pt modelId="{70D31934-92BE-4F48-85ED-E48ADE20C313}" type="pres">
      <dgm:prSet presAssocID="{218148FD-96D1-433F-B297-B400BCA5A105}" presName="sibTrans" presStyleLbl="sibTrans2D1" presStyleIdx="1" presStyleCnt="3"/>
      <dgm:spPr/>
      <dgm:t>
        <a:bodyPr/>
        <a:lstStyle/>
        <a:p>
          <a:endParaRPr lang="en-US"/>
        </a:p>
      </dgm:t>
    </dgm:pt>
    <dgm:pt modelId="{3D5FACE7-FB04-460D-BB05-6FCC42B0C6CD}" type="pres">
      <dgm:prSet presAssocID="{CF4FB13B-319F-45BB-921E-392C7CD2250F}" presName="node" presStyleLbl="node1" presStyleIdx="2" presStyleCnt="3">
        <dgm:presLayoutVars>
          <dgm:bulletEnabled val="1"/>
        </dgm:presLayoutVars>
      </dgm:prSet>
      <dgm:spPr/>
      <dgm:t>
        <a:bodyPr/>
        <a:lstStyle/>
        <a:p>
          <a:endParaRPr lang="en-US"/>
        </a:p>
      </dgm:t>
    </dgm:pt>
    <dgm:pt modelId="{0F7CEE29-2B9B-4C6D-9786-B53A9C272A75}" type="pres">
      <dgm:prSet presAssocID="{CF4FB13B-319F-45BB-921E-392C7CD2250F}" presName="dummy" presStyleCnt="0"/>
      <dgm:spPr/>
    </dgm:pt>
    <dgm:pt modelId="{51B3040A-DB11-4FF5-B995-0D4841F4C68B}" type="pres">
      <dgm:prSet presAssocID="{D415BA18-4F96-4834-AFDD-8D7CA330031A}" presName="sibTrans" presStyleLbl="sibTrans2D1" presStyleIdx="2" presStyleCnt="3"/>
      <dgm:spPr/>
      <dgm:t>
        <a:bodyPr/>
        <a:lstStyle/>
        <a:p>
          <a:endParaRPr lang="en-US"/>
        </a:p>
      </dgm:t>
    </dgm:pt>
  </dgm:ptLst>
  <dgm:cxnLst>
    <dgm:cxn modelId="{309A1ACF-0185-4479-814D-540C5B5FDECC}" type="presOf" srcId="{CB22C7DF-C6DC-48FF-9CF0-0CA4452D62F9}" destId="{EB9F8876-5E66-4769-805A-33742072C5E1}" srcOrd="0" destOrd="0" presId="urn:microsoft.com/office/officeart/2005/8/layout/radial6"/>
    <dgm:cxn modelId="{3CE1BBDD-C8DC-4DF8-B36F-BA89D6DE9445}" type="presOf" srcId="{218148FD-96D1-433F-B297-B400BCA5A105}" destId="{70D31934-92BE-4F48-85ED-E48ADE20C313}" srcOrd="0" destOrd="0" presId="urn:microsoft.com/office/officeart/2005/8/layout/radial6"/>
    <dgm:cxn modelId="{F5112702-D365-408D-949F-003F0AB4A86C}" srcId="{CB22C7DF-C6DC-48FF-9CF0-0CA4452D62F9}" destId="{8F357E0C-08FA-4827-B828-3326A16B04A4}" srcOrd="1" destOrd="0" parTransId="{496D19D3-823B-4C68-80B3-F9755695468E}" sibTransId="{218148FD-96D1-433F-B297-B400BCA5A105}"/>
    <dgm:cxn modelId="{D1224FCC-9762-4590-8038-C2151DB33F49}" type="presOf" srcId="{CF4FB13B-319F-45BB-921E-392C7CD2250F}" destId="{3D5FACE7-FB04-460D-BB05-6FCC42B0C6CD}" srcOrd="0" destOrd="0" presId="urn:microsoft.com/office/officeart/2005/8/layout/radial6"/>
    <dgm:cxn modelId="{08AB5324-246C-49F3-9DE1-7B07574362D5}" type="presOf" srcId="{8F357E0C-08FA-4827-B828-3326A16B04A4}" destId="{EA6B34FD-2051-47D6-8DEC-C3FACD00812D}" srcOrd="0" destOrd="0" presId="urn:microsoft.com/office/officeart/2005/8/layout/radial6"/>
    <dgm:cxn modelId="{80A1CD7B-38BA-4BEA-AABE-3D65275FEF73}" type="presOf" srcId="{CC05C170-78A3-4C0D-BAFE-04D7E99D6D12}" destId="{4E285A5E-EBEE-418C-9FDF-69F098D8FD5F}" srcOrd="0" destOrd="0" presId="urn:microsoft.com/office/officeart/2005/8/layout/radial6"/>
    <dgm:cxn modelId="{D2E16919-D8E6-42AD-9CBA-F34F7C753C34}" srcId="{CB22C7DF-C6DC-48FF-9CF0-0CA4452D62F9}" destId="{75451B23-A163-4830-BAE0-1971D355A73B}" srcOrd="0" destOrd="0" parTransId="{BB87AEC0-CCFF-4CBB-9D2F-B86E2580BD7C}" sibTransId="{8F79BFCD-3507-4565-B173-29D843EF9CF8}"/>
    <dgm:cxn modelId="{A2DFF590-35EA-454B-879A-C3088EAF0211}" srcId="{CC05C170-78A3-4C0D-BAFE-04D7E99D6D12}" destId="{CB22C7DF-C6DC-48FF-9CF0-0CA4452D62F9}" srcOrd="0" destOrd="0" parTransId="{6373C368-076D-46DA-B78A-996D65797966}" sibTransId="{E0298D52-4C5F-4D28-B2BC-3CE0A2556825}"/>
    <dgm:cxn modelId="{93079408-07C0-4135-9845-2E651FF3D36E}" type="presOf" srcId="{D415BA18-4F96-4834-AFDD-8D7CA330031A}" destId="{51B3040A-DB11-4FF5-B995-0D4841F4C68B}" srcOrd="0" destOrd="0" presId="urn:microsoft.com/office/officeart/2005/8/layout/radial6"/>
    <dgm:cxn modelId="{50B99A1D-6FA7-4119-B7B3-DAAFD8D38AA7}" type="presOf" srcId="{8F79BFCD-3507-4565-B173-29D843EF9CF8}" destId="{8E84D165-567F-44D4-9ED8-F4278AC8A132}" srcOrd="0" destOrd="0" presId="urn:microsoft.com/office/officeart/2005/8/layout/radial6"/>
    <dgm:cxn modelId="{5AFDEA57-4074-48DD-A8AB-78ACB8E9097B}" srcId="{CB22C7DF-C6DC-48FF-9CF0-0CA4452D62F9}" destId="{CF4FB13B-319F-45BB-921E-392C7CD2250F}" srcOrd="2" destOrd="0" parTransId="{B9E1AA18-16EF-45E3-959B-BFD42A8DF5D5}" sibTransId="{D415BA18-4F96-4834-AFDD-8D7CA330031A}"/>
    <dgm:cxn modelId="{08EA55F1-8230-4A2D-9947-430196AD4BAD}" type="presOf" srcId="{75451B23-A163-4830-BAE0-1971D355A73B}" destId="{EC1B2B50-4B4D-4DF5-BC07-8A8E9C9A382D}" srcOrd="0" destOrd="0" presId="urn:microsoft.com/office/officeart/2005/8/layout/radial6"/>
    <dgm:cxn modelId="{9C1E687A-3000-41E2-86A6-E55EACE35F62}" type="presParOf" srcId="{4E285A5E-EBEE-418C-9FDF-69F098D8FD5F}" destId="{EB9F8876-5E66-4769-805A-33742072C5E1}" srcOrd="0" destOrd="0" presId="urn:microsoft.com/office/officeart/2005/8/layout/radial6"/>
    <dgm:cxn modelId="{3A51F9C7-EE56-44AA-9EA6-1227F1D3B0FC}" type="presParOf" srcId="{4E285A5E-EBEE-418C-9FDF-69F098D8FD5F}" destId="{EC1B2B50-4B4D-4DF5-BC07-8A8E9C9A382D}" srcOrd="1" destOrd="0" presId="urn:microsoft.com/office/officeart/2005/8/layout/radial6"/>
    <dgm:cxn modelId="{E6EA77A3-CCF7-42DB-8AAB-543459971559}" type="presParOf" srcId="{4E285A5E-EBEE-418C-9FDF-69F098D8FD5F}" destId="{E14CE34D-DC76-4AD6-BEB0-4362A181C1C1}" srcOrd="2" destOrd="0" presId="urn:microsoft.com/office/officeart/2005/8/layout/radial6"/>
    <dgm:cxn modelId="{4F3730FB-F6E0-4C63-8949-726E75A99C30}" type="presParOf" srcId="{4E285A5E-EBEE-418C-9FDF-69F098D8FD5F}" destId="{8E84D165-567F-44D4-9ED8-F4278AC8A132}" srcOrd="3" destOrd="0" presId="urn:microsoft.com/office/officeart/2005/8/layout/radial6"/>
    <dgm:cxn modelId="{ACC0142C-80C8-40D4-B90B-72D45F61FF2E}" type="presParOf" srcId="{4E285A5E-EBEE-418C-9FDF-69F098D8FD5F}" destId="{EA6B34FD-2051-47D6-8DEC-C3FACD00812D}" srcOrd="4" destOrd="0" presId="urn:microsoft.com/office/officeart/2005/8/layout/radial6"/>
    <dgm:cxn modelId="{66DB483F-7A65-4895-B111-B422C533490D}" type="presParOf" srcId="{4E285A5E-EBEE-418C-9FDF-69F098D8FD5F}" destId="{51F70DBE-DB2B-4AE9-B5E2-C0E3DBC6C905}" srcOrd="5" destOrd="0" presId="urn:microsoft.com/office/officeart/2005/8/layout/radial6"/>
    <dgm:cxn modelId="{EFE3CD3B-8794-48F2-99B1-45FFB281FE06}" type="presParOf" srcId="{4E285A5E-EBEE-418C-9FDF-69F098D8FD5F}" destId="{70D31934-92BE-4F48-85ED-E48ADE20C313}" srcOrd="6" destOrd="0" presId="urn:microsoft.com/office/officeart/2005/8/layout/radial6"/>
    <dgm:cxn modelId="{181BBD90-FA85-48D2-8F82-69B77E0D07E8}" type="presParOf" srcId="{4E285A5E-EBEE-418C-9FDF-69F098D8FD5F}" destId="{3D5FACE7-FB04-460D-BB05-6FCC42B0C6CD}" srcOrd="7" destOrd="0" presId="urn:microsoft.com/office/officeart/2005/8/layout/radial6"/>
    <dgm:cxn modelId="{623BE6C8-583F-493C-A38B-A8360B74B5E5}" type="presParOf" srcId="{4E285A5E-EBEE-418C-9FDF-69F098D8FD5F}" destId="{0F7CEE29-2B9B-4C6D-9786-B53A9C272A75}" srcOrd="8" destOrd="0" presId="urn:microsoft.com/office/officeart/2005/8/layout/radial6"/>
    <dgm:cxn modelId="{AE1A7F55-2D70-4043-AEDD-92DEDEBCCFE0}" type="presParOf" srcId="{4E285A5E-EBEE-418C-9FDF-69F098D8FD5F}" destId="{51B3040A-DB11-4FF5-B995-0D4841F4C68B}"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dgm:spPr>
        <a:solidFill>
          <a:schemeClr val="accent2">
            <a:lumMod val="40000"/>
            <a:lumOff val="60000"/>
          </a:schemeClr>
        </a:solidFill>
      </dgm:spPr>
      <dgm:t>
        <a:bodyPr/>
        <a:lstStyle/>
        <a:p>
          <a:r>
            <a:rPr lang="en-US" b="1" smtClean="0">
              <a:solidFill>
                <a:schemeClr val="bg1"/>
              </a:solidFill>
            </a:rPr>
            <a:t>2.Migration</a:t>
          </a:r>
          <a:endParaRPr lang="en-US" b="1">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dgm:spPr>
        <a:solidFill>
          <a:srgbClr val="DE8AC8"/>
        </a:solidFill>
      </dgm:spPr>
      <dgm:t>
        <a:bodyPr/>
        <a:lstStyle/>
        <a:p>
          <a:r>
            <a:rPr lang="en-US" b="1" smtClean="0">
              <a:solidFill>
                <a:schemeClr val="bg1"/>
              </a:solidFill>
            </a:rPr>
            <a:t>3. Post-Migration</a:t>
          </a:r>
          <a:endParaRPr lang="en-US" b="1">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dgm:spPr>
        <a:solidFill>
          <a:schemeClr val="accent5">
            <a:lumMod val="60000"/>
            <a:lumOff val="40000"/>
          </a:schemeClr>
        </a:solidFill>
      </dgm:spPr>
      <dgm:t>
        <a:bodyPr/>
        <a:lstStyle/>
        <a:p>
          <a:r>
            <a:rPr lang="en-US" b="1" smtClean="0">
              <a:solidFill>
                <a:schemeClr val="bg1"/>
              </a:solidFill>
            </a:rPr>
            <a:t>4. Data Validation</a:t>
          </a:r>
          <a:endParaRPr lang="en-US" b="1">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dgm:spPr>
        <a:solidFill>
          <a:schemeClr val="accent1">
            <a:lumMod val="60000"/>
            <a:lumOff val="40000"/>
          </a:schemeClr>
        </a:solidFill>
      </dgm:spPr>
      <dgm:t>
        <a:bodyPr/>
        <a:lstStyle/>
        <a:p>
          <a:r>
            <a:rPr lang="en-US" b="1" smtClean="0">
              <a:solidFill>
                <a:schemeClr val="bg1"/>
              </a:solidFill>
            </a:rPr>
            <a:t>5. Decision</a:t>
          </a:r>
          <a:endParaRPr lang="en-US" b="1">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FA972BC9-C043-495B-AD89-C3CFAC83E992}" srcId="{214457CE-0A3A-47E2-8FAC-4DDECD8DD587}" destId="{E4D30787-F378-4CB1-BC35-B3D80312EDDD}" srcOrd="3" destOrd="0" parTransId="{25F65A05-8CEE-45AF-A1EA-792FBBB9656F}" sibTransId="{F5469C9D-603E-48FD-9748-30B98BD2032E}"/>
    <dgm:cxn modelId="{E1681FAA-1505-411D-946E-B4804181C71A}" type="presOf" srcId="{E4D30787-F378-4CB1-BC35-B3D80312EDDD}" destId="{254DA270-0210-4CCC-9C34-CD4D5C406131}" srcOrd="0" destOrd="0" presId="urn:microsoft.com/office/officeart/2005/8/layout/chevron1"/>
    <dgm:cxn modelId="{031AEBBF-9A12-46C5-A0C4-338CC77E66D6}" type="presOf" srcId="{E5D2DDA8-EA4C-4BCD-9E72-4F282BA0D805}" destId="{C2AF9444-DD15-4030-8952-E818DCA2F3C6}"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AB5445FA-30D5-4027-BCF0-E39D0B2B120C}" type="presOf" srcId="{B408B6BB-5ABA-4B3A-A7BA-CA478B6F18C8}" destId="{52910756-E87F-4767-A26D-A8AA00898859}" srcOrd="0" destOrd="0" presId="urn:microsoft.com/office/officeart/2005/8/layout/chevron1"/>
    <dgm:cxn modelId="{1A729E5E-0EDE-473A-8DFD-E16D3DB03C33}" srcId="{214457CE-0A3A-47E2-8FAC-4DDECD8DD587}" destId="{E5D2DDA8-EA4C-4BCD-9E72-4F282BA0D805}" srcOrd="1" destOrd="0" parTransId="{35B8A4FF-0476-4784-8DF9-88F88EA8B7FC}" sibTransId="{37FFC73B-C9E2-4D5D-9528-2EE9EBCFC2F1}"/>
    <dgm:cxn modelId="{DA725F02-4A53-460A-B9AE-58306591DF70}" type="presOf" srcId="{C7B82D2E-8DCB-49A3-B5EA-7123C45169E3}" destId="{DD1038C9-12CB-4341-9FA6-B0A2171BD9C3}"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138F7E2A-A698-4A13-B781-FECCE719B3ED}" type="presOf" srcId="{6C6F8EEE-A2A7-4E7E-8CB5-D14F2AE58AE6}" destId="{B74F1F78-AB66-4E18-90E4-0F31EFFD53AA}" srcOrd="0" destOrd="0" presId="urn:microsoft.com/office/officeart/2005/8/layout/chevron1"/>
    <dgm:cxn modelId="{B30F4808-7788-4AC8-BC49-ED5785C59098}" srcId="{214457CE-0A3A-47E2-8FAC-4DDECD8DD587}" destId="{C7B82D2E-8DCB-49A3-B5EA-7123C45169E3}" srcOrd="4" destOrd="0" parTransId="{642D61F0-E4FA-4E39-AD42-2F10D331EB80}" sibTransId="{E7BC0491-EBE5-42F5-878B-B00F997E87BC}"/>
    <dgm:cxn modelId="{181E46D1-8A59-4C2C-9481-BA3AF33A3F7D}" type="presOf" srcId="{214457CE-0A3A-47E2-8FAC-4DDECD8DD587}" destId="{692A22DE-661C-4FC6-9550-06FD4D9F232B}" srcOrd="0" destOrd="0" presId="urn:microsoft.com/office/officeart/2005/8/layout/chevron1"/>
    <dgm:cxn modelId="{0FFA4106-DB18-46F0-AC79-CD1F764AB8D5}" type="presParOf" srcId="{692A22DE-661C-4FC6-9550-06FD4D9F232B}" destId="{B74F1F78-AB66-4E18-90E4-0F31EFFD53AA}" srcOrd="0" destOrd="0" presId="urn:microsoft.com/office/officeart/2005/8/layout/chevron1"/>
    <dgm:cxn modelId="{AB8AA133-B282-437F-8501-A41C36ECB6C5}" type="presParOf" srcId="{692A22DE-661C-4FC6-9550-06FD4D9F232B}" destId="{5D85DDE8-79A6-49DC-BE4A-5FA134DA4B2E}" srcOrd="1" destOrd="0" presId="urn:microsoft.com/office/officeart/2005/8/layout/chevron1"/>
    <dgm:cxn modelId="{30CDC94A-9B63-4E19-A7AF-E6326D07DAC7}" type="presParOf" srcId="{692A22DE-661C-4FC6-9550-06FD4D9F232B}" destId="{C2AF9444-DD15-4030-8952-E818DCA2F3C6}" srcOrd="2" destOrd="0" presId="urn:microsoft.com/office/officeart/2005/8/layout/chevron1"/>
    <dgm:cxn modelId="{E5032753-264D-445B-9283-EA43AC8A0F9D}" type="presParOf" srcId="{692A22DE-661C-4FC6-9550-06FD4D9F232B}" destId="{474865AD-9C23-4BAC-8DCE-063E32CF12B0}" srcOrd="3" destOrd="0" presId="urn:microsoft.com/office/officeart/2005/8/layout/chevron1"/>
    <dgm:cxn modelId="{AF4989DD-8C02-4DFA-A56C-F3D44A7AD8E6}" type="presParOf" srcId="{692A22DE-661C-4FC6-9550-06FD4D9F232B}" destId="{52910756-E87F-4767-A26D-A8AA00898859}" srcOrd="4" destOrd="0" presId="urn:microsoft.com/office/officeart/2005/8/layout/chevron1"/>
    <dgm:cxn modelId="{93EF041F-EB8B-48D3-8C8E-5463C04A4CF0}" type="presParOf" srcId="{692A22DE-661C-4FC6-9550-06FD4D9F232B}" destId="{E0D161EC-44E7-4F88-B75C-C1EDA401779B}" srcOrd="5" destOrd="0" presId="urn:microsoft.com/office/officeart/2005/8/layout/chevron1"/>
    <dgm:cxn modelId="{734102C8-10B2-4920-8AB5-9C87687A2D69}" type="presParOf" srcId="{692A22DE-661C-4FC6-9550-06FD4D9F232B}" destId="{254DA270-0210-4CCC-9C34-CD4D5C406131}" srcOrd="6" destOrd="0" presId="urn:microsoft.com/office/officeart/2005/8/layout/chevron1"/>
    <dgm:cxn modelId="{E1DE930B-5479-4628-AD15-19669D10F50D}" type="presParOf" srcId="{692A22DE-661C-4FC6-9550-06FD4D9F232B}" destId="{79A7A8B2-1A2A-416D-B1DD-618FA799B0B0}" srcOrd="7" destOrd="0" presId="urn:microsoft.com/office/officeart/2005/8/layout/chevron1"/>
    <dgm:cxn modelId="{BAB87A7F-B70B-48B2-B837-6D4356DCAD7B}"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0B3EFFB7-28FA-4584-B3B4-C9F22843D66C}" type="presOf" srcId="{B408B6BB-5ABA-4B3A-A7BA-CA478B6F18C8}" destId="{52910756-E87F-4767-A26D-A8AA00898859}"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3056E06F-94AF-4422-A622-547B3BB054F1}" type="presOf" srcId="{214457CE-0A3A-47E2-8FAC-4DDECD8DD587}" destId="{692A22DE-661C-4FC6-9550-06FD4D9F232B}"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EDBEA6A8-A729-4BA1-B266-8C1FEA132925}" type="presOf" srcId="{E5D2DDA8-EA4C-4BCD-9E72-4F282BA0D805}" destId="{C2AF9444-DD15-4030-8952-E818DCA2F3C6}"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B30F4808-7788-4AC8-BC49-ED5785C59098}" srcId="{214457CE-0A3A-47E2-8FAC-4DDECD8DD587}" destId="{C7B82D2E-8DCB-49A3-B5EA-7123C45169E3}" srcOrd="4" destOrd="0" parTransId="{642D61F0-E4FA-4E39-AD42-2F10D331EB80}" sibTransId="{E7BC0491-EBE5-42F5-878B-B00F997E87BC}"/>
    <dgm:cxn modelId="{8B24DA45-85F2-4600-9B42-03FA9DB553C8}" type="presOf" srcId="{E4D30787-F378-4CB1-BC35-B3D80312EDDD}" destId="{254DA270-0210-4CCC-9C34-CD4D5C406131}" srcOrd="0" destOrd="0" presId="urn:microsoft.com/office/officeart/2005/8/layout/chevron1"/>
    <dgm:cxn modelId="{D54F62F9-8A7D-4DFD-B903-E2701836C3FA}" type="presOf" srcId="{C7B82D2E-8DCB-49A3-B5EA-7123C45169E3}" destId="{DD1038C9-12CB-4341-9FA6-B0A2171BD9C3}" srcOrd="0" destOrd="0" presId="urn:microsoft.com/office/officeart/2005/8/layout/chevron1"/>
    <dgm:cxn modelId="{994C5AEF-A761-42D7-8696-74E6BB8078F9}" type="presOf" srcId="{6C6F8EEE-A2A7-4E7E-8CB5-D14F2AE58AE6}" destId="{B74F1F78-AB66-4E18-90E4-0F31EFFD53AA}" srcOrd="0" destOrd="0" presId="urn:microsoft.com/office/officeart/2005/8/layout/chevron1"/>
    <dgm:cxn modelId="{2619ACB1-BE26-4D80-80DD-2AF826A253C9}" type="presParOf" srcId="{692A22DE-661C-4FC6-9550-06FD4D9F232B}" destId="{B74F1F78-AB66-4E18-90E4-0F31EFFD53AA}" srcOrd="0" destOrd="0" presId="urn:microsoft.com/office/officeart/2005/8/layout/chevron1"/>
    <dgm:cxn modelId="{9FB8D3EB-02E0-4FA3-9D9C-5A7D628B9084}" type="presParOf" srcId="{692A22DE-661C-4FC6-9550-06FD4D9F232B}" destId="{5D85DDE8-79A6-49DC-BE4A-5FA134DA4B2E}" srcOrd="1" destOrd="0" presId="urn:microsoft.com/office/officeart/2005/8/layout/chevron1"/>
    <dgm:cxn modelId="{47F6EA14-8B09-46A1-9084-1E144B0D8792}" type="presParOf" srcId="{692A22DE-661C-4FC6-9550-06FD4D9F232B}" destId="{C2AF9444-DD15-4030-8952-E818DCA2F3C6}" srcOrd="2" destOrd="0" presId="urn:microsoft.com/office/officeart/2005/8/layout/chevron1"/>
    <dgm:cxn modelId="{299B16C8-F8A6-4AED-B8B2-9DBA9E8FE309}" type="presParOf" srcId="{692A22DE-661C-4FC6-9550-06FD4D9F232B}" destId="{474865AD-9C23-4BAC-8DCE-063E32CF12B0}" srcOrd="3" destOrd="0" presId="urn:microsoft.com/office/officeart/2005/8/layout/chevron1"/>
    <dgm:cxn modelId="{247CEEE1-0692-432B-94D2-2129E52C8A1D}" type="presParOf" srcId="{692A22DE-661C-4FC6-9550-06FD4D9F232B}" destId="{52910756-E87F-4767-A26D-A8AA00898859}" srcOrd="4" destOrd="0" presId="urn:microsoft.com/office/officeart/2005/8/layout/chevron1"/>
    <dgm:cxn modelId="{969631D1-3E39-4245-BCEA-15E74F11AFE7}" type="presParOf" srcId="{692A22DE-661C-4FC6-9550-06FD4D9F232B}" destId="{E0D161EC-44E7-4F88-B75C-C1EDA401779B}" srcOrd="5" destOrd="0" presId="urn:microsoft.com/office/officeart/2005/8/layout/chevron1"/>
    <dgm:cxn modelId="{F390D4B4-D440-4574-95E8-C78073547457}" type="presParOf" srcId="{692A22DE-661C-4FC6-9550-06FD4D9F232B}" destId="{254DA270-0210-4CCC-9C34-CD4D5C406131}" srcOrd="6" destOrd="0" presId="urn:microsoft.com/office/officeart/2005/8/layout/chevron1"/>
    <dgm:cxn modelId="{0DDB8B17-12CF-4DF5-B440-4BA3888C5A2C}" type="presParOf" srcId="{692A22DE-661C-4FC6-9550-06FD4D9F232B}" destId="{79A7A8B2-1A2A-416D-B1DD-618FA799B0B0}" srcOrd="7" destOrd="0" presId="urn:microsoft.com/office/officeart/2005/8/layout/chevron1"/>
    <dgm:cxn modelId="{E1A99093-50A3-4ABB-A593-D491BB846F72}"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148B7C71-01D3-4747-AA12-61F4B719CD7E}" type="presOf" srcId="{E4D30787-F378-4CB1-BC35-B3D80312EDDD}" destId="{254DA270-0210-4CCC-9C34-CD4D5C406131}" srcOrd="0" destOrd="0" presId="urn:microsoft.com/office/officeart/2005/8/layout/chevron1"/>
    <dgm:cxn modelId="{FA972BC9-C043-495B-AD89-C3CFAC83E992}" srcId="{214457CE-0A3A-47E2-8FAC-4DDECD8DD587}" destId="{E4D30787-F378-4CB1-BC35-B3D80312EDDD}" srcOrd="3" destOrd="0" parTransId="{25F65A05-8CEE-45AF-A1EA-792FBBB9656F}" sibTransId="{F5469C9D-603E-48FD-9748-30B98BD2032E}"/>
    <dgm:cxn modelId="{9261E7B5-9315-42F2-AE96-542F2D4CBBF1}" type="presOf" srcId="{214457CE-0A3A-47E2-8FAC-4DDECD8DD587}" destId="{692A22DE-661C-4FC6-9550-06FD4D9F232B}"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1A729E5E-0EDE-473A-8DFD-E16D3DB03C33}" srcId="{214457CE-0A3A-47E2-8FAC-4DDECD8DD587}" destId="{E5D2DDA8-EA4C-4BCD-9E72-4F282BA0D805}" srcOrd="1" destOrd="0" parTransId="{35B8A4FF-0476-4784-8DF9-88F88EA8B7FC}" sibTransId="{37FFC73B-C9E2-4D5D-9528-2EE9EBCFC2F1}"/>
    <dgm:cxn modelId="{E3FDB4F6-1E8A-4015-9691-8C9312830F33}" type="presOf" srcId="{E5D2DDA8-EA4C-4BCD-9E72-4F282BA0D805}" destId="{C2AF9444-DD15-4030-8952-E818DCA2F3C6}" srcOrd="0" destOrd="0" presId="urn:microsoft.com/office/officeart/2005/8/layout/chevron1"/>
    <dgm:cxn modelId="{D0A649BD-0646-4C56-A80E-515A5454665B}" type="presOf" srcId="{B408B6BB-5ABA-4B3A-A7BA-CA478B6F18C8}" destId="{52910756-E87F-4767-A26D-A8AA00898859}"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F880B91E-52D7-44A1-BC00-555B0642FF8B}" type="presOf" srcId="{6C6F8EEE-A2A7-4E7E-8CB5-D14F2AE58AE6}" destId="{B74F1F78-AB66-4E18-90E4-0F31EFFD53AA}" srcOrd="0" destOrd="0" presId="urn:microsoft.com/office/officeart/2005/8/layout/chevron1"/>
    <dgm:cxn modelId="{5371DE32-0F21-4BE6-AD32-CAE7A4F44622}" type="presOf" srcId="{C7B82D2E-8DCB-49A3-B5EA-7123C45169E3}" destId="{DD1038C9-12CB-4341-9FA6-B0A2171BD9C3}" srcOrd="0" destOrd="0" presId="urn:microsoft.com/office/officeart/2005/8/layout/chevron1"/>
    <dgm:cxn modelId="{B30F4808-7788-4AC8-BC49-ED5785C59098}" srcId="{214457CE-0A3A-47E2-8FAC-4DDECD8DD587}" destId="{C7B82D2E-8DCB-49A3-B5EA-7123C45169E3}" srcOrd="4" destOrd="0" parTransId="{642D61F0-E4FA-4E39-AD42-2F10D331EB80}" sibTransId="{E7BC0491-EBE5-42F5-878B-B00F997E87BC}"/>
    <dgm:cxn modelId="{1583680E-3C99-4E5F-905A-37A002FE6570}" type="presParOf" srcId="{692A22DE-661C-4FC6-9550-06FD4D9F232B}" destId="{B74F1F78-AB66-4E18-90E4-0F31EFFD53AA}" srcOrd="0" destOrd="0" presId="urn:microsoft.com/office/officeart/2005/8/layout/chevron1"/>
    <dgm:cxn modelId="{38526D41-8A04-47F7-A830-4AAF4F83DD6E}" type="presParOf" srcId="{692A22DE-661C-4FC6-9550-06FD4D9F232B}" destId="{5D85DDE8-79A6-49DC-BE4A-5FA134DA4B2E}" srcOrd="1" destOrd="0" presId="urn:microsoft.com/office/officeart/2005/8/layout/chevron1"/>
    <dgm:cxn modelId="{7EE599F2-5A07-4EBD-9C76-E7097BFC541E}" type="presParOf" srcId="{692A22DE-661C-4FC6-9550-06FD4D9F232B}" destId="{C2AF9444-DD15-4030-8952-E818DCA2F3C6}" srcOrd="2" destOrd="0" presId="urn:microsoft.com/office/officeart/2005/8/layout/chevron1"/>
    <dgm:cxn modelId="{7646910D-6020-415A-8AFD-B8004AFD0916}" type="presParOf" srcId="{692A22DE-661C-4FC6-9550-06FD4D9F232B}" destId="{474865AD-9C23-4BAC-8DCE-063E32CF12B0}" srcOrd="3" destOrd="0" presId="urn:microsoft.com/office/officeart/2005/8/layout/chevron1"/>
    <dgm:cxn modelId="{83A04A13-3ACE-4478-8095-AB7DECE17583}" type="presParOf" srcId="{692A22DE-661C-4FC6-9550-06FD4D9F232B}" destId="{52910756-E87F-4767-A26D-A8AA00898859}" srcOrd="4" destOrd="0" presId="urn:microsoft.com/office/officeart/2005/8/layout/chevron1"/>
    <dgm:cxn modelId="{B3D5DE5B-BBBE-4C0D-8AC2-54F00AF132E0}" type="presParOf" srcId="{692A22DE-661C-4FC6-9550-06FD4D9F232B}" destId="{E0D161EC-44E7-4F88-B75C-C1EDA401779B}" srcOrd="5" destOrd="0" presId="urn:microsoft.com/office/officeart/2005/8/layout/chevron1"/>
    <dgm:cxn modelId="{8F302441-77E6-47EC-A4C4-A166BA2764DD}" type="presParOf" srcId="{692A22DE-661C-4FC6-9550-06FD4D9F232B}" destId="{254DA270-0210-4CCC-9C34-CD4D5C406131}" srcOrd="6" destOrd="0" presId="urn:microsoft.com/office/officeart/2005/8/layout/chevron1"/>
    <dgm:cxn modelId="{FDB6693A-D826-4754-B55B-58921D174E66}" type="presParOf" srcId="{692A22DE-661C-4FC6-9550-06FD4D9F232B}" destId="{79A7A8B2-1A2A-416D-B1DD-618FA799B0B0}" srcOrd="7" destOrd="0" presId="urn:microsoft.com/office/officeart/2005/8/layout/chevron1"/>
    <dgm:cxn modelId="{DEDBA948-ED10-4F7C-ACF2-38E616CEABA0}"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14457CE-0A3A-47E2-8FAC-4DDECD8DD587}" type="doc">
      <dgm:prSet loTypeId="urn:microsoft.com/office/officeart/2005/8/layout/chevron1" loCatId="process" qsTypeId="urn:microsoft.com/office/officeart/2005/8/quickstyle/simple1" qsCatId="simple" csTypeId="urn:microsoft.com/office/officeart/2005/8/colors/accent1_2" csCatId="accent1" phldr="1"/>
      <dgm:spPr/>
    </dgm:pt>
    <dgm:pt modelId="{6C6F8EEE-A2A7-4E7E-8CB5-D14F2AE58AE6}">
      <dgm:prSet phldrT="[Text]"/>
      <dgm:spPr>
        <a:solidFill>
          <a:schemeClr val="tx2">
            <a:lumMod val="90000"/>
          </a:schemeClr>
        </a:solidFill>
      </dgm:spPr>
      <dgm:t>
        <a:bodyPr/>
        <a:lstStyle/>
        <a:p>
          <a:r>
            <a:rPr lang="en-US" b="1" smtClean="0">
              <a:solidFill>
                <a:schemeClr val="bg1"/>
              </a:solidFill>
            </a:rPr>
            <a:t>1. Pre-Migration</a:t>
          </a:r>
          <a:endParaRPr lang="en-US" b="1">
            <a:solidFill>
              <a:schemeClr val="bg1"/>
            </a:solidFill>
          </a:endParaRPr>
        </a:p>
      </dgm:t>
    </dgm:pt>
    <dgm:pt modelId="{187D3806-1227-4A10-8E71-8CB02CD6569A}" type="parTrans" cxnId="{CE67DEF3-6B3E-4E32-A62E-F6DABF3E200C}">
      <dgm:prSet/>
      <dgm:spPr/>
      <dgm:t>
        <a:bodyPr/>
        <a:lstStyle/>
        <a:p>
          <a:endParaRPr lang="en-US"/>
        </a:p>
      </dgm:t>
    </dgm:pt>
    <dgm:pt modelId="{4CBF70C3-EB54-4D7A-B44B-E018CAC9634B}" type="sibTrans" cxnId="{CE67DEF3-6B3E-4E32-A62E-F6DABF3E200C}">
      <dgm:prSet/>
      <dgm:spPr/>
      <dgm:t>
        <a:bodyPr/>
        <a:lstStyle/>
        <a:p>
          <a:endParaRPr lang="en-US"/>
        </a:p>
      </dgm:t>
    </dgm:pt>
    <dgm:pt modelId="{E5D2DDA8-EA4C-4BCD-9E72-4F282BA0D805}">
      <dgm:prSet phldrT="[Text]" custT="1"/>
      <dgm:spPr>
        <a:solidFill>
          <a:schemeClr val="tx1"/>
        </a:solidFill>
      </dgm:spPr>
      <dgm:t>
        <a:bodyPr/>
        <a:lstStyle/>
        <a:p>
          <a:r>
            <a:rPr lang="en-US" sz="900" b="0" smtClean="0">
              <a:solidFill>
                <a:schemeClr val="bg1"/>
              </a:solidFill>
            </a:rPr>
            <a:t>2.Migration</a:t>
          </a:r>
          <a:endParaRPr lang="en-US" sz="900" b="0">
            <a:solidFill>
              <a:schemeClr val="bg1"/>
            </a:solidFill>
          </a:endParaRPr>
        </a:p>
      </dgm:t>
    </dgm:pt>
    <dgm:pt modelId="{35B8A4FF-0476-4784-8DF9-88F88EA8B7FC}" type="parTrans" cxnId="{1A729E5E-0EDE-473A-8DFD-E16D3DB03C33}">
      <dgm:prSet/>
      <dgm:spPr/>
      <dgm:t>
        <a:bodyPr/>
        <a:lstStyle/>
        <a:p>
          <a:endParaRPr lang="en-US"/>
        </a:p>
      </dgm:t>
    </dgm:pt>
    <dgm:pt modelId="{37FFC73B-C9E2-4D5D-9528-2EE9EBCFC2F1}" type="sibTrans" cxnId="{1A729E5E-0EDE-473A-8DFD-E16D3DB03C33}">
      <dgm:prSet/>
      <dgm:spPr/>
      <dgm:t>
        <a:bodyPr/>
        <a:lstStyle/>
        <a:p>
          <a:endParaRPr lang="en-US"/>
        </a:p>
      </dgm:t>
    </dgm:pt>
    <dgm:pt modelId="{B408B6BB-5ABA-4B3A-A7BA-CA478B6F18C8}">
      <dgm:prSet phldrT="[Text]" custT="1"/>
      <dgm:spPr>
        <a:solidFill>
          <a:schemeClr val="tx1"/>
        </a:solidFill>
      </dgm:spPr>
      <dgm:t>
        <a:bodyPr/>
        <a:lstStyle/>
        <a:p>
          <a:r>
            <a:rPr lang="en-US" sz="900" b="0" smtClean="0">
              <a:solidFill>
                <a:schemeClr val="bg1"/>
              </a:solidFill>
            </a:rPr>
            <a:t>3. Post-Migration</a:t>
          </a:r>
          <a:endParaRPr lang="en-US" sz="900" b="0">
            <a:solidFill>
              <a:schemeClr val="bg1"/>
            </a:solidFill>
          </a:endParaRPr>
        </a:p>
      </dgm:t>
    </dgm:pt>
    <dgm:pt modelId="{52FEC4FF-BF08-4242-B0C4-370BD7430F02}" type="parTrans" cxnId="{8D419CB5-B571-43F2-A4D8-DDFE382E4CD0}">
      <dgm:prSet/>
      <dgm:spPr/>
      <dgm:t>
        <a:bodyPr/>
        <a:lstStyle/>
        <a:p>
          <a:endParaRPr lang="en-US"/>
        </a:p>
      </dgm:t>
    </dgm:pt>
    <dgm:pt modelId="{A5A7A301-C508-4F1A-8523-D5E36721F9A0}" type="sibTrans" cxnId="{8D419CB5-B571-43F2-A4D8-DDFE382E4CD0}">
      <dgm:prSet/>
      <dgm:spPr/>
      <dgm:t>
        <a:bodyPr/>
        <a:lstStyle/>
        <a:p>
          <a:endParaRPr lang="en-US"/>
        </a:p>
      </dgm:t>
    </dgm:pt>
    <dgm:pt modelId="{E4D30787-F378-4CB1-BC35-B3D80312EDDD}">
      <dgm:prSet phldrT="[Text]" custT="1"/>
      <dgm:spPr>
        <a:solidFill>
          <a:schemeClr val="tx1"/>
        </a:solidFill>
      </dgm:spPr>
      <dgm:t>
        <a:bodyPr/>
        <a:lstStyle/>
        <a:p>
          <a:r>
            <a:rPr lang="en-US" sz="900" b="0" smtClean="0">
              <a:solidFill>
                <a:schemeClr val="bg1"/>
              </a:solidFill>
            </a:rPr>
            <a:t>4. Data Validation</a:t>
          </a:r>
          <a:endParaRPr lang="en-US" sz="900" b="0">
            <a:solidFill>
              <a:schemeClr val="bg1"/>
            </a:solidFill>
          </a:endParaRPr>
        </a:p>
      </dgm:t>
    </dgm:pt>
    <dgm:pt modelId="{25F65A05-8CEE-45AF-A1EA-792FBBB9656F}" type="parTrans" cxnId="{FA972BC9-C043-495B-AD89-C3CFAC83E992}">
      <dgm:prSet/>
      <dgm:spPr/>
      <dgm:t>
        <a:bodyPr/>
        <a:lstStyle/>
        <a:p>
          <a:endParaRPr lang="en-US"/>
        </a:p>
      </dgm:t>
    </dgm:pt>
    <dgm:pt modelId="{F5469C9D-603E-48FD-9748-30B98BD2032E}" type="sibTrans" cxnId="{FA972BC9-C043-495B-AD89-C3CFAC83E992}">
      <dgm:prSet/>
      <dgm:spPr/>
      <dgm:t>
        <a:bodyPr/>
        <a:lstStyle/>
        <a:p>
          <a:endParaRPr lang="en-US"/>
        </a:p>
      </dgm:t>
    </dgm:pt>
    <dgm:pt modelId="{C7B82D2E-8DCB-49A3-B5EA-7123C45169E3}">
      <dgm:prSet phldrT="[Text]" custT="1"/>
      <dgm:spPr>
        <a:solidFill>
          <a:schemeClr val="tx1"/>
        </a:solidFill>
      </dgm:spPr>
      <dgm:t>
        <a:bodyPr/>
        <a:lstStyle/>
        <a:p>
          <a:r>
            <a:rPr lang="en-US" sz="900" b="0" smtClean="0">
              <a:solidFill>
                <a:schemeClr val="bg1"/>
              </a:solidFill>
            </a:rPr>
            <a:t>5. Decision</a:t>
          </a:r>
          <a:endParaRPr lang="en-US" sz="900" b="0">
            <a:solidFill>
              <a:schemeClr val="bg1"/>
            </a:solidFill>
          </a:endParaRPr>
        </a:p>
      </dgm:t>
    </dgm:pt>
    <dgm:pt modelId="{642D61F0-E4FA-4E39-AD42-2F10D331EB80}" type="parTrans" cxnId="{B30F4808-7788-4AC8-BC49-ED5785C59098}">
      <dgm:prSet/>
      <dgm:spPr/>
      <dgm:t>
        <a:bodyPr/>
        <a:lstStyle/>
        <a:p>
          <a:endParaRPr lang="en-US"/>
        </a:p>
      </dgm:t>
    </dgm:pt>
    <dgm:pt modelId="{E7BC0491-EBE5-42F5-878B-B00F997E87BC}" type="sibTrans" cxnId="{B30F4808-7788-4AC8-BC49-ED5785C59098}">
      <dgm:prSet/>
      <dgm:spPr/>
      <dgm:t>
        <a:bodyPr/>
        <a:lstStyle/>
        <a:p>
          <a:endParaRPr lang="en-US"/>
        </a:p>
      </dgm:t>
    </dgm:pt>
    <dgm:pt modelId="{692A22DE-661C-4FC6-9550-06FD4D9F232B}" type="pres">
      <dgm:prSet presAssocID="{214457CE-0A3A-47E2-8FAC-4DDECD8DD587}" presName="Name0" presStyleCnt="0">
        <dgm:presLayoutVars>
          <dgm:dir/>
          <dgm:animLvl val="lvl"/>
          <dgm:resizeHandles val="exact"/>
        </dgm:presLayoutVars>
      </dgm:prSet>
      <dgm:spPr/>
    </dgm:pt>
    <dgm:pt modelId="{B74F1F78-AB66-4E18-90E4-0F31EFFD53AA}" type="pres">
      <dgm:prSet presAssocID="{6C6F8EEE-A2A7-4E7E-8CB5-D14F2AE58AE6}" presName="parTxOnly" presStyleLbl="node1" presStyleIdx="0" presStyleCnt="5">
        <dgm:presLayoutVars>
          <dgm:chMax val="0"/>
          <dgm:chPref val="0"/>
          <dgm:bulletEnabled val="1"/>
        </dgm:presLayoutVars>
      </dgm:prSet>
      <dgm:spPr/>
      <dgm:t>
        <a:bodyPr/>
        <a:lstStyle/>
        <a:p>
          <a:endParaRPr lang="en-US"/>
        </a:p>
      </dgm:t>
    </dgm:pt>
    <dgm:pt modelId="{5D85DDE8-79A6-49DC-BE4A-5FA134DA4B2E}" type="pres">
      <dgm:prSet presAssocID="{4CBF70C3-EB54-4D7A-B44B-E018CAC9634B}" presName="parTxOnlySpace" presStyleCnt="0"/>
      <dgm:spPr/>
    </dgm:pt>
    <dgm:pt modelId="{C2AF9444-DD15-4030-8952-E818DCA2F3C6}" type="pres">
      <dgm:prSet presAssocID="{E5D2DDA8-EA4C-4BCD-9E72-4F282BA0D805}" presName="parTxOnly" presStyleLbl="node1" presStyleIdx="1" presStyleCnt="5">
        <dgm:presLayoutVars>
          <dgm:chMax val="0"/>
          <dgm:chPref val="0"/>
          <dgm:bulletEnabled val="1"/>
        </dgm:presLayoutVars>
      </dgm:prSet>
      <dgm:spPr/>
      <dgm:t>
        <a:bodyPr/>
        <a:lstStyle/>
        <a:p>
          <a:endParaRPr lang="en-US"/>
        </a:p>
      </dgm:t>
    </dgm:pt>
    <dgm:pt modelId="{474865AD-9C23-4BAC-8DCE-063E32CF12B0}" type="pres">
      <dgm:prSet presAssocID="{37FFC73B-C9E2-4D5D-9528-2EE9EBCFC2F1}" presName="parTxOnlySpace" presStyleCnt="0"/>
      <dgm:spPr/>
    </dgm:pt>
    <dgm:pt modelId="{52910756-E87F-4767-A26D-A8AA00898859}" type="pres">
      <dgm:prSet presAssocID="{B408B6BB-5ABA-4B3A-A7BA-CA478B6F18C8}" presName="parTxOnly" presStyleLbl="node1" presStyleIdx="2" presStyleCnt="5">
        <dgm:presLayoutVars>
          <dgm:chMax val="0"/>
          <dgm:chPref val="0"/>
          <dgm:bulletEnabled val="1"/>
        </dgm:presLayoutVars>
      </dgm:prSet>
      <dgm:spPr/>
      <dgm:t>
        <a:bodyPr/>
        <a:lstStyle/>
        <a:p>
          <a:endParaRPr lang="en-US"/>
        </a:p>
      </dgm:t>
    </dgm:pt>
    <dgm:pt modelId="{E0D161EC-44E7-4F88-B75C-C1EDA401779B}" type="pres">
      <dgm:prSet presAssocID="{A5A7A301-C508-4F1A-8523-D5E36721F9A0}" presName="parTxOnlySpace" presStyleCnt="0"/>
      <dgm:spPr/>
    </dgm:pt>
    <dgm:pt modelId="{254DA270-0210-4CCC-9C34-CD4D5C406131}" type="pres">
      <dgm:prSet presAssocID="{E4D30787-F378-4CB1-BC35-B3D80312EDDD}" presName="parTxOnly" presStyleLbl="node1" presStyleIdx="3" presStyleCnt="5">
        <dgm:presLayoutVars>
          <dgm:chMax val="0"/>
          <dgm:chPref val="0"/>
          <dgm:bulletEnabled val="1"/>
        </dgm:presLayoutVars>
      </dgm:prSet>
      <dgm:spPr/>
      <dgm:t>
        <a:bodyPr/>
        <a:lstStyle/>
        <a:p>
          <a:endParaRPr lang="en-US"/>
        </a:p>
      </dgm:t>
    </dgm:pt>
    <dgm:pt modelId="{79A7A8B2-1A2A-416D-B1DD-618FA799B0B0}" type="pres">
      <dgm:prSet presAssocID="{F5469C9D-603E-48FD-9748-30B98BD2032E}" presName="parTxOnlySpace" presStyleCnt="0"/>
      <dgm:spPr/>
    </dgm:pt>
    <dgm:pt modelId="{DD1038C9-12CB-4341-9FA6-B0A2171BD9C3}" type="pres">
      <dgm:prSet presAssocID="{C7B82D2E-8DCB-49A3-B5EA-7123C45169E3}" presName="parTxOnly" presStyleLbl="node1" presStyleIdx="4" presStyleCnt="5">
        <dgm:presLayoutVars>
          <dgm:chMax val="0"/>
          <dgm:chPref val="0"/>
          <dgm:bulletEnabled val="1"/>
        </dgm:presLayoutVars>
      </dgm:prSet>
      <dgm:spPr/>
      <dgm:t>
        <a:bodyPr/>
        <a:lstStyle/>
        <a:p>
          <a:endParaRPr lang="en-US"/>
        </a:p>
      </dgm:t>
    </dgm:pt>
  </dgm:ptLst>
  <dgm:cxnLst>
    <dgm:cxn modelId="{FA972BC9-C043-495B-AD89-C3CFAC83E992}" srcId="{214457CE-0A3A-47E2-8FAC-4DDECD8DD587}" destId="{E4D30787-F378-4CB1-BC35-B3D80312EDDD}" srcOrd="3" destOrd="0" parTransId="{25F65A05-8CEE-45AF-A1EA-792FBBB9656F}" sibTransId="{F5469C9D-603E-48FD-9748-30B98BD2032E}"/>
    <dgm:cxn modelId="{1A729E5E-0EDE-473A-8DFD-E16D3DB03C33}" srcId="{214457CE-0A3A-47E2-8FAC-4DDECD8DD587}" destId="{E5D2DDA8-EA4C-4BCD-9E72-4F282BA0D805}" srcOrd="1" destOrd="0" parTransId="{35B8A4FF-0476-4784-8DF9-88F88EA8B7FC}" sibTransId="{37FFC73B-C9E2-4D5D-9528-2EE9EBCFC2F1}"/>
    <dgm:cxn modelId="{B30F4808-7788-4AC8-BC49-ED5785C59098}" srcId="{214457CE-0A3A-47E2-8FAC-4DDECD8DD587}" destId="{C7B82D2E-8DCB-49A3-B5EA-7123C45169E3}" srcOrd="4" destOrd="0" parTransId="{642D61F0-E4FA-4E39-AD42-2F10D331EB80}" sibTransId="{E7BC0491-EBE5-42F5-878B-B00F997E87BC}"/>
    <dgm:cxn modelId="{BE82C5D2-19AD-45B4-A260-D94C801AE00F}" type="presOf" srcId="{E5D2DDA8-EA4C-4BCD-9E72-4F282BA0D805}" destId="{C2AF9444-DD15-4030-8952-E818DCA2F3C6}" srcOrd="0" destOrd="0" presId="urn:microsoft.com/office/officeart/2005/8/layout/chevron1"/>
    <dgm:cxn modelId="{E1D3EA53-5AED-49A6-859C-B68105C637DC}" type="presOf" srcId="{6C6F8EEE-A2A7-4E7E-8CB5-D14F2AE58AE6}" destId="{B74F1F78-AB66-4E18-90E4-0F31EFFD53AA}" srcOrd="0" destOrd="0" presId="urn:microsoft.com/office/officeart/2005/8/layout/chevron1"/>
    <dgm:cxn modelId="{8D419CB5-B571-43F2-A4D8-DDFE382E4CD0}" srcId="{214457CE-0A3A-47E2-8FAC-4DDECD8DD587}" destId="{B408B6BB-5ABA-4B3A-A7BA-CA478B6F18C8}" srcOrd="2" destOrd="0" parTransId="{52FEC4FF-BF08-4242-B0C4-370BD7430F02}" sibTransId="{A5A7A301-C508-4F1A-8523-D5E36721F9A0}"/>
    <dgm:cxn modelId="{4E6B95D6-1D25-46C9-AAFC-4DC7169FC5EF}" type="presOf" srcId="{E4D30787-F378-4CB1-BC35-B3D80312EDDD}" destId="{254DA270-0210-4CCC-9C34-CD4D5C406131}" srcOrd="0" destOrd="0" presId="urn:microsoft.com/office/officeart/2005/8/layout/chevron1"/>
    <dgm:cxn modelId="{8D80B497-25C3-4186-9F56-0F8408858AE4}" type="presOf" srcId="{C7B82D2E-8DCB-49A3-B5EA-7123C45169E3}" destId="{DD1038C9-12CB-4341-9FA6-B0A2171BD9C3}" srcOrd="0" destOrd="0" presId="urn:microsoft.com/office/officeart/2005/8/layout/chevron1"/>
    <dgm:cxn modelId="{A60D38C3-678A-44E6-8C7D-BEEC48814A08}" type="presOf" srcId="{B408B6BB-5ABA-4B3A-A7BA-CA478B6F18C8}" destId="{52910756-E87F-4767-A26D-A8AA00898859}" srcOrd="0" destOrd="0" presId="urn:microsoft.com/office/officeart/2005/8/layout/chevron1"/>
    <dgm:cxn modelId="{CE67DEF3-6B3E-4E32-A62E-F6DABF3E200C}" srcId="{214457CE-0A3A-47E2-8FAC-4DDECD8DD587}" destId="{6C6F8EEE-A2A7-4E7E-8CB5-D14F2AE58AE6}" srcOrd="0" destOrd="0" parTransId="{187D3806-1227-4A10-8E71-8CB02CD6569A}" sibTransId="{4CBF70C3-EB54-4D7A-B44B-E018CAC9634B}"/>
    <dgm:cxn modelId="{29ACED25-17C2-41DE-A20E-3A2C5A4D152B}" type="presOf" srcId="{214457CE-0A3A-47E2-8FAC-4DDECD8DD587}" destId="{692A22DE-661C-4FC6-9550-06FD4D9F232B}" srcOrd="0" destOrd="0" presId="urn:microsoft.com/office/officeart/2005/8/layout/chevron1"/>
    <dgm:cxn modelId="{B73C44F5-5B97-4073-AE96-468E58137D47}" type="presParOf" srcId="{692A22DE-661C-4FC6-9550-06FD4D9F232B}" destId="{B74F1F78-AB66-4E18-90E4-0F31EFFD53AA}" srcOrd="0" destOrd="0" presId="urn:microsoft.com/office/officeart/2005/8/layout/chevron1"/>
    <dgm:cxn modelId="{A1CA78C9-2FC3-494A-A5D6-3AA86CC1D745}" type="presParOf" srcId="{692A22DE-661C-4FC6-9550-06FD4D9F232B}" destId="{5D85DDE8-79A6-49DC-BE4A-5FA134DA4B2E}" srcOrd="1" destOrd="0" presId="urn:microsoft.com/office/officeart/2005/8/layout/chevron1"/>
    <dgm:cxn modelId="{DCB8B174-2115-4EE5-B1AD-0C813F36B728}" type="presParOf" srcId="{692A22DE-661C-4FC6-9550-06FD4D9F232B}" destId="{C2AF9444-DD15-4030-8952-E818DCA2F3C6}" srcOrd="2" destOrd="0" presId="urn:microsoft.com/office/officeart/2005/8/layout/chevron1"/>
    <dgm:cxn modelId="{D89F18A2-2F76-490E-83A5-CD08E243E0ED}" type="presParOf" srcId="{692A22DE-661C-4FC6-9550-06FD4D9F232B}" destId="{474865AD-9C23-4BAC-8DCE-063E32CF12B0}" srcOrd="3" destOrd="0" presId="urn:microsoft.com/office/officeart/2005/8/layout/chevron1"/>
    <dgm:cxn modelId="{397DD94D-C6FD-4B6C-AB00-E9823398FC9C}" type="presParOf" srcId="{692A22DE-661C-4FC6-9550-06FD4D9F232B}" destId="{52910756-E87F-4767-A26D-A8AA00898859}" srcOrd="4" destOrd="0" presId="urn:microsoft.com/office/officeart/2005/8/layout/chevron1"/>
    <dgm:cxn modelId="{FBD4DDC9-FA62-4F03-94E1-EFB8C3552A66}" type="presParOf" srcId="{692A22DE-661C-4FC6-9550-06FD4D9F232B}" destId="{E0D161EC-44E7-4F88-B75C-C1EDA401779B}" srcOrd="5" destOrd="0" presId="urn:microsoft.com/office/officeart/2005/8/layout/chevron1"/>
    <dgm:cxn modelId="{A45FBA07-585C-44C1-96E7-73D6E99841F5}" type="presParOf" srcId="{692A22DE-661C-4FC6-9550-06FD4D9F232B}" destId="{254DA270-0210-4CCC-9C34-CD4D5C406131}" srcOrd="6" destOrd="0" presId="urn:microsoft.com/office/officeart/2005/8/layout/chevron1"/>
    <dgm:cxn modelId="{DE90955B-11F7-4C2C-903A-7B85B2A87E38}" type="presParOf" srcId="{692A22DE-661C-4FC6-9550-06FD4D9F232B}" destId="{79A7A8B2-1A2A-416D-B1DD-618FA799B0B0}" srcOrd="7" destOrd="0" presId="urn:microsoft.com/office/officeart/2005/8/layout/chevron1"/>
    <dgm:cxn modelId="{BF116180-B422-45E6-BF38-62CF6C61B3ED}" type="presParOf" srcId="{692A22DE-661C-4FC6-9550-06FD4D9F232B}" destId="{DD1038C9-12CB-4341-9FA6-B0A2171BD9C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F1F78-AB66-4E18-90E4-0F31EFFD53AA}">
      <dsp:nvSpPr>
        <dsp:cNvPr id="0" name=""/>
        <dsp:cNvSpPr/>
      </dsp:nvSpPr>
      <dsp:spPr>
        <a:xfrm>
          <a:off x="2046" y="1388343"/>
          <a:ext cx="1821284" cy="728513"/>
        </a:xfrm>
        <a:prstGeom prst="chevron">
          <a:avLst/>
        </a:prstGeom>
        <a:solidFill>
          <a:schemeClr val="tx2">
            <a:lumMod val="9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smtClean="0">
              <a:solidFill>
                <a:schemeClr val="bg1"/>
              </a:solidFill>
            </a:rPr>
            <a:t>1. Pre-Migration</a:t>
          </a:r>
          <a:endParaRPr lang="en-US" sz="1400" b="1" kern="1200">
            <a:solidFill>
              <a:schemeClr val="bg1"/>
            </a:solidFill>
          </a:endParaRPr>
        </a:p>
      </dsp:txBody>
      <dsp:txXfrm>
        <a:off x="366303" y="1388343"/>
        <a:ext cx="1092771" cy="728513"/>
      </dsp:txXfrm>
    </dsp:sp>
    <dsp:sp modelId="{C2AF9444-DD15-4030-8952-E818DCA2F3C6}">
      <dsp:nvSpPr>
        <dsp:cNvPr id="0" name=""/>
        <dsp:cNvSpPr/>
      </dsp:nvSpPr>
      <dsp:spPr>
        <a:xfrm>
          <a:off x="1641202" y="1388343"/>
          <a:ext cx="1821284" cy="728513"/>
        </a:xfrm>
        <a:prstGeom prst="chevron">
          <a:avLst/>
        </a:prstGeom>
        <a:solidFill>
          <a:schemeClr val="accent2">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smtClean="0">
              <a:solidFill>
                <a:schemeClr val="bg1"/>
              </a:solidFill>
            </a:rPr>
            <a:t>2.Migration</a:t>
          </a:r>
          <a:endParaRPr lang="en-US" sz="1400" b="1" kern="1200">
            <a:solidFill>
              <a:schemeClr val="bg1"/>
            </a:solidFill>
          </a:endParaRPr>
        </a:p>
      </dsp:txBody>
      <dsp:txXfrm>
        <a:off x="2005459" y="1388343"/>
        <a:ext cx="1092771" cy="728513"/>
      </dsp:txXfrm>
    </dsp:sp>
    <dsp:sp modelId="{52910756-E87F-4767-A26D-A8AA00898859}">
      <dsp:nvSpPr>
        <dsp:cNvPr id="0" name=""/>
        <dsp:cNvSpPr/>
      </dsp:nvSpPr>
      <dsp:spPr>
        <a:xfrm>
          <a:off x="3280357" y="1388343"/>
          <a:ext cx="1821284" cy="728513"/>
        </a:xfrm>
        <a:prstGeom prst="chevron">
          <a:avLst/>
        </a:prstGeom>
        <a:solidFill>
          <a:srgbClr val="DE8AC8"/>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smtClean="0">
              <a:solidFill>
                <a:schemeClr val="bg1"/>
              </a:solidFill>
            </a:rPr>
            <a:t>3. Post-Migration</a:t>
          </a:r>
          <a:endParaRPr lang="en-US" sz="1400" b="1" kern="1200">
            <a:solidFill>
              <a:schemeClr val="bg1"/>
            </a:solidFill>
          </a:endParaRPr>
        </a:p>
      </dsp:txBody>
      <dsp:txXfrm>
        <a:off x="3644614" y="1388343"/>
        <a:ext cx="1092771" cy="728513"/>
      </dsp:txXfrm>
    </dsp:sp>
    <dsp:sp modelId="{254DA270-0210-4CCC-9C34-CD4D5C406131}">
      <dsp:nvSpPr>
        <dsp:cNvPr id="0" name=""/>
        <dsp:cNvSpPr/>
      </dsp:nvSpPr>
      <dsp:spPr>
        <a:xfrm>
          <a:off x="4919513" y="1388343"/>
          <a:ext cx="1821284" cy="728513"/>
        </a:xfrm>
        <a:prstGeom prst="chevron">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smtClean="0">
              <a:solidFill>
                <a:schemeClr val="bg1"/>
              </a:solidFill>
            </a:rPr>
            <a:t>4. Data Validation</a:t>
          </a:r>
          <a:endParaRPr lang="en-US" sz="1400" b="1" kern="1200">
            <a:solidFill>
              <a:schemeClr val="bg1"/>
            </a:solidFill>
          </a:endParaRPr>
        </a:p>
      </dsp:txBody>
      <dsp:txXfrm>
        <a:off x="5283770" y="1388343"/>
        <a:ext cx="1092771" cy="728513"/>
      </dsp:txXfrm>
    </dsp:sp>
    <dsp:sp modelId="{DD1038C9-12CB-4341-9FA6-B0A2171BD9C3}">
      <dsp:nvSpPr>
        <dsp:cNvPr id="0" name=""/>
        <dsp:cNvSpPr/>
      </dsp:nvSpPr>
      <dsp:spPr>
        <a:xfrm>
          <a:off x="6558669" y="1388343"/>
          <a:ext cx="1821284" cy="728513"/>
        </a:xfrm>
        <a:prstGeom prst="chevron">
          <a:avLst/>
        </a:prstGeom>
        <a:solidFill>
          <a:schemeClr val="accent1">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smtClean="0">
              <a:solidFill>
                <a:schemeClr val="bg1"/>
              </a:solidFill>
            </a:rPr>
            <a:t>5. Decision</a:t>
          </a:r>
          <a:endParaRPr lang="en-US" sz="1400" b="1" kern="1200">
            <a:solidFill>
              <a:schemeClr val="bg1"/>
            </a:solidFill>
          </a:endParaRPr>
        </a:p>
      </dsp:txBody>
      <dsp:txXfrm>
        <a:off x="6922926" y="1388343"/>
        <a:ext cx="1092771" cy="7285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18301-DD9F-495D-8E0A-52BE0AE2091D}">
      <dsp:nvSpPr>
        <dsp:cNvPr id="0" name=""/>
        <dsp:cNvSpPr/>
      </dsp:nvSpPr>
      <dsp:spPr>
        <a:xfrm>
          <a:off x="134102" y="0"/>
          <a:ext cx="1681611"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2003</a:t>
          </a:r>
          <a:endParaRPr lang="en-US" sz="2600" b="0" kern="1200" dirty="0"/>
        </a:p>
      </dsp:txBody>
      <dsp:txXfrm>
        <a:off x="183355" y="49253"/>
        <a:ext cx="1583105" cy="2035094"/>
      </dsp:txXfrm>
    </dsp:sp>
    <dsp:sp modelId="{DDA855E2-CF48-42DB-96EB-E0713BCC01B8}">
      <dsp:nvSpPr>
        <dsp:cNvPr id="0" name=""/>
        <dsp:cNvSpPr/>
      </dsp:nvSpPr>
      <dsp:spPr>
        <a:xfrm>
          <a:off x="1976138" y="470381"/>
          <a:ext cx="1524283" cy="1192837"/>
        </a:xfrm>
        <a:prstGeom prst="rightArrow">
          <a:avLst>
            <a:gd name="adj1" fmla="val 60000"/>
            <a:gd name="adj2" fmla="val 50000"/>
          </a:avLst>
        </a:prstGeom>
        <a:gradFill rotWithShape="1">
          <a:gsLst>
            <a:gs pos="0">
              <a:schemeClr val="accent4">
                <a:shade val="58000"/>
                <a:satMod val="150000"/>
              </a:schemeClr>
            </a:gs>
            <a:gs pos="72000">
              <a:schemeClr val="accent4">
                <a:tint val="90000"/>
                <a:satMod val="135000"/>
              </a:schemeClr>
            </a:gs>
            <a:gs pos="100000">
              <a:schemeClr val="accent4">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z="-70000" extrusionH="63500" prstMaterial="matte">
          <a:bevelT w="63500" h="63500" prst="coolSlant"/>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1976138" y="708948"/>
        <a:ext cx="1166432" cy="715703"/>
      </dsp:txXfrm>
    </dsp:sp>
    <dsp:sp modelId="{B1136DC3-8716-4E1D-A66B-8D69D0E2B845}">
      <dsp:nvSpPr>
        <dsp:cNvPr id="0" name=""/>
        <dsp:cNvSpPr/>
      </dsp:nvSpPr>
      <dsp:spPr>
        <a:xfrm>
          <a:off x="3607105" y="0"/>
          <a:ext cx="1681611"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2007</a:t>
          </a:r>
          <a:endParaRPr lang="en-US" sz="2600" b="0" kern="1200" dirty="0"/>
        </a:p>
      </dsp:txBody>
      <dsp:txXfrm>
        <a:off x="3656358" y="49253"/>
        <a:ext cx="1583105" cy="2035094"/>
      </dsp:txXfrm>
    </dsp:sp>
    <dsp:sp modelId="{BBAC2B7E-D9A9-4F95-814F-94CE28DD266B}">
      <dsp:nvSpPr>
        <dsp:cNvPr id="0" name=""/>
        <dsp:cNvSpPr/>
      </dsp:nvSpPr>
      <dsp:spPr>
        <a:xfrm>
          <a:off x="5461011" y="470381"/>
          <a:ext cx="1637060" cy="1192837"/>
        </a:xfrm>
        <a:prstGeom prst="rightArrow">
          <a:avLst>
            <a:gd name="adj1" fmla="val 60000"/>
            <a:gd name="adj2" fmla="val 50000"/>
          </a:avLst>
        </a:prstGeom>
        <a:gradFill rotWithShape="1">
          <a:gsLst>
            <a:gs pos="0">
              <a:schemeClr val="accent4">
                <a:shade val="58000"/>
                <a:satMod val="150000"/>
              </a:schemeClr>
            </a:gs>
            <a:gs pos="72000">
              <a:schemeClr val="accent4">
                <a:tint val="90000"/>
                <a:satMod val="135000"/>
              </a:schemeClr>
            </a:gs>
            <a:gs pos="100000">
              <a:schemeClr val="accent4">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z="-70000" extrusionH="63500" prstMaterial="matte">
          <a:bevelT w="63500" h="63500" prst="coolSlant"/>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a:off x="5461011" y="708948"/>
        <a:ext cx="1279209" cy="715703"/>
      </dsp:txXfrm>
    </dsp:sp>
    <dsp:sp modelId="{36316B98-941B-4FED-AE43-571B6643B601}">
      <dsp:nvSpPr>
        <dsp:cNvPr id="0" name=""/>
        <dsp:cNvSpPr/>
      </dsp:nvSpPr>
      <dsp:spPr>
        <a:xfrm>
          <a:off x="7212648" y="0"/>
          <a:ext cx="1396389"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2010</a:t>
          </a:r>
          <a:endParaRPr lang="en-US" sz="2600" b="0" kern="1200" dirty="0"/>
        </a:p>
      </dsp:txBody>
      <dsp:txXfrm>
        <a:off x="7253547" y="40899"/>
        <a:ext cx="1314591" cy="2051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A0A8B-966B-4C7E-A5B6-FE72A91DB94F}">
      <dsp:nvSpPr>
        <dsp:cNvPr id="0" name=""/>
        <dsp:cNvSpPr/>
      </dsp:nvSpPr>
      <dsp:spPr>
        <a:xfrm>
          <a:off x="112" y="0"/>
          <a:ext cx="1607677" cy="2057400"/>
        </a:xfrm>
        <a:prstGeom prst="roundRect">
          <a:avLst>
            <a:gd name="adj" fmla="val 10000"/>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Project Portfolio Server 2006</a:t>
          </a:r>
          <a:endParaRPr lang="en-US" sz="2600" kern="1200" dirty="0"/>
        </a:p>
      </dsp:txBody>
      <dsp:txXfrm>
        <a:off x="47199" y="47087"/>
        <a:ext cx="1513503" cy="1963226"/>
      </dsp:txXfrm>
    </dsp:sp>
    <dsp:sp modelId="{775186A0-1DBC-40A7-A40F-AC3CD51BAAFF}">
      <dsp:nvSpPr>
        <dsp:cNvPr id="0" name=""/>
        <dsp:cNvSpPr/>
      </dsp:nvSpPr>
      <dsp:spPr>
        <a:xfrm>
          <a:off x="1804722" y="490099"/>
          <a:ext cx="1395677" cy="1077200"/>
        </a:xfrm>
        <a:prstGeom prst="rightArrow">
          <a:avLst>
            <a:gd name="adj1" fmla="val 60000"/>
            <a:gd name="adj2" fmla="val 50000"/>
          </a:avLst>
        </a:prstGeom>
        <a:gradFill rotWithShape="1">
          <a:gsLst>
            <a:gs pos="0">
              <a:schemeClr val="accent1">
                <a:shade val="58000"/>
                <a:satMod val="150000"/>
              </a:schemeClr>
            </a:gs>
            <a:gs pos="72000">
              <a:schemeClr val="accent1">
                <a:tint val="90000"/>
                <a:satMod val="135000"/>
              </a:schemeClr>
            </a:gs>
            <a:gs pos="100000">
              <a:schemeClr val="accent1">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z="-80000" prstMaterial="matte">
          <a:bevelT w="63500" h="63500" prst="coolSlant"/>
        </a:sp3d>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1804722" y="705539"/>
        <a:ext cx="1072517" cy="646320"/>
      </dsp:txXfrm>
    </dsp:sp>
    <dsp:sp modelId="{C846B3EE-D236-4DA9-B63C-C912F19A3F08}">
      <dsp:nvSpPr>
        <dsp:cNvPr id="0" name=""/>
        <dsp:cNvSpPr/>
      </dsp:nvSpPr>
      <dsp:spPr>
        <a:xfrm>
          <a:off x="3345209" y="0"/>
          <a:ext cx="1607677" cy="2057400"/>
        </a:xfrm>
        <a:prstGeom prst="roundRect">
          <a:avLst>
            <a:gd name="adj" fmla="val 10000"/>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Project Portfolio Server 2007</a:t>
          </a:r>
          <a:endParaRPr lang="en-US" sz="2600" kern="1200" dirty="0"/>
        </a:p>
      </dsp:txBody>
      <dsp:txXfrm>
        <a:off x="3392296" y="47087"/>
        <a:ext cx="1513503" cy="1963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CD1AB-365A-457E-85FF-DD497F136657}">
      <dsp:nvSpPr>
        <dsp:cNvPr id="0" name=""/>
        <dsp:cNvSpPr/>
      </dsp:nvSpPr>
      <dsp:spPr>
        <a:xfrm>
          <a:off x="0" y="0"/>
          <a:ext cx="7071360" cy="1190244"/>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Existing Office Project Server 2007</a:t>
          </a:r>
          <a:endParaRPr lang="en-US" sz="2400" b="1" kern="1200" dirty="0">
            <a:solidFill>
              <a:schemeClr val="bg1"/>
            </a:solidFill>
          </a:endParaRPr>
        </a:p>
      </dsp:txBody>
      <dsp:txXfrm>
        <a:off x="34861" y="34861"/>
        <a:ext cx="5686418" cy="1120522"/>
      </dsp:txXfrm>
    </dsp:sp>
    <dsp:sp modelId="{C46E5D02-5A5C-4481-B140-BA8B09DDB584}">
      <dsp:nvSpPr>
        <dsp:cNvPr id="0" name=""/>
        <dsp:cNvSpPr/>
      </dsp:nvSpPr>
      <dsp:spPr>
        <a:xfrm>
          <a:off x="592226" y="1406652"/>
          <a:ext cx="7071360" cy="1190244"/>
        </a:xfrm>
        <a:prstGeom prst="roundRect">
          <a:avLst>
            <a:gd name="adj" fmla="val 10000"/>
          </a:avLst>
        </a:prstGeom>
        <a:gradFill rotWithShape="0">
          <a:gsLst>
            <a:gs pos="0">
              <a:schemeClr val="accent2">
                <a:hueOff val="-2082676"/>
                <a:satOff val="4637"/>
                <a:lumOff val="5490"/>
                <a:alphaOff val="0"/>
                <a:shade val="58000"/>
                <a:satMod val="150000"/>
              </a:schemeClr>
            </a:gs>
            <a:gs pos="72000">
              <a:schemeClr val="accent2">
                <a:hueOff val="-2082676"/>
                <a:satOff val="4637"/>
                <a:lumOff val="5490"/>
                <a:alphaOff val="0"/>
                <a:tint val="90000"/>
                <a:satMod val="135000"/>
              </a:schemeClr>
            </a:gs>
            <a:gs pos="100000">
              <a:schemeClr val="accent2">
                <a:hueOff val="-2082676"/>
                <a:satOff val="4637"/>
                <a:lumOff val="549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Install SharePoint Server 2010</a:t>
          </a:r>
        </a:p>
      </dsp:txBody>
      <dsp:txXfrm>
        <a:off x="627087" y="1441513"/>
        <a:ext cx="5635752" cy="1120522"/>
      </dsp:txXfrm>
    </dsp:sp>
    <dsp:sp modelId="{7CC14F06-E95D-42CC-843A-B472A79969AB}">
      <dsp:nvSpPr>
        <dsp:cNvPr id="0" name=""/>
        <dsp:cNvSpPr/>
      </dsp:nvSpPr>
      <dsp:spPr>
        <a:xfrm>
          <a:off x="1175613" y="2813304"/>
          <a:ext cx="7071360" cy="1190244"/>
        </a:xfrm>
        <a:prstGeom prst="roundRect">
          <a:avLst>
            <a:gd name="adj" fmla="val 10000"/>
          </a:avLst>
        </a:prstGeom>
        <a:gradFill rotWithShape="0">
          <a:gsLst>
            <a:gs pos="0">
              <a:schemeClr val="accent2">
                <a:hueOff val="-4165353"/>
                <a:satOff val="9273"/>
                <a:lumOff val="10981"/>
                <a:alphaOff val="0"/>
                <a:shade val="58000"/>
                <a:satMod val="150000"/>
              </a:schemeClr>
            </a:gs>
            <a:gs pos="72000">
              <a:schemeClr val="accent2">
                <a:hueOff val="-4165353"/>
                <a:satOff val="9273"/>
                <a:lumOff val="10981"/>
                <a:alphaOff val="0"/>
                <a:tint val="90000"/>
                <a:satMod val="135000"/>
              </a:schemeClr>
            </a:gs>
            <a:gs pos="100000">
              <a:schemeClr val="accent2">
                <a:hueOff val="-4165353"/>
                <a:satOff val="9273"/>
                <a:lumOff val="10981"/>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Install Project Server 2010</a:t>
          </a:r>
        </a:p>
      </dsp:txBody>
      <dsp:txXfrm>
        <a:off x="1210474" y="2848165"/>
        <a:ext cx="5644592" cy="1120521"/>
      </dsp:txXfrm>
    </dsp:sp>
    <dsp:sp modelId="{D90F6A44-32FC-45BD-A733-F703ACB8D52D}">
      <dsp:nvSpPr>
        <dsp:cNvPr id="0" name=""/>
        <dsp:cNvSpPr/>
      </dsp:nvSpPr>
      <dsp:spPr>
        <a:xfrm>
          <a:off x="1767839" y="4219956"/>
          <a:ext cx="7071360" cy="1190244"/>
        </a:xfrm>
        <a:prstGeom prst="roundRect">
          <a:avLst>
            <a:gd name="adj" fmla="val 10000"/>
          </a:avLst>
        </a:prstGeom>
        <a:gradFill rotWithShape="0">
          <a:gsLst>
            <a:gs pos="0">
              <a:schemeClr val="accent2">
                <a:hueOff val="-6248029"/>
                <a:satOff val="13910"/>
                <a:lumOff val="16471"/>
                <a:alphaOff val="0"/>
                <a:shade val="58000"/>
                <a:satMod val="150000"/>
              </a:schemeClr>
            </a:gs>
            <a:gs pos="72000">
              <a:schemeClr val="accent2">
                <a:hueOff val="-6248029"/>
                <a:satOff val="13910"/>
                <a:lumOff val="16471"/>
                <a:alphaOff val="0"/>
                <a:tint val="90000"/>
                <a:satMod val="135000"/>
              </a:schemeClr>
            </a:gs>
            <a:gs pos="100000">
              <a:schemeClr val="accent2">
                <a:hueOff val="-6248029"/>
                <a:satOff val="13910"/>
                <a:lumOff val="16471"/>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Run the “Configuration Wizard” (</a:t>
          </a:r>
          <a:r>
            <a:rPr lang="en-US" sz="2400" b="1" kern="1200" dirty="0" err="1" smtClean="0">
              <a:solidFill>
                <a:schemeClr val="bg1"/>
              </a:solidFill>
            </a:rPr>
            <a:t>PSConfig</a:t>
          </a:r>
          <a:r>
            <a:rPr lang="en-US" sz="2400" b="1" kern="1200" dirty="0" smtClean="0">
              <a:solidFill>
                <a:schemeClr val="bg1"/>
              </a:solidFill>
            </a:rPr>
            <a:t>)</a:t>
          </a:r>
        </a:p>
      </dsp:txBody>
      <dsp:txXfrm>
        <a:off x="1802700" y="4254817"/>
        <a:ext cx="5635753" cy="1120521"/>
      </dsp:txXfrm>
    </dsp:sp>
    <dsp:sp modelId="{3C6533A0-BDD0-4677-BA3B-B2D468191A86}">
      <dsp:nvSpPr>
        <dsp:cNvPr id="0" name=""/>
        <dsp:cNvSpPr/>
      </dsp:nvSpPr>
      <dsp:spPr>
        <a:xfrm>
          <a:off x="6297701" y="911618"/>
          <a:ext cx="773658" cy="77365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b="1" kern="1200">
            <a:solidFill>
              <a:schemeClr val="bg1"/>
            </a:solidFill>
          </a:endParaRPr>
        </a:p>
      </dsp:txBody>
      <dsp:txXfrm>
        <a:off x="6471774" y="911618"/>
        <a:ext cx="425512" cy="582178"/>
      </dsp:txXfrm>
    </dsp:sp>
    <dsp:sp modelId="{E178C81B-6F03-4FAC-9B70-270033D4AF2A}">
      <dsp:nvSpPr>
        <dsp:cNvPr id="0" name=""/>
        <dsp:cNvSpPr/>
      </dsp:nvSpPr>
      <dsp:spPr>
        <a:xfrm>
          <a:off x="6889927" y="2318270"/>
          <a:ext cx="773658" cy="773658"/>
        </a:xfrm>
        <a:prstGeom prst="downArrow">
          <a:avLst>
            <a:gd name="adj1" fmla="val 55000"/>
            <a:gd name="adj2" fmla="val 45000"/>
          </a:avLst>
        </a:prstGeom>
        <a:solidFill>
          <a:schemeClr val="accent2">
            <a:tint val="40000"/>
            <a:alpha val="90000"/>
            <a:hueOff val="-3247920"/>
            <a:satOff val="17992"/>
            <a:lumOff val="2029"/>
            <a:alphaOff val="0"/>
          </a:schemeClr>
        </a:solidFill>
        <a:ln w="9525" cap="flat" cmpd="sng" algn="ctr">
          <a:solidFill>
            <a:schemeClr val="accent2">
              <a:tint val="40000"/>
              <a:alpha val="90000"/>
              <a:hueOff val="-3247920"/>
              <a:satOff val="17992"/>
              <a:lumOff val="2029"/>
              <a:alphaOff val="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b="1" kern="1200">
            <a:solidFill>
              <a:schemeClr val="bg1"/>
            </a:solidFill>
          </a:endParaRPr>
        </a:p>
      </dsp:txBody>
      <dsp:txXfrm>
        <a:off x="7064000" y="2318270"/>
        <a:ext cx="425512" cy="582178"/>
      </dsp:txXfrm>
    </dsp:sp>
    <dsp:sp modelId="{19BED5CA-20C2-400A-BFEE-AD68959192CB}">
      <dsp:nvSpPr>
        <dsp:cNvPr id="0" name=""/>
        <dsp:cNvSpPr/>
      </dsp:nvSpPr>
      <dsp:spPr>
        <a:xfrm>
          <a:off x="7473315" y="3724922"/>
          <a:ext cx="773658" cy="773658"/>
        </a:xfrm>
        <a:prstGeom prst="downArrow">
          <a:avLst>
            <a:gd name="adj1" fmla="val 55000"/>
            <a:gd name="adj2" fmla="val 45000"/>
          </a:avLst>
        </a:prstGeom>
        <a:solidFill>
          <a:schemeClr val="accent2">
            <a:tint val="40000"/>
            <a:alpha val="90000"/>
            <a:hueOff val="-6495840"/>
            <a:satOff val="35984"/>
            <a:lumOff val="4059"/>
            <a:alphaOff val="0"/>
          </a:schemeClr>
        </a:solidFill>
        <a:ln w="9525" cap="flat" cmpd="sng" algn="ctr">
          <a:solidFill>
            <a:schemeClr val="accent2">
              <a:tint val="40000"/>
              <a:alpha val="90000"/>
              <a:hueOff val="-6495840"/>
              <a:satOff val="35984"/>
              <a:lumOff val="4059"/>
              <a:alphaOff val="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b="1" kern="1200">
            <a:solidFill>
              <a:schemeClr val="bg1"/>
            </a:solidFill>
          </a:endParaRPr>
        </a:p>
      </dsp:txBody>
      <dsp:txXfrm>
        <a:off x="7647388" y="3724922"/>
        <a:ext cx="425512" cy="582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3040A-DB11-4FF5-B995-0D4841F4C68B}">
      <dsp:nvSpPr>
        <dsp:cNvPr id="0" name=""/>
        <dsp:cNvSpPr/>
      </dsp:nvSpPr>
      <dsp:spPr>
        <a:xfrm>
          <a:off x="915480" y="420927"/>
          <a:ext cx="2815798" cy="2815798"/>
        </a:xfrm>
        <a:prstGeom prst="blockArc">
          <a:avLst>
            <a:gd name="adj1" fmla="val 8996400"/>
            <a:gd name="adj2" fmla="val 16201802"/>
            <a:gd name="adj3" fmla="val 4639"/>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0D31934-92BE-4F48-85ED-E48ADE20C313}">
      <dsp:nvSpPr>
        <dsp:cNvPr id="0" name=""/>
        <dsp:cNvSpPr/>
      </dsp:nvSpPr>
      <dsp:spPr>
        <a:xfrm>
          <a:off x="916200" y="422173"/>
          <a:ext cx="2815798" cy="2815798"/>
        </a:xfrm>
        <a:prstGeom prst="blockArc">
          <a:avLst>
            <a:gd name="adj1" fmla="val 1800000"/>
            <a:gd name="adj2" fmla="val 9000000"/>
            <a:gd name="adj3" fmla="val 4639"/>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E84D165-567F-44D4-9ED8-F4278AC8A132}">
      <dsp:nvSpPr>
        <dsp:cNvPr id="0" name=""/>
        <dsp:cNvSpPr/>
      </dsp:nvSpPr>
      <dsp:spPr>
        <a:xfrm>
          <a:off x="916921" y="420927"/>
          <a:ext cx="2815798" cy="2815798"/>
        </a:xfrm>
        <a:prstGeom prst="blockArc">
          <a:avLst>
            <a:gd name="adj1" fmla="val 16198198"/>
            <a:gd name="adj2" fmla="val 1803600"/>
            <a:gd name="adj3" fmla="val 4639"/>
          </a:avLst>
        </a:prstGeom>
        <a:gradFill rotWithShape="0">
          <a:gsLst>
            <a:gs pos="0">
              <a:schemeClr val="accent1">
                <a:tint val="60000"/>
                <a:hueOff val="0"/>
                <a:satOff val="0"/>
                <a:lumOff val="0"/>
                <a:alphaOff val="0"/>
                <a:shade val="58000"/>
                <a:satMod val="150000"/>
              </a:schemeClr>
            </a:gs>
            <a:gs pos="72000">
              <a:schemeClr val="accent1">
                <a:tint val="60000"/>
                <a:hueOff val="0"/>
                <a:satOff val="0"/>
                <a:lumOff val="0"/>
                <a:alphaOff val="0"/>
                <a:tint val="90000"/>
                <a:satMod val="135000"/>
              </a:schemeClr>
            </a:gs>
            <a:gs pos="100000">
              <a:schemeClr val="accent1">
                <a:tint val="60000"/>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B9F8876-5E66-4769-805A-33742072C5E1}">
      <dsp:nvSpPr>
        <dsp:cNvPr id="0" name=""/>
        <dsp:cNvSpPr/>
      </dsp:nvSpPr>
      <dsp:spPr>
        <a:xfrm>
          <a:off x="1676120" y="1182093"/>
          <a:ext cx="1295958" cy="1295958"/>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Project MPP file</a:t>
          </a:r>
          <a:endParaRPr lang="en-US" sz="1900" kern="1200" dirty="0"/>
        </a:p>
      </dsp:txBody>
      <dsp:txXfrm>
        <a:off x="1865909" y="1371882"/>
        <a:ext cx="916380" cy="916380"/>
      </dsp:txXfrm>
    </dsp:sp>
    <dsp:sp modelId="{EC1B2B50-4B4D-4DF5-BC07-8A8E9C9A382D}">
      <dsp:nvSpPr>
        <dsp:cNvPr id="0" name=""/>
        <dsp:cNvSpPr/>
      </dsp:nvSpPr>
      <dsp:spPr>
        <a:xfrm>
          <a:off x="1870514" y="0"/>
          <a:ext cx="907170" cy="907170"/>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 </a:t>
          </a:r>
          <a:r>
            <a:rPr lang="en-US" sz="1300" b="1" kern="1200" dirty="0" smtClean="0"/>
            <a:t>Project 2010</a:t>
          </a:r>
          <a:endParaRPr lang="en-US" sz="1300" b="1" kern="1200" dirty="0"/>
        </a:p>
      </dsp:txBody>
      <dsp:txXfrm>
        <a:off x="2003366" y="132852"/>
        <a:ext cx="641466" cy="641466"/>
      </dsp:txXfrm>
    </dsp:sp>
    <dsp:sp modelId="{EA6B34FD-2051-47D6-8DEC-C3FACD00812D}">
      <dsp:nvSpPr>
        <dsp:cNvPr id="0" name=""/>
        <dsp:cNvSpPr/>
      </dsp:nvSpPr>
      <dsp:spPr>
        <a:xfrm>
          <a:off x="3061508" y="2064108"/>
          <a:ext cx="907170" cy="907170"/>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 Project 2007</a:t>
          </a:r>
          <a:endParaRPr lang="en-US" sz="1300" b="1" kern="1200" dirty="0"/>
        </a:p>
      </dsp:txBody>
      <dsp:txXfrm>
        <a:off x="3194360" y="2196960"/>
        <a:ext cx="641466" cy="641466"/>
      </dsp:txXfrm>
    </dsp:sp>
    <dsp:sp modelId="{3D5FACE7-FB04-460D-BB05-6FCC42B0C6CD}">
      <dsp:nvSpPr>
        <dsp:cNvPr id="0" name=""/>
        <dsp:cNvSpPr/>
      </dsp:nvSpPr>
      <dsp:spPr>
        <a:xfrm>
          <a:off x="679521" y="2064108"/>
          <a:ext cx="907170" cy="907170"/>
        </a:xfrm>
        <a:prstGeom prst="ellipse">
          <a:avLst/>
        </a:prstGeom>
        <a:gradFill rotWithShape="0">
          <a:gsLst>
            <a:gs pos="0">
              <a:schemeClr val="accent1">
                <a:hueOff val="0"/>
                <a:satOff val="0"/>
                <a:lumOff val="0"/>
                <a:alphaOff val="0"/>
                <a:shade val="58000"/>
                <a:satMod val="150000"/>
              </a:schemeClr>
            </a:gs>
            <a:gs pos="72000">
              <a:schemeClr val="accent1">
                <a:hueOff val="0"/>
                <a:satOff val="0"/>
                <a:lumOff val="0"/>
                <a:alphaOff val="0"/>
                <a:tint val="90000"/>
                <a:satMod val="135000"/>
              </a:schemeClr>
            </a:gs>
            <a:gs pos="100000">
              <a:schemeClr val="accent1">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 Project 2003</a:t>
          </a:r>
          <a:endParaRPr lang="en-US" sz="1300" b="1" kern="1200" dirty="0"/>
        </a:p>
      </dsp:txBody>
      <dsp:txXfrm>
        <a:off x="812373" y="2196960"/>
        <a:ext cx="641466" cy="6414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A2F978-D4E7-4E60-98E5-62DC674059F3}" type="datetimeFigureOut">
              <a:rPr lang="en-US" smtClean="0"/>
              <a:pPr/>
              <a:t>2/1/2010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E08571-A872-49EF-8D63-91C311843D32}" type="slidenum">
              <a:rPr lang="en-US" smtClean="0"/>
              <a:pPr/>
              <a:t>‹#›</a:t>
            </a:fld>
            <a:endParaRPr lang="en-US"/>
          </a:p>
        </p:txBody>
      </p:sp>
    </p:spTree>
    <p:extLst>
      <p:ext uri="{BB962C8B-B14F-4D97-AF65-F5344CB8AC3E}">
        <p14:creationId xmlns:p14="http://schemas.microsoft.com/office/powerpoint/2010/main" val="1150490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377993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Additional Information</a:t>
            </a:r>
            <a:r>
              <a:rPr lang="en-US" baseline="0" dirty="0" smtClean="0"/>
              <a:t> about DB-Attach Upgrade:</a:t>
            </a:r>
          </a:p>
          <a:p>
            <a:endParaRPr lang="en-US" dirty="0" smtClean="0"/>
          </a:p>
          <a:p>
            <a:r>
              <a:rPr lang="en-US" dirty="0" smtClean="0"/>
              <a:t>Pros:</a:t>
            </a:r>
          </a:p>
          <a:p>
            <a:endParaRPr lang="en-US" dirty="0" smtClean="0"/>
          </a:p>
          <a:p>
            <a:r>
              <a:rPr lang="en-US" dirty="0" smtClean="0"/>
              <a:t>The Project Server 2007 server farm remains on-line during upgrade ( minimal downtime )</a:t>
            </a:r>
          </a:p>
          <a:p>
            <a:endParaRPr lang="en-US" dirty="0" smtClean="0"/>
          </a:p>
          <a:p>
            <a:r>
              <a:rPr lang="en-US" dirty="0" smtClean="0"/>
              <a:t>You can upgrade multiple content databases at the same time, which results in faster upgrade times overall than an in-place upgrade. You can use a database migration to combine multiple farms into one farm.</a:t>
            </a:r>
          </a:p>
          <a:p>
            <a:endParaRPr lang="en-US" dirty="0" smtClean="0"/>
          </a:p>
          <a:p>
            <a:r>
              <a:rPr lang="en-US" dirty="0" smtClean="0"/>
              <a:t>Cons:</a:t>
            </a:r>
          </a:p>
          <a:p>
            <a:endParaRPr lang="en-US" dirty="0" smtClean="0"/>
          </a:p>
          <a:p>
            <a:r>
              <a:rPr lang="en-US" dirty="0" smtClean="0"/>
              <a:t>Additional hardware required to setup up new Project Server 2010 server farm for upgrade</a:t>
            </a:r>
          </a:p>
          <a:p>
            <a:endParaRPr lang="en-US" dirty="0" smtClean="0"/>
          </a:p>
          <a:p>
            <a:r>
              <a:rPr lang="en-US" dirty="0" smtClean="0"/>
              <a:t>The server and farm settings are not upgraded. You must manually transfer settings that you want to preserve from the old Project Server 2007 farm to the new Project Server 2010 farm. Any customizations must also be transferred and upgraded manually. Any missing customizations may cause unintended losses of functionality or user experience issues. Copying databases over a network takes time and bandwidth. You must plan for that. You also need direct access to the database servers.</a:t>
            </a:r>
          </a:p>
          <a:p>
            <a:endParaRPr lang="en-US" dirty="0" smtClean="0"/>
          </a:p>
          <a:p>
            <a:endParaRPr lang="en-US" dirty="0" smtClean="0"/>
          </a:p>
          <a:p>
            <a:endParaRPr lang="en-US" dirty="0" smtClean="0"/>
          </a:p>
          <a:p>
            <a:endParaRPr lang="en-US" dirty="0" smtClean="0"/>
          </a:p>
          <a:p>
            <a:r>
              <a:rPr lang="en-US" dirty="0" smtClean="0"/>
              <a:t>____________________________________________</a:t>
            </a:r>
          </a:p>
          <a:p>
            <a:endParaRPr lang="en-US" dirty="0" smtClean="0"/>
          </a:p>
          <a:p>
            <a:r>
              <a:rPr lang="en-US" dirty="0" smtClean="0"/>
              <a:t>Additional Information</a:t>
            </a:r>
            <a:r>
              <a:rPr lang="en-US" baseline="0" dirty="0" smtClean="0"/>
              <a:t> about In-Place Upgrade:</a:t>
            </a:r>
          </a:p>
          <a:p>
            <a:endParaRPr lang="en-US" baseline="0" dirty="0" smtClean="0"/>
          </a:p>
          <a:p>
            <a:r>
              <a:rPr lang="en-US" dirty="0" smtClean="0"/>
              <a:t>Pros:</a:t>
            </a:r>
          </a:p>
          <a:p>
            <a:endParaRPr lang="en-US" dirty="0" smtClean="0"/>
          </a:p>
          <a:p>
            <a:r>
              <a:rPr lang="en-US" dirty="0" smtClean="0"/>
              <a:t>Customization are available in the environment after upgrade but note that there may be manual steps to upgrade or rework them.</a:t>
            </a:r>
          </a:p>
          <a:p>
            <a:endParaRPr lang="en-US" dirty="0" smtClean="0"/>
          </a:p>
          <a:p>
            <a:r>
              <a:rPr lang="en-US" dirty="0" smtClean="0"/>
              <a:t>Farm wide settings are preserved and upgraded. </a:t>
            </a:r>
          </a:p>
          <a:p>
            <a:endParaRPr lang="en-US" dirty="0" smtClean="0"/>
          </a:p>
          <a:p>
            <a:r>
              <a:rPr lang="en-US" dirty="0" smtClean="0"/>
              <a:t>It is possible that you will be able to utilize the same hardware that was running Project Server 2007</a:t>
            </a:r>
          </a:p>
          <a:p>
            <a:endParaRPr lang="en-US" dirty="0" smtClean="0"/>
          </a:p>
          <a:p>
            <a:r>
              <a:rPr lang="en-US" dirty="0" smtClean="0"/>
              <a:t>Cons:</a:t>
            </a:r>
          </a:p>
          <a:p>
            <a:endParaRPr lang="en-US" dirty="0" smtClean="0"/>
          </a:p>
          <a:p>
            <a:r>
              <a:rPr lang="en-US" dirty="0" smtClean="0"/>
              <a:t>Project Server 2010 is a 64-bit application and can only run on a Windows Server 2008 Service Pack 2 (SP2) 64-bit operating system. You must have hardware that supports the use of a 64-bit operating system. If you are planning an in-place upgrade, your Project Server 2007 installation must be running on a Windows Server 2008 SP2 64-bit operating system.  </a:t>
            </a:r>
          </a:p>
          <a:p>
            <a:endParaRPr lang="en-US" dirty="0" smtClean="0"/>
          </a:p>
          <a:p>
            <a:r>
              <a:rPr lang="en-US" dirty="0" smtClean="0"/>
              <a:t>If your Project Server 2007 installation is currently on a 32-bit operating system, you cannot do an In-Place upgrade on the existing computer.  You must install Project Server 2010 on a different computer that supports 64-bit applications, and then migrate your data to it by using the DB-attach upgrade process. </a:t>
            </a:r>
          </a:p>
          <a:p>
            <a:endParaRPr lang="en-US" dirty="0" smtClean="0"/>
          </a:p>
          <a:p>
            <a:r>
              <a:rPr lang="en-US" dirty="0" smtClean="0"/>
              <a:t>Note that an in-place upgrade makes your Project Server 2007 installation permanently inoperative.</a:t>
            </a:r>
          </a:p>
          <a:p>
            <a:endParaRPr lang="en-US" dirty="0" smtClean="0"/>
          </a:p>
          <a:p>
            <a:r>
              <a:rPr lang="en-US" dirty="0" smtClean="0"/>
              <a:t>Servers and farms are offline while the upgrade is in progress.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BCM = Backward Compatibility</a:t>
            </a:r>
            <a:r>
              <a:rPr lang="en-US" baseline="0" dirty="0" smtClean="0"/>
              <a:t> Mode</a:t>
            </a:r>
          </a:p>
          <a:p>
            <a:r>
              <a:rPr lang="en-US" baseline="0" dirty="0" smtClean="0"/>
              <a:t>SP = Service Pack</a:t>
            </a:r>
          </a:p>
          <a:p>
            <a:endParaRPr lang="en-US" dirty="0" smtClean="0"/>
          </a:p>
          <a:p>
            <a:r>
              <a:rPr lang="en-US" dirty="0" smtClean="0"/>
              <a:t>Note that</a:t>
            </a:r>
            <a:r>
              <a:rPr lang="en-US" baseline="0" dirty="0" smtClean="0"/>
              <a:t> only Project Professional 2007 service pack 2 and higher clients can connect to Project Server 2010 running in Project 2007 Compatibility Mode</a:t>
            </a:r>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52D80D-C4F2-44E6-BE7D-2C297E46597E}" type="slidenum">
              <a:rPr lang="en-US" smtClean="0"/>
              <a:pPr/>
              <a:t>50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58</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2007</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Migrating </a:t>
            </a:r>
            <a:r>
              <a:rPr lang="en-US" sz="1200" kern="1200" dirty="0" smtClean="0">
                <a:solidFill>
                  <a:schemeClr val="tx1"/>
                </a:solidFill>
                <a:latin typeface="+mn-lt"/>
                <a:ea typeface="+mn-ea"/>
                <a:cs typeface="+mn-cs"/>
              </a:rPr>
              <a:t>from Microsoft Office Project Server 2007 SP2 to Project Server 2010 can be an in-place upgrade or an upgrade of the databases in a new environment</a:t>
            </a:r>
            <a:r>
              <a:rPr lang="en-US" sz="120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a:t>
            </a:r>
            <a:r>
              <a:rPr lang="en-US" sz="1200" kern="1200" dirty="0" smtClean="0">
                <a:solidFill>
                  <a:schemeClr val="tx1"/>
                </a:solidFill>
                <a:latin typeface="+mn-lt"/>
                <a:ea typeface="+mn-ea"/>
                <a:cs typeface="+mn-cs"/>
              </a:rPr>
              <a:t>migration is a comprehensive effort which is not limited to the Project Server data but also covers defining a new infrastructure, if required, migrating the project workspaces sites and site items, customizations applied to the site templates and sites, macros running in the Project desktop environment, integration custom code developed with PSI, any SQL scripts that rely on a specific database schema version and any custom reporting solution developed to extend the standard reporting features based on the relational databases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59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 = Service Pack</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2003</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Migrating </a:t>
            </a:r>
            <a:r>
              <a:rPr lang="en-US" sz="1200" kern="1200" dirty="0" smtClean="0">
                <a:solidFill>
                  <a:schemeClr val="tx1"/>
                </a:solidFill>
                <a:latin typeface="+mn-lt"/>
                <a:ea typeface="+mn-ea"/>
                <a:cs typeface="+mn-cs"/>
              </a:rPr>
              <a:t>from Microsoft Office Project Server 2003 is a two phase process which includes the migration from Project Server 2003 SP2a to Project Server 2007 SP2 and then the upgrade from Project Server 2007 SP2 to Project Server 2010</a:t>
            </a:r>
            <a:r>
              <a:rPr lang="en-US" sz="120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a:t>
            </a:r>
            <a:r>
              <a:rPr lang="en-US" sz="1200" kern="1200" dirty="0" smtClean="0">
                <a:solidFill>
                  <a:schemeClr val="tx1"/>
                </a:solidFill>
                <a:latin typeface="+mn-lt"/>
                <a:ea typeface="+mn-ea"/>
                <a:cs typeface="+mn-cs"/>
              </a:rPr>
              <a:t>migration is a comprehensive effort which is not limited to the Project Server data but also covers defining a new infrastructure, migrating the project workspaces sites and site items, customizations applied to the site templates and sites, macros running in the Project desktop environment, integration custom code developed with PDS, any SQL scripts that rely on a specific database schema version and any custom reporting solution developed to extend the standard reporting features based on the relational tables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The migration requires ample planning, experienced</a:t>
            </a:r>
            <a:r>
              <a:rPr lang="en-US" sz="1200" b="1" kern="1200" baseline="0" smtClean="0">
                <a:solidFill>
                  <a:schemeClr val="tx1"/>
                </a:solidFill>
                <a:latin typeface="+mn-lt"/>
                <a:ea typeface="+mn-ea"/>
                <a:cs typeface="+mn-cs"/>
              </a:rPr>
              <a:t> resources, time and some.. Money.</a:t>
            </a:r>
          </a:p>
          <a:p>
            <a:pPr lvl="0"/>
            <a:endParaRPr lang="en-US" sz="1200" b="1" kern="1200" baseline="0" smtClean="0">
              <a:solidFill>
                <a:schemeClr val="tx1"/>
              </a:solidFill>
              <a:latin typeface="+mn-lt"/>
              <a:ea typeface="+mn-ea"/>
              <a:cs typeface="+mn-cs"/>
            </a:endParaRPr>
          </a:p>
          <a:p>
            <a:pPr lvl="0"/>
            <a:r>
              <a:rPr lang="en-US" sz="1200" b="0" kern="1200" baseline="0" smtClean="0">
                <a:solidFill>
                  <a:schemeClr val="tx1"/>
                </a:solidFill>
                <a:latin typeface="+mn-lt"/>
                <a:ea typeface="+mn-ea"/>
                <a:cs typeface="+mn-cs"/>
              </a:rPr>
              <a:t>The migration process can be approached in a structured way broken down in stages. We will look in detail at these five stages later but in a nutshell…</a:t>
            </a:r>
            <a:endParaRPr lang="en-US" sz="1200" b="0" kern="1200" smtClean="0">
              <a:solidFill>
                <a:schemeClr val="tx1"/>
              </a:solidFill>
              <a:latin typeface="+mn-lt"/>
              <a:ea typeface="+mn-ea"/>
              <a:cs typeface="+mn-cs"/>
            </a:endParaRPr>
          </a:p>
          <a:p>
            <a:pPr lvl="0"/>
            <a:endParaRPr lang="en-US" sz="1200" b="1" kern="1200" smtClean="0">
              <a:solidFill>
                <a:schemeClr val="tx1"/>
              </a:solidFill>
              <a:latin typeface="+mn-lt"/>
              <a:ea typeface="+mn-ea"/>
              <a:cs typeface="+mn-cs"/>
            </a:endParaRPr>
          </a:p>
          <a:p>
            <a:pPr lvl="0"/>
            <a:r>
              <a:rPr lang="en-US" sz="1200" b="1" kern="1200" smtClean="0">
                <a:solidFill>
                  <a:schemeClr val="tx1"/>
                </a:solidFill>
                <a:latin typeface="+mn-lt"/>
                <a:ea typeface="+mn-ea"/>
                <a:cs typeface="+mn-cs"/>
              </a:rPr>
              <a:t>Pre-Migration Process</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Includes the setup of the environment, selection and backup of the source environment, data-cleansing tasks for the source data and data validation snapshot of the source environment</a:t>
            </a:r>
          </a:p>
          <a:p>
            <a:r>
              <a:rPr lang="en-US" sz="1200" kern="1200" smtClean="0">
                <a:solidFill>
                  <a:schemeClr val="tx1"/>
                </a:solidFill>
                <a:latin typeface="+mn-lt"/>
                <a:ea typeface="+mn-ea"/>
                <a:cs typeface="+mn-cs"/>
              </a:rPr>
              <a:t> </a:t>
            </a:r>
          </a:p>
          <a:p>
            <a:pPr lvl="0"/>
            <a:r>
              <a:rPr lang="en-US" sz="1200" b="1" kern="1200" smtClean="0">
                <a:solidFill>
                  <a:schemeClr val="tx1"/>
                </a:solidFill>
                <a:latin typeface="+mn-lt"/>
                <a:ea typeface="+mn-ea"/>
                <a:cs typeface="+mn-cs"/>
              </a:rPr>
              <a:t>Migration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Includes the steps required to migrate the data and/or code from the source to the target environment</a:t>
            </a:r>
          </a:p>
          <a:p>
            <a:r>
              <a:rPr lang="en-US" sz="1200" kern="1200" smtClean="0">
                <a:solidFill>
                  <a:schemeClr val="tx1"/>
                </a:solidFill>
                <a:latin typeface="+mn-lt"/>
                <a:ea typeface="+mn-ea"/>
                <a:cs typeface="+mn-cs"/>
              </a:rPr>
              <a:t> </a:t>
            </a:r>
          </a:p>
          <a:p>
            <a:pPr lvl="0"/>
            <a:r>
              <a:rPr lang="en-US" sz="1200" b="1" kern="1200" smtClean="0">
                <a:solidFill>
                  <a:schemeClr val="tx1"/>
                </a:solidFill>
                <a:latin typeface="+mn-lt"/>
                <a:ea typeface="+mn-ea"/>
                <a:cs typeface="+mn-cs"/>
              </a:rPr>
              <a:t>Post-Migration Process</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Includes post-migration tasks such as testing the data and code migrated as well as a data validation snapshot on the target environment</a:t>
            </a:r>
          </a:p>
          <a:p>
            <a:r>
              <a:rPr lang="en-US" sz="1200" kern="1200" smtClean="0">
                <a:solidFill>
                  <a:schemeClr val="tx1"/>
                </a:solidFill>
                <a:latin typeface="+mn-lt"/>
                <a:ea typeface="+mn-ea"/>
                <a:cs typeface="+mn-cs"/>
              </a:rPr>
              <a:t> </a:t>
            </a:r>
          </a:p>
          <a:p>
            <a:pPr lvl="0"/>
            <a:r>
              <a:rPr lang="en-US" sz="1200" b="1" kern="1200" smtClean="0">
                <a:solidFill>
                  <a:schemeClr val="tx1"/>
                </a:solidFill>
                <a:latin typeface="+mn-lt"/>
                <a:ea typeface="+mn-ea"/>
                <a:cs typeface="+mn-cs"/>
              </a:rPr>
              <a:t>Data Validation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This step compares the data before and after migration and surfaces the differences if any exist. </a:t>
            </a:r>
          </a:p>
          <a:p>
            <a:r>
              <a:rPr lang="en-US" sz="1200" kern="1200" smtClean="0">
                <a:solidFill>
                  <a:schemeClr val="tx1"/>
                </a:solidFill>
                <a:latin typeface="+mn-lt"/>
                <a:ea typeface="+mn-ea"/>
                <a:cs typeface="+mn-cs"/>
              </a:rPr>
              <a:t> </a:t>
            </a:r>
          </a:p>
          <a:p>
            <a:pPr lvl="0"/>
            <a:r>
              <a:rPr lang="en-US" sz="1200" b="1" kern="1200" smtClean="0">
                <a:solidFill>
                  <a:schemeClr val="tx1"/>
                </a:solidFill>
                <a:latin typeface="+mn-lt"/>
                <a:ea typeface="+mn-ea"/>
                <a:cs typeface="+mn-cs"/>
              </a:rPr>
              <a:t>Decision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This step relies on the data validation and migration outputs, to justify the decision to move forward with the migrated environment if the output is satisfactory or to rerun the migration phase from the beginning if it is not.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22DBAE-4DF9-425C-962F-4ECF85FB5F3C}"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2/1/2010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Underlying Architecture is radically different between Project Server 2003 and 2010</a:t>
            </a:r>
          </a:p>
          <a:p>
            <a:pPr lvl="1"/>
            <a:r>
              <a:rPr lang="en-US" sz="2600" smtClean="0"/>
              <a:t>32 Bit to 64 Bit Project Server</a:t>
            </a:r>
          </a:p>
          <a:p>
            <a:pPr lvl="1"/>
            <a:r>
              <a:rPr lang="en-US" sz="2600" smtClean="0"/>
              <a:t>32 Bit SQL to 64 Bit SQL Server</a:t>
            </a:r>
          </a:p>
          <a:p>
            <a:pPr lvl="1"/>
            <a:r>
              <a:rPr lang="en-US" sz="2600" smtClean="0"/>
              <a:t>PDS becomes PSI</a:t>
            </a:r>
          </a:p>
          <a:p>
            <a:pPr lvl="1"/>
            <a:r>
              <a:rPr lang="en-US" sz="2600" smtClean="0"/>
              <a:t>1 EPM DB becomes 4 EPM DBs</a:t>
            </a:r>
          </a:p>
          <a:p>
            <a:pPr lvl="1"/>
            <a:r>
              <a:rPr lang="en-US" sz="2600" smtClean="0"/>
              <a:t>Active Cache</a:t>
            </a:r>
          </a:p>
          <a:p>
            <a:pPr lvl="1"/>
            <a:r>
              <a:rPr lang="en-US" sz="2600" smtClean="0"/>
              <a:t>Project Server Queue</a:t>
            </a:r>
          </a:p>
          <a:p>
            <a:pPr lvl="1"/>
            <a:r>
              <a:rPr lang="en-US" sz="2600" smtClean="0"/>
              <a:t>SharePoint Server integration</a:t>
            </a:r>
          </a:p>
          <a:p>
            <a:pPr lvl="1"/>
            <a:r>
              <a:rPr lang="en-US" sz="2600" smtClean="0"/>
              <a:t>Project Server/Forms Authentication different</a:t>
            </a:r>
          </a:p>
          <a:p>
            <a:r>
              <a:rPr lang="en-US" smtClean="0"/>
              <a:t>Two step upgrade – you cannot upgrade directly to 2010 from 2003</a:t>
            </a:r>
          </a:p>
          <a:p>
            <a:r>
              <a:rPr lang="en-US" smtClean="0"/>
              <a:t>Requires extensive pre-planning</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Review the </a:t>
            </a:r>
            <a:r>
              <a:rPr lang="en-US" sz="1200" i="1" kern="1200" dirty="0" smtClean="0">
                <a:solidFill>
                  <a:schemeClr val="tx1"/>
                </a:solidFill>
                <a:latin typeface="+mn-lt"/>
                <a:ea typeface="+mn-ea"/>
                <a:cs typeface="+mn-cs"/>
              </a:rPr>
              <a:t>'Migration Guide for Office Project Server 2007'  </a:t>
            </a:r>
            <a:r>
              <a:rPr lang="en-US" sz="1200" kern="1200" dirty="0" smtClean="0">
                <a:solidFill>
                  <a:schemeClr val="tx1"/>
                </a:solidFill>
                <a:latin typeface="+mn-lt"/>
                <a:ea typeface="+mn-ea"/>
                <a:cs typeface="+mn-cs"/>
              </a:rPr>
              <a:t>document available at http://technet.microsoft.com/en-us/library/cc303388.aspx </a:t>
            </a:r>
          </a:p>
          <a:p>
            <a:endParaRPr lang="en-US" dirty="0" smtClean="0"/>
          </a:p>
          <a:p>
            <a:r>
              <a:rPr lang="en-US" sz="1200" kern="1200" dirty="0" smtClean="0">
                <a:solidFill>
                  <a:schemeClr val="tx1"/>
                </a:solidFill>
                <a:latin typeface="+mn-lt"/>
                <a:ea typeface="+mn-ea"/>
                <a:cs typeface="+mn-cs"/>
              </a:rPr>
              <a:t>Migrating from Project Server 2003 SP2a is a two step process that includes, the migration of Office Project Server 2003 SP2a data to Office Project Server 2007 SP2 and then the upgrade of the Office Project Server 2007 which can be done in-place by running a utility (available only in Office Project Server 2010 Beta 2) or on a new environment by attaching the Office Project Server 2007 and WSS 3.0 databases to a new Office Project Server 2010 farm.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Migrating data to Office Project Server 2007 is done by a "migration tool" (which can be installed from the Microsoft Office Project Professional 2007 installation disk). This is a command-line tool.</a:t>
            </a:r>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The migration tool reads data from the Project Server 2003 SP2a database, cleanses and reformats the data and saves it to Office Project Server 2007. Some data, including projects and enterprise resources, is saved to the computer running Office Project Server 2007 through the Project Server Interface (PSI). Other data, including all Project Web Access data and upgrade metadata, is directly written to the Office Project Server 2007 database.</a:t>
            </a:r>
          </a:p>
          <a:p>
            <a:r>
              <a:rPr lang="en-US" sz="1200" kern="1200" dirty="0" smtClean="0">
                <a:solidFill>
                  <a:schemeClr val="tx1"/>
                </a:solidFill>
                <a:latin typeface="+mn-lt"/>
                <a:ea typeface="+mn-ea"/>
                <a:cs typeface="+mn-cs"/>
              </a:rPr>
              <a:t>If Project Server 2003 SP2a is integrated with Windows SharePoint Services 2.0, you need to upgrade the Windows SharePoint Services 2.0 server to Service Pack 2 (SP2) and then upgrade it to the latest version, Windows SharePoint Services 3.0. Both the data (issues, risks, documents) and the links between Project items and Windows SharePoint Services items are upgraded at the end of the migration process.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only migrate data to Office Project Server 2007 from a Project Server 2003 database with the latest service pack, SP2a (or above), applied. So, if you have older versions of Project Server, you need to upgrade your database to Project Server 2003 SP2a. Similarly, you need to upgrade from previous versions to Windows SharePoint Services 2.0 SP2 before migration.</a:t>
            </a:r>
          </a:p>
          <a:p>
            <a:r>
              <a:rPr lang="en-US" sz="1200" kern="1200" dirty="0" smtClean="0">
                <a:solidFill>
                  <a:schemeClr val="tx1"/>
                </a:solidFill>
                <a:latin typeface="+mn-lt"/>
                <a:ea typeface="+mn-ea"/>
                <a:cs typeface="+mn-cs"/>
              </a:rPr>
              <a:t>If Office Project Portfolio Server 2006 is also integrated with Office Project Server 2003, migrating to Office Project Server 2007 SP2 requires to also upgrade to Office Project Portfolio Server 2007 to be able to keep the integration working between the two products. In addition, if Office Project Portfolio Server 2006 is leveraging WSS 2.0 workspaces to store projects, programs and portfolios artifacts, these workspaces must also be migrated to Windows SharePoint Services 3.0.</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Note: </a:t>
            </a:r>
          </a:p>
          <a:p>
            <a:r>
              <a:rPr lang="en-US" sz="1200" kern="1200" dirty="0" smtClean="0">
                <a:solidFill>
                  <a:schemeClr val="tx1"/>
                </a:solidFill>
                <a:latin typeface="+mn-lt"/>
                <a:ea typeface="+mn-ea"/>
                <a:cs typeface="+mn-cs"/>
              </a:rPr>
              <a:t>Windows SharePoint Services 2.0 was an optional component for Project Server 2003 (Project Web Access did not depend on Windows SharePoint Services 2.0). But Windows SharePoint Services 3.0 is a required component for Office Project Server 2007 (Project Web Access is built on top of Windows SharePoint Services 3.0, and Project Server deployment is based on the Windows SharePoint Services farm infrastructure). That is the reason Office Project Server 2007 and Windows SharePoint Services 3.0 are represented on the same server in the diagram above.</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Note: </a:t>
            </a:r>
          </a:p>
          <a:p>
            <a:r>
              <a:rPr lang="en-US" sz="1200" kern="1200" dirty="0" smtClean="0">
                <a:solidFill>
                  <a:schemeClr val="tx1"/>
                </a:solidFill>
                <a:latin typeface="+mn-lt"/>
                <a:ea typeface="+mn-ea"/>
                <a:cs typeface="+mn-cs"/>
              </a:rPr>
              <a:t>The SQL Server files necessary to upgrade from previous versions of Project Server are located on the Office Project Server 2007 installation disk. The files necessary to upgrade from SharePoint Team Services to Windows SharePoint Services 2.0 can be downloaded from the Web.</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Note: </a:t>
            </a:r>
          </a:p>
          <a:p>
            <a:r>
              <a:rPr lang="en-US" sz="1200" kern="1200" dirty="0" smtClean="0">
                <a:solidFill>
                  <a:schemeClr val="tx1"/>
                </a:solidFill>
                <a:latin typeface="+mn-lt"/>
                <a:ea typeface="+mn-ea"/>
                <a:cs typeface="+mn-cs"/>
              </a:rPr>
              <a:t>The command-line migration tool can be thought of as a specialized version of Office Project Professional 2007 without any user interface — so Project Professional and the migration tool cannot be running on the same computer at the same time.</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65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Virtual Migration Environment (VME)</a:t>
            </a:r>
          </a:p>
          <a:p>
            <a:pPr lvl="1"/>
            <a:r>
              <a:rPr lang="en-US" smtClean="0"/>
              <a:t>Hyper-V based environment</a:t>
            </a:r>
          </a:p>
          <a:p>
            <a:pPr lvl="1"/>
            <a:r>
              <a:rPr lang="en-US" smtClean="0"/>
              <a:t>Pre-configured Project Server 2007 and Windows SharePoint Services 3.0</a:t>
            </a:r>
          </a:p>
          <a:p>
            <a:pPr lvl="1"/>
            <a:r>
              <a:rPr lang="en-US" smtClean="0"/>
              <a:t>Provides well known path to 2010</a:t>
            </a:r>
          </a:p>
          <a:p>
            <a:pPr lvl="1"/>
            <a:r>
              <a:rPr lang="en-US" smtClean="0"/>
              <a:t>Pass through environment</a:t>
            </a:r>
          </a:p>
          <a:p>
            <a:r>
              <a:rPr lang="en-US" smtClean="0"/>
              <a:t>Advantage</a:t>
            </a:r>
          </a:p>
          <a:p>
            <a:pPr lvl="1"/>
            <a:r>
              <a:rPr lang="en-US" smtClean="0"/>
              <a:t>Don’t have to deploy Project Server 2007 just for migration purposes</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Virtual Migration Environment (VME)</a:t>
            </a:r>
          </a:p>
          <a:p>
            <a:pPr lvl="1"/>
            <a:r>
              <a:rPr lang="en-US" smtClean="0"/>
              <a:t>Hyper-V based environment</a:t>
            </a:r>
          </a:p>
          <a:p>
            <a:pPr lvl="1"/>
            <a:r>
              <a:rPr lang="en-US" smtClean="0"/>
              <a:t>Pre-configured Project Server 2007 and Windows SharePoint Services 3.0</a:t>
            </a:r>
          </a:p>
          <a:p>
            <a:pPr lvl="1"/>
            <a:r>
              <a:rPr lang="en-US" smtClean="0"/>
              <a:t>Provides well known path to 2010</a:t>
            </a:r>
          </a:p>
          <a:p>
            <a:pPr lvl="1"/>
            <a:r>
              <a:rPr lang="en-US" smtClean="0"/>
              <a:t>Pass through environment</a:t>
            </a:r>
          </a:p>
          <a:p>
            <a:r>
              <a:rPr lang="en-US" smtClean="0"/>
              <a:t>Advantage</a:t>
            </a:r>
          </a:p>
          <a:p>
            <a:pPr lvl="1"/>
            <a:r>
              <a:rPr lang="en-US" smtClean="0"/>
              <a:t>Don’t have to deploy Project Server 2007 just for migration purposes</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Migrate WSS 2.0 SP2 Content database (Workspaces) (STSADM)</a:t>
            </a:r>
          </a:p>
          <a:p>
            <a:endParaRPr lang="en-US" b="1" smtClean="0"/>
          </a:p>
          <a:p>
            <a:r>
              <a:rPr lang="en-US" b="1" smtClean="0"/>
              <a:t>Configure and Run the Project 2003 Migration Tool (&lt;1000 projects at a time)</a:t>
            </a:r>
          </a:p>
          <a:p>
            <a:endParaRPr lang="en-US" b="1" smtClean="0"/>
          </a:p>
          <a:p>
            <a:r>
              <a:rPr lang="en-US" b="1" smtClean="0"/>
              <a:t>Migrate Code and Customization</a:t>
            </a:r>
          </a:p>
          <a:p>
            <a:endParaRPr lang="en-US" smtClean="0"/>
          </a:p>
          <a:p>
            <a:r>
              <a:rPr lang="en-US" smtClean="0"/>
              <a:t>Enterprise Global data</a:t>
            </a:r>
          </a:p>
          <a:p>
            <a:r>
              <a:rPr lang="en-US" smtClean="0"/>
              <a:t>Project data</a:t>
            </a:r>
          </a:p>
          <a:p>
            <a:r>
              <a:rPr lang="en-US" smtClean="0"/>
              <a:t>Project workspaces</a:t>
            </a:r>
          </a:p>
          <a:p>
            <a:r>
              <a:rPr lang="en-US" smtClean="0"/>
              <a:t>Project Client Macros</a:t>
            </a:r>
          </a:p>
          <a:p>
            <a:r>
              <a:rPr lang="en-US" smtClean="0"/>
              <a:t>Custom PSI/PDS code</a:t>
            </a:r>
          </a:p>
          <a:p>
            <a:r>
              <a:rPr lang="en-US" smtClean="0"/>
              <a:t>Custom T-SQL scripts</a:t>
            </a:r>
          </a:p>
          <a:p>
            <a:endParaRPr lang="en-US" smtClean="0"/>
          </a:p>
          <a:p>
            <a:r>
              <a:rPr lang="en-US" sz="1200" kern="1200" smtClean="0">
                <a:solidFill>
                  <a:schemeClr val="tx1"/>
                </a:solidFill>
                <a:latin typeface="+mn-lt"/>
                <a:ea typeface="+mn-ea"/>
                <a:cs typeface="+mn-cs"/>
              </a:rPr>
              <a:t>When migrating to Office Project Server 2010, there are multiple types of data and code that must be considered: enterprise global data, project data, project workspaces content stored in Windows SharePoint Services, Project client macros, custom code leveraging the Project Server API (PDS in Project Server 2003), custom T-SQL scripts extracting data from the Project Server database(s).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Since the architecture of Project Server 2003 SP2a is so different compared to Project Server 2007 and Project Server 2010, most of the migration workload must be allocated to the migration from Project Server 2003 SP2a and Windows Sharepoint Services 2.0 to Project Server 2007 SP2 and Windows Sharepoint Services 3.0.</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Global data</a:t>
            </a:r>
            <a:r>
              <a:rPr lang="en-US" sz="1200" kern="1200" smtClean="0">
                <a:solidFill>
                  <a:schemeClr val="tx1"/>
                </a:solidFill>
                <a:latin typeface="+mn-lt"/>
                <a:ea typeface="+mn-ea"/>
                <a:cs typeface="+mn-cs"/>
              </a:rPr>
              <a:t>   This includes the following:</a:t>
            </a:r>
          </a:p>
          <a:p>
            <a:r>
              <a:rPr lang="en-US" sz="1200" kern="1200" smtClean="0">
                <a:solidFill>
                  <a:schemeClr val="tx1"/>
                </a:solidFill>
                <a:latin typeface="+mn-lt"/>
                <a:ea typeface="+mn-ea"/>
                <a:cs typeface="+mn-cs"/>
              </a:rPr>
              <a:t>·	Enterprise Global Template: This includes custom fields and lookup tables</a:t>
            </a:r>
          </a:p>
          <a:p>
            <a:r>
              <a:rPr lang="en-US" sz="1200" kern="1200" smtClean="0">
                <a:solidFill>
                  <a:schemeClr val="tx1"/>
                </a:solidFill>
                <a:latin typeface="+mn-lt"/>
                <a:ea typeface="+mn-ea"/>
                <a:cs typeface="+mn-cs"/>
              </a:rPr>
              <a:t>·	Enterprise resources</a:t>
            </a:r>
          </a:p>
          <a:p>
            <a:r>
              <a:rPr lang="en-US" sz="1200" kern="1200" smtClean="0">
                <a:solidFill>
                  <a:schemeClr val="tx1"/>
                </a:solidFill>
                <a:latin typeface="+mn-lt"/>
                <a:ea typeface="+mn-ea"/>
                <a:cs typeface="+mn-cs"/>
              </a:rPr>
              <a:t>·	Project Web Access data: This includes Project Web Access views, Project Server user properties, Project Server admin settings, Project Server security settings (groups, categories, and templates) and so on</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Global data can be migrated only once — and this is the first step of the migration process. It is important to note that, once successfully migrated, the global data is never migrated again. If you make any changes to global data in Project Server 2003 after the initial run of the migration tool, it needs to be updated in Office Project Server 2007 manually.</a:t>
            </a:r>
          </a:p>
          <a:p>
            <a:r>
              <a:rPr lang="en-US" sz="1200" kern="1200" smtClean="0">
                <a:solidFill>
                  <a:schemeClr val="tx1"/>
                </a:solidFill>
                <a:latin typeface="+mn-lt"/>
                <a:ea typeface="+mn-ea"/>
                <a:cs typeface="+mn-cs"/>
              </a:rPr>
              <a:t> </a:t>
            </a:r>
          </a:p>
          <a:p>
            <a:r>
              <a:rPr lang="en-US" sz="1200" b="1" kern="1200" smtClean="0">
                <a:solidFill>
                  <a:schemeClr val="tx1"/>
                </a:solidFill>
                <a:latin typeface="+mn-lt"/>
                <a:ea typeface="+mn-ea"/>
                <a:cs typeface="+mn-cs"/>
              </a:rPr>
              <a:t>Project Server data</a:t>
            </a:r>
            <a:r>
              <a:rPr lang="en-US" sz="1200" kern="1200" smtClean="0">
                <a:solidFill>
                  <a:schemeClr val="tx1"/>
                </a:solidFill>
                <a:latin typeface="+mn-lt"/>
                <a:ea typeface="+mn-ea"/>
                <a:cs typeface="+mn-cs"/>
              </a:rPr>
              <a:t>   This includes all the enterprise projects, administrative projects, and project templates stored on Project Server. Project Server data can be migrated gradually in several batches.</a:t>
            </a:r>
          </a:p>
          <a:p>
            <a:r>
              <a:rPr lang="en-US" sz="1200" kern="1200" smtClean="0">
                <a:solidFill>
                  <a:schemeClr val="tx1"/>
                </a:solidFill>
                <a:latin typeface="+mn-lt"/>
                <a:ea typeface="+mn-ea"/>
                <a:cs typeface="+mn-cs"/>
              </a:rPr>
              <a:t> </a:t>
            </a:r>
          </a:p>
          <a:p>
            <a:r>
              <a:rPr lang="en-US" sz="1200" b="1" kern="1200" smtClean="0">
                <a:solidFill>
                  <a:schemeClr val="tx1"/>
                </a:solidFill>
                <a:latin typeface="+mn-lt"/>
                <a:ea typeface="+mn-ea"/>
                <a:cs typeface="+mn-cs"/>
              </a:rPr>
              <a:t>Windows SharePoint Services data</a:t>
            </a:r>
            <a:r>
              <a:rPr lang="en-US" sz="1200" kern="1200" smtClean="0">
                <a:solidFill>
                  <a:schemeClr val="tx1"/>
                </a:solidFill>
                <a:latin typeface="+mn-lt"/>
                <a:ea typeface="+mn-ea"/>
                <a:cs typeface="+mn-cs"/>
              </a:rPr>
              <a:t>   This includes all the issues, risks, deliverables (in Project Server 2007) and documents that are stored in the project workspaces, along with the associations between the Project items and Windows SharePoint Services items. Windows SharePoint Services data may be migrated gradually in batches or as a whole.</a:t>
            </a:r>
          </a:p>
          <a:p>
            <a:r>
              <a:rPr lang="en-US" sz="1200" kern="1200" smtClean="0">
                <a:solidFill>
                  <a:schemeClr val="tx1"/>
                </a:solidFill>
                <a:latin typeface="+mn-lt"/>
                <a:ea typeface="+mn-ea"/>
                <a:cs typeface="+mn-cs"/>
              </a:rPr>
              <a:t> </a:t>
            </a:r>
          </a:p>
          <a:p>
            <a:pPr lvl="0"/>
            <a:r>
              <a:rPr lang="en-US" sz="1200" b="1" kern="1200" smtClean="0">
                <a:solidFill>
                  <a:schemeClr val="tx1"/>
                </a:solidFill>
                <a:latin typeface="+mn-lt"/>
                <a:ea typeface="+mn-ea"/>
                <a:cs typeface="+mn-cs"/>
              </a:rPr>
              <a:t>Project Client macros  </a:t>
            </a:r>
            <a:r>
              <a:rPr lang="en-US" sz="1200" kern="1200" smtClean="0">
                <a:solidFill>
                  <a:schemeClr val="tx1"/>
                </a:solidFill>
                <a:latin typeface="+mn-lt"/>
                <a:ea typeface="+mn-ea"/>
                <a:cs typeface="+mn-cs"/>
              </a:rPr>
              <a:t>The macros rely on a language (VBA) and an Object Model which have changed due to new, changed or discontinued features. Because of these changes, the macros will require testing and possibly a code review.</a:t>
            </a:r>
          </a:p>
          <a:p>
            <a:r>
              <a:rPr lang="en-US" sz="1200" b="1" kern="1200" smtClean="0">
                <a:solidFill>
                  <a:schemeClr val="tx1"/>
                </a:solidFill>
                <a:latin typeface="+mn-lt"/>
                <a:ea typeface="+mn-ea"/>
                <a:cs typeface="+mn-cs"/>
              </a:rPr>
              <a:t> </a:t>
            </a:r>
            <a:endParaRPr lang="en-US" sz="1200" kern="1200" smtClean="0">
              <a:solidFill>
                <a:schemeClr val="tx1"/>
              </a:solidFill>
              <a:latin typeface="+mn-lt"/>
              <a:ea typeface="+mn-ea"/>
              <a:cs typeface="+mn-cs"/>
            </a:endParaRPr>
          </a:p>
          <a:p>
            <a:pPr lvl="0"/>
            <a:r>
              <a:rPr lang="en-US" sz="1200" b="1" kern="1200" smtClean="0">
                <a:solidFill>
                  <a:schemeClr val="tx1"/>
                </a:solidFill>
                <a:latin typeface="+mn-lt"/>
                <a:ea typeface="+mn-ea"/>
                <a:cs typeface="+mn-cs"/>
              </a:rPr>
              <a:t>Custom Code using PDS  </a:t>
            </a:r>
            <a:r>
              <a:rPr lang="en-US" sz="1200" kern="1200" smtClean="0">
                <a:solidFill>
                  <a:schemeClr val="tx1"/>
                </a:solidFill>
                <a:latin typeface="+mn-lt"/>
                <a:ea typeface="+mn-ea"/>
                <a:cs typeface="+mn-cs"/>
              </a:rPr>
              <a:t>Any custom code written for Office Project Server 2003 against the Project Server database uses PDS (Project Data Service) through standard calls or through PDS extensions if any were developed. Since the architecture of the product has changed so broadly in Office Project Server 2007, PSI (Project Server Interface) has replaced PDS. The custom code requires a review, development and testing to leverage the new features of PSI.</a:t>
            </a:r>
          </a:p>
          <a:p>
            <a:r>
              <a:rPr lang="en-US" sz="1200" b="1" kern="1200" smtClean="0">
                <a:solidFill>
                  <a:schemeClr val="tx1"/>
                </a:solidFill>
                <a:latin typeface="+mn-lt"/>
                <a:ea typeface="+mn-ea"/>
                <a:cs typeface="+mn-cs"/>
              </a:rPr>
              <a:t> </a:t>
            </a:r>
            <a:endParaRPr lang="en-US" sz="1200" kern="1200" smtClean="0">
              <a:solidFill>
                <a:schemeClr val="tx1"/>
              </a:solidFill>
              <a:latin typeface="+mn-lt"/>
              <a:ea typeface="+mn-ea"/>
              <a:cs typeface="+mn-cs"/>
            </a:endParaRPr>
          </a:p>
          <a:p>
            <a:pPr lvl="0"/>
            <a:r>
              <a:rPr lang="en-US" sz="1200" b="1" kern="1200" smtClean="0">
                <a:solidFill>
                  <a:schemeClr val="tx1"/>
                </a:solidFill>
                <a:latin typeface="+mn-lt"/>
                <a:ea typeface="+mn-ea"/>
                <a:cs typeface="+mn-cs"/>
              </a:rPr>
              <a:t>Custom T-SQL Scripts  </a:t>
            </a:r>
            <a:r>
              <a:rPr lang="en-US" sz="1200" kern="1200" smtClean="0">
                <a:solidFill>
                  <a:schemeClr val="tx1"/>
                </a:solidFill>
                <a:latin typeface="+mn-lt"/>
                <a:ea typeface="+mn-ea"/>
                <a:cs typeface="+mn-cs"/>
              </a:rPr>
              <a:t>Writing custom queries or reports against the Office Project Server 2003 meant using T-SQL which is tied to the database schema. The database schema has been changed broadly with a new architecture based on four databases in Office Project Server 2007. In Office Project Server 2003, the database schema is fully documented. In Office Project Server 2007, only the Reporting database schema is documented. Although that database schema is relatively easy to use, the structure is totally different and will require major changes in all T-SQL queries written. </a:t>
            </a:r>
          </a:p>
          <a:p>
            <a:r>
              <a:rPr lang="en-US" sz="1200" b="1" kern="1200" smtClean="0">
                <a:solidFill>
                  <a:schemeClr val="tx1"/>
                </a:solidFill>
                <a:latin typeface="+mn-lt"/>
                <a:ea typeface="+mn-ea"/>
                <a:cs typeface="+mn-cs"/>
              </a:rPr>
              <a:t> </a:t>
            </a:r>
            <a:endParaRPr lang="en-US" sz="1200" kern="1200" smtClean="0">
              <a:solidFill>
                <a:schemeClr val="tx1"/>
              </a:solidFill>
              <a:latin typeface="+mn-lt"/>
              <a:ea typeface="+mn-ea"/>
              <a:cs typeface="+mn-cs"/>
            </a:endParaRPr>
          </a:p>
          <a:p>
            <a:endParaRPr lang="en-US"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Post-Migration Process</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Includes post-migration tasks required as well as a data validation snapshot on the target environment</a:t>
            </a:r>
          </a:p>
          <a:p>
            <a:endParaRPr lang="en-US" sz="1200" kern="120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Data Validation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This step compares the data before and after migration and surfaces the differences if any exist. </a:t>
            </a:r>
          </a:p>
          <a:p>
            <a:endParaRPr lang="en-US" sz="1200" kern="120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Decision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This step relies on the data validation and migration outputs, to justify the decision to move forward with the migrated environment if the output is satisfactory or to rerun the migration phase from the beginning if it is not.</a:t>
            </a:r>
          </a:p>
          <a:p>
            <a:endParaRPr lang="en-US" sz="1200" kern="1200" smtClean="0">
              <a:solidFill>
                <a:schemeClr val="tx1"/>
              </a:solidFill>
              <a:latin typeface="+mn-lt"/>
              <a:ea typeface="+mn-ea"/>
              <a:cs typeface="+mn-cs"/>
            </a:endParaRPr>
          </a:p>
          <a:p>
            <a:r>
              <a:rPr lang="en-US" smtClean="0"/>
              <a:t>Review outputs of the migration (data compare scripts, migration</a:t>
            </a:r>
            <a:r>
              <a:rPr lang="en-US" baseline="0" smtClean="0"/>
              <a:t> logs, ULS logs..)</a:t>
            </a:r>
            <a:endParaRPr lang="en-US" smtClean="0"/>
          </a:p>
          <a:p>
            <a:r>
              <a:rPr lang="en-US" smtClean="0"/>
              <a:t>If migration successful, complete post-migration tasks</a:t>
            </a:r>
          </a:p>
          <a:p>
            <a:pPr>
              <a:buFont typeface="Arial" pitchFamily="34" charset="0"/>
              <a:buChar char="•"/>
            </a:pPr>
            <a:r>
              <a:rPr lang="en-US" baseline="0" smtClean="0"/>
              <a:t> </a:t>
            </a:r>
            <a:r>
              <a:rPr lang="en-US" smtClean="0"/>
              <a:t>Update migrated server settings</a:t>
            </a:r>
          </a:p>
          <a:p>
            <a:pPr>
              <a:buFont typeface="Arial" pitchFamily="34" charset="0"/>
              <a:buChar char="•"/>
            </a:pPr>
            <a:r>
              <a:rPr lang="en-US" smtClean="0"/>
              <a:t> Sync migrated forms-authenticated</a:t>
            </a:r>
            <a:r>
              <a:rPr lang="en-US" baseline="0" smtClean="0"/>
              <a:t> users with Project Server 2007</a:t>
            </a:r>
          </a:p>
          <a:p>
            <a:pPr>
              <a:buFont typeface="Arial" pitchFamily="34" charset="0"/>
              <a:buChar char="•"/>
            </a:pPr>
            <a:r>
              <a:rPr lang="en-US" baseline="0" smtClean="0"/>
              <a:t> Verify project workspace provisionning settings</a:t>
            </a:r>
          </a:p>
          <a:p>
            <a:pPr>
              <a:buFont typeface="Arial" pitchFamily="34" charset="0"/>
              <a:buChar char="•"/>
            </a:pPr>
            <a:r>
              <a:rPr lang="en-US" baseline="0" smtClean="0"/>
              <a:t> Delete Migrated inactive users</a:t>
            </a:r>
          </a:p>
          <a:p>
            <a:pPr>
              <a:buFont typeface="Arial" pitchFamily="34" charset="0"/>
              <a:buChar char="•"/>
            </a:pPr>
            <a:r>
              <a:rPr lang="en-US" baseline="0" smtClean="0"/>
              <a:t> fix project currency settings</a:t>
            </a:r>
          </a:p>
          <a:p>
            <a:pPr>
              <a:buFont typeface="Arial" pitchFamily="34" charset="0"/>
              <a:buChar char="•"/>
            </a:pPr>
            <a:r>
              <a:rPr lang="en-US" baseline="0" smtClean="0"/>
              <a:t> Change migrated local Windows accounts</a:t>
            </a:r>
          </a:p>
          <a:p>
            <a:pPr>
              <a:buFont typeface="Arial" pitchFamily="34" charset="0"/>
              <a:buChar char="•"/>
            </a:pPr>
            <a:r>
              <a:rPr lang="en-US" baseline="0" smtClean="0"/>
              <a:t> Update multi-language lookup tables</a:t>
            </a:r>
            <a:endParaRPr lang="en-US" smtClean="0"/>
          </a:p>
          <a:p>
            <a:r>
              <a:rPr lang="en-US" smtClean="0"/>
              <a:t>	</a:t>
            </a:r>
          </a:p>
          <a:p>
            <a:r>
              <a:rPr lang="en-US" smtClean="0"/>
              <a:t>If migration unsuccessful, restore Project Server 2007 empty databases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2007</a:t>
            </a:r>
            <a:r>
              <a:rPr lang="en-US" sz="1200" kern="1200" dirty="0" smtClean="0">
                <a:solidFill>
                  <a:schemeClr val="tx1"/>
                </a:solidFill>
                <a:latin typeface="+mn-lt"/>
                <a:ea typeface="+mn-ea"/>
                <a:cs typeface="+mn-cs"/>
              </a:rPr>
              <a:t>  </a:t>
            </a:r>
            <a:r>
              <a:rPr lang="en-US" sz="120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Migrating </a:t>
            </a:r>
            <a:r>
              <a:rPr lang="en-US" sz="1200" kern="1200" dirty="0" smtClean="0">
                <a:solidFill>
                  <a:schemeClr val="tx1"/>
                </a:solidFill>
                <a:latin typeface="+mn-lt"/>
                <a:ea typeface="+mn-ea"/>
                <a:cs typeface="+mn-cs"/>
              </a:rPr>
              <a:t>from Microsoft Office Project Server 2007 SP2 to Project Server 2010 can be an in-place upgrade or an upgrade of the databases in a new environment</a:t>
            </a:r>
            <a:r>
              <a:rPr lang="en-US" sz="120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a:t>
            </a:r>
            <a:r>
              <a:rPr lang="en-US" sz="1200" kern="1200" dirty="0" smtClean="0">
                <a:solidFill>
                  <a:schemeClr val="tx1"/>
                </a:solidFill>
                <a:latin typeface="+mn-lt"/>
                <a:ea typeface="+mn-ea"/>
                <a:cs typeface="+mn-cs"/>
              </a:rPr>
              <a:t>migration is a comprehensive effort which is not limited to the Project Server data but also covers defining a new infrastructure, if required, migrating the project workspaces sites and site items, customizations applied to the site templates and sites, macros running in the Project desktop environment, integration custom code developed with PSI, any SQL scripts that rely on a specific database schema version and any custom reporting solution developed to extend the standard reporting features based on the relational databases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Set up Project Server 2010 environment if DB Attach Upgrade</a:t>
            </a:r>
            <a:r>
              <a:rPr lang="en-US" baseline="0" smtClean="0"/>
              <a:t> method</a:t>
            </a:r>
            <a:endParaRPr lang="en-US" smtClean="0"/>
          </a:p>
          <a:p>
            <a:r>
              <a:rPr lang="en-US" smtClean="0"/>
              <a:t>Validate and Cleanse Project Server 2007 SP2 databases (P12ACTTOOL currently)</a:t>
            </a:r>
          </a:p>
          <a:p>
            <a:r>
              <a:rPr lang="en-US" smtClean="0"/>
              <a:t>Check (and cleanse) WSS Workspace data (PreUpgrade PreScan tool coming with WSS 3.0 SP2)</a:t>
            </a:r>
          </a:p>
          <a:p>
            <a:r>
              <a:rPr lang="en-US" smtClean="0"/>
              <a:t>Capture data snapshots (Accelerator)</a:t>
            </a:r>
          </a:p>
          <a:p>
            <a:r>
              <a:rPr lang="en-US" smtClean="0"/>
              <a:t>Identify code and customization to convert/port</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smtClean="0"/>
              <a:t>Two ways to get environment ‘upgraded’</a:t>
            </a:r>
          </a:p>
          <a:p>
            <a:pPr lvl="1"/>
            <a:r>
              <a:rPr lang="en-US" sz="2400" b="1" smtClean="0">
                <a:solidFill>
                  <a:schemeClr val="tx2"/>
                </a:solidFill>
              </a:rPr>
              <a:t>4 or 5 Database Attach (Technical Preview onwards)</a:t>
            </a:r>
          </a:p>
          <a:p>
            <a:pPr lvl="2"/>
            <a:r>
              <a:rPr lang="en-US" sz="2000" smtClean="0"/>
              <a:t>4 DB = Project Server data only</a:t>
            </a:r>
          </a:p>
          <a:p>
            <a:pPr lvl="2"/>
            <a:r>
              <a:rPr lang="en-US" sz="2000" smtClean="0"/>
              <a:t>5 DB = SharePoint data (Project Workspaces) and Project Server data</a:t>
            </a:r>
          </a:p>
          <a:p>
            <a:pPr lvl="2"/>
            <a:r>
              <a:rPr lang="en-US" sz="2000" smtClean="0"/>
              <a:t>Upgrade of the databases happen automatically during PWA Provisioning. Possible warnings or errors in the ULS folder.</a:t>
            </a:r>
          </a:p>
          <a:p>
            <a:pPr lvl="1"/>
            <a:r>
              <a:rPr lang="en-US" sz="2400" b="1" smtClean="0">
                <a:solidFill>
                  <a:schemeClr val="tx2"/>
                </a:solidFill>
              </a:rPr>
              <a:t>In-place upgrade (Beta onwards)</a:t>
            </a:r>
          </a:p>
          <a:p>
            <a:pPr lvl="2"/>
            <a:r>
              <a:rPr lang="en-US" sz="2000" smtClean="0"/>
              <a:t>Could be constrained by the 64 bit requirements or by the dependency on SharePoint Server </a:t>
            </a:r>
          </a:p>
          <a:p>
            <a:r>
              <a:rPr lang="en-US" sz="2800" smtClean="0">
                <a:solidFill>
                  <a:schemeClr val="tx2"/>
                </a:solidFill>
              </a:rPr>
              <a:t>Backward Compatibility Mode </a:t>
            </a:r>
            <a:r>
              <a:rPr lang="en-US" sz="2800" smtClean="0"/>
              <a:t>is on after upgrade</a:t>
            </a:r>
          </a:p>
          <a:p>
            <a:pPr lvl="1"/>
            <a:r>
              <a:rPr lang="en-US" sz="2400" smtClean="0"/>
              <a:t>Enables Project Professional 2007 clients (mixed with Project Professional 2010 clients) to connect to Project Server 2010</a:t>
            </a:r>
          </a:p>
          <a:p>
            <a:r>
              <a:rPr lang="en-US" smtClean="0"/>
              <a:t>Streamlined upgrade experience compared to 2003</a:t>
            </a:r>
          </a:p>
          <a:p>
            <a:endParaRPr lang="en-US" b="1" smtClean="0"/>
          </a:p>
          <a:p>
            <a:endParaRPr lang="en-US" b="1" smtClean="0"/>
          </a:p>
          <a:p>
            <a:r>
              <a:rPr lang="en-US" b="1" smtClean="0"/>
              <a:t>Migrate Code and Customization</a:t>
            </a:r>
          </a:p>
          <a:p>
            <a:endParaRPr lang="en-US" smtClean="0"/>
          </a:p>
          <a:p>
            <a:r>
              <a:rPr lang="en-US" smtClean="0"/>
              <a:t>Project workspaces</a:t>
            </a:r>
          </a:p>
          <a:p>
            <a:r>
              <a:rPr lang="en-US" smtClean="0"/>
              <a:t>Project Client Macros</a:t>
            </a:r>
          </a:p>
          <a:p>
            <a:r>
              <a:rPr lang="en-US" smtClean="0"/>
              <a:t>Custom PSI/PDS code</a:t>
            </a:r>
          </a:p>
          <a:p>
            <a:r>
              <a:rPr lang="en-US" smtClean="0"/>
              <a:t>Custom T-SQL scripts</a:t>
            </a:r>
          </a:p>
          <a:p>
            <a:endParaRPr lang="en-US" smtClean="0"/>
          </a:p>
          <a:p>
            <a:r>
              <a:rPr lang="en-US" sz="1200" kern="1200" smtClean="0">
                <a:solidFill>
                  <a:schemeClr val="tx1"/>
                </a:solidFill>
                <a:latin typeface="+mn-lt"/>
                <a:ea typeface="+mn-ea"/>
                <a:cs typeface="+mn-cs"/>
              </a:rPr>
              <a:t>When migrating to Office Project Server 2010, there are multiple types of data and code that must be considered: enterprise global data, project data, project workspaces content stored in Windows SharePoint Services, Project client macros, custom code leveraging the Project Server API (PDS in Project Server 2003), custom T-SQL scripts extracting data from the Project Server database(s). </a:t>
            </a:r>
          </a:p>
          <a:p>
            <a:endParaRPr lang="en-US" sz="1200" kern="1200" smtClean="0">
              <a:solidFill>
                <a:schemeClr val="tx1"/>
              </a:solidFill>
              <a:latin typeface="+mn-lt"/>
              <a:ea typeface="+mn-ea"/>
              <a:cs typeface="+mn-cs"/>
            </a:endParaRPr>
          </a:p>
          <a:p>
            <a:pPr lvl="0"/>
            <a:r>
              <a:rPr lang="en-US" sz="1200" b="1" kern="1200" smtClean="0">
                <a:solidFill>
                  <a:schemeClr val="tx1"/>
                </a:solidFill>
                <a:latin typeface="+mn-lt"/>
                <a:ea typeface="+mn-ea"/>
                <a:cs typeface="+mn-cs"/>
              </a:rPr>
              <a:t>Project Client macros  </a:t>
            </a:r>
            <a:r>
              <a:rPr lang="en-US" sz="1200" kern="1200" smtClean="0">
                <a:solidFill>
                  <a:schemeClr val="tx1"/>
                </a:solidFill>
                <a:latin typeface="+mn-lt"/>
                <a:ea typeface="+mn-ea"/>
                <a:cs typeface="+mn-cs"/>
              </a:rPr>
              <a:t>The macros rely on a language (VBA) and an Object Model which have changed due to new, changed or discontinued features. Because of these changes, the macros will require testing and possibly a code review.</a:t>
            </a:r>
          </a:p>
          <a:p>
            <a:r>
              <a:rPr lang="en-US" sz="1200" b="1" kern="1200" smtClean="0">
                <a:solidFill>
                  <a:schemeClr val="tx1"/>
                </a:solidFill>
                <a:latin typeface="+mn-lt"/>
                <a:ea typeface="+mn-ea"/>
                <a:cs typeface="+mn-cs"/>
              </a:rPr>
              <a:t> </a:t>
            </a:r>
            <a:endParaRPr lang="en-US" sz="1200" kern="1200" smtClean="0">
              <a:solidFill>
                <a:schemeClr val="tx1"/>
              </a:solidFill>
              <a:latin typeface="+mn-lt"/>
              <a:ea typeface="+mn-ea"/>
              <a:cs typeface="+mn-cs"/>
            </a:endParaRPr>
          </a:p>
          <a:p>
            <a:pPr lvl="0"/>
            <a:r>
              <a:rPr lang="en-US" sz="1200" b="1" kern="1200" smtClean="0">
                <a:solidFill>
                  <a:schemeClr val="tx1"/>
                </a:solidFill>
                <a:latin typeface="+mn-lt"/>
                <a:ea typeface="+mn-ea"/>
                <a:cs typeface="+mn-cs"/>
              </a:rPr>
              <a:t>Custom Code using PDS  </a:t>
            </a:r>
            <a:r>
              <a:rPr lang="en-US" sz="1200" kern="1200" smtClean="0">
                <a:solidFill>
                  <a:schemeClr val="tx1"/>
                </a:solidFill>
                <a:latin typeface="+mn-lt"/>
                <a:ea typeface="+mn-ea"/>
                <a:cs typeface="+mn-cs"/>
              </a:rPr>
              <a:t>Any custom code written for Office Project Server 2003 against the Project Server database uses PDS (Project Data Service) through standard calls or through PDS extensions if any were developed. Since the architecture of the product has changed so broadly in Office Project Server 2007, PSI (Project Server Interface) has replaced PDS. The custom code requires a review, development and testing to leverage the new features of PSI.</a:t>
            </a:r>
          </a:p>
          <a:p>
            <a:r>
              <a:rPr lang="en-US" sz="1200" b="1" kern="1200" smtClean="0">
                <a:solidFill>
                  <a:schemeClr val="tx1"/>
                </a:solidFill>
                <a:latin typeface="+mn-lt"/>
                <a:ea typeface="+mn-ea"/>
                <a:cs typeface="+mn-cs"/>
              </a:rPr>
              <a:t> </a:t>
            </a:r>
            <a:endParaRPr lang="en-US" sz="1200" kern="1200" smtClean="0">
              <a:solidFill>
                <a:schemeClr val="tx1"/>
              </a:solidFill>
              <a:latin typeface="+mn-lt"/>
              <a:ea typeface="+mn-ea"/>
              <a:cs typeface="+mn-cs"/>
            </a:endParaRPr>
          </a:p>
          <a:p>
            <a:pPr lvl="0"/>
            <a:r>
              <a:rPr lang="en-US" sz="1200" b="1" kern="1200" smtClean="0">
                <a:solidFill>
                  <a:schemeClr val="tx1"/>
                </a:solidFill>
                <a:latin typeface="+mn-lt"/>
                <a:ea typeface="+mn-ea"/>
                <a:cs typeface="+mn-cs"/>
              </a:rPr>
              <a:t>Custom T-SQL Scripts  </a:t>
            </a:r>
            <a:r>
              <a:rPr lang="en-US" sz="1200" kern="1200" smtClean="0">
                <a:solidFill>
                  <a:schemeClr val="tx1"/>
                </a:solidFill>
                <a:latin typeface="+mn-lt"/>
                <a:ea typeface="+mn-ea"/>
                <a:cs typeface="+mn-cs"/>
              </a:rPr>
              <a:t>Writing custom queries or reports against the Office Project Server 2003 meant using T-SQL which is tied to the database schema. The database schema has been changed broadly with a new architecture based on four databases in Office Project Server 2007. In Office Project Server 2003, the database schema is fully documented. In Office Project Server 2007, only the Reporting database schema is documented. Although that database schema is relatively easy to use, the structure is totally different and will require major changes in all T-SQL queries written. </a:t>
            </a:r>
          </a:p>
          <a:p>
            <a:r>
              <a:rPr lang="en-US" sz="1200" b="1" kern="1200" smtClean="0">
                <a:solidFill>
                  <a:schemeClr val="tx1"/>
                </a:solidFill>
                <a:latin typeface="+mn-lt"/>
                <a:ea typeface="+mn-ea"/>
                <a:cs typeface="+mn-cs"/>
              </a:rPr>
              <a:t> </a:t>
            </a:r>
            <a:endParaRPr lang="en-US" sz="1200" kern="1200" smtClean="0">
              <a:solidFill>
                <a:schemeClr val="tx1"/>
              </a:solidFill>
              <a:latin typeface="+mn-lt"/>
              <a:ea typeface="+mn-ea"/>
              <a:cs typeface="+mn-cs"/>
            </a:endParaRPr>
          </a:p>
          <a:p>
            <a:endParaRPr lang="en-US"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2400" b="1" smtClean="0">
                <a:solidFill>
                  <a:schemeClr val="tx2"/>
                </a:solidFill>
              </a:rPr>
              <a:t>4 or 5 Database Attach (Technical Preview onwards)</a:t>
            </a:r>
          </a:p>
          <a:p>
            <a:pPr lvl="2"/>
            <a:r>
              <a:rPr lang="en-US" sz="2000" smtClean="0"/>
              <a:t>4 DB = Project Server data only</a:t>
            </a:r>
          </a:p>
          <a:p>
            <a:pPr lvl="2"/>
            <a:r>
              <a:rPr lang="en-US" sz="2000" smtClean="0"/>
              <a:t>5 DB = SharePoint data (Project Workspaces) and Project Server data</a:t>
            </a:r>
          </a:p>
          <a:p>
            <a:pPr lvl="2"/>
            <a:r>
              <a:rPr lang="en-US" sz="2000" smtClean="0"/>
              <a:t>Upgrade of the databases happen automatically during PWA Provisioning. Possible warnings or errors in the ULS folder.</a:t>
            </a:r>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Post-Migration Process</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Includes post-migration tasks required as well as a data validation snapshot on the target environment</a:t>
            </a:r>
          </a:p>
          <a:p>
            <a:endParaRPr lang="en-US" sz="1200" kern="120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Data Validation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This step compares the data before and after migration and surfaces the differences if any exist. </a:t>
            </a:r>
          </a:p>
          <a:p>
            <a:endParaRPr lang="en-US" sz="1200" kern="120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smtClean="0">
                <a:solidFill>
                  <a:schemeClr val="tx1"/>
                </a:solidFill>
                <a:latin typeface="+mn-lt"/>
                <a:ea typeface="+mn-ea"/>
                <a:cs typeface="+mn-cs"/>
              </a:rPr>
              <a:t>Decision</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This step relies on the data validation and migration outputs, to justify the decision to move forward with the migrated environment if the output is satisfactory or to rerun the migration phase from the beginning if it is not.</a:t>
            </a:r>
          </a:p>
          <a:p>
            <a:endParaRPr lang="en-US" sz="1200" kern="1200" smtClean="0">
              <a:solidFill>
                <a:schemeClr val="tx1"/>
              </a:solidFill>
              <a:latin typeface="+mn-lt"/>
              <a:ea typeface="+mn-ea"/>
              <a:cs typeface="+mn-cs"/>
            </a:endParaRPr>
          </a:p>
          <a:p>
            <a:r>
              <a:rPr lang="en-US" smtClean="0"/>
              <a:t>Review Outputs of the Migration/Upgrade</a:t>
            </a:r>
          </a:p>
          <a:p>
            <a:r>
              <a:rPr lang="en-US" smtClean="0"/>
              <a:t>If migration successful, complete post-migration tasks</a:t>
            </a:r>
          </a:p>
          <a:p>
            <a:pPr>
              <a:buFont typeface="Arial" pitchFamily="34" charset="0"/>
              <a:buChar char="•"/>
            </a:pPr>
            <a:r>
              <a:rPr lang="en-US" smtClean="0"/>
              <a:t> Configure Reporting</a:t>
            </a:r>
          </a:p>
          <a:p>
            <a:pPr>
              <a:buFont typeface="Arial" pitchFamily="34" charset="0"/>
              <a:buChar char="•"/>
            </a:pPr>
            <a:r>
              <a:rPr lang="en-US" smtClean="0"/>
              <a:t> Configure Excel services</a:t>
            </a:r>
          </a:p>
          <a:p>
            <a:pPr>
              <a:buFont typeface="Arial" pitchFamily="34" charset="0"/>
              <a:buChar char="•"/>
            </a:pPr>
            <a:r>
              <a:rPr lang="en-US" smtClean="0"/>
              <a:t> Configure Single Sign-on</a:t>
            </a:r>
          </a:p>
          <a:p>
            <a:pPr>
              <a:buFont typeface="Arial" pitchFamily="34" charset="0"/>
              <a:buChar char="•"/>
            </a:pPr>
            <a:r>
              <a:rPr lang="en-US" smtClean="0"/>
              <a:t>Configure Cube Building Service</a:t>
            </a:r>
          </a:p>
          <a:p>
            <a:pPr>
              <a:buFont typeface="Arial" pitchFamily="34" charset="0"/>
              <a:buChar char="•"/>
            </a:pPr>
            <a:r>
              <a:rPr lang="en-US" smtClean="0"/>
              <a:t>Configure Time Reporting Periods</a:t>
            </a:r>
          </a:p>
          <a:p>
            <a:pPr>
              <a:buFont typeface="Arial" pitchFamily="34" charset="0"/>
              <a:buChar char="•"/>
            </a:pPr>
            <a:r>
              <a:rPr lang="en-US" smtClean="0"/>
              <a:t> Configure Exchange Server Intergration</a:t>
            </a:r>
          </a:p>
          <a:p>
            <a:pPr>
              <a:buFont typeface="Arial" pitchFamily="34" charset="0"/>
              <a:buChar char="•"/>
            </a:pPr>
            <a:r>
              <a:rPr lang="en-US" smtClean="0"/>
              <a:t> Rebuild Report Center views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Project Workspace sites are migrated</a:t>
            </a:r>
          </a:p>
          <a:p>
            <a:r>
              <a:rPr lang="en-US" smtClean="0"/>
              <a:t>Project Workspace Site templates are not migrated</a:t>
            </a:r>
          </a:p>
          <a:p>
            <a:r>
              <a:rPr lang="en-US" smtClean="0"/>
              <a:t>PWA Template and Customizations not migrated</a:t>
            </a:r>
          </a:p>
          <a:p>
            <a:r>
              <a:rPr lang="en-US" smtClean="0"/>
              <a:t>Portfolio Analyzer/Data Analysis Views: not migrated.. Must be rebuilt in the Report Center</a:t>
            </a:r>
          </a:p>
          <a:p>
            <a:endParaRPr lang="en-US"/>
          </a:p>
        </p:txBody>
      </p:sp>
      <p:sp>
        <p:nvSpPr>
          <p:cNvPr id="4" name="Slide Number Placeholder 3"/>
          <p:cNvSpPr>
            <a:spLocks noGrp="1"/>
          </p:cNvSpPr>
          <p:nvPr>
            <p:ph type="sldNum" sz="quarter" idx="10"/>
          </p:nvPr>
        </p:nvSpPr>
        <p:spPr/>
        <p:txBody>
          <a:bodyPr/>
          <a:lstStyle/>
          <a:p>
            <a:fld id="{7622DBAE-4DF9-425C-962F-4ECF85FB5F3C}" type="slidenum">
              <a:rPr lang="en-US" smtClean="0"/>
              <a:pPr/>
              <a:t>82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PPS = Project Portfolio Server</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PPS = Project Portfolio Server</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Beginning with SP2</a:t>
            </a:r>
            <a:r>
              <a:rPr lang="en-US" baseline="0" dirty="0" smtClean="0"/>
              <a:t> we now support setting content DBs, and only content DBs, as read-only within SQL Server. Also note certain Timer Jobs need to be disabled as well. A full list of these jobs in addition to more information on read only database operation for SharePoint can be found on TechNet at http://technet.microsoft.com/en-us/library/dd793608.aspx</a:t>
            </a:r>
          </a:p>
          <a:p>
            <a:endParaRPr lang="en-US" baseline="0" dirty="0" smtClean="0"/>
          </a:p>
          <a:p>
            <a:r>
              <a:rPr lang="en-US" baseline="0" dirty="0" smtClean="0"/>
              <a:t>Setting the Content DBs to read only first before backing up the DBs ensures no content is changed as the what could be many content DBs are backed up. It also serves to provide a means of allowing users to continue to use a read only farm during the upgrade process and you have the option of falling back.</a:t>
            </a:r>
          </a:p>
          <a:p>
            <a:endParaRPr lang="en-US" baseline="0" dirty="0" smtClean="0"/>
          </a:p>
          <a:p>
            <a:r>
              <a:rPr lang="en-US" baseline="0" dirty="0" smtClean="0"/>
              <a:t>SSP DBs cannot be put in read only mode. Note this is the SSP Service DB, not the SSP Admin site Content DB.</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22DBAE-4DF9-425C-962F-4ECF85FB5F3C}"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mtClean="0"/>
              <a:t>Recommended best practice for PWA site to be in its own content database</a:t>
            </a:r>
          </a:p>
          <a:p>
            <a:pPr lvl="1"/>
            <a:r>
              <a:rPr lang="en-US" smtClean="0"/>
              <a:t>Cleaner configuration</a:t>
            </a:r>
          </a:p>
          <a:p>
            <a:pPr lvl="1"/>
            <a:r>
              <a:rPr lang="en-US" smtClean="0"/>
              <a:t>Improves backup and recovery experience</a:t>
            </a:r>
          </a:p>
          <a:p>
            <a:pPr lvl="1"/>
            <a:r>
              <a:rPr lang="en-US" smtClean="0"/>
              <a:t>Improves experience migrating data across farms and across versions</a:t>
            </a:r>
          </a:p>
          <a:p>
            <a:endParaRPr lang="en-US" smtClean="0"/>
          </a:p>
          <a:p>
            <a:r>
              <a:rPr lang="en-US" smtClean="0"/>
              <a:t>PWA </a:t>
            </a:r>
            <a:r>
              <a:rPr lang="en-US" dirty="0" smtClean="0"/>
              <a:t>= Project Web Access</a:t>
            </a:r>
          </a:p>
          <a:p>
            <a:endParaRPr lang="en-US" dirty="0" smtClean="0"/>
          </a:p>
          <a:p>
            <a:r>
              <a:rPr lang="en-US" dirty="0" smtClean="0"/>
              <a:t>To extract Project Web Access site content from a content database to a new content database:</a:t>
            </a:r>
          </a:p>
          <a:p>
            <a:r>
              <a:rPr lang="en-US" dirty="0" smtClean="0"/>
              <a:t> </a:t>
            </a:r>
          </a:p>
          <a:p>
            <a:r>
              <a:rPr lang="en-US" dirty="0" smtClean="0"/>
              <a:t>Identify the URL of the site collection you want to back up (for example, http://server/PWA).</a:t>
            </a:r>
          </a:p>
          <a:p>
            <a:r>
              <a:rPr lang="en-US" dirty="0" smtClean="0"/>
              <a:t> </a:t>
            </a:r>
          </a:p>
          <a:p>
            <a:r>
              <a:rPr lang="en-US" dirty="0" smtClean="0"/>
              <a:t>Use the following </a:t>
            </a:r>
            <a:r>
              <a:rPr lang="en-US" dirty="0" err="1" smtClean="0"/>
              <a:t>Stsadm</a:t>
            </a:r>
            <a:r>
              <a:rPr lang="en-US" dirty="0" smtClean="0"/>
              <a:t> command to back up the site collection:</a:t>
            </a:r>
          </a:p>
          <a:p>
            <a:r>
              <a:rPr lang="en-US" dirty="0" smtClean="0"/>
              <a:t>	</a:t>
            </a:r>
            <a:r>
              <a:rPr lang="en-US" dirty="0" err="1" smtClean="0"/>
              <a:t>Stsadm</a:t>
            </a:r>
            <a:r>
              <a:rPr lang="en-US" dirty="0" smtClean="0"/>
              <a:t> –o backup –</a:t>
            </a:r>
            <a:r>
              <a:rPr lang="en-US" dirty="0" err="1" smtClean="0"/>
              <a:t>url</a:t>
            </a:r>
            <a:r>
              <a:rPr lang="en-US" dirty="0" smtClean="0"/>
              <a:t> &lt;</a:t>
            </a:r>
            <a:r>
              <a:rPr lang="en-US" dirty="0" err="1" smtClean="0"/>
              <a:t>SiteURL</a:t>
            </a:r>
            <a:r>
              <a:rPr lang="en-US" dirty="0" smtClean="0"/>
              <a:t>&gt; -filename &lt;</a:t>
            </a:r>
            <a:r>
              <a:rPr lang="en-US" dirty="0" err="1" smtClean="0"/>
              <a:t>FullPathToBackupFile</a:t>
            </a:r>
            <a:r>
              <a:rPr lang="en-US" dirty="0" smtClean="0"/>
              <a:t>&gt;</a:t>
            </a:r>
          </a:p>
          <a:p>
            <a:endParaRPr lang="en-US" dirty="0" smtClean="0"/>
          </a:p>
          <a:p>
            <a:r>
              <a:rPr lang="en-US" dirty="0" smtClean="0"/>
              <a:t>For example: </a:t>
            </a:r>
            <a:r>
              <a:rPr lang="en-US" dirty="0" err="1" smtClean="0"/>
              <a:t>Stsadm</a:t>
            </a:r>
            <a:r>
              <a:rPr lang="en-US" dirty="0" smtClean="0"/>
              <a:t> –o backup –</a:t>
            </a:r>
            <a:r>
              <a:rPr lang="en-US" dirty="0" err="1" smtClean="0"/>
              <a:t>url</a:t>
            </a:r>
            <a:r>
              <a:rPr lang="en-US" dirty="0" smtClean="0"/>
              <a:t> http://server/pwa -filename c:\temp\backup.bak</a:t>
            </a:r>
          </a:p>
          <a:p>
            <a:endParaRPr lang="en-US" dirty="0" smtClean="0"/>
          </a:p>
          <a:p>
            <a:r>
              <a:rPr lang="en-US" dirty="0" smtClean="0"/>
              <a:t>Use the following </a:t>
            </a:r>
            <a:r>
              <a:rPr lang="en-US" dirty="0" err="1" smtClean="0"/>
              <a:t>Stsadm</a:t>
            </a:r>
            <a:r>
              <a:rPr lang="en-US" dirty="0" smtClean="0"/>
              <a:t> command to create a new content database in your second Web application.</a:t>
            </a:r>
          </a:p>
          <a:p>
            <a:endParaRPr lang="en-US" dirty="0" smtClean="0"/>
          </a:p>
          <a:p>
            <a:r>
              <a:rPr lang="en-US" dirty="0" smtClean="0"/>
              <a:t>	Stsadm.exe –o </a:t>
            </a:r>
            <a:r>
              <a:rPr lang="en-US" dirty="0" err="1" smtClean="0"/>
              <a:t>addcontentDB</a:t>
            </a:r>
            <a:r>
              <a:rPr lang="en-US" dirty="0" smtClean="0"/>
              <a:t> –</a:t>
            </a:r>
            <a:r>
              <a:rPr lang="en-US" dirty="0" err="1" smtClean="0"/>
              <a:t>url</a:t>
            </a:r>
            <a:r>
              <a:rPr lang="en-US" dirty="0" smtClean="0"/>
              <a:t> &lt;</a:t>
            </a:r>
            <a:r>
              <a:rPr lang="en-US" dirty="0" err="1" smtClean="0"/>
              <a:t>NewWebAppURL</a:t>
            </a:r>
            <a:r>
              <a:rPr lang="en-US" dirty="0" smtClean="0"/>
              <a:t>&gt; -</a:t>
            </a:r>
            <a:r>
              <a:rPr lang="en-US" dirty="0" err="1" smtClean="0"/>
              <a:t>ds</a:t>
            </a:r>
            <a:r>
              <a:rPr lang="en-US" dirty="0" smtClean="0"/>
              <a:t> &lt;</a:t>
            </a:r>
            <a:r>
              <a:rPr lang="en-US" dirty="0" err="1" smtClean="0"/>
              <a:t>SQLServerName</a:t>
            </a:r>
            <a:r>
              <a:rPr lang="en-US" dirty="0" smtClean="0"/>
              <a:t>&gt; -</a:t>
            </a:r>
            <a:r>
              <a:rPr lang="en-US" dirty="0" err="1" smtClean="0"/>
              <a:t>dn</a:t>
            </a:r>
            <a:r>
              <a:rPr lang="en-US" dirty="0" smtClean="0"/>
              <a:t> &lt;</a:t>
            </a:r>
            <a:r>
              <a:rPr lang="en-US" dirty="0" err="1" smtClean="0"/>
              <a:t>NewContentDBName</a:t>
            </a:r>
            <a:r>
              <a:rPr lang="en-US" dirty="0" smtClean="0"/>
              <a:t>&gt;</a:t>
            </a:r>
          </a:p>
          <a:p>
            <a:endParaRPr lang="en-US" dirty="0" smtClean="0"/>
          </a:p>
          <a:p>
            <a:r>
              <a:rPr lang="en-US" dirty="0" smtClean="0"/>
              <a:t>Example: Stsadm.exe –o </a:t>
            </a:r>
            <a:r>
              <a:rPr lang="en-US" dirty="0" err="1" smtClean="0"/>
              <a:t>addcontentDB</a:t>
            </a:r>
            <a:r>
              <a:rPr lang="en-US" dirty="0" smtClean="0"/>
              <a:t> –</a:t>
            </a:r>
            <a:r>
              <a:rPr lang="en-US" dirty="0" err="1" smtClean="0"/>
              <a:t>url</a:t>
            </a:r>
            <a:r>
              <a:rPr lang="en-US" dirty="0" smtClean="0"/>
              <a:t> http://server:82 -</a:t>
            </a:r>
            <a:r>
              <a:rPr lang="en-US" dirty="0" err="1" smtClean="0"/>
              <a:t>ds</a:t>
            </a:r>
            <a:r>
              <a:rPr lang="en-US" dirty="0" smtClean="0"/>
              <a:t> CorpSQL1 -</a:t>
            </a:r>
            <a:r>
              <a:rPr lang="en-US" dirty="0" err="1" smtClean="0"/>
              <a:t>dn</a:t>
            </a:r>
            <a:r>
              <a:rPr lang="en-US" dirty="0" smtClean="0"/>
              <a:t> </a:t>
            </a:r>
            <a:r>
              <a:rPr lang="en-US" dirty="0" err="1" smtClean="0"/>
              <a:t>PWAContentDB</a:t>
            </a:r>
            <a:endParaRPr lang="en-US" dirty="0" smtClean="0"/>
          </a:p>
          <a:p>
            <a:endParaRPr lang="en-US" dirty="0" smtClean="0"/>
          </a:p>
          <a:p>
            <a:r>
              <a:rPr lang="en-US" dirty="0" smtClean="0"/>
              <a:t>Use the following </a:t>
            </a:r>
            <a:r>
              <a:rPr lang="en-US" dirty="0" err="1" smtClean="0"/>
              <a:t>Stsadm</a:t>
            </a:r>
            <a:r>
              <a:rPr lang="en-US" dirty="0" smtClean="0"/>
              <a:t> command to restore the site collection to the second Web application. </a:t>
            </a:r>
          </a:p>
          <a:p>
            <a:endParaRPr lang="en-US" dirty="0" smtClean="0"/>
          </a:p>
          <a:p>
            <a:r>
              <a:rPr lang="en-US" dirty="0" smtClean="0"/>
              <a:t>	</a:t>
            </a:r>
            <a:r>
              <a:rPr lang="en-US" dirty="0" err="1" smtClean="0"/>
              <a:t>Stsadm</a:t>
            </a:r>
            <a:r>
              <a:rPr lang="en-US" dirty="0" smtClean="0"/>
              <a:t> –o restore –</a:t>
            </a:r>
            <a:r>
              <a:rPr lang="en-US" dirty="0" err="1" smtClean="0"/>
              <a:t>url</a:t>
            </a:r>
            <a:r>
              <a:rPr lang="en-US" dirty="0" smtClean="0"/>
              <a:t> &lt;</a:t>
            </a:r>
            <a:r>
              <a:rPr lang="en-US" dirty="0" err="1" smtClean="0"/>
              <a:t>SiteURL</a:t>
            </a:r>
            <a:r>
              <a:rPr lang="en-US" dirty="0" smtClean="0"/>
              <a:t>&gt; -filename &lt;</a:t>
            </a:r>
            <a:r>
              <a:rPr lang="en-US" dirty="0" err="1" smtClean="0"/>
              <a:t>FullPathToBackupFile</a:t>
            </a:r>
            <a:r>
              <a:rPr lang="en-US" dirty="0" smtClean="0"/>
              <a:t>&gt;</a:t>
            </a:r>
          </a:p>
          <a:p>
            <a:endParaRPr lang="en-US" dirty="0" smtClean="0"/>
          </a:p>
          <a:p>
            <a:r>
              <a:rPr lang="en-US" dirty="0" smtClean="0"/>
              <a:t>Example: </a:t>
            </a:r>
            <a:r>
              <a:rPr lang="en-US" dirty="0" err="1" smtClean="0"/>
              <a:t>Stsadm</a:t>
            </a:r>
            <a:r>
              <a:rPr lang="en-US" dirty="0" smtClean="0"/>
              <a:t> –o backup –</a:t>
            </a:r>
            <a:r>
              <a:rPr lang="en-US" dirty="0" err="1" smtClean="0"/>
              <a:t>url</a:t>
            </a:r>
            <a:r>
              <a:rPr lang="en-US" dirty="0" smtClean="0"/>
              <a:t> http://server:82/NewPWA -filename c:\temp\backup.bak</a:t>
            </a:r>
          </a:p>
          <a:p>
            <a:endParaRPr lang="en-US" dirty="0" smtClean="0"/>
          </a:p>
          <a:p>
            <a:r>
              <a:rPr lang="en-US" dirty="0" smtClean="0"/>
              <a:t>Make sure the site URL you intend to use while restoring does not already exist in the new Web application (else this procedure will fail). You are not required to use the same name you used during backup.</a:t>
            </a:r>
          </a:p>
          <a:p>
            <a:endParaRPr lang="en-US" dirty="0" smtClean="0"/>
          </a:p>
          <a:p>
            <a:r>
              <a:rPr lang="en-US" dirty="0" smtClean="0"/>
              <a:t>The name you use to restore should be the name you intend to use when you upgrade the data to Project Server 2010.  </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STSADM.EXE –o </a:t>
            </a:r>
            <a:r>
              <a:rPr lang="en-US" sz="1200" kern="1200" dirty="0" err="1" smtClean="0">
                <a:solidFill>
                  <a:schemeClr val="tx1"/>
                </a:solidFill>
                <a:latin typeface="+mn-lt"/>
                <a:ea typeface="+mn-ea"/>
                <a:cs typeface="+mn-cs"/>
              </a:rPr>
              <a:t>addcontentDB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&lt;</a:t>
            </a:r>
            <a:r>
              <a:rPr lang="en-US" sz="1200" i="1" kern="1200" dirty="0" err="1" smtClean="0">
                <a:solidFill>
                  <a:schemeClr val="tx1"/>
                </a:solidFill>
                <a:latin typeface="+mn-lt"/>
                <a:ea typeface="+mn-ea"/>
                <a:cs typeface="+mn-cs"/>
              </a:rPr>
              <a:t>WebAppURL</a:t>
            </a:r>
            <a:r>
              <a:rPr lang="en-US" sz="1200" i="1" kern="1200" dirty="0" smtClean="0">
                <a:solidFill>
                  <a:schemeClr val="tx1"/>
                </a:solidFill>
                <a:latin typeface="+mn-lt"/>
                <a:ea typeface="+mn-ea"/>
                <a:cs typeface="+mn-cs"/>
              </a:rPr>
              <a:t>&gt;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databaseserver</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&lt;</a:t>
            </a:r>
            <a:r>
              <a:rPr lang="en-US" sz="1200" i="1" kern="1200" dirty="0" err="1" smtClean="0">
                <a:solidFill>
                  <a:schemeClr val="tx1"/>
                </a:solidFill>
                <a:latin typeface="+mn-lt"/>
                <a:ea typeface="+mn-ea"/>
                <a:cs typeface="+mn-cs"/>
              </a:rPr>
              <a:t>SQLServerName</a:t>
            </a:r>
            <a:r>
              <a:rPr lang="en-US" sz="1200" i="1" kern="1200" dirty="0" smtClean="0">
                <a:solidFill>
                  <a:schemeClr val="tx1"/>
                </a:solidFill>
                <a:latin typeface="+mn-lt"/>
                <a:ea typeface="+mn-ea"/>
                <a:cs typeface="+mn-cs"/>
              </a:rPr>
              <a:t>&gt;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databasename</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&lt;</a:t>
            </a:r>
            <a:r>
              <a:rPr lang="en-US" sz="1200" i="1" kern="1200" dirty="0" err="1" smtClean="0">
                <a:solidFill>
                  <a:schemeClr val="tx1"/>
                </a:solidFill>
                <a:latin typeface="+mn-lt"/>
                <a:ea typeface="+mn-ea"/>
                <a:cs typeface="+mn-cs"/>
              </a:rPr>
              <a:t>WSSContentDBName</a:t>
            </a:r>
            <a:r>
              <a:rPr lang="en-US" sz="1200" i="1"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example: STSADM.EXE –o </a:t>
            </a:r>
            <a:r>
              <a:rPr lang="en-US" sz="1200" kern="1200" dirty="0" err="1" smtClean="0">
                <a:solidFill>
                  <a:schemeClr val="tx1"/>
                </a:solidFill>
                <a:latin typeface="+mn-lt"/>
                <a:ea typeface="+mn-ea"/>
                <a:cs typeface="+mn-cs"/>
              </a:rPr>
              <a:t>addcontentDB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a:t>
            </a:r>
            <a:r>
              <a:rPr lang="en-US" sz="1200" kern="1200" dirty="0" smtClean="0">
                <a:solidFill>
                  <a:schemeClr val="tx1"/>
                </a:solidFill>
                <a:latin typeface="+mn-lt"/>
                <a:ea typeface="+mn-ea"/>
                <a:cs typeface="+mn-cs"/>
              </a:rPr>
              <a:t> http://fabrikam/pwa -</a:t>
            </a:r>
            <a:r>
              <a:rPr lang="en-US" sz="1200" kern="1200" dirty="0" err="1" smtClean="0">
                <a:solidFill>
                  <a:schemeClr val="tx1"/>
                </a:solidFill>
                <a:latin typeface="+mn-lt"/>
                <a:ea typeface="+mn-ea"/>
                <a:cs typeface="+mn-cs"/>
              </a:rPr>
              <a:t>ds</a:t>
            </a:r>
            <a:r>
              <a:rPr lang="en-US" sz="1200" kern="1200" dirty="0" smtClean="0">
                <a:solidFill>
                  <a:schemeClr val="tx1"/>
                </a:solidFill>
                <a:latin typeface="+mn-lt"/>
                <a:ea typeface="+mn-ea"/>
                <a:cs typeface="+mn-cs"/>
              </a:rPr>
              <a:t> Contoso1 -</a:t>
            </a:r>
            <a:r>
              <a:rPr lang="en-US" sz="1200" kern="1200" dirty="0" err="1" smtClean="0">
                <a:solidFill>
                  <a:schemeClr val="tx1"/>
                </a:solidFill>
                <a:latin typeface="+mn-lt"/>
                <a:ea typeface="+mn-ea"/>
                <a:cs typeface="+mn-cs"/>
              </a:rPr>
              <a:t>dn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WSS_Content</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a:t>
            </a:r>
            <a:r>
              <a:rPr lang="en-US" baseline="0" dirty="0" smtClean="0"/>
              <a: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smtClean="0">
                <a:solidFill>
                  <a:schemeClr val="tx1"/>
                </a:solidFill>
                <a:latin typeface="+mn-lt"/>
                <a:ea typeface="+mn-ea"/>
                <a:cs typeface="+mn-cs"/>
              </a:rPr>
              <a:t>The migration requires ample planning, experienced</a:t>
            </a:r>
            <a:r>
              <a:rPr lang="en-US" sz="1200" b="1" kern="1200" baseline="0" dirty="0" smtClean="0">
                <a:solidFill>
                  <a:schemeClr val="tx1"/>
                </a:solidFill>
                <a:latin typeface="+mn-lt"/>
                <a:ea typeface="+mn-ea"/>
                <a:cs typeface="+mn-cs"/>
              </a:rPr>
              <a:t> resources, time and some.. Money.</a:t>
            </a:r>
          </a:p>
          <a:p>
            <a:pPr lvl="0"/>
            <a:endParaRPr lang="en-US" sz="1200" b="1" kern="1200" baseline="0" dirty="0" smtClean="0">
              <a:solidFill>
                <a:schemeClr val="tx1"/>
              </a:solidFill>
              <a:latin typeface="+mn-lt"/>
              <a:ea typeface="+mn-ea"/>
              <a:cs typeface="+mn-cs"/>
            </a:endParaRPr>
          </a:p>
          <a:p>
            <a:pPr lvl="0"/>
            <a:r>
              <a:rPr lang="en-US" sz="1200" b="0" kern="1200" baseline="0" dirty="0" smtClean="0">
                <a:solidFill>
                  <a:schemeClr val="tx1"/>
                </a:solidFill>
                <a:latin typeface="+mn-lt"/>
                <a:ea typeface="+mn-ea"/>
                <a:cs typeface="+mn-cs"/>
              </a:rPr>
              <a:t>The migration process can be approached in a structured way broken down in stages. We will look in detail at these five stages later but in a nutshell…</a:t>
            </a:r>
            <a:endParaRPr lang="en-US" sz="1200" b="0" kern="1200" dirty="0" smtClean="0">
              <a:solidFill>
                <a:schemeClr val="tx1"/>
              </a:solidFill>
              <a:latin typeface="+mn-lt"/>
              <a:ea typeface="+mn-ea"/>
              <a:cs typeface="+mn-cs"/>
            </a:endParaRPr>
          </a:p>
          <a:p>
            <a:pPr lvl="0"/>
            <a:endParaRPr lang="en-US" sz="1200" b="1"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Pre-Migration Process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Includes the setup of the environment, selection and backup of the source environment, data-cleansing tasks for the source data and data validation snapshot of the source environment</a:t>
            </a:r>
          </a:p>
          <a:p>
            <a:r>
              <a:rPr lang="en-US" sz="1200" kern="1200" dirty="0" smtClean="0">
                <a:solidFill>
                  <a:schemeClr val="tx1"/>
                </a:solidFill>
                <a:latin typeface="+mn-lt"/>
                <a:ea typeface="+mn-ea"/>
                <a:cs typeface="+mn-cs"/>
              </a:rPr>
              <a:t> </a:t>
            </a:r>
          </a:p>
          <a:p>
            <a:pPr lvl="0"/>
            <a:r>
              <a:rPr lang="en-US" sz="1200" b="1" kern="1200" dirty="0" smtClean="0">
                <a:solidFill>
                  <a:schemeClr val="tx1"/>
                </a:solidFill>
                <a:latin typeface="+mn-lt"/>
                <a:ea typeface="+mn-ea"/>
                <a:cs typeface="+mn-cs"/>
              </a:rPr>
              <a:t>Migration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Includes the steps required to migrate the data and/or code from the source to the target environment</a:t>
            </a:r>
          </a:p>
          <a:p>
            <a:r>
              <a:rPr lang="en-US" sz="1200" kern="1200" dirty="0" smtClean="0">
                <a:solidFill>
                  <a:schemeClr val="tx1"/>
                </a:solidFill>
                <a:latin typeface="+mn-lt"/>
                <a:ea typeface="+mn-ea"/>
                <a:cs typeface="+mn-cs"/>
              </a:rPr>
              <a:t> </a:t>
            </a:r>
          </a:p>
          <a:p>
            <a:pPr lvl="0"/>
            <a:r>
              <a:rPr lang="en-US" sz="1200" b="1" kern="1200" dirty="0" smtClean="0">
                <a:solidFill>
                  <a:schemeClr val="tx1"/>
                </a:solidFill>
                <a:latin typeface="+mn-lt"/>
                <a:ea typeface="+mn-ea"/>
                <a:cs typeface="+mn-cs"/>
              </a:rPr>
              <a:t>Post-Migration Process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Includes post-migration tasks such as testing the data and code migrated as well as a data validation snapshot on the target environment</a:t>
            </a:r>
          </a:p>
          <a:p>
            <a:r>
              <a:rPr lang="en-US" sz="1200" kern="1200" dirty="0" smtClean="0">
                <a:solidFill>
                  <a:schemeClr val="tx1"/>
                </a:solidFill>
                <a:latin typeface="+mn-lt"/>
                <a:ea typeface="+mn-ea"/>
                <a:cs typeface="+mn-cs"/>
              </a:rPr>
              <a:t> </a:t>
            </a:r>
          </a:p>
          <a:p>
            <a:pPr lvl="0"/>
            <a:r>
              <a:rPr lang="en-US" sz="1200" b="1" kern="1200" dirty="0" smtClean="0">
                <a:solidFill>
                  <a:schemeClr val="tx1"/>
                </a:solidFill>
                <a:latin typeface="+mn-lt"/>
                <a:ea typeface="+mn-ea"/>
                <a:cs typeface="+mn-cs"/>
              </a:rPr>
              <a:t>Data Validation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step compares the data before and after migration and surfaces the differences if any exist. </a:t>
            </a:r>
          </a:p>
          <a:p>
            <a:r>
              <a:rPr lang="en-US" sz="1200" kern="1200" dirty="0" smtClean="0">
                <a:solidFill>
                  <a:schemeClr val="tx1"/>
                </a:solidFill>
                <a:latin typeface="+mn-lt"/>
                <a:ea typeface="+mn-ea"/>
                <a:cs typeface="+mn-cs"/>
              </a:rPr>
              <a:t> </a:t>
            </a:r>
          </a:p>
          <a:p>
            <a:pPr lvl="0"/>
            <a:r>
              <a:rPr lang="en-US" sz="1200" b="1" kern="1200" dirty="0" smtClean="0">
                <a:solidFill>
                  <a:schemeClr val="tx1"/>
                </a:solidFill>
                <a:latin typeface="+mn-lt"/>
                <a:ea typeface="+mn-ea"/>
                <a:cs typeface="+mn-cs"/>
              </a:rPr>
              <a:t>Decision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step relies on the data validation and migration outputs, to justify the decision to move forward with the migrated environment if the output is satisfactory or to rerun the migration phase from the beginning if it is not.</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2003</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Migrating from Microsoft Office Project Server 2003 is a two phase process which includes the migration from Project Server 2003 SP2a to Project Server 2007 SP2 and then the upgrade from Project Server 2007 SP2 to Project Server 2010.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migration is a comprehensive effort which is not limited to the Project Server data but also covers defining a new infrastructure, migrating the project workspaces sites and site items, customizations applied to the site templates and sites, macros running in the Project desktop environment, integration custom code developed with PDS, any SQL scripts that rely on a specific database schema version and any custom reporting solution developed to extend the standard reporting features based on the relational tables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Project Server 2010 – Ignite Workshop</a:t>
            </a:r>
            <a:endParaRPr lang="en-US"/>
          </a:p>
        </p:txBody>
      </p:sp>
      <p:sp>
        <p:nvSpPr>
          <p:cNvPr id="6" name="Slide Number Placeholder 5"/>
          <p:cNvSpPr>
            <a:spLocks noGrp="1"/>
          </p:cNvSpPr>
          <p:nvPr>
            <p:ph type="sldNum" sz="quarter" idx="12"/>
          </p:nvPr>
        </p:nvSpPr>
        <p:spPr/>
        <p:txBody>
          <a:bodyPr/>
          <a:lstStyle/>
          <a:p>
            <a:fld id="{0D7CF977-003B-4382-9C11-15648BFA557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1DC70519-3D27-4D5B-A312-0DC52B8ED593}"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60" r:id="rId13"/>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7"/>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screen">
            <a:extLst>
              <a:ext uri="{28A0092B-C50C-407E-A947-70E740481C1C}">
                <a14:useLocalDpi xmlns:a14="http://schemas.microsoft.com/office/drawing/2010/main"/>
              </a:ext>
            </a:extLst>
          </a:blip>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diagramLayout" Target="../diagrams/layout5.xml"/><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15.png"/><Relationship Id="rId5" Type="http://schemas.openxmlformats.org/officeDocument/2006/relationships/diagramColors" Target="../diagrams/colors5.xml"/><Relationship Id="rId10" Type="http://schemas.openxmlformats.org/officeDocument/2006/relationships/image" Target="../media/image14.png"/><Relationship Id="rId4" Type="http://schemas.openxmlformats.org/officeDocument/2006/relationships/diagramQuickStyle" Target="../diagrams/quickStyle5.xml"/><Relationship Id="rId9" Type="http://schemas.microsoft.com/office/2007/relationships/hdphoto" Target="../media/hdphoto2.wdp"/><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0.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0.png"/><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3.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4.png"/><Relationship Id="rId5" Type="http://schemas.microsoft.com/office/2007/relationships/hdphoto" Target="../media/hdphoto3.wdp"/><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upload.wikimedia.org/wikipedia/commons/e/ee/Zeichen_267.svg" TargetMode="External"/><Relationship Id="rId7" Type="http://schemas.openxmlformats.org/officeDocument/2006/relationships/image" Target="../media/image28.gi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hyperlink" Target="http://upload.wikimedia.org/wikipedia/commons/4/4c/Zeichen_220.svg" TargetMode="Externa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blogs.technet.com/office2010/archive/2009/08/24/volume-activation.aspx"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technet.microsoft.com/projectserver"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technet.microsoft.com/projectserver"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technet.microsoft.com/projectserver/"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9.emf"/></Relationships>
</file>

<file path=ppt/slides/_rels/slide56.xml.rels><?xml version="1.0" encoding="UTF-8" standalone="yes"?>
<Relationships xmlns="http://schemas.openxmlformats.org/package/2006/relationships"><Relationship Id="rId2" Type="http://schemas.openxmlformats.org/officeDocument/2006/relationships/hyperlink" Target="http://technet.microsoft.com/projectserver"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hyperlink" Target="http://technet.microsoft.com/en-us/library/cc303388.aspx" TargetMode="External"/><Relationship Id="rId7" Type="http://schemas.openxmlformats.org/officeDocument/2006/relationships/diagramColors" Target="../diagrams/colors8.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35.pn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hyperlink" Target="http://technet.microsoft.com/en-us/library/ee332323.aspx"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Upgrade and Migration</a:t>
            </a:r>
            <a:endParaRPr lang="en-US" dirty="0"/>
          </a:p>
        </p:txBody>
      </p:sp>
      <p:sp>
        <p:nvSpPr>
          <p:cNvPr id="6" name="Subtitle 5"/>
          <p:cNvSpPr>
            <a:spLocks noGrp="1"/>
          </p:cNvSpPr>
          <p:nvPr>
            <p:ph type="subTitle" idx="1"/>
          </p:nvPr>
        </p:nvSpPr>
        <p:spPr/>
        <p:txBody>
          <a:bodyPr/>
          <a:lstStyle/>
          <a:p>
            <a:r>
              <a:rPr lang="en-US" dirty="0" smtClean="0"/>
              <a:t>From Project 2007</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1DC70519-3D27-4D5B-A312-0DC52B8ED593}" type="slidenum">
              <a:rPr lang="en-US" smtClean="0"/>
              <a:pPr/>
              <a:t>10</a:t>
            </a:fld>
            <a:endParaRPr lang="en-US" dirty="0"/>
          </a:p>
        </p:txBody>
      </p:sp>
    </p:spTree>
    <p:extLst>
      <p:ext uri="{BB962C8B-B14F-4D97-AF65-F5344CB8AC3E}">
        <p14:creationId xmlns:p14="http://schemas.microsoft.com/office/powerpoint/2010/main" val="37606377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984885"/>
          </a:xfrm>
        </p:spPr>
        <p:txBody>
          <a:bodyPr/>
          <a:lstStyle/>
          <a:p>
            <a:r>
              <a:rPr lang="en-US" dirty="0" smtClean="0"/>
              <a:t>Project Server 2007 to 2010</a:t>
            </a:r>
          </a:p>
          <a:p>
            <a:r>
              <a:rPr lang="en-US" dirty="0" smtClean="0"/>
              <a:t>Project Professional 2007 to 2010 </a:t>
            </a:r>
          </a:p>
        </p:txBody>
      </p:sp>
    </p:spTree>
    <p:extLst>
      <p:ext uri="{BB962C8B-B14F-4D97-AF65-F5344CB8AC3E}">
        <p14:creationId xmlns:p14="http://schemas.microsoft.com/office/powerpoint/2010/main" val="34415715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4114800"/>
            <a:ext cx="7772400" cy="553998"/>
          </a:xfrm>
        </p:spPr>
        <p:txBody>
          <a:bodyPr/>
          <a:lstStyle/>
          <a:p>
            <a:r>
              <a:rPr lang="en-US" dirty="0" smtClean="0"/>
              <a:t>Project Server 2007 to 2010</a:t>
            </a:r>
            <a:endParaRPr lang="en-US" dirty="0"/>
          </a:p>
        </p:txBody>
      </p:sp>
      <p:sp>
        <p:nvSpPr>
          <p:cNvPr id="4" name="Text Placeholder 3"/>
          <p:cNvSpPr>
            <a:spLocks noGrp="1"/>
          </p:cNvSpPr>
          <p:nvPr>
            <p:ph type="body" idx="1"/>
          </p:nvPr>
        </p:nvSpPr>
        <p:spPr>
          <a:xfrm>
            <a:off x="685800" y="6009989"/>
            <a:ext cx="7772400" cy="443198"/>
          </a:xfrm>
        </p:spPr>
        <p:txBody>
          <a:bodyPr/>
          <a:lstStyle/>
          <a:p>
            <a:endParaRPr lang="en-US" sz="3200" dirty="0"/>
          </a:p>
        </p:txBody>
      </p:sp>
    </p:spTree>
    <p:extLst>
      <p:ext uri="{BB962C8B-B14F-4D97-AF65-F5344CB8AC3E}">
        <p14:creationId xmlns:p14="http://schemas.microsoft.com/office/powerpoint/2010/main" val="121443217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553998"/>
          </a:xfrm>
        </p:spPr>
        <p:txBody>
          <a:bodyPr/>
          <a:lstStyle/>
          <a:p>
            <a:pPr defTabSz="914363" fontAlgn="auto">
              <a:spcAft>
                <a:spcPts val="0"/>
              </a:spcAft>
              <a:defRPr/>
            </a:pPr>
            <a:r>
              <a:rPr sz="4000" dirty="0"/>
              <a:t>Upgrade – Out of the Box Experience</a:t>
            </a:r>
          </a:p>
        </p:txBody>
      </p:sp>
      <p:sp>
        <p:nvSpPr>
          <p:cNvPr id="3" name="Text Placeholder 2"/>
          <p:cNvSpPr>
            <a:spLocks noGrp="1"/>
          </p:cNvSpPr>
          <p:nvPr>
            <p:ph type="body" sz="quarter" idx="10"/>
          </p:nvPr>
        </p:nvSpPr>
        <p:spPr>
          <a:xfrm>
            <a:off x="304800" y="838200"/>
            <a:ext cx="8763000" cy="5933932"/>
          </a:xfrm>
        </p:spPr>
        <p:txBody>
          <a:bodyPr/>
          <a:lstStyle/>
          <a:p>
            <a:pPr defTabSz="914363" fontAlgn="auto">
              <a:spcAft>
                <a:spcPts val="0"/>
              </a:spcAft>
              <a:defRPr/>
            </a:pPr>
            <a:r>
              <a:rPr lang="en-US" sz="2800" dirty="0" smtClean="0"/>
              <a:t>Streamlined upgrade experience</a:t>
            </a:r>
          </a:p>
          <a:p>
            <a:pPr marL="460375" lvl="1" indent="-460375">
              <a:buBlip>
                <a:blip r:embed="rId2"/>
              </a:buBlip>
              <a:defRPr/>
            </a:pPr>
            <a:r>
              <a:rPr lang="en-US" dirty="0"/>
              <a:t>Beta 2 </a:t>
            </a:r>
            <a:r>
              <a:rPr lang="en-US" dirty="0" smtClean="0"/>
              <a:t>or RC to </a:t>
            </a:r>
            <a:r>
              <a:rPr lang="en-US" dirty="0"/>
              <a:t>RTM upgrade </a:t>
            </a:r>
            <a:r>
              <a:rPr lang="en-US" b="1" dirty="0">
                <a:solidFill>
                  <a:srgbClr val="FF0000"/>
                </a:solidFill>
              </a:rPr>
              <a:t>NOT</a:t>
            </a:r>
            <a:r>
              <a:rPr lang="en-US" dirty="0"/>
              <a:t> </a:t>
            </a:r>
            <a:r>
              <a:rPr lang="en-US" dirty="0" smtClean="0"/>
              <a:t>supported</a:t>
            </a:r>
            <a:endParaRPr lang="en-US" sz="2800" dirty="0" smtClean="0"/>
          </a:p>
          <a:p>
            <a:pPr defTabSz="914363" fontAlgn="auto">
              <a:spcAft>
                <a:spcPts val="0"/>
              </a:spcAft>
              <a:defRPr/>
            </a:pPr>
            <a:r>
              <a:rPr lang="en-US" sz="2800" dirty="0" smtClean="0"/>
              <a:t>Two ways to get environment ‘upgraded’</a:t>
            </a:r>
          </a:p>
          <a:p>
            <a:pPr lvl="1" defTabSz="914363" fontAlgn="auto">
              <a:spcAft>
                <a:spcPts val="0"/>
              </a:spcAft>
              <a:defRPr/>
            </a:pPr>
            <a:r>
              <a:rPr lang="en-US" sz="2400" dirty="0" smtClean="0">
                <a:solidFill>
                  <a:srgbClr val="FFC000"/>
                </a:solidFill>
              </a:rPr>
              <a:t>In-place upgrade</a:t>
            </a:r>
            <a:endParaRPr lang="en-US" sz="2400" dirty="0" smtClean="0">
              <a:solidFill>
                <a:schemeClr val="tx2"/>
              </a:solidFill>
            </a:endParaRPr>
          </a:p>
          <a:p>
            <a:pPr lvl="2" defTabSz="914363" fontAlgn="auto">
              <a:spcAft>
                <a:spcPts val="0"/>
              </a:spcAft>
              <a:defRPr/>
            </a:pPr>
            <a:r>
              <a:rPr lang="en-US" sz="2000" dirty="0" smtClean="0"/>
              <a:t>Could be constrained by the 64 bit requirements or by the dependency on SharePoint Server </a:t>
            </a:r>
          </a:p>
          <a:p>
            <a:pPr lvl="1" defTabSz="914363" fontAlgn="auto">
              <a:spcAft>
                <a:spcPts val="0"/>
              </a:spcAft>
              <a:defRPr/>
            </a:pPr>
            <a:r>
              <a:rPr lang="en-US" sz="2400" dirty="0" smtClean="0">
                <a:solidFill>
                  <a:srgbClr val="FFC000"/>
                </a:solidFill>
              </a:rPr>
              <a:t>4 or 5 Database Attach</a:t>
            </a:r>
          </a:p>
          <a:p>
            <a:pPr lvl="2" defTabSz="914363" fontAlgn="auto">
              <a:spcAft>
                <a:spcPts val="0"/>
              </a:spcAft>
              <a:defRPr/>
            </a:pPr>
            <a:r>
              <a:rPr lang="en-US" sz="2000" dirty="0" smtClean="0"/>
              <a:t>4 DB = Project Server data only</a:t>
            </a:r>
          </a:p>
          <a:p>
            <a:pPr lvl="2" defTabSz="914363" fontAlgn="auto">
              <a:spcAft>
                <a:spcPts val="0"/>
              </a:spcAft>
              <a:defRPr/>
            </a:pPr>
            <a:r>
              <a:rPr lang="en-US" sz="2000" dirty="0" smtClean="0"/>
              <a:t>5 DB = SharePoint data (Project Workspaces) and Project Server data</a:t>
            </a:r>
          </a:p>
          <a:p>
            <a:pPr lvl="2" defTabSz="914363" fontAlgn="auto">
              <a:spcAft>
                <a:spcPts val="0"/>
              </a:spcAft>
              <a:defRPr/>
            </a:pPr>
            <a:r>
              <a:rPr lang="en-US" sz="2000" dirty="0"/>
              <a:t>U</a:t>
            </a:r>
            <a:r>
              <a:rPr lang="en-US" sz="2000" dirty="0" smtClean="0"/>
              <a:t>pgrade of the databases happen automatically during PWA Provisioning. Possible warnings or errors in the ULS folder.</a:t>
            </a:r>
          </a:p>
          <a:p>
            <a:pPr defTabSz="914363" fontAlgn="auto">
              <a:spcAft>
                <a:spcPts val="0"/>
              </a:spcAft>
              <a:defRPr/>
            </a:pPr>
            <a:r>
              <a:rPr lang="en-US" sz="2800" dirty="0" smtClean="0">
                <a:solidFill>
                  <a:srgbClr val="FFC000"/>
                </a:solidFill>
              </a:rPr>
              <a:t>Backwards Compatibility Mode </a:t>
            </a:r>
            <a:r>
              <a:rPr lang="en-US" sz="2800" dirty="0" smtClean="0"/>
              <a:t>is automatically enabled after upgrade</a:t>
            </a:r>
          </a:p>
          <a:p>
            <a:pPr lvl="1" defTabSz="914363" fontAlgn="auto">
              <a:spcAft>
                <a:spcPts val="0"/>
              </a:spcAft>
              <a:defRPr/>
            </a:pPr>
            <a:r>
              <a:rPr lang="en-US" sz="2400" dirty="0" smtClean="0"/>
              <a:t>Enables 2007 clients (mixed with 2010 clients) to connect to 2010 server</a:t>
            </a:r>
          </a:p>
        </p:txBody>
      </p:sp>
    </p:spTree>
    <p:extLst>
      <p:ext uri="{BB962C8B-B14F-4D97-AF65-F5344CB8AC3E}">
        <p14:creationId xmlns:p14="http://schemas.microsoft.com/office/powerpoint/2010/main" val="844048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722313" y="2880328"/>
            <a:ext cx="7772400" cy="1526572"/>
          </a:xfrm>
        </p:spPr>
        <p:txBody>
          <a:bodyPr/>
          <a:lstStyle/>
          <a:p>
            <a:pPr defTabSz="914363" fontAlgn="auto">
              <a:spcAft>
                <a:spcPts val="0"/>
              </a:spcAft>
              <a:defRPr/>
            </a:pPr>
            <a:r>
              <a:rPr lang="en-US" sz="3200" dirty="0" smtClean="0"/>
              <a:t>In-Place Upgrade</a:t>
            </a:r>
          </a:p>
          <a:p>
            <a:pPr defTabSz="914363" fontAlgn="auto">
              <a:spcAft>
                <a:spcPts val="0"/>
              </a:spcAft>
              <a:defRPr/>
            </a:pPr>
            <a:r>
              <a:rPr lang="en-US" sz="3200" dirty="0" smtClean="0"/>
              <a:t>Database Attach</a:t>
            </a:r>
          </a:p>
          <a:p>
            <a:pPr defTabSz="914363" fontAlgn="auto">
              <a:spcAft>
                <a:spcPts val="0"/>
              </a:spcAft>
              <a:defRPr/>
            </a:pPr>
            <a:r>
              <a:rPr lang="en-US" sz="3200" dirty="0" smtClean="0"/>
              <a:t>Backwards Compatibility Mode</a:t>
            </a:r>
            <a:endParaRPr lang="en-US" sz="3200" dirty="0"/>
          </a:p>
        </p:txBody>
      </p:sp>
    </p:spTree>
    <p:extLst>
      <p:ext uri="{BB962C8B-B14F-4D97-AF65-F5344CB8AC3E}">
        <p14:creationId xmlns:p14="http://schemas.microsoft.com/office/powerpoint/2010/main" val="169028171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normAutofit/>
          </a:bodyPr>
          <a:lstStyle/>
          <a:p>
            <a:r>
              <a:rPr lang="en-US" dirty="0" smtClean="0"/>
              <a:t>In-Place Upgrade – key steps</a:t>
            </a:r>
            <a:endParaRPr lang="en-US" dirty="0">
              <a:solidFill>
                <a:schemeClr val="tx2"/>
              </a:solidFill>
            </a:endParaRPr>
          </a:p>
        </p:txBody>
      </p:sp>
      <p:graphicFrame>
        <p:nvGraphicFramePr>
          <p:cNvPr id="4" name="Diagram 3"/>
          <p:cNvGraphicFramePr/>
          <p:nvPr>
            <p:extLst>
              <p:ext uri="{D42A27DB-BD31-4B8C-83A1-F6EECF244321}">
                <p14:modId xmlns:p14="http://schemas.microsoft.com/office/powerpoint/2010/main" val="4017965485"/>
              </p:ext>
            </p:extLst>
          </p:nvPr>
        </p:nvGraphicFramePr>
        <p:xfrm>
          <a:off x="152400" y="1066800"/>
          <a:ext cx="8839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1"/>
          </p:nvPr>
        </p:nvSpPr>
        <p:spPr/>
        <p:txBody>
          <a:bodyPr/>
          <a:lstStyle/>
          <a:p>
            <a:fld id="{1DC70519-3D27-4D5B-A312-0DC52B8ED593}" type="slidenum">
              <a:rPr lang="en-US" smtClean="0"/>
              <a:pPr/>
              <a:t>15</a:t>
            </a:fld>
            <a:endParaRPr lang="en-US" dirty="0"/>
          </a:p>
        </p:txBody>
      </p:sp>
    </p:spTree>
    <p:extLst>
      <p:ext uri="{BB962C8B-B14F-4D97-AF65-F5344CB8AC3E}">
        <p14:creationId xmlns:p14="http://schemas.microsoft.com/office/powerpoint/2010/main" val="1961091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5FCD1AB-365A-457E-85FF-DD497F13665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C6533A0-BDD0-4677-BA3B-B2D468191A8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C46E5D02-5A5C-4481-B140-BA8B09DDB584}"/>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E178C81B-6F03-4FAC-9B70-270033D4AF2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CC14F06-E95D-42CC-843A-B472A79969A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9BED5CA-20C2-400A-BFEE-AD68959192C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D90F6A44-32FC-45BD-A733-F703ACB8D52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Attach</a:t>
            </a:r>
            <a:endParaRPr lang="en-US" dirty="0"/>
          </a:p>
        </p:txBody>
      </p:sp>
      <p:pic>
        <p:nvPicPr>
          <p:cNvPr id="1026" name="Picture 2" descr="\\eventsql\dvd\Online_ART\DVD_ART36\Artwork_Imagery\Icons - Illustrations\_ eHOME ICONS\application servers computer.png"/>
          <p:cNvPicPr>
            <a:picLocks noChangeAspect="1"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600200" y="2133600"/>
            <a:ext cx="990600" cy="1395846"/>
          </a:xfrm>
          <a:prstGeom prst="rect">
            <a:avLst/>
          </a:prstGeom>
          <a:extLst>
            <a:ext uri="{909E8E84-426E-40DD-AFC4-6F175D3DCCD1}">
              <a14:hiddenFill xmlns:a14="http://schemas.microsoft.com/office/drawing/2010/main">
                <a:solidFill>
                  <a:srgbClr val="FFFFFF"/>
                </a:solidFill>
              </a14:hiddenFill>
            </a:ext>
          </a:extLst>
        </p:spPr>
      </p:pic>
      <p:grpSp>
        <p:nvGrpSpPr>
          <p:cNvPr id="4" name="Group 9"/>
          <p:cNvGrpSpPr/>
          <p:nvPr/>
        </p:nvGrpSpPr>
        <p:grpSpPr>
          <a:xfrm>
            <a:off x="1371600" y="4495800"/>
            <a:ext cx="1296588" cy="1604963"/>
            <a:chOff x="1371600" y="4495800"/>
            <a:chExt cx="1296588" cy="1604963"/>
          </a:xfrm>
        </p:grpSpPr>
        <p:pic>
          <p:nvPicPr>
            <p:cNvPr id="102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371600" y="44958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6"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24000" y="46482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76400" y="48006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8"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4953000"/>
              <a:ext cx="763188" cy="1147763"/>
            </a:xfrm>
            <a:prstGeom prst="rect">
              <a:avLst/>
            </a:prstGeom>
            <a:extLst>
              <a:ext uri="{909E8E84-426E-40DD-AFC4-6F175D3DCCD1}">
                <a14:hiddenFill xmlns:a14="http://schemas.microsoft.com/office/drawing/2010/main">
                  <a:solidFill>
                    <a:srgbClr val="FFFFFF"/>
                  </a:solidFill>
                </a14:hiddenFill>
              </a:ext>
            </a:extLst>
          </p:spPr>
        </p:pic>
      </p:grpSp>
      <p:sp>
        <p:nvSpPr>
          <p:cNvPr id="3" name="Up-Down Arrow 2"/>
          <p:cNvSpPr/>
          <p:nvPr/>
        </p:nvSpPr>
        <p:spPr bwMode="auto">
          <a:xfrm>
            <a:off x="1981200" y="3657600"/>
            <a:ext cx="381000" cy="762000"/>
          </a:xfrm>
          <a:prstGeom prst="up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9" name="TextBox 8"/>
          <p:cNvSpPr txBox="1"/>
          <p:nvPr/>
        </p:nvSpPr>
        <p:spPr>
          <a:xfrm>
            <a:off x="1143000" y="15240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2007</a:t>
            </a:r>
          </a:p>
        </p:txBody>
      </p:sp>
      <p:pic>
        <p:nvPicPr>
          <p:cNvPr id="13" name="Picture 2" descr="\\eventsql\dvd\Online_ART\DVD_ART36\Artwork_Imagery\Icons - Illustrations\_ eHOME ICONS\application servers computer.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43600" y="2209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0200" y="16002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2010</a:t>
            </a:r>
          </a:p>
        </p:txBody>
      </p:sp>
      <p:sp>
        <p:nvSpPr>
          <p:cNvPr id="16" name="Up-Down Arrow 15"/>
          <p:cNvSpPr/>
          <p:nvPr/>
        </p:nvSpPr>
        <p:spPr bwMode="auto">
          <a:xfrm>
            <a:off x="6248400" y="3733800"/>
            <a:ext cx="381000" cy="7620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5" name="Slide Number Placeholder 14"/>
          <p:cNvSpPr>
            <a:spLocks noGrp="1"/>
          </p:cNvSpPr>
          <p:nvPr>
            <p:ph type="sldNum" sz="quarter" idx="11"/>
          </p:nvPr>
        </p:nvSpPr>
        <p:spPr/>
        <p:txBody>
          <a:bodyPr/>
          <a:lstStyle/>
          <a:p>
            <a:fld id="{1DC70519-3D27-4D5B-A312-0DC52B8ED593}" type="slidenum">
              <a:rPr lang="en-US" smtClean="0"/>
              <a:pPr/>
              <a:t>16</a:t>
            </a:fld>
            <a:endParaRPr lang="en-US" dirty="0"/>
          </a:p>
        </p:txBody>
      </p:sp>
    </p:spTree>
    <p:extLst>
      <p:ext uri="{BB962C8B-B14F-4D97-AF65-F5344CB8AC3E}">
        <p14:creationId xmlns:p14="http://schemas.microsoft.com/office/powerpoint/2010/main" val="3123799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3.33333E-6 1.98982E-7 L 0.48333 1.98982E-7 " pathEditMode="relative" rAng="0" ptsTypes="AA">
                                      <p:cBhvr>
                                        <p:cTn id="16" dur="2000" fill="hold"/>
                                        <p:tgtEl>
                                          <p:spTgt spid="4"/>
                                        </p:tgtEl>
                                        <p:attrNameLst>
                                          <p:attrName>ppt_x</p:attrName>
                                          <p:attrName>ppt_y</p:attrName>
                                        </p:attrNameLst>
                                      </p:cBhvr>
                                      <p:rCtr x="242" y="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DB-Attach versus In-Place</a:t>
            </a:r>
            <a:endParaRPr lang="en-US" dirty="0"/>
          </a:p>
        </p:txBody>
      </p:sp>
      <p:sp>
        <p:nvSpPr>
          <p:cNvPr id="3" name="Content Placeholder 2"/>
          <p:cNvSpPr>
            <a:spLocks noGrp="1"/>
          </p:cNvSpPr>
          <p:nvPr>
            <p:ph idx="1"/>
          </p:nvPr>
        </p:nvSpPr>
        <p:spPr>
          <a:xfrm>
            <a:off x="381000" y="1447799"/>
            <a:ext cx="8382000" cy="4776692"/>
          </a:xfrm>
        </p:spPr>
        <p:txBody>
          <a:bodyPr/>
          <a:lstStyle/>
          <a:p>
            <a:pPr lvl="0"/>
            <a:r>
              <a:rPr lang="en-US" dirty="0" smtClean="0"/>
              <a:t>Project Server 2007 – 2010</a:t>
            </a:r>
          </a:p>
          <a:p>
            <a:pPr lvl="1"/>
            <a:r>
              <a:rPr lang="en-US" dirty="0" smtClean="0"/>
              <a:t>In-Place Upgrade</a:t>
            </a:r>
          </a:p>
          <a:p>
            <a:pPr lvl="2"/>
            <a:r>
              <a:rPr lang="en-US" dirty="0" smtClean="0"/>
              <a:t>Upgrades existing databases and servers</a:t>
            </a:r>
          </a:p>
          <a:p>
            <a:pPr lvl="2"/>
            <a:r>
              <a:rPr lang="en-US" dirty="0" smtClean="0"/>
              <a:t>Simplest approach but incurs farm downtime</a:t>
            </a:r>
          </a:p>
          <a:p>
            <a:pPr lvl="2"/>
            <a:r>
              <a:rPr lang="en-US" dirty="0" smtClean="0"/>
              <a:t>Suitable for small or single server deployments</a:t>
            </a:r>
          </a:p>
          <a:p>
            <a:pPr lvl="2"/>
            <a:endParaRPr lang="en-US" dirty="0" smtClean="0"/>
          </a:p>
          <a:p>
            <a:pPr lvl="1"/>
            <a:r>
              <a:rPr lang="en-US" dirty="0" smtClean="0"/>
              <a:t>Database Attach and Upgrade</a:t>
            </a:r>
          </a:p>
          <a:p>
            <a:pPr lvl="2"/>
            <a:r>
              <a:rPr lang="en-US" dirty="0" smtClean="0"/>
              <a:t>Project Server 2007 farm remains available</a:t>
            </a:r>
          </a:p>
          <a:p>
            <a:pPr lvl="2"/>
            <a:r>
              <a:rPr lang="en-US" dirty="0" smtClean="0"/>
              <a:t>Only moves content, no configuration settings</a:t>
            </a:r>
          </a:p>
          <a:p>
            <a:pPr lvl="2"/>
            <a:r>
              <a:rPr lang="en-US" dirty="0" smtClean="0"/>
              <a:t>Suitable for large deployments and new H/W </a:t>
            </a:r>
          </a:p>
          <a:p>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17</a:t>
            </a:fld>
            <a:endParaRPr lang="en-US"/>
          </a:p>
        </p:txBody>
      </p:sp>
    </p:spTree>
    <p:extLst>
      <p:ext uri="{BB962C8B-B14F-4D97-AF65-F5344CB8AC3E}">
        <p14:creationId xmlns:p14="http://schemas.microsoft.com/office/powerpoint/2010/main" val="224248152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2860829253"/>
              </p:ext>
            </p:extLst>
          </p:nvPr>
        </p:nvGraphicFramePr>
        <p:xfrm>
          <a:off x="228600" y="3438737"/>
          <a:ext cx="4648200" cy="3419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3"/>
          <p:cNvSpPr txBox="1">
            <a:spLocks/>
          </p:cNvSpPr>
          <p:nvPr/>
        </p:nvSpPr>
        <p:spPr>
          <a:xfrm>
            <a:off x="182252" y="171815"/>
            <a:ext cx="896174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400" dirty="0"/>
              <a:t>Backwards Compatibility </a:t>
            </a:r>
            <a:r>
              <a:rPr lang="en-US" sz="4400" dirty="0" smtClean="0"/>
              <a:t>Mode</a:t>
            </a:r>
            <a:endParaRPr lang="en-US" sz="3200" i="1" dirty="0">
              <a:gradFill>
                <a:gsLst>
                  <a:gs pos="50000">
                    <a:srgbClr val="CDD804">
                      <a:lumMod val="40000"/>
                      <a:lumOff val="60000"/>
                    </a:srgbClr>
                  </a:gs>
                  <a:gs pos="100000">
                    <a:srgbClr val="CDD804"/>
                  </a:gs>
                </a:gsLst>
                <a:lin ang="5400000" scaled="0"/>
              </a:gradFill>
            </a:endParaRPr>
          </a:p>
        </p:txBody>
      </p:sp>
      <p:pic>
        <p:nvPicPr>
          <p:cNvPr id="5" name="Picture 2" descr="\\eventsql\dvd\Online_ART\DVD_ART36\Artwork_Imagery\Icons - Illustrations\_ eHOME ICONS\application servers computer.png"/>
          <p:cNvPicPr>
            <a:picLocks noChangeAspect="1" noChangeArrowheads="1"/>
          </p:cNvPicPr>
          <p:nvPr/>
        </p:nvPicPr>
        <p:blipFill>
          <a:blip r:embed="rId7"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70282" y="3352800"/>
            <a:ext cx="640560" cy="902608"/>
          </a:xfrm>
          <a:prstGeom prst="rect">
            <a:avLst/>
          </a:prstGeom>
          <a:ln>
            <a:noFill/>
          </a:ln>
          <a:effectLst>
            <a:outerShdw blurRad="292100" dist="139700" dir="2700000" algn="tl" rotWithShape="0">
              <a:srgbClr val="333333">
                <a:alpha val="65000"/>
              </a:srgbClr>
            </a:outerShdw>
          </a:effectLst>
          <a:extLst/>
        </p:spPr>
      </p:pic>
      <p:sp>
        <p:nvSpPr>
          <p:cNvPr id="6" name="TextBox 5"/>
          <p:cNvSpPr txBox="1"/>
          <p:nvPr/>
        </p:nvSpPr>
        <p:spPr>
          <a:xfrm>
            <a:off x="5433716" y="2667000"/>
            <a:ext cx="2713693" cy="615553"/>
          </a:xfrm>
          <a:prstGeom prst="rect">
            <a:avLst/>
          </a:prstGeom>
          <a:noFill/>
        </p:spPr>
        <p:txBody>
          <a:bodyPr wrap="none" lIns="0" tIns="0" rIns="0" bIns="0" rtlCol="0">
            <a:spAutoFit/>
          </a:bodyPr>
          <a:lstStyle/>
          <a:p>
            <a:pPr algn="ctr" defTabSz="914363"/>
            <a:r>
              <a:rPr lang="en-US" sz="2000" dirty="0">
                <a:solidFill>
                  <a:srgbClr val="FFC000"/>
                </a:solidFill>
              </a:rPr>
              <a:t>Project Server 2010 </a:t>
            </a:r>
            <a:endParaRPr lang="en-US" sz="2000" dirty="0" smtClean="0">
              <a:solidFill>
                <a:srgbClr val="FFC000"/>
              </a:solidFill>
            </a:endParaRPr>
          </a:p>
          <a:p>
            <a:pPr algn="ctr" defTabSz="914363"/>
            <a:r>
              <a:rPr lang="en-US" sz="2000" dirty="0" smtClean="0">
                <a:gradFill>
                  <a:gsLst>
                    <a:gs pos="0">
                      <a:srgbClr val="FFFFFF"/>
                    </a:gs>
                    <a:gs pos="86000">
                      <a:srgbClr val="FFFFFF"/>
                    </a:gs>
                  </a:gsLst>
                  <a:lin ang="5400000" scaled="0"/>
                </a:gradFill>
              </a:rPr>
              <a:t>in “Compatibility Mode”</a:t>
            </a:r>
            <a:endParaRPr lang="en-US" sz="2000" dirty="0">
              <a:gradFill>
                <a:gsLst>
                  <a:gs pos="0">
                    <a:srgbClr val="FFFFFF"/>
                  </a:gs>
                  <a:gs pos="86000">
                    <a:srgbClr val="FFFFFF"/>
                  </a:gs>
                </a:gsLst>
                <a:lin ang="5400000" scaled="0"/>
              </a:gradFill>
            </a:endParaRPr>
          </a:p>
        </p:txBody>
      </p:sp>
      <p:sp>
        <p:nvSpPr>
          <p:cNvPr id="9" name="Up-Down Arrow 8"/>
          <p:cNvSpPr/>
          <p:nvPr/>
        </p:nvSpPr>
        <p:spPr bwMode="auto">
          <a:xfrm rot="12777765">
            <a:off x="6328520" y="4271641"/>
            <a:ext cx="229067" cy="719067"/>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endParaRPr>
          </a:p>
        </p:txBody>
      </p:sp>
      <p:sp>
        <p:nvSpPr>
          <p:cNvPr id="10" name="TextBox 9"/>
          <p:cNvSpPr txBox="1"/>
          <p:nvPr/>
        </p:nvSpPr>
        <p:spPr>
          <a:xfrm>
            <a:off x="5334000" y="5770602"/>
            <a:ext cx="1781771" cy="553998"/>
          </a:xfrm>
          <a:prstGeom prst="rect">
            <a:avLst/>
          </a:prstGeom>
          <a:noFill/>
        </p:spPr>
        <p:txBody>
          <a:bodyPr wrap="none" lIns="0" tIns="0" rIns="0" bIns="0" rtlCol="0">
            <a:spAutoFit/>
          </a:bodyPr>
          <a:lstStyle/>
          <a:p>
            <a:pPr algn="ctr" defTabSz="914363"/>
            <a:r>
              <a:rPr lang="en-US" dirty="0">
                <a:gradFill>
                  <a:gsLst>
                    <a:gs pos="0">
                      <a:srgbClr val="FFFFFF"/>
                    </a:gs>
                    <a:gs pos="86000">
                      <a:srgbClr val="FFFFFF"/>
                    </a:gs>
                  </a:gsLst>
                  <a:lin ang="5400000" scaled="0"/>
                </a:gradFill>
              </a:rPr>
              <a:t>Project </a:t>
            </a:r>
          </a:p>
          <a:p>
            <a:pPr algn="ctr" defTabSz="914363"/>
            <a:r>
              <a:rPr lang="en-US" dirty="0">
                <a:gradFill>
                  <a:gsLst>
                    <a:gs pos="0">
                      <a:srgbClr val="FFFFFF"/>
                    </a:gs>
                    <a:gs pos="86000">
                      <a:srgbClr val="FFFFFF"/>
                    </a:gs>
                  </a:gsLst>
                  <a:lin ang="5400000" scaled="0"/>
                </a:gradFill>
              </a:rPr>
              <a:t>Professional 2010</a:t>
            </a:r>
          </a:p>
        </p:txBody>
      </p:sp>
      <p:sp>
        <p:nvSpPr>
          <p:cNvPr id="11" name="TextBox 10"/>
          <p:cNvSpPr txBox="1"/>
          <p:nvPr/>
        </p:nvSpPr>
        <p:spPr>
          <a:xfrm>
            <a:off x="7191970" y="5770602"/>
            <a:ext cx="1781771" cy="553998"/>
          </a:xfrm>
          <a:prstGeom prst="rect">
            <a:avLst/>
          </a:prstGeom>
          <a:noFill/>
        </p:spPr>
        <p:txBody>
          <a:bodyPr wrap="none" lIns="0" tIns="0" rIns="0" bIns="0" rtlCol="0">
            <a:spAutoFit/>
          </a:bodyPr>
          <a:lstStyle/>
          <a:p>
            <a:pPr algn="ctr" defTabSz="914363"/>
            <a:r>
              <a:rPr lang="en-US" dirty="0">
                <a:gradFill>
                  <a:gsLst>
                    <a:gs pos="0">
                      <a:srgbClr val="FFFFFF"/>
                    </a:gs>
                    <a:gs pos="86000">
                      <a:srgbClr val="FFFFFF"/>
                    </a:gs>
                  </a:gsLst>
                  <a:lin ang="5400000" scaled="0"/>
                </a:gradFill>
              </a:rPr>
              <a:t>Project </a:t>
            </a:r>
          </a:p>
          <a:p>
            <a:pPr algn="ctr" defTabSz="914363"/>
            <a:r>
              <a:rPr lang="en-US" dirty="0">
                <a:gradFill>
                  <a:gsLst>
                    <a:gs pos="0">
                      <a:srgbClr val="FFFFFF"/>
                    </a:gs>
                    <a:gs pos="86000">
                      <a:srgbClr val="FFFFFF"/>
                    </a:gs>
                  </a:gsLst>
                  <a:lin ang="5400000" scaled="0"/>
                </a:gradFill>
              </a:rPr>
              <a:t>Professional 2007</a:t>
            </a:r>
          </a:p>
        </p:txBody>
      </p:sp>
      <p:pic>
        <p:nvPicPr>
          <p:cNvPr id="16" name="Picture 2" descr="\\eventsql\dvd\Online_ART\DVD_ART36\Artwork_Imagery\Icons - Illustrations\_ eHOME ICONS\laptop notebook pc mobility.png"/>
          <p:cNvPicPr>
            <a:picLocks noChangeAspect="1" noChangeArrowheads="1"/>
          </p:cNvPicPr>
          <p:nvPr/>
        </p:nvPicPr>
        <p:blipFill>
          <a:blip r:embed="rId8" cstate="screen">
            <a:extLst>
              <a:ext uri="{BEBA8EAE-BF5A-486C-A8C5-ECC9F3942E4B}">
                <a14:imgProps xmlns:a14="http://schemas.microsoft.com/office/drawing/2010/main">
                  <a14:imgLayer r:embed="rId9">
                    <a14:imgEffect>
                      <a14:saturation sat="400000"/>
                    </a14:imgEffect>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1588339" y="3276601"/>
            <a:ext cx="685564" cy="533038"/>
          </a:xfrm>
          <a:prstGeom prst="rect">
            <a:avLst/>
          </a:prstGeom>
          <a:ln>
            <a:noFill/>
          </a:ln>
          <a:effectLst>
            <a:outerShdw blurRad="292100" dist="139700" dir="2700000" algn="tl" rotWithShape="0">
              <a:srgbClr val="333333">
                <a:alpha val="65000"/>
              </a:srgbClr>
            </a:outerShdw>
          </a:effectLst>
          <a:extLst/>
        </p:spPr>
      </p:pic>
      <p:pic>
        <p:nvPicPr>
          <p:cNvPr id="22" name="Picture 2" descr="\\eventsql\dvd\Online_ART\DVD_ART36\Artwork_Imagery\Icons - Illustrations\_ eHOME ICONS\laptop notebook pc mobility.png"/>
          <p:cNvPicPr>
            <a:picLocks noChangeAspect="1" noChangeArrowheads="1"/>
          </p:cNvPicPr>
          <p:nvPr/>
        </p:nvPicPr>
        <p:blipFill>
          <a:blip r:embed="rId10" cstate="screen">
            <a:duotone>
              <a:prstClr val="black"/>
              <a:schemeClr val="accent1">
                <a:tint val="45000"/>
                <a:satMod val="400000"/>
              </a:schemeClr>
            </a:duotone>
            <a:extLst>
              <a:ext uri="{BEBA8EAE-BF5A-486C-A8C5-ECC9F3942E4B}">
                <a14:imgProps xmlns:a14="http://schemas.microsoft.com/office/drawing/2010/main">
                  <a14:imgLayer r:embed="rId9">
                    <a14:imgEffect>
                      <a14:saturation sat="300000"/>
                    </a14:imgEffect>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445339" y="5257801"/>
            <a:ext cx="685564" cy="533038"/>
          </a:xfrm>
          <a:prstGeom prst="rect">
            <a:avLst/>
          </a:prstGeom>
          <a:ln>
            <a:noFill/>
          </a:ln>
          <a:effectLst>
            <a:outerShdw blurRad="292100" dist="139700" dir="2700000" algn="tl" rotWithShape="0">
              <a:srgbClr val="333333">
                <a:alpha val="65000"/>
              </a:srgbClr>
            </a:outerShdw>
          </a:effectLst>
          <a:extLst/>
        </p:spPr>
      </p:pic>
      <p:pic>
        <p:nvPicPr>
          <p:cNvPr id="23" name="Picture 2" descr="\\eventsql\dvd\Online_ART\DVD_ART36\Artwork_Imagery\Icons - Illustrations\_ eHOME ICONS\laptop notebook pc mobility.png"/>
          <p:cNvPicPr>
            <a:picLocks noChangeAspect="1" noChangeArrowheads="1"/>
          </p:cNvPicPr>
          <p:nvPr/>
        </p:nvPicPr>
        <p:blipFill>
          <a:blip r:embed="rId11" cstate="screen">
            <a:duotone>
              <a:prstClr val="black"/>
              <a:schemeClr val="accent6">
                <a:tint val="45000"/>
                <a:satMod val="400000"/>
              </a:schemeClr>
            </a:duotone>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 uri="{28A0092B-C50C-407E-A947-70E740481C1C}">
                <a14:useLocalDpi xmlns:a14="http://schemas.microsoft.com/office/drawing/2010/main"/>
              </a:ext>
            </a:extLst>
          </a:blip>
          <a:srcRect/>
          <a:stretch>
            <a:fillRect/>
          </a:stretch>
        </p:blipFill>
        <p:spPr bwMode="auto">
          <a:xfrm>
            <a:off x="4009190" y="5400264"/>
            <a:ext cx="685564" cy="533038"/>
          </a:xfrm>
          <a:prstGeom prst="rect">
            <a:avLst/>
          </a:prstGeom>
          <a:ln>
            <a:noFill/>
          </a:ln>
          <a:effectLst>
            <a:outerShdw blurRad="292100" dist="139700" dir="2700000" algn="tl" rotWithShape="0">
              <a:srgbClr val="333333">
                <a:alpha val="65000"/>
              </a:srgbClr>
            </a:outerShdw>
          </a:effectLst>
          <a:extLst/>
        </p:spPr>
      </p:pic>
      <p:pic>
        <p:nvPicPr>
          <p:cNvPr id="1027" name="Picture 3"/>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1664539" y="4558636"/>
            <a:ext cx="468923" cy="520079"/>
          </a:xfrm>
          <a:prstGeom prst="rect">
            <a:avLst/>
          </a:prstGeom>
          <a:ln>
            <a:noFill/>
          </a:ln>
          <a:effectLst>
            <a:outerShdw dist="35921" dir="2700000" algn="ctr" rotWithShape="0">
              <a:schemeClr val="bg2"/>
            </a:outerShdw>
            <a:softEdge rad="38100"/>
          </a:effectLst>
          <a:extLst/>
        </p:spPr>
      </p:pic>
      <p:sp>
        <p:nvSpPr>
          <p:cNvPr id="25" name="Up-Down Arrow 24"/>
          <p:cNvSpPr/>
          <p:nvPr/>
        </p:nvSpPr>
        <p:spPr bwMode="auto">
          <a:xfrm rot="8822235" flipH="1">
            <a:off x="7326480" y="4287112"/>
            <a:ext cx="229067" cy="745350"/>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endParaRPr>
          </a:p>
        </p:txBody>
      </p:sp>
      <p:pic>
        <p:nvPicPr>
          <p:cNvPr id="17" name="Picture 2" descr="\\eventsql\dvd\Online_ART\DVD_ART36\Artwork_Imagery\Icons - Illustrations\_ eHOME ICONS\laptop notebook pc mobility.png"/>
          <p:cNvPicPr>
            <a:picLocks noChangeAspect="1" noChangeArrowheads="1"/>
          </p:cNvPicPr>
          <p:nvPr/>
        </p:nvPicPr>
        <p:blipFill>
          <a:blip r:embed="rId11" cstate="screen">
            <a:duotone>
              <a:prstClr val="black"/>
              <a:schemeClr val="accent6">
                <a:tint val="45000"/>
                <a:satMod val="400000"/>
              </a:schemeClr>
            </a:duotone>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 uri="{28A0092B-C50C-407E-A947-70E740481C1C}">
                <a14:useLocalDpi xmlns:a14="http://schemas.microsoft.com/office/drawing/2010/main"/>
              </a:ext>
            </a:extLst>
          </a:blip>
          <a:srcRect/>
          <a:stretch>
            <a:fillRect/>
          </a:stretch>
        </p:blipFill>
        <p:spPr bwMode="auto">
          <a:xfrm>
            <a:off x="7441013" y="5068971"/>
            <a:ext cx="685564" cy="533038"/>
          </a:xfrm>
          <a:prstGeom prst="rect">
            <a:avLst/>
          </a:prstGeom>
          <a:ln>
            <a:noFill/>
          </a:ln>
          <a:effectLst>
            <a:outerShdw blurRad="292100" dist="139700" dir="2700000" algn="tl" rotWithShape="0">
              <a:srgbClr val="333333">
                <a:alpha val="65000"/>
              </a:srgbClr>
            </a:outerShdw>
          </a:effectLst>
          <a:extLst/>
        </p:spPr>
      </p:pic>
      <p:pic>
        <p:nvPicPr>
          <p:cNvPr id="18" name="Picture 2" descr="\\eventsql\dvd\Online_ART\DVD_ART36\Artwork_Imagery\Icons - Illustrations\_ eHOME ICONS\laptop notebook pc mobility.png"/>
          <p:cNvPicPr>
            <a:picLocks noChangeAspect="1" noChangeArrowheads="1"/>
          </p:cNvPicPr>
          <p:nvPr/>
        </p:nvPicPr>
        <p:blipFill>
          <a:blip r:embed="rId8" cstate="screen">
            <a:extLst>
              <a:ext uri="{BEBA8EAE-BF5A-486C-A8C5-ECC9F3942E4B}">
                <a14:imgProps xmlns:a14="http://schemas.microsoft.com/office/drawing/2010/main">
                  <a14:imgLayer r:embed="rId9">
                    <a14:imgEffect>
                      <a14:saturation sat="400000"/>
                    </a14:imgEffect>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5972771" y="5105400"/>
            <a:ext cx="685564" cy="533038"/>
          </a:xfrm>
          <a:prstGeom prst="rect">
            <a:avLst/>
          </a:prstGeom>
          <a:ln>
            <a:noFill/>
          </a:ln>
          <a:effectLst>
            <a:outerShdw blurRad="292100" dist="139700" dir="2700000" algn="tl" rotWithShape="0">
              <a:srgbClr val="333333">
                <a:alpha val="65000"/>
              </a:srgbClr>
            </a:outerShdw>
          </a:effectLst>
          <a:extLst/>
        </p:spPr>
      </p:pic>
      <p:sp>
        <p:nvSpPr>
          <p:cNvPr id="19" name="Content Placeholder 2"/>
          <p:cNvSpPr txBox="1">
            <a:spLocks/>
          </p:cNvSpPr>
          <p:nvPr/>
        </p:nvSpPr>
        <p:spPr>
          <a:xfrm>
            <a:off x="457200" y="1066800"/>
            <a:ext cx="7696200" cy="1372731"/>
          </a:xfrm>
          <a:prstGeom prst="rect">
            <a:avLst/>
          </a:prstGeom>
        </p:spPr>
        <p:txBody>
          <a:bodyPr/>
          <a:lstStyle>
            <a:lvl1pPr marL="460375" indent="-460375" algn="l" defTabSz="914363" rtl="0" eaLnBrk="1" latinLnBrk="0" hangingPunct="1">
              <a:lnSpc>
                <a:spcPct val="90000"/>
              </a:lnSpc>
              <a:spcBef>
                <a:spcPct val="20000"/>
              </a:spcBef>
              <a:buFontTx/>
              <a:buBlip>
                <a:blip r:embed="rId1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1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1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1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1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gradFill>
                  <a:gsLst>
                    <a:gs pos="0">
                      <a:schemeClr val="tx1"/>
                    </a:gs>
                    <a:gs pos="100000">
                      <a:schemeClr val="tx1"/>
                    </a:gs>
                  </a:gsLst>
                </a:gradFill>
              </a:rPr>
              <a:t>Accelerate deployment of Project 2010</a:t>
            </a:r>
          </a:p>
          <a:p>
            <a:r>
              <a:rPr lang="en-US" sz="2400" dirty="0" smtClean="0"/>
              <a:t>Seamless </a:t>
            </a:r>
            <a:r>
              <a:rPr lang="en-US" sz="2400" dirty="0"/>
              <a:t>co-existence and data exchange among various Project </a:t>
            </a:r>
            <a:r>
              <a:rPr lang="en-US" sz="2400" dirty="0" smtClean="0"/>
              <a:t>desktop versions</a:t>
            </a:r>
            <a:endParaRPr lang="en-US" sz="2400" dirty="0"/>
          </a:p>
          <a:p>
            <a:r>
              <a:rPr lang="en-US" sz="2400" dirty="0" smtClean="0"/>
              <a:t>Both Project 2010 desktop and Project Server 2010 scenario</a:t>
            </a:r>
            <a:endParaRPr lang="en-US" sz="2400" dirty="0"/>
          </a:p>
        </p:txBody>
      </p:sp>
    </p:spTree>
    <p:extLst>
      <p:ext uri="{BB962C8B-B14F-4D97-AF65-F5344CB8AC3E}">
        <p14:creationId xmlns:p14="http://schemas.microsoft.com/office/powerpoint/2010/main" val="2973087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P spid="6" grpId="0"/>
      <p:bldP spid="9" grpId="0" animBg="1"/>
      <p:bldP spid="10" grpId="0"/>
      <p:bldP spid="11"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Backwards Compatibility Mode</a:t>
            </a:r>
            <a:endParaRPr lang="en-US" dirty="0"/>
          </a:p>
        </p:txBody>
      </p:sp>
      <p:pic>
        <p:nvPicPr>
          <p:cNvPr id="13" name="Picture 2" descr="\\eventsql\dvd\Online_ART\DVD_ART36\Artwork_Imagery\Icons - Illustrations\_ eHOME ICONS\application servers computer.png"/>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886200" y="1828800"/>
            <a:ext cx="990600" cy="139584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200400" y="1447800"/>
            <a:ext cx="3079946" cy="307777"/>
          </a:xfrm>
          <a:prstGeom prst="rect">
            <a:avLst/>
          </a:prstGeom>
          <a:noFill/>
        </p:spPr>
        <p:txBody>
          <a:bodyPr wrap="none" lIns="0" tIns="0" rIns="0" bIns="0" rtlCol="0">
            <a:spAutoFit/>
          </a:bodyPr>
          <a:lstStyle/>
          <a:p>
            <a:r>
              <a:rPr lang="en-US" sz="2000" dirty="0" smtClean="0">
                <a:solidFill>
                  <a:srgbClr val="FFC000"/>
                </a:solidFill>
              </a:rPr>
              <a:t>Project Server 2010 </a:t>
            </a:r>
            <a:r>
              <a:rPr lang="en-US" sz="2000" dirty="0" smtClean="0">
                <a:gradFill>
                  <a:gsLst>
                    <a:gs pos="0">
                      <a:schemeClr val="tx1"/>
                    </a:gs>
                    <a:gs pos="86000">
                      <a:schemeClr val="tx1"/>
                    </a:gs>
                  </a:gsLst>
                  <a:lin ang="5400000" scaled="0"/>
                </a:gradFill>
              </a:rPr>
              <a:t>in BCM</a:t>
            </a:r>
          </a:p>
        </p:txBody>
      </p:sp>
      <p:pic>
        <p:nvPicPr>
          <p:cNvPr id="2050" name="Picture 2" descr="\\eventsql\dvd\Online_ART\DVD_ART36\Artwork_Imagery\Icons - Illustrations\_ eHOME ICONS\laptop notebook pc mobility.png"/>
          <p:cNvPicPr>
            <a:picLocks noChangeAspect="1" noChangeArrowheads="1"/>
          </p:cNvPicPr>
          <p:nvPr/>
        </p:nvPicPr>
        <p:blipFill>
          <a:blip r:embed="rId3" cstate="screen">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2104430" y="4399002"/>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20" name="Up-Down Arrow 19"/>
          <p:cNvSpPr/>
          <p:nvPr/>
        </p:nvSpPr>
        <p:spPr bwMode="auto">
          <a:xfrm rot="13980472">
            <a:off x="3134976" y="3058490"/>
            <a:ext cx="304800" cy="1323813"/>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1" name="TextBox 20"/>
          <p:cNvSpPr txBox="1"/>
          <p:nvPr/>
        </p:nvSpPr>
        <p:spPr>
          <a:xfrm>
            <a:off x="1723432" y="5313402"/>
            <a:ext cx="1781770" cy="553998"/>
          </a:xfrm>
          <a:prstGeom prst="rect">
            <a:avLst/>
          </a:prstGeom>
          <a:noFill/>
        </p:spPr>
        <p:txBody>
          <a:bodyPr wrap="none" lIns="0" tIns="0" rIns="0" bIns="0" rtlCol="0">
            <a:spAutoFit/>
          </a:bodyPr>
          <a:lstStyle/>
          <a:p>
            <a:pPr algn="ctr"/>
            <a:r>
              <a:rPr lang="en-US" dirty="0" smtClean="0">
                <a:gradFill>
                  <a:gsLst>
                    <a:gs pos="0">
                      <a:schemeClr val="tx1"/>
                    </a:gs>
                    <a:gs pos="86000">
                      <a:schemeClr val="tx1"/>
                    </a:gs>
                  </a:gsLst>
                  <a:lin ang="5400000" scaled="0"/>
                </a:gradFill>
              </a:rPr>
              <a:t>Project </a:t>
            </a:r>
          </a:p>
          <a:p>
            <a:pPr algn="ctr"/>
            <a:r>
              <a:rPr lang="en-US" smtClean="0">
                <a:gradFill>
                  <a:gsLst>
                    <a:gs pos="0">
                      <a:schemeClr val="tx1"/>
                    </a:gs>
                    <a:gs pos="86000">
                      <a:schemeClr val="tx1"/>
                    </a:gs>
                  </a:gsLst>
                  <a:lin ang="5400000" scaled="0"/>
                </a:gradFill>
              </a:rPr>
              <a:t>Professional 2007</a:t>
            </a:r>
            <a:endParaRPr lang="en-US" dirty="0" smtClean="0">
              <a:gradFill>
                <a:gsLst>
                  <a:gs pos="0">
                    <a:schemeClr val="tx1"/>
                  </a:gs>
                  <a:gs pos="86000">
                    <a:schemeClr val="tx1"/>
                  </a:gs>
                </a:gsLst>
                <a:lin ang="5400000" scaled="0"/>
              </a:gradFill>
            </a:endParaRPr>
          </a:p>
        </p:txBody>
      </p:sp>
      <p:sp>
        <p:nvSpPr>
          <p:cNvPr id="18" name="Rectangle 17"/>
          <p:cNvSpPr/>
          <p:nvPr/>
        </p:nvSpPr>
        <p:spPr>
          <a:xfrm>
            <a:off x="2286000" y="2967335"/>
            <a:ext cx="4572000" cy="369332"/>
          </a:xfrm>
          <a:prstGeom prst="rect">
            <a:avLst/>
          </a:prstGeom>
        </p:spPr>
        <p:txBody>
          <a:bodyPr>
            <a:spAutoFit/>
          </a:bodyPr>
          <a:lstStyle/>
          <a:p>
            <a:pPr lvl="1"/>
            <a:endParaRPr lang="en-US" dirty="0" smtClean="0"/>
          </a:p>
        </p:txBody>
      </p:sp>
      <p:pic>
        <p:nvPicPr>
          <p:cNvPr id="27" name="Picture 2" descr="\\eventsql\dvd\Online_ART\DVD_ART36\Artwork_Imagery\Icons - Illustrations\_ eHOME ICONS\laptop notebook pc mobility.png"/>
          <p:cNvPicPr>
            <a:picLocks noChangeAspect="1" noChangeArrowheads="1"/>
          </p:cNvPicPr>
          <p:nvPr/>
        </p:nvPicPr>
        <p:blipFill>
          <a:blip r:embed="rId5" cstate="screen">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40475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28" name="Picture 2" descr="\\eventsql\dvd\Online_ART\DVD_ART36\Artwork_Imagery\Icons - Illustrations\_ eHOME ICONS\laptop notebook pc mobility.png"/>
          <p:cNvPicPr>
            <a:picLocks noChangeAspect="1" noChangeArrowheads="1"/>
          </p:cNvPicPr>
          <p:nvPr/>
        </p:nvPicPr>
        <p:blipFill>
          <a:blip r:embed="rId5" cstate="screen">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990630" y="4399002"/>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29" name="Up-Down Arrow 28"/>
          <p:cNvSpPr/>
          <p:nvPr/>
        </p:nvSpPr>
        <p:spPr bwMode="auto">
          <a:xfrm rot="10800000">
            <a:off x="4191000" y="3276599"/>
            <a:ext cx="304800" cy="914400"/>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30" name="Up-Down Arrow 29"/>
          <p:cNvSpPr/>
          <p:nvPr/>
        </p:nvSpPr>
        <p:spPr bwMode="auto">
          <a:xfrm rot="7262526">
            <a:off x="5312898" y="2999652"/>
            <a:ext cx="304800" cy="1368157"/>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31" name="TextBox 30"/>
          <p:cNvSpPr txBox="1"/>
          <p:nvPr/>
        </p:nvSpPr>
        <p:spPr>
          <a:xfrm>
            <a:off x="3742730" y="5313402"/>
            <a:ext cx="1781770" cy="553998"/>
          </a:xfrm>
          <a:prstGeom prst="rect">
            <a:avLst/>
          </a:prstGeom>
          <a:noFill/>
        </p:spPr>
        <p:txBody>
          <a:bodyPr wrap="none" lIns="0" tIns="0" rIns="0" bIns="0" rtlCol="0">
            <a:spAutoFit/>
          </a:bodyPr>
          <a:lstStyle/>
          <a:p>
            <a:pPr algn="ctr"/>
            <a:r>
              <a:rPr lang="en-US" dirty="0" smtClean="0">
                <a:gradFill>
                  <a:gsLst>
                    <a:gs pos="0">
                      <a:schemeClr val="tx1"/>
                    </a:gs>
                    <a:gs pos="86000">
                      <a:schemeClr val="tx1"/>
                    </a:gs>
                  </a:gsLst>
                  <a:lin ang="5400000" scaled="0"/>
                </a:gradFill>
              </a:rPr>
              <a:t>Project </a:t>
            </a:r>
          </a:p>
          <a:p>
            <a:pPr algn="ctr"/>
            <a:r>
              <a:rPr lang="en-US" dirty="0" smtClean="0">
                <a:gradFill>
                  <a:gsLst>
                    <a:gs pos="0">
                      <a:schemeClr val="tx1"/>
                    </a:gs>
                    <a:gs pos="86000">
                      <a:schemeClr val="tx1"/>
                    </a:gs>
                  </a:gsLst>
                  <a:lin ang="5400000" scaled="0"/>
                </a:gradFill>
              </a:rPr>
              <a:t>Professional 2007</a:t>
            </a:r>
          </a:p>
        </p:txBody>
      </p:sp>
      <p:sp>
        <p:nvSpPr>
          <p:cNvPr id="32" name="TextBox 31"/>
          <p:cNvSpPr txBox="1"/>
          <p:nvPr/>
        </p:nvSpPr>
        <p:spPr>
          <a:xfrm>
            <a:off x="5762030" y="5313402"/>
            <a:ext cx="1781770" cy="553998"/>
          </a:xfrm>
          <a:prstGeom prst="rect">
            <a:avLst/>
          </a:prstGeom>
          <a:noFill/>
        </p:spPr>
        <p:txBody>
          <a:bodyPr wrap="none" lIns="0" tIns="0" rIns="0" bIns="0" rtlCol="0">
            <a:spAutoFit/>
          </a:bodyPr>
          <a:lstStyle/>
          <a:p>
            <a:pPr algn="ctr"/>
            <a:r>
              <a:rPr lang="en-US" dirty="0" smtClean="0">
                <a:gradFill>
                  <a:gsLst>
                    <a:gs pos="0">
                      <a:schemeClr val="tx1"/>
                    </a:gs>
                    <a:gs pos="86000">
                      <a:schemeClr val="tx1"/>
                    </a:gs>
                  </a:gsLst>
                  <a:lin ang="5400000" scaled="0"/>
                </a:gradFill>
              </a:rPr>
              <a:t>Project </a:t>
            </a:r>
          </a:p>
          <a:p>
            <a:pPr algn="ctr"/>
            <a:r>
              <a:rPr lang="en-US" dirty="0" smtClean="0">
                <a:gradFill>
                  <a:gsLst>
                    <a:gs pos="0">
                      <a:schemeClr val="tx1"/>
                    </a:gs>
                    <a:gs pos="86000">
                      <a:schemeClr val="tx1"/>
                    </a:gs>
                  </a:gsLst>
                  <a:lin ang="5400000" scaled="0"/>
                </a:gradFill>
              </a:rPr>
              <a:t>Professional 2007</a:t>
            </a:r>
          </a:p>
        </p:txBody>
      </p:sp>
    </p:spTree>
    <p:extLst>
      <p:ext uri="{BB962C8B-B14F-4D97-AF65-F5344CB8AC3E}">
        <p14:creationId xmlns:p14="http://schemas.microsoft.com/office/powerpoint/2010/main" val="25965966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Upgrade and Migration</a:t>
            </a:r>
            <a:endParaRPr lang="en-US" dirty="0"/>
          </a:p>
        </p:txBody>
      </p:sp>
      <p:sp>
        <p:nvSpPr>
          <p:cNvPr id="3" name="Subtitle 2"/>
          <p:cNvSpPr>
            <a:spLocks noGrp="1"/>
          </p:cNvSpPr>
          <p:nvPr>
            <p:ph type="subTitle" idx="1"/>
          </p:nvPr>
        </p:nvSpPr>
        <p:spPr>
          <a:xfrm>
            <a:off x="730249" y="5195604"/>
            <a:ext cx="7681914" cy="886397"/>
          </a:xfrm>
        </p:spPr>
        <p:txBody>
          <a:bodyPr/>
          <a:lstStyle/>
          <a:p>
            <a:r>
              <a:rPr lang="en-US" dirty="0" smtClean="0">
                <a:gradFill>
                  <a:gsLst>
                    <a:gs pos="0">
                      <a:schemeClr val="tx1"/>
                    </a:gs>
                    <a:gs pos="100000">
                      <a:schemeClr val="tx1"/>
                    </a:gs>
                  </a:gsLst>
                  <a:lin ang="5400000" scaled="0"/>
                </a:gradFill>
              </a:rPr>
              <a:t>Ignite World Wide Tour </a:t>
            </a:r>
          </a:p>
          <a:p>
            <a:r>
              <a:rPr lang="en-US" dirty="0" smtClean="0">
                <a:gradFill>
                  <a:gsLst>
                    <a:gs pos="0">
                      <a:schemeClr val="tx1"/>
                    </a:gs>
                    <a:gs pos="100000">
                      <a:schemeClr val="tx1"/>
                    </a:gs>
                  </a:gsLst>
                  <a:lin ang="5400000" scaled="0"/>
                </a:gradFill>
              </a:rPr>
              <a:t>Microsoft Corporation</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Backwards Compatibility Mode</a:t>
            </a:r>
            <a:endParaRPr lang="en-US" dirty="0"/>
          </a:p>
        </p:txBody>
      </p:sp>
      <p:pic>
        <p:nvPicPr>
          <p:cNvPr id="13" name="Picture 2" descr="\\eventsql\dvd\Online_ART\DVD_ART36\Artwork_Imagery\Icons - Illustrations\_ eHOME ICONS\application servers computer.png"/>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886200" y="1828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200400" y="1447800"/>
            <a:ext cx="3079946" cy="307777"/>
          </a:xfrm>
          <a:prstGeom prst="rect">
            <a:avLst/>
          </a:prstGeom>
          <a:noFill/>
        </p:spPr>
        <p:txBody>
          <a:bodyPr wrap="none" lIns="0" tIns="0" rIns="0" bIns="0" rtlCol="0">
            <a:spAutoFit/>
          </a:bodyPr>
          <a:lstStyle/>
          <a:p>
            <a:r>
              <a:rPr lang="en-US" sz="2000" dirty="0" smtClean="0">
                <a:solidFill>
                  <a:srgbClr val="FFC000"/>
                </a:solidFill>
              </a:rPr>
              <a:t>Project Server 2010 </a:t>
            </a:r>
            <a:r>
              <a:rPr lang="en-US" sz="2000" dirty="0" smtClean="0">
                <a:gradFill>
                  <a:gsLst>
                    <a:gs pos="0">
                      <a:schemeClr val="tx1"/>
                    </a:gs>
                    <a:gs pos="86000">
                      <a:schemeClr val="tx1"/>
                    </a:gs>
                  </a:gsLst>
                  <a:lin ang="5400000" scaled="0"/>
                </a:gradFill>
              </a:rPr>
              <a:t>in BCM</a:t>
            </a:r>
          </a:p>
        </p:txBody>
      </p:sp>
      <p:pic>
        <p:nvPicPr>
          <p:cNvPr id="2050" name="Picture 2" descr="\\eventsql\dvd\Online_ART\DVD_ART36\Artwork_Imagery\Icons - Illustrations\_ eHOME ICONS\laptop notebook pc mobility.png"/>
          <p:cNvPicPr>
            <a:picLocks noChangeAspect="1" noChangeArrowheads="1"/>
          </p:cNvPicPr>
          <p:nvPr/>
        </p:nvPicPr>
        <p:blipFill>
          <a:blip r:embed="rId3" cstate="screen">
            <a:duotone>
              <a:schemeClr val="accent3">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21044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5" name="Picture 2" descr="\\eventsql\dvd\Online_ART\DVD_ART36\Artwork_Imagery\Icons - Illustrations\_ eHOME ICONS\laptop notebook pc mobility.png"/>
          <p:cNvPicPr>
            <a:picLocks noChangeAspect="1" noChangeArrowheads="1"/>
          </p:cNvPicPr>
          <p:nvPr/>
        </p:nvPicPr>
        <p:blipFill>
          <a:blip r:embed="rId5" cstate="screen">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40475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7" name="Picture 2" descr="\\eventsql\dvd\Online_ART\DVD_ART36\Artwork_Imagery\Icons - Illustrations\_ eHOME ICONS\laptop notebook pc mobility.png"/>
          <p:cNvPicPr>
            <a:picLocks noChangeAspect="1" noChangeArrowheads="1"/>
          </p:cNvPicPr>
          <p:nvPr/>
        </p:nvPicPr>
        <p:blipFill>
          <a:blip r:embed="rId5" cstate="screen">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990630" y="4399002"/>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4" name="Up-Down Arrow 3"/>
          <p:cNvSpPr/>
          <p:nvPr/>
        </p:nvSpPr>
        <p:spPr bwMode="auto">
          <a:xfrm rot="10800000">
            <a:off x="4191000" y="3276599"/>
            <a:ext cx="304800" cy="914400"/>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Up-Down Arrow 18"/>
          <p:cNvSpPr/>
          <p:nvPr/>
        </p:nvSpPr>
        <p:spPr bwMode="auto">
          <a:xfrm rot="7262526">
            <a:off x="5312898" y="2999652"/>
            <a:ext cx="304800" cy="1368157"/>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0" name="Up-Down Arrow 19"/>
          <p:cNvSpPr/>
          <p:nvPr/>
        </p:nvSpPr>
        <p:spPr bwMode="auto">
          <a:xfrm rot="13980472">
            <a:off x="3134976" y="3058490"/>
            <a:ext cx="304800" cy="1323813"/>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1" name="TextBox 20"/>
          <p:cNvSpPr txBox="1"/>
          <p:nvPr/>
        </p:nvSpPr>
        <p:spPr>
          <a:xfrm>
            <a:off x="1656297" y="5313402"/>
            <a:ext cx="1916037" cy="553998"/>
          </a:xfrm>
          <a:prstGeom prst="rect">
            <a:avLst/>
          </a:prstGeom>
          <a:noFill/>
        </p:spPr>
        <p:txBody>
          <a:bodyPr wrap="none" lIns="0" tIns="0" rIns="0" bIns="0" rtlCol="0">
            <a:spAutoFit/>
          </a:bodyPr>
          <a:lstStyle/>
          <a:p>
            <a:pPr algn="ctr"/>
            <a:r>
              <a:rPr lang="en-US" b="1" dirty="0" smtClean="0">
                <a:solidFill>
                  <a:srgbClr val="FFC000"/>
                </a:solidFill>
              </a:rPr>
              <a:t>Project </a:t>
            </a:r>
          </a:p>
          <a:p>
            <a:pPr algn="ctr"/>
            <a:r>
              <a:rPr lang="en-US" b="1" dirty="0" smtClean="0">
                <a:solidFill>
                  <a:srgbClr val="FFC000"/>
                </a:solidFill>
              </a:rPr>
              <a:t>Professional 2010</a:t>
            </a:r>
          </a:p>
        </p:txBody>
      </p:sp>
      <p:sp>
        <p:nvSpPr>
          <p:cNvPr id="22" name="TextBox 21"/>
          <p:cNvSpPr txBox="1"/>
          <p:nvPr/>
        </p:nvSpPr>
        <p:spPr>
          <a:xfrm>
            <a:off x="3742730" y="5313402"/>
            <a:ext cx="1781770" cy="553998"/>
          </a:xfrm>
          <a:prstGeom prst="rect">
            <a:avLst/>
          </a:prstGeom>
          <a:noFill/>
        </p:spPr>
        <p:txBody>
          <a:bodyPr wrap="none" lIns="0" tIns="0" rIns="0" bIns="0" rtlCol="0">
            <a:spAutoFit/>
          </a:bodyPr>
          <a:lstStyle/>
          <a:p>
            <a:pPr algn="ctr"/>
            <a:r>
              <a:rPr lang="en-US" dirty="0" smtClean="0">
                <a:gradFill>
                  <a:gsLst>
                    <a:gs pos="0">
                      <a:schemeClr val="tx1"/>
                    </a:gs>
                    <a:gs pos="86000">
                      <a:schemeClr val="tx1"/>
                    </a:gs>
                  </a:gsLst>
                  <a:lin ang="5400000" scaled="0"/>
                </a:gradFill>
              </a:rPr>
              <a:t>Project </a:t>
            </a:r>
          </a:p>
          <a:p>
            <a:pPr algn="ctr"/>
            <a:r>
              <a:rPr lang="en-US" dirty="0" smtClean="0">
                <a:gradFill>
                  <a:gsLst>
                    <a:gs pos="0">
                      <a:schemeClr val="tx1"/>
                    </a:gs>
                    <a:gs pos="86000">
                      <a:schemeClr val="tx1"/>
                    </a:gs>
                  </a:gsLst>
                  <a:lin ang="5400000" scaled="0"/>
                </a:gradFill>
              </a:rPr>
              <a:t>Professional 2007</a:t>
            </a:r>
          </a:p>
        </p:txBody>
      </p:sp>
      <p:sp>
        <p:nvSpPr>
          <p:cNvPr id="23" name="TextBox 22"/>
          <p:cNvSpPr txBox="1"/>
          <p:nvPr/>
        </p:nvSpPr>
        <p:spPr>
          <a:xfrm>
            <a:off x="5762030" y="5313402"/>
            <a:ext cx="1781770" cy="553998"/>
          </a:xfrm>
          <a:prstGeom prst="rect">
            <a:avLst/>
          </a:prstGeom>
          <a:noFill/>
        </p:spPr>
        <p:txBody>
          <a:bodyPr wrap="none" lIns="0" tIns="0" rIns="0" bIns="0" rtlCol="0">
            <a:spAutoFit/>
          </a:bodyPr>
          <a:lstStyle/>
          <a:p>
            <a:pPr algn="ctr"/>
            <a:r>
              <a:rPr lang="en-US" dirty="0" smtClean="0">
                <a:gradFill>
                  <a:gsLst>
                    <a:gs pos="0">
                      <a:schemeClr val="tx1"/>
                    </a:gs>
                    <a:gs pos="86000">
                      <a:schemeClr val="tx1"/>
                    </a:gs>
                  </a:gsLst>
                  <a:lin ang="5400000" scaled="0"/>
                </a:gradFill>
              </a:rPr>
              <a:t>Project </a:t>
            </a:r>
          </a:p>
          <a:p>
            <a:pPr algn="ctr"/>
            <a:r>
              <a:rPr lang="en-US" dirty="0" smtClean="0">
                <a:gradFill>
                  <a:gsLst>
                    <a:gs pos="0">
                      <a:schemeClr val="tx1"/>
                    </a:gs>
                    <a:gs pos="86000">
                      <a:schemeClr val="tx1"/>
                    </a:gs>
                  </a:gsLst>
                  <a:lin ang="5400000" scaled="0"/>
                </a:gradFill>
              </a:rPr>
              <a:t>Professional 2007</a:t>
            </a:r>
          </a:p>
        </p:txBody>
      </p:sp>
      <p:sp>
        <p:nvSpPr>
          <p:cNvPr id="3" name="Heart 2"/>
          <p:cNvSpPr/>
          <p:nvPr/>
        </p:nvSpPr>
        <p:spPr bwMode="auto">
          <a:xfrm>
            <a:off x="2316858" y="4534215"/>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3242946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grpId="0" nodeType="withEffect">
                                  <p:stCondLst>
                                    <p:cond delay="0"/>
                                  </p:stCondLst>
                                  <p:childTnLst>
                                    <p:animEffect transition="out" filter="fade">
                                      <p:cBhvr>
                                        <p:cTn id="6" dur="1000" tmFilter="0, 0; .2, .5; .8, .5; 1, 0"/>
                                        <p:tgtEl>
                                          <p:spTgt spid="3"/>
                                        </p:tgtEl>
                                      </p:cBhvr>
                                    </p:animEffect>
                                    <p:animScale>
                                      <p:cBhvr>
                                        <p:cTn id="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Backwards Compatibility Mode</a:t>
            </a:r>
            <a:endParaRPr lang="en-US" dirty="0"/>
          </a:p>
        </p:txBody>
      </p:sp>
      <p:pic>
        <p:nvPicPr>
          <p:cNvPr id="13" name="Picture 2" descr="\\eventsql\dvd\Online_ART\DVD_ART36\Artwork_Imagery\Icons - Illustrations\_ eHOME ICONS\application servers computer.png"/>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886200" y="1828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200400" y="1447800"/>
            <a:ext cx="3079946" cy="307777"/>
          </a:xfrm>
          <a:prstGeom prst="rect">
            <a:avLst/>
          </a:prstGeom>
          <a:noFill/>
        </p:spPr>
        <p:txBody>
          <a:bodyPr wrap="none" lIns="0" tIns="0" rIns="0" bIns="0" rtlCol="0">
            <a:spAutoFit/>
          </a:bodyPr>
          <a:lstStyle/>
          <a:p>
            <a:r>
              <a:rPr lang="en-US" sz="2000" dirty="0" smtClean="0">
                <a:solidFill>
                  <a:srgbClr val="FFC000"/>
                </a:solidFill>
              </a:rPr>
              <a:t>Project Server 2010 </a:t>
            </a:r>
            <a:r>
              <a:rPr lang="en-US" sz="2000" dirty="0" smtClean="0">
                <a:gradFill>
                  <a:gsLst>
                    <a:gs pos="0">
                      <a:schemeClr val="tx1"/>
                    </a:gs>
                    <a:gs pos="86000">
                      <a:schemeClr val="tx1"/>
                    </a:gs>
                  </a:gsLst>
                  <a:lin ang="5400000" scaled="0"/>
                </a:gradFill>
              </a:rPr>
              <a:t>in BCM</a:t>
            </a:r>
          </a:p>
        </p:txBody>
      </p:sp>
      <p:pic>
        <p:nvPicPr>
          <p:cNvPr id="2050" name="Picture 2" descr="\\eventsql\dvd\Online_ART\DVD_ART36\Artwork_Imagery\Icons - Illustrations\_ eHOME ICONS\laptop notebook pc mobility.png"/>
          <p:cNvPicPr>
            <a:picLocks noChangeAspect="1" noChangeArrowheads="1"/>
          </p:cNvPicPr>
          <p:nvPr/>
        </p:nvPicPr>
        <p:blipFill>
          <a:blip r:embed="rId3" cstate="screen">
            <a:duotone>
              <a:schemeClr val="accent3">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21044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5" name="Picture 2" descr="\\eventsql\dvd\Online_ART\DVD_ART36\Artwork_Imagery\Icons - Illustrations\_ eHOME ICONS\laptop notebook pc mobility.png"/>
          <p:cNvPicPr>
            <a:picLocks noChangeAspect="1" noChangeArrowheads="1"/>
          </p:cNvPicPr>
          <p:nvPr/>
        </p:nvPicPr>
        <p:blipFill>
          <a:blip r:embed="rId5" cstate="screen">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40475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7" name="Picture 2" descr="\\eventsql\dvd\Online_ART\DVD_ART36\Artwork_Imagery\Icons - Illustrations\_ eHOME ICONS\laptop notebook pc mobility.png"/>
          <p:cNvPicPr>
            <a:picLocks noChangeAspect="1" noChangeArrowheads="1"/>
          </p:cNvPicPr>
          <p:nvPr/>
        </p:nvPicPr>
        <p:blipFill>
          <a:blip r:embed="rId6"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90630" y="4399002"/>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4" name="Up-Down Arrow 3"/>
          <p:cNvSpPr/>
          <p:nvPr/>
        </p:nvSpPr>
        <p:spPr bwMode="auto">
          <a:xfrm rot="10800000">
            <a:off x="4191000" y="3276599"/>
            <a:ext cx="304800" cy="914400"/>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Up-Down Arrow 18"/>
          <p:cNvSpPr/>
          <p:nvPr/>
        </p:nvSpPr>
        <p:spPr bwMode="auto">
          <a:xfrm rot="7262526">
            <a:off x="5312898" y="2999652"/>
            <a:ext cx="304800" cy="1368157"/>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0" name="Up-Down Arrow 19"/>
          <p:cNvSpPr/>
          <p:nvPr/>
        </p:nvSpPr>
        <p:spPr bwMode="auto">
          <a:xfrm rot="13980472">
            <a:off x="3134976" y="3058490"/>
            <a:ext cx="304800" cy="1323813"/>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1" name="TextBox 20"/>
          <p:cNvSpPr txBox="1"/>
          <p:nvPr/>
        </p:nvSpPr>
        <p:spPr>
          <a:xfrm>
            <a:off x="1656297" y="5313402"/>
            <a:ext cx="1916037" cy="553998"/>
          </a:xfrm>
          <a:prstGeom prst="rect">
            <a:avLst/>
          </a:prstGeom>
          <a:noFill/>
        </p:spPr>
        <p:txBody>
          <a:bodyPr wrap="none" lIns="0" tIns="0" rIns="0" bIns="0" rtlCol="0">
            <a:spAutoFit/>
          </a:bodyPr>
          <a:lstStyle/>
          <a:p>
            <a:pPr algn="ctr"/>
            <a:r>
              <a:rPr lang="en-US" b="1" dirty="0" smtClean="0">
                <a:solidFill>
                  <a:srgbClr val="FFC000"/>
                </a:solidFill>
              </a:rPr>
              <a:t>Project </a:t>
            </a:r>
          </a:p>
          <a:p>
            <a:pPr algn="ctr"/>
            <a:r>
              <a:rPr lang="en-US" b="1" dirty="0" smtClean="0">
                <a:solidFill>
                  <a:srgbClr val="FFC000"/>
                </a:solidFill>
              </a:rPr>
              <a:t>Professional 2010</a:t>
            </a:r>
          </a:p>
        </p:txBody>
      </p:sp>
      <p:sp>
        <p:nvSpPr>
          <p:cNvPr id="22" name="TextBox 21"/>
          <p:cNvSpPr txBox="1"/>
          <p:nvPr/>
        </p:nvSpPr>
        <p:spPr>
          <a:xfrm>
            <a:off x="3675597" y="5313402"/>
            <a:ext cx="1916037" cy="553998"/>
          </a:xfrm>
          <a:prstGeom prst="rect">
            <a:avLst/>
          </a:prstGeom>
          <a:noFill/>
        </p:spPr>
        <p:txBody>
          <a:bodyPr wrap="none" lIns="0" tIns="0" rIns="0" bIns="0" rtlCol="0">
            <a:spAutoFit/>
          </a:bodyPr>
          <a:lstStyle/>
          <a:p>
            <a:pPr algn="ctr"/>
            <a:r>
              <a:rPr lang="en-US" b="1" dirty="0">
                <a:solidFill>
                  <a:srgbClr val="FFC000"/>
                </a:solidFill>
              </a:rPr>
              <a:t>Project </a:t>
            </a:r>
          </a:p>
          <a:p>
            <a:pPr algn="ctr"/>
            <a:r>
              <a:rPr lang="en-US" b="1" dirty="0">
                <a:solidFill>
                  <a:srgbClr val="FFC000"/>
                </a:solidFill>
              </a:rPr>
              <a:t>Professional 2010</a:t>
            </a:r>
            <a:endParaRPr lang="en-US" dirty="0" smtClean="0">
              <a:solidFill>
                <a:srgbClr val="FFC000"/>
              </a:solidFill>
            </a:endParaRPr>
          </a:p>
        </p:txBody>
      </p:sp>
      <p:sp>
        <p:nvSpPr>
          <p:cNvPr id="23" name="TextBox 22"/>
          <p:cNvSpPr txBox="1"/>
          <p:nvPr/>
        </p:nvSpPr>
        <p:spPr>
          <a:xfrm>
            <a:off x="5762030" y="5313402"/>
            <a:ext cx="1781770" cy="553998"/>
          </a:xfrm>
          <a:prstGeom prst="rect">
            <a:avLst/>
          </a:prstGeom>
          <a:noFill/>
        </p:spPr>
        <p:txBody>
          <a:bodyPr wrap="none" lIns="0" tIns="0" rIns="0" bIns="0" rtlCol="0">
            <a:spAutoFit/>
          </a:bodyPr>
          <a:lstStyle/>
          <a:p>
            <a:pPr algn="ctr"/>
            <a:r>
              <a:rPr lang="en-US" dirty="0" smtClean="0">
                <a:gradFill>
                  <a:gsLst>
                    <a:gs pos="0">
                      <a:schemeClr val="tx1"/>
                    </a:gs>
                    <a:gs pos="86000">
                      <a:schemeClr val="tx1"/>
                    </a:gs>
                  </a:gsLst>
                  <a:lin ang="5400000" scaled="0"/>
                </a:gradFill>
              </a:rPr>
              <a:t>Project </a:t>
            </a:r>
          </a:p>
          <a:p>
            <a:pPr algn="ctr"/>
            <a:r>
              <a:rPr lang="en-US" dirty="0" smtClean="0">
                <a:gradFill>
                  <a:gsLst>
                    <a:gs pos="0">
                      <a:schemeClr val="tx1"/>
                    </a:gs>
                    <a:gs pos="86000">
                      <a:schemeClr val="tx1"/>
                    </a:gs>
                  </a:gsLst>
                  <a:lin ang="5400000" scaled="0"/>
                </a:gradFill>
              </a:rPr>
              <a:t>Professional 2007</a:t>
            </a:r>
          </a:p>
        </p:txBody>
      </p:sp>
      <p:sp>
        <p:nvSpPr>
          <p:cNvPr id="16" name="Heart 15"/>
          <p:cNvSpPr/>
          <p:nvPr/>
        </p:nvSpPr>
        <p:spPr bwMode="auto">
          <a:xfrm>
            <a:off x="2316858" y="4534215"/>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2"/>
              </a:solidFill>
              <a:effectLst>
                <a:outerShdw blurRad="50800" dist="38100" dir="5400000" algn="ctr" rotWithShape="0">
                  <a:srgbClr val="000000">
                    <a:alpha val="47000"/>
                  </a:srgbClr>
                </a:outerShdw>
              </a:effectLst>
              <a:latin typeface="Segoe UI" pitchFamily="34" charset="0"/>
            </a:endParaRPr>
          </a:p>
        </p:txBody>
      </p:sp>
      <p:sp>
        <p:nvSpPr>
          <p:cNvPr id="18" name="Heart 17"/>
          <p:cNvSpPr/>
          <p:nvPr/>
        </p:nvSpPr>
        <p:spPr bwMode="auto">
          <a:xfrm>
            <a:off x="4259317" y="4540468"/>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2"/>
              </a:soli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4030180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grpId="0" nodeType="withEffect">
                                  <p:stCondLst>
                                    <p:cond delay="0"/>
                                  </p:stCondLst>
                                  <p:childTnLst>
                                    <p:animEffect transition="out" filter="fade">
                                      <p:cBhvr>
                                        <p:cTn id="6" dur="1000" tmFilter="0, 0; .2, .5; .8, .5; 1, 0"/>
                                        <p:tgtEl>
                                          <p:spTgt spid="16"/>
                                        </p:tgtEl>
                                      </p:cBhvr>
                                    </p:animEffect>
                                    <p:animScale>
                                      <p:cBhvr>
                                        <p:cTn id="7" dur="500" autoRev="1" fill="hold"/>
                                        <p:tgtEl>
                                          <p:spTgt spid="16"/>
                                        </p:tgtEl>
                                      </p:cBhvr>
                                      <p:by x="105000" y="105000"/>
                                    </p:animScale>
                                  </p:childTnLst>
                                </p:cTn>
                              </p:par>
                              <p:par>
                                <p:cTn id="8" presetID="26" presetClass="emph" presetSubtype="0" repeatCount="2000" fill="hold" grpId="0" nodeType="withEffect">
                                  <p:stCondLst>
                                    <p:cond delay="0"/>
                                  </p:stCondLst>
                                  <p:childTnLst>
                                    <p:animEffect transition="out" filter="fade">
                                      <p:cBhvr>
                                        <p:cTn id="9" dur="1000" tmFilter="0, 0; .2, .5; .8, .5; 1, 0"/>
                                        <p:tgtEl>
                                          <p:spTgt spid="18"/>
                                        </p:tgtEl>
                                      </p:cBhvr>
                                    </p:animEffect>
                                    <p:animScale>
                                      <p:cBhvr>
                                        <p:cTn id="10"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Backwards Compatibility Mode</a:t>
            </a:r>
            <a:endParaRPr lang="en-US" dirty="0"/>
          </a:p>
        </p:txBody>
      </p:sp>
      <p:pic>
        <p:nvPicPr>
          <p:cNvPr id="13" name="Picture 2" descr="\\eventsql\dvd\Online_ART\DVD_ART36\Artwork_Imagery\Icons - Illustrations\_ eHOME ICONS\application servers computer.png"/>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886200" y="1828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200400" y="1447800"/>
            <a:ext cx="3079946" cy="307777"/>
          </a:xfrm>
          <a:prstGeom prst="rect">
            <a:avLst/>
          </a:prstGeom>
          <a:noFill/>
        </p:spPr>
        <p:txBody>
          <a:bodyPr wrap="none" lIns="0" tIns="0" rIns="0" bIns="0" rtlCol="0">
            <a:spAutoFit/>
          </a:bodyPr>
          <a:lstStyle/>
          <a:p>
            <a:r>
              <a:rPr lang="en-US" sz="2000" dirty="0" smtClean="0">
                <a:solidFill>
                  <a:srgbClr val="FFC000"/>
                </a:solidFill>
              </a:rPr>
              <a:t>Project Server 2010 </a:t>
            </a:r>
            <a:r>
              <a:rPr lang="en-US" sz="2000" dirty="0" smtClean="0">
                <a:gradFill>
                  <a:gsLst>
                    <a:gs pos="0">
                      <a:schemeClr val="tx1"/>
                    </a:gs>
                    <a:gs pos="86000">
                      <a:schemeClr val="tx1"/>
                    </a:gs>
                  </a:gsLst>
                  <a:lin ang="5400000" scaled="0"/>
                </a:gradFill>
              </a:rPr>
              <a:t>in BCM</a:t>
            </a:r>
          </a:p>
        </p:txBody>
      </p:sp>
      <p:pic>
        <p:nvPicPr>
          <p:cNvPr id="2050" name="Picture 2" descr="\\eventsql\dvd\Online_ART\DVD_ART36\Artwork_Imagery\Icons - Illustrations\_ eHOME ICONS\laptop notebook pc mobility.png"/>
          <p:cNvPicPr>
            <a:picLocks noChangeAspect="1" noChangeArrowheads="1"/>
          </p:cNvPicPr>
          <p:nvPr/>
        </p:nvPicPr>
        <p:blipFill>
          <a:blip r:embed="rId3" cstate="screen">
            <a:duotone>
              <a:schemeClr val="accent3">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21044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5" name="Picture 2" descr="\\eventsql\dvd\Online_ART\DVD_ART36\Artwork_Imagery\Icons - Illustrations\_ eHOME ICONS\laptop notebook pc mobility.png"/>
          <p:cNvPicPr>
            <a:picLocks noChangeAspect="1" noChangeArrowheads="1"/>
          </p:cNvPicPr>
          <p:nvPr/>
        </p:nvPicPr>
        <p:blipFill>
          <a:blip r:embed="rId5" cstate="screen">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40475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7" name="Picture 2" descr="\\eventsql\dvd\Online_ART\DVD_ART36\Artwork_Imagery\Icons - Illustrations\_ eHOME ICONS\laptop notebook pc mobility.png"/>
          <p:cNvPicPr>
            <a:picLocks noChangeAspect="1" noChangeArrowheads="1"/>
          </p:cNvPicPr>
          <p:nvPr/>
        </p:nvPicPr>
        <p:blipFill>
          <a:blip r:embed="rId5" cstate="screen">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990630" y="4399002"/>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4" name="Up-Down Arrow 3"/>
          <p:cNvSpPr/>
          <p:nvPr/>
        </p:nvSpPr>
        <p:spPr bwMode="auto">
          <a:xfrm rot="10800000">
            <a:off x="4191000" y="3276599"/>
            <a:ext cx="304800" cy="914400"/>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Up-Down Arrow 18"/>
          <p:cNvSpPr/>
          <p:nvPr/>
        </p:nvSpPr>
        <p:spPr bwMode="auto">
          <a:xfrm rot="7262526">
            <a:off x="5312898" y="2999652"/>
            <a:ext cx="304800" cy="1368157"/>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0" name="Up-Down Arrow 19"/>
          <p:cNvSpPr/>
          <p:nvPr/>
        </p:nvSpPr>
        <p:spPr bwMode="auto">
          <a:xfrm rot="13980472">
            <a:off x="3134976" y="3058490"/>
            <a:ext cx="304800" cy="1323813"/>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1" name="TextBox 20"/>
          <p:cNvSpPr txBox="1"/>
          <p:nvPr/>
        </p:nvSpPr>
        <p:spPr>
          <a:xfrm>
            <a:off x="1656297" y="5313402"/>
            <a:ext cx="1916037" cy="553998"/>
          </a:xfrm>
          <a:prstGeom prst="rect">
            <a:avLst/>
          </a:prstGeom>
          <a:noFill/>
        </p:spPr>
        <p:txBody>
          <a:bodyPr wrap="none" lIns="0" tIns="0" rIns="0" bIns="0" rtlCol="0">
            <a:spAutoFit/>
          </a:bodyPr>
          <a:lstStyle/>
          <a:p>
            <a:pPr algn="ctr"/>
            <a:r>
              <a:rPr lang="en-US" b="1" dirty="0" smtClean="0">
                <a:solidFill>
                  <a:srgbClr val="FFC000"/>
                </a:solidFill>
              </a:rPr>
              <a:t>Project </a:t>
            </a:r>
          </a:p>
          <a:p>
            <a:pPr algn="ctr"/>
            <a:r>
              <a:rPr lang="en-US" b="1" dirty="0" smtClean="0">
                <a:solidFill>
                  <a:srgbClr val="FFC000"/>
                </a:solidFill>
              </a:rPr>
              <a:t>Professional 2010</a:t>
            </a:r>
          </a:p>
        </p:txBody>
      </p:sp>
      <p:sp>
        <p:nvSpPr>
          <p:cNvPr id="22" name="TextBox 21"/>
          <p:cNvSpPr txBox="1"/>
          <p:nvPr/>
        </p:nvSpPr>
        <p:spPr>
          <a:xfrm>
            <a:off x="3675597" y="5313402"/>
            <a:ext cx="1916037" cy="553998"/>
          </a:xfrm>
          <a:prstGeom prst="rect">
            <a:avLst/>
          </a:prstGeom>
          <a:noFill/>
        </p:spPr>
        <p:txBody>
          <a:bodyPr wrap="none" lIns="0" tIns="0" rIns="0" bIns="0" rtlCol="0">
            <a:spAutoFit/>
          </a:bodyPr>
          <a:lstStyle/>
          <a:p>
            <a:pPr algn="ctr"/>
            <a:r>
              <a:rPr lang="en-US" b="1" dirty="0">
                <a:solidFill>
                  <a:srgbClr val="FFC000"/>
                </a:solidFill>
              </a:rPr>
              <a:t>Project </a:t>
            </a:r>
          </a:p>
          <a:p>
            <a:pPr algn="ctr"/>
            <a:r>
              <a:rPr lang="en-US" b="1" dirty="0">
                <a:solidFill>
                  <a:srgbClr val="FFC000"/>
                </a:solidFill>
              </a:rPr>
              <a:t>Professional 2010</a:t>
            </a:r>
            <a:endParaRPr lang="en-US" dirty="0" smtClean="0">
              <a:solidFill>
                <a:srgbClr val="FFC000"/>
              </a:solidFill>
            </a:endParaRPr>
          </a:p>
        </p:txBody>
      </p:sp>
      <p:sp>
        <p:nvSpPr>
          <p:cNvPr id="23" name="TextBox 22"/>
          <p:cNvSpPr txBox="1"/>
          <p:nvPr/>
        </p:nvSpPr>
        <p:spPr>
          <a:xfrm>
            <a:off x="5694897" y="5313402"/>
            <a:ext cx="1916037" cy="553998"/>
          </a:xfrm>
          <a:prstGeom prst="rect">
            <a:avLst/>
          </a:prstGeom>
          <a:noFill/>
        </p:spPr>
        <p:txBody>
          <a:bodyPr wrap="none" lIns="0" tIns="0" rIns="0" bIns="0" rtlCol="0">
            <a:spAutoFit/>
          </a:bodyPr>
          <a:lstStyle/>
          <a:p>
            <a:pPr algn="ctr"/>
            <a:r>
              <a:rPr lang="en-US" b="1" dirty="0">
                <a:solidFill>
                  <a:srgbClr val="FFC000"/>
                </a:solidFill>
              </a:rPr>
              <a:t>Project </a:t>
            </a:r>
          </a:p>
          <a:p>
            <a:pPr algn="ctr"/>
            <a:r>
              <a:rPr lang="en-US" b="1" dirty="0">
                <a:solidFill>
                  <a:srgbClr val="FFC000"/>
                </a:solidFill>
              </a:rPr>
              <a:t>Professional 2010</a:t>
            </a:r>
            <a:endParaRPr lang="en-US" dirty="0">
              <a:solidFill>
                <a:srgbClr val="FFC000"/>
              </a:solidFill>
            </a:endParaRPr>
          </a:p>
        </p:txBody>
      </p:sp>
      <p:sp>
        <p:nvSpPr>
          <p:cNvPr id="16" name="Heart 15"/>
          <p:cNvSpPr/>
          <p:nvPr/>
        </p:nvSpPr>
        <p:spPr bwMode="auto">
          <a:xfrm>
            <a:off x="2316858" y="4534215"/>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8" name="Heart 17"/>
          <p:cNvSpPr/>
          <p:nvPr/>
        </p:nvSpPr>
        <p:spPr bwMode="auto">
          <a:xfrm>
            <a:off x="4267200" y="4548351"/>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4" name="Heart 23"/>
          <p:cNvSpPr/>
          <p:nvPr/>
        </p:nvSpPr>
        <p:spPr bwMode="auto">
          <a:xfrm>
            <a:off x="6195849" y="4540468"/>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216576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grpId="0" nodeType="withEffect">
                                  <p:stCondLst>
                                    <p:cond delay="0"/>
                                  </p:stCondLst>
                                  <p:childTnLst>
                                    <p:animEffect transition="out" filter="fade">
                                      <p:cBhvr>
                                        <p:cTn id="6" dur="1000" tmFilter="0, 0; .2, .5; .8, .5; 1, 0"/>
                                        <p:tgtEl>
                                          <p:spTgt spid="16"/>
                                        </p:tgtEl>
                                      </p:cBhvr>
                                    </p:animEffect>
                                    <p:animScale>
                                      <p:cBhvr>
                                        <p:cTn id="7" dur="500" autoRev="1" fill="hold"/>
                                        <p:tgtEl>
                                          <p:spTgt spid="16"/>
                                        </p:tgtEl>
                                      </p:cBhvr>
                                      <p:by x="105000" y="105000"/>
                                    </p:animScale>
                                  </p:childTnLst>
                                </p:cTn>
                              </p:par>
                              <p:par>
                                <p:cTn id="8" presetID="26" presetClass="emph" presetSubtype="0" repeatCount="2000" fill="hold" grpId="0" nodeType="withEffect">
                                  <p:stCondLst>
                                    <p:cond delay="0"/>
                                  </p:stCondLst>
                                  <p:childTnLst>
                                    <p:animEffect transition="out" filter="fade">
                                      <p:cBhvr>
                                        <p:cTn id="9" dur="1000" tmFilter="0, 0; .2, .5; .8, .5; 1, 0"/>
                                        <p:tgtEl>
                                          <p:spTgt spid="18"/>
                                        </p:tgtEl>
                                      </p:cBhvr>
                                    </p:animEffect>
                                    <p:animScale>
                                      <p:cBhvr>
                                        <p:cTn id="10" dur="500" autoRev="1" fill="hold"/>
                                        <p:tgtEl>
                                          <p:spTgt spid="18"/>
                                        </p:tgtEl>
                                      </p:cBhvr>
                                      <p:by x="105000" y="105000"/>
                                    </p:animScale>
                                  </p:childTnLst>
                                </p:cTn>
                              </p:par>
                              <p:par>
                                <p:cTn id="11" presetID="26" presetClass="emph" presetSubtype="0" repeatCount="2000" fill="hold" grpId="0" nodeType="withEffect">
                                  <p:stCondLst>
                                    <p:cond delay="0"/>
                                  </p:stCondLst>
                                  <p:childTnLst>
                                    <p:animEffect transition="out" filter="fade">
                                      <p:cBhvr>
                                        <p:cTn id="12" dur="1000" tmFilter="0, 0; .2, .5; .8, .5; 1, 0"/>
                                        <p:tgtEl>
                                          <p:spTgt spid="24"/>
                                        </p:tgtEl>
                                      </p:cBhvr>
                                    </p:animEffect>
                                    <p:animScale>
                                      <p:cBhvr>
                                        <p:cTn id="13" dur="50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Backwards Compatibility Mode</a:t>
            </a:r>
            <a:endParaRPr lang="en-US" dirty="0"/>
          </a:p>
        </p:txBody>
      </p:sp>
      <p:pic>
        <p:nvPicPr>
          <p:cNvPr id="13" name="Picture 2" descr="\\eventsql\dvd\Online_ART\DVD_ART36\Artwork_Imagery\Icons - Illustrations\_ eHOME ICONS\application servers computer.png"/>
          <p:cNvPicPr>
            <a:picLocks noChangeAspect="1" noChangeArrowheads="1"/>
          </p:cNvPicPr>
          <p:nvPr/>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bwMode="auto">
          <a:xfrm>
            <a:off x="3886200" y="1828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419819" y="1219200"/>
            <a:ext cx="4180696" cy="584775"/>
          </a:xfrm>
          <a:prstGeom prst="rect">
            <a:avLst/>
          </a:prstGeom>
          <a:noFill/>
        </p:spPr>
        <p:txBody>
          <a:bodyPr wrap="none" lIns="0" tIns="0" rIns="0" bIns="0" rtlCol="0">
            <a:spAutoFit/>
          </a:bodyPr>
          <a:lstStyle/>
          <a:p>
            <a:pPr algn="ctr"/>
            <a:r>
              <a:rPr lang="en-US" sz="2000" dirty="0" smtClean="0">
                <a:solidFill>
                  <a:srgbClr val="FFC000"/>
                </a:solidFill>
              </a:rPr>
              <a:t>Project Server 2010 in </a:t>
            </a:r>
            <a:r>
              <a:rPr lang="en-US" sz="2000" b="1" dirty="0" smtClean="0">
                <a:solidFill>
                  <a:srgbClr val="FFC000"/>
                </a:solidFill>
              </a:rPr>
              <a:t>Native Mode</a:t>
            </a:r>
          </a:p>
          <a:p>
            <a:pPr algn="ctr"/>
            <a:r>
              <a:rPr lang="en-US" dirty="0" smtClean="0"/>
              <a:t>(BCM to Native = </a:t>
            </a:r>
            <a:r>
              <a:rPr lang="en-US" b="1" dirty="0" smtClean="0"/>
              <a:t>One way setting only</a:t>
            </a:r>
            <a:r>
              <a:rPr lang="en-US" dirty="0" smtClean="0"/>
              <a:t>)</a:t>
            </a:r>
          </a:p>
        </p:txBody>
      </p:sp>
      <p:pic>
        <p:nvPicPr>
          <p:cNvPr id="2050" name="Picture 2" descr="\\eventsql\dvd\Online_ART\DVD_ART36\Artwork_Imagery\Icons - Illustrations\_ eHOME ICONS\laptop notebook pc mobility.png"/>
          <p:cNvPicPr>
            <a:picLocks noChangeAspect="1" noChangeArrowheads="1"/>
          </p:cNvPicPr>
          <p:nvPr/>
        </p:nvPicPr>
        <p:blipFill>
          <a:blip r:embed="rId4" cstate="screen">
            <a:duotone>
              <a:schemeClr val="accent3">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21044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5" name="Picture 2" descr="\\eventsql\dvd\Online_ART\DVD_ART36\Artwork_Imagery\Icons - Illustrations\_ eHOME ICONS\laptop notebook pc mobility.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47530" y="4399002"/>
            <a:ext cx="990600" cy="770209"/>
          </a:xfrm>
          <a:prstGeom prst="rect">
            <a:avLst/>
          </a:prstGeom>
          <a:extLst>
            <a:ext uri="{909E8E84-426E-40DD-AFC4-6F175D3DCCD1}">
              <a14:hiddenFill xmlns:a14="http://schemas.microsoft.com/office/drawing/2010/main">
                <a:solidFill>
                  <a:srgbClr val="FFFFFF"/>
                </a:solidFill>
              </a14:hiddenFill>
            </a:ext>
          </a:extLst>
        </p:spPr>
      </p:pic>
      <p:pic>
        <p:nvPicPr>
          <p:cNvPr id="17" name="Picture 2" descr="\\eventsql\dvd\Online_ART\DVD_ART36\Artwork_Imagery\Icons - Illustrations\_ eHOME ICONS\laptop notebook pc mobility.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90630" y="4399002"/>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4" name="Up-Down Arrow 3"/>
          <p:cNvSpPr/>
          <p:nvPr/>
        </p:nvSpPr>
        <p:spPr bwMode="auto">
          <a:xfrm rot="10800000">
            <a:off x="4191000" y="3276599"/>
            <a:ext cx="304800" cy="9144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Up-Down Arrow 18"/>
          <p:cNvSpPr/>
          <p:nvPr/>
        </p:nvSpPr>
        <p:spPr bwMode="auto">
          <a:xfrm rot="7262526">
            <a:off x="5312898" y="2999652"/>
            <a:ext cx="304800" cy="1368157"/>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0" name="Up-Down Arrow 19"/>
          <p:cNvSpPr/>
          <p:nvPr/>
        </p:nvSpPr>
        <p:spPr bwMode="auto">
          <a:xfrm rot="13980472">
            <a:off x="3134976" y="3058490"/>
            <a:ext cx="304800" cy="1323813"/>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1" name="TextBox 20"/>
          <p:cNvSpPr txBox="1"/>
          <p:nvPr/>
        </p:nvSpPr>
        <p:spPr>
          <a:xfrm>
            <a:off x="1656297" y="5313402"/>
            <a:ext cx="1916037" cy="553998"/>
          </a:xfrm>
          <a:prstGeom prst="rect">
            <a:avLst/>
          </a:prstGeom>
          <a:noFill/>
        </p:spPr>
        <p:txBody>
          <a:bodyPr wrap="none" lIns="0" tIns="0" rIns="0" bIns="0" rtlCol="0">
            <a:spAutoFit/>
          </a:bodyPr>
          <a:lstStyle/>
          <a:p>
            <a:pPr algn="ctr"/>
            <a:r>
              <a:rPr lang="en-US" b="1" dirty="0" smtClean="0">
                <a:solidFill>
                  <a:srgbClr val="FFC000"/>
                </a:solidFill>
              </a:rPr>
              <a:t>Project </a:t>
            </a:r>
          </a:p>
          <a:p>
            <a:pPr algn="ctr"/>
            <a:r>
              <a:rPr lang="en-US" b="1" dirty="0" smtClean="0">
                <a:solidFill>
                  <a:srgbClr val="FFC000"/>
                </a:solidFill>
              </a:rPr>
              <a:t>Professional 2010</a:t>
            </a:r>
          </a:p>
        </p:txBody>
      </p:sp>
      <p:sp>
        <p:nvSpPr>
          <p:cNvPr id="22" name="TextBox 21"/>
          <p:cNvSpPr txBox="1"/>
          <p:nvPr/>
        </p:nvSpPr>
        <p:spPr>
          <a:xfrm>
            <a:off x="3675597" y="5313402"/>
            <a:ext cx="1916037" cy="553998"/>
          </a:xfrm>
          <a:prstGeom prst="rect">
            <a:avLst/>
          </a:prstGeom>
          <a:noFill/>
        </p:spPr>
        <p:txBody>
          <a:bodyPr wrap="none" lIns="0" tIns="0" rIns="0" bIns="0" rtlCol="0">
            <a:spAutoFit/>
          </a:bodyPr>
          <a:lstStyle/>
          <a:p>
            <a:pPr algn="ctr"/>
            <a:r>
              <a:rPr lang="en-US" b="1" dirty="0">
                <a:solidFill>
                  <a:srgbClr val="FFC000"/>
                </a:solidFill>
              </a:rPr>
              <a:t>Project </a:t>
            </a:r>
          </a:p>
          <a:p>
            <a:pPr algn="ctr"/>
            <a:r>
              <a:rPr lang="en-US" b="1" dirty="0">
                <a:solidFill>
                  <a:srgbClr val="FFC000"/>
                </a:solidFill>
              </a:rPr>
              <a:t>Professional 2010</a:t>
            </a:r>
            <a:endParaRPr lang="en-US" dirty="0" smtClean="0">
              <a:solidFill>
                <a:srgbClr val="FFC000"/>
              </a:solidFill>
            </a:endParaRPr>
          </a:p>
        </p:txBody>
      </p:sp>
      <p:sp>
        <p:nvSpPr>
          <p:cNvPr id="23" name="TextBox 22"/>
          <p:cNvSpPr txBox="1"/>
          <p:nvPr/>
        </p:nvSpPr>
        <p:spPr>
          <a:xfrm>
            <a:off x="5694897" y="5313402"/>
            <a:ext cx="1916037" cy="553998"/>
          </a:xfrm>
          <a:prstGeom prst="rect">
            <a:avLst/>
          </a:prstGeom>
          <a:noFill/>
        </p:spPr>
        <p:txBody>
          <a:bodyPr wrap="none" lIns="0" tIns="0" rIns="0" bIns="0" rtlCol="0">
            <a:spAutoFit/>
          </a:bodyPr>
          <a:lstStyle/>
          <a:p>
            <a:pPr algn="ctr"/>
            <a:r>
              <a:rPr lang="en-US" b="1" dirty="0">
                <a:solidFill>
                  <a:srgbClr val="FFC000"/>
                </a:solidFill>
              </a:rPr>
              <a:t>Project </a:t>
            </a:r>
          </a:p>
          <a:p>
            <a:pPr algn="ctr"/>
            <a:r>
              <a:rPr lang="en-US" b="1" dirty="0">
                <a:solidFill>
                  <a:srgbClr val="FFC000"/>
                </a:solidFill>
              </a:rPr>
              <a:t>Professional 2010</a:t>
            </a:r>
            <a:endParaRPr lang="en-US" dirty="0">
              <a:solidFill>
                <a:srgbClr val="FFC000"/>
              </a:solidFill>
            </a:endParaRPr>
          </a:p>
        </p:txBody>
      </p:sp>
      <p:sp>
        <p:nvSpPr>
          <p:cNvPr id="16" name="TextBox 15"/>
          <p:cNvSpPr txBox="1"/>
          <p:nvPr/>
        </p:nvSpPr>
        <p:spPr>
          <a:xfrm>
            <a:off x="7391400" y="2452807"/>
            <a:ext cx="1524000" cy="1661993"/>
          </a:xfrm>
          <a:prstGeom prst="rect">
            <a:avLst/>
          </a:prstGeom>
          <a:noFill/>
        </p:spPr>
        <p:txBody>
          <a:bodyPr wrap="square" lIns="0" tIns="0" rIns="0" bIns="0" rtlCol="0">
            <a:spAutoFit/>
          </a:bodyPr>
          <a:lstStyle/>
          <a:p>
            <a:pPr algn="ctr"/>
            <a:r>
              <a:rPr lang="en-US" dirty="0" smtClean="0"/>
              <a:t>Project Professional 2007 </a:t>
            </a:r>
          </a:p>
          <a:p>
            <a:pPr algn="ctr"/>
            <a:r>
              <a:rPr lang="en-US" b="1" i="1" dirty="0" smtClean="0"/>
              <a:t>can no longer connect to server</a:t>
            </a:r>
            <a:endParaRPr lang="en-US" b="1" i="1" dirty="0"/>
          </a:p>
        </p:txBody>
      </p:sp>
      <p:sp>
        <p:nvSpPr>
          <p:cNvPr id="18" name="Heart 17"/>
          <p:cNvSpPr/>
          <p:nvPr/>
        </p:nvSpPr>
        <p:spPr bwMode="auto">
          <a:xfrm>
            <a:off x="2316858" y="4534215"/>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4" name="Heart 23"/>
          <p:cNvSpPr/>
          <p:nvPr/>
        </p:nvSpPr>
        <p:spPr bwMode="auto">
          <a:xfrm>
            <a:off x="4267200" y="4548351"/>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5" name="Heart 24"/>
          <p:cNvSpPr/>
          <p:nvPr/>
        </p:nvSpPr>
        <p:spPr bwMode="auto">
          <a:xfrm>
            <a:off x="6195849" y="4540468"/>
            <a:ext cx="228600" cy="2286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6" name="Heart 25"/>
          <p:cNvSpPr/>
          <p:nvPr/>
        </p:nvSpPr>
        <p:spPr bwMode="auto">
          <a:xfrm>
            <a:off x="3962400" y="2362200"/>
            <a:ext cx="304800" cy="304800"/>
          </a:xfrm>
          <a:prstGeom prst="hear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pic>
        <p:nvPicPr>
          <p:cNvPr id="27" name="Picture 2" descr="\\eventsql\dvd\Online_ART\DVD_ART36\Artwork_Imagery\Icons - Illustrations\_ eHOME ICONS\laptop notebook pc mobility.png"/>
          <p:cNvPicPr>
            <a:picLocks noChangeAspect="1" noChangeArrowheads="1"/>
          </p:cNvPicPr>
          <p:nvPr/>
        </p:nvPicPr>
        <p:blipFill>
          <a:blip r:embed="rId6"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696200" y="4419600"/>
            <a:ext cx="990600" cy="770209"/>
          </a:xfrm>
          <a:prstGeom prst="rect">
            <a:avLst/>
          </a:prstGeom>
          <a:extLst>
            <a:ext uri="{909E8E84-426E-40DD-AFC4-6F175D3DCCD1}">
              <a14:hiddenFill xmlns:a14="http://schemas.microsoft.com/office/drawing/2010/main">
                <a:solidFill>
                  <a:srgbClr val="FFFFFF"/>
                </a:solidFill>
              </a14:hiddenFill>
            </a:ext>
          </a:extLst>
        </p:spPr>
      </p:pic>
      <p:sp>
        <p:nvSpPr>
          <p:cNvPr id="28" name="&quot;No&quot; Symbol 27"/>
          <p:cNvSpPr/>
          <p:nvPr/>
        </p:nvSpPr>
        <p:spPr bwMode="auto">
          <a:xfrm>
            <a:off x="7620000" y="4267200"/>
            <a:ext cx="1048871" cy="990600"/>
          </a:xfrm>
          <a:prstGeom prst="noSmoking">
            <a:avLst>
              <a:gd name="adj" fmla="val 11401"/>
            </a:avLst>
          </a:prstGeom>
          <a:gradFill>
            <a:gsLst>
              <a:gs pos="72000">
                <a:srgbClr val="C00000">
                  <a:alpha val="43000"/>
                </a:srgbClr>
              </a:gs>
              <a:gs pos="100000">
                <a:schemeClr val="accent1">
                  <a:tint val="80000"/>
                  <a:satMod val="15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4121953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grpId="0" nodeType="withEffect">
                                  <p:stCondLst>
                                    <p:cond delay="0"/>
                                  </p:stCondLst>
                                  <p:childTnLst>
                                    <p:animEffect transition="out" filter="fade">
                                      <p:cBhvr>
                                        <p:cTn id="6" dur="1000" tmFilter="0, 0; .2, .5; .8, .5; 1, 0"/>
                                        <p:tgtEl>
                                          <p:spTgt spid="18"/>
                                        </p:tgtEl>
                                      </p:cBhvr>
                                    </p:animEffect>
                                    <p:animScale>
                                      <p:cBhvr>
                                        <p:cTn id="7" dur="500" autoRev="1" fill="hold"/>
                                        <p:tgtEl>
                                          <p:spTgt spid="18"/>
                                        </p:tgtEl>
                                      </p:cBhvr>
                                      <p:by x="105000" y="105000"/>
                                    </p:animScale>
                                  </p:childTnLst>
                                </p:cTn>
                              </p:par>
                              <p:par>
                                <p:cTn id="8" presetID="26" presetClass="emph" presetSubtype="0" repeatCount="2000" fill="hold" grpId="0" nodeType="withEffect">
                                  <p:stCondLst>
                                    <p:cond delay="0"/>
                                  </p:stCondLst>
                                  <p:childTnLst>
                                    <p:animEffect transition="out" filter="fade">
                                      <p:cBhvr>
                                        <p:cTn id="9" dur="1000" tmFilter="0, 0; .2, .5; .8, .5; 1, 0"/>
                                        <p:tgtEl>
                                          <p:spTgt spid="24"/>
                                        </p:tgtEl>
                                      </p:cBhvr>
                                    </p:animEffect>
                                    <p:animScale>
                                      <p:cBhvr>
                                        <p:cTn id="10" dur="500" autoRev="1" fill="hold"/>
                                        <p:tgtEl>
                                          <p:spTgt spid="24"/>
                                        </p:tgtEl>
                                      </p:cBhvr>
                                      <p:by x="105000" y="105000"/>
                                    </p:animScale>
                                  </p:childTnLst>
                                </p:cTn>
                              </p:par>
                              <p:par>
                                <p:cTn id="11" presetID="26" presetClass="emph" presetSubtype="0" repeatCount="2000" fill="hold" grpId="0" nodeType="withEffect">
                                  <p:stCondLst>
                                    <p:cond delay="0"/>
                                  </p:stCondLst>
                                  <p:childTnLst>
                                    <p:animEffect transition="out" filter="fade">
                                      <p:cBhvr>
                                        <p:cTn id="12" dur="1000" tmFilter="0, 0; .2, .5; .8, .5; 1, 0"/>
                                        <p:tgtEl>
                                          <p:spTgt spid="25"/>
                                        </p:tgtEl>
                                      </p:cBhvr>
                                    </p:animEffect>
                                    <p:animScale>
                                      <p:cBhvr>
                                        <p:cTn id="13" dur="500" autoRev="1" fill="hold"/>
                                        <p:tgtEl>
                                          <p:spTgt spid="25"/>
                                        </p:tgtEl>
                                      </p:cBhvr>
                                      <p:by x="105000" y="105000"/>
                                    </p:animScale>
                                  </p:childTnLst>
                                </p:cTn>
                              </p:par>
                              <p:par>
                                <p:cTn id="14" presetID="26" presetClass="emph" presetSubtype="0" repeatCount="2000" fill="hold" grpId="0" nodeType="withEffect">
                                  <p:stCondLst>
                                    <p:cond delay="0"/>
                                  </p:stCondLst>
                                  <p:childTnLst>
                                    <p:animEffect transition="out" filter="fade">
                                      <p:cBhvr>
                                        <p:cTn id="15" dur="1000" tmFilter="0, 0; .2, .5; .8, .5; 1, 0"/>
                                        <p:tgtEl>
                                          <p:spTgt spid="26"/>
                                        </p:tgtEl>
                                      </p:cBhvr>
                                    </p:animEffect>
                                    <p:animScale>
                                      <p:cBhvr>
                                        <p:cTn id="16" dur="500" autoRev="1" fill="hold"/>
                                        <p:tgtEl>
                                          <p:spTgt spid="2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par>
                          <p:cTn id="24" fill="hold">
                            <p:stCondLst>
                              <p:cond delay="0"/>
                            </p:stCondLst>
                            <p:childTnLst>
                              <p:par>
                                <p:cTn id="25" presetID="2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4" grpId="0" animBg="1"/>
      <p:bldP spid="25" grpId="0" animBg="1"/>
      <p:bldP spid="26"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a:t>Backwards Compatibility Mode</a:t>
            </a:r>
            <a:br>
              <a:rPr lang="en-US" dirty="0"/>
            </a:br>
            <a:r>
              <a:rPr lang="en-US" sz="3600" dirty="0" smtClean="0">
                <a:solidFill>
                  <a:srgbClr val="FFC000"/>
                </a:solidFill>
              </a:rPr>
              <a:t>Turning on</a:t>
            </a:r>
            <a:endParaRPr lang="en-US" dirty="0"/>
          </a:p>
        </p:txBody>
      </p:sp>
      <p:sp>
        <p:nvSpPr>
          <p:cNvPr id="3" name="Content Placeholder 2"/>
          <p:cNvSpPr>
            <a:spLocks noGrp="1"/>
          </p:cNvSpPr>
          <p:nvPr>
            <p:ph idx="1"/>
          </p:nvPr>
        </p:nvSpPr>
        <p:spPr>
          <a:xfrm>
            <a:off x="381000" y="1447799"/>
            <a:ext cx="8382000" cy="3896451"/>
          </a:xfrm>
        </p:spPr>
        <p:txBody>
          <a:bodyPr/>
          <a:lstStyle/>
          <a:p>
            <a:r>
              <a:rPr lang="en-US" dirty="0" smtClean="0"/>
              <a:t>BCM enabled </a:t>
            </a:r>
            <a:r>
              <a:rPr lang="en-US" i="1" dirty="0" smtClean="0">
                <a:solidFill>
                  <a:srgbClr val="FFC000"/>
                </a:solidFill>
              </a:rPr>
              <a:t>after upgrade</a:t>
            </a:r>
            <a:r>
              <a:rPr lang="en-US" dirty="0" smtClean="0">
                <a:solidFill>
                  <a:schemeClr val="tx1"/>
                </a:solidFill>
              </a:rPr>
              <a:t> to </a:t>
            </a:r>
            <a:r>
              <a:rPr lang="en-US" dirty="0" smtClean="0"/>
              <a:t>Project Server 2010 from 2007 (SP2+) </a:t>
            </a:r>
            <a:r>
              <a:rPr lang="en-US" i="1" dirty="0" smtClean="0">
                <a:solidFill>
                  <a:srgbClr val="FFC000"/>
                </a:solidFill>
              </a:rPr>
              <a:t>by default</a:t>
            </a:r>
          </a:p>
          <a:p>
            <a:r>
              <a:rPr lang="en-US" i="1" dirty="0" smtClean="0">
                <a:solidFill>
                  <a:srgbClr val="FFC000"/>
                </a:solidFill>
              </a:rPr>
              <a:t>Cannot be enabled manually </a:t>
            </a:r>
            <a:r>
              <a:rPr lang="en-US" dirty="0" smtClean="0">
                <a:solidFill>
                  <a:schemeClr val="tx1"/>
                </a:solidFill>
              </a:rPr>
              <a:t>in fresh 2010 installation</a:t>
            </a:r>
          </a:p>
          <a:p>
            <a:pPr lvl="1"/>
            <a:r>
              <a:rPr lang="en-US" dirty="0" smtClean="0"/>
              <a:t>If it’s desired to turn on BCM in a fresh Project 2010 installation to enable Project Professional 2007 clients – the only solution is to attach set of “empty” 2007 DBs that will result in a new instance in BCM</a:t>
            </a:r>
          </a:p>
        </p:txBody>
      </p:sp>
      <p:sp>
        <p:nvSpPr>
          <p:cNvPr id="4" name="Slide Number Placeholder 3"/>
          <p:cNvSpPr>
            <a:spLocks noGrp="1"/>
          </p:cNvSpPr>
          <p:nvPr>
            <p:ph type="sldNum" sz="quarter" idx="10"/>
          </p:nvPr>
        </p:nvSpPr>
        <p:spPr/>
        <p:txBody>
          <a:bodyPr/>
          <a:lstStyle/>
          <a:p>
            <a:fld id="{0D7CF977-003B-4382-9C11-15648BFA557C}" type="slidenum">
              <a:rPr lang="en-US" smtClean="0"/>
              <a:pPr/>
              <a:t>24</a:t>
            </a:fld>
            <a:endParaRPr lang="en-US"/>
          </a:p>
        </p:txBody>
      </p:sp>
    </p:spTree>
    <p:extLst>
      <p:ext uri="{BB962C8B-B14F-4D97-AF65-F5344CB8AC3E}">
        <p14:creationId xmlns:p14="http://schemas.microsoft.com/office/powerpoint/2010/main" val="255056763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a:t>Backwards Compatibility Mode</a:t>
            </a:r>
            <a:br>
              <a:rPr lang="en-US" dirty="0"/>
            </a:br>
            <a:r>
              <a:rPr lang="en-US" sz="3600" dirty="0" smtClean="0">
                <a:solidFill>
                  <a:srgbClr val="FFC000"/>
                </a:solidFill>
              </a:rPr>
              <a:t>Implication to the feature set</a:t>
            </a:r>
            <a:endParaRPr lang="en-US" sz="3600" dirty="0"/>
          </a:p>
        </p:txBody>
      </p:sp>
      <p:sp>
        <p:nvSpPr>
          <p:cNvPr id="3" name="Content Placeholder 2"/>
          <p:cNvSpPr>
            <a:spLocks noGrp="1"/>
          </p:cNvSpPr>
          <p:nvPr>
            <p:ph idx="1"/>
          </p:nvPr>
        </p:nvSpPr>
        <p:spPr>
          <a:xfrm>
            <a:off x="381000" y="1613487"/>
            <a:ext cx="8382000" cy="4462760"/>
          </a:xfrm>
        </p:spPr>
        <p:txBody>
          <a:bodyPr/>
          <a:lstStyle/>
          <a:p>
            <a:r>
              <a:rPr lang="en-US" sz="2800" dirty="0" smtClean="0">
                <a:solidFill>
                  <a:srgbClr val="FFC000"/>
                </a:solidFill>
              </a:rPr>
              <a:t>Manually scheduled </a:t>
            </a:r>
            <a:r>
              <a:rPr lang="en-US" sz="2800" dirty="0" smtClean="0"/>
              <a:t>tasks are not available on the server or client</a:t>
            </a:r>
          </a:p>
          <a:p>
            <a:r>
              <a:rPr lang="en-US" sz="2800" dirty="0" smtClean="0"/>
              <a:t>Tasks cannot be set to </a:t>
            </a:r>
            <a:r>
              <a:rPr lang="en-US" sz="2800" dirty="0" smtClean="0">
                <a:solidFill>
                  <a:srgbClr val="FFC000"/>
                </a:solidFill>
              </a:rPr>
              <a:t>Inactive</a:t>
            </a:r>
          </a:p>
          <a:p>
            <a:r>
              <a:rPr lang="en-US" sz="2800" dirty="0" smtClean="0"/>
              <a:t>Font </a:t>
            </a:r>
            <a:r>
              <a:rPr lang="en-US" sz="2800" dirty="0" smtClean="0">
                <a:solidFill>
                  <a:srgbClr val="FFC000"/>
                </a:solidFill>
              </a:rPr>
              <a:t>strikethrough</a:t>
            </a:r>
            <a:r>
              <a:rPr lang="en-US" sz="2800" dirty="0" smtClean="0"/>
              <a:t> not available</a:t>
            </a:r>
          </a:p>
          <a:p>
            <a:r>
              <a:rPr lang="en-US" sz="2800" dirty="0" smtClean="0"/>
              <a:t>All required custom fields enforced on Project Professional 2007, regardless of “department”</a:t>
            </a:r>
          </a:p>
          <a:p>
            <a:r>
              <a:rPr lang="en-US" sz="2800" dirty="0" smtClean="0"/>
              <a:t>All other server features fully functional</a:t>
            </a:r>
          </a:p>
          <a:p>
            <a:pPr lvl="1"/>
            <a:r>
              <a:rPr lang="en-US" sz="2400" dirty="0" smtClean="0">
                <a:solidFill>
                  <a:schemeClr val="tx1"/>
                </a:solidFill>
              </a:rPr>
              <a:t>New features of Project 2010 Professional including views and formatting  </a:t>
            </a:r>
            <a:r>
              <a:rPr lang="en-US" sz="2400" dirty="0" smtClean="0"/>
              <a:t>– like Timeline, Team Planner, 32-bit colors could be used in Project 2010 but are not available to Project Professional 2007 users</a:t>
            </a:r>
          </a:p>
        </p:txBody>
      </p:sp>
      <p:sp>
        <p:nvSpPr>
          <p:cNvPr id="4" name="Slide Number Placeholder 3"/>
          <p:cNvSpPr>
            <a:spLocks noGrp="1"/>
          </p:cNvSpPr>
          <p:nvPr>
            <p:ph type="sldNum" sz="quarter" idx="10"/>
          </p:nvPr>
        </p:nvSpPr>
        <p:spPr/>
        <p:txBody>
          <a:bodyPr/>
          <a:lstStyle/>
          <a:p>
            <a:fld id="{0D7CF977-003B-4382-9C11-15648BFA557C}" type="slidenum">
              <a:rPr lang="en-US" smtClean="0"/>
              <a:pPr/>
              <a:t>25</a:t>
            </a:fld>
            <a:endParaRPr lang="en-US"/>
          </a:p>
        </p:txBody>
      </p:sp>
    </p:spTree>
    <p:extLst>
      <p:ext uri="{BB962C8B-B14F-4D97-AF65-F5344CB8AC3E}">
        <p14:creationId xmlns:p14="http://schemas.microsoft.com/office/powerpoint/2010/main" val="20066042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Backwards Compatibility Mode</a:t>
            </a:r>
            <a:br>
              <a:rPr lang="en-US" dirty="0" smtClean="0"/>
            </a:br>
            <a:r>
              <a:rPr lang="en-US" sz="3600" dirty="0" smtClean="0">
                <a:solidFill>
                  <a:srgbClr val="FFC000"/>
                </a:solidFill>
              </a:rPr>
              <a:t>Turning off</a:t>
            </a:r>
            <a:endParaRPr lang="en-US" dirty="0">
              <a:solidFill>
                <a:srgbClr val="FFC000"/>
              </a:solidFill>
            </a:endParaRPr>
          </a:p>
        </p:txBody>
      </p:sp>
      <p:sp>
        <p:nvSpPr>
          <p:cNvPr id="29" name="Content Placeholder 28"/>
          <p:cNvSpPr>
            <a:spLocks noGrp="1"/>
          </p:cNvSpPr>
          <p:nvPr>
            <p:ph idx="1"/>
          </p:nvPr>
        </p:nvSpPr>
        <p:spPr>
          <a:xfrm>
            <a:off x="381000" y="1447800"/>
            <a:ext cx="8382000" cy="5712333"/>
          </a:xfrm>
        </p:spPr>
        <p:txBody>
          <a:bodyPr/>
          <a:lstStyle/>
          <a:p>
            <a:r>
              <a:rPr lang="en-US" sz="2800" dirty="0" smtClean="0"/>
              <a:t>BCM to “Native” is one way only setting</a:t>
            </a:r>
          </a:p>
          <a:p>
            <a:endParaRPr lang="en-US" sz="2800" dirty="0" smtClean="0"/>
          </a:p>
          <a:p>
            <a:endParaRPr lang="en-US" sz="2800" dirty="0" smtClean="0"/>
          </a:p>
          <a:p>
            <a:endParaRPr lang="en-US" sz="2800" dirty="0" smtClean="0"/>
          </a:p>
          <a:p>
            <a:endParaRPr lang="en-US" sz="2800" dirty="0" smtClean="0"/>
          </a:p>
          <a:p>
            <a:r>
              <a:rPr lang="en-US" sz="2800" dirty="0" smtClean="0"/>
              <a:t>Database backup highly recommended</a:t>
            </a:r>
          </a:p>
          <a:p>
            <a:r>
              <a:rPr lang="en-US" sz="2800" dirty="0" smtClean="0"/>
              <a:t>BCM to native </a:t>
            </a:r>
            <a:r>
              <a:rPr lang="en-US" sz="2800" u="sng" dirty="0" smtClean="0"/>
              <a:t>only</a:t>
            </a:r>
            <a:r>
              <a:rPr lang="en-US" sz="2800" dirty="0" smtClean="0"/>
              <a:t> should happen when</a:t>
            </a:r>
          </a:p>
          <a:p>
            <a:pPr lvl="1"/>
            <a:r>
              <a:rPr lang="en-US" sz="2400" dirty="0" smtClean="0"/>
              <a:t>all client are migrated to Project Professional 2010</a:t>
            </a:r>
          </a:p>
          <a:p>
            <a:pPr lvl="1"/>
            <a:r>
              <a:rPr lang="en-US" sz="2400" dirty="0" smtClean="0"/>
              <a:t>all custom application are properly tested in the development/test/staging environments</a:t>
            </a:r>
          </a:p>
          <a:p>
            <a:r>
              <a:rPr lang="en-US" sz="2800" dirty="0" smtClean="0"/>
              <a:t>Project Web Access -&gt; Server Settings -&gt; Additional Settings</a:t>
            </a:r>
          </a:p>
          <a:p>
            <a:endParaRPr lang="en-US" sz="2800" dirty="0" smtClean="0"/>
          </a:p>
        </p:txBody>
      </p:sp>
      <p:pic>
        <p:nvPicPr>
          <p:cNvPr id="33794" name="Picture 2" descr="File:Zeichen 267.svg">
            <a:hlinkClick r:id="rId3"/>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276600" y="1981200"/>
            <a:ext cx="1524000" cy="1524000"/>
          </a:xfrm>
          <a:prstGeom prst="rect">
            <a:avLst/>
          </a:prstGeom>
          <a:noFill/>
        </p:spPr>
      </p:pic>
      <p:pic>
        <p:nvPicPr>
          <p:cNvPr id="33796" name="Picture 4" descr="File:Zeichen 220.svg">
            <a:hlinkClick r:id="rId5"/>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334000" y="2362201"/>
            <a:ext cx="2076834" cy="762000"/>
          </a:xfrm>
          <a:prstGeom prst="rect">
            <a:avLst/>
          </a:prstGeom>
          <a:noFill/>
        </p:spPr>
      </p:pic>
      <p:pic>
        <p:nvPicPr>
          <p:cNvPr id="33798" name="Picture 6" descr="http://www.streetsignusa.com/images/r6-1r.gif"/>
          <p:cNvPicPr>
            <a:picLocks noChangeAspect="1" noChangeArrowheads="1"/>
          </p:cNvPicPr>
          <p:nvPr/>
        </p:nvPicPr>
        <p:blipFill>
          <a:blip r:embed="rId7" cstate="print"/>
          <a:srcRect/>
          <a:stretch>
            <a:fillRect/>
          </a:stretch>
        </p:blipFill>
        <p:spPr bwMode="auto">
          <a:xfrm>
            <a:off x="914400" y="2438400"/>
            <a:ext cx="1904999" cy="637213"/>
          </a:xfrm>
          <a:prstGeom prst="rect">
            <a:avLst/>
          </a:prstGeom>
          <a:noFill/>
        </p:spPr>
      </p:pic>
    </p:spTree>
    <p:extLst>
      <p:ext uri="{BB962C8B-B14F-4D97-AF65-F5344CB8AC3E}">
        <p14:creationId xmlns:p14="http://schemas.microsoft.com/office/powerpoint/2010/main" val="419924813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Server and Professional </a:t>
            </a:r>
            <a:r>
              <a:rPr lang="en-US" sz="3600" dirty="0">
                <a:solidFill>
                  <a:srgbClr val="FFC000"/>
                </a:solidFill>
              </a:rPr>
              <a:t>V</a:t>
            </a:r>
            <a:r>
              <a:rPr lang="en-US" sz="3600" dirty="0" smtClean="0">
                <a:solidFill>
                  <a:srgbClr val="FFC000"/>
                </a:solidFill>
              </a:rPr>
              <a:t>ersion Compatibility matrix</a:t>
            </a:r>
            <a:endParaRPr lang="en-US" sz="3600" dirty="0"/>
          </a:p>
        </p:txBody>
      </p:sp>
      <p:sp>
        <p:nvSpPr>
          <p:cNvPr id="3" name="Content Placeholder 2"/>
          <p:cNvSpPr>
            <a:spLocks noGrp="1"/>
          </p:cNvSpPr>
          <p:nvPr>
            <p:ph idx="1"/>
          </p:nvPr>
        </p:nvSpPr>
        <p:spPr>
          <a:xfrm>
            <a:off x="381000" y="1613487"/>
            <a:ext cx="8382000" cy="387798"/>
          </a:xfrm>
        </p:spPr>
        <p:txBody>
          <a:bodyPr/>
          <a:lstStyle/>
          <a:p>
            <a:endParaRPr lang="en-US" sz="2800" dirty="0" smtClean="0"/>
          </a:p>
        </p:txBody>
      </p:sp>
      <p:sp>
        <p:nvSpPr>
          <p:cNvPr id="4" name="Slide Number Placeholder 3"/>
          <p:cNvSpPr>
            <a:spLocks noGrp="1"/>
          </p:cNvSpPr>
          <p:nvPr>
            <p:ph type="sldNum" sz="quarter" idx="10"/>
          </p:nvPr>
        </p:nvSpPr>
        <p:spPr/>
        <p:txBody>
          <a:bodyPr/>
          <a:lstStyle/>
          <a:p>
            <a:fld id="{0D7CF977-003B-4382-9C11-15648BFA557C}" type="slidenum">
              <a:rPr lang="en-US" smtClean="0"/>
              <a:pPr/>
              <a:t>27</a:t>
            </a:fld>
            <a:endParaRPr lang="en-US" dirty="0"/>
          </a:p>
        </p:txBody>
      </p:sp>
      <p:graphicFrame>
        <p:nvGraphicFramePr>
          <p:cNvPr id="5" name="Table 4"/>
          <p:cNvGraphicFramePr>
            <a:graphicFrameLocks noGrp="1"/>
          </p:cNvGraphicFramePr>
          <p:nvPr/>
        </p:nvGraphicFramePr>
        <p:xfrm>
          <a:off x="609600" y="2514600"/>
          <a:ext cx="8153400" cy="3006205"/>
        </p:xfrm>
        <a:graphic>
          <a:graphicData uri="http://schemas.openxmlformats.org/drawingml/2006/table">
            <a:tbl>
              <a:tblPr firstRow="1" bandRow="1">
                <a:tableStyleId>{073A0DAA-6AF3-43AB-8588-CEC1D06C72B9}</a:tableStyleId>
              </a:tblPr>
              <a:tblGrid>
                <a:gridCol w="2412741"/>
                <a:gridCol w="1743894"/>
                <a:gridCol w="1710765"/>
                <a:gridCol w="2286000"/>
              </a:tblGrid>
              <a:tr h="524899">
                <a:tc>
                  <a:txBody>
                    <a:bodyPr/>
                    <a:lstStyle/>
                    <a:p>
                      <a:pPr algn="ctr"/>
                      <a:endParaRPr lang="en-US" sz="1600" dirty="0"/>
                    </a:p>
                  </a:txBody>
                  <a:tcPr/>
                </a:tc>
                <a:tc>
                  <a:txBody>
                    <a:bodyPr/>
                    <a:lstStyle/>
                    <a:p>
                      <a:pPr algn="ctr"/>
                      <a:r>
                        <a:rPr lang="en-US" sz="1600" dirty="0" smtClean="0"/>
                        <a:t>Project</a:t>
                      </a:r>
                      <a:r>
                        <a:rPr lang="en-US" sz="1600" baseline="0" dirty="0" smtClean="0"/>
                        <a:t> Server 2003</a:t>
                      </a:r>
                      <a:endParaRPr lang="en-US" sz="1600" dirty="0"/>
                    </a:p>
                  </a:txBody>
                  <a:tcPr/>
                </a:tc>
                <a:tc>
                  <a:txBody>
                    <a:bodyPr/>
                    <a:lstStyle/>
                    <a:p>
                      <a:pPr algn="ctr"/>
                      <a:r>
                        <a:rPr lang="en-US" sz="1600" dirty="0" smtClean="0"/>
                        <a:t>Project Server 2007</a:t>
                      </a:r>
                      <a:endParaRPr lang="en-US" sz="1600" dirty="0"/>
                    </a:p>
                  </a:txBody>
                  <a:tcPr/>
                </a:tc>
                <a:tc>
                  <a:txBody>
                    <a:bodyPr/>
                    <a:lstStyle/>
                    <a:p>
                      <a:pPr algn="ctr"/>
                      <a:r>
                        <a:rPr lang="en-US" sz="1600" dirty="0" smtClean="0"/>
                        <a:t>Project</a:t>
                      </a:r>
                      <a:r>
                        <a:rPr lang="en-US" sz="1600" baseline="0" dirty="0" smtClean="0"/>
                        <a:t> Server 2010</a:t>
                      </a:r>
                      <a:endParaRPr lang="en-US" sz="1600" dirty="0"/>
                    </a:p>
                  </a:txBody>
                  <a:tcPr/>
                </a:tc>
              </a:tr>
              <a:tr h="644683">
                <a:tc>
                  <a:txBody>
                    <a:bodyPr/>
                    <a:lstStyle/>
                    <a:p>
                      <a:pPr algn="ctr"/>
                      <a:r>
                        <a:rPr lang="en-US" sz="1600" dirty="0" smtClean="0"/>
                        <a:t>Project Professional 2003</a:t>
                      </a:r>
                      <a:endParaRPr lang="en-US" sz="1600" dirty="0"/>
                    </a:p>
                  </a:txBody>
                  <a:tcPr anchor="ctr"/>
                </a:tc>
                <a:tc>
                  <a:txBody>
                    <a:bodyPr/>
                    <a:lstStyle/>
                    <a:p>
                      <a:pPr algn="ctr"/>
                      <a:r>
                        <a:rPr lang="en-US" sz="1600" b="1" dirty="0" smtClean="0"/>
                        <a:t>Full connectivity</a:t>
                      </a:r>
                      <a:endParaRPr lang="en-US" sz="1600" b="1" dirty="0"/>
                    </a:p>
                  </a:txBody>
                  <a:tcPr anchor="ctr"/>
                </a:tc>
                <a:tc>
                  <a:txBody>
                    <a:bodyPr/>
                    <a:lstStyle/>
                    <a:p>
                      <a:pPr algn="ctr"/>
                      <a:r>
                        <a:rPr lang="en-US" sz="1600" b="1" dirty="0" smtClean="0"/>
                        <a:t>-</a:t>
                      </a:r>
                      <a:endParaRPr lang="en-US" sz="1600" b="1" dirty="0"/>
                    </a:p>
                  </a:txBody>
                  <a:tcPr anchor="ctr"/>
                </a:tc>
                <a:tc>
                  <a:txBody>
                    <a:bodyPr/>
                    <a:lstStyle/>
                    <a:p>
                      <a:pPr algn="ctr"/>
                      <a:r>
                        <a:rPr lang="en-US" sz="1600" b="1" i="1" dirty="0" smtClean="0"/>
                        <a:t>-</a:t>
                      </a:r>
                      <a:endParaRPr lang="en-US" sz="1600" b="1" i="1" dirty="0"/>
                    </a:p>
                  </a:txBody>
                  <a:tcPr anchor="ctr"/>
                </a:tc>
              </a:tr>
              <a:tr h="492257">
                <a:tc>
                  <a:txBody>
                    <a:bodyPr/>
                    <a:lstStyle/>
                    <a:p>
                      <a:pPr algn="ctr"/>
                      <a:r>
                        <a:rPr lang="en-US" sz="1600" dirty="0" smtClean="0"/>
                        <a:t>Project Professional 2007</a:t>
                      </a:r>
                      <a:endParaRPr lang="en-US" sz="1600" dirty="0"/>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Full connectivity</a:t>
                      </a:r>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Connectivity to Server</a:t>
                      </a:r>
                      <a:r>
                        <a:rPr lang="en-US" sz="1600" b="1" baseline="0" dirty="0" smtClean="0"/>
                        <a:t> in BCM*</a:t>
                      </a:r>
                    </a:p>
                    <a:p>
                      <a:pPr marL="0" marR="0" indent="0" algn="ctr" defTabSz="914363" rtl="0" eaLnBrk="1" fontAlgn="auto" latinLnBrk="0" hangingPunct="1">
                        <a:lnSpc>
                          <a:spcPct val="100000"/>
                        </a:lnSpc>
                        <a:spcBef>
                          <a:spcPts val="0"/>
                        </a:spcBef>
                        <a:spcAft>
                          <a:spcPts val="0"/>
                        </a:spcAft>
                        <a:buClrTx/>
                        <a:buSzTx/>
                        <a:buFontTx/>
                        <a:buNone/>
                        <a:tabLst/>
                        <a:defRPr/>
                      </a:pPr>
                      <a:r>
                        <a:rPr lang="en-US" sz="1400" b="0" i="1" baseline="0" dirty="0" smtClean="0"/>
                        <a:t>(Project Professional 2007 </a:t>
                      </a:r>
                      <a:r>
                        <a:rPr lang="en-US" sz="1400" b="1" i="1" baseline="0" dirty="0" smtClean="0"/>
                        <a:t>SP2</a:t>
                      </a:r>
                      <a:r>
                        <a:rPr lang="en-US" sz="1400" b="0" i="1" baseline="0" dirty="0" smtClean="0"/>
                        <a:t> required)</a:t>
                      </a:r>
                      <a:endParaRPr lang="en-US" sz="1400" b="0" i="1" dirty="0" smtClean="0"/>
                    </a:p>
                  </a:txBody>
                  <a:tcPr anchor="ctr"/>
                </a:tc>
              </a:tr>
              <a:tr h="776562">
                <a:tc>
                  <a:txBody>
                    <a:bodyPr/>
                    <a:lstStyle/>
                    <a:p>
                      <a:pPr algn="ctr"/>
                      <a:r>
                        <a:rPr lang="en-US" sz="1600" dirty="0" smtClean="0"/>
                        <a:t>Project Professional 2010</a:t>
                      </a:r>
                      <a:endParaRPr lang="en-US" sz="1600" dirty="0"/>
                    </a:p>
                  </a:txBody>
                  <a:tcPr anchor="ctr"/>
                </a:tc>
                <a:tc>
                  <a:txBody>
                    <a:bodyPr/>
                    <a:lstStyle/>
                    <a:p>
                      <a:pPr algn="ctr"/>
                      <a:r>
                        <a:rPr lang="en-US" sz="1600" b="1" dirty="0" smtClean="0"/>
                        <a:t>-</a:t>
                      </a:r>
                      <a:endParaRPr lang="en-US" sz="1600" i="1" dirty="0"/>
                    </a:p>
                  </a:txBody>
                  <a:tcPr anchor="ctr"/>
                </a:tc>
                <a:tc>
                  <a:txBody>
                    <a:bodyPr/>
                    <a:lstStyle/>
                    <a:p>
                      <a:pPr algn="ctr"/>
                      <a:r>
                        <a:rPr lang="en-US" sz="1600" b="1" dirty="0" smtClean="0"/>
                        <a:t>-</a:t>
                      </a:r>
                      <a:endParaRPr lang="en-US" sz="1400" i="1" dirty="0"/>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Full connectivity</a:t>
                      </a:r>
                    </a:p>
                  </a:txBody>
                  <a:tcPr anchor="ctr"/>
                </a:tc>
              </a:tr>
            </a:tbl>
          </a:graphicData>
        </a:graphic>
      </p:graphicFrame>
    </p:spTree>
    <p:extLst>
      <p:ext uri="{BB962C8B-B14F-4D97-AF65-F5344CB8AC3E}">
        <p14:creationId xmlns:p14="http://schemas.microsoft.com/office/powerpoint/2010/main" val="54115990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DEMO</a:t>
            </a:r>
            <a:endParaRPr lang="en-US" dirty="0"/>
          </a:p>
        </p:txBody>
      </p:sp>
      <p:sp>
        <p:nvSpPr>
          <p:cNvPr id="10" name="Subtitle 9"/>
          <p:cNvSpPr>
            <a:spLocks noGrp="1"/>
          </p:cNvSpPr>
          <p:nvPr>
            <p:ph type="subTitle" idx="1"/>
          </p:nvPr>
        </p:nvSpPr>
        <p:spPr/>
        <p:txBody>
          <a:bodyPr/>
          <a:lstStyle/>
          <a:p>
            <a:r>
              <a:rPr lang="en-US" dirty="0" smtClean="0"/>
              <a:t>Server Backwards Compatibility Mode</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0D7CF977-003B-4382-9C11-15648BFA557C}" type="slidenum">
              <a:rPr lang="en-US" smtClean="0"/>
              <a:pPr/>
              <a:t>28</a:t>
            </a:fld>
            <a:endParaRPr lang="en-US"/>
          </a:p>
        </p:txBody>
      </p:sp>
    </p:spTree>
    <p:extLst>
      <p:ext uri="{BB962C8B-B14F-4D97-AF65-F5344CB8AC3E}">
        <p14:creationId xmlns:p14="http://schemas.microsoft.com/office/powerpoint/2010/main" val="2841355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Professional 2010</a:t>
            </a:r>
            <a:endParaRPr lang="en-US" dirty="0"/>
          </a:p>
        </p:txBody>
      </p:sp>
      <p:sp>
        <p:nvSpPr>
          <p:cNvPr id="3" name="Subtitle 2"/>
          <p:cNvSpPr>
            <a:spLocks noGrp="1"/>
          </p:cNvSpPr>
          <p:nvPr>
            <p:ph type="body" idx="1"/>
          </p:nvPr>
        </p:nvSpPr>
        <p:spPr/>
        <p:txBody>
          <a:bodyPr/>
          <a:lstStyle/>
          <a:p>
            <a:r>
              <a:rPr lang="en-US" dirty="0" smtClean="0"/>
              <a:t>Client upgrade/migration considerations</a:t>
            </a:r>
            <a:endParaRPr lang="en-US" dirty="0"/>
          </a:p>
        </p:txBody>
      </p:sp>
    </p:spTree>
    <p:extLst>
      <p:ext uri="{BB962C8B-B14F-4D97-AF65-F5344CB8AC3E}">
        <p14:creationId xmlns:p14="http://schemas.microsoft.com/office/powerpoint/2010/main" val="990473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3877985"/>
          </a:xfrm>
        </p:spPr>
        <p:txBody>
          <a:bodyPr/>
          <a:lstStyle/>
          <a:p>
            <a:r>
              <a:rPr lang="en-US" dirty="0" smtClean="0"/>
              <a:t>Introduction</a:t>
            </a:r>
          </a:p>
          <a:p>
            <a:pPr lvl="1"/>
            <a:r>
              <a:rPr lang="en-US" dirty="0" smtClean="0"/>
              <a:t>Overall Goals</a:t>
            </a:r>
          </a:p>
          <a:p>
            <a:pPr lvl="1"/>
            <a:r>
              <a:rPr lang="en-US" dirty="0" smtClean="0"/>
              <a:t>Process and planning</a:t>
            </a:r>
          </a:p>
          <a:p>
            <a:r>
              <a:rPr lang="en-US" dirty="0" smtClean="0"/>
              <a:t>Upgrade and Migration</a:t>
            </a:r>
          </a:p>
          <a:p>
            <a:pPr lvl="1"/>
            <a:r>
              <a:rPr lang="en-US" dirty="0" smtClean="0"/>
              <a:t>Project Server 2007 to Project Server 2010</a:t>
            </a:r>
          </a:p>
          <a:p>
            <a:pPr lvl="1"/>
            <a:r>
              <a:rPr lang="en-US" dirty="0" smtClean="0"/>
              <a:t>Project Server 2003 to Project Server 2010</a:t>
            </a:r>
          </a:p>
          <a:p>
            <a:pPr lvl="1"/>
            <a:r>
              <a:rPr lang="en-US" dirty="0" smtClean="0"/>
              <a:t>Project Portfolio Server 2005/2007 to Project Server 2010</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Professional 2010</a:t>
            </a:r>
            <a:br>
              <a:rPr lang="en-US" dirty="0" smtClean="0"/>
            </a:br>
            <a:r>
              <a:rPr lang="en-US" sz="3600" dirty="0" smtClean="0">
                <a:solidFill>
                  <a:srgbClr val="FFC000"/>
                </a:solidFill>
              </a:rPr>
              <a:t>Profile Upgrader</a:t>
            </a:r>
            <a:endParaRPr lang="en-US" dirty="0">
              <a:solidFill>
                <a:srgbClr val="FFC000"/>
              </a:solidFill>
            </a:endParaRPr>
          </a:p>
        </p:txBody>
      </p:sp>
      <p:sp>
        <p:nvSpPr>
          <p:cNvPr id="3" name="Content Placeholder 2"/>
          <p:cNvSpPr>
            <a:spLocks noGrp="1"/>
          </p:cNvSpPr>
          <p:nvPr>
            <p:ph idx="1"/>
          </p:nvPr>
        </p:nvSpPr>
        <p:spPr>
          <a:xfrm>
            <a:off x="381000" y="1524000"/>
            <a:ext cx="8382000" cy="3397853"/>
          </a:xfrm>
        </p:spPr>
        <p:txBody>
          <a:bodyPr/>
          <a:lstStyle/>
          <a:p>
            <a:r>
              <a:rPr lang="en-US" dirty="0" smtClean="0"/>
              <a:t>Migrates user profile setting on first boot of Project Professional 2010</a:t>
            </a:r>
          </a:p>
          <a:p>
            <a:r>
              <a:rPr lang="en-US" dirty="0" smtClean="0"/>
              <a:t>Migrates Profile registry settings and the 2007 “</a:t>
            </a:r>
            <a:r>
              <a:rPr lang="en-US" dirty="0" err="1" smtClean="0"/>
              <a:t>ActiveCache</a:t>
            </a:r>
            <a:r>
              <a:rPr lang="en-US" dirty="0" smtClean="0"/>
              <a:t>” folder to a new directory</a:t>
            </a:r>
          </a:p>
          <a:p>
            <a:r>
              <a:rPr lang="en-US" dirty="0" smtClean="0"/>
              <a:t>No data changed during this process</a:t>
            </a:r>
          </a:p>
          <a:p>
            <a:endParaRPr lang="en-US" dirty="0"/>
          </a:p>
        </p:txBody>
      </p:sp>
    </p:spTree>
    <p:extLst>
      <p:ext uri="{BB962C8B-B14F-4D97-AF65-F5344CB8AC3E}">
        <p14:creationId xmlns:p14="http://schemas.microsoft.com/office/powerpoint/2010/main" val="175911622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Standard and Professional </a:t>
            </a:r>
            <a:r>
              <a:rPr lang="en-US" sz="3600" dirty="0" smtClean="0">
                <a:solidFill>
                  <a:srgbClr val="FFC000"/>
                </a:solidFill>
              </a:rPr>
              <a:t>Backwards </a:t>
            </a:r>
            <a:r>
              <a:rPr lang="en-US" sz="3600" dirty="0">
                <a:solidFill>
                  <a:srgbClr val="FFC000"/>
                </a:solidFill>
              </a:rPr>
              <a:t>Compatibility </a:t>
            </a:r>
            <a:r>
              <a:rPr lang="en-US" sz="3600" dirty="0" smtClean="0">
                <a:solidFill>
                  <a:srgbClr val="FFC000"/>
                </a:solidFill>
              </a:rPr>
              <a:t>Mode</a:t>
            </a:r>
            <a:endParaRPr lang="en-US" sz="3600" dirty="0"/>
          </a:p>
        </p:txBody>
      </p:sp>
      <p:sp>
        <p:nvSpPr>
          <p:cNvPr id="3" name="Content Placeholder 2"/>
          <p:cNvSpPr>
            <a:spLocks noGrp="1"/>
          </p:cNvSpPr>
          <p:nvPr>
            <p:ph idx="1"/>
          </p:nvPr>
        </p:nvSpPr>
        <p:spPr>
          <a:xfrm>
            <a:off x="381000" y="1613487"/>
            <a:ext cx="8382000" cy="5515356"/>
          </a:xfrm>
        </p:spPr>
        <p:txBody>
          <a:bodyPr/>
          <a:lstStyle/>
          <a:p>
            <a:r>
              <a:rPr lang="en-US" sz="2800" dirty="0" smtClean="0"/>
              <a:t>BCM – also </a:t>
            </a:r>
            <a:r>
              <a:rPr lang="en-US" sz="2800" i="1" dirty="0" smtClean="0"/>
              <a:t>client</a:t>
            </a:r>
            <a:r>
              <a:rPr lang="en-US" sz="2800" dirty="0" smtClean="0"/>
              <a:t> only feature</a:t>
            </a:r>
          </a:p>
          <a:p>
            <a:r>
              <a:rPr lang="en-US" sz="2800" dirty="0" smtClean="0"/>
              <a:t>Why to mention this? </a:t>
            </a:r>
          </a:p>
          <a:p>
            <a:pPr lvl="1"/>
            <a:r>
              <a:rPr lang="en-US" sz="2400" dirty="0" smtClean="0"/>
              <a:t>Set expectations to see [Compatibility Mode] in the title bar of the </a:t>
            </a:r>
            <a:r>
              <a:rPr lang="en-US" i="1" dirty="0" smtClean="0">
                <a:solidFill>
                  <a:srgbClr val="FFC000"/>
                </a:solidFill>
              </a:rPr>
              <a:t>client</a:t>
            </a:r>
            <a:r>
              <a:rPr lang="en-US" sz="2400" dirty="0" smtClean="0"/>
              <a:t> even without Project Server 2010 connection</a:t>
            </a:r>
          </a:p>
          <a:p>
            <a:r>
              <a:rPr lang="en-US" sz="2800" dirty="0" smtClean="0"/>
              <a:t>BCM </a:t>
            </a:r>
            <a:r>
              <a:rPr lang="en-US" sz="2800" i="1" dirty="0" smtClean="0">
                <a:solidFill>
                  <a:srgbClr val="FFC000"/>
                </a:solidFill>
              </a:rPr>
              <a:t>client</a:t>
            </a:r>
            <a:r>
              <a:rPr lang="en-US" sz="2800" dirty="0" smtClean="0"/>
              <a:t> mode is triggered on the client when Project 2007 MPP or 2003 MPP file is opened or saved </a:t>
            </a:r>
          </a:p>
          <a:p>
            <a:r>
              <a:rPr lang="en-US" sz="2800" dirty="0" smtClean="0"/>
              <a:t>When Project 2010 file is saved to 2007/2003 the “Compatibility Checker” warns before making modification to your file</a:t>
            </a:r>
          </a:p>
          <a:p>
            <a:pPr>
              <a:buNone/>
            </a:pPr>
            <a:endParaRPr lang="en-US" sz="2800" dirty="0" smtClean="0"/>
          </a:p>
          <a:p>
            <a:endParaRPr lang="en-US" sz="2800"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31</a:t>
            </a:fld>
            <a:endParaRPr lang="en-US"/>
          </a:p>
        </p:txBody>
      </p:sp>
    </p:spTree>
    <p:extLst>
      <p:ext uri="{BB962C8B-B14F-4D97-AF65-F5344CB8AC3E}">
        <p14:creationId xmlns:p14="http://schemas.microsoft.com/office/powerpoint/2010/main" val="329083073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Standard and Professional </a:t>
            </a:r>
            <a:r>
              <a:rPr lang="en-US" sz="3600" dirty="0">
                <a:solidFill>
                  <a:srgbClr val="FFC000"/>
                </a:solidFill>
              </a:rPr>
              <a:t>N</a:t>
            </a:r>
            <a:r>
              <a:rPr lang="en-US" sz="3600" dirty="0" smtClean="0">
                <a:solidFill>
                  <a:srgbClr val="FFC000"/>
                </a:solidFill>
              </a:rPr>
              <a:t>ew version of binary File Format</a:t>
            </a:r>
            <a:endParaRPr lang="en-US" sz="3600" dirty="0"/>
          </a:p>
        </p:txBody>
      </p:sp>
      <p:sp>
        <p:nvSpPr>
          <p:cNvPr id="3" name="Content Placeholder 2"/>
          <p:cNvSpPr>
            <a:spLocks noGrp="1"/>
          </p:cNvSpPr>
          <p:nvPr>
            <p:ph idx="1"/>
          </p:nvPr>
        </p:nvSpPr>
        <p:spPr>
          <a:xfrm>
            <a:off x="381000" y="1613487"/>
            <a:ext cx="8382000" cy="2412968"/>
          </a:xfrm>
        </p:spPr>
        <p:txBody>
          <a:bodyPr/>
          <a:lstStyle/>
          <a:p>
            <a:r>
              <a:rPr lang="en-US" sz="2800" dirty="0" smtClean="0"/>
              <a:t>The Project 2010 MPP file format </a:t>
            </a:r>
            <a:r>
              <a:rPr lang="en-US" sz="2800" dirty="0"/>
              <a:t>(</a:t>
            </a:r>
            <a:r>
              <a:rPr lang="en-US" sz="2800" dirty="0" smtClean="0"/>
              <a:t>MSProject.MPP.14) is changed to reflect all new enhancements, especially manual scheduling The file format extension is still “mpp”</a:t>
            </a:r>
          </a:p>
          <a:p>
            <a:r>
              <a:rPr lang="en-US" sz="2800" dirty="0" smtClean="0"/>
              <a:t>For Project 2003/2007 users open/save via Project 2010 Trial download</a:t>
            </a:r>
          </a:p>
        </p:txBody>
      </p:sp>
      <p:sp>
        <p:nvSpPr>
          <p:cNvPr id="4" name="Slide Number Placeholder 3"/>
          <p:cNvSpPr>
            <a:spLocks noGrp="1"/>
          </p:cNvSpPr>
          <p:nvPr>
            <p:ph type="sldNum" sz="quarter" idx="10"/>
          </p:nvPr>
        </p:nvSpPr>
        <p:spPr/>
        <p:txBody>
          <a:bodyPr/>
          <a:lstStyle/>
          <a:p>
            <a:fld id="{0D7CF977-003B-4382-9C11-15648BFA557C}" type="slidenum">
              <a:rPr lang="en-US" smtClean="0"/>
              <a:pPr/>
              <a:t>32</a:t>
            </a:fld>
            <a:endParaRPr lang="en-US" dirty="0"/>
          </a:p>
        </p:txBody>
      </p:sp>
      <p:graphicFrame>
        <p:nvGraphicFramePr>
          <p:cNvPr id="5" name="Table 4"/>
          <p:cNvGraphicFramePr>
            <a:graphicFrameLocks noGrp="1"/>
          </p:cNvGraphicFramePr>
          <p:nvPr/>
        </p:nvGraphicFramePr>
        <p:xfrm>
          <a:off x="838200" y="4191000"/>
          <a:ext cx="7467600" cy="2077720"/>
        </p:xfrm>
        <a:graphic>
          <a:graphicData uri="http://schemas.openxmlformats.org/drawingml/2006/table">
            <a:tbl>
              <a:tblPr firstRow="1" bandRow="1">
                <a:tableStyleId>{073A0DAA-6AF3-43AB-8588-CEC1D06C72B9}</a:tableStyleId>
              </a:tblPr>
              <a:tblGrid>
                <a:gridCol w="1723292"/>
                <a:gridCol w="2010508"/>
                <a:gridCol w="2010508"/>
                <a:gridCol w="1723292"/>
              </a:tblGrid>
              <a:tr h="370840">
                <a:tc>
                  <a:txBody>
                    <a:bodyPr/>
                    <a:lstStyle/>
                    <a:p>
                      <a:pPr algn="ctr"/>
                      <a:endParaRPr lang="en-US" sz="1600" dirty="0"/>
                    </a:p>
                  </a:txBody>
                  <a:tcPr/>
                </a:tc>
                <a:tc>
                  <a:txBody>
                    <a:bodyPr/>
                    <a:lstStyle/>
                    <a:p>
                      <a:pPr algn="ctr"/>
                      <a:r>
                        <a:rPr lang="en-US" sz="1600" dirty="0" smtClean="0"/>
                        <a:t>2003</a:t>
                      </a:r>
                      <a:r>
                        <a:rPr lang="en-US" sz="1600" baseline="0" dirty="0" smtClean="0"/>
                        <a:t> MPP</a:t>
                      </a:r>
                      <a:endParaRPr lang="en-US" sz="1600" dirty="0"/>
                    </a:p>
                  </a:txBody>
                  <a:tcPr/>
                </a:tc>
                <a:tc>
                  <a:txBody>
                    <a:bodyPr/>
                    <a:lstStyle/>
                    <a:p>
                      <a:pPr algn="ctr"/>
                      <a:r>
                        <a:rPr lang="en-US" sz="1600" dirty="0" smtClean="0"/>
                        <a:t>2007 MPP</a:t>
                      </a:r>
                      <a:endParaRPr lang="en-US" sz="1600" dirty="0"/>
                    </a:p>
                  </a:txBody>
                  <a:tcPr/>
                </a:tc>
                <a:tc>
                  <a:txBody>
                    <a:bodyPr/>
                    <a:lstStyle/>
                    <a:p>
                      <a:pPr algn="ctr"/>
                      <a:r>
                        <a:rPr lang="en-US" sz="1600" dirty="0" smtClean="0"/>
                        <a:t>2010 MPP</a:t>
                      </a:r>
                      <a:endParaRPr lang="en-US" sz="1600" dirty="0"/>
                    </a:p>
                  </a:txBody>
                  <a:tcPr/>
                </a:tc>
              </a:tr>
              <a:tr h="370840">
                <a:tc>
                  <a:txBody>
                    <a:bodyPr/>
                    <a:lstStyle/>
                    <a:p>
                      <a:pPr algn="ctr"/>
                      <a:r>
                        <a:rPr lang="en-US" sz="1600" dirty="0" smtClean="0"/>
                        <a:t>Project 2003</a:t>
                      </a:r>
                      <a:endParaRPr lang="en-US" sz="1600" dirty="0"/>
                    </a:p>
                  </a:txBody>
                  <a:tcPr/>
                </a:tc>
                <a:tc>
                  <a:txBody>
                    <a:bodyPr/>
                    <a:lstStyle/>
                    <a:p>
                      <a:pPr algn="ctr"/>
                      <a:r>
                        <a:rPr lang="en-US" sz="1600" b="1" dirty="0" smtClean="0"/>
                        <a:t>Read/Write</a:t>
                      </a:r>
                      <a:endParaRPr lang="en-US" sz="1600" b="1" dirty="0"/>
                    </a:p>
                  </a:txBody>
                  <a:tcPr/>
                </a:tc>
                <a:tc>
                  <a:txBody>
                    <a:bodyPr/>
                    <a:lstStyle/>
                    <a:p>
                      <a:pPr algn="ctr"/>
                      <a:r>
                        <a:rPr lang="en-US" sz="1600" b="1" dirty="0" smtClean="0"/>
                        <a:t>Read only,</a:t>
                      </a:r>
                      <a:r>
                        <a:rPr lang="en-US" sz="1600" b="1" baseline="0" dirty="0" smtClean="0"/>
                        <a:t> SP3 required</a:t>
                      </a:r>
                      <a:endParaRPr lang="en-US" sz="1600" b="1" dirty="0"/>
                    </a:p>
                  </a:txBody>
                  <a:tcPr/>
                </a:tc>
                <a:tc>
                  <a:txBody>
                    <a:bodyPr/>
                    <a:lstStyle/>
                    <a:p>
                      <a:pPr algn="ctr"/>
                      <a:r>
                        <a:rPr lang="en-US" sz="1600" i="1" dirty="0" smtClean="0"/>
                        <a:t>via</a:t>
                      </a:r>
                      <a:r>
                        <a:rPr lang="en-US" sz="1600" i="1" baseline="0" dirty="0" smtClean="0"/>
                        <a:t> Project 2010 Trial Download</a:t>
                      </a:r>
                      <a:endParaRPr lang="en-US" sz="1600" i="1" dirty="0"/>
                    </a:p>
                  </a:txBody>
                  <a:tcPr/>
                </a:tc>
              </a:tr>
              <a:tr h="370840">
                <a:tc>
                  <a:txBody>
                    <a:bodyPr/>
                    <a:lstStyle/>
                    <a:p>
                      <a:pPr algn="ctr"/>
                      <a:r>
                        <a:rPr lang="en-US" sz="1600" dirty="0" smtClean="0"/>
                        <a:t>Project 2007</a:t>
                      </a:r>
                      <a:endParaRPr lang="en-US" sz="1600" dirty="0"/>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Read/Write</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Read/Write</a:t>
                      </a:r>
                    </a:p>
                  </a:txBody>
                  <a:tcPr/>
                </a:tc>
                <a:tc>
                  <a:txBody>
                    <a:bodyPr/>
                    <a:lstStyle/>
                    <a:p>
                      <a:pPr algn="ctr"/>
                      <a:r>
                        <a:rPr lang="en-US" sz="1600" i="1" dirty="0" smtClean="0"/>
                        <a:t>via</a:t>
                      </a:r>
                      <a:r>
                        <a:rPr lang="en-US" sz="1600" i="1" baseline="0" dirty="0" smtClean="0"/>
                        <a:t> Project 2010 Trial Download</a:t>
                      </a:r>
                      <a:endParaRPr lang="en-US" sz="1600" i="1" dirty="0"/>
                    </a:p>
                  </a:txBody>
                  <a:tcPr/>
                </a:tc>
              </a:tr>
              <a:tr h="370840">
                <a:tc>
                  <a:txBody>
                    <a:bodyPr/>
                    <a:lstStyle/>
                    <a:p>
                      <a:pPr algn="ctr"/>
                      <a:r>
                        <a:rPr lang="en-US" sz="1600" dirty="0" smtClean="0"/>
                        <a:t>Project 2010</a:t>
                      </a:r>
                      <a:endParaRPr lang="en-US" sz="1600" dirty="0"/>
                    </a:p>
                  </a:txBody>
                  <a:tcPr/>
                </a:tc>
                <a:tc>
                  <a:txBody>
                    <a:bodyPr/>
                    <a:lstStyle/>
                    <a:p>
                      <a:pPr algn="ctr"/>
                      <a:r>
                        <a:rPr lang="en-US" sz="1600" b="1" dirty="0" smtClean="0"/>
                        <a:t>Read/Write</a:t>
                      </a:r>
                      <a:r>
                        <a:rPr lang="en-US" sz="1600" baseline="0" dirty="0" smtClean="0"/>
                        <a:t> </a:t>
                      </a:r>
                      <a:br>
                        <a:rPr lang="en-US" sz="1600" baseline="0" dirty="0" smtClean="0"/>
                      </a:br>
                      <a:r>
                        <a:rPr lang="en-US" sz="1400" i="1" baseline="0" dirty="0" smtClean="0"/>
                        <a:t>(Project 2010 in BCM)</a:t>
                      </a:r>
                      <a:endParaRPr lang="en-US" sz="1600" i="1" dirty="0"/>
                    </a:p>
                  </a:txBody>
                  <a:tcPr/>
                </a:tc>
                <a:tc>
                  <a:txBody>
                    <a:bodyPr/>
                    <a:lstStyle/>
                    <a:p>
                      <a:pPr algn="ctr"/>
                      <a:r>
                        <a:rPr lang="en-US" sz="1600" b="1" dirty="0" smtClean="0"/>
                        <a:t>Read/Write</a:t>
                      </a:r>
                    </a:p>
                    <a:p>
                      <a:pPr algn="ctr"/>
                      <a:r>
                        <a:rPr lang="en-US" sz="1400" i="1" baseline="0" dirty="0" smtClean="0"/>
                        <a:t>(Project 2010 in BCM)</a:t>
                      </a:r>
                      <a:endParaRPr lang="en-US" sz="1400" i="1" dirty="0"/>
                    </a:p>
                  </a:txBody>
                  <a:tcPr/>
                </a:tc>
                <a:tc>
                  <a:txBody>
                    <a:bodyPr/>
                    <a:lstStyle/>
                    <a:p>
                      <a:pPr algn="ctr"/>
                      <a:r>
                        <a:rPr lang="en-US" sz="1600" b="1" dirty="0" smtClean="0"/>
                        <a:t>Read/Write</a:t>
                      </a:r>
                      <a:endParaRPr lang="en-US" sz="1600" b="1" dirty="0"/>
                    </a:p>
                  </a:txBody>
                  <a:tcPr/>
                </a:tc>
              </a:tr>
            </a:tbl>
          </a:graphicData>
        </a:graphic>
      </p:graphicFrame>
    </p:spTree>
    <p:extLst>
      <p:ext uri="{BB962C8B-B14F-4D97-AF65-F5344CB8AC3E}">
        <p14:creationId xmlns:p14="http://schemas.microsoft.com/office/powerpoint/2010/main" val="21812654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DEMO</a:t>
            </a:r>
            <a:endParaRPr lang="en-US" dirty="0"/>
          </a:p>
        </p:txBody>
      </p:sp>
      <p:sp>
        <p:nvSpPr>
          <p:cNvPr id="10" name="Subtitle 9"/>
          <p:cNvSpPr>
            <a:spLocks noGrp="1"/>
          </p:cNvSpPr>
          <p:nvPr>
            <p:ph type="subTitle" idx="1"/>
          </p:nvPr>
        </p:nvSpPr>
        <p:spPr>
          <a:xfrm>
            <a:off x="730249" y="5638800"/>
            <a:ext cx="7681914" cy="443198"/>
          </a:xfrm>
        </p:spPr>
        <p:txBody>
          <a:bodyPr/>
          <a:lstStyle/>
          <a:p>
            <a:r>
              <a:rPr lang="en-US" dirty="0" smtClean="0"/>
              <a:t>Client Backwards Compatibility Mode</a:t>
            </a:r>
          </a:p>
        </p:txBody>
      </p:sp>
      <p:sp>
        <p:nvSpPr>
          <p:cNvPr id="4" name="Slide Number Placeholder 3"/>
          <p:cNvSpPr>
            <a:spLocks noGrp="1"/>
          </p:cNvSpPr>
          <p:nvPr>
            <p:ph type="sldNum" sz="quarter" idx="4294967295"/>
          </p:nvPr>
        </p:nvSpPr>
        <p:spPr>
          <a:xfrm>
            <a:off x="0" y="6356350"/>
            <a:ext cx="2133600" cy="365125"/>
          </a:xfrm>
        </p:spPr>
        <p:txBody>
          <a:bodyPr/>
          <a:lstStyle/>
          <a:p>
            <a:fld id="{0D7CF977-003B-4382-9C11-15648BFA557C}" type="slidenum">
              <a:rPr lang="en-US" smtClean="0"/>
              <a:pPr/>
              <a:t>33</a:t>
            </a:fld>
            <a:endParaRPr lang="en-US"/>
          </a:p>
        </p:txBody>
      </p:sp>
    </p:spTree>
    <p:extLst>
      <p:ext uri="{BB962C8B-B14F-4D97-AF65-F5344CB8AC3E}">
        <p14:creationId xmlns:p14="http://schemas.microsoft.com/office/powerpoint/2010/main" val="324185064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Standard and Professional </a:t>
            </a:r>
            <a:r>
              <a:rPr lang="en-US" sz="3600" dirty="0" smtClean="0">
                <a:solidFill>
                  <a:srgbClr val="FFC000"/>
                </a:solidFill>
              </a:rPr>
              <a:t>Activation</a:t>
            </a:r>
            <a:endParaRPr lang="en-US" sz="3600" dirty="0"/>
          </a:p>
        </p:txBody>
      </p:sp>
      <p:sp>
        <p:nvSpPr>
          <p:cNvPr id="3" name="Content Placeholder 2"/>
          <p:cNvSpPr>
            <a:spLocks noGrp="1"/>
          </p:cNvSpPr>
          <p:nvPr>
            <p:ph idx="1"/>
          </p:nvPr>
        </p:nvSpPr>
        <p:spPr>
          <a:xfrm>
            <a:off x="381000" y="1613487"/>
            <a:ext cx="8382000" cy="5022914"/>
          </a:xfrm>
        </p:spPr>
        <p:txBody>
          <a:bodyPr/>
          <a:lstStyle/>
          <a:p>
            <a:r>
              <a:rPr lang="en-US" sz="2800" dirty="0" smtClean="0"/>
              <a:t>Office 2010 client application are using new way of activating for volume license</a:t>
            </a:r>
          </a:p>
          <a:p>
            <a:r>
              <a:rPr lang="en-US" sz="2800" dirty="0" smtClean="0"/>
              <a:t>Key </a:t>
            </a:r>
            <a:r>
              <a:rPr lang="en-US" sz="2800" dirty="0"/>
              <a:t>Management Service (KMS</a:t>
            </a:r>
            <a:r>
              <a:rPr lang="en-US" sz="2800" dirty="0" smtClean="0"/>
              <a:t>)</a:t>
            </a:r>
          </a:p>
          <a:p>
            <a:pPr lvl="1"/>
            <a:r>
              <a:rPr lang="en-US" sz="2400" dirty="0" smtClean="0"/>
              <a:t>Activation service hosted by customer</a:t>
            </a:r>
          </a:p>
          <a:p>
            <a:pPr lvl="1"/>
            <a:r>
              <a:rPr lang="en-US" sz="2400" dirty="0" smtClean="0"/>
              <a:t>Activates Windows and Office</a:t>
            </a:r>
          </a:p>
          <a:p>
            <a:pPr lvl="1"/>
            <a:r>
              <a:rPr lang="en-US" sz="2400" dirty="0" smtClean="0"/>
              <a:t>No need to enter Product Key</a:t>
            </a:r>
          </a:p>
          <a:p>
            <a:pPr lvl="1"/>
            <a:r>
              <a:rPr lang="en-US" sz="2400" dirty="0" smtClean="0"/>
              <a:t>Activation happens on the background</a:t>
            </a:r>
          </a:p>
          <a:p>
            <a:r>
              <a:rPr lang="en-US" sz="2800" dirty="0" smtClean="0"/>
              <a:t>Multiple </a:t>
            </a:r>
            <a:r>
              <a:rPr lang="en-US" sz="2800" dirty="0"/>
              <a:t>Activation Key (MAK</a:t>
            </a:r>
            <a:r>
              <a:rPr lang="en-US" sz="2800" dirty="0" smtClean="0"/>
              <a:t>)</a:t>
            </a:r>
          </a:p>
          <a:p>
            <a:pPr lvl="1"/>
            <a:r>
              <a:rPr lang="en-US" sz="2400" dirty="0" smtClean="0"/>
              <a:t>Activation service is hosted by Microsoft</a:t>
            </a:r>
          </a:p>
          <a:p>
            <a:pPr lvl="1"/>
            <a:r>
              <a:rPr lang="en-US" sz="2400" dirty="0" smtClean="0"/>
              <a:t>Need to enter Product Key for activation</a:t>
            </a:r>
            <a:endParaRPr lang="en-US" sz="2800" dirty="0" smtClean="0"/>
          </a:p>
          <a:p>
            <a:r>
              <a:rPr lang="en-US" sz="2800" dirty="0">
                <a:hlinkClick r:id="rId2"/>
              </a:rPr>
              <a:t>http://</a:t>
            </a:r>
            <a:r>
              <a:rPr lang="en-US" sz="2800" dirty="0" smtClean="0">
                <a:hlinkClick r:id="rId2"/>
              </a:rPr>
              <a:t>blogs.technet.com/office2010/archive/2009/08/24/volume-activation.aspx</a:t>
            </a:r>
            <a:r>
              <a:rPr lang="en-US" sz="2800" dirty="0" smtClean="0"/>
              <a:t> </a:t>
            </a:r>
            <a:endParaRPr lang="en-US" sz="2800"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34</a:t>
            </a:fld>
            <a:endParaRPr lang="en-US"/>
          </a:p>
        </p:txBody>
      </p:sp>
    </p:spTree>
    <p:extLst>
      <p:ext uri="{BB962C8B-B14F-4D97-AF65-F5344CB8AC3E}">
        <p14:creationId xmlns:p14="http://schemas.microsoft.com/office/powerpoint/2010/main" val="16383155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a:xfrm>
            <a:off x="381000" y="1447799"/>
            <a:ext cx="8382000" cy="4985980"/>
          </a:xfrm>
        </p:spPr>
        <p:txBody>
          <a:bodyPr/>
          <a:lstStyle/>
          <a:p>
            <a:r>
              <a:rPr lang="en-US" dirty="0" smtClean="0"/>
              <a:t>Out of the box experience</a:t>
            </a:r>
          </a:p>
          <a:p>
            <a:pPr lvl="1"/>
            <a:r>
              <a:rPr lang="en-US" dirty="0" smtClean="0"/>
              <a:t>Database attach</a:t>
            </a:r>
          </a:p>
          <a:p>
            <a:pPr lvl="1"/>
            <a:r>
              <a:rPr lang="en-US" dirty="0" smtClean="0"/>
              <a:t>In-place upgrade</a:t>
            </a:r>
          </a:p>
          <a:p>
            <a:r>
              <a:rPr lang="en-US" dirty="0" smtClean="0"/>
              <a:t>Backwards compatibility mode </a:t>
            </a:r>
            <a:endParaRPr lang="en-US" dirty="0"/>
          </a:p>
          <a:p>
            <a:r>
              <a:rPr lang="en-US" dirty="0" smtClean="0"/>
              <a:t>New client activation considerations</a:t>
            </a:r>
          </a:p>
          <a:p>
            <a:endParaRPr lang="en-US" dirty="0"/>
          </a:p>
          <a:p>
            <a:r>
              <a:rPr lang="en-US" dirty="0"/>
              <a:t>Check the </a:t>
            </a:r>
            <a:r>
              <a:rPr lang="en-US" dirty="0">
                <a:solidFill>
                  <a:srgbClr val="FFC000"/>
                </a:solidFill>
              </a:rPr>
              <a:t>Migration </a:t>
            </a:r>
            <a:r>
              <a:rPr lang="en-US" dirty="0" smtClean="0">
                <a:solidFill>
                  <a:srgbClr val="FFC000"/>
                </a:solidFill>
              </a:rPr>
              <a:t>Center </a:t>
            </a:r>
            <a:r>
              <a:rPr lang="en-US" dirty="0"/>
              <a:t>on Project 2010 </a:t>
            </a:r>
            <a:r>
              <a:rPr lang="en-US" dirty="0" err="1"/>
              <a:t>TechCenter</a:t>
            </a:r>
            <a:r>
              <a:rPr lang="en-US" dirty="0"/>
              <a:t> for more details </a:t>
            </a:r>
            <a:r>
              <a:rPr lang="en-US" dirty="0">
                <a:hlinkClick r:id="rId2"/>
              </a:rPr>
              <a:t>http://technet.microsoft.com/projectserver</a:t>
            </a:r>
            <a:r>
              <a:rPr lang="en-US" dirty="0"/>
              <a:t>   </a:t>
            </a:r>
          </a:p>
          <a:p>
            <a:endParaRPr lang="en-US" dirty="0"/>
          </a:p>
        </p:txBody>
      </p:sp>
    </p:spTree>
    <p:extLst>
      <p:ext uri="{BB962C8B-B14F-4D97-AF65-F5344CB8AC3E}">
        <p14:creationId xmlns:p14="http://schemas.microsoft.com/office/powerpoint/2010/main" val="152808719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Upgrade and Migration</a:t>
            </a:r>
            <a:endParaRPr lang="en-US" dirty="0"/>
          </a:p>
        </p:txBody>
      </p:sp>
      <p:sp>
        <p:nvSpPr>
          <p:cNvPr id="6" name="Subtitle 5"/>
          <p:cNvSpPr>
            <a:spLocks noGrp="1"/>
          </p:cNvSpPr>
          <p:nvPr>
            <p:ph type="subTitle" idx="1"/>
          </p:nvPr>
        </p:nvSpPr>
        <p:spPr/>
        <p:txBody>
          <a:bodyPr/>
          <a:lstStyle/>
          <a:p>
            <a:r>
              <a:rPr lang="en-US" dirty="0" smtClean="0"/>
              <a:t>From Project 2003</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1DC70519-3D27-4D5B-A312-0DC52B8ED593}" type="slidenum">
              <a:rPr lang="en-US" smtClean="0"/>
              <a:pPr/>
              <a:t>36</a:t>
            </a:fld>
            <a:endParaRPr lang="en-US" dirty="0"/>
          </a:p>
        </p:txBody>
      </p:sp>
    </p:spTree>
    <p:extLst>
      <p:ext uri="{BB962C8B-B14F-4D97-AF65-F5344CB8AC3E}">
        <p14:creationId xmlns:p14="http://schemas.microsoft.com/office/powerpoint/2010/main" val="279852928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t>
            </a:r>
            <a:endParaRPr lang="en-US" dirty="0"/>
          </a:p>
        </p:txBody>
      </p:sp>
      <p:sp>
        <p:nvSpPr>
          <p:cNvPr id="3" name="Text Placeholder 2"/>
          <p:cNvSpPr>
            <a:spLocks noGrp="1"/>
          </p:cNvSpPr>
          <p:nvPr>
            <p:ph sz="half" idx="1"/>
          </p:nvPr>
        </p:nvSpPr>
        <p:spPr>
          <a:xfrm>
            <a:off x="381000" y="1447799"/>
            <a:ext cx="4114800" cy="2012859"/>
          </a:xfrm>
        </p:spPr>
        <p:txBody>
          <a:bodyPr/>
          <a:lstStyle/>
          <a:p>
            <a:r>
              <a:rPr lang="en-US" dirty="0" smtClean="0"/>
              <a:t>Different Architecture</a:t>
            </a:r>
          </a:p>
          <a:p>
            <a:pPr lvl="1"/>
            <a:r>
              <a:rPr lang="en-US" dirty="0" smtClean="0"/>
              <a:t>Project Server x86 </a:t>
            </a:r>
            <a:r>
              <a:rPr lang="en-US" dirty="0" smtClean="0">
                <a:sym typeface="Wingdings" pitchFamily="2" charset="2"/>
              </a:rPr>
              <a:t></a:t>
            </a:r>
            <a:r>
              <a:rPr lang="en-US" dirty="0" smtClean="0"/>
              <a:t> x64</a:t>
            </a:r>
          </a:p>
          <a:p>
            <a:pPr lvl="1"/>
            <a:r>
              <a:rPr lang="en-US" dirty="0" smtClean="0"/>
              <a:t>SQL x86 </a:t>
            </a:r>
            <a:r>
              <a:rPr lang="en-US" dirty="0" smtClean="0">
                <a:sym typeface="Wingdings" pitchFamily="2" charset="2"/>
              </a:rPr>
              <a:t> x64</a:t>
            </a:r>
          </a:p>
          <a:p>
            <a:pPr lvl="1"/>
            <a:r>
              <a:rPr lang="en-US" dirty="0" smtClean="0">
                <a:sym typeface="Wingdings" pitchFamily="2" charset="2"/>
              </a:rPr>
              <a:t>IE6  IE7/8</a:t>
            </a:r>
            <a:endParaRPr lang="en-US" dirty="0" smtClean="0"/>
          </a:p>
          <a:p>
            <a:pPr lvl="1"/>
            <a:r>
              <a:rPr lang="en-US" dirty="0" smtClean="0"/>
              <a:t>PDS becomes PSI</a:t>
            </a:r>
          </a:p>
        </p:txBody>
      </p:sp>
      <p:sp>
        <p:nvSpPr>
          <p:cNvPr id="4" name="Content Placeholder 3"/>
          <p:cNvSpPr>
            <a:spLocks noGrp="1"/>
          </p:cNvSpPr>
          <p:nvPr>
            <p:ph sz="half" idx="2"/>
          </p:nvPr>
        </p:nvSpPr>
        <p:spPr>
          <a:xfrm>
            <a:off x="4648200" y="1447799"/>
            <a:ext cx="4114800" cy="2345257"/>
          </a:xfrm>
        </p:spPr>
        <p:txBody>
          <a:bodyPr/>
          <a:lstStyle/>
          <a:p>
            <a:r>
              <a:rPr lang="en-US" dirty="0" smtClean="0"/>
              <a:t>New Features</a:t>
            </a:r>
          </a:p>
          <a:p>
            <a:pPr lvl="1"/>
            <a:r>
              <a:rPr lang="en-US" dirty="0" smtClean="0"/>
              <a:t>1 </a:t>
            </a:r>
            <a:r>
              <a:rPr lang="en-US" dirty="0"/>
              <a:t>DB becomes 4 DBs</a:t>
            </a:r>
          </a:p>
          <a:p>
            <a:pPr lvl="1"/>
            <a:r>
              <a:rPr lang="en-US" dirty="0"/>
              <a:t>Active Cache on client</a:t>
            </a:r>
          </a:p>
          <a:p>
            <a:pPr lvl="1"/>
            <a:r>
              <a:rPr lang="en-US" dirty="0"/>
              <a:t>Queued Server Actions</a:t>
            </a:r>
          </a:p>
          <a:p>
            <a:pPr lvl="1"/>
            <a:r>
              <a:rPr lang="en-US" dirty="0"/>
              <a:t>SharePoint Server </a:t>
            </a:r>
            <a:r>
              <a:rPr lang="en-US" dirty="0" smtClean="0"/>
              <a:t>integration</a:t>
            </a:r>
            <a:endParaRPr lang="en-US" dirty="0"/>
          </a:p>
        </p:txBody>
      </p:sp>
      <p:pic>
        <p:nvPicPr>
          <p:cNvPr id="3075" name="Picture 3" descr="C:\Users\tgatte\Pictures\DVD_ART36\Artwork_Imagery\Hardware Photos\OEM HW\COMPUTERS - PC\Windows 7\Dell XPS windows 7 PC.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029200" y="3886200"/>
            <a:ext cx="3013234" cy="2793264"/>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C:\Users\tgatte\Pictures\DVD_ART36\Artwork_Imagery\Hardware Photos\OEM HW\Computers - Historical - Early models\Desktop 386 Windows 386 .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733800"/>
            <a:ext cx="2381250" cy="292417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68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20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2000"/>
                                        <p:tgtEl>
                                          <p:spTgt spid="4">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2000"/>
                                        <p:tgtEl>
                                          <p:spTgt spid="4">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2000"/>
                                        <p:tgtEl>
                                          <p:spTgt spid="4">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20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076"/>
                                        </p:tgtEl>
                                        <p:attrNameLst>
                                          <p:attrName>style.visibility</p:attrName>
                                        </p:attrNameLst>
                                      </p:cBhvr>
                                      <p:to>
                                        <p:strVal val="visible"/>
                                      </p:to>
                                    </p:set>
                                    <p:animEffect transition="in" filter="fade">
                                      <p:cBhvr>
                                        <p:cTn id="41" dur="2000"/>
                                        <p:tgtEl>
                                          <p:spTgt spid="307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75"/>
                                        </p:tgtEl>
                                        <p:attrNameLst>
                                          <p:attrName>style.visibility</p:attrName>
                                        </p:attrNameLst>
                                      </p:cBhvr>
                                      <p:to>
                                        <p:strVal val="visible"/>
                                      </p:to>
                                    </p:set>
                                    <p:animEffect transition="in" filter="fade">
                                      <p:cBhvr>
                                        <p:cTn id="46"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t>
            </a:r>
            <a:endParaRPr lang="en-US" dirty="0"/>
          </a:p>
        </p:txBody>
      </p:sp>
      <p:sp>
        <p:nvSpPr>
          <p:cNvPr id="3" name="Text Placeholder 2"/>
          <p:cNvSpPr>
            <a:spLocks noGrp="1"/>
          </p:cNvSpPr>
          <p:nvPr>
            <p:ph type="body" sz="quarter" idx="10"/>
          </p:nvPr>
        </p:nvSpPr>
        <p:spPr>
          <a:xfrm>
            <a:off x="381000" y="1447799"/>
            <a:ext cx="8382000" cy="2511457"/>
          </a:xfrm>
        </p:spPr>
        <p:txBody>
          <a:bodyPr/>
          <a:lstStyle/>
          <a:p>
            <a:r>
              <a:rPr lang="en-US" dirty="0"/>
              <a:t>Two release upgrade</a:t>
            </a:r>
          </a:p>
          <a:p>
            <a:r>
              <a:rPr lang="en-US" dirty="0"/>
              <a:t>Requires extensive pre-planning and </a:t>
            </a:r>
            <a:r>
              <a:rPr lang="en-US" dirty="0" smtClean="0"/>
              <a:t>training</a:t>
            </a:r>
          </a:p>
          <a:p>
            <a:r>
              <a:rPr lang="en-US" dirty="0" smtClean="0"/>
              <a:t>Time to ramp up on SharePoint</a:t>
            </a:r>
            <a:endParaRPr lang="en-US" dirty="0"/>
          </a:p>
          <a:p>
            <a:endParaRPr lang="en-US" dirty="0" smtClean="0"/>
          </a:p>
        </p:txBody>
      </p:sp>
      <p:pic>
        <p:nvPicPr>
          <p:cNvPr id="2050" name="Picture 2" descr="C:\Users\tgatte\Pictures\DVD_ART36\Artwork_Imagery\Brand Photos\Scenarios\FY09 Windows Partner Solutions\man office presenting working business casual.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810000" y="3048476"/>
            <a:ext cx="5704762" cy="380952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68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Methods</a:t>
            </a:r>
            <a:endParaRPr lang="en-US" dirty="0"/>
          </a:p>
        </p:txBody>
      </p:sp>
      <p:sp>
        <p:nvSpPr>
          <p:cNvPr id="3" name="Text Placeholder 2"/>
          <p:cNvSpPr>
            <a:spLocks noGrp="1"/>
          </p:cNvSpPr>
          <p:nvPr>
            <p:ph sz="half" idx="1"/>
          </p:nvPr>
        </p:nvSpPr>
        <p:spPr>
          <a:xfrm>
            <a:off x="381000" y="1447799"/>
            <a:ext cx="4114800" cy="3551742"/>
          </a:xfrm>
        </p:spPr>
        <p:txBody>
          <a:bodyPr/>
          <a:lstStyle/>
          <a:p>
            <a:r>
              <a:rPr lang="en-US" dirty="0" smtClean="0"/>
              <a:t>Server Migration</a:t>
            </a:r>
          </a:p>
          <a:p>
            <a:pPr lvl="1"/>
            <a:r>
              <a:rPr lang="en-US" dirty="0" smtClean="0"/>
              <a:t>Database Attachment</a:t>
            </a:r>
          </a:p>
          <a:p>
            <a:pPr lvl="2"/>
            <a:r>
              <a:rPr lang="en-US" dirty="0" smtClean="0"/>
              <a:t>Project Server 2003 to Project Server 2010 via VME</a:t>
            </a:r>
          </a:p>
          <a:p>
            <a:pPr lvl="1"/>
            <a:r>
              <a:rPr lang="en-US" dirty="0" smtClean="0"/>
              <a:t>Available for testing in Technical Preview</a:t>
            </a:r>
          </a:p>
          <a:p>
            <a:pPr lvl="1"/>
            <a:r>
              <a:rPr lang="en-US" dirty="0" smtClean="0"/>
              <a:t>Beta 2 to RTM upgrade </a:t>
            </a:r>
            <a:r>
              <a:rPr lang="en-US" b="1" dirty="0" smtClean="0">
                <a:solidFill>
                  <a:srgbClr val="FF0000"/>
                </a:solidFill>
              </a:rPr>
              <a:t>NOT</a:t>
            </a:r>
            <a:r>
              <a:rPr lang="en-US" dirty="0" smtClean="0"/>
              <a:t> supported (changed as of November 2009)</a:t>
            </a:r>
          </a:p>
        </p:txBody>
      </p:sp>
      <p:sp>
        <p:nvSpPr>
          <p:cNvPr id="4" name="Content Placeholder 3"/>
          <p:cNvSpPr>
            <a:spLocks noGrp="1"/>
          </p:cNvSpPr>
          <p:nvPr>
            <p:ph sz="half" idx="2"/>
          </p:nvPr>
        </p:nvSpPr>
        <p:spPr>
          <a:xfrm>
            <a:off x="4648200" y="1447799"/>
            <a:ext cx="4114800" cy="2339102"/>
          </a:xfrm>
        </p:spPr>
        <p:txBody>
          <a:bodyPr/>
          <a:lstStyle/>
          <a:p>
            <a:r>
              <a:rPr lang="en-US" dirty="0"/>
              <a:t>Client </a:t>
            </a:r>
            <a:r>
              <a:rPr lang="en-US" dirty="0" smtClean="0"/>
              <a:t>Migration</a:t>
            </a:r>
            <a:endParaRPr lang="en-US" dirty="0"/>
          </a:p>
          <a:p>
            <a:pPr lvl="1"/>
            <a:r>
              <a:rPr lang="en-US" dirty="0"/>
              <a:t>Backward Compatibility Mode</a:t>
            </a:r>
          </a:p>
          <a:p>
            <a:pPr lvl="1"/>
            <a:r>
              <a:rPr lang="en-US" dirty="0"/>
              <a:t>Converting to Native Mode</a:t>
            </a:r>
          </a:p>
          <a:p>
            <a:pPr marL="0" indent="0">
              <a:buNone/>
            </a:pPr>
            <a:endParaRPr lang="en-US" dirty="0"/>
          </a:p>
        </p:txBody>
      </p:sp>
    </p:spTree>
    <p:extLst>
      <p:ext uri="{BB962C8B-B14F-4D97-AF65-F5344CB8AC3E}">
        <p14:creationId xmlns:p14="http://schemas.microsoft.com/office/powerpoint/2010/main" val="922812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20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2000"/>
                                        <p:tgtEl>
                                          <p:spTgt spid="4">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Introduction</a:t>
            </a:r>
            <a:endParaRPr lang="en-US" dirty="0"/>
          </a:p>
        </p:txBody>
      </p:sp>
      <p:sp>
        <p:nvSpPr>
          <p:cNvPr id="10" name="Subtitle 9"/>
          <p:cNvSpPr>
            <a:spLocks noGrp="1"/>
          </p:cNvSpPr>
          <p:nvPr>
            <p:ph type="subTitle" idx="1"/>
          </p:nvPr>
        </p:nvSpPr>
        <p:spPr/>
        <p:txBody>
          <a:bodyPr/>
          <a:lstStyle/>
          <a:p>
            <a:r>
              <a:rPr lang="en-US" dirty="0" smtClean="0"/>
              <a:t>… to upgrade and migration</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1DC70519-3D27-4D5B-A312-0DC52B8ED593}" type="slidenum">
              <a:rPr lang="en-US" smtClean="0"/>
              <a:pPr/>
              <a:t>4</a:t>
            </a:fld>
            <a:endParaRPr lang="en-US" dirty="0"/>
          </a:p>
        </p:txBody>
      </p:sp>
    </p:spTree>
    <p:extLst>
      <p:ext uri="{BB962C8B-B14F-4D97-AF65-F5344CB8AC3E}">
        <p14:creationId xmlns:p14="http://schemas.microsoft.com/office/powerpoint/2010/main" val="43862489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a:t>Customer Upgrade Evaluation </a:t>
            </a:r>
          </a:p>
        </p:txBody>
      </p:sp>
      <p:sp>
        <p:nvSpPr>
          <p:cNvPr id="3" name="Text Placeholder 2"/>
          <p:cNvSpPr>
            <a:spLocks noGrp="1"/>
          </p:cNvSpPr>
          <p:nvPr>
            <p:ph sz="half" idx="1"/>
          </p:nvPr>
        </p:nvSpPr>
        <p:spPr>
          <a:xfrm>
            <a:off x="381000" y="1447799"/>
            <a:ext cx="4114800" cy="4204228"/>
          </a:xfrm>
        </p:spPr>
        <p:txBody>
          <a:bodyPr/>
          <a:lstStyle/>
          <a:p>
            <a:r>
              <a:rPr lang="en-US" dirty="0" smtClean="0"/>
              <a:t>Uses Real World Data</a:t>
            </a:r>
          </a:p>
          <a:p>
            <a:r>
              <a:rPr lang="en-US" dirty="0" smtClean="0"/>
              <a:t>Using 2003/2007 databases</a:t>
            </a:r>
          </a:p>
          <a:p>
            <a:r>
              <a:rPr lang="en-US" dirty="0" smtClean="0"/>
              <a:t>Successful upgrades from 2003 and 2007</a:t>
            </a:r>
          </a:p>
          <a:p>
            <a:r>
              <a:rPr lang="en-US" dirty="0"/>
              <a:t>Uncovered </a:t>
            </a:r>
            <a:r>
              <a:rPr lang="en-US" dirty="0" smtClean="0"/>
              <a:t>some issues </a:t>
            </a:r>
            <a:endParaRPr lang="en-US" dirty="0"/>
          </a:p>
          <a:p>
            <a:r>
              <a:rPr lang="en-US" dirty="0" smtClean="0"/>
              <a:t>Unsuccessful upgrades</a:t>
            </a:r>
          </a:p>
          <a:p>
            <a:pPr lvl="1"/>
            <a:r>
              <a:rPr lang="en-US" dirty="0" smtClean="0"/>
              <a:t>Due to known issues</a:t>
            </a:r>
            <a:endParaRPr lang="en-US" dirty="0"/>
          </a:p>
          <a:p>
            <a:pPr lvl="1"/>
            <a:r>
              <a:rPr lang="en-US" dirty="0" smtClean="0"/>
              <a:t>Driving enhancements to Pre-Migration checks</a:t>
            </a:r>
          </a:p>
        </p:txBody>
      </p:sp>
      <p:pic>
        <p:nvPicPr>
          <p:cNvPr id="4100" name="Picture 4" descr="C:\Users\tgatte\Pictures\DVD_ART36\Artwork_Imagery\Brand Photos\Scenarios\FY09 Customer Business Center - no exp\man standing smiling suit tie people.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105400" y="1143714"/>
            <a:ext cx="3504762" cy="571428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55666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Migration Environment</a:t>
            </a:r>
            <a:endParaRPr lang="en-US" dirty="0"/>
          </a:p>
        </p:txBody>
      </p:sp>
      <p:sp>
        <p:nvSpPr>
          <p:cNvPr id="3" name="Text Placeholder 2"/>
          <p:cNvSpPr>
            <a:spLocks noGrp="1"/>
          </p:cNvSpPr>
          <p:nvPr>
            <p:ph type="body" sz="quarter" idx="10"/>
          </p:nvPr>
        </p:nvSpPr>
        <p:spPr>
          <a:xfrm>
            <a:off x="381000" y="1420813"/>
            <a:ext cx="8382000" cy="3588675"/>
          </a:xfrm>
        </p:spPr>
        <p:txBody>
          <a:bodyPr/>
          <a:lstStyle/>
          <a:p>
            <a:r>
              <a:rPr lang="en-US" dirty="0" smtClean="0"/>
              <a:t>Virtual Migration Environment</a:t>
            </a:r>
          </a:p>
          <a:p>
            <a:pPr lvl="1"/>
            <a:r>
              <a:rPr lang="en-US" dirty="0" smtClean="0"/>
              <a:t>Hyper-V based environment</a:t>
            </a:r>
          </a:p>
          <a:p>
            <a:pPr lvl="2"/>
            <a:r>
              <a:rPr lang="en-US" dirty="0" smtClean="0"/>
              <a:t>Requires 3 G of RAM </a:t>
            </a:r>
          </a:p>
          <a:p>
            <a:pPr lvl="2"/>
            <a:r>
              <a:rPr lang="en-US" dirty="0" smtClean="0"/>
              <a:t>4X size of Project 2003 Database of Disk</a:t>
            </a:r>
          </a:p>
          <a:p>
            <a:pPr lvl="1"/>
            <a:r>
              <a:rPr lang="en-US" dirty="0" smtClean="0"/>
              <a:t>Pre-configured Project Server 2007 and Windows SharePoint Services 3.0</a:t>
            </a:r>
          </a:p>
          <a:p>
            <a:pPr lvl="1"/>
            <a:r>
              <a:rPr lang="en-US" dirty="0" smtClean="0"/>
              <a:t>Provides well known path to 2010</a:t>
            </a:r>
            <a:endParaRPr lang="en-US" dirty="0"/>
          </a:p>
          <a:p>
            <a:pPr lvl="1"/>
            <a:r>
              <a:rPr lang="en-US" dirty="0" smtClean="0"/>
              <a:t>Pass through environment</a:t>
            </a:r>
          </a:p>
        </p:txBody>
      </p:sp>
    </p:spTree>
    <p:extLst>
      <p:ext uri="{BB962C8B-B14F-4D97-AF65-F5344CB8AC3E}">
        <p14:creationId xmlns:p14="http://schemas.microsoft.com/office/powerpoint/2010/main" val="292015436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6783274" y="1371600"/>
            <a:ext cx="2103120" cy="5105400"/>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DB Attach Upgrade to 2010</a:t>
            </a:r>
          </a:p>
        </p:txBody>
      </p:sp>
      <p:sp>
        <p:nvSpPr>
          <p:cNvPr id="17" name="Rounded Rectangle 16"/>
          <p:cNvSpPr/>
          <p:nvPr/>
        </p:nvSpPr>
        <p:spPr bwMode="auto">
          <a:xfrm>
            <a:off x="4677543" y="1371600"/>
            <a:ext cx="2103120" cy="5105400"/>
          </a:xfrm>
          <a:prstGeom prst="roundRect">
            <a:avLst>
              <a:gd name="adj" fmla="val 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Backup of 2007 Databases</a:t>
            </a:r>
          </a:p>
        </p:txBody>
      </p:sp>
      <p:sp>
        <p:nvSpPr>
          <p:cNvPr id="16" name="Rounded Rectangle 15"/>
          <p:cNvSpPr/>
          <p:nvPr/>
        </p:nvSpPr>
        <p:spPr bwMode="auto">
          <a:xfrm>
            <a:off x="2567868" y="1371600"/>
            <a:ext cx="2103120" cy="5105400"/>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2"/>
                </a:solidFill>
                <a:effectLst>
                  <a:outerShdw blurRad="50800" dist="38100" dir="5400000" algn="ctr" rotWithShape="0">
                    <a:srgbClr val="000000">
                      <a:alpha val="47000"/>
                    </a:srgbClr>
                  </a:outerShdw>
                </a:effectLst>
                <a:latin typeface="Segoe UI" pitchFamily="34" charset="0"/>
              </a:rPr>
              <a:t>2003 to 2007 Migration via the VME running in Hyper-V</a:t>
            </a:r>
          </a:p>
        </p:txBody>
      </p:sp>
      <p:sp>
        <p:nvSpPr>
          <p:cNvPr id="15" name="Rounded Rectangle 14"/>
          <p:cNvSpPr/>
          <p:nvPr/>
        </p:nvSpPr>
        <p:spPr bwMode="auto">
          <a:xfrm>
            <a:off x="487680" y="1371600"/>
            <a:ext cx="2103120" cy="5105400"/>
          </a:xfrm>
          <a:prstGeom prst="roundRect">
            <a:avLst>
              <a:gd name="adj" fmla="val 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defRPr sz="240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defRPr>
            </a:pPr>
            <a:r>
              <a:rPr lang="en-US" dirty="0">
                <a:solidFill>
                  <a:schemeClr val="bg2"/>
                </a:solidFill>
              </a:rPr>
              <a:t>Project 2003 and WSS 2.0</a:t>
            </a:r>
          </a:p>
        </p:txBody>
      </p:sp>
      <p:sp>
        <p:nvSpPr>
          <p:cNvPr id="2" name="Title 1"/>
          <p:cNvSpPr>
            <a:spLocks noGrp="1"/>
          </p:cNvSpPr>
          <p:nvPr>
            <p:ph type="title"/>
          </p:nvPr>
        </p:nvSpPr>
        <p:spPr>
          <a:xfrm>
            <a:off x="381000" y="228600"/>
            <a:ext cx="8382000" cy="664797"/>
          </a:xfrm>
        </p:spPr>
        <p:txBody>
          <a:bodyPr/>
          <a:lstStyle/>
          <a:p>
            <a:r>
              <a:rPr lang="en-US" dirty="0" smtClean="0"/>
              <a:t>Virtual Migration Environment</a:t>
            </a:r>
            <a:endParaRPr lang="en-US" dirty="0"/>
          </a:p>
        </p:txBody>
      </p:sp>
      <p:pic>
        <p:nvPicPr>
          <p:cNvPr id="1028" name="Picture 4" descr="C:\Users\tgatte\Pictures\DVD_ART36\Artwork_Imagery\Icons - Illustrations\_ XML ICONS\Servers SQL database computer.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51342" y="4232821"/>
            <a:ext cx="766984" cy="1135238"/>
          </a:xfrm>
          <a:prstGeom prst="rect">
            <a:avLst/>
          </a:prstGeom>
          <a:extLst>
            <a:ext uri="{909E8E84-426E-40DD-AFC4-6F175D3DCCD1}">
              <a14:hiddenFill xmlns:a14="http://schemas.microsoft.com/office/drawing/2010/main">
                <a:solidFill>
                  <a:srgbClr val="FFFFFF"/>
                </a:solidFill>
              </a14:hiddenFill>
            </a:ext>
          </a:extLst>
        </p:spPr>
      </p:pic>
      <p:grpSp>
        <p:nvGrpSpPr>
          <p:cNvPr id="3" name="Group 7"/>
          <p:cNvGrpSpPr/>
          <p:nvPr/>
        </p:nvGrpSpPr>
        <p:grpSpPr>
          <a:xfrm>
            <a:off x="5026881" y="3888369"/>
            <a:ext cx="1404445" cy="1824142"/>
            <a:chOff x="5143044" y="3962401"/>
            <a:chExt cx="1404445" cy="1824142"/>
          </a:xfrm>
        </p:grpSpPr>
        <p:pic>
          <p:nvPicPr>
            <p:cNvPr id="1026" name="Picture 2" descr="C:\Users\tgatte\Pictures\DVD_ART36\Artwork_Imagery\Icons - Illustrations\_ XML ICONS\Database blu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81600" y="5105400"/>
              <a:ext cx="565333" cy="681143"/>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tgatte\Pictures\DVD_ART36\Artwork_Imagery\Icons - Illustrations\_ XML ICONS\Database 4 blu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43044" y="3962401"/>
              <a:ext cx="1404445" cy="1142857"/>
            </a:xfrm>
            <a:prstGeom prst="rect">
              <a:avLst/>
            </a:prstGeom>
            <a:extLst>
              <a:ext uri="{909E8E84-426E-40DD-AFC4-6F175D3DCCD1}">
                <a14:hiddenFill xmlns:a14="http://schemas.microsoft.com/office/drawing/2010/main">
                  <a:solidFill>
                    <a:srgbClr val="FFFFFF"/>
                  </a:solidFill>
                </a14:hiddenFill>
              </a:ext>
            </a:extLst>
          </p:spPr>
        </p:pic>
        <p:pic>
          <p:nvPicPr>
            <p:cNvPr id="9" name="Picture 2" descr="C:\Users\tgatte\Pictures\DVD_ART36\Artwork_Imagery\Icons - Illustrations\_ XML ICONS\Database blu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43600" y="5105400"/>
              <a:ext cx="565333" cy="681143"/>
            </a:xfrm>
            <a:prstGeom prst="rect">
              <a:avLst/>
            </a:prstGeom>
            <a:extLst>
              <a:ext uri="{909E8E84-426E-40DD-AFC4-6F175D3DCCD1}">
                <a14:hiddenFill xmlns:a14="http://schemas.microsoft.com/office/drawing/2010/main">
                  <a:solidFill>
                    <a:srgbClr val="FFFFFF"/>
                  </a:solidFill>
                </a14:hiddenFill>
              </a:ext>
            </a:extLst>
          </p:spPr>
        </p:pic>
      </p:grpSp>
      <p:grpSp>
        <p:nvGrpSpPr>
          <p:cNvPr id="5" name="Group 9"/>
          <p:cNvGrpSpPr/>
          <p:nvPr/>
        </p:nvGrpSpPr>
        <p:grpSpPr>
          <a:xfrm>
            <a:off x="1157018" y="3657280"/>
            <a:ext cx="764444" cy="2286320"/>
            <a:chOff x="702312" y="2781140"/>
            <a:chExt cx="764444" cy="2286320"/>
          </a:xfrm>
        </p:grpSpPr>
        <p:pic>
          <p:nvPicPr>
            <p:cNvPr id="2049" name="Picture 1" descr="C:\Users\tgatte\Pictures\DVD_ART36\Artwork_Imagery\Icons - Illustrations\_ XML ICONS\Servers computer.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02312" y="3939841"/>
              <a:ext cx="764444" cy="1127619"/>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C:\Users\tgatte\Pictures\DVD_ART36\Artwork_Imagery\Icons - Illustrations\_ XML ICONS\Servers Content Management computer.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08661" y="2781140"/>
              <a:ext cx="751746" cy="1109841"/>
            </a:xfrm>
            <a:prstGeom prst="rect">
              <a:avLst/>
            </a:prstGeom>
            <a:extLst>
              <a:ext uri="{909E8E84-426E-40DD-AFC4-6F175D3DCCD1}">
                <a14:hiddenFill xmlns:a14="http://schemas.microsoft.com/office/drawing/2010/main">
                  <a:solidFill>
                    <a:srgbClr val="FFFFFF"/>
                  </a:solidFill>
                </a14:hiddenFill>
              </a:ext>
            </a:extLst>
          </p:spPr>
        </p:pic>
      </p:grpSp>
      <p:sp>
        <p:nvSpPr>
          <p:cNvPr id="4" name="Right Arrow 3"/>
          <p:cNvSpPr/>
          <p:nvPr/>
        </p:nvSpPr>
        <p:spPr bwMode="auto">
          <a:xfrm>
            <a:off x="2057400" y="449564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pic>
        <p:nvPicPr>
          <p:cNvPr id="1029" name="Picture 5" descr="C:\Users\tgatte\Pictures\DVD_ART36\Artwork_Imagery\Icons - Illustrations\_ VIRTUALIZATION ICONS\application virtualization 2.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743128" y="3857129"/>
            <a:ext cx="1752600" cy="1886623"/>
          </a:xfrm>
          <a:prstGeom prst="rect">
            <a:avLst/>
          </a:prstGeom>
          <a:extLst>
            <a:ext uri="{909E8E84-426E-40DD-AFC4-6F175D3DCCD1}">
              <a14:hiddenFill xmlns:a14="http://schemas.microsoft.com/office/drawing/2010/main">
                <a:solidFill>
                  <a:srgbClr val="FFFFFF"/>
                </a:solidFill>
              </a14:hiddenFill>
            </a:ext>
          </a:extLst>
        </p:spPr>
      </p:pic>
      <p:sp>
        <p:nvSpPr>
          <p:cNvPr id="12" name="Right Arrow 11"/>
          <p:cNvSpPr/>
          <p:nvPr/>
        </p:nvSpPr>
        <p:spPr bwMode="auto">
          <a:xfrm>
            <a:off x="4343400" y="449564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3" name="Right Arrow 12"/>
          <p:cNvSpPr/>
          <p:nvPr/>
        </p:nvSpPr>
        <p:spPr bwMode="auto">
          <a:xfrm>
            <a:off x="6553200" y="449564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183588989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6019800" y="1365662"/>
            <a:ext cx="2788920" cy="5105400"/>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3200" dirty="0" smtClean="0">
                <a:solidFill>
                  <a:schemeClr val="bg1"/>
                </a:solidFill>
                <a:latin typeface="Segoe UI" pitchFamily="34" charset="0"/>
              </a:rPr>
              <a:t>Post Check</a:t>
            </a:r>
          </a:p>
          <a:p>
            <a:pPr algn="ctr" defTabSz="914099"/>
            <a:endParaRPr lang="en-US" sz="2400" dirty="0">
              <a:solidFill>
                <a:schemeClr val="bg1"/>
              </a:solidFill>
              <a:latin typeface="Segoe UI" pitchFamily="34" charset="0"/>
            </a:endParaRPr>
          </a:p>
          <a:p>
            <a:pPr algn="ctr" defTabSz="914099"/>
            <a:endParaRPr lang="en-US" sz="2400" dirty="0" smtClean="0">
              <a:solidFill>
                <a:schemeClr val="bg1"/>
              </a:solidFill>
              <a:latin typeface="Segoe UI" pitchFamily="34" charset="0"/>
            </a:endParaRPr>
          </a:p>
          <a:p>
            <a:pPr marL="342900" indent="-342900" defTabSz="914099">
              <a:buFont typeface="Arial" pitchFamily="34" charset="0"/>
              <a:buChar char="•"/>
            </a:pPr>
            <a:r>
              <a:rPr lang="en-US" sz="2400" dirty="0" smtClean="0">
                <a:solidFill>
                  <a:schemeClr val="bg1"/>
                </a:solidFill>
                <a:latin typeface="Segoe UI" pitchFamily="34" charset="0"/>
              </a:rPr>
              <a:t>SQL Scripts</a:t>
            </a:r>
          </a:p>
          <a:p>
            <a:pPr marL="342900" indent="-342900" defTabSz="914099">
              <a:buFont typeface="Arial" pitchFamily="34" charset="0"/>
              <a:buChar char="•"/>
            </a:pPr>
            <a:r>
              <a:rPr lang="en-US" sz="2400" dirty="0" smtClean="0">
                <a:solidFill>
                  <a:schemeClr val="bg1"/>
                </a:solidFill>
                <a:latin typeface="Segoe UI" pitchFamily="34" charset="0"/>
              </a:rPr>
              <a:t>DB Backup</a:t>
            </a:r>
          </a:p>
        </p:txBody>
      </p:sp>
      <p:sp>
        <p:nvSpPr>
          <p:cNvPr id="16" name="Rounded Rectangle 15"/>
          <p:cNvSpPr/>
          <p:nvPr/>
        </p:nvSpPr>
        <p:spPr bwMode="auto">
          <a:xfrm>
            <a:off x="3169920" y="1365662"/>
            <a:ext cx="2788920" cy="5105400"/>
          </a:xfrm>
          <a:prstGeom prst="roundRect">
            <a:avLst>
              <a:gd name="adj" fmla="val 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3200" dirty="0" smtClean="0">
                <a:solidFill>
                  <a:schemeClr val="bg1"/>
                </a:solidFill>
                <a:latin typeface="Segoe UI" pitchFamily="34" charset="0"/>
              </a:rPr>
              <a:t>2003 to 2007 Migration </a:t>
            </a:r>
            <a:endParaRPr lang="en-US" sz="3200" dirty="0">
              <a:solidFill>
                <a:schemeClr val="bg1"/>
              </a:solidFill>
              <a:latin typeface="Segoe UI" pitchFamily="34" charset="0"/>
            </a:endParaRPr>
          </a:p>
          <a:p>
            <a:pPr algn="ctr" defTabSz="914099"/>
            <a:endParaRPr lang="en-US" sz="2400" dirty="0" smtClean="0">
              <a:solidFill>
                <a:schemeClr val="bg1"/>
              </a:solidFill>
              <a:latin typeface="Segoe UI" pitchFamily="34" charset="0"/>
            </a:endParaRPr>
          </a:p>
          <a:p>
            <a:pPr marL="342900" indent="-342900" defTabSz="914099">
              <a:buFont typeface="Arial" pitchFamily="34" charset="0"/>
              <a:buChar char="•"/>
            </a:pPr>
            <a:r>
              <a:rPr lang="en-US" sz="2400" dirty="0" smtClean="0">
                <a:solidFill>
                  <a:schemeClr val="bg1"/>
                </a:solidFill>
                <a:latin typeface="Segoe UI" pitchFamily="34" charset="0"/>
              </a:rPr>
              <a:t>P12Migrate.exe</a:t>
            </a:r>
          </a:p>
        </p:txBody>
      </p:sp>
      <p:sp>
        <p:nvSpPr>
          <p:cNvPr id="2" name="Title 1"/>
          <p:cNvSpPr>
            <a:spLocks noGrp="1"/>
          </p:cNvSpPr>
          <p:nvPr>
            <p:ph type="title"/>
          </p:nvPr>
        </p:nvSpPr>
        <p:spPr/>
        <p:txBody>
          <a:bodyPr/>
          <a:lstStyle/>
          <a:p>
            <a:r>
              <a:rPr lang="en-US" dirty="0" smtClean="0"/>
              <a:t>Process Detail</a:t>
            </a:r>
            <a:endParaRPr lang="en-US" dirty="0"/>
          </a:p>
        </p:txBody>
      </p:sp>
      <p:sp>
        <p:nvSpPr>
          <p:cNvPr id="19" name="Right Arrow 18"/>
          <p:cNvSpPr/>
          <p:nvPr/>
        </p:nvSpPr>
        <p:spPr bwMode="auto">
          <a:xfrm>
            <a:off x="2819400" y="434340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20" name="Right Arrow 19"/>
          <p:cNvSpPr/>
          <p:nvPr/>
        </p:nvSpPr>
        <p:spPr bwMode="auto">
          <a:xfrm>
            <a:off x="5638800" y="434340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8" name="Rounded Rectangle 7"/>
          <p:cNvSpPr/>
          <p:nvPr/>
        </p:nvSpPr>
        <p:spPr bwMode="auto">
          <a:xfrm>
            <a:off x="304800" y="1365662"/>
            <a:ext cx="2788920" cy="5105400"/>
          </a:xfrm>
          <a:prstGeom prst="roundRect">
            <a:avLst>
              <a:gd name="adj" fmla="val 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3200" dirty="0" smtClean="0">
                <a:solidFill>
                  <a:schemeClr val="bg1"/>
                </a:solidFill>
                <a:latin typeface="Segoe UI" pitchFamily="34" charset="0"/>
              </a:rPr>
              <a:t>Pre-Check</a:t>
            </a:r>
            <a:endParaRPr lang="en-US" sz="3200" dirty="0">
              <a:solidFill>
                <a:schemeClr val="bg1"/>
              </a:solidFill>
              <a:latin typeface="Segoe UI" pitchFamily="34" charset="0"/>
            </a:endParaRPr>
          </a:p>
          <a:p>
            <a:pPr algn="ctr" defTabSz="914099"/>
            <a:endParaRPr lang="en-US" sz="2400" dirty="0" smtClean="0">
              <a:solidFill>
                <a:schemeClr val="bg1"/>
              </a:solidFill>
              <a:latin typeface="Segoe UI" pitchFamily="34" charset="0"/>
            </a:endParaRPr>
          </a:p>
          <a:p>
            <a:pPr marL="342900" indent="-342900" defTabSz="914099">
              <a:buFont typeface="Arial" pitchFamily="34" charset="0"/>
              <a:buChar char="•"/>
            </a:pPr>
            <a:r>
              <a:rPr lang="en-US" sz="2400" dirty="0" smtClean="0">
                <a:solidFill>
                  <a:schemeClr val="bg1"/>
                </a:solidFill>
                <a:latin typeface="Segoe UI" pitchFamily="34" charset="0"/>
              </a:rPr>
              <a:t>DB Restore</a:t>
            </a:r>
          </a:p>
          <a:p>
            <a:pPr marL="342900" indent="-342900" defTabSz="914099">
              <a:buFont typeface="Arial" pitchFamily="34" charset="0"/>
              <a:buChar char="•"/>
            </a:pPr>
            <a:r>
              <a:rPr lang="en-US" sz="2400" dirty="0" smtClean="0">
                <a:solidFill>
                  <a:schemeClr val="bg1"/>
                </a:solidFill>
                <a:latin typeface="Segoe UI" pitchFamily="34" charset="0"/>
              </a:rPr>
              <a:t>SQL Scripts</a:t>
            </a:r>
          </a:p>
          <a:p>
            <a:pPr marL="342900" indent="-342900" defTabSz="914099">
              <a:buFont typeface="Arial" pitchFamily="34" charset="0"/>
              <a:buChar char="•"/>
            </a:pPr>
            <a:r>
              <a:rPr lang="en-US" sz="2400" dirty="0" smtClean="0">
                <a:solidFill>
                  <a:schemeClr val="bg1"/>
                </a:solidFill>
                <a:latin typeface="Segoe UI" pitchFamily="34" charset="0"/>
              </a:rPr>
              <a:t>Address issues if found</a:t>
            </a:r>
          </a:p>
        </p:txBody>
      </p:sp>
    </p:spTree>
    <p:extLst>
      <p:ext uri="{BB962C8B-B14F-4D97-AF65-F5344CB8AC3E}">
        <p14:creationId xmlns:p14="http://schemas.microsoft.com/office/powerpoint/2010/main" val="88572244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a:t>
            </a:r>
            <a:r>
              <a:rPr lang="en-US" dirty="0" smtClean="0"/>
              <a:t>Migrated </a:t>
            </a:r>
            <a:r>
              <a:rPr lang="en-US" dirty="0"/>
              <a:t>with Caveats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949090"/>
              </p:ext>
            </p:extLst>
          </p:nvPr>
        </p:nvGraphicFramePr>
        <p:xfrm>
          <a:off x="381000" y="1412875"/>
          <a:ext cx="8382000" cy="5237480"/>
        </p:xfrm>
        <a:graphic>
          <a:graphicData uri="http://schemas.openxmlformats.org/drawingml/2006/table">
            <a:tbl>
              <a:tblPr firstRow="1" bandRow="1">
                <a:tableStyleId>{21E4AEA4-8DFA-4A89-87EB-49C32662AFE0}</a:tableStyleId>
              </a:tblPr>
              <a:tblGrid>
                <a:gridCol w="2590800"/>
                <a:gridCol w="5791200"/>
              </a:tblGrid>
              <a:tr h="370840">
                <a:tc>
                  <a:txBody>
                    <a:bodyPr/>
                    <a:lstStyle/>
                    <a:p>
                      <a:r>
                        <a:rPr lang="en-US" dirty="0" smtClean="0"/>
                        <a:t>2003</a:t>
                      </a:r>
                      <a:r>
                        <a:rPr lang="en-US" baseline="0" dirty="0" smtClean="0"/>
                        <a:t> Data</a:t>
                      </a:r>
                      <a:endParaRPr lang="en-US" dirty="0"/>
                    </a:p>
                  </a:txBody>
                  <a:tcPr/>
                </a:tc>
                <a:tc>
                  <a:txBody>
                    <a:bodyPr/>
                    <a:lstStyle/>
                    <a:p>
                      <a:r>
                        <a:rPr lang="en-US" dirty="0" smtClean="0"/>
                        <a:t>2010 Data</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Non-project time </a:t>
                      </a:r>
                    </a:p>
                  </a:txBody>
                  <a:tcPr/>
                </a:tc>
                <a:tc>
                  <a:txBody>
                    <a:bodyPr/>
                    <a:lstStyle/>
                    <a:p>
                      <a:r>
                        <a:rPr lang="en-US" dirty="0" smtClean="0"/>
                        <a:t>Migrated as projects</a:t>
                      </a:r>
                    </a:p>
                    <a:p>
                      <a:r>
                        <a:rPr lang="en-US" dirty="0" smtClean="0"/>
                        <a:t>Advise migration to Administrative Time Categories</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Security </a:t>
                      </a:r>
                    </a:p>
                  </a:txBody>
                  <a:tcPr/>
                </a:tc>
                <a:tc>
                  <a:txBody>
                    <a:bodyPr/>
                    <a:lstStyle/>
                    <a:p>
                      <a:r>
                        <a:rPr lang="en-US" dirty="0" smtClean="0"/>
                        <a:t>Security settings are migrated all at once, but the project-to-category mappings are migrated gradually. </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Custom</a:t>
                      </a:r>
                      <a:r>
                        <a:rPr lang="en-US" baseline="0" dirty="0" smtClean="0"/>
                        <a:t> Field </a:t>
                      </a:r>
                      <a:r>
                        <a:rPr lang="en-US" dirty="0" smtClean="0"/>
                        <a:t>Value lists</a:t>
                      </a:r>
                    </a:p>
                  </a:txBody>
                  <a:tcPr/>
                </a:tc>
                <a:tc>
                  <a:txBody>
                    <a:bodyPr/>
                    <a:lstStyle/>
                    <a:p>
                      <a:r>
                        <a:rPr lang="en-US" dirty="0" smtClean="0"/>
                        <a:t>Look up tables</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Project Server 2003 Non-Enterprise</a:t>
                      </a:r>
                      <a:r>
                        <a:rPr lang="en-US" baseline="0" dirty="0" smtClean="0"/>
                        <a:t> </a:t>
                      </a:r>
                      <a:r>
                        <a:rPr lang="en-US" dirty="0" smtClean="0"/>
                        <a:t>users with assignments</a:t>
                      </a:r>
                    </a:p>
                  </a:txBody>
                  <a:tcPr/>
                </a:tc>
                <a:tc>
                  <a:txBody>
                    <a:bodyPr/>
                    <a:lstStyle/>
                    <a:p>
                      <a:r>
                        <a:rPr lang="en-US" dirty="0" smtClean="0"/>
                        <a:t>Users are converted</a:t>
                      </a:r>
                      <a:r>
                        <a:rPr lang="en-US" baseline="0" dirty="0" smtClean="0"/>
                        <a:t> to Enterprise users</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Alert preferences </a:t>
                      </a:r>
                    </a:p>
                  </a:txBody>
                  <a:tcPr/>
                </a:tc>
                <a:tc>
                  <a:txBody>
                    <a:bodyPr/>
                    <a:lstStyle/>
                    <a:p>
                      <a:r>
                        <a:rPr lang="en-US" dirty="0" smtClean="0"/>
                        <a:t>Personal Settings for Notifications</a:t>
                      </a:r>
                      <a:endParaRPr lang="en-US" dirty="0"/>
                    </a:p>
                  </a:txBody>
                  <a:tcPr/>
                </a:tc>
              </a:tr>
              <a:tr h="370840">
                <a:tc>
                  <a:txBody>
                    <a:bodyPr/>
                    <a:lstStyle/>
                    <a:p>
                      <a:pPr marL="0" marR="0" indent="0" algn="l" rtl="0" eaLnBrk="1" fontAlgn="auto" latinLnBrk="0" hangingPunct="1">
                        <a:spcBef>
                          <a:spcPts val="0"/>
                        </a:spcBef>
                        <a:spcAft>
                          <a:spcPts val="0"/>
                        </a:spcAft>
                      </a:pPr>
                      <a:r>
                        <a:rPr lang="en-US" sz="1800" u="none" strike="noStrike" kern="1200">
                          <a:effectLst/>
                        </a:rPr>
                        <a:t>Enterprise resource pool Active</a:t>
                      </a:r>
                      <a:endParaRPr lang="en-US" sz="1800" u="none" strike="noStrike">
                        <a:effectLst/>
                      </a:endParaRPr>
                    </a:p>
                    <a:p>
                      <a:pPr marL="0" algn="l" rtl="0" eaLnBrk="1" fontAlgn="t" latinLnBrk="0" hangingPunct="1">
                        <a:spcBef>
                          <a:spcPts val="0"/>
                        </a:spcBef>
                        <a:spcAft>
                          <a:spcPts val="0"/>
                        </a:spcAft>
                      </a:pPr>
                      <a:r>
                        <a:rPr lang="en-US" sz="1800" u="none" strike="noStrike" kern="1200">
                          <a:effectLst/>
                        </a:rPr>
                        <a:t>Directory group mappings</a:t>
                      </a:r>
                      <a:endParaRPr lang="en-US" sz="1800" b="1" i="0" u="none" strike="noStrike" kern="1200">
                        <a:solidFill>
                          <a:schemeClr val="lt1"/>
                        </a:solidFill>
                        <a:effectLst/>
                        <a:latin typeface="Segoe UI"/>
                      </a:endParaRPr>
                    </a:p>
                  </a:txBody>
                  <a:tcPr/>
                </a:tc>
                <a:tc>
                  <a:txBody>
                    <a:bodyPr/>
                    <a:lstStyle/>
                    <a:p>
                      <a:pPr marL="0" algn="l" rtl="0" eaLnBrk="1" fontAlgn="t" latinLnBrk="0" hangingPunct="1">
                        <a:spcBef>
                          <a:spcPts val="0"/>
                        </a:spcBef>
                        <a:spcAft>
                          <a:spcPts val="0"/>
                        </a:spcAft>
                      </a:pPr>
                      <a:r>
                        <a:rPr lang="en-US" sz="1800" u="none" strike="noStrike" kern="1200" dirty="0">
                          <a:effectLst/>
                        </a:rPr>
                        <a:t>AD settings</a:t>
                      </a:r>
                      <a:r>
                        <a:rPr lang="en-US" sz="1800" u="none" strike="noStrike" kern="1200" baseline="0" dirty="0">
                          <a:effectLst/>
                        </a:rPr>
                        <a:t> are not migrated</a:t>
                      </a:r>
                      <a:endParaRPr lang="en-US" sz="1800" b="0" i="0" u="none" strike="noStrike" dirty="0">
                        <a:effectLst/>
                        <a:latin typeface="Arial"/>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Enterprise resources </a:t>
                      </a:r>
                    </a:p>
                  </a:txBody>
                  <a:tcPr/>
                </a:tc>
                <a:tc>
                  <a:txBody>
                    <a:bodyPr/>
                    <a:lstStyle/>
                    <a:p>
                      <a:r>
                        <a:rPr lang="en-US" dirty="0" smtClean="0"/>
                        <a:t>Enterprise</a:t>
                      </a:r>
                      <a:r>
                        <a:rPr lang="en-US" baseline="0" dirty="0" smtClean="0"/>
                        <a:t> Resources</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Project Server users</a:t>
                      </a:r>
                    </a:p>
                  </a:txBody>
                  <a:tcPr/>
                </a:tc>
                <a:tc>
                  <a:txBody>
                    <a:bodyPr/>
                    <a:lstStyle/>
                    <a:p>
                      <a:r>
                        <a:rPr lang="en-US" dirty="0" smtClean="0"/>
                        <a:t>Enterprise Resources</a:t>
                      </a:r>
                      <a:endParaRPr lang="en-US" dirty="0"/>
                    </a:p>
                  </a:txBody>
                  <a:tcPr/>
                </a:tc>
              </a:tr>
            </a:tbl>
          </a:graphicData>
        </a:graphic>
      </p:graphicFrame>
    </p:spTree>
    <p:extLst>
      <p:ext uri="{BB962C8B-B14F-4D97-AF65-F5344CB8AC3E}">
        <p14:creationId xmlns:p14="http://schemas.microsoft.com/office/powerpoint/2010/main" val="78255080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a:t>
            </a:r>
            <a:r>
              <a:rPr lang="en-US" dirty="0" smtClean="0"/>
              <a:t>That Won’t Migrate</a:t>
            </a:r>
            <a:endParaRPr lang="en-US" dirty="0"/>
          </a:p>
        </p:txBody>
      </p:sp>
      <p:sp>
        <p:nvSpPr>
          <p:cNvPr id="3" name="Text Placeholder 2"/>
          <p:cNvSpPr>
            <a:spLocks noGrp="1"/>
          </p:cNvSpPr>
          <p:nvPr>
            <p:ph type="body" sz="quarter" idx="10"/>
          </p:nvPr>
        </p:nvSpPr>
        <p:spPr>
          <a:xfrm>
            <a:off x="381000" y="1420813"/>
            <a:ext cx="8382000" cy="5208587"/>
          </a:xfrm>
        </p:spPr>
        <p:txBody>
          <a:bodyPr>
            <a:normAutofit fontScale="92500" lnSpcReduction="20000"/>
          </a:bodyPr>
          <a:lstStyle/>
          <a:p>
            <a:pPr>
              <a:spcBef>
                <a:spcPts val="1200"/>
              </a:spcBef>
            </a:pPr>
            <a:r>
              <a:rPr lang="en-US" dirty="0" smtClean="0"/>
              <a:t>Portfolio </a:t>
            </a:r>
            <a:r>
              <a:rPr lang="en-US" dirty="0"/>
              <a:t>Analysis </a:t>
            </a:r>
            <a:r>
              <a:rPr lang="en-US" dirty="0" smtClean="0"/>
              <a:t>views</a:t>
            </a:r>
          </a:p>
          <a:p>
            <a:pPr>
              <a:spcBef>
                <a:spcPts val="1200"/>
              </a:spcBef>
            </a:pPr>
            <a:r>
              <a:rPr lang="en-US" dirty="0" smtClean="0"/>
              <a:t>Portfolio Models</a:t>
            </a:r>
            <a:endParaRPr lang="en-US" dirty="0"/>
          </a:p>
          <a:p>
            <a:pPr>
              <a:spcBef>
                <a:spcPts val="1200"/>
              </a:spcBef>
            </a:pPr>
            <a:r>
              <a:rPr lang="en-US" dirty="0" smtClean="0"/>
              <a:t>Outstanding </a:t>
            </a:r>
            <a:r>
              <a:rPr lang="en-US" dirty="0"/>
              <a:t>status updates </a:t>
            </a:r>
          </a:p>
          <a:p>
            <a:pPr>
              <a:spcBef>
                <a:spcPts val="1200"/>
              </a:spcBef>
            </a:pPr>
            <a:r>
              <a:rPr lang="en-US" dirty="0"/>
              <a:t>Timesheet history </a:t>
            </a:r>
          </a:p>
          <a:p>
            <a:pPr>
              <a:spcBef>
                <a:spcPts val="1200"/>
              </a:spcBef>
            </a:pPr>
            <a:r>
              <a:rPr lang="en-US" dirty="0"/>
              <a:t>Status reports </a:t>
            </a:r>
          </a:p>
          <a:p>
            <a:pPr>
              <a:spcBef>
                <a:spcPts val="1200"/>
              </a:spcBef>
            </a:pPr>
            <a:r>
              <a:rPr lang="en-US" dirty="0"/>
              <a:t>To-do lists </a:t>
            </a:r>
          </a:p>
          <a:p>
            <a:pPr>
              <a:spcBef>
                <a:spcPts val="1200"/>
              </a:spcBef>
            </a:pPr>
            <a:r>
              <a:rPr lang="en-US" dirty="0"/>
              <a:t>View filters </a:t>
            </a:r>
          </a:p>
          <a:p>
            <a:pPr>
              <a:spcBef>
                <a:spcPts val="1200"/>
              </a:spcBef>
            </a:pPr>
            <a:r>
              <a:rPr lang="en-US" dirty="0"/>
              <a:t>Project versions </a:t>
            </a:r>
          </a:p>
          <a:p>
            <a:pPr>
              <a:spcBef>
                <a:spcPts val="1200"/>
              </a:spcBef>
            </a:pPr>
            <a:r>
              <a:rPr lang="en-US" dirty="0"/>
              <a:t>Status update rules </a:t>
            </a:r>
          </a:p>
          <a:p>
            <a:pPr>
              <a:spcBef>
                <a:spcPts val="1200"/>
              </a:spcBef>
            </a:pPr>
            <a:r>
              <a:rPr lang="en-US" dirty="0"/>
              <a:t>Extra tables or fields added to the database</a:t>
            </a:r>
          </a:p>
          <a:p>
            <a:pPr>
              <a:spcBef>
                <a:spcPts val="1200"/>
              </a:spcBef>
            </a:pPr>
            <a:r>
              <a:rPr lang="en-US" dirty="0"/>
              <a:t>Project Web Access links and Saved Links </a:t>
            </a:r>
          </a:p>
        </p:txBody>
      </p:sp>
    </p:spTree>
    <p:extLst>
      <p:ext uri="{BB962C8B-B14F-4D97-AF65-F5344CB8AC3E}">
        <p14:creationId xmlns:p14="http://schemas.microsoft.com/office/powerpoint/2010/main" val="234484519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Customizations &amp; Migration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97164266"/>
              </p:ext>
            </p:extLst>
          </p:nvPr>
        </p:nvGraphicFramePr>
        <p:xfrm>
          <a:off x="533400" y="1397000"/>
          <a:ext cx="8001000" cy="3952240"/>
        </p:xfrm>
        <a:graphic>
          <a:graphicData uri="http://schemas.openxmlformats.org/drawingml/2006/table">
            <a:tbl>
              <a:tblPr firstRow="1" bandRow="1">
                <a:tableStyleId>{93296810-A885-4BE3-A3E7-6D5BEEA58F35}</a:tableStyleId>
              </a:tblPr>
              <a:tblGrid>
                <a:gridCol w="2895600"/>
                <a:gridCol w="2438400"/>
                <a:gridCol w="2667000"/>
              </a:tblGrid>
              <a:tr h="370840">
                <a:tc>
                  <a:txBody>
                    <a:bodyPr/>
                    <a:lstStyle/>
                    <a:p>
                      <a:r>
                        <a:rPr lang="en-US" dirty="0" smtClean="0"/>
                        <a:t>Customization</a:t>
                      </a:r>
                      <a:endParaRPr lang="en-US" dirty="0"/>
                    </a:p>
                  </a:txBody>
                  <a:tcPr/>
                </a:tc>
                <a:tc>
                  <a:txBody>
                    <a:bodyPr/>
                    <a:lstStyle/>
                    <a:p>
                      <a:r>
                        <a:rPr lang="en-US" dirty="0" smtClean="0"/>
                        <a:t>From Project 2003</a:t>
                      </a:r>
                      <a:endParaRPr lang="en-US" dirty="0"/>
                    </a:p>
                  </a:txBody>
                  <a:tcPr/>
                </a:tc>
                <a:tc>
                  <a:txBody>
                    <a:bodyPr/>
                    <a:lstStyle/>
                    <a:p>
                      <a:r>
                        <a:rPr lang="en-US" dirty="0" smtClean="0"/>
                        <a:t>From Project 2007</a:t>
                      </a:r>
                      <a:endParaRPr lang="en-US" dirty="0"/>
                    </a:p>
                  </a:txBody>
                  <a:tcPr/>
                </a:tc>
              </a:tr>
              <a:tr h="370840">
                <a:tc>
                  <a:txBody>
                    <a:bodyPr/>
                    <a:lstStyle/>
                    <a:p>
                      <a:r>
                        <a:rPr lang="en-US" dirty="0" smtClean="0"/>
                        <a:t>Code using Server APIs</a:t>
                      </a:r>
                      <a:endParaRPr lang="en-US" dirty="0"/>
                    </a:p>
                  </a:txBody>
                  <a:tcPr/>
                </a:tc>
                <a:tc>
                  <a:txBody>
                    <a:bodyPr/>
                    <a:lstStyle/>
                    <a:p>
                      <a:r>
                        <a:rPr lang="en-US" dirty="0" smtClean="0"/>
                        <a:t>Re-implement</a:t>
                      </a:r>
                      <a:endParaRPr lang="en-US" dirty="0"/>
                    </a:p>
                  </a:txBody>
                  <a:tcPr/>
                </a:tc>
                <a:tc>
                  <a:txBody>
                    <a:bodyPr/>
                    <a:lstStyle/>
                    <a:p>
                      <a:r>
                        <a:rPr lang="en-US" dirty="0" smtClean="0"/>
                        <a:t>Migrate without change*</a:t>
                      </a:r>
                      <a:endParaRPr lang="en-US" dirty="0"/>
                    </a:p>
                  </a:txBody>
                  <a:tcPr/>
                </a:tc>
              </a:tr>
              <a:tr h="370840">
                <a:tc>
                  <a:txBody>
                    <a:bodyPr/>
                    <a:lstStyle/>
                    <a:p>
                      <a:r>
                        <a:rPr lang="en-US" dirty="0" smtClean="0"/>
                        <a:t>Site</a:t>
                      </a:r>
                      <a:r>
                        <a:rPr lang="en-US" baseline="0" dirty="0" smtClean="0"/>
                        <a:t> </a:t>
                      </a:r>
                      <a:r>
                        <a:rPr lang="en-US" baseline="0" smtClean="0"/>
                        <a:t>Template Customization (PWA or PWS)</a:t>
                      </a:r>
                      <a:endParaRPr lang="en-US" dirty="0"/>
                    </a:p>
                  </a:txBody>
                  <a:tcPr/>
                </a:tc>
                <a:tc>
                  <a:txBody>
                    <a:bodyPr/>
                    <a:lstStyle/>
                    <a:p>
                      <a:r>
                        <a:rPr lang="en-US" dirty="0" smtClean="0"/>
                        <a:t>Re-implement</a:t>
                      </a:r>
                      <a:endParaRPr lang="en-US" dirty="0"/>
                    </a:p>
                  </a:txBody>
                  <a:tcPr/>
                </a:tc>
                <a:tc>
                  <a:txBody>
                    <a:bodyPr/>
                    <a:lstStyle/>
                    <a:p>
                      <a:r>
                        <a:rPr lang="en-US" dirty="0" smtClean="0"/>
                        <a:t>In–place upgrade only</a:t>
                      </a:r>
                    </a:p>
                    <a:p>
                      <a:endParaRPr lang="en-US" dirty="0" smtClean="0"/>
                    </a:p>
                    <a:p>
                      <a:r>
                        <a:rPr lang="en-US" dirty="0" smtClean="0"/>
                        <a:t>Re-implement</a:t>
                      </a:r>
                      <a:r>
                        <a:rPr lang="en-US" baseline="0" dirty="0" smtClean="0"/>
                        <a:t> for DB Attach for 4 DB attach</a:t>
                      </a:r>
                      <a:endParaRPr lang="en-US" dirty="0"/>
                    </a:p>
                  </a:txBody>
                  <a:tcPr/>
                </a:tc>
              </a:tr>
              <a:tr h="370840">
                <a:tc>
                  <a:txBody>
                    <a:bodyPr/>
                    <a:lstStyle/>
                    <a:p>
                      <a:r>
                        <a:rPr lang="en-US" dirty="0" smtClean="0"/>
                        <a:t>SSRS/3</a:t>
                      </a:r>
                      <a:r>
                        <a:rPr lang="en-US" baseline="30000" dirty="0" smtClean="0"/>
                        <a:t>rd</a:t>
                      </a:r>
                      <a:r>
                        <a:rPr lang="en-US" dirty="0" smtClean="0"/>
                        <a:t> Party Reporting</a:t>
                      </a:r>
                      <a:endParaRPr lang="en-US" dirty="0"/>
                    </a:p>
                  </a:txBody>
                  <a:tcPr/>
                </a:tc>
                <a:tc>
                  <a:txBody>
                    <a:bodyPr/>
                    <a:lstStyle/>
                    <a:p>
                      <a:r>
                        <a:rPr lang="en-US" dirty="0" smtClean="0"/>
                        <a:t>Re-implement</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Migrate without change</a:t>
                      </a:r>
                      <a:endParaRPr lang="en-US" dirty="0"/>
                    </a:p>
                  </a:txBody>
                  <a:tcPr/>
                </a:tc>
              </a:tr>
              <a:tr h="370840">
                <a:tc>
                  <a:txBody>
                    <a:bodyPr/>
                    <a:lstStyle/>
                    <a:p>
                      <a:r>
                        <a:rPr lang="en-US" dirty="0" smtClean="0"/>
                        <a:t>Custom Fields</a:t>
                      </a:r>
                      <a:endParaRPr lang="en-US" dirty="0"/>
                    </a:p>
                  </a:txBody>
                  <a:tcPr/>
                </a:tc>
                <a:tc>
                  <a:txBody>
                    <a:bodyPr/>
                    <a:lstStyle/>
                    <a:p>
                      <a:r>
                        <a:rPr lang="en-US" dirty="0" smtClean="0"/>
                        <a:t>Migrate with</a:t>
                      </a:r>
                      <a:r>
                        <a:rPr lang="en-US" baseline="0" dirty="0" smtClean="0"/>
                        <a:t> potential </a:t>
                      </a:r>
                      <a:r>
                        <a:rPr lang="en-US" dirty="0" smtClean="0"/>
                        <a:t>changes*</a:t>
                      </a:r>
                      <a:endParaRPr lang="en-US" dirty="0"/>
                    </a:p>
                  </a:txBody>
                  <a:tcPr/>
                </a:tc>
                <a:tc>
                  <a:txBody>
                    <a:bodyPr/>
                    <a:lstStyle/>
                    <a:p>
                      <a:r>
                        <a:rPr lang="en-US" dirty="0" smtClean="0"/>
                        <a:t>Migrate without change*</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dirty="0" smtClean="0"/>
                        <a:t>*With</a:t>
                      </a:r>
                      <a:r>
                        <a:rPr lang="en-US" baseline="0" dirty="0" smtClean="0"/>
                        <a:t> verification</a:t>
                      </a:r>
                      <a:endParaRPr lang="en-US" dirty="0"/>
                    </a:p>
                  </a:txBody>
                  <a:tcPr/>
                </a:tc>
              </a:tr>
            </a:tbl>
          </a:graphicData>
        </a:graphic>
      </p:graphicFrame>
    </p:spTree>
    <p:extLst>
      <p:ext uri="{BB962C8B-B14F-4D97-AF65-F5344CB8AC3E}">
        <p14:creationId xmlns:p14="http://schemas.microsoft.com/office/powerpoint/2010/main" val="403635858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a:xfrm>
            <a:off x="381000" y="1447799"/>
            <a:ext cx="8382000" cy="4819781"/>
          </a:xfrm>
        </p:spPr>
        <p:txBody>
          <a:bodyPr/>
          <a:lstStyle/>
          <a:p>
            <a:r>
              <a:rPr lang="en-US" dirty="0" smtClean="0"/>
              <a:t>Migration from 2003 goes via 2007</a:t>
            </a:r>
          </a:p>
          <a:p>
            <a:pPr lvl="1"/>
            <a:r>
              <a:rPr lang="en-US" dirty="0" smtClean="0"/>
              <a:t>Could use the Virtual Migration Environment</a:t>
            </a:r>
          </a:p>
          <a:p>
            <a:pPr lvl="1"/>
            <a:r>
              <a:rPr lang="en-US" dirty="0" smtClean="0"/>
              <a:t>2007 does not have to be in production</a:t>
            </a:r>
          </a:p>
          <a:p>
            <a:pPr lvl="1"/>
            <a:endParaRPr lang="en-US" dirty="0"/>
          </a:p>
          <a:p>
            <a:r>
              <a:rPr lang="en-US" dirty="0" smtClean="0"/>
              <a:t>Customizations (add-on and reporting needs to be re-done)</a:t>
            </a:r>
          </a:p>
          <a:p>
            <a:endParaRPr lang="en-US" dirty="0"/>
          </a:p>
          <a:p>
            <a:r>
              <a:rPr lang="en-US" dirty="0" smtClean="0"/>
              <a:t>Check the </a:t>
            </a:r>
            <a:r>
              <a:rPr lang="en-US" dirty="0" smtClean="0">
                <a:solidFill>
                  <a:srgbClr val="FFC000"/>
                </a:solidFill>
              </a:rPr>
              <a:t>Migration Center </a:t>
            </a:r>
            <a:r>
              <a:rPr lang="en-US" dirty="0" smtClean="0"/>
              <a:t>on Project 2010 </a:t>
            </a:r>
            <a:r>
              <a:rPr lang="en-US" dirty="0" err="1" smtClean="0"/>
              <a:t>TechCenter</a:t>
            </a:r>
            <a:r>
              <a:rPr lang="en-US" dirty="0" smtClean="0"/>
              <a:t> for more details </a:t>
            </a:r>
            <a:r>
              <a:rPr lang="en-US" dirty="0" smtClean="0">
                <a:hlinkClick r:id="rId2"/>
              </a:rPr>
              <a:t>http://technet.microsoft.com/projectserver</a:t>
            </a:r>
            <a:r>
              <a:rPr lang="en-US" dirty="0" smtClean="0"/>
              <a:t>   </a:t>
            </a:r>
            <a:endParaRPr lang="en-US" dirty="0"/>
          </a:p>
        </p:txBody>
      </p:sp>
    </p:spTree>
    <p:extLst>
      <p:ext uri="{BB962C8B-B14F-4D97-AF65-F5344CB8AC3E}">
        <p14:creationId xmlns:p14="http://schemas.microsoft.com/office/powerpoint/2010/main" val="310206871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Upgrade and Migration</a:t>
            </a:r>
            <a:endParaRPr lang="en-US" dirty="0"/>
          </a:p>
        </p:txBody>
      </p:sp>
      <p:sp>
        <p:nvSpPr>
          <p:cNvPr id="6" name="Subtitle 5"/>
          <p:cNvSpPr>
            <a:spLocks noGrp="1"/>
          </p:cNvSpPr>
          <p:nvPr>
            <p:ph type="subTitle" idx="1"/>
          </p:nvPr>
        </p:nvSpPr>
        <p:spPr/>
        <p:txBody>
          <a:bodyPr/>
          <a:lstStyle/>
          <a:p>
            <a:r>
              <a:rPr lang="en-US" dirty="0" smtClean="0"/>
              <a:t>From Project Portfolio Server</a:t>
            </a:r>
            <a:endParaRPr lang="en-US" dirty="0"/>
          </a:p>
        </p:txBody>
      </p:sp>
      <p:sp>
        <p:nvSpPr>
          <p:cNvPr id="4" name="Slide Number Placeholder 3"/>
          <p:cNvSpPr>
            <a:spLocks noGrp="1"/>
          </p:cNvSpPr>
          <p:nvPr>
            <p:ph type="sldNum" sz="quarter" idx="4294967295"/>
          </p:nvPr>
        </p:nvSpPr>
        <p:spPr>
          <a:xfrm>
            <a:off x="0" y="6356350"/>
            <a:ext cx="2133600" cy="365125"/>
          </a:xfrm>
        </p:spPr>
        <p:txBody>
          <a:bodyPr/>
          <a:lstStyle/>
          <a:p>
            <a:fld id="{1DC70519-3D27-4D5B-A312-0DC52B8ED593}" type="slidenum">
              <a:rPr lang="en-US" smtClean="0"/>
              <a:pPr/>
              <a:t>48</a:t>
            </a:fld>
            <a:endParaRPr lang="en-US" dirty="0"/>
          </a:p>
        </p:txBody>
      </p:sp>
    </p:spTree>
    <p:extLst>
      <p:ext uri="{BB962C8B-B14F-4D97-AF65-F5344CB8AC3E}">
        <p14:creationId xmlns:p14="http://schemas.microsoft.com/office/powerpoint/2010/main" val="718154585"/>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07996"/>
          </a:xfrm>
        </p:spPr>
        <p:txBody>
          <a:bodyPr/>
          <a:lstStyle/>
          <a:p>
            <a:pPr>
              <a:defRPr/>
            </a:pPr>
            <a:r>
              <a:rPr dirty="0" smtClean="0"/>
              <a:t>Migrating to Project Server 2010</a:t>
            </a:r>
            <a:r>
              <a:rPr sz="3600" dirty="0" smtClean="0"/>
              <a:t/>
            </a:r>
            <a:br>
              <a:rPr sz="3600" dirty="0" smtClean="0"/>
            </a:br>
            <a:r>
              <a:rPr lang="en-US" sz="3200" dirty="0">
                <a:solidFill>
                  <a:srgbClr val="FFC000"/>
                </a:solidFill>
              </a:rPr>
              <a:t>f</a:t>
            </a:r>
            <a:r>
              <a:rPr lang="en-US" sz="3200" dirty="0" smtClean="0">
                <a:solidFill>
                  <a:srgbClr val="FFC000"/>
                </a:solidFill>
              </a:rPr>
              <a:t>rom </a:t>
            </a:r>
            <a:r>
              <a:rPr lang="en-US" sz="3200" dirty="0">
                <a:solidFill>
                  <a:srgbClr val="FFC000"/>
                </a:solidFill>
              </a:rPr>
              <a:t>Project Portfolio Server</a:t>
            </a:r>
            <a:endParaRPr sz="3600" dirty="0">
              <a:solidFill>
                <a:srgbClr val="FFC000"/>
              </a:solidFill>
            </a:endParaRPr>
          </a:p>
        </p:txBody>
      </p:sp>
      <p:sp>
        <p:nvSpPr>
          <p:cNvPr id="3" name="Text Placeholder 2"/>
          <p:cNvSpPr>
            <a:spLocks noGrp="1"/>
          </p:cNvSpPr>
          <p:nvPr>
            <p:ph type="body" sz="quarter" idx="10"/>
          </p:nvPr>
        </p:nvSpPr>
        <p:spPr>
          <a:xfrm>
            <a:off x="304800" y="1394865"/>
            <a:ext cx="8763000" cy="4647426"/>
          </a:xfrm>
        </p:spPr>
        <p:txBody>
          <a:bodyPr/>
          <a:lstStyle/>
          <a:p>
            <a:pPr>
              <a:defRPr/>
            </a:pPr>
            <a:r>
              <a:rPr lang="en-US" dirty="0" smtClean="0"/>
              <a:t>Project </a:t>
            </a:r>
            <a:r>
              <a:rPr lang="en-US" dirty="0"/>
              <a:t>Portfolio Server (PPS) 2006 </a:t>
            </a:r>
            <a:r>
              <a:rPr lang="en-US" dirty="0" smtClean="0"/>
              <a:t>to 2007</a:t>
            </a:r>
            <a:endParaRPr lang="en-US" dirty="0"/>
          </a:p>
          <a:p>
            <a:pPr>
              <a:defRPr/>
            </a:pPr>
            <a:r>
              <a:rPr lang="en-US" sz="2800" dirty="0"/>
              <a:t>Project Portfolio Server </a:t>
            </a:r>
            <a:r>
              <a:rPr lang="en-US" sz="2800" dirty="0" smtClean="0"/>
              <a:t> 2007 – three approaches:</a:t>
            </a:r>
          </a:p>
          <a:p>
            <a:pPr lvl="1">
              <a:defRPr/>
            </a:pPr>
            <a:r>
              <a:rPr lang="en-US" dirty="0" smtClean="0"/>
              <a:t>Migrate to Project Server 2010 feature </a:t>
            </a:r>
            <a:r>
              <a:rPr lang="en-US" dirty="0"/>
              <a:t>set </a:t>
            </a:r>
            <a:r>
              <a:rPr lang="en-US" dirty="0" smtClean="0"/>
              <a:t>(</a:t>
            </a:r>
            <a:r>
              <a:rPr lang="en-US" i="1" dirty="0" smtClean="0"/>
              <a:t>Configure</a:t>
            </a:r>
            <a:r>
              <a:rPr lang="en-US" i="1" dirty="0"/>
              <a:t>, Migrate, </a:t>
            </a:r>
            <a:r>
              <a:rPr lang="en-US" i="1" dirty="0" smtClean="0"/>
              <a:t>Archive</a:t>
            </a:r>
            <a:r>
              <a:rPr lang="en-US" dirty="0" smtClean="0"/>
              <a:t>)</a:t>
            </a:r>
          </a:p>
          <a:p>
            <a:pPr lvl="2">
              <a:defRPr/>
            </a:pPr>
            <a:r>
              <a:rPr lang="en-US" dirty="0"/>
              <a:t>Map, customize and develop desired functionality on Project Server 2010</a:t>
            </a:r>
          </a:p>
          <a:p>
            <a:pPr lvl="2">
              <a:defRPr/>
            </a:pPr>
            <a:r>
              <a:rPr lang="en-US" sz="2400" dirty="0" smtClean="0"/>
              <a:t>Use the gateway to transfer data</a:t>
            </a:r>
          </a:p>
          <a:p>
            <a:pPr lvl="1">
              <a:defRPr/>
            </a:pPr>
            <a:r>
              <a:rPr lang="en-US" dirty="0" smtClean="0"/>
              <a:t>Finish existing projects in PPS 2007 and start new in Project Server </a:t>
            </a:r>
            <a:r>
              <a:rPr lang="en-US" dirty="0"/>
              <a:t>2010 (</a:t>
            </a:r>
            <a:r>
              <a:rPr lang="en-US" i="1" dirty="0"/>
              <a:t>Configure, Complete, </a:t>
            </a:r>
            <a:r>
              <a:rPr lang="en-US" i="1" dirty="0" smtClean="0"/>
              <a:t>Archive</a:t>
            </a:r>
            <a:r>
              <a:rPr lang="en-US" dirty="0" smtClean="0"/>
              <a:t>)</a:t>
            </a:r>
          </a:p>
          <a:p>
            <a:pPr lvl="1">
              <a:defRPr/>
            </a:pPr>
            <a:r>
              <a:rPr lang="en-US" dirty="0" smtClean="0"/>
              <a:t>Use side-by-side with Project Server 2010</a:t>
            </a:r>
          </a:p>
        </p:txBody>
      </p:sp>
    </p:spTree>
    <p:extLst>
      <p:ext uri="{BB962C8B-B14F-4D97-AF65-F5344CB8AC3E}">
        <p14:creationId xmlns:p14="http://schemas.microsoft.com/office/powerpoint/2010/main" val="3590782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goals and deliverables</a:t>
            </a:r>
            <a:endParaRPr lang="en-US" dirty="0"/>
          </a:p>
        </p:txBody>
      </p:sp>
      <p:sp>
        <p:nvSpPr>
          <p:cNvPr id="3" name="Text Placeholder 2"/>
          <p:cNvSpPr>
            <a:spLocks noGrp="1"/>
          </p:cNvSpPr>
          <p:nvPr>
            <p:ph type="body" sz="quarter" idx="10"/>
          </p:nvPr>
        </p:nvSpPr>
        <p:spPr>
          <a:xfrm>
            <a:off x="381000" y="1420813"/>
            <a:ext cx="8382000" cy="4832092"/>
          </a:xfrm>
        </p:spPr>
        <p:txBody>
          <a:bodyPr/>
          <a:lstStyle/>
          <a:p>
            <a:r>
              <a:rPr lang="en-US" dirty="0" smtClean="0"/>
              <a:t>Business Continuity for EPM customers</a:t>
            </a:r>
          </a:p>
          <a:p>
            <a:r>
              <a:rPr lang="en-US" dirty="0" smtClean="0"/>
              <a:t>Additionally </a:t>
            </a:r>
            <a:r>
              <a:rPr lang="en-US" dirty="0"/>
              <a:t>to Out-of-the-Box </a:t>
            </a:r>
            <a:r>
              <a:rPr lang="en-US" dirty="0" smtClean="0"/>
              <a:t>functionality:</a:t>
            </a:r>
          </a:p>
          <a:p>
            <a:pPr lvl="1"/>
            <a:r>
              <a:rPr lang="en-US" dirty="0" smtClean="0"/>
              <a:t>Comprehensive </a:t>
            </a:r>
            <a:r>
              <a:rPr lang="en-US" dirty="0" smtClean="0">
                <a:solidFill>
                  <a:srgbClr val="FFC000"/>
                </a:solidFill>
              </a:rPr>
              <a:t>readiness</a:t>
            </a:r>
            <a:r>
              <a:rPr lang="en-US" dirty="0" smtClean="0"/>
              <a:t> including:</a:t>
            </a:r>
          </a:p>
          <a:p>
            <a:pPr lvl="2"/>
            <a:r>
              <a:rPr lang="en-US" dirty="0" smtClean="0"/>
              <a:t>Detailed planning, checklists and guidance documents including interactive content</a:t>
            </a:r>
          </a:p>
          <a:p>
            <a:pPr lvl="2"/>
            <a:r>
              <a:rPr lang="en-US" dirty="0" smtClean="0"/>
              <a:t>Tools (Virtual </a:t>
            </a:r>
            <a:r>
              <a:rPr lang="en-US" dirty="0"/>
              <a:t>Migration </a:t>
            </a:r>
            <a:r>
              <a:rPr lang="en-US" dirty="0" smtClean="0"/>
              <a:t>Environments) and </a:t>
            </a:r>
            <a:r>
              <a:rPr lang="en-US" dirty="0"/>
              <a:t>Scripts where possible and </a:t>
            </a:r>
            <a:r>
              <a:rPr lang="en-US" dirty="0" smtClean="0"/>
              <a:t>applicable</a:t>
            </a:r>
          </a:p>
          <a:p>
            <a:pPr marL="855663" lvl="2" indent="0">
              <a:buNone/>
            </a:pPr>
            <a:endParaRPr lang="en-US" dirty="0" smtClean="0"/>
          </a:p>
          <a:p>
            <a:r>
              <a:rPr lang="en-US" dirty="0" smtClean="0"/>
              <a:t>One stop for all </a:t>
            </a:r>
            <a:r>
              <a:rPr lang="en-US" dirty="0" smtClean="0">
                <a:solidFill>
                  <a:srgbClr val="FFC000"/>
                </a:solidFill>
              </a:rPr>
              <a:t>Migration Center </a:t>
            </a:r>
          </a:p>
          <a:p>
            <a:pPr lvl="1"/>
            <a:r>
              <a:rPr lang="en-US" dirty="0" smtClean="0">
                <a:solidFill>
                  <a:schemeClr val="tx1"/>
                </a:solidFill>
              </a:rPr>
              <a:t>Accessible from Project Server </a:t>
            </a:r>
            <a:r>
              <a:rPr lang="en-US" dirty="0" err="1" smtClean="0">
                <a:solidFill>
                  <a:schemeClr val="tx1"/>
                </a:solidFill>
              </a:rPr>
              <a:t>TechCenter</a:t>
            </a:r>
            <a:endParaRPr lang="en-US" dirty="0" smtClean="0">
              <a:solidFill>
                <a:schemeClr val="tx1"/>
              </a:solidFill>
            </a:endParaRPr>
          </a:p>
          <a:p>
            <a:pPr marL="460375" lvl="1" indent="0">
              <a:buNone/>
            </a:pPr>
            <a:r>
              <a:rPr lang="en-US" dirty="0" smtClean="0">
                <a:solidFill>
                  <a:srgbClr val="FFC000"/>
                </a:solidFill>
              </a:rPr>
              <a:t> </a:t>
            </a:r>
            <a:r>
              <a:rPr lang="en-US" u="sng" dirty="0">
                <a:hlinkClick r:id="rId2"/>
              </a:rPr>
              <a:t>http</a:t>
            </a:r>
            <a:r>
              <a:rPr lang="en-US" u="sng">
                <a:hlinkClick r:id="rId2"/>
              </a:rPr>
              <a:t>://</a:t>
            </a:r>
            <a:r>
              <a:rPr lang="en-US" u="sng" smtClean="0">
                <a:hlinkClick r:id="rId2"/>
              </a:rPr>
              <a:t>technet.microsoft.com/projectserver</a:t>
            </a:r>
            <a:r>
              <a:rPr lang="en-US" u="sng" dirty="0" smtClean="0">
                <a:hlinkClick r:id="rId2"/>
              </a:rPr>
              <a:t>/</a:t>
            </a:r>
            <a:r>
              <a:rPr lang="en-US" dirty="0"/>
              <a:t> </a:t>
            </a:r>
            <a:endParaRPr lang="en-US" dirty="0" smtClean="0">
              <a:solidFill>
                <a:srgbClr val="FFC000"/>
              </a:solidFill>
            </a:endParaRPr>
          </a:p>
        </p:txBody>
      </p:sp>
    </p:spTree>
    <p:extLst>
      <p:ext uri="{BB962C8B-B14F-4D97-AF65-F5344CB8AC3E}">
        <p14:creationId xmlns:p14="http://schemas.microsoft.com/office/powerpoint/2010/main" val="4275081996"/>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Server 2010 Benefits</a:t>
            </a:r>
            <a:endParaRPr lang="en-US" dirty="0"/>
          </a:p>
        </p:txBody>
      </p:sp>
      <p:sp>
        <p:nvSpPr>
          <p:cNvPr id="3" name="Content Placeholder 2"/>
          <p:cNvSpPr>
            <a:spLocks noGrp="1"/>
          </p:cNvSpPr>
          <p:nvPr>
            <p:ph idx="1"/>
          </p:nvPr>
        </p:nvSpPr>
        <p:spPr>
          <a:xfrm>
            <a:off x="381000" y="1412874"/>
            <a:ext cx="8382000" cy="4911725"/>
          </a:xfrm>
        </p:spPr>
        <p:txBody>
          <a:bodyPr>
            <a:normAutofit lnSpcReduction="10000"/>
          </a:bodyPr>
          <a:lstStyle/>
          <a:p>
            <a:pPr lvl="0"/>
            <a:r>
              <a:rPr lang="en-US" dirty="0" smtClean="0"/>
              <a:t>Portfolio management for the “masses”</a:t>
            </a:r>
          </a:p>
          <a:p>
            <a:pPr lvl="0"/>
            <a:r>
              <a:rPr lang="en-US" dirty="0" smtClean="0"/>
              <a:t>Consistent SharePoint UI</a:t>
            </a:r>
          </a:p>
          <a:p>
            <a:pPr lvl="0"/>
            <a:r>
              <a:rPr lang="en-US" dirty="0" smtClean="0"/>
              <a:t>Common Data Store </a:t>
            </a:r>
          </a:p>
          <a:p>
            <a:pPr lvl="0"/>
            <a:r>
              <a:rPr lang="en-US" dirty="0" smtClean="0"/>
              <a:t>Eliminates the need for the Project Server Gateway</a:t>
            </a:r>
          </a:p>
          <a:p>
            <a:pPr lvl="0"/>
            <a:r>
              <a:rPr lang="en-US" dirty="0" smtClean="0"/>
              <a:t>Removes Duplicate Functionality</a:t>
            </a:r>
          </a:p>
          <a:p>
            <a:pPr lvl="0"/>
            <a:r>
              <a:rPr lang="en-US" dirty="0" smtClean="0"/>
              <a:t>Centralize &amp; Simplify Administration</a:t>
            </a:r>
          </a:p>
          <a:p>
            <a:pPr lvl="0"/>
            <a:r>
              <a:rPr lang="en-US" dirty="0" smtClean="0"/>
              <a:t>Rich Extensibility (Read/ Write API) </a:t>
            </a:r>
          </a:p>
          <a:p>
            <a:pPr lvl="0"/>
            <a:r>
              <a:rPr lang="en-US" dirty="0" smtClean="0"/>
              <a:t>Enhanced Workflow</a:t>
            </a:r>
          </a:p>
          <a:p>
            <a:pPr lvl="0"/>
            <a:r>
              <a:rPr lang="en-US" dirty="0" smtClean="0"/>
              <a:t>High Level Resource Planner</a:t>
            </a:r>
          </a:p>
        </p:txBody>
      </p:sp>
    </p:spTree>
    <p:extLst>
      <p:ext uri="{BB962C8B-B14F-4D97-AF65-F5344CB8AC3E}">
        <p14:creationId xmlns:p14="http://schemas.microsoft.com/office/powerpoint/2010/main" val="229846199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Deprecations</a:t>
            </a:r>
            <a:endParaRPr lang="en-US" dirty="0"/>
          </a:p>
        </p:txBody>
      </p:sp>
      <p:sp>
        <p:nvSpPr>
          <p:cNvPr id="3" name="Content Placeholder 2"/>
          <p:cNvSpPr>
            <a:spLocks noGrp="1"/>
          </p:cNvSpPr>
          <p:nvPr>
            <p:ph idx="1"/>
          </p:nvPr>
        </p:nvSpPr>
        <p:spPr>
          <a:xfrm>
            <a:off x="381000" y="1412874"/>
            <a:ext cx="8382000" cy="4987925"/>
          </a:xfrm>
        </p:spPr>
        <p:txBody>
          <a:bodyPr>
            <a:normAutofit lnSpcReduction="10000"/>
          </a:bodyPr>
          <a:lstStyle/>
          <a:p>
            <a:r>
              <a:rPr lang="en-US" dirty="0" smtClean="0"/>
              <a:t>Financial Management</a:t>
            </a:r>
          </a:p>
          <a:p>
            <a:pPr lvl="1"/>
            <a:r>
              <a:rPr lang="en-US" b="1" dirty="0" smtClean="0"/>
              <a:t>Customization: </a:t>
            </a:r>
            <a:r>
              <a:rPr lang="en-US" dirty="0" smtClean="0"/>
              <a:t>Simple estimation, tracking and forecasting of costs using Custom Fields</a:t>
            </a:r>
          </a:p>
          <a:p>
            <a:pPr lvl="1"/>
            <a:r>
              <a:rPr lang="en-US" b="1" dirty="0" smtClean="0"/>
              <a:t>Partner Solution:</a:t>
            </a:r>
            <a:r>
              <a:rPr lang="en-US" dirty="0" smtClean="0"/>
              <a:t> UMT Cost Module</a:t>
            </a:r>
          </a:p>
          <a:p>
            <a:r>
              <a:rPr lang="en-US" dirty="0" smtClean="0"/>
              <a:t>Benefits Estimation</a:t>
            </a:r>
          </a:p>
          <a:p>
            <a:pPr lvl="1"/>
            <a:r>
              <a:rPr lang="en-US" b="1" dirty="0" smtClean="0"/>
              <a:t>Customization: </a:t>
            </a:r>
            <a:r>
              <a:rPr lang="en-US" dirty="0" smtClean="0"/>
              <a:t>Simple multi-year benefits captured using Custom Fields</a:t>
            </a:r>
          </a:p>
          <a:p>
            <a:r>
              <a:rPr lang="en-US" dirty="0" smtClean="0"/>
              <a:t>Application Portfolio Management</a:t>
            </a:r>
          </a:p>
          <a:p>
            <a:pPr lvl="1"/>
            <a:r>
              <a:rPr lang="en-US" b="1" dirty="0" smtClean="0"/>
              <a:t>Customization: </a:t>
            </a:r>
            <a:r>
              <a:rPr lang="en-US" dirty="0" smtClean="0"/>
              <a:t>Simple APM using EPTs and Custom Views</a:t>
            </a:r>
          </a:p>
          <a:p>
            <a:pPr lvl="1"/>
            <a:r>
              <a:rPr lang="en-US" b="1" dirty="0" smtClean="0"/>
              <a:t>Partner Solutions: </a:t>
            </a:r>
            <a:r>
              <a:rPr lang="en-US" dirty="0" smtClean="0"/>
              <a:t>UMT APM Add-on Module</a:t>
            </a:r>
          </a:p>
        </p:txBody>
      </p:sp>
    </p:spTree>
    <p:extLst>
      <p:ext uri="{BB962C8B-B14F-4D97-AF65-F5344CB8AC3E}">
        <p14:creationId xmlns:p14="http://schemas.microsoft.com/office/powerpoint/2010/main" val="166235348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Deprecations</a:t>
            </a:r>
            <a:endParaRPr lang="en-US" dirty="0"/>
          </a:p>
        </p:txBody>
      </p:sp>
      <p:sp>
        <p:nvSpPr>
          <p:cNvPr id="3" name="Content Placeholder 2"/>
          <p:cNvSpPr>
            <a:spLocks noGrp="1"/>
          </p:cNvSpPr>
          <p:nvPr>
            <p:ph idx="1"/>
          </p:nvPr>
        </p:nvSpPr>
        <p:spPr>
          <a:xfrm>
            <a:off x="381000" y="1412874"/>
            <a:ext cx="8382000" cy="4911725"/>
          </a:xfrm>
        </p:spPr>
        <p:txBody>
          <a:bodyPr>
            <a:normAutofit/>
          </a:bodyPr>
          <a:lstStyle/>
          <a:p>
            <a:r>
              <a:rPr lang="en-US" dirty="0" smtClean="0"/>
              <a:t>User Defined/Graphical Workflow</a:t>
            </a:r>
          </a:p>
          <a:p>
            <a:pPr lvl="1"/>
            <a:r>
              <a:rPr lang="en-US" b="1" dirty="0" smtClean="0"/>
              <a:t>Customization: </a:t>
            </a:r>
            <a:r>
              <a:rPr lang="en-US" dirty="0" smtClean="0"/>
              <a:t>Workflow Visualization </a:t>
            </a:r>
            <a:r>
              <a:rPr lang="en-US" dirty="0" err="1" smtClean="0"/>
              <a:t>WebPart</a:t>
            </a:r>
            <a:r>
              <a:rPr lang="en-US" dirty="0" smtClean="0"/>
              <a:t> Solution Starter</a:t>
            </a:r>
          </a:p>
          <a:p>
            <a:r>
              <a:rPr lang="en-US" dirty="0" smtClean="0"/>
              <a:t>Programs (Initiation and Selection Only)</a:t>
            </a:r>
          </a:p>
          <a:p>
            <a:pPr lvl="1"/>
            <a:r>
              <a:rPr lang="en-US" b="1" dirty="0" smtClean="0"/>
              <a:t>Customization: </a:t>
            </a:r>
            <a:r>
              <a:rPr lang="en-US" dirty="0" smtClean="0"/>
              <a:t>Use PDP Infrastructure</a:t>
            </a:r>
          </a:p>
          <a:p>
            <a:r>
              <a:rPr lang="en-US" dirty="0" smtClean="0"/>
              <a:t>Surveys (Risk, Arch Fit)</a:t>
            </a:r>
          </a:p>
          <a:p>
            <a:pPr lvl="1"/>
            <a:r>
              <a:rPr lang="en-US" b="1" dirty="0" smtClean="0"/>
              <a:t>Customization: </a:t>
            </a:r>
            <a:r>
              <a:rPr lang="en-US" dirty="0" smtClean="0"/>
              <a:t>InfoPath </a:t>
            </a:r>
            <a:r>
              <a:rPr lang="en-US" dirty="0" err="1" smtClean="0"/>
              <a:t>Survery</a:t>
            </a:r>
            <a:r>
              <a:rPr lang="en-US" dirty="0" smtClean="0"/>
              <a:t> </a:t>
            </a:r>
            <a:r>
              <a:rPr lang="en-US" dirty="0" err="1" smtClean="0"/>
              <a:t>WebPart</a:t>
            </a:r>
            <a:r>
              <a:rPr lang="en-US" dirty="0" smtClean="0"/>
              <a:t> Solution Starter</a:t>
            </a:r>
          </a:p>
        </p:txBody>
      </p:sp>
    </p:spTree>
    <p:extLst>
      <p:ext uri="{BB962C8B-B14F-4D97-AF65-F5344CB8AC3E}">
        <p14:creationId xmlns:p14="http://schemas.microsoft.com/office/powerpoint/2010/main" val="245246086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Deprecations</a:t>
            </a:r>
            <a:endParaRPr lang="en-US" dirty="0"/>
          </a:p>
        </p:txBody>
      </p:sp>
      <p:sp>
        <p:nvSpPr>
          <p:cNvPr id="3" name="Content Placeholder 2"/>
          <p:cNvSpPr>
            <a:spLocks noGrp="1"/>
          </p:cNvSpPr>
          <p:nvPr>
            <p:ph idx="1"/>
          </p:nvPr>
        </p:nvSpPr>
        <p:spPr>
          <a:xfrm>
            <a:off x="381000" y="1412874"/>
            <a:ext cx="8382000" cy="4653582"/>
          </a:xfrm>
        </p:spPr>
        <p:txBody>
          <a:bodyPr/>
          <a:lstStyle/>
          <a:p>
            <a:r>
              <a:rPr lang="en-US" dirty="0" smtClean="0"/>
              <a:t>Snapshot Reporting</a:t>
            </a:r>
          </a:p>
          <a:p>
            <a:pPr lvl="1"/>
            <a:r>
              <a:rPr lang="en-US" b="1" dirty="0" smtClean="0"/>
              <a:t>Customization:</a:t>
            </a:r>
            <a:r>
              <a:rPr lang="en-US" dirty="0" smtClean="0"/>
              <a:t> Application to pull data from reporting db and push to a “trending” db daily</a:t>
            </a:r>
          </a:p>
          <a:p>
            <a:r>
              <a:rPr lang="en-US" dirty="0" smtClean="0"/>
              <a:t>Audit History</a:t>
            </a:r>
          </a:p>
          <a:p>
            <a:pPr lvl="1"/>
            <a:r>
              <a:rPr lang="en-US" b="1" dirty="0" smtClean="0"/>
              <a:t>Customization:</a:t>
            </a:r>
            <a:r>
              <a:rPr lang="en-US" dirty="0" smtClean="0"/>
              <a:t> Extend Workflow to track changes and report on it.</a:t>
            </a:r>
          </a:p>
          <a:p>
            <a:r>
              <a:rPr lang="en-US" dirty="0" smtClean="0"/>
              <a:t>Change Requests</a:t>
            </a:r>
          </a:p>
          <a:p>
            <a:pPr lvl="1"/>
            <a:r>
              <a:rPr lang="en-US" b="1" dirty="0" smtClean="0"/>
              <a:t>Customization: </a:t>
            </a:r>
            <a:r>
              <a:rPr lang="en-US" dirty="0" smtClean="0"/>
              <a:t>SharePoint/InfoPath and WWF (Windows Workflow Foundation)</a:t>
            </a:r>
          </a:p>
          <a:p>
            <a:endParaRPr lang="en-US" dirty="0"/>
          </a:p>
        </p:txBody>
      </p:sp>
    </p:spTree>
    <p:extLst>
      <p:ext uri="{BB962C8B-B14F-4D97-AF65-F5344CB8AC3E}">
        <p14:creationId xmlns:p14="http://schemas.microsoft.com/office/powerpoint/2010/main" val="34587113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Configurations</a:t>
            </a:r>
            <a:endParaRPr lang="en-US" dirty="0"/>
          </a:p>
        </p:txBody>
      </p:sp>
      <p:sp>
        <p:nvSpPr>
          <p:cNvPr id="3" name="Content Placeholder 2"/>
          <p:cNvSpPr>
            <a:spLocks noGrp="1"/>
          </p:cNvSpPr>
          <p:nvPr>
            <p:ph idx="1"/>
          </p:nvPr>
        </p:nvSpPr>
        <p:spPr>
          <a:xfrm>
            <a:off x="381000" y="1412874"/>
            <a:ext cx="8382000" cy="4987925"/>
          </a:xfrm>
        </p:spPr>
        <p:txBody>
          <a:bodyPr>
            <a:normAutofit lnSpcReduction="10000"/>
          </a:bodyPr>
          <a:lstStyle/>
          <a:p>
            <a:r>
              <a:rPr lang="en-US" dirty="0" smtClean="0"/>
              <a:t>Configure, Complete, Archive</a:t>
            </a:r>
          </a:p>
          <a:p>
            <a:pPr lvl="1"/>
            <a:r>
              <a:rPr lang="en-US" dirty="0" smtClean="0"/>
              <a:t>Initiate all new requests in Project Server 2010</a:t>
            </a:r>
          </a:p>
          <a:p>
            <a:pPr lvl="1"/>
            <a:r>
              <a:rPr lang="en-US" dirty="0" smtClean="0"/>
              <a:t>Complete legacy projects in PPS 2007</a:t>
            </a:r>
          </a:p>
          <a:p>
            <a:pPr lvl="0"/>
            <a:r>
              <a:rPr lang="en-US" dirty="0" smtClean="0"/>
              <a:t>Configure, Migrate, Archive</a:t>
            </a:r>
          </a:p>
          <a:p>
            <a:pPr lvl="1"/>
            <a:r>
              <a:rPr lang="en-US" dirty="0" smtClean="0"/>
              <a:t>Migrate projects and summary data from PPS 2007 to PS 2010 via the Gateway. Use scripts to:</a:t>
            </a:r>
          </a:p>
          <a:p>
            <a:pPr lvl="2"/>
            <a:r>
              <a:rPr lang="en-US" dirty="0" smtClean="0"/>
              <a:t>Set Correct EPT</a:t>
            </a:r>
          </a:p>
          <a:p>
            <a:pPr lvl="2"/>
            <a:r>
              <a:rPr lang="en-US" dirty="0" smtClean="0"/>
              <a:t>Set Workflow Stages</a:t>
            </a:r>
          </a:p>
          <a:p>
            <a:pPr lvl="2"/>
            <a:r>
              <a:rPr lang="en-US" dirty="0" smtClean="0"/>
              <a:t>Set Committed</a:t>
            </a:r>
          </a:p>
          <a:p>
            <a:r>
              <a:rPr lang="en-US" dirty="0" smtClean="0"/>
              <a:t>Project Server 2010 and PPS 2007 Side By Side</a:t>
            </a:r>
          </a:p>
          <a:p>
            <a:pPr lvl="1"/>
            <a:r>
              <a:rPr lang="en-US" dirty="0" smtClean="0"/>
              <a:t>Utilize Project Server Gateway</a:t>
            </a:r>
          </a:p>
        </p:txBody>
      </p:sp>
    </p:spTree>
    <p:extLst>
      <p:ext uri="{BB962C8B-B14F-4D97-AF65-F5344CB8AC3E}">
        <p14:creationId xmlns:p14="http://schemas.microsoft.com/office/powerpoint/2010/main" val="199548268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Migration Mapping</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extLst>
              <p:ext uri="{D42A27DB-BD31-4B8C-83A1-F6EECF244321}">
                <p14:modId xmlns:p14="http://schemas.microsoft.com/office/powerpoint/2010/main" val="3232587588"/>
              </p:ext>
            </p:extLst>
          </p:nvPr>
        </p:nvGraphicFramePr>
        <p:xfrm>
          <a:off x="533400" y="1447800"/>
          <a:ext cx="8013560" cy="5029200"/>
        </p:xfrm>
        <a:graphic>
          <a:graphicData uri="http://schemas.openxmlformats.org/presentationml/2006/ole">
            <mc:AlternateContent xmlns:mc="http://schemas.openxmlformats.org/markup-compatibility/2006">
              <mc:Choice xmlns:v="urn:schemas-microsoft-com:vml" Requires="v">
                <p:oleObj spid="_x0000_s3091" name="Visio" r:id="rId3" imgW="5533222" imgH="3463773" progId="">
                  <p:embed/>
                </p:oleObj>
              </mc:Choice>
              <mc:Fallback>
                <p:oleObj name="Visio" r:id="rId3" imgW="5533222" imgH="346377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47800"/>
                        <a:ext cx="801356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02855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a:xfrm>
            <a:off x="381000" y="1447799"/>
            <a:ext cx="8382000" cy="4315027"/>
          </a:xfrm>
        </p:spPr>
        <p:txBody>
          <a:bodyPr/>
          <a:lstStyle/>
          <a:p>
            <a:r>
              <a:rPr lang="en-US" dirty="0" smtClean="0"/>
              <a:t>Three options for migration or using Portfolio Server 2007</a:t>
            </a:r>
          </a:p>
          <a:p>
            <a:endParaRPr lang="en-US" dirty="0"/>
          </a:p>
          <a:p>
            <a:r>
              <a:rPr lang="en-US" dirty="0" smtClean="0"/>
              <a:t>More tools and documentation will be coming in until RTM</a:t>
            </a:r>
          </a:p>
          <a:p>
            <a:pPr lvl="1"/>
            <a:endParaRPr lang="en-US" dirty="0" smtClean="0"/>
          </a:p>
          <a:p>
            <a:r>
              <a:rPr lang="en-US" dirty="0"/>
              <a:t>Check the </a:t>
            </a:r>
            <a:r>
              <a:rPr lang="en-US" dirty="0">
                <a:solidFill>
                  <a:srgbClr val="FFC000"/>
                </a:solidFill>
              </a:rPr>
              <a:t>Migration </a:t>
            </a:r>
            <a:r>
              <a:rPr lang="en-US" dirty="0" smtClean="0">
                <a:solidFill>
                  <a:srgbClr val="FFC000"/>
                </a:solidFill>
              </a:rPr>
              <a:t>Center </a:t>
            </a:r>
            <a:r>
              <a:rPr lang="en-US" dirty="0"/>
              <a:t>on Project 2010 </a:t>
            </a:r>
            <a:r>
              <a:rPr lang="en-US" dirty="0" err="1"/>
              <a:t>TechCenter</a:t>
            </a:r>
            <a:r>
              <a:rPr lang="en-US" dirty="0"/>
              <a:t> for more details </a:t>
            </a:r>
            <a:r>
              <a:rPr lang="en-US" dirty="0">
                <a:hlinkClick r:id="rId2"/>
              </a:rPr>
              <a:t>http://technet.microsoft.com/projectserver</a:t>
            </a:r>
            <a:r>
              <a:rPr lang="en-US" dirty="0"/>
              <a:t>   </a:t>
            </a:r>
          </a:p>
        </p:txBody>
      </p:sp>
    </p:spTree>
    <p:extLst>
      <p:ext uri="{BB962C8B-B14F-4D97-AF65-F5344CB8AC3E}">
        <p14:creationId xmlns:p14="http://schemas.microsoft.com/office/powerpoint/2010/main" val="168997033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Questions?</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57</a:t>
            </a:fld>
            <a:endParaRPr lang="en-US"/>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2007-&gt; 2010</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59</a:t>
            </a:fld>
            <a:endParaRPr lang="en-US"/>
          </a:p>
        </p:txBody>
      </p:sp>
      <p:pic>
        <p:nvPicPr>
          <p:cNvPr id="7" name="Picture 6" descr="migration 3.png"/>
          <p:cNvPicPr>
            <a:picLocks noChangeAspect="1"/>
          </p:cNvPicPr>
          <p:nvPr/>
        </p:nvPicPr>
        <p:blipFill>
          <a:blip r:embed="rId3" cstate="print"/>
          <a:stretch>
            <a:fillRect/>
          </a:stretch>
        </p:blipFill>
        <p:spPr>
          <a:xfrm>
            <a:off x="473159" y="880431"/>
            <a:ext cx="8213641" cy="5367969"/>
          </a:xfrm>
          <a:prstGeom prst="rect">
            <a:avLst/>
          </a:prstGeom>
        </p:spPr>
      </p:pic>
    </p:spTree>
    <p:extLst>
      <p:ext uri="{BB962C8B-B14F-4D97-AF65-F5344CB8AC3E}">
        <p14:creationId xmlns:p14="http://schemas.microsoft.com/office/powerpoint/2010/main" val="238439612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666385"/>
          </a:xfrm>
        </p:spPr>
        <p:txBody>
          <a:bodyPr>
            <a:noAutofit/>
          </a:bodyPr>
          <a:lstStyle/>
          <a:p>
            <a:r>
              <a:rPr lang="en-US" dirty="0" smtClean="0"/>
              <a:t>Plan first!</a:t>
            </a:r>
            <a:br>
              <a:rPr lang="en-US" dirty="0" smtClean="0"/>
            </a:br>
            <a:r>
              <a:rPr lang="en-US" sz="4000" dirty="0" smtClean="0">
                <a:solidFill>
                  <a:srgbClr val="FFC000"/>
                </a:solidFill>
              </a:rPr>
              <a:t>Assess the Environment</a:t>
            </a:r>
            <a:endParaRPr lang="en-US" dirty="0">
              <a:solidFill>
                <a:srgbClr val="FFC000"/>
              </a:solidFill>
            </a:endParaRPr>
          </a:p>
        </p:txBody>
      </p:sp>
      <p:sp>
        <p:nvSpPr>
          <p:cNvPr id="3" name="Content Placeholder 2"/>
          <p:cNvSpPr>
            <a:spLocks noGrp="1"/>
          </p:cNvSpPr>
          <p:nvPr>
            <p:ph idx="1"/>
          </p:nvPr>
        </p:nvSpPr>
        <p:spPr>
          <a:xfrm>
            <a:off x="381000" y="1676400"/>
            <a:ext cx="8382000" cy="4648200"/>
          </a:xfrm>
        </p:spPr>
        <p:txBody>
          <a:bodyPr>
            <a:normAutofit/>
          </a:bodyPr>
          <a:lstStyle/>
          <a:p>
            <a:r>
              <a:rPr lang="en-US" dirty="0"/>
              <a:t>Evaluate </a:t>
            </a:r>
            <a:r>
              <a:rPr lang="en-US" dirty="0" smtClean="0"/>
              <a:t>configuration and customization</a:t>
            </a:r>
            <a:endParaRPr lang="en-US" dirty="0"/>
          </a:p>
          <a:p>
            <a:endParaRPr lang="en-US" dirty="0" smtClean="0"/>
          </a:p>
          <a:p>
            <a:r>
              <a:rPr lang="en-US" dirty="0" smtClean="0"/>
              <a:t>Determine Service Pack and patch levels</a:t>
            </a:r>
          </a:p>
          <a:p>
            <a:r>
              <a:rPr lang="en-US" dirty="0" smtClean="0"/>
              <a:t>Enumerate configuration changes that must be replicated</a:t>
            </a:r>
          </a:p>
          <a:p>
            <a:r>
              <a:rPr lang="en-US" dirty="0" smtClean="0"/>
              <a:t>Evaluate licensing requirements and compliance</a:t>
            </a:r>
          </a:p>
          <a:p>
            <a:r>
              <a:rPr lang="en-US" dirty="0" smtClean="0"/>
              <a:t>Evaluate for supportability</a:t>
            </a:r>
          </a:p>
        </p:txBody>
      </p:sp>
    </p:spTree>
    <p:extLst>
      <p:ext uri="{BB962C8B-B14F-4D97-AF65-F5344CB8AC3E}">
        <p14:creationId xmlns:p14="http://schemas.microsoft.com/office/powerpoint/2010/main" val="306971405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329595"/>
          </a:xfrm>
        </p:spPr>
        <p:txBody>
          <a:bodyPr/>
          <a:lstStyle/>
          <a:p>
            <a:r>
              <a:rPr lang="en-US" dirty="0" smtClean="0"/>
              <a:t>Project Server versions required for upgrade</a:t>
            </a:r>
            <a:endParaRPr lang="en-US" dirty="0"/>
          </a:p>
        </p:txBody>
      </p:sp>
      <p:sp>
        <p:nvSpPr>
          <p:cNvPr id="6" name="Text Placeholder 5"/>
          <p:cNvSpPr>
            <a:spLocks noGrp="1"/>
          </p:cNvSpPr>
          <p:nvPr>
            <p:ph type="body" sz="quarter" idx="10"/>
          </p:nvPr>
        </p:nvSpPr>
        <p:spPr>
          <a:xfrm>
            <a:off x="381000" y="1752600"/>
            <a:ext cx="8382000" cy="4111895"/>
          </a:xfrm>
        </p:spPr>
        <p:txBody>
          <a:bodyPr/>
          <a:lstStyle/>
          <a:p>
            <a:r>
              <a:rPr lang="en-US" dirty="0" smtClean="0"/>
              <a:t>Project Server 2007 Service Pack 2 or later</a:t>
            </a:r>
          </a:p>
          <a:p>
            <a:r>
              <a:rPr lang="en-US" dirty="0" smtClean="0"/>
              <a:t>Project Server 2003 SP2a or later</a:t>
            </a:r>
          </a:p>
          <a:p>
            <a:pPr lvl="1"/>
            <a:r>
              <a:rPr lang="en-US" dirty="0" smtClean="0"/>
              <a:t>Direct Upgrade from 2003 -&gt; 2010 not supported</a:t>
            </a:r>
          </a:p>
          <a:p>
            <a:pPr lvl="1"/>
            <a:r>
              <a:rPr lang="en-US" dirty="0" smtClean="0"/>
              <a:t>2003 -&gt; 2010 requires intermediate migration to 2007</a:t>
            </a:r>
          </a:p>
          <a:p>
            <a:pPr lvl="1"/>
            <a:r>
              <a:rPr lang="en-US" dirty="0" smtClean="0"/>
              <a:t>More information in upcoming Migration Module</a:t>
            </a:r>
          </a:p>
          <a:p>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60</a:t>
            </a:fld>
            <a:endParaRPr lang="en-US"/>
          </a:p>
        </p:txBody>
      </p:sp>
    </p:spTree>
    <p:extLst>
      <p:ext uri="{BB962C8B-B14F-4D97-AF65-F5344CB8AC3E}">
        <p14:creationId xmlns:p14="http://schemas.microsoft.com/office/powerpoint/2010/main" val="157694577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7772400" cy="553998"/>
          </a:xfrm>
        </p:spPr>
        <p:txBody>
          <a:bodyPr/>
          <a:lstStyle/>
          <a:p>
            <a:r>
              <a:rPr lang="en-US" dirty="0" smtClean="0"/>
              <a:t>Project Server 2003 -&gt; 2010</a:t>
            </a:r>
            <a:endParaRPr lang="en-US" dirty="0"/>
          </a:p>
        </p:txBody>
      </p:sp>
      <p:sp>
        <p:nvSpPr>
          <p:cNvPr id="5" name="Slide Number Placeholder 4"/>
          <p:cNvSpPr>
            <a:spLocks noGrp="1"/>
          </p:cNvSpPr>
          <p:nvPr>
            <p:ph type="sldNum" sz="quarter" idx="12"/>
          </p:nvPr>
        </p:nvSpPr>
        <p:spPr/>
        <p:txBody>
          <a:bodyPr/>
          <a:lstStyle/>
          <a:p>
            <a:fld id="{0D7CF977-003B-4382-9C11-15648BFA557C}" type="slidenum">
              <a:rPr lang="en-US" smtClean="0"/>
              <a:pPr/>
              <a:t>61</a:t>
            </a:fld>
            <a:endParaRPr lang="en-US"/>
          </a:p>
        </p:txBody>
      </p:sp>
    </p:spTree>
    <p:extLst>
      <p:ext uri="{BB962C8B-B14F-4D97-AF65-F5344CB8AC3E}">
        <p14:creationId xmlns:p14="http://schemas.microsoft.com/office/powerpoint/2010/main" val="693989886"/>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2003 -&gt; 2010</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62</a:t>
            </a:fld>
            <a:endParaRPr lang="en-US"/>
          </a:p>
        </p:txBody>
      </p:sp>
      <p:pic>
        <p:nvPicPr>
          <p:cNvPr id="6" name="Picture 5" descr="migration 2.png"/>
          <p:cNvPicPr>
            <a:picLocks noChangeAspect="1"/>
          </p:cNvPicPr>
          <p:nvPr/>
        </p:nvPicPr>
        <p:blipFill>
          <a:blip r:embed="rId3" cstate="print"/>
          <a:stretch>
            <a:fillRect/>
          </a:stretch>
        </p:blipFill>
        <p:spPr>
          <a:xfrm>
            <a:off x="685800" y="838200"/>
            <a:ext cx="7811774" cy="5604075"/>
          </a:xfrm>
          <a:prstGeom prst="rect">
            <a:avLst/>
          </a:prstGeom>
        </p:spPr>
      </p:pic>
    </p:spTree>
    <p:extLst>
      <p:ext uri="{BB962C8B-B14F-4D97-AF65-F5344CB8AC3E}">
        <p14:creationId xmlns:p14="http://schemas.microsoft.com/office/powerpoint/2010/main" val="825852560"/>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Stages of Migration</a:t>
            </a:r>
            <a:endParaRPr lang="en-US" dirty="0"/>
          </a:p>
        </p:txBody>
      </p:sp>
      <p:graphicFrame>
        <p:nvGraphicFramePr>
          <p:cNvPr id="8" name="Content Placeholder 7"/>
          <p:cNvGraphicFramePr>
            <a:graphicFrameLocks noGrp="1"/>
          </p:cNvGraphicFramePr>
          <p:nvPr>
            <p:ph sz="half" idx="2"/>
          </p:nvPr>
        </p:nvGraphicFramePr>
        <p:xfrm>
          <a:off x="381000" y="1447800"/>
          <a:ext cx="83820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0"/>
          </p:nvPr>
        </p:nvSpPr>
        <p:spPr/>
        <p:txBody>
          <a:bodyPr/>
          <a:lstStyle/>
          <a:p>
            <a:fld id="{0D7CF977-003B-4382-9C11-15648BFA557C}" type="slidenum">
              <a:rPr lang="en-US" smtClean="0"/>
              <a:pPr/>
              <a:t>63</a:t>
            </a:fld>
            <a:endParaRPr lang="en-US"/>
          </a:p>
        </p:txBody>
      </p:sp>
    </p:spTree>
    <p:extLst>
      <p:ext uri="{BB962C8B-B14F-4D97-AF65-F5344CB8AC3E}">
        <p14:creationId xmlns:p14="http://schemas.microsoft.com/office/powerpoint/2010/main" val="326317548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763000" cy="1218795"/>
          </a:xfrm>
        </p:spPr>
        <p:txBody>
          <a:bodyPr/>
          <a:lstStyle/>
          <a:p>
            <a:r>
              <a:rPr lang="en-US" sz="4400" dirty="0" smtClean="0"/>
              <a:t>Considerations </a:t>
            </a:r>
            <a:r>
              <a:rPr lang="en-US" sz="4400" smtClean="0"/>
              <a:t>for Migrating from Project </a:t>
            </a:r>
            <a:r>
              <a:rPr lang="en-US" sz="4400" dirty="0" smtClean="0"/>
              <a:t>Server 2003</a:t>
            </a:r>
            <a:endParaRPr lang="en-US" sz="4400" dirty="0"/>
          </a:p>
        </p:txBody>
      </p:sp>
      <p:sp>
        <p:nvSpPr>
          <p:cNvPr id="3" name="Text Placeholder 2"/>
          <p:cNvSpPr>
            <a:spLocks noGrp="1"/>
          </p:cNvSpPr>
          <p:nvPr>
            <p:ph type="body" sz="quarter" idx="10"/>
          </p:nvPr>
        </p:nvSpPr>
        <p:spPr>
          <a:xfrm>
            <a:off x="381000" y="3352800"/>
            <a:ext cx="8382000" cy="2590800"/>
          </a:xfrm>
        </p:spPr>
        <p:txBody>
          <a:bodyPr>
            <a:normAutofit/>
          </a:bodyPr>
          <a:lstStyle/>
          <a:p>
            <a:r>
              <a:rPr lang="en-US" dirty="0" smtClean="0"/>
              <a:t>Underlying Architecture is radically different between Project Server 2003 and 2010</a:t>
            </a:r>
          </a:p>
          <a:p>
            <a:r>
              <a:rPr lang="en-US" smtClean="0"/>
              <a:t>Two step upgrade </a:t>
            </a:r>
            <a:r>
              <a:rPr lang="en-US" dirty="0" smtClean="0"/>
              <a:t>– you cannot upgrade directly to 2010 from 2003</a:t>
            </a:r>
          </a:p>
          <a:p>
            <a:r>
              <a:rPr lang="en-US" dirty="0" smtClean="0"/>
              <a:t>Requires extensive pre-planning</a:t>
            </a:r>
          </a:p>
        </p:txBody>
      </p:sp>
      <p:sp>
        <p:nvSpPr>
          <p:cNvPr id="4" name="Slide Number Placeholder 3"/>
          <p:cNvSpPr>
            <a:spLocks noGrp="1"/>
          </p:cNvSpPr>
          <p:nvPr>
            <p:ph type="sldNum" sz="quarter" idx="11"/>
          </p:nvPr>
        </p:nvSpPr>
        <p:spPr/>
        <p:txBody>
          <a:bodyPr/>
          <a:lstStyle/>
          <a:p>
            <a:fld id="{1DC70519-3D27-4D5B-A312-0DC52B8ED593}" type="slidenum">
              <a:rPr lang="en-US" smtClean="0"/>
              <a:pPr/>
              <a:t>64</a:t>
            </a:fld>
            <a:endParaRPr lang="en-US" dirty="0"/>
          </a:p>
        </p:txBody>
      </p:sp>
      <p:graphicFrame>
        <p:nvGraphicFramePr>
          <p:cNvPr id="5" name="Content Placeholder 7"/>
          <p:cNvGraphicFramePr>
            <a:graphicFrameLocks/>
          </p:cNvGraphicFramePr>
          <p:nvPr/>
        </p:nvGraphicFramePr>
        <p:xfrm>
          <a:off x="609600" y="228600"/>
          <a:ext cx="6705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1853081"/>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52600"/>
            <a:ext cx="8382000" cy="609398"/>
          </a:xfrm>
        </p:spPr>
        <p:txBody>
          <a:bodyPr/>
          <a:lstStyle/>
          <a:p>
            <a:r>
              <a:rPr lang="en-US" sz="4400" smtClean="0"/>
              <a:t>Source Environment</a:t>
            </a:r>
            <a:endParaRPr lang="en-US" sz="4400" dirty="0"/>
          </a:p>
        </p:txBody>
      </p:sp>
      <p:sp>
        <p:nvSpPr>
          <p:cNvPr id="3" name="Text Placeholder 2"/>
          <p:cNvSpPr>
            <a:spLocks noGrp="1"/>
          </p:cNvSpPr>
          <p:nvPr>
            <p:ph type="body" sz="quarter" idx="10"/>
          </p:nvPr>
        </p:nvSpPr>
        <p:spPr>
          <a:xfrm>
            <a:off x="304800" y="2514600"/>
            <a:ext cx="8382000" cy="3836987"/>
          </a:xfrm>
        </p:spPr>
        <p:txBody>
          <a:bodyPr>
            <a:normAutofit/>
          </a:bodyPr>
          <a:lstStyle/>
          <a:p>
            <a:r>
              <a:rPr lang="en-US" dirty="0" smtClean="0"/>
              <a:t>Migration requires that EPM environment be fully patched to:</a:t>
            </a:r>
          </a:p>
          <a:p>
            <a:pPr lvl="1"/>
            <a:r>
              <a:rPr lang="en-US" dirty="0" smtClean="0"/>
              <a:t>Project Server 2003 Service Pack 2a ( or above ) </a:t>
            </a:r>
          </a:p>
          <a:p>
            <a:pPr lvl="1"/>
            <a:r>
              <a:rPr lang="en-US" dirty="0" smtClean="0"/>
              <a:t>Windows SharePoint Services 2.0 Service Pack 2</a:t>
            </a:r>
          </a:p>
          <a:p>
            <a:r>
              <a:rPr lang="en-US" dirty="0" smtClean="0"/>
              <a:t>Review “Migration Guide for Office Project Server 2007” available on TechNet at </a:t>
            </a:r>
            <a:r>
              <a:rPr lang="en-US" dirty="0" smtClean="0">
                <a:hlinkClick r:id="rId3"/>
              </a:rPr>
              <a:t>http://technet.microsoft.com/en-us/library/cc303388.aspx</a:t>
            </a:r>
            <a:r>
              <a:rPr lang="en-US" dirty="0" smtClean="0"/>
              <a:t> </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65</a:t>
            </a:fld>
            <a:endParaRPr lang="en-US" dirty="0"/>
          </a:p>
        </p:txBody>
      </p:sp>
      <p:graphicFrame>
        <p:nvGraphicFramePr>
          <p:cNvPr id="5" name="Content Placeholder 7"/>
          <p:cNvGraphicFramePr>
            <a:graphicFrameLocks/>
          </p:cNvGraphicFramePr>
          <p:nvPr/>
        </p:nvGraphicFramePr>
        <p:xfrm>
          <a:off x="609600" y="228600"/>
          <a:ext cx="6705600" cy="137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4852247"/>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763000" cy="609398"/>
          </a:xfrm>
        </p:spPr>
        <p:txBody>
          <a:bodyPr/>
          <a:lstStyle/>
          <a:p>
            <a:r>
              <a:rPr lang="en-US" sz="4400" smtClean="0"/>
              <a:t>Target Environment Setup</a:t>
            </a:r>
            <a:endParaRPr lang="en-US" sz="4400" dirty="0"/>
          </a:p>
        </p:txBody>
      </p:sp>
      <p:sp>
        <p:nvSpPr>
          <p:cNvPr id="3" name="Text Placeholder 2"/>
          <p:cNvSpPr>
            <a:spLocks noGrp="1"/>
          </p:cNvSpPr>
          <p:nvPr>
            <p:ph type="body" sz="quarter" idx="10"/>
          </p:nvPr>
        </p:nvSpPr>
        <p:spPr>
          <a:xfrm>
            <a:off x="381000" y="3352800"/>
            <a:ext cx="8382000" cy="2590800"/>
          </a:xfrm>
        </p:spPr>
        <p:txBody>
          <a:bodyPr>
            <a:normAutofit/>
          </a:bodyPr>
          <a:lstStyle/>
          <a:p>
            <a:r>
              <a:rPr lang="en-US" smtClean="0"/>
              <a:t>Set up your own Project Server 2007 farm</a:t>
            </a:r>
            <a:endParaRPr lang="en-US" dirty="0" smtClean="0"/>
          </a:p>
          <a:p>
            <a:r>
              <a:rPr lang="en-US" smtClean="0"/>
              <a:t>Use Microsoft Virtual Machine Environment</a:t>
            </a:r>
            <a:endParaRPr lang="en-US" dirty="0"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66</a:t>
            </a:fld>
            <a:endParaRPr lang="en-US" dirty="0"/>
          </a:p>
        </p:txBody>
      </p:sp>
      <p:graphicFrame>
        <p:nvGraphicFramePr>
          <p:cNvPr id="5" name="Content Placeholder 7"/>
          <p:cNvGraphicFramePr>
            <a:graphicFrameLocks/>
          </p:cNvGraphicFramePr>
          <p:nvPr/>
        </p:nvGraphicFramePr>
        <p:xfrm>
          <a:off x="609600" y="228600"/>
          <a:ext cx="6705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2964817"/>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ounded Rectangle 17"/>
          <p:cNvSpPr/>
          <p:nvPr/>
        </p:nvSpPr>
        <p:spPr bwMode="auto">
          <a:xfrm>
            <a:off x="6783274" y="1371600"/>
            <a:ext cx="2103120" cy="5105400"/>
          </a:xfrm>
          <a:prstGeom prst="roundRect">
            <a:avLst>
              <a:gd name="adj" fmla="val 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DB Attach Upgrade to 2010</a:t>
            </a:r>
          </a:p>
        </p:txBody>
      </p:sp>
      <p:sp>
        <p:nvSpPr>
          <p:cNvPr id="17" name="Rounded Rectangle 16"/>
          <p:cNvSpPr/>
          <p:nvPr/>
        </p:nvSpPr>
        <p:spPr bwMode="auto">
          <a:xfrm>
            <a:off x="4677543" y="1371600"/>
            <a:ext cx="2103120" cy="5105400"/>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Backup of 2007 Databases</a:t>
            </a:r>
          </a:p>
        </p:txBody>
      </p:sp>
      <p:sp>
        <p:nvSpPr>
          <p:cNvPr id="16" name="Rounded Rectangle 15"/>
          <p:cNvSpPr/>
          <p:nvPr/>
        </p:nvSpPr>
        <p:spPr bwMode="auto">
          <a:xfrm>
            <a:off x="2567868" y="1371600"/>
            <a:ext cx="2103120" cy="5105400"/>
          </a:xfrm>
          <a:prstGeom prst="roundRect">
            <a:avLst>
              <a:gd name="adj" fmla="val 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2003 to 2007 Migration via the VME</a:t>
            </a:r>
          </a:p>
        </p:txBody>
      </p:sp>
      <p:sp>
        <p:nvSpPr>
          <p:cNvPr id="15" name="Rounded Rectangle 14"/>
          <p:cNvSpPr/>
          <p:nvPr/>
        </p:nvSpPr>
        <p:spPr bwMode="auto">
          <a:xfrm>
            <a:off x="487680" y="1371600"/>
            <a:ext cx="2103120" cy="5105400"/>
          </a:xfrm>
          <a:prstGeom prst="roundRect">
            <a:avLst>
              <a:gd name="adj" fmla="val 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defRPr sz="240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defRPr>
            </a:pPr>
            <a:r>
              <a:rPr lang="en-US" dirty="0"/>
              <a:t>Project 2003 and </a:t>
            </a:r>
            <a:r>
              <a:rPr lang="en-US"/>
              <a:t>WSS </a:t>
            </a:r>
            <a:r>
              <a:rPr lang="en-US" smtClean="0"/>
              <a:t>2.0 SP2a</a:t>
            </a:r>
            <a:endParaRPr lang="en-US" dirty="0"/>
          </a:p>
        </p:txBody>
      </p:sp>
      <p:sp>
        <p:nvSpPr>
          <p:cNvPr id="2" name="Title 1"/>
          <p:cNvSpPr>
            <a:spLocks noGrp="1"/>
          </p:cNvSpPr>
          <p:nvPr>
            <p:ph type="title"/>
          </p:nvPr>
        </p:nvSpPr>
        <p:spPr/>
        <p:txBody>
          <a:bodyPr/>
          <a:lstStyle/>
          <a:p>
            <a:r>
              <a:rPr lang="en-US" dirty="0" smtClean="0"/>
              <a:t>VME Process</a:t>
            </a:r>
            <a:endParaRPr lang="en-US" dirty="0"/>
          </a:p>
        </p:txBody>
      </p:sp>
      <p:pic>
        <p:nvPicPr>
          <p:cNvPr id="1028" name="Picture 4" descr="C:\Users\tgatte\Pictures\DVD_ART36\Artwork_Imagery\Icons - Illustrations\_ XML ICONS\Servers SQL database computer.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451342" y="3356681"/>
            <a:ext cx="766984" cy="1135238"/>
          </a:xfrm>
          <a:prstGeom prst="rect">
            <a:avLst/>
          </a:prstGeom>
          <a:extLst>
            <a:ext uri="{909E8E84-426E-40DD-AFC4-6F175D3DCCD1}">
              <a14:hiddenFill xmlns:a14="http://schemas.microsoft.com/office/drawing/2010/main">
                <a:solidFill>
                  <a:srgbClr val="FFFFFF"/>
                </a:solidFill>
              </a14:hiddenFill>
            </a:ext>
          </a:extLst>
        </p:spPr>
      </p:pic>
      <p:grpSp>
        <p:nvGrpSpPr>
          <p:cNvPr id="3" name="Group 7"/>
          <p:cNvGrpSpPr/>
          <p:nvPr/>
        </p:nvGrpSpPr>
        <p:grpSpPr>
          <a:xfrm>
            <a:off x="5026881" y="3012229"/>
            <a:ext cx="1404445" cy="1824142"/>
            <a:chOff x="5143044" y="3962401"/>
            <a:chExt cx="1404445" cy="1824142"/>
          </a:xfrm>
        </p:grpSpPr>
        <p:pic>
          <p:nvPicPr>
            <p:cNvPr id="1026" name="Picture 2" descr="C:\Users\tgatte\Pictures\DVD_ART36\Artwork_Imagery\Icons - Illustrations\_ XML ICONS\Database blu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81600" y="5105400"/>
              <a:ext cx="565333" cy="681143"/>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tgatte\Pictures\DVD_ART36\Artwork_Imagery\Icons - Illustrations\_ XML ICONS\Database 4 blu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143044" y="3962401"/>
              <a:ext cx="1404445" cy="1142857"/>
            </a:xfrm>
            <a:prstGeom prst="rect">
              <a:avLst/>
            </a:prstGeom>
            <a:extLst>
              <a:ext uri="{909E8E84-426E-40DD-AFC4-6F175D3DCCD1}">
                <a14:hiddenFill xmlns:a14="http://schemas.microsoft.com/office/drawing/2010/main">
                  <a:solidFill>
                    <a:srgbClr val="FFFFFF"/>
                  </a:solidFill>
                </a14:hiddenFill>
              </a:ext>
            </a:extLst>
          </p:spPr>
        </p:pic>
        <p:pic>
          <p:nvPicPr>
            <p:cNvPr id="9" name="Picture 2" descr="C:\Users\tgatte\Pictures\DVD_ART36\Artwork_Imagery\Icons - Illustrations\_ XML ICONS\Database blu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43600" y="5105400"/>
              <a:ext cx="565333" cy="681143"/>
            </a:xfrm>
            <a:prstGeom prst="rect">
              <a:avLst/>
            </a:prstGeom>
            <a:extLst>
              <a:ext uri="{909E8E84-426E-40DD-AFC4-6F175D3DCCD1}">
                <a14:hiddenFill xmlns:a14="http://schemas.microsoft.com/office/drawing/2010/main">
                  <a:solidFill>
                    <a:srgbClr val="FFFFFF"/>
                  </a:solidFill>
                </a14:hiddenFill>
              </a:ext>
            </a:extLst>
          </p:spPr>
        </p:pic>
      </p:grpSp>
      <p:grpSp>
        <p:nvGrpSpPr>
          <p:cNvPr id="5" name="Group 9"/>
          <p:cNvGrpSpPr/>
          <p:nvPr/>
        </p:nvGrpSpPr>
        <p:grpSpPr>
          <a:xfrm>
            <a:off x="1157018" y="2781140"/>
            <a:ext cx="764444" cy="2286320"/>
            <a:chOff x="702312" y="2781140"/>
            <a:chExt cx="764444" cy="2286320"/>
          </a:xfrm>
        </p:grpSpPr>
        <p:pic>
          <p:nvPicPr>
            <p:cNvPr id="2049" name="Picture 1" descr="C:\Users\tgatte\Pictures\DVD_ART36\Artwork_Imagery\Icons - Illustrations\_ XML ICONS\Servers computer.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02312" y="3939841"/>
              <a:ext cx="764444" cy="1127619"/>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C:\Users\tgatte\Pictures\DVD_ART36\Artwork_Imagery\Icons - Illustrations\_ XML ICONS\Servers Content Management computer.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08661" y="2781140"/>
              <a:ext cx="751746" cy="1109841"/>
            </a:xfrm>
            <a:prstGeom prst="rect">
              <a:avLst/>
            </a:prstGeom>
            <a:extLst>
              <a:ext uri="{909E8E84-426E-40DD-AFC4-6F175D3DCCD1}">
                <a14:hiddenFill xmlns:a14="http://schemas.microsoft.com/office/drawing/2010/main">
                  <a:solidFill>
                    <a:srgbClr val="FFFFFF"/>
                  </a:solidFill>
                </a14:hiddenFill>
              </a:ext>
            </a:extLst>
          </p:spPr>
        </p:pic>
      </p:grpSp>
      <p:sp>
        <p:nvSpPr>
          <p:cNvPr id="4" name="Right Arrow 3"/>
          <p:cNvSpPr/>
          <p:nvPr/>
        </p:nvSpPr>
        <p:spPr bwMode="auto">
          <a:xfrm>
            <a:off x="2057400" y="3619500"/>
            <a:ext cx="6858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pic>
        <p:nvPicPr>
          <p:cNvPr id="1029" name="Picture 5" descr="C:\Users\tgatte\Pictures\DVD_ART36\Artwork_Imagery\Icons - Illustrations\_ VIRTUALIZATION ICONS\application virtualization 2.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743128" y="2980989"/>
            <a:ext cx="1752600" cy="1886623"/>
          </a:xfrm>
          <a:prstGeom prst="rect">
            <a:avLst/>
          </a:prstGeom>
          <a:extLst>
            <a:ext uri="{909E8E84-426E-40DD-AFC4-6F175D3DCCD1}">
              <a14:hiddenFill xmlns:a14="http://schemas.microsoft.com/office/drawing/2010/main">
                <a:solidFill>
                  <a:srgbClr val="FFFFFF"/>
                </a:solidFill>
              </a14:hiddenFill>
            </a:ext>
          </a:extLst>
        </p:spPr>
      </p:pic>
      <p:sp>
        <p:nvSpPr>
          <p:cNvPr id="12" name="Right Arrow 11"/>
          <p:cNvSpPr/>
          <p:nvPr/>
        </p:nvSpPr>
        <p:spPr bwMode="auto">
          <a:xfrm>
            <a:off x="4343400" y="3619500"/>
            <a:ext cx="6858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3" name="Right Arrow 12"/>
          <p:cNvSpPr/>
          <p:nvPr/>
        </p:nvSpPr>
        <p:spPr bwMode="auto">
          <a:xfrm>
            <a:off x="6553200" y="3619500"/>
            <a:ext cx="6858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Slide Number Placeholder 18"/>
          <p:cNvSpPr>
            <a:spLocks noGrp="1"/>
          </p:cNvSpPr>
          <p:nvPr>
            <p:ph type="sldNum" sz="quarter" idx="11"/>
          </p:nvPr>
        </p:nvSpPr>
        <p:spPr/>
        <p:txBody>
          <a:bodyPr/>
          <a:lstStyle/>
          <a:p>
            <a:fld id="{1DC70519-3D27-4D5B-A312-0DC52B8ED593}" type="slidenum">
              <a:rPr lang="en-US" smtClean="0"/>
              <a:pPr/>
              <a:t>67</a:t>
            </a:fld>
            <a:endParaRPr lang="en-US" dirty="0"/>
          </a:p>
        </p:txBody>
      </p:sp>
    </p:spTree>
    <p:extLst>
      <p:ext uri="{BB962C8B-B14F-4D97-AF65-F5344CB8AC3E}">
        <p14:creationId xmlns:p14="http://schemas.microsoft.com/office/powerpoint/2010/main" val="1121968640"/>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2003-2007 Pre-Migration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fontScale="85000" lnSpcReduction="20000"/>
          </a:bodyPr>
          <a:lstStyle/>
          <a:p>
            <a:r>
              <a:rPr lang="en-US" smtClean="0"/>
              <a:t>Review list of data not migrated or migrated with caveats</a:t>
            </a:r>
            <a:endParaRPr lang="en-US" dirty="0" smtClean="0"/>
          </a:p>
          <a:p>
            <a:r>
              <a:rPr lang="en-US" smtClean="0"/>
              <a:t>Make Project Server 2003 DB accessible</a:t>
            </a:r>
          </a:p>
          <a:p>
            <a:r>
              <a:rPr lang="en-US" smtClean="0"/>
              <a:t>Check and Cleanse 2003 database</a:t>
            </a:r>
          </a:p>
          <a:p>
            <a:r>
              <a:rPr lang="en-US" smtClean="0"/>
              <a:t>Check (and cleanse) WSS Workspace data</a:t>
            </a:r>
          </a:p>
          <a:p>
            <a:r>
              <a:rPr lang="en-US" smtClean="0"/>
              <a:t>Capture data snapshots (Accelerator)</a:t>
            </a:r>
          </a:p>
          <a:p>
            <a:r>
              <a:rPr lang="en-US" smtClean="0"/>
              <a:t>Identify code and customization to convert/port</a:t>
            </a:r>
            <a:endParaRPr lang="en-US" dirty="0"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68</a:t>
            </a:fld>
            <a:endParaRPr lang="en-US" dirty="0"/>
          </a:p>
        </p:txBody>
      </p:sp>
      <p:graphicFrame>
        <p:nvGraphicFramePr>
          <p:cNvPr id="5" name="Content Placeholder 7"/>
          <p:cNvGraphicFramePr>
            <a:graphicFrameLocks/>
          </p:cNvGraphicFramePr>
          <p:nvPr/>
        </p:nvGraphicFramePr>
        <p:xfrm>
          <a:off x="609600" y="228600"/>
          <a:ext cx="6705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61119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2003-2007 Migration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a:bodyPr>
          <a:lstStyle/>
          <a:p>
            <a:r>
              <a:rPr lang="en-US" smtClean="0"/>
              <a:t>Migrate WSS 2.0 SP2 Content database (Workspaces)</a:t>
            </a:r>
            <a:endParaRPr lang="en-US" dirty="0" smtClean="0"/>
          </a:p>
          <a:p>
            <a:r>
              <a:rPr lang="en-US" smtClean="0"/>
              <a:t>Configure and Run the Project 2003 Migration Tool (&lt;1000 projects at a time)</a:t>
            </a:r>
          </a:p>
          <a:p>
            <a:r>
              <a:rPr lang="en-US" smtClean="0"/>
              <a:t>Migrate Code and Customization</a:t>
            </a:r>
          </a:p>
        </p:txBody>
      </p:sp>
      <p:sp>
        <p:nvSpPr>
          <p:cNvPr id="4" name="Slide Number Placeholder 3"/>
          <p:cNvSpPr>
            <a:spLocks noGrp="1"/>
          </p:cNvSpPr>
          <p:nvPr>
            <p:ph type="sldNum" sz="quarter" idx="11"/>
          </p:nvPr>
        </p:nvSpPr>
        <p:spPr/>
        <p:txBody>
          <a:bodyPr/>
          <a:lstStyle/>
          <a:p>
            <a:fld id="{1DC70519-3D27-4D5B-A312-0DC52B8ED593}" type="slidenum">
              <a:rPr lang="en-US" smtClean="0"/>
              <a:pPr/>
              <a:t>69</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0552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Migration Stages</a:t>
            </a:r>
            <a:endParaRPr lang="en-US" dirty="0"/>
          </a:p>
        </p:txBody>
      </p:sp>
      <p:graphicFrame>
        <p:nvGraphicFramePr>
          <p:cNvPr id="8" name="Content Placeholder 7"/>
          <p:cNvGraphicFramePr>
            <a:graphicFrameLocks noGrp="1"/>
          </p:cNvGraphicFramePr>
          <p:nvPr>
            <p:ph sz="half" idx="2"/>
          </p:nvPr>
        </p:nvGraphicFramePr>
        <p:xfrm>
          <a:off x="381000" y="1447800"/>
          <a:ext cx="83820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0"/>
          </p:nvPr>
        </p:nvSpPr>
        <p:spPr/>
        <p:txBody>
          <a:bodyPr/>
          <a:lstStyle/>
          <a:p>
            <a:fld id="{0D7CF977-003B-4382-9C11-15648BFA557C}" type="slidenum">
              <a:rPr lang="en-US" smtClean="0"/>
              <a:pPr/>
              <a:t>7</a:t>
            </a:fld>
            <a:endParaRPr lang="en-US"/>
          </a:p>
        </p:txBody>
      </p:sp>
    </p:spTree>
    <p:extLst>
      <p:ext uri="{BB962C8B-B14F-4D97-AF65-F5344CB8AC3E}">
        <p14:creationId xmlns:p14="http://schemas.microsoft.com/office/powerpoint/2010/main" val="2591416076"/>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2003-2007 Post-Migration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a:bodyPr>
          <a:lstStyle/>
          <a:p>
            <a:r>
              <a:rPr lang="en-US" smtClean="0"/>
              <a:t>Verify if the Migration worked</a:t>
            </a:r>
            <a:endParaRPr lang="en-US" dirty="0" smtClean="0"/>
          </a:p>
          <a:p>
            <a:r>
              <a:rPr lang="en-US" smtClean="0"/>
              <a:t>Capture Project Server 2007 data snapshot after migration</a:t>
            </a:r>
          </a:p>
          <a:p>
            <a:r>
              <a:rPr lang="en-US" smtClean="0"/>
              <a:t>Capture WSS 3.0 data snapshot after migration</a:t>
            </a:r>
          </a:p>
          <a:p>
            <a:endParaRPr lang="en-US" smtClean="0"/>
          </a:p>
          <a:p>
            <a:endParaRPr lang="en-US"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70</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5298233"/>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2003-2007 Data Validation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a:bodyPr>
          <a:lstStyle/>
          <a:p>
            <a:r>
              <a:rPr lang="en-US" smtClean="0"/>
              <a:t>Compare Project data before-after</a:t>
            </a:r>
            <a:endParaRPr lang="en-US" dirty="0" smtClean="0"/>
          </a:p>
          <a:p>
            <a:r>
              <a:rPr lang="en-US" smtClean="0"/>
              <a:t>Compare WSS Workspaces data before-after</a:t>
            </a:r>
          </a:p>
        </p:txBody>
      </p:sp>
      <p:sp>
        <p:nvSpPr>
          <p:cNvPr id="4" name="Slide Number Placeholder 3"/>
          <p:cNvSpPr>
            <a:spLocks noGrp="1"/>
          </p:cNvSpPr>
          <p:nvPr>
            <p:ph type="sldNum" sz="quarter" idx="11"/>
          </p:nvPr>
        </p:nvSpPr>
        <p:spPr/>
        <p:txBody>
          <a:bodyPr/>
          <a:lstStyle/>
          <a:p>
            <a:fld id="{1DC70519-3D27-4D5B-A312-0DC52B8ED593}" type="slidenum">
              <a:rPr lang="en-US" smtClean="0"/>
              <a:pPr/>
              <a:t>71</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092276"/>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2003-2007 Decision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a:bodyPr>
          <a:lstStyle/>
          <a:p>
            <a:r>
              <a:rPr lang="en-US" smtClean="0"/>
              <a:t>Review outputs of the migration </a:t>
            </a:r>
            <a:endParaRPr lang="en-US" dirty="0" smtClean="0"/>
          </a:p>
          <a:p>
            <a:r>
              <a:rPr lang="en-US" smtClean="0"/>
              <a:t>If migration successful, complete post-migration tasks</a:t>
            </a:r>
          </a:p>
          <a:p>
            <a:r>
              <a:rPr lang="en-US" smtClean="0"/>
              <a:t>If migration unsuccessful, restore Project Server 2007 empty databases</a:t>
            </a:r>
          </a:p>
          <a:p>
            <a:endParaRPr lang="en-US" smtClean="0"/>
          </a:p>
          <a:p>
            <a:endParaRPr lang="en-US"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72</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535362"/>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Project Server 2007 -&gt; 2010</a:t>
            </a:r>
            <a:endParaRPr lang="en-US" dirty="0"/>
          </a:p>
        </p:txBody>
      </p:sp>
      <p:sp>
        <p:nvSpPr>
          <p:cNvPr id="8" name="Text Placeholder 7"/>
          <p:cNvSpPr>
            <a:spLocks noGrp="1"/>
          </p:cNvSpPr>
          <p:nvPr>
            <p:ph type="body" idx="1"/>
          </p:nvPr>
        </p:nvSpPr>
        <p:spPr>
          <a:xfrm>
            <a:off x="762000" y="5579376"/>
            <a:ext cx="7772400" cy="387798"/>
          </a:xfrm>
        </p:spPr>
        <p:txBody>
          <a:bodyPr/>
          <a:lstStyle/>
          <a:p>
            <a:endParaRPr lang="en-US" sz="2800" dirty="0" smtClean="0"/>
          </a:p>
        </p:txBody>
      </p:sp>
      <p:sp>
        <p:nvSpPr>
          <p:cNvPr id="5" name="Slide Number Placeholder 4"/>
          <p:cNvSpPr>
            <a:spLocks noGrp="1"/>
          </p:cNvSpPr>
          <p:nvPr>
            <p:ph type="sldNum" sz="quarter" idx="12"/>
          </p:nvPr>
        </p:nvSpPr>
        <p:spPr/>
        <p:txBody>
          <a:bodyPr/>
          <a:lstStyle/>
          <a:p>
            <a:fld id="{0D7CF977-003B-4382-9C11-15648BFA557C}" type="slidenum">
              <a:rPr lang="en-US" smtClean="0"/>
              <a:pPr/>
              <a:t>73</a:t>
            </a:fld>
            <a:endParaRPr lang="en-US"/>
          </a:p>
        </p:txBody>
      </p:sp>
    </p:spTree>
    <p:extLst>
      <p:ext uri="{BB962C8B-B14F-4D97-AF65-F5344CB8AC3E}">
        <p14:creationId xmlns:p14="http://schemas.microsoft.com/office/powerpoint/2010/main" val="2612707737"/>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Server 2007-&gt; 2010</a:t>
            </a:r>
            <a:endParaRPr lang="en-US" dirty="0"/>
          </a:p>
        </p:txBody>
      </p:sp>
      <p:sp>
        <p:nvSpPr>
          <p:cNvPr id="5" name="Slide Number Placeholder 4"/>
          <p:cNvSpPr>
            <a:spLocks noGrp="1"/>
          </p:cNvSpPr>
          <p:nvPr>
            <p:ph type="sldNum" sz="quarter" idx="10"/>
          </p:nvPr>
        </p:nvSpPr>
        <p:spPr/>
        <p:txBody>
          <a:bodyPr/>
          <a:lstStyle/>
          <a:p>
            <a:fld id="{0D7CF977-003B-4382-9C11-15648BFA557C}" type="slidenum">
              <a:rPr lang="en-US" smtClean="0"/>
              <a:pPr/>
              <a:t>74</a:t>
            </a:fld>
            <a:endParaRPr lang="en-US"/>
          </a:p>
        </p:txBody>
      </p:sp>
      <p:pic>
        <p:nvPicPr>
          <p:cNvPr id="7" name="Picture 6" descr="migration 3.png"/>
          <p:cNvPicPr>
            <a:picLocks noChangeAspect="1"/>
          </p:cNvPicPr>
          <p:nvPr/>
        </p:nvPicPr>
        <p:blipFill>
          <a:blip r:embed="rId3" cstate="print"/>
          <a:stretch>
            <a:fillRect/>
          </a:stretch>
        </p:blipFill>
        <p:spPr>
          <a:xfrm>
            <a:off x="473159" y="880431"/>
            <a:ext cx="8213641" cy="5367969"/>
          </a:xfrm>
          <a:prstGeom prst="rect">
            <a:avLst/>
          </a:prstGeom>
        </p:spPr>
      </p:pic>
    </p:spTree>
    <p:extLst>
      <p:ext uri="{BB962C8B-B14F-4D97-AF65-F5344CB8AC3E}">
        <p14:creationId xmlns:p14="http://schemas.microsoft.com/office/powerpoint/2010/main" val="144505490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2007-2010 Pre-Migration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fontScale="85000" lnSpcReduction="10000"/>
          </a:bodyPr>
          <a:lstStyle/>
          <a:p>
            <a:r>
              <a:rPr lang="en-US" smtClean="0"/>
              <a:t>Set up Project Server 2010 environment (DB Attach)</a:t>
            </a:r>
            <a:endParaRPr lang="en-US" dirty="0" smtClean="0"/>
          </a:p>
          <a:p>
            <a:r>
              <a:rPr lang="en-US" smtClean="0"/>
              <a:t>Validate and Cleanse Project Server 2007 SP2 databases</a:t>
            </a:r>
          </a:p>
          <a:p>
            <a:r>
              <a:rPr lang="en-US" smtClean="0"/>
              <a:t>Check (and cleanse) WSS Workspace data</a:t>
            </a:r>
          </a:p>
          <a:p>
            <a:r>
              <a:rPr lang="en-US" smtClean="0"/>
              <a:t>Capture data snapshots (Accelerator)</a:t>
            </a:r>
          </a:p>
          <a:p>
            <a:r>
              <a:rPr lang="en-US" smtClean="0"/>
              <a:t>Identify code and customization to convert/port</a:t>
            </a:r>
            <a:endParaRPr lang="en-US" dirty="0"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75</a:t>
            </a:fld>
            <a:endParaRPr lang="en-US" dirty="0"/>
          </a:p>
        </p:txBody>
      </p:sp>
      <p:graphicFrame>
        <p:nvGraphicFramePr>
          <p:cNvPr id="5" name="Content Placeholder 7"/>
          <p:cNvGraphicFramePr>
            <a:graphicFrameLocks/>
          </p:cNvGraphicFramePr>
          <p:nvPr/>
        </p:nvGraphicFramePr>
        <p:xfrm>
          <a:off x="609600" y="228600"/>
          <a:ext cx="6705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345594"/>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smtClean="0"/>
              <a:t> 2007-2010 Migration</a:t>
            </a:r>
            <a:endParaRPr lang="en-US" sz="4400" dirty="0"/>
          </a:p>
        </p:txBody>
      </p:sp>
      <p:sp>
        <p:nvSpPr>
          <p:cNvPr id="3" name="Text Placeholder 2"/>
          <p:cNvSpPr>
            <a:spLocks noGrp="1"/>
          </p:cNvSpPr>
          <p:nvPr>
            <p:ph type="body" sz="quarter" idx="10"/>
          </p:nvPr>
        </p:nvSpPr>
        <p:spPr>
          <a:xfrm>
            <a:off x="457200" y="2590800"/>
            <a:ext cx="8382000" cy="2743200"/>
          </a:xfrm>
        </p:spPr>
        <p:txBody>
          <a:bodyPr>
            <a:normAutofit fontScale="92500" lnSpcReduction="10000"/>
          </a:bodyPr>
          <a:lstStyle/>
          <a:p>
            <a:r>
              <a:rPr lang="en-US" smtClean="0"/>
              <a:t>Two ways to get environment ‘upgraded’</a:t>
            </a:r>
          </a:p>
          <a:p>
            <a:pPr lvl="1"/>
            <a:r>
              <a:rPr lang="en-US" sz="2400" b="1" smtClean="0">
                <a:solidFill>
                  <a:schemeClr val="tx2"/>
                </a:solidFill>
              </a:rPr>
              <a:t>4 or 5 Database Attach (Technical Preview onwards)</a:t>
            </a:r>
          </a:p>
          <a:p>
            <a:pPr lvl="1"/>
            <a:r>
              <a:rPr lang="en-US" sz="2400" b="1" smtClean="0">
                <a:solidFill>
                  <a:schemeClr val="tx2"/>
                </a:solidFill>
              </a:rPr>
              <a:t>In-place upgrade (Beta onwards)</a:t>
            </a:r>
          </a:p>
          <a:p>
            <a:r>
              <a:rPr lang="en-US" smtClean="0">
                <a:solidFill>
                  <a:schemeClr val="tx1"/>
                </a:solidFill>
              </a:rPr>
              <a:t>Backward Compatibility Mode is </a:t>
            </a:r>
            <a:r>
              <a:rPr lang="en-US" smtClean="0"/>
              <a:t>on after upgrade</a:t>
            </a:r>
          </a:p>
          <a:p>
            <a:r>
              <a:rPr lang="en-US" smtClean="0"/>
              <a:t>Streamlined upgrade experience compared to 2003</a:t>
            </a:r>
            <a:endParaRPr lang="en-US" dirty="0"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76</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75813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smtClean="0"/>
              <a:t>Project 2007-2010 Migration: </a:t>
            </a:r>
            <a:r>
              <a:rPr lang="en-US" sz="3600" smtClean="0"/>
              <a:t>Database </a:t>
            </a:r>
            <a:r>
              <a:rPr lang="en-US" sz="3600" dirty="0" smtClean="0"/>
              <a:t>Attach</a:t>
            </a:r>
            <a:endParaRPr lang="en-US" sz="3600" dirty="0"/>
          </a:p>
        </p:txBody>
      </p:sp>
      <p:pic>
        <p:nvPicPr>
          <p:cNvPr id="1026" name="Picture 2" descr="\\eventsql\dvd\Online_ART\DVD_ART36\Artwork_Imagery\Icons - Illustrations\_ eHOME ICONS\application servers computer.png"/>
          <p:cNvPicPr>
            <a:picLocks noChangeAspect="1"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600200" y="2133600"/>
            <a:ext cx="990600" cy="1395846"/>
          </a:xfrm>
          <a:prstGeom prst="rect">
            <a:avLst/>
          </a:prstGeom>
          <a:extLst>
            <a:ext uri="{909E8E84-426E-40DD-AFC4-6F175D3DCCD1}">
              <a14:hiddenFill xmlns:a14="http://schemas.microsoft.com/office/drawing/2010/main">
                <a:solidFill>
                  <a:srgbClr val="FFFFFF"/>
                </a:solidFill>
              </a14:hiddenFill>
            </a:ext>
          </a:extLst>
        </p:spPr>
      </p:pic>
      <p:grpSp>
        <p:nvGrpSpPr>
          <p:cNvPr id="4" name="Group 9"/>
          <p:cNvGrpSpPr/>
          <p:nvPr/>
        </p:nvGrpSpPr>
        <p:grpSpPr>
          <a:xfrm>
            <a:off x="1371600" y="4495800"/>
            <a:ext cx="1296588" cy="1604963"/>
            <a:chOff x="1371600" y="4495800"/>
            <a:chExt cx="1296588" cy="1604963"/>
          </a:xfrm>
        </p:grpSpPr>
        <p:pic>
          <p:nvPicPr>
            <p:cNvPr id="102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371600" y="44958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6"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24000" y="46482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76400" y="48006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8"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4953000"/>
              <a:ext cx="763188" cy="1147763"/>
            </a:xfrm>
            <a:prstGeom prst="rect">
              <a:avLst/>
            </a:prstGeom>
            <a:extLst>
              <a:ext uri="{909E8E84-426E-40DD-AFC4-6F175D3DCCD1}">
                <a14:hiddenFill xmlns:a14="http://schemas.microsoft.com/office/drawing/2010/main">
                  <a:solidFill>
                    <a:srgbClr val="FFFFFF"/>
                  </a:solidFill>
                </a14:hiddenFill>
              </a:ext>
            </a:extLst>
          </p:spPr>
        </p:pic>
      </p:grpSp>
      <p:sp>
        <p:nvSpPr>
          <p:cNvPr id="3" name="Up-Down Arrow 2"/>
          <p:cNvSpPr/>
          <p:nvPr/>
        </p:nvSpPr>
        <p:spPr bwMode="auto">
          <a:xfrm>
            <a:off x="1981200" y="3657600"/>
            <a:ext cx="381000" cy="762000"/>
          </a:xfrm>
          <a:prstGeom prst="up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9" name="TextBox 8"/>
          <p:cNvSpPr txBox="1"/>
          <p:nvPr/>
        </p:nvSpPr>
        <p:spPr>
          <a:xfrm>
            <a:off x="1143000" y="15240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2007</a:t>
            </a:r>
          </a:p>
        </p:txBody>
      </p:sp>
      <p:pic>
        <p:nvPicPr>
          <p:cNvPr id="13" name="Picture 2" descr="\\eventsql\dvd\Online_ART\DVD_ART36\Artwork_Imagery\Icons - Illustrations\_ eHOME ICONS\application servers computer.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43600" y="2209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0200" y="16002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2010</a:t>
            </a:r>
          </a:p>
        </p:txBody>
      </p:sp>
      <p:sp>
        <p:nvSpPr>
          <p:cNvPr id="16" name="Up-Down Arrow 15"/>
          <p:cNvSpPr/>
          <p:nvPr/>
        </p:nvSpPr>
        <p:spPr bwMode="auto">
          <a:xfrm>
            <a:off x="6248400" y="3733800"/>
            <a:ext cx="381000" cy="7620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5" name="Slide Number Placeholder 14"/>
          <p:cNvSpPr>
            <a:spLocks noGrp="1"/>
          </p:cNvSpPr>
          <p:nvPr>
            <p:ph type="sldNum" sz="quarter" idx="11"/>
          </p:nvPr>
        </p:nvSpPr>
        <p:spPr/>
        <p:txBody>
          <a:bodyPr/>
          <a:lstStyle/>
          <a:p>
            <a:fld id="{1DC70519-3D27-4D5B-A312-0DC52B8ED593}" type="slidenum">
              <a:rPr lang="en-US" smtClean="0"/>
              <a:pPr/>
              <a:t>77</a:t>
            </a:fld>
            <a:endParaRPr lang="en-US" dirty="0"/>
          </a:p>
        </p:txBody>
      </p:sp>
    </p:spTree>
    <p:extLst>
      <p:ext uri="{BB962C8B-B14F-4D97-AF65-F5344CB8AC3E}">
        <p14:creationId xmlns:p14="http://schemas.microsoft.com/office/powerpoint/2010/main" val="2078238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3.33333E-6 1.98982E-7 L 0.48333 1.98982E-7 " pathEditMode="relative" rAng="0" ptsTypes="AA">
                                      <p:cBhvr>
                                        <p:cTn id="16" dur="2000" fill="hold"/>
                                        <p:tgtEl>
                                          <p:spTgt spid="4"/>
                                        </p:tgtEl>
                                        <p:attrNameLst>
                                          <p:attrName>ppt_x</p:attrName>
                                          <p:attrName>ppt_y</p:attrName>
                                        </p:attrNameLst>
                                      </p:cBhvr>
                                      <p:rCtr x="242" y="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a:t> 2007-2010 Post-Migration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fontScale="92500" lnSpcReduction="10000"/>
          </a:bodyPr>
          <a:lstStyle/>
          <a:p>
            <a:r>
              <a:rPr lang="en-US" smtClean="0"/>
              <a:t>Verify if the Migration worked</a:t>
            </a:r>
            <a:endParaRPr lang="en-US" dirty="0" smtClean="0"/>
          </a:p>
          <a:p>
            <a:r>
              <a:rPr lang="en-US" smtClean="0"/>
              <a:t>Capture Project Server 2010 data snapshot after migration</a:t>
            </a:r>
          </a:p>
          <a:p>
            <a:r>
              <a:rPr lang="en-US" smtClean="0"/>
              <a:t>Capture Sharepoint Server 2010 data snapshot after migration</a:t>
            </a:r>
          </a:p>
          <a:p>
            <a:r>
              <a:rPr lang="en-US" smtClean="0"/>
              <a:t>Relink projects and workspaces (WSSRelink)</a:t>
            </a:r>
          </a:p>
          <a:p>
            <a:endParaRPr lang="en-US" smtClean="0"/>
          </a:p>
          <a:p>
            <a:endParaRPr lang="en-US"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78</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192491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a:t> 2007-2010 Data Validation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a:bodyPr>
          <a:lstStyle/>
          <a:p>
            <a:r>
              <a:rPr lang="en-US" smtClean="0"/>
              <a:t>Compare Project Server 2007-2010 data snapshot after migration</a:t>
            </a:r>
          </a:p>
          <a:p>
            <a:r>
              <a:rPr lang="en-US" smtClean="0"/>
              <a:t>Compare WSS 3.0-Sharepoint 2010 data snapshot after migration</a:t>
            </a:r>
          </a:p>
          <a:p>
            <a:endParaRPr lang="en-US" smtClean="0"/>
          </a:p>
          <a:p>
            <a:endParaRPr lang="en-US"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79</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57530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pPr defTabSz="914363" fontAlgn="auto">
              <a:spcAft>
                <a:spcPts val="0"/>
              </a:spcAft>
              <a:defRPr/>
            </a:pPr>
            <a:r>
              <a:rPr sz="3600" dirty="0" smtClean="0"/>
              <a:t>Upgrade &amp; Migration to Project Server 2010</a:t>
            </a:r>
            <a:endParaRPr sz="2400" dirty="0">
              <a:solidFill>
                <a:srgbClr val="FFC000"/>
              </a:solidFill>
            </a:endParaRPr>
          </a:p>
        </p:txBody>
      </p:sp>
      <p:sp>
        <p:nvSpPr>
          <p:cNvPr id="3" name="Text Placeholder 2"/>
          <p:cNvSpPr>
            <a:spLocks noGrp="1"/>
          </p:cNvSpPr>
          <p:nvPr>
            <p:ph type="body" sz="quarter" idx="10"/>
          </p:nvPr>
        </p:nvSpPr>
        <p:spPr>
          <a:xfrm>
            <a:off x="228600" y="1130177"/>
            <a:ext cx="8763000" cy="5423023"/>
          </a:xfrm>
        </p:spPr>
        <p:txBody>
          <a:bodyPr/>
          <a:lstStyle/>
          <a:p>
            <a:pPr>
              <a:defRPr/>
            </a:pPr>
            <a:r>
              <a:rPr lang="en-US" sz="2400" dirty="0" smtClean="0">
                <a:solidFill>
                  <a:schemeClr val="tx1"/>
                </a:solidFill>
              </a:rPr>
              <a:t>From</a:t>
            </a:r>
            <a:r>
              <a:rPr lang="en-US" sz="2400" dirty="0" smtClean="0">
                <a:solidFill>
                  <a:srgbClr val="FFC000"/>
                </a:solidFill>
              </a:rPr>
              <a:t> Project </a:t>
            </a:r>
            <a:r>
              <a:rPr lang="en-US" sz="2400" dirty="0">
                <a:solidFill>
                  <a:srgbClr val="FFC000"/>
                </a:solidFill>
              </a:rPr>
              <a:t>Server 2007 </a:t>
            </a:r>
            <a:r>
              <a:rPr lang="en-US" sz="2400" dirty="0"/>
              <a:t>to Project Server 2010</a:t>
            </a:r>
          </a:p>
          <a:p>
            <a:pPr lvl="1">
              <a:defRPr/>
            </a:pPr>
            <a:r>
              <a:rPr lang="en-US" sz="2000" dirty="0"/>
              <a:t>Out-of-the-Box </a:t>
            </a:r>
            <a:r>
              <a:rPr lang="en-US" sz="2000" dirty="0" smtClean="0"/>
              <a:t>Experience</a:t>
            </a:r>
          </a:p>
          <a:p>
            <a:pPr lvl="1">
              <a:defRPr/>
            </a:pPr>
            <a:r>
              <a:rPr lang="en-US" sz="2000" dirty="0"/>
              <a:t>Beta 2 </a:t>
            </a:r>
            <a:r>
              <a:rPr lang="en-US" sz="2000" dirty="0" smtClean="0"/>
              <a:t>or RC to </a:t>
            </a:r>
            <a:r>
              <a:rPr lang="en-US" sz="2000" dirty="0"/>
              <a:t>RTM upgrade </a:t>
            </a:r>
            <a:r>
              <a:rPr lang="en-US" sz="2000" b="1" dirty="0">
                <a:solidFill>
                  <a:srgbClr val="FF0000"/>
                </a:solidFill>
              </a:rPr>
              <a:t>NOT</a:t>
            </a:r>
            <a:r>
              <a:rPr lang="en-US" sz="2000" dirty="0"/>
              <a:t> supported (changed as of November 2009</a:t>
            </a:r>
            <a:r>
              <a:rPr lang="en-US" sz="2000" dirty="0" smtClean="0"/>
              <a:t>)</a:t>
            </a:r>
            <a:endParaRPr lang="en-US" sz="2000" dirty="0"/>
          </a:p>
          <a:p>
            <a:pPr defTabSz="914363" fontAlgn="auto">
              <a:spcAft>
                <a:spcPts val="0"/>
              </a:spcAft>
              <a:defRPr/>
            </a:pPr>
            <a:r>
              <a:rPr lang="en-US" sz="2400" dirty="0" smtClean="0">
                <a:solidFill>
                  <a:schemeClr val="tx1"/>
                </a:solidFill>
              </a:rPr>
              <a:t>From</a:t>
            </a:r>
            <a:r>
              <a:rPr lang="en-US" sz="2400" dirty="0" smtClean="0">
                <a:solidFill>
                  <a:srgbClr val="FFC000"/>
                </a:solidFill>
              </a:rPr>
              <a:t> Project Server 2003 </a:t>
            </a:r>
            <a:r>
              <a:rPr lang="en-US" sz="2400" dirty="0" smtClean="0"/>
              <a:t>needs to be migrated via 2007</a:t>
            </a:r>
          </a:p>
          <a:p>
            <a:pPr lvl="1">
              <a:defRPr/>
            </a:pPr>
            <a:r>
              <a:rPr lang="en-US" sz="2000" dirty="0" smtClean="0"/>
              <a:t>2007 does not need to be in production</a:t>
            </a:r>
          </a:p>
          <a:p>
            <a:pPr lvl="1">
              <a:defRPr/>
            </a:pPr>
            <a:r>
              <a:rPr lang="en-US" sz="2000" dirty="0" smtClean="0"/>
              <a:t>We will offer “Virtual Migration Environment”</a:t>
            </a:r>
          </a:p>
          <a:p>
            <a:pPr defTabSz="914363" fontAlgn="auto">
              <a:spcAft>
                <a:spcPts val="0"/>
              </a:spcAft>
              <a:defRPr/>
            </a:pPr>
            <a:r>
              <a:rPr lang="en-US" sz="2400" dirty="0" smtClean="0">
                <a:solidFill>
                  <a:schemeClr val="tx1"/>
                </a:solidFill>
              </a:rPr>
              <a:t>From</a:t>
            </a:r>
            <a:r>
              <a:rPr lang="en-US" sz="2400" dirty="0" smtClean="0">
                <a:solidFill>
                  <a:srgbClr val="FFC000"/>
                </a:solidFill>
              </a:rPr>
              <a:t> Project Portfolio Server </a:t>
            </a:r>
            <a:r>
              <a:rPr lang="en-US" sz="2400" dirty="0" smtClean="0"/>
              <a:t>migration</a:t>
            </a:r>
          </a:p>
          <a:p>
            <a:pPr lvl="1">
              <a:defRPr/>
            </a:pPr>
            <a:r>
              <a:rPr lang="en-US" sz="2000" dirty="0" smtClean="0"/>
              <a:t>Project </a:t>
            </a:r>
            <a:r>
              <a:rPr lang="en-US" sz="2000" dirty="0"/>
              <a:t>Portfolio Server (PPS) 2006 </a:t>
            </a:r>
            <a:r>
              <a:rPr lang="en-US" sz="2000" dirty="0" smtClean="0"/>
              <a:t>to 2007</a:t>
            </a:r>
            <a:endParaRPr lang="en-US" sz="2000" dirty="0"/>
          </a:p>
          <a:p>
            <a:pPr lvl="1">
              <a:defRPr/>
            </a:pPr>
            <a:r>
              <a:rPr lang="en-US" sz="2000" dirty="0"/>
              <a:t>Project Portfolio Server </a:t>
            </a:r>
            <a:r>
              <a:rPr lang="en-US" sz="2000" dirty="0" smtClean="0"/>
              <a:t> 2007 – three approaches:</a:t>
            </a:r>
          </a:p>
          <a:p>
            <a:pPr lvl="2" defTabSz="914363" fontAlgn="auto">
              <a:spcAft>
                <a:spcPts val="0"/>
              </a:spcAft>
              <a:defRPr/>
            </a:pPr>
            <a:r>
              <a:rPr lang="en-US" sz="1800" dirty="0" smtClean="0"/>
              <a:t>Migrate to Project Server 2010 feature set</a:t>
            </a:r>
          </a:p>
          <a:p>
            <a:pPr lvl="3">
              <a:defRPr/>
            </a:pPr>
            <a:r>
              <a:rPr lang="en-US" sz="1800" dirty="0"/>
              <a:t>Map, customize and develop desired functionality on Project Server 2010</a:t>
            </a:r>
          </a:p>
          <a:p>
            <a:pPr lvl="3">
              <a:defRPr/>
            </a:pPr>
            <a:r>
              <a:rPr lang="en-US" sz="1800" dirty="0" smtClean="0"/>
              <a:t>Use the gateway to transfer data</a:t>
            </a:r>
          </a:p>
          <a:p>
            <a:pPr lvl="2" defTabSz="914363" fontAlgn="auto">
              <a:spcAft>
                <a:spcPts val="0"/>
              </a:spcAft>
              <a:defRPr/>
            </a:pPr>
            <a:r>
              <a:rPr lang="en-US" sz="1800" dirty="0" smtClean="0"/>
              <a:t>Finish existing projects in PPS 2007 and start new in Project 2010</a:t>
            </a:r>
          </a:p>
          <a:p>
            <a:pPr lvl="2" defTabSz="914363" fontAlgn="auto">
              <a:spcAft>
                <a:spcPts val="0"/>
              </a:spcAft>
              <a:defRPr/>
            </a:pPr>
            <a:r>
              <a:rPr lang="en-US" sz="1800" dirty="0" smtClean="0"/>
              <a:t>Use side-by-side with Project Server 2010</a:t>
            </a:r>
          </a:p>
        </p:txBody>
      </p:sp>
    </p:spTree>
    <p:extLst>
      <p:ext uri="{BB962C8B-B14F-4D97-AF65-F5344CB8AC3E}">
        <p14:creationId xmlns:p14="http://schemas.microsoft.com/office/powerpoint/2010/main" val="1219814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763000" cy="664797"/>
          </a:xfrm>
        </p:spPr>
        <p:txBody>
          <a:bodyPr/>
          <a:lstStyle/>
          <a:p>
            <a:r>
              <a:rPr lang="en-US" smtClean="0"/>
              <a:t>Project</a:t>
            </a:r>
            <a:r>
              <a:rPr lang="en-US" sz="4400"/>
              <a:t> 2007-2010 Decision</a:t>
            </a:r>
            <a:endParaRPr lang="en-US" sz="4400" dirty="0"/>
          </a:p>
        </p:txBody>
      </p:sp>
      <p:sp>
        <p:nvSpPr>
          <p:cNvPr id="3" name="Text Placeholder 2"/>
          <p:cNvSpPr>
            <a:spLocks noGrp="1"/>
          </p:cNvSpPr>
          <p:nvPr>
            <p:ph type="body" sz="quarter" idx="10"/>
          </p:nvPr>
        </p:nvSpPr>
        <p:spPr>
          <a:xfrm>
            <a:off x="457200" y="2743200"/>
            <a:ext cx="8382000" cy="2590800"/>
          </a:xfrm>
        </p:spPr>
        <p:txBody>
          <a:bodyPr>
            <a:normAutofit/>
          </a:bodyPr>
          <a:lstStyle/>
          <a:p>
            <a:r>
              <a:rPr lang="en-US" smtClean="0"/>
              <a:t>Review Outputs of the Migration/Upgrade</a:t>
            </a:r>
            <a:endParaRPr lang="en-US" dirty="0" smtClean="0"/>
          </a:p>
          <a:p>
            <a:r>
              <a:rPr lang="en-US" smtClean="0"/>
              <a:t>If migration successful, complete post-migration tasks</a:t>
            </a:r>
          </a:p>
          <a:p>
            <a:endParaRPr lang="en-US" smtClean="0"/>
          </a:p>
          <a:p>
            <a:r>
              <a:rPr lang="en-US" sz="2000" smtClean="0"/>
              <a:t>If unsuccessful, try again…</a:t>
            </a:r>
          </a:p>
          <a:p>
            <a:endParaRPr lang="en-US" smtClean="0"/>
          </a:p>
          <a:p>
            <a:endParaRPr lang="en-US" smtClean="0"/>
          </a:p>
        </p:txBody>
      </p:sp>
      <p:sp>
        <p:nvSpPr>
          <p:cNvPr id="4" name="Slide Number Placeholder 3"/>
          <p:cNvSpPr>
            <a:spLocks noGrp="1"/>
          </p:cNvSpPr>
          <p:nvPr>
            <p:ph type="sldNum" sz="quarter" idx="11"/>
          </p:nvPr>
        </p:nvSpPr>
        <p:spPr/>
        <p:txBody>
          <a:bodyPr/>
          <a:lstStyle/>
          <a:p>
            <a:fld id="{1DC70519-3D27-4D5B-A312-0DC52B8ED593}" type="slidenum">
              <a:rPr lang="en-US" smtClean="0"/>
              <a:pPr/>
              <a:t>80</a:t>
            </a:fld>
            <a:endParaRPr lang="en-US" dirty="0"/>
          </a:p>
        </p:txBody>
      </p:sp>
      <p:graphicFrame>
        <p:nvGraphicFramePr>
          <p:cNvPr id="5" name="Content Placeholder 7"/>
          <p:cNvGraphicFramePr>
            <a:graphicFrameLocks/>
          </p:cNvGraphicFramePr>
          <p:nvPr/>
        </p:nvGraphicFramePr>
        <p:xfrm>
          <a:off x="609600" y="228600"/>
          <a:ext cx="70104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531162"/>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4406900"/>
            <a:ext cx="8839200" cy="553998"/>
          </a:xfrm>
        </p:spPr>
        <p:txBody>
          <a:bodyPr/>
          <a:lstStyle/>
          <a:p>
            <a:pPr algn="ctr"/>
            <a:r>
              <a:rPr lang="en-US" dirty="0" smtClean="0"/>
              <a:t>OTHER Migration considerations</a:t>
            </a:r>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81</a:t>
            </a:fld>
            <a:endParaRPr lang="en-US"/>
          </a:p>
        </p:txBody>
      </p:sp>
    </p:spTree>
    <p:extLst>
      <p:ext uri="{BB962C8B-B14F-4D97-AF65-F5344CB8AC3E}">
        <p14:creationId xmlns:p14="http://schemas.microsoft.com/office/powerpoint/2010/main" val="3392331660"/>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1"/>
            <a:ext cx="8763000" cy="664797"/>
          </a:xfrm>
        </p:spPr>
        <p:txBody>
          <a:bodyPr/>
          <a:lstStyle/>
          <a:p>
            <a:r>
              <a:rPr lang="en-US" smtClean="0"/>
              <a:t>Other Migration Considerations</a:t>
            </a:r>
            <a:endParaRPr lang="en-US" dirty="0"/>
          </a:p>
        </p:txBody>
      </p:sp>
      <p:sp>
        <p:nvSpPr>
          <p:cNvPr id="6" name="Text Placeholder 5"/>
          <p:cNvSpPr>
            <a:spLocks noGrp="1"/>
          </p:cNvSpPr>
          <p:nvPr>
            <p:ph type="body" sz="quarter" idx="10"/>
          </p:nvPr>
        </p:nvSpPr>
        <p:spPr>
          <a:xfrm>
            <a:off x="381000" y="1371600"/>
            <a:ext cx="8382000" cy="2068259"/>
          </a:xfrm>
        </p:spPr>
        <p:txBody>
          <a:bodyPr/>
          <a:lstStyle/>
          <a:p>
            <a:r>
              <a:rPr lang="en-US" smtClean="0"/>
              <a:t>Project Workspace sites</a:t>
            </a:r>
          </a:p>
          <a:p>
            <a:r>
              <a:rPr lang="en-US" smtClean="0"/>
              <a:t>Project Workspace Site template</a:t>
            </a:r>
            <a:endParaRPr lang="en-US" dirty="0" smtClean="0"/>
          </a:p>
          <a:p>
            <a:r>
              <a:rPr lang="en-US" smtClean="0"/>
              <a:t>PWA Template and Customizations</a:t>
            </a:r>
          </a:p>
          <a:p>
            <a:r>
              <a:rPr lang="en-US" smtClean="0"/>
              <a:t>Portfolio Analyzer/Data Analysis Views</a:t>
            </a:r>
          </a:p>
        </p:txBody>
      </p:sp>
      <p:sp>
        <p:nvSpPr>
          <p:cNvPr id="4" name="Slide Number Placeholder 3"/>
          <p:cNvSpPr>
            <a:spLocks noGrp="1"/>
          </p:cNvSpPr>
          <p:nvPr>
            <p:ph type="sldNum" sz="quarter" idx="11"/>
          </p:nvPr>
        </p:nvSpPr>
        <p:spPr/>
        <p:txBody>
          <a:bodyPr/>
          <a:lstStyle/>
          <a:p>
            <a:fld id="{0D7CF977-003B-4382-9C11-15648BFA557C}" type="slidenum">
              <a:rPr lang="en-US" smtClean="0"/>
              <a:pPr/>
              <a:t>82</a:t>
            </a:fld>
            <a:endParaRPr lang="en-US"/>
          </a:p>
        </p:txBody>
      </p:sp>
    </p:spTree>
    <p:extLst>
      <p:ext uri="{BB962C8B-B14F-4D97-AF65-F5344CB8AC3E}">
        <p14:creationId xmlns:p14="http://schemas.microsoft.com/office/powerpoint/2010/main" val="334656049"/>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3581400"/>
            <a:ext cx="7772400" cy="1107996"/>
          </a:xfrm>
        </p:spPr>
        <p:txBody>
          <a:bodyPr/>
          <a:lstStyle/>
          <a:p>
            <a:r>
              <a:rPr lang="en-US" dirty="0" smtClean="0"/>
              <a:t>Portfolio Server </a:t>
            </a:r>
            <a:br>
              <a:rPr lang="en-US" dirty="0" smtClean="0"/>
            </a:br>
            <a:r>
              <a:rPr lang="en-US" dirty="0" smtClean="0"/>
              <a:t>Migration considerations</a:t>
            </a:r>
            <a:endParaRPr lang="en-US" dirty="0"/>
          </a:p>
        </p:txBody>
      </p:sp>
      <p:sp>
        <p:nvSpPr>
          <p:cNvPr id="6" name="Text Placeholder 5"/>
          <p:cNvSpPr>
            <a:spLocks noGrp="1"/>
          </p:cNvSpPr>
          <p:nvPr>
            <p:ph type="body" idx="1"/>
          </p:nvPr>
        </p:nvSpPr>
        <p:spPr>
          <a:xfrm>
            <a:off x="762000" y="5731776"/>
            <a:ext cx="7772400" cy="726353"/>
          </a:xfrm>
        </p:spPr>
        <p:txBody>
          <a:bodyPr/>
          <a:lstStyle/>
          <a:p>
            <a:r>
              <a:rPr lang="en-US" sz="2800" dirty="0" smtClean="0"/>
              <a:t>Solution Architect</a:t>
            </a:r>
          </a:p>
          <a:p>
            <a:endParaRPr lang="en-US"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83</a:t>
            </a:fld>
            <a:endParaRPr lang="en-US"/>
          </a:p>
        </p:txBody>
      </p:sp>
    </p:spTree>
    <p:extLst>
      <p:ext uri="{BB962C8B-B14F-4D97-AF65-F5344CB8AC3E}">
        <p14:creationId xmlns:p14="http://schemas.microsoft.com/office/powerpoint/2010/main" val="1406096382"/>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1"/>
            <a:ext cx="8763000" cy="990600"/>
          </a:xfrm>
        </p:spPr>
        <p:txBody>
          <a:bodyPr/>
          <a:lstStyle/>
          <a:p>
            <a:r>
              <a:rPr lang="en-US" dirty="0" smtClean="0"/>
              <a:t>Portfolio Server Migration Options</a:t>
            </a:r>
            <a:endParaRPr lang="en-US" dirty="0"/>
          </a:p>
        </p:txBody>
      </p:sp>
      <p:sp>
        <p:nvSpPr>
          <p:cNvPr id="6" name="Text Placeholder 5"/>
          <p:cNvSpPr>
            <a:spLocks noGrp="1"/>
          </p:cNvSpPr>
          <p:nvPr>
            <p:ph type="body" sz="quarter" idx="10"/>
          </p:nvPr>
        </p:nvSpPr>
        <p:spPr>
          <a:xfrm>
            <a:off x="381000" y="1371600"/>
            <a:ext cx="8382000" cy="2068259"/>
          </a:xfrm>
        </p:spPr>
        <p:txBody>
          <a:bodyPr/>
          <a:lstStyle/>
          <a:p>
            <a:r>
              <a:rPr lang="en-US" smtClean="0"/>
              <a:t>Dependent on Project Server version</a:t>
            </a:r>
          </a:p>
          <a:p>
            <a:r>
              <a:rPr lang="en-US" smtClean="0"/>
              <a:t>Parallel Life</a:t>
            </a:r>
            <a:endParaRPr lang="en-US" dirty="0" smtClean="0"/>
          </a:p>
          <a:p>
            <a:r>
              <a:rPr lang="en-US" smtClean="0"/>
              <a:t>No Migration</a:t>
            </a:r>
          </a:p>
          <a:p>
            <a:r>
              <a:rPr lang="en-US" smtClean="0"/>
              <a:t>Other Scenarios</a:t>
            </a:r>
            <a:endParaRPr lang="en-US" dirty="0" smtClean="0"/>
          </a:p>
        </p:txBody>
      </p:sp>
      <p:sp>
        <p:nvSpPr>
          <p:cNvPr id="4" name="Slide Number Placeholder 3"/>
          <p:cNvSpPr>
            <a:spLocks noGrp="1"/>
          </p:cNvSpPr>
          <p:nvPr>
            <p:ph type="sldNum" sz="quarter" idx="11"/>
          </p:nvPr>
        </p:nvSpPr>
        <p:spPr/>
        <p:txBody>
          <a:bodyPr/>
          <a:lstStyle/>
          <a:p>
            <a:fld id="{0D7CF977-003B-4382-9C11-15648BFA557C}" type="slidenum">
              <a:rPr lang="en-US" smtClean="0"/>
              <a:pPr/>
              <a:t>84</a:t>
            </a:fld>
            <a:endParaRPr lang="en-US"/>
          </a:p>
        </p:txBody>
      </p:sp>
    </p:spTree>
    <p:extLst>
      <p:ext uri="{BB962C8B-B14F-4D97-AF65-F5344CB8AC3E}">
        <p14:creationId xmlns:p14="http://schemas.microsoft.com/office/powerpoint/2010/main" val="2098604106"/>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Parallel Life</a:t>
            </a:r>
            <a:endParaRPr lang="en-US" dirty="0"/>
          </a:p>
        </p:txBody>
      </p:sp>
      <p:sp>
        <p:nvSpPr>
          <p:cNvPr id="3" name="Text Placeholder 2"/>
          <p:cNvSpPr>
            <a:spLocks noGrp="1"/>
          </p:cNvSpPr>
          <p:nvPr>
            <p:ph type="body" sz="quarter" idx="10"/>
          </p:nvPr>
        </p:nvSpPr>
        <p:spPr>
          <a:xfrm>
            <a:off x="381000" y="1447799"/>
            <a:ext cx="8382000" cy="5164491"/>
          </a:xfrm>
        </p:spPr>
        <p:txBody>
          <a:bodyPr/>
          <a:lstStyle/>
          <a:p>
            <a:r>
              <a:rPr lang="en-US" dirty="0" smtClean="0"/>
              <a:t>Maintain PPS 2007 side-by-side with Project Server 2010</a:t>
            </a:r>
          </a:p>
          <a:p>
            <a:pPr lvl="0"/>
            <a:r>
              <a:rPr lang="en-US" dirty="0" smtClean="0"/>
              <a:t>Backward compatibility of the PSI will ensure that data can be transferred between PPS 2007 and Project Server 2010 utilizing Project Server Gateway. Data includes:</a:t>
            </a:r>
          </a:p>
          <a:p>
            <a:pPr lvl="1"/>
            <a:r>
              <a:rPr lang="en-US" dirty="0" smtClean="0"/>
              <a:t>Custom Fields</a:t>
            </a:r>
          </a:p>
          <a:p>
            <a:pPr lvl="1"/>
            <a:r>
              <a:rPr lang="en-US" dirty="0" smtClean="0"/>
              <a:t>Resource data</a:t>
            </a:r>
          </a:p>
          <a:p>
            <a:pPr lvl="1"/>
            <a:r>
              <a:rPr lang="en-US" dirty="0" smtClean="0"/>
              <a:t>Schedule</a:t>
            </a:r>
          </a:p>
          <a:p>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85</a:t>
            </a:fld>
            <a:endParaRPr lang="en-US" dirty="0"/>
          </a:p>
        </p:txBody>
      </p:sp>
    </p:spTree>
    <p:extLst>
      <p:ext uri="{BB962C8B-B14F-4D97-AF65-F5344CB8AC3E}">
        <p14:creationId xmlns:p14="http://schemas.microsoft.com/office/powerpoint/2010/main" val="307174413"/>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 </a:t>
            </a:r>
            <a:r>
              <a:rPr lang="en-US" dirty="0" smtClean="0"/>
              <a:t>Migration</a:t>
            </a:r>
            <a:endParaRPr lang="en-US" dirty="0"/>
          </a:p>
        </p:txBody>
      </p:sp>
      <p:sp>
        <p:nvSpPr>
          <p:cNvPr id="3" name="Text Placeholder 2"/>
          <p:cNvSpPr>
            <a:spLocks noGrp="1"/>
          </p:cNvSpPr>
          <p:nvPr>
            <p:ph type="body" sz="quarter" idx="10"/>
          </p:nvPr>
        </p:nvSpPr>
        <p:spPr>
          <a:xfrm>
            <a:off x="381000" y="1447799"/>
            <a:ext cx="8382000" cy="3397853"/>
          </a:xfrm>
        </p:spPr>
        <p:txBody>
          <a:bodyPr/>
          <a:lstStyle/>
          <a:p>
            <a:pPr lvl="0"/>
            <a:r>
              <a:rPr lang="en-US" dirty="0" smtClean="0"/>
              <a:t>Complete legacy portfolio projects in PPS 2007</a:t>
            </a:r>
          </a:p>
          <a:p>
            <a:pPr lvl="0"/>
            <a:r>
              <a:rPr lang="en-US" dirty="0" smtClean="0"/>
              <a:t>Initiate all new requests in Project Server 2010</a:t>
            </a:r>
          </a:p>
          <a:p>
            <a:pPr lvl="0"/>
            <a:r>
              <a:rPr lang="en-US" dirty="0" smtClean="0"/>
              <a:t>Archive completed projects in PPS 2007 for short-term reference</a:t>
            </a:r>
          </a:p>
          <a:p>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86</a:t>
            </a:fld>
            <a:endParaRPr lang="en-US" dirty="0"/>
          </a:p>
        </p:txBody>
      </p:sp>
    </p:spTree>
    <p:extLst>
      <p:ext uri="{BB962C8B-B14F-4D97-AF65-F5344CB8AC3E}">
        <p14:creationId xmlns:p14="http://schemas.microsoft.com/office/powerpoint/2010/main" val="356323057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smtClean="0"/>
              <a:t>Upgrade</a:t>
            </a:r>
            <a:endParaRPr lang="en-US" dirty="0"/>
          </a:p>
        </p:txBody>
      </p:sp>
      <p:sp>
        <p:nvSpPr>
          <p:cNvPr id="7" name="Text Placeholder 6"/>
          <p:cNvSpPr>
            <a:spLocks noGrp="1"/>
          </p:cNvSpPr>
          <p:nvPr>
            <p:ph type="body" idx="1"/>
          </p:nvPr>
        </p:nvSpPr>
        <p:spPr>
          <a:xfrm>
            <a:off x="762000" y="6009989"/>
            <a:ext cx="7772400" cy="443198"/>
          </a:xfrm>
        </p:spPr>
        <p:txBody>
          <a:bodyPr/>
          <a:lstStyle/>
          <a:p>
            <a:endParaRPr lang="en-US" sz="3200" dirty="0"/>
          </a:p>
        </p:txBody>
      </p:sp>
      <p:sp>
        <p:nvSpPr>
          <p:cNvPr id="4" name="Slide Number Placeholder 3"/>
          <p:cNvSpPr>
            <a:spLocks noGrp="1"/>
          </p:cNvSpPr>
          <p:nvPr>
            <p:ph type="sldNum" sz="quarter" idx="12"/>
          </p:nvPr>
        </p:nvSpPr>
        <p:spPr/>
        <p:txBody>
          <a:bodyPr/>
          <a:lstStyle/>
          <a:p>
            <a:fld id="{0D7CF977-003B-4382-9C11-15648BFA557C}" type="slidenum">
              <a:rPr lang="en-US" smtClean="0"/>
              <a:pPr/>
              <a:t>87</a:t>
            </a:fld>
            <a:endParaRPr 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 Approach</a:t>
            </a:r>
            <a:endParaRPr lang="en-US" dirty="0"/>
          </a:p>
        </p:txBody>
      </p:sp>
      <p:sp>
        <p:nvSpPr>
          <p:cNvPr id="3" name="Content Placeholder 2"/>
          <p:cNvSpPr>
            <a:spLocks noGrp="1"/>
          </p:cNvSpPr>
          <p:nvPr>
            <p:ph idx="1"/>
          </p:nvPr>
        </p:nvSpPr>
        <p:spPr>
          <a:xfrm>
            <a:off x="381000" y="1066800"/>
            <a:ext cx="8382000" cy="4678204"/>
          </a:xfrm>
        </p:spPr>
        <p:txBody>
          <a:bodyPr/>
          <a:lstStyle/>
          <a:p>
            <a:r>
              <a:rPr lang="en-US" dirty="0" smtClean="0"/>
              <a:t>Set Content DBs as Read-Only</a:t>
            </a:r>
          </a:p>
          <a:p>
            <a:r>
              <a:rPr lang="en-US" dirty="0" smtClean="0"/>
              <a:t>Extract PWA site content db if necessary</a:t>
            </a:r>
          </a:p>
          <a:p>
            <a:r>
              <a:rPr lang="en-US" dirty="0" smtClean="0"/>
              <a:t>Backup Databases</a:t>
            </a:r>
          </a:p>
          <a:p>
            <a:r>
              <a:rPr lang="en-US" smtClean="0"/>
              <a:t>Restore </a:t>
            </a:r>
            <a:r>
              <a:rPr lang="en-US" dirty="0" smtClean="0"/>
              <a:t>backups to new SQL server or as new DB names to same </a:t>
            </a:r>
            <a:r>
              <a:rPr lang="en-US" smtClean="0"/>
              <a:t>SQL server</a:t>
            </a:r>
          </a:p>
          <a:p>
            <a:r>
              <a:rPr lang="en-US" smtClean="0"/>
              <a:t>Attach Content Databases</a:t>
            </a:r>
          </a:p>
          <a:p>
            <a:r>
              <a:rPr lang="en-US" smtClean="0"/>
              <a:t>Provision the PWA Instance</a:t>
            </a:r>
          </a:p>
          <a:p>
            <a:r>
              <a:rPr lang="en-US" smtClean="0"/>
              <a:t>Post-Upgrade Validation</a:t>
            </a:r>
          </a:p>
          <a:p>
            <a:endParaRPr lang="en-US" dirty="0" smtClean="0"/>
          </a:p>
        </p:txBody>
      </p:sp>
      <p:sp>
        <p:nvSpPr>
          <p:cNvPr id="4" name="Slide Number Placeholder 3"/>
          <p:cNvSpPr>
            <a:spLocks noGrp="1"/>
          </p:cNvSpPr>
          <p:nvPr>
            <p:ph type="sldNum" sz="quarter" idx="10"/>
          </p:nvPr>
        </p:nvSpPr>
        <p:spPr/>
        <p:txBody>
          <a:bodyPr/>
          <a:lstStyle/>
          <a:p>
            <a:fld id="{0D7CF977-003B-4382-9C11-15648BFA557C}" type="slidenum">
              <a:rPr lang="en-US" smtClean="0"/>
              <a:pPr/>
              <a:t>88</a:t>
            </a:fld>
            <a:endParaRPr lang="en-US"/>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PWA site </a:t>
            </a:r>
            <a:endParaRPr lang="en-US" dirty="0"/>
          </a:p>
        </p:txBody>
      </p:sp>
      <p:sp>
        <p:nvSpPr>
          <p:cNvPr id="3" name="Content Placeholder 2"/>
          <p:cNvSpPr>
            <a:spLocks noGrp="1"/>
          </p:cNvSpPr>
          <p:nvPr>
            <p:ph idx="1"/>
          </p:nvPr>
        </p:nvSpPr>
        <p:spPr>
          <a:xfrm>
            <a:off x="381000" y="1219201"/>
            <a:ext cx="8382000" cy="5182957"/>
          </a:xfrm>
        </p:spPr>
        <p:txBody>
          <a:bodyPr/>
          <a:lstStyle/>
          <a:p>
            <a:r>
              <a:rPr lang="en-US" sz="2800" dirty="0" smtClean="0"/>
              <a:t>Recommended optional step if PWA site collection is not currently in its own content DB</a:t>
            </a:r>
          </a:p>
          <a:p>
            <a:r>
              <a:rPr lang="en-US" sz="2800" dirty="0" smtClean="0"/>
              <a:t>Applicable if PWA site shares its content database with other SharePoint site collections</a:t>
            </a:r>
          </a:p>
          <a:p>
            <a:r>
              <a:rPr lang="en-US" sz="2800" dirty="0" smtClean="0"/>
              <a:t>PWA site extracted from content DB with stsadm.exe , then reloaded into a new content db, which is then backed up</a:t>
            </a:r>
          </a:p>
          <a:p>
            <a:r>
              <a:rPr lang="en-US" sz="2800" dirty="0" smtClean="0"/>
              <a:t>Produces standalone PWA site content DB</a:t>
            </a:r>
          </a:p>
          <a:p>
            <a:r>
              <a:rPr lang="en-US" sz="2800" smtClean="0"/>
              <a:t>TechNet Article at: </a:t>
            </a:r>
          </a:p>
          <a:p>
            <a:pPr lvl="1"/>
            <a:r>
              <a:rPr lang="en-US" sz="2400" smtClean="0">
                <a:hlinkClick r:id="rId3"/>
              </a:rPr>
              <a:t>http://technet.microsoft.com/en-us/library/ee332323.aspx</a:t>
            </a:r>
            <a:endParaRPr lang="en-US" sz="2400" smtClean="0"/>
          </a:p>
          <a:p>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89</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969496"/>
          </a:xfrm>
        </p:spPr>
        <p:txBody>
          <a:bodyPr/>
          <a:lstStyle/>
          <a:p>
            <a:r>
              <a:rPr lang="en-US" sz="3800" dirty="0"/>
              <a:t>Upgrade &amp; Migration to Project Server </a:t>
            </a:r>
            <a:r>
              <a:rPr lang="en-US" sz="3800" dirty="0" smtClean="0"/>
              <a:t>2010</a:t>
            </a:r>
            <a:r>
              <a:rPr lang="en-US" sz="4000" dirty="0" smtClean="0"/>
              <a:t/>
            </a:r>
            <a:br>
              <a:rPr lang="en-US" sz="4000" dirty="0" smtClean="0"/>
            </a:br>
            <a:r>
              <a:rPr lang="en-US" sz="3200" dirty="0" smtClean="0">
                <a:solidFill>
                  <a:srgbClr val="FFC000"/>
                </a:solidFill>
              </a:rPr>
              <a:t>Visually…</a:t>
            </a:r>
            <a:endParaRPr lang="en-US" sz="3200" dirty="0">
              <a:solidFill>
                <a:srgbClr val="FFC000"/>
              </a:solidFill>
            </a:endParaRPr>
          </a:p>
        </p:txBody>
      </p:sp>
      <p:sp>
        <p:nvSpPr>
          <p:cNvPr id="5" name="Slide Number Placeholder 4"/>
          <p:cNvSpPr>
            <a:spLocks noGrp="1"/>
          </p:cNvSpPr>
          <p:nvPr>
            <p:ph type="sldNum" sz="quarter" idx="10"/>
          </p:nvPr>
        </p:nvSpPr>
        <p:spPr/>
        <p:txBody>
          <a:bodyPr/>
          <a:lstStyle/>
          <a:p>
            <a:fld id="{0D7CF977-003B-4382-9C11-15648BFA557C}" type="slidenum">
              <a:rPr lang="en-US" smtClean="0"/>
              <a:pPr/>
              <a:t>9</a:t>
            </a:fld>
            <a:endParaRPr lang="en-US"/>
          </a:p>
        </p:txBody>
      </p:sp>
      <p:graphicFrame>
        <p:nvGraphicFramePr>
          <p:cNvPr id="7" name="Diagram 6"/>
          <p:cNvGraphicFramePr/>
          <p:nvPr>
            <p:extLst>
              <p:ext uri="{D42A27DB-BD31-4B8C-83A1-F6EECF244321}">
                <p14:modId xmlns:p14="http://schemas.microsoft.com/office/powerpoint/2010/main" val="1441192573"/>
              </p:ext>
            </p:extLst>
          </p:nvPr>
        </p:nvGraphicFramePr>
        <p:xfrm>
          <a:off x="304800" y="1219200"/>
          <a:ext cx="8610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133600" y="1981200"/>
            <a:ext cx="1676400" cy="553998"/>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Data Migration</a:t>
            </a:r>
          </a:p>
        </p:txBody>
      </p:sp>
      <p:sp>
        <p:nvSpPr>
          <p:cNvPr id="9" name="TextBox 8"/>
          <p:cNvSpPr txBox="1"/>
          <p:nvPr/>
        </p:nvSpPr>
        <p:spPr>
          <a:xfrm>
            <a:off x="5715000" y="21336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graphicFrame>
        <p:nvGraphicFramePr>
          <p:cNvPr id="10" name="Diagram 9"/>
          <p:cNvGraphicFramePr/>
          <p:nvPr>
            <p:extLst>
              <p:ext uri="{D42A27DB-BD31-4B8C-83A1-F6EECF244321}">
                <p14:modId xmlns:p14="http://schemas.microsoft.com/office/powerpoint/2010/main" val="3161561949"/>
              </p:ext>
            </p:extLst>
          </p:nvPr>
        </p:nvGraphicFramePr>
        <p:xfrm>
          <a:off x="609600" y="4191000"/>
          <a:ext cx="4953000" cy="205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2209800" y="51054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grpSp>
        <p:nvGrpSpPr>
          <p:cNvPr id="12" name="Group 11"/>
          <p:cNvGrpSpPr/>
          <p:nvPr/>
        </p:nvGrpSpPr>
        <p:grpSpPr>
          <a:xfrm>
            <a:off x="7162800" y="4953000"/>
            <a:ext cx="1681943" cy="1237766"/>
            <a:chOff x="967" y="409816"/>
            <a:chExt cx="2062943" cy="1237766"/>
          </a:xfrm>
          <a:scene3d>
            <a:camera prst="orthographicFront">
              <a:rot lat="0" lon="0" rev="0"/>
            </a:camera>
            <a:lightRig rig="contrasting" dir="t">
              <a:rot lat="0" lon="0" rev="7800000"/>
            </a:lightRig>
          </a:scene3d>
        </p:grpSpPr>
        <p:sp>
          <p:nvSpPr>
            <p:cNvPr id="13" name="Rounded Rectangle 12"/>
            <p:cNvSpPr/>
            <p:nvPr/>
          </p:nvSpPr>
          <p:spPr>
            <a:xfrm>
              <a:off x="967" y="409816"/>
              <a:ext cx="2062943" cy="1237766"/>
            </a:xfrm>
            <a:prstGeom prst="roundRect">
              <a:avLst>
                <a:gd name="adj" fmla="val 10000"/>
              </a:avLst>
            </a:prstGeom>
            <a:ln>
              <a:noFill/>
            </a:ln>
            <a:effectLst/>
            <a:scene3d>
              <a:camera prst="orthographicFront" fov="0">
                <a:rot lat="0" lon="0" rev="0"/>
              </a:camera>
              <a:lightRig rig="soft" dir="tl">
                <a:rot lat="0" lon="0" rev="20000000"/>
              </a:lightRig>
            </a:scene3d>
            <a:sp3d>
              <a:bevelT w="139700" h="139700"/>
            </a:sp3d>
          </p:spPr>
          <p:style>
            <a:lnRef idx="0">
              <a:schemeClr val="accent3"/>
            </a:lnRef>
            <a:fillRef idx="3">
              <a:schemeClr val="accent3"/>
            </a:fillRef>
            <a:effectRef idx="3">
              <a:schemeClr val="accent3"/>
            </a:effectRef>
            <a:fontRef idx="minor">
              <a:schemeClr val="lt1"/>
            </a:fontRef>
          </p:style>
        </p:sp>
        <p:sp>
          <p:nvSpPr>
            <p:cNvPr id="14" name="Rounded Rectangle 4"/>
            <p:cNvSpPr/>
            <p:nvPr/>
          </p:nvSpPr>
          <p:spPr>
            <a:xfrm>
              <a:off x="37220" y="446069"/>
              <a:ext cx="1990437" cy="1165260"/>
            </a:xfrm>
            <a:prstGeom prst="rect">
              <a:avLst/>
            </a:prstGeom>
            <a:ln>
              <a:noFill/>
            </a:ln>
            <a:effectLst/>
            <a:scene3d>
              <a:camera prst="orthographicFront" fov="0">
                <a:rot lat="0" lon="0" rev="0"/>
              </a:camera>
              <a:lightRig rig="soft" dir="tl">
                <a:rot lat="0" lon="0" rev="20000000"/>
              </a:lightRig>
            </a:scene3d>
            <a:sp3d>
              <a:bevelT w="139700" h="139700"/>
            </a:sp3d>
          </p:spPr>
          <p:style>
            <a:lnRef idx="0">
              <a:schemeClr val="accent3"/>
            </a:lnRef>
            <a:fillRef idx="3">
              <a:schemeClr val="accent3"/>
            </a:fillRef>
            <a:effectRef idx="3">
              <a:schemeClr val="accent3"/>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Project Portfolio Server 2007</a:t>
              </a:r>
              <a:endParaRPr lang="en-US" sz="2100" kern="1200" dirty="0"/>
            </a:p>
          </p:txBody>
        </p:sp>
      </p:grpSp>
      <p:grpSp>
        <p:nvGrpSpPr>
          <p:cNvPr id="18" name="Group 17"/>
          <p:cNvGrpSpPr/>
          <p:nvPr/>
        </p:nvGrpSpPr>
        <p:grpSpPr>
          <a:xfrm rot="1485836">
            <a:off x="5842615" y="5335763"/>
            <a:ext cx="1212212" cy="511610"/>
            <a:chOff x="2270205" y="772894"/>
            <a:chExt cx="437344" cy="511610"/>
          </a:xfrm>
          <a:scene3d>
            <a:camera prst="orthographicFront"/>
            <a:lightRig rig="flat" dir="t"/>
          </a:scene3d>
        </p:grpSpPr>
        <p:sp>
          <p:nvSpPr>
            <p:cNvPr id="19" name="Right Arrow 18"/>
            <p:cNvSpPr/>
            <p:nvPr/>
          </p:nvSpPr>
          <p:spPr>
            <a:xfrm>
              <a:off x="2270205" y="772894"/>
              <a:ext cx="437344" cy="511610"/>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20" name="Right Arrow 4"/>
            <p:cNvSpPr/>
            <p:nvPr/>
          </p:nvSpPr>
          <p:spPr>
            <a:xfrm>
              <a:off x="2270205" y="875216"/>
              <a:ext cx="306141" cy="306966"/>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p:nvGrpSpPr>
          <p:cNvPr id="3" name="Group 2"/>
          <p:cNvGrpSpPr/>
          <p:nvPr/>
        </p:nvGrpSpPr>
        <p:grpSpPr>
          <a:xfrm>
            <a:off x="5626473" y="3643529"/>
            <a:ext cx="2239983" cy="945372"/>
            <a:chOff x="5626473" y="3643529"/>
            <a:chExt cx="2239983" cy="945372"/>
          </a:xfrm>
        </p:grpSpPr>
        <p:grpSp>
          <p:nvGrpSpPr>
            <p:cNvPr id="15" name="Group 14"/>
            <p:cNvGrpSpPr/>
            <p:nvPr/>
          </p:nvGrpSpPr>
          <p:grpSpPr>
            <a:xfrm rot="19715480">
              <a:off x="5649027" y="3643529"/>
              <a:ext cx="2217429" cy="945372"/>
              <a:chOff x="2270205" y="772894"/>
              <a:chExt cx="437344" cy="511610"/>
            </a:xfrm>
            <a:scene3d>
              <a:camera prst="orthographicFront"/>
              <a:lightRig rig="flat" dir="t"/>
            </a:scene3d>
          </p:grpSpPr>
          <p:sp>
            <p:nvSpPr>
              <p:cNvPr id="16" name="Right Arrow 15"/>
              <p:cNvSpPr/>
              <p:nvPr/>
            </p:nvSpPr>
            <p:spPr>
              <a:xfrm>
                <a:off x="2270205" y="772894"/>
                <a:ext cx="437344" cy="511610"/>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17" name="Right Arrow 4"/>
              <p:cNvSpPr/>
              <p:nvPr/>
            </p:nvSpPr>
            <p:spPr>
              <a:xfrm>
                <a:off x="2270205" y="875216"/>
                <a:ext cx="306141" cy="30696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sp>
          <p:nvSpPr>
            <p:cNvPr id="21" name="TextBox 20"/>
            <p:cNvSpPr txBox="1"/>
            <p:nvPr/>
          </p:nvSpPr>
          <p:spPr>
            <a:xfrm rot="19567281">
              <a:off x="5626473" y="3929414"/>
              <a:ext cx="1964146" cy="553998"/>
            </a:xfrm>
            <a:prstGeom prst="rect">
              <a:avLst/>
            </a:prstGeom>
            <a:noFill/>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lnSpc>
                  <a:spcPct val="90000"/>
                </a:lnSpc>
              </a:pPr>
              <a:r>
                <a:rPr lang="en-US" sz="2000" b="1" dirty="0" smtClean="0">
                  <a:solidFill>
                    <a:schemeClr val="bg1"/>
                  </a:solidFill>
                </a:rPr>
                <a:t>Process and data migration </a:t>
              </a:r>
            </a:p>
          </p:txBody>
        </p:sp>
      </p:grpSp>
      <p:sp>
        <p:nvSpPr>
          <p:cNvPr id="6" name="Oval 5"/>
          <p:cNvSpPr/>
          <p:nvPr/>
        </p:nvSpPr>
        <p:spPr bwMode="auto">
          <a:xfrm>
            <a:off x="7696198" y="3276600"/>
            <a:ext cx="1283393" cy="182083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smtClean="0">
                <a:solidFill>
                  <a:schemeClr val="bg1"/>
                </a:solidFill>
              </a:rPr>
              <a:t>Gateway</a:t>
            </a:r>
          </a:p>
        </p:txBody>
      </p:sp>
    </p:spTree>
    <p:extLst>
      <p:ext uri="{BB962C8B-B14F-4D97-AF65-F5344CB8AC3E}">
        <p14:creationId xmlns:p14="http://schemas.microsoft.com/office/powerpoint/2010/main" val="2057193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7DD18301-DD9F-495D-8E0A-52BE0AE2091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DDA855E2-CF48-42DB-96EB-E0713BCC01B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B1136DC3-8716-4E1D-A66B-8D69D0E2B84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BBAC2B7E-D9A9-4F95-814F-94CE28DD266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36316B98-941B-4FED-AE43-571B6643B60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012A0A8B-966B-4C7E-A5B6-FE72A91DB94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775186A0-1DBC-40A7-A40F-AC3CD51BAAFF}"/>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graphicEl>
                                              <a:dgm id="{C846B3EE-D236-4DA9-B63C-C912F19A3F0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10" grpId="0">
        <p:bldSub>
          <a:bldDgm bld="one"/>
        </p:bldSub>
      </p:bldGraphic>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534400" cy="664797"/>
          </a:xfrm>
        </p:spPr>
        <p:txBody>
          <a:bodyPr/>
          <a:lstStyle/>
          <a:p>
            <a:r>
              <a:rPr lang="en-US"/>
              <a:t>Backup </a:t>
            </a:r>
            <a:r>
              <a:rPr lang="en-US" smtClean="0"/>
              <a:t>&amp; Restore SQL </a:t>
            </a:r>
            <a:r>
              <a:rPr lang="en-US" dirty="0" smtClean="0"/>
              <a:t>databases</a:t>
            </a:r>
            <a:endParaRPr lang="en-US" dirty="0"/>
          </a:p>
        </p:txBody>
      </p:sp>
      <p:sp>
        <p:nvSpPr>
          <p:cNvPr id="6" name="Text Placeholder 5"/>
          <p:cNvSpPr>
            <a:spLocks noGrp="1"/>
          </p:cNvSpPr>
          <p:nvPr>
            <p:ph type="body" sz="quarter" idx="10"/>
          </p:nvPr>
        </p:nvSpPr>
        <p:spPr>
          <a:xfrm>
            <a:off x="381000" y="1447799"/>
            <a:ext cx="8382000" cy="3354765"/>
          </a:xfrm>
        </p:spPr>
        <p:txBody>
          <a:bodyPr/>
          <a:lstStyle/>
          <a:p>
            <a:pPr lvl="0"/>
            <a:r>
              <a:rPr lang="en-US" smtClean="0"/>
              <a:t>Back up &amp; Restore</a:t>
            </a:r>
            <a:endParaRPr lang="en-US" dirty="0" smtClean="0"/>
          </a:p>
          <a:p>
            <a:pPr lvl="1"/>
            <a:r>
              <a:rPr lang="en-US" dirty="0" smtClean="0"/>
              <a:t>Archive database</a:t>
            </a:r>
          </a:p>
          <a:p>
            <a:pPr lvl="1"/>
            <a:r>
              <a:rPr lang="en-US" dirty="0" smtClean="0"/>
              <a:t>Draft database</a:t>
            </a:r>
          </a:p>
          <a:p>
            <a:pPr lvl="1"/>
            <a:r>
              <a:rPr lang="en-US" dirty="0" smtClean="0"/>
              <a:t>Published database</a:t>
            </a:r>
          </a:p>
          <a:p>
            <a:pPr lvl="1"/>
            <a:r>
              <a:rPr lang="en-US" dirty="0" smtClean="0"/>
              <a:t>Reporting database</a:t>
            </a:r>
          </a:p>
          <a:p>
            <a:pPr lvl="1"/>
            <a:r>
              <a:rPr lang="en-US" dirty="0" smtClean="0"/>
              <a:t>PWA site content database</a:t>
            </a:r>
          </a:p>
          <a:p>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90</a:t>
            </a:fld>
            <a:endParaRPr lang="en-US"/>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Bring in the PWA site data</a:t>
            </a:r>
            <a:endParaRPr lang="en-US" dirty="0"/>
          </a:p>
        </p:txBody>
      </p:sp>
      <p:sp>
        <p:nvSpPr>
          <p:cNvPr id="3" name="Text Placeholder 2"/>
          <p:cNvSpPr>
            <a:spLocks noGrp="1"/>
          </p:cNvSpPr>
          <p:nvPr>
            <p:ph type="body" sz="quarter" idx="10"/>
          </p:nvPr>
        </p:nvSpPr>
        <p:spPr>
          <a:xfrm>
            <a:off x="381000" y="1371600"/>
            <a:ext cx="8382000" cy="2289858"/>
          </a:xfrm>
        </p:spPr>
        <p:txBody>
          <a:bodyPr/>
          <a:lstStyle/>
          <a:p>
            <a:r>
              <a:rPr lang="en-US" dirty="0" smtClean="0"/>
              <a:t>Add the PWA site content db into the 2010 server farm</a:t>
            </a:r>
          </a:p>
          <a:p>
            <a:pPr lvl="0"/>
            <a:r>
              <a:rPr lang="en-US" dirty="0" smtClean="0"/>
              <a:t>Monitor the upgrade logs for issues:</a:t>
            </a:r>
          </a:p>
          <a:p>
            <a:pPr lvl="1"/>
            <a:r>
              <a:rPr lang="en-US" dirty="0" smtClean="0"/>
              <a:t>%PROGRAMFILES%\Common Files\Microsoft Shared\Web Server Extensions\14\Logs</a:t>
            </a:r>
          </a:p>
        </p:txBody>
      </p:sp>
      <p:sp>
        <p:nvSpPr>
          <p:cNvPr id="4" name="Slide Number Placeholder 3"/>
          <p:cNvSpPr>
            <a:spLocks noGrp="1"/>
          </p:cNvSpPr>
          <p:nvPr>
            <p:ph type="sldNum" sz="quarter" idx="11"/>
          </p:nvPr>
        </p:nvSpPr>
        <p:spPr/>
        <p:txBody>
          <a:bodyPr/>
          <a:lstStyle/>
          <a:p>
            <a:fld id="{1DC70519-3D27-4D5B-A312-0DC52B8ED593}" type="slidenum">
              <a:rPr lang="en-US" smtClean="0"/>
              <a:pPr/>
              <a:t>91</a:t>
            </a:fld>
            <a:endParaRPr lang="en-US" dirty="0"/>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smtClean="0"/>
              <a:t>Setup new 2010 PWA instance</a:t>
            </a:r>
            <a:endParaRPr lang="en-US" dirty="0"/>
          </a:p>
        </p:txBody>
      </p:sp>
      <p:sp>
        <p:nvSpPr>
          <p:cNvPr id="3" name="Text Placeholder 2"/>
          <p:cNvSpPr>
            <a:spLocks noGrp="1"/>
          </p:cNvSpPr>
          <p:nvPr>
            <p:ph type="body" sz="quarter" idx="10"/>
          </p:nvPr>
        </p:nvSpPr>
        <p:spPr>
          <a:xfrm>
            <a:off x="381000" y="1447799"/>
            <a:ext cx="8382000" cy="1329595"/>
          </a:xfrm>
        </p:spPr>
        <p:txBody>
          <a:bodyPr/>
          <a:lstStyle/>
          <a:p>
            <a:r>
              <a:rPr lang="en-US" dirty="0" smtClean="0"/>
              <a:t>Create new PWA instance using the EPM databases you have just restored to the 2010 server farm</a:t>
            </a:r>
            <a:endParaRPr lang="en-US" dirty="0"/>
          </a:p>
        </p:txBody>
      </p:sp>
      <p:sp>
        <p:nvSpPr>
          <p:cNvPr id="4" name="Slide Number Placeholder 3"/>
          <p:cNvSpPr>
            <a:spLocks noGrp="1"/>
          </p:cNvSpPr>
          <p:nvPr>
            <p:ph type="sldNum" sz="quarter" idx="11"/>
          </p:nvPr>
        </p:nvSpPr>
        <p:spPr/>
        <p:txBody>
          <a:bodyPr/>
          <a:lstStyle/>
          <a:p>
            <a:fld id="{1DC70519-3D27-4D5B-A312-0DC52B8ED593}" type="slidenum">
              <a:rPr lang="en-US" smtClean="0"/>
              <a:pPr/>
              <a:t>92</a:t>
            </a:fld>
            <a:endParaRPr lang="en-US" dirty="0"/>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Post-Upgrade Verification</a:t>
            </a:r>
            <a:endParaRPr lang="en-US" dirty="0"/>
          </a:p>
        </p:txBody>
      </p:sp>
      <p:sp>
        <p:nvSpPr>
          <p:cNvPr id="3" name="Content Placeholder 2"/>
          <p:cNvSpPr>
            <a:spLocks noGrp="1"/>
          </p:cNvSpPr>
          <p:nvPr>
            <p:ph idx="1"/>
          </p:nvPr>
        </p:nvSpPr>
        <p:spPr>
          <a:xfrm>
            <a:off x="381000" y="1447799"/>
            <a:ext cx="8382000" cy="4998291"/>
          </a:xfrm>
        </p:spPr>
        <p:txBody>
          <a:bodyPr/>
          <a:lstStyle/>
          <a:p>
            <a:r>
              <a:rPr lang="en-US" dirty="0" smtClean="0"/>
              <a:t>Check the upgrade log for any signs of issues</a:t>
            </a:r>
          </a:p>
          <a:p>
            <a:pPr lvl="1"/>
            <a:r>
              <a:rPr lang="en-US" dirty="0" smtClean="0"/>
              <a:t>Located in the following default location: %PROGRAMFILES%\Common Files\Microsoft Shared\Web Server Extensions\14\Logs </a:t>
            </a:r>
          </a:p>
          <a:p>
            <a:r>
              <a:rPr lang="en-US" dirty="0" smtClean="0"/>
              <a:t>Each upgrade attempt creates a new log, so view the most current logs. </a:t>
            </a:r>
          </a:p>
          <a:p>
            <a:r>
              <a:rPr lang="en-US" dirty="0" smtClean="0"/>
              <a:t>Verify upgraded data</a:t>
            </a:r>
          </a:p>
          <a:p>
            <a:pPr lvl="1"/>
            <a:r>
              <a:rPr lang="en-US" dirty="0" smtClean="0"/>
              <a:t>Open PWA and check whether data has migrated properly.</a:t>
            </a:r>
          </a:p>
          <a:p>
            <a:pPr lvl="1"/>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93</a:t>
            </a:fld>
            <a:endParaRPr lang="en-US"/>
          </a:p>
        </p:txBody>
      </p:sp>
    </p:spTree>
  </p:cSld>
  <p:clrMapOvr>
    <a:masterClrMapping/>
  </p:clrMapOvr>
  <p:transition>
    <p:fade/>
  </p:transition>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http://office/14/teams/project/feedback/_layouts/DocIdRedir.aspx?ID=CS6VPA66YUCU-275-94</Url>
      <Description>CS6VPA66YUCU-275-94</Description>
    </_dlc_DocIdUrl>
    <_dlc_DocId xmlns="b37bd352-beaf-4c97-8b80-f7f4c01a9729">CS6VPA66YUCU-275-94</_dlc_DocId>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E61DD8-A24A-4CC5-9CAC-4443242E6FB2}">
  <ds:schemaRefs>
    <ds:schemaRef ds:uri="http://schemas.microsoft.com/sharepoint/events"/>
  </ds:schemaRefs>
</ds:datastoreItem>
</file>

<file path=customXml/itemProps2.xml><?xml version="1.0" encoding="utf-8"?>
<ds:datastoreItem xmlns:ds="http://schemas.openxmlformats.org/officeDocument/2006/customXml" ds:itemID="{9C93900B-EB6E-4736-A442-17D38BFC4018}">
  <ds:schemaRefs>
    <ds:schemaRef ds:uri="http://schemas.microsoft.com/sharepoint/v3/contenttype/forms"/>
  </ds:schemaRefs>
</ds:datastoreItem>
</file>

<file path=customXml/itemProps3.xml><?xml version="1.0" encoding="utf-8"?>
<ds:datastoreItem xmlns:ds="http://schemas.openxmlformats.org/officeDocument/2006/customXml" ds:itemID="{9368C5FF-829A-4EBD-9498-A1300B3A6DD9}">
  <ds:schemaRefs>
    <ds:schemaRef ds:uri="http://purl.org/dc/dcmitype/"/>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terms/"/>
    <ds:schemaRef ds:uri="b37bd352-beaf-4c97-8b80-f7f4c01a9729"/>
    <ds:schemaRef ds:uri="http://purl.org/dc/elements/1.1/"/>
  </ds:schemaRefs>
</ds:datastoreItem>
</file>

<file path=customXml/itemProps4.xml><?xml version="1.0" encoding="utf-8"?>
<ds:datastoreItem xmlns:ds="http://schemas.openxmlformats.org/officeDocument/2006/customXml" ds:itemID="{A888170F-517F-43C3-AC7F-A1F3B8A6F1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5496</Words>
  <Application>Microsoft Office PowerPoint</Application>
  <PresentationFormat>On-screen Show (4:3)</PresentationFormat>
  <Paragraphs>1047</Paragraphs>
  <Slides>93</Slides>
  <Notes>43</Notes>
  <HiddenSlides>41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93</vt:i4>
      </vt:variant>
    </vt:vector>
  </HeadingPairs>
  <TitlesOfParts>
    <vt:vector size="96" baseType="lpstr">
      <vt:lpstr>Project 2010 Ignite Template</vt:lpstr>
      <vt:lpstr>White with Consolas font for code slides</vt:lpstr>
      <vt:lpstr>Visio</vt:lpstr>
      <vt:lpstr>PowerPoint Presentation</vt:lpstr>
      <vt:lpstr>Upgrade and Migration</vt:lpstr>
      <vt:lpstr>Agenda</vt:lpstr>
      <vt:lpstr>Introduction</vt:lpstr>
      <vt:lpstr>Overall goals and deliverables</vt:lpstr>
      <vt:lpstr>Plan first! Assess the Environment</vt:lpstr>
      <vt:lpstr>Migration Stages</vt:lpstr>
      <vt:lpstr>Upgrade &amp; Migration to Project Server 2010</vt:lpstr>
      <vt:lpstr>Upgrade &amp; Migration to Project Server 2010 Visually…</vt:lpstr>
      <vt:lpstr>Upgrade and Migration</vt:lpstr>
      <vt:lpstr>Agenda</vt:lpstr>
      <vt:lpstr>Project Server 2007 to 2010</vt:lpstr>
      <vt:lpstr>Upgrade – Out of the Box Experience</vt:lpstr>
      <vt:lpstr>PowerPoint Presentation</vt:lpstr>
      <vt:lpstr>In-Place Upgrade – key steps</vt:lpstr>
      <vt:lpstr>Database Attach</vt:lpstr>
      <vt:lpstr>DB-Attach versus In-Place</vt:lpstr>
      <vt:lpstr>PowerPoint Presentation</vt:lpstr>
      <vt:lpstr>Backwards Compatibility Mode</vt:lpstr>
      <vt:lpstr>Backwards Compatibility Mode</vt:lpstr>
      <vt:lpstr>Backwards Compatibility Mode</vt:lpstr>
      <vt:lpstr>Backwards Compatibility Mode</vt:lpstr>
      <vt:lpstr>Backwards Compatibility Mode</vt:lpstr>
      <vt:lpstr>Backwards Compatibility Mode Turning on</vt:lpstr>
      <vt:lpstr>Backwards Compatibility Mode Implication to the feature set</vt:lpstr>
      <vt:lpstr>Backwards Compatibility Mode Turning off</vt:lpstr>
      <vt:lpstr>Project Server and Professional Version Compatibility matrix</vt:lpstr>
      <vt:lpstr>DEMO</vt:lpstr>
      <vt:lpstr>Project Professional 2010</vt:lpstr>
      <vt:lpstr>Project Professional 2010 Profile Upgrader</vt:lpstr>
      <vt:lpstr>Project Standard and Professional Backwards Compatibility Mode</vt:lpstr>
      <vt:lpstr>Project Standard and Professional New version of binary File Format</vt:lpstr>
      <vt:lpstr>DEMO</vt:lpstr>
      <vt:lpstr>Project Standard and Professional Activation</vt:lpstr>
      <vt:lpstr>Summary</vt:lpstr>
      <vt:lpstr>Upgrade and Migration</vt:lpstr>
      <vt:lpstr>Situation</vt:lpstr>
      <vt:lpstr>Situation</vt:lpstr>
      <vt:lpstr>Migration Methods</vt:lpstr>
      <vt:lpstr>Customer Upgrade Evaluation </vt:lpstr>
      <vt:lpstr>Data Migration Environment</vt:lpstr>
      <vt:lpstr>Virtual Migration Environment</vt:lpstr>
      <vt:lpstr>Process Detail</vt:lpstr>
      <vt:lpstr>Items Migrated with Caveats</vt:lpstr>
      <vt:lpstr>Items That Won’t Migrate</vt:lpstr>
      <vt:lpstr>Customizations &amp; Migration</vt:lpstr>
      <vt:lpstr>Summary</vt:lpstr>
      <vt:lpstr>Upgrade and Migration</vt:lpstr>
      <vt:lpstr>Migrating to Project Server 2010 from Project Portfolio Server</vt:lpstr>
      <vt:lpstr>Project Server 2010 Benefits</vt:lpstr>
      <vt:lpstr>Deprecations</vt:lpstr>
      <vt:lpstr>Deprecations</vt:lpstr>
      <vt:lpstr>Deprecations</vt:lpstr>
      <vt:lpstr>Configurations</vt:lpstr>
      <vt:lpstr>Migration Mapping</vt:lpstr>
      <vt:lpstr>Summary</vt:lpstr>
      <vt:lpstr>Questions?</vt:lpstr>
      <vt:lpstr>PowerPoint Presentation</vt:lpstr>
      <vt:lpstr>Project Server 2007-&gt; 2010</vt:lpstr>
      <vt:lpstr>Project Server versions required for upgrade</vt:lpstr>
      <vt:lpstr>Project Server 2003 -&gt; 2010</vt:lpstr>
      <vt:lpstr>Project Server 2003 -&gt; 2010</vt:lpstr>
      <vt:lpstr>Common Stages of Migration</vt:lpstr>
      <vt:lpstr>Considerations for Migrating from Project Server 2003</vt:lpstr>
      <vt:lpstr>Source Environment</vt:lpstr>
      <vt:lpstr>Target Environment Setup</vt:lpstr>
      <vt:lpstr>VME Process</vt:lpstr>
      <vt:lpstr>Project 2003-2007 Pre-Migration</vt:lpstr>
      <vt:lpstr>Project 2003-2007 Migration</vt:lpstr>
      <vt:lpstr>Project 2003-2007 Post-Migration</vt:lpstr>
      <vt:lpstr>Project 2003-2007 Data Validation</vt:lpstr>
      <vt:lpstr>Project 2003-2007 Decision</vt:lpstr>
      <vt:lpstr>Project Server 2007 -&gt; 2010</vt:lpstr>
      <vt:lpstr>Project Server 2007-&gt; 2010</vt:lpstr>
      <vt:lpstr>Project 2007-2010 Pre-Migration</vt:lpstr>
      <vt:lpstr>Project 2007-2010 Migration</vt:lpstr>
      <vt:lpstr>Project 2007-2010 Migration: Database Attach</vt:lpstr>
      <vt:lpstr>Project 2007-2010 Post-Migration</vt:lpstr>
      <vt:lpstr>Project 2007-2010 Data Validation</vt:lpstr>
      <vt:lpstr>Project 2007-2010 Decision</vt:lpstr>
      <vt:lpstr>OTHER Migration considerations</vt:lpstr>
      <vt:lpstr>Other Migration Considerations</vt:lpstr>
      <vt:lpstr>Portfolio Server  Migration considerations</vt:lpstr>
      <vt:lpstr>Portfolio Server Migration Options</vt:lpstr>
      <vt:lpstr>Parallel Life</vt:lpstr>
      <vt:lpstr>No Migration</vt:lpstr>
      <vt:lpstr>Upgrade</vt:lpstr>
      <vt:lpstr>Upgrade Approach</vt:lpstr>
      <vt:lpstr>Extract PWA site </vt:lpstr>
      <vt:lpstr>Backup &amp; Restore SQL databases</vt:lpstr>
      <vt:lpstr>Bring in the PWA site data</vt:lpstr>
      <vt:lpstr>Setup new 2010 PWA instance</vt:lpstr>
      <vt:lpstr>Post-Upgrade Verification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2009-08-17T02:38:25Z</dcterms:created>
  <dcterms:modified xsi:type="dcterms:W3CDTF">2010-02-01T09:51:24Z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