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6"/>
    <p:sldMasterId id="2147483678" r:id="rId7"/>
    <p:sldMasterId id="2147483680" r:id="rId8"/>
    <p:sldMasterId id="2147483700" r:id="rId9"/>
  </p:sldMasterIdLst>
  <p:notesMasterIdLst>
    <p:notesMasterId r:id="rId60"/>
  </p:notesMasterIdLst>
  <p:sldIdLst>
    <p:sldId id="295" r:id="rId10"/>
    <p:sldId id="296" r:id="rId11"/>
    <p:sldId id="289" r:id="rId12"/>
    <p:sldId id="291" r:id="rId13"/>
    <p:sldId id="386" r:id="rId14"/>
    <p:sldId id="370" r:id="rId15"/>
    <p:sldId id="371" r:id="rId16"/>
    <p:sldId id="353" r:id="rId17"/>
    <p:sldId id="267" r:id="rId18"/>
    <p:sldId id="355" r:id="rId19"/>
    <p:sldId id="359" r:id="rId20"/>
    <p:sldId id="393" r:id="rId21"/>
    <p:sldId id="360" r:id="rId22"/>
    <p:sldId id="362" r:id="rId23"/>
    <p:sldId id="378" r:id="rId24"/>
    <p:sldId id="385" r:id="rId25"/>
    <p:sldId id="389" r:id="rId26"/>
    <p:sldId id="292" r:id="rId27"/>
    <p:sldId id="401" r:id="rId28"/>
    <p:sldId id="314" r:id="rId29"/>
    <p:sldId id="357" r:id="rId30"/>
    <p:sldId id="308" r:id="rId31"/>
    <p:sldId id="342" r:id="rId32"/>
    <p:sldId id="349" r:id="rId33"/>
    <p:sldId id="396" r:id="rId34"/>
    <p:sldId id="346" r:id="rId35"/>
    <p:sldId id="395" r:id="rId36"/>
    <p:sldId id="379" r:id="rId37"/>
    <p:sldId id="383" r:id="rId38"/>
    <p:sldId id="381" r:id="rId39"/>
    <p:sldId id="390" r:id="rId40"/>
    <p:sldId id="363" r:id="rId41"/>
    <p:sldId id="394" r:id="rId42"/>
    <p:sldId id="391" r:id="rId43"/>
    <p:sldId id="373" r:id="rId44"/>
    <p:sldId id="374" r:id="rId45"/>
    <p:sldId id="375" r:id="rId46"/>
    <p:sldId id="376" r:id="rId47"/>
    <p:sldId id="392" r:id="rId48"/>
    <p:sldId id="380" r:id="rId49"/>
    <p:sldId id="402" r:id="rId50"/>
    <p:sldId id="397" r:id="rId51"/>
    <p:sldId id="398" r:id="rId52"/>
    <p:sldId id="399" r:id="rId53"/>
    <p:sldId id="400" r:id="rId54"/>
    <p:sldId id="358" r:id="rId55"/>
    <p:sldId id="388" r:id="rId56"/>
    <p:sldId id="403" r:id="rId57"/>
    <p:sldId id="387" r:id="rId58"/>
    <p:sldId id="29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6C1813-89C5-493A-8D20-5D3ABD9DE477}">
          <p14:sldIdLst>
            <p14:sldId id="295"/>
            <p14:sldId id="296"/>
            <p14:sldId id="289"/>
          </p14:sldIdLst>
        </p14:section>
        <p14:section name="Overview" id="{FA0DE48A-DF90-4FF0-8363-E46CDB3BA600}">
          <p14:sldIdLst>
            <p14:sldId id="291"/>
            <p14:sldId id="386"/>
            <p14:sldId id="370"/>
            <p14:sldId id="371"/>
            <p14:sldId id="353"/>
            <p14:sldId id="267"/>
            <p14:sldId id="355"/>
          </p14:sldIdLst>
        </p14:section>
        <p14:section name="EPT" id="{E679E2BA-384C-4D0C-A883-A8380C7DDEDB}">
          <p14:sldIdLst>
            <p14:sldId id="359"/>
            <p14:sldId id="393"/>
            <p14:sldId id="360"/>
            <p14:sldId id="362"/>
            <p14:sldId id="378"/>
            <p14:sldId id="385"/>
            <p14:sldId id="389"/>
          </p14:sldIdLst>
        </p14:section>
        <p14:section name="Workflow" id="{5EFBBC5D-EDE0-446C-A167-D029B9C1311D}">
          <p14:sldIdLst>
            <p14:sldId id="292"/>
            <p14:sldId id="401"/>
            <p14:sldId id="314"/>
            <p14:sldId id="357"/>
            <p14:sldId id="308"/>
            <p14:sldId id="342"/>
            <p14:sldId id="349"/>
            <p14:sldId id="396"/>
            <p14:sldId id="346"/>
            <p14:sldId id="395"/>
            <p14:sldId id="379"/>
            <p14:sldId id="383"/>
            <p14:sldId id="381"/>
            <p14:sldId id="390"/>
          </p14:sldIdLst>
        </p14:section>
        <p14:section name="PDP" id="{C3EAC4C4-04C0-4A99-A8A0-BA66C3FB37CA}">
          <p14:sldIdLst>
            <p14:sldId id="363"/>
            <p14:sldId id="394"/>
            <p14:sldId id="391"/>
          </p14:sldIdLst>
        </p14:section>
        <p14:section name="Approvals" id="{95AF7F25-86E4-411E-92B1-361EBFCDE009}">
          <p14:sldIdLst>
            <p14:sldId id="373"/>
            <p14:sldId id="374"/>
            <p14:sldId id="375"/>
            <p14:sldId id="376"/>
            <p14:sldId id="392"/>
            <p14:sldId id="380"/>
          </p14:sldIdLst>
        </p14:section>
        <p14:section name="Implement" id="{D4934D31-CA13-4FA4-90AE-DF33DA4B2C2A}">
          <p14:sldIdLst>
            <p14:sldId id="402"/>
            <p14:sldId id="397"/>
            <p14:sldId id="398"/>
            <p14:sldId id="399"/>
            <p14:sldId id="400"/>
            <p14:sldId id="358"/>
          </p14:sldIdLst>
        </p14:section>
        <p14:section name="Summary" id="{0A1D929A-C31D-44D1-9ADE-4A64379A90B0}">
          <p14:sldIdLst>
            <p14:sldId id="388"/>
            <p14:sldId id="403"/>
            <p14:sldId id="387"/>
            <p14:sldId id="29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0854" autoAdjust="0"/>
  </p:normalViewPr>
  <p:slideViewPr>
    <p:cSldViewPr>
      <p:cViewPr varScale="1">
        <p:scale>
          <a:sx n="121" d="100"/>
          <a:sy n="121" d="100"/>
        </p:scale>
        <p:origin x="-134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theme" Target="theme/theme1.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5" Type="http://schemas.openxmlformats.org/officeDocument/2006/relationships/customXml" Target="../customXml/item5.xml"/><Relationship Id="rId61" Type="http://schemas.openxmlformats.org/officeDocument/2006/relationships/presProps" Target="presProp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tableStyles" Target="tableStyles.xml"/><Relationship Id="rId8" Type="http://schemas.openxmlformats.org/officeDocument/2006/relationships/slideMaster" Target="slideMasters/slideMaster3.xml"/><Relationship Id="rId51" Type="http://schemas.openxmlformats.org/officeDocument/2006/relationships/slide" Target="slides/slide42.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C535-FF96-4A76-8535-87E2C1A4231F}" type="datetimeFigureOut">
              <a:rPr lang="en-US" smtClean="0"/>
              <a:pPr/>
              <a:t>4/28/2010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2DBAE-4DF9-425C-962F-4ECF85FB5F3C}" type="slidenum">
              <a:rPr lang="en-US" smtClean="0"/>
              <a:pPr/>
              <a:t>‹#›</a:t>
            </a:fld>
            <a:endParaRPr lang="en-US"/>
          </a:p>
        </p:txBody>
      </p:sp>
    </p:spTree>
    <p:extLst>
      <p:ext uri="{BB962C8B-B14F-4D97-AF65-F5344CB8AC3E}">
        <p14:creationId xmlns:p14="http://schemas.microsoft.com/office/powerpoint/2010/main" val="212478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6A093616-79FC-4840-B59F-44A5BC9A8A71}"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EPT</a:t>
            </a:r>
            <a:r>
              <a:rPr lang="en-US" baseline="0" dirty="0" smtClean="0"/>
              <a:t> = Enterprise Project Type</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Click “New Enterprise Project Type” and fill in the EPT creation page</a:t>
            </a:r>
          </a:p>
          <a:p>
            <a:pPr marL="171450" lvl="0" indent="-171450">
              <a:buFont typeface="Arial" pitchFamily="34" charset="0"/>
              <a:buChar char="•"/>
            </a:pPr>
            <a:r>
              <a:rPr lang="en-US" dirty="0" smtClean="0"/>
              <a:t>Site Workflow Association may either be “No Workflow” or a workflow that satisfies the governance requirements of this EPT</a:t>
            </a:r>
          </a:p>
          <a:p>
            <a:pPr marL="171450" lvl="0" indent="-171450">
              <a:buFont typeface="Arial" pitchFamily="34" charset="0"/>
              <a:buChar char="•"/>
            </a:pPr>
            <a:r>
              <a:rPr lang="en-US" dirty="0" smtClean="0"/>
              <a:t>Launch PDP is selected</a:t>
            </a:r>
          </a:p>
          <a:p>
            <a:pPr marL="171450" lvl="0" indent="-171450">
              <a:buFont typeface="Arial" pitchFamily="34" charset="0"/>
              <a:buChar char="•"/>
            </a:pPr>
            <a:r>
              <a:rPr lang="en-US" dirty="0" smtClean="0"/>
              <a:t>Department may be associated</a:t>
            </a:r>
          </a:p>
          <a:p>
            <a:pPr marL="171450" lvl="0" indent="-171450">
              <a:buFont typeface="Arial" pitchFamily="34" charset="0"/>
              <a:buChar char="•"/>
            </a:pPr>
            <a:r>
              <a:rPr lang="en-US" dirty="0" smtClean="0"/>
              <a:t>Possible here to override PWA default EPT</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17</a:t>
            </a:fld>
            <a:endParaRPr lang="en-US"/>
          </a:p>
        </p:txBody>
      </p:sp>
    </p:spTree>
    <p:extLst>
      <p:ext uri="{BB962C8B-B14F-4D97-AF65-F5344CB8AC3E}">
        <p14:creationId xmlns:p14="http://schemas.microsoft.com/office/powerpoint/2010/main" val="18973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EPT</a:t>
            </a:r>
            <a:r>
              <a:rPr lang="en-US" baseline="0" dirty="0" smtClean="0"/>
              <a:t> = </a:t>
            </a:r>
            <a:r>
              <a:rPr lang="en-US" baseline="0" dirty="0" err="1" smtClean="0"/>
              <a:t>Enteprise</a:t>
            </a:r>
            <a:r>
              <a:rPr lang="en-US" baseline="0" dirty="0" smtClean="0"/>
              <a:t> Project Type</a:t>
            </a:r>
          </a:p>
          <a:p>
            <a:r>
              <a:rPr lang="en-US" baseline="0" dirty="0" smtClean="0"/>
              <a:t>PDP = Project Detail Pages</a:t>
            </a:r>
          </a:p>
          <a:p>
            <a:r>
              <a:rPr lang="en-US" baseline="0" dirty="0" smtClean="0"/>
              <a:t>PWA = Project Web Access</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1C08A-AC19-45BB-9D11-0DA0926AB6B4}"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Char char="•"/>
            </a:pPr>
            <a:r>
              <a:rPr lang="en-US" baseline="0" dirty="0" smtClean="0"/>
              <a:t>When deploying Workflows we recommend you deploy them as SharePoint Features.  </a:t>
            </a:r>
          </a:p>
          <a:p>
            <a:pPr lvl="1">
              <a:buFont typeface="Arial" pitchFamily="34" charset="0"/>
              <a:buChar char="•"/>
            </a:pPr>
            <a:r>
              <a:rPr lang="en-US" baseline="0" dirty="0" smtClean="0"/>
              <a:t>This makes things simpler and easier both when installing, and subsequent updates</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31</a:t>
            </a:fld>
            <a:endParaRPr lang="en-US"/>
          </a:p>
        </p:txBody>
      </p:sp>
    </p:spTree>
    <p:extLst>
      <p:ext uri="{BB962C8B-B14F-4D97-AF65-F5344CB8AC3E}">
        <p14:creationId xmlns:p14="http://schemas.microsoft.com/office/powerpoint/2010/main" val="18973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PWA -&gt; Server Settings -&gt; Project Detail Pages ( Under the “Workflow and Project Detail Pages” heading )</a:t>
            </a:r>
          </a:p>
          <a:p>
            <a:pPr>
              <a:buFont typeface="Arial" pitchFamily="34" charset="0"/>
              <a:buChar char="•"/>
            </a:pPr>
            <a:r>
              <a:rPr lang="en-US" dirty="0" smtClean="0"/>
              <a:t>Click “Documents” tab in Fluent UI</a:t>
            </a:r>
          </a:p>
          <a:p>
            <a:pPr>
              <a:buFont typeface="Arial" pitchFamily="34" charset="0"/>
              <a:buChar char="•"/>
            </a:pPr>
            <a:r>
              <a:rPr lang="en-US" dirty="0" smtClean="0"/>
              <a:t>Click “New Document” and fill in page info</a:t>
            </a:r>
          </a:p>
          <a:p>
            <a:pPr>
              <a:buFont typeface="Arial" pitchFamily="34" charset="0"/>
              <a:buChar char="•"/>
            </a:pPr>
            <a:r>
              <a:rPr lang="en-US" dirty="0" smtClean="0"/>
              <a:t>Click “Insert” tab , then “Web Part”</a:t>
            </a:r>
          </a:p>
          <a:p>
            <a:pPr>
              <a:buFont typeface="Arial" pitchFamily="34" charset="0"/>
              <a:buChar char="•"/>
            </a:pPr>
            <a:r>
              <a:rPr lang="en-US" dirty="0" smtClean="0"/>
              <a:t>Add desired web parts to form PDP</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34</a:t>
            </a:fld>
            <a:endParaRPr lang="en-US"/>
          </a:p>
        </p:txBody>
      </p:sp>
    </p:spTree>
    <p:extLst>
      <p:ext uri="{BB962C8B-B14F-4D97-AF65-F5344CB8AC3E}">
        <p14:creationId xmlns:p14="http://schemas.microsoft.com/office/powerpoint/2010/main" val="18973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approval is accomplished by doing three tasks:</a:t>
            </a:r>
          </a:p>
          <a:p>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Create a Stage for the workflow to enter, where it will wait for an approval.</a:t>
            </a:r>
          </a:p>
          <a:p>
            <a:pPr lvl="0"/>
            <a:r>
              <a:rPr lang="en-US" sz="1200" kern="1200" dirty="0" smtClean="0">
                <a:solidFill>
                  <a:schemeClr val="tx1"/>
                </a:solidFill>
                <a:latin typeface="+mn-lt"/>
                <a:ea typeface="+mn-ea"/>
                <a:cs typeface="+mn-cs"/>
              </a:rPr>
              <a:t>Place an office task at the beginning of the stage which will send out tasks to people in the Approval Group.</a:t>
            </a:r>
          </a:p>
          <a:p>
            <a:pPr lvl="0"/>
            <a:r>
              <a:rPr lang="en-US" sz="1200" kern="1200" dirty="0" smtClean="0">
                <a:solidFill>
                  <a:schemeClr val="tx1"/>
                </a:solidFill>
                <a:latin typeface="+mn-lt"/>
                <a:ea typeface="+mn-ea"/>
                <a:cs typeface="+mn-cs"/>
              </a:rPr>
              <a:t>Create code which will wait for the approvals to respond to the tasks.  And respond according to what the approvals decide on.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Note that the logic behind how approvals are handled is up to the developer. The workflow can wait for all approvals to approve, or it can wait for a majority vote, or it can wait for the first response, and so on. </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smtClean="0"/>
              <a:t>Demand Management and Workflow - walk through the project lifecycle from user (PM/Approver/Team Member)  perspective – connecting the dots</a:t>
            </a:r>
          </a:p>
          <a:p>
            <a:pPr>
              <a:lnSpc>
                <a:spcPct val="120000"/>
              </a:lnSpc>
            </a:pPr>
            <a:endParaRPr lang="en-US" dirty="0" smtClean="0"/>
          </a:p>
          <a:p>
            <a:pPr>
              <a:lnSpc>
                <a:spcPct val="120000"/>
              </a:lnSpc>
            </a:pPr>
            <a:r>
              <a:rPr lang="en-US" dirty="0" smtClean="0"/>
              <a:t>Cover:</a:t>
            </a:r>
          </a:p>
          <a:p>
            <a:pPr marL="628650" lvl="1" indent="-171450">
              <a:lnSpc>
                <a:spcPct val="120000"/>
              </a:lnSpc>
              <a:buFont typeface="Arial" pitchFamily="34" charset="0"/>
              <a:buChar char="•"/>
            </a:pPr>
            <a:r>
              <a:rPr lang="en-US" dirty="0" smtClean="0"/>
              <a:t>Creating the approval process for a proposal</a:t>
            </a:r>
          </a:p>
          <a:p>
            <a:pPr marL="628650" lvl="1" indent="-171450">
              <a:lnSpc>
                <a:spcPct val="120000"/>
              </a:lnSpc>
              <a:buFont typeface="Arial" pitchFamily="34" charset="0"/>
              <a:buChar char="•"/>
            </a:pPr>
            <a:r>
              <a:rPr lang="en-US" dirty="0" smtClean="0"/>
              <a:t>Submitting a proposal</a:t>
            </a:r>
          </a:p>
          <a:p>
            <a:pPr marL="628650" lvl="1" indent="-171450">
              <a:lnSpc>
                <a:spcPct val="120000"/>
              </a:lnSpc>
              <a:buFont typeface="Arial" pitchFamily="34" charset="0"/>
              <a:buChar char="•"/>
            </a:pPr>
            <a:r>
              <a:rPr lang="en-US" dirty="0" smtClean="0"/>
              <a:t>Approving proposals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39</a:t>
            </a:fld>
            <a:endParaRPr lang="en-US"/>
          </a:p>
        </p:txBody>
      </p:sp>
    </p:spTree>
    <p:extLst>
      <p:ext uri="{BB962C8B-B14F-4D97-AF65-F5344CB8AC3E}">
        <p14:creationId xmlns:p14="http://schemas.microsoft.com/office/powerpoint/2010/main" val="18973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Very important to plan the workflow</a:t>
            </a:r>
            <a:r>
              <a:rPr lang="en-US" baseline="0" dirty="0" smtClean="0"/>
              <a:t> correctly</a:t>
            </a:r>
            <a:endParaRPr lang="en-US" dirty="0" smtClean="0"/>
          </a:p>
          <a:p>
            <a:pPr marL="171450" indent="-171450">
              <a:buFont typeface="Arial" pitchFamily="34" charset="0"/>
              <a:buChar char="•"/>
            </a:pPr>
            <a:r>
              <a:rPr lang="en-US" dirty="0" smtClean="0"/>
              <a:t>Here is an example of how</a:t>
            </a:r>
            <a:r>
              <a:rPr lang="en-US" baseline="0" dirty="0" smtClean="0"/>
              <a:t> our workflow’s flow chart looks like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Tree>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Create the objects in Project Server</a:t>
            </a:r>
          </a:p>
          <a:p>
            <a:pPr>
              <a:buFont typeface="Arial" pitchFamily="34" charset="0"/>
              <a:buChar char="•"/>
            </a:pPr>
            <a:r>
              <a:rPr lang="en-US" dirty="0" smtClean="0"/>
              <a:t>Need to create the above</a:t>
            </a:r>
            <a:r>
              <a:rPr lang="en-US" baseline="0" dirty="0" smtClean="0"/>
              <a:t> 5 objects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Step 3 – Create the workflow in Visual Studio requirements</a:t>
            </a:r>
          </a:p>
          <a:p>
            <a:pPr>
              <a:buFont typeface="Arial" pitchFamily="34" charset="0"/>
              <a:buChar char="•"/>
            </a:pPr>
            <a:r>
              <a:rPr lang="en-US" dirty="0" smtClean="0"/>
              <a:t>Only visual studio 2010 is supported</a:t>
            </a:r>
          </a:p>
          <a:p>
            <a:pPr>
              <a:buFont typeface="Arial" pitchFamily="34" charset="0"/>
              <a:buChar char="•"/>
            </a:pPr>
            <a:r>
              <a:rPr lang="en-US" dirty="0" smtClean="0"/>
              <a:t>Need to</a:t>
            </a:r>
            <a:r>
              <a:rPr lang="en-US" baseline="0" dirty="0" smtClean="0"/>
              <a:t> install Visual Studio on the same box as Project Server</a:t>
            </a:r>
          </a:p>
          <a:p>
            <a:pPr>
              <a:buFont typeface="Arial" pitchFamily="34" charset="0"/>
              <a:buChar char="•"/>
            </a:pPr>
            <a:r>
              <a:rPr lang="en-US" baseline="0" dirty="0" smtClean="0"/>
              <a:t>Need to be administrator on the server box and on the farm</a:t>
            </a:r>
          </a:p>
          <a:p>
            <a:pPr>
              <a:buFont typeface="Arial" pitchFamily="34" charset="0"/>
              <a:buChar char="•"/>
            </a:pPr>
            <a:r>
              <a:rPr lang="en-US" baseline="0" dirty="0" smtClean="0"/>
              <a:t>These are what you need to do to be able to develop a workflow, but once the workflow is developed you can port the workflow from the development box to the production box without Visual Studio on the Production box.</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4/28/2010 1:47 PM</a:t>
            </a:fld>
            <a:endParaRPr lang="en-US" dirty="0"/>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1C08A-AC19-45BB-9D11-0DA0926AB6B4}" type="slidenum">
              <a:rPr lang="en-US" smtClean="0"/>
              <a:pPr/>
              <a:t>46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48</a:t>
            </a:fld>
            <a:endParaRPr lang="en-US"/>
          </a:p>
        </p:txBody>
      </p:sp>
    </p:spTree>
    <p:extLst>
      <p:ext uri="{BB962C8B-B14F-4D97-AF65-F5344CB8AC3E}">
        <p14:creationId xmlns:p14="http://schemas.microsoft.com/office/powerpoint/2010/main" val="2845730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28C31E93-00C6-448D-8924-C10527679427}"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50</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852462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TCM Solution Briefing</a:t>
            </a:r>
            <a:endParaRPr lang="en-US" dirty="0"/>
          </a:p>
        </p:txBody>
      </p:sp>
      <p:sp>
        <p:nvSpPr>
          <p:cNvPr id="5" name="Slide Number Placeholder 4"/>
          <p:cNvSpPr>
            <a:spLocks noGrp="1"/>
          </p:cNvSpPr>
          <p:nvPr>
            <p:ph type="sldNum" sz="quarter" idx="11"/>
          </p:nvPr>
        </p:nvSpPr>
        <p:spPr/>
        <p:txBody>
          <a:bodyPr/>
          <a:lstStyle/>
          <a:p>
            <a:pPr>
              <a:defRPr/>
            </a:pPr>
            <a:fld id="{57EBA920-EFFF-42C1-ABCB-295C0FB72546}" type="slidenum">
              <a:rPr lang="en-US" smtClean="0"/>
              <a:pPr>
                <a:defRPr/>
              </a:pPr>
              <a:t>7</a:t>
            </a:fld>
            <a:endParaRPr lang="en-US" dirty="0"/>
          </a:p>
        </p:txBody>
      </p:sp>
      <p:sp>
        <p:nvSpPr>
          <p:cNvPr id="6" name="Footer Placeholder 5"/>
          <p:cNvSpPr>
            <a:spLocks noGrp="1"/>
          </p:cNvSpPr>
          <p:nvPr>
            <p:ph type="ftr" sz="quarter" idx="12"/>
          </p:nvPr>
        </p:nvSpPr>
        <p:spPr/>
        <p:txBody>
          <a:bodyPr/>
          <a:lstStyle/>
          <a:p>
            <a:pPr>
              <a:defRPr/>
            </a:pPr>
            <a:r>
              <a:rPr lang="en-US" smtClean="0"/>
              <a:t>© 2004 Microsoft Corporation. All rights reserved. This presentation is for informational purposes only. Microsoft makes no warranties, express or implied, in this summary.</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1C08A-AC19-45BB-9D11-0DA0926AB6B4}"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51C08A-AC19-45BB-9D11-0DA0926AB6B4}" type="slidenum">
              <a:rPr lang="en-US" smtClean="0"/>
              <a:pPr/>
              <a:t>10</a:t>
            </a:fld>
            <a:endParaRPr lang="en-US"/>
          </a:p>
        </p:txBody>
      </p:sp>
    </p:spTree>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1DC70519-3D27-4D5B-A312-0DC52B8ED593}" type="slidenum">
              <a:rPr lang="en-US" smtClean="0"/>
              <a:pPr/>
              <a:t>‹#›</a:t>
            </a:fld>
            <a:endParaRPr lang="en-US" dirty="0"/>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smtClean="0"/>
              <a:t>Project Server 2010 – Ignite Workshop</a:t>
            </a:r>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smtClean="0"/>
              <a:t>Project Server 2010 – Ignite Workshop</a:t>
            </a:r>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Project Server 2010 – Ignite Workshop</a:t>
            </a:r>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smtClean="0"/>
              <a:t>Project Server 2010 – Ignite Workshop</a:t>
            </a:r>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1DC70519-3D27-4D5B-A312-0DC52B8ED593}" type="slidenum">
              <a:rPr lang="en-US" smtClean="0"/>
              <a:pPr/>
              <a:t>‹#›</a:t>
            </a:fld>
            <a:endParaRPr lang="en-US" dirty="0"/>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1"/>
          </p:nvPr>
        </p:nvSpPr>
        <p:spPr>
          <a:xfrm>
            <a:off x="387350" y="1419225"/>
            <a:ext cx="8370888" cy="2828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image" Target="../media/image1.jpe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theme" Target="../theme/theme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image" Target="../media/image4.pn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image" Target="../media/image3.png"/><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33.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61" r:id="rId12"/>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6"/>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7"/>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7"/>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7"/>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7"/>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9" r:id="rId1"/>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2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2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2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2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2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1" r:id="rId1"/>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20.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hyperlink" Target="http://www.microsoft.com/showcase/en/us/details/fa81c076-a39f-4cc4-823e-60d2e23b6b44" TargetMode="External"/><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hyperlink" Target="http://www.microsoft.com/showcase/en/us/details/34f2e816-bec5-4a5a-a7f8-b356dac292fc" TargetMode="External"/><Relationship Id="rId2" Type="http://schemas.openxmlformats.org/officeDocument/2006/relationships/hyperlink" Target="http://www.microsoft.com/showcase/en/us/details/31184ff3-f797-4647-985f-4ccd873d71fb" TargetMode="External"/><Relationship Id="rId1" Type="http://schemas.openxmlformats.org/officeDocument/2006/relationships/slideLayout" Target="../slideLayouts/slideLayout16.xml"/><Relationship Id="rId6" Type="http://schemas.openxmlformats.org/officeDocument/2006/relationships/hyperlink" Target="http://msdn.microsoft.com/library/ee767694(office.14).aspx" TargetMode="External"/><Relationship Id="rId5" Type="http://schemas.openxmlformats.org/officeDocument/2006/relationships/hyperlink" Target="http://www.microsoft.com/events/series/epm.aspx?tab=Webcasts&amp;seriesid=51&amp;webcastid=13041" TargetMode="External"/><Relationship Id="rId4" Type="http://schemas.openxmlformats.org/officeDocument/2006/relationships/hyperlink" Target="http://www.microsoft.com/showcase/en/us/details/fa81c076-a39f-4cc4-823e-60d2e23b6b44" TargetMode="External"/></Relationships>
</file>

<file path=ppt/slides/_rels/slide48.xml.rels><?xml version="1.0" encoding="UTF-8" standalone="yes"?>
<Relationships xmlns="http://schemas.openxmlformats.org/package/2006/relationships"><Relationship Id="rId8" Type="http://schemas.openxmlformats.org/officeDocument/2006/relationships/hyperlink" Target="http://technet.microsoft.com/ProjectServer" TargetMode="External"/><Relationship Id="rId13" Type="http://schemas.openxmlformats.org/officeDocument/2006/relationships/hyperlink" Target="http://sharepoint.microsoft.com/" TargetMode="External"/><Relationship Id="rId3" Type="http://schemas.openxmlformats.org/officeDocument/2006/relationships/image" Target="../media/image46.png"/><Relationship Id="rId7" Type="http://schemas.openxmlformats.org/officeDocument/2006/relationships/hyperlink" Target="http://www.microsoft.com/events/series/epm.aspx" TargetMode="External"/><Relationship Id="rId12" Type="http://schemas.openxmlformats.org/officeDocument/2006/relationships/hyperlink" Target="http://social.msdn.microsoft.com/Forums/en-US/category/projectserver2010,projectprofessional2010" TargetMode="External"/><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hyperlink" Target="http://www.microsoft.com/showcase/en/US/channels/microsoftproject" TargetMode="External"/><Relationship Id="rId11" Type="http://schemas.openxmlformats.org/officeDocument/2006/relationships/hyperlink" Target="http://blogs.msdn.com/project_programmability" TargetMode="External"/><Relationship Id="rId5" Type="http://schemas.openxmlformats.org/officeDocument/2006/relationships/hyperlink" Target="http://blogs.msdn.com/project" TargetMode="External"/><Relationship Id="rId10" Type="http://schemas.openxmlformats.org/officeDocument/2006/relationships/hyperlink" Target="http://msdn.microsoft.com/Project" TargetMode="External"/><Relationship Id="rId4" Type="http://schemas.openxmlformats.org/officeDocument/2006/relationships/hyperlink" Target="http://www.microsoft.com/project" TargetMode="External"/><Relationship Id="rId9" Type="http://schemas.openxmlformats.org/officeDocument/2006/relationships/hyperlink" Target="http://blogs.technet.com/projectadministration"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 Id="rId9"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Management Concepts</a:t>
            </a:r>
            <a:endParaRPr lang="en-US" dirty="0"/>
          </a:p>
        </p:txBody>
      </p:sp>
      <p:grpSp>
        <p:nvGrpSpPr>
          <p:cNvPr id="9" name="Group 8"/>
          <p:cNvGrpSpPr/>
          <p:nvPr/>
        </p:nvGrpSpPr>
        <p:grpSpPr>
          <a:xfrm>
            <a:off x="609600" y="1219200"/>
            <a:ext cx="7772400" cy="4953000"/>
            <a:chOff x="228600" y="685800"/>
            <a:chExt cx="8686800" cy="5715000"/>
          </a:xfrm>
        </p:grpSpPr>
        <p:sp>
          <p:nvSpPr>
            <p:cNvPr id="11" name="Freeform 10"/>
            <p:cNvSpPr/>
            <p:nvPr/>
          </p:nvSpPr>
          <p:spPr>
            <a:xfrm>
              <a:off x="3848100" y="685800"/>
              <a:ext cx="1405218" cy="952500"/>
            </a:xfrm>
            <a:custGeom>
              <a:avLst/>
              <a:gdLst>
                <a:gd name="connsiteX0" fmla="*/ 0 w 1447800"/>
                <a:gd name="connsiteY0" fmla="*/ 952500 h 952500"/>
                <a:gd name="connsiteX1" fmla="*/ 723900 w 1447800"/>
                <a:gd name="connsiteY1" fmla="*/ 0 h 952500"/>
                <a:gd name="connsiteX2" fmla="*/ 723900 w 1447800"/>
                <a:gd name="connsiteY2" fmla="*/ 0 h 952500"/>
                <a:gd name="connsiteX3" fmla="*/ 1447800 w 1447800"/>
                <a:gd name="connsiteY3" fmla="*/ 952500 h 952500"/>
                <a:gd name="connsiteX4" fmla="*/ 0 w 1447800"/>
                <a:gd name="connsiteY4" fmla="*/ 95250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7800" h="952500">
                  <a:moveTo>
                    <a:pt x="0" y="952500"/>
                  </a:moveTo>
                  <a:lnTo>
                    <a:pt x="723900" y="0"/>
                  </a:lnTo>
                  <a:lnTo>
                    <a:pt x="723900" y="0"/>
                  </a:lnTo>
                  <a:lnTo>
                    <a:pt x="1447800" y="952500"/>
                  </a:lnTo>
                  <a:lnTo>
                    <a:pt x="0" y="952500"/>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non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Enterprise Project Types</a:t>
              </a:r>
              <a:endParaRPr lang="en-US" sz="2000" kern="1200" dirty="0"/>
            </a:p>
          </p:txBody>
        </p:sp>
        <p:sp>
          <p:nvSpPr>
            <p:cNvPr id="12" name="Freeform 11"/>
            <p:cNvSpPr/>
            <p:nvPr/>
          </p:nvSpPr>
          <p:spPr>
            <a:xfrm>
              <a:off x="3124200" y="1638300"/>
              <a:ext cx="2895600" cy="952500"/>
            </a:xfrm>
            <a:custGeom>
              <a:avLst/>
              <a:gdLst>
                <a:gd name="connsiteX0" fmla="*/ 0 w 2895600"/>
                <a:gd name="connsiteY0" fmla="*/ 952500 h 952500"/>
                <a:gd name="connsiteX1" fmla="*/ 723900 w 2895600"/>
                <a:gd name="connsiteY1" fmla="*/ 0 h 952500"/>
                <a:gd name="connsiteX2" fmla="*/ 2171700 w 2895600"/>
                <a:gd name="connsiteY2" fmla="*/ 0 h 952500"/>
                <a:gd name="connsiteX3" fmla="*/ 2895600 w 2895600"/>
                <a:gd name="connsiteY3" fmla="*/ 952500 h 952500"/>
                <a:gd name="connsiteX4" fmla="*/ 0 w 2895600"/>
                <a:gd name="connsiteY4" fmla="*/ 95250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5600" h="952500">
                  <a:moveTo>
                    <a:pt x="0" y="952500"/>
                  </a:moveTo>
                  <a:lnTo>
                    <a:pt x="723900" y="0"/>
                  </a:lnTo>
                  <a:lnTo>
                    <a:pt x="2171700" y="0"/>
                  </a:lnTo>
                  <a:lnTo>
                    <a:pt x="2895600" y="952500"/>
                  </a:lnTo>
                  <a:lnTo>
                    <a:pt x="0" y="952500"/>
                  </a:lnTo>
                  <a:close/>
                </a:path>
              </a:pathLst>
            </a:custGeom>
          </p:spPr>
          <p:style>
            <a:lnRef idx="0">
              <a:schemeClr val="accent2"/>
            </a:lnRef>
            <a:fillRef idx="3">
              <a:schemeClr val="accent2"/>
            </a:fillRef>
            <a:effectRef idx="3">
              <a:schemeClr val="accent2"/>
            </a:effectRef>
            <a:fontRef idx="minor">
              <a:schemeClr val="lt1"/>
            </a:fontRef>
          </p:style>
          <p:txBody>
            <a:bodyPr spcFirstLastPara="0" vert="horz" wrap="square" lIns="532130" tIns="25400" rIns="532130" bIns="25400" numCol="1" spcCol="1270" anchor="ctr" anchorCtr="0">
              <a:noAutofit/>
            </a:bodyPr>
            <a:lstStyle/>
            <a:p>
              <a:pPr lvl="0" algn="ctr" defTabSz="889000">
                <a:lnSpc>
                  <a:spcPct val="90000"/>
                </a:lnSpc>
                <a:spcBef>
                  <a:spcPct val="0"/>
                </a:spcBef>
                <a:spcAft>
                  <a:spcPct val="35000"/>
                </a:spcAft>
              </a:pPr>
              <a:r>
                <a:rPr lang="en-US" sz="2000" kern="1200" dirty="0" smtClean="0"/>
                <a:t>Workflows</a:t>
              </a:r>
              <a:endParaRPr lang="en-US" sz="2000" kern="1200" dirty="0"/>
            </a:p>
          </p:txBody>
        </p:sp>
        <p:sp>
          <p:nvSpPr>
            <p:cNvPr id="13" name="Freeform 12"/>
            <p:cNvSpPr/>
            <p:nvPr/>
          </p:nvSpPr>
          <p:spPr>
            <a:xfrm>
              <a:off x="2400300" y="2590800"/>
              <a:ext cx="4343400" cy="952500"/>
            </a:xfrm>
            <a:custGeom>
              <a:avLst/>
              <a:gdLst>
                <a:gd name="connsiteX0" fmla="*/ 0 w 4343400"/>
                <a:gd name="connsiteY0" fmla="*/ 952500 h 952500"/>
                <a:gd name="connsiteX1" fmla="*/ 723900 w 4343400"/>
                <a:gd name="connsiteY1" fmla="*/ 0 h 952500"/>
                <a:gd name="connsiteX2" fmla="*/ 3619500 w 4343400"/>
                <a:gd name="connsiteY2" fmla="*/ 0 h 952500"/>
                <a:gd name="connsiteX3" fmla="*/ 4343400 w 4343400"/>
                <a:gd name="connsiteY3" fmla="*/ 952500 h 952500"/>
                <a:gd name="connsiteX4" fmla="*/ 0 w 4343400"/>
                <a:gd name="connsiteY4" fmla="*/ 95250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0" h="952500">
                  <a:moveTo>
                    <a:pt x="0" y="952500"/>
                  </a:moveTo>
                  <a:lnTo>
                    <a:pt x="723900" y="0"/>
                  </a:lnTo>
                  <a:lnTo>
                    <a:pt x="3619500" y="0"/>
                  </a:lnTo>
                  <a:lnTo>
                    <a:pt x="4343400" y="952500"/>
                  </a:lnTo>
                  <a:lnTo>
                    <a:pt x="0" y="952500"/>
                  </a:lnTo>
                  <a:close/>
                </a:path>
              </a:pathLst>
            </a:custGeom>
          </p:spPr>
          <p:style>
            <a:lnRef idx="0">
              <a:schemeClr val="accent2"/>
            </a:lnRef>
            <a:fillRef idx="3">
              <a:schemeClr val="accent2"/>
            </a:fillRef>
            <a:effectRef idx="3">
              <a:schemeClr val="accent2"/>
            </a:effectRef>
            <a:fontRef idx="minor">
              <a:schemeClr val="lt1"/>
            </a:fontRef>
          </p:style>
          <p:txBody>
            <a:bodyPr spcFirstLastPara="0" vert="horz" wrap="square" lIns="785495" tIns="25400" rIns="785495" bIns="25400" numCol="1" spcCol="1270" anchor="ctr" anchorCtr="0">
              <a:noAutofit/>
            </a:bodyPr>
            <a:lstStyle/>
            <a:p>
              <a:pPr lvl="0" algn="ctr" defTabSz="889000">
                <a:lnSpc>
                  <a:spcPct val="90000"/>
                </a:lnSpc>
                <a:spcBef>
                  <a:spcPct val="0"/>
                </a:spcBef>
                <a:spcAft>
                  <a:spcPct val="35000"/>
                </a:spcAft>
              </a:pPr>
              <a:r>
                <a:rPr lang="en-US" sz="2000" kern="1200" dirty="0" smtClean="0"/>
                <a:t>Stages/Phases</a:t>
              </a:r>
              <a:endParaRPr lang="en-US" sz="2000" kern="1200" dirty="0"/>
            </a:p>
          </p:txBody>
        </p:sp>
        <p:sp>
          <p:nvSpPr>
            <p:cNvPr id="14" name="Freeform 13"/>
            <p:cNvSpPr/>
            <p:nvPr/>
          </p:nvSpPr>
          <p:spPr>
            <a:xfrm>
              <a:off x="1676400" y="3543299"/>
              <a:ext cx="5791200" cy="952500"/>
            </a:xfrm>
            <a:custGeom>
              <a:avLst/>
              <a:gdLst>
                <a:gd name="connsiteX0" fmla="*/ 0 w 5791200"/>
                <a:gd name="connsiteY0" fmla="*/ 952500 h 952500"/>
                <a:gd name="connsiteX1" fmla="*/ 723900 w 5791200"/>
                <a:gd name="connsiteY1" fmla="*/ 0 h 952500"/>
                <a:gd name="connsiteX2" fmla="*/ 5067300 w 5791200"/>
                <a:gd name="connsiteY2" fmla="*/ 0 h 952500"/>
                <a:gd name="connsiteX3" fmla="*/ 5791200 w 5791200"/>
                <a:gd name="connsiteY3" fmla="*/ 952500 h 952500"/>
                <a:gd name="connsiteX4" fmla="*/ 0 w 5791200"/>
                <a:gd name="connsiteY4" fmla="*/ 95250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952500">
                  <a:moveTo>
                    <a:pt x="0" y="952500"/>
                  </a:moveTo>
                  <a:lnTo>
                    <a:pt x="723900" y="0"/>
                  </a:lnTo>
                  <a:lnTo>
                    <a:pt x="5067300" y="0"/>
                  </a:lnTo>
                  <a:lnTo>
                    <a:pt x="5791200" y="952500"/>
                  </a:lnTo>
                  <a:lnTo>
                    <a:pt x="0" y="952500"/>
                  </a:lnTo>
                  <a:close/>
                </a:path>
              </a:pathLst>
            </a:custGeom>
          </p:spPr>
          <p:style>
            <a:lnRef idx="0">
              <a:schemeClr val="accent4"/>
            </a:lnRef>
            <a:fillRef idx="3">
              <a:schemeClr val="accent4"/>
            </a:fillRef>
            <a:effectRef idx="3">
              <a:schemeClr val="accent4"/>
            </a:effectRef>
            <a:fontRef idx="minor">
              <a:schemeClr val="lt1"/>
            </a:fontRef>
          </p:style>
          <p:txBody>
            <a:bodyPr spcFirstLastPara="0" vert="horz" wrap="square" lIns="1038859" tIns="25400" rIns="1038861" bIns="25400" numCol="1" spcCol="1270" anchor="ctr" anchorCtr="0">
              <a:noAutofit/>
            </a:bodyPr>
            <a:lstStyle/>
            <a:p>
              <a:pPr lvl="0" algn="ctr" defTabSz="889000">
                <a:lnSpc>
                  <a:spcPct val="90000"/>
                </a:lnSpc>
                <a:spcBef>
                  <a:spcPct val="0"/>
                </a:spcBef>
                <a:spcAft>
                  <a:spcPct val="35000"/>
                </a:spcAft>
              </a:pPr>
              <a:r>
                <a:rPr lang="en-US" sz="2000" kern="1200" dirty="0" smtClean="0"/>
                <a:t>Project Detail Pages</a:t>
              </a:r>
              <a:endParaRPr lang="en-US" sz="2000" kern="1200" dirty="0"/>
            </a:p>
          </p:txBody>
        </p:sp>
        <p:sp>
          <p:nvSpPr>
            <p:cNvPr id="15" name="Freeform 14"/>
            <p:cNvSpPr/>
            <p:nvPr/>
          </p:nvSpPr>
          <p:spPr>
            <a:xfrm>
              <a:off x="952500" y="4495799"/>
              <a:ext cx="7239000" cy="952500"/>
            </a:xfrm>
            <a:custGeom>
              <a:avLst/>
              <a:gdLst>
                <a:gd name="connsiteX0" fmla="*/ 0 w 7239000"/>
                <a:gd name="connsiteY0" fmla="*/ 952500 h 952500"/>
                <a:gd name="connsiteX1" fmla="*/ 723900 w 7239000"/>
                <a:gd name="connsiteY1" fmla="*/ 0 h 952500"/>
                <a:gd name="connsiteX2" fmla="*/ 6515100 w 7239000"/>
                <a:gd name="connsiteY2" fmla="*/ 0 h 952500"/>
                <a:gd name="connsiteX3" fmla="*/ 7239000 w 7239000"/>
                <a:gd name="connsiteY3" fmla="*/ 952500 h 952500"/>
                <a:gd name="connsiteX4" fmla="*/ 0 w 7239000"/>
                <a:gd name="connsiteY4" fmla="*/ 95250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0" h="952500">
                  <a:moveTo>
                    <a:pt x="0" y="952500"/>
                  </a:moveTo>
                  <a:lnTo>
                    <a:pt x="723900" y="0"/>
                  </a:lnTo>
                  <a:lnTo>
                    <a:pt x="6515100" y="0"/>
                  </a:lnTo>
                  <a:lnTo>
                    <a:pt x="7239000" y="952500"/>
                  </a:lnTo>
                  <a:lnTo>
                    <a:pt x="0" y="952500"/>
                  </a:lnTo>
                  <a:close/>
                </a:path>
              </a:pathLst>
            </a:custGeom>
          </p:spPr>
          <p:style>
            <a:lnRef idx="0">
              <a:schemeClr val="accent4"/>
            </a:lnRef>
            <a:fillRef idx="3">
              <a:schemeClr val="accent4"/>
            </a:fillRef>
            <a:effectRef idx="3">
              <a:schemeClr val="accent4"/>
            </a:effectRef>
            <a:fontRef idx="minor">
              <a:schemeClr val="lt1"/>
            </a:fontRef>
          </p:style>
          <p:txBody>
            <a:bodyPr spcFirstLastPara="0" vert="horz" wrap="square" lIns="1292225" tIns="25400" rIns="1292225" bIns="25400" numCol="1" spcCol="1270" anchor="ctr" anchorCtr="0">
              <a:noAutofit/>
            </a:bodyPr>
            <a:lstStyle/>
            <a:p>
              <a:pPr lvl="0" algn="ctr" defTabSz="889000">
                <a:lnSpc>
                  <a:spcPct val="90000"/>
                </a:lnSpc>
                <a:spcBef>
                  <a:spcPct val="0"/>
                </a:spcBef>
                <a:spcAft>
                  <a:spcPct val="35000"/>
                </a:spcAft>
              </a:pPr>
              <a:r>
                <a:rPr lang="en-US" sz="2000" kern="1200" dirty="0" smtClean="0"/>
                <a:t>SharePoint/Custom Web-parts</a:t>
              </a:r>
              <a:endParaRPr lang="en-US" sz="2000" kern="1200" dirty="0"/>
            </a:p>
          </p:txBody>
        </p:sp>
        <p:sp>
          <p:nvSpPr>
            <p:cNvPr id="16" name="Freeform 15"/>
            <p:cNvSpPr/>
            <p:nvPr/>
          </p:nvSpPr>
          <p:spPr>
            <a:xfrm>
              <a:off x="228600" y="5448300"/>
              <a:ext cx="8686800" cy="952500"/>
            </a:xfrm>
            <a:custGeom>
              <a:avLst/>
              <a:gdLst>
                <a:gd name="connsiteX0" fmla="*/ 0 w 8686800"/>
                <a:gd name="connsiteY0" fmla="*/ 952500 h 952500"/>
                <a:gd name="connsiteX1" fmla="*/ 723900 w 8686800"/>
                <a:gd name="connsiteY1" fmla="*/ 0 h 952500"/>
                <a:gd name="connsiteX2" fmla="*/ 7962900 w 8686800"/>
                <a:gd name="connsiteY2" fmla="*/ 0 h 952500"/>
                <a:gd name="connsiteX3" fmla="*/ 8686800 w 8686800"/>
                <a:gd name="connsiteY3" fmla="*/ 952500 h 952500"/>
                <a:gd name="connsiteX4" fmla="*/ 0 w 8686800"/>
                <a:gd name="connsiteY4" fmla="*/ 95250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952500">
                  <a:moveTo>
                    <a:pt x="0" y="952500"/>
                  </a:moveTo>
                  <a:lnTo>
                    <a:pt x="723900" y="0"/>
                  </a:lnTo>
                  <a:lnTo>
                    <a:pt x="7962900" y="0"/>
                  </a:lnTo>
                  <a:lnTo>
                    <a:pt x="8686800" y="952500"/>
                  </a:lnTo>
                  <a:lnTo>
                    <a:pt x="0" y="95250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1545589" tIns="25400" rIns="1545591" bIns="25400" numCol="1" spcCol="1270" anchor="ctr" anchorCtr="0">
              <a:noAutofit/>
            </a:bodyPr>
            <a:lstStyle/>
            <a:p>
              <a:pPr lvl="0" algn="ctr" defTabSz="889000">
                <a:lnSpc>
                  <a:spcPct val="90000"/>
                </a:lnSpc>
                <a:spcBef>
                  <a:spcPct val="0"/>
                </a:spcBef>
                <a:spcAft>
                  <a:spcPct val="35000"/>
                </a:spcAft>
              </a:pPr>
              <a:r>
                <a:rPr lang="en-US" sz="2000" kern="1200" dirty="0" smtClean="0"/>
                <a:t>Enterprise Custom Fields</a:t>
              </a:r>
              <a:endParaRPr lang="en-US" sz="2000" kern="1200" dirty="0"/>
            </a:p>
          </p:txBody>
        </p:sp>
      </p:grpSp>
    </p:spTree>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4406900"/>
            <a:ext cx="8382000" cy="553998"/>
          </a:xfrm>
        </p:spPr>
        <p:txBody>
          <a:bodyPr/>
          <a:lstStyle/>
          <a:p>
            <a:pPr algn="ctr"/>
            <a:r>
              <a:rPr lang="en-US" dirty="0" smtClean="0"/>
              <a:t>Enterprise Project Types (EPT</a:t>
            </a:r>
            <a:r>
              <a:rPr lang="en-US" cap="none" dirty="0" smtClean="0"/>
              <a:t>s</a:t>
            </a:r>
            <a:r>
              <a:rPr lang="en-US" dirty="0" smtClean="0"/>
              <a:t>)</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800" dirty="0" smtClean="0"/>
              <a:t>Enterprise Project Type (EPT)</a:t>
            </a:r>
            <a:endParaRPr lang="en-US" sz="3800" dirty="0"/>
          </a:p>
        </p:txBody>
      </p:sp>
      <p:sp>
        <p:nvSpPr>
          <p:cNvPr id="8" name="Text Placeholder 7"/>
          <p:cNvSpPr>
            <a:spLocks noGrp="1"/>
          </p:cNvSpPr>
          <p:nvPr>
            <p:ph type="body" sz="quarter" idx="10"/>
          </p:nvPr>
        </p:nvSpPr>
        <p:spPr>
          <a:xfrm>
            <a:off x="451947" y="911229"/>
            <a:ext cx="6329854" cy="5429179"/>
          </a:xfrm>
        </p:spPr>
        <p:txBody>
          <a:bodyPr/>
          <a:lstStyle/>
          <a:p>
            <a:r>
              <a:rPr lang="en-US" dirty="0" smtClean="0"/>
              <a:t>Enables project creation with template schedule, workflow, </a:t>
            </a:r>
            <a:br>
              <a:rPr lang="en-US" dirty="0" smtClean="0"/>
            </a:br>
            <a:r>
              <a:rPr lang="en-US" dirty="0" smtClean="0"/>
              <a:t>and workspace</a:t>
            </a:r>
          </a:p>
          <a:p>
            <a:r>
              <a:rPr lang="en-US" dirty="0" smtClean="0"/>
              <a:t>Blueprint for creating a Proposal</a:t>
            </a:r>
          </a:p>
          <a:p>
            <a:r>
              <a:rPr lang="en-US" dirty="0" smtClean="0"/>
              <a:t>Groups these components:</a:t>
            </a:r>
          </a:p>
          <a:p>
            <a:pPr lvl="1">
              <a:lnSpc>
                <a:spcPct val="100000"/>
              </a:lnSpc>
              <a:spcBef>
                <a:spcPts val="0"/>
              </a:spcBef>
            </a:pPr>
            <a:r>
              <a:rPr lang="en-US" dirty="0"/>
              <a:t>Project Server Workflows</a:t>
            </a:r>
          </a:p>
          <a:p>
            <a:pPr lvl="1">
              <a:lnSpc>
                <a:spcPct val="100000"/>
              </a:lnSpc>
              <a:spcBef>
                <a:spcPts val="0"/>
              </a:spcBef>
            </a:pPr>
            <a:r>
              <a:rPr lang="en-US" dirty="0"/>
              <a:t>Project Details Page (PDP)</a:t>
            </a:r>
          </a:p>
          <a:p>
            <a:pPr lvl="1">
              <a:lnSpc>
                <a:spcPct val="100000"/>
              </a:lnSpc>
              <a:spcBef>
                <a:spcPts val="0"/>
              </a:spcBef>
            </a:pPr>
            <a:r>
              <a:rPr lang="en-US" dirty="0"/>
              <a:t>Stages</a:t>
            </a:r>
          </a:p>
          <a:p>
            <a:pPr lvl="1">
              <a:lnSpc>
                <a:spcPct val="100000"/>
              </a:lnSpc>
              <a:spcBef>
                <a:spcPts val="0"/>
              </a:spcBef>
            </a:pPr>
            <a:r>
              <a:rPr lang="en-US" dirty="0"/>
              <a:t>Phases</a:t>
            </a:r>
          </a:p>
          <a:p>
            <a:pPr lvl="1">
              <a:lnSpc>
                <a:spcPct val="100000"/>
              </a:lnSpc>
              <a:spcBef>
                <a:spcPts val="0"/>
              </a:spcBef>
            </a:pPr>
            <a:r>
              <a:rPr lang="en-US" dirty="0"/>
              <a:t>Project Plan Template</a:t>
            </a:r>
          </a:p>
          <a:p>
            <a:pPr lvl="1">
              <a:lnSpc>
                <a:spcPct val="100000"/>
              </a:lnSpc>
              <a:spcBef>
                <a:spcPts val="0"/>
              </a:spcBef>
            </a:pPr>
            <a:r>
              <a:rPr lang="en-US" dirty="0"/>
              <a:t>Project Site </a:t>
            </a:r>
            <a:r>
              <a:rPr lang="en-US" dirty="0" smtClean="0"/>
              <a:t>Template</a:t>
            </a:r>
          </a:p>
          <a:p>
            <a:pPr lvl="1">
              <a:lnSpc>
                <a:spcPct val="100000"/>
              </a:lnSpc>
              <a:spcBef>
                <a:spcPts val="0"/>
              </a:spcBef>
            </a:pPr>
            <a:r>
              <a:rPr lang="en-US" dirty="0" smtClean="0"/>
              <a:t>Department</a:t>
            </a:r>
            <a:endParaRPr lang="en-US" dirty="0"/>
          </a:p>
        </p:txBody>
      </p:sp>
      <p:sp>
        <p:nvSpPr>
          <p:cNvPr id="10" name="Rectangle 9"/>
          <p:cNvSpPr/>
          <p:nvPr/>
        </p:nvSpPr>
        <p:spPr>
          <a:xfrm>
            <a:off x="5105400" y="5486400"/>
            <a:ext cx="3886200" cy="861774"/>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a:buNone/>
            </a:pPr>
            <a:r>
              <a:rPr lang="en-US" b="1" dirty="0" smtClean="0">
                <a:solidFill>
                  <a:srgbClr val="FFC000"/>
                </a:solidFill>
              </a:rPr>
              <a:t>Out-of-the-Box EPTs</a:t>
            </a:r>
          </a:p>
          <a:p>
            <a:r>
              <a:rPr lang="en-US" sz="1600" dirty="0">
                <a:solidFill>
                  <a:schemeClr val="tx1"/>
                </a:solidFill>
              </a:rPr>
              <a:t>Sample </a:t>
            </a:r>
            <a:r>
              <a:rPr lang="en-US" sz="1600" dirty="0" smtClean="0">
                <a:solidFill>
                  <a:schemeClr val="tx1"/>
                </a:solidFill>
              </a:rPr>
              <a:t>Proposal - Workflow </a:t>
            </a:r>
            <a:r>
              <a:rPr lang="en-US" sz="1600" dirty="0">
                <a:solidFill>
                  <a:schemeClr val="tx1"/>
                </a:solidFill>
              </a:rPr>
              <a:t>driven</a:t>
            </a:r>
          </a:p>
          <a:p>
            <a:r>
              <a:rPr lang="en-US" sz="1600" dirty="0">
                <a:solidFill>
                  <a:schemeClr val="tx1"/>
                </a:solidFill>
              </a:rPr>
              <a:t>Basic Project </a:t>
            </a:r>
            <a:r>
              <a:rPr lang="en-US" sz="1600" dirty="0" smtClean="0">
                <a:solidFill>
                  <a:schemeClr val="tx1"/>
                </a:solidFill>
              </a:rPr>
              <a:t>Plan - Non </a:t>
            </a:r>
            <a:r>
              <a:rPr lang="en-US" sz="1600" dirty="0">
                <a:solidFill>
                  <a:schemeClr val="tx1"/>
                </a:solidFill>
              </a:rPr>
              <a:t>workflow </a:t>
            </a:r>
            <a:r>
              <a:rPr lang="en-US" sz="1600" dirty="0" smtClean="0">
                <a:solidFill>
                  <a:schemeClr val="tx1"/>
                </a:solidFill>
              </a:rPr>
              <a:t>driven</a:t>
            </a:r>
            <a:endParaRPr lang="en-US" sz="1600" dirty="0">
              <a:solidFill>
                <a:schemeClr val="tx1"/>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514600"/>
            <a:ext cx="193357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EPT’s are used in PWA</a:t>
            </a:r>
            <a:endParaRPr lang="en-US" dirty="0"/>
          </a:p>
        </p:txBody>
      </p:sp>
      <p:sp>
        <p:nvSpPr>
          <p:cNvPr id="3" name="Text Placeholder 2"/>
          <p:cNvSpPr>
            <a:spLocks noGrp="1"/>
          </p:cNvSpPr>
          <p:nvPr>
            <p:ph type="body" sz="quarter" idx="10"/>
          </p:nvPr>
        </p:nvSpPr>
        <p:spPr>
          <a:xfrm>
            <a:off x="381000" y="1219200"/>
            <a:ext cx="8382000" cy="5029200"/>
          </a:xfrm>
        </p:spPr>
        <p:txBody>
          <a:bodyPr>
            <a:normAutofit fontScale="92500" lnSpcReduction="10000"/>
          </a:bodyPr>
          <a:lstStyle/>
          <a:p>
            <a:pPr>
              <a:lnSpc>
                <a:spcPct val="100000"/>
              </a:lnSpc>
              <a:spcBef>
                <a:spcPts val="1800"/>
              </a:spcBef>
            </a:pPr>
            <a:r>
              <a:rPr lang="en-US" dirty="0" smtClean="0"/>
              <a:t>Enables project creation with template schedule, workflow, workspace</a:t>
            </a:r>
          </a:p>
          <a:p>
            <a:pPr>
              <a:lnSpc>
                <a:spcPct val="100000"/>
              </a:lnSpc>
              <a:spcBef>
                <a:spcPts val="1800"/>
              </a:spcBef>
            </a:pPr>
            <a:r>
              <a:rPr lang="en-US" dirty="0" smtClean="0"/>
              <a:t>Can be filtered by user department</a:t>
            </a:r>
          </a:p>
          <a:p>
            <a:pPr>
              <a:lnSpc>
                <a:spcPct val="100000"/>
              </a:lnSpc>
              <a:spcBef>
                <a:spcPts val="1800"/>
              </a:spcBef>
            </a:pPr>
            <a:r>
              <a:rPr lang="en-US" dirty="0" smtClean="0"/>
              <a:t>PM’s create new project or proposal using an available EPT in the Project Center</a:t>
            </a:r>
          </a:p>
          <a:p>
            <a:pPr>
              <a:lnSpc>
                <a:spcPct val="100000"/>
              </a:lnSpc>
              <a:spcBef>
                <a:spcPts val="1800"/>
              </a:spcBef>
            </a:pPr>
            <a:r>
              <a:rPr lang="en-US" dirty="0" smtClean="0"/>
              <a:t>Governs project and proposal lifecycle</a:t>
            </a:r>
          </a:p>
          <a:p>
            <a:pPr>
              <a:lnSpc>
                <a:spcPct val="100000"/>
              </a:lnSpc>
              <a:spcBef>
                <a:spcPts val="1800"/>
              </a:spcBef>
            </a:pPr>
            <a:r>
              <a:rPr lang="en-US" dirty="0" smtClean="0"/>
              <a:t>Administrator selects “Server Settings” -&gt; “Workflow and Project Detail Pages”-&gt; “Enterprise Project Types” menu to manage and create EPTs</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Enterprise Project Type (EPT)</a:t>
            </a:r>
            <a:endParaRPr lang="en-US" dirty="0"/>
          </a:p>
        </p:txBody>
      </p:sp>
      <p:sp>
        <p:nvSpPr>
          <p:cNvPr id="6" name="Text Placeholder 5"/>
          <p:cNvSpPr>
            <a:spLocks noGrp="1"/>
          </p:cNvSpPr>
          <p:nvPr>
            <p:ph type="body" sz="quarter" idx="10"/>
          </p:nvPr>
        </p:nvSpPr>
        <p:spPr>
          <a:xfrm>
            <a:off x="381000" y="1219200"/>
            <a:ext cx="8382000" cy="4967514"/>
          </a:xfrm>
        </p:spPr>
        <p:txBody>
          <a:bodyPr/>
          <a:lstStyle/>
          <a:p>
            <a:r>
              <a:rPr lang="en-US" sz="2800" dirty="0" smtClean="0"/>
              <a:t>Typically EPTs are aligned with Departments</a:t>
            </a:r>
          </a:p>
          <a:p>
            <a:pPr lvl="1"/>
            <a:r>
              <a:rPr lang="en-US" sz="2400" dirty="0" smtClean="0"/>
              <a:t>Examples: Different sets of EPTs, some for IT, others for HR, others for Finance etc.</a:t>
            </a:r>
          </a:p>
          <a:p>
            <a:r>
              <a:rPr lang="en-US" sz="2800" dirty="0" smtClean="0"/>
              <a:t>PWA uses EPTs to group:</a:t>
            </a:r>
          </a:p>
          <a:p>
            <a:pPr lvl="1"/>
            <a:r>
              <a:rPr lang="en-US" sz="2400" dirty="0" smtClean="0"/>
              <a:t>Project Detail Pages </a:t>
            </a:r>
          </a:p>
          <a:p>
            <a:pPr lvl="1"/>
            <a:r>
              <a:rPr lang="en-US" sz="2400" dirty="0" smtClean="0"/>
              <a:t>0 or 1 Workflow</a:t>
            </a:r>
          </a:p>
          <a:p>
            <a:pPr lvl="1"/>
            <a:r>
              <a:rPr lang="en-US" sz="2400" dirty="0" smtClean="0"/>
              <a:t>Phases</a:t>
            </a:r>
          </a:p>
          <a:p>
            <a:pPr lvl="1"/>
            <a:r>
              <a:rPr lang="en-US" sz="2400" dirty="0" smtClean="0"/>
              <a:t>Stages</a:t>
            </a:r>
          </a:p>
          <a:p>
            <a:pPr lvl="1"/>
            <a:r>
              <a:rPr lang="en-US" sz="2400" dirty="0" smtClean="0"/>
              <a:t>Required business case artifacts</a:t>
            </a:r>
          </a:p>
          <a:p>
            <a:r>
              <a:rPr lang="en-US" sz="2800" dirty="0" smtClean="0"/>
              <a:t>Projects created using Project Professional will automatically be associated to the default EPT</a:t>
            </a:r>
          </a:p>
          <a:p>
            <a:pPr lvl="1"/>
            <a:endParaRPr lang="en-US" sz="2400"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Out-Of-the-Box EPTs</a:t>
            </a:r>
            <a:endParaRPr lang="en-US" dirty="0"/>
          </a:p>
        </p:txBody>
      </p:sp>
      <p:sp>
        <p:nvSpPr>
          <p:cNvPr id="3" name="Text Placeholder 2"/>
          <p:cNvSpPr>
            <a:spLocks noGrp="1"/>
          </p:cNvSpPr>
          <p:nvPr>
            <p:ph type="body" sz="quarter" idx="10"/>
          </p:nvPr>
        </p:nvSpPr>
        <p:spPr>
          <a:xfrm>
            <a:off x="381000" y="1447799"/>
            <a:ext cx="8382000" cy="2474524"/>
          </a:xfrm>
        </p:spPr>
        <p:txBody>
          <a:bodyPr/>
          <a:lstStyle/>
          <a:p>
            <a:r>
              <a:rPr lang="en-US" dirty="0" smtClean="0"/>
              <a:t>Sample Proposal</a:t>
            </a:r>
          </a:p>
          <a:p>
            <a:pPr lvl="1"/>
            <a:r>
              <a:rPr lang="en-US" dirty="0" smtClean="0"/>
              <a:t>Workflow driven</a:t>
            </a:r>
          </a:p>
          <a:p>
            <a:r>
              <a:rPr lang="en-US" dirty="0" smtClean="0"/>
              <a:t>Basic Project Plan</a:t>
            </a:r>
          </a:p>
          <a:p>
            <a:pPr lvl="1"/>
            <a:r>
              <a:rPr lang="en-US" dirty="0" smtClean="0"/>
              <a:t>Non workflow driven</a:t>
            </a:r>
          </a:p>
          <a:p>
            <a:pPr lvl="1">
              <a:buNone/>
            </a:pPr>
            <a:endParaRPr lang="en-US" dirty="0" smtClean="0">
              <a:solidFill>
                <a:srgbClr val="FF0000"/>
              </a:solidFill>
            </a:endParaRPr>
          </a:p>
        </p:txBody>
      </p:sp>
      <p:sp>
        <p:nvSpPr>
          <p:cNvPr id="5" name="TextBox 4"/>
          <p:cNvSpPr txBox="1"/>
          <p:nvPr/>
        </p:nvSpPr>
        <p:spPr>
          <a:xfrm>
            <a:off x="1064812" y="3657600"/>
            <a:ext cx="6477000" cy="2517612"/>
          </a:xfrm>
          <a:prstGeom prst="rect">
            <a:avLst/>
          </a:prstGeom>
        </p:spPr>
        <p:style>
          <a:lnRef idx="0">
            <a:schemeClr val="accent4"/>
          </a:lnRef>
          <a:fillRef idx="3">
            <a:schemeClr val="accent4"/>
          </a:fillRef>
          <a:effectRef idx="3">
            <a:schemeClr val="accent4"/>
          </a:effectRef>
          <a:fontRef idx="minor">
            <a:schemeClr val="lt1"/>
          </a:fontRef>
        </p:style>
        <p:txBody>
          <a:bodyPr wrap="square" lIns="0" tIns="0" rIns="0" bIns="0" rtlCol="0">
            <a:spAutoFit/>
          </a:bodyPr>
          <a:lstStyle/>
          <a:p>
            <a:pPr algn="ctr">
              <a:lnSpc>
                <a:spcPct val="90000"/>
              </a:lnSpc>
            </a:pPr>
            <a:r>
              <a:rPr lang="en-US" sz="2400" b="1" dirty="0" smtClean="0">
                <a:solidFill>
                  <a:schemeClr val="accent1"/>
                </a:solidFill>
              </a:rPr>
              <a:t>How to Create New Project Site Template:</a:t>
            </a:r>
          </a:p>
          <a:p>
            <a:pPr marL="460375" indent="-460375" defTabSz="914363">
              <a:lnSpc>
                <a:spcPct val="90000"/>
              </a:lnSpc>
              <a:spcBef>
                <a:spcPct val="20000"/>
              </a:spcBef>
              <a:buSzPct val="85000"/>
              <a:buBlip>
                <a:blip r:embed="rId2"/>
              </a:buBlip>
            </a:pPr>
            <a:r>
              <a:rPr lang="en-US" sz="2000" dirty="0">
                <a:gradFill>
                  <a:gsLst>
                    <a:gs pos="0">
                      <a:schemeClr val="tx1"/>
                    </a:gs>
                    <a:gs pos="86000">
                      <a:schemeClr val="tx1"/>
                    </a:gs>
                  </a:gsLst>
                  <a:lin ang="5400000" scaled="0"/>
                </a:gradFill>
              </a:rPr>
              <a:t>Create New Site (Site Actions | New Site | Microsoft Project Workspace) </a:t>
            </a:r>
          </a:p>
          <a:p>
            <a:pPr marL="460375" indent="-460375" defTabSz="914363">
              <a:lnSpc>
                <a:spcPct val="90000"/>
              </a:lnSpc>
              <a:spcBef>
                <a:spcPct val="20000"/>
              </a:spcBef>
              <a:buSzPct val="85000"/>
              <a:buBlip>
                <a:blip r:embed="rId2"/>
              </a:buBlip>
            </a:pPr>
            <a:r>
              <a:rPr lang="en-US" sz="2000" dirty="0">
                <a:gradFill>
                  <a:gsLst>
                    <a:gs pos="0">
                      <a:schemeClr val="tx1"/>
                    </a:gs>
                    <a:gs pos="86000">
                      <a:schemeClr val="tx1"/>
                    </a:gs>
                  </a:gsLst>
                  <a:lin ang="5400000" scaled="0"/>
                </a:gradFill>
              </a:rPr>
              <a:t>When Finish: Go to Site Actions | Site Settings | Save Site as Template</a:t>
            </a:r>
          </a:p>
          <a:p>
            <a:pPr marL="460375" indent="-460375" defTabSz="914363">
              <a:lnSpc>
                <a:spcPct val="90000"/>
              </a:lnSpc>
              <a:spcBef>
                <a:spcPct val="20000"/>
              </a:spcBef>
              <a:buSzPct val="85000"/>
              <a:buBlip>
                <a:blip r:embed="rId2"/>
              </a:buBlip>
            </a:pPr>
            <a:r>
              <a:rPr lang="en-US" sz="2000" dirty="0">
                <a:gradFill>
                  <a:gsLst>
                    <a:gs pos="0">
                      <a:schemeClr val="tx1"/>
                    </a:gs>
                    <a:gs pos="86000">
                      <a:schemeClr val="tx1"/>
                    </a:gs>
                  </a:gsLst>
                  <a:lin ang="5400000" scaled="0"/>
                </a:gradFill>
              </a:rPr>
              <a:t>Go to Site Settings | Galleries | Solutions,  select Solution and Activate</a:t>
            </a:r>
          </a:p>
          <a:p>
            <a:pPr marL="460375" indent="-460375" defTabSz="914363">
              <a:lnSpc>
                <a:spcPct val="90000"/>
              </a:lnSpc>
              <a:spcBef>
                <a:spcPct val="20000"/>
              </a:spcBef>
              <a:buSzPct val="85000"/>
              <a:buBlip>
                <a:blip r:embed="rId2"/>
              </a:buBlip>
            </a:pPr>
            <a:r>
              <a:rPr lang="en-US" sz="2000" dirty="0">
                <a:gradFill>
                  <a:gsLst>
                    <a:gs pos="0">
                      <a:schemeClr val="tx1"/>
                    </a:gs>
                    <a:gs pos="86000">
                      <a:schemeClr val="tx1"/>
                    </a:gs>
                  </a:gsLst>
                  <a:lin ang="5400000" scaled="0"/>
                </a:gradFill>
              </a:rPr>
              <a:t>Leverage New Template in EPTs</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98598"/>
          </a:xfrm>
        </p:spPr>
        <p:txBody>
          <a:bodyPr/>
          <a:lstStyle/>
          <a:p>
            <a:r>
              <a:rPr lang="en-US" sz="3600" dirty="0"/>
              <a:t>High </a:t>
            </a:r>
            <a:r>
              <a:rPr lang="en-US" sz="3600" dirty="0" smtClean="0"/>
              <a:t>Level </a:t>
            </a:r>
            <a:r>
              <a:rPr lang="en-US" sz="3600" dirty="0"/>
              <a:t>P</a:t>
            </a:r>
            <a:r>
              <a:rPr lang="en-US" sz="3600" dirty="0" smtClean="0"/>
              <a:t>rocess </a:t>
            </a:r>
            <a:r>
              <a:rPr lang="en-US" sz="3600" dirty="0"/>
              <a:t>to </a:t>
            </a:r>
            <a:r>
              <a:rPr lang="en-US" sz="3600" dirty="0" smtClean="0"/>
              <a:t>Create </a:t>
            </a:r>
            <a:r>
              <a:rPr lang="en-US" sz="3600" dirty="0"/>
              <a:t>a </a:t>
            </a:r>
            <a:r>
              <a:rPr lang="en-US" sz="3600" dirty="0" smtClean="0"/>
              <a:t>Custom </a:t>
            </a:r>
            <a:r>
              <a:rPr lang="en-US" sz="3600" dirty="0"/>
              <a:t>EPT</a:t>
            </a:r>
          </a:p>
        </p:txBody>
      </p:sp>
      <p:sp>
        <p:nvSpPr>
          <p:cNvPr id="3" name="Text Placeholder 2"/>
          <p:cNvSpPr>
            <a:spLocks noGrp="1"/>
          </p:cNvSpPr>
          <p:nvPr>
            <p:ph type="body" sz="quarter" idx="10"/>
          </p:nvPr>
        </p:nvSpPr>
        <p:spPr>
          <a:xfrm>
            <a:off x="381000" y="1066801"/>
            <a:ext cx="8382000" cy="5562600"/>
          </a:xfrm>
        </p:spPr>
        <p:txBody>
          <a:bodyPr>
            <a:noAutofit/>
          </a:bodyPr>
          <a:lstStyle/>
          <a:p>
            <a:pPr>
              <a:lnSpc>
                <a:spcPct val="120000"/>
              </a:lnSpc>
            </a:pPr>
            <a:r>
              <a:rPr lang="en-US" sz="2000" dirty="0" smtClean="0"/>
              <a:t>For a Workflow EPT Design your Workflow (create your Visio Diagram) </a:t>
            </a:r>
          </a:p>
          <a:p>
            <a:pPr lvl="1">
              <a:lnSpc>
                <a:spcPct val="120000"/>
              </a:lnSpc>
              <a:spcBef>
                <a:spcPts val="0"/>
              </a:spcBef>
            </a:pPr>
            <a:r>
              <a:rPr lang="en-US" sz="1800" dirty="0" smtClean="0"/>
              <a:t>Create the custom fields you would like to use within your workflow </a:t>
            </a:r>
          </a:p>
          <a:p>
            <a:pPr lvl="1">
              <a:lnSpc>
                <a:spcPct val="120000"/>
              </a:lnSpc>
              <a:spcBef>
                <a:spcPts val="0"/>
              </a:spcBef>
            </a:pPr>
            <a:r>
              <a:rPr lang="en-US" sz="1800" dirty="0" smtClean="0"/>
              <a:t>Create the pages that will display your custom fields and web parts</a:t>
            </a:r>
          </a:p>
          <a:p>
            <a:pPr lvl="1">
              <a:lnSpc>
                <a:spcPct val="120000"/>
              </a:lnSpc>
              <a:spcBef>
                <a:spcPts val="0"/>
              </a:spcBef>
            </a:pPr>
            <a:r>
              <a:rPr lang="en-US" sz="1800" dirty="0" smtClean="0"/>
              <a:t>Create the Phases of your workflow </a:t>
            </a:r>
          </a:p>
          <a:p>
            <a:pPr lvl="1">
              <a:lnSpc>
                <a:spcPct val="120000"/>
              </a:lnSpc>
              <a:spcBef>
                <a:spcPts val="0"/>
              </a:spcBef>
            </a:pPr>
            <a:r>
              <a:rPr lang="en-US" sz="1800" dirty="0" smtClean="0"/>
              <a:t>Create the Stages that will exist within the Phases, and will hold the pages that you defined </a:t>
            </a:r>
          </a:p>
          <a:p>
            <a:pPr lvl="1">
              <a:lnSpc>
                <a:spcPct val="120000"/>
              </a:lnSpc>
              <a:spcBef>
                <a:spcPts val="0"/>
              </a:spcBef>
            </a:pPr>
            <a:r>
              <a:rPr lang="en-US" sz="1800" dirty="0" smtClean="0"/>
              <a:t>Create the workflow in Visual Studio </a:t>
            </a:r>
          </a:p>
          <a:p>
            <a:pPr lvl="1">
              <a:lnSpc>
                <a:spcPct val="120000"/>
              </a:lnSpc>
              <a:spcBef>
                <a:spcPts val="0"/>
              </a:spcBef>
            </a:pPr>
            <a:r>
              <a:rPr lang="en-US" sz="1800" dirty="0" smtClean="0"/>
              <a:t>Deploy the workflow onto PWA </a:t>
            </a:r>
          </a:p>
          <a:p>
            <a:pPr lvl="1">
              <a:lnSpc>
                <a:spcPct val="120000"/>
              </a:lnSpc>
              <a:spcBef>
                <a:spcPts val="0"/>
              </a:spcBef>
            </a:pPr>
            <a:r>
              <a:rPr lang="en-US" sz="1800" dirty="0" smtClean="0"/>
              <a:t>Create an EPT and reference the workflow you just created </a:t>
            </a:r>
          </a:p>
          <a:p>
            <a:pPr>
              <a:lnSpc>
                <a:spcPct val="120000"/>
              </a:lnSpc>
            </a:pPr>
            <a:r>
              <a:rPr lang="en-US" sz="2000" dirty="0" smtClean="0"/>
              <a:t>For a Non-workflow EPT </a:t>
            </a:r>
          </a:p>
          <a:p>
            <a:pPr lvl="1">
              <a:lnSpc>
                <a:spcPct val="120000"/>
              </a:lnSpc>
              <a:spcBef>
                <a:spcPts val="0"/>
              </a:spcBef>
            </a:pPr>
            <a:r>
              <a:rPr lang="en-US" sz="1800" dirty="0" smtClean="0"/>
              <a:t>Create required custom fields</a:t>
            </a:r>
          </a:p>
          <a:p>
            <a:pPr lvl="1">
              <a:lnSpc>
                <a:spcPct val="120000"/>
              </a:lnSpc>
              <a:spcBef>
                <a:spcPts val="0"/>
              </a:spcBef>
            </a:pPr>
            <a:r>
              <a:rPr lang="en-US" sz="1800" dirty="0" smtClean="0"/>
              <a:t>Create the pages you would like to show up for this EPT </a:t>
            </a:r>
          </a:p>
          <a:p>
            <a:pPr lvl="1">
              <a:lnSpc>
                <a:spcPct val="120000"/>
              </a:lnSpc>
              <a:spcBef>
                <a:spcPts val="0"/>
              </a:spcBef>
            </a:pPr>
            <a:r>
              <a:rPr lang="en-US" sz="1800" dirty="0" smtClean="0"/>
              <a:t>Create an EPT </a:t>
            </a:r>
          </a:p>
          <a:p>
            <a:pPr lvl="2">
              <a:lnSpc>
                <a:spcPct val="120000"/>
              </a:lnSpc>
              <a:spcBef>
                <a:spcPts val="0"/>
              </a:spcBef>
            </a:pPr>
            <a:r>
              <a:rPr lang="en-US" sz="1600" dirty="0" smtClean="0"/>
              <a:t>Select no workflow </a:t>
            </a:r>
          </a:p>
          <a:p>
            <a:pPr lvl="2">
              <a:lnSpc>
                <a:spcPct val="120000"/>
              </a:lnSpc>
              <a:spcBef>
                <a:spcPts val="0"/>
              </a:spcBef>
            </a:pPr>
            <a:r>
              <a:rPr lang="en-US" sz="1600" dirty="0" smtClean="0"/>
              <a:t>Indicate what pages to display </a:t>
            </a:r>
            <a:endParaRPr lang="en-US" sz="1600" dirty="0" smtClean="0">
              <a:solidFill>
                <a:srgbClr val="FF0000"/>
              </a:solidFill>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EPT Creation</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11996433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Project Workflows</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28600"/>
            <a:ext cx="8382000" cy="609398"/>
          </a:xfrm>
        </p:spPr>
        <p:txBody>
          <a:bodyPr/>
          <a:lstStyle/>
          <a:p>
            <a:r>
              <a:rPr lang="en-US" sz="4400" dirty="0" smtClean="0"/>
              <a:t>Project Server Workflows</a:t>
            </a:r>
            <a:endParaRPr lang="en-US" sz="4400" dirty="0"/>
          </a:p>
        </p:txBody>
      </p:sp>
      <p:sp>
        <p:nvSpPr>
          <p:cNvPr id="8" name="Content Placeholder 7"/>
          <p:cNvSpPr>
            <a:spLocks noGrp="1"/>
          </p:cNvSpPr>
          <p:nvPr>
            <p:ph type="body" sz="quarter" idx="10"/>
          </p:nvPr>
        </p:nvSpPr>
        <p:spPr>
          <a:xfrm>
            <a:off x="381000" y="1447799"/>
            <a:ext cx="8382000" cy="3951851"/>
          </a:xfrm>
        </p:spPr>
        <p:txBody>
          <a:bodyPr/>
          <a:lstStyle/>
          <a:p>
            <a:r>
              <a:rPr lang="en-US" sz="2800" dirty="0" smtClean="0"/>
              <a:t>Not all EPTs require workflows</a:t>
            </a:r>
          </a:p>
          <a:p>
            <a:r>
              <a:rPr lang="en-US" sz="2800" dirty="0" smtClean="0"/>
              <a:t>Allows for a custom approval process</a:t>
            </a:r>
          </a:p>
          <a:p>
            <a:r>
              <a:rPr lang="en-US" sz="2800" dirty="0" smtClean="0"/>
              <a:t>Workflow supports: </a:t>
            </a:r>
          </a:p>
          <a:p>
            <a:pPr lvl="1">
              <a:lnSpc>
                <a:spcPct val="100000"/>
              </a:lnSpc>
              <a:spcBef>
                <a:spcPts val="600"/>
              </a:spcBef>
            </a:pPr>
            <a:r>
              <a:rPr lang="en-US" sz="2400" dirty="0"/>
              <a:t>Simple Project Lifecycle (single </a:t>
            </a:r>
            <a:r>
              <a:rPr lang="en-US" sz="2400" dirty="0" smtClean="0"/>
              <a:t>stage/approval)</a:t>
            </a:r>
            <a:endParaRPr lang="en-US" sz="2400" dirty="0"/>
          </a:p>
          <a:p>
            <a:pPr lvl="1">
              <a:lnSpc>
                <a:spcPct val="100000"/>
              </a:lnSpc>
              <a:spcBef>
                <a:spcPts val="600"/>
              </a:spcBef>
            </a:pPr>
            <a:r>
              <a:rPr lang="en-US" sz="2400" dirty="0"/>
              <a:t>Complex Project Lifecycle (</a:t>
            </a:r>
            <a:r>
              <a:rPr lang="en-US" sz="2400" dirty="0" smtClean="0"/>
              <a:t>multi-stage/approval)</a:t>
            </a:r>
            <a:endParaRPr lang="en-US" sz="2400" dirty="0"/>
          </a:p>
          <a:p>
            <a:r>
              <a:rPr lang="en-US" sz="2800" dirty="0" smtClean="0"/>
              <a:t>Overlaid on SharePoint Workflows</a:t>
            </a:r>
          </a:p>
          <a:p>
            <a:r>
              <a:rPr lang="en-US" sz="2800" dirty="0" smtClean="0"/>
              <a:t>Create Custom Workflows created in Microsoft</a:t>
            </a:r>
            <a:r>
              <a:rPr lang="en-US" sz="2800" baseline="30000" dirty="0" smtClean="0"/>
              <a:t>®</a:t>
            </a:r>
            <a:r>
              <a:rPr lang="en-US" sz="2800" dirty="0" smtClean="0"/>
              <a:t> Visual Studio</a:t>
            </a:r>
            <a:r>
              <a:rPr lang="en-US" sz="2800" baseline="30000" dirty="0" smtClean="0"/>
              <a:t>®</a:t>
            </a:r>
            <a:r>
              <a:rPr lang="en-US" sz="2800" dirty="0" smtClean="0"/>
              <a:t> 2010 (SharePoint Designer is NOT supported)</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Demand Management</a:t>
            </a:r>
            <a:endParaRPr lang="en-US" dirty="0"/>
          </a:p>
        </p:txBody>
      </p:sp>
      <p:sp>
        <p:nvSpPr>
          <p:cNvPr id="3" name="Subtitle 2"/>
          <p:cNvSpPr>
            <a:spLocks noGrp="1"/>
          </p:cNvSpPr>
          <p:nvPr>
            <p:ph type="subTitle" idx="1"/>
          </p:nvPr>
        </p:nvSpPr>
        <p:spPr>
          <a:xfrm>
            <a:off x="730249" y="5638802"/>
            <a:ext cx="7681914" cy="443198"/>
          </a:xfrm>
        </p:spPr>
        <p:txBody>
          <a:bodyPr/>
          <a:lstStyle/>
          <a:p>
            <a:r>
              <a:rPr lang="en-US" dirty="0" smtClean="0">
                <a:gradFill>
                  <a:gsLst>
                    <a:gs pos="0">
                      <a:schemeClr val="tx1"/>
                    </a:gs>
                    <a:gs pos="100000">
                      <a:schemeClr val="tx1"/>
                    </a:gs>
                  </a:gsLst>
                  <a:lin ang="5400000" scaled="0"/>
                </a:gradFill>
              </a:rPr>
              <a:t>Microsoft Project 2010 Ignite</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Project Workflow Process</a:t>
            </a:r>
            <a:endParaRPr lang="en-US" dirty="0"/>
          </a:p>
        </p:txBody>
      </p:sp>
      <p:sp>
        <p:nvSpPr>
          <p:cNvPr id="3" name="Text Placeholder 2"/>
          <p:cNvSpPr>
            <a:spLocks noGrp="1"/>
          </p:cNvSpPr>
          <p:nvPr>
            <p:ph type="body" sz="quarter" idx="10"/>
          </p:nvPr>
        </p:nvSpPr>
        <p:spPr>
          <a:xfrm>
            <a:off x="381000" y="1447800"/>
            <a:ext cx="8382000" cy="4648200"/>
          </a:xfrm>
        </p:spPr>
        <p:txBody>
          <a:bodyPr>
            <a:normAutofit fontScale="85000" lnSpcReduction="20000"/>
          </a:bodyPr>
          <a:lstStyle/>
          <a:p>
            <a:pPr>
              <a:lnSpc>
                <a:spcPct val="120000"/>
              </a:lnSpc>
              <a:spcBef>
                <a:spcPts val="1800"/>
              </a:spcBef>
            </a:pPr>
            <a:r>
              <a:rPr lang="en-US" dirty="0" smtClean="0"/>
              <a:t>EPT’s are the starting point, PM initiates a project by picking an EPT in PWA</a:t>
            </a:r>
          </a:p>
          <a:p>
            <a:pPr>
              <a:lnSpc>
                <a:spcPct val="120000"/>
              </a:lnSpc>
              <a:spcBef>
                <a:spcPts val="1800"/>
              </a:spcBef>
            </a:pPr>
            <a:r>
              <a:rPr lang="en-US" dirty="0" smtClean="0"/>
              <a:t>A series of one or more Stages need to be followed in sequence. Each Stage displays one or more PDP’s to collect/display info</a:t>
            </a:r>
          </a:p>
          <a:p>
            <a:pPr>
              <a:lnSpc>
                <a:spcPct val="120000"/>
              </a:lnSpc>
              <a:spcBef>
                <a:spcPts val="1800"/>
              </a:spcBef>
            </a:pPr>
            <a:r>
              <a:rPr lang="en-US" dirty="0" smtClean="0"/>
              <a:t>Phases logically group sets of Stages</a:t>
            </a:r>
          </a:p>
          <a:p>
            <a:pPr>
              <a:lnSpc>
                <a:spcPct val="120000"/>
              </a:lnSpc>
              <a:spcBef>
                <a:spcPts val="1800"/>
              </a:spcBef>
            </a:pPr>
            <a:r>
              <a:rPr lang="en-US" dirty="0" smtClean="0"/>
              <a:t>A Workflow, built in Visual Studio, must be associated with at least one Stage, exerting control on the sequence through definition of Approvals</a:t>
            </a:r>
          </a:p>
          <a:p>
            <a:pPr>
              <a:lnSpc>
                <a:spcPct val="120000"/>
              </a:lnSpc>
              <a:spcBef>
                <a:spcPts val="1800"/>
              </a:spcBef>
            </a:pPr>
            <a:endParaRPr lang="en-US"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Stages and Phases</a:t>
            </a:r>
            <a:endParaRPr lang="en-US" dirty="0"/>
          </a:p>
        </p:txBody>
      </p:sp>
      <p:sp>
        <p:nvSpPr>
          <p:cNvPr id="3" name="Content Placeholder 2"/>
          <p:cNvSpPr>
            <a:spLocks noGrp="1"/>
          </p:cNvSpPr>
          <p:nvPr>
            <p:ph type="body" sz="quarter" idx="10"/>
          </p:nvPr>
        </p:nvSpPr>
        <p:spPr>
          <a:xfrm>
            <a:off x="381000" y="1447799"/>
            <a:ext cx="8382000" cy="4648201"/>
          </a:xfrm>
        </p:spPr>
        <p:txBody>
          <a:bodyPr>
            <a:normAutofit fontScale="92500" lnSpcReduction="10000"/>
          </a:bodyPr>
          <a:lstStyle/>
          <a:p>
            <a:pPr>
              <a:lnSpc>
                <a:spcPct val="100000"/>
              </a:lnSpc>
            </a:pPr>
            <a:r>
              <a:rPr lang="en-US" dirty="0" smtClean="0"/>
              <a:t>Vital component of the Project Lifecycle</a:t>
            </a:r>
          </a:p>
          <a:p>
            <a:pPr>
              <a:lnSpc>
                <a:spcPct val="100000"/>
              </a:lnSpc>
            </a:pPr>
            <a:endParaRPr lang="en-US" dirty="0" smtClean="0"/>
          </a:p>
          <a:p>
            <a:pPr>
              <a:lnSpc>
                <a:spcPct val="100000"/>
              </a:lnSpc>
            </a:pPr>
            <a:r>
              <a:rPr lang="en-US" b="1" i="1" dirty="0" smtClean="0"/>
              <a:t>Stage</a:t>
            </a:r>
            <a:r>
              <a:rPr lang="en-US" dirty="0" smtClean="0"/>
              <a:t> controls behavior</a:t>
            </a:r>
          </a:p>
          <a:p>
            <a:pPr lvl="1">
              <a:lnSpc>
                <a:spcPct val="100000"/>
              </a:lnSpc>
            </a:pPr>
            <a:r>
              <a:rPr lang="en-US" dirty="0" smtClean="0"/>
              <a:t>Visible Pages</a:t>
            </a:r>
          </a:p>
          <a:p>
            <a:pPr lvl="1">
              <a:lnSpc>
                <a:spcPct val="100000"/>
              </a:lnSpc>
            </a:pPr>
            <a:r>
              <a:rPr lang="en-US" dirty="0" smtClean="0"/>
              <a:t>Read Only, Required Custom Fields</a:t>
            </a:r>
          </a:p>
          <a:p>
            <a:pPr lvl="1">
              <a:lnSpc>
                <a:spcPct val="100000"/>
              </a:lnSpc>
            </a:pPr>
            <a:endParaRPr lang="en-US" dirty="0" smtClean="0"/>
          </a:p>
          <a:p>
            <a:pPr>
              <a:lnSpc>
                <a:spcPct val="100000"/>
              </a:lnSpc>
            </a:pPr>
            <a:r>
              <a:rPr lang="en-US" b="1" i="1" dirty="0" smtClean="0"/>
              <a:t>Phase</a:t>
            </a:r>
            <a:r>
              <a:rPr lang="en-US" dirty="0" smtClean="0"/>
              <a:t> groups stages</a:t>
            </a:r>
          </a:p>
          <a:p>
            <a:pPr>
              <a:lnSpc>
                <a:spcPct val="100000"/>
              </a:lnSpc>
            </a:pPr>
            <a:endParaRPr lang="en-US" dirty="0" smtClean="0"/>
          </a:p>
          <a:p>
            <a:pPr>
              <a:lnSpc>
                <a:spcPct val="100000"/>
              </a:lnSpc>
            </a:pPr>
            <a:r>
              <a:rPr lang="en-US" dirty="0" smtClean="0"/>
              <a:t>Current phase, stage of project available in Project Center, Reports</a:t>
            </a:r>
            <a:endParaRPr lang="en-US" dirty="0"/>
          </a:p>
        </p:txBody>
      </p:sp>
    </p:spTree>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Administration</a:t>
            </a:r>
            <a:endParaRPr lang="en-US" dirty="0"/>
          </a:p>
        </p:txBody>
      </p:sp>
      <p:sp>
        <p:nvSpPr>
          <p:cNvPr id="3" name="Text Placeholder 2"/>
          <p:cNvSpPr>
            <a:spLocks noGrp="1"/>
          </p:cNvSpPr>
          <p:nvPr>
            <p:ph type="body" sz="quarter" idx="10"/>
          </p:nvPr>
        </p:nvSpPr>
        <p:spPr>
          <a:xfrm>
            <a:off x="381000" y="1981200"/>
            <a:ext cx="8382000" cy="3299365"/>
          </a:xfrm>
        </p:spPr>
        <p:txBody>
          <a:bodyPr/>
          <a:lstStyle/>
          <a:p>
            <a:r>
              <a:rPr lang="en-US" dirty="0" smtClean="0"/>
              <a:t>After Workflows are built in Visual Studio, they need to be packaged up as solutions or features and loaded into the PWA site using </a:t>
            </a:r>
            <a:r>
              <a:rPr lang="en-US" dirty="0" err="1" smtClean="0"/>
              <a:t>stsadm</a:t>
            </a:r>
            <a:r>
              <a:rPr lang="en-US" dirty="0" smtClean="0"/>
              <a:t>/PowerShell or VS</a:t>
            </a:r>
          </a:p>
          <a:p>
            <a:endParaRPr lang="en-US" dirty="0" smtClean="0"/>
          </a:p>
          <a:p>
            <a:r>
              <a:rPr lang="en-US" dirty="0" smtClean="0"/>
              <a:t>Refer to the Project Server 2010 SDK help file for more information</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an EPT mid-lifecycle</a:t>
            </a:r>
            <a:endParaRPr lang="en-US" dirty="0"/>
          </a:p>
        </p:txBody>
      </p:sp>
      <p:sp>
        <p:nvSpPr>
          <p:cNvPr id="3" name="Text Placeholder 2"/>
          <p:cNvSpPr>
            <a:spLocks noGrp="1"/>
          </p:cNvSpPr>
          <p:nvPr>
            <p:ph type="body" sz="quarter" idx="10"/>
          </p:nvPr>
        </p:nvSpPr>
        <p:spPr>
          <a:xfrm>
            <a:off x="381000" y="1447799"/>
            <a:ext cx="8382000" cy="2628412"/>
          </a:xfrm>
        </p:spPr>
        <p:txBody>
          <a:bodyPr/>
          <a:lstStyle/>
          <a:p>
            <a:r>
              <a:rPr lang="en-US" dirty="0" smtClean="0"/>
              <a:t>A project or proposal’s EPT may be changed in mid-lifecycle if necessary</a:t>
            </a:r>
          </a:p>
          <a:p>
            <a:pPr lvl="1"/>
            <a:r>
              <a:rPr lang="en-US" dirty="0" smtClean="0"/>
              <a:t>Current workflow will end and new EPT’s workflow will begin </a:t>
            </a:r>
          </a:p>
          <a:p>
            <a:pPr lvl="1"/>
            <a:r>
              <a:rPr lang="en-US" dirty="0" smtClean="0"/>
              <a:t>New EPTs pages will be loaded</a:t>
            </a:r>
          </a:p>
          <a:p>
            <a:pPr lvl="2"/>
            <a:r>
              <a:rPr lang="en-US" dirty="0" smtClean="0"/>
              <a:t>Save current page’s data prior to changing EPT</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390292"/>
            <a:ext cx="4100513" cy="17564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378569"/>
            <a:ext cx="4052888" cy="16577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Stages</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smtClean="0"/>
              <a:t>Workflow Stages</a:t>
            </a:r>
            <a:endParaRPr lang="en-US" dirty="0"/>
          </a:p>
        </p:txBody>
      </p:sp>
      <p:sp>
        <p:nvSpPr>
          <p:cNvPr id="3" name="Content Placeholder 2"/>
          <p:cNvSpPr>
            <a:spLocks noGrp="1"/>
          </p:cNvSpPr>
          <p:nvPr>
            <p:ph sz="half" idx="1"/>
          </p:nvPr>
        </p:nvSpPr>
        <p:spPr>
          <a:xfrm>
            <a:off x="377176" y="1447526"/>
            <a:ext cx="4347224" cy="3810274"/>
          </a:xfrm>
        </p:spPr>
        <p:txBody>
          <a:bodyPr/>
          <a:lstStyle/>
          <a:p>
            <a:r>
              <a:rPr lang="en-US" dirty="0" smtClean="0"/>
              <a:t>Represents one step within a project lifecycle</a:t>
            </a:r>
          </a:p>
          <a:p>
            <a:r>
              <a:rPr lang="en-US" dirty="0" smtClean="0"/>
              <a:t>Appears as steps at the End-User level</a:t>
            </a:r>
          </a:p>
          <a:p>
            <a:r>
              <a:rPr lang="en-US" dirty="0" smtClean="0"/>
              <a:t>Controls the behavior of:</a:t>
            </a:r>
          </a:p>
          <a:p>
            <a:pPr marL="855663" lvl="1" indent="-395288">
              <a:lnSpc>
                <a:spcPct val="100000"/>
              </a:lnSpc>
            </a:pPr>
            <a:r>
              <a:rPr lang="en-US" dirty="0"/>
              <a:t>Visible PDPs</a:t>
            </a:r>
          </a:p>
          <a:p>
            <a:pPr marL="855663" lvl="1" indent="-395288">
              <a:lnSpc>
                <a:spcPct val="100000"/>
              </a:lnSpc>
            </a:pPr>
            <a:r>
              <a:rPr lang="en-US" dirty="0"/>
              <a:t>Read-Only/Required Custom Fields</a:t>
            </a:r>
          </a:p>
          <a:p>
            <a:pPr marL="855663" lvl="1" indent="-395288">
              <a:lnSpc>
                <a:spcPct val="100000"/>
              </a:lnSpc>
            </a:pPr>
            <a:r>
              <a:rPr lang="en-US" dirty="0"/>
              <a:t>Associated Phase</a:t>
            </a:r>
          </a:p>
        </p:txBody>
      </p:sp>
      <p:sp>
        <p:nvSpPr>
          <p:cNvPr id="9" name="Rectangle 8"/>
          <p:cNvSpPr/>
          <p:nvPr/>
        </p:nvSpPr>
        <p:spPr>
          <a:xfrm>
            <a:off x="5250170" y="1409055"/>
            <a:ext cx="3450688" cy="461665"/>
          </a:xfrm>
          <a:prstGeom prst="rect">
            <a:avLst/>
          </a:prstGeom>
        </p:spPr>
        <p:txBody>
          <a:bodyPr wrap="none">
            <a:spAutoFit/>
          </a:bodyPr>
          <a:lstStyle/>
          <a:p>
            <a:pPr>
              <a:buNone/>
            </a:pPr>
            <a:r>
              <a:rPr lang="en-US" sz="2400" b="1" dirty="0" smtClean="0">
                <a:solidFill>
                  <a:srgbClr val="FFC000"/>
                </a:solidFill>
              </a:rPr>
              <a:t>Out-of-the-Box Stages</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823" y="1928812"/>
            <a:ext cx="3905383" cy="38623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Phases</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09398"/>
          </a:xfrm>
        </p:spPr>
        <p:txBody>
          <a:bodyPr/>
          <a:lstStyle/>
          <a:p>
            <a:r>
              <a:rPr lang="en-US" sz="4400" dirty="0" smtClean="0"/>
              <a:t>Workflow Phases</a:t>
            </a:r>
            <a:endParaRPr lang="en-US" sz="4400" dirty="0"/>
          </a:p>
        </p:txBody>
      </p:sp>
      <p:sp>
        <p:nvSpPr>
          <p:cNvPr id="8" name="Content Placeholder 7"/>
          <p:cNvSpPr>
            <a:spLocks noGrp="1"/>
          </p:cNvSpPr>
          <p:nvPr>
            <p:ph sz="half" idx="4294967295"/>
          </p:nvPr>
        </p:nvSpPr>
        <p:spPr>
          <a:xfrm>
            <a:off x="320675" y="1143000"/>
            <a:ext cx="8747125" cy="2419124"/>
          </a:xfrm>
        </p:spPr>
        <p:txBody>
          <a:bodyPr/>
          <a:lstStyle/>
          <a:p>
            <a:r>
              <a:rPr lang="en-US" sz="2800" dirty="0"/>
              <a:t>Collection of Stages grouped together to identify a common set of activities in the project life cycle</a:t>
            </a:r>
          </a:p>
          <a:p>
            <a:r>
              <a:rPr lang="en-US" sz="2800" dirty="0" smtClean="0"/>
              <a:t>Used as a placeholder</a:t>
            </a:r>
          </a:p>
          <a:p>
            <a:pPr marL="855663" lvl="1" indent="-395288">
              <a:lnSpc>
                <a:spcPct val="100000"/>
              </a:lnSpc>
              <a:spcBef>
                <a:spcPts val="0"/>
              </a:spcBef>
            </a:pPr>
            <a:r>
              <a:rPr lang="en-US" sz="2400" dirty="0"/>
              <a:t>Typically used for </a:t>
            </a:r>
            <a:r>
              <a:rPr lang="en-US" sz="2400" dirty="0" smtClean="0"/>
              <a:t>identification </a:t>
            </a:r>
            <a:r>
              <a:rPr lang="en-US" sz="2400" dirty="0"/>
              <a:t>purposes</a:t>
            </a:r>
          </a:p>
          <a:p>
            <a:pPr marL="855663" lvl="1" indent="-395288">
              <a:lnSpc>
                <a:spcPct val="100000"/>
              </a:lnSpc>
              <a:spcBef>
                <a:spcPts val="0"/>
              </a:spcBef>
            </a:pPr>
            <a:r>
              <a:rPr lang="en-US" sz="2400" dirty="0"/>
              <a:t>Group Stages </a:t>
            </a:r>
            <a:r>
              <a:rPr lang="en-US" sz="2400" dirty="0" smtClean="0"/>
              <a:t>together</a:t>
            </a:r>
          </a:p>
          <a:p>
            <a:pPr indent="-395288">
              <a:lnSpc>
                <a:spcPct val="100000"/>
              </a:lnSpc>
              <a:spcBef>
                <a:spcPts val="0"/>
              </a:spcBef>
            </a:pPr>
            <a:r>
              <a:rPr lang="en-US" sz="2800" dirty="0"/>
              <a:t>Phases do not directly affect Project Detail </a:t>
            </a:r>
            <a:r>
              <a:rPr lang="en-US" sz="2800" dirty="0" smtClean="0"/>
              <a:t>Pages</a:t>
            </a:r>
            <a:endParaRPr lang="en-US" sz="2800" dirty="0"/>
          </a:p>
        </p:txBody>
      </p:sp>
      <p:grpSp>
        <p:nvGrpSpPr>
          <p:cNvPr id="20" name="Group 19"/>
          <p:cNvGrpSpPr/>
          <p:nvPr/>
        </p:nvGrpSpPr>
        <p:grpSpPr>
          <a:xfrm>
            <a:off x="4191000" y="3877270"/>
            <a:ext cx="4384622" cy="923330"/>
            <a:chOff x="2903959" y="5486082"/>
            <a:chExt cx="5709025" cy="1136475"/>
          </a:xfrm>
        </p:grpSpPr>
        <p:sp>
          <p:nvSpPr>
            <p:cNvPr id="13" name="TextBox 12"/>
            <p:cNvSpPr txBox="1"/>
            <p:nvPr/>
          </p:nvSpPr>
          <p:spPr>
            <a:xfrm>
              <a:off x="2903959" y="5486082"/>
              <a:ext cx="5709025" cy="1136475"/>
            </a:xfrm>
            <a:prstGeom prst="rect">
              <a:avLst/>
            </a:prstGeom>
            <a:noFill/>
            <a:ln>
              <a:solidFill>
                <a:schemeClr val="tx1"/>
              </a:solidFill>
            </a:ln>
          </p:spPr>
          <p:txBody>
            <a:bodyPr wrap="square" rtlCol="0">
              <a:spAutoFit/>
            </a:bodyPr>
            <a:lstStyle/>
            <a:p>
              <a:pPr>
                <a:buNone/>
              </a:pPr>
              <a:r>
                <a:rPr lang="en-US" b="1" dirty="0" smtClean="0">
                  <a:solidFill>
                    <a:srgbClr val="FFC000"/>
                  </a:solidFill>
                </a:rPr>
                <a:t>For example,</a:t>
              </a:r>
              <a:r>
                <a:rPr lang="en-US" dirty="0" smtClean="0"/>
                <a:t/>
              </a:r>
              <a:br>
                <a:rPr lang="en-US" dirty="0" smtClean="0"/>
              </a:br>
              <a:r>
                <a:rPr lang="en-US" dirty="0" smtClean="0"/>
                <a:t>A phase is like an empty file </a:t>
              </a:r>
              <a:br>
                <a:rPr lang="en-US" dirty="0" smtClean="0"/>
              </a:br>
              <a:r>
                <a:rPr lang="en-US" dirty="0" smtClean="0"/>
                <a:t>folder with a name on the tab</a:t>
              </a:r>
              <a:endParaRPr lang="en-US" dirty="0"/>
            </a:p>
          </p:txBody>
        </p:sp>
        <p:pic>
          <p:nvPicPr>
            <p:cNvPr id="22532" name="Picture 4" descr="F:\DVD_ART34\Artwork_Imagery\Icons - Illustrations\_WINDOWS SERVER ICONS\Documents\Folder file Open.png"/>
            <p:cNvPicPr>
              <a:picLocks noChangeAspect="1" noChangeArrowheads="1"/>
            </p:cNvPicPr>
            <p:nvPr/>
          </p:nvPicPr>
          <p:blipFill>
            <a:blip r:embed="rId2" cstate="print"/>
            <a:srcRect/>
            <a:stretch>
              <a:fillRect/>
            </a:stretch>
          </p:blipFill>
          <p:spPr bwMode="auto">
            <a:xfrm>
              <a:off x="7411196" y="5598288"/>
              <a:ext cx="1127331" cy="853068"/>
            </a:xfrm>
            <a:prstGeom prst="rect">
              <a:avLst/>
            </a:prstGeom>
            <a:noFill/>
            <a:ln>
              <a:noFill/>
            </a:ln>
          </p:spPr>
        </p:pic>
      </p:grpSp>
      <p:sp>
        <p:nvSpPr>
          <p:cNvPr id="10" name="Rectangle 9"/>
          <p:cNvSpPr/>
          <p:nvPr/>
        </p:nvSpPr>
        <p:spPr>
          <a:xfrm>
            <a:off x="685800" y="3853696"/>
            <a:ext cx="2994072" cy="1785104"/>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a:buNone/>
            </a:pPr>
            <a:r>
              <a:rPr lang="en-US" sz="2000" b="1" dirty="0" smtClean="0">
                <a:solidFill>
                  <a:srgbClr val="FFC000"/>
                </a:solidFill>
              </a:rPr>
              <a:t>Out-of-the-Box Phases</a:t>
            </a:r>
          </a:p>
          <a:p>
            <a:pPr marL="398463" indent="-395288" defTabSz="914363">
              <a:buSzPct val="85000"/>
              <a:buBlip>
                <a:blip r:embed="rId3"/>
              </a:buBlip>
            </a:pPr>
            <a:r>
              <a:rPr lang="en-US" dirty="0">
                <a:gradFill>
                  <a:gsLst>
                    <a:gs pos="0">
                      <a:schemeClr val="tx1"/>
                    </a:gs>
                    <a:gs pos="86000">
                      <a:schemeClr val="tx1"/>
                    </a:gs>
                  </a:gsLst>
                  <a:lin ang="5400000" scaled="0"/>
                </a:gradFill>
              </a:rPr>
              <a:t>Create</a:t>
            </a:r>
          </a:p>
          <a:p>
            <a:pPr marL="398463" indent="-395288" defTabSz="914363">
              <a:buSzPct val="85000"/>
              <a:buBlip>
                <a:blip r:embed="rId3"/>
              </a:buBlip>
            </a:pPr>
            <a:r>
              <a:rPr lang="en-US" dirty="0">
                <a:gradFill>
                  <a:gsLst>
                    <a:gs pos="0">
                      <a:schemeClr val="tx1"/>
                    </a:gs>
                    <a:gs pos="86000">
                      <a:schemeClr val="tx1"/>
                    </a:gs>
                  </a:gsLst>
                  <a:lin ang="5400000" scaled="0"/>
                </a:gradFill>
              </a:rPr>
              <a:t>Plan</a:t>
            </a:r>
          </a:p>
          <a:p>
            <a:pPr marL="398463" indent="-395288" defTabSz="914363">
              <a:buSzPct val="85000"/>
              <a:buBlip>
                <a:blip r:embed="rId3"/>
              </a:buBlip>
            </a:pPr>
            <a:r>
              <a:rPr lang="en-US" dirty="0">
                <a:gradFill>
                  <a:gsLst>
                    <a:gs pos="0">
                      <a:schemeClr val="tx1"/>
                    </a:gs>
                    <a:gs pos="86000">
                      <a:schemeClr val="tx1"/>
                    </a:gs>
                  </a:gsLst>
                  <a:lin ang="5400000" scaled="0"/>
                </a:gradFill>
              </a:rPr>
              <a:t>Select</a:t>
            </a:r>
          </a:p>
          <a:p>
            <a:pPr marL="398463" indent="-395288" defTabSz="914363">
              <a:buSzPct val="85000"/>
              <a:buBlip>
                <a:blip r:embed="rId3"/>
              </a:buBlip>
            </a:pPr>
            <a:r>
              <a:rPr lang="en-US" dirty="0">
                <a:gradFill>
                  <a:gsLst>
                    <a:gs pos="0">
                      <a:schemeClr val="tx1"/>
                    </a:gs>
                    <a:gs pos="86000">
                      <a:schemeClr val="tx1"/>
                    </a:gs>
                  </a:gsLst>
                  <a:lin ang="5400000" scaled="0"/>
                </a:gradFill>
              </a:rPr>
              <a:t>Manage</a:t>
            </a:r>
          </a:p>
          <a:p>
            <a:pPr marL="398463" indent="-395288" defTabSz="914363">
              <a:buSzPct val="85000"/>
              <a:buBlip>
                <a:blip r:embed="rId3"/>
              </a:buBlip>
            </a:pPr>
            <a:r>
              <a:rPr lang="en-US" dirty="0">
                <a:gradFill>
                  <a:gsLst>
                    <a:gs pos="0">
                      <a:schemeClr val="tx1"/>
                    </a:gs>
                    <a:gs pos="86000">
                      <a:schemeClr val="tx1"/>
                    </a:gs>
                  </a:gsLst>
                  <a:lin ang="5400000" scaled="0"/>
                </a:gradFill>
              </a:rPr>
              <a:t>Finished</a:t>
            </a: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999" y="5067276"/>
            <a:ext cx="4791075" cy="11430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sz="4000" dirty="0" smtClean="0"/>
              <a:t>Sample Proposal Workflow</a:t>
            </a:r>
            <a:endParaRPr lang="en-US" sz="40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076576"/>
            <a:ext cx="5143500" cy="5705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143000" y="797630"/>
            <a:ext cx="7696200" cy="193899"/>
          </a:xfrm>
          <a:prstGeom prst="rect">
            <a:avLst/>
          </a:prstGeom>
          <a:noFill/>
        </p:spPr>
        <p:txBody>
          <a:bodyPr wrap="square" lIns="0" tIns="0" rIns="0" bIns="0" rtlCol="0">
            <a:spAutoFit/>
          </a:bodyPr>
          <a:lstStyle/>
          <a:p>
            <a:pPr algn="ctr">
              <a:lnSpc>
                <a:spcPct val="90000"/>
              </a:lnSpc>
            </a:pPr>
            <a:r>
              <a:rPr lang="en-US" sz="1400" dirty="0">
                <a:gradFill>
                  <a:gsLst>
                    <a:gs pos="0">
                      <a:schemeClr val="tx1"/>
                    </a:gs>
                    <a:gs pos="86000">
                      <a:schemeClr val="tx1"/>
                    </a:gs>
                  </a:gsLst>
                  <a:lin ang="5400000" scaled="0"/>
                </a:gradFill>
                <a:hlinkClick r:id="rId3"/>
              </a:rPr>
              <a:t>http://</a:t>
            </a:r>
            <a:r>
              <a:rPr lang="en-US" sz="1400" dirty="0" smtClean="0">
                <a:gradFill>
                  <a:gsLst>
                    <a:gs pos="0">
                      <a:schemeClr val="tx1"/>
                    </a:gs>
                    <a:gs pos="86000">
                      <a:schemeClr val="tx1"/>
                    </a:gs>
                  </a:gsLst>
                  <a:lin ang="5400000" scaled="0"/>
                </a:gradFill>
                <a:hlinkClick r:id="rId3"/>
              </a:rPr>
              <a:t>www.microsoft.com/showcase/en/us/details/fa81c076-a39f-4cc4-823e-60d2e23b6b44</a:t>
            </a:r>
            <a:r>
              <a:rPr lang="en-US" sz="1400" dirty="0" smtClean="0">
                <a:gradFill>
                  <a:gsLst>
                    <a:gs pos="0">
                      <a:schemeClr val="tx1"/>
                    </a:gs>
                    <a:gs pos="86000">
                      <a:schemeClr val="tx1"/>
                    </a:gs>
                  </a:gsLst>
                  <a:lin ang="5400000" scaled="0"/>
                </a:gradFill>
              </a:rPr>
              <a:t> </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OOB Sample Proposal Workflow</a:t>
            </a:r>
            <a:endParaRPr lang="en-US" dirty="0"/>
          </a:p>
        </p:txBody>
      </p:sp>
      <p:sp>
        <p:nvSpPr>
          <p:cNvPr id="3" name="Text Placeholder 2"/>
          <p:cNvSpPr>
            <a:spLocks noGrp="1"/>
          </p:cNvSpPr>
          <p:nvPr>
            <p:ph type="body" sz="quarter" idx="10"/>
          </p:nvPr>
        </p:nvSpPr>
        <p:spPr>
          <a:xfrm>
            <a:off x="381000" y="1066801"/>
            <a:ext cx="8382000" cy="5562599"/>
          </a:xfrm>
        </p:spPr>
        <p:txBody>
          <a:bodyPr>
            <a:normAutofit fontScale="77500" lnSpcReduction="20000"/>
          </a:bodyPr>
          <a:lstStyle/>
          <a:p>
            <a:r>
              <a:rPr lang="en-US" dirty="0" smtClean="0">
                <a:solidFill>
                  <a:schemeClr val="tx1"/>
                </a:solidFill>
              </a:rPr>
              <a:t>Custom Fields supporting OOB workflow:</a:t>
            </a:r>
          </a:p>
          <a:p>
            <a:pPr lvl="1"/>
            <a:r>
              <a:rPr lang="en-US" dirty="0" smtClean="0"/>
              <a:t>Sample Approved Finish Date</a:t>
            </a:r>
          </a:p>
          <a:p>
            <a:pPr lvl="1"/>
            <a:r>
              <a:rPr lang="en-US" dirty="0" smtClean="0"/>
              <a:t>Sample Approved Start Date</a:t>
            </a:r>
          </a:p>
          <a:p>
            <a:pPr lvl="1"/>
            <a:r>
              <a:rPr lang="en-US" dirty="0" smtClean="0"/>
              <a:t>Sample Areas Impacted</a:t>
            </a:r>
          </a:p>
          <a:p>
            <a:pPr lvl="1"/>
            <a:r>
              <a:rPr lang="en-US" dirty="0" smtClean="0"/>
              <a:t>Sample Assumptions</a:t>
            </a:r>
          </a:p>
          <a:p>
            <a:pPr lvl="1"/>
            <a:r>
              <a:rPr lang="en-US" dirty="0" smtClean="0"/>
              <a:t>Sample Business Need</a:t>
            </a:r>
          </a:p>
          <a:p>
            <a:pPr lvl="1"/>
            <a:r>
              <a:rPr lang="en-US" dirty="0" smtClean="0"/>
              <a:t>Sample Compliance Proposal</a:t>
            </a:r>
          </a:p>
          <a:p>
            <a:pPr lvl="1"/>
            <a:r>
              <a:rPr lang="en-US" dirty="0" smtClean="0"/>
              <a:t>Sample Goals</a:t>
            </a:r>
          </a:p>
          <a:p>
            <a:pPr lvl="1"/>
            <a:r>
              <a:rPr lang="en-US" dirty="0" smtClean="0"/>
              <a:t>Sample Post Implementation Review Date</a:t>
            </a:r>
          </a:p>
          <a:p>
            <a:pPr lvl="1"/>
            <a:r>
              <a:rPr lang="en-US" dirty="0" smtClean="0"/>
              <a:t>Sample Post Implementation Review Notes</a:t>
            </a:r>
          </a:p>
          <a:p>
            <a:pPr lvl="1"/>
            <a:r>
              <a:rPr lang="en-US" dirty="0" smtClean="0"/>
              <a:t>Sample Primary Objectives</a:t>
            </a:r>
          </a:p>
          <a:p>
            <a:pPr lvl="1"/>
            <a:r>
              <a:rPr lang="en-US" dirty="0" smtClean="0"/>
              <a:t>Sample Proposal Cost</a:t>
            </a:r>
          </a:p>
          <a:p>
            <a:pPr lvl="1"/>
            <a:r>
              <a:rPr lang="en-US" dirty="0" smtClean="0"/>
              <a:t>Sample Proposed Finish Date</a:t>
            </a:r>
          </a:p>
          <a:p>
            <a:pPr lvl="1"/>
            <a:r>
              <a:rPr lang="en-US" dirty="0" smtClean="0"/>
              <a:t>Sample Proposed Start Date</a:t>
            </a:r>
          </a:p>
          <a:p>
            <a:pPr lvl="1"/>
            <a:endParaRPr lang="en-US" dirty="0" smtClean="0"/>
          </a:p>
          <a:p>
            <a:r>
              <a:rPr lang="en-US" dirty="0" smtClean="0">
                <a:solidFill>
                  <a:schemeClr val="tx1"/>
                </a:solidFill>
              </a:rPr>
              <a:t>Lookup Tables supporting OOB workflow:</a:t>
            </a:r>
          </a:p>
          <a:p>
            <a:pPr lvl="1"/>
            <a:r>
              <a:rPr lang="en-US" dirty="0" smtClean="0"/>
              <a:t>Sample Areas Impacted</a:t>
            </a:r>
          </a:p>
          <a:p>
            <a:pPr lvl="1"/>
            <a:r>
              <a:rPr lang="en-US" dirty="0" smtClean="0"/>
              <a:t>Sample Primary Objective</a:t>
            </a:r>
            <a:endParaRPr lang="en-US" dirty="0" smtClean="0">
              <a:solidFill>
                <a:schemeClr val="tx1"/>
              </a:solidFill>
            </a:endParaRPr>
          </a:p>
          <a:p>
            <a:endParaRPr lang="en-US" dirty="0" smtClean="0">
              <a:solidFill>
                <a:schemeClr val="tx1"/>
              </a:solidFill>
            </a:endParaRPr>
          </a:p>
          <a:p>
            <a:pPr lvl="1"/>
            <a:endParaRPr lang="en-US" dirty="0" smtClean="0"/>
          </a:p>
          <a:p>
            <a:endParaRPr 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447799"/>
            <a:ext cx="8382000" cy="4438138"/>
          </a:xfrm>
        </p:spPr>
        <p:txBody>
          <a:bodyPr/>
          <a:lstStyle/>
          <a:p>
            <a:r>
              <a:rPr lang="en-US" dirty="0" smtClean="0"/>
              <a:t>Overview of Demand Management</a:t>
            </a:r>
          </a:p>
          <a:p>
            <a:r>
              <a:rPr lang="en-US" dirty="0" smtClean="0"/>
              <a:t>Components</a:t>
            </a:r>
          </a:p>
          <a:p>
            <a:pPr lvl="1"/>
            <a:r>
              <a:rPr lang="en-US" dirty="0" smtClean="0"/>
              <a:t>Enterprise Project Types</a:t>
            </a:r>
          </a:p>
          <a:p>
            <a:pPr lvl="1"/>
            <a:r>
              <a:rPr lang="en-US" dirty="0" smtClean="0"/>
              <a:t>Project Workflows</a:t>
            </a:r>
          </a:p>
          <a:p>
            <a:pPr lvl="2"/>
            <a:r>
              <a:rPr lang="en-US" dirty="0" smtClean="0"/>
              <a:t>Stages and Phases</a:t>
            </a:r>
          </a:p>
          <a:p>
            <a:pPr lvl="1"/>
            <a:r>
              <a:rPr lang="en-US" dirty="0" smtClean="0"/>
              <a:t>Project Detail Pages</a:t>
            </a:r>
          </a:p>
          <a:p>
            <a:pPr lvl="1"/>
            <a:r>
              <a:rPr lang="en-US" dirty="0"/>
              <a:t>Approvals</a:t>
            </a:r>
          </a:p>
          <a:p>
            <a:r>
              <a:rPr lang="en-US" dirty="0" smtClean="0"/>
              <a:t>Steps to Implement</a:t>
            </a:r>
          </a:p>
          <a:p>
            <a:endParaRPr lang="en-US" dirty="0" smtClean="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Project Workflow</a:t>
            </a:r>
            <a:endParaRPr lang="en-US" dirty="0"/>
          </a:p>
        </p:txBody>
      </p:sp>
      <p:sp>
        <p:nvSpPr>
          <p:cNvPr id="3" name="Text Placeholder 2"/>
          <p:cNvSpPr>
            <a:spLocks noGrp="1"/>
          </p:cNvSpPr>
          <p:nvPr>
            <p:ph type="body" sz="quarter" idx="10"/>
          </p:nvPr>
        </p:nvSpPr>
        <p:spPr>
          <a:xfrm>
            <a:off x="381000" y="1447799"/>
            <a:ext cx="8382000" cy="3939540"/>
          </a:xfrm>
        </p:spPr>
        <p:txBody>
          <a:bodyPr>
            <a:normAutofit/>
          </a:bodyPr>
          <a:lstStyle/>
          <a:p>
            <a:pPr lvl="0"/>
            <a:r>
              <a:rPr lang="en-US" sz="2800" dirty="0" smtClean="0">
                <a:solidFill>
                  <a:schemeClr val="tx1"/>
                </a:solidFill>
              </a:rPr>
              <a:t>Two OOB Excel report templates are available that help you to visualize Projects as they go through workflow stages and phases:</a:t>
            </a:r>
          </a:p>
          <a:p>
            <a:pPr lvl="1"/>
            <a:r>
              <a:rPr lang="en-US" sz="2400" dirty="0" err="1" smtClean="0">
                <a:solidFill>
                  <a:schemeClr val="tx1"/>
                </a:solidFill>
              </a:rPr>
              <a:t>WorkflowChart</a:t>
            </a:r>
            <a:endParaRPr lang="en-US" sz="2400" dirty="0" smtClean="0">
              <a:solidFill>
                <a:schemeClr val="tx1"/>
              </a:solidFill>
            </a:endParaRPr>
          </a:p>
          <a:p>
            <a:pPr lvl="1"/>
            <a:r>
              <a:rPr lang="en-US" sz="2400" dirty="0" err="1" smtClean="0">
                <a:solidFill>
                  <a:schemeClr val="tx1"/>
                </a:solidFill>
              </a:rPr>
              <a:t>WorkflowDrillDown</a:t>
            </a:r>
            <a:endParaRPr lang="en-US" sz="2400" dirty="0" smtClean="0">
              <a:solidFill>
                <a:schemeClr val="tx1"/>
              </a:solidFill>
            </a:endParaRPr>
          </a:p>
          <a:p>
            <a:pPr>
              <a:buNone/>
            </a:pPr>
            <a:endParaRPr lang="en-US" sz="2800" dirty="0" smtClean="0">
              <a:solidFill>
                <a:srgbClr val="FF0000"/>
              </a:solidFill>
            </a:endParaRPr>
          </a:p>
          <a:p>
            <a:endParaRPr lang="en-US"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343400"/>
            <a:ext cx="6596063" cy="18549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514600"/>
            <a:ext cx="2219325" cy="15001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Workflow Reporting</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80746788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Project detail pages</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127000"/>
            <a:ext cx="9017000" cy="589392"/>
          </a:xfrm>
        </p:spPr>
        <p:txBody>
          <a:bodyPr/>
          <a:lstStyle/>
          <a:p>
            <a:r>
              <a:rPr lang="en-US" sz="3800" dirty="0" smtClean="0"/>
              <a:t>Project Details Page (PDP)</a:t>
            </a:r>
            <a:endParaRPr lang="en-US" sz="3800" dirty="0"/>
          </a:p>
        </p:txBody>
      </p:sp>
      <p:sp>
        <p:nvSpPr>
          <p:cNvPr id="3" name="Content Placeholder 2"/>
          <p:cNvSpPr>
            <a:spLocks noGrp="1"/>
          </p:cNvSpPr>
          <p:nvPr>
            <p:ph sz="half" idx="1"/>
          </p:nvPr>
        </p:nvSpPr>
        <p:spPr>
          <a:xfrm>
            <a:off x="338138" y="1143000"/>
            <a:ext cx="5529262" cy="3581400"/>
          </a:xfrm>
        </p:spPr>
        <p:txBody>
          <a:bodyPr/>
          <a:lstStyle/>
          <a:p>
            <a:pPr marL="0" indent="0">
              <a:buNone/>
            </a:pPr>
            <a:r>
              <a:rPr lang="en-US" dirty="0" smtClean="0">
                <a:solidFill>
                  <a:srgbClr val="FFC000"/>
                </a:solidFill>
              </a:rPr>
              <a:t>SharePoint Web Part page that is used to drive the project lifecycle</a:t>
            </a:r>
          </a:p>
          <a:p>
            <a:pPr marL="855663" lvl="1" indent="-395288"/>
            <a:r>
              <a:rPr lang="en-US" sz="2200" dirty="0"/>
              <a:t>Used to input and/or view data</a:t>
            </a:r>
          </a:p>
          <a:p>
            <a:pPr marL="855663" lvl="1" indent="-395288"/>
            <a:r>
              <a:rPr lang="en-US" sz="2200" dirty="0"/>
              <a:t>Can add other SharePoint Web Parts</a:t>
            </a:r>
          </a:p>
          <a:p>
            <a:pPr marL="855663" lvl="1" indent="-395288"/>
            <a:r>
              <a:rPr lang="en-US" sz="2200" dirty="0"/>
              <a:t>Includes project fields</a:t>
            </a:r>
          </a:p>
          <a:p>
            <a:pPr marL="855663" lvl="1" indent="-395288"/>
            <a:r>
              <a:rPr lang="en-US" sz="2200" dirty="0"/>
              <a:t>Can be reused for other </a:t>
            </a:r>
            <a:r>
              <a:rPr lang="en-US" sz="2200" dirty="0" smtClean="0"/>
              <a:t>Stages</a:t>
            </a:r>
            <a:endParaRPr lang="en-US" sz="2200" dirty="0"/>
          </a:p>
          <a:p>
            <a:pPr marL="855663" lvl="1" indent="-395288"/>
            <a:r>
              <a:rPr lang="en-US" sz="2200" dirty="0"/>
              <a:t>Is “project” </a:t>
            </a:r>
            <a:r>
              <a:rPr lang="en-US" sz="2200" dirty="0" smtClean="0"/>
              <a:t>aware</a:t>
            </a:r>
          </a:p>
          <a:p>
            <a:pPr marL="855663" lvl="1" indent="-395288"/>
            <a:r>
              <a:rPr lang="en-US" sz="2200" dirty="0" smtClean="0"/>
              <a:t>Library of PDPs can be used across multiple EPTs/Stages</a:t>
            </a:r>
            <a:endParaRPr lang="en-US" sz="2200" dirty="0"/>
          </a:p>
        </p:txBody>
      </p:sp>
      <p:graphicFrame>
        <p:nvGraphicFramePr>
          <p:cNvPr id="15" name="Table 14"/>
          <p:cNvGraphicFramePr>
            <a:graphicFrameLocks noGrp="1"/>
          </p:cNvGraphicFramePr>
          <p:nvPr>
            <p:extLst>
              <p:ext uri="{D42A27DB-BD31-4B8C-83A1-F6EECF244321}">
                <p14:modId xmlns:p14="http://schemas.microsoft.com/office/powerpoint/2010/main" val="3742005550"/>
              </p:ext>
            </p:extLst>
          </p:nvPr>
        </p:nvGraphicFramePr>
        <p:xfrm>
          <a:off x="404444" y="4953000"/>
          <a:ext cx="7063155" cy="1341120"/>
        </p:xfrm>
        <a:graphic>
          <a:graphicData uri="http://schemas.openxmlformats.org/drawingml/2006/table">
            <a:tbl>
              <a:tblPr bandRow="1">
                <a:tableStyleId>{5940675A-B579-460E-94D1-54222C63F5DA}</a:tableStyleId>
              </a:tblPr>
              <a:tblGrid>
                <a:gridCol w="2809866"/>
                <a:gridCol w="2001548"/>
                <a:gridCol w="2251741"/>
              </a:tblGrid>
              <a:tr h="274320">
                <a:tc gridSpan="3">
                  <a:txBody>
                    <a:bodyPr/>
                    <a:lstStyle/>
                    <a:p>
                      <a:r>
                        <a:rPr lang="en-US" sz="1600" b="1" dirty="0" smtClean="0">
                          <a:solidFill>
                            <a:srgbClr val="FFC000"/>
                          </a:solidFill>
                          <a:effectLst>
                            <a:outerShdw blurRad="38100" dist="38100" dir="2700000" algn="tl">
                              <a:srgbClr val="000000">
                                <a:alpha val="43137"/>
                              </a:srgbClr>
                            </a:outerShdw>
                          </a:effectLst>
                        </a:rPr>
                        <a:t>Out-of-the-Box PDPs</a:t>
                      </a:r>
                      <a:endParaRPr lang="en-US" sz="1600" b="1" dirty="0">
                        <a:solidFill>
                          <a:srgbClr val="FFC000"/>
                        </a:solidFill>
                        <a:effectLst>
                          <a:outerShdw blurRad="38100" dist="38100" dir="2700000" algn="tl">
                            <a:srgbClr val="000000">
                              <a:alpha val="43137"/>
                            </a:srgbClr>
                          </a:outerShdw>
                        </a:effectLst>
                      </a:endParaRPr>
                    </a:p>
                  </a:txBody>
                  <a:tcPr/>
                </a:tc>
                <a:tc hMerge="1">
                  <a:txBody>
                    <a:bodyPr/>
                    <a:lstStyle/>
                    <a:p>
                      <a:endParaRPr lang="en-US" sz="1400" dirty="0">
                        <a:solidFill>
                          <a:srgbClr val="FFC000"/>
                        </a:solidFill>
                        <a:effectLst>
                          <a:outerShdw blurRad="38100" dist="38100" dir="2700000" algn="tl">
                            <a:srgbClr val="000000">
                              <a:alpha val="43137"/>
                            </a:srgbClr>
                          </a:outerShdw>
                        </a:effectLst>
                      </a:endParaRPr>
                    </a:p>
                  </a:txBody>
                  <a:tcPr/>
                </a:tc>
                <a:tc hMerge="1">
                  <a:txBody>
                    <a:bodyPr/>
                    <a:lstStyle/>
                    <a:p>
                      <a:endParaRPr lang="en-US" sz="1200" b="1" dirty="0">
                        <a:solidFill>
                          <a:srgbClr val="FFC000"/>
                        </a:solidFill>
                        <a:effectLst>
                          <a:outerShdw blurRad="38100" dist="38100" dir="2700000" algn="tl">
                            <a:srgbClr val="000000">
                              <a:alpha val="43137"/>
                            </a:srgbClr>
                          </a:outerShdw>
                        </a:effectLst>
                      </a:endParaRPr>
                    </a:p>
                  </a:txBody>
                  <a:tcPr/>
                </a:tc>
              </a:tr>
              <a:tr h="274320">
                <a:tc>
                  <a:txBody>
                    <a:bodyPr/>
                    <a:lstStyle/>
                    <a:p>
                      <a:r>
                        <a:rPr lang="en-US" sz="1600" dirty="0" smtClean="0">
                          <a:solidFill>
                            <a:schemeClr val="tx1"/>
                          </a:solidFill>
                          <a:effectLst>
                            <a:outerShdw blurRad="38100" dist="38100" dir="2700000" algn="tl">
                              <a:srgbClr val="000000">
                                <a:alpha val="43137"/>
                              </a:srgbClr>
                            </a:outerShdw>
                          </a:effectLst>
                        </a:rPr>
                        <a:t>Post-Implementation Review</a:t>
                      </a:r>
                      <a:endParaRPr lang="en-US" sz="1600" dirty="0">
                        <a:solidFill>
                          <a:schemeClr val="tx1"/>
                        </a:solidFill>
                        <a:effectLst>
                          <a:outerShdw blurRad="38100" dist="38100" dir="2700000" algn="tl">
                            <a:srgbClr val="000000">
                              <a:alpha val="43137"/>
                            </a:srgbClr>
                          </a:outerShdw>
                        </a:effectLst>
                      </a:endParaRPr>
                    </a:p>
                  </a:txBody>
                  <a:tcPr/>
                </a:tc>
                <a:tc>
                  <a:txBody>
                    <a:bodyPr/>
                    <a:lstStyle/>
                    <a:p>
                      <a:r>
                        <a:rPr lang="en-US" sz="1600" dirty="0" smtClean="0">
                          <a:solidFill>
                            <a:schemeClr val="tx1"/>
                          </a:solidFill>
                          <a:effectLst>
                            <a:outerShdw blurRad="38100" dist="38100" dir="2700000" algn="tl">
                              <a:srgbClr val="000000">
                                <a:alpha val="43137"/>
                              </a:srgbClr>
                            </a:outerShdw>
                          </a:effectLst>
                        </a:rPr>
                        <a:t>Project Details</a:t>
                      </a:r>
                      <a:endParaRPr lang="en-US" sz="1600" dirty="0">
                        <a:solidFill>
                          <a:schemeClr val="tx1"/>
                        </a:solidFill>
                        <a:effectLst>
                          <a:outerShdw blurRad="38100" dist="38100" dir="2700000" algn="tl">
                            <a:srgbClr val="000000">
                              <a:alpha val="43137"/>
                            </a:srgbClr>
                          </a:outerShdw>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ffectLst>
                            <a:outerShdw blurRad="38100" dist="38100" dir="2700000" algn="tl">
                              <a:srgbClr val="000000">
                                <a:alpha val="43137"/>
                              </a:srgbClr>
                            </a:outerShdw>
                          </a:effectLst>
                        </a:rPr>
                        <a:t>Project</a:t>
                      </a:r>
                      <a:r>
                        <a:rPr lang="en-US" sz="1600" baseline="0" dirty="0" smtClean="0">
                          <a:solidFill>
                            <a:schemeClr val="tx1"/>
                          </a:solidFill>
                          <a:effectLst>
                            <a:outerShdw blurRad="38100" dist="38100" dir="2700000" algn="tl">
                              <a:srgbClr val="000000">
                                <a:alpha val="43137"/>
                              </a:srgbClr>
                            </a:outerShdw>
                          </a:effectLst>
                        </a:rPr>
                        <a:t> </a:t>
                      </a:r>
                      <a:r>
                        <a:rPr lang="en-US" sz="1600" dirty="0" smtClean="0">
                          <a:solidFill>
                            <a:schemeClr val="tx1"/>
                          </a:solidFill>
                          <a:effectLst>
                            <a:outerShdw blurRad="38100" dist="38100" dir="2700000" algn="tl">
                              <a:srgbClr val="000000">
                                <a:alpha val="43137"/>
                              </a:srgbClr>
                            </a:outerShdw>
                          </a:effectLst>
                        </a:rPr>
                        <a:t>Information</a:t>
                      </a:r>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ffectLst>
                            <a:outerShdw blurRad="38100" dist="38100" dir="2700000" algn="tl">
                              <a:srgbClr val="000000">
                                <a:alpha val="43137"/>
                              </a:srgbClr>
                            </a:outerShdw>
                          </a:effectLst>
                        </a:rPr>
                        <a:t>Proposal Details</a:t>
                      </a:r>
                      <a:endParaRPr lang="en-US" sz="1600" dirty="0">
                        <a:solidFill>
                          <a:schemeClr val="tx1"/>
                        </a:solidFill>
                        <a:effectLst>
                          <a:outerShdw blurRad="38100" dist="38100" dir="2700000" algn="tl">
                            <a:srgbClr val="000000">
                              <a:alpha val="43137"/>
                            </a:srgbClr>
                          </a:outerShdw>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ffectLst>
                            <a:outerShdw blurRad="38100" dist="38100" dir="2700000" algn="tl">
                              <a:srgbClr val="000000">
                                <a:alpha val="43137"/>
                              </a:srgbClr>
                            </a:outerShdw>
                          </a:effectLst>
                        </a:rPr>
                        <a:t>Proposal Schedule</a:t>
                      </a:r>
                    </a:p>
                  </a:txBody>
                  <a:tcPr/>
                </a:tc>
                <a:tc>
                  <a:txBody>
                    <a:bodyPr/>
                    <a:lstStyle/>
                    <a:p>
                      <a:r>
                        <a:rPr lang="en-US" sz="1600" dirty="0" smtClean="0">
                          <a:solidFill>
                            <a:schemeClr val="tx1"/>
                          </a:solidFill>
                          <a:effectLst>
                            <a:outerShdw blurRad="38100" dist="38100" dir="2700000" algn="tl">
                              <a:srgbClr val="000000">
                                <a:alpha val="43137"/>
                              </a:srgbClr>
                            </a:outerShdw>
                          </a:effectLst>
                        </a:rPr>
                        <a:t>Proposal Stage Status</a:t>
                      </a:r>
                      <a:endParaRPr lang="en-US" sz="1600" dirty="0">
                        <a:solidFill>
                          <a:schemeClr val="tx1"/>
                        </a:solidFill>
                        <a:effectLst>
                          <a:outerShdw blurRad="38100" dist="38100" dir="2700000" algn="tl">
                            <a:srgbClr val="000000">
                              <a:alpha val="43137"/>
                            </a:srgbClr>
                          </a:outerShdw>
                        </a:effectLst>
                      </a:endParaRPr>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ffectLst>
                            <a:outerShdw blurRad="38100" dist="38100" dir="2700000" algn="tl">
                              <a:srgbClr val="000000">
                                <a:alpha val="43137"/>
                              </a:srgbClr>
                            </a:outerShdw>
                          </a:effectLst>
                        </a:rPr>
                        <a:t>Proposal Summary</a:t>
                      </a:r>
                      <a:endParaRPr lang="en-US" sz="1600" dirty="0">
                        <a:solidFill>
                          <a:schemeClr val="tx1"/>
                        </a:solidFill>
                        <a:effectLst>
                          <a:outerShdw blurRad="38100" dist="38100" dir="2700000" algn="tl">
                            <a:srgbClr val="000000">
                              <a:alpha val="43137"/>
                            </a:srgbClr>
                          </a:outerShdw>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ffectLst>
                            <a:outerShdw blurRad="38100" dist="38100" dir="2700000" algn="tl">
                              <a:srgbClr val="000000">
                                <a:alpha val="43137"/>
                              </a:srgbClr>
                            </a:outerShdw>
                          </a:effectLst>
                        </a:rPr>
                        <a:t>Schedule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ffectLst>
                            <a:outerShdw blurRad="38100" dist="38100" dir="2700000" algn="tl">
                              <a:srgbClr val="000000">
                                <a:alpha val="43137"/>
                              </a:srgbClr>
                            </a:outerShdw>
                          </a:effectLst>
                        </a:rPr>
                        <a:t>Strategic Impact</a:t>
                      </a:r>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0775" y="1400175"/>
            <a:ext cx="2714625" cy="2943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6200775" y="3152775"/>
            <a:ext cx="1447800" cy="1190625"/>
          </a:xfrm>
          <a:prstGeom prst="rect">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rgbClr val="FF0000"/>
                </a:solidFill>
              </a:rPr>
              <a:t>PDPs</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PDP Creation</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5063653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Approvals</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Approvals</a:t>
            </a:r>
            <a:endParaRPr lang="en-US" dirty="0"/>
          </a:p>
        </p:txBody>
      </p:sp>
      <p:sp>
        <p:nvSpPr>
          <p:cNvPr id="3" name="Text Placeholder 2"/>
          <p:cNvSpPr>
            <a:spLocks noGrp="1"/>
          </p:cNvSpPr>
          <p:nvPr>
            <p:ph type="body" sz="quarter" idx="10"/>
          </p:nvPr>
        </p:nvSpPr>
        <p:spPr>
          <a:xfrm>
            <a:off x="381000" y="1143001"/>
            <a:ext cx="7467600" cy="5410200"/>
          </a:xfrm>
        </p:spPr>
        <p:txBody>
          <a:bodyPr>
            <a:normAutofit fontScale="77500" lnSpcReduction="20000"/>
          </a:bodyPr>
          <a:lstStyle/>
          <a:p>
            <a:pPr>
              <a:lnSpc>
                <a:spcPct val="110000"/>
              </a:lnSpc>
            </a:pPr>
            <a:r>
              <a:rPr lang="en-US" dirty="0" smtClean="0"/>
              <a:t>PWA -&gt; “Workflow Approvals” in the Approvals section of Quick Launch</a:t>
            </a:r>
          </a:p>
          <a:p>
            <a:pPr>
              <a:lnSpc>
                <a:spcPct val="110000"/>
              </a:lnSpc>
            </a:pPr>
            <a:r>
              <a:rPr lang="en-US" dirty="0" smtClean="0"/>
              <a:t>The approval process allows decision-makers :</a:t>
            </a:r>
          </a:p>
          <a:p>
            <a:pPr lvl="1">
              <a:lnSpc>
                <a:spcPct val="110000"/>
              </a:lnSpc>
            </a:pPr>
            <a:r>
              <a:rPr lang="en-US" dirty="0"/>
              <a:t>A</a:t>
            </a:r>
            <a:r>
              <a:rPr lang="en-US" dirty="0" smtClean="0"/>
              <a:t>bility to tightly control which projects continue along in their lifecycle</a:t>
            </a:r>
          </a:p>
          <a:p>
            <a:pPr lvl="1">
              <a:lnSpc>
                <a:spcPct val="110000"/>
              </a:lnSpc>
            </a:pPr>
            <a:r>
              <a:rPr lang="en-US" dirty="0"/>
              <a:t>P</a:t>
            </a:r>
            <a:r>
              <a:rPr lang="en-US" dirty="0" smtClean="0"/>
              <a:t>rovide input to people who are submitting the project proposals</a:t>
            </a:r>
          </a:p>
          <a:p>
            <a:pPr>
              <a:lnSpc>
                <a:spcPct val="110000"/>
              </a:lnSpc>
            </a:pPr>
            <a:r>
              <a:rPr lang="en-US" dirty="0" smtClean="0"/>
              <a:t>Project Server Workflow Tasks</a:t>
            </a:r>
          </a:p>
          <a:p>
            <a:pPr lvl="1">
              <a:lnSpc>
                <a:spcPct val="110000"/>
              </a:lnSpc>
            </a:pPr>
            <a:r>
              <a:rPr lang="en-US" dirty="0" smtClean="0"/>
              <a:t>Items requiring review and approval displayed</a:t>
            </a:r>
          </a:p>
          <a:p>
            <a:pPr lvl="1">
              <a:lnSpc>
                <a:spcPct val="110000"/>
              </a:lnSpc>
            </a:pPr>
            <a:r>
              <a:rPr lang="en-US" dirty="0" smtClean="0"/>
              <a:t>Edit Item to comment and make an approval/rejection decision</a:t>
            </a:r>
          </a:p>
          <a:p>
            <a:pPr>
              <a:lnSpc>
                <a:spcPct val="110000"/>
              </a:lnSpc>
            </a:pPr>
            <a:r>
              <a:rPr lang="en-US" dirty="0" smtClean="0"/>
              <a:t>Approver may be notified by email </a:t>
            </a:r>
          </a:p>
          <a:p>
            <a:pPr lvl="1">
              <a:lnSpc>
                <a:spcPct val="110000"/>
              </a:lnSpc>
            </a:pPr>
            <a:r>
              <a:rPr lang="en-US" dirty="0" smtClean="0"/>
              <a:t>“Edit this task” on the message in Outlook</a:t>
            </a:r>
          </a:p>
          <a:p>
            <a:pPr lvl="1">
              <a:lnSpc>
                <a:spcPct val="110000"/>
              </a:lnSpc>
            </a:pPr>
            <a:r>
              <a:rPr lang="en-US" sz="2900" dirty="0" smtClean="0"/>
              <a:t>Default WF approvers in PWA (security group): </a:t>
            </a:r>
          </a:p>
          <a:p>
            <a:pPr lvl="2">
              <a:lnSpc>
                <a:spcPct val="110000"/>
              </a:lnSpc>
            </a:pPr>
            <a:r>
              <a:rPr lang="en-US" sz="2500" b="1" dirty="0" smtClean="0">
                <a:solidFill>
                  <a:schemeClr val="accent1"/>
                </a:solidFill>
              </a:rPr>
              <a:t>Portfolio Managers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276350"/>
            <a:ext cx="1383408" cy="1924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Approval Configuration</a:t>
            </a:r>
            <a:endParaRPr lang="en-US" dirty="0"/>
          </a:p>
        </p:txBody>
      </p:sp>
      <p:sp>
        <p:nvSpPr>
          <p:cNvPr id="3" name="Text Placeholder 2"/>
          <p:cNvSpPr>
            <a:spLocks noGrp="1"/>
          </p:cNvSpPr>
          <p:nvPr>
            <p:ph type="body" sz="quarter" idx="10"/>
          </p:nvPr>
        </p:nvSpPr>
        <p:spPr>
          <a:xfrm>
            <a:off x="381000" y="1447799"/>
            <a:ext cx="4495800" cy="1905001"/>
          </a:xfrm>
        </p:spPr>
        <p:txBody>
          <a:bodyPr/>
          <a:lstStyle/>
          <a:p>
            <a:pPr>
              <a:spcBef>
                <a:spcPts val="1800"/>
              </a:spcBef>
            </a:pPr>
            <a:r>
              <a:rPr lang="en-US" dirty="0" smtClean="0"/>
              <a:t>Typically approvals are placed between Stages and Phases</a:t>
            </a:r>
          </a:p>
          <a:p>
            <a:pPr>
              <a:spcBef>
                <a:spcPts val="1800"/>
              </a:spcBef>
            </a:pPr>
            <a:r>
              <a:rPr lang="en-US" dirty="0" smtClean="0"/>
              <a:t>Stages and Phases do not necessarily have to have approvals to proceed</a:t>
            </a:r>
          </a:p>
          <a:p>
            <a:pPr>
              <a:spcBef>
                <a:spcPts val="1800"/>
              </a:spcBef>
            </a:pPr>
            <a:r>
              <a:rPr lang="en-US" dirty="0" smtClean="0"/>
              <a:t>Approval Process is based on SharePoint Server 2010</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00200"/>
            <a:ext cx="3999017" cy="3438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Approval Configuration </a:t>
            </a:r>
            <a:r>
              <a:rPr lang="en-US" dirty="0" err="1" smtClean="0"/>
              <a:t>ctd</a:t>
            </a:r>
            <a:r>
              <a:rPr lang="en-US" dirty="0" smtClean="0"/>
              <a:t>.</a:t>
            </a:r>
            <a:endParaRPr lang="en-US" dirty="0"/>
          </a:p>
        </p:txBody>
      </p:sp>
      <p:sp>
        <p:nvSpPr>
          <p:cNvPr id="3" name="Text Placeholder 2"/>
          <p:cNvSpPr>
            <a:spLocks noGrp="1"/>
          </p:cNvSpPr>
          <p:nvPr>
            <p:ph type="body" sz="quarter" idx="10"/>
          </p:nvPr>
        </p:nvSpPr>
        <p:spPr>
          <a:xfrm>
            <a:off x="381000" y="1447799"/>
            <a:ext cx="8382000" cy="4953001"/>
          </a:xfrm>
        </p:spPr>
        <p:txBody>
          <a:bodyPr>
            <a:normAutofit/>
          </a:bodyPr>
          <a:lstStyle/>
          <a:p>
            <a:r>
              <a:rPr lang="en-US" dirty="0" smtClean="0"/>
              <a:t>Create PWA User Group for approvers</a:t>
            </a:r>
          </a:p>
          <a:p>
            <a:r>
              <a:rPr lang="en-US" dirty="0" smtClean="0"/>
              <a:t>Three step process for configuration</a:t>
            </a:r>
          </a:p>
          <a:p>
            <a:pPr lvl="1"/>
            <a:r>
              <a:rPr lang="en-US" dirty="0" smtClean="0"/>
              <a:t>Create a Stage for the workflow to enter, where it will wait for an approval</a:t>
            </a:r>
          </a:p>
          <a:p>
            <a:pPr lvl="1"/>
            <a:r>
              <a:rPr lang="en-US" dirty="0" smtClean="0"/>
              <a:t>Place an Office Task (SharePoint workflow activity) at the beginning of the stage which will send out tasks to people in the PWA Group for approvers</a:t>
            </a:r>
          </a:p>
          <a:p>
            <a:pPr lvl="1"/>
            <a:r>
              <a:rPr lang="en-US" dirty="0" smtClean="0"/>
              <a:t>Create Activities which will wait for the approvals to respond to the tasks  and respond according to what the approvals decide on</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Approvals</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43396198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1107996"/>
          </a:xfrm>
        </p:spPr>
        <p:txBody>
          <a:bodyPr/>
          <a:lstStyle/>
          <a:p>
            <a:r>
              <a:rPr lang="en-US" dirty="0" smtClean="0"/>
              <a:t>Overview of </a:t>
            </a:r>
            <a:br>
              <a:rPr lang="en-US" dirty="0" smtClean="0"/>
            </a:br>
            <a:r>
              <a:rPr lang="en-US" dirty="0" smtClean="0"/>
              <a:t>Demand Management</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Customizations by Configuration</a:t>
            </a:r>
            <a:endParaRPr lang="en-US" dirty="0"/>
          </a:p>
        </p:txBody>
      </p:sp>
      <p:sp>
        <p:nvSpPr>
          <p:cNvPr id="3" name="Text Placeholder 2"/>
          <p:cNvSpPr>
            <a:spLocks noGrp="1"/>
          </p:cNvSpPr>
          <p:nvPr>
            <p:ph type="body" sz="quarter" idx="10"/>
          </p:nvPr>
        </p:nvSpPr>
        <p:spPr>
          <a:xfrm>
            <a:off x="381000" y="1447799"/>
            <a:ext cx="8382000" cy="2443746"/>
          </a:xfrm>
        </p:spPr>
        <p:txBody>
          <a:bodyPr/>
          <a:lstStyle/>
          <a:p>
            <a:r>
              <a:rPr lang="en-US" dirty="0" smtClean="0">
                <a:solidFill>
                  <a:schemeClr val="tx1"/>
                </a:solidFill>
              </a:rPr>
              <a:t>Available Feature Areas for Custom Configuration:</a:t>
            </a:r>
          </a:p>
          <a:p>
            <a:endParaRPr lang="en-US" dirty="0" smtClean="0">
              <a:solidFill>
                <a:srgbClr val="FF0000"/>
              </a:solidFill>
            </a:endParaRPr>
          </a:p>
          <a:p>
            <a:endParaRPr lang="en-US" dirty="0" smtClean="0">
              <a:solidFill>
                <a:srgbClr val="FF0000"/>
              </a:solidFill>
            </a:endParaRPr>
          </a:p>
          <a:p>
            <a:pPr lvl="1"/>
            <a:endParaRPr lang="en-US" dirty="0" smtClean="0">
              <a:solidFill>
                <a:srgbClr val="FF0000"/>
              </a:solidFill>
            </a:endParaRPr>
          </a:p>
        </p:txBody>
      </p:sp>
      <p:pic>
        <p:nvPicPr>
          <p:cNvPr id="2050" name="Picture 2"/>
          <p:cNvPicPr>
            <a:picLocks noChangeAspect="1" noChangeArrowheads="1"/>
          </p:cNvPicPr>
          <p:nvPr/>
        </p:nvPicPr>
        <p:blipFill>
          <a:blip r:embed="rId2" cstate="print"/>
          <a:srcRect/>
          <a:stretch>
            <a:fillRect/>
          </a:stretch>
        </p:blipFill>
        <p:spPr bwMode="auto">
          <a:xfrm>
            <a:off x="838200" y="2438400"/>
            <a:ext cx="1733550" cy="1485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1" name="Picture 3"/>
          <p:cNvPicPr>
            <a:picLocks noChangeAspect="1" noChangeArrowheads="1"/>
          </p:cNvPicPr>
          <p:nvPr/>
        </p:nvPicPr>
        <p:blipFill>
          <a:blip r:embed="rId3" cstate="print"/>
          <a:srcRect/>
          <a:stretch>
            <a:fillRect/>
          </a:stretch>
        </p:blipFill>
        <p:spPr bwMode="auto">
          <a:xfrm>
            <a:off x="5943600" y="2438400"/>
            <a:ext cx="2362200"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2" name="Picture 4"/>
          <p:cNvPicPr>
            <a:picLocks noChangeAspect="1" noChangeArrowheads="1"/>
          </p:cNvPicPr>
          <p:nvPr/>
        </p:nvPicPr>
        <p:blipFill>
          <a:blip r:embed="rId4" cstate="print"/>
          <a:srcRect/>
          <a:stretch>
            <a:fillRect/>
          </a:stretch>
        </p:blipFill>
        <p:spPr bwMode="auto">
          <a:xfrm>
            <a:off x="838200" y="4191000"/>
            <a:ext cx="1714500" cy="1876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3" name="Picture 5"/>
          <p:cNvPicPr>
            <a:picLocks noChangeAspect="1" noChangeArrowheads="1"/>
          </p:cNvPicPr>
          <p:nvPr/>
        </p:nvPicPr>
        <p:blipFill>
          <a:blip r:embed="rId5" cstate="print"/>
          <a:srcRect/>
          <a:stretch>
            <a:fillRect/>
          </a:stretch>
        </p:blipFill>
        <p:spPr bwMode="auto">
          <a:xfrm>
            <a:off x="6248400" y="4191000"/>
            <a:ext cx="2038350" cy="1543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4" name="Picture 6"/>
          <p:cNvPicPr>
            <a:picLocks noChangeAspect="1" noChangeArrowheads="1"/>
          </p:cNvPicPr>
          <p:nvPr/>
        </p:nvPicPr>
        <p:blipFill>
          <a:blip r:embed="rId6" cstate="print"/>
          <a:srcRect/>
          <a:stretch>
            <a:fillRect/>
          </a:stretch>
        </p:blipFill>
        <p:spPr bwMode="auto">
          <a:xfrm>
            <a:off x="3048000" y="3200400"/>
            <a:ext cx="2352675"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STEPS to IMPLEMENT</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04073533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1000" y="228600"/>
            <a:ext cx="8382000" cy="553998"/>
          </a:xfrm>
        </p:spPr>
        <p:txBody>
          <a:bodyPr/>
          <a:lstStyle/>
          <a:p>
            <a:r>
              <a:rPr lang="en-US" sz="4000" dirty="0" smtClean="0"/>
              <a:t>Step 1: Define the Project Lifecycle </a:t>
            </a:r>
            <a:endParaRPr lang="en-US" sz="4000" dirty="0"/>
          </a:p>
        </p:txBody>
      </p:sp>
      <p:grpSp>
        <p:nvGrpSpPr>
          <p:cNvPr id="83" name="Group 82"/>
          <p:cNvGrpSpPr/>
          <p:nvPr/>
        </p:nvGrpSpPr>
        <p:grpSpPr>
          <a:xfrm>
            <a:off x="8323535" y="4052835"/>
            <a:ext cx="822960" cy="1726615"/>
            <a:chOff x="8323535" y="4052835"/>
            <a:chExt cx="822960" cy="1726615"/>
          </a:xfrm>
        </p:grpSpPr>
        <p:sp>
          <p:nvSpPr>
            <p:cNvPr id="32" name="Rectangle 31"/>
            <p:cNvSpPr/>
            <p:nvPr/>
          </p:nvSpPr>
          <p:spPr bwMode="auto">
            <a:xfrm>
              <a:off x="8323535" y="4052835"/>
              <a:ext cx="822960" cy="54864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Project</a:t>
              </a:r>
              <a:br>
                <a:rPr lang="en-US" sz="1200" dirty="0" smtClean="0">
                  <a:gradFill>
                    <a:gsLst>
                      <a:gs pos="0">
                        <a:srgbClr val="000000"/>
                      </a:gs>
                      <a:gs pos="100000">
                        <a:srgbClr val="000000"/>
                      </a:gs>
                    </a:gsLst>
                    <a:lin ang="5400000" scaled="0"/>
                  </a:gradFill>
                </a:rPr>
              </a:br>
              <a:r>
                <a:rPr lang="en-US" sz="1200" dirty="0" smtClean="0">
                  <a:gradFill>
                    <a:gsLst>
                      <a:gs pos="0">
                        <a:srgbClr val="000000"/>
                      </a:gs>
                      <a:gs pos="100000">
                        <a:srgbClr val="000000"/>
                      </a:gs>
                    </a:gsLst>
                    <a:lin ang="5400000" scaled="0"/>
                  </a:gradFill>
                </a:rPr>
                <a:t>Complete</a:t>
              </a:r>
            </a:p>
          </p:txBody>
        </p:sp>
        <p:sp>
          <p:nvSpPr>
            <p:cNvPr id="60" name="Down Arrow 59"/>
            <p:cNvSpPr/>
            <p:nvPr/>
          </p:nvSpPr>
          <p:spPr bwMode="auto">
            <a:xfrm rot="10800000">
              <a:off x="8596233" y="4601475"/>
              <a:ext cx="280441" cy="71653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30" name="Rectangle 29"/>
            <p:cNvSpPr/>
            <p:nvPr/>
          </p:nvSpPr>
          <p:spPr bwMode="auto">
            <a:xfrm>
              <a:off x="8323535" y="5230810"/>
              <a:ext cx="822960" cy="5486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100" dirty="0" smtClean="0">
                  <a:gradFill>
                    <a:gsLst>
                      <a:gs pos="0">
                        <a:srgbClr val="000000"/>
                      </a:gs>
                      <a:gs pos="100000">
                        <a:srgbClr val="000000"/>
                      </a:gs>
                    </a:gsLst>
                    <a:lin ang="5400000" scaled="0"/>
                  </a:gradFill>
                </a:rPr>
                <a:t>Final</a:t>
              </a:r>
              <a:br>
                <a:rPr lang="en-US" sz="1100" dirty="0" smtClean="0">
                  <a:gradFill>
                    <a:gsLst>
                      <a:gs pos="0">
                        <a:srgbClr val="000000"/>
                      </a:gs>
                      <a:gs pos="100000">
                        <a:srgbClr val="000000"/>
                      </a:gs>
                    </a:gsLst>
                    <a:lin ang="5400000" scaled="0"/>
                  </a:gradFill>
                </a:rPr>
              </a:br>
              <a:r>
                <a:rPr lang="en-US" sz="1100" dirty="0" smtClean="0">
                  <a:gradFill>
                    <a:gsLst>
                      <a:gs pos="0">
                        <a:srgbClr val="000000"/>
                      </a:gs>
                      <a:gs pos="100000">
                        <a:srgbClr val="000000"/>
                      </a:gs>
                    </a:gsLst>
                    <a:lin ang="5400000" scaled="0"/>
                  </a:gradFill>
                </a:rPr>
                <a:t>Assessment</a:t>
              </a:r>
            </a:p>
          </p:txBody>
        </p:sp>
      </p:grpSp>
      <p:grpSp>
        <p:nvGrpSpPr>
          <p:cNvPr id="78" name="Group 77"/>
          <p:cNvGrpSpPr/>
          <p:nvPr/>
        </p:nvGrpSpPr>
        <p:grpSpPr>
          <a:xfrm>
            <a:off x="29565" y="1893755"/>
            <a:ext cx="2856037" cy="3931415"/>
            <a:chOff x="29565" y="1893755"/>
            <a:chExt cx="2856037" cy="3931415"/>
          </a:xfrm>
        </p:grpSpPr>
        <p:sp>
          <p:nvSpPr>
            <p:cNvPr id="20" name="Rectangle 19"/>
            <p:cNvSpPr/>
            <p:nvPr/>
          </p:nvSpPr>
          <p:spPr bwMode="auto">
            <a:xfrm>
              <a:off x="29565" y="2909585"/>
              <a:ext cx="82296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Rejected</a:t>
              </a:r>
            </a:p>
          </p:txBody>
        </p:sp>
        <p:sp>
          <p:nvSpPr>
            <p:cNvPr id="40" name="Bent-Up Arrow 39"/>
            <p:cNvSpPr/>
            <p:nvPr/>
          </p:nvSpPr>
          <p:spPr bwMode="auto">
            <a:xfrm flipH="1">
              <a:off x="181062" y="3458226"/>
              <a:ext cx="1410389" cy="2123614"/>
            </a:xfrm>
            <a:prstGeom prst="bentUpArrow">
              <a:avLst>
                <a:gd name="adj1" fmla="val 11235"/>
                <a:gd name="adj2" fmla="val 13859"/>
                <a:gd name="adj3" fmla="val 27657"/>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50" name="Down Arrow 49"/>
            <p:cNvSpPr/>
            <p:nvPr/>
          </p:nvSpPr>
          <p:spPr bwMode="auto">
            <a:xfrm rot="16200000">
              <a:off x="2397045" y="5142995"/>
              <a:ext cx="280072" cy="697042"/>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52" name="Down Arrow 51"/>
            <p:cNvSpPr/>
            <p:nvPr/>
          </p:nvSpPr>
          <p:spPr bwMode="auto">
            <a:xfrm rot="5400000">
              <a:off x="1061010" y="2847120"/>
              <a:ext cx="280072" cy="697042"/>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23" name="Diamond 22"/>
            <p:cNvSpPr/>
            <p:nvPr/>
          </p:nvSpPr>
          <p:spPr bwMode="auto">
            <a:xfrm>
              <a:off x="1285714" y="5185090"/>
              <a:ext cx="1005840" cy="64008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Approved</a:t>
              </a:r>
            </a:p>
          </p:txBody>
        </p:sp>
        <p:sp>
          <p:nvSpPr>
            <p:cNvPr id="61" name="Down Arrow 60"/>
            <p:cNvSpPr/>
            <p:nvPr/>
          </p:nvSpPr>
          <p:spPr bwMode="auto">
            <a:xfrm>
              <a:off x="1643921" y="2270005"/>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62" name="Down Arrow 61"/>
            <p:cNvSpPr/>
            <p:nvPr/>
          </p:nvSpPr>
          <p:spPr bwMode="auto">
            <a:xfrm>
              <a:off x="1643921" y="3443235"/>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63" name="Down Arrow 62"/>
            <p:cNvSpPr/>
            <p:nvPr/>
          </p:nvSpPr>
          <p:spPr bwMode="auto">
            <a:xfrm>
              <a:off x="1643921" y="4575490"/>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7" name="Rectangle 16"/>
            <p:cNvSpPr/>
            <p:nvPr/>
          </p:nvSpPr>
          <p:spPr bwMode="auto">
            <a:xfrm>
              <a:off x="1377154" y="1893755"/>
              <a:ext cx="822960" cy="54864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Initial</a:t>
              </a:r>
              <a:br>
                <a:rPr lang="en-US" sz="1200" dirty="0" smtClean="0">
                  <a:gradFill>
                    <a:gsLst>
                      <a:gs pos="0">
                        <a:srgbClr val="000000"/>
                      </a:gs>
                      <a:gs pos="100000">
                        <a:srgbClr val="000000"/>
                      </a:gs>
                    </a:gsLst>
                    <a:lin ang="5400000" scaled="0"/>
                  </a:gradFill>
                </a:rPr>
              </a:br>
              <a:r>
                <a:rPr lang="en-US" sz="1200" dirty="0" smtClean="0">
                  <a:gradFill>
                    <a:gsLst>
                      <a:gs pos="0">
                        <a:srgbClr val="000000"/>
                      </a:gs>
                      <a:gs pos="100000">
                        <a:srgbClr val="000000"/>
                      </a:gs>
                    </a:gsLst>
                    <a:lin ang="5400000" scaled="0"/>
                  </a:gradFill>
                </a:rPr>
                <a:t>Proposal</a:t>
              </a:r>
            </a:p>
          </p:txBody>
        </p:sp>
        <p:sp>
          <p:nvSpPr>
            <p:cNvPr id="19" name="Rectangle 18"/>
            <p:cNvSpPr/>
            <p:nvPr/>
          </p:nvSpPr>
          <p:spPr bwMode="auto">
            <a:xfrm>
              <a:off x="1377154" y="4052835"/>
              <a:ext cx="822960" cy="5486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Proposal</a:t>
              </a:r>
              <a:br>
                <a:rPr lang="en-US" sz="1200" dirty="0" smtClean="0">
                  <a:gradFill>
                    <a:gsLst>
                      <a:gs pos="0">
                        <a:srgbClr val="000000"/>
                      </a:gs>
                      <a:gs pos="100000">
                        <a:srgbClr val="000000"/>
                      </a:gs>
                    </a:gsLst>
                    <a:lin ang="5400000" scaled="0"/>
                  </a:gradFill>
                </a:rPr>
              </a:br>
              <a:r>
                <a:rPr lang="en-US" sz="1200" dirty="0" smtClean="0">
                  <a:gradFill>
                    <a:gsLst>
                      <a:gs pos="0">
                        <a:srgbClr val="000000"/>
                      </a:gs>
                      <a:gs pos="100000">
                        <a:srgbClr val="000000"/>
                      </a:gs>
                    </a:gsLst>
                    <a:lin ang="5400000" scaled="0"/>
                  </a:gradFill>
                </a:rPr>
                <a:t>Detail</a:t>
              </a:r>
            </a:p>
          </p:txBody>
        </p:sp>
        <p:sp>
          <p:nvSpPr>
            <p:cNvPr id="18" name="Diamond 17"/>
            <p:cNvSpPr/>
            <p:nvPr/>
          </p:nvSpPr>
          <p:spPr bwMode="auto">
            <a:xfrm>
              <a:off x="1285714" y="2894345"/>
              <a:ext cx="1005840" cy="64008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Approved</a:t>
              </a:r>
            </a:p>
          </p:txBody>
        </p:sp>
        <p:sp>
          <p:nvSpPr>
            <p:cNvPr id="65" name="TextBox 64"/>
            <p:cNvSpPr txBox="1"/>
            <p:nvPr/>
          </p:nvSpPr>
          <p:spPr>
            <a:xfrm>
              <a:off x="2291554" y="5359356"/>
              <a:ext cx="432529"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Yes</a:t>
              </a:r>
            </a:p>
          </p:txBody>
        </p:sp>
        <p:sp>
          <p:nvSpPr>
            <p:cNvPr id="66" name="TextBox 65"/>
            <p:cNvSpPr txBox="1"/>
            <p:nvPr/>
          </p:nvSpPr>
          <p:spPr>
            <a:xfrm>
              <a:off x="1594537" y="3556910"/>
              <a:ext cx="432529"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Yes</a:t>
              </a:r>
            </a:p>
          </p:txBody>
        </p:sp>
        <p:sp>
          <p:nvSpPr>
            <p:cNvPr id="70" name="TextBox 69"/>
            <p:cNvSpPr txBox="1"/>
            <p:nvPr/>
          </p:nvSpPr>
          <p:spPr>
            <a:xfrm>
              <a:off x="1010880" y="3066971"/>
              <a:ext cx="316708"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No</a:t>
              </a:r>
            </a:p>
          </p:txBody>
        </p:sp>
        <p:sp>
          <p:nvSpPr>
            <p:cNvPr id="71" name="TextBox 70"/>
            <p:cNvSpPr txBox="1"/>
            <p:nvPr/>
          </p:nvSpPr>
          <p:spPr>
            <a:xfrm>
              <a:off x="846572" y="5366852"/>
              <a:ext cx="316708"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No</a:t>
              </a:r>
            </a:p>
          </p:txBody>
        </p:sp>
      </p:grpSp>
      <p:grpSp>
        <p:nvGrpSpPr>
          <p:cNvPr id="79" name="Group 78"/>
          <p:cNvGrpSpPr/>
          <p:nvPr/>
        </p:nvGrpSpPr>
        <p:grpSpPr>
          <a:xfrm>
            <a:off x="2315978" y="2909585"/>
            <a:ext cx="1943730" cy="2869865"/>
            <a:chOff x="2315978" y="2909585"/>
            <a:chExt cx="1943730" cy="2869865"/>
          </a:xfrm>
        </p:grpSpPr>
        <p:sp>
          <p:nvSpPr>
            <p:cNvPr id="43" name="Down Arrow 42"/>
            <p:cNvSpPr/>
            <p:nvPr/>
          </p:nvSpPr>
          <p:spPr bwMode="auto">
            <a:xfrm rot="16200000">
              <a:off x="3771151" y="3986006"/>
              <a:ext cx="280072" cy="697042"/>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44" name="Down Arrow 43"/>
            <p:cNvSpPr/>
            <p:nvPr/>
          </p:nvSpPr>
          <p:spPr bwMode="auto">
            <a:xfrm rot="10800000">
              <a:off x="3152306" y="3458225"/>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21" name="Diamond 20"/>
            <p:cNvSpPr/>
            <p:nvPr/>
          </p:nvSpPr>
          <p:spPr bwMode="auto">
            <a:xfrm>
              <a:off x="2794163" y="4007115"/>
              <a:ext cx="1005840" cy="64008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Selected</a:t>
              </a:r>
            </a:p>
          </p:txBody>
        </p:sp>
        <p:sp>
          <p:nvSpPr>
            <p:cNvPr id="46" name="Bent-Up Arrow 45"/>
            <p:cNvSpPr/>
            <p:nvPr/>
          </p:nvSpPr>
          <p:spPr bwMode="auto">
            <a:xfrm rot="10800000">
              <a:off x="2315978" y="3105701"/>
              <a:ext cx="569624" cy="2212304"/>
            </a:xfrm>
            <a:prstGeom prst="bentUpArrow">
              <a:avLst>
                <a:gd name="adj1" fmla="val 26482"/>
                <a:gd name="adj2" fmla="val 32895"/>
                <a:gd name="adj3" fmla="val 45686"/>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000000"/>
                    </a:gs>
                    <a:gs pos="100000">
                      <a:srgbClr val="000000"/>
                    </a:gs>
                  </a:gsLst>
                  <a:lin ang="5400000" scaled="0"/>
                </a:gradFill>
              </a:endParaRPr>
            </a:p>
          </p:txBody>
        </p:sp>
        <p:sp>
          <p:nvSpPr>
            <p:cNvPr id="24" name="Rectangle 23"/>
            <p:cNvSpPr/>
            <p:nvPr/>
          </p:nvSpPr>
          <p:spPr bwMode="auto">
            <a:xfrm>
              <a:off x="2885603" y="2909585"/>
              <a:ext cx="82296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Not</a:t>
              </a:r>
              <a:br>
                <a:rPr lang="en-US" sz="1200" dirty="0" smtClean="0">
                  <a:gradFill>
                    <a:gsLst>
                      <a:gs pos="0">
                        <a:srgbClr val="000000"/>
                      </a:gs>
                      <a:gs pos="100000">
                        <a:srgbClr val="000000"/>
                      </a:gs>
                    </a:gsLst>
                    <a:lin ang="5400000" scaled="0"/>
                  </a:gradFill>
                </a:rPr>
              </a:br>
              <a:r>
                <a:rPr lang="en-US" sz="1200" dirty="0" smtClean="0">
                  <a:gradFill>
                    <a:gsLst>
                      <a:gs pos="0">
                        <a:srgbClr val="000000"/>
                      </a:gs>
                      <a:gs pos="100000">
                        <a:srgbClr val="000000"/>
                      </a:gs>
                    </a:gsLst>
                    <a:lin ang="5400000" scaled="0"/>
                  </a:gradFill>
                </a:rPr>
                <a:t>Selected</a:t>
              </a:r>
            </a:p>
          </p:txBody>
        </p:sp>
        <p:sp>
          <p:nvSpPr>
            <p:cNvPr id="51" name="Down Arrow 50"/>
            <p:cNvSpPr/>
            <p:nvPr/>
          </p:nvSpPr>
          <p:spPr bwMode="auto">
            <a:xfrm rot="10800000">
              <a:off x="3164484" y="4647195"/>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22" name="Rectangle 21"/>
            <p:cNvSpPr/>
            <p:nvPr/>
          </p:nvSpPr>
          <p:spPr bwMode="auto">
            <a:xfrm>
              <a:off x="2885603" y="5230810"/>
              <a:ext cx="822960" cy="5486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Proposal</a:t>
              </a:r>
              <a:br>
                <a:rPr lang="en-US" sz="1200" dirty="0" smtClean="0">
                  <a:gradFill>
                    <a:gsLst>
                      <a:gs pos="0">
                        <a:srgbClr val="000000"/>
                      </a:gs>
                      <a:gs pos="100000">
                        <a:srgbClr val="000000"/>
                      </a:gs>
                    </a:gsLst>
                    <a:lin ang="5400000" scaled="0"/>
                  </a:gradFill>
                </a:rPr>
              </a:br>
              <a:r>
                <a:rPr lang="en-US" sz="1200" dirty="0" smtClean="0">
                  <a:gradFill>
                    <a:gsLst>
                      <a:gs pos="0">
                        <a:srgbClr val="000000"/>
                      </a:gs>
                      <a:gs pos="100000">
                        <a:srgbClr val="000000"/>
                      </a:gs>
                    </a:gsLst>
                    <a:lin ang="5400000" scaled="0"/>
                  </a:gradFill>
                </a:rPr>
                <a:t>Selection</a:t>
              </a:r>
            </a:p>
          </p:txBody>
        </p:sp>
        <p:sp>
          <p:nvSpPr>
            <p:cNvPr id="64" name="TextBox 63"/>
            <p:cNvSpPr txBox="1"/>
            <p:nvPr/>
          </p:nvSpPr>
          <p:spPr>
            <a:xfrm>
              <a:off x="3758218" y="4194490"/>
              <a:ext cx="395054"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Yes</a:t>
              </a:r>
            </a:p>
          </p:txBody>
        </p:sp>
        <p:sp>
          <p:nvSpPr>
            <p:cNvPr id="72" name="TextBox 71"/>
            <p:cNvSpPr txBox="1"/>
            <p:nvPr/>
          </p:nvSpPr>
          <p:spPr>
            <a:xfrm>
              <a:off x="3141998" y="3685944"/>
              <a:ext cx="316708"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No</a:t>
              </a:r>
            </a:p>
          </p:txBody>
        </p:sp>
      </p:grpSp>
      <p:grpSp>
        <p:nvGrpSpPr>
          <p:cNvPr id="80" name="Group 79"/>
          <p:cNvGrpSpPr/>
          <p:nvPr/>
        </p:nvGrpSpPr>
        <p:grpSpPr>
          <a:xfrm>
            <a:off x="3800003" y="4052835"/>
            <a:ext cx="1810316" cy="1772335"/>
            <a:chOff x="3800003" y="4052835"/>
            <a:chExt cx="1810316" cy="1772335"/>
          </a:xfrm>
        </p:grpSpPr>
        <p:sp>
          <p:nvSpPr>
            <p:cNvPr id="49" name="Bent-Up Arrow 48"/>
            <p:cNvSpPr/>
            <p:nvPr/>
          </p:nvSpPr>
          <p:spPr bwMode="auto">
            <a:xfrm flipH="1">
              <a:off x="3800003" y="4474563"/>
              <a:ext cx="565944" cy="1084791"/>
            </a:xfrm>
            <a:prstGeom prst="bentUpArrow">
              <a:avLst>
                <a:gd name="adj1" fmla="val 22901"/>
                <a:gd name="adj2" fmla="val 21565"/>
                <a:gd name="adj3" fmla="val 27657"/>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53" name="Down Arrow 52"/>
            <p:cNvSpPr/>
            <p:nvPr/>
          </p:nvSpPr>
          <p:spPr bwMode="auto">
            <a:xfrm>
              <a:off x="4506105" y="4575490"/>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25" name="Rectangle 24"/>
            <p:cNvSpPr/>
            <p:nvPr/>
          </p:nvSpPr>
          <p:spPr bwMode="auto">
            <a:xfrm>
              <a:off x="4244715" y="4052835"/>
              <a:ext cx="822960" cy="5486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r>
                <a:rPr lang="en-US" sz="1100" dirty="0" smtClean="0">
                  <a:gradFill>
                    <a:gsLst>
                      <a:gs pos="0">
                        <a:srgbClr val="000000"/>
                      </a:gs>
                      <a:gs pos="100000">
                        <a:srgbClr val="000000"/>
                      </a:gs>
                    </a:gsLst>
                    <a:lin ang="5400000" scaled="0"/>
                  </a:gradFill>
                </a:rPr>
                <a:t>Resource</a:t>
              </a:r>
              <a:br>
                <a:rPr lang="en-US" sz="1100" dirty="0" smtClean="0">
                  <a:gradFill>
                    <a:gsLst>
                      <a:gs pos="0">
                        <a:srgbClr val="000000"/>
                      </a:gs>
                      <a:gs pos="100000">
                        <a:srgbClr val="000000"/>
                      </a:gs>
                    </a:gsLst>
                    <a:lin ang="5400000" scaled="0"/>
                  </a:gradFill>
                </a:rPr>
              </a:br>
              <a:r>
                <a:rPr lang="en-US" sz="1100" dirty="0" smtClean="0">
                  <a:gradFill>
                    <a:gsLst>
                      <a:gs pos="0">
                        <a:srgbClr val="000000"/>
                      </a:gs>
                      <a:gs pos="100000">
                        <a:srgbClr val="000000"/>
                      </a:gs>
                    </a:gsLst>
                    <a:lin ang="5400000" scaled="0"/>
                  </a:gradFill>
                </a:rPr>
                <a:t>Planning</a:t>
              </a:r>
            </a:p>
          </p:txBody>
        </p:sp>
        <p:sp>
          <p:nvSpPr>
            <p:cNvPr id="54" name="Down Arrow 53"/>
            <p:cNvSpPr/>
            <p:nvPr/>
          </p:nvSpPr>
          <p:spPr bwMode="auto">
            <a:xfrm rot="16200000">
              <a:off x="5121762" y="5158368"/>
              <a:ext cx="280072" cy="697042"/>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26" name="Diamond 25"/>
            <p:cNvSpPr/>
            <p:nvPr/>
          </p:nvSpPr>
          <p:spPr bwMode="auto">
            <a:xfrm>
              <a:off x="4153271" y="5185090"/>
              <a:ext cx="1005840" cy="64008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000" dirty="0" smtClean="0">
                  <a:gradFill>
                    <a:gsLst>
                      <a:gs pos="0">
                        <a:srgbClr val="000000"/>
                      </a:gs>
                      <a:gs pos="100000">
                        <a:srgbClr val="000000"/>
                      </a:gs>
                    </a:gsLst>
                    <a:lin ang="5400000" scaled="0"/>
                  </a:gradFill>
                </a:rPr>
                <a:t>Fully</a:t>
              </a:r>
              <a:br>
                <a:rPr lang="en-US" sz="1000" dirty="0" smtClean="0">
                  <a:gradFill>
                    <a:gsLst>
                      <a:gs pos="0">
                        <a:srgbClr val="000000"/>
                      </a:gs>
                      <a:gs pos="100000">
                        <a:srgbClr val="000000"/>
                      </a:gs>
                    </a:gsLst>
                    <a:lin ang="5400000" scaled="0"/>
                  </a:gradFill>
                </a:rPr>
              </a:br>
              <a:r>
                <a:rPr lang="en-US" sz="1000" dirty="0" smtClean="0">
                  <a:gradFill>
                    <a:gsLst>
                      <a:gs pos="0">
                        <a:srgbClr val="000000"/>
                      </a:gs>
                      <a:gs pos="100000">
                        <a:srgbClr val="000000"/>
                      </a:gs>
                    </a:gsLst>
                    <a:lin ang="5400000" scaled="0"/>
                  </a:gradFill>
                </a:rPr>
                <a:t>Resourced</a:t>
              </a:r>
            </a:p>
          </p:txBody>
        </p:sp>
        <p:sp>
          <p:nvSpPr>
            <p:cNvPr id="67" name="TextBox 66"/>
            <p:cNvSpPr txBox="1"/>
            <p:nvPr/>
          </p:nvSpPr>
          <p:spPr>
            <a:xfrm>
              <a:off x="5117325" y="5366852"/>
              <a:ext cx="402549"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Yes</a:t>
              </a:r>
            </a:p>
          </p:txBody>
        </p:sp>
        <p:sp>
          <p:nvSpPr>
            <p:cNvPr id="73" name="TextBox 72"/>
            <p:cNvSpPr txBox="1"/>
            <p:nvPr/>
          </p:nvSpPr>
          <p:spPr>
            <a:xfrm>
              <a:off x="3874038" y="5358975"/>
              <a:ext cx="316708"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No</a:t>
              </a:r>
            </a:p>
          </p:txBody>
        </p:sp>
      </p:grpSp>
      <p:grpSp>
        <p:nvGrpSpPr>
          <p:cNvPr id="81" name="Group 80"/>
          <p:cNvGrpSpPr/>
          <p:nvPr/>
        </p:nvGrpSpPr>
        <p:grpSpPr>
          <a:xfrm>
            <a:off x="5519874" y="2909585"/>
            <a:ext cx="1480530" cy="2869865"/>
            <a:chOff x="5519874" y="2909585"/>
            <a:chExt cx="1480530" cy="2869865"/>
          </a:xfrm>
        </p:grpSpPr>
        <p:sp>
          <p:nvSpPr>
            <p:cNvPr id="29" name="Rectangle 28"/>
            <p:cNvSpPr/>
            <p:nvPr/>
          </p:nvSpPr>
          <p:spPr bwMode="auto">
            <a:xfrm>
              <a:off x="5610319" y="2909585"/>
              <a:ext cx="82296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Cancelled</a:t>
              </a:r>
            </a:p>
          </p:txBody>
        </p:sp>
        <p:sp>
          <p:nvSpPr>
            <p:cNvPr id="55" name="Down Arrow 54"/>
            <p:cNvSpPr/>
            <p:nvPr/>
          </p:nvSpPr>
          <p:spPr bwMode="auto">
            <a:xfrm rot="10800000">
              <a:off x="5883014" y="4621209"/>
              <a:ext cx="280441" cy="696795"/>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56" name="Down Arrow 55"/>
            <p:cNvSpPr/>
            <p:nvPr/>
          </p:nvSpPr>
          <p:spPr bwMode="auto">
            <a:xfrm rot="10800000">
              <a:off x="5883015" y="3443235"/>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57" name="Down Arrow 56"/>
            <p:cNvSpPr/>
            <p:nvPr/>
          </p:nvSpPr>
          <p:spPr bwMode="auto">
            <a:xfrm rot="16200000">
              <a:off x="6511847" y="3986006"/>
              <a:ext cx="280072" cy="697042"/>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28" name="Diamond 27"/>
            <p:cNvSpPr/>
            <p:nvPr/>
          </p:nvSpPr>
          <p:spPr bwMode="auto">
            <a:xfrm>
              <a:off x="5519874" y="4007115"/>
              <a:ext cx="1005840" cy="64008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Approved</a:t>
              </a:r>
            </a:p>
          </p:txBody>
        </p:sp>
        <p:sp>
          <p:nvSpPr>
            <p:cNvPr id="27" name="Rectangle 26"/>
            <p:cNvSpPr/>
            <p:nvPr/>
          </p:nvSpPr>
          <p:spPr bwMode="auto">
            <a:xfrm>
              <a:off x="5610319" y="5230810"/>
              <a:ext cx="822960" cy="5486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Scheduling</a:t>
              </a:r>
            </a:p>
          </p:txBody>
        </p:sp>
        <p:sp>
          <p:nvSpPr>
            <p:cNvPr id="68" name="TextBox 67"/>
            <p:cNvSpPr txBox="1"/>
            <p:nvPr/>
          </p:nvSpPr>
          <p:spPr>
            <a:xfrm>
              <a:off x="6498920" y="4205857"/>
              <a:ext cx="405733"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Yes</a:t>
              </a:r>
            </a:p>
          </p:txBody>
        </p:sp>
        <p:sp>
          <p:nvSpPr>
            <p:cNvPr id="74" name="TextBox 73"/>
            <p:cNvSpPr txBox="1"/>
            <p:nvPr/>
          </p:nvSpPr>
          <p:spPr>
            <a:xfrm>
              <a:off x="5868023" y="3685944"/>
              <a:ext cx="316708"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No</a:t>
              </a:r>
            </a:p>
          </p:txBody>
        </p:sp>
      </p:grpSp>
      <p:grpSp>
        <p:nvGrpSpPr>
          <p:cNvPr id="82" name="Group 81"/>
          <p:cNvGrpSpPr/>
          <p:nvPr/>
        </p:nvGrpSpPr>
        <p:grpSpPr>
          <a:xfrm>
            <a:off x="6513910" y="4052835"/>
            <a:ext cx="1824615" cy="1772335"/>
            <a:chOff x="6513910" y="4052835"/>
            <a:chExt cx="1824615" cy="1772335"/>
          </a:xfrm>
        </p:grpSpPr>
        <p:sp>
          <p:nvSpPr>
            <p:cNvPr id="58" name="Down Arrow 57"/>
            <p:cNvSpPr/>
            <p:nvPr/>
          </p:nvSpPr>
          <p:spPr bwMode="auto">
            <a:xfrm>
              <a:off x="7269605" y="4575490"/>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59" name="Down Arrow 58"/>
            <p:cNvSpPr/>
            <p:nvPr/>
          </p:nvSpPr>
          <p:spPr bwMode="auto">
            <a:xfrm rot="16200000">
              <a:off x="7833980" y="5149874"/>
              <a:ext cx="280072" cy="729018"/>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31" name="Rectangle 30"/>
            <p:cNvSpPr/>
            <p:nvPr/>
          </p:nvSpPr>
          <p:spPr bwMode="auto">
            <a:xfrm>
              <a:off x="7000404" y="4052835"/>
              <a:ext cx="822960" cy="5486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Execution</a:t>
              </a:r>
            </a:p>
          </p:txBody>
        </p:sp>
        <p:sp>
          <p:nvSpPr>
            <p:cNvPr id="69" name="TextBox 68"/>
            <p:cNvSpPr txBox="1"/>
            <p:nvPr/>
          </p:nvSpPr>
          <p:spPr>
            <a:xfrm>
              <a:off x="7861027" y="5374346"/>
              <a:ext cx="368574"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Yes</a:t>
              </a:r>
            </a:p>
          </p:txBody>
        </p:sp>
        <p:sp>
          <p:nvSpPr>
            <p:cNvPr id="75" name="Bent-Up Arrow 74"/>
            <p:cNvSpPr/>
            <p:nvPr/>
          </p:nvSpPr>
          <p:spPr bwMode="auto">
            <a:xfrm flipH="1">
              <a:off x="6513910" y="4474563"/>
              <a:ext cx="565944" cy="1084791"/>
            </a:xfrm>
            <a:prstGeom prst="bentUpArrow">
              <a:avLst>
                <a:gd name="adj1" fmla="val 22901"/>
                <a:gd name="adj2" fmla="val 21565"/>
                <a:gd name="adj3" fmla="val 27657"/>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76" name="TextBox 75"/>
            <p:cNvSpPr txBox="1"/>
            <p:nvPr/>
          </p:nvSpPr>
          <p:spPr>
            <a:xfrm>
              <a:off x="6587945" y="5358975"/>
              <a:ext cx="316708"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No</a:t>
              </a:r>
            </a:p>
          </p:txBody>
        </p:sp>
        <p:sp>
          <p:nvSpPr>
            <p:cNvPr id="33" name="Diamond 32"/>
            <p:cNvSpPr/>
            <p:nvPr/>
          </p:nvSpPr>
          <p:spPr bwMode="auto">
            <a:xfrm>
              <a:off x="6908964" y="5185090"/>
              <a:ext cx="1005840" cy="64008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100" dirty="0" smtClean="0">
                  <a:gradFill>
                    <a:gsLst>
                      <a:gs pos="0">
                        <a:srgbClr val="000000"/>
                      </a:gs>
                      <a:gs pos="100000">
                        <a:srgbClr val="000000"/>
                      </a:gs>
                    </a:gsLst>
                    <a:lin ang="5400000" scaled="0"/>
                  </a:gradFill>
                </a:rPr>
                <a:t>Project</a:t>
              </a:r>
              <a:br>
                <a:rPr lang="en-US" sz="1100" dirty="0" smtClean="0">
                  <a:gradFill>
                    <a:gsLst>
                      <a:gs pos="0">
                        <a:srgbClr val="000000"/>
                      </a:gs>
                      <a:gs pos="100000">
                        <a:srgbClr val="000000"/>
                      </a:gs>
                    </a:gsLst>
                    <a:lin ang="5400000" scaled="0"/>
                  </a:gradFill>
                </a:rPr>
              </a:br>
              <a:r>
                <a:rPr lang="en-US" sz="1100" dirty="0" smtClean="0">
                  <a:gradFill>
                    <a:gsLst>
                      <a:gs pos="0">
                        <a:srgbClr val="000000"/>
                      </a:gs>
                      <a:gs pos="100000">
                        <a:srgbClr val="000000"/>
                      </a:gs>
                    </a:gsLst>
                    <a:lin ang="5400000" scaled="0"/>
                  </a:gradFill>
                </a:rPr>
                <a:t>Complete</a:t>
              </a:r>
            </a:p>
          </p:txBody>
        </p:sp>
      </p:gr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rot="5400000">
            <a:off x="5710503" y="3886200"/>
            <a:ext cx="4663440" cy="0"/>
          </a:xfrm>
          <a:prstGeom prst="line">
            <a:avLst/>
          </a:prstGeom>
          <a:ln>
            <a:solidFill>
              <a:schemeClr val="tx1">
                <a:lumMod val="95000"/>
              </a:schemeClr>
            </a:solidFill>
            <a:prstDash val="sysDot"/>
          </a:ln>
        </p:spPr>
        <p:style>
          <a:lnRef idx="3">
            <a:schemeClr val="dk1"/>
          </a:lnRef>
          <a:fillRef idx="0">
            <a:schemeClr val="dk1"/>
          </a:fillRef>
          <a:effectRef idx="2">
            <a:schemeClr val="dk1"/>
          </a:effectRef>
          <a:fontRef idx="minor">
            <a:schemeClr val="tx1"/>
          </a:fontRef>
        </p:style>
      </p:cxnSp>
      <p:cxnSp>
        <p:nvCxnSpPr>
          <p:cNvPr id="96" name="Straight Connector 95"/>
          <p:cNvCxnSpPr/>
          <p:nvPr/>
        </p:nvCxnSpPr>
        <p:spPr>
          <a:xfrm rot="5400000">
            <a:off x="4293933" y="3886200"/>
            <a:ext cx="4663440" cy="0"/>
          </a:xfrm>
          <a:prstGeom prst="line">
            <a:avLst/>
          </a:prstGeom>
          <a:ln>
            <a:solidFill>
              <a:schemeClr val="tx1">
                <a:lumMod val="95000"/>
              </a:schemeClr>
            </a:solidFill>
            <a:prstDash val="sysDot"/>
          </a:ln>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rot="5400000">
            <a:off x="1580091" y="3886200"/>
            <a:ext cx="4663440" cy="0"/>
          </a:xfrm>
          <a:prstGeom prst="line">
            <a:avLst/>
          </a:prstGeom>
          <a:ln>
            <a:solidFill>
              <a:schemeClr val="tx1">
                <a:lumMod val="95000"/>
              </a:schemeClr>
            </a:solidFill>
            <a:prstDash val="sysDot"/>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rot="5400000">
            <a:off x="171637" y="3886200"/>
            <a:ext cx="4663440" cy="0"/>
          </a:xfrm>
          <a:prstGeom prst="line">
            <a:avLst/>
          </a:prstGeom>
          <a:ln>
            <a:solidFill>
              <a:schemeClr val="tx1">
                <a:lumMod val="95000"/>
              </a:schemeClr>
            </a:solidFill>
            <a:prstDash val="sysDot"/>
          </a:ln>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a:xfrm>
            <a:off x="381000" y="228600"/>
            <a:ext cx="8382000" cy="553998"/>
          </a:xfrm>
        </p:spPr>
        <p:txBody>
          <a:bodyPr/>
          <a:lstStyle/>
          <a:p>
            <a:r>
              <a:rPr lang="en-US" sz="4000" dirty="0" smtClean="0"/>
              <a:t>Step 2: Define the Workflow Phases</a:t>
            </a:r>
            <a:endParaRPr lang="en-US" sz="4000" dirty="0"/>
          </a:p>
        </p:txBody>
      </p:sp>
      <p:sp>
        <p:nvSpPr>
          <p:cNvPr id="41" name="TextBox 40"/>
          <p:cNvSpPr txBox="1"/>
          <p:nvPr/>
        </p:nvSpPr>
        <p:spPr>
          <a:xfrm>
            <a:off x="750755" y="937724"/>
            <a:ext cx="1066800" cy="553998"/>
          </a:xfrm>
          <a:prstGeom prst="rect">
            <a:avLst/>
          </a:prstGeom>
          <a:noFill/>
        </p:spPr>
        <p:txBody>
          <a:bodyPr wrap="square" lIns="0" tIns="0" rIns="0" bIns="0" rtlCol="0">
            <a:spAutoFit/>
          </a:bodyPr>
          <a:lstStyle/>
          <a:p>
            <a:pPr algn="ctr">
              <a:buNone/>
            </a:pPr>
            <a:r>
              <a:rPr lang="en-US" b="1" dirty="0" smtClean="0">
                <a:solidFill>
                  <a:srgbClr val="FFC000"/>
                </a:solidFill>
              </a:rPr>
              <a:t>Create</a:t>
            </a:r>
            <a:br>
              <a:rPr lang="en-US" b="1" dirty="0" smtClean="0">
                <a:solidFill>
                  <a:srgbClr val="FFC000"/>
                </a:solidFill>
              </a:rPr>
            </a:br>
            <a:r>
              <a:rPr lang="en-US" b="1" dirty="0" smtClean="0">
                <a:solidFill>
                  <a:srgbClr val="FFC000"/>
                </a:solidFill>
              </a:rPr>
              <a:t>Phase</a:t>
            </a:r>
          </a:p>
        </p:txBody>
      </p:sp>
      <p:sp>
        <p:nvSpPr>
          <p:cNvPr id="42" name="TextBox 41"/>
          <p:cNvSpPr txBox="1"/>
          <p:nvPr/>
        </p:nvSpPr>
        <p:spPr>
          <a:xfrm>
            <a:off x="2666076" y="937724"/>
            <a:ext cx="972457" cy="553998"/>
          </a:xfrm>
          <a:prstGeom prst="rect">
            <a:avLst/>
          </a:prstGeom>
          <a:noFill/>
        </p:spPr>
        <p:txBody>
          <a:bodyPr wrap="square" lIns="0" tIns="0" rIns="0" bIns="0" rtlCol="0">
            <a:spAutoFit/>
          </a:bodyPr>
          <a:lstStyle/>
          <a:p>
            <a:pPr algn="ctr">
              <a:buNone/>
            </a:pPr>
            <a:r>
              <a:rPr lang="en-US" b="1" dirty="0" smtClean="0">
                <a:solidFill>
                  <a:srgbClr val="FFC000"/>
                </a:solidFill>
              </a:rPr>
              <a:t>Select</a:t>
            </a:r>
            <a:br>
              <a:rPr lang="en-US" b="1" dirty="0" smtClean="0">
                <a:solidFill>
                  <a:srgbClr val="FFC000"/>
                </a:solidFill>
              </a:rPr>
            </a:br>
            <a:r>
              <a:rPr lang="en-US" b="1" dirty="0" smtClean="0">
                <a:solidFill>
                  <a:srgbClr val="FFC000"/>
                </a:solidFill>
              </a:rPr>
              <a:t>Phase</a:t>
            </a:r>
          </a:p>
        </p:txBody>
      </p:sp>
      <p:sp>
        <p:nvSpPr>
          <p:cNvPr id="45" name="TextBox 44"/>
          <p:cNvSpPr txBox="1"/>
          <p:nvPr/>
        </p:nvSpPr>
        <p:spPr>
          <a:xfrm>
            <a:off x="6741820" y="937724"/>
            <a:ext cx="1143000" cy="553998"/>
          </a:xfrm>
          <a:prstGeom prst="rect">
            <a:avLst/>
          </a:prstGeom>
          <a:noFill/>
        </p:spPr>
        <p:txBody>
          <a:bodyPr wrap="square" lIns="0" tIns="0" rIns="0" bIns="0" rtlCol="0">
            <a:spAutoFit/>
          </a:bodyPr>
          <a:lstStyle/>
          <a:p>
            <a:pPr algn="ctr">
              <a:buNone/>
            </a:pPr>
            <a:r>
              <a:rPr lang="en-US" b="1" dirty="0" smtClean="0">
                <a:solidFill>
                  <a:srgbClr val="FFC000"/>
                </a:solidFill>
              </a:rPr>
              <a:t>Manage</a:t>
            </a:r>
            <a:br>
              <a:rPr lang="en-US" b="1" dirty="0" smtClean="0">
                <a:solidFill>
                  <a:srgbClr val="FFC000"/>
                </a:solidFill>
              </a:rPr>
            </a:br>
            <a:r>
              <a:rPr lang="en-US" b="1" dirty="0" smtClean="0">
                <a:solidFill>
                  <a:srgbClr val="FFC000"/>
                </a:solidFill>
              </a:rPr>
              <a:t>Phase</a:t>
            </a:r>
          </a:p>
        </p:txBody>
      </p:sp>
      <p:sp>
        <p:nvSpPr>
          <p:cNvPr id="46" name="TextBox 45"/>
          <p:cNvSpPr txBox="1"/>
          <p:nvPr/>
        </p:nvSpPr>
        <p:spPr>
          <a:xfrm>
            <a:off x="7997250" y="937724"/>
            <a:ext cx="1219200" cy="553998"/>
          </a:xfrm>
          <a:prstGeom prst="rect">
            <a:avLst/>
          </a:prstGeom>
          <a:noFill/>
        </p:spPr>
        <p:txBody>
          <a:bodyPr wrap="square" lIns="0" tIns="0" rIns="0" bIns="0" rtlCol="0">
            <a:spAutoFit/>
          </a:bodyPr>
          <a:lstStyle/>
          <a:p>
            <a:pPr algn="ctr">
              <a:buNone/>
            </a:pPr>
            <a:r>
              <a:rPr lang="en-US" b="1" dirty="0" smtClean="0">
                <a:solidFill>
                  <a:srgbClr val="FFC000"/>
                </a:solidFill>
              </a:rPr>
              <a:t>Finished</a:t>
            </a:r>
            <a:br>
              <a:rPr lang="en-US" b="1" dirty="0" smtClean="0">
                <a:solidFill>
                  <a:srgbClr val="FFC000"/>
                </a:solidFill>
              </a:rPr>
            </a:br>
            <a:r>
              <a:rPr lang="en-US" b="1" dirty="0" smtClean="0">
                <a:solidFill>
                  <a:srgbClr val="FFC000"/>
                </a:solidFill>
              </a:rPr>
              <a:t>Phase</a:t>
            </a:r>
          </a:p>
        </p:txBody>
      </p:sp>
      <p:sp>
        <p:nvSpPr>
          <p:cNvPr id="44" name="TextBox 43"/>
          <p:cNvSpPr txBox="1"/>
          <p:nvPr/>
        </p:nvSpPr>
        <p:spPr>
          <a:xfrm>
            <a:off x="4772461" y="937724"/>
            <a:ext cx="972457" cy="553998"/>
          </a:xfrm>
          <a:prstGeom prst="rect">
            <a:avLst/>
          </a:prstGeom>
          <a:noFill/>
        </p:spPr>
        <p:txBody>
          <a:bodyPr wrap="square" lIns="0" tIns="0" rIns="0" bIns="0" rtlCol="0">
            <a:spAutoFit/>
          </a:bodyPr>
          <a:lstStyle/>
          <a:p>
            <a:pPr algn="ctr">
              <a:buNone/>
            </a:pPr>
            <a:r>
              <a:rPr lang="en-US" b="1" dirty="0" smtClean="0">
                <a:solidFill>
                  <a:srgbClr val="FFC000"/>
                </a:solidFill>
              </a:rPr>
              <a:t>Plan</a:t>
            </a:r>
            <a:br>
              <a:rPr lang="en-US" b="1" dirty="0" smtClean="0">
                <a:solidFill>
                  <a:srgbClr val="FFC000"/>
                </a:solidFill>
              </a:rPr>
            </a:br>
            <a:r>
              <a:rPr lang="en-US" b="1" dirty="0" smtClean="0">
                <a:solidFill>
                  <a:srgbClr val="FFC000"/>
                </a:solidFill>
              </a:rPr>
              <a:t>Phase</a:t>
            </a:r>
          </a:p>
        </p:txBody>
      </p:sp>
      <p:cxnSp>
        <p:nvCxnSpPr>
          <p:cNvPr id="97" name="Straight Connector 96"/>
          <p:cNvCxnSpPr/>
          <p:nvPr/>
        </p:nvCxnSpPr>
        <p:spPr>
          <a:xfrm>
            <a:off x="0" y="1523866"/>
            <a:ext cx="9144000" cy="0"/>
          </a:xfrm>
          <a:prstGeom prst="line">
            <a:avLst/>
          </a:prstGeom>
          <a:ln>
            <a:solidFill>
              <a:schemeClr val="tx1">
                <a:lumMod val="95000"/>
              </a:schemeClr>
            </a:solidFill>
            <a:prstDash val="sysDot"/>
          </a:ln>
        </p:spPr>
        <p:style>
          <a:lnRef idx="3">
            <a:schemeClr val="dk1"/>
          </a:lnRef>
          <a:fillRef idx="0">
            <a:schemeClr val="dk1"/>
          </a:fillRef>
          <a:effectRef idx="2">
            <a:schemeClr val="dk1"/>
          </a:effectRef>
          <a:fontRef idx="minor">
            <a:schemeClr val="tx1"/>
          </a:fontRef>
        </p:style>
      </p:cxnSp>
      <p:grpSp>
        <p:nvGrpSpPr>
          <p:cNvPr id="98" name="Group 97"/>
          <p:cNvGrpSpPr/>
          <p:nvPr/>
        </p:nvGrpSpPr>
        <p:grpSpPr>
          <a:xfrm>
            <a:off x="8323535" y="4052835"/>
            <a:ext cx="822960" cy="1726615"/>
            <a:chOff x="8323535" y="4052835"/>
            <a:chExt cx="822960" cy="1726615"/>
          </a:xfrm>
        </p:grpSpPr>
        <p:sp>
          <p:nvSpPr>
            <p:cNvPr id="99" name="Rectangle 98"/>
            <p:cNvSpPr/>
            <p:nvPr/>
          </p:nvSpPr>
          <p:spPr bwMode="auto">
            <a:xfrm>
              <a:off x="8323535" y="4052835"/>
              <a:ext cx="822960" cy="54864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Project</a:t>
              </a:r>
              <a:br>
                <a:rPr lang="en-US" sz="1200" dirty="0" smtClean="0">
                  <a:gradFill>
                    <a:gsLst>
                      <a:gs pos="0">
                        <a:srgbClr val="000000"/>
                      </a:gs>
                      <a:gs pos="100000">
                        <a:srgbClr val="000000"/>
                      </a:gs>
                    </a:gsLst>
                    <a:lin ang="5400000" scaled="0"/>
                  </a:gradFill>
                </a:rPr>
              </a:br>
              <a:r>
                <a:rPr lang="en-US" sz="1200" dirty="0" smtClean="0">
                  <a:gradFill>
                    <a:gsLst>
                      <a:gs pos="0">
                        <a:srgbClr val="000000"/>
                      </a:gs>
                      <a:gs pos="100000">
                        <a:srgbClr val="000000"/>
                      </a:gs>
                    </a:gsLst>
                    <a:lin ang="5400000" scaled="0"/>
                  </a:gradFill>
                </a:rPr>
                <a:t>Complete</a:t>
              </a:r>
            </a:p>
          </p:txBody>
        </p:sp>
        <p:sp>
          <p:nvSpPr>
            <p:cNvPr id="100" name="Down Arrow 99"/>
            <p:cNvSpPr/>
            <p:nvPr/>
          </p:nvSpPr>
          <p:spPr bwMode="auto">
            <a:xfrm rot="10800000">
              <a:off x="8596233" y="4601475"/>
              <a:ext cx="280441" cy="71653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01" name="Rectangle 100"/>
            <p:cNvSpPr/>
            <p:nvPr/>
          </p:nvSpPr>
          <p:spPr bwMode="auto">
            <a:xfrm>
              <a:off x="8323535" y="5230810"/>
              <a:ext cx="822960" cy="5486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100" dirty="0" smtClean="0">
                  <a:gradFill>
                    <a:gsLst>
                      <a:gs pos="0">
                        <a:srgbClr val="000000"/>
                      </a:gs>
                      <a:gs pos="100000">
                        <a:srgbClr val="000000"/>
                      </a:gs>
                    </a:gsLst>
                    <a:lin ang="5400000" scaled="0"/>
                  </a:gradFill>
                </a:rPr>
                <a:t>Final</a:t>
              </a:r>
              <a:br>
                <a:rPr lang="en-US" sz="1100" dirty="0" smtClean="0">
                  <a:gradFill>
                    <a:gsLst>
                      <a:gs pos="0">
                        <a:srgbClr val="000000"/>
                      </a:gs>
                      <a:gs pos="100000">
                        <a:srgbClr val="000000"/>
                      </a:gs>
                    </a:gsLst>
                    <a:lin ang="5400000" scaled="0"/>
                  </a:gradFill>
                </a:rPr>
              </a:br>
              <a:r>
                <a:rPr lang="en-US" sz="1100" dirty="0" smtClean="0">
                  <a:gradFill>
                    <a:gsLst>
                      <a:gs pos="0">
                        <a:srgbClr val="000000"/>
                      </a:gs>
                      <a:gs pos="100000">
                        <a:srgbClr val="000000"/>
                      </a:gs>
                    </a:gsLst>
                    <a:lin ang="5400000" scaled="0"/>
                  </a:gradFill>
                </a:rPr>
                <a:t>Assessment</a:t>
              </a:r>
            </a:p>
          </p:txBody>
        </p:sp>
      </p:grpSp>
      <p:grpSp>
        <p:nvGrpSpPr>
          <p:cNvPr id="102" name="Group 101"/>
          <p:cNvGrpSpPr/>
          <p:nvPr/>
        </p:nvGrpSpPr>
        <p:grpSpPr>
          <a:xfrm>
            <a:off x="29565" y="1893755"/>
            <a:ext cx="2856037" cy="3931415"/>
            <a:chOff x="29565" y="1893755"/>
            <a:chExt cx="2856037" cy="3931415"/>
          </a:xfrm>
        </p:grpSpPr>
        <p:sp>
          <p:nvSpPr>
            <p:cNvPr id="103" name="Rectangle 102"/>
            <p:cNvSpPr/>
            <p:nvPr/>
          </p:nvSpPr>
          <p:spPr bwMode="auto">
            <a:xfrm>
              <a:off x="29565" y="2909585"/>
              <a:ext cx="82296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Rejected</a:t>
              </a:r>
            </a:p>
          </p:txBody>
        </p:sp>
        <p:sp>
          <p:nvSpPr>
            <p:cNvPr id="104" name="Bent-Up Arrow 103"/>
            <p:cNvSpPr/>
            <p:nvPr/>
          </p:nvSpPr>
          <p:spPr bwMode="auto">
            <a:xfrm flipH="1">
              <a:off x="181062" y="3458226"/>
              <a:ext cx="1410389" cy="2123614"/>
            </a:xfrm>
            <a:prstGeom prst="bentUpArrow">
              <a:avLst>
                <a:gd name="adj1" fmla="val 11235"/>
                <a:gd name="adj2" fmla="val 13859"/>
                <a:gd name="adj3" fmla="val 27657"/>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05" name="Down Arrow 104"/>
            <p:cNvSpPr/>
            <p:nvPr/>
          </p:nvSpPr>
          <p:spPr bwMode="auto">
            <a:xfrm rot="16200000">
              <a:off x="2397045" y="5142995"/>
              <a:ext cx="280072" cy="697042"/>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06" name="Down Arrow 105"/>
            <p:cNvSpPr/>
            <p:nvPr/>
          </p:nvSpPr>
          <p:spPr bwMode="auto">
            <a:xfrm rot="5400000">
              <a:off x="1061010" y="2847120"/>
              <a:ext cx="280072" cy="697042"/>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07" name="Diamond 106"/>
            <p:cNvSpPr/>
            <p:nvPr/>
          </p:nvSpPr>
          <p:spPr bwMode="auto">
            <a:xfrm>
              <a:off x="1285714" y="5185090"/>
              <a:ext cx="1005840" cy="64008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Approved</a:t>
              </a:r>
            </a:p>
          </p:txBody>
        </p:sp>
        <p:sp>
          <p:nvSpPr>
            <p:cNvPr id="108" name="Down Arrow 107"/>
            <p:cNvSpPr/>
            <p:nvPr/>
          </p:nvSpPr>
          <p:spPr bwMode="auto">
            <a:xfrm>
              <a:off x="1643921" y="2270005"/>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09" name="Down Arrow 108"/>
            <p:cNvSpPr/>
            <p:nvPr/>
          </p:nvSpPr>
          <p:spPr bwMode="auto">
            <a:xfrm>
              <a:off x="1643921" y="3443235"/>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10" name="Down Arrow 109"/>
            <p:cNvSpPr/>
            <p:nvPr/>
          </p:nvSpPr>
          <p:spPr bwMode="auto">
            <a:xfrm>
              <a:off x="1643921" y="4575490"/>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11" name="Rectangle 110"/>
            <p:cNvSpPr/>
            <p:nvPr/>
          </p:nvSpPr>
          <p:spPr bwMode="auto">
            <a:xfrm>
              <a:off x="1377154" y="1893755"/>
              <a:ext cx="822960" cy="54864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Initial</a:t>
              </a:r>
              <a:br>
                <a:rPr lang="en-US" sz="1200" dirty="0" smtClean="0">
                  <a:gradFill>
                    <a:gsLst>
                      <a:gs pos="0">
                        <a:srgbClr val="000000"/>
                      </a:gs>
                      <a:gs pos="100000">
                        <a:srgbClr val="000000"/>
                      </a:gs>
                    </a:gsLst>
                    <a:lin ang="5400000" scaled="0"/>
                  </a:gradFill>
                </a:rPr>
              </a:br>
              <a:r>
                <a:rPr lang="en-US" sz="1200" dirty="0" smtClean="0">
                  <a:gradFill>
                    <a:gsLst>
                      <a:gs pos="0">
                        <a:srgbClr val="000000"/>
                      </a:gs>
                      <a:gs pos="100000">
                        <a:srgbClr val="000000"/>
                      </a:gs>
                    </a:gsLst>
                    <a:lin ang="5400000" scaled="0"/>
                  </a:gradFill>
                </a:rPr>
                <a:t>Proposal</a:t>
              </a:r>
            </a:p>
          </p:txBody>
        </p:sp>
        <p:sp>
          <p:nvSpPr>
            <p:cNvPr id="112" name="Rectangle 111"/>
            <p:cNvSpPr/>
            <p:nvPr/>
          </p:nvSpPr>
          <p:spPr bwMode="auto">
            <a:xfrm>
              <a:off x="1377154" y="4052835"/>
              <a:ext cx="822960" cy="5486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Proposal</a:t>
              </a:r>
              <a:br>
                <a:rPr lang="en-US" sz="1200" dirty="0" smtClean="0">
                  <a:gradFill>
                    <a:gsLst>
                      <a:gs pos="0">
                        <a:srgbClr val="000000"/>
                      </a:gs>
                      <a:gs pos="100000">
                        <a:srgbClr val="000000"/>
                      </a:gs>
                    </a:gsLst>
                    <a:lin ang="5400000" scaled="0"/>
                  </a:gradFill>
                </a:rPr>
              </a:br>
              <a:r>
                <a:rPr lang="en-US" sz="1200" dirty="0" smtClean="0">
                  <a:gradFill>
                    <a:gsLst>
                      <a:gs pos="0">
                        <a:srgbClr val="000000"/>
                      </a:gs>
                      <a:gs pos="100000">
                        <a:srgbClr val="000000"/>
                      </a:gs>
                    </a:gsLst>
                    <a:lin ang="5400000" scaled="0"/>
                  </a:gradFill>
                </a:rPr>
                <a:t>Detail</a:t>
              </a:r>
            </a:p>
          </p:txBody>
        </p:sp>
        <p:sp>
          <p:nvSpPr>
            <p:cNvPr id="113" name="Diamond 112"/>
            <p:cNvSpPr/>
            <p:nvPr/>
          </p:nvSpPr>
          <p:spPr bwMode="auto">
            <a:xfrm>
              <a:off x="1285714" y="2894345"/>
              <a:ext cx="1005840" cy="64008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Approved</a:t>
              </a:r>
            </a:p>
          </p:txBody>
        </p:sp>
        <p:sp>
          <p:nvSpPr>
            <p:cNvPr id="114" name="TextBox 113"/>
            <p:cNvSpPr txBox="1"/>
            <p:nvPr/>
          </p:nvSpPr>
          <p:spPr>
            <a:xfrm>
              <a:off x="2291554" y="5359356"/>
              <a:ext cx="432529"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Yes</a:t>
              </a:r>
            </a:p>
          </p:txBody>
        </p:sp>
        <p:sp>
          <p:nvSpPr>
            <p:cNvPr id="115" name="TextBox 114"/>
            <p:cNvSpPr txBox="1"/>
            <p:nvPr/>
          </p:nvSpPr>
          <p:spPr>
            <a:xfrm>
              <a:off x="1594537" y="3556910"/>
              <a:ext cx="432529"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Yes</a:t>
              </a:r>
            </a:p>
          </p:txBody>
        </p:sp>
        <p:sp>
          <p:nvSpPr>
            <p:cNvPr id="116" name="TextBox 115"/>
            <p:cNvSpPr txBox="1"/>
            <p:nvPr/>
          </p:nvSpPr>
          <p:spPr>
            <a:xfrm>
              <a:off x="1010880" y="3066971"/>
              <a:ext cx="316708"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No</a:t>
              </a:r>
            </a:p>
          </p:txBody>
        </p:sp>
        <p:sp>
          <p:nvSpPr>
            <p:cNvPr id="117" name="TextBox 116"/>
            <p:cNvSpPr txBox="1"/>
            <p:nvPr/>
          </p:nvSpPr>
          <p:spPr>
            <a:xfrm>
              <a:off x="846572" y="5366852"/>
              <a:ext cx="316708"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No</a:t>
              </a:r>
            </a:p>
          </p:txBody>
        </p:sp>
      </p:grpSp>
      <p:grpSp>
        <p:nvGrpSpPr>
          <p:cNvPr id="118" name="Group 117"/>
          <p:cNvGrpSpPr/>
          <p:nvPr/>
        </p:nvGrpSpPr>
        <p:grpSpPr>
          <a:xfrm>
            <a:off x="2315978" y="2909585"/>
            <a:ext cx="1943730" cy="2869865"/>
            <a:chOff x="2315978" y="2909585"/>
            <a:chExt cx="1943730" cy="2869865"/>
          </a:xfrm>
        </p:grpSpPr>
        <p:sp>
          <p:nvSpPr>
            <p:cNvPr id="119" name="Down Arrow 118"/>
            <p:cNvSpPr/>
            <p:nvPr/>
          </p:nvSpPr>
          <p:spPr bwMode="auto">
            <a:xfrm rot="16200000">
              <a:off x="3771151" y="3986006"/>
              <a:ext cx="280072" cy="697042"/>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20" name="Down Arrow 119"/>
            <p:cNvSpPr/>
            <p:nvPr/>
          </p:nvSpPr>
          <p:spPr bwMode="auto">
            <a:xfrm rot="10800000">
              <a:off x="3152306" y="3458225"/>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21" name="Diamond 120"/>
            <p:cNvSpPr/>
            <p:nvPr/>
          </p:nvSpPr>
          <p:spPr bwMode="auto">
            <a:xfrm>
              <a:off x="2794163" y="4007115"/>
              <a:ext cx="1005840" cy="64008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Selected</a:t>
              </a:r>
            </a:p>
          </p:txBody>
        </p:sp>
        <p:sp>
          <p:nvSpPr>
            <p:cNvPr id="122" name="Bent-Up Arrow 121"/>
            <p:cNvSpPr/>
            <p:nvPr/>
          </p:nvSpPr>
          <p:spPr bwMode="auto">
            <a:xfrm rot="10800000">
              <a:off x="2315978" y="3105701"/>
              <a:ext cx="569624" cy="2212304"/>
            </a:xfrm>
            <a:prstGeom prst="bentUpArrow">
              <a:avLst>
                <a:gd name="adj1" fmla="val 26482"/>
                <a:gd name="adj2" fmla="val 32895"/>
                <a:gd name="adj3" fmla="val 45686"/>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000000"/>
                    </a:gs>
                    <a:gs pos="100000">
                      <a:srgbClr val="000000"/>
                    </a:gs>
                  </a:gsLst>
                  <a:lin ang="5400000" scaled="0"/>
                </a:gradFill>
              </a:endParaRPr>
            </a:p>
          </p:txBody>
        </p:sp>
        <p:sp>
          <p:nvSpPr>
            <p:cNvPr id="123" name="Rectangle 122"/>
            <p:cNvSpPr/>
            <p:nvPr/>
          </p:nvSpPr>
          <p:spPr bwMode="auto">
            <a:xfrm>
              <a:off x="2885603" y="2909585"/>
              <a:ext cx="82296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Not</a:t>
              </a:r>
              <a:br>
                <a:rPr lang="en-US" sz="1200" dirty="0" smtClean="0">
                  <a:gradFill>
                    <a:gsLst>
                      <a:gs pos="0">
                        <a:srgbClr val="000000"/>
                      </a:gs>
                      <a:gs pos="100000">
                        <a:srgbClr val="000000"/>
                      </a:gs>
                    </a:gsLst>
                    <a:lin ang="5400000" scaled="0"/>
                  </a:gradFill>
                </a:rPr>
              </a:br>
              <a:r>
                <a:rPr lang="en-US" sz="1200" dirty="0" smtClean="0">
                  <a:gradFill>
                    <a:gsLst>
                      <a:gs pos="0">
                        <a:srgbClr val="000000"/>
                      </a:gs>
                      <a:gs pos="100000">
                        <a:srgbClr val="000000"/>
                      </a:gs>
                    </a:gsLst>
                    <a:lin ang="5400000" scaled="0"/>
                  </a:gradFill>
                </a:rPr>
                <a:t>Selected</a:t>
              </a:r>
            </a:p>
          </p:txBody>
        </p:sp>
        <p:sp>
          <p:nvSpPr>
            <p:cNvPr id="124" name="Down Arrow 123"/>
            <p:cNvSpPr/>
            <p:nvPr/>
          </p:nvSpPr>
          <p:spPr bwMode="auto">
            <a:xfrm rot="10800000">
              <a:off x="3164484" y="4647195"/>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25" name="Rectangle 124"/>
            <p:cNvSpPr/>
            <p:nvPr/>
          </p:nvSpPr>
          <p:spPr bwMode="auto">
            <a:xfrm>
              <a:off x="2885603" y="5230810"/>
              <a:ext cx="822960" cy="5486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Proposal</a:t>
              </a:r>
              <a:br>
                <a:rPr lang="en-US" sz="1200" dirty="0" smtClean="0">
                  <a:gradFill>
                    <a:gsLst>
                      <a:gs pos="0">
                        <a:srgbClr val="000000"/>
                      </a:gs>
                      <a:gs pos="100000">
                        <a:srgbClr val="000000"/>
                      </a:gs>
                    </a:gsLst>
                    <a:lin ang="5400000" scaled="0"/>
                  </a:gradFill>
                </a:rPr>
              </a:br>
              <a:r>
                <a:rPr lang="en-US" sz="1200" dirty="0" smtClean="0">
                  <a:gradFill>
                    <a:gsLst>
                      <a:gs pos="0">
                        <a:srgbClr val="000000"/>
                      </a:gs>
                      <a:gs pos="100000">
                        <a:srgbClr val="000000"/>
                      </a:gs>
                    </a:gsLst>
                    <a:lin ang="5400000" scaled="0"/>
                  </a:gradFill>
                </a:rPr>
                <a:t>Selection</a:t>
              </a:r>
            </a:p>
          </p:txBody>
        </p:sp>
        <p:sp>
          <p:nvSpPr>
            <p:cNvPr id="126" name="TextBox 125"/>
            <p:cNvSpPr txBox="1"/>
            <p:nvPr/>
          </p:nvSpPr>
          <p:spPr>
            <a:xfrm>
              <a:off x="3758218" y="4194490"/>
              <a:ext cx="395054"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Yes</a:t>
              </a:r>
            </a:p>
          </p:txBody>
        </p:sp>
        <p:sp>
          <p:nvSpPr>
            <p:cNvPr id="127" name="TextBox 126"/>
            <p:cNvSpPr txBox="1"/>
            <p:nvPr/>
          </p:nvSpPr>
          <p:spPr>
            <a:xfrm>
              <a:off x="3141998" y="3685944"/>
              <a:ext cx="316708"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No</a:t>
              </a:r>
            </a:p>
          </p:txBody>
        </p:sp>
      </p:grpSp>
      <p:grpSp>
        <p:nvGrpSpPr>
          <p:cNvPr id="128" name="Group 127"/>
          <p:cNvGrpSpPr/>
          <p:nvPr/>
        </p:nvGrpSpPr>
        <p:grpSpPr>
          <a:xfrm>
            <a:off x="3800003" y="4052835"/>
            <a:ext cx="1810316" cy="1772335"/>
            <a:chOff x="3800003" y="4052835"/>
            <a:chExt cx="1810316" cy="1772335"/>
          </a:xfrm>
        </p:grpSpPr>
        <p:sp>
          <p:nvSpPr>
            <p:cNvPr id="129" name="Bent-Up Arrow 128"/>
            <p:cNvSpPr/>
            <p:nvPr/>
          </p:nvSpPr>
          <p:spPr bwMode="auto">
            <a:xfrm flipH="1">
              <a:off x="3800003" y="4474563"/>
              <a:ext cx="565944" cy="1084791"/>
            </a:xfrm>
            <a:prstGeom prst="bentUpArrow">
              <a:avLst>
                <a:gd name="adj1" fmla="val 22901"/>
                <a:gd name="adj2" fmla="val 21565"/>
                <a:gd name="adj3" fmla="val 27657"/>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30" name="Down Arrow 129"/>
            <p:cNvSpPr/>
            <p:nvPr/>
          </p:nvSpPr>
          <p:spPr bwMode="auto">
            <a:xfrm>
              <a:off x="4506105" y="4575490"/>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31" name="Rectangle 130"/>
            <p:cNvSpPr/>
            <p:nvPr/>
          </p:nvSpPr>
          <p:spPr bwMode="auto">
            <a:xfrm>
              <a:off x="4244715" y="4052835"/>
              <a:ext cx="822960" cy="5486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r>
                <a:rPr lang="en-US" sz="1100" dirty="0" smtClean="0">
                  <a:gradFill>
                    <a:gsLst>
                      <a:gs pos="0">
                        <a:srgbClr val="000000"/>
                      </a:gs>
                      <a:gs pos="100000">
                        <a:srgbClr val="000000"/>
                      </a:gs>
                    </a:gsLst>
                    <a:lin ang="5400000" scaled="0"/>
                  </a:gradFill>
                </a:rPr>
                <a:t>Resource</a:t>
              </a:r>
              <a:br>
                <a:rPr lang="en-US" sz="1100" dirty="0" smtClean="0">
                  <a:gradFill>
                    <a:gsLst>
                      <a:gs pos="0">
                        <a:srgbClr val="000000"/>
                      </a:gs>
                      <a:gs pos="100000">
                        <a:srgbClr val="000000"/>
                      </a:gs>
                    </a:gsLst>
                    <a:lin ang="5400000" scaled="0"/>
                  </a:gradFill>
                </a:rPr>
              </a:br>
              <a:r>
                <a:rPr lang="en-US" sz="1100" dirty="0" smtClean="0">
                  <a:gradFill>
                    <a:gsLst>
                      <a:gs pos="0">
                        <a:srgbClr val="000000"/>
                      </a:gs>
                      <a:gs pos="100000">
                        <a:srgbClr val="000000"/>
                      </a:gs>
                    </a:gsLst>
                    <a:lin ang="5400000" scaled="0"/>
                  </a:gradFill>
                </a:rPr>
                <a:t>Planning</a:t>
              </a:r>
            </a:p>
          </p:txBody>
        </p:sp>
        <p:sp>
          <p:nvSpPr>
            <p:cNvPr id="132" name="Down Arrow 131"/>
            <p:cNvSpPr/>
            <p:nvPr/>
          </p:nvSpPr>
          <p:spPr bwMode="auto">
            <a:xfrm rot="16200000">
              <a:off x="5121762" y="5158368"/>
              <a:ext cx="280072" cy="697042"/>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33" name="Diamond 132"/>
            <p:cNvSpPr/>
            <p:nvPr/>
          </p:nvSpPr>
          <p:spPr bwMode="auto">
            <a:xfrm>
              <a:off x="4153271" y="5185090"/>
              <a:ext cx="1005840" cy="64008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000" dirty="0" smtClean="0">
                  <a:gradFill>
                    <a:gsLst>
                      <a:gs pos="0">
                        <a:srgbClr val="000000"/>
                      </a:gs>
                      <a:gs pos="100000">
                        <a:srgbClr val="000000"/>
                      </a:gs>
                    </a:gsLst>
                    <a:lin ang="5400000" scaled="0"/>
                  </a:gradFill>
                </a:rPr>
                <a:t>Fully</a:t>
              </a:r>
              <a:br>
                <a:rPr lang="en-US" sz="1000" dirty="0" smtClean="0">
                  <a:gradFill>
                    <a:gsLst>
                      <a:gs pos="0">
                        <a:srgbClr val="000000"/>
                      </a:gs>
                      <a:gs pos="100000">
                        <a:srgbClr val="000000"/>
                      </a:gs>
                    </a:gsLst>
                    <a:lin ang="5400000" scaled="0"/>
                  </a:gradFill>
                </a:rPr>
              </a:br>
              <a:r>
                <a:rPr lang="en-US" sz="1000" dirty="0" smtClean="0">
                  <a:gradFill>
                    <a:gsLst>
                      <a:gs pos="0">
                        <a:srgbClr val="000000"/>
                      </a:gs>
                      <a:gs pos="100000">
                        <a:srgbClr val="000000"/>
                      </a:gs>
                    </a:gsLst>
                    <a:lin ang="5400000" scaled="0"/>
                  </a:gradFill>
                </a:rPr>
                <a:t>Resourced</a:t>
              </a:r>
            </a:p>
          </p:txBody>
        </p:sp>
        <p:sp>
          <p:nvSpPr>
            <p:cNvPr id="134" name="TextBox 133"/>
            <p:cNvSpPr txBox="1"/>
            <p:nvPr/>
          </p:nvSpPr>
          <p:spPr>
            <a:xfrm>
              <a:off x="5117325" y="5366852"/>
              <a:ext cx="402549"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Yes</a:t>
              </a:r>
            </a:p>
          </p:txBody>
        </p:sp>
        <p:sp>
          <p:nvSpPr>
            <p:cNvPr id="135" name="TextBox 134"/>
            <p:cNvSpPr txBox="1"/>
            <p:nvPr/>
          </p:nvSpPr>
          <p:spPr>
            <a:xfrm>
              <a:off x="3874038" y="5358975"/>
              <a:ext cx="316708"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No</a:t>
              </a:r>
            </a:p>
          </p:txBody>
        </p:sp>
      </p:grpSp>
      <p:grpSp>
        <p:nvGrpSpPr>
          <p:cNvPr id="136" name="Group 135"/>
          <p:cNvGrpSpPr/>
          <p:nvPr/>
        </p:nvGrpSpPr>
        <p:grpSpPr>
          <a:xfrm>
            <a:off x="5519874" y="2909585"/>
            <a:ext cx="1480530" cy="2869865"/>
            <a:chOff x="5519874" y="2909585"/>
            <a:chExt cx="1480530" cy="2869865"/>
          </a:xfrm>
        </p:grpSpPr>
        <p:sp>
          <p:nvSpPr>
            <p:cNvPr id="137" name="Rectangle 136"/>
            <p:cNvSpPr/>
            <p:nvPr/>
          </p:nvSpPr>
          <p:spPr bwMode="auto">
            <a:xfrm>
              <a:off x="5610319" y="2909585"/>
              <a:ext cx="82296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Cancelled</a:t>
              </a:r>
            </a:p>
          </p:txBody>
        </p:sp>
        <p:sp>
          <p:nvSpPr>
            <p:cNvPr id="138" name="Down Arrow 137"/>
            <p:cNvSpPr/>
            <p:nvPr/>
          </p:nvSpPr>
          <p:spPr bwMode="auto">
            <a:xfrm rot="10800000">
              <a:off x="5883014" y="4621209"/>
              <a:ext cx="280441" cy="696795"/>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39" name="Down Arrow 138"/>
            <p:cNvSpPr/>
            <p:nvPr/>
          </p:nvSpPr>
          <p:spPr bwMode="auto">
            <a:xfrm rot="10800000">
              <a:off x="5883015" y="3443235"/>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40" name="Down Arrow 139"/>
            <p:cNvSpPr/>
            <p:nvPr/>
          </p:nvSpPr>
          <p:spPr bwMode="auto">
            <a:xfrm rot="16200000">
              <a:off x="6511847" y="3986006"/>
              <a:ext cx="280072" cy="697042"/>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41" name="Diamond 140"/>
            <p:cNvSpPr/>
            <p:nvPr/>
          </p:nvSpPr>
          <p:spPr bwMode="auto">
            <a:xfrm>
              <a:off x="5519874" y="4007115"/>
              <a:ext cx="1005840" cy="64008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Approved</a:t>
              </a:r>
            </a:p>
          </p:txBody>
        </p:sp>
        <p:sp>
          <p:nvSpPr>
            <p:cNvPr id="142" name="Rectangle 141"/>
            <p:cNvSpPr/>
            <p:nvPr/>
          </p:nvSpPr>
          <p:spPr bwMode="auto">
            <a:xfrm>
              <a:off x="5610319" y="5230810"/>
              <a:ext cx="822960" cy="5486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Scheduling</a:t>
              </a:r>
            </a:p>
          </p:txBody>
        </p:sp>
        <p:sp>
          <p:nvSpPr>
            <p:cNvPr id="143" name="TextBox 142"/>
            <p:cNvSpPr txBox="1"/>
            <p:nvPr/>
          </p:nvSpPr>
          <p:spPr>
            <a:xfrm>
              <a:off x="6498920" y="4205857"/>
              <a:ext cx="405733"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Yes</a:t>
              </a:r>
            </a:p>
          </p:txBody>
        </p:sp>
        <p:sp>
          <p:nvSpPr>
            <p:cNvPr id="144" name="TextBox 143"/>
            <p:cNvSpPr txBox="1"/>
            <p:nvPr/>
          </p:nvSpPr>
          <p:spPr>
            <a:xfrm>
              <a:off x="5868023" y="3685944"/>
              <a:ext cx="316708"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No</a:t>
              </a:r>
            </a:p>
          </p:txBody>
        </p:sp>
      </p:grpSp>
      <p:grpSp>
        <p:nvGrpSpPr>
          <p:cNvPr id="145" name="Group 144"/>
          <p:cNvGrpSpPr/>
          <p:nvPr/>
        </p:nvGrpSpPr>
        <p:grpSpPr>
          <a:xfrm>
            <a:off x="6513910" y="4052835"/>
            <a:ext cx="1824615" cy="1772335"/>
            <a:chOff x="6513910" y="4052835"/>
            <a:chExt cx="1824615" cy="1772335"/>
          </a:xfrm>
        </p:grpSpPr>
        <p:sp>
          <p:nvSpPr>
            <p:cNvPr id="146" name="Down Arrow 145"/>
            <p:cNvSpPr/>
            <p:nvPr/>
          </p:nvSpPr>
          <p:spPr bwMode="auto">
            <a:xfrm>
              <a:off x="7269605" y="4575490"/>
              <a:ext cx="280441" cy="609600"/>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47" name="Down Arrow 146"/>
            <p:cNvSpPr/>
            <p:nvPr/>
          </p:nvSpPr>
          <p:spPr bwMode="auto">
            <a:xfrm rot="16200000">
              <a:off x="7833980" y="5149874"/>
              <a:ext cx="280072" cy="729018"/>
            </a:xfrm>
            <a:prstGeom prst="downArrow">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 wrap="non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48" name="Rectangle 147"/>
            <p:cNvSpPr/>
            <p:nvPr/>
          </p:nvSpPr>
          <p:spPr bwMode="auto">
            <a:xfrm>
              <a:off x="7000404" y="4052835"/>
              <a:ext cx="822960" cy="5486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200" dirty="0" smtClean="0">
                  <a:gradFill>
                    <a:gsLst>
                      <a:gs pos="0">
                        <a:srgbClr val="000000"/>
                      </a:gs>
                      <a:gs pos="100000">
                        <a:srgbClr val="000000"/>
                      </a:gs>
                    </a:gsLst>
                    <a:lin ang="5400000" scaled="0"/>
                  </a:gradFill>
                </a:rPr>
                <a:t>Execution</a:t>
              </a:r>
            </a:p>
          </p:txBody>
        </p:sp>
        <p:sp>
          <p:nvSpPr>
            <p:cNvPr id="149" name="TextBox 148"/>
            <p:cNvSpPr txBox="1"/>
            <p:nvPr/>
          </p:nvSpPr>
          <p:spPr>
            <a:xfrm>
              <a:off x="7861027" y="5374346"/>
              <a:ext cx="368574"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Yes</a:t>
              </a:r>
            </a:p>
          </p:txBody>
        </p:sp>
        <p:sp>
          <p:nvSpPr>
            <p:cNvPr id="150" name="Bent-Up Arrow 149"/>
            <p:cNvSpPr/>
            <p:nvPr/>
          </p:nvSpPr>
          <p:spPr bwMode="auto">
            <a:xfrm flipH="1">
              <a:off x="6513910" y="4474563"/>
              <a:ext cx="565944" cy="1084791"/>
            </a:xfrm>
            <a:prstGeom prst="bentUpArrow">
              <a:avLst>
                <a:gd name="adj1" fmla="val 22901"/>
                <a:gd name="adj2" fmla="val 21565"/>
                <a:gd name="adj3" fmla="val 27657"/>
              </a:avLst>
            </a:prstGeom>
            <a:solidFill>
              <a:schemeClr val="tx1">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dirty="0" smtClean="0">
                <a:solidFill>
                  <a:schemeClr val="tx1"/>
                </a:solidFill>
              </a:endParaRPr>
            </a:p>
          </p:txBody>
        </p:sp>
        <p:sp>
          <p:nvSpPr>
            <p:cNvPr id="151" name="TextBox 150"/>
            <p:cNvSpPr txBox="1"/>
            <p:nvPr/>
          </p:nvSpPr>
          <p:spPr>
            <a:xfrm>
              <a:off x="6587945" y="5358975"/>
              <a:ext cx="316708" cy="246221"/>
            </a:xfrm>
            <a:prstGeom prst="rect">
              <a:avLst/>
            </a:prstGeom>
            <a:noFill/>
          </p:spPr>
          <p:txBody>
            <a:bodyPr wrap="square" lIns="0" tIns="0" rIns="0" bIns="0" rtlCol="0">
              <a:spAutoFit/>
            </a:bodyPr>
            <a:lstStyle/>
            <a:p>
              <a:pPr>
                <a:buNone/>
              </a:pPr>
              <a:r>
                <a:rPr lang="en-US" sz="1600" b="1" dirty="0" smtClean="0">
                  <a:gradFill>
                    <a:gsLst>
                      <a:gs pos="0">
                        <a:schemeClr val="tx1"/>
                      </a:gs>
                      <a:gs pos="86000">
                        <a:schemeClr val="tx1"/>
                      </a:gs>
                    </a:gsLst>
                    <a:lin ang="5400000" scaled="0"/>
                  </a:gradFill>
                </a:rPr>
                <a:t>No</a:t>
              </a:r>
            </a:p>
          </p:txBody>
        </p:sp>
        <p:sp>
          <p:nvSpPr>
            <p:cNvPr id="152" name="Diamond 151"/>
            <p:cNvSpPr/>
            <p:nvPr/>
          </p:nvSpPr>
          <p:spPr bwMode="auto">
            <a:xfrm>
              <a:off x="6908964" y="5185090"/>
              <a:ext cx="1005840" cy="64008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buNone/>
              </a:pPr>
              <a:r>
                <a:rPr lang="en-US" sz="1100" dirty="0" smtClean="0">
                  <a:gradFill>
                    <a:gsLst>
                      <a:gs pos="0">
                        <a:srgbClr val="000000"/>
                      </a:gs>
                      <a:gs pos="100000">
                        <a:srgbClr val="000000"/>
                      </a:gs>
                    </a:gsLst>
                    <a:lin ang="5400000" scaled="0"/>
                  </a:gradFill>
                </a:rPr>
                <a:t>Project</a:t>
              </a:r>
              <a:br>
                <a:rPr lang="en-US" sz="1100" dirty="0" smtClean="0">
                  <a:gradFill>
                    <a:gsLst>
                      <a:gs pos="0">
                        <a:srgbClr val="000000"/>
                      </a:gs>
                      <a:gs pos="100000">
                        <a:srgbClr val="000000"/>
                      </a:gs>
                    </a:gsLst>
                    <a:lin ang="5400000" scaled="0"/>
                  </a:gradFill>
                </a:rPr>
              </a:br>
              <a:r>
                <a:rPr lang="en-US" sz="1100" dirty="0" smtClean="0">
                  <a:gradFill>
                    <a:gsLst>
                      <a:gs pos="0">
                        <a:srgbClr val="000000"/>
                      </a:gs>
                      <a:gs pos="100000">
                        <a:srgbClr val="000000"/>
                      </a:gs>
                    </a:gsLst>
                    <a:lin ang="5400000" scaled="0"/>
                  </a:gradFill>
                </a:rPr>
                <a:t>Complete</a:t>
              </a:r>
            </a:p>
          </p:txBody>
        </p:sp>
      </p:grpSp>
    </p:spTree>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886397"/>
          </a:xfrm>
        </p:spPr>
        <p:txBody>
          <a:bodyPr/>
          <a:lstStyle/>
          <a:p>
            <a:r>
              <a:rPr lang="en-US" sz="4000" dirty="0" smtClean="0"/>
              <a:t>Step 3: Create and Configure Objects</a:t>
            </a:r>
            <a:br>
              <a:rPr lang="en-US" sz="4000" dirty="0" smtClean="0"/>
            </a:br>
            <a:r>
              <a:rPr lang="en-US" sz="2400" i="1" dirty="0" smtClean="0">
                <a:solidFill>
                  <a:srgbClr val="FFC000"/>
                </a:solidFill>
              </a:rPr>
              <a:t>In Project Web App</a:t>
            </a:r>
            <a:endParaRPr lang="en-US" sz="4000" dirty="0"/>
          </a:p>
        </p:txBody>
      </p:sp>
      <p:sp>
        <p:nvSpPr>
          <p:cNvPr id="3" name="Text Placeholder 2"/>
          <p:cNvSpPr>
            <a:spLocks noGrp="1"/>
          </p:cNvSpPr>
          <p:nvPr>
            <p:ph type="body" sz="quarter" idx="10"/>
          </p:nvPr>
        </p:nvSpPr>
        <p:spPr>
          <a:xfrm>
            <a:off x="381000" y="1640681"/>
            <a:ext cx="8382000" cy="3693319"/>
          </a:xfrm>
        </p:spPr>
        <p:txBody>
          <a:bodyPr/>
          <a:lstStyle/>
          <a:p>
            <a:r>
              <a:rPr lang="en-US" dirty="0" smtClean="0"/>
              <a:t>Custom Fields (Project/Task/Resources)</a:t>
            </a:r>
          </a:p>
          <a:p>
            <a:r>
              <a:rPr lang="en-US" dirty="0" smtClean="0"/>
              <a:t>Phases</a:t>
            </a:r>
          </a:p>
          <a:p>
            <a:r>
              <a:rPr lang="en-US" dirty="0" smtClean="0"/>
              <a:t>Stages</a:t>
            </a:r>
          </a:p>
          <a:p>
            <a:r>
              <a:rPr lang="en-US" dirty="0" smtClean="0"/>
              <a:t>Project Detail Pages</a:t>
            </a:r>
          </a:p>
          <a:p>
            <a:r>
              <a:rPr lang="en-US" dirty="0" smtClean="0"/>
              <a:t>Project Plan Template</a:t>
            </a:r>
            <a:r>
              <a:rPr lang="en-US" dirty="0" smtClean="0">
                <a:solidFill>
                  <a:srgbClr val="FFC000"/>
                </a:solidFill>
              </a:rPr>
              <a:t>*</a:t>
            </a:r>
          </a:p>
          <a:p>
            <a:r>
              <a:rPr lang="en-US" dirty="0" smtClean="0"/>
              <a:t>Project Site Template</a:t>
            </a:r>
            <a:r>
              <a:rPr lang="en-US" dirty="0" smtClean="0">
                <a:solidFill>
                  <a:srgbClr val="FFC000"/>
                </a:solidFill>
              </a:rPr>
              <a:t>*</a:t>
            </a:r>
          </a:p>
          <a:p>
            <a:r>
              <a:rPr lang="en-US" dirty="0" smtClean="0"/>
              <a:t>Enterprise Project Type (EPT)</a:t>
            </a:r>
          </a:p>
        </p:txBody>
      </p:sp>
      <p:sp>
        <p:nvSpPr>
          <p:cNvPr id="4" name="Rectangle 3"/>
          <p:cNvSpPr/>
          <p:nvPr/>
        </p:nvSpPr>
        <p:spPr>
          <a:xfrm>
            <a:off x="265609" y="5701684"/>
            <a:ext cx="1556836" cy="461665"/>
          </a:xfrm>
          <a:prstGeom prst="rect">
            <a:avLst/>
          </a:prstGeom>
        </p:spPr>
        <p:txBody>
          <a:bodyPr wrap="none">
            <a:spAutoFit/>
          </a:bodyPr>
          <a:lstStyle/>
          <a:p>
            <a:pPr>
              <a:buNone/>
            </a:pPr>
            <a:r>
              <a:rPr lang="en-US" sz="2400" dirty="0" smtClean="0">
                <a:solidFill>
                  <a:srgbClr val="FFC000"/>
                </a:solidFill>
              </a:rPr>
              <a:t>*</a:t>
            </a:r>
            <a:r>
              <a:rPr lang="en-US" dirty="0" smtClean="0"/>
              <a:t> </a:t>
            </a:r>
            <a:r>
              <a:rPr lang="en-US" sz="2400" dirty="0" smtClean="0"/>
              <a:t>Optional</a:t>
            </a:r>
          </a:p>
        </p:txBody>
      </p:sp>
    </p:spTree>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886397"/>
          </a:xfrm>
        </p:spPr>
        <p:txBody>
          <a:bodyPr/>
          <a:lstStyle/>
          <a:p>
            <a:r>
              <a:rPr lang="en-US" sz="4000" dirty="0" smtClean="0"/>
              <a:t>Step 4: Create Workflow in Visual Studio</a:t>
            </a:r>
            <a:r>
              <a:rPr lang="en-US" dirty="0" smtClean="0"/>
              <a:t/>
            </a:r>
            <a:br>
              <a:rPr lang="en-US" dirty="0" smtClean="0"/>
            </a:br>
            <a:r>
              <a:rPr lang="en-US" sz="2400" i="1" dirty="0" smtClean="0">
                <a:solidFill>
                  <a:srgbClr val="FFC000"/>
                </a:solidFill>
              </a:rPr>
              <a:t>Requirements to create Project Server Workflows</a:t>
            </a:r>
            <a:endParaRPr lang="en-US" sz="2400" i="1" dirty="0">
              <a:solidFill>
                <a:srgbClr val="FFC000"/>
              </a:solidFill>
            </a:endParaRPr>
          </a:p>
        </p:txBody>
      </p:sp>
      <p:sp>
        <p:nvSpPr>
          <p:cNvPr id="3" name="Text Placeholder 2"/>
          <p:cNvSpPr>
            <a:spLocks noGrp="1"/>
          </p:cNvSpPr>
          <p:nvPr>
            <p:ph idx="1"/>
          </p:nvPr>
        </p:nvSpPr>
        <p:spPr>
          <a:xfrm>
            <a:off x="381000" y="1447799"/>
            <a:ext cx="8382000" cy="2971801"/>
          </a:xfrm>
        </p:spPr>
        <p:txBody>
          <a:bodyPr>
            <a:noAutofit/>
          </a:bodyPr>
          <a:lstStyle/>
          <a:p>
            <a:r>
              <a:rPr lang="en-US" sz="2800" dirty="0" smtClean="0">
                <a:gradFill>
                  <a:gsLst>
                    <a:gs pos="0">
                      <a:schemeClr val="tx1"/>
                    </a:gs>
                    <a:gs pos="100000">
                      <a:schemeClr val="tx1"/>
                    </a:gs>
                  </a:gsLst>
                  <a:lin ang="5400000" scaled="0"/>
                </a:gradFill>
              </a:rPr>
              <a:t>Visual Studio 2010</a:t>
            </a:r>
          </a:p>
          <a:p>
            <a:pPr lvl="1"/>
            <a:r>
              <a:rPr lang="en-US" sz="2400" dirty="0"/>
              <a:t>Must be installed on the same box as Project </a:t>
            </a:r>
            <a:r>
              <a:rPr lang="en-US" sz="2400" dirty="0" smtClean="0"/>
              <a:t>Server</a:t>
            </a:r>
          </a:p>
          <a:p>
            <a:pPr lvl="1"/>
            <a:r>
              <a:rPr lang="en-US" sz="2400" dirty="0" smtClean="0">
                <a:gradFill>
                  <a:gsLst>
                    <a:gs pos="0">
                      <a:srgbClr val="FFFFFF"/>
                    </a:gs>
                    <a:gs pos="86000">
                      <a:srgbClr val="FFFFFF"/>
                    </a:gs>
                  </a:gsLst>
                  <a:lin ang="5400000" scaled="0"/>
                </a:gradFill>
              </a:rPr>
              <a:t>Administrative </a:t>
            </a:r>
            <a:r>
              <a:rPr lang="en-US" sz="2400" dirty="0">
                <a:gradFill>
                  <a:gsLst>
                    <a:gs pos="0">
                      <a:srgbClr val="FFFFFF"/>
                    </a:gs>
                    <a:gs pos="86000">
                      <a:srgbClr val="FFFFFF"/>
                    </a:gs>
                  </a:gsLst>
                  <a:lin ang="5400000" scaled="0"/>
                </a:gradFill>
              </a:rPr>
              <a:t>rights </a:t>
            </a:r>
            <a:r>
              <a:rPr lang="en-US" sz="2400" dirty="0" smtClean="0">
                <a:gradFill>
                  <a:gsLst>
                    <a:gs pos="0">
                      <a:srgbClr val="FFFFFF"/>
                    </a:gs>
                    <a:gs pos="86000">
                      <a:srgbClr val="FFFFFF"/>
                    </a:gs>
                  </a:gsLst>
                  <a:lin ang="5400000" scaled="0"/>
                </a:gradFill>
              </a:rPr>
              <a:t>on:</a:t>
            </a:r>
          </a:p>
          <a:p>
            <a:pPr lvl="2"/>
            <a:r>
              <a:rPr lang="en-US" sz="2000" dirty="0" smtClean="0">
                <a:gradFill>
                  <a:gsLst>
                    <a:gs pos="0">
                      <a:srgbClr val="FFFFFF"/>
                    </a:gs>
                    <a:gs pos="86000">
                      <a:srgbClr val="FFFFFF"/>
                    </a:gs>
                  </a:gsLst>
                  <a:lin ang="5400000" scaled="0"/>
                </a:gradFill>
              </a:rPr>
              <a:t>Server  </a:t>
            </a:r>
            <a:endParaRPr lang="en-US" sz="2000" dirty="0">
              <a:gradFill>
                <a:gsLst>
                  <a:gs pos="0">
                    <a:srgbClr val="FFFFFF"/>
                  </a:gs>
                  <a:gs pos="86000">
                    <a:srgbClr val="FFFFFF"/>
                  </a:gs>
                </a:gsLst>
                <a:lin ang="5400000" scaled="0"/>
              </a:gradFill>
            </a:endParaRPr>
          </a:p>
          <a:p>
            <a:pPr lvl="2"/>
            <a:r>
              <a:rPr lang="en-US" sz="2000" dirty="0" smtClean="0">
                <a:gradFill>
                  <a:gsLst>
                    <a:gs pos="0">
                      <a:srgbClr val="FFFFFF"/>
                    </a:gs>
                    <a:gs pos="86000">
                      <a:srgbClr val="FFFFFF"/>
                    </a:gs>
                  </a:gsLst>
                  <a:lin ang="5400000" scaled="0"/>
                </a:gradFill>
              </a:rPr>
              <a:t>SharePoint farm</a:t>
            </a:r>
          </a:p>
          <a:p>
            <a:pPr lvl="1"/>
            <a:r>
              <a:rPr lang="en-US" sz="2400" dirty="0" smtClean="0">
                <a:gradFill>
                  <a:gsLst>
                    <a:gs pos="0">
                      <a:srgbClr val="FFFFFF"/>
                    </a:gs>
                    <a:gs pos="86000">
                      <a:srgbClr val="FFFFFF"/>
                    </a:gs>
                  </a:gsLst>
                  <a:lin ang="5400000" scaled="0"/>
                </a:gradFill>
              </a:rPr>
              <a:t>Leverage Project and SharePoint API and Services (</a:t>
            </a:r>
            <a:r>
              <a:rPr lang="en-US" sz="2400" dirty="0"/>
              <a:t>InfoPath Services, Excel </a:t>
            </a:r>
            <a:r>
              <a:rPr lang="en-US" sz="2400" dirty="0" smtClean="0"/>
              <a:t>Services …)</a:t>
            </a:r>
            <a:endParaRPr lang="en-US" sz="2400" dirty="0" smtClean="0">
              <a:gradFill>
                <a:gsLst>
                  <a:gs pos="0">
                    <a:srgbClr val="FFFFFF"/>
                  </a:gs>
                  <a:gs pos="86000">
                    <a:srgbClr val="FFFFFF"/>
                  </a:gs>
                </a:gsLst>
                <a:lin ang="5400000" scaled="0"/>
              </a:gradFill>
            </a:endParaRPr>
          </a:p>
          <a:p>
            <a:r>
              <a:rPr lang="en-US" sz="2800" dirty="0" smtClean="0">
                <a:gradFill>
                  <a:gsLst>
                    <a:gs pos="0">
                      <a:srgbClr val="FFFFFF"/>
                    </a:gs>
                    <a:gs pos="86000">
                      <a:srgbClr val="FFFFFF"/>
                    </a:gs>
                  </a:gsLst>
                  <a:lin ang="5400000" scaled="0"/>
                </a:gradFill>
              </a:rPr>
              <a:t>Validate WF in Staging environment before ANY Production rollout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b="32782"/>
          <a:stretch>
            <a:fillRect/>
          </a:stretch>
        </p:blipFill>
        <p:spPr>
          <a:xfrm>
            <a:off x="5353259" y="1295400"/>
            <a:ext cx="3348037" cy="453534"/>
          </a:xfrm>
          <a:prstGeom prst="rect">
            <a:avLst/>
          </a:prstGeom>
        </p:spPr>
      </p:pic>
      <p:sp>
        <p:nvSpPr>
          <p:cNvPr id="5" name="TextBox 4"/>
          <p:cNvSpPr txBox="1"/>
          <p:nvPr/>
        </p:nvSpPr>
        <p:spPr>
          <a:xfrm>
            <a:off x="1219199" y="5105400"/>
            <a:ext cx="5808077" cy="1323439"/>
          </a:xfrm>
          <a:prstGeom prst="rect">
            <a:avLst/>
          </a:prstGeom>
          <a:noFill/>
          <a:ln>
            <a:solidFill>
              <a:schemeClr val="tx1"/>
            </a:solidFill>
          </a:ln>
        </p:spPr>
        <p:txBody>
          <a:bodyPr wrap="square" rtlCol="0">
            <a:spAutoFit/>
          </a:bodyPr>
          <a:lstStyle/>
          <a:p>
            <a:pPr>
              <a:buNone/>
            </a:pPr>
            <a:r>
              <a:rPr lang="en-US" sz="2000" b="1" dirty="0" smtClean="0">
                <a:solidFill>
                  <a:srgbClr val="FFC000"/>
                </a:solidFill>
              </a:rPr>
              <a:t>IMPORTANT</a:t>
            </a:r>
            <a:br>
              <a:rPr lang="en-US" sz="2000" b="1" dirty="0" smtClean="0">
                <a:solidFill>
                  <a:srgbClr val="FFC000"/>
                </a:solidFill>
              </a:rPr>
            </a:br>
            <a:r>
              <a:rPr lang="en-US" sz="2000" dirty="0" smtClean="0"/>
              <a:t>Please refer to the MSDN SDK and webcasts for guidance/samples and Step by Step instructions on Workflow and Demand Management</a:t>
            </a:r>
            <a:endParaRPr lang="en-US" sz="2000" dirty="0"/>
          </a:p>
        </p:txBody>
      </p:sp>
    </p:spTree>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sz="4000" dirty="0" smtClean="0"/>
              <a:t>Customizations Using Developer Tools </a:t>
            </a:r>
            <a:endParaRPr lang="en-US" sz="4000" dirty="0"/>
          </a:p>
        </p:txBody>
      </p:sp>
      <p:sp>
        <p:nvSpPr>
          <p:cNvPr id="3" name="Text Placeholder 2"/>
          <p:cNvSpPr>
            <a:spLocks noGrp="1"/>
          </p:cNvSpPr>
          <p:nvPr>
            <p:ph type="body" sz="quarter" idx="10"/>
          </p:nvPr>
        </p:nvSpPr>
        <p:spPr>
          <a:xfrm>
            <a:off x="457200" y="1371600"/>
            <a:ext cx="8382000" cy="3827524"/>
          </a:xfrm>
        </p:spPr>
        <p:txBody>
          <a:bodyPr>
            <a:normAutofit fontScale="85000" lnSpcReduction="10000"/>
          </a:bodyPr>
          <a:lstStyle/>
          <a:p>
            <a:pPr>
              <a:lnSpc>
                <a:spcPct val="120000"/>
              </a:lnSpc>
            </a:pPr>
            <a:r>
              <a:rPr lang="en-US" dirty="0"/>
              <a:t>Primarily through Custom Web Parts</a:t>
            </a:r>
          </a:p>
          <a:p>
            <a:pPr lvl="1">
              <a:lnSpc>
                <a:spcPct val="120000"/>
              </a:lnSpc>
            </a:pPr>
            <a:r>
              <a:rPr lang="en-US" dirty="0"/>
              <a:t>Custom Web Parts participate in Project Create/Edit </a:t>
            </a:r>
            <a:r>
              <a:rPr lang="en-US" dirty="0" smtClean="0"/>
              <a:t>experience</a:t>
            </a:r>
          </a:p>
          <a:p>
            <a:pPr>
              <a:lnSpc>
                <a:spcPct val="120000"/>
              </a:lnSpc>
            </a:pPr>
            <a:r>
              <a:rPr lang="en-US" dirty="0" smtClean="0"/>
              <a:t>Increasingly use SharePoint Services </a:t>
            </a:r>
          </a:p>
          <a:p>
            <a:pPr lvl="1">
              <a:lnSpc>
                <a:spcPct val="120000"/>
              </a:lnSpc>
            </a:pPr>
            <a:r>
              <a:rPr lang="en-US" dirty="0" smtClean="0"/>
              <a:t>Like InfoPath Services, Excel Services, </a:t>
            </a:r>
            <a:r>
              <a:rPr lang="en-US" dirty="0"/>
              <a:t>Cross List Web </a:t>
            </a:r>
            <a:r>
              <a:rPr lang="en-US" dirty="0" smtClean="0"/>
              <a:t>Part</a:t>
            </a:r>
            <a:endParaRPr lang="en-US" dirty="0"/>
          </a:p>
          <a:p>
            <a:pPr>
              <a:lnSpc>
                <a:spcPct val="120000"/>
              </a:lnSpc>
            </a:pPr>
            <a:r>
              <a:rPr lang="en-US" dirty="0" smtClean="0"/>
              <a:t>New Read/Write APIs for Demand Management</a:t>
            </a:r>
          </a:p>
          <a:p>
            <a:pPr>
              <a:lnSpc>
                <a:spcPct val="120000"/>
              </a:lnSpc>
            </a:pPr>
            <a:r>
              <a:rPr lang="en-US" dirty="0" smtClean="0"/>
              <a:t>Workflow fully customizable in Visual Studio 2010</a:t>
            </a:r>
          </a:p>
          <a:p>
            <a:pPr>
              <a:lnSpc>
                <a:spcPct val="120000"/>
              </a:lnSpc>
            </a:pPr>
            <a:endParaRPr lang="en-US" dirty="0" smtClean="0"/>
          </a:p>
          <a:p>
            <a:pPr>
              <a:lnSpc>
                <a:spcPct val="120000"/>
              </a:lnSpc>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5410200"/>
            <a:ext cx="3348037" cy="674719"/>
          </a:xfrm>
          <a:prstGeom prst="rect">
            <a:avLst/>
          </a:prstGeom>
        </p:spPr>
      </p:pic>
    </p:spTree>
    <p:extLst>
      <p:ext uri="{BB962C8B-B14F-4D97-AF65-F5344CB8AC3E}">
        <p14:creationId xmlns:p14="http://schemas.microsoft.com/office/powerpoint/2010/main" val="40358906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Management Resources</a:t>
            </a:r>
            <a:endParaRPr lang="en-US" dirty="0"/>
          </a:p>
        </p:txBody>
      </p:sp>
      <p:sp>
        <p:nvSpPr>
          <p:cNvPr id="3" name="Text Placeholder 2"/>
          <p:cNvSpPr>
            <a:spLocks noGrp="1"/>
          </p:cNvSpPr>
          <p:nvPr>
            <p:ph type="body" sz="quarter" idx="10"/>
          </p:nvPr>
        </p:nvSpPr>
        <p:spPr>
          <a:xfrm>
            <a:off x="381000" y="1447799"/>
            <a:ext cx="8382000" cy="4585871"/>
          </a:xfrm>
        </p:spPr>
        <p:txBody>
          <a:bodyPr/>
          <a:lstStyle/>
          <a:p>
            <a:r>
              <a:rPr lang="en-US" dirty="0" smtClean="0"/>
              <a:t>Video</a:t>
            </a:r>
          </a:p>
          <a:p>
            <a:pPr lvl="1"/>
            <a:r>
              <a:rPr lang="en-US" dirty="0">
                <a:hlinkClick r:id="rId2"/>
              </a:rPr>
              <a:t>Project Server 2010 - Demand Management</a:t>
            </a:r>
            <a:endParaRPr lang="en-US" dirty="0"/>
          </a:p>
          <a:p>
            <a:pPr lvl="1"/>
            <a:r>
              <a:rPr lang="en-US" dirty="0" smtClean="0">
                <a:hlinkClick r:id="rId3"/>
              </a:rPr>
              <a:t>Project </a:t>
            </a:r>
            <a:r>
              <a:rPr lang="en-US" dirty="0">
                <a:hlinkClick r:id="rId3"/>
              </a:rPr>
              <a:t>Server 2010 - Demand Management Workflow Deep </a:t>
            </a:r>
            <a:r>
              <a:rPr lang="en-US" dirty="0" smtClean="0">
                <a:hlinkClick r:id="rId3"/>
              </a:rPr>
              <a:t>Dive</a:t>
            </a:r>
            <a:endParaRPr lang="en-US" dirty="0" smtClean="0"/>
          </a:p>
          <a:p>
            <a:pPr lvl="1"/>
            <a:r>
              <a:rPr lang="en-US" dirty="0">
                <a:hlinkClick r:id="rId4"/>
              </a:rPr>
              <a:t>Walkthrough of the Out of the Box Sample Proposal </a:t>
            </a:r>
            <a:r>
              <a:rPr lang="en-US" dirty="0" smtClean="0">
                <a:hlinkClick r:id="rId4"/>
              </a:rPr>
              <a:t>Workflow</a:t>
            </a:r>
            <a:endParaRPr lang="en-US" dirty="0" smtClean="0"/>
          </a:p>
          <a:p>
            <a:pPr lvl="1"/>
            <a:r>
              <a:rPr lang="en-US" dirty="0">
                <a:hlinkClick r:id="rId5"/>
              </a:rPr>
              <a:t>Managing the Project Life Cycle with Demand Management</a:t>
            </a:r>
            <a:endParaRPr lang="en-US" dirty="0" smtClean="0"/>
          </a:p>
          <a:p>
            <a:r>
              <a:rPr lang="en-US" dirty="0" smtClean="0"/>
              <a:t>MSDN/SDK</a:t>
            </a:r>
          </a:p>
          <a:p>
            <a:pPr lvl="1"/>
            <a:r>
              <a:rPr lang="en-US" dirty="0">
                <a:hlinkClick r:id="rId6"/>
              </a:rPr>
              <a:t>Developing Project Server Workflows</a:t>
            </a:r>
            <a:endParaRPr lang="en-US" dirty="0"/>
          </a:p>
        </p:txBody>
      </p:sp>
    </p:spTree>
    <p:extLst>
      <p:ext uri="{BB962C8B-B14F-4D97-AF65-F5344CB8AC3E}">
        <p14:creationId xmlns:p14="http://schemas.microsoft.com/office/powerpoint/2010/main" val="3657927352"/>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815"/>
            <a:ext cx="8382000" cy="666385"/>
          </a:xfrm>
        </p:spPr>
        <p:txBody>
          <a:bodyPr/>
          <a:lstStyle/>
          <a:p>
            <a:r>
              <a:rPr lang="en-US" dirty="0" smtClean="0"/>
              <a:t>                          </a:t>
            </a:r>
            <a:r>
              <a:rPr lang="en-US" sz="3600" dirty="0" smtClean="0"/>
              <a:t>- Resources</a:t>
            </a:r>
            <a:endParaRPr lang="en-US" sz="3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904" y="68171"/>
            <a:ext cx="3910613" cy="716839"/>
          </a:xfrm>
        </p:spPr>
      </p:pic>
      <p:sp>
        <p:nvSpPr>
          <p:cNvPr id="5" name="Content Placeholder 2"/>
          <p:cNvSpPr txBox="1">
            <a:spLocks/>
          </p:cNvSpPr>
          <p:nvPr/>
        </p:nvSpPr>
        <p:spPr bwMode="auto">
          <a:xfrm>
            <a:off x="109538" y="1027021"/>
            <a:ext cx="8756650" cy="54476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CC00"/>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FFCC00"/>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FFCC00"/>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9pPr>
          </a:lstStyle>
          <a:p>
            <a:r>
              <a:rPr lang="en-US" sz="2000" b="1" dirty="0" smtClean="0">
                <a:effectLst/>
              </a:rPr>
              <a:t>Product information and trial download</a:t>
            </a:r>
            <a:endParaRPr lang="en-US" sz="2000" b="1" dirty="0">
              <a:effectLst/>
            </a:endParaRPr>
          </a:p>
          <a:p>
            <a:pPr lvl="1"/>
            <a:r>
              <a:rPr lang="en-US" sz="1600" dirty="0" smtClean="0">
                <a:effectLst/>
                <a:hlinkClick r:id="rId4"/>
              </a:rPr>
              <a:t>http</a:t>
            </a:r>
            <a:r>
              <a:rPr lang="en-US" sz="1600" dirty="0">
                <a:effectLst/>
                <a:hlinkClick r:id="rId4"/>
              </a:rPr>
              <a:t>://</a:t>
            </a:r>
            <a:r>
              <a:rPr lang="en-US" sz="1600" dirty="0" smtClean="0">
                <a:effectLst/>
                <a:hlinkClick r:id="rId4"/>
              </a:rPr>
              <a:t>www.microsoft.com/project</a:t>
            </a:r>
            <a:r>
              <a:rPr lang="en-US" sz="1600" dirty="0" smtClean="0">
                <a:effectLst/>
              </a:rPr>
              <a:t> </a:t>
            </a:r>
            <a:endParaRPr lang="en-US" sz="1200" dirty="0">
              <a:effectLst/>
            </a:endParaRPr>
          </a:p>
          <a:p>
            <a:pPr lvl="1"/>
            <a:r>
              <a:rPr lang="en-US" sz="1600" dirty="0" smtClean="0">
                <a:effectLst/>
              </a:rPr>
              <a:t>Project </a:t>
            </a:r>
            <a:r>
              <a:rPr lang="en-US" sz="1600" dirty="0">
                <a:effectLst/>
              </a:rPr>
              <a:t>Team Blog </a:t>
            </a:r>
            <a:r>
              <a:rPr lang="en-US" sz="1600" dirty="0">
                <a:effectLst/>
                <a:hlinkClick r:id="rId5"/>
              </a:rPr>
              <a:t>http://</a:t>
            </a:r>
            <a:r>
              <a:rPr lang="en-US" sz="1600" dirty="0" smtClean="0">
                <a:effectLst/>
                <a:hlinkClick r:id="rId5"/>
              </a:rPr>
              <a:t>blogs.msdn.com/project</a:t>
            </a:r>
            <a:r>
              <a:rPr lang="en-US" sz="1600" dirty="0">
                <a:effectLst/>
              </a:rPr>
              <a:t> </a:t>
            </a:r>
            <a:endParaRPr lang="en-US" sz="800" dirty="0">
              <a:effectLst/>
            </a:endParaRPr>
          </a:p>
          <a:p>
            <a:r>
              <a:rPr lang="en-US" sz="2000" b="1" dirty="0" smtClean="0">
                <a:effectLst/>
              </a:rPr>
              <a:t>Interactive content - Videos &amp; Sessions </a:t>
            </a:r>
            <a:r>
              <a:rPr lang="en-US" sz="2000" b="1" dirty="0">
                <a:effectLst/>
              </a:rPr>
              <a:t>&amp; </a:t>
            </a:r>
            <a:r>
              <a:rPr lang="en-US" sz="2000" b="1" dirty="0" err="1" smtClean="0">
                <a:effectLst/>
              </a:rPr>
              <a:t>WebCasts</a:t>
            </a:r>
            <a:r>
              <a:rPr lang="en-US" sz="2000" b="1" dirty="0" smtClean="0">
                <a:effectLst/>
              </a:rPr>
              <a:t> </a:t>
            </a:r>
            <a:endParaRPr lang="en-US" sz="2000" b="1" dirty="0">
              <a:effectLst/>
            </a:endParaRPr>
          </a:p>
          <a:p>
            <a:pPr lvl="1"/>
            <a:r>
              <a:rPr lang="en-US" sz="1600" dirty="0">
                <a:effectLst/>
                <a:hlinkClick r:id="rId6"/>
              </a:rPr>
              <a:t>http://</a:t>
            </a:r>
            <a:r>
              <a:rPr lang="en-US" sz="1600" dirty="0" smtClean="0">
                <a:effectLst/>
                <a:hlinkClick r:id="rId6"/>
              </a:rPr>
              <a:t>www.microsoft.com/showcase/en/US/channels/microsoftproject</a:t>
            </a:r>
            <a:r>
              <a:rPr lang="en-US" sz="1600" dirty="0">
                <a:effectLst/>
              </a:rPr>
              <a:t> </a:t>
            </a:r>
            <a:endParaRPr lang="en-US" sz="1600" dirty="0" smtClean="0">
              <a:effectLst/>
            </a:endParaRPr>
          </a:p>
          <a:p>
            <a:pPr lvl="1"/>
            <a:r>
              <a:rPr lang="en-US" sz="1600" dirty="0" smtClean="0">
                <a:effectLst/>
                <a:hlinkClick r:id="rId7"/>
              </a:rPr>
              <a:t>http</a:t>
            </a:r>
            <a:r>
              <a:rPr lang="en-US" sz="1600" dirty="0">
                <a:effectLst/>
                <a:hlinkClick r:id="rId7"/>
              </a:rPr>
              <a:t>://www.microsoft.com/events/series/epm.aspx</a:t>
            </a:r>
            <a:r>
              <a:rPr lang="en-US" sz="1600" dirty="0">
                <a:effectLst/>
              </a:rPr>
              <a:t>  </a:t>
            </a:r>
            <a:r>
              <a:rPr lang="en-US" sz="1600" dirty="0" smtClean="0">
                <a:effectLst/>
              </a:rPr>
              <a:t> </a:t>
            </a:r>
            <a:endParaRPr lang="en-US" sz="800" dirty="0">
              <a:effectLst/>
            </a:endParaRPr>
          </a:p>
          <a:p>
            <a:r>
              <a:rPr lang="en-US" sz="2000" b="1" dirty="0" smtClean="0">
                <a:effectLst/>
              </a:rPr>
              <a:t>IT </a:t>
            </a:r>
            <a:r>
              <a:rPr lang="en-US" sz="2000" b="1" dirty="0">
                <a:effectLst/>
              </a:rPr>
              <a:t>Professional related</a:t>
            </a:r>
          </a:p>
          <a:p>
            <a:pPr lvl="1"/>
            <a:r>
              <a:rPr lang="en-US" sz="1600" dirty="0" err="1" smtClean="0">
                <a:effectLst/>
              </a:rPr>
              <a:t>TechCenter</a:t>
            </a:r>
            <a:r>
              <a:rPr lang="en-US" sz="1600" dirty="0" smtClean="0">
                <a:effectLst/>
              </a:rPr>
              <a:t> </a:t>
            </a:r>
            <a:r>
              <a:rPr lang="en-US" sz="1600" dirty="0">
                <a:effectLst/>
              </a:rPr>
              <a:t>@ TechNet </a:t>
            </a:r>
            <a:r>
              <a:rPr lang="en-US" sz="1600" dirty="0">
                <a:effectLst/>
                <a:hlinkClick r:id="rId8"/>
              </a:rPr>
              <a:t>http://</a:t>
            </a:r>
            <a:r>
              <a:rPr lang="en-US" sz="1600" dirty="0" smtClean="0">
                <a:effectLst/>
                <a:hlinkClick r:id="rId8"/>
              </a:rPr>
              <a:t>technet.microsoft.com/ProjectServer</a:t>
            </a:r>
            <a:r>
              <a:rPr lang="en-US" sz="1600" dirty="0">
                <a:effectLst/>
              </a:rPr>
              <a:t> </a:t>
            </a:r>
          </a:p>
          <a:p>
            <a:pPr lvl="1"/>
            <a:r>
              <a:rPr lang="en-US" sz="1600" dirty="0" smtClean="0">
                <a:effectLst/>
              </a:rPr>
              <a:t>Admin </a:t>
            </a:r>
            <a:r>
              <a:rPr lang="en-US" sz="1600" dirty="0">
                <a:effectLst/>
              </a:rPr>
              <a:t>Blog </a:t>
            </a:r>
            <a:r>
              <a:rPr lang="en-US" sz="1600" dirty="0">
                <a:effectLst/>
                <a:hlinkClick r:id="rId9"/>
              </a:rPr>
              <a:t>http://</a:t>
            </a:r>
            <a:r>
              <a:rPr lang="en-US" sz="1600" dirty="0" smtClean="0">
                <a:effectLst/>
                <a:hlinkClick r:id="rId9"/>
              </a:rPr>
              <a:t>blogs.technet.com/projectadministration</a:t>
            </a:r>
            <a:r>
              <a:rPr lang="en-US" sz="1600" dirty="0">
                <a:effectLst/>
              </a:rPr>
              <a:t> </a:t>
            </a:r>
            <a:endParaRPr lang="en-US" sz="800" dirty="0">
              <a:effectLst/>
            </a:endParaRPr>
          </a:p>
          <a:p>
            <a:r>
              <a:rPr lang="en-US" sz="2000" b="1" dirty="0" smtClean="0">
                <a:effectLst/>
              </a:rPr>
              <a:t>Developer </a:t>
            </a:r>
            <a:r>
              <a:rPr lang="en-US" sz="2000" b="1" dirty="0">
                <a:effectLst/>
              </a:rPr>
              <a:t>related </a:t>
            </a:r>
          </a:p>
          <a:p>
            <a:pPr lvl="1"/>
            <a:r>
              <a:rPr lang="en-US" sz="1600" dirty="0" smtClean="0">
                <a:effectLst/>
              </a:rPr>
              <a:t>Developer </a:t>
            </a:r>
            <a:r>
              <a:rPr lang="en-US" sz="1600" dirty="0">
                <a:effectLst/>
              </a:rPr>
              <a:t>center @ MSDN </a:t>
            </a:r>
            <a:r>
              <a:rPr lang="en-US" sz="1600" dirty="0">
                <a:effectLst/>
                <a:hlinkClick r:id="rId10"/>
              </a:rPr>
              <a:t>http://</a:t>
            </a:r>
            <a:r>
              <a:rPr lang="en-US" sz="1600" dirty="0" smtClean="0">
                <a:effectLst/>
                <a:hlinkClick r:id="rId10"/>
              </a:rPr>
              <a:t>msdn.microsoft.com/Project</a:t>
            </a:r>
            <a:r>
              <a:rPr lang="en-US" sz="1600" dirty="0">
                <a:effectLst/>
              </a:rPr>
              <a:t> </a:t>
            </a:r>
          </a:p>
          <a:p>
            <a:pPr lvl="1"/>
            <a:r>
              <a:rPr lang="en-US" sz="1600" dirty="0" smtClean="0">
                <a:effectLst/>
              </a:rPr>
              <a:t>Programmability </a:t>
            </a:r>
            <a:r>
              <a:rPr lang="en-US" sz="1600" dirty="0">
                <a:effectLst/>
              </a:rPr>
              <a:t>blog </a:t>
            </a:r>
            <a:r>
              <a:rPr lang="en-US" sz="1600" dirty="0">
                <a:effectLst/>
                <a:hlinkClick r:id="rId11"/>
              </a:rPr>
              <a:t>http://</a:t>
            </a:r>
            <a:r>
              <a:rPr lang="en-US" sz="1600" dirty="0" smtClean="0">
                <a:effectLst/>
                <a:hlinkClick r:id="rId11"/>
              </a:rPr>
              <a:t>blogs.msdn.com/project_programmability</a:t>
            </a:r>
            <a:r>
              <a:rPr lang="en-US" sz="1600" dirty="0">
                <a:effectLst/>
              </a:rPr>
              <a:t> </a:t>
            </a:r>
            <a:endParaRPr lang="en-US" sz="800" dirty="0">
              <a:effectLst/>
            </a:endParaRPr>
          </a:p>
          <a:p>
            <a:r>
              <a:rPr lang="en-US" sz="2000" b="1" dirty="0" smtClean="0">
                <a:effectLst/>
              </a:rPr>
              <a:t>Additional </a:t>
            </a:r>
            <a:r>
              <a:rPr lang="en-US" sz="2000" b="1" dirty="0">
                <a:effectLst/>
              </a:rPr>
              <a:t>questions? Project 2010 Forums!</a:t>
            </a:r>
          </a:p>
          <a:p>
            <a:pPr lvl="1"/>
            <a:r>
              <a:rPr lang="en-US" sz="1600" dirty="0" smtClean="0">
                <a:effectLst/>
                <a:hlinkClick r:id="rId12"/>
              </a:rPr>
              <a:t>http</a:t>
            </a:r>
            <a:r>
              <a:rPr lang="en-US" sz="1600" dirty="0">
                <a:effectLst/>
                <a:hlinkClick r:id="rId12"/>
              </a:rPr>
              <a:t>://</a:t>
            </a:r>
            <a:r>
              <a:rPr lang="en-US" sz="1600" dirty="0" smtClean="0">
                <a:effectLst/>
                <a:hlinkClick r:id="rId12"/>
              </a:rPr>
              <a:t>social.msdn.microsoft.com/Forums/en-US/category/projectserver2010,projectprofessional2010</a:t>
            </a:r>
            <a:r>
              <a:rPr lang="en-US" sz="1600" dirty="0">
                <a:effectLst/>
              </a:rPr>
              <a:t> </a:t>
            </a:r>
            <a:endParaRPr lang="en-US" sz="1600" dirty="0" smtClean="0">
              <a:effectLst/>
            </a:endParaRPr>
          </a:p>
          <a:p>
            <a:r>
              <a:rPr lang="en-US" sz="2000" b="1" dirty="0" smtClean="0">
                <a:effectLst/>
              </a:rPr>
              <a:t>SharePoint 2010</a:t>
            </a:r>
          </a:p>
          <a:p>
            <a:pPr lvl="1"/>
            <a:r>
              <a:rPr lang="en-US" sz="1600" dirty="0" smtClean="0">
                <a:effectLst/>
                <a:hlinkClick r:id="rId13"/>
              </a:rPr>
              <a:t>http</a:t>
            </a:r>
            <a:r>
              <a:rPr lang="en-US" sz="1600" dirty="0">
                <a:effectLst/>
                <a:hlinkClick r:id="rId13"/>
              </a:rPr>
              <a:t>://</a:t>
            </a:r>
            <a:r>
              <a:rPr lang="en-US" sz="1600" dirty="0" smtClean="0">
                <a:effectLst/>
                <a:hlinkClick r:id="rId13"/>
              </a:rPr>
              <a:t>sharepoint.microsoft.com</a:t>
            </a:r>
            <a:r>
              <a:rPr lang="en-US" sz="1600" dirty="0" smtClean="0">
                <a:effectLst/>
              </a:rPr>
              <a:t> </a:t>
            </a:r>
            <a:endParaRPr lang="en-US" sz="1600" dirty="0">
              <a:effectLst/>
            </a:endParaRPr>
          </a:p>
        </p:txBody>
      </p:sp>
      <p:sp>
        <p:nvSpPr>
          <p:cNvPr id="6" name="TextBox 5"/>
          <p:cNvSpPr txBox="1"/>
          <p:nvPr/>
        </p:nvSpPr>
        <p:spPr>
          <a:xfrm>
            <a:off x="6129867" y="4953000"/>
            <a:ext cx="2895600" cy="1329595"/>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rtlCol="0">
            <a:spAutoFit/>
          </a:bodyPr>
          <a:lstStyle/>
          <a:p>
            <a:pPr algn="ctr">
              <a:lnSpc>
                <a:spcPct val="90000"/>
              </a:lnSpc>
            </a:pPr>
            <a:r>
              <a:rPr lang="en-US" sz="1200" u="sng" dirty="0" smtClean="0">
                <a:gradFill>
                  <a:gsLst>
                    <a:gs pos="0">
                      <a:schemeClr val="tx1"/>
                    </a:gs>
                    <a:gs pos="86000">
                      <a:schemeClr val="tx1"/>
                    </a:gs>
                  </a:gsLst>
                  <a:lin ang="5400000" scaled="0"/>
                </a:gradFill>
              </a:rPr>
              <a:t>FORUMS</a:t>
            </a:r>
          </a:p>
          <a:p>
            <a:pPr>
              <a:lnSpc>
                <a:spcPct val="90000"/>
              </a:lnSpc>
            </a:pPr>
            <a:r>
              <a:rPr lang="en-US" sz="1200" i="1" dirty="0" smtClean="0">
                <a:gradFill>
                  <a:gsLst>
                    <a:gs pos="0">
                      <a:schemeClr val="tx1"/>
                    </a:gs>
                    <a:gs pos="86000">
                      <a:schemeClr val="tx1"/>
                    </a:gs>
                  </a:gsLst>
                  <a:lin ang="5400000" scaled="0"/>
                </a:gradFill>
              </a:rPr>
              <a:t>Project </a:t>
            </a:r>
            <a:r>
              <a:rPr lang="en-US" sz="1200" i="1" dirty="0">
                <a:gradFill>
                  <a:gsLst>
                    <a:gs pos="0">
                      <a:schemeClr val="tx1"/>
                    </a:gs>
                    <a:gs pos="86000">
                      <a:schemeClr val="tx1"/>
                    </a:gs>
                  </a:gsLst>
                  <a:lin ang="5400000" scaled="0"/>
                </a:gradFill>
              </a:rPr>
              <a:t>Professional </a:t>
            </a:r>
            <a:r>
              <a:rPr lang="en-US" sz="1200" i="1" dirty="0" smtClean="0">
                <a:gradFill>
                  <a:gsLst>
                    <a:gs pos="0">
                      <a:schemeClr val="tx1"/>
                    </a:gs>
                    <a:gs pos="86000">
                      <a:schemeClr val="tx1"/>
                    </a:gs>
                  </a:gsLst>
                  <a:lin ang="5400000" scaled="0"/>
                </a:gradFill>
              </a:rPr>
              <a:t>2010</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a:lnSpc>
                <a:spcPct val="90000"/>
              </a:lnSpc>
            </a:pPr>
            <a:r>
              <a:rPr lang="en-US" sz="1200" i="1" dirty="0">
                <a:gradFill>
                  <a:gsLst>
                    <a:gs pos="0">
                      <a:schemeClr val="tx1"/>
                    </a:gs>
                    <a:gs pos="86000">
                      <a:schemeClr val="tx1"/>
                    </a:gs>
                  </a:gsLst>
                  <a:lin ang="5400000" scaled="0"/>
                </a:gradFill>
              </a:rPr>
              <a:t>Project Server 2010 </a:t>
            </a:r>
            <a:endParaRPr lang="en-US" sz="1200" i="1" dirty="0" smtClean="0">
              <a:gradFill>
                <a:gsLst>
                  <a:gs pos="0">
                    <a:schemeClr val="tx1"/>
                  </a:gs>
                  <a:gs pos="86000">
                    <a:schemeClr val="tx1"/>
                  </a:gs>
                </a:gsLst>
                <a:lin ang="5400000" scaled="0"/>
              </a:gradFill>
            </a:endParaRP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Setup</a:t>
            </a:r>
            <a:r>
              <a:rPr lang="en-US" sz="1200" i="1" dirty="0">
                <a:gradFill>
                  <a:gsLst>
                    <a:gs pos="0">
                      <a:schemeClr val="tx1"/>
                    </a:gs>
                    <a:gs pos="86000">
                      <a:schemeClr val="tx1"/>
                    </a:gs>
                  </a:gsLst>
                  <a:lin ang="5400000" scaled="0"/>
                </a:gradFill>
              </a:rPr>
              <a:t>, Upgrade, Administration and </a:t>
            </a:r>
            <a:r>
              <a:rPr lang="en-US" sz="1200" i="1" dirty="0" smtClean="0">
                <a:gradFill>
                  <a:gsLst>
                    <a:gs pos="0">
                      <a:schemeClr val="tx1"/>
                    </a:gs>
                    <a:gs pos="86000">
                      <a:schemeClr val="tx1"/>
                    </a:gs>
                  </a:gsLst>
                  <a:lin ang="5400000" scaled="0"/>
                </a:gradFill>
              </a:rPr>
              <a:t>Operation</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Customization </a:t>
            </a:r>
            <a:r>
              <a:rPr lang="en-US" sz="1200" i="1" dirty="0">
                <a:gradFill>
                  <a:gsLst>
                    <a:gs pos="0">
                      <a:schemeClr val="tx1"/>
                    </a:gs>
                    <a:gs pos="86000">
                      <a:schemeClr val="tx1"/>
                    </a:gs>
                  </a:gsLst>
                  <a:lin ang="5400000" scaled="0"/>
                </a:gradFill>
              </a:rPr>
              <a:t>and Programming</a:t>
            </a:r>
            <a:endParaRPr lang="en-US" sz="1200" i="1"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48428534"/>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81000" y="1447799"/>
            <a:ext cx="8382000" cy="4592026"/>
          </a:xfrm>
        </p:spPr>
        <p:txBody>
          <a:bodyPr/>
          <a:lstStyle/>
          <a:p>
            <a:r>
              <a:rPr lang="en-US" sz="3600" dirty="0" smtClean="0"/>
              <a:t>Project Server 2010’s Demand Management:</a:t>
            </a:r>
          </a:p>
          <a:p>
            <a:pPr lvl="1"/>
            <a:r>
              <a:rPr lang="en-US" sz="3200" dirty="0" smtClean="0"/>
              <a:t>Supports Work Management </a:t>
            </a:r>
            <a:r>
              <a:rPr lang="en-US" sz="3200" smtClean="0"/>
              <a:t>and governance</a:t>
            </a:r>
            <a:endParaRPr lang="en-US" sz="3200" dirty="0" smtClean="0"/>
          </a:p>
          <a:p>
            <a:pPr lvl="1"/>
            <a:r>
              <a:rPr lang="en-US" sz="3200" dirty="0" smtClean="0"/>
              <a:t>Unifies project and portfolio management</a:t>
            </a:r>
          </a:p>
          <a:p>
            <a:pPr lvl="1"/>
            <a:r>
              <a:rPr lang="en-US" sz="3200" dirty="0" smtClean="0"/>
              <a:t>Flexible</a:t>
            </a:r>
            <a:r>
              <a:rPr lang="en-US" sz="3200" dirty="0"/>
              <a:t> </a:t>
            </a:r>
            <a:r>
              <a:rPr lang="en-US" sz="3200" dirty="0" smtClean="0"/>
              <a:t>and extensible</a:t>
            </a:r>
          </a:p>
          <a:p>
            <a:pPr lvl="1"/>
            <a:r>
              <a:rPr lang="en-US" sz="3200" dirty="0" smtClean="0"/>
              <a:t>Build on SharePoint Server 2010</a:t>
            </a:r>
          </a:p>
          <a:p>
            <a:pPr lvl="1"/>
            <a:endParaRPr lang="en-US" sz="3200" dirty="0"/>
          </a:p>
        </p:txBody>
      </p:sp>
    </p:spTree>
    <p:extLst>
      <p:ext uri="{BB962C8B-B14F-4D97-AF65-F5344CB8AC3E}">
        <p14:creationId xmlns:p14="http://schemas.microsoft.com/office/powerpoint/2010/main" val="22769055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a:spLocks/>
          </p:cNvSpPr>
          <p:nvPr/>
        </p:nvSpPr>
        <p:spPr bwMode="auto">
          <a:xfrm flipH="1">
            <a:off x="-1" y="990600"/>
            <a:ext cx="9144000" cy="5865812"/>
          </a:xfrm>
          <a:custGeom>
            <a:avLst/>
            <a:gdLst/>
            <a:ahLst/>
            <a:cxnLst>
              <a:cxn ang="0">
                <a:pos x="0" y="3312"/>
              </a:cxn>
              <a:cxn ang="0">
                <a:pos x="176" y="3326"/>
              </a:cxn>
              <a:cxn ang="0">
                <a:pos x="462" y="3336"/>
              </a:cxn>
              <a:cxn ang="0">
                <a:pos x="748" y="3338"/>
              </a:cxn>
              <a:cxn ang="0">
                <a:pos x="966" y="3332"/>
              </a:cxn>
              <a:cxn ang="0">
                <a:pos x="1204" y="3320"/>
              </a:cxn>
              <a:cxn ang="0">
                <a:pos x="1458" y="3300"/>
              </a:cxn>
              <a:cxn ang="0">
                <a:pos x="1724" y="3270"/>
              </a:cxn>
              <a:cxn ang="0">
                <a:pos x="2000" y="3228"/>
              </a:cxn>
              <a:cxn ang="0">
                <a:pos x="2282" y="3174"/>
              </a:cxn>
              <a:cxn ang="0">
                <a:pos x="2568" y="3106"/>
              </a:cxn>
              <a:cxn ang="0">
                <a:pos x="2856" y="3022"/>
              </a:cxn>
              <a:cxn ang="0">
                <a:pos x="3140" y="2922"/>
              </a:cxn>
              <a:cxn ang="0">
                <a:pos x="3280" y="2864"/>
              </a:cxn>
              <a:cxn ang="0">
                <a:pos x="3370" y="2824"/>
              </a:cxn>
              <a:cxn ang="0">
                <a:pos x="3546" y="2740"/>
              </a:cxn>
              <a:cxn ang="0">
                <a:pos x="3718" y="2648"/>
              </a:cxn>
              <a:cxn ang="0">
                <a:pos x="3886" y="2552"/>
              </a:cxn>
              <a:cxn ang="0">
                <a:pos x="4048" y="2450"/>
              </a:cxn>
              <a:cxn ang="0">
                <a:pos x="4204" y="2346"/>
              </a:cxn>
              <a:cxn ang="0">
                <a:pos x="4356" y="2236"/>
              </a:cxn>
              <a:cxn ang="0">
                <a:pos x="4502" y="2122"/>
              </a:cxn>
              <a:cxn ang="0">
                <a:pos x="4644" y="2008"/>
              </a:cxn>
              <a:cxn ang="0">
                <a:pos x="4846" y="1832"/>
              </a:cxn>
              <a:cxn ang="0">
                <a:pos x="5098" y="1592"/>
              </a:cxn>
              <a:cxn ang="0">
                <a:pos x="5326" y="1354"/>
              </a:cxn>
              <a:cxn ang="0">
                <a:pos x="5534" y="1120"/>
              </a:cxn>
              <a:cxn ang="0">
                <a:pos x="5718" y="896"/>
              </a:cxn>
              <a:cxn ang="0">
                <a:pos x="5880" y="686"/>
              </a:cxn>
              <a:cxn ang="0">
                <a:pos x="6018" y="496"/>
              </a:cxn>
              <a:cxn ang="0">
                <a:pos x="6130" y="330"/>
              </a:cxn>
              <a:cxn ang="0">
                <a:pos x="6284" y="88"/>
              </a:cxn>
              <a:cxn ang="0">
                <a:pos x="6336" y="0"/>
              </a:cxn>
              <a:cxn ang="0">
                <a:pos x="0" y="4160"/>
              </a:cxn>
            </a:cxnLst>
            <a:rect l="0" t="0" r="r" b="b"/>
            <a:pathLst>
              <a:path w="6336" h="4160">
                <a:moveTo>
                  <a:pt x="0" y="3312"/>
                </a:moveTo>
                <a:lnTo>
                  <a:pt x="0" y="3312"/>
                </a:lnTo>
                <a:lnTo>
                  <a:pt x="80" y="3318"/>
                </a:lnTo>
                <a:lnTo>
                  <a:pt x="176" y="3326"/>
                </a:lnTo>
                <a:lnTo>
                  <a:pt x="304" y="3332"/>
                </a:lnTo>
                <a:lnTo>
                  <a:pt x="462" y="3336"/>
                </a:lnTo>
                <a:lnTo>
                  <a:pt x="646" y="3338"/>
                </a:lnTo>
                <a:lnTo>
                  <a:pt x="748" y="3338"/>
                </a:lnTo>
                <a:lnTo>
                  <a:pt x="854" y="3336"/>
                </a:lnTo>
                <a:lnTo>
                  <a:pt x="966" y="3332"/>
                </a:lnTo>
                <a:lnTo>
                  <a:pt x="1082" y="3328"/>
                </a:lnTo>
                <a:lnTo>
                  <a:pt x="1204" y="3320"/>
                </a:lnTo>
                <a:lnTo>
                  <a:pt x="1328" y="3312"/>
                </a:lnTo>
                <a:lnTo>
                  <a:pt x="1458" y="3300"/>
                </a:lnTo>
                <a:lnTo>
                  <a:pt x="1590" y="3286"/>
                </a:lnTo>
                <a:lnTo>
                  <a:pt x="1724" y="3270"/>
                </a:lnTo>
                <a:lnTo>
                  <a:pt x="1860" y="3250"/>
                </a:lnTo>
                <a:lnTo>
                  <a:pt x="2000" y="3228"/>
                </a:lnTo>
                <a:lnTo>
                  <a:pt x="2140" y="3204"/>
                </a:lnTo>
                <a:lnTo>
                  <a:pt x="2282" y="3174"/>
                </a:lnTo>
                <a:lnTo>
                  <a:pt x="2426" y="3142"/>
                </a:lnTo>
                <a:lnTo>
                  <a:pt x="2568" y="3106"/>
                </a:lnTo>
                <a:lnTo>
                  <a:pt x="2712" y="3066"/>
                </a:lnTo>
                <a:lnTo>
                  <a:pt x="2856" y="3022"/>
                </a:lnTo>
                <a:lnTo>
                  <a:pt x="2998" y="2974"/>
                </a:lnTo>
                <a:lnTo>
                  <a:pt x="3140" y="2922"/>
                </a:lnTo>
                <a:lnTo>
                  <a:pt x="3210" y="2894"/>
                </a:lnTo>
                <a:lnTo>
                  <a:pt x="3280" y="2864"/>
                </a:lnTo>
                <a:lnTo>
                  <a:pt x="3280" y="2864"/>
                </a:lnTo>
                <a:lnTo>
                  <a:pt x="3370" y="2824"/>
                </a:lnTo>
                <a:lnTo>
                  <a:pt x="3460" y="2782"/>
                </a:lnTo>
                <a:lnTo>
                  <a:pt x="3546" y="2740"/>
                </a:lnTo>
                <a:lnTo>
                  <a:pt x="3634" y="2694"/>
                </a:lnTo>
                <a:lnTo>
                  <a:pt x="3718" y="2648"/>
                </a:lnTo>
                <a:lnTo>
                  <a:pt x="3802" y="2602"/>
                </a:lnTo>
                <a:lnTo>
                  <a:pt x="3886" y="2552"/>
                </a:lnTo>
                <a:lnTo>
                  <a:pt x="3968" y="2502"/>
                </a:lnTo>
                <a:lnTo>
                  <a:pt x="4048" y="2450"/>
                </a:lnTo>
                <a:lnTo>
                  <a:pt x="4126" y="2398"/>
                </a:lnTo>
                <a:lnTo>
                  <a:pt x="4204" y="2346"/>
                </a:lnTo>
                <a:lnTo>
                  <a:pt x="4280" y="2290"/>
                </a:lnTo>
                <a:lnTo>
                  <a:pt x="4356" y="2236"/>
                </a:lnTo>
                <a:lnTo>
                  <a:pt x="4430" y="2180"/>
                </a:lnTo>
                <a:lnTo>
                  <a:pt x="4502" y="2122"/>
                </a:lnTo>
                <a:lnTo>
                  <a:pt x="4574" y="2066"/>
                </a:lnTo>
                <a:lnTo>
                  <a:pt x="4644" y="2008"/>
                </a:lnTo>
                <a:lnTo>
                  <a:pt x="4714" y="1950"/>
                </a:lnTo>
                <a:lnTo>
                  <a:pt x="4846" y="1832"/>
                </a:lnTo>
                <a:lnTo>
                  <a:pt x="4974" y="1712"/>
                </a:lnTo>
                <a:lnTo>
                  <a:pt x="5098" y="1592"/>
                </a:lnTo>
                <a:lnTo>
                  <a:pt x="5216" y="1472"/>
                </a:lnTo>
                <a:lnTo>
                  <a:pt x="5326" y="1354"/>
                </a:lnTo>
                <a:lnTo>
                  <a:pt x="5434" y="1236"/>
                </a:lnTo>
                <a:lnTo>
                  <a:pt x="5534" y="1120"/>
                </a:lnTo>
                <a:lnTo>
                  <a:pt x="5630" y="1006"/>
                </a:lnTo>
                <a:lnTo>
                  <a:pt x="5718" y="896"/>
                </a:lnTo>
                <a:lnTo>
                  <a:pt x="5802" y="790"/>
                </a:lnTo>
                <a:lnTo>
                  <a:pt x="5880" y="686"/>
                </a:lnTo>
                <a:lnTo>
                  <a:pt x="5952" y="590"/>
                </a:lnTo>
                <a:lnTo>
                  <a:pt x="6018" y="496"/>
                </a:lnTo>
                <a:lnTo>
                  <a:pt x="6076" y="410"/>
                </a:lnTo>
                <a:lnTo>
                  <a:pt x="6130" y="330"/>
                </a:lnTo>
                <a:lnTo>
                  <a:pt x="6220" y="194"/>
                </a:lnTo>
                <a:lnTo>
                  <a:pt x="6284" y="88"/>
                </a:lnTo>
                <a:lnTo>
                  <a:pt x="6322" y="24"/>
                </a:lnTo>
                <a:lnTo>
                  <a:pt x="6336" y="0"/>
                </a:lnTo>
                <a:lnTo>
                  <a:pt x="6336" y="4160"/>
                </a:lnTo>
                <a:lnTo>
                  <a:pt x="0" y="4160"/>
                </a:lnTo>
                <a:lnTo>
                  <a:pt x="0" y="3312"/>
                </a:lnTo>
                <a:close/>
              </a:path>
            </a:pathLst>
          </a:custGeom>
          <a:gradFill flip="none" rotWithShape="1">
            <a:gsLst>
              <a:gs pos="0">
                <a:schemeClr val="bg1">
                  <a:lumMod val="85000"/>
                  <a:alpha val="15000"/>
                </a:schemeClr>
              </a:gs>
              <a:gs pos="50000">
                <a:schemeClr val="bg1">
                  <a:lumMod val="85000"/>
                  <a:alpha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pic>
        <p:nvPicPr>
          <p:cNvPr id="4" name="Picture 15" descr="C:\Users\mitchelld\Desktop\Assets\Web_Net.png"/>
          <p:cNvPicPr>
            <a:picLocks noChangeAspect="1" noChangeArrowheads="1"/>
          </p:cNvPicPr>
          <p:nvPr/>
        </p:nvPicPr>
        <p:blipFill>
          <a:blip r:embed="rId3" cstate="print">
            <a:grayscl/>
            <a:lum contrast="40000"/>
          </a:blip>
          <a:srcRect/>
          <a:stretch>
            <a:fillRect/>
          </a:stretch>
        </p:blipFill>
        <p:spPr bwMode="auto">
          <a:xfrm rot="10800000">
            <a:off x="-181021" y="2044702"/>
            <a:ext cx="9325021" cy="4813299"/>
          </a:xfrm>
          <a:prstGeom prst="rect">
            <a:avLst/>
          </a:prstGeom>
          <a:noFill/>
        </p:spPr>
      </p:pic>
      <p:sp>
        <p:nvSpPr>
          <p:cNvPr id="2" name="Title 1"/>
          <p:cNvSpPr>
            <a:spLocks noGrp="1"/>
          </p:cNvSpPr>
          <p:nvPr>
            <p:ph type="title"/>
          </p:nvPr>
        </p:nvSpPr>
        <p:spPr>
          <a:xfrm>
            <a:off x="381000" y="228600"/>
            <a:ext cx="8382000" cy="830997"/>
          </a:xfrm>
        </p:spPr>
        <p:txBody>
          <a:bodyPr/>
          <a:lstStyle/>
          <a:p>
            <a:r>
              <a:rPr lang="en-US" sz="3600" dirty="0" smtClean="0"/>
              <a:t>Unified Project and Portfolio Management </a:t>
            </a:r>
            <a:br>
              <a:rPr lang="en-US" sz="3600" dirty="0" smtClean="0"/>
            </a:br>
            <a:r>
              <a:rPr lang="en-US" sz="2400" i="1" dirty="0" smtClean="0">
                <a:gradFill>
                  <a:gsLst>
                    <a:gs pos="50000">
                      <a:srgbClr val="CDD804">
                        <a:lumMod val="40000"/>
                        <a:lumOff val="60000"/>
                      </a:srgbClr>
                    </a:gs>
                    <a:gs pos="100000">
                      <a:srgbClr val="CDD804"/>
                    </a:gs>
                  </a:gsLst>
                  <a:lin ang="5400000" scaled="0"/>
                </a:gradFill>
                <a:sym typeface="Wingdings" pitchFamily="2" charset="2"/>
              </a:rPr>
              <a:t>Capture all work in a central </a:t>
            </a:r>
            <a:r>
              <a:rPr lang="en-US" sz="2400" i="1" dirty="0">
                <a:gradFill>
                  <a:gsLst>
                    <a:gs pos="50000">
                      <a:srgbClr val="CDD804">
                        <a:lumMod val="40000"/>
                        <a:lumOff val="60000"/>
                      </a:srgbClr>
                    </a:gs>
                    <a:gs pos="100000">
                      <a:srgbClr val="CDD804"/>
                    </a:gs>
                  </a:gsLst>
                  <a:lin ang="5400000" scaled="0"/>
                </a:gradFill>
                <a:sym typeface="Wingdings" pitchFamily="2" charset="2"/>
              </a:rPr>
              <a:t>r</a:t>
            </a:r>
            <a:r>
              <a:rPr lang="en-US" sz="2400" i="1" dirty="0" smtClean="0">
                <a:gradFill>
                  <a:gsLst>
                    <a:gs pos="50000">
                      <a:srgbClr val="CDD804">
                        <a:lumMod val="40000"/>
                        <a:lumOff val="60000"/>
                      </a:srgbClr>
                    </a:gs>
                    <a:gs pos="100000">
                      <a:srgbClr val="CDD804"/>
                    </a:gs>
                  </a:gsLst>
                  <a:lin ang="5400000" scaled="0"/>
                </a:gradFill>
                <a:sym typeface="Wingdings" pitchFamily="2" charset="2"/>
              </a:rPr>
              <a:t>epository</a:t>
            </a:r>
            <a:endParaRPr lang="en-US" sz="2000" i="1" dirty="0">
              <a:gradFill>
                <a:gsLst>
                  <a:gs pos="50000">
                    <a:srgbClr val="CDD804">
                      <a:lumMod val="40000"/>
                      <a:lumOff val="60000"/>
                    </a:srgbClr>
                  </a:gs>
                  <a:gs pos="100000">
                    <a:srgbClr val="CDD804"/>
                  </a:gs>
                </a:gsLst>
                <a:lin ang="5400000" scaled="0"/>
              </a:gradFill>
            </a:endParaRPr>
          </a:p>
        </p:txBody>
      </p:sp>
      <p:grpSp>
        <p:nvGrpSpPr>
          <p:cNvPr id="16" name="Group 15"/>
          <p:cNvGrpSpPr/>
          <p:nvPr/>
        </p:nvGrpSpPr>
        <p:grpSpPr>
          <a:xfrm>
            <a:off x="389436" y="1676401"/>
            <a:ext cx="8022139" cy="457199"/>
            <a:chOff x="1489697" y="3200400"/>
            <a:chExt cx="9201200" cy="457199"/>
          </a:xfrm>
        </p:grpSpPr>
        <p:grpSp>
          <p:nvGrpSpPr>
            <p:cNvPr id="7" name="Group 6"/>
            <p:cNvGrpSpPr/>
            <p:nvPr/>
          </p:nvGrpSpPr>
          <p:grpSpPr>
            <a:xfrm>
              <a:off x="1489697" y="3200400"/>
              <a:ext cx="3256968" cy="457199"/>
              <a:chOff x="197" y="0"/>
              <a:chExt cx="3256968" cy="457199"/>
            </a:xfrm>
          </p:grpSpPr>
          <p:sp>
            <p:nvSpPr>
              <p:cNvPr id="14" name="Chevron 13"/>
              <p:cNvSpPr/>
              <p:nvPr/>
            </p:nvSpPr>
            <p:spPr>
              <a:xfrm>
                <a:off x="197" y="0"/>
                <a:ext cx="3256968" cy="457199"/>
              </a:xfrm>
              <a:prstGeom prst="chevron">
                <a:avLst/>
              </a:prstGeom>
              <a:gradFill flip="none" rotWithShape="1">
                <a:gsLst>
                  <a:gs pos="0">
                    <a:srgbClr val="9BBB59">
                      <a:lumMod val="20000"/>
                      <a:lumOff val="80000"/>
                      <a:alpha val="0"/>
                    </a:srgbClr>
                  </a:gs>
                  <a:gs pos="35000">
                    <a:srgbClr val="9BBB59">
                      <a:lumMod val="40000"/>
                      <a:lumOff val="60000"/>
                      <a:alpha val="75000"/>
                    </a:srgbClr>
                  </a:gs>
                  <a:gs pos="100000">
                    <a:srgbClr val="9BBB59">
                      <a:alpha val="75000"/>
                    </a:srgbClr>
                  </a:gs>
                </a:gsLst>
                <a:lin ang="0" scaled="1"/>
                <a:tileRect/>
              </a:gradFill>
              <a:ln w="6350" cap="rnd" cmpd="sng" algn="ctr">
                <a:noFill/>
                <a:prstDash val="solid"/>
                <a:headEnd/>
                <a:tailEnd/>
              </a:ln>
              <a:effectLst/>
            </p:spPr>
          </p:sp>
          <p:sp>
            <p:nvSpPr>
              <p:cNvPr id="15" name="Chevron 4"/>
              <p:cNvSpPr/>
              <p:nvPr/>
            </p:nvSpPr>
            <p:spPr>
              <a:xfrm>
                <a:off x="228797" y="0"/>
                <a:ext cx="2799769" cy="4571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914400">
                  <a:lnSpc>
                    <a:spcPct val="90000"/>
                  </a:lnSpc>
                  <a:spcBef>
                    <a:spcPct val="50000"/>
                  </a:spcBef>
                  <a:spcAft>
                    <a:spcPct val="35000"/>
                  </a:spcAft>
                  <a:defRPr/>
                </a:pPr>
                <a:r>
                  <a:rPr lang="en-US" sz="1600" b="1" i="1" kern="0" dirty="0" smtClean="0">
                    <a:gradFill>
                      <a:gsLst>
                        <a:gs pos="0">
                          <a:srgbClr val="FFFFFF"/>
                        </a:gs>
                        <a:gs pos="100000">
                          <a:srgbClr val="FFFFFF"/>
                        </a:gs>
                      </a:gsLst>
                      <a:lin ang="0" scaled="1"/>
                    </a:gradFill>
                    <a:effectLst>
                      <a:outerShdw blurRad="139700" algn="ctr" rotWithShape="0">
                        <a:prstClr val="black"/>
                      </a:outerShdw>
                    </a:effectLst>
                    <a:latin typeface="Segoe Semibold"/>
                  </a:rPr>
                  <a:t>Capture all Requests</a:t>
                </a:r>
                <a:endParaRPr lang="en-US" sz="1600" b="1" i="1" kern="0" dirty="0">
                  <a:gradFill>
                    <a:gsLst>
                      <a:gs pos="0">
                        <a:srgbClr val="FFFFFF"/>
                      </a:gs>
                      <a:gs pos="100000">
                        <a:srgbClr val="FFFFFF"/>
                      </a:gs>
                    </a:gsLst>
                    <a:lin ang="0" scaled="1"/>
                  </a:gradFill>
                  <a:effectLst>
                    <a:outerShdw blurRad="139700" algn="ctr" rotWithShape="0">
                      <a:prstClr val="black"/>
                    </a:outerShdw>
                  </a:effectLst>
                  <a:latin typeface="Segoe Semibold"/>
                </a:endParaRPr>
              </a:p>
            </p:txBody>
          </p:sp>
        </p:grpSp>
        <p:grpSp>
          <p:nvGrpSpPr>
            <p:cNvPr id="8" name="Group 7"/>
            <p:cNvGrpSpPr/>
            <p:nvPr/>
          </p:nvGrpSpPr>
          <p:grpSpPr>
            <a:xfrm>
              <a:off x="4519501" y="3200400"/>
              <a:ext cx="2663019" cy="457199"/>
              <a:chOff x="2882788" y="0"/>
              <a:chExt cx="2663019" cy="457199"/>
            </a:xfrm>
          </p:grpSpPr>
          <p:sp>
            <p:nvSpPr>
              <p:cNvPr id="12" name="Chevron 11"/>
              <p:cNvSpPr/>
              <p:nvPr/>
            </p:nvSpPr>
            <p:spPr>
              <a:xfrm>
                <a:off x="2882788" y="0"/>
                <a:ext cx="2663019" cy="457199"/>
              </a:xfrm>
              <a:prstGeom prst="chevron">
                <a:avLst/>
              </a:prstGeom>
              <a:gradFill flip="none" rotWithShape="1">
                <a:gsLst>
                  <a:gs pos="0">
                    <a:srgbClr val="9BBB59">
                      <a:lumMod val="20000"/>
                      <a:lumOff val="80000"/>
                      <a:alpha val="0"/>
                    </a:srgbClr>
                  </a:gs>
                  <a:gs pos="35000">
                    <a:srgbClr val="9BBB59">
                      <a:lumMod val="40000"/>
                      <a:lumOff val="60000"/>
                      <a:alpha val="75000"/>
                    </a:srgbClr>
                  </a:gs>
                  <a:gs pos="100000">
                    <a:srgbClr val="9BBB59">
                      <a:alpha val="75000"/>
                    </a:srgbClr>
                  </a:gs>
                </a:gsLst>
                <a:lin ang="0" scaled="1"/>
                <a:tileRect/>
              </a:gradFill>
              <a:ln w="6350" cap="rnd" cmpd="sng" algn="ctr">
                <a:noFill/>
                <a:prstDash val="solid"/>
                <a:headEnd/>
                <a:tailEnd/>
              </a:ln>
              <a:effectLst/>
            </p:spPr>
          </p:sp>
          <p:sp>
            <p:nvSpPr>
              <p:cNvPr id="13" name="Chevron 6"/>
              <p:cNvSpPr/>
              <p:nvPr/>
            </p:nvSpPr>
            <p:spPr>
              <a:xfrm>
                <a:off x="3111388" y="0"/>
                <a:ext cx="2205820" cy="4571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914400">
                  <a:lnSpc>
                    <a:spcPct val="90000"/>
                  </a:lnSpc>
                  <a:spcBef>
                    <a:spcPct val="50000"/>
                  </a:spcBef>
                  <a:spcAft>
                    <a:spcPct val="35000"/>
                  </a:spcAft>
                  <a:defRPr/>
                </a:pPr>
                <a:r>
                  <a:rPr lang="en-US" sz="1600" b="1" i="1" kern="0" dirty="0" smtClean="0">
                    <a:gradFill>
                      <a:gsLst>
                        <a:gs pos="0">
                          <a:srgbClr val="FFFFFF"/>
                        </a:gs>
                        <a:gs pos="100000">
                          <a:srgbClr val="FFFFFF"/>
                        </a:gs>
                      </a:gsLst>
                      <a:lin ang="0" scaled="1"/>
                    </a:gradFill>
                    <a:effectLst>
                      <a:outerShdw blurRad="139700" algn="ctr" rotWithShape="0">
                        <a:prstClr val="black"/>
                      </a:outerShdw>
                    </a:effectLst>
                    <a:latin typeface="Segoe Semibold"/>
                  </a:rPr>
                  <a:t>Control via Workflow</a:t>
                </a:r>
                <a:endParaRPr lang="en-US" sz="1600" b="1" i="1" kern="0" dirty="0">
                  <a:gradFill>
                    <a:gsLst>
                      <a:gs pos="0">
                        <a:srgbClr val="FFFFFF"/>
                      </a:gs>
                      <a:gs pos="100000">
                        <a:srgbClr val="FFFFFF"/>
                      </a:gs>
                    </a:gsLst>
                    <a:lin ang="0" scaled="1"/>
                  </a:gradFill>
                  <a:effectLst>
                    <a:outerShdw blurRad="139700" algn="ctr" rotWithShape="0">
                      <a:prstClr val="black"/>
                    </a:outerShdw>
                  </a:effectLst>
                  <a:latin typeface="Segoe Semibold"/>
                </a:endParaRPr>
              </a:p>
            </p:txBody>
          </p:sp>
        </p:grpSp>
        <p:grpSp>
          <p:nvGrpSpPr>
            <p:cNvPr id="9" name="Group 8"/>
            <p:cNvGrpSpPr/>
            <p:nvPr/>
          </p:nvGrpSpPr>
          <p:grpSpPr>
            <a:xfrm>
              <a:off x="6947126" y="3200400"/>
              <a:ext cx="3743771" cy="457199"/>
              <a:chOff x="5171431" y="0"/>
              <a:chExt cx="3743771" cy="457199"/>
            </a:xfrm>
          </p:grpSpPr>
          <p:sp>
            <p:nvSpPr>
              <p:cNvPr id="10" name="Chevron 9"/>
              <p:cNvSpPr/>
              <p:nvPr/>
            </p:nvSpPr>
            <p:spPr>
              <a:xfrm>
                <a:off x="5171431" y="0"/>
                <a:ext cx="3743771" cy="457199"/>
              </a:xfrm>
              <a:prstGeom prst="chevron">
                <a:avLst/>
              </a:prstGeom>
              <a:gradFill flip="none" rotWithShape="1">
                <a:gsLst>
                  <a:gs pos="0">
                    <a:srgbClr val="9BBB59">
                      <a:lumMod val="20000"/>
                      <a:lumOff val="80000"/>
                      <a:alpha val="0"/>
                    </a:srgbClr>
                  </a:gs>
                  <a:gs pos="35000">
                    <a:srgbClr val="9BBB59">
                      <a:lumMod val="40000"/>
                      <a:lumOff val="60000"/>
                      <a:alpha val="75000"/>
                    </a:srgbClr>
                  </a:gs>
                  <a:gs pos="100000">
                    <a:srgbClr val="9BBB59">
                      <a:alpha val="75000"/>
                    </a:srgbClr>
                  </a:gs>
                </a:gsLst>
                <a:lin ang="0" scaled="1"/>
                <a:tileRect/>
              </a:gradFill>
              <a:ln w="6350" cap="rnd" cmpd="sng" algn="ctr">
                <a:noFill/>
                <a:prstDash val="solid"/>
                <a:headEnd/>
                <a:tailEnd/>
              </a:ln>
              <a:effectLst/>
            </p:spPr>
          </p:sp>
          <p:sp>
            <p:nvSpPr>
              <p:cNvPr id="11" name="Chevron 8"/>
              <p:cNvSpPr/>
              <p:nvPr/>
            </p:nvSpPr>
            <p:spPr>
              <a:xfrm>
                <a:off x="5400031" y="0"/>
                <a:ext cx="3286572" cy="4571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914400">
                  <a:lnSpc>
                    <a:spcPct val="90000"/>
                  </a:lnSpc>
                  <a:spcBef>
                    <a:spcPct val="50000"/>
                  </a:spcBef>
                  <a:spcAft>
                    <a:spcPct val="35000"/>
                  </a:spcAft>
                  <a:defRPr/>
                </a:pPr>
                <a:r>
                  <a:rPr lang="en-US" sz="1600" b="1" i="1" kern="0" dirty="0" smtClean="0">
                    <a:gradFill>
                      <a:gsLst>
                        <a:gs pos="0">
                          <a:srgbClr val="FFFFFF"/>
                        </a:gs>
                        <a:gs pos="100000">
                          <a:srgbClr val="FFFFFF"/>
                        </a:gs>
                      </a:gsLst>
                      <a:lin ang="0" scaled="1"/>
                    </a:gradFill>
                    <a:effectLst>
                      <a:outerShdw blurRad="139700" algn="ctr" rotWithShape="0">
                        <a:prstClr val="black"/>
                      </a:outerShdw>
                    </a:effectLst>
                    <a:latin typeface="Segoe Semibold"/>
                  </a:rPr>
                  <a:t>Build Business Case</a:t>
                </a:r>
                <a:endParaRPr lang="en-US" sz="1600" b="1" i="1" kern="0" dirty="0">
                  <a:gradFill>
                    <a:gsLst>
                      <a:gs pos="0">
                        <a:srgbClr val="FFFFFF"/>
                      </a:gs>
                      <a:gs pos="100000">
                        <a:srgbClr val="FFFFFF"/>
                      </a:gs>
                    </a:gsLst>
                    <a:lin ang="0" scaled="1"/>
                  </a:gradFill>
                  <a:effectLst>
                    <a:outerShdw blurRad="139700" algn="ctr" rotWithShape="0">
                      <a:prstClr val="black"/>
                    </a:outerShdw>
                  </a:effectLst>
                  <a:latin typeface="Segoe Semibold"/>
                </a:endParaRPr>
              </a:p>
            </p:txBody>
          </p:sp>
        </p:grpSp>
      </p:grpSp>
      <p:grpSp>
        <p:nvGrpSpPr>
          <p:cNvPr id="6" name="Group 5"/>
          <p:cNvGrpSpPr/>
          <p:nvPr/>
        </p:nvGrpSpPr>
        <p:grpSpPr>
          <a:xfrm>
            <a:off x="388938" y="2819400"/>
            <a:ext cx="8929416" cy="3056003"/>
            <a:chOff x="388938" y="2819400"/>
            <a:chExt cx="8929416" cy="3056003"/>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0" y="2819400"/>
              <a:ext cx="3984354" cy="2871787"/>
            </a:xfrm>
            <a:prstGeom prst="rect">
              <a:avLst/>
            </a:prstGeom>
            <a:noFill/>
            <a:ln w="9525">
              <a:noFill/>
              <a:miter lim="800000"/>
              <a:headEnd/>
              <a:tailEnd/>
            </a:ln>
            <a:effectLst>
              <a:reflection blurRad="6350" stA="50000" endA="300" endPos="38500" dist="50800" dir="5400000" sy="-100000" algn="bl" rotWithShape="0"/>
            </a:effectLst>
            <a:scene3d>
              <a:camera prst="perspectiveLeft">
                <a:rot lat="24000" lon="2676000" rev="21396000"/>
              </a:camera>
              <a:lightRig rig="threePt" dir="t"/>
            </a:scene3d>
          </p:spPr>
        </p:pic>
        <p:grpSp>
          <p:nvGrpSpPr>
            <p:cNvPr id="58" name="Group 20"/>
            <p:cNvGrpSpPr/>
            <p:nvPr/>
          </p:nvGrpSpPr>
          <p:grpSpPr>
            <a:xfrm>
              <a:off x="3280946" y="3077922"/>
              <a:ext cx="2313331" cy="2244466"/>
              <a:chOff x="5027613" y="3505200"/>
              <a:chExt cx="2299704" cy="2231245"/>
            </a:xfrm>
          </p:grpSpPr>
          <p:pic>
            <p:nvPicPr>
              <p:cNvPr id="91" name="Picture 12" descr="C:\Program Files\Microsoft Resource DVD Artwork\DVD_ART\Artwork_Imagery\HARDWARE_IMAGERY\Illustration - Misc Hardware\Windows Vista Illustration Icons\Cog Wheel Gear.png"/>
              <p:cNvPicPr>
                <a:picLocks noChangeAspect="1" noChangeArrowheads="1"/>
              </p:cNvPicPr>
              <p:nvPr/>
            </p:nvPicPr>
            <p:blipFill>
              <a:blip r:embed="rId5" cstate="print"/>
              <a:srcRect/>
              <a:stretch>
                <a:fillRect/>
              </a:stretch>
            </p:blipFill>
            <p:spPr bwMode="auto">
              <a:xfrm>
                <a:off x="5865812" y="4343400"/>
                <a:ext cx="1461505" cy="1393045"/>
              </a:xfrm>
              <a:prstGeom prst="rect">
                <a:avLst/>
              </a:prstGeom>
              <a:noFill/>
            </p:spPr>
          </p:pic>
          <p:pic>
            <p:nvPicPr>
              <p:cNvPr id="92" name="Picture 12" descr="C:\Program Files\Microsoft Resource DVD Artwork\DVD_ART\Artwork_Imagery\HARDWARE_IMAGERY\Illustration - Misc Hardware\Windows Vista Illustration Icons\Cog Wheel Gear.png"/>
              <p:cNvPicPr>
                <a:picLocks noChangeAspect="1" noChangeArrowheads="1"/>
              </p:cNvPicPr>
              <p:nvPr/>
            </p:nvPicPr>
            <p:blipFill>
              <a:blip r:embed="rId5" cstate="print"/>
              <a:srcRect/>
              <a:stretch>
                <a:fillRect/>
              </a:stretch>
            </p:blipFill>
            <p:spPr bwMode="auto">
              <a:xfrm>
                <a:off x="5027613" y="3962400"/>
                <a:ext cx="1066800" cy="1016829"/>
              </a:xfrm>
              <a:prstGeom prst="rect">
                <a:avLst/>
              </a:prstGeom>
              <a:noFill/>
            </p:spPr>
          </p:pic>
          <p:pic>
            <p:nvPicPr>
              <p:cNvPr id="93" name="Picture 12" descr="C:\Program Files\Microsoft Resource DVD Artwork\DVD_ART\Artwork_Imagery\HARDWARE_IMAGERY\Illustration - Misc Hardware\Windows Vista Illustration Icons\Cog Wheel Gear.png"/>
              <p:cNvPicPr>
                <a:picLocks noChangeAspect="1" noChangeArrowheads="1"/>
              </p:cNvPicPr>
              <p:nvPr/>
            </p:nvPicPr>
            <p:blipFill>
              <a:blip r:embed="rId5" cstate="print"/>
              <a:srcRect/>
              <a:stretch>
                <a:fillRect/>
              </a:stretch>
            </p:blipFill>
            <p:spPr bwMode="auto">
              <a:xfrm>
                <a:off x="5789612" y="3505200"/>
                <a:ext cx="879392" cy="838200"/>
              </a:xfrm>
              <a:prstGeom prst="rect">
                <a:avLst/>
              </a:prstGeom>
              <a:noFill/>
            </p:spPr>
          </p:pic>
        </p:grpSp>
        <p:grpSp>
          <p:nvGrpSpPr>
            <p:cNvPr id="59" name="Group 25"/>
            <p:cNvGrpSpPr/>
            <p:nvPr/>
          </p:nvGrpSpPr>
          <p:grpSpPr>
            <a:xfrm>
              <a:off x="1115140" y="3488251"/>
              <a:ext cx="1679926" cy="1594817"/>
              <a:chOff x="811004" y="3579478"/>
              <a:chExt cx="1795463" cy="1704502"/>
            </a:xfrm>
          </p:grpSpPr>
          <p:sp>
            <p:nvSpPr>
              <p:cNvPr id="88" name="Freeform 31"/>
              <p:cNvSpPr>
                <a:spLocks/>
              </p:cNvSpPr>
              <p:nvPr/>
            </p:nvSpPr>
            <p:spPr bwMode="auto">
              <a:xfrm rot="4500000">
                <a:off x="1542285" y="4219798"/>
                <a:ext cx="332901" cy="1795463"/>
              </a:xfrm>
              <a:custGeom>
                <a:avLst/>
                <a:gdLst/>
                <a:ahLst/>
                <a:cxnLst>
                  <a:cxn ang="0">
                    <a:pos x="173" y="1467"/>
                  </a:cxn>
                  <a:cxn ang="0">
                    <a:pos x="173" y="133"/>
                  </a:cxn>
                  <a:cxn ang="0">
                    <a:pos x="272" y="221"/>
                  </a:cxn>
                  <a:cxn ang="0">
                    <a:pos x="272" y="133"/>
                  </a:cxn>
                  <a:cxn ang="0">
                    <a:pos x="136" y="0"/>
                  </a:cxn>
                  <a:cxn ang="0">
                    <a:pos x="0" y="139"/>
                  </a:cxn>
                  <a:cxn ang="0">
                    <a:pos x="0" y="221"/>
                  </a:cxn>
                  <a:cxn ang="0">
                    <a:pos x="93" y="133"/>
                  </a:cxn>
                  <a:cxn ang="0">
                    <a:pos x="93" y="1467"/>
                  </a:cxn>
                </a:cxnLst>
                <a:rect l="0" t="0" r="r" b="b"/>
                <a:pathLst>
                  <a:path w="272" h="1467">
                    <a:moveTo>
                      <a:pt x="173" y="1467"/>
                    </a:moveTo>
                    <a:lnTo>
                      <a:pt x="173" y="133"/>
                    </a:lnTo>
                    <a:lnTo>
                      <a:pt x="272" y="221"/>
                    </a:lnTo>
                    <a:lnTo>
                      <a:pt x="272" y="133"/>
                    </a:lnTo>
                    <a:lnTo>
                      <a:pt x="136" y="0"/>
                    </a:lnTo>
                    <a:lnTo>
                      <a:pt x="0" y="139"/>
                    </a:lnTo>
                    <a:lnTo>
                      <a:pt x="0" y="221"/>
                    </a:lnTo>
                    <a:lnTo>
                      <a:pt x="93" y="133"/>
                    </a:lnTo>
                    <a:lnTo>
                      <a:pt x="93" y="1467"/>
                    </a:lnTo>
                  </a:path>
                </a:pathLst>
              </a:custGeom>
              <a:gradFill flip="none" rotWithShape="1">
                <a:gsLst>
                  <a:gs pos="0">
                    <a:schemeClr val="tx1"/>
                  </a:gs>
                  <a:gs pos="50000">
                    <a:schemeClr val="tx1">
                      <a:alpha val="21000"/>
                    </a:schemeClr>
                  </a:gs>
                  <a:gs pos="96000">
                    <a:schemeClr val="tx1">
                      <a:alpha val="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280108" tIns="0" rIns="0" bIns="45718"/>
              <a:lstStyle/>
              <a:p>
                <a:pPr defTabSz="914400" fontAlgn="base">
                  <a:spcBef>
                    <a:spcPct val="0"/>
                  </a:spcBef>
                  <a:spcAft>
                    <a:spcPct val="0"/>
                  </a:spcAft>
                  <a:defRPr/>
                </a:pPr>
                <a:endParaRPr lang="en-US" sz="2900" i="1" dirty="0" smtClean="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sp>
            <p:nvSpPr>
              <p:cNvPr id="89" name="Freeform 31"/>
              <p:cNvSpPr>
                <a:spLocks/>
              </p:cNvSpPr>
              <p:nvPr/>
            </p:nvSpPr>
            <p:spPr bwMode="auto">
              <a:xfrm rot="6300000">
                <a:off x="1542285" y="2848197"/>
                <a:ext cx="332901" cy="1795463"/>
              </a:xfrm>
              <a:custGeom>
                <a:avLst/>
                <a:gdLst/>
                <a:ahLst/>
                <a:cxnLst>
                  <a:cxn ang="0">
                    <a:pos x="173" y="1467"/>
                  </a:cxn>
                  <a:cxn ang="0">
                    <a:pos x="173" y="133"/>
                  </a:cxn>
                  <a:cxn ang="0">
                    <a:pos x="272" y="221"/>
                  </a:cxn>
                  <a:cxn ang="0">
                    <a:pos x="272" y="133"/>
                  </a:cxn>
                  <a:cxn ang="0">
                    <a:pos x="136" y="0"/>
                  </a:cxn>
                  <a:cxn ang="0">
                    <a:pos x="0" y="139"/>
                  </a:cxn>
                  <a:cxn ang="0">
                    <a:pos x="0" y="221"/>
                  </a:cxn>
                  <a:cxn ang="0">
                    <a:pos x="93" y="133"/>
                  </a:cxn>
                  <a:cxn ang="0">
                    <a:pos x="93" y="1467"/>
                  </a:cxn>
                </a:cxnLst>
                <a:rect l="0" t="0" r="r" b="b"/>
                <a:pathLst>
                  <a:path w="272" h="1467">
                    <a:moveTo>
                      <a:pt x="173" y="1467"/>
                    </a:moveTo>
                    <a:lnTo>
                      <a:pt x="173" y="133"/>
                    </a:lnTo>
                    <a:lnTo>
                      <a:pt x="272" y="221"/>
                    </a:lnTo>
                    <a:lnTo>
                      <a:pt x="272" y="133"/>
                    </a:lnTo>
                    <a:lnTo>
                      <a:pt x="136" y="0"/>
                    </a:lnTo>
                    <a:lnTo>
                      <a:pt x="0" y="139"/>
                    </a:lnTo>
                    <a:lnTo>
                      <a:pt x="0" y="221"/>
                    </a:lnTo>
                    <a:lnTo>
                      <a:pt x="93" y="133"/>
                    </a:lnTo>
                    <a:lnTo>
                      <a:pt x="93" y="1467"/>
                    </a:lnTo>
                  </a:path>
                </a:pathLst>
              </a:custGeom>
              <a:gradFill flip="none" rotWithShape="1">
                <a:gsLst>
                  <a:gs pos="0">
                    <a:schemeClr val="tx1"/>
                  </a:gs>
                  <a:gs pos="50000">
                    <a:schemeClr val="tx1">
                      <a:alpha val="21000"/>
                    </a:schemeClr>
                  </a:gs>
                  <a:gs pos="96000">
                    <a:schemeClr val="tx1">
                      <a:alpha val="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280108" tIns="0" rIns="0" bIns="45718"/>
              <a:lstStyle/>
              <a:p>
                <a:pPr defTabSz="914400" fontAlgn="base">
                  <a:spcBef>
                    <a:spcPct val="0"/>
                  </a:spcBef>
                  <a:spcAft>
                    <a:spcPct val="0"/>
                  </a:spcAft>
                  <a:defRPr/>
                </a:pPr>
                <a:endParaRPr lang="en-US" sz="2900" i="1" dirty="0" smtClean="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sp>
            <p:nvSpPr>
              <p:cNvPr id="90" name="Freeform 31"/>
              <p:cNvSpPr>
                <a:spLocks/>
              </p:cNvSpPr>
              <p:nvPr/>
            </p:nvSpPr>
            <p:spPr bwMode="auto">
              <a:xfrm rot="5400000">
                <a:off x="1542285" y="3533997"/>
                <a:ext cx="332901" cy="1795463"/>
              </a:xfrm>
              <a:custGeom>
                <a:avLst/>
                <a:gdLst/>
                <a:ahLst/>
                <a:cxnLst>
                  <a:cxn ang="0">
                    <a:pos x="173" y="1467"/>
                  </a:cxn>
                  <a:cxn ang="0">
                    <a:pos x="173" y="133"/>
                  </a:cxn>
                  <a:cxn ang="0">
                    <a:pos x="272" y="221"/>
                  </a:cxn>
                  <a:cxn ang="0">
                    <a:pos x="272" y="133"/>
                  </a:cxn>
                  <a:cxn ang="0">
                    <a:pos x="136" y="0"/>
                  </a:cxn>
                  <a:cxn ang="0">
                    <a:pos x="0" y="139"/>
                  </a:cxn>
                  <a:cxn ang="0">
                    <a:pos x="0" y="221"/>
                  </a:cxn>
                  <a:cxn ang="0">
                    <a:pos x="93" y="133"/>
                  </a:cxn>
                  <a:cxn ang="0">
                    <a:pos x="93" y="1467"/>
                  </a:cxn>
                </a:cxnLst>
                <a:rect l="0" t="0" r="r" b="b"/>
                <a:pathLst>
                  <a:path w="272" h="1467">
                    <a:moveTo>
                      <a:pt x="173" y="1467"/>
                    </a:moveTo>
                    <a:lnTo>
                      <a:pt x="173" y="133"/>
                    </a:lnTo>
                    <a:lnTo>
                      <a:pt x="272" y="221"/>
                    </a:lnTo>
                    <a:lnTo>
                      <a:pt x="272" y="133"/>
                    </a:lnTo>
                    <a:lnTo>
                      <a:pt x="136" y="0"/>
                    </a:lnTo>
                    <a:lnTo>
                      <a:pt x="0" y="139"/>
                    </a:lnTo>
                    <a:lnTo>
                      <a:pt x="0" y="221"/>
                    </a:lnTo>
                    <a:lnTo>
                      <a:pt x="93" y="133"/>
                    </a:lnTo>
                    <a:lnTo>
                      <a:pt x="93" y="1467"/>
                    </a:lnTo>
                  </a:path>
                </a:pathLst>
              </a:custGeom>
              <a:gradFill flip="none" rotWithShape="1">
                <a:gsLst>
                  <a:gs pos="0">
                    <a:schemeClr val="tx1"/>
                  </a:gs>
                  <a:gs pos="50000">
                    <a:schemeClr val="tx1">
                      <a:alpha val="21000"/>
                    </a:schemeClr>
                  </a:gs>
                  <a:gs pos="96000">
                    <a:schemeClr val="tx1">
                      <a:alpha val="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280108" tIns="0" rIns="0" bIns="45718"/>
              <a:lstStyle/>
              <a:p>
                <a:pPr defTabSz="914400" fontAlgn="base">
                  <a:spcBef>
                    <a:spcPct val="0"/>
                  </a:spcBef>
                  <a:spcAft>
                    <a:spcPct val="0"/>
                  </a:spcAft>
                  <a:defRPr/>
                </a:pPr>
                <a:endParaRPr lang="en-US" sz="2900" i="1" dirty="0" smtClean="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grpSp>
        <p:grpSp>
          <p:nvGrpSpPr>
            <p:cNvPr id="60" name="Group 32"/>
            <p:cNvGrpSpPr/>
            <p:nvPr/>
          </p:nvGrpSpPr>
          <p:grpSpPr>
            <a:xfrm>
              <a:off x="388938" y="3287512"/>
              <a:ext cx="1382754" cy="1996305"/>
              <a:chOff x="1718526" y="3200400"/>
              <a:chExt cx="1477852" cy="2133600"/>
            </a:xfrm>
          </p:grpSpPr>
          <p:pic>
            <p:nvPicPr>
              <p:cNvPr id="82" name="Picture 3" descr="\\SERVER3\InternalBin\Resource DVD\DVD_ART36\Artwork_Imagery\Shapes\Circular shapes\sphere ball\Istock 6353432 Shiny spheres\gray-shiny-sphere.png"/>
              <p:cNvPicPr>
                <a:picLocks noChangeAspect="1" noChangeArrowheads="1"/>
              </p:cNvPicPr>
              <p:nvPr/>
            </p:nvPicPr>
            <p:blipFill>
              <a:blip r:embed="rId6" cstate="print"/>
              <a:srcRect/>
              <a:stretch>
                <a:fillRect/>
              </a:stretch>
            </p:blipFill>
            <p:spPr bwMode="auto">
              <a:xfrm>
                <a:off x="1751012" y="4343400"/>
                <a:ext cx="618125" cy="609600"/>
              </a:xfrm>
              <a:prstGeom prst="rect">
                <a:avLst/>
              </a:prstGeom>
              <a:noFill/>
            </p:spPr>
          </p:pic>
          <p:pic>
            <p:nvPicPr>
              <p:cNvPr id="83" name="Picture 5" descr="\\SERVER3\InternalBin\Resource DVD\DVD_ART36\Artwork_Imagery\Shapes\Circular shapes\sphere ball\Istock 6353432 Shiny spheres\teal-shiny-sphere.png"/>
              <p:cNvPicPr>
                <a:picLocks noChangeAspect="1" noChangeArrowheads="1"/>
              </p:cNvPicPr>
              <p:nvPr/>
            </p:nvPicPr>
            <p:blipFill>
              <a:blip r:embed="rId7" cstate="print"/>
              <a:srcRect/>
              <a:stretch>
                <a:fillRect/>
              </a:stretch>
            </p:blipFill>
            <p:spPr bwMode="auto">
              <a:xfrm>
                <a:off x="2055812" y="3200400"/>
                <a:ext cx="386328" cy="381000"/>
              </a:xfrm>
              <a:prstGeom prst="rect">
                <a:avLst/>
              </a:prstGeom>
              <a:noFill/>
            </p:spPr>
          </p:pic>
          <p:pic>
            <p:nvPicPr>
              <p:cNvPr id="84" name="Picture 4" descr="\\SERVER3\InternalBin\Resource DVD\DVD_ART36\Artwork_Imagery\Shapes\Circular shapes\sphere ball\Istock 6353432 Shiny spheres\white-shiny-sphere.png"/>
              <p:cNvPicPr>
                <a:picLocks noChangeAspect="1" noChangeArrowheads="1"/>
              </p:cNvPicPr>
              <p:nvPr/>
            </p:nvPicPr>
            <p:blipFill>
              <a:blip r:embed="rId8" cstate="print"/>
              <a:srcRect/>
              <a:stretch>
                <a:fillRect/>
              </a:stretch>
            </p:blipFill>
            <p:spPr bwMode="auto">
              <a:xfrm>
                <a:off x="2360612" y="3521993"/>
                <a:ext cx="835766" cy="821407"/>
              </a:xfrm>
              <a:prstGeom prst="rect">
                <a:avLst/>
              </a:prstGeom>
              <a:noFill/>
            </p:spPr>
          </p:pic>
          <p:pic>
            <p:nvPicPr>
              <p:cNvPr id="85" name="Picture 6" descr="\\SERVER3\InternalBin\Resource DVD\DVD_ART36\Artwork_Imagery\Shapes\Circular shapes\sphere ball\Istock 6353432 Shiny spheres\orange-shiny-sphere.png"/>
              <p:cNvPicPr>
                <a:picLocks noChangeAspect="1" noChangeArrowheads="1"/>
              </p:cNvPicPr>
              <p:nvPr/>
            </p:nvPicPr>
            <p:blipFill>
              <a:blip r:embed="rId9" cstate="print"/>
              <a:srcRect/>
              <a:stretch>
                <a:fillRect/>
              </a:stretch>
            </p:blipFill>
            <p:spPr bwMode="auto">
              <a:xfrm>
                <a:off x="2741612" y="4648200"/>
                <a:ext cx="341198" cy="336493"/>
              </a:xfrm>
              <a:prstGeom prst="rect">
                <a:avLst/>
              </a:prstGeom>
              <a:noFill/>
            </p:spPr>
          </p:pic>
          <p:pic>
            <p:nvPicPr>
              <p:cNvPr id="86" name="Picture 5" descr="\\SERVER3\InternalBin\Resource DVD\DVD_ART36\Artwork_Imagery\Shapes\Circular shapes\sphere ball\Istock 6353432 Shiny spheres\teal-shiny-sphere.png"/>
              <p:cNvPicPr>
                <a:picLocks noChangeAspect="1" noChangeArrowheads="1"/>
              </p:cNvPicPr>
              <p:nvPr/>
            </p:nvPicPr>
            <p:blipFill>
              <a:blip r:embed="rId7" cstate="print"/>
              <a:srcRect/>
              <a:stretch>
                <a:fillRect/>
              </a:stretch>
            </p:blipFill>
            <p:spPr bwMode="auto">
              <a:xfrm>
                <a:off x="2284412" y="4953000"/>
                <a:ext cx="386328" cy="381000"/>
              </a:xfrm>
              <a:prstGeom prst="rect">
                <a:avLst/>
              </a:prstGeom>
              <a:noFill/>
            </p:spPr>
          </p:pic>
          <p:pic>
            <p:nvPicPr>
              <p:cNvPr id="87" name="Picture 6" descr="\\SERVER3\InternalBin\Resource DVD\DVD_ART36\Artwork_Imagery\Shapes\Circular shapes\sphere ball\Istock 6353432 Shiny spheres\orange-shiny-sphere.png"/>
              <p:cNvPicPr>
                <a:picLocks noChangeAspect="1" noChangeArrowheads="1"/>
              </p:cNvPicPr>
              <p:nvPr/>
            </p:nvPicPr>
            <p:blipFill>
              <a:blip r:embed="rId9" cstate="print"/>
              <a:srcRect/>
              <a:stretch>
                <a:fillRect/>
              </a:stretch>
            </p:blipFill>
            <p:spPr bwMode="auto">
              <a:xfrm>
                <a:off x="1718526" y="3657600"/>
                <a:ext cx="341198" cy="336493"/>
              </a:xfrm>
              <a:prstGeom prst="rect">
                <a:avLst/>
              </a:prstGeom>
              <a:noFill/>
            </p:spPr>
          </p:pic>
        </p:grpSp>
        <p:grpSp>
          <p:nvGrpSpPr>
            <p:cNvPr id="61" name="Group 33"/>
            <p:cNvGrpSpPr/>
            <p:nvPr/>
          </p:nvGrpSpPr>
          <p:grpSpPr>
            <a:xfrm flipV="1">
              <a:off x="4437612" y="2875682"/>
              <a:ext cx="888119" cy="202279"/>
              <a:chOff x="5564670" y="5538830"/>
              <a:chExt cx="1124102" cy="256027"/>
            </a:xfrm>
          </p:grpSpPr>
          <p:sp>
            <p:nvSpPr>
              <p:cNvPr id="79" name="Oval 78"/>
              <p:cNvSpPr/>
              <p:nvPr/>
            </p:nvSpPr>
            <p:spPr bwMode="auto">
              <a:xfrm>
                <a:off x="5564670" y="5538830"/>
                <a:ext cx="138989" cy="138989"/>
              </a:xfrm>
              <a:prstGeom prst="ellipse">
                <a:avLst/>
              </a:prstGeom>
              <a:solidFill>
                <a:schemeClr val="tx1"/>
              </a:solidFill>
              <a:ln>
                <a:headEnd type="none" w="med" len="med"/>
                <a:tailEnd type="none" w="med" len="med"/>
              </a:ln>
              <a:effectLst>
                <a:outerShdw blurRad="63500" sx="146000" sy="146000" algn="ctr" rotWithShape="0">
                  <a:schemeClr val="tx1">
                    <a:alpha val="40000"/>
                  </a:scheme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solidFill>
                    <a:srgbClr val="FFFFFF"/>
                  </a:solidFill>
                  <a:effectLst>
                    <a:outerShdw blurRad="38100" dist="38100" dir="2700000" algn="tl">
                      <a:srgbClr val="000000">
                        <a:alpha val="43137"/>
                      </a:srgbClr>
                    </a:outerShdw>
                  </a:effectLst>
                  <a:latin typeface="Segoe UI" pitchFamily="34" charset="0"/>
                </a:endParaRPr>
              </a:p>
            </p:txBody>
          </p:sp>
          <p:cxnSp>
            <p:nvCxnSpPr>
              <p:cNvPr id="80" name="Straight Connector 79"/>
              <p:cNvCxnSpPr/>
              <p:nvPr/>
            </p:nvCxnSpPr>
            <p:spPr>
              <a:xfrm>
                <a:off x="5865812" y="5791200"/>
                <a:ext cx="822960" cy="1588"/>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9" idx="5"/>
              </p:cNvCxnSpPr>
              <p:nvPr/>
            </p:nvCxnSpPr>
            <p:spPr>
              <a:xfrm rot="10800000">
                <a:off x="5683306" y="5657465"/>
                <a:ext cx="189823" cy="137392"/>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4678424" y="2873998"/>
              <a:ext cx="1444880" cy="480131"/>
            </a:xfrm>
            <a:prstGeom prst="rect">
              <a:avLst/>
            </a:prstGeom>
            <a:noFill/>
          </p:spPr>
          <p:txBody>
            <a:bodyPr wrap="square" rtlCol="0">
              <a:spAutoFit/>
            </a:bodyPr>
            <a:lstStyle/>
            <a:p>
              <a:pPr marL="227013" indent="-227013" fontAlgn="base">
                <a:lnSpc>
                  <a:spcPct val="90000"/>
                </a:lnSpc>
                <a:spcBef>
                  <a:spcPct val="20000"/>
                </a:spcBef>
                <a:spcAft>
                  <a:spcPct val="0"/>
                </a:spcAft>
              </a:pPr>
              <a:r>
                <a:rPr lang="en-US" sz="1400" b="1" dirty="0" smtClean="0">
                  <a:gradFill>
                    <a:gsLst>
                      <a:gs pos="0">
                        <a:schemeClr val="tx1"/>
                      </a:gs>
                      <a:gs pos="100000">
                        <a:schemeClr val="tx1"/>
                      </a:gs>
                    </a:gsLst>
                    <a:lin ang="5400000" scaled="0"/>
                  </a:gradFill>
                </a:rPr>
                <a:t>Work Request Workflow</a:t>
              </a:r>
              <a:endParaRPr lang="en-US" sz="1050" b="1" dirty="0">
                <a:gradFill>
                  <a:gsLst>
                    <a:gs pos="0">
                      <a:schemeClr val="tx1"/>
                    </a:gs>
                    <a:gs pos="100000">
                      <a:schemeClr val="tx1"/>
                    </a:gs>
                  </a:gsLst>
                  <a:lin ang="5400000" scaled="0"/>
                </a:gradFill>
              </a:endParaRPr>
            </a:p>
          </p:txBody>
        </p:sp>
        <p:grpSp>
          <p:nvGrpSpPr>
            <p:cNvPr id="63" name="Group 38"/>
            <p:cNvGrpSpPr/>
            <p:nvPr/>
          </p:nvGrpSpPr>
          <p:grpSpPr>
            <a:xfrm flipH="1" flipV="1">
              <a:off x="2872325" y="3297105"/>
              <a:ext cx="888119" cy="202279"/>
              <a:chOff x="5564670" y="5538830"/>
              <a:chExt cx="1124102" cy="256027"/>
            </a:xfrm>
          </p:grpSpPr>
          <p:sp>
            <p:nvSpPr>
              <p:cNvPr id="76" name="Oval 75"/>
              <p:cNvSpPr/>
              <p:nvPr/>
            </p:nvSpPr>
            <p:spPr bwMode="auto">
              <a:xfrm>
                <a:off x="5564670" y="5538830"/>
                <a:ext cx="138989" cy="138989"/>
              </a:xfrm>
              <a:prstGeom prst="ellipse">
                <a:avLst/>
              </a:prstGeom>
              <a:solidFill>
                <a:schemeClr val="tx1"/>
              </a:solidFill>
              <a:ln>
                <a:headEnd type="none" w="med" len="med"/>
                <a:tailEnd type="none" w="med" len="med"/>
              </a:ln>
              <a:effectLst>
                <a:outerShdw blurRad="63500" sx="146000" sy="146000" algn="ctr" rotWithShape="0">
                  <a:schemeClr val="tx1">
                    <a:alpha val="40000"/>
                  </a:scheme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solidFill>
                    <a:srgbClr val="FFFFFF"/>
                  </a:solidFill>
                  <a:effectLst>
                    <a:outerShdw blurRad="38100" dist="38100" dir="2700000" algn="tl">
                      <a:srgbClr val="000000">
                        <a:alpha val="43137"/>
                      </a:srgbClr>
                    </a:outerShdw>
                  </a:effectLst>
                  <a:latin typeface="Segoe UI" pitchFamily="34" charset="0"/>
                </a:endParaRPr>
              </a:p>
            </p:txBody>
          </p:sp>
          <p:cxnSp>
            <p:nvCxnSpPr>
              <p:cNvPr id="77" name="Straight Connector 76"/>
              <p:cNvCxnSpPr/>
              <p:nvPr/>
            </p:nvCxnSpPr>
            <p:spPr>
              <a:xfrm>
                <a:off x="5865812" y="5791200"/>
                <a:ext cx="822960" cy="1588"/>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76" idx="5"/>
              </p:cNvCxnSpPr>
              <p:nvPr/>
            </p:nvCxnSpPr>
            <p:spPr>
              <a:xfrm rot="10800000">
                <a:off x="5683306" y="5657465"/>
                <a:ext cx="189823" cy="137392"/>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flipH="1">
              <a:off x="2450900" y="2875682"/>
              <a:ext cx="1308299" cy="480131"/>
            </a:xfrm>
            <a:prstGeom prst="rect">
              <a:avLst/>
            </a:prstGeom>
            <a:noFill/>
          </p:spPr>
          <p:txBody>
            <a:bodyPr wrap="square" rtlCol="0">
              <a:spAutoFit/>
            </a:bodyPr>
            <a:lstStyle/>
            <a:p>
              <a:pPr marL="227013" indent="-227013" fontAlgn="base">
                <a:lnSpc>
                  <a:spcPct val="90000"/>
                </a:lnSpc>
                <a:spcBef>
                  <a:spcPct val="20000"/>
                </a:spcBef>
                <a:spcAft>
                  <a:spcPct val="0"/>
                </a:spcAft>
              </a:pPr>
              <a:r>
                <a:rPr lang="en-US" sz="1400" b="1" dirty="0" smtClean="0">
                  <a:gradFill>
                    <a:gsLst>
                      <a:gs pos="0">
                        <a:schemeClr val="tx1"/>
                      </a:gs>
                      <a:gs pos="100000">
                        <a:schemeClr val="tx1"/>
                      </a:gs>
                    </a:gsLst>
                    <a:lin ang="5400000" scaled="0"/>
                  </a:gradFill>
                </a:rPr>
                <a:t>IT Project Workflow</a:t>
              </a:r>
              <a:endParaRPr lang="en-US" sz="1400" b="1" dirty="0">
                <a:gradFill>
                  <a:gsLst>
                    <a:gs pos="0">
                      <a:schemeClr val="tx1"/>
                    </a:gs>
                    <a:gs pos="100000">
                      <a:schemeClr val="tx1"/>
                    </a:gs>
                  </a:gsLst>
                  <a:lin ang="5400000" scaled="0"/>
                </a:gradFill>
              </a:endParaRPr>
            </a:p>
          </p:txBody>
        </p:sp>
        <p:grpSp>
          <p:nvGrpSpPr>
            <p:cNvPr id="65" name="Group 43"/>
            <p:cNvGrpSpPr/>
            <p:nvPr/>
          </p:nvGrpSpPr>
          <p:grpSpPr>
            <a:xfrm flipH="1">
              <a:off x="3293748" y="4827991"/>
              <a:ext cx="888119" cy="202279"/>
              <a:chOff x="5564670" y="5538830"/>
              <a:chExt cx="1124102" cy="256027"/>
            </a:xfrm>
          </p:grpSpPr>
          <p:sp>
            <p:nvSpPr>
              <p:cNvPr id="73" name="Oval 72"/>
              <p:cNvSpPr/>
              <p:nvPr/>
            </p:nvSpPr>
            <p:spPr bwMode="auto">
              <a:xfrm>
                <a:off x="5564670" y="5538830"/>
                <a:ext cx="138989" cy="138989"/>
              </a:xfrm>
              <a:prstGeom prst="ellipse">
                <a:avLst/>
              </a:prstGeom>
              <a:solidFill>
                <a:schemeClr val="tx1"/>
              </a:solidFill>
              <a:ln>
                <a:headEnd type="none" w="med" len="med"/>
                <a:tailEnd type="none" w="med" len="med"/>
              </a:ln>
              <a:effectLst>
                <a:outerShdw blurRad="63500" sx="146000" sy="146000" algn="ctr" rotWithShape="0">
                  <a:schemeClr val="tx1">
                    <a:alpha val="40000"/>
                  </a:scheme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solidFill>
                    <a:srgbClr val="FFFFFF"/>
                  </a:solidFill>
                  <a:effectLst>
                    <a:outerShdw blurRad="38100" dist="38100" dir="2700000" algn="tl">
                      <a:srgbClr val="000000">
                        <a:alpha val="43137"/>
                      </a:srgbClr>
                    </a:outerShdw>
                  </a:effectLst>
                  <a:latin typeface="Segoe UI" pitchFamily="34" charset="0"/>
                </a:endParaRPr>
              </a:p>
            </p:txBody>
          </p:sp>
          <p:cxnSp>
            <p:nvCxnSpPr>
              <p:cNvPr id="74" name="Straight Connector 73"/>
              <p:cNvCxnSpPr/>
              <p:nvPr/>
            </p:nvCxnSpPr>
            <p:spPr>
              <a:xfrm>
                <a:off x="5865812" y="5791200"/>
                <a:ext cx="822960" cy="1588"/>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73" idx="5"/>
              </p:cNvCxnSpPr>
              <p:nvPr/>
            </p:nvCxnSpPr>
            <p:spPr>
              <a:xfrm rot="10800000">
                <a:off x="5683306" y="5657465"/>
                <a:ext cx="189823" cy="137392"/>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flipH="1">
              <a:off x="2571309" y="5006917"/>
              <a:ext cx="1505083" cy="674031"/>
            </a:xfrm>
            <a:prstGeom prst="rect">
              <a:avLst/>
            </a:prstGeom>
            <a:noFill/>
          </p:spPr>
          <p:txBody>
            <a:bodyPr wrap="square" rtlCol="0">
              <a:spAutoFit/>
            </a:bodyPr>
            <a:lstStyle/>
            <a:p>
              <a:pPr marL="227013" indent="-227013" fontAlgn="base">
                <a:lnSpc>
                  <a:spcPct val="90000"/>
                </a:lnSpc>
                <a:spcBef>
                  <a:spcPct val="20000"/>
                </a:spcBef>
                <a:spcAft>
                  <a:spcPct val="0"/>
                </a:spcAft>
              </a:pPr>
              <a:r>
                <a:rPr lang="en-US" sz="1400" b="1" dirty="0" smtClean="0">
                  <a:gradFill>
                    <a:gsLst>
                      <a:gs pos="0">
                        <a:schemeClr val="tx1"/>
                      </a:gs>
                      <a:gs pos="100000">
                        <a:schemeClr val="tx1"/>
                      </a:gs>
                    </a:gsLst>
                    <a:lin ang="5400000" scaled="0"/>
                  </a:gradFill>
                </a:rPr>
                <a:t>Business Project Workflow</a:t>
              </a:r>
              <a:endParaRPr lang="en-US" sz="1400" b="1" dirty="0">
                <a:gradFill>
                  <a:gsLst>
                    <a:gs pos="0">
                      <a:schemeClr val="tx1"/>
                    </a:gs>
                    <a:gs pos="100000">
                      <a:schemeClr val="tx1"/>
                    </a:gs>
                  </a:gsLst>
                  <a:lin ang="5400000" scaled="0"/>
                </a:gradFill>
              </a:endParaRPr>
            </a:p>
          </p:txBody>
        </p:sp>
        <p:grpSp>
          <p:nvGrpSpPr>
            <p:cNvPr id="67" name="Group 48"/>
            <p:cNvGrpSpPr/>
            <p:nvPr/>
          </p:nvGrpSpPr>
          <p:grpSpPr>
            <a:xfrm flipH="1">
              <a:off x="5202306" y="5503349"/>
              <a:ext cx="888119" cy="202279"/>
              <a:chOff x="5564670" y="5538830"/>
              <a:chExt cx="1124102" cy="256027"/>
            </a:xfrm>
          </p:grpSpPr>
          <p:sp>
            <p:nvSpPr>
              <p:cNvPr id="70" name="Oval 69"/>
              <p:cNvSpPr/>
              <p:nvPr/>
            </p:nvSpPr>
            <p:spPr bwMode="auto">
              <a:xfrm>
                <a:off x="5564670" y="5538830"/>
                <a:ext cx="138989" cy="138989"/>
              </a:xfrm>
              <a:prstGeom prst="ellipse">
                <a:avLst/>
              </a:prstGeom>
              <a:solidFill>
                <a:schemeClr val="tx1"/>
              </a:solidFill>
              <a:ln>
                <a:headEnd type="none" w="med" len="med"/>
                <a:tailEnd type="none" w="med" len="med"/>
              </a:ln>
              <a:effectLst>
                <a:outerShdw blurRad="63500" sx="146000" sy="146000" algn="ctr" rotWithShape="0">
                  <a:schemeClr val="tx1">
                    <a:alpha val="40000"/>
                  </a:scheme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solidFill>
                    <a:srgbClr val="FFFFFF"/>
                  </a:solidFill>
                  <a:effectLst>
                    <a:outerShdw blurRad="38100" dist="38100" dir="2700000" algn="tl">
                      <a:srgbClr val="000000">
                        <a:alpha val="43137"/>
                      </a:srgbClr>
                    </a:outerShdw>
                  </a:effectLst>
                  <a:latin typeface="Segoe UI" pitchFamily="34" charset="0"/>
                </a:endParaRPr>
              </a:p>
            </p:txBody>
          </p:sp>
          <p:cxnSp>
            <p:nvCxnSpPr>
              <p:cNvPr id="71" name="Straight Connector 70"/>
              <p:cNvCxnSpPr/>
              <p:nvPr/>
            </p:nvCxnSpPr>
            <p:spPr>
              <a:xfrm>
                <a:off x="5865812" y="5791200"/>
                <a:ext cx="822960" cy="1588"/>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70" idx="5"/>
              </p:cNvCxnSpPr>
              <p:nvPr/>
            </p:nvCxnSpPr>
            <p:spPr>
              <a:xfrm rot="10800000">
                <a:off x="5683306" y="5657465"/>
                <a:ext cx="189823" cy="137392"/>
              </a:xfrm>
              <a:prstGeom prst="line">
                <a:avLst/>
              </a:prstGeom>
              <a:ln w="15875">
                <a:gradFill flip="none" rotWithShape="1">
                  <a:gsLst>
                    <a:gs pos="0">
                      <a:schemeClr val="tx1"/>
                    </a:gs>
                    <a:gs pos="50000">
                      <a:schemeClr val="tx1"/>
                    </a:gs>
                    <a:gs pos="100000">
                      <a:schemeClr val="tx1">
                        <a:alpha val="0"/>
                      </a:schemeClr>
                    </a:gs>
                  </a:gsLst>
                  <a:lin ang="0" scaled="1"/>
                  <a:tileRect/>
                </a:gradFill>
              </a:ln>
              <a:effectLst/>
            </p:spPr>
            <p:style>
              <a:lnRef idx="1">
                <a:schemeClr val="accent1"/>
              </a:lnRef>
              <a:fillRef idx="0">
                <a:schemeClr val="accent1"/>
              </a:fillRef>
              <a:effectRef idx="0">
                <a:schemeClr val="accent1"/>
              </a:effectRef>
              <a:fontRef idx="minor">
                <a:schemeClr val="tx1"/>
              </a:fontRef>
            </p:style>
          </p:cxnSp>
        </p:grpSp>
        <p:sp>
          <p:nvSpPr>
            <p:cNvPr id="68" name="Rounded Rectangular Callout 67"/>
            <p:cNvSpPr/>
            <p:nvPr/>
          </p:nvSpPr>
          <p:spPr bwMode="auto">
            <a:xfrm>
              <a:off x="4880967" y="5333573"/>
              <a:ext cx="1530798" cy="541830"/>
            </a:xfrm>
            <a:prstGeom prst="wedgeRoundRectCallout">
              <a:avLst>
                <a:gd name="adj1" fmla="val 54589"/>
                <a:gd name="adj2" fmla="val -189292"/>
                <a:gd name="adj3" fmla="val 16667"/>
              </a:avLst>
            </a:prstGeom>
            <a:solidFill>
              <a:schemeClr val="tx1">
                <a:lumMod val="95000"/>
              </a:schemeClr>
            </a:solidFill>
            <a:ln w="15875" cap="flat" cmpd="sng" algn="ctr">
              <a:solidFill>
                <a:schemeClr val="bg1">
                  <a:lumMod val="50000"/>
                  <a:lumOff val="50000"/>
                </a:schemeClr>
              </a:solidFill>
              <a:prstDash val="solid"/>
              <a:round/>
              <a:headEnd type="none" w="med" len="med"/>
              <a:tailEnd type="none" w="med" len="med"/>
            </a:ln>
            <a:effectLst/>
          </p:spPr>
          <p:txBody>
            <a:bodyPr vert="horz" wrap="square" lIns="0" tIns="0" rIns="0" bIns="0" rtlCol="0" anchor="ctr" compatLnSpc="1">
              <a:noAutofit/>
            </a:bodyPr>
            <a:lstStyle/>
            <a:p>
              <a:pPr algn="ctr">
                <a:defRPr b="1">
                  <a:solidFill>
                    <a:prstClr val="white">
                      <a:alpha val="100000"/>
                    </a:prstClr>
                  </a:solidFill>
                  <a:effectLst>
                    <a:outerShdw blurRad="38100" dist="38100" dir="2700000" algn="tl">
                      <a:srgbClr val="000000">
                        <a:alpha val="43137"/>
                      </a:srgbClr>
                    </a:outerShdw>
                  </a:effectLst>
                  <a:latin typeface="Segoe Semibold"/>
                </a:defRPr>
              </a:pPr>
              <a:endParaRPr lang="en-US" dirty="0"/>
            </a:p>
          </p:txBody>
        </p:sp>
        <p:sp>
          <p:nvSpPr>
            <p:cNvPr id="69" name="TextBox 68"/>
            <p:cNvSpPr txBox="1"/>
            <p:nvPr/>
          </p:nvSpPr>
          <p:spPr>
            <a:xfrm>
              <a:off x="4939968" y="5393776"/>
              <a:ext cx="1412795" cy="421423"/>
            </a:xfrm>
            <a:prstGeom prst="roundRect">
              <a:avLst/>
            </a:prstGeom>
            <a:gradFill flip="none" rotWithShape="1">
              <a:gsLst>
                <a:gs pos="0">
                  <a:schemeClr val="bg1">
                    <a:lumMod val="85000"/>
                    <a:lumOff val="15000"/>
                  </a:schemeClr>
                </a:gs>
                <a:gs pos="21000">
                  <a:schemeClr val="bg1">
                    <a:lumMod val="65000"/>
                    <a:lumOff val="35000"/>
                  </a:schemeClr>
                </a:gs>
                <a:gs pos="44000">
                  <a:schemeClr val="bg1">
                    <a:lumMod val="50000"/>
                    <a:lumOff val="50000"/>
                  </a:schemeClr>
                </a:gs>
                <a:gs pos="100000">
                  <a:schemeClr val="tx1">
                    <a:lumMod val="50000"/>
                  </a:schemeClr>
                </a:gs>
              </a:gsLst>
              <a:lin ang="4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flatTx/>
            </a:bodyPr>
            <a:lstStyle>
              <a:lvl1pPr algn="ctr" defTabSz="-13873163" eaLnBrk="0" hangingPunct="0">
                <a:lnSpc>
                  <a:spcPct val="90000"/>
                </a:lnSpc>
                <a:spcBef>
                  <a:spcPct val="30000"/>
                </a:spcBef>
                <a:buClr>
                  <a:schemeClr val="tx2"/>
                </a:buClr>
                <a:buSzPct val="85000"/>
                <a:defRPr sz="1400">
                  <a:gradFill>
                    <a:gsLst>
                      <a:gs pos="50000">
                        <a:schemeClr val="bg1"/>
                      </a:gs>
                      <a:gs pos="100000">
                        <a:schemeClr val="bg1"/>
                      </a:gs>
                    </a:gsLst>
                    <a:lin ang="5400000" scaled="0"/>
                  </a:gradFill>
                  <a:effectLst>
                    <a:outerShdw blurRad="38100" dist="38100" dir="2700000" algn="tl">
                      <a:srgbClr val="000000">
                        <a:alpha val="43137"/>
                      </a:srgbClr>
                    </a:outerShdw>
                  </a:effectLst>
                  <a:latin typeface="+mj-lt"/>
                </a:defRPr>
              </a:lvl1pPr>
            </a:lstStyle>
            <a:p>
              <a:pPr fontAlgn="base">
                <a:spcAft>
                  <a:spcPct val="0"/>
                </a:spcAft>
              </a:pPr>
              <a:r>
                <a:rPr lang="en-US" sz="1200" dirty="0" smtClean="0">
                  <a:gradFill>
                    <a:gsLst>
                      <a:gs pos="50000">
                        <a:schemeClr val="tx1"/>
                      </a:gs>
                      <a:gs pos="100000">
                        <a:schemeClr val="tx1"/>
                      </a:gs>
                    </a:gsLst>
                    <a:lin ang="5400000" scaled="0"/>
                  </a:gradFill>
                  <a:effectLst/>
                </a:rPr>
                <a:t>Strategic Impact Assessment</a:t>
              </a:r>
            </a:p>
          </p:txBody>
        </p:sp>
      </p:gr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print"/>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Demand Management?</a:t>
            </a:r>
            <a:endParaRPr lang="en-US" dirty="0"/>
          </a:p>
        </p:txBody>
      </p:sp>
      <p:sp>
        <p:nvSpPr>
          <p:cNvPr id="9" name="Content Placeholder 2"/>
          <p:cNvSpPr txBox="1">
            <a:spLocks/>
          </p:cNvSpPr>
          <p:nvPr/>
        </p:nvSpPr>
        <p:spPr>
          <a:xfrm>
            <a:off x="228600" y="1219200"/>
            <a:ext cx="8610600" cy="5105400"/>
          </a:xfrm>
          <a:prstGeom prst="rect">
            <a:avLst/>
          </a:prstGeom>
        </p:spPr>
        <p:txBody>
          <a:bodyPr>
            <a:normAutofit/>
          </a:bodyPr>
          <a:lstStyle/>
          <a:p>
            <a:pPr marL="460375" indent="-460375" defTabSz="914363">
              <a:lnSpc>
                <a:spcPct val="90000"/>
              </a:lnSpc>
              <a:spcBef>
                <a:spcPts val="1800"/>
              </a:spcBef>
              <a:buSzPct val="85000"/>
              <a:buBlip>
                <a:blip r:embed="rId3"/>
              </a:buBlip>
              <a:defRPr/>
            </a:pPr>
            <a:r>
              <a:rPr lang="en-US" sz="2400" dirty="0"/>
              <a:t>Part of the overall Project Server 2010 </a:t>
            </a:r>
            <a:r>
              <a:rPr lang="en-US" sz="2400" dirty="0" smtClean="0"/>
              <a:t>solution</a:t>
            </a:r>
            <a:endParaRPr kumimoji="0" lang="en-US" sz="24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460375" marR="0" lvl="0" indent="-460375" algn="l" defTabSz="914363" rtl="0" eaLnBrk="1" fontAlgn="auto" latinLnBrk="0" hangingPunct="1">
              <a:lnSpc>
                <a:spcPct val="90000"/>
              </a:lnSpc>
              <a:spcBef>
                <a:spcPts val="1800"/>
              </a:spcBef>
              <a:spcAft>
                <a:spcPts val="0"/>
              </a:spcAft>
              <a:buClrTx/>
              <a:buSzPct val="85000"/>
              <a:buFontTx/>
              <a:buBlip>
                <a:blip r:embed="rId3"/>
              </a:buBlip>
              <a:tabLst/>
              <a:defRPr/>
            </a:pPr>
            <a:r>
              <a:rPr kumimoji="0" lang="en-US" sz="24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Part of providing a common user experience across PPM lifecycle</a:t>
            </a:r>
          </a:p>
          <a:p>
            <a:pPr marL="460375" lvl="0" indent="-460375" defTabSz="914363">
              <a:lnSpc>
                <a:spcPct val="90000"/>
              </a:lnSpc>
              <a:spcBef>
                <a:spcPts val="1800"/>
              </a:spcBef>
              <a:buSzPct val="85000"/>
              <a:buBlip>
                <a:blip r:embed="rId3"/>
              </a:buBlip>
            </a:pPr>
            <a:r>
              <a:rPr lang="en-US" sz="2400" dirty="0" smtClean="0"/>
              <a:t>You can capture all work proposals in one single place</a:t>
            </a:r>
          </a:p>
          <a:p>
            <a:pPr marL="460375" lvl="0" indent="-460375" defTabSz="914363">
              <a:lnSpc>
                <a:spcPct val="90000"/>
              </a:lnSpc>
              <a:spcBef>
                <a:spcPts val="1800"/>
              </a:spcBef>
              <a:buSzPct val="85000"/>
              <a:buBlip>
                <a:blip r:embed="rId3"/>
              </a:buBlip>
            </a:pPr>
            <a:r>
              <a:rPr lang="en-US" sz="2400" dirty="0" smtClean="0"/>
              <a:t>Workflows are a component of Demand Management which you can use to automate your existing business processes –optional, not required</a:t>
            </a:r>
          </a:p>
          <a:p>
            <a:pPr marL="460375" lvl="0" indent="-460375" defTabSz="914363">
              <a:lnSpc>
                <a:spcPct val="90000"/>
              </a:lnSpc>
              <a:spcBef>
                <a:spcPts val="1800"/>
              </a:spcBef>
              <a:buSzPct val="85000"/>
              <a:buBlip>
                <a:blip r:embed="rId3"/>
              </a:buBlip>
            </a:pPr>
            <a:r>
              <a:rPr lang="en-US" sz="2400" dirty="0" smtClean="0"/>
              <a:t>You can create customized workflows as well as pages for displaying and collecting information from the end users</a:t>
            </a:r>
            <a:endParaRPr kumimoji="0" lang="en-US" sz="24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460375" lvl="0" indent="-460375" defTabSz="914363">
              <a:lnSpc>
                <a:spcPct val="90000"/>
              </a:lnSpc>
              <a:spcBef>
                <a:spcPts val="1800"/>
              </a:spcBef>
              <a:buSzPct val="85000"/>
              <a:buBlip>
                <a:blip r:embed="rId3"/>
              </a:buBlip>
            </a:pPr>
            <a:r>
              <a:rPr lang="en-US" sz="2400" dirty="0" smtClean="0"/>
              <a:t>Workflows, along with other key concepts, are captured and integrated within the demand management feature set</a:t>
            </a:r>
            <a:endParaRPr kumimoji="0" lang="en-US" sz="24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Tree>
    <p:extLst>
      <p:ext uri="{BB962C8B-B14F-4D97-AF65-F5344CB8AC3E}">
        <p14:creationId xmlns:p14="http://schemas.microsoft.com/office/powerpoint/2010/main" val="340438054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p:txBody>
          <a:bodyPr>
            <a:noAutofit/>
          </a:bodyPr>
          <a:lstStyle/>
          <a:p>
            <a:r>
              <a:rPr lang="en-US" dirty="0" smtClean="0"/>
              <a:t>Microsoft EPM Solution</a:t>
            </a:r>
            <a:br>
              <a:rPr lang="en-US" dirty="0" smtClean="0"/>
            </a:br>
            <a:r>
              <a:rPr lang="en-US" sz="3200" i="1" dirty="0">
                <a:gradFill>
                  <a:gsLst>
                    <a:gs pos="50000">
                      <a:srgbClr val="CDD804">
                        <a:lumMod val="40000"/>
                        <a:lumOff val="60000"/>
                      </a:srgbClr>
                    </a:gs>
                    <a:gs pos="100000">
                      <a:srgbClr val="CDD804"/>
                    </a:gs>
                  </a:gsLst>
                  <a:lin ang="5400000" scaled="0"/>
                </a:gradFill>
              </a:rPr>
              <a:t>Sample Phases of a Project </a:t>
            </a:r>
            <a:r>
              <a:rPr lang="en-US" sz="3200" i="1" dirty="0" smtClean="0">
                <a:gradFill>
                  <a:gsLst>
                    <a:gs pos="50000">
                      <a:srgbClr val="CDD804">
                        <a:lumMod val="40000"/>
                        <a:lumOff val="60000"/>
                      </a:srgbClr>
                    </a:gs>
                    <a:gs pos="100000">
                      <a:srgbClr val="CDD804"/>
                    </a:gs>
                  </a:gsLst>
                  <a:lin ang="5400000" scaled="0"/>
                </a:gradFill>
              </a:rPr>
              <a:t>Lifecycle</a:t>
            </a:r>
            <a:endParaRPr lang="en-US" sz="3200" i="1" dirty="0">
              <a:gradFill>
                <a:gsLst>
                  <a:gs pos="50000">
                    <a:srgbClr val="CDD804">
                      <a:lumMod val="40000"/>
                      <a:lumOff val="60000"/>
                    </a:srgbClr>
                  </a:gs>
                  <a:gs pos="100000">
                    <a:srgbClr val="CDD804"/>
                  </a:gs>
                </a:gsLst>
                <a:lin ang="5400000" scaled="0"/>
              </a:gradFill>
            </a:endParaRPr>
          </a:p>
        </p:txBody>
      </p:sp>
      <p:pic>
        <p:nvPicPr>
          <p:cNvPr id="38" name="Picture 44" descr="401417_greenbar"/>
          <p:cNvPicPr>
            <a:picLocks noChangeAspect="1" noChangeArrowheads="1"/>
          </p:cNvPicPr>
          <p:nvPr/>
        </p:nvPicPr>
        <p:blipFill>
          <a:blip r:embed="rId3" cstate="print"/>
          <a:srcRect/>
          <a:stretch>
            <a:fillRect/>
          </a:stretch>
        </p:blipFill>
        <p:spPr bwMode="auto">
          <a:xfrm>
            <a:off x="773211" y="1905000"/>
            <a:ext cx="7642225" cy="706437"/>
          </a:xfrm>
          <a:prstGeom prst="rect">
            <a:avLst/>
          </a:prstGeom>
          <a:noFill/>
          <a:ln w="9525">
            <a:noFill/>
            <a:miter lim="800000"/>
            <a:headEnd/>
            <a:tailEnd/>
          </a:ln>
        </p:spPr>
      </p:pic>
      <p:sp>
        <p:nvSpPr>
          <p:cNvPr id="39" name="TextBox 8209"/>
          <p:cNvSpPr txBox="1">
            <a:spLocks noChangeArrowheads="1"/>
          </p:cNvSpPr>
          <p:nvPr/>
        </p:nvSpPr>
        <p:spPr bwMode="auto">
          <a:xfrm>
            <a:off x="1085713" y="2076451"/>
            <a:ext cx="7009440" cy="366712"/>
          </a:xfrm>
          <a:prstGeom prst="rect">
            <a:avLst/>
          </a:prstGeom>
          <a:noFill/>
          <a:ln w="9525">
            <a:noFill/>
            <a:miter lim="800000"/>
            <a:headEnd/>
            <a:tailEnd/>
          </a:ln>
        </p:spPr>
        <p:txBody>
          <a:bodyPr>
            <a:spAutoFit/>
          </a:bodyPr>
          <a:lstStyle/>
          <a:p>
            <a:pPr algn="ctr">
              <a:lnSpc>
                <a:spcPct val="90000"/>
              </a:lnSpc>
            </a:pPr>
            <a:r>
              <a:rPr lang="en-US" sz="2000" dirty="0">
                <a:solidFill>
                  <a:schemeClr val="tx2"/>
                </a:solidFill>
                <a:effectLst>
                  <a:outerShdw blurRad="38100" dist="38100" dir="2700000" algn="tl">
                    <a:srgbClr val="000000">
                      <a:alpha val="43137"/>
                    </a:srgbClr>
                  </a:outerShdw>
                </a:effectLst>
                <a:latin typeface="Segoe UI Semibold" pitchFamily="34" charset="0"/>
              </a:rPr>
              <a:t>Enterprise Project Management</a:t>
            </a:r>
          </a:p>
        </p:txBody>
      </p:sp>
      <p:grpSp>
        <p:nvGrpSpPr>
          <p:cNvPr id="2" name="Group 39"/>
          <p:cNvGrpSpPr/>
          <p:nvPr/>
        </p:nvGrpSpPr>
        <p:grpSpPr>
          <a:xfrm>
            <a:off x="6375400" y="2533651"/>
            <a:ext cx="1941513" cy="2427013"/>
            <a:chOff x="6353076" y="2929146"/>
            <a:chExt cx="1941513" cy="2427013"/>
          </a:xfrm>
        </p:grpSpPr>
        <p:pic>
          <p:nvPicPr>
            <p:cNvPr id="43" name="Picture 39" descr="401417_greenbox"/>
            <p:cNvPicPr>
              <a:picLocks noChangeAspect="1" noChangeArrowheads="1"/>
            </p:cNvPicPr>
            <p:nvPr/>
          </p:nvPicPr>
          <p:blipFill>
            <a:blip r:embed="rId4" cstate="print">
              <a:lum bright="-24000"/>
            </a:blip>
            <a:srcRect/>
            <a:stretch>
              <a:fillRect/>
            </a:stretch>
          </p:blipFill>
          <p:spPr bwMode="auto">
            <a:xfrm>
              <a:off x="6353076" y="3214896"/>
              <a:ext cx="1941513" cy="1652587"/>
            </a:xfrm>
            <a:prstGeom prst="rect">
              <a:avLst/>
            </a:prstGeom>
            <a:noFill/>
            <a:ln w="9525">
              <a:noFill/>
              <a:miter lim="800000"/>
              <a:headEnd/>
              <a:tailEnd/>
            </a:ln>
          </p:spPr>
        </p:pic>
        <p:sp>
          <p:nvSpPr>
            <p:cNvPr id="44" name="TextBox 8204"/>
            <p:cNvSpPr txBox="1">
              <a:spLocks noChangeArrowheads="1"/>
            </p:cNvSpPr>
            <p:nvPr/>
          </p:nvSpPr>
          <p:spPr bwMode="auto">
            <a:xfrm>
              <a:off x="6593466" y="4295883"/>
              <a:ext cx="1508448" cy="403700"/>
            </a:xfrm>
            <a:prstGeom prst="rect">
              <a:avLst/>
            </a:prstGeom>
            <a:noFill/>
            <a:ln w="9525">
              <a:noFill/>
              <a:miter lim="800000"/>
              <a:headEnd/>
              <a:tailEnd/>
            </a:ln>
          </p:spPr>
          <p:txBody>
            <a:bodyPr wrap="square" lIns="90488" tIns="44450" rIns="90488" bIns="44450">
              <a:spAutoFit/>
            </a:bodyPr>
            <a:lstStyle/>
            <a:p>
              <a:pPr defTabSz="760413">
                <a:lnSpc>
                  <a:spcPct val="85000"/>
                </a:lnSpc>
              </a:pPr>
              <a:r>
                <a:rPr lang="en-US" sz="2400" dirty="0" smtClean="0">
                  <a:solidFill>
                    <a:schemeClr val="tx2"/>
                  </a:solidFill>
                  <a:effectLst>
                    <a:outerShdw blurRad="38100" dist="38100" dir="2700000" algn="tl">
                      <a:srgbClr val="000000">
                        <a:alpha val="43137"/>
                      </a:srgbClr>
                    </a:outerShdw>
                  </a:effectLst>
                  <a:latin typeface="Segoe UI Semibold" pitchFamily="34" charset="0"/>
                </a:rPr>
                <a:t>Manage</a:t>
              </a:r>
              <a:endParaRPr lang="en-US" sz="2400" dirty="0">
                <a:solidFill>
                  <a:schemeClr val="tx2"/>
                </a:solidFill>
                <a:effectLst>
                  <a:outerShdw blurRad="38100" dist="38100" dir="2700000" algn="tl">
                    <a:srgbClr val="000000">
                      <a:alpha val="43137"/>
                    </a:srgbClr>
                  </a:outerShdw>
                </a:effectLst>
                <a:latin typeface="Segoe UI Semibold" pitchFamily="34" charset="0"/>
              </a:endParaRPr>
            </a:p>
          </p:txBody>
        </p:sp>
        <p:pic>
          <p:nvPicPr>
            <p:cNvPr id="45" name="Picture 52" descr="401417_connector"/>
            <p:cNvPicPr>
              <a:picLocks noChangeAspect="1" noChangeArrowheads="1"/>
            </p:cNvPicPr>
            <p:nvPr/>
          </p:nvPicPr>
          <p:blipFill>
            <a:blip r:embed="rId5" cstate="print"/>
            <a:srcRect t="25055" b="23737"/>
            <a:stretch>
              <a:fillRect/>
            </a:stretch>
          </p:blipFill>
          <p:spPr bwMode="auto">
            <a:xfrm>
              <a:off x="6754714" y="2929146"/>
              <a:ext cx="1146175" cy="398462"/>
            </a:xfrm>
            <a:prstGeom prst="rect">
              <a:avLst/>
            </a:prstGeom>
            <a:noFill/>
            <a:ln w="9525">
              <a:noFill/>
              <a:miter lim="800000"/>
              <a:headEnd/>
              <a:tailEnd/>
            </a:ln>
          </p:spPr>
        </p:pic>
        <p:grpSp>
          <p:nvGrpSpPr>
            <p:cNvPr id="3" name="Group 65"/>
            <p:cNvGrpSpPr/>
            <p:nvPr/>
          </p:nvGrpSpPr>
          <p:grpSpPr>
            <a:xfrm>
              <a:off x="6728995" y="3347838"/>
              <a:ext cx="1106268" cy="812072"/>
              <a:chOff x="756467" y="4007245"/>
              <a:chExt cx="1106268" cy="812072"/>
            </a:xfrm>
          </p:grpSpPr>
          <p:pic>
            <p:nvPicPr>
              <p:cNvPr id="48" name="Picture 73" descr="Generic Application"/>
              <p:cNvPicPr>
                <a:picLocks noChangeAspect="1" noChangeArrowheads="1"/>
              </p:cNvPicPr>
              <p:nvPr/>
            </p:nvPicPr>
            <p:blipFill>
              <a:blip r:embed="rId6" cstate="print"/>
              <a:srcRect/>
              <a:stretch>
                <a:fillRect/>
              </a:stretch>
            </p:blipFill>
            <p:spPr bwMode="auto">
              <a:xfrm>
                <a:off x="1310229" y="4007245"/>
                <a:ext cx="552506" cy="812072"/>
              </a:xfrm>
              <a:prstGeom prst="rect">
                <a:avLst/>
              </a:prstGeom>
              <a:noFill/>
              <a:ln w="9525">
                <a:noFill/>
                <a:miter lim="800000"/>
                <a:headEnd/>
                <a:tailEnd/>
              </a:ln>
            </p:spPr>
          </p:pic>
          <p:pic>
            <p:nvPicPr>
              <p:cNvPr id="49" name="Picture 69" descr="XP icon user accounts"/>
              <p:cNvPicPr>
                <a:picLocks noChangeAspect="1" noChangeArrowheads="1"/>
              </p:cNvPicPr>
              <p:nvPr/>
            </p:nvPicPr>
            <p:blipFill>
              <a:blip r:embed="rId7" cstate="print"/>
              <a:srcRect/>
              <a:stretch>
                <a:fillRect/>
              </a:stretch>
            </p:blipFill>
            <p:spPr bwMode="auto">
              <a:xfrm>
                <a:off x="756467" y="4151085"/>
                <a:ext cx="793530" cy="650769"/>
              </a:xfrm>
              <a:prstGeom prst="rect">
                <a:avLst/>
              </a:prstGeom>
              <a:noFill/>
              <a:ln w="9525">
                <a:noFill/>
                <a:miter lim="800000"/>
                <a:headEnd/>
                <a:tailEnd/>
              </a:ln>
            </p:spPr>
          </p:pic>
        </p:grpSp>
        <p:sp>
          <p:nvSpPr>
            <p:cNvPr id="42" name="TextBox 8204"/>
            <p:cNvSpPr txBox="1">
              <a:spLocks noChangeArrowheads="1"/>
            </p:cNvSpPr>
            <p:nvPr/>
          </p:nvSpPr>
          <p:spPr bwMode="auto">
            <a:xfrm>
              <a:off x="6593466" y="4847815"/>
              <a:ext cx="1508448" cy="508344"/>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val="000000">
                        <a:alpha val="43137"/>
                      </a:srgbClr>
                    </a:outerShdw>
                  </a:effectLst>
                  <a:latin typeface="Segoe UI Semibold" pitchFamily="34" charset="0"/>
                </a:rPr>
                <a:t>Collaboration &amp; Reporting</a:t>
              </a:r>
              <a:endParaRPr lang="en-US" sz="1600" dirty="0">
                <a:solidFill>
                  <a:schemeClr val="tx2"/>
                </a:solidFill>
                <a:effectLst>
                  <a:outerShdw blurRad="38100" dist="38100" dir="2700000" algn="tl">
                    <a:srgbClr val="000000">
                      <a:alpha val="43137"/>
                    </a:srgbClr>
                  </a:outerShdw>
                </a:effectLst>
                <a:latin typeface="Segoe UI Semibold" pitchFamily="34" charset="0"/>
              </a:endParaRPr>
            </a:p>
          </p:txBody>
        </p:sp>
      </p:grpSp>
      <p:grpSp>
        <p:nvGrpSpPr>
          <p:cNvPr id="4" name="Group 37"/>
          <p:cNvGrpSpPr/>
          <p:nvPr/>
        </p:nvGrpSpPr>
        <p:grpSpPr>
          <a:xfrm>
            <a:off x="4518124" y="2542968"/>
            <a:ext cx="1941513" cy="2418252"/>
            <a:chOff x="2606576" y="2929146"/>
            <a:chExt cx="1941513" cy="2418252"/>
          </a:xfrm>
        </p:grpSpPr>
        <p:pic>
          <p:nvPicPr>
            <p:cNvPr id="51" name="Picture 37" descr="401417_greenbox"/>
            <p:cNvPicPr>
              <a:picLocks noChangeAspect="1" noChangeArrowheads="1"/>
            </p:cNvPicPr>
            <p:nvPr/>
          </p:nvPicPr>
          <p:blipFill>
            <a:blip r:embed="rId4" cstate="print">
              <a:lum bright="-24000"/>
            </a:blip>
            <a:srcRect/>
            <a:stretch>
              <a:fillRect/>
            </a:stretch>
          </p:blipFill>
          <p:spPr bwMode="auto">
            <a:xfrm>
              <a:off x="2606576" y="3214896"/>
              <a:ext cx="1941513" cy="1652587"/>
            </a:xfrm>
            <a:prstGeom prst="rect">
              <a:avLst/>
            </a:prstGeom>
            <a:noFill/>
            <a:ln w="9525">
              <a:noFill/>
              <a:miter lim="800000"/>
              <a:headEnd/>
              <a:tailEnd/>
            </a:ln>
          </p:spPr>
        </p:pic>
        <p:sp>
          <p:nvSpPr>
            <p:cNvPr id="59" name="TextBox 8205"/>
            <p:cNvSpPr txBox="1">
              <a:spLocks noChangeArrowheads="1"/>
            </p:cNvSpPr>
            <p:nvPr/>
          </p:nvSpPr>
          <p:spPr bwMode="auto">
            <a:xfrm>
              <a:off x="2872825" y="4278880"/>
              <a:ext cx="1400175" cy="403700"/>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val="000000">
                        <a:alpha val="43137"/>
                      </a:srgbClr>
                    </a:outerShdw>
                  </a:effectLst>
                  <a:latin typeface="Segoe UI Semibold" pitchFamily="34" charset="0"/>
                </a:rPr>
                <a:t>Plan</a:t>
              </a:r>
              <a:endParaRPr lang="en-US" sz="2400" dirty="0">
                <a:solidFill>
                  <a:schemeClr val="tx2"/>
                </a:solidFill>
                <a:effectLst>
                  <a:outerShdw blurRad="38100" dist="38100" dir="2700000" algn="tl">
                    <a:srgbClr val="000000">
                      <a:alpha val="43137"/>
                    </a:srgbClr>
                  </a:outerShdw>
                </a:effectLst>
                <a:latin typeface="Segoe UI Semibold" pitchFamily="34" charset="0"/>
              </a:endParaRPr>
            </a:p>
          </p:txBody>
        </p:sp>
        <p:pic>
          <p:nvPicPr>
            <p:cNvPr id="66" name="Picture 50" descr="401417_connector"/>
            <p:cNvPicPr>
              <a:picLocks noChangeAspect="1" noChangeArrowheads="1"/>
            </p:cNvPicPr>
            <p:nvPr/>
          </p:nvPicPr>
          <p:blipFill>
            <a:blip r:embed="rId5" cstate="print"/>
            <a:srcRect t="25055" b="23737"/>
            <a:stretch>
              <a:fillRect/>
            </a:stretch>
          </p:blipFill>
          <p:spPr bwMode="auto">
            <a:xfrm>
              <a:off x="3011389" y="2929146"/>
              <a:ext cx="1146175" cy="398462"/>
            </a:xfrm>
            <a:prstGeom prst="rect">
              <a:avLst/>
            </a:prstGeom>
            <a:noFill/>
            <a:ln w="9525">
              <a:noFill/>
              <a:miter lim="800000"/>
              <a:headEnd/>
              <a:tailEnd/>
            </a:ln>
          </p:spPr>
        </p:pic>
        <p:grpSp>
          <p:nvGrpSpPr>
            <p:cNvPr id="5" name="Group 72"/>
            <p:cNvGrpSpPr/>
            <p:nvPr/>
          </p:nvGrpSpPr>
          <p:grpSpPr>
            <a:xfrm>
              <a:off x="3072561" y="3381810"/>
              <a:ext cx="1143382" cy="839108"/>
              <a:chOff x="3087688" y="3894138"/>
              <a:chExt cx="1157287" cy="849312"/>
            </a:xfrm>
          </p:grpSpPr>
          <p:pic>
            <p:nvPicPr>
              <p:cNvPr id="73" name="Rectangle 7203" descr="layered complex diagram illustration icon"/>
              <p:cNvPicPr>
                <a:picLocks noChangeAspect="1" noChangeArrowheads="1"/>
              </p:cNvPicPr>
              <p:nvPr/>
            </p:nvPicPr>
            <p:blipFill>
              <a:blip r:embed="rId8" cstate="print"/>
              <a:srcRect/>
              <a:stretch>
                <a:fillRect/>
              </a:stretch>
            </p:blipFill>
            <p:spPr bwMode="auto">
              <a:xfrm>
                <a:off x="3402013" y="3894138"/>
                <a:ext cx="842962" cy="784225"/>
              </a:xfrm>
              <a:prstGeom prst="rect">
                <a:avLst/>
              </a:prstGeom>
              <a:noFill/>
              <a:ln w="9525">
                <a:noFill/>
                <a:miter lim="800000"/>
                <a:headEnd/>
                <a:tailEnd/>
              </a:ln>
            </p:spPr>
          </p:pic>
          <p:pic>
            <p:nvPicPr>
              <p:cNvPr id="76" name="Rectangle 7204" descr="user business user woman"/>
              <p:cNvPicPr>
                <a:picLocks noChangeAspect="1" noChangeArrowheads="1"/>
              </p:cNvPicPr>
              <p:nvPr/>
            </p:nvPicPr>
            <p:blipFill>
              <a:blip r:embed="rId9" cstate="print"/>
              <a:srcRect/>
              <a:stretch>
                <a:fillRect/>
              </a:stretch>
            </p:blipFill>
            <p:spPr bwMode="auto">
              <a:xfrm>
                <a:off x="3087688" y="3986213"/>
                <a:ext cx="560387" cy="757237"/>
              </a:xfrm>
              <a:prstGeom prst="rect">
                <a:avLst/>
              </a:prstGeom>
              <a:noFill/>
              <a:ln w="9525">
                <a:noFill/>
                <a:miter lim="800000"/>
                <a:headEnd/>
                <a:tailEnd/>
              </a:ln>
            </p:spPr>
          </p:pic>
        </p:grpSp>
        <p:sp>
          <p:nvSpPr>
            <p:cNvPr id="41" name="TextBox 8205"/>
            <p:cNvSpPr txBox="1">
              <a:spLocks noChangeArrowheads="1"/>
            </p:cNvSpPr>
            <p:nvPr/>
          </p:nvSpPr>
          <p:spPr bwMode="auto">
            <a:xfrm>
              <a:off x="2905776" y="4839054"/>
              <a:ext cx="1400175" cy="508344"/>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val="000000">
                        <a:alpha val="43137"/>
                      </a:srgbClr>
                    </a:outerShdw>
                  </a:effectLst>
                  <a:latin typeface="Segoe UI Semibold" pitchFamily="34" charset="0"/>
                </a:rPr>
                <a:t>Work Planning</a:t>
              </a:r>
              <a:endParaRPr lang="en-US" sz="1600" dirty="0">
                <a:solidFill>
                  <a:schemeClr val="tx2"/>
                </a:solidFill>
                <a:effectLst>
                  <a:outerShdw blurRad="38100" dist="38100" dir="2700000" algn="tl">
                    <a:srgbClr val="000000">
                      <a:alpha val="43137"/>
                    </a:srgbClr>
                  </a:outerShdw>
                </a:effectLst>
                <a:latin typeface="Segoe UI Semibold" pitchFamily="34" charset="0"/>
              </a:endParaRPr>
            </a:p>
          </p:txBody>
        </p:sp>
      </p:grpSp>
      <p:grpSp>
        <p:nvGrpSpPr>
          <p:cNvPr id="6" name="Group 77"/>
          <p:cNvGrpSpPr/>
          <p:nvPr/>
        </p:nvGrpSpPr>
        <p:grpSpPr>
          <a:xfrm>
            <a:off x="2652811" y="2542968"/>
            <a:ext cx="1941513" cy="2418601"/>
            <a:chOff x="4479826" y="2929146"/>
            <a:chExt cx="1941513" cy="2418601"/>
          </a:xfrm>
        </p:grpSpPr>
        <p:pic>
          <p:nvPicPr>
            <p:cNvPr id="79" name="Picture 38" descr="401417_greenbox"/>
            <p:cNvPicPr>
              <a:picLocks noChangeAspect="1" noChangeArrowheads="1"/>
            </p:cNvPicPr>
            <p:nvPr/>
          </p:nvPicPr>
          <p:blipFill>
            <a:blip r:embed="rId4" cstate="print">
              <a:lum bright="-24000"/>
            </a:blip>
            <a:srcRect/>
            <a:stretch>
              <a:fillRect/>
            </a:stretch>
          </p:blipFill>
          <p:spPr bwMode="auto">
            <a:xfrm>
              <a:off x="4479826" y="3214896"/>
              <a:ext cx="1941513" cy="1652587"/>
            </a:xfrm>
            <a:prstGeom prst="rect">
              <a:avLst/>
            </a:prstGeom>
            <a:noFill/>
            <a:ln w="9525">
              <a:noFill/>
              <a:miter lim="800000"/>
              <a:headEnd/>
              <a:tailEnd/>
            </a:ln>
          </p:spPr>
        </p:pic>
        <p:sp>
          <p:nvSpPr>
            <p:cNvPr id="80" name="TextBox 8210"/>
            <p:cNvSpPr txBox="1">
              <a:spLocks noChangeArrowheads="1"/>
            </p:cNvSpPr>
            <p:nvPr/>
          </p:nvSpPr>
          <p:spPr bwMode="auto">
            <a:xfrm>
              <a:off x="4707924" y="4287470"/>
              <a:ext cx="1474517" cy="403700"/>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val="000000">
                        <a:alpha val="43137"/>
                      </a:srgbClr>
                    </a:outerShdw>
                  </a:effectLst>
                  <a:latin typeface="Segoe UI Semibold" pitchFamily="34" charset="0"/>
                </a:rPr>
                <a:t>Select</a:t>
              </a:r>
              <a:endParaRPr lang="en-US" sz="2400" dirty="0">
                <a:solidFill>
                  <a:schemeClr val="tx2"/>
                </a:solidFill>
                <a:effectLst>
                  <a:outerShdw blurRad="38100" dist="38100" dir="2700000" algn="tl">
                    <a:srgbClr val="000000">
                      <a:alpha val="43137"/>
                    </a:srgbClr>
                  </a:outerShdw>
                </a:effectLst>
                <a:latin typeface="Segoe UI Semibold" pitchFamily="34" charset="0"/>
              </a:endParaRPr>
            </a:p>
          </p:txBody>
        </p:sp>
        <p:grpSp>
          <p:nvGrpSpPr>
            <p:cNvPr id="7" name="Group 69"/>
            <p:cNvGrpSpPr/>
            <p:nvPr/>
          </p:nvGrpSpPr>
          <p:grpSpPr>
            <a:xfrm>
              <a:off x="5106599" y="3429001"/>
              <a:ext cx="974528" cy="779915"/>
              <a:chOff x="5394028" y="3855364"/>
              <a:chExt cx="1057277" cy="846138"/>
            </a:xfrm>
          </p:grpSpPr>
          <p:pic>
            <p:nvPicPr>
              <p:cNvPr id="83" name="Rectangle 7209" descr="XP icon properties or options"/>
              <p:cNvPicPr>
                <a:picLocks noChangeAspect="1" noChangeArrowheads="1"/>
              </p:cNvPicPr>
              <p:nvPr/>
            </p:nvPicPr>
            <p:blipFill>
              <a:blip r:embed="rId10" cstate="print"/>
              <a:srcRect/>
              <a:stretch>
                <a:fillRect/>
              </a:stretch>
            </p:blipFill>
            <p:spPr bwMode="auto">
              <a:xfrm>
                <a:off x="5394028" y="3879177"/>
                <a:ext cx="571500" cy="742950"/>
              </a:xfrm>
              <a:prstGeom prst="rect">
                <a:avLst/>
              </a:prstGeom>
              <a:noFill/>
              <a:ln w="9525">
                <a:noFill/>
                <a:miter lim="800000"/>
                <a:headEnd/>
                <a:tailEnd/>
              </a:ln>
            </p:spPr>
          </p:pic>
          <p:pic>
            <p:nvPicPr>
              <p:cNvPr id="84" name="Rectangle 7210" descr="user business man"/>
              <p:cNvPicPr>
                <a:picLocks noChangeAspect="1" noChangeArrowheads="1"/>
              </p:cNvPicPr>
              <p:nvPr/>
            </p:nvPicPr>
            <p:blipFill>
              <a:blip r:embed="rId11" cstate="print"/>
              <a:srcRect/>
              <a:stretch>
                <a:fillRect/>
              </a:stretch>
            </p:blipFill>
            <p:spPr bwMode="auto">
              <a:xfrm>
                <a:off x="5814717" y="3855364"/>
                <a:ext cx="636588" cy="846138"/>
              </a:xfrm>
              <a:prstGeom prst="rect">
                <a:avLst/>
              </a:prstGeom>
              <a:noFill/>
              <a:ln w="9525">
                <a:noFill/>
                <a:miter lim="800000"/>
                <a:headEnd/>
                <a:tailEnd/>
              </a:ln>
            </p:spPr>
          </p:pic>
        </p:grpSp>
        <p:pic>
          <p:nvPicPr>
            <p:cNvPr id="82" name="Picture 51" descr="401417_connector"/>
            <p:cNvPicPr>
              <a:picLocks noChangeAspect="1" noChangeArrowheads="1"/>
            </p:cNvPicPr>
            <p:nvPr/>
          </p:nvPicPr>
          <p:blipFill>
            <a:blip r:embed="rId5" cstate="print"/>
            <a:srcRect t="25055" b="23737"/>
            <a:stretch>
              <a:fillRect/>
            </a:stretch>
          </p:blipFill>
          <p:spPr bwMode="auto">
            <a:xfrm>
              <a:off x="4878289" y="2929146"/>
              <a:ext cx="1146175" cy="398462"/>
            </a:xfrm>
            <a:prstGeom prst="rect">
              <a:avLst/>
            </a:prstGeom>
            <a:noFill/>
            <a:ln w="9525">
              <a:noFill/>
              <a:miter lim="800000"/>
              <a:headEnd/>
              <a:tailEnd/>
            </a:ln>
          </p:spPr>
        </p:pic>
        <p:sp>
          <p:nvSpPr>
            <p:cNvPr id="40" name="TextBox 8210"/>
            <p:cNvSpPr txBox="1">
              <a:spLocks noChangeArrowheads="1"/>
            </p:cNvSpPr>
            <p:nvPr/>
          </p:nvSpPr>
          <p:spPr bwMode="auto">
            <a:xfrm>
              <a:off x="4642022" y="4839403"/>
              <a:ext cx="1643062" cy="508344"/>
            </a:xfrm>
            <a:prstGeom prst="rect">
              <a:avLst/>
            </a:prstGeom>
            <a:noFill/>
            <a:ln w="9525">
              <a:noFill/>
              <a:miter lim="800000"/>
              <a:headEnd/>
              <a:tailEnd/>
            </a:ln>
          </p:spPr>
          <p:txBody>
            <a:bodyPr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val="000000">
                        <a:alpha val="43137"/>
                      </a:srgbClr>
                    </a:outerShdw>
                  </a:effectLst>
                  <a:latin typeface="Segoe UI Semibold" pitchFamily="34" charset="0"/>
                </a:rPr>
                <a:t>Portfolio Selection</a:t>
              </a:r>
              <a:endParaRPr lang="en-US" sz="1600" dirty="0">
                <a:solidFill>
                  <a:schemeClr val="tx2"/>
                </a:solidFill>
                <a:effectLst>
                  <a:outerShdw blurRad="38100" dist="38100" dir="2700000" algn="tl">
                    <a:srgbClr val="000000">
                      <a:alpha val="43137"/>
                    </a:srgbClr>
                  </a:outerShdw>
                </a:effectLst>
                <a:latin typeface="Segoe UI Semibold" pitchFamily="34" charset="0"/>
              </a:endParaRPr>
            </a:p>
          </p:txBody>
        </p:sp>
      </p:grpSp>
      <p:grpSp>
        <p:nvGrpSpPr>
          <p:cNvPr id="8" name="Group 84"/>
          <p:cNvGrpSpPr/>
          <p:nvPr/>
        </p:nvGrpSpPr>
        <p:grpSpPr>
          <a:xfrm>
            <a:off x="755650" y="2533651"/>
            <a:ext cx="1941513" cy="2437464"/>
            <a:chOff x="733326" y="2929146"/>
            <a:chExt cx="1941513" cy="2437464"/>
          </a:xfrm>
        </p:grpSpPr>
        <p:pic>
          <p:nvPicPr>
            <p:cNvPr id="86" name="Picture 36" descr="401417_greenbox"/>
            <p:cNvPicPr>
              <a:picLocks noChangeAspect="1" noChangeArrowheads="1"/>
            </p:cNvPicPr>
            <p:nvPr/>
          </p:nvPicPr>
          <p:blipFill>
            <a:blip r:embed="rId4" cstate="print">
              <a:lum bright="-24000"/>
            </a:blip>
            <a:srcRect/>
            <a:stretch>
              <a:fillRect/>
            </a:stretch>
          </p:blipFill>
          <p:spPr bwMode="auto">
            <a:xfrm>
              <a:off x="733326" y="3214896"/>
              <a:ext cx="1941513" cy="1652587"/>
            </a:xfrm>
            <a:prstGeom prst="rect">
              <a:avLst/>
            </a:prstGeom>
            <a:noFill/>
            <a:ln w="9525">
              <a:noFill/>
              <a:miter lim="800000"/>
              <a:headEnd/>
              <a:tailEnd/>
            </a:ln>
          </p:spPr>
        </p:pic>
        <p:pic>
          <p:nvPicPr>
            <p:cNvPr id="87" name="Picture 48" descr="401417_connector"/>
            <p:cNvPicPr>
              <a:picLocks noChangeAspect="1" noChangeArrowheads="1"/>
            </p:cNvPicPr>
            <p:nvPr/>
          </p:nvPicPr>
          <p:blipFill>
            <a:blip r:embed="rId5" cstate="print"/>
            <a:srcRect t="25055" b="23737"/>
            <a:stretch>
              <a:fillRect/>
            </a:stretch>
          </p:blipFill>
          <p:spPr bwMode="auto">
            <a:xfrm>
              <a:off x="1154014" y="2929146"/>
              <a:ext cx="1146175" cy="398462"/>
            </a:xfrm>
            <a:prstGeom prst="rect">
              <a:avLst/>
            </a:prstGeom>
            <a:noFill/>
            <a:ln w="9525">
              <a:noFill/>
              <a:miter lim="800000"/>
              <a:headEnd/>
              <a:tailEnd/>
            </a:ln>
          </p:spPr>
        </p:pic>
        <p:sp>
          <p:nvSpPr>
            <p:cNvPr id="88" name="TextBox 8211"/>
            <p:cNvSpPr txBox="1">
              <a:spLocks noChangeArrowheads="1"/>
            </p:cNvSpPr>
            <p:nvPr/>
          </p:nvSpPr>
          <p:spPr bwMode="auto">
            <a:xfrm>
              <a:off x="939111" y="4298092"/>
              <a:ext cx="1533525" cy="403700"/>
            </a:xfrm>
            <a:prstGeom prst="rect">
              <a:avLst/>
            </a:prstGeom>
            <a:noFill/>
            <a:ln w="9525">
              <a:noFill/>
              <a:miter lim="800000"/>
              <a:headEnd/>
              <a:tailEnd/>
            </a:ln>
          </p:spPr>
          <p:txBody>
            <a:bodyPr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val="000000">
                        <a:alpha val="43137"/>
                      </a:srgbClr>
                    </a:outerShdw>
                  </a:effectLst>
                  <a:latin typeface="Segoe UI Semibold" pitchFamily="34" charset="0"/>
                </a:rPr>
                <a:t>Create</a:t>
              </a:r>
              <a:endParaRPr lang="en-US" sz="2400" dirty="0">
                <a:solidFill>
                  <a:schemeClr val="tx2"/>
                </a:solidFill>
                <a:effectLst>
                  <a:outerShdw blurRad="38100" dist="38100" dir="2700000" algn="tl">
                    <a:srgbClr val="000000">
                      <a:alpha val="43137"/>
                    </a:srgbClr>
                  </a:outerShdw>
                </a:effectLst>
                <a:latin typeface="Segoe UI Semibold" pitchFamily="34" charset="0"/>
              </a:endParaRPr>
            </a:p>
          </p:txBody>
        </p:sp>
        <p:grpSp>
          <p:nvGrpSpPr>
            <p:cNvPr id="9" name="Group 38"/>
            <p:cNvGrpSpPr>
              <a:grpSpLocks/>
            </p:cNvGrpSpPr>
            <p:nvPr/>
          </p:nvGrpSpPr>
          <p:grpSpPr bwMode="auto">
            <a:xfrm>
              <a:off x="1570379" y="3352800"/>
              <a:ext cx="944223" cy="1220419"/>
              <a:chOff x="-2342" y="2856"/>
              <a:chExt cx="865" cy="694"/>
            </a:xfrm>
          </p:grpSpPr>
          <p:pic>
            <p:nvPicPr>
              <p:cNvPr id="90" name="Rectangle 19475" descr="msn music angled screen"/>
              <p:cNvPicPr>
                <a:picLocks noChangeAspect="1" noChangeArrowheads="1"/>
              </p:cNvPicPr>
              <p:nvPr/>
            </p:nvPicPr>
            <p:blipFill>
              <a:blip r:embed="rId12" cstate="print"/>
              <a:srcRect/>
              <a:stretch>
                <a:fillRect/>
              </a:stretch>
            </p:blipFill>
            <p:spPr bwMode="auto">
              <a:xfrm>
                <a:off x="-2342" y="2856"/>
                <a:ext cx="497" cy="425"/>
              </a:xfrm>
              <a:prstGeom prst="rect">
                <a:avLst/>
              </a:prstGeom>
              <a:noFill/>
              <a:ln w="9525">
                <a:noFill/>
                <a:miter lim="800000"/>
                <a:headEnd/>
                <a:tailEnd/>
              </a:ln>
            </p:spPr>
          </p:pic>
          <p:pic>
            <p:nvPicPr>
              <p:cNvPr id="91" name="Rectangle 19476" descr="msn spaces angled screen"/>
              <p:cNvPicPr>
                <a:picLocks noChangeAspect="1" noChangeArrowheads="1"/>
              </p:cNvPicPr>
              <p:nvPr/>
            </p:nvPicPr>
            <p:blipFill>
              <a:blip r:embed="rId13" cstate="print"/>
              <a:srcRect/>
              <a:stretch>
                <a:fillRect/>
              </a:stretch>
            </p:blipFill>
            <p:spPr bwMode="auto">
              <a:xfrm>
                <a:off x="-2290" y="2889"/>
                <a:ext cx="513" cy="427"/>
              </a:xfrm>
              <a:prstGeom prst="rect">
                <a:avLst/>
              </a:prstGeom>
              <a:noFill/>
              <a:ln w="9525">
                <a:noFill/>
                <a:miter lim="800000"/>
                <a:headEnd/>
                <a:tailEnd/>
              </a:ln>
            </p:spPr>
          </p:pic>
          <p:pic>
            <p:nvPicPr>
              <p:cNvPr id="92" name="Rectangle 19477" descr="msn music angled screen"/>
              <p:cNvPicPr>
                <a:picLocks noChangeAspect="1" noChangeArrowheads="1"/>
              </p:cNvPicPr>
              <p:nvPr/>
            </p:nvPicPr>
            <p:blipFill>
              <a:blip r:embed="rId12" cstate="print"/>
              <a:srcRect/>
              <a:stretch>
                <a:fillRect/>
              </a:stretch>
            </p:blipFill>
            <p:spPr bwMode="auto">
              <a:xfrm>
                <a:off x="-2180" y="2952"/>
                <a:ext cx="497" cy="425"/>
              </a:xfrm>
              <a:prstGeom prst="rect">
                <a:avLst/>
              </a:prstGeom>
              <a:noFill/>
              <a:ln w="9525">
                <a:noFill/>
                <a:miter lim="800000"/>
                <a:headEnd/>
                <a:tailEnd/>
              </a:ln>
            </p:spPr>
          </p:pic>
          <p:pic>
            <p:nvPicPr>
              <p:cNvPr id="93" name="Rectangle 19478" descr="msn spaces angled screen"/>
              <p:cNvPicPr>
                <a:picLocks noChangeAspect="1" noChangeArrowheads="1"/>
              </p:cNvPicPr>
              <p:nvPr/>
            </p:nvPicPr>
            <p:blipFill>
              <a:blip r:embed="rId13" cstate="print"/>
              <a:srcRect/>
              <a:stretch>
                <a:fillRect/>
              </a:stretch>
            </p:blipFill>
            <p:spPr bwMode="auto">
              <a:xfrm>
                <a:off x="-2102" y="2996"/>
                <a:ext cx="513" cy="427"/>
              </a:xfrm>
              <a:prstGeom prst="rect">
                <a:avLst/>
              </a:prstGeom>
              <a:noFill/>
              <a:ln w="9525">
                <a:noFill/>
                <a:miter lim="800000"/>
                <a:headEnd/>
                <a:tailEnd/>
              </a:ln>
            </p:spPr>
          </p:pic>
          <p:pic>
            <p:nvPicPr>
              <p:cNvPr id="94" name="Rectangle 19479"/>
              <p:cNvPicPr>
                <a:picLocks noChangeAspect="1" noChangeArrowheads="1"/>
              </p:cNvPicPr>
              <p:nvPr/>
            </p:nvPicPr>
            <p:blipFill>
              <a:blip r:embed="rId14" cstate="print"/>
              <a:srcRect/>
              <a:stretch>
                <a:fillRect/>
              </a:stretch>
            </p:blipFill>
            <p:spPr bwMode="auto">
              <a:xfrm>
                <a:off x="-1871" y="3186"/>
                <a:ext cx="394" cy="364"/>
              </a:xfrm>
              <a:prstGeom prst="rect">
                <a:avLst/>
              </a:prstGeom>
              <a:noFill/>
              <a:ln w="9525">
                <a:noFill/>
                <a:miter lim="800000"/>
                <a:headEnd/>
                <a:tailEnd/>
              </a:ln>
            </p:spPr>
          </p:pic>
        </p:grpSp>
        <p:sp>
          <p:nvSpPr>
            <p:cNvPr id="37" name="TextBox 8211"/>
            <p:cNvSpPr txBox="1">
              <a:spLocks noChangeArrowheads="1"/>
            </p:cNvSpPr>
            <p:nvPr/>
          </p:nvSpPr>
          <p:spPr bwMode="auto">
            <a:xfrm>
              <a:off x="955590" y="4858266"/>
              <a:ext cx="1533525" cy="508344"/>
            </a:xfrm>
            <a:prstGeom prst="rect">
              <a:avLst/>
            </a:prstGeom>
            <a:noFill/>
            <a:ln w="9525">
              <a:noFill/>
              <a:miter lim="800000"/>
              <a:headEnd/>
              <a:tailEnd/>
            </a:ln>
          </p:spPr>
          <p:txBody>
            <a:bodyPr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val="000000">
                        <a:alpha val="43137"/>
                      </a:srgbClr>
                    </a:outerShdw>
                  </a:effectLst>
                  <a:latin typeface="Segoe UI Semibold" pitchFamily="34" charset="0"/>
                </a:rPr>
                <a:t>Demand Management</a:t>
              </a:r>
              <a:endParaRPr lang="en-US" sz="1600" dirty="0">
                <a:solidFill>
                  <a:schemeClr val="tx2"/>
                </a:solidFill>
                <a:effectLst>
                  <a:outerShdw blurRad="38100" dist="38100" dir="2700000" algn="tl">
                    <a:srgbClr val="000000">
                      <a:alpha val="43137"/>
                    </a:srgbClr>
                  </a:outerShdw>
                </a:effectLst>
                <a:latin typeface="Segoe UI Semibold" pitchFamily="34" charset="0"/>
              </a:endParaRPr>
            </a:p>
          </p:txBody>
        </p:sp>
      </p:grpSp>
      <p:sp>
        <p:nvSpPr>
          <p:cNvPr id="50" name="TextBox 49"/>
          <p:cNvSpPr txBox="1"/>
          <p:nvPr/>
        </p:nvSpPr>
        <p:spPr>
          <a:xfrm>
            <a:off x="533400" y="5715000"/>
            <a:ext cx="8414932" cy="369332"/>
          </a:xfrm>
          <a:prstGeom prst="rect">
            <a:avLst/>
          </a:prstGeom>
          <a:noFill/>
        </p:spPr>
        <p:txBody>
          <a:bodyPr wrap="none" rtlCol="0">
            <a:spAutoFit/>
          </a:bodyPr>
          <a:lstStyle/>
          <a:p>
            <a:pPr>
              <a:buNone/>
            </a:pPr>
            <a:r>
              <a:rPr lang="en-US" b="1" dirty="0" smtClean="0">
                <a:solidFill>
                  <a:srgbClr val="FFC000"/>
                </a:solidFill>
              </a:rPr>
              <a:t>NOTE</a:t>
            </a:r>
            <a:r>
              <a:rPr lang="en-US" dirty="0" smtClean="0">
                <a:solidFill>
                  <a:srgbClr val="FFC000"/>
                </a:solidFill>
              </a:rPr>
              <a:t>: </a:t>
            </a:r>
            <a:r>
              <a:rPr lang="en-US" dirty="0" smtClean="0"/>
              <a:t>Phases are custom tailored to the business needs, drivers, and governance</a:t>
            </a:r>
            <a:endParaRPr lang="en-US" dirty="0"/>
          </a:p>
        </p:txBody>
      </p:sp>
    </p:spTree>
    <p:extLst>
      <p:ext uri="{BB962C8B-B14F-4D97-AF65-F5344CB8AC3E}">
        <p14:creationId xmlns:p14="http://schemas.microsoft.com/office/powerpoint/2010/main" val="36565538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User Experience</a:t>
            </a:r>
            <a:endParaRPr lang="en-US" dirty="0"/>
          </a:p>
        </p:txBody>
      </p:sp>
      <p:sp>
        <p:nvSpPr>
          <p:cNvPr id="3" name="Text Placeholder 2"/>
          <p:cNvSpPr>
            <a:spLocks noGrp="1"/>
          </p:cNvSpPr>
          <p:nvPr>
            <p:ph type="body" sz="quarter" idx="10"/>
          </p:nvPr>
        </p:nvSpPr>
        <p:spPr>
          <a:xfrm>
            <a:off x="381000" y="1143000"/>
            <a:ext cx="8382000" cy="6266331"/>
          </a:xfrm>
        </p:spPr>
        <p:txBody>
          <a:bodyPr/>
          <a:lstStyle/>
          <a:p>
            <a:r>
              <a:rPr lang="en-US" dirty="0"/>
              <a:t>Simple to use</a:t>
            </a:r>
          </a:p>
          <a:p>
            <a:pPr lvl="1"/>
            <a:r>
              <a:rPr lang="en-US" sz="2400" dirty="0"/>
              <a:t>Information collected in stages</a:t>
            </a:r>
          </a:p>
          <a:p>
            <a:pPr lvl="1"/>
            <a:r>
              <a:rPr lang="en-US" sz="2400" dirty="0" smtClean="0"/>
              <a:t>Information </a:t>
            </a:r>
            <a:r>
              <a:rPr lang="en-US" sz="2400" dirty="0"/>
              <a:t>split into convenient </a:t>
            </a:r>
            <a:r>
              <a:rPr lang="en-US" sz="2400" dirty="0" smtClean="0"/>
              <a:t>sections/links</a:t>
            </a:r>
            <a:endParaRPr lang="en-US" sz="2400" dirty="0"/>
          </a:p>
          <a:p>
            <a:pPr lvl="1"/>
            <a:r>
              <a:rPr lang="en-US" sz="2400" dirty="0" smtClean="0"/>
              <a:t>User Interface </a:t>
            </a:r>
            <a:r>
              <a:rPr lang="en-US" sz="2400" dirty="0"/>
              <a:t>similar to SharePoint</a:t>
            </a:r>
          </a:p>
          <a:p>
            <a:pPr lvl="1"/>
            <a:r>
              <a:rPr lang="en-US" sz="2400" dirty="0"/>
              <a:t>Can create proposals </a:t>
            </a:r>
            <a:r>
              <a:rPr lang="en-US" sz="2400" i="1" dirty="0"/>
              <a:t>without</a:t>
            </a:r>
            <a:r>
              <a:rPr lang="en-US" sz="2400" dirty="0"/>
              <a:t> schedule ! </a:t>
            </a:r>
          </a:p>
          <a:p>
            <a:r>
              <a:rPr lang="en-US" dirty="0" smtClean="0"/>
              <a:t>Powerful </a:t>
            </a:r>
            <a:r>
              <a:rPr lang="en-US" dirty="0"/>
              <a:t>and flexible</a:t>
            </a:r>
          </a:p>
          <a:p>
            <a:pPr marL="863600" lvl="2" indent="-460375"/>
            <a:r>
              <a:rPr lang="en-US" dirty="0" smtClean="0"/>
              <a:t>One </a:t>
            </a:r>
            <a:r>
              <a:rPr lang="en-US" dirty="0"/>
              <a:t>place to enter various types of </a:t>
            </a:r>
            <a:r>
              <a:rPr lang="en-US" dirty="0" smtClean="0"/>
              <a:t>work</a:t>
            </a:r>
          </a:p>
          <a:p>
            <a:pPr marL="863600" lvl="2" indent="-460375"/>
            <a:r>
              <a:rPr lang="en-US" dirty="0" smtClean="0"/>
              <a:t>Enhanced support for templates</a:t>
            </a:r>
          </a:p>
          <a:p>
            <a:pPr marL="863600" lvl="2" indent="-460375"/>
            <a:r>
              <a:rPr lang="en-US" dirty="0" smtClean="0"/>
              <a:t>Ability to track </a:t>
            </a:r>
            <a:r>
              <a:rPr lang="en-US" dirty="0"/>
              <a:t>initiatives </a:t>
            </a:r>
            <a:r>
              <a:rPr lang="en-US" dirty="0" smtClean="0"/>
              <a:t>from start </a:t>
            </a:r>
            <a:r>
              <a:rPr lang="en-US" dirty="0"/>
              <a:t>to </a:t>
            </a:r>
            <a:r>
              <a:rPr lang="en-US" dirty="0" smtClean="0"/>
              <a:t>end</a:t>
            </a:r>
          </a:p>
          <a:p>
            <a:pPr marL="863600" lvl="2" indent="-460375"/>
            <a:r>
              <a:rPr lang="en-US" dirty="0"/>
              <a:t>Align demand requests with strategy</a:t>
            </a:r>
          </a:p>
          <a:p>
            <a:pPr marL="863600" lvl="2" indent="-460375"/>
            <a:r>
              <a:rPr lang="en-US" dirty="0"/>
              <a:t>Standardized deployment, maintenance</a:t>
            </a:r>
          </a:p>
          <a:p>
            <a:endParaRPr lang="en-US" dirty="0" smtClean="0"/>
          </a:p>
          <a:p>
            <a:endParaRPr lang="en-US" dirty="0" smtClean="0"/>
          </a:p>
          <a:p>
            <a:endParaRPr lang="en-US" dirty="0"/>
          </a:p>
        </p:txBody>
      </p:sp>
    </p:spTree>
    <p:extLst>
      <p:ext uri="{BB962C8B-B14F-4D97-AF65-F5344CB8AC3E}">
        <p14:creationId xmlns:p14="http://schemas.microsoft.com/office/powerpoint/2010/main" val="200477570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Demand Management</a:t>
            </a:r>
            <a:endParaRPr lang="en-US" dirty="0"/>
          </a:p>
        </p:txBody>
      </p:sp>
      <p:sp>
        <p:nvSpPr>
          <p:cNvPr id="3" name="Content Placeholder 2"/>
          <p:cNvSpPr>
            <a:spLocks noGrp="1"/>
          </p:cNvSpPr>
          <p:nvPr>
            <p:ph idx="1"/>
          </p:nvPr>
        </p:nvSpPr>
        <p:spPr>
          <a:xfrm>
            <a:off x="381000" y="1219200"/>
            <a:ext cx="8382000" cy="5105399"/>
          </a:xfrm>
        </p:spPr>
        <p:txBody>
          <a:bodyPr>
            <a:normAutofit fontScale="92500" lnSpcReduction="10000"/>
          </a:bodyPr>
          <a:lstStyle/>
          <a:p>
            <a:pPr>
              <a:lnSpc>
                <a:spcPct val="120000"/>
              </a:lnSpc>
            </a:pPr>
            <a:r>
              <a:rPr lang="en-US" dirty="0" smtClean="0"/>
              <a:t>Capturing all “demand” (i.e. work proposals) in one single place</a:t>
            </a:r>
          </a:p>
          <a:p>
            <a:pPr>
              <a:lnSpc>
                <a:spcPct val="120000"/>
              </a:lnSpc>
            </a:pPr>
            <a:r>
              <a:rPr lang="en-US" dirty="0" smtClean="0"/>
              <a:t>Making decisions on which proposals to approve and track progress</a:t>
            </a:r>
          </a:p>
          <a:p>
            <a:pPr>
              <a:lnSpc>
                <a:spcPct val="120000"/>
              </a:lnSpc>
            </a:pPr>
            <a:r>
              <a:rPr lang="en-US" dirty="0" smtClean="0"/>
              <a:t>Project Server 2010’s support for Demand Management is flexible:</a:t>
            </a:r>
          </a:p>
          <a:p>
            <a:pPr lvl="1">
              <a:lnSpc>
                <a:spcPct val="120000"/>
              </a:lnSpc>
            </a:pPr>
            <a:r>
              <a:rPr lang="en-US" u="sng" dirty="0" smtClean="0"/>
              <a:t>Simple projects </a:t>
            </a:r>
            <a:r>
              <a:rPr lang="en-US" dirty="0" smtClean="0"/>
              <a:t>that don’t require approvals and workflow</a:t>
            </a:r>
          </a:p>
          <a:p>
            <a:pPr lvl="1">
              <a:lnSpc>
                <a:spcPct val="120000"/>
              </a:lnSpc>
            </a:pPr>
            <a:r>
              <a:rPr lang="en-US" u="sng" dirty="0" smtClean="0"/>
              <a:t>Complex projects</a:t>
            </a:r>
            <a:r>
              <a:rPr lang="en-US" dirty="0" smtClean="0"/>
              <a:t>  with complex lifecycles involving multi-stage approvals and workflow</a:t>
            </a:r>
            <a:endParaRPr lang="en-US" dirty="0"/>
          </a:p>
        </p:txBody>
      </p:sp>
    </p:spTree>
    <p:extLst>
      <p:ext uri="{BB962C8B-B14F-4D97-AF65-F5344CB8AC3E}">
        <p14:creationId xmlns:p14="http://schemas.microsoft.com/office/powerpoint/2010/main" val="35915752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1_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Url xmlns="b37bd352-beaf-4c97-8b80-f7f4c01a9729">
      <Url>http://office/14/teams/project/feedback/_layouts/DocIdRedir.aspx?ID=CS6VPA66YUCU-275-92</Url>
      <Description>CS6VPA66YUCU-275-92</Description>
    </_dlc_DocIdUrl>
    <_dlc_DocId xmlns="b37bd352-beaf-4c97-8b80-f7f4c01a9729">CS6VPA66YUCU-275-92</_dlc_DocI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outs:outSpaceData xmlns:outs="http://schemas.microsoft.com/office/2009/outspace/metadata">
  <outs:relatedDates>
    <outs:relatedDate>
      <outs:type>3</outs:type>
      <outs:displayName>Last Modified</outs:displayName>
      <outs:dateTime>2009-09-10T18:19:40Z</outs:dateTime>
      <outs:isPinned>true</outs:isPinned>
    </outs:relatedDate>
    <outs:relatedDate>
      <outs:type>2</outs:type>
      <outs:displayName>Created</outs:displayName>
      <outs:dateTime>2009-08-19T05:21:04Z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064579-6DC8-4332-9A93-75289843B88A}">
  <ds:schemaRefs>
    <ds:schemaRef ds:uri="http://schemas.microsoft.com/office/2006/metadata/properties"/>
    <ds:schemaRef ds:uri="http://purl.org/dc/terms/"/>
    <ds:schemaRef ds:uri="http://www.w3.org/XML/1998/namespace"/>
    <ds:schemaRef ds:uri="b37bd352-beaf-4c97-8b80-f7f4c01a9729"/>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B1597AE9-294E-4316-A635-A4771789AF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F46BA5-975E-447C-8C22-94F9D64ED121}">
  <ds:schemaRefs>
    <ds:schemaRef ds:uri="http://schemas.microsoft.com/sharepoint/events"/>
  </ds:schemaRefs>
</ds:datastoreItem>
</file>

<file path=customXml/itemProps4.xml><?xml version="1.0" encoding="utf-8"?>
<ds:datastoreItem xmlns:ds="http://schemas.openxmlformats.org/officeDocument/2006/customXml" ds:itemID="{1DE8369F-1C3B-4D16-9A90-78F8C5F85A80}">
  <ds:schemaRefs>
    <ds:schemaRef ds:uri="http://schemas.microsoft.com/office/2009/outspace/metadata"/>
  </ds:schemaRefs>
</ds:datastoreItem>
</file>

<file path=customXml/itemProps5.xml><?xml version="1.0" encoding="utf-8"?>
<ds:datastoreItem xmlns:ds="http://schemas.openxmlformats.org/officeDocument/2006/customXml" ds:itemID="{0F2CF210-61E5-43A1-80B9-902E40BBEE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2715</Words>
  <Application>Microsoft Office PowerPoint</Application>
  <PresentationFormat>On-screen Show (4:3)</PresentationFormat>
  <Paragraphs>466</Paragraphs>
  <Slides>50</Slides>
  <Notes>24</Notes>
  <HiddenSlides>11</HiddenSlides>
  <MMClips>0</MMClips>
  <ScaleCrop>false</ScaleCrop>
  <HeadingPairs>
    <vt:vector size="4" baseType="variant">
      <vt:variant>
        <vt:lpstr>Theme</vt:lpstr>
      </vt:variant>
      <vt:variant>
        <vt:i4>4</vt:i4>
      </vt:variant>
      <vt:variant>
        <vt:lpstr>Slide Titles</vt:lpstr>
      </vt:variant>
      <vt:variant>
        <vt:i4>50</vt:i4>
      </vt:variant>
    </vt:vector>
  </HeadingPairs>
  <TitlesOfParts>
    <vt:vector size="54" baseType="lpstr">
      <vt:lpstr>Project 2010 Ignite Template</vt:lpstr>
      <vt:lpstr>White with Consolas font for code slides</vt:lpstr>
      <vt:lpstr>1_Project 2010 Ignite Template</vt:lpstr>
      <vt:lpstr>1_White with Consolas font for code slides</vt:lpstr>
      <vt:lpstr>PowerPoint Presentation</vt:lpstr>
      <vt:lpstr>Demand Management</vt:lpstr>
      <vt:lpstr>Agenda</vt:lpstr>
      <vt:lpstr>Overview of  Demand Management</vt:lpstr>
      <vt:lpstr>Unified Project and Portfolio Management  Capture all work in a central repository</vt:lpstr>
      <vt:lpstr>What is Demand Management?</vt:lpstr>
      <vt:lpstr>Microsoft EPM Solution Sample Phases of a Project Lifecycle</vt:lpstr>
      <vt:lpstr>End User Experience</vt:lpstr>
      <vt:lpstr>Demand Management</vt:lpstr>
      <vt:lpstr>Demand Management Concepts</vt:lpstr>
      <vt:lpstr>Enterprise Project Types (EPTs)</vt:lpstr>
      <vt:lpstr>Enterprise Project Type (EPT)</vt:lpstr>
      <vt:lpstr>How EPT’s are used in PWA</vt:lpstr>
      <vt:lpstr>Enterprise Project Type (EPT)</vt:lpstr>
      <vt:lpstr>Out-Of-the-Box EPTs</vt:lpstr>
      <vt:lpstr>High Level Process to Create a Custom EPT</vt:lpstr>
      <vt:lpstr>PowerPoint Presentation</vt:lpstr>
      <vt:lpstr>Project Workflows</vt:lpstr>
      <vt:lpstr>Project Server Workflows</vt:lpstr>
      <vt:lpstr>Overall Project Workflow Process</vt:lpstr>
      <vt:lpstr>Workflow Stages and Phases</vt:lpstr>
      <vt:lpstr>Workflow Administration</vt:lpstr>
      <vt:lpstr>Changing an EPT mid-lifecycle</vt:lpstr>
      <vt:lpstr>Stages</vt:lpstr>
      <vt:lpstr>Workflow Stages</vt:lpstr>
      <vt:lpstr>Phases</vt:lpstr>
      <vt:lpstr>Workflow Phases</vt:lpstr>
      <vt:lpstr>Sample Proposal Workflow</vt:lpstr>
      <vt:lpstr>OOB Sample Proposal Workflow</vt:lpstr>
      <vt:lpstr>Visualizing Project Workflow</vt:lpstr>
      <vt:lpstr>PowerPoint Presentation</vt:lpstr>
      <vt:lpstr>Project detail pages</vt:lpstr>
      <vt:lpstr>Project Details Page (PDP)</vt:lpstr>
      <vt:lpstr>PowerPoint Presentation</vt:lpstr>
      <vt:lpstr>Approvals</vt:lpstr>
      <vt:lpstr>Workflow Approvals</vt:lpstr>
      <vt:lpstr>Approval Configuration</vt:lpstr>
      <vt:lpstr>Approval Configuration ctd.</vt:lpstr>
      <vt:lpstr>PowerPoint Presentation</vt:lpstr>
      <vt:lpstr>Customizations by Configuration</vt:lpstr>
      <vt:lpstr>STEPS to IMPLEMENT</vt:lpstr>
      <vt:lpstr>Step 1: Define the Project Lifecycle </vt:lpstr>
      <vt:lpstr>Step 2: Define the Workflow Phases</vt:lpstr>
      <vt:lpstr>Step 3: Create and Configure Objects In Project Web App</vt:lpstr>
      <vt:lpstr>Step 4: Create Workflow in Visual Studio Requirements to create Project Server Workflows</vt:lpstr>
      <vt:lpstr>Customizations Using Developer Tools </vt:lpstr>
      <vt:lpstr>Demand Management Resources</vt:lpstr>
      <vt:lpstr>                          - Resources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2010 Ignite - Demand Management</dc:title>
  <dc:creator/>
  <cp:keywords>Microsoft Project 2010</cp:keywords>
  <cp:lastModifiedBy/>
  <cp:revision>1</cp:revision>
  <dcterms:created xsi:type="dcterms:W3CDTF">2009-08-19T05:21:04Z</dcterms:created>
  <dcterms:modified xsi:type="dcterms:W3CDTF">2010-04-28T20:47:17Z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ies>
</file>