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6"/>
    <p:sldMasterId id="2147483678" r:id="rId7"/>
    <p:sldMasterId id="2147483680" r:id="rId8"/>
    <p:sldMasterId id="2147483700" r:id="rId9"/>
  </p:sldMasterIdLst>
  <p:notesMasterIdLst>
    <p:notesMasterId r:id="rId52"/>
  </p:notesMasterIdLst>
  <p:sldIdLst>
    <p:sldId id="295" r:id="rId10"/>
    <p:sldId id="296" r:id="rId11"/>
    <p:sldId id="289" r:id="rId12"/>
    <p:sldId id="291" r:id="rId13"/>
    <p:sldId id="386" r:id="rId14"/>
    <p:sldId id="370" r:id="rId15"/>
    <p:sldId id="371" r:id="rId16"/>
    <p:sldId id="267" r:id="rId17"/>
    <p:sldId id="355" r:id="rId18"/>
    <p:sldId id="353" r:id="rId19"/>
    <p:sldId id="359" r:id="rId20"/>
    <p:sldId id="360" r:id="rId21"/>
    <p:sldId id="362" r:id="rId22"/>
    <p:sldId id="378" r:id="rId23"/>
    <p:sldId id="385" r:id="rId24"/>
    <p:sldId id="361" r:id="rId25"/>
    <p:sldId id="292" r:id="rId26"/>
    <p:sldId id="290" r:id="rId27"/>
    <p:sldId id="314" r:id="rId28"/>
    <p:sldId id="357" r:id="rId29"/>
    <p:sldId id="308" r:id="rId30"/>
    <p:sldId id="342" r:id="rId31"/>
    <p:sldId id="346" r:id="rId32"/>
    <p:sldId id="347" r:id="rId33"/>
    <p:sldId id="349" r:id="rId34"/>
    <p:sldId id="350" r:id="rId35"/>
    <p:sldId id="379" r:id="rId36"/>
    <p:sldId id="383" r:id="rId37"/>
    <p:sldId id="381" r:id="rId38"/>
    <p:sldId id="372" r:id="rId39"/>
    <p:sldId id="363" r:id="rId40"/>
    <p:sldId id="364" r:id="rId41"/>
    <p:sldId id="365" r:id="rId42"/>
    <p:sldId id="373" r:id="rId43"/>
    <p:sldId id="374" r:id="rId44"/>
    <p:sldId id="375" r:id="rId45"/>
    <p:sldId id="376" r:id="rId46"/>
    <p:sldId id="377" r:id="rId47"/>
    <p:sldId id="380" r:id="rId48"/>
    <p:sldId id="358" r:id="rId49"/>
    <p:sldId id="298" r:id="rId50"/>
    <p:sldId id="29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6C1813-89C5-493A-8D20-5D3ABD9DE477}">
          <p14:sldIdLst>
            <p14:sldId id="295"/>
            <p14:sldId id="296"/>
            <p14:sldId id="289"/>
          </p14:sldIdLst>
        </p14:section>
        <p14:section name="Overview" id="{FA0DE48A-DF90-4FF0-8363-E46CDB3BA600}">
          <p14:sldIdLst>
            <p14:sldId id="291"/>
            <p14:sldId id="386"/>
            <p14:sldId id="370"/>
            <p14:sldId id="371"/>
            <p14:sldId id="267"/>
            <p14:sldId id="355"/>
            <p14:sldId id="353"/>
          </p14:sldIdLst>
        </p14:section>
        <p14:section name="EPT" id="{E679E2BA-384C-4D0C-A883-A8380C7DDEDB}">
          <p14:sldIdLst>
            <p14:sldId id="359"/>
            <p14:sldId id="360"/>
            <p14:sldId id="362"/>
            <p14:sldId id="378"/>
            <p14:sldId id="385"/>
            <p14:sldId id="361"/>
          </p14:sldIdLst>
        </p14:section>
        <p14:section name="Workflow" id="{5EFBBC5D-EDE0-446C-A167-D029B9C1311D}">
          <p14:sldIdLst>
            <p14:sldId id="292"/>
            <p14:sldId id="290"/>
            <p14:sldId id="314"/>
            <p14:sldId id="357"/>
            <p14:sldId id="308"/>
            <p14:sldId id="342"/>
            <p14:sldId id="346"/>
            <p14:sldId id="347"/>
            <p14:sldId id="349"/>
            <p14:sldId id="350"/>
            <p14:sldId id="379"/>
            <p14:sldId id="383"/>
            <p14:sldId id="381"/>
            <p14:sldId id="372"/>
          </p14:sldIdLst>
        </p14:section>
        <p14:section name="PDP" id="{C3EAC4C4-04C0-4A99-A8A0-BA66C3FB37CA}">
          <p14:sldIdLst>
            <p14:sldId id="363"/>
            <p14:sldId id="364"/>
            <p14:sldId id="365"/>
          </p14:sldIdLst>
        </p14:section>
        <p14:section name="Approvals" id="{95AF7F25-86E4-411E-92B1-361EBFCDE009}">
          <p14:sldIdLst>
            <p14:sldId id="373"/>
            <p14:sldId id="374"/>
            <p14:sldId id="375"/>
            <p14:sldId id="376"/>
            <p14:sldId id="377"/>
            <p14:sldId id="380"/>
            <p14:sldId id="358"/>
            <p14:sldId id="298"/>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86533" autoAdjust="0"/>
  </p:normalViewPr>
  <p:slideViewPr>
    <p:cSldViewPr>
      <p:cViewPr varScale="1">
        <p:scale>
          <a:sx n="134" d="100"/>
          <a:sy n="134" d="100"/>
        </p:scale>
        <p:origin x="-9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3.xml"/><Relationship Id="rId51" Type="http://schemas.openxmlformats.org/officeDocument/2006/relationships/slide" Target="slides/slide4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12/9/2009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212478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12/9/2009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EPT</a:t>
            </a:r>
            <a:r>
              <a:rPr lang="en-US" baseline="0" dirty="0" smtClean="0"/>
              <a:t> = Enterprise Project Type</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Server Settings</a:t>
            </a:r>
          </a:p>
          <a:p>
            <a:pPr marL="22860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Workflow and Project Detail Pages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Enterprise Project Types </a:t>
            </a:r>
          </a:p>
          <a:p>
            <a:pPr marL="228600"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New Enterprise Project Type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Name</a:t>
            </a:r>
            <a:r>
              <a:rPr lang="en-US" sz="1200" kern="1200" dirty="0" smtClean="0">
                <a:solidFill>
                  <a:schemeClr val="tx1"/>
                </a:solidFill>
                <a:latin typeface="+mn-lt"/>
                <a:ea typeface="+mn-ea"/>
                <a:cs typeface="+mn-cs"/>
              </a:rPr>
              <a:t> box, enter a name for the type, and a brief description in the </a:t>
            </a:r>
            <a:r>
              <a:rPr lang="en-US" sz="1200" b="1" kern="1200" dirty="0" smtClean="0">
                <a:solidFill>
                  <a:schemeClr val="tx1"/>
                </a:solidFill>
                <a:latin typeface="+mn-lt"/>
                <a:ea typeface="+mn-ea"/>
                <a:cs typeface="+mn-cs"/>
              </a:rPr>
              <a:t>Description</a:t>
            </a:r>
            <a:r>
              <a:rPr lang="en-US" sz="1200" kern="1200" dirty="0" smtClean="0">
                <a:solidFill>
                  <a:schemeClr val="tx1"/>
                </a:solidFill>
                <a:latin typeface="+mn-lt"/>
                <a:ea typeface="+mn-ea"/>
                <a:cs typeface="+mn-cs"/>
              </a:rPr>
              <a:t> box. </a:t>
            </a:r>
          </a:p>
          <a:p>
            <a:pPr marL="228600" lvl="0" indent="-228600">
              <a:buFont typeface="+mj-lt"/>
              <a:buAutoNum type="arabicPeriod"/>
            </a:pPr>
            <a:r>
              <a:rPr lang="en-US" sz="1200" kern="1200" dirty="0" smtClean="0">
                <a:solidFill>
                  <a:schemeClr val="tx1"/>
                </a:solidFill>
                <a:latin typeface="+mn-lt"/>
                <a:ea typeface="+mn-ea"/>
                <a:cs typeface="+mn-cs"/>
              </a:rPr>
              <a:t>Select a workflow from the </a:t>
            </a:r>
            <a:r>
              <a:rPr lang="en-US" sz="1200" b="1" kern="1200" dirty="0" smtClean="0">
                <a:solidFill>
                  <a:schemeClr val="tx1"/>
                </a:solidFill>
                <a:latin typeface="+mn-lt"/>
                <a:ea typeface="+mn-ea"/>
                <a:cs typeface="+mn-cs"/>
              </a:rPr>
              <a:t>Site Workflow Association</a:t>
            </a:r>
            <a:r>
              <a:rPr lang="en-US" sz="1200" kern="1200" dirty="0" smtClean="0">
                <a:solidFill>
                  <a:schemeClr val="tx1"/>
                </a:solidFill>
                <a:latin typeface="+mn-lt"/>
                <a:ea typeface="+mn-ea"/>
                <a:cs typeface="+mn-cs"/>
              </a:rPr>
              <a:t> list. Once you associate a site workflow with a project type and save the type, you cannot go back and update the type to use a different workflow.</a:t>
            </a:r>
          </a:p>
          <a:p>
            <a:pPr marL="228600" lvl="0" indent="-228600">
              <a:buFont typeface="+mj-lt"/>
              <a:buAutoNum type="arabicPeriod"/>
            </a:pPr>
            <a:r>
              <a:rPr lang="en-US" sz="1200" kern="1200" dirty="0" smtClean="0">
                <a:solidFill>
                  <a:schemeClr val="tx1"/>
                </a:solidFill>
                <a:latin typeface="+mn-lt"/>
                <a:ea typeface="+mn-ea"/>
                <a:cs typeface="+mn-cs"/>
              </a:rPr>
              <a:t>Select a project detail page from the </a:t>
            </a:r>
            <a:r>
              <a:rPr lang="en-US" sz="1200" b="1" kern="1200" dirty="0" smtClean="0">
                <a:solidFill>
                  <a:schemeClr val="tx1"/>
                </a:solidFill>
                <a:latin typeface="+mn-lt"/>
                <a:ea typeface="+mn-ea"/>
                <a:cs typeface="+mn-cs"/>
              </a:rPr>
              <a:t>New Project Page</a:t>
            </a:r>
            <a:r>
              <a:rPr lang="en-US" sz="1200" kern="1200" dirty="0" smtClean="0">
                <a:solidFill>
                  <a:schemeClr val="tx1"/>
                </a:solidFill>
                <a:latin typeface="+mn-lt"/>
                <a:ea typeface="+mn-ea"/>
                <a:cs typeface="+mn-cs"/>
              </a:rPr>
              <a:t> list. </a:t>
            </a:r>
          </a:p>
          <a:p>
            <a:pPr marL="228600" lvl="0" indent="-228600">
              <a:buFont typeface="+mj-lt"/>
              <a:buAutoNum type="arabicPeriod"/>
            </a:pPr>
            <a:r>
              <a:rPr lang="en-US" sz="1200" kern="1200" dirty="0" smtClean="0">
                <a:solidFill>
                  <a:schemeClr val="tx1"/>
                </a:solidFill>
                <a:latin typeface="+mn-lt"/>
                <a:ea typeface="+mn-ea"/>
                <a:cs typeface="+mn-cs"/>
              </a:rPr>
              <a:t>If you selected </a:t>
            </a:r>
            <a:r>
              <a:rPr lang="en-US" sz="1200" b="1" kern="1200" dirty="0" smtClean="0">
                <a:solidFill>
                  <a:schemeClr val="tx1"/>
                </a:solidFill>
                <a:latin typeface="+mn-lt"/>
                <a:ea typeface="+mn-ea"/>
                <a:cs typeface="+mn-cs"/>
              </a:rPr>
              <a:t>No Workflow</a:t>
            </a:r>
            <a:r>
              <a:rPr lang="en-US" sz="1200" kern="1200" dirty="0" smtClean="0">
                <a:solidFill>
                  <a:schemeClr val="tx1"/>
                </a:solidFill>
                <a:latin typeface="+mn-lt"/>
                <a:ea typeface="+mn-ea"/>
                <a:cs typeface="+mn-cs"/>
              </a:rPr>
              <a:t> from the </a:t>
            </a:r>
            <a:r>
              <a:rPr lang="en-US" sz="1200" b="1" kern="1200" dirty="0" smtClean="0">
                <a:solidFill>
                  <a:schemeClr val="tx1"/>
                </a:solidFill>
                <a:latin typeface="+mn-lt"/>
                <a:ea typeface="+mn-ea"/>
                <a:cs typeface="+mn-cs"/>
              </a:rPr>
              <a:t>Site Workflow Association</a:t>
            </a:r>
            <a:r>
              <a:rPr lang="en-US" sz="1200" kern="1200" dirty="0" smtClean="0">
                <a:solidFill>
                  <a:schemeClr val="tx1"/>
                </a:solidFill>
                <a:latin typeface="+mn-lt"/>
                <a:ea typeface="+mn-ea"/>
                <a:cs typeface="+mn-cs"/>
              </a:rPr>
              <a:t> list, select the project detail pages that you want to include in this project type from the </a:t>
            </a:r>
            <a:r>
              <a:rPr lang="en-US" sz="1200" b="1" kern="1200" dirty="0" smtClean="0">
                <a:solidFill>
                  <a:schemeClr val="tx1"/>
                </a:solidFill>
                <a:latin typeface="+mn-lt"/>
                <a:ea typeface="+mn-ea"/>
                <a:cs typeface="+mn-cs"/>
              </a:rPr>
              <a:t>Available Project Detail Pages</a:t>
            </a:r>
            <a:r>
              <a:rPr lang="en-US" sz="1200" kern="1200" dirty="0" smtClean="0">
                <a:solidFill>
                  <a:schemeClr val="tx1"/>
                </a:solidFill>
                <a:latin typeface="+mn-lt"/>
                <a:ea typeface="+mn-ea"/>
                <a:cs typeface="+mn-cs"/>
              </a:rPr>
              <a:t> box, and then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to move them to the box on the right. </a:t>
            </a:r>
          </a:p>
          <a:p>
            <a:pPr marL="228600" lvl="0" indent="-228600">
              <a:buFont typeface="+mj-lt"/>
              <a:buAutoNum type="arabicPeriod"/>
            </a:pPr>
            <a:r>
              <a:rPr lang="en-US" sz="1200" kern="1200" dirty="0" smtClean="0">
                <a:solidFill>
                  <a:schemeClr val="tx1"/>
                </a:solidFill>
                <a:latin typeface="+mn-lt"/>
                <a:ea typeface="+mn-ea"/>
                <a:cs typeface="+mn-cs"/>
              </a:rPr>
              <a:t>If the enterprise project type that you're creating is the one that all new projects should use by default, select the </a:t>
            </a:r>
            <a:r>
              <a:rPr lang="en-US" sz="1200" b="1" kern="1200" dirty="0" smtClean="0">
                <a:solidFill>
                  <a:schemeClr val="tx1"/>
                </a:solidFill>
                <a:latin typeface="+mn-lt"/>
                <a:ea typeface="+mn-ea"/>
                <a:cs typeface="+mn-cs"/>
              </a:rPr>
              <a:t>Use this as the default Enterprise Project Type during Project Creation</a:t>
            </a:r>
            <a:r>
              <a:rPr lang="en-US" sz="1200" kern="1200" dirty="0" smtClean="0">
                <a:solidFill>
                  <a:schemeClr val="tx1"/>
                </a:solidFill>
                <a:latin typeface="+mn-lt"/>
                <a:ea typeface="+mn-ea"/>
                <a:cs typeface="+mn-cs"/>
              </a:rPr>
              <a:t> check box. </a:t>
            </a:r>
          </a:p>
          <a:p>
            <a:pPr marL="228600" lvl="0" indent="-228600">
              <a:buFont typeface="+mj-lt"/>
              <a:buAutoNum type="arabicPeriod"/>
            </a:pPr>
            <a:r>
              <a:rPr lang="en-US" sz="1200" kern="1200" dirty="0" smtClean="0">
                <a:solidFill>
                  <a:schemeClr val="tx1"/>
                </a:solidFill>
                <a:latin typeface="+mn-lt"/>
                <a:ea typeface="+mn-ea"/>
                <a:cs typeface="+mn-cs"/>
              </a:rPr>
              <a:t>Click the button next to the </a:t>
            </a:r>
            <a:r>
              <a:rPr lang="en-US" sz="1200" b="1" kern="1200" dirty="0" smtClean="0">
                <a:solidFill>
                  <a:schemeClr val="tx1"/>
                </a:solidFill>
                <a:latin typeface="+mn-lt"/>
                <a:ea typeface="+mn-ea"/>
                <a:cs typeface="+mn-cs"/>
              </a:rPr>
              <a:t>Departments</a:t>
            </a:r>
            <a:r>
              <a:rPr lang="en-US" sz="1200" kern="1200" dirty="0" smtClean="0">
                <a:solidFill>
                  <a:schemeClr val="tx1"/>
                </a:solidFill>
                <a:latin typeface="+mn-lt"/>
                <a:ea typeface="+mn-ea"/>
                <a:cs typeface="+mn-cs"/>
              </a:rPr>
              <a:t> field to select the departments you want to associate with this project type, if appropriate.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Order</a:t>
            </a:r>
            <a:r>
              <a:rPr lang="en-US" sz="1200" kern="1200" dirty="0" smtClean="0">
                <a:solidFill>
                  <a:schemeClr val="tx1"/>
                </a:solidFill>
                <a:latin typeface="+mn-lt"/>
                <a:ea typeface="+mn-ea"/>
                <a:cs typeface="+mn-cs"/>
              </a:rPr>
              <a:t> section, choose whether you want this project type to appear at the end of the list of project types, or if you want to control its placement in the list.</a:t>
            </a:r>
          </a:p>
          <a:p>
            <a:pPr marL="228600" lvl="0" indent="-228600">
              <a:buFont typeface="+mj-lt"/>
              <a:buAutoNum type="arabicPeriod"/>
            </a:pPr>
            <a:r>
              <a:rPr lang="en-US" sz="1200" kern="1200" dirty="0" smtClean="0">
                <a:solidFill>
                  <a:schemeClr val="tx1"/>
                </a:solidFill>
                <a:latin typeface="+mn-lt"/>
                <a:ea typeface="+mn-ea"/>
                <a:cs typeface="+mn-cs"/>
              </a:rPr>
              <a:t>Select a template from the </a:t>
            </a:r>
            <a:r>
              <a:rPr lang="en-US" sz="1200" b="1" kern="1200" dirty="0" smtClean="0">
                <a:solidFill>
                  <a:schemeClr val="tx1"/>
                </a:solidFill>
                <a:latin typeface="+mn-lt"/>
                <a:ea typeface="+mn-ea"/>
                <a:cs typeface="+mn-cs"/>
              </a:rPr>
              <a:t>Project Plan Template</a:t>
            </a:r>
            <a:r>
              <a:rPr lang="en-US" sz="1200" kern="1200" dirty="0" smtClean="0">
                <a:solidFill>
                  <a:schemeClr val="tx1"/>
                </a:solidFill>
                <a:latin typeface="+mn-lt"/>
                <a:ea typeface="+mn-ea"/>
                <a:cs typeface="+mn-cs"/>
              </a:rPr>
              <a:t> list, if appropriate. </a:t>
            </a:r>
          </a:p>
          <a:p>
            <a:pPr marL="228600" lvl="0" indent="-228600">
              <a:buFont typeface="+mj-lt"/>
              <a:buAutoNum type="arabicPeriod"/>
            </a:pPr>
            <a:r>
              <a:rPr lang="en-US" sz="1200" kern="1200" dirty="0" smtClean="0">
                <a:solidFill>
                  <a:schemeClr val="tx1"/>
                </a:solidFill>
                <a:latin typeface="+mn-lt"/>
                <a:ea typeface="+mn-ea"/>
                <a:cs typeface="+mn-cs"/>
              </a:rPr>
              <a:t>Select a template from the </a:t>
            </a:r>
            <a:r>
              <a:rPr lang="en-US" sz="1200" b="1" kern="1200" dirty="0" smtClean="0">
                <a:solidFill>
                  <a:schemeClr val="tx1"/>
                </a:solidFill>
                <a:latin typeface="+mn-lt"/>
                <a:ea typeface="+mn-ea"/>
                <a:cs typeface="+mn-cs"/>
              </a:rPr>
              <a:t>Project Site Template</a:t>
            </a:r>
            <a:r>
              <a:rPr lang="en-US" sz="1200" kern="1200" dirty="0" smtClean="0">
                <a:solidFill>
                  <a:schemeClr val="tx1"/>
                </a:solidFill>
                <a:latin typeface="+mn-lt"/>
                <a:ea typeface="+mn-ea"/>
                <a:cs typeface="+mn-cs"/>
              </a:rPr>
              <a:t> list, if appropriate. </a:t>
            </a:r>
          </a:p>
          <a:p>
            <a:pPr marL="228600" lvl="0"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Save</a:t>
            </a:r>
            <a:r>
              <a:rPr lang="en-US" sz="1200" kern="1200" dirty="0" smtClean="0">
                <a:solidFill>
                  <a:schemeClr val="tx1"/>
                </a:solidFill>
                <a:latin typeface="+mn-lt"/>
                <a:ea typeface="+mn-ea"/>
                <a:cs typeface="+mn-cs"/>
              </a:rPr>
              <a:t> to save this enterprise project type to the server, making it available for new project or proposal creation.</a:t>
            </a:r>
          </a:p>
          <a:p>
            <a:pPr marL="228600" indent="-228600">
              <a:buFont typeface="+mj-lt"/>
              <a:buAutoNum type="arabicPeriod"/>
            </a:pPr>
            <a:endParaRPr lang="en-US" sz="1200" b="1" kern="1200" dirty="0" smtClean="0">
              <a:solidFill>
                <a:schemeClr val="tx1"/>
              </a:solidFill>
              <a:latin typeface="+mn-lt"/>
              <a:ea typeface="+mn-ea"/>
              <a:cs typeface="+mn-cs"/>
            </a:endParaRPr>
          </a:p>
          <a:p>
            <a:pPr marL="228600" indent="-228600">
              <a:buFont typeface="+mj-lt"/>
              <a:buAutoNum type="arabicPeriod"/>
            </a:pPr>
            <a:endParaRPr lang="en-US" sz="1200" b="1" kern="1200" dirty="0" smtClean="0">
              <a:solidFill>
                <a:schemeClr val="tx1"/>
              </a:solidFill>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RTM = Release to Manufacturing</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EPT</a:t>
            </a:r>
            <a:r>
              <a:rPr lang="en-US" baseline="0" dirty="0" smtClean="0"/>
              <a:t> = </a:t>
            </a:r>
            <a:r>
              <a:rPr lang="en-US" baseline="0" dirty="0" err="1" smtClean="0"/>
              <a:t>Enteprise</a:t>
            </a:r>
            <a:r>
              <a:rPr lang="en-US" baseline="0" dirty="0" smtClean="0"/>
              <a:t> Project Type</a:t>
            </a:r>
          </a:p>
          <a:p>
            <a:r>
              <a:rPr lang="en-US" baseline="0" dirty="0" smtClean="0"/>
              <a:t>PDP = Project Detail Pages</a:t>
            </a:r>
          </a:p>
          <a:p>
            <a:r>
              <a:rPr lang="en-US" baseline="0"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r>
              <a:rPr lang="en-US" baseline="0" dirty="0" smtClean="0"/>
              <a:t>When deploying Workflows we recommend you deploy them as SharePoint Features.  </a:t>
            </a:r>
          </a:p>
          <a:p>
            <a:pPr lvl="1">
              <a:buFont typeface="Arial" pitchFamily="34" charset="0"/>
              <a:buChar char="•"/>
            </a:pPr>
            <a:r>
              <a:rPr lang="en-US" baseline="0" dirty="0" smtClean="0"/>
              <a:t>This makes things simpler and easier both when installing, and subsequent updates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PDP</a:t>
            </a:r>
            <a:r>
              <a:rPr lang="en-US" baseline="0" dirty="0" smtClean="0"/>
              <a:t> = Project Detail Pages</a:t>
            </a:r>
          </a:p>
          <a:p>
            <a:r>
              <a:rPr lang="en-US" baseline="0"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Creating Phases:</a:t>
            </a:r>
          </a:p>
          <a:p>
            <a:pPr lvl="0">
              <a:buFont typeface="Arial" pitchFamily="34" charset="0"/>
              <a:buChar char="•"/>
            </a:pPr>
            <a:r>
              <a:rPr lang="en-US" sz="1200" kern="1200" dirty="0" smtClean="0">
                <a:solidFill>
                  <a:schemeClr val="tx1"/>
                </a:solidFill>
                <a:latin typeface="+mn-lt"/>
                <a:ea typeface="+mn-ea"/>
                <a:cs typeface="+mn-cs"/>
              </a:rPr>
              <a:t>On the Quick Launch, click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 </a:t>
            </a:r>
          </a:p>
          <a:p>
            <a:pPr lvl="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Workflow and Project Detail Pages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Workflow Phases</a:t>
            </a:r>
            <a:r>
              <a:rPr lang="en-US" sz="1200" kern="1200" dirty="0" smtClean="0">
                <a:solidFill>
                  <a:schemeClr val="tx1"/>
                </a:solidFill>
                <a:latin typeface="+mn-lt"/>
                <a:ea typeface="+mn-ea"/>
                <a:cs typeface="+mn-cs"/>
              </a:rPr>
              <a:t>.</a:t>
            </a:r>
          </a:p>
          <a:p>
            <a:pPr lvl="0">
              <a:buFont typeface="Arial" pitchFamily="34" charset="0"/>
              <a:buChar cha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New Phase</a:t>
            </a:r>
          </a:p>
          <a:p>
            <a:pPr lvl="0"/>
            <a:endParaRPr lang="en-US" sz="1200" b="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Creating Stages:</a:t>
            </a:r>
          </a:p>
          <a:p>
            <a:pPr lvl="0">
              <a:buFont typeface="Arial" pitchFamily="34" charset="0"/>
              <a:buChar char="•"/>
            </a:pPr>
            <a:r>
              <a:rPr lang="en-US" sz="1200" kern="1200" dirty="0" smtClean="0">
                <a:solidFill>
                  <a:schemeClr val="tx1"/>
                </a:solidFill>
                <a:latin typeface="+mn-lt"/>
                <a:ea typeface="+mn-ea"/>
                <a:cs typeface="+mn-cs"/>
              </a:rPr>
              <a:t>On the Quick Launch, click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a:t>
            </a:r>
          </a:p>
          <a:p>
            <a:pPr>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Workflow and Project Detail Pages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Workflow Stages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New Stage</a:t>
            </a:r>
            <a:r>
              <a:rPr lang="en-US" sz="1200" b="0" kern="1200" baseline="0" dirty="0" smtClean="0">
                <a:solidFill>
                  <a:schemeClr val="tx1"/>
                </a:solidFill>
                <a:latin typeface="+mn-lt"/>
                <a:ea typeface="+mn-ea"/>
                <a:cs typeface="+mn-cs"/>
              </a:rPr>
              <a:t> </a:t>
            </a:r>
            <a:r>
              <a:rPr lang="en-US" dirty="0" smtClean="0"/>
              <a:t>and fill in page:</a:t>
            </a:r>
          </a:p>
          <a:p>
            <a:pPr lvl="1"/>
            <a:r>
              <a:rPr lang="en-US" dirty="0" smtClean="0"/>
              <a:t>PDP’s will be associated with the Stage</a:t>
            </a:r>
          </a:p>
          <a:p>
            <a:pPr lvl="1"/>
            <a:r>
              <a:rPr lang="en-US" dirty="0" smtClean="0"/>
              <a:t>One or more of the PDP’s may be set up to “requires user attention”</a:t>
            </a:r>
          </a:p>
          <a:p>
            <a:pPr lvl="0"/>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Creating the Workflow Logic:</a:t>
            </a:r>
          </a:p>
          <a:p>
            <a:r>
              <a:rPr lang="en-US" sz="1200" kern="1200" dirty="0" smtClean="0">
                <a:solidFill>
                  <a:schemeClr val="tx1"/>
                </a:solidFill>
                <a:latin typeface="+mn-lt"/>
                <a:ea typeface="+mn-ea"/>
                <a:cs typeface="+mn-cs"/>
              </a:rPr>
              <a:t>The Workflow Logic is created by programmatically creating the logic that exists between stages.  This is done within Visual Studio </a:t>
            </a:r>
          </a:p>
          <a:p>
            <a:pPr marL="228600" indent="-228600">
              <a:buFont typeface="+mj-lt"/>
              <a:buNone/>
            </a:pPr>
            <a:r>
              <a:rPr lang="en-US" sz="1200" dirty="0" smtClean="0">
                <a:solidFill>
                  <a:schemeClr val="tx2"/>
                </a:solidFill>
              </a:rPr>
              <a:t>Requirements to create Workflows:</a:t>
            </a:r>
          </a:p>
          <a:p>
            <a:pPr>
              <a:buFont typeface="Arial" pitchFamily="34" charset="0"/>
              <a:buChar char="•"/>
            </a:pPr>
            <a:r>
              <a:rPr lang="en-US" dirty="0" smtClean="0">
                <a:gradFill>
                  <a:gsLst>
                    <a:gs pos="0">
                      <a:schemeClr val="tx1"/>
                    </a:gs>
                    <a:gs pos="100000">
                      <a:schemeClr val="tx1"/>
                    </a:gs>
                  </a:gsLst>
                  <a:lin ang="5400000" scaled="0"/>
                </a:gradFill>
              </a:rPr>
              <a:t>Visual Studio 2010 (</a:t>
            </a:r>
            <a:r>
              <a:rPr lang="en-US" dirty="0" err="1" smtClean="0">
                <a:gradFill>
                  <a:gsLst>
                    <a:gs pos="0">
                      <a:schemeClr val="tx1"/>
                    </a:gs>
                    <a:gs pos="100000">
                      <a:schemeClr val="tx1"/>
                    </a:gs>
                  </a:gsLst>
                  <a:lin ang="5400000" scaled="0"/>
                </a:gradFill>
              </a:rPr>
              <a:t>.Net</a:t>
            </a:r>
            <a:r>
              <a:rPr lang="en-US" dirty="0" smtClean="0">
                <a:gradFill>
                  <a:gsLst>
                    <a:gs pos="0">
                      <a:schemeClr val="tx1"/>
                    </a:gs>
                    <a:gs pos="100000">
                      <a:schemeClr val="tx1"/>
                    </a:gs>
                  </a:gsLst>
                  <a:lin ang="5400000" scaled="0"/>
                </a:gradFill>
              </a:rPr>
              <a:t> Framework 3.5)</a:t>
            </a:r>
          </a:p>
          <a:p>
            <a:pPr>
              <a:buFont typeface="Arial" pitchFamily="34" charset="0"/>
              <a:buChar char="•"/>
            </a:pPr>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Must be installed on the same box as Project Server</a:t>
            </a:r>
          </a:p>
          <a:p>
            <a:pPr>
              <a:buFont typeface="Arial" pitchFamily="34" charset="0"/>
              <a:buChar char="•"/>
            </a:pPr>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Administrative rights on:</a:t>
            </a:r>
          </a:p>
          <a:p>
            <a:pPr lvl="1">
              <a:buFont typeface="Arial" pitchFamily="34" charset="0"/>
              <a:buChar char="•"/>
            </a:pPr>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Server box </a:t>
            </a:r>
          </a:p>
          <a:p>
            <a:pPr lvl="1">
              <a:buFont typeface="Arial" pitchFamily="34" charset="0"/>
              <a:buChar char="•"/>
            </a:pPr>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SharePoint farm</a:t>
            </a:r>
          </a:p>
          <a:p>
            <a:pPr marL="228600" indent="-228600">
              <a:buFont typeface="+mj-lt"/>
              <a:buNone/>
            </a:pPr>
            <a:endParaRPr lang="en-US" sz="1200" dirty="0" smtClean="0">
              <a:solidFill>
                <a:schemeClr val="tx2"/>
              </a:solidFill>
            </a:endParaRPr>
          </a:p>
          <a:p>
            <a:pPr marL="228600" indent="-228600">
              <a:buFont typeface="+mj-lt"/>
              <a:buNone/>
            </a:pP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PWA -&gt; Server Settings -&gt; Project Detail Pages ( Under the “Workflow and Project Detail Pages” heading )</a:t>
            </a:r>
          </a:p>
          <a:p>
            <a:pPr>
              <a:buFont typeface="Arial" pitchFamily="34" charset="0"/>
              <a:buChar char="•"/>
            </a:pPr>
            <a:r>
              <a:rPr lang="en-US" dirty="0" smtClean="0"/>
              <a:t>Click “Documents” tab in Fluent UI</a:t>
            </a:r>
          </a:p>
          <a:p>
            <a:pPr>
              <a:buFont typeface="Arial" pitchFamily="34" charset="0"/>
              <a:buChar char="•"/>
            </a:pPr>
            <a:r>
              <a:rPr lang="en-US" dirty="0" smtClean="0"/>
              <a:t>Click “New Document” and fill in page info</a:t>
            </a:r>
          </a:p>
          <a:p>
            <a:pPr>
              <a:buFont typeface="Arial" pitchFamily="34" charset="0"/>
              <a:buChar char="•"/>
            </a:pPr>
            <a:r>
              <a:rPr lang="en-US" dirty="0" smtClean="0"/>
              <a:t>Click “Insert” tab , then “Web Part”</a:t>
            </a:r>
          </a:p>
          <a:p>
            <a:pPr>
              <a:buFont typeface="Arial" pitchFamily="34" charset="0"/>
              <a:buChar char="•"/>
            </a:pPr>
            <a:r>
              <a:rPr lang="en-US" dirty="0" smtClean="0"/>
              <a:t>Add desired web parts to form PDP</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approval is accomplished by doing three tasks:</a:t>
            </a:r>
          </a:p>
          <a:p>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Create a Stage for the workflow to enter, where it will wait for an approval.</a:t>
            </a:r>
          </a:p>
          <a:p>
            <a:pPr lvl="0"/>
            <a:r>
              <a:rPr lang="en-US" sz="1200" kern="1200" dirty="0" smtClean="0">
                <a:solidFill>
                  <a:schemeClr val="tx1"/>
                </a:solidFill>
                <a:latin typeface="+mn-lt"/>
                <a:ea typeface="+mn-ea"/>
                <a:cs typeface="+mn-cs"/>
              </a:rPr>
              <a:t>Place an office task at the beginning of the stage which will send out tasks to people in the Approval Group.</a:t>
            </a:r>
          </a:p>
          <a:p>
            <a:pPr lvl="0"/>
            <a:r>
              <a:rPr lang="en-US" sz="1200" kern="1200" dirty="0" smtClean="0">
                <a:solidFill>
                  <a:schemeClr val="tx1"/>
                </a:solidFill>
                <a:latin typeface="+mn-lt"/>
                <a:ea typeface="+mn-ea"/>
                <a:cs typeface="+mn-cs"/>
              </a:rPr>
              <a:t>Create code which will wait for the approvals to respond to the tasks.  And respond according to what the approvals decide 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Note that the logic behind how approvals are handled is up to the developer. The workflow can wait for all approvals to approve, or it can wait for a majority vote, or it can wait for the first response, and so on. </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12/9/2009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42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Demand Management is a piece of the</a:t>
            </a:r>
            <a:r>
              <a:rPr lang="en-US" baseline="0" dirty="0" smtClean="0"/>
              <a:t> over all EPM solution.</a:t>
            </a:r>
          </a:p>
          <a:p>
            <a:pPr marL="171450" indent="-171450">
              <a:buFont typeface="Arial" pitchFamily="34" charset="0"/>
              <a:buChar char="•"/>
            </a:pPr>
            <a:r>
              <a:rPr lang="en-US" baseline="0" dirty="0" smtClean="0"/>
              <a:t>Demand Management is a feature we created to allow our customers to capture and observe all of their project and proposals in a single place</a:t>
            </a:r>
          </a:p>
          <a:p>
            <a:pPr marL="171450" indent="-171450">
              <a:buFont typeface="Arial" pitchFamily="34" charset="0"/>
              <a:buChar char="•"/>
            </a:pPr>
            <a:r>
              <a:rPr lang="en-US" baseline="0" dirty="0" smtClean="0"/>
              <a:t>Workflows are a component of Demand Management which you can choose to leverage in order to automate your existing business processes.</a:t>
            </a:r>
          </a:p>
          <a:p>
            <a:pPr marL="171450" indent="-171450">
              <a:buFont typeface="Arial" pitchFamily="34" charset="0"/>
              <a:buChar char="•"/>
            </a:pPr>
            <a:r>
              <a:rPr lang="en-US" baseline="0" dirty="0" smtClean="0"/>
              <a:t>This is a very big improvement from Project Server 2007 as you can now create customized workflows as well as pages for displaying and collecting information from the end users.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85246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TCM Solution Briefing</a:t>
            </a:r>
            <a:endParaRPr lang="en-US" dirty="0"/>
          </a:p>
        </p:txBody>
      </p:sp>
      <p:sp>
        <p:nvSpPr>
          <p:cNvPr id="5" name="Slide Number Placeholder 4"/>
          <p:cNvSpPr>
            <a:spLocks noGrp="1"/>
          </p:cNvSpPr>
          <p:nvPr>
            <p:ph type="sldNum" sz="quarter" idx="11"/>
          </p:nvPr>
        </p:nvSpPr>
        <p:spPr/>
        <p:txBody>
          <a:bodyPr/>
          <a:lstStyle/>
          <a:p>
            <a:pPr>
              <a:defRPr/>
            </a:pPr>
            <a:fld id="{57EBA920-EFFF-42C1-ABCB-295C0FB72546}" type="slidenum">
              <a:rPr lang="en-US" smtClean="0"/>
              <a:pPr>
                <a:defRPr/>
              </a:pPr>
              <a:t>7</a:t>
            </a:fld>
            <a:endParaRPr lang="en-US" dirty="0"/>
          </a:p>
        </p:txBody>
      </p:sp>
      <p:sp>
        <p:nvSpPr>
          <p:cNvPr id="6" name="Footer Placeholder 5"/>
          <p:cNvSpPr>
            <a:spLocks noGrp="1"/>
          </p:cNvSpPr>
          <p:nvPr>
            <p:ph type="ftr" sz="quarter" idx="12"/>
          </p:nvPr>
        </p:nvSpPr>
        <p:spPr/>
        <p:txBody>
          <a:bodyPr/>
          <a:lstStyle/>
          <a:p>
            <a:pPr>
              <a:defRPr/>
            </a:pPr>
            <a:r>
              <a:rPr lang="en-US" smtClean="0"/>
              <a:t>© 2004 Microsoft Corporation. All rights reserved. This presentation is for informational purposes only. Microsoft makes no warranties, express or implied, in this summary.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1C08A-AC19-45BB-9D11-0DA0926AB6B4}" type="slidenum">
              <a:rPr lang="en-US" smtClean="0"/>
              <a:pPr/>
              <a:t>9</a:t>
            </a:fld>
            <a:endParaRPr lang="en-US"/>
          </a:p>
        </p:txBody>
      </p:sp>
    </p:spTree>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387350" y="1419225"/>
            <a:ext cx="8370888" cy="282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4.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3.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3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1" r:id="rId12"/>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9"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1"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 Experience</a:t>
            </a:r>
            <a:endParaRPr lang="en-US" dirty="0"/>
          </a:p>
        </p:txBody>
      </p:sp>
      <p:sp>
        <p:nvSpPr>
          <p:cNvPr id="3" name="Text Placeholder 2"/>
          <p:cNvSpPr>
            <a:spLocks noGrp="1"/>
          </p:cNvSpPr>
          <p:nvPr>
            <p:ph type="body" sz="quarter" idx="10"/>
          </p:nvPr>
        </p:nvSpPr>
        <p:spPr>
          <a:xfrm>
            <a:off x="381000" y="1143000"/>
            <a:ext cx="8382000" cy="5486400"/>
          </a:xfrm>
        </p:spPr>
        <p:txBody>
          <a:bodyPr/>
          <a:lstStyle/>
          <a:p>
            <a:r>
              <a:rPr lang="en-US" dirty="0"/>
              <a:t>Simple to use</a:t>
            </a:r>
          </a:p>
          <a:p>
            <a:pPr lvl="1"/>
            <a:r>
              <a:rPr lang="en-US" sz="2400" dirty="0"/>
              <a:t>Information collected in stages</a:t>
            </a:r>
          </a:p>
          <a:p>
            <a:pPr lvl="1"/>
            <a:r>
              <a:rPr lang="en-US" sz="2400" dirty="0" smtClean="0"/>
              <a:t>Information </a:t>
            </a:r>
            <a:r>
              <a:rPr lang="en-US" sz="2400" dirty="0"/>
              <a:t>split into convenient </a:t>
            </a:r>
            <a:r>
              <a:rPr lang="en-US" sz="2400" dirty="0" smtClean="0"/>
              <a:t>sections/links</a:t>
            </a:r>
            <a:endParaRPr lang="en-US" sz="2400" dirty="0"/>
          </a:p>
          <a:p>
            <a:pPr lvl="1"/>
            <a:r>
              <a:rPr lang="en-US" sz="2400" dirty="0" smtClean="0"/>
              <a:t>UI </a:t>
            </a:r>
            <a:r>
              <a:rPr lang="en-US" sz="2400" dirty="0"/>
              <a:t>similar to SharePoint</a:t>
            </a:r>
          </a:p>
          <a:p>
            <a:pPr lvl="1"/>
            <a:r>
              <a:rPr lang="en-US" sz="2400" dirty="0"/>
              <a:t>Can create proposals </a:t>
            </a:r>
            <a:r>
              <a:rPr lang="en-US" sz="2400" i="1" dirty="0"/>
              <a:t>without</a:t>
            </a:r>
            <a:r>
              <a:rPr lang="en-US" sz="2400" dirty="0"/>
              <a:t> schedule ! </a:t>
            </a:r>
          </a:p>
          <a:p>
            <a:r>
              <a:rPr lang="en-US" dirty="0" smtClean="0"/>
              <a:t>Powerful </a:t>
            </a:r>
            <a:r>
              <a:rPr lang="en-US" dirty="0"/>
              <a:t>and flexible</a:t>
            </a:r>
          </a:p>
          <a:p>
            <a:pPr marL="863600" lvl="2" indent="-460375"/>
            <a:r>
              <a:rPr lang="en-US" dirty="0" smtClean="0"/>
              <a:t>One </a:t>
            </a:r>
            <a:r>
              <a:rPr lang="en-US" dirty="0"/>
              <a:t>place to enter various types of </a:t>
            </a:r>
            <a:r>
              <a:rPr lang="en-US" dirty="0" smtClean="0"/>
              <a:t>work</a:t>
            </a:r>
          </a:p>
          <a:p>
            <a:pPr marL="863600" lvl="2" indent="-460375"/>
            <a:r>
              <a:rPr lang="en-US" dirty="0" smtClean="0"/>
              <a:t>Enhanced support for templates</a:t>
            </a:r>
          </a:p>
          <a:p>
            <a:pPr marL="863600" lvl="2" indent="-460375"/>
            <a:r>
              <a:rPr lang="en-US" dirty="0" smtClean="0"/>
              <a:t>Ability to track </a:t>
            </a:r>
            <a:r>
              <a:rPr lang="en-US" dirty="0"/>
              <a:t>initiatives </a:t>
            </a:r>
            <a:r>
              <a:rPr lang="en-US" dirty="0" smtClean="0"/>
              <a:t>from start </a:t>
            </a:r>
            <a:r>
              <a:rPr lang="en-US" dirty="0"/>
              <a:t>to </a:t>
            </a:r>
            <a:r>
              <a:rPr lang="en-US" dirty="0" smtClean="0"/>
              <a:t>end</a:t>
            </a:r>
          </a:p>
          <a:p>
            <a:pPr marL="863600" lvl="2" indent="-460375"/>
            <a:r>
              <a:rPr lang="en-US" dirty="0"/>
              <a:t>Align demand requests with strategy</a:t>
            </a:r>
          </a:p>
          <a:p>
            <a:pPr marL="863600" lvl="2" indent="-460375"/>
            <a:r>
              <a:rPr lang="en-US" dirty="0"/>
              <a:t>Standardized deployment, maintenance</a:t>
            </a:r>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10</a:t>
            </a:fld>
            <a:endParaRPr lang="en-US" dirty="0"/>
          </a:p>
        </p:txBody>
      </p:sp>
    </p:spTree>
    <p:extLst>
      <p:ext uri="{BB962C8B-B14F-4D97-AF65-F5344CB8AC3E}">
        <p14:creationId xmlns:p14="http://schemas.microsoft.com/office/powerpoint/2010/main" val="200477570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406900"/>
            <a:ext cx="8382000" cy="553998"/>
          </a:xfrm>
        </p:spPr>
        <p:txBody>
          <a:bodyPr/>
          <a:lstStyle/>
          <a:p>
            <a:pPr algn="ctr"/>
            <a:r>
              <a:rPr lang="en-US" dirty="0" smtClean="0"/>
              <a:t>Enterprise Project Types (EPT</a:t>
            </a:r>
            <a:r>
              <a:rPr lang="en-US" cap="none" dirty="0" smtClean="0"/>
              <a:t>s</a:t>
            </a:r>
            <a:r>
              <a:rPr lang="en-US" dirty="0" smtClean="0"/>
              <a: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11</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EPT’s are used in PWA</a:t>
            </a:r>
            <a:endParaRPr lang="en-US" dirty="0"/>
          </a:p>
        </p:txBody>
      </p:sp>
      <p:sp>
        <p:nvSpPr>
          <p:cNvPr id="3" name="Text Placeholder 2"/>
          <p:cNvSpPr>
            <a:spLocks noGrp="1"/>
          </p:cNvSpPr>
          <p:nvPr>
            <p:ph type="body" sz="quarter" idx="10"/>
          </p:nvPr>
        </p:nvSpPr>
        <p:spPr>
          <a:xfrm>
            <a:off x="381000" y="1219200"/>
            <a:ext cx="8382000" cy="5029200"/>
          </a:xfrm>
        </p:spPr>
        <p:txBody>
          <a:bodyPr>
            <a:normAutofit fontScale="92500" lnSpcReduction="10000"/>
          </a:bodyPr>
          <a:lstStyle/>
          <a:p>
            <a:pPr>
              <a:lnSpc>
                <a:spcPct val="100000"/>
              </a:lnSpc>
              <a:spcBef>
                <a:spcPts val="1800"/>
              </a:spcBef>
            </a:pPr>
            <a:r>
              <a:rPr lang="en-US" dirty="0" smtClean="0"/>
              <a:t>Enables project creation with template schedule, workflow, workspace</a:t>
            </a:r>
          </a:p>
          <a:p>
            <a:pPr>
              <a:lnSpc>
                <a:spcPct val="100000"/>
              </a:lnSpc>
              <a:spcBef>
                <a:spcPts val="1800"/>
              </a:spcBef>
            </a:pPr>
            <a:r>
              <a:rPr lang="en-US" dirty="0" smtClean="0"/>
              <a:t>Can be filtered by user department</a:t>
            </a:r>
          </a:p>
          <a:p>
            <a:pPr>
              <a:lnSpc>
                <a:spcPct val="100000"/>
              </a:lnSpc>
              <a:spcBef>
                <a:spcPts val="1800"/>
              </a:spcBef>
            </a:pPr>
            <a:r>
              <a:rPr lang="en-US" dirty="0" smtClean="0"/>
              <a:t>PM’s create new project or proposal using an available EPT in the Project Center</a:t>
            </a:r>
          </a:p>
          <a:p>
            <a:pPr>
              <a:lnSpc>
                <a:spcPct val="100000"/>
              </a:lnSpc>
              <a:spcBef>
                <a:spcPts val="1800"/>
              </a:spcBef>
            </a:pPr>
            <a:r>
              <a:rPr lang="en-US" dirty="0" smtClean="0"/>
              <a:t>Governs project and proposal lifecycle</a:t>
            </a:r>
          </a:p>
          <a:p>
            <a:pPr>
              <a:lnSpc>
                <a:spcPct val="100000"/>
              </a:lnSpc>
              <a:spcBef>
                <a:spcPts val="1800"/>
              </a:spcBef>
            </a:pPr>
            <a:r>
              <a:rPr lang="en-US" dirty="0" smtClean="0"/>
              <a:t>Administrator selects “Server Settings” -&gt; “Workflow and Project Detail Pages”-&gt; “Enterprise Project Types” menu to manage and create EPTs</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12</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Enterprise Project Type (EPT)</a:t>
            </a:r>
            <a:endParaRPr lang="en-US" dirty="0"/>
          </a:p>
        </p:txBody>
      </p:sp>
      <p:sp>
        <p:nvSpPr>
          <p:cNvPr id="6" name="Text Placeholder 5"/>
          <p:cNvSpPr>
            <a:spLocks noGrp="1"/>
          </p:cNvSpPr>
          <p:nvPr>
            <p:ph type="body" sz="quarter" idx="10"/>
          </p:nvPr>
        </p:nvSpPr>
        <p:spPr>
          <a:xfrm>
            <a:off x="381000" y="1219200"/>
            <a:ext cx="8382000" cy="4967514"/>
          </a:xfrm>
        </p:spPr>
        <p:txBody>
          <a:bodyPr/>
          <a:lstStyle/>
          <a:p>
            <a:r>
              <a:rPr lang="en-US" sz="2800" dirty="0" smtClean="0"/>
              <a:t>Typically EPTs are aligned with Departments</a:t>
            </a:r>
          </a:p>
          <a:p>
            <a:pPr lvl="1"/>
            <a:r>
              <a:rPr lang="en-US" sz="2400" dirty="0" smtClean="0"/>
              <a:t>Examples: Different sets of EPTs, some for IT, others for HR, others for Finance etc.</a:t>
            </a:r>
          </a:p>
          <a:p>
            <a:r>
              <a:rPr lang="en-US" sz="2800" dirty="0" smtClean="0"/>
              <a:t>PWA uses EPTs to group:</a:t>
            </a:r>
          </a:p>
          <a:p>
            <a:pPr lvl="1"/>
            <a:r>
              <a:rPr lang="en-US" sz="2400" dirty="0" smtClean="0"/>
              <a:t>Project Detail Pages </a:t>
            </a:r>
          </a:p>
          <a:p>
            <a:pPr lvl="1"/>
            <a:r>
              <a:rPr lang="en-US" sz="2400" dirty="0" smtClean="0"/>
              <a:t>0 or 1 Workflow</a:t>
            </a:r>
          </a:p>
          <a:p>
            <a:pPr lvl="1"/>
            <a:r>
              <a:rPr lang="en-US" sz="2400" dirty="0" smtClean="0"/>
              <a:t>Phases</a:t>
            </a:r>
          </a:p>
          <a:p>
            <a:pPr lvl="1"/>
            <a:r>
              <a:rPr lang="en-US" sz="2400" dirty="0" smtClean="0"/>
              <a:t>Stages</a:t>
            </a:r>
          </a:p>
          <a:p>
            <a:pPr lvl="1"/>
            <a:r>
              <a:rPr lang="en-US" sz="2400" dirty="0" smtClean="0"/>
              <a:t>Required business case artifacts</a:t>
            </a:r>
          </a:p>
          <a:p>
            <a:r>
              <a:rPr lang="en-US" sz="2800" dirty="0" smtClean="0"/>
              <a:t>Projects created using Project </a:t>
            </a:r>
            <a:r>
              <a:rPr lang="en-US" sz="2800" dirty="0" smtClean="0"/>
              <a:t>Professional </a:t>
            </a:r>
            <a:r>
              <a:rPr lang="en-US" sz="2800" dirty="0" smtClean="0"/>
              <a:t>will automatically be associated to the default EPT</a:t>
            </a:r>
          </a:p>
          <a:p>
            <a:pPr lvl="1"/>
            <a:endParaRPr lang="en-US" sz="24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13</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Out-Of-the-Box EPTs</a:t>
            </a:r>
            <a:endParaRPr lang="en-US" dirty="0"/>
          </a:p>
        </p:txBody>
      </p:sp>
      <p:sp>
        <p:nvSpPr>
          <p:cNvPr id="3" name="Text Placeholder 2"/>
          <p:cNvSpPr>
            <a:spLocks noGrp="1"/>
          </p:cNvSpPr>
          <p:nvPr>
            <p:ph type="body" sz="quarter" idx="10"/>
          </p:nvPr>
        </p:nvSpPr>
        <p:spPr>
          <a:xfrm>
            <a:off x="381000" y="1447799"/>
            <a:ext cx="8382000" cy="2474524"/>
          </a:xfrm>
        </p:spPr>
        <p:txBody>
          <a:bodyPr/>
          <a:lstStyle/>
          <a:p>
            <a:r>
              <a:rPr lang="en-US" dirty="0" smtClean="0"/>
              <a:t>Sample Proposal</a:t>
            </a:r>
          </a:p>
          <a:p>
            <a:pPr lvl="1"/>
            <a:r>
              <a:rPr lang="en-US" dirty="0" smtClean="0"/>
              <a:t>Workflow driven</a:t>
            </a:r>
          </a:p>
          <a:p>
            <a:r>
              <a:rPr lang="en-US" dirty="0" smtClean="0"/>
              <a:t>Basic Project Plan</a:t>
            </a:r>
          </a:p>
          <a:p>
            <a:pPr lvl="1"/>
            <a:r>
              <a:rPr lang="en-US" dirty="0" smtClean="0"/>
              <a:t>Non workflow driven</a:t>
            </a:r>
          </a:p>
          <a:p>
            <a:pPr lvl="1">
              <a:buNone/>
            </a:pPr>
            <a:endParaRPr lang="en-US" dirty="0" smtClean="0">
              <a:solidFill>
                <a:srgbClr xmlns:mc="http://schemas.openxmlformats.org/markup-compatibility/2006" xmlns:a14="http://schemas.microsoft.com/office/drawing/2010/main" val="FF0000" mc:Ignorable=""/>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14</a:t>
            </a:fld>
            <a:endParaRPr lang="en-US" dirty="0"/>
          </a:p>
        </p:txBody>
      </p:sp>
      <p:sp>
        <p:nvSpPr>
          <p:cNvPr id="5" name="TextBox 4"/>
          <p:cNvSpPr txBox="1"/>
          <p:nvPr/>
        </p:nvSpPr>
        <p:spPr>
          <a:xfrm>
            <a:off x="1064812" y="3657600"/>
            <a:ext cx="6477000" cy="2517612"/>
          </a:xfrm>
          <a:prstGeom prst="rect">
            <a:avLst/>
          </a:prstGeom>
        </p:spPr>
        <p:style>
          <a:lnRef idx="0">
            <a:schemeClr val="accent4"/>
          </a:lnRef>
          <a:fillRef idx="3">
            <a:schemeClr val="accent4"/>
          </a:fillRef>
          <a:effectRef idx="3">
            <a:schemeClr val="accent4"/>
          </a:effectRef>
          <a:fontRef idx="minor">
            <a:schemeClr val="lt1"/>
          </a:fontRef>
        </p:style>
        <p:txBody>
          <a:bodyPr wrap="square" lIns="0" tIns="0" rIns="0" bIns="0" rtlCol="0">
            <a:spAutoFit/>
          </a:bodyPr>
          <a:lstStyle/>
          <a:p>
            <a:pPr algn="ctr">
              <a:lnSpc>
                <a:spcPct val="90000"/>
              </a:lnSpc>
            </a:pPr>
            <a:r>
              <a:rPr lang="en-US" sz="2400" b="1" dirty="0" smtClean="0">
                <a:solidFill>
                  <a:schemeClr val="accent1"/>
                </a:solidFill>
              </a:rPr>
              <a:t>How to Create New Project Site Template: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Create New Site (Site Actions | New Site | Microsoft Project Workspace) </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When Finish: Go to Site Actions | Site Settings | Save Site as Template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Go to Site Settings | Galleries | Solutions,  select Solution and Activate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Leverage New Template in EPTs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a:t>High </a:t>
            </a:r>
            <a:r>
              <a:rPr lang="en-US" sz="3600" dirty="0" smtClean="0"/>
              <a:t>Level </a:t>
            </a:r>
            <a:r>
              <a:rPr lang="en-US" sz="3600" dirty="0"/>
              <a:t>P</a:t>
            </a:r>
            <a:r>
              <a:rPr lang="en-US" sz="3600" dirty="0" smtClean="0"/>
              <a:t>rocess </a:t>
            </a:r>
            <a:r>
              <a:rPr lang="en-US" sz="3600" dirty="0"/>
              <a:t>to </a:t>
            </a:r>
            <a:r>
              <a:rPr lang="en-US" sz="3600" dirty="0" smtClean="0"/>
              <a:t>Create </a:t>
            </a:r>
            <a:r>
              <a:rPr lang="en-US" sz="3600" dirty="0"/>
              <a:t>a </a:t>
            </a:r>
            <a:r>
              <a:rPr lang="en-US" sz="3600" dirty="0" smtClean="0"/>
              <a:t>Custom </a:t>
            </a:r>
            <a:r>
              <a:rPr lang="en-US" sz="3600" dirty="0"/>
              <a:t>EPT</a:t>
            </a:r>
          </a:p>
        </p:txBody>
      </p:sp>
      <p:sp>
        <p:nvSpPr>
          <p:cNvPr id="3" name="Text Placeholder 2"/>
          <p:cNvSpPr>
            <a:spLocks noGrp="1"/>
          </p:cNvSpPr>
          <p:nvPr>
            <p:ph type="body" sz="quarter" idx="10"/>
          </p:nvPr>
        </p:nvSpPr>
        <p:spPr>
          <a:xfrm>
            <a:off x="381000" y="1066801"/>
            <a:ext cx="8382000" cy="5562600"/>
          </a:xfrm>
        </p:spPr>
        <p:txBody>
          <a:bodyPr>
            <a:noAutofit/>
          </a:bodyPr>
          <a:lstStyle/>
          <a:p>
            <a:pPr>
              <a:lnSpc>
                <a:spcPct val="120000"/>
              </a:lnSpc>
            </a:pPr>
            <a:r>
              <a:rPr lang="en-US" sz="2000" dirty="0" smtClean="0"/>
              <a:t>For a Workflow EPT Design your Workflow (create your Visio Diagram) </a:t>
            </a:r>
          </a:p>
          <a:p>
            <a:pPr lvl="1">
              <a:lnSpc>
                <a:spcPct val="120000"/>
              </a:lnSpc>
              <a:spcBef>
                <a:spcPts val="0"/>
              </a:spcBef>
            </a:pPr>
            <a:r>
              <a:rPr lang="en-US" sz="1800" dirty="0" smtClean="0"/>
              <a:t>Create the custom fields you would like to use within your workflow </a:t>
            </a:r>
          </a:p>
          <a:p>
            <a:pPr lvl="1">
              <a:lnSpc>
                <a:spcPct val="120000"/>
              </a:lnSpc>
              <a:spcBef>
                <a:spcPts val="0"/>
              </a:spcBef>
            </a:pPr>
            <a:r>
              <a:rPr lang="en-US" sz="1800" dirty="0" smtClean="0"/>
              <a:t>Create the pages that will display your custom fields and web parts</a:t>
            </a:r>
          </a:p>
          <a:p>
            <a:pPr lvl="1">
              <a:lnSpc>
                <a:spcPct val="120000"/>
              </a:lnSpc>
              <a:spcBef>
                <a:spcPts val="0"/>
              </a:spcBef>
            </a:pPr>
            <a:r>
              <a:rPr lang="en-US" sz="1800" dirty="0" smtClean="0"/>
              <a:t>Create the Phases of your workflow </a:t>
            </a:r>
          </a:p>
          <a:p>
            <a:pPr lvl="1">
              <a:lnSpc>
                <a:spcPct val="120000"/>
              </a:lnSpc>
              <a:spcBef>
                <a:spcPts val="0"/>
              </a:spcBef>
            </a:pPr>
            <a:r>
              <a:rPr lang="en-US" sz="1800" dirty="0" smtClean="0"/>
              <a:t>Create the Stages that will exist within the Phases, and will hold the pages that you defined </a:t>
            </a:r>
          </a:p>
          <a:p>
            <a:pPr lvl="1">
              <a:lnSpc>
                <a:spcPct val="120000"/>
              </a:lnSpc>
              <a:spcBef>
                <a:spcPts val="0"/>
              </a:spcBef>
            </a:pPr>
            <a:r>
              <a:rPr lang="en-US" sz="1800" dirty="0" smtClean="0"/>
              <a:t>Create the workflow in Visual Studio </a:t>
            </a:r>
          </a:p>
          <a:p>
            <a:pPr lvl="1">
              <a:lnSpc>
                <a:spcPct val="120000"/>
              </a:lnSpc>
              <a:spcBef>
                <a:spcPts val="0"/>
              </a:spcBef>
            </a:pPr>
            <a:r>
              <a:rPr lang="en-US" sz="1800" dirty="0" smtClean="0"/>
              <a:t>Deploy the workflow onto PWA </a:t>
            </a:r>
          </a:p>
          <a:p>
            <a:pPr lvl="1">
              <a:lnSpc>
                <a:spcPct val="120000"/>
              </a:lnSpc>
              <a:spcBef>
                <a:spcPts val="0"/>
              </a:spcBef>
            </a:pPr>
            <a:r>
              <a:rPr lang="en-US" sz="1800" dirty="0" smtClean="0"/>
              <a:t>Create an EPT and reference the workflow you just created </a:t>
            </a:r>
          </a:p>
          <a:p>
            <a:pPr>
              <a:lnSpc>
                <a:spcPct val="120000"/>
              </a:lnSpc>
            </a:pPr>
            <a:r>
              <a:rPr lang="en-US" sz="2000" dirty="0" smtClean="0"/>
              <a:t>For a Non-workflow EPT </a:t>
            </a:r>
          </a:p>
          <a:p>
            <a:pPr lvl="1">
              <a:lnSpc>
                <a:spcPct val="120000"/>
              </a:lnSpc>
              <a:spcBef>
                <a:spcPts val="0"/>
              </a:spcBef>
            </a:pPr>
            <a:r>
              <a:rPr lang="en-US" sz="1800" dirty="0" smtClean="0"/>
              <a:t>Create required custom fields</a:t>
            </a:r>
          </a:p>
          <a:p>
            <a:pPr lvl="1">
              <a:lnSpc>
                <a:spcPct val="120000"/>
              </a:lnSpc>
              <a:spcBef>
                <a:spcPts val="0"/>
              </a:spcBef>
            </a:pPr>
            <a:r>
              <a:rPr lang="en-US" sz="1800" dirty="0" smtClean="0"/>
              <a:t>Create the pages you would like to show up for this EPT </a:t>
            </a:r>
          </a:p>
          <a:p>
            <a:pPr lvl="1">
              <a:lnSpc>
                <a:spcPct val="120000"/>
              </a:lnSpc>
              <a:spcBef>
                <a:spcPts val="0"/>
              </a:spcBef>
            </a:pPr>
            <a:r>
              <a:rPr lang="en-US" sz="1800" dirty="0" smtClean="0"/>
              <a:t>Create an EPT </a:t>
            </a:r>
          </a:p>
          <a:p>
            <a:pPr lvl="2">
              <a:lnSpc>
                <a:spcPct val="120000"/>
              </a:lnSpc>
              <a:spcBef>
                <a:spcPts val="0"/>
              </a:spcBef>
            </a:pPr>
            <a:r>
              <a:rPr lang="en-US" sz="1600" dirty="0" smtClean="0"/>
              <a:t>Select no workflow </a:t>
            </a:r>
          </a:p>
          <a:p>
            <a:pPr lvl="2">
              <a:lnSpc>
                <a:spcPct val="120000"/>
              </a:lnSpc>
              <a:spcBef>
                <a:spcPts val="0"/>
              </a:spcBef>
            </a:pPr>
            <a:r>
              <a:rPr lang="en-US" sz="1600" dirty="0" smtClean="0"/>
              <a:t>Indicate what pages to display </a:t>
            </a:r>
            <a:endParaRPr lang="en-US" sz="1600" dirty="0" smtClean="0">
              <a:solidFill>
                <a:srgbClr xmlns:mc="http://schemas.openxmlformats.org/markup-compatibility/2006" xmlns:a14="http://schemas.microsoft.com/office/drawing/2010/main" val="FF0000" mc:Ignorable=""/>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15</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Demo</a:t>
            </a:r>
            <a:r>
              <a:rPr lang="en-US" dirty="0"/>
              <a:t> </a:t>
            </a:r>
            <a:r>
              <a:rPr lang="en-US" dirty="0" smtClean="0"/>
              <a:t>- EPT </a:t>
            </a:r>
            <a:r>
              <a:rPr lang="en-US" dirty="0"/>
              <a:t>Creation</a:t>
            </a:r>
          </a:p>
        </p:txBody>
      </p:sp>
      <p:sp>
        <p:nvSpPr>
          <p:cNvPr id="3" name="Text Placeholder 2"/>
          <p:cNvSpPr>
            <a:spLocks noGrp="1"/>
          </p:cNvSpPr>
          <p:nvPr>
            <p:ph type="body" sz="quarter" idx="10"/>
          </p:nvPr>
        </p:nvSpPr>
        <p:spPr>
          <a:xfrm>
            <a:off x="381000" y="1219200"/>
            <a:ext cx="8382000" cy="3557897"/>
          </a:xfrm>
        </p:spPr>
        <p:txBody>
          <a:bodyPr/>
          <a:lstStyle/>
          <a:p>
            <a:r>
              <a:rPr lang="en-US" dirty="0" smtClean="0"/>
              <a:t>Click “New Enterprise Project Type” and fill in the EPT creation page</a:t>
            </a:r>
          </a:p>
          <a:p>
            <a:pPr lvl="1"/>
            <a:r>
              <a:rPr lang="en-US" dirty="0" smtClean="0"/>
              <a:t>Site Workflow Association may either be “No Workflow” or a workflow that satisfies the governance requirements of this EPT</a:t>
            </a:r>
          </a:p>
          <a:p>
            <a:pPr lvl="1"/>
            <a:r>
              <a:rPr lang="en-US" dirty="0" smtClean="0"/>
              <a:t>Launch PDP is selected</a:t>
            </a:r>
          </a:p>
          <a:p>
            <a:pPr lvl="1"/>
            <a:r>
              <a:rPr lang="en-US" dirty="0" smtClean="0"/>
              <a:t>Department may be associated</a:t>
            </a:r>
          </a:p>
          <a:p>
            <a:pPr lvl="1"/>
            <a:r>
              <a:rPr lang="en-US" dirty="0" smtClean="0"/>
              <a:t>Possible here to override PWA default EPT</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16</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Workflows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17</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Workflows</a:t>
            </a:r>
            <a:endParaRPr lang="en-US" dirty="0"/>
          </a:p>
        </p:txBody>
      </p:sp>
      <p:sp>
        <p:nvSpPr>
          <p:cNvPr id="6" name="Text Placeholder 5"/>
          <p:cNvSpPr>
            <a:spLocks noGrp="1"/>
          </p:cNvSpPr>
          <p:nvPr>
            <p:ph type="body" sz="quarter" idx="10"/>
          </p:nvPr>
        </p:nvSpPr>
        <p:spPr>
          <a:xfrm>
            <a:off x="381000" y="1371599"/>
            <a:ext cx="8458200" cy="4944713"/>
          </a:xfrm>
        </p:spPr>
        <p:txBody>
          <a:bodyPr>
            <a:normAutofit/>
          </a:bodyPr>
          <a:lstStyle/>
          <a:p>
            <a:pPr>
              <a:spcBef>
                <a:spcPts val="1800"/>
              </a:spcBef>
            </a:pPr>
            <a:r>
              <a:rPr lang="en-US" dirty="0" smtClean="0"/>
              <a:t>Not all EPT’s have to use workflows</a:t>
            </a:r>
          </a:p>
          <a:p>
            <a:pPr>
              <a:spcBef>
                <a:spcPts val="1800"/>
              </a:spcBef>
            </a:pPr>
            <a:r>
              <a:rPr lang="en-US" dirty="0" smtClean="0"/>
              <a:t>Workflow supports more complex PM Lifecycle with multiple stages</a:t>
            </a:r>
          </a:p>
          <a:p>
            <a:pPr>
              <a:spcBef>
                <a:spcPts val="1800"/>
              </a:spcBef>
            </a:pPr>
            <a:r>
              <a:rPr lang="en-US" dirty="0" smtClean="0"/>
              <a:t>Custom Workflows created in Visual Studio 2010</a:t>
            </a:r>
          </a:p>
          <a:p>
            <a:pPr lvl="1">
              <a:spcBef>
                <a:spcPts val="1800"/>
              </a:spcBef>
            </a:pPr>
            <a:r>
              <a:rPr lang="en-US" dirty="0" smtClean="0"/>
              <a:t>Project Server 2010 does not support workflows build with SharePoint Designer 2010</a:t>
            </a:r>
          </a:p>
          <a:p>
            <a:pPr>
              <a:spcBef>
                <a:spcPts val="1800"/>
              </a:spcBef>
            </a:pPr>
            <a:r>
              <a:rPr lang="en-US" dirty="0" smtClean="0"/>
              <a:t>Allows for a custom approval process</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18</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Project Workflow Process</a:t>
            </a:r>
            <a:endParaRPr lang="en-US" dirty="0"/>
          </a:p>
        </p:txBody>
      </p:sp>
      <p:sp>
        <p:nvSpPr>
          <p:cNvPr id="3" name="Text Placeholder 2"/>
          <p:cNvSpPr>
            <a:spLocks noGrp="1"/>
          </p:cNvSpPr>
          <p:nvPr>
            <p:ph type="body" sz="quarter" idx="10"/>
          </p:nvPr>
        </p:nvSpPr>
        <p:spPr>
          <a:xfrm>
            <a:off x="381000" y="1447800"/>
            <a:ext cx="8382000" cy="4648200"/>
          </a:xfrm>
        </p:spPr>
        <p:txBody>
          <a:bodyPr>
            <a:normAutofit fontScale="85000" lnSpcReduction="20000"/>
          </a:bodyPr>
          <a:lstStyle/>
          <a:p>
            <a:pPr>
              <a:lnSpc>
                <a:spcPct val="120000"/>
              </a:lnSpc>
              <a:spcBef>
                <a:spcPts val="1800"/>
              </a:spcBef>
            </a:pPr>
            <a:r>
              <a:rPr lang="en-US" dirty="0" smtClean="0"/>
              <a:t>EPT’s are the starting point, PM initiates a project by picking an EPT in PWA</a:t>
            </a:r>
          </a:p>
          <a:p>
            <a:pPr>
              <a:lnSpc>
                <a:spcPct val="120000"/>
              </a:lnSpc>
              <a:spcBef>
                <a:spcPts val="1800"/>
              </a:spcBef>
            </a:pPr>
            <a:r>
              <a:rPr lang="en-US" dirty="0" smtClean="0"/>
              <a:t>A series of one or more Stages need to be followed in sequence. Each Stage displays one or more PDP’s to collect/display info</a:t>
            </a:r>
          </a:p>
          <a:p>
            <a:pPr>
              <a:lnSpc>
                <a:spcPct val="120000"/>
              </a:lnSpc>
              <a:spcBef>
                <a:spcPts val="1800"/>
              </a:spcBef>
            </a:pPr>
            <a:r>
              <a:rPr lang="en-US" dirty="0" smtClean="0"/>
              <a:t>Phases logically group sets of Stages</a:t>
            </a:r>
          </a:p>
          <a:p>
            <a:pPr>
              <a:lnSpc>
                <a:spcPct val="120000"/>
              </a:lnSpc>
              <a:spcBef>
                <a:spcPts val="1800"/>
              </a:spcBef>
            </a:pPr>
            <a:r>
              <a:rPr lang="en-US" dirty="0" smtClean="0"/>
              <a:t>A Workflow, built in Visual Studio, must be associated with at least one Stage, exerting control on the sequence through definition of Approvals</a:t>
            </a:r>
          </a:p>
          <a:p>
            <a:pPr>
              <a:lnSpc>
                <a:spcPct val="120000"/>
              </a:lnSpc>
              <a:spcBef>
                <a:spcPts val="1800"/>
              </a:spcBef>
            </a:pPr>
            <a:endParaRPr lang="en-US" dirty="0"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19</a:t>
            </a:fld>
            <a:endParaRPr lang="en-US"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Demand Management</a:t>
            </a:r>
            <a:endParaRPr lang="en-US" dirty="0"/>
          </a:p>
        </p:txBody>
      </p:sp>
      <p:sp>
        <p:nvSpPr>
          <p:cNvPr id="3" name="Subtitle 2"/>
          <p:cNvSpPr>
            <a:spLocks noGrp="1"/>
          </p:cNvSpPr>
          <p:nvPr>
            <p:ph type="subTitle" idx="1"/>
          </p:nvPr>
        </p:nvSpPr>
        <p:spPr>
          <a:xfrm>
            <a:off x="730249" y="5195603"/>
            <a:ext cx="7681914" cy="886397"/>
          </a:xfrm>
        </p:spPr>
        <p:txBody>
          <a:bodyPr/>
          <a:lstStyle/>
          <a:p>
            <a:r>
              <a:rPr lang="en-US" dirty="0" smtClean="0">
                <a:gradFill>
                  <a:gsLst>
                    <a:gs pos="0">
                      <a:schemeClr val="tx1"/>
                    </a:gs>
                    <a:gs pos="100000">
                      <a:schemeClr val="tx1"/>
                    </a:gs>
                  </a:gsLst>
                  <a:lin ang="5400000" scaled="0"/>
                </a:gradFill>
              </a:rPr>
              <a:t>Ignite World Wide Tour</a:t>
            </a:r>
            <a:endParaRPr lang="en-US" dirty="0"/>
          </a:p>
          <a:p>
            <a:r>
              <a:rPr lang="en-US" dirty="0">
                <a:gradFill>
                  <a:gsLst>
                    <a:gs pos="0">
                      <a:schemeClr val="tx1"/>
                    </a:gs>
                    <a:gs pos="100000">
                      <a:schemeClr val="tx1"/>
                    </a:gs>
                  </a:gsLst>
                  <a:lin ang="5400000" scaled="0"/>
                </a:gradFill>
              </a:rPr>
              <a:t>Microsoft </a:t>
            </a:r>
            <a:r>
              <a:rPr lang="en-US" dirty="0" smtClean="0">
                <a:gradFill>
                  <a:gsLst>
                    <a:gs pos="0">
                      <a:schemeClr val="tx1"/>
                    </a:gs>
                    <a:gs pos="100000">
                      <a:schemeClr val="tx1"/>
                    </a:gs>
                  </a:gsLst>
                  <a:lin ang="5400000" scaled="0"/>
                </a:gradFill>
              </a:rPr>
              <a:t>Corporation</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Stages and Phases</a:t>
            </a:r>
            <a:endParaRPr lang="en-US" dirty="0"/>
          </a:p>
        </p:txBody>
      </p:sp>
      <p:sp>
        <p:nvSpPr>
          <p:cNvPr id="3" name="Content Placeholder 2"/>
          <p:cNvSpPr>
            <a:spLocks noGrp="1"/>
          </p:cNvSpPr>
          <p:nvPr>
            <p:ph type="body" sz="quarter" idx="10"/>
          </p:nvPr>
        </p:nvSpPr>
        <p:spPr>
          <a:xfrm>
            <a:off x="381000" y="1447799"/>
            <a:ext cx="8382000" cy="4648201"/>
          </a:xfrm>
        </p:spPr>
        <p:txBody>
          <a:bodyPr>
            <a:normAutofit fontScale="92500" lnSpcReduction="10000"/>
          </a:bodyPr>
          <a:lstStyle/>
          <a:p>
            <a:pPr>
              <a:lnSpc>
                <a:spcPct val="100000"/>
              </a:lnSpc>
            </a:pPr>
            <a:r>
              <a:rPr lang="en-US" dirty="0" smtClean="0"/>
              <a:t>Vital component of the Project Lifecycle</a:t>
            </a:r>
          </a:p>
          <a:p>
            <a:pPr>
              <a:lnSpc>
                <a:spcPct val="100000"/>
              </a:lnSpc>
            </a:pPr>
            <a:endParaRPr lang="en-US" dirty="0" smtClean="0"/>
          </a:p>
          <a:p>
            <a:pPr>
              <a:lnSpc>
                <a:spcPct val="100000"/>
              </a:lnSpc>
            </a:pPr>
            <a:r>
              <a:rPr lang="en-US" b="1" i="1" dirty="0" smtClean="0"/>
              <a:t>Stage</a:t>
            </a:r>
            <a:r>
              <a:rPr lang="en-US" dirty="0" smtClean="0"/>
              <a:t> controls behavior</a:t>
            </a:r>
          </a:p>
          <a:p>
            <a:pPr lvl="1">
              <a:lnSpc>
                <a:spcPct val="100000"/>
              </a:lnSpc>
            </a:pPr>
            <a:r>
              <a:rPr lang="en-US" dirty="0" smtClean="0"/>
              <a:t>Visible Pages</a:t>
            </a:r>
          </a:p>
          <a:p>
            <a:pPr lvl="1">
              <a:lnSpc>
                <a:spcPct val="100000"/>
              </a:lnSpc>
            </a:pPr>
            <a:r>
              <a:rPr lang="en-US" dirty="0" smtClean="0"/>
              <a:t>Read Only, Required Custom Fields</a:t>
            </a:r>
          </a:p>
          <a:p>
            <a:pPr lvl="1">
              <a:lnSpc>
                <a:spcPct val="100000"/>
              </a:lnSpc>
            </a:pPr>
            <a:endParaRPr lang="en-US" dirty="0" smtClean="0"/>
          </a:p>
          <a:p>
            <a:pPr>
              <a:lnSpc>
                <a:spcPct val="100000"/>
              </a:lnSpc>
            </a:pPr>
            <a:r>
              <a:rPr lang="en-US" b="1" i="1" dirty="0" smtClean="0"/>
              <a:t>Phase</a:t>
            </a:r>
            <a:r>
              <a:rPr lang="en-US" dirty="0" smtClean="0"/>
              <a:t> groups stages</a:t>
            </a:r>
          </a:p>
          <a:p>
            <a:pPr>
              <a:lnSpc>
                <a:spcPct val="100000"/>
              </a:lnSpc>
            </a:pPr>
            <a:endParaRPr lang="en-US" dirty="0" smtClean="0"/>
          </a:p>
          <a:p>
            <a:pPr>
              <a:lnSpc>
                <a:spcPct val="100000"/>
              </a:lnSpc>
            </a:pPr>
            <a:r>
              <a:rPr lang="en-US" dirty="0" smtClean="0"/>
              <a:t>Current phase, stage of project available in Project Center, Reports</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20</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Administration</a:t>
            </a:r>
            <a:endParaRPr lang="en-US" dirty="0"/>
          </a:p>
        </p:txBody>
      </p:sp>
      <p:sp>
        <p:nvSpPr>
          <p:cNvPr id="3" name="Text Placeholder 2"/>
          <p:cNvSpPr>
            <a:spLocks noGrp="1"/>
          </p:cNvSpPr>
          <p:nvPr>
            <p:ph type="body" sz="quarter" idx="10"/>
          </p:nvPr>
        </p:nvSpPr>
        <p:spPr>
          <a:xfrm>
            <a:off x="381000" y="1981200"/>
            <a:ext cx="8382000" cy="3299365"/>
          </a:xfrm>
        </p:spPr>
        <p:txBody>
          <a:bodyPr/>
          <a:lstStyle/>
          <a:p>
            <a:r>
              <a:rPr lang="en-US" dirty="0" smtClean="0"/>
              <a:t>After Workflows are built in Visual Studio, they need to be packaged up as solutions or features and loaded into the PWA site using </a:t>
            </a:r>
            <a:r>
              <a:rPr lang="en-US" dirty="0" err="1" smtClean="0"/>
              <a:t>stsadm</a:t>
            </a:r>
            <a:r>
              <a:rPr lang="en-US" dirty="0" smtClean="0"/>
              <a:t>/PowerShell or VS</a:t>
            </a:r>
          </a:p>
          <a:p>
            <a:endParaRPr lang="en-US" dirty="0" smtClean="0"/>
          </a:p>
          <a:p>
            <a:r>
              <a:rPr lang="en-US" dirty="0" smtClean="0"/>
              <a:t>Refer to the Project Server 2010 SDK help file for more information</a:t>
            </a:r>
          </a:p>
        </p:txBody>
      </p:sp>
      <p:sp>
        <p:nvSpPr>
          <p:cNvPr id="4" name="Slide Number Placeholder 3"/>
          <p:cNvSpPr>
            <a:spLocks noGrp="1"/>
          </p:cNvSpPr>
          <p:nvPr>
            <p:ph type="sldNum" sz="quarter" idx="11"/>
          </p:nvPr>
        </p:nvSpPr>
        <p:spPr/>
        <p:txBody>
          <a:bodyPr/>
          <a:lstStyle/>
          <a:p>
            <a:fld id="{1DC70519-3D27-4D5B-A312-0DC52B8ED593}" type="slidenum">
              <a:rPr lang="en-US" smtClean="0"/>
              <a:pPr/>
              <a:t>21</a:t>
            </a:fld>
            <a:endParaRPr lang="en-US" dirty="0"/>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an EPT mid-lifecycle</a:t>
            </a:r>
            <a:endParaRPr lang="en-US" dirty="0"/>
          </a:p>
        </p:txBody>
      </p:sp>
      <p:sp>
        <p:nvSpPr>
          <p:cNvPr id="3" name="Text Placeholder 2"/>
          <p:cNvSpPr>
            <a:spLocks noGrp="1"/>
          </p:cNvSpPr>
          <p:nvPr>
            <p:ph type="body" sz="quarter" idx="10"/>
          </p:nvPr>
        </p:nvSpPr>
        <p:spPr>
          <a:xfrm>
            <a:off x="381000" y="1447799"/>
            <a:ext cx="8382000" cy="3644075"/>
          </a:xfrm>
        </p:spPr>
        <p:txBody>
          <a:bodyPr/>
          <a:lstStyle/>
          <a:p>
            <a:r>
              <a:rPr lang="en-US" dirty="0" smtClean="0"/>
              <a:t>A project or proposal’s EPT may be changed in mid-lifecycle if necessary</a:t>
            </a:r>
          </a:p>
          <a:p>
            <a:endParaRPr lang="en-US" dirty="0" smtClean="0"/>
          </a:p>
          <a:p>
            <a:pPr lvl="1"/>
            <a:r>
              <a:rPr lang="en-US" dirty="0" smtClean="0"/>
              <a:t>Current workflow will end and new EPT’s workflow will begin from its 1</a:t>
            </a:r>
            <a:r>
              <a:rPr lang="en-US" baseline="30000" dirty="0" smtClean="0"/>
              <a:t>st</a:t>
            </a:r>
            <a:r>
              <a:rPr lang="en-US" dirty="0" smtClean="0"/>
              <a:t> stage</a:t>
            </a:r>
          </a:p>
          <a:p>
            <a:pPr lvl="1"/>
            <a:endParaRPr lang="en-US" dirty="0" smtClean="0"/>
          </a:p>
          <a:p>
            <a:pPr lvl="1"/>
            <a:r>
              <a:rPr lang="en-US" dirty="0" smtClean="0"/>
              <a:t>New EPTs pages will be loaded</a:t>
            </a:r>
          </a:p>
          <a:p>
            <a:pPr lvl="2"/>
            <a:r>
              <a:rPr lang="en-US" dirty="0" smtClean="0"/>
              <a:t>Save current page’s data prior to changing EPT</a:t>
            </a:r>
          </a:p>
        </p:txBody>
      </p:sp>
      <p:sp>
        <p:nvSpPr>
          <p:cNvPr id="4" name="Slide Number Placeholder 3"/>
          <p:cNvSpPr>
            <a:spLocks noGrp="1"/>
          </p:cNvSpPr>
          <p:nvPr>
            <p:ph type="sldNum" sz="quarter" idx="11"/>
          </p:nvPr>
        </p:nvSpPr>
        <p:spPr/>
        <p:txBody>
          <a:bodyPr/>
          <a:lstStyle/>
          <a:p>
            <a:fld id="{1DC70519-3D27-4D5B-A312-0DC52B8ED593}" type="slidenum">
              <a:rPr lang="en-US" smtClean="0"/>
              <a:pPr/>
              <a:t>22</a:t>
            </a:fld>
            <a:endParaRPr lang="en-US"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Phases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23</a:t>
            </a:fld>
            <a:endParaRPr lang="en-US"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Text Placeholder 2"/>
          <p:cNvSpPr>
            <a:spLocks noGrp="1"/>
          </p:cNvSpPr>
          <p:nvPr>
            <p:ph type="body" sz="quarter" idx="10"/>
          </p:nvPr>
        </p:nvSpPr>
        <p:spPr>
          <a:xfrm>
            <a:off x="381000" y="1447798"/>
            <a:ext cx="8382000" cy="4800602"/>
          </a:xfrm>
        </p:spPr>
        <p:txBody>
          <a:bodyPr>
            <a:normAutofit fontScale="77500" lnSpcReduction="20000"/>
          </a:bodyPr>
          <a:lstStyle/>
          <a:p>
            <a:pPr>
              <a:lnSpc>
                <a:spcPct val="120000"/>
              </a:lnSpc>
              <a:spcBef>
                <a:spcPts val="1800"/>
              </a:spcBef>
            </a:pPr>
            <a:r>
              <a:rPr lang="en-US" dirty="0" smtClean="0"/>
              <a:t>Collection of Stages grouped together to identify a common set of activities in the project life cycle.</a:t>
            </a:r>
          </a:p>
          <a:p>
            <a:pPr>
              <a:lnSpc>
                <a:spcPct val="120000"/>
              </a:lnSpc>
              <a:spcBef>
                <a:spcPts val="1800"/>
              </a:spcBef>
            </a:pPr>
            <a:r>
              <a:rPr lang="en-US" dirty="0" smtClean="0"/>
              <a:t>Examples of Phases: project creation, project selection</a:t>
            </a:r>
          </a:p>
          <a:p>
            <a:pPr>
              <a:lnSpc>
                <a:spcPct val="120000"/>
              </a:lnSpc>
              <a:spcBef>
                <a:spcPts val="1800"/>
              </a:spcBef>
            </a:pPr>
            <a:r>
              <a:rPr lang="en-US" dirty="0" smtClean="0"/>
              <a:t>Phases do not directly affect Project Detail Pages</a:t>
            </a:r>
          </a:p>
          <a:p>
            <a:pPr>
              <a:lnSpc>
                <a:spcPct val="120000"/>
              </a:lnSpc>
              <a:spcBef>
                <a:spcPts val="1800"/>
              </a:spcBef>
            </a:pPr>
            <a:r>
              <a:rPr lang="en-US" dirty="0" smtClean="0"/>
              <a:t>Out Of The Box Phases: </a:t>
            </a:r>
          </a:p>
          <a:p>
            <a:pPr lvl="1">
              <a:lnSpc>
                <a:spcPct val="120000"/>
              </a:lnSpc>
              <a:spcBef>
                <a:spcPts val="0"/>
              </a:spcBef>
            </a:pPr>
            <a:r>
              <a:rPr lang="en-US" dirty="0" smtClean="0"/>
              <a:t>Create</a:t>
            </a:r>
          </a:p>
          <a:p>
            <a:pPr lvl="1">
              <a:lnSpc>
                <a:spcPct val="120000"/>
              </a:lnSpc>
              <a:spcBef>
                <a:spcPts val="0"/>
              </a:spcBef>
            </a:pPr>
            <a:r>
              <a:rPr lang="en-US" dirty="0" smtClean="0"/>
              <a:t>Plan</a:t>
            </a:r>
          </a:p>
          <a:p>
            <a:pPr lvl="1">
              <a:lnSpc>
                <a:spcPct val="120000"/>
              </a:lnSpc>
              <a:spcBef>
                <a:spcPts val="0"/>
              </a:spcBef>
            </a:pPr>
            <a:r>
              <a:rPr lang="en-US" dirty="0" smtClean="0"/>
              <a:t>Select</a:t>
            </a:r>
          </a:p>
          <a:p>
            <a:pPr lvl="1">
              <a:lnSpc>
                <a:spcPct val="120000"/>
              </a:lnSpc>
              <a:spcBef>
                <a:spcPts val="0"/>
              </a:spcBef>
            </a:pPr>
            <a:r>
              <a:rPr lang="en-US" dirty="0" smtClean="0"/>
              <a:t>Manage</a:t>
            </a:r>
          </a:p>
          <a:p>
            <a:pPr lvl="1">
              <a:lnSpc>
                <a:spcPct val="120000"/>
              </a:lnSpc>
              <a:spcBef>
                <a:spcPts val="0"/>
              </a:spcBef>
            </a:pPr>
            <a:r>
              <a:rPr lang="en-US" dirty="0" smtClean="0"/>
              <a:t>Finished</a:t>
            </a:r>
            <a:endParaRPr lang="en-US" dirty="0">
              <a:solidFill>
                <a:srgbClr xmlns:mc="http://schemas.openxmlformats.org/markup-compatibility/2006" xmlns:a14="http://schemas.microsoft.com/office/drawing/2010/main" val="FF0000" mc:Ignorable=""/>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24</a:t>
            </a:fld>
            <a:endParaRPr lang="en-US"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Stages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25</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Text Placeholder 2"/>
          <p:cNvSpPr>
            <a:spLocks noGrp="1"/>
          </p:cNvSpPr>
          <p:nvPr>
            <p:ph type="body" sz="quarter" idx="10"/>
          </p:nvPr>
        </p:nvSpPr>
        <p:spPr>
          <a:xfrm>
            <a:off x="381000" y="1447799"/>
            <a:ext cx="8382000" cy="4343401"/>
          </a:xfrm>
        </p:spPr>
        <p:txBody>
          <a:bodyPr>
            <a:normAutofit/>
          </a:bodyPr>
          <a:lstStyle/>
          <a:p>
            <a:pPr>
              <a:lnSpc>
                <a:spcPct val="100000"/>
              </a:lnSpc>
              <a:spcBef>
                <a:spcPts val="1800"/>
              </a:spcBef>
            </a:pPr>
            <a:r>
              <a:rPr lang="en-US" dirty="0" smtClean="0"/>
              <a:t>Each Stage is one step in the project lifecycle</a:t>
            </a:r>
          </a:p>
          <a:p>
            <a:pPr>
              <a:lnSpc>
                <a:spcPct val="100000"/>
              </a:lnSpc>
              <a:spcBef>
                <a:spcPts val="1800"/>
              </a:spcBef>
            </a:pPr>
            <a:r>
              <a:rPr lang="en-US" dirty="0" smtClean="0"/>
              <a:t>Stages are managed in PWA</a:t>
            </a:r>
          </a:p>
          <a:p>
            <a:pPr>
              <a:lnSpc>
                <a:spcPct val="100000"/>
              </a:lnSpc>
              <a:spcBef>
                <a:spcPts val="1800"/>
              </a:spcBef>
            </a:pPr>
            <a:r>
              <a:rPr lang="en-US" dirty="0" smtClean="0"/>
              <a:t>Stage is composed of one or more PDP’s</a:t>
            </a:r>
          </a:p>
          <a:p>
            <a:pPr>
              <a:lnSpc>
                <a:spcPct val="100000"/>
              </a:lnSpc>
              <a:spcBef>
                <a:spcPts val="1800"/>
              </a:spcBef>
            </a:pPr>
            <a:r>
              <a:rPr lang="en-US" dirty="0" smtClean="0"/>
              <a:t>Workflows may be linked to Stages within Visual Studio</a:t>
            </a:r>
          </a:p>
          <a:p>
            <a:pPr>
              <a:lnSpc>
                <a:spcPct val="100000"/>
              </a:lnSpc>
              <a:spcBef>
                <a:spcPts val="1800"/>
              </a:spcBef>
            </a:pPr>
            <a:endParaRPr lang="en-US" dirty="0" smtClean="0"/>
          </a:p>
          <a:p>
            <a:pPr>
              <a:lnSpc>
                <a:spcPct val="100000"/>
              </a:lnSpc>
              <a:spcBef>
                <a:spcPts val="1800"/>
              </a:spcBef>
            </a:pPr>
            <a:endParaRPr lang="en-US" dirty="0" smtClean="0">
              <a:solidFill>
                <a:srgbClr xmlns:mc="http://schemas.openxmlformats.org/markup-compatibility/2006" xmlns:a14="http://schemas.microsoft.com/office/drawing/2010/main" val="FF0000" mc:Ignorable=""/>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26</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OOB Sample Proposal Workflow</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27</a:t>
            </a:fld>
            <a:endParaRPr lang="en-US" dirty="0"/>
          </a:p>
        </p:txBody>
      </p:sp>
      <p:sp>
        <p:nvSpPr>
          <p:cNvPr id="5" name="Text Placeholder 2"/>
          <p:cNvSpPr>
            <a:spLocks noGrp="1"/>
          </p:cNvSpPr>
          <p:nvPr>
            <p:ph type="body" sz="quarter" idx="10"/>
          </p:nvPr>
        </p:nvSpPr>
        <p:spPr>
          <a:xfrm>
            <a:off x="6477000" y="4191000"/>
            <a:ext cx="2514600" cy="2133600"/>
          </a:xfrm>
        </p:spPr>
        <p:txBody>
          <a:bodyPr>
            <a:normAutofit/>
          </a:bodyPr>
          <a:lstStyle/>
          <a:p>
            <a:pPr marL="0">
              <a:lnSpc>
                <a:spcPct val="120000"/>
              </a:lnSpc>
              <a:spcBef>
                <a:spcPts val="0"/>
              </a:spcBef>
              <a:buNone/>
            </a:pPr>
            <a:r>
              <a:rPr lang="en-US" sz="1600" dirty="0" smtClean="0">
                <a:solidFill>
                  <a:schemeClr val="accent1"/>
                </a:solidFill>
              </a:rPr>
              <a:t>“If budget cost falls within range”, the “Range” for Public Beta is less than 1,000,000.  It means that any project that cost less than one million dollars will be automatically approved.</a:t>
            </a:r>
            <a:endParaRPr lang="en-US" sz="1600" dirty="0">
              <a:solidFill>
                <a:schemeClr val="accent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399"/>
            <a:ext cx="4648200" cy="5816377"/>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399"/>
            <a:ext cx="4648200" cy="5816377"/>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OOB Sample Proposal Workflow</a:t>
            </a:r>
            <a:endParaRPr lang="en-US" dirty="0"/>
          </a:p>
        </p:txBody>
      </p:sp>
      <p:sp>
        <p:nvSpPr>
          <p:cNvPr id="3" name="Text Placeholder 2"/>
          <p:cNvSpPr>
            <a:spLocks noGrp="1"/>
          </p:cNvSpPr>
          <p:nvPr>
            <p:ph type="body" sz="quarter" idx="10"/>
          </p:nvPr>
        </p:nvSpPr>
        <p:spPr>
          <a:xfrm>
            <a:off x="381000" y="1066801"/>
            <a:ext cx="8382000" cy="5562599"/>
          </a:xfrm>
        </p:spPr>
        <p:txBody>
          <a:bodyPr>
            <a:normAutofit fontScale="77500" lnSpcReduction="20000"/>
          </a:bodyPr>
          <a:lstStyle/>
          <a:p>
            <a:r>
              <a:rPr lang="en-US" dirty="0" smtClean="0">
                <a:solidFill>
                  <a:schemeClr val="tx1"/>
                </a:solidFill>
              </a:rPr>
              <a:t>Custom Fields supporting OOB workflow:</a:t>
            </a:r>
          </a:p>
          <a:p>
            <a:pPr lvl="1"/>
            <a:r>
              <a:rPr lang="en-US" dirty="0" smtClean="0"/>
              <a:t>Sample Approved Finish Date</a:t>
            </a:r>
          </a:p>
          <a:p>
            <a:pPr lvl="1"/>
            <a:r>
              <a:rPr lang="en-US" dirty="0" smtClean="0"/>
              <a:t>Sample Approved Start Date</a:t>
            </a:r>
          </a:p>
          <a:p>
            <a:pPr lvl="1"/>
            <a:r>
              <a:rPr lang="en-US" dirty="0" smtClean="0"/>
              <a:t>Sample Areas Impacted</a:t>
            </a:r>
          </a:p>
          <a:p>
            <a:pPr lvl="1"/>
            <a:r>
              <a:rPr lang="en-US" dirty="0" smtClean="0"/>
              <a:t>Sample Assumptions</a:t>
            </a:r>
          </a:p>
          <a:p>
            <a:pPr lvl="1"/>
            <a:r>
              <a:rPr lang="en-US" dirty="0" smtClean="0"/>
              <a:t>Sample Business Need</a:t>
            </a:r>
          </a:p>
          <a:p>
            <a:pPr lvl="1"/>
            <a:r>
              <a:rPr lang="en-US" dirty="0" smtClean="0"/>
              <a:t>Sample Compliance Proposal</a:t>
            </a:r>
          </a:p>
          <a:p>
            <a:pPr lvl="1"/>
            <a:r>
              <a:rPr lang="en-US" dirty="0" smtClean="0"/>
              <a:t>Sample Goals</a:t>
            </a:r>
          </a:p>
          <a:p>
            <a:pPr lvl="1"/>
            <a:r>
              <a:rPr lang="en-US" dirty="0" smtClean="0"/>
              <a:t>Sample Post Implementation Review Date</a:t>
            </a:r>
          </a:p>
          <a:p>
            <a:pPr lvl="1"/>
            <a:r>
              <a:rPr lang="en-US" dirty="0" smtClean="0"/>
              <a:t>Sample Post Implementation Review Notes</a:t>
            </a:r>
          </a:p>
          <a:p>
            <a:pPr lvl="1"/>
            <a:r>
              <a:rPr lang="en-US" dirty="0" smtClean="0"/>
              <a:t>Sample Primary Objectives</a:t>
            </a:r>
          </a:p>
          <a:p>
            <a:pPr lvl="1"/>
            <a:r>
              <a:rPr lang="en-US" dirty="0" smtClean="0"/>
              <a:t>Sample Proposal Cost</a:t>
            </a:r>
          </a:p>
          <a:p>
            <a:pPr lvl="1"/>
            <a:r>
              <a:rPr lang="en-US" dirty="0" smtClean="0"/>
              <a:t>Sample Proposed Finish Date</a:t>
            </a:r>
          </a:p>
          <a:p>
            <a:pPr lvl="1"/>
            <a:r>
              <a:rPr lang="en-US" dirty="0" smtClean="0"/>
              <a:t>Sample Proposed Start Date</a:t>
            </a:r>
          </a:p>
          <a:p>
            <a:pPr lvl="1"/>
            <a:endParaRPr lang="en-US" dirty="0" smtClean="0"/>
          </a:p>
          <a:p>
            <a:r>
              <a:rPr lang="en-US" dirty="0" smtClean="0">
                <a:solidFill>
                  <a:schemeClr val="tx1"/>
                </a:solidFill>
              </a:rPr>
              <a:t>Lookup Tables supporting OOB workflow:</a:t>
            </a:r>
          </a:p>
          <a:p>
            <a:pPr lvl="1"/>
            <a:r>
              <a:rPr lang="en-US" dirty="0" smtClean="0"/>
              <a:t>Sample Areas Impacted</a:t>
            </a:r>
          </a:p>
          <a:p>
            <a:pPr lvl="1"/>
            <a:r>
              <a:rPr lang="en-US" dirty="0" smtClean="0"/>
              <a:t>Sample Primary Objective</a:t>
            </a:r>
            <a:endParaRPr lang="en-US" dirty="0" smtClean="0">
              <a:solidFill>
                <a:schemeClr val="tx1"/>
              </a:solidFill>
            </a:endParaRPr>
          </a:p>
          <a:p>
            <a:endParaRPr lang="en-US" dirty="0" smtClean="0">
              <a:solidFill>
                <a:schemeClr val="tx1"/>
              </a:solidFill>
            </a:endParaRPr>
          </a:p>
          <a:p>
            <a:pPr lvl="1"/>
            <a:endParaRPr lang="en-US" dirty="0" smtClean="0"/>
          </a:p>
          <a:p>
            <a:endParaRPr lang="en-US" dirty="0">
              <a:solidFill>
                <a:schemeClr val="tx1"/>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28</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Project Workflow</a:t>
            </a:r>
            <a:endParaRPr lang="en-US" dirty="0"/>
          </a:p>
        </p:txBody>
      </p:sp>
      <p:sp>
        <p:nvSpPr>
          <p:cNvPr id="3" name="Text Placeholder 2"/>
          <p:cNvSpPr>
            <a:spLocks noGrp="1"/>
          </p:cNvSpPr>
          <p:nvPr>
            <p:ph type="body" sz="quarter" idx="10"/>
          </p:nvPr>
        </p:nvSpPr>
        <p:spPr>
          <a:xfrm>
            <a:off x="381000" y="1447799"/>
            <a:ext cx="8382000" cy="3939540"/>
          </a:xfrm>
        </p:spPr>
        <p:txBody>
          <a:bodyPr>
            <a:normAutofit/>
          </a:bodyPr>
          <a:lstStyle/>
          <a:p>
            <a:pPr lvl="0"/>
            <a:r>
              <a:rPr lang="en-US" sz="2800" dirty="0" smtClean="0">
                <a:solidFill>
                  <a:schemeClr val="tx1"/>
                </a:solidFill>
              </a:rPr>
              <a:t>Two OOB Excel report templates are available that help you to visualize Projects as they go through workflow stages and phases:</a:t>
            </a:r>
          </a:p>
          <a:p>
            <a:pPr lvl="1"/>
            <a:r>
              <a:rPr lang="en-US" sz="2400" dirty="0" err="1" smtClean="0">
                <a:solidFill>
                  <a:schemeClr val="tx1"/>
                </a:solidFill>
              </a:rPr>
              <a:t>WorkflowChart</a:t>
            </a:r>
            <a:endParaRPr lang="en-US" sz="2400" dirty="0" smtClean="0">
              <a:solidFill>
                <a:schemeClr val="tx1"/>
              </a:solidFill>
            </a:endParaRPr>
          </a:p>
          <a:p>
            <a:pPr lvl="1"/>
            <a:r>
              <a:rPr lang="en-US" sz="2400" dirty="0" err="1" smtClean="0">
                <a:solidFill>
                  <a:schemeClr val="tx1"/>
                </a:solidFill>
              </a:rPr>
              <a:t>WorkflowDrillDown</a:t>
            </a:r>
            <a:endParaRPr lang="en-US" sz="2400" dirty="0" smtClean="0">
              <a:solidFill>
                <a:schemeClr val="tx1"/>
              </a:solidFill>
            </a:endParaRPr>
          </a:p>
          <a:p>
            <a:pPr>
              <a:buNone/>
            </a:pPr>
            <a:endParaRPr lang="en-US" sz="2800" dirty="0" smtClean="0">
              <a:solidFill>
                <a:srgbClr xmlns:mc="http://schemas.openxmlformats.org/markup-compatibility/2006" xmlns:a14="http://schemas.microsoft.com/office/drawing/2010/main" val="FF0000" mc:Ignorable=""/>
              </a:solidFill>
            </a:endParaRPr>
          </a:p>
          <a:p>
            <a:endParaRPr lang="en-US" sz="2800"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29</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343400"/>
            <a:ext cx="6596063" cy="185494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14600"/>
            <a:ext cx="2219325" cy="150018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4235006"/>
          </a:xfrm>
        </p:spPr>
        <p:txBody>
          <a:bodyPr/>
          <a:lstStyle/>
          <a:p>
            <a:r>
              <a:rPr lang="en-US" dirty="0" smtClean="0"/>
              <a:t>Overview of Demand Management</a:t>
            </a:r>
          </a:p>
          <a:p>
            <a:r>
              <a:rPr lang="en-US" dirty="0" smtClean="0"/>
              <a:t>Enterprise Project Types</a:t>
            </a:r>
          </a:p>
          <a:p>
            <a:r>
              <a:rPr lang="en-US" dirty="0" smtClean="0"/>
              <a:t>Project Workflows</a:t>
            </a:r>
          </a:p>
          <a:p>
            <a:r>
              <a:rPr lang="en-US" dirty="0" smtClean="0"/>
              <a:t>Approvals</a:t>
            </a:r>
          </a:p>
          <a:p>
            <a:r>
              <a:rPr lang="en-US" dirty="0" smtClean="0"/>
              <a:t>Phases</a:t>
            </a:r>
          </a:p>
          <a:p>
            <a:r>
              <a:rPr lang="en-US" dirty="0" smtClean="0"/>
              <a:t>Stages</a:t>
            </a:r>
          </a:p>
          <a:p>
            <a:r>
              <a:rPr lang="en-US" dirty="0" smtClean="0"/>
              <a:t>Project Detail Pages</a:t>
            </a:r>
          </a:p>
          <a:p>
            <a:endParaRPr lang="en-US" dirty="0" smtClean="0"/>
          </a:p>
        </p:txBody>
      </p:sp>
      <p:sp>
        <p:nvSpPr>
          <p:cNvPr id="2" name="Slide Number Placeholder 1"/>
          <p:cNvSpPr>
            <a:spLocks noGrp="1"/>
          </p:cNvSpPr>
          <p:nvPr>
            <p:ph type="sldNum" sz="quarter" idx="11"/>
          </p:nvPr>
        </p:nvSpPr>
        <p:spPr/>
        <p:txBody>
          <a:bodyPr/>
          <a:lstStyle/>
          <a:p>
            <a:fld id="{1DC70519-3D27-4D5B-A312-0DC52B8ED593}" type="slidenum">
              <a:rPr lang="en-US" smtClean="0"/>
              <a:pPr/>
              <a:t>3</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Demo</a:t>
            </a:r>
            <a:r>
              <a:rPr lang="en-US" dirty="0" smtClean="0"/>
              <a:t> - Workflow</a:t>
            </a:r>
            <a:endParaRPr lang="en-US" dirty="0"/>
          </a:p>
        </p:txBody>
      </p:sp>
      <p:sp>
        <p:nvSpPr>
          <p:cNvPr id="3" name="Text Placeholder 2"/>
          <p:cNvSpPr>
            <a:spLocks noGrp="1"/>
          </p:cNvSpPr>
          <p:nvPr>
            <p:ph type="body" sz="quarter" idx="10"/>
          </p:nvPr>
        </p:nvSpPr>
        <p:spPr>
          <a:xfrm>
            <a:off x="304800" y="1828800"/>
            <a:ext cx="8382000" cy="3693319"/>
          </a:xfrm>
        </p:spPr>
        <p:txBody>
          <a:bodyPr/>
          <a:lstStyle/>
          <a:p>
            <a:r>
              <a:rPr lang="en-US" dirty="0" smtClean="0"/>
              <a:t>Creating Phases</a:t>
            </a:r>
          </a:p>
          <a:p>
            <a:endParaRPr lang="en-US" dirty="0" smtClean="0"/>
          </a:p>
          <a:p>
            <a:r>
              <a:rPr lang="en-US" dirty="0" smtClean="0"/>
              <a:t>Creating Stages</a:t>
            </a:r>
          </a:p>
          <a:p>
            <a:endParaRPr lang="en-US" dirty="0" smtClean="0"/>
          </a:p>
          <a:p>
            <a:r>
              <a:rPr lang="en-US" dirty="0" smtClean="0"/>
              <a:t>Creating Workflow</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30</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detail pages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31</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Detail Page (PDP)</a:t>
            </a:r>
            <a:endParaRPr lang="en-US" dirty="0"/>
          </a:p>
        </p:txBody>
      </p:sp>
      <p:sp>
        <p:nvSpPr>
          <p:cNvPr id="6" name="Text Placeholder 5"/>
          <p:cNvSpPr>
            <a:spLocks noGrp="1"/>
          </p:cNvSpPr>
          <p:nvPr>
            <p:ph type="body" sz="quarter" idx="10"/>
          </p:nvPr>
        </p:nvSpPr>
        <p:spPr>
          <a:xfrm>
            <a:off x="381000" y="1447799"/>
            <a:ext cx="8382000" cy="3505201"/>
          </a:xfrm>
        </p:spPr>
        <p:txBody>
          <a:bodyPr>
            <a:normAutofit/>
          </a:bodyPr>
          <a:lstStyle/>
          <a:p>
            <a:r>
              <a:rPr lang="en-US" dirty="0" smtClean="0"/>
              <a:t>Represents a single web part page in PWA</a:t>
            </a:r>
          </a:p>
          <a:p>
            <a:r>
              <a:rPr lang="en-US" dirty="0" smtClean="0"/>
              <a:t>You create and manage PDPs in SharePoint as you would a typical web part page, adding web parts to create required UI</a:t>
            </a:r>
          </a:p>
          <a:p>
            <a:r>
              <a:rPr lang="en-US" dirty="0" smtClean="0"/>
              <a:t>PDP’s role is to be a “visual container” for data that is driving the project lifecycle</a:t>
            </a:r>
          </a:p>
          <a:p>
            <a:r>
              <a:rPr lang="en-US" dirty="0" smtClean="0"/>
              <a:t>Out Of the Box PDPs:</a:t>
            </a:r>
          </a:p>
        </p:txBody>
      </p:sp>
      <p:sp>
        <p:nvSpPr>
          <p:cNvPr id="4" name="Slide Number Placeholder 3"/>
          <p:cNvSpPr>
            <a:spLocks noGrp="1"/>
          </p:cNvSpPr>
          <p:nvPr>
            <p:ph type="sldNum" sz="quarter" idx="11"/>
          </p:nvPr>
        </p:nvSpPr>
        <p:spPr/>
        <p:txBody>
          <a:bodyPr/>
          <a:lstStyle/>
          <a:p>
            <a:fld id="{0D7CF977-003B-4382-9C11-15648BFA557C}" type="slidenum">
              <a:rPr lang="en-US" smtClean="0"/>
              <a:pPr/>
              <a:t>32</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494511917"/>
              </p:ext>
            </p:extLst>
          </p:nvPr>
        </p:nvGraphicFramePr>
        <p:xfrm>
          <a:off x="914400" y="4876800"/>
          <a:ext cx="6096000" cy="1854200"/>
        </p:xfrm>
        <a:graphic>
          <a:graphicData uri="http://schemas.openxmlformats.org/drawingml/2006/table">
            <a:tbl>
              <a:tblPr bandRow="1">
                <a:tableStyleId>{775DCB02-9BB8-47FD-8907-85C794F793BA}</a:tableStyleId>
              </a:tblPr>
              <a:tblGrid>
                <a:gridCol w="3048000"/>
                <a:gridCol w="3048000"/>
              </a:tblGrid>
              <a:tr h="370840">
                <a:tc>
                  <a:txBody>
                    <a:bodyPr/>
                    <a:lstStyle/>
                    <a:p>
                      <a:r>
                        <a:rPr lang="en-US" dirty="0" smtClean="0"/>
                        <a:t>Post Implementation Review</a:t>
                      </a:r>
                      <a:endParaRPr lang="en-US" dirty="0"/>
                    </a:p>
                  </a:txBody>
                  <a:tcPr/>
                </a:tc>
                <a:tc>
                  <a:txBody>
                    <a:bodyPr/>
                    <a:lstStyle/>
                    <a:p>
                      <a:r>
                        <a:rPr lang="en-US" dirty="0" smtClean="0"/>
                        <a:t>Project Details</a:t>
                      </a:r>
                      <a:endParaRPr lang="en-US" dirty="0"/>
                    </a:p>
                  </a:txBody>
                  <a:tcPr/>
                </a:tc>
              </a:tr>
              <a:tr h="370840">
                <a:tc>
                  <a:txBody>
                    <a:bodyPr/>
                    <a:lstStyle/>
                    <a:p>
                      <a:r>
                        <a:rPr lang="en-US" dirty="0" smtClean="0"/>
                        <a:t>Project</a:t>
                      </a:r>
                      <a:r>
                        <a:rPr lang="en-US" baseline="0" dirty="0" smtClean="0"/>
                        <a:t> </a:t>
                      </a:r>
                      <a:r>
                        <a:rPr lang="en-US" dirty="0" smtClean="0"/>
                        <a:t>Information</a:t>
                      </a:r>
                      <a:endParaRPr lang="en-US" dirty="0"/>
                    </a:p>
                  </a:txBody>
                  <a:tcPr/>
                </a:tc>
                <a:tc>
                  <a:txBody>
                    <a:bodyPr/>
                    <a:lstStyle/>
                    <a:p>
                      <a:r>
                        <a:rPr lang="en-US" dirty="0" smtClean="0"/>
                        <a:t>Proposal Details</a:t>
                      </a:r>
                      <a:endParaRPr lang="en-US" dirty="0"/>
                    </a:p>
                  </a:txBody>
                  <a:tcPr/>
                </a:tc>
              </a:tr>
              <a:tr h="370840">
                <a:tc>
                  <a:txBody>
                    <a:bodyPr/>
                    <a:lstStyle/>
                    <a:p>
                      <a:r>
                        <a:rPr lang="en-US" dirty="0" smtClean="0"/>
                        <a:t>Proposal Schedule</a:t>
                      </a:r>
                      <a:endParaRPr lang="en-US" dirty="0"/>
                    </a:p>
                  </a:txBody>
                  <a:tcPr/>
                </a:tc>
                <a:tc>
                  <a:txBody>
                    <a:bodyPr/>
                    <a:lstStyle/>
                    <a:p>
                      <a:r>
                        <a:rPr lang="en-US" dirty="0" smtClean="0"/>
                        <a:t>Proposal Stage Status</a:t>
                      </a:r>
                      <a:endParaRPr lang="en-US" dirty="0"/>
                    </a:p>
                  </a:txBody>
                  <a:tcPr/>
                </a:tc>
              </a:tr>
              <a:tr h="370840">
                <a:tc>
                  <a:txBody>
                    <a:bodyPr/>
                    <a:lstStyle/>
                    <a:p>
                      <a:r>
                        <a:rPr lang="en-US" dirty="0" smtClean="0"/>
                        <a:t>Proposal Summary</a:t>
                      </a:r>
                      <a:endParaRPr lang="en-US" dirty="0"/>
                    </a:p>
                  </a:txBody>
                  <a:tcPr/>
                </a:tc>
                <a:tc>
                  <a:txBody>
                    <a:bodyPr/>
                    <a:lstStyle/>
                    <a:p>
                      <a:r>
                        <a:rPr lang="en-US" dirty="0" smtClean="0"/>
                        <a:t>Schedule</a:t>
                      </a:r>
                      <a:endParaRPr lang="en-US" dirty="0"/>
                    </a:p>
                  </a:txBody>
                  <a:tcPr/>
                </a:tc>
              </a:tr>
              <a:tr h="370840">
                <a:tc>
                  <a:txBody>
                    <a:bodyPr/>
                    <a:lstStyle/>
                    <a:p>
                      <a:r>
                        <a:rPr lang="en-US" dirty="0" smtClean="0"/>
                        <a:t>Strategic Impact</a:t>
                      </a:r>
                      <a:endParaRPr lang="en-US" dirty="0"/>
                    </a:p>
                  </a:txBody>
                  <a:tcPr/>
                </a:tc>
                <a:tc>
                  <a:txBody>
                    <a:bodyPr/>
                    <a:lstStyle/>
                    <a:p>
                      <a:endParaRPr lang="en-US" dirty="0"/>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Demo</a:t>
            </a:r>
            <a:r>
              <a:rPr lang="en-US" dirty="0"/>
              <a:t> </a:t>
            </a:r>
            <a:r>
              <a:rPr lang="en-US" dirty="0" smtClean="0"/>
              <a:t>- PDP Creation</a:t>
            </a:r>
            <a:endParaRPr lang="en-US" dirty="0"/>
          </a:p>
        </p:txBody>
      </p:sp>
      <p:sp>
        <p:nvSpPr>
          <p:cNvPr id="3" name="Text Placeholder 2"/>
          <p:cNvSpPr>
            <a:spLocks noGrp="1"/>
          </p:cNvSpPr>
          <p:nvPr>
            <p:ph type="body" sz="quarter" idx="10"/>
          </p:nvPr>
        </p:nvSpPr>
        <p:spPr>
          <a:xfrm>
            <a:off x="381000" y="1447799"/>
            <a:ext cx="8382000" cy="1329595"/>
          </a:xfrm>
        </p:spPr>
        <p:txBody>
          <a:bodyPr/>
          <a:lstStyle/>
          <a:p>
            <a:r>
              <a:rPr lang="en-US" dirty="0" smtClean="0"/>
              <a:t>PWA -&gt; Server Settings -&gt; Project Detail Pages ( Under the “Workflow and Project Detail Pages” heading )</a:t>
            </a:r>
          </a:p>
        </p:txBody>
      </p:sp>
      <p:sp>
        <p:nvSpPr>
          <p:cNvPr id="4" name="Slide Number Placeholder 3"/>
          <p:cNvSpPr>
            <a:spLocks noGrp="1"/>
          </p:cNvSpPr>
          <p:nvPr>
            <p:ph type="sldNum" sz="quarter" idx="11"/>
          </p:nvPr>
        </p:nvSpPr>
        <p:spPr/>
        <p:txBody>
          <a:bodyPr/>
          <a:lstStyle/>
          <a:p>
            <a:fld id="{1DC70519-3D27-4D5B-A312-0DC52B8ED593}" type="slidenum">
              <a:rPr lang="en-US" smtClean="0"/>
              <a:pPr/>
              <a:t>33</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Approvals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34</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Approvals</a:t>
            </a:r>
            <a:endParaRPr lang="en-US" dirty="0"/>
          </a:p>
        </p:txBody>
      </p:sp>
      <p:sp>
        <p:nvSpPr>
          <p:cNvPr id="3" name="Text Placeholder 2"/>
          <p:cNvSpPr>
            <a:spLocks noGrp="1"/>
          </p:cNvSpPr>
          <p:nvPr>
            <p:ph type="body" sz="quarter" idx="10"/>
          </p:nvPr>
        </p:nvSpPr>
        <p:spPr>
          <a:xfrm>
            <a:off x="381000" y="1143001"/>
            <a:ext cx="8382000" cy="5410200"/>
          </a:xfrm>
        </p:spPr>
        <p:txBody>
          <a:bodyPr>
            <a:normAutofit fontScale="77500" lnSpcReduction="20000"/>
          </a:bodyPr>
          <a:lstStyle/>
          <a:p>
            <a:pPr>
              <a:lnSpc>
                <a:spcPct val="110000"/>
              </a:lnSpc>
            </a:pPr>
            <a:r>
              <a:rPr lang="en-US" dirty="0" smtClean="0"/>
              <a:t>PWA -&gt; “Workflow Tasks” in the Approvals section of Quick Launch</a:t>
            </a:r>
          </a:p>
          <a:p>
            <a:pPr>
              <a:lnSpc>
                <a:spcPct val="110000"/>
              </a:lnSpc>
            </a:pPr>
            <a:r>
              <a:rPr lang="en-US" dirty="0" smtClean="0"/>
              <a:t>The approval process allows decision-makers :</a:t>
            </a:r>
          </a:p>
          <a:p>
            <a:pPr lvl="1">
              <a:lnSpc>
                <a:spcPct val="110000"/>
              </a:lnSpc>
            </a:pPr>
            <a:r>
              <a:rPr lang="en-US" dirty="0"/>
              <a:t>A</a:t>
            </a:r>
            <a:r>
              <a:rPr lang="en-US" dirty="0" smtClean="0"/>
              <a:t>bility to tightly control which projects continue along in their lifecycle</a:t>
            </a:r>
          </a:p>
          <a:p>
            <a:pPr lvl="1">
              <a:lnSpc>
                <a:spcPct val="110000"/>
              </a:lnSpc>
            </a:pPr>
            <a:r>
              <a:rPr lang="en-US" dirty="0"/>
              <a:t>P</a:t>
            </a:r>
            <a:r>
              <a:rPr lang="en-US" dirty="0" smtClean="0"/>
              <a:t>rovide input to people who are submitting the project proposals</a:t>
            </a:r>
          </a:p>
          <a:p>
            <a:pPr>
              <a:lnSpc>
                <a:spcPct val="110000"/>
              </a:lnSpc>
            </a:pPr>
            <a:r>
              <a:rPr lang="en-US" dirty="0" smtClean="0"/>
              <a:t>Project Server Workflow Tasks</a:t>
            </a:r>
          </a:p>
          <a:p>
            <a:pPr lvl="1">
              <a:lnSpc>
                <a:spcPct val="110000"/>
              </a:lnSpc>
            </a:pPr>
            <a:r>
              <a:rPr lang="en-US" dirty="0" smtClean="0"/>
              <a:t>Items requiring review and approval displayed</a:t>
            </a:r>
          </a:p>
          <a:p>
            <a:pPr lvl="1">
              <a:lnSpc>
                <a:spcPct val="110000"/>
              </a:lnSpc>
            </a:pPr>
            <a:r>
              <a:rPr lang="en-US" dirty="0" smtClean="0"/>
              <a:t>Edit Item to comment and make an approval/rejection decision</a:t>
            </a:r>
          </a:p>
          <a:p>
            <a:pPr>
              <a:lnSpc>
                <a:spcPct val="110000"/>
              </a:lnSpc>
            </a:pPr>
            <a:r>
              <a:rPr lang="en-US" dirty="0" smtClean="0"/>
              <a:t>Approver may be notified by email </a:t>
            </a:r>
          </a:p>
          <a:p>
            <a:pPr lvl="1">
              <a:lnSpc>
                <a:spcPct val="110000"/>
              </a:lnSpc>
            </a:pPr>
            <a:r>
              <a:rPr lang="en-US" dirty="0" smtClean="0"/>
              <a:t>“Edit this task” on the message in Outlook</a:t>
            </a:r>
          </a:p>
          <a:p>
            <a:pPr lvl="1">
              <a:lnSpc>
                <a:spcPct val="110000"/>
              </a:lnSpc>
            </a:pPr>
            <a:r>
              <a:rPr lang="en-US" sz="2900" dirty="0" smtClean="0"/>
              <a:t>Default WF approvers in PWA (security group): </a:t>
            </a:r>
          </a:p>
          <a:p>
            <a:pPr lvl="2">
              <a:lnSpc>
                <a:spcPct val="110000"/>
              </a:lnSpc>
            </a:pPr>
            <a:r>
              <a:rPr lang="en-US" sz="2500" b="1" dirty="0" smtClean="0">
                <a:solidFill>
                  <a:schemeClr val="accent1"/>
                </a:solidFill>
              </a:rPr>
              <a:t>Portfolio Managers</a:t>
            </a:r>
          </a:p>
        </p:txBody>
      </p:sp>
      <p:sp>
        <p:nvSpPr>
          <p:cNvPr id="4" name="Slide Number Placeholder 3"/>
          <p:cNvSpPr>
            <a:spLocks noGrp="1"/>
          </p:cNvSpPr>
          <p:nvPr>
            <p:ph type="sldNum" sz="quarter" idx="11"/>
          </p:nvPr>
        </p:nvSpPr>
        <p:spPr/>
        <p:txBody>
          <a:bodyPr/>
          <a:lstStyle/>
          <a:p>
            <a:fld id="{1DC70519-3D27-4D5B-A312-0DC52B8ED593}" type="slidenum">
              <a:rPr lang="en-US" smtClean="0"/>
              <a:pPr/>
              <a:t>35</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Configuration</a:t>
            </a:r>
            <a:endParaRPr lang="en-US" dirty="0"/>
          </a:p>
        </p:txBody>
      </p:sp>
      <p:sp>
        <p:nvSpPr>
          <p:cNvPr id="3" name="Text Placeholder 2"/>
          <p:cNvSpPr>
            <a:spLocks noGrp="1"/>
          </p:cNvSpPr>
          <p:nvPr>
            <p:ph type="body" sz="quarter" idx="10"/>
          </p:nvPr>
        </p:nvSpPr>
        <p:spPr>
          <a:xfrm>
            <a:off x="381000" y="1447799"/>
            <a:ext cx="8382000" cy="3120854"/>
          </a:xfrm>
        </p:spPr>
        <p:txBody>
          <a:bodyPr/>
          <a:lstStyle/>
          <a:p>
            <a:pPr>
              <a:spcBef>
                <a:spcPts val="1800"/>
              </a:spcBef>
            </a:pPr>
            <a:r>
              <a:rPr lang="en-US" dirty="0" smtClean="0"/>
              <a:t>Typically approvals are placed between Stages and Phases</a:t>
            </a:r>
          </a:p>
          <a:p>
            <a:pPr>
              <a:spcBef>
                <a:spcPts val="1800"/>
              </a:spcBef>
            </a:pPr>
            <a:r>
              <a:rPr lang="en-US" dirty="0" smtClean="0"/>
              <a:t>Stages and Phases do not necessarily have to have approvals to proceed</a:t>
            </a:r>
          </a:p>
          <a:p>
            <a:pPr>
              <a:spcBef>
                <a:spcPts val="1800"/>
              </a:spcBef>
            </a:pPr>
            <a:r>
              <a:rPr lang="en-US" dirty="0" smtClean="0"/>
              <a:t>Approval Process is based on SharePoint Server 2010</a:t>
            </a:r>
          </a:p>
        </p:txBody>
      </p:sp>
      <p:sp>
        <p:nvSpPr>
          <p:cNvPr id="4" name="Slide Number Placeholder 3"/>
          <p:cNvSpPr>
            <a:spLocks noGrp="1"/>
          </p:cNvSpPr>
          <p:nvPr>
            <p:ph type="sldNum" sz="quarter" idx="11"/>
          </p:nvPr>
        </p:nvSpPr>
        <p:spPr/>
        <p:txBody>
          <a:bodyPr/>
          <a:lstStyle/>
          <a:p>
            <a:fld id="{1DC70519-3D27-4D5B-A312-0DC52B8ED593}" type="slidenum">
              <a:rPr lang="en-US" smtClean="0"/>
              <a:pPr/>
              <a:t>36</a:t>
            </a:fld>
            <a:endParaRPr lang="en-US" dirty="0"/>
          </a:p>
        </p:txBody>
      </p:sp>
    </p:spTree>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Configuration </a:t>
            </a:r>
            <a:r>
              <a:rPr lang="en-US" dirty="0" err="1" smtClean="0"/>
              <a:t>ctd</a:t>
            </a:r>
            <a:r>
              <a:rPr lang="en-US" dirty="0" smtClean="0"/>
              <a:t>.</a:t>
            </a:r>
            <a:endParaRPr lang="en-US" dirty="0"/>
          </a:p>
        </p:txBody>
      </p:sp>
      <p:sp>
        <p:nvSpPr>
          <p:cNvPr id="3" name="Text Placeholder 2"/>
          <p:cNvSpPr>
            <a:spLocks noGrp="1"/>
          </p:cNvSpPr>
          <p:nvPr>
            <p:ph type="body" sz="quarter" idx="10"/>
          </p:nvPr>
        </p:nvSpPr>
        <p:spPr>
          <a:xfrm>
            <a:off x="381000" y="1447799"/>
            <a:ext cx="8382000" cy="4953001"/>
          </a:xfrm>
        </p:spPr>
        <p:txBody>
          <a:bodyPr>
            <a:normAutofit/>
          </a:bodyPr>
          <a:lstStyle/>
          <a:p>
            <a:r>
              <a:rPr lang="en-US" dirty="0" smtClean="0"/>
              <a:t>Create PWA User Group for approvers</a:t>
            </a:r>
          </a:p>
          <a:p>
            <a:r>
              <a:rPr lang="en-US" dirty="0" smtClean="0"/>
              <a:t>Three step process for configuration</a:t>
            </a:r>
          </a:p>
          <a:p>
            <a:pPr lvl="1"/>
            <a:r>
              <a:rPr lang="en-US" dirty="0" smtClean="0"/>
              <a:t>Create a Stage for the workflow to enter, where it will wait for an approval</a:t>
            </a:r>
          </a:p>
          <a:p>
            <a:pPr lvl="1"/>
            <a:r>
              <a:rPr lang="en-US" dirty="0" smtClean="0"/>
              <a:t>Place an Office Task (SharePoint workflow activity) at the beginning of the stage which will send out tasks to people in the PWA Group for approvers</a:t>
            </a:r>
          </a:p>
          <a:p>
            <a:pPr lvl="1"/>
            <a:r>
              <a:rPr lang="en-US" dirty="0" smtClean="0"/>
              <a:t>Create Activities which will wait for the approvals to respond to the tasks  and respond according to what the approvals decide on</a:t>
            </a:r>
          </a:p>
        </p:txBody>
      </p:sp>
      <p:sp>
        <p:nvSpPr>
          <p:cNvPr id="4" name="Slide Number Placeholder 3"/>
          <p:cNvSpPr>
            <a:spLocks noGrp="1"/>
          </p:cNvSpPr>
          <p:nvPr>
            <p:ph type="sldNum" sz="quarter" idx="11"/>
          </p:nvPr>
        </p:nvSpPr>
        <p:spPr/>
        <p:txBody>
          <a:bodyPr/>
          <a:lstStyle/>
          <a:p>
            <a:fld id="{1DC70519-3D27-4D5B-A312-0DC52B8ED593}" type="slidenum">
              <a:rPr lang="en-US" smtClean="0"/>
              <a:pPr/>
              <a:t>37</a:t>
            </a:fld>
            <a:endParaRPr lang="en-US" dirty="0"/>
          </a:p>
        </p:txBody>
      </p:sp>
    </p:spTree>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Demo</a:t>
            </a:r>
            <a:r>
              <a:rPr lang="en-US" dirty="0"/>
              <a:t> </a:t>
            </a:r>
            <a:r>
              <a:rPr lang="en-US" dirty="0" smtClean="0"/>
              <a:t>- Approvals</a:t>
            </a:r>
            <a:endParaRPr lang="en-US" dirty="0"/>
          </a:p>
        </p:txBody>
      </p:sp>
      <p:sp>
        <p:nvSpPr>
          <p:cNvPr id="3" name="Text Placeholder 2"/>
          <p:cNvSpPr>
            <a:spLocks noGrp="1"/>
          </p:cNvSpPr>
          <p:nvPr>
            <p:ph type="body" sz="quarter" idx="10"/>
          </p:nvPr>
        </p:nvSpPr>
        <p:spPr>
          <a:xfrm>
            <a:off x="381000" y="1295401"/>
            <a:ext cx="8382000" cy="4953000"/>
          </a:xfrm>
        </p:spPr>
        <p:txBody>
          <a:bodyPr>
            <a:normAutofit fontScale="92500" lnSpcReduction="10000"/>
          </a:bodyPr>
          <a:lstStyle/>
          <a:p>
            <a:pPr>
              <a:lnSpc>
                <a:spcPct val="120000"/>
              </a:lnSpc>
            </a:pPr>
            <a:r>
              <a:rPr lang="en-US" dirty="0" smtClean="0"/>
              <a:t>Demand Management and Workflow - walk through the project lifecycle from user (PM/Approver/Team Member)  perspective – connecting the dots</a:t>
            </a:r>
          </a:p>
          <a:p>
            <a:pPr>
              <a:lnSpc>
                <a:spcPct val="120000"/>
              </a:lnSpc>
            </a:pPr>
            <a:endParaRPr lang="en-US" dirty="0" smtClean="0"/>
          </a:p>
          <a:p>
            <a:pPr>
              <a:lnSpc>
                <a:spcPct val="120000"/>
              </a:lnSpc>
            </a:pPr>
            <a:r>
              <a:rPr lang="en-US" dirty="0" smtClean="0"/>
              <a:t>Cover:</a:t>
            </a:r>
          </a:p>
          <a:p>
            <a:pPr lvl="1">
              <a:lnSpc>
                <a:spcPct val="120000"/>
              </a:lnSpc>
            </a:pPr>
            <a:r>
              <a:rPr lang="en-US" dirty="0" smtClean="0"/>
              <a:t>Creating the approval process for a proposal</a:t>
            </a:r>
          </a:p>
          <a:p>
            <a:pPr lvl="1">
              <a:lnSpc>
                <a:spcPct val="120000"/>
              </a:lnSpc>
            </a:pPr>
            <a:r>
              <a:rPr lang="en-US" dirty="0" smtClean="0"/>
              <a:t>Submitting a proposal</a:t>
            </a:r>
          </a:p>
          <a:p>
            <a:pPr lvl="1">
              <a:lnSpc>
                <a:spcPct val="120000"/>
              </a:lnSpc>
            </a:pPr>
            <a:r>
              <a:rPr lang="en-US" dirty="0" smtClean="0"/>
              <a:t>Approving proposals</a:t>
            </a:r>
          </a:p>
          <a:p>
            <a:pPr lvl="2">
              <a:lnSpc>
                <a:spcPct val="120000"/>
              </a:lnSpc>
            </a:pPr>
            <a:endParaRPr lang="en-US" dirty="0" smtClean="0"/>
          </a:p>
          <a:p>
            <a:pPr>
              <a:lnSpc>
                <a:spcPct val="120000"/>
              </a:lnSpc>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38</a:t>
            </a:fld>
            <a:endParaRPr lang="en-US" dirty="0"/>
          </a:p>
        </p:txBody>
      </p:sp>
    </p:spTree>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Customizations by Configuration</a:t>
            </a:r>
            <a:endParaRPr lang="en-US" dirty="0"/>
          </a:p>
        </p:txBody>
      </p:sp>
      <p:sp>
        <p:nvSpPr>
          <p:cNvPr id="3" name="Text Placeholder 2"/>
          <p:cNvSpPr>
            <a:spLocks noGrp="1"/>
          </p:cNvSpPr>
          <p:nvPr>
            <p:ph type="body" sz="quarter" idx="10"/>
          </p:nvPr>
        </p:nvSpPr>
        <p:spPr>
          <a:xfrm>
            <a:off x="381000" y="1447799"/>
            <a:ext cx="8382000" cy="2443746"/>
          </a:xfrm>
        </p:spPr>
        <p:txBody>
          <a:bodyPr/>
          <a:lstStyle/>
          <a:p>
            <a:r>
              <a:rPr lang="en-US" dirty="0" smtClean="0">
                <a:solidFill>
                  <a:schemeClr val="tx1"/>
                </a:solidFill>
              </a:rPr>
              <a:t>Available Feature Areas for Custom Configuration:</a:t>
            </a:r>
          </a:p>
          <a:p>
            <a:endParaRPr lang="en-US" dirty="0" smtClean="0">
              <a:solidFill>
                <a:srgbClr xmlns:mc="http://schemas.openxmlformats.org/markup-compatibility/2006" xmlns:a14="http://schemas.microsoft.com/office/drawing/2010/main" val="FF0000" mc:Ignorable=""/>
              </a:solidFill>
            </a:endParaRPr>
          </a:p>
          <a:p>
            <a:endParaRPr lang="en-US" dirty="0" smtClean="0">
              <a:solidFill>
                <a:srgbClr xmlns:mc="http://schemas.openxmlformats.org/markup-compatibility/2006" xmlns:a14="http://schemas.microsoft.com/office/drawing/2010/main" val="FF0000" mc:Ignorable=""/>
              </a:solidFill>
            </a:endParaRPr>
          </a:p>
          <a:p>
            <a:pPr lvl="1"/>
            <a:endParaRPr lang="en-US" dirty="0" smtClean="0">
              <a:solidFill>
                <a:srgbClr xmlns:mc="http://schemas.openxmlformats.org/markup-compatibility/2006" xmlns:a14="http://schemas.microsoft.com/office/drawing/2010/main" val="FF0000" mc:Ignorable=""/>
              </a:soli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39</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438400"/>
            <a:ext cx="1733550" cy="14859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2051" name="Picture 3"/>
          <p:cNvPicPr>
            <a:picLocks noChangeAspect="1" noChangeArrowheads="1"/>
          </p:cNvPicPr>
          <p:nvPr/>
        </p:nvPicPr>
        <p:blipFill>
          <a:blip r:embed="rId3" cstate="print"/>
          <a:srcRect/>
          <a:stretch>
            <a:fillRect/>
          </a:stretch>
        </p:blipFill>
        <p:spPr bwMode="auto">
          <a:xfrm>
            <a:off x="5943600" y="2438400"/>
            <a:ext cx="2362200" cy="10668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2052" name="Picture 4"/>
          <p:cNvPicPr>
            <a:picLocks noChangeAspect="1" noChangeArrowheads="1"/>
          </p:cNvPicPr>
          <p:nvPr/>
        </p:nvPicPr>
        <p:blipFill>
          <a:blip r:embed="rId4" cstate="print"/>
          <a:srcRect/>
          <a:stretch>
            <a:fillRect/>
          </a:stretch>
        </p:blipFill>
        <p:spPr bwMode="auto">
          <a:xfrm>
            <a:off x="838200" y="4191000"/>
            <a:ext cx="1714500" cy="18764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2053" name="Picture 5"/>
          <p:cNvPicPr>
            <a:picLocks noChangeAspect="1" noChangeArrowheads="1"/>
          </p:cNvPicPr>
          <p:nvPr/>
        </p:nvPicPr>
        <p:blipFill>
          <a:blip r:embed="rId5" cstate="print"/>
          <a:srcRect/>
          <a:stretch>
            <a:fillRect/>
          </a:stretch>
        </p:blipFill>
        <p:spPr bwMode="auto">
          <a:xfrm>
            <a:off x="6248400" y="4191000"/>
            <a:ext cx="2038350" cy="154305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2054" name="Picture 6"/>
          <p:cNvPicPr>
            <a:picLocks noChangeAspect="1" noChangeArrowheads="1"/>
          </p:cNvPicPr>
          <p:nvPr/>
        </p:nvPicPr>
        <p:blipFill>
          <a:blip r:embed="rId6" cstate="print"/>
          <a:srcRect/>
          <a:stretch>
            <a:fillRect/>
          </a:stretch>
        </p:blipFill>
        <p:spPr bwMode="auto">
          <a:xfrm>
            <a:off x="3048000" y="3200400"/>
            <a:ext cx="2352675" cy="17621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Overview of </a:t>
            </a:r>
            <a:br>
              <a:rPr lang="en-US" dirty="0" smtClean="0"/>
            </a:br>
            <a:r>
              <a:rPr lang="en-US" dirty="0" smtClean="0"/>
              <a:t>Demand Management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4</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Customizations Using Developer Tools </a:t>
            </a:r>
            <a:endParaRPr lang="en-US" sz="4000" dirty="0"/>
          </a:p>
        </p:txBody>
      </p:sp>
      <p:sp>
        <p:nvSpPr>
          <p:cNvPr id="3" name="Text Placeholder 2"/>
          <p:cNvSpPr>
            <a:spLocks noGrp="1"/>
          </p:cNvSpPr>
          <p:nvPr>
            <p:ph type="body" sz="quarter" idx="10"/>
          </p:nvPr>
        </p:nvSpPr>
        <p:spPr>
          <a:xfrm>
            <a:off x="457200" y="1371600"/>
            <a:ext cx="8382000" cy="3827524"/>
          </a:xfrm>
        </p:spPr>
        <p:txBody>
          <a:bodyPr>
            <a:normAutofit fontScale="85000" lnSpcReduction="10000"/>
          </a:bodyPr>
          <a:lstStyle/>
          <a:p>
            <a:pPr>
              <a:lnSpc>
                <a:spcPct val="120000"/>
              </a:lnSpc>
            </a:pPr>
            <a:r>
              <a:rPr lang="en-US" dirty="0"/>
              <a:t>Primarily through Custom Web Parts</a:t>
            </a:r>
          </a:p>
          <a:p>
            <a:pPr lvl="1">
              <a:lnSpc>
                <a:spcPct val="120000"/>
              </a:lnSpc>
            </a:pPr>
            <a:r>
              <a:rPr lang="en-US" dirty="0"/>
              <a:t>Custom Web Parts participate in Project Create/Edit </a:t>
            </a:r>
            <a:r>
              <a:rPr lang="en-US" dirty="0" smtClean="0"/>
              <a:t>experience</a:t>
            </a:r>
          </a:p>
          <a:p>
            <a:pPr>
              <a:lnSpc>
                <a:spcPct val="120000"/>
              </a:lnSpc>
            </a:pPr>
            <a:r>
              <a:rPr lang="en-US" dirty="0" smtClean="0"/>
              <a:t>Increasingly use SharePoint Services </a:t>
            </a:r>
          </a:p>
          <a:p>
            <a:pPr lvl="1">
              <a:lnSpc>
                <a:spcPct val="120000"/>
              </a:lnSpc>
            </a:pPr>
            <a:r>
              <a:rPr lang="en-US" dirty="0" smtClean="0"/>
              <a:t>Like InfoPath Services, Excel Services, </a:t>
            </a:r>
            <a:r>
              <a:rPr lang="en-US" dirty="0"/>
              <a:t>Cross List Web </a:t>
            </a:r>
            <a:r>
              <a:rPr lang="en-US" dirty="0" smtClean="0"/>
              <a:t>Part</a:t>
            </a:r>
            <a:endParaRPr lang="en-US" dirty="0"/>
          </a:p>
          <a:p>
            <a:pPr>
              <a:lnSpc>
                <a:spcPct val="120000"/>
              </a:lnSpc>
            </a:pPr>
            <a:r>
              <a:rPr lang="en-US" dirty="0" smtClean="0"/>
              <a:t>New Read/Write APIs for Demand Management</a:t>
            </a:r>
          </a:p>
          <a:p>
            <a:pPr>
              <a:lnSpc>
                <a:spcPct val="120000"/>
              </a:lnSpc>
            </a:pPr>
            <a:r>
              <a:rPr lang="en-US" dirty="0" smtClean="0"/>
              <a:t>Workflow fully customizable in Visual Studio 2010</a:t>
            </a:r>
          </a:p>
          <a:p>
            <a:pPr>
              <a:lnSpc>
                <a:spcPct val="120000"/>
              </a:lnSpc>
            </a:pPr>
            <a:endParaRPr lang="en-US" dirty="0" smtClean="0"/>
          </a:p>
          <a:p>
            <a:pPr>
              <a:lnSpc>
                <a:spcPct val="120000"/>
              </a:lnSpc>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40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410200"/>
            <a:ext cx="3348037" cy="674719"/>
          </a:xfrm>
          <a:prstGeom prst="rect">
            <a:avLst/>
          </a:prstGeom>
        </p:spPr>
      </p:pic>
    </p:spTree>
    <p:extLst>
      <p:ext uri="{BB962C8B-B14F-4D97-AF65-F5344CB8AC3E}">
        <p14:creationId xmlns:p14="http://schemas.microsoft.com/office/powerpoint/2010/main" val="4035890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41</a:t>
            </a:fld>
            <a:endParaRPr lang="en-US"/>
          </a:p>
        </p:txBody>
      </p:sp>
    </p:spTree>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flipH="1">
            <a:off x="-1" y="990600"/>
            <a:ext cx="9144000" cy="5865812"/>
          </a:xfrm>
          <a:custGeom>
            <a:avLst/>
            <a:gdLst/>
            <a:ahLst/>
            <a:cxnLst>
              <a:cxn ang="0">
                <a:pos x="0" y="3312"/>
              </a:cxn>
              <a:cxn ang="0">
                <a:pos x="176" y="3326"/>
              </a:cxn>
              <a:cxn ang="0">
                <a:pos x="462" y="3336"/>
              </a:cxn>
              <a:cxn ang="0">
                <a:pos x="748" y="3338"/>
              </a:cxn>
              <a:cxn ang="0">
                <a:pos x="966" y="3332"/>
              </a:cxn>
              <a:cxn ang="0">
                <a:pos x="1204" y="3320"/>
              </a:cxn>
              <a:cxn ang="0">
                <a:pos x="1458" y="3300"/>
              </a:cxn>
              <a:cxn ang="0">
                <a:pos x="1724" y="3270"/>
              </a:cxn>
              <a:cxn ang="0">
                <a:pos x="2000" y="3228"/>
              </a:cxn>
              <a:cxn ang="0">
                <a:pos x="2282" y="3174"/>
              </a:cxn>
              <a:cxn ang="0">
                <a:pos x="2568" y="3106"/>
              </a:cxn>
              <a:cxn ang="0">
                <a:pos x="2856" y="3022"/>
              </a:cxn>
              <a:cxn ang="0">
                <a:pos x="3140" y="2922"/>
              </a:cxn>
              <a:cxn ang="0">
                <a:pos x="3280" y="2864"/>
              </a:cxn>
              <a:cxn ang="0">
                <a:pos x="3370" y="2824"/>
              </a:cxn>
              <a:cxn ang="0">
                <a:pos x="3546" y="2740"/>
              </a:cxn>
              <a:cxn ang="0">
                <a:pos x="3718" y="2648"/>
              </a:cxn>
              <a:cxn ang="0">
                <a:pos x="3886" y="2552"/>
              </a:cxn>
              <a:cxn ang="0">
                <a:pos x="4048" y="2450"/>
              </a:cxn>
              <a:cxn ang="0">
                <a:pos x="4204" y="2346"/>
              </a:cxn>
              <a:cxn ang="0">
                <a:pos x="4356" y="2236"/>
              </a:cxn>
              <a:cxn ang="0">
                <a:pos x="4502" y="2122"/>
              </a:cxn>
              <a:cxn ang="0">
                <a:pos x="4644" y="2008"/>
              </a:cxn>
              <a:cxn ang="0">
                <a:pos x="4846" y="1832"/>
              </a:cxn>
              <a:cxn ang="0">
                <a:pos x="5098" y="1592"/>
              </a:cxn>
              <a:cxn ang="0">
                <a:pos x="5326" y="1354"/>
              </a:cxn>
              <a:cxn ang="0">
                <a:pos x="5534" y="1120"/>
              </a:cxn>
              <a:cxn ang="0">
                <a:pos x="5718" y="896"/>
              </a:cxn>
              <a:cxn ang="0">
                <a:pos x="5880" y="686"/>
              </a:cxn>
              <a:cxn ang="0">
                <a:pos x="6018" y="496"/>
              </a:cxn>
              <a:cxn ang="0">
                <a:pos x="6130" y="330"/>
              </a:cxn>
              <a:cxn ang="0">
                <a:pos x="6284" y="88"/>
              </a:cxn>
              <a:cxn ang="0">
                <a:pos x="6336" y="0"/>
              </a:cxn>
              <a:cxn ang="0">
                <a:pos x="0" y="4160"/>
              </a:cxn>
            </a:cxnLst>
            <a:rect l="0" t="0" r="r" b="b"/>
            <a:pathLst>
              <a:path w="6336" h="4160">
                <a:moveTo>
                  <a:pt x="0" y="3312"/>
                </a:moveTo>
                <a:lnTo>
                  <a:pt x="0" y="3312"/>
                </a:lnTo>
                <a:lnTo>
                  <a:pt x="80" y="3318"/>
                </a:lnTo>
                <a:lnTo>
                  <a:pt x="176" y="3326"/>
                </a:lnTo>
                <a:lnTo>
                  <a:pt x="304" y="3332"/>
                </a:lnTo>
                <a:lnTo>
                  <a:pt x="462" y="3336"/>
                </a:lnTo>
                <a:lnTo>
                  <a:pt x="646" y="3338"/>
                </a:lnTo>
                <a:lnTo>
                  <a:pt x="748" y="3338"/>
                </a:lnTo>
                <a:lnTo>
                  <a:pt x="854" y="3336"/>
                </a:lnTo>
                <a:lnTo>
                  <a:pt x="966" y="3332"/>
                </a:lnTo>
                <a:lnTo>
                  <a:pt x="1082" y="3328"/>
                </a:lnTo>
                <a:lnTo>
                  <a:pt x="1204" y="3320"/>
                </a:lnTo>
                <a:lnTo>
                  <a:pt x="1328" y="3312"/>
                </a:lnTo>
                <a:lnTo>
                  <a:pt x="1458" y="3300"/>
                </a:lnTo>
                <a:lnTo>
                  <a:pt x="1590" y="3286"/>
                </a:lnTo>
                <a:lnTo>
                  <a:pt x="1724" y="3270"/>
                </a:lnTo>
                <a:lnTo>
                  <a:pt x="1860" y="3250"/>
                </a:lnTo>
                <a:lnTo>
                  <a:pt x="2000" y="3228"/>
                </a:lnTo>
                <a:lnTo>
                  <a:pt x="2140" y="3204"/>
                </a:lnTo>
                <a:lnTo>
                  <a:pt x="2282" y="3174"/>
                </a:lnTo>
                <a:lnTo>
                  <a:pt x="2426" y="3142"/>
                </a:lnTo>
                <a:lnTo>
                  <a:pt x="2568" y="3106"/>
                </a:lnTo>
                <a:lnTo>
                  <a:pt x="2712" y="3066"/>
                </a:lnTo>
                <a:lnTo>
                  <a:pt x="2856" y="3022"/>
                </a:lnTo>
                <a:lnTo>
                  <a:pt x="2998" y="2974"/>
                </a:lnTo>
                <a:lnTo>
                  <a:pt x="3140" y="2922"/>
                </a:lnTo>
                <a:lnTo>
                  <a:pt x="3210" y="2894"/>
                </a:lnTo>
                <a:lnTo>
                  <a:pt x="3280" y="2864"/>
                </a:lnTo>
                <a:lnTo>
                  <a:pt x="3280" y="2864"/>
                </a:lnTo>
                <a:lnTo>
                  <a:pt x="3370" y="2824"/>
                </a:lnTo>
                <a:lnTo>
                  <a:pt x="3460" y="2782"/>
                </a:lnTo>
                <a:lnTo>
                  <a:pt x="3546" y="2740"/>
                </a:lnTo>
                <a:lnTo>
                  <a:pt x="3634" y="2694"/>
                </a:lnTo>
                <a:lnTo>
                  <a:pt x="3718" y="2648"/>
                </a:lnTo>
                <a:lnTo>
                  <a:pt x="3802" y="2602"/>
                </a:lnTo>
                <a:lnTo>
                  <a:pt x="3886" y="2552"/>
                </a:lnTo>
                <a:lnTo>
                  <a:pt x="3968" y="2502"/>
                </a:lnTo>
                <a:lnTo>
                  <a:pt x="4048" y="2450"/>
                </a:lnTo>
                <a:lnTo>
                  <a:pt x="4126" y="2398"/>
                </a:lnTo>
                <a:lnTo>
                  <a:pt x="4204" y="2346"/>
                </a:lnTo>
                <a:lnTo>
                  <a:pt x="4280" y="2290"/>
                </a:lnTo>
                <a:lnTo>
                  <a:pt x="4356" y="2236"/>
                </a:lnTo>
                <a:lnTo>
                  <a:pt x="4430" y="2180"/>
                </a:lnTo>
                <a:lnTo>
                  <a:pt x="4502" y="2122"/>
                </a:lnTo>
                <a:lnTo>
                  <a:pt x="4574" y="2066"/>
                </a:lnTo>
                <a:lnTo>
                  <a:pt x="4644" y="2008"/>
                </a:lnTo>
                <a:lnTo>
                  <a:pt x="4714" y="1950"/>
                </a:lnTo>
                <a:lnTo>
                  <a:pt x="4846" y="1832"/>
                </a:lnTo>
                <a:lnTo>
                  <a:pt x="4974" y="1712"/>
                </a:lnTo>
                <a:lnTo>
                  <a:pt x="5098" y="1592"/>
                </a:lnTo>
                <a:lnTo>
                  <a:pt x="5216" y="1472"/>
                </a:lnTo>
                <a:lnTo>
                  <a:pt x="5326" y="1354"/>
                </a:lnTo>
                <a:lnTo>
                  <a:pt x="5434" y="1236"/>
                </a:lnTo>
                <a:lnTo>
                  <a:pt x="5534" y="1120"/>
                </a:lnTo>
                <a:lnTo>
                  <a:pt x="5630" y="1006"/>
                </a:lnTo>
                <a:lnTo>
                  <a:pt x="5718" y="896"/>
                </a:lnTo>
                <a:lnTo>
                  <a:pt x="5802" y="790"/>
                </a:lnTo>
                <a:lnTo>
                  <a:pt x="5880" y="686"/>
                </a:lnTo>
                <a:lnTo>
                  <a:pt x="5952" y="590"/>
                </a:lnTo>
                <a:lnTo>
                  <a:pt x="6018" y="496"/>
                </a:lnTo>
                <a:lnTo>
                  <a:pt x="6076" y="410"/>
                </a:lnTo>
                <a:lnTo>
                  <a:pt x="6130" y="330"/>
                </a:lnTo>
                <a:lnTo>
                  <a:pt x="6220" y="194"/>
                </a:lnTo>
                <a:lnTo>
                  <a:pt x="6284" y="88"/>
                </a:lnTo>
                <a:lnTo>
                  <a:pt x="6322" y="24"/>
                </a:lnTo>
                <a:lnTo>
                  <a:pt x="6336" y="0"/>
                </a:lnTo>
                <a:lnTo>
                  <a:pt x="6336" y="4160"/>
                </a:lnTo>
                <a:lnTo>
                  <a:pt x="0" y="4160"/>
                </a:lnTo>
                <a:lnTo>
                  <a:pt x="0" y="3312"/>
                </a:lnTo>
                <a:close/>
              </a:path>
            </a:pathLst>
          </a:custGeom>
          <a:gradFill flip="none" rotWithShape="1">
            <a:gsLst>
              <a:gs pos="0">
                <a:schemeClr val="bg1">
                  <a:lumMod val="85000"/>
                  <a:alpha val="15000"/>
                </a:schemeClr>
              </a:gs>
              <a:gs pos="50000">
                <a:schemeClr val="bg1">
                  <a:lumMod val="85000"/>
                  <a:alpha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4"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1" y="2044702"/>
            <a:ext cx="9325021" cy="4813299"/>
          </a:xfrm>
          <a:prstGeom prst="rect">
            <a:avLst/>
          </a:prstGeom>
          <a:noFill/>
        </p:spPr>
      </p:pic>
      <p:sp>
        <p:nvSpPr>
          <p:cNvPr id="2" name="Title 1"/>
          <p:cNvSpPr>
            <a:spLocks noGrp="1"/>
          </p:cNvSpPr>
          <p:nvPr>
            <p:ph type="title"/>
          </p:nvPr>
        </p:nvSpPr>
        <p:spPr>
          <a:xfrm>
            <a:off x="381000" y="228600"/>
            <a:ext cx="8382000" cy="830997"/>
          </a:xfrm>
        </p:spPr>
        <p:txBody>
          <a:bodyPr/>
          <a:lstStyle/>
          <a:p>
            <a:r>
              <a:rPr lang="en-US" sz="3600" dirty="0" smtClean="0"/>
              <a:t>Unified Project and Portfolio Management </a:t>
            </a:r>
            <a:br>
              <a:rPr lang="en-US" sz="3600" dirty="0" smtClean="0"/>
            </a:br>
            <a:r>
              <a:rPr lang="en-US" sz="24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Capture all work in a central </a:t>
            </a:r>
            <a:r>
              <a:rPr lang="en-US" sz="24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r</a:t>
            </a:r>
            <a:r>
              <a:rPr lang="en-US" sz="24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epository</a:t>
            </a:r>
            <a:endParaRPr lang="en-US" sz="20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endParaRPr>
          </a:p>
        </p:txBody>
      </p:sp>
      <p:grpSp>
        <p:nvGrpSpPr>
          <p:cNvPr id="16" name="Group 15"/>
          <p:cNvGrpSpPr/>
          <p:nvPr/>
        </p:nvGrpSpPr>
        <p:grpSpPr>
          <a:xfrm>
            <a:off x="389436" y="1676401"/>
            <a:ext cx="8022139" cy="457199"/>
            <a:chOff x="1489697" y="3200400"/>
            <a:chExt cx="9201200" cy="457199"/>
          </a:xfrm>
        </p:grpSpPr>
        <p:grpSp>
          <p:nvGrpSpPr>
            <p:cNvPr id="7" name="Group 6"/>
            <p:cNvGrpSpPr/>
            <p:nvPr/>
          </p:nvGrpSpPr>
          <p:grpSpPr>
            <a:xfrm>
              <a:off x="1489697" y="3200400"/>
              <a:ext cx="3256968" cy="457199"/>
              <a:chOff x="197" y="0"/>
              <a:chExt cx="3256968" cy="457199"/>
            </a:xfrm>
          </p:grpSpPr>
          <p:sp>
            <p:nvSpPr>
              <p:cNvPr id="14" name="Chevron 13"/>
              <p:cNvSpPr/>
              <p:nvPr/>
            </p:nvSpPr>
            <p:spPr>
              <a:xfrm>
                <a:off x="197" y="0"/>
                <a:ext cx="3256968" cy="457199"/>
              </a:xfrm>
              <a:prstGeom prst="chevron">
                <a:avLst/>
              </a:prstGeom>
              <a:gradFill flip="none" rotWithShape="1">
                <a:gsLst>
                  <a:gs pos="0">
                    <a:srgbClr xmlns:mc="http://schemas.openxmlformats.org/markup-compatibility/2006" xmlns:a14="http://schemas.microsoft.com/office/drawing/2010/main" val="9BBB59" mc:Ignorable="">
                      <a:lumMod val="20000"/>
                      <a:lumOff val="80000"/>
                      <a:alpha val="0"/>
                    </a:srgbClr>
                  </a:gs>
                  <a:gs pos="35000">
                    <a:srgbClr xmlns:mc="http://schemas.openxmlformats.org/markup-compatibility/2006" xmlns:a14="http://schemas.microsoft.com/office/drawing/2010/main" val="9BBB59" mc:Ignorable="">
                      <a:lumMod val="40000"/>
                      <a:lumOff val="60000"/>
                      <a:alpha val="75000"/>
                    </a:srgbClr>
                  </a:gs>
                  <a:gs pos="100000">
                    <a:srgbClr xmlns:mc="http://schemas.openxmlformats.org/markup-compatibility/2006" xmlns:a14="http://schemas.microsoft.com/office/drawing/2010/main" val="9BBB59" mc:Ignorable="">
                      <a:alpha val="75000"/>
                    </a:srgbClr>
                  </a:gs>
                </a:gsLst>
                <a:lin ang="0" scaled="1"/>
                <a:tileRect/>
              </a:gradFill>
              <a:ln w="6350" cap="rnd" cmpd="sng" algn="ctr">
                <a:noFill/>
                <a:prstDash val="solid"/>
                <a:headEnd/>
                <a:tailEnd/>
              </a:ln>
              <a:effectLst/>
            </p:spPr>
          </p:sp>
          <p:sp>
            <p:nvSpPr>
              <p:cNvPr id="15" name="Chevron 4"/>
              <p:cNvSpPr/>
              <p:nvPr/>
            </p:nvSpPr>
            <p:spPr>
              <a:xfrm>
                <a:off x="228797" y="0"/>
                <a:ext cx="2799769"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rPr>
                  <a:t>Capture all Requests</a:t>
                </a:r>
                <a:endParaRPr lang="en-US" sz="1600" b="1" i="1" kern="0"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endParaRPr>
              </a:p>
            </p:txBody>
          </p:sp>
        </p:grpSp>
        <p:grpSp>
          <p:nvGrpSpPr>
            <p:cNvPr id="8" name="Group 7"/>
            <p:cNvGrpSpPr/>
            <p:nvPr/>
          </p:nvGrpSpPr>
          <p:grpSpPr>
            <a:xfrm>
              <a:off x="4519501" y="3200400"/>
              <a:ext cx="2663019" cy="457199"/>
              <a:chOff x="2882788" y="0"/>
              <a:chExt cx="2663019" cy="457199"/>
            </a:xfrm>
          </p:grpSpPr>
          <p:sp>
            <p:nvSpPr>
              <p:cNvPr id="12" name="Chevron 11"/>
              <p:cNvSpPr/>
              <p:nvPr/>
            </p:nvSpPr>
            <p:spPr>
              <a:xfrm>
                <a:off x="2882788" y="0"/>
                <a:ext cx="2663019" cy="457199"/>
              </a:xfrm>
              <a:prstGeom prst="chevron">
                <a:avLst/>
              </a:prstGeom>
              <a:gradFill flip="none" rotWithShape="1">
                <a:gsLst>
                  <a:gs pos="0">
                    <a:srgbClr xmlns:mc="http://schemas.openxmlformats.org/markup-compatibility/2006" xmlns:a14="http://schemas.microsoft.com/office/drawing/2010/main" val="9BBB59" mc:Ignorable="">
                      <a:lumMod val="20000"/>
                      <a:lumOff val="80000"/>
                      <a:alpha val="0"/>
                    </a:srgbClr>
                  </a:gs>
                  <a:gs pos="35000">
                    <a:srgbClr xmlns:mc="http://schemas.openxmlformats.org/markup-compatibility/2006" xmlns:a14="http://schemas.microsoft.com/office/drawing/2010/main" val="9BBB59" mc:Ignorable="">
                      <a:lumMod val="40000"/>
                      <a:lumOff val="60000"/>
                      <a:alpha val="75000"/>
                    </a:srgbClr>
                  </a:gs>
                  <a:gs pos="100000">
                    <a:srgbClr xmlns:mc="http://schemas.openxmlformats.org/markup-compatibility/2006" xmlns:a14="http://schemas.microsoft.com/office/drawing/2010/main" val="9BBB59" mc:Ignorable="">
                      <a:alpha val="75000"/>
                    </a:srgbClr>
                  </a:gs>
                </a:gsLst>
                <a:lin ang="0" scaled="1"/>
                <a:tileRect/>
              </a:gradFill>
              <a:ln w="6350" cap="rnd" cmpd="sng" algn="ctr">
                <a:noFill/>
                <a:prstDash val="solid"/>
                <a:headEnd/>
                <a:tailEnd/>
              </a:ln>
              <a:effectLst/>
            </p:spPr>
          </p:sp>
          <p:sp>
            <p:nvSpPr>
              <p:cNvPr id="13" name="Chevron 6"/>
              <p:cNvSpPr/>
              <p:nvPr/>
            </p:nvSpPr>
            <p:spPr>
              <a:xfrm>
                <a:off x="3111388" y="0"/>
                <a:ext cx="2205820"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rPr>
                  <a:t>Control via Workflow</a:t>
                </a:r>
                <a:endParaRPr lang="en-US" sz="1600" b="1" i="1" kern="0"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endParaRPr>
              </a:p>
            </p:txBody>
          </p:sp>
        </p:grpSp>
        <p:grpSp>
          <p:nvGrpSpPr>
            <p:cNvPr id="9" name="Group 8"/>
            <p:cNvGrpSpPr/>
            <p:nvPr/>
          </p:nvGrpSpPr>
          <p:grpSpPr>
            <a:xfrm>
              <a:off x="6947126" y="3200400"/>
              <a:ext cx="3743771" cy="457199"/>
              <a:chOff x="5171431" y="0"/>
              <a:chExt cx="3743771" cy="457199"/>
            </a:xfrm>
          </p:grpSpPr>
          <p:sp>
            <p:nvSpPr>
              <p:cNvPr id="10" name="Chevron 9"/>
              <p:cNvSpPr/>
              <p:nvPr/>
            </p:nvSpPr>
            <p:spPr>
              <a:xfrm>
                <a:off x="5171431" y="0"/>
                <a:ext cx="3743771" cy="457199"/>
              </a:xfrm>
              <a:prstGeom prst="chevron">
                <a:avLst/>
              </a:prstGeom>
              <a:gradFill flip="none" rotWithShape="1">
                <a:gsLst>
                  <a:gs pos="0">
                    <a:srgbClr xmlns:mc="http://schemas.openxmlformats.org/markup-compatibility/2006" xmlns:a14="http://schemas.microsoft.com/office/drawing/2010/main" val="9BBB59" mc:Ignorable="">
                      <a:lumMod val="20000"/>
                      <a:lumOff val="80000"/>
                      <a:alpha val="0"/>
                    </a:srgbClr>
                  </a:gs>
                  <a:gs pos="35000">
                    <a:srgbClr xmlns:mc="http://schemas.openxmlformats.org/markup-compatibility/2006" xmlns:a14="http://schemas.microsoft.com/office/drawing/2010/main" val="9BBB59" mc:Ignorable="">
                      <a:lumMod val="40000"/>
                      <a:lumOff val="60000"/>
                      <a:alpha val="75000"/>
                    </a:srgbClr>
                  </a:gs>
                  <a:gs pos="100000">
                    <a:srgbClr xmlns:mc="http://schemas.openxmlformats.org/markup-compatibility/2006" xmlns:a14="http://schemas.microsoft.com/office/drawing/2010/main" val="9BBB59" mc:Ignorable="">
                      <a:alpha val="75000"/>
                    </a:srgbClr>
                  </a:gs>
                </a:gsLst>
                <a:lin ang="0" scaled="1"/>
                <a:tileRect/>
              </a:gradFill>
              <a:ln w="6350" cap="rnd" cmpd="sng" algn="ctr">
                <a:noFill/>
                <a:prstDash val="solid"/>
                <a:headEnd/>
                <a:tailEnd/>
              </a:ln>
              <a:effectLst/>
            </p:spPr>
          </p:sp>
          <p:sp>
            <p:nvSpPr>
              <p:cNvPr id="11" name="Chevron 8"/>
              <p:cNvSpPr/>
              <p:nvPr/>
            </p:nvSpPr>
            <p:spPr>
              <a:xfrm>
                <a:off x="5400031" y="0"/>
                <a:ext cx="3286572"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rPr>
                  <a:t>Build Business Case</a:t>
                </a:r>
                <a:endParaRPr lang="en-US" sz="1600" b="1" i="1" kern="0"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0" scaled="1"/>
                  </a:gradFill>
                  <a:effectLst>
                    <a:outerShdw blurRad="139700" algn="ctr" rotWithShape="0">
                      <a:prstClr val="black"/>
                    </a:outerShdw>
                  </a:effectLst>
                  <a:latin typeface="Segoe Semibold"/>
                </a:endParaRPr>
              </a:p>
            </p:txBody>
          </p:sp>
        </p:grpSp>
      </p:grpSp>
      <p:grpSp>
        <p:nvGrpSpPr>
          <p:cNvPr id="6" name="Group 5"/>
          <p:cNvGrpSpPr/>
          <p:nvPr/>
        </p:nvGrpSpPr>
        <p:grpSpPr>
          <a:xfrm>
            <a:off x="388938" y="2819400"/>
            <a:ext cx="8929416" cy="3056003"/>
            <a:chOff x="388938" y="2819400"/>
            <a:chExt cx="8929416" cy="3056003"/>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819400"/>
              <a:ext cx="3984354" cy="2871787"/>
            </a:xfrm>
            <a:prstGeom prst="rect">
              <a:avLst/>
            </a:prstGeom>
            <a:noFill/>
            <a:ln w="9525">
              <a:noFill/>
              <a:miter lim="800000"/>
              <a:headEnd/>
              <a:tailEnd/>
            </a:ln>
            <a:effectLst>
              <a:reflection blurRad="6350" stA="50000" endA="300" endPos="38500" dist="50800" dir="5400000" sy="-100000" algn="bl" rotWithShape="0"/>
            </a:effectLst>
            <a:scene3d>
              <a:camera prst="perspectiveLeft">
                <a:rot lat="24000" lon="2676000" rev="21396000"/>
              </a:camera>
              <a:lightRig rig="threePt" dir="t"/>
            </a:scene3d>
          </p:spPr>
        </p:pic>
        <p:grpSp>
          <p:nvGrpSpPr>
            <p:cNvPr id="58" name="Group 20"/>
            <p:cNvGrpSpPr/>
            <p:nvPr/>
          </p:nvGrpSpPr>
          <p:grpSpPr>
            <a:xfrm>
              <a:off x="3280946" y="3077922"/>
              <a:ext cx="2313331" cy="2244466"/>
              <a:chOff x="5027613" y="3505200"/>
              <a:chExt cx="2299704" cy="2231245"/>
            </a:xfrm>
          </p:grpSpPr>
          <p:pic>
            <p:nvPicPr>
              <p:cNvPr id="91"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865812" y="4343400"/>
                <a:ext cx="1461505" cy="1393045"/>
              </a:xfrm>
              <a:prstGeom prst="rect">
                <a:avLst/>
              </a:prstGeom>
              <a:noFill/>
            </p:spPr>
          </p:pic>
          <p:pic>
            <p:nvPicPr>
              <p:cNvPr id="92"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027613" y="3962400"/>
                <a:ext cx="1066800" cy="1016829"/>
              </a:xfrm>
              <a:prstGeom prst="rect">
                <a:avLst/>
              </a:prstGeom>
              <a:noFill/>
            </p:spPr>
          </p:pic>
          <p:pic>
            <p:nvPicPr>
              <p:cNvPr id="93"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789612" y="3505200"/>
                <a:ext cx="879392" cy="838200"/>
              </a:xfrm>
              <a:prstGeom prst="rect">
                <a:avLst/>
              </a:prstGeom>
              <a:noFill/>
            </p:spPr>
          </p:pic>
        </p:grpSp>
        <p:grpSp>
          <p:nvGrpSpPr>
            <p:cNvPr id="59" name="Group 25"/>
            <p:cNvGrpSpPr/>
            <p:nvPr/>
          </p:nvGrpSpPr>
          <p:grpSpPr>
            <a:xfrm>
              <a:off x="1115140" y="3488251"/>
              <a:ext cx="1679926" cy="1594817"/>
              <a:chOff x="811004" y="3579478"/>
              <a:chExt cx="1795463" cy="1704502"/>
            </a:xfrm>
          </p:grpSpPr>
          <p:sp>
            <p:nvSpPr>
              <p:cNvPr id="88" name="Freeform 31"/>
              <p:cNvSpPr>
                <a:spLocks/>
              </p:cNvSpPr>
              <p:nvPr/>
            </p:nvSpPr>
            <p:spPr bwMode="auto">
              <a:xfrm rot="4500000">
                <a:off x="1542285" y="4219798"/>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89" name="Freeform 31"/>
              <p:cNvSpPr>
                <a:spLocks/>
              </p:cNvSpPr>
              <p:nvPr/>
            </p:nvSpPr>
            <p:spPr bwMode="auto">
              <a:xfrm rot="6300000">
                <a:off x="1542285" y="2848197"/>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90" name="Freeform 31"/>
              <p:cNvSpPr>
                <a:spLocks/>
              </p:cNvSpPr>
              <p:nvPr/>
            </p:nvSpPr>
            <p:spPr bwMode="auto">
              <a:xfrm rot="5400000">
                <a:off x="1542285" y="3533997"/>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grpSp>
        <p:grpSp>
          <p:nvGrpSpPr>
            <p:cNvPr id="60" name="Group 32"/>
            <p:cNvGrpSpPr/>
            <p:nvPr/>
          </p:nvGrpSpPr>
          <p:grpSpPr>
            <a:xfrm>
              <a:off x="388938" y="3287512"/>
              <a:ext cx="1382754" cy="1996305"/>
              <a:chOff x="1718526" y="3200400"/>
              <a:chExt cx="1477852" cy="2133600"/>
            </a:xfrm>
          </p:grpSpPr>
          <p:pic>
            <p:nvPicPr>
              <p:cNvPr id="82" name="Picture 3" descr="\\SERVER3\InternalBin\Resource DVD\DVD_ART36\Artwork_Imagery\Shapes\Circular shapes\sphere ball\Istock 6353432 Shiny spheres\gray-shiny-sphere.png"/>
              <p:cNvPicPr>
                <a:picLocks noChangeAspect="1" noChangeArrowheads="1"/>
              </p:cNvPicPr>
              <p:nvPr/>
            </p:nvPicPr>
            <p:blipFill>
              <a:blip r:embed="rId6" cstate="print"/>
              <a:srcRect/>
              <a:stretch>
                <a:fillRect/>
              </a:stretch>
            </p:blipFill>
            <p:spPr bwMode="auto">
              <a:xfrm>
                <a:off x="1751012" y="4343400"/>
                <a:ext cx="618125" cy="609600"/>
              </a:xfrm>
              <a:prstGeom prst="rect">
                <a:avLst/>
              </a:prstGeom>
              <a:noFill/>
            </p:spPr>
          </p:pic>
          <p:pic>
            <p:nvPicPr>
              <p:cNvPr id="83" name="Picture 5" descr="\\SERVER3\InternalBin\Resource DVD\DVD_ART36\Artwork_Imagery\Shapes\Circular shapes\sphere ball\Istock 6353432 Shiny spheres\teal-shiny-sphere.png"/>
              <p:cNvPicPr>
                <a:picLocks noChangeAspect="1" noChangeArrowheads="1"/>
              </p:cNvPicPr>
              <p:nvPr/>
            </p:nvPicPr>
            <p:blipFill>
              <a:blip r:embed="rId7" cstate="print"/>
              <a:srcRect/>
              <a:stretch>
                <a:fillRect/>
              </a:stretch>
            </p:blipFill>
            <p:spPr bwMode="auto">
              <a:xfrm>
                <a:off x="2055812" y="3200400"/>
                <a:ext cx="386328" cy="381000"/>
              </a:xfrm>
              <a:prstGeom prst="rect">
                <a:avLst/>
              </a:prstGeom>
              <a:noFill/>
            </p:spPr>
          </p:pic>
          <p:pic>
            <p:nvPicPr>
              <p:cNvPr id="84" name="Picture 4" descr="\\SERVER3\InternalBin\Resource DVD\DVD_ART36\Artwork_Imagery\Shapes\Circular shapes\sphere ball\Istock 6353432 Shiny spheres\white-shiny-sphere.png"/>
              <p:cNvPicPr>
                <a:picLocks noChangeAspect="1" noChangeArrowheads="1"/>
              </p:cNvPicPr>
              <p:nvPr/>
            </p:nvPicPr>
            <p:blipFill>
              <a:blip r:embed="rId8" cstate="print"/>
              <a:srcRect/>
              <a:stretch>
                <a:fillRect/>
              </a:stretch>
            </p:blipFill>
            <p:spPr bwMode="auto">
              <a:xfrm>
                <a:off x="2360612" y="3521993"/>
                <a:ext cx="835766" cy="821407"/>
              </a:xfrm>
              <a:prstGeom prst="rect">
                <a:avLst/>
              </a:prstGeom>
              <a:noFill/>
            </p:spPr>
          </p:pic>
          <p:pic>
            <p:nvPicPr>
              <p:cNvPr id="85" name="Picture 6" descr="\\SERVER3\InternalBin\Resource DVD\DVD_ART36\Artwork_Imagery\Shapes\Circular shapes\sphere ball\Istock 6353432 Shiny spheres\orange-shiny-sphere.png"/>
              <p:cNvPicPr>
                <a:picLocks noChangeAspect="1" noChangeArrowheads="1"/>
              </p:cNvPicPr>
              <p:nvPr/>
            </p:nvPicPr>
            <p:blipFill>
              <a:blip r:embed="rId9" cstate="print"/>
              <a:srcRect/>
              <a:stretch>
                <a:fillRect/>
              </a:stretch>
            </p:blipFill>
            <p:spPr bwMode="auto">
              <a:xfrm>
                <a:off x="2741612" y="4648200"/>
                <a:ext cx="341198" cy="336493"/>
              </a:xfrm>
              <a:prstGeom prst="rect">
                <a:avLst/>
              </a:prstGeom>
              <a:noFill/>
            </p:spPr>
          </p:pic>
          <p:pic>
            <p:nvPicPr>
              <p:cNvPr id="86" name="Picture 5" descr="\\SERVER3\InternalBin\Resource DVD\DVD_ART36\Artwork_Imagery\Shapes\Circular shapes\sphere ball\Istock 6353432 Shiny spheres\teal-shiny-sphere.png"/>
              <p:cNvPicPr>
                <a:picLocks noChangeAspect="1" noChangeArrowheads="1"/>
              </p:cNvPicPr>
              <p:nvPr/>
            </p:nvPicPr>
            <p:blipFill>
              <a:blip r:embed="rId7" cstate="print"/>
              <a:srcRect/>
              <a:stretch>
                <a:fillRect/>
              </a:stretch>
            </p:blipFill>
            <p:spPr bwMode="auto">
              <a:xfrm>
                <a:off x="2284412" y="4953000"/>
                <a:ext cx="386328" cy="381000"/>
              </a:xfrm>
              <a:prstGeom prst="rect">
                <a:avLst/>
              </a:prstGeom>
              <a:noFill/>
            </p:spPr>
          </p:pic>
          <p:pic>
            <p:nvPicPr>
              <p:cNvPr id="87" name="Picture 6" descr="\\SERVER3\InternalBin\Resource DVD\DVD_ART36\Artwork_Imagery\Shapes\Circular shapes\sphere ball\Istock 6353432 Shiny spheres\orange-shiny-sphere.png"/>
              <p:cNvPicPr>
                <a:picLocks noChangeAspect="1" noChangeArrowheads="1"/>
              </p:cNvPicPr>
              <p:nvPr/>
            </p:nvPicPr>
            <p:blipFill>
              <a:blip r:embed="rId9" cstate="print"/>
              <a:srcRect/>
              <a:stretch>
                <a:fillRect/>
              </a:stretch>
            </p:blipFill>
            <p:spPr bwMode="auto">
              <a:xfrm>
                <a:off x="1718526" y="3657600"/>
                <a:ext cx="341198" cy="336493"/>
              </a:xfrm>
              <a:prstGeom prst="rect">
                <a:avLst/>
              </a:prstGeom>
              <a:noFill/>
            </p:spPr>
          </p:pic>
        </p:grpSp>
        <p:grpSp>
          <p:nvGrpSpPr>
            <p:cNvPr id="61" name="Group 33"/>
            <p:cNvGrpSpPr/>
            <p:nvPr/>
          </p:nvGrpSpPr>
          <p:grpSpPr>
            <a:xfrm flipV="1">
              <a:off x="4437612" y="2875682"/>
              <a:ext cx="888119" cy="202279"/>
              <a:chOff x="5564670" y="5538830"/>
              <a:chExt cx="1124102" cy="256027"/>
            </a:xfrm>
          </p:grpSpPr>
          <p:sp>
            <p:nvSpPr>
              <p:cNvPr id="79" name="Oval 78"/>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endParaRPr>
              </a:p>
            </p:txBody>
          </p:sp>
          <p:cxnSp>
            <p:nvCxnSpPr>
              <p:cNvPr id="80" name="Straight Connector 79"/>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9"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678424" y="2873998"/>
              <a:ext cx="1444880" cy="4801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Work Request Workflow</a:t>
              </a:r>
              <a:endParaRPr lang="en-US" sz="1050" b="1" dirty="0">
                <a:gradFill>
                  <a:gsLst>
                    <a:gs pos="0">
                      <a:schemeClr val="tx1"/>
                    </a:gs>
                    <a:gs pos="100000">
                      <a:schemeClr val="tx1"/>
                    </a:gs>
                  </a:gsLst>
                  <a:lin ang="5400000" scaled="0"/>
                </a:gradFill>
              </a:endParaRPr>
            </a:p>
          </p:txBody>
        </p:sp>
        <p:grpSp>
          <p:nvGrpSpPr>
            <p:cNvPr id="63" name="Group 38"/>
            <p:cNvGrpSpPr/>
            <p:nvPr/>
          </p:nvGrpSpPr>
          <p:grpSpPr>
            <a:xfrm flipH="1" flipV="1">
              <a:off x="2872325" y="3297105"/>
              <a:ext cx="888119" cy="202279"/>
              <a:chOff x="5564670" y="5538830"/>
              <a:chExt cx="1124102" cy="256027"/>
            </a:xfrm>
          </p:grpSpPr>
          <p:sp>
            <p:nvSpPr>
              <p:cNvPr id="76" name="Oval 75"/>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endParaRPr>
              </a:p>
            </p:txBody>
          </p:sp>
          <p:cxnSp>
            <p:nvCxnSpPr>
              <p:cNvPr id="77" name="Straight Connector 76"/>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6"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flipH="1">
              <a:off x="2450900" y="2875682"/>
              <a:ext cx="1308299" cy="4801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IT Project Workflow</a:t>
              </a:r>
              <a:endParaRPr lang="en-US" sz="1400" b="1" dirty="0">
                <a:gradFill>
                  <a:gsLst>
                    <a:gs pos="0">
                      <a:schemeClr val="tx1"/>
                    </a:gs>
                    <a:gs pos="100000">
                      <a:schemeClr val="tx1"/>
                    </a:gs>
                  </a:gsLst>
                  <a:lin ang="5400000" scaled="0"/>
                </a:gradFill>
              </a:endParaRPr>
            </a:p>
          </p:txBody>
        </p:sp>
        <p:grpSp>
          <p:nvGrpSpPr>
            <p:cNvPr id="65" name="Group 43"/>
            <p:cNvGrpSpPr/>
            <p:nvPr/>
          </p:nvGrpSpPr>
          <p:grpSpPr>
            <a:xfrm flipH="1">
              <a:off x="3293748" y="4827991"/>
              <a:ext cx="888119" cy="202279"/>
              <a:chOff x="5564670" y="5538830"/>
              <a:chExt cx="1124102" cy="256027"/>
            </a:xfrm>
          </p:grpSpPr>
          <p:sp>
            <p:nvSpPr>
              <p:cNvPr id="73" name="Oval 72"/>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endParaRPr>
              </a:p>
            </p:txBody>
          </p:sp>
          <p:cxnSp>
            <p:nvCxnSpPr>
              <p:cNvPr id="74" name="Straight Connector 73"/>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73"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flipH="1">
              <a:off x="2571309" y="5006917"/>
              <a:ext cx="1505083" cy="6740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Business Project Workflow</a:t>
              </a:r>
              <a:endParaRPr lang="en-US" sz="1400" b="1" dirty="0">
                <a:gradFill>
                  <a:gsLst>
                    <a:gs pos="0">
                      <a:schemeClr val="tx1"/>
                    </a:gs>
                    <a:gs pos="100000">
                      <a:schemeClr val="tx1"/>
                    </a:gs>
                  </a:gsLst>
                  <a:lin ang="5400000" scaled="0"/>
                </a:gradFill>
              </a:endParaRPr>
            </a:p>
          </p:txBody>
        </p:sp>
        <p:grpSp>
          <p:nvGrpSpPr>
            <p:cNvPr id="67" name="Group 48"/>
            <p:cNvGrpSpPr/>
            <p:nvPr/>
          </p:nvGrpSpPr>
          <p:grpSpPr>
            <a:xfrm flipH="1">
              <a:off x="5202306" y="5503349"/>
              <a:ext cx="888119" cy="202279"/>
              <a:chOff x="5564670" y="5538830"/>
              <a:chExt cx="1124102" cy="256027"/>
            </a:xfrm>
          </p:grpSpPr>
          <p:sp>
            <p:nvSpPr>
              <p:cNvPr id="70" name="Oval 69"/>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endParaRPr>
              </a:p>
            </p:txBody>
          </p:sp>
          <p:cxnSp>
            <p:nvCxnSpPr>
              <p:cNvPr id="71" name="Straight Connector 70"/>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70"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8" name="Rounded Rectangular Callout 67"/>
            <p:cNvSpPr/>
            <p:nvPr/>
          </p:nvSpPr>
          <p:spPr bwMode="auto">
            <a:xfrm>
              <a:off x="4880967" y="5333573"/>
              <a:ext cx="1530798" cy="541830"/>
            </a:xfrm>
            <a:prstGeom prst="wedgeRoundRectCallout">
              <a:avLst>
                <a:gd name="adj1" fmla="val 54589"/>
                <a:gd name="adj2" fmla="val -189292"/>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Semibold"/>
                </a:defRPr>
              </a:pPr>
              <a:endParaRPr lang="en-US" dirty="0"/>
            </a:p>
          </p:txBody>
        </p:sp>
        <p:sp>
          <p:nvSpPr>
            <p:cNvPr id="69" name="TextBox 68"/>
            <p:cNvSpPr txBox="1"/>
            <p:nvPr/>
          </p:nvSpPr>
          <p:spPr>
            <a:xfrm>
              <a:off x="4939968" y="5393776"/>
              <a:ext cx="1412795" cy="421423"/>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j-lt"/>
                </a:defRPr>
              </a:lvl1pPr>
            </a:lstStyle>
            <a:p>
              <a:pPr fontAlgn="base">
                <a:spcAft>
                  <a:spcPct val="0"/>
                </a:spcAft>
              </a:pPr>
              <a:r>
                <a:rPr lang="en-US" sz="1200" dirty="0" smtClean="0">
                  <a:gradFill>
                    <a:gsLst>
                      <a:gs pos="50000">
                        <a:schemeClr val="tx1"/>
                      </a:gs>
                      <a:gs pos="100000">
                        <a:schemeClr val="tx1"/>
                      </a:gs>
                    </a:gsLst>
                    <a:lin ang="5400000" scaled="0"/>
                  </a:gradFill>
                  <a:effectLst/>
                </a:rPr>
                <a:t>Strategic Impact Assessment</a:t>
              </a:r>
            </a:p>
          </p:txBody>
        </p:sp>
      </p:grpSp>
      <p:sp>
        <p:nvSpPr>
          <p:cNvPr id="17" name="Slide Number Placeholder 16"/>
          <p:cNvSpPr>
            <a:spLocks noGrp="1"/>
          </p:cNvSpPr>
          <p:nvPr>
            <p:ph type="sldNum" sz="quarter" idx="10"/>
          </p:nvPr>
        </p:nvSpPr>
        <p:spPr/>
        <p:txBody>
          <a:bodyPr/>
          <a:lstStyle/>
          <a:p>
            <a:fld id="{0D7CF977-003B-4382-9C11-15648BFA557C}" type="slidenum">
              <a:rPr lang="en-US" smtClean="0"/>
              <a:pPr/>
              <a:t>5</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Demand Management?</a:t>
            </a:r>
            <a:endParaRPr lang="en-US" dirty="0"/>
          </a:p>
        </p:txBody>
      </p:sp>
      <p:sp>
        <p:nvSpPr>
          <p:cNvPr id="9" name="Content Placeholder 2"/>
          <p:cNvSpPr txBox="1">
            <a:spLocks/>
          </p:cNvSpPr>
          <p:nvPr/>
        </p:nvSpPr>
        <p:spPr>
          <a:xfrm>
            <a:off x="228600" y="1219200"/>
            <a:ext cx="8610600" cy="5105400"/>
          </a:xfrm>
          <a:prstGeom prst="rect">
            <a:avLst/>
          </a:prstGeom>
        </p:spPr>
        <p:txBody>
          <a:bodyPr>
            <a:normAutofit/>
          </a:bodyPr>
          <a:lstStyle/>
          <a:p>
            <a:pPr marL="460375" indent="-460375" defTabSz="914363">
              <a:lnSpc>
                <a:spcPct val="90000"/>
              </a:lnSpc>
              <a:spcBef>
                <a:spcPts val="1800"/>
              </a:spcBef>
              <a:buSzPct val="85000"/>
              <a:buBlip>
                <a:blip r:embed="rId3"/>
              </a:buBlip>
              <a:defRPr/>
            </a:pPr>
            <a:r>
              <a:rPr lang="en-US" sz="2400" dirty="0"/>
              <a:t>Part of the overall Project Server 2010 </a:t>
            </a:r>
            <a:r>
              <a:rPr lang="en-US" sz="2400" dirty="0" smtClean="0"/>
              <a:t>solution</a:t>
            </a: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460375" marR="0" lvl="0" indent="-460375" algn="l" defTabSz="914363" rtl="0" eaLnBrk="1" fontAlgn="auto" latinLnBrk="0" hangingPunct="1">
              <a:lnSpc>
                <a:spcPct val="90000"/>
              </a:lnSpc>
              <a:spcBef>
                <a:spcPts val="1800"/>
              </a:spcBef>
              <a:spcAft>
                <a:spcPts val="0"/>
              </a:spcAft>
              <a:buClrTx/>
              <a:buSzPct val="85000"/>
              <a:buFontTx/>
              <a:buBlip>
                <a:blip r:embed="rId3"/>
              </a:buBlip>
              <a:tabLst/>
              <a:defRPr/>
            </a:pP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Part of providing a common user experience across PPM lifecycle</a:t>
            </a:r>
          </a:p>
          <a:p>
            <a:pPr marL="460375" lvl="0" indent="-460375" defTabSz="914363">
              <a:lnSpc>
                <a:spcPct val="90000"/>
              </a:lnSpc>
              <a:spcBef>
                <a:spcPts val="1800"/>
              </a:spcBef>
              <a:buSzPct val="85000"/>
              <a:buBlip>
                <a:blip r:embed="rId3"/>
              </a:buBlip>
            </a:pPr>
            <a:r>
              <a:rPr lang="en-US" sz="2400" dirty="0" smtClean="0"/>
              <a:t>You can capture all work proposals in one single place</a:t>
            </a:r>
          </a:p>
          <a:p>
            <a:pPr marL="460375" lvl="0" indent="-460375" defTabSz="914363">
              <a:lnSpc>
                <a:spcPct val="90000"/>
              </a:lnSpc>
              <a:spcBef>
                <a:spcPts val="1800"/>
              </a:spcBef>
              <a:buSzPct val="85000"/>
              <a:buBlip>
                <a:blip r:embed="rId3"/>
              </a:buBlip>
            </a:pPr>
            <a:r>
              <a:rPr lang="en-US" sz="2400" dirty="0" smtClean="0"/>
              <a:t>Workflows are a component of Demand Management which you can use to automate your existing business processes –optional, not required</a:t>
            </a:r>
          </a:p>
          <a:p>
            <a:pPr marL="460375" lvl="0" indent="-460375" defTabSz="914363">
              <a:lnSpc>
                <a:spcPct val="90000"/>
              </a:lnSpc>
              <a:spcBef>
                <a:spcPts val="1800"/>
              </a:spcBef>
              <a:buSzPct val="85000"/>
              <a:buBlip>
                <a:blip r:embed="rId3"/>
              </a:buBlip>
            </a:pPr>
            <a:r>
              <a:rPr lang="en-US" sz="2400" dirty="0" smtClean="0"/>
              <a:t>You can create customized workflows as well as pages for displaying and collecting information from the end users</a:t>
            </a: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460375" lvl="0" indent="-460375" defTabSz="914363">
              <a:lnSpc>
                <a:spcPct val="90000"/>
              </a:lnSpc>
              <a:spcBef>
                <a:spcPts val="1800"/>
              </a:spcBef>
              <a:buSzPct val="85000"/>
              <a:buBlip>
                <a:blip r:embed="rId3"/>
              </a:buBlip>
            </a:pPr>
            <a:r>
              <a:rPr lang="en-US" sz="2400" dirty="0" smtClean="0"/>
              <a:t>Workflows, along with other key concepts, are captured and integrated within the demand management feature set</a:t>
            </a:r>
            <a:endParaRPr kumimoji="0" lang="en-US" sz="24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DC70519-3D27-4D5B-A312-0DC52B8ED593}" type="slidenum">
              <a:rPr lang="en-US" smtClean="0"/>
              <a:pPr/>
              <a:t>6</a:t>
            </a:fld>
            <a:endParaRPr lang="en-US" dirty="0"/>
          </a:p>
        </p:txBody>
      </p:sp>
    </p:spTree>
    <p:extLst>
      <p:ext uri="{BB962C8B-B14F-4D97-AF65-F5344CB8AC3E}">
        <p14:creationId xmlns:p14="http://schemas.microsoft.com/office/powerpoint/2010/main" val="34043805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noAutofit/>
          </a:bodyPr>
          <a:lstStyle/>
          <a:p>
            <a:r>
              <a:rPr lang="en-US" dirty="0" smtClean="0"/>
              <a:t>The Enterprise Project Management Solution</a:t>
            </a:r>
            <a:endParaRPr lang="en-US" dirty="0"/>
          </a:p>
        </p:txBody>
      </p:sp>
      <p:sp>
        <p:nvSpPr>
          <p:cNvPr id="46" name="Slide Number Placeholder 45"/>
          <p:cNvSpPr>
            <a:spLocks noGrp="1"/>
          </p:cNvSpPr>
          <p:nvPr>
            <p:ph type="sldNum" sz="quarter" idx="10"/>
          </p:nvPr>
        </p:nvSpPr>
        <p:spPr/>
        <p:txBody>
          <a:bodyPr/>
          <a:lstStyle/>
          <a:p>
            <a:fld id="{0D7CF977-003B-4382-9C11-15648BFA557C}" type="slidenum">
              <a:rPr lang="en-US" smtClean="0"/>
              <a:pPr/>
              <a:t>7</a:t>
            </a:fld>
            <a:endParaRPr lang="en-US"/>
          </a:p>
        </p:txBody>
      </p:sp>
      <p:pic>
        <p:nvPicPr>
          <p:cNvPr id="38" name="Picture 44" descr="401417_greenbar"/>
          <p:cNvPicPr>
            <a:picLocks noChangeAspect="1" noChangeArrowheads="1"/>
          </p:cNvPicPr>
          <p:nvPr/>
        </p:nvPicPr>
        <p:blipFill>
          <a:blip r:embed="rId3" cstate="print"/>
          <a:srcRect/>
          <a:stretch>
            <a:fillRect/>
          </a:stretch>
        </p:blipFill>
        <p:spPr bwMode="auto">
          <a:xfrm>
            <a:off x="762000" y="2590800"/>
            <a:ext cx="7642225" cy="706437"/>
          </a:xfrm>
          <a:prstGeom prst="rect">
            <a:avLst/>
          </a:prstGeom>
          <a:noFill/>
          <a:ln w="9525">
            <a:noFill/>
            <a:miter lim="800000"/>
            <a:headEnd/>
            <a:tailEnd/>
          </a:ln>
        </p:spPr>
      </p:pic>
      <p:sp>
        <p:nvSpPr>
          <p:cNvPr id="39" name="TextBox 8209"/>
          <p:cNvSpPr txBox="1">
            <a:spLocks noChangeArrowheads="1"/>
          </p:cNvSpPr>
          <p:nvPr/>
        </p:nvSpPr>
        <p:spPr bwMode="auto">
          <a:xfrm>
            <a:off x="1085713" y="2762250"/>
            <a:ext cx="7009440" cy="366712"/>
          </a:xfrm>
          <a:prstGeom prst="rect">
            <a:avLst/>
          </a:prstGeom>
          <a:noFill/>
          <a:ln w="9525">
            <a:noFill/>
            <a:miter lim="800000"/>
            <a:headEnd/>
            <a:tailEnd/>
          </a:ln>
        </p:spPr>
        <p:txBody>
          <a:bodyPr>
            <a:spAutoFit/>
          </a:bodyPr>
          <a:lstStyle/>
          <a:p>
            <a:pPr algn="ctr">
              <a:lnSpc>
                <a:spcPct val="90000"/>
              </a:lnSpc>
            </a:pPr>
            <a:r>
              <a:rPr lang="en-US" sz="20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Enterprise Project Management</a:t>
            </a:r>
          </a:p>
        </p:txBody>
      </p:sp>
      <p:grpSp>
        <p:nvGrpSpPr>
          <p:cNvPr id="2" name="Group 39"/>
          <p:cNvGrpSpPr/>
          <p:nvPr/>
        </p:nvGrpSpPr>
        <p:grpSpPr>
          <a:xfrm>
            <a:off x="6375400" y="3219450"/>
            <a:ext cx="1941513" cy="2427013"/>
            <a:chOff x="6353076" y="2929146"/>
            <a:chExt cx="1941513" cy="2427013"/>
          </a:xfrm>
        </p:grpSpPr>
        <p:pic>
          <p:nvPicPr>
            <p:cNvPr id="43" name="Picture 39" descr="401417_greenbox"/>
            <p:cNvPicPr>
              <a:picLocks noChangeAspect="1" noChangeArrowheads="1"/>
            </p:cNvPicPr>
            <p:nvPr/>
          </p:nvPicPr>
          <p:blipFill>
            <a:blip r:embed="rId4" cstate="print">
              <a:lum bright="-24000"/>
            </a:blip>
            <a:srcRect/>
            <a:stretch>
              <a:fillRect/>
            </a:stretch>
          </p:blipFill>
          <p:spPr bwMode="auto">
            <a:xfrm>
              <a:off x="6353076" y="3214896"/>
              <a:ext cx="1941513" cy="1652587"/>
            </a:xfrm>
            <a:prstGeom prst="rect">
              <a:avLst/>
            </a:prstGeom>
            <a:noFill/>
            <a:ln w="9525">
              <a:noFill/>
              <a:miter lim="800000"/>
              <a:headEnd/>
              <a:tailEnd/>
            </a:ln>
          </p:spPr>
        </p:pic>
        <p:sp>
          <p:nvSpPr>
            <p:cNvPr id="44" name="TextBox 8204"/>
            <p:cNvSpPr txBox="1">
              <a:spLocks noChangeArrowheads="1"/>
            </p:cNvSpPr>
            <p:nvPr/>
          </p:nvSpPr>
          <p:spPr bwMode="auto">
            <a:xfrm>
              <a:off x="6593466" y="4295883"/>
              <a:ext cx="1508448" cy="403700"/>
            </a:xfrm>
            <a:prstGeom prst="rect">
              <a:avLst/>
            </a:prstGeom>
            <a:noFill/>
            <a:ln w="9525">
              <a:noFill/>
              <a:miter lim="800000"/>
              <a:headEnd/>
              <a:tailEnd/>
            </a:ln>
          </p:spPr>
          <p:txBody>
            <a:bodyPr wrap="square" lIns="90488" tIns="44450" rIns="90488" bIns="44450">
              <a:spAutoFit/>
            </a:bodyPr>
            <a:lstStyle/>
            <a:p>
              <a:pP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Manage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pic>
          <p:nvPicPr>
            <p:cNvPr id="45" name="Picture 52" descr="401417_connector"/>
            <p:cNvPicPr>
              <a:picLocks noChangeAspect="1" noChangeArrowheads="1"/>
            </p:cNvPicPr>
            <p:nvPr/>
          </p:nvPicPr>
          <p:blipFill>
            <a:blip r:embed="rId5" cstate="print"/>
            <a:srcRect t="25055" b="23737"/>
            <a:stretch>
              <a:fillRect/>
            </a:stretch>
          </p:blipFill>
          <p:spPr bwMode="auto">
            <a:xfrm>
              <a:off x="6754714" y="2929146"/>
              <a:ext cx="1146175" cy="398462"/>
            </a:xfrm>
            <a:prstGeom prst="rect">
              <a:avLst/>
            </a:prstGeom>
            <a:noFill/>
            <a:ln w="9525">
              <a:noFill/>
              <a:miter lim="800000"/>
              <a:headEnd/>
              <a:tailEnd/>
            </a:ln>
          </p:spPr>
        </p:pic>
        <p:grpSp>
          <p:nvGrpSpPr>
            <p:cNvPr id="3" name="Group 65"/>
            <p:cNvGrpSpPr/>
            <p:nvPr/>
          </p:nvGrpSpPr>
          <p:grpSpPr>
            <a:xfrm>
              <a:off x="6728995" y="3347838"/>
              <a:ext cx="1106268" cy="812072"/>
              <a:chOff x="756467" y="4007245"/>
              <a:chExt cx="1106268" cy="812072"/>
            </a:xfrm>
          </p:grpSpPr>
          <p:pic>
            <p:nvPicPr>
              <p:cNvPr id="48" name="Picture 73" descr="Generic Application"/>
              <p:cNvPicPr>
                <a:picLocks noChangeAspect="1" noChangeArrowheads="1"/>
              </p:cNvPicPr>
              <p:nvPr/>
            </p:nvPicPr>
            <p:blipFill>
              <a:blip r:embed="rId6" cstate="print"/>
              <a:srcRect/>
              <a:stretch>
                <a:fillRect/>
              </a:stretch>
            </p:blipFill>
            <p:spPr bwMode="auto">
              <a:xfrm>
                <a:off x="1310229" y="4007245"/>
                <a:ext cx="552506" cy="812072"/>
              </a:xfrm>
              <a:prstGeom prst="rect">
                <a:avLst/>
              </a:prstGeom>
              <a:noFill/>
              <a:ln w="9525">
                <a:noFill/>
                <a:miter lim="800000"/>
                <a:headEnd/>
                <a:tailEnd/>
              </a:ln>
            </p:spPr>
          </p:pic>
          <p:pic>
            <p:nvPicPr>
              <p:cNvPr id="49" name="Picture 69" descr="XP icon user accounts"/>
              <p:cNvPicPr>
                <a:picLocks noChangeAspect="1" noChangeArrowheads="1"/>
              </p:cNvPicPr>
              <p:nvPr/>
            </p:nvPicPr>
            <p:blipFill>
              <a:blip r:embed="rId7" cstate="print"/>
              <a:srcRect/>
              <a:stretch>
                <a:fillRect/>
              </a:stretch>
            </p:blipFill>
            <p:spPr bwMode="auto">
              <a:xfrm>
                <a:off x="756467" y="4151085"/>
                <a:ext cx="793530" cy="650769"/>
              </a:xfrm>
              <a:prstGeom prst="rect">
                <a:avLst/>
              </a:prstGeom>
              <a:noFill/>
              <a:ln w="9525">
                <a:noFill/>
                <a:miter lim="800000"/>
                <a:headEnd/>
                <a:tailEnd/>
              </a:ln>
            </p:spPr>
          </p:pic>
        </p:grpSp>
        <p:sp>
          <p:nvSpPr>
            <p:cNvPr id="42" name="TextBox 8204"/>
            <p:cNvSpPr txBox="1">
              <a:spLocks noChangeArrowheads="1"/>
            </p:cNvSpPr>
            <p:nvPr/>
          </p:nvSpPr>
          <p:spPr bwMode="auto">
            <a:xfrm>
              <a:off x="6593466" y="4847815"/>
              <a:ext cx="1508448"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Collaboration &amp; Reporting</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4" name="Group 37"/>
          <p:cNvGrpSpPr/>
          <p:nvPr/>
        </p:nvGrpSpPr>
        <p:grpSpPr>
          <a:xfrm>
            <a:off x="4518124" y="3228767"/>
            <a:ext cx="1941513" cy="2418252"/>
            <a:chOff x="2606576" y="2929146"/>
            <a:chExt cx="1941513" cy="2418252"/>
          </a:xfrm>
        </p:grpSpPr>
        <p:pic>
          <p:nvPicPr>
            <p:cNvPr id="51" name="Picture 37" descr="401417_greenbox"/>
            <p:cNvPicPr>
              <a:picLocks noChangeAspect="1" noChangeArrowheads="1"/>
            </p:cNvPicPr>
            <p:nvPr/>
          </p:nvPicPr>
          <p:blipFill>
            <a:blip r:embed="rId4" cstate="print">
              <a:lum bright="-24000"/>
            </a:blip>
            <a:srcRect/>
            <a:stretch>
              <a:fillRect/>
            </a:stretch>
          </p:blipFill>
          <p:spPr bwMode="auto">
            <a:xfrm>
              <a:off x="2606576" y="3214896"/>
              <a:ext cx="1941513" cy="1652587"/>
            </a:xfrm>
            <a:prstGeom prst="rect">
              <a:avLst/>
            </a:prstGeom>
            <a:noFill/>
            <a:ln w="9525">
              <a:noFill/>
              <a:miter lim="800000"/>
              <a:headEnd/>
              <a:tailEnd/>
            </a:ln>
          </p:spPr>
        </p:pic>
        <p:sp>
          <p:nvSpPr>
            <p:cNvPr id="59" name="TextBox 8205"/>
            <p:cNvSpPr txBox="1">
              <a:spLocks noChangeArrowheads="1"/>
            </p:cNvSpPr>
            <p:nvPr/>
          </p:nvSpPr>
          <p:spPr bwMode="auto">
            <a:xfrm>
              <a:off x="2872825" y="4278880"/>
              <a:ext cx="1400175"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Plan</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pic>
          <p:nvPicPr>
            <p:cNvPr id="66" name="Picture 50" descr="401417_connector"/>
            <p:cNvPicPr>
              <a:picLocks noChangeAspect="1" noChangeArrowheads="1"/>
            </p:cNvPicPr>
            <p:nvPr/>
          </p:nvPicPr>
          <p:blipFill>
            <a:blip r:embed="rId5" cstate="print"/>
            <a:srcRect t="25055" b="23737"/>
            <a:stretch>
              <a:fillRect/>
            </a:stretch>
          </p:blipFill>
          <p:spPr bwMode="auto">
            <a:xfrm>
              <a:off x="3011389" y="2929146"/>
              <a:ext cx="1146175" cy="398462"/>
            </a:xfrm>
            <a:prstGeom prst="rect">
              <a:avLst/>
            </a:prstGeom>
            <a:noFill/>
            <a:ln w="9525">
              <a:noFill/>
              <a:miter lim="800000"/>
              <a:headEnd/>
              <a:tailEnd/>
            </a:ln>
          </p:spPr>
        </p:pic>
        <p:grpSp>
          <p:nvGrpSpPr>
            <p:cNvPr id="5" name="Group 72"/>
            <p:cNvGrpSpPr/>
            <p:nvPr/>
          </p:nvGrpSpPr>
          <p:grpSpPr>
            <a:xfrm>
              <a:off x="3072561" y="3381810"/>
              <a:ext cx="1143382" cy="839108"/>
              <a:chOff x="3087688" y="3894138"/>
              <a:chExt cx="1157287" cy="849312"/>
            </a:xfrm>
          </p:grpSpPr>
          <p:pic>
            <p:nvPicPr>
              <p:cNvPr id="73" name="Rectangle 7203" descr="layered complex diagram illustration icon"/>
              <p:cNvPicPr>
                <a:picLocks noChangeAspect="1" noChangeArrowheads="1"/>
              </p:cNvPicPr>
              <p:nvPr/>
            </p:nvPicPr>
            <p:blipFill>
              <a:blip r:embed="rId8" cstate="print"/>
              <a:srcRect/>
              <a:stretch>
                <a:fillRect/>
              </a:stretch>
            </p:blipFill>
            <p:spPr bwMode="auto">
              <a:xfrm>
                <a:off x="3402013" y="3894138"/>
                <a:ext cx="842962" cy="784225"/>
              </a:xfrm>
              <a:prstGeom prst="rect">
                <a:avLst/>
              </a:prstGeom>
              <a:noFill/>
              <a:ln w="9525">
                <a:noFill/>
                <a:miter lim="800000"/>
                <a:headEnd/>
                <a:tailEnd/>
              </a:ln>
            </p:spPr>
          </p:pic>
          <p:pic>
            <p:nvPicPr>
              <p:cNvPr id="76" name="Rectangle 7204" descr="user business user woman"/>
              <p:cNvPicPr>
                <a:picLocks noChangeAspect="1" noChangeArrowheads="1"/>
              </p:cNvPicPr>
              <p:nvPr/>
            </p:nvPicPr>
            <p:blipFill>
              <a:blip r:embed="rId9" cstate="print"/>
              <a:srcRect/>
              <a:stretch>
                <a:fillRect/>
              </a:stretch>
            </p:blipFill>
            <p:spPr bwMode="auto">
              <a:xfrm>
                <a:off x="3087688" y="3986213"/>
                <a:ext cx="560387" cy="757237"/>
              </a:xfrm>
              <a:prstGeom prst="rect">
                <a:avLst/>
              </a:prstGeom>
              <a:noFill/>
              <a:ln w="9525">
                <a:noFill/>
                <a:miter lim="800000"/>
                <a:headEnd/>
                <a:tailEnd/>
              </a:ln>
            </p:spPr>
          </p:pic>
        </p:grpSp>
        <p:sp>
          <p:nvSpPr>
            <p:cNvPr id="41" name="TextBox 8205"/>
            <p:cNvSpPr txBox="1">
              <a:spLocks noChangeArrowheads="1"/>
            </p:cNvSpPr>
            <p:nvPr/>
          </p:nvSpPr>
          <p:spPr bwMode="auto">
            <a:xfrm>
              <a:off x="2905776" y="4839054"/>
              <a:ext cx="1400175"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Work Planning</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6" name="Group 77"/>
          <p:cNvGrpSpPr/>
          <p:nvPr/>
        </p:nvGrpSpPr>
        <p:grpSpPr>
          <a:xfrm>
            <a:off x="2652811" y="3228767"/>
            <a:ext cx="1941513" cy="2418601"/>
            <a:chOff x="4479826" y="2929146"/>
            <a:chExt cx="1941513" cy="2418601"/>
          </a:xfrm>
        </p:grpSpPr>
        <p:pic>
          <p:nvPicPr>
            <p:cNvPr id="79" name="Picture 38" descr="401417_greenbox"/>
            <p:cNvPicPr>
              <a:picLocks noChangeAspect="1" noChangeArrowheads="1"/>
            </p:cNvPicPr>
            <p:nvPr/>
          </p:nvPicPr>
          <p:blipFill>
            <a:blip r:embed="rId4" cstate="print">
              <a:lum bright="-24000"/>
            </a:blip>
            <a:srcRect/>
            <a:stretch>
              <a:fillRect/>
            </a:stretch>
          </p:blipFill>
          <p:spPr bwMode="auto">
            <a:xfrm>
              <a:off x="4479826" y="3214896"/>
              <a:ext cx="1941513" cy="1652587"/>
            </a:xfrm>
            <a:prstGeom prst="rect">
              <a:avLst/>
            </a:prstGeom>
            <a:noFill/>
            <a:ln w="9525">
              <a:noFill/>
              <a:miter lim="800000"/>
              <a:headEnd/>
              <a:tailEnd/>
            </a:ln>
          </p:spPr>
        </p:pic>
        <p:sp>
          <p:nvSpPr>
            <p:cNvPr id="80" name="TextBox 8210"/>
            <p:cNvSpPr txBox="1">
              <a:spLocks noChangeArrowheads="1"/>
            </p:cNvSpPr>
            <p:nvPr/>
          </p:nvSpPr>
          <p:spPr bwMode="auto">
            <a:xfrm>
              <a:off x="4707924" y="4287470"/>
              <a:ext cx="1474517"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Select</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7" name="Group 69"/>
            <p:cNvGrpSpPr/>
            <p:nvPr/>
          </p:nvGrpSpPr>
          <p:grpSpPr>
            <a:xfrm>
              <a:off x="5106599" y="3429001"/>
              <a:ext cx="974528" cy="779915"/>
              <a:chOff x="5394028" y="3855364"/>
              <a:chExt cx="1057277" cy="846138"/>
            </a:xfrm>
          </p:grpSpPr>
          <p:pic>
            <p:nvPicPr>
              <p:cNvPr id="83" name="Rectangle 7209" descr="XP icon properties or options"/>
              <p:cNvPicPr>
                <a:picLocks noChangeAspect="1" noChangeArrowheads="1"/>
              </p:cNvPicPr>
              <p:nvPr/>
            </p:nvPicPr>
            <p:blipFill>
              <a:blip r:embed="rId10" cstate="print"/>
              <a:srcRect/>
              <a:stretch>
                <a:fillRect/>
              </a:stretch>
            </p:blipFill>
            <p:spPr bwMode="auto">
              <a:xfrm>
                <a:off x="5394028" y="3879177"/>
                <a:ext cx="571500" cy="742950"/>
              </a:xfrm>
              <a:prstGeom prst="rect">
                <a:avLst/>
              </a:prstGeom>
              <a:noFill/>
              <a:ln w="9525">
                <a:noFill/>
                <a:miter lim="800000"/>
                <a:headEnd/>
                <a:tailEnd/>
              </a:ln>
            </p:spPr>
          </p:pic>
          <p:pic>
            <p:nvPicPr>
              <p:cNvPr id="84" name="Rectangle 7210" descr="user business man"/>
              <p:cNvPicPr>
                <a:picLocks noChangeAspect="1" noChangeArrowheads="1"/>
              </p:cNvPicPr>
              <p:nvPr/>
            </p:nvPicPr>
            <p:blipFill>
              <a:blip r:embed="rId11" cstate="print"/>
              <a:srcRect/>
              <a:stretch>
                <a:fillRect/>
              </a:stretch>
            </p:blipFill>
            <p:spPr bwMode="auto">
              <a:xfrm>
                <a:off x="5814717" y="3855364"/>
                <a:ext cx="636588" cy="846138"/>
              </a:xfrm>
              <a:prstGeom prst="rect">
                <a:avLst/>
              </a:prstGeom>
              <a:noFill/>
              <a:ln w="9525">
                <a:noFill/>
                <a:miter lim="800000"/>
                <a:headEnd/>
                <a:tailEnd/>
              </a:ln>
            </p:spPr>
          </p:pic>
        </p:grpSp>
        <p:pic>
          <p:nvPicPr>
            <p:cNvPr id="82" name="Picture 51" descr="401417_connector"/>
            <p:cNvPicPr>
              <a:picLocks noChangeAspect="1" noChangeArrowheads="1"/>
            </p:cNvPicPr>
            <p:nvPr/>
          </p:nvPicPr>
          <p:blipFill>
            <a:blip r:embed="rId5" cstate="print"/>
            <a:srcRect t="25055" b="23737"/>
            <a:stretch>
              <a:fillRect/>
            </a:stretch>
          </p:blipFill>
          <p:spPr bwMode="auto">
            <a:xfrm>
              <a:off x="4878289" y="2929146"/>
              <a:ext cx="1146175" cy="398462"/>
            </a:xfrm>
            <a:prstGeom prst="rect">
              <a:avLst/>
            </a:prstGeom>
            <a:noFill/>
            <a:ln w="9525">
              <a:noFill/>
              <a:miter lim="800000"/>
              <a:headEnd/>
              <a:tailEnd/>
            </a:ln>
          </p:spPr>
        </p:pic>
        <p:sp>
          <p:nvSpPr>
            <p:cNvPr id="40" name="TextBox 8210"/>
            <p:cNvSpPr txBox="1">
              <a:spLocks noChangeArrowheads="1"/>
            </p:cNvSpPr>
            <p:nvPr/>
          </p:nvSpPr>
          <p:spPr bwMode="auto">
            <a:xfrm>
              <a:off x="4642022" y="4839403"/>
              <a:ext cx="1643062"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Portfolio Selection</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8" name="Group 84"/>
          <p:cNvGrpSpPr/>
          <p:nvPr/>
        </p:nvGrpSpPr>
        <p:grpSpPr>
          <a:xfrm>
            <a:off x="755650" y="3219450"/>
            <a:ext cx="1941513" cy="2437464"/>
            <a:chOff x="733326" y="2929146"/>
            <a:chExt cx="1941513" cy="2437464"/>
          </a:xfrm>
        </p:grpSpPr>
        <p:pic>
          <p:nvPicPr>
            <p:cNvPr id="86" name="Picture 36" descr="401417_greenbox"/>
            <p:cNvPicPr>
              <a:picLocks noChangeAspect="1" noChangeArrowheads="1"/>
            </p:cNvPicPr>
            <p:nvPr/>
          </p:nvPicPr>
          <p:blipFill>
            <a:blip r:embed="rId4" cstate="print">
              <a:lum bright="-24000"/>
            </a:blip>
            <a:srcRect/>
            <a:stretch>
              <a:fillRect/>
            </a:stretch>
          </p:blipFill>
          <p:spPr bwMode="auto">
            <a:xfrm>
              <a:off x="733326" y="3214896"/>
              <a:ext cx="1941513" cy="1652587"/>
            </a:xfrm>
            <a:prstGeom prst="rect">
              <a:avLst/>
            </a:prstGeom>
            <a:noFill/>
            <a:ln w="9525">
              <a:noFill/>
              <a:miter lim="800000"/>
              <a:headEnd/>
              <a:tailEnd/>
            </a:ln>
          </p:spPr>
        </p:pic>
        <p:pic>
          <p:nvPicPr>
            <p:cNvPr id="87" name="Picture 48" descr="401417_connector"/>
            <p:cNvPicPr>
              <a:picLocks noChangeAspect="1" noChangeArrowheads="1"/>
            </p:cNvPicPr>
            <p:nvPr/>
          </p:nvPicPr>
          <p:blipFill>
            <a:blip r:embed="rId5" cstate="print"/>
            <a:srcRect t="25055" b="23737"/>
            <a:stretch>
              <a:fillRect/>
            </a:stretch>
          </p:blipFill>
          <p:spPr bwMode="auto">
            <a:xfrm>
              <a:off x="1154014" y="2929146"/>
              <a:ext cx="1146175" cy="398462"/>
            </a:xfrm>
            <a:prstGeom prst="rect">
              <a:avLst/>
            </a:prstGeom>
            <a:noFill/>
            <a:ln w="9525">
              <a:noFill/>
              <a:miter lim="800000"/>
              <a:headEnd/>
              <a:tailEnd/>
            </a:ln>
          </p:spPr>
        </p:pic>
        <p:sp>
          <p:nvSpPr>
            <p:cNvPr id="88" name="TextBox 8211"/>
            <p:cNvSpPr txBox="1">
              <a:spLocks noChangeArrowheads="1"/>
            </p:cNvSpPr>
            <p:nvPr/>
          </p:nvSpPr>
          <p:spPr bwMode="auto">
            <a:xfrm>
              <a:off x="939111" y="4298092"/>
              <a:ext cx="1533525" cy="403700"/>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Create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9" name="Group 38"/>
            <p:cNvGrpSpPr>
              <a:grpSpLocks/>
            </p:cNvGrpSpPr>
            <p:nvPr/>
          </p:nvGrpSpPr>
          <p:grpSpPr bwMode="auto">
            <a:xfrm>
              <a:off x="1570379" y="3352800"/>
              <a:ext cx="944223" cy="1220419"/>
              <a:chOff x="-2342" y="2856"/>
              <a:chExt cx="865" cy="694"/>
            </a:xfrm>
          </p:grpSpPr>
          <p:pic>
            <p:nvPicPr>
              <p:cNvPr id="90" name="Rectangle 19475" descr="msn music angled screen"/>
              <p:cNvPicPr>
                <a:picLocks noChangeAspect="1" noChangeArrowheads="1"/>
              </p:cNvPicPr>
              <p:nvPr/>
            </p:nvPicPr>
            <p:blipFill>
              <a:blip r:embed="rId12" cstate="print"/>
              <a:srcRect/>
              <a:stretch>
                <a:fillRect/>
              </a:stretch>
            </p:blipFill>
            <p:spPr bwMode="auto">
              <a:xfrm>
                <a:off x="-2342" y="2856"/>
                <a:ext cx="497" cy="425"/>
              </a:xfrm>
              <a:prstGeom prst="rect">
                <a:avLst/>
              </a:prstGeom>
              <a:noFill/>
              <a:ln w="9525">
                <a:noFill/>
                <a:miter lim="800000"/>
                <a:headEnd/>
                <a:tailEnd/>
              </a:ln>
            </p:spPr>
          </p:pic>
          <p:pic>
            <p:nvPicPr>
              <p:cNvPr id="91" name="Rectangle 19476" descr="msn spaces angled screen"/>
              <p:cNvPicPr>
                <a:picLocks noChangeAspect="1" noChangeArrowheads="1"/>
              </p:cNvPicPr>
              <p:nvPr/>
            </p:nvPicPr>
            <p:blipFill>
              <a:blip r:embed="rId13" cstate="print"/>
              <a:srcRect/>
              <a:stretch>
                <a:fillRect/>
              </a:stretch>
            </p:blipFill>
            <p:spPr bwMode="auto">
              <a:xfrm>
                <a:off x="-2290" y="2889"/>
                <a:ext cx="513" cy="427"/>
              </a:xfrm>
              <a:prstGeom prst="rect">
                <a:avLst/>
              </a:prstGeom>
              <a:noFill/>
              <a:ln w="9525">
                <a:noFill/>
                <a:miter lim="800000"/>
                <a:headEnd/>
                <a:tailEnd/>
              </a:ln>
            </p:spPr>
          </p:pic>
          <p:pic>
            <p:nvPicPr>
              <p:cNvPr id="92" name="Rectangle 19477" descr="msn music angled screen"/>
              <p:cNvPicPr>
                <a:picLocks noChangeAspect="1" noChangeArrowheads="1"/>
              </p:cNvPicPr>
              <p:nvPr/>
            </p:nvPicPr>
            <p:blipFill>
              <a:blip r:embed="rId12" cstate="print"/>
              <a:srcRect/>
              <a:stretch>
                <a:fillRect/>
              </a:stretch>
            </p:blipFill>
            <p:spPr bwMode="auto">
              <a:xfrm>
                <a:off x="-2180" y="2952"/>
                <a:ext cx="497" cy="425"/>
              </a:xfrm>
              <a:prstGeom prst="rect">
                <a:avLst/>
              </a:prstGeom>
              <a:noFill/>
              <a:ln w="9525">
                <a:noFill/>
                <a:miter lim="800000"/>
                <a:headEnd/>
                <a:tailEnd/>
              </a:ln>
            </p:spPr>
          </p:pic>
          <p:pic>
            <p:nvPicPr>
              <p:cNvPr id="93" name="Rectangle 19478" descr="msn spaces angled screen"/>
              <p:cNvPicPr>
                <a:picLocks noChangeAspect="1" noChangeArrowheads="1"/>
              </p:cNvPicPr>
              <p:nvPr/>
            </p:nvPicPr>
            <p:blipFill>
              <a:blip r:embed="rId13" cstate="print"/>
              <a:srcRect/>
              <a:stretch>
                <a:fillRect/>
              </a:stretch>
            </p:blipFill>
            <p:spPr bwMode="auto">
              <a:xfrm>
                <a:off x="-2102" y="2996"/>
                <a:ext cx="513" cy="427"/>
              </a:xfrm>
              <a:prstGeom prst="rect">
                <a:avLst/>
              </a:prstGeom>
              <a:noFill/>
              <a:ln w="9525">
                <a:noFill/>
                <a:miter lim="800000"/>
                <a:headEnd/>
                <a:tailEnd/>
              </a:ln>
            </p:spPr>
          </p:pic>
          <p:pic>
            <p:nvPicPr>
              <p:cNvPr id="94" name="Rectangle 19479"/>
              <p:cNvPicPr>
                <a:picLocks noChangeAspect="1" noChangeArrowheads="1"/>
              </p:cNvPicPr>
              <p:nvPr/>
            </p:nvPicPr>
            <p:blipFill>
              <a:blip r:embed="rId14" cstate="print"/>
              <a:srcRect/>
              <a:stretch>
                <a:fillRect/>
              </a:stretch>
            </p:blipFill>
            <p:spPr bwMode="auto">
              <a:xfrm>
                <a:off x="-1871" y="3186"/>
                <a:ext cx="394" cy="364"/>
              </a:xfrm>
              <a:prstGeom prst="rect">
                <a:avLst/>
              </a:prstGeom>
              <a:noFill/>
              <a:ln w="9525">
                <a:noFill/>
                <a:miter lim="800000"/>
                <a:headEnd/>
                <a:tailEnd/>
              </a:ln>
            </p:spPr>
          </p:pic>
        </p:grpSp>
        <p:sp>
          <p:nvSpPr>
            <p:cNvPr id="37" name="TextBox 8211"/>
            <p:cNvSpPr txBox="1">
              <a:spLocks noChangeArrowheads="1"/>
            </p:cNvSpPr>
            <p:nvPr/>
          </p:nvSpPr>
          <p:spPr bwMode="auto">
            <a:xfrm>
              <a:off x="955590" y="4858266"/>
              <a:ext cx="1533525"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Demand Management</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sp>
        <p:nvSpPr>
          <p:cNvPr id="47" name="Content Placeholder 2"/>
          <p:cNvSpPr txBox="1">
            <a:spLocks/>
          </p:cNvSpPr>
          <p:nvPr/>
        </p:nvSpPr>
        <p:spPr>
          <a:xfrm>
            <a:off x="1066800" y="2057400"/>
            <a:ext cx="6934200" cy="457200"/>
          </a:xfrm>
          <a:prstGeom prst="rect">
            <a:avLst/>
          </a:prstGeom>
        </p:spPr>
        <p:txBody>
          <a:bodyPr>
            <a:normAutofit fontScale="77500" lnSpcReduction="20000"/>
          </a:bodyPr>
          <a:lstStyle/>
          <a:p>
            <a:pPr marL="460375" lvl="0" indent="-460375" defTabSz="914363">
              <a:lnSpc>
                <a:spcPct val="120000"/>
              </a:lnSpc>
              <a:spcBef>
                <a:spcPct val="20000"/>
              </a:spcBef>
              <a:buSzPct val="85000"/>
            </a:pPr>
            <a:r>
              <a:rPr lang="en-US" sz="2800" dirty="0" smtClean="0"/>
              <a:t>Four typical phases of demand management lifecycle </a:t>
            </a:r>
            <a:endParaRPr kumimoji="0" lang="en-US" sz="28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36565538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Demand Management</a:t>
            </a:r>
            <a:endParaRPr lang="en-US" dirty="0"/>
          </a:p>
        </p:txBody>
      </p:sp>
      <p:sp>
        <p:nvSpPr>
          <p:cNvPr id="3" name="Content Placeholder 2"/>
          <p:cNvSpPr>
            <a:spLocks noGrp="1"/>
          </p:cNvSpPr>
          <p:nvPr>
            <p:ph idx="1"/>
          </p:nvPr>
        </p:nvSpPr>
        <p:spPr>
          <a:xfrm>
            <a:off x="381000" y="1219200"/>
            <a:ext cx="8382000" cy="5105399"/>
          </a:xfrm>
        </p:spPr>
        <p:txBody>
          <a:bodyPr>
            <a:normAutofit fontScale="92500" lnSpcReduction="10000"/>
          </a:bodyPr>
          <a:lstStyle/>
          <a:p>
            <a:pPr>
              <a:lnSpc>
                <a:spcPct val="120000"/>
              </a:lnSpc>
            </a:pPr>
            <a:r>
              <a:rPr lang="en-US" dirty="0" smtClean="0"/>
              <a:t>Capturing all “demand” (i.e. work proposals) in one single place</a:t>
            </a:r>
          </a:p>
          <a:p>
            <a:pPr>
              <a:lnSpc>
                <a:spcPct val="120000"/>
              </a:lnSpc>
            </a:pPr>
            <a:r>
              <a:rPr lang="en-US" dirty="0" smtClean="0"/>
              <a:t>Making decisions on which proposals to approve and track progress</a:t>
            </a:r>
          </a:p>
          <a:p>
            <a:pPr>
              <a:lnSpc>
                <a:spcPct val="120000"/>
              </a:lnSpc>
            </a:pPr>
            <a:r>
              <a:rPr lang="en-US" dirty="0" smtClean="0"/>
              <a:t>Project Server 2010’s support for Demand Management is flexible:</a:t>
            </a:r>
          </a:p>
          <a:p>
            <a:pPr lvl="1">
              <a:lnSpc>
                <a:spcPct val="120000"/>
              </a:lnSpc>
            </a:pPr>
            <a:r>
              <a:rPr lang="en-US" u="sng" dirty="0" smtClean="0"/>
              <a:t>Simple projects </a:t>
            </a:r>
            <a:r>
              <a:rPr lang="en-US" dirty="0" smtClean="0"/>
              <a:t>that don’t require approvals and workflow</a:t>
            </a:r>
          </a:p>
          <a:p>
            <a:pPr lvl="1">
              <a:lnSpc>
                <a:spcPct val="120000"/>
              </a:lnSpc>
            </a:pPr>
            <a:r>
              <a:rPr lang="en-US" u="sng" dirty="0" smtClean="0"/>
              <a:t>Complex projects</a:t>
            </a:r>
            <a:r>
              <a:rPr lang="en-US" dirty="0" smtClean="0"/>
              <a:t>  with complex lifecycles involving multi-stage approvals and workflow</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8</a:t>
            </a:fld>
            <a:endParaRPr lang="en-US" dirty="0"/>
          </a:p>
        </p:txBody>
      </p:sp>
    </p:spTree>
    <p:extLst>
      <p:ext uri="{BB962C8B-B14F-4D97-AF65-F5344CB8AC3E}">
        <p14:creationId xmlns:p14="http://schemas.microsoft.com/office/powerpoint/2010/main" val="35915752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Management Concepts</a:t>
            </a:r>
            <a:endParaRPr lang="en-US" dirty="0"/>
          </a:p>
        </p:txBody>
      </p:sp>
      <p:grpSp>
        <p:nvGrpSpPr>
          <p:cNvPr id="9" name="Group 8"/>
          <p:cNvGrpSpPr/>
          <p:nvPr/>
        </p:nvGrpSpPr>
        <p:grpSpPr>
          <a:xfrm>
            <a:off x="609600" y="1219200"/>
            <a:ext cx="7772400" cy="4953000"/>
            <a:chOff x="228600" y="685800"/>
            <a:chExt cx="8686800" cy="5715000"/>
          </a:xfrm>
        </p:grpSpPr>
        <p:sp>
          <p:nvSpPr>
            <p:cNvPr id="11" name="Freeform 10"/>
            <p:cNvSpPr/>
            <p:nvPr/>
          </p:nvSpPr>
          <p:spPr>
            <a:xfrm>
              <a:off x="3890682" y="685800"/>
              <a:ext cx="1405218" cy="952500"/>
            </a:xfrm>
            <a:custGeom>
              <a:avLst/>
              <a:gdLst>
                <a:gd name="connsiteX0" fmla="*/ 0 w 1447800"/>
                <a:gd name="connsiteY0" fmla="*/ 952500 h 952500"/>
                <a:gd name="connsiteX1" fmla="*/ 723900 w 1447800"/>
                <a:gd name="connsiteY1" fmla="*/ 0 h 952500"/>
                <a:gd name="connsiteX2" fmla="*/ 723900 w 1447800"/>
                <a:gd name="connsiteY2" fmla="*/ 0 h 952500"/>
                <a:gd name="connsiteX3" fmla="*/ 1447800 w 1447800"/>
                <a:gd name="connsiteY3" fmla="*/ 952500 h 952500"/>
                <a:gd name="connsiteX4" fmla="*/ 0 w 14478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952500">
                  <a:moveTo>
                    <a:pt x="0" y="952500"/>
                  </a:moveTo>
                  <a:lnTo>
                    <a:pt x="723900" y="0"/>
                  </a:lnTo>
                  <a:lnTo>
                    <a:pt x="723900" y="0"/>
                  </a:lnTo>
                  <a:lnTo>
                    <a:pt x="1447800" y="952500"/>
                  </a:lnTo>
                  <a:lnTo>
                    <a:pt x="0" y="95250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non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Enterprise Project Types</a:t>
              </a:r>
              <a:endParaRPr lang="en-US" sz="2000" kern="1200" dirty="0"/>
            </a:p>
          </p:txBody>
        </p:sp>
        <p:sp>
          <p:nvSpPr>
            <p:cNvPr id="12" name="Freeform 11"/>
            <p:cNvSpPr/>
            <p:nvPr/>
          </p:nvSpPr>
          <p:spPr>
            <a:xfrm>
              <a:off x="3124200" y="1638300"/>
              <a:ext cx="2895600" cy="952500"/>
            </a:xfrm>
            <a:custGeom>
              <a:avLst/>
              <a:gdLst>
                <a:gd name="connsiteX0" fmla="*/ 0 w 2895600"/>
                <a:gd name="connsiteY0" fmla="*/ 952500 h 952500"/>
                <a:gd name="connsiteX1" fmla="*/ 723900 w 2895600"/>
                <a:gd name="connsiteY1" fmla="*/ 0 h 952500"/>
                <a:gd name="connsiteX2" fmla="*/ 2171700 w 2895600"/>
                <a:gd name="connsiteY2" fmla="*/ 0 h 952500"/>
                <a:gd name="connsiteX3" fmla="*/ 2895600 w 2895600"/>
                <a:gd name="connsiteY3" fmla="*/ 952500 h 952500"/>
                <a:gd name="connsiteX4" fmla="*/ 0 w 28956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952500">
                  <a:moveTo>
                    <a:pt x="0" y="952500"/>
                  </a:moveTo>
                  <a:lnTo>
                    <a:pt x="723900" y="0"/>
                  </a:lnTo>
                  <a:lnTo>
                    <a:pt x="2171700" y="0"/>
                  </a:lnTo>
                  <a:lnTo>
                    <a:pt x="2895600" y="952500"/>
                  </a:lnTo>
                  <a:lnTo>
                    <a:pt x="0" y="95250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532130" tIns="25400" rIns="532130" bIns="25400" numCol="1" spcCol="1270" anchor="ctr" anchorCtr="0">
              <a:noAutofit/>
            </a:bodyPr>
            <a:lstStyle/>
            <a:p>
              <a:pPr lvl="0" algn="ctr" defTabSz="889000">
                <a:lnSpc>
                  <a:spcPct val="90000"/>
                </a:lnSpc>
                <a:spcBef>
                  <a:spcPct val="0"/>
                </a:spcBef>
                <a:spcAft>
                  <a:spcPct val="35000"/>
                </a:spcAft>
              </a:pPr>
              <a:r>
                <a:rPr lang="en-US" sz="2000" kern="1200" dirty="0" smtClean="0"/>
                <a:t>Workflows</a:t>
              </a:r>
              <a:endParaRPr lang="en-US" sz="2000" kern="1200" dirty="0"/>
            </a:p>
          </p:txBody>
        </p:sp>
        <p:sp>
          <p:nvSpPr>
            <p:cNvPr id="13" name="Freeform 12"/>
            <p:cNvSpPr/>
            <p:nvPr/>
          </p:nvSpPr>
          <p:spPr>
            <a:xfrm>
              <a:off x="2400300" y="2590800"/>
              <a:ext cx="4343400" cy="952500"/>
            </a:xfrm>
            <a:custGeom>
              <a:avLst/>
              <a:gdLst>
                <a:gd name="connsiteX0" fmla="*/ 0 w 4343400"/>
                <a:gd name="connsiteY0" fmla="*/ 952500 h 952500"/>
                <a:gd name="connsiteX1" fmla="*/ 723900 w 4343400"/>
                <a:gd name="connsiteY1" fmla="*/ 0 h 952500"/>
                <a:gd name="connsiteX2" fmla="*/ 3619500 w 4343400"/>
                <a:gd name="connsiteY2" fmla="*/ 0 h 952500"/>
                <a:gd name="connsiteX3" fmla="*/ 4343400 w 4343400"/>
                <a:gd name="connsiteY3" fmla="*/ 952500 h 952500"/>
                <a:gd name="connsiteX4" fmla="*/ 0 w 43434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952500">
                  <a:moveTo>
                    <a:pt x="0" y="952500"/>
                  </a:moveTo>
                  <a:lnTo>
                    <a:pt x="723900" y="0"/>
                  </a:lnTo>
                  <a:lnTo>
                    <a:pt x="3619500" y="0"/>
                  </a:lnTo>
                  <a:lnTo>
                    <a:pt x="4343400" y="952500"/>
                  </a:lnTo>
                  <a:lnTo>
                    <a:pt x="0" y="95250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785495" tIns="25400" rIns="785495" bIns="25400" numCol="1" spcCol="1270" anchor="ctr" anchorCtr="0">
              <a:noAutofit/>
            </a:bodyPr>
            <a:lstStyle/>
            <a:p>
              <a:pPr lvl="0" algn="ctr" defTabSz="889000">
                <a:lnSpc>
                  <a:spcPct val="90000"/>
                </a:lnSpc>
                <a:spcBef>
                  <a:spcPct val="0"/>
                </a:spcBef>
                <a:spcAft>
                  <a:spcPct val="35000"/>
                </a:spcAft>
              </a:pPr>
              <a:r>
                <a:rPr lang="en-US" sz="2000" kern="1200" dirty="0" smtClean="0"/>
                <a:t>Stages/Phases</a:t>
              </a:r>
              <a:endParaRPr lang="en-US" sz="2000" kern="1200" dirty="0"/>
            </a:p>
          </p:txBody>
        </p:sp>
        <p:sp>
          <p:nvSpPr>
            <p:cNvPr id="14" name="Freeform 13"/>
            <p:cNvSpPr/>
            <p:nvPr/>
          </p:nvSpPr>
          <p:spPr>
            <a:xfrm>
              <a:off x="1676400" y="3543299"/>
              <a:ext cx="5791200" cy="952500"/>
            </a:xfrm>
            <a:custGeom>
              <a:avLst/>
              <a:gdLst>
                <a:gd name="connsiteX0" fmla="*/ 0 w 5791200"/>
                <a:gd name="connsiteY0" fmla="*/ 952500 h 952500"/>
                <a:gd name="connsiteX1" fmla="*/ 723900 w 5791200"/>
                <a:gd name="connsiteY1" fmla="*/ 0 h 952500"/>
                <a:gd name="connsiteX2" fmla="*/ 5067300 w 5791200"/>
                <a:gd name="connsiteY2" fmla="*/ 0 h 952500"/>
                <a:gd name="connsiteX3" fmla="*/ 5791200 w 5791200"/>
                <a:gd name="connsiteY3" fmla="*/ 952500 h 952500"/>
                <a:gd name="connsiteX4" fmla="*/ 0 w 57912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952500">
                  <a:moveTo>
                    <a:pt x="0" y="952500"/>
                  </a:moveTo>
                  <a:lnTo>
                    <a:pt x="723900" y="0"/>
                  </a:lnTo>
                  <a:lnTo>
                    <a:pt x="5067300" y="0"/>
                  </a:lnTo>
                  <a:lnTo>
                    <a:pt x="5791200" y="952500"/>
                  </a:lnTo>
                  <a:lnTo>
                    <a:pt x="0" y="95250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038859" tIns="25400" rIns="1038861" bIns="25400" numCol="1" spcCol="1270" anchor="ctr" anchorCtr="0">
              <a:noAutofit/>
            </a:bodyPr>
            <a:lstStyle/>
            <a:p>
              <a:pPr lvl="0" algn="ctr" defTabSz="889000">
                <a:lnSpc>
                  <a:spcPct val="90000"/>
                </a:lnSpc>
                <a:spcBef>
                  <a:spcPct val="0"/>
                </a:spcBef>
                <a:spcAft>
                  <a:spcPct val="35000"/>
                </a:spcAft>
              </a:pPr>
              <a:r>
                <a:rPr lang="en-US" sz="2000" kern="1200" dirty="0" smtClean="0"/>
                <a:t>Project Detail Pages</a:t>
              </a:r>
              <a:endParaRPr lang="en-US" sz="2000" kern="1200" dirty="0"/>
            </a:p>
          </p:txBody>
        </p:sp>
        <p:sp>
          <p:nvSpPr>
            <p:cNvPr id="15" name="Freeform 14"/>
            <p:cNvSpPr/>
            <p:nvPr/>
          </p:nvSpPr>
          <p:spPr>
            <a:xfrm>
              <a:off x="952500" y="4495799"/>
              <a:ext cx="7239000" cy="952500"/>
            </a:xfrm>
            <a:custGeom>
              <a:avLst/>
              <a:gdLst>
                <a:gd name="connsiteX0" fmla="*/ 0 w 7239000"/>
                <a:gd name="connsiteY0" fmla="*/ 952500 h 952500"/>
                <a:gd name="connsiteX1" fmla="*/ 723900 w 7239000"/>
                <a:gd name="connsiteY1" fmla="*/ 0 h 952500"/>
                <a:gd name="connsiteX2" fmla="*/ 6515100 w 7239000"/>
                <a:gd name="connsiteY2" fmla="*/ 0 h 952500"/>
                <a:gd name="connsiteX3" fmla="*/ 7239000 w 7239000"/>
                <a:gd name="connsiteY3" fmla="*/ 952500 h 952500"/>
                <a:gd name="connsiteX4" fmla="*/ 0 w 72390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0" h="952500">
                  <a:moveTo>
                    <a:pt x="0" y="952500"/>
                  </a:moveTo>
                  <a:lnTo>
                    <a:pt x="723900" y="0"/>
                  </a:lnTo>
                  <a:lnTo>
                    <a:pt x="6515100" y="0"/>
                  </a:lnTo>
                  <a:lnTo>
                    <a:pt x="7239000" y="952500"/>
                  </a:lnTo>
                  <a:lnTo>
                    <a:pt x="0" y="95250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292225" tIns="25400" rIns="1292225" bIns="25400" numCol="1" spcCol="1270" anchor="ctr" anchorCtr="0">
              <a:noAutofit/>
            </a:bodyPr>
            <a:lstStyle/>
            <a:p>
              <a:pPr lvl="0" algn="ctr" defTabSz="889000">
                <a:lnSpc>
                  <a:spcPct val="90000"/>
                </a:lnSpc>
                <a:spcBef>
                  <a:spcPct val="0"/>
                </a:spcBef>
                <a:spcAft>
                  <a:spcPct val="35000"/>
                </a:spcAft>
              </a:pPr>
              <a:r>
                <a:rPr lang="en-US" sz="2000" kern="1200" dirty="0" smtClean="0"/>
                <a:t>SharePoint/Custom Web-parts</a:t>
              </a:r>
              <a:endParaRPr lang="en-US" sz="2000" kern="1200" dirty="0"/>
            </a:p>
          </p:txBody>
        </p:sp>
        <p:sp>
          <p:nvSpPr>
            <p:cNvPr id="16" name="Freeform 15"/>
            <p:cNvSpPr/>
            <p:nvPr/>
          </p:nvSpPr>
          <p:spPr>
            <a:xfrm>
              <a:off x="228600" y="5448300"/>
              <a:ext cx="8686800" cy="952500"/>
            </a:xfrm>
            <a:custGeom>
              <a:avLst/>
              <a:gdLst>
                <a:gd name="connsiteX0" fmla="*/ 0 w 8686800"/>
                <a:gd name="connsiteY0" fmla="*/ 952500 h 952500"/>
                <a:gd name="connsiteX1" fmla="*/ 723900 w 8686800"/>
                <a:gd name="connsiteY1" fmla="*/ 0 h 952500"/>
                <a:gd name="connsiteX2" fmla="*/ 7962900 w 8686800"/>
                <a:gd name="connsiteY2" fmla="*/ 0 h 952500"/>
                <a:gd name="connsiteX3" fmla="*/ 8686800 w 8686800"/>
                <a:gd name="connsiteY3" fmla="*/ 952500 h 952500"/>
                <a:gd name="connsiteX4" fmla="*/ 0 w 86868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952500">
                  <a:moveTo>
                    <a:pt x="0" y="952500"/>
                  </a:moveTo>
                  <a:lnTo>
                    <a:pt x="723900" y="0"/>
                  </a:lnTo>
                  <a:lnTo>
                    <a:pt x="7962900" y="0"/>
                  </a:lnTo>
                  <a:lnTo>
                    <a:pt x="8686800" y="952500"/>
                  </a:lnTo>
                  <a:lnTo>
                    <a:pt x="0" y="95250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1545589" tIns="25400" rIns="1545591" bIns="25400" numCol="1" spcCol="1270" anchor="ctr" anchorCtr="0">
              <a:noAutofit/>
            </a:bodyPr>
            <a:lstStyle/>
            <a:p>
              <a:pPr lvl="0" algn="ctr" defTabSz="889000">
                <a:lnSpc>
                  <a:spcPct val="90000"/>
                </a:lnSpc>
                <a:spcBef>
                  <a:spcPct val="0"/>
                </a:spcBef>
                <a:spcAft>
                  <a:spcPct val="35000"/>
                </a:spcAft>
              </a:pPr>
              <a:r>
                <a:rPr lang="en-US" sz="2000" kern="1200" dirty="0" smtClean="0"/>
                <a:t>Enterprise Custom Fields</a:t>
              </a:r>
              <a:endParaRPr lang="en-US" sz="2000" kern="1200" dirty="0"/>
            </a:p>
          </p:txBody>
        </p:sp>
      </p:grpSp>
      <p:sp>
        <p:nvSpPr>
          <p:cNvPr id="3" name="Slide Number Placeholder 2"/>
          <p:cNvSpPr>
            <a:spLocks noGrp="1"/>
          </p:cNvSpPr>
          <p:nvPr>
            <p:ph type="sldNum" sz="quarter" idx="11"/>
          </p:nvPr>
        </p:nvSpPr>
        <p:spPr/>
        <p:txBody>
          <a:bodyPr/>
          <a:lstStyle/>
          <a:p>
            <a:fld id="{1DC70519-3D27-4D5B-A312-0DC52B8ED593}" type="slidenum">
              <a:rPr lang="en-US" smtClean="0"/>
              <a:pPr/>
              <a:t>9</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http://office/14/teams/project/feedback/_layouts/DocIdRedir.aspx?ID=CS6VPA66YUCU-275-92</Url>
      <Description>CS6VPA66YUCU-275-92</Description>
    </_dlc_DocIdUrl>
    <_dlc_DocId xmlns="b37bd352-beaf-4c97-8b80-f7f4c01a9729">CS6VPA66YUCU-275-92</_dlc_Doc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outs:outSpaceData xmlns:outs="http://schemas.microsoft.com/office/2009/outspace/metadata">
  <outs:relatedDates>
    <outs:relatedDate>
      <outs:type>3</outs:type>
      <outs:displayName>Last Modified</outs:displayName>
      <outs:dateTime>2009-09-10T18:19:40Z</outs:dateTime>
      <outs:isPinned>true</outs:isPinned>
    </outs:relatedDate>
    <outs:relatedDate>
      <outs:type>2</outs:type>
      <outs:displayName>Created</outs:displayName>
      <outs:dateTime>2009-08-19T05:21:04Z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597AE9-294E-4316-A635-A4771789AF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64579-6DC8-4332-9A93-75289843B88A}">
  <ds:schemaRefs>
    <ds:schemaRef ds:uri="http://purl.org/dc/elements/1.1/"/>
    <ds:schemaRef ds:uri="http://purl.org/dc/terms/"/>
    <ds:schemaRef ds:uri="http://schemas.microsoft.com/office/2006/documentManagement/types"/>
    <ds:schemaRef ds:uri="http://schemas.openxmlformats.org/package/2006/metadata/core-properties"/>
    <ds:schemaRef ds:uri="b37bd352-beaf-4c97-8b80-f7f4c01a9729"/>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F2CF210-61E5-43A1-80B9-902E40BBEE25}">
  <ds:schemaRefs>
    <ds:schemaRef ds:uri="http://schemas.microsoft.com/sharepoint/v3/contenttype/forms"/>
  </ds:schemaRefs>
</ds:datastoreItem>
</file>

<file path=customXml/itemProps4.xml><?xml version="1.0" encoding="utf-8"?>
<ds:datastoreItem xmlns:ds="http://schemas.openxmlformats.org/officeDocument/2006/customXml" ds:itemID="{10F46BA5-975E-447C-8C22-94F9D64ED121}">
  <ds:schemaRefs>
    <ds:schemaRef ds:uri="http://schemas.microsoft.com/sharepoint/events"/>
  </ds:schemaRefs>
</ds:datastoreItem>
</file>

<file path=customXml/itemProps5.xml><?xml version="1.0" encoding="utf-8"?>
<ds:datastoreItem xmlns:ds="http://schemas.openxmlformats.org/officeDocument/2006/customXml" ds:itemID="{1DE8369F-1C3B-4D16-9A90-78F8C5F85A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2746</Words>
  <Application>Microsoft Office PowerPoint</Application>
  <PresentationFormat>On-screen Show (4:3)</PresentationFormat>
  <Paragraphs>390</Paragraphs>
  <Slides>42</Slides>
  <Notes>23</Notes>
  <HiddenSlides>1</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Project 2010 Ignite Template</vt:lpstr>
      <vt:lpstr>White with Consolas font for code slides</vt:lpstr>
      <vt:lpstr>1_Project 2010 Ignite Template</vt:lpstr>
      <vt:lpstr>1_White with Consolas font for code slides</vt:lpstr>
      <vt:lpstr>PowerPoint Presentation</vt:lpstr>
      <vt:lpstr>Demand Management</vt:lpstr>
      <vt:lpstr>Agenda</vt:lpstr>
      <vt:lpstr>Overview of  Demand Management</vt:lpstr>
      <vt:lpstr>Unified Project and Portfolio Management  Capture all work in a central repository</vt:lpstr>
      <vt:lpstr>What is Demand Management?</vt:lpstr>
      <vt:lpstr>The Enterprise Project Management Solution</vt:lpstr>
      <vt:lpstr>Demand Management</vt:lpstr>
      <vt:lpstr>Demand Management Concepts</vt:lpstr>
      <vt:lpstr>End User Experience</vt:lpstr>
      <vt:lpstr>Enterprise Project Types (EPTs)</vt:lpstr>
      <vt:lpstr>How EPT’s are used in PWA</vt:lpstr>
      <vt:lpstr>Enterprise Project Type (EPT)</vt:lpstr>
      <vt:lpstr>Out-Of-the-Box EPTs</vt:lpstr>
      <vt:lpstr>High Level Process to Create a Custom EPT</vt:lpstr>
      <vt:lpstr>Demo - EPT Creation</vt:lpstr>
      <vt:lpstr>Project Workflows</vt:lpstr>
      <vt:lpstr>Workflows</vt:lpstr>
      <vt:lpstr>Overall Project Workflow Process</vt:lpstr>
      <vt:lpstr>Workflow Stages and Phases</vt:lpstr>
      <vt:lpstr>Workflow Administration</vt:lpstr>
      <vt:lpstr>Changing an EPT mid-lifecycle</vt:lpstr>
      <vt:lpstr>Phases</vt:lpstr>
      <vt:lpstr>Phases</vt:lpstr>
      <vt:lpstr>Stages</vt:lpstr>
      <vt:lpstr>Stages</vt:lpstr>
      <vt:lpstr>OOB Sample Proposal Workflow</vt:lpstr>
      <vt:lpstr>OOB Sample Proposal Workflow</vt:lpstr>
      <vt:lpstr>Visualizing Project Workflow</vt:lpstr>
      <vt:lpstr>Demo - Workflow</vt:lpstr>
      <vt:lpstr>Project detail pages</vt:lpstr>
      <vt:lpstr>Project Detail Page (PDP)</vt:lpstr>
      <vt:lpstr>Demo - PDP Creation</vt:lpstr>
      <vt:lpstr>Approvals</vt:lpstr>
      <vt:lpstr>Workflow Approvals</vt:lpstr>
      <vt:lpstr>Approval Configuration</vt:lpstr>
      <vt:lpstr>Approval Configuration ctd.</vt:lpstr>
      <vt:lpstr>Demo - Approvals</vt:lpstr>
      <vt:lpstr>Customizations by Configuration</vt:lpstr>
      <vt:lpstr>Customizations Using Developer Tools </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Demand Management</dc:title>
  <dc:creator/>
  <cp:lastModifiedBy/>
  <cp:revision>1</cp:revision>
  <dcterms:created xsi:type="dcterms:W3CDTF">2009-08-19T05:21:04Z</dcterms:created>
  <dcterms:modified xsi:type="dcterms:W3CDTF">2009-12-09T13:37:16Z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