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5"/>
    <p:sldMasterId id="2147483678" r:id="rId6"/>
    <p:sldMasterId id="2147483680" r:id="rId7"/>
    <p:sldMasterId id="2147483700" r:id="rId8"/>
  </p:sldMasterIdLst>
  <p:notesMasterIdLst>
    <p:notesMasterId r:id="rId49"/>
  </p:notesMasterIdLst>
  <p:sldIdLst>
    <p:sldId id="295" r:id="rId9"/>
    <p:sldId id="296" r:id="rId10"/>
    <p:sldId id="289" r:id="rId11"/>
    <p:sldId id="319" r:id="rId12"/>
    <p:sldId id="322" r:id="rId13"/>
    <p:sldId id="321" r:id="rId14"/>
    <p:sldId id="369" r:id="rId15"/>
    <p:sldId id="379" r:id="rId16"/>
    <p:sldId id="316" r:id="rId17"/>
    <p:sldId id="300" r:id="rId18"/>
    <p:sldId id="301" r:id="rId19"/>
    <p:sldId id="302" r:id="rId20"/>
    <p:sldId id="326" r:id="rId21"/>
    <p:sldId id="384" r:id="rId22"/>
    <p:sldId id="385" r:id="rId23"/>
    <p:sldId id="366" r:id="rId24"/>
    <p:sldId id="371" r:id="rId25"/>
    <p:sldId id="304" r:id="rId26"/>
    <p:sldId id="318" r:id="rId27"/>
    <p:sldId id="388" r:id="rId28"/>
    <p:sldId id="329" r:id="rId29"/>
    <p:sldId id="386" r:id="rId30"/>
    <p:sldId id="387" r:id="rId31"/>
    <p:sldId id="314" r:id="rId32"/>
    <p:sldId id="317" r:id="rId33"/>
    <p:sldId id="330" r:id="rId34"/>
    <p:sldId id="331" r:id="rId35"/>
    <p:sldId id="303" r:id="rId36"/>
    <p:sldId id="380" r:id="rId37"/>
    <p:sldId id="372" r:id="rId38"/>
    <p:sldId id="365" r:id="rId39"/>
    <p:sldId id="307" r:id="rId40"/>
    <p:sldId id="381" r:id="rId41"/>
    <p:sldId id="378" r:id="rId42"/>
    <p:sldId id="306" r:id="rId43"/>
    <p:sldId id="308" r:id="rId44"/>
    <p:sldId id="367" r:id="rId45"/>
    <p:sldId id="383" r:id="rId46"/>
    <p:sldId id="390" r:id="rId47"/>
    <p:sldId id="297"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egoe UI" pitchFamily="34" charset="0"/>
        <a:ea typeface="+mn-ea"/>
        <a:cs typeface="Arial" charset="0"/>
      </a:defRPr>
    </a:lvl1pPr>
    <a:lvl2pPr marL="457200" algn="l" rtl="0" fontAlgn="base">
      <a:spcBef>
        <a:spcPct val="0"/>
      </a:spcBef>
      <a:spcAft>
        <a:spcPct val="0"/>
      </a:spcAft>
      <a:defRPr kern="1200">
        <a:solidFill>
          <a:schemeClr val="tx1"/>
        </a:solidFill>
        <a:latin typeface="Segoe UI" pitchFamily="34" charset="0"/>
        <a:ea typeface="+mn-ea"/>
        <a:cs typeface="Arial" charset="0"/>
      </a:defRPr>
    </a:lvl2pPr>
    <a:lvl3pPr marL="914400" algn="l" rtl="0" fontAlgn="base">
      <a:spcBef>
        <a:spcPct val="0"/>
      </a:spcBef>
      <a:spcAft>
        <a:spcPct val="0"/>
      </a:spcAft>
      <a:defRPr kern="1200">
        <a:solidFill>
          <a:schemeClr val="tx1"/>
        </a:solidFill>
        <a:latin typeface="Segoe UI" pitchFamily="34" charset="0"/>
        <a:ea typeface="+mn-ea"/>
        <a:cs typeface="Arial" charset="0"/>
      </a:defRPr>
    </a:lvl3pPr>
    <a:lvl4pPr marL="1371600" algn="l" rtl="0" fontAlgn="base">
      <a:spcBef>
        <a:spcPct val="0"/>
      </a:spcBef>
      <a:spcAft>
        <a:spcPct val="0"/>
      </a:spcAft>
      <a:defRPr kern="1200">
        <a:solidFill>
          <a:schemeClr val="tx1"/>
        </a:solidFill>
        <a:latin typeface="Segoe UI" pitchFamily="34" charset="0"/>
        <a:ea typeface="+mn-ea"/>
        <a:cs typeface="Arial" charset="0"/>
      </a:defRPr>
    </a:lvl4pPr>
    <a:lvl5pPr marL="1828800" algn="l" rtl="0" fontAlgn="base">
      <a:spcBef>
        <a:spcPct val="0"/>
      </a:spcBef>
      <a:spcAft>
        <a:spcPct val="0"/>
      </a:spcAft>
      <a:defRPr kern="1200">
        <a:solidFill>
          <a:schemeClr val="tx1"/>
        </a:solidFill>
        <a:latin typeface="Segoe UI" pitchFamily="34" charset="0"/>
        <a:ea typeface="+mn-ea"/>
        <a:cs typeface="Arial" charset="0"/>
      </a:defRPr>
    </a:lvl5pPr>
    <a:lvl6pPr marL="2286000" algn="l" defTabSz="914400" rtl="0" eaLnBrk="1" latinLnBrk="0" hangingPunct="1">
      <a:defRPr kern="1200">
        <a:solidFill>
          <a:schemeClr val="tx1"/>
        </a:solidFill>
        <a:latin typeface="Segoe UI" pitchFamily="34" charset="0"/>
        <a:ea typeface="+mn-ea"/>
        <a:cs typeface="Arial" charset="0"/>
      </a:defRPr>
    </a:lvl6pPr>
    <a:lvl7pPr marL="2743200" algn="l" defTabSz="914400" rtl="0" eaLnBrk="1" latinLnBrk="0" hangingPunct="1">
      <a:defRPr kern="1200">
        <a:solidFill>
          <a:schemeClr val="tx1"/>
        </a:solidFill>
        <a:latin typeface="Segoe UI" pitchFamily="34" charset="0"/>
        <a:ea typeface="+mn-ea"/>
        <a:cs typeface="Arial" charset="0"/>
      </a:defRPr>
    </a:lvl7pPr>
    <a:lvl8pPr marL="3200400" algn="l" defTabSz="914400" rtl="0" eaLnBrk="1" latinLnBrk="0" hangingPunct="1">
      <a:defRPr kern="1200">
        <a:solidFill>
          <a:schemeClr val="tx1"/>
        </a:solidFill>
        <a:latin typeface="Segoe UI" pitchFamily="34" charset="0"/>
        <a:ea typeface="+mn-ea"/>
        <a:cs typeface="Arial" charset="0"/>
      </a:defRPr>
    </a:lvl8pPr>
    <a:lvl9pPr marL="3657600" algn="l" defTabSz="914400" rtl="0" eaLnBrk="1" latinLnBrk="0" hangingPunct="1">
      <a:defRPr kern="1200">
        <a:solidFill>
          <a:schemeClr val="tx1"/>
        </a:solidFill>
        <a:latin typeface="Segoe U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7647" autoAdjust="0"/>
  </p:normalViewPr>
  <p:slideViewPr>
    <p:cSldViewPr>
      <p:cViewPr varScale="1">
        <p:scale>
          <a:sx n="117" d="100"/>
          <a:sy n="117" d="100"/>
        </p:scale>
        <p:origin x="-1464" y="-9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421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F71EF-DAAD-46CA-8F44-49D2CEB308A5}" type="doc">
      <dgm:prSet loTypeId="urn:microsoft.com/office/officeart/2005/8/layout/hProcess9" loCatId="process" qsTypeId="urn:microsoft.com/office/officeart/2005/8/quickstyle/3d1" qsCatId="3D" csTypeId="urn:microsoft.com/office/officeart/2005/8/colors/colorful2" csCatId="colorful" phldr="1"/>
      <dgm:spPr/>
    </dgm:pt>
    <dgm:pt modelId="{221D004E-84AF-4E66-B0CA-E211FE1D67DC}">
      <dgm:prSet phldrT="[Text]"/>
      <dgm:spPr/>
      <dgm:t>
        <a:bodyPr/>
        <a:lstStyle/>
        <a:p>
          <a:r>
            <a:rPr lang="en-US" dirty="0" smtClean="0"/>
            <a:t>Business Drivers Definition </a:t>
          </a:r>
          <a:endParaRPr lang="en-US" dirty="0"/>
        </a:p>
      </dgm:t>
    </dgm:pt>
    <dgm:pt modelId="{FB17D098-9161-4A06-AAD7-1D894089A107}" type="parTrans" cxnId="{7E51540F-5886-4644-A251-AD01393994EE}">
      <dgm:prSet/>
      <dgm:spPr/>
      <dgm:t>
        <a:bodyPr/>
        <a:lstStyle/>
        <a:p>
          <a:endParaRPr lang="en-US"/>
        </a:p>
      </dgm:t>
    </dgm:pt>
    <dgm:pt modelId="{23D6540F-192A-42E2-A549-A793E8E716C3}" type="sibTrans" cxnId="{7E51540F-5886-4644-A251-AD01393994EE}">
      <dgm:prSet/>
      <dgm:spPr/>
      <dgm:t>
        <a:bodyPr/>
        <a:lstStyle/>
        <a:p>
          <a:endParaRPr lang="en-US"/>
        </a:p>
      </dgm:t>
    </dgm:pt>
    <dgm:pt modelId="{B1CC5EE3-4C28-454D-B5FD-DB491357D2E6}">
      <dgm:prSet phldrT="[Text]"/>
      <dgm:spPr/>
      <dgm:t>
        <a:bodyPr/>
        <a:lstStyle/>
        <a:p>
          <a:r>
            <a:rPr lang="en-US" dirty="0" smtClean="0"/>
            <a:t>Business Drivers Prioritization</a:t>
          </a:r>
          <a:endParaRPr lang="en-US" dirty="0"/>
        </a:p>
      </dgm:t>
    </dgm:pt>
    <dgm:pt modelId="{AEF5D66C-A722-47C1-BFA3-A7F5F5F97C2D}" type="parTrans" cxnId="{6A8B24ED-F124-49A3-8E75-D08E15B52609}">
      <dgm:prSet/>
      <dgm:spPr/>
      <dgm:t>
        <a:bodyPr/>
        <a:lstStyle/>
        <a:p>
          <a:endParaRPr lang="en-US"/>
        </a:p>
      </dgm:t>
    </dgm:pt>
    <dgm:pt modelId="{2C10EAC6-7F50-4272-8AD1-DAACAB2CF52B}" type="sibTrans" cxnId="{6A8B24ED-F124-49A3-8E75-D08E15B52609}">
      <dgm:prSet/>
      <dgm:spPr/>
      <dgm:t>
        <a:bodyPr/>
        <a:lstStyle/>
        <a:p>
          <a:endParaRPr lang="en-US"/>
        </a:p>
      </dgm:t>
    </dgm:pt>
    <dgm:pt modelId="{D49B0148-9E08-48FF-AC63-0FA5B261B0CD}" type="pres">
      <dgm:prSet presAssocID="{81AF71EF-DAAD-46CA-8F44-49D2CEB308A5}" presName="CompostProcess" presStyleCnt="0">
        <dgm:presLayoutVars>
          <dgm:dir/>
          <dgm:resizeHandles val="exact"/>
        </dgm:presLayoutVars>
      </dgm:prSet>
      <dgm:spPr/>
    </dgm:pt>
    <dgm:pt modelId="{91D24C48-2B9C-4A41-8E73-539C89E931D7}" type="pres">
      <dgm:prSet presAssocID="{81AF71EF-DAAD-46CA-8F44-49D2CEB308A5}" presName="arrow" presStyleLbl="bgShp" presStyleIdx="0" presStyleCnt="1">
        <dgm:style>
          <a:lnRef idx="1">
            <a:schemeClr val="accent4"/>
          </a:lnRef>
          <a:fillRef idx="2">
            <a:schemeClr val="accent4"/>
          </a:fillRef>
          <a:effectRef idx="1">
            <a:schemeClr val="accent4"/>
          </a:effectRef>
          <a:fontRef idx="minor">
            <a:schemeClr val="dk1"/>
          </a:fontRef>
        </dgm:style>
      </dgm:prSet>
      <dgm:spPr/>
    </dgm:pt>
    <dgm:pt modelId="{5447739A-D517-442C-A616-8FE027E0B4FB}" type="pres">
      <dgm:prSet presAssocID="{81AF71EF-DAAD-46CA-8F44-49D2CEB308A5}" presName="linearProcess" presStyleCnt="0"/>
      <dgm:spPr/>
    </dgm:pt>
    <dgm:pt modelId="{D18A5C6C-D6F2-4B59-BF12-8B539DF647E5}" type="pres">
      <dgm:prSet presAssocID="{221D004E-84AF-4E66-B0CA-E211FE1D67DC}" presName="textNode" presStyleLbl="node1" presStyleIdx="0" presStyleCnt="2">
        <dgm:presLayoutVars>
          <dgm:bulletEnabled val="1"/>
        </dgm:presLayoutVars>
      </dgm:prSet>
      <dgm:spPr/>
      <dgm:t>
        <a:bodyPr/>
        <a:lstStyle/>
        <a:p>
          <a:endParaRPr lang="en-US"/>
        </a:p>
      </dgm:t>
    </dgm:pt>
    <dgm:pt modelId="{BD96377A-F013-4A61-B1EE-98E81F149696}" type="pres">
      <dgm:prSet presAssocID="{23D6540F-192A-42E2-A549-A793E8E716C3}" presName="sibTrans" presStyleCnt="0"/>
      <dgm:spPr/>
    </dgm:pt>
    <dgm:pt modelId="{0B79BACC-4E64-44D9-864C-96CF32052BD1}" type="pres">
      <dgm:prSet presAssocID="{B1CC5EE3-4C28-454D-B5FD-DB491357D2E6}" presName="textNode" presStyleLbl="node1" presStyleIdx="1" presStyleCnt="2">
        <dgm:presLayoutVars>
          <dgm:bulletEnabled val="1"/>
        </dgm:presLayoutVars>
      </dgm:prSet>
      <dgm:spPr/>
      <dgm:t>
        <a:bodyPr/>
        <a:lstStyle/>
        <a:p>
          <a:endParaRPr lang="en-US"/>
        </a:p>
      </dgm:t>
    </dgm:pt>
  </dgm:ptLst>
  <dgm:cxnLst>
    <dgm:cxn modelId="{3F6F6478-2EFA-4FF3-B725-D70380738CCA}" type="presOf" srcId="{B1CC5EE3-4C28-454D-B5FD-DB491357D2E6}" destId="{0B79BACC-4E64-44D9-864C-96CF32052BD1}" srcOrd="0" destOrd="0" presId="urn:microsoft.com/office/officeart/2005/8/layout/hProcess9"/>
    <dgm:cxn modelId="{85E374CB-0B22-4050-A065-C631E033D367}" type="presOf" srcId="{81AF71EF-DAAD-46CA-8F44-49D2CEB308A5}" destId="{D49B0148-9E08-48FF-AC63-0FA5B261B0CD}" srcOrd="0" destOrd="0" presId="urn:microsoft.com/office/officeart/2005/8/layout/hProcess9"/>
    <dgm:cxn modelId="{6A8B24ED-F124-49A3-8E75-D08E15B52609}" srcId="{81AF71EF-DAAD-46CA-8F44-49D2CEB308A5}" destId="{B1CC5EE3-4C28-454D-B5FD-DB491357D2E6}" srcOrd="1" destOrd="0" parTransId="{AEF5D66C-A722-47C1-BFA3-A7F5F5F97C2D}" sibTransId="{2C10EAC6-7F50-4272-8AD1-DAACAB2CF52B}"/>
    <dgm:cxn modelId="{7E51540F-5886-4644-A251-AD01393994EE}" srcId="{81AF71EF-DAAD-46CA-8F44-49D2CEB308A5}" destId="{221D004E-84AF-4E66-B0CA-E211FE1D67DC}" srcOrd="0" destOrd="0" parTransId="{FB17D098-9161-4A06-AAD7-1D894089A107}" sibTransId="{23D6540F-192A-42E2-A549-A793E8E716C3}"/>
    <dgm:cxn modelId="{E6EBDA93-2D5F-47B7-9D9A-A17B7C4C50CF}" type="presOf" srcId="{221D004E-84AF-4E66-B0CA-E211FE1D67DC}" destId="{D18A5C6C-D6F2-4B59-BF12-8B539DF647E5}" srcOrd="0" destOrd="0" presId="urn:microsoft.com/office/officeart/2005/8/layout/hProcess9"/>
    <dgm:cxn modelId="{F3662CC5-55AD-4B77-8EB4-3C7FFE079B3F}" type="presParOf" srcId="{D49B0148-9E08-48FF-AC63-0FA5B261B0CD}" destId="{91D24C48-2B9C-4A41-8E73-539C89E931D7}" srcOrd="0" destOrd="0" presId="urn:microsoft.com/office/officeart/2005/8/layout/hProcess9"/>
    <dgm:cxn modelId="{3054C1B3-0A6C-41AD-8466-4C9F0E6FA80C}" type="presParOf" srcId="{D49B0148-9E08-48FF-AC63-0FA5B261B0CD}" destId="{5447739A-D517-442C-A616-8FE027E0B4FB}" srcOrd="1" destOrd="0" presId="urn:microsoft.com/office/officeart/2005/8/layout/hProcess9"/>
    <dgm:cxn modelId="{6ABE35C8-0E20-4A70-9566-8B25F068EFE6}" type="presParOf" srcId="{5447739A-D517-442C-A616-8FE027E0B4FB}" destId="{D18A5C6C-D6F2-4B59-BF12-8B539DF647E5}" srcOrd="0" destOrd="0" presId="urn:microsoft.com/office/officeart/2005/8/layout/hProcess9"/>
    <dgm:cxn modelId="{7E93306E-2E66-48CA-8390-C437FC2CEF85}" type="presParOf" srcId="{5447739A-D517-442C-A616-8FE027E0B4FB}" destId="{BD96377A-F013-4A61-B1EE-98E81F149696}" srcOrd="1" destOrd="0" presId="urn:microsoft.com/office/officeart/2005/8/layout/hProcess9"/>
    <dgm:cxn modelId="{BC006717-0958-4660-B7D8-532A62EC5BD8}" type="presParOf" srcId="{5447739A-D517-442C-A616-8FE027E0B4FB}" destId="{0B79BACC-4E64-44D9-864C-96CF32052BD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F71EF-DAAD-46CA-8F44-49D2CEB308A5}" type="doc">
      <dgm:prSet loTypeId="urn:microsoft.com/office/officeart/2005/8/layout/hProcess9" loCatId="process" qsTypeId="urn:microsoft.com/office/officeart/2005/8/quickstyle/3d1" qsCatId="3D" csTypeId="urn:microsoft.com/office/officeart/2005/8/colors/colorful2" csCatId="colorful" phldr="1"/>
      <dgm:spPr/>
    </dgm:pt>
    <dgm:pt modelId="{221D004E-84AF-4E66-B0CA-E211FE1D67DC}">
      <dgm:prSet phldrT="[Text]" custT="1"/>
      <dgm:spPr/>
      <dgm:t>
        <a:bodyPr/>
        <a:lstStyle/>
        <a:p>
          <a:r>
            <a:rPr lang="en-US" sz="1800" b="0" dirty="0" smtClean="0"/>
            <a:t>Aligning Projects/Proposals to Business Drivers </a:t>
          </a:r>
          <a:endParaRPr lang="en-US" sz="1800" b="0" dirty="0"/>
        </a:p>
      </dgm:t>
    </dgm:pt>
    <dgm:pt modelId="{FB17D098-9161-4A06-AAD7-1D894089A107}" type="parTrans" cxnId="{7E51540F-5886-4644-A251-AD01393994EE}">
      <dgm:prSet/>
      <dgm:spPr/>
      <dgm:t>
        <a:bodyPr/>
        <a:lstStyle/>
        <a:p>
          <a:endParaRPr lang="en-US" sz="2400" b="0"/>
        </a:p>
      </dgm:t>
    </dgm:pt>
    <dgm:pt modelId="{23D6540F-192A-42E2-A549-A793E8E716C3}" type="sibTrans" cxnId="{7E51540F-5886-4644-A251-AD01393994EE}">
      <dgm:prSet/>
      <dgm:spPr/>
      <dgm:t>
        <a:bodyPr/>
        <a:lstStyle/>
        <a:p>
          <a:endParaRPr lang="en-US" sz="2400" b="0"/>
        </a:p>
      </dgm:t>
    </dgm:pt>
    <dgm:pt modelId="{B1CC5EE3-4C28-454D-B5FD-DB491357D2E6}">
      <dgm:prSet phldrT="[Text]" custT="1"/>
      <dgm:spPr/>
      <dgm:t>
        <a:bodyPr/>
        <a:lstStyle/>
        <a:p>
          <a:r>
            <a:rPr lang="en-US" sz="1800" b="0" dirty="0" smtClean="0"/>
            <a:t>Projects/Proposals Prioritization</a:t>
          </a:r>
          <a:endParaRPr lang="en-US" sz="1800" b="0" dirty="0"/>
        </a:p>
      </dgm:t>
    </dgm:pt>
    <dgm:pt modelId="{AEF5D66C-A722-47C1-BFA3-A7F5F5F97C2D}" type="parTrans" cxnId="{6A8B24ED-F124-49A3-8E75-D08E15B52609}">
      <dgm:prSet/>
      <dgm:spPr/>
      <dgm:t>
        <a:bodyPr/>
        <a:lstStyle/>
        <a:p>
          <a:endParaRPr lang="en-US" sz="2400" b="0"/>
        </a:p>
      </dgm:t>
    </dgm:pt>
    <dgm:pt modelId="{2C10EAC6-7F50-4272-8AD1-DAACAB2CF52B}" type="sibTrans" cxnId="{6A8B24ED-F124-49A3-8E75-D08E15B52609}">
      <dgm:prSet/>
      <dgm:spPr/>
      <dgm:t>
        <a:bodyPr/>
        <a:lstStyle/>
        <a:p>
          <a:endParaRPr lang="en-US" sz="2400" b="0"/>
        </a:p>
      </dgm:t>
    </dgm:pt>
    <dgm:pt modelId="{22ADBF4E-39EC-4F5D-AAD2-12C80F15ED97}">
      <dgm:prSet phldrT="[Text]" custT="1"/>
      <dgm:spPr/>
      <dgm:t>
        <a:bodyPr/>
        <a:lstStyle/>
        <a:p>
          <a:r>
            <a:rPr lang="en-US" sz="1800" b="0" dirty="0" smtClean="0"/>
            <a:t>Portfolio Analysis (cost, resource)</a:t>
          </a:r>
          <a:endParaRPr lang="en-US" sz="1800" b="0" dirty="0"/>
        </a:p>
      </dgm:t>
    </dgm:pt>
    <dgm:pt modelId="{15A3A89B-167F-4A5C-8F80-BA1E079EDC57}" type="parTrans" cxnId="{CEB1E369-A9A1-4771-8A2F-38894305E8F3}">
      <dgm:prSet/>
      <dgm:spPr/>
      <dgm:t>
        <a:bodyPr/>
        <a:lstStyle/>
        <a:p>
          <a:endParaRPr lang="en-US" sz="2400" b="0"/>
        </a:p>
      </dgm:t>
    </dgm:pt>
    <dgm:pt modelId="{FE5879C9-9D75-479D-AE85-33F56847211E}" type="sibTrans" cxnId="{CEB1E369-A9A1-4771-8A2F-38894305E8F3}">
      <dgm:prSet/>
      <dgm:spPr/>
      <dgm:t>
        <a:bodyPr/>
        <a:lstStyle/>
        <a:p>
          <a:endParaRPr lang="en-US" sz="2400" b="0"/>
        </a:p>
      </dgm:t>
    </dgm:pt>
    <dgm:pt modelId="{D49B0148-9E08-48FF-AC63-0FA5B261B0CD}" type="pres">
      <dgm:prSet presAssocID="{81AF71EF-DAAD-46CA-8F44-49D2CEB308A5}" presName="CompostProcess" presStyleCnt="0">
        <dgm:presLayoutVars>
          <dgm:dir/>
          <dgm:resizeHandles val="exact"/>
        </dgm:presLayoutVars>
      </dgm:prSet>
      <dgm:spPr/>
    </dgm:pt>
    <dgm:pt modelId="{91D24C48-2B9C-4A41-8E73-539C89E931D7}" type="pres">
      <dgm:prSet presAssocID="{81AF71EF-DAAD-46CA-8F44-49D2CEB308A5}" presName="arrow" presStyleLbl="bgShp" presStyleIdx="0" presStyleCnt="1" custScaleX="117647">
        <dgm:style>
          <a:lnRef idx="1">
            <a:schemeClr val="accent1"/>
          </a:lnRef>
          <a:fillRef idx="2">
            <a:schemeClr val="accent1"/>
          </a:fillRef>
          <a:effectRef idx="1">
            <a:schemeClr val="accent1"/>
          </a:effectRef>
          <a:fontRef idx="minor">
            <a:schemeClr val="dk1"/>
          </a:fontRef>
        </dgm:style>
      </dgm:prSet>
      <dgm:spPr/>
    </dgm:pt>
    <dgm:pt modelId="{5447739A-D517-442C-A616-8FE027E0B4FB}" type="pres">
      <dgm:prSet presAssocID="{81AF71EF-DAAD-46CA-8F44-49D2CEB308A5}" presName="linearProcess" presStyleCnt="0"/>
      <dgm:spPr/>
    </dgm:pt>
    <dgm:pt modelId="{D18A5C6C-D6F2-4B59-BF12-8B539DF647E5}" type="pres">
      <dgm:prSet presAssocID="{221D004E-84AF-4E66-B0CA-E211FE1D67DC}" presName="textNode" presStyleLbl="node1" presStyleIdx="0" presStyleCnt="3">
        <dgm:presLayoutVars>
          <dgm:bulletEnabled val="1"/>
        </dgm:presLayoutVars>
      </dgm:prSet>
      <dgm:spPr/>
      <dgm:t>
        <a:bodyPr/>
        <a:lstStyle/>
        <a:p>
          <a:endParaRPr lang="en-US"/>
        </a:p>
      </dgm:t>
    </dgm:pt>
    <dgm:pt modelId="{BD96377A-F013-4A61-B1EE-98E81F149696}" type="pres">
      <dgm:prSet presAssocID="{23D6540F-192A-42E2-A549-A793E8E716C3}" presName="sibTrans" presStyleCnt="0"/>
      <dgm:spPr/>
    </dgm:pt>
    <dgm:pt modelId="{0B79BACC-4E64-44D9-864C-96CF32052BD1}" type="pres">
      <dgm:prSet presAssocID="{B1CC5EE3-4C28-454D-B5FD-DB491357D2E6}" presName="textNode" presStyleLbl="node1" presStyleIdx="1" presStyleCnt="3">
        <dgm:presLayoutVars>
          <dgm:bulletEnabled val="1"/>
        </dgm:presLayoutVars>
      </dgm:prSet>
      <dgm:spPr/>
      <dgm:t>
        <a:bodyPr/>
        <a:lstStyle/>
        <a:p>
          <a:endParaRPr lang="en-US"/>
        </a:p>
      </dgm:t>
    </dgm:pt>
    <dgm:pt modelId="{1E679C31-1B89-4BDE-97AE-EE8F6CEE8FDA}" type="pres">
      <dgm:prSet presAssocID="{2C10EAC6-7F50-4272-8AD1-DAACAB2CF52B}" presName="sibTrans" presStyleCnt="0"/>
      <dgm:spPr/>
    </dgm:pt>
    <dgm:pt modelId="{74159337-7EE9-4D85-AF20-A3A4F3AFD78E}" type="pres">
      <dgm:prSet presAssocID="{22ADBF4E-39EC-4F5D-AAD2-12C80F15ED97}" presName="textNode" presStyleLbl="node1" presStyleIdx="2" presStyleCnt="3">
        <dgm:presLayoutVars>
          <dgm:bulletEnabled val="1"/>
        </dgm:presLayoutVars>
      </dgm:prSet>
      <dgm:spPr/>
      <dgm:t>
        <a:bodyPr/>
        <a:lstStyle/>
        <a:p>
          <a:endParaRPr lang="en-US"/>
        </a:p>
      </dgm:t>
    </dgm:pt>
  </dgm:ptLst>
  <dgm:cxnLst>
    <dgm:cxn modelId="{CEB1E369-A9A1-4771-8A2F-38894305E8F3}" srcId="{81AF71EF-DAAD-46CA-8F44-49D2CEB308A5}" destId="{22ADBF4E-39EC-4F5D-AAD2-12C80F15ED97}" srcOrd="2" destOrd="0" parTransId="{15A3A89B-167F-4A5C-8F80-BA1E079EDC57}" sibTransId="{FE5879C9-9D75-479D-AE85-33F56847211E}"/>
    <dgm:cxn modelId="{730B1EFE-BA27-43F6-AF34-DA95F0529DD4}" type="presOf" srcId="{B1CC5EE3-4C28-454D-B5FD-DB491357D2E6}" destId="{0B79BACC-4E64-44D9-864C-96CF32052BD1}" srcOrd="0" destOrd="0" presId="urn:microsoft.com/office/officeart/2005/8/layout/hProcess9"/>
    <dgm:cxn modelId="{726644E3-1607-4D87-A475-1972CDFE7CA3}" type="presOf" srcId="{221D004E-84AF-4E66-B0CA-E211FE1D67DC}" destId="{D18A5C6C-D6F2-4B59-BF12-8B539DF647E5}" srcOrd="0" destOrd="0" presId="urn:microsoft.com/office/officeart/2005/8/layout/hProcess9"/>
    <dgm:cxn modelId="{7E51540F-5886-4644-A251-AD01393994EE}" srcId="{81AF71EF-DAAD-46CA-8F44-49D2CEB308A5}" destId="{221D004E-84AF-4E66-B0CA-E211FE1D67DC}" srcOrd="0" destOrd="0" parTransId="{FB17D098-9161-4A06-AAD7-1D894089A107}" sibTransId="{23D6540F-192A-42E2-A549-A793E8E716C3}"/>
    <dgm:cxn modelId="{6A354C96-85E6-4588-80CE-24A3F956B91C}" type="presOf" srcId="{22ADBF4E-39EC-4F5D-AAD2-12C80F15ED97}" destId="{74159337-7EE9-4D85-AF20-A3A4F3AFD78E}" srcOrd="0" destOrd="0" presId="urn:microsoft.com/office/officeart/2005/8/layout/hProcess9"/>
    <dgm:cxn modelId="{B35B1ECF-8044-4775-B7B7-EAD18809CB24}" type="presOf" srcId="{81AF71EF-DAAD-46CA-8F44-49D2CEB308A5}" destId="{D49B0148-9E08-48FF-AC63-0FA5B261B0CD}" srcOrd="0" destOrd="0" presId="urn:microsoft.com/office/officeart/2005/8/layout/hProcess9"/>
    <dgm:cxn modelId="{6A8B24ED-F124-49A3-8E75-D08E15B52609}" srcId="{81AF71EF-DAAD-46CA-8F44-49D2CEB308A5}" destId="{B1CC5EE3-4C28-454D-B5FD-DB491357D2E6}" srcOrd="1" destOrd="0" parTransId="{AEF5D66C-A722-47C1-BFA3-A7F5F5F97C2D}" sibTransId="{2C10EAC6-7F50-4272-8AD1-DAACAB2CF52B}"/>
    <dgm:cxn modelId="{5A24923A-F58B-4A5D-B112-9FED0CB8E575}" type="presParOf" srcId="{D49B0148-9E08-48FF-AC63-0FA5B261B0CD}" destId="{91D24C48-2B9C-4A41-8E73-539C89E931D7}" srcOrd="0" destOrd="0" presId="urn:microsoft.com/office/officeart/2005/8/layout/hProcess9"/>
    <dgm:cxn modelId="{D2005574-8FC8-4B03-94DB-F086F68DF62D}" type="presParOf" srcId="{D49B0148-9E08-48FF-AC63-0FA5B261B0CD}" destId="{5447739A-D517-442C-A616-8FE027E0B4FB}" srcOrd="1" destOrd="0" presId="urn:microsoft.com/office/officeart/2005/8/layout/hProcess9"/>
    <dgm:cxn modelId="{6B0FAC31-55C5-46A1-A9FA-304BB864E123}" type="presParOf" srcId="{5447739A-D517-442C-A616-8FE027E0B4FB}" destId="{D18A5C6C-D6F2-4B59-BF12-8B539DF647E5}" srcOrd="0" destOrd="0" presId="urn:microsoft.com/office/officeart/2005/8/layout/hProcess9"/>
    <dgm:cxn modelId="{A218DCD6-55AA-4989-97EF-4F401D2E5D50}" type="presParOf" srcId="{5447739A-D517-442C-A616-8FE027E0B4FB}" destId="{BD96377A-F013-4A61-B1EE-98E81F149696}" srcOrd="1" destOrd="0" presId="urn:microsoft.com/office/officeart/2005/8/layout/hProcess9"/>
    <dgm:cxn modelId="{46A51901-BA14-4DEF-8F8B-FC999838F4B5}" type="presParOf" srcId="{5447739A-D517-442C-A616-8FE027E0B4FB}" destId="{0B79BACC-4E64-44D9-864C-96CF32052BD1}" srcOrd="2" destOrd="0" presId="urn:microsoft.com/office/officeart/2005/8/layout/hProcess9"/>
    <dgm:cxn modelId="{73712EAB-BB05-4448-AECA-5B0C3F496912}" type="presParOf" srcId="{5447739A-D517-442C-A616-8FE027E0B4FB}" destId="{1E679C31-1B89-4BDE-97AE-EE8F6CEE8FDA}" srcOrd="3" destOrd="0" presId="urn:microsoft.com/office/officeart/2005/8/layout/hProcess9"/>
    <dgm:cxn modelId="{7305D46A-1501-4518-8FED-52A409F574BE}" type="presParOf" srcId="{5447739A-D517-442C-A616-8FE027E0B4FB}" destId="{74159337-7EE9-4D85-AF20-A3A4F3AFD78E}"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24C48-2B9C-4A41-8E73-539C89E931D7}">
      <dsp:nvSpPr>
        <dsp:cNvPr id="0" name=""/>
        <dsp:cNvSpPr/>
      </dsp:nvSpPr>
      <dsp:spPr>
        <a:xfrm>
          <a:off x="440054" y="0"/>
          <a:ext cx="4987290" cy="1973263"/>
        </a:xfrm>
        <a:prstGeom prst="rightArrow">
          <a:avLst/>
        </a:prstGeom>
        <a:gradFill rotWithShape="1">
          <a:gsLst>
            <a:gs pos="0">
              <a:schemeClr val="accent4">
                <a:tint val="70000"/>
                <a:satMod val="180000"/>
              </a:schemeClr>
            </a:gs>
            <a:gs pos="62000">
              <a:schemeClr val="accent4">
                <a:tint val="30000"/>
                <a:satMod val="180000"/>
              </a:schemeClr>
            </a:gs>
            <a:gs pos="100000">
              <a:schemeClr val="accent4">
                <a:tint val="22000"/>
                <a:satMod val="180000"/>
              </a:schemeClr>
            </a:gs>
          </a:gsLst>
          <a:lin ang="16200000" scaled="0"/>
        </a:gradFill>
        <a:ln w="9525" cap="flat" cmpd="sng" algn="ctr">
          <a:solidFill>
            <a:schemeClr val="accent4">
              <a:shade val="8000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dsp:spPr>
      <dsp:style>
        <a:lnRef idx="1">
          <a:schemeClr val="accent4"/>
        </a:lnRef>
        <a:fillRef idx="2">
          <a:schemeClr val="accent4"/>
        </a:fillRef>
        <a:effectRef idx="1">
          <a:schemeClr val="accent4"/>
        </a:effectRef>
        <a:fontRef idx="minor">
          <a:schemeClr val="dk1"/>
        </a:fontRef>
      </dsp:style>
    </dsp:sp>
    <dsp:sp modelId="{D18A5C6C-D6F2-4B59-BF12-8B539DF647E5}">
      <dsp:nvSpPr>
        <dsp:cNvPr id="0" name=""/>
        <dsp:cNvSpPr/>
      </dsp:nvSpPr>
      <dsp:spPr>
        <a:xfrm>
          <a:off x="973578" y="591978"/>
          <a:ext cx="1888569" cy="789305"/>
        </a:xfrm>
        <a:prstGeom prst="round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Business Drivers Definition </a:t>
          </a:r>
          <a:endParaRPr lang="en-US" sz="1800" kern="1200" dirty="0"/>
        </a:p>
      </dsp:txBody>
      <dsp:txXfrm>
        <a:off x="1012109" y="630509"/>
        <a:ext cx="1811507" cy="712243"/>
      </dsp:txXfrm>
    </dsp:sp>
    <dsp:sp modelId="{0B79BACC-4E64-44D9-864C-96CF32052BD1}">
      <dsp:nvSpPr>
        <dsp:cNvPr id="0" name=""/>
        <dsp:cNvSpPr/>
      </dsp:nvSpPr>
      <dsp:spPr>
        <a:xfrm>
          <a:off x="3005251" y="591978"/>
          <a:ext cx="1888569" cy="789305"/>
        </a:xfrm>
        <a:prstGeom prst="roundRect">
          <a:avLst/>
        </a:prstGeom>
        <a:gradFill rotWithShape="0">
          <a:gsLst>
            <a:gs pos="0">
              <a:schemeClr val="accent2">
                <a:hueOff val="-6248028"/>
                <a:satOff val="13910"/>
                <a:lumOff val="16471"/>
                <a:alphaOff val="0"/>
                <a:shade val="58000"/>
                <a:satMod val="150000"/>
              </a:schemeClr>
            </a:gs>
            <a:gs pos="72000">
              <a:schemeClr val="accent2">
                <a:hueOff val="-6248028"/>
                <a:satOff val="13910"/>
                <a:lumOff val="16471"/>
                <a:alphaOff val="0"/>
                <a:tint val="90000"/>
                <a:satMod val="135000"/>
              </a:schemeClr>
            </a:gs>
            <a:gs pos="100000">
              <a:schemeClr val="accent2">
                <a:hueOff val="-6248028"/>
                <a:satOff val="13910"/>
                <a:lumOff val="16471"/>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Business Drivers Prioritization</a:t>
          </a:r>
          <a:endParaRPr lang="en-US" sz="1800" kern="1200" dirty="0"/>
        </a:p>
      </dsp:txBody>
      <dsp:txXfrm>
        <a:off x="3043782" y="630509"/>
        <a:ext cx="1811507" cy="712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24C48-2B9C-4A41-8E73-539C89E931D7}">
      <dsp:nvSpPr>
        <dsp:cNvPr id="0" name=""/>
        <dsp:cNvSpPr/>
      </dsp:nvSpPr>
      <dsp:spPr>
        <a:xfrm>
          <a:off x="2" y="0"/>
          <a:ext cx="8458195" cy="2201863"/>
        </a:xfrm>
        <a:prstGeom prst="rightArrow">
          <a:avLst/>
        </a:prstGeom>
        <a:gradFill rotWithShape="1">
          <a:gsLst>
            <a:gs pos="0">
              <a:schemeClr val="accent1">
                <a:tint val="70000"/>
                <a:satMod val="180000"/>
              </a:schemeClr>
            </a:gs>
            <a:gs pos="62000">
              <a:schemeClr val="accent1">
                <a:tint val="30000"/>
                <a:satMod val="180000"/>
              </a:schemeClr>
            </a:gs>
            <a:gs pos="100000">
              <a:schemeClr val="accent1">
                <a:tint val="22000"/>
                <a:satMod val="180000"/>
              </a:schemeClr>
            </a:gs>
          </a:gsLst>
          <a:lin ang="16200000" scaled="0"/>
        </a:gradFill>
        <a:ln w="9525" cap="flat" cmpd="sng" algn="ctr">
          <a:solidFill>
            <a:schemeClr val="accent1">
              <a:shade val="80000"/>
            </a:schemeClr>
          </a:solidFill>
          <a:prstDash val="solid"/>
        </a:ln>
        <a:effectLst>
          <a:outerShdw blurRad="50800" dist="38100" dir="5400000" rotWithShape="0">
            <a:srgbClr val="000000">
              <a:alpha val="43137"/>
            </a:srgbClr>
          </a:outerShdw>
        </a:effectLst>
        <a:scene3d>
          <a:camera prst="orthographicFront"/>
          <a:lightRig rig="flat" dir="t"/>
        </a:scene3d>
        <a:sp3d z="-190500" extrusionH="12700"/>
      </dsp:spPr>
      <dsp:style>
        <a:lnRef idx="1">
          <a:schemeClr val="accent1"/>
        </a:lnRef>
        <a:fillRef idx="2">
          <a:schemeClr val="accent1"/>
        </a:fillRef>
        <a:effectRef idx="1">
          <a:schemeClr val="accent1"/>
        </a:effectRef>
        <a:fontRef idx="minor">
          <a:schemeClr val="dk1"/>
        </a:fontRef>
      </dsp:style>
    </dsp:sp>
    <dsp:sp modelId="{D18A5C6C-D6F2-4B59-BF12-8B539DF647E5}">
      <dsp:nvSpPr>
        <dsp:cNvPr id="0" name=""/>
        <dsp:cNvSpPr/>
      </dsp:nvSpPr>
      <dsp:spPr>
        <a:xfrm>
          <a:off x="2774" y="660558"/>
          <a:ext cx="2582141" cy="880745"/>
        </a:xfrm>
        <a:prstGeom prst="round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Aligning Projects/Proposals to Business Drivers </a:t>
          </a:r>
          <a:endParaRPr lang="en-US" sz="1800" b="0" kern="1200" dirty="0"/>
        </a:p>
      </dsp:txBody>
      <dsp:txXfrm>
        <a:off x="45768" y="703552"/>
        <a:ext cx="2496153" cy="794757"/>
      </dsp:txXfrm>
    </dsp:sp>
    <dsp:sp modelId="{0B79BACC-4E64-44D9-864C-96CF32052BD1}">
      <dsp:nvSpPr>
        <dsp:cNvPr id="0" name=""/>
        <dsp:cNvSpPr/>
      </dsp:nvSpPr>
      <dsp:spPr>
        <a:xfrm>
          <a:off x="2938029" y="660558"/>
          <a:ext cx="2582141" cy="880745"/>
        </a:xfrm>
        <a:prstGeom prst="roundRect">
          <a:avLst/>
        </a:prstGeom>
        <a:gradFill rotWithShape="0">
          <a:gsLst>
            <a:gs pos="0">
              <a:schemeClr val="accent2">
                <a:hueOff val="-3124014"/>
                <a:satOff val="6955"/>
                <a:lumOff val="8235"/>
                <a:alphaOff val="0"/>
                <a:shade val="58000"/>
                <a:satMod val="150000"/>
              </a:schemeClr>
            </a:gs>
            <a:gs pos="72000">
              <a:schemeClr val="accent2">
                <a:hueOff val="-3124014"/>
                <a:satOff val="6955"/>
                <a:lumOff val="8235"/>
                <a:alphaOff val="0"/>
                <a:tint val="90000"/>
                <a:satMod val="135000"/>
              </a:schemeClr>
            </a:gs>
            <a:gs pos="100000">
              <a:schemeClr val="accent2">
                <a:hueOff val="-3124014"/>
                <a:satOff val="6955"/>
                <a:lumOff val="8235"/>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Projects/Proposals Prioritization</a:t>
          </a:r>
          <a:endParaRPr lang="en-US" sz="1800" b="0" kern="1200" dirty="0"/>
        </a:p>
      </dsp:txBody>
      <dsp:txXfrm>
        <a:off x="2981023" y="703552"/>
        <a:ext cx="2496153" cy="794757"/>
      </dsp:txXfrm>
    </dsp:sp>
    <dsp:sp modelId="{74159337-7EE9-4D85-AF20-A3A4F3AFD78E}">
      <dsp:nvSpPr>
        <dsp:cNvPr id="0" name=""/>
        <dsp:cNvSpPr/>
      </dsp:nvSpPr>
      <dsp:spPr>
        <a:xfrm>
          <a:off x="5873283" y="660558"/>
          <a:ext cx="2582141" cy="880745"/>
        </a:xfrm>
        <a:prstGeom prst="roundRect">
          <a:avLst/>
        </a:prstGeom>
        <a:gradFill rotWithShape="0">
          <a:gsLst>
            <a:gs pos="0">
              <a:schemeClr val="accent2">
                <a:hueOff val="-6248028"/>
                <a:satOff val="13910"/>
                <a:lumOff val="16471"/>
                <a:alphaOff val="0"/>
                <a:shade val="58000"/>
                <a:satMod val="150000"/>
              </a:schemeClr>
            </a:gs>
            <a:gs pos="72000">
              <a:schemeClr val="accent2">
                <a:hueOff val="-6248028"/>
                <a:satOff val="13910"/>
                <a:lumOff val="16471"/>
                <a:alphaOff val="0"/>
                <a:tint val="90000"/>
                <a:satMod val="135000"/>
              </a:schemeClr>
            </a:gs>
            <a:gs pos="100000">
              <a:schemeClr val="accent2">
                <a:hueOff val="-6248028"/>
                <a:satOff val="13910"/>
                <a:lumOff val="16471"/>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t>Portfolio Analysis (cost, resource)</a:t>
          </a:r>
          <a:endParaRPr lang="en-US" sz="1800" b="0" kern="1200" dirty="0"/>
        </a:p>
      </dsp:txBody>
      <dsp:txXfrm>
        <a:off x="5916277" y="703552"/>
        <a:ext cx="2496153" cy="7947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B3D4513-C015-4B40-9946-DBC1C5E049CD}" type="datetimeFigureOut">
              <a:rPr lang="en-US"/>
              <a:pPr>
                <a:defRPr/>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C9EC1C4-CC14-46DB-BF0F-BB043DE25E33}" type="slidenum">
              <a:rPr lang="en-US"/>
              <a:pPr>
                <a:defRPr/>
              </a:pPr>
              <a:t>‹#›</a:t>
            </a:fld>
            <a:endParaRPr lang="en-US"/>
          </a:p>
        </p:txBody>
      </p:sp>
    </p:spTree>
    <p:extLst>
      <p:ext uri="{BB962C8B-B14F-4D97-AF65-F5344CB8AC3E}">
        <p14:creationId xmlns:p14="http://schemas.microsoft.com/office/powerpoint/2010/main" val="42494997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2"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34A5BD4-9DB0-4E10-8D0B-D5D38D50E09F}"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73733"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757761DE-1CC5-4DB3-8301-7488FA95604E}" type="slidenum">
              <a:rPr lang="en-US">
                <a:latin typeface="Calibri" pitchFamily="34" charset="0"/>
              </a:rPr>
              <a:pPr fontAlgn="base">
                <a:spcBef>
                  <a:spcPct val="0"/>
                </a:spcBef>
                <a:spcAft>
                  <a:spcPct val="0"/>
                </a:spcAft>
              </a:pPr>
              <a:t>1</a:t>
            </a:fld>
            <a:endParaRPr lang="en-US">
              <a:latin typeface="Calibri" pitchFamily="34" charset="0"/>
            </a:endParaRPr>
          </a:p>
        </p:txBody>
      </p:sp>
      <p:sp>
        <p:nvSpPr>
          <p:cNvPr id="73734"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73735"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6363" lvl="1">
              <a:spcBef>
                <a:spcPct val="0"/>
              </a:spcBef>
            </a:pPr>
            <a:endParaRPr 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4A5E99A-83B8-48BE-9215-AB2486F133E5}" type="slidenum">
              <a:rPr lang="en-US">
                <a:solidFill>
                  <a:srgbClr val="000000"/>
                </a:solidFill>
                <a:latin typeface="Calibri" pitchFamily="34" charset="0"/>
              </a:rPr>
              <a:pPr fontAlgn="base">
                <a:spcBef>
                  <a:spcPct val="0"/>
                </a:spcBef>
                <a:spcAft>
                  <a:spcPct val="0"/>
                </a:spcAft>
              </a:pPr>
              <a:t>15</a:t>
            </a:fld>
            <a:endParaRPr lang="en-US">
              <a:solidFill>
                <a:srgbClr val="000000"/>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83972"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30B5717E-95B7-4055-9907-71CE2B3C6E61}"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83973"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8E8B44AB-9CD5-44F5-8523-B5EA1ED346F2}" type="slidenum">
              <a:rPr lang="en-US">
                <a:latin typeface="Calibri" pitchFamily="34" charset="0"/>
              </a:rPr>
              <a:pPr fontAlgn="base">
                <a:spcBef>
                  <a:spcPct val="0"/>
                </a:spcBef>
                <a:spcAft>
                  <a:spcPct val="0"/>
                </a:spcAft>
              </a:pPr>
              <a:t>17</a:t>
            </a:fld>
            <a:endParaRPr lang="en-US">
              <a:latin typeface="Calibri" pitchFamily="34" charset="0"/>
            </a:endParaRPr>
          </a:p>
        </p:txBody>
      </p:sp>
      <p:sp>
        <p:nvSpPr>
          <p:cNvPr id="83974"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83975"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defTabSz="914363" fontAlgn="auto">
              <a:lnSpc>
                <a:spcPct val="90000"/>
              </a:lnSpc>
              <a:spcBef>
                <a:spcPts val="0"/>
              </a:spcBef>
              <a:spcAft>
                <a:spcPts val="333"/>
              </a:spcAft>
              <a:defRPr/>
            </a:pPr>
            <a:endParaRPr lang="en-US" dirty="0"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C0DBB1F8-6606-4F7D-9062-4266E0467866}" type="slidenum">
              <a:rPr lang="en-US">
                <a:solidFill>
                  <a:srgbClr val="000000"/>
                </a:solidFill>
                <a:latin typeface="Calibri" pitchFamily="34" charset="0"/>
              </a:rPr>
              <a:pPr fontAlgn="base">
                <a:spcBef>
                  <a:spcPct val="0"/>
                </a:spcBef>
                <a:spcAft>
                  <a:spcPct val="0"/>
                </a:spcAft>
              </a:pPr>
              <a:t>21</a:t>
            </a:fld>
            <a:endParaRPr lang="en-US">
              <a:solidFill>
                <a:srgbClr val="000000"/>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defTabSz="914363" fontAlgn="auto">
              <a:lnSpc>
                <a:spcPct val="90000"/>
              </a:lnSpc>
              <a:spcBef>
                <a:spcPts val="0"/>
              </a:spcBef>
              <a:spcAft>
                <a:spcPts val="333"/>
              </a:spcAft>
              <a:defRPr/>
            </a:pPr>
            <a:endParaRPr lang="en-US" dirty="0"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CF432541-AC87-4F96-8F9A-4751B9A44A72}" type="slidenum">
              <a:rPr lang="en-US">
                <a:solidFill>
                  <a:srgbClr val="000000"/>
                </a:solidFill>
                <a:latin typeface="Calibri" pitchFamily="34" charset="0"/>
              </a:rPr>
              <a:pPr fontAlgn="base">
                <a:spcBef>
                  <a:spcPct val="0"/>
                </a:spcBef>
                <a:spcAft>
                  <a:spcPct val="0"/>
                </a:spcAft>
              </a:pPr>
              <a:t>22</a:t>
            </a:fld>
            <a:endParaRPr lang="en-US">
              <a:solidFill>
                <a:srgbClr val="000000"/>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defTabSz="914363" fontAlgn="auto">
              <a:lnSpc>
                <a:spcPct val="90000"/>
              </a:lnSpc>
              <a:spcBef>
                <a:spcPts val="0"/>
              </a:spcBef>
              <a:spcAft>
                <a:spcPts val="333"/>
              </a:spcAft>
              <a:defRPr/>
            </a:pPr>
            <a:endParaRPr lang="en-US" dirty="0"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BB3F758C-A2C9-4BD9-BB05-3426545676E4}" type="slidenum">
              <a:rPr lang="en-US">
                <a:solidFill>
                  <a:srgbClr val="000000"/>
                </a:solidFill>
                <a:latin typeface="Calibri" pitchFamily="34" charset="0"/>
              </a:rPr>
              <a:pPr fontAlgn="base">
                <a:spcBef>
                  <a:spcPct val="0"/>
                </a:spcBef>
                <a:spcAft>
                  <a:spcPct val="0"/>
                </a:spcAft>
              </a:pPr>
              <a:t>23</a:t>
            </a:fld>
            <a:endParaRPr lang="en-US">
              <a:solidFill>
                <a:srgbClr val="000000"/>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6363" lvl="1">
              <a:spcBef>
                <a:spcPct val="0"/>
              </a:spcBef>
            </a:pPr>
            <a:endParaRPr lang="en-US" smtClean="0"/>
          </a:p>
        </p:txBody>
      </p:sp>
      <p:sp>
        <p:nvSpPr>
          <p:cNvPr id="8806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endParaRPr lang="en-US" smtClean="0">
              <a:solidFill>
                <a:srgbClr val="000000"/>
              </a:solidFill>
              <a:latin typeface="Calibri" pitchFamily="34" charset="0"/>
            </a:endParaRPr>
          </a:p>
        </p:txBody>
      </p:sp>
      <p:sp>
        <p:nvSpPr>
          <p:cNvPr id="8806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B51C7A1E-376E-4F2F-AE99-53BFD7C794E1}" type="datetime8">
              <a:rPr lang="en-US">
                <a:solidFill>
                  <a:srgbClr val="000000"/>
                </a:solidFill>
                <a:latin typeface="Calibri" pitchFamily="34" charset="0"/>
              </a:rPr>
              <a:pPr fontAlgn="base">
                <a:spcBef>
                  <a:spcPct val="0"/>
                </a:spcBef>
                <a:spcAft>
                  <a:spcPct val="0"/>
                </a:spcAft>
              </a:pPr>
              <a:t>4/28/2010 2:05 PM</a:t>
            </a:fld>
            <a:endParaRPr lang="en-US">
              <a:solidFill>
                <a:srgbClr val="000000"/>
              </a:solidFill>
              <a:latin typeface="Calibri" pitchFamily="34" charset="0"/>
            </a:endParaRPr>
          </a:p>
        </p:txBody>
      </p:sp>
      <p:sp>
        <p:nvSpPr>
          <p:cNvPr id="8807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pPr>
            <a:endParaRPr lang="en-US" smtClean="0">
              <a:solidFill>
                <a:srgbClr val="000000"/>
              </a:solidFill>
            </a:endParaRPr>
          </a:p>
        </p:txBody>
      </p:sp>
      <p:sp>
        <p:nvSpPr>
          <p:cNvPr id="8807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666BD6A-F9C4-4D84-B3C4-E0444EA08E4D}" type="slidenum">
              <a:rPr lang="en-US">
                <a:solidFill>
                  <a:srgbClr val="000000"/>
                </a:solidFill>
                <a:latin typeface="Calibri" pitchFamily="34" charset="0"/>
              </a:rPr>
              <a:pPr fontAlgn="base">
                <a:spcBef>
                  <a:spcPct val="0"/>
                </a:spcBef>
                <a:spcAft>
                  <a:spcPct val="0"/>
                </a:spcAft>
              </a:pPr>
              <a:t>26</a:t>
            </a:fld>
            <a:endParaRPr lang="en-US">
              <a:solidFill>
                <a:srgbClr val="000000"/>
              </a:solidFill>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spcBef>
                <a:spcPct val="0"/>
              </a:spcBef>
              <a:buFontTx/>
              <a:buChar char="-"/>
            </a:pPr>
            <a:endParaRPr 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05C3CF-4C0B-4FAD-92B9-BCFFF6A42C5B}" type="slidenum">
              <a:rPr lang="en-US">
                <a:solidFill>
                  <a:srgbClr val="000000"/>
                </a:solidFill>
                <a:latin typeface="Calibri" pitchFamily="34" charset="0"/>
              </a:rPr>
              <a:pPr fontAlgn="base">
                <a:spcBef>
                  <a:spcPct val="0"/>
                </a:spcBef>
                <a:spcAft>
                  <a:spcPct val="0"/>
                </a:spcAft>
              </a:pPr>
              <a:t>27</a:t>
            </a:fld>
            <a:endParaRPr lang="en-US">
              <a:solidFill>
                <a:srgbClr val="000000"/>
              </a:solidFill>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ROI = Return on Investment</a:t>
            </a: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30C2430-2EA6-4888-8784-5E33C141B543}" type="slidenum">
              <a:rPr lang="en-US">
                <a:latin typeface="Calibri" pitchFamily="34" charset="0"/>
              </a:rPr>
              <a:pPr fontAlgn="base">
                <a:spcBef>
                  <a:spcPct val="0"/>
                </a:spcBef>
                <a:spcAft>
                  <a:spcPct val="0"/>
                </a:spcAft>
              </a:pPr>
              <a:t>28</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4304FA74-7E37-441A-828C-EE975B7E858C}" type="slidenum">
              <a:rPr lang="en-US">
                <a:latin typeface="Calibri" pitchFamily="34" charset="0"/>
              </a:rPr>
              <a:pPr fontAlgn="base">
                <a:spcBef>
                  <a:spcPct val="0"/>
                </a:spcBef>
                <a:spcAft>
                  <a:spcPct val="0"/>
                </a:spcAft>
              </a:pPr>
              <a:t>38</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72FD12D-2367-431E-ACED-33151B2A0A5C}" type="slidenum">
              <a:rPr lang="en-US">
                <a:latin typeface="Calibri" pitchFamily="34" charset="0"/>
              </a:rPr>
              <a:pPr fontAlgn="base">
                <a:spcBef>
                  <a:spcPct val="0"/>
                </a:spcBef>
                <a:spcAft>
                  <a:spcPct val="0"/>
                </a:spcAft>
              </a:pPr>
              <a:t>39</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4756"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FA16FDDF-8433-4B38-B7EB-9E8C99401D6E}"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74757"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8DCC884D-B90C-4594-9622-B496A58A90D6}" type="slidenum">
              <a:rPr lang="en-US">
                <a:latin typeface="Calibri" pitchFamily="34" charset="0"/>
              </a:rPr>
              <a:pPr fontAlgn="base">
                <a:spcBef>
                  <a:spcPct val="0"/>
                </a:spcBef>
                <a:spcAft>
                  <a:spcPct val="0"/>
                </a:spcAft>
              </a:pPr>
              <a:t>2</a:t>
            </a:fld>
            <a:endParaRPr lang="en-US">
              <a:latin typeface="Calibri" pitchFamily="34" charset="0"/>
            </a:endParaRPr>
          </a:p>
        </p:txBody>
      </p:sp>
      <p:sp>
        <p:nvSpPr>
          <p:cNvPr id="74758"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74759"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318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BFFAEDB7-5655-4787-A7B6-735BBD006CA1}"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93189"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BBFAA31-AA2F-4BFC-8512-9E58702C9820}" type="slidenum">
              <a:rPr lang="en-US">
                <a:latin typeface="Calibri" pitchFamily="34" charset="0"/>
              </a:rPr>
              <a:pPr fontAlgn="base">
                <a:spcBef>
                  <a:spcPct val="0"/>
                </a:spcBef>
                <a:spcAft>
                  <a:spcPct val="0"/>
                </a:spcAft>
              </a:pPr>
              <a:t>40</a:t>
            </a:fld>
            <a:endParaRPr lang="en-US">
              <a:latin typeface="Calibri" pitchFamily="34" charset="0"/>
            </a:endParaRPr>
          </a:p>
        </p:txBody>
      </p:sp>
      <p:sp>
        <p:nvSpPr>
          <p:cNvPr id="93190"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93191"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F27DC0A-313D-41E3-AFD8-EF1901002C0B}" type="slidenum">
              <a:rPr lang="en-US">
                <a:latin typeface="Calibri" pitchFamily="34" charset="0"/>
              </a:rPr>
              <a:pPr fontAlgn="base">
                <a:spcBef>
                  <a:spcPct val="0"/>
                </a:spcBef>
                <a:spcAft>
                  <a:spcPct val="0"/>
                </a:spcAft>
              </a:pPr>
              <a:t>3</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F277A692-F6C1-4AC0-AAB7-93F6ECCF0B79}" type="slidenum">
              <a:rPr lang="en-US">
                <a:latin typeface="Calibri" pitchFamily="34" charset="0"/>
              </a:rPr>
              <a:pPr fontAlgn="base">
                <a:spcBef>
                  <a:spcPct val="0"/>
                </a:spcBef>
                <a:spcAft>
                  <a:spcPct val="0"/>
                </a:spcAft>
              </a:pPr>
              <a:t>5</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612775" lvl="2" indent="-165100" defTabSz="895350">
              <a:spcBef>
                <a:spcPct val="0"/>
              </a:spcBef>
              <a:spcAft>
                <a:spcPts val="325"/>
              </a:spcAft>
            </a:pPr>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F69F43CF-93F6-455C-B781-64356DECC90E}" type="slidenum">
              <a:rPr lang="en-US">
                <a:latin typeface="Calibri" pitchFamily="34" charset="0"/>
              </a:rPr>
              <a:pPr fontAlgn="base">
                <a:spcBef>
                  <a:spcPct val="0"/>
                </a:spcBef>
                <a:spcAft>
                  <a:spcPct val="0"/>
                </a:spcAft>
              </a:pPr>
              <a:t>6</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Business Drivers not associated with any Department is considered a global driver. When rating a project’s impact on a set of drivers, only drivers that share the same department of the project and all global drivers will be available and/or required for impact ratings. If the project does not have a departmental association, only </a:t>
            </a:r>
            <a:r>
              <a:rPr lang="en-US" i="1" smtClean="0"/>
              <a:t>global </a:t>
            </a:r>
            <a:r>
              <a:rPr lang="en-US" smtClean="0"/>
              <a:t>drivers will be available for rating. </a:t>
            </a:r>
          </a:p>
          <a:p>
            <a:pPr>
              <a:spcBef>
                <a:spcPct val="0"/>
              </a:spcBef>
            </a:pPr>
            <a:endParaRPr lang="en-US" smtClean="0"/>
          </a:p>
          <a:p>
            <a:pPr>
              <a:spcBef>
                <a:spcPct val="0"/>
              </a:spcBef>
            </a:pPr>
            <a:r>
              <a:rPr lang="en-US" smtClean="0"/>
              <a:t>When a business driver is no longer part of the currently organizational strategy, the driver should either be deleted or inactivated. Choose to inactivate a driver if you no longer want projects to be rated against this driver, but you would like to keep it for historical purposes.</a:t>
            </a:r>
          </a:p>
          <a:p>
            <a:pPr>
              <a:spcBef>
                <a:spcPct val="0"/>
              </a:spcBef>
            </a:pPr>
            <a:endParaRPr lang="en-US" smtClean="0"/>
          </a:p>
          <a:p>
            <a:pPr>
              <a:spcBef>
                <a:spcPct val="0"/>
              </a:spcBef>
            </a:pPr>
            <a:endParaRPr 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B1E4580-3519-4FE2-9677-43F11A88ADFA}" type="slidenum">
              <a:rPr lang="en-US">
                <a:latin typeface="Calibri" pitchFamily="34" charset="0"/>
              </a:rPr>
              <a:pPr fontAlgn="base">
                <a:spcBef>
                  <a:spcPct val="0"/>
                </a:spcBef>
                <a:spcAft>
                  <a:spcPct val="0"/>
                </a:spcAft>
              </a:pPr>
              <a:t>10</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When creating new driver prioritizations, the prioritization’s department selection will filter the list of available drivers to be prioritized by department.  </a:t>
            </a:r>
            <a:r>
              <a:rPr lang="en-US" i="1" smtClean="0"/>
              <a:t>Global</a:t>
            </a:r>
            <a:r>
              <a:rPr lang="en-US" smtClean="0"/>
              <a:t> drivers will be available regardless of the prioritization’s department.  If a department is assigned to a prioritization, only drivers that share that departmental association can be included in the prioritization. </a:t>
            </a:r>
          </a:p>
          <a:p>
            <a:pPr>
              <a:spcBef>
                <a:spcPct val="0"/>
              </a:spcBef>
            </a:pPr>
            <a:endParaRPr 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77ACB85-C299-442E-828B-372AC94AC87C}" type="slidenum">
              <a:rPr lang="en-US">
                <a:latin typeface="Calibri" pitchFamily="34" charset="0"/>
              </a:rPr>
              <a:pPr fontAlgn="base">
                <a:spcBef>
                  <a:spcPct val="0"/>
                </a:spcBef>
                <a:spcAft>
                  <a:spcPct val="0"/>
                </a:spcAft>
              </a:pPr>
              <a:t>11</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6363" lvl="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955AFB33-F2D0-4BF9-A786-ED62F5367B0E}" type="slidenum">
              <a:rPr lang="en-US">
                <a:solidFill>
                  <a:srgbClr val="000000"/>
                </a:solidFill>
                <a:latin typeface="Calibri" pitchFamily="34" charset="0"/>
              </a:rPr>
              <a:pPr fontAlgn="base">
                <a:spcBef>
                  <a:spcPct val="0"/>
                </a:spcBef>
                <a:spcAft>
                  <a:spcPct val="0"/>
                </a:spcAft>
              </a:pPr>
              <a:t>13</a:t>
            </a:fld>
            <a:endParaRPr lang="en-US">
              <a:solidFill>
                <a:srgbClr val="000000"/>
              </a:solidFill>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6363" lvl="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BC988F1C-7BCA-4321-A7A8-CBE6E7EB7412}" type="slidenum">
              <a:rPr lang="en-US">
                <a:solidFill>
                  <a:srgbClr val="000000"/>
                </a:solidFill>
                <a:latin typeface="Calibri" pitchFamily="34" charset="0"/>
              </a:rPr>
              <a:pPr fontAlgn="base">
                <a:spcBef>
                  <a:spcPct val="0"/>
                </a:spcBef>
                <a:spcAft>
                  <a:spcPct val="0"/>
                </a:spcAft>
              </a:pPr>
              <a:t>14</a:t>
            </a:fld>
            <a:endParaRPr lang="en-US">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009105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7"/>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313125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Footer Placeholder 6"/>
          <p:cNvSpPr>
            <a:spLocks noGrp="1"/>
          </p:cNvSpPr>
          <p:nvPr>
            <p:ph type="ftr" sz="quarter" idx="12"/>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20456316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98411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0917928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238208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433636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32572083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6"/>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8528226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35889441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2744639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410246892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5"/>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3185636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2141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36354281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7"/>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99102603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Footer Placeholder 6"/>
          <p:cNvSpPr>
            <a:spLocks noGrp="1"/>
          </p:cNvSpPr>
          <p:nvPr>
            <p:ph type="ftr" sz="quarter" idx="12"/>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15842135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97528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Tree>
    <p:extLst>
      <p:ext uri="{BB962C8B-B14F-4D97-AF65-F5344CB8AC3E}">
        <p14:creationId xmlns:p14="http://schemas.microsoft.com/office/powerpoint/2010/main" val="36768616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278551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08778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47956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16768579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1"/>
          </p:nvPr>
        </p:nvSpPr>
        <p:spPr>
          <a:xfrm>
            <a:off x="387350" y="1419225"/>
            <a:ext cx="8370888" cy="282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4000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856659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2"/>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59280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6372643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6"/>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7603715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6035746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Tree>
    <p:extLst>
      <p:ext uri="{BB962C8B-B14F-4D97-AF65-F5344CB8AC3E}">
        <p14:creationId xmlns:p14="http://schemas.microsoft.com/office/powerpoint/2010/main" val="12849415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5"/>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0537079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3521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19962050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1.jpe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4.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image" Target="../media/image3.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3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grpSp>
        <p:nvGrpSpPr>
          <p:cNvPr id="1029"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1031" name="Picture 7"/>
            <p:cNvPicPr>
              <a:picLocks noChangeAspect="1"/>
            </p:cNvPicPr>
            <p:nvPr userDrawn="1"/>
          </p:nvPicPr>
          <p:blipFill>
            <a:blip r:embed="rId15">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30" r:id="rId5"/>
    <p:sldLayoutId id="2147483731" r:id="rId6"/>
    <p:sldLayoutId id="2147483740" r:id="rId7"/>
    <p:sldLayoutId id="2147483741" r:id="rId8"/>
    <p:sldLayoutId id="2147483742" r:id="rId9"/>
    <p:sldLayoutId id="2147483743" r:id="rId10"/>
    <p:sldLayoutId id="2147483744" r:id="rId11"/>
    <p:sldLayoutId id="2147483745" r:id="rId12"/>
  </p:sldLayoutIdLst>
  <p:transition>
    <p:fade/>
  </p:transition>
  <p:timing>
    <p:tnLst>
      <p:par>
        <p:cTn id="1" dur="indefinite" restart="never" nodeType="tmRoot"/>
      </p:par>
    </p:tnLst>
  </p:timing>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userDrawn="1"/>
        </p:nvPicPr>
        <p:blipFill>
          <a:blip r:embed="rId4" cstate="print">
            <a:extLst>
              <a:ext uri="{28A0092B-C50C-407E-A947-70E740481C1C}">
                <a14:useLocalDpi xmlns:a14="http://schemas.microsoft.com/office/drawing/2010/main"/>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Tree>
  </p:cSld>
  <p:clrMap bg1="dk1" tx1="lt1" bg2="dk2" tx2="lt2" accent1="accent1" accent2="accent2" accent3="accent3" accent4="accent4" accent5="accent5" accent6="accent6" hlink="hlink" folHlink="folHlink"/>
  <p:sldLayoutIdLst>
    <p:sldLayoutId id="2147483732" r:id="rId1"/>
  </p:sldLayoutIdLst>
  <p:transition>
    <p:fade/>
  </p:transition>
  <p:timing>
    <p:tnLst>
      <p:par>
        <p:cTn id="1" dur="indefinite" restart="never" nodeType="tmRoot"/>
      </p:par>
    </p:tnLst>
  </p:timing>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grpSp>
        <p:nvGrpSpPr>
          <p:cNvPr id="3077"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3079" name="Picture 7"/>
            <p:cNvPicPr>
              <a:picLocks noChangeAspect="1"/>
            </p:cNvPicPr>
            <p:nvPr userDrawn="1"/>
          </p:nvPicPr>
          <p:blipFill>
            <a:blip r:embed="rId22">
              <a:extLst>
                <a:ext uri="{28A0092B-C50C-407E-A947-70E740481C1C}">
                  <a14:useLocalDpi xmlns:a14="http://schemas.microsoft.com/office/drawing/2010/main"/>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3" r:id="rId5"/>
    <p:sldLayoutId id="2147483734"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Lst>
  <p:transition>
    <p:fade/>
  </p:transition>
  <p:timing>
    <p:tnLst>
      <p:par>
        <p:cTn id="1" dur="indefinite" restart="never" nodeType="tmRoot"/>
      </p:par>
    </p:tnLst>
  </p:timing>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marL="460375" indent="-460375" algn="l" defTabSz="912813" rtl="0" fontAlgn="base">
        <a:lnSpc>
          <a:spcPct val="90000"/>
        </a:lnSpc>
        <a:spcBef>
          <a:spcPct val="20000"/>
        </a:spcBef>
        <a:spcAft>
          <a:spcPct val="0"/>
        </a:spcAft>
        <a:buSzPct val="85000"/>
        <a:buBlip>
          <a:blip r:embed="rId2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24"/>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24"/>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24"/>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2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098" name="Picture 3" descr="white rectangle.png"/>
          <p:cNvPicPr>
            <a:picLocks noChangeAspect="1"/>
          </p:cNvPicPr>
          <p:nvPr userDrawn="1"/>
        </p:nvPicPr>
        <p:blipFill>
          <a:blip r:embed="rId4" cstate="print">
            <a:extLst>
              <a:ext uri="{28A0092B-C50C-407E-A947-70E740481C1C}">
                <a14:useLocalDpi xmlns:a14="http://schemas.microsoft.com/office/drawing/2010/main"/>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Tree>
  </p:cSld>
  <p:clrMap bg1="dk1" tx1="lt1" bg2="dk2" tx2="lt2" accent1="accent1" accent2="accent2" accent3="accent3" accent4="accent4" accent5="accent5" accent6="accent6" hlink="hlink" folHlink="folHlink"/>
  <p:sldLayoutIdLst>
    <p:sldLayoutId id="2147483735" r:id="rId1"/>
  </p:sldLayoutIdLst>
  <p:transition>
    <p:fade/>
  </p:transition>
  <p:timing>
    <p:tnLst>
      <p:par>
        <p:cTn id="1" dur="indefinite" restart="never" nodeType="tmRoot"/>
      </p:par>
    </p:tnLst>
  </p:timing>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charset="0"/>
        </a:defRPr>
      </a:lvl9pPr>
    </p:titleStyle>
    <p:bodyStyle>
      <a:lvl1pPr algn="l" defTabSz="912813" rtl="0" fontAlgn="base">
        <a:lnSpc>
          <a:spcPct val="90000"/>
        </a:lnSpc>
        <a:spcBef>
          <a:spcPct val="20000"/>
        </a:spcBef>
        <a:spcAft>
          <a:spcPct val="0"/>
        </a:spcAft>
        <a:buFont typeface="Arial"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http://www.microsoft.com/showcase/en/US/details/6ed064ea-b61a-4e3c-a703-eed6ba5f4b01"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32.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events/series/epm.aspx?tab=Webcasts&amp;seriesid=51&amp;webcastid=7458"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16.xml"/><Relationship Id="rId5" Type="http://schemas.openxmlformats.org/officeDocument/2006/relationships/hyperlink" Target="http://www.microsoft.com/showcase/en/US/details/6ed064ea-b61a-4e3c-a703-eed6ba5f4b01" TargetMode="External"/><Relationship Id="rId4" Type="http://schemas.openxmlformats.org/officeDocument/2006/relationships/hyperlink" Target="http://www.microsoft.com/showcase/en/US/channels/microsoftproje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rPr/>
              <a:t>Business Driver</a:t>
            </a:r>
          </a:p>
        </p:txBody>
      </p:sp>
      <p:sp>
        <p:nvSpPr>
          <p:cNvPr id="3" name="Text Placeholder 2"/>
          <p:cNvSpPr>
            <a:spLocks noGrp="1"/>
          </p:cNvSpPr>
          <p:nvPr>
            <p:ph type="body" sz="quarter" idx="10"/>
          </p:nvPr>
        </p:nvSpPr>
        <p:spPr>
          <a:xfrm>
            <a:off x="304800" y="1066800"/>
            <a:ext cx="8458200" cy="3048000"/>
          </a:xfrm>
        </p:spPr>
        <p:txBody>
          <a:bodyPr>
            <a:normAutofit fontScale="85000" lnSpcReduction="10000"/>
          </a:bodyPr>
          <a:lstStyle/>
          <a:p>
            <a:pPr defTabSz="914363" fontAlgn="auto">
              <a:lnSpc>
                <a:spcPct val="120000"/>
              </a:lnSpc>
              <a:spcAft>
                <a:spcPts val="0"/>
              </a:spcAft>
              <a:defRPr/>
            </a:pPr>
            <a:r>
              <a:rPr lang="en-US" smtClean="0"/>
              <a:t>Business Drivers represent an organization’s business objectives in Project Server 2010</a:t>
            </a:r>
          </a:p>
          <a:p>
            <a:pPr defTabSz="914363" fontAlgn="auto">
              <a:lnSpc>
                <a:spcPct val="120000"/>
              </a:lnSpc>
              <a:spcAft>
                <a:spcPts val="0"/>
              </a:spcAft>
              <a:defRPr/>
            </a:pPr>
            <a:r>
              <a:rPr lang="en-US" smtClean="0"/>
              <a:t>Create drivers in the Business Driver Library</a:t>
            </a:r>
          </a:p>
          <a:p>
            <a:pPr defTabSz="914363" fontAlgn="auto">
              <a:lnSpc>
                <a:spcPct val="120000"/>
              </a:lnSpc>
              <a:spcAft>
                <a:spcPts val="0"/>
              </a:spcAft>
              <a:defRPr/>
            </a:pPr>
            <a:r>
              <a:rPr lang="en-US" smtClean="0"/>
              <a:t>May be associated with zero or more Departments</a:t>
            </a:r>
          </a:p>
          <a:p>
            <a:pPr defTabSz="914363" fontAlgn="auto">
              <a:lnSpc>
                <a:spcPct val="120000"/>
              </a:lnSpc>
              <a:spcAft>
                <a:spcPts val="0"/>
              </a:spcAft>
              <a:defRPr/>
            </a:pPr>
            <a:r>
              <a:rPr lang="en-US" smtClean="0"/>
              <a:t>Drivers are prioritized to reflect organization’s perceived business impact and importance</a:t>
            </a:r>
            <a:endParaRPr lang="en-US" dirty="0"/>
          </a:p>
        </p:txBody>
      </p:sp>
      <p:pic>
        <p:nvPicPr>
          <p:cNvPr id="6" name="Picture 3"/>
          <p:cNvPicPr>
            <a:picLocks noChangeAspect="1" noChangeArrowheads="1"/>
          </p:cNvPicPr>
          <p:nvPr/>
        </p:nvPicPr>
        <p:blipFill>
          <a:blip r:embed="rId3" cstate="print"/>
          <a:srcRect/>
          <a:stretch>
            <a:fillRect/>
          </a:stretch>
        </p:blipFill>
        <p:spPr bwMode="auto">
          <a:xfrm>
            <a:off x="685800" y="4191000"/>
            <a:ext cx="8124257" cy="1828800"/>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Driver Prioritizations</a:t>
            </a:r>
            <a:endParaRPr/>
          </a:p>
        </p:txBody>
      </p:sp>
      <p:sp>
        <p:nvSpPr>
          <p:cNvPr id="3" name="Text Placeholder 2"/>
          <p:cNvSpPr>
            <a:spLocks noGrp="1"/>
          </p:cNvSpPr>
          <p:nvPr>
            <p:ph type="body" sz="quarter" idx="10"/>
          </p:nvPr>
        </p:nvSpPr>
        <p:spPr>
          <a:xfrm>
            <a:off x="304800" y="1219200"/>
            <a:ext cx="8382000" cy="4876801"/>
          </a:xfrm>
        </p:spPr>
        <p:txBody>
          <a:bodyPr>
            <a:normAutofit lnSpcReduction="10000"/>
          </a:bodyPr>
          <a:lstStyle/>
          <a:p>
            <a:pPr defTabSz="914363" fontAlgn="auto">
              <a:lnSpc>
                <a:spcPct val="110000"/>
              </a:lnSpc>
              <a:spcAft>
                <a:spcPts val="0"/>
              </a:spcAft>
              <a:defRPr/>
            </a:pPr>
            <a:r>
              <a:rPr lang="en-US" dirty="0" smtClean="0"/>
              <a:t>Two ways to prioritize business drivers:</a:t>
            </a:r>
          </a:p>
          <a:p>
            <a:pPr defTabSz="914363" fontAlgn="auto">
              <a:lnSpc>
                <a:spcPct val="110000"/>
              </a:lnSpc>
              <a:spcAft>
                <a:spcPts val="0"/>
              </a:spcAft>
              <a:defRPr/>
            </a:pPr>
            <a:endParaRPr lang="en-US" dirty="0" smtClean="0"/>
          </a:p>
          <a:p>
            <a:pPr lvl="1" defTabSz="914363" fontAlgn="auto">
              <a:lnSpc>
                <a:spcPct val="110000"/>
              </a:lnSpc>
              <a:spcAft>
                <a:spcPts val="0"/>
              </a:spcAft>
              <a:defRPr/>
            </a:pPr>
            <a:r>
              <a:rPr lang="en-US" b="1" dirty="0" smtClean="0"/>
              <a:t>Calculated: </a:t>
            </a:r>
            <a:r>
              <a:rPr lang="en-US" dirty="0" smtClean="0"/>
              <a:t>Each driver will be compared to every other driver within the prioritization using a fixed seven-point scale. Once every driver has been rated the system will automatically generate relative priority scores</a:t>
            </a:r>
          </a:p>
          <a:p>
            <a:pPr lvl="1" defTabSz="914363" fontAlgn="auto">
              <a:lnSpc>
                <a:spcPct val="110000"/>
              </a:lnSpc>
              <a:spcAft>
                <a:spcPts val="0"/>
              </a:spcAft>
              <a:defRPr/>
            </a:pPr>
            <a:endParaRPr lang="en-US" dirty="0" smtClean="0"/>
          </a:p>
          <a:p>
            <a:pPr lvl="1" defTabSz="914363" fontAlgn="auto">
              <a:lnSpc>
                <a:spcPct val="110000"/>
              </a:lnSpc>
              <a:spcAft>
                <a:spcPts val="0"/>
              </a:spcAft>
              <a:defRPr/>
            </a:pPr>
            <a:r>
              <a:rPr lang="en-US" b="1" dirty="0" smtClean="0"/>
              <a:t>Manual:</a:t>
            </a:r>
            <a:r>
              <a:rPr lang="en-US" dirty="0" smtClean="0"/>
              <a:t> Manual prioritizations allow users to specify priority values for each driver directly</a:t>
            </a:r>
          </a:p>
          <a:p>
            <a:pPr defTabSz="914363" fontAlgn="auto">
              <a:lnSpc>
                <a:spcPct val="110000"/>
              </a:lnSpc>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Calculated Driver Prioritization</a:t>
            </a:r>
            <a:endParaRPr/>
          </a:p>
        </p:txBody>
      </p:sp>
      <p:sp>
        <p:nvSpPr>
          <p:cNvPr id="3" name="Text Placeholder 2"/>
          <p:cNvSpPr>
            <a:spLocks noGrp="1"/>
          </p:cNvSpPr>
          <p:nvPr>
            <p:ph type="body" sz="quarter" idx="10"/>
          </p:nvPr>
        </p:nvSpPr>
        <p:spPr>
          <a:xfrm>
            <a:off x="304800" y="1066800"/>
            <a:ext cx="8382000" cy="5257800"/>
          </a:xfrm>
        </p:spPr>
        <p:txBody>
          <a:bodyPr>
            <a:normAutofit/>
          </a:bodyPr>
          <a:lstStyle/>
          <a:p>
            <a:pPr defTabSz="914363" fontAlgn="auto">
              <a:lnSpc>
                <a:spcPct val="110000"/>
              </a:lnSpc>
              <a:spcAft>
                <a:spcPts val="0"/>
              </a:spcAft>
              <a:defRPr/>
            </a:pPr>
            <a:r>
              <a:rPr lang="en-US" dirty="0" smtClean="0"/>
              <a:t>System calculates the </a:t>
            </a:r>
            <a:r>
              <a:rPr lang="en-US" i="1" dirty="0" smtClean="0"/>
              <a:t>consistency ratio</a:t>
            </a:r>
            <a:endParaRPr lang="en-US" dirty="0" smtClean="0"/>
          </a:p>
          <a:p>
            <a:pPr defTabSz="914363" fontAlgn="auto">
              <a:lnSpc>
                <a:spcPct val="110000"/>
              </a:lnSpc>
              <a:spcAft>
                <a:spcPts val="0"/>
              </a:spcAft>
              <a:defRPr/>
            </a:pPr>
            <a:r>
              <a:rPr lang="en-US" dirty="0" smtClean="0"/>
              <a:t>Inconsistent prioritizations may make sense in some instances but should be reviewed carefully </a:t>
            </a:r>
          </a:p>
          <a:p>
            <a:pPr defTabSz="914363" fontAlgn="auto">
              <a:lnSpc>
                <a:spcPct val="110000"/>
              </a:lnSpc>
              <a:spcAft>
                <a:spcPts val="0"/>
              </a:spcAft>
              <a:defRPr/>
            </a:pPr>
            <a:endParaRPr lang="en-US" dirty="0" smtClean="0"/>
          </a:p>
          <a:p>
            <a:pPr lvl="1" defTabSz="914363" fontAlgn="auto">
              <a:lnSpc>
                <a:spcPct val="110000"/>
              </a:lnSpc>
              <a:spcAft>
                <a:spcPts val="0"/>
              </a:spcAft>
              <a:defRPr/>
            </a:pPr>
            <a:endParaRPr lang="en-US" dirty="0" smtClean="0"/>
          </a:p>
          <a:p>
            <a:pPr lvl="1" defTabSz="914363" fontAlgn="auto">
              <a:lnSpc>
                <a:spcPct val="110000"/>
              </a:lnSpc>
              <a:spcAft>
                <a:spcPts val="0"/>
              </a:spcAft>
              <a:defRPr/>
            </a:pP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838200" y="3733800"/>
            <a:ext cx="7321341" cy="1752600"/>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4"/>
          <p:cNvGraphicFramePr>
            <a:graphicFrameLocks noGrp="1"/>
          </p:cNvGraphicFramePr>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5" name="3"/>
          <p:cNvGraphicFramePr>
            <a:graphicFrameLocks noGrp="1"/>
          </p:cNvGraphicFramePr>
          <p:nvPr/>
        </p:nvGraphicFramePr>
        <p:xfrm>
          <a:off x="532356" y="3660648"/>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7" name="2"/>
          <p:cNvGraphicFramePr>
            <a:graphicFrameLocks noGrp="1"/>
          </p:cNvGraphicFramePr>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8" name="1"/>
          <p:cNvGraphicFramePr>
            <a:graphicFrameLocks noGrp="1"/>
          </p:cNvGraphicFramePr>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mtClean="0">
                          <a:solidFill>
                            <a:schemeClr val="bg1"/>
                          </a:solidFill>
                        </a:rPr>
                        <a:t>Driver C</a:t>
                      </a:r>
                      <a:endParaRPr lang="en-US">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Extremely</a:t>
                      </a:r>
                      <a:r>
                        <a:rPr lang="en-US" sz="1400" baseline="0" dirty="0" smtClean="0"/>
                        <a:t> More</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Strongly More</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sz="1400" dirty="0" smtClean="0"/>
                        <a:t>Equal</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sz="1400"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sz="1400" dirty="0" smtClean="0"/>
                        <a:t>Moderately</a:t>
                      </a:r>
                      <a:r>
                        <a:rPr lang="en-US" sz="1400" baseline="0" dirty="0" smtClean="0"/>
                        <a:t> More</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Strongly Less</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sz="1400" dirty="0" smtClean="0"/>
                        <a:t>Moderately</a:t>
                      </a:r>
                      <a:r>
                        <a:rPr lang="en-US" sz="1400" baseline="0" dirty="0" smtClean="0"/>
                        <a:t> Less</a:t>
                      </a:r>
                      <a:endParaRPr lang="en-US" sz="140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
        <p:nvSpPr>
          <p:cNvPr id="6" name="Text Placeholder 5"/>
          <p:cNvSpPr>
            <a:spLocks noGrp="1"/>
          </p:cNvSpPr>
          <p:nvPr>
            <p:ph type="body" sz="quarter" idx="10"/>
          </p:nvPr>
        </p:nvSpPr>
        <p:spPr>
          <a:xfrm>
            <a:off x="533400" y="1905005"/>
            <a:ext cx="8229601" cy="2376035"/>
          </a:xfrm>
        </p:spPr>
        <p:txBody>
          <a:bodyPr/>
          <a:lstStyle/>
          <a:p>
            <a:pPr defTabSz="914363" fontAlgn="auto">
              <a:spcBef>
                <a:spcPts val="1200"/>
              </a:spcBef>
              <a:spcAft>
                <a:spcPts val="0"/>
              </a:spcAft>
              <a:defRPr/>
            </a:pPr>
            <a:r>
              <a:rPr lang="en-US" sz="2400" b="1" dirty="0" smtClean="0"/>
              <a:t>Fill</a:t>
            </a:r>
            <a:r>
              <a:rPr lang="en-US" sz="2400" dirty="0" smtClean="0"/>
              <a:t> the systemic matrix with the pairwise values</a:t>
            </a:r>
          </a:p>
          <a:p>
            <a:pPr defTabSz="914363" fontAlgn="auto">
              <a:spcBef>
                <a:spcPts val="1200"/>
              </a:spcBef>
              <a:spcAft>
                <a:spcPts val="0"/>
              </a:spcAft>
              <a:defRPr/>
            </a:pPr>
            <a:r>
              <a:rPr lang="en-US" sz="2400" b="1" dirty="0" smtClean="0"/>
              <a:t>Calculate</a:t>
            </a:r>
            <a:r>
              <a:rPr lang="en-US" sz="2400" dirty="0" smtClean="0"/>
              <a:t> eigenvector for the matrix</a:t>
            </a:r>
          </a:p>
          <a:p>
            <a:pPr defTabSz="914363" fontAlgn="auto">
              <a:spcBef>
                <a:spcPts val="1200"/>
              </a:spcBef>
              <a:spcAft>
                <a:spcPts val="0"/>
              </a:spcAft>
              <a:defRPr/>
            </a:pPr>
            <a:r>
              <a:rPr lang="en-US" sz="2400" b="1" dirty="0" smtClean="0"/>
              <a:t>Normalize</a:t>
            </a:r>
            <a:r>
              <a:rPr lang="en-US" sz="2400" dirty="0" smtClean="0"/>
              <a:t> eigenvector values to 100% to derive relative priorities</a:t>
            </a:r>
          </a:p>
          <a:p>
            <a:pPr defTabSz="914363" fontAlgn="auto">
              <a:spcAft>
                <a:spcPts val="0"/>
              </a:spcAft>
              <a:defRPr/>
            </a:pPr>
            <a:endParaRPr lang="en-US" sz="2400" dirty="0" smtClean="0"/>
          </a:p>
        </p:txBody>
      </p:sp>
      <p:sp>
        <p:nvSpPr>
          <p:cNvPr id="4" name="Title 1"/>
          <p:cNvSpPr txBox="1">
            <a:spLocks/>
          </p:cNvSpPr>
          <p:nvPr/>
        </p:nvSpPr>
        <p:spPr>
          <a:xfrm>
            <a:off x="457200" y="230194"/>
            <a:ext cx="83820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smtClean="0">
                <a:gradFill flip="none" rotWithShape="1">
                  <a:gsLst>
                    <a:gs pos="0">
                      <a:srgbClr val="FFFFFF"/>
                    </a:gs>
                    <a:gs pos="86000">
                      <a:srgbClr val="FFFFFF"/>
                    </a:gs>
                  </a:gsLst>
                  <a:lin ang="5400000" scaled="0"/>
                  <a:tileRect/>
                </a:gradFill>
              </a:rPr>
              <a:t>Calculated Driver </a:t>
            </a:r>
            <a:r>
              <a:rPr>
                <a:gradFill flip="none" rotWithShape="1">
                  <a:gsLst>
                    <a:gs pos="0">
                      <a:srgbClr val="FFFFFF"/>
                    </a:gs>
                    <a:gs pos="86000">
                      <a:srgbClr val="FFFFFF"/>
                    </a:gs>
                  </a:gsLst>
                  <a:lin ang="5400000" scaled="0"/>
                  <a:tileRect/>
                </a:gradFill>
              </a:rPr>
              <a:t>Prioritization</a:t>
            </a:r>
            <a:r>
              <a:rPr smtClean="0">
                <a:gradFill flip="none" rotWithShape="1">
                  <a:gsLst>
                    <a:gs pos="0">
                      <a:srgbClr val="FFFFFF"/>
                    </a:gs>
                    <a:gs pos="86000">
                      <a:srgbClr val="FFFFFF"/>
                    </a:gs>
                  </a:gsLst>
                  <a:lin ang="5400000" scaled="0"/>
                  <a:tileRect/>
                </a:gradFill>
              </a:rPr>
              <a:t/>
            </a:r>
            <a:br>
              <a:rPr smtClean="0">
                <a:gradFill flip="none" rotWithShape="1">
                  <a:gsLst>
                    <a:gs pos="0">
                      <a:srgbClr val="FFFFFF"/>
                    </a:gs>
                    <a:gs pos="86000">
                      <a:srgbClr val="FFFFFF"/>
                    </a:gs>
                  </a:gsLst>
                  <a:lin ang="5400000" scaled="0"/>
                  <a:tileRect/>
                </a:gradFill>
              </a:rPr>
            </a:br>
            <a:r>
              <a:rPr sz="3600" smtClean="0">
                <a:solidFill>
                  <a:schemeClr val="accent1"/>
                </a:solidFill>
              </a:rPr>
              <a:t>Algorithm</a:t>
            </a:r>
            <a:endParaRPr sz="3600">
              <a:solidFill>
                <a:schemeClr val="accent1"/>
              </a:soli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4"/>
          <p:cNvGraphicFramePr>
            <a:graphicFrameLocks noGrp="1"/>
          </p:cNvGraphicFramePr>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5" name="3"/>
          <p:cNvGraphicFramePr>
            <a:graphicFrameLocks noGrp="1"/>
          </p:cNvGraphicFramePr>
          <p:nvPr/>
        </p:nvGraphicFramePr>
        <p:xfrm>
          <a:off x="532356" y="3660648"/>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7" name="2"/>
          <p:cNvGraphicFramePr>
            <a:graphicFrameLocks noGrp="1"/>
          </p:cNvGraphicFramePr>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
        <p:nvSpPr>
          <p:cNvPr id="6" name="Text Placeholder 5"/>
          <p:cNvSpPr>
            <a:spLocks noGrp="1"/>
          </p:cNvSpPr>
          <p:nvPr>
            <p:ph type="body" sz="quarter" idx="10"/>
          </p:nvPr>
        </p:nvSpPr>
        <p:spPr>
          <a:xfrm>
            <a:off x="533400" y="1905005"/>
            <a:ext cx="8229601" cy="2376035"/>
          </a:xfrm>
        </p:spPr>
        <p:txBody>
          <a:bodyPr/>
          <a:lstStyle/>
          <a:p>
            <a:pPr defTabSz="914363" fontAlgn="auto">
              <a:spcBef>
                <a:spcPts val="1200"/>
              </a:spcBef>
              <a:spcAft>
                <a:spcPts val="0"/>
              </a:spcAft>
              <a:defRPr/>
            </a:pPr>
            <a:r>
              <a:rPr lang="en-US" sz="2400" b="1" dirty="0" smtClean="0"/>
              <a:t>Fill</a:t>
            </a:r>
            <a:r>
              <a:rPr lang="en-US" sz="2400" dirty="0" smtClean="0"/>
              <a:t> the systemic matrix with the pairwise values</a:t>
            </a:r>
          </a:p>
          <a:p>
            <a:pPr defTabSz="914363" fontAlgn="auto">
              <a:spcBef>
                <a:spcPts val="1200"/>
              </a:spcBef>
              <a:spcAft>
                <a:spcPts val="0"/>
              </a:spcAft>
              <a:defRPr/>
            </a:pPr>
            <a:r>
              <a:rPr lang="en-US" sz="2400" b="1" dirty="0" smtClean="0"/>
              <a:t>Calculate</a:t>
            </a:r>
            <a:r>
              <a:rPr lang="en-US" sz="2400" dirty="0" smtClean="0"/>
              <a:t> eigenvector for the matrix</a:t>
            </a:r>
          </a:p>
          <a:p>
            <a:pPr defTabSz="914363" fontAlgn="auto">
              <a:spcBef>
                <a:spcPts val="1200"/>
              </a:spcBef>
              <a:spcAft>
                <a:spcPts val="0"/>
              </a:spcAft>
              <a:defRPr/>
            </a:pPr>
            <a:r>
              <a:rPr lang="en-US" sz="2400" b="1" dirty="0" smtClean="0"/>
              <a:t>Normalize</a:t>
            </a:r>
            <a:r>
              <a:rPr lang="en-US" sz="2400" dirty="0" smtClean="0"/>
              <a:t> eigenvector values to 100% to derive relative priorities</a:t>
            </a:r>
          </a:p>
          <a:p>
            <a:pPr defTabSz="914363" fontAlgn="auto">
              <a:spcAft>
                <a:spcPts val="0"/>
              </a:spcAft>
              <a:defRPr/>
            </a:pPr>
            <a:endParaRPr lang="en-US" sz="2400" dirty="0" smtClean="0"/>
          </a:p>
        </p:txBody>
      </p:sp>
      <p:sp>
        <p:nvSpPr>
          <p:cNvPr id="4" name="Title 1"/>
          <p:cNvSpPr txBox="1">
            <a:spLocks/>
          </p:cNvSpPr>
          <p:nvPr/>
        </p:nvSpPr>
        <p:spPr>
          <a:xfrm>
            <a:off x="457200" y="230194"/>
            <a:ext cx="83820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smtClean="0">
                <a:gradFill flip="none" rotWithShape="1">
                  <a:gsLst>
                    <a:gs pos="0">
                      <a:srgbClr val="FFFFFF"/>
                    </a:gs>
                    <a:gs pos="86000">
                      <a:srgbClr val="FFFFFF"/>
                    </a:gs>
                  </a:gsLst>
                  <a:lin ang="5400000" scaled="0"/>
                  <a:tileRect/>
                </a:gradFill>
              </a:rPr>
              <a:t>Calculated Driver </a:t>
            </a:r>
            <a:r>
              <a:rPr>
                <a:gradFill flip="none" rotWithShape="1">
                  <a:gsLst>
                    <a:gs pos="0">
                      <a:srgbClr val="FFFFFF"/>
                    </a:gs>
                    <a:gs pos="86000">
                      <a:srgbClr val="FFFFFF"/>
                    </a:gs>
                  </a:gsLst>
                  <a:lin ang="5400000" scaled="0"/>
                  <a:tileRect/>
                </a:gradFill>
              </a:rPr>
              <a:t>Prioritization</a:t>
            </a:r>
            <a:r>
              <a:rPr smtClean="0">
                <a:gradFill flip="none" rotWithShape="1">
                  <a:gsLst>
                    <a:gs pos="0">
                      <a:srgbClr val="FFFFFF"/>
                    </a:gs>
                    <a:gs pos="86000">
                      <a:srgbClr val="FFFFFF"/>
                    </a:gs>
                  </a:gsLst>
                  <a:lin ang="5400000" scaled="0"/>
                  <a:tileRect/>
                </a:gradFill>
              </a:rPr>
              <a:t/>
            </a:r>
            <a:br>
              <a:rPr smtClean="0">
                <a:gradFill flip="none" rotWithShape="1">
                  <a:gsLst>
                    <a:gs pos="0">
                      <a:srgbClr val="FFFFFF"/>
                    </a:gs>
                    <a:gs pos="86000">
                      <a:srgbClr val="FFFFFF"/>
                    </a:gs>
                  </a:gsLst>
                  <a:lin ang="5400000" scaled="0"/>
                  <a:tileRect/>
                </a:gradFill>
              </a:rPr>
            </a:br>
            <a:r>
              <a:rPr sz="3600" smtClean="0">
                <a:solidFill>
                  <a:schemeClr val="accent1"/>
                </a:solidFill>
              </a:rPr>
              <a:t>Algorithm</a:t>
            </a:r>
            <a:endParaRPr sz="3600">
              <a:solidFill>
                <a:schemeClr val="accent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4"/>
          <p:cNvGraphicFramePr>
            <a:graphicFrameLocks noGrp="1"/>
          </p:cNvGraphicFramePr>
          <p:nvPr/>
        </p:nvGraphicFramePr>
        <p:xfrm>
          <a:off x="533400" y="3657600"/>
          <a:ext cx="7837205" cy="230124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2000" endPos="19000" dist="50800" dir="5400000" sy="-100000" algn="bl" rotWithShape="0"/>
                </a:effectLst>
                <a:tableStyleId>{5C22544A-7EE6-4342-B048-85BDC9FD1C3A}</a:tableStyleId>
              </a:tblPr>
              <a:tblGrid>
                <a:gridCol w="1567441"/>
                <a:gridCol w="1567441"/>
                <a:gridCol w="1567441"/>
                <a:gridCol w="1567441"/>
                <a:gridCol w="1567441"/>
              </a:tblGrid>
              <a:tr h="46024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solidFill>
                            <a:schemeClr val="bg1"/>
                          </a:solidFill>
                        </a:rPr>
                        <a:t>Driver A</a:t>
                      </a:r>
                      <a:endParaRPr lang="en-US"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B</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C</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dirty="0" smtClean="0">
                          <a:solidFill>
                            <a:schemeClr val="bg1"/>
                          </a:solidFill>
                        </a:rPr>
                        <a:t>Driver D</a:t>
                      </a:r>
                      <a:endParaRPr lang="en-US"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460248">
                <a:tc>
                  <a:txBody>
                    <a:bodyPr/>
                    <a:lstStyle/>
                    <a:p>
                      <a:r>
                        <a:rPr lang="en-US" b="1" dirty="0" smtClean="0"/>
                        <a:t>Driver A</a:t>
                      </a:r>
                      <a:endParaRPr lang="en-US" b="1" dirty="0"/>
                    </a:p>
                  </a:txBody>
                  <a:tcP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B</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1/9</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n-US" noProof="0" dirty="0" smtClean="0"/>
                        <a:t>1</a:t>
                      </a:r>
                      <a:endParaRPr lang="en-US" noProof="0"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C</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460248">
                <a:tc>
                  <a:txBody>
                    <a:bodyPr/>
                    <a:lstStyle/>
                    <a:p>
                      <a:r>
                        <a:rPr lang="en-US" b="1" dirty="0" smtClean="0"/>
                        <a:t>Driver D</a:t>
                      </a:r>
                      <a:endParaRPr lang="en-US" b="1" dirty="0"/>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6</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0" algn="ctr" defTabSz="914363" rtl="0" eaLnBrk="1" latinLnBrk="0" hangingPunct="1"/>
                      <a:r>
                        <a:rPr lang="en-US" dirty="0" smtClean="0"/>
                        <a:t>3</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US" dirty="0" smtClean="0"/>
                        <a:t>1</a:t>
                      </a:r>
                      <a:endParaRPr lang="en-US" dirty="0"/>
                    </a:p>
                  </a:txBody>
                  <a:tcP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
        <p:nvSpPr>
          <p:cNvPr id="6" name="Text Placeholder 5"/>
          <p:cNvSpPr>
            <a:spLocks noGrp="1"/>
          </p:cNvSpPr>
          <p:nvPr>
            <p:ph type="body" sz="quarter" idx="10"/>
          </p:nvPr>
        </p:nvSpPr>
        <p:spPr>
          <a:xfrm>
            <a:off x="533400" y="1905005"/>
            <a:ext cx="8229601" cy="2376035"/>
          </a:xfrm>
        </p:spPr>
        <p:txBody>
          <a:bodyPr/>
          <a:lstStyle/>
          <a:p>
            <a:pPr defTabSz="914363" fontAlgn="auto">
              <a:spcBef>
                <a:spcPts val="1200"/>
              </a:spcBef>
              <a:spcAft>
                <a:spcPts val="0"/>
              </a:spcAft>
              <a:defRPr/>
            </a:pPr>
            <a:r>
              <a:rPr lang="en-US" sz="2400" b="1" dirty="0" smtClean="0"/>
              <a:t>Fill</a:t>
            </a:r>
            <a:r>
              <a:rPr lang="en-US" sz="2400" dirty="0" smtClean="0"/>
              <a:t> the systemic matrix with the pairwise values</a:t>
            </a:r>
          </a:p>
          <a:p>
            <a:pPr defTabSz="914363" fontAlgn="auto">
              <a:spcBef>
                <a:spcPts val="1200"/>
              </a:spcBef>
              <a:spcAft>
                <a:spcPts val="0"/>
              </a:spcAft>
              <a:defRPr/>
            </a:pPr>
            <a:r>
              <a:rPr lang="en-US" sz="2400" b="1" dirty="0" smtClean="0"/>
              <a:t>Calculate</a:t>
            </a:r>
            <a:r>
              <a:rPr lang="en-US" sz="2400" dirty="0" smtClean="0"/>
              <a:t> eigenvector for the matrix</a:t>
            </a:r>
          </a:p>
          <a:p>
            <a:pPr defTabSz="914363" fontAlgn="auto">
              <a:spcBef>
                <a:spcPts val="1200"/>
              </a:spcBef>
              <a:spcAft>
                <a:spcPts val="0"/>
              </a:spcAft>
              <a:defRPr/>
            </a:pPr>
            <a:r>
              <a:rPr lang="en-US" sz="2400" b="1" dirty="0" smtClean="0"/>
              <a:t>Normalize</a:t>
            </a:r>
            <a:r>
              <a:rPr lang="en-US" sz="2400" dirty="0" smtClean="0"/>
              <a:t> eigenvector values to 100% to derive relative priorities</a:t>
            </a:r>
          </a:p>
          <a:p>
            <a:pPr defTabSz="914363" fontAlgn="auto">
              <a:spcAft>
                <a:spcPts val="0"/>
              </a:spcAft>
              <a:defRPr/>
            </a:pPr>
            <a:endParaRPr lang="en-US" sz="2400" dirty="0" smtClean="0"/>
          </a:p>
        </p:txBody>
      </p:sp>
      <p:sp>
        <p:nvSpPr>
          <p:cNvPr id="4" name="Title 1"/>
          <p:cNvSpPr txBox="1">
            <a:spLocks/>
          </p:cNvSpPr>
          <p:nvPr/>
        </p:nvSpPr>
        <p:spPr>
          <a:xfrm>
            <a:off x="457200" y="230194"/>
            <a:ext cx="83820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smtClean="0">
                <a:gradFill flip="none" rotWithShape="1">
                  <a:gsLst>
                    <a:gs pos="0">
                      <a:srgbClr val="FFFFFF"/>
                    </a:gs>
                    <a:gs pos="86000">
                      <a:srgbClr val="FFFFFF"/>
                    </a:gs>
                  </a:gsLst>
                  <a:lin ang="5400000" scaled="0"/>
                  <a:tileRect/>
                </a:gradFill>
              </a:rPr>
              <a:t>Calculated Driver </a:t>
            </a:r>
            <a:r>
              <a:rPr>
                <a:gradFill flip="none" rotWithShape="1">
                  <a:gsLst>
                    <a:gs pos="0">
                      <a:srgbClr val="FFFFFF"/>
                    </a:gs>
                    <a:gs pos="86000">
                      <a:srgbClr val="FFFFFF"/>
                    </a:gs>
                  </a:gsLst>
                  <a:lin ang="5400000" scaled="0"/>
                  <a:tileRect/>
                </a:gradFill>
              </a:rPr>
              <a:t>Prioritization</a:t>
            </a:r>
            <a:r>
              <a:rPr smtClean="0">
                <a:gradFill flip="none" rotWithShape="1">
                  <a:gsLst>
                    <a:gs pos="0">
                      <a:srgbClr val="FFFFFF"/>
                    </a:gs>
                    <a:gs pos="86000">
                      <a:srgbClr val="FFFFFF"/>
                    </a:gs>
                  </a:gsLst>
                  <a:lin ang="5400000" scaled="0"/>
                  <a:tileRect/>
                </a:gradFill>
              </a:rPr>
              <a:t/>
            </a:r>
            <a:br>
              <a:rPr smtClean="0">
                <a:gradFill flip="none" rotWithShape="1">
                  <a:gsLst>
                    <a:gs pos="0">
                      <a:srgbClr val="FFFFFF"/>
                    </a:gs>
                    <a:gs pos="86000">
                      <a:srgbClr val="FFFFFF"/>
                    </a:gs>
                  </a:gsLst>
                  <a:lin ang="5400000" scaled="0"/>
                  <a:tileRect/>
                </a:gradFill>
              </a:rPr>
            </a:br>
            <a:r>
              <a:rPr sz="3600" smtClean="0">
                <a:solidFill>
                  <a:schemeClr val="accent1"/>
                </a:solidFill>
              </a:rPr>
              <a:t>Algorithm</a:t>
            </a:r>
            <a:endParaRPr sz="3600">
              <a:solidFill>
                <a:schemeClr val="accent1"/>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Business Drivers</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a:t>Portfolio Analyses</a:t>
            </a:r>
          </a:p>
        </p:txBody>
      </p:sp>
      <p:sp>
        <p:nvSpPr>
          <p:cNvPr id="3" name="Subtitle 2"/>
          <p:cNvSpPr>
            <a:spLocks noGrp="1"/>
          </p:cNvSpPr>
          <p:nvPr>
            <p:ph type="subTitle" idx="1"/>
          </p:nvPr>
        </p:nvSpPr>
        <p:spPr/>
        <p:txBody>
          <a:bodyPr/>
          <a:lstStyle/>
          <a:p>
            <a:pPr defTabSz="914363" fontAlgn="auto">
              <a:spcAft>
                <a:spcPts val="0"/>
              </a:spcAft>
              <a:defRPr/>
            </a:pPr>
            <a:r>
              <a:rPr lang="en-US" dirty="0" smtClean="0">
                <a:gradFill>
                  <a:gsLst>
                    <a:gs pos="0">
                      <a:schemeClr val="tx1"/>
                    </a:gs>
                    <a:gs pos="100000">
                      <a:schemeClr val="tx1"/>
                    </a:gs>
                  </a:gsLst>
                  <a:lin ang="5400000" scaled="0"/>
                </a:gradFill>
              </a:rPr>
              <a:t>Microsoft Project 2010 Ignite</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Portfolio Analyses</a:t>
            </a:r>
            <a:endParaRPr/>
          </a:p>
        </p:txBody>
      </p:sp>
      <p:sp>
        <p:nvSpPr>
          <p:cNvPr id="3" name="Text Placeholder 2"/>
          <p:cNvSpPr>
            <a:spLocks noGrp="1"/>
          </p:cNvSpPr>
          <p:nvPr>
            <p:ph type="body" sz="quarter" idx="10"/>
          </p:nvPr>
        </p:nvSpPr>
        <p:spPr>
          <a:xfrm>
            <a:off x="228600" y="990600"/>
            <a:ext cx="8382000" cy="2743201"/>
          </a:xfrm>
        </p:spPr>
        <p:txBody>
          <a:bodyPr>
            <a:normAutofit fontScale="70000" lnSpcReduction="20000"/>
          </a:bodyPr>
          <a:lstStyle/>
          <a:p>
            <a:pPr defTabSz="914363" fontAlgn="auto">
              <a:lnSpc>
                <a:spcPct val="120000"/>
              </a:lnSpc>
              <a:spcAft>
                <a:spcPts val="0"/>
              </a:spcAft>
              <a:defRPr/>
            </a:pPr>
            <a:r>
              <a:rPr lang="en-US" dirty="0" smtClean="0"/>
              <a:t>Portfolio analyses are a collection of projects that will compete for selection based on their cost relative to their strategic value</a:t>
            </a:r>
          </a:p>
          <a:p>
            <a:pPr marL="0" indent="0" defTabSz="914363" fontAlgn="auto">
              <a:lnSpc>
                <a:spcPct val="120000"/>
              </a:lnSpc>
              <a:spcAft>
                <a:spcPts val="0"/>
              </a:spcAft>
              <a:buFontTx/>
              <a:buNone/>
              <a:defRPr/>
            </a:pPr>
            <a:endParaRPr lang="en-US" dirty="0" smtClean="0"/>
          </a:p>
          <a:p>
            <a:pPr defTabSz="914363" fontAlgn="auto">
              <a:lnSpc>
                <a:spcPct val="120000"/>
              </a:lnSpc>
              <a:spcAft>
                <a:spcPts val="0"/>
              </a:spcAft>
              <a:defRPr/>
            </a:pPr>
            <a:r>
              <a:rPr lang="en-US" dirty="0" smtClean="0"/>
              <a:t>Prioritization of Projects:</a:t>
            </a:r>
          </a:p>
          <a:p>
            <a:pPr lvl="1" defTabSz="914363" fontAlgn="auto">
              <a:lnSpc>
                <a:spcPct val="120000"/>
              </a:lnSpc>
              <a:spcAft>
                <a:spcPts val="0"/>
              </a:spcAft>
              <a:defRPr/>
            </a:pPr>
            <a:r>
              <a:rPr lang="en-US" dirty="0" smtClean="0"/>
              <a:t>By Business Drivers</a:t>
            </a:r>
          </a:p>
          <a:p>
            <a:pPr lvl="1" defTabSz="914363" fontAlgn="auto">
              <a:lnSpc>
                <a:spcPct val="120000"/>
              </a:lnSpc>
              <a:spcAft>
                <a:spcPts val="0"/>
              </a:spcAft>
              <a:defRPr/>
            </a:pPr>
            <a:r>
              <a:rPr lang="en-US" dirty="0" smtClean="0"/>
              <a:t>By Custom Field</a:t>
            </a:r>
            <a:endParaRPr lang="en-US" dirty="0"/>
          </a:p>
        </p:txBody>
      </p:sp>
      <p:pic>
        <p:nvPicPr>
          <p:cNvPr id="4915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600200" y="3505200"/>
            <a:ext cx="3825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57200" y="4267200"/>
            <a:ext cx="1946275" cy="1893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9158"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3400" y="3505200"/>
            <a:ext cx="4302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2"/>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819400" y="4267200"/>
            <a:ext cx="2057400" cy="187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9160" name="Picture 5"/>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819400" y="3505200"/>
            <a:ext cx="3206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6"/>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334000" y="4267200"/>
            <a:ext cx="3671888" cy="1157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9162" name="Picture 7"/>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257800" y="3505200"/>
            <a:ext cx="4460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ight Arrow 15"/>
          <p:cNvSpPr/>
          <p:nvPr/>
        </p:nvSpPr>
        <p:spPr bwMode="auto">
          <a:xfrm>
            <a:off x="1066800" y="3707450"/>
            <a:ext cx="457200" cy="152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17" name="Right Arrow 16"/>
          <p:cNvSpPr/>
          <p:nvPr/>
        </p:nvSpPr>
        <p:spPr bwMode="auto">
          <a:xfrm>
            <a:off x="2057400" y="3707450"/>
            <a:ext cx="685800" cy="152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18" name="Right Arrow 17"/>
          <p:cNvSpPr/>
          <p:nvPr/>
        </p:nvSpPr>
        <p:spPr bwMode="auto">
          <a:xfrm>
            <a:off x="3200400" y="3707450"/>
            <a:ext cx="1981200" cy="152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676400"/>
            <a:ext cx="8382000" cy="3841052"/>
          </a:xfrm>
        </p:spPr>
        <p:txBody>
          <a:bodyPr/>
          <a:lstStyle/>
          <a:p>
            <a:pPr defTabSz="914363" fontAlgn="auto">
              <a:spcAft>
                <a:spcPts val="0"/>
              </a:spcAft>
              <a:defRPr/>
            </a:pPr>
            <a:r>
              <a:rPr lang="en-US" dirty="0" smtClean="0"/>
              <a:t>Three data points feed into the portfolio analysis process:</a:t>
            </a:r>
          </a:p>
          <a:p>
            <a:pPr lvl="1" defTabSz="914363" fontAlgn="auto">
              <a:spcAft>
                <a:spcPts val="0"/>
              </a:spcAft>
              <a:defRPr/>
            </a:pPr>
            <a:r>
              <a:rPr lang="en-US" dirty="0" smtClean="0"/>
              <a:t>Cost (Number Custom Field) – e.g. Proposal Cost</a:t>
            </a:r>
          </a:p>
          <a:p>
            <a:pPr lvl="1" defTabSz="914363" fontAlgn="auto">
              <a:spcAft>
                <a:spcPts val="0"/>
              </a:spcAft>
              <a:defRPr/>
            </a:pPr>
            <a:r>
              <a:rPr lang="en-US" dirty="0" smtClean="0"/>
              <a:t>Proposal/project impact on business drivers</a:t>
            </a:r>
          </a:p>
          <a:p>
            <a:pPr lvl="2" defTabSz="914363" fontAlgn="auto">
              <a:spcAft>
                <a:spcPts val="0"/>
              </a:spcAft>
              <a:defRPr/>
            </a:pPr>
            <a:r>
              <a:rPr lang="en-US" dirty="0" smtClean="0"/>
              <a:t>Departments are supported to “filter” related Business Drivers</a:t>
            </a:r>
          </a:p>
          <a:p>
            <a:pPr lvl="1" defTabSz="914363" fontAlgn="auto">
              <a:spcAft>
                <a:spcPts val="0"/>
              </a:spcAft>
              <a:defRPr/>
            </a:pPr>
            <a:r>
              <a:rPr lang="en-US" dirty="0" smtClean="0"/>
              <a:t>Time-phased resource requirements</a:t>
            </a:r>
          </a:p>
          <a:p>
            <a:pPr lvl="2" defTabSz="914363" fontAlgn="auto">
              <a:spcAft>
                <a:spcPts val="0"/>
              </a:spcAft>
              <a:defRPr/>
            </a:pPr>
            <a:r>
              <a:rPr lang="en-US" dirty="0" smtClean="0"/>
              <a:t>Proposal will need a Resource Plan or Project Plan</a:t>
            </a:r>
          </a:p>
        </p:txBody>
      </p:sp>
      <p:sp>
        <p:nvSpPr>
          <p:cNvPr id="6" name="Title 1"/>
          <p:cNvSpPr>
            <a:spLocks noGrp="1"/>
          </p:cNvSpPr>
          <p:nvPr>
            <p:ph type="title"/>
          </p:nvPr>
        </p:nvSpPr>
        <p:spPr>
          <a:xfrm>
            <a:off x="228600" y="228603"/>
            <a:ext cx="8763000" cy="1052596"/>
          </a:xfrm>
        </p:spPr>
        <p:txBody>
          <a:bodyPr/>
          <a:lstStyle/>
          <a:p>
            <a:pPr defTabSz="914363" fontAlgn="auto">
              <a:spcAft>
                <a:spcPts val="0"/>
              </a:spcAft>
              <a:defRPr/>
            </a:pPr>
            <a:r>
              <a:rPr sz="4000"/>
              <a:t>Unified Project and Portfolio Management</a:t>
            </a:r>
            <a:r>
              <a:t/>
            </a:r>
            <a:br/>
            <a:r>
              <a:rPr sz="3600">
                <a:solidFill>
                  <a:schemeClr val="accent1"/>
                </a:solidFill>
              </a:rPr>
              <a:t>Further considerations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Portfolio Strategy</a:t>
            </a:r>
            <a:endParaRPr dirty="0"/>
          </a:p>
        </p:txBody>
      </p:sp>
      <p:sp>
        <p:nvSpPr>
          <p:cNvPr id="3" name="Subtitle 2"/>
          <p:cNvSpPr>
            <a:spLocks noGrp="1"/>
          </p:cNvSpPr>
          <p:nvPr>
            <p:ph type="subTitle" idx="1"/>
          </p:nvPr>
        </p:nvSpPr>
        <p:spPr/>
        <p:txBody>
          <a:bodyPr/>
          <a:lstStyle/>
          <a:p>
            <a:pPr defTabSz="914363" fontAlgn="auto">
              <a:spcAft>
                <a:spcPts val="0"/>
              </a:spcAft>
              <a:defRPr/>
            </a:pPr>
            <a:r>
              <a:rPr lang="en-US" dirty="0" smtClean="0">
                <a:gradFill>
                  <a:gsLst>
                    <a:gs pos="0">
                      <a:schemeClr val="tx1"/>
                    </a:gs>
                    <a:gs pos="100000">
                      <a:schemeClr val="tx1"/>
                    </a:gs>
                  </a:gsLst>
                  <a:lin ang="5400000" scaled="0"/>
                </a:gradFill>
              </a:rPr>
              <a:t>Microsoft Project 2010 Ignite</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pPr defTabSz="914363" fontAlgn="auto">
              <a:spcAft>
                <a:spcPts val="0"/>
              </a:spcAft>
              <a:defRPr/>
            </a:pPr>
            <a:r>
              <a:rPr>
                <a:gradFill flip="none" rotWithShape="1">
                  <a:gsLst>
                    <a:gs pos="0">
                      <a:srgbClr val="FFFFFF"/>
                    </a:gs>
                    <a:gs pos="86000">
                      <a:srgbClr val="FFFFFF"/>
                    </a:gs>
                  </a:gsLst>
                  <a:lin ang="5400000" scaled="0"/>
                  <a:tileRect/>
                </a:gradFill>
              </a:rPr>
              <a:t>Project Prioritization</a:t>
            </a:r>
            <a:endParaRPr/>
          </a:p>
        </p:txBody>
      </p:sp>
      <p:sp>
        <p:nvSpPr>
          <p:cNvPr id="3" name="Text Placeholder 2"/>
          <p:cNvSpPr>
            <a:spLocks noGrp="1"/>
          </p:cNvSpPr>
          <p:nvPr>
            <p:ph type="body" sz="quarter" idx="10"/>
          </p:nvPr>
        </p:nvSpPr>
        <p:spPr>
          <a:xfrm>
            <a:off x="381000" y="1447799"/>
            <a:ext cx="8382000" cy="3730252"/>
          </a:xfrm>
        </p:spPr>
        <p:txBody>
          <a:bodyPr/>
          <a:lstStyle/>
          <a:p>
            <a:pPr defTabSz="914363" fontAlgn="auto">
              <a:spcAft>
                <a:spcPts val="0"/>
              </a:spcAft>
              <a:defRPr/>
            </a:pPr>
            <a:r>
              <a:rPr lang="en-US" dirty="0"/>
              <a:t>Could </a:t>
            </a:r>
            <a:r>
              <a:rPr lang="en-US" dirty="0" smtClean="0"/>
              <a:t>use:</a:t>
            </a:r>
          </a:p>
          <a:p>
            <a:pPr lvl="1" defTabSz="914363" fontAlgn="auto">
              <a:spcAft>
                <a:spcPts val="0"/>
              </a:spcAft>
              <a:defRPr/>
            </a:pPr>
            <a:r>
              <a:rPr lang="en-US" dirty="0" smtClean="0"/>
              <a:t>Business </a:t>
            </a:r>
            <a:r>
              <a:rPr lang="en-US" dirty="0"/>
              <a:t>drivers impact </a:t>
            </a:r>
            <a:r>
              <a:rPr lang="en-US" dirty="0" smtClean="0"/>
              <a:t>statements</a:t>
            </a:r>
          </a:p>
          <a:p>
            <a:pPr lvl="1" defTabSz="914363" fontAlgn="auto">
              <a:spcAft>
                <a:spcPts val="0"/>
              </a:spcAft>
              <a:defRPr/>
            </a:pPr>
            <a:endParaRPr lang="en-US" dirty="0" smtClean="0"/>
          </a:p>
          <a:p>
            <a:pPr lvl="1" defTabSz="914363" fontAlgn="auto">
              <a:spcAft>
                <a:spcPts val="0"/>
              </a:spcAft>
              <a:defRPr/>
            </a:pPr>
            <a:r>
              <a:rPr lang="en-US" dirty="0" smtClean="0"/>
              <a:t>Project custom fields with values and relative priorities (manually calculated by user)</a:t>
            </a:r>
          </a:p>
          <a:p>
            <a:pPr lvl="2" defTabSz="914363" fontAlgn="auto">
              <a:spcAft>
                <a:spcPts val="0"/>
              </a:spcAft>
              <a:defRPr/>
            </a:pPr>
            <a:r>
              <a:rPr lang="en-US" dirty="0" smtClean="0"/>
              <a:t>More information </a:t>
            </a:r>
            <a:r>
              <a:rPr lang="en-US" dirty="0">
                <a:hlinkClick r:id="rId2"/>
              </a:rPr>
              <a:t>Project Server 2010 - Portfolio Management</a:t>
            </a:r>
            <a:r>
              <a:rPr lang="en-US" dirty="0"/>
              <a:t> by </a:t>
            </a:r>
            <a:r>
              <a:rPr lang="fi-FI" dirty="0"/>
              <a:t>Luke Humphrey and Catalin Olteanu</a:t>
            </a:r>
            <a:endParaRPr lang="en-US" dirty="0"/>
          </a:p>
          <a:p>
            <a:pPr lvl="2" defTabSz="914363" fontAlgn="auto">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1"/>
            <a:ext cx="8040688" cy="1904999"/>
          </a:xfrm>
        </p:spPr>
        <p:txBody>
          <a:bodyPr/>
          <a:lstStyle/>
          <a:p>
            <a:pPr defTabSz="914363" fontAlgn="auto">
              <a:spcBef>
                <a:spcPts val="1200"/>
              </a:spcBef>
              <a:spcAft>
                <a:spcPts val="0"/>
              </a:spcAft>
              <a:defRPr/>
            </a:pPr>
            <a:r>
              <a:rPr lang="en-US" sz="2400" b="1" dirty="0"/>
              <a:t>Fill</a:t>
            </a:r>
            <a:r>
              <a:rPr lang="en-US" sz="2400" dirty="0"/>
              <a:t> the </a:t>
            </a:r>
            <a:r>
              <a:rPr lang="en-US" sz="2400" dirty="0" smtClean="0"/>
              <a:t>impact matrix with the numeric values</a:t>
            </a:r>
            <a:endParaRPr lang="en-US" sz="2400" dirty="0"/>
          </a:p>
          <a:p>
            <a:pPr defTabSz="914363" fontAlgn="auto">
              <a:spcBef>
                <a:spcPts val="1200"/>
              </a:spcBef>
              <a:spcAft>
                <a:spcPts val="0"/>
              </a:spcAft>
              <a:defRPr/>
            </a:pPr>
            <a:r>
              <a:rPr lang="en-US" sz="2400" b="1" dirty="0" smtClean="0"/>
              <a:t>Multiply</a:t>
            </a:r>
            <a:r>
              <a:rPr lang="en-US" sz="2400" dirty="0" smtClean="0"/>
              <a:t> matrix with driver priorities</a:t>
            </a:r>
            <a:endParaRPr lang="en-US" sz="2400" dirty="0"/>
          </a:p>
          <a:p>
            <a:pPr defTabSz="914363" fontAlgn="auto">
              <a:spcBef>
                <a:spcPts val="1200"/>
              </a:spcBef>
              <a:spcAft>
                <a:spcPts val="0"/>
              </a:spcAft>
              <a:defRPr/>
            </a:pPr>
            <a:r>
              <a:rPr lang="en-US" sz="2400" b="1" dirty="0"/>
              <a:t>Normalize</a:t>
            </a:r>
            <a:r>
              <a:rPr lang="en-US" sz="2400" dirty="0"/>
              <a:t> </a:t>
            </a:r>
            <a:r>
              <a:rPr lang="en-US" sz="2400" dirty="0" smtClean="0"/>
              <a:t>resulting absolute values to </a:t>
            </a:r>
            <a:r>
              <a:rPr lang="en-US" sz="2400" dirty="0"/>
              <a:t>100% </a:t>
            </a:r>
            <a:r>
              <a:rPr lang="en-US" sz="2400" dirty="0" smtClean="0"/>
              <a:t/>
            </a:r>
            <a:br>
              <a:rPr lang="en-US" sz="2400" dirty="0" smtClean="0"/>
            </a:br>
            <a:r>
              <a:rPr lang="en-US" sz="2400" dirty="0" smtClean="0"/>
              <a:t>to </a:t>
            </a:r>
            <a:r>
              <a:rPr lang="en-US" sz="2400" dirty="0"/>
              <a:t>derive relative priorities</a:t>
            </a:r>
          </a:p>
          <a:p>
            <a:pPr defTabSz="914363" fontAlgn="auto">
              <a:spcAft>
                <a:spcPts val="0"/>
              </a:spcAft>
              <a:defRPr/>
            </a:pPr>
            <a:endParaRPr lang="en-US" sz="2400" dirty="0" smtClean="0"/>
          </a:p>
        </p:txBody>
      </p:sp>
      <p:sp>
        <p:nvSpPr>
          <p:cNvPr id="4" name="Title 1"/>
          <p:cNvSpPr txBox="1">
            <a:spLocks/>
          </p:cNvSpPr>
          <p:nvPr/>
        </p:nvSpPr>
        <p:spPr>
          <a:xfrm>
            <a:off x="304800" y="230194"/>
            <a:ext cx="85344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smtClean="0">
                <a:gradFill flip="none" rotWithShape="1">
                  <a:gsLst>
                    <a:gs pos="0">
                      <a:srgbClr val="FFFFFF"/>
                    </a:gs>
                    <a:gs pos="86000">
                      <a:srgbClr val="FFFFFF"/>
                    </a:gs>
                  </a:gsLst>
                  <a:lin ang="5400000" scaled="0"/>
                  <a:tileRect/>
                </a:gradFill>
              </a:rPr>
              <a:t>Project Prioritization</a:t>
            </a:r>
            <a:br>
              <a:rPr smtClean="0">
                <a:gradFill flip="none" rotWithShape="1">
                  <a:gsLst>
                    <a:gs pos="0">
                      <a:srgbClr val="FFFFFF"/>
                    </a:gs>
                    <a:gs pos="86000">
                      <a:srgbClr val="FFFFFF"/>
                    </a:gs>
                  </a:gsLst>
                  <a:lin ang="5400000" scaled="0"/>
                  <a:tileRect/>
                </a:gradFill>
              </a:rPr>
            </a:br>
            <a:r>
              <a:rPr sz="3600" smtClean="0">
                <a:solidFill>
                  <a:schemeClr val="accent1"/>
                </a:solidFill>
              </a:rPr>
              <a:t>Using business drivers impact statements</a:t>
            </a:r>
            <a:endParaRPr sz="3600">
              <a:solidFill>
                <a:schemeClr val="accent1"/>
              </a:solidFill>
            </a:endParaRPr>
          </a:p>
        </p:txBody>
      </p:sp>
      <p:graphicFrame>
        <p:nvGraphicFramePr>
          <p:cNvPr id="9" name="Numeric"/>
          <p:cNvGraphicFramePr>
            <a:graphicFrameLocks noGrp="1"/>
          </p:cNvGraphicFramePr>
          <p:nvPr/>
        </p:nvGraphicFramePr>
        <p:xfrm>
          <a:off x="243823" y="4379284"/>
          <a:ext cx="4953000" cy="195842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gridCol w="990600"/>
                <a:gridCol w="990600"/>
                <a:gridCol w="990600"/>
                <a:gridCol w="990600"/>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Driver A</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B</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C</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D</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3</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5</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6</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14" name="None-Extreme"/>
          <p:cNvGraphicFramePr>
            <a:graphicFrameLocks noGrp="1"/>
          </p:cNvGraphicFramePr>
          <p:nvPr/>
        </p:nvGraphicFramePr>
        <p:xfrm>
          <a:off x="246952" y="4379981"/>
          <a:ext cx="4953000" cy="195842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gridCol w="990600"/>
                <a:gridCol w="990600"/>
                <a:gridCol w="990600"/>
                <a:gridCol w="990600"/>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Driver A</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B</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C</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D</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Moderate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Extreme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Extreme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Moderate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Moderate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5</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Low</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Strong</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None</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1"/>
            <a:ext cx="8040688" cy="1904999"/>
          </a:xfrm>
        </p:spPr>
        <p:txBody>
          <a:bodyPr/>
          <a:lstStyle/>
          <a:p>
            <a:pPr defTabSz="914363" fontAlgn="auto">
              <a:spcBef>
                <a:spcPts val="1200"/>
              </a:spcBef>
              <a:spcAft>
                <a:spcPts val="0"/>
              </a:spcAft>
              <a:defRPr/>
            </a:pPr>
            <a:r>
              <a:rPr lang="en-US" sz="2400" b="1" dirty="0"/>
              <a:t>Fill</a:t>
            </a:r>
            <a:r>
              <a:rPr lang="en-US" sz="2400" dirty="0"/>
              <a:t> the </a:t>
            </a:r>
            <a:r>
              <a:rPr lang="en-US" sz="2400" dirty="0" smtClean="0"/>
              <a:t>impact matrix with the numeric values</a:t>
            </a:r>
            <a:endParaRPr lang="en-US" sz="2400" dirty="0"/>
          </a:p>
          <a:p>
            <a:pPr defTabSz="914363" fontAlgn="auto">
              <a:spcBef>
                <a:spcPts val="1200"/>
              </a:spcBef>
              <a:spcAft>
                <a:spcPts val="0"/>
              </a:spcAft>
              <a:defRPr/>
            </a:pPr>
            <a:r>
              <a:rPr lang="en-US" sz="2400" b="1" dirty="0" smtClean="0"/>
              <a:t>Multiply</a:t>
            </a:r>
            <a:r>
              <a:rPr lang="en-US" sz="2400" dirty="0" smtClean="0"/>
              <a:t> matrix with driver priorities</a:t>
            </a:r>
            <a:endParaRPr lang="en-US" sz="2400" dirty="0"/>
          </a:p>
          <a:p>
            <a:pPr defTabSz="914363" fontAlgn="auto">
              <a:spcBef>
                <a:spcPts val="1200"/>
              </a:spcBef>
              <a:spcAft>
                <a:spcPts val="0"/>
              </a:spcAft>
              <a:defRPr/>
            </a:pPr>
            <a:r>
              <a:rPr lang="en-US" sz="2400" b="1" dirty="0"/>
              <a:t>Normalize</a:t>
            </a:r>
            <a:r>
              <a:rPr lang="en-US" sz="2400" dirty="0"/>
              <a:t> </a:t>
            </a:r>
            <a:r>
              <a:rPr lang="en-US" sz="2400" dirty="0" smtClean="0"/>
              <a:t>resulting absolute values to </a:t>
            </a:r>
            <a:r>
              <a:rPr lang="en-US" sz="2400" dirty="0"/>
              <a:t>100% </a:t>
            </a:r>
            <a:r>
              <a:rPr lang="en-US" sz="2400" dirty="0" smtClean="0"/>
              <a:t/>
            </a:r>
            <a:br>
              <a:rPr lang="en-US" sz="2400" dirty="0" smtClean="0"/>
            </a:br>
            <a:r>
              <a:rPr lang="en-US" sz="2400" dirty="0" smtClean="0"/>
              <a:t>to </a:t>
            </a:r>
            <a:r>
              <a:rPr lang="en-US" sz="2400" dirty="0"/>
              <a:t>derive relative priorities</a:t>
            </a:r>
          </a:p>
          <a:p>
            <a:pPr defTabSz="914363" fontAlgn="auto">
              <a:spcAft>
                <a:spcPts val="0"/>
              </a:spcAft>
              <a:defRPr/>
            </a:pPr>
            <a:endParaRPr lang="en-US" sz="2400" dirty="0" smtClean="0"/>
          </a:p>
        </p:txBody>
      </p:sp>
      <p:sp>
        <p:nvSpPr>
          <p:cNvPr id="4" name="Title 1"/>
          <p:cNvSpPr txBox="1">
            <a:spLocks/>
          </p:cNvSpPr>
          <p:nvPr/>
        </p:nvSpPr>
        <p:spPr>
          <a:xfrm>
            <a:off x="304800" y="230194"/>
            <a:ext cx="85344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smtClean="0">
                <a:gradFill flip="none" rotWithShape="1">
                  <a:gsLst>
                    <a:gs pos="0">
                      <a:srgbClr val="FFFFFF"/>
                    </a:gs>
                    <a:gs pos="86000">
                      <a:srgbClr val="FFFFFF"/>
                    </a:gs>
                  </a:gsLst>
                  <a:lin ang="5400000" scaled="0"/>
                  <a:tileRect/>
                </a:gradFill>
              </a:rPr>
              <a:t>Project Prioritization</a:t>
            </a:r>
            <a:br>
              <a:rPr smtClean="0">
                <a:gradFill flip="none" rotWithShape="1">
                  <a:gsLst>
                    <a:gs pos="0">
                      <a:srgbClr val="FFFFFF"/>
                    </a:gs>
                    <a:gs pos="86000">
                      <a:srgbClr val="FFFFFF"/>
                    </a:gs>
                  </a:gsLst>
                  <a:lin ang="5400000" scaled="0"/>
                  <a:tileRect/>
                </a:gradFill>
              </a:rPr>
            </a:br>
            <a:r>
              <a:rPr sz="3600" smtClean="0">
                <a:solidFill>
                  <a:schemeClr val="accent1"/>
                </a:solidFill>
              </a:rPr>
              <a:t>Using business drivers impact statements</a:t>
            </a:r>
            <a:endParaRPr sz="3600">
              <a:solidFill>
                <a:schemeClr val="accent1"/>
              </a:solidFill>
            </a:endParaRPr>
          </a:p>
        </p:txBody>
      </p:sp>
      <p:sp>
        <p:nvSpPr>
          <p:cNvPr id="7" name="X sign"/>
          <p:cNvSpPr/>
          <p:nvPr/>
        </p:nvSpPr>
        <p:spPr bwMode="auto">
          <a:xfrm>
            <a:off x="5397502" y="5219700"/>
            <a:ext cx="546099" cy="5715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a:gradFill>
                  <a:gsLst>
                    <a:gs pos="0">
                      <a:srgbClr val="000000"/>
                    </a:gs>
                    <a:gs pos="100000">
                      <a:srgbClr val="000000"/>
                    </a:gs>
                  </a:gsLst>
                  <a:lin ang="5400000" scaled="0"/>
                </a:gradFill>
              </a:rPr>
              <a:t>X</a:t>
            </a:r>
          </a:p>
        </p:txBody>
      </p:sp>
      <p:graphicFrame>
        <p:nvGraphicFramePr>
          <p:cNvPr id="3" name="Driver Priorities"/>
          <p:cNvGraphicFramePr>
            <a:graphicFrameLocks noGrp="1"/>
          </p:cNvGraphicFramePr>
          <p:nvPr/>
        </p:nvGraphicFramePr>
        <p:xfrm>
          <a:off x="6083301" y="4419600"/>
          <a:ext cx="990600" cy="18410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tblGrid>
              <a:tr h="291713">
                <a:tc>
                  <a:txBody>
                    <a:bodyPr/>
                    <a:lstStyle/>
                    <a:p>
                      <a:pPr algn="ctr"/>
                      <a:r>
                        <a:rPr lang="en-US" sz="1400" dirty="0" smtClean="0">
                          <a:solidFill>
                            <a:schemeClr val="bg1"/>
                          </a:solidFill>
                        </a:rPr>
                        <a:t>Driver priorities</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A</a:t>
                      </a:r>
                      <a:r>
                        <a:rPr lang="en-US" sz="1400" b="0" i="0" u="none" strike="noStrike" dirty="0" smtClean="0">
                          <a:solidFill>
                            <a:srgbClr val="000000"/>
                          </a:solidFill>
                          <a:effectLst/>
                          <a:latin typeface="+mn-lt"/>
                          <a:cs typeface="Calibri" pitchFamily="34" charset="0"/>
                        </a:rPr>
                        <a:t>: 41%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B</a:t>
                      </a:r>
                      <a:r>
                        <a:rPr lang="en-US" sz="1400" b="0" i="0" u="none" strike="noStrike" dirty="0" smtClean="0">
                          <a:solidFill>
                            <a:srgbClr val="000000"/>
                          </a:solidFill>
                          <a:effectLst/>
                          <a:latin typeface="+mn-lt"/>
                          <a:cs typeface="Calibri" pitchFamily="34" charset="0"/>
                        </a:rPr>
                        <a:t>: 25%</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C</a:t>
                      </a:r>
                      <a:r>
                        <a:rPr lang="en-US" sz="1400" b="0" i="0" u="none" strike="noStrike" dirty="0" smtClean="0">
                          <a:solidFill>
                            <a:srgbClr val="000000"/>
                          </a:solidFill>
                          <a:effectLst/>
                          <a:latin typeface="+mn-lt"/>
                          <a:cs typeface="Calibri" pitchFamily="34" charset="0"/>
                        </a:rPr>
                        <a:t>: 22%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D</a:t>
                      </a:r>
                      <a:r>
                        <a:rPr lang="en-US" sz="1400" b="0" i="0" u="none" strike="noStrike" dirty="0" smtClean="0">
                          <a:solidFill>
                            <a:srgbClr val="000000"/>
                          </a:solidFill>
                          <a:effectLst/>
                          <a:latin typeface="+mn-lt"/>
                          <a:cs typeface="Calibri" pitchFamily="34" charset="0"/>
                        </a:rPr>
                        <a:t>: 12%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9" name="Numeric"/>
          <p:cNvGraphicFramePr>
            <a:graphicFrameLocks noGrp="1"/>
          </p:cNvGraphicFramePr>
          <p:nvPr/>
        </p:nvGraphicFramePr>
        <p:xfrm>
          <a:off x="243823" y="4379284"/>
          <a:ext cx="4953000" cy="195842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gridCol w="990600"/>
                <a:gridCol w="990600"/>
                <a:gridCol w="990600"/>
                <a:gridCol w="990600"/>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Driver A</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B</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C</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D</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3</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5</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6</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1"/>
            <a:ext cx="8040688" cy="1904999"/>
          </a:xfrm>
        </p:spPr>
        <p:txBody>
          <a:bodyPr/>
          <a:lstStyle/>
          <a:p>
            <a:pPr defTabSz="914363" fontAlgn="auto">
              <a:spcBef>
                <a:spcPts val="1200"/>
              </a:spcBef>
              <a:spcAft>
                <a:spcPts val="0"/>
              </a:spcAft>
              <a:defRPr/>
            </a:pPr>
            <a:r>
              <a:rPr lang="en-US" sz="2400" b="1" dirty="0"/>
              <a:t>Fill</a:t>
            </a:r>
            <a:r>
              <a:rPr lang="en-US" sz="2400" dirty="0"/>
              <a:t> the </a:t>
            </a:r>
            <a:r>
              <a:rPr lang="en-US" sz="2400" dirty="0" smtClean="0"/>
              <a:t>impact matrix with the numeric values</a:t>
            </a:r>
            <a:endParaRPr lang="en-US" sz="2400" dirty="0"/>
          </a:p>
          <a:p>
            <a:pPr defTabSz="914363" fontAlgn="auto">
              <a:spcBef>
                <a:spcPts val="1200"/>
              </a:spcBef>
              <a:spcAft>
                <a:spcPts val="0"/>
              </a:spcAft>
              <a:defRPr/>
            </a:pPr>
            <a:r>
              <a:rPr lang="en-US" sz="2400" b="1" dirty="0" smtClean="0"/>
              <a:t>Multiply</a:t>
            </a:r>
            <a:r>
              <a:rPr lang="en-US" sz="2400" dirty="0" smtClean="0"/>
              <a:t> matrix with driver priorities</a:t>
            </a:r>
            <a:endParaRPr lang="en-US" sz="2400" dirty="0"/>
          </a:p>
          <a:p>
            <a:pPr defTabSz="914363" fontAlgn="auto">
              <a:spcBef>
                <a:spcPts val="1200"/>
              </a:spcBef>
              <a:spcAft>
                <a:spcPts val="0"/>
              </a:spcAft>
              <a:defRPr/>
            </a:pPr>
            <a:r>
              <a:rPr lang="en-US" sz="2400" b="1" dirty="0"/>
              <a:t>Normalize</a:t>
            </a:r>
            <a:r>
              <a:rPr lang="en-US" sz="2400" dirty="0"/>
              <a:t> </a:t>
            </a:r>
            <a:r>
              <a:rPr lang="en-US" sz="2400" dirty="0" smtClean="0"/>
              <a:t>resulting absolute values to </a:t>
            </a:r>
            <a:r>
              <a:rPr lang="en-US" sz="2400" dirty="0"/>
              <a:t>100% </a:t>
            </a:r>
            <a:r>
              <a:rPr lang="en-US" sz="2400" dirty="0" smtClean="0"/>
              <a:t/>
            </a:r>
            <a:br>
              <a:rPr lang="en-US" sz="2400" dirty="0" smtClean="0"/>
            </a:br>
            <a:r>
              <a:rPr lang="en-US" sz="2400" dirty="0" smtClean="0"/>
              <a:t>to </a:t>
            </a:r>
            <a:r>
              <a:rPr lang="en-US" sz="2400" dirty="0"/>
              <a:t>derive relative priorities</a:t>
            </a:r>
          </a:p>
          <a:p>
            <a:pPr defTabSz="914363" fontAlgn="auto">
              <a:spcAft>
                <a:spcPts val="0"/>
              </a:spcAft>
              <a:defRPr/>
            </a:pPr>
            <a:endParaRPr lang="en-US" sz="2400" dirty="0" smtClean="0"/>
          </a:p>
        </p:txBody>
      </p:sp>
      <p:sp>
        <p:nvSpPr>
          <p:cNvPr id="4" name="Title 1"/>
          <p:cNvSpPr txBox="1">
            <a:spLocks/>
          </p:cNvSpPr>
          <p:nvPr/>
        </p:nvSpPr>
        <p:spPr>
          <a:xfrm>
            <a:off x="304800" y="230194"/>
            <a:ext cx="85344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smtClean="0">
                <a:gradFill flip="none" rotWithShape="1">
                  <a:gsLst>
                    <a:gs pos="0">
                      <a:srgbClr val="FFFFFF"/>
                    </a:gs>
                    <a:gs pos="86000">
                      <a:srgbClr val="FFFFFF"/>
                    </a:gs>
                  </a:gsLst>
                  <a:lin ang="5400000" scaled="0"/>
                  <a:tileRect/>
                </a:gradFill>
              </a:rPr>
              <a:t>Project Prioritization</a:t>
            </a:r>
            <a:br>
              <a:rPr smtClean="0">
                <a:gradFill flip="none" rotWithShape="1">
                  <a:gsLst>
                    <a:gs pos="0">
                      <a:srgbClr val="FFFFFF"/>
                    </a:gs>
                    <a:gs pos="86000">
                      <a:srgbClr val="FFFFFF"/>
                    </a:gs>
                  </a:gsLst>
                  <a:lin ang="5400000" scaled="0"/>
                  <a:tileRect/>
                </a:gradFill>
              </a:rPr>
            </a:br>
            <a:r>
              <a:rPr sz="3600" smtClean="0">
                <a:solidFill>
                  <a:schemeClr val="accent1"/>
                </a:solidFill>
              </a:rPr>
              <a:t>Using business drivers impact statements</a:t>
            </a:r>
            <a:endParaRPr sz="3600">
              <a:solidFill>
                <a:schemeClr val="accent1"/>
              </a:solidFill>
            </a:endParaRPr>
          </a:p>
        </p:txBody>
      </p:sp>
      <p:sp>
        <p:nvSpPr>
          <p:cNvPr id="7" name="X sign"/>
          <p:cNvSpPr/>
          <p:nvPr/>
        </p:nvSpPr>
        <p:spPr bwMode="auto">
          <a:xfrm>
            <a:off x="5397502" y="5219700"/>
            <a:ext cx="546099" cy="5715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a:gradFill>
                  <a:gsLst>
                    <a:gs pos="0">
                      <a:srgbClr val="000000"/>
                    </a:gs>
                    <a:gs pos="100000">
                      <a:srgbClr val="000000"/>
                    </a:gs>
                  </a:gsLst>
                  <a:lin ang="5400000" scaled="0"/>
                </a:gradFill>
              </a:rPr>
              <a:t>X</a:t>
            </a:r>
          </a:p>
        </p:txBody>
      </p:sp>
      <p:sp>
        <p:nvSpPr>
          <p:cNvPr id="8" name="= sign"/>
          <p:cNvSpPr/>
          <p:nvPr/>
        </p:nvSpPr>
        <p:spPr bwMode="auto">
          <a:xfrm>
            <a:off x="7175501" y="5219700"/>
            <a:ext cx="546099" cy="5715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a:gradFill>
                  <a:gsLst>
                    <a:gs pos="0">
                      <a:srgbClr val="000000"/>
                    </a:gs>
                    <a:gs pos="100000">
                      <a:srgbClr val="000000"/>
                    </a:gs>
                  </a:gsLst>
                  <a:lin ang="5400000" scaled="0"/>
                </a:gradFill>
              </a:rPr>
              <a:t>=</a:t>
            </a:r>
          </a:p>
        </p:txBody>
      </p:sp>
      <p:graphicFrame>
        <p:nvGraphicFramePr>
          <p:cNvPr id="3" name="Driver Priorities"/>
          <p:cNvGraphicFramePr>
            <a:graphicFrameLocks noGrp="1"/>
          </p:cNvGraphicFramePr>
          <p:nvPr/>
        </p:nvGraphicFramePr>
        <p:xfrm>
          <a:off x="6083301" y="4419600"/>
          <a:ext cx="990600" cy="18410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tblGrid>
              <a:tr h="291713">
                <a:tc>
                  <a:txBody>
                    <a:bodyPr/>
                    <a:lstStyle/>
                    <a:p>
                      <a:pPr algn="ctr"/>
                      <a:r>
                        <a:rPr lang="en-US" sz="1400" dirty="0" smtClean="0">
                          <a:solidFill>
                            <a:schemeClr val="bg1"/>
                          </a:solidFill>
                        </a:rPr>
                        <a:t>Driver priorities</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A</a:t>
                      </a:r>
                      <a:r>
                        <a:rPr lang="en-US" sz="1400" b="0" i="0" u="none" strike="noStrike" dirty="0" smtClean="0">
                          <a:solidFill>
                            <a:srgbClr val="000000"/>
                          </a:solidFill>
                          <a:effectLst/>
                          <a:latin typeface="+mn-lt"/>
                          <a:cs typeface="Calibri" pitchFamily="34" charset="0"/>
                        </a:rPr>
                        <a:t>: 41%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B</a:t>
                      </a:r>
                      <a:r>
                        <a:rPr lang="en-US" sz="1400" b="0" i="0" u="none" strike="noStrike" dirty="0" smtClean="0">
                          <a:solidFill>
                            <a:srgbClr val="000000"/>
                          </a:solidFill>
                          <a:effectLst/>
                          <a:latin typeface="+mn-lt"/>
                          <a:cs typeface="Calibri" pitchFamily="34" charset="0"/>
                        </a:rPr>
                        <a:t>: 25%</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C</a:t>
                      </a:r>
                      <a:r>
                        <a:rPr lang="en-US" sz="1400" b="0" i="0" u="none" strike="noStrike" dirty="0" smtClean="0">
                          <a:solidFill>
                            <a:srgbClr val="000000"/>
                          </a:solidFill>
                          <a:effectLst/>
                          <a:latin typeface="+mn-lt"/>
                          <a:cs typeface="Calibri" pitchFamily="34" charset="0"/>
                        </a:rPr>
                        <a:t>: 22%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D</a:t>
                      </a:r>
                      <a:r>
                        <a:rPr lang="en-US" sz="1400" b="0" i="0" u="none" strike="noStrike" dirty="0" smtClean="0">
                          <a:solidFill>
                            <a:srgbClr val="000000"/>
                          </a:solidFill>
                          <a:effectLst/>
                          <a:latin typeface="+mn-lt"/>
                          <a:cs typeface="Calibri" pitchFamily="34" charset="0"/>
                        </a:rPr>
                        <a:t>: 12%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2" name="Project Priorities"/>
          <p:cNvGraphicFramePr>
            <a:graphicFrameLocks noGrp="1"/>
          </p:cNvGraphicFramePr>
          <p:nvPr/>
        </p:nvGraphicFramePr>
        <p:xfrm>
          <a:off x="7894332" y="4305239"/>
          <a:ext cx="990600" cy="217178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tblGrid>
              <a:tr h="291713">
                <a:tc>
                  <a:txBody>
                    <a:bodyPr/>
                    <a:lstStyle/>
                    <a:p>
                      <a:pPr algn="ctr"/>
                      <a:r>
                        <a:rPr lang="en-US" sz="1400" dirty="0" smtClean="0">
                          <a:solidFill>
                            <a:schemeClr val="bg1"/>
                          </a:solidFill>
                        </a:rPr>
                        <a:t>Project priorities</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P1</a:t>
                      </a:r>
                      <a:r>
                        <a:rPr lang="en-US" sz="1400" b="0" i="0" u="none" strike="noStrike" dirty="0" smtClean="0">
                          <a:solidFill>
                            <a:srgbClr val="000000"/>
                          </a:solidFill>
                          <a:effectLst/>
                          <a:latin typeface="+mn-lt"/>
                          <a:cs typeface="Calibri" pitchFamily="34" charset="0"/>
                        </a:rPr>
                        <a:t>: 20%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P2</a:t>
                      </a:r>
                      <a:r>
                        <a:rPr lang="en-US" sz="1400" b="0" i="0" u="none" strike="noStrike" dirty="0" smtClean="0">
                          <a:solidFill>
                            <a:srgbClr val="000000"/>
                          </a:solidFill>
                          <a:effectLst/>
                          <a:latin typeface="+mn-lt"/>
                          <a:cs typeface="Calibri" pitchFamily="34" charset="0"/>
                        </a:rPr>
                        <a:t>: 42%</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P3</a:t>
                      </a:r>
                      <a:r>
                        <a:rPr lang="en-US" sz="1400" b="0" i="0" u="none" strike="noStrike" dirty="0" smtClean="0">
                          <a:solidFill>
                            <a:srgbClr val="000000"/>
                          </a:solidFill>
                          <a:effectLst/>
                          <a:latin typeface="+mn-lt"/>
                          <a:cs typeface="Calibri" pitchFamily="34" charset="0"/>
                        </a:rPr>
                        <a:t>: 15%</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P4</a:t>
                      </a:r>
                      <a:r>
                        <a:rPr lang="en-US" sz="1400" b="0" i="0" u="none" strike="noStrike" dirty="0" smtClean="0">
                          <a:solidFill>
                            <a:srgbClr val="000000"/>
                          </a:solidFill>
                          <a:effectLst/>
                          <a:latin typeface="+mn-lt"/>
                          <a:cs typeface="Calibri" pitchFamily="34" charset="0"/>
                        </a:rPr>
                        <a:t>: 4%</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ctr" fontAlgn="ctr"/>
                      <a:r>
                        <a:rPr lang="en-US" sz="1400" b="1" i="0" u="none" strike="noStrike" dirty="0" smtClean="0">
                          <a:solidFill>
                            <a:srgbClr val="000000"/>
                          </a:solidFill>
                          <a:effectLst/>
                          <a:latin typeface="+mn-lt"/>
                          <a:cs typeface="Calibri" pitchFamily="34" charset="0"/>
                        </a:rPr>
                        <a:t>P5</a:t>
                      </a:r>
                      <a:r>
                        <a:rPr lang="en-US" sz="1400" b="0" i="0" u="none" strike="noStrike" dirty="0" smtClean="0">
                          <a:solidFill>
                            <a:srgbClr val="000000"/>
                          </a:solidFill>
                          <a:effectLst/>
                          <a:latin typeface="+mn-lt"/>
                          <a:cs typeface="Calibri" pitchFamily="34" charset="0"/>
                        </a:rPr>
                        <a:t>: 19%</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graphicFrame>
        <p:nvGraphicFramePr>
          <p:cNvPr id="9" name="Numeric"/>
          <p:cNvGraphicFramePr>
            <a:graphicFrameLocks noGrp="1"/>
          </p:cNvGraphicFramePr>
          <p:nvPr/>
        </p:nvGraphicFramePr>
        <p:xfrm>
          <a:off x="243823" y="4379284"/>
          <a:ext cx="4953000" cy="1958425"/>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30000" endPos="25000" dist="50800" dir="5400000" sy="-100000" algn="bl" rotWithShape="0"/>
                </a:effectLst>
                <a:tableStyleId>{5C22544A-7EE6-4342-B048-85BDC9FD1C3A}</a:tableStyleId>
              </a:tblPr>
              <a:tblGrid>
                <a:gridCol w="990600"/>
                <a:gridCol w="990600"/>
                <a:gridCol w="990600"/>
                <a:gridCol w="990600"/>
                <a:gridCol w="990600"/>
              </a:tblGrid>
              <a:tr h="291713">
                <a:tc>
                  <a:txBody>
                    <a:bodyPr/>
                    <a:lstStyle/>
                    <a:p>
                      <a:endParaRPr lang="en-US" sz="1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solidFill>
                            <a:schemeClr val="bg1"/>
                          </a:solidFill>
                        </a:rPr>
                        <a:t>Driver A</a:t>
                      </a:r>
                      <a:endParaRPr lang="en-US" sz="1400" dirty="0">
                        <a:solidFill>
                          <a:schemeClr val="bg1"/>
                        </a:solidFill>
                      </a:endParaRPr>
                    </a:p>
                  </a:txBody>
                  <a:tcPr>
                    <a:lnL w="12700" cmpd="sng">
                      <a:noFill/>
                    </a:lnL>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B</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C</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c>
                  <a:txBody>
                    <a:bodyPr/>
                    <a:lstStyle/>
                    <a:p>
                      <a:r>
                        <a:rPr lang="en-US" sz="1400" dirty="0" smtClean="0">
                          <a:solidFill>
                            <a:schemeClr val="bg1"/>
                          </a:solidFill>
                        </a:rPr>
                        <a:t>Driver D</a:t>
                      </a:r>
                      <a:endParaRPr lang="en-US" sz="1400" dirty="0">
                        <a:solidFill>
                          <a:schemeClr val="bg1"/>
                        </a:solidFill>
                      </a:endParaRPr>
                    </a:p>
                  </a:txBody>
                  <a:tcPr>
                    <a:gradFill flip="none" rotWithShape="1">
                      <a:gsLst>
                        <a:gs pos="0">
                          <a:srgbClr val="FFC000"/>
                        </a:gs>
                        <a:gs pos="50000">
                          <a:srgbClr val="FFC000">
                            <a:shade val="67500"/>
                            <a:satMod val="115000"/>
                          </a:srgbClr>
                        </a:gs>
                        <a:gs pos="100000">
                          <a:srgbClr val="FFC000">
                            <a:shade val="100000"/>
                            <a:satMod val="115000"/>
                          </a:srgbClr>
                        </a:gs>
                      </a:gsLst>
                      <a:path path="circle">
                        <a:fillToRect t="100000" r="100000"/>
                      </a:path>
                      <a:tileRect l="-100000" b="-100000"/>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1</a:t>
                      </a:r>
                    </a:p>
                  </a:txBody>
                  <a:tcPr anchor="ctr">
                    <a:lnT w="38100" cmpd="sng">
                      <a:noFill/>
                    </a:lnT>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2</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9</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a:solidFill>
                            <a:srgbClr val="000000"/>
                          </a:solidFill>
                          <a:effectLst/>
                          <a:latin typeface="+mn-lt"/>
                          <a:cs typeface="Calibri" pitchFamily="34" charset="0"/>
                        </a:rPr>
                        <a:t>Project 3</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3</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3</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4</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0</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smtClean="0">
                          <a:solidFill>
                            <a:srgbClr val="000000"/>
                          </a:solidFill>
                          <a:effectLst/>
                          <a:latin typeface="+mn-lt"/>
                          <a:cs typeface="Calibri" pitchFamily="34" charset="0"/>
                        </a:rPr>
                        <a:t>1</a:t>
                      </a:r>
                      <a:endParaRPr lang="en-US" sz="1400" b="0" i="0" u="none" strike="noStrike" dirty="0">
                        <a:solidFill>
                          <a:srgbClr val="000000"/>
                        </a:solidFill>
                        <a:effectLst/>
                        <a:latin typeface="+mn-lt"/>
                        <a:cs typeface="Calibri" pitchFamily="34" charset="0"/>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r h="330725">
                <a:tc>
                  <a:txBody>
                    <a:bodyPr/>
                    <a:lstStyle/>
                    <a:p>
                      <a:pPr algn="l" fontAlgn="ctr"/>
                      <a:r>
                        <a:rPr lang="en-US" sz="1400" b="1" i="0" u="none" strike="noStrike" dirty="0">
                          <a:solidFill>
                            <a:srgbClr val="000000"/>
                          </a:solidFill>
                          <a:effectLst/>
                          <a:latin typeface="+mn-lt"/>
                          <a:cs typeface="Calibri" pitchFamily="34" charset="0"/>
                        </a:rPr>
                        <a:t>Project 5</a:t>
                      </a:r>
                    </a:p>
                  </a:txBody>
                  <a:tcPr anchor="ctr">
                    <a:gradFill flip="none" rotWithShape="1">
                      <a:gsLst>
                        <a:gs pos="0">
                          <a:srgbClr val="FFC000"/>
                        </a:gs>
                        <a:gs pos="50000">
                          <a:srgbClr val="FFC000">
                            <a:shade val="67500"/>
                            <a:satMod val="115000"/>
                          </a:srgbClr>
                        </a:gs>
                        <a:gs pos="100000">
                          <a:srgbClr val="FFC000">
                            <a:shade val="100000"/>
                            <a:satMod val="115000"/>
                          </a:srgbClr>
                        </a:gs>
                      </a:gsLst>
                      <a:path path="circle">
                        <a:fillToRect r="100000" b="100000"/>
                      </a:path>
                      <a:tileRect l="-100000" t="-100000"/>
                    </a:gradFill>
                  </a:tcPr>
                </a:tc>
                <a:tc>
                  <a:txBody>
                    <a:bodyPr/>
                    <a:lstStyle/>
                    <a:p>
                      <a:pPr algn="ctr" fontAlgn="ctr"/>
                      <a:r>
                        <a:rPr lang="en-US" sz="1400" b="0" i="0" u="none" strike="noStrike" dirty="0">
                          <a:solidFill>
                            <a:srgbClr val="000000"/>
                          </a:solidFill>
                          <a:effectLst/>
                          <a:latin typeface="+mn-lt"/>
                          <a:cs typeface="Calibri" pitchFamily="34" charset="0"/>
                        </a:rPr>
                        <a:t>1</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6</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fontAlgn="ctr"/>
                      <a:r>
                        <a:rPr lang="en-US" sz="1400" b="0" i="0" u="none" strike="noStrike" dirty="0">
                          <a:solidFill>
                            <a:srgbClr val="000000"/>
                          </a:solidFill>
                          <a:effectLst/>
                          <a:latin typeface="+mn-lt"/>
                          <a:cs typeface="Calibri" pitchFamily="34" charset="0"/>
                        </a:rPr>
                        <a:t>0</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Project Interdependencies</a:t>
            </a:r>
            <a:endParaRPr/>
          </a:p>
        </p:txBody>
      </p:sp>
      <p:sp>
        <p:nvSpPr>
          <p:cNvPr id="3" name="Text Placeholder 2"/>
          <p:cNvSpPr>
            <a:spLocks noGrp="1"/>
          </p:cNvSpPr>
          <p:nvPr>
            <p:ph type="body" sz="quarter" idx="10"/>
          </p:nvPr>
        </p:nvSpPr>
        <p:spPr>
          <a:xfrm>
            <a:off x="381000" y="1371600"/>
            <a:ext cx="8382000" cy="5013580"/>
          </a:xfrm>
        </p:spPr>
        <p:txBody>
          <a:bodyPr>
            <a:normAutofit fontScale="85000" lnSpcReduction="10000"/>
          </a:bodyPr>
          <a:lstStyle/>
          <a:p>
            <a:pPr defTabSz="914363" fontAlgn="auto">
              <a:lnSpc>
                <a:spcPct val="100000"/>
              </a:lnSpc>
              <a:spcAft>
                <a:spcPts val="0"/>
              </a:spcAft>
              <a:defRPr/>
            </a:pPr>
            <a:r>
              <a:rPr lang="en-US" dirty="0" smtClean="0"/>
              <a:t>Project dependency relationship will be respected during portfolio selection scenario calculations</a:t>
            </a:r>
          </a:p>
          <a:p>
            <a:pPr defTabSz="914363" fontAlgn="auto">
              <a:lnSpc>
                <a:spcPct val="100000"/>
              </a:lnSpc>
              <a:spcAft>
                <a:spcPts val="0"/>
              </a:spcAft>
              <a:defRPr/>
            </a:pPr>
            <a:endParaRPr lang="en-US" dirty="0" smtClean="0"/>
          </a:p>
          <a:p>
            <a:pPr defTabSz="914363" fontAlgn="auto">
              <a:lnSpc>
                <a:spcPct val="100000"/>
              </a:lnSpc>
              <a:spcAft>
                <a:spcPts val="0"/>
              </a:spcAft>
              <a:defRPr/>
            </a:pPr>
            <a:r>
              <a:rPr lang="en-US" dirty="0" smtClean="0"/>
              <a:t>There are following types of interdependencies:</a:t>
            </a:r>
          </a:p>
          <a:p>
            <a:pPr lvl="1" defTabSz="914363" fontAlgn="auto">
              <a:lnSpc>
                <a:spcPct val="100000"/>
              </a:lnSpc>
              <a:spcAft>
                <a:spcPts val="0"/>
              </a:spcAft>
              <a:defRPr/>
            </a:pPr>
            <a:r>
              <a:rPr lang="en-US" sz="2400" dirty="0" smtClean="0">
                <a:solidFill>
                  <a:srgbClr val="FFC000"/>
                </a:solidFill>
              </a:rPr>
              <a:t>Dependency:</a:t>
            </a:r>
            <a:r>
              <a:rPr lang="en-US" sz="2400" dirty="0" smtClean="0"/>
              <a:t> If Project A selected, Project B must be selected</a:t>
            </a:r>
          </a:p>
          <a:p>
            <a:pPr lvl="1" defTabSz="914363" fontAlgn="auto">
              <a:lnSpc>
                <a:spcPct val="100000"/>
              </a:lnSpc>
              <a:spcAft>
                <a:spcPts val="0"/>
              </a:spcAft>
              <a:defRPr/>
            </a:pPr>
            <a:endParaRPr lang="en-US" sz="2400" dirty="0" smtClean="0"/>
          </a:p>
          <a:p>
            <a:pPr lvl="1" defTabSz="914363" fontAlgn="auto">
              <a:lnSpc>
                <a:spcPct val="100000"/>
              </a:lnSpc>
              <a:spcAft>
                <a:spcPts val="0"/>
              </a:spcAft>
              <a:defRPr/>
            </a:pPr>
            <a:r>
              <a:rPr lang="en-US" sz="2400" dirty="0" smtClean="0">
                <a:solidFill>
                  <a:srgbClr val="FFC000"/>
                </a:solidFill>
              </a:rPr>
              <a:t>Mutual Inclusion: </a:t>
            </a:r>
            <a:r>
              <a:rPr lang="en-US" sz="2400" dirty="0" smtClean="0"/>
              <a:t>For a set of projects, if one project is selected, all projects in the set must be selected.</a:t>
            </a:r>
          </a:p>
          <a:p>
            <a:pPr lvl="1" defTabSz="914363" fontAlgn="auto">
              <a:lnSpc>
                <a:spcPct val="100000"/>
              </a:lnSpc>
              <a:spcAft>
                <a:spcPts val="0"/>
              </a:spcAft>
              <a:defRPr/>
            </a:pPr>
            <a:endParaRPr lang="en-US" sz="2400" dirty="0" smtClean="0"/>
          </a:p>
          <a:p>
            <a:pPr lvl="1" defTabSz="914363" fontAlgn="auto">
              <a:lnSpc>
                <a:spcPct val="100000"/>
              </a:lnSpc>
              <a:spcAft>
                <a:spcPts val="0"/>
              </a:spcAft>
              <a:defRPr/>
            </a:pPr>
            <a:r>
              <a:rPr lang="en-US" sz="2400" dirty="0" smtClean="0">
                <a:solidFill>
                  <a:srgbClr val="FFC000"/>
                </a:solidFill>
              </a:rPr>
              <a:t>Mutual Exclusion: </a:t>
            </a:r>
            <a:r>
              <a:rPr lang="en-US" sz="2400" dirty="0" smtClean="0"/>
              <a:t>For a set of projects, only one project in the set can be selected (Alternatives).</a:t>
            </a:r>
          </a:p>
          <a:p>
            <a:pPr lvl="1" defTabSz="914363" fontAlgn="auto">
              <a:lnSpc>
                <a:spcPct val="100000"/>
              </a:lnSpc>
              <a:spcAft>
                <a:spcPts val="0"/>
              </a:spcAft>
              <a:defRPr/>
            </a:pPr>
            <a:endParaRPr lang="en-US" sz="2400" dirty="0" smtClean="0"/>
          </a:p>
          <a:p>
            <a:pPr lvl="1" defTabSz="914363" fontAlgn="auto">
              <a:lnSpc>
                <a:spcPct val="100000"/>
              </a:lnSpc>
              <a:spcAft>
                <a:spcPts val="0"/>
              </a:spcAft>
              <a:defRPr/>
            </a:pPr>
            <a:r>
              <a:rPr lang="en-US" sz="2400" dirty="0" smtClean="0">
                <a:solidFill>
                  <a:srgbClr val="FFC000"/>
                </a:solidFill>
              </a:rPr>
              <a:t>Finish to Start: </a:t>
            </a:r>
            <a:r>
              <a:rPr lang="en-US" sz="2400" dirty="0" smtClean="0"/>
              <a:t>Used in Resource Constraint Analysis for identifying scheduling constrains</a:t>
            </a:r>
            <a:endParaRPr lang="en-US" sz="2400"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Cost constraint analysis</a:t>
            </a:r>
            <a:endParaRPr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4"/>
            <a:ext cx="8382000" cy="1163395"/>
          </a:xfrm>
        </p:spPr>
        <p:txBody>
          <a:bodyPr/>
          <a:lstStyle/>
          <a:p>
            <a:pPr defTabSz="914363" fontAlgn="auto">
              <a:spcAft>
                <a:spcPts val="0"/>
              </a:spcAft>
              <a:defRPr/>
            </a:pPr>
            <a:r>
              <a:rPr>
                <a:gradFill>
                  <a:gsLst>
                    <a:gs pos="0">
                      <a:schemeClr val="tx1"/>
                    </a:gs>
                    <a:gs pos="100000">
                      <a:schemeClr val="tx1"/>
                    </a:gs>
                  </a:gsLst>
                  <a:lin ang="5400000" scaled="0"/>
                </a:gradFill>
              </a:rPr>
              <a:t>Constraint Optimization</a:t>
            </a:r>
            <a:r>
              <a:t/>
            </a:r>
            <a:br/>
            <a:r>
              <a:rPr sz="3600">
                <a:solidFill>
                  <a:schemeClr val="accent1"/>
                </a:solidFill>
              </a:rPr>
              <a:t>The need for optimization</a:t>
            </a:r>
          </a:p>
        </p:txBody>
      </p:sp>
      <p:sp>
        <p:nvSpPr>
          <p:cNvPr id="3" name="Text Placeholder 2"/>
          <p:cNvSpPr>
            <a:spLocks noGrp="1"/>
          </p:cNvSpPr>
          <p:nvPr>
            <p:ph type="body" sz="quarter" idx="4294967295"/>
          </p:nvPr>
        </p:nvSpPr>
        <p:spPr>
          <a:xfrm>
            <a:off x="381000" y="1905008"/>
            <a:ext cx="8382000" cy="1295392"/>
          </a:xfrm>
        </p:spPr>
        <p:txBody>
          <a:bodyPr>
            <a:normAutofit fontScale="92500" lnSpcReduction="20000"/>
          </a:bodyPr>
          <a:lstStyle/>
          <a:p>
            <a:pPr defTabSz="914363" fontAlgn="auto">
              <a:lnSpc>
                <a:spcPct val="100000"/>
              </a:lnSpc>
              <a:spcAft>
                <a:spcPts val="0"/>
              </a:spcAft>
              <a:defRPr/>
            </a:pPr>
            <a:r>
              <a:rPr lang="en-US" dirty="0" smtClean="0">
                <a:gradFill>
                  <a:gsLst>
                    <a:gs pos="0">
                      <a:schemeClr val="tx1"/>
                    </a:gs>
                    <a:gs pos="100000">
                      <a:schemeClr val="tx1"/>
                    </a:gs>
                  </a:gsLst>
                  <a:lin ang="5400000" scaled="0"/>
                </a:gradFill>
              </a:rPr>
              <a:t>Available budget: $100</a:t>
            </a:r>
          </a:p>
          <a:p>
            <a:pPr defTabSz="914363" fontAlgn="auto">
              <a:lnSpc>
                <a:spcPct val="100000"/>
              </a:lnSpc>
              <a:spcAft>
                <a:spcPts val="0"/>
              </a:spcAft>
              <a:defRPr/>
            </a:pPr>
            <a:r>
              <a:rPr lang="en-US" dirty="0" smtClean="0">
                <a:gradFill>
                  <a:gsLst>
                    <a:gs pos="0">
                      <a:schemeClr val="tx1"/>
                    </a:gs>
                    <a:gs pos="100000">
                      <a:schemeClr val="tx1"/>
                    </a:gs>
                  </a:gsLst>
                  <a:lin ang="5400000" scaled="0"/>
                </a:gradFill>
              </a:rPr>
              <a:t>Request: chose the projects that provide maximum value to the business</a:t>
            </a:r>
          </a:p>
        </p:txBody>
      </p:sp>
      <p:graphicFrame>
        <p:nvGraphicFramePr>
          <p:cNvPr id="6" name="Table 5"/>
          <p:cNvGraphicFramePr>
            <a:graphicFrameLocks noGrp="1"/>
          </p:cNvGraphicFramePr>
          <p:nvPr/>
        </p:nvGraphicFramePr>
        <p:xfrm>
          <a:off x="605383" y="4097113"/>
          <a:ext cx="3657600" cy="14833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50000" endA="300" endPos="38500" dist="50800" dir="5400000" sy="-100000" algn="bl" rotWithShape="0"/>
                </a:effectLst>
                <a:tableStyleId>{5C22544A-7EE6-4342-B048-85BDC9FD1C3A}</a:tableStyleId>
              </a:tblPr>
              <a:tblGrid>
                <a:gridCol w="1219200"/>
                <a:gridCol w="1219200"/>
                <a:gridCol w="1219200"/>
              </a:tblGrid>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Cost</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dirty="0" smtClean="0"/>
                        <a:t>Project 1</a:t>
                      </a:r>
                      <a:endParaRPr lang="en-US" dirty="0"/>
                    </a:p>
                  </a:txBody>
                  <a:tcPr>
                    <a:lnT w="38100" cmpd="sng">
                      <a:noFill/>
                    </a:lnT>
                  </a:tcPr>
                </a:tc>
                <a:tc>
                  <a:txBody>
                    <a:bodyPr/>
                    <a:lstStyle/>
                    <a:p>
                      <a:pPr algn="ctr"/>
                      <a:r>
                        <a:rPr lang="en-US" dirty="0" smtClean="0"/>
                        <a:t>30%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US" dirty="0"/>
                    </a:p>
                  </a:txBody>
                  <a:tcPr/>
                </a:tc>
              </a:tr>
              <a:tr h="370840">
                <a:tc>
                  <a:txBody>
                    <a:bodyPr/>
                    <a:lstStyle/>
                    <a:p>
                      <a:r>
                        <a:rPr lang="en-US" dirty="0" smtClean="0"/>
                        <a:t>Project 2</a:t>
                      </a:r>
                      <a:endParaRPr lang="en-US" dirty="0"/>
                    </a:p>
                  </a:txBody>
                  <a:tcPr/>
                </a:tc>
                <a:tc>
                  <a:txBody>
                    <a:bodyPr/>
                    <a:lstStyle/>
                    <a:p>
                      <a:pPr algn="ctr"/>
                      <a:r>
                        <a:rPr lang="en-US" dirty="0" smtClean="0"/>
                        <a:t>20%</a:t>
                      </a:r>
                      <a:endParaRPr lang="en-US" dirty="0"/>
                    </a:p>
                  </a:txBody>
                  <a:tcPr/>
                </a:tc>
                <a:tc>
                  <a:txBody>
                    <a:bodyPr/>
                    <a:lstStyle/>
                    <a:p>
                      <a:pPr algn="ctr"/>
                      <a:r>
                        <a:rPr lang="en-US" dirty="0" smtClean="0"/>
                        <a:t>$60</a:t>
                      </a:r>
                      <a:endParaRPr lang="en-US" dirty="0"/>
                    </a:p>
                  </a:txBody>
                  <a:tcPr/>
                </a:tc>
              </a:tr>
              <a:tr h="370840">
                <a:tc>
                  <a:txBody>
                    <a:bodyPr/>
                    <a:lstStyle/>
                    <a:p>
                      <a:r>
                        <a:rPr lang="en-US" dirty="0" smtClean="0"/>
                        <a:t>Project 3</a:t>
                      </a:r>
                      <a:endParaRPr lang="en-US" dirty="0"/>
                    </a:p>
                  </a:txBody>
                  <a:tcPr/>
                </a:tc>
                <a:tc>
                  <a:txBody>
                    <a:bodyPr/>
                    <a:lstStyle/>
                    <a:p>
                      <a:pPr algn="ctr"/>
                      <a:r>
                        <a:rPr lang="en-US" dirty="0" smtClean="0"/>
                        <a:t>15%</a:t>
                      </a:r>
                      <a:endParaRPr lang="en-US" dirty="0"/>
                    </a:p>
                  </a:txBody>
                  <a:tcPr/>
                </a:tc>
                <a:tc>
                  <a:txBody>
                    <a:bodyPr/>
                    <a:lstStyle/>
                    <a:p>
                      <a:pPr algn="ctr"/>
                      <a:r>
                        <a:rPr lang="en-US" dirty="0" smtClean="0"/>
                        <a:t>$40</a:t>
                      </a:r>
                      <a:endParaRPr lang="en-US" dirty="0"/>
                    </a:p>
                  </a:txBody>
                  <a:tcPr/>
                </a:tc>
              </a:tr>
            </a:tbl>
          </a:graphicData>
        </a:graphic>
      </p:graphicFrame>
      <p:graphicFrame>
        <p:nvGraphicFramePr>
          <p:cNvPr id="7" name="Table 6"/>
          <p:cNvGraphicFramePr>
            <a:graphicFrameLocks noGrp="1"/>
          </p:cNvGraphicFramePr>
          <p:nvPr/>
        </p:nvGraphicFramePr>
        <p:xfrm>
          <a:off x="5101183" y="4097113"/>
          <a:ext cx="3657600" cy="1483360"/>
        </p:xfrm>
        <a:graphic>
          <a:graphicData uri="http://schemas.openxmlformats.org/drawingml/2006/table">
            <a:tbl>
              <a:tblPr firstRow="1" bandRow="1">
                <a:effectLst>
                  <a:outerShdw blurRad="50800" dist="38100" dir="2700000" sx="101000" sy="101000" algn="tl" rotWithShape="0">
                    <a:prstClr val="black">
                      <a:alpha val="40000"/>
                    </a:prstClr>
                  </a:outerShdw>
                  <a:reflection blurRad="6350" stA="50000" endA="300" endPos="38500" dist="50800" dir="5400000" sy="-100000" algn="bl" rotWithShape="0"/>
                </a:effectLst>
                <a:tableStyleId>{5C22544A-7EE6-4342-B048-85BDC9FD1C3A}</a:tableStyleId>
              </a:tblPr>
              <a:tblGrid>
                <a:gridCol w="1219200"/>
                <a:gridCol w="1219200"/>
                <a:gridCol w="1219200"/>
              </a:tblGrid>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smtClean="0"/>
                        <a:t>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Cost</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dirty="0" smtClean="0"/>
                        <a:t>Project 1</a:t>
                      </a:r>
                      <a:endParaRPr lang="en-US" dirty="0"/>
                    </a:p>
                  </a:txBody>
                  <a:tcPr>
                    <a:lnT w="38100" cmpd="sng">
                      <a:noFill/>
                    </a:lnT>
                  </a:tcPr>
                </a:tc>
                <a:tc>
                  <a:txBody>
                    <a:bodyPr/>
                    <a:lstStyle/>
                    <a:p>
                      <a:pPr algn="ctr"/>
                      <a:r>
                        <a:rPr lang="en-US" dirty="0" smtClean="0"/>
                        <a:t>30%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$100</a:t>
                      </a:r>
                      <a:endParaRPr lang="en-US" dirty="0"/>
                    </a:p>
                  </a:txBody>
                  <a:tcPr/>
                </a:tc>
              </a:tr>
              <a:tr h="370840">
                <a:tc>
                  <a:txBody>
                    <a:bodyPr/>
                    <a:lstStyle/>
                    <a:p>
                      <a:r>
                        <a:rPr lang="en-US" dirty="0" smtClean="0"/>
                        <a:t>Project 2</a:t>
                      </a:r>
                      <a:endParaRPr lang="en-US" dirty="0"/>
                    </a:p>
                  </a:txBody>
                  <a:tcPr/>
                </a:tc>
                <a:tc>
                  <a:txBody>
                    <a:bodyPr/>
                    <a:lstStyle/>
                    <a:p>
                      <a:pPr algn="ctr"/>
                      <a:r>
                        <a:rPr lang="en-US" dirty="0" smtClean="0"/>
                        <a:t>20%</a:t>
                      </a:r>
                      <a:endParaRPr lang="en-US" dirty="0"/>
                    </a:p>
                  </a:txBody>
                  <a:tcPr/>
                </a:tc>
                <a:tc>
                  <a:txBody>
                    <a:bodyPr/>
                    <a:lstStyle/>
                    <a:p>
                      <a:pPr algn="ctr"/>
                      <a:r>
                        <a:rPr lang="en-US" dirty="0" smtClean="0"/>
                        <a:t>$60</a:t>
                      </a:r>
                      <a:endParaRPr lang="en-US" dirty="0"/>
                    </a:p>
                  </a:txBody>
                  <a:tcPr/>
                </a:tc>
              </a:tr>
              <a:tr h="370840">
                <a:tc>
                  <a:txBody>
                    <a:bodyPr/>
                    <a:lstStyle/>
                    <a:p>
                      <a:r>
                        <a:rPr lang="en-US" dirty="0" smtClean="0"/>
                        <a:t>Project 3</a:t>
                      </a:r>
                      <a:endParaRPr lang="en-US" dirty="0"/>
                    </a:p>
                  </a:txBody>
                  <a:tcPr/>
                </a:tc>
                <a:tc>
                  <a:txBody>
                    <a:bodyPr/>
                    <a:lstStyle/>
                    <a:p>
                      <a:pPr algn="ctr"/>
                      <a:r>
                        <a:rPr lang="en-US" dirty="0" smtClean="0"/>
                        <a:t>15%</a:t>
                      </a:r>
                      <a:endParaRPr lang="en-US" dirty="0"/>
                    </a:p>
                  </a:txBody>
                  <a:tcPr/>
                </a:tc>
                <a:tc>
                  <a:txBody>
                    <a:bodyPr/>
                    <a:lstStyle/>
                    <a:p>
                      <a:pPr algn="ctr"/>
                      <a:r>
                        <a:rPr lang="en-US" dirty="0" smtClean="0"/>
                        <a:t>$40</a:t>
                      </a:r>
                      <a:endParaRPr lang="en-US" dirty="0"/>
                    </a:p>
                  </a:txBody>
                  <a:tcPr/>
                </a:tc>
              </a:tr>
            </a:tbl>
          </a:graphicData>
        </a:graphic>
      </p:graphicFrame>
      <p:sp>
        <p:nvSpPr>
          <p:cNvPr id="5" name="Rounded Rectangle 4"/>
          <p:cNvSpPr/>
          <p:nvPr/>
        </p:nvSpPr>
        <p:spPr bwMode="auto">
          <a:xfrm>
            <a:off x="478367" y="4442130"/>
            <a:ext cx="3886200" cy="419100"/>
          </a:xfrm>
          <a:prstGeom prst="roundRect">
            <a:avLst/>
          </a:prstGeom>
          <a:solidFill>
            <a:srgbClr val="FFC00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000000"/>
                  </a:gs>
                  <a:gs pos="100000">
                    <a:srgbClr val="000000"/>
                  </a:gs>
                </a:gsLst>
                <a:lin ang="5400000" scaled="0"/>
              </a:gradFill>
            </a:endParaRPr>
          </a:p>
        </p:txBody>
      </p:sp>
      <p:sp>
        <p:nvSpPr>
          <p:cNvPr id="8" name="Rounded Rectangle 7"/>
          <p:cNvSpPr/>
          <p:nvPr/>
        </p:nvSpPr>
        <p:spPr bwMode="auto">
          <a:xfrm>
            <a:off x="4948767" y="4804113"/>
            <a:ext cx="3886200" cy="817033"/>
          </a:xfrm>
          <a:prstGeom prst="roundRect">
            <a:avLst/>
          </a:prstGeom>
          <a:solidFill>
            <a:srgbClr val="FFC000">
              <a:alpha val="30000"/>
            </a:srgbClr>
          </a:solidFill>
          <a:ln>
            <a:solidFill>
              <a:srgbClr val="92D05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000000"/>
                  </a:gs>
                  <a:gs pos="100000">
                    <a:srgbClr val="000000"/>
                  </a:gs>
                </a:gsLst>
                <a:lin ang="5400000" scaled="0"/>
              </a:gradFill>
            </a:endParaRPr>
          </a:p>
        </p:txBody>
      </p:sp>
      <p:sp>
        <p:nvSpPr>
          <p:cNvPr id="9" name="TextBox 8"/>
          <p:cNvSpPr txBox="1"/>
          <p:nvPr/>
        </p:nvSpPr>
        <p:spPr>
          <a:xfrm>
            <a:off x="609600" y="5632781"/>
            <a:ext cx="3657617" cy="369332"/>
          </a:xfrm>
          <a:prstGeom prst="rect">
            <a:avLst/>
          </a:prstGeom>
          <a:noFill/>
        </p:spPr>
        <p:txBody>
          <a:bodyPr lIns="0" tIns="0" rIns="0" bIns="0">
            <a:spAutoFit/>
          </a:bodyPr>
          <a:lstStyle/>
          <a:p>
            <a:pPr fontAlgn="auto">
              <a:spcBef>
                <a:spcPts val="0"/>
              </a:spcBef>
              <a:spcAft>
                <a:spcPts val="0"/>
              </a:spcAft>
              <a:defRPr/>
            </a:pPr>
            <a:r>
              <a:rPr lang="en-US" sz="2400" dirty="0">
                <a:gradFill>
                  <a:gsLst>
                    <a:gs pos="0">
                      <a:srgbClr val="FFFFFF"/>
                    </a:gs>
                    <a:gs pos="86000">
                      <a:srgbClr val="FFFFFF"/>
                    </a:gs>
                  </a:gsLst>
                  <a:lin ang="5400000" scaled="0"/>
                </a:gradFill>
                <a:latin typeface="+mn-lt"/>
                <a:cs typeface="+mn-cs"/>
              </a:rPr>
              <a:t>Total strategic value: 30%</a:t>
            </a:r>
          </a:p>
        </p:txBody>
      </p:sp>
      <p:sp>
        <p:nvSpPr>
          <p:cNvPr id="10" name="TextBox 9"/>
          <p:cNvSpPr txBox="1"/>
          <p:nvPr/>
        </p:nvSpPr>
        <p:spPr>
          <a:xfrm>
            <a:off x="5105400" y="5621113"/>
            <a:ext cx="3657617" cy="369332"/>
          </a:xfrm>
          <a:prstGeom prst="rect">
            <a:avLst/>
          </a:prstGeom>
          <a:noFill/>
        </p:spPr>
        <p:txBody>
          <a:bodyPr lIns="0" tIns="0" rIns="0" bIns="0">
            <a:spAutoFit/>
          </a:bodyPr>
          <a:lstStyle/>
          <a:p>
            <a:pPr fontAlgn="auto">
              <a:spcBef>
                <a:spcPts val="0"/>
              </a:spcBef>
              <a:spcAft>
                <a:spcPts val="0"/>
              </a:spcAft>
              <a:defRPr/>
            </a:pPr>
            <a:r>
              <a:rPr lang="en-US" sz="2400" dirty="0">
                <a:gradFill>
                  <a:gsLst>
                    <a:gs pos="0">
                      <a:srgbClr val="FFFFFF"/>
                    </a:gs>
                    <a:gs pos="86000">
                      <a:srgbClr val="FFFFFF"/>
                    </a:gs>
                  </a:gsLst>
                  <a:lin ang="5400000" scaled="0"/>
                </a:gradFill>
                <a:latin typeface="+mn-lt"/>
                <a:cs typeface="+mn-cs"/>
              </a:rPr>
              <a:t>Total strategic value: 35%</a:t>
            </a:r>
          </a:p>
        </p:txBody>
      </p:sp>
      <p:sp>
        <p:nvSpPr>
          <p:cNvPr id="4" name="TextBox 3"/>
          <p:cNvSpPr txBox="1"/>
          <p:nvPr/>
        </p:nvSpPr>
        <p:spPr>
          <a:xfrm>
            <a:off x="990600" y="3657600"/>
            <a:ext cx="2667000" cy="369332"/>
          </a:xfrm>
          <a:prstGeom prst="rect">
            <a:avLst/>
          </a:prstGeom>
          <a:noFill/>
        </p:spPr>
        <p:txBody>
          <a:bodyPr lIns="0" tIns="0" rIns="0" bIns="0">
            <a:spAutoFit/>
          </a:bodyPr>
          <a:lstStyle/>
          <a:p>
            <a:pPr fontAlgn="auto">
              <a:spcBef>
                <a:spcPts val="0"/>
              </a:spcBef>
              <a:spcAft>
                <a:spcPts val="0"/>
              </a:spcAft>
              <a:defRPr/>
            </a:pPr>
            <a:r>
              <a:rPr lang="en-US" sz="2400" dirty="0">
                <a:gradFill>
                  <a:gsLst>
                    <a:gs pos="0">
                      <a:srgbClr val="FFFFFF"/>
                    </a:gs>
                    <a:gs pos="86000">
                      <a:srgbClr val="FFFFFF"/>
                    </a:gs>
                  </a:gsLst>
                  <a:lin ang="5400000" scaled="0"/>
                </a:gradFill>
                <a:latin typeface="+mn-lt"/>
                <a:cs typeface="+mn-cs"/>
              </a:rPr>
              <a:t>Top-down selection</a:t>
            </a:r>
          </a:p>
        </p:txBody>
      </p:sp>
      <p:sp>
        <p:nvSpPr>
          <p:cNvPr id="11" name="TextBox 10"/>
          <p:cNvSpPr txBox="1"/>
          <p:nvPr/>
        </p:nvSpPr>
        <p:spPr>
          <a:xfrm>
            <a:off x="5943600" y="3657600"/>
            <a:ext cx="2667000" cy="369332"/>
          </a:xfrm>
          <a:prstGeom prst="rect">
            <a:avLst/>
          </a:prstGeom>
          <a:noFill/>
        </p:spPr>
        <p:txBody>
          <a:bodyPr lIns="0" tIns="0" rIns="0" bIns="0">
            <a:spAutoFit/>
          </a:bodyPr>
          <a:lstStyle/>
          <a:p>
            <a:pPr fontAlgn="auto">
              <a:spcBef>
                <a:spcPts val="0"/>
              </a:spcBef>
              <a:spcAft>
                <a:spcPts val="0"/>
              </a:spcAft>
              <a:defRPr/>
            </a:pPr>
            <a:r>
              <a:rPr lang="en-US" sz="2400" dirty="0">
                <a:gradFill>
                  <a:gsLst>
                    <a:gs pos="0">
                      <a:srgbClr val="FFFFFF"/>
                    </a:gs>
                    <a:gs pos="86000">
                      <a:srgbClr val="FFFFFF"/>
                    </a:gs>
                  </a:gsLst>
                  <a:lin ang="5400000" scaled="0"/>
                </a:gradFill>
                <a:latin typeface="+mn-lt"/>
                <a:cs typeface="+mn-cs"/>
              </a:rPr>
              <a:t>Optimization</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57200" y="1524001"/>
            <a:ext cx="6096000" cy="4724399"/>
          </a:xfrm>
        </p:spPr>
        <p:txBody>
          <a:bodyPr>
            <a:normAutofit lnSpcReduction="10000"/>
          </a:bodyPr>
          <a:lstStyle/>
          <a:p>
            <a:pPr defTabSz="914363" fontAlgn="auto">
              <a:spcAft>
                <a:spcPts val="0"/>
              </a:spcAft>
              <a:defRPr/>
            </a:pPr>
            <a:r>
              <a:rPr lang="en-US" sz="2000" b="1" dirty="0" smtClean="0"/>
              <a:t>Maximize</a:t>
            </a:r>
            <a:r>
              <a:rPr lang="en-US" sz="2000" dirty="0" smtClean="0"/>
              <a:t> </a:t>
            </a:r>
            <a:r>
              <a:rPr lang="en-US" sz="2000" dirty="0"/>
              <a:t>(x1*v1+x2*v2+x3*v3+ … +</a:t>
            </a:r>
            <a:r>
              <a:rPr lang="en-US" sz="2000" dirty="0" err="1"/>
              <a:t>xn</a:t>
            </a:r>
            <a:r>
              <a:rPr lang="en-US" sz="2000" dirty="0"/>
              <a:t>*</a:t>
            </a:r>
            <a:r>
              <a:rPr lang="en-US" sz="2000" dirty="0" err="1"/>
              <a:t>vn</a:t>
            </a:r>
            <a:r>
              <a:rPr lang="en-US" sz="2000" dirty="0"/>
              <a:t>)</a:t>
            </a:r>
          </a:p>
          <a:p>
            <a:pPr defTabSz="914363" fontAlgn="auto">
              <a:spcAft>
                <a:spcPts val="0"/>
              </a:spcAft>
              <a:defRPr/>
            </a:pPr>
            <a:r>
              <a:rPr lang="en-US" sz="2000" b="1" dirty="0"/>
              <a:t>Subject</a:t>
            </a:r>
            <a:r>
              <a:rPr lang="en-US" sz="2000" dirty="0"/>
              <a:t> </a:t>
            </a:r>
            <a:r>
              <a:rPr lang="en-US" sz="2000" dirty="0" smtClean="0"/>
              <a:t>To:</a:t>
            </a:r>
            <a:endParaRPr lang="en-US" sz="2000" dirty="0"/>
          </a:p>
          <a:p>
            <a:pPr defTabSz="914363" fontAlgn="auto">
              <a:spcAft>
                <a:spcPts val="0"/>
              </a:spcAft>
              <a:defRPr/>
            </a:pPr>
            <a:r>
              <a:rPr lang="en-US" sz="2000" dirty="0" smtClean="0"/>
              <a:t>  x1*c1+x2*c2+x3*c3</a:t>
            </a:r>
            <a:r>
              <a:rPr lang="en-US" sz="2000" dirty="0"/>
              <a:t>+ … +</a:t>
            </a:r>
            <a:r>
              <a:rPr lang="en-US" sz="2000" dirty="0" err="1"/>
              <a:t>xn</a:t>
            </a:r>
            <a:r>
              <a:rPr lang="en-US" sz="2000" dirty="0"/>
              <a:t>*</a:t>
            </a:r>
            <a:r>
              <a:rPr lang="en-US" sz="2000" dirty="0" err="1"/>
              <a:t>cn</a:t>
            </a:r>
            <a:r>
              <a:rPr lang="en-US" sz="2000" dirty="0"/>
              <a:t> &lt;= C </a:t>
            </a:r>
          </a:p>
          <a:p>
            <a:pPr defTabSz="914363" fontAlgn="auto">
              <a:spcAft>
                <a:spcPts val="0"/>
              </a:spcAft>
              <a:defRPr/>
            </a:pPr>
            <a:r>
              <a:rPr lang="en-US" sz="2000" b="1" dirty="0" smtClean="0"/>
              <a:t>Where</a:t>
            </a:r>
            <a:endParaRPr lang="en-US" sz="2000" b="1" dirty="0"/>
          </a:p>
          <a:p>
            <a:pPr defTabSz="914363" fontAlgn="auto">
              <a:spcAft>
                <a:spcPts val="0"/>
              </a:spcAft>
              <a:defRPr/>
            </a:pPr>
            <a:r>
              <a:rPr lang="en-US" sz="2000" dirty="0"/>
              <a:t>  </a:t>
            </a:r>
            <a:r>
              <a:rPr lang="en-US" sz="2000" dirty="0" smtClean="0"/>
              <a:t>x1, x2… </a:t>
            </a:r>
            <a:r>
              <a:rPr lang="en-US" sz="2000" dirty="0" err="1"/>
              <a:t>xn</a:t>
            </a:r>
            <a:r>
              <a:rPr lang="en-US" sz="2000" dirty="0"/>
              <a:t> = 0 or </a:t>
            </a:r>
            <a:r>
              <a:rPr lang="en-US" sz="2000" dirty="0" smtClean="0"/>
              <a:t>1 (algorithm outputs: project in/out)</a:t>
            </a:r>
            <a:endParaRPr lang="en-US" sz="2000" dirty="0"/>
          </a:p>
          <a:p>
            <a:pPr defTabSz="914363" fontAlgn="auto">
              <a:spcAft>
                <a:spcPts val="0"/>
              </a:spcAft>
              <a:defRPr/>
            </a:pPr>
            <a:r>
              <a:rPr lang="en-US" sz="2000" dirty="0" smtClean="0"/>
              <a:t>  v1, v2… </a:t>
            </a:r>
            <a:r>
              <a:rPr lang="en-US" sz="2000" dirty="0" err="1"/>
              <a:t>vn</a:t>
            </a:r>
            <a:r>
              <a:rPr lang="en-US" sz="2000" dirty="0"/>
              <a:t> </a:t>
            </a:r>
            <a:r>
              <a:rPr lang="en-US" sz="2000" dirty="0" smtClean="0"/>
              <a:t>are </a:t>
            </a:r>
            <a:r>
              <a:rPr lang="en-US" sz="2000" dirty="0"/>
              <a:t>the </a:t>
            </a:r>
            <a:r>
              <a:rPr lang="en-US" sz="2000" dirty="0" smtClean="0"/>
              <a:t>project priorities</a:t>
            </a:r>
            <a:endParaRPr lang="en-US" sz="2000" dirty="0"/>
          </a:p>
          <a:p>
            <a:pPr defTabSz="914363" fontAlgn="auto">
              <a:spcAft>
                <a:spcPts val="0"/>
              </a:spcAft>
              <a:defRPr/>
            </a:pPr>
            <a:r>
              <a:rPr lang="en-US" sz="2000" dirty="0" smtClean="0"/>
              <a:t>  c1, c2… </a:t>
            </a:r>
            <a:r>
              <a:rPr lang="en-US" sz="2000" dirty="0" err="1" smtClean="0"/>
              <a:t>cn</a:t>
            </a:r>
            <a:r>
              <a:rPr lang="en-US" sz="2000" dirty="0" smtClean="0"/>
              <a:t> are the constraint values for each project</a:t>
            </a:r>
          </a:p>
          <a:p>
            <a:pPr defTabSz="914363" fontAlgn="auto">
              <a:spcAft>
                <a:spcPts val="0"/>
              </a:spcAft>
              <a:defRPr/>
            </a:pPr>
            <a:r>
              <a:rPr lang="en-US" sz="2000" dirty="0" smtClean="0"/>
              <a:t>  C </a:t>
            </a:r>
            <a:r>
              <a:rPr lang="en-US" sz="2000" dirty="0"/>
              <a:t>is the total </a:t>
            </a:r>
            <a:r>
              <a:rPr lang="en-US" sz="2000" dirty="0" smtClean="0"/>
              <a:t>constraint value; we have one such </a:t>
            </a:r>
            <a:r>
              <a:rPr lang="en-US" sz="2000" dirty="0"/>
              <a:t> </a:t>
            </a:r>
            <a:r>
              <a:rPr lang="en-US" sz="2000" dirty="0" smtClean="0"/>
              <a:t>      row for each constraint</a:t>
            </a:r>
          </a:p>
          <a:p>
            <a:pPr defTabSz="914363" fontAlgn="auto">
              <a:spcAft>
                <a:spcPts val="0"/>
              </a:spcAft>
              <a:defRPr/>
            </a:pPr>
            <a:endParaRPr lang="en-US" sz="2000" i="1" dirty="0" smtClean="0"/>
          </a:p>
          <a:p>
            <a:pPr defTabSz="914363" fontAlgn="auto">
              <a:spcAft>
                <a:spcPts val="0"/>
              </a:spcAft>
              <a:defRPr/>
            </a:pPr>
            <a:r>
              <a:rPr lang="en-US" sz="2000" i="1" dirty="0" smtClean="0"/>
              <a:t>Efficient frontier (based on one constraint)</a:t>
            </a:r>
            <a:r>
              <a:rPr lang="en-US" sz="2000" dirty="0" smtClean="0"/>
              <a:t>:</a:t>
            </a:r>
          </a:p>
          <a:p>
            <a:pPr lvl="1" defTabSz="914363" fontAlgn="auto">
              <a:spcAft>
                <a:spcPts val="0"/>
              </a:spcAft>
              <a:defRPr/>
            </a:pPr>
            <a:r>
              <a:rPr lang="en-US" sz="1600" b="1" dirty="0" smtClean="0"/>
              <a:t>For N data points </a:t>
            </a:r>
            <a:r>
              <a:rPr lang="en-US" sz="1600" dirty="0" smtClean="0"/>
              <a:t>equally spaced between zero and the sum of the constraint</a:t>
            </a:r>
          </a:p>
          <a:p>
            <a:pPr defTabSz="914363" fontAlgn="auto">
              <a:spcAft>
                <a:spcPts val="0"/>
              </a:spcAft>
              <a:defRPr/>
            </a:pPr>
            <a:r>
              <a:rPr lang="en-US" sz="2000" dirty="0" smtClean="0"/>
              <a:t>Run Optimization algorithm and determine corresponding </a:t>
            </a:r>
            <a:r>
              <a:rPr lang="en-US" sz="2000" b="1" dirty="0" smtClean="0"/>
              <a:t>portfolio value</a:t>
            </a:r>
          </a:p>
        </p:txBody>
      </p:sp>
      <p:sp>
        <p:nvSpPr>
          <p:cNvPr id="4" name="Title 1"/>
          <p:cNvSpPr txBox="1">
            <a:spLocks/>
          </p:cNvSpPr>
          <p:nvPr/>
        </p:nvSpPr>
        <p:spPr>
          <a:xfrm>
            <a:off x="381000" y="230194"/>
            <a:ext cx="8382000" cy="1163395"/>
          </a:xfrm>
          <a:prstGeom prst="rect">
            <a:avLst/>
          </a:prstGeom>
        </p:spPr>
        <p:txBody>
          <a:bodyPr lIns="0" tIns="0" rIns="0" bIns="0">
            <a:spAutoFit/>
          </a:bodyPr>
          <a:lst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fontAlgn="auto">
              <a:spcAft>
                <a:spcPts val="0"/>
              </a:spcAft>
              <a:defRPr/>
            </a:pPr>
            <a:r>
              <a:rPr>
                <a:gradFill>
                  <a:gsLst>
                    <a:gs pos="0">
                      <a:srgbClr val="FFFFFF"/>
                    </a:gs>
                    <a:gs pos="100000">
                      <a:srgbClr val="FFFFFF"/>
                    </a:gs>
                  </a:gsLst>
                  <a:lin ang="5400000" scaled="0"/>
                </a:gradFill>
              </a:rPr>
              <a:t>Constraint Optimization</a:t>
            </a:r>
            <a:r>
              <a:rPr smtClean="0">
                <a:gradFill flip="none" rotWithShape="1">
                  <a:gsLst>
                    <a:gs pos="0">
                      <a:srgbClr val="FFFFFF"/>
                    </a:gs>
                    <a:gs pos="86000">
                      <a:srgbClr val="FFFFFF"/>
                    </a:gs>
                  </a:gsLst>
                  <a:lin ang="5400000" scaled="0"/>
                  <a:tileRect/>
                </a:gradFill>
              </a:rPr>
              <a:t/>
            </a:r>
            <a:br>
              <a:rPr smtClean="0">
                <a:gradFill flip="none" rotWithShape="1">
                  <a:gsLst>
                    <a:gs pos="0">
                      <a:srgbClr val="FFFFFF"/>
                    </a:gs>
                    <a:gs pos="86000">
                      <a:srgbClr val="FFFFFF"/>
                    </a:gs>
                  </a:gsLst>
                  <a:lin ang="5400000" scaled="0"/>
                  <a:tileRect/>
                </a:gradFill>
              </a:rPr>
            </a:br>
            <a:r>
              <a:rPr sz="3600" smtClean="0">
                <a:solidFill>
                  <a:schemeClr val="accent1"/>
                </a:solidFill>
              </a:rPr>
              <a:t>Algorithm</a:t>
            </a:r>
            <a:endParaRPr sz="3600">
              <a:solidFill>
                <a:schemeClr val="accent1"/>
              </a:solidFill>
            </a:endParaRPr>
          </a:p>
        </p:txBody>
      </p:sp>
      <p:pic>
        <p:nvPicPr>
          <p:cNvPr id="5" name="Picture 3"/>
          <p:cNvPicPr>
            <a:picLocks noChangeAspect="1" noChangeArrowheads="1"/>
          </p:cNvPicPr>
          <p:nvPr/>
        </p:nvPicPr>
        <p:blipFill>
          <a:blip r:embed="rId3" cstate="print"/>
          <a:srcRect/>
          <a:stretch>
            <a:fillRect/>
          </a:stretch>
        </p:blipFill>
        <p:spPr bwMode="auto">
          <a:xfrm>
            <a:off x="6574971" y="3410527"/>
            <a:ext cx="2492829" cy="2643909"/>
          </a:xfrm>
          <a:prstGeom prst="rect">
            <a:avLst/>
          </a:prstGeom>
          <a:noFill/>
          <a:ln w="9525">
            <a:noFill/>
            <a:miter lim="800000"/>
            <a:headEnd/>
            <a:tailEnd/>
          </a:ln>
          <a:effectLst>
            <a:innerShdw blurRad="63500" dist="50800" dir="13500000">
              <a:prstClr val="black">
                <a:alpha val="50000"/>
              </a:prstClr>
            </a:inn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Force In/Out</a:t>
            </a:r>
            <a:endParaRPr/>
          </a:p>
        </p:txBody>
      </p:sp>
      <p:sp>
        <p:nvSpPr>
          <p:cNvPr id="3" name="Text Placeholder 2"/>
          <p:cNvSpPr>
            <a:spLocks noGrp="1"/>
          </p:cNvSpPr>
          <p:nvPr>
            <p:ph type="body" sz="quarter" idx="10"/>
          </p:nvPr>
        </p:nvSpPr>
        <p:spPr>
          <a:xfrm>
            <a:off x="304800" y="1143000"/>
            <a:ext cx="8382000" cy="5029200"/>
          </a:xfrm>
        </p:spPr>
        <p:txBody>
          <a:bodyPr>
            <a:normAutofit fontScale="77500" lnSpcReduction="20000"/>
          </a:bodyPr>
          <a:lstStyle/>
          <a:p>
            <a:pPr defTabSz="914363" fontAlgn="auto">
              <a:lnSpc>
                <a:spcPct val="110000"/>
              </a:lnSpc>
              <a:spcAft>
                <a:spcPts val="0"/>
              </a:spcAft>
              <a:defRPr/>
            </a:pPr>
            <a:r>
              <a:rPr lang="en-US" dirty="0" smtClean="0"/>
              <a:t>A portfolio may contain projects that must be either selected or not selected, regardless of their </a:t>
            </a:r>
            <a:r>
              <a:rPr lang="en-US" dirty="0" smtClean="0">
                <a:solidFill>
                  <a:srgbClr val="FFC000"/>
                </a:solidFill>
              </a:rPr>
              <a:t>cost/value</a:t>
            </a:r>
            <a:r>
              <a:rPr lang="en-US" dirty="0" smtClean="0"/>
              <a:t> ratio or their </a:t>
            </a:r>
            <a:r>
              <a:rPr lang="en-US" dirty="0" smtClean="0">
                <a:solidFill>
                  <a:srgbClr val="FFC000"/>
                </a:solidFill>
              </a:rPr>
              <a:t>dependencies</a:t>
            </a:r>
            <a:r>
              <a:rPr lang="en-US" dirty="0" smtClean="0"/>
              <a:t> on other projects. </a:t>
            </a:r>
          </a:p>
          <a:p>
            <a:pPr defTabSz="914363" fontAlgn="auto">
              <a:lnSpc>
                <a:spcPct val="110000"/>
              </a:lnSpc>
              <a:spcAft>
                <a:spcPts val="0"/>
              </a:spcAft>
              <a:defRPr/>
            </a:pPr>
            <a:r>
              <a:rPr lang="en-US" dirty="0" smtClean="0"/>
              <a:t>Aliases available for “Force In/Out” per analysis</a:t>
            </a:r>
          </a:p>
          <a:p>
            <a:pPr defTabSz="914363" fontAlgn="auto">
              <a:lnSpc>
                <a:spcPct val="110000"/>
              </a:lnSpc>
              <a:spcAft>
                <a:spcPts val="0"/>
              </a:spcAft>
              <a:defRPr/>
            </a:pPr>
            <a:endParaRPr lang="en-US" dirty="0" smtClean="0"/>
          </a:p>
          <a:p>
            <a:pPr defTabSz="914363" fontAlgn="auto">
              <a:lnSpc>
                <a:spcPct val="110000"/>
              </a:lnSpc>
              <a:spcAft>
                <a:spcPts val="0"/>
              </a:spcAft>
              <a:defRPr/>
            </a:pPr>
            <a:r>
              <a:rPr lang="en-US" dirty="0" smtClean="0"/>
              <a:t>Examples: </a:t>
            </a:r>
          </a:p>
          <a:p>
            <a:pPr lvl="1" defTabSz="914363" fontAlgn="auto">
              <a:lnSpc>
                <a:spcPct val="110000"/>
              </a:lnSpc>
              <a:spcAft>
                <a:spcPts val="0"/>
              </a:spcAft>
              <a:defRPr/>
            </a:pPr>
            <a:r>
              <a:rPr lang="en-US" dirty="0" smtClean="0"/>
              <a:t>A non-strategic project that must be implemented because of legal compliance issues will need to be “forced in” the portfolio. </a:t>
            </a:r>
          </a:p>
          <a:p>
            <a:pPr lvl="1" defTabSz="914363" fontAlgn="auto">
              <a:lnSpc>
                <a:spcPct val="110000"/>
              </a:lnSpc>
              <a:spcAft>
                <a:spcPts val="0"/>
              </a:spcAft>
              <a:defRPr/>
            </a:pPr>
            <a:endParaRPr lang="en-US" dirty="0" smtClean="0"/>
          </a:p>
          <a:p>
            <a:pPr lvl="1" defTabSz="914363" fontAlgn="auto">
              <a:lnSpc>
                <a:spcPct val="110000"/>
              </a:lnSpc>
              <a:spcAft>
                <a:spcPts val="0"/>
              </a:spcAft>
              <a:defRPr/>
            </a:pPr>
            <a:r>
              <a:rPr lang="en-US" dirty="0" smtClean="0"/>
              <a:t>A very costly project might need to be “forced out” of a portfolio to free up resources for other projects and improve the portfolio’s overall ROI</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Cost Analysis</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t>Agenda</a:t>
            </a:r>
            <a:endParaRPr/>
          </a:p>
        </p:txBody>
      </p:sp>
      <p:sp>
        <p:nvSpPr>
          <p:cNvPr id="6" name="Text Placeholder 5"/>
          <p:cNvSpPr>
            <a:spLocks noGrp="1"/>
          </p:cNvSpPr>
          <p:nvPr>
            <p:ph type="body" sz="quarter" idx="10"/>
          </p:nvPr>
        </p:nvSpPr>
        <p:spPr>
          <a:xfrm>
            <a:off x="381000" y="1447799"/>
            <a:ext cx="8382000" cy="4912114"/>
          </a:xfrm>
        </p:spPr>
        <p:txBody>
          <a:bodyPr/>
          <a:lstStyle/>
          <a:p>
            <a:pPr defTabSz="914363" fontAlgn="auto">
              <a:spcAft>
                <a:spcPts val="0"/>
              </a:spcAft>
              <a:defRPr/>
            </a:pPr>
            <a:r>
              <a:rPr lang="en-US" dirty="0" smtClean="0"/>
              <a:t>Introduction</a:t>
            </a:r>
          </a:p>
          <a:p>
            <a:pPr defTabSz="914363" fontAlgn="auto">
              <a:spcAft>
                <a:spcPts val="0"/>
              </a:spcAft>
              <a:defRPr/>
            </a:pPr>
            <a:r>
              <a:rPr lang="en-US" dirty="0" smtClean="0"/>
              <a:t>Business Drivers</a:t>
            </a:r>
          </a:p>
          <a:p>
            <a:pPr lvl="1" defTabSz="914363" fontAlgn="auto">
              <a:spcAft>
                <a:spcPts val="0"/>
              </a:spcAft>
              <a:defRPr/>
            </a:pPr>
            <a:r>
              <a:rPr lang="en-US" dirty="0" smtClean="0"/>
              <a:t>Overview </a:t>
            </a:r>
          </a:p>
          <a:p>
            <a:pPr lvl="1" defTabSz="914363" fontAlgn="auto">
              <a:spcAft>
                <a:spcPts val="0"/>
              </a:spcAft>
              <a:defRPr/>
            </a:pPr>
            <a:r>
              <a:rPr lang="en-US" dirty="0" smtClean="0"/>
              <a:t>Explanation</a:t>
            </a:r>
          </a:p>
          <a:p>
            <a:pPr lvl="1" defTabSz="914363" fontAlgn="auto">
              <a:spcAft>
                <a:spcPts val="0"/>
              </a:spcAft>
              <a:defRPr/>
            </a:pPr>
            <a:r>
              <a:rPr lang="en-US" dirty="0" smtClean="0"/>
              <a:t>Demonstration</a:t>
            </a:r>
          </a:p>
          <a:p>
            <a:pPr defTabSz="914363" fontAlgn="auto">
              <a:spcAft>
                <a:spcPts val="0"/>
              </a:spcAft>
              <a:defRPr/>
            </a:pPr>
            <a:r>
              <a:rPr lang="en-US" dirty="0" smtClean="0"/>
              <a:t>Portfolio Analyses</a:t>
            </a:r>
          </a:p>
          <a:p>
            <a:pPr lvl="1" defTabSz="914363" fontAlgn="auto">
              <a:spcAft>
                <a:spcPts val="0"/>
              </a:spcAft>
              <a:defRPr/>
            </a:pPr>
            <a:r>
              <a:rPr lang="en-US" dirty="0"/>
              <a:t>Overview </a:t>
            </a:r>
          </a:p>
          <a:p>
            <a:pPr lvl="1" defTabSz="914363" fontAlgn="auto">
              <a:spcAft>
                <a:spcPts val="0"/>
              </a:spcAft>
              <a:defRPr/>
            </a:pPr>
            <a:r>
              <a:rPr lang="en-US" dirty="0"/>
              <a:t>Explanation</a:t>
            </a:r>
          </a:p>
          <a:p>
            <a:pPr lvl="1" defTabSz="914363" fontAlgn="auto">
              <a:spcAft>
                <a:spcPts val="0"/>
              </a:spcAft>
              <a:defRPr/>
            </a:pPr>
            <a:r>
              <a:rPr lang="en-US" dirty="0"/>
              <a:t>Demonstration</a:t>
            </a:r>
          </a:p>
          <a:p>
            <a:pPr defTabSz="914363" fontAlgn="auto">
              <a:spcAft>
                <a:spcPts val="0"/>
              </a:spcAft>
              <a:defRPr/>
            </a:pPr>
            <a:endParaRPr lang="en-US"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pPr defTabSz="914363" fontAlgn="auto">
              <a:spcAft>
                <a:spcPts val="0"/>
              </a:spcAft>
              <a:defRPr/>
            </a:pPr>
            <a:r>
              <a:rPr dirty="0" smtClean="0"/>
              <a:t>Resource constraint analysis</a:t>
            </a:r>
            <a:endParaRPr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pPr defTabSz="914363" fontAlgn="auto">
              <a:spcAft>
                <a:spcPts val="0"/>
              </a:spcAft>
              <a:defRPr/>
            </a:pPr>
            <a:r>
              <a:t>Resource Constraint Analysis</a:t>
            </a:r>
            <a:br/>
            <a:r>
              <a:rPr sz="3600"/>
              <a:t>Related Portfolio Analysis Configuration</a:t>
            </a:r>
          </a:p>
        </p:txBody>
      </p:sp>
      <p:sp>
        <p:nvSpPr>
          <p:cNvPr id="3" name="Text Placeholder 2"/>
          <p:cNvSpPr>
            <a:spLocks noGrp="1"/>
          </p:cNvSpPr>
          <p:nvPr>
            <p:ph type="body" sz="quarter" idx="10"/>
          </p:nvPr>
        </p:nvSpPr>
        <p:spPr>
          <a:xfrm>
            <a:off x="381000" y="1600201"/>
            <a:ext cx="8382000" cy="4648200"/>
          </a:xfrm>
        </p:spPr>
        <p:txBody>
          <a:bodyPr>
            <a:normAutofit fontScale="92500"/>
          </a:bodyPr>
          <a:lstStyle/>
          <a:p>
            <a:pPr defTabSz="914363" fontAlgn="auto">
              <a:lnSpc>
                <a:spcPct val="110000"/>
              </a:lnSpc>
              <a:spcAft>
                <a:spcPts val="0"/>
              </a:spcAft>
              <a:defRPr/>
            </a:pPr>
            <a:r>
              <a:rPr lang="en-US" sz="2800" dirty="0" smtClean="0"/>
              <a:t>Specify the resource custom field that defines role</a:t>
            </a:r>
          </a:p>
          <a:p>
            <a:pPr defTabSz="914363" fontAlgn="auto">
              <a:lnSpc>
                <a:spcPct val="110000"/>
              </a:lnSpc>
              <a:spcAft>
                <a:spcPts val="0"/>
              </a:spcAft>
              <a:defRPr/>
            </a:pPr>
            <a:r>
              <a:rPr lang="en-US" sz="2800" dirty="0" smtClean="0"/>
              <a:t>Specify the planning horizon dates and granularity</a:t>
            </a:r>
          </a:p>
          <a:p>
            <a:pPr defTabSz="914363" fontAlgn="auto">
              <a:lnSpc>
                <a:spcPct val="110000"/>
              </a:lnSpc>
              <a:spcAft>
                <a:spcPts val="0"/>
              </a:spcAft>
              <a:defRPr/>
            </a:pPr>
            <a:r>
              <a:rPr lang="en-US" sz="2800" dirty="0" smtClean="0"/>
              <a:t>Filter resources by department or RBS value</a:t>
            </a:r>
          </a:p>
          <a:p>
            <a:pPr defTabSz="914363" fontAlgn="auto">
              <a:lnSpc>
                <a:spcPct val="110000"/>
              </a:lnSpc>
              <a:spcAft>
                <a:spcPts val="0"/>
              </a:spcAft>
              <a:defRPr/>
            </a:pPr>
            <a:r>
              <a:rPr lang="en-US" sz="2800" dirty="0" smtClean="0"/>
              <a:t>Consider proposed bookings when calculating capacity for projects outside the analysis (advanced)</a:t>
            </a:r>
          </a:p>
          <a:p>
            <a:pPr defTabSz="914363" fontAlgn="auto">
              <a:lnSpc>
                <a:spcPct val="110000"/>
              </a:lnSpc>
              <a:spcAft>
                <a:spcPts val="0"/>
              </a:spcAft>
              <a:defRPr/>
            </a:pPr>
            <a:r>
              <a:rPr lang="en-US" sz="2800" dirty="0" smtClean="0"/>
              <a:t>Specify how project dates are set</a:t>
            </a:r>
          </a:p>
          <a:p>
            <a:pPr lvl="1" defTabSz="914363" fontAlgn="auto">
              <a:lnSpc>
                <a:spcPct val="110000"/>
              </a:lnSpc>
              <a:spcAft>
                <a:spcPts val="0"/>
              </a:spcAft>
              <a:defRPr/>
            </a:pPr>
            <a:r>
              <a:rPr lang="en-US" sz="2400" dirty="0" smtClean="0"/>
              <a:t>Respect the project resource plan setting which allows pulling resource requirement data from the project schedule, the resource plan, or a mixture of the two</a:t>
            </a:r>
          </a:p>
          <a:p>
            <a:pPr lvl="1" defTabSz="914363" fontAlgn="auto">
              <a:lnSpc>
                <a:spcPct val="110000"/>
              </a:lnSpc>
              <a:spcAft>
                <a:spcPts val="0"/>
              </a:spcAft>
              <a:defRPr/>
            </a:pPr>
            <a:r>
              <a:rPr lang="en-US" sz="2400" dirty="0" smtClean="0"/>
              <a:t>Use project date custom fields to specify dates</a:t>
            </a:r>
          </a:p>
          <a:p>
            <a:pPr defTabSz="914363" fontAlgn="auto">
              <a:lnSpc>
                <a:spcPct val="110000"/>
              </a:lnSpc>
              <a:spcAft>
                <a:spcPts val="0"/>
              </a:spcAft>
              <a:defRPr/>
            </a:pPr>
            <a:endParaRPr lang="en-US" sz="2800"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pPr defTabSz="914363" fontAlgn="auto">
              <a:spcAft>
                <a:spcPts val="0"/>
              </a:spcAft>
              <a:defRPr/>
            </a:pPr>
            <a:r>
              <a:t>Resource Constraint Analysis</a:t>
            </a:r>
            <a:br/>
            <a:r>
              <a:rPr sz="3600">
                <a:solidFill>
                  <a:schemeClr val="accent1"/>
                </a:solidFill>
              </a:rPr>
              <a:t>Simplified Algorithm – Resource Allocation</a:t>
            </a:r>
          </a:p>
        </p:txBody>
      </p:sp>
      <p:sp>
        <p:nvSpPr>
          <p:cNvPr id="3" name="Text Placeholder 2"/>
          <p:cNvSpPr>
            <a:spLocks noGrp="1"/>
          </p:cNvSpPr>
          <p:nvPr>
            <p:ph type="body" sz="quarter" idx="10"/>
          </p:nvPr>
        </p:nvSpPr>
        <p:spPr>
          <a:xfrm>
            <a:off x="381000" y="1447799"/>
            <a:ext cx="8382000" cy="4953001"/>
          </a:xfrm>
        </p:spPr>
        <p:txBody>
          <a:bodyPr>
            <a:normAutofit fontScale="92500" lnSpcReduction="10000"/>
          </a:bodyPr>
          <a:lstStyle/>
          <a:p>
            <a:pPr defTabSz="914363" fontAlgn="auto">
              <a:lnSpc>
                <a:spcPct val="120000"/>
              </a:lnSpc>
              <a:spcAft>
                <a:spcPts val="0"/>
              </a:spcAft>
              <a:defRPr/>
            </a:pPr>
            <a:r>
              <a:rPr lang="en-US" dirty="0" smtClean="0"/>
              <a:t>Portfolios may also be analyzed by their high-level resource requirements combined with their prioritization</a:t>
            </a:r>
          </a:p>
          <a:p>
            <a:pPr defTabSz="914363" fontAlgn="auto">
              <a:lnSpc>
                <a:spcPct val="120000"/>
              </a:lnSpc>
              <a:spcAft>
                <a:spcPts val="0"/>
              </a:spcAft>
              <a:defRPr/>
            </a:pPr>
            <a:r>
              <a:rPr lang="en-US" dirty="0" smtClean="0"/>
              <a:t>Higher priority projects are resourced first, lower priority projects are resourced last. </a:t>
            </a:r>
          </a:p>
          <a:p>
            <a:pPr defTabSz="914363" fontAlgn="auto">
              <a:lnSpc>
                <a:spcPct val="120000"/>
              </a:lnSpc>
              <a:spcAft>
                <a:spcPts val="0"/>
              </a:spcAft>
              <a:defRPr/>
            </a:pPr>
            <a:r>
              <a:rPr lang="en-US" dirty="0" smtClean="0"/>
              <a:t>If resource availability does not meet a given project’s demand for any period for any role, that project is not resourced and the project with the next lowest priority is examined</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a:xfrm>
            <a:off x="1368954" y="5638800"/>
            <a:ext cx="7546445" cy="443198"/>
          </a:xfrm>
        </p:spPr>
        <p:txBody>
          <a:bodyPr/>
          <a:lstStyle/>
          <a:p>
            <a:pPr defTabSz="914363" fontAlgn="auto">
              <a:spcAft>
                <a:spcPts val="0"/>
              </a:spcAft>
              <a:defRPr/>
            </a:pPr>
            <a:r>
              <a:rPr lang="en-US" dirty="0" smtClean="0"/>
              <a:t>Resources Analysis</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And when you’re done?</a:t>
            </a:r>
            <a:endParaRPr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Portfolio Comparison</a:t>
            </a:r>
            <a:endParaRPr/>
          </a:p>
        </p:txBody>
      </p:sp>
      <p:sp>
        <p:nvSpPr>
          <p:cNvPr id="3" name="Text Placeholder 2"/>
          <p:cNvSpPr>
            <a:spLocks noGrp="1"/>
          </p:cNvSpPr>
          <p:nvPr>
            <p:ph type="body" sz="quarter" idx="10"/>
          </p:nvPr>
        </p:nvSpPr>
        <p:spPr>
          <a:xfrm>
            <a:off x="381000" y="1219200"/>
            <a:ext cx="8382000" cy="3200400"/>
          </a:xfrm>
        </p:spPr>
        <p:txBody>
          <a:bodyPr>
            <a:normAutofit fontScale="77500" lnSpcReduction="20000"/>
          </a:bodyPr>
          <a:lstStyle/>
          <a:p>
            <a:pPr defTabSz="914363" fontAlgn="auto">
              <a:lnSpc>
                <a:spcPct val="100000"/>
              </a:lnSpc>
              <a:spcAft>
                <a:spcPts val="0"/>
              </a:spcAft>
              <a:defRPr/>
            </a:pPr>
            <a:r>
              <a:rPr lang="en-US" dirty="0" smtClean="0"/>
              <a:t>Portfolio selections scenarios should be adjusted and recalculated until a scenario is reached that should be finalized or compared with other scenarios </a:t>
            </a:r>
          </a:p>
          <a:p>
            <a:pPr defTabSz="914363" fontAlgn="auto">
              <a:lnSpc>
                <a:spcPct val="100000"/>
              </a:lnSpc>
              <a:spcAft>
                <a:spcPts val="0"/>
              </a:spcAft>
              <a:defRPr/>
            </a:pPr>
            <a:endParaRPr lang="en-US" dirty="0" smtClean="0"/>
          </a:p>
          <a:p>
            <a:pPr defTabSz="914363" fontAlgn="auto">
              <a:lnSpc>
                <a:spcPct val="100000"/>
              </a:lnSpc>
              <a:spcAft>
                <a:spcPts val="0"/>
              </a:spcAft>
              <a:defRPr/>
            </a:pPr>
            <a:r>
              <a:rPr lang="en-US" dirty="0" smtClean="0"/>
              <a:t>Portfolios may be compared with each other by:</a:t>
            </a:r>
          </a:p>
          <a:p>
            <a:pPr lvl="1" defTabSz="914363" fontAlgn="auto">
              <a:lnSpc>
                <a:spcPct val="100000"/>
              </a:lnSpc>
              <a:spcAft>
                <a:spcPts val="0"/>
              </a:spcAft>
              <a:defRPr/>
            </a:pPr>
            <a:r>
              <a:rPr lang="en-US" dirty="0" smtClean="0"/>
              <a:t>Projects Selected</a:t>
            </a:r>
          </a:p>
          <a:p>
            <a:pPr lvl="1" defTabSz="914363" fontAlgn="auto">
              <a:lnSpc>
                <a:spcPct val="100000"/>
              </a:lnSpc>
              <a:spcAft>
                <a:spcPts val="0"/>
              </a:spcAft>
              <a:defRPr/>
            </a:pPr>
            <a:r>
              <a:rPr lang="en-US" dirty="0" smtClean="0"/>
              <a:t>Strategic Value</a:t>
            </a:r>
          </a:p>
          <a:p>
            <a:pPr lvl="1" defTabSz="914363" fontAlgn="auto">
              <a:lnSpc>
                <a:spcPct val="100000"/>
              </a:lnSpc>
              <a:spcAft>
                <a:spcPts val="0"/>
              </a:spcAft>
              <a:defRPr/>
            </a:pPr>
            <a:r>
              <a:rPr lang="en-US" dirty="0" smtClean="0"/>
              <a:t>Custom Fields (example: ROI )</a:t>
            </a:r>
          </a:p>
        </p:txBody>
      </p:sp>
      <p:pic>
        <p:nvPicPr>
          <p:cNvPr id="6" name="Picture 4"/>
          <p:cNvPicPr>
            <a:picLocks noChangeAspect="1" noChangeArrowheads="1"/>
          </p:cNvPicPr>
          <p:nvPr/>
        </p:nvPicPr>
        <p:blipFill>
          <a:blip r:embed="rId2" cstate="print"/>
          <a:srcRect/>
          <a:stretch>
            <a:fillRect/>
          </a:stretch>
        </p:blipFill>
        <p:spPr bwMode="auto">
          <a:xfrm>
            <a:off x="381000" y="4114800"/>
            <a:ext cx="8497706" cy="955503"/>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09398"/>
          </a:xfrm>
        </p:spPr>
        <p:txBody>
          <a:bodyPr/>
          <a:lstStyle/>
          <a:p>
            <a:pPr defTabSz="914363" fontAlgn="auto">
              <a:spcAft>
                <a:spcPts val="0"/>
              </a:spcAft>
              <a:defRPr/>
            </a:pPr>
            <a:r>
              <a:rPr sz="4400"/>
              <a:t>Commit Portfolio Analysis Decisions</a:t>
            </a:r>
          </a:p>
        </p:txBody>
      </p:sp>
      <p:sp>
        <p:nvSpPr>
          <p:cNvPr id="3" name="Text Placeholder 2"/>
          <p:cNvSpPr>
            <a:spLocks noGrp="1"/>
          </p:cNvSpPr>
          <p:nvPr>
            <p:ph type="body" sz="quarter" idx="10"/>
          </p:nvPr>
        </p:nvSpPr>
        <p:spPr>
          <a:xfrm>
            <a:off x="304800" y="990600"/>
            <a:ext cx="8382000" cy="1295400"/>
          </a:xfrm>
        </p:spPr>
        <p:txBody>
          <a:bodyPr>
            <a:normAutofit fontScale="77500" lnSpcReduction="20000"/>
          </a:bodyPr>
          <a:lstStyle/>
          <a:p>
            <a:pPr defTabSz="914363" fontAlgn="auto">
              <a:lnSpc>
                <a:spcPct val="100000"/>
              </a:lnSpc>
              <a:spcAft>
                <a:spcPts val="0"/>
              </a:spcAft>
              <a:defRPr/>
            </a:pPr>
            <a:r>
              <a:rPr lang="en-US" dirty="0" smtClean="0"/>
              <a:t>Once you have completed your portfolio analysis, the final step is to commit your portfolio</a:t>
            </a:r>
          </a:p>
          <a:p>
            <a:pPr defTabSz="914363" fontAlgn="auto">
              <a:lnSpc>
                <a:spcPct val="100000"/>
              </a:lnSpc>
              <a:spcAft>
                <a:spcPts val="0"/>
              </a:spcAft>
              <a:defRPr/>
            </a:pPr>
            <a:r>
              <a:rPr lang="en-US" dirty="0" smtClean="0"/>
              <a:t>Optionally, committed portfolios may kick off a workflow</a:t>
            </a:r>
            <a:endParaRPr lang="en-US" dirty="0"/>
          </a:p>
        </p:txBody>
      </p:sp>
      <p:pic>
        <p:nvPicPr>
          <p:cNvPr id="67589"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1200" y="2667000"/>
            <a:ext cx="7318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86200" y="5262563"/>
            <a:ext cx="2589213" cy="9128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7591"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00" y="2590800"/>
            <a:ext cx="10239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676400" y="3048000"/>
            <a:ext cx="3644900" cy="20288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ight Arrow 8"/>
          <p:cNvSpPr/>
          <p:nvPr/>
        </p:nvSpPr>
        <p:spPr>
          <a:xfrm>
            <a:off x="1447800" y="2667000"/>
            <a:ext cx="415925" cy="16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7594" name="Picture 6"/>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58000" y="6172200"/>
            <a:ext cx="2057400"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ent Arrow 11"/>
          <p:cNvSpPr/>
          <p:nvPr/>
        </p:nvSpPr>
        <p:spPr bwMode="auto">
          <a:xfrm rot="5400000">
            <a:off x="2877343" y="2685257"/>
            <a:ext cx="265113" cy="381000"/>
          </a:xfrm>
          <a:prstGeom prst="bentArrow">
            <a:avLst>
              <a:gd name="adj1" fmla="val 226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Bent Arrow 12"/>
          <p:cNvSpPr/>
          <p:nvPr/>
        </p:nvSpPr>
        <p:spPr bwMode="auto">
          <a:xfrm rot="5400000">
            <a:off x="5544343" y="4818857"/>
            <a:ext cx="265113" cy="381000"/>
          </a:xfrm>
          <a:prstGeom prst="bentArrow">
            <a:avLst>
              <a:gd name="adj1" fmla="val 226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Bent Arrow 13"/>
          <p:cNvSpPr/>
          <p:nvPr/>
        </p:nvSpPr>
        <p:spPr bwMode="auto">
          <a:xfrm rot="5400000">
            <a:off x="6839743" y="5733257"/>
            <a:ext cx="265113" cy="381000"/>
          </a:xfrm>
          <a:prstGeom prst="bentArrow">
            <a:avLst>
              <a:gd name="adj1" fmla="val 226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a:xfrm>
            <a:off x="1368954" y="5195601"/>
            <a:ext cx="7622645" cy="886397"/>
          </a:xfrm>
        </p:spPr>
        <p:txBody>
          <a:bodyPr/>
          <a:lstStyle/>
          <a:p>
            <a:pPr defTabSz="914363" fontAlgn="auto">
              <a:spcAft>
                <a:spcPts val="0"/>
              </a:spcAft>
              <a:defRPr/>
            </a:pPr>
            <a:r>
              <a:rPr lang="en-US" dirty="0"/>
              <a:t>Comparing Portfolio Selection Scenarios</a:t>
            </a:r>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t>Summary</a:t>
            </a:r>
            <a:endParaRPr/>
          </a:p>
        </p:txBody>
      </p:sp>
      <p:sp>
        <p:nvSpPr>
          <p:cNvPr id="6" name="Text Placeholder 5"/>
          <p:cNvSpPr>
            <a:spLocks noGrp="1"/>
          </p:cNvSpPr>
          <p:nvPr>
            <p:ph type="body" sz="quarter" idx="10"/>
          </p:nvPr>
        </p:nvSpPr>
        <p:spPr>
          <a:xfrm>
            <a:off x="381000" y="1447799"/>
            <a:ext cx="8382000" cy="4370427"/>
          </a:xfrm>
        </p:spPr>
        <p:txBody>
          <a:bodyPr/>
          <a:lstStyle/>
          <a:p>
            <a:pPr defTabSz="914363" fontAlgn="auto">
              <a:spcAft>
                <a:spcPts val="0"/>
              </a:spcAft>
              <a:defRPr/>
            </a:pPr>
            <a:r>
              <a:rPr lang="en-US" dirty="0" smtClean="0"/>
              <a:t>Business Drivers</a:t>
            </a:r>
          </a:p>
          <a:p>
            <a:pPr lvl="1" defTabSz="914363" fontAlgn="auto">
              <a:spcAft>
                <a:spcPts val="0"/>
              </a:spcAft>
              <a:defRPr/>
            </a:pPr>
            <a:r>
              <a:rPr lang="en-US" dirty="0" smtClean="0"/>
              <a:t>Overview </a:t>
            </a:r>
          </a:p>
          <a:p>
            <a:pPr lvl="1" defTabSz="914363" fontAlgn="auto">
              <a:spcAft>
                <a:spcPts val="0"/>
              </a:spcAft>
              <a:defRPr/>
            </a:pPr>
            <a:r>
              <a:rPr lang="en-US" dirty="0" smtClean="0"/>
              <a:t>Explanation</a:t>
            </a:r>
          </a:p>
          <a:p>
            <a:pPr lvl="1" defTabSz="914363" fontAlgn="auto">
              <a:spcAft>
                <a:spcPts val="0"/>
              </a:spcAft>
              <a:defRPr/>
            </a:pPr>
            <a:r>
              <a:rPr lang="en-US" dirty="0" smtClean="0"/>
              <a:t>Demonstration</a:t>
            </a:r>
          </a:p>
          <a:p>
            <a:pPr defTabSz="914363" fontAlgn="auto">
              <a:spcAft>
                <a:spcPts val="0"/>
              </a:spcAft>
              <a:defRPr/>
            </a:pPr>
            <a:r>
              <a:rPr lang="en-US" dirty="0" smtClean="0"/>
              <a:t>Portfolio Analyses</a:t>
            </a:r>
          </a:p>
          <a:p>
            <a:pPr lvl="1" defTabSz="914363" fontAlgn="auto">
              <a:spcAft>
                <a:spcPts val="0"/>
              </a:spcAft>
              <a:defRPr/>
            </a:pPr>
            <a:r>
              <a:rPr lang="en-US" dirty="0"/>
              <a:t>Overview </a:t>
            </a:r>
          </a:p>
          <a:p>
            <a:pPr lvl="1" defTabSz="914363" fontAlgn="auto">
              <a:spcAft>
                <a:spcPts val="0"/>
              </a:spcAft>
              <a:defRPr/>
            </a:pPr>
            <a:r>
              <a:rPr lang="en-US" dirty="0"/>
              <a:t>Explanation</a:t>
            </a:r>
          </a:p>
          <a:p>
            <a:pPr lvl="1" defTabSz="914363" fontAlgn="auto">
              <a:spcAft>
                <a:spcPts val="0"/>
              </a:spcAft>
              <a:defRPr/>
            </a:pPr>
            <a:r>
              <a:rPr lang="en-US" dirty="0"/>
              <a:t>Demonstration</a:t>
            </a:r>
          </a:p>
          <a:p>
            <a:pPr defTabSz="914363" fontAlgn="auto">
              <a:spcAft>
                <a:spcPts val="0"/>
              </a:spcAft>
              <a:defRPr/>
            </a:pPr>
            <a:endParaRPr lang="en-US" dirty="0" smtClean="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pPr defTabSz="914363" fontAlgn="auto">
              <a:spcAft>
                <a:spcPts val="0"/>
              </a:spcAft>
              <a:defRPr/>
            </a:pPr>
            <a:r>
              <a:t>                          </a:t>
            </a:r>
            <a:r>
              <a:rPr sz="3600"/>
              <a:t>- Resources</a:t>
            </a:r>
          </a:p>
        </p:txBody>
      </p:sp>
      <p:pic>
        <p:nvPicPr>
          <p:cNvPr id="70659" name="Content Placeholder 3"/>
          <p:cNvPicPr>
            <a:picLocks noGrp="1" noChangeAspect="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163513" y="68263"/>
            <a:ext cx="3911600" cy="715962"/>
          </a:xfrm>
        </p:spPr>
      </p:pic>
      <p:sp>
        <p:nvSpPr>
          <p:cNvPr id="70660" name="Content Placeholder 2"/>
          <p:cNvSpPr txBox="1">
            <a:spLocks/>
          </p:cNvSpPr>
          <p:nvPr/>
        </p:nvSpPr>
        <p:spPr bwMode="auto">
          <a:xfrm>
            <a:off x="109538" y="1027113"/>
            <a:ext cx="875665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eaLnBrk="0" hangingPunct="0">
              <a:spcBef>
                <a:spcPct val="20000"/>
              </a:spcBef>
              <a:buClr>
                <a:srgbClr val="FFCC00"/>
              </a:buClr>
              <a:buFontTx/>
              <a:buChar char="•"/>
            </a:pPr>
            <a:r>
              <a:rPr lang="en-US" sz="2000" b="1" dirty="0"/>
              <a:t>Product information and trial download</a:t>
            </a:r>
          </a:p>
          <a:p>
            <a:pPr lvl="1" eaLnBrk="0" hangingPunct="0">
              <a:spcBef>
                <a:spcPct val="20000"/>
              </a:spcBef>
              <a:buClr>
                <a:srgbClr val="FFCC00"/>
              </a:buClr>
              <a:buFontTx/>
              <a:buChar char="–"/>
            </a:pPr>
            <a:r>
              <a:rPr lang="en-US" sz="1600" dirty="0">
                <a:hlinkClick r:id="rId4"/>
              </a:rPr>
              <a:t>http://www.microsoft.com/project</a:t>
            </a:r>
            <a:r>
              <a:rPr lang="en-US" sz="1600" dirty="0"/>
              <a:t> </a:t>
            </a:r>
            <a:endParaRPr lang="en-US" sz="1200" dirty="0"/>
          </a:p>
          <a:p>
            <a:pPr lvl="1" eaLnBrk="0" hangingPunct="0">
              <a:spcBef>
                <a:spcPct val="20000"/>
              </a:spcBef>
              <a:buClr>
                <a:srgbClr val="FFCC00"/>
              </a:buClr>
              <a:buFontTx/>
              <a:buChar char="–"/>
            </a:pPr>
            <a:r>
              <a:rPr lang="en-US" sz="1600" dirty="0"/>
              <a:t>Project Team Blog </a:t>
            </a:r>
            <a:r>
              <a:rPr lang="en-US" sz="1600" dirty="0">
                <a:hlinkClick r:id="rId5"/>
              </a:rPr>
              <a:t>http://blogs.msdn.com/project</a:t>
            </a:r>
            <a:r>
              <a:rPr lang="en-US" sz="1600" dirty="0"/>
              <a:t> </a:t>
            </a:r>
            <a:endParaRPr lang="en-US" sz="800" dirty="0"/>
          </a:p>
          <a:p>
            <a:pPr eaLnBrk="0" hangingPunct="0">
              <a:spcBef>
                <a:spcPct val="20000"/>
              </a:spcBef>
              <a:buClr>
                <a:srgbClr val="FFCC00"/>
              </a:buClr>
              <a:buFontTx/>
              <a:buChar char="•"/>
            </a:pPr>
            <a:r>
              <a:rPr lang="en-US" sz="2000" b="1" dirty="0"/>
              <a:t>Interactive content - Videos &amp; Sessions </a:t>
            </a:r>
            <a:r>
              <a:rPr lang="en-US" sz="2000" b="1"/>
              <a:t>&amp; </a:t>
            </a:r>
            <a:r>
              <a:rPr lang="en-US" sz="2000" b="1" smtClean="0"/>
              <a:t>Webcasts </a:t>
            </a:r>
            <a:endParaRPr lang="en-US" sz="2000" b="1" dirty="0"/>
          </a:p>
          <a:p>
            <a:pPr lvl="1" eaLnBrk="0" hangingPunct="0">
              <a:spcBef>
                <a:spcPct val="20000"/>
              </a:spcBef>
              <a:buClr>
                <a:srgbClr val="FFCC00"/>
              </a:buClr>
              <a:buFontTx/>
              <a:buChar char="–"/>
            </a:pPr>
            <a:r>
              <a:rPr lang="en-US" sz="1600" dirty="0">
                <a:hlinkClick r:id="rId6"/>
              </a:rPr>
              <a:t>http://www.microsoft.com/showcase/en/US/channels/microsoftproject</a:t>
            </a:r>
            <a:r>
              <a:rPr lang="en-US" sz="1600" dirty="0"/>
              <a:t> </a:t>
            </a:r>
          </a:p>
          <a:p>
            <a:pPr lvl="1" eaLnBrk="0" hangingPunct="0">
              <a:spcBef>
                <a:spcPct val="20000"/>
              </a:spcBef>
              <a:buClr>
                <a:srgbClr val="FFCC00"/>
              </a:buClr>
              <a:buFontTx/>
              <a:buChar char="–"/>
            </a:pPr>
            <a:r>
              <a:rPr lang="en-US" sz="1600" dirty="0">
                <a:hlinkClick r:id="rId7"/>
              </a:rPr>
              <a:t>http://www.microsoft.com/events/series/epm.aspx</a:t>
            </a:r>
            <a:r>
              <a:rPr lang="en-US" sz="1600" dirty="0"/>
              <a:t>   </a:t>
            </a:r>
            <a:endParaRPr lang="en-US" sz="800" dirty="0"/>
          </a:p>
          <a:p>
            <a:pPr eaLnBrk="0" hangingPunct="0">
              <a:spcBef>
                <a:spcPct val="20000"/>
              </a:spcBef>
              <a:buClr>
                <a:srgbClr val="FFCC00"/>
              </a:buClr>
              <a:buFontTx/>
              <a:buChar char="•"/>
            </a:pPr>
            <a:r>
              <a:rPr lang="en-US" sz="2000" b="1" dirty="0"/>
              <a:t>IT Professional related</a:t>
            </a:r>
          </a:p>
          <a:p>
            <a:pPr lvl="1" eaLnBrk="0" hangingPunct="0">
              <a:spcBef>
                <a:spcPct val="20000"/>
              </a:spcBef>
              <a:buClr>
                <a:srgbClr val="FFCC00"/>
              </a:buClr>
              <a:buFontTx/>
              <a:buChar char="–"/>
            </a:pPr>
            <a:r>
              <a:rPr lang="en-US" sz="1600" dirty="0"/>
              <a:t>TechCenter @ TechNet </a:t>
            </a:r>
            <a:r>
              <a:rPr lang="en-US" sz="1600" dirty="0">
                <a:hlinkClick r:id="rId8"/>
              </a:rPr>
              <a:t>http://technet.microsoft.com/ProjectServer</a:t>
            </a:r>
            <a:r>
              <a:rPr lang="en-US" sz="1600" dirty="0"/>
              <a:t> </a:t>
            </a:r>
          </a:p>
          <a:p>
            <a:pPr lvl="1" eaLnBrk="0" hangingPunct="0">
              <a:spcBef>
                <a:spcPct val="20000"/>
              </a:spcBef>
              <a:buClr>
                <a:srgbClr val="FFCC00"/>
              </a:buClr>
              <a:buFontTx/>
              <a:buChar char="–"/>
            </a:pPr>
            <a:r>
              <a:rPr lang="en-US" sz="1600" dirty="0"/>
              <a:t>Admin Blog </a:t>
            </a:r>
            <a:r>
              <a:rPr lang="en-US" sz="1600" dirty="0">
                <a:hlinkClick r:id="rId9"/>
              </a:rPr>
              <a:t>http://blogs.technet.com/projectadministration</a:t>
            </a:r>
            <a:r>
              <a:rPr lang="en-US" sz="1600" dirty="0"/>
              <a:t> </a:t>
            </a:r>
            <a:endParaRPr lang="en-US" sz="800" dirty="0"/>
          </a:p>
          <a:p>
            <a:pPr eaLnBrk="0" hangingPunct="0">
              <a:spcBef>
                <a:spcPct val="20000"/>
              </a:spcBef>
              <a:buClr>
                <a:srgbClr val="FFCC00"/>
              </a:buClr>
              <a:buFontTx/>
              <a:buChar char="•"/>
            </a:pPr>
            <a:r>
              <a:rPr lang="en-US" sz="2000" b="1" dirty="0"/>
              <a:t>Developer related </a:t>
            </a:r>
          </a:p>
          <a:p>
            <a:pPr lvl="1" eaLnBrk="0" hangingPunct="0">
              <a:spcBef>
                <a:spcPct val="20000"/>
              </a:spcBef>
              <a:buClr>
                <a:srgbClr val="FFCC00"/>
              </a:buClr>
              <a:buFontTx/>
              <a:buChar char="–"/>
            </a:pPr>
            <a:r>
              <a:rPr lang="en-US" sz="1600" dirty="0"/>
              <a:t>Developer center @ MSDN </a:t>
            </a:r>
            <a:r>
              <a:rPr lang="en-US" sz="1600" dirty="0">
                <a:hlinkClick r:id="rId10"/>
              </a:rPr>
              <a:t>http://msdn.microsoft.com/Project</a:t>
            </a:r>
            <a:r>
              <a:rPr lang="en-US" sz="1600" dirty="0"/>
              <a:t> </a:t>
            </a:r>
          </a:p>
          <a:p>
            <a:pPr lvl="1" eaLnBrk="0" hangingPunct="0">
              <a:spcBef>
                <a:spcPct val="20000"/>
              </a:spcBef>
              <a:buClr>
                <a:srgbClr val="FFCC00"/>
              </a:buClr>
              <a:buFontTx/>
              <a:buChar char="–"/>
            </a:pPr>
            <a:r>
              <a:rPr lang="en-US" sz="1600" dirty="0"/>
              <a:t>Programmability blog </a:t>
            </a:r>
            <a:r>
              <a:rPr lang="en-US" sz="1600" dirty="0">
                <a:hlinkClick r:id="rId11"/>
              </a:rPr>
              <a:t>http://blogs.msdn.com/project_programmability</a:t>
            </a:r>
            <a:r>
              <a:rPr lang="en-US" sz="1600" dirty="0"/>
              <a:t> </a:t>
            </a:r>
            <a:endParaRPr lang="en-US" sz="800" dirty="0"/>
          </a:p>
          <a:p>
            <a:pPr eaLnBrk="0" hangingPunct="0">
              <a:spcBef>
                <a:spcPct val="20000"/>
              </a:spcBef>
              <a:buClr>
                <a:srgbClr val="FFCC00"/>
              </a:buClr>
              <a:buFontTx/>
              <a:buChar char="•"/>
            </a:pPr>
            <a:r>
              <a:rPr lang="en-US" sz="2000" b="1" dirty="0"/>
              <a:t>Additional questions? Project 2010 Forums!</a:t>
            </a:r>
          </a:p>
          <a:p>
            <a:pPr lvl="1" eaLnBrk="0" hangingPunct="0">
              <a:spcBef>
                <a:spcPct val="20000"/>
              </a:spcBef>
              <a:buClr>
                <a:srgbClr val="FFCC00"/>
              </a:buClr>
              <a:buFontTx/>
              <a:buChar char="–"/>
            </a:pPr>
            <a:r>
              <a:rPr lang="en-US" sz="1600" dirty="0">
                <a:hlinkClick r:id="rId12"/>
              </a:rPr>
              <a:t>http://social.msdn.microsoft.com/Forums/en-US/category/projectserver2010,projectprofessional2010</a:t>
            </a:r>
            <a:r>
              <a:rPr lang="en-US" sz="1600" dirty="0"/>
              <a:t> </a:t>
            </a:r>
          </a:p>
          <a:p>
            <a:pPr eaLnBrk="0" hangingPunct="0">
              <a:spcBef>
                <a:spcPct val="20000"/>
              </a:spcBef>
              <a:buClr>
                <a:srgbClr val="FFCC00"/>
              </a:buClr>
              <a:buFontTx/>
              <a:buChar char="•"/>
            </a:pPr>
            <a:r>
              <a:rPr lang="en-US" sz="2000" b="1" dirty="0"/>
              <a:t>SharePoint 2010</a:t>
            </a:r>
          </a:p>
          <a:p>
            <a:pPr lvl="1" eaLnBrk="0" hangingPunct="0">
              <a:spcBef>
                <a:spcPct val="20000"/>
              </a:spcBef>
              <a:buClr>
                <a:srgbClr val="FFCC00"/>
              </a:buClr>
              <a:buFontTx/>
              <a:buChar char="–"/>
            </a:pPr>
            <a:r>
              <a:rPr lang="en-US" sz="1600" dirty="0">
                <a:hlinkClick r:id="rId13"/>
              </a:rPr>
              <a:t>http://sharepoint.microsoft.com</a:t>
            </a:r>
            <a:r>
              <a:rPr lang="en-US" sz="1600" dirty="0"/>
              <a:t> </a:t>
            </a: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lIns="0" tIns="0" rIns="0" bIns="0">
            <a:spAutoFit/>
          </a:bodyPr>
          <a:lstStyle/>
          <a:p>
            <a:pPr algn="ctr" fontAlgn="auto">
              <a:lnSpc>
                <a:spcPct val="90000"/>
              </a:lnSpc>
              <a:spcBef>
                <a:spcPts val="0"/>
              </a:spcBef>
              <a:spcAft>
                <a:spcPts val="0"/>
              </a:spcAft>
              <a:defRPr/>
            </a:pPr>
            <a:r>
              <a:rPr lang="en-US" sz="1200" u="sng" dirty="0">
                <a:gradFill>
                  <a:gsLst>
                    <a:gs pos="0">
                      <a:schemeClr val="tx1"/>
                    </a:gs>
                    <a:gs pos="86000">
                      <a:schemeClr val="tx1"/>
                    </a:gs>
                  </a:gsLst>
                  <a:lin ang="5400000" scaled="0"/>
                </a:gradFill>
              </a:rPr>
              <a:t>FORUMS</a:t>
            </a:r>
          </a:p>
          <a:p>
            <a:pPr fontAlgn="auto">
              <a:lnSpc>
                <a:spcPct val="90000"/>
              </a:lnSpc>
              <a:spcBef>
                <a:spcPts val="0"/>
              </a:spcBef>
              <a:spcAft>
                <a:spcPts val="0"/>
              </a:spcAft>
              <a:defRPr/>
            </a:pPr>
            <a:r>
              <a:rPr lang="en-US" sz="1200" i="1" dirty="0">
                <a:gradFill>
                  <a:gsLst>
                    <a:gs pos="0">
                      <a:schemeClr val="tx1"/>
                    </a:gs>
                    <a:gs pos="86000">
                      <a:schemeClr val="tx1"/>
                    </a:gs>
                  </a:gsLst>
                  <a:lin ang="5400000" scaled="0"/>
                </a:gradFill>
              </a:rPr>
              <a:t>Project Professional 2010</a:t>
            </a:r>
          </a:p>
          <a:p>
            <a:pPr marL="171450" indent="-171450" fontAlgn="auto">
              <a:lnSpc>
                <a:spcPct val="90000"/>
              </a:lnSpc>
              <a:spcBef>
                <a:spcPts val="0"/>
              </a:spcBef>
              <a:spcAft>
                <a:spcPts val="0"/>
              </a:spcAft>
              <a:buFont typeface="Arial" pitchFamily="34" charset="0"/>
              <a:buChar char="•"/>
              <a:defRPr/>
            </a:pPr>
            <a:r>
              <a:rPr lang="en-US" sz="1200" i="1" dirty="0">
                <a:gradFill>
                  <a:gsLst>
                    <a:gs pos="0">
                      <a:schemeClr val="tx1"/>
                    </a:gs>
                    <a:gs pos="86000">
                      <a:schemeClr val="tx1"/>
                    </a:gs>
                  </a:gsLst>
                  <a:lin ang="5400000" scaled="0"/>
                </a:gradFill>
              </a:rPr>
              <a:t>General Questions and Answers</a:t>
            </a:r>
          </a:p>
          <a:p>
            <a:pPr fontAlgn="auto">
              <a:lnSpc>
                <a:spcPct val="90000"/>
              </a:lnSpc>
              <a:spcBef>
                <a:spcPts val="0"/>
              </a:spcBef>
              <a:spcAft>
                <a:spcPts val="0"/>
              </a:spcAft>
              <a:defRPr/>
            </a:pPr>
            <a:r>
              <a:rPr lang="en-US" sz="1200" i="1" dirty="0">
                <a:gradFill>
                  <a:gsLst>
                    <a:gs pos="0">
                      <a:schemeClr val="tx1"/>
                    </a:gs>
                    <a:gs pos="86000">
                      <a:schemeClr val="tx1"/>
                    </a:gs>
                  </a:gsLst>
                  <a:lin ang="5400000" scaled="0"/>
                </a:gradFill>
              </a:rPr>
              <a:t>Project Server 2010 </a:t>
            </a:r>
          </a:p>
          <a:p>
            <a:pPr marL="171450" indent="-171450" fontAlgn="auto">
              <a:lnSpc>
                <a:spcPct val="90000"/>
              </a:lnSpc>
              <a:spcBef>
                <a:spcPts val="0"/>
              </a:spcBef>
              <a:spcAft>
                <a:spcPts val="0"/>
              </a:spcAft>
              <a:buFont typeface="Arial" pitchFamily="34" charset="0"/>
              <a:buChar char="•"/>
              <a:defRPr/>
            </a:pPr>
            <a:r>
              <a:rPr lang="en-US" sz="1200" i="1" dirty="0">
                <a:gradFill>
                  <a:gsLst>
                    <a:gs pos="0">
                      <a:schemeClr val="tx1"/>
                    </a:gs>
                    <a:gs pos="86000">
                      <a:schemeClr val="tx1"/>
                    </a:gs>
                  </a:gsLst>
                  <a:lin ang="5400000" scaled="0"/>
                </a:gradFill>
              </a:rPr>
              <a:t>General Questions and Answers</a:t>
            </a:r>
          </a:p>
          <a:p>
            <a:pPr marL="171450" indent="-171450" fontAlgn="auto">
              <a:lnSpc>
                <a:spcPct val="90000"/>
              </a:lnSpc>
              <a:spcBef>
                <a:spcPts val="0"/>
              </a:spcBef>
              <a:spcAft>
                <a:spcPts val="0"/>
              </a:spcAft>
              <a:buFont typeface="Arial" pitchFamily="34" charset="0"/>
              <a:buChar char="•"/>
              <a:defRPr/>
            </a:pPr>
            <a:r>
              <a:rPr lang="en-US" sz="1200" i="1" dirty="0">
                <a:gradFill>
                  <a:gsLst>
                    <a:gs pos="0">
                      <a:schemeClr val="tx1"/>
                    </a:gs>
                    <a:gs pos="86000">
                      <a:schemeClr val="tx1"/>
                    </a:gs>
                  </a:gsLst>
                  <a:lin ang="5400000" scaled="0"/>
                </a:gradFill>
              </a:rPr>
              <a:t>Setup, Upgrade, Administration and Operation</a:t>
            </a:r>
          </a:p>
          <a:p>
            <a:pPr marL="171450" indent="-171450" fontAlgn="auto">
              <a:lnSpc>
                <a:spcPct val="90000"/>
              </a:lnSpc>
              <a:spcBef>
                <a:spcPts val="0"/>
              </a:spcBef>
              <a:spcAft>
                <a:spcPts val="0"/>
              </a:spcAft>
              <a:buFont typeface="Arial" pitchFamily="34" charset="0"/>
              <a:buChar char="•"/>
              <a:defRPr/>
            </a:pPr>
            <a:r>
              <a:rPr lang="en-US" sz="1200" i="1" dirty="0">
                <a:gradFill>
                  <a:gsLst>
                    <a:gs pos="0">
                      <a:schemeClr val="tx1"/>
                    </a:gs>
                    <a:gs pos="86000">
                      <a:schemeClr val="tx1"/>
                    </a:gs>
                  </a:gsLst>
                  <a:lin ang="5400000" scaled="0"/>
                </a:gradFill>
              </a:rPr>
              <a:t>Customization and Programming</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Introduction</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Microsoft logo and taglin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black">
          <a:xfrm>
            <a:off x="2217738" y="2921000"/>
            <a:ext cx="4708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lIns="91425" tIns="45713" rIns="91425" bIns="45713">
            <a:spAutoFit/>
          </a:bodyPr>
          <a:lstStyle/>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rPr>
              <a:t>© 2009 Microsoft 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rPr>
            </a:br>
            <a:r>
              <a:rPr lang="en-US" sz="700" dirty="0">
                <a:gradFill>
                  <a:gsLst>
                    <a:gs pos="0">
                      <a:schemeClr val="tx1"/>
                    </a:gs>
                    <a:gs pos="100000">
                      <a:schemeClr val="tx1"/>
                    </a:gs>
                  </a:gsLst>
                  <a:lin ang="5400000" scaled="0"/>
                </a:gradFill>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312622" y="1828802"/>
            <a:ext cx="4635421" cy="4178461"/>
          </a:xfrm>
          <a:prstGeom prst="rect">
            <a:avLst/>
          </a:prstGeom>
          <a:ln>
            <a:no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389436" y="228602"/>
            <a:ext cx="8363938" cy="443198"/>
          </a:xfrm>
        </p:spPr>
        <p:txBody>
          <a:bodyPr/>
          <a:lstStyle/>
          <a:p>
            <a:pPr defTabSz="914363" fontAlgn="auto">
              <a:spcAft>
                <a:spcPts val="0"/>
              </a:spcAft>
              <a:defRPr/>
            </a:pPr>
            <a:r>
              <a:rPr sz="3200"/>
              <a:t>Why is Effective Portfolio Management Important?</a:t>
            </a:r>
          </a:p>
        </p:txBody>
      </p:sp>
      <p:sp>
        <p:nvSpPr>
          <p:cNvPr id="16" name="Down Arrow 15"/>
          <p:cNvSpPr/>
          <p:nvPr/>
        </p:nvSpPr>
        <p:spPr bwMode="auto">
          <a:xfrm rot="10800000">
            <a:off x="1727971" y="2048720"/>
            <a:ext cx="2500781" cy="1481565"/>
          </a:xfrm>
          <a:prstGeom prst="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sp>
        <p:nvSpPr>
          <p:cNvPr id="19" name="Down Arrow 18"/>
          <p:cNvSpPr/>
          <p:nvPr/>
        </p:nvSpPr>
        <p:spPr bwMode="auto">
          <a:xfrm rot="16200000">
            <a:off x="3739005" y="4037491"/>
            <a:ext cx="2866664" cy="1111463"/>
          </a:xfrm>
          <a:prstGeom prst="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sp>
        <p:nvSpPr>
          <p:cNvPr id="11" name="Rectangle 10"/>
          <p:cNvSpPr/>
          <p:nvPr/>
        </p:nvSpPr>
        <p:spPr bwMode="auto">
          <a:xfrm>
            <a:off x="1302493" y="3495557"/>
            <a:ext cx="3334376" cy="2500131"/>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000000"/>
                  </a:gs>
                  <a:gs pos="100000">
                    <a:srgbClr val="000000"/>
                  </a:gs>
                </a:gsLst>
                <a:lin ang="5400000" scaled="0"/>
              </a:gradFill>
              <a:latin typeface="Tahoma" pitchFamily="34" charset="0"/>
              <a:ea typeface="Tahoma" pitchFamily="34" charset="0"/>
              <a:cs typeface="Tahoma" pitchFamily="34" charset="0"/>
            </a:endParaRPr>
          </a:p>
        </p:txBody>
      </p:sp>
      <p:cxnSp>
        <p:nvCxnSpPr>
          <p:cNvPr id="7" name="Straight Arrow Connector 6"/>
          <p:cNvCxnSpPr/>
          <p:nvPr/>
        </p:nvCxnSpPr>
        <p:spPr>
          <a:xfrm rot="5400000" flipH="1" flipV="1">
            <a:off x="-992187" y="3711575"/>
            <a:ext cx="4584700" cy="9525"/>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285875" y="6018213"/>
            <a:ext cx="5113338" cy="23812"/>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a:xfrm>
            <a:off x="1189714" y="2464496"/>
            <a:ext cx="3586056" cy="443198"/>
          </a:xfrm>
          <a:prstGeom prst="rect">
            <a:avLst/>
          </a:prstGeom>
        </p:spPr>
        <p:txBody>
          <a:bodyPr lIns="0" tIns="0" rIns="0" bIns="0">
            <a:spAutoFit/>
          </a:bodyPr>
          <a:lstStyle/>
          <a:p>
            <a:pPr algn="ctr" defTabSz="914363" fontAlgn="auto">
              <a:lnSpc>
                <a:spcPct val="90000"/>
              </a:lnSpc>
              <a:spcAft>
                <a:spcPts val="0"/>
              </a:spcAft>
              <a:defRPr/>
            </a:pPr>
            <a:r>
              <a:rPr lang="en-US" sz="1600" b="1" spc="-150" dirty="0">
                <a:ln w="3175">
                  <a:noFill/>
                </a:ln>
                <a:gradFill flip="none" rotWithShape="1">
                  <a:gsLst>
                    <a:gs pos="0">
                      <a:schemeClr val="tx1"/>
                    </a:gs>
                    <a:gs pos="86000">
                      <a:schemeClr val="tx1"/>
                    </a:gs>
                  </a:gsLst>
                  <a:lin ang="5400000" scaled="0"/>
                  <a:tileRect/>
                </a:gradFill>
                <a:latin typeface="+mj-lt"/>
                <a:ea typeface="Tahoma" pitchFamily="34" charset="0"/>
                <a:cs typeface="Tahoma" pitchFamily="34" charset="0"/>
              </a:rPr>
              <a:t>Portfolio </a:t>
            </a:r>
          </a:p>
          <a:p>
            <a:pPr algn="ctr" defTabSz="914363" fontAlgn="auto">
              <a:lnSpc>
                <a:spcPct val="90000"/>
              </a:lnSpc>
              <a:spcAft>
                <a:spcPts val="0"/>
              </a:spcAft>
              <a:defRPr/>
            </a:pPr>
            <a:r>
              <a:rPr lang="en-US" sz="1600" b="1" spc="-150" dirty="0">
                <a:ln w="3175">
                  <a:noFill/>
                </a:ln>
                <a:gradFill flip="none" rotWithShape="1">
                  <a:gsLst>
                    <a:gs pos="0">
                      <a:schemeClr val="tx1"/>
                    </a:gs>
                    <a:gs pos="86000">
                      <a:schemeClr val="tx1"/>
                    </a:gs>
                  </a:gsLst>
                  <a:lin ang="5400000" scaled="0"/>
                  <a:tileRect/>
                </a:gradFill>
                <a:latin typeface="+mj-lt"/>
                <a:ea typeface="Tahoma" pitchFamily="34" charset="0"/>
                <a:cs typeface="Tahoma" pitchFamily="34" charset="0"/>
              </a:rPr>
              <a:t>Management</a:t>
            </a:r>
          </a:p>
        </p:txBody>
      </p:sp>
      <p:sp>
        <p:nvSpPr>
          <p:cNvPr id="21" name="Title 1"/>
          <p:cNvSpPr txBox="1">
            <a:spLocks/>
          </p:cNvSpPr>
          <p:nvPr/>
        </p:nvSpPr>
        <p:spPr>
          <a:xfrm>
            <a:off x="4648200" y="4267200"/>
            <a:ext cx="3586056" cy="443198"/>
          </a:xfrm>
          <a:prstGeom prst="rect">
            <a:avLst/>
          </a:prstGeom>
        </p:spPr>
        <p:txBody>
          <a:bodyPr lIns="0" tIns="0" rIns="0" bIns="0">
            <a:spAutoFit/>
          </a:bodyPr>
          <a:lstStyle/>
          <a:p>
            <a:pPr defTabSz="914363" fontAlgn="auto">
              <a:lnSpc>
                <a:spcPct val="90000"/>
              </a:lnSpc>
              <a:spcAft>
                <a:spcPts val="0"/>
              </a:spcAft>
              <a:defRPr/>
            </a:pPr>
            <a:r>
              <a:rPr lang="en-US" sz="1600" spc="-150" dirty="0">
                <a:ln w="3175">
                  <a:noFill/>
                </a:ln>
                <a:gradFill flip="none" rotWithShape="1">
                  <a:gsLst>
                    <a:gs pos="0">
                      <a:schemeClr val="tx1"/>
                    </a:gs>
                    <a:gs pos="86000">
                      <a:schemeClr val="tx1"/>
                    </a:gs>
                  </a:gsLst>
                  <a:lin ang="5400000" scaled="0"/>
                  <a:tileRect/>
                </a:gradFill>
                <a:latin typeface="+mj-lt"/>
              </a:rPr>
              <a:t>Project</a:t>
            </a:r>
          </a:p>
          <a:p>
            <a:pPr defTabSz="914363" fontAlgn="auto">
              <a:lnSpc>
                <a:spcPct val="90000"/>
              </a:lnSpc>
              <a:spcAft>
                <a:spcPts val="0"/>
              </a:spcAft>
              <a:defRPr/>
            </a:pPr>
            <a:r>
              <a:rPr lang="en-US" sz="1600" spc="-150" dirty="0">
                <a:ln w="3175">
                  <a:noFill/>
                </a:ln>
                <a:gradFill flip="none" rotWithShape="1">
                  <a:gsLst>
                    <a:gs pos="0">
                      <a:schemeClr val="tx1"/>
                    </a:gs>
                    <a:gs pos="86000">
                      <a:schemeClr val="tx1"/>
                    </a:gs>
                  </a:gsLst>
                  <a:lin ang="5400000" scaled="0"/>
                  <a:tileRect/>
                </a:gradFill>
                <a:latin typeface="+mj-lt"/>
              </a:rPr>
              <a:t>Management</a:t>
            </a:r>
          </a:p>
        </p:txBody>
      </p:sp>
      <p:sp>
        <p:nvSpPr>
          <p:cNvPr id="22" name="Title 1"/>
          <p:cNvSpPr txBox="1">
            <a:spLocks/>
          </p:cNvSpPr>
          <p:nvPr/>
        </p:nvSpPr>
        <p:spPr>
          <a:xfrm>
            <a:off x="2365375" y="4389438"/>
            <a:ext cx="3586163" cy="249237"/>
          </a:xfrm>
          <a:prstGeom prst="rect">
            <a:avLst/>
          </a:prstGeom>
        </p:spPr>
        <p:txBody>
          <a:bodyPr lIns="0" tIns="0" rIns="0" bIns="0">
            <a:spAutoFit/>
          </a:bodyPr>
          <a:lstStyle/>
          <a:p>
            <a:pPr defTabSz="914363" fontAlgn="auto">
              <a:lnSpc>
                <a:spcPct val="90000"/>
              </a:lnSpc>
              <a:spcAft>
                <a:spcPts val="0"/>
              </a:spcAft>
              <a:defRPr/>
            </a:pPr>
            <a:r>
              <a:rPr lang="en-US" spc="-150" dirty="0">
                <a:ln w="3175">
                  <a:noFill/>
                </a:ln>
                <a:solidFill>
                  <a:schemeClr val="bg1"/>
                </a:solidFill>
                <a:latin typeface="+mj-lt"/>
                <a:ea typeface="Tahoma" pitchFamily="34" charset="0"/>
                <a:cs typeface="Tahoma" pitchFamily="34" charset="0"/>
              </a:rPr>
              <a:t>50% Value Realized</a:t>
            </a:r>
          </a:p>
        </p:txBody>
      </p:sp>
      <p:sp>
        <p:nvSpPr>
          <p:cNvPr id="24" name="Title 1"/>
          <p:cNvSpPr txBox="1">
            <a:spLocks/>
          </p:cNvSpPr>
          <p:nvPr/>
        </p:nvSpPr>
        <p:spPr>
          <a:xfrm>
            <a:off x="6038850" y="1973263"/>
            <a:ext cx="3586163" cy="249237"/>
          </a:xfrm>
          <a:prstGeom prst="rect">
            <a:avLst/>
          </a:prstGeom>
        </p:spPr>
        <p:txBody>
          <a:bodyPr lIns="0" tIns="0" rIns="0" bIns="0">
            <a:spAutoFit/>
          </a:bodyPr>
          <a:lstStyle/>
          <a:p>
            <a:pPr defTabSz="914363" fontAlgn="auto">
              <a:lnSpc>
                <a:spcPct val="90000"/>
              </a:lnSpc>
              <a:spcAft>
                <a:spcPts val="0"/>
              </a:spcAft>
              <a:defRPr/>
            </a:pPr>
            <a:r>
              <a:rPr lang="en-US" b="1" spc="-150" dirty="0">
                <a:ln w="3175">
                  <a:noFill/>
                </a:ln>
                <a:latin typeface="+mj-lt"/>
              </a:rPr>
              <a:t>50% Value Lost</a:t>
            </a:r>
          </a:p>
        </p:txBody>
      </p:sp>
      <p:sp>
        <p:nvSpPr>
          <p:cNvPr id="25" name="Title 1"/>
          <p:cNvSpPr txBox="1">
            <a:spLocks/>
          </p:cNvSpPr>
          <p:nvPr/>
        </p:nvSpPr>
        <p:spPr>
          <a:xfrm rot="16200000">
            <a:off x="-1920875" y="2959100"/>
            <a:ext cx="5786438" cy="331788"/>
          </a:xfrm>
          <a:prstGeom prst="rect">
            <a:avLst/>
          </a:prstGeom>
        </p:spPr>
        <p:txBody>
          <a:bodyPr lIns="0" tIns="0" rIns="0" bIns="0">
            <a:spAutoFit/>
          </a:bodyPr>
          <a:lstStyle/>
          <a:p>
            <a:pPr defTabSz="914363" fontAlgn="auto">
              <a:lnSpc>
                <a:spcPct val="90000"/>
              </a:lnSpc>
              <a:spcAft>
                <a:spcPts val="0"/>
              </a:spcAft>
              <a:defRPr/>
            </a:pPr>
            <a:r>
              <a:rPr lang="en-US" sz="2400" spc="-150" dirty="0">
                <a:ln w="3175">
                  <a:noFill/>
                </a:ln>
                <a:latin typeface="+mj-lt"/>
                <a:ea typeface="Tahoma" pitchFamily="34" charset="0"/>
                <a:cs typeface="Tahoma" pitchFamily="34" charset="0"/>
              </a:rPr>
              <a:t>Ability to </a:t>
            </a:r>
            <a:r>
              <a:rPr lang="en-US" sz="2400" i="1" spc="-150" dirty="0">
                <a:ln w="3175">
                  <a:noFill/>
                </a:ln>
                <a:latin typeface="+mj-lt"/>
                <a:ea typeface="Tahoma" pitchFamily="34" charset="0"/>
                <a:cs typeface="Tahoma" pitchFamily="34" charset="0"/>
              </a:rPr>
              <a:t>identify</a:t>
            </a:r>
            <a:r>
              <a:rPr lang="en-US" sz="2400" spc="-150" dirty="0">
                <a:ln w="3175">
                  <a:noFill/>
                </a:ln>
                <a:latin typeface="+mj-lt"/>
                <a:ea typeface="Tahoma" pitchFamily="34" charset="0"/>
                <a:cs typeface="Tahoma" pitchFamily="34" charset="0"/>
              </a:rPr>
              <a:t> business value potential</a:t>
            </a:r>
          </a:p>
        </p:txBody>
      </p:sp>
      <p:sp>
        <p:nvSpPr>
          <p:cNvPr id="26" name="Title 1"/>
          <p:cNvSpPr txBox="1">
            <a:spLocks/>
          </p:cNvSpPr>
          <p:nvPr/>
        </p:nvSpPr>
        <p:spPr>
          <a:xfrm>
            <a:off x="1370013" y="3167063"/>
            <a:ext cx="1174750" cy="249237"/>
          </a:xfrm>
          <a:prstGeom prst="rect">
            <a:avLst/>
          </a:prstGeom>
        </p:spPr>
        <p:txBody>
          <a:bodyPr lIns="0" tIns="0" rIns="0" bIns="0">
            <a:spAutoFit/>
          </a:bodyPr>
          <a:lstStyle/>
          <a:p>
            <a:pPr defTabSz="914363" fontAlgn="auto">
              <a:lnSpc>
                <a:spcPct val="90000"/>
              </a:lnSpc>
              <a:spcAft>
                <a:spcPts val="0"/>
              </a:spcAft>
              <a:defRPr/>
            </a:pPr>
            <a:r>
              <a:rPr lang="en-US" spc="-150" dirty="0">
                <a:ln w="3175">
                  <a:noFill/>
                </a:ln>
                <a:solidFill>
                  <a:schemeClr val="bg1"/>
                </a:solidFill>
                <a:latin typeface="+mj-lt"/>
                <a:ea typeface="Tahoma" pitchFamily="34" charset="0"/>
                <a:cs typeface="Tahoma" pitchFamily="34" charset="0"/>
              </a:rPr>
              <a:t>66%</a:t>
            </a:r>
          </a:p>
        </p:txBody>
      </p:sp>
      <p:sp>
        <p:nvSpPr>
          <p:cNvPr id="27" name="Title 1"/>
          <p:cNvSpPr txBox="1">
            <a:spLocks/>
          </p:cNvSpPr>
          <p:nvPr/>
        </p:nvSpPr>
        <p:spPr>
          <a:xfrm>
            <a:off x="4652963" y="5703888"/>
            <a:ext cx="1174750" cy="249237"/>
          </a:xfrm>
          <a:prstGeom prst="rect">
            <a:avLst/>
          </a:prstGeom>
        </p:spPr>
        <p:txBody>
          <a:bodyPr lIns="0" tIns="0" rIns="0" bIns="0">
            <a:spAutoFit/>
          </a:bodyPr>
          <a:lstStyle/>
          <a:p>
            <a:pPr defTabSz="914363" fontAlgn="auto">
              <a:lnSpc>
                <a:spcPct val="90000"/>
              </a:lnSpc>
              <a:spcAft>
                <a:spcPts val="0"/>
              </a:spcAft>
              <a:defRPr/>
            </a:pPr>
            <a:r>
              <a:rPr lang="en-US" spc="-150" dirty="0">
                <a:ln w="3175">
                  <a:noFill/>
                </a:ln>
                <a:solidFill>
                  <a:schemeClr val="bg1"/>
                </a:solidFill>
                <a:latin typeface="Tahoma" pitchFamily="34" charset="0"/>
                <a:ea typeface="Tahoma" pitchFamily="34" charset="0"/>
                <a:cs typeface="Tahoma" pitchFamily="34" charset="0"/>
              </a:rPr>
              <a:t>75%</a:t>
            </a:r>
          </a:p>
        </p:txBody>
      </p:sp>
      <p:sp>
        <p:nvSpPr>
          <p:cNvPr id="28" name="Title 1"/>
          <p:cNvSpPr txBox="1">
            <a:spLocks/>
          </p:cNvSpPr>
          <p:nvPr/>
        </p:nvSpPr>
        <p:spPr>
          <a:xfrm>
            <a:off x="1360488" y="6219825"/>
            <a:ext cx="5508625" cy="333375"/>
          </a:xfrm>
          <a:prstGeom prst="rect">
            <a:avLst/>
          </a:prstGeom>
        </p:spPr>
        <p:txBody>
          <a:bodyPr lIns="0" tIns="0" rIns="0" bIns="0">
            <a:spAutoFit/>
          </a:bodyPr>
          <a:lstStyle/>
          <a:p>
            <a:pPr defTabSz="914363" fontAlgn="auto">
              <a:lnSpc>
                <a:spcPct val="90000"/>
              </a:lnSpc>
              <a:spcAft>
                <a:spcPts val="0"/>
              </a:spcAft>
              <a:defRPr/>
            </a:pPr>
            <a:r>
              <a:rPr lang="en-US" sz="2400" spc="-150" dirty="0">
                <a:ln w="3175">
                  <a:noFill/>
                </a:ln>
                <a:latin typeface="+mj-lt"/>
                <a:ea typeface="Tahoma" pitchFamily="34" charset="0"/>
                <a:cs typeface="Tahoma" pitchFamily="34" charset="0"/>
              </a:rPr>
              <a:t>Ability to </a:t>
            </a:r>
            <a:r>
              <a:rPr lang="en-US" sz="2400" i="1" spc="-150" dirty="0">
                <a:ln w="3175">
                  <a:noFill/>
                </a:ln>
                <a:latin typeface="+mj-lt"/>
                <a:ea typeface="Tahoma" pitchFamily="34" charset="0"/>
                <a:cs typeface="Tahoma" pitchFamily="34" charset="0"/>
              </a:rPr>
              <a:t>realize</a:t>
            </a:r>
            <a:r>
              <a:rPr lang="en-US" sz="2400" spc="-150" dirty="0">
                <a:ln w="3175">
                  <a:noFill/>
                </a:ln>
                <a:latin typeface="+mj-lt"/>
                <a:ea typeface="Tahoma" pitchFamily="34" charset="0"/>
                <a:cs typeface="Tahoma" pitchFamily="34" charset="0"/>
              </a:rPr>
              <a:t> business value potential</a:t>
            </a:r>
          </a:p>
        </p:txBody>
      </p:sp>
      <p:sp>
        <p:nvSpPr>
          <p:cNvPr id="29" name="Title 1"/>
          <p:cNvSpPr txBox="1">
            <a:spLocks/>
          </p:cNvSpPr>
          <p:nvPr/>
        </p:nvSpPr>
        <p:spPr>
          <a:xfrm>
            <a:off x="6150796" y="3058661"/>
            <a:ext cx="2567212" cy="1246495"/>
          </a:xfrm>
          <a:prstGeom prst="rect">
            <a:avLst/>
          </a:prstGeom>
        </p:spPr>
        <p:txBody>
          <a:bodyPr lIns="0" tIns="0" rIns="0" bIns="0">
            <a:spAutoFit/>
          </a:bodyPr>
          <a:lstStyle/>
          <a:p>
            <a:pPr defTabSz="914363" fontAlgn="auto">
              <a:lnSpc>
                <a:spcPct val="90000"/>
              </a:lnSpc>
              <a:spcAft>
                <a:spcPts val="0"/>
              </a:spcAft>
              <a:defRPr/>
            </a:pPr>
            <a:r>
              <a:rPr lang="en-US" b="1" spc="-150" dirty="0">
                <a:ln w="3175">
                  <a:noFill/>
                </a:ln>
                <a:gradFill flip="none" rotWithShape="1">
                  <a:gsLst>
                    <a:gs pos="0">
                      <a:schemeClr val="tx1"/>
                    </a:gs>
                    <a:gs pos="86000">
                      <a:schemeClr val="tx1"/>
                    </a:gs>
                  </a:gsLst>
                  <a:lin ang="5400000" scaled="0"/>
                  <a:tileRect/>
                </a:gradFill>
                <a:latin typeface="+mj-lt"/>
              </a:rPr>
              <a:t>Project Management</a:t>
            </a:r>
          </a:p>
          <a:p>
            <a:pPr defTabSz="914363" fontAlgn="auto">
              <a:lnSpc>
                <a:spcPct val="90000"/>
              </a:lnSpc>
              <a:spcAft>
                <a:spcPts val="0"/>
              </a:spcAft>
              <a:defRPr/>
            </a:pPr>
            <a:r>
              <a:rPr lang="en-US" spc="-150" dirty="0">
                <a:ln w="3175">
                  <a:noFill/>
                </a:ln>
                <a:gradFill flip="none" rotWithShape="1">
                  <a:gsLst>
                    <a:gs pos="0">
                      <a:schemeClr val="tx1"/>
                    </a:gs>
                    <a:gs pos="86000">
                      <a:schemeClr val="tx1"/>
                    </a:gs>
                  </a:gsLst>
                  <a:lin ang="5400000" scaled="0"/>
                  <a:tileRect/>
                </a:gradFill>
                <a:latin typeface="+mj-lt"/>
              </a:rPr>
              <a:t>Helps ensure organizations successfully deliver the selected investments and realize the business value</a:t>
            </a:r>
          </a:p>
        </p:txBody>
      </p:sp>
      <p:sp>
        <p:nvSpPr>
          <p:cNvPr id="30" name="Title 1"/>
          <p:cNvSpPr txBox="1">
            <a:spLocks/>
          </p:cNvSpPr>
          <p:nvPr/>
        </p:nvSpPr>
        <p:spPr>
          <a:xfrm>
            <a:off x="1447800" y="919277"/>
            <a:ext cx="3898262" cy="747897"/>
          </a:xfrm>
          <a:prstGeom prst="rect">
            <a:avLst/>
          </a:prstGeom>
        </p:spPr>
        <p:txBody>
          <a:bodyPr lIns="0" tIns="0" rIns="0" bIns="0">
            <a:spAutoFit/>
          </a:bodyPr>
          <a:lstStyle/>
          <a:p>
            <a:pPr defTabSz="914363" fontAlgn="auto">
              <a:lnSpc>
                <a:spcPct val="90000"/>
              </a:lnSpc>
              <a:spcAft>
                <a:spcPts val="0"/>
              </a:spcAft>
              <a:defRPr/>
            </a:pPr>
            <a:r>
              <a:rPr lang="en-US" b="1" spc="-150" dirty="0">
                <a:ln w="3175">
                  <a:noFill/>
                </a:ln>
                <a:gradFill flip="none" rotWithShape="1">
                  <a:gsLst>
                    <a:gs pos="0">
                      <a:schemeClr val="tx1"/>
                    </a:gs>
                    <a:gs pos="86000">
                      <a:schemeClr val="tx1"/>
                    </a:gs>
                  </a:gsLst>
                  <a:lin ang="5400000" scaled="0"/>
                  <a:tileRect/>
                </a:gradFill>
                <a:latin typeface="+mj-lt"/>
              </a:rPr>
              <a:t>Portfolio Management</a:t>
            </a:r>
          </a:p>
          <a:p>
            <a:pPr defTabSz="914363" fontAlgn="auto">
              <a:lnSpc>
                <a:spcPct val="90000"/>
              </a:lnSpc>
              <a:spcAft>
                <a:spcPts val="0"/>
              </a:spcAft>
              <a:defRPr/>
            </a:pPr>
            <a:r>
              <a:rPr lang="en-US" spc="-150" dirty="0">
                <a:ln w="3175">
                  <a:noFill/>
                </a:ln>
                <a:gradFill flip="none" rotWithShape="1">
                  <a:gsLst>
                    <a:gs pos="0">
                      <a:schemeClr val="tx1"/>
                    </a:gs>
                    <a:gs pos="86000">
                      <a:schemeClr val="tx1"/>
                    </a:gs>
                  </a:gsLst>
                  <a:lin ang="5400000" scaled="0"/>
                  <a:tileRect/>
                </a:gradFill>
                <a:latin typeface="+mj-lt"/>
              </a:rPr>
              <a:t>Enables organizations to identify and select the investments that will maximize business value</a:t>
            </a:r>
          </a:p>
        </p:txBody>
      </p:sp>
      <p:sp>
        <p:nvSpPr>
          <p:cNvPr id="34" name="Arc 33"/>
          <p:cNvSpPr/>
          <p:nvPr/>
        </p:nvSpPr>
        <p:spPr>
          <a:xfrm>
            <a:off x="5330825" y="1389063"/>
            <a:ext cx="1268413" cy="960437"/>
          </a:xfrm>
          <a:prstGeom prst="arc">
            <a:avLst>
              <a:gd name="adj1" fmla="val 11704112"/>
              <a:gd name="adj2" fmla="val 231926"/>
            </a:avLst>
          </a:prstGeom>
          <a:ln w="57150">
            <a:solidFill>
              <a:schemeClr val="accent2"/>
            </a:solidFill>
            <a:headEnd type="stealth"/>
            <a:tailEnd type="non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5" descr="C:\Users\mitchelld\Desktop\Assets\Web_Net.png"/>
          <p:cNvPicPr>
            <a:picLocks noChangeAspect="1" noChangeArrowheads="1"/>
          </p:cNvPicPr>
          <p:nvPr/>
        </p:nvPicPr>
        <p:blipFill>
          <a:blip r:embed="rId3">
            <a:lum contrast="40000"/>
            <a:grayscl/>
            <a:extLst>
              <a:ext uri="{28A0092B-C50C-407E-A947-70E740481C1C}">
                <a14:useLocalDpi xmlns:a14="http://schemas.microsoft.com/office/drawing/2010/main"/>
              </a:ext>
            </a:extLst>
          </a:blip>
          <a:srcRect/>
          <a:stretch>
            <a:fillRect/>
          </a:stretch>
        </p:blipFill>
        <p:spPr bwMode="auto">
          <a:xfrm>
            <a:off x="-180975" y="2044700"/>
            <a:ext cx="9324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228603"/>
            <a:ext cx="8763000" cy="1052596"/>
          </a:xfrm>
        </p:spPr>
        <p:txBody>
          <a:bodyPr/>
          <a:lstStyle/>
          <a:p>
            <a:pPr defTabSz="914363" fontAlgn="auto">
              <a:spcAft>
                <a:spcPts val="0"/>
              </a:spcAft>
              <a:defRPr/>
            </a:pPr>
            <a:r>
              <a:rPr sz="4000"/>
              <a:t>Unified Project and Portfolio Management</a:t>
            </a:r>
            <a:r>
              <a:t/>
            </a:r>
            <a:br/>
            <a:r>
              <a:rPr sz="3600">
                <a:solidFill>
                  <a:schemeClr val="accent1"/>
                </a:solidFill>
              </a:rPr>
              <a:t>Key benefits of Project Server 2010</a:t>
            </a:r>
          </a:p>
        </p:txBody>
      </p:sp>
      <p:sp>
        <p:nvSpPr>
          <p:cNvPr id="26" name="Rectangle 14"/>
          <p:cNvSpPr>
            <a:spLocks noChangeArrowheads="1"/>
          </p:cNvSpPr>
          <p:nvPr/>
        </p:nvSpPr>
        <p:spPr bwMode="auto">
          <a:xfrm>
            <a:off x="3373802" y="1371600"/>
            <a:ext cx="5617798" cy="2954655"/>
          </a:xfrm>
          <a:prstGeom prst="rect">
            <a:avLst/>
          </a:prstGeom>
          <a:noFill/>
          <a:ln w="9525">
            <a:noFill/>
            <a:miter lim="800000"/>
            <a:headEnd/>
            <a:tailEnd/>
          </a:ln>
          <a:effectLst/>
        </p:spPr>
        <p:txBody>
          <a:bodyPr>
            <a:spAutoFit/>
          </a:bodyPr>
          <a:lstStyle/>
          <a:p>
            <a:pPr marL="406400"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Common streamlined user interface</a:t>
            </a:r>
          </a:p>
          <a:p>
            <a:pPr marL="406400"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Shared platform/architecture</a:t>
            </a:r>
          </a:p>
          <a:p>
            <a:pPr marL="863600" lvl="1"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Leverages scalable queue architecture</a:t>
            </a:r>
          </a:p>
          <a:p>
            <a:pPr marL="863600" lvl="1"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All data available via read/write Project Server Interface (PSI)</a:t>
            </a:r>
          </a:p>
          <a:p>
            <a:pPr marL="863600" lvl="1"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Final selection decisions published to Reporting Database (RDB)</a:t>
            </a:r>
          </a:p>
          <a:p>
            <a:pPr marL="863600" lvl="1"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No gateway required</a:t>
            </a:r>
          </a:p>
          <a:p>
            <a:pPr marL="406400" indent="-406400">
              <a:lnSpc>
                <a:spcPct val="90000"/>
              </a:lnSpc>
              <a:spcBef>
                <a:spcPct val="20000"/>
              </a:spcBef>
              <a:buClr>
                <a:srgbClr val="FFFFFF"/>
              </a:buClr>
              <a:buSzPct val="100000"/>
              <a:buFontTx/>
              <a:buBlip>
                <a:blip r:embed="rId4"/>
              </a:buBlip>
              <a:defRPr/>
            </a:pPr>
            <a:r>
              <a:rPr lang="en-US" sz="2000" dirty="0">
                <a:gradFill>
                  <a:gsLst>
                    <a:gs pos="0">
                      <a:schemeClr val="tx1"/>
                    </a:gs>
                    <a:gs pos="100000">
                      <a:schemeClr val="tx1"/>
                    </a:gs>
                  </a:gsLst>
                  <a:lin ang="5400000" scaled="0"/>
                </a:gradFill>
                <a:latin typeface="+mn-lt"/>
                <a:cs typeface="+mn-cs"/>
              </a:rPr>
              <a:t>New Resource Analysis</a:t>
            </a:r>
          </a:p>
        </p:txBody>
      </p:sp>
      <p:pic>
        <p:nvPicPr>
          <p:cNvPr id="27" name="Picture 2"/>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117067" y="1881056"/>
            <a:ext cx="3726780" cy="3974198"/>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23" name="Picture 22" descr="Governance Workflow.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21703" y="1872360"/>
            <a:ext cx="3730009" cy="3977640"/>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36871" name="Picture 21" descr="Capture Work in a Central Repository.png"/>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2325688" y="4449763"/>
            <a:ext cx="41878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Capacity Planner.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23475" y="1874520"/>
            <a:ext cx="3779048" cy="3023238"/>
          </a:xfrm>
          <a:prstGeom prst="rect">
            <a:avLst/>
          </a:prstGeom>
          <a:effectLst>
            <a:reflection blurRad="6350" stA="50000" endA="300" endPos="38500" dist="50800" dir="5400000" sy="-100000" algn="bl" rotWithShape="0"/>
          </a:effectLst>
          <a:scene3d>
            <a:camera prst="perspectiveContrastingRightFacing">
              <a:rot lat="24914" lon="18926662" rev="209711"/>
            </a:camera>
            <a:lightRig rig="threePt" dir="t"/>
          </a:scene3d>
        </p:spPr>
      </p:pic>
      <p:pic>
        <p:nvPicPr>
          <p:cNvPr id="33" name="Picture 32" descr="Resource Requirements.pn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561258" y="4419600"/>
            <a:ext cx="4058742" cy="2286000"/>
          </a:xfrm>
          <a:prstGeom prst="rect">
            <a:avLst/>
          </a:prstGeom>
          <a:effectLst>
            <a:reflection blurRad="6350" stA="50000" endA="300" endPos="38500" dist="50800" dir="5400000" sy="-100000" algn="bl" rotWithShape="0"/>
          </a:effectLst>
        </p:spPr>
      </p:pic>
      <p:grpSp>
        <p:nvGrpSpPr>
          <p:cNvPr id="36874" name="Group 49"/>
          <p:cNvGrpSpPr>
            <a:grpSpLocks/>
          </p:cNvGrpSpPr>
          <p:nvPr/>
        </p:nvGrpSpPr>
        <p:grpSpPr bwMode="auto">
          <a:xfrm>
            <a:off x="6586538" y="4386263"/>
            <a:ext cx="5114925" cy="4927600"/>
            <a:chOff x="2184185" y="1535111"/>
            <a:chExt cx="4711262" cy="4705338"/>
          </a:xfrm>
        </p:grpSpPr>
        <p:sp>
          <p:nvSpPr>
            <p:cNvPr id="78" name="Oval 13"/>
            <p:cNvSpPr>
              <a:spLocks noChangeArrowheads="1"/>
            </p:cNvSpPr>
            <p:nvPr/>
          </p:nvSpPr>
          <p:spPr bwMode="auto">
            <a:xfrm>
              <a:off x="2184185" y="1535111"/>
              <a:ext cx="4711262" cy="4705338"/>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a:defRPr/>
              </a:pPr>
              <a:endParaRPr lang="en-US" sz="2400" kern="0" dirty="0">
                <a:solidFill>
                  <a:sysClr val="windowText" lastClr="000000"/>
                </a:solidFill>
                <a:cs typeface="Segoe UI" pitchFamily="34" charset="0"/>
              </a:endParaRPr>
            </a:p>
          </p:txBody>
        </p:sp>
        <p:grpSp>
          <p:nvGrpSpPr>
            <p:cNvPr id="36878" name="Group 29"/>
            <p:cNvGrpSpPr>
              <a:grpSpLocks/>
            </p:cNvGrpSpPr>
            <p:nvPr/>
          </p:nvGrpSpPr>
          <p:grpSpPr bwMode="auto">
            <a:xfrm>
              <a:off x="2303556" y="1660753"/>
              <a:ext cx="4473096" cy="4465577"/>
              <a:chOff x="3589570" y="1545357"/>
              <a:chExt cx="4924647" cy="4922560"/>
            </a:xfrm>
          </p:grpSpPr>
          <p:sp>
            <p:nvSpPr>
              <p:cNvPr id="90" name="Block Arc 89"/>
              <p:cNvSpPr/>
              <p:nvPr/>
            </p:nvSpPr>
            <p:spPr>
              <a:xfrm>
                <a:off x="3589570" y="1545357"/>
                <a:ext cx="4924647" cy="4922560"/>
              </a:xfrm>
              <a:prstGeom prst="blockArc">
                <a:avLst>
                  <a:gd name="adj1" fmla="val 10800000"/>
                  <a:gd name="adj2" fmla="val 16171340"/>
                  <a:gd name="adj3" fmla="val 24575"/>
                </a:avLst>
              </a:prstGeom>
              <a:gradFill flip="none" rotWithShape="1">
                <a:gsLst>
                  <a:gs pos="0">
                    <a:srgbClr val="3497AE"/>
                  </a:gs>
                  <a:gs pos="5000">
                    <a:srgbClr val="3497AE">
                      <a:lumMod val="60000"/>
                      <a:lumOff val="40000"/>
                    </a:srgbClr>
                  </a:gs>
                  <a:gs pos="15000">
                    <a:srgbClr val="3497AE"/>
                  </a:gs>
                  <a:gs pos="40000">
                    <a:srgbClr val="3497AE">
                      <a:lumMod val="75000"/>
                    </a:srgbClr>
                  </a:gs>
                  <a:gs pos="70000">
                    <a:srgbClr val="3497AE"/>
                  </a:gs>
                  <a:gs pos="80000">
                    <a:srgbClr val="3497AE"/>
                  </a:gs>
                  <a:gs pos="90000">
                    <a:srgbClr val="3497AE">
                      <a:lumMod val="75000"/>
                    </a:srgbClr>
                  </a:gs>
                  <a:gs pos="100000">
                    <a:srgbClr val="3497AE">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91" name="TextBox 90"/>
              <p:cNvSpPr txBox="1"/>
              <p:nvPr/>
            </p:nvSpPr>
            <p:spPr>
              <a:xfrm rot="18832854">
                <a:off x="3906792" y="2468133"/>
                <a:ext cx="2475776" cy="1157975"/>
              </a:xfrm>
              <a:prstGeom prst="rect">
                <a:avLst/>
              </a:prstGeom>
              <a:noFill/>
            </p:spPr>
            <p:txBody>
              <a:bodyPr spcFirstLastPara="1" anchor="ctr">
                <a:prstTxWarp prst="textArchUp">
                  <a:avLst>
                    <a:gd name="adj" fmla="val 11290371"/>
                  </a:avLst>
                </a:prstTxWarp>
                <a:spAutoFit/>
              </a:bodyPr>
              <a:lstStyle/>
              <a:p>
                <a:pPr algn="ctr" defTabSz="914099">
                  <a:lnSpc>
                    <a:spcPct val="90000"/>
                  </a:lnSpc>
                  <a:defRPr/>
                </a:pPr>
                <a:r>
                  <a:rPr lang="en-US" sz="2000" kern="0" dirty="0">
                    <a:gradFill>
                      <a:gsLst>
                        <a:gs pos="0">
                          <a:srgbClr val="FFFFFF"/>
                        </a:gs>
                        <a:gs pos="100000">
                          <a:srgbClr val="FFFFFF"/>
                        </a:gs>
                      </a:gsLst>
                      <a:lin ang="5400000" scaled="0"/>
                    </a:gradFill>
                    <a:latin typeface="+mn-lt"/>
                    <a:cs typeface="+mn-cs"/>
                  </a:rPr>
                  <a:t>Unified Project and </a:t>
                </a:r>
                <a:br>
                  <a:rPr lang="en-US" sz="2000" kern="0" dirty="0">
                    <a:gradFill>
                      <a:gsLst>
                        <a:gs pos="0">
                          <a:srgbClr val="FFFFFF"/>
                        </a:gs>
                        <a:gs pos="100000">
                          <a:srgbClr val="FFFFFF"/>
                        </a:gs>
                      </a:gsLst>
                      <a:lin ang="5400000" scaled="0"/>
                    </a:gradFill>
                    <a:latin typeface="+mn-lt"/>
                    <a:cs typeface="+mn-cs"/>
                  </a:rPr>
                </a:br>
                <a:r>
                  <a:rPr lang="en-US" sz="2000" kern="0" dirty="0">
                    <a:gradFill>
                      <a:gsLst>
                        <a:gs pos="0">
                          <a:srgbClr val="FFFFFF"/>
                        </a:gs>
                        <a:gs pos="100000">
                          <a:srgbClr val="FFFFFF"/>
                        </a:gs>
                      </a:gsLst>
                      <a:lin ang="5400000" scaled="0"/>
                    </a:gradFill>
                    <a:latin typeface="+mn-lt"/>
                    <a:cs typeface="+mn-cs"/>
                  </a:rPr>
                  <a:t>Portfolio Management</a:t>
                </a:r>
              </a:p>
            </p:txBody>
          </p:sp>
        </p:grpSp>
        <p:grpSp>
          <p:nvGrpSpPr>
            <p:cNvPr id="36879" name="Group 31"/>
            <p:cNvGrpSpPr>
              <a:grpSpLocks/>
            </p:cNvGrpSpPr>
            <p:nvPr/>
          </p:nvGrpSpPr>
          <p:grpSpPr bwMode="auto">
            <a:xfrm>
              <a:off x="2302934" y="1659911"/>
              <a:ext cx="4480256" cy="4467466"/>
              <a:chOff x="3589572" y="1544321"/>
              <a:chExt cx="4922563" cy="4924642"/>
            </a:xfrm>
          </p:grpSpPr>
          <p:sp>
            <p:nvSpPr>
              <p:cNvPr id="88" name="Block Arc 87"/>
              <p:cNvSpPr/>
              <p:nvPr/>
            </p:nvSpPr>
            <p:spPr>
              <a:xfrm rot="5400000">
                <a:off x="3588533" y="1545360"/>
                <a:ext cx="4924642" cy="4922563"/>
              </a:xfrm>
              <a:prstGeom prst="blockArc">
                <a:avLst>
                  <a:gd name="adj1" fmla="val 10800000"/>
                  <a:gd name="adj2" fmla="val 16171340"/>
                  <a:gd name="adj3" fmla="val 24575"/>
                </a:avLst>
              </a:prstGeom>
              <a:gradFill flip="none" rotWithShape="1">
                <a:gsLst>
                  <a:gs pos="0">
                    <a:srgbClr val="DF8045"/>
                  </a:gs>
                  <a:gs pos="5000">
                    <a:srgbClr val="DF8045">
                      <a:lumMod val="60000"/>
                      <a:lumOff val="40000"/>
                    </a:srgbClr>
                  </a:gs>
                  <a:gs pos="15000">
                    <a:srgbClr val="DF8045"/>
                  </a:gs>
                  <a:gs pos="40000">
                    <a:srgbClr val="DF8045">
                      <a:lumMod val="75000"/>
                    </a:srgbClr>
                  </a:gs>
                  <a:gs pos="70000">
                    <a:srgbClr val="DF8045"/>
                  </a:gs>
                  <a:gs pos="80000">
                    <a:srgbClr val="DF8045"/>
                  </a:gs>
                  <a:gs pos="90000">
                    <a:srgbClr val="DF8045">
                      <a:lumMod val="75000"/>
                    </a:srgbClr>
                  </a:gs>
                  <a:gs pos="100000">
                    <a:srgbClr val="DF8045">
                      <a:lumMod val="60000"/>
                      <a:lumOff val="40000"/>
                    </a:srgbClr>
                  </a:gs>
                </a:gsLst>
                <a:lin ang="27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89" name="TextBox 88"/>
              <p:cNvSpPr txBox="1"/>
              <p:nvPr/>
            </p:nvSpPr>
            <p:spPr>
              <a:xfrm rot="2664417">
                <a:off x="5597597" y="2466941"/>
                <a:ext cx="2619746" cy="1342824"/>
              </a:xfrm>
              <a:prstGeom prst="rect">
                <a:avLst/>
              </a:prstGeom>
              <a:noFill/>
            </p:spPr>
            <p:txBody>
              <a:bodyPr spcFirstLastPara="1">
                <a:prstTxWarp prst="textArchUp">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Enhanced Collaboration</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and Reporting</a:t>
                </a:r>
              </a:p>
            </p:txBody>
          </p:sp>
        </p:grpSp>
        <p:grpSp>
          <p:nvGrpSpPr>
            <p:cNvPr id="36880" name="Group 32"/>
            <p:cNvGrpSpPr>
              <a:grpSpLocks/>
            </p:cNvGrpSpPr>
            <p:nvPr/>
          </p:nvGrpSpPr>
          <p:grpSpPr bwMode="auto">
            <a:xfrm>
              <a:off x="2302780" y="1659714"/>
              <a:ext cx="4473093" cy="4465578"/>
              <a:chOff x="3588531" y="1544318"/>
              <a:chExt cx="4924647" cy="4922560"/>
            </a:xfrm>
          </p:grpSpPr>
          <p:sp>
            <p:nvSpPr>
              <p:cNvPr id="86" name="Block Arc 85"/>
              <p:cNvSpPr/>
              <p:nvPr/>
            </p:nvSpPr>
            <p:spPr>
              <a:xfrm rot="10800000">
                <a:off x="3588531" y="1544318"/>
                <a:ext cx="4924647" cy="4922560"/>
              </a:xfrm>
              <a:prstGeom prst="blockArc">
                <a:avLst>
                  <a:gd name="adj1" fmla="val 10800000"/>
                  <a:gd name="adj2" fmla="val 16171340"/>
                  <a:gd name="adj3" fmla="val 24575"/>
                </a:avLst>
              </a:prstGeom>
              <a:gradFill flip="none" rotWithShape="1">
                <a:gsLst>
                  <a:gs pos="0">
                    <a:srgbClr val="FFC000"/>
                  </a:gs>
                  <a:gs pos="5000">
                    <a:srgbClr val="FFC000">
                      <a:lumMod val="60000"/>
                      <a:lumOff val="40000"/>
                    </a:srgbClr>
                  </a:gs>
                  <a:gs pos="15000">
                    <a:srgbClr val="FFC000"/>
                  </a:gs>
                  <a:gs pos="40000">
                    <a:srgbClr val="FFC000">
                      <a:lumMod val="75000"/>
                    </a:srgbClr>
                  </a:gs>
                  <a:gs pos="70000">
                    <a:srgbClr val="FFC000"/>
                  </a:gs>
                  <a:gs pos="80000">
                    <a:srgbClr val="FFC000"/>
                  </a:gs>
                  <a:gs pos="90000">
                    <a:srgbClr val="FFC000">
                      <a:lumMod val="75000"/>
                    </a:srgbClr>
                  </a:gs>
                  <a:gs pos="100000">
                    <a:srgbClr val="FFC000">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3497A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87" name="TextBox 86"/>
              <p:cNvSpPr txBox="1"/>
              <p:nvPr/>
            </p:nvSpPr>
            <p:spPr>
              <a:xfrm rot="18935583">
                <a:off x="5494245" y="4150901"/>
                <a:ext cx="2823395" cy="1471000"/>
              </a:xfrm>
              <a:prstGeom prst="rect">
                <a:avLst/>
              </a:prstGeom>
              <a:noFill/>
            </p:spPr>
            <p:txBody>
              <a:bodyPr spcFirstLastPara="1">
                <a:prstTxWarp prst="textArchDown">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Simple and Intuitive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User Experience</a:t>
                </a:r>
              </a:p>
            </p:txBody>
          </p:sp>
        </p:grpSp>
        <p:grpSp>
          <p:nvGrpSpPr>
            <p:cNvPr id="36881" name="Group 33"/>
            <p:cNvGrpSpPr>
              <a:grpSpLocks/>
            </p:cNvGrpSpPr>
            <p:nvPr/>
          </p:nvGrpSpPr>
          <p:grpSpPr bwMode="auto">
            <a:xfrm>
              <a:off x="2304502" y="1660950"/>
              <a:ext cx="4471202" cy="4467466"/>
              <a:chOff x="3590611" y="1545360"/>
              <a:chExt cx="4922563" cy="4924642"/>
            </a:xfrm>
          </p:grpSpPr>
          <p:sp>
            <p:nvSpPr>
              <p:cNvPr id="84" name="Block Arc 83"/>
              <p:cNvSpPr/>
              <p:nvPr/>
            </p:nvSpPr>
            <p:spPr>
              <a:xfrm rot="16200000">
                <a:off x="3589572" y="1546399"/>
                <a:ext cx="4924642" cy="4922563"/>
              </a:xfrm>
              <a:prstGeom prst="blockArc">
                <a:avLst>
                  <a:gd name="adj1" fmla="val 10800000"/>
                  <a:gd name="adj2" fmla="val 16171340"/>
                  <a:gd name="adj3" fmla="val 24575"/>
                </a:avLst>
              </a:prstGeom>
              <a:gradFill flip="none" rotWithShape="1">
                <a:gsLst>
                  <a:gs pos="0">
                    <a:srgbClr val="7DCC2E"/>
                  </a:gs>
                  <a:gs pos="5000">
                    <a:srgbClr val="7DCC2E">
                      <a:lumMod val="60000"/>
                      <a:lumOff val="40000"/>
                    </a:srgbClr>
                  </a:gs>
                  <a:gs pos="15000">
                    <a:srgbClr val="7DCC2E"/>
                  </a:gs>
                  <a:gs pos="40000">
                    <a:srgbClr val="7DCC2E">
                      <a:lumMod val="75000"/>
                    </a:srgbClr>
                  </a:gs>
                  <a:gs pos="70000">
                    <a:srgbClr val="7DCC2E"/>
                  </a:gs>
                  <a:gs pos="80000">
                    <a:srgbClr val="7DCC2E"/>
                  </a:gs>
                  <a:gs pos="90000">
                    <a:srgbClr val="7DCC2E">
                      <a:lumMod val="75000"/>
                    </a:srgbClr>
                  </a:gs>
                  <a:gs pos="100000">
                    <a:srgbClr val="7DCC2E">
                      <a:lumMod val="60000"/>
                      <a:lumOff val="40000"/>
                    </a:srgbClr>
                  </a:gs>
                </a:gsLst>
                <a:lin ang="13500000" scaled="1"/>
                <a:tileRect/>
              </a:gradFill>
              <a:ln w="6350" cap="flat" cmpd="sng" algn="ctr">
                <a:noFill/>
                <a:prstDash val="solid"/>
                <a:headEnd type="none" w="med" len="med"/>
                <a:tailEnd type="none" w="med" len="med"/>
              </a:ln>
              <a:effectLst>
                <a:outerShdw blurRad="368300" sx="102000" sy="102000" algn="ctr" rotWithShape="0">
                  <a:prstClr val="black">
                    <a:alpha val="75000"/>
                  </a:prstClr>
                </a:outerShdw>
              </a:effectLst>
              <a:scene3d>
                <a:camera prst="orthographicFront">
                  <a:rot lat="0" lon="0" rev="0"/>
                </a:camera>
                <a:lightRig rig="glow" dir="t">
                  <a:rot lat="0" lon="0" rev="1800000"/>
                </a:lightRig>
              </a:scene3d>
              <a:sp3d prstMaterial="flat">
                <a:contourClr>
                  <a:srgbClr val="7DCC2E"/>
                </a:contourClr>
              </a:sp3d>
            </p:spPr>
            <p:txBody>
              <a:bodyPr lIns="109728" tIns="54864" rIns="109728" bIns="54864" anchor="ctr"/>
              <a:lstStyle/>
              <a:p>
                <a:pPr algn="ctr" defTabSz="685637" eaLnBrk="0" hangingPunct="0">
                  <a:lnSpc>
                    <a:spcPct val="90000"/>
                  </a:lnSpc>
                  <a:spcBef>
                    <a:spcPts val="300"/>
                  </a:spcBef>
                  <a:defRPr/>
                </a:pPr>
                <a:endParaRPr lang="en-US" altLang="zh-CN" sz="1200" b="1" kern="0" dirty="0">
                  <a:solidFill>
                    <a:srgbClr val="FFFFFF"/>
                  </a:solidFill>
                  <a:effectLst>
                    <a:outerShdw blurRad="38100" dist="38100" dir="2700000" algn="tl">
                      <a:srgbClr val="000000">
                        <a:alpha val="43137"/>
                      </a:srgbClr>
                    </a:outerShdw>
                  </a:effectLst>
                  <a:cs typeface="+mn-cs"/>
                </a:endParaRPr>
              </a:p>
            </p:txBody>
          </p:sp>
          <p:sp>
            <p:nvSpPr>
              <p:cNvPr id="85" name="TextBox 84"/>
              <p:cNvSpPr txBox="1"/>
              <p:nvPr/>
            </p:nvSpPr>
            <p:spPr>
              <a:xfrm rot="2664417">
                <a:off x="3881485" y="3812117"/>
                <a:ext cx="2936186" cy="1902528"/>
              </a:xfrm>
              <a:prstGeom prst="rect">
                <a:avLst/>
              </a:prstGeom>
              <a:noFill/>
            </p:spPr>
            <p:txBody>
              <a:bodyPr spcFirstLastPara="1">
                <a:prstTxWarp prst="textArchDown">
                  <a:avLst/>
                </a:prstTxWarp>
                <a:spAutoFit/>
              </a:bodyPr>
              <a:lstStyle/>
              <a:p>
                <a:pPr algn="ctr" defTabSz="914099">
                  <a:lnSpc>
                    <a:spcPct val="90000"/>
                  </a:lnSpc>
                  <a:defRPr/>
                </a:pPr>
                <a:r>
                  <a:rPr lang="en-US" sz="2400" kern="0" dirty="0">
                    <a:gradFill>
                      <a:gsLst>
                        <a:gs pos="0">
                          <a:srgbClr val="FFFFFF"/>
                        </a:gs>
                        <a:gs pos="100000">
                          <a:srgbClr val="FFFFFF"/>
                        </a:gs>
                      </a:gsLst>
                      <a:lin ang="5400000" scaled="0"/>
                    </a:gradFill>
                    <a:latin typeface="+mn-lt"/>
                    <a:cs typeface="+mn-cs"/>
                  </a:rPr>
                  <a:t>Scalable and </a:t>
                </a:r>
                <a:br>
                  <a:rPr lang="en-US" sz="2400" kern="0" dirty="0">
                    <a:gradFill>
                      <a:gsLst>
                        <a:gs pos="0">
                          <a:srgbClr val="FFFFFF"/>
                        </a:gs>
                        <a:gs pos="100000">
                          <a:srgbClr val="FFFFFF"/>
                        </a:gs>
                      </a:gsLst>
                      <a:lin ang="5400000" scaled="0"/>
                    </a:gradFill>
                    <a:latin typeface="+mn-lt"/>
                    <a:cs typeface="+mn-cs"/>
                  </a:rPr>
                </a:br>
                <a:r>
                  <a:rPr lang="en-US" sz="2400" kern="0" dirty="0">
                    <a:gradFill>
                      <a:gsLst>
                        <a:gs pos="0">
                          <a:srgbClr val="FFFFFF"/>
                        </a:gs>
                        <a:gs pos="100000">
                          <a:srgbClr val="FFFFFF"/>
                        </a:gs>
                      </a:gsLst>
                      <a:lin ang="5400000" scaled="0"/>
                    </a:gradFill>
                    <a:latin typeface="+mn-lt"/>
                    <a:cs typeface="+mn-cs"/>
                  </a:rPr>
                  <a:t>Connected Platform</a:t>
                </a:r>
              </a:p>
            </p:txBody>
          </p:sp>
        </p:grpSp>
        <p:sp>
          <p:nvSpPr>
            <p:cNvPr id="83" name="Oval 13"/>
            <p:cNvSpPr>
              <a:spLocks noChangeArrowheads="1"/>
            </p:cNvSpPr>
            <p:nvPr/>
          </p:nvSpPr>
          <p:spPr bwMode="auto">
            <a:xfrm rot="10800000">
              <a:off x="3449421" y="2798756"/>
              <a:ext cx="2180792" cy="2178048"/>
            </a:xfrm>
            <a:prstGeom prst="ellipse">
              <a:avLst/>
            </a:prstGeom>
            <a:gradFill flip="none" rotWithShape="1">
              <a:gsLst>
                <a:gs pos="0">
                  <a:srgbClr val="000000">
                    <a:alpha val="0"/>
                  </a:srgbClr>
                </a:gs>
                <a:gs pos="50000">
                  <a:srgbClr val="000000">
                    <a:alpha val="25000"/>
                  </a:srgbClr>
                </a:gs>
                <a:gs pos="70000">
                  <a:srgbClr val="000000">
                    <a:alpha val="25000"/>
                  </a:srgbClr>
                </a:gs>
                <a:gs pos="100000">
                  <a:srgbClr val="000000">
                    <a:alpha val="25000"/>
                  </a:srgbClr>
                </a:gs>
              </a:gsLst>
              <a:lin ang="5400000" scaled="1"/>
              <a:tileRect/>
            </a:gradFill>
            <a:ln w="12700">
              <a:gradFill flip="none" rotWithShape="1">
                <a:gsLst>
                  <a:gs pos="0">
                    <a:srgbClr val="FFFFFF">
                      <a:alpha val="0"/>
                    </a:srgbClr>
                  </a:gs>
                  <a:gs pos="50000">
                    <a:srgbClr val="FFFFFF">
                      <a:alpha val="50000"/>
                    </a:srgbClr>
                  </a:gs>
                  <a:gs pos="70000">
                    <a:srgbClr val="FFFFFF">
                      <a:alpha val="50000"/>
                    </a:srgbClr>
                  </a:gs>
                  <a:gs pos="100000">
                    <a:srgbClr val="FFC000">
                      <a:tint val="23500"/>
                      <a:satMod val="160000"/>
                    </a:srgbClr>
                  </a:gs>
                </a:gsLst>
                <a:lin ang="5400000" scaled="1"/>
                <a:tileRect/>
              </a:gradFill>
              <a:round/>
              <a:headEnd/>
              <a:tailEnd/>
            </a:ln>
            <a:effectLst>
              <a:outerShdw blurRad="558800" sx="102000" sy="102000" algn="ctr" rotWithShape="0">
                <a:prstClr val="black">
                  <a:alpha val="82000"/>
                </a:prstClr>
              </a:outerShdw>
            </a:effectLst>
          </p:spPr>
          <p:txBody>
            <a:bodyPr/>
            <a:lstStyle/>
            <a:p>
              <a:pPr>
                <a:defRPr/>
              </a:pPr>
              <a:endParaRPr lang="en-US" sz="2400" kern="0" dirty="0">
                <a:solidFill>
                  <a:sysClr val="windowText" lastClr="000000"/>
                </a:solidFill>
                <a:cs typeface="Segoe UI" pitchFamily="34" charset="0"/>
              </a:endParaRPr>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6385"/>
          </a:xfrm>
        </p:spPr>
        <p:txBody>
          <a:bodyPr/>
          <a:lstStyle/>
          <a:p>
            <a:pPr defTabSz="914363" fontAlgn="auto">
              <a:spcAft>
                <a:spcPts val="0"/>
              </a:spcAft>
              <a:defRPr/>
            </a:pPr>
            <a:r>
              <a:t>Process Overview</a:t>
            </a:r>
            <a:endParaRPr/>
          </a:p>
        </p:txBody>
      </p:sp>
      <p:graphicFrame>
        <p:nvGraphicFramePr>
          <p:cNvPr id="7" name="Content Placeholder 6"/>
          <p:cNvGraphicFramePr>
            <a:graphicFrameLocks noGrp="1"/>
          </p:cNvGraphicFramePr>
          <p:nvPr>
            <p:ph idx="1"/>
          </p:nvPr>
        </p:nvGraphicFramePr>
        <p:xfrm>
          <a:off x="1447800" y="1295400"/>
          <a:ext cx="5867400" cy="1973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6"/>
          <p:cNvGraphicFramePr>
            <a:graphicFrameLocks/>
          </p:cNvGraphicFramePr>
          <p:nvPr/>
        </p:nvGraphicFramePr>
        <p:xfrm>
          <a:off x="457200" y="3581400"/>
          <a:ext cx="8458200" cy="22018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Related Resources</a:t>
            </a:r>
            <a:endParaRPr/>
          </a:p>
        </p:txBody>
      </p:sp>
      <p:sp>
        <p:nvSpPr>
          <p:cNvPr id="3" name="Text Placeholder 2"/>
          <p:cNvSpPr>
            <a:spLocks noGrp="1"/>
          </p:cNvSpPr>
          <p:nvPr>
            <p:ph type="body" sz="quarter" idx="10"/>
          </p:nvPr>
        </p:nvSpPr>
        <p:spPr>
          <a:xfrm>
            <a:off x="228600" y="1219200"/>
            <a:ext cx="8686800" cy="5410200"/>
          </a:xfrm>
        </p:spPr>
        <p:txBody>
          <a:bodyPr>
            <a:normAutofit/>
          </a:bodyPr>
          <a:lstStyle/>
          <a:p>
            <a:pPr defTabSz="914363" fontAlgn="auto">
              <a:spcAft>
                <a:spcPts val="0"/>
              </a:spcAft>
              <a:defRPr/>
            </a:pPr>
            <a:r>
              <a:rPr lang="en-US" sz="2800" dirty="0" err="1" smtClean="0"/>
              <a:t>WebCasts</a:t>
            </a:r>
            <a:r>
              <a:rPr lang="en-US" sz="2800" dirty="0" smtClean="0"/>
              <a:t> </a:t>
            </a:r>
            <a:r>
              <a:rPr lang="en-US" sz="2800" dirty="0"/>
              <a:t>- </a:t>
            </a:r>
            <a:r>
              <a:rPr lang="en-US" sz="2800" dirty="0">
                <a:hlinkClick r:id="rId2"/>
              </a:rPr>
              <a:t>http://</a:t>
            </a:r>
            <a:r>
              <a:rPr lang="en-US" sz="2800" dirty="0" smtClean="0">
                <a:hlinkClick r:id="rId2"/>
              </a:rPr>
              <a:t>www.microsoft.com/events/series/epm.aspx</a:t>
            </a:r>
            <a:r>
              <a:rPr lang="en-US" sz="2800" dirty="0" smtClean="0"/>
              <a:t> </a:t>
            </a:r>
            <a:endParaRPr lang="en-US" sz="2800" dirty="0"/>
          </a:p>
          <a:p>
            <a:pPr lvl="1" defTabSz="914363" fontAlgn="auto">
              <a:spcAft>
                <a:spcPts val="0"/>
              </a:spcAft>
              <a:defRPr/>
            </a:pPr>
            <a:endParaRPr lang="en-US" sz="1050" b="1" dirty="0" smtClean="0">
              <a:hlinkClick r:id="rId3" action="ppaction://hlinkfile"/>
            </a:endParaRPr>
          </a:p>
          <a:p>
            <a:pPr lvl="1" defTabSz="914363" fontAlgn="auto">
              <a:spcAft>
                <a:spcPts val="0"/>
              </a:spcAft>
              <a:defRPr/>
            </a:pPr>
            <a:r>
              <a:rPr lang="en-US" dirty="0" smtClean="0">
                <a:hlinkClick r:id="rId3" action="ppaction://hlinkfile"/>
              </a:rPr>
              <a:t>TechNet </a:t>
            </a:r>
            <a:r>
              <a:rPr lang="en-US" dirty="0">
                <a:hlinkClick r:id="rId3" action="ppaction://hlinkfile"/>
              </a:rPr>
              <a:t>Webcast: Microsoft Project 2010 Portfolio Analysis (Level 200)</a:t>
            </a:r>
            <a:r>
              <a:rPr lang="en-US" dirty="0" smtClean="0"/>
              <a:t> </a:t>
            </a:r>
            <a:r>
              <a:rPr lang="en-US" dirty="0"/>
              <a:t>by </a:t>
            </a:r>
            <a:r>
              <a:rPr lang="en-US" dirty="0" smtClean="0"/>
              <a:t>Hilde </a:t>
            </a:r>
            <a:r>
              <a:rPr lang="en-US" dirty="0" err="1" smtClean="0"/>
              <a:t>Corbu</a:t>
            </a:r>
            <a:r>
              <a:rPr lang="en-US" dirty="0" smtClean="0"/>
              <a:t>, Project MVP</a:t>
            </a:r>
          </a:p>
          <a:p>
            <a:pPr lvl="1" defTabSz="914363" fontAlgn="auto">
              <a:spcAft>
                <a:spcPts val="0"/>
              </a:spcAft>
              <a:defRPr/>
            </a:pPr>
            <a:endParaRPr lang="en-US" dirty="0" smtClean="0"/>
          </a:p>
          <a:p>
            <a:pPr defTabSz="914363" fontAlgn="auto">
              <a:spcAft>
                <a:spcPts val="0"/>
              </a:spcAft>
              <a:defRPr/>
            </a:pPr>
            <a:r>
              <a:rPr lang="en-US" dirty="0" smtClean="0"/>
              <a:t>Videos and sessions</a:t>
            </a:r>
            <a:br>
              <a:rPr lang="en-US" dirty="0" smtClean="0"/>
            </a:br>
            <a:r>
              <a:rPr lang="en-US" sz="2800" dirty="0" smtClean="0">
                <a:hlinkClick r:id="rId4"/>
              </a:rPr>
              <a:t>http</a:t>
            </a:r>
            <a:r>
              <a:rPr lang="en-US" sz="2800" dirty="0">
                <a:hlinkClick r:id="rId4"/>
              </a:rPr>
              <a:t>://</a:t>
            </a:r>
            <a:r>
              <a:rPr lang="en-US" sz="2800" dirty="0" smtClean="0">
                <a:hlinkClick r:id="rId4"/>
              </a:rPr>
              <a:t>www.microsoft.com/showcase/en/US/channels/microsoftproject/</a:t>
            </a:r>
            <a:endParaRPr lang="en-US" sz="2800" dirty="0" smtClean="0"/>
          </a:p>
          <a:p>
            <a:pPr defTabSz="914363" fontAlgn="auto">
              <a:spcAft>
                <a:spcPts val="0"/>
              </a:spcAft>
              <a:defRPr/>
            </a:pPr>
            <a:endParaRPr lang="en-US" sz="1000" dirty="0" smtClean="0"/>
          </a:p>
          <a:p>
            <a:pPr lvl="1" defTabSz="914363" fontAlgn="auto">
              <a:spcAft>
                <a:spcPts val="0"/>
              </a:spcAft>
              <a:defRPr/>
            </a:pPr>
            <a:r>
              <a:rPr lang="en-US" dirty="0">
                <a:hlinkClick r:id="rId5"/>
              </a:rPr>
              <a:t>Project Server 2010 - Portfolio </a:t>
            </a:r>
            <a:r>
              <a:rPr lang="en-US" dirty="0" smtClean="0">
                <a:hlinkClick r:id="rId5"/>
              </a:rPr>
              <a:t>Management</a:t>
            </a:r>
            <a:r>
              <a:rPr lang="en-US" dirty="0" smtClean="0"/>
              <a:t> by </a:t>
            </a:r>
            <a:r>
              <a:rPr lang="fi-FI" dirty="0"/>
              <a:t>Luke </a:t>
            </a:r>
            <a:r>
              <a:rPr lang="fi-FI" dirty="0" smtClean="0"/>
              <a:t>Humphrey and Catalin Olteanu</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pPr defTabSz="914363" fontAlgn="auto">
              <a:spcAft>
                <a:spcPts val="0"/>
              </a:spcAft>
              <a:defRPr/>
            </a:pPr>
            <a:r>
              <a:rPr dirty="0" smtClean="0"/>
              <a:t>Business Drivers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0AF8BE-826C-44C0-85BA-25491D3B4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2C5145-0971-4F3A-AA99-CF884E0E6225}">
  <ds:schemaRefs>
    <ds:schemaRef ds:uri="http://schemas.microsoft.com/sharepoint/events"/>
  </ds:schemaRefs>
</ds:datastoreItem>
</file>

<file path=customXml/itemProps3.xml><?xml version="1.0" encoding="utf-8"?>
<ds:datastoreItem xmlns:ds="http://schemas.openxmlformats.org/officeDocument/2006/customXml" ds:itemID="{AB1B8628-CBE0-4B41-880F-B95C9CCD8F87}">
  <ds:schemaRefs>
    <ds:schemaRef ds:uri="http://schemas.microsoft.com/sharepoint/v3/contenttype/forms"/>
  </ds:schemaRefs>
</ds:datastoreItem>
</file>

<file path=customXml/itemProps4.xml><?xml version="1.0" encoding="utf-8"?>
<ds:datastoreItem xmlns:ds="http://schemas.openxmlformats.org/officeDocument/2006/customXml" ds:itemID="{D526B870-528C-4C9A-BD30-1813EFB85891}">
  <ds:schemaRefs>
    <ds:schemaRef ds:uri="http://purl.org/dc/dcmitype/"/>
    <ds:schemaRef ds:uri="b37bd352-beaf-4c97-8b80-f7f4c01a9729"/>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2552</Words>
  <Application>Microsoft Office PowerPoint</Application>
  <PresentationFormat>On-screen Show (4:3)</PresentationFormat>
  <Paragraphs>573</Paragraphs>
  <Slides>40</Slides>
  <Notes>20</Notes>
  <HiddenSlides>0</HiddenSlides>
  <MMClips>0</MMClip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Project 2010 Ignite Template</vt:lpstr>
      <vt:lpstr>White with Consolas font for code slides</vt:lpstr>
      <vt:lpstr>1_Project 2010 Ignite Template</vt:lpstr>
      <vt:lpstr>1_White with Consolas font for code slides</vt:lpstr>
      <vt:lpstr>PowerPoint Presentation</vt:lpstr>
      <vt:lpstr>Portfolio Strategy</vt:lpstr>
      <vt:lpstr>Agenda</vt:lpstr>
      <vt:lpstr>Introduction</vt:lpstr>
      <vt:lpstr>Why is Effective Portfolio Management Important?</vt:lpstr>
      <vt:lpstr>Unified Project and Portfolio Management Key benefits of Project Server 2010</vt:lpstr>
      <vt:lpstr>Process Overview</vt:lpstr>
      <vt:lpstr>Related Resources</vt:lpstr>
      <vt:lpstr>Business Drivers</vt:lpstr>
      <vt:lpstr>Business Driver</vt:lpstr>
      <vt:lpstr>Driver Prioritizations</vt:lpstr>
      <vt:lpstr>Calculated Driver Prioritization</vt:lpstr>
      <vt:lpstr>PowerPoint Presentation</vt:lpstr>
      <vt:lpstr>PowerPoint Presentation</vt:lpstr>
      <vt:lpstr>PowerPoint Presentation</vt:lpstr>
      <vt:lpstr>PowerPoint Presentation</vt:lpstr>
      <vt:lpstr>Portfolio Analyses</vt:lpstr>
      <vt:lpstr>Portfolio Analyses</vt:lpstr>
      <vt:lpstr>Unified Project and Portfolio Management Further considerations</vt:lpstr>
      <vt:lpstr>Project Prioritization</vt:lpstr>
      <vt:lpstr>PowerPoint Presentation</vt:lpstr>
      <vt:lpstr>PowerPoint Presentation</vt:lpstr>
      <vt:lpstr>PowerPoint Presentation</vt:lpstr>
      <vt:lpstr>Project Interdependencies</vt:lpstr>
      <vt:lpstr>Cost constraint analysis</vt:lpstr>
      <vt:lpstr>Constraint Optimization The need for optimization</vt:lpstr>
      <vt:lpstr>PowerPoint Presentation</vt:lpstr>
      <vt:lpstr>Force In/Out</vt:lpstr>
      <vt:lpstr>PowerPoint Presentation</vt:lpstr>
      <vt:lpstr>Resource constraint analysis</vt:lpstr>
      <vt:lpstr>Resource Constraint Analysis Related Portfolio Analysis Configuration</vt:lpstr>
      <vt:lpstr>Resource Constraint Analysis Simplified Algorithm – Resource Allocation</vt:lpstr>
      <vt:lpstr>PowerPoint Presentation</vt:lpstr>
      <vt:lpstr>And when you’re done?</vt:lpstr>
      <vt:lpstr>Portfolio Comparison</vt:lpstr>
      <vt:lpstr>Commit Portfolio Analysis Decisions</vt:lpstr>
      <vt:lpstr>PowerPoint Presentation</vt:lpstr>
      <vt:lpstr>Summary</vt:lpstr>
      <vt:lpstr>                          -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 Portfolio Strategy</dc:title>
  <dc:creator/>
  <cp:keywords>Microsoft Project 2010</cp:keywords>
  <cp:lastModifiedBy/>
  <cp:revision>1</cp:revision>
  <dcterms:created xsi:type="dcterms:W3CDTF">2009-08-19T05:21:04Z</dcterms:created>
  <dcterms:modified xsi:type="dcterms:W3CDTF">2010-04-28T21:05:34Z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Url">
    <vt:lpwstr>http://office/14/teams/project/feedback/_layouts/DocIdRedir.aspx?ID=CS6VPA66YUCU-275-87, CS6VPA66YUCU-275-87</vt:lpwstr>
  </property>
  <property fmtid="{D5CDD505-2E9C-101B-9397-08002B2CF9AE}" pid="4" name="_dlc_DocId">
    <vt:lpwstr>CS6VPA66YUCU-275-87</vt:lpwstr>
  </property>
</Properties>
</file>