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4" r:id="rId5"/>
    <p:sldMasterId id="2147483678" r:id="rId6"/>
    <p:sldMasterId id="2147483680" r:id="rId7"/>
    <p:sldMasterId id="2147483700" r:id="rId8"/>
  </p:sldMasterIdLst>
  <p:notesMasterIdLst>
    <p:notesMasterId r:id="rId57"/>
  </p:notesMasterIdLst>
  <p:sldIdLst>
    <p:sldId id="295" r:id="rId9"/>
    <p:sldId id="296" r:id="rId10"/>
    <p:sldId id="289" r:id="rId11"/>
    <p:sldId id="319" r:id="rId12"/>
    <p:sldId id="322" r:id="rId13"/>
    <p:sldId id="323" r:id="rId14"/>
    <p:sldId id="321" r:id="rId15"/>
    <p:sldId id="299" r:id="rId16"/>
    <p:sldId id="318" r:id="rId17"/>
    <p:sldId id="369" r:id="rId18"/>
    <p:sldId id="353" r:id="rId19"/>
    <p:sldId id="354" r:id="rId20"/>
    <p:sldId id="355" r:id="rId21"/>
    <p:sldId id="370" r:id="rId22"/>
    <p:sldId id="316" r:id="rId23"/>
    <p:sldId id="300" r:id="rId24"/>
    <p:sldId id="357" r:id="rId25"/>
    <p:sldId id="312" r:id="rId26"/>
    <p:sldId id="301" r:id="rId27"/>
    <p:sldId id="302" r:id="rId28"/>
    <p:sldId id="326" r:id="rId29"/>
    <p:sldId id="320" r:id="rId30"/>
    <p:sldId id="366" r:id="rId31"/>
    <p:sldId id="317" r:id="rId32"/>
    <p:sldId id="304" r:id="rId33"/>
    <p:sldId id="368" r:id="rId34"/>
    <p:sldId id="358" r:id="rId35"/>
    <p:sldId id="329" r:id="rId36"/>
    <p:sldId id="328" r:id="rId37"/>
    <p:sldId id="303" r:id="rId38"/>
    <p:sldId id="314" r:id="rId39"/>
    <p:sldId id="364" r:id="rId40"/>
    <p:sldId id="330" r:id="rId41"/>
    <p:sldId id="331" r:id="rId42"/>
    <p:sldId id="360" r:id="rId43"/>
    <p:sldId id="365" r:id="rId44"/>
    <p:sldId id="363" r:id="rId45"/>
    <p:sldId id="307" r:id="rId46"/>
    <p:sldId id="332" r:id="rId47"/>
    <p:sldId id="359" r:id="rId48"/>
    <p:sldId id="306" r:id="rId49"/>
    <p:sldId id="308" r:id="rId50"/>
    <p:sldId id="309" r:id="rId51"/>
    <p:sldId id="367" r:id="rId52"/>
    <p:sldId id="350" r:id="rId53"/>
    <p:sldId id="362" r:id="rId54"/>
    <p:sldId id="298" r:id="rId55"/>
    <p:sldId id="297"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11EBC53-FA7F-467F-9EEA-89DE4F730733}">
          <p14:sldIdLst>
            <p14:sldId id="295"/>
            <p14:sldId id="296"/>
            <p14:sldId id="289"/>
          </p14:sldIdLst>
        </p14:section>
        <p14:section name="Introduction" id="{F08FE7EB-8B39-4F8A-BD21-188E30BF289A}">
          <p14:sldIdLst>
            <p14:sldId id="319"/>
            <p14:sldId id="322"/>
            <p14:sldId id="323"/>
            <p14:sldId id="321"/>
            <p14:sldId id="299"/>
            <p14:sldId id="318"/>
            <p14:sldId id="369"/>
            <p14:sldId id="353"/>
            <p14:sldId id="354"/>
            <p14:sldId id="355"/>
            <p14:sldId id="370"/>
          </p14:sldIdLst>
        </p14:section>
        <p14:section name="Business Drivers" id="{D3781340-B95B-44CA-9B9E-4B912D6DE100}">
          <p14:sldIdLst>
            <p14:sldId id="316"/>
            <p14:sldId id="300"/>
            <p14:sldId id="357"/>
            <p14:sldId id="312"/>
            <p14:sldId id="301"/>
            <p14:sldId id="302"/>
            <p14:sldId id="326"/>
            <p14:sldId id="320"/>
            <p14:sldId id="366"/>
          </p14:sldIdLst>
        </p14:section>
        <p14:section name="Portfolio Analyses" id="{24D75C37-1C72-4807-8439-6EA65FAD32CC}">
          <p14:sldIdLst>
            <p14:sldId id="317"/>
            <p14:sldId id="304"/>
            <p14:sldId id="368"/>
            <p14:sldId id="358"/>
            <p14:sldId id="329"/>
            <p14:sldId id="328"/>
            <p14:sldId id="303"/>
            <p14:sldId id="314"/>
            <p14:sldId id="364"/>
            <p14:sldId id="330"/>
            <p14:sldId id="331"/>
            <p14:sldId id="360"/>
            <p14:sldId id="365"/>
            <p14:sldId id="363"/>
            <p14:sldId id="307"/>
            <p14:sldId id="332"/>
            <p14:sldId id="359"/>
            <p14:sldId id="306"/>
            <p14:sldId id="308"/>
            <p14:sldId id="309"/>
            <p14:sldId id="367"/>
          </p14:sldIdLst>
        </p14:section>
        <p14:section name="Closing" id="{7D53CE06-17D5-4AAB-919A-5FDE2178EEF1}">
          <p14:sldIdLst>
            <p14:sldId id="350"/>
            <p14:sldId id="362"/>
            <p14:sldId id="298"/>
            <p14:sldId id="29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87647" autoAdjust="0"/>
  </p:normalViewPr>
  <p:slideViewPr>
    <p:cSldViewPr>
      <p:cViewPr varScale="1">
        <p:scale>
          <a:sx n="80" d="100"/>
          <a:sy n="80" d="100"/>
        </p:scale>
        <p:origin x="-1074" y="-90"/>
      </p:cViewPr>
      <p:guideLst>
        <p:guide orient="horz" pos="2160"/>
        <p:guide pos="2880"/>
      </p:guideLst>
    </p:cSldViewPr>
  </p:slideViewPr>
  <p:notesTextViewPr>
    <p:cViewPr>
      <p:scale>
        <a:sx n="100" d="100"/>
        <a:sy n="100" d="100"/>
      </p:scale>
      <p:origin x="0" y="0"/>
    </p:cViewPr>
  </p:notesTextViewPr>
  <p:sorterViewPr>
    <p:cViewPr>
      <p:scale>
        <a:sx n="110" d="100"/>
        <a:sy n="110" d="100"/>
      </p:scale>
      <p:origin x="0" y="242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slide" Target="slides/slide47.xml"/><Relationship Id="rId7" Type="http://schemas.openxmlformats.org/officeDocument/2006/relationships/slideMaster" Target="slideMasters/slideMaster3.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54" Type="http://schemas.openxmlformats.org/officeDocument/2006/relationships/slide" Target="slides/slide46.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8" Type="http://schemas.openxmlformats.org/officeDocument/2006/relationships/slideMaster" Target="slideMasters/slideMaster4.xml"/><Relationship Id="rId51" Type="http://schemas.openxmlformats.org/officeDocument/2006/relationships/slide" Target="slides/slide43.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AF71EF-DAAD-46CA-8F44-49D2CEB308A5}" type="doc">
      <dgm:prSet loTypeId="urn:microsoft.com/office/officeart/2005/8/layout/hProcess9" loCatId="process" qsTypeId="urn:microsoft.com/office/officeart/2005/8/quickstyle/3d1" qsCatId="3D" csTypeId="urn:microsoft.com/office/officeart/2005/8/colors/colorful2" csCatId="colorful" phldr="1"/>
      <dgm:spPr/>
    </dgm:pt>
    <dgm:pt modelId="{221D004E-84AF-4E66-B0CA-E211FE1D67DC}">
      <dgm:prSet phldrT="[Text]"/>
      <dgm:spPr/>
      <dgm:t>
        <a:bodyPr/>
        <a:lstStyle/>
        <a:p>
          <a:r>
            <a:rPr lang="en-US" dirty="0" smtClean="0"/>
            <a:t>Business Drivers Definition </a:t>
          </a:r>
          <a:endParaRPr lang="en-US" dirty="0"/>
        </a:p>
      </dgm:t>
    </dgm:pt>
    <dgm:pt modelId="{FB17D098-9161-4A06-AAD7-1D894089A107}" type="parTrans" cxnId="{7E51540F-5886-4644-A251-AD01393994EE}">
      <dgm:prSet/>
      <dgm:spPr/>
      <dgm:t>
        <a:bodyPr/>
        <a:lstStyle/>
        <a:p>
          <a:endParaRPr lang="en-US"/>
        </a:p>
      </dgm:t>
    </dgm:pt>
    <dgm:pt modelId="{23D6540F-192A-42E2-A549-A793E8E716C3}" type="sibTrans" cxnId="{7E51540F-5886-4644-A251-AD01393994EE}">
      <dgm:prSet/>
      <dgm:spPr/>
      <dgm:t>
        <a:bodyPr/>
        <a:lstStyle/>
        <a:p>
          <a:endParaRPr lang="en-US"/>
        </a:p>
      </dgm:t>
    </dgm:pt>
    <dgm:pt modelId="{B1CC5EE3-4C28-454D-B5FD-DB491357D2E6}">
      <dgm:prSet phldrT="[Text]"/>
      <dgm:spPr/>
      <dgm:t>
        <a:bodyPr/>
        <a:lstStyle/>
        <a:p>
          <a:r>
            <a:rPr lang="en-US" dirty="0" smtClean="0"/>
            <a:t>Business Drivers Prioritization</a:t>
          </a:r>
          <a:endParaRPr lang="en-US" dirty="0"/>
        </a:p>
      </dgm:t>
    </dgm:pt>
    <dgm:pt modelId="{AEF5D66C-A722-47C1-BFA3-A7F5F5F97C2D}" type="parTrans" cxnId="{6A8B24ED-F124-49A3-8E75-D08E15B52609}">
      <dgm:prSet/>
      <dgm:spPr/>
      <dgm:t>
        <a:bodyPr/>
        <a:lstStyle/>
        <a:p>
          <a:endParaRPr lang="en-US"/>
        </a:p>
      </dgm:t>
    </dgm:pt>
    <dgm:pt modelId="{2C10EAC6-7F50-4272-8AD1-DAACAB2CF52B}" type="sibTrans" cxnId="{6A8B24ED-F124-49A3-8E75-D08E15B52609}">
      <dgm:prSet/>
      <dgm:spPr/>
      <dgm:t>
        <a:bodyPr/>
        <a:lstStyle/>
        <a:p>
          <a:endParaRPr lang="en-US"/>
        </a:p>
      </dgm:t>
    </dgm:pt>
    <dgm:pt modelId="{D49B0148-9E08-48FF-AC63-0FA5B261B0CD}" type="pres">
      <dgm:prSet presAssocID="{81AF71EF-DAAD-46CA-8F44-49D2CEB308A5}" presName="CompostProcess" presStyleCnt="0">
        <dgm:presLayoutVars>
          <dgm:dir/>
          <dgm:resizeHandles val="exact"/>
        </dgm:presLayoutVars>
      </dgm:prSet>
      <dgm:spPr/>
    </dgm:pt>
    <dgm:pt modelId="{91D24C48-2B9C-4A41-8E73-539C89E931D7}" type="pres">
      <dgm:prSet presAssocID="{81AF71EF-DAAD-46CA-8F44-49D2CEB308A5}" presName="arrow" presStyleLbl="bgShp" presStyleIdx="0" presStyleCnt="1">
        <dgm:style>
          <a:lnRef idx="1">
            <a:schemeClr val="accent4"/>
          </a:lnRef>
          <a:fillRef idx="2">
            <a:schemeClr val="accent4"/>
          </a:fillRef>
          <a:effectRef idx="1">
            <a:schemeClr val="accent4"/>
          </a:effectRef>
          <a:fontRef idx="minor">
            <a:schemeClr val="dk1"/>
          </a:fontRef>
        </dgm:style>
      </dgm:prSet>
      <dgm:spPr/>
    </dgm:pt>
    <dgm:pt modelId="{5447739A-D517-442C-A616-8FE027E0B4FB}" type="pres">
      <dgm:prSet presAssocID="{81AF71EF-DAAD-46CA-8F44-49D2CEB308A5}" presName="linearProcess" presStyleCnt="0"/>
      <dgm:spPr/>
    </dgm:pt>
    <dgm:pt modelId="{D18A5C6C-D6F2-4B59-BF12-8B539DF647E5}" type="pres">
      <dgm:prSet presAssocID="{221D004E-84AF-4E66-B0CA-E211FE1D67DC}" presName="textNode" presStyleLbl="node1" presStyleIdx="0" presStyleCnt="2">
        <dgm:presLayoutVars>
          <dgm:bulletEnabled val="1"/>
        </dgm:presLayoutVars>
      </dgm:prSet>
      <dgm:spPr/>
      <dgm:t>
        <a:bodyPr/>
        <a:lstStyle/>
        <a:p>
          <a:endParaRPr lang="en-US"/>
        </a:p>
      </dgm:t>
    </dgm:pt>
    <dgm:pt modelId="{BD96377A-F013-4A61-B1EE-98E81F149696}" type="pres">
      <dgm:prSet presAssocID="{23D6540F-192A-42E2-A549-A793E8E716C3}" presName="sibTrans" presStyleCnt="0"/>
      <dgm:spPr/>
    </dgm:pt>
    <dgm:pt modelId="{0B79BACC-4E64-44D9-864C-96CF32052BD1}" type="pres">
      <dgm:prSet presAssocID="{B1CC5EE3-4C28-454D-B5FD-DB491357D2E6}" presName="textNode" presStyleLbl="node1" presStyleIdx="1" presStyleCnt="2">
        <dgm:presLayoutVars>
          <dgm:bulletEnabled val="1"/>
        </dgm:presLayoutVars>
      </dgm:prSet>
      <dgm:spPr/>
      <dgm:t>
        <a:bodyPr/>
        <a:lstStyle/>
        <a:p>
          <a:endParaRPr lang="en-US"/>
        </a:p>
      </dgm:t>
    </dgm:pt>
  </dgm:ptLst>
  <dgm:cxnLst>
    <dgm:cxn modelId="{A367E9C6-2B6E-42E4-A190-D23E8A7AB1E2}" type="presOf" srcId="{B1CC5EE3-4C28-454D-B5FD-DB491357D2E6}" destId="{0B79BACC-4E64-44D9-864C-96CF32052BD1}" srcOrd="0" destOrd="0" presId="urn:microsoft.com/office/officeart/2005/8/layout/hProcess9"/>
    <dgm:cxn modelId="{6A8B24ED-F124-49A3-8E75-D08E15B52609}" srcId="{81AF71EF-DAAD-46CA-8F44-49D2CEB308A5}" destId="{B1CC5EE3-4C28-454D-B5FD-DB491357D2E6}" srcOrd="1" destOrd="0" parTransId="{AEF5D66C-A722-47C1-BFA3-A7F5F5F97C2D}" sibTransId="{2C10EAC6-7F50-4272-8AD1-DAACAB2CF52B}"/>
    <dgm:cxn modelId="{7E51540F-5886-4644-A251-AD01393994EE}" srcId="{81AF71EF-DAAD-46CA-8F44-49D2CEB308A5}" destId="{221D004E-84AF-4E66-B0CA-E211FE1D67DC}" srcOrd="0" destOrd="0" parTransId="{FB17D098-9161-4A06-AAD7-1D894089A107}" sibTransId="{23D6540F-192A-42E2-A549-A793E8E716C3}"/>
    <dgm:cxn modelId="{799CBA25-0A07-41F5-BF9D-6F460B9957AE}" type="presOf" srcId="{221D004E-84AF-4E66-B0CA-E211FE1D67DC}" destId="{D18A5C6C-D6F2-4B59-BF12-8B539DF647E5}" srcOrd="0" destOrd="0" presId="urn:microsoft.com/office/officeart/2005/8/layout/hProcess9"/>
    <dgm:cxn modelId="{D5C344F3-29FB-42DF-872D-E557F4424AEE}" type="presOf" srcId="{81AF71EF-DAAD-46CA-8F44-49D2CEB308A5}" destId="{D49B0148-9E08-48FF-AC63-0FA5B261B0CD}" srcOrd="0" destOrd="0" presId="urn:microsoft.com/office/officeart/2005/8/layout/hProcess9"/>
    <dgm:cxn modelId="{81B8D6DB-96DC-4353-9453-791C3ACE4A54}" type="presParOf" srcId="{D49B0148-9E08-48FF-AC63-0FA5B261B0CD}" destId="{91D24C48-2B9C-4A41-8E73-539C89E931D7}" srcOrd="0" destOrd="0" presId="urn:microsoft.com/office/officeart/2005/8/layout/hProcess9"/>
    <dgm:cxn modelId="{522A29A5-AD92-4D19-962D-457CA5DFC763}" type="presParOf" srcId="{D49B0148-9E08-48FF-AC63-0FA5B261B0CD}" destId="{5447739A-D517-442C-A616-8FE027E0B4FB}" srcOrd="1" destOrd="0" presId="urn:microsoft.com/office/officeart/2005/8/layout/hProcess9"/>
    <dgm:cxn modelId="{63563683-D2B8-49DD-B030-BDFBE0084BF5}" type="presParOf" srcId="{5447739A-D517-442C-A616-8FE027E0B4FB}" destId="{D18A5C6C-D6F2-4B59-BF12-8B539DF647E5}" srcOrd="0" destOrd="0" presId="urn:microsoft.com/office/officeart/2005/8/layout/hProcess9"/>
    <dgm:cxn modelId="{99DA343C-8C2A-4903-A73F-584D960D2B3E}" type="presParOf" srcId="{5447739A-D517-442C-A616-8FE027E0B4FB}" destId="{BD96377A-F013-4A61-B1EE-98E81F149696}" srcOrd="1" destOrd="0" presId="urn:microsoft.com/office/officeart/2005/8/layout/hProcess9"/>
    <dgm:cxn modelId="{7FEF352B-7642-423C-BF9E-D17AEE2717B1}" type="presParOf" srcId="{5447739A-D517-442C-A616-8FE027E0B4FB}" destId="{0B79BACC-4E64-44D9-864C-96CF32052BD1}" srcOrd="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AF71EF-DAAD-46CA-8F44-49D2CEB308A5}" type="doc">
      <dgm:prSet loTypeId="urn:microsoft.com/office/officeart/2005/8/layout/hProcess9" loCatId="process" qsTypeId="urn:microsoft.com/office/officeart/2005/8/quickstyle/3d1" qsCatId="3D" csTypeId="urn:microsoft.com/office/officeart/2005/8/colors/colorful2" csCatId="colorful" phldr="1"/>
      <dgm:spPr/>
    </dgm:pt>
    <dgm:pt modelId="{221D004E-84AF-4E66-B0CA-E211FE1D67DC}">
      <dgm:prSet phldrT="[Text]" custT="1"/>
      <dgm:spPr/>
      <dgm:t>
        <a:bodyPr/>
        <a:lstStyle/>
        <a:p>
          <a:r>
            <a:rPr lang="en-US" sz="1800" b="0" dirty="0" smtClean="0"/>
            <a:t>Aligning Projects/Proposals to Business Drivers </a:t>
          </a:r>
          <a:endParaRPr lang="en-US" sz="1800" b="0" dirty="0"/>
        </a:p>
      </dgm:t>
    </dgm:pt>
    <dgm:pt modelId="{FB17D098-9161-4A06-AAD7-1D894089A107}" type="parTrans" cxnId="{7E51540F-5886-4644-A251-AD01393994EE}">
      <dgm:prSet/>
      <dgm:spPr/>
      <dgm:t>
        <a:bodyPr/>
        <a:lstStyle/>
        <a:p>
          <a:endParaRPr lang="en-US" sz="2400" b="0"/>
        </a:p>
      </dgm:t>
    </dgm:pt>
    <dgm:pt modelId="{23D6540F-192A-42E2-A549-A793E8E716C3}" type="sibTrans" cxnId="{7E51540F-5886-4644-A251-AD01393994EE}">
      <dgm:prSet/>
      <dgm:spPr/>
      <dgm:t>
        <a:bodyPr/>
        <a:lstStyle/>
        <a:p>
          <a:endParaRPr lang="en-US" sz="2400" b="0"/>
        </a:p>
      </dgm:t>
    </dgm:pt>
    <dgm:pt modelId="{B1CC5EE3-4C28-454D-B5FD-DB491357D2E6}">
      <dgm:prSet phldrT="[Text]" custT="1"/>
      <dgm:spPr/>
      <dgm:t>
        <a:bodyPr/>
        <a:lstStyle/>
        <a:p>
          <a:r>
            <a:rPr lang="en-US" sz="1800" b="0" dirty="0" smtClean="0"/>
            <a:t>Projects/Proposals Prioritization</a:t>
          </a:r>
          <a:endParaRPr lang="en-US" sz="1800" b="0" dirty="0"/>
        </a:p>
      </dgm:t>
    </dgm:pt>
    <dgm:pt modelId="{AEF5D66C-A722-47C1-BFA3-A7F5F5F97C2D}" type="parTrans" cxnId="{6A8B24ED-F124-49A3-8E75-D08E15B52609}">
      <dgm:prSet/>
      <dgm:spPr/>
      <dgm:t>
        <a:bodyPr/>
        <a:lstStyle/>
        <a:p>
          <a:endParaRPr lang="en-US" sz="2400" b="0"/>
        </a:p>
      </dgm:t>
    </dgm:pt>
    <dgm:pt modelId="{2C10EAC6-7F50-4272-8AD1-DAACAB2CF52B}" type="sibTrans" cxnId="{6A8B24ED-F124-49A3-8E75-D08E15B52609}">
      <dgm:prSet/>
      <dgm:spPr/>
      <dgm:t>
        <a:bodyPr/>
        <a:lstStyle/>
        <a:p>
          <a:endParaRPr lang="en-US" sz="2400" b="0"/>
        </a:p>
      </dgm:t>
    </dgm:pt>
    <dgm:pt modelId="{22ADBF4E-39EC-4F5D-AAD2-12C80F15ED97}">
      <dgm:prSet phldrT="[Text]" custT="1"/>
      <dgm:spPr/>
      <dgm:t>
        <a:bodyPr/>
        <a:lstStyle/>
        <a:p>
          <a:r>
            <a:rPr lang="en-US" sz="1800" b="0" dirty="0" smtClean="0"/>
            <a:t>Portfolio Analysis (cost, resource)</a:t>
          </a:r>
          <a:endParaRPr lang="en-US" sz="1800" b="0" dirty="0"/>
        </a:p>
      </dgm:t>
    </dgm:pt>
    <dgm:pt modelId="{15A3A89B-167F-4A5C-8F80-BA1E079EDC57}" type="parTrans" cxnId="{CEB1E369-A9A1-4771-8A2F-38894305E8F3}">
      <dgm:prSet/>
      <dgm:spPr/>
      <dgm:t>
        <a:bodyPr/>
        <a:lstStyle/>
        <a:p>
          <a:endParaRPr lang="en-US" sz="2400" b="0"/>
        </a:p>
      </dgm:t>
    </dgm:pt>
    <dgm:pt modelId="{FE5879C9-9D75-479D-AE85-33F56847211E}" type="sibTrans" cxnId="{CEB1E369-A9A1-4771-8A2F-38894305E8F3}">
      <dgm:prSet/>
      <dgm:spPr/>
      <dgm:t>
        <a:bodyPr/>
        <a:lstStyle/>
        <a:p>
          <a:endParaRPr lang="en-US" sz="2400" b="0"/>
        </a:p>
      </dgm:t>
    </dgm:pt>
    <dgm:pt modelId="{D49B0148-9E08-48FF-AC63-0FA5B261B0CD}" type="pres">
      <dgm:prSet presAssocID="{81AF71EF-DAAD-46CA-8F44-49D2CEB308A5}" presName="CompostProcess" presStyleCnt="0">
        <dgm:presLayoutVars>
          <dgm:dir/>
          <dgm:resizeHandles val="exact"/>
        </dgm:presLayoutVars>
      </dgm:prSet>
      <dgm:spPr/>
    </dgm:pt>
    <dgm:pt modelId="{91D24C48-2B9C-4A41-8E73-539C89E931D7}" type="pres">
      <dgm:prSet presAssocID="{81AF71EF-DAAD-46CA-8F44-49D2CEB308A5}" presName="arrow" presStyleLbl="bgShp" presStyleIdx="0" presStyleCnt="1" custScaleX="117647">
        <dgm:style>
          <a:lnRef idx="1">
            <a:schemeClr val="accent1"/>
          </a:lnRef>
          <a:fillRef idx="2">
            <a:schemeClr val="accent1"/>
          </a:fillRef>
          <a:effectRef idx="1">
            <a:schemeClr val="accent1"/>
          </a:effectRef>
          <a:fontRef idx="minor">
            <a:schemeClr val="dk1"/>
          </a:fontRef>
        </dgm:style>
      </dgm:prSet>
      <dgm:spPr/>
    </dgm:pt>
    <dgm:pt modelId="{5447739A-D517-442C-A616-8FE027E0B4FB}" type="pres">
      <dgm:prSet presAssocID="{81AF71EF-DAAD-46CA-8F44-49D2CEB308A5}" presName="linearProcess" presStyleCnt="0"/>
      <dgm:spPr/>
    </dgm:pt>
    <dgm:pt modelId="{D18A5C6C-D6F2-4B59-BF12-8B539DF647E5}" type="pres">
      <dgm:prSet presAssocID="{221D004E-84AF-4E66-B0CA-E211FE1D67DC}" presName="textNode" presStyleLbl="node1" presStyleIdx="0" presStyleCnt="3">
        <dgm:presLayoutVars>
          <dgm:bulletEnabled val="1"/>
        </dgm:presLayoutVars>
      </dgm:prSet>
      <dgm:spPr/>
      <dgm:t>
        <a:bodyPr/>
        <a:lstStyle/>
        <a:p>
          <a:endParaRPr lang="en-US"/>
        </a:p>
      </dgm:t>
    </dgm:pt>
    <dgm:pt modelId="{BD96377A-F013-4A61-B1EE-98E81F149696}" type="pres">
      <dgm:prSet presAssocID="{23D6540F-192A-42E2-A549-A793E8E716C3}" presName="sibTrans" presStyleCnt="0"/>
      <dgm:spPr/>
    </dgm:pt>
    <dgm:pt modelId="{0B79BACC-4E64-44D9-864C-96CF32052BD1}" type="pres">
      <dgm:prSet presAssocID="{B1CC5EE3-4C28-454D-B5FD-DB491357D2E6}" presName="textNode" presStyleLbl="node1" presStyleIdx="1" presStyleCnt="3">
        <dgm:presLayoutVars>
          <dgm:bulletEnabled val="1"/>
        </dgm:presLayoutVars>
      </dgm:prSet>
      <dgm:spPr/>
      <dgm:t>
        <a:bodyPr/>
        <a:lstStyle/>
        <a:p>
          <a:endParaRPr lang="en-US"/>
        </a:p>
      </dgm:t>
    </dgm:pt>
    <dgm:pt modelId="{1E679C31-1B89-4BDE-97AE-EE8F6CEE8FDA}" type="pres">
      <dgm:prSet presAssocID="{2C10EAC6-7F50-4272-8AD1-DAACAB2CF52B}" presName="sibTrans" presStyleCnt="0"/>
      <dgm:spPr/>
    </dgm:pt>
    <dgm:pt modelId="{74159337-7EE9-4D85-AF20-A3A4F3AFD78E}" type="pres">
      <dgm:prSet presAssocID="{22ADBF4E-39EC-4F5D-AAD2-12C80F15ED97}" presName="textNode" presStyleLbl="node1" presStyleIdx="2" presStyleCnt="3">
        <dgm:presLayoutVars>
          <dgm:bulletEnabled val="1"/>
        </dgm:presLayoutVars>
      </dgm:prSet>
      <dgm:spPr/>
      <dgm:t>
        <a:bodyPr/>
        <a:lstStyle/>
        <a:p>
          <a:endParaRPr lang="en-US"/>
        </a:p>
      </dgm:t>
    </dgm:pt>
  </dgm:ptLst>
  <dgm:cxnLst>
    <dgm:cxn modelId="{91BA1E8D-15C9-4181-BFB4-13A8BE8C70EF}" type="presOf" srcId="{B1CC5EE3-4C28-454D-B5FD-DB491357D2E6}" destId="{0B79BACC-4E64-44D9-864C-96CF32052BD1}" srcOrd="0" destOrd="0" presId="urn:microsoft.com/office/officeart/2005/8/layout/hProcess9"/>
    <dgm:cxn modelId="{CEB1E369-A9A1-4771-8A2F-38894305E8F3}" srcId="{81AF71EF-DAAD-46CA-8F44-49D2CEB308A5}" destId="{22ADBF4E-39EC-4F5D-AAD2-12C80F15ED97}" srcOrd="2" destOrd="0" parTransId="{15A3A89B-167F-4A5C-8F80-BA1E079EDC57}" sibTransId="{FE5879C9-9D75-479D-AE85-33F56847211E}"/>
    <dgm:cxn modelId="{3105F57E-74D2-4268-A709-22A15A981E26}" type="presOf" srcId="{81AF71EF-DAAD-46CA-8F44-49D2CEB308A5}" destId="{D49B0148-9E08-48FF-AC63-0FA5B261B0CD}" srcOrd="0" destOrd="0" presId="urn:microsoft.com/office/officeart/2005/8/layout/hProcess9"/>
    <dgm:cxn modelId="{8D18C5D4-5013-4846-A149-01E7829D2E2F}" type="presOf" srcId="{22ADBF4E-39EC-4F5D-AAD2-12C80F15ED97}" destId="{74159337-7EE9-4D85-AF20-A3A4F3AFD78E}" srcOrd="0" destOrd="0" presId="urn:microsoft.com/office/officeart/2005/8/layout/hProcess9"/>
    <dgm:cxn modelId="{0CD226FD-B9A6-497C-973B-31DB909CFFAD}" type="presOf" srcId="{221D004E-84AF-4E66-B0CA-E211FE1D67DC}" destId="{D18A5C6C-D6F2-4B59-BF12-8B539DF647E5}" srcOrd="0" destOrd="0" presId="urn:microsoft.com/office/officeart/2005/8/layout/hProcess9"/>
    <dgm:cxn modelId="{7E51540F-5886-4644-A251-AD01393994EE}" srcId="{81AF71EF-DAAD-46CA-8F44-49D2CEB308A5}" destId="{221D004E-84AF-4E66-B0CA-E211FE1D67DC}" srcOrd="0" destOrd="0" parTransId="{FB17D098-9161-4A06-AAD7-1D894089A107}" sibTransId="{23D6540F-192A-42E2-A549-A793E8E716C3}"/>
    <dgm:cxn modelId="{6A8B24ED-F124-49A3-8E75-D08E15B52609}" srcId="{81AF71EF-DAAD-46CA-8F44-49D2CEB308A5}" destId="{B1CC5EE3-4C28-454D-B5FD-DB491357D2E6}" srcOrd="1" destOrd="0" parTransId="{AEF5D66C-A722-47C1-BFA3-A7F5F5F97C2D}" sibTransId="{2C10EAC6-7F50-4272-8AD1-DAACAB2CF52B}"/>
    <dgm:cxn modelId="{F5F8C417-D1A5-4BBD-A3B2-70592841608E}" type="presParOf" srcId="{D49B0148-9E08-48FF-AC63-0FA5B261B0CD}" destId="{91D24C48-2B9C-4A41-8E73-539C89E931D7}" srcOrd="0" destOrd="0" presId="urn:microsoft.com/office/officeart/2005/8/layout/hProcess9"/>
    <dgm:cxn modelId="{4BDA2266-F1C3-4A8E-B32E-10553C886BB8}" type="presParOf" srcId="{D49B0148-9E08-48FF-AC63-0FA5B261B0CD}" destId="{5447739A-D517-442C-A616-8FE027E0B4FB}" srcOrd="1" destOrd="0" presId="urn:microsoft.com/office/officeart/2005/8/layout/hProcess9"/>
    <dgm:cxn modelId="{62966848-C38B-491C-8F1C-28E2AC3CD849}" type="presParOf" srcId="{5447739A-D517-442C-A616-8FE027E0B4FB}" destId="{D18A5C6C-D6F2-4B59-BF12-8B539DF647E5}" srcOrd="0" destOrd="0" presId="urn:microsoft.com/office/officeart/2005/8/layout/hProcess9"/>
    <dgm:cxn modelId="{34E936AE-C537-43BE-9FC5-5AC55785C074}" type="presParOf" srcId="{5447739A-D517-442C-A616-8FE027E0B4FB}" destId="{BD96377A-F013-4A61-B1EE-98E81F149696}" srcOrd="1" destOrd="0" presId="urn:microsoft.com/office/officeart/2005/8/layout/hProcess9"/>
    <dgm:cxn modelId="{49B5671E-19FD-442E-866C-3CDE462E6478}" type="presParOf" srcId="{5447739A-D517-442C-A616-8FE027E0B4FB}" destId="{0B79BACC-4E64-44D9-864C-96CF32052BD1}" srcOrd="2" destOrd="0" presId="urn:microsoft.com/office/officeart/2005/8/layout/hProcess9"/>
    <dgm:cxn modelId="{9CCB13D3-AA30-4587-98EE-676A367469B3}" type="presParOf" srcId="{5447739A-D517-442C-A616-8FE027E0B4FB}" destId="{1E679C31-1B89-4BDE-97AE-EE8F6CEE8FDA}" srcOrd="3" destOrd="0" presId="urn:microsoft.com/office/officeart/2005/8/layout/hProcess9"/>
    <dgm:cxn modelId="{6BA2AE91-42DB-418E-864C-5533951C96C2}" type="presParOf" srcId="{5447739A-D517-442C-A616-8FE027E0B4FB}" destId="{74159337-7EE9-4D85-AF20-A3A4F3AFD78E}" srcOrd="4" destOrd="0" presId="urn:microsoft.com/office/officeart/2005/8/layout/hProcess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D24C48-2B9C-4A41-8E73-539C89E931D7}">
      <dsp:nvSpPr>
        <dsp:cNvPr id="0" name=""/>
        <dsp:cNvSpPr/>
      </dsp:nvSpPr>
      <dsp:spPr>
        <a:xfrm>
          <a:off x="440054" y="0"/>
          <a:ext cx="4987290" cy="1973263"/>
        </a:xfrm>
        <a:prstGeom prst="rightArrow">
          <a:avLst/>
        </a:prstGeom>
        <a:gradFill rotWithShape="1">
          <a:gsLst>
            <a:gs pos="0">
              <a:schemeClr val="accent4">
                <a:tint val="70000"/>
                <a:satMod val="180000"/>
              </a:schemeClr>
            </a:gs>
            <a:gs pos="62000">
              <a:schemeClr val="accent4">
                <a:tint val="30000"/>
                <a:satMod val="180000"/>
              </a:schemeClr>
            </a:gs>
            <a:gs pos="100000">
              <a:schemeClr val="accent4">
                <a:tint val="22000"/>
                <a:satMod val="180000"/>
              </a:schemeClr>
            </a:gs>
          </a:gsLst>
          <a:lin ang="16200000" scaled="0"/>
        </a:gradFill>
        <a:ln w="9525" cap="flat" cmpd="sng" algn="ctr">
          <a:solidFill>
            <a:schemeClr val="accent4">
              <a:shade val="80000"/>
            </a:schemeClr>
          </a:solidFill>
          <a:prstDash val="solid"/>
        </a:ln>
        <a:effectLst>
          <a:outerShdw blurRad="50800" dist="38100" dir="5400000" rotWithShape="0">
            <a:srgbClr val="000000">
              <a:alpha val="43137"/>
            </a:srgbClr>
          </a:outerShdw>
        </a:effectLst>
        <a:scene3d>
          <a:camera prst="orthographicFront"/>
          <a:lightRig rig="flat" dir="t"/>
        </a:scene3d>
        <a:sp3d z="-190500" extrusionH="12700"/>
      </dsp:spPr>
      <dsp:style>
        <a:lnRef idx="1">
          <a:schemeClr val="accent4"/>
        </a:lnRef>
        <a:fillRef idx="2">
          <a:schemeClr val="accent4"/>
        </a:fillRef>
        <a:effectRef idx="1">
          <a:schemeClr val="accent4"/>
        </a:effectRef>
        <a:fontRef idx="minor">
          <a:schemeClr val="dk1"/>
        </a:fontRef>
      </dsp:style>
    </dsp:sp>
    <dsp:sp modelId="{D18A5C6C-D6F2-4B59-BF12-8B539DF647E5}">
      <dsp:nvSpPr>
        <dsp:cNvPr id="0" name=""/>
        <dsp:cNvSpPr/>
      </dsp:nvSpPr>
      <dsp:spPr>
        <a:xfrm>
          <a:off x="973578" y="591978"/>
          <a:ext cx="1888569" cy="789305"/>
        </a:xfrm>
        <a:prstGeom prst="roundRect">
          <a:avLst/>
        </a:prstGeom>
        <a:gradFill rotWithShape="0">
          <a:gsLst>
            <a:gs pos="0">
              <a:schemeClr val="accent2">
                <a:hueOff val="0"/>
                <a:satOff val="0"/>
                <a:lumOff val="0"/>
                <a:alphaOff val="0"/>
                <a:shade val="58000"/>
                <a:satMod val="150000"/>
              </a:schemeClr>
            </a:gs>
            <a:gs pos="72000">
              <a:schemeClr val="accent2">
                <a:hueOff val="0"/>
                <a:satOff val="0"/>
                <a:lumOff val="0"/>
                <a:alphaOff val="0"/>
                <a:tint val="90000"/>
                <a:satMod val="135000"/>
              </a:schemeClr>
            </a:gs>
            <a:gs pos="100000">
              <a:schemeClr val="accent2">
                <a:hueOff val="0"/>
                <a:satOff val="0"/>
                <a:lumOff val="0"/>
                <a:alphaOff val="0"/>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Business Drivers Definition </a:t>
          </a:r>
          <a:endParaRPr lang="en-US" sz="1800" kern="1200" dirty="0"/>
        </a:p>
      </dsp:txBody>
      <dsp:txXfrm>
        <a:off x="1012109" y="630509"/>
        <a:ext cx="1811507" cy="712243"/>
      </dsp:txXfrm>
    </dsp:sp>
    <dsp:sp modelId="{0B79BACC-4E64-44D9-864C-96CF32052BD1}">
      <dsp:nvSpPr>
        <dsp:cNvPr id="0" name=""/>
        <dsp:cNvSpPr/>
      </dsp:nvSpPr>
      <dsp:spPr>
        <a:xfrm>
          <a:off x="3005251" y="591978"/>
          <a:ext cx="1888569" cy="789305"/>
        </a:xfrm>
        <a:prstGeom prst="roundRect">
          <a:avLst/>
        </a:prstGeom>
        <a:gradFill rotWithShape="0">
          <a:gsLst>
            <a:gs pos="0">
              <a:schemeClr val="accent2">
                <a:hueOff val="-6248029"/>
                <a:satOff val="13910"/>
                <a:lumOff val="16471"/>
                <a:alphaOff val="0"/>
                <a:shade val="58000"/>
                <a:satMod val="150000"/>
              </a:schemeClr>
            </a:gs>
            <a:gs pos="72000">
              <a:schemeClr val="accent2">
                <a:hueOff val="-6248029"/>
                <a:satOff val="13910"/>
                <a:lumOff val="16471"/>
                <a:alphaOff val="0"/>
                <a:tint val="90000"/>
                <a:satMod val="135000"/>
              </a:schemeClr>
            </a:gs>
            <a:gs pos="100000">
              <a:schemeClr val="accent2">
                <a:hueOff val="-6248029"/>
                <a:satOff val="13910"/>
                <a:lumOff val="16471"/>
                <a:alphaOff val="0"/>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Business Drivers Prioritization</a:t>
          </a:r>
          <a:endParaRPr lang="en-US" sz="1800" kern="1200" dirty="0"/>
        </a:p>
      </dsp:txBody>
      <dsp:txXfrm>
        <a:off x="3043782" y="630509"/>
        <a:ext cx="1811507" cy="7122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D24C48-2B9C-4A41-8E73-539C89E931D7}">
      <dsp:nvSpPr>
        <dsp:cNvPr id="0" name=""/>
        <dsp:cNvSpPr/>
      </dsp:nvSpPr>
      <dsp:spPr>
        <a:xfrm>
          <a:off x="2" y="0"/>
          <a:ext cx="8458195" cy="2201863"/>
        </a:xfrm>
        <a:prstGeom prst="rightArrow">
          <a:avLst/>
        </a:prstGeom>
        <a:gradFill rotWithShape="1">
          <a:gsLst>
            <a:gs pos="0">
              <a:schemeClr val="accent1">
                <a:tint val="70000"/>
                <a:satMod val="180000"/>
              </a:schemeClr>
            </a:gs>
            <a:gs pos="62000">
              <a:schemeClr val="accent1">
                <a:tint val="30000"/>
                <a:satMod val="180000"/>
              </a:schemeClr>
            </a:gs>
            <a:gs pos="100000">
              <a:schemeClr val="accent1">
                <a:tint val="22000"/>
                <a:satMod val="180000"/>
              </a:schemeClr>
            </a:gs>
          </a:gsLst>
          <a:lin ang="16200000" scaled="0"/>
        </a:gradFill>
        <a:ln w="9525" cap="flat" cmpd="sng" algn="ctr">
          <a:solidFill>
            <a:schemeClr val="accent1">
              <a:shade val="80000"/>
            </a:schemeClr>
          </a:solidFill>
          <a:prstDash val="solid"/>
        </a:ln>
        <a:effectLst>
          <a:outerShdw blurRad="50800" dist="38100" dir="5400000" rotWithShape="0">
            <a:srgbClr val="000000">
              <a:alpha val="43137"/>
            </a:srgbClr>
          </a:outerShdw>
        </a:effectLst>
        <a:scene3d>
          <a:camera prst="orthographicFront"/>
          <a:lightRig rig="flat" dir="t"/>
        </a:scene3d>
        <a:sp3d z="-190500" extrusionH="12700"/>
      </dsp:spPr>
      <dsp:style>
        <a:lnRef idx="1">
          <a:schemeClr val="accent1"/>
        </a:lnRef>
        <a:fillRef idx="2">
          <a:schemeClr val="accent1"/>
        </a:fillRef>
        <a:effectRef idx="1">
          <a:schemeClr val="accent1"/>
        </a:effectRef>
        <a:fontRef idx="minor">
          <a:schemeClr val="dk1"/>
        </a:fontRef>
      </dsp:style>
    </dsp:sp>
    <dsp:sp modelId="{D18A5C6C-D6F2-4B59-BF12-8B539DF647E5}">
      <dsp:nvSpPr>
        <dsp:cNvPr id="0" name=""/>
        <dsp:cNvSpPr/>
      </dsp:nvSpPr>
      <dsp:spPr>
        <a:xfrm>
          <a:off x="2774" y="660558"/>
          <a:ext cx="2582141" cy="880745"/>
        </a:xfrm>
        <a:prstGeom prst="roundRect">
          <a:avLst/>
        </a:prstGeom>
        <a:gradFill rotWithShape="0">
          <a:gsLst>
            <a:gs pos="0">
              <a:schemeClr val="accent2">
                <a:hueOff val="0"/>
                <a:satOff val="0"/>
                <a:lumOff val="0"/>
                <a:alphaOff val="0"/>
                <a:shade val="58000"/>
                <a:satMod val="150000"/>
              </a:schemeClr>
            </a:gs>
            <a:gs pos="72000">
              <a:schemeClr val="accent2">
                <a:hueOff val="0"/>
                <a:satOff val="0"/>
                <a:lumOff val="0"/>
                <a:alphaOff val="0"/>
                <a:tint val="90000"/>
                <a:satMod val="135000"/>
              </a:schemeClr>
            </a:gs>
            <a:gs pos="100000">
              <a:schemeClr val="accent2">
                <a:hueOff val="0"/>
                <a:satOff val="0"/>
                <a:lumOff val="0"/>
                <a:alphaOff val="0"/>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0" kern="1200" dirty="0" smtClean="0"/>
            <a:t>Aligning Projects/Proposals to Business Drivers </a:t>
          </a:r>
          <a:endParaRPr lang="en-US" sz="1800" b="0" kern="1200" dirty="0"/>
        </a:p>
      </dsp:txBody>
      <dsp:txXfrm>
        <a:off x="45768" y="703552"/>
        <a:ext cx="2496153" cy="794757"/>
      </dsp:txXfrm>
    </dsp:sp>
    <dsp:sp modelId="{0B79BACC-4E64-44D9-864C-96CF32052BD1}">
      <dsp:nvSpPr>
        <dsp:cNvPr id="0" name=""/>
        <dsp:cNvSpPr/>
      </dsp:nvSpPr>
      <dsp:spPr>
        <a:xfrm>
          <a:off x="2938029" y="660558"/>
          <a:ext cx="2582141" cy="880745"/>
        </a:xfrm>
        <a:prstGeom prst="roundRect">
          <a:avLst/>
        </a:prstGeom>
        <a:gradFill rotWithShape="0">
          <a:gsLst>
            <a:gs pos="0">
              <a:schemeClr val="accent2">
                <a:hueOff val="-3124015"/>
                <a:satOff val="6955"/>
                <a:lumOff val="8235"/>
                <a:alphaOff val="0"/>
                <a:shade val="58000"/>
                <a:satMod val="150000"/>
              </a:schemeClr>
            </a:gs>
            <a:gs pos="72000">
              <a:schemeClr val="accent2">
                <a:hueOff val="-3124015"/>
                <a:satOff val="6955"/>
                <a:lumOff val="8235"/>
                <a:alphaOff val="0"/>
                <a:tint val="90000"/>
                <a:satMod val="135000"/>
              </a:schemeClr>
            </a:gs>
            <a:gs pos="100000">
              <a:schemeClr val="accent2">
                <a:hueOff val="-3124015"/>
                <a:satOff val="6955"/>
                <a:lumOff val="8235"/>
                <a:alphaOff val="0"/>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0" kern="1200" dirty="0" smtClean="0"/>
            <a:t>Projects/Proposals Prioritization</a:t>
          </a:r>
          <a:endParaRPr lang="en-US" sz="1800" b="0" kern="1200" dirty="0"/>
        </a:p>
      </dsp:txBody>
      <dsp:txXfrm>
        <a:off x="2981023" y="703552"/>
        <a:ext cx="2496153" cy="794757"/>
      </dsp:txXfrm>
    </dsp:sp>
    <dsp:sp modelId="{74159337-7EE9-4D85-AF20-A3A4F3AFD78E}">
      <dsp:nvSpPr>
        <dsp:cNvPr id="0" name=""/>
        <dsp:cNvSpPr/>
      </dsp:nvSpPr>
      <dsp:spPr>
        <a:xfrm>
          <a:off x="5873283" y="660558"/>
          <a:ext cx="2582141" cy="880745"/>
        </a:xfrm>
        <a:prstGeom prst="roundRect">
          <a:avLst/>
        </a:prstGeom>
        <a:gradFill rotWithShape="0">
          <a:gsLst>
            <a:gs pos="0">
              <a:schemeClr val="accent2">
                <a:hueOff val="-6248029"/>
                <a:satOff val="13910"/>
                <a:lumOff val="16471"/>
                <a:alphaOff val="0"/>
                <a:shade val="58000"/>
                <a:satMod val="150000"/>
              </a:schemeClr>
            </a:gs>
            <a:gs pos="72000">
              <a:schemeClr val="accent2">
                <a:hueOff val="-6248029"/>
                <a:satOff val="13910"/>
                <a:lumOff val="16471"/>
                <a:alphaOff val="0"/>
                <a:tint val="90000"/>
                <a:satMod val="135000"/>
              </a:schemeClr>
            </a:gs>
            <a:gs pos="100000">
              <a:schemeClr val="accent2">
                <a:hueOff val="-6248029"/>
                <a:satOff val="13910"/>
                <a:lumOff val="16471"/>
                <a:alphaOff val="0"/>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0" kern="1200" dirty="0" smtClean="0"/>
            <a:t>Portfolio Analysis (cost, resource)</a:t>
          </a:r>
          <a:endParaRPr lang="en-US" sz="1800" b="0" kern="1200" dirty="0"/>
        </a:p>
      </dsp:txBody>
      <dsp:txXfrm>
        <a:off x="5916277" y="703552"/>
        <a:ext cx="2496153" cy="79475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59C535-FF96-4A76-8535-87E2C1A4231F}" type="datetimeFigureOut">
              <a:rPr lang="en-US" smtClean="0"/>
              <a:pPr/>
              <a:t>2/2/2010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22DBAE-4DF9-425C-962F-4ECF85FB5F3C}" type="slidenum">
              <a:rPr lang="en-US" smtClean="0"/>
              <a:pPr/>
              <a:t>‹#›</a:t>
            </a:fld>
            <a:endParaRPr lang="en-US"/>
          </a:p>
        </p:txBody>
      </p:sp>
    </p:spTree>
    <p:extLst>
      <p:ext uri="{BB962C8B-B14F-4D97-AF65-F5344CB8AC3E}">
        <p14:creationId xmlns:p14="http://schemas.microsoft.com/office/powerpoint/2010/main" val="2984460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fld id="{6A093616-79FC-4840-B59F-44A5BC9A8A71}" type="datetime1">
              <a:rPr lang="en-US" smtClean="0"/>
              <a:pPr/>
              <a:t>2/2/2010</a:t>
            </a:fld>
            <a:endParaRPr lang="en-US" dirty="0"/>
          </a:p>
        </p:txBody>
      </p:sp>
      <p:sp>
        <p:nvSpPr>
          <p:cNvPr id="9" name="Slide Number Placeholder 8"/>
          <p:cNvSpPr>
            <a:spLocks noGrp="1"/>
          </p:cNvSpPr>
          <p:nvPr>
            <p:ph type="sldNum" sz="quarter" idx="11"/>
          </p:nvPr>
        </p:nvSpPr>
        <p:spPr/>
        <p:txBody>
          <a:bodyPr/>
          <a:lstStyle/>
          <a:p>
            <a:fld id="{8B263312-38AA-4E1E-B2B5-0F8F122B24FE}" type="slidenum">
              <a:rPr lang="en-US" smtClean="0"/>
              <a:pPr/>
              <a:t>1</a:t>
            </a:fld>
            <a:endParaRPr lang="en-US" dirty="0"/>
          </a:p>
        </p:txBody>
      </p:sp>
      <p:sp>
        <p:nvSpPr>
          <p:cNvPr id="10" name="Footer Placeholder 9"/>
          <p:cNvSpPr>
            <a:spLocks noGrp="1"/>
          </p:cNvSpPr>
          <p:nvPr>
            <p:ph type="ftr" sz="quarter" idx="12"/>
          </p:nvPr>
        </p:nvSpPr>
        <p:spPr/>
        <p:txBody>
          <a:bodyPr/>
          <a:lstStyle/>
          <a:p>
            <a:r>
              <a:rPr lang="en-US"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11" name="Header Placeholder 10"/>
          <p:cNvSpPr>
            <a:spLocks noGrp="1"/>
          </p:cNvSpPr>
          <p:nvPr>
            <p:ph type="hdr" sz="quarter" idx="13"/>
          </p:nvPr>
        </p:nvSpPr>
        <p:spPr/>
        <p:txBody>
          <a:bodyPr/>
          <a:lstStyle/>
          <a:p>
            <a:r>
              <a:rPr lang="en-US" smtClean="0"/>
              <a:t>Microsoft SharePoint Server 2010 Ignite!</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smtClean="0">
                <a:solidFill>
                  <a:schemeClr val="tx1"/>
                </a:solidFill>
              </a:rPr>
              <a:t>The UMT product distribution and solution provider (PDS) program assists solution providers who provide quality UMT solutions build on top of Microsoft Project server to customers worldwide. </a:t>
            </a:r>
          </a:p>
          <a:p>
            <a:pPr algn="l"/>
            <a:r>
              <a:rPr lang="en-US" sz="1200" dirty="0" smtClean="0"/>
              <a:t>UMT’s PDS program is restricted to a limited number of solution providers who have consistently demonstrated the ability to provide high quality, Microsoft Project-based solutions and services to enterprise customers worldwide.</a:t>
            </a:r>
            <a:endParaRPr lang="en-US" sz="1200" dirty="0" smtClean="0">
              <a:solidFill>
                <a:schemeClr val="tx1"/>
              </a:solidFill>
            </a:endParaRPr>
          </a:p>
          <a:p>
            <a:pPr algn="l"/>
            <a:endParaRPr lang="en-US" sz="1200" dirty="0" smtClean="0">
              <a:solidFill>
                <a:schemeClr val="tx1"/>
              </a:solidFill>
            </a:endParaRPr>
          </a:p>
          <a:p>
            <a:pPr algn="l"/>
            <a:r>
              <a:rPr lang="en-US" sz="1200" b="1" dirty="0" smtClean="0">
                <a:solidFill>
                  <a:schemeClr val="tx1"/>
                </a:solidFill>
              </a:rPr>
              <a:t>The opportunity:</a:t>
            </a:r>
          </a:p>
          <a:p>
            <a:pPr marL="342900" indent="-342900" algn="l">
              <a:buFont typeface="Arial" pitchFamily="34" charset="0"/>
              <a:buChar char="•"/>
            </a:pPr>
            <a:r>
              <a:rPr lang="en-US" sz="1200" dirty="0" smtClean="0">
                <a:solidFill>
                  <a:schemeClr val="tx1"/>
                </a:solidFill>
              </a:rPr>
              <a:t>Distribute UMT products to your customer base </a:t>
            </a:r>
          </a:p>
          <a:p>
            <a:pPr marL="342900" indent="-342900" algn="l">
              <a:buFont typeface="Arial" pitchFamily="34" charset="0"/>
              <a:buChar char="•"/>
            </a:pPr>
            <a:r>
              <a:rPr lang="en-US" sz="1200" dirty="0" smtClean="0">
                <a:solidFill>
                  <a:schemeClr val="tx1"/>
                </a:solidFill>
              </a:rPr>
              <a:t>Provide solutions based on the UMT products</a:t>
            </a:r>
          </a:p>
          <a:p>
            <a:pPr marL="342900" indent="-342900" algn="l">
              <a:buFont typeface="Arial" pitchFamily="34" charset="0"/>
              <a:buChar char="•"/>
            </a:pPr>
            <a:r>
              <a:rPr lang="en-US" sz="1200" dirty="0" smtClean="0">
                <a:solidFill>
                  <a:schemeClr val="tx1"/>
                </a:solidFill>
              </a:rPr>
              <a:t>Extend UMT products</a:t>
            </a:r>
          </a:p>
          <a:p>
            <a:pPr marL="342900" indent="-342900" algn="l">
              <a:buFont typeface="Arial" pitchFamily="34" charset="0"/>
              <a:buChar char="•"/>
            </a:pPr>
            <a:endParaRPr lang="en-US" sz="1200" dirty="0" smtClean="0"/>
          </a:p>
          <a:p>
            <a:pPr algn="l"/>
            <a:r>
              <a:rPr lang="en-US" sz="1200" b="1" dirty="0" smtClean="0"/>
              <a:t>UMT’s PDS Benefits</a:t>
            </a:r>
          </a:p>
          <a:p>
            <a:pPr marL="285750" indent="-285750" algn="l">
              <a:buFont typeface="Arial" pitchFamily="34" charset="0"/>
              <a:buChar char="•"/>
            </a:pPr>
            <a:r>
              <a:rPr lang="en-US" sz="1200" dirty="0" smtClean="0"/>
              <a:t>Revenue sharing opportunities</a:t>
            </a:r>
          </a:p>
          <a:p>
            <a:pPr marL="285750" indent="-285750" algn="l">
              <a:buFont typeface="Arial" pitchFamily="34" charset="0"/>
              <a:buChar char="•"/>
            </a:pPr>
            <a:r>
              <a:rPr lang="en-US" sz="1200" dirty="0" smtClean="0">
                <a:solidFill>
                  <a:schemeClr val="tx1"/>
                </a:solidFill>
              </a:rPr>
              <a:t>Sales and marketing  readiness programs: collateral</a:t>
            </a:r>
            <a:r>
              <a:rPr lang="en-US" sz="1200" dirty="0" smtClean="0"/>
              <a:t>, events, exclusive UMT technology briefings, referrals</a:t>
            </a:r>
            <a:endParaRPr lang="en-US" sz="1200" dirty="0" smtClean="0">
              <a:solidFill>
                <a:schemeClr val="tx1"/>
              </a:solidFill>
            </a:endParaRPr>
          </a:p>
          <a:p>
            <a:pPr marL="285750" indent="-285750" algn="l">
              <a:buFont typeface="Arial" pitchFamily="34" charset="0"/>
              <a:buChar char="•"/>
            </a:pPr>
            <a:r>
              <a:rPr lang="en-US" sz="1200" dirty="0" smtClean="0"/>
              <a:t>Implementation readiness programs including UMT certified partner program</a:t>
            </a:r>
          </a:p>
          <a:p>
            <a:endParaRPr lang="en-US" dirty="0"/>
          </a:p>
        </p:txBody>
      </p:sp>
      <p:sp>
        <p:nvSpPr>
          <p:cNvPr id="4" name="Slide Number Placeholder 3"/>
          <p:cNvSpPr>
            <a:spLocks noGrp="1"/>
          </p:cNvSpPr>
          <p:nvPr>
            <p:ph type="sldNum" sz="quarter" idx="10"/>
          </p:nvPr>
        </p:nvSpPr>
        <p:spPr/>
        <p:txBody>
          <a:bodyPr/>
          <a:lstStyle/>
          <a:p>
            <a:pPr>
              <a:defRPr/>
            </a:pPr>
            <a:fld id="{3A11FBD3-F70D-4705-AE95-A91EA38070A1}" type="slidenum">
              <a:rPr lang="en-US" smtClean="0"/>
              <a:pPr>
                <a:defRPr/>
              </a:pPr>
              <a:t>14</a:t>
            </a:fld>
            <a:endParaRPr lang="en-US"/>
          </a:p>
        </p:txBody>
      </p:sp>
    </p:spTree>
    <p:extLst>
      <p:ext uri="{BB962C8B-B14F-4D97-AF65-F5344CB8AC3E}">
        <p14:creationId xmlns:p14="http://schemas.microsoft.com/office/powerpoint/2010/main" val="184438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Business</a:t>
            </a:r>
            <a:r>
              <a:rPr lang="en-US" baseline="0" dirty="0" smtClean="0"/>
              <a:t> </a:t>
            </a:r>
            <a:r>
              <a:rPr lang="en-US" dirty="0" smtClean="0"/>
              <a:t>Drivers not associated with any</a:t>
            </a:r>
            <a:r>
              <a:rPr lang="en-US" baseline="0" dirty="0" smtClean="0"/>
              <a:t> Department is considered a global driver.</a:t>
            </a:r>
            <a:r>
              <a:rPr lang="en-US" sz="1200" kern="1200" dirty="0" smtClean="0">
                <a:solidFill>
                  <a:schemeClr val="tx1"/>
                </a:solidFill>
                <a:latin typeface="+mn-lt"/>
                <a:ea typeface="+mn-ea"/>
                <a:cs typeface="+mn-cs"/>
              </a:rPr>
              <a:t> When rating a project’s impact on a set of drivers, only drivers that share the same department of the project and all global drivers will be available and/or required for impact ratings. If the project does not have a departmental association, only </a:t>
            </a:r>
            <a:r>
              <a:rPr lang="en-US" sz="1200" i="1" kern="1200" dirty="0" smtClean="0">
                <a:solidFill>
                  <a:schemeClr val="tx1"/>
                </a:solidFill>
                <a:latin typeface="+mn-lt"/>
                <a:ea typeface="+mn-ea"/>
                <a:cs typeface="+mn-cs"/>
              </a:rPr>
              <a:t>global </a:t>
            </a:r>
            <a:r>
              <a:rPr lang="en-US" sz="1200" kern="1200" dirty="0" smtClean="0">
                <a:solidFill>
                  <a:schemeClr val="tx1"/>
                </a:solidFill>
                <a:latin typeface="+mn-lt"/>
                <a:ea typeface="+mn-ea"/>
                <a:cs typeface="+mn-cs"/>
              </a:rPr>
              <a:t>drivers will be available for rating.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When a business driver is no longer part of the currently organizational strategy, the driver should either be deleted or inactivated. Choose to inactivate a driver if you no longer want projects to be rated against this driver, but you would like to keep it for historical purposes.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16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When creating new driver prioritizations, the prioritization’s department selection will filter the list of available drivers to be prioritized by department.  </a:t>
            </a:r>
            <a:r>
              <a:rPr lang="en-US" sz="1200" i="1" kern="1200" dirty="0" smtClean="0">
                <a:solidFill>
                  <a:schemeClr val="tx1"/>
                </a:solidFill>
                <a:latin typeface="+mn-lt"/>
                <a:ea typeface="+mn-ea"/>
                <a:cs typeface="+mn-cs"/>
              </a:rPr>
              <a:t>Global</a:t>
            </a:r>
            <a:r>
              <a:rPr lang="en-US" sz="1200" kern="1200" dirty="0" smtClean="0">
                <a:solidFill>
                  <a:schemeClr val="tx1"/>
                </a:solidFill>
                <a:latin typeface="+mn-lt"/>
                <a:ea typeface="+mn-ea"/>
                <a:cs typeface="+mn-cs"/>
              </a:rPr>
              <a:t> drivers will be available regardless of the prioritization’s department.  If a department is assigned to a prioritization, only drivers that share that departmental association can be included in the prioritization. </a:t>
            </a:r>
          </a:p>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19</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107152" lvl="1" indent="0">
              <a:buNone/>
            </a:pP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21</a:t>
            </a:fld>
            <a:endParaRPr lang="en-US" dirty="0">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622DBAE-4DF9-425C-962F-4ECF85FB5F3C}" type="slidenum">
              <a:rPr lang="en-US" smtClean="0"/>
              <a:pPr/>
              <a:t>22</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lnSpcReduction="10000"/>
          </a:bodyPr>
          <a:lstStyle/>
          <a:p>
            <a:pPr marL="0" marR="0" indent="0" algn="l" defTabSz="914363" rtl="0" eaLnBrk="1" fontAlgn="auto" latinLnBrk="0" hangingPunct="1">
              <a:lnSpc>
                <a:spcPct val="90000"/>
              </a:lnSpc>
              <a:spcBef>
                <a:spcPts val="0"/>
              </a:spcBef>
              <a:spcAft>
                <a:spcPts val="333"/>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28</a:t>
            </a:fld>
            <a:endParaRPr lang="en-US" dirty="0">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indent="0">
              <a:buFontTx/>
              <a:buNone/>
            </a:pP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29</a:t>
            </a:fld>
            <a:endParaRPr lang="en-US" dirty="0">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ROI = Return on Investment</a:t>
            </a:r>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30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107152" lvl="1" indent="0">
              <a:buNone/>
            </a:pPr>
            <a:endParaRPr lang="en-US" dirty="0" smtClean="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2/2/2010 4:34 PM</a:t>
            </a:fld>
            <a:endParaRPr lang="en-US">
              <a:solidFill>
                <a:prstClr val="black"/>
              </a:solidFill>
            </a:endParaRPr>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solidFill>
                <a:prstClr val="black"/>
              </a:solidFill>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33</a:t>
            </a:fld>
            <a:endParaRPr lang="en-US" dirty="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fld id="{B75D4725-5A4B-4C0E-8BE7-6FD26DAFBBE5}" type="datetime1">
              <a:rPr lang="en-US" smtClean="0"/>
              <a:pPr/>
              <a:t>2/2/2010</a:t>
            </a:fld>
            <a:endParaRPr lang="en-US" dirty="0"/>
          </a:p>
        </p:txBody>
      </p:sp>
      <p:sp>
        <p:nvSpPr>
          <p:cNvPr id="9" name="Slide Number Placeholder 8"/>
          <p:cNvSpPr>
            <a:spLocks noGrp="1"/>
          </p:cNvSpPr>
          <p:nvPr>
            <p:ph type="sldNum" sz="quarter" idx="11"/>
          </p:nvPr>
        </p:nvSpPr>
        <p:spPr/>
        <p:txBody>
          <a:bodyPr/>
          <a:lstStyle/>
          <a:p>
            <a:fld id="{8B263312-38AA-4E1E-B2B5-0F8F122B24FE}" type="slidenum">
              <a:rPr lang="en-US" smtClean="0"/>
              <a:pPr/>
              <a:t>2</a:t>
            </a:fld>
            <a:endParaRPr lang="en-US" dirty="0"/>
          </a:p>
        </p:txBody>
      </p:sp>
      <p:sp>
        <p:nvSpPr>
          <p:cNvPr id="10" name="Footer Placeholder 9"/>
          <p:cNvSpPr>
            <a:spLocks noGrp="1"/>
          </p:cNvSpPr>
          <p:nvPr>
            <p:ph type="ftr" sz="quarter" idx="12"/>
          </p:nvPr>
        </p:nvSpPr>
        <p:spPr/>
        <p:txBody>
          <a:bodyPr/>
          <a:lstStyle/>
          <a:p>
            <a:r>
              <a:rPr lang="en-US"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11" name="Header Placeholder 10"/>
          <p:cNvSpPr>
            <a:spLocks noGrp="1"/>
          </p:cNvSpPr>
          <p:nvPr>
            <p:ph type="hdr" sz="quarter" idx="13"/>
          </p:nvPr>
        </p:nvSpPr>
        <p:spPr/>
        <p:txBody>
          <a:bodyPr/>
          <a:lstStyle/>
          <a:p>
            <a:r>
              <a:rPr lang="en-US" smtClean="0"/>
              <a:t>Microsoft SharePoint Server 2010 Ignite!</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171450" indent="-171450">
              <a:buFontTx/>
              <a:buChar char="-"/>
            </a:pP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34</a:t>
            </a:fld>
            <a:endParaRPr lang="en-US" dirty="0">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758B648A-AE9B-4255-A152-E7612C867AE0}" type="slidenum">
              <a:rPr lang="en-US"/>
              <a:pPr/>
              <a:t>35</a:t>
            </a:fld>
            <a:endParaRPr 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buFontTx/>
              <a:buNone/>
            </a:pPr>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171450" indent="-171450">
              <a:buFontTx/>
              <a:buChar char="-"/>
            </a:pP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37</a:t>
            </a:fld>
            <a:endParaRPr lang="en-US" dirty="0">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171450" indent="-171450">
              <a:buFontTx/>
              <a:buChar char="-"/>
            </a:pP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39</a:t>
            </a:fld>
            <a:endParaRPr lang="en-US" dirty="0">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622DBAE-4DF9-425C-962F-4ECF85FB5F3C}" type="slidenum">
              <a:rPr lang="en-US" smtClean="0"/>
              <a:pPr/>
              <a:t>43</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8" name="Date Placeholder 7"/>
          <p:cNvSpPr>
            <a:spLocks noGrp="1"/>
          </p:cNvSpPr>
          <p:nvPr>
            <p:ph type="dt" idx="10"/>
          </p:nvPr>
        </p:nvSpPr>
        <p:spPr/>
        <p:txBody>
          <a:bodyPr/>
          <a:lstStyle/>
          <a:p>
            <a:fld id="{28C31E93-00C6-448D-8924-C10527679427}" type="datetime1">
              <a:rPr lang="en-US" smtClean="0"/>
              <a:pPr/>
              <a:t>2/2/2010</a:t>
            </a:fld>
            <a:endParaRPr lang="en-US" dirty="0"/>
          </a:p>
        </p:txBody>
      </p:sp>
      <p:sp>
        <p:nvSpPr>
          <p:cNvPr id="9" name="Slide Number Placeholder 8"/>
          <p:cNvSpPr>
            <a:spLocks noGrp="1"/>
          </p:cNvSpPr>
          <p:nvPr>
            <p:ph type="sldNum" sz="quarter" idx="11"/>
          </p:nvPr>
        </p:nvSpPr>
        <p:spPr/>
        <p:txBody>
          <a:bodyPr/>
          <a:lstStyle/>
          <a:p>
            <a:fld id="{8B263312-38AA-4E1E-B2B5-0F8F122B24FE}" type="slidenum">
              <a:rPr lang="en-US" smtClean="0"/>
              <a:pPr/>
              <a:t>48</a:t>
            </a:fld>
            <a:endParaRPr lang="en-US" dirty="0"/>
          </a:p>
        </p:txBody>
      </p:sp>
      <p:sp>
        <p:nvSpPr>
          <p:cNvPr id="10" name="Footer Placeholder 9"/>
          <p:cNvSpPr>
            <a:spLocks noGrp="1"/>
          </p:cNvSpPr>
          <p:nvPr>
            <p:ph type="ftr" sz="quarter" idx="12"/>
          </p:nvPr>
        </p:nvSpPr>
        <p:spPr/>
        <p:txBody>
          <a:bodyPr/>
          <a:lstStyle/>
          <a:p>
            <a:r>
              <a:rPr lang="en-US"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11" name="Header Placeholder 10"/>
          <p:cNvSpPr>
            <a:spLocks noGrp="1"/>
          </p:cNvSpPr>
          <p:nvPr>
            <p:ph type="hdr" sz="quarter" idx="13"/>
          </p:nvPr>
        </p:nvSpPr>
        <p:spPr/>
        <p:txBody>
          <a:bodyPr/>
          <a:lstStyle/>
          <a:p>
            <a:r>
              <a:rPr lang="en-US" smtClean="0"/>
              <a:t>Microsoft SharePoint Server 2010 Ignite!</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smtClean="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2/2/2010 4:34 PM</a:t>
            </a:fld>
            <a:endParaRPr lang="en-US" dirty="0"/>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614334" lvl="2" indent="-166415" defTabSz="895801">
              <a:spcAft>
                <a:spcPts val="326"/>
              </a:spcAft>
              <a:buFontTx/>
              <a:buNone/>
              <a:defRPr/>
            </a:pP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PWA = Project Web Access</a:t>
            </a:r>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447800"/>
            <a:ext cx="7681913" cy="1523495"/>
          </a:xfrm>
        </p:spPr>
        <p:txBody>
          <a:bodyPr anchor="b"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5638800"/>
            <a:ext cx="7681914" cy="443198"/>
          </a:xfrm>
        </p:spPr>
        <p:txBody>
          <a:bodyPr anchor="b" anchorCtr="0">
            <a:sp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47800"/>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1"/>
          </p:nvPr>
        </p:nvSpPr>
        <p:spPr/>
        <p:txBody>
          <a:bodyPr/>
          <a:lstStyle/>
          <a:p>
            <a:fld id="{0D7CF977-003B-4382-9C11-15648BFA557C}" type="slidenum">
              <a:rPr lang="en-US" smtClean="0"/>
              <a:pPr/>
              <a:t>‹#›</a:t>
            </a:fld>
            <a:endParaRPr lang="en-US"/>
          </a:p>
        </p:txBody>
      </p:sp>
      <p:sp>
        <p:nvSpPr>
          <p:cNvPr id="8" name="Footer Placeholder 7"/>
          <p:cNvSpPr>
            <a:spLocks noGrp="1"/>
          </p:cNvSpPr>
          <p:nvPr>
            <p:ph type="ftr" sz="quarter" idx="12"/>
          </p:nvPr>
        </p:nvSpPr>
        <p:spPr/>
        <p:txBody>
          <a:bodyPr/>
          <a:lstStyle/>
          <a:p>
            <a:r>
              <a:rPr lang="en-US" smtClean="0"/>
              <a:t>Project Server 2010 – Ignite Workshop</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47800"/>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
        <p:nvSpPr>
          <p:cNvPr id="5" name="Slide Number Placeholder 4"/>
          <p:cNvSpPr>
            <a:spLocks noGrp="1"/>
          </p:cNvSpPr>
          <p:nvPr>
            <p:ph type="sldNum" sz="quarter" idx="12"/>
          </p:nvPr>
        </p:nvSpPr>
        <p:spPr>
          <a:xfrm>
            <a:off x="381000" y="5867400"/>
            <a:ext cx="2133600" cy="365125"/>
          </a:xfrm>
        </p:spPr>
        <p:txBody>
          <a:bodyPr/>
          <a:lstStyle/>
          <a:p>
            <a:fld id="{0D7CF977-003B-4382-9C11-15648BFA557C}" type="slidenum">
              <a:rPr lang="en-US" smtClean="0"/>
              <a:pPr/>
              <a:t>‹#›</a:t>
            </a:fld>
            <a:endParaRPr lang="en-US"/>
          </a:p>
        </p:txBody>
      </p:sp>
      <p:sp>
        <p:nvSpPr>
          <p:cNvPr id="7" name="Footer Placeholder 6"/>
          <p:cNvSpPr>
            <a:spLocks noGrp="1"/>
          </p:cNvSpPr>
          <p:nvPr>
            <p:ph type="ftr" sz="quarter" idx="13"/>
          </p:nvPr>
        </p:nvSpPr>
        <p:spPr>
          <a:xfrm>
            <a:off x="3124200" y="5867400"/>
            <a:ext cx="2895600" cy="365125"/>
          </a:xfrm>
        </p:spPr>
        <p:txBody>
          <a:bodyPr/>
          <a:lstStyle>
            <a:lvl1pPr algn="ctr">
              <a:defRPr/>
            </a:lvl1pPr>
          </a:lstStyle>
          <a:p>
            <a:r>
              <a:rPr lang="en-US" smtClean="0"/>
              <a:t>Project Server 2010 – Ignite Workshop</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20813"/>
            <a:ext cx="8382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11"/>
          </p:nvPr>
        </p:nvSpPr>
        <p:spPr/>
        <p:txBody>
          <a:bodyPr/>
          <a:lstStyle/>
          <a:p>
            <a:fld id="{CD7F07FF-5C5F-4D81-84FA-B6F3D740277B}" type="slidenum">
              <a:rPr lang="en-US" smtClean="0"/>
              <a:pPr/>
              <a:t>‹#›</a:t>
            </a:fld>
            <a:endParaRPr lang="en-US"/>
          </a:p>
        </p:txBody>
      </p:sp>
      <p:sp>
        <p:nvSpPr>
          <p:cNvPr id="5" name="Footer Placeholder 4"/>
          <p:cNvSpPr>
            <a:spLocks noGrp="1"/>
          </p:cNvSpPr>
          <p:nvPr>
            <p:ph type="ftr" sz="quarter" idx="12"/>
          </p:nvPr>
        </p:nvSpPr>
        <p:spPr/>
        <p:txBody>
          <a:bodyPr/>
          <a:lstStyle/>
          <a:p>
            <a:r>
              <a:rPr lang="en-US" smtClean="0"/>
              <a:t>Project Server 2010 – Ignite Workshop</a:t>
            </a: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447800"/>
            <a:ext cx="7681913" cy="1523495"/>
          </a:xfrm>
        </p:spPr>
        <p:txBody>
          <a:bodyPr anchor="b"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5638800"/>
            <a:ext cx="7681914" cy="443198"/>
          </a:xfrm>
        </p:spPr>
        <p:txBody>
          <a:bodyPr anchor="b" anchorCtr="0">
            <a:sp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0013" y="686053"/>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5638800"/>
            <a:ext cx="7043208" cy="443198"/>
          </a:xfrm>
        </p:spPr>
        <p:txBody>
          <a:bodyPr anchor="b" anchorCtr="0">
            <a:sp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3187006"/>
            <a:ext cx="7690114" cy="138499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1" u="none" strike="noStrike" kern="1200" cap="none" spc="-642" normalizeH="0" baseline="0" noProof="0" dirty="0" smtClean="0">
                <a:ln w="11430"/>
                <a:gradFill>
                  <a:gsLst>
                    <a:gs pos="0">
                      <a:schemeClr val="tx1"/>
                    </a:gs>
                    <a:gs pos="100000">
                      <a:schemeClr val="tx1"/>
                    </a:gs>
                  </a:gsLst>
                  <a:lin ang="5400000" scaled="0"/>
                </a:gradFill>
                <a:effectLst/>
                <a:uLnTx/>
                <a:uFillTx/>
                <a:latin typeface="+mj-lt"/>
                <a:ea typeface="+mn-ea"/>
                <a:cs typeface="+mn-cs"/>
              </a:defRPr>
            </a:lvl1pPr>
          </a:lstStyle>
          <a:p>
            <a:pPr lvl="0"/>
            <a:r>
              <a:rPr lang="en-US" dirty="0" smtClean="0"/>
              <a:t>click to…</a:t>
            </a: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66385"/>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799"/>
            <a:ext cx="8382000"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1"/>
          </p:nvPr>
        </p:nvSpPr>
        <p:spPr/>
        <p:txBody>
          <a:bodyPr/>
          <a:lstStyle/>
          <a:p>
            <a:fld id="{1DC70519-3D27-4D5B-A312-0DC52B8ED593}" type="slidenum">
              <a:rPr lang="en-US" smtClean="0"/>
              <a:pPr/>
              <a:t>‹#›</a:t>
            </a:fld>
            <a:endParaRPr lang="en-US" dirty="0"/>
          </a:p>
        </p:txBody>
      </p:sp>
      <p:sp>
        <p:nvSpPr>
          <p:cNvPr id="8" name="Footer Placeholder 7"/>
          <p:cNvSpPr>
            <a:spLocks noGrp="1"/>
          </p:cNvSpPr>
          <p:nvPr>
            <p:ph type="ftr" sz="quarter" idx="12"/>
          </p:nvPr>
        </p:nvSpPr>
        <p:spPr/>
        <p:txBody>
          <a:bodyPr/>
          <a:lstStyle/>
          <a:p>
            <a:r>
              <a:rPr lang="en-US" smtClean="0"/>
              <a:t>Project Server 2010 – Ignite Workshop</a:t>
            </a:r>
            <a:endParaRPr lang="en-US" dirty="0"/>
          </a:p>
        </p:txBody>
      </p:sp>
      <p:grpSp>
        <p:nvGrpSpPr>
          <p:cNvPr id="3" name="Group 9"/>
          <p:cNvGrpSpPr/>
          <p:nvPr/>
        </p:nvGrpSpPr>
        <p:grpSpPr>
          <a:xfrm>
            <a:off x="6477000" y="6451559"/>
            <a:ext cx="2286000" cy="254041"/>
            <a:chOff x="6477000" y="6451559"/>
            <a:chExt cx="2286000" cy="254041"/>
          </a:xfrm>
        </p:grpSpPr>
        <p:sp>
          <p:nvSpPr>
            <p:cNvPr id="6" name="TextBox 5"/>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chemeClr val="tx1"/>
                      </a:gs>
                      <a:gs pos="86000">
                        <a:schemeClr val="tx1"/>
                      </a:gs>
                    </a:gsLst>
                    <a:lin ang="5400000" scaled="0"/>
                  </a:gradFill>
                </a:rPr>
                <a:t>Ignite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77000" y="6451559"/>
              <a:ext cx="1385887" cy="254041"/>
            </a:xfrm>
            <a:prstGeom prst="rect">
              <a:avLst/>
            </a:prstGeom>
          </p:spPr>
        </p:pic>
        <p:cxnSp>
          <p:nvCxnSpPr>
            <p:cNvPr id="4" name="Straight Connector 3"/>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799"/>
            <a:ext cx="8382000"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p>
            <a:fld id="{0D7CF977-003B-4382-9C11-15648BFA557C}" type="slidenum">
              <a:rPr lang="en-US" smtClean="0"/>
              <a:pPr/>
              <a:t>‹#›</a:t>
            </a:fld>
            <a:endParaRPr lang="en-US"/>
          </a:p>
        </p:txBody>
      </p:sp>
      <p:sp>
        <p:nvSpPr>
          <p:cNvPr id="7" name="Footer Placeholder 6"/>
          <p:cNvSpPr>
            <a:spLocks noGrp="1"/>
          </p:cNvSpPr>
          <p:nvPr>
            <p:ph type="ftr" sz="quarter" idx="11"/>
          </p:nvPr>
        </p:nvSpPr>
        <p:spPr/>
        <p:txBody>
          <a:bodyPr/>
          <a:lstStyle/>
          <a:p>
            <a:r>
              <a:rPr lang="en-US" smtClean="0"/>
              <a:t>Project Server 2010 – Ignite Workshop</a:t>
            </a:r>
            <a:endParaRPr lang="en-US"/>
          </a:p>
        </p:txBody>
      </p:sp>
      <p:grpSp>
        <p:nvGrpSpPr>
          <p:cNvPr id="4" name="Group 7"/>
          <p:cNvGrpSpPr/>
          <p:nvPr/>
        </p:nvGrpSpPr>
        <p:grpSpPr>
          <a:xfrm>
            <a:off x="6477000" y="6451559"/>
            <a:ext cx="2286000" cy="254041"/>
            <a:chOff x="6477000" y="6451559"/>
            <a:chExt cx="2286000" cy="254041"/>
          </a:xfrm>
        </p:grpSpPr>
        <p:sp>
          <p:nvSpPr>
            <p:cNvPr id="9" name="TextBox 8"/>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chemeClr val="tx1"/>
                      </a:gs>
                      <a:gs pos="86000">
                        <a:schemeClr val="tx1"/>
                      </a:gs>
                    </a:gsLst>
                    <a:lin ang="5400000" scaled="0"/>
                  </a:gradFill>
                </a:rPr>
                <a:t>Ignite</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77000" y="6451559"/>
              <a:ext cx="1385887" cy="254041"/>
            </a:xfrm>
            <a:prstGeom prst="rect">
              <a:avLst/>
            </a:prstGeom>
          </p:spPr>
        </p:pic>
        <p:cxnSp>
          <p:nvCxnSpPr>
            <p:cNvPr id="11" name="Straight Connector 10"/>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7799"/>
            <a:ext cx="4114800" cy="2093567"/>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7799"/>
            <a:ext cx="4114800" cy="2093567"/>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0"/>
          </p:nvPr>
        </p:nvSpPr>
        <p:spPr/>
        <p:txBody>
          <a:bodyPr/>
          <a:lstStyle/>
          <a:p>
            <a:fld id="{0D7CF977-003B-4382-9C11-15648BFA557C}" type="slidenum">
              <a:rPr lang="en-US" smtClean="0"/>
              <a:pPr/>
              <a:t>‹#›</a:t>
            </a:fld>
            <a:endParaRPr lang="en-US"/>
          </a:p>
        </p:txBody>
      </p:sp>
      <p:sp>
        <p:nvSpPr>
          <p:cNvPr id="8" name="Footer Placeholder 7"/>
          <p:cNvSpPr>
            <a:spLocks noGrp="1"/>
          </p:cNvSpPr>
          <p:nvPr>
            <p:ph type="ftr" sz="quarter" idx="11"/>
          </p:nvPr>
        </p:nvSpPr>
        <p:spPr/>
        <p:txBody>
          <a:bodyPr/>
          <a:lstStyle/>
          <a:p>
            <a:r>
              <a:rPr lang="en-US" smtClean="0"/>
              <a:t>Project Server 2010 – Ignite Workshop</a:t>
            </a:r>
            <a:endParaRPr lang="en-US"/>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72656"/>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7800"/>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72656"/>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8"/>
          <p:cNvSpPr>
            <a:spLocks noGrp="1"/>
          </p:cNvSpPr>
          <p:nvPr>
            <p:ph type="sldNum" sz="quarter" idx="10"/>
          </p:nvPr>
        </p:nvSpPr>
        <p:spPr/>
        <p:txBody>
          <a:bodyPr/>
          <a:lstStyle/>
          <a:p>
            <a:fld id="{0D7CF977-003B-4382-9C11-15648BFA557C}" type="slidenum">
              <a:rPr lang="en-US" smtClean="0"/>
              <a:pPr/>
              <a:t>‹#›</a:t>
            </a:fld>
            <a:endParaRPr lang="en-US"/>
          </a:p>
        </p:txBody>
      </p:sp>
      <p:sp>
        <p:nvSpPr>
          <p:cNvPr id="10" name="Footer Placeholder 9"/>
          <p:cNvSpPr>
            <a:spLocks noGrp="1"/>
          </p:cNvSpPr>
          <p:nvPr>
            <p:ph type="ftr" sz="quarter" idx="11"/>
          </p:nvPr>
        </p:nvSpPr>
        <p:spPr/>
        <p:txBody>
          <a:bodyPr/>
          <a:lstStyle/>
          <a:p>
            <a:r>
              <a:rPr lang="en-US" smtClean="0"/>
              <a:t>Project Server 2010 – Ignite Workshop</a:t>
            </a:r>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0013" y="686053"/>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5638800"/>
            <a:ext cx="7043208" cy="443198"/>
          </a:xfrm>
        </p:spPr>
        <p:txBody>
          <a:bodyPr anchor="b" anchorCtr="0">
            <a:sp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3187006"/>
            <a:ext cx="7690114" cy="138499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1" u="none" strike="noStrike" kern="1200" cap="none" spc="-642" normalizeH="0" baseline="0" noProof="0" dirty="0" smtClean="0">
                <a:ln w="11430"/>
                <a:gradFill>
                  <a:gsLst>
                    <a:gs pos="0">
                      <a:schemeClr val="tx1"/>
                    </a:gs>
                    <a:gs pos="100000">
                      <a:schemeClr val="tx1"/>
                    </a:gs>
                  </a:gsLst>
                  <a:lin ang="5400000" scaled="0"/>
                </a:gradFill>
                <a:effectLst/>
                <a:uLnTx/>
                <a:uFillTx/>
                <a:latin typeface="+mj-lt"/>
                <a:ea typeface="+mn-ea"/>
                <a:cs typeface="+mn-cs"/>
              </a:defRPr>
            </a:lvl1pPr>
          </a:lstStyle>
          <a:p>
            <a:pPr lvl="0"/>
            <a:r>
              <a:rPr lang="en-US" dirty="0" smtClean="0"/>
              <a:t>click to…</a:t>
            </a: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0"/>
          </p:nvPr>
        </p:nvSpPr>
        <p:spPr/>
        <p:txBody>
          <a:bodyPr/>
          <a:lstStyle/>
          <a:p>
            <a:fld id="{0D7CF977-003B-4382-9C11-15648BFA557C}" type="slidenum">
              <a:rPr lang="en-US" smtClean="0"/>
              <a:pPr/>
              <a:t>‹#›</a:t>
            </a:fld>
            <a:endParaRPr lang="en-US"/>
          </a:p>
        </p:txBody>
      </p:sp>
      <p:sp>
        <p:nvSpPr>
          <p:cNvPr id="6" name="Footer Placeholder 5"/>
          <p:cNvSpPr>
            <a:spLocks noGrp="1"/>
          </p:cNvSpPr>
          <p:nvPr>
            <p:ph type="ftr" sz="quarter" idx="11"/>
          </p:nvPr>
        </p:nvSpPr>
        <p:spPr/>
        <p:txBody>
          <a:bodyPr/>
          <a:lstStyle/>
          <a:p>
            <a:r>
              <a:rPr lang="en-US" smtClean="0"/>
              <a:t>Project Server 2010 – Ignite Workshop</a:t>
            </a:r>
            <a:endParaRPr lang="en-US"/>
          </a:p>
        </p:txBody>
      </p:sp>
      <p:grpSp>
        <p:nvGrpSpPr>
          <p:cNvPr id="3" name="Group 6"/>
          <p:cNvGrpSpPr/>
          <p:nvPr/>
        </p:nvGrpSpPr>
        <p:grpSpPr>
          <a:xfrm>
            <a:off x="6477000" y="6451559"/>
            <a:ext cx="2286000" cy="254041"/>
            <a:chOff x="6477000" y="6451559"/>
            <a:chExt cx="2286000" cy="254041"/>
          </a:xfrm>
        </p:grpSpPr>
        <p:sp>
          <p:nvSpPr>
            <p:cNvPr id="8" name="TextBox 7"/>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chemeClr val="tx1"/>
                      </a:gs>
                      <a:gs pos="86000">
                        <a:schemeClr val="tx1"/>
                      </a:gs>
                    </a:gsLst>
                    <a:lin ang="5400000" scaled="0"/>
                  </a:gradFill>
                </a:rPr>
                <a:t>Ignite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77000" y="6451559"/>
              <a:ext cx="1385887" cy="254041"/>
            </a:xfrm>
            <a:prstGeom prst="rect">
              <a:avLst/>
            </a:prstGeom>
          </p:spPr>
        </p:pic>
        <p:cxnSp>
          <p:nvCxnSpPr>
            <p:cNvPr id="10" name="Straight Connector 9"/>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WALKIN (Option A) - Prints in GRAYSCALE">
    <p:bg bwMode="lt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7600" y="1066800"/>
            <a:ext cx="3781425" cy="2022798"/>
          </a:xfrm>
          <a:prstGeom prst="rect">
            <a:avLst/>
          </a:prstGeom>
        </p:spPr>
      </p:pic>
      <p:sp>
        <p:nvSpPr>
          <p:cNvPr id="4" name="TextBox 3"/>
          <p:cNvSpPr txBox="1"/>
          <p:nvPr/>
        </p:nvSpPr>
        <p:spPr>
          <a:xfrm>
            <a:off x="4267200" y="3352800"/>
            <a:ext cx="2209800" cy="387798"/>
          </a:xfrm>
          <a:prstGeom prst="rect">
            <a:avLst/>
          </a:prstGeom>
          <a:noFill/>
        </p:spPr>
        <p:txBody>
          <a:bodyPr wrap="square" lIns="0" tIns="0" rIns="0" bIns="0" rtlCol="0">
            <a:spAutoFit/>
          </a:bodyPr>
          <a:lstStyle/>
          <a:p>
            <a:pPr algn="ctr">
              <a:lnSpc>
                <a:spcPct val="90000"/>
              </a:lnSpc>
            </a:pPr>
            <a:r>
              <a:rPr lang="en-US" sz="2800" dirty="0" smtClean="0">
                <a:gradFill>
                  <a:gsLst>
                    <a:gs pos="0">
                      <a:schemeClr val="tx1"/>
                    </a:gs>
                    <a:gs pos="86000">
                      <a:schemeClr val="tx1"/>
                    </a:gs>
                  </a:gsLst>
                  <a:lin ang="5400000" scaled="0"/>
                </a:gradFill>
              </a:rPr>
              <a:t>Ignite</a:t>
            </a:r>
          </a:p>
        </p:txBody>
      </p:sp>
    </p:spTree>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47800"/>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1"/>
          </p:nvPr>
        </p:nvSpPr>
        <p:spPr/>
        <p:txBody>
          <a:bodyPr/>
          <a:lstStyle/>
          <a:p>
            <a:fld id="{0D7CF977-003B-4382-9C11-15648BFA557C}" type="slidenum">
              <a:rPr lang="en-US" smtClean="0"/>
              <a:pPr/>
              <a:t>‹#›</a:t>
            </a:fld>
            <a:endParaRPr lang="en-US"/>
          </a:p>
        </p:txBody>
      </p:sp>
      <p:sp>
        <p:nvSpPr>
          <p:cNvPr id="8" name="Footer Placeholder 7"/>
          <p:cNvSpPr>
            <a:spLocks noGrp="1"/>
          </p:cNvSpPr>
          <p:nvPr>
            <p:ph type="ftr" sz="quarter" idx="12"/>
          </p:nvPr>
        </p:nvSpPr>
        <p:spPr/>
        <p:txBody>
          <a:bodyPr/>
          <a:lstStyle/>
          <a:p>
            <a:r>
              <a:rPr lang="en-US" smtClean="0"/>
              <a:t>Project Server 2010 – Ignite Workshop</a:t>
            </a:r>
            <a:endParaRPr lang="en-US" dirty="0"/>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47800"/>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
        <p:nvSpPr>
          <p:cNvPr id="5" name="Slide Number Placeholder 4"/>
          <p:cNvSpPr>
            <a:spLocks noGrp="1"/>
          </p:cNvSpPr>
          <p:nvPr>
            <p:ph type="sldNum" sz="quarter" idx="12"/>
          </p:nvPr>
        </p:nvSpPr>
        <p:spPr>
          <a:xfrm>
            <a:off x="381000" y="5867400"/>
            <a:ext cx="2133600" cy="365125"/>
          </a:xfrm>
        </p:spPr>
        <p:txBody>
          <a:bodyPr/>
          <a:lstStyle/>
          <a:p>
            <a:fld id="{0D7CF977-003B-4382-9C11-15648BFA557C}" type="slidenum">
              <a:rPr lang="en-US" smtClean="0"/>
              <a:pPr/>
              <a:t>‹#›</a:t>
            </a:fld>
            <a:endParaRPr lang="en-US"/>
          </a:p>
        </p:txBody>
      </p:sp>
      <p:sp>
        <p:nvSpPr>
          <p:cNvPr id="7" name="Footer Placeholder 6"/>
          <p:cNvSpPr>
            <a:spLocks noGrp="1"/>
          </p:cNvSpPr>
          <p:nvPr>
            <p:ph type="ftr" sz="quarter" idx="13"/>
          </p:nvPr>
        </p:nvSpPr>
        <p:spPr>
          <a:xfrm>
            <a:off x="3124200" y="5867400"/>
            <a:ext cx="2895600" cy="365125"/>
          </a:xfrm>
        </p:spPr>
        <p:txBody>
          <a:bodyPr/>
          <a:lstStyle>
            <a:lvl1pPr algn="ctr">
              <a:defRPr/>
            </a:lvl1pPr>
          </a:lstStyle>
          <a:p>
            <a:r>
              <a:rPr lang="en-US" smtClean="0"/>
              <a:t>Project Server 2010 – Ignite Workshop</a:t>
            </a:r>
            <a:endParaRPr lang="en-US" dirty="0"/>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20813"/>
            <a:ext cx="8382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smtClean="0"/>
              <a:t>Project Server 2010 – Ignite Workshop</a:t>
            </a:r>
            <a:endParaRPr lang="en-US" dirty="0"/>
          </a:p>
        </p:txBody>
      </p:sp>
      <p:sp>
        <p:nvSpPr>
          <p:cNvPr id="6" name="Slide Number Placeholder 5"/>
          <p:cNvSpPr>
            <a:spLocks noGrp="1"/>
          </p:cNvSpPr>
          <p:nvPr>
            <p:ph type="sldNum" sz="quarter" idx="12"/>
          </p:nvPr>
        </p:nvSpPr>
        <p:spPr/>
        <p:txBody>
          <a:bodyPr/>
          <a:lstStyle/>
          <a:p>
            <a:fld id="{0D7CF977-003B-4382-9C11-15648BFA557C}" type="slidenum">
              <a:rPr lang="en-US" smtClean="0"/>
              <a:pPr/>
              <a:t>‹#›</a:t>
            </a:fld>
            <a:endParaRPr lang="en-US"/>
          </a:p>
        </p:txBody>
      </p:sp>
      <p:sp>
        <p:nvSpPr>
          <p:cNvPr id="9" name="Text Placeholder 8"/>
          <p:cNvSpPr>
            <a:spLocks noGrp="1"/>
          </p:cNvSpPr>
          <p:nvPr>
            <p:ph type="body" sz="quarter" idx="13" hasCustomPrompt="1"/>
          </p:nvPr>
        </p:nvSpPr>
        <p:spPr>
          <a:xfrm>
            <a:off x="0" y="0"/>
            <a:ext cx="3505200" cy="457200"/>
          </a:xfrm>
        </p:spPr>
        <p:txBody>
          <a:bodyPr>
            <a:normAutofit/>
          </a:bodyPr>
          <a:lstStyle>
            <a:lvl1pPr>
              <a:buNone/>
              <a:defRPr sz="2000" i="1"/>
            </a:lvl1pPr>
          </a:lstStyle>
          <a:p>
            <a:pPr lvl="0"/>
            <a:r>
              <a:rPr lang="en-US" dirty="0" smtClean="0"/>
              <a:t>Project Server 14</a:t>
            </a:r>
            <a:endParaRPr lang="en-US" dirty="0"/>
          </a:p>
        </p:txBody>
      </p:sp>
    </p:spTree>
  </p:cSld>
  <p:clrMapOvr>
    <a:masterClrMapping/>
  </p:clrMapOvr>
  <p:transition>
    <p:fade/>
  </p:transition>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smtClean="0"/>
              <a:t>Project Server 2010 – Ignite Workshop</a:t>
            </a:r>
            <a:endParaRPr lang="en-US" dirty="0"/>
          </a:p>
        </p:txBody>
      </p:sp>
      <p:sp>
        <p:nvSpPr>
          <p:cNvPr id="6" name="Slide Number Placeholder 5"/>
          <p:cNvSpPr>
            <a:spLocks noGrp="1"/>
          </p:cNvSpPr>
          <p:nvPr>
            <p:ph type="sldNum" sz="quarter" idx="12"/>
          </p:nvPr>
        </p:nvSpPr>
        <p:spPr/>
        <p:txBody>
          <a:bodyPr/>
          <a:lstStyle/>
          <a:p>
            <a:fld id="{0D7CF977-003B-4382-9C11-15648BFA557C}" type="slidenum">
              <a:rPr lang="en-US" smtClean="0"/>
              <a:pPr/>
              <a:t>‹#›</a:t>
            </a:fld>
            <a:endParaRPr lang="en-US"/>
          </a:p>
        </p:txBody>
      </p:sp>
      <p:sp>
        <p:nvSpPr>
          <p:cNvPr id="9" name="Text Placeholder 8"/>
          <p:cNvSpPr>
            <a:spLocks noGrp="1"/>
          </p:cNvSpPr>
          <p:nvPr>
            <p:ph type="body" sz="quarter" idx="13" hasCustomPrompt="1"/>
          </p:nvPr>
        </p:nvSpPr>
        <p:spPr>
          <a:xfrm>
            <a:off x="0" y="0"/>
            <a:ext cx="3505200" cy="457200"/>
          </a:xfrm>
        </p:spPr>
        <p:txBody>
          <a:bodyPr>
            <a:normAutofit/>
          </a:bodyPr>
          <a:lstStyle>
            <a:lvl1pPr>
              <a:buNone/>
              <a:defRPr sz="2000" i="1"/>
            </a:lvl1pPr>
          </a:lstStyle>
          <a:p>
            <a:pPr lvl="0"/>
            <a:r>
              <a:rPr lang="en-US" dirty="0" smtClean="0"/>
              <a:t>Project Server 14</a:t>
            </a:r>
            <a:endParaRPr lang="en-US" dirty="0"/>
          </a:p>
        </p:txBody>
      </p:sp>
    </p:spTree>
  </p:cSld>
  <p:clrMapOvr>
    <a:masterClrMapping/>
  </p:clrMapOvr>
  <p:transition>
    <p:fade/>
  </p:transition>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93E983B-2C59-4144-BF51-244DB1FC50B3}" type="datetimeFigureOut">
              <a:rPr lang="en-US" smtClean="0"/>
              <a:pPr/>
              <a:t>2/2/2010</a:t>
            </a:fld>
            <a:endParaRPr lang="en-US"/>
          </a:p>
        </p:txBody>
      </p:sp>
      <p:sp>
        <p:nvSpPr>
          <p:cNvPr id="5" name="Footer Placeholder 4"/>
          <p:cNvSpPr>
            <a:spLocks noGrp="1"/>
          </p:cNvSpPr>
          <p:nvPr>
            <p:ph type="ftr" sz="quarter" idx="11"/>
          </p:nvPr>
        </p:nvSpPr>
        <p:spPr/>
        <p:txBody>
          <a:bodyPr/>
          <a:lstStyle/>
          <a:p>
            <a:r>
              <a:rPr lang="en-US" smtClean="0"/>
              <a:t>Project Server 2010 – Ignite Workshop</a:t>
            </a:r>
            <a:endParaRPr lang="en-US" dirty="0"/>
          </a:p>
        </p:txBody>
      </p:sp>
      <p:sp>
        <p:nvSpPr>
          <p:cNvPr id="6" name="Slide Number Placeholder 5"/>
          <p:cNvSpPr>
            <a:spLocks noGrp="1"/>
          </p:cNvSpPr>
          <p:nvPr>
            <p:ph type="sldNum" sz="quarter" idx="12"/>
          </p:nvPr>
        </p:nvSpPr>
        <p:spPr/>
        <p:txBody>
          <a:bodyPr/>
          <a:lstStyle/>
          <a:p>
            <a:fld id="{0D7CF977-003B-4382-9C11-15648BFA557C}" type="slidenum">
              <a:rPr lang="en-US" smtClean="0"/>
              <a:pPr/>
              <a:t>‹#›</a:t>
            </a:fld>
            <a:endParaRPr lang="en-US"/>
          </a:p>
        </p:txBody>
      </p:sp>
    </p:spTree>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smtClean="0"/>
              <a:t>Project Server 2010 – Ignite Workshop</a:t>
            </a:r>
            <a:endParaRPr lang="en-US" dirty="0"/>
          </a:p>
        </p:txBody>
      </p:sp>
      <p:sp>
        <p:nvSpPr>
          <p:cNvPr id="6" name="Slide Number Placeholder 5"/>
          <p:cNvSpPr>
            <a:spLocks noGrp="1"/>
          </p:cNvSpPr>
          <p:nvPr>
            <p:ph type="sldNum" sz="quarter" idx="12"/>
          </p:nvPr>
        </p:nvSpPr>
        <p:spPr/>
        <p:txBody>
          <a:bodyPr/>
          <a:lstStyle/>
          <a:p>
            <a:fld id="{0D7CF977-003B-4382-9C11-15648BFA557C}" type="slidenum">
              <a:rPr lang="en-US" smtClean="0"/>
              <a:pPr/>
              <a:t>‹#›</a:t>
            </a:fld>
            <a:endParaRPr lang="en-US"/>
          </a:p>
        </p:txBody>
      </p:sp>
      <p:sp>
        <p:nvSpPr>
          <p:cNvPr id="9" name="Text Placeholder 8"/>
          <p:cNvSpPr>
            <a:spLocks noGrp="1"/>
          </p:cNvSpPr>
          <p:nvPr>
            <p:ph type="body" sz="quarter" idx="13" hasCustomPrompt="1"/>
          </p:nvPr>
        </p:nvSpPr>
        <p:spPr>
          <a:xfrm>
            <a:off x="0" y="0"/>
            <a:ext cx="3505200" cy="457200"/>
          </a:xfrm>
        </p:spPr>
        <p:txBody>
          <a:bodyPr>
            <a:normAutofit/>
          </a:bodyPr>
          <a:lstStyle>
            <a:lvl1pPr>
              <a:buNone/>
              <a:defRPr sz="2000" i="1"/>
            </a:lvl1pPr>
          </a:lstStyle>
          <a:p>
            <a:pPr lvl="0"/>
            <a:r>
              <a:rPr lang="en-US" dirty="0" smtClean="0"/>
              <a:t>Project Server 14</a:t>
            </a:r>
            <a:endParaRPr lang="en-US"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66385"/>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799"/>
            <a:ext cx="8382000"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1"/>
          </p:nvPr>
        </p:nvSpPr>
        <p:spPr/>
        <p:txBody>
          <a:bodyPr/>
          <a:lstStyle/>
          <a:p>
            <a:fld id="{1DC70519-3D27-4D5B-A312-0DC52B8ED593}" type="slidenum">
              <a:rPr lang="en-US" smtClean="0"/>
              <a:pPr/>
              <a:t>‹#›</a:t>
            </a:fld>
            <a:endParaRPr lang="en-US" dirty="0"/>
          </a:p>
        </p:txBody>
      </p:sp>
      <p:sp>
        <p:nvSpPr>
          <p:cNvPr id="8" name="Footer Placeholder 7"/>
          <p:cNvSpPr>
            <a:spLocks noGrp="1"/>
          </p:cNvSpPr>
          <p:nvPr>
            <p:ph type="ftr" sz="quarter" idx="12"/>
          </p:nvPr>
        </p:nvSpPr>
        <p:spPr/>
        <p:txBody>
          <a:bodyPr/>
          <a:lstStyle/>
          <a:p>
            <a:r>
              <a:rPr lang="en-US" smtClean="0"/>
              <a:t>Project Server 2010 – Ignite Workshop</a:t>
            </a:r>
            <a:endParaRPr lang="en-US" dirty="0"/>
          </a:p>
        </p:txBody>
      </p:sp>
      <p:grpSp>
        <p:nvGrpSpPr>
          <p:cNvPr id="3" name="Group 9"/>
          <p:cNvGrpSpPr/>
          <p:nvPr/>
        </p:nvGrpSpPr>
        <p:grpSpPr>
          <a:xfrm>
            <a:off x="6477000" y="6451559"/>
            <a:ext cx="2286000" cy="254041"/>
            <a:chOff x="6477000" y="6451559"/>
            <a:chExt cx="2286000" cy="254041"/>
          </a:xfrm>
        </p:grpSpPr>
        <p:sp>
          <p:nvSpPr>
            <p:cNvPr id="6" name="TextBox 5"/>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chemeClr val="tx1"/>
                      </a:gs>
                      <a:gs pos="86000">
                        <a:schemeClr val="tx1"/>
                      </a:gs>
                    </a:gsLst>
                    <a:lin ang="5400000" scaled="0"/>
                  </a:gradFill>
                </a:rPr>
                <a:t>Ignite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77000" y="6451559"/>
              <a:ext cx="1385887" cy="254041"/>
            </a:xfrm>
            <a:prstGeom prst="rect">
              <a:avLst/>
            </a:prstGeom>
          </p:spPr>
        </p:pic>
        <p:cxnSp>
          <p:nvCxnSpPr>
            <p:cNvPr id="4" name="Straight Connector 3"/>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20813"/>
            <a:ext cx="8382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1"/>
          </p:nvPr>
        </p:nvSpPr>
        <p:spPr>
          <a:xfrm>
            <a:off x="387350" y="1419225"/>
            <a:ext cx="8370888" cy="2828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20813"/>
            <a:ext cx="8382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2"/>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11"/>
          </p:nvPr>
        </p:nvSpPr>
        <p:spPr/>
        <p:txBody>
          <a:bodyPr/>
          <a:lstStyle/>
          <a:p>
            <a:fld id="{CD7F07FF-5C5F-4D81-84FA-B6F3D740277B}" type="slidenum">
              <a:rPr lang="en-US" smtClean="0"/>
              <a:pPr/>
              <a:t>‹#›</a:t>
            </a:fld>
            <a:endParaRPr lang="en-US"/>
          </a:p>
        </p:txBody>
      </p:sp>
      <p:sp>
        <p:nvSpPr>
          <p:cNvPr id="5" name="Footer Placeholder 4"/>
          <p:cNvSpPr>
            <a:spLocks noGrp="1"/>
          </p:cNvSpPr>
          <p:nvPr>
            <p:ph type="ftr" sz="quarter" idx="12"/>
          </p:nvPr>
        </p:nvSpPr>
        <p:spPr/>
        <p:txBody>
          <a:bodyPr/>
          <a:lstStyle/>
          <a:p>
            <a:r>
              <a:rPr lang="en-US" smtClean="0"/>
              <a:t>Project Server 2010 – Ignite Workshop</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799"/>
            <a:ext cx="8382000"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p>
            <a:fld id="{0D7CF977-003B-4382-9C11-15648BFA557C}" type="slidenum">
              <a:rPr lang="en-US" smtClean="0"/>
              <a:pPr/>
              <a:t>‹#›</a:t>
            </a:fld>
            <a:endParaRPr lang="en-US"/>
          </a:p>
        </p:txBody>
      </p:sp>
      <p:sp>
        <p:nvSpPr>
          <p:cNvPr id="7" name="Footer Placeholder 6"/>
          <p:cNvSpPr>
            <a:spLocks noGrp="1"/>
          </p:cNvSpPr>
          <p:nvPr>
            <p:ph type="ftr" sz="quarter" idx="11"/>
          </p:nvPr>
        </p:nvSpPr>
        <p:spPr/>
        <p:txBody>
          <a:bodyPr/>
          <a:lstStyle/>
          <a:p>
            <a:r>
              <a:rPr lang="en-US" smtClean="0"/>
              <a:t>Project Server 2010 – Ignite Workshop</a:t>
            </a:r>
            <a:endParaRPr lang="en-US"/>
          </a:p>
        </p:txBody>
      </p:sp>
      <p:grpSp>
        <p:nvGrpSpPr>
          <p:cNvPr id="4" name="Group 7"/>
          <p:cNvGrpSpPr/>
          <p:nvPr/>
        </p:nvGrpSpPr>
        <p:grpSpPr>
          <a:xfrm>
            <a:off x="6477000" y="6451559"/>
            <a:ext cx="2286000" cy="254041"/>
            <a:chOff x="6477000" y="6451559"/>
            <a:chExt cx="2286000" cy="254041"/>
          </a:xfrm>
        </p:grpSpPr>
        <p:sp>
          <p:nvSpPr>
            <p:cNvPr id="9" name="TextBox 8"/>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chemeClr val="tx1"/>
                      </a:gs>
                      <a:gs pos="86000">
                        <a:schemeClr val="tx1"/>
                      </a:gs>
                    </a:gsLst>
                    <a:lin ang="5400000" scaled="0"/>
                  </a:gradFill>
                </a:rPr>
                <a:t>Ignite</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77000" y="6451559"/>
              <a:ext cx="1385887" cy="254041"/>
            </a:xfrm>
            <a:prstGeom prst="rect">
              <a:avLst/>
            </a:prstGeom>
          </p:spPr>
        </p:pic>
        <p:cxnSp>
          <p:nvCxnSpPr>
            <p:cNvPr id="11" name="Straight Connector 10"/>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7799"/>
            <a:ext cx="4114800" cy="2093567"/>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7799"/>
            <a:ext cx="4114800" cy="2093567"/>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0"/>
          </p:nvPr>
        </p:nvSpPr>
        <p:spPr/>
        <p:txBody>
          <a:bodyPr/>
          <a:lstStyle/>
          <a:p>
            <a:fld id="{0D7CF977-003B-4382-9C11-15648BFA557C}" type="slidenum">
              <a:rPr lang="en-US" smtClean="0"/>
              <a:pPr/>
              <a:t>‹#›</a:t>
            </a:fld>
            <a:endParaRPr lang="en-US"/>
          </a:p>
        </p:txBody>
      </p:sp>
      <p:sp>
        <p:nvSpPr>
          <p:cNvPr id="8" name="Footer Placeholder 7"/>
          <p:cNvSpPr>
            <a:spLocks noGrp="1"/>
          </p:cNvSpPr>
          <p:nvPr>
            <p:ph type="ftr" sz="quarter" idx="11"/>
          </p:nvPr>
        </p:nvSpPr>
        <p:spPr/>
        <p:txBody>
          <a:bodyPr/>
          <a:lstStyle/>
          <a:p>
            <a:r>
              <a:rPr lang="en-US" smtClean="0"/>
              <a:t>Project Server 2010 – Ignite Workshop</a:t>
            </a:r>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72656"/>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7800"/>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72656"/>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8"/>
          <p:cNvSpPr>
            <a:spLocks noGrp="1"/>
          </p:cNvSpPr>
          <p:nvPr>
            <p:ph type="sldNum" sz="quarter" idx="10"/>
          </p:nvPr>
        </p:nvSpPr>
        <p:spPr/>
        <p:txBody>
          <a:bodyPr/>
          <a:lstStyle/>
          <a:p>
            <a:fld id="{0D7CF977-003B-4382-9C11-15648BFA557C}" type="slidenum">
              <a:rPr lang="en-US" smtClean="0"/>
              <a:pPr/>
              <a:t>‹#›</a:t>
            </a:fld>
            <a:endParaRPr lang="en-US"/>
          </a:p>
        </p:txBody>
      </p:sp>
      <p:sp>
        <p:nvSpPr>
          <p:cNvPr id="10" name="Footer Placeholder 9"/>
          <p:cNvSpPr>
            <a:spLocks noGrp="1"/>
          </p:cNvSpPr>
          <p:nvPr>
            <p:ph type="ftr" sz="quarter" idx="11"/>
          </p:nvPr>
        </p:nvSpPr>
        <p:spPr/>
        <p:txBody>
          <a:bodyPr/>
          <a:lstStyle/>
          <a:p>
            <a:r>
              <a:rPr lang="en-US" smtClean="0"/>
              <a:t>Project Server 2010 – Ignite Workshop</a:t>
            </a:r>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0"/>
          </p:nvPr>
        </p:nvSpPr>
        <p:spPr/>
        <p:txBody>
          <a:bodyPr/>
          <a:lstStyle/>
          <a:p>
            <a:fld id="{0D7CF977-003B-4382-9C11-15648BFA557C}" type="slidenum">
              <a:rPr lang="en-US" smtClean="0"/>
              <a:pPr/>
              <a:t>‹#›</a:t>
            </a:fld>
            <a:endParaRPr lang="en-US"/>
          </a:p>
        </p:txBody>
      </p:sp>
      <p:sp>
        <p:nvSpPr>
          <p:cNvPr id="6" name="Footer Placeholder 5"/>
          <p:cNvSpPr>
            <a:spLocks noGrp="1"/>
          </p:cNvSpPr>
          <p:nvPr>
            <p:ph type="ftr" sz="quarter" idx="11"/>
          </p:nvPr>
        </p:nvSpPr>
        <p:spPr/>
        <p:txBody>
          <a:bodyPr/>
          <a:lstStyle/>
          <a:p>
            <a:r>
              <a:rPr lang="en-US" smtClean="0"/>
              <a:t>Project Server 2010 – Ignite Workshop</a:t>
            </a:r>
            <a:endParaRPr lang="en-US"/>
          </a:p>
        </p:txBody>
      </p:sp>
      <p:grpSp>
        <p:nvGrpSpPr>
          <p:cNvPr id="3" name="Group 6"/>
          <p:cNvGrpSpPr/>
          <p:nvPr/>
        </p:nvGrpSpPr>
        <p:grpSpPr>
          <a:xfrm>
            <a:off x="6477000" y="6451559"/>
            <a:ext cx="2286000" cy="254041"/>
            <a:chOff x="6477000" y="6451559"/>
            <a:chExt cx="2286000" cy="254041"/>
          </a:xfrm>
        </p:grpSpPr>
        <p:sp>
          <p:nvSpPr>
            <p:cNvPr id="8" name="TextBox 7"/>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chemeClr val="tx1"/>
                      </a:gs>
                      <a:gs pos="86000">
                        <a:schemeClr val="tx1"/>
                      </a:gs>
                    </a:gsLst>
                    <a:lin ang="5400000" scaled="0"/>
                  </a:gradFill>
                </a:rPr>
                <a:t>Ignite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77000" y="6451559"/>
              <a:ext cx="1385887" cy="254041"/>
            </a:xfrm>
            <a:prstGeom prst="rect">
              <a:avLst/>
            </a:prstGeom>
          </p:spPr>
        </p:pic>
        <p:cxnSp>
          <p:nvCxnSpPr>
            <p:cNvPr id="10" name="Straight Connector 9"/>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Option A) - Prints in GRAYSCALE">
    <p:bg bwMode="lt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7600" y="1066800"/>
            <a:ext cx="3781425" cy="2022798"/>
          </a:xfrm>
          <a:prstGeom prst="rect">
            <a:avLst/>
          </a:prstGeom>
        </p:spPr>
      </p:pic>
      <p:sp>
        <p:nvSpPr>
          <p:cNvPr id="4" name="TextBox 3"/>
          <p:cNvSpPr txBox="1"/>
          <p:nvPr/>
        </p:nvSpPr>
        <p:spPr>
          <a:xfrm>
            <a:off x="4267200" y="3352800"/>
            <a:ext cx="2209800" cy="387798"/>
          </a:xfrm>
          <a:prstGeom prst="rect">
            <a:avLst/>
          </a:prstGeom>
          <a:noFill/>
        </p:spPr>
        <p:txBody>
          <a:bodyPr wrap="square" lIns="0" tIns="0" rIns="0" bIns="0" rtlCol="0">
            <a:spAutoFit/>
          </a:bodyPr>
          <a:lstStyle/>
          <a:p>
            <a:pPr algn="ctr">
              <a:lnSpc>
                <a:spcPct val="90000"/>
              </a:lnSpc>
            </a:pPr>
            <a:r>
              <a:rPr lang="en-US" sz="2800" dirty="0" smtClean="0">
                <a:gradFill>
                  <a:gsLst>
                    <a:gs pos="0">
                      <a:schemeClr val="tx1"/>
                    </a:gs>
                    <a:gs pos="86000">
                      <a:schemeClr val="tx1"/>
                    </a:gs>
                  </a:gsLst>
                  <a:lin ang="5400000" scaled="0"/>
                </a:gradFill>
              </a:rPr>
              <a:t>Ignite</a:t>
            </a:r>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 Type="http://schemas.openxmlformats.org/officeDocument/2006/relationships/slideLayout" Target="../slideLayouts/slideLayout16.xml"/><Relationship Id="rId21" Type="http://schemas.openxmlformats.org/officeDocument/2006/relationships/theme" Target="../theme/theme3.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image" Target="../media/image4.png"/><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image" Target="../media/image3.png"/><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image" Target="../media/image2.png"/><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4.xml"/><Relationship Id="rId1" Type="http://schemas.openxmlformats.org/officeDocument/2006/relationships/slideLayout" Target="../slideLayouts/slideLayout34.xml"/><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28600"/>
            <a:ext cx="8382000" cy="666385"/>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gradFill>
                  <a:gsLst>
                    <a:gs pos="0">
                      <a:schemeClr val="tx1"/>
                    </a:gs>
                    <a:gs pos="100000">
                      <a:schemeClr val="tx1"/>
                    </a:gs>
                  </a:gsLst>
                  <a:lin ang="5400000" scaled="0"/>
                </a:gradFill>
              </a:defRPr>
            </a:lvl1pPr>
          </a:lstStyle>
          <a:p>
            <a:r>
              <a:rPr lang="en-US" smtClean="0"/>
              <a:t>Project Server 2010 – Ignite Workshop</a:t>
            </a:r>
            <a:endParaRPr lang="en-US" dirty="0"/>
          </a:p>
        </p:txBody>
      </p:sp>
      <p:sp>
        <p:nvSpPr>
          <p:cNvPr id="5" name="Slide Number Placeholder 4"/>
          <p:cNvSpPr>
            <a:spLocks noGrp="1"/>
          </p:cNvSpPr>
          <p:nvPr>
            <p:ph type="sldNum" sz="quarter" idx="4"/>
          </p:nvPr>
        </p:nvSpPr>
        <p:spPr>
          <a:xfrm>
            <a:off x="381000" y="6356350"/>
            <a:ext cx="2133600" cy="365125"/>
          </a:xfrm>
          <a:prstGeom prst="rect">
            <a:avLst/>
          </a:prstGeom>
        </p:spPr>
        <p:txBody>
          <a:bodyPr vert="horz" lIns="91440" tIns="45720" rIns="91440" bIns="45720" rtlCol="0" anchor="ctr"/>
          <a:lstStyle>
            <a:lvl1pPr algn="l">
              <a:defRPr sz="1200">
                <a:gradFill>
                  <a:gsLst>
                    <a:gs pos="0">
                      <a:schemeClr val="tx1"/>
                    </a:gs>
                    <a:gs pos="100000">
                      <a:schemeClr val="tx1"/>
                    </a:gs>
                  </a:gsLst>
                  <a:lin ang="5400000" scaled="0"/>
                </a:gradFill>
              </a:defRPr>
            </a:lvl1pPr>
          </a:lstStyle>
          <a:p>
            <a:fld id="{0D7CF977-003B-4382-9C11-15648BFA557C}" type="slidenum">
              <a:rPr lang="en-US" smtClean="0"/>
              <a:pPr/>
              <a:t>‹#›</a:t>
            </a:fld>
            <a:endParaRPr lang="en-US"/>
          </a:p>
        </p:txBody>
      </p:sp>
      <p:grpSp>
        <p:nvGrpSpPr>
          <p:cNvPr id="6" name="Group 5"/>
          <p:cNvGrpSpPr/>
          <p:nvPr/>
        </p:nvGrpSpPr>
        <p:grpSpPr>
          <a:xfrm>
            <a:off x="6477000" y="6451559"/>
            <a:ext cx="2286000" cy="254041"/>
            <a:chOff x="6477000" y="6451559"/>
            <a:chExt cx="2286000" cy="254041"/>
          </a:xfrm>
        </p:grpSpPr>
        <p:sp>
          <p:nvSpPr>
            <p:cNvPr id="7" name="TextBox 6"/>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chemeClr val="tx1"/>
                      </a:gs>
                      <a:gs pos="86000">
                        <a:schemeClr val="tx1"/>
                      </a:gs>
                    </a:gsLst>
                    <a:lin ang="5400000" scaled="0"/>
                  </a:gradFill>
                </a:rPr>
                <a:t>Ignite</a:t>
              </a:r>
            </a:p>
          </p:txBody>
        </p:sp>
        <p:pic>
          <p:nvPicPr>
            <p:cNvPr id="8" name="Picture 7"/>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6477000" y="6451559"/>
              <a:ext cx="1385887" cy="254041"/>
            </a:xfrm>
            <a:prstGeom prst="rect">
              <a:avLst/>
            </a:prstGeom>
          </p:spPr>
        </p:pic>
        <p:cxnSp>
          <p:nvCxnSpPr>
            <p:cNvPr id="9" name="Straight Connector 8"/>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 bg1="dk1" tx1="lt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61" r:id="rId12"/>
  </p:sldLayoutIdLst>
  <p:transition>
    <p:fade/>
  </p:transition>
  <p:hf hdr="0" ft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85000"/>
        <a:buFontTx/>
        <a:buBlip>
          <a:blip r:embed="rId16"/>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5000"/>
        <a:buFontTx/>
        <a:buBlip>
          <a:blip r:embed="rId17"/>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5000"/>
        <a:buFontTx/>
        <a:buBlip>
          <a:blip r:embed="rId17"/>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5000"/>
        <a:buFontTx/>
        <a:buBlip>
          <a:blip r:embed="rId17"/>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5000"/>
        <a:buFontTx/>
        <a:buBlip>
          <a:blip r:embed="rId17"/>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cstate="print"/>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gradFill>
                  <a:gsLst>
                    <a:gs pos="0">
                      <a:schemeClr val="bg1"/>
                    </a:gs>
                    <a:gs pos="100000">
                      <a:schemeClr val="bg1"/>
                    </a:gs>
                  </a:gsLst>
                  <a:lin ang="5400000" scaled="0"/>
                </a:gradFill>
              </a:defRPr>
            </a:lvl1pPr>
          </a:lstStyle>
          <a:p>
            <a:r>
              <a:rPr lang="en-US" smtClean="0"/>
              <a:t>Project Server 2010 – Ignite Workshop</a:t>
            </a:r>
            <a:endParaRPr lang="en-US" dirty="0"/>
          </a:p>
        </p:txBody>
      </p:sp>
      <p:sp>
        <p:nvSpPr>
          <p:cNvPr id="6" name="Slide Number Placeholder 5"/>
          <p:cNvSpPr>
            <a:spLocks noGrp="1"/>
          </p:cNvSpPr>
          <p:nvPr>
            <p:ph type="sldNum" sz="quarter" idx="4"/>
          </p:nvPr>
        </p:nvSpPr>
        <p:spPr>
          <a:xfrm>
            <a:off x="381000" y="6356350"/>
            <a:ext cx="2133600" cy="365125"/>
          </a:xfrm>
          <a:prstGeom prst="rect">
            <a:avLst/>
          </a:prstGeom>
        </p:spPr>
        <p:txBody>
          <a:bodyPr vert="horz" lIns="91440" tIns="45720" rIns="91440" bIns="45720" rtlCol="0" anchor="ctr"/>
          <a:lstStyle>
            <a:lvl1pPr algn="l">
              <a:defRPr sz="1200">
                <a:gradFill>
                  <a:gsLst>
                    <a:gs pos="0">
                      <a:schemeClr val="bg1"/>
                    </a:gs>
                    <a:gs pos="100000">
                      <a:schemeClr val="bg1"/>
                    </a:gs>
                  </a:gsLst>
                  <a:lin ang="5400000" scaled="0"/>
                </a:gradFill>
              </a:defRPr>
            </a:lvl1pPr>
          </a:lstStyle>
          <a:p>
            <a:fld id="{CD7F07FF-5C5F-4D81-84FA-B6F3D740277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9" r:id="rId1"/>
  </p:sldLayoutIdLst>
  <p:transition>
    <p:fade/>
  </p:transition>
  <p:hf hdr="0" ftr="0" dt="0"/>
  <p:txStyles>
    <p:title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2"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28600"/>
            <a:ext cx="8382000" cy="666385"/>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gradFill>
                  <a:gsLst>
                    <a:gs pos="0">
                      <a:schemeClr val="tx1"/>
                    </a:gs>
                    <a:gs pos="100000">
                      <a:schemeClr val="tx1"/>
                    </a:gs>
                  </a:gsLst>
                  <a:lin ang="5400000" scaled="0"/>
                </a:gradFill>
              </a:defRPr>
            </a:lvl1pPr>
          </a:lstStyle>
          <a:p>
            <a:r>
              <a:rPr lang="en-US" smtClean="0"/>
              <a:t>Project Server 2010 – Ignite Workshop</a:t>
            </a:r>
            <a:endParaRPr lang="en-US" dirty="0"/>
          </a:p>
        </p:txBody>
      </p:sp>
      <p:sp>
        <p:nvSpPr>
          <p:cNvPr id="5" name="Slide Number Placeholder 4"/>
          <p:cNvSpPr>
            <a:spLocks noGrp="1"/>
          </p:cNvSpPr>
          <p:nvPr>
            <p:ph type="sldNum" sz="quarter" idx="4"/>
          </p:nvPr>
        </p:nvSpPr>
        <p:spPr>
          <a:xfrm>
            <a:off x="381000" y="6356350"/>
            <a:ext cx="2133600" cy="365125"/>
          </a:xfrm>
          <a:prstGeom prst="rect">
            <a:avLst/>
          </a:prstGeom>
        </p:spPr>
        <p:txBody>
          <a:bodyPr vert="horz" lIns="91440" tIns="45720" rIns="91440" bIns="45720" rtlCol="0" anchor="ctr"/>
          <a:lstStyle>
            <a:lvl1pPr algn="l">
              <a:defRPr sz="1200">
                <a:gradFill>
                  <a:gsLst>
                    <a:gs pos="0">
                      <a:schemeClr val="tx1"/>
                    </a:gs>
                    <a:gs pos="100000">
                      <a:schemeClr val="tx1"/>
                    </a:gs>
                  </a:gsLst>
                  <a:lin ang="5400000" scaled="0"/>
                </a:gradFill>
              </a:defRPr>
            </a:lvl1pPr>
          </a:lstStyle>
          <a:p>
            <a:fld id="{0D7CF977-003B-4382-9C11-15648BFA557C}" type="slidenum">
              <a:rPr lang="en-US" smtClean="0"/>
              <a:pPr/>
              <a:t>‹#›</a:t>
            </a:fld>
            <a:endParaRPr lang="en-US"/>
          </a:p>
        </p:txBody>
      </p:sp>
      <p:grpSp>
        <p:nvGrpSpPr>
          <p:cNvPr id="6" name="Group 5"/>
          <p:cNvGrpSpPr/>
          <p:nvPr/>
        </p:nvGrpSpPr>
        <p:grpSpPr>
          <a:xfrm>
            <a:off x="6477000" y="6451559"/>
            <a:ext cx="2286000" cy="254041"/>
            <a:chOff x="6477000" y="6451559"/>
            <a:chExt cx="2286000" cy="254041"/>
          </a:xfrm>
        </p:grpSpPr>
        <p:sp>
          <p:nvSpPr>
            <p:cNvPr id="7" name="TextBox 6"/>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chemeClr val="tx1"/>
                      </a:gs>
                      <a:gs pos="86000">
                        <a:schemeClr val="tx1"/>
                      </a:gs>
                    </a:gsLst>
                    <a:lin ang="5400000" scaled="0"/>
                  </a:gradFill>
                </a:rPr>
                <a:t>Ignite</a:t>
              </a:r>
            </a:p>
          </p:txBody>
        </p:sp>
        <p:pic>
          <p:nvPicPr>
            <p:cNvPr id="8" name="Picture 7"/>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6477000" y="6451559"/>
              <a:ext cx="1385887" cy="254041"/>
            </a:xfrm>
            <a:prstGeom prst="rect">
              <a:avLst/>
            </a:prstGeom>
          </p:spPr>
        </p:pic>
        <p:cxnSp>
          <p:nvCxnSpPr>
            <p:cNvPr id="9" name="Straight Connector 8"/>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2" r:id="rId20"/>
  </p:sldLayoutIdLst>
  <p:transition>
    <p:fade/>
  </p:transition>
  <p:hf hdr="0" ft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85000"/>
        <a:buFontTx/>
        <a:buBlip>
          <a:blip r:embed="rId24"/>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5000"/>
        <a:buFontTx/>
        <a:buBlip>
          <a:blip r:embed="rId25"/>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5000"/>
        <a:buFontTx/>
        <a:buBlip>
          <a:blip r:embed="rId25"/>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5000"/>
        <a:buFontTx/>
        <a:buBlip>
          <a:blip r:embed="rId25"/>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5000"/>
        <a:buFontTx/>
        <a:buBlip>
          <a:blip r:embed="rId25"/>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cstate="print"/>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gradFill>
                  <a:gsLst>
                    <a:gs pos="0">
                      <a:schemeClr val="bg1"/>
                    </a:gs>
                    <a:gs pos="100000">
                      <a:schemeClr val="bg1"/>
                    </a:gs>
                  </a:gsLst>
                  <a:lin ang="5400000" scaled="0"/>
                </a:gradFill>
              </a:defRPr>
            </a:lvl1pPr>
          </a:lstStyle>
          <a:p>
            <a:r>
              <a:rPr lang="en-US" smtClean="0"/>
              <a:t>Project Server 2010 – Ignite Workshop</a:t>
            </a:r>
            <a:endParaRPr lang="en-US" dirty="0"/>
          </a:p>
        </p:txBody>
      </p:sp>
      <p:sp>
        <p:nvSpPr>
          <p:cNvPr id="6" name="Slide Number Placeholder 5"/>
          <p:cNvSpPr>
            <a:spLocks noGrp="1"/>
          </p:cNvSpPr>
          <p:nvPr>
            <p:ph type="sldNum" sz="quarter" idx="4"/>
          </p:nvPr>
        </p:nvSpPr>
        <p:spPr>
          <a:xfrm>
            <a:off x="381000" y="6356350"/>
            <a:ext cx="2133600" cy="365125"/>
          </a:xfrm>
          <a:prstGeom prst="rect">
            <a:avLst/>
          </a:prstGeom>
        </p:spPr>
        <p:txBody>
          <a:bodyPr vert="horz" lIns="91440" tIns="45720" rIns="91440" bIns="45720" rtlCol="0" anchor="ctr"/>
          <a:lstStyle>
            <a:lvl1pPr algn="l">
              <a:defRPr sz="1200">
                <a:gradFill>
                  <a:gsLst>
                    <a:gs pos="0">
                      <a:schemeClr val="bg1"/>
                    </a:gs>
                    <a:gs pos="100000">
                      <a:schemeClr val="bg1"/>
                    </a:gs>
                  </a:gsLst>
                  <a:lin ang="5400000" scaled="0"/>
                </a:gradFill>
              </a:defRPr>
            </a:lvl1pPr>
          </a:lstStyle>
          <a:p>
            <a:fld id="{CD7F07FF-5C5F-4D81-84FA-B6F3D740277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01" r:id="rId1"/>
  </p:sldLayoutIdLst>
  <p:transition>
    <p:fade/>
  </p:transition>
  <p:hf hdr="0" ftr="0" dt="0"/>
  <p:txStyles>
    <p:title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hyperlink" Target="mailto:mgruia@umt.com" TargetMode="External"/><Relationship Id="rId2" Type="http://schemas.openxmlformats.org/officeDocument/2006/relationships/notesSlide" Target="../notesSlides/notesSlide11.xml"/><Relationship Id="rId1" Type="http://schemas.openxmlformats.org/officeDocument/2006/relationships/slideLayout" Target="../slideLayouts/slideLayout26.xml"/><Relationship Id="rId4" Type="http://schemas.openxmlformats.org/officeDocument/2006/relationships/hyperlink" Target="mailto:adadabhoy@umt.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1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33.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3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6.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0.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Process Overview</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677697215"/>
              </p:ext>
            </p:extLst>
          </p:nvPr>
        </p:nvGraphicFramePr>
        <p:xfrm>
          <a:off x="1447800" y="1295400"/>
          <a:ext cx="5867400" cy="1973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fld id="{1DC70519-3D27-4D5B-A312-0DC52B8ED593}" type="slidenum">
              <a:rPr lang="en-US" smtClean="0"/>
              <a:pPr/>
              <a:t>10</a:t>
            </a:fld>
            <a:endParaRPr lang="en-US" dirty="0"/>
          </a:p>
        </p:txBody>
      </p:sp>
      <p:graphicFrame>
        <p:nvGraphicFramePr>
          <p:cNvPr id="8" name="Content Placeholder 6"/>
          <p:cNvGraphicFramePr>
            <a:graphicFrameLocks/>
          </p:cNvGraphicFramePr>
          <p:nvPr>
            <p:extLst>
              <p:ext uri="{D42A27DB-BD31-4B8C-83A1-F6EECF244321}">
                <p14:modId xmlns:p14="http://schemas.microsoft.com/office/powerpoint/2010/main" val="811007640"/>
              </p:ext>
            </p:extLst>
          </p:nvPr>
        </p:nvGraphicFramePr>
        <p:xfrm>
          <a:off x="457200" y="3581400"/>
          <a:ext cx="8458200" cy="22018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85025723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Deprecations</a:t>
            </a:r>
            <a:endParaRPr lang="en-US" dirty="0"/>
          </a:p>
        </p:txBody>
      </p:sp>
      <p:sp>
        <p:nvSpPr>
          <p:cNvPr id="3" name="Content Placeholder 2"/>
          <p:cNvSpPr>
            <a:spLocks noGrp="1"/>
          </p:cNvSpPr>
          <p:nvPr>
            <p:ph idx="1"/>
          </p:nvPr>
        </p:nvSpPr>
        <p:spPr>
          <a:xfrm>
            <a:off x="381000" y="1412875"/>
            <a:ext cx="8382000" cy="4835526"/>
          </a:xfrm>
        </p:spPr>
        <p:txBody>
          <a:bodyPr>
            <a:normAutofit fontScale="77500" lnSpcReduction="20000"/>
          </a:bodyPr>
          <a:lstStyle/>
          <a:p>
            <a:pPr>
              <a:lnSpc>
                <a:spcPct val="120000"/>
              </a:lnSpc>
            </a:pPr>
            <a:r>
              <a:rPr lang="en-US" dirty="0" smtClean="0"/>
              <a:t>Financial Management</a:t>
            </a:r>
          </a:p>
          <a:p>
            <a:pPr lvl="1">
              <a:lnSpc>
                <a:spcPct val="120000"/>
              </a:lnSpc>
            </a:pPr>
            <a:r>
              <a:rPr lang="en-US" b="1" dirty="0" smtClean="0"/>
              <a:t>Customization: </a:t>
            </a:r>
            <a:r>
              <a:rPr lang="en-US" dirty="0" smtClean="0"/>
              <a:t>Simple estimation, tracking and forecasting of costs using Custom Fields</a:t>
            </a:r>
          </a:p>
          <a:p>
            <a:pPr lvl="1">
              <a:lnSpc>
                <a:spcPct val="120000"/>
              </a:lnSpc>
            </a:pPr>
            <a:r>
              <a:rPr lang="en-US" b="1" dirty="0" smtClean="0"/>
              <a:t>Partner Solution:</a:t>
            </a:r>
            <a:r>
              <a:rPr lang="en-US" dirty="0" smtClean="0"/>
              <a:t> UMT Cost Module</a:t>
            </a:r>
          </a:p>
          <a:p>
            <a:pPr lvl="1">
              <a:lnSpc>
                <a:spcPct val="120000"/>
              </a:lnSpc>
            </a:pPr>
            <a:endParaRPr lang="en-US" dirty="0" smtClean="0"/>
          </a:p>
          <a:p>
            <a:pPr>
              <a:lnSpc>
                <a:spcPct val="120000"/>
              </a:lnSpc>
            </a:pPr>
            <a:r>
              <a:rPr lang="en-US" dirty="0" smtClean="0"/>
              <a:t>Benefits Estimation</a:t>
            </a:r>
          </a:p>
          <a:p>
            <a:pPr lvl="1">
              <a:lnSpc>
                <a:spcPct val="120000"/>
              </a:lnSpc>
            </a:pPr>
            <a:r>
              <a:rPr lang="en-US" b="1" dirty="0" smtClean="0"/>
              <a:t>Customization: </a:t>
            </a:r>
            <a:r>
              <a:rPr lang="en-US" dirty="0" smtClean="0"/>
              <a:t>Simple multi-year benefits captured using Custom Fields</a:t>
            </a:r>
          </a:p>
          <a:p>
            <a:pPr lvl="1">
              <a:lnSpc>
                <a:spcPct val="120000"/>
              </a:lnSpc>
            </a:pPr>
            <a:endParaRPr lang="en-US" dirty="0" smtClean="0"/>
          </a:p>
          <a:p>
            <a:pPr>
              <a:lnSpc>
                <a:spcPct val="120000"/>
              </a:lnSpc>
            </a:pPr>
            <a:r>
              <a:rPr lang="en-US" dirty="0" smtClean="0"/>
              <a:t>Application Portfolio Management</a:t>
            </a:r>
          </a:p>
          <a:p>
            <a:pPr lvl="1">
              <a:lnSpc>
                <a:spcPct val="120000"/>
              </a:lnSpc>
            </a:pPr>
            <a:r>
              <a:rPr lang="en-US" b="1" dirty="0" smtClean="0"/>
              <a:t>Customization: </a:t>
            </a:r>
            <a:r>
              <a:rPr lang="en-US" dirty="0" smtClean="0"/>
              <a:t>Simple APM using EPTs and Custom Views</a:t>
            </a:r>
          </a:p>
          <a:p>
            <a:pPr lvl="1">
              <a:lnSpc>
                <a:spcPct val="120000"/>
              </a:lnSpc>
            </a:pPr>
            <a:r>
              <a:rPr lang="en-US" b="1" dirty="0" smtClean="0"/>
              <a:t>Partner Solutions: </a:t>
            </a:r>
            <a:r>
              <a:rPr lang="en-US" dirty="0" smtClean="0"/>
              <a:t>UMT APM Add-on Module</a:t>
            </a:r>
          </a:p>
        </p:txBody>
      </p:sp>
    </p:spTree>
    <p:extLst>
      <p:ext uri="{BB962C8B-B14F-4D97-AF65-F5344CB8AC3E}">
        <p14:creationId xmlns:p14="http://schemas.microsoft.com/office/powerpoint/2010/main" val="303681324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Deprecations Cont.</a:t>
            </a:r>
            <a:endParaRPr lang="en-US" dirty="0"/>
          </a:p>
        </p:txBody>
      </p:sp>
      <p:sp>
        <p:nvSpPr>
          <p:cNvPr id="3" name="Content Placeholder 2"/>
          <p:cNvSpPr>
            <a:spLocks noGrp="1"/>
          </p:cNvSpPr>
          <p:nvPr>
            <p:ph idx="1"/>
          </p:nvPr>
        </p:nvSpPr>
        <p:spPr>
          <a:xfrm>
            <a:off x="381000" y="1412875"/>
            <a:ext cx="8382000" cy="4530725"/>
          </a:xfrm>
        </p:spPr>
        <p:txBody>
          <a:bodyPr>
            <a:normAutofit fontScale="92500"/>
          </a:bodyPr>
          <a:lstStyle/>
          <a:p>
            <a:pPr>
              <a:lnSpc>
                <a:spcPct val="100000"/>
              </a:lnSpc>
            </a:pPr>
            <a:r>
              <a:rPr lang="en-US" dirty="0" smtClean="0"/>
              <a:t>User Defined/Graphical Workflow</a:t>
            </a:r>
          </a:p>
          <a:p>
            <a:pPr lvl="1">
              <a:lnSpc>
                <a:spcPct val="100000"/>
              </a:lnSpc>
            </a:pPr>
            <a:r>
              <a:rPr lang="en-US" b="1" dirty="0" smtClean="0"/>
              <a:t>Customization: </a:t>
            </a:r>
            <a:r>
              <a:rPr lang="en-US" dirty="0" smtClean="0"/>
              <a:t>Workflow Visualization </a:t>
            </a:r>
            <a:r>
              <a:rPr lang="en-US" dirty="0" err="1" smtClean="0"/>
              <a:t>WebPart</a:t>
            </a:r>
            <a:r>
              <a:rPr lang="en-US" dirty="0" smtClean="0"/>
              <a:t> Solution Starter</a:t>
            </a:r>
          </a:p>
          <a:p>
            <a:pPr lvl="1">
              <a:lnSpc>
                <a:spcPct val="100000"/>
              </a:lnSpc>
            </a:pPr>
            <a:endParaRPr lang="en-US" dirty="0" smtClean="0"/>
          </a:p>
          <a:p>
            <a:pPr>
              <a:lnSpc>
                <a:spcPct val="100000"/>
              </a:lnSpc>
            </a:pPr>
            <a:r>
              <a:rPr lang="en-US" dirty="0" smtClean="0"/>
              <a:t>Programs (Initiation and Selection Only)</a:t>
            </a:r>
          </a:p>
          <a:p>
            <a:pPr lvl="1">
              <a:lnSpc>
                <a:spcPct val="100000"/>
              </a:lnSpc>
            </a:pPr>
            <a:r>
              <a:rPr lang="en-US" b="1" dirty="0" smtClean="0"/>
              <a:t>Customization: </a:t>
            </a:r>
            <a:r>
              <a:rPr lang="en-US" dirty="0" smtClean="0"/>
              <a:t>PDP Infrastructure; Solution Starter</a:t>
            </a:r>
          </a:p>
          <a:p>
            <a:pPr lvl="1">
              <a:lnSpc>
                <a:spcPct val="100000"/>
              </a:lnSpc>
            </a:pPr>
            <a:endParaRPr lang="en-US" dirty="0" smtClean="0"/>
          </a:p>
          <a:p>
            <a:pPr>
              <a:lnSpc>
                <a:spcPct val="100000"/>
              </a:lnSpc>
            </a:pPr>
            <a:r>
              <a:rPr lang="en-US" dirty="0" smtClean="0"/>
              <a:t>Surveys (Risk, Architectural Fit)</a:t>
            </a:r>
          </a:p>
          <a:p>
            <a:pPr lvl="1">
              <a:lnSpc>
                <a:spcPct val="100000"/>
              </a:lnSpc>
            </a:pPr>
            <a:r>
              <a:rPr lang="en-US" b="1" dirty="0" smtClean="0"/>
              <a:t>Customization: </a:t>
            </a:r>
            <a:r>
              <a:rPr lang="en-US" dirty="0" smtClean="0"/>
              <a:t>InfoPath Survey </a:t>
            </a:r>
            <a:r>
              <a:rPr lang="en-US" dirty="0" err="1" smtClean="0"/>
              <a:t>WebPart</a:t>
            </a:r>
            <a:endParaRPr lang="en-US" dirty="0" smtClean="0"/>
          </a:p>
        </p:txBody>
      </p:sp>
    </p:spTree>
    <p:extLst>
      <p:ext uri="{BB962C8B-B14F-4D97-AF65-F5344CB8AC3E}">
        <p14:creationId xmlns:p14="http://schemas.microsoft.com/office/powerpoint/2010/main" val="3828439104"/>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Deprecations Cont.</a:t>
            </a:r>
            <a:endParaRPr lang="en-US" dirty="0"/>
          </a:p>
        </p:txBody>
      </p:sp>
      <p:sp>
        <p:nvSpPr>
          <p:cNvPr id="3" name="Content Placeholder 2"/>
          <p:cNvSpPr>
            <a:spLocks noGrp="1"/>
          </p:cNvSpPr>
          <p:nvPr>
            <p:ph idx="1"/>
          </p:nvPr>
        </p:nvSpPr>
        <p:spPr>
          <a:xfrm>
            <a:off x="381000" y="1412875"/>
            <a:ext cx="8382000" cy="4454526"/>
          </a:xfrm>
        </p:spPr>
        <p:txBody>
          <a:bodyPr>
            <a:normAutofit fontScale="92500" lnSpcReduction="20000"/>
          </a:bodyPr>
          <a:lstStyle/>
          <a:p>
            <a:pPr>
              <a:lnSpc>
                <a:spcPct val="110000"/>
              </a:lnSpc>
            </a:pPr>
            <a:r>
              <a:rPr lang="en-US" dirty="0" smtClean="0"/>
              <a:t>Snapshot Reporting</a:t>
            </a:r>
          </a:p>
          <a:p>
            <a:pPr lvl="1">
              <a:lnSpc>
                <a:spcPct val="110000"/>
              </a:lnSpc>
            </a:pPr>
            <a:r>
              <a:rPr lang="en-US" b="1" dirty="0" smtClean="0"/>
              <a:t>Customization:</a:t>
            </a:r>
            <a:r>
              <a:rPr lang="en-US" dirty="0" smtClean="0"/>
              <a:t> Application to pull data from reporting db and push to a “trending” db daily</a:t>
            </a:r>
          </a:p>
          <a:p>
            <a:pPr lvl="1">
              <a:lnSpc>
                <a:spcPct val="110000"/>
              </a:lnSpc>
            </a:pPr>
            <a:endParaRPr lang="en-US" dirty="0" smtClean="0"/>
          </a:p>
          <a:p>
            <a:pPr>
              <a:lnSpc>
                <a:spcPct val="110000"/>
              </a:lnSpc>
            </a:pPr>
            <a:r>
              <a:rPr lang="en-US" dirty="0" smtClean="0"/>
              <a:t>Audit History</a:t>
            </a:r>
          </a:p>
          <a:p>
            <a:pPr lvl="1">
              <a:lnSpc>
                <a:spcPct val="110000"/>
              </a:lnSpc>
            </a:pPr>
            <a:r>
              <a:rPr lang="en-US" b="1" dirty="0" smtClean="0"/>
              <a:t>Customization:</a:t>
            </a:r>
            <a:r>
              <a:rPr lang="en-US" dirty="0" smtClean="0"/>
              <a:t> Extend Workflow to track changes and report on it.</a:t>
            </a:r>
          </a:p>
          <a:p>
            <a:pPr lvl="1">
              <a:lnSpc>
                <a:spcPct val="110000"/>
              </a:lnSpc>
            </a:pPr>
            <a:endParaRPr lang="en-US" dirty="0" smtClean="0"/>
          </a:p>
          <a:p>
            <a:pPr>
              <a:lnSpc>
                <a:spcPct val="110000"/>
              </a:lnSpc>
            </a:pPr>
            <a:r>
              <a:rPr lang="en-US" dirty="0" smtClean="0"/>
              <a:t>Change Requests</a:t>
            </a:r>
          </a:p>
          <a:p>
            <a:pPr lvl="1">
              <a:lnSpc>
                <a:spcPct val="110000"/>
              </a:lnSpc>
            </a:pPr>
            <a:r>
              <a:rPr lang="en-US" b="1" dirty="0" smtClean="0"/>
              <a:t>Customization: </a:t>
            </a:r>
            <a:r>
              <a:rPr lang="en-US" dirty="0" smtClean="0"/>
              <a:t>Solution Starter</a:t>
            </a:r>
          </a:p>
          <a:p>
            <a:pPr>
              <a:lnSpc>
                <a:spcPct val="110000"/>
              </a:lnSpc>
            </a:pPr>
            <a:endParaRPr lang="en-US" dirty="0"/>
          </a:p>
        </p:txBody>
      </p:sp>
    </p:spTree>
    <p:extLst>
      <p:ext uri="{BB962C8B-B14F-4D97-AF65-F5344CB8AC3E}">
        <p14:creationId xmlns:p14="http://schemas.microsoft.com/office/powerpoint/2010/main" val="52589197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latin typeface="Segoe "/>
              </a:rPr>
              <a:t>Become a </a:t>
            </a:r>
            <a:r>
              <a:rPr lang="en-US" sz="2800" b="1" dirty="0" smtClean="0">
                <a:latin typeface="Segoe "/>
              </a:rPr>
              <a:t>UMT Product Distribution and Solutions (PDS) Provider </a:t>
            </a:r>
            <a:r>
              <a:rPr lang="en-US" sz="2800" dirty="0">
                <a:latin typeface="Segoe "/>
              </a:rPr>
              <a:t>to enterprise customers worldwide</a:t>
            </a:r>
          </a:p>
        </p:txBody>
      </p:sp>
      <p:sp>
        <p:nvSpPr>
          <p:cNvPr id="6" name="Content Placeholder 5"/>
          <p:cNvSpPr>
            <a:spLocks noGrp="1"/>
          </p:cNvSpPr>
          <p:nvPr>
            <p:ph idx="1"/>
          </p:nvPr>
        </p:nvSpPr>
        <p:spPr>
          <a:xfrm>
            <a:off x="381000" y="1143000"/>
            <a:ext cx="8382000" cy="5410200"/>
          </a:xfrm>
        </p:spPr>
        <p:txBody>
          <a:bodyPr/>
          <a:lstStyle/>
          <a:p>
            <a:r>
              <a:rPr lang="en-US" sz="1800" dirty="0"/>
              <a:t>PDS program relies on the sales, technical and service expertise of our qualified partners to satisfy a wide range of customer needs world wide. </a:t>
            </a:r>
          </a:p>
          <a:p>
            <a:r>
              <a:rPr lang="en-US" sz="1800" dirty="0"/>
              <a:t>The products:</a:t>
            </a:r>
          </a:p>
          <a:p>
            <a:pPr lvl="1"/>
            <a:r>
              <a:rPr lang="en-US" sz="1600" b="1" dirty="0"/>
              <a:t>Project Financial Server (PFS) 2010 </a:t>
            </a:r>
            <a:r>
              <a:rPr lang="en-US" sz="1600" dirty="0"/>
              <a:t>- Extends Project Server 2010 capabilities to support project and portfolio financial management and governance.</a:t>
            </a:r>
          </a:p>
          <a:p>
            <a:pPr lvl="1"/>
            <a:r>
              <a:rPr lang="en-US" sz="1400" b="1" dirty="0"/>
              <a:t>Application Portfolio Management (APM) Server2010 </a:t>
            </a:r>
            <a:r>
              <a:rPr lang="en-US" sz="1400" dirty="0"/>
              <a:t>-  Full APM capabilities including application inventory, resource, cost management, and application portfolio analysis.</a:t>
            </a:r>
          </a:p>
          <a:p>
            <a:r>
              <a:rPr lang="en-US" sz="1800" dirty="0"/>
              <a:t>Technology: Fully and seamless integration between PS2010, PFS 2010 and APM 2010</a:t>
            </a:r>
          </a:p>
          <a:p>
            <a:r>
              <a:rPr lang="en-US" sz="1800" dirty="0"/>
              <a:t>Pricing: Will be available as Server &amp; CAL licensed products</a:t>
            </a:r>
          </a:p>
          <a:p>
            <a:r>
              <a:rPr lang="en-US" sz="1800" dirty="0"/>
              <a:t>The opportunity:</a:t>
            </a:r>
          </a:p>
          <a:p>
            <a:pPr lvl="1"/>
            <a:r>
              <a:rPr lang="en-US" sz="1400" dirty="0"/>
              <a:t>Distribute UMT products to your customer base </a:t>
            </a:r>
          </a:p>
          <a:p>
            <a:pPr lvl="1"/>
            <a:r>
              <a:rPr lang="en-US" sz="1400" dirty="0"/>
              <a:t>Provide solutions based on the UMT products</a:t>
            </a:r>
          </a:p>
          <a:p>
            <a:pPr lvl="1"/>
            <a:r>
              <a:rPr lang="en-US" sz="1400" dirty="0"/>
              <a:t>Extend UMT products</a:t>
            </a:r>
          </a:p>
          <a:p>
            <a:pPr lvl="1"/>
            <a:r>
              <a:rPr lang="en-US" sz="1400" dirty="0"/>
              <a:t>UMT’s PDS Benefits</a:t>
            </a:r>
          </a:p>
          <a:p>
            <a:pPr lvl="1"/>
            <a:r>
              <a:rPr lang="en-US" sz="1400" dirty="0" err="1"/>
              <a:t>Commisions</a:t>
            </a:r>
            <a:endParaRPr lang="en-US" sz="1400" dirty="0"/>
          </a:p>
          <a:p>
            <a:pPr lvl="1"/>
            <a:r>
              <a:rPr lang="en-US" sz="1400" dirty="0"/>
              <a:t>Sales and marketing  readiness programs</a:t>
            </a:r>
          </a:p>
          <a:p>
            <a:pPr lvl="1"/>
            <a:r>
              <a:rPr lang="en-US" sz="1400" dirty="0"/>
              <a:t>Implementation readiness programs</a:t>
            </a:r>
          </a:p>
          <a:p>
            <a:pPr>
              <a:spcBef>
                <a:spcPts val="600"/>
              </a:spcBef>
            </a:pPr>
            <a:r>
              <a:rPr lang="en-US" sz="1800" b="1" dirty="0" smtClean="0">
                <a:solidFill>
                  <a:schemeClr val="tx1"/>
                </a:solidFill>
                <a:latin typeface="Segoe "/>
                <a:sym typeface="Wingdings" pitchFamily="2" charset="2"/>
              </a:rPr>
              <a:t>Partnership Network - </a:t>
            </a:r>
            <a:r>
              <a:rPr lang="en-US" sz="1800" dirty="0" smtClean="0">
                <a:solidFill>
                  <a:schemeClr val="tx1"/>
                </a:solidFill>
                <a:latin typeface="Segoe "/>
                <a:sym typeface="Wingdings" pitchFamily="2" charset="2"/>
              </a:rPr>
              <a:t>Mike </a:t>
            </a:r>
            <a:r>
              <a:rPr lang="en-US" sz="1800" dirty="0" err="1" smtClean="0">
                <a:solidFill>
                  <a:schemeClr val="tx1"/>
                </a:solidFill>
                <a:latin typeface="Segoe "/>
                <a:sym typeface="Wingdings" pitchFamily="2" charset="2"/>
              </a:rPr>
              <a:t>Gruia</a:t>
            </a:r>
            <a:r>
              <a:rPr lang="en-US" sz="1800" dirty="0" smtClean="0">
                <a:solidFill>
                  <a:schemeClr val="tx1"/>
                </a:solidFill>
                <a:latin typeface="Segoe "/>
                <a:sym typeface="Wingdings" pitchFamily="2" charset="2"/>
              </a:rPr>
              <a:t>, </a:t>
            </a:r>
            <a:r>
              <a:rPr lang="en-US" sz="1800" dirty="0" smtClean="0">
                <a:solidFill>
                  <a:schemeClr val="tx1"/>
                </a:solidFill>
                <a:latin typeface="Segoe "/>
                <a:sym typeface="Wingdings" pitchFamily="2" charset="2"/>
                <a:hlinkClick r:id="rId3"/>
              </a:rPr>
              <a:t>mgruia@umt.com</a:t>
            </a:r>
            <a:r>
              <a:rPr lang="en-US" sz="1800" dirty="0" smtClean="0">
                <a:solidFill>
                  <a:schemeClr val="tx1"/>
                </a:solidFill>
                <a:latin typeface="Segoe "/>
                <a:sym typeface="Wingdings" pitchFamily="2" charset="2"/>
              </a:rPr>
              <a:t>, +1.917.572.4167</a:t>
            </a:r>
          </a:p>
          <a:p>
            <a:pPr>
              <a:spcBef>
                <a:spcPts val="600"/>
              </a:spcBef>
            </a:pPr>
            <a:r>
              <a:rPr lang="en-US" sz="1800" b="1" dirty="0" smtClean="0">
                <a:solidFill>
                  <a:schemeClr val="tx1"/>
                </a:solidFill>
                <a:latin typeface="Segoe "/>
              </a:rPr>
              <a:t>Product Knowledge - </a:t>
            </a:r>
            <a:r>
              <a:rPr lang="en-US" sz="1800" dirty="0" smtClean="0">
                <a:solidFill>
                  <a:schemeClr val="tx1"/>
                </a:solidFill>
                <a:latin typeface="Segoe "/>
              </a:rPr>
              <a:t>Ava </a:t>
            </a:r>
            <a:r>
              <a:rPr lang="en-US" sz="1800" dirty="0" err="1" smtClean="0">
                <a:solidFill>
                  <a:schemeClr val="tx1"/>
                </a:solidFill>
                <a:latin typeface="Segoe "/>
              </a:rPr>
              <a:t>Dadabhoy</a:t>
            </a:r>
            <a:r>
              <a:rPr lang="en-US" sz="1800" dirty="0" smtClean="0">
                <a:solidFill>
                  <a:schemeClr val="tx1"/>
                </a:solidFill>
                <a:latin typeface="Segoe "/>
              </a:rPr>
              <a:t>, </a:t>
            </a:r>
            <a:r>
              <a:rPr lang="en-US" sz="1800" dirty="0" smtClean="0">
                <a:solidFill>
                  <a:schemeClr val="tx1"/>
                </a:solidFill>
                <a:latin typeface="Segoe "/>
                <a:hlinkClick r:id="rId4"/>
              </a:rPr>
              <a:t>adadabhoy@umt.com</a:t>
            </a:r>
            <a:r>
              <a:rPr lang="en-US" sz="1800" dirty="0" smtClean="0">
                <a:solidFill>
                  <a:schemeClr val="tx1"/>
                </a:solidFill>
                <a:latin typeface="Segoe "/>
              </a:rPr>
              <a:t>, +1.</a:t>
            </a:r>
            <a:r>
              <a:rPr lang="en-US" sz="1800" dirty="0" smtClean="0">
                <a:solidFill>
                  <a:schemeClr val="tx1"/>
                </a:solidFill>
                <a:latin typeface="Segoe "/>
                <a:sym typeface="Wingdings" pitchFamily="2" charset="2"/>
              </a:rPr>
              <a:t>212.965.0550</a:t>
            </a:r>
            <a:endParaRPr lang="en-US" sz="1800" dirty="0">
              <a:solidFill>
                <a:schemeClr val="tx1"/>
              </a:solidFill>
              <a:latin typeface="Segoe "/>
              <a:sym typeface="Wingdings" pitchFamily="2" charset="2"/>
            </a:endParaRPr>
          </a:p>
          <a:p>
            <a:endParaRPr lang="en-US" sz="1800" dirty="0"/>
          </a:p>
        </p:txBody>
      </p:sp>
      <p:sp>
        <p:nvSpPr>
          <p:cNvPr id="4" name="Rectangle 3"/>
          <p:cNvSpPr/>
          <p:nvPr/>
        </p:nvSpPr>
        <p:spPr>
          <a:xfrm>
            <a:off x="7053943" y="3048000"/>
            <a:ext cx="2057400" cy="2939266"/>
          </a:xfrm>
          <a:prstGeom prst="rect">
            <a:avLst/>
          </a:prstGeom>
        </p:spPr>
        <p:txBody>
          <a:bodyPr wrap="square">
            <a:spAutoFit/>
          </a:bodyPr>
          <a:lstStyle/>
          <a:p>
            <a:pPr>
              <a:spcBef>
                <a:spcPts val="600"/>
              </a:spcBef>
            </a:pPr>
            <a:r>
              <a:rPr lang="en-US" sz="1400" b="1" dirty="0" smtClean="0">
                <a:solidFill>
                  <a:srgbClr val="000000"/>
                </a:solidFill>
                <a:latin typeface="Segoe "/>
                <a:sym typeface="Wingdings" pitchFamily="2" charset="2"/>
              </a:rPr>
              <a:t>Contact Information </a:t>
            </a:r>
          </a:p>
          <a:p>
            <a:pPr>
              <a:spcBef>
                <a:spcPts val="600"/>
              </a:spcBef>
            </a:pPr>
            <a:r>
              <a:rPr lang="en-US" sz="1400" b="1" dirty="0" smtClean="0">
                <a:solidFill>
                  <a:srgbClr val="000000"/>
                </a:solidFill>
                <a:latin typeface="Segoe "/>
                <a:sym typeface="Wingdings" pitchFamily="2" charset="2"/>
              </a:rPr>
              <a:t>Partnership </a:t>
            </a:r>
            <a:r>
              <a:rPr lang="en-US" sz="1400" b="1" dirty="0">
                <a:solidFill>
                  <a:srgbClr val="000000"/>
                </a:solidFill>
                <a:latin typeface="Segoe "/>
                <a:sym typeface="Wingdings" pitchFamily="2" charset="2"/>
              </a:rPr>
              <a:t>Network</a:t>
            </a:r>
          </a:p>
          <a:p>
            <a:pPr lvl="0">
              <a:spcBef>
                <a:spcPts val="600"/>
              </a:spcBef>
            </a:pPr>
            <a:r>
              <a:rPr lang="en-US" sz="1400" dirty="0">
                <a:solidFill>
                  <a:srgbClr val="000000"/>
                </a:solidFill>
                <a:latin typeface="Segoe "/>
                <a:sym typeface="Wingdings" pitchFamily="2" charset="2"/>
              </a:rPr>
              <a:t>Mike Gruia</a:t>
            </a:r>
          </a:p>
          <a:p>
            <a:pPr lvl="0">
              <a:spcBef>
                <a:spcPts val="600"/>
              </a:spcBef>
            </a:pPr>
            <a:r>
              <a:rPr lang="en-US" sz="1400" dirty="0">
                <a:solidFill>
                  <a:srgbClr val="000000"/>
                </a:solidFill>
                <a:latin typeface="Segoe "/>
                <a:sym typeface="Wingdings" pitchFamily="2" charset="2"/>
              </a:rPr>
              <a:t>mgruia@umt.com </a:t>
            </a:r>
          </a:p>
          <a:p>
            <a:pPr lvl="0">
              <a:spcBef>
                <a:spcPts val="600"/>
              </a:spcBef>
            </a:pPr>
            <a:r>
              <a:rPr lang="en-US" sz="1400" dirty="0">
                <a:solidFill>
                  <a:srgbClr val="000000"/>
                </a:solidFill>
                <a:latin typeface="Segoe "/>
                <a:sym typeface="Wingdings" pitchFamily="2" charset="2"/>
              </a:rPr>
              <a:t>917.572.4167</a:t>
            </a:r>
          </a:p>
          <a:p>
            <a:pPr lvl="0">
              <a:spcBef>
                <a:spcPts val="600"/>
              </a:spcBef>
            </a:pPr>
            <a:endParaRPr lang="en-US" sz="1400" b="1" dirty="0">
              <a:solidFill>
                <a:srgbClr val="000000"/>
              </a:solidFill>
              <a:latin typeface="Segoe "/>
            </a:endParaRPr>
          </a:p>
          <a:p>
            <a:pPr lvl="0">
              <a:spcBef>
                <a:spcPts val="600"/>
              </a:spcBef>
            </a:pPr>
            <a:r>
              <a:rPr lang="en-US" sz="1400" b="1" dirty="0">
                <a:solidFill>
                  <a:srgbClr val="000000"/>
                </a:solidFill>
                <a:latin typeface="Segoe "/>
              </a:rPr>
              <a:t>Product Knowledge</a:t>
            </a:r>
          </a:p>
          <a:p>
            <a:pPr lvl="0">
              <a:spcBef>
                <a:spcPts val="600"/>
              </a:spcBef>
            </a:pPr>
            <a:r>
              <a:rPr lang="en-US" sz="1400" dirty="0">
                <a:solidFill>
                  <a:srgbClr val="000000"/>
                </a:solidFill>
                <a:latin typeface="Segoe "/>
              </a:rPr>
              <a:t>Ava Dadabhoy</a:t>
            </a:r>
          </a:p>
          <a:p>
            <a:pPr lvl="0">
              <a:spcBef>
                <a:spcPts val="600"/>
              </a:spcBef>
            </a:pPr>
            <a:r>
              <a:rPr lang="en-US" sz="1400" dirty="0">
                <a:solidFill>
                  <a:srgbClr val="000000"/>
                </a:solidFill>
                <a:latin typeface="Segoe "/>
              </a:rPr>
              <a:t>adadabhoy@umt.com</a:t>
            </a:r>
          </a:p>
          <a:p>
            <a:pPr lvl="0">
              <a:spcBef>
                <a:spcPts val="600"/>
              </a:spcBef>
            </a:pPr>
            <a:r>
              <a:rPr lang="en-US" sz="1400" dirty="0">
                <a:solidFill>
                  <a:srgbClr val="000000"/>
                </a:solidFill>
                <a:latin typeface="Segoe "/>
                <a:sym typeface="Wingdings" pitchFamily="2" charset="2"/>
              </a:rPr>
              <a:t>212.965.0550</a:t>
            </a:r>
          </a:p>
        </p:txBody>
      </p:sp>
    </p:spTree>
    <p:extLst>
      <p:ext uri="{BB962C8B-B14F-4D97-AF65-F5344CB8AC3E}">
        <p14:creationId xmlns:p14="http://schemas.microsoft.com/office/powerpoint/2010/main" val="3890087627"/>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4406900"/>
            <a:ext cx="7772400" cy="553998"/>
          </a:xfrm>
        </p:spPr>
        <p:txBody>
          <a:bodyPr/>
          <a:lstStyle/>
          <a:p>
            <a:r>
              <a:rPr lang="en-US" dirty="0" smtClean="0"/>
              <a:t>Business Drivers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1DC70519-3D27-4D5B-A312-0DC52B8ED593}" type="slidenum">
              <a:rPr lang="en-US" smtClean="0"/>
              <a:pPr/>
              <a:t>15</a:t>
            </a:fld>
            <a:endParaRPr lang="en-US" dirty="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Driver</a:t>
            </a:r>
            <a:endParaRPr lang="en-US" dirty="0"/>
          </a:p>
        </p:txBody>
      </p:sp>
      <p:sp>
        <p:nvSpPr>
          <p:cNvPr id="3" name="Text Placeholder 2"/>
          <p:cNvSpPr>
            <a:spLocks noGrp="1"/>
          </p:cNvSpPr>
          <p:nvPr>
            <p:ph type="body" sz="quarter" idx="10"/>
          </p:nvPr>
        </p:nvSpPr>
        <p:spPr>
          <a:xfrm>
            <a:off x="304800" y="1066800"/>
            <a:ext cx="8458200" cy="3048000"/>
          </a:xfrm>
        </p:spPr>
        <p:txBody>
          <a:bodyPr>
            <a:normAutofit fontScale="85000" lnSpcReduction="10000"/>
          </a:bodyPr>
          <a:lstStyle/>
          <a:p>
            <a:pPr>
              <a:lnSpc>
                <a:spcPct val="120000"/>
              </a:lnSpc>
            </a:pPr>
            <a:r>
              <a:rPr lang="en-US" dirty="0" smtClean="0"/>
              <a:t>Business Drivers represent an organization’s business objectives in Project Server 2010</a:t>
            </a:r>
          </a:p>
          <a:p>
            <a:pPr>
              <a:lnSpc>
                <a:spcPct val="120000"/>
              </a:lnSpc>
            </a:pPr>
            <a:r>
              <a:rPr lang="en-US" dirty="0" smtClean="0"/>
              <a:t>Create drivers in the Business Driver Library</a:t>
            </a:r>
          </a:p>
          <a:p>
            <a:pPr>
              <a:lnSpc>
                <a:spcPct val="120000"/>
              </a:lnSpc>
            </a:pPr>
            <a:r>
              <a:rPr lang="en-US" dirty="0" smtClean="0"/>
              <a:t>May be associated with zero or more Departments</a:t>
            </a:r>
          </a:p>
          <a:p>
            <a:pPr>
              <a:lnSpc>
                <a:spcPct val="120000"/>
              </a:lnSpc>
            </a:pPr>
            <a:r>
              <a:rPr lang="en-US" dirty="0" smtClean="0"/>
              <a:t>Drivers are prioritized to reflect organization’s perceived business impact and importance</a:t>
            </a:r>
            <a:endParaRPr lang="en-US" dirty="0"/>
          </a:p>
        </p:txBody>
      </p:sp>
      <p:sp>
        <p:nvSpPr>
          <p:cNvPr id="4" name="Slide Number Placeholder 3"/>
          <p:cNvSpPr>
            <a:spLocks noGrp="1"/>
          </p:cNvSpPr>
          <p:nvPr>
            <p:ph type="sldNum" sz="quarter" idx="11"/>
          </p:nvPr>
        </p:nvSpPr>
        <p:spPr/>
        <p:txBody>
          <a:bodyPr/>
          <a:lstStyle/>
          <a:p>
            <a:fld id="{1DC70519-3D27-4D5B-A312-0DC52B8ED593}" type="slidenum">
              <a:rPr lang="en-US" smtClean="0"/>
              <a:pPr/>
              <a:t>16</a:t>
            </a:fld>
            <a:endParaRPr lang="en-US" dirty="0"/>
          </a:p>
        </p:txBody>
      </p:sp>
      <p:pic>
        <p:nvPicPr>
          <p:cNvPr id="6" name="Picture 3"/>
          <p:cNvPicPr>
            <a:picLocks noChangeAspect="1" noChangeArrowheads="1"/>
          </p:cNvPicPr>
          <p:nvPr/>
        </p:nvPicPr>
        <p:blipFill>
          <a:blip r:embed="rId3" cstate="print"/>
          <a:srcRect/>
          <a:stretch>
            <a:fillRect/>
          </a:stretch>
        </p:blipFill>
        <p:spPr bwMode="auto">
          <a:xfrm>
            <a:off x="685800" y="4191000"/>
            <a:ext cx="8124257" cy="1828800"/>
          </a:xfrm>
          <a:prstGeom prst="rect">
            <a:avLst/>
          </a:prstGeom>
          <a:ln>
            <a:noFill/>
          </a:ln>
          <a:effectLst>
            <a:outerShdw blurRad="50800" dist="38100" dir="2700000" algn="tl" rotWithShape="0">
              <a:prstClr val="black">
                <a:alpha val="40000"/>
              </a:prstClr>
            </a:outerShdw>
            <a:reflection blurRad="6350" stA="52000" endA="300" endPos="35000" dir="5400000" sy="-100000" algn="bl" rotWithShape="0"/>
          </a:effectLst>
        </p:spPr>
      </p:pic>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534400" cy="1883593"/>
          </a:xfrm>
        </p:spPr>
        <p:txBody>
          <a:bodyPr/>
          <a:lstStyle/>
          <a:p>
            <a:r>
              <a:rPr lang="en-US" dirty="0"/>
              <a:t>Portfolio </a:t>
            </a:r>
            <a:r>
              <a:rPr lang="en-US" dirty="0" smtClean="0"/>
              <a:t>Strategy Requires </a:t>
            </a:r>
            <a:r>
              <a:rPr lang="en-US" dirty="0"/>
              <a:t>a Clear Definition of Business </a:t>
            </a:r>
            <a:r>
              <a:rPr lang="en-US" dirty="0" smtClean="0"/>
              <a:t>Drivers –</a:t>
            </a:r>
            <a:r>
              <a:rPr lang="en-US" sz="3600" dirty="0" smtClean="0">
                <a:solidFill>
                  <a:srgbClr val="FFC000"/>
                </a:solidFill>
              </a:rPr>
              <a:t>Examples</a:t>
            </a:r>
            <a:endParaRPr lang="en-US" sz="3600" dirty="0">
              <a:solidFill>
                <a:srgbClr val="FFC000"/>
              </a:solidFill>
            </a:endParaRPr>
          </a:p>
        </p:txBody>
      </p:sp>
      <p:sp>
        <p:nvSpPr>
          <p:cNvPr id="3" name="Text Placeholder 2"/>
          <p:cNvSpPr>
            <a:spLocks noGrp="1"/>
          </p:cNvSpPr>
          <p:nvPr>
            <p:ph type="body" sz="quarter" idx="10"/>
          </p:nvPr>
        </p:nvSpPr>
        <p:spPr>
          <a:xfrm>
            <a:off x="990600" y="2590800"/>
            <a:ext cx="7391400" cy="3505200"/>
          </a:xfrm>
        </p:spPr>
        <p:txBody>
          <a:bodyPr>
            <a:normAutofit lnSpcReduction="10000"/>
          </a:bodyPr>
          <a:lstStyle/>
          <a:p>
            <a:pPr>
              <a:lnSpc>
                <a:spcPct val="100000"/>
              </a:lnSpc>
            </a:pPr>
            <a:r>
              <a:rPr lang="en-US" dirty="0" smtClean="0"/>
              <a:t>Expand into new markets and segments</a:t>
            </a:r>
          </a:p>
          <a:p>
            <a:pPr>
              <a:lnSpc>
                <a:spcPct val="100000"/>
              </a:lnSpc>
            </a:pPr>
            <a:r>
              <a:rPr lang="en-US" dirty="0" smtClean="0"/>
              <a:t>Improve Customer Satisfaction Score</a:t>
            </a:r>
          </a:p>
          <a:p>
            <a:pPr>
              <a:lnSpc>
                <a:spcPct val="100000"/>
              </a:lnSpc>
            </a:pPr>
            <a:r>
              <a:rPr lang="en-US" dirty="0" smtClean="0"/>
              <a:t>Improve Employee Satisfaction</a:t>
            </a:r>
          </a:p>
          <a:p>
            <a:pPr>
              <a:lnSpc>
                <a:spcPct val="100000"/>
              </a:lnSpc>
            </a:pPr>
            <a:r>
              <a:rPr lang="en-US" dirty="0" smtClean="0"/>
              <a:t>Reduce Expense Base</a:t>
            </a:r>
          </a:p>
          <a:p>
            <a:pPr>
              <a:lnSpc>
                <a:spcPct val="100000"/>
              </a:lnSpc>
            </a:pPr>
            <a:r>
              <a:rPr lang="en-US" dirty="0" smtClean="0"/>
              <a:t>Increase Market Share in Existing Markets</a:t>
            </a:r>
            <a:endParaRPr lang="en-US" dirty="0"/>
          </a:p>
        </p:txBody>
      </p:sp>
      <p:sp>
        <p:nvSpPr>
          <p:cNvPr id="4" name="Slide Number Placeholder 3"/>
          <p:cNvSpPr>
            <a:spLocks noGrp="1"/>
          </p:cNvSpPr>
          <p:nvPr>
            <p:ph type="sldNum" sz="quarter" idx="11"/>
          </p:nvPr>
        </p:nvSpPr>
        <p:spPr/>
        <p:txBody>
          <a:bodyPr/>
          <a:lstStyle/>
          <a:p>
            <a:fld id="{1DC70519-3D27-4D5B-A312-0DC52B8ED593}" type="slidenum">
              <a:rPr lang="en-US" smtClean="0"/>
              <a:pPr/>
              <a:t>17</a:t>
            </a:fld>
            <a:endParaRPr lang="en-US" dirty="0"/>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Driver Prioritization</a:t>
            </a:r>
            <a:endParaRPr lang="en-US" dirty="0"/>
          </a:p>
        </p:txBody>
      </p:sp>
      <p:sp>
        <p:nvSpPr>
          <p:cNvPr id="3" name="Text Placeholder 2"/>
          <p:cNvSpPr>
            <a:spLocks noGrp="1"/>
          </p:cNvSpPr>
          <p:nvPr>
            <p:ph type="body" sz="quarter" idx="10"/>
          </p:nvPr>
        </p:nvSpPr>
        <p:spPr>
          <a:xfrm>
            <a:off x="304800" y="1066800"/>
            <a:ext cx="8382000" cy="3048000"/>
          </a:xfrm>
        </p:spPr>
        <p:txBody>
          <a:bodyPr>
            <a:normAutofit lnSpcReduction="10000"/>
          </a:bodyPr>
          <a:lstStyle/>
          <a:p>
            <a:pPr>
              <a:lnSpc>
                <a:spcPct val="120000"/>
              </a:lnSpc>
            </a:pPr>
            <a:r>
              <a:rPr lang="en-US" dirty="0" smtClean="0"/>
              <a:t>As Business Drivers are defined, they need to be prioritized</a:t>
            </a:r>
          </a:p>
          <a:p>
            <a:pPr>
              <a:lnSpc>
                <a:spcPct val="120000"/>
              </a:lnSpc>
            </a:pPr>
            <a:r>
              <a:rPr lang="en-US" dirty="0" smtClean="0"/>
              <a:t>Portfolio Strategy -&gt; Driver Prioritization</a:t>
            </a:r>
          </a:p>
          <a:p>
            <a:pPr>
              <a:lnSpc>
                <a:spcPct val="120000"/>
              </a:lnSpc>
            </a:pPr>
            <a:r>
              <a:rPr lang="en-US" dirty="0" smtClean="0"/>
              <a:t>Each driver prioritization can be “filtered ” by one department, or be left without</a:t>
            </a:r>
            <a:endParaRPr lang="en-US" dirty="0"/>
          </a:p>
        </p:txBody>
      </p:sp>
      <p:sp>
        <p:nvSpPr>
          <p:cNvPr id="4" name="Slide Number Placeholder 3"/>
          <p:cNvSpPr>
            <a:spLocks noGrp="1"/>
          </p:cNvSpPr>
          <p:nvPr>
            <p:ph type="sldNum" sz="quarter" idx="11"/>
          </p:nvPr>
        </p:nvSpPr>
        <p:spPr/>
        <p:txBody>
          <a:bodyPr/>
          <a:lstStyle/>
          <a:p>
            <a:fld id="{1DC70519-3D27-4D5B-A312-0DC52B8ED593}" type="slidenum">
              <a:rPr lang="en-US" smtClean="0"/>
              <a:pPr/>
              <a:t>18</a:t>
            </a:fld>
            <a:endParaRPr lang="en-US" dirty="0"/>
          </a:p>
        </p:txBody>
      </p:sp>
      <p:pic>
        <p:nvPicPr>
          <p:cNvPr id="6" name="Picture 2"/>
          <p:cNvPicPr>
            <a:picLocks noChangeAspect="1" noChangeArrowheads="1"/>
          </p:cNvPicPr>
          <p:nvPr/>
        </p:nvPicPr>
        <p:blipFill>
          <a:blip r:embed="rId2" cstate="print"/>
          <a:srcRect/>
          <a:stretch>
            <a:fillRect/>
          </a:stretch>
        </p:blipFill>
        <p:spPr bwMode="auto">
          <a:xfrm>
            <a:off x="685800" y="4038600"/>
            <a:ext cx="5224329" cy="2133600"/>
          </a:xfrm>
          <a:prstGeom prst="rect">
            <a:avLst/>
          </a:prstGeom>
          <a:ln>
            <a:noFill/>
          </a:ln>
          <a:effectLst>
            <a:outerShdw blurRad="292100" dist="139700" dir="2700000" algn="tl" rotWithShape="0">
              <a:srgbClr val="333333">
                <a:alpha val="65000"/>
              </a:srgbClr>
            </a:outerShdw>
            <a:reflection blurRad="6350" stA="52000" endA="300" endPos="35000" dir="5400000" sy="-100000" algn="bl" rotWithShape="0"/>
          </a:effectLst>
        </p:spPr>
      </p:pic>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Driver Prioritizations</a:t>
            </a:r>
            <a:endParaRPr lang="en-US" dirty="0"/>
          </a:p>
        </p:txBody>
      </p:sp>
      <p:sp>
        <p:nvSpPr>
          <p:cNvPr id="3" name="Text Placeholder 2"/>
          <p:cNvSpPr>
            <a:spLocks noGrp="1"/>
          </p:cNvSpPr>
          <p:nvPr>
            <p:ph type="body" sz="quarter" idx="10"/>
          </p:nvPr>
        </p:nvSpPr>
        <p:spPr>
          <a:xfrm>
            <a:off x="304800" y="1219200"/>
            <a:ext cx="8382000" cy="4876801"/>
          </a:xfrm>
        </p:spPr>
        <p:txBody>
          <a:bodyPr>
            <a:normAutofit lnSpcReduction="10000"/>
          </a:bodyPr>
          <a:lstStyle/>
          <a:p>
            <a:pPr>
              <a:lnSpc>
                <a:spcPct val="110000"/>
              </a:lnSpc>
            </a:pPr>
            <a:r>
              <a:rPr lang="en-US" dirty="0" smtClean="0"/>
              <a:t>Two ways to prioritize business drivers:</a:t>
            </a:r>
          </a:p>
          <a:p>
            <a:pPr>
              <a:lnSpc>
                <a:spcPct val="110000"/>
              </a:lnSpc>
            </a:pPr>
            <a:endParaRPr lang="en-US" dirty="0" smtClean="0"/>
          </a:p>
          <a:p>
            <a:pPr lvl="1">
              <a:lnSpc>
                <a:spcPct val="110000"/>
              </a:lnSpc>
            </a:pPr>
            <a:r>
              <a:rPr lang="en-US" b="1" dirty="0" smtClean="0"/>
              <a:t>Calculated: </a:t>
            </a:r>
            <a:r>
              <a:rPr lang="en-US" dirty="0" smtClean="0"/>
              <a:t>Each driver will be compared to every other driver within the prioritization using a fixed seven-point scale. Once every driver has been rated the system will automatically generate relative priority scores</a:t>
            </a:r>
          </a:p>
          <a:p>
            <a:pPr lvl="1">
              <a:lnSpc>
                <a:spcPct val="110000"/>
              </a:lnSpc>
            </a:pPr>
            <a:endParaRPr lang="en-US" dirty="0" smtClean="0"/>
          </a:p>
          <a:p>
            <a:pPr lvl="1">
              <a:lnSpc>
                <a:spcPct val="110000"/>
              </a:lnSpc>
            </a:pPr>
            <a:r>
              <a:rPr lang="en-US" b="1" dirty="0" smtClean="0"/>
              <a:t>Manual:</a:t>
            </a:r>
            <a:r>
              <a:rPr lang="en-US" dirty="0" smtClean="0"/>
              <a:t> Manual prioritizations allow users to specify priority values for each driver directly</a:t>
            </a:r>
          </a:p>
          <a:p>
            <a:pPr>
              <a:lnSpc>
                <a:spcPct val="110000"/>
              </a:lnSpc>
            </a:pPr>
            <a:endParaRPr lang="en-US" dirty="0"/>
          </a:p>
        </p:txBody>
      </p:sp>
      <p:sp>
        <p:nvSpPr>
          <p:cNvPr id="4" name="Slide Number Placeholder 3"/>
          <p:cNvSpPr>
            <a:spLocks noGrp="1"/>
          </p:cNvSpPr>
          <p:nvPr>
            <p:ph type="sldNum" sz="quarter" idx="11"/>
          </p:nvPr>
        </p:nvSpPr>
        <p:spPr/>
        <p:txBody>
          <a:bodyPr/>
          <a:lstStyle/>
          <a:p>
            <a:fld id="{1DC70519-3D27-4D5B-A312-0DC52B8ED593}" type="slidenum">
              <a:rPr lang="en-US" smtClean="0"/>
              <a:pPr/>
              <a:t>19</a:t>
            </a:fld>
            <a:endParaRPr lang="en-US"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Portfolio Strategy</a:t>
            </a:r>
            <a:endParaRPr lang="en-US" dirty="0"/>
          </a:p>
        </p:txBody>
      </p:sp>
      <p:sp>
        <p:nvSpPr>
          <p:cNvPr id="3" name="Subtitle 2"/>
          <p:cNvSpPr>
            <a:spLocks noGrp="1"/>
          </p:cNvSpPr>
          <p:nvPr>
            <p:ph type="subTitle" idx="1"/>
          </p:nvPr>
        </p:nvSpPr>
        <p:spPr>
          <a:xfrm>
            <a:off x="730249" y="5195601"/>
            <a:ext cx="7681914" cy="886397"/>
          </a:xfrm>
        </p:spPr>
        <p:txBody>
          <a:bodyPr/>
          <a:lstStyle/>
          <a:p>
            <a:r>
              <a:rPr lang="en-US" dirty="0" smtClean="0">
                <a:gradFill>
                  <a:gsLst>
                    <a:gs pos="0">
                      <a:schemeClr val="tx1"/>
                    </a:gs>
                    <a:gs pos="100000">
                      <a:schemeClr val="tx1"/>
                    </a:gs>
                  </a:gsLst>
                  <a:lin ang="5400000" scaled="0"/>
                </a:gradFill>
              </a:rPr>
              <a:t>Ignite World Wide Tour</a:t>
            </a:r>
          </a:p>
          <a:p>
            <a:r>
              <a:rPr lang="en-US" dirty="0" smtClean="0">
                <a:gradFill>
                  <a:gsLst>
                    <a:gs pos="0">
                      <a:schemeClr val="tx1"/>
                    </a:gs>
                    <a:gs pos="100000">
                      <a:schemeClr val="tx1"/>
                    </a:gs>
                  </a:gsLst>
                  <a:lin ang="5400000" scaled="0"/>
                </a:gradFill>
              </a:rPr>
              <a:t>Microsoft Corporation</a:t>
            </a:r>
            <a:endParaRPr lang="en-US" dirty="0">
              <a:gradFill>
                <a:gsLst>
                  <a:gs pos="0">
                    <a:schemeClr val="tx1"/>
                  </a:gs>
                  <a:gs pos="100000">
                    <a:schemeClr val="tx1"/>
                  </a:gs>
                </a:gsLst>
                <a:lin ang="5400000" scaled="0"/>
              </a:gradFill>
            </a:endParaRP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Calculated Driver Prioritization</a:t>
            </a:r>
            <a:endParaRPr lang="en-US" dirty="0"/>
          </a:p>
        </p:txBody>
      </p:sp>
      <p:sp>
        <p:nvSpPr>
          <p:cNvPr id="3" name="Text Placeholder 2"/>
          <p:cNvSpPr>
            <a:spLocks noGrp="1"/>
          </p:cNvSpPr>
          <p:nvPr>
            <p:ph type="body" sz="quarter" idx="10"/>
          </p:nvPr>
        </p:nvSpPr>
        <p:spPr>
          <a:xfrm>
            <a:off x="304800" y="1066800"/>
            <a:ext cx="8382000" cy="5257800"/>
          </a:xfrm>
        </p:spPr>
        <p:txBody>
          <a:bodyPr>
            <a:normAutofit/>
          </a:bodyPr>
          <a:lstStyle/>
          <a:p>
            <a:pPr>
              <a:lnSpc>
                <a:spcPct val="110000"/>
              </a:lnSpc>
            </a:pPr>
            <a:r>
              <a:rPr lang="en-US" dirty="0" smtClean="0"/>
              <a:t>System calculates the </a:t>
            </a:r>
            <a:r>
              <a:rPr lang="en-US" i="1" dirty="0" smtClean="0"/>
              <a:t>consistency ratio</a:t>
            </a:r>
            <a:endParaRPr lang="en-US" dirty="0" smtClean="0"/>
          </a:p>
          <a:p>
            <a:pPr>
              <a:lnSpc>
                <a:spcPct val="110000"/>
              </a:lnSpc>
            </a:pPr>
            <a:r>
              <a:rPr lang="en-US" dirty="0" smtClean="0"/>
              <a:t>Inconsistent prioritizations may make sense in some instances but should be reviewed carefully </a:t>
            </a:r>
          </a:p>
          <a:p>
            <a:pPr>
              <a:lnSpc>
                <a:spcPct val="110000"/>
              </a:lnSpc>
            </a:pPr>
            <a:endParaRPr lang="en-US" dirty="0" smtClean="0"/>
          </a:p>
          <a:p>
            <a:pPr lvl="1">
              <a:lnSpc>
                <a:spcPct val="110000"/>
              </a:lnSpc>
            </a:pPr>
            <a:endParaRPr lang="en-US" dirty="0" smtClean="0"/>
          </a:p>
          <a:p>
            <a:pPr lvl="1">
              <a:lnSpc>
                <a:spcPct val="110000"/>
              </a:lnSpc>
            </a:pPr>
            <a:endParaRPr lang="en-US" dirty="0"/>
          </a:p>
        </p:txBody>
      </p:sp>
      <p:sp>
        <p:nvSpPr>
          <p:cNvPr id="4" name="Slide Number Placeholder 3"/>
          <p:cNvSpPr>
            <a:spLocks noGrp="1"/>
          </p:cNvSpPr>
          <p:nvPr>
            <p:ph type="sldNum" sz="quarter" idx="11"/>
          </p:nvPr>
        </p:nvSpPr>
        <p:spPr/>
        <p:txBody>
          <a:bodyPr/>
          <a:lstStyle/>
          <a:p>
            <a:fld id="{1DC70519-3D27-4D5B-A312-0DC52B8ED593}" type="slidenum">
              <a:rPr lang="en-US" smtClean="0"/>
              <a:pPr/>
              <a:t>20</a:t>
            </a:fld>
            <a:endParaRPr lang="en-US" dirty="0"/>
          </a:p>
        </p:txBody>
      </p:sp>
      <p:pic>
        <p:nvPicPr>
          <p:cNvPr id="5" name="Picture 3"/>
          <p:cNvPicPr>
            <a:picLocks noChangeAspect="1" noChangeArrowheads="1"/>
          </p:cNvPicPr>
          <p:nvPr/>
        </p:nvPicPr>
        <p:blipFill>
          <a:blip r:embed="rId2" cstate="print"/>
          <a:srcRect/>
          <a:stretch>
            <a:fillRect/>
          </a:stretch>
        </p:blipFill>
        <p:spPr bwMode="auto">
          <a:xfrm>
            <a:off x="838200" y="3733800"/>
            <a:ext cx="7321341" cy="1752600"/>
          </a:xfrm>
          <a:prstGeom prst="rect">
            <a:avLst/>
          </a:prstGeom>
          <a:ln>
            <a:noFill/>
          </a:ln>
          <a:effectLst>
            <a:outerShdw blurRad="292100" dist="139700" dir="2700000" algn="tl" rotWithShape="0">
              <a:srgbClr val="333333">
                <a:alpha val="65000"/>
              </a:srgbClr>
            </a:outerShdw>
            <a:reflection blurRad="6350" stA="52000" endA="300" endPos="35000" dir="5400000" sy="-100000" algn="bl" rotWithShape="0"/>
          </a:effectLst>
        </p:spPr>
      </p:pic>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4"/>
          <p:cNvGraphicFramePr>
            <a:graphicFrameLocks noGrp="1"/>
          </p:cNvGraphicFramePr>
          <p:nvPr>
            <p:extLst>
              <p:ext uri="{D42A27DB-BD31-4B8C-83A1-F6EECF244321}">
                <p14:modId xmlns:p14="http://schemas.microsoft.com/office/powerpoint/2010/main" val="1141693363"/>
              </p:ext>
            </p:extLst>
          </p:nvPr>
        </p:nvGraphicFramePr>
        <p:xfrm>
          <a:off x="533400" y="3657600"/>
          <a:ext cx="7837205" cy="2301240"/>
        </p:xfrm>
        <a:graphic>
          <a:graphicData uri="http://schemas.openxmlformats.org/drawingml/2006/table">
            <a:tbl>
              <a:tblPr firstRow="1" bandRow="1">
                <a:effectLst>
                  <a:outerShdw blurRad="50800" dist="38100" dir="2700000" sx="101000" sy="101000" algn="tl" rotWithShape="0">
                    <a:prstClr val="black">
                      <a:alpha val="40000"/>
                    </a:prstClr>
                  </a:outerShdw>
                  <a:reflection blurRad="6350" stA="32000" endPos="19000" dist="50800" dir="5400000" sy="-100000" algn="bl" rotWithShape="0"/>
                </a:effectLst>
                <a:tableStyleId>{5C22544A-7EE6-4342-B048-85BDC9FD1C3A}</a:tableStyleId>
              </a:tblPr>
              <a:tblGrid>
                <a:gridCol w="1567441"/>
                <a:gridCol w="1567441"/>
                <a:gridCol w="1567441"/>
                <a:gridCol w="1567441"/>
                <a:gridCol w="1567441"/>
              </a:tblGrid>
              <a:tr h="460248">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dirty="0" smtClean="0">
                          <a:solidFill>
                            <a:schemeClr val="bg1"/>
                          </a:solidFill>
                        </a:rPr>
                        <a:t>Driver A</a:t>
                      </a:r>
                      <a:endParaRPr lang="en-US" dirty="0">
                        <a:solidFill>
                          <a:schemeClr val="bg1"/>
                        </a:solidFill>
                      </a:endParaRPr>
                    </a:p>
                  </a:txBody>
                  <a:tcPr>
                    <a:lnL w="12700" cmpd="sng">
                      <a:noFill/>
                    </a:lnL>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c>
                  <a:txBody>
                    <a:bodyPr/>
                    <a:lstStyle/>
                    <a:p>
                      <a:r>
                        <a:rPr lang="en-US" dirty="0" smtClean="0">
                          <a:solidFill>
                            <a:schemeClr val="bg1"/>
                          </a:solidFill>
                        </a:rPr>
                        <a:t>Driver B</a:t>
                      </a:r>
                      <a:endParaRPr lang="en-US" dirty="0">
                        <a:solidFill>
                          <a:schemeClr val="bg1"/>
                        </a:solidFill>
                      </a:endParaRPr>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c>
                  <a:txBody>
                    <a:bodyPr/>
                    <a:lstStyle/>
                    <a:p>
                      <a:r>
                        <a:rPr lang="en-US" dirty="0" smtClean="0">
                          <a:solidFill>
                            <a:schemeClr val="bg1"/>
                          </a:solidFill>
                        </a:rPr>
                        <a:t>Driver C</a:t>
                      </a:r>
                      <a:endParaRPr lang="en-US" dirty="0">
                        <a:solidFill>
                          <a:schemeClr val="bg1"/>
                        </a:solidFill>
                      </a:endParaRPr>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c>
                  <a:txBody>
                    <a:bodyPr/>
                    <a:lstStyle/>
                    <a:p>
                      <a:r>
                        <a:rPr lang="en-US" dirty="0" smtClean="0">
                          <a:solidFill>
                            <a:schemeClr val="bg1"/>
                          </a:solidFill>
                        </a:rPr>
                        <a:t>Driver D</a:t>
                      </a:r>
                      <a:endParaRPr lang="en-US" dirty="0">
                        <a:solidFill>
                          <a:schemeClr val="bg1"/>
                        </a:solidFill>
                      </a:endParaRPr>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r>
              <a:tr h="460248">
                <a:tc>
                  <a:txBody>
                    <a:bodyPr/>
                    <a:lstStyle/>
                    <a:p>
                      <a:r>
                        <a:rPr lang="en-US" b="1" dirty="0" smtClean="0"/>
                        <a:t>Driver A</a:t>
                      </a:r>
                      <a:endParaRPr lang="en-US" b="1" dirty="0"/>
                    </a:p>
                  </a:txBody>
                  <a:tcPr>
                    <a:lnT w="38100" cmpd="sng">
                      <a:noFill/>
                    </a:lnT>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a:r>
                        <a:rPr lang="en-US" dirty="0" smtClean="0"/>
                        <a:t>1</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a:r>
                        <a:rPr lang="en-US" dirty="0" smtClean="0"/>
                        <a:t>9</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a:r>
                        <a:rPr lang="en-US" dirty="0" smtClean="0"/>
                        <a:t>6</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marL="0" algn="ctr" defTabSz="914363" rtl="0" eaLnBrk="1" latinLnBrk="0" hangingPunct="1"/>
                      <a:r>
                        <a:rPr lang="en-US" dirty="0" smtClean="0"/>
                        <a:t>1</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460248">
                <a:tc>
                  <a:txBody>
                    <a:bodyPr/>
                    <a:lstStyle/>
                    <a:p>
                      <a:r>
                        <a:rPr lang="en-US" b="1" dirty="0" smtClean="0"/>
                        <a:t>Driver B</a:t>
                      </a:r>
                      <a:endParaRPr lang="en-US" b="1" dirty="0"/>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a:r>
                        <a:rPr lang="en-US" dirty="0" smtClean="0"/>
                        <a:t>1/9</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lang="en-US" noProof="0" dirty="0" smtClean="0"/>
                        <a:t>1</a:t>
                      </a:r>
                      <a:endParaRPr lang="en-US" noProof="0"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marL="0" algn="ctr" defTabSz="914363" rtl="0" eaLnBrk="1" latinLnBrk="0" hangingPunct="1"/>
                      <a:r>
                        <a:rPr lang="en-US" dirty="0" smtClean="0"/>
                        <a:t>3</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a:r>
                        <a:rPr lang="en-US" dirty="0" smtClean="0"/>
                        <a:t>1/6</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460248">
                <a:tc>
                  <a:txBody>
                    <a:bodyPr/>
                    <a:lstStyle/>
                    <a:p>
                      <a:r>
                        <a:rPr lang="en-US" b="1" dirty="0" smtClean="0"/>
                        <a:t>Driver C</a:t>
                      </a:r>
                      <a:endParaRPr lang="en-US" b="1" dirty="0"/>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a:r>
                        <a:rPr lang="en-US" dirty="0" smtClean="0"/>
                        <a:t>1/6</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a:r>
                        <a:rPr lang="en-US" dirty="0" smtClean="0"/>
                        <a:t>1/3</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marL="0" algn="ctr" defTabSz="914363" rtl="0" eaLnBrk="1" latinLnBrk="0" hangingPunct="1"/>
                      <a:r>
                        <a:rPr lang="en-US" dirty="0" smtClean="0"/>
                        <a:t>1</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a:r>
                        <a:rPr lang="en-US" dirty="0" smtClean="0"/>
                        <a:t>1/3</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460248">
                <a:tc>
                  <a:txBody>
                    <a:bodyPr/>
                    <a:lstStyle/>
                    <a:p>
                      <a:r>
                        <a:rPr lang="en-US" b="1" dirty="0" smtClean="0"/>
                        <a:t>Driver D</a:t>
                      </a:r>
                      <a:endParaRPr lang="en-US" b="1" dirty="0"/>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a:r>
                        <a:rPr lang="en-US" dirty="0" smtClean="0"/>
                        <a:t>1</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a:r>
                        <a:rPr lang="en-US" dirty="0" smtClean="0"/>
                        <a:t>6</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marL="0" algn="ctr" defTabSz="914363" rtl="0" eaLnBrk="1" latinLnBrk="0" hangingPunct="1"/>
                      <a:r>
                        <a:rPr lang="en-US" dirty="0" smtClean="0"/>
                        <a:t>3</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a:r>
                        <a:rPr lang="en-US" dirty="0" smtClean="0"/>
                        <a:t>1</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bl>
          </a:graphicData>
        </a:graphic>
      </p:graphicFrame>
      <p:graphicFrame>
        <p:nvGraphicFramePr>
          <p:cNvPr id="5" name="3"/>
          <p:cNvGraphicFramePr>
            <a:graphicFrameLocks noGrp="1"/>
          </p:cNvGraphicFramePr>
          <p:nvPr>
            <p:extLst>
              <p:ext uri="{D42A27DB-BD31-4B8C-83A1-F6EECF244321}">
                <p14:modId xmlns:p14="http://schemas.microsoft.com/office/powerpoint/2010/main" val="4160485906"/>
              </p:ext>
            </p:extLst>
          </p:nvPr>
        </p:nvGraphicFramePr>
        <p:xfrm>
          <a:off x="532356" y="3660648"/>
          <a:ext cx="7837205" cy="2301240"/>
        </p:xfrm>
        <a:graphic>
          <a:graphicData uri="http://schemas.openxmlformats.org/drawingml/2006/table">
            <a:tbl>
              <a:tblPr firstRow="1" bandRow="1">
                <a:effectLst>
                  <a:outerShdw blurRad="50800" dist="38100" dir="2700000" sx="101000" sy="101000" algn="tl" rotWithShape="0">
                    <a:prstClr val="black">
                      <a:alpha val="40000"/>
                    </a:prstClr>
                  </a:outerShdw>
                  <a:reflection blurRad="6350" stA="32000" endPos="19000" dist="50800" dir="5400000" sy="-100000" algn="bl" rotWithShape="0"/>
                </a:effectLst>
                <a:tableStyleId>{5C22544A-7EE6-4342-B048-85BDC9FD1C3A}</a:tableStyleId>
              </a:tblPr>
              <a:tblGrid>
                <a:gridCol w="1567441"/>
                <a:gridCol w="1567441"/>
                <a:gridCol w="1567441"/>
                <a:gridCol w="1567441"/>
                <a:gridCol w="1567441"/>
              </a:tblGrid>
              <a:tr h="460248">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dirty="0" smtClean="0">
                          <a:solidFill>
                            <a:schemeClr val="bg1"/>
                          </a:solidFill>
                        </a:rPr>
                        <a:t>Driver A</a:t>
                      </a:r>
                      <a:endParaRPr lang="en-US" dirty="0">
                        <a:solidFill>
                          <a:schemeClr val="bg1"/>
                        </a:solidFill>
                      </a:endParaRPr>
                    </a:p>
                  </a:txBody>
                  <a:tcPr>
                    <a:lnL w="12700" cmpd="sng">
                      <a:noFill/>
                    </a:lnL>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c>
                  <a:txBody>
                    <a:bodyPr/>
                    <a:lstStyle/>
                    <a:p>
                      <a:r>
                        <a:rPr lang="en-US" dirty="0" smtClean="0">
                          <a:solidFill>
                            <a:schemeClr val="bg1"/>
                          </a:solidFill>
                        </a:rPr>
                        <a:t>Driver B</a:t>
                      </a:r>
                      <a:endParaRPr lang="en-US" dirty="0">
                        <a:solidFill>
                          <a:schemeClr val="bg1"/>
                        </a:solidFill>
                      </a:endParaRPr>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c>
                  <a:txBody>
                    <a:bodyPr/>
                    <a:lstStyle/>
                    <a:p>
                      <a:r>
                        <a:rPr lang="en-US" dirty="0" smtClean="0">
                          <a:solidFill>
                            <a:schemeClr val="bg1"/>
                          </a:solidFill>
                        </a:rPr>
                        <a:t>Driver C</a:t>
                      </a:r>
                      <a:endParaRPr lang="en-US" dirty="0">
                        <a:solidFill>
                          <a:schemeClr val="bg1"/>
                        </a:solidFill>
                      </a:endParaRPr>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c>
                  <a:txBody>
                    <a:bodyPr/>
                    <a:lstStyle/>
                    <a:p>
                      <a:r>
                        <a:rPr lang="en-US" dirty="0" smtClean="0">
                          <a:solidFill>
                            <a:schemeClr val="bg1"/>
                          </a:solidFill>
                        </a:rPr>
                        <a:t>Driver D</a:t>
                      </a:r>
                      <a:endParaRPr lang="en-US" dirty="0">
                        <a:solidFill>
                          <a:schemeClr val="bg1"/>
                        </a:solidFill>
                      </a:endParaRPr>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r>
              <a:tr h="460248">
                <a:tc>
                  <a:txBody>
                    <a:bodyPr/>
                    <a:lstStyle/>
                    <a:p>
                      <a:r>
                        <a:rPr lang="en-US" b="1" dirty="0" smtClean="0"/>
                        <a:t>Driver A</a:t>
                      </a:r>
                      <a:endParaRPr lang="en-US" b="1" dirty="0"/>
                    </a:p>
                  </a:txBody>
                  <a:tcPr>
                    <a:lnT w="38100" cmpd="sng">
                      <a:noFill/>
                    </a:lnT>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a:r>
                        <a:rPr lang="en-US" dirty="0" smtClean="0"/>
                        <a:t>1</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a:r>
                        <a:rPr lang="en-US" dirty="0" smtClean="0"/>
                        <a:t>9</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a:r>
                        <a:rPr lang="en-US" dirty="0" smtClean="0"/>
                        <a:t>6</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marL="0" algn="ctr" defTabSz="914363" rtl="0" eaLnBrk="1" latinLnBrk="0" hangingPunct="1"/>
                      <a:r>
                        <a:rPr lang="en-US" dirty="0" smtClean="0"/>
                        <a:t>1</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460248">
                <a:tc>
                  <a:txBody>
                    <a:bodyPr/>
                    <a:lstStyle/>
                    <a:p>
                      <a:r>
                        <a:rPr lang="en-US" b="1" dirty="0" smtClean="0"/>
                        <a:t>Driver B</a:t>
                      </a:r>
                      <a:endParaRPr lang="en-US" b="1" dirty="0"/>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lang="en-US" noProof="0" dirty="0" smtClean="0"/>
                        <a:t>1</a:t>
                      </a:r>
                      <a:endParaRPr lang="en-US" noProof="0"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marL="0" algn="ctr" defTabSz="914363" rtl="0" eaLnBrk="1" latinLnBrk="0" hangingPunct="1"/>
                      <a:r>
                        <a:rPr lang="en-US" dirty="0" smtClean="0"/>
                        <a:t>3</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a:r>
                        <a:rPr lang="en-US" dirty="0" smtClean="0"/>
                        <a:t>1/6</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460248">
                <a:tc>
                  <a:txBody>
                    <a:bodyPr/>
                    <a:lstStyle/>
                    <a:p>
                      <a:r>
                        <a:rPr lang="en-US" b="1" dirty="0" smtClean="0"/>
                        <a:t>Driver C</a:t>
                      </a:r>
                      <a:endParaRPr lang="en-US" b="1" dirty="0"/>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marL="0" algn="ctr" defTabSz="914363" rtl="0" eaLnBrk="1" latinLnBrk="0" hangingPunct="1"/>
                      <a:r>
                        <a:rPr lang="en-US" dirty="0" smtClean="0"/>
                        <a:t>1</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a:r>
                        <a:rPr lang="en-US" dirty="0" smtClean="0"/>
                        <a:t>1/3</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460248">
                <a:tc>
                  <a:txBody>
                    <a:bodyPr/>
                    <a:lstStyle/>
                    <a:p>
                      <a:r>
                        <a:rPr lang="en-US" b="1" dirty="0" smtClean="0"/>
                        <a:t>Driver D</a:t>
                      </a:r>
                      <a:endParaRPr lang="en-US" b="1" dirty="0"/>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marL="0" algn="ctr" defTabSz="914363" rtl="0" eaLnBrk="1" latinLnBrk="0" hangingPunct="1"/>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a:r>
                        <a:rPr lang="en-US" dirty="0" smtClean="0"/>
                        <a:t>1</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bl>
          </a:graphicData>
        </a:graphic>
      </p:graphicFrame>
      <p:graphicFrame>
        <p:nvGraphicFramePr>
          <p:cNvPr id="7" name="2"/>
          <p:cNvGraphicFramePr>
            <a:graphicFrameLocks noGrp="1"/>
          </p:cNvGraphicFramePr>
          <p:nvPr>
            <p:extLst>
              <p:ext uri="{D42A27DB-BD31-4B8C-83A1-F6EECF244321}">
                <p14:modId xmlns:p14="http://schemas.microsoft.com/office/powerpoint/2010/main" val="3775951119"/>
              </p:ext>
            </p:extLst>
          </p:nvPr>
        </p:nvGraphicFramePr>
        <p:xfrm>
          <a:off x="533400" y="3657600"/>
          <a:ext cx="7837205" cy="2301240"/>
        </p:xfrm>
        <a:graphic>
          <a:graphicData uri="http://schemas.openxmlformats.org/drawingml/2006/table">
            <a:tbl>
              <a:tblPr firstRow="1" bandRow="1">
                <a:effectLst>
                  <a:outerShdw blurRad="50800" dist="38100" dir="2700000" sx="101000" sy="101000" algn="tl" rotWithShape="0">
                    <a:prstClr val="black">
                      <a:alpha val="40000"/>
                    </a:prstClr>
                  </a:outerShdw>
                  <a:reflection blurRad="6350" stA="32000" endPos="19000" dist="50800" dir="5400000" sy="-100000" algn="bl" rotWithShape="0"/>
                </a:effectLst>
                <a:tableStyleId>{5C22544A-7EE6-4342-B048-85BDC9FD1C3A}</a:tableStyleId>
              </a:tblPr>
              <a:tblGrid>
                <a:gridCol w="1567441"/>
                <a:gridCol w="1567441"/>
                <a:gridCol w="1567441"/>
                <a:gridCol w="1567441"/>
                <a:gridCol w="1567441"/>
              </a:tblGrid>
              <a:tr h="460248">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dirty="0" smtClean="0">
                          <a:solidFill>
                            <a:schemeClr val="bg1"/>
                          </a:solidFill>
                        </a:rPr>
                        <a:t>Driver A</a:t>
                      </a:r>
                      <a:endParaRPr lang="en-US" dirty="0">
                        <a:solidFill>
                          <a:schemeClr val="bg1"/>
                        </a:solidFill>
                      </a:endParaRPr>
                    </a:p>
                  </a:txBody>
                  <a:tcPr>
                    <a:lnL w="12700" cmpd="sng">
                      <a:noFill/>
                    </a:lnL>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c>
                  <a:txBody>
                    <a:bodyPr/>
                    <a:lstStyle/>
                    <a:p>
                      <a:r>
                        <a:rPr lang="en-US" dirty="0" smtClean="0">
                          <a:solidFill>
                            <a:schemeClr val="bg1"/>
                          </a:solidFill>
                        </a:rPr>
                        <a:t>Driver B</a:t>
                      </a:r>
                      <a:endParaRPr lang="en-US" dirty="0">
                        <a:solidFill>
                          <a:schemeClr val="bg1"/>
                        </a:solidFill>
                      </a:endParaRPr>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c>
                  <a:txBody>
                    <a:bodyPr/>
                    <a:lstStyle/>
                    <a:p>
                      <a:r>
                        <a:rPr lang="en-US" dirty="0" smtClean="0">
                          <a:solidFill>
                            <a:schemeClr val="bg1"/>
                          </a:solidFill>
                        </a:rPr>
                        <a:t>Driver C</a:t>
                      </a:r>
                      <a:endParaRPr lang="en-US" dirty="0">
                        <a:solidFill>
                          <a:schemeClr val="bg1"/>
                        </a:solidFill>
                      </a:endParaRPr>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c>
                  <a:txBody>
                    <a:bodyPr/>
                    <a:lstStyle/>
                    <a:p>
                      <a:r>
                        <a:rPr lang="en-US" dirty="0" smtClean="0">
                          <a:solidFill>
                            <a:schemeClr val="bg1"/>
                          </a:solidFill>
                        </a:rPr>
                        <a:t>Driver D</a:t>
                      </a:r>
                      <a:endParaRPr lang="en-US" dirty="0">
                        <a:solidFill>
                          <a:schemeClr val="bg1"/>
                        </a:solidFill>
                      </a:endParaRPr>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r>
              <a:tr h="460248">
                <a:tc>
                  <a:txBody>
                    <a:bodyPr/>
                    <a:lstStyle/>
                    <a:p>
                      <a:r>
                        <a:rPr lang="en-US" b="1" dirty="0" smtClean="0"/>
                        <a:t>Driver A</a:t>
                      </a:r>
                      <a:endParaRPr lang="en-US" b="1" dirty="0"/>
                    </a:p>
                  </a:txBody>
                  <a:tcPr>
                    <a:lnT w="38100" cmpd="sng">
                      <a:noFill/>
                    </a:lnT>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a:r>
                        <a:rPr lang="en-US" dirty="0" smtClean="0"/>
                        <a:t>9</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a:r>
                        <a:rPr lang="en-US" dirty="0" smtClean="0"/>
                        <a:t>6</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marL="0" algn="ctr" defTabSz="914363" rtl="0" eaLnBrk="1" latinLnBrk="0" hangingPunct="1"/>
                      <a:r>
                        <a:rPr lang="en-US" dirty="0" smtClean="0"/>
                        <a:t>1</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460248">
                <a:tc>
                  <a:txBody>
                    <a:bodyPr/>
                    <a:lstStyle/>
                    <a:p>
                      <a:r>
                        <a:rPr lang="en-US" b="1" dirty="0" smtClean="0"/>
                        <a:t>Driver B</a:t>
                      </a:r>
                      <a:endParaRPr lang="en-US" b="1" dirty="0"/>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endParaRPr lang="en-US" noProof="0"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marL="0" algn="ctr" defTabSz="914363" rtl="0" eaLnBrk="1" latinLnBrk="0" hangingPunct="1"/>
                      <a:r>
                        <a:rPr lang="en-US" dirty="0" smtClean="0"/>
                        <a:t>3</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a:r>
                        <a:rPr lang="en-US" dirty="0" smtClean="0"/>
                        <a:t>1/6</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460248">
                <a:tc>
                  <a:txBody>
                    <a:bodyPr/>
                    <a:lstStyle/>
                    <a:p>
                      <a:r>
                        <a:rPr lang="en-US" b="1" dirty="0" smtClean="0"/>
                        <a:t>Driver C</a:t>
                      </a:r>
                      <a:endParaRPr lang="en-US" b="1" dirty="0"/>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marL="0" algn="ctr" defTabSz="914363" rtl="0" eaLnBrk="1" latinLnBrk="0" hangingPunct="1"/>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marL="0" algn="ctr" defTabSz="914363" rtl="0" eaLnBrk="1" latinLnBrk="0" hangingPunct="1"/>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a:r>
                        <a:rPr lang="en-US" dirty="0" smtClean="0"/>
                        <a:t>1/3</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460248">
                <a:tc>
                  <a:txBody>
                    <a:bodyPr/>
                    <a:lstStyle/>
                    <a:p>
                      <a:r>
                        <a:rPr lang="en-US" b="1" dirty="0" smtClean="0"/>
                        <a:t>Driver D</a:t>
                      </a:r>
                      <a:endParaRPr lang="en-US" b="1" dirty="0"/>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marL="0" algn="ctr" defTabSz="914363" rtl="0" eaLnBrk="1" latinLnBrk="0" hangingPunct="1"/>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marL="0" algn="ctr" defTabSz="914363" rtl="0" eaLnBrk="1" latinLnBrk="0" hangingPunct="1"/>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bl>
          </a:graphicData>
        </a:graphic>
      </p:graphicFrame>
      <p:graphicFrame>
        <p:nvGraphicFramePr>
          <p:cNvPr id="8" name="1"/>
          <p:cNvGraphicFramePr>
            <a:graphicFrameLocks noGrp="1"/>
          </p:cNvGraphicFramePr>
          <p:nvPr>
            <p:extLst>
              <p:ext uri="{D42A27DB-BD31-4B8C-83A1-F6EECF244321}">
                <p14:modId xmlns:p14="http://schemas.microsoft.com/office/powerpoint/2010/main" val="3412896350"/>
              </p:ext>
            </p:extLst>
          </p:nvPr>
        </p:nvGraphicFramePr>
        <p:xfrm>
          <a:off x="533400" y="3657600"/>
          <a:ext cx="7837205" cy="2301240"/>
        </p:xfrm>
        <a:graphic>
          <a:graphicData uri="http://schemas.openxmlformats.org/drawingml/2006/table">
            <a:tbl>
              <a:tblPr firstRow="1" bandRow="1">
                <a:effectLst>
                  <a:outerShdw blurRad="50800" dist="38100" dir="2700000" sx="101000" sy="101000" algn="tl" rotWithShape="0">
                    <a:prstClr val="black">
                      <a:alpha val="40000"/>
                    </a:prstClr>
                  </a:outerShdw>
                  <a:reflection blurRad="6350" stA="32000" endPos="19000" dist="50800" dir="5400000" sy="-100000" algn="bl" rotWithShape="0"/>
                </a:effectLst>
                <a:tableStyleId>{5C22544A-7EE6-4342-B048-85BDC9FD1C3A}</a:tableStyleId>
              </a:tblPr>
              <a:tblGrid>
                <a:gridCol w="1567441"/>
                <a:gridCol w="1567441"/>
                <a:gridCol w="1567441"/>
                <a:gridCol w="1567441"/>
                <a:gridCol w="1567441"/>
              </a:tblGrid>
              <a:tr h="460248">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dirty="0" smtClean="0">
                          <a:solidFill>
                            <a:schemeClr val="bg1"/>
                          </a:solidFill>
                        </a:rPr>
                        <a:t>Driver A</a:t>
                      </a:r>
                      <a:endParaRPr lang="en-US" dirty="0">
                        <a:solidFill>
                          <a:schemeClr val="bg1"/>
                        </a:solidFill>
                      </a:endParaRPr>
                    </a:p>
                  </a:txBody>
                  <a:tcPr>
                    <a:lnL w="12700" cmpd="sng">
                      <a:noFill/>
                    </a:lnL>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c>
                  <a:txBody>
                    <a:bodyPr/>
                    <a:lstStyle/>
                    <a:p>
                      <a:r>
                        <a:rPr lang="en-US" smtClean="0">
                          <a:solidFill>
                            <a:schemeClr val="bg1"/>
                          </a:solidFill>
                        </a:rPr>
                        <a:t>Driver B</a:t>
                      </a:r>
                      <a:endParaRPr lang="en-US" dirty="0">
                        <a:solidFill>
                          <a:schemeClr val="bg1"/>
                        </a:solidFill>
                      </a:endParaRPr>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c>
                  <a:txBody>
                    <a:bodyPr/>
                    <a:lstStyle/>
                    <a:p>
                      <a:r>
                        <a:rPr lang="en-US" smtClean="0">
                          <a:solidFill>
                            <a:schemeClr val="bg1"/>
                          </a:solidFill>
                        </a:rPr>
                        <a:t>Driver C</a:t>
                      </a:r>
                      <a:endParaRPr lang="en-US">
                        <a:solidFill>
                          <a:schemeClr val="bg1"/>
                        </a:solidFill>
                      </a:endParaRPr>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c>
                  <a:txBody>
                    <a:bodyPr/>
                    <a:lstStyle/>
                    <a:p>
                      <a:r>
                        <a:rPr lang="en-US" dirty="0" smtClean="0">
                          <a:solidFill>
                            <a:schemeClr val="bg1"/>
                          </a:solidFill>
                        </a:rPr>
                        <a:t>Driver D</a:t>
                      </a:r>
                      <a:endParaRPr lang="en-US" dirty="0">
                        <a:solidFill>
                          <a:schemeClr val="bg1"/>
                        </a:solidFill>
                      </a:endParaRPr>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r>
              <a:tr h="460248">
                <a:tc>
                  <a:txBody>
                    <a:bodyPr/>
                    <a:lstStyle/>
                    <a:p>
                      <a:r>
                        <a:rPr lang="en-US" b="1" dirty="0" smtClean="0"/>
                        <a:t>Driver A</a:t>
                      </a:r>
                      <a:endParaRPr lang="en-US" b="1" dirty="0"/>
                    </a:p>
                  </a:txBody>
                  <a:tcPr>
                    <a:lnT w="38100" cmpd="sng">
                      <a:noFill/>
                    </a:lnT>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a:r>
                        <a:rPr lang="en-US" sz="1400" dirty="0" smtClean="0"/>
                        <a:t>Extremely</a:t>
                      </a:r>
                      <a:r>
                        <a:rPr lang="en-US" sz="1400" baseline="0" dirty="0" smtClean="0"/>
                        <a:t> More</a:t>
                      </a:r>
                      <a:endParaRPr lang="en-US" sz="1400"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a:r>
                        <a:rPr lang="en-US" sz="1400" dirty="0" smtClean="0"/>
                        <a:t>Strongly More</a:t>
                      </a:r>
                      <a:endParaRPr lang="en-US" sz="1400"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marL="0" algn="ctr" defTabSz="914363" rtl="0" eaLnBrk="1" latinLnBrk="0" hangingPunct="1"/>
                      <a:r>
                        <a:rPr lang="en-US" sz="1400" dirty="0" smtClean="0"/>
                        <a:t>Equal</a:t>
                      </a:r>
                      <a:endParaRPr lang="en-US" sz="1400"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460248">
                <a:tc>
                  <a:txBody>
                    <a:bodyPr/>
                    <a:lstStyle/>
                    <a:p>
                      <a:r>
                        <a:rPr lang="en-US" b="1" dirty="0" smtClean="0"/>
                        <a:t>Driver B</a:t>
                      </a:r>
                      <a:endParaRPr lang="en-US" b="1" dirty="0"/>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endParaRPr lang="en-US" sz="1400" noProof="0"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marL="0" algn="ctr" defTabSz="914363" rtl="0" eaLnBrk="1" latinLnBrk="0" hangingPunct="1"/>
                      <a:r>
                        <a:rPr lang="en-US" sz="1400" dirty="0" smtClean="0"/>
                        <a:t>Moderately</a:t>
                      </a:r>
                      <a:r>
                        <a:rPr lang="en-US" sz="1400" baseline="0" dirty="0" smtClean="0"/>
                        <a:t> More</a:t>
                      </a:r>
                      <a:endParaRPr lang="en-US" sz="1400"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a:r>
                        <a:rPr lang="en-US" sz="1400" dirty="0" smtClean="0"/>
                        <a:t>Strongly Less</a:t>
                      </a:r>
                      <a:endParaRPr lang="en-US" sz="1400"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460248">
                <a:tc>
                  <a:txBody>
                    <a:bodyPr/>
                    <a:lstStyle/>
                    <a:p>
                      <a:r>
                        <a:rPr lang="en-US" b="1" dirty="0" smtClean="0"/>
                        <a:t>Driver C</a:t>
                      </a:r>
                      <a:endParaRPr lang="en-US" b="1" dirty="0"/>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marL="0" algn="ctr" defTabSz="914363" rtl="0" eaLnBrk="1" latinLnBrk="0" hangingPunct="1"/>
                      <a:endParaRPr lang="en-US" sz="1400"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marL="0" algn="ctr" defTabSz="914363" rtl="0" eaLnBrk="1" latinLnBrk="0" hangingPunct="1"/>
                      <a:endParaRPr lang="en-US" sz="1400"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a:r>
                        <a:rPr lang="en-US" sz="1400" dirty="0" smtClean="0"/>
                        <a:t>Moderately</a:t>
                      </a:r>
                      <a:r>
                        <a:rPr lang="en-US" sz="1400" baseline="0" dirty="0" smtClean="0"/>
                        <a:t> Less</a:t>
                      </a:r>
                      <a:endParaRPr lang="en-US" sz="1400"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460248">
                <a:tc>
                  <a:txBody>
                    <a:bodyPr/>
                    <a:lstStyle/>
                    <a:p>
                      <a:r>
                        <a:rPr lang="en-US" b="1" dirty="0" smtClean="0"/>
                        <a:t>Driver D</a:t>
                      </a:r>
                      <a:endParaRPr lang="en-US" b="1" dirty="0"/>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marL="0" algn="ctr" defTabSz="914363" rtl="0" eaLnBrk="1" latinLnBrk="0" hangingPunct="1"/>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marL="0" algn="ctr" defTabSz="914363" rtl="0" eaLnBrk="1" latinLnBrk="0" hangingPunct="1"/>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bl>
          </a:graphicData>
        </a:graphic>
      </p:graphicFrame>
      <p:sp>
        <p:nvSpPr>
          <p:cNvPr id="6" name="Text Placeholder 5"/>
          <p:cNvSpPr>
            <a:spLocks noGrp="1"/>
          </p:cNvSpPr>
          <p:nvPr>
            <p:ph type="body" sz="quarter" idx="10"/>
          </p:nvPr>
        </p:nvSpPr>
        <p:spPr>
          <a:xfrm>
            <a:off x="533400" y="1905005"/>
            <a:ext cx="8229601" cy="2376035"/>
          </a:xfrm>
        </p:spPr>
        <p:txBody>
          <a:bodyPr/>
          <a:lstStyle/>
          <a:p>
            <a:pPr>
              <a:spcBef>
                <a:spcPts val="1200"/>
              </a:spcBef>
            </a:pPr>
            <a:r>
              <a:rPr lang="en-US" sz="2400" b="1" dirty="0" smtClean="0"/>
              <a:t>Fill</a:t>
            </a:r>
            <a:r>
              <a:rPr lang="en-US" sz="2400" dirty="0" smtClean="0"/>
              <a:t> the systemic matrix with the pairwise values</a:t>
            </a:r>
          </a:p>
          <a:p>
            <a:pPr>
              <a:spcBef>
                <a:spcPts val="1200"/>
              </a:spcBef>
            </a:pPr>
            <a:r>
              <a:rPr lang="en-US" sz="2400" b="1" dirty="0" smtClean="0"/>
              <a:t>Calculate</a:t>
            </a:r>
            <a:r>
              <a:rPr lang="en-US" sz="2400" dirty="0" smtClean="0"/>
              <a:t> eigenvector for the matrix</a:t>
            </a:r>
          </a:p>
          <a:p>
            <a:pPr>
              <a:spcBef>
                <a:spcPts val="1200"/>
              </a:spcBef>
            </a:pPr>
            <a:r>
              <a:rPr lang="en-US" sz="2400" b="1" dirty="0" smtClean="0"/>
              <a:t>Normalize</a:t>
            </a:r>
            <a:r>
              <a:rPr lang="en-US" sz="2400" dirty="0" smtClean="0"/>
              <a:t> eigenvector values to 100% to derive relative priorities</a:t>
            </a:r>
          </a:p>
          <a:p>
            <a:endParaRPr lang="en-US" sz="2400" dirty="0" smtClean="0"/>
          </a:p>
        </p:txBody>
      </p:sp>
      <p:sp>
        <p:nvSpPr>
          <p:cNvPr id="4" name="Title 1"/>
          <p:cNvSpPr txBox="1">
            <a:spLocks/>
          </p:cNvSpPr>
          <p:nvPr/>
        </p:nvSpPr>
        <p:spPr>
          <a:xfrm>
            <a:off x="457200" y="230194"/>
            <a:ext cx="8382000" cy="1163395"/>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dirty="0" smtClean="0">
                <a:gradFill flip="none" rotWithShape="1">
                  <a:gsLst>
                    <a:gs pos="0">
                      <a:srgbClr val="FFFFFF"/>
                    </a:gs>
                    <a:gs pos="86000">
                      <a:srgbClr val="FFFFFF"/>
                    </a:gs>
                  </a:gsLst>
                  <a:lin ang="5400000" scaled="0"/>
                  <a:tileRect/>
                </a:gradFill>
              </a:rPr>
              <a:t>Calculated Driver </a:t>
            </a:r>
            <a:r>
              <a:rPr dirty="0">
                <a:gradFill flip="none" rotWithShape="1">
                  <a:gsLst>
                    <a:gs pos="0">
                      <a:srgbClr val="FFFFFF"/>
                    </a:gs>
                    <a:gs pos="86000">
                      <a:srgbClr val="FFFFFF"/>
                    </a:gs>
                  </a:gsLst>
                  <a:lin ang="5400000" scaled="0"/>
                  <a:tileRect/>
                </a:gradFill>
              </a:rPr>
              <a:t>Prioritization</a:t>
            </a:r>
            <a:r>
              <a:rPr dirty="0" smtClean="0">
                <a:gradFill flip="none" rotWithShape="1">
                  <a:gsLst>
                    <a:gs pos="0">
                      <a:srgbClr val="FFFFFF"/>
                    </a:gs>
                    <a:gs pos="86000">
                      <a:srgbClr val="FFFFFF"/>
                    </a:gs>
                  </a:gsLst>
                  <a:lin ang="5400000" scaled="0"/>
                  <a:tileRect/>
                </a:gradFill>
              </a:rPr>
              <a:t/>
            </a:r>
            <a:br>
              <a:rPr dirty="0" smtClean="0">
                <a:gradFill flip="none" rotWithShape="1">
                  <a:gsLst>
                    <a:gs pos="0">
                      <a:srgbClr val="FFFFFF"/>
                    </a:gs>
                    <a:gs pos="86000">
                      <a:srgbClr val="FFFFFF"/>
                    </a:gs>
                  </a:gsLst>
                  <a:lin ang="5400000" scaled="0"/>
                  <a:tileRect/>
                </a:gradFill>
              </a:rPr>
            </a:br>
            <a:r>
              <a:rPr sz="3600" i="1" dirty="0" smtClean="0">
                <a:gradFill>
                  <a:gsLst>
                    <a:gs pos="50000">
                      <a:srgbClr val="DF8045">
                        <a:lumMod val="40000"/>
                        <a:lumOff val="60000"/>
                      </a:srgbClr>
                    </a:gs>
                    <a:gs pos="100000">
                      <a:srgbClr val="DF8045"/>
                    </a:gs>
                  </a:gsLst>
                  <a:lin ang="5400000" scaled="0"/>
                </a:gradFill>
              </a:rPr>
              <a:t>Algorithm</a:t>
            </a:r>
            <a:endParaRPr sz="3600" i="1" dirty="0">
              <a:gradFill>
                <a:gsLst>
                  <a:gs pos="50000">
                    <a:srgbClr val="DF8045">
                      <a:lumMod val="40000"/>
                      <a:lumOff val="60000"/>
                    </a:srgbClr>
                  </a:gs>
                  <a:gs pos="100000">
                    <a:srgbClr val="DF8045"/>
                  </a:gs>
                </a:gsLst>
                <a:lin ang="5400000" scaled="0"/>
              </a:gradFill>
            </a:endParaRPr>
          </a:p>
        </p:txBody>
      </p:sp>
    </p:spTree>
    <p:extLst>
      <p:ext uri="{BB962C8B-B14F-4D97-AF65-F5344CB8AC3E}">
        <p14:creationId xmlns:p14="http://schemas.microsoft.com/office/powerpoint/2010/main" val="14033629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solidFill>
                  <a:srgbClr val="FFC000"/>
                </a:solidFill>
              </a:rPr>
              <a:t>&lt;Business Drivers Demo&gt;</a:t>
            </a:r>
            <a:endParaRPr lang="en-US" dirty="0">
              <a:solidFill>
                <a:srgbClr val="FFC000"/>
              </a:solidFill>
            </a:endParaRPr>
          </a:p>
        </p:txBody>
      </p:sp>
      <p:sp>
        <p:nvSpPr>
          <p:cNvPr id="7" name="Content Placeholder 6"/>
          <p:cNvSpPr>
            <a:spLocks noGrp="1"/>
          </p:cNvSpPr>
          <p:nvPr>
            <p:ph idx="1"/>
          </p:nvPr>
        </p:nvSpPr>
        <p:spPr>
          <a:xfrm>
            <a:off x="381000" y="1447800"/>
            <a:ext cx="8382000" cy="4876801"/>
          </a:xfrm>
        </p:spPr>
        <p:txBody>
          <a:bodyPr>
            <a:normAutofit/>
          </a:bodyPr>
          <a:lstStyle/>
          <a:p>
            <a:pPr>
              <a:lnSpc>
                <a:spcPct val="100000"/>
              </a:lnSpc>
            </a:pPr>
            <a:r>
              <a:rPr lang="en-US" dirty="0" smtClean="0">
                <a:solidFill>
                  <a:schemeClr val="tx1"/>
                </a:solidFill>
              </a:rPr>
              <a:t>Walk through UI Portfolio Strategy</a:t>
            </a:r>
          </a:p>
          <a:p>
            <a:pPr lvl="2">
              <a:lnSpc>
                <a:spcPct val="100000"/>
              </a:lnSpc>
            </a:pPr>
            <a:r>
              <a:rPr lang="en-US" dirty="0" smtClean="0">
                <a:solidFill>
                  <a:schemeClr val="tx1"/>
                </a:solidFill>
              </a:rPr>
              <a:t>Create a new business driver</a:t>
            </a:r>
          </a:p>
          <a:p>
            <a:pPr lvl="2">
              <a:lnSpc>
                <a:spcPct val="100000"/>
              </a:lnSpc>
            </a:pPr>
            <a:r>
              <a:rPr lang="en-US" dirty="0" smtClean="0">
                <a:solidFill>
                  <a:schemeClr val="tx1"/>
                </a:solidFill>
              </a:rPr>
              <a:t>Use departments</a:t>
            </a:r>
          </a:p>
          <a:p>
            <a:pPr lvl="2">
              <a:lnSpc>
                <a:spcPct val="100000"/>
              </a:lnSpc>
            </a:pPr>
            <a:r>
              <a:rPr lang="en-US" dirty="0" smtClean="0">
                <a:solidFill>
                  <a:schemeClr val="tx1"/>
                </a:solidFill>
              </a:rPr>
              <a:t>Show driver library</a:t>
            </a:r>
          </a:p>
          <a:p>
            <a:pPr lvl="2">
              <a:lnSpc>
                <a:spcPct val="100000"/>
              </a:lnSpc>
            </a:pPr>
            <a:r>
              <a:rPr lang="en-US" dirty="0">
                <a:solidFill>
                  <a:schemeClr val="tx1"/>
                </a:solidFill>
              </a:rPr>
              <a:t>Define project impact statements </a:t>
            </a:r>
          </a:p>
          <a:p>
            <a:pPr lvl="2">
              <a:lnSpc>
                <a:spcPct val="100000"/>
              </a:lnSpc>
            </a:pPr>
            <a:endParaRPr lang="en-US" dirty="0" smtClean="0">
              <a:solidFill>
                <a:schemeClr val="tx1"/>
              </a:solidFill>
            </a:endParaRPr>
          </a:p>
          <a:p>
            <a:pPr lvl="2">
              <a:lnSpc>
                <a:spcPct val="100000"/>
              </a:lnSpc>
            </a:pPr>
            <a:r>
              <a:rPr lang="en-US" dirty="0" smtClean="0">
                <a:solidFill>
                  <a:schemeClr val="tx1"/>
                </a:solidFill>
              </a:rPr>
              <a:t>Prioritize the drivers</a:t>
            </a:r>
          </a:p>
          <a:p>
            <a:pPr lvl="2">
              <a:lnSpc>
                <a:spcPct val="100000"/>
              </a:lnSpc>
            </a:pPr>
            <a:r>
              <a:rPr lang="en-US" dirty="0" smtClean="0">
                <a:solidFill>
                  <a:schemeClr val="tx1"/>
                </a:solidFill>
              </a:rPr>
              <a:t>Manual prioritization vs. calculated (pair wise comparison) prioritization, </a:t>
            </a:r>
          </a:p>
          <a:p>
            <a:pPr lvl="2">
              <a:lnSpc>
                <a:spcPct val="100000"/>
              </a:lnSpc>
            </a:pPr>
            <a:r>
              <a:rPr lang="en-US" dirty="0" smtClean="0">
                <a:solidFill>
                  <a:schemeClr val="tx1"/>
                </a:solidFill>
              </a:rPr>
              <a:t>Describe importance of consistency ratio</a:t>
            </a:r>
          </a:p>
          <a:p>
            <a:pPr lvl="2">
              <a:lnSpc>
                <a:spcPct val="100000"/>
              </a:lnSpc>
            </a:pPr>
            <a:endParaRPr lang="en-US" dirty="0" smtClean="0"/>
          </a:p>
          <a:p>
            <a:pPr lvl="2">
              <a:lnSpc>
                <a:spcPct val="100000"/>
              </a:lnSpc>
            </a:pPr>
            <a:endParaRPr lang="en-US" dirty="0" smtClean="0"/>
          </a:p>
          <a:p>
            <a:pPr lvl="2">
              <a:lnSpc>
                <a:spcPct val="100000"/>
              </a:lnSpc>
            </a:pPr>
            <a:endParaRPr lang="en-US" dirty="0" smtClean="0"/>
          </a:p>
          <a:p>
            <a:pPr lvl="2">
              <a:lnSpc>
                <a:spcPct val="100000"/>
              </a:lnSpc>
            </a:pPr>
            <a:endParaRPr lang="en-US" dirty="0" smtClean="0"/>
          </a:p>
          <a:p>
            <a:pPr lvl="2">
              <a:lnSpc>
                <a:spcPct val="100000"/>
              </a:lnSpc>
            </a:pPr>
            <a:endParaRPr lang="en-US" dirty="0" smtClean="0"/>
          </a:p>
          <a:p>
            <a:pPr lvl="2">
              <a:lnSpc>
                <a:spcPct val="100000"/>
              </a:lnSpc>
              <a:buNone/>
            </a:pPr>
            <a:endParaRPr lang="en-US" dirty="0" smtClean="0"/>
          </a:p>
        </p:txBody>
      </p:sp>
      <p:sp>
        <p:nvSpPr>
          <p:cNvPr id="5" name="Slide Number Placeholder 4"/>
          <p:cNvSpPr>
            <a:spLocks noGrp="1"/>
          </p:cNvSpPr>
          <p:nvPr>
            <p:ph type="sldNum" sz="quarter" idx="10"/>
          </p:nvPr>
        </p:nvSpPr>
        <p:spPr/>
        <p:txBody>
          <a:bodyPr/>
          <a:lstStyle/>
          <a:p>
            <a:fld id="{0D7CF977-003B-4382-9C11-15648BFA557C}" type="slidenum">
              <a:rPr lang="en-US" smtClean="0"/>
              <a:pPr/>
              <a:t>22</a:t>
            </a:fld>
            <a:endParaRPr lang="en-US"/>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endParaRPr lang="en-US" dirty="0"/>
          </a:p>
        </p:txBody>
      </p:sp>
      <p:sp>
        <p:nvSpPr>
          <p:cNvPr id="6" name="Subtitle 5"/>
          <p:cNvSpPr>
            <a:spLocks noGrp="1"/>
          </p:cNvSpPr>
          <p:nvPr>
            <p:ph type="subTitle" idx="1"/>
          </p:nvPr>
        </p:nvSpPr>
        <p:spPr/>
        <p:txBody>
          <a:bodyPr/>
          <a:lstStyle/>
          <a:p>
            <a:r>
              <a:rPr lang="en-US" dirty="0" smtClean="0"/>
              <a:t>Business Drivers</a:t>
            </a:r>
            <a:endParaRPr lang="en-US" dirty="0"/>
          </a:p>
        </p:txBody>
      </p:sp>
      <p:sp>
        <p:nvSpPr>
          <p:cNvPr id="7" name="Text Placeholder 6"/>
          <p:cNvSpPr>
            <a:spLocks noGrp="1"/>
          </p:cNvSpPr>
          <p:nvPr>
            <p:ph type="body" sz="quarter" idx="10"/>
          </p:nvPr>
        </p:nvSpPr>
        <p:spPr/>
        <p:txBody>
          <a:bodyPr/>
          <a:lstStyle/>
          <a:p>
            <a:r>
              <a:rPr lang="en-US" dirty="0" smtClean="0"/>
              <a:t>DEMO</a:t>
            </a:r>
            <a:endParaRPr lang="en-US" dirty="0"/>
          </a:p>
        </p:txBody>
      </p:sp>
      <p:sp>
        <p:nvSpPr>
          <p:cNvPr id="4" name="Slide Number Placeholder 3"/>
          <p:cNvSpPr>
            <a:spLocks noGrp="1"/>
          </p:cNvSpPr>
          <p:nvPr>
            <p:ph type="sldNum" sz="quarter" idx="4294967295"/>
          </p:nvPr>
        </p:nvSpPr>
        <p:spPr>
          <a:xfrm>
            <a:off x="0" y="6356350"/>
            <a:ext cx="2133600" cy="365125"/>
          </a:xfrm>
        </p:spPr>
        <p:txBody>
          <a:bodyPr/>
          <a:lstStyle/>
          <a:p>
            <a:fld id="{0D7CF977-003B-4382-9C11-15648BFA557C}" type="slidenum">
              <a:rPr lang="en-US" smtClean="0"/>
              <a:pPr/>
              <a:t>23</a:t>
            </a:fld>
            <a:endParaRPr lang="en-US"/>
          </a:p>
        </p:txBody>
      </p:sp>
    </p:spTree>
    <p:extLst>
      <p:ext uri="{BB962C8B-B14F-4D97-AF65-F5344CB8AC3E}">
        <p14:creationId xmlns:p14="http://schemas.microsoft.com/office/powerpoint/2010/main" val="953791686"/>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4406900"/>
            <a:ext cx="7772400" cy="553998"/>
          </a:xfrm>
        </p:spPr>
        <p:txBody>
          <a:bodyPr/>
          <a:lstStyle/>
          <a:p>
            <a:r>
              <a:rPr lang="en-US" dirty="0" smtClean="0"/>
              <a:t>Portfolio Analyses</a:t>
            </a:r>
            <a:endParaRPr lang="en-US" dirty="0"/>
          </a:p>
        </p:txBody>
      </p:sp>
      <p:sp>
        <p:nvSpPr>
          <p:cNvPr id="4" name="Slide Number Placeholder 3"/>
          <p:cNvSpPr>
            <a:spLocks noGrp="1"/>
          </p:cNvSpPr>
          <p:nvPr>
            <p:ph type="sldNum" sz="quarter" idx="12"/>
          </p:nvPr>
        </p:nvSpPr>
        <p:spPr/>
        <p:txBody>
          <a:bodyPr/>
          <a:lstStyle/>
          <a:p>
            <a:fld id="{1DC70519-3D27-4D5B-A312-0DC52B8ED593}" type="slidenum">
              <a:rPr lang="en-US" smtClean="0"/>
              <a:pPr/>
              <a:t>24</a:t>
            </a:fld>
            <a:endParaRPr lang="en-US" dirty="0"/>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Portfolio Analyses</a:t>
            </a:r>
            <a:endParaRPr lang="en-US" dirty="0"/>
          </a:p>
        </p:txBody>
      </p:sp>
      <p:sp>
        <p:nvSpPr>
          <p:cNvPr id="3" name="Text Placeholder 2"/>
          <p:cNvSpPr>
            <a:spLocks noGrp="1"/>
          </p:cNvSpPr>
          <p:nvPr>
            <p:ph type="body" sz="quarter" idx="10"/>
          </p:nvPr>
        </p:nvSpPr>
        <p:spPr>
          <a:xfrm>
            <a:off x="228600" y="990600"/>
            <a:ext cx="8382000" cy="2743201"/>
          </a:xfrm>
        </p:spPr>
        <p:txBody>
          <a:bodyPr>
            <a:normAutofit fontScale="70000" lnSpcReduction="20000"/>
          </a:bodyPr>
          <a:lstStyle/>
          <a:p>
            <a:pPr>
              <a:lnSpc>
                <a:spcPct val="120000"/>
              </a:lnSpc>
            </a:pPr>
            <a:r>
              <a:rPr lang="en-US" dirty="0" smtClean="0"/>
              <a:t>Portfolio analyses are a collection of projects that will compete for selection based on their cost relative to their strategic value</a:t>
            </a:r>
          </a:p>
          <a:p>
            <a:pPr marL="0" indent="0">
              <a:lnSpc>
                <a:spcPct val="120000"/>
              </a:lnSpc>
              <a:buNone/>
            </a:pPr>
            <a:endParaRPr lang="en-US" dirty="0" smtClean="0"/>
          </a:p>
          <a:p>
            <a:pPr>
              <a:lnSpc>
                <a:spcPct val="120000"/>
              </a:lnSpc>
            </a:pPr>
            <a:r>
              <a:rPr lang="en-US" dirty="0" smtClean="0"/>
              <a:t>Prioritization of Projects:</a:t>
            </a:r>
          </a:p>
          <a:p>
            <a:pPr lvl="1">
              <a:lnSpc>
                <a:spcPct val="120000"/>
              </a:lnSpc>
            </a:pPr>
            <a:r>
              <a:rPr lang="en-US" dirty="0" smtClean="0"/>
              <a:t>By Business Drivers</a:t>
            </a:r>
          </a:p>
          <a:p>
            <a:pPr lvl="1">
              <a:lnSpc>
                <a:spcPct val="120000"/>
              </a:lnSpc>
            </a:pPr>
            <a:r>
              <a:rPr lang="en-US" dirty="0" smtClean="0"/>
              <a:t>By Custom Field</a:t>
            </a:r>
            <a:endParaRPr lang="en-US" dirty="0"/>
          </a:p>
        </p:txBody>
      </p:sp>
      <p:sp>
        <p:nvSpPr>
          <p:cNvPr id="4" name="Slide Number Placeholder 3"/>
          <p:cNvSpPr>
            <a:spLocks noGrp="1"/>
          </p:cNvSpPr>
          <p:nvPr>
            <p:ph type="sldNum" sz="quarter" idx="11"/>
          </p:nvPr>
        </p:nvSpPr>
        <p:spPr/>
        <p:txBody>
          <a:bodyPr/>
          <a:lstStyle/>
          <a:p>
            <a:fld id="{1DC70519-3D27-4D5B-A312-0DC52B8ED593}" type="slidenum">
              <a:rPr lang="en-US" smtClean="0"/>
              <a:pPr/>
              <a:t>25</a:t>
            </a:fld>
            <a:endParaRPr lang="en-US" dirty="0"/>
          </a:p>
        </p:txBody>
      </p:sp>
      <p:pic>
        <p:nvPicPr>
          <p:cNvPr id="5" name="Picture 2"/>
          <p:cNvPicPr>
            <a:picLocks noChangeAspect="1" noChangeArrowheads="1"/>
          </p:cNvPicPr>
          <p:nvPr/>
        </p:nvPicPr>
        <p:blipFill>
          <a:blip r:embed="rId2" cstate="print"/>
          <a:srcRect/>
          <a:stretch>
            <a:fillRect/>
          </a:stretch>
        </p:blipFill>
        <p:spPr bwMode="auto">
          <a:xfrm>
            <a:off x="1600200" y="3505200"/>
            <a:ext cx="382868" cy="511637"/>
          </a:xfrm>
          <a:prstGeom prst="rect">
            <a:avLst/>
          </a:prstGeom>
          <a:noFill/>
          <a:ln w="9525">
            <a:noFill/>
            <a:miter lim="800000"/>
            <a:headEnd/>
            <a:tailEnd/>
          </a:ln>
        </p:spPr>
      </p:pic>
      <p:pic>
        <p:nvPicPr>
          <p:cNvPr id="6" name="Picture 3"/>
          <p:cNvPicPr>
            <a:picLocks noChangeAspect="1" noChangeArrowheads="1"/>
          </p:cNvPicPr>
          <p:nvPr/>
        </p:nvPicPr>
        <p:blipFill>
          <a:blip r:embed="rId3" cstate="print"/>
          <a:srcRect/>
          <a:stretch>
            <a:fillRect/>
          </a:stretch>
        </p:blipFill>
        <p:spPr bwMode="auto">
          <a:xfrm>
            <a:off x="457200" y="4267200"/>
            <a:ext cx="1945865" cy="1893819"/>
          </a:xfrm>
          <a:prstGeom prst="rect">
            <a:avLst/>
          </a:prstGeom>
          <a:noFill/>
          <a:ln w="9525">
            <a:solidFill>
              <a:schemeClr val="tx1"/>
            </a:solidFill>
            <a:miter lim="800000"/>
            <a:headEnd/>
            <a:tailEnd/>
          </a:ln>
        </p:spPr>
      </p:pic>
      <p:pic>
        <p:nvPicPr>
          <p:cNvPr id="7" name="Picture 4"/>
          <p:cNvPicPr>
            <a:picLocks noChangeAspect="1" noChangeArrowheads="1"/>
          </p:cNvPicPr>
          <p:nvPr/>
        </p:nvPicPr>
        <p:blipFill>
          <a:blip r:embed="rId4" cstate="print"/>
          <a:srcRect/>
          <a:stretch>
            <a:fillRect/>
          </a:stretch>
        </p:blipFill>
        <p:spPr bwMode="auto">
          <a:xfrm>
            <a:off x="533400" y="3505200"/>
            <a:ext cx="429749" cy="534545"/>
          </a:xfrm>
          <a:prstGeom prst="rect">
            <a:avLst/>
          </a:prstGeom>
          <a:noFill/>
          <a:ln w="9525">
            <a:noFill/>
            <a:miter lim="800000"/>
            <a:headEnd/>
            <a:tailEnd/>
          </a:ln>
        </p:spPr>
      </p:pic>
      <p:pic>
        <p:nvPicPr>
          <p:cNvPr id="9" name="Picture 2"/>
          <p:cNvPicPr>
            <a:picLocks noChangeAspect="1" noChangeArrowheads="1"/>
          </p:cNvPicPr>
          <p:nvPr/>
        </p:nvPicPr>
        <p:blipFill>
          <a:blip r:embed="rId5" cstate="print"/>
          <a:srcRect/>
          <a:stretch>
            <a:fillRect/>
          </a:stretch>
        </p:blipFill>
        <p:spPr bwMode="auto">
          <a:xfrm>
            <a:off x="2819400" y="4267200"/>
            <a:ext cx="2057400" cy="1873721"/>
          </a:xfrm>
          <a:prstGeom prst="rect">
            <a:avLst/>
          </a:prstGeom>
          <a:noFill/>
          <a:ln w="9525">
            <a:solidFill>
              <a:schemeClr val="tx1"/>
            </a:solidFill>
            <a:miter lim="800000"/>
            <a:headEnd/>
            <a:tailEnd/>
          </a:ln>
        </p:spPr>
      </p:pic>
      <p:pic>
        <p:nvPicPr>
          <p:cNvPr id="11" name="Picture 5"/>
          <p:cNvPicPr>
            <a:picLocks noChangeAspect="1" noChangeArrowheads="1"/>
          </p:cNvPicPr>
          <p:nvPr/>
        </p:nvPicPr>
        <p:blipFill>
          <a:blip r:embed="rId6" cstate="print"/>
          <a:srcRect/>
          <a:stretch>
            <a:fillRect/>
          </a:stretch>
        </p:blipFill>
        <p:spPr bwMode="auto">
          <a:xfrm>
            <a:off x="2819400" y="3505200"/>
            <a:ext cx="320358" cy="496364"/>
          </a:xfrm>
          <a:prstGeom prst="rect">
            <a:avLst/>
          </a:prstGeom>
          <a:noFill/>
          <a:ln w="9525">
            <a:noFill/>
            <a:miter lim="800000"/>
            <a:headEnd/>
            <a:tailEnd/>
          </a:ln>
        </p:spPr>
      </p:pic>
      <p:pic>
        <p:nvPicPr>
          <p:cNvPr id="12" name="Picture 6"/>
          <p:cNvPicPr>
            <a:picLocks noChangeAspect="1" noChangeArrowheads="1"/>
          </p:cNvPicPr>
          <p:nvPr/>
        </p:nvPicPr>
        <p:blipFill>
          <a:blip r:embed="rId7" cstate="print"/>
          <a:srcRect/>
          <a:stretch>
            <a:fillRect/>
          </a:stretch>
        </p:blipFill>
        <p:spPr bwMode="auto">
          <a:xfrm>
            <a:off x="5334000" y="4267200"/>
            <a:ext cx="3672395" cy="1157353"/>
          </a:xfrm>
          <a:prstGeom prst="rect">
            <a:avLst/>
          </a:prstGeom>
          <a:noFill/>
          <a:ln w="9525">
            <a:solidFill>
              <a:schemeClr val="tx1"/>
            </a:solidFill>
            <a:miter lim="800000"/>
            <a:headEnd/>
            <a:tailEnd/>
          </a:ln>
        </p:spPr>
      </p:pic>
      <p:pic>
        <p:nvPicPr>
          <p:cNvPr id="14" name="Picture 7"/>
          <p:cNvPicPr>
            <a:picLocks noChangeAspect="1" noChangeArrowheads="1"/>
          </p:cNvPicPr>
          <p:nvPr/>
        </p:nvPicPr>
        <p:blipFill>
          <a:blip r:embed="rId8" cstate="print"/>
          <a:srcRect/>
          <a:stretch>
            <a:fillRect/>
          </a:stretch>
        </p:blipFill>
        <p:spPr bwMode="auto">
          <a:xfrm>
            <a:off x="5257800" y="3505200"/>
            <a:ext cx="445375" cy="511637"/>
          </a:xfrm>
          <a:prstGeom prst="rect">
            <a:avLst/>
          </a:prstGeom>
          <a:noFill/>
          <a:ln w="9525">
            <a:noFill/>
            <a:miter lim="800000"/>
            <a:headEnd/>
            <a:tailEnd/>
          </a:ln>
        </p:spPr>
      </p:pic>
      <p:sp>
        <p:nvSpPr>
          <p:cNvPr id="16" name="Right Arrow 15"/>
          <p:cNvSpPr/>
          <p:nvPr/>
        </p:nvSpPr>
        <p:spPr bwMode="auto">
          <a:xfrm>
            <a:off x="1066800" y="3707450"/>
            <a:ext cx="457200" cy="152400"/>
          </a:xfrm>
          <a:prstGeom prs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sp>
        <p:nvSpPr>
          <p:cNvPr id="17" name="Right Arrow 16"/>
          <p:cNvSpPr/>
          <p:nvPr/>
        </p:nvSpPr>
        <p:spPr bwMode="auto">
          <a:xfrm>
            <a:off x="2057400" y="3707450"/>
            <a:ext cx="685800" cy="152400"/>
          </a:xfrm>
          <a:prstGeom prs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sp>
        <p:nvSpPr>
          <p:cNvPr id="18" name="Right Arrow 17"/>
          <p:cNvSpPr/>
          <p:nvPr/>
        </p:nvSpPr>
        <p:spPr bwMode="auto">
          <a:xfrm>
            <a:off x="3200400" y="3707450"/>
            <a:ext cx="1981200" cy="152400"/>
          </a:xfrm>
          <a:prstGeom prs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28600"/>
            <a:ext cx="8382000" cy="1329595"/>
          </a:xfrm>
        </p:spPr>
        <p:txBody>
          <a:bodyPr/>
          <a:lstStyle/>
          <a:p>
            <a:r>
              <a:rPr lang="en-US" dirty="0" smtClean="0"/>
              <a:t>Aligning proposals/projects to Business Drivers</a:t>
            </a:r>
            <a:endParaRPr lang="en-US" dirty="0"/>
          </a:p>
        </p:txBody>
      </p:sp>
      <p:sp>
        <p:nvSpPr>
          <p:cNvPr id="6" name="Text Placeholder 5"/>
          <p:cNvSpPr>
            <a:spLocks noGrp="1"/>
          </p:cNvSpPr>
          <p:nvPr>
            <p:ph type="body" sz="quarter" idx="10"/>
          </p:nvPr>
        </p:nvSpPr>
        <p:spPr>
          <a:xfrm>
            <a:off x="304800" y="1676400"/>
            <a:ext cx="8382000" cy="2856167"/>
          </a:xfrm>
        </p:spPr>
        <p:txBody>
          <a:bodyPr/>
          <a:lstStyle/>
          <a:p>
            <a:r>
              <a:rPr lang="en-US" dirty="0" smtClean="0"/>
              <a:t>Defines impact of each proposal/project to individual Business Driver</a:t>
            </a:r>
          </a:p>
          <a:p>
            <a:r>
              <a:rPr lang="en-US" dirty="0" smtClean="0"/>
              <a:t>Could be done within the Demand Management phase using specific “Project Detail Page”</a:t>
            </a:r>
          </a:p>
          <a:p>
            <a:r>
              <a:rPr lang="en-US" dirty="0" smtClean="0"/>
              <a:t>Or right before running Portfolio Analysis</a:t>
            </a:r>
            <a:endParaRPr lang="en-US" dirty="0"/>
          </a:p>
        </p:txBody>
      </p:sp>
      <p:sp>
        <p:nvSpPr>
          <p:cNvPr id="4" name="Slide Number Placeholder 3"/>
          <p:cNvSpPr>
            <a:spLocks noGrp="1"/>
          </p:cNvSpPr>
          <p:nvPr>
            <p:ph type="sldNum" sz="quarter" idx="11"/>
          </p:nvPr>
        </p:nvSpPr>
        <p:spPr/>
        <p:txBody>
          <a:bodyPr/>
          <a:lstStyle/>
          <a:p>
            <a:fld id="{0D7CF977-003B-4382-9C11-15648BFA557C}" type="slidenum">
              <a:rPr lang="en-US" smtClean="0"/>
              <a:pPr/>
              <a:t>26</a:t>
            </a:fld>
            <a:endParaRPr lang="en-US"/>
          </a:p>
        </p:txBody>
      </p:sp>
    </p:spTree>
    <p:extLst>
      <p:ext uri="{BB962C8B-B14F-4D97-AF65-F5344CB8AC3E}">
        <p14:creationId xmlns:p14="http://schemas.microsoft.com/office/powerpoint/2010/main" val="953401214"/>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p:spPr>
        <p:txBody>
          <a:bodyPr/>
          <a:lstStyle/>
          <a:p>
            <a:pPr defTabSz="1019175"/>
            <a:fld id="{9827965D-3F1D-41CE-B30D-C306E7EB5ECD}" type="slidenum">
              <a:rPr lang="en-US"/>
              <a:pPr defTabSz="1019175"/>
              <a:t>27</a:t>
            </a:fld>
            <a:endParaRPr lang="en-US"/>
          </a:p>
        </p:txBody>
      </p:sp>
      <p:sp>
        <p:nvSpPr>
          <p:cNvPr id="12291" name="Rectangle 2"/>
          <p:cNvSpPr>
            <a:spLocks noGrp="1" noChangeArrowheads="1"/>
          </p:cNvSpPr>
          <p:nvPr>
            <p:ph type="title"/>
          </p:nvPr>
        </p:nvSpPr>
        <p:spPr/>
        <p:txBody>
          <a:bodyPr>
            <a:normAutofit fontScale="90000"/>
          </a:bodyPr>
          <a:lstStyle/>
          <a:p>
            <a:r>
              <a:rPr lang="en-US" dirty="0" smtClean="0"/>
              <a:t>Some Questions Portfolio Analytics Helps to Answer</a:t>
            </a:r>
          </a:p>
        </p:txBody>
      </p:sp>
      <p:sp>
        <p:nvSpPr>
          <p:cNvPr id="12294" name="Text Box 6"/>
          <p:cNvSpPr txBox="1">
            <a:spLocks noChangeArrowheads="1"/>
          </p:cNvSpPr>
          <p:nvPr/>
        </p:nvSpPr>
        <p:spPr bwMode="auto">
          <a:xfrm>
            <a:off x="304800" y="1828800"/>
            <a:ext cx="8458200" cy="4648200"/>
          </a:xfrm>
          <a:prstGeom prst="rect">
            <a:avLst/>
          </a:prstGeom>
        </p:spPr>
        <p:txBody>
          <a:bodyPr vert="horz" wrap="square" lIns="0" tIns="0" rIns="0" bIns="0" rtlCol="0">
            <a:normAutofit/>
          </a:bodyPr>
          <a:lstStyle/>
          <a:p>
            <a:pPr marL="460375" indent="-460375" defTabSz="914363">
              <a:spcBef>
                <a:spcPct val="20000"/>
              </a:spcBef>
              <a:spcAft>
                <a:spcPts val="600"/>
              </a:spcAft>
              <a:buSzPct val="85000"/>
              <a:buBlip>
                <a:blip r:embed="rId2"/>
              </a:buBlip>
            </a:pPr>
            <a:r>
              <a:rPr lang="en-US" sz="2800" dirty="0">
                <a:gradFill>
                  <a:gsLst>
                    <a:gs pos="0">
                      <a:schemeClr val="tx1"/>
                    </a:gs>
                    <a:gs pos="86000">
                      <a:schemeClr val="tx1"/>
                    </a:gs>
                  </a:gsLst>
                  <a:lin ang="5400000" scaled="0"/>
                </a:gradFill>
              </a:rPr>
              <a:t>Are we investing in the right </a:t>
            </a:r>
            <a:r>
              <a:rPr lang="en-US" sz="2800" dirty="0" smtClean="0">
                <a:gradFill>
                  <a:gsLst>
                    <a:gs pos="0">
                      <a:schemeClr val="tx1"/>
                    </a:gs>
                    <a:gs pos="86000">
                      <a:schemeClr val="tx1"/>
                    </a:gs>
                  </a:gsLst>
                  <a:lin ang="5400000" scaled="0"/>
                </a:gradFill>
              </a:rPr>
              <a:t>initiatives </a:t>
            </a:r>
            <a:r>
              <a:rPr lang="en-US" sz="2800" dirty="0">
                <a:gradFill>
                  <a:gsLst>
                    <a:gs pos="0">
                      <a:schemeClr val="tx1"/>
                    </a:gs>
                    <a:gs pos="86000">
                      <a:schemeClr val="tx1"/>
                    </a:gs>
                  </a:gsLst>
                  <a:lin ang="5400000" scaled="0"/>
                </a:gradFill>
              </a:rPr>
              <a:t>based on the </a:t>
            </a:r>
            <a:r>
              <a:rPr lang="en-US" sz="2800" dirty="0" smtClean="0">
                <a:gradFill>
                  <a:gsLst>
                    <a:gs pos="0">
                      <a:schemeClr val="tx1"/>
                    </a:gs>
                    <a:gs pos="86000">
                      <a:schemeClr val="tx1"/>
                    </a:gs>
                  </a:gsLst>
                  <a:lin ang="5400000" scaled="0"/>
                </a:gradFill>
              </a:rPr>
              <a:t>company </a:t>
            </a:r>
            <a:r>
              <a:rPr lang="en-US" sz="2800" dirty="0">
                <a:gradFill>
                  <a:gsLst>
                    <a:gs pos="0">
                      <a:schemeClr val="tx1"/>
                    </a:gs>
                    <a:gs pos="86000">
                      <a:schemeClr val="tx1"/>
                    </a:gs>
                  </a:gsLst>
                  <a:lin ang="5400000" scaled="0"/>
                </a:gradFill>
              </a:rPr>
              <a:t>business priorities?</a:t>
            </a:r>
          </a:p>
          <a:p>
            <a:pPr marL="460375" indent="-460375" defTabSz="914363">
              <a:spcBef>
                <a:spcPct val="20000"/>
              </a:spcBef>
              <a:spcAft>
                <a:spcPts val="600"/>
              </a:spcAft>
              <a:buSzPct val="85000"/>
              <a:buBlip>
                <a:blip r:embed="rId2"/>
              </a:buBlip>
            </a:pPr>
            <a:r>
              <a:rPr lang="en-US" sz="2800" dirty="0" smtClean="0">
                <a:gradFill>
                  <a:gsLst>
                    <a:gs pos="0">
                      <a:schemeClr val="tx1"/>
                    </a:gs>
                    <a:gs pos="86000">
                      <a:schemeClr val="tx1"/>
                    </a:gs>
                  </a:gsLst>
                  <a:lin ang="5400000" scaled="0"/>
                </a:gradFill>
              </a:rPr>
              <a:t>Which </a:t>
            </a:r>
            <a:r>
              <a:rPr lang="en-US" sz="2800" dirty="0">
                <a:gradFill>
                  <a:gsLst>
                    <a:gs pos="0">
                      <a:schemeClr val="tx1"/>
                    </a:gs>
                    <a:gs pos="86000">
                      <a:schemeClr val="tx1"/>
                    </a:gs>
                  </a:gsLst>
                  <a:lin ang="5400000" scaled="0"/>
                </a:gradFill>
              </a:rPr>
              <a:t>investments will produce an optimized </a:t>
            </a:r>
            <a:r>
              <a:rPr lang="en-US" sz="2800" dirty="0" smtClean="0">
                <a:gradFill>
                  <a:gsLst>
                    <a:gs pos="0">
                      <a:schemeClr val="tx1"/>
                    </a:gs>
                    <a:gs pos="86000">
                      <a:schemeClr val="tx1"/>
                    </a:gs>
                  </a:gsLst>
                  <a:lin ang="5400000" scaled="0"/>
                </a:gradFill>
              </a:rPr>
              <a:t>portfolio </a:t>
            </a:r>
            <a:r>
              <a:rPr lang="en-US" sz="2800" dirty="0">
                <a:gradFill>
                  <a:gsLst>
                    <a:gs pos="0">
                      <a:schemeClr val="tx1"/>
                    </a:gs>
                    <a:gs pos="86000">
                      <a:schemeClr val="tx1"/>
                    </a:gs>
                  </a:gsLst>
                  <a:lin ang="5400000" scaled="0"/>
                </a:gradFill>
              </a:rPr>
              <a:t>of </a:t>
            </a:r>
            <a:r>
              <a:rPr lang="en-US" sz="2800" dirty="0" smtClean="0">
                <a:gradFill>
                  <a:gsLst>
                    <a:gs pos="0">
                      <a:schemeClr val="tx1"/>
                    </a:gs>
                    <a:gs pos="86000">
                      <a:schemeClr val="tx1"/>
                    </a:gs>
                  </a:gsLst>
                  <a:lin ang="5400000" scaled="0"/>
                </a:gradFill>
              </a:rPr>
              <a:t>project?</a:t>
            </a:r>
            <a:endParaRPr lang="en-US" sz="2800" dirty="0">
              <a:gradFill>
                <a:gsLst>
                  <a:gs pos="0">
                    <a:schemeClr val="tx1"/>
                  </a:gs>
                  <a:gs pos="86000">
                    <a:schemeClr val="tx1"/>
                  </a:gs>
                </a:gsLst>
                <a:lin ang="5400000" scaled="0"/>
              </a:gradFill>
            </a:endParaRPr>
          </a:p>
          <a:p>
            <a:pPr marL="460375" indent="-460375" defTabSz="914363">
              <a:spcBef>
                <a:spcPct val="20000"/>
              </a:spcBef>
              <a:spcAft>
                <a:spcPts val="600"/>
              </a:spcAft>
              <a:buSzPct val="85000"/>
              <a:buBlip>
                <a:blip r:embed="rId2"/>
              </a:buBlip>
            </a:pPr>
            <a:r>
              <a:rPr lang="en-US" sz="2800" dirty="0" smtClean="0">
                <a:gradFill>
                  <a:gsLst>
                    <a:gs pos="0">
                      <a:schemeClr val="tx1"/>
                    </a:gs>
                    <a:gs pos="86000">
                      <a:schemeClr val="tx1"/>
                    </a:gs>
                  </a:gsLst>
                  <a:lin ang="5400000" scaled="0"/>
                </a:gradFill>
              </a:rPr>
              <a:t>Where </a:t>
            </a:r>
            <a:r>
              <a:rPr lang="en-US" sz="2800" dirty="0">
                <a:gradFill>
                  <a:gsLst>
                    <a:gs pos="0">
                      <a:schemeClr val="tx1"/>
                    </a:gs>
                    <a:gs pos="86000">
                      <a:schemeClr val="tx1"/>
                    </a:gs>
                  </a:gsLst>
                  <a:lin ang="5400000" scaled="0"/>
                </a:gradFill>
              </a:rPr>
              <a:t>are we willing to forgo strategic alignment?</a:t>
            </a:r>
          </a:p>
          <a:p>
            <a:pPr marL="460375" indent="-460375" defTabSz="914363">
              <a:spcBef>
                <a:spcPct val="20000"/>
              </a:spcBef>
              <a:spcAft>
                <a:spcPts val="600"/>
              </a:spcAft>
              <a:buSzPct val="85000"/>
              <a:buBlip>
                <a:blip r:embed="rId2"/>
              </a:buBlip>
            </a:pPr>
            <a:r>
              <a:rPr lang="en-US" sz="2800" dirty="0" smtClean="0">
                <a:gradFill>
                  <a:gsLst>
                    <a:gs pos="0">
                      <a:schemeClr val="tx1"/>
                    </a:gs>
                    <a:gs pos="86000">
                      <a:schemeClr val="tx1"/>
                    </a:gs>
                  </a:gsLst>
                  <a:lin ang="5400000" scaled="0"/>
                </a:gradFill>
              </a:rPr>
              <a:t>What </a:t>
            </a:r>
            <a:r>
              <a:rPr lang="en-US" sz="2800" dirty="0">
                <a:gradFill>
                  <a:gsLst>
                    <a:gs pos="0">
                      <a:schemeClr val="tx1"/>
                    </a:gs>
                    <a:gs pos="86000">
                      <a:schemeClr val="tx1"/>
                    </a:gs>
                  </a:gsLst>
                  <a:lin ang="5400000" scaled="0"/>
                </a:gradFill>
              </a:rPr>
              <a:t>are the consequences of </a:t>
            </a:r>
            <a:r>
              <a:rPr lang="en-US" sz="2800" dirty="0" smtClean="0">
                <a:gradFill>
                  <a:gsLst>
                    <a:gs pos="0">
                      <a:schemeClr val="tx1"/>
                    </a:gs>
                    <a:gs pos="86000">
                      <a:schemeClr val="tx1"/>
                    </a:gs>
                  </a:gsLst>
                  <a:lin ang="5400000" scaled="0"/>
                </a:gradFill>
              </a:rPr>
              <a:t>changes </a:t>
            </a:r>
            <a:r>
              <a:rPr lang="en-US" sz="2800" dirty="0">
                <a:gradFill>
                  <a:gsLst>
                    <a:gs pos="0">
                      <a:schemeClr val="tx1"/>
                    </a:gs>
                    <a:gs pos="86000">
                      <a:schemeClr val="tx1"/>
                    </a:gs>
                  </a:gsLst>
                  <a:lin ang="5400000" scaled="0"/>
                </a:gradFill>
              </a:rPr>
              <a:t>in strategic direction?</a:t>
            </a:r>
          </a:p>
          <a:p>
            <a:pPr marL="460375" indent="-460375" defTabSz="914363">
              <a:spcBef>
                <a:spcPct val="20000"/>
              </a:spcBef>
              <a:spcAft>
                <a:spcPts val="600"/>
              </a:spcAft>
              <a:buSzPct val="85000"/>
              <a:buBlip>
                <a:blip r:embed="rId2"/>
              </a:buBlip>
            </a:pPr>
            <a:r>
              <a:rPr lang="en-US" sz="2800" dirty="0" smtClean="0">
                <a:gradFill>
                  <a:gsLst>
                    <a:gs pos="0">
                      <a:schemeClr val="tx1"/>
                    </a:gs>
                    <a:gs pos="86000">
                      <a:schemeClr val="tx1"/>
                    </a:gs>
                  </a:gsLst>
                  <a:lin ang="5400000" scaled="0"/>
                </a:gradFill>
              </a:rPr>
              <a:t>What </a:t>
            </a:r>
            <a:r>
              <a:rPr lang="en-US" sz="2800" dirty="0">
                <a:gradFill>
                  <a:gsLst>
                    <a:gs pos="0">
                      <a:schemeClr val="tx1"/>
                    </a:gs>
                    <a:gs pos="86000">
                      <a:schemeClr val="tx1"/>
                    </a:gs>
                  </a:gsLst>
                  <a:lin ang="5400000" scaled="0"/>
                </a:gradFill>
              </a:rPr>
              <a:t>are the implications of budget cuts or increases?</a:t>
            </a: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722313" y="1905001"/>
            <a:ext cx="8040688" cy="1904999"/>
          </a:xfrm>
        </p:spPr>
        <p:txBody>
          <a:bodyPr/>
          <a:lstStyle/>
          <a:p>
            <a:pPr>
              <a:spcBef>
                <a:spcPts val="1200"/>
              </a:spcBef>
            </a:pPr>
            <a:r>
              <a:rPr lang="en-US" sz="2400" b="1" dirty="0"/>
              <a:t>Fill</a:t>
            </a:r>
            <a:r>
              <a:rPr lang="en-US" sz="2400" dirty="0"/>
              <a:t> the </a:t>
            </a:r>
            <a:r>
              <a:rPr lang="en-US" sz="2400" dirty="0" smtClean="0"/>
              <a:t>impact matrix with the numeric values</a:t>
            </a:r>
            <a:endParaRPr lang="en-US" sz="2400" dirty="0"/>
          </a:p>
          <a:p>
            <a:pPr>
              <a:spcBef>
                <a:spcPts val="1200"/>
              </a:spcBef>
            </a:pPr>
            <a:r>
              <a:rPr lang="en-US" sz="2400" b="1" dirty="0" smtClean="0"/>
              <a:t>Multiply</a:t>
            </a:r>
            <a:r>
              <a:rPr lang="en-US" sz="2400" dirty="0" smtClean="0"/>
              <a:t> matrix with driver priorities</a:t>
            </a:r>
            <a:endParaRPr lang="en-US" sz="2400" dirty="0"/>
          </a:p>
          <a:p>
            <a:pPr>
              <a:spcBef>
                <a:spcPts val="1200"/>
              </a:spcBef>
            </a:pPr>
            <a:r>
              <a:rPr lang="en-US" sz="2400" b="1" dirty="0"/>
              <a:t>Normalize</a:t>
            </a:r>
            <a:r>
              <a:rPr lang="en-US" sz="2400" dirty="0"/>
              <a:t> </a:t>
            </a:r>
            <a:r>
              <a:rPr lang="en-US" sz="2400" dirty="0" smtClean="0"/>
              <a:t>resulting absolute values to </a:t>
            </a:r>
            <a:r>
              <a:rPr lang="en-US" sz="2400" dirty="0"/>
              <a:t>100% </a:t>
            </a:r>
            <a:r>
              <a:rPr lang="en-US" sz="2400" dirty="0" smtClean="0"/>
              <a:t/>
            </a:r>
            <a:br>
              <a:rPr lang="en-US" sz="2400" dirty="0" smtClean="0"/>
            </a:br>
            <a:r>
              <a:rPr lang="en-US" sz="2400" dirty="0" smtClean="0"/>
              <a:t>to </a:t>
            </a:r>
            <a:r>
              <a:rPr lang="en-US" sz="2400" dirty="0"/>
              <a:t>derive relative priorities</a:t>
            </a:r>
          </a:p>
          <a:p>
            <a:endParaRPr lang="en-US" sz="2400" dirty="0" smtClean="0"/>
          </a:p>
        </p:txBody>
      </p:sp>
      <p:sp>
        <p:nvSpPr>
          <p:cNvPr id="4" name="Title 1"/>
          <p:cNvSpPr txBox="1">
            <a:spLocks/>
          </p:cNvSpPr>
          <p:nvPr/>
        </p:nvSpPr>
        <p:spPr>
          <a:xfrm>
            <a:off x="304800" y="230194"/>
            <a:ext cx="8534400" cy="166199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dirty="0" smtClean="0">
                <a:gradFill flip="none" rotWithShape="1">
                  <a:gsLst>
                    <a:gs pos="0">
                      <a:srgbClr val="FFFFFF"/>
                    </a:gs>
                    <a:gs pos="86000">
                      <a:srgbClr val="FFFFFF"/>
                    </a:gs>
                  </a:gsLst>
                  <a:lin ang="5400000" scaled="0"/>
                  <a:tileRect/>
                </a:gradFill>
              </a:rPr>
              <a:t>Project Prioritization</a:t>
            </a:r>
            <a:br>
              <a:rPr dirty="0" smtClean="0">
                <a:gradFill flip="none" rotWithShape="1">
                  <a:gsLst>
                    <a:gs pos="0">
                      <a:srgbClr val="FFFFFF"/>
                    </a:gs>
                    <a:gs pos="86000">
                      <a:srgbClr val="FFFFFF"/>
                    </a:gs>
                  </a:gsLst>
                  <a:lin ang="5400000" scaled="0"/>
                  <a:tileRect/>
                </a:gradFill>
              </a:rPr>
            </a:br>
            <a:r>
              <a:rPr sz="3600" i="1" dirty="0" smtClean="0">
                <a:gradFill>
                  <a:gsLst>
                    <a:gs pos="50000">
                      <a:srgbClr val="DF8045">
                        <a:lumMod val="40000"/>
                        <a:lumOff val="60000"/>
                      </a:srgbClr>
                    </a:gs>
                    <a:gs pos="100000">
                      <a:srgbClr val="DF8045"/>
                    </a:gs>
                  </a:gsLst>
                  <a:lin ang="5400000" scaled="0"/>
                </a:gradFill>
              </a:rPr>
              <a:t>Algorithm #1 (using business drivers impact statements)</a:t>
            </a:r>
            <a:endParaRPr sz="3600" i="1" dirty="0">
              <a:gradFill>
                <a:gsLst>
                  <a:gs pos="50000">
                    <a:srgbClr val="DF8045">
                      <a:lumMod val="40000"/>
                      <a:lumOff val="60000"/>
                    </a:srgbClr>
                  </a:gs>
                  <a:gs pos="100000">
                    <a:srgbClr val="DF8045"/>
                  </a:gs>
                </a:gsLst>
                <a:lin ang="5400000" scaled="0"/>
              </a:gradFill>
            </a:endParaRPr>
          </a:p>
        </p:txBody>
      </p:sp>
      <p:sp>
        <p:nvSpPr>
          <p:cNvPr id="7" name="X sign"/>
          <p:cNvSpPr/>
          <p:nvPr/>
        </p:nvSpPr>
        <p:spPr bwMode="auto">
          <a:xfrm>
            <a:off x="5397502" y="5219700"/>
            <a:ext cx="546099" cy="571500"/>
          </a:xfrm>
          <a:prstGeom prst="roundRect">
            <a:avLst>
              <a:gd name="adj" fmla="val 9033"/>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000000"/>
                    </a:gs>
                    <a:gs pos="100000">
                      <a:srgbClr val="000000"/>
                    </a:gs>
                  </a:gsLst>
                  <a:lin ang="5400000" scaled="0"/>
                </a:gradFill>
              </a:rPr>
              <a:t>X</a:t>
            </a:r>
          </a:p>
        </p:txBody>
      </p:sp>
      <p:sp>
        <p:nvSpPr>
          <p:cNvPr id="8" name="= sign"/>
          <p:cNvSpPr/>
          <p:nvPr/>
        </p:nvSpPr>
        <p:spPr bwMode="auto">
          <a:xfrm>
            <a:off x="7175501" y="5219700"/>
            <a:ext cx="546099" cy="571500"/>
          </a:xfrm>
          <a:prstGeom prst="roundRect">
            <a:avLst>
              <a:gd name="adj" fmla="val 9033"/>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gradFill>
                  <a:gsLst>
                    <a:gs pos="0">
                      <a:srgbClr val="000000"/>
                    </a:gs>
                    <a:gs pos="100000">
                      <a:srgbClr val="000000"/>
                    </a:gs>
                  </a:gsLst>
                  <a:lin ang="5400000" scaled="0"/>
                </a:gradFill>
              </a:rPr>
              <a:t>=</a:t>
            </a:r>
            <a:endParaRPr lang="en-US" sz="2400" dirty="0" smtClean="0">
              <a:gradFill>
                <a:gsLst>
                  <a:gs pos="0">
                    <a:srgbClr val="000000"/>
                  </a:gs>
                  <a:gs pos="100000">
                    <a:srgbClr val="000000"/>
                  </a:gs>
                </a:gsLst>
                <a:lin ang="5400000" scaled="0"/>
              </a:gradFill>
            </a:endParaRPr>
          </a:p>
        </p:txBody>
      </p:sp>
      <p:graphicFrame>
        <p:nvGraphicFramePr>
          <p:cNvPr id="3" name="Driver Priorities"/>
          <p:cNvGraphicFramePr>
            <a:graphicFrameLocks noGrp="1"/>
          </p:cNvGraphicFramePr>
          <p:nvPr>
            <p:extLst>
              <p:ext uri="{D42A27DB-BD31-4B8C-83A1-F6EECF244321}">
                <p14:modId xmlns:p14="http://schemas.microsoft.com/office/powerpoint/2010/main" val="2338710994"/>
              </p:ext>
            </p:extLst>
          </p:nvPr>
        </p:nvGraphicFramePr>
        <p:xfrm>
          <a:off x="6083301" y="4419600"/>
          <a:ext cx="990600" cy="1841060"/>
        </p:xfrm>
        <a:graphic>
          <a:graphicData uri="http://schemas.openxmlformats.org/drawingml/2006/table">
            <a:tbl>
              <a:tblPr firstRow="1" bandRow="1">
                <a:effectLst>
                  <a:outerShdw blurRad="50800" dist="38100" dir="2700000" sx="101000" sy="101000" algn="tl" rotWithShape="0">
                    <a:prstClr val="black">
                      <a:alpha val="40000"/>
                    </a:prstClr>
                  </a:outerShdw>
                  <a:reflection blurRad="6350" stA="30000" endPos="25000" dist="50800" dir="5400000" sy="-100000" algn="bl" rotWithShape="0"/>
                </a:effectLst>
                <a:tableStyleId>{5C22544A-7EE6-4342-B048-85BDC9FD1C3A}</a:tableStyleId>
              </a:tblPr>
              <a:tblGrid>
                <a:gridCol w="990600"/>
              </a:tblGrid>
              <a:tr h="291713">
                <a:tc>
                  <a:txBody>
                    <a:bodyPr/>
                    <a:lstStyle/>
                    <a:p>
                      <a:pPr algn="ctr"/>
                      <a:r>
                        <a:rPr lang="en-US" sz="1400" dirty="0" smtClean="0">
                          <a:solidFill>
                            <a:schemeClr val="bg1"/>
                          </a:solidFill>
                        </a:rPr>
                        <a:t>Driver priorities</a:t>
                      </a:r>
                      <a:endParaRPr lang="en-US" sz="1400" dirty="0">
                        <a:solidFill>
                          <a:schemeClr val="bg1"/>
                        </a:solidFill>
                      </a:endParaRPr>
                    </a:p>
                  </a:txBody>
                  <a:tcPr>
                    <a:lnL w="12700" cmpd="sng">
                      <a:noFill/>
                    </a:lnL>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r>
              <a:tr h="330725">
                <a:tc>
                  <a:txBody>
                    <a:bodyPr/>
                    <a:lstStyle/>
                    <a:p>
                      <a:pPr algn="ctr" fontAlgn="ctr"/>
                      <a:r>
                        <a:rPr lang="en-US" sz="1400" b="1" i="0" u="none" strike="noStrike" dirty="0" smtClean="0">
                          <a:solidFill>
                            <a:srgbClr val="000000"/>
                          </a:solidFill>
                          <a:effectLst/>
                          <a:latin typeface="+mn-lt"/>
                          <a:cs typeface="Calibri" pitchFamily="34" charset="0"/>
                        </a:rPr>
                        <a:t>A</a:t>
                      </a:r>
                      <a:r>
                        <a:rPr lang="en-US" sz="1400" b="0" i="0" u="none" strike="noStrike" dirty="0" smtClean="0">
                          <a:solidFill>
                            <a:srgbClr val="000000"/>
                          </a:solidFill>
                          <a:effectLst/>
                          <a:latin typeface="+mn-lt"/>
                          <a:cs typeface="Calibri" pitchFamily="34" charset="0"/>
                        </a:rPr>
                        <a:t>: 41%</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330725">
                <a:tc>
                  <a:txBody>
                    <a:bodyPr/>
                    <a:lstStyle/>
                    <a:p>
                      <a:pPr algn="ctr" fontAlgn="ctr"/>
                      <a:r>
                        <a:rPr lang="en-US" sz="1400" b="1" i="0" u="none" strike="noStrike" dirty="0" smtClean="0">
                          <a:solidFill>
                            <a:srgbClr val="000000"/>
                          </a:solidFill>
                          <a:effectLst/>
                          <a:latin typeface="+mn-lt"/>
                          <a:cs typeface="Calibri" pitchFamily="34" charset="0"/>
                        </a:rPr>
                        <a:t>B</a:t>
                      </a:r>
                      <a:r>
                        <a:rPr lang="en-US" sz="1400" b="0" i="0" u="none" strike="noStrike" dirty="0" smtClean="0">
                          <a:solidFill>
                            <a:srgbClr val="000000"/>
                          </a:solidFill>
                          <a:effectLst/>
                          <a:latin typeface="+mn-lt"/>
                          <a:cs typeface="Calibri" pitchFamily="34" charset="0"/>
                        </a:rPr>
                        <a:t>: 25%</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330725">
                <a:tc>
                  <a:txBody>
                    <a:bodyPr/>
                    <a:lstStyle/>
                    <a:p>
                      <a:pPr algn="ctr" fontAlgn="ctr"/>
                      <a:r>
                        <a:rPr lang="en-US" sz="1400" b="1" i="0" u="none" strike="noStrike" dirty="0" smtClean="0">
                          <a:solidFill>
                            <a:srgbClr val="000000"/>
                          </a:solidFill>
                          <a:effectLst/>
                          <a:latin typeface="+mn-lt"/>
                          <a:cs typeface="Calibri" pitchFamily="34" charset="0"/>
                        </a:rPr>
                        <a:t>C</a:t>
                      </a:r>
                      <a:r>
                        <a:rPr lang="en-US" sz="1400" b="0" i="0" u="none" strike="noStrike" dirty="0" smtClean="0">
                          <a:solidFill>
                            <a:srgbClr val="000000"/>
                          </a:solidFill>
                          <a:effectLst/>
                          <a:latin typeface="+mn-lt"/>
                          <a:cs typeface="Calibri" pitchFamily="34" charset="0"/>
                        </a:rPr>
                        <a:t>: 22%</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330725">
                <a:tc>
                  <a:txBody>
                    <a:bodyPr/>
                    <a:lstStyle/>
                    <a:p>
                      <a:pPr algn="ctr" fontAlgn="ctr"/>
                      <a:r>
                        <a:rPr lang="en-US" sz="1400" b="1" i="0" u="none" strike="noStrike" dirty="0" smtClean="0">
                          <a:solidFill>
                            <a:srgbClr val="000000"/>
                          </a:solidFill>
                          <a:effectLst/>
                          <a:latin typeface="+mn-lt"/>
                          <a:cs typeface="Calibri" pitchFamily="34" charset="0"/>
                        </a:rPr>
                        <a:t>D</a:t>
                      </a:r>
                      <a:r>
                        <a:rPr lang="en-US" sz="1400" b="0" i="0" u="none" strike="noStrike" dirty="0" smtClean="0">
                          <a:solidFill>
                            <a:srgbClr val="000000"/>
                          </a:solidFill>
                          <a:effectLst/>
                          <a:latin typeface="+mn-lt"/>
                          <a:cs typeface="Calibri" pitchFamily="34" charset="0"/>
                        </a:rPr>
                        <a:t>: 12%</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bl>
          </a:graphicData>
        </a:graphic>
      </p:graphicFrame>
      <p:graphicFrame>
        <p:nvGraphicFramePr>
          <p:cNvPr id="2" name="Project Priorities"/>
          <p:cNvGraphicFramePr>
            <a:graphicFrameLocks noGrp="1"/>
          </p:cNvGraphicFramePr>
          <p:nvPr>
            <p:extLst>
              <p:ext uri="{D42A27DB-BD31-4B8C-83A1-F6EECF244321}">
                <p14:modId xmlns:p14="http://schemas.microsoft.com/office/powerpoint/2010/main" val="925107609"/>
              </p:ext>
            </p:extLst>
          </p:nvPr>
        </p:nvGraphicFramePr>
        <p:xfrm>
          <a:off x="7894332" y="4305239"/>
          <a:ext cx="990600" cy="2171785"/>
        </p:xfrm>
        <a:graphic>
          <a:graphicData uri="http://schemas.openxmlformats.org/drawingml/2006/table">
            <a:tbl>
              <a:tblPr firstRow="1" bandRow="1">
                <a:effectLst>
                  <a:outerShdw blurRad="50800" dist="38100" dir="2700000" sx="101000" sy="101000" algn="tl" rotWithShape="0">
                    <a:prstClr val="black">
                      <a:alpha val="40000"/>
                    </a:prstClr>
                  </a:outerShdw>
                  <a:reflection blurRad="6350" stA="30000" endPos="25000" dist="50800" dir="5400000" sy="-100000" algn="bl" rotWithShape="0"/>
                </a:effectLst>
                <a:tableStyleId>{5C22544A-7EE6-4342-B048-85BDC9FD1C3A}</a:tableStyleId>
              </a:tblPr>
              <a:tblGrid>
                <a:gridCol w="990600"/>
              </a:tblGrid>
              <a:tr h="291713">
                <a:tc>
                  <a:txBody>
                    <a:bodyPr/>
                    <a:lstStyle/>
                    <a:p>
                      <a:pPr algn="ctr"/>
                      <a:r>
                        <a:rPr lang="en-US" sz="1400" dirty="0" smtClean="0">
                          <a:solidFill>
                            <a:schemeClr val="bg1"/>
                          </a:solidFill>
                        </a:rPr>
                        <a:t>Project priorities</a:t>
                      </a:r>
                      <a:endParaRPr lang="en-US" sz="1400" dirty="0">
                        <a:solidFill>
                          <a:schemeClr val="bg1"/>
                        </a:solidFill>
                      </a:endParaRPr>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r>
              <a:tr h="330725">
                <a:tc>
                  <a:txBody>
                    <a:bodyPr/>
                    <a:lstStyle/>
                    <a:p>
                      <a:pPr algn="ctr" fontAlgn="ctr"/>
                      <a:r>
                        <a:rPr lang="en-US" sz="1400" b="1" i="0" u="none" strike="noStrike" dirty="0" smtClean="0">
                          <a:solidFill>
                            <a:srgbClr val="000000"/>
                          </a:solidFill>
                          <a:effectLst/>
                          <a:latin typeface="+mn-lt"/>
                          <a:cs typeface="Calibri" pitchFamily="34" charset="0"/>
                        </a:rPr>
                        <a:t>P1</a:t>
                      </a:r>
                      <a:r>
                        <a:rPr lang="en-US" sz="1400" b="0" i="0" u="none" strike="noStrike" dirty="0" smtClean="0">
                          <a:solidFill>
                            <a:srgbClr val="000000"/>
                          </a:solidFill>
                          <a:effectLst/>
                          <a:latin typeface="+mn-lt"/>
                          <a:cs typeface="Calibri" pitchFamily="34" charset="0"/>
                        </a:rPr>
                        <a:t>: 20%</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330725">
                <a:tc>
                  <a:txBody>
                    <a:bodyPr/>
                    <a:lstStyle/>
                    <a:p>
                      <a:pPr algn="ctr" fontAlgn="ctr"/>
                      <a:r>
                        <a:rPr lang="en-US" sz="1400" b="1" i="0" u="none" strike="noStrike" dirty="0" smtClean="0">
                          <a:solidFill>
                            <a:srgbClr val="000000"/>
                          </a:solidFill>
                          <a:effectLst/>
                          <a:latin typeface="+mn-lt"/>
                          <a:cs typeface="Calibri" pitchFamily="34" charset="0"/>
                        </a:rPr>
                        <a:t>P2</a:t>
                      </a:r>
                      <a:r>
                        <a:rPr lang="en-US" sz="1400" b="0" i="0" u="none" strike="noStrike" dirty="0" smtClean="0">
                          <a:solidFill>
                            <a:srgbClr val="000000"/>
                          </a:solidFill>
                          <a:effectLst/>
                          <a:latin typeface="+mn-lt"/>
                          <a:cs typeface="Calibri" pitchFamily="34" charset="0"/>
                        </a:rPr>
                        <a:t>: 42%</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330725">
                <a:tc>
                  <a:txBody>
                    <a:bodyPr/>
                    <a:lstStyle/>
                    <a:p>
                      <a:pPr algn="ctr" fontAlgn="ctr"/>
                      <a:r>
                        <a:rPr lang="en-US" sz="1400" b="1" i="0" u="none" strike="noStrike" dirty="0" smtClean="0">
                          <a:solidFill>
                            <a:srgbClr val="000000"/>
                          </a:solidFill>
                          <a:effectLst/>
                          <a:latin typeface="+mn-lt"/>
                          <a:cs typeface="Calibri" pitchFamily="34" charset="0"/>
                        </a:rPr>
                        <a:t>P3</a:t>
                      </a:r>
                      <a:r>
                        <a:rPr lang="en-US" sz="1400" b="0" i="0" u="none" strike="noStrike" dirty="0" smtClean="0">
                          <a:solidFill>
                            <a:srgbClr val="000000"/>
                          </a:solidFill>
                          <a:effectLst/>
                          <a:latin typeface="+mn-lt"/>
                          <a:cs typeface="Calibri" pitchFamily="34" charset="0"/>
                        </a:rPr>
                        <a:t>: 15%</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330725">
                <a:tc>
                  <a:txBody>
                    <a:bodyPr/>
                    <a:lstStyle/>
                    <a:p>
                      <a:pPr algn="ctr" fontAlgn="ctr"/>
                      <a:r>
                        <a:rPr lang="en-US" sz="1400" b="1" i="0" u="none" strike="noStrike" dirty="0" smtClean="0">
                          <a:solidFill>
                            <a:srgbClr val="000000"/>
                          </a:solidFill>
                          <a:effectLst/>
                          <a:latin typeface="+mn-lt"/>
                          <a:cs typeface="Calibri" pitchFamily="34" charset="0"/>
                        </a:rPr>
                        <a:t>P4</a:t>
                      </a:r>
                      <a:r>
                        <a:rPr lang="en-US" sz="1400" b="0" i="0" u="none" strike="noStrike" dirty="0" smtClean="0">
                          <a:solidFill>
                            <a:srgbClr val="000000"/>
                          </a:solidFill>
                          <a:effectLst/>
                          <a:latin typeface="+mn-lt"/>
                          <a:cs typeface="Calibri" pitchFamily="34" charset="0"/>
                        </a:rPr>
                        <a:t>: 4%</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330725">
                <a:tc>
                  <a:txBody>
                    <a:bodyPr/>
                    <a:lstStyle/>
                    <a:p>
                      <a:pPr algn="ctr" fontAlgn="ctr"/>
                      <a:r>
                        <a:rPr lang="en-US" sz="1400" b="1" i="0" u="none" strike="noStrike" dirty="0" smtClean="0">
                          <a:solidFill>
                            <a:srgbClr val="000000"/>
                          </a:solidFill>
                          <a:effectLst/>
                          <a:latin typeface="+mn-lt"/>
                          <a:cs typeface="Calibri" pitchFamily="34" charset="0"/>
                        </a:rPr>
                        <a:t>P5</a:t>
                      </a:r>
                      <a:r>
                        <a:rPr lang="en-US" sz="1400" b="0" i="0" u="none" strike="noStrike" dirty="0" smtClean="0">
                          <a:solidFill>
                            <a:srgbClr val="000000"/>
                          </a:solidFill>
                          <a:effectLst/>
                          <a:latin typeface="+mn-lt"/>
                          <a:cs typeface="Calibri" pitchFamily="34" charset="0"/>
                        </a:rPr>
                        <a:t>: 19%</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bl>
          </a:graphicData>
        </a:graphic>
      </p:graphicFrame>
      <p:graphicFrame>
        <p:nvGraphicFramePr>
          <p:cNvPr id="9" name="Numeric"/>
          <p:cNvGraphicFramePr>
            <a:graphicFrameLocks noGrp="1"/>
          </p:cNvGraphicFramePr>
          <p:nvPr>
            <p:extLst>
              <p:ext uri="{D42A27DB-BD31-4B8C-83A1-F6EECF244321}">
                <p14:modId xmlns:p14="http://schemas.microsoft.com/office/powerpoint/2010/main" val="3274154407"/>
              </p:ext>
            </p:extLst>
          </p:nvPr>
        </p:nvGraphicFramePr>
        <p:xfrm>
          <a:off x="243823" y="4379284"/>
          <a:ext cx="4953000" cy="1958425"/>
        </p:xfrm>
        <a:graphic>
          <a:graphicData uri="http://schemas.openxmlformats.org/drawingml/2006/table">
            <a:tbl>
              <a:tblPr firstRow="1" bandRow="1">
                <a:effectLst>
                  <a:outerShdw blurRad="50800" dist="38100" dir="2700000" sx="101000" sy="101000" algn="tl" rotWithShape="0">
                    <a:prstClr val="black">
                      <a:alpha val="40000"/>
                    </a:prstClr>
                  </a:outerShdw>
                  <a:reflection blurRad="6350" stA="30000" endPos="25000" dist="50800" dir="5400000" sy="-100000" algn="bl" rotWithShape="0"/>
                </a:effectLst>
                <a:tableStyleId>{5C22544A-7EE6-4342-B048-85BDC9FD1C3A}</a:tableStyleId>
              </a:tblPr>
              <a:tblGrid>
                <a:gridCol w="990600"/>
                <a:gridCol w="990600"/>
                <a:gridCol w="990600"/>
                <a:gridCol w="990600"/>
                <a:gridCol w="990600"/>
              </a:tblGrid>
              <a:tr h="291713">
                <a:tc>
                  <a:txBody>
                    <a:bodyPr/>
                    <a:lstStyle/>
                    <a:p>
                      <a:endParaRPr lang="en-US" sz="14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400" dirty="0" smtClean="0">
                          <a:solidFill>
                            <a:schemeClr val="bg1"/>
                          </a:solidFill>
                        </a:rPr>
                        <a:t>Driver A</a:t>
                      </a:r>
                      <a:endParaRPr lang="en-US" sz="1400" dirty="0">
                        <a:solidFill>
                          <a:schemeClr val="bg1"/>
                        </a:solidFill>
                      </a:endParaRPr>
                    </a:p>
                  </a:txBody>
                  <a:tcPr>
                    <a:lnL w="12700" cmpd="sng">
                      <a:noFill/>
                    </a:lnL>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c>
                  <a:txBody>
                    <a:bodyPr/>
                    <a:lstStyle/>
                    <a:p>
                      <a:r>
                        <a:rPr lang="en-US" sz="1400" dirty="0" smtClean="0">
                          <a:solidFill>
                            <a:schemeClr val="bg1"/>
                          </a:solidFill>
                        </a:rPr>
                        <a:t>Driver B</a:t>
                      </a:r>
                      <a:endParaRPr lang="en-US" sz="1400" dirty="0">
                        <a:solidFill>
                          <a:schemeClr val="bg1"/>
                        </a:solidFill>
                      </a:endParaRPr>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c>
                  <a:txBody>
                    <a:bodyPr/>
                    <a:lstStyle/>
                    <a:p>
                      <a:r>
                        <a:rPr lang="en-US" sz="1400" dirty="0" smtClean="0">
                          <a:solidFill>
                            <a:schemeClr val="bg1"/>
                          </a:solidFill>
                        </a:rPr>
                        <a:t>Driver C</a:t>
                      </a:r>
                      <a:endParaRPr lang="en-US" sz="1400" dirty="0">
                        <a:solidFill>
                          <a:schemeClr val="bg1"/>
                        </a:solidFill>
                      </a:endParaRPr>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c>
                  <a:txBody>
                    <a:bodyPr/>
                    <a:lstStyle/>
                    <a:p>
                      <a:r>
                        <a:rPr lang="en-US" sz="1400" dirty="0" smtClean="0">
                          <a:solidFill>
                            <a:schemeClr val="bg1"/>
                          </a:solidFill>
                        </a:rPr>
                        <a:t>Driver D</a:t>
                      </a:r>
                      <a:endParaRPr lang="en-US" sz="1400" dirty="0">
                        <a:solidFill>
                          <a:schemeClr val="bg1"/>
                        </a:solidFill>
                      </a:endParaRPr>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r>
              <a:tr h="330725">
                <a:tc>
                  <a:txBody>
                    <a:bodyPr/>
                    <a:lstStyle/>
                    <a:p>
                      <a:pPr algn="l" fontAlgn="ctr"/>
                      <a:r>
                        <a:rPr lang="en-US" sz="1400" b="1" i="0" u="none" strike="noStrike" dirty="0">
                          <a:solidFill>
                            <a:srgbClr val="000000"/>
                          </a:solidFill>
                          <a:effectLst/>
                          <a:latin typeface="+mn-lt"/>
                          <a:cs typeface="Calibri" pitchFamily="34" charset="0"/>
                        </a:rPr>
                        <a:t>Project 1</a:t>
                      </a:r>
                    </a:p>
                  </a:txBody>
                  <a:tcPr anchor="ctr">
                    <a:lnT w="38100" cmpd="sng">
                      <a:noFill/>
                    </a:lnT>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fontAlgn="ctr"/>
                      <a:r>
                        <a:rPr lang="en-US" sz="1400" b="0" i="0" u="none" strike="noStrike">
                          <a:solidFill>
                            <a:srgbClr val="000000"/>
                          </a:solidFill>
                          <a:effectLst/>
                          <a:latin typeface="+mn-lt"/>
                          <a:cs typeface="Calibri" pitchFamily="34" charset="0"/>
                        </a:rPr>
                        <a:t>0</a:t>
                      </a: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a:solidFill>
                            <a:srgbClr val="000000"/>
                          </a:solidFill>
                          <a:effectLst/>
                          <a:latin typeface="+mn-lt"/>
                          <a:cs typeface="Calibri" pitchFamily="34" charset="0"/>
                        </a:rPr>
                        <a:t>3</a:t>
                      </a: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a:solidFill>
                            <a:srgbClr val="000000"/>
                          </a:solidFill>
                          <a:effectLst/>
                          <a:latin typeface="+mn-lt"/>
                          <a:cs typeface="Calibri" pitchFamily="34" charset="0"/>
                        </a:rPr>
                        <a:t>1</a:t>
                      </a: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a:solidFill>
                            <a:srgbClr val="000000"/>
                          </a:solidFill>
                          <a:effectLst/>
                          <a:latin typeface="+mn-lt"/>
                          <a:cs typeface="Calibri" pitchFamily="34" charset="0"/>
                        </a:rPr>
                        <a:t>9</a:t>
                      </a: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330725">
                <a:tc>
                  <a:txBody>
                    <a:bodyPr/>
                    <a:lstStyle/>
                    <a:p>
                      <a:pPr algn="l" fontAlgn="ctr"/>
                      <a:r>
                        <a:rPr lang="en-US" sz="1400" b="1" i="0" u="none" strike="noStrike" dirty="0">
                          <a:solidFill>
                            <a:srgbClr val="000000"/>
                          </a:solidFill>
                          <a:effectLst/>
                          <a:latin typeface="+mn-lt"/>
                          <a:cs typeface="Calibri" pitchFamily="34" charset="0"/>
                        </a:rPr>
                        <a:t>Project 2</a:t>
                      </a:r>
                    </a:p>
                  </a:txBody>
                  <a:tcPr anchor="ctr">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fontAlgn="ctr"/>
                      <a:r>
                        <a:rPr lang="en-US" sz="1400" b="0" i="0" u="none" strike="noStrike" dirty="0">
                          <a:solidFill>
                            <a:srgbClr val="000000"/>
                          </a:solidFill>
                          <a:effectLst/>
                          <a:latin typeface="+mn-lt"/>
                          <a:cs typeface="Calibri" pitchFamily="34" charset="0"/>
                        </a:rPr>
                        <a:t>9</a:t>
                      </a: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a:solidFill>
                            <a:srgbClr val="000000"/>
                          </a:solidFill>
                          <a:effectLst/>
                          <a:latin typeface="+mn-lt"/>
                          <a:cs typeface="Calibri" pitchFamily="34" charset="0"/>
                        </a:rPr>
                        <a:t>1</a:t>
                      </a: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a:solidFill>
                            <a:srgbClr val="000000"/>
                          </a:solidFill>
                          <a:effectLst/>
                          <a:latin typeface="+mn-lt"/>
                          <a:cs typeface="Calibri" pitchFamily="34" charset="0"/>
                        </a:rPr>
                        <a:t>1</a:t>
                      </a: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a:solidFill>
                            <a:srgbClr val="000000"/>
                          </a:solidFill>
                          <a:effectLst/>
                          <a:latin typeface="+mn-lt"/>
                          <a:cs typeface="Calibri" pitchFamily="34" charset="0"/>
                        </a:rPr>
                        <a:t>0</a:t>
                      </a: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330725">
                <a:tc>
                  <a:txBody>
                    <a:bodyPr/>
                    <a:lstStyle/>
                    <a:p>
                      <a:pPr algn="l" fontAlgn="ctr"/>
                      <a:r>
                        <a:rPr lang="en-US" sz="1400" b="1" i="0" u="none" strike="noStrike">
                          <a:solidFill>
                            <a:srgbClr val="000000"/>
                          </a:solidFill>
                          <a:effectLst/>
                          <a:latin typeface="+mn-lt"/>
                          <a:cs typeface="Calibri" pitchFamily="34" charset="0"/>
                        </a:rPr>
                        <a:t>Project 3</a:t>
                      </a:r>
                    </a:p>
                  </a:txBody>
                  <a:tcPr anchor="ctr">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fontAlgn="ctr"/>
                      <a:r>
                        <a:rPr lang="en-US" sz="1400" b="0" i="0" u="none" strike="noStrike" dirty="0">
                          <a:solidFill>
                            <a:srgbClr val="000000"/>
                          </a:solidFill>
                          <a:effectLst/>
                          <a:latin typeface="+mn-lt"/>
                          <a:cs typeface="Calibri" pitchFamily="34" charset="0"/>
                        </a:rPr>
                        <a:t>1</a:t>
                      </a: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a:solidFill>
                            <a:srgbClr val="000000"/>
                          </a:solidFill>
                          <a:effectLst/>
                          <a:latin typeface="+mn-lt"/>
                          <a:cs typeface="Calibri" pitchFamily="34" charset="0"/>
                        </a:rPr>
                        <a:t>3</a:t>
                      </a: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smtClean="0">
                          <a:solidFill>
                            <a:srgbClr val="000000"/>
                          </a:solidFill>
                          <a:effectLst/>
                          <a:latin typeface="+mn-lt"/>
                          <a:cs typeface="Calibri" pitchFamily="34" charset="0"/>
                        </a:rPr>
                        <a:t>0</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smtClean="0">
                          <a:solidFill>
                            <a:srgbClr val="000000"/>
                          </a:solidFill>
                          <a:effectLst/>
                          <a:latin typeface="+mn-lt"/>
                          <a:cs typeface="Calibri" pitchFamily="34" charset="0"/>
                        </a:rPr>
                        <a:t>3</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330725">
                <a:tc>
                  <a:txBody>
                    <a:bodyPr/>
                    <a:lstStyle/>
                    <a:p>
                      <a:pPr algn="l" fontAlgn="ctr"/>
                      <a:r>
                        <a:rPr lang="en-US" sz="1400" b="1" i="0" u="none" strike="noStrike" dirty="0">
                          <a:solidFill>
                            <a:srgbClr val="000000"/>
                          </a:solidFill>
                          <a:effectLst/>
                          <a:latin typeface="+mn-lt"/>
                          <a:cs typeface="Calibri" pitchFamily="34" charset="0"/>
                        </a:rPr>
                        <a:t>Project 4</a:t>
                      </a:r>
                    </a:p>
                  </a:txBody>
                  <a:tcPr anchor="ctr">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fontAlgn="ctr"/>
                      <a:r>
                        <a:rPr lang="en-US" sz="1400" b="0" i="0" u="none" strike="noStrike" dirty="0" smtClean="0">
                          <a:solidFill>
                            <a:srgbClr val="000000"/>
                          </a:solidFill>
                          <a:effectLst/>
                          <a:latin typeface="+mn-lt"/>
                          <a:cs typeface="Calibri" pitchFamily="34" charset="0"/>
                        </a:rPr>
                        <a:t>0</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smtClean="0">
                          <a:solidFill>
                            <a:srgbClr val="000000"/>
                          </a:solidFill>
                          <a:effectLst/>
                          <a:latin typeface="+mn-lt"/>
                          <a:cs typeface="Calibri" pitchFamily="34" charset="0"/>
                        </a:rPr>
                        <a:t>1</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smtClean="0">
                          <a:solidFill>
                            <a:srgbClr val="000000"/>
                          </a:solidFill>
                          <a:effectLst/>
                          <a:latin typeface="+mn-lt"/>
                          <a:cs typeface="Calibri" pitchFamily="34" charset="0"/>
                        </a:rPr>
                        <a:t>0</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smtClean="0">
                          <a:solidFill>
                            <a:srgbClr val="000000"/>
                          </a:solidFill>
                          <a:effectLst/>
                          <a:latin typeface="+mn-lt"/>
                          <a:cs typeface="Calibri" pitchFamily="34" charset="0"/>
                        </a:rPr>
                        <a:t>1</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330725">
                <a:tc>
                  <a:txBody>
                    <a:bodyPr/>
                    <a:lstStyle/>
                    <a:p>
                      <a:pPr algn="l" fontAlgn="ctr"/>
                      <a:r>
                        <a:rPr lang="en-US" sz="1400" b="1" i="0" u="none" strike="noStrike" dirty="0">
                          <a:solidFill>
                            <a:srgbClr val="000000"/>
                          </a:solidFill>
                          <a:effectLst/>
                          <a:latin typeface="+mn-lt"/>
                          <a:cs typeface="Calibri" pitchFamily="34" charset="0"/>
                        </a:rPr>
                        <a:t>Project 5</a:t>
                      </a:r>
                    </a:p>
                  </a:txBody>
                  <a:tcPr anchor="ctr">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fontAlgn="ctr"/>
                      <a:r>
                        <a:rPr lang="en-US" sz="1400" b="0" i="0" u="none" strike="noStrike" dirty="0">
                          <a:solidFill>
                            <a:srgbClr val="000000"/>
                          </a:solidFill>
                          <a:effectLst/>
                          <a:latin typeface="+mn-lt"/>
                          <a:cs typeface="Calibri" pitchFamily="34" charset="0"/>
                        </a:rPr>
                        <a:t>1</a:t>
                      </a: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a:solidFill>
                            <a:srgbClr val="000000"/>
                          </a:solidFill>
                          <a:effectLst/>
                          <a:latin typeface="+mn-lt"/>
                          <a:cs typeface="Calibri" pitchFamily="34" charset="0"/>
                        </a:rPr>
                        <a:t>6</a:t>
                      </a: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a:solidFill>
                            <a:srgbClr val="000000"/>
                          </a:solidFill>
                          <a:effectLst/>
                          <a:latin typeface="+mn-lt"/>
                          <a:cs typeface="Calibri" pitchFamily="34" charset="0"/>
                        </a:rPr>
                        <a:t>0</a:t>
                      </a: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a:solidFill>
                            <a:srgbClr val="000000"/>
                          </a:solidFill>
                          <a:effectLst/>
                          <a:latin typeface="+mn-lt"/>
                          <a:cs typeface="Calibri" pitchFamily="34" charset="0"/>
                        </a:rPr>
                        <a:t>0</a:t>
                      </a: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bl>
          </a:graphicData>
        </a:graphic>
      </p:graphicFrame>
      <p:graphicFrame>
        <p:nvGraphicFramePr>
          <p:cNvPr id="14" name="None-Extreme"/>
          <p:cNvGraphicFramePr>
            <a:graphicFrameLocks noGrp="1"/>
          </p:cNvGraphicFramePr>
          <p:nvPr>
            <p:extLst>
              <p:ext uri="{D42A27DB-BD31-4B8C-83A1-F6EECF244321}">
                <p14:modId xmlns:p14="http://schemas.microsoft.com/office/powerpoint/2010/main" val="3140698995"/>
              </p:ext>
            </p:extLst>
          </p:nvPr>
        </p:nvGraphicFramePr>
        <p:xfrm>
          <a:off x="246952" y="4379981"/>
          <a:ext cx="4953000" cy="1958425"/>
        </p:xfrm>
        <a:graphic>
          <a:graphicData uri="http://schemas.openxmlformats.org/drawingml/2006/table">
            <a:tbl>
              <a:tblPr firstRow="1" bandRow="1">
                <a:effectLst>
                  <a:outerShdw blurRad="50800" dist="38100" dir="2700000" sx="101000" sy="101000" algn="tl" rotWithShape="0">
                    <a:prstClr val="black">
                      <a:alpha val="40000"/>
                    </a:prstClr>
                  </a:outerShdw>
                  <a:reflection blurRad="6350" stA="30000" endPos="25000" dist="50800" dir="5400000" sy="-100000" algn="bl" rotWithShape="0"/>
                </a:effectLst>
                <a:tableStyleId>{5C22544A-7EE6-4342-B048-85BDC9FD1C3A}</a:tableStyleId>
              </a:tblPr>
              <a:tblGrid>
                <a:gridCol w="990600"/>
                <a:gridCol w="990600"/>
                <a:gridCol w="990600"/>
                <a:gridCol w="990600"/>
                <a:gridCol w="990600"/>
              </a:tblGrid>
              <a:tr h="291713">
                <a:tc>
                  <a:txBody>
                    <a:bodyPr/>
                    <a:lstStyle/>
                    <a:p>
                      <a:endParaRPr lang="en-US" sz="14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400" dirty="0" smtClean="0">
                          <a:solidFill>
                            <a:schemeClr val="bg1"/>
                          </a:solidFill>
                        </a:rPr>
                        <a:t>Driver A</a:t>
                      </a:r>
                      <a:endParaRPr lang="en-US" sz="1400" dirty="0">
                        <a:solidFill>
                          <a:schemeClr val="bg1"/>
                        </a:solidFill>
                      </a:endParaRPr>
                    </a:p>
                  </a:txBody>
                  <a:tcPr>
                    <a:lnL w="12700" cmpd="sng">
                      <a:noFill/>
                    </a:lnL>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c>
                  <a:txBody>
                    <a:bodyPr/>
                    <a:lstStyle/>
                    <a:p>
                      <a:r>
                        <a:rPr lang="en-US" sz="1400" dirty="0" smtClean="0">
                          <a:solidFill>
                            <a:schemeClr val="bg1"/>
                          </a:solidFill>
                        </a:rPr>
                        <a:t>Driver B</a:t>
                      </a:r>
                      <a:endParaRPr lang="en-US" sz="1400" dirty="0">
                        <a:solidFill>
                          <a:schemeClr val="bg1"/>
                        </a:solidFill>
                      </a:endParaRPr>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c>
                  <a:txBody>
                    <a:bodyPr/>
                    <a:lstStyle/>
                    <a:p>
                      <a:r>
                        <a:rPr lang="en-US" sz="1400" dirty="0" smtClean="0">
                          <a:solidFill>
                            <a:schemeClr val="bg1"/>
                          </a:solidFill>
                        </a:rPr>
                        <a:t>Driver C</a:t>
                      </a:r>
                      <a:endParaRPr lang="en-US" sz="1400" dirty="0">
                        <a:solidFill>
                          <a:schemeClr val="bg1"/>
                        </a:solidFill>
                      </a:endParaRPr>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c>
                  <a:txBody>
                    <a:bodyPr/>
                    <a:lstStyle/>
                    <a:p>
                      <a:r>
                        <a:rPr lang="en-US" sz="1400" dirty="0" smtClean="0">
                          <a:solidFill>
                            <a:schemeClr val="bg1"/>
                          </a:solidFill>
                        </a:rPr>
                        <a:t>Driver D</a:t>
                      </a:r>
                      <a:endParaRPr lang="en-US" sz="1400" dirty="0">
                        <a:solidFill>
                          <a:schemeClr val="bg1"/>
                        </a:solidFill>
                      </a:endParaRPr>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r>
              <a:tr h="330725">
                <a:tc>
                  <a:txBody>
                    <a:bodyPr/>
                    <a:lstStyle/>
                    <a:p>
                      <a:pPr algn="l" fontAlgn="ctr"/>
                      <a:r>
                        <a:rPr lang="en-US" sz="1400" b="1" i="0" u="none" strike="noStrike" dirty="0">
                          <a:solidFill>
                            <a:srgbClr val="000000"/>
                          </a:solidFill>
                          <a:effectLst/>
                          <a:latin typeface="+mn-lt"/>
                          <a:cs typeface="Calibri" pitchFamily="34" charset="0"/>
                        </a:rPr>
                        <a:t>Project 1</a:t>
                      </a:r>
                    </a:p>
                  </a:txBody>
                  <a:tcPr anchor="ctr">
                    <a:lnT w="38100" cmpd="sng">
                      <a:noFill/>
                    </a:lnT>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fontAlgn="ctr"/>
                      <a:r>
                        <a:rPr lang="en-US" sz="1400" b="0" i="0" u="none" strike="noStrike" dirty="0" smtClean="0">
                          <a:solidFill>
                            <a:srgbClr val="000000"/>
                          </a:solidFill>
                          <a:effectLst/>
                          <a:latin typeface="+mn-lt"/>
                          <a:cs typeface="Calibri" pitchFamily="34" charset="0"/>
                        </a:rPr>
                        <a:t>None</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smtClean="0">
                          <a:solidFill>
                            <a:srgbClr val="000000"/>
                          </a:solidFill>
                          <a:effectLst/>
                          <a:latin typeface="+mn-lt"/>
                          <a:cs typeface="Calibri" pitchFamily="34" charset="0"/>
                        </a:rPr>
                        <a:t>Moderate</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smtClean="0">
                          <a:solidFill>
                            <a:srgbClr val="000000"/>
                          </a:solidFill>
                          <a:effectLst/>
                          <a:latin typeface="+mn-lt"/>
                          <a:cs typeface="Calibri" pitchFamily="34" charset="0"/>
                        </a:rPr>
                        <a:t>Low</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smtClean="0">
                          <a:solidFill>
                            <a:srgbClr val="000000"/>
                          </a:solidFill>
                          <a:effectLst/>
                          <a:latin typeface="+mn-lt"/>
                          <a:cs typeface="Calibri" pitchFamily="34" charset="0"/>
                        </a:rPr>
                        <a:t>Extreme</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330725">
                <a:tc>
                  <a:txBody>
                    <a:bodyPr/>
                    <a:lstStyle/>
                    <a:p>
                      <a:pPr algn="l" fontAlgn="ctr"/>
                      <a:r>
                        <a:rPr lang="en-US" sz="1400" b="1" i="0" u="none" strike="noStrike" dirty="0">
                          <a:solidFill>
                            <a:srgbClr val="000000"/>
                          </a:solidFill>
                          <a:effectLst/>
                          <a:latin typeface="+mn-lt"/>
                          <a:cs typeface="Calibri" pitchFamily="34" charset="0"/>
                        </a:rPr>
                        <a:t>Project 2</a:t>
                      </a:r>
                    </a:p>
                  </a:txBody>
                  <a:tcPr anchor="ctr">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fontAlgn="ctr"/>
                      <a:r>
                        <a:rPr lang="en-US" sz="1400" b="0" i="0" u="none" strike="noStrike" dirty="0" smtClean="0">
                          <a:solidFill>
                            <a:srgbClr val="000000"/>
                          </a:solidFill>
                          <a:effectLst/>
                          <a:latin typeface="+mn-lt"/>
                          <a:cs typeface="Calibri" pitchFamily="34" charset="0"/>
                        </a:rPr>
                        <a:t>Extreme</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smtClean="0">
                          <a:solidFill>
                            <a:srgbClr val="000000"/>
                          </a:solidFill>
                          <a:effectLst/>
                          <a:latin typeface="+mn-lt"/>
                          <a:cs typeface="Calibri" pitchFamily="34" charset="0"/>
                        </a:rPr>
                        <a:t>Low</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smtClean="0">
                          <a:solidFill>
                            <a:srgbClr val="000000"/>
                          </a:solidFill>
                          <a:effectLst/>
                          <a:latin typeface="+mn-lt"/>
                          <a:cs typeface="Calibri" pitchFamily="34" charset="0"/>
                        </a:rPr>
                        <a:t>Low</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smtClean="0">
                          <a:solidFill>
                            <a:srgbClr val="000000"/>
                          </a:solidFill>
                          <a:effectLst/>
                          <a:latin typeface="+mn-lt"/>
                          <a:cs typeface="Calibri" pitchFamily="34" charset="0"/>
                        </a:rPr>
                        <a:t>None</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330725">
                <a:tc>
                  <a:txBody>
                    <a:bodyPr/>
                    <a:lstStyle/>
                    <a:p>
                      <a:pPr algn="l" fontAlgn="ctr"/>
                      <a:r>
                        <a:rPr lang="en-US" sz="1400" b="1" i="0" u="none" strike="noStrike" dirty="0">
                          <a:solidFill>
                            <a:srgbClr val="000000"/>
                          </a:solidFill>
                          <a:effectLst/>
                          <a:latin typeface="+mn-lt"/>
                          <a:cs typeface="Calibri" pitchFamily="34" charset="0"/>
                        </a:rPr>
                        <a:t>Project 3</a:t>
                      </a:r>
                    </a:p>
                  </a:txBody>
                  <a:tcPr anchor="ctr">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fontAlgn="ctr"/>
                      <a:r>
                        <a:rPr lang="en-US" sz="1400" b="0" i="0" u="none" strike="noStrike" dirty="0" smtClean="0">
                          <a:solidFill>
                            <a:srgbClr val="000000"/>
                          </a:solidFill>
                          <a:effectLst/>
                          <a:latin typeface="+mn-lt"/>
                          <a:cs typeface="Calibri" pitchFamily="34" charset="0"/>
                        </a:rPr>
                        <a:t>Low</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smtClean="0">
                          <a:solidFill>
                            <a:srgbClr val="000000"/>
                          </a:solidFill>
                          <a:effectLst/>
                          <a:latin typeface="+mn-lt"/>
                          <a:cs typeface="Calibri" pitchFamily="34" charset="0"/>
                        </a:rPr>
                        <a:t>Moderate</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smtClean="0">
                          <a:solidFill>
                            <a:srgbClr val="000000"/>
                          </a:solidFill>
                          <a:effectLst/>
                          <a:latin typeface="+mn-lt"/>
                          <a:cs typeface="Calibri" pitchFamily="34" charset="0"/>
                        </a:rPr>
                        <a:t>None</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smtClean="0">
                          <a:solidFill>
                            <a:srgbClr val="000000"/>
                          </a:solidFill>
                          <a:effectLst/>
                          <a:latin typeface="+mn-lt"/>
                          <a:cs typeface="Calibri" pitchFamily="34" charset="0"/>
                        </a:rPr>
                        <a:t>Moderate</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330725">
                <a:tc>
                  <a:txBody>
                    <a:bodyPr/>
                    <a:lstStyle/>
                    <a:p>
                      <a:pPr algn="l" fontAlgn="ctr"/>
                      <a:r>
                        <a:rPr lang="en-US" sz="1400" b="1" i="0" u="none" strike="noStrike" dirty="0">
                          <a:solidFill>
                            <a:srgbClr val="000000"/>
                          </a:solidFill>
                          <a:effectLst/>
                          <a:latin typeface="+mn-lt"/>
                          <a:cs typeface="Calibri" pitchFamily="34" charset="0"/>
                        </a:rPr>
                        <a:t>Project 4</a:t>
                      </a:r>
                    </a:p>
                  </a:txBody>
                  <a:tcPr anchor="ctr">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fontAlgn="ctr"/>
                      <a:r>
                        <a:rPr lang="en-US" sz="1400" b="0" i="0" u="none" strike="noStrike" dirty="0" smtClean="0">
                          <a:solidFill>
                            <a:srgbClr val="000000"/>
                          </a:solidFill>
                          <a:effectLst/>
                          <a:latin typeface="+mn-lt"/>
                          <a:cs typeface="Calibri" pitchFamily="34" charset="0"/>
                        </a:rPr>
                        <a:t>None</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smtClean="0">
                          <a:solidFill>
                            <a:srgbClr val="000000"/>
                          </a:solidFill>
                          <a:effectLst/>
                          <a:latin typeface="+mn-lt"/>
                          <a:cs typeface="Calibri" pitchFamily="34" charset="0"/>
                        </a:rPr>
                        <a:t>Low</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smtClean="0">
                          <a:solidFill>
                            <a:srgbClr val="000000"/>
                          </a:solidFill>
                          <a:effectLst/>
                          <a:latin typeface="+mn-lt"/>
                          <a:cs typeface="Calibri" pitchFamily="34" charset="0"/>
                        </a:rPr>
                        <a:t>None</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smtClean="0">
                          <a:solidFill>
                            <a:srgbClr val="000000"/>
                          </a:solidFill>
                          <a:effectLst/>
                          <a:latin typeface="+mn-lt"/>
                          <a:cs typeface="Calibri" pitchFamily="34" charset="0"/>
                        </a:rPr>
                        <a:t>Low</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330725">
                <a:tc>
                  <a:txBody>
                    <a:bodyPr/>
                    <a:lstStyle/>
                    <a:p>
                      <a:pPr algn="l" fontAlgn="ctr"/>
                      <a:r>
                        <a:rPr lang="en-US" sz="1400" b="1" i="0" u="none" strike="noStrike" dirty="0">
                          <a:solidFill>
                            <a:srgbClr val="000000"/>
                          </a:solidFill>
                          <a:effectLst/>
                          <a:latin typeface="+mn-lt"/>
                          <a:cs typeface="Calibri" pitchFamily="34" charset="0"/>
                        </a:rPr>
                        <a:t>Project 5</a:t>
                      </a:r>
                    </a:p>
                  </a:txBody>
                  <a:tcPr anchor="ctr">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fontAlgn="ctr"/>
                      <a:r>
                        <a:rPr lang="en-US" sz="1400" b="0" i="0" u="none" strike="noStrike" dirty="0" smtClean="0">
                          <a:solidFill>
                            <a:srgbClr val="000000"/>
                          </a:solidFill>
                          <a:effectLst/>
                          <a:latin typeface="+mn-lt"/>
                          <a:cs typeface="Calibri" pitchFamily="34" charset="0"/>
                        </a:rPr>
                        <a:t>Low</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smtClean="0">
                          <a:solidFill>
                            <a:srgbClr val="000000"/>
                          </a:solidFill>
                          <a:effectLst/>
                          <a:latin typeface="+mn-lt"/>
                          <a:cs typeface="Calibri" pitchFamily="34" charset="0"/>
                        </a:rPr>
                        <a:t>Strong</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smtClean="0">
                          <a:solidFill>
                            <a:srgbClr val="000000"/>
                          </a:solidFill>
                          <a:effectLst/>
                          <a:latin typeface="+mn-lt"/>
                          <a:cs typeface="Calibri" pitchFamily="34" charset="0"/>
                        </a:rPr>
                        <a:t>None</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smtClean="0">
                          <a:solidFill>
                            <a:srgbClr val="000000"/>
                          </a:solidFill>
                          <a:effectLst/>
                          <a:latin typeface="+mn-lt"/>
                          <a:cs typeface="Calibri" pitchFamily="34" charset="0"/>
                        </a:rPr>
                        <a:t>None</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bl>
          </a:graphicData>
        </a:graphic>
      </p:graphicFrame>
      <p:sp>
        <p:nvSpPr>
          <p:cNvPr id="10" name="Green Highlight Large"/>
          <p:cNvSpPr/>
          <p:nvPr/>
        </p:nvSpPr>
        <p:spPr bwMode="auto">
          <a:xfrm>
            <a:off x="158243" y="5010150"/>
            <a:ext cx="5153089" cy="400050"/>
          </a:xfrm>
          <a:prstGeom prst="roundRect">
            <a:avLst/>
          </a:prstGeom>
          <a:solidFill>
            <a:srgbClr val="00B050">
              <a:alpha val="30000"/>
            </a:srgbClr>
          </a:solidFill>
          <a:ln>
            <a:solidFill>
              <a:srgbClr val="92D050"/>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000000"/>
                  </a:gs>
                  <a:gs pos="100000">
                    <a:srgbClr val="000000"/>
                  </a:gs>
                </a:gsLst>
                <a:lin ang="5400000" scaled="0"/>
              </a:gradFill>
            </a:endParaRPr>
          </a:p>
        </p:txBody>
      </p:sp>
      <p:sp>
        <p:nvSpPr>
          <p:cNvPr id="11" name="Red Highlight Large"/>
          <p:cNvSpPr/>
          <p:nvPr/>
        </p:nvSpPr>
        <p:spPr bwMode="auto">
          <a:xfrm>
            <a:off x="158243" y="5634318"/>
            <a:ext cx="5153089" cy="385482"/>
          </a:xfrm>
          <a:prstGeom prst="roundRect">
            <a:avLst/>
          </a:prstGeom>
          <a:solidFill>
            <a:srgbClr val="FF0000">
              <a:alpha val="30000"/>
            </a:srgbClr>
          </a:solidFill>
          <a:ln>
            <a:solidFill>
              <a:srgbClr val="92D050"/>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000000"/>
                  </a:gs>
                  <a:gs pos="100000">
                    <a:srgbClr val="000000"/>
                  </a:gs>
                </a:gsLst>
                <a:lin ang="5400000" scaled="0"/>
              </a:gradFill>
            </a:endParaRPr>
          </a:p>
        </p:txBody>
      </p:sp>
      <p:sp>
        <p:nvSpPr>
          <p:cNvPr id="12" name="Green Highlight Small"/>
          <p:cNvSpPr/>
          <p:nvPr/>
        </p:nvSpPr>
        <p:spPr bwMode="auto">
          <a:xfrm>
            <a:off x="7845644" y="5149850"/>
            <a:ext cx="1126571" cy="412750"/>
          </a:xfrm>
          <a:prstGeom prst="roundRect">
            <a:avLst/>
          </a:prstGeom>
          <a:solidFill>
            <a:srgbClr val="00B050">
              <a:alpha val="30000"/>
            </a:srgbClr>
          </a:solidFill>
          <a:ln>
            <a:solidFill>
              <a:srgbClr val="92D050"/>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000000"/>
                  </a:gs>
                  <a:gs pos="100000">
                    <a:srgbClr val="000000"/>
                  </a:gs>
                </a:gsLst>
                <a:lin ang="5400000" scaled="0"/>
              </a:gradFill>
            </a:endParaRPr>
          </a:p>
        </p:txBody>
      </p:sp>
      <p:sp>
        <p:nvSpPr>
          <p:cNvPr id="13" name="Red Highlight Small"/>
          <p:cNvSpPr/>
          <p:nvPr/>
        </p:nvSpPr>
        <p:spPr bwMode="auto">
          <a:xfrm>
            <a:off x="7845644" y="5791200"/>
            <a:ext cx="1126571" cy="419100"/>
          </a:xfrm>
          <a:prstGeom prst="roundRect">
            <a:avLst/>
          </a:prstGeom>
          <a:solidFill>
            <a:srgbClr val="FF0000">
              <a:alpha val="30000"/>
            </a:srgbClr>
          </a:solidFill>
          <a:ln>
            <a:solidFill>
              <a:srgbClr val="92D050"/>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000000"/>
                  </a:gs>
                  <a:gs pos="100000">
                    <a:srgbClr val="000000"/>
                  </a:gs>
                </a:gsLst>
                <a:lin ang="5400000" scaled="0"/>
              </a:gradFill>
            </a:endParaRPr>
          </a:p>
        </p:txBody>
      </p:sp>
    </p:spTree>
    <p:extLst>
      <p:ext uri="{BB962C8B-B14F-4D97-AF65-F5344CB8AC3E}">
        <p14:creationId xmlns:p14="http://schemas.microsoft.com/office/powerpoint/2010/main" val="2793636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par>
                          <p:cTn id="17" fill="hold">
                            <p:stCondLst>
                              <p:cond delay="1000"/>
                            </p:stCondLst>
                            <p:childTnLst>
                              <p:par>
                                <p:cTn id="18" presetID="10" presetClass="entr" presetSubtype="0" fill="hold" grpId="0" nodeType="afterEffect">
                                  <p:stCondLst>
                                    <p:cond delay="200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par>
                          <p:cTn id="21" fill="hold">
                            <p:stCondLst>
                              <p:cond delay="3500"/>
                            </p:stCondLst>
                            <p:childTnLst>
                              <p:par>
                                <p:cTn id="22" presetID="10" presetClass="entr" presetSubtype="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P spid="1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722313" y="1905000"/>
            <a:ext cx="8040688" cy="2646878"/>
          </a:xfrm>
        </p:spPr>
        <p:txBody>
          <a:bodyPr/>
          <a:lstStyle/>
          <a:p>
            <a:r>
              <a:rPr lang="en-US" sz="2000" dirty="0" err="1" smtClean="0"/>
              <a:t>SumOfAbsolutePriorities</a:t>
            </a:r>
            <a:r>
              <a:rPr lang="en-US" sz="2000" dirty="0" smtClean="0"/>
              <a:t> = 0</a:t>
            </a:r>
          </a:p>
          <a:p>
            <a:r>
              <a:rPr lang="en-US" sz="2000" dirty="0" smtClean="0"/>
              <a:t>For each Project</a:t>
            </a:r>
          </a:p>
          <a:p>
            <a:r>
              <a:rPr lang="en-US" sz="2000" dirty="0" smtClean="0"/>
              <a:t>  </a:t>
            </a:r>
            <a:r>
              <a:rPr lang="en-US" sz="2000" dirty="0" err="1" smtClean="0"/>
              <a:t>AbsPriority</a:t>
            </a:r>
            <a:r>
              <a:rPr lang="en-US" sz="2000" dirty="0" smtClean="0"/>
              <a:t> = 0</a:t>
            </a:r>
          </a:p>
          <a:p>
            <a:r>
              <a:rPr lang="en-US" sz="2000" dirty="0" smtClean="0"/>
              <a:t>  For each KPI</a:t>
            </a:r>
          </a:p>
          <a:p>
            <a:r>
              <a:rPr lang="en-US" sz="2000" dirty="0" smtClean="0"/>
              <a:t>    </a:t>
            </a:r>
            <a:r>
              <a:rPr lang="en-US" sz="2000" dirty="0" err="1" smtClean="0"/>
              <a:t>AbsPriority</a:t>
            </a:r>
            <a:r>
              <a:rPr lang="en-US" sz="2000" dirty="0" smtClean="0"/>
              <a:t>+= </a:t>
            </a:r>
            <a:r>
              <a:rPr lang="en-US" sz="2000" dirty="0" err="1" smtClean="0"/>
              <a:t>NormalizedKPIValue</a:t>
            </a:r>
            <a:r>
              <a:rPr lang="en-US" sz="2000" dirty="0" smtClean="0"/>
              <a:t> * </a:t>
            </a:r>
            <a:r>
              <a:rPr lang="en-US" sz="2000" dirty="0" err="1" smtClean="0"/>
              <a:t>KPIWeight</a:t>
            </a:r>
            <a:endParaRPr lang="en-US" sz="2000" dirty="0" smtClean="0"/>
          </a:p>
          <a:p>
            <a:r>
              <a:rPr lang="en-US" sz="2000" dirty="0"/>
              <a:t> </a:t>
            </a:r>
            <a:r>
              <a:rPr lang="en-US" sz="2000" dirty="0" smtClean="0"/>
              <a:t> </a:t>
            </a:r>
            <a:r>
              <a:rPr lang="en-US" sz="2000" dirty="0" err="1" smtClean="0"/>
              <a:t>SumOfAbsPriorities</a:t>
            </a:r>
            <a:r>
              <a:rPr lang="en-US" sz="2000" dirty="0" smtClean="0"/>
              <a:t>+= </a:t>
            </a:r>
            <a:r>
              <a:rPr lang="en-US" sz="2000" dirty="0" err="1" smtClean="0"/>
              <a:t>AbsPriority</a:t>
            </a:r>
            <a:endParaRPr lang="en-US" sz="2000" dirty="0" smtClean="0"/>
          </a:p>
          <a:p>
            <a:r>
              <a:rPr lang="en-US" sz="2000" dirty="0" smtClean="0"/>
              <a:t>For </a:t>
            </a:r>
            <a:r>
              <a:rPr lang="en-US" sz="2000" dirty="0"/>
              <a:t>each P</a:t>
            </a:r>
            <a:r>
              <a:rPr lang="en-US" sz="2000" dirty="0" smtClean="0"/>
              <a:t>roject</a:t>
            </a:r>
          </a:p>
          <a:p>
            <a:r>
              <a:rPr lang="en-US" sz="2000" dirty="0" smtClean="0"/>
              <a:t>  Priority= </a:t>
            </a:r>
            <a:r>
              <a:rPr lang="en-US" sz="2000" dirty="0" err="1" smtClean="0"/>
              <a:t>AbsPriority</a:t>
            </a:r>
            <a:r>
              <a:rPr lang="en-US" sz="2000" dirty="0" smtClean="0"/>
              <a:t> / </a:t>
            </a:r>
            <a:r>
              <a:rPr lang="en-US" sz="2000" dirty="0" err="1" smtClean="0"/>
              <a:t>SumofAbsPriorities</a:t>
            </a:r>
            <a:endParaRPr lang="en-US" sz="2000" dirty="0" smtClean="0"/>
          </a:p>
        </p:txBody>
      </p:sp>
      <p:sp>
        <p:nvSpPr>
          <p:cNvPr id="4" name="Title 1"/>
          <p:cNvSpPr txBox="1">
            <a:spLocks/>
          </p:cNvSpPr>
          <p:nvPr/>
        </p:nvSpPr>
        <p:spPr>
          <a:xfrm>
            <a:off x="457200" y="230194"/>
            <a:ext cx="8382000" cy="1163395"/>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dirty="0" smtClean="0">
                <a:gradFill flip="none" rotWithShape="1">
                  <a:gsLst>
                    <a:gs pos="0">
                      <a:srgbClr val="FFFFFF"/>
                    </a:gs>
                    <a:gs pos="86000">
                      <a:srgbClr val="FFFFFF"/>
                    </a:gs>
                  </a:gsLst>
                  <a:lin ang="5400000" scaled="0"/>
                  <a:tileRect/>
                </a:gradFill>
              </a:rPr>
              <a:t>Project Prioritization</a:t>
            </a:r>
            <a:br>
              <a:rPr dirty="0" smtClean="0">
                <a:gradFill flip="none" rotWithShape="1">
                  <a:gsLst>
                    <a:gs pos="0">
                      <a:srgbClr val="FFFFFF"/>
                    </a:gs>
                    <a:gs pos="86000">
                      <a:srgbClr val="FFFFFF"/>
                    </a:gs>
                  </a:gsLst>
                  <a:lin ang="5400000" scaled="0"/>
                  <a:tileRect/>
                </a:gradFill>
              </a:rPr>
            </a:br>
            <a:r>
              <a:rPr sz="3600" i="1" dirty="0" smtClean="0">
                <a:gradFill>
                  <a:gsLst>
                    <a:gs pos="50000">
                      <a:srgbClr val="DF8045">
                        <a:lumMod val="40000"/>
                        <a:lumOff val="60000"/>
                      </a:srgbClr>
                    </a:gs>
                    <a:gs pos="100000">
                      <a:srgbClr val="DF8045"/>
                    </a:gs>
                  </a:gsLst>
                  <a:lin ang="5400000" scaled="0"/>
                </a:gradFill>
              </a:rPr>
              <a:t>Algorithm #2 (using custom fields)</a:t>
            </a:r>
            <a:endParaRPr sz="3600" i="1" dirty="0">
              <a:gradFill>
                <a:gsLst>
                  <a:gs pos="50000">
                    <a:srgbClr val="DF8045">
                      <a:lumMod val="40000"/>
                      <a:lumOff val="60000"/>
                    </a:srgbClr>
                  </a:gs>
                  <a:gs pos="100000">
                    <a:srgbClr val="DF8045"/>
                  </a:gs>
                </a:gsLst>
                <a:lin ang="5400000" scaled="0"/>
              </a:gradFill>
            </a:endParaRPr>
          </a:p>
        </p:txBody>
      </p:sp>
      <p:graphicFrame>
        <p:nvGraphicFramePr>
          <p:cNvPr id="5" name="Numeric"/>
          <p:cNvGraphicFramePr>
            <a:graphicFrameLocks noGrp="1"/>
          </p:cNvGraphicFramePr>
          <p:nvPr>
            <p:extLst>
              <p:ext uri="{D42A27DB-BD31-4B8C-83A1-F6EECF244321}">
                <p14:modId xmlns:p14="http://schemas.microsoft.com/office/powerpoint/2010/main" val="1021105961"/>
              </p:ext>
            </p:extLst>
          </p:nvPr>
        </p:nvGraphicFramePr>
        <p:xfrm>
          <a:off x="440272" y="4648200"/>
          <a:ext cx="8398936" cy="2054420"/>
        </p:xfrm>
        <a:graphic>
          <a:graphicData uri="http://schemas.openxmlformats.org/drawingml/2006/table">
            <a:tbl>
              <a:tblPr firstRow="1" bandRow="1">
                <a:effectLst>
                  <a:outerShdw blurRad="50800" dist="38100" dir="2700000" sx="101000" sy="101000" algn="tl" rotWithShape="0">
                    <a:prstClr val="black">
                      <a:alpha val="40000"/>
                    </a:prstClr>
                  </a:outerShdw>
                  <a:reflection blurRad="6350" stA="32000" endPos="19000" dist="50800" dir="5400000" sy="-100000" algn="bl" rotWithShape="0"/>
                </a:effectLst>
                <a:tableStyleId>{5C22544A-7EE6-4342-B048-85BDC9FD1C3A}</a:tableStyleId>
              </a:tblPr>
              <a:tblGrid>
                <a:gridCol w="1199848"/>
                <a:gridCol w="1199848"/>
                <a:gridCol w="1199848"/>
                <a:gridCol w="1199848"/>
                <a:gridCol w="1199848"/>
                <a:gridCol w="1199848"/>
                <a:gridCol w="1199848"/>
              </a:tblGrid>
              <a:tr h="291713">
                <a:tc>
                  <a:txBody>
                    <a:bodyPr/>
                    <a:lstStyle/>
                    <a:p>
                      <a:endParaRPr lang="en-US" sz="14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400" dirty="0" smtClean="0">
                          <a:solidFill>
                            <a:schemeClr val="bg1"/>
                          </a:solidFill>
                        </a:rPr>
                        <a:t>Immediate downtime</a:t>
                      </a:r>
                      <a:r>
                        <a:rPr lang="en-US" sz="1400" baseline="0" dirty="0" smtClean="0">
                          <a:solidFill>
                            <a:schemeClr val="bg1"/>
                          </a:solidFill>
                        </a:rPr>
                        <a:t> (60%)</a:t>
                      </a:r>
                      <a:endParaRPr lang="en-US" sz="1400" dirty="0">
                        <a:solidFill>
                          <a:schemeClr val="bg1"/>
                        </a:solidFill>
                      </a:endParaRPr>
                    </a:p>
                  </a:txBody>
                  <a:tcPr>
                    <a:lnL w="12700" cmpd="sng">
                      <a:noFill/>
                    </a:lnL>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t="100000" r="100000"/>
                      </a:path>
                      <a:tileRect l="-100000" b="-100000"/>
                    </a:gradFill>
                  </a:tcPr>
                </a:tc>
                <a:tc>
                  <a:txBody>
                    <a:bodyPr/>
                    <a:lstStyle/>
                    <a:p>
                      <a:r>
                        <a:rPr lang="en-US" sz="1400" dirty="0" smtClean="0">
                          <a:solidFill>
                            <a:schemeClr val="bg1"/>
                          </a:solidFill>
                        </a:rPr>
                        <a:t>Future downtime (20%)</a:t>
                      </a:r>
                      <a:endParaRPr lang="en-US" sz="1400" dirty="0">
                        <a:solidFill>
                          <a:schemeClr val="bg1"/>
                        </a:solidFill>
                      </a:endParaRPr>
                    </a:p>
                  </a:txBody>
                  <a:tcPr>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t="100000" r="100000"/>
                      </a:path>
                      <a:tileRect l="-100000" b="-100000"/>
                    </a:gradFill>
                  </a:tcPr>
                </a:tc>
                <a:tc>
                  <a:txBody>
                    <a:bodyPr/>
                    <a:lstStyle/>
                    <a:p>
                      <a:r>
                        <a:rPr lang="en-US" sz="1400" dirty="0" smtClean="0">
                          <a:solidFill>
                            <a:schemeClr val="bg1"/>
                          </a:solidFill>
                        </a:rPr>
                        <a:t># of sites impacted </a:t>
                      </a:r>
                      <a:r>
                        <a:rPr lang="en-US" sz="1400" baseline="0" dirty="0" smtClean="0">
                          <a:solidFill>
                            <a:schemeClr val="bg1"/>
                          </a:solidFill>
                        </a:rPr>
                        <a:t>(15%)</a:t>
                      </a:r>
                      <a:endParaRPr lang="en-US" sz="1400" dirty="0">
                        <a:solidFill>
                          <a:schemeClr val="bg1"/>
                        </a:solidFill>
                      </a:endParaRPr>
                    </a:p>
                  </a:txBody>
                  <a:tcPr>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t="100000" r="100000"/>
                      </a:path>
                      <a:tileRect l="-100000" b="-100000"/>
                    </a:gradFill>
                  </a:tcPr>
                </a:tc>
                <a:tc>
                  <a:txBody>
                    <a:bodyPr/>
                    <a:lstStyle/>
                    <a:p>
                      <a:r>
                        <a:rPr lang="en-US" sz="1400" dirty="0" smtClean="0">
                          <a:solidFill>
                            <a:schemeClr val="bg1"/>
                          </a:solidFill>
                        </a:rPr>
                        <a:t>Usage</a:t>
                      </a:r>
                      <a:r>
                        <a:rPr lang="en-US" sz="1400" baseline="0" dirty="0" smtClean="0">
                          <a:solidFill>
                            <a:schemeClr val="bg1"/>
                          </a:solidFill>
                        </a:rPr>
                        <a:t> at sites</a:t>
                      </a:r>
                    </a:p>
                    <a:p>
                      <a:r>
                        <a:rPr lang="en-US" sz="1400" dirty="0" smtClean="0">
                          <a:solidFill>
                            <a:schemeClr val="bg1"/>
                          </a:solidFill>
                        </a:rPr>
                        <a:t>(5%)</a:t>
                      </a:r>
                      <a:endParaRPr lang="en-US" sz="1400" dirty="0">
                        <a:solidFill>
                          <a:schemeClr val="bg1"/>
                        </a:solidFill>
                      </a:endParaRPr>
                    </a:p>
                  </a:txBody>
                  <a:tcPr>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t="100000" r="100000"/>
                      </a:path>
                      <a:tileRect l="-100000" b="-100000"/>
                    </a:gradFill>
                  </a:tcPr>
                </a:tc>
                <a:tc>
                  <a:txBody>
                    <a:bodyPr/>
                    <a:lstStyle/>
                    <a:p>
                      <a:r>
                        <a:rPr lang="en-US" sz="1400" dirty="0" smtClean="0">
                          <a:solidFill>
                            <a:schemeClr val="bg1"/>
                          </a:solidFill>
                        </a:rPr>
                        <a:t>Aggregated</a:t>
                      </a:r>
                      <a:r>
                        <a:rPr lang="en-US" sz="1400" baseline="0" dirty="0" smtClean="0">
                          <a:solidFill>
                            <a:schemeClr val="bg1"/>
                          </a:solidFill>
                        </a:rPr>
                        <a:t> priorities</a:t>
                      </a:r>
                      <a:endParaRPr lang="en-US" sz="1400" dirty="0">
                        <a:solidFill>
                          <a:schemeClr val="bg1"/>
                        </a:solidFill>
                      </a:endParaRPr>
                    </a:p>
                  </a:txBody>
                  <a:tcPr>
                    <a:gradFill flip="none" rotWithShape="1">
                      <a:gsLst>
                        <a:gs pos="0">
                          <a:schemeClr val="bg1">
                            <a:lumMod val="75000"/>
                            <a:lumOff val="25000"/>
                            <a:tint val="66000"/>
                            <a:satMod val="160000"/>
                          </a:schemeClr>
                        </a:gs>
                        <a:gs pos="50000">
                          <a:schemeClr val="bg1">
                            <a:lumMod val="75000"/>
                            <a:lumOff val="25000"/>
                            <a:tint val="44500"/>
                            <a:satMod val="160000"/>
                          </a:schemeClr>
                        </a:gs>
                        <a:gs pos="100000">
                          <a:schemeClr val="bg1">
                            <a:lumMod val="75000"/>
                            <a:lumOff val="25000"/>
                            <a:tint val="23500"/>
                            <a:satMod val="160000"/>
                          </a:schemeClr>
                        </a:gs>
                      </a:gsLst>
                      <a:lin ang="2700000" scaled="1"/>
                      <a:tileRect/>
                    </a:gradFill>
                  </a:tcPr>
                </a:tc>
                <a:tc>
                  <a:txBody>
                    <a:bodyPr/>
                    <a:lstStyle/>
                    <a:p>
                      <a:r>
                        <a:rPr lang="en-US" sz="1400" dirty="0" smtClean="0">
                          <a:solidFill>
                            <a:schemeClr val="bg1"/>
                          </a:solidFill>
                        </a:rPr>
                        <a:t>Relative</a:t>
                      </a:r>
                      <a:r>
                        <a:rPr lang="en-US" sz="1400" baseline="0" dirty="0" smtClean="0">
                          <a:solidFill>
                            <a:schemeClr val="bg1"/>
                          </a:solidFill>
                        </a:rPr>
                        <a:t> priorities</a:t>
                      </a:r>
                      <a:endParaRPr lang="en-US" sz="1400" dirty="0">
                        <a:solidFill>
                          <a:schemeClr val="bg1"/>
                        </a:solidFill>
                      </a:endParaRPr>
                    </a:p>
                  </a:txBody>
                  <a:tcPr>
                    <a:gradFill flip="none" rotWithShape="1">
                      <a:gsLst>
                        <a:gs pos="0">
                          <a:schemeClr val="bg1">
                            <a:lumMod val="75000"/>
                            <a:lumOff val="25000"/>
                            <a:tint val="66000"/>
                            <a:satMod val="160000"/>
                          </a:schemeClr>
                        </a:gs>
                        <a:gs pos="50000">
                          <a:schemeClr val="bg1">
                            <a:lumMod val="75000"/>
                            <a:lumOff val="25000"/>
                            <a:tint val="44500"/>
                            <a:satMod val="160000"/>
                          </a:schemeClr>
                        </a:gs>
                        <a:gs pos="100000">
                          <a:schemeClr val="bg1">
                            <a:lumMod val="75000"/>
                            <a:lumOff val="25000"/>
                            <a:tint val="23500"/>
                            <a:satMod val="160000"/>
                          </a:schemeClr>
                        </a:gs>
                      </a:gsLst>
                      <a:lin ang="2700000" scaled="1"/>
                      <a:tileRect/>
                    </a:gradFill>
                  </a:tcPr>
                </a:tc>
              </a:tr>
              <a:tr h="330725">
                <a:tc>
                  <a:txBody>
                    <a:bodyPr/>
                    <a:lstStyle/>
                    <a:p>
                      <a:pPr algn="l" fontAlgn="ctr"/>
                      <a:r>
                        <a:rPr lang="en-US" sz="1400" b="1" i="0" u="none" strike="noStrike">
                          <a:solidFill>
                            <a:srgbClr val="000000"/>
                          </a:solidFill>
                          <a:effectLst/>
                          <a:latin typeface="+mn-lt"/>
                          <a:cs typeface="Calibri" pitchFamily="34" charset="0"/>
                        </a:rPr>
                        <a:t>Project 1</a:t>
                      </a:r>
                    </a:p>
                  </a:txBody>
                  <a:tcPr anchor="ctr">
                    <a:lnT w="38100" cmpd="sng">
                      <a:noFill/>
                    </a:lnT>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fontAlgn="b"/>
                      <a:r>
                        <a:rPr lang="en-US" sz="1400" b="0" i="0" u="none" strike="noStrike" dirty="0">
                          <a:effectLst/>
                          <a:latin typeface="+mn-lt"/>
                          <a:cs typeface="Arial" pitchFamily="34" charset="0"/>
                        </a:rPr>
                        <a:t>1</a:t>
                      </a:r>
                    </a:p>
                  </a:txBody>
                  <a:tcPr marL="0" marR="0" marT="0" marB="0" anchor="b">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b"/>
                      <a:r>
                        <a:rPr lang="en-US" sz="1400" b="0" i="0" u="none" strike="noStrike">
                          <a:effectLst/>
                          <a:latin typeface="+mn-lt"/>
                          <a:cs typeface="Arial" pitchFamily="34" charset="0"/>
                        </a:rPr>
                        <a:t>0</a:t>
                      </a:r>
                    </a:p>
                  </a:txBody>
                  <a:tcPr marL="0" marR="0" marT="0" marB="0" anchor="b">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b"/>
                      <a:r>
                        <a:rPr lang="en-US" sz="1400" b="0" i="0" u="none" strike="noStrike">
                          <a:effectLst/>
                          <a:latin typeface="+mn-lt"/>
                          <a:cs typeface="Arial" pitchFamily="34" charset="0"/>
                        </a:rPr>
                        <a:t>1</a:t>
                      </a:r>
                    </a:p>
                  </a:txBody>
                  <a:tcPr marL="0" marR="0" marT="0" marB="0" anchor="b">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b"/>
                      <a:r>
                        <a:rPr lang="en-US" sz="1400" b="0" i="0" u="none" strike="noStrike">
                          <a:effectLst/>
                          <a:latin typeface="+mn-lt"/>
                          <a:cs typeface="Arial" pitchFamily="34" charset="0"/>
                        </a:rPr>
                        <a:t>20</a:t>
                      </a:r>
                    </a:p>
                  </a:txBody>
                  <a:tcPr marL="0" marR="0" marT="0" marB="0" anchor="b">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b"/>
                      <a:r>
                        <a:rPr lang="en-US" sz="1400" b="0" i="0" u="none" strike="noStrike" dirty="0">
                          <a:effectLst/>
                          <a:latin typeface="+mn-lt"/>
                          <a:cs typeface="Arial" pitchFamily="34" charset="0"/>
                        </a:rPr>
                        <a:t>69.92%</a:t>
                      </a:r>
                    </a:p>
                  </a:txBody>
                  <a:tcPr marL="0" marR="0" marT="0" marB="0" anchor="b">
                    <a:gradFill flip="none" rotWithShape="1">
                      <a:gsLst>
                        <a:gs pos="0">
                          <a:schemeClr val="bg1">
                            <a:lumMod val="75000"/>
                            <a:lumOff val="25000"/>
                            <a:tint val="66000"/>
                            <a:satMod val="160000"/>
                          </a:schemeClr>
                        </a:gs>
                        <a:gs pos="50000">
                          <a:schemeClr val="bg1">
                            <a:lumMod val="75000"/>
                            <a:lumOff val="25000"/>
                            <a:tint val="44500"/>
                            <a:satMod val="160000"/>
                          </a:schemeClr>
                        </a:gs>
                        <a:gs pos="100000">
                          <a:schemeClr val="bg1">
                            <a:lumMod val="75000"/>
                            <a:lumOff val="25000"/>
                            <a:tint val="23500"/>
                            <a:satMod val="160000"/>
                          </a:schemeClr>
                        </a:gs>
                      </a:gsLst>
                      <a:lin ang="0" scaled="1"/>
                      <a:tileRect/>
                    </a:gradFill>
                  </a:tcPr>
                </a:tc>
                <a:tc>
                  <a:txBody>
                    <a:bodyPr/>
                    <a:lstStyle/>
                    <a:p>
                      <a:pPr algn="ctr" fontAlgn="b"/>
                      <a:r>
                        <a:rPr lang="en-US" sz="1400" b="0" i="0" u="none" strike="noStrike" dirty="0">
                          <a:effectLst/>
                          <a:latin typeface="+mn-lt"/>
                          <a:cs typeface="Arial" pitchFamily="34" charset="0"/>
                        </a:rPr>
                        <a:t>54.41%</a:t>
                      </a:r>
                    </a:p>
                  </a:txBody>
                  <a:tcPr marL="0" marR="0" marT="0" marB="0" anchor="b">
                    <a:gradFill flip="none" rotWithShape="1">
                      <a:gsLst>
                        <a:gs pos="0">
                          <a:schemeClr val="bg1">
                            <a:lumMod val="75000"/>
                            <a:lumOff val="25000"/>
                            <a:tint val="66000"/>
                            <a:satMod val="160000"/>
                          </a:schemeClr>
                        </a:gs>
                        <a:gs pos="50000">
                          <a:schemeClr val="bg1">
                            <a:lumMod val="75000"/>
                            <a:lumOff val="25000"/>
                            <a:tint val="44500"/>
                            <a:satMod val="160000"/>
                          </a:schemeClr>
                        </a:gs>
                        <a:gs pos="100000">
                          <a:schemeClr val="bg1">
                            <a:lumMod val="75000"/>
                            <a:lumOff val="25000"/>
                            <a:tint val="23500"/>
                            <a:satMod val="160000"/>
                          </a:schemeClr>
                        </a:gs>
                      </a:gsLst>
                      <a:lin ang="0" scaled="1"/>
                      <a:tileRect/>
                    </a:gradFill>
                  </a:tcPr>
                </a:tc>
              </a:tr>
              <a:tr h="330725">
                <a:tc>
                  <a:txBody>
                    <a:bodyPr/>
                    <a:lstStyle/>
                    <a:p>
                      <a:pPr algn="l" fontAlgn="ctr"/>
                      <a:r>
                        <a:rPr lang="en-US" sz="1400" b="1" i="0" u="none" strike="noStrike" dirty="0">
                          <a:solidFill>
                            <a:srgbClr val="000000"/>
                          </a:solidFill>
                          <a:effectLst/>
                          <a:latin typeface="+mn-lt"/>
                          <a:cs typeface="Calibri" pitchFamily="34" charset="0"/>
                        </a:rPr>
                        <a:t>Project 2</a:t>
                      </a:r>
                    </a:p>
                  </a:txBody>
                  <a:tcPr anchor="ctr">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fontAlgn="b"/>
                      <a:r>
                        <a:rPr lang="en-US" sz="1400" b="0" i="0" u="none" strike="noStrike" dirty="0">
                          <a:effectLst/>
                          <a:latin typeface="+mn-lt"/>
                          <a:cs typeface="Arial" pitchFamily="34" charset="0"/>
                        </a:rPr>
                        <a:t>0</a:t>
                      </a:r>
                    </a:p>
                  </a:txBody>
                  <a:tcPr marL="0" marR="0" marT="0" marB="0" anchor="b">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b"/>
                      <a:r>
                        <a:rPr lang="en-US" sz="1400" b="0" i="0" u="none" strike="noStrike">
                          <a:effectLst/>
                          <a:latin typeface="+mn-lt"/>
                          <a:cs typeface="Arial" pitchFamily="34" charset="0"/>
                        </a:rPr>
                        <a:t>1</a:t>
                      </a:r>
                    </a:p>
                  </a:txBody>
                  <a:tcPr marL="0" marR="0" marT="0" marB="0" anchor="b">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b"/>
                      <a:r>
                        <a:rPr lang="en-US" sz="1400" b="0" i="0" u="none" strike="noStrike">
                          <a:effectLst/>
                          <a:latin typeface="+mn-lt"/>
                          <a:cs typeface="Arial" pitchFamily="34" charset="0"/>
                        </a:rPr>
                        <a:t>28</a:t>
                      </a:r>
                    </a:p>
                  </a:txBody>
                  <a:tcPr marL="0" marR="0" marT="0" marB="0" anchor="b">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b"/>
                      <a:r>
                        <a:rPr lang="en-US" sz="1400" b="0" i="0" u="none" strike="noStrike" dirty="0">
                          <a:effectLst/>
                          <a:latin typeface="+mn-lt"/>
                          <a:cs typeface="Arial" pitchFamily="34" charset="0"/>
                        </a:rPr>
                        <a:t>60</a:t>
                      </a:r>
                    </a:p>
                  </a:txBody>
                  <a:tcPr marL="0" marR="0" marT="0" marB="0" anchor="b">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b"/>
                      <a:r>
                        <a:rPr lang="en-US" sz="1400" b="0" i="0" u="none" strike="noStrike" dirty="0">
                          <a:effectLst/>
                          <a:latin typeface="+mn-lt"/>
                          <a:cs typeface="Arial" pitchFamily="34" charset="0"/>
                        </a:rPr>
                        <a:t>27.88%</a:t>
                      </a:r>
                    </a:p>
                  </a:txBody>
                  <a:tcPr marL="0" marR="0" marT="0" marB="0" anchor="b">
                    <a:gradFill flip="none" rotWithShape="1">
                      <a:gsLst>
                        <a:gs pos="0">
                          <a:schemeClr val="bg1">
                            <a:lumMod val="75000"/>
                            <a:lumOff val="25000"/>
                            <a:tint val="66000"/>
                            <a:satMod val="160000"/>
                          </a:schemeClr>
                        </a:gs>
                        <a:gs pos="50000">
                          <a:schemeClr val="bg1">
                            <a:lumMod val="75000"/>
                            <a:lumOff val="25000"/>
                            <a:tint val="44500"/>
                            <a:satMod val="160000"/>
                          </a:schemeClr>
                        </a:gs>
                        <a:gs pos="100000">
                          <a:schemeClr val="bg1">
                            <a:lumMod val="75000"/>
                            <a:lumOff val="25000"/>
                            <a:tint val="23500"/>
                            <a:satMod val="160000"/>
                          </a:schemeClr>
                        </a:gs>
                      </a:gsLst>
                      <a:lin ang="0" scaled="1"/>
                      <a:tileRect/>
                    </a:gradFill>
                  </a:tcPr>
                </a:tc>
                <a:tc>
                  <a:txBody>
                    <a:bodyPr/>
                    <a:lstStyle/>
                    <a:p>
                      <a:pPr algn="ctr" fontAlgn="b"/>
                      <a:r>
                        <a:rPr lang="en-US" sz="1400" b="0" i="0" u="none" strike="noStrike" dirty="0">
                          <a:effectLst/>
                          <a:latin typeface="+mn-lt"/>
                          <a:cs typeface="Arial" pitchFamily="34" charset="0"/>
                        </a:rPr>
                        <a:t>21.69%</a:t>
                      </a:r>
                    </a:p>
                  </a:txBody>
                  <a:tcPr marL="0" marR="0" marT="0" marB="0" anchor="b">
                    <a:gradFill flip="none" rotWithShape="1">
                      <a:gsLst>
                        <a:gs pos="0">
                          <a:schemeClr val="bg1">
                            <a:lumMod val="75000"/>
                            <a:lumOff val="25000"/>
                            <a:tint val="66000"/>
                            <a:satMod val="160000"/>
                          </a:schemeClr>
                        </a:gs>
                        <a:gs pos="50000">
                          <a:schemeClr val="bg1">
                            <a:lumMod val="75000"/>
                            <a:lumOff val="25000"/>
                            <a:tint val="44500"/>
                            <a:satMod val="160000"/>
                          </a:schemeClr>
                        </a:gs>
                        <a:gs pos="100000">
                          <a:schemeClr val="bg1">
                            <a:lumMod val="75000"/>
                            <a:lumOff val="25000"/>
                            <a:tint val="23500"/>
                            <a:satMod val="160000"/>
                          </a:schemeClr>
                        </a:gs>
                      </a:gsLst>
                      <a:lin ang="0" scaled="1"/>
                      <a:tileRect/>
                    </a:gradFill>
                  </a:tcPr>
                </a:tc>
              </a:tr>
              <a:tr h="330725">
                <a:tc>
                  <a:txBody>
                    <a:bodyPr/>
                    <a:lstStyle/>
                    <a:p>
                      <a:pPr algn="l" fontAlgn="ctr"/>
                      <a:r>
                        <a:rPr lang="en-US" sz="1400" b="1" i="0" u="none" strike="noStrike">
                          <a:solidFill>
                            <a:srgbClr val="000000"/>
                          </a:solidFill>
                          <a:effectLst/>
                          <a:latin typeface="+mn-lt"/>
                          <a:cs typeface="Calibri" pitchFamily="34" charset="0"/>
                        </a:rPr>
                        <a:t>Project 3</a:t>
                      </a:r>
                    </a:p>
                  </a:txBody>
                  <a:tcPr anchor="ctr">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fontAlgn="b"/>
                      <a:r>
                        <a:rPr lang="en-US" sz="1400" b="0" i="0" u="none" strike="noStrike" dirty="0">
                          <a:effectLst/>
                          <a:latin typeface="+mn-lt"/>
                          <a:cs typeface="Arial" pitchFamily="34" charset="0"/>
                        </a:rPr>
                        <a:t>0</a:t>
                      </a:r>
                    </a:p>
                  </a:txBody>
                  <a:tcPr marL="0" marR="0" marT="0" marB="0" anchor="b">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b"/>
                      <a:r>
                        <a:rPr lang="en-US" sz="1400" b="0" i="0" u="none" strike="noStrike" dirty="0">
                          <a:effectLst/>
                          <a:latin typeface="+mn-lt"/>
                          <a:cs typeface="Arial" pitchFamily="34" charset="0"/>
                        </a:rPr>
                        <a:t>1</a:t>
                      </a:r>
                    </a:p>
                  </a:txBody>
                  <a:tcPr marL="0" marR="0" marT="0" marB="0" anchor="b">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b"/>
                      <a:r>
                        <a:rPr lang="en-US" sz="1400" b="0" i="0" u="none" strike="noStrike" dirty="0">
                          <a:effectLst/>
                          <a:latin typeface="+mn-lt"/>
                          <a:cs typeface="Arial" pitchFamily="34" charset="0"/>
                        </a:rPr>
                        <a:t>5</a:t>
                      </a:r>
                    </a:p>
                  </a:txBody>
                  <a:tcPr marL="0" marR="0" marT="0" marB="0" anchor="b">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b"/>
                      <a:r>
                        <a:rPr lang="en-US" sz="1400" b="0" i="0" u="none" strike="noStrike">
                          <a:effectLst/>
                          <a:latin typeface="+mn-lt"/>
                          <a:cs typeface="Arial" pitchFamily="34" charset="0"/>
                        </a:rPr>
                        <a:t>40</a:t>
                      </a:r>
                    </a:p>
                  </a:txBody>
                  <a:tcPr marL="0" marR="0" marT="0" marB="0" anchor="b">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b"/>
                      <a:r>
                        <a:rPr lang="en-US" sz="1400" b="0" i="0" u="none" strike="noStrike" dirty="0">
                          <a:effectLst/>
                          <a:latin typeface="+mn-lt"/>
                          <a:cs typeface="Arial" pitchFamily="34" charset="0"/>
                        </a:rPr>
                        <a:t>19.35%</a:t>
                      </a:r>
                    </a:p>
                  </a:txBody>
                  <a:tcPr marL="0" marR="0" marT="0" marB="0" anchor="b">
                    <a:gradFill flip="none" rotWithShape="1">
                      <a:gsLst>
                        <a:gs pos="0">
                          <a:schemeClr val="bg1">
                            <a:lumMod val="75000"/>
                            <a:lumOff val="25000"/>
                            <a:tint val="66000"/>
                            <a:satMod val="160000"/>
                          </a:schemeClr>
                        </a:gs>
                        <a:gs pos="50000">
                          <a:schemeClr val="bg1">
                            <a:lumMod val="75000"/>
                            <a:lumOff val="25000"/>
                            <a:tint val="44500"/>
                            <a:satMod val="160000"/>
                          </a:schemeClr>
                        </a:gs>
                        <a:gs pos="100000">
                          <a:schemeClr val="bg1">
                            <a:lumMod val="75000"/>
                            <a:lumOff val="25000"/>
                            <a:tint val="23500"/>
                            <a:satMod val="160000"/>
                          </a:schemeClr>
                        </a:gs>
                      </a:gsLst>
                      <a:lin ang="0" scaled="1"/>
                      <a:tileRect/>
                    </a:gradFill>
                  </a:tcPr>
                </a:tc>
                <a:tc>
                  <a:txBody>
                    <a:bodyPr/>
                    <a:lstStyle/>
                    <a:p>
                      <a:pPr algn="ctr" fontAlgn="b"/>
                      <a:r>
                        <a:rPr lang="en-US" sz="1400" b="0" i="0" u="none" strike="noStrike" dirty="0">
                          <a:effectLst/>
                          <a:latin typeface="+mn-lt"/>
                          <a:cs typeface="Arial" pitchFamily="34" charset="0"/>
                        </a:rPr>
                        <a:t>15.06%</a:t>
                      </a:r>
                    </a:p>
                  </a:txBody>
                  <a:tcPr marL="0" marR="0" marT="0" marB="0" anchor="b">
                    <a:gradFill flip="none" rotWithShape="1">
                      <a:gsLst>
                        <a:gs pos="0">
                          <a:schemeClr val="bg1">
                            <a:lumMod val="75000"/>
                            <a:lumOff val="25000"/>
                            <a:tint val="66000"/>
                            <a:satMod val="160000"/>
                          </a:schemeClr>
                        </a:gs>
                        <a:gs pos="50000">
                          <a:schemeClr val="bg1">
                            <a:lumMod val="75000"/>
                            <a:lumOff val="25000"/>
                            <a:tint val="44500"/>
                            <a:satMod val="160000"/>
                          </a:schemeClr>
                        </a:gs>
                        <a:gs pos="100000">
                          <a:schemeClr val="bg1">
                            <a:lumMod val="75000"/>
                            <a:lumOff val="25000"/>
                            <a:tint val="23500"/>
                            <a:satMod val="160000"/>
                          </a:schemeClr>
                        </a:gs>
                      </a:gsLst>
                      <a:lin ang="0" scaled="1"/>
                      <a:tileRect/>
                    </a:gradFill>
                  </a:tcPr>
                </a:tc>
              </a:tr>
              <a:tr h="330725">
                <a:tc>
                  <a:txBody>
                    <a:bodyPr/>
                    <a:lstStyle/>
                    <a:p>
                      <a:pPr algn="l" fontAlgn="ctr"/>
                      <a:r>
                        <a:rPr lang="en-US" sz="1400" b="1" i="0" u="none" strike="noStrike" dirty="0">
                          <a:solidFill>
                            <a:srgbClr val="000000"/>
                          </a:solidFill>
                          <a:effectLst/>
                          <a:latin typeface="+mn-lt"/>
                          <a:cs typeface="Calibri" pitchFamily="34" charset="0"/>
                        </a:rPr>
                        <a:t>Project 4</a:t>
                      </a:r>
                    </a:p>
                  </a:txBody>
                  <a:tcPr anchor="ctr">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fontAlgn="b"/>
                      <a:r>
                        <a:rPr lang="en-US" sz="1400" b="0" i="0" u="none" strike="noStrike">
                          <a:effectLst/>
                          <a:latin typeface="+mn-lt"/>
                          <a:cs typeface="Arial" pitchFamily="34" charset="0"/>
                        </a:rPr>
                        <a:t>0</a:t>
                      </a:r>
                    </a:p>
                  </a:txBody>
                  <a:tcPr marL="0" marR="0" marT="0" marB="0" anchor="b">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b"/>
                      <a:r>
                        <a:rPr lang="en-US" sz="1400" b="0" i="0" u="none" strike="noStrike" dirty="0">
                          <a:effectLst/>
                          <a:latin typeface="+mn-lt"/>
                          <a:cs typeface="Arial" pitchFamily="34" charset="0"/>
                        </a:rPr>
                        <a:t>0</a:t>
                      </a:r>
                    </a:p>
                  </a:txBody>
                  <a:tcPr marL="0" marR="0" marT="0" marB="0" anchor="b">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b"/>
                      <a:r>
                        <a:rPr lang="en-US" sz="1400" b="0" i="0" u="none" strike="noStrike" dirty="0">
                          <a:effectLst/>
                          <a:latin typeface="+mn-lt"/>
                          <a:cs typeface="Arial" pitchFamily="34" charset="0"/>
                        </a:rPr>
                        <a:t>28</a:t>
                      </a:r>
                    </a:p>
                  </a:txBody>
                  <a:tcPr marL="0" marR="0" marT="0" marB="0" anchor="b">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b"/>
                      <a:r>
                        <a:rPr lang="en-US" sz="1400" b="0" i="0" u="none" strike="noStrike" dirty="0">
                          <a:effectLst/>
                          <a:latin typeface="+mn-lt"/>
                          <a:cs typeface="Arial" pitchFamily="34" charset="0"/>
                        </a:rPr>
                        <a:t>60</a:t>
                      </a:r>
                    </a:p>
                  </a:txBody>
                  <a:tcPr marL="0" marR="0" marT="0" marB="0" anchor="b">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b"/>
                      <a:r>
                        <a:rPr lang="en-US" sz="1400" b="0" i="0" u="none" strike="noStrike" dirty="0">
                          <a:effectLst/>
                          <a:latin typeface="+mn-lt"/>
                          <a:cs typeface="Arial" pitchFamily="34" charset="0"/>
                        </a:rPr>
                        <a:t>11.36%</a:t>
                      </a:r>
                    </a:p>
                  </a:txBody>
                  <a:tcPr marL="0" marR="0" marT="0" marB="0" anchor="b">
                    <a:gradFill flip="none" rotWithShape="1">
                      <a:gsLst>
                        <a:gs pos="0">
                          <a:schemeClr val="bg1">
                            <a:lumMod val="75000"/>
                            <a:lumOff val="25000"/>
                            <a:tint val="66000"/>
                            <a:satMod val="160000"/>
                          </a:schemeClr>
                        </a:gs>
                        <a:gs pos="50000">
                          <a:schemeClr val="bg1">
                            <a:lumMod val="75000"/>
                            <a:lumOff val="25000"/>
                            <a:tint val="44500"/>
                            <a:satMod val="160000"/>
                          </a:schemeClr>
                        </a:gs>
                        <a:gs pos="100000">
                          <a:schemeClr val="bg1">
                            <a:lumMod val="75000"/>
                            <a:lumOff val="25000"/>
                            <a:tint val="23500"/>
                            <a:satMod val="160000"/>
                          </a:schemeClr>
                        </a:gs>
                      </a:gsLst>
                      <a:lin ang="0" scaled="1"/>
                      <a:tileRect/>
                    </a:gradFill>
                  </a:tcPr>
                </a:tc>
                <a:tc>
                  <a:txBody>
                    <a:bodyPr/>
                    <a:lstStyle/>
                    <a:p>
                      <a:pPr algn="ctr" fontAlgn="b"/>
                      <a:r>
                        <a:rPr lang="en-US" sz="1400" b="0" i="0" u="none" strike="noStrike" dirty="0">
                          <a:effectLst/>
                          <a:latin typeface="+mn-lt"/>
                          <a:cs typeface="Arial" pitchFamily="34" charset="0"/>
                        </a:rPr>
                        <a:t>8.84%</a:t>
                      </a:r>
                    </a:p>
                  </a:txBody>
                  <a:tcPr marL="0" marR="0" marT="0" marB="0" anchor="b">
                    <a:gradFill flip="none" rotWithShape="1">
                      <a:gsLst>
                        <a:gs pos="0">
                          <a:schemeClr val="bg1">
                            <a:lumMod val="75000"/>
                            <a:lumOff val="25000"/>
                            <a:tint val="66000"/>
                            <a:satMod val="160000"/>
                          </a:schemeClr>
                        </a:gs>
                        <a:gs pos="50000">
                          <a:schemeClr val="bg1">
                            <a:lumMod val="75000"/>
                            <a:lumOff val="25000"/>
                            <a:tint val="44500"/>
                            <a:satMod val="160000"/>
                          </a:schemeClr>
                        </a:gs>
                        <a:gs pos="100000">
                          <a:schemeClr val="bg1">
                            <a:lumMod val="75000"/>
                            <a:lumOff val="25000"/>
                            <a:tint val="23500"/>
                            <a:satMod val="160000"/>
                          </a:schemeClr>
                        </a:gs>
                      </a:gsLst>
                      <a:lin ang="0" scaled="1"/>
                      <a:tileRect/>
                    </a:gradFill>
                  </a:tcPr>
                </a:tc>
              </a:tr>
            </a:tbl>
          </a:graphicData>
        </a:graphic>
      </p:graphicFrame>
      <p:graphicFrame>
        <p:nvGraphicFramePr>
          <p:cNvPr id="7" name="Text"/>
          <p:cNvGraphicFramePr>
            <a:graphicFrameLocks noGrp="1"/>
          </p:cNvGraphicFramePr>
          <p:nvPr>
            <p:extLst>
              <p:ext uri="{D42A27DB-BD31-4B8C-83A1-F6EECF244321}">
                <p14:modId xmlns:p14="http://schemas.microsoft.com/office/powerpoint/2010/main" val="4013360243"/>
              </p:ext>
            </p:extLst>
          </p:nvPr>
        </p:nvGraphicFramePr>
        <p:xfrm>
          <a:off x="439028" y="4645152"/>
          <a:ext cx="8398936" cy="2054420"/>
        </p:xfrm>
        <a:graphic>
          <a:graphicData uri="http://schemas.openxmlformats.org/drawingml/2006/table">
            <a:tbl>
              <a:tblPr firstRow="1" bandRow="1">
                <a:effectLst>
                  <a:outerShdw blurRad="50800" dist="38100" dir="2700000" sx="101000" sy="101000" algn="tl" rotWithShape="0">
                    <a:prstClr val="black">
                      <a:alpha val="40000"/>
                    </a:prstClr>
                  </a:outerShdw>
                  <a:reflection blurRad="6350" stA="32000" endPos="19000" dist="50800" dir="5400000" sy="-100000" algn="bl" rotWithShape="0"/>
                </a:effectLst>
                <a:tableStyleId>{5C22544A-7EE6-4342-B048-85BDC9FD1C3A}</a:tableStyleId>
              </a:tblPr>
              <a:tblGrid>
                <a:gridCol w="1199848"/>
                <a:gridCol w="1199848"/>
                <a:gridCol w="1199848"/>
                <a:gridCol w="1199848"/>
                <a:gridCol w="1199848"/>
                <a:gridCol w="1199848"/>
                <a:gridCol w="1199848"/>
              </a:tblGrid>
              <a:tr h="291713">
                <a:tc>
                  <a:txBody>
                    <a:bodyPr/>
                    <a:lstStyle/>
                    <a:p>
                      <a:endParaRPr lang="en-US" sz="14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400" dirty="0" smtClean="0">
                          <a:solidFill>
                            <a:schemeClr val="bg1"/>
                          </a:solidFill>
                        </a:rPr>
                        <a:t>Immediate downtime</a:t>
                      </a:r>
                      <a:r>
                        <a:rPr lang="en-US" sz="1400" baseline="0" dirty="0" smtClean="0">
                          <a:solidFill>
                            <a:schemeClr val="bg1"/>
                          </a:solidFill>
                        </a:rPr>
                        <a:t> (60%)</a:t>
                      </a:r>
                      <a:endParaRPr lang="en-US" sz="1400" dirty="0">
                        <a:solidFill>
                          <a:schemeClr val="bg1"/>
                        </a:solidFill>
                      </a:endParaRPr>
                    </a:p>
                  </a:txBody>
                  <a:tcPr>
                    <a:lnL w="12700" cmpd="sng">
                      <a:noFill/>
                    </a:lnL>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t="100000" r="100000"/>
                      </a:path>
                      <a:tileRect l="-100000" b="-100000"/>
                    </a:gradFill>
                  </a:tcPr>
                </a:tc>
                <a:tc>
                  <a:txBody>
                    <a:bodyPr/>
                    <a:lstStyle/>
                    <a:p>
                      <a:r>
                        <a:rPr lang="en-US" sz="1400" dirty="0" smtClean="0">
                          <a:solidFill>
                            <a:schemeClr val="bg1"/>
                          </a:solidFill>
                        </a:rPr>
                        <a:t>Future downtime (20%)</a:t>
                      </a:r>
                      <a:endParaRPr lang="en-US" sz="1400" dirty="0">
                        <a:solidFill>
                          <a:schemeClr val="bg1"/>
                        </a:solidFill>
                      </a:endParaRPr>
                    </a:p>
                  </a:txBody>
                  <a:tcPr>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t="100000" r="100000"/>
                      </a:path>
                      <a:tileRect l="-100000" b="-100000"/>
                    </a:gradFill>
                  </a:tcPr>
                </a:tc>
                <a:tc>
                  <a:txBody>
                    <a:bodyPr/>
                    <a:lstStyle/>
                    <a:p>
                      <a:r>
                        <a:rPr lang="en-US" sz="1400" dirty="0" smtClean="0">
                          <a:solidFill>
                            <a:schemeClr val="bg1"/>
                          </a:solidFill>
                        </a:rPr>
                        <a:t># of sites impacted </a:t>
                      </a:r>
                      <a:r>
                        <a:rPr lang="en-US" sz="1400" baseline="0" dirty="0" smtClean="0">
                          <a:solidFill>
                            <a:schemeClr val="bg1"/>
                          </a:solidFill>
                        </a:rPr>
                        <a:t>(15%)</a:t>
                      </a:r>
                      <a:endParaRPr lang="en-US" sz="1400" dirty="0">
                        <a:solidFill>
                          <a:schemeClr val="bg1"/>
                        </a:solidFill>
                      </a:endParaRPr>
                    </a:p>
                  </a:txBody>
                  <a:tcPr>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t="100000" r="100000"/>
                      </a:path>
                      <a:tileRect l="-100000" b="-100000"/>
                    </a:gradFill>
                  </a:tcPr>
                </a:tc>
                <a:tc>
                  <a:txBody>
                    <a:bodyPr/>
                    <a:lstStyle/>
                    <a:p>
                      <a:r>
                        <a:rPr lang="en-US" sz="1400" dirty="0" smtClean="0">
                          <a:solidFill>
                            <a:schemeClr val="bg1"/>
                          </a:solidFill>
                        </a:rPr>
                        <a:t>Usage</a:t>
                      </a:r>
                      <a:r>
                        <a:rPr lang="en-US" sz="1400" baseline="0" dirty="0" smtClean="0">
                          <a:solidFill>
                            <a:schemeClr val="bg1"/>
                          </a:solidFill>
                        </a:rPr>
                        <a:t> at sites</a:t>
                      </a:r>
                    </a:p>
                    <a:p>
                      <a:r>
                        <a:rPr lang="en-US" sz="1400" dirty="0" smtClean="0">
                          <a:solidFill>
                            <a:schemeClr val="bg1"/>
                          </a:solidFill>
                        </a:rPr>
                        <a:t>(5%)</a:t>
                      </a:r>
                      <a:endParaRPr lang="en-US" sz="1400" dirty="0">
                        <a:solidFill>
                          <a:schemeClr val="bg1"/>
                        </a:solidFill>
                      </a:endParaRPr>
                    </a:p>
                  </a:txBody>
                  <a:tcPr>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t="100000" r="100000"/>
                      </a:path>
                      <a:tileRect l="-100000" b="-100000"/>
                    </a:gradFill>
                  </a:tcPr>
                </a:tc>
                <a:tc>
                  <a:txBody>
                    <a:bodyPr/>
                    <a:lstStyle/>
                    <a:p>
                      <a:r>
                        <a:rPr lang="en-US" sz="1400" dirty="0" smtClean="0">
                          <a:solidFill>
                            <a:schemeClr val="bg1"/>
                          </a:solidFill>
                        </a:rPr>
                        <a:t>Aggregated</a:t>
                      </a:r>
                      <a:r>
                        <a:rPr lang="en-US" sz="1400" baseline="0" dirty="0" smtClean="0">
                          <a:solidFill>
                            <a:schemeClr val="bg1"/>
                          </a:solidFill>
                        </a:rPr>
                        <a:t> priorities</a:t>
                      </a:r>
                      <a:endParaRPr lang="en-US" sz="1400" dirty="0">
                        <a:solidFill>
                          <a:schemeClr val="bg1"/>
                        </a:solidFill>
                      </a:endParaRPr>
                    </a:p>
                  </a:txBody>
                  <a:tcPr>
                    <a:gradFill flip="none" rotWithShape="1">
                      <a:gsLst>
                        <a:gs pos="0">
                          <a:schemeClr val="bg1">
                            <a:lumMod val="75000"/>
                            <a:lumOff val="25000"/>
                            <a:tint val="66000"/>
                            <a:satMod val="160000"/>
                          </a:schemeClr>
                        </a:gs>
                        <a:gs pos="50000">
                          <a:schemeClr val="bg1">
                            <a:lumMod val="75000"/>
                            <a:lumOff val="25000"/>
                            <a:tint val="44500"/>
                            <a:satMod val="160000"/>
                          </a:schemeClr>
                        </a:gs>
                        <a:gs pos="100000">
                          <a:schemeClr val="bg1">
                            <a:lumMod val="75000"/>
                            <a:lumOff val="25000"/>
                            <a:tint val="23500"/>
                            <a:satMod val="160000"/>
                          </a:schemeClr>
                        </a:gs>
                      </a:gsLst>
                      <a:lin ang="2700000" scaled="1"/>
                      <a:tileRect/>
                    </a:gradFill>
                  </a:tcPr>
                </a:tc>
                <a:tc>
                  <a:txBody>
                    <a:bodyPr/>
                    <a:lstStyle/>
                    <a:p>
                      <a:r>
                        <a:rPr lang="en-US" sz="1400" dirty="0" smtClean="0">
                          <a:solidFill>
                            <a:schemeClr val="bg1"/>
                          </a:solidFill>
                        </a:rPr>
                        <a:t>Relative</a:t>
                      </a:r>
                      <a:r>
                        <a:rPr lang="en-US" sz="1400" baseline="0" dirty="0" smtClean="0">
                          <a:solidFill>
                            <a:schemeClr val="bg1"/>
                          </a:solidFill>
                        </a:rPr>
                        <a:t> priorities</a:t>
                      </a:r>
                      <a:endParaRPr lang="en-US" sz="1400" dirty="0">
                        <a:solidFill>
                          <a:schemeClr val="bg1"/>
                        </a:solidFill>
                      </a:endParaRPr>
                    </a:p>
                  </a:txBody>
                  <a:tcPr>
                    <a:gradFill flip="none" rotWithShape="1">
                      <a:gsLst>
                        <a:gs pos="0">
                          <a:schemeClr val="bg1">
                            <a:lumMod val="75000"/>
                            <a:lumOff val="25000"/>
                            <a:tint val="66000"/>
                            <a:satMod val="160000"/>
                          </a:schemeClr>
                        </a:gs>
                        <a:gs pos="50000">
                          <a:schemeClr val="bg1">
                            <a:lumMod val="75000"/>
                            <a:lumOff val="25000"/>
                            <a:tint val="44500"/>
                            <a:satMod val="160000"/>
                          </a:schemeClr>
                        </a:gs>
                        <a:gs pos="100000">
                          <a:schemeClr val="bg1">
                            <a:lumMod val="75000"/>
                            <a:lumOff val="25000"/>
                            <a:tint val="23500"/>
                            <a:satMod val="160000"/>
                          </a:schemeClr>
                        </a:gs>
                      </a:gsLst>
                      <a:lin ang="2700000" scaled="1"/>
                      <a:tileRect/>
                    </a:gradFill>
                  </a:tcPr>
                </a:tc>
              </a:tr>
              <a:tr h="330725">
                <a:tc>
                  <a:txBody>
                    <a:bodyPr/>
                    <a:lstStyle/>
                    <a:p>
                      <a:pPr algn="l" fontAlgn="ctr"/>
                      <a:r>
                        <a:rPr lang="en-US" sz="1400" b="1" i="0" u="none" strike="noStrike">
                          <a:solidFill>
                            <a:srgbClr val="000000"/>
                          </a:solidFill>
                          <a:effectLst/>
                          <a:latin typeface="+mn-lt"/>
                          <a:cs typeface="Calibri" pitchFamily="34" charset="0"/>
                        </a:rPr>
                        <a:t>Project 1</a:t>
                      </a:r>
                    </a:p>
                  </a:txBody>
                  <a:tcPr anchor="ctr">
                    <a:lnT w="38100" cmpd="sng">
                      <a:noFill/>
                    </a:lnT>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fontAlgn="b"/>
                      <a:r>
                        <a:rPr lang="en-US" sz="1400" b="0" i="0" u="none" strike="noStrike" dirty="0" smtClean="0">
                          <a:effectLst/>
                          <a:latin typeface="+mn-lt"/>
                          <a:cs typeface="Arial" pitchFamily="34" charset="0"/>
                        </a:rPr>
                        <a:t>Yes</a:t>
                      </a:r>
                      <a:endParaRPr lang="en-US" sz="1400" b="0" i="0" u="none" strike="noStrike" dirty="0">
                        <a:effectLst/>
                        <a:latin typeface="+mn-lt"/>
                        <a:cs typeface="Arial" pitchFamily="34" charset="0"/>
                      </a:endParaRPr>
                    </a:p>
                  </a:txBody>
                  <a:tcPr marL="0" marR="0" marT="0" marB="0" anchor="b">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b"/>
                      <a:r>
                        <a:rPr lang="en-US" sz="1400" b="0" i="0" u="none" strike="noStrike" dirty="0" smtClean="0">
                          <a:effectLst/>
                          <a:latin typeface="+mn-lt"/>
                          <a:cs typeface="Arial" pitchFamily="34" charset="0"/>
                        </a:rPr>
                        <a:t>No</a:t>
                      </a:r>
                      <a:endParaRPr lang="en-US" sz="1400" b="0" i="0" u="none" strike="noStrike" dirty="0">
                        <a:effectLst/>
                        <a:latin typeface="+mn-lt"/>
                        <a:cs typeface="Arial" pitchFamily="34" charset="0"/>
                      </a:endParaRPr>
                    </a:p>
                  </a:txBody>
                  <a:tcPr marL="0" marR="0" marT="0" marB="0" anchor="b">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b"/>
                      <a:r>
                        <a:rPr lang="en-US" sz="1400" b="0" i="0" u="none" strike="noStrike" dirty="0">
                          <a:effectLst/>
                          <a:latin typeface="+mn-lt"/>
                          <a:cs typeface="Arial" pitchFamily="34" charset="0"/>
                        </a:rPr>
                        <a:t>1</a:t>
                      </a:r>
                    </a:p>
                  </a:txBody>
                  <a:tcPr marL="0" marR="0" marT="0" marB="0" anchor="b">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b"/>
                      <a:r>
                        <a:rPr lang="en-US" sz="1400" b="0" i="0" u="none" strike="noStrike" dirty="0" smtClean="0">
                          <a:effectLst/>
                          <a:latin typeface="+mn-lt"/>
                          <a:cs typeface="Arial" pitchFamily="34" charset="0"/>
                        </a:rPr>
                        <a:t>Low</a:t>
                      </a:r>
                      <a:endParaRPr lang="en-US" sz="1400" b="0" i="0" u="none" strike="noStrike" dirty="0">
                        <a:effectLst/>
                        <a:latin typeface="+mn-lt"/>
                        <a:cs typeface="Arial" pitchFamily="34" charset="0"/>
                      </a:endParaRPr>
                    </a:p>
                  </a:txBody>
                  <a:tcPr marL="0" marR="0" marT="0" marB="0" anchor="b">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b"/>
                      <a:r>
                        <a:rPr lang="en-US" sz="1400" b="0" i="0" u="none" strike="noStrike" dirty="0">
                          <a:effectLst/>
                          <a:latin typeface="+mn-lt"/>
                          <a:cs typeface="Arial" pitchFamily="34" charset="0"/>
                        </a:rPr>
                        <a:t>69.92%</a:t>
                      </a:r>
                    </a:p>
                  </a:txBody>
                  <a:tcPr marL="0" marR="0" marT="0" marB="0" anchor="b">
                    <a:gradFill flip="none" rotWithShape="1">
                      <a:gsLst>
                        <a:gs pos="0">
                          <a:schemeClr val="bg1">
                            <a:lumMod val="75000"/>
                            <a:lumOff val="25000"/>
                            <a:tint val="66000"/>
                            <a:satMod val="160000"/>
                          </a:schemeClr>
                        </a:gs>
                        <a:gs pos="50000">
                          <a:schemeClr val="bg1">
                            <a:lumMod val="75000"/>
                            <a:lumOff val="25000"/>
                            <a:tint val="44500"/>
                            <a:satMod val="160000"/>
                          </a:schemeClr>
                        </a:gs>
                        <a:gs pos="100000">
                          <a:schemeClr val="bg1">
                            <a:lumMod val="75000"/>
                            <a:lumOff val="25000"/>
                            <a:tint val="23500"/>
                            <a:satMod val="160000"/>
                          </a:schemeClr>
                        </a:gs>
                      </a:gsLst>
                      <a:lin ang="0" scaled="1"/>
                      <a:tileRect/>
                    </a:gradFill>
                  </a:tcPr>
                </a:tc>
                <a:tc>
                  <a:txBody>
                    <a:bodyPr/>
                    <a:lstStyle/>
                    <a:p>
                      <a:pPr algn="ctr" fontAlgn="b"/>
                      <a:r>
                        <a:rPr lang="en-US" sz="1400" b="0" i="0" u="none" strike="noStrike" dirty="0">
                          <a:effectLst/>
                          <a:latin typeface="+mn-lt"/>
                          <a:cs typeface="Arial" pitchFamily="34" charset="0"/>
                        </a:rPr>
                        <a:t>54.41%</a:t>
                      </a:r>
                    </a:p>
                  </a:txBody>
                  <a:tcPr marL="0" marR="0" marT="0" marB="0" anchor="b">
                    <a:gradFill flip="none" rotWithShape="1">
                      <a:gsLst>
                        <a:gs pos="0">
                          <a:schemeClr val="bg1">
                            <a:lumMod val="75000"/>
                            <a:lumOff val="25000"/>
                            <a:tint val="66000"/>
                            <a:satMod val="160000"/>
                          </a:schemeClr>
                        </a:gs>
                        <a:gs pos="50000">
                          <a:schemeClr val="bg1">
                            <a:lumMod val="75000"/>
                            <a:lumOff val="25000"/>
                            <a:tint val="44500"/>
                            <a:satMod val="160000"/>
                          </a:schemeClr>
                        </a:gs>
                        <a:gs pos="100000">
                          <a:schemeClr val="bg1">
                            <a:lumMod val="75000"/>
                            <a:lumOff val="25000"/>
                            <a:tint val="23500"/>
                            <a:satMod val="160000"/>
                          </a:schemeClr>
                        </a:gs>
                      </a:gsLst>
                      <a:lin ang="0" scaled="1"/>
                      <a:tileRect/>
                    </a:gradFill>
                  </a:tcPr>
                </a:tc>
              </a:tr>
              <a:tr h="330725">
                <a:tc>
                  <a:txBody>
                    <a:bodyPr/>
                    <a:lstStyle/>
                    <a:p>
                      <a:pPr algn="l" fontAlgn="ctr"/>
                      <a:r>
                        <a:rPr lang="en-US" sz="1400" b="1" i="0" u="none" strike="noStrike" dirty="0">
                          <a:solidFill>
                            <a:srgbClr val="000000"/>
                          </a:solidFill>
                          <a:effectLst/>
                          <a:latin typeface="+mn-lt"/>
                          <a:cs typeface="Calibri" pitchFamily="34" charset="0"/>
                        </a:rPr>
                        <a:t>Project 2</a:t>
                      </a:r>
                    </a:p>
                  </a:txBody>
                  <a:tcPr anchor="ctr">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fontAlgn="b"/>
                      <a:r>
                        <a:rPr lang="en-US" sz="1400" b="0" i="0" u="none" strike="noStrike" dirty="0" smtClean="0">
                          <a:effectLst/>
                          <a:latin typeface="+mn-lt"/>
                          <a:cs typeface="Arial" pitchFamily="34" charset="0"/>
                        </a:rPr>
                        <a:t>No</a:t>
                      </a:r>
                      <a:endParaRPr lang="en-US" sz="1400" b="0" i="0" u="none" strike="noStrike" dirty="0">
                        <a:effectLst/>
                        <a:latin typeface="+mn-lt"/>
                        <a:cs typeface="Arial" pitchFamily="34" charset="0"/>
                      </a:endParaRPr>
                    </a:p>
                  </a:txBody>
                  <a:tcPr marL="0" marR="0" marT="0" marB="0" anchor="b">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b"/>
                      <a:r>
                        <a:rPr lang="en-US" sz="1400" b="0" i="0" u="none" strike="noStrike" dirty="0" smtClean="0">
                          <a:effectLst/>
                          <a:latin typeface="+mn-lt"/>
                          <a:cs typeface="Arial" pitchFamily="34" charset="0"/>
                        </a:rPr>
                        <a:t>Yes</a:t>
                      </a:r>
                      <a:endParaRPr lang="en-US" sz="1400" b="0" i="0" u="none" strike="noStrike" dirty="0">
                        <a:effectLst/>
                        <a:latin typeface="+mn-lt"/>
                        <a:cs typeface="Arial" pitchFamily="34" charset="0"/>
                      </a:endParaRPr>
                    </a:p>
                  </a:txBody>
                  <a:tcPr marL="0" marR="0" marT="0" marB="0" anchor="b">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b"/>
                      <a:r>
                        <a:rPr lang="en-US" sz="1400" b="0" i="0" u="none" strike="noStrike">
                          <a:effectLst/>
                          <a:latin typeface="+mn-lt"/>
                          <a:cs typeface="Arial" pitchFamily="34" charset="0"/>
                        </a:rPr>
                        <a:t>28</a:t>
                      </a:r>
                    </a:p>
                  </a:txBody>
                  <a:tcPr marL="0" marR="0" marT="0" marB="0" anchor="b">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b"/>
                      <a:r>
                        <a:rPr lang="en-US" sz="1400" b="0" i="0" u="none" strike="noStrike" dirty="0" smtClean="0">
                          <a:effectLst/>
                          <a:latin typeface="+mn-lt"/>
                          <a:cs typeface="Arial" pitchFamily="34" charset="0"/>
                        </a:rPr>
                        <a:t>High</a:t>
                      </a:r>
                      <a:endParaRPr lang="en-US" sz="1400" b="0" i="0" u="none" strike="noStrike" dirty="0">
                        <a:effectLst/>
                        <a:latin typeface="+mn-lt"/>
                        <a:cs typeface="Arial" pitchFamily="34" charset="0"/>
                      </a:endParaRPr>
                    </a:p>
                  </a:txBody>
                  <a:tcPr marL="0" marR="0" marT="0" marB="0" anchor="b">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b"/>
                      <a:r>
                        <a:rPr lang="en-US" sz="1400" b="0" i="0" u="none" strike="noStrike" dirty="0">
                          <a:effectLst/>
                          <a:latin typeface="+mn-lt"/>
                          <a:cs typeface="Arial" pitchFamily="34" charset="0"/>
                        </a:rPr>
                        <a:t>27.88%</a:t>
                      </a:r>
                    </a:p>
                  </a:txBody>
                  <a:tcPr marL="0" marR="0" marT="0" marB="0" anchor="b">
                    <a:gradFill flip="none" rotWithShape="1">
                      <a:gsLst>
                        <a:gs pos="0">
                          <a:schemeClr val="bg1">
                            <a:lumMod val="75000"/>
                            <a:lumOff val="25000"/>
                            <a:tint val="66000"/>
                            <a:satMod val="160000"/>
                          </a:schemeClr>
                        </a:gs>
                        <a:gs pos="50000">
                          <a:schemeClr val="bg1">
                            <a:lumMod val="75000"/>
                            <a:lumOff val="25000"/>
                            <a:tint val="44500"/>
                            <a:satMod val="160000"/>
                          </a:schemeClr>
                        </a:gs>
                        <a:gs pos="100000">
                          <a:schemeClr val="bg1">
                            <a:lumMod val="75000"/>
                            <a:lumOff val="25000"/>
                            <a:tint val="23500"/>
                            <a:satMod val="160000"/>
                          </a:schemeClr>
                        </a:gs>
                      </a:gsLst>
                      <a:lin ang="0" scaled="1"/>
                      <a:tileRect/>
                    </a:gradFill>
                  </a:tcPr>
                </a:tc>
                <a:tc>
                  <a:txBody>
                    <a:bodyPr/>
                    <a:lstStyle/>
                    <a:p>
                      <a:pPr algn="ctr" fontAlgn="b"/>
                      <a:r>
                        <a:rPr lang="en-US" sz="1400" b="0" i="0" u="none" strike="noStrike" dirty="0">
                          <a:effectLst/>
                          <a:latin typeface="+mn-lt"/>
                          <a:cs typeface="Arial" pitchFamily="34" charset="0"/>
                        </a:rPr>
                        <a:t>21.69%</a:t>
                      </a:r>
                    </a:p>
                  </a:txBody>
                  <a:tcPr marL="0" marR="0" marT="0" marB="0" anchor="b">
                    <a:gradFill flip="none" rotWithShape="1">
                      <a:gsLst>
                        <a:gs pos="0">
                          <a:schemeClr val="bg1">
                            <a:lumMod val="75000"/>
                            <a:lumOff val="25000"/>
                            <a:tint val="66000"/>
                            <a:satMod val="160000"/>
                          </a:schemeClr>
                        </a:gs>
                        <a:gs pos="50000">
                          <a:schemeClr val="bg1">
                            <a:lumMod val="75000"/>
                            <a:lumOff val="25000"/>
                            <a:tint val="44500"/>
                            <a:satMod val="160000"/>
                          </a:schemeClr>
                        </a:gs>
                        <a:gs pos="100000">
                          <a:schemeClr val="bg1">
                            <a:lumMod val="75000"/>
                            <a:lumOff val="25000"/>
                            <a:tint val="23500"/>
                            <a:satMod val="160000"/>
                          </a:schemeClr>
                        </a:gs>
                      </a:gsLst>
                      <a:lin ang="0" scaled="1"/>
                      <a:tileRect/>
                    </a:gradFill>
                  </a:tcPr>
                </a:tc>
              </a:tr>
              <a:tr h="330725">
                <a:tc>
                  <a:txBody>
                    <a:bodyPr/>
                    <a:lstStyle/>
                    <a:p>
                      <a:pPr algn="l" fontAlgn="ctr"/>
                      <a:r>
                        <a:rPr lang="en-US" sz="1400" b="1" i="0" u="none" strike="noStrike">
                          <a:solidFill>
                            <a:srgbClr val="000000"/>
                          </a:solidFill>
                          <a:effectLst/>
                          <a:latin typeface="+mn-lt"/>
                          <a:cs typeface="Calibri" pitchFamily="34" charset="0"/>
                        </a:rPr>
                        <a:t>Project 3</a:t>
                      </a:r>
                    </a:p>
                  </a:txBody>
                  <a:tcPr anchor="ctr">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fontAlgn="b"/>
                      <a:r>
                        <a:rPr lang="en-US" sz="1400" b="0" i="0" u="none" strike="noStrike" dirty="0" smtClean="0">
                          <a:effectLst/>
                          <a:latin typeface="+mn-lt"/>
                          <a:cs typeface="Arial" pitchFamily="34" charset="0"/>
                        </a:rPr>
                        <a:t>No</a:t>
                      </a:r>
                      <a:endParaRPr lang="en-US" sz="1400" b="0" i="0" u="none" strike="noStrike" dirty="0">
                        <a:effectLst/>
                        <a:latin typeface="+mn-lt"/>
                        <a:cs typeface="Arial" pitchFamily="34" charset="0"/>
                      </a:endParaRPr>
                    </a:p>
                  </a:txBody>
                  <a:tcPr marL="0" marR="0" marT="0" marB="0" anchor="b">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b"/>
                      <a:r>
                        <a:rPr lang="en-US" sz="1400" b="0" i="0" u="none" strike="noStrike" dirty="0" smtClean="0">
                          <a:effectLst/>
                          <a:latin typeface="+mn-lt"/>
                          <a:cs typeface="Arial" pitchFamily="34" charset="0"/>
                        </a:rPr>
                        <a:t>Yes</a:t>
                      </a:r>
                      <a:endParaRPr lang="en-US" sz="1400" b="0" i="0" u="none" strike="noStrike" dirty="0">
                        <a:effectLst/>
                        <a:latin typeface="+mn-lt"/>
                        <a:cs typeface="Arial" pitchFamily="34" charset="0"/>
                      </a:endParaRPr>
                    </a:p>
                  </a:txBody>
                  <a:tcPr marL="0" marR="0" marT="0" marB="0" anchor="b">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b"/>
                      <a:r>
                        <a:rPr lang="en-US" sz="1400" b="0" i="0" u="none" strike="noStrike" dirty="0">
                          <a:effectLst/>
                          <a:latin typeface="+mn-lt"/>
                          <a:cs typeface="Arial" pitchFamily="34" charset="0"/>
                        </a:rPr>
                        <a:t>5</a:t>
                      </a:r>
                    </a:p>
                  </a:txBody>
                  <a:tcPr marL="0" marR="0" marT="0" marB="0" anchor="b">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b"/>
                      <a:r>
                        <a:rPr lang="en-US" sz="1400" b="0" i="0" u="none" strike="noStrike" dirty="0" smtClean="0">
                          <a:effectLst/>
                          <a:latin typeface="+mn-lt"/>
                          <a:cs typeface="Arial" pitchFamily="34" charset="0"/>
                        </a:rPr>
                        <a:t>Moderate</a:t>
                      </a:r>
                      <a:endParaRPr lang="en-US" sz="1400" b="0" i="0" u="none" strike="noStrike" dirty="0">
                        <a:effectLst/>
                        <a:latin typeface="+mn-lt"/>
                        <a:cs typeface="Arial" pitchFamily="34" charset="0"/>
                      </a:endParaRPr>
                    </a:p>
                  </a:txBody>
                  <a:tcPr marL="0" marR="0" marT="0" marB="0" anchor="b">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b"/>
                      <a:r>
                        <a:rPr lang="en-US" sz="1400" b="0" i="0" u="none" strike="noStrike" dirty="0">
                          <a:effectLst/>
                          <a:latin typeface="+mn-lt"/>
                          <a:cs typeface="Arial" pitchFamily="34" charset="0"/>
                        </a:rPr>
                        <a:t>19.35%</a:t>
                      </a:r>
                    </a:p>
                  </a:txBody>
                  <a:tcPr marL="0" marR="0" marT="0" marB="0" anchor="b">
                    <a:gradFill flip="none" rotWithShape="1">
                      <a:gsLst>
                        <a:gs pos="0">
                          <a:schemeClr val="bg1">
                            <a:lumMod val="75000"/>
                            <a:lumOff val="25000"/>
                            <a:tint val="66000"/>
                            <a:satMod val="160000"/>
                          </a:schemeClr>
                        </a:gs>
                        <a:gs pos="50000">
                          <a:schemeClr val="bg1">
                            <a:lumMod val="75000"/>
                            <a:lumOff val="25000"/>
                            <a:tint val="44500"/>
                            <a:satMod val="160000"/>
                          </a:schemeClr>
                        </a:gs>
                        <a:gs pos="100000">
                          <a:schemeClr val="bg1">
                            <a:lumMod val="75000"/>
                            <a:lumOff val="25000"/>
                            <a:tint val="23500"/>
                            <a:satMod val="160000"/>
                          </a:schemeClr>
                        </a:gs>
                      </a:gsLst>
                      <a:lin ang="0" scaled="1"/>
                      <a:tileRect/>
                    </a:gradFill>
                  </a:tcPr>
                </a:tc>
                <a:tc>
                  <a:txBody>
                    <a:bodyPr/>
                    <a:lstStyle/>
                    <a:p>
                      <a:pPr algn="ctr" fontAlgn="b"/>
                      <a:r>
                        <a:rPr lang="en-US" sz="1400" b="0" i="0" u="none" strike="noStrike" dirty="0">
                          <a:effectLst/>
                          <a:latin typeface="+mn-lt"/>
                          <a:cs typeface="Arial" pitchFamily="34" charset="0"/>
                        </a:rPr>
                        <a:t>15.06%</a:t>
                      </a:r>
                    </a:p>
                  </a:txBody>
                  <a:tcPr marL="0" marR="0" marT="0" marB="0" anchor="b">
                    <a:gradFill flip="none" rotWithShape="1">
                      <a:gsLst>
                        <a:gs pos="0">
                          <a:schemeClr val="bg1">
                            <a:lumMod val="75000"/>
                            <a:lumOff val="25000"/>
                            <a:tint val="66000"/>
                            <a:satMod val="160000"/>
                          </a:schemeClr>
                        </a:gs>
                        <a:gs pos="50000">
                          <a:schemeClr val="bg1">
                            <a:lumMod val="75000"/>
                            <a:lumOff val="25000"/>
                            <a:tint val="44500"/>
                            <a:satMod val="160000"/>
                          </a:schemeClr>
                        </a:gs>
                        <a:gs pos="100000">
                          <a:schemeClr val="bg1">
                            <a:lumMod val="75000"/>
                            <a:lumOff val="25000"/>
                            <a:tint val="23500"/>
                            <a:satMod val="160000"/>
                          </a:schemeClr>
                        </a:gs>
                      </a:gsLst>
                      <a:lin ang="0" scaled="1"/>
                      <a:tileRect/>
                    </a:gradFill>
                  </a:tcPr>
                </a:tc>
              </a:tr>
              <a:tr h="330725">
                <a:tc>
                  <a:txBody>
                    <a:bodyPr/>
                    <a:lstStyle/>
                    <a:p>
                      <a:pPr algn="l" fontAlgn="ctr"/>
                      <a:r>
                        <a:rPr lang="en-US" sz="1400" b="1" i="0" u="none" strike="noStrike" dirty="0">
                          <a:solidFill>
                            <a:srgbClr val="000000"/>
                          </a:solidFill>
                          <a:effectLst/>
                          <a:latin typeface="+mn-lt"/>
                          <a:cs typeface="Calibri" pitchFamily="34" charset="0"/>
                        </a:rPr>
                        <a:t>Project 4</a:t>
                      </a:r>
                    </a:p>
                  </a:txBody>
                  <a:tcPr anchor="ctr">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fontAlgn="b"/>
                      <a:r>
                        <a:rPr lang="en-US" sz="1400" b="0" i="0" u="none" strike="noStrike" dirty="0" smtClean="0">
                          <a:effectLst/>
                          <a:latin typeface="+mn-lt"/>
                          <a:cs typeface="Arial" pitchFamily="34" charset="0"/>
                        </a:rPr>
                        <a:t>No</a:t>
                      </a:r>
                      <a:endParaRPr lang="en-US" sz="1400" b="0" i="0" u="none" strike="noStrike" dirty="0">
                        <a:effectLst/>
                        <a:latin typeface="+mn-lt"/>
                        <a:cs typeface="Arial" pitchFamily="34" charset="0"/>
                      </a:endParaRPr>
                    </a:p>
                  </a:txBody>
                  <a:tcPr marL="0" marR="0" marT="0" marB="0" anchor="b">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b"/>
                      <a:r>
                        <a:rPr lang="en-US" sz="1400" b="0" i="0" u="none" strike="noStrike" dirty="0" smtClean="0">
                          <a:effectLst/>
                          <a:latin typeface="+mn-lt"/>
                          <a:cs typeface="Arial" pitchFamily="34" charset="0"/>
                        </a:rPr>
                        <a:t>No</a:t>
                      </a:r>
                      <a:endParaRPr lang="en-US" sz="1400" b="0" i="0" u="none" strike="noStrike" dirty="0">
                        <a:effectLst/>
                        <a:latin typeface="+mn-lt"/>
                        <a:cs typeface="Arial" pitchFamily="34" charset="0"/>
                      </a:endParaRPr>
                    </a:p>
                  </a:txBody>
                  <a:tcPr marL="0" marR="0" marT="0" marB="0" anchor="b">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b"/>
                      <a:r>
                        <a:rPr lang="en-US" sz="1400" b="0" i="0" u="none" strike="noStrike" dirty="0">
                          <a:effectLst/>
                          <a:latin typeface="+mn-lt"/>
                          <a:cs typeface="Arial" pitchFamily="34" charset="0"/>
                        </a:rPr>
                        <a:t>28</a:t>
                      </a:r>
                    </a:p>
                  </a:txBody>
                  <a:tcPr marL="0" marR="0" marT="0" marB="0" anchor="b">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b"/>
                      <a:r>
                        <a:rPr lang="en-US" sz="1400" b="0" i="0" u="none" strike="noStrike" dirty="0" smtClean="0">
                          <a:effectLst/>
                          <a:latin typeface="+mn-lt"/>
                          <a:cs typeface="Arial" pitchFamily="34" charset="0"/>
                        </a:rPr>
                        <a:t>High</a:t>
                      </a:r>
                      <a:endParaRPr lang="en-US" sz="1400" b="0" i="0" u="none" strike="noStrike" dirty="0">
                        <a:effectLst/>
                        <a:latin typeface="+mn-lt"/>
                        <a:cs typeface="Arial" pitchFamily="34" charset="0"/>
                      </a:endParaRPr>
                    </a:p>
                  </a:txBody>
                  <a:tcPr marL="0" marR="0" marT="0" marB="0" anchor="b">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b"/>
                      <a:r>
                        <a:rPr lang="en-US" sz="1400" b="0" i="0" u="none" strike="noStrike" dirty="0">
                          <a:effectLst/>
                          <a:latin typeface="+mn-lt"/>
                          <a:cs typeface="Arial" pitchFamily="34" charset="0"/>
                        </a:rPr>
                        <a:t>11.36%</a:t>
                      </a:r>
                    </a:p>
                  </a:txBody>
                  <a:tcPr marL="0" marR="0" marT="0" marB="0" anchor="b">
                    <a:gradFill flip="none" rotWithShape="1">
                      <a:gsLst>
                        <a:gs pos="0">
                          <a:schemeClr val="bg1">
                            <a:lumMod val="75000"/>
                            <a:lumOff val="25000"/>
                            <a:tint val="66000"/>
                            <a:satMod val="160000"/>
                          </a:schemeClr>
                        </a:gs>
                        <a:gs pos="50000">
                          <a:schemeClr val="bg1">
                            <a:lumMod val="75000"/>
                            <a:lumOff val="25000"/>
                            <a:tint val="44500"/>
                            <a:satMod val="160000"/>
                          </a:schemeClr>
                        </a:gs>
                        <a:gs pos="100000">
                          <a:schemeClr val="bg1">
                            <a:lumMod val="75000"/>
                            <a:lumOff val="25000"/>
                            <a:tint val="23500"/>
                            <a:satMod val="160000"/>
                          </a:schemeClr>
                        </a:gs>
                      </a:gsLst>
                      <a:lin ang="0" scaled="1"/>
                      <a:tileRect/>
                    </a:gradFill>
                  </a:tcPr>
                </a:tc>
                <a:tc>
                  <a:txBody>
                    <a:bodyPr/>
                    <a:lstStyle/>
                    <a:p>
                      <a:pPr algn="ctr" fontAlgn="b"/>
                      <a:r>
                        <a:rPr lang="en-US" sz="1400" b="0" i="0" u="none" strike="noStrike" dirty="0">
                          <a:effectLst/>
                          <a:latin typeface="+mn-lt"/>
                          <a:cs typeface="Arial" pitchFamily="34" charset="0"/>
                        </a:rPr>
                        <a:t>8.84%</a:t>
                      </a:r>
                    </a:p>
                  </a:txBody>
                  <a:tcPr marL="0" marR="0" marT="0" marB="0" anchor="b">
                    <a:gradFill flip="none" rotWithShape="1">
                      <a:gsLst>
                        <a:gs pos="0">
                          <a:schemeClr val="bg1">
                            <a:lumMod val="75000"/>
                            <a:lumOff val="25000"/>
                            <a:tint val="66000"/>
                            <a:satMod val="160000"/>
                          </a:schemeClr>
                        </a:gs>
                        <a:gs pos="50000">
                          <a:schemeClr val="bg1">
                            <a:lumMod val="75000"/>
                            <a:lumOff val="25000"/>
                            <a:tint val="44500"/>
                            <a:satMod val="160000"/>
                          </a:schemeClr>
                        </a:gs>
                        <a:gs pos="100000">
                          <a:schemeClr val="bg1">
                            <a:lumMod val="75000"/>
                            <a:lumOff val="25000"/>
                            <a:tint val="23500"/>
                            <a:satMod val="160000"/>
                          </a:schemeClr>
                        </a:gs>
                      </a:gsLst>
                      <a:lin ang="0" scaled="1"/>
                      <a:tileRect/>
                    </a:gradFill>
                  </a:tcPr>
                </a:tc>
              </a:tr>
            </a:tbl>
          </a:graphicData>
        </a:graphic>
      </p:graphicFrame>
      <p:sp>
        <p:nvSpPr>
          <p:cNvPr id="2" name="Rectangle 1"/>
          <p:cNvSpPr/>
          <p:nvPr/>
        </p:nvSpPr>
        <p:spPr bwMode="auto">
          <a:xfrm>
            <a:off x="6465457" y="4648200"/>
            <a:ext cx="2373743" cy="2039257"/>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smtClean="0">
              <a:solidFill>
                <a:srgbClr val="FFFFFF"/>
              </a:solidFill>
              <a:effectLst>
                <a:outerShdw blurRad="38100" dist="38100" dir="2700000" algn="tl">
                  <a:srgbClr val="000000">
                    <a:alpha val="43137"/>
                  </a:srgbClr>
                </a:outerShdw>
              </a:effectLst>
              <a:latin typeface="Segoe" pitchFamily="34" charset="0"/>
            </a:endParaRPr>
          </a:p>
        </p:txBody>
      </p:sp>
    </p:spTree>
    <p:extLst>
      <p:ext uri="{BB962C8B-B14F-4D97-AF65-F5344CB8AC3E}">
        <p14:creationId xmlns:p14="http://schemas.microsoft.com/office/powerpoint/2010/main" val="18741766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Agenda</a:t>
            </a:r>
            <a:endParaRPr lang="en-US" dirty="0"/>
          </a:p>
        </p:txBody>
      </p:sp>
      <p:sp>
        <p:nvSpPr>
          <p:cNvPr id="6" name="Text Placeholder 5"/>
          <p:cNvSpPr>
            <a:spLocks noGrp="1"/>
          </p:cNvSpPr>
          <p:nvPr>
            <p:ph type="body" sz="quarter" idx="10"/>
          </p:nvPr>
        </p:nvSpPr>
        <p:spPr>
          <a:xfrm>
            <a:off x="381000" y="1447799"/>
            <a:ext cx="8382000" cy="4912114"/>
          </a:xfrm>
        </p:spPr>
        <p:txBody>
          <a:bodyPr/>
          <a:lstStyle/>
          <a:p>
            <a:r>
              <a:rPr lang="en-US" dirty="0" smtClean="0"/>
              <a:t>Introduction Portfolio Management</a:t>
            </a:r>
          </a:p>
          <a:p>
            <a:r>
              <a:rPr lang="en-US" dirty="0" smtClean="0"/>
              <a:t>Business Drivers</a:t>
            </a:r>
          </a:p>
          <a:p>
            <a:pPr lvl="1"/>
            <a:r>
              <a:rPr lang="en-US" dirty="0" smtClean="0"/>
              <a:t>Overview </a:t>
            </a:r>
          </a:p>
          <a:p>
            <a:pPr lvl="1"/>
            <a:r>
              <a:rPr lang="en-US" dirty="0" smtClean="0"/>
              <a:t>Explanation</a:t>
            </a:r>
          </a:p>
          <a:p>
            <a:pPr lvl="1"/>
            <a:r>
              <a:rPr lang="en-US" dirty="0" smtClean="0"/>
              <a:t>Demonstration</a:t>
            </a:r>
          </a:p>
          <a:p>
            <a:r>
              <a:rPr lang="en-US" dirty="0" smtClean="0"/>
              <a:t>Portfolio Analyses</a:t>
            </a:r>
          </a:p>
          <a:p>
            <a:pPr lvl="1"/>
            <a:r>
              <a:rPr lang="en-US" dirty="0"/>
              <a:t>Overview </a:t>
            </a:r>
          </a:p>
          <a:p>
            <a:pPr lvl="1"/>
            <a:r>
              <a:rPr lang="en-US" dirty="0"/>
              <a:t>Explanation</a:t>
            </a:r>
          </a:p>
          <a:p>
            <a:pPr lvl="1"/>
            <a:r>
              <a:rPr lang="en-US" dirty="0"/>
              <a:t>Demonstration</a:t>
            </a:r>
          </a:p>
          <a:p>
            <a:endParaRPr lang="en-US" dirty="0" smtClean="0"/>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Force In/Out</a:t>
            </a:r>
            <a:endParaRPr lang="en-US" dirty="0"/>
          </a:p>
        </p:txBody>
      </p:sp>
      <p:sp>
        <p:nvSpPr>
          <p:cNvPr id="3" name="Text Placeholder 2"/>
          <p:cNvSpPr>
            <a:spLocks noGrp="1"/>
          </p:cNvSpPr>
          <p:nvPr>
            <p:ph type="body" sz="quarter" idx="10"/>
          </p:nvPr>
        </p:nvSpPr>
        <p:spPr>
          <a:xfrm>
            <a:off x="304800" y="1143000"/>
            <a:ext cx="8382000" cy="5029200"/>
          </a:xfrm>
        </p:spPr>
        <p:txBody>
          <a:bodyPr>
            <a:normAutofit fontScale="77500" lnSpcReduction="20000"/>
          </a:bodyPr>
          <a:lstStyle/>
          <a:p>
            <a:pPr>
              <a:lnSpc>
                <a:spcPct val="110000"/>
              </a:lnSpc>
            </a:pPr>
            <a:r>
              <a:rPr lang="en-US" dirty="0" smtClean="0"/>
              <a:t>A portfolio may contain projects that must be either selected or not selected, regardless of their </a:t>
            </a:r>
            <a:r>
              <a:rPr lang="en-US" dirty="0" smtClean="0">
                <a:solidFill>
                  <a:srgbClr val="FFC000"/>
                </a:solidFill>
              </a:rPr>
              <a:t>cost/value</a:t>
            </a:r>
            <a:r>
              <a:rPr lang="en-US" dirty="0" smtClean="0"/>
              <a:t> ratio or their </a:t>
            </a:r>
            <a:r>
              <a:rPr lang="en-US" dirty="0" smtClean="0">
                <a:solidFill>
                  <a:srgbClr val="FFC000"/>
                </a:solidFill>
              </a:rPr>
              <a:t>dependencies</a:t>
            </a:r>
            <a:r>
              <a:rPr lang="en-US" dirty="0" smtClean="0"/>
              <a:t> on other projects. </a:t>
            </a:r>
          </a:p>
          <a:p>
            <a:pPr>
              <a:lnSpc>
                <a:spcPct val="110000"/>
              </a:lnSpc>
            </a:pPr>
            <a:r>
              <a:rPr lang="en-US" dirty="0" smtClean="0"/>
              <a:t>Aliases available for “Force In/Out” per analysis</a:t>
            </a:r>
          </a:p>
          <a:p>
            <a:pPr>
              <a:lnSpc>
                <a:spcPct val="110000"/>
              </a:lnSpc>
            </a:pPr>
            <a:endParaRPr lang="en-US" dirty="0" smtClean="0"/>
          </a:p>
          <a:p>
            <a:pPr>
              <a:lnSpc>
                <a:spcPct val="110000"/>
              </a:lnSpc>
            </a:pPr>
            <a:r>
              <a:rPr lang="en-US" dirty="0" smtClean="0"/>
              <a:t>Examples: </a:t>
            </a:r>
          </a:p>
          <a:p>
            <a:pPr lvl="1">
              <a:lnSpc>
                <a:spcPct val="110000"/>
              </a:lnSpc>
            </a:pPr>
            <a:r>
              <a:rPr lang="en-US" dirty="0" smtClean="0"/>
              <a:t>A non-strategic project that must be implemented because of legal compliance issues will need to be “forced in” the portfolio. </a:t>
            </a:r>
          </a:p>
          <a:p>
            <a:pPr lvl="1">
              <a:lnSpc>
                <a:spcPct val="110000"/>
              </a:lnSpc>
            </a:pPr>
            <a:endParaRPr lang="en-US" dirty="0" smtClean="0"/>
          </a:p>
          <a:p>
            <a:pPr lvl="1">
              <a:lnSpc>
                <a:spcPct val="110000"/>
              </a:lnSpc>
            </a:pPr>
            <a:r>
              <a:rPr lang="en-US" dirty="0" smtClean="0"/>
              <a:t>A very costly project might need to be “forced out” of a portfolio to free up resources for other projects and improve the portfolio’s overall ROI</a:t>
            </a:r>
            <a:endParaRPr lang="en-US" dirty="0"/>
          </a:p>
        </p:txBody>
      </p:sp>
      <p:sp>
        <p:nvSpPr>
          <p:cNvPr id="4" name="Slide Number Placeholder 3"/>
          <p:cNvSpPr>
            <a:spLocks noGrp="1"/>
          </p:cNvSpPr>
          <p:nvPr>
            <p:ph type="sldNum" sz="quarter" idx="11"/>
          </p:nvPr>
        </p:nvSpPr>
        <p:spPr/>
        <p:txBody>
          <a:bodyPr/>
          <a:lstStyle/>
          <a:p>
            <a:fld id="{1DC70519-3D27-4D5B-A312-0DC52B8ED593}" type="slidenum">
              <a:rPr lang="en-US" smtClean="0"/>
              <a:pPr/>
              <a:t>30</a:t>
            </a:fld>
            <a:endParaRPr lang="en-US" dirty="0"/>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Interdependencies</a:t>
            </a:r>
            <a:endParaRPr lang="en-US" dirty="0"/>
          </a:p>
        </p:txBody>
      </p:sp>
      <p:sp>
        <p:nvSpPr>
          <p:cNvPr id="3" name="Text Placeholder 2"/>
          <p:cNvSpPr>
            <a:spLocks noGrp="1"/>
          </p:cNvSpPr>
          <p:nvPr>
            <p:ph type="body" sz="quarter" idx="10"/>
          </p:nvPr>
        </p:nvSpPr>
        <p:spPr>
          <a:xfrm>
            <a:off x="381000" y="1371600"/>
            <a:ext cx="8382000" cy="5013580"/>
          </a:xfrm>
        </p:spPr>
        <p:txBody>
          <a:bodyPr>
            <a:normAutofit fontScale="85000" lnSpcReduction="10000"/>
          </a:bodyPr>
          <a:lstStyle/>
          <a:p>
            <a:pPr>
              <a:lnSpc>
                <a:spcPct val="100000"/>
              </a:lnSpc>
            </a:pPr>
            <a:r>
              <a:rPr lang="en-US" dirty="0" smtClean="0"/>
              <a:t>Project dependency relationship will be respected during portfolio selection scenario calculations</a:t>
            </a:r>
          </a:p>
          <a:p>
            <a:pPr>
              <a:lnSpc>
                <a:spcPct val="100000"/>
              </a:lnSpc>
            </a:pPr>
            <a:endParaRPr lang="en-US" dirty="0" smtClean="0"/>
          </a:p>
          <a:p>
            <a:pPr>
              <a:lnSpc>
                <a:spcPct val="100000"/>
              </a:lnSpc>
            </a:pPr>
            <a:r>
              <a:rPr lang="en-US" dirty="0" smtClean="0"/>
              <a:t>There are following types of interdependencies:</a:t>
            </a:r>
          </a:p>
          <a:p>
            <a:pPr lvl="1">
              <a:lnSpc>
                <a:spcPct val="100000"/>
              </a:lnSpc>
            </a:pPr>
            <a:r>
              <a:rPr lang="en-US" sz="2400" dirty="0" smtClean="0">
                <a:solidFill>
                  <a:srgbClr val="FFC000"/>
                </a:solidFill>
              </a:rPr>
              <a:t>Dependency:</a:t>
            </a:r>
            <a:r>
              <a:rPr lang="en-US" sz="2400" dirty="0" smtClean="0"/>
              <a:t> If Project A selected, Project B must be selected</a:t>
            </a:r>
          </a:p>
          <a:p>
            <a:pPr lvl="1">
              <a:lnSpc>
                <a:spcPct val="100000"/>
              </a:lnSpc>
            </a:pPr>
            <a:endParaRPr lang="en-US" sz="2400" dirty="0" smtClean="0"/>
          </a:p>
          <a:p>
            <a:pPr lvl="1">
              <a:lnSpc>
                <a:spcPct val="100000"/>
              </a:lnSpc>
            </a:pPr>
            <a:r>
              <a:rPr lang="en-US" sz="2400" dirty="0" smtClean="0">
                <a:solidFill>
                  <a:srgbClr val="FFC000"/>
                </a:solidFill>
              </a:rPr>
              <a:t>Mutual Inclusion: </a:t>
            </a:r>
            <a:r>
              <a:rPr lang="en-US" sz="2400" dirty="0" smtClean="0"/>
              <a:t>For a set of projects, if one project is selected, all projects in the set must be selected.</a:t>
            </a:r>
          </a:p>
          <a:p>
            <a:pPr lvl="1">
              <a:lnSpc>
                <a:spcPct val="100000"/>
              </a:lnSpc>
            </a:pPr>
            <a:endParaRPr lang="en-US" sz="2400" dirty="0" smtClean="0"/>
          </a:p>
          <a:p>
            <a:pPr lvl="1">
              <a:lnSpc>
                <a:spcPct val="100000"/>
              </a:lnSpc>
            </a:pPr>
            <a:r>
              <a:rPr lang="en-US" sz="2400" dirty="0" smtClean="0">
                <a:solidFill>
                  <a:srgbClr val="FFC000"/>
                </a:solidFill>
              </a:rPr>
              <a:t>Mutual Exclusion: </a:t>
            </a:r>
            <a:r>
              <a:rPr lang="en-US" sz="2400" dirty="0" smtClean="0"/>
              <a:t>For a set of projects, only one project in the set can be selected (Alternatives).</a:t>
            </a:r>
          </a:p>
          <a:p>
            <a:pPr lvl="1">
              <a:lnSpc>
                <a:spcPct val="100000"/>
              </a:lnSpc>
            </a:pPr>
            <a:endParaRPr lang="en-US" sz="2400" dirty="0" smtClean="0"/>
          </a:p>
          <a:p>
            <a:pPr lvl="1">
              <a:lnSpc>
                <a:spcPct val="100000"/>
              </a:lnSpc>
            </a:pPr>
            <a:r>
              <a:rPr lang="en-US" sz="2400" dirty="0" smtClean="0">
                <a:solidFill>
                  <a:srgbClr val="FFC000"/>
                </a:solidFill>
              </a:rPr>
              <a:t>Finish to Start: </a:t>
            </a:r>
            <a:r>
              <a:rPr lang="en-US" sz="2400" dirty="0" smtClean="0"/>
              <a:t>Used in Resource Constraint Analysis for identifying scheduling constrains</a:t>
            </a:r>
            <a:endParaRPr lang="en-US" sz="2400" dirty="0"/>
          </a:p>
        </p:txBody>
      </p:sp>
      <p:sp>
        <p:nvSpPr>
          <p:cNvPr id="4" name="Slide Number Placeholder 3"/>
          <p:cNvSpPr>
            <a:spLocks noGrp="1"/>
          </p:cNvSpPr>
          <p:nvPr>
            <p:ph type="sldNum" sz="quarter" idx="11"/>
          </p:nvPr>
        </p:nvSpPr>
        <p:spPr/>
        <p:txBody>
          <a:bodyPr/>
          <a:lstStyle/>
          <a:p>
            <a:fld id="{1DC70519-3D27-4D5B-A312-0DC52B8ED593}" type="slidenum">
              <a:rPr lang="en-US" smtClean="0"/>
              <a:pPr/>
              <a:t>31</a:t>
            </a:fld>
            <a:endParaRPr lang="en-US" dirty="0"/>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Constraint Analysis</a:t>
            </a:r>
            <a:endParaRPr lang="en-US" dirty="0"/>
          </a:p>
        </p:txBody>
      </p:sp>
      <p:sp>
        <p:nvSpPr>
          <p:cNvPr id="3" name="Text Placeholder 2"/>
          <p:cNvSpPr>
            <a:spLocks noGrp="1"/>
          </p:cNvSpPr>
          <p:nvPr>
            <p:ph type="body" sz="quarter" idx="10"/>
          </p:nvPr>
        </p:nvSpPr>
        <p:spPr>
          <a:xfrm>
            <a:off x="381000" y="1143000"/>
            <a:ext cx="8382000" cy="2971801"/>
          </a:xfrm>
        </p:spPr>
        <p:txBody>
          <a:bodyPr>
            <a:normAutofit fontScale="70000" lnSpcReduction="20000"/>
          </a:bodyPr>
          <a:lstStyle/>
          <a:p>
            <a:pPr>
              <a:lnSpc>
                <a:spcPct val="120000"/>
              </a:lnSpc>
            </a:pPr>
            <a:r>
              <a:rPr lang="en-US" dirty="0" smtClean="0"/>
              <a:t>Initially a baseline project cost analysis is created automatically assuming all projects will be funded at their cost</a:t>
            </a:r>
          </a:p>
          <a:p>
            <a:pPr>
              <a:lnSpc>
                <a:spcPct val="120000"/>
              </a:lnSpc>
            </a:pPr>
            <a:r>
              <a:rPr lang="en-US" dirty="0" smtClean="0"/>
              <a:t>Portfolio Manager (person) then sets cost constraints (likely lower than full funding) </a:t>
            </a:r>
          </a:p>
          <a:p>
            <a:pPr>
              <a:lnSpc>
                <a:spcPct val="120000"/>
              </a:lnSpc>
            </a:pPr>
            <a:r>
              <a:rPr lang="en-US" dirty="0" smtClean="0"/>
              <a:t>Portfolio will present projects selected and unselected based on:</a:t>
            </a:r>
          </a:p>
          <a:p>
            <a:pPr lvl="1">
              <a:lnSpc>
                <a:spcPct val="120000"/>
              </a:lnSpc>
            </a:pPr>
            <a:r>
              <a:rPr lang="en-US" dirty="0" smtClean="0"/>
              <a:t>Project’s cost compared to value</a:t>
            </a:r>
          </a:p>
          <a:p>
            <a:pPr lvl="1">
              <a:lnSpc>
                <a:spcPct val="120000"/>
              </a:lnSpc>
            </a:pPr>
            <a:r>
              <a:rPr lang="en-US" dirty="0" smtClean="0"/>
              <a:t>Forced In and Forced Out projects</a:t>
            </a:r>
            <a:endParaRPr lang="en-US" dirty="0"/>
          </a:p>
        </p:txBody>
      </p:sp>
      <p:sp>
        <p:nvSpPr>
          <p:cNvPr id="4" name="Slide Number Placeholder 3"/>
          <p:cNvSpPr>
            <a:spLocks noGrp="1"/>
          </p:cNvSpPr>
          <p:nvPr>
            <p:ph type="sldNum" sz="quarter" idx="11"/>
          </p:nvPr>
        </p:nvSpPr>
        <p:spPr/>
        <p:txBody>
          <a:bodyPr/>
          <a:lstStyle/>
          <a:p>
            <a:fld id="{1DC70519-3D27-4D5B-A312-0DC52B8ED593}" type="slidenum">
              <a:rPr lang="en-US" smtClean="0"/>
              <a:pPr/>
              <a:t>32</a:t>
            </a:fld>
            <a:endParaRPr lang="en-US" dirty="0"/>
          </a:p>
        </p:txBody>
      </p:sp>
      <p:pic>
        <p:nvPicPr>
          <p:cNvPr id="5" name="Picture 2"/>
          <p:cNvPicPr>
            <a:picLocks noChangeAspect="1" noChangeArrowheads="1"/>
          </p:cNvPicPr>
          <p:nvPr/>
        </p:nvPicPr>
        <p:blipFill>
          <a:blip r:embed="rId2" cstate="print"/>
          <a:srcRect/>
          <a:stretch>
            <a:fillRect/>
          </a:stretch>
        </p:blipFill>
        <p:spPr bwMode="auto">
          <a:xfrm>
            <a:off x="990600" y="3733800"/>
            <a:ext cx="5410200" cy="2963792"/>
          </a:xfrm>
          <a:prstGeom prst="rect">
            <a:avLst/>
          </a:prstGeom>
          <a:ln>
            <a:noFill/>
          </a:ln>
          <a:effectLst>
            <a:innerShdw blurRad="63500" dist="50800" dir="13500000">
              <a:prstClr val="black">
                <a:alpha val="50000"/>
              </a:prstClr>
            </a:innerShdw>
            <a:reflection blurRad="6350" stA="52000" endA="300" endPos="35000" dir="5400000" sy="-100000" algn="bl" rotWithShape="0"/>
          </a:effectLst>
        </p:spPr>
      </p:pic>
      <p:sp>
        <p:nvSpPr>
          <p:cNvPr id="6" name="Rectangle 5"/>
          <p:cNvSpPr/>
          <p:nvPr/>
        </p:nvSpPr>
        <p:spPr bwMode="auto">
          <a:xfrm>
            <a:off x="990600" y="3886200"/>
            <a:ext cx="1905000" cy="838200"/>
          </a:xfrm>
          <a:prstGeom prst="rect">
            <a:avLst/>
          </a:prstGeom>
          <a:noFill/>
          <a:ln w="28575" cmpd="sng">
            <a:solidFill>
              <a:srgbClr val="FF00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331483827"/>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94"/>
            <a:ext cx="8382000" cy="1163395"/>
          </a:xfrm>
        </p:spPr>
        <p:txBody>
          <a:bodyPr/>
          <a:lstStyle/>
          <a:p>
            <a:r>
              <a:rPr lang="en-US" dirty="0" smtClean="0">
                <a:gradFill>
                  <a:gsLst>
                    <a:gs pos="0">
                      <a:schemeClr val="tx1"/>
                    </a:gs>
                    <a:gs pos="100000">
                      <a:schemeClr val="tx1"/>
                    </a:gs>
                  </a:gsLst>
                  <a:lin ang="5400000" scaled="0"/>
                </a:gradFill>
              </a:rPr>
              <a:t>Constraint Optimization</a:t>
            </a:r>
            <a:r>
              <a:rPr lang="en-US" dirty="0" smtClean="0"/>
              <a:t/>
            </a:r>
            <a:br>
              <a:rPr lang="en-US" dirty="0" smtClean="0"/>
            </a:br>
            <a:r>
              <a:rPr lang="en-US" sz="3600" i="1" dirty="0" smtClean="0">
                <a:gradFill>
                  <a:gsLst>
                    <a:gs pos="50000">
                      <a:schemeClr val="accent3">
                        <a:lumMod val="40000"/>
                        <a:lumOff val="60000"/>
                      </a:schemeClr>
                    </a:gs>
                    <a:gs pos="100000">
                      <a:schemeClr val="accent3"/>
                    </a:gs>
                  </a:gsLst>
                  <a:lin ang="5400000" scaled="0"/>
                </a:gradFill>
              </a:rPr>
              <a:t>The need for optimization</a:t>
            </a:r>
            <a:endParaRPr lang="en-US" sz="3600" i="1" dirty="0">
              <a:gradFill>
                <a:gsLst>
                  <a:gs pos="50000">
                    <a:schemeClr val="accent3">
                      <a:lumMod val="40000"/>
                      <a:lumOff val="60000"/>
                    </a:schemeClr>
                  </a:gs>
                  <a:gs pos="100000">
                    <a:schemeClr val="accent3"/>
                  </a:gs>
                </a:gsLst>
                <a:lin ang="5400000" scaled="0"/>
              </a:gradFill>
            </a:endParaRPr>
          </a:p>
        </p:txBody>
      </p:sp>
      <p:sp>
        <p:nvSpPr>
          <p:cNvPr id="3" name="Text Placeholder 2"/>
          <p:cNvSpPr>
            <a:spLocks noGrp="1"/>
          </p:cNvSpPr>
          <p:nvPr>
            <p:ph type="body" sz="quarter" idx="4294967295"/>
          </p:nvPr>
        </p:nvSpPr>
        <p:spPr>
          <a:xfrm>
            <a:off x="381000" y="1905008"/>
            <a:ext cx="8382000" cy="1295392"/>
          </a:xfrm>
        </p:spPr>
        <p:txBody>
          <a:bodyPr>
            <a:normAutofit fontScale="92500" lnSpcReduction="20000"/>
          </a:bodyPr>
          <a:lstStyle/>
          <a:p>
            <a:pPr>
              <a:lnSpc>
                <a:spcPct val="100000"/>
              </a:lnSpc>
            </a:pPr>
            <a:r>
              <a:rPr lang="en-US" dirty="0" smtClean="0">
                <a:gradFill>
                  <a:gsLst>
                    <a:gs pos="0">
                      <a:schemeClr val="tx1"/>
                    </a:gs>
                    <a:gs pos="100000">
                      <a:schemeClr val="tx1"/>
                    </a:gs>
                  </a:gsLst>
                  <a:lin ang="5400000" scaled="0"/>
                </a:gradFill>
              </a:rPr>
              <a:t>Available budget: $100</a:t>
            </a:r>
          </a:p>
          <a:p>
            <a:pPr>
              <a:lnSpc>
                <a:spcPct val="100000"/>
              </a:lnSpc>
            </a:pPr>
            <a:r>
              <a:rPr lang="en-US" dirty="0" smtClean="0">
                <a:gradFill>
                  <a:gsLst>
                    <a:gs pos="0">
                      <a:schemeClr val="tx1"/>
                    </a:gs>
                    <a:gs pos="100000">
                      <a:schemeClr val="tx1"/>
                    </a:gs>
                  </a:gsLst>
                  <a:lin ang="5400000" scaled="0"/>
                </a:gradFill>
              </a:rPr>
              <a:t>Request: chose the projects that provide maximum value to the business</a:t>
            </a:r>
          </a:p>
        </p:txBody>
      </p:sp>
      <p:graphicFrame>
        <p:nvGraphicFramePr>
          <p:cNvPr id="6" name="Table 5"/>
          <p:cNvGraphicFramePr>
            <a:graphicFrameLocks noGrp="1"/>
          </p:cNvGraphicFramePr>
          <p:nvPr>
            <p:extLst>
              <p:ext uri="{D42A27DB-BD31-4B8C-83A1-F6EECF244321}">
                <p14:modId xmlns:p14="http://schemas.microsoft.com/office/powerpoint/2010/main" val="1872380680"/>
              </p:ext>
            </p:extLst>
          </p:nvPr>
        </p:nvGraphicFramePr>
        <p:xfrm>
          <a:off x="605383" y="4097113"/>
          <a:ext cx="3657600" cy="1483360"/>
        </p:xfrm>
        <a:graphic>
          <a:graphicData uri="http://schemas.openxmlformats.org/drawingml/2006/table">
            <a:tbl>
              <a:tblPr firstRow="1" bandRow="1">
                <a:effectLst>
                  <a:outerShdw blurRad="50800" dist="38100" dir="2700000" sx="101000" sy="101000" algn="tl" rotWithShape="0">
                    <a:prstClr val="black">
                      <a:alpha val="40000"/>
                    </a:prstClr>
                  </a:outerShdw>
                  <a:reflection blurRad="6350" stA="50000" endA="300" endPos="38500" dist="50800" dir="5400000" sy="-100000" algn="bl" rotWithShape="0"/>
                </a:effectLst>
                <a:tableStyleId>{5C22544A-7EE6-4342-B048-85BDC9FD1C3A}</a:tableStyleId>
              </a:tblPr>
              <a:tblGrid>
                <a:gridCol w="1219200"/>
                <a:gridCol w="1219200"/>
                <a:gridCol w="1219200"/>
              </a:tblGrid>
              <a:tr h="370840">
                <a:tc>
                  <a:txBody>
                    <a:bodyPr/>
                    <a:lstStyle/>
                    <a:p>
                      <a:endParaRPr lang="en-US" dirty="0"/>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r>
                        <a:rPr lang="en-US" dirty="0" smtClean="0"/>
                        <a:t>Value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Cost</a:t>
                      </a:r>
                      <a:endParaRPr lang="en-US" dirty="0"/>
                    </a:p>
                  </a:txBody>
                  <a:tcPr>
                    <a:lnL w="12700" cap="flat" cmpd="sng" algn="ctr">
                      <a:solidFill>
                        <a:schemeClr val="tx1"/>
                      </a:solidFill>
                      <a:prstDash val="solid"/>
                      <a:round/>
                      <a:headEnd type="none" w="med" len="med"/>
                      <a:tailEnd type="none" w="med" len="med"/>
                    </a:lnL>
                  </a:tcPr>
                </a:tc>
              </a:tr>
              <a:tr h="370840">
                <a:tc>
                  <a:txBody>
                    <a:bodyPr/>
                    <a:lstStyle/>
                    <a:p>
                      <a:r>
                        <a:rPr lang="en-US" dirty="0" smtClean="0"/>
                        <a:t>Project 1</a:t>
                      </a:r>
                      <a:endParaRPr lang="en-US" dirty="0"/>
                    </a:p>
                  </a:txBody>
                  <a:tcPr>
                    <a:lnT w="38100" cmpd="sng">
                      <a:noFill/>
                    </a:lnT>
                  </a:tcPr>
                </a:tc>
                <a:tc>
                  <a:txBody>
                    <a:bodyPr/>
                    <a:lstStyle/>
                    <a:p>
                      <a:pPr algn="ctr"/>
                      <a:r>
                        <a:rPr lang="en-US" dirty="0" smtClean="0"/>
                        <a:t>30%</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$100</a:t>
                      </a:r>
                      <a:endParaRPr lang="en-US" dirty="0"/>
                    </a:p>
                  </a:txBody>
                  <a:tcPr/>
                </a:tc>
              </a:tr>
              <a:tr h="370840">
                <a:tc>
                  <a:txBody>
                    <a:bodyPr/>
                    <a:lstStyle/>
                    <a:p>
                      <a:r>
                        <a:rPr lang="en-US" dirty="0" smtClean="0"/>
                        <a:t>Project 2</a:t>
                      </a:r>
                      <a:endParaRPr lang="en-US" dirty="0"/>
                    </a:p>
                  </a:txBody>
                  <a:tcPr/>
                </a:tc>
                <a:tc>
                  <a:txBody>
                    <a:bodyPr/>
                    <a:lstStyle/>
                    <a:p>
                      <a:pPr algn="ctr"/>
                      <a:r>
                        <a:rPr lang="en-US" dirty="0" smtClean="0"/>
                        <a:t>20%</a:t>
                      </a:r>
                      <a:endParaRPr lang="en-US" dirty="0"/>
                    </a:p>
                  </a:txBody>
                  <a:tcPr/>
                </a:tc>
                <a:tc>
                  <a:txBody>
                    <a:bodyPr/>
                    <a:lstStyle/>
                    <a:p>
                      <a:pPr algn="ctr"/>
                      <a:r>
                        <a:rPr lang="en-US" dirty="0" smtClean="0"/>
                        <a:t>$60</a:t>
                      </a:r>
                      <a:endParaRPr lang="en-US" dirty="0"/>
                    </a:p>
                  </a:txBody>
                  <a:tcPr/>
                </a:tc>
              </a:tr>
              <a:tr h="370840">
                <a:tc>
                  <a:txBody>
                    <a:bodyPr/>
                    <a:lstStyle/>
                    <a:p>
                      <a:r>
                        <a:rPr lang="en-US" dirty="0" smtClean="0"/>
                        <a:t>Project 3</a:t>
                      </a:r>
                      <a:endParaRPr lang="en-US" dirty="0"/>
                    </a:p>
                  </a:txBody>
                  <a:tcPr/>
                </a:tc>
                <a:tc>
                  <a:txBody>
                    <a:bodyPr/>
                    <a:lstStyle/>
                    <a:p>
                      <a:pPr algn="ctr"/>
                      <a:r>
                        <a:rPr lang="en-US" dirty="0" smtClean="0"/>
                        <a:t>15%</a:t>
                      </a:r>
                      <a:endParaRPr lang="en-US" dirty="0"/>
                    </a:p>
                  </a:txBody>
                  <a:tcPr/>
                </a:tc>
                <a:tc>
                  <a:txBody>
                    <a:bodyPr/>
                    <a:lstStyle/>
                    <a:p>
                      <a:pPr algn="ctr"/>
                      <a:r>
                        <a:rPr lang="en-US" dirty="0" smtClean="0"/>
                        <a:t>$40</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888358543"/>
              </p:ext>
            </p:extLst>
          </p:nvPr>
        </p:nvGraphicFramePr>
        <p:xfrm>
          <a:off x="5101183" y="4097113"/>
          <a:ext cx="3657600" cy="1483360"/>
        </p:xfrm>
        <a:graphic>
          <a:graphicData uri="http://schemas.openxmlformats.org/drawingml/2006/table">
            <a:tbl>
              <a:tblPr firstRow="1" bandRow="1">
                <a:effectLst>
                  <a:outerShdw blurRad="50800" dist="38100" dir="2700000" sx="101000" sy="101000" algn="tl" rotWithShape="0">
                    <a:prstClr val="black">
                      <a:alpha val="40000"/>
                    </a:prstClr>
                  </a:outerShdw>
                  <a:reflection blurRad="6350" stA="50000" endA="300" endPos="38500" dist="50800" dir="5400000" sy="-100000" algn="bl" rotWithShape="0"/>
                </a:effectLst>
                <a:tableStyleId>{5C22544A-7EE6-4342-B048-85BDC9FD1C3A}</a:tableStyleId>
              </a:tblPr>
              <a:tblGrid>
                <a:gridCol w="1219200"/>
                <a:gridCol w="1219200"/>
                <a:gridCol w="1219200"/>
              </a:tblGrid>
              <a:tr h="370840">
                <a:tc>
                  <a:txBody>
                    <a:bodyPr/>
                    <a:lstStyle/>
                    <a:p>
                      <a:endParaRPr lang="en-US" dirty="0"/>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r>
                        <a:rPr lang="en-US" dirty="0" smtClean="0"/>
                        <a:t>Value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Cost</a:t>
                      </a:r>
                      <a:endParaRPr lang="en-US" dirty="0"/>
                    </a:p>
                  </a:txBody>
                  <a:tcPr>
                    <a:lnL w="12700" cap="flat" cmpd="sng" algn="ctr">
                      <a:solidFill>
                        <a:schemeClr val="tx1"/>
                      </a:solidFill>
                      <a:prstDash val="solid"/>
                      <a:round/>
                      <a:headEnd type="none" w="med" len="med"/>
                      <a:tailEnd type="none" w="med" len="med"/>
                    </a:lnL>
                  </a:tcPr>
                </a:tc>
              </a:tr>
              <a:tr h="370840">
                <a:tc>
                  <a:txBody>
                    <a:bodyPr/>
                    <a:lstStyle/>
                    <a:p>
                      <a:r>
                        <a:rPr lang="en-US" dirty="0" smtClean="0"/>
                        <a:t>Project 1</a:t>
                      </a:r>
                      <a:endParaRPr lang="en-US" dirty="0"/>
                    </a:p>
                  </a:txBody>
                  <a:tcPr>
                    <a:lnT w="38100" cmpd="sng">
                      <a:noFill/>
                    </a:lnT>
                  </a:tcPr>
                </a:tc>
                <a:tc>
                  <a:txBody>
                    <a:bodyPr/>
                    <a:lstStyle/>
                    <a:p>
                      <a:pPr algn="ctr"/>
                      <a:r>
                        <a:rPr lang="en-US" dirty="0" smtClean="0"/>
                        <a:t>30%</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$100</a:t>
                      </a:r>
                      <a:endParaRPr lang="en-US" dirty="0"/>
                    </a:p>
                  </a:txBody>
                  <a:tcPr/>
                </a:tc>
              </a:tr>
              <a:tr h="370840">
                <a:tc>
                  <a:txBody>
                    <a:bodyPr/>
                    <a:lstStyle/>
                    <a:p>
                      <a:r>
                        <a:rPr lang="en-US" dirty="0" smtClean="0"/>
                        <a:t>Project 2</a:t>
                      </a:r>
                      <a:endParaRPr lang="en-US" dirty="0"/>
                    </a:p>
                  </a:txBody>
                  <a:tcPr/>
                </a:tc>
                <a:tc>
                  <a:txBody>
                    <a:bodyPr/>
                    <a:lstStyle/>
                    <a:p>
                      <a:pPr algn="ctr"/>
                      <a:r>
                        <a:rPr lang="en-US" dirty="0" smtClean="0"/>
                        <a:t>20%</a:t>
                      </a:r>
                      <a:endParaRPr lang="en-US" dirty="0"/>
                    </a:p>
                  </a:txBody>
                  <a:tcPr/>
                </a:tc>
                <a:tc>
                  <a:txBody>
                    <a:bodyPr/>
                    <a:lstStyle/>
                    <a:p>
                      <a:pPr algn="ctr"/>
                      <a:r>
                        <a:rPr lang="en-US" dirty="0" smtClean="0"/>
                        <a:t>$60</a:t>
                      </a:r>
                      <a:endParaRPr lang="en-US" dirty="0"/>
                    </a:p>
                  </a:txBody>
                  <a:tcPr/>
                </a:tc>
              </a:tr>
              <a:tr h="370840">
                <a:tc>
                  <a:txBody>
                    <a:bodyPr/>
                    <a:lstStyle/>
                    <a:p>
                      <a:r>
                        <a:rPr lang="en-US" dirty="0" smtClean="0"/>
                        <a:t>Project 3</a:t>
                      </a:r>
                      <a:endParaRPr lang="en-US" dirty="0"/>
                    </a:p>
                  </a:txBody>
                  <a:tcPr/>
                </a:tc>
                <a:tc>
                  <a:txBody>
                    <a:bodyPr/>
                    <a:lstStyle/>
                    <a:p>
                      <a:pPr algn="ctr"/>
                      <a:r>
                        <a:rPr lang="en-US" dirty="0" smtClean="0"/>
                        <a:t>15%</a:t>
                      </a:r>
                      <a:endParaRPr lang="en-US" dirty="0"/>
                    </a:p>
                  </a:txBody>
                  <a:tcPr/>
                </a:tc>
                <a:tc>
                  <a:txBody>
                    <a:bodyPr/>
                    <a:lstStyle/>
                    <a:p>
                      <a:pPr algn="ctr"/>
                      <a:r>
                        <a:rPr lang="en-US" dirty="0" smtClean="0"/>
                        <a:t>$40</a:t>
                      </a:r>
                      <a:endParaRPr lang="en-US" dirty="0"/>
                    </a:p>
                  </a:txBody>
                  <a:tcPr/>
                </a:tc>
              </a:tr>
            </a:tbl>
          </a:graphicData>
        </a:graphic>
      </p:graphicFrame>
      <p:sp>
        <p:nvSpPr>
          <p:cNvPr id="5" name="Rounded Rectangle 4"/>
          <p:cNvSpPr/>
          <p:nvPr/>
        </p:nvSpPr>
        <p:spPr bwMode="auto">
          <a:xfrm>
            <a:off x="478367" y="4442130"/>
            <a:ext cx="3886200" cy="419100"/>
          </a:xfrm>
          <a:prstGeom prst="roundRect">
            <a:avLst/>
          </a:prstGeom>
          <a:solidFill>
            <a:srgbClr val="FFC000">
              <a:alpha val="30000"/>
            </a:srgbClr>
          </a:solidFill>
          <a:ln>
            <a:solidFill>
              <a:srgbClr val="92D050"/>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000000"/>
                  </a:gs>
                  <a:gs pos="100000">
                    <a:srgbClr val="000000"/>
                  </a:gs>
                </a:gsLst>
                <a:lin ang="5400000" scaled="0"/>
              </a:gradFill>
            </a:endParaRPr>
          </a:p>
        </p:txBody>
      </p:sp>
      <p:sp>
        <p:nvSpPr>
          <p:cNvPr id="8" name="Rounded Rectangle 7"/>
          <p:cNvSpPr/>
          <p:nvPr/>
        </p:nvSpPr>
        <p:spPr bwMode="auto">
          <a:xfrm>
            <a:off x="4948767" y="4804113"/>
            <a:ext cx="3886200" cy="817033"/>
          </a:xfrm>
          <a:prstGeom prst="roundRect">
            <a:avLst/>
          </a:prstGeom>
          <a:solidFill>
            <a:srgbClr val="FFC000">
              <a:alpha val="30000"/>
            </a:srgbClr>
          </a:solidFill>
          <a:ln>
            <a:solidFill>
              <a:srgbClr val="92D050"/>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000000"/>
                  </a:gs>
                  <a:gs pos="100000">
                    <a:srgbClr val="000000"/>
                  </a:gs>
                </a:gsLst>
                <a:lin ang="5400000" scaled="0"/>
              </a:gradFill>
            </a:endParaRPr>
          </a:p>
        </p:txBody>
      </p:sp>
      <p:sp>
        <p:nvSpPr>
          <p:cNvPr id="9" name="TextBox 8"/>
          <p:cNvSpPr txBox="1"/>
          <p:nvPr/>
        </p:nvSpPr>
        <p:spPr>
          <a:xfrm>
            <a:off x="609600" y="5632781"/>
            <a:ext cx="3657617" cy="369332"/>
          </a:xfrm>
          <a:prstGeom prst="rect">
            <a:avLst/>
          </a:prstGeom>
          <a:noFill/>
        </p:spPr>
        <p:txBody>
          <a:bodyPr wrap="square" lIns="0" tIns="0" rIns="0" bIns="0" rtlCol="0">
            <a:spAutoFit/>
          </a:bodyPr>
          <a:lstStyle/>
          <a:p>
            <a:r>
              <a:rPr lang="en-US" sz="2400" dirty="0" smtClean="0">
                <a:gradFill>
                  <a:gsLst>
                    <a:gs pos="0">
                      <a:srgbClr val="FFFFFF"/>
                    </a:gs>
                    <a:gs pos="86000">
                      <a:srgbClr val="FFFFFF"/>
                    </a:gs>
                  </a:gsLst>
                  <a:lin ang="5400000" scaled="0"/>
                </a:gradFill>
              </a:rPr>
              <a:t>Total strategic value: 30%</a:t>
            </a:r>
          </a:p>
        </p:txBody>
      </p:sp>
      <p:sp>
        <p:nvSpPr>
          <p:cNvPr id="10" name="TextBox 9"/>
          <p:cNvSpPr txBox="1"/>
          <p:nvPr/>
        </p:nvSpPr>
        <p:spPr>
          <a:xfrm>
            <a:off x="5105400" y="5621113"/>
            <a:ext cx="3657617" cy="369332"/>
          </a:xfrm>
          <a:prstGeom prst="rect">
            <a:avLst/>
          </a:prstGeom>
          <a:noFill/>
        </p:spPr>
        <p:txBody>
          <a:bodyPr wrap="square" lIns="0" tIns="0" rIns="0" bIns="0" rtlCol="0">
            <a:spAutoFit/>
          </a:bodyPr>
          <a:lstStyle/>
          <a:p>
            <a:r>
              <a:rPr lang="en-US" sz="2400" dirty="0" smtClean="0">
                <a:gradFill>
                  <a:gsLst>
                    <a:gs pos="0">
                      <a:srgbClr val="FFFFFF"/>
                    </a:gs>
                    <a:gs pos="86000">
                      <a:srgbClr val="FFFFFF"/>
                    </a:gs>
                  </a:gsLst>
                  <a:lin ang="5400000" scaled="0"/>
                </a:gradFill>
              </a:rPr>
              <a:t>Total strategic value: 35%</a:t>
            </a:r>
          </a:p>
        </p:txBody>
      </p:sp>
      <p:sp>
        <p:nvSpPr>
          <p:cNvPr id="4" name="TextBox 3"/>
          <p:cNvSpPr txBox="1"/>
          <p:nvPr/>
        </p:nvSpPr>
        <p:spPr>
          <a:xfrm>
            <a:off x="990600" y="3657600"/>
            <a:ext cx="2667000" cy="369332"/>
          </a:xfrm>
          <a:prstGeom prst="rect">
            <a:avLst/>
          </a:prstGeom>
          <a:noFill/>
        </p:spPr>
        <p:txBody>
          <a:bodyPr wrap="square" lIns="0" tIns="0" rIns="0" bIns="0" rtlCol="0">
            <a:spAutoFit/>
          </a:bodyPr>
          <a:lstStyle/>
          <a:p>
            <a:r>
              <a:rPr lang="en-US" sz="2400" dirty="0" smtClean="0">
                <a:gradFill>
                  <a:gsLst>
                    <a:gs pos="0">
                      <a:srgbClr val="FFFFFF"/>
                    </a:gs>
                    <a:gs pos="86000">
                      <a:srgbClr val="FFFFFF"/>
                    </a:gs>
                  </a:gsLst>
                  <a:lin ang="5400000" scaled="0"/>
                </a:gradFill>
              </a:rPr>
              <a:t>Top-down selection</a:t>
            </a:r>
          </a:p>
        </p:txBody>
      </p:sp>
      <p:sp>
        <p:nvSpPr>
          <p:cNvPr id="11" name="TextBox 10"/>
          <p:cNvSpPr txBox="1"/>
          <p:nvPr/>
        </p:nvSpPr>
        <p:spPr>
          <a:xfrm>
            <a:off x="5943600" y="3657600"/>
            <a:ext cx="2667000" cy="369332"/>
          </a:xfrm>
          <a:prstGeom prst="rect">
            <a:avLst/>
          </a:prstGeom>
          <a:noFill/>
        </p:spPr>
        <p:txBody>
          <a:bodyPr wrap="square" lIns="0" tIns="0" rIns="0" bIns="0" rtlCol="0">
            <a:spAutoFit/>
          </a:bodyPr>
          <a:lstStyle/>
          <a:p>
            <a:r>
              <a:rPr lang="en-US" sz="2400" dirty="0" smtClean="0">
                <a:gradFill>
                  <a:gsLst>
                    <a:gs pos="0">
                      <a:srgbClr val="FFFFFF"/>
                    </a:gs>
                    <a:gs pos="86000">
                      <a:srgbClr val="FFFFFF"/>
                    </a:gs>
                  </a:gsLst>
                  <a:lin ang="5400000" scaled="0"/>
                </a:gradFill>
              </a:rPr>
              <a:t>Optimization</a:t>
            </a:r>
          </a:p>
        </p:txBody>
      </p:sp>
    </p:spTree>
    <p:extLst>
      <p:ext uri="{BB962C8B-B14F-4D97-AF65-F5344CB8AC3E}">
        <p14:creationId xmlns:p14="http://schemas.microsoft.com/office/powerpoint/2010/main" val="90630579"/>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57200" y="1524001"/>
            <a:ext cx="6096000" cy="4724399"/>
          </a:xfrm>
        </p:spPr>
        <p:txBody>
          <a:bodyPr>
            <a:normAutofit lnSpcReduction="10000"/>
          </a:bodyPr>
          <a:lstStyle/>
          <a:p>
            <a:r>
              <a:rPr lang="en-US" sz="2000" b="1" dirty="0" smtClean="0"/>
              <a:t>Maximize</a:t>
            </a:r>
            <a:r>
              <a:rPr lang="en-US" sz="2000" dirty="0" smtClean="0"/>
              <a:t> </a:t>
            </a:r>
            <a:r>
              <a:rPr lang="en-US" sz="2000" dirty="0"/>
              <a:t>(x1*v1+x2*v2+x3*v3+ … +</a:t>
            </a:r>
            <a:r>
              <a:rPr lang="en-US" sz="2000" dirty="0" err="1"/>
              <a:t>xn</a:t>
            </a:r>
            <a:r>
              <a:rPr lang="en-US" sz="2000" dirty="0"/>
              <a:t>*</a:t>
            </a:r>
            <a:r>
              <a:rPr lang="en-US" sz="2000" dirty="0" err="1"/>
              <a:t>vn</a:t>
            </a:r>
            <a:r>
              <a:rPr lang="en-US" sz="2000" dirty="0"/>
              <a:t>)</a:t>
            </a:r>
          </a:p>
          <a:p>
            <a:r>
              <a:rPr lang="en-US" sz="2000" b="1" dirty="0"/>
              <a:t>Subject</a:t>
            </a:r>
            <a:r>
              <a:rPr lang="en-US" sz="2000" dirty="0"/>
              <a:t> </a:t>
            </a:r>
            <a:r>
              <a:rPr lang="en-US" sz="2000" dirty="0" smtClean="0"/>
              <a:t>To:</a:t>
            </a:r>
            <a:endParaRPr lang="en-US" sz="2000" dirty="0"/>
          </a:p>
          <a:p>
            <a:r>
              <a:rPr lang="en-US" sz="2000" dirty="0" smtClean="0"/>
              <a:t>  x1*c1+x2*c2+x3*c3</a:t>
            </a:r>
            <a:r>
              <a:rPr lang="en-US" sz="2000" dirty="0"/>
              <a:t>+ … +</a:t>
            </a:r>
            <a:r>
              <a:rPr lang="en-US" sz="2000" dirty="0" err="1"/>
              <a:t>xn</a:t>
            </a:r>
            <a:r>
              <a:rPr lang="en-US" sz="2000" dirty="0"/>
              <a:t>*</a:t>
            </a:r>
            <a:r>
              <a:rPr lang="en-US" sz="2000" dirty="0" err="1"/>
              <a:t>cn</a:t>
            </a:r>
            <a:r>
              <a:rPr lang="en-US" sz="2000" dirty="0"/>
              <a:t> &lt;= C </a:t>
            </a:r>
          </a:p>
          <a:p>
            <a:r>
              <a:rPr lang="en-US" sz="2000" b="1" dirty="0" smtClean="0"/>
              <a:t>Where</a:t>
            </a:r>
            <a:endParaRPr lang="en-US" sz="2000" b="1" dirty="0"/>
          </a:p>
          <a:p>
            <a:r>
              <a:rPr lang="en-US" sz="2000" dirty="0"/>
              <a:t>  </a:t>
            </a:r>
            <a:r>
              <a:rPr lang="en-US" sz="2000" dirty="0" smtClean="0"/>
              <a:t>x1, x2… </a:t>
            </a:r>
            <a:r>
              <a:rPr lang="en-US" sz="2000" dirty="0" err="1"/>
              <a:t>xn</a:t>
            </a:r>
            <a:r>
              <a:rPr lang="en-US" sz="2000" dirty="0"/>
              <a:t> = 0 or </a:t>
            </a:r>
            <a:r>
              <a:rPr lang="en-US" sz="2000" dirty="0" smtClean="0"/>
              <a:t>1 (algorithm outputs: project in/out)</a:t>
            </a:r>
            <a:endParaRPr lang="en-US" sz="2000" dirty="0"/>
          </a:p>
          <a:p>
            <a:r>
              <a:rPr lang="en-US" sz="2000" dirty="0" smtClean="0"/>
              <a:t>  v1, v2… </a:t>
            </a:r>
            <a:r>
              <a:rPr lang="en-US" sz="2000" dirty="0" err="1"/>
              <a:t>vn</a:t>
            </a:r>
            <a:r>
              <a:rPr lang="en-US" sz="2000" dirty="0"/>
              <a:t> </a:t>
            </a:r>
            <a:r>
              <a:rPr lang="en-US" sz="2000" dirty="0" smtClean="0"/>
              <a:t>are </a:t>
            </a:r>
            <a:r>
              <a:rPr lang="en-US" sz="2000" dirty="0"/>
              <a:t>the </a:t>
            </a:r>
            <a:r>
              <a:rPr lang="en-US" sz="2000" dirty="0" smtClean="0"/>
              <a:t>project priorities</a:t>
            </a:r>
            <a:endParaRPr lang="en-US" sz="2000" dirty="0"/>
          </a:p>
          <a:p>
            <a:r>
              <a:rPr lang="en-US" sz="2000" dirty="0" smtClean="0"/>
              <a:t>  c1, c2… </a:t>
            </a:r>
            <a:r>
              <a:rPr lang="en-US" sz="2000" dirty="0" err="1" smtClean="0"/>
              <a:t>cn</a:t>
            </a:r>
            <a:r>
              <a:rPr lang="en-US" sz="2000" dirty="0" smtClean="0"/>
              <a:t> are the constraint values for each project</a:t>
            </a:r>
          </a:p>
          <a:p>
            <a:r>
              <a:rPr lang="en-US" sz="2000" dirty="0" smtClean="0"/>
              <a:t>  C </a:t>
            </a:r>
            <a:r>
              <a:rPr lang="en-US" sz="2000" dirty="0"/>
              <a:t>is the total </a:t>
            </a:r>
            <a:r>
              <a:rPr lang="en-US" sz="2000" dirty="0" smtClean="0"/>
              <a:t>constraint value; we have one such </a:t>
            </a:r>
            <a:r>
              <a:rPr lang="en-US" sz="2000" dirty="0"/>
              <a:t> </a:t>
            </a:r>
            <a:r>
              <a:rPr lang="en-US" sz="2000" dirty="0" smtClean="0"/>
              <a:t>      row for each constraint</a:t>
            </a:r>
          </a:p>
          <a:p>
            <a:endParaRPr lang="en-US" sz="2000" i="1" dirty="0" smtClean="0"/>
          </a:p>
          <a:p>
            <a:r>
              <a:rPr lang="en-US" sz="2000" i="1" dirty="0" smtClean="0"/>
              <a:t>Efficient frontier (based on one constraint)</a:t>
            </a:r>
            <a:r>
              <a:rPr lang="en-US" sz="2000" dirty="0" smtClean="0"/>
              <a:t>:</a:t>
            </a:r>
          </a:p>
          <a:p>
            <a:pPr lvl="1"/>
            <a:r>
              <a:rPr lang="en-US" sz="1600" b="1" dirty="0" smtClean="0"/>
              <a:t>For N data points </a:t>
            </a:r>
            <a:r>
              <a:rPr lang="en-US" sz="1600" dirty="0" smtClean="0"/>
              <a:t>equally spaced between zero and the sum of the constraint</a:t>
            </a:r>
          </a:p>
          <a:p>
            <a:r>
              <a:rPr lang="en-US" sz="2000" dirty="0" smtClean="0"/>
              <a:t>Run Optimization algorithm and determine corresponding </a:t>
            </a:r>
            <a:r>
              <a:rPr lang="en-US" sz="2000" b="1" dirty="0" smtClean="0"/>
              <a:t>portfolio value</a:t>
            </a:r>
          </a:p>
        </p:txBody>
      </p:sp>
      <p:sp>
        <p:nvSpPr>
          <p:cNvPr id="4" name="Title 1"/>
          <p:cNvSpPr txBox="1">
            <a:spLocks/>
          </p:cNvSpPr>
          <p:nvPr/>
        </p:nvSpPr>
        <p:spPr>
          <a:xfrm>
            <a:off x="381000" y="230194"/>
            <a:ext cx="8382000" cy="1163395"/>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dirty="0">
                <a:gradFill>
                  <a:gsLst>
                    <a:gs pos="0">
                      <a:srgbClr val="FFFFFF"/>
                    </a:gs>
                    <a:gs pos="100000">
                      <a:srgbClr val="FFFFFF"/>
                    </a:gs>
                  </a:gsLst>
                  <a:lin ang="5400000" scaled="0"/>
                </a:gradFill>
              </a:rPr>
              <a:t>Constraint Optimization</a:t>
            </a:r>
            <a:r>
              <a:rPr dirty="0" smtClean="0">
                <a:gradFill flip="none" rotWithShape="1">
                  <a:gsLst>
                    <a:gs pos="0">
                      <a:srgbClr val="FFFFFF"/>
                    </a:gs>
                    <a:gs pos="86000">
                      <a:srgbClr val="FFFFFF"/>
                    </a:gs>
                  </a:gsLst>
                  <a:lin ang="5400000" scaled="0"/>
                  <a:tileRect/>
                </a:gradFill>
              </a:rPr>
              <a:t/>
            </a:r>
            <a:br>
              <a:rPr dirty="0" smtClean="0">
                <a:gradFill flip="none" rotWithShape="1">
                  <a:gsLst>
                    <a:gs pos="0">
                      <a:srgbClr val="FFFFFF"/>
                    </a:gs>
                    <a:gs pos="86000">
                      <a:srgbClr val="FFFFFF"/>
                    </a:gs>
                  </a:gsLst>
                  <a:lin ang="5400000" scaled="0"/>
                  <a:tileRect/>
                </a:gradFill>
              </a:rPr>
            </a:br>
            <a:r>
              <a:rPr sz="3600" i="1" dirty="0" smtClean="0">
                <a:gradFill>
                  <a:gsLst>
                    <a:gs pos="50000">
                      <a:srgbClr val="DF8045">
                        <a:lumMod val="40000"/>
                        <a:lumOff val="60000"/>
                      </a:srgbClr>
                    </a:gs>
                    <a:gs pos="100000">
                      <a:srgbClr val="DF8045"/>
                    </a:gs>
                  </a:gsLst>
                  <a:lin ang="5400000" scaled="0"/>
                </a:gradFill>
              </a:rPr>
              <a:t>Algorithm</a:t>
            </a:r>
            <a:endParaRPr sz="3600" i="1" dirty="0">
              <a:gradFill>
                <a:gsLst>
                  <a:gs pos="50000">
                    <a:srgbClr val="DF8045">
                      <a:lumMod val="40000"/>
                      <a:lumOff val="60000"/>
                    </a:srgbClr>
                  </a:gs>
                  <a:gs pos="100000">
                    <a:srgbClr val="DF8045"/>
                  </a:gs>
                </a:gsLst>
                <a:lin ang="5400000" scaled="0"/>
              </a:gradFill>
            </a:endParaRPr>
          </a:p>
        </p:txBody>
      </p:sp>
      <p:pic>
        <p:nvPicPr>
          <p:cNvPr id="5" name="Picture 3"/>
          <p:cNvPicPr>
            <a:picLocks noChangeAspect="1" noChangeArrowheads="1"/>
          </p:cNvPicPr>
          <p:nvPr/>
        </p:nvPicPr>
        <p:blipFill>
          <a:blip r:embed="rId3" cstate="print"/>
          <a:srcRect/>
          <a:stretch>
            <a:fillRect/>
          </a:stretch>
        </p:blipFill>
        <p:spPr bwMode="auto">
          <a:xfrm>
            <a:off x="6574971" y="3410527"/>
            <a:ext cx="2492829" cy="2643909"/>
          </a:xfrm>
          <a:prstGeom prst="rect">
            <a:avLst/>
          </a:prstGeom>
          <a:noFill/>
          <a:ln w="9525">
            <a:noFill/>
            <a:miter lim="800000"/>
            <a:headEnd/>
            <a:tailEnd/>
          </a:ln>
          <a:effectLst>
            <a:innerShdw blurRad="63500" dist="50800" dir="13500000">
              <a:prstClr val="black">
                <a:alpha val="50000"/>
              </a:prstClr>
            </a:innerShdw>
            <a:reflection blurRad="6350" stA="52000" endA="300" endPos="35000" dir="5400000" sy="-100000" algn="bl" rotWithShape="0"/>
          </a:effectLst>
        </p:spPr>
      </p:pic>
    </p:spTree>
    <p:extLst>
      <p:ext uri="{BB962C8B-B14F-4D97-AF65-F5344CB8AC3E}">
        <p14:creationId xmlns:p14="http://schemas.microsoft.com/office/powerpoint/2010/main" val="3013978746"/>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p:spPr>
        <p:txBody>
          <a:bodyPr/>
          <a:lstStyle/>
          <a:p>
            <a:pPr defTabSz="1019175"/>
            <a:fld id="{16E26450-A5A0-4F60-A94A-A6C6ADFA05D1}" type="slidenum">
              <a:rPr lang="en-US"/>
              <a:pPr defTabSz="1019175"/>
              <a:t>35</a:t>
            </a:fld>
            <a:endParaRPr lang="en-US"/>
          </a:p>
        </p:txBody>
      </p:sp>
      <p:pic>
        <p:nvPicPr>
          <p:cNvPr id="18435" name="Picture 25"/>
          <p:cNvPicPr>
            <a:picLocks noChangeAspect="1" noChangeArrowheads="1"/>
          </p:cNvPicPr>
          <p:nvPr/>
        </p:nvPicPr>
        <p:blipFill>
          <a:blip r:embed="rId3" cstate="print"/>
          <a:srcRect/>
          <a:stretch>
            <a:fillRect/>
          </a:stretch>
        </p:blipFill>
        <p:spPr bwMode="auto">
          <a:xfrm>
            <a:off x="1594134" y="2627730"/>
            <a:ext cx="4319588" cy="3398837"/>
          </a:xfrm>
          <a:prstGeom prst="rect">
            <a:avLst/>
          </a:prstGeom>
          <a:ln>
            <a:noFill/>
          </a:ln>
          <a:effectLst>
            <a:innerShdw blurRad="63500" dist="50800" dir="13500000">
              <a:prstClr val="black">
                <a:alpha val="50000"/>
              </a:prstClr>
            </a:innerShdw>
            <a:softEdge rad="31750"/>
          </a:effectLst>
        </p:spPr>
      </p:pic>
      <p:sp>
        <p:nvSpPr>
          <p:cNvPr id="18436" name="Rectangle 2"/>
          <p:cNvSpPr>
            <a:spLocks noGrp="1" noChangeArrowheads="1"/>
          </p:cNvSpPr>
          <p:nvPr>
            <p:ph type="title"/>
          </p:nvPr>
        </p:nvSpPr>
        <p:spPr>
          <a:xfrm>
            <a:off x="304800" y="304800"/>
            <a:ext cx="8382000" cy="1219200"/>
          </a:xfrm>
        </p:spPr>
        <p:txBody>
          <a:bodyPr>
            <a:noAutofit/>
          </a:bodyPr>
          <a:lstStyle/>
          <a:p>
            <a:r>
              <a:rPr lang="en-US" dirty="0" smtClean="0"/>
              <a:t>Value Against Investment Objectives  -  Example Analysis</a:t>
            </a:r>
          </a:p>
        </p:txBody>
      </p:sp>
      <p:sp>
        <p:nvSpPr>
          <p:cNvPr id="18438" name="Text Box 9"/>
          <p:cNvSpPr txBox="1">
            <a:spLocks noChangeArrowheads="1"/>
          </p:cNvSpPr>
          <p:nvPr/>
        </p:nvSpPr>
        <p:spPr bwMode="gray">
          <a:xfrm>
            <a:off x="1594134" y="2280860"/>
            <a:ext cx="3968466" cy="215444"/>
          </a:xfrm>
          <a:prstGeom prst="rect">
            <a:avLst/>
          </a:prstGeom>
          <a:noFill/>
          <a:ln w="19050">
            <a:noFill/>
            <a:miter lim="800000"/>
            <a:headEnd/>
            <a:tailEnd/>
          </a:ln>
        </p:spPr>
        <p:txBody>
          <a:bodyPr wrap="square" lIns="0" tIns="0" rIns="0" bIns="0">
            <a:spAutoFit/>
          </a:bodyPr>
          <a:lstStyle/>
          <a:p>
            <a:r>
              <a:rPr lang="en-US" sz="1400" b="1" dirty="0" smtClean="0"/>
              <a:t>Portfolio </a:t>
            </a:r>
            <a:r>
              <a:rPr lang="en-US" sz="1400" b="1" dirty="0"/>
              <a:t>Value </a:t>
            </a:r>
            <a:r>
              <a:rPr lang="en-US" sz="1400" b="1" dirty="0" smtClean="0"/>
              <a:t>Curve (Efficient Frontier)</a:t>
            </a:r>
            <a:endParaRPr lang="en-US" sz="1400" b="1" dirty="0"/>
          </a:p>
        </p:txBody>
      </p:sp>
      <p:sp>
        <p:nvSpPr>
          <p:cNvPr id="18440" name="Line 11"/>
          <p:cNvSpPr>
            <a:spLocks noChangeShapeType="1"/>
          </p:cNvSpPr>
          <p:nvPr/>
        </p:nvSpPr>
        <p:spPr bwMode="auto">
          <a:xfrm>
            <a:off x="2973388" y="2766637"/>
            <a:ext cx="0" cy="1095375"/>
          </a:xfrm>
          <a:prstGeom prst="line">
            <a:avLst/>
          </a:prstGeom>
          <a:noFill/>
          <a:ln w="19050">
            <a:solidFill>
              <a:schemeClr val="accent1"/>
            </a:solidFill>
            <a:round/>
            <a:headEnd/>
            <a:tailEnd/>
          </a:ln>
        </p:spPr>
        <p:txBody>
          <a:bodyPr anchor="b">
            <a:spAutoFit/>
          </a:bodyPr>
          <a:lstStyle/>
          <a:p>
            <a:endParaRPr lang="en-US"/>
          </a:p>
        </p:txBody>
      </p:sp>
      <p:sp>
        <p:nvSpPr>
          <p:cNvPr id="18441" name="Text Box 12"/>
          <p:cNvSpPr txBox="1">
            <a:spLocks noChangeArrowheads="1"/>
          </p:cNvSpPr>
          <p:nvPr/>
        </p:nvSpPr>
        <p:spPr bwMode="auto">
          <a:xfrm>
            <a:off x="2527300" y="3833435"/>
            <a:ext cx="1203279" cy="276999"/>
          </a:xfrm>
          <a:prstGeom prst="rect">
            <a:avLst/>
          </a:prstGeom>
          <a:noFill/>
          <a:ln w="19050">
            <a:noFill/>
            <a:miter lim="800000"/>
            <a:headEnd/>
            <a:tailEnd/>
          </a:ln>
        </p:spPr>
        <p:txBody>
          <a:bodyPr wrap="none" anchor="b">
            <a:spAutoFit/>
          </a:bodyPr>
          <a:lstStyle/>
          <a:p>
            <a:pPr algn="ctr"/>
            <a:r>
              <a:rPr lang="en-US" sz="1200" dirty="0">
                <a:solidFill>
                  <a:schemeClr val="bg1"/>
                </a:solidFill>
              </a:rPr>
              <a:t>Inflection Point</a:t>
            </a:r>
          </a:p>
        </p:txBody>
      </p:sp>
      <p:sp>
        <p:nvSpPr>
          <p:cNvPr id="18442" name="Line 13"/>
          <p:cNvSpPr>
            <a:spLocks noChangeShapeType="1"/>
          </p:cNvSpPr>
          <p:nvPr/>
        </p:nvSpPr>
        <p:spPr bwMode="auto">
          <a:xfrm>
            <a:off x="2973388" y="4171574"/>
            <a:ext cx="0" cy="1519237"/>
          </a:xfrm>
          <a:prstGeom prst="line">
            <a:avLst/>
          </a:prstGeom>
          <a:noFill/>
          <a:ln w="19050">
            <a:solidFill>
              <a:schemeClr val="accent1"/>
            </a:solidFill>
            <a:round/>
            <a:headEnd/>
            <a:tailEnd/>
          </a:ln>
        </p:spPr>
        <p:txBody>
          <a:bodyPr anchor="b">
            <a:spAutoFit/>
          </a:bodyPr>
          <a:lstStyle/>
          <a:p>
            <a:endParaRPr lang="en-US"/>
          </a:p>
        </p:txBody>
      </p:sp>
      <p:sp>
        <p:nvSpPr>
          <p:cNvPr id="18443" name="Line 14"/>
          <p:cNvSpPr>
            <a:spLocks noChangeShapeType="1"/>
          </p:cNvSpPr>
          <p:nvPr/>
        </p:nvSpPr>
        <p:spPr bwMode="auto">
          <a:xfrm>
            <a:off x="3140077" y="3084135"/>
            <a:ext cx="1692275" cy="0"/>
          </a:xfrm>
          <a:prstGeom prst="line">
            <a:avLst/>
          </a:prstGeom>
          <a:noFill/>
          <a:ln w="19050">
            <a:solidFill>
              <a:schemeClr val="accent1"/>
            </a:solidFill>
            <a:round/>
            <a:headEnd/>
            <a:tailEnd type="triangle" w="med" len="med"/>
          </a:ln>
        </p:spPr>
        <p:txBody>
          <a:bodyPr wrap="none" anchor="b">
            <a:spAutoFit/>
          </a:bodyPr>
          <a:lstStyle/>
          <a:p>
            <a:endParaRPr lang="en-US"/>
          </a:p>
        </p:txBody>
      </p:sp>
      <p:sp>
        <p:nvSpPr>
          <p:cNvPr id="18444" name="Text Box 15"/>
          <p:cNvSpPr txBox="1">
            <a:spLocks noChangeArrowheads="1"/>
          </p:cNvSpPr>
          <p:nvPr/>
        </p:nvSpPr>
        <p:spPr bwMode="auto">
          <a:xfrm>
            <a:off x="3136900" y="3147635"/>
            <a:ext cx="1398332" cy="276999"/>
          </a:xfrm>
          <a:prstGeom prst="rect">
            <a:avLst/>
          </a:prstGeom>
          <a:noFill/>
          <a:ln w="19050">
            <a:noFill/>
            <a:miter lim="800000"/>
            <a:headEnd/>
            <a:tailEnd/>
          </a:ln>
        </p:spPr>
        <p:txBody>
          <a:bodyPr wrap="none" anchor="b">
            <a:spAutoFit/>
          </a:bodyPr>
          <a:lstStyle/>
          <a:p>
            <a:r>
              <a:rPr lang="en-US" sz="1200" dirty="0">
                <a:solidFill>
                  <a:schemeClr val="bg1"/>
                </a:solidFill>
              </a:rPr>
              <a:t>Diminishing Value</a:t>
            </a:r>
          </a:p>
        </p:txBody>
      </p:sp>
      <p:sp>
        <p:nvSpPr>
          <p:cNvPr id="18446" name="Text Box 17"/>
          <p:cNvSpPr txBox="1">
            <a:spLocks noChangeArrowheads="1"/>
          </p:cNvSpPr>
          <p:nvPr/>
        </p:nvSpPr>
        <p:spPr bwMode="auto">
          <a:xfrm>
            <a:off x="5943600" y="3276601"/>
            <a:ext cx="2755900" cy="2677656"/>
          </a:xfrm>
          <a:prstGeom prst="rect">
            <a:avLst/>
          </a:prstGeom>
          <a:noFill/>
          <a:ln w="19050">
            <a:noFill/>
            <a:miter lim="800000"/>
            <a:headEnd/>
            <a:tailEnd/>
          </a:ln>
        </p:spPr>
        <p:txBody>
          <a:bodyPr wrap="square" anchor="b">
            <a:spAutoFit/>
          </a:bodyPr>
          <a:lstStyle/>
          <a:p>
            <a:pPr marL="114300" indent="-114300"/>
            <a:r>
              <a:rPr lang="en-US" sz="1400" u="sng" dirty="0">
                <a:solidFill>
                  <a:srgbClr val="FFFF00"/>
                </a:solidFill>
              </a:rPr>
              <a:t>Example </a:t>
            </a:r>
            <a:r>
              <a:rPr lang="en-US" sz="1400" u="sng" dirty="0" smtClean="0">
                <a:solidFill>
                  <a:srgbClr val="FFFF00"/>
                </a:solidFill>
              </a:rPr>
              <a:t>Conclusions:</a:t>
            </a:r>
            <a:endParaRPr lang="en-US" sz="1400" u="sng" dirty="0">
              <a:solidFill>
                <a:srgbClr val="FFFF00"/>
              </a:solidFill>
            </a:endParaRPr>
          </a:p>
          <a:p>
            <a:pPr marL="114300" indent="-114300"/>
            <a:endParaRPr lang="en-US" sz="1400" u="sng" dirty="0">
              <a:solidFill>
                <a:srgbClr val="FFFF00"/>
              </a:solidFill>
            </a:endParaRPr>
          </a:p>
          <a:p>
            <a:pPr marL="114300" indent="-114300">
              <a:buFontTx/>
              <a:buChar char="•"/>
            </a:pPr>
            <a:r>
              <a:rPr lang="en-US" sz="1400" dirty="0" smtClean="0">
                <a:solidFill>
                  <a:srgbClr val="FFFF00"/>
                </a:solidFill>
              </a:rPr>
              <a:t>85% </a:t>
            </a:r>
            <a:r>
              <a:rPr lang="en-US" sz="1400" dirty="0">
                <a:solidFill>
                  <a:srgbClr val="FFFF00"/>
                </a:solidFill>
              </a:rPr>
              <a:t>of the </a:t>
            </a:r>
            <a:r>
              <a:rPr lang="en-US" sz="1400" dirty="0" smtClean="0">
                <a:solidFill>
                  <a:srgbClr val="FFFF00"/>
                </a:solidFill>
              </a:rPr>
              <a:t>Business </a:t>
            </a:r>
            <a:r>
              <a:rPr lang="en-US" sz="1400" dirty="0">
                <a:solidFill>
                  <a:srgbClr val="FFFF00"/>
                </a:solidFill>
              </a:rPr>
              <a:t>Driver Alignment Value is Supported by Only </a:t>
            </a:r>
            <a:r>
              <a:rPr lang="en-US" sz="1400" dirty="0" smtClean="0">
                <a:solidFill>
                  <a:srgbClr val="FFFF00"/>
                </a:solidFill>
              </a:rPr>
              <a:t>35% ($ </a:t>
            </a:r>
            <a:r>
              <a:rPr lang="en-US" sz="1400" dirty="0" err="1" smtClean="0">
                <a:solidFill>
                  <a:srgbClr val="FFFF00"/>
                </a:solidFill>
              </a:rPr>
              <a:t>xxxx</a:t>
            </a:r>
            <a:r>
              <a:rPr lang="en-US" sz="1400" dirty="0" smtClean="0">
                <a:solidFill>
                  <a:srgbClr val="FFFF00"/>
                </a:solidFill>
              </a:rPr>
              <a:t> M</a:t>
            </a:r>
            <a:r>
              <a:rPr lang="en-US" sz="1400" dirty="0">
                <a:solidFill>
                  <a:srgbClr val="FFFF00"/>
                </a:solidFill>
              </a:rPr>
              <a:t>) of the </a:t>
            </a:r>
            <a:r>
              <a:rPr lang="en-US" sz="1400" dirty="0" smtClean="0">
                <a:solidFill>
                  <a:srgbClr val="FFFF00"/>
                </a:solidFill>
              </a:rPr>
              <a:t>Budget ($ </a:t>
            </a:r>
            <a:r>
              <a:rPr lang="en-US" sz="1400" dirty="0" err="1" smtClean="0">
                <a:solidFill>
                  <a:srgbClr val="FFFF00"/>
                </a:solidFill>
              </a:rPr>
              <a:t>yyyyy</a:t>
            </a:r>
            <a:r>
              <a:rPr lang="en-US" sz="1400" dirty="0" smtClean="0">
                <a:solidFill>
                  <a:srgbClr val="FFFF00"/>
                </a:solidFill>
              </a:rPr>
              <a:t> M</a:t>
            </a:r>
            <a:r>
              <a:rPr lang="en-US" sz="1400" dirty="0">
                <a:solidFill>
                  <a:srgbClr val="FFFF00"/>
                </a:solidFill>
              </a:rPr>
              <a:t>)</a:t>
            </a:r>
          </a:p>
          <a:p>
            <a:pPr marL="114300" indent="-114300"/>
            <a:endParaRPr lang="en-US" sz="1400" dirty="0">
              <a:solidFill>
                <a:srgbClr val="FFFF00"/>
              </a:solidFill>
            </a:endParaRPr>
          </a:p>
          <a:p>
            <a:pPr marL="114300" indent="-114300">
              <a:buFontTx/>
              <a:buChar char="•"/>
            </a:pPr>
            <a:r>
              <a:rPr lang="en-US" sz="1400" dirty="0">
                <a:solidFill>
                  <a:srgbClr val="FFFF00"/>
                </a:solidFill>
              </a:rPr>
              <a:t>2 </a:t>
            </a:r>
            <a:r>
              <a:rPr lang="en-US" sz="1400" dirty="0" smtClean="0">
                <a:solidFill>
                  <a:srgbClr val="FFFF00"/>
                </a:solidFill>
              </a:rPr>
              <a:t>“large projects” </a:t>
            </a:r>
            <a:r>
              <a:rPr lang="en-US" sz="1400" dirty="0">
                <a:solidFill>
                  <a:srgbClr val="FFFF00"/>
                </a:solidFill>
              </a:rPr>
              <a:t>constituting </a:t>
            </a:r>
            <a:r>
              <a:rPr lang="en-US" sz="1400" dirty="0" smtClean="0">
                <a:solidFill>
                  <a:srgbClr val="FFFF00"/>
                </a:solidFill>
              </a:rPr>
              <a:t>60% </a:t>
            </a:r>
            <a:r>
              <a:rPr lang="en-US" sz="1400" dirty="0">
                <a:solidFill>
                  <a:srgbClr val="FFFF00"/>
                </a:solidFill>
              </a:rPr>
              <a:t>of the budget, contribute to only </a:t>
            </a:r>
            <a:r>
              <a:rPr lang="en-US" sz="1400" dirty="0" smtClean="0">
                <a:solidFill>
                  <a:srgbClr val="FFFF00"/>
                </a:solidFill>
              </a:rPr>
              <a:t>20% </a:t>
            </a:r>
            <a:r>
              <a:rPr lang="en-US" sz="1400" dirty="0">
                <a:solidFill>
                  <a:srgbClr val="FFFF00"/>
                </a:solidFill>
              </a:rPr>
              <a:t>of the portfolio’s value.</a:t>
            </a:r>
          </a:p>
          <a:p>
            <a:pPr marL="114300" indent="-114300">
              <a:buFontTx/>
              <a:buChar char="•"/>
            </a:pPr>
            <a:endParaRPr lang="en-US" sz="1400" dirty="0"/>
          </a:p>
        </p:txBody>
      </p:sp>
      <p:sp>
        <p:nvSpPr>
          <p:cNvPr id="18447" name="Text Box 18"/>
          <p:cNvSpPr txBox="1">
            <a:spLocks noChangeArrowheads="1"/>
          </p:cNvSpPr>
          <p:nvPr/>
        </p:nvSpPr>
        <p:spPr bwMode="auto">
          <a:xfrm>
            <a:off x="601555" y="5665191"/>
            <a:ext cx="1003801" cy="523220"/>
          </a:xfrm>
          <a:prstGeom prst="rect">
            <a:avLst/>
          </a:prstGeom>
          <a:noFill/>
          <a:ln w="19050">
            <a:noFill/>
            <a:miter lim="800000"/>
            <a:headEnd/>
            <a:tailEnd/>
          </a:ln>
        </p:spPr>
        <p:txBody>
          <a:bodyPr wrap="none" anchor="b">
            <a:spAutoFit/>
          </a:bodyPr>
          <a:lstStyle/>
          <a:p>
            <a:pPr algn="ctr"/>
            <a:r>
              <a:rPr lang="en-US" sz="1400"/>
              <a:t>Alignment</a:t>
            </a:r>
          </a:p>
          <a:p>
            <a:pPr algn="ctr"/>
            <a:r>
              <a:rPr lang="en-US" sz="1400"/>
              <a:t>Value</a:t>
            </a:r>
          </a:p>
        </p:txBody>
      </p:sp>
      <p:sp>
        <p:nvSpPr>
          <p:cNvPr id="18448" name="Text Box 19"/>
          <p:cNvSpPr txBox="1">
            <a:spLocks noChangeArrowheads="1"/>
          </p:cNvSpPr>
          <p:nvPr/>
        </p:nvSpPr>
        <p:spPr bwMode="auto">
          <a:xfrm>
            <a:off x="1390652" y="6042641"/>
            <a:ext cx="538930" cy="307777"/>
          </a:xfrm>
          <a:prstGeom prst="rect">
            <a:avLst/>
          </a:prstGeom>
          <a:noFill/>
          <a:ln w="19050">
            <a:noFill/>
            <a:miter lim="800000"/>
            <a:headEnd/>
            <a:tailEnd/>
          </a:ln>
        </p:spPr>
        <p:txBody>
          <a:bodyPr wrap="none" anchor="b">
            <a:spAutoFit/>
          </a:bodyPr>
          <a:lstStyle/>
          <a:p>
            <a:r>
              <a:rPr lang="en-US" sz="1400"/>
              <a:t>Cost</a:t>
            </a:r>
          </a:p>
        </p:txBody>
      </p:sp>
      <p:sp>
        <p:nvSpPr>
          <p:cNvPr id="18449" name="Text Box 26"/>
          <p:cNvSpPr txBox="1">
            <a:spLocks noChangeArrowheads="1"/>
          </p:cNvSpPr>
          <p:nvPr/>
        </p:nvSpPr>
        <p:spPr bwMode="gray">
          <a:xfrm>
            <a:off x="152400" y="1600200"/>
            <a:ext cx="8653462" cy="638969"/>
          </a:xfrm>
          <a:prstGeom prst="rect">
            <a:avLst/>
          </a:prstGeom>
          <a:noFill/>
          <a:ln w="19050">
            <a:noFill/>
            <a:miter lim="800000"/>
            <a:headEnd/>
            <a:tailEnd/>
          </a:ln>
        </p:spPr>
        <p:txBody>
          <a:bodyPr/>
          <a:lstStyle/>
          <a:p>
            <a:pPr algn="ctr"/>
            <a:r>
              <a:rPr lang="en-US" sz="1600" b="1" dirty="0" smtClean="0">
                <a:solidFill>
                  <a:srgbClr val="FFC000"/>
                </a:solidFill>
              </a:rPr>
              <a:t>What can an Efficient Frontier chart tell us - given </a:t>
            </a:r>
            <a:r>
              <a:rPr lang="en-US" sz="1600" b="1" dirty="0">
                <a:solidFill>
                  <a:srgbClr val="FFC000"/>
                </a:solidFill>
              </a:rPr>
              <a:t>a </a:t>
            </a:r>
            <a:r>
              <a:rPr lang="en-US" sz="1600" b="1" dirty="0" smtClean="0">
                <a:solidFill>
                  <a:srgbClr val="FFC000"/>
                </a:solidFill>
              </a:rPr>
              <a:t>fixed </a:t>
            </a:r>
            <a:r>
              <a:rPr lang="en-US" sz="1600" b="1" dirty="0">
                <a:solidFill>
                  <a:srgbClr val="FFC000"/>
                </a:solidFill>
              </a:rPr>
              <a:t>b</a:t>
            </a:r>
            <a:r>
              <a:rPr lang="en-US" sz="1600" b="1" dirty="0" smtClean="0">
                <a:solidFill>
                  <a:srgbClr val="FFC000"/>
                </a:solidFill>
              </a:rPr>
              <a:t>udget</a:t>
            </a:r>
            <a:r>
              <a:rPr lang="en-US" sz="1600" b="1" dirty="0">
                <a:solidFill>
                  <a:srgbClr val="FFC000"/>
                </a:solidFill>
              </a:rPr>
              <a:t>, </a:t>
            </a:r>
            <a:r>
              <a:rPr lang="en-US" sz="1600" b="1" dirty="0" smtClean="0">
                <a:solidFill>
                  <a:srgbClr val="FFC000"/>
                </a:solidFill>
              </a:rPr>
              <a:t>this </a:t>
            </a:r>
            <a:r>
              <a:rPr lang="en-US" sz="1600" b="1" dirty="0">
                <a:solidFill>
                  <a:srgbClr val="FFC000"/>
                </a:solidFill>
              </a:rPr>
              <a:t>p</a:t>
            </a:r>
            <a:r>
              <a:rPr lang="en-US" sz="1600" b="1" dirty="0" smtClean="0">
                <a:solidFill>
                  <a:srgbClr val="FFC000"/>
                </a:solidFill>
              </a:rPr>
              <a:t>rocess </a:t>
            </a:r>
            <a:r>
              <a:rPr lang="en-US" sz="1600" b="1" dirty="0">
                <a:solidFill>
                  <a:srgbClr val="FFC000"/>
                </a:solidFill>
              </a:rPr>
              <a:t>w</a:t>
            </a:r>
            <a:r>
              <a:rPr lang="en-US" sz="1600" b="1" dirty="0" smtClean="0">
                <a:solidFill>
                  <a:srgbClr val="FFC000"/>
                </a:solidFill>
              </a:rPr>
              <a:t>ill </a:t>
            </a:r>
            <a:r>
              <a:rPr lang="en-US" sz="1600" b="1" dirty="0">
                <a:solidFill>
                  <a:srgbClr val="FFC000"/>
                </a:solidFill>
              </a:rPr>
              <a:t>s</a:t>
            </a:r>
            <a:r>
              <a:rPr lang="en-US" sz="1600" b="1" dirty="0" smtClean="0">
                <a:solidFill>
                  <a:srgbClr val="FFC000"/>
                </a:solidFill>
              </a:rPr>
              <a:t>uggest </a:t>
            </a:r>
            <a:r>
              <a:rPr lang="en-US" sz="1600" b="1" dirty="0">
                <a:solidFill>
                  <a:srgbClr val="FFC000"/>
                </a:solidFill>
              </a:rPr>
              <a:t>w</a:t>
            </a:r>
            <a:r>
              <a:rPr lang="en-US" sz="1600" b="1" dirty="0" smtClean="0">
                <a:solidFill>
                  <a:srgbClr val="FFC000"/>
                </a:solidFill>
              </a:rPr>
              <a:t>hich projects/initiatives to  fund</a:t>
            </a:r>
            <a:endParaRPr lang="en-US" sz="1600" b="1" dirty="0">
              <a:solidFill>
                <a:srgbClr val="FFC000"/>
              </a:solidFill>
            </a:endParaRPr>
          </a:p>
        </p:txBody>
      </p:sp>
      <p:sp>
        <p:nvSpPr>
          <p:cNvPr id="18450" name="Oval 27"/>
          <p:cNvSpPr>
            <a:spLocks noChangeArrowheads="1"/>
          </p:cNvSpPr>
          <p:nvPr/>
        </p:nvSpPr>
        <p:spPr bwMode="auto">
          <a:xfrm>
            <a:off x="1922755" y="4338539"/>
            <a:ext cx="259766" cy="519351"/>
          </a:xfrm>
          <a:prstGeom prst="ellipse">
            <a:avLst/>
          </a:prstGeom>
          <a:solidFill>
            <a:schemeClr val="bg2">
              <a:lumMod val="60000"/>
              <a:lumOff val="40000"/>
            </a:schemeClr>
          </a:solidFill>
          <a:ln w="19050">
            <a:solidFill>
              <a:schemeClr val="tx1"/>
            </a:solidFill>
            <a:round/>
            <a:headEnd/>
            <a:tailEnd/>
          </a:ln>
        </p:spPr>
        <p:txBody>
          <a:bodyPr wrap="none" anchor="ctr">
            <a:spAutoFit/>
          </a:bodyPr>
          <a:lstStyle/>
          <a:p>
            <a:endParaRPr lang="en-US"/>
          </a:p>
        </p:txBody>
      </p:sp>
      <p:sp>
        <p:nvSpPr>
          <p:cNvPr id="18451" name="Oval 28"/>
          <p:cNvSpPr>
            <a:spLocks noChangeArrowheads="1"/>
          </p:cNvSpPr>
          <p:nvPr/>
        </p:nvSpPr>
        <p:spPr bwMode="auto">
          <a:xfrm>
            <a:off x="2251367" y="3449024"/>
            <a:ext cx="259766" cy="519351"/>
          </a:xfrm>
          <a:prstGeom prst="ellipse">
            <a:avLst/>
          </a:prstGeom>
          <a:solidFill>
            <a:schemeClr val="bg2">
              <a:lumMod val="60000"/>
              <a:lumOff val="40000"/>
            </a:schemeClr>
          </a:solidFill>
          <a:ln w="19050">
            <a:solidFill>
              <a:schemeClr val="tx1"/>
            </a:solidFill>
            <a:round/>
            <a:headEnd/>
            <a:tailEnd/>
          </a:ln>
        </p:spPr>
        <p:txBody>
          <a:bodyPr wrap="none" anchor="ctr">
            <a:spAutoFit/>
          </a:bodyPr>
          <a:lstStyle/>
          <a:p>
            <a:endParaRPr lang="en-US" dirty="0">
              <a:solidFill>
                <a:schemeClr val="bg2">
                  <a:lumMod val="60000"/>
                  <a:lumOff val="40000"/>
                </a:schemeClr>
              </a:solidFill>
            </a:endParaRPr>
          </a:p>
        </p:txBody>
      </p:sp>
      <p:sp>
        <p:nvSpPr>
          <p:cNvPr id="18452" name="Oval 29"/>
          <p:cNvSpPr>
            <a:spLocks noChangeArrowheads="1"/>
          </p:cNvSpPr>
          <p:nvPr/>
        </p:nvSpPr>
        <p:spPr bwMode="auto">
          <a:xfrm>
            <a:off x="2838450" y="2810172"/>
            <a:ext cx="259766" cy="519351"/>
          </a:xfrm>
          <a:prstGeom prst="ellipse">
            <a:avLst/>
          </a:prstGeom>
          <a:solidFill>
            <a:schemeClr val="bg2">
              <a:lumMod val="60000"/>
              <a:lumOff val="40000"/>
            </a:schemeClr>
          </a:solidFill>
          <a:ln w="19050">
            <a:solidFill>
              <a:schemeClr val="tx1"/>
            </a:solidFill>
            <a:round/>
            <a:headEnd/>
            <a:tailEnd/>
          </a:ln>
        </p:spPr>
        <p:txBody>
          <a:bodyPr wrap="none" anchor="ctr">
            <a:spAutoFit/>
          </a:bodyPr>
          <a:lstStyle/>
          <a:p>
            <a:endParaRPr lang="en-US"/>
          </a:p>
        </p:txBody>
      </p:sp>
      <p:sp>
        <p:nvSpPr>
          <p:cNvPr id="18453" name="Text Box 30"/>
          <p:cNvSpPr txBox="1">
            <a:spLocks noChangeArrowheads="1"/>
          </p:cNvSpPr>
          <p:nvPr/>
        </p:nvSpPr>
        <p:spPr bwMode="auto">
          <a:xfrm>
            <a:off x="423864" y="4419482"/>
            <a:ext cx="846257" cy="276999"/>
          </a:xfrm>
          <a:prstGeom prst="rect">
            <a:avLst/>
          </a:prstGeom>
          <a:noFill/>
          <a:ln w="19050">
            <a:noFill/>
            <a:miter lim="800000"/>
            <a:headEnd/>
            <a:tailEnd/>
          </a:ln>
        </p:spPr>
        <p:txBody>
          <a:bodyPr wrap="none" anchor="b">
            <a:spAutoFit/>
          </a:bodyPr>
          <a:lstStyle/>
          <a:p>
            <a:r>
              <a:rPr lang="en-US" sz="1200" dirty="0">
                <a:solidFill>
                  <a:srgbClr val="FF0000"/>
                </a:solidFill>
              </a:rPr>
              <a:t>9 </a:t>
            </a:r>
            <a:r>
              <a:rPr lang="en-US" sz="1200" dirty="0" smtClean="0">
                <a:solidFill>
                  <a:srgbClr val="FF0000"/>
                </a:solidFill>
              </a:rPr>
              <a:t>projects</a:t>
            </a:r>
          </a:p>
        </p:txBody>
      </p:sp>
      <p:sp>
        <p:nvSpPr>
          <p:cNvPr id="18454" name="Text Box 31"/>
          <p:cNvSpPr txBox="1">
            <a:spLocks noChangeArrowheads="1"/>
          </p:cNvSpPr>
          <p:nvPr/>
        </p:nvSpPr>
        <p:spPr bwMode="auto">
          <a:xfrm>
            <a:off x="423864" y="3844807"/>
            <a:ext cx="929613" cy="276999"/>
          </a:xfrm>
          <a:prstGeom prst="rect">
            <a:avLst/>
          </a:prstGeom>
          <a:noFill/>
          <a:ln w="19050">
            <a:noFill/>
            <a:miter lim="800000"/>
            <a:headEnd/>
            <a:tailEnd/>
          </a:ln>
        </p:spPr>
        <p:txBody>
          <a:bodyPr wrap="none" anchor="b">
            <a:spAutoFit/>
          </a:bodyPr>
          <a:lstStyle/>
          <a:p>
            <a:r>
              <a:rPr lang="en-US" sz="1200" dirty="0">
                <a:solidFill>
                  <a:srgbClr val="FF0000"/>
                </a:solidFill>
              </a:rPr>
              <a:t>16 </a:t>
            </a:r>
            <a:r>
              <a:rPr lang="en-US" sz="1200" dirty="0" smtClean="0">
                <a:solidFill>
                  <a:srgbClr val="FF0000"/>
                </a:solidFill>
              </a:rPr>
              <a:t>projects</a:t>
            </a:r>
          </a:p>
        </p:txBody>
      </p:sp>
      <p:sp>
        <p:nvSpPr>
          <p:cNvPr id="18455" name="Text Box 32"/>
          <p:cNvSpPr txBox="1">
            <a:spLocks noChangeArrowheads="1"/>
          </p:cNvSpPr>
          <p:nvPr/>
        </p:nvSpPr>
        <p:spPr bwMode="auto">
          <a:xfrm>
            <a:off x="423864" y="3270133"/>
            <a:ext cx="929613" cy="276999"/>
          </a:xfrm>
          <a:prstGeom prst="rect">
            <a:avLst/>
          </a:prstGeom>
          <a:noFill/>
          <a:ln w="19050">
            <a:noFill/>
            <a:miter lim="800000"/>
            <a:headEnd/>
            <a:tailEnd/>
          </a:ln>
        </p:spPr>
        <p:txBody>
          <a:bodyPr wrap="none" anchor="b">
            <a:spAutoFit/>
          </a:bodyPr>
          <a:lstStyle/>
          <a:p>
            <a:r>
              <a:rPr lang="en-US" sz="1200" dirty="0">
                <a:solidFill>
                  <a:srgbClr val="FF0000"/>
                </a:solidFill>
              </a:rPr>
              <a:t>20 </a:t>
            </a:r>
            <a:r>
              <a:rPr lang="en-US" sz="1200" dirty="0" smtClean="0">
                <a:solidFill>
                  <a:srgbClr val="FF0000"/>
                </a:solidFill>
              </a:rPr>
              <a:t>projects</a:t>
            </a:r>
            <a:endParaRPr lang="en-US" sz="1200" dirty="0">
              <a:solidFill>
                <a:srgbClr val="FF0000"/>
              </a:solidFill>
            </a:endParaRPr>
          </a:p>
        </p:txBody>
      </p:sp>
      <p:cxnSp>
        <p:nvCxnSpPr>
          <p:cNvPr id="18456" name="AutoShape 33"/>
          <p:cNvCxnSpPr>
            <a:cxnSpLocks noChangeShapeType="1"/>
            <a:stCxn id="18453" idx="3"/>
            <a:endCxn id="18450" idx="2"/>
          </p:cNvCxnSpPr>
          <p:nvPr/>
        </p:nvCxnSpPr>
        <p:spPr bwMode="auto">
          <a:xfrm>
            <a:off x="1270121" y="4557982"/>
            <a:ext cx="652634" cy="40233"/>
          </a:xfrm>
          <a:prstGeom prst="straightConnector1">
            <a:avLst/>
          </a:prstGeom>
          <a:noFill/>
          <a:ln w="19050">
            <a:solidFill>
              <a:srgbClr val="FF0000"/>
            </a:solidFill>
            <a:round/>
            <a:headEnd/>
            <a:tailEnd type="triangle" w="med" len="med"/>
          </a:ln>
        </p:spPr>
      </p:cxnSp>
      <p:cxnSp>
        <p:nvCxnSpPr>
          <p:cNvPr id="18457" name="AutoShape 34"/>
          <p:cNvCxnSpPr>
            <a:cxnSpLocks noChangeShapeType="1"/>
            <a:stCxn id="18454" idx="3"/>
            <a:endCxn id="18451" idx="2"/>
          </p:cNvCxnSpPr>
          <p:nvPr/>
        </p:nvCxnSpPr>
        <p:spPr bwMode="auto">
          <a:xfrm flipV="1">
            <a:off x="1353477" y="3708700"/>
            <a:ext cx="897890" cy="274607"/>
          </a:xfrm>
          <a:prstGeom prst="straightConnector1">
            <a:avLst/>
          </a:prstGeom>
          <a:noFill/>
          <a:ln w="19050">
            <a:solidFill>
              <a:srgbClr val="FF0000"/>
            </a:solidFill>
            <a:round/>
            <a:headEnd/>
            <a:tailEnd type="triangle" w="med" len="med"/>
          </a:ln>
        </p:spPr>
      </p:cxnSp>
      <p:cxnSp>
        <p:nvCxnSpPr>
          <p:cNvPr id="18458" name="AutoShape 35"/>
          <p:cNvCxnSpPr>
            <a:cxnSpLocks noChangeShapeType="1"/>
            <a:stCxn id="18455" idx="3"/>
            <a:endCxn id="18452" idx="2"/>
          </p:cNvCxnSpPr>
          <p:nvPr/>
        </p:nvCxnSpPr>
        <p:spPr bwMode="auto">
          <a:xfrm flipV="1">
            <a:off x="1353477" y="3069848"/>
            <a:ext cx="1484973" cy="338785"/>
          </a:xfrm>
          <a:prstGeom prst="straightConnector1">
            <a:avLst/>
          </a:prstGeom>
          <a:noFill/>
          <a:ln w="19050">
            <a:solidFill>
              <a:srgbClr val="FF0000"/>
            </a:solidFill>
            <a:round/>
            <a:headEnd/>
            <a:tailEnd type="triangle" w="med" len="med"/>
          </a:ln>
        </p:spPr>
      </p:cxnSp>
      <p:sp>
        <p:nvSpPr>
          <p:cNvPr id="18459" name="Line 36"/>
          <p:cNvSpPr>
            <a:spLocks noChangeShapeType="1"/>
          </p:cNvSpPr>
          <p:nvPr/>
        </p:nvSpPr>
        <p:spPr bwMode="auto">
          <a:xfrm flipV="1">
            <a:off x="1155700" y="4900235"/>
            <a:ext cx="0" cy="719139"/>
          </a:xfrm>
          <a:prstGeom prst="line">
            <a:avLst/>
          </a:prstGeom>
          <a:noFill/>
          <a:ln w="19050">
            <a:solidFill>
              <a:srgbClr val="FF0000"/>
            </a:solidFill>
            <a:round/>
            <a:headEnd/>
            <a:tailEnd type="triangle" w="med" len="med"/>
          </a:ln>
        </p:spPr>
        <p:txBody>
          <a:bodyPr wrap="none" anchor="b">
            <a:spAutoFit/>
          </a:bodyPr>
          <a:lstStyle/>
          <a:p>
            <a:endParaRPr lang="en-US"/>
          </a:p>
        </p:txBody>
      </p:sp>
      <p:sp>
        <p:nvSpPr>
          <p:cNvPr id="18460" name="Line 37"/>
          <p:cNvSpPr>
            <a:spLocks noChangeShapeType="1"/>
          </p:cNvSpPr>
          <p:nvPr/>
        </p:nvSpPr>
        <p:spPr bwMode="auto">
          <a:xfrm rot="5400000" flipV="1">
            <a:off x="2277269" y="5836067"/>
            <a:ext cx="0" cy="719137"/>
          </a:xfrm>
          <a:prstGeom prst="line">
            <a:avLst/>
          </a:prstGeom>
          <a:noFill/>
          <a:ln w="19050">
            <a:solidFill>
              <a:srgbClr val="FF0000"/>
            </a:solidFill>
            <a:round/>
            <a:headEnd/>
            <a:tailEnd type="triangle" w="med" len="med"/>
          </a:ln>
        </p:spPr>
        <p:txBody>
          <a:bodyPr wrap="none" anchor="b">
            <a:spAutoFit/>
          </a:bodyPr>
          <a:lstStyle/>
          <a:p>
            <a:endParaRPr lang="en-US"/>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1163395"/>
          </a:xfrm>
        </p:spPr>
        <p:txBody>
          <a:bodyPr/>
          <a:lstStyle/>
          <a:p>
            <a:r>
              <a:rPr lang="en-US" dirty="0" smtClean="0"/>
              <a:t>Resource Constraint Analysis</a:t>
            </a:r>
            <a:br>
              <a:rPr lang="en-US" dirty="0" smtClean="0"/>
            </a:br>
            <a:r>
              <a:rPr lang="en-US" sz="3600" dirty="0" smtClean="0"/>
              <a:t>Related Portfolio Analysis Configuration</a:t>
            </a:r>
            <a:endParaRPr lang="en-US" sz="3600" dirty="0"/>
          </a:p>
        </p:txBody>
      </p:sp>
      <p:sp>
        <p:nvSpPr>
          <p:cNvPr id="3" name="Text Placeholder 2"/>
          <p:cNvSpPr>
            <a:spLocks noGrp="1"/>
          </p:cNvSpPr>
          <p:nvPr>
            <p:ph type="body" sz="quarter" idx="10"/>
          </p:nvPr>
        </p:nvSpPr>
        <p:spPr>
          <a:xfrm>
            <a:off x="381000" y="1600201"/>
            <a:ext cx="8382000" cy="4648200"/>
          </a:xfrm>
        </p:spPr>
        <p:txBody>
          <a:bodyPr>
            <a:normAutofit fontScale="92500"/>
          </a:bodyPr>
          <a:lstStyle/>
          <a:p>
            <a:pPr lvl="0">
              <a:lnSpc>
                <a:spcPct val="110000"/>
              </a:lnSpc>
            </a:pPr>
            <a:r>
              <a:rPr lang="en-US" sz="2800" dirty="0" smtClean="0"/>
              <a:t>Specify the resource custom field that defines role</a:t>
            </a:r>
          </a:p>
          <a:p>
            <a:pPr lvl="0">
              <a:lnSpc>
                <a:spcPct val="110000"/>
              </a:lnSpc>
            </a:pPr>
            <a:r>
              <a:rPr lang="en-US" sz="2800" dirty="0" smtClean="0"/>
              <a:t>Specify the planning horizon dates and granularity</a:t>
            </a:r>
          </a:p>
          <a:p>
            <a:pPr lvl="0">
              <a:lnSpc>
                <a:spcPct val="110000"/>
              </a:lnSpc>
            </a:pPr>
            <a:r>
              <a:rPr lang="en-US" sz="2800" dirty="0" smtClean="0"/>
              <a:t>Filter resources by department or RBS value</a:t>
            </a:r>
          </a:p>
          <a:p>
            <a:pPr lvl="0">
              <a:lnSpc>
                <a:spcPct val="110000"/>
              </a:lnSpc>
            </a:pPr>
            <a:r>
              <a:rPr lang="en-US" sz="2800" dirty="0" smtClean="0"/>
              <a:t>Consider proposed bookings when calculating capacity for projects outside the analysis (advanced)</a:t>
            </a:r>
          </a:p>
          <a:p>
            <a:pPr lvl="0">
              <a:lnSpc>
                <a:spcPct val="110000"/>
              </a:lnSpc>
            </a:pPr>
            <a:r>
              <a:rPr lang="en-US" sz="2800" dirty="0" smtClean="0"/>
              <a:t>Specify how project dates are set</a:t>
            </a:r>
          </a:p>
          <a:p>
            <a:pPr lvl="1">
              <a:lnSpc>
                <a:spcPct val="110000"/>
              </a:lnSpc>
            </a:pPr>
            <a:r>
              <a:rPr lang="en-US" sz="2400" dirty="0" smtClean="0"/>
              <a:t>Respect the project resource plan setting which allows pulling resource requirement data from the project schedule, the resource plan, or a mixture of the two</a:t>
            </a:r>
          </a:p>
          <a:p>
            <a:pPr lvl="1">
              <a:lnSpc>
                <a:spcPct val="110000"/>
              </a:lnSpc>
            </a:pPr>
            <a:r>
              <a:rPr lang="en-US" sz="2400" dirty="0" smtClean="0"/>
              <a:t>Use project date custom fields to specify dates</a:t>
            </a:r>
          </a:p>
          <a:p>
            <a:pPr>
              <a:lnSpc>
                <a:spcPct val="110000"/>
              </a:lnSpc>
            </a:pPr>
            <a:endParaRPr lang="en-US" sz="2800" dirty="0"/>
          </a:p>
        </p:txBody>
      </p:sp>
      <p:sp>
        <p:nvSpPr>
          <p:cNvPr id="4" name="Slide Number Placeholder 3"/>
          <p:cNvSpPr>
            <a:spLocks noGrp="1"/>
          </p:cNvSpPr>
          <p:nvPr>
            <p:ph type="sldNum" sz="quarter" idx="11"/>
          </p:nvPr>
        </p:nvSpPr>
        <p:spPr/>
        <p:txBody>
          <a:bodyPr/>
          <a:lstStyle/>
          <a:p>
            <a:fld id="{1DC70519-3D27-4D5B-A312-0DC52B8ED593}" type="slidenum">
              <a:rPr lang="en-US" smtClean="0"/>
              <a:pPr/>
              <a:t>36</a:t>
            </a:fld>
            <a:endParaRPr lang="en-US" dirty="0"/>
          </a:p>
        </p:txBody>
      </p:sp>
    </p:spTree>
    <p:extLst>
      <p:ext uri="{BB962C8B-B14F-4D97-AF65-F5344CB8AC3E}">
        <p14:creationId xmlns:p14="http://schemas.microsoft.com/office/powerpoint/2010/main" val="3669625319"/>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230194"/>
            <a:ext cx="8382000" cy="1163395"/>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dirty="0">
                <a:gradFill>
                  <a:gsLst>
                    <a:gs pos="0">
                      <a:srgbClr val="FFFFFF"/>
                    </a:gs>
                    <a:gs pos="100000">
                      <a:srgbClr val="FFFFFF"/>
                    </a:gs>
                  </a:gsLst>
                  <a:lin ang="5400000" scaled="0"/>
                </a:gradFill>
              </a:rPr>
              <a:t>Resource Capacity Analysis</a:t>
            </a:r>
            <a:r>
              <a:rPr dirty="0" smtClean="0">
                <a:gradFill flip="none" rotWithShape="1">
                  <a:gsLst>
                    <a:gs pos="0">
                      <a:srgbClr val="FFFFFF"/>
                    </a:gs>
                    <a:gs pos="86000">
                      <a:srgbClr val="FFFFFF"/>
                    </a:gs>
                  </a:gsLst>
                  <a:lin ang="5400000" scaled="0"/>
                  <a:tileRect/>
                </a:gradFill>
              </a:rPr>
              <a:t/>
            </a:r>
            <a:br>
              <a:rPr dirty="0" smtClean="0">
                <a:gradFill flip="none" rotWithShape="1">
                  <a:gsLst>
                    <a:gs pos="0">
                      <a:srgbClr val="FFFFFF"/>
                    </a:gs>
                    <a:gs pos="86000">
                      <a:srgbClr val="FFFFFF"/>
                    </a:gs>
                  </a:gsLst>
                  <a:lin ang="5400000" scaled="0"/>
                  <a:tileRect/>
                </a:gradFill>
              </a:rPr>
            </a:br>
            <a:r>
              <a:rPr sz="3600" i="1" dirty="0" smtClean="0">
                <a:gradFill>
                  <a:gsLst>
                    <a:gs pos="50000">
                      <a:srgbClr val="DF8045">
                        <a:lumMod val="40000"/>
                        <a:lumOff val="60000"/>
                      </a:srgbClr>
                    </a:gs>
                    <a:gs pos="100000">
                      <a:srgbClr val="DF8045"/>
                    </a:gs>
                  </a:gsLst>
                  <a:lin ang="5400000" scaled="0"/>
                </a:gradFill>
              </a:rPr>
              <a:t>Role based analysis</a:t>
            </a:r>
            <a:endParaRPr sz="3600" i="1" dirty="0">
              <a:gradFill>
                <a:gsLst>
                  <a:gs pos="50000">
                    <a:srgbClr val="DF8045">
                      <a:lumMod val="40000"/>
                      <a:lumOff val="60000"/>
                    </a:srgbClr>
                  </a:gs>
                  <a:gs pos="100000">
                    <a:srgbClr val="DF8045"/>
                  </a:gs>
                </a:gsLst>
                <a:lin ang="5400000" scaled="0"/>
              </a:gradFill>
            </a:endParaRPr>
          </a:p>
        </p:txBody>
      </p:sp>
      <p:pic>
        <p:nvPicPr>
          <p:cNvPr id="5" name="Picture 2"/>
          <p:cNvPicPr>
            <a:picLocks noChangeAspect="1" noChangeArrowheads="1"/>
          </p:cNvPicPr>
          <p:nvPr/>
        </p:nvPicPr>
        <p:blipFill>
          <a:blip r:embed="rId3" cstate="print"/>
          <a:srcRect/>
          <a:stretch>
            <a:fillRect/>
          </a:stretch>
        </p:blipFill>
        <p:spPr bwMode="auto">
          <a:xfrm>
            <a:off x="685800" y="1676400"/>
            <a:ext cx="7543800" cy="4514777"/>
          </a:xfrm>
          <a:prstGeom prst="rect">
            <a:avLst/>
          </a:prstGeom>
          <a:ln>
            <a:noFill/>
          </a:ln>
          <a:effectLst>
            <a:innerShdw blurRad="63500" dist="50800" dir="13500000">
              <a:prstClr val="black">
                <a:alpha val="50000"/>
              </a:prstClr>
            </a:innerShdw>
            <a:reflection blurRad="6350" stA="52000" endA="300" endPos="35000" dir="5400000" sy="-100000" algn="bl" rotWithShape="0"/>
            <a:softEdge rad="31750"/>
          </a:effectLst>
        </p:spPr>
      </p:pic>
    </p:spTree>
    <p:extLst>
      <p:ext uri="{BB962C8B-B14F-4D97-AF65-F5344CB8AC3E}">
        <p14:creationId xmlns:p14="http://schemas.microsoft.com/office/powerpoint/2010/main" val="2687675037"/>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1163395"/>
          </a:xfrm>
        </p:spPr>
        <p:txBody>
          <a:bodyPr/>
          <a:lstStyle/>
          <a:p>
            <a:r>
              <a:rPr lang="en-US" dirty="0" smtClean="0"/>
              <a:t>Resource Constraint Analysis</a:t>
            </a:r>
            <a:br>
              <a:rPr lang="en-US" dirty="0" smtClean="0"/>
            </a:br>
            <a:r>
              <a:rPr lang="en-US" sz="3600" i="1" dirty="0" smtClean="0">
                <a:gradFill>
                  <a:gsLst>
                    <a:gs pos="50000">
                      <a:srgbClr val="DF8045">
                        <a:lumMod val="40000"/>
                        <a:lumOff val="60000"/>
                      </a:srgbClr>
                    </a:gs>
                    <a:gs pos="100000">
                      <a:srgbClr val="DF8045"/>
                    </a:gs>
                  </a:gsLst>
                  <a:lin ang="5400000" scaled="0"/>
                </a:gradFill>
              </a:rPr>
              <a:t>Simplified Algorithm </a:t>
            </a:r>
            <a:r>
              <a:rPr lang="en-US" sz="3600" i="1" dirty="0">
                <a:gradFill>
                  <a:gsLst>
                    <a:gs pos="50000">
                      <a:srgbClr val="DF8045">
                        <a:lumMod val="40000"/>
                        <a:lumOff val="60000"/>
                      </a:srgbClr>
                    </a:gs>
                    <a:gs pos="100000">
                      <a:srgbClr val="DF8045"/>
                    </a:gs>
                  </a:gsLst>
                  <a:lin ang="5400000" scaled="0"/>
                </a:gradFill>
              </a:rPr>
              <a:t>– Resource </a:t>
            </a:r>
            <a:r>
              <a:rPr lang="en-US" sz="3600" i="1" dirty="0" smtClean="0">
                <a:gradFill>
                  <a:gsLst>
                    <a:gs pos="50000">
                      <a:srgbClr val="DF8045">
                        <a:lumMod val="40000"/>
                        <a:lumOff val="60000"/>
                      </a:srgbClr>
                    </a:gs>
                    <a:gs pos="100000">
                      <a:srgbClr val="DF8045"/>
                    </a:gs>
                  </a:gsLst>
                  <a:lin ang="5400000" scaled="0"/>
                </a:gradFill>
              </a:rPr>
              <a:t>Allocation</a:t>
            </a:r>
            <a:endParaRPr lang="en-US" sz="3600" dirty="0"/>
          </a:p>
        </p:txBody>
      </p:sp>
      <p:sp>
        <p:nvSpPr>
          <p:cNvPr id="3" name="Text Placeholder 2"/>
          <p:cNvSpPr>
            <a:spLocks noGrp="1"/>
          </p:cNvSpPr>
          <p:nvPr>
            <p:ph type="body" sz="quarter" idx="10"/>
          </p:nvPr>
        </p:nvSpPr>
        <p:spPr>
          <a:xfrm>
            <a:off x="381000" y="1447799"/>
            <a:ext cx="8382000" cy="4953001"/>
          </a:xfrm>
        </p:spPr>
        <p:txBody>
          <a:bodyPr>
            <a:normAutofit fontScale="92500" lnSpcReduction="10000"/>
          </a:bodyPr>
          <a:lstStyle/>
          <a:p>
            <a:pPr>
              <a:lnSpc>
                <a:spcPct val="120000"/>
              </a:lnSpc>
            </a:pPr>
            <a:r>
              <a:rPr lang="en-US" dirty="0" smtClean="0"/>
              <a:t>Portfolios may also be analyzed by their high-level resource requirements combined with their prioritization</a:t>
            </a:r>
          </a:p>
          <a:p>
            <a:pPr>
              <a:lnSpc>
                <a:spcPct val="120000"/>
              </a:lnSpc>
            </a:pPr>
            <a:r>
              <a:rPr lang="en-US" dirty="0" smtClean="0"/>
              <a:t>Higher priority projects are resourced first, lower priority projects are resourced last. </a:t>
            </a:r>
          </a:p>
          <a:p>
            <a:pPr>
              <a:lnSpc>
                <a:spcPct val="120000"/>
              </a:lnSpc>
            </a:pPr>
            <a:r>
              <a:rPr lang="en-US" dirty="0" smtClean="0"/>
              <a:t>If resource availability does not meet a given project’s demand for any period for any role, that project is not resourced and the project with the next lowest priority is examined</a:t>
            </a:r>
            <a:endParaRPr lang="en-US" dirty="0"/>
          </a:p>
        </p:txBody>
      </p:sp>
      <p:sp>
        <p:nvSpPr>
          <p:cNvPr id="4" name="Slide Number Placeholder 3"/>
          <p:cNvSpPr>
            <a:spLocks noGrp="1"/>
          </p:cNvSpPr>
          <p:nvPr>
            <p:ph type="sldNum" sz="quarter" idx="11"/>
          </p:nvPr>
        </p:nvSpPr>
        <p:spPr/>
        <p:txBody>
          <a:bodyPr/>
          <a:lstStyle/>
          <a:p>
            <a:fld id="{1DC70519-3D27-4D5B-A312-0DC52B8ED593}" type="slidenum">
              <a:rPr lang="en-US" smtClean="0"/>
              <a:pPr/>
              <a:t>38</a:t>
            </a:fld>
            <a:endParaRPr lang="en-US" dirty="0"/>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381000" y="1676400"/>
            <a:ext cx="8458200" cy="4724400"/>
          </a:xfrm>
        </p:spPr>
        <p:txBody>
          <a:bodyPr>
            <a:normAutofit/>
          </a:bodyPr>
          <a:lstStyle/>
          <a:p>
            <a:r>
              <a:rPr lang="en-US" sz="1600" dirty="0"/>
              <a:t>Sort projects by dependencies, force status and priorities (descending)</a:t>
            </a:r>
          </a:p>
          <a:p>
            <a:r>
              <a:rPr lang="en-US" sz="1600" dirty="0"/>
              <a:t>Eliminate projects that are </a:t>
            </a:r>
            <a:r>
              <a:rPr lang="en-US" sz="1600" dirty="0" smtClean="0"/>
              <a:t>dependent </a:t>
            </a:r>
            <a:r>
              <a:rPr lang="en-US" sz="1600" dirty="0"/>
              <a:t>on forced-out ones (track feasibility)</a:t>
            </a:r>
          </a:p>
          <a:p>
            <a:r>
              <a:rPr lang="en-US" sz="1600" dirty="0"/>
              <a:t>Try to allocate resources to all projects left (track feasibility)</a:t>
            </a:r>
          </a:p>
          <a:p>
            <a:endParaRPr lang="en-US" sz="1600" dirty="0"/>
          </a:p>
          <a:p>
            <a:r>
              <a:rPr lang="en-US" sz="1600" dirty="0"/>
              <a:t>For each time frame in project life</a:t>
            </a:r>
          </a:p>
          <a:p>
            <a:r>
              <a:rPr lang="en-US" sz="1600" dirty="0"/>
              <a:t>  For each requested role</a:t>
            </a:r>
          </a:p>
          <a:p>
            <a:r>
              <a:rPr lang="en-US" sz="1600" dirty="0"/>
              <a:t>    If resources are not available</a:t>
            </a:r>
          </a:p>
          <a:p>
            <a:r>
              <a:rPr lang="en-US" sz="1600" dirty="0"/>
              <a:t>      If internal hiring</a:t>
            </a:r>
          </a:p>
          <a:p>
            <a:r>
              <a:rPr lang="en-US" sz="1600" dirty="0"/>
              <a:t>        Round up the required FTE</a:t>
            </a:r>
          </a:p>
          <a:p>
            <a:r>
              <a:rPr lang="en-US" sz="1600" dirty="0"/>
              <a:t>      If dollars budget and internal hiring</a:t>
            </a:r>
          </a:p>
          <a:p>
            <a:r>
              <a:rPr lang="en-US" sz="1600" dirty="0"/>
              <a:t>        then compute hiring cost to the end of planning horizon</a:t>
            </a:r>
          </a:p>
          <a:p>
            <a:r>
              <a:rPr lang="en-US" sz="1600" dirty="0"/>
              <a:t>      </a:t>
            </a:r>
            <a:r>
              <a:rPr lang="en-US" sz="1600" dirty="0" smtClean="0"/>
              <a:t>else </a:t>
            </a:r>
            <a:r>
              <a:rPr lang="en-US" sz="1600" dirty="0"/>
              <a:t>compute hiring for current time frame</a:t>
            </a:r>
          </a:p>
          <a:p>
            <a:r>
              <a:rPr lang="en-US" sz="1600" dirty="0"/>
              <a:t>      If budget (dollars or FTE) exhausted </a:t>
            </a:r>
          </a:p>
          <a:p>
            <a:r>
              <a:rPr lang="en-US" sz="1600" dirty="0"/>
              <a:t>        Fail allocation and bail out</a:t>
            </a:r>
          </a:p>
          <a:p>
            <a:r>
              <a:rPr lang="en-US" sz="1600" dirty="0"/>
              <a:t>      If internal hiring</a:t>
            </a:r>
          </a:p>
          <a:p>
            <a:r>
              <a:rPr lang="en-US" sz="1600" dirty="0"/>
              <a:t>        Roll internal role hires for the remaining time frames</a:t>
            </a:r>
          </a:p>
          <a:p>
            <a:r>
              <a:rPr lang="en-US" sz="1600" dirty="0"/>
              <a:t>      else allocate requested resources</a:t>
            </a:r>
          </a:p>
        </p:txBody>
      </p:sp>
      <p:sp>
        <p:nvSpPr>
          <p:cNvPr id="4" name="Title 1"/>
          <p:cNvSpPr txBox="1">
            <a:spLocks/>
          </p:cNvSpPr>
          <p:nvPr/>
        </p:nvSpPr>
        <p:spPr>
          <a:xfrm>
            <a:off x="381000" y="230194"/>
            <a:ext cx="8382000" cy="1163395"/>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dirty="0">
                <a:gradFill>
                  <a:gsLst>
                    <a:gs pos="0">
                      <a:srgbClr val="FFFFFF"/>
                    </a:gs>
                    <a:gs pos="100000">
                      <a:srgbClr val="FFFFFF"/>
                    </a:gs>
                  </a:gsLst>
                  <a:lin ang="5400000" scaled="0"/>
                </a:gradFill>
              </a:rPr>
              <a:t>Resource Capacity Analysis</a:t>
            </a:r>
            <a:r>
              <a:rPr dirty="0" smtClean="0">
                <a:gradFill flip="none" rotWithShape="1">
                  <a:gsLst>
                    <a:gs pos="0">
                      <a:srgbClr val="FFFFFF"/>
                    </a:gs>
                    <a:gs pos="86000">
                      <a:srgbClr val="FFFFFF"/>
                    </a:gs>
                  </a:gsLst>
                  <a:lin ang="5400000" scaled="0"/>
                  <a:tileRect/>
                </a:gradFill>
              </a:rPr>
              <a:t/>
            </a:r>
            <a:br>
              <a:rPr dirty="0" smtClean="0">
                <a:gradFill flip="none" rotWithShape="1">
                  <a:gsLst>
                    <a:gs pos="0">
                      <a:srgbClr val="FFFFFF"/>
                    </a:gs>
                    <a:gs pos="86000">
                      <a:srgbClr val="FFFFFF"/>
                    </a:gs>
                  </a:gsLst>
                  <a:lin ang="5400000" scaled="0"/>
                  <a:tileRect/>
                </a:gradFill>
              </a:rPr>
            </a:br>
            <a:r>
              <a:rPr sz="3600" i="1" dirty="0" smtClean="0">
                <a:gradFill>
                  <a:gsLst>
                    <a:gs pos="50000">
                      <a:srgbClr val="DF8045">
                        <a:lumMod val="40000"/>
                        <a:lumOff val="60000"/>
                      </a:srgbClr>
                    </a:gs>
                    <a:gs pos="100000">
                      <a:srgbClr val="DF8045"/>
                    </a:gs>
                  </a:gsLst>
                  <a:lin ang="5400000" scaled="0"/>
                </a:gradFill>
              </a:rPr>
              <a:t>Algorithm – Resource Allocation (patented)</a:t>
            </a:r>
            <a:endParaRPr sz="3600" i="1" dirty="0">
              <a:gradFill>
                <a:gsLst>
                  <a:gs pos="50000">
                    <a:srgbClr val="DF8045">
                      <a:lumMod val="40000"/>
                      <a:lumOff val="60000"/>
                    </a:srgbClr>
                  </a:gs>
                  <a:gs pos="100000">
                    <a:srgbClr val="DF8045"/>
                  </a:gs>
                </a:gsLst>
                <a:lin ang="5400000" scaled="0"/>
              </a:gradFill>
            </a:endParaRPr>
          </a:p>
        </p:txBody>
      </p:sp>
    </p:spTree>
    <p:extLst>
      <p:ext uri="{BB962C8B-B14F-4D97-AF65-F5344CB8AC3E}">
        <p14:creationId xmlns:p14="http://schemas.microsoft.com/office/powerpoint/2010/main" val="153232595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4406900"/>
            <a:ext cx="7772400" cy="553998"/>
          </a:xfrm>
        </p:spPr>
        <p:txBody>
          <a:bodyPr/>
          <a:lstStyle/>
          <a:p>
            <a:r>
              <a:rPr lang="en-US" dirty="0" smtClean="0"/>
              <a:t>Introduction</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1DC70519-3D27-4D5B-A312-0DC52B8ED593}" type="slidenum">
              <a:rPr lang="en-US" smtClean="0"/>
              <a:pPr/>
              <a:t>4</a:t>
            </a:fld>
            <a:endParaRPr lang="en-US" dirty="0"/>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64797"/>
          </a:xfrm>
        </p:spPr>
        <p:txBody>
          <a:bodyPr/>
          <a:lstStyle/>
          <a:p>
            <a:r>
              <a:rPr lang="en-US" dirty="0" smtClean="0"/>
              <a:t>Proportional Solutions</a:t>
            </a:r>
            <a:endParaRPr lang="en-US" dirty="0"/>
          </a:p>
        </p:txBody>
      </p:sp>
      <p:sp>
        <p:nvSpPr>
          <p:cNvPr id="3" name="Content Placeholder 2"/>
          <p:cNvSpPr>
            <a:spLocks noGrp="1"/>
          </p:cNvSpPr>
          <p:nvPr>
            <p:ph idx="1"/>
          </p:nvPr>
        </p:nvSpPr>
        <p:spPr>
          <a:xfrm>
            <a:off x="381000" y="990600"/>
            <a:ext cx="8458200" cy="5715000"/>
          </a:xfrm>
        </p:spPr>
        <p:txBody>
          <a:bodyPr>
            <a:normAutofit fontScale="62500" lnSpcReduction="20000"/>
          </a:bodyPr>
          <a:lstStyle/>
          <a:p>
            <a:pPr>
              <a:lnSpc>
                <a:spcPct val="120000"/>
              </a:lnSpc>
            </a:pPr>
            <a:r>
              <a:rPr lang="en-US" dirty="0" smtClean="0">
                <a:solidFill>
                  <a:schemeClr val="tx1"/>
                </a:solidFill>
              </a:rPr>
              <a:t>Sometimes, you need to “spread the pain” of budget cuts rather then optimize based on  maximum business value </a:t>
            </a:r>
            <a:endParaRPr lang="en-US" dirty="0">
              <a:solidFill>
                <a:schemeClr val="tx1"/>
              </a:solidFill>
            </a:endParaRPr>
          </a:p>
          <a:p>
            <a:pPr lvl="1">
              <a:lnSpc>
                <a:spcPct val="120000"/>
              </a:lnSpc>
            </a:pPr>
            <a:r>
              <a:rPr lang="en-US" dirty="0" smtClean="0">
                <a:solidFill>
                  <a:schemeClr val="tx1"/>
                </a:solidFill>
              </a:rPr>
              <a:t>important feature for public sector clients</a:t>
            </a:r>
          </a:p>
          <a:p>
            <a:pPr>
              <a:lnSpc>
                <a:spcPct val="120000"/>
              </a:lnSpc>
            </a:pPr>
            <a:r>
              <a:rPr lang="en-US" dirty="0" smtClean="0">
                <a:solidFill>
                  <a:schemeClr val="tx1"/>
                </a:solidFill>
              </a:rPr>
              <a:t>Concept of proportional solutions could be used in Project  2010. </a:t>
            </a:r>
          </a:p>
          <a:p>
            <a:pPr>
              <a:lnSpc>
                <a:spcPct val="120000"/>
              </a:lnSpc>
            </a:pPr>
            <a:endParaRPr lang="en-US" dirty="0" smtClean="0">
              <a:solidFill>
                <a:schemeClr val="tx1"/>
              </a:solidFill>
            </a:endParaRPr>
          </a:p>
          <a:p>
            <a:pPr lvl="1">
              <a:lnSpc>
                <a:spcPct val="120000"/>
              </a:lnSpc>
            </a:pPr>
            <a:r>
              <a:rPr lang="en-US" dirty="0" smtClean="0">
                <a:solidFill>
                  <a:schemeClr val="tx1"/>
                </a:solidFill>
              </a:rPr>
              <a:t>Perform an analysis of “programs”. Prioritize the programs, and proportionally distribute money based on priority (e.g. higher priority programs get more $; this would be done by doing the calculation outside the tool and writing the results to a custom field). The tool here is simply providing the prioritization mechanism that you can use to proportionally distribute funds using your own algorithm.</a:t>
            </a:r>
          </a:p>
          <a:p>
            <a:pPr lvl="1">
              <a:lnSpc>
                <a:spcPct val="120000"/>
              </a:lnSpc>
            </a:pPr>
            <a:r>
              <a:rPr lang="en-US" dirty="0" smtClean="0">
                <a:solidFill>
                  <a:schemeClr val="tx1"/>
                </a:solidFill>
              </a:rPr>
              <a:t>Then perform another analysis for each program’s sub projects using the budget for that program ascertained in step 1. Select support projects to that program based on the budgetary cost constraint in the Cost Analysis step (the Optimizer)</a:t>
            </a:r>
          </a:p>
          <a:p>
            <a:pPr lvl="1">
              <a:lnSpc>
                <a:spcPct val="120000"/>
              </a:lnSpc>
            </a:pPr>
            <a:r>
              <a:rPr lang="en-US" dirty="0" smtClean="0">
                <a:solidFill>
                  <a:schemeClr val="tx1"/>
                </a:solidFill>
              </a:rPr>
              <a:t>Or, you can change the project-level constraint values when doing Cost analysis using a formula that mimics proportional cuts. </a:t>
            </a:r>
          </a:p>
        </p:txBody>
      </p:sp>
      <p:sp>
        <p:nvSpPr>
          <p:cNvPr id="4" name="Slide Number Placeholder 3"/>
          <p:cNvSpPr>
            <a:spLocks noGrp="1"/>
          </p:cNvSpPr>
          <p:nvPr>
            <p:ph type="sldNum" sz="quarter" idx="10"/>
          </p:nvPr>
        </p:nvSpPr>
        <p:spPr/>
        <p:txBody>
          <a:bodyPr/>
          <a:lstStyle/>
          <a:p>
            <a:fld id="{0D7CF977-003B-4382-9C11-15648BFA557C}" type="slidenum">
              <a:rPr lang="en-US" smtClean="0"/>
              <a:pPr/>
              <a:t>40</a:t>
            </a:fld>
            <a:endParaRPr lang="en-US"/>
          </a:p>
        </p:txBody>
      </p: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Portfolio Comparison</a:t>
            </a:r>
            <a:endParaRPr lang="en-US" dirty="0"/>
          </a:p>
        </p:txBody>
      </p:sp>
      <p:sp>
        <p:nvSpPr>
          <p:cNvPr id="3" name="Text Placeholder 2"/>
          <p:cNvSpPr>
            <a:spLocks noGrp="1"/>
          </p:cNvSpPr>
          <p:nvPr>
            <p:ph type="body" sz="quarter" idx="10"/>
          </p:nvPr>
        </p:nvSpPr>
        <p:spPr>
          <a:xfrm>
            <a:off x="381000" y="1219200"/>
            <a:ext cx="8382000" cy="3200400"/>
          </a:xfrm>
        </p:spPr>
        <p:txBody>
          <a:bodyPr>
            <a:normAutofit fontScale="77500" lnSpcReduction="20000"/>
          </a:bodyPr>
          <a:lstStyle/>
          <a:p>
            <a:pPr>
              <a:lnSpc>
                <a:spcPct val="100000"/>
              </a:lnSpc>
            </a:pPr>
            <a:r>
              <a:rPr lang="en-US" dirty="0" smtClean="0"/>
              <a:t>Portfolio selections scenarios should be adjusted and recalculated until a scenario is reached that should be finalized or compared with other scenarios </a:t>
            </a:r>
          </a:p>
          <a:p>
            <a:pPr>
              <a:lnSpc>
                <a:spcPct val="100000"/>
              </a:lnSpc>
            </a:pPr>
            <a:endParaRPr lang="en-US" dirty="0" smtClean="0"/>
          </a:p>
          <a:p>
            <a:pPr>
              <a:lnSpc>
                <a:spcPct val="100000"/>
              </a:lnSpc>
            </a:pPr>
            <a:r>
              <a:rPr lang="en-US" dirty="0" smtClean="0"/>
              <a:t>Portfolios may be compared with each other by:</a:t>
            </a:r>
          </a:p>
          <a:p>
            <a:pPr lvl="1">
              <a:lnSpc>
                <a:spcPct val="100000"/>
              </a:lnSpc>
            </a:pPr>
            <a:r>
              <a:rPr lang="en-US" dirty="0" smtClean="0"/>
              <a:t>Projects Selected</a:t>
            </a:r>
          </a:p>
          <a:p>
            <a:pPr lvl="1">
              <a:lnSpc>
                <a:spcPct val="100000"/>
              </a:lnSpc>
            </a:pPr>
            <a:r>
              <a:rPr lang="en-US" dirty="0" smtClean="0"/>
              <a:t>Strategic Value</a:t>
            </a:r>
          </a:p>
          <a:p>
            <a:pPr lvl="1">
              <a:lnSpc>
                <a:spcPct val="100000"/>
              </a:lnSpc>
            </a:pPr>
            <a:r>
              <a:rPr lang="en-US" dirty="0" smtClean="0"/>
              <a:t>Custom Fields (example: ROI )</a:t>
            </a:r>
          </a:p>
        </p:txBody>
      </p:sp>
      <p:sp>
        <p:nvSpPr>
          <p:cNvPr id="4" name="Slide Number Placeholder 3"/>
          <p:cNvSpPr>
            <a:spLocks noGrp="1"/>
          </p:cNvSpPr>
          <p:nvPr>
            <p:ph type="sldNum" sz="quarter" idx="11"/>
          </p:nvPr>
        </p:nvSpPr>
        <p:spPr/>
        <p:txBody>
          <a:bodyPr/>
          <a:lstStyle/>
          <a:p>
            <a:fld id="{1DC70519-3D27-4D5B-A312-0DC52B8ED593}" type="slidenum">
              <a:rPr lang="en-US" smtClean="0"/>
              <a:pPr/>
              <a:t>41</a:t>
            </a:fld>
            <a:endParaRPr lang="en-US" dirty="0"/>
          </a:p>
        </p:txBody>
      </p:sp>
      <p:pic>
        <p:nvPicPr>
          <p:cNvPr id="6" name="Picture 4"/>
          <p:cNvPicPr>
            <a:picLocks noChangeAspect="1" noChangeArrowheads="1"/>
          </p:cNvPicPr>
          <p:nvPr/>
        </p:nvPicPr>
        <p:blipFill>
          <a:blip r:embed="rId2" cstate="print"/>
          <a:srcRect/>
          <a:stretch>
            <a:fillRect/>
          </a:stretch>
        </p:blipFill>
        <p:spPr bwMode="auto">
          <a:xfrm>
            <a:off x="381000" y="4114800"/>
            <a:ext cx="8497706" cy="955503"/>
          </a:xfrm>
          <a:prstGeom prst="rect">
            <a:avLst/>
          </a:prstGeom>
          <a:ln>
            <a:noFill/>
          </a:ln>
          <a:effectLst>
            <a:outerShdw blurRad="292100" dist="139700" dir="2700000" algn="tl" rotWithShape="0">
              <a:srgbClr val="333333">
                <a:alpha val="65000"/>
              </a:srgbClr>
            </a:outerShdw>
            <a:reflection blurRad="6350" stA="52000" endA="300" endPos="35000" dir="5400000" sy="-100000" algn="bl" rotWithShape="0"/>
          </a:effectLst>
        </p:spPr>
      </p:pic>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609398"/>
          </a:xfrm>
        </p:spPr>
        <p:txBody>
          <a:bodyPr/>
          <a:lstStyle/>
          <a:p>
            <a:r>
              <a:rPr lang="en-US" sz="4400" dirty="0" smtClean="0"/>
              <a:t>Commit Portfolio Analysis Decisions</a:t>
            </a:r>
            <a:endParaRPr lang="en-US" sz="4400" dirty="0"/>
          </a:p>
        </p:txBody>
      </p:sp>
      <p:sp>
        <p:nvSpPr>
          <p:cNvPr id="3" name="Text Placeholder 2"/>
          <p:cNvSpPr>
            <a:spLocks noGrp="1"/>
          </p:cNvSpPr>
          <p:nvPr>
            <p:ph type="body" sz="quarter" idx="10"/>
          </p:nvPr>
        </p:nvSpPr>
        <p:spPr>
          <a:xfrm>
            <a:off x="304800" y="990600"/>
            <a:ext cx="8382000" cy="1295400"/>
          </a:xfrm>
        </p:spPr>
        <p:txBody>
          <a:bodyPr>
            <a:normAutofit fontScale="77500" lnSpcReduction="20000"/>
          </a:bodyPr>
          <a:lstStyle/>
          <a:p>
            <a:pPr>
              <a:lnSpc>
                <a:spcPct val="100000"/>
              </a:lnSpc>
            </a:pPr>
            <a:r>
              <a:rPr lang="en-US" dirty="0" smtClean="0"/>
              <a:t>Once you have completed your portfolio analysis, the final step is to commit your portfolio</a:t>
            </a:r>
          </a:p>
          <a:p>
            <a:pPr>
              <a:lnSpc>
                <a:spcPct val="100000"/>
              </a:lnSpc>
            </a:pPr>
            <a:r>
              <a:rPr lang="en-US" dirty="0" smtClean="0"/>
              <a:t>Optionally, committed portfolios may kick off a workflow</a:t>
            </a:r>
            <a:endParaRPr lang="en-US" dirty="0"/>
          </a:p>
        </p:txBody>
      </p:sp>
      <p:sp>
        <p:nvSpPr>
          <p:cNvPr id="4" name="Slide Number Placeholder 3"/>
          <p:cNvSpPr>
            <a:spLocks noGrp="1"/>
          </p:cNvSpPr>
          <p:nvPr>
            <p:ph type="sldNum" sz="quarter" idx="11"/>
          </p:nvPr>
        </p:nvSpPr>
        <p:spPr/>
        <p:txBody>
          <a:bodyPr/>
          <a:lstStyle/>
          <a:p>
            <a:fld id="{1DC70519-3D27-4D5B-A312-0DC52B8ED593}" type="slidenum">
              <a:rPr lang="en-US" smtClean="0"/>
              <a:pPr/>
              <a:t>42</a:t>
            </a:fld>
            <a:endParaRPr lang="en-US" dirty="0"/>
          </a:p>
        </p:txBody>
      </p:sp>
      <p:pic>
        <p:nvPicPr>
          <p:cNvPr id="5" name="Picture 2"/>
          <p:cNvPicPr>
            <a:picLocks noChangeAspect="1" noChangeArrowheads="1"/>
          </p:cNvPicPr>
          <p:nvPr/>
        </p:nvPicPr>
        <p:blipFill>
          <a:blip r:embed="rId2" cstate="print"/>
          <a:srcRect/>
          <a:stretch>
            <a:fillRect/>
          </a:stretch>
        </p:blipFill>
        <p:spPr bwMode="auto">
          <a:xfrm>
            <a:off x="1981200" y="2667000"/>
            <a:ext cx="731822" cy="166077"/>
          </a:xfrm>
          <a:prstGeom prst="rect">
            <a:avLst/>
          </a:prstGeom>
          <a:noFill/>
          <a:ln w="9525">
            <a:noFill/>
            <a:miter lim="800000"/>
            <a:headEnd/>
            <a:tailEnd/>
          </a:ln>
        </p:spPr>
      </p:pic>
      <p:pic>
        <p:nvPicPr>
          <p:cNvPr id="6" name="Picture 3"/>
          <p:cNvPicPr>
            <a:picLocks noChangeAspect="1" noChangeArrowheads="1"/>
          </p:cNvPicPr>
          <p:nvPr/>
        </p:nvPicPr>
        <p:blipFill>
          <a:blip r:embed="rId3" cstate="print"/>
          <a:srcRect/>
          <a:stretch>
            <a:fillRect/>
          </a:stretch>
        </p:blipFill>
        <p:spPr bwMode="auto">
          <a:xfrm>
            <a:off x="3886200" y="5262239"/>
            <a:ext cx="2589904" cy="913592"/>
          </a:xfrm>
          <a:prstGeom prst="rect">
            <a:avLst/>
          </a:prstGeom>
          <a:noFill/>
          <a:ln w="9525">
            <a:solidFill>
              <a:schemeClr val="accent1"/>
            </a:solidFill>
            <a:miter lim="800000"/>
            <a:headEnd/>
            <a:tailEnd/>
          </a:ln>
        </p:spPr>
      </p:pic>
      <p:pic>
        <p:nvPicPr>
          <p:cNvPr id="7" name="Picture 4"/>
          <p:cNvPicPr>
            <a:picLocks noChangeAspect="1" noChangeArrowheads="1"/>
          </p:cNvPicPr>
          <p:nvPr/>
        </p:nvPicPr>
        <p:blipFill>
          <a:blip r:embed="rId4" cstate="print"/>
          <a:srcRect/>
          <a:stretch>
            <a:fillRect/>
          </a:stretch>
        </p:blipFill>
        <p:spPr bwMode="auto">
          <a:xfrm>
            <a:off x="304800" y="2590800"/>
            <a:ext cx="1023562" cy="380593"/>
          </a:xfrm>
          <a:prstGeom prst="rect">
            <a:avLst/>
          </a:prstGeom>
          <a:noFill/>
          <a:ln w="9525">
            <a:noFill/>
            <a:miter lim="800000"/>
            <a:headEnd/>
            <a:tailEnd/>
          </a:ln>
        </p:spPr>
      </p:pic>
      <p:pic>
        <p:nvPicPr>
          <p:cNvPr id="8" name="Picture 5"/>
          <p:cNvPicPr>
            <a:picLocks noChangeAspect="1" noChangeArrowheads="1"/>
          </p:cNvPicPr>
          <p:nvPr/>
        </p:nvPicPr>
        <p:blipFill>
          <a:blip r:embed="rId5" cstate="print"/>
          <a:srcRect/>
          <a:stretch>
            <a:fillRect/>
          </a:stretch>
        </p:blipFill>
        <p:spPr bwMode="auto">
          <a:xfrm>
            <a:off x="1676400" y="3048000"/>
            <a:ext cx="3645513" cy="2029105"/>
          </a:xfrm>
          <a:prstGeom prst="rect">
            <a:avLst/>
          </a:prstGeom>
          <a:noFill/>
          <a:ln w="9525">
            <a:solidFill>
              <a:schemeClr val="accent1"/>
            </a:solidFill>
            <a:miter lim="800000"/>
            <a:headEnd/>
            <a:tailEnd/>
          </a:ln>
        </p:spPr>
      </p:pic>
      <p:sp>
        <p:nvSpPr>
          <p:cNvPr id="9" name="Right Arrow 8"/>
          <p:cNvSpPr/>
          <p:nvPr/>
        </p:nvSpPr>
        <p:spPr>
          <a:xfrm>
            <a:off x="1447800" y="2667000"/>
            <a:ext cx="415359" cy="1660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6"/>
          <p:cNvPicPr>
            <a:picLocks noChangeAspect="1" noChangeArrowheads="1"/>
          </p:cNvPicPr>
          <p:nvPr/>
        </p:nvPicPr>
        <p:blipFill>
          <a:blip r:embed="rId6" cstate="print"/>
          <a:srcRect/>
          <a:stretch>
            <a:fillRect/>
          </a:stretch>
        </p:blipFill>
        <p:spPr bwMode="auto">
          <a:xfrm>
            <a:off x="6858000" y="6172200"/>
            <a:ext cx="2057400" cy="191367"/>
          </a:xfrm>
          <a:prstGeom prst="rect">
            <a:avLst/>
          </a:prstGeom>
          <a:noFill/>
          <a:ln w="9525">
            <a:noFill/>
            <a:miter lim="800000"/>
            <a:headEnd/>
            <a:tailEnd/>
          </a:ln>
        </p:spPr>
      </p:pic>
      <p:sp>
        <p:nvSpPr>
          <p:cNvPr id="12" name="Bent Arrow 11"/>
          <p:cNvSpPr/>
          <p:nvPr/>
        </p:nvSpPr>
        <p:spPr bwMode="auto">
          <a:xfrm rot="5400000">
            <a:off x="2876949" y="2685651"/>
            <a:ext cx="265902" cy="381000"/>
          </a:xfrm>
          <a:prstGeom prst="bentArrow">
            <a:avLst>
              <a:gd name="adj1" fmla="val 2263"/>
              <a:gd name="adj2" fmla="val 25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3" name="Bent Arrow 12"/>
          <p:cNvSpPr/>
          <p:nvPr/>
        </p:nvSpPr>
        <p:spPr bwMode="auto">
          <a:xfrm rot="5400000">
            <a:off x="5543949" y="4819251"/>
            <a:ext cx="265902" cy="381000"/>
          </a:xfrm>
          <a:prstGeom prst="bentArrow">
            <a:avLst>
              <a:gd name="adj1" fmla="val 2263"/>
              <a:gd name="adj2" fmla="val 25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4" name="Bent Arrow 13"/>
          <p:cNvSpPr/>
          <p:nvPr/>
        </p:nvSpPr>
        <p:spPr bwMode="auto">
          <a:xfrm rot="5400000">
            <a:off x="6839349" y="5733651"/>
            <a:ext cx="265902" cy="381000"/>
          </a:xfrm>
          <a:prstGeom prst="bentArrow">
            <a:avLst>
              <a:gd name="adj1" fmla="val 2263"/>
              <a:gd name="adj2" fmla="val 25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solidFill>
                  <a:srgbClr val="FFC000"/>
                </a:solidFill>
              </a:rPr>
              <a:t>&lt;Portfolio Analysis and Decisions Demo&gt;</a:t>
            </a:r>
            <a:endParaRPr lang="en-US" dirty="0">
              <a:solidFill>
                <a:srgbClr val="FFC000"/>
              </a:solidFill>
            </a:endParaRPr>
          </a:p>
        </p:txBody>
      </p:sp>
      <p:sp>
        <p:nvSpPr>
          <p:cNvPr id="7" name="Content Placeholder 6"/>
          <p:cNvSpPr>
            <a:spLocks noGrp="1"/>
          </p:cNvSpPr>
          <p:nvPr>
            <p:ph idx="1"/>
          </p:nvPr>
        </p:nvSpPr>
        <p:spPr>
          <a:xfrm>
            <a:off x="381000" y="1752600"/>
            <a:ext cx="8382000" cy="4572001"/>
          </a:xfrm>
        </p:spPr>
        <p:txBody>
          <a:bodyPr>
            <a:normAutofit lnSpcReduction="10000"/>
          </a:bodyPr>
          <a:lstStyle/>
          <a:p>
            <a:r>
              <a:rPr lang="en-US" dirty="0" smtClean="0">
                <a:solidFill>
                  <a:schemeClr val="tx1"/>
                </a:solidFill>
              </a:rPr>
              <a:t>Walk through the steps of portfolio analysis creation:</a:t>
            </a:r>
          </a:p>
          <a:p>
            <a:pPr lvl="2"/>
            <a:r>
              <a:rPr lang="en-US" dirty="0" smtClean="0">
                <a:solidFill>
                  <a:schemeClr val="tx1"/>
                </a:solidFill>
              </a:rPr>
              <a:t>Use set of defined business drivers to analyze and prioritize portfolio</a:t>
            </a:r>
          </a:p>
          <a:p>
            <a:pPr lvl="2"/>
            <a:r>
              <a:rPr lang="en-US" dirty="0" smtClean="0">
                <a:solidFill>
                  <a:schemeClr val="tx1"/>
                </a:solidFill>
              </a:rPr>
              <a:t>Show Force in/out, Project Interdependencies features</a:t>
            </a:r>
          </a:p>
          <a:p>
            <a:pPr lvl="2"/>
            <a:r>
              <a:rPr lang="en-US" dirty="0" smtClean="0">
                <a:solidFill>
                  <a:schemeClr val="tx1"/>
                </a:solidFill>
              </a:rPr>
              <a:t>Introduce Cost Constrains and recalculate</a:t>
            </a:r>
          </a:p>
          <a:p>
            <a:pPr lvl="2"/>
            <a:r>
              <a:rPr lang="en-US" dirty="0" smtClean="0">
                <a:solidFill>
                  <a:schemeClr val="tx1"/>
                </a:solidFill>
              </a:rPr>
              <a:t>Introduce  Resource Constraints and recalculate  -review two reports available OOB</a:t>
            </a:r>
          </a:p>
          <a:p>
            <a:pPr lvl="2"/>
            <a:r>
              <a:rPr lang="en-US" dirty="0" smtClean="0">
                <a:solidFill>
                  <a:schemeClr val="tx1"/>
                </a:solidFill>
              </a:rPr>
              <a:t>Portfolio Comparison – commit chosen portfolio</a:t>
            </a:r>
          </a:p>
          <a:p>
            <a:pPr lvl="2"/>
            <a:r>
              <a:rPr lang="en-US" dirty="0" smtClean="0">
                <a:solidFill>
                  <a:schemeClr val="tx1"/>
                </a:solidFill>
              </a:rPr>
              <a:t>(optional, time permitting ) Go back and run portfolio analysis again but this time based on a custom field</a:t>
            </a:r>
          </a:p>
          <a:p>
            <a:pPr lvl="2">
              <a:buNone/>
            </a:pPr>
            <a:endParaRPr lang="en-US" dirty="0" smtClean="0"/>
          </a:p>
          <a:p>
            <a:pPr lvl="1"/>
            <a:endParaRPr lang="en-US" dirty="0" smtClean="0"/>
          </a:p>
        </p:txBody>
      </p:sp>
      <p:sp>
        <p:nvSpPr>
          <p:cNvPr id="5" name="Slide Number Placeholder 4"/>
          <p:cNvSpPr>
            <a:spLocks noGrp="1"/>
          </p:cNvSpPr>
          <p:nvPr>
            <p:ph type="sldNum" sz="quarter" idx="10"/>
          </p:nvPr>
        </p:nvSpPr>
        <p:spPr/>
        <p:txBody>
          <a:bodyPr/>
          <a:lstStyle/>
          <a:p>
            <a:fld id="{0D7CF977-003B-4382-9C11-15648BFA557C}" type="slidenum">
              <a:rPr lang="en-US" smtClean="0"/>
              <a:pPr/>
              <a:t>43</a:t>
            </a:fld>
            <a:endParaRPr lang="en-US"/>
          </a:p>
        </p:txBody>
      </p:sp>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endParaRPr lang="en-US" dirty="0"/>
          </a:p>
        </p:txBody>
      </p:sp>
      <p:sp>
        <p:nvSpPr>
          <p:cNvPr id="6" name="Subtitle 5"/>
          <p:cNvSpPr>
            <a:spLocks noGrp="1"/>
          </p:cNvSpPr>
          <p:nvPr>
            <p:ph type="subTitle" idx="1"/>
          </p:nvPr>
        </p:nvSpPr>
        <p:spPr/>
        <p:txBody>
          <a:bodyPr/>
          <a:lstStyle/>
          <a:p>
            <a:r>
              <a:rPr lang="en-US" dirty="0" smtClean="0"/>
              <a:t>Portfolio Analysis and Decisions</a:t>
            </a:r>
            <a:endParaRPr lang="en-US" dirty="0"/>
          </a:p>
        </p:txBody>
      </p:sp>
      <p:sp>
        <p:nvSpPr>
          <p:cNvPr id="7" name="Text Placeholder 6"/>
          <p:cNvSpPr>
            <a:spLocks noGrp="1"/>
          </p:cNvSpPr>
          <p:nvPr>
            <p:ph type="body" sz="quarter" idx="10"/>
          </p:nvPr>
        </p:nvSpPr>
        <p:spPr/>
        <p:txBody>
          <a:bodyPr/>
          <a:lstStyle/>
          <a:p>
            <a:r>
              <a:rPr lang="en-US" dirty="0" smtClean="0"/>
              <a:t>DEMO</a:t>
            </a:r>
            <a:endParaRPr lang="en-US" dirty="0"/>
          </a:p>
        </p:txBody>
      </p:sp>
      <p:sp>
        <p:nvSpPr>
          <p:cNvPr id="4" name="Slide Number Placeholder 3"/>
          <p:cNvSpPr>
            <a:spLocks noGrp="1"/>
          </p:cNvSpPr>
          <p:nvPr>
            <p:ph type="sldNum" sz="quarter" idx="4294967295"/>
          </p:nvPr>
        </p:nvSpPr>
        <p:spPr>
          <a:xfrm>
            <a:off x="0" y="6356350"/>
            <a:ext cx="2133600" cy="365125"/>
          </a:xfrm>
        </p:spPr>
        <p:txBody>
          <a:bodyPr/>
          <a:lstStyle/>
          <a:p>
            <a:fld id="{0D7CF977-003B-4382-9C11-15648BFA557C}" type="slidenum">
              <a:rPr lang="en-US" smtClean="0"/>
              <a:pPr/>
              <a:t>44</a:t>
            </a:fld>
            <a:endParaRPr lang="en-US"/>
          </a:p>
        </p:txBody>
      </p:sp>
    </p:spTree>
    <p:extLst>
      <p:ext uri="{BB962C8B-B14F-4D97-AF65-F5344CB8AC3E}">
        <p14:creationId xmlns:p14="http://schemas.microsoft.com/office/powerpoint/2010/main" val="953791686"/>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64797"/>
          </a:xfrm>
        </p:spPr>
        <p:txBody>
          <a:bodyPr/>
          <a:lstStyle/>
          <a:p>
            <a:r>
              <a:rPr lang="en-US" dirty="0" smtClean="0"/>
              <a:t>Partner Opportunities</a:t>
            </a:r>
            <a:endParaRPr lang="en-US" dirty="0"/>
          </a:p>
        </p:txBody>
      </p:sp>
      <p:sp>
        <p:nvSpPr>
          <p:cNvPr id="3" name="Content Placeholder 2"/>
          <p:cNvSpPr>
            <a:spLocks noGrp="1"/>
          </p:cNvSpPr>
          <p:nvPr>
            <p:ph idx="1"/>
          </p:nvPr>
        </p:nvSpPr>
        <p:spPr>
          <a:xfrm>
            <a:off x="304800" y="1219200"/>
            <a:ext cx="8382000" cy="3913227"/>
          </a:xfrm>
        </p:spPr>
        <p:txBody>
          <a:bodyPr>
            <a:normAutofit/>
          </a:bodyPr>
          <a:lstStyle/>
          <a:p>
            <a:pPr>
              <a:lnSpc>
                <a:spcPct val="100000"/>
              </a:lnSpc>
            </a:pPr>
            <a:r>
              <a:rPr lang="en-US" dirty="0" smtClean="0"/>
              <a:t>Project Financials</a:t>
            </a:r>
          </a:p>
          <a:p>
            <a:pPr>
              <a:lnSpc>
                <a:spcPct val="100000"/>
              </a:lnSpc>
            </a:pPr>
            <a:r>
              <a:rPr lang="en-US" sz="3200" dirty="0" smtClean="0"/>
              <a:t>Product Innovation</a:t>
            </a:r>
          </a:p>
          <a:p>
            <a:pPr>
              <a:lnSpc>
                <a:spcPct val="100000"/>
              </a:lnSpc>
            </a:pPr>
            <a:r>
              <a:rPr lang="en-US" sz="3200" dirty="0" smtClean="0"/>
              <a:t>Application Portfolio Management </a:t>
            </a:r>
          </a:p>
          <a:p>
            <a:pPr>
              <a:lnSpc>
                <a:spcPct val="100000"/>
              </a:lnSpc>
            </a:pPr>
            <a:r>
              <a:rPr lang="en-US" sz="3200" dirty="0" smtClean="0"/>
              <a:t>Asset Management</a:t>
            </a:r>
          </a:p>
          <a:p>
            <a:pPr>
              <a:lnSpc>
                <a:spcPct val="100000"/>
              </a:lnSpc>
            </a:pPr>
            <a:r>
              <a:rPr lang="en-US" sz="3200" dirty="0" smtClean="0"/>
              <a:t>Capital Planning &amp; Budgeting</a:t>
            </a:r>
          </a:p>
          <a:p>
            <a:pPr lvl="2">
              <a:lnSpc>
                <a:spcPct val="100000"/>
              </a:lnSpc>
            </a:pPr>
            <a:endParaRPr lang="en-US" sz="2800" dirty="0" smtClean="0"/>
          </a:p>
          <a:p>
            <a:pPr>
              <a:lnSpc>
                <a:spcPct val="100000"/>
              </a:lnSpc>
            </a:pPr>
            <a:endParaRPr lang="en-US" dirty="0"/>
          </a:p>
        </p:txBody>
      </p:sp>
      <p:sp>
        <p:nvSpPr>
          <p:cNvPr id="4" name="Slide Number Placeholder 3"/>
          <p:cNvSpPr>
            <a:spLocks noGrp="1"/>
          </p:cNvSpPr>
          <p:nvPr>
            <p:ph type="sldNum" sz="quarter" idx="10"/>
          </p:nvPr>
        </p:nvSpPr>
        <p:spPr/>
        <p:txBody>
          <a:bodyPr/>
          <a:lstStyle/>
          <a:p>
            <a:fld id="{0D7CF977-003B-4382-9C11-15648BFA557C}" type="slidenum">
              <a:rPr lang="en-US" smtClean="0"/>
              <a:pPr/>
              <a:t>45</a:t>
            </a:fld>
            <a:endParaRPr lang="en-US"/>
          </a:p>
        </p:txBody>
      </p:sp>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a:t>
            </a:r>
            <a:r>
              <a:rPr lang="en-US" dirty="0"/>
              <a:t>Steps and Approach</a:t>
            </a:r>
          </a:p>
        </p:txBody>
      </p:sp>
      <p:sp>
        <p:nvSpPr>
          <p:cNvPr id="3" name="Content Placeholder 2"/>
          <p:cNvSpPr>
            <a:spLocks noGrp="1"/>
          </p:cNvSpPr>
          <p:nvPr>
            <p:ph idx="1"/>
          </p:nvPr>
        </p:nvSpPr>
        <p:spPr>
          <a:xfrm>
            <a:off x="381000" y="1143000"/>
            <a:ext cx="8382000" cy="5105400"/>
          </a:xfrm>
        </p:spPr>
        <p:txBody>
          <a:bodyPr>
            <a:normAutofit fontScale="40000" lnSpcReduction="20000"/>
          </a:bodyPr>
          <a:lstStyle/>
          <a:p>
            <a:pPr>
              <a:lnSpc>
                <a:spcPct val="120000"/>
              </a:lnSpc>
            </a:pPr>
            <a:r>
              <a:rPr lang="en-US" sz="5100" dirty="0"/>
              <a:t>There is a potential for getting more project initiatives better aligned with your business  strategies and implemented within your budget through application of the portfolio analytics process:</a:t>
            </a:r>
          </a:p>
          <a:p>
            <a:pPr>
              <a:lnSpc>
                <a:spcPct val="120000"/>
              </a:lnSpc>
            </a:pPr>
            <a:endParaRPr lang="en-US" sz="5100" dirty="0"/>
          </a:p>
          <a:p>
            <a:pPr marL="863600" lvl="2" indent="-460375">
              <a:lnSpc>
                <a:spcPct val="120000"/>
              </a:lnSpc>
              <a:buBlip>
                <a:blip r:embed="rId2"/>
              </a:buBlip>
            </a:pPr>
            <a:r>
              <a:rPr lang="en-US" sz="4700" dirty="0"/>
              <a:t>Obtain Senior Management Sponsorship - they define business priorities</a:t>
            </a:r>
          </a:p>
          <a:p>
            <a:pPr marL="863600" lvl="2" indent="-460375">
              <a:lnSpc>
                <a:spcPct val="120000"/>
              </a:lnSpc>
              <a:buBlip>
                <a:blip r:embed="rId2"/>
              </a:buBlip>
            </a:pPr>
            <a:r>
              <a:rPr lang="en-US" sz="4700" dirty="0"/>
              <a:t>Schedule a facilitated “Envisioning Session” to validate your deployment plans and assumptions</a:t>
            </a:r>
          </a:p>
          <a:p>
            <a:pPr marL="863600" lvl="2" indent="-460375">
              <a:lnSpc>
                <a:spcPct val="120000"/>
              </a:lnSpc>
              <a:buBlip>
                <a:blip r:embed="rId2"/>
              </a:buBlip>
            </a:pPr>
            <a:r>
              <a:rPr lang="en-US" sz="4700" dirty="0"/>
              <a:t>Assign a project manager to spearhead the effort</a:t>
            </a:r>
          </a:p>
          <a:p>
            <a:pPr marL="863600" lvl="2" indent="-460375">
              <a:lnSpc>
                <a:spcPct val="120000"/>
              </a:lnSpc>
              <a:buBlip>
                <a:blip r:embed="rId2"/>
              </a:buBlip>
            </a:pPr>
            <a:r>
              <a:rPr lang="en-US" sz="4700" dirty="0"/>
              <a:t>Build a team</a:t>
            </a:r>
          </a:p>
          <a:p>
            <a:pPr marL="863600" lvl="2" indent="-460375">
              <a:lnSpc>
                <a:spcPct val="120000"/>
              </a:lnSpc>
              <a:buBlip>
                <a:blip r:embed="rId2"/>
              </a:buBlip>
            </a:pPr>
            <a:r>
              <a:rPr lang="en-US" sz="4700" dirty="0"/>
              <a:t>Set objectives</a:t>
            </a:r>
          </a:p>
          <a:p>
            <a:pPr marL="863600" lvl="2" indent="-460375">
              <a:lnSpc>
                <a:spcPct val="120000"/>
              </a:lnSpc>
              <a:buBlip>
                <a:blip r:embed="rId2"/>
              </a:buBlip>
            </a:pPr>
            <a:r>
              <a:rPr lang="en-US" sz="4700" dirty="0"/>
              <a:t>Develop a Vision &amp; Scope Document and an Implementation Plan</a:t>
            </a:r>
          </a:p>
          <a:p>
            <a:pPr marL="863600" lvl="2" indent="-460375">
              <a:lnSpc>
                <a:spcPct val="120000"/>
              </a:lnSpc>
              <a:buBlip>
                <a:blip r:embed="rId2"/>
              </a:buBlip>
            </a:pPr>
            <a:r>
              <a:rPr lang="en-US" sz="4700" dirty="0"/>
              <a:t>Put contracts in place with necessary vendors, procure required skills</a:t>
            </a:r>
          </a:p>
          <a:p>
            <a:pPr marL="863600" lvl="2" indent="-460375">
              <a:lnSpc>
                <a:spcPct val="120000"/>
              </a:lnSpc>
              <a:buBlip>
                <a:blip r:embed="rId2"/>
              </a:buBlip>
            </a:pPr>
            <a:r>
              <a:rPr lang="en-US" sz="4700" dirty="0"/>
              <a:t>Constantly remind yourselves that the portfolio analytics process is “a process” and not a tool</a:t>
            </a:r>
          </a:p>
          <a:p>
            <a:pPr>
              <a:lnSpc>
                <a:spcPct val="120000"/>
              </a:lnSpc>
            </a:pPr>
            <a:endParaRPr lang="en-US" dirty="0"/>
          </a:p>
        </p:txBody>
      </p:sp>
      <p:sp>
        <p:nvSpPr>
          <p:cNvPr id="4" name="Slide Number Placeholder 3"/>
          <p:cNvSpPr>
            <a:spLocks noGrp="1"/>
          </p:cNvSpPr>
          <p:nvPr>
            <p:ph type="sldNum" sz="quarter" idx="10"/>
          </p:nvPr>
        </p:nvSpPr>
        <p:spPr/>
        <p:txBody>
          <a:bodyPr/>
          <a:lstStyle/>
          <a:p>
            <a:fld id="{0D7CF977-003B-4382-9C11-15648BFA557C}" type="slidenum">
              <a:rPr lang="en-US" smtClean="0"/>
              <a:pPr/>
              <a:t>46</a:t>
            </a:fld>
            <a:endParaRPr lang="en-US"/>
          </a:p>
        </p:txBody>
      </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4406900"/>
            <a:ext cx="7772400" cy="553998"/>
          </a:xfrm>
        </p:spPr>
        <p:txBody>
          <a:bodyPr/>
          <a:lstStyle/>
          <a:p>
            <a:r>
              <a:rPr lang="en-US" dirty="0" smtClean="0"/>
              <a:t>Questions?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D7CF977-003B-4382-9C11-15648BFA557C}" type="slidenum">
              <a:rPr lang="en-US" smtClean="0"/>
              <a:pPr/>
              <a:t>47</a:t>
            </a:fld>
            <a:endParaRPr lang="en-US"/>
          </a:p>
        </p:txBody>
      </p:sp>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icrosoft logo and tagline"/>
          <p:cNvPicPr>
            <a:picLocks noChangeAspect="1" noChangeArrowheads="1"/>
          </p:cNvPicPr>
          <p:nvPr/>
        </p:nvPicPr>
        <p:blipFill>
          <a:blip r:embed="rId3" cstate="print"/>
          <a:srcRect/>
          <a:stretch>
            <a:fillRect/>
          </a:stretch>
        </p:blipFill>
        <p:spPr bwMode="black">
          <a:xfrm>
            <a:off x="2218269" y="2920511"/>
            <a:ext cx="4707464" cy="1016980"/>
          </a:xfrm>
          <a:prstGeom prst="rect">
            <a:avLst/>
          </a:prstGeom>
          <a:noFill/>
        </p:spPr>
      </p:pic>
      <p:sp>
        <p:nvSpPr>
          <p:cNvPr id="5" name="Text Box 3"/>
          <p:cNvSpPr txBox="1">
            <a:spLocks noChangeArrowheads="1"/>
          </p:cNvSpPr>
          <p:nvPr/>
        </p:nvSpPr>
        <p:spPr bwMode="blackWhite">
          <a:xfrm>
            <a:off x="381000" y="6083573"/>
            <a:ext cx="8382000" cy="523206"/>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gradFill>
                  <a:gsLst>
                    <a:gs pos="0">
                      <a:schemeClr val="tx1"/>
                    </a:gs>
                    <a:gs pos="100000">
                      <a:schemeClr val="tx1"/>
                    </a:gs>
                  </a:gsLst>
                  <a:lin ang="5400000" scaled="0"/>
                </a:gradFill>
                <a:latin typeface="Segoe UI" pitchFamily="34" charset="0"/>
                <a:cs typeface="Arial" charset="0"/>
              </a:rPr>
              <a:t>© </a:t>
            </a:r>
            <a:r>
              <a:rPr lang="en-US" sz="700" dirty="0" smtClean="0">
                <a:gradFill>
                  <a:gsLst>
                    <a:gs pos="0">
                      <a:schemeClr val="tx1"/>
                    </a:gs>
                    <a:gs pos="100000">
                      <a:schemeClr val="tx1"/>
                    </a:gs>
                  </a:gsLst>
                  <a:lin ang="5400000" scaled="0"/>
                </a:gradFill>
                <a:latin typeface="Segoe UI" pitchFamily="34" charset="0"/>
                <a:cs typeface="Arial" charset="0"/>
              </a:rPr>
              <a:t>2009 Microsoft </a:t>
            </a:r>
            <a:r>
              <a:rPr lang="en-US" sz="700" dirty="0">
                <a:gradFill>
                  <a:gsLst>
                    <a:gs pos="0">
                      <a:schemeClr val="tx1"/>
                    </a:gs>
                    <a:gs pos="100000">
                      <a:schemeClr val="tx1"/>
                    </a:gs>
                  </a:gsLst>
                  <a:lin ang="5400000" scaled="0"/>
                </a:gra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gradFill>
                  <a:gsLst>
                    <a:gs pos="0">
                      <a:schemeClr val="tx1"/>
                    </a:gs>
                    <a:gs pos="100000">
                      <a:schemeClr val="tx1"/>
                    </a:gs>
                  </a:gsLst>
                  <a:lin ang="5400000" scaled="0"/>
                </a:gra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700" dirty="0">
                <a:gradFill>
                  <a:gsLst>
                    <a:gs pos="0">
                      <a:schemeClr val="tx1"/>
                    </a:gs>
                    <a:gs pos="100000">
                      <a:schemeClr val="tx1"/>
                    </a:gs>
                  </a:gsLst>
                  <a:lin ang="5400000" scaled="0"/>
                </a:gradFill>
                <a:latin typeface="Segoe UI" pitchFamily="34" charset="0"/>
                <a:cs typeface="Arial" charset="0"/>
              </a:rPr>
            </a:br>
            <a:r>
              <a:rPr lang="en-US" sz="700" dirty="0">
                <a:gradFill>
                  <a:gsLst>
                    <a:gs pos="0">
                      <a:schemeClr val="tx1"/>
                    </a:gs>
                    <a:gs pos="100000">
                      <a:schemeClr val="tx1"/>
                    </a:gs>
                  </a:gsLst>
                  <a:lin ang="5400000" scaled="0"/>
                </a:gradFill>
                <a:latin typeface="Segoe UI" pitchFamily="34" charset="0"/>
                <a:cs typeface="Arial" charset="0"/>
              </a:rPr>
              <a:t>MICROSOFT MAKES NO WARRANTIES, EXPRESS, IMPLIED OR STATUTORY, AS TO THE INFORMATION IN THIS PRESENTATION.</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1312622" y="1828802"/>
            <a:ext cx="4635421" cy="4178461"/>
          </a:xfrm>
          <a:prstGeom prst="rect">
            <a:avLst/>
          </a:prstGeom>
          <a:ln>
            <a:noFill/>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000000"/>
                  </a:gs>
                  <a:gs pos="100000">
                    <a:srgbClr val="000000"/>
                  </a:gs>
                </a:gsLst>
                <a:lin ang="5400000" scaled="0"/>
              </a:gradFill>
              <a:latin typeface="Tahoma" pitchFamily="34" charset="0"/>
              <a:ea typeface="Tahoma" pitchFamily="34" charset="0"/>
              <a:cs typeface="Tahoma" pitchFamily="34" charset="0"/>
            </a:endParaRPr>
          </a:p>
        </p:txBody>
      </p:sp>
      <p:sp>
        <p:nvSpPr>
          <p:cNvPr id="2" name="Title 1"/>
          <p:cNvSpPr>
            <a:spLocks noGrp="1"/>
          </p:cNvSpPr>
          <p:nvPr>
            <p:ph type="title"/>
          </p:nvPr>
        </p:nvSpPr>
        <p:spPr>
          <a:xfrm>
            <a:off x="389436" y="228602"/>
            <a:ext cx="8363938" cy="443198"/>
          </a:xfrm>
        </p:spPr>
        <p:txBody>
          <a:bodyPr/>
          <a:lstStyle/>
          <a:p>
            <a:r>
              <a:rPr lang="en-US" sz="3200" dirty="0" smtClean="0"/>
              <a:t>Why is Effective Portfolio Management Important?</a:t>
            </a:r>
            <a:endParaRPr lang="en-US" sz="3200" dirty="0"/>
          </a:p>
        </p:txBody>
      </p:sp>
      <p:sp>
        <p:nvSpPr>
          <p:cNvPr id="16" name="Down Arrow 15"/>
          <p:cNvSpPr/>
          <p:nvPr/>
        </p:nvSpPr>
        <p:spPr bwMode="auto">
          <a:xfrm rot="10800000">
            <a:off x="1727971" y="2048720"/>
            <a:ext cx="2500781" cy="1481565"/>
          </a:xfrm>
          <a:prstGeom prst="down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000000"/>
                  </a:gs>
                  <a:gs pos="100000">
                    <a:srgbClr val="000000"/>
                  </a:gs>
                </a:gsLst>
                <a:lin ang="5400000" scaled="0"/>
              </a:gradFill>
              <a:latin typeface="Tahoma" pitchFamily="34" charset="0"/>
              <a:ea typeface="Tahoma" pitchFamily="34" charset="0"/>
              <a:cs typeface="Tahoma" pitchFamily="34" charset="0"/>
            </a:endParaRPr>
          </a:p>
        </p:txBody>
      </p:sp>
      <p:sp>
        <p:nvSpPr>
          <p:cNvPr id="19" name="Down Arrow 18"/>
          <p:cNvSpPr/>
          <p:nvPr/>
        </p:nvSpPr>
        <p:spPr bwMode="auto">
          <a:xfrm rot="16200000">
            <a:off x="3739005" y="4037491"/>
            <a:ext cx="2866664" cy="1111463"/>
          </a:xfrm>
          <a:prstGeom prst="downArrow">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000000"/>
                  </a:gs>
                  <a:gs pos="100000">
                    <a:srgbClr val="000000"/>
                  </a:gs>
                </a:gsLst>
                <a:lin ang="5400000" scaled="0"/>
              </a:gradFill>
              <a:latin typeface="Tahoma" pitchFamily="34" charset="0"/>
              <a:ea typeface="Tahoma" pitchFamily="34" charset="0"/>
              <a:cs typeface="Tahoma" pitchFamily="34" charset="0"/>
            </a:endParaRPr>
          </a:p>
        </p:txBody>
      </p:sp>
      <p:sp>
        <p:nvSpPr>
          <p:cNvPr id="11" name="Rectangle 10"/>
          <p:cNvSpPr/>
          <p:nvPr/>
        </p:nvSpPr>
        <p:spPr bwMode="auto">
          <a:xfrm>
            <a:off x="1302493" y="3495557"/>
            <a:ext cx="3334376" cy="2500131"/>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000000"/>
                  </a:gs>
                  <a:gs pos="100000">
                    <a:srgbClr val="000000"/>
                  </a:gs>
                </a:gsLst>
                <a:lin ang="5400000" scaled="0"/>
              </a:gradFill>
              <a:latin typeface="Tahoma" pitchFamily="34" charset="0"/>
              <a:ea typeface="Tahoma" pitchFamily="34" charset="0"/>
              <a:cs typeface="Tahoma" pitchFamily="34" charset="0"/>
            </a:endParaRPr>
          </a:p>
        </p:txBody>
      </p:sp>
      <p:cxnSp>
        <p:nvCxnSpPr>
          <p:cNvPr id="7" name="Straight Arrow Connector 6"/>
          <p:cNvCxnSpPr/>
          <p:nvPr/>
        </p:nvCxnSpPr>
        <p:spPr>
          <a:xfrm rot="5400000" flipH="1" flipV="1">
            <a:off x="-993060" y="3712002"/>
            <a:ext cx="4585526" cy="8897"/>
          </a:xfrm>
          <a:prstGeom prst="straightConnector1">
            <a:avLst/>
          </a:prstGeom>
          <a:ln w="571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1285124" y="6018853"/>
            <a:ext cx="5114449" cy="23135"/>
          </a:xfrm>
          <a:prstGeom prst="straightConnector1">
            <a:avLst/>
          </a:prstGeom>
          <a:ln w="5715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0" name="Title 1"/>
          <p:cNvSpPr txBox="1">
            <a:spLocks/>
          </p:cNvSpPr>
          <p:nvPr/>
        </p:nvSpPr>
        <p:spPr>
          <a:xfrm>
            <a:off x="1189714" y="2464496"/>
            <a:ext cx="3586056" cy="443198"/>
          </a:xfrm>
          <a:prstGeom prst="rect">
            <a:avLst/>
          </a:prstGeom>
        </p:spPr>
        <p:txBody>
          <a:bodyPr vert="horz" wrap="square" lIns="0" tIns="0" rIns="0" bIns="0" rtlCol="0" anchor="t">
            <a:spAutoFit/>
          </a:bodyPr>
          <a:lstStyle/>
          <a:p>
            <a:pPr marL="0" marR="0" lvl="0" indent="0" algn="ctr" defTabSz="914363"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150" normalizeH="0" baseline="0" noProof="0" dirty="0" smtClean="0">
                <a:ln w="3175">
                  <a:noFill/>
                </a:ln>
                <a:gradFill flip="none" rotWithShape="1">
                  <a:gsLst>
                    <a:gs pos="0">
                      <a:schemeClr val="tx1"/>
                    </a:gs>
                    <a:gs pos="86000">
                      <a:schemeClr val="tx1"/>
                    </a:gs>
                  </a:gsLst>
                  <a:lin ang="5400000" scaled="0"/>
                  <a:tileRect/>
                </a:gradFill>
                <a:effectLst/>
                <a:uLnTx/>
                <a:uFillTx/>
                <a:latin typeface="+mj-lt"/>
                <a:ea typeface="Tahoma" pitchFamily="34" charset="0"/>
                <a:cs typeface="Tahoma" pitchFamily="34" charset="0"/>
              </a:rPr>
              <a:t>Portfolio </a:t>
            </a:r>
          </a:p>
          <a:p>
            <a:pPr marL="0" marR="0" lvl="0" indent="0" algn="ctr" defTabSz="914363"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150" normalizeH="0" baseline="0" noProof="0" dirty="0" smtClean="0">
                <a:ln w="3175">
                  <a:noFill/>
                </a:ln>
                <a:gradFill flip="none" rotWithShape="1">
                  <a:gsLst>
                    <a:gs pos="0">
                      <a:schemeClr val="tx1"/>
                    </a:gs>
                    <a:gs pos="86000">
                      <a:schemeClr val="tx1"/>
                    </a:gs>
                  </a:gsLst>
                  <a:lin ang="5400000" scaled="0"/>
                  <a:tileRect/>
                </a:gradFill>
                <a:effectLst/>
                <a:uLnTx/>
                <a:uFillTx/>
                <a:latin typeface="+mj-lt"/>
                <a:ea typeface="Tahoma" pitchFamily="34" charset="0"/>
                <a:cs typeface="Tahoma" pitchFamily="34" charset="0"/>
              </a:rPr>
              <a:t>Management</a:t>
            </a:r>
          </a:p>
        </p:txBody>
      </p:sp>
      <p:sp>
        <p:nvSpPr>
          <p:cNvPr id="21" name="Title 1"/>
          <p:cNvSpPr txBox="1">
            <a:spLocks/>
          </p:cNvSpPr>
          <p:nvPr/>
        </p:nvSpPr>
        <p:spPr>
          <a:xfrm>
            <a:off x="4648200" y="4267200"/>
            <a:ext cx="3586056" cy="443198"/>
          </a:xfrm>
          <a:prstGeom prst="rect">
            <a:avLst/>
          </a:prstGeom>
        </p:spPr>
        <p:txBody>
          <a:bodyPr vert="horz" wrap="square" lIns="0" tIns="0" rIns="0" bIns="0" rtlCol="0" anchor="t">
            <a:sp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US" sz="1600" i="0" u="none" strike="noStrike" kern="1200" cap="none" spc="-150" normalizeH="0" baseline="0" noProof="0" dirty="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rPr>
              <a:t>Project</a:t>
            </a:r>
            <a:endParaRPr lang="en-US" sz="1600" spc="-150" dirty="0" smtClean="0">
              <a:ln w="3175">
                <a:noFill/>
              </a:ln>
              <a:gradFill flip="none" rotWithShape="1">
                <a:gsLst>
                  <a:gs pos="0">
                    <a:schemeClr val="tx1"/>
                  </a:gs>
                  <a:gs pos="86000">
                    <a:schemeClr val="tx1"/>
                  </a:gs>
                </a:gsLst>
                <a:lin ang="5400000" scaled="0"/>
                <a:tileRect/>
              </a:gradFill>
              <a:latin typeface="+mj-lt"/>
              <a:cs typeface="Arial" charset="0"/>
            </a:endParaRPr>
          </a:p>
          <a:p>
            <a:pPr marL="0" marR="0" lvl="0" indent="0" algn="l" defTabSz="914363" rtl="0" eaLnBrk="1" fontAlgn="auto" latinLnBrk="0" hangingPunct="1">
              <a:lnSpc>
                <a:spcPct val="90000"/>
              </a:lnSpc>
              <a:spcBef>
                <a:spcPct val="0"/>
              </a:spcBef>
              <a:spcAft>
                <a:spcPts val="0"/>
              </a:spcAft>
              <a:buClrTx/>
              <a:buSzTx/>
              <a:buFontTx/>
              <a:buNone/>
              <a:tabLst/>
              <a:defRPr/>
            </a:pPr>
            <a:r>
              <a:rPr kumimoji="0" lang="en-US" sz="1600" i="0" u="none" strike="noStrike" kern="1200" cap="none" spc="-150" normalizeH="0" baseline="0" noProof="0" dirty="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rPr>
              <a:t>Management</a:t>
            </a:r>
          </a:p>
        </p:txBody>
      </p:sp>
      <p:sp>
        <p:nvSpPr>
          <p:cNvPr id="22" name="Title 1"/>
          <p:cNvSpPr txBox="1">
            <a:spLocks/>
          </p:cNvSpPr>
          <p:nvPr/>
        </p:nvSpPr>
        <p:spPr>
          <a:xfrm>
            <a:off x="2364898" y="4389753"/>
            <a:ext cx="3586056" cy="249299"/>
          </a:xfrm>
          <a:prstGeom prst="rect">
            <a:avLst/>
          </a:prstGeom>
        </p:spPr>
        <p:txBody>
          <a:bodyPr vert="horz" wrap="square" lIns="0" tIns="0" rIns="0" bIns="0" rtlCol="0" anchor="t">
            <a:sp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US" i="0" u="none" strike="noStrike" kern="1200" cap="none" spc="-150" normalizeH="0" baseline="0" noProof="0" dirty="0" smtClean="0">
                <a:ln w="3175">
                  <a:noFill/>
                </a:ln>
                <a:solidFill>
                  <a:schemeClr val="bg1"/>
                </a:solidFill>
                <a:effectLst/>
                <a:uLnTx/>
                <a:uFillTx/>
                <a:latin typeface="+mj-lt"/>
                <a:ea typeface="Tahoma" pitchFamily="34" charset="0"/>
                <a:cs typeface="Tahoma" pitchFamily="34" charset="0"/>
              </a:rPr>
              <a:t>50% Value Realized</a:t>
            </a:r>
          </a:p>
        </p:txBody>
      </p:sp>
      <p:sp>
        <p:nvSpPr>
          <p:cNvPr id="24" name="Title 1"/>
          <p:cNvSpPr txBox="1">
            <a:spLocks/>
          </p:cNvSpPr>
          <p:nvPr/>
        </p:nvSpPr>
        <p:spPr>
          <a:xfrm>
            <a:off x="6039420" y="1972571"/>
            <a:ext cx="3586056" cy="249299"/>
          </a:xfrm>
          <a:prstGeom prst="rect">
            <a:avLst/>
          </a:prstGeom>
        </p:spPr>
        <p:txBody>
          <a:bodyPr vert="horz" wrap="square" lIns="0" tIns="0" rIns="0" bIns="0" rtlCol="0" anchor="t">
            <a:sp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US" b="1" i="0" u="none" strike="noStrike" kern="1200" cap="none" spc="-150" normalizeH="0" baseline="0" noProof="0" dirty="0" smtClean="0">
                <a:ln w="3175">
                  <a:noFill/>
                </a:ln>
                <a:effectLst/>
                <a:uLnTx/>
                <a:uFillTx/>
                <a:latin typeface="+mj-lt"/>
                <a:ea typeface="+mn-ea"/>
                <a:cs typeface="Arial" charset="0"/>
              </a:rPr>
              <a:t>50% Value Lost</a:t>
            </a:r>
          </a:p>
        </p:txBody>
      </p:sp>
      <p:sp>
        <p:nvSpPr>
          <p:cNvPr id="25" name="Title 1"/>
          <p:cNvSpPr txBox="1">
            <a:spLocks/>
          </p:cNvSpPr>
          <p:nvPr/>
        </p:nvSpPr>
        <p:spPr>
          <a:xfrm rot="16200000">
            <a:off x="-1921087" y="2958960"/>
            <a:ext cx="5787341" cy="332399"/>
          </a:xfrm>
          <a:prstGeom prst="rect">
            <a:avLst/>
          </a:prstGeom>
        </p:spPr>
        <p:txBody>
          <a:bodyPr vert="horz" wrap="square" lIns="0" tIns="0" rIns="0" bIns="0" rtlCol="0" anchor="t">
            <a:sp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US" sz="2400" i="0" u="none" strike="noStrike" kern="1200" cap="none" spc="-150" normalizeH="0" baseline="0" noProof="0" dirty="0" smtClean="0">
                <a:ln w="3175">
                  <a:noFill/>
                </a:ln>
                <a:effectLst/>
                <a:uLnTx/>
                <a:uFillTx/>
                <a:latin typeface="+mj-lt"/>
                <a:ea typeface="Tahoma" pitchFamily="34" charset="0"/>
                <a:cs typeface="Tahoma" pitchFamily="34" charset="0"/>
              </a:rPr>
              <a:t>Ability to </a:t>
            </a:r>
            <a:r>
              <a:rPr kumimoji="0" lang="en-US" sz="2400" i="1" strike="noStrike" kern="1200" cap="none" spc="-150" normalizeH="0" baseline="0" noProof="0" dirty="0" smtClean="0">
                <a:ln w="3175">
                  <a:noFill/>
                </a:ln>
                <a:effectLst/>
                <a:uLnTx/>
                <a:uFillTx/>
                <a:latin typeface="+mj-lt"/>
                <a:ea typeface="Tahoma" pitchFamily="34" charset="0"/>
                <a:cs typeface="Tahoma" pitchFamily="34" charset="0"/>
              </a:rPr>
              <a:t>identify</a:t>
            </a:r>
            <a:r>
              <a:rPr kumimoji="0" lang="en-US" sz="2400" i="0" u="none" strike="noStrike" kern="1200" cap="none" spc="-150" normalizeH="0" baseline="0" noProof="0" dirty="0" smtClean="0">
                <a:ln w="3175">
                  <a:noFill/>
                </a:ln>
                <a:effectLst/>
                <a:uLnTx/>
                <a:uFillTx/>
                <a:latin typeface="+mj-lt"/>
                <a:ea typeface="Tahoma" pitchFamily="34" charset="0"/>
                <a:cs typeface="Tahoma" pitchFamily="34" charset="0"/>
              </a:rPr>
              <a:t> business value potential</a:t>
            </a:r>
          </a:p>
        </p:txBody>
      </p:sp>
      <p:sp>
        <p:nvSpPr>
          <p:cNvPr id="26" name="Title 1"/>
          <p:cNvSpPr txBox="1">
            <a:spLocks/>
          </p:cNvSpPr>
          <p:nvPr/>
        </p:nvSpPr>
        <p:spPr>
          <a:xfrm>
            <a:off x="1369232" y="3166696"/>
            <a:ext cx="1174970" cy="249299"/>
          </a:xfrm>
          <a:prstGeom prst="rect">
            <a:avLst/>
          </a:prstGeom>
        </p:spPr>
        <p:txBody>
          <a:bodyPr vert="horz" wrap="square" lIns="0" tIns="0" rIns="0" bIns="0" rtlCol="0" anchor="t">
            <a:sp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US" i="0" u="none" strike="noStrike" kern="1200" cap="none" spc="-150" normalizeH="0" baseline="0" noProof="0" dirty="0" smtClean="0">
                <a:ln w="3175">
                  <a:noFill/>
                </a:ln>
                <a:solidFill>
                  <a:schemeClr val="bg1"/>
                </a:solidFill>
                <a:effectLst/>
                <a:uLnTx/>
                <a:uFillTx/>
                <a:latin typeface="+mj-lt"/>
                <a:ea typeface="Tahoma" pitchFamily="34" charset="0"/>
                <a:cs typeface="Tahoma" pitchFamily="34" charset="0"/>
              </a:rPr>
              <a:t>66%</a:t>
            </a:r>
          </a:p>
        </p:txBody>
      </p:sp>
      <p:sp>
        <p:nvSpPr>
          <p:cNvPr id="27" name="Title 1"/>
          <p:cNvSpPr txBox="1">
            <a:spLocks/>
          </p:cNvSpPr>
          <p:nvPr/>
        </p:nvSpPr>
        <p:spPr>
          <a:xfrm>
            <a:off x="4652957" y="5703481"/>
            <a:ext cx="1174970" cy="249299"/>
          </a:xfrm>
          <a:prstGeom prst="rect">
            <a:avLst/>
          </a:prstGeom>
        </p:spPr>
        <p:txBody>
          <a:bodyPr vert="horz" wrap="square" lIns="0" tIns="0" rIns="0" bIns="0" rtlCol="0" anchor="t">
            <a:sp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lang="en-US" spc="-150" dirty="0" smtClean="0">
                <a:ln w="3175">
                  <a:noFill/>
                </a:ln>
                <a:solidFill>
                  <a:schemeClr val="bg1"/>
                </a:solidFill>
                <a:latin typeface="Tahoma" pitchFamily="34" charset="0"/>
                <a:ea typeface="Tahoma" pitchFamily="34" charset="0"/>
                <a:cs typeface="Tahoma" pitchFamily="34" charset="0"/>
              </a:rPr>
              <a:t>75</a:t>
            </a:r>
            <a:r>
              <a:rPr kumimoji="0" lang="en-US" i="0" u="none" strike="noStrike" kern="1200" cap="none" spc="-150" normalizeH="0" baseline="0" noProof="0" dirty="0" smtClean="0">
                <a:ln w="3175">
                  <a:noFill/>
                </a:ln>
                <a:solidFill>
                  <a:schemeClr val="bg1"/>
                </a:solidFill>
                <a:effectLst/>
                <a:uLnTx/>
                <a:uFillTx/>
                <a:latin typeface="Tahoma" pitchFamily="34" charset="0"/>
                <a:ea typeface="Tahoma" pitchFamily="34" charset="0"/>
                <a:cs typeface="Tahoma" pitchFamily="34" charset="0"/>
              </a:rPr>
              <a:t>%</a:t>
            </a:r>
          </a:p>
        </p:txBody>
      </p:sp>
      <p:sp>
        <p:nvSpPr>
          <p:cNvPr id="28" name="Title 1"/>
          <p:cNvSpPr txBox="1">
            <a:spLocks/>
          </p:cNvSpPr>
          <p:nvPr/>
        </p:nvSpPr>
        <p:spPr>
          <a:xfrm>
            <a:off x="1360503" y="6220134"/>
            <a:ext cx="5507964" cy="332399"/>
          </a:xfrm>
          <a:prstGeom prst="rect">
            <a:avLst/>
          </a:prstGeom>
        </p:spPr>
        <p:txBody>
          <a:bodyPr vert="horz" wrap="square" lIns="0" tIns="0" rIns="0" bIns="0" rtlCol="0" anchor="t">
            <a:sp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US" sz="2400" i="0" u="none" strike="noStrike" kern="1200" cap="none" spc="-150" normalizeH="0" baseline="0" noProof="0" dirty="0" smtClean="0">
                <a:ln w="3175">
                  <a:noFill/>
                </a:ln>
                <a:effectLst/>
                <a:uLnTx/>
                <a:uFillTx/>
                <a:latin typeface="+mj-lt"/>
                <a:ea typeface="Tahoma" pitchFamily="34" charset="0"/>
                <a:cs typeface="Tahoma" pitchFamily="34" charset="0"/>
              </a:rPr>
              <a:t>Ability to </a:t>
            </a:r>
            <a:r>
              <a:rPr kumimoji="0" lang="en-US" sz="2400" i="1" strike="noStrike" kern="1200" cap="none" spc="-150" normalizeH="0" baseline="0" noProof="0" dirty="0" smtClean="0">
                <a:ln w="3175">
                  <a:noFill/>
                </a:ln>
                <a:effectLst/>
                <a:uLnTx/>
                <a:uFillTx/>
                <a:latin typeface="+mj-lt"/>
                <a:ea typeface="Tahoma" pitchFamily="34" charset="0"/>
                <a:cs typeface="Tahoma" pitchFamily="34" charset="0"/>
              </a:rPr>
              <a:t>realize</a:t>
            </a:r>
            <a:r>
              <a:rPr kumimoji="0" lang="en-US" sz="2400" i="0" u="none" strike="noStrike" kern="1200" cap="none" spc="-150" normalizeH="0" baseline="0" noProof="0" dirty="0" smtClean="0">
                <a:ln w="3175">
                  <a:noFill/>
                </a:ln>
                <a:effectLst/>
                <a:uLnTx/>
                <a:uFillTx/>
                <a:latin typeface="+mj-lt"/>
                <a:ea typeface="Tahoma" pitchFamily="34" charset="0"/>
                <a:cs typeface="Tahoma" pitchFamily="34" charset="0"/>
              </a:rPr>
              <a:t> business value potential</a:t>
            </a:r>
          </a:p>
        </p:txBody>
      </p:sp>
      <p:sp>
        <p:nvSpPr>
          <p:cNvPr id="29" name="Title 1"/>
          <p:cNvSpPr txBox="1">
            <a:spLocks/>
          </p:cNvSpPr>
          <p:nvPr/>
        </p:nvSpPr>
        <p:spPr>
          <a:xfrm>
            <a:off x="6150796" y="3058661"/>
            <a:ext cx="2567212" cy="1246495"/>
          </a:xfrm>
          <a:prstGeom prst="rect">
            <a:avLst/>
          </a:prstGeom>
        </p:spPr>
        <p:txBody>
          <a:bodyPr vert="horz" wrap="square" lIns="0" tIns="0" rIns="0" bIns="0" rtlCol="0" anchor="t">
            <a:sp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US" b="1" i="0" u="none" strike="noStrike" kern="1200" cap="none" spc="-150" normalizeH="0" baseline="0" noProof="0" dirty="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rPr>
              <a:t>Project</a:t>
            </a:r>
            <a:r>
              <a:rPr lang="en-US" b="1" spc="-150" noProof="0" dirty="0" smtClean="0">
                <a:ln w="3175">
                  <a:noFill/>
                </a:ln>
                <a:gradFill flip="none" rotWithShape="1">
                  <a:gsLst>
                    <a:gs pos="0">
                      <a:schemeClr val="tx1"/>
                    </a:gs>
                    <a:gs pos="86000">
                      <a:schemeClr val="tx1"/>
                    </a:gs>
                  </a:gsLst>
                  <a:lin ang="5400000" scaled="0"/>
                  <a:tileRect/>
                </a:gradFill>
                <a:latin typeface="+mj-lt"/>
                <a:cs typeface="Arial" charset="0"/>
              </a:rPr>
              <a:t> </a:t>
            </a:r>
            <a:r>
              <a:rPr kumimoji="0" lang="en-US" b="1" i="0" u="none" strike="noStrike" kern="1200" cap="none" spc="-150" normalizeH="0" baseline="0" noProof="0" dirty="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rPr>
              <a:t>Management</a:t>
            </a:r>
          </a:p>
          <a:p>
            <a:pPr marL="0" marR="0" lvl="0" indent="0" algn="l" defTabSz="914363" rtl="0" eaLnBrk="1" fontAlgn="auto" latinLnBrk="0" hangingPunct="1">
              <a:lnSpc>
                <a:spcPct val="90000"/>
              </a:lnSpc>
              <a:spcBef>
                <a:spcPct val="0"/>
              </a:spcBef>
              <a:spcAft>
                <a:spcPts val="0"/>
              </a:spcAft>
              <a:buClrTx/>
              <a:buSzTx/>
              <a:buFontTx/>
              <a:buNone/>
              <a:tabLst/>
              <a:defRPr/>
            </a:pPr>
            <a:r>
              <a:rPr lang="en-US" spc="-150" dirty="0" smtClean="0">
                <a:ln w="3175">
                  <a:noFill/>
                </a:ln>
                <a:gradFill flip="none" rotWithShape="1">
                  <a:gsLst>
                    <a:gs pos="0">
                      <a:schemeClr val="tx1"/>
                    </a:gs>
                    <a:gs pos="86000">
                      <a:schemeClr val="tx1"/>
                    </a:gs>
                  </a:gsLst>
                  <a:lin ang="5400000" scaled="0"/>
                  <a:tileRect/>
                </a:gradFill>
                <a:latin typeface="+mj-lt"/>
                <a:cs typeface="Arial" charset="0"/>
              </a:rPr>
              <a:t>Helps ensure organizations successfully deliver the selected investments and realize the business value</a:t>
            </a:r>
            <a:endParaRPr kumimoji="0" lang="en-US" i="0" u="none" strike="noStrike" kern="1200" cap="none" spc="-150" normalizeH="0" baseline="0" noProof="0" dirty="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endParaRPr>
          </a:p>
        </p:txBody>
      </p:sp>
      <p:sp>
        <p:nvSpPr>
          <p:cNvPr id="30" name="Title 1"/>
          <p:cNvSpPr txBox="1">
            <a:spLocks/>
          </p:cNvSpPr>
          <p:nvPr/>
        </p:nvSpPr>
        <p:spPr>
          <a:xfrm>
            <a:off x="1447800" y="919277"/>
            <a:ext cx="3898262" cy="747897"/>
          </a:xfrm>
          <a:prstGeom prst="rect">
            <a:avLst/>
          </a:prstGeom>
        </p:spPr>
        <p:txBody>
          <a:bodyPr vert="horz" wrap="square" lIns="0" tIns="0" rIns="0" bIns="0" rtlCol="0" anchor="t">
            <a:sp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US" b="1" i="0" u="none" strike="noStrike" kern="1200" cap="none" spc="-150" normalizeH="0" baseline="0" noProof="0" dirty="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rPr>
              <a:t>Portfolio Management</a:t>
            </a:r>
          </a:p>
          <a:p>
            <a:pPr marL="0" marR="0" lvl="0" indent="0" algn="l" defTabSz="914363" rtl="0" eaLnBrk="1" fontAlgn="auto" latinLnBrk="0" hangingPunct="1">
              <a:lnSpc>
                <a:spcPct val="90000"/>
              </a:lnSpc>
              <a:spcBef>
                <a:spcPct val="0"/>
              </a:spcBef>
              <a:spcAft>
                <a:spcPts val="0"/>
              </a:spcAft>
              <a:buClrTx/>
              <a:buSzTx/>
              <a:buFontTx/>
              <a:buNone/>
              <a:tabLst/>
              <a:defRPr/>
            </a:pPr>
            <a:r>
              <a:rPr lang="en-US" spc="-150" dirty="0" smtClean="0">
                <a:ln w="3175">
                  <a:noFill/>
                </a:ln>
                <a:gradFill flip="none" rotWithShape="1">
                  <a:gsLst>
                    <a:gs pos="0">
                      <a:schemeClr val="tx1"/>
                    </a:gs>
                    <a:gs pos="86000">
                      <a:schemeClr val="tx1"/>
                    </a:gs>
                  </a:gsLst>
                  <a:lin ang="5400000" scaled="0"/>
                  <a:tileRect/>
                </a:gradFill>
                <a:latin typeface="+mj-lt"/>
                <a:cs typeface="Arial" charset="0"/>
              </a:rPr>
              <a:t>Enables organizations to identify and select the investments that will maximize business value</a:t>
            </a:r>
            <a:endParaRPr kumimoji="0" lang="en-US" i="0" u="none" strike="noStrike" kern="1200" cap="none" spc="-150" normalizeH="0" baseline="0" noProof="0" dirty="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endParaRPr>
          </a:p>
        </p:txBody>
      </p:sp>
      <p:sp>
        <p:nvSpPr>
          <p:cNvPr id="34" name="Arc 33"/>
          <p:cNvSpPr/>
          <p:nvPr/>
        </p:nvSpPr>
        <p:spPr>
          <a:xfrm>
            <a:off x="5331525" y="1388969"/>
            <a:ext cx="1267758" cy="960699"/>
          </a:xfrm>
          <a:prstGeom prst="arc">
            <a:avLst>
              <a:gd name="adj1" fmla="val 11704112"/>
              <a:gd name="adj2" fmla="val 231926"/>
            </a:avLst>
          </a:prstGeom>
          <a:ln w="57150">
            <a:solidFill>
              <a:schemeClr val="accent2"/>
            </a:solidFill>
            <a:headEnd type="stealt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2"/>
            <a:ext cx="8382000" cy="609398"/>
          </a:xfrm>
        </p:spPr>
        <p:txBody>
          <a:bodyPr/>
          <a:lstStyle/>
          <a:p>
            <a:r>
              <a:rPr lang="en-US" sz="4400" dirty="0" smtClean="0"/>
              <a:t>Portfolio Management Processes</a:t>
            </a:r>
            <a:endParaRPr lang="en-US" sz="4400" dirty="0">
              <a:solidFill>
                <a:schemeClr val="tx2"/>
              </a:solidFill>
            </a:endParaRPr>
          </a:p>
        </p:txBody>
      </p:sp>
      <p:sp>
        <p:nvSpPr>
          <p:cNvPr id="3" name="Text Placeholder 2"/>
          <p:cNvSpPr>
            <a:spLocks noGrp="1"/>
          </p:cNvSpPr>
          <p:nvPr>
            <p:ph type="body" sz="quarter" idx="10"/>
          </p:nvPr>
        </p:nvSpPr>
        <p:spPr>
          <a:xfrm>
            <a:off x="304800" y="1295400"/>
            <a:ext cx="8686800" cy="5105400"/>
          </a:xfrm>
        </p:spPr>
        <p:txBody>
          <a:bodyPr>
            <a:normAutofit fontScale="70000" lnSpcReduction="20000"/>
          </a:bodyPr>
          <a:lstStyle/>
          <a:p>
            <a:pPr>
              <a:lnSpc>
                <a:spcPct val="100000"/>
              </a:lnSpc>
              <a:spcAft>
                <a:spcPts val="600"/>
              </a:spcAft>
            </a:pPr>
            <a:r>
              <a:rPr lang="en-US" dirty="0" smtClean="0"/>
              <a:t>Common </a:t>
            </a:r>
            <a:r>
              <a:rPr lang="en-US" dirty="0" smtClean="0">
                <a:solidFill>
                  <a:srgbClr val="FFC000"/>
                </a:solidFill>
              </a:rPr>
              <a:t>Challenges</a:t>
            </a:r>
            <a:r>
              <a:rPr lang="en-US" dirty="0" smtClean="0"/>
              <a:t> for “non existing” Portfolio Management processes </a:t>
            </a:r>
          </a:p>
          <a:p>
            <a:pPr lvl="1">
              <a:lnSpc>
                <a:spcPct val="100000"/>
              </a:lnSpc>
              <a:spcAft>
                <a:spcPts val="600"/>
              </a:spcAft>
            </a:pPr>
            <a:r>
              <a:rPr lang="en-US" dirty="0" smtClean="0"/>
              <a:t>Unclear or missing strategic objectives</a:t>
            </a:r>
          </a:p>
          <a:p>
            <a:pPr lvl="1">
              <a:lnSpc>
                <a:spcPct val="100000"/>
              </a:lnSpc>
              <a:spcAft>
                <a:spcPts val="600"/>
              </a:spcAft>
            </a:pPr>
            <a:r>
              <a:rPr lang="en-US" dirty="0" smtClean="0"/>
              <a:t>Prioritization of strategic objectives is subjective or non-existent</a:t>
            </a:r>
          </a:p>
          <a:p>
            <a:pPr lvl="1">
              <a:lnSpc>
                <a:spcPct val="100000"/>
              </a:lnSpc>
              <a:spcAft>
                <a:spcPts val="600"/>
              </a:spcAft>
            </a:pPr>
            <a:r>
              <a:rPr lang="en-US" dirty="0" smtClean="0"/>
              <a:t>Project selection based on loose or inconsistent “methodologies”</a:t>
            </a:r>
          </a:p>
          <a:p>
            <a:pPr lvl="1">
              <a:lnSpc>
                <a:spcPct val="100000"/>
              </a:lnSpc>
              <a:spcAft>
                <a:spcPts val="600"/>
              </a:spcAft>
            </a:pPr>
            <a:r>
              <a:rPr lang="en-US" dirty="0" smtClean="0"/>
              <a:t>Portfolio execution done prematurely </a:t>
            </a:r>
          </a:p>
          <a:p>
            <a:pPr marL="460375" lvl="1" indent="0">
              <a:lnSpc>
                <a:spcPct val="100000"/>
              </a:lnSpc>
              <a:spcAft>
                <a:spcPts val="600"/>
              </a:spcAft>
              <a:buNone/>
            </a:pPr>
            <a:endParaRPr lang="en-US" dirty="0" smtClean="0"/>
          </a:p>
          <a:p>
            <a:pPr>
              <a:lnSpc>
                <a:spcPct val="100000"/>
              </a:lnSpc>
              <a:spcAft>
                <a:spcPts val="600"/>
              </a:spcAft>
            </a:pPr>
            <a:r>
              <a:rPr lang="en-US" dirty="0" smtClean="0">
                <a:solidFill>
                  <a:srgbClr val="FFC000"/>
                </a:solidFill>
              </a:rPr>
              <a:t>Benefits</a:t>
            </a:r>
            <a:r>
              <a:rPr lang="en-US" dirty="0" smtClean="0"/>
              <a:t> of Portfolio Management</a:t>
            </a:r>
          </a:p>
          <a:p>
            <a:pPr marL="792163" lvl="1" indent="-396875">
              <a:lnSpc>
                <a:spcPct val="100000"/>
              </a:lnSpc>
              <a:spcAft>
                <a:spcPts val="600"/>
              </a:spcAft>
            </a:pPr>
            <a:r>
              <a:rPr lang="en-US" dirty="0"/>
              <a:t>Define and more objectively prioritize business </a:t>
            </a:r>
            <a:r>
              <a:rPr lang="en-US" dirty="0" smtClean="0"/>
              <a:t>strategy</a:t>
            </a:r>
            <a:endParaRPr lang="en-US" dirty="0"/>
          </a:p>
          <a:p>
            <a:pPr marL="792163" lvl="1" indent="-396875">
              <a:lnSpc>
                <a:spcPct val="100000"/>
              </a:lnSpc>
              <a:spcAft>
                <a:spcPts val="600"/>
              </a:spcAft>
            </a:pPr>
            <a:r>
              <a:rPr lang="en-US" dirty="0"/>
              <a:t>Methodically evaluate and prioritize competing investments (projects</a:t>
            </a:r>
            <a:r>
              <a:rPr lang="en-US" dirty="0" smtClean="0"/>
              <a:t>)</a:t>
            </a:r>
            <a:endParaRPr lang="en-US" dirty="0"/>
          </a:p>
          <a:p>
            <a:pPr marL="792163" lvl="1" indent="-396875">
              <a:lnSpc>
                <a:spcPct val="100000"/>
              </a:lnSpc>
              <a:spcAft>
                <a:spcPts val="600"/>
              </a:spcAft>
            </a:pPr>
            <a:r>
              <a:rPr lang="en-US" dirty="0"/>
              <a:t>Optimize budget and align selected investments with the business </a:t>
            </a:r>
            <a:r>
              <a:rPr lang="en-US" dirty="0" smtClean="0"/>
              <a:t>strategy</a:t>
            </a:r>
            <a:endParaRPr lang="en-US" dirty="0"/>
          </a:p>
          <a:p>
            <a:pPr marL="792163" lvl="1" indent="-396875">
              <a:lnSpc>
                <a:spcPct val="100000"/>
              </a:lnSpc>
              <a:spcAft>
                <a:spcPts val="600"/>
              </a:spcAft>
            </a:pPr>
            <a:r>
              <a:rPr lang="en-US" dirty="0"/>
              <a:t>Plan for resource demand across portfolio before </a:t>
            </a:r>
            <a:r>
              <a:rPr lang="en-US" dirty="0" smtClean="0"/>
              <a:t>execution</a:t>
            </a:r>
            <a:endParaRPr lang="en-US" dirty="0"/>
          </a:p>
          <a:p>
            <a:pPr marL="792163" lvl="1" indent="-396875">
              <a:lnSpc>
                <a:spcPct val="100000"/>
              </a:lnSpc>
              <a:spcAft>
                <a:spcPts val="600"/>
              </a:spcAft>
            </a:pPr>
            <a:r>
              <a:rPr lang="en-US" dirty="0"/>
              <a:t>Communicate selection decisions to </a:t>
            </a:r>
            <a:r>
              <a:rPr lang="en-US" dirty="0" smtClean="0"/>
              <a:t>stakeholders</a:t>
            </a:r>
            <a:endParaRPr lang="en-US" dirty="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15" descr="C:\Users\mitchelld\Desktop\Assets\Web_Net.png"/>
          <p:cNvPicPr>
            <a:picLocks noChangeAspect="1" noChangeArrowheads="1"/>
          </p:cNvPicPr>
          <p:nvPr/>
        </p:nvPicPr>
        <p:blipFill>
          <a:blip r:embed="rId3" cstate="print">
            <a:grayscl/>
            <a:lum contrast="40000"/>
          </a:blip>
          <a:srcRect/>
          <a:stretch>
            <a:fillRect/>
          </a:stretch>
        </p:blipFill>
        <p:spPr bwMode="auto">
          <a:xfrm rot="10800000">
            <a:off x="-181021" y="2044702"/>
            <a:ext cx="9325021" cy="4813299"/>
          </a:xfrm>
          <a:prstGeom prst="rect">
            <a:avLst/>
          </a:prstGeom>
          <a:noFill/>
        </p:spPr>
      </p:pic>
      <p:sp>
        <p:nvSpPr>
          <p:cNvPr id="2" name="Title 1"/>
          <p:cNvSpPr>
            <a:spLocks noGrp="1"/>
          </p:cNvSpPr>
          <p:nvPr>
            <p:ph type="title"/>
          </p:nvPr>
        </p:nvSpPr>
        <p:spPr>
          <a:xfrm>
            <a:off x="228600" y="228603"/>
            <a:ext cx="8763000" cy="1052596"/>
          </a:xfrm>
        </p:spPr>
        <p:txBody>
          <a:bodyPr/>
          <a:lstStyle/>
          <a:p>
            <a:r>
              <a:rPr lang="en-US" sz="4000" dirty="0" smtClean="0"/>
              <a:t>Unified Project and Portfolio Management</a:t>
            </a:r>
            <a:r>
              <a:rPr lang="en-US" dirty="0" smtClean="0"/>
              <a:t/>
            </a:r>
            <a:br>
              <a:rPr lang="en-US" dirty="0" smtClean="0"/>
            </a:br>
            <a:r>
              <a:rPr lang="en-US" sz="3600" i="1" dirty="0" smtClean="0">
                <a:gradFill>
                  <a:gsLst>
                    <a:gs pos="50000">
                      <a:schemeClr val="accent3">
                        <a:lumMod val="40000"/>
                        <a:lumOff val="60000"/>
                      </a:schemeClr>
                    </a:gs>
                    <a:gs pos="100000">
                      <a:schemeClr val="accent3"/>
                    </a:gs>
                  </a:gsLst>
                  <a:lin ang="5400000" scaled="0"/>
                </a:gradFill>
              </a:rPr>
              <a:t>Key benefits of Project Server 2010</a:t>
            </a:r>
            <a:endParaRPr lang="en-US" sz="3600" i="1" dirty="0">
              <a:gradFill>
                <a:gsLst>
                  <a:gs pos="50000">
                    <a:schemeClr val="accent3">
                      <a:lumMod val="40000"/>
                      <a:lumOff val="60000"/>
                    </a:schemeClr>
                  </a:gs>
                  <a:gs pos="100000">
                    <a:schemeClr val="accent3"/>
                  </a:gs>
                </a:gsLst>
                <a:lin ang="5400000" scaled="0"/>
              </a:gradFill>
            </a:endParaRPr>
          </a:p>
        </p:txBody>
      </p:sp>
      <p:sp>
        <p:nvSpPr>
          <p:cNvPr id="26" name="Rectangle 14"/>
          <p:cNvSpPr>
            <a:spLocks noChangeArrowheads="1"/>
          </p:cNvSpPr>
          <p:nvPr/>
        </p:nvSpPr>
        <p:spPr bwMode="auto">
          <a:xfrm>
            <a:off x="3373802" y="1371600"/>
            <a:ext cx="5617798" cy="295465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406400" indent="-406400" fontAlgn="base">
              <a:lnSpc>
                <a:spcPct val="90000"/>
              </a:lnSpc>
              <a:spcBef>
                <a:spcPct val="20000"/>
              </a:spcBef>
              <a:spcAft>
                <a:spcPct val="0"/>
              </a:spcAft>
              <a:buClr>
                <a:srgbClr val="FFFFFF"/>
              </a:buClr>
              <a:buSzPct val="100000"/>
              <a:buBlip>
                <a:blip r:embed="rId4"/>
              </a:buBlip>
            </a:pPr>
            <a:r>
              <a:rPr lang="en-US" sz="2000" dirty="0" smtClean="0">
                <a:gradFill>
                  <a:gsLst>
                    <a:gs pos="0">
                      <a:schemeClr val="tx1"/>
                    </a:gs>
                    <a:gs pos="100000">
                      <a:schemeClr val="tx1"/>
                    </a:gs>
                  </a:gsLst>
                  <a:lin ang="5400000" scaled="0"/>
                </a:gradFill>
              </a:rPr>
              <a:t>Common streamlined user interface</a:t>
            </a:r>
          </a:p>
          <a:p>
            <a:pPr marL="406400" indent="-406400" fontAlgn="base">
              <a:lnSpc>
                <a:spcPct val="90000"/>
              </a:lnSpc>
              <a:spcBef>
                <a:spcPct val="20000"/>
              </a:spcBef>
              <a:spcAft>
                <a:spcPct val="0"/>
              </a:spcAft>
              <a:buClr>
                <a:srgbClr val="FFFFFF"/>
              </a:buClr>
              <a:buSzPct val="100000"/>
              <a:buBlip>
                <a:blip r:embed="rId4"/>
              </a:buBlip>
            </a:pPr>
            <a:r>
              <a:rPr lang="en-US" sz="2000" dirty="0" smtClean="0">
                <a:gradFill>
                  <a:gsLst>
                    <a:gs pos="0">
                      <a:schemeClr val="tx1"/>
                    </a:gs>
                    <a:gs pos="100000">
                      <a:schemeClr val="tx1"/>
                    </a:gs>
                  </a:gsLst>
                  <a:lin ang="5400000" scaled="0"/>
                </a:gradFill>
              </a:rPr>
              <a:t>Shared platform/architecture</a:t>
            </a:r>
          </a:p>
          <a:p>
            <a:pPr marL="863600" lvl="1" indent="-406400" fontAlgn="base">
              <a:lnSpc>
                <a:spcPct val="90000"/>
              </a:lnSpc>
              <a:spcBef>
                <a:spcPct val="20000"/>
              </a:spcBef>
              <a:spcAft>
                <a:spcPct val="0"/>
              </a:spcAft>
              <a:buClr>
                <a:srgbClr val="FFFFFF"/>
              </a:buClr>
              <a:buSzPct val="100000"/>
              <a:buBlip>
                <a:blip r:embed="rId4"/>
              </a:buBlip>
            </a:pPr>
            <a:r>
              <a:rPr lang="en-US" sz="2000" dirty="0">
                <a:gradFill>
                  <a:gsLst>
                    <a:gs pos="0">
                      <a:schemeClr val="tx1"/>
                    </a:gs>
                    <a:gs pos="100000">
                      <a:schemeClr val="tx1"/>
                    </a:gs>
                  </a:gsLst>
                  <a:lin ang="5400000" scaled="0"/>
                </a:gradFill>
              </a:rPr>
              <a:t>Leverages scalable queue </a:t>
            </a:r>
            <a:r>
              <a:rPr lang="en-US" sz="2000" dirty="0" smtClean="0">
                <a:gradFill>
                  <a:gsLst>
                    <a:gs pos="0">
                      <a:schemeClr val="tx1"/>
                    </a:gs>
                    <a:gs pos="100000">
                      <a:schemeClr val="tx1"/>
                    </a:gs>
                  </a:gsLst>
                  <a:lin ang="5400000" scaled="0"/>
                </a:gradFill>
              </a:rPr>
              <a:t>architecture</a:t>
            </a:r>
            <a:endParaRPr lang="en-US" sz="2000" dirty="0">
              <a:gradFill>
                <a:gsLst>
                  <a:gs pos="0">
                    <a:schemeClr val="tx1"/>
                  </a:gs>
                  <a:gs pos="100000">
                    <a:schemeClr val="tx1"/>
                  </a:gs>
                </a:gsLst>
                <a:lin ang="5400000" scaled="0"/>
              </a:gradFill>
            </a:endParaRPr>
          </a:p>
          <a:p>
            <a:pPr marL="863600" lvl="1" indent="-406400" fontAlgn="base">
              <a:lnSpc>
                <a:spcPct val="90000"/>
              </a:lnSpc>
              <a:spcBef>
                <a:spcPct val="20000"/>
              </a:spcBef>
              <a:spcAft>
                <a:spcPct val="0"/>
              </a:spcAft>
              <a:buClr>
                <a:srgbClr val="FFFFFF"/>
              </a:buClr>
              <a:buSzPct val="100000"/>
              <a:buBlip>
                <a:blip r:embed="rId4"/>
              </a:buBlip>
            </a:pPr>
            <a:r>
              <a:rPr lang="en-US" sz="2000" dirty="0">
                <a:gradFill>
                  <a:gsLst>
                    <a:gs pos="0">
                      <a:schemeClr val="tx1"/>
                    </a:gs>
                    <a:gs pos="100000">
                      <a:schemeClr val="tx1"/>
                    </a:gs>
                  </a:gsLst>
                  <a:lin ang="5400000" scaled="0"/>
                </a:gradFill>
              </a:rPr>
              <a:t>All data available via read/write Project Server Interface (PSI</a:t>
            </a:r>
            <a:r>
              <a:rPr lang="en-US" sz="2000" dirty="0" smtClean="0">
                <a:gradFill>
                  <a:gsLst>
                    <a:gs pos="0">
                      <a:schemeClr val="tx1"/>
                    </a:gs>
                    <a:gs pos="100000">
                      <a:schemeClr val="tx1"/>
                    </a:gs>
                  </a:gsLst>
                  <a:lin ang="5400000" scaled="0"/>
                </a:gradFill>
              </a:rPr>
              <a:t>)</a:t>
            </a:r>
          </a:p>
          <a:p>
            <a:pPr marL="863600" lvl="1" indent="-406400" fontAlgn="base">
              <a:lnSpc>
                <a:spcPct val="90000"/>
              </a:lnSpc>
              <a:spcBef>
                <a:spcPct val="20000"/>
              </a:spcBef>
              <a:spcAft>
                <a:spcPct val="0"/>
              </a:spcAft>
              <a:buClr>
                <a:srgbClr val="FFFFFF"/>
              </a:buClr>
              <a:buSzPct val="100000"/>
              <a:buBlip>
                <a:blip r:embed="rId4"/>
              </a:buBlip>
            </a:pPr>
            <a:r>
              <a:rPr lang="en-US" sz="2000" dirty="0">
                <a:gradFill>
                  <a:gsLst>
                    <a:gs pos="0">
                      <a:schemeClr val="tx1"/>
                    </a:gs>
                    <a:gs pos="100000">
                      <a:schemeClr val="tx1"/>
                    </a:gs>
                  </a:gsLst>
                  <a:lin ang="5400000" scaled="0"/>
                </a:gradFill>
              </a:rPr>
              <a:t>Final selection decisions published to Reporting Database (RDB</a:t>
            </a:r>
            <a:r>
              <a:rPr lang="en-US" sz="2000" dirty="0" smtClean="0">
                <a:gradFill>
                  <a:gsLst>
                    <a:gs pos="0">
                      <a:schemeClr val="tx1"/>
                    </a:gs>
                    <a:gs pos="100000">
                      <a:schemeClr val="tx1"/>
                    </a:gs>
                  </a:gsLst>
                  <a:lin ang="5400000" scaled="0"/>
                </a:gradFill>
              </a:rPr>
              <a:t>)</a:t>
            </a:r>
          </a:p>
          <a:p>
            <a:pPr marL="863600" lvl="1" indent="-406400" fontAlgn="base">
              <a:lnSpc>
                <a:spcPct val="90000"/>
              </a:lnSpc>
              <a:spcBef>
                <a:spcPct val="20000"/>
              </a:spcBef>
              <a:spcAft>
                <a:spcPct val="0"/>
              </a:spcAft>
              <a:buClr>
                <a:srgbClr val="FFFFFF"/>
              </a:buClr>
              <a:buSzPct val="100000"/>
              <a:buBlip>
                <a:blip r:embed="rId4"/>
              </a:buBlip>
            </a:pPr>
            <a:r>
              <a:rPr lang="en-US" sz="2000" dirty="0" smtClean="0">
                <a:gradFill>
                  <a:gsLst>
                    <a:gs pos="0">
                      <a:schemeClr val="tx1"/>
                    </a:gs>
                    <a:gs pos="100000">
                      <a:schemeClr val="tx1"/>
                    </a:gs>
                  </a:gsLst>
                  <a:lin ang="5400000" scaled="0"/>
                </a:gradFill>
              </a:rPr>
              <a:t>No gateway required</a:t>
            </a:r>
          </a:p>
          <a:p>
            <a:pPr marL="406400" indent="-406400" fontAlgn="base">
              <a:lnSpc>
                <a:spcPct val="90000"/>
              </a:lnSpc>
              <a:spcBef>
                <a:spcPct val="20000"/>
              </a:spcBef>
              <a:spcAft>
                <a:spcPct val="0"/>
              </a:spcAft>
              <a:buClr>
                <a:srgbClr val="FFFFFF"/>
              </a:buClr>
              <a:buSzPct val="100000"/>
              <a:buBlip>
                <a:blip r:embed="rId4"/>
              </a:buBlip>
            </a:pPr>
            <a:r>
              <a:rPr lang="en-US" sz="2000" dirty="0" smtClean="0">
                <a:gradFill>
                  <a:gsLst>
                    <a:gs pos="0">
                      <a:schemeClr val="tx1"/>
                    </a:gs>
                    <a:gs pos="100000">
                      <a:schemeClr val="tx1"/>
                    </a:gs>
                  </a:gsLst>
                  <a:lin ang="5400000" scaled="0"/>
                </a:gradFill>
              </a:rPr>
              <a:t>New Resource Analysis</a:t>
            </a:r>
          </a:p>
        </p:txBody>
      </p:sp>
      <p:pic>
        <p:nvPicPr>
          <p:cNvPr id="27" name="Picture 2"/>
          <p:cNvPicPr>
            <a:picLocks noChangeAspect="1" noChangeArrowheads="1"/>
          </p:cNvPicPr>
          <p:nvPr/>
        </p:nvPicPr>
        <p:blipFill>
          <a:blip r:embed="rId5" cstate="print"/>
          <a:stretch>
            <a:fillRect/>
          </a:stretch>
        </p:blipFill>
        <p:spPr bwMode="auto">
          <a:xfrm>
            <a:off x="117067" y="1881056"/>
            <a:ext cx="3726780" cy="3974198"/>
          </a:xfrm>
          <a:prstGeom prst="rect">
            <a:avLst/>
          </a:prstGeom>
          <a:effectLst>
            <a:reflection blurRad="6350" stA="50000" endA="300" endPos="38500" dist="50800" dir="5400000" sy="-100000" algn="bl" rotWithShape="0"/>
          </a:effectLst>
          <a:scene3d>
            <a:camera prst="perspectiveContrastingRightFacing">
              <a:rot lat="24914" lon="18926662" rev="209711"/>
            </a:camera>
            <a:lightRig rig="threePt" dir="t"/>
          </a:scene3d>
        </p:spPr>
      </p:pic>
      <p:pic>
        <p:nvPicPr>
          <p:cNvPr id="23" name="Picture 22" descr="Governance Workflow.png"/>
          <p:cNvPicPr>
            <a:picLocks noChangeAspect="1"/>
          </p:cNvPicPr>
          <p:nvPr/>
        </p:nvPicPr>
        <p:blipFill>
          <a:blip r:embed="rId6" cstate="print"/>
          <a:stretch>
            <a:fillRect/>
          </a:stretch>
        </p:blipFill>
        <p:spPr>
          <a:xfrm>
            <a:off x="121703" y="1872360"/>
            <a:ext cx="3730009" cy="3977640"/>
          </a:xfrm>
          <a:prstGeom prst="rect">
            <a:avLst/>
          </a:prstGeom>
          <a:effectLst>
            <a:reflection blurRad="6350" stA="50000" endA="300" endPos="38500" dist="50800" dir="5400000" sy="-100000" algn="bl" rotWithShape="0"/>
          </a:effectLst>
          <a:scene3d>
            <a:camera prst="perspectiveContrastingRightFacing">
              <a:rot lat="24914" lon="18926662" rev="209711"/>
            </a:camera>
            <a:lightRig rig="threePt" dir="t"/>
          </a:scene3d>
        </p:spPr>
      </p:pic>
      <p:pic>
        <p:nvPicPr>
          <p:cNvPr id="22" name="Picture 21" descr="Capture Work in a Central Repository.png"/>
          <p:cNvPicPr>
            <a:picLocks noChangeAspect="1"/>
          </p:cNvPicPr>
          <p:nvPr/>
        </p:nvPicPr>
        <p:blipFill>
          <a:blip r:embed="rId7" cstate="print"/>
          <a:stretch>
            <a:fillRect/>
          </a:stretch>
        </p:blipFill>
        <p:spPr>
          <a:xfrm>
            <a:off x="2325794" y="4450081"/>
            <a:ext cx="4187736" cy="4103460"/>
          </a:xfrm>
          <a:prstGeom prst="rect">
            <a:avLst/>
          </a:prstGeom>
        </p:spPr>
      </p:pic>
      <p:pic>
        <p:nvPicPr>
          <p:cNvPr id="24" name="Picture 23" descr="Capacity Planner.png"/>
          <p:cNvPicPr>
            <a:picLocks noChangeAspect="1"/>
          </p:cNvPicPr>
          <p:nvPr/>
        </p:nvPicPr>
        <p:blipFill>
          <a:blip r:embed="rId8" cstate="print"/>
          <a:stretch>
            <a:fillRect/>
          </a:stretch>
        </p:blipFill>
        <p:spPr>
          <a:xfrm>
            <a:off x="123475" y="1874520"/>
            <a:ext cx="3779048" cy="3023238"/>
          </a:xfrm>
          <a:prstGeom prst="rect">
            <a:avLst/>
          </a:prstGeom>
          <a:effectLst>
            <a:reflection blurRad="6350" stA="50000" endA="300" endPos="38500" dist="50800" dir="5400000" sy="-100000" algn="bl" rotWithShape="0"/>
          </a:effectLst>
          <a:scene3d>
            <a:camera prst="perspectiveContrastingRightFacing">
              <a:rot lat="24914" lon="18926662" rev="209711"/>
            </a:camera>
            <a:lightRig rig="threePt" dir="t"/>
          </a:scene3d>
        </p:spPr>
      </p:pic>
      <p:pic>
        <p:nvPicPr>
          <p:cNvPr id="33" name="Picture 32" descr="Resource Requirements.png"/>
          <p:cNvPicPr>
            <a:picLocks noChangeAspect="1"/>
          </p:cNvPicPr>
          <p:nvPr/>
        </p:nvPicPr>
        <p:blipFill>
          <a:blip r:embed="rId9" cstate="print"/>
          <a:stretch>
            <a:fillRect/>
          </a:stretch>
        </p:blipFill>
        <p:spPr>
          <a:xfrm>
            <a:off x="3561258" y="4419600"/>
            <a:ext cx="4058742" cy="2286000"/>
          </a:xfrm>
          <a:prstGeom prst="rect">
            <a:avLst/>
          </a:prstGeom>
          <a:effectLst>
            <a:reflection blurRad="6350" stA="50000" endA="300" endPos="38500" dist="50800" dir="5400000" sy="-100000" algn="bl" rotWithShape="0"/>
          </a:effectLst>
        </p:spPr>
      </p:pic>
      <p:grpSp>
        <p:nvGrpSpPr>
          <p:cNvPr id="3" name="Group 49"/>
          <p:cNvGrpSpPr/>
          <p:nvPr/>
        </p:nvGrpSpPr>
        <p:grpSpPr>
          <a:xfrm>
            <a:off x="6586467" y="4386944"/>
            <a:ext cx="5115067" cy="4927599"/>
            <a:chOff x="2184185" y="1535111"/>
            <a:chExt cx="4711262" cy="4705338"/>
          </a:xfrm>
        </p:grpSpPr>
        <p:sp>
          <p:nvSpPr>
            <p:cNvPr id="78" name="Oval 13"/>
            <p:cNvSpPr>
              <a:spLocks noChangeArrowheads="1"/>
            </p:cNvSpPr>
            <p:nvPr/>
          </p:nvSpPr>
          <p:spPr bwMode="auto">
            <a:xfrm>
              <a:off x="2184185" y="1535111"/>
              <a:ext cx="4711262" cy="4705338"/>
            </a:xfrm>
            <a:prstGeom prst="ellipse">
              <a:avLst/>
            </a:prstGeom>
            <a:gradFill flip="none" rotWithShape="1">
              <a:gsLst>
                <a:gs pos="0">
                  <a:srgbClr val="000000">
                    <a:alpha val="0"/>
                  </a:srgbClr>
                </a:gs>
                <a:gs pos="50000">
                  <a:srgbClr val="000000">
                    <a:alpha val="25000"/>
                  </a:srgbClr>
                </a:gs>
                <a:gs pos="70000">
                  <a:srgbClr val="000000">
                    <a:alpha val="25000"/>
                  </a:srgbClr>
                </a:gs>
                <a:gs pos="100000">
                  <a:srgbClr val="000000">
                    <a:alpha val="25000"/>
                  </a:srgbClr>
                </a:gs>
              </a:gsLst>
              <a:lin ang="5400000" scaled="1"/>
              <a:tileRect/>
            </a:gradFill>
            <a:ln w="12700">
              <a:gradFill flip="none" rotWithShape="1">
                <a:gsLst>
                  <a:gs pos="0">
                    <a:srgbClr val="FFFFFF">
                      <a:alpha val="0"/>
                    </a:srgbClr>
                  </a:gs>
                  <a:gs pos="50000">
                    <a:srgbClr val="FFFFFF">
                      <a:alpha val="50000"/>
                    </a:srgbClr>
                  </a:gs>
                  <a:gs pos="70000">
                    <a:srgbClr val="FFFFFF">
                      <a:alpha val="50000"/>
                    </a:srgbClr>
                  </a:gs>
                  <a:gs pos="100000">
                    <a:srgbClr val="FFC000">
                      <a:tint val="23500"/>
                      <a:satMod val="160000"/>
                    </a:srgbClr>
                  </a:gs>
                </a:gsLst>
                <a:lin ang="5400000" scaled="1"/>
                <a:tileRect/>
              </a:gradFill>
              <a:round/>
              <a:headEnd/>
              <a:tailEnd/>
            </a:ln>
            <a:effectLst>
              <a:outerShdw blurRad="558800" sx="102000" sy="102000" algn="ctr" rotWithShape="0">
                <a:prstClr val="black">
                  <a:alpha val="82000"/>
                </a:prstClr>
              </a:outerShdw>
            </a:effectLst>
          </p:spPr>
          <p:txBody>
            <a:bodyPr vert="horz" wrap="square" lIns="91440" tIns="45720" rIns="91440" bIns="45720" numCol="1" anchor="t" anchorCtr="0" compatLnSpc="1">
              <a:prstTxWarp prst="textNoShape">
                <a:avLst/>
              </a:prstTxWarp>
            </a:bodyPr>
            <a:lstStyle/>
            <a:p>
              <a:pPr defTabSz="914400" fontAlgn="base">
                <a:spcBef>
                  <a:spcPct val="0"/>
                </a:spcBef>
                <a:spcAft>
                  <a:spcPct val="0"/>
                </a:spcAft>
              </a:pPr>
              <a:endParaRPr lang="en-US" sz="2400" kern="0" dirty="0" smtClean="0">
                <a:solidFill>
                  <a:sysClr val="windowText" lastClr="000000"/>
                </a:solidFill>
                <a:latin typeface="Segoe UI" pitchFamily="34" charset="0"/>
                <a:cs typeface="Segoe UI" pitchFamily="34" charset="0"/>
              </a:endParaRPr>
            </a:p>
          </p:txBody>
        </p:sp>
        <p:grpSp>
          <p:nvGrpSpPr>
            <p:cNvPr id="4" name="Group 29"/>
            <p:cNvGrpSpPr/>
            <p:nvPr/>
          </p:nvGrpSpPr>
          <p:grpSpPr>
            <a:xfrm>
              <a:off x="2303556" y="1660753"/>
              <a:ext cx="4473096" cy="4465577"/>
              <a:chOff x="3589570" y="1545357"/>
              <a:chExt cx="4924647" cy="4922560"/>
            </a:xfrm>
          </p:grpSpPr>
          <p:sp>
            <p:nvSpPr>
              <p:cNvPr id="90" name="Block Arc 89"/>
              <p:cNvSpPr/>
              <p:nvPr/>
            </p:nvSpPr>
            <p:spPr>
              <a:xfrm>
                <a:off x="3589570" y="1545357"/>
                <a:ext cx="4924647" cy="4922560"/>
              </a:xfrm>
              <a:prstGeom prst="blockArc">
                <a:avLst>
                  <a:gd name="adj1" fmla="val 10800000"/>
                  <a:gd name="adj2" fmla="val 16171340"/>
                  <a:gd name="adj3" fmla="val 24575"/>
                </a:avLst>
              </a:prstGeom>
              <a:gradFill flip="none" rotWithShape="1">
                <a:gsLst>
                  <a:gs pos="0">
                    <a:srgbClr val="3497AE"/>
                  </a:gs>
                  <a:gs pos="5000">
                    <a:srgbClr val="3497AE">
                      <a:lumMod val="60000"/>
                      <a:lumOff val="40000"/>
                    </a:srgbClr>
                  </a:gs>
                  <a:gs pos="15000">
                    <a:srgbClr val="3497AE"/>
                  </a:gs>
                  <a:gs pos="40000">
                    <a:srgbClr val="3497AE">
                      <a:lumMod val="75000"/>
                    </a:srgbClr>
                  </a:gs>
                  <a:gs pos="70000">
                    <a:srgbClr val="3497AE"/>
                  </a:gs>
                  <a:gs pos="80000">
                    <a:srgbClr val="3497AE"/>
                  </a:gs>
                  <a:gs pos="90000">
                    <a:srgbClr val="3497AE">
                      <a:lumMod val="75000"/>
                    </a:srgbClr>
                  </a:gs>
                  <a:gs pos="100000">
                    <a:srgbClr val="3497AE">
                      <a:lumMod val="60000"/>
                      <a:lumOff val="40000"/>
                    </a:srgbClr>
                  </a:gs>
                </a:gsLst>
                <a:lin ang="2700000" scaled="1"/>
                <a:tileRect/>
              </a:gradFill>
              <a:ln w="6350" cap="flat" cmpd="sng" algn="ctr">
                <a:noFill/>
                <a:prstDash val="solid"/>
                <a:headEnd type="none" w="med" len="med"/>
                <a:tailEnd type="none" w="med" len="med"/>
              </a:ln>
              <a:effectLst>
                <a:outerShdw blurRad="368300" sx="102000" sy="102000" algn="ctr" rotWithShape="0">
                  <a:prstClr val="black">
                    <a:alpha val="75000"/>
                  </a:prstClr>
                </a:outerShdw>
              </a:effectLst>
              <a:scene3d>
                <a:camera prst="orthographicFront">
                  <a:rot lat="0" lon="0" rev="0"/>
                </a:camera>
                <a:lightRig rig="glow" dir="t">
                  <a:rot lat="0" lon="0" rev="1800000"/>
                </a:lightRig>
              </a:scene3d>
              <a:sp3d prstMaterial="flat">
                <a:contourClr>
                  <a:srgbClr val="3497AE"/>
                </a:contourClr>
              </a:sp3d>
            </p:spPr>
            <p:txBody>
              <a:bodyPr vert="horz" wrap="square" lIns="109728" tIns="54864" rIns="109728" bIns="54864" numCol="1" rtlCol="0" anchor="ctr" anchorCtr="0" compatLnSpc="1">
                <a:prstTxWarp prst="textNoShape">
                  <a:avLst/>
                </a:prstTxWarp>
              </a:bodyPr>
              <a:lstStyle/>
              <a:p>
                <a:pPr algn="ctr" defTabSz="685637" eaLnBrk="0" fontAlgn="base" hangingPunct="0">
                  <a:lnSpc>
                    <a:spcPct val="90000"/>
                  </a:lnSpc>
                  <a:spcBef>
                    <a:spcPts val="300"/>
                  </a:spcBef>
                  <a:spcAft>
                    <a:spcPct val="0"/>
                  </a:spcAft>
                  <a:defRPr/>
                </a:pPr>
                <a:endParaRPr lang="en-US" altLang="zh-CN" sz="1200" b="1" kern="0" dirty="0">
                  <a:solidFill>
                    <a:srgbClr val="FFFFFF"/>
                  </a:solidFill>
                  <a:effectLst>
                    <a:outerShdw blurRad="38100" dist="38100" dir="2700000" algn="tl">
                      <a:srgbClr val="000000">
                        <a:alpha val="43137"/>
                      </a:srgbClr>
                    </a:outerShdw>
                  </a:effectLst>
                  <a:latin typeface="Segoe UI" pitchFamily="34" charset="0"/>
                </a:endParaRPr>
              </a:p>
            </p:txBody>
          </p:sp>
          <p:sp>
            <p:nvSpPr>
              <p:cNvPr id="91" name="TextBox 90"/>
              <p:cNvSpPr txBox="1"/>
              <p:nvPr/>
            </p:nvSpPr>
            <p:spPr>
              <a:xfrm rot="18832854">
                <a:off x="3906792" y="2468133"/>
                <a:ext cx="2475776" cy="1157975"/>
              </a:xfrm>
              <a:prstGeom prst="rect">
                <a:avLst/>
              </a:prstGeom>
              <a:noFill/>
            </p:spPr>
            <p:txBody>
              <a:bodyPr wrap="square" rtlCol="0" anchor="ctr">
                <a:prstTxWarp prst="textArchUp">
                  <a:avLst>
                    <a:gd name="adj" fmla="val 11290371"/>
                  </a:avLst>
                </a:prstTxWarp>
                <a:spAutoFit/>
              </a:bodyPr>
              <a:lstStyle/>
              <a:p>
                <a:pPr lvl="0" algn="ctr" defTabSz="914099" fontAlgn="base">
                  <a:lnSpc>
                    <a:spcPct val="90000"/>
                  </a:lnSpc>
                  <a:spcBef>
                    <a:spcPct val="0"/>
                  </a:spcBef>
                  <a:spcAft>
                    <a:spcPct val="0"/>
                  </a:spcAft>
                  <a:defRPr/>
                </a:pPr>
                <a:r>
                  <a:rPr lang="en-US" sz="2000" kern="0" dirty="0" smtClean="0">
                    <a:gradFill>
                      <a:gsLst>
                        <a:gs pos="0">
                          <a:srgbClr val="FFFFFF"/>
                        </a:gs>
                        <a:gs pos="100000">
                          <a:srgbClr val="FFFFFF"/>
                        </a:gs>
                      </a:gsLst>
                      <a:lin ang="5400000" scaled="0"/>
                    </a:gradFill>
                  </a:rPr>
                  <a:t>Unified Project and </a:t>
                </a:r>
                <a:br>
                  <a:rPr lang="en-US" sz="2000" kern="0" dirty="0" smtClean="0">
                    <a:gradFill>
                      <a:gsLst>
                        <a:gs pos="0">
                          <a:srgbClr val="FFFFFF"/>
                        </a:gs>
                        <a:gs pos="100000">
                          <a:srgbClr val="FFFFFF"/>
                        </a:gs>
                      </a:gsLst>
                      <a:lin ang="5400000" scaled="0"/>
                    </a:gradFill>
                  </a:rPr>
                </a:br>
                <a:r>
                  <a:rPr lang="en-US" sz="2000" kern="0" dirty="0" smtClean="0">
                    <a:gradFill>
                      <a:gsLst>
                        <a:gs pos="0">
                          <a:srgbClr val="FFFFFF"/>
                        </a:gs>
                        <a:gs pos="100000">
                          <a:srgbClr val="FFFFFF"/>
                        </a:gs>
                      </a:gsLst>
                      <a:lin ang="5400000" scaled="0"/>
                    </a:gradFill>
                  </a:rPr>
                  <a:t>Portfolio Management</a:t>
                </a:r>
              </a:p>
            </p:txBody>
          </p:sp>
        </p:grpSp>
        <p:grpSp>
          <p:nvGrpSpPr>
            <p:cNvPr id="5" name="Group 31"/>
            <p:cNvGrpSpPr/>
            <p:nvPr/>
          </p:nvGrpSpPr>
          <p:grpSpPr>
            <a:xfrm>
              <a:off x="2302934" y="1659911"/>
              <a:ext cx="4480256" cy="4467466"/>
              <a:chOff x="3589572" y="1544321"/>
              <a:chExt cx="4922563" cy="4924642"/>
            </a:xfrm>
          </p:grpSpPr>
          <p:sp>
            <p:nvSpPr>
              <p:cNvPr id="88" name="Block Arc 87"/>
              <p:cNvSpPr/>
              <p:nvPr/>
            </p:nvSpPr>
            <p:spPr>
              <a:xfrm rot="5400000">
                <a:off x="3588533" y="1545360"/>
                <a:ext cx="4924642" cy="4922563"/>
              </a:xfrm>
              <a:prstGeom prst="blockArc">
                <a:avLst>
                  <a:gd name="adj1" fmla="val 10800000"/>
                  <a:gd name="adj2" fmla="val 16171340"/>
                  <a:gd name="adj3" fmla="val 24575"/>
                </a:avLst>
              </a:prstGeom>
              <a:gradFill flip="none" rotWithShape="1">
                <a:gsLst>
                  <a:gs pos="0">
                    <a:srgbClr val="DF8045"/>
                  </a:gs>
                  <a:gs pos="5000">
                    <a:srgbClr val="DF8045">
                      <a:lumMod val="60000"/>
                      <a:lumOff val="40000"/>
                    </a:srgbClr>
                  </a:gs>
                  <a:gs pos="15000">
                    <a:srgbClr val="DF8045"/>
                  </a:gs>
                  <a:gs pos="40000">
                    <a:srgbClr val="DF8045">
                      <a:lumMod val="75000"/>
                    </a:srgbClr>
                  </a:gs>
                  <a:gs pos="70000">
                    <a:srgbClr val="DF8045"/>
                  </a:gs>
                  <a:gs pos="80000">
                    <a:srgbClr val="DF8045"/>
                  </a:gs>
                  <a:gs pos="90000">
                    <a:srgbClr val="DF8045">
                      <a:lumMod val="75000"/>
                    </a:srgbClr>
                  </a:gs>
                  <a:gs pos="100000">
                    <a:srgbClr val="DF8045">
                      <a:lumMod val="60000"/>
                      <a:lumOff val="40000"/>
                    </a:srgbClr>
                  </a:gs>
                </a:gsLst>
                <a:lin ang="2700000" scaled="1"/>
                <a:tileRect/>
              </a:gradFill>
              <a:ln w="6350" cap="flat" cmpd="sng" algn="ctr">
                <a:noFill/>
                <a:prstDash val="solid"/>
                <a:headEnd type="none" w="med" len="med"/>
                <a:tailEnd type="none" w="med" len="med"/>
              </a:ln>
              <a:effectLst>
                <a:outerShdw blurRad="368300" sx="102000" sy="102000" algn="ctr" rotWithShape="0">
                  <a:prstClr val="black">
                    <a:alpha val="75000"/>
                  </a:prstClr>
                </a:outerShdw>
              </a:effectLst>
              <a:scene3d>
                <a:camera prst="orthographicFront">
                  <a:rot lat="0" lon="0" rev="0"/>
                </a:camera>
                <a:lightRig rig="glow" dir="t">
                  <a:rot lat="0" lon="0" rev="1800000"/>
                </a:lightRig>
              </a:scene3d>
              <a:sp3d prstMaterial="flat">
                <a:contourClr>
                  <a:srgbClr val="3497AE"/>
                </a:contourClr>
              </a:sp3d>
            </p:spPr>
            <p:txBody>
              <a:bodyPr vert="horz" wrap="square" lIns="109728" tIns="54864" rIns="109728" bIns="54864" numCol="1" rtlCol="0" anchor="ctr" anchorCtr="0" compatLnSpc="1">
                <a:prstTxWarp prst="textNoShape">
                  <a:avLst/>
                </a:prstTxWarp>
              </a:bodyPr>
              <a:lstStyle/>
              <a:p>
                <a:pPr algn="ctr" defTabSz="685637" eaLnBrk="0" fontAlgn="base" hangingPunct="0">
                  <a:lnSpc>
                    <a:spcPct val="90000"/>
                  </a:lnSpc>
                  <a:spcBef>
                    <a:spcPts val="300"/>
                  </a:spcBef>
                  <a:spcAft>
                    <a:spcPct val="0"/>
                  </a:spcAft>
                  <a:defRPr/>
                </a:pPr>
                <a:endParaRPr lang="en-US" altLang="zh-CN" sz="1200" b="1" kern="0" dirty="0">
                  <a:solidFill>
                    <a:srgbClr val="FFFFFF"/>
                  </a:solidFill>
                  <a:effectLst>
                    <a:outerShdw blurRad="38100" dist="38100" dir="2700000" algn="tl">
                      <a:srgbClr val="000000">
                        <a:alpha val="43137"/>
                      </a:srgbClr>
                    </a:outerShdw>
                  </a:effectLst>
                  <a:latin typeface="Segoe UI" pitchFamily="34" charset="0"/>
                </a:endParaRPr>
              </a:p>
            </p:txBody>
          </p:sp>
          <p:sp>
            <p:nvSpPr>
              <p:cNvPr id="89" name="TextBox 88"/>
              <p:cNvSpPr txBox="1"/>
              <p:nvPr/>
            </p:nvSpPr>
            <p:spPr>
              <a:xfrm rot="2664417">
                <a:off x="5597597" y="2466941"/>
                <a:ext cx="2619746" cy="1342824"/>
              </a:xfrm>
              <a:prstGeom prst="rect">
                <a:avLst/>
              </a:prstGeom>
              <a:noFill/>
            </p:spPr>
            <p:txBody>
              <a:bodyPr wrap="square" rtlCol="0">
                <a:prstTxWarp prst="textArchUp">
                  <a:avLst/>
                </a:prstTxWarp>
                <a:spAutoFit/>
              </a:bodyPr>
              <a:lstStyle/>
              <a:p>
                <a:pPr lvl="0" algn="ctr" defTabSz="914099" fontAlgn="base">
                  <a:lnSpc>
                    <a:spcPct val="90000"/>
                  </a:lnSpc>
                  <a:spcBef>
                    <a:spcPct val="0"/>
                  </a:spcBef>
                  <a:spcAft>
                    <a:spcPct val="0"/>
                  </a:spcAft>
                  <a:defRPr/>
                </a:pPr>
                <a:r>
                  <a:rPr lang="en-US" sz="2400" kern="0" dirty="0" smtClean="0">
                    <a:gradFill>
                      <a:gsLst>
                        <a:gs pos="0">
                          <a:srgbClr val="FFFFFF"/>
                        </a:gs>
                        <a:gs pos="100000">
                          <a:srgbClr val="FFFFFF"/>
                        </a:gs>
                      </a:gsLst>
                      <a:lin ang="5400000" scaled="0"/>
                    </a:gradFill>
                  </a:rPr>
                  <a:t>Enhanced Collaboration</a:t>
                </a:r>
                <a:br>
                  <a:rPr lang="en-US" sz="2400" kern="0" dirty="0" smtClean="0">
                    <a:gradFill>
                      <a:gsLst>
                        <a:gs pos="0">
                          <a:srgbClr val="FFFFFF"/>
                        </a:gs>
                        <a:gs pos="100000">
                          <a:srgbClr val="FFFFFF"/>
                        </a:gs>
                      </a:gsLst>
                      <a:lin ang="5400000" scaled="0"/>
                    </a:gradFill>
                  </a:rPr>
                </a:br>
                <a:r>
                  <a:rPr lang="en-US" sz="2400" kern="0" dirty="0" smtClean="0">
                    <a:gradFill>
                      <a:gsLst>
                        <a:gs pos="0">
                          <a:srgbClr val="FFFFFF"/>
                        </a:gs>
                        <a:gs pos="100000">
                          <a:srgbClr val="FFFFFF"/>
                        </a:gs>
                      </a:gsLst>
                      <a:lin ang="5400000" scaled="0"/>
                    </a:gradFill>
                  </a:rPr>
                  <a:t>and Reporting</a:t>
                </a:r>
              </a:p>
            </p:txBody>
          </p:sp>
        </p:grpSp>
        <p:grpSp>
          <p:nvGrpSpPr>
            <p:cNvPr id="6" name="Group 32"/>
            <p:cNvGrpSpPr/>
            <p:nvPr/>
          </p:nvGrpSpPr>
          <p:grpSpPr>
            <a:xfrm>
              <a:off x="2302780" y="1659714"/>
              <a:ext cx="4473093" cy="4465578"/>
              <a:chOff x="3588531" y="1544318"/>
              <a:chExt cx="4924647" cy="4922560"/>
            </a:xfrm>
          </p:grpSpPr>
          <p:sp>
            <p:nvSpPr>
              <p:cNvPr id="86" name="Block Arc 85"/>
              <p:cNvSpPr/>
              <p:nvPr/>
            </p:nvSpPr>
            <p:spPr>
              <a:xfrm rot="10800000">
                <a:off x="3588531" y="1544318"/>
                <a:ext cx="4924647" cy="4922560"/>
              </a:xfrm>
              <a:prstGeom prst="blockArc">
                <a:avLst>
                  <a:gd name="adj1" fmla="val 10800000"/>
                  <a:gd name="adj2" fmla="val 16171340"/>
                  <a:gd name="adj3" fmla="val 24575"/>
                </a:avLst>
              </a:prstGeom>
              <a:gradFill flip="none" rotWithShape="1">
                <a:gsLst>
                  <a:gs pos="0">
                    <a:srgbClr val="FFC000"/>
                  </a:gs>
                  <a:gs pos="5000">
                    <a:srgbClr val="FFC000">
                      <a:lumMod val="60000"/>
                      <a:lumOff val="40000"/>
                    </a:srgbClr>
                  </a:gs>
                  <a:gs pos="15000">
                    <a:srgbClr val="FFC000"/>
                  </a:gs>
                  <a:gs pos="40000">
                    <a:srgbClr val="FFC000">
                      <a:lumMod val="75000"/>
                    </a:srgbClr>
                  </a:gs>
                  <a:gs pos="70000">
                    <a:srgbClr val="FFC000"/>
                  </a:gs>
                  <a:gs pos="80000">
                    <a:srgbClr val="FFC000"/>
                  </a:gs>
                  <a:gs pos="90000">
                    <a:srgbClr val="FFC000">
                      <a:lumMod val="75000"/>
                    </a:srgbClr>
                  </a:gs>
                  <a:gs pos="100000">
                    <a:srgbClr val="FFC000">
                      <a:lumMod val="60000"/>
                      <a:lumOff val="40000"/>
                    </a:srgbClr>
                  </a:gs>
                </a:gsLst>
                <a:lin ang="13500000" scaled="1"/>
                <a:tileRect/>
              </a:gradFill>
              <a:ln w="6350" cap="flat" cmpd="sng" algn="ctr">
                <a:noFill/>
                <a:prstDash val="solid"/>
                <a:headEnd type="none" w="med" len="med"/>
                <a:tailEnd type="none" w="med" len="med"/>
              </a:ln>
              <a:effectLst>
                <a:outerShdw blurRad="368300" sx="102000" sy="102000" algn="ctr" rotWithShape="0">
                  <a:prstClr val="black">
                    <a:alpha val="75000"/>
                  </a:prstClr>
                </a:outerShdw>
              </a:effectLst>
              <a:scene3d>
                <a:camera prst="orthographicFront">
                  <a:rot lat="0" lon="0" rev="0"/>
                </a:camera>
                <a:lightRig rig="glow" dir="t">
                  <a:rot lat="0" lon="0" rev="1800000"/>
                </a:lightRig>
              </a:scene3d>
              <a:sp3d prstMaterial="flat">
                <a:contourClr>
                  <a:srgbClr val="3497AE"/>
                </a:contourClr>
              </a:sp3d>
            </p:spPr>
            <p:txBody>
              <a:bodyPr vert="horz" wrap="square" lIns="109728" tIns="54864" rIns="109728" bIns="54864" numCol="1" rtlCol="0" anchor="ctr" anchorCtr="0" compatLnSpc="1">
                <a:prstTxWarp prst="textNoShape">
                  <a:avLst/>
                </a:prstTxWarp>
              </a:bodyPr>
              <a:lstStyle/>
              <a:p>
                <a:pPr algn="ctr" defTabSz="685637" eaLnBrk="0" fontAlgn="base" hangingPunct="0">
                  <a:lnSpc>
                    <a:spcPct val="90000"/>
                  </a:lnSpc>
                  <a:spcBef>
                    <a:spcPts val="300"/>
                  </a:spcBef>
                  <a:spcAft>
                    <a:spcPct val="0"/>
                  </a:spcAft>
                  <a:defRPr/>
                </a:pPr>
                <a:endParaRPr lang="en-US" altLang="zh-CN" sz="1200" b="1" kern="0" dirty="0">
                  <a:solidFill>
                    <a:srgbClr val="FFFFFF"/>
                  </a:solidFill>
                  <a:effectLst>
                    <a:outerShdw blurRad="38100" dist="38100" dir="2700000" algn="tl">
                      <a:srgbClr val="000000">
                        <a:alpha val="43137"/>
                      </a:srgbClr>
                    </a:outerShdw>
                  </a:effectLst>
                  <a:latin typeface="Segoe UI" pitchFamily="34" charset="0"/>
                </a:endParaRPr>
              </a:p>
            </p:txBody>
          </p:sp>
          <p:sp>
            <p:nvSpPr>
              <p:cNvPr id="87" name="TextBox 86"/>
              <p:cNvSpPr txBox="1"/>
              <p:nvPr/>
            </p:nvSpPr>
            <p:spPr>
              <a:xfrm rot="18935583">
                <a:off x="5494245" y="4150901"/>
                <a:ext cx="2823395" cy="1471000"/>
              </a:xfrm>
              <a:prstGeom prst="rect">
                <a:avLst/>
              </a:prstGeom>
              <a:noFill/>
            </p:spPr>
            <p:txBody>
              <a:bodyPr wrap="square" rtlCol="0">
                <a:prstTxWarp prst="textArchDown">
                  <a:avLst/>
                </a:prstTxWarp>
                <a:spAutoFit/>
              </a:bodyPr>
              <a:lstStyle/>
              <a:p>
                <a:pPr lvl="0" algn="ctr" defTabSz="914099" fontAlgn="base">
                  <a:lnSpc>
                    <a:spcPct val="90000"/>
                  </a:lnSpc>
                  <a:spcBef>
                    <a:spcPct val="0"/>
                  </a:spcBef>
                  <a:spcAft>
                    <a:spcPct val="0"/>
                  </a:spcAft>
                  <a:defRPr/>
                </a:pPr>
                <a:r>
                  <a:rPr lang="en-US" sz="2400" kern="0" dirty="0" smtClean="0">
                    <a:gradFill>
                      <a:gsLst>
                        <a:gs pos="0">
                          <a:srgbClr val="FFFFFF"/>
                        </a:gs>
                        <a:gs pos="100000">
                          <a:srgbClr val="FFFFFF"/>
                        </a:gs>
                      </a:gsLst>
                      <a:lin ang="5400000" scaled="0"/>
                    </a:gradFill>
                  </a:rPr>
                  <a:t>Simple and Intuitive </a:t>
                </a:r>
                <a:br>
                  <a:rPr lang="en-US" sz="2400" kern="0" dirty="0" smtClean="0">
                    <a:gradFill>
                      <a:gsLst>
                        <a:gs pos="0">
                          <a:srgbClr val="FFFFFF"/>
                        </a:gs>
                        <a:gs pos="100000">
                          <a:srgbClr val="FFFFFF"/>
                        </a:gs>
                      </a:gsLst>
                      <a:lin ang="5400000" scaled="0"/>
                    </a:gradFill>
                  </a:rPr>
                </a:br>
                <a:r>
                  <a:rPr lang="en-US" sz="2400" kern="0" dirty="0" smtClean="0">
                    <a:gradFill>
                      <a:gsLst>
                        <a:gs pos="0">
                          <a:srgbClr val="FFFFFF"/>
                        </a:gs>
                        <a:gs pos="100000">
                          <a:srgbClr val="FFFFFF"/>
                        </a:gs>
                      </a:gsLst>
                      <a:lin ang="5400000" scaled="0"/>
                    </a:gradFill>
                  </a:rPr>
                  <a:t>User Experience</a:t>
                </a:r>
              </a:p>
            </p:txBody>
          </p:sp>
        </p:grpSp>
        <p:grpSp>
          <p:nvGrpSpPr>
            <p:cNvPr id="7" name="Group 33"/>
            <p:cNvGrpSpPr/>
            <p:nvPr/>
          </p:nvGrpSpPr>
          <p:grpSpPr>
            <a:xfrm>
              <a:off x="2304502" y="1660950"/>
              <a:ext cx="4471202" cy="4467466"/>
              <a:chOff x="3590611" y="1545360"/>
              <a:chExt cx="4922563" cy="4924642"/>
            </a:xfrm>
          </p:grpSpPr>
          <p:sp>
            <p:nvSpPr>
              <p:cNvPr id="84" name="Block Arc 83"/>
              <p:cNvSpPr/>
              <p:nvPr/>
            </p:nvSpPr>
            <p:spPr>
              <a:xfrm rot="16200000">
                <a:off x="3589572" y="1546399"/>
                <a:ext cx="4924642" cy="4922563"/>
              </a:xfrm>
              <a:prstGeom prst="blockArc">
                <a:avLst>
                  <a:gd name="adj1" fmla="val 10800000"/>
                  <a:gd name="adj2" fmla="val 16171340"/>
                  <a:gd name="adj3" fmla="val 24575"/>
                </a:avLst>
              </a:prstGeom>
              <a:gradFill flip="none" rotWithShape="1">
                <a:gsLst>
                  <a:gs pos="0">
                    <a:srgbClr val="7DCC2E"/>
                  </a:gs>
                  <a:gs pos="5000">
                    <a:srgbClr val="7DCC2E">
                      <a:lumMod val="60000"/>
                      <a:lumOff val="40000"/>
                    </a:srgbClr>
                  </a:gs>
                  <a:gs pos="15000">
                    <a:srgbClr val="7DCC2E"/>
                  </a:gs>
                  <a:gs pos="40000">
                    <a:srgbClr val="7DCC2E">
                      <a:lumMod val="75000"/>
                    </a:srgbClr>
                  </a:gs>
                  <a:gs pos="70000">
                    <a:srgbClr val="7DCC2E"/>
                  </a:gs>
                  <a:gs pos="80000">
                    <a:srgbClr val="7DCC2E"/>
                  </a:gs>
                  <a:gs pos="90000">
                    <a:srgbClr val="7DCC2E">
                      <a:lumMod val="75000"/>
                    </a:srgbClr>
                  </a:gs>
                  <a:gs pos="100000">
                    <a:srgbClr val="7DCC2E">
                      <a:lumMod val="60000"/>
                      <a:lumOff val="40000"/>
                    </a:srgbClr>
                  </a:gs>
                </a:gsLst>
                <a:lin ang="13500000" scaled="1"/>
                <a:tileRect/>
              </a:gradFill>
              <a:ln w="6350" cap="flat" cmpd="sng" algn="ctr">
                <a:noFill/>
                <a:prstDash val="solid"/>
                <a:headEnd type="none" w="med" len="med"/>
                <a:tailEnd type="none" w="med" len="med"/>
              </a:ln>
              <a:effectLst>
                <a:outerShdw blurRad="368300" sx="102000" sy="102000" algn="ctr" rotWithShape="0">
                  <a:prstClr val="black">
                    <a:alpha val="75000"/>
                  </a:prstClr>
                </a:outerShdw>
              </a:effectLst>
              <a:scene3d>
                <a:camera prst="orthographicFront">
                  <a:rot lat="0" lon="0" rev="0"/>
                </a:camera>
                <a:lightRig rig="glow" dir="t">
                  <a:rot lat="0" lon="0" rev="1800000"/>
                </a:lightRig>
              </a:scene3d>
              <a:sp3d prstMaterial="flat">
                <a:contourClr>
                  <a:srgbClr val="7DCC2E"/>
                </a:contourClr>
              </a:sp3d>
            </p:spPr>
            <p:txBody>
              <a:bodyPr vert="horz" wrap="square" lIns="109728" tIns="54864" rIns="109728" bIns="54864" numCol="1" rtlCol="0" anchor="ctr" anchorCtr="0" compatLnSpc="1">
                <a:prstTxWarp prst="textNoShape">
                  <a:avLst/>
                </a:prstTxWarp>
              </a:bodyPr>
              <a:lstStyle/>
              <a:p>
                <a:pPr algn="ctr" defTabSz="685637" eaLnBrk="0" fontAlgn="base" hangingPunct="0">
                  <a:lnSpc>
                    <a:spcPct val="90000"/>
                  </a:lnSpc>
                  <a:spcBef>
                    <a:spcPts val="300"/>
                  </a:spcBef>
                  <a:spcAft>
                    <a:spcPct val="0"/>
                  </a:spcAft>
                  <a:defRPr/>
                </a:pPr>
                <a:endParaRPr lang="en-US" altLang="zh-CN" sz="1200" b="1" kern="0" dirty="0">
                  <a:solidFill>
                    <a:srgbClr val="FFFFFF"/>
                  </a:solidFill>
                  <a:effectLst>
                    <a:outerShdw blurRad="38100" dist="38100" dir="2700000" algn="tl">
                      <a:srgbClr val="000000">
                        <a:alpha val="43137"/>
                      </a:srgbClr>
                    </a:outerShdw>
                  </a:effectLst>
                  <a:latin typeface="Segoe UI" pitchFamily="34" charset="0"/>
                </a:endParaRPr>
              </a:p>
            </p:txBody>
          </p:sp>
          <p:sp>
            <p:nvSpPr>
              <p:cNvPr id="85" name="TextBox 84"/>
              <p:cNvSpPr txBox="1"/>
              <p:nvPr/>
            </p:nvSpPr>
            <p:spPr>
              <a:xfrm rot="2664417">
                <a:off x="3881485" y="3812117"/>
                <a:ext cx="2936186" cy="1902528"/>
              </a:xfrm>
              <a:prstGeom prst="rect">
                <a:avLst/>
              </a:prstGeom>
              <a:noFill/>
            </p:spPr>
            <p:txBody>
              <a:bodyPr wrap="square" rtlCol="0">
                <a:prstTxWarp prst="textArchDown">
                  <a:avLst/>
                </a:prstTxWarp>
                <a:spAutoFit/>
              </a:bodyPr>
              <a:lstStyle/>
              <a:p>
                <a:pPr lvl="0" algn="ctr" defTabSz="914099" fontAlgn="base">
                  <a:lnSpc>
                    <a:spcPct val="90000"/>
                  </a:lnSpc>
                  <a:spcBef>
                    <a:spcPct val="0"/>
                  </a:spcBef>
                  <a:spcAft>
                    <a:spcPct val="0"/>
                  </a:spcAft>
                  <a:defRPr/>
                </a:pPr>
                <a:r>
                  <a:rPr lang="en-US" sz="2400" kern="0" dirty="0" smtClean="0">
                    <a:gradFill>
                      <a:gsLst>
                        <a:gs pos="0">
                          <a:srgbClr val="FFFFFF"/>
                        </a:gs>
                        <a:gs pos="100000">
                          <a:srgbClr val="FFFFFF"/>
                        </a:gs>
                      </a:gsLst>
                      <a:lin ang="5400000" scaled="0"/>
                    </a:gradFill>
                  </a:rPr>
                  <a:t>Scalable and </a:t>
                </a:r>
                <a:br>
                  <a:rPr lang="en-US" sz="2400" kern="0" dirty="0" smtClean="0">
                    <a:gradFill>
                      <a:gsLst>
                        <a:gs pos="0">
                          <a:srgbClr val="FFFFFF"/>
                        </a:gs>
                        <a:gs pos="100000">
                          <a:srgbClr val="FFFFFF"/>
                        </a:gs>
                      </a:gsLst>
                      <a:lin ang="5400000" scaled="0"/>
                    </a:gradFill>
                  </a:rPr>
                </a:br>
                <a:r>
                  <a:rPr lang="en-US" sz="2400" kern="0" dirty="0" smtClean="0">
                    <a:gradFill>
                      <a:gsLst>
                        <a:gs pos="0">
                          <a:srgbClr val="FFFFFF"/>
                        </a:gs>
                        <a:gs pos="100000">
                          <a:srgbClr val="FFFFFF"/>
                        </a:gs>
                      </a:gsLst>
                      <a:lin ang="5400000" scaled="0"/>
                    </a:gradFill>
                  </a:rPr>
                  <a:t>Connected Platform</a:t>
                </a:r>
              </a:p>
            </p:txBody>
          </p:sp>
        </p:grpSp>
        <p:sp>
          <p:nvSpPr>
            <p:cNvPr id="83" name="Oval 13"/>
            <p:cNvSpPr>
              <a:spLocks noChangeArrowheads="1"/>
            </p:cNvSpPr>
            <p:nvPr/>
          </p:nvSpPr>
          <p:spPr bwMode="auto">
            <a:xfrm rot="10800000">
              <a:off x="3449421" y="2798756"/>
              <a:ext cx="2180792" cy="2178048"/>
            </a:xfrm>
            <a:prstGeom prst="ellipse">
              <a:avLst/>
            </a:prstGeom>
            <a:gradFill flip="none" rotWithShape="1">
              <a:gsLst>
                <a:gs pos="0">
                  <a:srgbClr val="000000">
                    <a:alpha val="0"/>
                  </a:srgbClr>
                </a:gs>
                <a:gs pos="50000">
                  <a:srgbClr val="000000">
                    <a:alpha val="25000"/>
                  </a:srgbClr>
                </a:gs>
                <a:gs pos="70000">
                  <a:srgbClr val="000000">
                    <a:alpha val="25000"/>
                  </a:srgbClr>
                </a:gs>
                <a:gs pos="100000">
                  <a:srgbClr val="000000">
                    <a:alpha val="25000"/>
                  </a:srgbClr>
                </a:gs>
              </a:gsLst>
              <a:lin ang="5400000" scaled="1"/>
              <a:tileRect/>
            </a:gradFill>
            <a:ln w="12700">
              <a:gradFill flip="none" rotWithShape="1">
                <a:gsLst>
                  <a:gs pos="0">
                    <a:srgbClr val="FFFFFF">
                      <a:alpha val="0"/>
                    </a:srgbClr>
                  </a:gs>
                  <a:gs pos="50000">
                    <a:srgbClr val="FFFFFF">
                      <a:alpha val="50000"/>
                    </a:srgbClr>
                  </a:gs>
                  <a:gs pos="70000">
                    <a:srgbClr val="FFFFFF">
                      <a:alpha val="50000"/>
                    </a:srgbClr>
                  </a:gs>
                  <a:gs pos="100000">
                    <a:srgbClr val="FFC000">
                      <a:tint val="23500"/>
                      <a:satMod val="160000"/>
                    </a:srgbClr>
                  </a:gs>
                </a:gsLst>
                <a:lin ang="5400000" scaled="1"/>
                <a:tileRect/>
              </a:gradFill>
              <a:round/>
              <a:headEnd/>
              <a:tailEnd/>
            </a:ln>
            <a:effectLst>
              <a:outerShdw blurRad="558800" sx="102000" sy="102000" algn="ctr" rotWithShape="0">
                <a:prstClr val="black">
                  <a:alpha val="82000"/>
                </a:prstClr>
              </a:outerShdw>
            </a:effectLst>
          </p:spPr>
          <p:txBody>
            <a:bodyPr vert="horz" wrap="square" lIns="91440" tIns="45720" rIns="91440" bIns="45720" numCol="1" anchor="t" anchorCtr="0" compatLnSpc="1">
              <a:prstTxWarp prst="textNoShape">
                <a:avLst/>
              </a:prstTxWarp>
            </a:bodyPr>
            <a:lstStyle/>
            <a:p>
              <a:pPr defTabSz="914400" fontAlgn="base">
                <a:spcBef>
                  <a:spcPct val="0"/>
                </a:spcBef>
                <a:spcAft>
                  <a:spcPct val="0"/>
                </a:spcAft>
              </a:pPr>
              <a:endParaRPr lang="en-US" sz="2400" kern="0" dirty="0" smtClean="0">
                <a:solidFill>
                  <a:sysClr val="windowText" lastClr="000000"/>
                </a:solidFill>
                <a:latin typeface="Segoe UI" pitchFamily="34" charset="0"/>
                <a:cs typeface="Segoe UI" pitchFamily="34" charset="0"/>
              </a:endParaRPr>
            </a:p>
          </p:txBody>
        </p:sp>
      </p:gr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81000" y="1447799"/>
            <a:ext cx="8382000" cy="5238357"/>
          </a:xfrm>
        </p:spPr>
        <p:txBody>
          <a:bodyPr/>
          <a:lstStyle/>
          <a:p>
            <a:r>
              <a:rPr lang="en-US" dirty="0" smtClean="0"/>
              <a:t>Helps organizations manage portfolios through their initial high-level prioritization processes</a:t>
            </a:r>
          </a:p>
          <a:p>
            <a:endParaRPr lang="en-US" dirty="0" smtClean="0"/>
          </a:p>
          <a:p>
            <a:r>
              <a:rPr lang="en-US" dirty="0" smtClean="0"/>
              <a:t>Project 2010 enables Portfolio Analysis</a:t>
            </a:r>
          </a:p>
          <a:p>
            <a:pPr lvl="1"/>
            <a:r>
              <a:rPr lang="en-US" dirty="0" smtClean="0"/>
              <a:t>Create and prioritize business drivers</a:t>
            </a:r>
          </a:p>
          <a:p>
            <a:pPr lvl="1"/>
            <a:r>
              <a:rPr lang="en-US" dirty="0" smtClean="0"/>
              <a:t>Establish project impacts on business drivers</a:t>
            </a:r>
          </a:p>
          <a:p>
            <a:pPr lvl="1"/>
            <a:r>
              <a:rPr lang="en-US" dirty="0" smtClean="0"/>
              <a:t>Create and analyze project portfolios – save analyses and scenarios </a:t>
            </a:r>
          </a:p>
          <a:p>
            <a:pPr lvl="1"/>
            <a:r>
              <a:rPr lang="en-US" dirty="0" smtClean="0"/>
              <a:t>Commit selected scenarios</a:t>
            </a:r>
          </a:p>
          <a:p>
            <a:endParaRPr lang="en-US" dirty="0"/>
          </a:p>
        </p:txBody>
      </p:sp>
      <p:sp>
        <p:nvSpPr>
          <p:cNvPr id="4" name="Slide Number Placeholder 3"/>
          <p:cNvSpPr>
            <a:spLocks noGrp="1"/>
          </p:cNvSpPr>
          <p:nvPr>
            <p:ph type="sldNum" sz="quarter" idx="11"/>
          </p:nvPr>
        </p:nvSpPr>
        <p:spPr/>
        <p:txBody>
          <a:bodyPr/>
          <a:lstStyle/>
          <a:p>
            <a:fld id="{1DC70519-3D27-4D5B-A312-0DC52B8ED593}" type="slidenum">
              <a:rPr lang="en-US" smtClean="0"/>
              <a:pPr/>
              <a:t>8</a:t>
            </a:fld>
            <a:endParaRPr lang="en-US" dirty="0"/>
          </a:p>
        </p:txBody>
      </p:sp>
      <p:sp>
        <p:nvSpPr>
          <p:cNvPr id="7" name="Title 1"/>
          <p:cNvSpPr>
            <a:spLocks noGrp="1"/>
          </p:cNvSpPr>
          <p:nvPr>
            <p:ph type="title"/>
          </p:nvPr>
        </p:nvSpPr>
        <p:spPr>
          <a:xfrm>
            <a:off x="228600" y="228603"/>
            <a:ext cx="8763000" cy="1052596"/>
          </a:xfrm>
        </p:spPr>
        <p:txBody>
          <a:bodyPr/>
          <a:lstStyle/>
          <a:p>
            <a:r>
              <a:rPr lang="en-US" sz="4000" dirty="0" smtClean="0"/>
              <a:t>Unified Project and Portfolio Management</a:t>
            </a:r>
            <a:r>
              <a:rPr lang="en-US" dirty="0" smtClean="0"/>
              <a:t/>
            </a:r>
            <a:br>
              <a:rPr lang="en-US" dirty="0" smtClean="0"/>
            </a:br>
            <a:r>
              <a:rPr lang="en-US" sz="3600" i="1" dirty="0" smtClean="0">
                <a:gradFill>
                  <a:gsLst>
                    <a:gs pos="50000">
                      <a:schemeClr val="accent3">
                        <a:lumMod val="40000"/>
                        <a:lumOff val="60000"/>
                      </a:schemeClr>
                    </a:gs>
                    <a:gs pos="100000">
                      <a:schemeClr val="accent3"/>
                    </a:gs>
                  </a:gsLst>
                  <a:lin ang="5400000" scaled="0"/>
                </a:gradFill>
              </a:rPr>
              <a:t>Process in Project 2010</a:t>
            </a:r>
            <a:endParaRPr lang="en-US" sz="3600" i="1" dirty="0">
              <a:gradFill>
                <a:gsLst>
                  <a:gs pos="50000">
                    <a:schemeClr val="accent3">
                      <a:lumMod val="40000"/>
                      <a:lumOff val="60000"/>
                    </a:schemeClr>
                  </a:gs>
                  <a:gs pos="100000">
                    <a:schemeClr val="accent3"/>
                  </a:gs>
                </a:gsLst>
                <a:lin ang="5400000" scaled="0"/>
              </a:gradFill>
            </a:endParaRP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81000" y="1676400"/>
            <a:ext cx="8382000" cy="3841052"/>
          </a:xfrm>
        </p:spPr>
        <p:txBody>
          <a:bodyPr/>
          <a:lstStyle/>
          <a:p>
            <a:r>
              <a:rPr lang="en-US" dirty="0" smtClean="0"/>
              <a:t>Three data points feed into the portfolio analysis process:</a:t>
            </a:r>
          </a:p>
          <a:p>
            <a:pPr lvl="1"/>
            <a:r>
              <a:rPr lang="en-US" dirty="0" smtClean="0"/>
              <a:t>Cost (Number Custom Field) – e.g. Proposal Cost</a:t>
            </a:r>
          </a:p>
          <a:p>
            <a:pPr lvl="1"/>
            <a:r>
              <a:rPr lang="en-US" dirty="0" smtClean="0"/>
              <a:t>Proposal/project impact on business drivers</a:t>
            </a:r>
          </a:p>
          <a:p>
            <a:pPr lvl="2"/>
            <a:r>
              <a:rPr lang="en-US" dirty="0" smtClean="0"/>
              <a:t>Departments are supported to “filter” related Business Drivers</a:t>
            </a:r>
          </a:p>
          <a:p>
            <a:pPr lvl="1"/>
            <a:r>
              <a:rPr lang="en-US" dirty="0" smtClean="0"/>
              <a:t>Time-phased resource requirements</a:t>
            </a:r>
          </a:p>
          <a:p>
            <a:pPr lvl="2"/>
            <a:r>
              <a:rPr lang="en-US" dirty="0" smtClean="0"/>
              <a:t>Proposal will need a Resource Plan or Project Plan</a:t>
            </a:r>
          </a:p>
        </p:txBody>
      </p:sp>
      <p:sp>
        <p:nvSpPr>
          <p:cNvPr id="4" name="Slide Number Placeholder 3"/>
          <p:cNvSpPr>
            <a:spLocks noGrp="1"/>
          </p:cNvSpPr>
          <p:nvPr>
            <p:ph type="sldNum" sz="quarter" idx="11"/>
          </p:nvPr>
        </p:nvSpPr>
        <p:spPr/>
        <p:txBody>
          <a:bodyPr/>
          <a:lstStyle/>
          <a:p>
            <a:fld id="{1DC70519-3D27-4D5B-A312-0DC52B8ED593}" type="slidenum">
              <a:rPr lang="en-US" smtClean="0"/>
              <a:pPr/>
              <a:t>9</a:t>
            </a:fld>
            <a:endParaRPr lang="en-US" dirty="0"/>
          </a:p>
        </p:txBody>
      </p:sp>
      <p:sp>
        <p:nvSpPr>
          <p:cNvPr id="6" name="Title 1"/>
          <p:cNvSpPr>
            <a:spLocks noGrp="1"/>
          </p:cNvSpPr>
          <p:nvPr>
            <p:ph type="title"/>
          </p:nvPr>
        </p:nvSpPr>
        <p:spPr>
          <a:xfrm>
            <a:off x="228600" y="228603"/>
            <a:ext cx="8763000" cy="1052596"/>
          </a:xfrm>
        </p:spPr>
        <p:txBody>
          <a:bodyPr/>
          <a:lstStyle/>
          <a:p>
            <a:r>
              <a:rPr lang="en-US" sz="4000" dirty="0" smtClean="0"/>
              <a:t>Unified Project and Portfolio Management</a:t>
            </a:r>
            <a:r>
              <a:rPr lang="en-US" dirty="0" smtClean="0"/>
              <a:t/>
            </a:r>
            <a:br>
              <a:rPr lang="en-US" dirty="0" smtClean="0"/>
            </a:br>
            <a:r>
              <a:rPr lang="en-US" sz="3600" i="1" dirty="0" smtClean="0">
                <a:gradFill>
                  <a:gsLst>
                    <a:gs pos="50000">
                      <a:schemeClr val="accent3">
                        <a:lumMod val="40000"/>
                        <a:lumOff val="60000"/>
                      </a:schemeClr>
                    </a:gs>
                    <a:gs pos="100000">
                      <a:schemeClr val="accent3"/>
                    </a:gs>
                  </a:gsLst>
                  <a:lin ang="5400000" scaled="0"/>
                </a:gradFill>
              </a:rPr>
              <a:t>Further considerations</a:t>
            </a:r>
            <a:endParaRPr lang="en-US" sz="3600" i="1" dirty="0">
              <a:gradFill>
                <a:gsLst>
                  <a:gs pos="50000">
                    <a:schemeClr val="accent3">
                      <a:lumMod val="40000"/>
                      <a:lumOff val="60000"/>
                    </a:schemeClr>
                  </a:gs>
                  <a:gs pos="100000">
                    <a:schemeClr val="accent3"/>
                  </a:gs>
                </a:gsLst>
                <a:lin ang="5400000" scaled="0"/>
              </a:gradFill>
            </a:endParaRP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Project 2010 Ignite Template">
  <a:themeElements>
    <a:clrScheme name="Blue Template-Tempalte">
      <a:dk1>
        <a:srgbClr val="000000"/>
      </a:dk1>
      <a:lt1>
        <a:srgbClr val="FFFFFF"/>
      </a:lt1>
      <a:dk2>
        <a:srgbClr val="0070C0"/>
      </a:dk2>
      <a:lt2>
        <a:srgbClr val="BDE3FF"/>
      </a:lt2>
      <a:accent1>
        <a:srgbClr val="FFC000"/>
      </a:accent1>
      <a:accent2>
        <a:srgbClr val="2DA33B"/>
      </a:accent2>
      <a:accent3>
        <a:srgbClr val="DF8045"/>
      </a:accent3>
      <a:accent4>
        <a:srgbClr val="2D86E7"/>
      </a:accent4>
      <a:accent5>
        <a:srgbClr val="755DCB"/>
      </a:accent5>
      <a:accent6>
        <a:srgbClr val="777777"/>
      </a:accent6>
      <a:hlink>
        <a:srgbClr val="F0ED7B"/>
      </a:hlink>
      <a:folHlink>
        <a:srgbClr val="F3EB4F"/>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400" dirty="0" smtClean="0">
            <a:gradFill>
              <a:gsLst>
                <a:gs pos="0">
                  <a:srgbClr val="FFFFFF"/>
                </a:gs>
                <a:gs pos="100000">
                  <a:srgbClr val="FFFFFF"/>
                </a:gs>
              </a:gsLst>
              <a:lin ang="5400000" scaled="0"/>
            </a:gradFill>
          </a:defRPr>
        </a:defPPr>
      </a:lstStyle>
      <a:style>
        <a:lnRef idx="0">
          <a:schemeClr val="accent4"/>
        </a:lnRef>
        <a:fillRef idx="3">
          <a:schemeClr val="accent4"/>
        </a:fillRef>
        <a:effectRef idx="3">
          <a:schemeClr val="accent4"/>
        </a:effectRef>
        <a:fontRef idx="minor">
          <a:schemeClr val="lt1"/>
        </a:fontRef>
      </a:style>
    </a:spDef>
    <a:txDef>
      <a:spPr>
        <a:noFill/>
      </a:spPr>
      <a:bodyPr wrap="none" lIns="0" tIns="0" rIns="0" bIns="0" rtlCol="0">
        <a:spAutoFit/>
      </a:bodyPr>
      <a:lstStyle>
        <a:defPPr>
          <a:lnSpc>
            <a:spcPct val="90000"/>
          </a:lnSpc>
          <a:defRPr dirty="0"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Blue Template-Tempalte">
      <a:dk1>
        <a:srgbClr val="000000"/>
      </a:dk1>
      <a:lt1>
        <a:srgbClr val="FFFFFF"/>
      </a:lt1>
      <a:dk2>
        <a:srgbClr val="0070C0"/>
      </a:dk2>
      <a:lt2>
        <a:srgbClr val="BDE3FF"/>
      </a:lt2>
      <a:accent1>
        <a:srgbClr val="FFC000"/>
      </a:accent1>
      <a:accent2>
        <a:srgbClr val="2DA33B"/>
      </a:accent2>
      <a:accent3>
        <a:srgbClr val="DF8045"/>
      </a:accent3>
      <a:accent4>
        <a:srgbClr val="2D86E7"/>
      </a:accent4>
      <a:accent5>
        <a:srgbClr val="755DCB"/>
      </a:accent5>
      <a:accent6>
        <a:srgbClr val="777777"/>
      </a:accent6>
      <a:hlink>
        <a:srgbClr val="F0ED7B"/>
      </a:hlink>
      <a:folHlink>
        <a:srgbClr val="F3EB4F"/>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1_Project 2010 Ignite Template">
  <a:themeElements>
    <a:clrScheme name="Blue Template-Tempalte">
      <a:dk1>
        <a:srgbClr val="000000"/>
      </a:dk1>
      <a:lt1>
        <a:srgbClr val="FFFFFF"/>
      </a:lt1>
      <a:dk2>
        <a:srgbClr val="0070C0"/>
      </a:dk2>
      <a:lt2>
        <a:srgbClr val="BDE3FF"/>
      </a:lt2>
      <a:accent1>
        <a:srgbClr val="FFC000"/>
      </a:accent1>
      <a:accent2>
        <a:srgbClr val="2DA33B"/>
      </a:accent2>
      <a:accent3>
        <a:srgbClr val="DF8045"/>
      </a:accent3>
      <a:accent4>
        <a:srgbClr val="2D86E7"/>
      </a:accent4>
      <a:accent5>
        <a:srgbClr val="755DCB"/>
      </a:accent5>
      <a:accent6>
        <a:srgbClr val="777777"/>
      </a:accent6>
      <a:hlink>
        <a:srgbClr val="F0ED7B"/>
      </a:hlink>
      <a:folHlink>
        <a:srgbClr val="F3EB4F"/>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400" dirty="0" smtClean="0">
            <a:gradFill>
              <a:gsLst>
                <a:gs pos="0">
                  <a:srgbClr val="FFFFFF"/>
                </a:gs>
                <a:gs pos="100000">
                  <a:srgbClr val="FFFFFF"/>
                </a:gs>
              </a:gsLst>
              <a:lin ang="5400000" scaled="0"/>
            </a:gradFill>
          </a:defRPr>
        </a:defPPr>
      </a:lstStyle>
      <a:style>
        <a:lnRef idx="0">
          <a:schemeClr val="accent4"/>
        </a:lnRef>
        <a:fillRef idx="3">
          <a:schemeClr val="accent4"/>
        </a:fillRef>
        <a:effectRef idx="3">
          <a:schemeClr val="accent4"/>
        </a:effectRef>
        <a:fontRef idx="minor">
          <a:schemeClr val="lt1"/>
        </a:fontRef>
      </a:style>
    </a:spDef>
    <a:txDef>
      <a:spPr>
        <a:noFill/>
      </a:spPr>
      <a:bodyPr wrap="none" lIns="0" tIns="0" rIns="0" bIns="0" rtlCol="0">
        <a:spAutoFit/>
      </a:bodyPr>
      <a:lstStyle>
        <a:defPPr>
          <a:lnSpc>
            <a:spcPct val="90000"/>
          </a:lnSpc>
          <a:defRPr dirty="0" smtClean="0">
            <a:gradFill>
              <a:gsLst>
                <a:gs pos="0">
                  <a:schemeClr val="tx1"/>
                </a:gs>
                <a:gs pos="86000">
                  <a:schemeClr val="tx1"/>
                </a:gs>
              </a:gsLst>
              <a:lin ang="5400000" scaled="0"/>
            </a:gradFill>
          </a:defRPr>
        </a:defPPr>
      </a:lstStyle>
    </a:txDef>
  </a:objectDefaults>
  <a:extraClrSchemeLst/>
</a:theme>
</file>

<file path=ppt/theme/theme4.xml><?xml version="1.0" encoding="utf-8"?>
<a:theme xmlns:a="http://schemas.openxmlformats.org/drawingml/2006/main" name="1_White with Consolas font for code slides">
  <a:themeElements>
    <a:clrScheme name="Blue Template-Tempalte">
      <a:dk1>
        <a:srgbClr val="000000"/>
      </a:dk1>
      <a:lt1>
        <a:srgbClr val="FFFFFF"/>
      </a:lt1>
      <a:dk2>
        <a:srgbClr val="0070C0"/>
      </a:dk2>
      <a:lt2>
        <a:srgbClr val="BDE3FF"/>
      </a:lt2>
      <a:accent1>
        <a:srgbClr val="FFC000"/>
      </a:accent1>
      <a:accent2>
        <a:srgbClr val="2DA33B"/>
      </a:accent2>
      <a:accent3>
        <a:srgbClr val="DF8045"/>
      </a:accent3>
      <a:accent4>
        <a:srgbClr val="2D86E7"/>
      </a:accent4>
      <a:accent5>
        <a:srgbClr val="755DCB"/>
      </a:accent5>
      <a:accent6>
        <a:srgbClr val="777777"/>
      </a:accent6>
      <a:hlink>
        <a:srgbClr val="F0ED7B"/>
      </a:hlink>
      <a:folHlink>
        <a:srgbClr val="F3EB4F"/>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Url xmlns="b37bd352-beaf-4c97-8b80-f7f4c01a9729">
      <Url>http://office/14/teams/project/feedback/_layouts/DocIdRedir.aspx?ID=CS6VPA66YUCU-275-87</Url>
      <Description>CS6VPA66YUCU-275-87</Description>
    </_dlc_DocIdUrl>
    <_dlc_DocId xmlns="b37bd352-beaf-4c97-8b80-f7f4c01a9729">CS6VPA66YUCU-275-87</_dlc_DocI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32E3B3B67821140AEB00E005327C5F1" ma:contentTypeVersion="4" ma:contentTypeDescription="Create a new document." ma:contentTypeScope="" ma:versionID="34901535c65f255a40127b7ab2c7d519">
  <xsd:schema xmlns:xsd="http://www.w3.org/2001/XMLSchema" xmlns:xs="http://www.w3.org/2001/XMLSchema" xmlns:p="http://schemas.microsoft.com/office/2006/metadata/properties" xmlns:ns2="b37bd352-beaf-4c97-8b80-f7f4c01a9729" targetNamespace="http://schemas.microsoft.com/office/2006/metadata/properties" ma:root="true" ma:fieldsID="bd740d2b4688367e506588bd4319c41f" ns2:_="">
    <xsd:import namespace="b37bd352-beaf-4c97-8b80-f7f4c01a9729"/>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7bd352-beaf-4c97-8b80-f7f4c01a9729"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hidden="true"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DocSetItemsEventReceiver ItemAdded</Name>
    <Synchronization>Synchronous</Synchronization>
    <Type>10001</Type>
    <SequenceNumber>100</SequenceNumber>
    <Assembly>Microsoft.Office.DocumentManagement, Version=14.0.0.0, Culture=neutral, PublicKeyToken=71e9bce111e9429c</Assembly>
    <Class>Microsoft.Office.DocumentManagement.DocumentSets.DocumentSetItemsEventReceiver</Class>
    <Data/>
    <Filter/>
  </Receiver>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10009</Type>
    <SequenceNumber>1004</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9DF0A97-3992-4BEA-BC8C-5D0538A74E23}">
  <ds:schemaRefs>
    <ds:schemaRef ds:uri="b37bd352-beaf-4c97-8b80-f7f4c01a9729"/>
    <ds:schemaRef ds:uri="http://purl.org/dc/terms/"/>
    <ds:schemaRef ds:uri="http://purl.org/dc/elements/1.1/"/>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570AF8BE-826C-44C0-85BA-25491D3B4A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7bd352-beaf-4c97-8b80-f7f4c01a97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82C5145-0971-4F3A-AA99-CF884E0E6225}">
  <ds:schemaRefs>
    <ds:schemaRef ds:uri="http://schemas.microsoft.com/sharepoint/events"/>
  </ds:schemaRefs>
</ds:datastoreItem>
</file>

<file path=customXml/itemProps4.xml><?xml version="1.0" encoding="utf-8"?>
<ds:datastoreItem xmlns:ds="http://schemas.openxmlformats.org/officeDocument/2006/customXml" ds:itemID="{AB1B8628-CBE0-4B41-880F-B95C9CCD8F8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2010 Ignite Template</Template>
  <TotalTime>0</TotalTime>
  <Words>3681</Words>
  <Application>Microsoft Office PowerPoint</Application>
  <PresentationFormat>On-screen Show (4:3)</PresentationFormat>
  <Paragraphs>671</Paragraphs>
  <Slides>48</Slides>
  <Notes>25</Notes>
  <HiddenSlides>6</HiddenSlides>
  <MMClips>0</MMClips>
  <ScaleCrop>false</ScaleCrop>
  <HeadingPairs>
    <vt:vector size="4" baseType="variant">
      <vt:variant>
        <vt:lpstr>Theme</vt:lpstr>
      </vt:variant>
      <vt:variant>
        <vt:i4>4</vt:i4>
      </vt:variant>
      <vt:variant>
        <vt:lpstr>Slide Titles</vt:lpstr>
      </vt:variant>
      <vt:variant>
        <vt:i4>48</vt:i4>
      </vt:variant>
    </vt:vector>
  </HeadingPairs>
  <TitlesOfParts>
    <vt:vector size="52" baseType="lpstr">
      <vt:lpstr>Project 2010 Ignite Template</vt:lpstr>
      <vt:lpstr>White with Consolas font for code slides</vt:lpstr>
      <vt:lpstr>1_Project 2010 Ignite Template</vt:lpstr>
      <vt:lpstr>1_White with Consolas font for code slides</vt:lpstr>
      <vt:lpstr>PowerPoint Presentation</vt:lpstr>
      <vt:lpstr>Portfolio Strategy</vt:lpstr>
      <vt:lpstr>Agenda</vt:lpstr>
      <vt:lpstr>Introduction</vt:lpstr>
      <vt:lpstr>Why is Effective Portfolio Management Important?</vt:lpstr>
      <vt:lpstr>Portfolio Management Processes</vt:lpstr>
      <vt:lpstr>Unified Project and Portfolio Management Key benefits of Project Server 2010</vt:lpstr>
      <vt:lpstr>Unified Project and Portfolio Management Process in Project 2010</vt:lpstr>
      <vt:lpstr>Unified Project and Portfolio Management Further considerations</vt:lpstr>
      <vt:lpstr>Process Overview</vt:lpstr>
      <vt:lpstr>Deprecations</vt:lpstr>
      <vt:lpstr>Deprecations Cont.</vt:lpstr>
      <vt:lpstr>Deprecations Cont.</vt:lpstr>
      <vt:lpstr>Become a UMT Product Distribution and Solutions (PDS) Provider to enterprise customers worldwide</vt:lpstr>
      <vt:lpstr>Business Drivers</vt:lpstr>
      <vt:lpstr>Business Driver</vt:lpstr>
      <vt:lpstr>Portfolio Strategy Requires a Clear Definition of Business Drivers –Examples</vt:lpstr>
      <vt:lpstr>Driver Prioritization</vt:lpstr>
      <vt:lpstr>Driver Prioritizations</vt:lpstr>
      <vt:lpstr>Calculated Driver Prioritization</vt:lpstr>
      <vt:lpstr>PowerPoint Presentation</vt:lpstr>
      <vt:lpstr>&lt;Business Drivers Demo&gt;</vt:lpstr>
      <vt:lpstr>PowerPoint Presentation</vt:lpstr>
      <vt:lpstr>Portfolio Analyses</vt:lpstr>
      <vt:lpstr>Portfolio Analyses</vt:lpstr>
      <vt:lpstr>Aligning proposals/projects to Business Drivers</vt:lpstr>
      <vt:lpstr>Some Questions Portfolio Analytics Helps to Answer</vt:lpstr>
      <vt:lpstr>PowerPoint Presentation</vt:lpstr>
      <vt:lpstr>PowerPoint Presentation</vt:lpstr>
      <vt:lpstr>Force In/Out</vt:lpstr>
      <vt:lpstr>Project Interdependencies</vt:lpstr>
      <vt:lpstr>Cost Constraint Analysis</vt:lpstr>
      <vt:lpstr>Constraint Optimization The need for optimization</vt:lpstr>
      <vt:lpstr>PowerPoint Presentation</vt:lpstr>
      <vt:lpstr>Value Against Investment Objectives  -  Example Analysis</vt:lpstr>
      <vt:lpstr>Resource Constraint Analysis Related Portfolio Analysis Configuration</vt:lpstr>
      <vt:lpstr>PowerPoint Presentation</vt:lpstr>
      <vt:lpstr>Resource Constraint Analysis Simplified Algorithm – Resource Allocation</vt:lpstr>
      <vt:lpstr>PowerPoint Presentation</vt:lpstr>
      <vt:lpstr>Proportional Solutions</vt:lpstr>
      <vt:lpstr>Portfolio Comparison</vt:lpstr>
      <vt:lpstr>Commit Portfolio Analysis Decisions</vt:lpstr>
      <vt:lpstr>&lt;Portfolio Analysis and Decisions Demo&gt;</vt:lpstr>
      <vt:lpstr>PowerPoint Presentation</vt:lpstr>
      <vt:lpstr>Partner Opportunities</vt:lpstr>
      <vt:lpstr>Next Steps and Approach</vt:lpstr>
      <vt:lpstr>Questions?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2009-08-19T05:21:04Z</dcterms:created>
  <dcterms:modified xsi:type="dcterms:W3CDTF">2010-02-03T01:47:38Z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0x010100732E3B3B67821140AEB00E005327C5F1</vt:lpwstr>
  </property>
</Properties>
</file>