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 id="2147483674" r:id="rId8"/>
    <p:sldMasterId id="2147483688" r:id="rId9"/>
  </p:sldMasterIdLst>
  <p:notesMasterIdLst>
    <p:notesMasterId r:id="rId56"/>
  </p:notesMasterIdLst>
  <p:sldIdLst>
    <p:sldId id="274" r:id="rId10"/>
    <p:sldId id="275" r:id="rId11"/>
    <p:sldId id="269" r:id="rId12"/>
    <p:sldId id="299" r:id="rId13"/>
    <p:sldId id="310" r:id="rId14"/>
    <p:sldId id="270" r:id="rId15"/>
    <p:sldId id="261" r:id="rId16"/>
    <p:sldId id="262" r:id="rId17"/>
    <p:sldId id="259" r:id="rId18"/>
    <p:sldId id="258" r:id="rId19"/>
    <p:sldId id="260" r:id="rId20"/>
    <p:sldId id="263" r:id="rId21"/>
    <p:sldId id="264" r:id="rId22"/>
    <p:sldId id="305" r:id="rId23"/>
    <p:sldId id="271" r:id="rId24"/>
    <p:sldId id="311" r:id="rId25"/>
    <p:sldId id="292" r:id="rId26"/>
    <p:sldId id="276" r:id="rId27"/>
    <p:sldId id="293" r:id="rId28"/>
    <p:sldId id="294" r:id="rId29"/>
    <p:sldId id="298" r:id="rId30"/>
    <p:sldId id="265" r:id="rId31"/>
    <p:sldId id="295" r:id="rId32"/>
    <p:sldId id="296" r:id="rId33"/>
    <p:sldId id="268" r:id="rId34"/>
    <p:sldId id="297" r:id="rId35"/>
    <p:sldId id="278" r:id="rId36"/>
    <p:sldId id="306" r:id="rId37"/>
    <p:sldId id="301" r:id="rId38"/>
    <p:sldId id="302" r:id="rId39"/>
    <p:sldId id="303" r:id="rId40"/>
    <p:sldId id="309" r:id="rId41"/>
    <p:sldId id="279" r:id="rId42"/>
    <p:sldId id="280" r:id="rId43"/>
    <p:sldId id="283" r:id="rId44"/>
    <p:sldId id="284" r:id="rId45"/>
    <p:sldId id="285" r:id="rId46"/>
    <p:sldId id="286" r:id="rId47"/>
    <p:sldId id="287" r:id="rId48"/>
    <p:sldId id="288" r:id="rId49"/>
    <p:sldId id="304" r:id="rId50"/>
    <p:sldId id="312" r:id="rId51"/>
    <p:sldId id="307" r:id="rId52"/>
    <p:sldId id="314" r:id="rId53"/>
    <p:sldId id="308" r:id="rId54"/>
    <p:sldId id="27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2E55EF-4710-474A-91A1-4BA4D5FB8DCF}">
          <p14:sldIdLst>
            <p14:sldId id="274"/>
            <p14:sldId id="275"/>
            <p14:sldId id="269"/>
            <p14:sldId id="299"/>
            <p14:sldId id="310"/>
          </p14:sldIdLst>
        </p14:section>
        <p14:section name="Entry Modes" id="{149A7809-FBF5-43C9-AAB4-43909C3C36EB}">
          <p14:sldIdLst>
            <p14:sldId id="270"/>
            <p14:sldId id="261"/>
            <p14:sldId id="262"/>
            <p14:sldId id="259"/>
            <p14:sldId id="258"/>
            <p14:sldId id="260"/>
            <p14:sldId id="263"/>
            <p14:sldId id="264"/>
            <p14:sldId id="305"/>
          </p14:sldIdLst>
        </p14:section>
        <p14:section name="Entry Configuration" id="{4FF961DB-4E7F-4241-8635-CACBA06E8840}">
          <p14:sldIdLst>
            <p14:sldId id="271"/>
            <p14:sldId id="311"/>
            <p14:sldId id="292"/>
            <p14:sldId id="276"/>
            <p14:sldId id="293"/>
            <p14:sldId id="294"/>
            <p14:sldId id="298"/>
            <p14:sldId id="265"/>
            <p14:sldId id="295"/>
            <p14:sldId id="296"/>
            <p14:sldId id="268"/>
            <p14:sldId id="297"/>
            <p14:sldId id="278"/>
            <p14:sldId id="306"/>
          </p14:sldIdLst>
        </p14:section>
        <p14:section name="Reporting" id="{E2738DBA-6DC5-44D9-9292-95B0DCCFD9DC}">
          <p14:sldIdLst>
            <p14:sldId id="301"/>
            <p14:sldId id="302"/>
            <p14:sldId id="303"/>
            <p14:sldId id="309"/>
          </p14:sldIdLst>
        </p14:section>
        <p14:section name="Exchange" id="{ED2F0A46-BFFE-46D5-B5A4-8185AB04941B}">
          <p14:sldIdLst>
            <p14:sldId id="279"/>
            <p14:sldId id="280"/>
            <p14:sldId id="283"/>
            <p14:sldId id="284"/>
            <p14:sldId id="285"/>
            <p14:sldId id="286"/>
            <p14:sldId id="287"/>
            <p14:sldId id="288"/>
          </p14:sldIdLst>
        </p14:section>
        <p14:section name="Summary" id="{AC473F5B-7558-4942-B5C4-F07F46F9B48C}">
          <p14:sldIdLst>
            <p14:sldId id="304"/>
            <p14:sldId id="312"/>
            <p14:sldId id="307"/>
            <p14:sldId id="314"/>
            <p14:sldId id="30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91" autoAdjust="0"/>
    <p:restoredTop sz="81765" autoAdjust="0"/>
  </p:normalViewPr>
  <p:slideViewPr>
    <p:cSldViewPr>
      <p:cViewPr varScale="1">
        <p:scale>
          <a:sx n="61" d="100"/>
          <a:sy n="61" d="100"/>
        </p:scale>
        <p:origin x="-51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customXml" Target="../customXml/item5.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notesMaster" Target="notesMasters/notesMaster1.xml"/><Relationship Id="rId8" Type="http://schemas.openxmlformats.org/officeDocument/2006/relationships/slideMaster" Target="slideMasters/slideMaster3.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E7908-03E6-4F54-BE5D-A9E3AD59DBD4}" type="doc">
      <dgm:prSet loTypeId="urn:microsoft.com/office/officeart/2005/8/layout/hList2#1" loCatId="relationship" qsTypeId="urn:microsoft.com/office/officeart/2005/8/quickstyle/simple4" qsCatId="simple" csTypeId="urn:microsoft.com/office/officeart/2005/8/colors/accent1_4" csCatId="accent1" phldr="1"/>
      <dgm:spPr/>
      <dgm:t>
        <a:bodyPr/>
        <a:lstStyle/>
        <a:p>
          <a:endParaRPr lang="en-US"/>
        </a:p>
      </dgm:t>
      <dgm:extLst>
        <a:ext uri="C7842BA8-1F67-4d2a-8903-D0D65F933CAF">
          <dgm14:recolorCust xmlns="" xmlns:dgm14="http://schemas.microsoft.com/officeart/2007/7/20/diagram"/>
        </a:ext>
      </dgm:extLst>
    </dgm:pt>
    <dgm:pt modelId="{C8708589-4D39-4552-B6DC-A1D96A2E9F26}">
      <dgm:prSet phldrT="[Text]"/>
      <dgm:spPr/>
      <dgm:t>
        <a:bodyPr/>
        <a:lstStyle/>
        <a:p>
          <a:r>
            <a:rPr lang="en-US" dirty="0" smtClean="0"/>
            <a:t>Tasks</a:t>
          </a:r>
          <a:endParaRPr lang="en-US" dirty="0"/>
        </a:p>
      </dgm:t>
      <dgm:extLst>
        <a:ext uri="C7842BA8-1F67-4d2a-8903-D0D65F933CAF">
          <dgm14:recolorCust xmlns="" xmlns:dgm14="http://schemas.microsoft.com/officeart/2007/7/20/diagram"/>
        </a:ext>
      </dgm:extLst>
    </dgm:pt>
    <dgm:pt modelId="{FD006A53-D918-4BB4-9D86-BE0F86D5AA95}" type="parTrans" cxnId="{8C50916F-DB54-4F89-95BA-8414D3DD3A34}">
      <dgm:prSet/>
      <dgm:spPr/>
      <dgm:t>
        <a:bodyPr/>
        <a:lstStyle/>
        <a:p>
          <a:endParaRPr lang="en-US"/>
        </a:p>
      </dgm:t>
      <dgm:extLst>
        <a:ext uri="C7842BA8-1F67-4d2a-8903-D0D65F933CAF">
          <dgm14:recolorCust xmlns="" xmlns:dgm14="http://schemas.microsoft.com/officeart/2007/7/20/diagram"/>
        </a:ext>
      </dgm:extLst>
    </dgm:pt>
    <dgm:pt modelId="{3566639D-0516-433C-8303-1051E0B8F3D0}" type="sibTrans" cxnId="{8C50916F-DB54-4F89-95BA-8414D3DD3A34}">
      <dgm:prSet/>
      <dgm:spPr/>
      <dgm:t>
        <a:bodyPr/>
        <a:lstStyle/>
        <a:p>
          <a:endParaRPr lang="en-US"/>
        </a:p>
      </dgm:t>
      <dgm:extLst>
        <a:ext uri="C7842BA8-1F67-4d2a-8903-D0D65F933CAF">
          <dgm14:recolorCust xmlns="" xmlns:dgm14="http://schemas.microsoft.com/officeart/2007/7/20/diagram"/>
        </a:ext>
      </dgm:extLst>
    </dgm:pt>
    <dgm:pt modelId="{87C4477F-A0AB-4131-ACE0-9F0C554DA4F0}">
      <dgm:prSet phldrT="[Text]" custT="1"/>
      <dgm:spPr/>
      <dgm:t>
        <a:bodyPr/>
        <a:lstStyle/>
        <a:p>
          <a:r>
            <a:rPr lang="en-US" sz="1200" b="1" dirty="0">
              <a:solidFill>
                <a:schemeClr val="tx1"/>
              </a:solidFill>
            </a:rPr>
            <a:t>Approved work goes to the plan</a:t>
          </a:r>
        </a:p>
      </dgm:t>
      <dgm:extLst>
        <a:ext uri="C7842BA8-1F67-4d2a-8903-D0D65F933CAF">
          <dgm14:recolorCust xmlns="" xmlns:dgm14="http://schemas.microsoft.com/officeart/2007/7/20/diagram"/>
        </a:ext>
      </dgm:extLst>
    </dgm:pt>
    <dgm:pt modelId="{4320EB80-BB7E-4C23-91C9-3049E94DAE17}" type="parTrans" cxnId="{9E494D65-A650-42A0-B6E5-665880C7357D}">
      <dgm:prSet/>
      <dgm:spPr/>
      <dgm:t>
        <a:bodyPr/>
        <a:lstStyle/>
        <a:p>
          <a:endParaRPr lang="en-US"/>
        </a:p>
      </dgm:t>
      <dgm:extLst>
        <a:ext uri="C7842BA8-1F67-4d2a-8903-D0D65F933CAF">
          <dgm14:recolorCust xmlns="" xmlns:dgm14="http://schemas.microsoft.com/officeart/2007/7/20/diagram"/>
        </a:ext>
      </dgm:extLst>
    </dgm:pt>
    <dgm:pt modelId="{FC0720A6-0994-43AE-9447-206C0C7ABCFF}" type="sibTrans" cxnId="{9E494D65-A650-42A0-B6E5-665880C7357D}">
      <dgm:prSet/>
      <dgm:spPr/>
      <dgm:t>
        <a:bodyPr/>
        <a:lstStyle/>
        <a:p>
          <a:endParaRPr lang="en-US"/>
        </a:p>
      </dgm:t>
      <dgm:extLst>
        <a:ext uri="C7842BA8-1F67-4d2a-8903-D0D65F933CAF">
          <dgm14:recolorCust xmlns="" xmlns:dgm14="http://schemas.microsoft.com/officeart/2007/7/20/diagram"/>
        </a:ext>
      </dgm:extLst>
    </dgm:pt>
    <dgm:pt modelId="{5BF1CC15-AA3A-4CD7-8485-C943E62F4482}">
      <dgm:prSet phldrT="[Text]"/>
      <dgm:spPr/>
      <dgm:t>
        <a:bodyPr/>
        <a:lstStyle/>
        <a:p>
          <a:r>
            <a:rPr lang="en-US" dirty="0" smtClean="0"/>
            <a:t>Timesheet</a:t>
          </a:r>
          <a:endParaRPr lang="en-US" dirty="0"/>
        </a:p>
      </dgm:t>
      <dgm:extLst>
        <a:ext uri="C7842BA8-1F67-4d2a-8903-D0D65F933CAF">
          <dgm14:recolorCust xmlns="" xmlns:dgm14="http://schemas.microsoft.com/officeart/2007/7/20/diagram"/>
        </a:ext>
      </dgm:extLst>
    </dgm:pt>
    <dgm:pt modelId="{7984B220-EFE2-4915-9F53-26E0B823A74F}" type="parTrans" cxnId="{0305FF25-0F6B-49B4-9C3B-92EB82D0FDB5}">
      <dgm:prSet/>
      <dgm:spPr/>
      <dgm:t>
        <a:bodyPr/>
        <a:lstStyle/>
        <a:p>
          <a:endParaRPr lang="en-US"/>
        </a:p>
      </dgm:t>
      <dgm:extLst>
        <a:ext uri="C7842BA8-1F67-4d2a-8903-D0D65F933CAF">
          <dgm14:recolorCust xmlns="" xmlns:dgm14="http://schemas.microsoft.com/officeart/2007/7/20/diagram"/>
        </a:ext>
      </dgm:extLst>
    </dgm:pt>
    <dgm:pt modelId="{F9D85BEE-DFBF-46FE-BEB4-D3B835E3D9ED}" type="sibTrans" cxnId="{0305FF25-0F6B-49B4-9C3B-92EB82D0FDB5}">
      <dgm:prSet/>
      <dgm:spPr/>
      <dgm:t>
        <a:bodyPr/>
        <a:lstStyle/>
        <a:p>
          <a:endParaRPr lang="en-US"/>
        </a:p>
      </dgm:t>
      <dgm:extLst>
        <a:ext uri="C7842BA8-1F67-4d2a-8903-D0D65F933CAF">
          <dgm14:recolorCust xmlns="" xmlns:dgm14="http://schemas.microsoft.com/officeart/2007/7/20/diagram"/>
        </a:ext>
      </dgm:extLst>
    </dgm:pt>
    <dgm:pt modelId="{352E9EAF-851F-4731-BEC6-0A76290C2AC5}">
      <dgm:prSet phldrT="[Text]" custT="1"/>
      <dgm:spPr/>
      <dgm:t>
        <a:bodyPr/>
        <a:lstStyle/>
        <a:p>
          <a:r>
            <a:rPr lang="en-US" sz="1200" b="1" dirty="0">
              <a:solidFill>
                <a:schemeClr val="tx1"/>
              </a:solidFill>
            </a:rPr>
            <a:t>Approved work goes to the Timesheet</a:t>
          </a:r>
        </a:p>
      </dgm:t>
      <dgm:extLst>
        <a:ext uri="C7842BA8-1F67-4d2a-8903-D0D65F933CAF">
          <dgm14:recolorCust xmlns="" xmlns:dgm14="http://schemas.microsoft.com/officeart/2007/7/20/diagram"/>
        </a:ext>
      </dgm:extLst>
    </dgm:pt>
    <dgm:pt modelId="{3B8D2159-9E73-421F-91B8-453F7918A6A9}" type="parTrans" cxnId="{71DBC429-0EE1-4484-9305-FE75BF24E42C}">
      <dgm:prSet/>
      <dgm:spPr/>
      <dgm:t>
        <a:bodyPr/>
        <a:lstStyle/>
        <a:p>
          <a:endParaRPr lang="en-US"/>
        </a:p>
      </dgm:t>
      <dgm:extLst>
        <a:ext uri="C7842BA8-1F67-4d2a-8903-D0D65F933CAF">
          <dgm14:recolorCust xmlns="" xmlns:dgm14="http://schemas.microsoft.com/officeart/2007/7/20/diagram"/>
        </a:ext>
      </dgm:extLst>
    </dgm:pt>
    <dgm:pt modelId="{E559D08A-4464-4BB3-B340-4232D9E4932E}" type="sibTrans" cxnId="{71DBC429-0EE1-4484-9305-FE75BF24E42C}">
      <dgm:prSet/>
      <dgm:spPr/>
      <dgm:t>
        <a:bodyPr/>
        <a:lstStyle/>
        <a:p>
          <a:endParaRPr lang="en-US"/>
        </a:p>
      </dgm:t>
      <dgm:extLst>
        <a:ext uri="C7842BA8-1F67-4d2a-8903-D0D65F933CAF">
          <dgm14:recolorCust xmlns="" xmlns:dgm14="http://schemas.microsoft.com/officeart/2007/7/20/diagram"/>
        </a:ext>
      </dgm:extLst>
    </dgm:pt>
    <dgm:pt modelId="{DF0CFEFC-EB00-4591-9328-26F0F3B47894}">
      <dgm:prSet phldrT="[Text]"/>
      <dgm:spPr/>
      <dgm:t>
        <a:bodyPr/>
        <a:lstStyle/>
        <a:p>
          <a:r>
            <a:rPr lang="en-US"/>
            <a:t>Single Entry Mode</a:t>
          </a:r>
        </a:p>
      </dgm:t>
      <dgm:extLst>
        <a:ext uri="C7842BA8-1F67-4d2a-8903-D0D65F933CAF">
          <dgm14:recolorCust xmlns="" xmlns:dgm14="http://schemas.microsoft.com/officeart/2007/7/20/diagram"/>
        </a:ext>
      </dgm:extLst>
    </dgm:pt>
    <dgm:pt modelId="{046EF913-AEDC-4984-89D9-DA2270F58712}" type="parTrans" cxnId="{418E41D7-82B2-41EE-ADC8-CB299D83408A}">
      <dgm:prSet/>
      <dgm:spPr/>
      <dgm:t>
        <a:bodyPr/>
        <a:lstStyle/>
        <a:p>
          <a:endParaRPr lang="en-US"/>
        </a:p>
      </dgm:t>
      <dgm:extLst>
        <a:ext uri="C7842BA8-1F67-4d2a-8903-D0D65F933CAF">
          <dgm14:recolorCust xmlns="" xmlns:dgm14="http://schemas.microsoft.com/officeart/2007/7/20/diagram"/>
        </a:ext>
      </dgm:extLst>
    </dgm:pt>
    <dgm:pt modelId="{4E80A426-27DB-436C-BE80-C36EB003766F}" type="sibTrans" cxnId="{418E41D7-82B2-41EE-ADC8-CB299D83408A}">
      <dgm:prSet/>
      <dgm:spPr/>
      <dgm:t>
        <a:bodyPr/>
        <a:lstStyle/>
        <a:p>
          <a:endParaRPr lang="en-US"/>
        </a:p>
      </dgm:t>
      <dgm:extLst>
        <a:ext uri="C7842BA8-1F67-4d2a-8903-D0D65F933CAF">
          <dgm14:recolorCust xmlns="" xmlns:dgm14="http://schemas.microsoft.com/officeart/2007/7/20/diagram"/>
        </a:ext>
      </dgm:extLst>
    </dgm:pt>
    <dgm:pt modelId="{C56CAF1D-FA01-4095-86CA-967BD061C508}">
      <dgm:prSet phldrT="[Text]"/>
      <dgm:spPr/>
      <dgm:t>
        <a:bodyPr/>
        <a:lstStyle/>
        <a:p>
          <a:r>
            <a:rPr lang="en-US" b="1" dirty="0">
              <a:solidFill>
                <a:schemeClr val="tx1"/>
              </a:solidFill>
            </a:rPr>
            <a:t>Approved work goes to the plan and to the </a:t>
          </a:r>
          <a:r>
            <a:rPr lang="en-US" b="1" dirty="0" smtClean="0">
              <a:solidFill>
                <a:schemeClr val="tx1"/>
              </a:solidFill>
            </a:rPr>
            <a:t>Timesheet</a:t>
          </a:r>
          <a:endParaRPr lang="en-US" b="1" dirty="0">
            <a:solidFill>
              <a:schemeClr val="tx1"/>
            </a:solidFill>
          </a:endParaRPr>
        </a:p>
      </dgm:t>
      <dgm:extLst>
        <a:ext uri="C7842BA8-1F67-4d2a-8903-D0D65F933CAF">
          <dgm14:recolorCust xmlns="" xmlns:dgm14="http://schemas.microsoft.com/officeart/2007/7/20/diagram"/>
        </a:ext>
      </dgm:extLst>
    </dgm:pt>
    <dgm:pt modelId="{50757E96-6B65-441B-BE40-749422C29599}" type="parTrans" cxnId="{971E33D0-030F-424D-8D74-068347F9EE22}">
      <dgm:prSet/>
      <dgm:spPr/>
      <dgm:t>
        <a:bodyPr/>
        <a:lstStyle/>
        <a:p>
          <a:endParaRPr lang="en-US"/>
        </a:p>
      </dgm:t>
      <dgm:extLst>
        <a:ext uri="C7842BA8-1F67-4d2a-8903-D0D65F933CAF">
          <dgm14:recolorCust xmlns="" xmlns:dgm14="http://schemas.microsoft.com/officeart/2007/7/20/diagram"/>
        </a:ext>
      </dgm:extLst>
    </dgm:pt>
    <dgm:pt modelId="{76815648-2B13-4F12-BCBA-01DB8727BDF9}" type="sibTrans" cxnId="{971E33D0-030F-424D-8D74-068347F9EE22}">
      <dgm:prSet/>
      <dgm:spPr/>
      <dgm:t>
        <a:bodyPr/>
        <a:lstStyle/>
        <a:p>
          <a:endParaRPr lang="en-US"/>
        </a:p>
      </dgm:t>
      <dgm:extLst>
        <a:ext uri="C7842BA8-1F67-4d2a-8903-D0D65F933CAF">
          <dgm14:recolorCust xmlns="" xmlns:dgm14="http://schemas.microsoft.com/officeart/2007/7/20/diagram"/>
        </a:ext>
      </dgm:extLst>
    </dgm:pt>
    <dgm:pt modelId="{C655FEF3-70DD-4DED-8825-616D56CD5478}">
      <dgm:prSet phldrT="[Text]" custT="1"/>
      <dgm:spPr/>
      <dgm:t>
        <a:bodyPr/>
        <a:lstStyle/>
        <a:p>
          <a:r>
            <a:rPr lang="en-US" sz="1200" b="1" dirty="0">
              <a:solidFill>
                <a:schemeClr val="tx1"/>
              </a:solidFill>
            </a:rPr>
            <a:t>Import from Timesheet</a:t>
          </a:r>
        </a:p>
      </dgm:t>
      <dgm:extLst>
        <a:ext uri="C7842BA8-1F67-4d2a-8903-D0D65F933CAF">
          <dgm14:recolorCust xmlns="" xmlns:dgm14="http://schemas.microsoft.com/officeart/2007/7/20/diagram"/>
        </a:ext>
      </dgm:extLst>
    </dgm:pt>
    <dgm:pt modelId="{A75F71FC-8159-4607-9C68-12172F4E61B5}" type="parTrans" cxnId="{CD0F0E2B-81F3-44B5-8299-B518AF35A3EC}">
      <dgm:prSet/>
      <dgm:spPr/>
      <dgm:t>
        <a:bodyPr/>
        <a:lstStyle/>
        <a:p>
          <a:endParaRPr lang="en-US"/>
        </a:p>
      </dgm:t>
      <dgm:extLst>
        <a:ext uri="C7842BA8-1F67-4d2a-8903-D0D65F933CAF">
          <dgm14:recolorCust xmlns="" xmlns:dgm14="http://schemas.microsoft.com/officeart/2007/7/20/diagram"/>
        </a:ext>
      </dgm:extLst>
    </dgm:pt>
    <dgm:pt modelId="{6D49E4CC-F725-4782-B476-C23AE348D91D}" type="sibTrans" cxnId="{CD0F0E2B-81F3-44B5-8299-B518AF35A3EC}">
      <dgm:prSet/>
      <dgm:spPr/>
      <dgm:t>
        <a:bodyPr/>
        <a:lstStyle/>
        <a:p>
          <a:endParaRPr lang="en-US"/>
        </a:p>
      </dgm:t>
      <dgm:extLst>
        <a:ext uri="C7842BA8-1F67-4d2a-8903-D0D65F933CAF">
          <dgm14:recolorCust xmlns="" xmlns:dgm14="http://schemas.microsoft.com/officeart/2007/7/20/diagram"/>
        </a:ext>
      </dgm:extLst>
    </dgm:pt>
    <dgm:pt modelId="{04D232B9-4939-4D2C-AB2D-B01F27C141DB}">
      <dgm:prSet phldrT="[Text]" custT="1"/>
      <dgm:spPr/>
      <dgm:t>
        <a:bodyPr/>
        <a:lstStyle/>
        <a:p>
          <a:r>
            <a:rPr lang="en-US" sz="1200" b="1" dirty="0">
              <a:solidFill>
                <a:schemeClr val="tx1"/>
              </a:solidFill>
            </a:rPr>
            <a:t>Import from My Tasks</a:t>
          </a:r>
        </a:p>
      </dgm:t>
      <dgm:extLst>
        <a:ext uri="C7842BA8-1F67-4d2a-8903-D0D65F933CAF">
          <dgm14:recolorCust xmlns="" xmlns:dgm14="http://schemas.microsoft.com/officeart/2007/7/20/diagram"/>
        </a:ext>
      </dgm:extLst>
    </dgm:pt>
    <dgm:pt modelId="{1B582B02-A799-4ECB-9C0F-32167FEB3FBC}" type="parTrans" cxnId="{6486DDBE-FDBD-4D16-A5AA-752884A00837}">
      <dgm:prSet/>
      <dgm:spPr/>
      <dgm:t>
        <a:bodyPr/>
        <a:lstStyle/>
        <a:p>
          <a:endParaRPr lang="en-US"/>
        </a:p>
      </dgm:t>
      <dgm:extLst>
        <a:ext uri="C7842BA8-1F67-4d2a-8903-D0D65F933CAF">
          <dgm14:recolorCust xmlns="" xmlns:dgm14="http://schemas.microsoft.com/officeart/2007/7/20/diagram"/>
        </a:ext>
      </dgm:extLst>
    </dgm:pt>
    <dgm:pt modelId="{3743E097-B748-48C3-810F-F9F8E75C90C2}" type="sibTrans" cxnId="{6486DDBE-FDBD-4D16-A5AA-752884A00837}">
      <dgm:prSet/>
      <dgm:spPr/>
      <dgm:t>
        <a:bodyPr/>
        <a:lstStyle/>
        <a:p>
          <a:endParaRPr lang="en-US"/>
        </a:p>
      </dgm:t>
      <dgm:extLst>
        <a:ext uri="C7842BA8-1F67-4d2a-8903-D0D65F933CAF">
          <dgm14:recolorCust xmlns="" xmlns:dgm14="http://schemas.microsoft.com/officeart/2007/7/20/diagram"/>
        </a:ext>
      </dgm:extLst>
    </dgm:pt>
    <dgm:pt modelId="{5F32963D-603F-4224-9A65-746B47009228}">
      <dgm:prSet phldrT="[Text]" custT="1"/>
      <dgm:spPr/>
      <dgm:t>
        <a:bodyPr/>
        <a:lstStyle/>
        <a:p>
          <a:r>
            <a:rPr lang="en-US" sz="1200" b="1" dirty="0">
              <a:solidFill>
                <a:schemeClr val="tx1"/>
              </a:solidFill>
            </a:rPr>
            <a:t>Project Task Assignments only</a:t>
          </a:r>
        </a:p>
      </dgm:t>
      <dgm:extLst>
        <a:ext uri="C7842BA8-1F67-4d2a-8903-D0D65F933CAF">
          <dgm14:recolorCust xmlns="" xmlns:dgm14="http://schemas.microsoft.com/officeart/2007/7/20/diagram"/>
        </a:ext>
      </dgm:extLst>
    </dgm:pt>
    <dgm:pt modelId="{F4B1F167-1E22-4FF9-91FF-35FC0A65B06E}" type="parTrans" cxnId="{F51A6562-1E2B-49D9-A44A-749574B20CBC}">
      <dgm:prSet/>
      <dgm:spPr/>
      <dgm:t>
        <a:bodyPr/>
        <a:lstStyle/>
        <a:p>
          <a:endParaRPr lang="en-US"/>
        </a:p>
      </dgm:t>
      <dgm:extLst>
        <a:ext uri="C7842BA8-1F67-4d2a-8903-D0D65F933CAF">
          <dgm14:recolorCust xmlns="" xmlns:dgm14="http://schemas.microsoft.com/officeart/2007/7/20/diagram"/>
        </a:ext>
      </dgm:extLst>
    </dgm:pt>
    <dgm:pt modelId="{77BEB6A0-200B-466C-A255-A19A25BA4D96}" type="sibTrans" cxnId="{F51A6562-1E2B-49D9-A44A-749574B20CBC}">
      <dgm:prSet/>
      <dgm:spPr/>
      <dgm:t>
        <a:bodyPr/>
        <a:lstStyle/>
        <a:p>
          <a:endParaRPr lang="en-US"/>
        </a:p>
      </dgm:t>
      <dgm:extLst>
        <a:ext uri="C7842BA8-1F67-4d2a-8903-D0D65F933CAF">
          <dgm14:recolorCust xmlns="" xmlns:dgm14="http://schemas.microsoft.com/officeart/2007/7/20/diagram"/>
        </a:ext>
      </dgm:extLst>
    </dgm:pt>
    <dgm:pt modelId="{415C26AA-B6C7-4444-82F6-57661E574FD1}">
      <dgm:prSet phldrT="[Text]" custT="1"/>
      <dgm:spPr/>
      <dgm:t>
        <a:bodyPr/>
        <a:lstStyle/>
        <a:p>
          <a:r>
            <a:rPr lang="en-US" sz="1200" b="1" dirty="0">
              <a:solidFill>
                <a:schemeClr val="tx1"/>
              </a:solidFill>
            </a:rPr>
            <a:t>Admin time, Personal Tasks and </a:t>
          </a:r>
          <a:r>
            <a:rPr lang="en-US" sz="1200" b="1" dirty="0" smtClean="0">
              <a:solidFill>
                <a:schemeClr val="tx1"/>
              </a:solidFill>
            </a:rPr>
            <a:t>Billing Categories</a:t>
          </a:r>
          <a:endParaRPr lang="en-US" sz="1200" b="1" dirty="0">
            <a:solidFill>
              <a:schemeClr val="tx1"/>
            </a:solidFill>
          </a:endParaRPr>
        </a:p>
      </dgm:t>
      <dgm:extLst>
        <a:ext uri="C7842BA8-1F67-4d2a-8903-D0D65F933CAF">
          <dgm14:recolorCust xmlns="" xmlns:dgm14="http://schemas.microsoft.com/officeart/2007/7/20/diagram"/>
        </a:ext>
      </dgm:extLst>
    </dgm:pt>
    <dgm:pt modelId="{0D3D6FF9-FA8F-4859-ADFF-54DB208CA218}" type="parTrans" cxnId="{F5C669E1-B27D-46C0-913D-55E74089ADF3}">
      <dgm:prSet/>
      <dgm:spPr/>
      <dgm:t>
        <a:bodyPr/>
        <a:lstStyle/>
        <a:p>
          <a:endParaRPr lang="en-US"/>
        </a:p>
      </dgm:t>
      <dgm:extLst>
        <a:ext uri="C7842BA8-1F67-4d2a-8903-D0D65F933CAF">
          <dgm14:recolorCust xmlns="" xmlns:dgm14="http://schemas.microsoft.com/officeart/2007/7/20/diagram"/>
        </a:ext>
      </dgm:extLst>
    </dgm:pt>
    <dgm:pt modelId="{9E372D03-EB9A-40F2-BAB1-BD9CD1F2F8D8}" type="sibTrans" cxnId="{F5C669E1-B27D-46C0-913D-55E74089ADF3}">
      <dgm:prSet/>
      <dgm:spPr/>
      <dgm:t>
        <a:bodyPr/>
        <a:lstStyle/>
        <a:p>
          <a:endParaRPr lang="en-US"/>
        </a:p>
      </dgm:t>
      <dgm:extLst>
        <a:ext uri="C7842BA8-1F67-4d2a-8903-D0D65F933CAF">
          <dgm14:recolorCust xmlns="" xmlns:dgm14="http://schemas.microsoft.com/officeart/2007/7/20/diagram"/>
        </a:ext>
      </dgm:extLst>
    </dgm:pt>
    <dgm:pt modelId="{6B04E6DF-AE76-417F-9DB9-FA95D9F9E3A9}">
      <dgm:prSet phldrT="[Text]"/>
      <dgm:spPr/>
      <dgm:t>
        <a:bodyPr/>
        <a:lstStyle/>
        <a:p>
          <a:r>
            <a:rPr lang="en-US" b="1" dirty="0">
              <a:solidFill>
                <a:schemeClr val="tx1"/>
              </a:solidFill>
            </a:rPr>
            <a:t>Integrated line approvals</a:t>
          </a:r>
        </a:p>
      </dgm:t>
      <dgm:extLst>
        <a:ext uri="C7842BA8-1F67-4d2a-8903-D0D65F933CAF">
          <dgm14:recolorCust xmlns="" xmlns:dgm14="http://schemas.microsoft.com/officeart/2007/7/20/diagram"/>
        </a:ext>
      </dgm:extLst>
    </dgm:pt>
    <dgm:pt modelId="{274AFE45-D489-47E9-8AE5-A2D9612866BD}" type="parTrans" cxnId="{6F959113-3A44-46C8-A936-F966EB966995}">
      <dgm:prSet/>
      <dgm:spPr/>
      <dgm:t>
        <a:bodyPr/>
        <a:lstStyle/>
        <a:p>
          <a:endParaRPr lang="en-US"/>
        </a:p>
      </dgm:t>
      <dgm:extLst>
        <a:ext uri="C7842BA8-1F67-4d2a-8903-D0D65F933CAF">
          <dgm14:recolorCust xmlns="" xmlns:dgm14="http://schemas.microsoft.com/officeart/2007/7/20/diagram"/>
        </a:ext>
      </dgm:extLst>
    </dgm:pt>
    <dgm:pt modelId="{8A499EDC-3371-42A6-B2D4-D885C67CCAED}" type="sibTrans" cxnId="{6F959113-3A44-46C8-A936-F966EB966995}">
      <dgm:prSet/>
      <dgm:spPr/>
      <dgm:t>
        <a:bodyPr/>
        <a:lstStyle/>
        <a:p>
          <a:endParaRPr lang="en-US"/>
        </a:p>
      </dgm:t>
      <dgm:extLst>
        <a:ext uri="C7842BA8-1F67-4d2a-8903-D0D65F933CAF">
          <dgm14:recolorCust xmlns="" xmlns:dgm14="http://schemas.microsoft.com/officeart/2007/7/20/diagram"/>
        </a:ext>
      </dgm:extLst>
    </dgm:pt>
    <dgm:pt modelId="{0F1F90E7-5A08-45AB-A610-1F7E86E622EE}">
      <dgm:prSet phldrT="[Text]" custT="1"/>
      <dgm:spPr/>
      <dgm:t>
        <a:bodyPr/>
        <a:lstStyle/>
        <a:p>
          <a:r>
            <a:rPr lang="en-US" sz="1200" b="1" dirty="0">
              <a:solidFill>
                <a:schemeClr val="tx1"/>
              </a:solidFill>
            </a:rPr>
            <a:t>Standalone Timesheet line </a:t>
          </a:r>
          <a:r>
            <a:rPr lang="en-US" sz="1200" b="1" dirty="0" smtClean="0">
              <a:solidFill>
                <a:schemeClr val="tx1"/>
              </a:solidFill>
            </a:rPr>
            <a:t>approval – New!</a:t>
          </a:r>
          <a:endParaRPr lang="en-US" sz="1200" b="1" dirty="0">
            <a:solidFill>
              <a:schemeClr val="tx1"/>
            </a:solidFill>
          </a:endParaRPr>
        </a:p>
      </dgm:t>
      <dgm:extLst>
        <a:ext uri="C7842BA8-1F67-4d2a-8903-D0D65F933CAF">
          <dgm14:recolorCust xmlns="" xmlns:dgm14="http://schemas.microsoft.com/officeart/2007/7/20/diagram"/>
        </a:ext>
      </dgm:extLst>
    </dgm:pt>
    <dgm:pt modelId="{9EAE2AAB-655E-4DA2-A076-D4FC2A8CE479}" type="parTrans" cxnId="{745564F0-3A14-4452-AA7F-0AC0B8F359F9}">
      <dgm:prSet/>
      <dgm:spPr/>
      <dgm:t>
        <a:bodyPr/>
        <a:lstStyle/>
        <a:p>
          <a:endParaRPr lang="en-US"/>
        </a:p>
      </dgm:t>
      <dgm:extLst>
        <a:ext uri="C7842BA8-1F67-4d2a-8903-D0D65F933CAF">
          <dgm14:recolorCust xmlns="" xmlns:dgm14="http://schemas.microsoft.com/officeart/2007/7/20/diagram"/>
        </a:ext>
      </dgm:extLst>
    </dgm:pt>
    <dgm:pt modelId="{A399E1A2-721E-4781-9519-15F75B27EB8D}" type="sibTrans" cxnId="{745564F0-3A14-4452-AA7F-0AC0B8F359F9}">
      <dgm:prSet/>
      <dgm:spPr/>
      <dgm:t>
        <a:bodyPr/>
        <a:lstStyle/>
        <a:p>
          <a:endParaRPr lang="en-US"/>
        </a:p>
      </dgm:t>
      <dgm:extLst>
        <a:ext uri="C7842BA8-1F67-4d2a-8903-D0D65F933CAF">
          <dgm14:recolorCust xmlns="" xmlns:dgm14="http://schemas.microsoft.com/officeart/2007/7/20/diagram"/>
        </a:ext>
      </dgm:extLst>
    </dgm:pt>
    <dgm:pt modelId="{0AD4EA83-99D1-46E3-BC93-1276E54D126E}">
      <dgm:prSet phldrT="[Text]" custT="1"/>
      <dgm:spPr/>
      <dgm:t>
        <a:bodyPr/>
        <a:lstStyle/>
        <a:p>
          <a:r>
            <a:rPr lang="en-US" sz="1200" b="1" dirty="0">
              <a:solidFill>
                <a:schemeClr val="tx1"/>
              </a:solidFill>
            </a:rPr>
            <a:t>Standalone Task Assignment approval</a:t>
          </a:r>
        </a:p>
      </dgm:t>
      <dgm:extLst>
        <a:ext uri="C7842BA8-1F67-4d2a-8903-D0D65F933CAF">
          <dgm14:recolorCust xmlns="" xmlns:dgm14="http://schemas.microsoft.com/officeart/2007/7/20/diagram"/>
        </a:ext>
      </dgm:extLst>
    </dgm:pt>
    <dgm:pt modelId="{68586AC9-A7B8-4848-9DDA-C5ADA7FC8AB7}" type="parTrans" cxnId="{4DB883F8-B747-4972-96CB-3C69F6067B54}">
      <dgm:prSet/>
      <dgm:spPr/>
      <dgm:t>
        <a:bodyPr/>
        <a:lstStyle/>
        <a:p>
          <a:endParaRPr lang="en-US"/>
        </a:p>
      </dgm:t>
      <dgm:extLst>
        <a:ext uri="C7842BA8-1F67-4d2a-8903-D0D65F933CAF">
          <dgm14:recolorCust xmlns="" xmlns:dgm14="http://schemas.microsoft.com/officeart/2007/7/20/diagram"/>
        </a:ext>
      </dgm:extLst>
    </dgm:pt>
    <dgm:pt modelId="{CDB50E82-E5CB-490A-80C3-A8A10823FED7}" type="sibTrans" cxnId="{4DB883F8-B747-4972-96CB-3C69F6067B54}">
      <dgm:prSet/>
      <dgm:spPr/>
      <dgm:t>
        <a:bodyPr/>
        <a:lstStyle/>
        <a:p>
          <a:endParaRPr lang="en-US"/>
        </a:p>
      </dgm:t>
      <dgm:extLst>
        <a:ext uri="C7842BA8-1F67-4d2a-8903-D0D65F933CAF">
          <dgm14:recolorCust xmlns="" xmlns:dgm14="http://schemas.microsoft.com/officeart/2007/7/20/diagram"/>
        </a:ext>
      </dgm:extLst>
    </dgm:pt>
    <dgm:pt modelId="{275598DD-D964-4CCD-B416-C86A9E3AFF37}">
      <dgm:prSet phldrT="[Text]"/>
      <dgm:spPr/>
      <dgm:t>
        <a:bodyPr/>
        <a:lstStyle/>
        <a:p>
          <a:r>
            <a:rPr lang="en-US" b="1" dirty="0">
              <a:solidFill>
                <a:schemeClr val="tx1"/>
              </a:solidFill>
            </a:rPr>
            <a:t>No import required</a:t>
          </a:r>
        </a:p>
      </dgm:t>
      <dgm:extLst>
        <a:ext uri="C7842BA8-1F67-4d2a-8903-D0D65F933CAF">
          <dgm14:recolorCust xmlns="" xmlns:dgm14="http://schemas.microsoft.com/officeart/2007/7/20/diagram"/>
        </a:ext>
      </dgm:extLst>
    </dgm:pt>
    <dgm:pt modelId="{5F630072-4EFC-4806-B10B-7DD8D9DDF177}" type="parTrans" cxnId="{ADC9CA95-BCF5-4FF6-8BC6-33593D2B8C56}">
      <dgm:prSet/>
      <dgm:spPr/>
      <dgm:t>
        <a:bodyPr/>
        <a:lstStyle/>
        <a:p>
          <a:endParaRPr lang="en-US"/>
        </a:p>
      </dgm:t>
      <dgm:extLst>
        <a:ext uri="C7842BA8-1F67-4d2a-8903-D0D65F933CAF">
          <dgm14:recolorCust xmlns="" xmlns:dgm14="http://schemas.microsoft.com/officeart/2007/7/20/diagram"/>
        </a:ext>
      </dgm:extLst>
    </dgm:pt>
    <dgm:pt modelId="{D7DF0FC5-54B0-4079-BD47-EAE22C565F33}" type="sibTrans" cxnId="{ADC9CA95-BCF5-4FF6-8BC6-33593D2B8C56}">
      <dgm:prSet/>
      <dgm:spPr/>
      <dgm:t>
        <a:bodyPr/>
        <a:lstStyle/>
        <a:p>
          <a:endParaRPr lang="en-US"/>
        </a:p>
      </dgm:t>
      <dgm:extLst>
        <a:ext uri="C7842BA8-1F67-4d2a-8903-D0D65F933CAF">
          <dgm14:recolorCust xmlns="" xmlns:dgm14="http://schemas.microsoft.com/officeart/2007/7/20/diagram"/>
        </a:ext>
      </dgm:extLst>
    </dgm:pt>
    <dgm:pt modelId="{3527C970-0FB5-4A84-86C1-C0DFE9A9A01F}">
      <dgm:prSet phldrT="[Text]"/>
      <dgm:spPr/>
      <dgm:t>
        <a:bodyPr/>
        <a:lstStyle/>
        <a:p>
          <a:r>
            <a:rPr lang="en-US" b="1" dirty="0">
              <a:solidFill>
                <a:schemeClr val="tx1"/>
              </a:solidFill>
            </a:rPr>
            <a:t>All line types and billing categories supported</a:t>
          </a:r>
        </a:p>
      </dgm:t>
      <dgm:extLst>
        <a:ext uri="C7842BA8-1F67-4d2a-8903-D0D65F933CAF">
          <dgm14:recolorCust xmlns="" xmlns:dgm14="http://schemas.microsoft.com/officeart/2007/7/20/diagram"/>
        </a:ext>
      </dgm:extLst>
    </dgm:pt>
    <dgm:pt modelId="{857B5BCB-8556-4C1C-8723-20A1BB073D34}" type="parTrans" cxnId="{7B0DD2EB-AC2D-4598-A32D-BD890A4D2D32}">
      <dgm:prSet/>
      <dgm:spPr/>
      <dgm:t>
        <a:bodyPr/>
        <a:lstStyle/>
        <a:p>
          <a:endParaRPr lang="en-US"/>
        </a:p>
      </dgm:t>
      <dgm:extLst>
        <a:ext uri="C7842BA8-1F67-4d2a-8903-D0D65F933CAF">
          <dgm14:recolorCust xmlns="" xmlns:dgm14="http://schemas.microsoft.com/officeart/2007/7/20/diagram"/>
        </a:ext>
      </dgm:extLst>
    </dgm:pt>
    <dgm:pt modelId="{FF9B0E54-1778-48CE-AA1C-A3C73CE1BD52}" type="sibTrans" cxnId="{7B0DD2EB-AC2D-4598-A32D-BD890A4D2D32}">
      <dgm:prSet/>
      <dgm:spPr/>
      <dgm:t>
        <a:bodyPr/>
        <a:lstStyle/>
        <a:p>
          <a:endParaRPr lang="en-US"/>
        </a:p>
      </dgm:t>
      <dgm:extLst>
        <a:ext uri="C7842BA8-1F67-4d2a-8903-D0D65F933CAF">
          <dgm14:recolorCust xmlns="" xmlns:dgm14="http://schemas.microsoft.com/officeart/2007/7/20/diagram"/>
        </a:ext>
      </dgm:extLst>
    </dgm:pt>
    <dgm:pt modelId="{B6284BBD-D6A9-4895-8553-60B4C898F3BE}" type="pres">
      <dgm:prSet presAssocID="{AC7E7908-03E6-4F54-BE5D-A9E3AD59DBD4}" presName="linearFlow" presStyleCnt="0">
        <dgm:presLayoutVars>
          <dgm:dir/>
          <dgm:animLvl val="lvl"/>
          <dgm:resizeHandles/>
        </dgm:presLayoutVars>
      </dgm:prSet>
      <dgm:spPr/>
      <dgm:t>
        <a:bodyPr/>
        <a:lstStyle/>
        <a:p>
          <a:endParaRPr lang="en-US"/>
        </a:p>
      </dgm:t>
      <dgm:extLst>
        <a:ext uri="C7842BA8-1F67-4d2a-8903-D0D65F933CAF">
          <dgm14:recolorCust xmlns="" xmlns:dgm14="http://schemas.microsoft.com/officeart/2007/7/20/diagram"/>
        </a:ext>
      </dgm:extLst>
    </dgm:pt>
    <dgm:pt modelId="{1EB7A06A-9492-43E8-B245-D2BBB3D0A1C4}" type="pres">
      <dgm:prSet presAssocID="{C8708589-4D39-4552-B6DC-A1D96A2E9F26}" presName="compositeNode" presStyleCnt="0">
        <dgm:presLayoutVars>
          <dgm:bulletEnabled val="1"/>
        </dgm:presLayoutVars>
      </dgm:prSet>
      <dgm:spPr/>
      <dgm:extLst>
        <a:ext uri="C7842BA8-1F67-4d2a-8903-D0D65F933CAF">
          <dgm14:recolorCust xmlns="" xmlns:dgm14="http://schemas.microsoft.com/officeart/2007/7/20/diagram"/>
        </a:ext>
      </dgm:extLst>
    </dgm:pt>
    <dgm:pt modelId="{37F3F421-6650-424C-BA86-F2D62F6A4CB0}" type="pres">
      <dgm:prSet presAssocID="{C8708589-4D39-4552-B6DC-A1D96A2E9F26}" presName="image" presStyleLbl="fgImgPlace1" presStyleIdx="0" presStyleCnt="3"/>
      <dgm:spPr>
        <a:blipFill rotWithShape="0">
          <a:blip xmlns:r="http://schemas.openxmlformats.org/officeDocument/2006/relationships" r:embed="rId1"/>
          <a:stretch>
            <a:fillRect/>
          </a:stretch>
        </a:blipFill>
      </dgm:spPr>
      <dgm:t>
        <a:bodyPr/>
        <a:lstStyle/>
        <a:p>
          <a:endParaRPr lang="en-US"/>
        </a:p>
      </dgm:t>
      <dgm:extLst>
        <a:ext uri="C7842BA8-1F67-4d2a-8903-D0D65F933CAF">
          <dgm14:recolorCust xmlns="" xmlns:dgm14="http://schemas.microsoft.com/officeart/2007/7/20/diagram"/>
        </a:ext>
      </dgm:extLst>
    </dgm:pt>
    <dgm:pt modelId="{25BC3E4D-A77E-40CC-9F8F-11436CBFC000}" type="pres">
      <dgm:prSet presAssocID="{C8708589-4D39-4552-B6DC-A1D96A2E9F26}" presName="childNode" presStyleLbl="node1" presStyleIdx="0" presStyleCnt="3">
        <dgm:presLayoutVars>
          <dgm:bulletEnabled val="1"/>
        </dgm:presLayoutVars>
      </dgm:prSet>
      <dgm:spPr/>
      <dgm:t>
        <a:bodyPr/>
        <a:lstStyle/>
        <a:p>
          <a:endParaRPr lang="en-US"/>
        </a:p>
      </dgm:t>
      <dgm:extLst>
        <a:ext uri="C7842BA8-1F67-4d2a-8903-D0D65F933CAF">
          <dgm14:recolorCust xmlns="" xmlns:dgm14="http://schemas.microsoft.com/officeart/2007/7/20/diagram"/>
        </a:ext>
      </dgm:extLst>
    </dgm:pt>
    <dgm:pt modelId="{28C0AEC0-0A14-49BC-9880-36FC4D6FA933}" type="pres">
      <dgm:prSet presAssocID="{C8708589-4D39-4552-B6DC-A1D96A2E9F26}" presName="parentNode" presStyleLbl="revTx" presStyleIdx="0" presStyleCnt="3">
        <dgm:presLayoutVars>
          <dgm:chMax val="0"/>
          <dgm:bulletEnabled val="1"/>
        </dgm:presLayoutVars>
      </dgm:prSet>
      <dgm:spPr/>
      <dgm:t>
        <a:bodyPr/>
        <a:lstStyle/>
        <a:p>
          <a:endParaRPr lang="en-US"/>
        </a:p>
      </dgm:t>
      <dgm:extLst>
        <a:ext uri="C7842BA8-1F67-4d2a-8903-D0D65F933CAF">
          <dgm14:recolorCust xmlns="" xmlns:dgm14="http://schemas.microsoft.com/officeart/2007/7/20/diagram"/>
        </a:ext>
      </dgm:extLst>
    </dgm:pt>
    <dgm:pt modelId="{4A749ABC-EA76-4EE7-8ABE-4AB903113B0E}" type="pres">
      <dgm:prSet presAssocID="{3566639D-0516-433C-8303-1051E0B8F3D0}" presName="sibTrans" presStyleCnt="0"/>
      <dgm:spPr/>
      <dgm:extLst>
        <a:ext uri="C7842BA8-1F67-4d2a-8903-D0D65F933CAF">
          <dgm14:recolorCust xmlns="" xmlns:dgm14="http://schemas.microsoft.com/officeart/2007/7/20/diagram"/>
        </a:ext>
      </dgm:extLst>
    </dgm:pt>
    <dgm:pt modelId="{D8298CF6-D3F6-4FD1-9A4D-45BF51ACCC79}" type="pres">
      <dgm:prSet presAssocID="{5BF1CC15-AA3A-4CD7-8485-C943E62F4482}" presName="compositeNode" presStyleCnt="0">
        <dgm:presLayoutVars>
          <dgm:bulletEnabled val="1"/>
        </dgm:presLayoutVars>
      </dgm:prSet>
      <dgm:spPr/>
      <dgm:extLst>
        <a:ext uri="C7842BA8-1F67-4d2a-8903-D0D65F933CAF">
          <dgm14:recolorCust xmlns="" xmlns:dgm14="http://schemas.microsoft.com/officeart/2007/7/20/diagram"/>
        </a:ext>
      </dgm:extLst>
    </dgm:pt>
    <dgm:pt modelId="{C378D69D-96B0-45A6-9533-0B807FA7B96E}" type="pres">
      <dgm:prSet presAssocID="{5BF1CC15-AA3A-4CD7-8485-C943E62F4482}" presName="image" presStyleLbl="fgImgPlace1" presStyleIdx="1" presStyleCnt="3"/>
      <dgm:spPr>
        <a:blipFill rotWithShape="0">
          <a:blip xmlns:r="http://schemas.openxmlformats.org/officeDocument/2006/relationships" r:embed="rId2"/>
          <a:stretch>
            <a:fillRect/>
          </a:stretch>
        </a:blipFill>
      </dgm:spPr>
      <dgm:t>
        <a:bodyPr/>
        <a:lstStyle/>
        <a:p>
          <a:endParaRPr lang="en-US"/>
        </a:p>
      </dgm:t>
      <dgm:extLst>
        <a:ext uri="C7842BA8-1F67-4d2a-8903-D0D65F933CAF">
          <dgm14:recolorCust xmlns="" xmlns:dgm14="http://schemas.microsoft.com/officeart/2007/7/20/diagram"/>
        </a:ext>
      </dgm:extLst>
    </dgm:pt>
    <dgm:pt modelId="{FA39E5D4-2B4D-4508-951C-CB9401B9C3A6}" type="pres">
      <dgm:prSet presAssocID="{5BF1CC15-AA3A-4CD7-8485-C943E62F4482}" presName="childNode" presStyleLbl="node1" presStyleIdx="1" presStyleCnt="3">
        <dgm:presLayoutVars>
          <dgm:bulletEnabled val="1"/>
        </dgm:presLayoutVars>
      </dgm:prSet>
      <dgm:spPr/>
      <dgm:t>
        <a:bodyPr/>
        <a:lstStyle/>
        <a:p>
          <a:endParaRPr lang="en-US"/>
        </a:p>
      </dgm:t>
      <dgm:extLst>
        <a:ext uri="C7842BA8-1F67-4d2a-8903-D0D65F933CAF">
          <dgm14:recolorCust xmlns="" xmlns:dgm14="http://schemas.microsoft.com/officeart/2007/7/20/diagram"/>
        </a:ext>
      </dgm:extLst>
    </dgm:pt>
    <dgm:pt modelId="{BE815F33-39F7-4261-AD03-AE5A99894EB2}" type="pres">
      <dgm:prSet presAssocID="{5BF1CC15-AA3A-4CD7-8485-C943E62F4482}" presName="parentNode" presStyleLbl="revTx" presStyleIdx="1" presStyleCnt="3">
        <dgm:presLayoutVars>
          <dgm:chMax val="0"/>
          <dgm:bulletEnabled val="1"/>
        </dgm:presLayoutVars>
      </dgm:prSet>
      <dgm:spPr/>
      <dgm:t>
        <a:bodyPr/>
        <a:lstStyle/>
        <a:p>
          <a:endParaRPr lang="en-US"/>
        </a:p>
      </dgm:t>
      <dgm:extLst>
        <a:ext uri="C7842BA8-1F67-4d2a-8903-D0D65F933CAF">
          <dgm14:recolorCust xmlns="" xmlns:dgm14="http://schemas.microsoft.com/officeart/2007/7/20/diagram"/>
        </a:ext>
      </dgm:extLst>
    </dgm:pt>
    <dgm:pt modelId="{A3EA68C1-73EC-4771-A828-DFF9B7FD4FC9}" type="pres">
      <dgm:prSet presAssocID="{F9D85BEE-DFBF-46FE-BEB4-D3B835E3D9ED}" presName="sibTrans" presStyleCnt="0"/>
      <dgm:spPr/>
      <dgm:extLst>
        <a:ext uri="C7842BA8-1F67-4d2a-8903-D0D65F933CAF">
          <dgm14:recolorCust xmlns="" xmlns:dgm14="http://schemas.microsoft.com/officeart/2007/7/20/diagram"/>
        </a:ext>
      </dgm:extLst>
    </dgm:pt>
    <dgm:pt modelId="{B31A89B1-2D20-44AB-9D03-BC513E0999BD}" type="pres">
      <dgm:prSet presAssocID="{DF0CFEFC-EB00-4591-9328-26F0F3B47894}" presName="compositeNode" presStyleCnt="0">
        <dgm:presLayoutVars>
          <dgm:bulletEnabled val="1"/>
        </dgm:presLayoutVars>
      </dgm:prSet>
      <dgm:spPr/>
      <dgm:extLst>
        <a:ext uri="C7842BA8-1F67-4d2a-8903-D0D65F933CAF">
          <dgm14:recolorCust xmlns="" xmlns:dgm14="http://schemas.microsoft.com/officeart/2007/7/20/diagram"/>
        </a:ext>
      </dgm:extLst>
    </dgm:pt>
    <dgm:pt modelId="{2274EE3B-2703-4488-9EF3-336FADDEC9D7}" type="pres">
      <dgm:prSet presAssocID="{DF0CFEFC-EB00-4591-9328-26F0F3B47894}" presName="image" presStyleLbl="fgImgPlace1" presStyleIdx="2" presStyleCnt="3"/>
      <dgm:spPr>
        <a:blipFill rotWithShape="0">
          <a:blip xmlns:r="http://schemas.openxmlformats.org/officeDocument/2006/relationships" r:embed="rId3"/>
          <a:stretch>
            <a:fillRect/>
          </a:stretch>
        </a:blipFill>
      </dgm:spPr>
      <dgm:t>
        <a:bodyPr/>
        <a:lstStyle/>
        <a:p>
          <a:endParaRPr lang="en-US"/>
        </a:p>
      </dgm:t>
      <dgm:extLst>
        <a:ext uri="C7842BA8-1F67-4d2a-8903-D0D65F933CAF">
          <dgm14:recolorCust xmlns="" xmlns:dgm14="http://schemas.microsoft.com/officeart/2007/7/20/diagram"/>
        </a:ext>
      </dgm:extLst>
    </dgm:pt>
    <dgm:pt modelId="{3D030CF1-80ED-4E44-8B57-BDA4F837303E}" type="pres">
      <dgm:prSet presAssocID="{DF0CFEFC-EB00-4591-9328-26F0F3B47894}" presName="childNode" presStyleLbl="node1" presStyleIdx="2" presStyleCnt="3">
        <dgm:presLayoutVars>
          <dgm:bulletEnabled val="1"/>
        </dgm:presLayoutVars>
      </dgm:prSet>
      <dgm:spPr/>
      <dgm:t>
        <a:bodyPr/>
        <a:lstStyle/>
        <a:p>
          <a:endParaRPr lang="en-US"/>
        </a:p>
      </dgm:t>
      <dgm:extLst>
        <a:ext uri="C7842BA8-1F67-4d2a-8903-D0D65F933CAF">
          <dgm14:recolorCust xmlns="" xmlns:dgm14="http://schemas.microsoft.com/officeart/2007/7/20/diagram"/>
        </a:ext>
      </dgm:extLst>
    </dgm:pt>
    <dgm:pt modelId="{8C3C4675-1846-48BA-816C-593F3F8078E1}" type="pres">
      <dgm:prSet presAssocID="{DF0CFEFC-EB00-4591-9328-26F0F3B47894}" presName="parentNode" presStyleLbl="revTx" presStyleIdx="2" presStyleCnt="3">
        <dgm:presLayoutVars>
          <dgm:chMax val="0"/>
          <dgm:bulletEnabled val="1"/>
        </dgm:presLayoutVars>
      </dgm:prSet>
      <dgm:spPr/>
      <dgm:t>
        <a:bodyPr/>
        <a:lstStyle/>
        <a:p>
          <a:endParaRPr lang="en-US"/>
        </a:p>
      </dgm:t>
      <dgm:extLst>
        <a:ext uri="C7842BA8-1F67-4d2a-8903-D0D65F933CAF">
          <dgm14:recolorCust xmlns="" xmlns:dgm14="http://schemas.microsoft.com/officeart/2007/7/20/diagram"/>
        </a:ext>
      </dgm:extLst>
    </dgm:pt>
  </dgm:ptLst>
  <dgm:cxnLst>
    <dgm:cxn modelId="{6486DDBE-FDBD-4D16-A5AA-752884A00837}" srcId="{5BF1CC15-AA3A-4CD7-8485-C943E62F4482}" destId="{04D232B9-4939-4D2C-AB2D-B01F27C141DB}" srcOrd="2" destOrd="0" parTransId="{1B582B02-A799-4ECB-9C0F-32167FEB3FBC}" sibTransId="{3743E097-B748-48C3-810F-F9F8E75C90C2}"/>
    <dgm:cxn modelId="{7B0DD2EB-AC2D-4598-A32D-BD890A4D2D32}" srcId="{DF0CFEFC-EB00-4591-9328-26F0F3B47894}" destId="{3527C970-0FB5-4A84-86C1-C0DFE9A9A01F}" srcOrd="3" destOrd="0" parTransId="{857B5BCB-8556-4C1C-8723-20A1BB073D34}" sibTransId="{FF9B0E54-1778-48CE-AA1C-A3C73CE1BD52}"/>
    <dgm:cxn modelId="{0880BCBE-6456-4AD2-89BD-A03058BA72E2}" type="presOf" srcId="{415C26AA-B6C7-4444-82F6-57661E574FD1}" destId="{FA39E5D4-2B4D-4508-951C-CB9401B9C3A6}" srcOrd="0" destOrd="3" presId="urn:microsoft.com/office/officeart/2005/8/layout/hList2#1"/>
    <dgm:cxn modelId="{418E41D7-82B2-41EE-ADC8-CB299D83408A}" srcId="{AC7E7908-03E6-4F54-BE5D-A9E3AD59DBD4}" destId="{DF0CFEFC-EB00-4591-9328-26F0F3B47894}" srcOrd="2" destOrd="0" parTransId="{046EF913-AEDC-4984-89D9-DA2270F58712}" sibTransId="{4E80A426-27DB-436C-BE80-C36EB003766F}"/>
    <dgm:cxn modelId="{B43604CC-BBEC-44E1-8971-AC30B2A8F72A}" type="presOf" srcId="{6B04E6DF-AE76-417F-9DB9-FA95D9F9E3A9}" destId="{3D030CF1-80ED-4E44-8B57-BDA4F837303E}" srcOrd="0" destOrd="1" presId="urn:microsoft.com/office/officeart/2005/8/layout/hList2#1"/>
    <dgm:cxn modelId="{9E494D65-A650-42A0-B6E5-665880C7357D}" srcId="{C8708589-4D39-4552-B6DC-A1D96A2E9F26}" destId="{87C4477F-A0AB-4131-ACE0-9F0C554DA4F0}" srcOrd="0" destOrd="0" parTransId="{4320EB80-BB7E-4C23-91C9-3049E94DAE17}" sibTransId="{FC0720A6-0994-43AE-9447-206C0C7ABCFF}"/>
    <dgm:cxn modelId="{971E33D0-030F-424D-8D74-068347F9EE22}" srcId="{DF0CFEFC-EB00-4591-9328-26F0F3B47894}" destId="{C56CAF1D-FA01-4095-86CA-967BD061C508}" srcOrd="0" destOrd="0" parTransId="{50757E96-6B65-441B-BE40-749422C29599}" sibTransId="{76815648-2B13-4F12-BCBA-01DB8727BDF9}"/>
    <dgm:cxn modelId="{F5C669E1-B27D-46C0-913D-55E74089ADF3}" srcId="{5BF1CC15-AA3A-4CD7-8485-C943E62F4482}" destId="{415C26AA-B6C7-4444-82F6-57661E574FD1}" srcOrd="3" destOrd="0" parTransId="{0D3D6FF9-FA8F-4859-ADFF-54DB208CA218}" sibTransId="{9E372D03-EB9A-40F2-BAB1-BD9CD1F2F8D8}"/>
    <dgm:cxn modelId="{71DBC429-0EE1-4484-9305-FE75BF24E42C}" srcId="{5BF1CC15-AA3A-4CD7-8485-C943E62F4482}" destId="{352E9EAF-851F-4731-BEC6-0A76290C2AC5}" srcOrd="0" destOrd="0" parTransId="{3B8D2159-9E73-421F-91B8-453F7918A6A9}" sibTransId="{E559D08A-4464-4BB3-B340-4232D9E4932E}"/>
    <dgm:cxn modelId="{8C50916F-DB54-4F89-95BA-8414D3DD3A34}" srcId="{AC7E7908-03E6-4F54-BE5D-A9E3AD59DBD4}" destId="{C8708589-4D39-4552-B6DC-A1D96A2E9F26}" srcOrd="0" destOrd="0" parTransId="{FD006A53-D918-4BB4-9D86-BE0F86D5AA95}" sibTransId="{3566639D-0516-433C-8303-1051E0B8F3D0}"/>
    <dgm:cxn modelId="{745564F0-3A14-4452-AA7F-0AC0B8F359F9}" srcId="{5BF1CC15-AA3A-4CD7-8485-C943E62F4482}" destId="{0F1F90E7-5A08-45AB-A610-1F7E86E622EE}" srcOrd="1" destOrd="0" parTransId="{9EAE2AAB-655E-4DA2-A076-D4FC2A8CE479}" sibTransId="{A399E1A2-721E-4781-9519-15F75B27EB8D}"/>
    <dgm:cxn modelId="{9E09D64C-5917-4915-B139-A5CF895EFBE8}" type="presOf" srcId="{5BF1CC15-AA3A-4CD7-8485-C943E62F4482}" destId="{BE815F33-39F7-4261-AD03-AE5A99894EB2}" srcOrd="0" destOrd="0" presId="urn:microsoft.com/office/officeart/2005/8/layout/hList2#1"/>
    <dgm:cxn modelId="{6F589CD7-FC5A-4C25-945D-15C20E839054}" type="presOf" srcId="{352E9EAF-851F-4731-BEC6-0A76290C2AC5}" destId="{FA39E5D4-2B4D-4508-951C-CB9401B9C3A6}" srcOrd="0" destOrd="0" presId="urn:microsoft.com/office/officeart/2005/8/layout/hList2#1"/>
    <dgm:cxn modelId="{7336AE79-A23C-41CF-B574-9DDBAFDF1FF4}" type="presOf" srcId="{275598DD-D964-4CCD-B416-C86A9E3AFF37}" destId="{3D030CF1-80ED-4E44-8B57-BDA4F837303E}" srcOrd="0" destOrd="2" presId="urn:microsoft.com/office/officeart/2005/8/layout/hList2#1"/>
    <dgm:cxn modelId="{F51A6562-1E2B-49D9-A44A-749574B20CBC}" srcId="{C8708589-4D39-4552-B6DC-A1D96A2E9F26}" destId="{5F32963D-603F-4224-9A65-746B47009228}" srcOrd="3" destOrd="0" parTransId="{F4B1F167-1E22-4FF9-91FF-35FC0A65B06E}" sibTransId="{77BEB6A0-200B-466C-A255-A19A25BA4D96}"/>
    <dgm:cxn modelId="{4DB883F8-B747-4972-96CB-3C69F6067B54}" srcId="{C8708589-4D39-4552-B6DC-A1D96A2E9F26}" destId="{0AD4EA83-99D1-46E3-BC93-1276E54D126E}" srcOrd="1" destOrd="0" parTransId="{68586AC9-A7B8-4848-9DDA-C5ADA7FC8AB7}" sibTransId="{CDB50E82-E5CB-490A-80C3-A8A10823FED7}"/>
    <dgm:cxn modelId="{E59D17EF-8BFA-4F16-BB92-B25E9A834891}" type="presOf" srcId="{3527C970-0FB5-4A84-86C1-C0DFE9A9A01F}" destId="{3D030CF1-80ED-4E44-8B57-BDA4F837303E}" srcOrd="0" destOrd="3" presId="urn:microsoft.com/office/officeart/2005/8/layout/hList2#1"/>
    <dgm:cxn modelId="{E74C118A-1010-4E0D-A497-0DFB1A98F22B}" type="presOf" srcId="{AC7E7908-03E6-4F54-BE5D-A9E3AD59DBD4}" destId="{B6284BBD-D6A9-4895-8553-60B4C898F3BE}" srcOrd="0" destOrd="0" presId="urn:microsoft.com/office/officeart/2005/8/layout/hList2#1"/>
    <dgm:cxn modelId="{ADC9CA95-BCF5-4FF6-8BC6-33593D2B8C56}" srcId="{DF0CFEFC-EB00-4591-9328-26F0F3B47894}" destId="{275598DD-D964-4CCD-B416-C86A9E3AFF37}" srcOrd="2" destOrd="0" parTransId="{5F630072-4EFC-4806-B10B-7DD8D9DDF177}" sibTransId="{D7DF0FC5-54B0-4079-BD47-EAE22C565F33}"/>
    <dgm:cxn modelId="{DF1DD538-CA3A-46A1-94CD-DB59F1852FF5}" type="presOf" srcId="{DF0CFEFC-EB00-4591-9328-26F0F3B47894}" destId="{8C3C4675-1846-48BA-816C-593F3F8078E1}" srcOrd="0" destOrd="0" presId="urn:microsoft.com/office/officeart/2005/8/layout/hList2#1"/>
    <dgm:cxn modelId="{CD0F0E2B-81F3-44B5-8299-B518AF35A3EC}" srcId="{C8708589-4D39-4552-B6DC-A1D96A2E9F26}" destId="{C655FEF3-70DD-4DED-8825-616D56CD5478}" srcOrd="2" destOrd="0" parTransId="{A75F71FC-8159-4607-9C68-12172F4E61B5}" sibTransId="{6D49E4CC-F725-4782-B476-C23AE348D91D}"/>
    <dgm:cxn modelId="{F293DB32-D2B9-48F2-AC4F-A06597DC3E69}" type="presOf" srcId="{C655FEF3-70DD-4DED-8825-616D56CD5478}" destId="{25BC3E4D-A77E-40CC-9F8F-11436CBFC000}" srcOrd="0" destOrd="2" presId="urn:microsoft.com/office/officeart/2005/8/layout/hList2#1"/>
    <dgm:cxn modelId="{171703D8-EE23-42D0-AD9A-21D4765EC053}" type="presOf" srcId="{5F32963D-603F-4224-9A65-746B47009228}" destId="{25BC3E4D-A77E-40CC-9F8F-11436CBFC000}" srcOrd="0" destOrd="3" presId="urn:microsoft.com/office/officeart/2005/8/layout/hList2#1"/>
    <dgm:cxn modelId="{82F92165-CB45-40D7-AD52-111705D95C10}" type="presOf" srcId="{04D232B9-4939-4D2C-AB2D-B01F27C141DB}" destId="{FA39E5D4-2B4D-4508-951C-CB9401B9C3A6}" srcOrd="0" destOrd="2" presId="urn:microsoft.com/office/officeart/2005/8/layout/hList2#1"/>
    <dgm:cxn modelId="{24CE586B-AE90-4506-A8D3-C394983B0B19}" type="presOf" srcId="{C8708589-4D39-4552-B6DC-A1D96A2E9F26}" destId="{28C0AEC0-0A14-49BC-9880-36FC4D6FA933}" srcOrd="0" destOrd="0" presId="urn:microsoft.com/office/officeart/2005/8/layout/hList2#1"/>
    <dgm:cxn modelId="{1E833BAC-5D5D-499E-A3F3-83FFBE77B648}" type="presOf" srcId="{C56CAF1D-FA01-4095-86CA-967BD061C508}" destId="{3D030CF1-80ED-4E44-8B57-BDA4F837303E}" srcOrd="0" destOrd="0" presId="urn:microsoft.com/office/officeart/2005/8/layout/hList2#1"/>
    <dgm:cxn modelId="{D0B468C9-7B56-44F8-B8F2-567F35F0AA25}" type="presOf" srcId="{0F1F90E7-5A08-45AB-A610-1F7E86E622EE}" destId="{FA39E5D4-2B4D-4508-951C-CB9401B9C3A6}" srcOrd="0" destOrd="1" presId="urn:microsoft.com/office/officeart/2005/8/layout/hList2#1"/>
    <dgm:cxn modelId="{6F959113-3A44-46C8-A936-F966EB966995}" srcId="{DF0CFEFC-EB00-4591-9328-26F0F3B47894}" destId="{6B04E6DF-AE76-417F-9DB9-FA95D9F9E3A9}" srcOrd="1" destOrd="0" parTransId="{274AFE45-D489-47E9-8AE5-A2D9612866BD}" sibTransId="{8A499EDC-3371-42A6-B2D4-D885C67CCAED}"/>
    <dgm:cxn modelId="{0305FF25-0F6B-49B4-9C3B-92EB82D0FDB5}" srcId="{AC7E7908-03E6-4F54-BE5D-A9E3AD59DBD4}" destId="{5BF1CC15-AA3A-4CD7-8485-C943E62F4482}" srcOrd="1" destOrd="0" parTransId="{7984B220-EFE2-4915-9F53-26E0B823A74F}" sibTransId="{F9D85BEE-DFBF-46FE-BEB4-D3B835E3D9ED}"/>
    <dgm:cxn modelId="{5ED76A0E-AC98-4DBB-8B33-699ED40841DC}" type="presOf" srcId="{0AD4EA83-99D1-46E3-BC93-1276E54D126E}" destId="{25BC3E4D-A77E-40CC-9F8F-11436CBFC000}" srcOrd="0" destOrd="1" presId="urn:microsoft.com/office/officeart/2005/8/layout/hList2#1"/>
    <dgm:cxn modelId="{53D49010-1814-4CF3-9AA3-6975D9E677A9}" type="presOf" srcId="{87C4477F-A0AB-4131-ACE0-9F0C554DA4F0}" destId="{25BC3E4D-A77E-40CC-9F8F-11436CBFC000}" srcOrd="0" destOrd="0" presId="urn:microsoft.com/office/officeart/2005/8/layout/hList2#1"/>
    <dgm:cxn modelId="{886E3ED1-E13E-434B-BADC-3391CE823D61}" type="presParOf" srcId="{B6284BBD-D6A9-4895-8553-60B4C898F3BE}" destId="{1EB7A06A-9492-43E8-B245-D2BBB3D0A1C4}" srcOrd="0" destOrd="0" presId="urn:microsoft.com/office/officeart/2005/8/layout/hList2#1"/>
    <dgm:cxn modelId="{701BFA9C-C133-40A9-8586-2012077B529B}" type="presParOf" srcId="{1EB7A06A-9492-43E8-B245-D2BBB3D0A1C4}" destId="{37F3F421-6650-424C-BA86-F2D62F6A4CB0}" srcOrd="0" destOrd="0" presId="urn:microsoft.com/office/officeart/2005/8/layout/hList2#1"/>
    <dgm:cxn modelId="{D1BDE099-CE26-4922-872F-58FE412B11A7}" type="presParOf" srcId="{1EB7A06A-9492-43E8-B245-D2BBB3D0A1C4}" destId="{25BC3E4D-A77E-40CC-9F8F-11436CBFC000}" srcOrd="1" destOrd="0" presId="urn:microsoft.com/office/officeart/2005/8/layout/hList2#1"/>
    <dgm:cxn modelId="{25CBF5D5-0F71-417F-939F-1D95B99DC924}" type="presParOf" srcId="{1EB7A06A-9492-43E8-B245-D2BBB3D0A1C4}" destId="{28C0AEC0-0A14-49BC-9880-36FC4D6FA933}" srcOrd="2" destOrd="0" presId="urn:microsoft.com/office/officeart/2005/8/layout/hList2#1"/>
    <dgm:cxn modelId="{2BB8F98D-65A3-4A48-87F4-40F55B0577CF}" type="presParOf" srcId="{B6284BBD-D6A9-4895-8553-60B4C898F3BE}" destId="{4A749ABC-EA76-4EE7-8ABE-4AB903113B0E}" srcOrd="1" destOrd="0" presId="urn:microsoft.com/office/officeart/2005/8/layout/hList2#1"/>
    <dgm:cxn modelId="{335FF2F0-3A26-4881-AEB4-F5CA0F5E0E36}" type="presParOf" srcId="{B6284BBD-D6A9-4895-8553-60B4C898F3BE}" destId="{D8298CF6-D3F6-4FD1-9A4D-45BF51ACCC79}" srcOrd="2" destOrd="0" presId="urn:microsoft.com/office/officeart/2005/8/layout/hList2#1"/>
    <dgm:cxn modelId="{8ACE1CC5-97AB-4E25-8327-7CDD8CD940AE}" type="presParOf" srcId="{D8298CF6-D3F6-4FD1-9A4D-45BF51ACCC79}" destId="{C378D69D-96B0-45A6-9533-0B807FA7B96E}" srcOrd="0" destOrd="0" presId="urn:microsoft.com/office/officeart/2005/8/layout/hList2#1"/>
    <dgm:cxn modelId="{840B5DA7-55DC-465B-8459-BB9E2348E4A8}" type="presParOf" srcId="{D8298CF6-D3F6-4FD1-9A4D-45BF51ACCC79}" destId="{FA39E5D4-2B4D-4508-951C-CB9401B9C3A6}" srcOrd="1" destOrd="0" presId="urn:microsoft.com/office/officeart/2005/8/layout/hList2#1"/>
    <dgm:cxn modelId="{F9A56B07-41FA-4CB2-8B65-30B8F7FD057C}" type="presParOf" srcId="{D8298CF6-D3F6-4FD1-9A4D-45BF51ACCC79}" destId="{BE815F33-39F7-4261-AD03-AE5A99894EB2}" srcOrd="2" destOrd="0" presId="urn:microsoft.com/office/officeart/2005/8/layout/hList2#1"/>
    <dgm:cxn modelId="{6D1F926F-DA10-4B28-8EEE-1D6B7DE3528E}" type="presParOf" srcId="{B6284BBD-D6A9-4895-8553-60B4C898F3BE}" destId="{A3EA68C1-73EC-4771-A828-DFF9B7FD4FC9}" srcOrd="3" destOrd="0" presId="urn:microsoft.com/office/officeart/2005/8/layout/hList2#1"/>
    <dgm:cxn modelId="{B337C950-EC64-4892-8F32-DAF5F1088F3E}" type="presParOf" srcId="{B6284BBD-D6A9-4895-8553-60B4C898F3BE}" destId="{B31A89B1-2D20-44AB-9D03-BC513E0999BD}" srcOrd="4" destOrd="0" presId="urn:microsoft.com/office/officeart/2005/8/layout/hList2#1"/>
    <dgm:cxn modelId="{0BEC6A13-F6CA-4AC0-8445-E9EE8AEEA8EC}" type="presParOf" srcId="{B31A89B1-2D20-44AB-9D03-BC513E0999BD}" destId="{2274EE3B-2703-4488-9EF3-336FADDEC9D7}" srcOrd="0" destOrd="0" presId="urn:microsoft.com/office/officeart/2005/8/layout/hList2#1"/>
    <dgm:cxn modelId="{71240C6E-3167-4F74-B8E8-084A7BA56FCD}" type="presParOf" srcId="{B31A89B1-2D20-44AB-9D03-BC513E0999BD}" destId="{3D030CF1-80ED-4E44-8B57-BDA4F837303E}" srcOrd="1" destOrd="0" presId="urn:microsoft.com/office/officeart/2005/8/layout/hList2#1"/>
    <dgm:cxn modelId="{91C67894-66F9-4348-B671-920172458F1C}" type="presParOf" srcId="{B31A89B1-2D20-44AB-9D03-BC513E0999BD}" destId="{8C3C4675-1846-48BA-816C-593F3F8078E1}" srcOrd="2" destOrd="0" presId="urn:microsoft.com/office/officeart/2005/8/layout/h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0AEC0-0A14-49BC-9880-36FC4D6FA933}">
      <dsp:nvSpPr>
        <dsp:cNvPr id="0" name=""/>
        <dsp:cNvSpPr/>
      </dsp:nvSpPr>
      <dsp:spPr>
        <a:xfrm rot="16200000">
          <a:off x="-1026425"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dirty="0" smtClean="0"/>
            <a:t>Tasks</a:t>
          </a:r>
          <a:endParaRPr lang="en-US" sz="1900" kern="1200" dirty="0"/>
        </a:p>
      </dsp:txBody>
      <dsp:txXfrm>
        <a:off x="-1026425" y="1656376"/>
        <a:ext cx="2496312" cy="351100"/>
      </dsp:txXfrm>
    </dsp:sp>
    <dsp:sp modelId="{25BC3E4D-A77E-40CC-9F8F-11436CBFC000}">
      <dsp:nvSpPr>
        <dsp:cNvPr id="0" name=""/>
        <dsp:cNvSpPr/>
      </dsp:nvSpPr>
      <dsp:spPr>
        <a:xfrm>
          <a:off x="397280" y="583770"/>
          <a:ext cx="1748854" cy="2496312"/>
        </a:xfrm>
        <a:prstGeom prst="rect">
          <a:avLst/>
        </a:prstGeom>
        <a:gradFill rotWithShape="0">
          <a:gsLst>
            <a:gs pos="0">
              <a:schemeClr val="accent1">
                <a:shade val="50000"/>
                <a:hueOff val="0"/>
                <a:satOff val="0"/>
                <a:lumOff val="0"/>
                <a:alphaOff val="0"/>
                <a:shade val="58000"/>
                <a:satMod val="150000"/>
              </a:schemeClr>
            </a:gs>
            <a:gs pos="72000">
              <a:schemeClr val="accent1">
                <a:shade val="50000"/>
                <a:hueOff val="0"/>
                <a:satOff val="0"/>
                <a:lumOff val="0"/>
                <a:alphaOff val="0"/>
                <a:tint val="90000"/>
                <a:satMod val="135000"/>
              </a:schemeClr>
            </a:gs>
            <a:gs pos="100000">
              <a:schemeClr val="accent1">
                <a:shade val="50000"/>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309651"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plan</a:t>
          </a:r>
        </a:p>
        <a:p>
          <a:pPr marL="114300" lvl="1" indent="-114300" algn="l" defTabSz="533400">
            <a:lnSpc>
              <a:spcPct val="90000"/>
            </a:lnSpc>
            <a:spcBef>
              <a:spcPct val="0"/>
            </a:spcBef>
            <a:spcAft>
              <a:spcPct val="15000"/>
            </a:spcAft>
            <a:buChar char="••"/>
          </a:pPr>
          <a:r>
            <a:rPr lang="en-US" sz="1200" b="1" kern="1200" dirty="0">
              <a:solidFill>
                <a:schemeClr val="tx1"/>
              </a:solidFill>
            </a:rPr>
            <a:t>Standalone Task Assignment approval</a:t>
          </a:r>
        </a:p>
        <a:p>
          <a:pPr marL="114300" lvl="1" indent="-114300" algn="l" defTabSz="533400">
            <a:lnSpc>
              <a:spcPct val="90000"/>
            </a:lnSpc>
            <a:spcBef>
              <a:spcPct val="0"/>
            </a:spcBef>
            <a:spcAft>
              <a:spcPct val="15000"/>
            </a:spcAft>
            <a:buChar char="••"/>
          </a:pPr>
          <a:r>
            <a:rPr lang="en-US" sz="1200" b="1" kern="1200" dirty="0">
              <a:solidFill>
                <a:schemeClr val="tx1"/>
              </a:solidFill>
            </a:rPr>
            <a:t>Import from Timesheet</a:t>
          </a:r>
        </a:p>
        <a:p>
          <a:pPr marL="114300" lvl="1" indent="-114300" algn="l" defTabSz="533400">
            <a:lnSpc>
              <a:spcPct val="90000"/>
            </a:lnSpc>
            <a:spcBef>
              <a:spcPct val="0"/>
            </a:spcBef>
            <a:spcAft>
              <a:spcPct val="15000"/>
            </a:spcAft>
            <a:buChar char="••"/>
          </a:pPr>
          <a:r>
            <a:rPr lang="en-US" sz="1200" b="1" kern="1200" dirty="0">
              <a:solidFill>
                <a:schemeClr val="tx1"/>
              </a:solidFill>
            </a:rPr>
            <a:t>Project Task Assignments only</a:t>
          </a:r>
        </a:p>
      </dsp:txBody>
      <dsp:txXfrm>
        <a:off x="397280" y="583770"/>
        <a:ext cx="1748854" cy="2496312"/>
      </dsp:txXfrm>
    </dsp:sp>
    <dsp:sp modelId="{37F3F421-6650-424C-BA86-F2D62F6A4CB0}">
      <dsp:nvSpPr>
        <dsp:cNvPr id="0" name=""/>
        <dsp:cNvSpPr/>
      </dsp:nvSpPr>
      <dsp:spPr>
        <a:xfrm>
          <a:off x="46180" y="120317"/>
          <a:ext cx="702201" cy="702201"/>
        </a:xfrm>
        <a:prstGeom prst="rect">
          <a:avLst/>
        </a:prstGeom>
        <a:blipFill rotWithShape="0">
          <a:blip xmlns:r="http://schemas.openxmlformats.org/officeDocument/2006/relationships" r:embed="rId1"/>
          <a:stretch>
            <a:fillRect/>
          </a:stretch>
        </a:blipFill>
        <a:ln>
          <a:noFill/>
        </a:ln>
        <a:effectLst>
          <a:outerShdw blurRad="50800" dist="38100" dir="5400000" rotWithShape="0">
            <a:srgbClr val="000000">
              <a:alpha val="43137"/>
            </a:srgbClr>
          </a:outerShdw>
        </a:effectLst>
      </dsp:spPr>
      <dsp:style>
        <a:lnRef idx="0">
          <a:scrgbClr r="0" g="0" b="0"/>
        </a:lnRef>
        <a:fillRef idx="1">
          <a:scrgbClr r="0" g="0" b="0"/>
        </a:fillRef>
        <a:effectRef idx="2">
          <a:scrgbClr r="0" g="0" b="0"/>
        </a:effectRef>
        <a:fontRef idx="minor"/>
      </dsp:style>
    </dsp:sp>
    <dsp:sp modelId="{BE815F33-39F7-4261-AD03-AE5A99894EB2}">
      <dsp:nvSpPr>
        <dsp:cNvPr id="0" name=""/>
        <dsp:cNvSpPr/>
      </dsp:nvSpPr>
      <dsp:spPr>
        <a:xfrm rot="16200000">
          <a:off x="1535016"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dirty="0" smtClean="0"/>
            <a:t>Timesheet</a:t>
          </a:r>
          <a:endParaRPr lang="en-US" sz="1900" kern="1200" dirty="0"/>
        </a:p>
      </dsp:txBody>
      <dsp:txXfrm>
        <a:off x="1535016" y="1656376"/>
        <a:ext cx="2496312" cy="351100"/>
      </dsp:txXfrm>
    </dsp:sp>
    <dsp:sp modelId="{FA39E5D4-2B4D-4508-951C-CB9401B9C3A6}">
      <dsp:nvSpPr>
        <dsp:cNvPr id="0" name=""/>
        <dsp:cNvSpPr/>
      </dsp:nvSpPr>
      <dsp:spPr>
        <a:xfrm>
          <a:off x="2958723" y="583770"/>
          <a:ext cx="1748854" cy="2496312"/>
        </a:xfrm>
        <a:prstGeom prst="rect">
          <a:avLst/>
        </a:prstGeom>
        <a:gradFill rotWithShape="0">
          <a:gsLst>
            <a:gs pos="0">
              <a:schemeClr val="accent1">
                <a:shade val="50000"/>
                <a:hueOff val="-396136"/>
                <a:satOff val="0"/>
                <a:lumOff val="32202"/>
                <a:alphaOff val="0"/>
                <a:shade val="58000"/>
                <a:satMod val="150000"/>
              </a:schemeClr>
            </a:gs>
            <a:gs pos="72000">
              <a:schemeClr val="accent1">
                <a:shade val="50000"/>
                <a:hueOff val="-396136"/>
                <a:satOff val="0"/>
                <a:lumOff val="32202"/>
                <a:alphaOff val="0"/>
                <a:tint val="90000"/>
                <a:satMod val="135000"/>
              </a:schemeClr>
            </a:gs>
            <a:gs pos="100000">
              <a:schemeClr val="accent1">
                <a:shade val="50000"/>
                <a:hueOff val="-396136"/>
                <a:satOff val="0"/>
                <a:lumOff val="32202"/>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309651"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Timesheet</a:t>
          </a:r>
        </a:p>
        <a:p>
          <a:pPr marL="114300" lvl="1" indent="-114300" algn="l" defTabSz="533400">
            <a:lnSpc>
              <a:spcPct val="90000"/>
            </a:lnSpc>
            <a:spcBef>
              <a:spcPct val="0"/>
            </a:spcBef>
            <a:spcAft>
              <a:spcPct val="15000"/>
            </a:spcAft>
            <a:buChar char="••"/>
          </a:pPr>
          <a:r>
            <a:rPr lang="en-US" sz="1200" b="1" kern="1200" dirty="0">
              <a:solidFill>
                <a:schemeClr val="tx1"/>
              </a:solidFill>
            </a:rPr>
            <a:t>Standalone Timesheet line </a:t>
          </a:r>
          <a:r>
            <a:rPr lang="en-US" sz="1200" b="1" kern="1200" dirty="0" smtClean="0">
              <a:solidFill>
                <a:schemeClr val="tx1"/>
              </a:solidFill>
            </a:rPr>
            <a:t>approval – New!</a:t>
          </a:r>
          <a:endParaRPr lang="en-US" sz="1200" b="1" kern="1200" dirty="0">
            <a:solidFill>
              <a:schemeClr val="tx1"/>
            </a:solidFill>
          </a:endParaRPr>
        </a:p>
        <a:p>
          <a:pPr marL="114300" lvl="1" indent="-114300" algn="l" defTabSz="533400">
            <a:lnSpc>
              <a:spcPct val="90000"/>
            </a:lnSpc>
            <a:spcBef>
              <a:spcPct val="0"/>
            </a:spcBef>
            <a:spcAft>
              <a:spcPct val="15000"/>
            </a:spcAft>
            <a:buChar char="••"/>
          </a:pPr>
          <a:r>
            <a:rPr lang="en-US" sz="1200" b="1" kern="1200" dirty="0">
              <a:solidFill>
                <a:schemeClr val="tx1"/>
              </a:solidFill>
            </a:rPr>
            <a:t>Import from My Tasks</a:t>
          </a:r>
        </a:p>
        <a:p>
          <a:pPr marL="114300" lvl="1" indent="-114300" algn="l" defTabSz="533400">
            <a:lnSpc>
              <a:spcPct val="90000"/>
            </a:lnSpc>
            <a:spcBef>
              <a:spcPct val="0"/>
            </a:spcBef>
            <a:spcAft>
              <a:spcPct val="15000"/>
            </a:spcAft>
            <a:buChar char="••"/>
          </a:pPr>
          <a:r>
            <a:rPr lang="en-US" sz="1200" b="1" kern="1200" dirty="0">
              <a:solidFill>
                <a:schemeClr val="tx1"/>
              </a:solidFill>
            </a:rPr>
            <a:t>Admin time, Personal Tasks and </a:t>
          </a:r>
          <a:r>
            <a:rPr lang="en-US" sz="1200" b="1" kern="1200" dirty="0" smtClean="0">
              <a:solidFill>
                <a:schemeClr val="tx1"/>
              </a:solidFill>
            </a:rPr>
            <a:t>Billing Categories</a:t>
          </a:r>
          <a:endParaRPr lang="en-US" sz="1200" b="1" kern="1200" dirty="0">
            <a:solidFill>
              <a:schemeClr val="tx1"/>
            </a:solidFill>
          </a:endParaRPr>
        </a:p>
      </dsp:txBody>
      <dsp:txXfrm>
        <a:off x="2958723" y="583770"/>
        <a:ext cx="1748854" cy="2496312"/>
      </dsp:txXfrm>
    </dsp:sp>
    <dsp:sp modelId="{C378D69D-96B0-45A6-9533-0B807FA7B96E}">
      <dsp:nvSpPr>
        <dsp:cNvPr id="0" name=""/>
        <dsp:cNvSpPr/>
      </dsp:nvSpPr>
      <dsp:spPr>
        <a:xfrm>
          <a:off x="2607622" y="120317"/>
          <a:ext cx="702201" cy="702201"/>
        </a:xfrm>
        <a:prstGeom prst="rect">
          <a:avLst/>
        </a:prstGeom>
        <a:blipFill rotWithShape="0">
          <a:blip xmlns:r="http://schemas.openxmlformats.org/officeDocument/2006/relationships" r:embed="rId2"/>
          <a:stretch>
            <a:fillRect/>
          </a:stretch>
        </a:blipFill>
        <a:ln>
          <a:noFill/>
        </a:ln>
        <a:effectLst>
          <a:outerShdw blurRad="50800" dist="38100" dir="5400000" rotWithShape="0">
            <a:srgbClr val="000000">
              <a:alpha val="43137"/>
            </a:srgbClr>
          </a:outerShdw>
        </a:effectLst>
      </dsp:spPr>
      <dsp:style>
        <a:lnRef idx="0">
          <a:scrgbClr r="0" g="0" b="0"/>
        </a:lnRef>
        <a:fillRef idx="1">
          <a:scrgbClr r="0" g="0" b="0"/>
        </a:fillRef>
        <a:effectRef idx="2">
          <a:scrgbClr r="0" g="0" b="0"/>
        </a:effectRef>
        <a:fontRef idx="minor"/>
      </dsp:style>
    </dsp:sp>
    <dsp:sp modelId="{8C3C4675-1846-48BA-816C-593F3F8078E1}">
      <dsp:nvSpPr>
        <dsp:cNvPr id="0" name=""/>
        <dsp:cNvSpPr/>
      </dsp:nvSpPr>
      <dsp:spPr>
        <a:xfrm rot="16200000">
          <a:off x="4096458"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a:t>Single Entry Mode</a:t>
          </a:r>
        </a:p>
      </dsp:txBody>
      <dsp:txXfrm>
        <a:off x="4096458" y="1656376"/>
        <a:ext cx="2496312" cy="351100"/>
      </dsp:txXfrm>
    </dsp:sp>
    <dsp:sp modelId="{3D030CF1-80ED-4E44-8B57-BDA4F837303E}">
      <dsp:nvSpPr>
        <dsp:cNvPr id="0" name=""/>
        <dsp:cNvSpPr/>
      </dsp:nvSpPr>
      <dsp:spPr>
        <a:xfrm>
          <a:off x="5520165" y="583770"/>
          <a:ext cx="1748854" cy="2496312"/>
        </a:xfrm>
        <a:prstGeom prst="rect">
          <a:avLst/>
        </a:prstGeom>
        <a:gradFill rotWithShape="0">
          <a:gsLst>
            <a:gs pos="0">
              <a:schemeClr val="accent1">
                <a:shade val="50000"/>
                <a:hueOff val="-396136"/>
                <a:satOff val="0"/>
                <a:lumOff val="32202"/>
                <a:alphaOff val="0"/>
                <a:shade val="58000"/>
                <a:satMod val="150000"/>
              </a:schemeClr>
            </a:gs>
            <a:gs pos="72000">
              <a:schemeClr val="accent1">
                <a:shade val="50000"/>
                <a:hueOff val="-396136"/>
                <a:satOff val="0"/>
                <a:lumOff val="32202"/>
                <a:alphaOff val="0"/>
                <a:tint val="90000"/>
                <a:satMod val="135000"/>
              </a:schemeClr>
            </a:gs>
            <a:gs pos="100000">
              <a:schemeClr val="accent1">
                <a:shade val="50000"/>
                <a:hueOff val="-396136"/>
                <a:satOff val="0"/>
                <a:lumOff val="32202"/>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30965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plan and to the </a:t>
          </a:r>
          <a:r>
            <a:rPr lang="en-US" sz="1200" b="1" kern="1200" dirty="0" smtClean="0">
              <a:solidFill>
                <a:schemeClr val="tx1"/>
              </a:solidFill>
            </a:rPr>
            <a:t>Timesheet</a:t>
          </a:r>
          <a:endParaRPr lang="en-US" sz="1200" b="1" kern="1200" dirty="0">
            <a:solidFill>
              <a:schemeClr val="tx1"/>
            </a:solidFill>
          </a:endParaRPr>
        </a:p>
        <a:p>
          <a:pPr marL="114300" lvl="1" indent="-114300" algn="l" defTabSz="533400">
            <a:lnSpc>
              <a:spcPct val="90000"/>
            </a:lnSpc>
            <a:spcBef>
              <a:spcPct val="0"/>
            </a:spcBef>
            <a:spcAft>
              <a:spcPct val="15000"/>
            </a:spcAft>
            <a:buChar char="••"/>
          </a:pPr>
          <a:r>
            <a:rPr lang="en-US" sz="1200" b="1" kern="1200" dirty="0">
              <a:solidFill>
                <a:schemeClr val="tx1"/>
              </a:solidFill>
            </a:rPr>
            <a:t>Integrated line approvals</a:t>
          </a:r>
        </a:p>
        <a:p>
          <a:pPr marL="114300" lvl="1" indent="-114300" algn="l" defTabSz="533400">
            <a:lnSpc>
              <a:spcPct val="90000"/>
            </a:lnSpc>
            <a:spcBef>
              <a:spcPct val="0"/>
            </a:spcBef>
            <a:spcAft>
              <a:spcPct val="15000"/>
            </a:spcAft>
            <a:buChar char="••"/>
          </a:pPr>
          <a:r>
            <a:rPr lang="en-US" sz="1200" b="1" kern="1200" dirty="0">
              <a:solidFill>
                <a:schemeClr val="tx1"/>
              </a:solidFill>
            </a:rPr>
            <a:t>No import required</a:t>
          </a:r>
        </a:p>
        <a:p>
          <a:pPr marL="114300" lvl="1" indent="-114300" algn="l" defTabSz="533400">
            <a:lnSpc>
              <a:spcPct val="90000"/>
            </a:lnSpc>
            <a:spcBef>
              <a:spcPct val="0"/>
            </a:spcBef>
            <a:spcAft>
              <a:spcPct val="15000"/>
            </a:spcAft>
            <a:buChar char="••"/>
          </a:pPr>
          <a:r>
            <a:rPr lang="en-US" sz="1200" b="1" kern="1200" dirty="0">
              <a:solidFill>
                <a:schemeClr val="tx1"/>
              </a:solidFill>
            </a:rPr>
            <a:t>All line types and billing categories supported</a:t>
          </a:r>
        </a:p>
      </dsp:txBody>
      <dsp:txXfrm>
        <a:off x="5520165" y="583770"/>
        <a:ext cx="1748854" cy="2496312"/>
      </dsp:txXfrm>
    </dsp:sp>
    <dsp:sp modelId="{2274EE3B-2703-4488-9EF3-336FADDEC9D7}">
      <dsp:nvSpPr>
        <dsp:cNvPr id="0" name=""/>
        <dsp:cNvSpPr/>
      </dsp:nvSpPr>
      <dsp:spPr>
        <a:xfrm>
          <a:off x="5169064" y="120317"/>
          <a:ext cx="702201" cy="702201"/>
        </a:xfrm>
        <a:prstGeom prst="rect">
          <a:avLst/>
        </a:prstGeom>
        <a:blipFill rotWithShape="0">
          <a:blip xmlns:r="http://schemas.openxmlformats.org/officeDocument/2006/relationships" r:embed="rId3"/>
          <a:stretch>
            <a:fillRect/>
          </a:stretch>
        </a:blipFill>
        <a:ln>
          <a:noFill/>
        </a:ln>
        <a:effectLst>
          <a:outerShdw blurRad="50800" dist="38100" dir="5400000" rotWithShape="0">
            <a:srgbClr val="000000">
              <a:alpha val="43137"/>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125801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solidFill>
                  <a:schemeClr val="tx1"/>
                </a:solidFill>
              </a:rPr>
              <a:t>Site Administrator configures agreed upon mode of time tracking</a:t>
            </a:r>
          </a:p>
          <a:p>
            <a:pPr>
              <a:lnSpc>
                <a:spcPct val="120000"/>
              </a:lnSpc>
            </a:pPr>
            <a:r>
              <a:rPr lang="en-US" dirty="0" smtClean="0">
                <a:solidFill>
                  <a:schemeClr val="tx1"/>
                </a:solidFill>
              </a:rPr>
              <a:t>Cover the following topics ( time allowing):</a:t>
            </a:r>
          </a:p>
          <a:p>
            <a:pPr lvl="1">
              <a:lnSpc>
                <a:spcPct val="120000"/>
              </a:lnSpc>
            </a:pPr>
            <a:r>
              <a:rPr lang="en-US" dirty="0" smtClean="0">
                <a:solidFill>
                  <a:schemeClr val="tx1"/>
                </a:solidFill>
              </a:rPr>
              <a:t>Record time against task assignments</a:t>
            </a:r>
          </a:p>
          <a:p>
            <a:pPr lvl="1">
              <a:lnSpc>
                <a:spcPct val="120000"/>
              </a:lnSpc>
            </a:pPr>
            <a:r>
              <a:rPr lang="en-US" dirty="0" smtClean="0">
                <a:solidFill>
                  <a:schemeClr val="tx1"/>
                </a:solidFill>
              </a:rPr>
              <a:t>Record working admin time</a:t>
            </a:r>
          </a:p>
          <a:p>
            <a:pPr lvl="1">
              <a:lnSpc>
                <a:spcPct val="120000"/>
              </a:lnSpc>
            </a:pPr>
            <a:r>
              <a:rPr lang="en-US" dirty="0" smtClean="0">
                <a:solidFill>
                  <a:schemeClr val="tx1"/>
                </a:solidFill>
              </a:rPr>
              <a:t>Record nonworking admin time</a:t>
            </a:r>
          </a:p>
          <a:p>
            <a:pPr lvl="1">
              <a:lnSpc>
                <a:spcPct val="120000"/>
              </a:lnSpc>
            </a:pPr>
            <a:r>
              <a:rPr lang="en-US" dirty="0" smtClean="0">
                <a:solidFill>
                  <a:schemeClr val="tx1"/>
                </a:solidFill>
              </a:rPr>
              <a:t>Record time against personal tasks</a:t>
            </a:r>
          </a:p>
          <a:p>
            <a:pPr lvl="1">
              <a:lnSpc>
                <a:spcPct val="120000"/>
              </a:lnSpc>
            </a:pPr>
            <a:r>
              <a:rPr lang="en-US" dirty="0" smtClean="0">
                <a:solidFill>
                  <a:schemeClr val="tx1"/>
                </a:solidFill>
              </a:rPr>
              <a:t>Navigate between periods</a:t>
            </a:r>
          </a:p>
          <a:p>
            <a:pPr lvl="1">
              <a:lnSpc>
                <a:spcPct val="120000"/>
              </a:lnSpc>
            </a:pPr>
            <a:r>
              <a:rPr lang="en-US" dirty="0" smtClean="0">
                <a:solidFill>
                  <a:schemeClr val="tx1"/>
                </a:solidFill>
              </a:rPr>
              <a:t>Interact with task status manager using comments</a:t>
            </a:r>
          </a:p>
          <a:p>
            <a:pPr lvl="1">
              <a:lnSpc>
                <a:spcPct val="120000"/>
              </a:lnSpc>
            </a:pPr>
            <a:r>
              <a:rPr lang="en-US" dirty="0" smtClean="0">
                <a:solidFill>
                  <a:schemeClr val="tx1"/>
                </a:solidFill>
              </a:rPr>
              <a:t>Interact with timesheet manager using comments</a:t>
            </a:r>
          </a:p>
          <a:p>
            <a:pPr lvl="1">
              <a:lnSpc>
                <a:spcPct val="120000"/>
              </a:lnSpc>
            </a:pPr>
            <a:r>
              <a:rPr lang="en-US" dirty="0" smtClean="0">
                <a:solidFill>
                  <a:schemeClr val="tx1"/>
                </a:solidFill>
              </a:rPr>
              <a:t>Submit all or selected lines for task status manager approval</a:t>
            </a:r>
          </a:p>
          <a:p>
            <a:pPr lvl="1">
              <a:lnSpc>
                <a:spcPct val="120000"/>
              </a:lnSpc>
            </a:pPr>
            <a:r>
              <a:rPr lang="en-US" dirty="0" smtClean="0">
                <a:solidFill>
                  <a:schemeClr val="tx1"/>
                </a:solidFill>
              </a:rPr>
              <a:t>Submit all or selected lines for timesheet line approval</a:t>
            </a:r>
          </a:p>
          <a:p>
            <a:pPr lvl="1">
              <a:lnSpc>
                <a:spcPct val="120000"/>
              </a:lnSpc>
            </a:pPr>
            <a:r>
              <a:rPr lang="en-US" dirty="0" smtClean="0">
                <a:solidFill>
                  <a:schemeClr val="tx1"/>
                </a:solidFill>
              </a:rPr>
              <a:t>Submit timesheet to default timesheet manager</a:t>
            </a:r>
          </a:p>
          <a:p>
            <a:pPr lvl="1">
              <a:lnSpc>
                <a:spcPct val="120000"/>
              </a:lnSpc>
            </a:pPr>
            <a:r>
              <a:rPr lang="en-US" dirty="0" smtClean="0">
                <a:solidFill>
                  <a:schemeClr val="tx1"/>
                </a:solidFill>
              </a:rPr>
              <a:t>Submit timesheet to non default timesheet manager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14</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flip flop this setting without ensuring all lines</a:t>
            </a:r>
            <a:r>
              <a:rPr lang="en-US" baseline="0" dirty="0" smtClean="0"/>
              <a:t> &amp; TS pending approvals are approved/rejected.</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22</a:t>
            </a:fld>
            <a:endParaRPr lang="en-US"/>
          </a:p>
        </p:txBody>
      </p:sp>
    </p:spTree>
    <p:extLst>
      <p:ext uri="{BB962C8B-B14F-4D97-AF65-F5344CB8AC3E}">
        <p14:creationId xmlns:p14="http://schemas.microsoft.com/office/powerpoint/2010/main" val="91998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These four configuration settings control behavior for the My Tasks function.  </a:t>
            </a:r>
          </a:p>
          <a:p>
            <a:r>
              <a:rPr lang="en-US" sz="1200" b="1" i="1" kern="1200" dirty="0" smtClean="0">
                <a:solidFill>
                  <a:schemeClr val="tx1"/>
                </a:solidFill>
                <a:latin typeface="+mn-lt"/>
                <a:ea typeface="+mn-ea"/>
                <a:cs typeface="+mn-cs"/>
              </a:rPr>
              <a:t>Tracking Method</a:t>
            </a:r>
          </a:p>
          <a:p>
            <a:r>
              <a:rPr lang="en-US" sz="1200" kern="1200" dirty="0" smtClean="0">
                <a:solidFill>
                  <a:schemeClr val="tx1"/>
                </a:solidFill>
                <a:latin typeface="+mn-lt"/>
                <a:ea typeface="+mn-ea"/>
                <a:cs typeface="+mn-cs"/>
              </a:rPr>
              <a:t>The tracking method controls which task status fields on the My Tasks page are enabled for entry.   By default, this method is controlled by the default set in the project plan.  However,  a check box is provided to enforce the use of a single tracking method for all projects on the Project Server instance.</a:t>
            </a:r>
          </a:p>
          <a:p>
            <a:r>
              <a:rPr lang="en-US" sz="1200" kern="1200" dirty="0" smtClean="0">
                <a:solidFill>
                  <a:schemeClr val="tx1"/>
                </a:solidFill>
                <a:latin typeface="+mn-lt"/>
                <a:ea typeface="+mn-ea"/>
                <a:cs typeface="+mn-cs"/>
              </a:rPr>
              <a:t>In Single Entry Mode the tracking method setting is ignored.</a:t>
            </a:r>
          </a:p>
          <a:p>
            <a:r>
              <a:rPr lang="en-US" sz="1200" b="1" i="1" kern="1200" dirty="0" smtClean="0">
                <a:solidFill>
                  <a:schemeClr val="tx1"/>
                </a:solidFill>
                <a:latin typeface="+mn-lt"/>
                <a:ea typeface="+mn-ea"/>
                <a:cs typeface="+mn-cs"/>
              </a:rPr>
              <a:t>Reporting Display</a:t>
            </a:r>
          </a:p>
          <a:p>
            <a:r>
              <a:rPr lang="en-US" sz="1200" kern="1200" dirty="0" smtClean="0">
                <a:solidFill>
                  <a:schemeClr val="tx1"/>
                </a:solidFill>
                <a:latin typeface="+mn-lt"/>
                <a:ea typeface="+mn-ea"/>
                <a:cs typeface="+mn-cs"/>
              </a:rPr>
              <a:t>This setting is used if your tracking method is set to </a:t>
            </a:r>
            <a:r>
              <a:rPr lang="en-US" sz="1200" b="1" kern="1200" dirty="0" smtClean="0">
                <a:solidFill>
                  <a:schemeClr val="tx1"/>
                </a:solidFill>
                <a:latin typeface="+mn-lt"/>
                <a:ea typeface="+mn-ea"/>
                <a:cs typeface="+mn-cs"/>
              </a:rPr>
              <a:t>Hours of work done per period</a:t>
            </a:r>
            <a:r>
              <a:rPr lang="en-US" sz="1200" kern="1200" dirty="0" smtClean="0">
                <a:solidFill>
                  <a:schemeClr val="tx1"/>
                </a:solidFill>
                <a:latin typeface="+mn-lt"/>
                <a:ea typeface="+mn-ea"/>
                <a:cs typeface="+mn-cs"/>
              </a:rPr>
              <a:t>.  This setting determines whether you enter a value by day or by total hours for the period.</a:t>
            </a:r>
          </a:p>
          <a:p>
            <a:r>
              <a:rPr lang="en-US" sz="1200" b="1" i="1" kern="1200" dirty="0" smtClean="0">
                <a:solidFill>
                  <a:schemeClr val="tx1"/>
                </a:solidFill>
                <a:latin typeface="+mn-lt"/>
                <a:ea typeface="+mn-ea"/>
                <a:cs typeface="+mn-cs"/>
              </a:rPr>
              <a:t>Protect User Updates</a:t>
            </a:r>
          </a:p>
          <a:p>
            <a:r>
              <a:rPr lang="en-US" sz="1200" kern="1200" dirty="0" smtClean="0">
                <a:solidFill>
                  <a:schemeClr val="tx1"/>
                </a:solidFill>
                <a:latin typeface="+mn-lt"/>
                <a:ea typeface="+mn-ea"/>
                <a:cs typeface="+mn-cs"/>
              </a:rPr>
              <a:t>This setting controls where task updates can occur.  If the </a:t>
            </a:r>
            <a:r>
              <a:rPr lang="en-US" sz="1200" b="1" kern="1200" dirty="0" smtClean="0">
                <a:solidFill>
                  <a:schemeClr val="tx1"/>
                </a:solidFill>
                <a:latin typeface="+mn-lt"/>
                <a:ea typeface="+mn-ea"/>
                <a:cs typeface="+mn-cs"/>
              </a:rPr>
              <a:t>Restrict Updates to Project Web Access</a:t>
            </a:r>
            <a:r>
              <a:rPr lang="en-US" sz="1200" kern="1200" dirty="0" smtClean="0">
                <a:solidFill>
                  <a:schemeClr val="tx1"/>
                </a:solidFill>
                <a:latin typeface="+mn-lt"/>
                <a:ea typeface="+mn-ea"/>
                <a:cs typeface="+mn-cs"/>
              </a:rPr>
              <a:t> check box is selected, then a project manager cannot update actual work values within Microsoft Project Professional.  </a:t>
            </a:r>
            <a:r>
              <a:rPr lang="en-US" sz="1200" strike="sngStrike" kern="1200" dirty="0" smtClean="0">
                <a:solidFill>
                  <a:schemeClr val="tx1"/>
                </a:solidFill>
                <a:latin typeface="+mn-lt"/>
                <a:ea typeface="+mn-ea"/>
                <a:cs typeface="+mn-cs"/>
              </a:rPr>
              <a:t>If </a:t>
            </a:r>
            <a:r>
              <a:rPr lang="en-US" sz="1200" b="1" strike="sngStrike" kern="1200" dirty="0" smtClean="0">
                <a:solidFill>
                  <a:schemeClr val="tx1"/>
                </a:solidFill>
                <a:latin typeface="+mn-lt"/>
                <a:ea typeface="+mn-ea"/>
                <a:cs typeface="+mn-cs"/>
              </a:rPr>
              <a:t>Time entry by Timesheet only</a:t>
            </a:r>
            <a:r>
              <a:rPr lang="en-US" sz="1200" strike="sngStrike" kern="1200" dirty="0" smtClean="0">
                <a:solidFill>
                  <a:schemeClr val="tx1"/>
                </a:solidFill>
                <a:latin typeface="+mn-lt"/>
                <a:ea typeface="+mn-ea"/>
                <a:cs typeface="+mn-cs"/>
              </a:rPr>
              <a:t> is selected, then task updates must be performed in My Timesheet and imported back into My Tasks for submission.</a:t>
            </a:r>
          </a:p>
          <a:p>
            <a:r>
              <a:rPr lang="en-US" dirty="0" smtClean="0">
                <a:effectLst/>
              </a:rPr>
              <a:t>Import all timesheet line classifications – can lead to negative numbers if data is edited in the Tasks UI (or Exchange), so user training required if this setting is activated</a:t>
            </a:r>
            <a:endParaRPr lang="en-US" sz="1200" strike="sngStrike"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Define Near Future Planning Window</a:t>
            </a:r>
          </a:p>
          <a:p>
            <a:r>
              <a:rPr lang="en-US" sz="1200" kern="1200" dirty="0" smtClean="0">
                <a:solidFill>
                  <a:schemeClr val="tx1"/>
                </a:solidFill>
                <a:latin typeface="+mn-lt"/>
                <a:ea typeface="+mn-ea"/>
                <a:cs typeface="+mn-cs"/>
              </a:rPr>
              <a:t>This setting determines the size of the Near Future group in the Planning Window grouping within My Tasks.  By default, this value is set to 2, as research indicates that most people seemed to plan up to two time reporting periods in advance.  However, it can be increased or decreased based on organizational need. </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25</a:t>
            </a:fld>
            <a:endParaRPr lang="en-US"/>
          </a:p>
        </p:txBody>
      </p:sp>
    </p:spTree>
    <p:extLst>
      <p:ext uri="{BB962C8B-B14F-4D97-AF65-F5344CB8AC3E}">
        <p14:creationId xmlns:p14="http://schemas.microsoft.com/office/powerpoint/2010/main" val="1727016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using the</a:t>
            </a:r>
            <a:r>
              <a:rPr lang="en-US" baseline="0" dirty="0" smtClean="0"/>
              <a:t> “Publish” flag </a:t>
            </a:r>
            <a:r>
              <a:rPr lang="en-US" baseline="0" smtClean="0"/>
              <a:t>as well</a:t>
            </a:r>
            <a:endParaRPr lang="en-US"/>
          </a:p>
        </p:txBody>
      </p:sp>
      <p:sp>
        <p:nvSpPr>
          <p:cNvPr id="4" name="Slide Number Placeholder 3"/>
          <p:cNvSpPr>
            <a:spLocks noGrp="1"/>
          </p:cNvSpPr>
          <p:nvPr>
            <p:ph type="sldNum" sz="quarter" idx="10"/>
          </p:nvPr>
        </p:nvSpPr>
        <p:spPr/>
        <p:txBody>
          <a:bodyPr/>
          <a:lstStyle/>
          <a:p>
            <a:fld id="{7622DBAE-4DF9-425C-962F-4ECF85FB5F3C}" type="slidenum">
              <a:rPr lang="en-US" smtClean="0"/>
              <a:pPr/>
              <a:t>26</a:t>
            </a:fld>
            <a:endParaRPr lang="en-US"/>
          </a:p>
        </p:txBody>
      </p:sp>
    </p:spTree>
    <p:extLst>
      <p:ext uri="{BB962C8B-B14F-4D97-AF65-F5344CB8AC3E}">
        <p14:creationId xmlns:p14="http://schemas.microsoft.com/office/powerpoint/2010/main" val="376955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solidFill>
                  <a:schemeClr val="tx1"/>
                </a:solidFill>
              </a:rPr>
              <a:t>Review the following:</a:t>
            </a:r>
          </a:p>
          <a:p>
            <a:pPr lvl="1">
              <a:lnSpc>
                <a:spcPct val="100000"/>
              </a:lnSpc>
            </a:pPr>
            <a:r>
              <a:rPr lang="en-US" dirty="0" smtClean="0">
                <a:solidFill>
                  <a:schemeClr val="tx1"/>
                </a:solidFill>
              </a:rPr>
              <a:t>Manage Fiscal Periods</a:t>
            </a:r>
          </a:p>
          <a:p>
            <a:pPr lvl="1">
              <a:lnSpc>
                <a:spcPct val="100000"/>
              </a:lnSpc>
            </a:pPr>
            <a:r>
              <a:rPr lang="en-US" dirty="0" smtClean="0">
                <a:solidFill>
                  <a:schemeClr val="tx1"/>
                </a:solidFill>
              </a:rPr>
              <a:t>Configure time reporting periods</a:t>
            </a:r>
          </a:p>
          <a:p>
            <a:pPr lvl="1">
              <a:lnSpc>
                <a:spcPct val="100000"/>
              </a:lnSpc>
            </a:pPr>
            <a:r>
              <a:rPr lang="en-US" dirty="0" smtClean="0">
                <a:solidFill>
                  <a:schemeClr val="tx1"/>
                </a:solidFill>
              </a:rPr>
              <a:t>Configure timesheet line classifications</a:t>
            </a:r>
          </a:p>
          <a:p>
            <a:pPr lvl="1">
              <a:lnSpc>
                <a:spcPct val="100000"/>
              </a:lnSpc>
            </a:pPr>
            <a:r>
              <a:rPr lang="en-US" dirty="0" smtClean="0">
                <a:solidFill>
                  <a:schemeClr val="tx1"/>
                </a:solidFill>
              </a:rPr>
              <a:t>Configure timesheet settings and defaults</a:t>
            </a:r>
          </a:p>
          <a:p>
            <a:pPr lvl="1">
              <a:lnSpc>
                <a:spcPct val="100000"/>
              </a:lnSpc>
            </a:pPr>
            <a:r>
              <a:rPr lang="en-US" dirty="0" smtClean="0">
                <a:solidFill>
                  <a:schemeClr val="tx1"/>
                </a:solidFill>
              </a:rPr>
              <a:t>Configure administrative time categories</a:t>
            </a:r>
          </a:p>
          <a:p>
            <a:pPr lvl="1">
              <a:lnSpc>
                <a:spcPct val="100000"/>
              </a:lnSpc>
            </a:pPr>
            <a:r>
              <a:rPr lang="en-US" dirty="0" smtClean="0">
                <a:solidFill>
                  <a:schemeClr val="tx1"/>
                </a:solidFill>
              </a:rPr>
              <a:t>Configure task settings and display</a:t>
            </a:r>
          </a:p>
          <a:p>
            <a:pPr lvl="1">
              <a:lnSpc>
                <a:spcPct val="100000"/>
              </a:lnSpc>
            </a:pPr>
            <a:r>
              <a:rPr lang="en-US" dirty="0" smtClean="0">
                <a:solidFill>
                  <a:schemeClr val="tx1"/>
                </a:solidFill>
              </a:rPr>
              <a:t>How and why to close tasks to update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28</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solidFill>
                  <a:schemeClr val="tx1"/>
                </a:solidFill>
              </a:rPr>
              <a:t>Review the following:</a:t>
            </a:r>
          </a:p>
          <a:p>
            <a:pPr lvl="1">
              <a:lnSpc>
                <a:spcPct val="100000"/>
              </a:lnSpc>
            </a:pPr>
            <a:r>
              <a:rPr lang="en-US" dirty="0" smtClean="0">
                <a:solidFill>
                  <a:schemeClr val="tx1"/>
                </a:solidFill>
              </a:rPr>
              <a:t>Manage Fiscal Periods</a:t>
            </a:r>
          </a:p>
          <a:p>
            <a:pPr lvl="1">
              <a:lnSpc>
                <a:spcPct val="100000"/>
              </a:lnSpc>
            </a:pPr>
            <a:r>
              <a:rPr lang="en-US" dirty="0" smtClean="0">
                <a:solidFill>
                  <a:schemeClr val="tx1"/>
                </a:solidFill>
              </a:rPr>
              <a:t>Configure time reporting periods</a:t>
            </a:r>
          </a:p>
          <a:p>
            <a:pPr lvl="1">
              <a:lnSpc>
                <a:spcPct val="100000"/>
              </a:lnSpc>
            </a:pPr>
            <a:r>
              <a:rPr lang="en-US" dirty="0" smtClean="0">
                <a:solidFill>
                  <a:schemeClr val="tx1"/>
                </a:solidFill>
              </a:rPr>
              <a:t>Configure timesheet line classifications</a:t>
            </a:r>
          </a:p>
          <a:p>
            <a:pPr lvl="1">
              <a:lnSpc>
                <a:spcPct val="100000"/>
              </a:lnSpc>
            </a:pPr>
            <a:r>
              <a:rPr lang="en-US" dirty="0" smtClean="0">
                <a:solidFill>
                  <a:schemeClr val="tx1"/>
                </a:solidFill>
              </a:rPr>
              <a:t>Configure timesheet settings and defaults</a:t>
            </a:r>
          </a:p>
          <a:p>
            <a:pPr lvl="1">
              <a:lnSpc>
                <a:spcPct val="100000"/>
              </a:lnSpc>
            </a:pPr>
            <a:r>
              <a:rPr lang="en-US" dirty="0" smtClean="0">
                <a:solidFill>
                  <a:schemeClr val="tx1"/>
                </a:solidFill>
              </a:rPr>
              <a:t>Configure administrative time categories</a:t>
            </a:r>
          </a:p>
          <a:p>
            <a:pPr lvl="1">
              <a:lnSpc>
                <a:spcPct val="100000"/>
              </a:lnSpc>
            </a:pPr>
            <a:r>
              <a:rPr lang="en-US" dirty="0" smtClean="0">
                <a:solidFill>
                  <a:schemeClr val="tx1"/>
                </a:solidFill>
              </a:rPr>
              <a:t>Configure task settings and display</a:t>
            </a:r>
          </a:p>
          <a:p>
            <a:pPr lvl="1">
              <a:lnSpc>
                <a:spcPct val="100000"/>
              </a:lnSpc>
            </a:pPr>
            <a:r>
              <a:rPr lang="en-US" dirty="0" smtClean="0">
                <a:solidFill>
                  <a:schemeClr val="tx1"/>
                </a:solidFill>
              </a:rPr>
              <a:t>How and why to close tasks to update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32</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Feature</a:t>
            </a:r>
            <a:r>
              <a:rPr lang="en-US" sz="1000" b="1" baseline="0" dirty="0" smtClean="0"/>
              <a:t> Information</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Disposition: New | </a:t>
            </a:r>
            <a:r>
              <a:rPr lang="en-US" sz="1000" b="1" baseline="0" dirty="0" smtClean="0"/>
              <a:t>Improved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Affects: Pro | </a:t>
            </a:r>
            <a:r>
              <a:rPr lang="en-US" sz="1000" b="0" baseline="0" dirty="0" err="1" smtClean="0"/>
              <a:t>Std</a:t>
            </a:r>
            <a:r>
              <a:rPr lang="en-US" sz="1000" b="0" baseline="0" dirty="0" smtClean="0"/>
              <a:t> | PWA | </a:t>
            </a:r>
            <a:r>
              <a:rPr lang="en-US" sz="1000" b="1" baseline="0" dirty="0" err="1" smtClean="0"/>
              <a:t>Srv</a:t>
            </a:r>
            <a:endParaRPr lang="en-US" sz="1000" b="1" baseline="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PM: </a:t>
            </a:r>
            <a:r>
              <a:rPr lang="en-US" sz="1000" b="0" baseline="0" dirty="0" err="1" smtClean="0"/>
              <a:t>chboyd</a:t>
            </a:r>
            <a:endParaRPr lang="en-US" sz="1000" b="0" baseline="0" dirty="0" smtClean="0"/>
          </a:p>
          <a:p>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Background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Project Server 2007</a:t>
            </a:r>
            <a:r>
              <a:rPr lang="en-US" sz="1000" b="0" baseline="0" dirty="0" smtClean="0"/>
              <a:t> timesheet/task </a:t>
            </a:r>
            <a:r>
              <a:rPr lang="en-US" sz="1000" b="0" baseline="0" dirty="0" err="1" smtClean="0"/>
              <a:t>statusing</a:t>
            </a:r>
            <a:r>
              <a:rPr lang="en-US" sz="1000" b="0" baseline="0" dirty="0" smtClean="0"/>
              <a:t> integration with Outlook improved user experience by allowing assignments to be listed as Outlook tasks in addition to calendar appointments.  However, an Outlook add-in was required to implement the integration which introduce client side issues such as permission assignment and the cost of integration to package and distribute a client-side update on a recurring basis as changes are introduced by service packs and hot-fixes.</a:t>
            </a:r>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Description</a:t>
            </a:r>
          </a:p>
          <a:p>
            <a:pPr marR="0" algn="l" rtl="0">
              <a:buFont typeface="Wingdings"/>
              <a:buNone/>
            </a:pPr>
            <a:r>
              <a:rPr lang="en-US" sz="1200" baseline="0" dirty="0" smtClean="0">
                <a:latin typeface="+mn-lt"/>
              </a:rPr>
              <a:t>The following functionalities will be available in the Outlook UI:</a:t>
            </a:r>
          </a:p>
          <a:p>
            <a:pPr marL="228600" marR="0" indent="-228600" algn="l" rtl="0">
              <a:buFont typeface="Wingdings" pitchFamily="2" charset="2"/>
              <a:buChar char="q"/>
            </a:pPr>
            <a:r>
              <a:rPr lang="en-US" sz="1200" baseline="0" dirty="0" smtClean="0">
                <a:latin typeface="+mn-lt"/>
              </a:rPr>
              <a:t> Project tasks will appear as tasks in Outlook.</a:t>
            </a:r>
          </a:p>
          <a:p>
            <a:pPr marL="228600" marR="0" indent="-228600" algn="l" rtl="0">
              <a:buFont typeface="Wingdings" pitchFamily="2" charset="2"/>
              <a:buChar char="q"/>
            </a:pPr>
            <a:r>
              <a:rPr lang="en-US" sz="1200" baseline="0" dirty="0" smtClean="0">
                <a:latin typeface="+mn-lt"/>
              </a:rPr>
              <a:t> Team members will be able to see the tasks in Outlook, grouped by the project name.</a:t>
            </a:r>
          </a:p>
          <a:p>
            <a:pPr marL="228600" marR="0" indent="-228600" algn="l" rtl="0">
              <a:buFont typeface="Wingdings" pitchFamily="2" charset="2"/>
              <a:buChar char="q"/>
            </a:pPr>
            <a:r>
              <a:rPr lang="en-US" sz="1200" baseline="0" dirty="0" smtClean="0">
                <a:latin typeface="+mn-lt"/>
              </a:rPr>
              <a:t> Without accessing PWA, team members will be able to sync the following with Project Server:</a:t>
            </a:r>
          </a:p>
          <a:p>
            <a:pPr marL="685800" marR="0" lvl="3" indent="-228600" algn="l" rtl="0">
              <a:buFont typeface="Courier New" pitchFamily="49" charset="0"/>
              <a:buChar char="o"/>
            </a:pPr>
            <a:r>
              <a:rPr lang="en-US" sz="1200" baseline="0" dirty="0" smtClean="0">
                <a:latin typeface="+mn-lt"/>
              </a:rPr>
              <a:t> Percentage of completions</a:t>
            </a:r>
          </a:p>
          <a:p>
            <a:pPr marL="685800" marR="0" lvl="1" indent="-228600" algn="l" rtl="0">
              <a:buFont typeface="Courier New" pitchFamily="49" charset="0"/>
              <a:buChar char="o"/>
            </a:pPr>
            <a:r>
              <a:rPr lang="en-US" sz="1200" baseline="0" dirty="0" smtClean="0">
                <a:latin typeface="+mn-lt"/>
              </a:rPr>
              <a:t> Work done / completed</a:t>
            </a:r>
          </a:p>
          <a:p>
            <a:pPr marL="685800" marR="0" lvl="1" indent="-228600" algn="l" rtl="0">
              <a:buFont typeface="Courier New" pitchFamily="49" charset="0"/>
              <a:buChar char="o"/>
            </a:pPr>
            <a:r>
              <a:rPr lang="en-US" sz="1200" baseline="0" dirty="0" smtClean="0">
                <a:latin typeface="+mn-lt"/>
              </a:rPr>
              <a:t> Estimates to complete / work remaining</a:t>
            </a:r>
            <a:r>
              <a:rPr lang="en-US" sz="1200" b="1" i="1" u="sng" baseline="0" dirty="0" smtClean="0">
                <a:latin typeface="+mn-lt"/>
              </a:rPr>
              <a:t> </a:t>
            </a:r>
            <a:endParaRPr lang="en-US" b="1" u="sng" dirty="0" smtClean="0"/>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Server-side integration - </a:t>
            </a:r>
            <a:r>
              <a:rPr lang="en-US" sz="1000" dirty="0" smtClean="0">
                <a:solidFill>
                  <a:schemeClr val="tx1">
                    <a:alpha val="100000"/>
                  </a:schemeClr>
                </a:solidFill>
                <a:effectLst>
                  <a:outerShdw blurRad="38100" dist="38100" dir="2700000" algn="tl">
                    <a:srgbClr val="000000">
                      <a:alpha val="43137"/>
                    </a:srgbClr>
                  </a:outerShdw>
                </a:effectLst>
                <a:cs typeface="Arial"/>
              </a:rPr>
              <a:t>Project tasks embedded in Exchange and displayed as Outlook tasks with ability to update %Complete and Remaining Work</a:t>
            </a:r>
          </a:p>
          <a:p>
            <a:pPr defTabSz="897252">
              <a:lnSpc>
                <a:spcPct val="70000"/>
              </a:lnSpc>
              <a:spcBef>
                <a:spcPct val="0"/>
              </a:spcBef>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Lightweight integration - </a:t>
            </a:r>
            <a:r>
              <a:rPr lang="en-US" sz="1000" dirty="0" smtClean="0">
                <a:solidFill>
                  <a:schemeClr val="tx1">
                    <a:alpha val="100000"/>
                  </a:schemeClr>
                </a:solidFill>
                <a:effectLst>
                  <a:outerShdw blurRad="38100" dist="38100" dir="2700000" algn="tl">
                    <a:srgbClr val="000000">
                      <a:alpha val="43137"/>
                    </a:srgbClr>
                  </a:outerShdw>
                </a:effectLst>
                <a:cs typeface="Arial"/>
              </a:rPr>
              <a:t>Instead of the heavier Outlook add-in feature, resources can enter task status using the lighter weight Outlook UI while PMs leverage the work captured behind-the-scene</a:t>
            </a:r>
          </a:p>
          <a:p>
            <a:pPr defTabSz="897252">
              <a:lnSpc>
                <a:spcPct val="70000"/>
              </a:lnSpc>
              <a:spcBef>
                <a:spcPct val="0"/>
              </a:spcBef>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Benefits</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 Server deployment</a:t>
            </a:r>
            <a:r>
              <a:rPr lang="en-US" sz="1000" dirty="0" smtClean="0">
                <a:solidFill>
                  <a:schemeClr val="tx1">
                    <a:alpha val="100000"/>
                  </a:schemeClr>
                </a:solidFill>
                <a:effectLst>
                  <a:outerShdw blurRad="38100" dist="38100" dir="2700000" algn="tl">
                    <a:srgbClr val="000000">
                      <a:alpha val="43137"/>
                    </a:srgbClr>
                  </a:outerShdw>
                </a:effectLst>
                <a:cs typeface="Arial"/>
              </a:rPr>
              <a:t>:  the Outlook add-in meant full client distribution whereas the task integration means Exchange server deployment only.</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 Embedded UI</a:t>
            </a:r>
            <a:r>
              <a:rPr lang="en-US" sz="1000" dirty="0" smtClean="0">
                <a:solidFill>
                  <a:schemeClr val="tx1">
                    <a:alpha val="100000"/>
                  </a:schemeClr>
                </a:solidFill>
                <a:effectLst>
                  <a:outerShdw blurRad="38100" dist="38100" dir="2700000" algn="tl">
                    <a:srgbClr val="000000">
                      <a:alpha val="43137"/>
                    </a:srgbClr>
                  </a:outerShdw>
                </a:effectLst>
                <a:cs typeface="Arial"/>
              </a:rPr>
              <a:t>:  Outlook task integration is more organic and natural to the user experience</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 Learning curve</a:t>
            </a:r>
            <a:r>
              <a:rPr lang="en-US" sz="1000" dirty="0" smtClean="0">
                <a:solidFill>
                  <a:schemeClr val="tx1">
                    <a:alpha val="100000"/>
                  </a:schemeClr>
                </a:solidFill>
                <a:effectLst>
                  <a:outerShdw blurRad="38100" dist="38100" dir="2700000" algn="tl">
                    <a:srgbClr val="000000">
                      <a:alpha val="43137"/>
                    </a:srgbClr>
                  </a:outerShdw>
                </a:effectLst>
                <a:cs typeface="Arial"/>
              </a:rPr>
              <a:t>:  less obtrusive integration should translate into little to no training required</a:t>
            </a:r>
          </a:p>
          <a:p>
            <a:pPr fontAlgn="base">
              <a:lnSpc>
                <a:spcPct val="90000"/>
              </a:lnSpc>
              <a:spcBef>
                <a:spcPct val="0"/>
              </a:spcBef>
              <a:spcAft>
                <a:spcPct val="0"/>
              </a:spcAft>
            </a:pPr>
            <a:endParaRPr lang="en-US" sz="100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1" dirty="0" smtClean="0">
                <a:solidFill>
                  <a:schemeClr val="tx1">
                    <a:alpha val="100000"/>
                  </a:schemeClr>
                </a:solidFill>
                <a:effectLst>
                  <a:outerShdw blurRad="38100" dist="38100" dir="2700000" algn="tl">
                    <a:srgbClr val="000000">
                      <a:alpha val="43137"/>
                    </a:srgbClr>
                  </a:outerShdw>
                </a:effectLst>
                <a:cs typeface="Arial"/>
              </a:rPr>
              <a:t>FAQ</a:t>
            </a:r>
          </a:p>
          <a:p>
            <a:pPr fontAlgn="base">
              <a:lnSpc>
                <a:spcPct val="90000"/>
              </a:lnSpc>
              <a:spcBef>
                <a:spcPct val="0"/>
              </a:spcBef>
              <a:spcAft>
                <a:spcPct val="0"/>
              </a:spcAft>
            </a:pPr>
            <a:r>
              <a:rPr lang="en-US" sz="1000" dirty="0" smtClean="0">
                <a:solidFill>
                  <a:schemeClr val="tx1">
                    <a:alpha val="100000"/>
                  </a:schemeClr>
                </a:solidFill>
                <a:effectLst>
                  <a:outerShdw blurRad="38100" dist="38100" dir="2700000" algn="tl">
                    <a:srgbClr val="000000">
                      <a:alpha val="43137"/>
                    </a:srgbClr>
                  </a:outerShdw>
                </a:effectLst>
                <a:cs typeface="Arial"/>
              </a:rPr>
              <a:t>Q:</a:t>
            </a:r>
            <a:r>
              <a:rPr lang="en-US" sz="1000" baseline="0" dirty="0" smtClean="0">
                <a:solidFill>
                  <a:schemeClr val="tx1">
                    <a:alpha val="100000"/>
                  </a:schemeClr>
                </a:solidFill>
                <a:effectLst>
                  <a:outerShdw blurRad="38100" dist="38100" dir="2700000" algn="tl">
                    <a:srgbClr val="000000">
                      <a:alpha val="43137"/>
                    </a:srgbClr>
                  </a:outerShdw>
                </a:effectLst>
                <a:cs typeface="Arial"/>
              </a:rPr>
              <a:t>  Is Outlook Web Access (OWA)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A:  Yes.  OWA (Outlook) 2010 and 2007, Exchange 2010 and 2007 SP1 are supported</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Q:  Is My Timesheet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A:  No</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Q:  Is My Task timesheet grid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A:  No</a:t>
            </a:r>
          </a:p>
          <a:p>
            <a:pPr fontAlgn="base">
              <a:lnSpc>
                <a:spcPct val="90000"/>
              </a:lnSpc>
              <a:spcBef>
                <a:spcPct val="0"/>
              </a:spcBef>
              <a:spcAft>
                <a:spcPct val="0"/>
              </a:spcAft>
            </a:pPr>
            <a:endParaRPr lang="en-US" sz="1000" dirty="0" smtClean="0">
              <a:solidFill>
                <a:schemeClr val="tx1">
                  <a:alpha val="100000"/>
                </a:schemeClr>
              </a:solidFill>
              <a:effectLst>
                <a:outerShdw blurRad="38100" dist="38100" dir="2700000" algn="tl">
                  <a:srgbClr val="000000">
                    <a:alpha val="43137"/>
                  </a:srgbClr>
                </a:outerShdw>
              </a:effectLst>
              <a:cs typeface="Aria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PWA</a:t>
            </a:r>
            <a:r>
              <a:rPr lang="en-US" sz="1200" kern="1200" baseline="0" dirty="0" smtClean="0">
                <a:solidFill>
                  <a:schemeClr val="tx1"/>
                </a:solidFill>
                <a:latin typeface="+mn-lt"/>
                <a:ea typeface="+mn-ea"/>
                <a:cs typeface="+mn-cs"/>
              </a:rPr>
              <a:t> = Project Web Access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Each Exchange Client Access server in your Exchange farm needs a user account in PWA. This account allows Exchange to call the Project Server Exchange Web service when there are task updates that need to be synchronized. Perform the following procedure for each Exchange Client Access Server.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Cert = Certificate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Project Server uses Secure Sockets Layer (SSL) to access the Exchange Server and must trust the SSL certificate used by the Exchange farm. If you have a certificate issues by a trusted authority such as VeriSign, Project Server will trust the certificate. If your SSL certificate has not been issued by a trusted authority, you may need to export the certificate from the Exchange farm and import it as a trusted certificate on the computer running Project Server.</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Configuration</a:t>
            </a:r>
            <a:r>
              <a:rPr lang="en-US" sz="1200" kern="1200" baseline="0" dirty="0" smtClean="0">
                <a:solidFill>
                  <a:schemeClr val="tx1"/>
                </a:solidFill>
                <a:latin typeface="+mn-lt"/>
                <a:ea typeface="+mn-ea"/>
                <a:cs typeface="+mn-cs"/>
              </a:rPr>
              <a:t> of Exchange Client Access 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a:t>
            </a:r>
            <a:r>
              <a:rPr lang="en-US" sz="1200" kern="1200" dirty="0" err="1" smtClean="0">
                <a:solidFill>
                  <a:schemeClr val="tx1"/>
                </a:solidFill>
                <a:latin typeface="+mn-lt"/>
                <a:ea typeface="+mn-ea"/>
                <a:cs typeface="+mn-cs"/>
              </a:rPr>
              <a:t>ADPermission</a:t>
            </a:r>
            <a:r>
              <a:rPr lang="en-US" sz="1200" kern="1200" dirty="0" smtClean="0">
                <a:solidFill>
                  <a:schemeClr val="tx1"/>
                </a:solidFill>
                <a:latin typeface="+mn-lt"/>
                <a:ea typeface="+mn-ea"/>
                <a:cs typeface="+mn-cs"/>
              </a:rPr>
              <a:t> -Identity (get-</a:t>
            </a:r>
            <a:r>
              <a:rPr lang="en-US" sz="1200" kern="1200" dirty="0" err="1" smtClean="0">
                <a:solidFill>
                  <a:schemeClr val="tx1"/>
                </a:solidFill>
                <a:latin typeface="+mn-lt"/>
                <a:ea typeface="+mn-ea"/>
                <a:cs typeface="+mn-cs"/>
              </a:rPr>
              <a:t>exchangeserver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DistinguishedName</a:t>
            </a:r>
            <a:r>
              <a:rPr lang="en-US" sz="1200" kern="1200" dirty="0" smtClean="0">
                <a:solidFill>
                  <a:schemeClr val="tx1"/>
                </a:solidFill>
                <a:latin typeface="+mn-lt"/>
                <a:ea typeface="+mn-ea"/>
                <a:cs typeface="+mn-cs"/>
              </a:rPr>
              <a:t> -User (Get-User -Identity &lt;</a:t>
            </a:r>
            <a:r>
              <a:rPr lang="en-US" sz="1200" i="1" kern="1200" dirty="0" err="1" smtClean="0">
                <a:solidFill>
                  <a:schemeClr val="tx1"/>
                </a:solidFill>
                <a:latin typeface="+mn-lt"/>
                <a:ea typeface="+mn-ea"/>
                <a:cs typeface="+mn-cs"/>
              </a:rPr>
              <a:t>AppPoolAccount</a:t>
            </a:r>
            <a:r>
              <a:rPr lang="en-US" sz="1200" kern="1200" dirty="0" smtClean="0">
                <a:solidFill>
                  <a:schemeClr val="tx1"/>
                </a:solidFill>
                <a:latin typeface="+mn-lt"/>
                <a:ea typeface="+mn-ea"/>
                <a:cs typeface="+mn-cs"/>
              </a:rPr>
              <a:t>&gt; | select-object).identity -</a:t>
            </a:r>
            <a:r>
              <a:rPr lang="en-US" sz="1200" kern="1200" dirty="0" err="1" smtClean="0">
                <a:solidFill>
                  <a:schemeClr val="tx1"/>
                </a:solidFill>
                <a:latin typeface="+mn-lt"/>
                <a:ea typeface="+mn-ea"/>
                <a:cs typeface="+mn-cs"/>
              </a:rPr>
              <a:t>extendedRights</a:t>
            </a:r>
            <a:r>
              <a:rPr lang="en-US" sz="1200" kern="1200" dirty="0" smtClean="0">
                <a:solidFill>
                  <a:schemeClr val="tx1"/>
                </a:solidFill>
                <a:latin typeface="+mn-lt"/>
                <a:ea typeface="+mn-ea"/>
                <a:cs typeface="+mn-cs"/>
              </a:rPr>
              <a:t> ms-</a:t>
            </a:r>
            <a:r>
              <a:rPr lang="en-US" sz="1200" kern="1200" dirty="0" err="1" smtClean="0">
                <a:solidFill>
                  <a:schemeClr val="tx1"/>
                </a:solidFill>
                <a:latin typeface="+mn-lt"/>
                <a:ea typeface="+mn-ea"/>
                <a:cs typeface="+mn-cs"/>
              </a:rPr>
              <a:t>Exch</a:t>
            </a:r>
            <a:r>
              <a:rPr lang="en-US" sz="1200" kern="1200" dirty="0" smtClean="0">
                <a:solidFill>
                  <a:schemeClr val="tx1"/>
                </a:solidFill>
                <a:latin typeface="+mn-lt"/>
                <a:ea typeface="+mn-ea"/>
                <a:cs typeface="+mn-cs"/>
              </a:rPr>
              <a:t>-EPI-Impersonation</a:t>
            </a:r>
          </a:p>
          <a:p>
            <a:r>
              <a:rPr lang="en-US" sz="1200" kern="1200" dirty="0" smtClean="0">
                <a:solidFill>
                  <a:schemeClr val="tx1"/>
                </a:solidFill>
                <a:latin typeface="+mn-lt"/>
                <a:ea typeface="+mn-ea"/>
                <a:cs typeface="+mn-cs"/>
              </a:rPr>
              <a:t>Where </a:t>
            </a:r>
            <a:r>
              <a:rPr lang="en-US" sz="1200" i="1" kern="1200" dirty="0" err="1" smtClean="0">
                <a:solidFill>
                  <a:schemeClr val="tx1"/>
                </a:solidFill>
                <a:latin typeface="+mn-lt"/>
                <a:ea typeface="+mn-ea"/>
                <a:cs typeface="+mn-cs"/>
              </a:rPr>
              <a:t>AppPoolAccount</a:t>
            </a:r>
            <a:r>
              <a:rPr lang="en-US" sz="1200" kern="1200" dirty="0" smtClean="0">
                <a:solidFill>
                  <a:schemeClr val="tx1"/>
                </a:solidFill>
                <a:latin typeface="+mn-lt"/>
                <a:ea typeface="+mn-ea"/>
                <a:cs typeface="+mn-cs"/>
              </a:rPr>
              <a:t> is the application pool account for the Project Server service application.</a:t>
            </a:r>
          </a:p>
        </p:txBody>
      </p:sp>
      <p:sp>
        <p:nvSpPr>
          <p:cNvPr id="4" name="Slide Number Placeholder 3"/>
          <p:cNvSpPr>
            <a:spLocks noGrp="1"/>
          </p:cNvSpPr>
          <p:nvPr>
            <p:ph type="sldNum" sz="quarter" idx="10"/>
          </p:nvPr>
        </p:nvSpPr>
        <p:spPr/>
        <p:txBody>
          <a:bodyPr/>
          <a:lstStyle/>
          <a:p>
            <a:fld id="{7622DBAE-4DF9-425C-962F-4ECF85FB5F3C}"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___________________________________________________________________</a:t>
            </a:r>
          </a:p>
          <a:p>
            <a:r>
              <a:rPr lang="en-US" sz="1200" kern="1200" dirty="0" smtClean="0">
                <a:solidFill>
                  <a:schemeClr val="tx1"/>
                </a:solidFill>
                <a:latin typeface="+mn-lt"/>
                <a:ea typeface="+mn-ea"/>
                <a:cs typeface="+mn-cs"/>
              </a:rPr>
              <a:t>Configure each PWA user that needs</a:t>
            </a:r>
            <a:r>
              <a:rPr lang="en-US" sz="1200" kern="1200" baseline="0" dirty="0" smtClean="0">
                <a:solidFill>
                  <a:schemeClr val="tx1"/>
                </a:solidFill>
                <a:latin typeface="+mn-lt"/>
                <a:ea typeface="+mn-ea"/>
                <a:cs typeface="+mn-cs"/>
              </a:rPr>
              <a:t> Exchange integration</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a:t>
            </a:r>
            <a:r>
              <a:rPr lang="en-US" sz="1200" kern="1200" dirty="0" err="1" smtClean="0">
                <a:solidFill>
                  <a:schemeClr val="tx1"/>
                </a:solidFill>
                <a:latin typeface="+mn-lt"/>
                <a:ea typeface="+mn-ea"/>
                <a:cs typeface="+mn-cs"/>
              </a:rPr>
              <a:t>ADPermission</a:t>
            </a:r>
            <a:r>
              <a:rPr lang="en-US" sz="1200" kern="1200" dirty="0" smtClean="0">
                <a:solidFill>
                  <a:schemeClr val="tx1"/>
                </a:solidFill>
                <a:latin typeface="+mn-lt"/>
                <a:ea typeface="+mn-ea"/>
                <a:cs typeface="+mn-cs"/>
              </a:rPr>
              <a:t> -Identity "&lt;</a:t>
            </a:r>
            <a:r>
              <a:rPr lang="en-US" sz="1200" i="1" kern="1200" dirty="0" err="1" smtClean="0">
                <a:solidFill>
                  <a:schemeClr val="tx1"/>
                </a:solidFill>
                <a:latin typeface="+mn-lt"/>
                <a:ea typeface="+mn-ea"/>
                <a:cs typeface="+mn-cs"/>
              </a:rPr>
              <a:t>ProjUser</a:t>
            </a:r>
            <a:r>
              <a:rPr lang="en-US" sz="1200" kern="1200" dirty="0" smtClean="0">
                <a:solidFill>
                  <a:schemeClr val="tx1"/>
                </a:solidFill>
                <a:latin typeface="+mn-lt"/>
                <a:ea typeface="+mn-ea"/>
                <a:cs typeface="+mn-cs"/>
              </a:rPr>
              <a:t>&gt;" -User &lt;</a:t>
            </a:r>
            <a:r>
              <a:rPr lang="en-US" sz="1200" i="1" kern="1200" dirty="0" err="1" smtClean="0">
                <a:solidFill>
                  <a:schemeClr val="tx1"/>
                </a:solidFill>
                <a:latin typeface="+mn-lt"/>
                <a:ea typeface="+mn-ea"/>
                <a:cs typeface="+mn-cs"/>
              </a:rPr>
              <a:t>FarmAdministrator</a:t>
            </a:r>
            <a:r>
              <a:rPr lang="en-US" sz="1200" kern="1200" dirty="0" smtClean="0">
                <a:solidFill>
                  <a:schemeClr val="tx1"/>
                </a:solidFill>
                <a:latin typeface="+mn-lt"/>
                <a:ea typeface="+mn-ea"/>
                <a:cs typeface="+mn-cs"/>
              </a:rPr>
              <a:t>&gt; -</a:t>
            </a:r>
            <a:r>
              <a:rPr lang="en-US" sz="1200" kern="1200" dirty="0" err="1" smtClean="0">
                <a:solidFill>
                  <a:schemeClr val="tx1"/>
                </a:solidFill>
                <a:latin typeface="+mn-lt"/>
                <a:ea typeface="+mn-ea"/>
                <a:cs typeface="+mn-cs"/>
              </a:rPr>
              <a:t>extendedRights</a:t>
            </a:r>
            <a:r>
              <a:rPr lang="en-US" sz="1200" kern="1200" dirty="0" smtClean="0">
                <a:solidFill>
                  <a:schemeClr val="tx1"/>
                </a:solidFill>
                <a:latin typeface="+mn-lt"/>
                <a:ea typeface="+mn-ea"/>
                <a:cs typeface="+mn-cs"/>
              </a:rPr>
              <a:t> ms-</a:t>
            </a:r>
            <a:r>
              <a:rPr lang="en-US" sz="1200" kern="1200" dirty="0" err="1" smtClean="0">
                <a:solidFill>
                  <a:schemeClr val="tx1"/>
                </a:solidFill>
                <a:latin typeface="+mn-lt"/>
                <a:ea typeface="+mn-ea"/>
                <a:cs typeface="+mn-cs"/>
              </a:rPr>
              <a:t>Exch</a:t>
            </a:r>
            <a:r>
              <a:rPr lang="en-US" sz="1200" kern="1200" dirty="0" smtClean="0">
                <a:solidFill>
                  <a:schemeClr val="tx1"/>
                </a:solidFill>
                <a:latin typeface="+mn-lt"/>
                <a:ea typeface="+mn-ea"/>
                <a:cs typeface="+mn-cs"/>
              </a:rPr>
              <a:t>-EPI-May-Impersonate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i="1" kern="1200" dirty="0" err="1" smtClean="0">
                <a:solidFill>
                  <a:schemeClr val="tx1"/>
                </a:solidFill>
                <a:latin typeface="+mn-lt"/>
                <a:ea typeface="+mn-ea"/>
                <a:cs typeface="+mn-cs"/>
              </a:rPr>
              <a:t>ProjUser</a:t>
            </a:r>
            <a:r>
              <a:rPr lang="en-US" sz="1200" kern="1200" dirty="0" smtClean="0">
                <a:solidFill>
                  <a:schemeClr val="tx1"/>
                </a:solidFill>
                <a:latin typeface="+mn-lt"/>
                <a:ea typeface="+mn-ea"/>
                <a:cs typeface="+mn-cs"/>
              </a:rPr>
              <a:t> is the name of the Project Server user you are configuring and </a:t>
            </a:r>
            <a:r>
              <a:rPr lang="en-US" sz="1200" i="1" kern="1200" dirty="0" err="1" smtClean="0">
                <a:solidFill>
                  <a:schemeClr val="tx1"/>
                </a:solidFill>
                <a:latin typeface="+mn-lt"/>
                <a:ea typeface="+mn-ea"/>
                <a:cs typeface="+mn-cs"/>
              </a:rPr>
              <a:t>FarmAdministrator</a:t>
            </a:r>
            <a:r>
              <a:rPr lang="en-US" sz="1200" kern="1200" dirty="0" smtClean="0">
                <a:solidFill>
                  <a:schemeClr val="tx1"/>
                </a:solidFill>
                <a:latin typeface="+mn-lt"/>
                <a:ea typeface="+mn-ea"/>
                <a:cs typeface="+mn-cs"/>
              </a:rPr>
              <a:t> is the SharePoint Server farm administrator account.</a:t>
            </a: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8F7DFD-5F6D-410C-9A5C-B7E25F16AD87}" type="slidenum">
              <a:rPr lang="en-US" smtClean="0"/>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44</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46</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
          </p:nvPr>
        </p:nvSpPr>
        <p:spPr>
          <a:noFill/>
        </p:spPr>
        <p:txBody>
          <a:bodyPr/>
          <a:lstStyle/>
          <a:p>
            <a:fld id="{87B5FA65-27F4-4B13-90D4-3625D35526C2}" type="datetime1">
              <a:rPr lang="en-US" smtClean="0">
                <a:latin typeface="Segoe" pitchFamily="34" charset="0"/>
              </a:rPr>
              <a:pPr/>
              <a:t>4/8/2010</a:t>
            </a:fld>
            <a:endParaRPr lang="en-US" dirty="0" smtClean="0">
              <a:latin typeface="Segoe" pitchFamily="34" charset="0"/>
            </a:endParaRPr>
          </a:p>
        </p:txBody>
      </p:sp>
      <p:sp>
        <p:nvSpPr>
          <p:cNvPr id="61443" name="Rectangle 5"/>
          <p:cNvSpPr>
            <a:spLocks noGrp="1" noChangeArrowheads="1"/>
          </p:cNvSpPr>
          <p:nvPr>
            <p:ph type="sldNum" sz="quarter" idx="5"/>
          </p:nvPr>
        </p:nvSpPr>
        <p:spPr>
          <a:noFill/>
          <a:ln>
            <a:headEnd/>
            <a:tailEnd/>
          </a:ln>
        </p:spPr>
        <p:txBody>
          <a:bodyPr/>
          <a:lstStyle/>
          <a:p>
            <a:fld id="{DA9C006D-6B4C-4CA5-9DCA-6F393FB18176}" type="slidenum">
              <a:rPr lang="en-US" smtClean="0">
                <a:latin typeface="Segoe" pitchFamily="34" charset="0"/>
              </a:rPr>
              <a:pPr/>
              <a:t>4</a:t>
            </a:fld>
            <a:endParaRPr lang="en-US" dirty="0" smtClean="0">
              <a:latin typeface="Segoe" pitchFamily="34" charset="0"/>
            </a:endParaRPr>
          </a:p>
        </p:txBody>
      </p:sp>
      <p:sp>
        <p:nvSpPr>
          <p:cNvPr id="61444" name="Rectangle 46080"/>
          <p:cNvSpPr>
            <a:spLocks noGrp="1" noRot="1" noChangeAspect="1" noTextEdit="1"/>
          </p:cNvSpPr>
          <p:nvPr>
            <p:ph type="sldImg"/>
          </p:nvPr>
        </p:nvSpPr>
        <p:spPr>
          <a:xfrm>
            <a:off x="1156435" y="686113"/>
            <a:ext cx="4545130" cy="3429000"/>
          </a:xfrm>
          <a:noFill/>
          <a:ln cap="flat" algn="ctr">
            <a:headEnd type="none" w="med" len="med"/>
            <a:tailEnd type="none" w="med" len="med"/>
          </a:ln>
        </p:spPr>
      </p:sp>
      <p:sp>
        <p:nvSpPr>
          <p:cNvPr id="3" name="Notes Placeholder 2"/>
          <p:cNvSpPr>
            <a:spLocks noGrp="1"/>
          </p:cNvSpPr>
          <p:nvPr>
            <p:ph type="body" idx="1"/>
          </p:nvPr>
        </p:nvSpPr>
        <p:spPr/>
        <p:txBody>
          <a:bodyPr lIns="89709" tIns="44854" rIns="89709" bIns="44854">
            <a:normAutofit/>
          </a:bodyPr>
          <a:lstStyle/>
          <a:p>
            <a:endParaRPr lang="en-US" dirty="0"/>
          </a:p>
        </p:txBody>
      </p:sp>
      <p:sp>
        <p:nvSpPr>
          <p:cNvPr id="61446" name="Shape 3"/>
          <p:cNvSpPr txBox="1">
            <a:spLocks noGrp="1"/>
          </p:cNvSpPr>
          <p:nvPr/>
        </p:nvSpPr>
        <p:spPr bwMode="auto">
          <a:xfrm>
            <a:off x="3884030" y="8684926"/>
            <a:ext cx="2972421" cy="457513"/>
          </a:xfrm>
          <a:prstGeom prst="rect">
            <a:avLst/>
          </a:prstGeom>
          <a:noFill/>
          <a:ln w="9525" algn="ctr">
            <a:noFill/>
            <a:miter lim="800000"/>
            <a:headEnd/>
            <a:tailEnd/>
          </a:ln>
        </p:spPr>
        <p:txBody>
          <a:bodyPr lIns="89709" tIns="44854" rIns="89709" bIns="44854" anchor="b"/>
          <a:lstStyle/>
          <a:p>
            <a:pPr algn="r"/>
            <a:fld id="{E900E347-1070-46FA-896A-74BA547005CD}" type="slidenum">
              <a:rPr lang="en-US" sz="1200">
                <a:latin typeface="Calibri" pitchFamily="34" charset="0"/>
              </a:rPr>
              <a:pPr algn="r"/>
              <a:t>4</a:t>
            </a:fld>
            <a:endParaRPr lang="en-US"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organizations where time is not billed, and there is no need to capture 100% of the team member’s time using the My Tasks page should suffice.  The My Tasks page together with a tracking mode like actual work completed and remaining work represents a very light-weight option for project task progress tracking.</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latin typeface="+mn-lt"/>
                <a:ea typeface="+mn-ea"/>
                <a:cs typeface="+mn-cs"/>
              </a:rPr>
              <a:t>Integrated </a:t>
            </a:r>
            <a:r>
              <a:rPr lang="en-US" sz="1200" b="1" kern="1200" dirty="0" err="1" smtClean="0">
                <a:solidFill>
                  <a:schemeClr val="tx1"/>
                </a:solidFill>
                <a:latin typeface="+mn-lt"/>
                <a:ea typeface="+mn-ea"/>
                <a:cs typeface="+mn-cs"/>
              </a:rPr>
              <a:t>TimeSheets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the most popular configuration—the Project Management Office has enabled Single Entry mode in the </a:t>
            </a:r>
            <a:r>
              <a:rPr lang="en-US" sz="1200" b="1" kern="1200" dirty="0" smtClean="0">
                <a:solidFill>
                  <a:schemeClr val="tx1"/>
                </a:solidFill>
                <a:latin typeface="+mn-lt"/>
                <a:ea typeface="+mn-ea"/>
                <a:cs typeface="+mn-cs"/>
              </a:rPr>
              <a:t>Timesheet Settings</a:t>
            </a:r>
            <a:r>
              <a:rPr lang="en-US" sz="1200" kern="1200" dirty="0" smtClean="0">
                <a:solidFill>
                  <a:schemeClr val="tx1"/>
                </a:solidFill>
                <a:latin typeface="+mn-lt"/>
                <a:ea typeface="+mn-ea"/>
                <a:cs typeface="+mn-cs"/>
              </a:rPr>
              <a:t> section of the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 page. The team member selects the </a:t>
            </a:r>
            <a:r>
              <a:rPr lang="en-US" sz="1200" b="1" kern="1200" dirty="0" smtClean="0">
                <a:solidFill>
                  <a:schemeClr val="tx1"/>
                </a:solidFill>
                <a:latin typeface="+mn-lt"/>
                <a:ea typeface="+mn-ea"/>
                <a:cs typeface="+mn-cs"/>
              </a:rPr>
              <a:t>My Timesheet</a:t>
            </a:r>
            <a:r>
              <a:rPr lang="en-US" sz="1200" kern="1200" dirty="0" smtClean="0">
                <a:solidFill>
                  <a:schemeClr val="tx1"/>
                </a:solidFill>
                <a:latin typeface="+mn-lt"/>
                <a:ea typeface="+mn-ea"/>
                <a:cs typeface="+mn-cs"/>
              </a:rPr>
              <a:t> option and enters their actual work as hours/day against one or more task assignments, admin time categories, or personal tasks.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Once the actual work entered against task assignments is approved by the status manager the work flows automatically onto the project plan. The actual work entered in the timesheet is typically consistent with actual work for project tasks –as a result, there is a single set of books. When the timesheet is submitted it becomes a permanent record of the work entered at that point and can only be changed by recalling and resubmitting or by line adjustment, even if the related project task assignments change.</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configuration is popular with organizations that recover their costs through time-based billing. The previous configuration can sometimes cause issues when working on fixed-cost contracts or when “notional time” is used to bill for intellectual property usage as the data can distort project plans. These issues can be avoided by using the Tasks page to capture work done against the project and the Timesheet page (or the underlying task tracking and timesheet API) to capture the full record of the team member’s activities.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Work does not automatically flow from one to the other (although bidirectional import options are available to reduce double entry) allowing the organization to keep “two sets of books” and thus satisfy both needs: to drive the project plan and to accurately bill the customer.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scenario is enhanced in Project Server 2010 with the new ability to have Status Manager Approval for timesheet lines as well as task updates.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If an organization wants to take advantage of the rich timesheet functionality in Project Server 2010 then the Timesheet page can be used without any task updates flowing onto the project. </a:t>
            </a:r>
          </a:p>
          <a:p>
            <a:r>
              <a:rPr lang="en-US" sz="1200" kern="1200" dirty="0" smtClean="0">
                <a:solidFill>
                  <a:schemeClr val="tx1"/>
                </a:solidFill>
                <a:latin typeface="+mn-lt"/>
                <a:ea typeface="+mn-ea"/>
                <a:cs typeface="+mn-cs"/>
              </a:rPr>
              <a:t>This enables the team member to log their time and make it available for reporting and billing purposes.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Project Server 2010 admin time is fully integrated into the Timesheet and Single Entry Mode user interfaces—no need to “Plan Admin Time” as in the previous release. The team member just enters planned time in advance and then records regular work when the time is used.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Administrative</a:t>
            </a:r>
            <a:r>
              <a:rPr lang="en-US" sz="1200" kern="1200" dirty="0" smtClean="0">
                <a:solidFill>
                  <a:schemeClr val="tx1"/>
                </a:solidFill>
                <a:latin typeface="+mn-lt"/>
                <a:ea typeface="+mn-ea"/>
                <a:cs typeface="+mn-cs"/>
              </a:rPr>
              <a:t> is the default working admin time.</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3.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90" r:id="rId14"/>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9"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1.jp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http://www.microsoft.com/video/en/us/details/1814dcae-34e5-468b-8cc4-a53c68a3bdc9" TargetMode="External"/><Relationship Id="rId2" Type="http://schemas.openxmlformats.org/officeDocument/2006/relationships/hyperlink" Target="http://www.microsoft.com/video/en/us/details/71210470-313d-4e3b-9022-2e8a7b7d74bd" TargetMode="Externa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36.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Single Entry Mode?</a:t>
            </a:r>
            <a:endParaRPr lang="en-US" dirty="0"/>
          </a:p>
        </p:txBody>
      </p:sp>
      <p:sp>
        <p:nvSpPr>
          <p:cNvPr id="3" name="Content Placeholder 2"/>
          <p:cNvSpPr>
            <a:spLocks noGrp="1"/>
          </p:cNvSpPr>
          <p:nvPr>
            <p:ph idx="1"/>
          </p:nvPr>
        </p:nvSpPr>
        <p:spPr>
          <a:xfrm>
            <a:off x="381000" y="1219201"/>
            <a:ext cx="8382000" cy="4953000"/>
          </a:xfrm>
        </p:spPr>
        <p:txBody>
          <a:bodyPr>
            <a:normAutofit lnSpcReduction="10000"/>
          </a:bodyPr>
          <a:lstStyle/>
          <a:p>
            <a:pPr>
              <a:lnSpc>
                <a:spcPct val="120000"/>
              </a:lnSpc>
            </a:pPr>
            <a:r>
              <a:rPr lang="en-US" b="1" dirty="0" smtClean="0">
                <a:solidFill>
                  <a:schemeClr val="tx1"/>
                </a:solidFill>
              </a:rPr>
              <a:t>Customer Feedback</a:t>
            </a:r>
            <a:endParaRPr lang="en-US" dirty="0" smtClean="0"/>
          </a:p>
          <a:p>
            <a:pPr lvl="1">
              <a:lnSpc>
                <a:spcPct val="120000"/>
              </a:lnSpc>
            </a:pPr>
            <a:r>
              <a:rPr lang="en-US" dirty="0" smtClean="0"/>
              <a:t>Integrated Timesheet and Task Update entry experience enhanced in Project Server 2010</a:t>
            </a:r>
          </a:p>
          <a:p>
            <a:pPr lvl="1">
              <a:lnSpc>
                <a:spcPct val="120000"/>
              </a:lnSpc>
            </a:pPr>
            <a:r>
              <a:rPr lang="en-US" dirty="0" smtClean="0"/>
              <a:t>Richer User Interface and simpler user experience</a:t>
            </a:r>
          </a:p>
          <a:p>
            <a:pPr lvl="1">
              <a:lnSpc>
                <a:spcPct val="120000"/>
              </a:lnSpc>
            </a:pPr>
            <a:r>
              <a:rPr lang="en-US" dirty="0" smtClean="0"/>
              <a:t>Single Entry Mode option combines the best of Timesheet mode and Tasks mode</a:t>
            </a:r>
          </a:p>
          <a:p>
            <a:pPr lvl="1">
              <a:lnSpc>
                <a:spcPct val="120000"/>
              </a:lnSpc>
            </a:pPr>
            <a:r>
              <a:rPr lang="en-US" dirty="0" smtClean="0"/>
              <a:t>Puts “in flight” status data (including line status) in the Reporting and OLAP databases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Views of Actual Work</a:t>
            </a:r>
            <a:endParaRPr lang="en-US" dirty="0"/>
          </a:p>
        </p:txBody>
      </p:sp>
      <p:sp>
        <p:nvSpPr>
          <p:cNvPr id="3" name="Content Placeholder 2"/>
          <p:cNvSpPr>
            <a:spLocks noGrp="1"/>
          </p:cNvSpPr>
          <p:nvPr>
            <p:ph idx="1"/>
          </p:nvPr>
        </p:nvSpPr>
        <p:spPr>
          <a:xfrm>
            <a:off x="381000" y="1447799"/>
            <a:ext cx="8382000" cy="4876801"/>
          </a:xfrm>
        </p:spPr>
        <p:txBody>
          <a:bodyPr>
            <a:normAutofit fontScale="77500" lnSpcReduction="20000"/>
          </a:bodyPr>
          <a:lstStyle/>
          <a:p>
            <a:pPr>
              <a:lnSpc>
                <a:spcPct val="100000"/>
              </a:lnSpc>
              <a:spcBef>
                <a:spcPts val="1200"/>
              </a:spcBef>
            </a:pPr>
            <a:r>
              <a:rPr lang="en-US" dirty="0" smtClean="0"/>
              <a:t>Useful for organizations that want to recover their costs through time-based billing; single entry mode may not be a desirable option for fixed-cost contracts</a:t>
            </a:r>
          </a:p>
          <a:p>
            <a:pPr>
              <a:lnSpc>
                <a:spcPct val="100000"/>
              </a:lnSpc>
              <a:spcBef>
                <a:spcPts val="1200"/>
              </a:spcBef>
            </a:pPr>
            <a:r>
              <a:rPr lang="en-US" dirty="0" smtClean="0"/>
              <a:t>Separate Task Updates from Timesheets</a:t>
            </a:r>
          </a:p>
          <a:p>
            <a:pPr>
              <a:lnSpc>
                <a:spcPct val="100000"/>
              </a:lnSpc>
              <a:spcBef>
                <a:spcPts val="1200"/>
              </a:spcBef>
            </a:pPr>
            <a:r>
              <a:rPr lang="en-US" dirty="0" smtClean="0"/>
              <a:t>Work does not automatically flow between Task Updates and Timesheets although bi-directional import options are available</a:t>
            </a:r>
          </a:p>
          <a:p>
            <a:pPr>
              <a:lnSpc>
                <a:spcPct val="100000"/>
              </a:lnSpc>
              <a:spcBef>
                <a:spcPts val="1200"/>
              </a:spcBef>
            </a:pPr>
            <a:r>
              <a:rPr lang="en-US" dirty="0" smtClean="0"/>
              <a:t>New capability: Status Manager can approve timesheet lines as well as task updates (new)</a:t>
            </a:r>
          </a:p>
          <a:p>
            <a:pPr>
              <a:lnSpc>
                <a:spcPct val="100000"/>
              </a:lnSpc>
              <a:spcBef>
                <a:spcPts val="1200"/>
              </a:spcBef>
            </a:pPr>
            <a:r>
              <a:rPr lang="en-US" dirty="0" smtClean="0">
                <a:solidFill>
                  <a:schemeClr val="tx1"/>
                </a:solidFill>
              </a:rPr>
              <a:t>Satisfies both needs: to drive the project plan and to accurately bill the customer</a:t>
            </a:r>
          </a:p>
          <a:p>
            <a:pPr>
              <a:lnSpc>
                <a:spcPct val="100000"/>
              </a:lnSpc>
            </a:pPr>
            <a:r>
              <a:rPr lang="en-US" dirty="0" smtClean="0">
                <a:solidFill>
                  <a:schemeClr val="tx1"/>
                </a:solidFill>
              </a:rPr>
              <a:t>Verify that both sets of data, (Tasks and Timesheets) with or without importing gets to Reporting database</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Standalone Time Capture</a:t>
            </a:r>
            <a:endParaRPr lang="en-US" dirty="0"/>
          </a:p>
        </p:txBody>
      </p:sp>
      <p:sp>
        <p:nvSpPr>
          <p:cNvPr id="3" name="Content Placeholder 2"/>
          <p:cNvSpPr>
            <a:spLocks noGrp="1"/>
          </p:cNvSpPr>
          <p:nvPr>
            <p:ph type="body" sz="quarter" idx="10"/>
          </p:nvPr>
        </p:nvSpPr>
        <p:spPr>
          <a:xfrm>
            <a:off x="381000" y="1447799"/>
            <a:ext cx="8382000" cy="2443746"/>
          </a:xfrm>
        </p:spPr>
        <p:txBody>
          <a:bodyPr/>
          <a:lstStyle/>
          <a:p>
            <a:r>
              <a:rPr lang="en-US" dirty="0" smtClean="0"/>
              <a:t>Timesheet page can be used without any task updates </a:t>
            </a:r>
          </a:p>
          <a:p>
            <a:r>
              <a:rPr lang="en-US" dirty="0" smtClean="0"/>
              <a:t>Admin Time categories and Personal tasks</a:t>
            </a:r>
          </a:p>
          <a:p>
            <a:r>
              <a:rPr lang="en-US" dirty="0" smtClean="0"/>
              <a:t>Ideal for capturing “operational work”</a:t>
            </a:r>
          </a:p>
          <a:p>
            <a:pPr lvl="1"/>
            <a:r>
              <a:rPr lang="en-US" dirty="0" smtClean="0"/>
              <a:t>Understand where the team’s time is going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Time</a:t>
            </a:r>
            <a:endParaRPr lang="en-US" dirty="0"/>
          </a:p>
        </p:txBody>
      </p:sp>
      <p:sp>
        <p:nvSpPr>
          <p:cNvPr id="3" name="Content Placeholder 2"/>
          <p:cNvSpPr>
            <a:spLocks noGrp="1"/>
          </p:cNvSpPr>
          <p:nvPr>
            <p:ph idx="1"/>
          </p:nvPr>
        </p:nvSpPr>
        <p:spPr>
          <a:xfrm>
            <a:off x="533400" y="1371601"/>
            <a:ext cx="8229600" cy="1676400"/>
          </a:xfrm>
        </p:spPr>
        <p:txBody>
          <a:bodyPr>
            <a:normAutofit fontScale="92500"/>
          </a:bodyPr>
          <a:lstStyle/>
          <a:p>
            <a:pPr>
              <a:lnSpc>
                <a:spcPct val="100000"/>
              </a:lnSpc>
            </a:pPr>
            <a:r>
              <a:rPr lang="en-US" dirty="0" smtClean="0"/>
              <a:t>Team members may add any additional categories to their active timesheet by using </a:t>
            </a:r>
            <a:r>
              <a:rPr lang="en-US" b="1" dirty="0" smtClean="0"/>
              <a:t>Add Line/From Administrative Tasks</a:t>
            </a:r>
            <a:r>
              <a:rPr lang="en-US" dirty="0" smtClean="0"/>
              <a:t>. </a:t>
            </a:r>
          </a:p>
          <a:p>
            <a:pPr>
              <a:lnSpc>
                <a:spcPct val="100000"/>
              </a:lnSpc>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048000"/>
            <a:ext cx="4267200" cy="3158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5" y="5195601"/>
            <a:ext cx="7043208" cy="886397"/>
          </a:xfrm>
        </p:spPr>
        <p:txBody>
          <a:bodyPr/>
          <a:lstStyle/>
          <a:p>
            <a:r>
              <a:rPr lang="en-US" dirty="0">
                <a:solidFill>
                  <a:schemeClr val="tx1"/>
                </a:solidFill>
              </a:rPr>
              <a:t>Timesheet and </a:t>
            </a:r>
            <a:r>
              <a:rPr lang="en-US" dirty="0" err="1">
                <a:solidFill>
                  <a:schemeClr val="tx1"/>
                </a:solidFill>
              </a:rPr>
              <a:t>Statusing</a:t>
            </a:r>
            <a:r>
              <a:rPr lang="en-US" dirty="0">
                <a:solidFill>
                  <a:schemeClr val="tx1"/>
                </a:solidFill>
              </a:rPr>
              <a:t> Process Walkthrough</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546157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Time and Task Status entry configuration</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Configuration</a:t>
            </a:r>
            <a:endParaRPr lang="en-US" dirty="0"/>
          </a:p>
        </p:txBody>
      </p:sp>
      <p:sp>
        <p:nvSpPr>
          <p:cNvPr id="6" name="Text Placeholder 5"/>
          <p:cNvSpPr>
            <a:spLocks noGrp="1"/>
          </p:cNvSpPr>
          <p:nvPr>
            <p:ph type="body" sz="quarter" idx="10"/>
          </p:nvPr>
        </p:nvSpPr>
        <p:spPr>
          <a:xfrm>
            <a:off x="381000" y="1219200"/>
            <a:ext cx="8382000" cy="5613845"/>
          </a:xfrm>
        </p:spPr>
        <p:txBody>
          <a:bodyPr/>
          <a:lstStyle/>
          <a:p>
            <a:r>
              <a:rPr lang="en-US" dirty="0" smtClean="0"/>
              <a:t>Settings</a:t>
            </a:r>
          </a:p>
          <a:p>
            <a:pPr lvl="1"/>
            <a:r>
              <a:rPr lang="en-US" dirty="0" smtClean="0"/>
              <a:t>Fiscal Periods</a:t>
            </a:r>
          </a:p>
          <a:p>
            <a:pPr lvl="1"/>
            <a:r>
              <a:rPr lang="en-US" dirty="0" smtClean="0"/>
              <a:t>Time Reporting Periods</a:t>
            </a:r>
          </a:p>
          <a:p>
            <a:pPr lvl="1"/>
            <a:r>
              <a:rPr lang="en-US" dirty="0" smtClean="0"/>
              <a:t>Line Classifications</a:t>
            </a:r>
          </a:p>
          <a:p>
            <a:pPr lvl="1"/>
            <a:r>
              <a:rPr lang="en-US" dirty="0" smtClean="0"/>
              <a:t>Timesheet Settings and Defaults</a:t>
            </a:r>
          </a:p>
          <a:p>
            <a:pPr lvl="1"/>
            <a:r>
              <a:rPr lang="en-US" dirty="0" smtClean="0"/>
              <a:t>Administrative Time</a:t>
            </a:r>
          </a:p>
          <a:p>
            <a:pPr lvl="1"/>
            <a:r>
              <a:rPr lang="en-US" dirty="0" smtClean="0"/>
              <a:t>Task Settings and Display</a:t>
            </a:r>
            <a:endParaRPr lang="en-US" dirty="0"/>
          </a:p>
          <a:p>
            <a:pPr>
              <a:lnSpc>
                <a:spcPct val="150000"/>
              </a:lnSpc>
            </a:pPr>
            <a:r>
              <a:rPr lang="en-US" dirty="0" smtClean="0"/>
              <a:t>Adjustments</a:t>
            </a:r>
          </a:p>
          <a:p>
            <a:pPr lvl="1"/>
            <a:r>
              <a:rPr lang="en-US" dirty="0" smtClean="0"/>
              <a:t>Timesheet Adjustments</a:t>
            </a:r>
          </a:p>
          <a:p>
            <a:pPr lvl="1"/>
            <a:r>
              <a:rPr lang="en-US" dirty="0" smtClean="0"/>
              <a:t>Close Tasks to Update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95400"/>
            <a:ext cx="1981200" cy="2028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9322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Fiscal Periods</a:t>
            </a:r>
            <a:endParaRPr lang="en-US" dirty="0"/>
          </a:p>
        </p:txBody>
      </p:sp>
      <p:sp>
        <p:nvSpPr>
          <p:cNvPr id="6" name="Text Placeholder 5"/>
          <p:cNvSpPr>
            <a:spLocks noGrp="1"/>
          </p:cNvSpPr>
          <p:nvPr>
            <p:ph type="body" sz="quarter" idx="10"/>
          </p:nvPr>
        </p:nvSpPr>
        <p:spPr>
          <a:xfrm>
            <a:off x="381000" y="1447799"/>
            <a:ext cx="8382000" cy="4572001"/>
          </a:xfrm>
        </p:spPr>
        <p:txBody>
          <a:bodyPr>
            <a:normAutofit/>
          </a:bodyPr>
          <a:lstStyle/>
          <a:p>
            <a:pPr>
              <a:lnSpc>
                <a:spcPct val="100000"/>
              </a:lnSpc>
            </a:pPr>
            <a:r>
              <a:rPr lang="en-US" dirty="0" smtClean="0"/>
              <a:t>Fiscal Periods are used  in timesheet adjustments and enterprise reporting</a:t>
            </a:r>
          </a:p>
          <a:p>
            <a:pPr>
              <a:lnSpc>
                <a:spcPct val="100000"/>
              </a:lnSpc>
            </a:pPr>
            <a:endParaRPr lang="en-US" dirty="0" smtClean="0"/>
          </a:p>
        </p:txBody>
      </p:sp>
      <p:pic>
        <p:nvPicPr>
          <p:cNvPr id="7" name="Picture 2"/>
          <p:cNvPicPr>
            <a:picLocks noChangeAspect="1" noChangeArrowheads="1"/>
          </p:cNvPicPr>
          <p:nvPr/>
        </p:nvPicPr>
        <p:blipFill>
          <a:blip r:embed="rId2" cstate="print"/>
          <a:srcRect/>
          <a:stretch>
            <a:fillRect/>
          </a:stretch>
        </p:blipFill>
        <p:spPr bwMode="auto">
          <a:xfrm>
            <a:off x="3429000" y="2667000"/>
            <a:ext cx="1885950" cy="270593"/>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381000" y="3124200"/>
            <a:ext cx="356148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5" name="Group 14"/>
          <p:cNvGrpSpPr/>
          <p:nvPr/>
        </p:nvGrpSpPr>
        <p:grpSpPr>
          <a:xfrm>
            <a:off x="4495800" y="3276600"/>
            <a:ext cx="4038600" cy="2651494"/>
            <a:chOff x="4495800" y="3276600"/>
            <a:chExt cx="4038600" cy="2651494"/>
          </a:xfrm>
          <a:effectLst>
            <a:outerShdw blurRad="50800" dist="50800" dir="5400000" algn="ctr" rotWithShape="0">
              <a:srgbClr val="FFFF00"/>
            </a:outerShdw>
          </a:effectLst>
        </p:grpSpPr>
        <p:pic>
          <p:nvPicPr>
            <p:cNvPr id="10" name="Picture 4"/>
            <p:cNvPicPr>
              <a:picLocks noChangeAspect="1" noChangeArrowheads="1"/>
            </p:cNvPicPr>
            <p:nvPr/>
          </p:nvPicPr>
          <p:blipFill>
            <a:blip r:embed="rId4" cstate="print"/>
            <a:srcRect/>
            <a:stretch>
              <a:fillRect/>
            </a:stretch>
          </p:blipFill>
          <p:spPr bwMode="auto">
            <a:xfrm>
              <a:off x="4495800" y="3276600"/>
              <a:ext cx="3962400" cy="1138739"/>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4572000" y="4724400"/>
              <a:ext cx="3962400" cy="1203694"/>
            </a:xfrm>
            <a:prstGeom prst="rect">
              <a:avLst/>
            </a:prstGeom>
            <a:noFill/>
            <a:ln w="9525">
              <a:noFill/>
              <a:miter lim="800000"/>
              <a:headEnd/>
              <a:tailEnd/>
            </a:ln>
          </p:spPr>
        </p:pic>
        <p:sp>
          <p:nvSpPr>
            <p:cNvPr id="12" name="Rectangle 11"/>
            <p:cNvSpPr/>
            <p:nvPr/>
          </p:nvSpPr>
          <p:spPr bwMode="auto">
            <a:xfrm>
              <a:off x="5791200" y="5257800"/>
              <a:ext cx="2133600" cy="228600"/>
            </a:xfrm>
            <a:prstGeom prst="rect">
              <a:avLst/>
            </a:prstGeom>
            <a:noFill/>
            <a:ln w="25400">
              <a:solidFill>
                <a:srgbClr val="FF0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4" name="Rectangle 13"/>
            <p:cNvSpPr/>
            <p:nvPr/>
          </p:nvSpPr>
          <p:spPr bwMode="auto">
            <a:xfrm>
              <a:off x="5638800" y="3276600"/>
              <a:ext cx="1600200" cy="228600"/>
            </a:xfrm>
            <a:prstGeom prst="rect">
              <a:avLst/>
            </a:prstGeom>
            <a:noFill/>
            <a:ln w="25400">
              <a:solidFill>
                <a:srgbClr val="FF0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Time Reporting Periods</a:t>
            </a:r>
            <a:endParaRPr lang="en-US" dirty="0"/>
          </a:p>
        </p:txBody>
      </p:sp>
      <p:sp>
        <p:nvSpPr>
          <p:cNvPr id="6" name="Text Placeholder 5"/>
          <p:cNvSpPr>
            <a:spLocks noGrp="1"/>
          </p:cNvSpPr>
          <p:nvPr>
            <p:ph type="body" sz="quarter" idx="10"/>
          </p:nvPr>
        </p:nvSpPr>
        <p:spPr>
          <a:xfrm>
            <a:off x="381000" y="1447799"/>
            <a:ext cx="8382000" cy="4572001"/>
          </a:xfrm>
        </p:spPr>
        <p:txBody>
          <a:bodyPr>
            <a:normAutofit fontScale="92500" lnSpcReduction="10000"/>
          </a:bodyPr>
          <a:lstStyle/>
          <a:p>
            <a:pPr>
              <a:lnSpc>
                <a:spcPct val="100000"/>
              </a:lnSpc>
            </a:pPr>
            <a:r>
              <a:rPr lang="en-US" dirty="0" smtClean="0"/>
              <a:t>Time Reporting Period setup is required prior to using the Timesheet functions in Microsoft Project Server 2010</a:t>
            </a:r>
          </a:p>
          <a:p>
            <a:pPr lvl="1">
              <a:lnSpc>
                <a:spcPct val="100000"/>
              </a:lnSpc>
            </a:pPr>
            <a:r>
              <a:rPr lang="en-US" dirty="0" smtClean="0"/>
              <a:t>Not required for Tasks UI</a:t>
            </a:r>
            <a:br>
              <a:rPr lang="en-US" dirty="0" smtClean="0"/>
            </a:br>
            <a:endParaRPr lang="en-US" dirty="0" smtClean="0"/>
          </a:p>
          <a:p>
            <a:pPr>
              <a:lnSpc>
                <a:spcPct val="100000"/>
              </a:lnSpc>
            </a:pPr>
            <a:r>
              <a:rPr lang="en-US" dirty="0" smtClean="0"/>
              <a:t>Server Settings -&gt; Time Reporting Periods (Under “Time and Task Management” heading)</a:t>
            </a:r>
          </a:p>
          <a:p>
            <a:pPr>
              <a:lnSpc>
                <a:spcPct val="100000"/>
              </a:lnSpc>
            </a:pPr>
            <a:endParaRPr lang="en-US" dirty="0" smtClean="0"/>
          </a:p>
          <a:p>
            <a:pPr>
              <a:lnSpc>
                <a:spcPct val="100000"/>
              </a:lnSpc>
            </a:pPr>
            <a:r>
              <a:rPr lang="en-US" dirty="0" smtClean="0"/>
              <a:t>Recommended: create at least a year’s worth of time periods</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Line Classifications</a:t>
            </a:r>
            <a:endParaRPr lang="en-US" dirty="0"/>
          </a:p>
        </p:txBody>
      </p:sp>
      <p:sp>
        <p:nvSpPr>
          <p:cNvPr id="6" name="Text Placeholder 5"/>
          <p:cNvSpPr>
            <a:spLocks noGrp="1"/>
          </p:cNvSpPr>
          <p:nvPr>
            <p:ph type="body" sz="quarter" idx="10"/>
          </p:nvPr>
        </p:nvSpPr>
        <p:spPr>
          <a:xfrm>
            <a:off x="381000" y="1143001"/>
            <a:ext cx="7924800" cy="5181600"/>
          </a:xfrm>
        </p:spPr>
        <p:txBody>
          <a:bodyPr>
            <a:normAutofit fontScale="70000" lnSpcReduction="20000"/>
          </a:bodyPr>
          <a:lstStyle/>
          <a:p>
            <a:pPr>
              <a:lnSpc>
                <a:spcPct val="120000"/>
              </a:lnSpc>
            </a:pPr>
            <a:r>
              <a:rPr lang="en-US" dirty="0" smtClean="0"/>
              <a:t>Timesheet line classifications are designed for organizations that either have more overtime classifications than just billable and non-billable or organizations that wish to capture additional details about project tasks. </a:t>
            </a:r>
          </a:p>
          <a:p>
            <a:pPr>
              <a:lnSpc>
                <a:spcPct val="120000"/>
              </a:lnSpc>
            </a:pPr>
            <a:endParaRPr lang="en-US" dirty="0" smtClean="0"/>
          </a:p>
          <a:p>
            <a:pPr>
              <a:lnSpc>
                <a:spcPct val="120000"/>
              </a:lnSpc>
            </a:pPr>
            <a:r>
              <a:rPr lang="en-US" dirty="0" smtClean="0"/>
              <a:t>Examples of  uses:</a:t>
            </a:r>
          </a:p>
          <a:p>
            <a:pPr lvl="1">
              <a:lnSpc>
                <a:spcPct val="120000"/>
              </a:lnSpc>
            </a:pPr>
            <a:r>
              <a:rPr lang="en-US" b="1" dirty="0" smtClean="0"/>
              <a:t>Multiple Overtime Classifications</a:t>
            </a:r>
            <a:r>
              <a:rPr lang="en-US" dirty="0" smtClean="0"/>
              <a:t>: </a:t>
            </a:r>
          </a:p>
          <a:p>
            <a:pPr lvl="2">
              <a:lnSpc>
                <a:spcPct val="120000"/>
              </a:lnSpc>
            </a:pPr>
            <a:r>
              <a:rPr lang="en-US" dirty="0" smtClean="0"/>
              <a:t>Companies who utilize SAP’s Activity Types may have overtime classifications for all work that include classifications such as Premium Time, Holiday Time, Double Time, etc.  This can be modeled in Project Server by employing Timesheet line classifications that are equal to the corporate activity types.</a:t>
            </a:r>
          </a:p>
          <a:p>
            <a:pPr lvl="1">
              <a:lnSpc>
                <a:spcPct val="120000"/>
              </a:lnSpc>
            </a:pPr>
            <a:r>
              <a:rPr lang="en-US" b="1" dirty="0" smtClean="0"/>
              <a:t>Additional Detail on Project Tasks</a:t>
            </a:r>
            <a:r>
              <a:rPr lang="en-US" dirty="0" smtClean="0"/>
              <a:t>: </a:t>
            </a:r>
          </a:p>
          <a:p>
            <a:pPr lvl="2">
              <a:lnSpc>
                <a:spcPct val="120000"/>
              </a:lnSpc>
            </a:pPr>
            <a:r>
              <a:rPr lang="en-US" dirty="0" smtClean="0"/>
              <a:t>Companies who may wish to track when time spent on a task is for the purpose of bug fixing or maintenance vs. undocumented scope (AKA scope creep) vs. regularly planned work.</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Timesheet and </a:t>
            </a:r>
            <a:r>
              <a:rPr lang="en-US" dirty="0" err="1" smtClean="0"/>
              <a:t>Statusing</a:t>
            </a:r>
            <a:r>
              <a:rPr lang="en-US" dirty="0" smtClean="0"/>
              <a:t> </a:t>
            </a:r>
            <a:endParaRPr lang="en-US" dirty="0"/>
          </a:p>
        </p:txBody>
      </p:sp>
      <p:sp>
        <p:nvSpPr>
          <p:cNvPr id="3" name="Subtitle 2"/>
          <p:cNvSpPr>
            <a:spLocks noGrp="1"/>
          </p:cNvSpPr>
          <p:nvPr>
            <p:ph type="subTitle" idx="1"/>
          </p:nvPr>
        </p:nvSpPr>
        <p:spPr>
          <a:xfrm>
            <a:off x="730249" y="5694200"/>
            <a:ext cx="7681914" cy="387798"/>
          </a:xfrm>
        </p:spPr>
        <p:txBody>
          <a:bodyPr/>
          <a:lstStyle/>
          <a:p>
            <a:r>
              <a:rPr lang="en-US" sz="2800" smtClean="0">
                <a:gradFill>
                  <a:gsLst>
                    <a:gs pos="0">
                      <a:schemeClr val="tx1"/>
                    </a:gs>
                    <a:gs pos="100000">
                      <a:schemeClr val="tx1"/>
                    </a:gs>
                  </a:gsLst>
                  <a:lin ang="5400000" scaled="0"/>
                </a:gradFill>
              </a:rPr>
              <a:t>Microsoft </a:t>
            </a:r>
            <a:r>
              <a:rPr lang="en-US" sz="2800" dirty="0" smtClean="0">
                <a:gradFill>
                  <a:gsLst>
                    <a:gs pos="0">
                      <a:schemeClr val="tx1"/>
                    </a:gs>
                    <a:gs pos="100000">
                      <a:schemeClr val="tx1"/>
                    </a:gs>
                  </a:gsLst>
                  <a:lin ang="5400000" scaled="0"/>
                </a:gradFill>
              </a:rPr>
              <a:t>Project 2010 Ignite</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Timesheet Settings and Defaults</a:t>
            </a:r>
            <a:endParaRPr lang="en-US" dirty="0"/>
          </a:p>
        </p:txBody>
      </p:sp>
      <p:sp>
        <p:nvSpPr>
          <p:cNvPr id="6" name="Text Placeholder 5"/>
          <p:cNvSpPr>
            <a:spLocks noGrp="1"/>
          </p:cNvSpPr>
          <p:nvPr>
            <p:ph type="body" sz="quarter" idx="10"/>
          </p:nvPr>
        </p:nvSpPr>
        <p:spPr>
          <a:xfrm>
            <a:off x="381000" y="1295401"/>
            <a:ext cx="8382000" cy="4724400"/>
          </a:xfrm>
        </p:spPr>
        <p:txBody>
          <a:bodyPr>
            <a:normAutofit fontScale="85000" lnSpcReduction="10000"/>
          </a:bodyPr>
          <a:lstStyle/>
          <a:p>
            <a:pPr>
              <a:lnSpc>
                <a:spcPct val="100000"/>
              </a:lnSpc>
            </a:pPr>
            <a:r>
              <a:rPr lang="en-US" dirty="0" smtClean="0"/>
              <a:t>Timesheets can be configured in a number of ways that apply business rules to how users are allowed to track time</a:t>
            </a:r>
          </a:p>
          <a:p>
            <a:pPr>
              <a:lnSpc>
                <a:spcPct val="100000"/>
              </a:lnSpc>
            </a:pPr>
            <a:endParaRPr lang="en-US" dirty="0" smtClean="0"/>
          </a:p>
          <a:p>
            <a:pPr>
              <a:lnSpc>
                <a:spcPct val="100000"/>
              </a:lnSpc>
            </a:pPr>
            <a:r>
              <a:rPr lang="en-US" dirty="0" smtClean="0"/>
              <a:t>This applies to the Single Entry Mode, new to Project Server 2010, or to the standard Timesheet </a:t>
            </a:r>
          </a:p>
          <a:p>
            <a:pPr>
              <a:lnSpc>
                <a:spcPct val="100000"/>
              </a:lnSpc>
            </a:pPr>
            <a:endParaRPr lang="en-US" dirty="0" smtClean="0"/>
          </a:p>
          <a:p>
            <a:pPr>
              <a:lnSpc>
                <a:spcPct val="100000"/>
              </a:lnSpc>
            </a:pPr>
            <a:r>
              <a:rPr lang="en-US" dirty="0" smtClean="0"/>
              <a:t>Examples are: </a:t>
            </a:r>
          </a:p>
          <a:p>
            <a:pPr lvl="1">
              <a:lnSpc>
                <a:spcPct val="100000"/>
              </a:lnSpc>
            </a:pPr>
            <a:r>
              <a:rPr lang="en-US" dirty="0" smtClean="0"/>
              <a:t>Ability to turn on or off Overtime tracking</a:t>
            </a:r>
          </a:p>
          <a:p>
            <a:pPr lvl="1">
              <a:lnSpc>
                <a:spcPct val="100000"/>
              </a:lnSpc>
            </a:pPr>
            <a:r>
              <a:rPr lang="en-US" dirty="0" smtClean="0"/>
              <a:t>Establish the default display units for the timesheet between hours or days</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Level Approvals</a:t>
            </a:r>
            <a:endParaRPr lang="en-US" dirty="0"/>
          </a:p>
        </p:txBody>
      </p:sp>
      <p:sp>
        <p:nvSpPr>
          <p:cNvPr id="3" name="Content Placeholder 2"/>
          <p:cNvSpPr>
            <a:spLocks noGrp="1"/>
          </p:cNvSpPr>
          <p:nvPr>
            <p:ph idx="1"/>
          </p:nvPr>
        </p:nvSpPr>
        <p:spPr>
          <a:xfrm>
            <a:off x="381000" y="1295400"/>
            <a:ext cx="8382000" cy="4876800"/>
          </a:xfrm>
        </p:spPr>
        <p:txBody>
          <a:bodyPr>
            <a:normAutofit fontScale="77500" lnSpcReduction="20000"/>
          </a:bodyPr>
          <a:lstStyle/>
          <a:p>
            <a:pPr>
              <a:lnSpc>
                <a:spcPct val="120000"/>
              </a:lnSpc>
            </a:pPr>
            <a:r>
              <a:rPr lang="en-US" dirty="0" smtClean="0"/>
              <a:t>PWA Server Settings -&gt; Timesheet Settings and Defaults</a:t>
            </a:r>
          </a:p>
          <a:p>
            <a:pPr>
              <a:lnSpc>
                <a:spcPct val="120000"/>
              </a:lnSpc>
            </a:pPr>
            <a:endParaRPr lang="en-US" dirty="0" smtClean="0"/>
          </a:p>
          <a:p>
            <a:pPr>
              <a:lnSpc>
                <a:spcPct val="120000"/>
              </a:lnSpc>
            </a:pPr>
            <a:r>
              <a:rPr lang="en-US" dirty="0" smtClean="0"/>
              <a:t>Activated by selecting option to </a:t>
            </a:r>
            <a:r>
              <a:rPr lang="en-US" b="1" dirty="0" smtClean="0"/>
              <a:t>Allow Coordination from Project Manager on timesheet line items</a:t>
            </a:r>
            <a:r>
              <a:rPr lang="en-US" dirty="0" smtClean="0"/>
              <a:t> in the </a:t>
            </a:r>
            <a:r>
              <a:rPr lang="en-US" b="1" dirty="0" smtClean="0"/>
              <a:t>Timesheet Options</a:t>
            </a:r>
            <a:r>
              <a:rPr lang="en-US" dirty="0" smtClean="0"/>
              <a:t> area.</a:t>
            </a:r>
          </a:p>
          <a:p>
            <a:pPr>
              <a:lnSpc>
                <a:spcPct val="120000"/>
              </a:lnSpc>
            </a:pPr>
            <a:endParaRPr lang="en-US" dirty="0" smtClean="0"/>
          </a:p>
          <a:p>
            <a:pPr>
              <a:lnSpc>
                <a:spcPct val="120000"/>
              </a:lnSpc>
            </a:pPr>
            <a:r>
              <a:rPr lang="en-US" dirty="0" smtClean="0"/>
              <a:t>My Timesheet dialog box, Team Members can submit project task assignments to the Task Status Manager for approval, previously only the whole timesheet was available for approval.</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Single Entry Mode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Project </a:t>
            </a:r>
            <a:r>
              <a:rPr lang="en-US" smtClean="0"/>
              <a:t>Web App -&gt; </a:t>
            </a:r>
            <a:r>
              <a:rPr lang="en-US" dirty="0" smtClean="0"/>
              <a:t>Server Settings -&gt; Timesheet Settings and Defaults</a:t>
            </a:r>
          </a:p>
          <a:p>
            <a:pPr lvl="1">
              <a:lnSpc>
                <a:spcPct val="100000"/>
              </a:lnSpc>
            </a:pPr>
            <a:r>
              <a:rPr lang="en-US" dirty="0" smtClean="0"/>
              <a:t>Set it and forget it!</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886200"/>
            <a:ext cx="4886325" cy="84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Administrative Time</a:t>
            </a:r>
            <a:endParaRPr lang="en-US" dirty="0"/>
          </a:p>
        </p:txBody>
      </p:sp>
      <p:sp>
        <p:nvSpPr>
          <p:cNvPr id="6" name="Text Placeholder 5"/>
          <p:cNvSpPr>
            <a:spLocks noGrp="1"/>
          </p:cNvSpPr>
          <p:nvPr>
            <p:ph type="body" sz="quarter" idx="10"/>
          </p:nvPr>
        </p:nvSpPr>
        <p:spPr>
          <a:xfrm>
            <a:off x="381000" y="990601"/>
            <a:ext cx="8382000" cy="5410200"/>
          </a:xfrm>
        </p:spPr>
        <p:txBody>
          <a:bodyPr>
            <a:normAutofit fontScale="70000" lnSpcReduction="20000"/>
          </a:bodyPr>
          <a:lstStyle/>
          <a:p>
            <a:pPr>
              <a:lnSpc>
                <a:spcPct val="120000"/>
              </a:lnSpc>
            </a:pPr>
            <a:r>
              <a:rPr lang="en-US" dirty="0" smtClean="0"/>
              <a:t>Administrative time categories enable customers to track time spent on activities outside of project tasks</a:t>
            </a:r>
          </a:p>
          <a:p>
            <a:pPr>
              <a:lnSpc>
                <a:spcPct val="120000"/>
              </a:lnSpc>
            </a:pPr>
            <a:r>
              <a:rPr lang="en-US" dirty="0" smtClean="0"/>
              <a:t>The default Project Server configuration includes categories for </a:t>
            </a:r>
            <a:r>
              <a:rPr lang="en-US" dirty="0" smtClean="0">
                <a:solidFill>
                  <a:schemeClr val="accent1"/>
                </a:solidFill>
              </a:rPr>
              <a:t>Sick, Vacation </a:t>
            </a:r>
            <a:r>
              <a:rPr lang="en-US" dirty="0" smtClean="0"/>
              <a:t>and </a:t>
            </a:r>
            <a:r>
              <a:rPr lang="en-US" dirty="0" smtClean="0">
                <a:solidFill>
                  <a:schemeClr val="accent1"/>
                </a:solidFill>
              </a:rPr>
              <a:t>Administrative </a:t>
            </a:r>
            <a:r>
              <a:rPr lang="en-US" dirty="0" smtClean="0"/>
              <a:t>time</a:t>
            </a:r>
          </a:p>
          <a:p>
            <a:pPr>
              <a:lnSpc>
                <a:spcPct val="120000"/>
              </a:lnSpc>
            </a:pPr>
            <a:r>
              <a:rPr lang="en-US" sz="3300" dirty="0" smtClean="0"/>
              <a:t>Things to consider when dealing with administrative time categories:</a:t>
            </a:r>
            <a:endParaRPr lang="en-US" dirty="0" smtClean="0"/>
          </a:p>
          <a:p>
            <a:pPr lvl="1">
              <a:lnSpc>
                <a:spcPct val="120000"/>
              </a:lnSpc>
            </a:pPr>
            <a:r>
              <a:rPr lang="en-US" dirty="0" smtClean="0"/>
              <a:t>Does the organization require approvals before team members can assign time to the category?  Vacation might be a reasonable example of the need for prior approval</a:t>
            </a:r>
          </a:p>
          <a:p>
            <a:pPr lvl="1">
              <a:lnSpc>
                <a:spcPct val="120000"/>
              </a:lnSpc>
            </a:pPr>
            <a:r>
              <a:rPr lang="en-US" dirty="0" smtClean="0"/>
              <a:t>Should the administrative category appear on the timesheet each period regardless of whether or not the team member has, in advance, logged any time against the administrative category</a:t>
            </a:r>
          </a:p>
          <a:p>
            <a:pPr lvl="1">
              <a:lnSpc>
                <a:spcPct val="120000"/>
              </a:lnSpc>
            </a:pPr>
            <a:r>
              <a:rPr lang="en-US" dirty="0" smtClean="0"/>
              <a:t>Does the use of the category negate the ability for team members to perform work such as when on vacation or when out sick, or can the team member also perform project task work such as when scheduled to attend team meetings</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Task Settings and Display</a:t>
            </a:r>
            <a:endParaRPr lang="en-US" dirty="0"/>
          </a:p>
        </p:txBody>
      </p:sp>
      <p:sp>
        <p:nvSpPr>
          <p:cNvPr id="6" name="Text Placeholder 5"/>
          <p:cNvSpPr>
            <a:spLocks noGrp="1"/>
          </p:cNvSpPr>
          <p:nvPr>
            <p:ph type="body" sz="quarter" idx="10"/>
          </p:nvPr>
        </p:nvSpPr>
        <p:spPr>
          <a:xfrm>
            <a:off x="381000" y="1219200"/>
            <a:ext cx="8077200" cy="5257800"/>
          </a:xfrm>
        </p:spPr>
        <p:txBody>
          <a:bodyPr>
            <a:normAutofit fontScale="55000" lnSpcReduction="20000"/>
          </a:bodyPr>
          <a:lstStyle/>
          <a:p>
            <a:pPr>
              <a:lnSpc>
                <a:spcPct val="120000"/>
              </a:lnSpc>
            </a:pPr>
            <a:r>
              <a:rPr lang="en-US" b="1" dirty="0" smtClean="0"/>
              <a:t>Tracking Method</a:t>
            </a:r>
          </a:p>
          <a:p>
            <a:pPr lvl="1">
              <a:lnSpc>
                <a:spcPct val="120000"/>
              </a:lnSpc>
            </a:pPr>
            <a:r>
              <a:rPr lang="en-US" dirty="0" smtClean="0"/>
              <a:t>The tracking method controls which task status fields on the My Tasks page are enabled for entry</a:t>
            </a:r>
          </a:p>
          <a:p>
            <a:pPr lvl="1">
              <a:lnSpc>
                <a:spcPct val="120000"/>
              </a:lnSpc>
            </a:pPr>
            <a:r>
              <a:rPr lang="en-US" dirty="0" smtClean="0"/>
              <a:t>In Single Entry Mode the tracking method setting is ignored</a:t>
            </a:r>
          </a:p>
          <a:p>
            <a:pPr lvl="2">
              <a:lnSpc>
                <a:spcPct val="120000"/>
              </a:lnSpc>
            </a:pPr>
            <a:r>
              <a:rPr lang="en-US" dirty="0" smtClean="0"/>
              <a:t>Always “Hours/Day” for auto-scheduled tasks</a:t>
            </a:r>
          </a:p>
          <a:p>
            <a:pPr>
              <a:lnSpc>
                <a:spcPct val="120000"/>
              </a:lnSpc>
            </a:pPr>
            <a:r>
              <a:rPr lang="en-US" b="1" dirty="0" smtClean="0"/>
              <a:t>Reporting Display</a:t>
            </a:r>
          </a:p>
          <a:p>
            <a:pPr lvl="1">
              <a:lnSpc>
                <a:spcPct val="120000"/>
              </a:lnSpc>
            </a:pPr>
            <a:r>
              <a:rPr lang="en-US" dirty="0" smtClean="0"/>
              <a:t>This setting is used if your tracking method is set to </a:t>
            </a:r>
            <a:r>
              <a:rPr lang="en-US" b="1" dirty="0" smtClean="0"/>
              <a:t>Hours of work done per period</a:t>
            </a:r>
            <a:endParaRPr lang="en-US" dirty="0" smtClean="0"/>
          </a:p>
          <a:p>
            <a:pPr lvl="1">
              <a:lnSpc>
                <a:spcPct val="120000"/>
              </a:lnSpc>
            </a:pPr>
            <a:r>
              <a:rPr lang="en-US" dirty="0" smtClean="0"/>
              <a:t>This setting determines whether you enter a value by day or by total hours for the period</a:t>
            </a:r>
          </a:p>
          <a:p>
            <a:pPr>
              <a:lnSpc>
                <a:spcPct val="120000"/>
              </a:lnSpc>
            </a:pPr>
            <a:r>
              <a:rPr lang="en-US" b="1" dirty="0" smtClean="0"/>
              <a:t>Protect User Updates</a:t>
            </a:r>
          </a:p>
          <a:p>
            <a:pPr lvl="1">
              <a:lnSpc>
                <a:spcPct val="120000"/>
              </a:lnSpc>
            </a:pPr>
            <a:r>
              <a:rPr lang="en-US" dirty="0"/>
              <a:t>Only allow task updates via My Tasks and My </a:t>
            </a:r>
            <a:r>
              <a:rPr lang="en-US" dirty="0" smtClean="0"/>
              <a:t>Timesheets: controls where task updates can occur and prevents the project manager from changing actuals (but can delete tasks).</a:t>
            </a:r>
          </a:p>
          <a:p>
            <a:pPr lvl="1">
              <a:lnSpc>
                <a:spcPct val="120000"/>
              </a:lnSpc>
            </a:pPr>
            <a:r>
              <a:rPr lang="en-US" dirty="0"/>
              <a:t>Import all timesheet line </a:t>
            </a:r>
            <a:r>
              <a:rPr lang="en-US" dirty="0" smtClean="0"/>
              <a:t>classifications: includes non-billable time and non-standard timesheet line classes in the synch to Task update data</a:t>
            </a:r>
          </a:p>
          <a:p>
            <a:pPr>
              <a:lnSpc>
                <a:spcPct val="120000"/>
              </a:lnSpc>
            </a:pPr>
            <a:r>
              <a:rPr lang="en-US" b="1" dirty="0" smtClean="0"/>
              <a:t>Define Near Future Planning Window</a:t>
            </a:r>
          </a:p>
          <a:p>
            <a:pPr lvl="1">
              <a:lnSpc>
                <a:spcPct val="120000"/>
              </a:lnSpc>
            </a:pPr>
            <a:r>
              <a:rPr lang="en-US" dirty="0" smtClean="0"/>
              <a:t>This setting determines the size of the Near Future group in the Planning Window grouping within My Tasks</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Future Planning Window</a:t>
            </a:r>
            <a:endParaRPr lang="en-US" dirty="0"/>
          </a:p>
        </p:txBody>
      </p:sp>
      <p:sp>
        <p:nvSpPr>
          <p:cNvPr id="3" name="Content Placeholder 2"/>
          <p:cNvSpPr>
            <a:spLocks noGrp="1"/>
          </p:cNvSpPr>
          <p:nvPr>
            <p:ph type="body" sz="quarter" idx="10"/>
          </p:nvPr>
        </p:nvSpPr>
        <p:spPr>
          <a:xfrm>
            <a:off x="381000" y="1143000"/>
            <a:ext cx="8382000" cy="5181599"/>
          </a:xfrm>
        </p:spPr>
        <p:txBody>
          <a:bodyPr>
            <a:noAutofit/>
          </a:bodyPr>
          <a:lstStyle/>
          <a:p>
            <a:pPr>
              <a:lnSpc>
                <a:spcPct val="120000"/>
              </a:lnSpc>
            </a:pPr>
            <a:r>
              <a:rPr lang="en-US" sz="2400" dirty="0" smtClean="0"/>
              <a:t>New option to customize number of time periods ahead</a:t>
            </a:r>
          </a:p>
          <a:p>
            <a:pPr>
              <a:lnSpc>
                <a:spcPct val="120000"/>
              </a:lnSpc>
            </a:pPr>
            <a:r>
              <a:rPr lang="en-US" sz="2400" dirty="0" smtClean="0"/>
              <a:t>Tasks which start after the current time reporting period  but on or before the end of the number of time reporting periods defined in “Task Settings and Display” will be considered Near Future</a:t>
            </a:r>
          </a:p>
          <a:p>
            <a:pPr>
              <a:lnSpc>
                <a:spcPct val="120000"/>
              </a:lnSpc>
            </a:pPr>
            <a:r>
              <a:rPr lang="en-US" sz="2400" dirty="0" smtClean="0"/>
              <a:t>By default, this value is set to two periods =&gt; tasks starting within the next two time reporting periods will be in the </a:t>
            </a:r>
            <a:r>
              <a:rPr lang="en-US" sz="2400" u="sng" dirty="0" smtClean="0"/>
              <a:t>Near Future</a:t>
            </a:r>
            <a:r>
              <a:rPr lang="en-US" sz="2400" dirty="0" smtClean="0"/>
              <a:t> group</a:t>
            </a:r>
          </a:p>
          <a:p>
            <a:pPr>
              <a:lnSpc>
                <a:spcPct val="120000"/>
              </a:lnSpc>
            </a:pPr>
            <a:r>
              <a:rPr lang="en-US" sz="2400" dirty="0" smtClean="0"/>
              <a:t>All tasks that start beyond the Near Future number of time reporting periods are placed in the </a:t>
            </a:r>
            <a:r>
              <a:rPr lang="en-US" sz="2400" u="sng" dirty="0" smtClean="0"/>
              <a:t>Distant Future</a:t>
            </a:r>
            <a:r>
              <a:rPr lang="en-US" sz="2400" dirty="0" smtClean="0"/>
              <a:t> grouping</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5791200"/>
            <a:ext cx="3752850" cy="80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Close Tasks to Update</a:t>
            </a:r>
            <a:endParaRPr lang="en-US" dirty="0"/>
          </a:p>
        </p:txBody>
      </p:sp>
      <p:sp>
        <p:nvSpPr>
          <p:cNvPr id="6" name="Text Placeholder 5"/>
          <p:cNvSpPr>
            <a:spLocks noGrp="1"/>
          </p:cNvSpPr>
          <p:nvPr>
            <p:ph type="body" sz="quarter" idx="10"/>
          </p:nvPr>
        </p:nvSpPr>
        <p:spPr>
          <a:xfrm>
            <a:off x="381000" y="1066800"/>
            <a:ext cx="8001000" cy="5334000"/>
          </a:xfrm>
        </p:spPr>
        <p:txBody>
          <a:bodyPr>
            <a:noAutofit/>
          </a:bodyPr>
          <a:lstStyle/>
          <a:p>
            <a:pPr>
              <a:lnSpc>
                <a:spcPct val="120000"/>
              </a:lnSpc>
            </a:pPr>
            <a:r>
              <a:rPr lang="en-US" sz="2000" dirty="0" smtClean="0"/>
              <a:t>Block or restrict team members from entering additional time on individual tasks</a:t>
            </a:r>
          </a:p>
          <a:p>
            <a:pPr>
              <a:lnSpc>
                <a:spcPct val="120000"/>
              </a:lnSpc>
            </a:pPr>
            <a:r>
              <a:rPr lang="en-US" sz="2000" dirty="0" smtClean="0"/>
              <a:t>Three basic reasons customer will choose to use this feature:</a:t>
            </a:r>
          </a:p>
          <a:p>
            <a:pPr lvl="1">
              <a:lnSpc>
                <a:spcPct val="120000"/>
              </a:lnSpc>
            </a:pPr>
            <a:r>
              <a:rPr lang="en-US" sz="1800" dirty="0" smtClean="0"/>
              <a:t>Financial closure at end of purchase order</a:t>
            </a:r>
          </a:p>
          <a:p>
            <a:pPr lvl="1">
              <a:lnSpc>
                <a:spcPct val="120000"/>
              </a:lnSpc>
            </a:pPr>
            <a:r>
              <a:rPr lang="en-US" sz="1800" dirty="0" smtClean="0"/>
              <a:t>Project Phase control</a:t>
            </a:r>
          </a:p>
          <a:p>
            <a:pPr lvl="1">
              <a:lnSpc>
                <a:spcPct val="120000"/>
              </a:lnSpc>
            </a:pPr>
            <a:r>
              <a:rPr lang="en-US" sz="1800" dirty="0" smtClean="0"/>
              <a:t>Restricting top-level time entry on a per-project basis (global setting too coarse)</a:t>
            </a:r>
          </a:p>
          <a:p>
            <a:pPr>
              <a:lnSpc>
                <a:spcPct val="120000"/>
              </a:lnSpc>
            </a:pPr>
            <a:r>
              <a:rPr lang="en-US" sz="2000" dirty="0" smtClean="0"/>
              <a:t>A project task that has been closed to updates will not show on the team members list of tasks to which they are assigned in the “Tasks” page or on the timesheet once the task is flagged and the project gets published.</a:t>
            </a:r>
          </a:p>
          <a:p>
            <a:pPr>
              <a:lnSpc>
                <a:spcPct val="120000"/>
              </a:lnSpc>
            </a:pPr>
            <a:r>
              <a:rPr lang="en-US" sz="2000" dirty="0" smtClean="0"/>
              <a:t>Tasks are individually selected (including the top-level project summary task)</a:t>
            </a:r>
            <a:endParaRPr lang="en-US" sz="20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Timesheets	</a:t>
            </a:r>
            <a:endParaRPr lang="en-US" dirty="0"/>
          </a:p>
        </p:txBody>
      </p:sp>
      <p:sp>
        <p:nvSpPr>
          <p:cNvPr id="3" name="Content Placeholder 2"/>
          <p:cNvSpPr>
            <a:spLocks noGrp="1"/>
          </p:cNvSpPr>
          <p:nvPr>
            <p:ph type="body" sz="quarter" idx="10"/>
          </p:nvPr>
        </p:nvSpPr>
        <p:spPr>
          <a:xfrm>
            <a:off x="381000" y="1371600"/>
            <a:ext cx="8382000" cy="4876800"/>
          </a:xfrm>
        </p:spPr>
        <p:txBody>
          <a:bodyPr>
            <a:normAutofit fontScale="85000" lnSpcReduction="10000"/>
          </a:bodyPr>
          <a:lstStyle/>
          <a:p>
            <a:pPr>
              <a:lnSpc>
                <a:spcPct val="120000"/>
              </a:lnSpc>
            </a:pPr>
            <a:r>
              <a:rPr lang="en-US" dirty="0" smtClean="0"/>
              <a:t>No longer supported in Project Server 2010, their functionality is superseded by the Delegate function</a:t>
            </a:r>
          </a:p>
          <a:p>
            <a:pPr>
              <a:lnSpc>
                <a:spcPct val="120000"/>
              </a:lnSpc>
            </a:pPr>
            <a:r>
              <a:rPr lang="en-US" dirty="0" smtClean="0"/>
              <a:t>The My Tasks and My Timesheet dialogs are fully functional in Delegate mode </a:t>
            </a:r>
          </a:p>
          <a:p>
            <a:pPr>
              <a:lnSpc>
                <a:spcPct val="120000"/>
              </a:lnSpc>
            </a:pPr>
            <a:r>
              <a:rPr lang="en-US" dirty="0" smtClean="0"/>
              <a:t>Statusing API now has a “impersonation free” option</a:t>
            </a:r>
          </a:p>
          <a:p>
            <a:pPr>
              <a:lnSpc>
                <a:spcPct val="120000"/>
              </a:lnSpc>
            </a:pPr>
            <a:r>
              <a:rPr lang="en-US" dirty="0" smtClean="0"/>
              <a:t>Delegation extends through to Approval Center and beyond</a:t>
            </a:r>
          </a:p>
          <a:p>
            <a:pPr lvl="1">
              <a:lnSpc>
                <a:spcPct val="120000"/>
              </a:lnSpc>
            </a:pPr>
            <a:r>
              <a:rPr lang="en-US" dirty="0" smtClean="0"/>
              <a:t>Includes timesheet approval</a:t>
            </a:r>
          </a:p>
          <a:p>
            <a:pPr lvl="1">
              <a:lnSpc>
                <a:spcPct val="120000"/>
              </a:lnSpc>
            </a:pPr>
            <a:r>
              <a:rPr lang="en-US" dirty="0" smtClean="0"/>
              <a:t>No need to take ownership &amp; republish!</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4" y="5638800"/>
            <a:ext cx="7546446" cy="443198"/>
          </a:xfrm>
        </p:spPr>
        <p:txBody>
          <a:bodyPr/>
          <a:lstStyle/>
          <a:p>
            <a:r>
              <a:rPr lang="en-US" dirty="0" smtClean="0">
                <a:solidFill>
                  <a:schemeClr val="tx1"/>
                </a:solidFill>
              </a:rPr>
              <a:t>Time  </a:t>
            </a:r>
            <a:r>
              <a:rPr lang="en-US" dirty="0">
                <a:solidFill>
                  <a:schemeClr val="tx1"/>
                </a:solidFill>
              </a:rPr>
              <a:t>and Task </a:t>
            </a:r>
            <a:r>
              <a:rPr lang="en-US" dirty="0" smtClean="0">
                <a:solidFill>
                  <a:schemeClr val="tx1"/>
                </a:solidFill>
              </a:rPr>
              <a:t>Management</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817612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553998"/>
          </a:xfrm>
        </p:spPr>
        <p:txBody>
          <a:bodyPr/>
          <a:lstStyle/>
          <a:p>
            <a:r>
              <a:rPr lang="en-US" dirty="0" smtClean="0"/>
              <a:t>REPORTING</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134364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p:txBody>
          <a:bodyPr>
            <a:normAutofit/>
          </a:bodyPr>
          <a:lstStyle/>
          <a:p>
            <a:pPr>
              <a:lnSpc>
                <a:spcPct val="100000"/>
              </a:lnSpc>
            </a:pPr>
            <a:r>
              <a:rPr lang="en-US" sz="2800" dirty="0" smtClean="0"/>
              <a:t>Supported modes of Time and Task Status Entry</a:t>
            </a:r>
          </a:p>
          <a:p>
            <a:pPr>
              <a:lnSpc>
                <a:spcPct val="100000"/>
              </a:lnSpc>
            </a:pPr>
            <a:r>
              <a:rPr lang="en-US" sz="2800" dirty="0" smtClean="0"/>
              <a:t>Time and Task Status Entry Configuration</a:t>
            </a:r>
          </a:p>
          <a:p>
            <a:pPr>
              <a:lnSpc>
                <a:spcPct val="100000"/>
              </a:lnSpc>
            </a:pPr>
            <a:r>
              <a:rPr lang="en-US" sz="2800" dirty="0" smtClean="0"/>
              <a:t>Reporting</a:t>
            </a:r>
          </a:p>
          <a:p>
            <a:pPr>
              <a:lnSpc>
                <a:spcPct val="100000"/>
              </a:lnSpc>
            </a:pPr>
            <a:r>
              <a:rPr lang="en-US" sz="2800" dirty="0" smtClean="0"/>
              <a:t>Exchange Server Integration</a:t>
            </a:r>
            <a:endParaRPr lang="en-US" sz="28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Out of the Box Reporting Templates</a:t>
            </a:r>
            <a:endParaRPr lang="en-US" sz="4400" dirty="0"/>
          </a:p>
        </p:txBody>
      </p:sp>
      <p:sp>
        <p:nvSpPr>
          <p:cNvPr id="6" name="Text Placeholder 5"/>
          <p:cNvSpPr>
            <a:spLocks noGrp="1"/>
          </p:cNvSpPr>
          <p:nvPr>
            <p:ph type="body" sz="quarter" idx="10"/>
          </p:nvPr>
        </p:nvSpPr>
        <p:spPr>
          <a:xfrm>
            <a:off x="381000" y="1447799"/>
            <a:ext cx="8382000" cy="3367076"/>
          </a:xfrm>
        </p:spPr>
        <p:txBody>
          <a:bodyPr/>
          <a:lstStyle/>
          <a:p>
            <a:r>
              <a:rPr lang="en-US" sz="2800" dirty="0" smtClean="0"/>
              <a:t>Reporting Database</a:t>
            </a:r>
          </a:p>
          <a:p>
            <a:pPr lvl="1"/>
            <a:r>
              <a:rPr lang="en-US" sz="2400" dirty="0" smtClean="0"/>
              <a:t>Timesheet</a:t>
            </a:r>
          </a:p>
          <a:p>
            <a:pPr lvl="1"/>
            <a:r>
              <a:rPr lang="en-US" sz="2400" dirty="0" err="1" smtClean="0"/>
              <a:t>TimesheetActuals</a:t>
            </a:r>
            <a:endParaRPr lang="en-US" sz="2400" dirty="0" smtClean="0"/>
          </a:p>
          <a:p>
            <a:r>
              <a:rPr lang="en-US" sz="2800" dirty="0" smtClean="0"/>
              <a:t>Analysis Services Database</a:t>
            </a:r>
          </a:p>
          <a:p>
            <a:pPr lvl="1"/>
            <a:r>
              <a:rPr lang="en-US" sz="2400" dirty="0" err="1" smtClean="0"/>
              <a:t>OlapAssignmentTimephased</a:t>
            </a:r>
            <a:endParaRPr lang="en-US" sz="2400" dirty="0" smtClean="0"/>
          </a:p>
          <a:p>
            <a:pPr lvl="1"/>
            <a:r>
              <a:rPr lang="en-US" sz="2400" dirty="0" err="1" smtClean="0"/>
              <a:t>OlapEpmTimesheet</a:t>
            </a:r>
            <a:endParaRPr lang="en-US" sz="2400" dirty="0" smtClean="0"/>
          </a:p>
          <a:p>
            <a:pPr lvl="1"/>
            <a:r>
              <a:rPr lang="en-US" sz="2400" dirty="0" err="1" smtClean="0"/>
              <a:t>OlapProjectTimesheet</a:t>
            </a:r>
            <a:endParaRPr lang="en-US" sz="2400" dirty="0" smtClean="0"/>
          </a:p>
          <a:p>
            <a:pPr lvl="1"/>
            <a:r>
              <a:rPr lang="en-US" sz="2400" dirty="0" err="1" smtClean="0"/>
              <a:t>OlapTimesheet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365" y="4297212"/>
            <a:ext cx="4695825" cy="2552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566" y="1562100"/>
            <a:ext cx="3125624"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8459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 Custom Fields</a:t>
            </a:r>
            <a:endParaRPr lang="en-US" dirty="0"/>
          </a:p>
        </p:txBody>
      </p:sp>
      <p:sp>
        <p:nvSpPr>
          <p:cNvPr id="3" name="Text Placeholder 2"/>
          <p:cNvSpPr>
            <a:spLocks noGrp="1"/>
          </p:cNvSpPr>
          <p:nvPr>
            <p:ph type="body" sz="quarter" idx="10"/>
          </p:nvPr>
        </p:nvSpPr>
        <p:spPr>
          <a:xfrm>
            <a:off x="381000" y="1447799"/>
            <a:ext cx="8382000" cy="1428083"/>
          </a:xfrm>
        </p:spPr>
        <p:txBody>
          <a:bodyPr/>
          <a:lstStyle/>
          <a:p>
            <a:r>
              <a:rPr lang="en-US" dirty="0" smtClean="0"/>
              <a:t>Now sent to the Reporting database!</a:t>
            </a:r>
          </a:p>
          <a:p>
            <a:r>
              <a:rPr lang="en-US" dirty="0" smtClean="0"/>
              <a:t>Track other task/assignment information by period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5042062"/>
              </p:ext>
            </p:extLst>
          </p:nvPr>
        </p:nvGraphicFramePr>
        <p:xfrm>
          <a:off x="1447800" y="3124200"/>
          <a:ext cx="5105401" cy="1483360"/>
        </p:xfrm>
        <a:graphic>
          <a:graphicData uri="http://schemas.openxmlformats.org/drawingml/2006/table">
            <a:tbl>
              <a:tblPr firstRow="1" bandRow="1">
                <a:tableStyleId>{1E171933-4619-4E11-9A3F-F7608DF75F80}</a:tableStyleId>
              </a:tblPr>
              <a:tblGrid>
                <a:gridCol w="1276350"/>
                <a:gridCol w="1212533"/>
                <a:gridCol w="2616518"/>
              </a:tblGrid>
              <a:tr h="370840">
                <a:tc>
                  <a:txBody>
                    <a:bodyPr/>
                    <a:lstStyle/>
                    <a:p>
                      <a:r>
                        <a:rPr lang="en-US" dirty="0" smtClean="0"/>
                        <a:t>Period</a:t>
                      </a:r>
                      <a:endParaRPr lang="en-US" dirty="0"/>
                    </a:p>
                  </a:txBody>
                  <a:tcPr/>
                </a:tc>
                <a:tc>
                  <a:txBody>
                    <a:bodyPr/>
                    <a:lstStyle/>
                    <a:p>
                      <a:r>
                        <a:rPr lang="en-US" dirty="0" smtClean="0"/>
                        <a:t>Task</a:t>
                      </a:r>
                      <a:endParaRPr lang="en-US" dirty="0"/>
                    </a:p>
                  </a:txBody>
                  <a:tcPr/>
                </a:tc>
                <a:tc>
                  <a:txBody>
                    <a:bodyPr/>
                    <a:lstStyle/>
                    <a:p>
                      <a:r>
                        <a:rPr lang="en-US" dirty="0" smtClean="0"/>
                        <a:t>My</a:t>
                      </a:r>
                      <a:r>
                        <a:rPr lang="en-US" baseline="0" dirty="0" smtClean="0"/>
                        <a:t> Task Health</a:t>
                      </a:r>
                      <a:endParaRPr lang="en-US" dirty="0"/>
                    </a:p>
                  </a:txBody>
                  <a:tcPr/>
                </a:tc>
              </a:tr>
              <a:tr h="370840">
                <a:tc>
                  <a:txBody>
                    <a:bodyPr/>
                    <a:lstStyle/>
                    <a:p>
                      <a:r>
                        <a:rPr lang="en-US" dirty="0" smtClean="0"/>
                        <a:t>WK1</a:t>
                      </a:r>
                      <a:endParaRPr lang="en-US" dirty="0"/>
                    </a:p>
                  </a:txBody>
                  <a:tcPr/>
                </a:tc>
                <a:tc>
                  <a:txBody>
                    <a:bodyPr/>
                    <a:lstStyle/>
                    <a:p>
                      <a:r>
                        <a:rPr lang="en-US" dirty="0" smtClean="0"/>
                        <a:t>Task 1</a:t>
                      </a:r>
                      <a:endParaRPr lang="en-US" dirty="0"/>
                    </a:p>
                  </a:txBody>
                  <a:tcPr/>
                </a:tc>
                <a:tc>
                  <a:txBody>
                    <a:bodyPr/>
                    <a:lstStyle/>
                    <a:p>
                      <a:r>
                        <a:rPr lang="en-US" dirty="0" smtClean="0"/>
                        <a:t>Late</a:t>
                      </a:r>
                      <a:endParaRPr lang="en-US" dirty="0"/>
                    </a:p>
                  </a:txBody>
                  <a:tcPr/>
                </a:tc>
              </a:tr>
              <a:tr h="370840">
                <a:tc>
                  <a:txBody>
                    <a:bodyPr/>
                    <a:lstStyle/>
                    <a:p>
                      <a:r>
                        <a:rPr lang="en-US" dirty="0" smtClean="0"/>
                        <a:t>WK2</a:t>
                      </a:r>
                      <a:endParaRPr lang="en-US" dirty="0"/>
                    </a:p>
                  </a:txBody>
                  <a:tcPr/>
                </a:tc>
                <a:tc>
                  <a:txBody>
                    <a:bodyPr/>
                    <a:lstStyle/>
                    <a:p>
                      <a:r>
                        <a:rPr lang="en-US" dirty="0" smtClean="0"/>
                        <a:t>Task 1</a:t>
                      </a:r>
                      <a:endParaRPr lang="en-US" dirty="0"/>
                    </a:p>
                  </a:txBody>
                  <a:tcPr/>
                </a:tc>
                <a:tc>
                  <a:txBody>
                    <a:bodyPr/>
                    <a:lstStyle/>
                    <a:p>
                      <a:r>
                        <a:rPr lang="en-US" dirty="0" smtClean="0"/>
                        <a:t>On Track</a:t>
                      </a:r>
                      <a:endParaRPr lang="en-US" dirty="0"/>
                    </a:p>
                  </a:txBody>
                  <a:tcPr/>
                </a:tc>
              </a:tr>
              <a:tr h="370840">
                <a:tc>
                  <a:txBody>
                    <a:bodyPr/>
                    <a:lstStyle/>
                    <a:p>
                      <a:r>
                        <a:rPr lang="en-US" dirty="0" smtClean="0"/>
                        <a:t>WK3</a:t>
                      </a:r>
                      <a:endParaRPr lang="en-US" dirty="0"/>
                    </a:p>
                  </a:txBody>
                  <a:tcPr/>
                </a:tc>
                <a:tc>
                  <a:txBody>
                    <a:bodyPr/>
                    <a:lstStyle/>
                    <a:p>
                      <a:r>
                        <a:rPr lang="en-US" dirty="0" smtClean="0"/>
                        <a:t>Task 1</a:t>
                      </a:r>
                      <a:endParaRPr lang="en-US" dirty="0"/>
                    </a:p>
                  </a:txBody>
                  <a:tcPr/>
                </a:tc>
                <a:tc>
                  <a:txBody>
                    <a:bodyPr/>
                    <a:lstStyle/>
                    <a:p>
                      <a:r>
                        <a:rPr lang="en-US" dirty="0" smtClean="0"/>
                        <a:t>Completed</a:t>
                      </a:r>
                      <a:endParaRPr lang="en-US" dirty="0"/>
                    </a:p>
                  </a:txBody>
                  <a:tcPr/>
                </a:tc>
              </a:tr>
            </a:tbl>
          </a:graphicData>
        </a:graphic>
      </p:graphicFrame>
      <p:sp>
        <p:nvSpPr>
          <p:cNvPr id="6" name="Down Arrow 5"/>
          <p:cNvSpPr/>
          <p:nvPr/>
        </p:nvSpPr>
        <p:spPr bwMode="auto">
          <a:xfrm>
            <a:off x="6629400" y="3124200"/>
            <a:ext cx="838200" cy="16002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T</a:t>
            </a:r>
          </a:p>
          <a:p>
            <a:pPr algn="ctr" defTabSz="914099"/>
            <a:r>
              <a:rPr lang="en-US" sz="2000" b="1" dirty="0" smtClean="0">
                <a:gradFill>
                  <a:gsLst>
                    <a:gs pos="0">
                      <a:srgbClr val="FFFFFF"/>
                    </a:gs>
                    <a:gs pos="100000">
                      <a:srgbClr val="FFFFFF"/>
                    </a:gs>
                  </a:gsLst>
                  <a:lin ang="5400000" scaled="0"/>
                </a:gradFill>
              </a:rPr>
              <a:t>IME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5029200"/>
            <a:ext cx="8410575" cy="1019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03118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4" y="5638800"/>
            <a:ext cx="7546446" cy="443198"/>
          </a:xfrm>
        </p:spPr>
        <p:txBody>
          <a:bodyPr/>
          <a:lstStyle/>
          <a:p>
            <a:r>
              <a:rPr lang="en-US" dirty="0" smtClean="0">
                <a:solidFill>
                  <a:schemeClr val="tx1"/>
                </a:solidFill>
              </a:rPr>
              <a:t>Timesheet/</a:t>
            </a:r>
            <a:r>
              <a:rPr lang="en-US" dirty="0" err="1" smtClean="0">
                <a:solidFill>
                  <a:schemeClr val="tx1"/>
                </a:solidFill>
              </a:rPr>
              <a:t>Statusing</a:t>
            </a:r>
            <a:r>
              <a:rPr lang="en-US" smtClean="0">
                <a:solidFill>
                  <a:schemeClr val="tx1"/>
                </a:solidFill>
              </a:rPr>
              <a:t> Reporting</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98668460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Outlook/Exchange Server Integration</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Integration</a:t>
            </a:r>
          </a:p>
        </p:txBody>
      </p:sp>
      <p:sp>
        <p:nvSpPr>
          <p:cNvPr id="3" name="Text Placeholder 2"/>
          <p:cNvSpPr>
            <a:spLocks noGrp="1"/>
          </p:cNvSpPr>
          <p:nvPr>
            <p:ph type="body" sz="quarter" idx="10"/>
          </p:nvPr>
        </p:nvSpPr>
        <p:spPr>
          <a:xfrm>
            <a:off x="381000" y="1420812"/>
            <a:ext cx="8382000" cy="4598987"/>
          </a:xfrm>
        </p:spPr>
        <p:txBody>
          <a:bodyPr>
            <a:normAutofit fontScale="92500" lnSpcReduction="10000"/>
          </a:bodyPr>
          <a:lstStyle/>
          <a:p>
            <a:pPr>
              <a:lnSpc>
                <a:spcPct val="100000"/>
              </a:lnSpc>
            </a:pPr>
            <a:r>
              <a:rPr lang="en-US" dirty="0" smtClean="0"/>
              <a:t>Allows Project Server users to view Project Server tasks in Outlook tasks</a:t>
            </a:r>
          </a:p>
          <a:p>
            <a:pPr lvl="1">
              <a:lnSpc>
                <a:spcPct val="100000"/>
              </a:lnSpc>
            </a:pPr>
            <a:r>
              <a:rPr lang="en-US" dirty="0" smtClean="0"/>
              <a:t>Replaces the Outlook Add-in</a:t>
            </a:r>
          </a:p>
          <a:p>
            <a:pPr lvl="1">
              <a:lnSpc>
                <a:spcPct val="100000"/>
              </a:lnSpc>
            </a:pPr>
            <a:r>
              <a:rPr lang="en-US" dirty="0" smtClean="0"/>
              <a:t>Removes ActiveX dependency</a:t>
            </a:r>
          </a:p>
          <a:p>
            <a:pPr>
              <a:lnSpc>
                <a:spcPct val="100000"/>
              </a:lnSpc>
            </a:pPr>
            <a:r>
              <a:rPr lang="en-US" dirty="0" smtClean="0"/>
              <a:t>Requires configuration in both Project Server and Exchange Server</a:t>
            </a:r>
          </a:p>
          <a:p>
            <a:pPr>
              <a:lnSpc>
                <a:spcPct val="100000"/>
              </a:lnSpc>
            </a:pPr>
            <a:r>
              <a:rPr lang="en-US" dirty="0" smtClean="0"/>
              <a:t>Can update Percent Complete or Total/ Remaining work</a:t>
            </a:r>
          </a:p>
          <a:p>
            <a:pPr>
              <a:lnSpc>
                <a:spcPct val="100000"/>
              </a:lnSpc>
            </a:pPr>
            <a:r>
              <a:rPr lang="en-US" dirty="0" smtClean="0"/>
              <a:t>Does not support timesheet update</a:t>
            </a:r>
          </a:p>
          <a:p>
            <a:pPr lvl="1">
              <a:lnSpc>
                <a:spcPct val="100000"/>
              </a:lnSpc>
            </a:pPr>
            <a:r>
              <a:rPr lang="en-US" dirty="0" smtClean="0"/>
              <a:t>Can be used in Single Entry Mode</a:t>
            </a:r>
          </a:p>
        </p:txBody>
      </p:sp>
    </p:spTree>
    <p:extLst>
      <p:ext uri="{BB962C8B-B14F-4D97-AF65-F5344CB8AC3E}">
        <p14:creationId xmlns:p14="http://schemas.microsoft.com/office/powerpoint/2010/main" val="17409136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Configuration Steps</a:t>
            </a:r>
          </a:p>
        </p:txBody>
      </p:sp>
      <p:sp>
        <p:nvSpPr>
          <p:cNvPr id="6" name="Text Placeholder 5"/>
          <p:cNvSpPr>
            <a:spLocks noGrp="1"/>
          </p:cNvSpPr>
          <p:nvPr>
            <p:ph type="body" sz="quarter" idx="10"/>
          </p:nvPr>
        </p:nvSpPr>
        <p:spPr>
          <a:xfrm>
            <a:off x="381000" y="1447799"/>
            <a:ext cx="8382000" cy="4678204"/>
          </a:xfrm>
        </p:spPr>
        <p:txBody>
          <a:bodyPr>
            <a:normAutofit/>
          </a:bodyPr>
          <a:lstStyle/>
          <a:p>
            <a:pPr>
              <a:lnSpc>
                <a:spcPct val="100000"/>
              </a:lnSpc>
            </a:pPr>
            <a:r>
              <a:rPr lang="en-US" dirty="0" smtClean="0"/>
              <a:t>Configure PWA for Exchange Integration</a:t>
            </a:r>
          </a:p>
          <a:p>
            <a:pPr>
              <a:lnSpc>
                <a:spcPct val="100000"/>
              </a:lnSpc>
            </a:pPr>
            <a:r>
              <a:rPr lang="en-US" dirty="0" smtClean="0"/>
              <a:t>Configure Exchange Server </a:t>
            </a:r>
          </a:p>
          <a:p>
            <a:pPr>
              <a:lnSpc>
                <a:spcPct val="100000"/>
              </a:lnSpc>
            </a:pPr>
            <a:r>
              <a:rPr lang="en-US" dirty="0" smtClean="0"/>
              <a:t>Activate Exchange Server synchronization for each user</a:t>
            </a:r>
          </a:p>
          <a:p>
            <a:pPr>
              <a:lnSpc>
                <a:spcPct val="100000"/>
              </a:lnSpc>
            </a:pP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Configure PWA for Exchange Integration</a:t>
            </a:r>
            <a:endParaRPr lang="en-US" sz="4000" dirty="0"/>
          </a:p>
        </p:txBody>
      </p:sp>
      <p:sp>
        <p:nvSpPr>
          <p:cNvPr id="3" name="Text Placeholder 2"/>
          <p:cNvSpPr>
            <a:spLocks noGrp="1"/>
          </p:cNvSpPr>
          <p:nvPr>
            <p:ph type="body" sz="quarter" idx="10"/>
          </p:nvPr>
        </p:nvSpPr>
        <p:spPr>
          <a:xfrm>
            <a:off x="381000" y="1600200"/>
            <a:ext cx="8382000" cy="3657600"/>
          </a:xfrm>
        </p:spPr>
        <p:txBody>
          <a:bodyPr>
            <a:normAutofit fontScale="85000" lnSpcReduction="10000"/>
          </a:bodyPr>
          <a:lstStyle/>
          <a:p>
            <a:pPr>
              <a:lnSpc>
                <a:spcPct val="120000"/>
              </a:lnSpc>
            </a:pPr>
            <a:r>
              <a:rPr lang="en-US" dirty="0" smtClean="0"/>
              <a:t>Server Settings -&gt; Operational Policies -&gt; Additional Server Settings</a:t>
            </a:r>
          </a:p>
          <a:p>
            <a:pPr>
              <a:lnSpc>
                <a:spcPct val="120000"/>
              </a:lnSpc>
            </a:pPr>
            <a:r>
              <a:rPr lang="en-US" dirty="0" smtClean="0"/>
              <a:t>Under Exchange Server Details, select “Synchronize tasks” checkbox</a:t>
            </a:r>
          </a:p>
          <a:p>
            <a:pPr marL="0" indent="0">
              <a:lnSpc>
                <a:spcPct val="120000"/>
              </a:lnSpc>
              <a:buNone/>
            </a:pPr>
            <a:endParaRPr lang="en-US" dirty="0" smtClean="0"/>
          </a:p>
          <a:p>
            <a:pPr>
              <a:lnSpc>
                <a:spcPct val="120000"/>
              </a:lnSpc>
            </a:pPr>
            <a:r>
              <a:rPr lang="en-US" dirty="0" smtClean="0"/>
              <a:t>Create a PWA administrative user for each Exchange Client Access server talking to Project Server 2010</a:t>
            </a:r>
          </a:p>
          <a:p>
            <a:pPr>
              <a:lnSpc>
                <a:spcPct val="120000"/>
              </a:lnSpc>
            </a:pPr>
            <a:endParaRPr lang="en-US" dirty="0" smtClean="0"/>
          </a:p>
          <a:p>
            <a:pPr>
              <a:lnSpc>
                <a:spcPct val="120000"/>
              </a:lnSpc>
            </a:pPr>
            <a:endParaRPr lang="en-US" dirty="0" smtClean="0"/>
          </a:p>
          <a:p>
            <a:pPr>
              <a:lnSpc>
                <a:spcPct val="120000"/>
              </a:lnSpc>
            </a:pPr>
            <a:endParaRPr lang="en-US" dirty="0" smtClean="0"/>
          </a:p>
          <a:p>
            <a:pPr lvl="1">
              <a:lnSpc>
                <a:spcPct val="120000"/>
              </a:lnSpc>
            </a:pPr>
            <a:endParaRPr lang="en-US" dirty="0" smtClean="0"/>
          </a:p>
          <a:p>
            <a:pPr>
              <a:lnSpc>
                <a:spcPct val="120000"/>
              </a:lnSpc>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124200"/>
            <a:ext cx="3429000" cy="642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srcRect/>
          <a:stretch>
            <a:fillRect/>
          </a:stretch>
        </p:blipFill>
        <p:spPr bwMode="auto">
          <a:xfrm>
            <a:off x="838200" y="5029200"/>
            <a:ext cx="3886200" cy="7565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5" cstate="print"/>
          <a:srcRect/>
          <a:stretch>
            <a:fillRect/>
          </a:stretch>
        </p:blipFill>
        <p:spPr bwMode="auto">
          <a:xfrm>
            <a:off x="4876800" y="5029200"/>
            <a:ext cx="3657600" cy="762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9" name="Picture 5"/>
          <p:cNvPicPr>
            <a:picLocks noChangeAspect="1" noChangeArrowheads="1"/>
          </p:cNvPicPr>
          <p:nvPr/>
        </p:nvPicPr>
        <p:blipFill>
          <a:blip r:embed="rId6" cstate="print"/>
          <a:srcRect/>
          <a:stretch>
            <a:fillRect/>
          </a:stretch>
        </p:blipFill>
        <p:spPr bwMode="auto">
          <a:xfrm>
            <a:off x="838200" y="5867400"/>
            <a:ext cx="3886200" cy="827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each PWA user</a:t>
            </a:r>
            <a:endParaRPr lang="en-US" dirty="0"/>
          </a:p>
        </p:txBody>
      </p:sp>
      <p:sp>
        <p:nvSpPr>
          <p:cNvPr id="3" name="Text Placeholder 2"/>
          <p:cNvSpPr>
            <a:spLocks noGrp="1"/>
          </p:cNvSpPr>
          <p:nvPr>
            <p:ph type="body" sz="quarter" idx="10"/>
          </p:nvPr>
        </p:nvSpPr>
        <p:spPr>
          <a:xfrm>
            <a:off x="381000" y="1295400"/>
            <a:ext cx="8382000" cy="4953000"/>
          </a:xfrm>
        </p:spPr>
        <p:txBody>
          <a:bodyPr>
            <a:normAutofit/>
          </a:bodyPr>
          <a:lstStyle/>
          <a:p>
            <a:pPr>
              <a:lnSpc>
                <a:spcPct val="120000"/>
              </a:lnSpc>
            </a:pPr>
            <a:r>
              <a:rPr lang="en-US" dirty="0" smtClean="0"/>
              <a:t>Each PWA user that will require Exchange synchronization will need to be edited</a:t>
            </a:r>
          </a:p>
          <a:p>
            <a:pPr lvl="1">
              <a:lnSpc>
                <a:spcPct val="120000"/>
              </a:lnSpc>
            </a:pPr>
            <a:r>
              <a:rPr lang="en-US" dirty="0" smtClean="0"/>
              <a:t>PWA -&gt; Server Settings -&gt; Manage Users (under the “Security” heading)</a:t>
            </a:r>
          </a:p>
          <a:p>
            <a:pPr lvl="1">
              <a:lnSpc>
                <a:spcPct val="120000"/>
              </a:lnSpc>
            </a:pPr>
            <a:r>
              <a:rPr lang="en-US" dirty="0" smtClean="0"/>
              <a:t>Select “Synchronize Tasks” checkbox (in “Exchange Server Details” section)</a:t>
            </a:r>
          </a:p>
          <a:p>
            <a:pPr lvl="1">
              <a:lnSpc>
                <a:spcPct val="120000"/>
              </a:lnSpc>
            </a:pPr>
            <a:r>
              <a:rPr lang="en-US" dirty="0" smtClean="0"/>
              <a:t>Enter user principal name</a:t>
            </a:r>
          </a:p>
          <a:p>
            <a:pPr lvl="1">
              <a:lnSpc>
                <a:spcPct val="120000"/>
              </a:lnSpc>
            </a:pPr>
            <a:r>
              <a:rPr lang="en-US" dirty="0" smtClean="0"/>
              <a:t>Save settings</a:t>
            </a:r>
            <a:endParaRPr lang="en-US" dirty="0"/>
          </a:p>
        </p:txBody>
      </p:sp>
      <p:pic>
        <p:nvPicPr>
          <p:cNvPr id="5" name="Picture 4"/>
          <p:cNvPicPr/>
          <p:nvPr/>
        </p:nvPicPr>
        <p:blipFill>
          <a:blip r:embed="rId3" cstate="print"/>
          <a:srcRect/>
          <a:stretch>
            <a:fillRect/>
          </a:stretch>
        </p:blipFill>
        <p:spPr bwMode="auto">
          <a:xfrm>
            <a:off x="4495800" y="5334000"/>
            <a:ext cx="4210050" cy="714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Certificate Consideration</a:t>
            </a:r>
            <a:endParaRPr lang="en-US" dirty="0"/>
          </a:p>
        </p:txBody>
      </p:sp>
      <p:sp>
        <p:nvSpPr>
          <p:cNvPr id="3" name="Text Placeholder 2"/>
          <p:cNvSpPr>
            <a:spLocks noGrp="1"/>
          </p:cNvSpPr>
          <p:nvPr>
            <p:ph type="body" sz="quarter" idx="10"/>
          </p:nvPr>
        </p:nvSpPr>
        <p:spPr>
          <a:xfrm>
            <a:off x="381000" y="1447799"/>
            <a:ext cx="8382000" cy="4419601"/>
          </a:xfrm>
        </p:spPr>
        <p:txBody>
          <a:bodyPr>
            <a:normAutofit fontScale="77500" lnSpcReduction="20000"/>
          </a:bodyPr>
          <a:lstStyle/>
          <a:p>
            <a:pPr>
              <a:lnSpc>
                <a:spcPct val="120000"/>
              </a:lnSpc>
            </a:pPr>
            <a:r>
              <a:rPr lang="en-US" dirty="0" smtClean="0">
                <a:solidFill>
                  <a:schemeClr val="tx1"/>
                </a:solidFill>
              </a:rPr>
              <a:t>Project Server 2010 uses Secure Sockets Layer (SSL) to access the Exchange Server </a:t>
            </a:r>
            <a:r>
              <a:rPr lang="en-US" dirty="0" smtClean="0"/>
              <a:t>and must trust the SSL cert used by Exchange</a:t>
            </a:r>
          </a:p>
          <a:p>
            <a:pPr>
              <a:lnSpc>
                <a:spcPct val="120000"/>
              </a:lnSpc>
            </a:pPr>
            <a:endParaRPr lang="en-US" dirty="0" smtClean="0"/>
          </a:p>
          <a:p>
            <a:pPr>
              <a:lnSpc>
                <a:spcPct val="120000"/>
              </a:lnSpc>
            </a:pPr>
            <a:r>
              <a:rPr lang="en-US" dirty="0" smtClean="0">
                <a:solidFill>
                  <a:schemeClr val="tx1"/>
                </a:solidFill>
              </a:rPr>
              <a:t>If cert was issues by trusted authority (ex. </a:t>
            </a:r>
            <a:r>
              <a:rPr lang="en-US" dirty="0" err="1" smtClean="0">
                <a:solidFill>
                  <a:schemeClr val="tx1"/>
                </a:solidFill>
              </a:rPr>
              <a:t>Verisign</a:t>
            </a:r>
            <a:r>
              <a:rPr lang="en-US" dirty="0" smtClean="0">
                <a:solidFill>
                  <a:schemeClr val="tx1"/>
                </a:solidFill>
              </a:rPr>
              <a:t>), no additional configuration is needed</a:t>
            </a:r>
          </a:p>
          <a:p>
            <a:pPr>
              <a:lnSpc>
                <a:spcPct val="120000"/>
              </a:lnSpc>
            </a:pPr>
            <a:endParaRPr lang="en-US" dirty="0" smtClean="0">
              <a:solidFill>
                <a:schemeClr val="tx1"/>
              </a:solidFill>
            </a:endParaRPr>
          </a:p>
          <a:p>
            <a:pPr>
              <a:lnSpc>
                <a:spcPct val="120000"/>
              </a:lnSpc>
            </a:pPr>
            <a:r>
              <a:rPr lang="en-US" dirty="0" smtClean="0">
                <a:solidFill>
                  <a:schemeClr val="tx1"/>
                </a:solidFill>
              </a:rPr>
              <a:t>If cert no issued by trusted authority, export of cert from Exchange Server farm and import of cert into Project Server 2010 is required to establish trust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Exchange Server</a:t>
            </a:r>
            <a:endParaRPr lang="en-US" dirty="0"/>
          </a:p>
        </p:txBody>
      </p:sp>
      <p:sp>
        <p:nvSpPr>
          <p:cNvPr id="3" name="Text Placeholder 2"/>
          <p:cNvSpPr>
            <a:spLocks noGrp="1"/>
          </p:cNvSpPr>
          <p:nvPr>
            <p:ph type="body" sz="quarter" idx="10"/>
          </p:nvPr>
        </p:nvSpPr>
        <p:spPr>
          <a:xfrm>
            <a:off x="381000" y="1447799"/>
            <a:ext cx="8382000" cy="2068259"/>
          </a:xfrm>
        </p:spPr>
        <p:txBody>
          <a:bodyPr/>
          <a:lstStyle/>
          <a:p>
            <a:pPr>
              <a:lnSpc>
                <a:spcPct val="100000"/>
              </a:lnSpc>
            </a:pPr>
            <a:r>
              <a:rPr lang="en-US" dirty="0" smtClean="0"/>
              <a:t>Configure Exchange farm administrator impersonation permissions for each Exchange Client Access Server</a:t>
            </a:r>
          </a:p>
          <a:p>
            <a:pPr>
              <a:lnSpc>
                <a:spcPct val="100000"/>
              </a:lnSpc>
            </a:pPr>
            <a:endParaRPr lang="en-US" dirty="0"/>
          </a:p>
        </p:txBody>
      </p:sp>
      <p:pic>
        <p:nvPicPr>
          <p:cNvPr id="5" name="Picture 4"/>
          <p:cNvPicPr/>
          <p:nvPr/>
        </p:nvPicPr>
        <p:blipFill>
          <a:blip r:embed="rId3" cstate="print"/>
          <a:srcRect/>
          <a:stretch>
            <a:fillRect/>
          </a:stretch>
        </p:blipFill>
        <p:spPr bwMode="auto">
          <a:xfrm>
            <a:off x="914400" y="3657600"/>
            <a:ext cx="7620000" cy="1600200"/>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2" y="2044700"/>
            <a:ext cx="9325021" cy="4813299"/>
          </a:xfrm>
          <a:prstGeom prst="rect">
            <a:avLst/>
          </a:prstGeom>
          <a:noFill/>
        </p:spPr>
      </p:pic>
      <p:sp>
        <p:nvSpPr>
          <p:cNvPr id="18" name="Freeform 31"/>
          <p:cNvSpPr>
            <a:spLocks/>
          </p:cNvSpPr>
          <p:nvPr/>
        </p:nvSpPr>
        <p:spPr bwMode="auto">
          <a:xfrm rot="10800000">
            <a:off x="3266890" y="1930404"/>
            <a:ext cx="233950" cy="1681940"/>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15" name="Title 14"/>
          <p:cNvSpPr>
            <a:spLocks noGrp="1"/>
          </p:cNvSpPr>
          <p:nvPr>
            <p:ph type="title"/>
          </p:nvPr>
        </p:nvSpPr>
        <p:spPr/>
        <p:txBody>
          <a:bodyPr>
            <a:noAutofit/>
          </a:bodyPr>
          <a:lstStyle/>
          <a:p>
            <a:pPr lvl="0"/>
            <a:r>
              <a:rPr lang="en-US" sz="4000" dirty="0" smtClean="0"/>
              <a:t>Enhanced Collaboration and Reporting</a:t>
            </a:r>
            <a:r>
              <a:rPr lang="en-US" sz="3200" dirty="0"/>
              <a:t/>
            </a:r>
            <a:br>
              <a:rPr lang="en-US" sz="3200" dirty="0"/>
            </a:br>
            <a:r>
              <a:rPr lang="en-US" sz="2800" i="1" dirty="0">
                <a:gradFill>
                  <a:gsLst>
                    <a:gs pos="50000">
                      <a:srgbClr val="CDD804">
                        <a:lumMod val="40000"/>
                        <a:lumOff val="60000"/>
                      </a:srgbClr>
                    </a:gs>
                    <a:gs pos="100000">
                      <a:srgbClr val="CDD804"/>
                    </a:gs>
                  </a:gsLst>
                  <a:lin ang="5400000" scaled="0"/>
                </a:gradFill>
                <a:sym typeface="Wingdings" pitchFamily="2" charset="2"/>
              </a:rPr>
              <a:t>Simplified </a:t>
            </a:r>
            <a:r>
              <a:rPr lang="en-US" sz="2800" i="1" dirty="0" smtClean="0">
                <a:gradFill>
                  <a:gsLst>
                    <a:gs pos="50000">
                      <a:srgbClr val="CDD804">
                        <a:lumMod val="40000"/>
                        <a:lumOff val="60000"/>
                      </a:srgbClr>
                    </a:gs>
                    <a:gs pos="100000">
                      <a:srgbClr val="CDD804"/>
                    </a:gs>
                  </a:gsLst>
                  <a:lin ang="5400000" scaled="0"/>
                </a:gradFill>
                <a:sym typeface="Wingdings" pitchFamily="2" charset="2"/>
              </a:rPr>
              <a:t>single </a:t>
            </a:r>
            <a:r>
              <a:rPr lang="en-US" sz="2800" i="1" dirty="0">
                <a:gradFill>
                  <a:gsLst>
                    <a:gs pos="50000">
                      <a:srgbClr val="CDD804">
                        <a:lumMod val="40000"/>
                        <a:lumOff val="60000"/>
                      </a:srgbClr>
                    </a:gs>
                    <a:gs pos="100000">
                      <a:srgbClr val="CDD804"/>
                    </a:gs>
                  </a:gsLst>
                  <a:lin ang="5400000" scaled="0"/>
                </a:gradFill>
                <a:sym typeface="Wingdings" pitchFamily="2" charset="2"/>
              </a:rPr>
              <a:t>e</a:t>
            </a:r>
            <a:r>
              <a:rPr lang="en-US" sz="2800" i="1" dirty="0" smtClean="0">
                <a:gradFill>
                  <a:gsLst>
                    <a:gs pos="50000">
                      <a:srgbClr val="CDD804">
                        <a:lumMod val="40000"/>
                        <a:lumOff val="60000"/>
                      </a:srgbClr>
                    </a:gs>
                    <a:gs pos="100000">
                      <a:srgbClr val="CDD804"/>
                    </a:gs>
                  </a:gsLst>
                  <a:lin ang="5400000" scaled="0"/>
                </a:gradFill>
                <a:sym typeface="Wingdings" pitchFamily="2" charset="2"/>
              </a:rPr>
              <a:t>ntry </a:t>
            </a:r>
            <a:r>
              <a:rPr lang="en-US" sz="2800" i="1" dirty="0">
                <a:gradFill>
                  <a:gsLst>
                    <a:gs pos="50000">
                      <a:srgbClr val="CDD804">
                        <a:lumMod val="40000"/>
                        <a:lumOff val="60000"/>
                      </a:srgbClr>
                    </a:gs>
                    <a:gs pos="100000">
                      <a:srgbClr val="CDD804"/>
                    </a:gs>
                  </a:gsLst>
                  <a:lin ang="5400000" scaled="0"/>
                </a:gradFill>
                <a:sym typeface="Wingdings" pitchFamily="2" charset="2"/>
              </a:rPr>
              <a:t>m</a:t>
            </a:r>
            <a:r>
              <a:rPr lang="en-US" sz="2800" i="1" dirty="0" smtClean="0">
                <a:gradFill>
                  <a:gsLst>
                    <a:gs pos="50000">
                      <a:srgbClr val="CDD804">
                        <a:lumMod val="40000"/>
                        <a:lumOff val="60000"/>
                      </a:srgbClr>
                    </a:gs>
                    <a:gs pos="100000">
                      <a:srgbClr val="CDD804"/>
                    </a:gs>
                  </a:gsLst>
                  <a:lin ang="5400000" scaled="0"/>
                </a:gradFill>
                <a:sym typeface="Wingdings" pitchFamily="2" charset="2"/>
              </a:rPr>
              <a:t>ode </a:t>
            </a:r>
            <a:r>
              <a:rPr lang="en-US" sz="2800" i="1" dirty="0">
                <a:gradFill>
                  <a:gsLst>
                    <a:gs pos="50000">
                      <a:srgbClr val="CDD804">
                        <a:lumMod val="40000"/>
                        <a:lumOff val="60000"/>
                      </a:srgbClr>
                    </a:gs>
                    <a:gs pos="100000">
                      <a:srgbClr val="CDD804"/>
                    </a:gs>
                  </a:gsLst>
                  <a:lin ang="5400000" scaled="0"/>
                </a:gradFill>
                <a:sym typeface="Wingdings" pitchFamily="2" charset="2"/>
              </a:rPr>
              <a:t>for </a:t>
            </a:r>
            <a:r>
              <a:rPr lang="en-US" sz="2800" i="1" dirty="0" smtClean="0">
                <a:gradFill>
                  <a:gsLst>
                    <a:gs pos="50000">
                      <a:srgbClr val="CDD804">
                        <a:lumMod val="40000"/>
                        <a:lumOff val="60000"/>
                      </a:srgbClr>
                    </a:gs>
                    <a:gs pos="100000">
                      <a:srgbClr val="CDD804"/>
                    </a:gs>
                  </a:gsLst>
                  <a:lin ang="5400000" scaled="0"/>
                </a:gradFill>
                <a:sym typeface="Wingdings" pitchFamily="2" charset="2"/>
              </a:rPr>
              <a:t>time </a:t>
            </a:r>
            <a:r>
              <a:rPr lang="en-US" sz="2800" i="1" dirty="0">
                <a:gradFill>
                  <a:gsLst>
                    <a:gs pos="50000">
                      <a:srgbClr val="CDD804">
                        <a:lumMod val="40000"/>
                        <a:lumOff val="60000"/>
                      </a:srgbClr>
                    </a:gs>
                    <a:gs pos="100000">
                      <a:srgbClr val="CDD804"/>
                    </a:gs>
                  </a:gsLst>
                  <a:lin ang="5400000" scaled="0"/>
                </a:gradFill>
                <a:sym typeface="Wingdings" pitchFamily="2" charset="2"/>
              </a:rPr>
              <a:t>r</a:t>
            </a:r>
            <a:r>
              <a:rPr lang="en-US" sz="2800" i="1" dirty="0" smtClean="0">
                <a:gradFill>
                  <a:gsLst>
                    <a:gs pos="50000">
                      <a:srgbClr val="CDD804">
                        <a:lumMod val="40000"/>
                        <a:lumOff val="60000"/>
                      </a:srgbClr>
                    </a:gs>
                    <a:gs pos="100000">
                      <a:srgbClr val="CDD804"/>
                    </a:gs>
                  </a:gsLst>
                  <a:lin ang="5400000" scaled="0"/>
                </a:gradFill>
                <a:sym typeface="Wingdings" pitchFamily="2" charset="2"/>
              </a:rPr>
              <a:t>eporting and </a:t>
            </a:r>
            <a:r>
              <a:rPr lang="en-US" sz="2800" i="1" dirty="0">
                <a:gradFill>
                  <a:gsLst>
                    <a:gs pos="50000">
                      <a:srgbClr val="CDD804">
                        <a:lumMod val="40000"/>
                        <a:lumOff val="60000"/>
                      </a:srgbClr>
                    </a:gs>
                    <a:gs pos="100000">
                      <a:srgbClr val="CDD804"/>
                    </a:gs>
                  </a:gsLst>
                  <a:lin ang="5400000" scaled="0"/>
                </a:gradFill>
                <a:sym typeface="Wingdings" pitchFamily="2" charset="2"/>
              </a:rPr>
              <a:t>s</a:t>
            </a:r>
            <a:r>
              <a:rPr lang="en-US" sz="2800" i="1" dirty="0" smtClean="0">
                <a:gradFill>
                  <a:gsLst>
                    <a:gs pos="50000">
                      <a:srgbClr val="CDD804">
                        <a:lumMod val="40000"/>
                        <a:lumOff val="60000"/>
                      </a:srgbClr>
                    </a:gs>
                    <a:gs pos="100000">
                      <a:srgbClr val="CDD804"/>
                    </a:gs>
                  </a:gsLst>
                  <a:lin ang="5400000" scaled="0"/>
                </a:gradFill>
                <a:sym typeface="Wingdings" pitchFamily="2" charset="2"/>
              </a:rPr>
              <a:t>tatusing</a:t>
            </a:r>
            <a:endParaRPr lang="en-US" sz="2800" i="1" dirty="0">
              <a:gradFill>
                <a:gsLst>
                  <a:gs pos="50000">
                    <a:srgbClr val="CDD804">
                      <a:lumMod val="40000"/>
                      <a:lumOff val="60000"/>
                    </a:srgbClr>
                  </a:gs>
                  <a:gs pos="100000">
                    <a:srgbClr val="CDD804"/>
                  </a:gs>
                </a:gsLst>
                <a:lin ang="5400000" scaled="0"/>
              </a:gradFill>
              <a:sym typeface="Wingdings" pitchFamily="2" charset="2"/>
            </a:endParaRPr>
          </a:p>
        </p:txBody>
      </p:sp>
      <p:sp>
        <p:nvSpPr>
          <p:cNvPr id="17" name="Text Placeholder 16"/>
          <p:cNvSpPr>
            <a:spLocks noGrp="1"/>
          </p:cNvSpPr>
          <p:nvPr>
            <p:ph type="body" sz="quarter" idx="10"/>
          </p:nvPr>
        </p:nvSpPr>
        <p:spPr>
          <a:xfrm>
            <a:off x="4572001" y="1752600"/>
            <a:ext cx="4388066" cy="1412694"/>
          </a:xfrm>
        </p:spPr>
        <p:txBody>
          <a:bodyPr/>
          <a:lstStyle/>
          <a:p>
            <a:pPr marL="225425" indent="-225425"/>
            <a:r>
              <a:rPr lang="en-US" sz="1800" dirty="0" smtClean="0"/>
              <a:t>Improved user experience</a:t>
            </a:r>
          </a:p>
          <a:p>
            <a:pPr marL="225425" indent="-225425"/>
            <a:r>
              <a:rPr lang="en-US" sz="1800" dirty="0" smtClean="0"/>
              <a:t>Single entry mode to unify timesheet entry and task statusing</a:t>
            </a:r>
          </a:p>
          <a:p>
            <a:pPr marL="225425" indent="-225425"/>
            <a:r>
              <a:rPr lang="en-US" sz="1800" dirty="0" smtClean="0"/>
              <a:t>Consolidated Approval Center</a:t>
            </a:r>
          </a:p>
          <a:p>
            <a:pPr marL="225425" indent="-225425"/>
            <a:r>
              <a:rPr lang="en-US" sz="1800" dirty="0" smtClean="0"/>
              <a:t>New User Delegation</a:t>
            </a:r>
          </a:p>
        </p:txBody>
      </p:sp>
      <p:pic>
        <p:nvPicPr>
          <p:cNvPr id="32" name="Picture 2"/>
          <p:cNvPicPr>
            <a:picLocks noChangeAspect="1" noChangeArrowheads="1"/>
          </p:cNvPicPr>
          <p:nvPr/>
        </p:nvPicPr>
        <p:blipFill>
          <a:blip r:embed="rId4" cstate="print"/>
          <a:stretch>
            <a:fillRect/>
          </a:stretch>
        </p:blipFill>
        <p:spPr bwMode="auto">
          <a:xfrm>
            <a:off x="389436" y="2133600"/>
            <a:ext cx="3904342" cy="769257"/>
          </a:xfrm>
          <a:prstGeom prst="rect">
            <a:avLst/>
          </a:prstGeom>
          <a:effectLst>
            <a:outerShdw blurRad="63500" dist="35921" dir="2700000" algn="ctr" rotWithShape="0">
              <a:schemeClr val="bg1">
                <a:lumMod val="65000"/>
                <a:lumOff val="35000"/>
              </a:schemeClr>
            </a:outerShdw>
            <a:reflection blurRad="6350" stA="50000" endA="300" endPos="38500" dist="50800" dir="5400000" sy="-100000" algn="bl" rotWithShape="0"/>
          </a:effectLst>
        </p:spPr>
      </p:pic>
      <p:sp>
        <p:nvSpPr>
          <p:cNvPr id="33" name="Rounded Rectangular Callout 32"/>
          <p:cNvSpPr/>
          <p:nvPr/>
        </p:nvSpPr>
        <p:spPr bwMode="auto">
          <a:xfrm>
            <a:off x="143471" y="3432175"/>
            <a:ext cx="1453540" cy="685800"/>
          </a:xfrm>
          <a:prstGeom prst="wedgeRoundRectCallout">
            <a:avLst>
              <a:gd name="adj1" fmla="val 117064"/>
              <a:gd name="adj2" fmla="val -180201"/>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val="000000">
                      <a:alpha val="43137"/>
                    </a:srgbClr>
                  </a:outerShdw>
                </a:effectLst>
                <a:latin typeface="Segoe Semibold"/>
              </a:defRPr>
            </a:pPr>
            <a:endParaRPr lang="en-US" dirty="0"/>
          </a:p>
        </p:txBody>
      </p:sp>
      <p:sp>
        <p:nvSpPr>
          <p:cNvPr id="34" name="TextBox 33"/>
          <p:cNvSpPr txBox="1"/>
          <p:nvPr/>
        </p:nvSpPr>
        <p:spPr>
          <a:xfrm>
            <a:off x="194837" y="3506934"/>
            <a:ext cx="1341492" cy="533400"/>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val="000000">
                      <a:alpha val="43137"/>
                    </a:srgbClr>
                  </a:outerShdw>
                </a:effectLst>
                <a:latin typeface="+mj-lt"/>
              </a:defRPr>
            </a:lvl1pPr>
          </a:lstStyle>
          <a:p>
            <a:r>
              <a:rPr lang="en-US" sz="1200" dirty="0" smtClean="0">
                <a:gradFill>
                  <a:gsLst>
                    <a:gs pos="50000">
                      <a:schemeClr val="tx1"/>
                    </a:gs>
                    <a:gs pos="100000">
                      <a:schemeClr val="tx1"/>
                    </a:gs>
                  </a:gsLst>
                  <a:lin ang="5400000" scaled="0"/>
                </a:gradFill>
                <a:effectLst/>
              </a:rPr>
              <a:t>Single Entry Mode  Option</a:t>
            </a:r>
          </a:p>
        </p:txBody>
      </p:sp>
      <p:sp>
        <p:nvSpPr>
          <p:cNvPr id="35" name="Rounded Rectangular Callout 34"/>
          <p:cNvSpPr/>
          <p:nvPr/>
        </p:nvSpPr>
        <p:spPr bwMode="auto">
          <a:xfrm>
            <a:off x="7162800" y="3429000"/>
            <a:ext cx="1453540" cy="685800"/>
          </a:xfrm>
          <a:prstGeom prst="wedgeRoundRectCallout">
            <a:avLst>
              <a:gd name="adj1" fmla="val -64716"/>
              <a:gd name="adj2" fmla="val 153704"/>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val="000000">
                      <a:alpha val="43137"/>
                    </a:srgbClr>
                  </a:outerShdw>
                </a:effectLst>
                <a:latin typeface="Segoe Semibold"/>
              </a:defRPr>
            </a:pPr>
            <a:endParaRPr lang="en-US" dirty="0"/>
          </a:p>
        </p:txBody>
      </p:sp>
      <p:sp>
        <p:nvSpPr>
          <p:cNvPr id="36" name="TextBox 35"/>
          <p:cNvSpPr txBox="1"/>
          <p:nvPr/>
        </p:nvSpPr>
        <p:spPr>
          <a:xfrm>
            <a:off x="7239000" y="3505200"/>
            <a:ext cx="1341492" cy="533400"/>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val="000000">
                      <a:alpha val="43137"/>
                    </a:srgbClr>
                  </a:outerShdw>
                </a:effectLst>
                <a:latin typeface="+mj-lt"/>
              </a:defRPr>
            </a:lvl1pPr>
          </a:lstStyle>
          <a:p>
            <a:r>
              <a:rPr lang="en-US" sz="1200" dirty="0" smtClean="0">
                <a:gradFill>
                  <a:gsLst>
                    <a:gs pos="50000">
                      <a:schemeClr val="tx1"/>
                    </a:gs>
                    <a:gs pos="100000">
                      <a:schemeClr val="tx1"/>
                    </a:gs>
                  </a:gsLst>
                  <a:lin ang="5400000" scaled="0"/>
                </a:gradFill>
                <a:effectLst/>
              </a:rPr>
              <a:t>Improved Timesheet Experience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3733800"/>
            <a:ext cx="4261527" cy="2971800"/>
          </a:xfrm>
          <a:prstGeom prst="rect">
            <a:avLst/>
          </a:prstGeom>
          <a:effectLst>
            <a:outerShdw blurRad="63500" dist="35921" dir="2700000" algn="ctr" rotWithShape="0">
              <a:schemeClr val="bg1">
                <a:lumMod val="65000"/>
                <a:lumOff val="35000"/>
              </a:schemeClr>
            </a:outerShdw>
            <a:reflection blurRad="6350" stA="50000" endA="300" endPos="38500" dist="50800" dir="5400000" sy="-100000" algn="bl" rotWithShape="0"/>
          </a:effectLst>
        </p:spPr>
      </p:pic>
    </p:spTree>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994392"/>
          </a:xfrm>
        </p:spPr>
        <p:txBody>
          <a:bodyPr/>
          <a:lstStyle/>
          <a:p>
            <a:pPr lvl="0"/>
            <a:r>
              <a:rPr lang="en-US" dirty="0"/>
              <a:t>Activate Exchange Server </a:t>
            </a:r>
            <a:r>
              <a:rPr lang="en-US" dirty="0" smtClean="0"/>
              <a:t>Integration </a:t>
            </a:r>
            <a:r>
              <a:rPr lang="en-US" dirty="0"/>
              <a:t>for each </a:t>
            </a:r>
            <a:r>
              <a:rPr lang="en-US" dirty="0" smtClean="0"/>
              <a:t>PWA user</a:t>
            </a:r>
            <a:r>
              <a:rPr lang="en-US" dirty="0"/>
              <a:t/>
            </a:r>
            <a:br>
              <a:rPr lang="en-US" dirty="0"/>
            </a:br>
            <a:endParaRPr lang="en-US" dirty="0"/>
          </a:p>
        </p:txBody>
      </p:sp>
      <p:sp>
        <p:nvSpPr>
          <p:cNvPr id="3" name="Text Placeholder 2"/>
          <p:cNvSpPr>
            <a:spLocks noGrp="1"/>
          </p:cNvSpPr>
          <p:nvPr>
            <p:ph type="body" sz="quarter" idx="10"/>
          </p:nvPr>
        </p:nvSpPr>
        <p:spPr>
          <a:xfrm>
            <a:off x="304800" y="1828800"/>
            <a:ext cx="8382000" cy="3053144"/>
          </a:xfrm>
        </p:spPr>
        <p:txBody>
          <a:bodyPr>
            <a:normAutofit/>
          </a:bodyPr>
          <a:lstStyle/>
          <a:p>
            <a:pPr>
              <a:lnSpc>
                <a:spcPct val="100000"/>
              </a:lnSpc>
            </a:pPr>
            <a:r>
              <a:rPr lang="en-US" dirty="0" smtClean="0"/>
              <a:t>Configuration performed in PowerShell (Exchange Management Shell)</a:t>
            </a:r>
          </a:p>
          <a:p>
            <a:pPr>
              <a:lnSpc>
                <a:spcPct val="100000"/>
              </a:lnSpc>
            </a:pPr>
            <a:endParaRPr lang="en-US" dirty="0" smtClean="0"/>
          </a:p>
          <a:p>
            <a:pPr>
              <a:lnSpc>
                <a:spcPct val="100000"/>
              </a:lnSpc>
            </a:pPr>
            <a:endParaRPr lang="en-US" dirty="0" smtClean="0"/>
          </a:p>
          <a:p>
            <a:pPr lvl="0">
              <a:lnSpc>
                <a:spcPct val="100000"/>
              </a:lnSpc>
            </a:pPr>
            <a:r>
              <a:rPr lang="en-US" dirty="0" smtClean="0"/>
              <a:t>Configure each Exchange user</a:t>
            </a:r>
          </a:p>
          <a:p>
            <a:pPr>
              <a:lnSpc>
                <a:spcPct val="100000"/>
              </a:lnSpc>
            </a:pPr>
            <a:endParaRPr lang="en-US" dirty="0"/>
          </a:p>
        </p:txBody>
      </p:sp>
      <p:pic>
        <p:nvPicPr>
          <p:cNvPr id="6" name="Picture 5"/>
          <p:cNvPicPr/>
          <p:nvPr/>
        </p:nvPicPr>
        <p:blipFill>
          <a:blip r:embed="rId3" cstate="print"/>
          <a:srcRect/>
          <a:stretch>
            <a:fillRect/>
          </a:stretch>
        </p:blipFill>
        <p:spPr bwMode="auto">
          <a:xfrm>
            <a:off x="838200" y="4724400"/>
            <a:ext cx="7086600" cy="11430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286000" y="2971800"/>
            <a:ext cx="2057400" cy="762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Timesheet Extensibility/Customization</a:t>
            </a:r>
            <a:endParaRPr lang="en-US" sz="4000" dirty="0"/>
          </a:p>
        </p:txBody>
      </p:sp>
      <p:sp>
        <p:nvSpPr>
          <p:cNvPr id="3" name="Text Placeholder 2"/>
          <p:cNvSpPr>
            <a:spLocks noGrp="1"/>
          </p:cNvSpPr>
          <p:nvPr>
            <p:ph type="body" sz="quarter" idx="10"/>
          </p:nvPr>
        </p:nvSpPr>
        <p:spPr>
          <a:xfrm>
            <a:off x="381000" y="1143000"/>
            <a:ext cx="6477000" cy="4148828"/>
          </a:xfrm>
        </p:spPr>
        <p:txBody>
          <a:bodyPr/>
          <a:lstStyle/>
          <a:p>
            <a:r>
              <a:rPr lang="en-US" sz="2800" dirty="0" smtClean="0"/>
              <a:t>Fully </a:t>
            </a:r>
            <a:r>
              <a:rPr lang="en-US" sz="2800" smtClean="0"/>
              <a:t>Accessible Programmatically</a:t>
            </a:r>
            <a:endParaRPr lang="en-US" sz="2800" dirty="0" smtClean="0"/>
          </a:p>
          <a:p>
            <a:pPr lvl="1"/>
            <a:r>
              <a:rPr lang="en-US" sz="2400" dirty="0" smtClean="0"/>
              <a:t>Documented Methods (Project Server Interface) in the Software Development Kit (SDK)</a:t>
            </a:r>
          </a:p>
          <a:p>
            <a:r>
              <a:rPr lang="en-US" sz="2800" dirty="0" smtClean="0"/>
              <a:t>Extensible </a:t>
            </a:r>
            <a:r>
              <a:rPr lang="en-US" sz="2800" dirty="0" err="1" smtClean="0"/>
              <a:t>JSGrid</a:t>
            </a:r>
            <a:r>
              <a:rPr lang="en-US" sz="2800" dirty="0" smtClean="0"/>
              <a:t> web part</a:t>
            </a:r>
          </a:p>
          <a:p>
            <a:pPr lvl="1">
              <a:lnSpc>
                <a:spcPct val="100000"/>
              </a:lnSpc>
              <a:spcBef>
                <a:spcPts val="0"/>
              </a:spcBef>
            </a:pPr>
            <a:r>
              <a:rPr lang="en-US" sz="2400" dirty="0">
                <a:solidFill>
                  <a:schemeClr val="accent1"/>
                </a:solidFill>
              </a:rPr>
              <a:t>Step </a:t>
            </a:r>
            <a:r>
              <a:rPr lang="en-US" sz="2400" dirty="0" smtClean="0">
                <a:solidFill>
                  <a:schemeClr val="accent1"/>
                </a:solidFill>
              </a:rPr>
              <a:t>1</a:t>
            </a:r>
            <a:r>
              <a:rPr lang="en-US" sz="2400" dirty="0" smtClean="0"/>
              <a:t> </a:t>
            </a:r>
            <a:r>
              <a:rPr lang="en-US" sz="2400" dirty="0"/>
              <a:t>Create WSS feature to deploy JavaScript to the page</a:t>
            </a:r>
          </a:p>
          <a:p>
            <a:pPr lvl="1">
              <a:lnSpc>
                <a:spcPct val="100000"/>
              </a:lnSpc>
              <a:spcBef>
                <a:spcPts val="0"/>
              </a:spcBef>
            </a:pPr>
            <a:r>
              <a:rPr lang="en-US" sz="2400" dirty="0">
                <a:solidFill>
                  <a:schemeClr val="accent1"/>
                </a:solidFill>
              </a:rPr>
              <a:t>Step </a:t>
            </a:r>
            <a:r>
              <a:rPr lang="en-US" sz="2400" dirty="0" smtClean="0">
                <a:solidFill>
                  <a:schemeClr val="accent1"/>
                </a:solidFill>
              </a:rPr>
              <a:t>2 </a:t>
            </a:r>
            <a:r>
              <a:rPr lang="en-US" sz="2400" dirty="0"/>
              <a:t>Write JavaScript to hook into the </a:t>
            </a:r>
            <a:r>
              <a:rPr lang="en-US" sz="2400" dirty="0" err="1"/>
              <a:t>GridSatellite</a:t>
            </a:r>
            <a:r>
              <a:rPr lang="en-US" sz="2400" dirty="0"/>
              <a:t> framework and add a post-processor validator</a:t>
            </a:r>
          </a:p>
          <a:p>
            <a:pPr lvl="1">
              <a:lnSpc>
                <a:spcPct val="100000"/>
              </a:lnSpc>
              <a:spcBef>
                <a:spcPts val="0"/>
              </a:spcBef>
            </a:pPr>
            <a:r>
              <a:rPr lang="en-US" sz="2400" dirty="0">
                <a:solidFill>
                  <a:schemeClr val="accent1"/>
                </a:solidFill>
              </a:rPr>
              <a:t>Step </a:t>
            </a:r>
            <a:r>
              <a:rPr lang="en-US" sz="2400" dirty="0" smtClean="0">
                <a:solidFill>
                  <a:schemeClr val="accent1"/>
                </a:solidFill>
              </a:rPr>
              <a:t>3 </a:t>
            </a:r>
            <a:r>
              <a:rPr lang="en-US" sz="2400" dirty="0"/>
              <a:t>Install and activate </a:t>
            </a:r>
            <a:r>
              <a:rPr lang="en-US" sz="2400" dirty="0" smtClean="0"/>
              <a:t>feature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71600"/>
            <a:ext cx="2093376" cy="3190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257800"/>
            <a:ext cx="5157788" cy="13880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57982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10 Tips for Successful Deployments</a:t>
            </a:r>
            <a:endParaRPr lang="en-US" sz="4400" dirty="0"/>
          </a:p>
        </p:txBody>
      </p:sp>
      <p:sp>
        <p:nvSpPr>
          <p:cNvPr id="6" name="Content Placeholder 5"/>
          <p:cNvSpPr>
            <a:spLocks noGrp="1"/>
          </p:cNvSpPr>
          <p:nvPr>
            <p:ph sz="half" idx="1"/>
          </p:nvPr>
        </p:nvSpPr>
        <p:spPr>
          <a:xfrm>
            <a:off x="381000" y="1447799"/>
            <a:ext cx="4114800" cy="4696670"/>
          </a:xfrm>
        </p:spPr>
        <p:txBody>
          <a:bodyPr/>
          <a:lstStyle/>
          <a:p>
            <a:r>
              <a:rPr lang="en-US" dirty="0"/>
              <a:t>Keep your </a:t>
            </a:r>
            <a:r>
              <a:rPr lang="en-US" smtClean="0"/>
              <a:t>process straightforward</a:t>
            </a:r>
            <a:endParaRPr lang="en-US" dirty="0"/>
          </a:p>
          <a:p>
            <a:r>
              <a:rPr lang="en-US" dirty="0" smtClean="0"/>
              <a:t>Keep task assignments between 1-5 days long</a:t>
            </a:r>
          </a:p>
          <a:p>
            <a:r>
              <a:rPr lang="en-US" dirty="0" smtClean="0"/>
              <a:t>Assign a resource to 2-4 projects at most</a:t>
            </a:r>
          </a:p>
          <a:p>
            <a:r>
              <a:rPr lang="en-US" dirty="0" smtClean="0"/>
              <a:t>Audit </a:t>
            </a:r>
            <a:r>
              <a:rPr lang="en-US" dirty="0"/>
              <a:t>compliance where it matters</a:t>
            </a:r>
          </a:p>
          <a:p>
            <a:r>
              <a:rPr lang="en-US" dirty="0"/>
              <a:t>Leverage Administrative Time for input tracking</a:t>
            </a:r>
          </a:p>
          <a:p>
            <a:endParaRPr lang="en-US" dirty="0" smtClean="0"/>
          </a:p>
        </p:txBody>
      </p:sp>
      <p:sp>
        <p:nvSpPr>
          <p:cNvPr id="7" name="Content Placeholder 6"/>
          <p:cNvSpPr>
            <a:spLocks noGrp="1"/>
          </p:cNvSpPr>
          <p:nvPr>
            <p:ph sz="half" idx="2"/>
          </p:nvPr>
        </p:nvSpPr>
        <p:spPr>
          <a:xfrm>
            <a:off x="4648200" y="1447799"/>
            <a:ext cx="4114800" cy="4222694"/>
          </a:xfrm>
        </p:spPr>
        <p:txBody>
          <a:bodyPr/>
          <a:lstStyle/>
          <a:p>
            <a:r>
              <a:rPr lang="en-US" dirty="0" smtClean="0"/>
              <a:t>Train your users</a:t>
            </a:r>
          </a:p>
          <a:p>
            <a:r>
              <a:rPr lang="en-US" dirty="0" smtClean="0"/>
              <a:t>Don’t </a:t>
            </a:r>
            <a:r>
              <a:rPr lang="en-US" dirty="0"/>
              <a:t>make the user change </a:t>
            </a:r>
            <a:r>
              <a:rPr lang="en-US" dirty="0" smtClean="0"/>
              <a:t>habits</a:t>
            </a:r>
          </a:p>
          <a:p>
            <a:r>
              <a:rPr lang="en-US" dirty="0" smtClean="0"/>
              <a:t>Never </a:t>
            </a:r>
            <a:r>
              <a:rPr lang="en-US" dirty="0"/>
              <a:t>forget the personal </a:t>
            </a:r>
            <a:r>
              <a:rPr lang="en-US" dirty="0" smtClean="0"/>
              <a:t>touch</a:t>
            </a:r>
            <a:endParaRPr lang="en-US" dirty="0"/>
          </a:p>
          <a:p>
            <a:r>
              <a:rPr lang="en-US" dirty="0" smtClean="0"/>
              <a:t>Ensure that all of your users see some benefits</a:t>
            </a:r>
          </a:p>
          <a:p>
            <a:r>
              <a:rPr lang="en-US" dirty="0" smtClean="0"/>
              <a:t>Reward/celebrate success and learn from failure</a:t>
            </a:r>
            <a:endParaRPr lang="en-US" dirty="0"/>
          </a:p>
        </p:txBody>
      </p:sp>
    </p:spTree>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lang="en-US" sz="4400" dirty="0" smtClean="0"/>
              <a:t>Timesheet and </a:t>
            </a:r>
            <a:r>
              <a:rPr lang="en-US" sz="4400" dirty="0" err="1" smtClean="0"/>
              <a:t>Statusing</a:t>
            </a:r>
            <a:r>
              <a:rPr lang="en-US" sz="4400" dirty="0" smtClean="0"/>
              <a:t> Resources</a:t>
            </a:r>
            <a:endParaRPr lang="en-US" sz="4400" dirty="0"/>
          </a:p>
        </p:txBody>
      </p:sp>
      <p:sp>
        <p:nvSpPr>
          <p:cNvPr id="3" name="Text Placeholder 2"/>
          <p:cNvSpPr>
            <a:spLocks noGrp="1"/>
          </p:cNvSpPr>
          <p:nvPr>
            <p:ph type="body" sz="quarter" idx="10"/>
          </p:nvPr>
        </p:nvSpPr>
        <p:spPr>
          <a:xfrm>
            <a:off x="381000" y="1447799"/>
            <a:ext cx="8382000" cy="2252924"/>
          </a:xfrm>
        </p:spPr>
        <p:txBody>
          <a:bodyPr/>
          <a:lstStyle/>
          <a:p>
            <a:r>
              <a:rPr lang="en-US" dirty="0" smtClean="0"/>
              <a:t> Videos</a:t>
            </a:r>
          </a:p>
          <a:p>
            <a:pPr lvl="1"/>
            <a:r>
              <a:rPr lang="en-US" dirty="0">
                <a:hlinkClick r:id="rId2"/>
              </a:rPr>
              <a:t>Time tracking and </a:t>
            </a:r>
            <a:r>
              <a:rPr lang="en-US" dirty="0" err="1">
                <a:hlinkClick r:id="rId2"/>
              </a:rPr>
              <a:t>Statusing</a:t>
            </a:r>
            <a:r>
              <a:rPr lang="en-US" dirty="0">
                <a:hlinkClick r:id="rId2"/>
              </a:rPr>
              <a:t> Overview</a:t>
            </a:r>
            <a:endParaRPr lang="en-US" dirty="0"/>
          </a:p>
          <a:p>
            <a:pPr lvl="1"/>
            <a:r>
              <a:rPr lang="en-US" dirty="0" smtClean="0">
                <a:hlinkClick r:id="rId3"/>
              </a:rPr>
              <a:t>Project </a:t>
            </a:r>
            <a:r>
              <a:rPr lang="en-US" dirty="0">
                <a:hlinkClick r:id="rId3"/>
              </a:rPr>
              <a:t>Server 2010 - Timesheets and Task Management </a:t>
            </a:r>
            <a:r>
              <a:rPr lang="en-US" dirty="0" smtClean="0">
                <a:hlinkClick r:id="rId3"/>
              </a:rPr>
              <a:t>Improvements</a:t>
            </a:r>
            <a:endParaRPr lang="en-US" dirty="0" smtClean="0"/>
          </a:p>
          <a:p>
            <a:pPr lvl="1"/>
            <a:endParaRPr lang="en-US" dirty="0"/>
          </a:p>
        </p:txBody>
      </p:sp>
    </p:spTree>
    <p:extLst>
      <p:ext uri="{BB962C8B-B14F-4D97-AF65-F5344CB8AC3E}">
        <p14:creationId xmlns:p14="http://schemas.microsoft.com/office/powerpoint/2010/main" val="306991398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dirty="0">
                <a:effectLst/>
              </a:rPr>
              <a:t>&amp; </a:t>
            </a:r>
            <a:r>
              <a:rPr lang="en-US" sz="2000" b="1" dirty="0"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842853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1000" y="1447799"/>
            <a:ext cx="8382000" cy="3397853"/>
          </a:xfrm>
        </p:spPr>
        <p:txBody>
          <a:bodyPr/>
          <a:lstStyle/>
          <a:p>
            <a:r>
              <a:rPr lang="en-US" dirty="0"/>
              <a:t>Intuitive User Interface for Time and Task </a:t>
            </a:r>
            <a:r>
              <a:rPr lang="en-US" dirty="0" smtClean="0"/>
              <a:t>Entry</a:t>
            </a:r>
          </a:p>
          <a:p>
            <a:r>
              <a:rPr lang="en-US" dirty="0" smtClean="0"/>
              <a:t>Able </a:t>
            </a:r>
            <a:r>
              <a:rPr lang="en-US" dirty="0"/>
              <a:t>to capture projects, operations, and administrative </a:t>
            </a:r>
            <a:r>
              <a:rPr lang="en-US" dirty="0" smtClean="0"/>
              <a:t>time</a:t>
            </a:r>
          </a:p>
          <a:p>
            <a:r>
              <a:rPr lang="en-US"/>
              <a:t>Optimized </a:t>
            </a:r>
            <a:r>
              <a:rPr lang="en-US" dirty="0"/>
              <a:t>p</a:t>
            </a:r>
            <a:r>
              <a:rPr lang="en-US" smtClean="0"/>
              <a:t>erformance and administration</a:t>
            </a:r>
            <a:endParaRPr lang="en-US" dirty="0" smtClean="0"/>
          </a:p>
          <a:p>
            <a:r>
              <a:rPr lang="en-US" dirty="0" smtClean="0"/>
              <a:t>Extensible to support Line Of Business Integration and custom business rules</a:t>
            </a:r>
            <a:endParaRPr lang="en-US" dirty="0"/>
          </a:p>
        </p:txBody>
      </p:sp>
    </p:spTree>
    <p:extLst>
      <p:ext uri="{BB962C8B-B14F-4D97-AF65-F5344CB8AC3E}">
        <p14:creationId xmlns:p14="http://schemas.microsoft.com/office/powerpoint/2010/main" val="53297904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5" y="5638800"/>
            <a:ext cx="7043208" cy="443198"/>
          </a:xfrm>
        </p:spPr>
        <p:txBody>
          <a:bodyPr/>
          <a:lstStyle/>
          <a:p>
            <a:r>
              <a:rPr lang="en-US" dirty="0">
                <a:solidFill>
                  <a:schemeClr val="tx1"/>
                </a:solidFill>
              </a:rPr>
              <a:t>Timesheet and </a:t>
            </a:r>
            <a:r>
              <a:rPr lang="en-US" dirty="0" err="1">
                <a:solidFill>
                  <a:schemeClr val="tx1"/>
                </a:solidFill>
              </a:rPr>
              <a:t>Statusing</a:t>
            </a:r>
            <a:r>
              <a:rPr lang="en-US" dirty="0">
                <a:solidFill>
                  <a:schemeClr val="tx1"/>
                </a:solidFill>
              </a:rPr>
              <a:t> </a:t>
            </a:r>
            <a:r>
              <a:rPr lang="en-US" dirty="0" smtClean="0">
                <a:solidFill>
                  <a:schemeClr val="tx1"/>
                </a:solidFill>
              </a:rPr>
              <a:t>User Interface</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63130711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Supported modes of </a:t>
            </a:r>
            <a:br>
              <a:rPr lang="en-US" dirty="0" smtClean="0"/>
            </a:br>
            <a:r>
              <a:rPr lang="en-US" dirty="0" smtClean="0"/>
              <a:t>time entry</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Three Modes of Time entry</a:t>
            </a:r>
            <a:endParaRPr lang="en-US" dirty="0"/>
          </a:p>
        </p:txBody>
      </p:sp>
      <p:sp>
        <p:nvSpPr>
          <p:cNvPr id="3" name="Content Placeholder 2"/>
          <p:cNvSpPr>
            <a:spLocks noGrp="1"/>
          </p:cNvSpPr>
          <p:nvPr>
            <p:ph idx="1"/>
          </p:nvPr>
        </p:nvSpPr>
        <p:spPr>
          <a:xfrm>
            <a:off x="457200" y="1066800"/>
            <a:ext cx="8229600" cy="1981201"/>
          </a:xfrm>
        </p:spPr>
        <p:txBody>
          <a:bodyPr>
            <a:normAutofit fontScale="92500" lnSpcReduction="10000"/>
          </a:bodyPr>
          <a:lstStyle/>
          <a:p>
            <a:pPr marL="460375" lvl="1" indent="-460375">
              <a:buBlip>
                <a:blip r:embed="rId2"/>
              </a:buBlip>
            </a:pPr>
            <a:r>
              <a:rPr lang="en-US" sz="3200" dirty="0"/>
              <a:t>Minimal data entry overhead</a:t>
            </a:r>
          </a:p>
          <a:p>
            <a:r>
              <a:rPr lang="en-US" dirty="0" smtClean="0"/>
              <a:t>Integrated Work - Single Entry Mode</a:t>
            </a:r>
          </a:p>
          <a:p>
            <a:r>
              <a:rPr lang="en-US" dirty="0" smtClean="0"/>
              <a:t>Two views of actual work</a:t>
            </a:r>
          </a:p>
          <a:p>
            <a:pPr lvl="2"/>
            <a:r>
              <a:rPr lang="en-US" dirty="0" smtClean="0"/>
              <a:t>Plan</a:t>
            </a:r>
          </a:p>
          <a:p>
            <a:pPr lvl="2"/>
            <a:r>
              <a:rPr lang="en-US" dirty="0" smtClean="0"/>
              <a:t>Timesheet</a:t>
            </a:r>
          </a:p>
        </p:txBody>
      </p:sp>
      <p:graphicFrame>
        <p:nvGraphicFramePr>
          <p:cNvPr id="6" name="Diagram 5"/>
          <p:cNvGraphicFramePr/>
          <p:nvPr>
            <p:extLst>
              <p:ext uri="{D42A27DB-BD31-4B8C-83A1-F6EECF244321}">
                <p14:modId xmlns:p14="http://schemas.microsoft.com/office/powerpoint/2010/main" val="1504028904"/>
              </p:ext>
            </p:extLst>
          </p:nvPr>
        </p:nvGraphicFramePr>
        <p:xfrm>
          <a:off x="838200" y="3048000"/>
          <a:ext cx="73152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Data Entry</a:t>
            </a:r>
            <a:endParaRPr lang="en-US" dirty="0"/>
          </a:p>
        </p:txBody>
      </p:sp>
      <p:sp>
        <p:nvSpPr>
          <p:cNvPr id="3" name="Content Placeholder 2"/>
          <p:cNvSpPr>
            <a:spLocks noGrp="1"/>
          </p:cNvSpPr>
          <p:nvPr>
            <p:ph type="body" sz="quarter" idx="10"/>
          </p:nvPr>
        </p:nvSpPr>
        <p:spPr>
          <a:xfrm>
            <a:off x="381000" y="1447798"/>
            <a:ext cx="8382000" cy="4953001"/>
          </a:xfrm>
        </p:spPr>
        <p:txBody>
          <a:bodyPr>
            <a:normAutofit fontScale="92500"/>
          </a:bodyPr>
          <a:lstStyle/>
          <a:p>
            <a:pPr>
              <a:lnSpc>
                <a:spcPct val="110000"/>
              </a:lnSpc>
            </a:pPr>
            <a:r>
              <a:rPr lang="en-US" sz="2800" dirty="0" smtClean="0"/>
              <a:t>May be the best option for organizations where time is not billed, and most work takes place through task assignments as there is little need to capture 100% of the team member’s time</a:t>
            </a:r>
          </a:p>
          <a:p>
            <a:pPr>
              <a:lnSpc>
                <a:spcPct val="110000"/>
              </a:lnSpc>
            </a:pPr>
            <a:r>
              <a:rPr lang="en-US" sz="2800" dirty="0" smtClean="0"/>
              <a:t>Just task updates</a:t>
            </a:r>
          </a:p>
          <a:p>
            <a:pPr>
              <a:lnSpc>
                <a:spcPct val="110000"/>
              </a:lnSpc>
            </a:pPr>
            <a:r>
              <a:rPr lang="en-US" sz="2800" dirty="0" smtClean="0"/>
              <a:t>Lightweight option for project task progress tracking</a:t>
            </a:r>
          </a:p>
          <a:p>
            <a:pPr>
              <a:lnSpc>
                <a:spcPct val="110000"/>
              </a:lnSpc>
            </a:pPr>
            <a:r>
              <a:rPr lang="en-US" sz="2800" dirty="0" smtClean="0"/>
              <a:t>Integrates with Microsoft Exchange</a:t>
            </a:r>
          </a:p>
          <a:p>
            <a:pPr lvl="1">
              <a:lnSpc>
                <a:spcPct val="110000"/>
              </a:lnSpc>
            </a:pPr>
            <a:r>
              <a:rPr lang="en-US" sz="2400" dirty="0" smtClean="0"/>
              <a:t>Outlook</a:t>
            </a:r>
          </a:p>
          <a:p>
            <a:pPr lvl="1">
              <a:lnSpc>
                <a:spcPct val="110000"/>
              </a:lnSpc>
            </a:pPr>
            <a:r>
              <a:rPr lang="en-US" sz="2400" dirty="0" smtClean="0"/>
              <a:t>Outlook Web App</a:t>
            </a:r>
          </a:p>
          <a:p>
            <a:pPr lvl="1">
              <a:lnSpc>
                <a:spcPct val="110000"/>
              </a:lnSpc>
            </a:pPr>
            <a:r>
              <a:rPr lang="en-US" sz="2400" dirty="0" smtClean="0"/>
              <a:t>Outlook Mobile Access (future version)</a:t>
            </a:r>
            <a:endParaRPr lang="en-US" sz="2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Integrated Work (Single Entry Mode)</a:t>
            </a:r>
            <a:endParaRPr lang="en-US" sz="4400" dirty="0"/>
          </a:p>
        </p:txBody>
      </p:sp>
      <p:sp>
        <p:nvSpPr>
          <p:cNvPr id="3" name="Content Placeholder 2"/>
          <p:cNvSpPr>
            <a:spLocks noGrp="1"/>
          </p:cNvSpPr>
          <p:nvPr>
            <p:ph idx="1"/>
          </p:nvPr>
        </p:nvSpPr>
        <p:spPr/>
        <p:txBody>
          <a:bodyPr>
            <a:noAutofit/>
          </a:bodyPr>
          <a:lstStyle/>
          <a:p>
            <a:pPr>
              <a:lnSpc>
                <a:spcPct val="100000"/>
              </a:lnSpc>
            </a:pPr>
            <a:r>
              <a:rPr lang="en-US" sz="2800" dirty="0" smtClean="0"/>
              <a:t>Team Member selects Timesheet option and enters their actual work as hours/day against one or more task assignments, admin time categories, or personal tasks</a:t>
            </a:r>
          </a:p>
          <a:p>
            <a:pPr lvl="1">
              <a:lnSpc>
                <a:spcPct val="100000"/>
              </a:lnSpc>
            </a:pPr>
            <a:r>
              <a:rPr lang="en-US" sz="2000" dirty="0" smtClean="0"/>
              <a:t>The timesheet will show overdue tasks, tasks with planned work in the period and default admin time</a:t>
            </a:r>
          </a:p>
          <a:p>
            <a:pPr lvl="1">
              <a:lnSpc>
                <a:spcPct val="100000"/>
              </a:lnSpc>
            </a:pPr>
            <a:r>
              <a:rPr lang="en-US" sz="2000" dirty="0" smtClean="0"/>
              <a:t>Tasks option can be used to provide a global view of all tasks</a:t>
            </a:r>
          </a:p>
          <a:p>
            <a:pPr>
              <a:lnSpc>
                <a:spcPct val="100000"/>
              </a:lnSpc>
            </a:pPr>
            <a:r>
              <a:rPr lang="en-US" sz="2800" dirty="0" smtClean="0">
                <a:solidFill>
                  <a:schemeClr val="tx1"/>
                </a:solidFill>
              </a:rPr>
              <a:t>When the timesheet is submitted it becomes a permanent record of the work</a:t>
            </a:r>
            <a:endParaRPr lang="en-US" sz="2800" dirty="0" smtClean="0"/>
          </a:p>
          <a:p>
            <a:pPr>
              <a:lnSpc>
                <a:spcPct val="100000"/>
              </a:lnSpc>
            </a:pPr>
            <a:r>
              <a:rPr lang="en-US" sz="2800" dirty="0" smtClean="0"/>
              <a:t>Admin Time fully integrated</a:t>
            </a:r>
          </a:p>
          <a:p>
            <a:pPr lvl="1">
              <a:lnSpc>
                <a:spcPct val="100000"/>
              </a:lnSpc>
            </a:pPr>
            <a:r>
              <a:rPr lang="en-US" sz="2000" dirty="0" smtClean="0"/>
              <a:t>No need to use “Plan Admin Time” UI as in previous versions</a:t>
            </a:r>
          </a:p>
          <a:p>
            <a:pPr marL="0" indent="0">
              <a:lnSpc>
                <a:spcPct val="120000"/>
              </a:lnSpc>
              <a:buNone/>
            </a:pPr>
            <a:endParaRPr lang="en-US" sz="28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http://office/14/teams/project/feedback/_layouts/DocIdRedir.aspx?ID=CS6VPA66YUCU-275-30</Url>
      <Description>CS6VPA66YUCU-275-30</Description>
    </_dlc_DocIdUrl>
    <_dlc_DocId xmlns="b37bd352-beaf-4c97-8b80-f7f4c01a9729">CS6VPA66YUCU-275-30</_dlc_DocId>
  </documentManagement>
</p:properties>
</file>

<file path=customXml/item5.xml><?xml version="1.0" encoding="utf-8"?>
<outs:outSpaceData xmlns:outs="http://schemas.microsoft.com/office/2009/outspace/metadata">
  <outs:relatedDates>
    <outs:relatedDate>
      <outs:type>3</outs:type>
      <outs:displayName>Last Modified</outs:displayName>
      <outs:dateTime>2009-09-10T18:18:58Z</outs:dateTime>
      <outs:isPinned>true</outs:isPinned>
    </outs:relatedDate>
    <outs:relatedDate>
      <outs:type>2</outs:type>
      <outs:displayName>Created</outs:displayName>
      <outs:dateTime>2009-08-19T05:19:18Z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099EFA1D-9BD8-4C0C-A816-8EDE6092607F}">
  <ds:schemaRefs>
    <ds:schemaRef ds:uri="http://schemas.microsoft.com/sharepoint/v3/contenttype/forms"/>
  </ds:schemaRefs>
</ds:datastoreItem>
</file>

<file path=customXml/itemProps2.xml><?xml version="1.0" encoding="utf-8"?>
<ds:datastoreItem xmlns:ds="http://schemas.openxmlformats.org/officeDocument/2006/customXml" ds:itemID="{19A49ED0-611B-4920-9B18-625D240BAC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9D2BC3-01BC-4FD2-97EF-5E7C611AEB3D}">
  <ds:schemaRefs>
    <ds:schemaRef ds:uri="http://schemas.microsoft.com/sharepoint/events"/>
  </ds:schemaRefs>
</ds:datastoreItem>
</file>

<file path=customXml/itemProps4.xml><?xml version="1.0" encoding="utf-8"?>
<ds:datastoreItem xmlns:ds="http://schemas.openxmlformats.org/officeDocument/2006/customXml" ds:itemID="{CC7AC629-8288-4CAE-AD2B-836074A9466B}">
  <ds:schemaRefs>
    <ds:schemaRef ds:uri="http://schemas.openxmlformats.org/package/2006/metadata/core-propertie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schemas.microsoft.com/office/infopath/2007/PartnerControls"/>
    <ds:schemaRef ds:uri="b37bd352-beaf-4c97-8b80-f7f4c01a9729"/>
    <ds:schemaRef ds:uri="http://purl.org/dc/dcmitype/"/>
  </ds:schemaRefs>
</ds:datastoreItem>
</file>

<file path=customXml/itemProps5.xml><?xml version="1.0" encoding="utf-8"?>
<ds:datastoreItem xmlns:ds="http://schemas.openxmlformats.org/officeDocument/2006/customXml" ds:itemID="{6C4CC315-9179-474A-9C70-6F784BB28E21}">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4010</Words>
  <Application>Microsoft Office PowerPoint</Application>
  <PresentationFormat>On-screen Show (4:3)</PresentationFormat>
  <Paragraphs>434</Paragraphs>
  <Slides>46</Slides>
  <Notes>26</Notes>
  <HiddenSlides>17</HiddenSlides>
  <MMClips>0</MMClips>
  <ScaleCrop>false</ScaleCrop>
  <HeadingPairs>
    <vt:vector size="4" baseType="variant">
      <vt:variant>
        <vt:lpstr>Theme</vt:lpstr>
      </vt:variant>
      <vt:variant>
        <vt:i4>4</vt:i4>
      </vt:variant>
      <vt:variant>
        <vt:lpstr>Slide Titles</vt:lpstr>
      </vt:variant>
      <vt:variant>
        <vt:i4>46</vt:i4>
      </vt:variant>
    </vt:vector>
  </HeadingPairs>
  <TitlesOfParts>
    <vt:vector size="50" baseType="lpstr">
      <vt:lpstr>Project 2010 Ignite Template</vt:lpstr>
      <vt:lpstr>White with Consolas font for code slides</vt:lpstr>
      <vt:lpstr>1_Project 2010 Ignite Template</vt:lpstr>
      <vt:lpstr>1_White with Consolas font for code slides</vt:lpstr>
      <vt:lpstr>PowerPoint Presentation</vt:lpstr>
      <vt:lpstr>Timesheet and Statusing </vt:lpstr>
      <vt:lpstr>Agenda</vt:lpstr>
      <vt:lpstr>Enhanced Collaboration and Reporting Simplified single entry mode for time reporting and statusing</vt:lpstr>
      <vt:lpstr>PowerPoint Presentation</vt:lpstr>
      <vt:lpstr>Supported modes of  time entry</vt:lpstr>
      <vt:lpstr>Three Modes of Time entry</vt:lpstr>
      <vt:lpstr>Minimal Data Entry</vt:lpstr>
      <vt:lpstr>Integrated Work (Single Entry Mode)</vt:lpstr>
      <vt:lpstr>Why Single Entry Mode?</vt:lpstr>
      <vt:lpstr>Two Views of Actual Work</vt:lpstr>
      <vt:lpstr>Standalone Time Capture</vt:lpstr>
      <vt:lpstr>Administrative Time</vt:lpstr>
      <vt:lpstr>PowerPoint Presentation</vt:lpstr>
      <vt:lpstr>Time and Task Status entry configuration</vt:lpstr>
      <vt:lpstr>Configuration</vt:lpstr>
      <vt:lpstr>Configure Fiscal Periods</vt:lpstr>
      <vt:lpstr>Configure Time Reporting Periods</vt:lpstr>
      <vt:lpstr>Configure Line Classifications</vt:lpstr>
      <vt:lpstr>Timesheet Settings and Defaults</vt:lpstr>
      <vt:lpstr>Line Level Approvals</vt:lpstr>
      <vt:lpstr>Configuring Single Entry Mode</vt:lpstr>
      <vt:lpstr>Configure Administrative Time</vt:lpstr>
      <vt:lpstr>Task Settings and Display</vt:lpstr>
      <vt:lpstr>Near Future Planning Window</vt:lpstr>
      <vt:lpstr>Close Tasks to Update</vt:lpstr>
      <vt:lpstr>Surrogate Timesheets </vt:lpstr>
      <vt:lpstr>PowerPoint Presentation</vt:lpstr>
      <vt:lpstr>REPORTING</vt:lpstr>
      <vt:lpstr>Out of the Box Reporting Templates</vt:lpstr>
      <vt:lpstr>Timesheet Custom Fields</vt:lpstr>
      <vt:lpstr>PowerPoint Presentation</vt:lpstr>
      <vt:lpstr>Outlook/Exchange Server Integration</vt:lpstr>
      <vt:lpstr>Exchange Server Integration</vt:lpstr>
      <vt:lpstr>Configuration Steps</vt:lpstr>
      <vt:lpstr>Configure PWA for Exchange Integration</vt:lpstr>
      <vt:lpstr>Configure each PWA user</vt:lpstr>
      <vt:lpstr>SSL Certificate Consideration</vt:lpstr>
      <vt:lpstr>Configure Exchange Server</vt:lpstr>
      <vt:lpstr>Activate Exchange Server Integration for each PWA user </vt:lpstr>
      <vt:lpstr>Timesheet Extensibility/Customization</vt:lpstr>
      <vt:lpstr>10 Tips for Successful Deployments</vt:lpstr>
      <vt:lpstr>Timesheet and Statusing Resources</vt:lpstr>
      <vt:lpstr>                          - Resources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Ignite - Timesheet and Statusing</dc:title>
  <dc:creator/>
  <cp:keywords>Microsoft Project 2010</cp:keywords>
  <cp:lastModifiedBy/>
  <cp:revision>1</cp:revision>
  <dcterms:created xsi:type="dcterms:W3CDTF">2009-08-19T05:19:18Z</dcterms:created>
  <dcterms:modified xsi:type="dcterms:W3CDTF">2010-04-08T22:33:06Z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