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6"/>
    <p:sldMasterId id="2147483672" r:id="rId7"/>
    <p:sldMasterId id="2147483674" r:id="rId8"/>
    <p:sldMasterId id="2147483686" r:id="rId9"/>
    <p:sldMasterId id="2147483688" r:id="rId10"/>
    <p:sldMasterId id="2147483709" r:id="rId11"/>
  </p:sldMasterIdLst>
  <p:notesMasterIdLst>
    <p:notesMasterId r:id="rId46"/>
  </p:notesMasterIdLst>
  <p:sldIdLst>
    <p:sldId id="294" r:id="rId12"/>
    <p:sldId id="295" r:id="rId13"/>
    <p:sldId id="284" r:id="rId14"/>
    <p:sldId id="489" r:id="rId15"/>
    <p:sldId id="493" r:id="rId16"/>
    <p:sldId id="481" r:id="rId17"/>
    <p:sldId id="483" r:id="rId18"/>
    <p:sldId id="484" r:id="rId19"/>
    <p:sldId id="485" r:id="rId20"/>
    <p:sldId id="487" r:id="rId21"/>
    <p:sldId id="495" r:id="rId22"/>
    <p:sldId id="346" r:id="rId23"/>
    <p:sldId id="331" r:id="rId24"/>
    <p:sldId id="349" r:id="rId25"/>
    <p:sldId id="350" r:id="rId26"/>
    <p:sldId id="341" r:id="rId27"/>
    <p:sldId id="343" r:id="rId28"/>
    <p:sldId id="476" r:id="rId29"/>
    <p:sldId id="494" r:id="rId30"/>
    <p:sldId id="490" r:id="rId31"/>
    <p:sldId id="480" r:id="rId32"/>
    <p:sldId id="391" r:id="rId33"/>
    <p:sldId id="396" r:id="rId34"/>
    <p:sldId id="478" r:id="rId35"/>
    <p:sldId id="287" r:id="rId36"/>
    <p:sldId id="328" r:id="rId37"/>
    <p:sldId id="277" r:id="rId38"/>
    <p:sldId id="417" r:id="rId39"/>
    <p:sldId id="488" r:id="rId40"/>
    <p:sldId id="477" r:id="rId41"/>
    <p:sldId id="502" r:id="rId42"/>
    <p:sldId id="505" r:id="rId43"/>
    <p:sldId id="500" r:id="rId44"/>
    <p:sldId id="509"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Segoe UI" pitchFamily="34" charset="0"/>
        <a:ea typeface="+mn-ea"/>
        <a:cs typeface="Arial" pitchFamily="34" charset="0"/>
      </a:defRPr>
    </a:lvl1pPr>
    <a:lvl2pPr marL="457200" algn="l" rtl="0" fontAlgn="base">
      <a:spcBef>
        <a:spcPct val="0"/>
      </a:spcBef>
      <a:spcAft>
        <a:spcPct val="0"/>
      </a:spcAft>
      <a:defRPr kern="1200">
        <a:solidFill>
          <a:schemeClr val="tx1"/>
        </a:solidFill>
        <a:latin typeface="Segoe UI" pitchFamily="34" charset="0"/>
        <a:ea typeface="+mn-ea"/>
        <a:cs typeface="Arial" pitchFamily="34" charset="0"/>
      </a:defRPr>
    </a:lvl2pPr>
    <a:lvl3pPr marL="914400" algn="l" rtl="0" fontAlgn="base">
      <a:spcBef>
        <a:spcPct val="0"/>
      </a:spcBef>
      <a:spcAft>
        <a:spcPct val="0"/>
      </a:spcAft>
      <a:defRPr kern="1200">
        <a:solidFill>
          <a:schemeClr val="tx1"/>
        </a:solidFill>
        <a:latin typeface="Segoe UI" pitchFamily="34" charset="0"/>
        <a:ea typeface="+mn-ea"/>
        <a:cs typeface="Arial" pitchFamily="34" charset="0"/>
      </a:defRPr>
    </a:lvl3pPr>
    <a:lvl4pPr marL="1371600" algn="l" rtl="0" fontAlgn="base">
      <a:spcBef>
        <a:spcPct val="0"/>
      </a:spcBef>
      <a:spcAft>
        <a:spcPct val="0"/>
      </a:spcAft>
      <a:defRPr kern="1200">
        <a:solidFill>
          <a:schemeClr val="tx1"/>
        </a:solidFill>
        <a:latin typeface="Segoe UI" pitchFamily="34" charset="0"/>
        <a:ea typeface="+mn-ea"/>
        <a:cs typeface="Arial" pitchFamily="34" charset="0"/>
      </a:defRPr>
    </a:lvl4pPr>
    <a:lvl5pPr marL="1828800" algn="l" rtl="0" fontAlgn="base">
      <a:spcBef>
        <a:spcPct val="0"/>
      </a:spcBef>
      <a:spcAft>
        <a:spcPct val="0"/>
      </a:spcAft>
      <a:defRPr kern="1200">
        <a:solidFill>
          <a:schemeClr val="tx1"/>
        </a:solidFill>
        <a:latin typeface="Segoe UI" pitchFamily="34" charset="0"/>
        <a:ea typeface="+mn-ea"/>
        <a:cs typeface="Arial" pitchFamily="34" charset="0"/>
      </a:defRPr>
    </a:lvl5pPr>
    <a:lvl6pPr marL="2286000" algn="l" defTabSz="914400" rtl="0" eaLnBrk="1" latinLnBrk="0" hangingPunct="1">
      <a:defRPr kern="1200">
        <a:solidFill>
          <a:schemeClr val="tx1"/>
        </a:solidFill>
        <a:latin typeface="Segoe UI" pitchFamily="34" charset="0"/>
        <a:ea typeface="+mn-ea"/>
        <a:cs typeface="Arial" pitchFamily="34" charset="0"/>
      </a:defRPr>
    </a:lvl6pPr>
    <a:lvl7pPr marL="2743200" algn="l" defTabSz="914400" rtl="0" eaLnBrk="1" latinLnBrk="0" hangingPunct="1">
      <a:defRPr kern="1200">
        <a:solidFill>
          <a:schemeClr val="tx1"/>
        </a:solidFill>
        <a:latin typeface="Segoe UI" pitchFamily="34" charset="0"/>
        <a:ea typeface="+mn-ea"/>
        <a:cs typeface="Arial" pitchFamily="34" charset="0"/>
      </a:defRPr>
    </a:lvl7pPr>
    <a:lvl8pPr marL="3200400" algn="l" defTabSz="914400" rtl="0" eaLnBrk="1" latinLnBrk="0" hangingPunct="1">
      <a:defRPr kern="1200">
        <a:solidFill>
          <a:schemeClr val="tx1"/>
        </a:solidFill>
        <a:latin typeface="Segoe UI" pitchFamily="34" charset="0"/>
        <a:ea typeface="+mn-ea"/>
        <a:cs typeface="Arial" pitchFamily="34" charset="0"/>
      </a:defRPr>
    </a:lvl8pPr>
    <a:lvl9pPr marL="3657600" algn="l" defTabSz="914400" rtl="0" eaLnBrk="1" latinLnBrk="0" hangingPunct="1">
      <a:defRPr kern="1200">
        <a:solidFill>
          <a:schemeClr val="tx1"/>
        </a:solidFill>
        <a:latin typeface="Segoe U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00" autoAdjust="0"/>
    <p:restoredTop sz="85529" autoAdjust="0"/>
  </p:normalViewPr>
  <p:slideViewPr>
    <p:cSldViewPr>
      <p:cViewPr varScale="1">
        <p:scale>
          <a:sx n="114" d="100"/>
          <a:sy n="114" d="100"/>
        </p:scale>
        <p:origin x="-155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6.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theme" Target="theme/theme1.xml"/><Relationship Id="rId10" Type="http://schemas.openxmlformats.org/officeDocument/2006/relationships/slideMaster" Target="slideMasters/slideMaster5.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viewProps" Target="viewProps.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notesMaster" Target="notesMasters/notesMaster1.xml"/><Relationship Id="rId20" Type="http://schemas.openxmlformats.org/officeDocument/2006/relationships/slide" Target="slides/slide9.xml"/><Relationship Id="rId41" Type="http://schemas.openxmlformats.org/officeDocument/2006/relationships/slide" Target="slides/slide30.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213935-1D3B-4F2F-978A-414CF1E1FB8E}" type="doc">
      <dgm:prSet loTypeId="urn:microsoft.com/office/officeart/2008/layout/RadialCluster#1" loCatId="cycle" qsTypeId="urn:microsoft.com/office/officeart/2005/8/quickstyle/3d1" qsCatId="3D" csTypeId="urn:microsoft.com/office/officeart/2005/8/colors/accent0_3" csCatId="mainScheme" phldr="1"/>
      <dgm:spPr/>
      <dgm:t>
        <a:bodyPr/>
        <a:lstStyle/>
        <a:p>
          <a:endParaRPr lang="en-US"/>
        </a:p>
      </dgm:t>
    </dgm:pt>
    <dgm:pt modelId="{E5F30163-AE30-42BA-AA77-1FDAE043B309}">
      <dgm:prSet phldrT="[Text]"/>
      <dgm:spPr/>
      <dgm:t>
        <a:bodyPr/>
        <a:lstStyle/>
        <a:p>
          <a:r>
            <a:rPr lang="en-US" dirty="0" smtClean="0"/>
            <a:t>Reporting Security</a:t>
          </a:r>
          <a:endParaRPr lang="en-US" dirty="0"/>
        </a:p>
      </dgm:t>
    </dgm:pt>
    <dgm:pt modelId="{34D3D4CA-9239-437F-9DF1-E21E8A47BD9E}" type="parTrans" cxnId="{29A598AA-FC6A-475F-B5F3-9017128BB0FA}">
      <dgm:prSet/>
      <dgm:spPr/>
      <dgm:t>
        <a:bodyPr/>
        <a:lstStyle/>
        <a:p>
          <a:endParaRPr lang="en-US"/>
        </a:p>
      </dgm:t>
    </dgm:pt>
    <dgm:pt modelId="{A60B97BD-0282-477E-BBFB-7EF2D3692EC4}" type="sibTrans" cxnId="{29A598AA-FC6A-475F-B5F3-9017128BB0FA}">
      <dgm:prSet/>
      <dgm:spPr/>
      <dgm:t>
        <a:bodyPr/>
        <a:lstStyle/>
        <a:p>
          <a:endParaRPr lang="en-US"/>
        </a:p>
      </dgm:t>
    </dgm:pt>
    <dgm:pt modelId="{0ECD8C86-E0D9-41B1-85A2-995E3770DCF3}">
      <dgm:prSet phldrT="[Text]" custT="1"/>
      <dgm:spPr/>
      <dgm:t>
        <a:bodyPr/>
        <a:lstStyle/>
        <a:p>
          <a:r>
            <a:rPr lang="en-US" sz="1200" b="1" dirty="0" smtClean="0"/>
            <a:t>User Access</a:t>
          </a:r>
          <a:endParaRPr lang="en-US" sz="1200" b="1" dirty="0"/>
        </a:p>
      </dgm:t>
    </dgm:pt>
    <dgm:pt modelId="{2FA8CCFA-90FC-4236-B159-05EA5F20B190}" type="parTrans" cxnId="{A6BAE4A0-588E-471B-B994-48E86B50ECAA}">
      <dgm:prSet/>
      <dgm:spPr/>
      <dgm:t>
        <a:bodyPr/>
        <a:lstStyle/>
        <a:p>
          <a:endParaRPr lang="en-US"/>
        </a:p>
      </dgm:t>
    </dgm:pt>
    <dgm:pt modelId="{BB744BE1-AD23-42EC-9504-3C9A6B5BBE78}" type="sibTrans" cxnId="{A6BAE4A0-588E-471B-B994-48E86B50ECAA}">
      <dgm:prSet/>
      <dgm:spPr/>
      <dgm:t>
        <a:bodyPr/>
        <a:lstStyle/>
        <a:p>
          <a:endParaRPr lang="en-US"/>
        </a:p>
      </dgm:t>
    </dgm:pt>
    <dgm:pt modelId="{D13638E1-93C5-4326-98FD-A210861FB860}">
      <dgm:prSet phldrT="[Text]" custT="1"/>
      <dgm:spPr/>
      <dgm:t>
        <a:bodyPr/>
        <a:lstStyle/>
        <a:p>
          <a:r>
            <a:rPr lang="en-US" sz="1200" b="1" dirty="0" smtClean="0"/>
            <a:t>Document Access</a:t>
          </a:r>
          <a:endParaRPr lang="en-US" sz="1200" b="1" dirty="0"/>
        </a:p>
      </dgm:t>
    </dgm:pt>
    <dgm:pt modelId="{32B5591E-C0AE-41C3-A64D-CEB246F6ADFB}" type="parTrans" cxnId="{DA39CDD5-1BE9-4947-B6EE-A6B4CFDC47B9}">
      <dgm:prSet/>
      <dgm:spPr/>
      <dgm:t>
        <a:bodyPr/>
        <a:lstStyle/>
        <a:p>
          <a:endParaRPr lang="en-US"/>
        </a:p>
      </dgm:t>
    </dgm:pt>
    <dgm:pt modelId="{006274D9-42D4-4833-B37A-A134CF76C02C}" type="sibTrans" cxnId="{DA39CDD5-1BE9-4947-B6EE-A6B4CFDC47B9}">
      <dgm:prSet/>
      <dgm:spPr/>
      <dgm:t>
        <a:bodyPr/>
        <a:lstStyle/>
        <a:p>
          <a:endParaRPr lang="en-US"/>
        </a:p>
      </dgm:t>
    </dgm:pt>
    <dgm:pt modelId="{68DED1BF-1C6A-489B-847C-3DB212209D95}">
      <dgm:prSet phldrT="[Text]" custT="1"/>
      <dgm:spPr/>
      <dgm:t>
        <a:bodyPr/>
        <a:lstStyle/>
        <a:p>
          <a:r>
            <a:rPr lang="en-US" sz="1200" b="1" dirty="0" smtClean="0"/>
            <a:t>Data Access</a:t>
          </a:r>
          <a:endParaRPr lang="en-US" sz="1200" b="1" dirty="0"/>
        </a:p>
      </dgm:t>
    </dgm:pt>
    <dgm:pt modelId="{02702B5E-FA4F-458A-A368-4142B6F7977D}" type="parTrans" cxnId="{C047BFF7-C28D-4CED-BF92-EF2497B72392}">
      <dgm:prSet/>
      <dgm:spPr/>
      <dgm:t>
        <a:bodyPr/>
        <a:lstStyle/>
        <a:p>
          <a:endParaRPr lang="en-US"/>
        </a:p>
      </dgm:t>
    </dgm:pt>
    <dgm:pt modelId="{4B9E47B1-062B-4B88-A363-151493CE3BF1}" type="sibTrans" cxnId="{C047BFF7-C28D-4CED-BF92-EF2497B72392}">
      <dgm:prSet/>
      <dgm:spPr/>
      <dgm:t>
        <a:bodyPr/>
        <a:lstStyle/>
        <a:p>
          <a:endParaRPr lang="en-US"/>
        </a:p>
      </dgm:t>
    </dgm:pt>
    <dgm:pt modelId="{630AC00C-4E12-4DB3-AC25-CB121E09F904}" type="pres">
      <dgm:prSet presAssocID="{60213935-1D3B-4F2F-978A-414CF1E1FB8E}" presName="Name0" presStyleCnt="0">
        <dgm:presLayoutVars>
          <dgm:chMax val="1"/>
          <dgm:chPref val="1"/>
          <dgm:dir/>
          <dgm:animOne val="branch"/>
          <dgm:animLvl val="lvl"/>
        </dgm:presLayoutVars>
      </dgm:prSet>
      <dgm:spPr/>
      <dgm:t>
        <a:bodyPr/>
        <a:lstStyle/>
        <a:p>
          <a:endParaRPr lang="en-US"/>
        </a:p>
      </dgm:t>
    </dgm:pt>
    <dgm:pt modelId="{C5CC0A50-93A7-4052-86AD-9904DC1A1664}" type="pres">
      <dgm:prSet presAssocID="{E5F30163-AE30-42BA-AA77-1FDAE043B309}" presName="singleCycle" presStyleCnt="0"/>
      <dgm:spPr/>
    </dgm:pt>
    <dgm:pt modelId="{CB2783BC-B108-4174-948B-DB2850D0E7F6}" type="pres">
      <dgm:prSet presAssocID="{E5F30163-AE30-42BA-AA77-1FDAE043B309}" presName="singleCenter" presStyleLbl="node1" presStyleIdx="0" presStyleCnt="4">
        <dgm:presLayoutVars>
          <dgm:chMax val="7"/>
          <dgm:chPref val="7"/>
        </dgm:presLayoutVars>
      </dgm:prSet>
      <dgm:spPr/>
      <dgm:t>
        <a:bodyPr/>
        <a:lstStyle/>
        <a:p>
          <a:endParaRPr lang="en-US"/>
        </a:p>
      </dgm:t>
    </dgm:pt>
    <dgm:pt modelId="{D1DEAE7D-B13E-4EFD-AFF0-91187CB9C292}" type="pres">
      <dgm:prSet presAssocID="{2FA8CCFA-90FC-4236-B159-05EA5F20B190}" presName="Name56" presStyleLbl="parChTrans1D2" presStyleIdx="0" presStyleCnt="3"/>
      <dgm:spPr/>
      <dgm:t>
        <a:bodyPr/>
        <a:lstStyle/>
        <a:p>
          <a:endParaRPr lang="en-US"/>
        </a:p>
      </dgm:t>
    </dgm:pt>
    <dgm:pt modelId="{BDE4698E-A22F-4A90-8B1F-7F5C44D2394F}" type="pres">
      <dgm:prSet presAssocID="{0ECD8C86-E0D9-41B1-85A2-995E3770DCF3}" presName="text0" presStyleLbl="node1" presStyleIdx="1" presStyleCnt="4">
        <dgm:presLayoutVars>
          <dgm:bulletEnabled val="1"/>
        </dgm:presLayoutVars>
      </dgm:prSet>
      <dgm:spPr/>
      <dgm:t>
        <a:bodyPr/>
        <a:lstStyle/>
        <a:p>
          <a:endParaRPr lang="en-US"/>
        </a:p>
      </dgm:t>
    </dgm:pt>
    <dgm:pt modelId="{E42B2758-D464-47D1-8966-AF6535CDD648}" type="pres">
      <dgm:prSet presAssocID="{32B5591E-C0AE-41C3-A64D-CEB246F6ADFB}" presName="Name56" presStyleLbl="parChTrans1D2" presStyleIdx="1" presStyleCnt="3"/>
      <dgm:spPr/>
      <dgm:t>
        <a:bodyPr/>
        <a:lstStyle/>
        <a:p>
          <a:endParaRPr lang="en-US"/>
        </a:p>
      </dgm:t>
    </dgm:pt>
    <dgm:pt modelId="{11A9604E-759E-4788-9E28-807297D9058C}" type="pres">
      <dgm:prSet presAssocID="{D13638E1-93C5-4326-98FD-A210861FB860}" presName="text0" presStyleLbl="node1" presStyleIdx="2" presStyleCnt="4" custScaleX="136978" custRadScaleRad="142928" custRadScaleInc="-9521">
        <dgm:presLayoutVars>
          <dgm:bulletEnabled val="1"/>
        </dgm:presLayoutVars>
      </dgm:prSet>
      <dgm:spPr/>
      <dgm:t>
        <a:bodyPr/>
        <a:lstStyle/>
        <a:p>
          <a:endParaRPr lang="en-US"/>
        </a:p>
      </dgm:t>
    </dgm:pt>
    <dgm:pt modelId="{66C18F96-FAFE-49E2-8CD7-83AB4C0C54B4}" type="pres">
      <dgm:prSet presAssocID="{02702B5E-FA4F-458A-A368-4142B6F7977D}" presName="Name56" presStyleLbl="parChTrans1D2" presStyleIdx="2" presStyleCnt="3"/>
      <dgm:spPr/>
      <dgm:t>
        <a:bodyPr/>
        <a:lstStyle/>
        <a:p>
          <a:endParaRPr lang="en-US"/>
        </a:p>
      </dgm:t>
    </dgm:pt>
    <dgm:pt modelId="{D73B6C41-F0D4-4E38-AB20-A0354B92DE19}" type="pres">
      <dgm:prSet presAssocID="{68DED1BF-1C6A-489B-847C-3DB212209D95}" presName="text0" presStyleLbl="node1" presStyleIdx="3" presStyleCnt="4" custRadScaleRad="124650" custRadScaleInc="3100">
        <dgm:presLayoutVars>
          <dgm:bulletEnabled val="1"/>
        </dgm:presLayoutVars>
      </dgm:prSet>
      <dgm:spPr/>
      <dgm:t>
        <a:bodyPr/>
        <a:lstStyle/>
        <a:p>
          <a:endParaRPr lang="en-US"/>
        </a:p>
      </dgm:t>
    </dgm:pt>
  </dgm:ptLst>
  <dgm:cxnLst>
    <dgm:cxn modelId="{DA39CDD5-1BE9-4947-B6EE-A6B4CFDC47B9}" srcId="{E5F30163-AE30-42BA-AA77-1FDAE043B309}" destId="{D13638E1-93C5-4326-98FD-A210861FB860}" srcOrd="1" destOrd="0" parTransId="{32B5591E-C0AE-41C3-A64D-CEB246F6ADFB}" sibTransId="{006274D9-42D4-4833-B37A-A134CF76C02C}"/>
    <dgm:cxn modelId="{4ED7564A-1643-4C4B-880E-D42BB1F34B6D}" type="presOf" srcId="{68DED1BF-1C6A-489B-847C-3DB212209D95}" destId="{D73B6C41-F0D4-4E38-AB20-A0354B92DE19}" srcOrd="0" destOrd="0" presId="urn:microsoft.com/office/officeart/2008/layout/RadialCluster#1"/>
    <dgm:cxn modelId="{8BEC7095-6A8F-4159-BB65-D69498E24DC7}" type="presOf" srcId="{60213935-1D3B-4F2F-978A-414CF1E1FB8E}" destId="{630AC00C-4E12-4DB3-AC25-CB121E09F904}" srcOrd="0" destOrd="0" presId="urn:microsoft.com/office/officeart/2008/layout/RadialCluster#1"/>
    <dgm:cxn modelId="{9EE6D205-6D7C-425C-B37C-668344F3FF4F}" type="presOf" srcId="{D13638E1-93C5-4326-98FD-A210861FB860}" destId="{11A9604E-759E-4788-9E28-807297D9058C}" srcOrd="0" destOrd="0" presId="urn:microsoft.com/office/officeart/2008/layout/RadialCluster#1"/>
    <dgm:cxn modelId="{6E18B5D9-1892-4711-AB12-8CBFD2644DF9}" type="presOf" srcId="{0ECD8C86-E0D9-41B1-85A2-995E3770DCF3}" destId="{BDE4698E-A22F-4A90-8B1F-7F5C44D2394F}" srcOrd="0" destOrd="0" presId="urn:microsoft.com/office/officeart/2008/layout/RadialCluster#1"/>
    <dgm:cxn modelId="{A6BAE4A0-588E-471B-B994-48E86B50ECAA}" srcId="{E5F30163-AE30-42BA-AA77-1FDAE043B309}" destId="{0ECD8C86-E0D9-41B1-85A2-995E3770DCF3}" srcOrd="0" destOrd="0" parTransId="{2FA8CCFA-90FC-4236-B159-05EA5F20B190}" sibTransId="{BB744BE1-AD23-42EC-9504-3C9A6B5BBE78}"/>
    <dgm:cxn modelId="{0F7000D5-1909-416C-8C6B-1485788FE441}" type="presOf" srcId="{02702B5E-FA4F-458A-A368-4142B6F7977D}" destId="{66C18F96-FAFE-49E2-8CD7-83AB4C0C54B4}" srcOrd="0" destOrd="0" presId="urn:microsoft.com/office/officeart/2008/layout/RadialCluster#1"/>
    <dgm:cxn modelId="{29A598AA-FC6A-475F-B5F3-9017128BB0FA}" srcId="{60213935-1D3B-4F2F-978A-414CF1E1FB8E}" destId="{E5F30163-AE30-42BA-AA77-1FDAE043B309}" srcOrd="0" destOrd="0" parTransId="{34D3D4CA-9239-437F-9DF1-E21E8A47BD9E}" sibTransId="{A60B97BD-0282-477E-BBFB-7EF2D3692EC4}"/>
    <dgm:cxn modelId="{C047BFF7-C28D-4CED-BF92-EF2497B72392}" srcId="{E5F30163-AE30-42BA-AA77-1FDAE043B309}" destId="{68DED1BF-1C6A-489B-847C-3DB212209D95}" srcOrd="2" destOrd="0" parTransId="{02702B5E-FA4F-458A-A368-4142B6F7977D}" sibTransId="{4B9E47B1-062B-4B88-A363-151493CE3BF1}"/>
    <dgm:cxn modelId="{A7A16D7D-086D-4EB5-BB3C-347354E6AE55}" type="presOf" srcId="{32B5591E-C0AE-41C3-A64D-CEB246F6ADFB}" destId="{E42B2758-D464-47D1-8966-AF6535CDD648}" srcOrd="0" destOrd="0" presId="urn:microsoft.com/office/officeart/2008/layout/RadialCluster#1"/>
    <dgm:cxn modelId="{104A738A-76F3-4744-BE6C-2111C40BA573}" type="presOf" srcId="{E5F30163-AE30-42BA-AA77-1FDAE043B309}" destId="{CB2783BC-B108-4174-948B-DB2850D0E7F6}" srcOrd="0" destOrd="0" presId="urn:microsoft.com/office/officeart/2008/layout/RadialCluster#1"/>
    <dgm:cxn modelId="{49744272-6DF9-42BA-AD1D-6241EFD734F4}" type="presOf" srcId="{2FA8CCFA-90FC-4236-B159-05EA5F20B190}" destId="{D1DEAE7D-B13E-4EFD-AFF0-91187CB9C292}" srcOrd="0" destOrd="0" presId="urn:microsoft.com/office/officeart/2008/layout/RadialCluster#1"/>
    <dgm:cxn modelId="{59CE8CB4-2C23-444B-A35D-5C125F80885F}" type="presParOf" srcId="{630AC00C-4E12-4DB3-AC25-CB121E09F904}" destId="{C5CC0A50-93A7-4052-86AD-9904DC1A1664}" srcOrd="0" destOrd="0" presId="urn:microsoft.com/office/officeart/2008/layout/RadialCluster#1"/>
    <dgm:cxn modelId="{62D16A3D-9B65-4EB1-804C-E8A1F627F8F7}" type="presParOf" srcId="{C5CC0A50-93A7-4052-86AD-9904DC1A1664}" destId="{CB2783BC-B108-4174-948B-DB2850D0E7F6}" srcOrd="0" destOrd="0" presId="urn:microsoft.com/office/officeart/2008/layout/RadialCluster#1"/>
    <dgm:cxn modelId="{9290BEC6-7D79-4A03-8604-5CFCFB7F78C6}" type="presParOf" srcId="{C5CC0A50-93A7-4052-86AD-9904DC1A1664}" destId="{D1DEAE7D-B13E-4EFD-AFF0-91187CB9C292}" srcOrd="1" destOrd="0" presId="urn:microsoft.com/office/officeart/2008/layout/RadialCluster#1"/>
    <dgm:cxn modelId="{72B9CDED-80A5-49AD-941E-E63039293973}" type="presParOf" srcId="{C5CC0A50-93A7-4052-86AD-9904DC1A1664}" destId="{BDE4698E-A22F-4A90-8B1F-7F5C44D2394F}" srcOrd="2" destOrd="0" presId="urn:microsoft.com/office/officeart/2008/layout/RadialCluster#1"/>
    <dgm:cxn modelId="{332298AC-0348-4C14-B813-C8408A212523}" type="presParOf" srcId="{C5CC0A50-93A7-4052-86AD-9904DC1A1664}" destId="{E42B2758-D464-47D1-8966-AF6535CDD648}" srcOrd="3" destOrd="0" presId="urn:microsoft.com/office/officeart/2008/layout/RadialCluster#1"/>
    <dgm:cxn modelId="{8933A8EC-FD1A-4EF1-9147-3C12CECCEAD3}" type="presParOf" srcId="{C5CC0A50-93A7-4052-86AD-9904DC1A1664}" destId="{11A9604E-759E-4788-9E28-807297D9058C}" srcOrd="4" destOrd="0" presId="urn:microsoft.com/office/officeart/2008/layout/RadialCluster#1"/>
    <dgm:cxn modelId="{49E649EE-070F-48C1-AE00-30B2178A0AB8}" type="presParOf" srcId="{C5CC0A50-93A7-4052-86AD-9904DC1A1664}" destId="{66C18F96-FAFE-49E2-8CD7-83AB4C0C54B4}" srcOrd="5" destOrd="0" presId="urn:microsoft.com/office/officeart/2008/layout/RadialCluster#1"/>
    <dgm:cxn modelId="{06CC3849-35F5-4E9D-90CB-953E7C7DEA96}" type="presParOf" srcId="{C5CC0A50-93A7-4052-86AD-9904DC1A1664}" destId="{D73B6C41-F0D4-4E38-AB20-A0354B92DE19}" srcOrd="6" destOrd="0" presId="urn:microsoft.com/office/officeart/2008/layout/RadialCluste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783BC-B108-4174-948B-DB2850D0E7F6}">
      <dsp:nvSpPr>
        <dsp:cNvPr id="0" name=""/>
        <dsp:cNvSpPr/>
      </dsp:nvSpPr>
      <dsp:spPr>
        <a:xfrm>
          <a:off x="2051864" y="1907879"/>
          <a:ext cx="1230269" cy="1230269"/>
        </a:xfrm>
        <a:prstGeom prst="roundRect">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Reporting Security</a:t>
          </a:r>
          <a:endParaRPr lang="en-US" sz="1800" kern="1200" dirty="0"/>
        </a:p>
      </dsp:txBody>
      <dsp:txXfrm>
        <a:off x="2111921" y="1967936"/>
        <a:ext cx="1110155" cy="1110155"/>
      </dsp:txXfrm>
    </dsp:sp>
    <dsp:sp modelId="{D1DEAE7D-B13E-4EFD-AFF0-91187CB9C292}">
      <dsp:nvSpPr>
        <dsp:cNvPr id="0" name=""/>
        <dsp:cNvSpPr/>
      </dsp:nvSpPr>
      <dsp:spPr>
        <a:xfrm rot="16200000">
          <a:off x="2235507" y="1476387"/>
          <a:ext cx="862982" cy="0"/>
        </a:xfrm>
        <a:custGeom>
          <a:avLst/>
          <a:gdLst/>
          <a:ahLst/>
          <a:cxnLst/>
          <a:rect l="0" t="0" r="0" b="0"/>
          <a:pathLst>
            <a:path>
              <a:moveTo>
                <a:pt x="0" y="0"/>
              </a:moveTo>
              <a:lnTo>
                <a:pt x="862982" y="0"/>
              </a:lnTo>
            </a:path>
          </a:pathLst>
        </a:custGeom>
        <a:noFill/>
        <a:ln w="381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DE4698E-A22F-4A90-8B1F-7F5C44D2394F}">
      <dsp:nvSpPr>
        <dsp:cNvPr id="0" name=""/>
        <dsp:cNvSpPr/>
      </dsp:nvSpPr>
      <dsp:spPr>
        <a:xfrm>
          <a:off x="2254859" y="220615"/>
          <a:ext cx="824280" cy="824280"/>
        </a:xfrm>
        <a:prstGeom prst="roundRect">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t>User Access</a:t>
          </a:r>
          <a:endParaRPr lang="en-US" sz="1200" b="1" kern="1200" dirty="0"/>
        </a:p>
      </dsp:txBody>
      <dsp:txXfrm>
        <a:off x="2295097" y="260853"/>
        <a:ext cx="743804" cy="743804"/>
      </dsp:txXfrm>
    </dsp:sp>
    <dsp:sp modelId="{E42B2758-D464-47D1-8966-AF6535CDD648}">
      <dsp:nvSpPr>
        <dsp:cNvPr id="0" name=""/>
        <dsp:cNvSpPr/>
      </dsp:nvSpPr>
      <dsp:spPr>
        <a:xfrm rot="1574113">
          <a:off x="3220395" y="3091105"/>
          <a:ext cx="1198660" cy="0"/>
        </a:xfrm>
        <a:custGeom>
          <a:avLst/>
          <a:gdLst/>
          <a:ahLst/>
          <a:cxnLst/>
          <a:rect l="0" t="0" r="0" b="0"/>
          <a:pathLst>
            <a:path>
              <a:moveTo>
                <a:pt x="0" y="0"/>
              </a:moveTo>
              <a:lnTo>
                <a:pt x="1198660" y="0"/>
              </a:lnTo>
            </a:path>
          </a:pathLst>
        </a:custGeom>
        <a:noFill/>
        <a:ln w="381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1A9604E-759E-4788-9E28-807297D9058C}">
      <dsp:nvSpPr>
        <dsp:cNvPr id="0" name=""/>
        <dsp:cNvSpPr/>
      </dsp:nvSpPr>
      <dsp:spPr>
        <a:xfrm>
          <a:off x="4357316" y="3222123"/>
          <a:ext cx="1129083" cy="824280"/>
        </a:xfrm>
        <a:prstGeom prst="roundRect">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t>Document Access</a:t>
          </a:r>
          <a:endParaRPr lang="en-US" sz="1200" b="1" kern="1200" dirty="0"/>
        </a:p>
      </dsp:txBody>
      <dsp:txXfrm>
        <a:off x="4397554" y="3262361"/>
        <a:ext cx="1048607" cy="743804"/>
      </dsp:txXfrm>
    </dsp:sp>
    <dsp:sp modelId="{66C18F96-FAFE-49E2-8CD7-83AB4C0C54B4}">
      <dsp:nvSpPr>
        <dsp:cNvPr id="0" name=""/>
        <dsp:cNvSpPr/>
      </dsp:nvSpPr>
      <dsp:spPr>
        <a:xfrm rot="9111600">
          <a:off x="931038" y="3132925"/>
          <a:ext cx="1191228" cy="0"/>
        </a:xfrm>
        <a:custGeom>
          <a:avLst/>
          <a:gdLst/>
          <a:ahLst/>
          <a:cxnLst/>
          <a:rect l="0" t="0" r="0" b="0"/>
          <a:pathLst>
            <a:path>
              <a:moveTo>
                <a:pt x="0" y="0"/>
              </a:moveTo>
              <a:lnTo>
                <a:pt x="1191228" y="0"/>
              </a:lnTo>
            </a:path>
          </a:pathLst>
        </a:custGeom>
        <a:noFill/>
        <a:ln w="381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73B6C41-F0D4-4E38-AB20-A0354B92DE19}">
      <dsp:nvSpPr>
        <dsp:cNvPr id="0" name=""/>
        <dsp:cNvSpPr/>
      </dsp:nvSpPr>
      <dsp:spPr>
        <a:xfrm>
          <a:off x="177161" y="3222125"/>
          <a:ext cx="824280" cy="824280"/>
        </a:xfrm>
        <a:prstGeom prst="roundRect">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t>Data Access</a:t>
          </a:r>
          <a:endParaRPr lang="en-US" sz="1200" b="1" kern="1200" dirty="0"/>
        </a:p>
      </dsp:txBody>
      <dsp:txXfrm>
        <a:off x="217399" y="3262363"/>
        <a:ext cx="743804" cy="74380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1">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B0E9DD4-31AE-48C3-8969-942EBE4DBC86}" type="datetimeFigureOut">
              <a:rPr lang="en-US"/>
              <a:pPr>
                <a:defRPr/>
              </a:pPr>
              <a:t>4/28/2010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31EC31A-A805-42D3-B0E5-13EDD7095B36}" type="slidenum">
              <a:rPr lang="en-US"/>
              <a:pPr>
                <a:defRPr/>
              </a:pPr>
              <a:t>‹#›</a:t>
            </a:fld>
            <a:endParaRPr lang="en-US"/>
          </a:p>
        </p:txBody>
      </p:sp>
    </p:spTree>
    <p:extLst>
      <p:ext uri="{BB962C8B-B14F-4D97-AF65-F5344CB8AC3E}">
        <p14:creationId xmlns:p14="http://schemas.microsoft.com/office/powerpoint/2010/main" val="16470184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318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C9888F00-AFC5-4B0E-A48B-7D288122AFE3}"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93189"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9B692574-02C0-45DD-B8A1-89448FE73819}" type="slidenum">
              <a:rPr lang="en-US">
                <a:latin typeface="Calibri" pitchFamily="34" charset="0"/>
              </a:rPr>
              <a:pPr fontAlgn="base">
                <a:spcBef>
                  <a:spcPct val="0"/>
                </a:spcBef>
                <a:spcAft>
                  <a:spcPct val="0"/>
                </a:spcAft>
              </a:pPr>
              <a:t>1</a:t>
            </a:fld>
            <a:endParaRPr lang="en-US">
              <a:latin typeface="Calibri" pitchFamily="34" charset="0"/>
            </a:endParaRPr>
          </a:p>
        </p:txBody>
      </p:sp>
      <p:sp>
        <p:nvSpPr>
          <p:cNvPr id="93190"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93191"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8533D30D-8F4F-4218-AE68-CFB71C0C354F}" type="slidenum">
              <a:rPr lang="en-US">
                <a:latin typeface="Calibri" pitchFamily="34" charset="0"/>
              </a:rPr>
              <a:pPr fontAlgn="base">
                <a:spcBef>
                  <a:spcPct val="0"/>
                </a:spcBef>
                <a:spcAft>
                  <a:spcPct val="0"/>
                </a:spcAft>
              </a:pPr>
              <a:t>27</a:t>
            </a:fld>
            <a:endParaRPr 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262C123D-48EC-42D9-A8A3-05CC745D281A}" type="slidenum">
              <a:rPr lang="en-US">
                <a:latin typeface="Calibri" pitchFamily="34" charset="0"/>
              </a:rPr>
              <a:pPr fontAlgn="base">
                <a:spcBef>
                  <a:spcPct val="0"/>
                </a:spcBef>
                <a:spcAft>
                  <a:spcPct val="0"/>
                </a:spcAft>
              </a:pPr>
              <a:t>28</a:t>
            </a:fld>
            <a:endParaRPr 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371C8F22-ECA3-486A-9361-A468AAC3330A}" type="slidenum">
              <a:rPr lang="en-US">
                <a:latin typeface="Calibri" pitchFamily="34" charset="0"/>
              </a:rPr>
              <a:pPr fontAlgn="base">
                <a:spcBef>
                  <a:spcPct val="0"/>
                </a:spcBef>
                <a:spcAft>
                  <a:spcPct val="0"/>
                </a:spcAft>
              </a:pPr>
              <a:t>29</a:t>
            </a:fld>
            <a:endParaRPr lang="en-US">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32</a:t>
            </a:fld>
            <a:endParaRPr lang="en-US"/>
          </a:p>
        </p:txBody>
      </p:sp>
    </p:spTree>
    <p:extLst>
      <p:ext uri="{BB962C8B-B14F-4D97-AF65-F5344CB8AC3E}">
        <p14:creationId xmlns:p14="http://schemas.microsoft.com/office/powerpoint/2010/main" val="2845730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7764"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2CB67619-C359-4587-AADE-FAED14FC9909}"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117765"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19C46BD0-6F63-4415-AEDE-711ABD27EE8D}" type="slidenum">
              <a:rPr lang="en-US">
                <a:latin typeface="Calibri" pitchFamily="34" charset="0"/>
              </a:rPr>
              <a:pPr fontAlgn="base">
                <a:spcBef>
                  <a:spcPct val="0"/>
                </a:spcBef>
                <a:spcAft>
                  <a:spcPct val="0"/>
                </a:spcAft>
              </a:pPr>
              <a:t>34</a:t>
            </a:fld>
            <a:endParaRPr lang="en-US">
              <a:latin typeface="Calibri" pitchFamily="34" charset="0"/>
            </a:endParaRPr>
          </a:p>
        </p:txBody>
      </p:sp>
      <p:sp>
        <p:nvSpPr>
          <p:cNvPr id="117766"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117767"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4212"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16B53225-522D-497C-86AB-0AA038015271}"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94213"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5DB3A7B8-7EF3-4BEF-9EB6-B4908D016A77}" type="slidenum">
              <a:rPr lang="en-US">
                <a:latin typeface="Calibri" pitchFamily="34" charset="0"/>
              </a:rPr>
              <a:pPr fontAlgn="base">
                <a:spcBef>
                  <a:spcPct val="0"/>
                </a:spcBef>
                <a:spcAft>
                  <a:spcPct val="0"/>
                </a:spcAft>
              </a:pPr>
              <a:t>2</a:t>
            </a:fld>
            <a:endParaRPr lang="en-US">
              <a:latin typeface="Calibri" pitchFamily="34" charset="0"/>
            </a:endParaRPr>
          </a:p>
        </p:txBody>
      </p:sp>
      <p:sp>
        <p:nvSpPr>
          <p:cNvPr id="94214"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94215"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5236"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67305072-8D33-488A-A5FF-E2F02009D92A}"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95237"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F69928BD-F00B-4485-A7C4-63291B9F812A}" type="slidenum">
              <a:rPr lang="en-US">
                <a:latin typeface="Calibri" pitchFamily="34" charset="0"/>
              </a:rPr>
              <a:pPr fontAlgn="base">
                <a:spcBef>
                  <a:spcPct val="0"/>
                </a:spcBef>
                <a:spcAft>
                  <a:spcPct val="0"/>
                </a:spcAft>
              </a:pPr>
              <a:t>4</a:t>
            </a:fld>
            <a:endParaRPr lang="en-US">
              <a:latin typeface="Calibri" pitchFamily="34" charset="0"/>
            </a:endParaRPr>
          </a:p>
        </p:txBody>
      </p:sp>
      <p:sp>
        <p:nvSpPr>
          <p:cNvPr id="95238"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95239"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Describe three segments</a:t>
            </a:r>
          </a:p>
          <a:p>
            <a:pPr>
              <a:spcBef>
                <a:spcPct val="0"/>
              </a:spcBef>
            </a:pPr>
            <a:r>
              <a:rPr lang="en-US" smtClean="0"/>
              <a:t>Talk about who, what this means</a:t>
            </a:r>
          </a:p>
          <a:p>
            <a:pPr>
              <a:spcBef>
                <a:spcPct val="0"/>
              </a:spcBef>
            </a:pPr>
            <a:r>
              <a:rPr lang="en-US" smtClean="0"/>
              <a:t>Structure, scale, skill needed to address needs for each segment rise as you move to the right</a:t>
            </a:r>
          </a:p>
          <a:p>
            <a:pPr>
              <a:spcBef>
                <a:spcPct val="0"/>
              </a:spcBef>
            </a:pPr>
            <a:endParaRPr lang="en-US" smtClean="0"/>
          </a:p>
          <a:p>
            <a:pPr>
              <a:spcBef>
                <a:spcPct val="0"/>
              </a:spcBef>
            </a:pPr>
            <a:r>
              <a:rPr lang="en-US" smtClean="0"/>
              <a:t>The first four tools existed for 2007, the last two have been delivered with 2010.</a:t>
            </a:r>
          </a:p>
          <a:p>
            <a:pPr>
              <a:spcBef>
                <a:spcPct val="0"/>
              </a:spcBef>
            </a:pPr>
            <a:endParaRPr lang="en-US" smtClean="0"/>
          </a:p>
          <a:p>
            <a:pPr>
              <a:spcBef>
                <a:spcPct val="0"/>
              </a:spcBef>
            </a:pPr>
            <a:r>
              <a:rPr lang="en-US" smtClean="0"/>
              <a:t>As you can see, we have a number of tools for every need.</a:t>
            </a:r>
          </a:p>
          <a:p>
            <a:pPr>
              <a:spcBef>
                <a:spcPct val="0"/>
              </a:spcBef>
            </a:pPr>
            <a:endParaRPr lang="en-US" smtClean="0"/>
          </a:p>
          <a:p>
            <a:pPr>
              <a:spcBef>
                <a:spcPct val="0"/>
              </a:spcBef>
            </a:pPr>
            <a:r>
              <a:rPr lang="en-US" smtClean="0"/>
              <a:t>So, the question became what tool do people want to use primarily for reporting and analysis?</a:t>
            </a: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6B99853B-E04B-48C4-A89C-2DC1ED9D17AD}" type="slidenum">
              <a:rPr lang="en-US">
                <a:latin typeface="Calibri" pitchFamily="34" charset="0"/>
              </a:rPr>
              <a:pPr fontAlgn="base">
                <a:spcBef>
                  <a:spcPct val="0"/>
                </a:spcBef>
                <a:spcAft>
                  <a:spcPct val="0"/>
                </a:spcAft>
              </a:pPr>
              <a:t>10</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AE6287B4-F4B2-4EC7-AA4D-A02A05CBE937}" type="slidenum">
              <a:rPr lang="en-US">
                <a:latin typeface="Calibri" pitchFamily="34" charset="0"/>
              </a:rPr>
              <a:pPr fontAlgn="base">
                <a:spcBef>
                  <a:spcPct val="0"/>
                </a:spcBef>
                <a:spcAft>
                  <a:spcPct val="0"/>
                </a:spcAft>
              </a:pPr>
              <a:t>15</a:t>
            </a:fld>
            <a:endParaRPr 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RDB = Reporting Database</a:t>
            </a:r>
          </a:p>
          <a:p>
            <a:pPr>
              <a:spcBef>
                <a:spcPct val="0"/>
              </a:spcBef>
            </a:pPr>
            <a:endParaRPr lang="en-US" b="1" smtClean="0"/>
          </a:p>
          <a:p>
            <a:pPr>
              <a:spcBef>
                <a:spcPct val="0"/>
              </a:spcBef>
            </a:pPr>
            <a:r>
              <a:rPr lang="en-US" b="1" smtClean="0"/>
              <a:t>Portfolio Data</a:t>
            </a:r>
          </a:p>
          <a:p>
            <a:pPr>
              <a:spcBef>
                <a:spcPct val="0"/>
              </a:spcBef>
            </a:pPr>
            <a:r>
              <a:rPr lang="en-US" smtClean="0"/>
              <a:t>With the integration of Project Portfolio Server functionality into Project Server 2010 in this release, Portfolio data elements were added to the Reporting Database.  These data elements include:</a:t>
            </a:r>
          </a:p>
          <a:p>
            <a:pPr lvl="1">
              <a:spcBef>
                <a:spcPct val="0"/>
              </a:spcBef>
              <a:buFontTx/>
              <a:buChar char="•"/>
            </a:pPr>
            <a:r>
              <a:rPr lang="fr-FR" smtClean="0"/>
              <a:t>Workflow </a:t>
            </a:r>
            <a:endParaRPr lang="en-US" smtClean="0"/>
          </a:p>
          <a:p>
            <a:pPr lvl="1">
              <a:spcBef>
                <a:spcPct val="0"/>
              </a:spcBef>
              <a:buFontTx/>
              <a:buChar char="•"/>
            </a:pPr>
            <a:r>
              <a:rPr lang="fr-FR" smtClean="0"/>
              <a:t>Drivers</a:t>
            </a:r>
            <a:endParaRPr lang="en-US" smtClean="0"/>
          </a:p>
          <a:p>
            <a:pPr lvl="1">
              <a:spcBef>
                <a:spcPct val="0"/>
              </a:spcBef>
              <a:buFontTx/>
              <a:buChar char="•"/>
            </a:pPr>
            <a:r>
              <a:rPr lang="fr-FR" smtClean="0"/>
              <a:t>Commit Table Entries</a:t>
            </a:r>
            <a:endParaRPr lang="en-US" smtClean="0"/>
          </a:p>
          <a:p>
            <a:pPr lvl="1">
              <a:spcBef>
                <a:spcPct val="0"/>
              </a:spcBef>
              <a:buFontTx/>
              <a:buChar char="•"/>
            </a:pPr>
            <a:r>
              <a:rPr lang="fr-FR" smtClean="0"/>
              <a:t>Project Impact Values</a:t>
            </a:r>
            <a:endParaRPr lang="en-US" smtClean="0"/>
          </a:p>
          <a:p>
            <a:pPr lvl="1">
              <a:spcBef>
                <a:spcPct val="0"/>
              </a:spcBef>
              <a:buFontTx/>
              <a:buChar char="•"/>
            </a:pPr>
            <a:r>
              <a:rPr lang="fr-FR" smtClean="0"/>
              <a:t>Driver Prioritizations</a:t>
            </a:r>
            <a:endParaRPr lang="en-US" smtClean="0"/>
          </a:p>
          <a:p>
            <a:pPr lvl="1">
              <a:spcBef>
                <a:spcPct val="0"/>
              </a:spcBef>
              <a:buFontTx/>
              <a:buChar char="•"/>
            </a:pPr>
            <a:r>
              <a:rPr lang="en-US" smtClean="0"/>
              <a:t>Planner Requirements By Role</a:t>
            </a:r>
          </a:p>
          <a:p>
            <a:pPr lvl="1">
              <a:spcBef>
                <a:spcPct val="0"/>
              </a:spcBef>
              <a:buFontTx/>
              <a:buChar char="•"/>
            </a:pPr>
            <a:r>
              <a:rPr lang="en-US" smtClean="0"/>
              <a:t>Planner Capacity By Role</a:t>
            </a:r>
          </a:p>
          <a:p>
            <a:pPr lvl="1">
              <a:spcBef>
                <a:spcPct val="0"/>
              </a:spcBef>
              <a:buFontTx/>
              <a:buChar char="•"/>
            </a:pPr>
            <a:r>
              <a:rPr lang="en-US" smtClean="0"/>
              <a:t>Planner Rates By Role</a:t>
            </a:r>
          </a:p>
          <a:p>
            <a:pPr>
              <a:spcBef>
                <a:spcPct val="0"/>
              </a:spcBef>
            </a:pPr>
            <a:endParaRPr 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C3AD7CEF-D8B9-4F23-8FA5-C475F121AC9B}" type="slidenum">
              <a:rPr lang="en-US">
                <a:latin typeface="Calibri" pitchFamily="34" charset="0"/>
              </a:rPr>
              <a:pPr fontAlgn="base">
                <a:spcBef>
                  <a:spcPct val="0"/>
                </a:spcBef>
                <a:spcAft>
                  <a:spcPct val="0"/>
                </a:spcAft>
              </a:pPr>
              <a:t>20</a:t>
            </a:fld>
            <a:endParaRPr 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A1EE5094-7ED3-489B-9701-6B1C1D942D6E}" type="slidenum">
              <a:rPr lang="en-US">
                <a:latin typeface="Calibri" pitchFamily="34" charset="0"/>
              </a:rPr>
              <a:pPr fontAlgn="base">
                <a:spcBef>
                  <a:spcPct val="0"/>
                </a:spcBef>
                <a:spcAft>
                  <a:spcPct val="0"/>
                </a:spcAft>
              </a:pPr>
              <a:t>21</a:t>
            </a:fld>
            <a:endParaRPr 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The subset of projects and resources will be used to filter at the project and timesheet level as follows:</a:t>
            </a:r>
          </a:p>
          <a:p>
            <a:pPr>
              <a:spcBef>
                <a:spcPct val="0"/>
              </a:spcBef>
            </a:pPr>
            <a:endParaRPr lang="en-US" smtClean="0"/>
          </a:p>
          <a:p>
            <a:pPr>
              <a:spcBef>
                <a:spcPct val="0"/>
              </a:spcBef>
            </a:pPr>
            <a:r>
              <a:rPr lang="en-US" smtClean="0"/>
              <a:t>Project Non Timephased:</a:t>
            </a:r>
          </a:p>
          <a:p>
            <a:pPr>
              <a:spcBef>
                <a:spcPct val="0"/>
              </a:spcBef>
              <a:buFontTx/>
              <a:buChar char="•"/>
            </a:pPr>
            <a:r>
              <a:rPr lang="en-US" smtClean="0"/>
              <a:t>The data in this cube will be filtered by the departmental project list. </a:t>
            </a:r>
          </a:p>
          <a:p>
            <a:pPr>
              <a:spcBef>
                <a:spcPct val="0"/>
              </a:spcBef>
              <a:buFontTx/>
              <a:buChar char="•"/>
            </a:pPr>
            <a:r>
              <a:rPr lang="en-US" smtClean="0"/>
              <a:t>Projects with assignments to the department’s resources will be included.</a:t>
            </a:r>
          </a:p>
          <a:p>
            <a:pPr>
              <a:spcBef>
                <a:spcPct val="0"/>
              </a:spcBef>
            </a:pPr>
            <a:endParaRPr lang="en-US" smtClean="0"/>
          </a:p>
          <a:p>
            <a:pPr>
              <a:spcBef>
                <a:spcPct val="0"/>
              </a:spcBef>
            </a:pPr>
            <a:r>
              <a:rPr lang="en-US" smtClean="0"/>
              <a:t>Task Non Timephased</a:t>
            </a:r>
          </a:p>
          <a:p>
            <a:pPr>
              <a:spcBef>
                <a:spcPct val="0"/>
              </a:spcBef>
              <a:buFontTx/>
              <a:buChar char="•"/>
            </a:pPr>
            <a:r>
              <a:rPr lang="en-US" smtClean="0"/>
              <a:t>Non-departmental tasks with assignments to the department’s resources will be included.  </a:t>
            </a:r>
          </a:p>
          <a:p>
            <a:pPr>
              <a:spcBef>
                <a:spcPct val="0"/>
              </a:spcBef>
              <a:buFontTx/>
              <a:buChar char="•"/>
            </a:pPr>
            <a:r>
              <a:rPr lang="en-US" smtClean="0"/>
              <a:t>Note, the full non-departmental project will not be included.  </a:t>
            </a:r>
          </a:p>
          <a:p>
            <a:pPr>
              <a:spcBef>
                <a:spcPct val="0"/>
              </a:spcBef>
              <a:buFontTx/>
              <a:buChar char="•"/>
            </a:pPr>
            <a:r>
              <a:rPr lang="en-US" smtClean="0"/>
              <a:t>All tasks for departmental projects will be included.</a:t>
            </a:r>
          </a:p>
          <a:p>
            <a:pPr>
              <a:spcBef>
                <a:spcPct val="0"/>
              </a:spcBef>
              <a:buFontTx/>
              <a:buChar char="•"/>
            </a:pPr>
            <a:endParaRPr lang="en-US" smtClean="0"/>
          </a:p>
          <a:p>
            <a:pPr>
              <a:spcBef>
                <a:spcPct val="0"/>
              </a:spcBef>
            </a:pPr>
            <a:r>
              <a:rPr lang="en-US" smtClean="0"/>
              <a:t>Assignment Non Timephased</a:t>
            </a:r>
          </a:p>
          <a:p>
            <a:pPr>
              <a:spcBef>
                <a:spcPct val="0"/>
              </a:spcBef>
              <a:buFontTx/>
              <a:buChar char="•"/>
            </a:pPr>
            <a:r>
              <a:rPr lang="en-US" smtClean="0"/>
              <a:t>Non-departmental project assignments for the department’s resources will be included.</a:t>
            </a:r>
          </a:p>
          <a:p>
            <a:pPr>
              <a:spcBef>
                <a:spcPct val="0"/>
              </a:spcBef>
              <a:buFontTx/>
              <a:buChar char="•"/>
            </a:pPr>
            <a:r>
              <a:rPr lang="en-US" smtClean="0"/>
              <a:t>All assignments for departmental projects will be included.</a:t>
            </a:r>
          </a:p>
          <a:p>
            <a:pPr>
              <a:spcBef>
                <a:spcPct val="0"/>
              </a:spcBef>
              <a:buFontTx/>
              <a:buChar char="•"/>
            </a:pPr>
            <a:endParaRPr lang="en-US" smtClean="0"/>
          </a:p>
          <a:p>
            <a:pPr>
              <a:spcBef>
                <a:spcPct val="0"/>
              </a:spcBef>
            </a:pPr>
            <a:r>
              <a:rPr lang="en-US" smtClean="0"/>
              <a:t>Assignment Timephased</a:t>
            </a:r>
          </a:p>
          <a:p>
            <a:pPr>
              <a:spcBef>
                <a:spcPct val="0"/>
              </a:spcBef>
              <a:buFontTx/>
              <a:buChar char="•"/>
            </a:pPr>
            <a:r>
              <a:rPr lang="en-US" smtClean="0"/>
              <a:t>Non-departmental project assignments for the department’s resources will be included.</a:t>
            </a:r>
          </a:p>
          <a:p>
            <a:pPr>
              <a:spcBef>
                <a:spcPct val="0"/>
              </a:spcBef>
              <a:buFontTx/>
              <a:buChar char="•"/>
            </a:pPr>
            <a:r>
              <a:rPr lang="en-US" smtClean="0"/>
              <a:t>All assignments for departmental projects will be included.</a:t>
            </a:r>
          </a:p>
          <a:p>
            <a:pPr>
              <a:spcBef>
                <a:spcPct val="0"/>
              </a:spcBef>
              <a:buFontTx/>
              <a:buChar char="•"/>
            </a:pPr>
            <a:endParaRPr lang="en-US" smtClean="0"/>
          </a:p>
          <a:p>
            <a:pPr>
              <a:spcBef>
                <a:spcPct val="0"/>
              </a:spcBef>
            </a:pPr>
            <a:r>
              <a:rPr lang="en-US" smtClean="0"/>
              <a:t>Deliverables</a:t>
            </a:r>
          </a:p>
          <a:p>
            <a:pPr>
              <a:spcBef>
                <a:spcPct val="0"/>
              </a:spcBef>
              <a:buFontTx/>
              <a:buChar char="•"/>
            </a:pPr>
            <a:r>
              <a:rPr lang="en-US" smtClean="0"/>
              <a:t>All deliverables owned by the filtered list of projects</a:t>
            </a:r>
          </a:p>
          <a:p>
            <a:pPr>
              <a:spcBef>
                <a:spcPct val="0"/>
              </a:spcBef>
              <a:buFontTx/>
              <a:buChar char="•"/>
            </a:pPr>
            <a:r>
              <a:rPr lang="en-US" smtClean="0"/>
              <a:t>All deliverables to which the filtered list subscribe and the projects/tasks that subscribe to the filtered list’s deliverables.</a:t>
            </a:r>
          </a:p>
          <a:p>
            <a:pPr>
              <a:spcBef>
                <a:spcPct val="0"/>
              </a:spcBef>
              <a:buFontTx/>
              <a:buChar char="•"/>
            </a:pPr>
            <a:r>
              <a:rPr lang="en-US" smtClean="0"/>
              <a:t>All deliverables offered by non-departmental projects that are subscribed to by departmental projects.</a:t>
            </a:r>
          </a:p>
          <a:p>
            <a:pPr>
              <a:spcBef>
                <a:spcPct val="0"/>
              </a:spcBef>
              <a:buFontTx/>
              <a:buChar char="•"/>
            </a:pPr>
            <a:endParaRPr lang="en-US" smtClean="0"/>
          </a:p>
          <a:p>
            <a:pPr>
              <a:spcBef>
                <a:spcPct val="0"/>
              </a:spcBef>
            </a:pPr>
            <a:r>
              <a:rPr lang="en-US" smtClean="0"/>
              <a:t>Issues</a:t>
            </a:r>
          </a:p>
          <a:p>
            <a:pPr>
              <a:spcBef>
                <a:spcPct val="0"/>
              </a:spcBef>
              <a:buFontTx/>
              <a:buChar char="•"/>
            </a:pPr>
            <a:r>
              <a:rPr lang="en-US" smtClean="0"/>
              <a:t>Issues connected to the filtered list of projects and tasks. </a:t>
            </a:r>
          </a:p>
          <a:p>
            <a:pPr>
              <a:spcBef>
                <a:spcPct val="0"/>
              </a:spcBef>
            </a:pPr>
            <a:endParaRPr lang="en-US" smtClean="0"/>
          </a:p>
          <a:p>
            <a:pPr>
              <a:spcBef>
                <a:spcPct val="0"/>
              </a:spcBef>
            </a:pPr>
            <a:r>
              <a:rPr lang="en-US" smtClean="0"/>
              <a:t>Risks</a:t>
            </a:r>
          </a:p>
          <a:p>
            <a:pPr>
              <a:spcBef>
                <a:spcPct val="0"/>
              </a:spcBef>
              <a:buFontTx/>
              <a:buChar char="•"/>
            </a:pPr>
            <a:r>
              <a:rPr lang="en-US" smtClean="0"/>
              <a:t>Risks connected to the filtered list of projects and tasks. </a:t>
            </a:r>
          </a:p>
          <a:p>
            <a:pPr>
              <a:spcBef>
                <a:spcPct val="0"/>
              </a:spcBef>
            </a:pPr>
            <a:endParaRPr lang="en-US" smtClean="0"/>
          </a:p>
          <a:p>
            <a:pPr>
              <a:spcBef>
                <a:spcPct val="0"/>
              </a:spcBef>
            </a:pPr>
            <a:r>
              <a:rPr lang="en-US" smtClean="0"/>
              <a:t>Resource Non Timephased</a:t>
            </a:r>
          </a:p>
          <a:p>
            <a:pPr>
              <a:spcBef>
                <a:spcPct val="0"/>
              </a:spcBef>
              <a:buFontTx/>
              <a:buChar char="•"/>
            </a:pPr>
            <a:r>
              <a:rPr lang="en-US" smtClean="0"/>
              <a:t>Resources in the departmental list</a:t>
            </a:r>
          </a:p>
          <a:p>
            <a:pPr>
              <a:spcBef>
                <a:spcPct val="0"/>
              </a:spcBef>
            </a:pPr>
            <a:endParaRPr lang="en-US" smtClean="0"/>
          </a:p>
          <a:p>
            <a:pPr>
              <a:spcBef>
                <a:spcPct val="0"/>
              </a:spcBef>
            </a:pPr>
            <a:r>
              <a:rPr lang="en-US" smtClean="0"/>
              <a:t>Resource Timephased</a:t>
            </a:r>
          </a:p>
          <a:p>
            <a:pPr>
              <a:spcBef>
                <a:spcPct val="0"/>
              </a:spcBef>
              <a:buFontTx/>
              <a:buChar char="•"/>
            </a:pPr>
            <a:r>
              <a:rPr lang="en-US" smtClean="0"/>
              <a:t>Resources in the departmental list</a:t>
            </a:r>
          </a:p>
          <a:p>
            <a:pPr>
              <a:spcBef>
                <a:spcPct val="0"/>
              </a:spcBef>
              <a:buFontTx/>
              <a:buChar char="•"/>
            </a:pPr>
            <a:endParaRPr lang="en-US" smtClean="0"/>
          </a:p>
          <a:p>
            <a:pPr>
              <a:spcBef>
                <a:spcPct val="0"/>
              </a:spcBef>
            </a:pPr>
            <a:r>
              <a:rPr lang="en-US" smtClean="0"/>
              <a:t>Timesheet</a:t>
            </a:r>
          </a:p>
          <a:p>
            <a:pPr>
              <a:spcBef>
                <a:spcPct val="0"/>
              </a:spcBef>
              <a:buFontTx/>
              <a:buChar char="•"/>
            </a:pPr>
            <a:r>
              <a:rPr lang="en-US" smtClean="0"/>
              <a:t>Timesheets for departmental list resources. </a:t>
            </a:r>
          </a:p>
          <a:p>
            <a:pPr>
              <a:spcBef>
                <a:spcPct val="0"/>
              </a:spcBef>
              <a:buFontTx/>
              <a:buChar char="•"/>
            </a:pPr>
            <a:endParaRPr lang="en-US" smtClean="0"/>
          </a:p>
          <a:p>
            <a:pPr>
              <a:spcBef>
                <a:spcPct val="0"/>
              </a:spcBef>
            </a:pPr>
            <a:r>
              <a:rPr lang="en-US" smtClean="0"/>
              <a:t>EPM Timesheet</a:t>
            </a:r>
          </a:p>
          <a:p>
            <a:pPr>
              <a:spcBef>
                <a:spcPct val="0"/>
              </a:spcBef>
              <a:buFontTx/>
              <a:buChar char="•"/>
            </a:pPr>
            <a:r>
              <a:rPr lang="en-US" smtClean="0"/>
              <a:t>Timesheets for departmental list resources.  </a:t>
            </a:r>
          </a:p>
          <a:p>
            <a:pPr>
              <a:spcBef>
                <a:spcPct val="0"/>
              </a:spcBef>
              <a:buFontTx/>
              <a:buChar char="•"/>
            </a:pPr>
            <a:r>
              <a:rPr lang="en-US" smtClean="0"/>
              <a:t>Task assignments from projects outside of the department will also be included.</a:t>
            </a:r>
          </a:p>
          <a:p>
            <a:pPr>
              <a:spcBef>
                <a:spcPct val="0"/>
              </a:spcBef>
            </a:pPr>
            <a:endParaRPr lang="en-US" smtClean="0"/>
          </a:p>
          <a:p>
            <a:pPr>
              <a:spcBef>
                <a:spcPct val="0"/>
              </a:spcBef>
            </a:pPr>
            <a:r>
              <a:rPr lang="en-US" smtClean="0"/>
              <a:t>Notes on Resources in a Department filtered OLAP database:</a:t>
            </a:r>
          </a:p>
          <a:p>
            <a:pPr>
              <a:spcBef>
                <a:spcPct val="0"/>
              </a:spcBef>
            </a:pPr>
            <a:r>
              <a:rPr lang="en-US" smtClean="0"/>
              <a:t>Resources are described in three ways in the OLAP Databases:</a:t>
            </a:r>
          </a:p>
          <a:p>
            <a:pPr lvl="1">
              <a:spcBef>
                <a:spcPct val="0"/>
              </a:spcBef>
              <a:buFontTx/>
              <a:buChar char="•"/>
            </a:pPr>
            <a:r>
              <a:rPr lang="en-US" smtClean="0"/>
              <a:t>Fact focus (timesheets, capacity)</a:t>
            </a:r>
          </a:p>
          <a:p>
            <a:pPr lvl="1">
              <a:spcBef>
                <a:spcPct val="0"/>
              </a:spcBef>
              <a:buFontTx/>
              <a:buChar char="•"/>
            </a:pPr>
            <a:r>
              <a:rPr lang="en-US" smtClean="0"/>
              <a:t>Associated with Facts (project task assignments)</a:t>
            </a:r>
          </a:p>
          <a:p>
            <a:pPr lvl="1">
              <a:spcBef>
                <a:spcPct val="0"/>
              </a:spcBef>
              <a:buFontTx/>
              <a:buChar char="•"/>
            </a:pPr>
            <a:r>
              <a:rPr lang="en-US" smtClean="0"/>
              <a:t>Owning Facts (project owner, issue owner, assignment owner)</a:t>
            </a:r>
          </a:p>
          <a:p>
            <a:pPr lvl="1">
              <a:spcBef>
                <a:spcPct val="0"/>
              </a:spcBef>
              <a:buFontTx/>
              <a:buChar char="•"/>
            </a:pPr>
            <a:endParaRPr lang="en-US" smtClean="0"/>
          </a:p>
          <a:p>
            <a:pPr>
              <a:spcBef>
                <a:spcPct val="0"/>
              </a:spcBef>
            </a:pPr>
            <a:r>
              <a:rPr lang="en-US" smtClean="0"/>
              <a:t>The departmental resource list is used to filter facts with focus (Timesheets).  Consequently, a non-departmental resource will never have any timesheets or capacity in the OLAP Database if the database has a resource filter.  However the non-departmental resource will be in the Resource List dimension if it has association with a departmental project, and will only have the relevant assignment facts.</a:t>
            </a:r>
          </a:p>
          <a:p>
            <a:pPr>
              <a:spcBef>
                <a:spcPct val="0"/>
              </a:spcBef>
            </a:pPr>
            <a:endParaRPr lang="en-US" smtClean="0"/>
          </a:p>
          <a:p>
            <a:pPr>
              <a:spcBef>
                <a:spcPct val="0"/>
              </a:spcBef>
            </a:pPr>
            <a:r>
              <a:rPr lang="en-US" smtClean="0"/>
              <a:t>Resources who own things have separate dimensions (i. e. Assignment Owner) need not be in the resource list.</a:t>
            </a:r>
          </a:p>
          <a:p>
            <a:pPr>
              <a:spcBef>
                <a:spcPct val="0"/>
              </a:spcBef>
            </a:pPr>
            <a:r>
              <a:rPr lang="en-US" smtClean="0"/>
              <a:t>So the Resource List dimension for a specific OLAP Database contains:</a:t>
            </a:r>
          </a:p>
          <a:p>
            <a:pPr lvl="1">
              <a:spcBef>
                <a:spcPct val="0"/>
              </a:spcBef>
              <a:buFontTx/>
              <a:buChar char="•"/>
            </a:pPr>
            <a:r>
              <a:rPr lang="en-US" smtClean="0"/>
              <a:t>The departmental resources</a:t>
            </a:r>
          </a:p>
          <a:p>
            <a:pPr lvl="1">
              <a:spcBef>
                <a:spcPct val="0"/>
              </a:spcBef>
              <a:buFontTx/>
              <a:buChar char="•"/>
            </a:pPr>
            <a:r>
              <a:rPr lang="en-US" smtClean="0"/>
              <a:t>All resources with assignments to departmental projects</a:t>
            </a:r>
          </a:p>
          <a:p>
            <a:pPr>
              <a:spcBef>
                <a:spcPct val="0"/>
              </a:spcBef>
            </a:pPr>
            <a:endParaRPr 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09ED25EC-EE15-4BF9-8B65-5E32261F6F21}" type="slidenum">
              <a:rPr lang="en-US">
                <a:latin typeface="Calibri" pitchFamily="34" charset="0"/>
              </a:rPr>
              <a:pPr fontAlgn="base">
                <a:spcBef>
                  <a:spcPct val="0"/>
                </a:spcBef>
                <a:spcAft>
                  <a:spcPct val="0"/>
                </a:spcAft>
              </a:pPr>
              <a:t>23</a:t>
            </a:fld>
            <a:endParaRPr 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Facilitates easy sharing of data both inside and outside your corporate environment</a:t>
            </a:r>
          </a:p>
          <a:p>
            <a:pPr lvl="1">
              <a:spcBef>
                <a:spcPct val="0"/>
              </a:spcBef>
            </a:pPr>
            <a:r>
              <a:rPr lang="en-US" smtClean="0"/>
              <a:t>It enables Personal BI and Team BI scenarios of the BI continuum</a:t>
            </a:r>
          </a:p>
          <a:p>
            <a:pPr lvl="2">
              <a:spcBef>
                <a:spcPct val="0"/>
              </a:spcBef>
            </a:pPr>
            <a:r>
              <a:rPr lang="en-US" smtClean="0"/>
              <a:t>These scenarios focus on enabling users to serve their own Business Intelligence needs</a:t>
            </a:r>
          </a:p>
          <a:p>
            <a:pPr lvl="1">
              <a:spcBef>
                <a:spcPct val="0"/>
              </a:spcBef>
            </a:pPr>
            <a:r>
              <a:rPr lang="en-US" smtClean="0"/>
              <a:t>Data can be shared via web interface using Excel Services</a:t>
            </a:r>
          </a:p>
          <a:p>
            <a:pPr lvl="1">
              <a:spcBef>
                <a:spcPct val="0"/>
              </a:spcBef>
            </a:pPr>
            <a:r>
              <a:rPr lang="en-US" smtClean="0"/>
              <a:t>Data can be distributed via XLSX files via email or some other facility and using Excel client for viewing</a:t>
            </a:r>
          </a:p>
          <a:p>
            <a:pPr lvl="2">
              <a:spcBef>
                <a:spcPct val="0"/>
              </a:spcBef>
            </a:pPr>
            <a:r>
              <a:rPr lang="en-US" smtClean="0"/>
              <a:t>Files can be static snapshots of the web view, allowing you to share broadly or to modify the data for your own uses</a:t>
            </a:r>
          </a:p>
          <a:p>
            <a:pPr lvl="2">
              <a:spcBef>
                <a:spcPct val="0"/>
              </a:spcBef>
            </a:pPr>
            <a:r>
              <a:rPr lang="en-US" smtClean="0"/>
              <a:t>Files can also remain data connected, allowing the user to refresh the data as needed, using the client.  Note, this functionality requires IW Report Author level security.</a:t>
            </a:r>
          </a:p>
          <a:p>
            <a:pPr>
              <a:spcBef>
                <a:spcPct val="0"/>
              </a:spcBef>
            </a:pPr>
            <a:r>
              <a:rPr lang="en-US" smtClean="0"/>
              <a:t>Wide availability of requisite authoring client</a:t>
            </a:r>
          </a:p>
          <a:p>
            <a:pPr lvl="1">
              <a:spcBef>
                <a:spcPct val="0"/>
              </a:spcBef>
            </a:pPr>
            <a:r>
              <a:rPr lang="en-US" smtClean="0"/>
              <a:t>This experience requires the Office Excel 2007 or Excel 2010 client.</a:t>
            </a:r>
          </a:p>
          <a:p>
            <a:pPr>
              <a:spcBef>
                <a:spcPct val="0"/>
              </a:spcBef>
            </a:pPr>
            <a:r>
              <a:rPr lang="en-US" smtClean="0"/>
              <a:t>Most IW Report Authors are already familiar with core Excel functionality (Pivot Tables/Charts)</a:t>
            </a:r>
          </a:p>
          <a:p>
            <a:pPr>
              <a:spcBef>
                <a:spcPct val="0"/>
              </a:spcBef>
            </a:pPr>
            <a:endParaRPr lang="en-US" smtClean="0"/>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F0BD6963-C2D9-4043-BE57-1E3AC7ABDE64}" type="slidenum">
              <a:rPr lang="en-US">
                <a:latin typeface="Calibri" pitchFamily="34" charset="0"/>
              </a:rPr>
              <a:pPr fontAlgn="base">
                <a:spcBef>
                  <a:spcPct val="0"/>
                </a:spcBef>
                <a:spcAft>
                  <a:spcPct val="0"/>
                </a:spcAft>
              </a:pPr>
              <a:t>26</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6260236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23EB7C44-847C-4204-B370-0CFA94E1D357}"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9607008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3CF1F1E7-B482-4187-8539-58FAD8638628}"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endParaRPr lang="en-US" dirty="0"/>
          </a:p>
        </p:txBody>
      </p:sp>
    </p:spTree>
    <p:extLst>
      <p:ext uri="{BB962C8B-B14F-4D97-AF65-F5344CB8AC3E}">
        <p14:creationId xmlns:p14="http://schemas.microsoft.com/office/powerpoint/2010/main" val="4630330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73C3012-E43D-4C4A-A1BB-38A86148A84E}" type="slidenum">
              <a:rPr lang="en-US"/>
              <a:pPr>
                <a:defRPr/>
              </a:pPr>
              <a:t>‹#›</a:t>
            </a:fld>
            <a:endParaRPr lang="en-US"/>
          </a:p>
        </p:txBody>
      </p:sp>
    </p:spTree>
    <p:extLst>
      <p:ext uri="{BB962C8B-B14F-4D97-AF65-F5344CB8AC3E}">
        <p14:creationId xmlns:p14="http://schemas.microsoft.com/office/powerpoint/2010/main" val="3417437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0E9203C0-0D9F-4969-9C3A-A6CFBF2A6688}" type="slidenum">
              <a:rPr lang="en-US"/>
              <a:pPr>
                <a:defRPr/>
              </a:pPr>
              <a:t>‹#›</a:t>
            </a:fld>
            <a:endParaRPr lang="en-US"/>
          </a:p>
        </p:txBody>
      </p:sp>
    </p:spTree>
    <p:extLst>
      <p:ext uri="{BB962C8B-B14F-4D97-AF65-F5344CB8AC3E}">
        <p14:creationId xmlns:p14="http://schemas.microsoft.com/office/powerpoint/2010/main" val="24028907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779737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1884625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3ECC8A72-354B-4928-8698-8BA9D258F5CE}" type="slidenum">
              <a:rPr lang="en-US"/>
              <a:pPr>
                <a:defRPr/>
              </a:pPr>
              <a:t>‹#›</a:t>
            </a:fld>
            <a:endParaRPr lang="en-US"/>
          </a:p>
        </p:txBody>
      </p:sp>
      <p:sp>
        <p:nvSpPr>
          <p:cNvPr id="10"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72387790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A7266336-A6AA-4E03-94E0-70FB1D53152C}"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306624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3894DF99-14E0-4BC7-BE0D-046C30B1C103}" type="slidenum">
              <a:rPr lang="en-US"/>
              <a:pPr>
                <a:defRPr/>
              </a:pPr>
              <a:t>‹#›</a:t>
            </a:fld>
            <a:endParaRPr lang="en-US"/>
          </a:p>
        </p:txBody>
      </p:sp>
    </p:spTree>
    <p:extLst>
      <p:ext uri="{BB962C8B-B14F-4D97-AF65-F5344CB8AC3E}">
        <p14:creationId xmlns:p14="http://schemas.microsoft.com/office/powerpoint/2010/main" val="25604635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A65CAE7E-81D4-4049-A5E8-B08B70BC57C4}" type="slidenum">
              <a:rPr lang="en-US"/>
              <a:pPr>
                <a:defRPr/>
              </a:pPr>
              <a:t>‹#›</a:t>
            </a:fld>
            <a:endParaRPr lang="en-US"/>
          </a:p>
        </p:txBody>
      </p:sp>
    </p:spTree>
    <p:extLst>
      <p:ext uri="{BB962C8B-B14F-4D97-AF65-F5344CB8AC3E}">
        <p14:creationId xmlns:p14="http://schemas.microsoft.com/office/powerpoint/2010/main" val="20115201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744133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15AD1493-8BF9-42AC-B149-7D376064F9B9}"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4222918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1723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268145827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91CE5875-D065-4080-9EFD-9D7BB4AE3BB8}"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42244363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148E79D7-EA78-4A7E-A515-871F64F3E501}"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endParaRPr lang="en-US" dirty="0"/>
          </a:p>
        </p:txBody>
      </p:sp>
    </p:spTree>
    <p:extLst>
      <p:ext uri="{BB962C8B-B14F-4D97-AF65-F5344CB8AC3E}">
        <p14:creationId xmlns:p14="http://schemas.microsoft.com/office/powerpoint/2010/main" val="176736692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5DB97C5-A0D7-4733-8999-F0D68A1FAD41}" type="slidenum">
              <a:rPr lang="en-US"/>
              <a:pPr>
                <a:defRPr/>
              </a:pPr>
              <a:t>‹#›</a:t>
            </a:fld>
            <a:endParaRPr lang="en-US"/>
          </a:p>
        </p:txBody>
      </p:sp>
    </p:spTree>
    <p:extLst>
      <p:ext uri="{BB962C8B-B14F-4D97-AF65-F5344CB8AC3E}">
        <p14:creationId xmlns:p14="http://schemas.microsoft.com/office/powerpoint/2010/main" val="109231711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1133383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11481407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9FAB5CD9-CBA0-4E2B-A3CE-0FE78842E69D}" type="slidenum">
              <a:rPr lang="en-US"/>
              <a:pPr>
                <a:defRPr/>
              </a:pPr>
              <a:t>‹#›</a:t>
            </a:fld>
            <a:endParaRPr lang="en-US"/>
          </a:p>
        </p:txBody>
      </p:sp>
      <p:sp>
        <p:nvSpPr>
          <p:cNvPr id="10"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92031811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90AF96F4-5E77-491D-824D-D19B49566973}"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6363669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C94C30E3-47DA-425B-8731-97247D010F62}" type="slidenum">
              <a:rPr lang="en-US"/>
              <a:pPr>
                <a:defRPr/>
              </a:pPr>
              <a:t>‹#›</a:t>
            </a:fld>
            <a:endParaRPr lang="en-US"/>
          </a:p>
        </p:txBody>
      </p:sp>
      <p:sp>
        <p:nvSpPr>
          <p:cNvPr id="10"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733515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D23497B6-9F8F-4B9E-BFD4-876570D48E95}" type="slidenum">
              <a:rPr lang="en-US"/>
              <a:pPr>
                <a:defRPr/>
              </a:pPr>
              <a:t>‹#›</a:t>
            </a:fld>
            <a:endParaRPr lang="en-US"/>
          </a:p>
        </p:txBody>
      </p:sp>
    </p:spTree>
    <p:extLst>
      <p:ext uri="{BB962C8B-B14F-4D97-AF65-F5344CB8AC3E}">
        <p14:creationId xmlns:p14="http://schemas.microsoft.com/office/powerpoint/2010/main" val="286436749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3B0ECFEC-2361-4E90-A068-056991D7518B}" type="slidenum">
              <a:rPr lang="en-US"/>
              <a:pPr>
                <a:defRPr/>
              </a:pPr>
              <a:t>‹#›</a:t>
            </a:fld>
            <a:endParaRPr lang="en-US"/>
          </a:p>
        </p:txBody>
      </p:sp>
    </p:spTree>
    <p:extLst>
      <p:ext uri="{BB962C8B-B14F-4D97-AF65-F5344CB8AC3E}">
        <p14:creationId xmlns:p14="http://schemas.microsoft.com/office/powerpoint/2010/main" val="282550093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C785662B-BDE4-4861-AF15-E94E3692BBC9}"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3532350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44658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134695410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C15FE095-5345-4ABA-9B0A-7BC868AB1596}"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6754813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88E8C4B9-E5AA-4C3E-A74E-B43A688D5420}"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endParaRPr lang="en-US" dirty="0"/>
          </a:p>
        </p:txBody>
      </p:sp>
    </p:spTree>
    <p:extLst>
      <p:ext uri="{BB962C8B-B14F-4D97-AF65-F5344CB8AC3E}">
        <p14:creationId xmlns:p14="http://schemas.microsoft.com/office/powerpoint/2010/main" val="69063488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78594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p:nvPr>
        </p:nvSpPr>
        <p:spPr>
          <a:xfrm>
            <a:off x="0" y="0"/>
            <a:ext cx="3505200" cy="457200"/>
          </a:xfrm>
        </p:spPr>
        <p:txBody>
          <a:bodyPr>
            <a:normAutofit/>
          </a:bodyPr>
          <a:lstStyle>
            <a:lvl1pPr>
              <a:buNone/>
              <a:defRPr sz="2000" i="1"/>
            </a:lvl1pPr>
          </a:lstStyle>
          <a:p>
            <a:pPr lvl="0"/>
            <a:r>
              <a:rPr lang="en-US" smtClean="0"/>
              <a:t>Click to edit Master text styles</a:t>
            </a:r>
          </a:p>
        </p:txBody>
      </p:sp>
      <p:sp>
        <p:nvSpPr>
          <p:cNvPr id="5" name="Date Placeholder 3"/>
          <p:cNvSpPr>
            <a:spLocks noGrp="1"/>
          </p:cNvSpPr>
          <p:nvPr>
            <p:ph type="dt" sz="half" idx="14"/>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2CD2A6CC-13C0-4B98-B59E-C5B3ECCBDF6F}" type="slidenum">
              <a:rPr lang="en-US"/>
              <a:pPr>
                <a:defRPr/>
              </a:pPr>
              <a:t>‹#›</a:t>
            </a:fld>
            <a:endParaRPr lang="en-US"/>
          </a:p>
        </p:txBody>
      </p:sp>
    </p:spTree>
    <p:extLst>
      <p:ext uri="{BB962C8B-B14F-4D97-AF65-F5344CB8AC3E}">
        <p14:creationId xmlns:p14="http://schemas.microsoft.com/office/powerpoint/2010/main" val="136044006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p:nvPr>
        </p:nvSpPr>
        <p:spPr>
          <a:xfrm>
            <a:off x="0" y="0"/>
            <a:ext cx="3505200" cy="457200"/>
          </a:xfrm>
        </p:spPr>
        <p:txBody>
          <a:bodyPr>
            <a:normAutofit/>
          </a:bodyPr>
          <a:lstStyle>
            <a:lvl1pPr>
              <a:buNone/>
              <a:defRPr sz="2000" i="1"/>
            </a:lvl1pPr>
          </a:lstStyle>
          <a:p>
            <a:pPr lvl="0"/>
            <a:r>
              <a:rPr lang="en-US" smtClean="0"/>
              <a:t>Click to edit Master text styles</a:t>
            </a:r>
          </a:p>
        </p:txBody>
      </p:sp>
      <p:sp>
        <p:nvSpPr>
          <p:cNvPr id="5" name="Date Placeholder 3"/>
          <p:cNvSpPr>
            <a:spLocks noGrp="1"/>
          </p:cNvSpPr>
          <p:nvPr>
            <p:ph type="dt" sz="half" idx="14"/>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E82E9E0C-4B53-4D02-9538-BEE3F73E8824}" type="slidenum">
              <a:rPr lang="en-US"/>
              <a:pPr>
                <a:defRPr/>
              </a:pPr>
              <a:t>‹#›</a:t>
            </a:fld>
            <a:endParaRPr lang="en-US"/>
          </a:p>
        </p:txBody>
      </p:sp>
    </p:spTree>
    <p:extLst>
      <p:ext uri="{BB962C8B-B14F-4D97-AF65-F5344CB8AC3E}">
        <p14:creationId xmlns:p14="http://schemas.microsoft.com/office/powerpoint/2010/main" val="245371228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55A07E95-1929-4C3D-9441-B542CA6931E1}"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69630584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4B6CB9F-706C-4CCA-BFA7-6EBF4BF05E37}" type="slidenum">
              <a:rPr lang="en-US"/>
              <a:pPr>
                <a:defRPr/>
              </a:pPr>
              <a:t>‹#›</a:t>
            </a:fld>
            <a:endParaRPr lang="en-US"/>
          </a:p>
        </p:txBody>
      </p:sp>
    </p:spTree>
    <p:extLst>
      <p:ext uri="{BB962C8B-B14F-4D97-AF65-F5344CB8AC3E}">
        <p14:creationId xmlns:p14="http://schemas.microsoft.com/office/powerpoint/2010/main" val="38465083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p:nvPr>
        </p:nvSpPr>
        <p:spPr>
          <a:xfrm>
            <a:off x="0" y="0"/>
            <a:ext cx="3505200" cy="457200"/>
          </a:xfrm>
        </p:spPr>
        <p:txBody>
          <a:bodyPr>
            <a:normAutofit/>
          </a:bodyPr>
          <a:lstStyle>
            <a:lvl1pPr>
              <a:buNone/>
              <a:defRPr sz="2000" i="1"/>
            </a:lvl1pPr>
          </a:lstStyle>
          <a:p>
            <a:pPr lvl="0"/>
            <a:r>
              <a:rPr lang="en-US" smtClean="0"/>
              <a:t>Click to edit Master text styles</a:t>
            </a:r>
          </a:p>
        </p:txBody>
      </p:sp>
      <p:sp>
        <p:nvSpPr>
          <p:cNvPr id="5" name="Date Placeholder 3"/>
          <p:cNvSpPr>
            <a:spLocks noGrp="1"/>
          </p:cNvSpPr>
          <p:nvPr>
            <p:ph type="dt" sz="half" idx="14"/>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3F52A553-81D4-40EE-AF39-CC6ECDDEEF12}" type="slidenum">
              <a:rPr lang="en-US"/>
              <a:pPr>
                <a:defRPr/>
              </a:pPr>
              <a:t>‹#›</a:t>
            </a:fld>
            <a:endParaRPr lang="en-US"/>
          </a:p>
        </p:txBody>
      </p:sp>
    </p:spTree>
    <p:extLst>
      <p:ext uri="{BB962C8B-B14F-4D97-AF65-F5344CB8AC3E}">
        <p14:creationId xmlns:p14="http://schemas.microsoft.com/office/powerpoint/2010/main" val="30547104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923109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648404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361798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D0F156-7B55-4DAD-B2B8-424014031682}" type="slidenum">
              <a:rPr lang="en-US"/>
              <a:pPr>
                <a:defRPr/>
              </a:pPr>
              <a:t>‹#›</a:t>
            </a:fld>
            <a:endParaRPr lang="en-US"/>
          </a:p>
        </p:txBody>
      </p:sp>
    </p:spTree>
    <p:extLst>
      <p:ext uri="{BB962C8B-B14F-4D97-AF65-F5344CB8AC3E}">
        <p14:creationId xmlns:p14="http://schemas.microsoft.com/office/powerpoint/2010/main" val="30965948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81BF0007-3DAA-464A-9B45-302210E4616B}" type="slidenum">
              <a:rPr lang="en-US"/>
              <a:pPr>
                <a:defRPr/>
              </a:pPr>
              <a:t>‹#›</a:t>
            </a:fld>
            <a:endParaRPr lang="en-US"/>
          </a:p>
        </p:txBody>
      </p:sp>
    </p:spTree>
    <p:extLst>
      <p:ext uri="{BB962C8B-B14F-4D97-AF65-F5344CB8AC3E}">
        <p14:creationId xmlns:p14="http://schemas.microsoft.com/office/powerpoint/2010/main" val="6946238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484B3F71-EDC8-4A14-BC8A-C58BC310276E}" type="slidenum">
              <a:rPr lang="en-US"/>
              <a:pPr>
                <a:defRPr/>
              </a:pPr>
              <a:t>‹#›</a:t>
            </a:fld>
            <a:endParaRPr lang="en-US"/>
          </a:p>
        </p:txBody>
      </p:sp>
    </p:spTree>
    <p:extLst>
      <p:ext uri="{BB962C8B-B14F-4D97-AF65-F5344CB8AC3E}">
        <p14:creationId xmlns:p14="http://schemas.microsoft.com/office/powerpoint/2010/main" val="16081096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B241EC19-C1CB-4F1F-9726-88F6CB10D7B8}"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3349683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7592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252712094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6"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25.xml"/><Relationship Id="rId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image" Target="../media/image1.jpeg"/><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theme" Target="../theme/theme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image" Target="../media/image4.png"/><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image" Target="../media/image3.pn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5.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808A2B7B-EF4A-40F0-B864-97EAAE793AD5}" type="slidenum">
              <a:rPr lang="en-US"/>
              <a:pPr>
                <a:defRPr/>
              </a:pPr>
              <a:t>‹#›</a:t>
            </a:fld>
            <a:endParaRPr lang="en-US"/>
          </a:p>
        </p:txBody>
      </p:sp>
      <p:grpSp>
        <p:nvGrpSpPr>
          <p:cNvPr id="1030"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1032"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48" r:id="rId5"/>
    <p:sldLayoutId id="2147483749" r:id="rId6"/>
    <p:sldLayoutId id="2147483761" r:id="rId7"/>
    <p:sldLayoutId id="2147483762" r:id="rId8"/>
    <p:sldLayoutId id="2147483763" r:id="rId9"/>
    <p:sldLayoutId id="2147483764" r:id="rId10"/>
    <p:sldLayoutId id="2147483765" r:id="rId11"/>
    <p:sldLayoutId id="2147483766" r:id="rId12"/>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marL="460375" indent="-460375" algn="l" defTabSz="912813" rtl="0" fontAlgn="base">
        <a:lnSpc>
          <a:spcPct val="90000"/>
        </a:lnSpc>
        <a:spcBef>
          <a:spcPct val="20000"/>
        </a:spcBef>
        <a:spcAft>
          <a:spcPct val="0"/>
        </a:spcAft>
        <a:buSzPct val="85000"/>
        <a:buBlip>
          <a:blip r:embed="rId16"/>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17"/>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17"/>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17"/>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17"/>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7E098BE6-24A0-4652-A9F0-12E3D7AB294E}"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50" r:id="rId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algn="l" defTabSz="912813" rtl="0" fontAlgn="base">
        <a:lnSpc>
          <a:spcPct val="90000"/>
        </a:lnSpc>
        <a:spcBef>
          <a:spcPct val="20000"/>
        </a:spcBef>
        <a:spcAft>
          <a:spcPct val="0"/>
        </a:spcAft>
        <a:buFont typeface="Arial" pitchFamily="34"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pitchFamily="34"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9E4E003F-C01F-4BA6-ABB0-18AD6F216332}" type="slidenum">
              <a:rPr lang="en-US"/>
              <a:pPr>
                <a:defRPr/>
              </a:pPr>
              <a:t>‹#›</a:t>
            </a:fld>
            <a:endParaRPr lang="en-US"/>
          </a:p>
        </p:txBody>
      </p:sp>
      <p:grpSp>
        <p:nvGrpSpPr>
          <p:cNvPr id="3078"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3080" name="Picture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51" r:id="rId5"/>
    <p:sldLayoutId id="2147483752" r:id="rId6"/>
    <p:sldLayoutId id="2147483771" r:id="rId7"/>
    <p:sldLayoutId id="2147483772" r:id="rId8"/>
    <p:sldLayoutId id="2147483773" r:id="rId9"/>
    <p:sldLayoutId id="2147483774" r:id="rId10"/>
    <p:sldLayoutId id="2147483775" r:id="rId1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marL="460375" indent="-460375" algn="l" defTabSz="912813" rtl="0" fontAlgn="base">
        <a:lnSpc>
          <a:spcPct val="90000"/>
        </a:lnSpc>
        <a:spcBef>
          <a:spcPct val="20000"/>
        </a:spcBef>
        <a:spcAft>
          <a:spcPct val="0"/>
        </a:spcAft>
        <a:buSzPct val="85000"/>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4098"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2BD0845F-F650-4285-9C71-93707FBAF87E}"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53" r:id="rId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algn="l" defTabSz="912813" rtl="0" fontAlgn="base">
        <a:lnSpc>
          <a:spcPct val="90000"/>
        </a:lnSpc>
        <a:spcBef>
          <a:spcPct val="20000"/>
        </a:spcBef>
        <a:spcAft>
          <a:spcPct val="0"/>
        </a:spcAft>
        <a:buFont typeface="Arial" pitchFamily="34"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pitchFamily="34"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C5A285D0-16C8-45BA-B388-934637CC04E1}" type="slidenum">
              <a:rPr lang="en-US"/>
              <a:pPr>
                <a:defRPr/>
              </a:pPr>
              <a:t>‹#›</a:t>
            </a:fld>
            <a:endParaRPr lang="en-US"/>
          </a:p>
        </p:txBody>
      </p:sp>
      <p:grpSp>
        <p:nvGrpSpPr>
          <p:cNvPr id="5126"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128" name="Picture 7"/>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54" r:id="rId5"/>
    <p:sldLayoutId id="2147483755"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marL="460375" indent="-460375" algn="l" defTabSz="912813" rtl="0" fontAlgn="base">
        <a:lnSpc>
          <a:spcPct val="90000"/>
        </a:lnSpc>
        <a:spcBef>
          <a:spcPct val="20000"/>
        </a:spcBef>
        <a:spcAft>
          <a:spcPct val="0"/>
        </a:spcAft>
        <a:buSzPct val="85000"/>
        <a:buBlip>
          <a:blip r:embed="rId2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24"/>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24"/>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24"/>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2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6146"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2D18E9E3-3C49-4B63-ABF9-E7CBE7BE06A6}"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56" r:id="rId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algn="l" defTabSz="912813" rtl="0" fontAlgn="base">
        <a:lnSpc>
          <a:spcPct val="90000"/>
        </a:lnSpc>
        <a:spcBef>
          <a:spcPct val="20000"/>
        </a:spcBef>
        <a:spcAft>
          <a:spcPct val="0"/>
        </a:spcAft>
        <a:buFont typeface="Arial" pitchFamily="34"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pitchFamily="34"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9.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go.microsoft.com/?linkid=9726143" TargetMode="External"/><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28.xml"/><Relationship Id="rId5" Type="http://schemas.openxmlformats.org/officeDocument/2006/relationships/hyperlink" Target="http://technet.microsoft.com/sharepoint/ee692578.aspx" TargetMode="External"/><Relationship Id="rId4" Type="http://schemas.openxmlformats.org/officeDocument/2006/relationships/hyperlink" Target="http://technet.microsoft.com/projectserv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9.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hyperlink" Target="http://www.microsoft.com/events/series/epm.aspx?tab=Webcasts&amp;seriesid=51&amp;webcastid=7442" TargetMode="External"/><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28.xml"/><Relationship Id="rId6" Type="http://schemas.openxmlformats.org/officeDocument/2006/relationships/hyperlink" Target="http://technet.microsoft.com/projectserver/" TargetMode="External"/><Relationship Id="rId5" Type="http://schemas.openxmlformats.org/officeDocument/2006/relationships/hyperlink" Target="http://go.microsoft.com/?linkid=9726143" TargetMode="External"/><Relationship Id="rId4" Type="http://schemas.openxmlformats.org/officeDocument/2006/relationships/hyperlink" Target="http://www.microsoft.com/events/series/epm.aspx?tab=Webcasts&amp;seriesid=51&amp;webcastid=6866"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technet.microsoft.com/ProjectServer" TargetMode="External"/><Relationship Id="rId13" Type="http://schemas.openxmlformats.org/officeDocument/2006/relationships/hyperlink" Target="http://sharepoint.microsoft.com/" TargetMode="External"/><Relationship Id="rId3" Type="http://schemas.openxmlformats.org/officeDocument/2006/relationships/image" Target="../media/image21.png"/><Relationship Id="rId7" Type="http://schemas.openxmlformats.org/officeDocument/2006/relationships/hyperlink" Target="http://www.microsoft.com/events/series/epm.aspx" TargetMode="External"/><Relationship Id="rId12" Type="http://schemas.openxmlformats.org/officeDocument/2006/relationships/hyperlink" Target="http://social.msdn.microsoft.com/Forums/en-US/category/projectserver2010,projectprofessional2010" TargetMode="External"/><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hyperlink" Target="http://www.microsoft.com/showcase/en/US/channels/microsoftproject" TargetMode="External"/><Relationship Id="rId11" Type="http://schemas.openxmlformats.org/officeDocument/2006/relationships/hyperlink" Target="http://blogs.msdn.com/project_programmability" TargetMode="External"/><Relationship Id="rId5" Type="http://schemas.openxmlformats.org/officeDocument/2006/relationships/hyperlink" Target="http://blogs.msdn.com/project" TargetMode="External"/><Relationship Id="rId10" Type="http://schemas.openxmlformats.org/officeDocument/2006/relationships/hyperlink" Target="http://msdn.microsoft.com/Project" TargetMode="External"/><Relationship Id="rId4" Type="http://schemas.openxmlformats.org/officeDocument/2006/relationships/hyperlink" Target="http://www.microsoft.com/project" TargetMode="External"/><Relationship Id="rId9" Type="http://schemas.openxmlformats.org/officeDocument/2006/relationships/hyperlink" Target="http://blogs.technet.com/projectadministrati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13"/>
          <p:cNvGrpSpPr>
            <a:grpSpLocks/>
          </p:cNvGrpSpPr>
          <p:nvPr/>
        </p:nvGrpSpPr>
        <p:grpSpPr bwMode="auto">
          <a:xfrm>
            <a:off x="904875" y="1562100"/>
            <a:ext cx="7334250" cy="4838700"/>
            <a:chOff x="904875" y="1561508"/>
            <a:chExt cx="7334250" cy="4382092"/>
          </a:xfrm>
        </p:grpSpPr>
        <p:grpSp>
          <p:nvGrpSpPr>
            <p:cNvPr id="52244" name="Group 6"/>
            <p:cNvGrpSpPr>
              <a:grpSpLocks/>
            </p:cNvGrpSpPr>
            <p:nvPr/>
          </p:nvGrpSpPr>
          <p:grpSpPr bwMode="auto">
            <a:xfrm>
              <a:off x="904875" y="1562100"/>
              <a:ext cx="7334250" cy="4381500"/>
              <a:chOff x="457200" y="1752600"/>
              <a:chExt cx="7334250" cy="3733800"/>
            </a:xfrm>
          </p:grpSpPr>
          <p:sp>
            <p:nvSpPr>
              <p:cNvPr id="4" name="Rectangle 3"/>
              <p:cNvSpPr/>
              <p:nvPr/>
            </p:nvSpPr>
            <p:spPr>
              <a:xfrm>
                <a:off x="457200" y="1752095"/>
                <a:ext cx="2438400" cy="3734305"/>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r" fontAlgn="auto">
                  <a:lnSpc>
                    <a:spcPct val="200000"/>
                  </a:lnSpc>
                  <a:spcBef>
                    <a:spcPts val="1200"/>
                  </a:spcBef>
                  <a:spcAft>
                    <a:spcPts val="0"/>
                  </a:spcAft>
                  <a:defRPr/>
                </a:pPr>
                <a:r>
                  <a:rPr lang="en-US" b="1" dirty="0"/>
                  <a:t>Personal BI</a:t>
                </a:r>
              </a:p>
              <a:p>
                <a:pPr algn="r" fontAlgn="auto">
                  <a:spcBef>
                    <a:spcPts val="0"/>
                  </a:spcBef>
                  <a:spcAft>
                    <a:spcPts val="0"/>
                  </a:spcAft>
                  <a:defRPr/>
                </a:pPr>
                <a:r>
                  <a:rPr lang="en-US" sz="1600" dirty="0"/>
                  <a:t>“My Ad-Hoc Needs”</a:t>
                </a:r>
              </a:p>
            </p:txBody>
          </p:sp>
          <p:sp>
            <p:nvSpPr>
              <p:cNvPr id="5" name="Rectangle 4"/>
              <p:cNvSpPr/>
              <p:nvPr/>
            </p:nvSpPr>
            <p:spPr>
              <a:xfrm>
                <a:off x="2905125" y="1752095"/>
                <a:ext cx="2438400" cy="3734305"/>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r" fontAlgn="auto">
                  <a:lnSpc>
                    <a:spcPct val="200000"/>
                  </a:lnSpc>
                  <a:spcBef>
                    <a:spcPts val="0"/>
                  </a:spcBef>
                  <a:spcAft>
                    <a:spcPts val="0"/>
                  </a:spcAft>
                  <a:defRPr/>
                </a:pPr>
                <a:r>
                  <a:rPr lang="en-US" b="1" dirty="0"/>
                  <a:t>Department BI</a:t>
                </a:r>
              </a:p>
              <a:p>
                <a:pPr algn="r" fontAlgn="auto">
                  <a:spcBef>
                    <a:spcPts val="0"/>
                  </a:spcBef>
                  <a:spcAft>
                    <a:spcPts val="0"/>
                  </a:spcAft>
                  <a:defRPr/>
                </a:pPr>
                <a:r>
                  <a:rPr lang="en-US" sz="1600" dirty="0"/>
                  <a:t>“My Group’s Needs”</a:t>
                </a:r>
              </a:p>
            </p:txBody>
          </p:sp>
          <p:sp>
            <p:nvSpPr>
              <p:cNvPr id="6" name="Rectangle 5"/>
              <p:cNvSpPr/>
              <p:nvPr/>
            </p:nvSpPr>
            <p:spPr>
              <a:xfrm>
                <a:off x="5353050" y="1752095"/>
                <a:ext cx="2438400" cy="3734305"/>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r" fontAlgn="auto">
                  <a:lnSpc>
                    <a:spcPct val="200000"/>
                  </a:lnSpc>
                  <a:spcBef>
                    <a:spcPts val="0"/>
                  </a:spcBef>
                  <a:spcAft>
                    <a:spcPts val="0"/>
                  </a:spcAft>
                  <a:defRPr/>
                </a:pPr>
                <a:r>
                  <a:rPr lang="en-US" b="1" dirty="0"/>
                  <a:t>Enterprise BI</a:t>
                </a:r>
              </a:p>
              <a:p>
                <a:pPr algn="r" fontAlgn="auto">
                  <a:spcBef>
                    <a:spcPts val="0"/>
                  </a:spcBef>
                  <a:spcAft>
                    <a:spcPts val="0"/>
                  </a:spcAft>
                  <a:defRPr/>
                </a:pPr>
                <a:r>
                  <a:rPr lang="en-US" sz="1600" dirty="0"/>
                  <a:t>“My Company’s Needs”</a:t>
                </a:r>
              </a:p>
              <a:p>
                <a:pPr algn="r" fontAlgn="auto">
                  <a:spcBef>
                    <a:spcPts val="0"/>
                  </a:spcBef>
                  <a:spcAft>
                    <a:spcPts val="0"/>
                  </a:spcAft>
                  <a:defRPr/>
                </a:pPr>
                <a:endParaRPr lang="en-US" dirty="0"/>
              </a:p>
            </p:txBody>
          </p:sp>
        </p:grpSp>
        <p:pic>
          <p:nvPicPr>
            <p:cNvPr id="52245" name="Picture 3" descr="Machine generated alternative text: .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672" y="1561508"/>
              <a:ext cx="877714" cy="5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Machine generated alternative text: ."/>
            <p:cNvPicPr>
              <a:picLocks noChangeAspect="1" noChangeArrowheads="1"/>
            </p:cNvPicPr>
            <p:nvPr/>
          </p:nvPicPr>
          <p:blipFill>
            <a:blip r:embed="rId4" cstate="screen">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1113503" y="1600200"/>
              <a:ext cx="410497" cy="609600"/>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52247" name="Group 2"/>
            <p:cNvGrpSpPr>
              <a:grpSpLocks/>
            </p:cNvGrpSpPr>
            <p:nvPr/>
          </p:nvGrpSpPr>
          <p:grpSpPr bwMode="auto">
            <a:xfrm>
              <a:off x="3399502" y="1600200"/>
              <a:ext cx="639098" cy="609600"/>
              <a:chOff x="3522405" y="1828800"/>
              <a:chExt cx="639098" cy="609600"/>
            </a:xfrm>
          </p:grpSpPr>
          <p:pic>
            <p:nvPicPr>
              <p:cNvPr id="52248" name="Picture 4" descr="Machine generated alternative text: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703" y="1909562"/>
                <a:ext cx="304800" cy="4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Machine generated alternative text: ."/>
              <p:cNvPicPr>
                <a:picLocks noChangeAspect="1" noChangeArrowheads="1"/>
              </p:cNvPicPr>
              <p:nvPr/>
            </p:nvPicPr>
            <p:blipFill>
              <a:blip r:embed="rId4" cstate="screen">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3522405" y="1828800"/>
                <a:ext cx="410497" cy="609600"/>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grpSp>
      <p:sp>
        <p:nvSpPr>
          <p:cNvPr id="2" name="Title 1"/>
          <p:cNvSpPr>
            <a:spLocks noGrp="1"/>
          </p:cNvSpPr>
          <p:nvPr>
            <p:ph type="title"/>
          </p:nvPr>
        </p:nvSpPr>
        <p:spPr>
          <a:xfrm>
            <a:off x="381000" y="228600"/>
            <a:ext cx="8382000" cy="666385"/>
          </a:xfrm>
        </p:spPr>
        <p:txBody>
          <a:bodyPr>
            <a:normAutofit fontScale="90000"/>
          </a:bodyPr>
          <a:lstStyle/>
          <a:p>
            <a:pPr defTabSz="914363" fontAlgn="auto">
              <a:spcAft>
                <a:spcPts val="0"/>
              </a:spcAft>
              <a:defRPr/>
            </a:pPr>
            <a:r>
              <a:t>Microsoft Business Intelligence </a:t>
            </a:r>
            <a:br/>
            <a:r>
              <a:t>Tool Segmentation</a:t>
            </a:r>
            <a:endParaRPr/>
          </a:p>
        </p:txBody>
      </p:sp>
      <p:sp>
        <p:nvSpPr>
          <p:cNvPr id="8" name="Rounded Rectangle 7"/>
          <p:cNvSpPr/>
          <p:nvPr/>
        </p:nvSpPr>
        <p:spPr>
          <a:xfrm>
            <a:off x="914400" y="4465320"/>
            <a:ext cx="7315200" cy="457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Excel Services</a:t>
            </a:r>
          </a:p>
        </p:txBody>
      </p:sp>
      <p:sp>
        <p:nvSpPr>
          <p:cNvPr id="9" name="Rounded Rectangle 8"/>
          <p:cNvSpPr/>
          <p:nvPr/>
        </p:nvSpPr>
        <p:spPr>
          <a:xfrm>
            <a:off x="3352800" y="3840480"/>
            <a:ext cx="4876800" cy="4572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t>Performance Point Services</a:t>
            </a:r>
          </a:p>
        </p:txBody>
      </p:sp>
      <p:sp>
        <p:nvSpPr>
          <p:cNvPr id="10" name="Rounded Rectangle 9"/>
          <p:cNvSpPr/>
          <p:nvPr/>
        </p:nvSpPr>
        <p:spPr>
          <a:xfrm>
            <a:off x="3352800" y="3216275"/>
            <a:ext cx="4876800" cy="457200"/>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dirty="0"/>
              <a:t>SQL Server Reporting Services</a:t>
            </a:r>
          </a:p>
        </p:txBody>
      </p:sp>
      <p:sp>
        <p:nvSpPr>
          <p:cNvPr id="11" name="Rounded Rectangle 10"/>
          <p:cNvSpPr/>
          <p:nvPr/>
        </p:nvSpPr>
        <p:spPr>
          <a:xfrm>
            <a:off x="914400" y="5715000"/>
            <a:ext cx="4876800" cy="4572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US" dirty="0">
                <a:solidFill>
                  <a:schemeClr val="bg1"/>
                </a:solidFill>
              </a:rPr>
              <a:t>SQL Server 2008 R2 </a:t>
            </a:r>
            <a:r>
              <a:rPr lang="en-US">
                <a:solidFill>
                  <a:schemeClr val="bg1"/>
                </a:solidFill>
              </a:rPr>
              <a:t>PowerPivot</a:t>
            </a:r>
            <a:endParaRPr lang="en-US" dirty="0">
              <a:solidFill>
                <a:schemeClr val="bg1"/>
              </a:solidFill>
            </a:endParaRPr>
          </a:p>
        </p:txBody>
      </p:sp>
      <p:sp>
        <p:nvSpPr>
          <p:cNvPr id="12" name="Rounded Rectangle 11"/>
          <p:cNvSpPr/>
          <p:nvPr/>
        </p:nvSpPr>
        <p:spPr>
          <a:xfrm>
            <a:off x="914400" y="5090160"/>
            <a:ext cx="4876800" cy="45720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dirty="0"/>
              <a:t>Visio Services</a:t>
            </a:r>
          </a:p>
        </p:txBody>
      </p:sp>
      <p:sp>
        <p:nvSpPr>
          <p:cNvPr id="21" name="Rounded Rectangle 20"/>
          <p:cNvSpPr/>
          <p:nvPr/>
        </p:nvSpPr>
        <p:spPr>
          <a:xfrm>
            <a:off x="914400" y="2590800"/>
            <a:ext cx="2438400" cy="457200"/>
          </a:xfrm>
          <a:prstGeom prst="roundRect">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dirty="0">
                <a:solidFill>
                  <a:schemeClr val="tx1"/>
                </a:solidFill>
              </a:rPr>
              <a:t>Project Visual Reports</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Resources</a:t>
            </a:r>
            <a:endParaRPr lang="en-US" dirty="0"/>
          </a:p>
        </p:txBody>
      </p:sp>
      <p:sp>
        <p:nvSpPr>
          <p:cNvPr id="3" name="Text Placeholder 2"/>
          <p:cNvSpPr>
            <a:spLocks noGrp="1"/>
          </p:cNvSpPr>
          <p:nvPr>
            <p:ph type="body" sz="quarter" idx="10"/>
          </p:nvPr>
        </p:nvSpPr>
        <p:spPr>
          <a:xfrm>
            <a:off x="228600" y="1066800"/>
            <a:ext cx="8686800" cy="5257800"/>
          </a:xfrm>
        </p:spPr>
        <p:txBody>
          <a:bodyPr>
            <a:normAutofit/>
          </a:bodyPr>
          <a:lstStyle/>
          <a:p>
            <a:r>
              <a:rPr lang="en-US" dirty="0" err="1" smtClean="0"/>
              <a:t>WebCasts</a:t>
            </a:r>
            <a:r>
              <a:rPr lang="en-US" dirty="0" smtClean="0"/>
              <a:t> </a:t>
            </a:r>
            <a:r>
              <a:rPr lang="en-US" sz="2800" dirty="0"/>
              <a:t>(</a:t>
            </a:r>
            <a:r>
              <a:rPr lang="en-US" sz="2800" dirty="0">
                <a:hlinkClick r:id="rId2"/>
              </a:rPr>
              <a:t>http://www.microsoft.com/events/series/epm.aspx</a:t>
            </a:r>
            <a:r>
              <a:rPr lang="en-US" sz="2800" dirty="0" smtClean="0"/>
              <a:t>) </a:t>
            </a:r>
            <a:endParaRPr lang="en-US" sz="2800" dirty="0"/>
          </a:p>
          <a:p>
            <a:pPr marL="460375" lvl="1" indent="0">
              <a:buNone/>
            </a:pPr>
            <a:endParaRPr lang="en-US" dirty="0"/>
          </a:p>
          <a:p>
            <a:r>
              <a:rPr lang="en-US" dirty="0" smtClean="0">
                <a:solidFill>
                  <a:srgbClr val="FFC000"/>
                </a:solidFill>
              </a:rPr>
              <a:t>Project 2010 Business Intelligence Center </a:t>
            </a:r>
            <a:endParaRPr lang="en-US" dirty="0">
              <a:solidFill>
                <a:srgbClr val="FFC000"/>
              </a:solidFill>
            </a:endParaRPr>
          </a:p>
          <a:p>
            <a:pPr lvl="1"/>
            <a:r>
              <a:rPr lang="en-US" dirty="0">
                <a:solidFill>
                  <a:schemeClr val="tx1"/>
                </a:solidFill>
                <a:hlinkClick r:id="rId3"/>
              </a:rPr>
              <a:t>http://go.microsoft.com/?</a:t>
            </a:r>
            <a:r>
              <a:rPr lang="en-US" dirty="0" smtClean="0">
                <a:solidFill>
                  <a:schemeClr val="tx1"/>
                </a:solidFill>
                <a:hlinkClick r:id="rId3"/>
              </a:rPr>
              <a:t>linkid=9726143</a:t>
            </a:r>
            <a:r>
              <a:rPr lang="en-US" dirty="0" smtClean="0">
                <a:solidFill>
                  <a:schemeClr val="tx1"/>
                </a:solidFill>
              </a:rPr>
              <a:t> </a:t>
            </a:r>
            <a:endParaRPr lang="en-US" dirty="0">
              <a:solidFill>
                <a:schemeClr val="tx1"/>
              </a:solidFill>
            </a:endParaRPr>
          </a:p>
          <a:p>
            <a:pPr lvl="1"/>
            <a:r>
              <a:rPr lang="en-US" dirty="0" smtClean="0">
                <a:solidFill>
                  <a:schemeClr val="tx1"/>
                </a:solidFill>
              </a:rPr>
              <a:t>Accessible </a:t>
            </a:r>
            <a:r>
              <a:rPr lang="en-US" dirty="0">
                <a:solidFill>
                  <a:schemeClr val="tx1"/>
                </a:solidFill>
              </a:rPr>
              <a:t>from Project Server </a:t>
            </a:r>
            <a:r>
              <a:rPr lang="en-US" dirty="0" smtClean="0">
                <a:solidFill>
                  <a:schemeClr val="tx1"/>
                </a:solidFill>
              </a:rPr>
              <a:t>2010 </a:t>
            </a:r>
            <a:r>
              <a:rPr lang="en-US" dirty="0" err="1" smtClean="0">
                <a:solidFill>
                  <a:schemeClr val="tx1"/>
                </a:solidFill>
              </a:rPr>
              <a:t>TechCenter</a:t>
            </a:r>
            <a:r>
              <a:rPr lang="en-US" dirty="0" smtClean="0">
                <a:solidFill>
                  <a:schemeClr val="tx1"/>
                </a:solidFill>
              </a:rPr>
              <a:t> site</a:t>
            </a:r>
            <a:r>
              <a:rPr lang="en-US" dirty="0" smtClean="0">
                <a:solidFill>
                  <a:srgbClr val="FFC000"/>
                </a:solidFill>
              </a:rPr>
              <a:t> </a:t>
            </a:r>
            <a:r>
              <a:rPr lang="en-US" u="sng" dirty="0">
                <a:hlinkClick r:id="rId4"/>
              </a:rPr>
              <a:t>http://technet.microsoft.com/projectserver</a:t>
            </a:r>
            <a:r>
              <a:rPr lang="en-US" u="sng" dirty="0" smtClean="0">
                <a:hlinkClick r:id="rId4"/>
              </a:rPr>
              <a:t>/</a:t>
            </a:r>
            <a:endParaRPr lang="en-US" u="sng" dirty="0" smtClean="0"/>
          </a:p>
          <a:p>
            <a:pPr lvl="1"/>
            <a:endParaRPr lang="en-US" u="sng" dirty="0" smtClean="0"/>
          </a:p>
          <a:p>
            <a:r>
              <a:rPr lang="en-US" dirty="0">
                <a:solidFill>
                  <a:srgbClr val="FFC000"/>
                </a:solidFill>
              </a:rPr>
              <a:t>SharePoint 2010 Business Intelligence Center </a:t>
            </a:r>
          </a:p>
          <a:p>
            <a:pPr lvl="1"/>
            <a:r>
              <a:rPr lang="en-US" sz="2400" dirty="0">
                <a:solidFill>
                  <a:srgbClr val="FFC000"/>
                </a:solidFill>
                <a:hlinkClick r:id="rId5"/>
              </a:rPr>
              <a:t>http://technet.microsoft.com/sharepoint/ee692578.aspx</a:t>
            </a:r>
            <a:r>
              <a:rPr lang="en-US" sz="2400" dirty="0">
                <a:solidFill>
                  <a:srgbClr val="FFC000"/>
                </a:solidFill>
              </a:rPr>
              <a:t> </a:t>
            </a:r>
          </a:p>
          <a:p>
            <a:pPr lvl="1"/>
            <a:endParaRPr lang="en-US" dirty="0"/>
          </a:p>
          <a:p>
            <a:pPr marL="0" indent="0">
              <a:buNone/>
            </a:pPr>
            <a:endParaRPr lang="en-US" dirty="0"/>
          </a:p>
        </p:txBody>
      </p:sp>
    </p:spTree>
    <p:extLst>
      <p:ext uri="{BB962C8B-B14F-4D97-AF65-F5344CB8AC3E}">
        <p14:creationId xmlns:p14="http://schemas.microsoft.com/office/powerpoint/2010/main" val="249241558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pPr defTabSz="914363" fontAlgn="auto">
              <a:spcAft>
                <a:spcPts val="0"/>
              </a:spcAft>
              <a:defRPr/>
            </a:pPr>
            <a:r>
              <a:rPr dirty="0" smtClean="0"/>
              <a:t>Infrastructure</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defTabSz="914363" fontAlgn="auto">
              <a:spcAft>
                <a:spcPts val="0"/>
              </a:spcAft>
              <a:defRPr/>
            </a:pPr>
            <a:r>
              <a:t>Business Intelligence Center</a:t>
            </a:r>
            <a:endParaRPr/>
          </a:p>
        </p:txBody>
      </p:sp>
      <p:sp>
        <p:nvSpPr>
          <p:cNvPr id="6" name="Text Placeholder 5"/>
          <p:cNvSpPr>
            <a:spLocks noGrp="1"/>
          </p:cNvSpPr>
          <p:nvPr>
            <p:ph type="body" sz="quarter" idx="10"/>
          </p:nvPr>
        </p:nvSpPr>
        <p:spPr>
          <a:xfrm>
            <a:off x="381000" y="1828800"/>
            <a:ext cx="8382000" cy="3886200"/>
          </a:xfrm>
        </p:spPr>
        <p:txBody>
          <a:bodyPr>
            <a:normAutofit fontScale="92500" lnSpcReduction="20000"/>
          </a:bodyPr>
          <a:lstStyle/>
          <a:p>
            <a:pPr defTabSz="914363" fontAlgn="auto">
              <a:lnSpc>
                <a:spcPct val="100000"/>
              </a:lnSpc>
              <a:spcAft>
                <a:spcPts val="0"/>
              </a:spcAft>
              <a:defRPr/>
            </a:pPr>
            <a:r>
              <a:rPr lang="en-US" dirty="0" smtClean="0"/>
              <a:t>A sub-site of the Project Web App site</a:t>
            </a:r>
          </a:p>
          <a:p>
            <a:pPr defTabSz="914363" fontAlgn="auto">
              <a:lnSpc>
                <a:spcPct val="100000"/>
              </a:lnSpc>
              <a:spcAft>
                <a:spcPts val="0"/>
              </a:spcAft>
              <a:defRPr/>
            </a:pPr>
            <a:endParaRPr lang="en-US" dirty="0" smtClean="0"/>
          </a:p>
          <a:p>
            <a:pPr defTabSz="914363" fontAlgn="auto">
              <a:lnSpc>
                <a:spcPct val="100000"/>
              </a:lnSpc>
              <a:spcAft>
                <a:spcPts val="0"/>
              </a:spcAft>
              <a:defRPr/>
            </a:pPr>
            <a:r>
              <a:rPr lang="en-US" dirty="0" smtClean="0"/>
              <a:t>Same security permissions as PWA site</a:t>
            </a:r>
          </a:p>
          <a:p>
            <a:pPr defTabSz="914363" fontAlgn="auto">
              <a:lnSpc>
                <a:spcPct val="100000"/>
              </a:lnSpc>
              <a:spcAft>
                <a:spcPts val="0"/>
              </a:spcAft>
              <a:defRPr/>
            </a:pPr>
            <a:endParaRPr lang="en-US" dirty="0" smtClean="0"/>
          </a:p>
          <a:p>
            <a:pPr lvl="1" defTabSz="914363" fontAlgn="auto">
              <a:lnSpc>
                <a:spcPct val="100000"/>
              </a:lnSpc>
              <a:spcAft>
                <a:spcPts val="0"/>
              </a:spcAft>
              <a:defRPr/>
            </a:pPr>
            <a:r>
              <a:rPr lang="en-US" dirty="0" smtClean="0"/>
              <a:t>Inheritance may be disabled so that Report Center security may be managed manually</a:t>
            </a:r>
          </a:p>
          <a:p>
            <a:pPr lvl="1" defTabSz="914363" fontAlgn="auto">
              <a:lnSpc>
                <a:spcPct val="100000"/>
              </a:lnSpc>
              <a:spcAft>
                <a:spcPts val="0"/>
              </a:spcAft>
              <a:defRPr/>
            </a:pPr>
            <a:endParaRPr lang="en-US" dirty="0" smtClean="0"/>
          </a:p>
          <a:p>
            <a:pPr lvl="1" defTabSz="914363" fontAlgn="auto">
              <a:lnSpc>
                <a:spcPct val="100000"/>
              </a:lnSpc>
              <a:spcAft>
                <a:spcPts val="0"/>
              </a:spcAft>
              <a:defRPr/>
            </a:pPr>
            <a:r>
              <a:rPr lang="en-US" dirty="0" smtClean="0"/>
              <a:t>Hybrid mode – you can grant additional permissions</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6385"/>
          </a:xfrm>
        </p:spPr>
        <p:txBody>
          <a:bodyPr/>
          <a:lstStyle/>
          <a:p>
            <a:pPr defTabSz="914363" fontAlgn="auto">
              <a:spcAft>
                <a:spcPts val="0"/>
              </a:spcAft>
              <a:defRPr/>
            </a:pPr>
            <a:r>
              <a:t>Out </a:t>
            </a:r>
            <a:r>
              <a:rPr/>
              <a:t>O</a:t>
            </a:r>
            <a:r>
              <a:t>f the Box Reports</a:t>
            </a:r>
            <a:endParaRPr/>
          </a:p>
        </p:txBody>
      </p:sp>
      <p:graphicFrame>
        <p:nvGraphicFramePr>
          <p:cNvPr id="7" name="Content Placeholder 6"/>
          <p:cNvGraphicFramePr>
            <a:graphicFrameLocks noGrp="1"/>
          </p:cNvGraphicFramePr>
          <p:nvPr>
            <p:ph idx="1"/>
          </p:nvPr>
        </p:nvGraphicFramePr>
        <p:xfrm>
          <a:off x="381000" y="1447800"/>
          <a:ext cx="8382000" cy="4079878"/>
        </p:xfrm>
        <a:graphic>
          <a:graphicData uri="http://schemas.openxmlformats.org/drawingml/2006/table">
            <a:tbl>
              <a:tblPr firstRow="1" bandRow="1">
                <a:tableStyleId>{5C22544A-7EE6-4342-B048-85BDC9FD1C3A}</a:tableStyleId>
              </a:tblPr>
              <a:tblGrid>
                <a:gridCol w="4191000"/>
                <a:gridCol w="4191000"/>
              </a:tblGrid>
              <a:tr h="370898">
                <a:tc>
                  <a:txBody>
                    <a:bodyPr/>
                    <a:lstStyle/>
                    <a:p>
                      <a:r>
                        <a:rPr lang="en-US" sz="1800" dirty="0" smtClean="0"/>
                        <a:t>Sample Reports</a:t>
                      </a:r>
                      <a:endParaRPr lang="en-US" sz="1800" dirty="0"/>
                    </a:p>
                  </a:txBody>
                  <a:tcPr marT="45727" marB="45727"/>
                </a:tc>
                <a:tc>
                  <a:txBody>
                    <a:bodyPr/>
                    <a:lstStyle/>
                    <a:p>
                      <a:r>
                        <a:rPr lang="en-US" sz="1800" dirty="0" smtClean="0"/>
                        <a:t>Templates</a:t>
                      </a:r>
                      <a:endParaRPr lang="en-US" sz="1800" dirty="0"/>
                    </a:p>
                  </a:txBody>
                  <a:tcPr marT="45727" marB="45727"/>
                </a:tc>
              </a:tr>
              <a:tr h="370898">
                <a:tc>
                  <a:txBody>
                    <a:bodyPr/>
                    <a:lstStyle/>
                    <a:p>
                      <a:r>
                        <a:rPr lang="en-US" sz="1800" dirty="0" smtClean="0"/>
                        <a:t>Deliverables</a:t>
                      </a:r>
                      <a:endParaRPr lang="en-US" sz="1800" dirty="0"/>
                    </a:p>
                  </a:txBody>
                  <a:tcPr marT="45727" marB="45727"/>
                </a:tc>
                <a:tc>
                  <a:txBody>
                    <a:bodyPr/>
                    <a:lstStyle/>
                    <a:p>
                      <a:r>
                        <a:rPr lang="en-US" sz="1800" dirty="0" err="1" smtClean="0"/>
                        <a:t>DependentProjects</a:t>
                      </a:r>
                      <a:endParaRPr lang="en-US" sz="1800" dirty="0"/>
                    </a:p>
                  </a:txBody>
                  <a:tcPr marT="45727" marB="45727"/>
                </a:tc>
              </a:tr>
              <a:tr h="370898">
                <a:tc>
                  <a:txBody>
                    <a:bodyPr/>
                    <a:lstStyle/>
                    <a:p>
                      <a:r>
                        <a:rPr lang="en-US" sz="1800" dirty="0" err="1" smtClean="0"/>
                        <a:t>IssuesAndRisks</a:t>
                      </a:r>
                      <a:endParaRPr lang="en-US" sz="1800" dirty="0"/>
                    </a:p>
                  </a:txBody>
                  <a:tcPr marT="45727" marB="45727"/>
                </a:tc>
                <a:tc>
                  <a:txBody>
                    <a:bodyPr/>
                    <a:lstStyle/>
                    <a:p>
                      <a:r>
                        <a:rPr lang="en-US" sz="1800" dirty="0" smtClean="0"/>
                        <a:t>Issues</a:t>
                      </a:r>
                      <a:endParaRPr lang="en-US" sz="1800" dirty="0"/>
                    </a:p>
                  </a:txBody>
                  <a:tcPr marT="45727" marB="45727"/>
                </a:tc>
              </a:tr>
              <a:tr h="370898">
                <a:tc>
                  <a:txBody>
                    <a:bodyPr/>
                    <a:lstStyle/>
                    <a:p>
                      <a:r>
                        <a:rPr lang="en-US" sz="1800" dirty="0" err="1" smtClean="0"/>
                        <a:t>MilestonesDueThisMonth</a:t>
                      </a:r>
                      <a:endParaRPr lang="en-US" sz="1800" dirty="0"/>
                    </a:p>
                  </a:txBody>
                  <a:tcPr marT="45727" marB="45727"/>
                </a:tc>
                <a:tc>
                  <a:txBody>
                    <a:bodyPr/>
                    <a:lstStyle/>
                    <a:p>
                      <a:r>
                        <a:rPr lang="en-US" sz="1800" dirty="0" err="1" smtClean="0"/>
                        <a:t>ProjectsAndAssignments</a:t>
                      </a:r>
                      <a:endParaRPr lang="en-US" sz="1800" dirty="0"/>
                    </a:p>
                  </a:txBody>
                  <a:tcPr marT="45727" marB="45727"/>
                </a:tc>
              </a:tr>
              <a:tr h="370898">
                <a:tc>
                  <a:txBody>
                    <a:bodyPr/>
                    <a:lstStyle/>
                    <a:p>
                      <a:r>
                        <a:rPr lang="en-US" sz="1800" dirty="0" err="1" smtClean="0"/>
                        <a:t>RejectedProjectList</a:t>
                      </a:r>
                      <a:endParaRPr lang="en-US" sz="1800" dirty="0"/>
                    </a:p>
                  </a:txBody>
                  <a:tcPr marT="45727" marB="45727"/>
                </a:tc>
                <a:tc>
                  <a:txBody>
                    <a:bodyPr/>
                    <a:lstStyle/>
                    <a:p>
                      <a:r>
                        <a:rPr lang="en-US" sz="1800" dirty="0" err="1" smtClean="0"/>
                        <a:t>ProjectsAndTasks</a:t>
                      </a:r>
                      <a:endParaRPr lang="en-US" sz="1800" dirty="0"/>
                    </a:p>
                  </a:txBody>
                  <a:tcPr marT="45727" marB="45727"/>
                </a:tc>
              </a:tr>
              <a:tr h="370898">
                <a:tc>
                  <a:txBody>
                    <a:bodyPr/>
                    <a:lstStyle/>
                    <a:p>
                      <a:r>
                        <a:rPr lang="en-US" sz="1800" dirty="0" err="1" smtClean="0"/>
                        <a:t>ResourceCapacity</a:t>
                      </a:r>
                      <a:endParaRPr lang="en-US" sz="1800" dirty="0"/>
                    </a:p>
                  </a:txBody>
                  <a:tcPr marT="45727" marB="45727"/>
                </a:tc>
                <a:tc>
                  <a:txBody>
                    <a:bodyPr/>
                    <a:lstStyle/>
                    <a:p>
                      <a:r>
                        <a:rPr lang="en-US" sz="1800" dirty="0" smtClean="0"/>
                        <a:t>Resources</a:t>
                      </a:r>
                      <a:endParaRPr lang="en-US" sz="1800" dirty="0"/>
                    </a:p>
                  </a:txBody>
                  <a:tcPr marT="45727" marB="45727"/>
                </a:tc>
              </a:tr>
              <a:tr h="370898">
                <a:tc>
                  <a:txBody>
                    <a:bodyPr/>
                    <a:lstStyle/>
                    <a:p>
                      <a:r>
                        <a:rPr lang="en-US" sz="1800" dirty="0" err="1" smtClean="0"/>
                        <a:t>SimpleProjectList</a:t>
                      </a:r>
                      <a:endParaRPr lang="en-US" sz="1800" dirty="0"/>
                    </a:p>
                  </a:txBody>
                  <a:tcPr marT="45727" marB="45727"/>
                </a:tc>
                <a:tc>
                  <a:txBody>
                    <a:bodyPr/>
                    <a:lstStyle/>
                    <a:p>
                      <a:r>
                        <a:rPr lang="en-US" sz="1800" dirty="0" smtClean="0"/>
                        <a:t>Risks</a:t>
                      </a:r>
                      <a:endParaRPr lang="en-US" sz="1800" dirty="0"/>
                    </a:p>
                  </a:txBody>
                  <a:tcPr marT="45727" marB="45727"/>
                </a:tc>
              </a:tr>
              <a:tr h="370898">
                <a:tc>
                  <a:txBody>
                    <a:bodyPr/>
                    <a:lstStyle/>
                    <a:p>
                      <a:r>
                        <a:rPr lang="en-US" sz="1800" dirty="0" err="1" smtClean="0"/>
                        <a:t>TimesheetActuals</a:t>
                      </a:r>
                      <a:endParaRPr lang="en-US" sz="1800" dirty="0"/>
                    </a:p>
                  </a:txBody>
                  <a:tcPr marT="45727" marB="45727"/>
                </a:tc>
                <a:tc>
                  <a:txBody>
                    <a:bodyPr/>
                    <a:lstStyle/>
                    <a:p>
                      <a:r>
                        <a:rPr lang="en-US" sz="1800" dirty="0" smtClean="0"/>
                        <a:t>Timesheet</a:t>
                      </a:r>
                      <a:endParaRPr lang="en-US" sz="1800" dirty="0"/>
                    </a:p>
                  </a:txBody>
                  <a:tcPr marT="45727" marB="45727"/>
                </a:tc>
              </a:tr>
              <a:tr h="370898">
                <a:tc>
                  <a:txBody>
                    <a:bodyPr/>
                    <a:lstStyle/>
                    <a:p>
                      <a:r>
                        <a:rPr lang="en-US" sz="1800" dirty="0" err="1" smtClean="0"/>
                        <a:t>TopProjects</a:t>
                      </a:r>
                      <a:endParaRPr lang="en-US" sz="1800" dirty="0"/>
                    </a:p>
                  </a:txBody>
                  <a:tcPr marT="45727" marB="45727"/>
                </a:tc>
                <a:tc>
                  <a:txBody>
                    <a:bodyPr/>
                    <a:lstStyle/>
                    <a:p>
                      <a:endParaRPr lang="en-US" sz="1800"/>
                    </a:p>
                  </a:txBody>
                  <a:tcPr marT="45727" marB="45727"/>
                </a:tc>
              </a:tr>
              <a:tr h="370898">
                <a:tc>
                  <a:txBody>
                    <a:bodyPr/>
                    <a:lstStyle/>
                    <a:p>
                      <a:r>
                        <a:rPr lang="en-US" sz="1800" dirty="0" err="1" smtClean="0"/>
                        <a:t>WorkflowChart</a:t>
                      </a:r>
                      <a:endParaRPr lang="en-US" sz="1800" dirty="0"/>
                    </a:p>
                  </a:txBody>
                  <a:tcPr marT="45727" marB="45727"/>
                </a:tc>
                <a:tc>
                  <a:txBody>
                    <a:bodyPr/>
                    <a:lstStyle/>
                    <a:p>
                      <a:endParaRPr lang="en-US" sz="1800"/>
                    </a:p>
                  </a:txBody>
                  <a:tcPr marT="45727" marB="45727"/>
                </a:tc>
              </a:tr>
              <a:tr h="370898">
                <a:tc>
                  <a:txBody>
                    <a:bodyPr/>
                    <a:lstStyle/>
                    <a:p>
                      <a:r>
                        <a:rPr lang="en-US" sz="1800" dirty="0" err="1" smtClean="0"/>
                        <a:t>WorkflowDrillDown</a:t>
                      </a:r>
                      <a:endParaRPr lang="en-US" sz="1800" dirty="0"/>
                    </a:p>
                  </a:txBody>
                  <a:tcPr marT="45727" marB="45727"/>
                </a:tc>
                <a:tc>
                  <a:txBody>
                    <a:bodyPr/>
                    <a:lstStyle/>
                    <a:p>
                      <a:endParaRPr lang="en-US" sz="1800" dirty="0"/>
                    </a:p>
                  </a:txBody>
                  <a:tcPr marT="45727" marB="45727"/>
                </a:tc>
              </a:tr>
            </a:tbl>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pPr defTabSz="914363" fontAlgn="auto">
              <a:spcAft>
                <a:spcPts val="0"/>
              </a:spcAft>
              <a:defRPr/>
            </a:pPr>
            <a:r>
              <a:t>Out Of the Box Data Connections and Cubes</a:t>
            </a:r>
            <a:endParaRPr/>
          </a:p>
        </p:txBody>
      </p:sp>
      <p:graphicFrame>
        <p:nvGraphicFramePr>
          <p:cNvPr id="5" name="Content Placeholder 4"/>
          <p:cNvGraphicFramePr>
            <a:graphicFrameLocks noGrp="1"/>
          </p:cNvGraphicFramePr>
          <p:nvPr>
            <p:ph idx="1"/>
          </p:nvPr>
        </p:nvGraphicFramePr>
        <p:xfrm>
          <a:off x="381000" y="1514475"/>
          <a:ext cx="8458200" cy="4394290"/>
        </p:xfrm>
        <a:graphic>
          <a:graphicData uri="http://schemas.openxmlformats.org/drawingml/2006/table">
            <a:tbl>
              <a:tblPr firstRow="1" bandRow="1">
                <a:tableStyleId>{5C22544A-7EE6-4342-B048-85BDC9FD1C3A}</a:tableStyleId>
              </a:tblPr>
              <a:tblGrid>
                <a:gridCol w="4980062"/>
                <a:gridCol w="3478138"/>
              </a:tblGrid>
              <a:tr h="324169">
                <a:tc gridSpan="2">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400" dirty="0" smtClean="0"/>
                    </a:p>
                  </a:txBody>
                  <a:tcPr marT="45711" marB="45711"/>
                </a:tc>
                <a:tc hMerge="1">
                  <a:txBody>
                    <a:bodyPr/>
                    <a:lstStyle/>
                    <a:p>
                      <a:endParaRPr lang="en-US" dirty="0"/>
                    </a:p>
                  </a:txBody>
                  <a:tcPr/>
                </a:tc>
              </a:tr>
              <a:tr h="51805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Reporting Database (</a:t>
                      </a:r>
                      <a:r>
                        <a:rPr lang="en-US" sz="1400" b="1" kern="1200" dirty="0" smtClean="0">
                          <a:solidFill>
                            <a:srgbClr val="0070C0"/>
                          </a:solidFill>
                          <a:latin typeface="+mn-lt"/>
                          <a:ea typeface="+mn-ea"/>
                          <a:cs typeface="+mn-cs"/>
                        </a:rPr>
                        <a:t>RDB) - Office Data Connection Files</a:t>
                      </a:r>
                    </a:p>
                    <a:p>
                      <a:endParaRPr lang="en-US" sz="1400" b="1" dirty="0">
                        <a:solidFill>
                          <a:srgbClr val="0070C0"/>
                        </a:solidFill>
                      </a:endParaRPr>
                    </a:p>
                  </a:txBody>
                  <a:tcPr marT="45711" marB="45711"/>
                </a:tc>
                <a:tc>
                  <a:txBody>
                    <a:bodyPr/>
                    <a:lstStyle/>
                    <a:p>
                      <a:pPr marL="0" algn="l" defTabSz="914363" rtl="0" eaLnBrk="1" latinLnBrk="0" hangingPunct="1"/>
                      <a:r>
                        <a:rPr lang="en-US" sz="1400" b="1" kern="1200" dirty="0" smtClean="0">
                          <a:solidFill>
                            <a:srgbClr val="0070C0"/>
                          </a:solidFill>
                          <a:latin typeface="+mn-lt"/>
                          <a:ea typeface="+mn-ea"/>
                          <a:cs typeface="+mn-cs"/>
                        </a:rPr>
                        <a:t>Analytical Database (OLAP) - Cubes</a:t>
                      </a:r>
                    </a:p>
                  </a:txBody>
                  <a:tcPr marT="45711" marB="45711"/>
                </a:tc>
              </a:tr>
              <a:tr h="434631">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Segoe UI"/>
                          <a:ea typeface="+mn-ea"/>
                          <a:cs typeface="+mn-cs"/>
                        </a:rPr>
                        <a:t>Project Server  - Project </a:t>
                      </a:r>
                      <a:r>
                        <a:rPr lang="en-US" sz="1200" b="0" i="0" u="none" strike="noStrike" kern="1200" dirty="0">
                          <a:solidFill>
                            <a:srgbClr val="000000"/>
                          </a:solidFill>
                          <a:effectLst/>
                          <a:latin typeface="Segoe UI"/>
                          <a:ea typeface="+mn-ea"/>
                          <a:cs typeface="+mn-cs"/>
                        </a:rPr>
                        <a:t>Assignment Data </a:t>
                      </a:r>
                    </a:p>
                  </a:txBody>
                  <a:tcPr marL="9525" marR="9525" marT="9523" marB="0" anchor="ctr"/>
                </a:tc>
                <a:tc>
                  <a:txBody>
                    <a:bodyPr/>
                    <a:lstStyle/>
                    <a:p>
                      <a:pPr marL="285750" indent="-285750" algn="l" rtl="0" fontAlgn="ctr">
                        <a:buFont typeface="Arial" pitchFamily="34" charset="0"/>
                        <a:buChar char="•"/>
                      </a:pPr>
                      <a:r>
                        <a:rPr lang="en-US" sz="1200" b="0" i="0" u="none" strike="noStrike" dirty="0">
                          <a:solidFill>
                            <a:schemeClr val="bg1"/>
                          </a:solidFill>
                          <a:effectLst/>
                          <a:latin typeface="Segoe UI"/>
                        </a:rPr>
                        <a:t>Assignment Non </a:t>
                      </a:r>
                      <a:r>
                        <a:rPr lang="en-US" sz="1200" b="0" i="0" u="none" strike="noStrike" dirty="0" err="1">
                          <a:solidFill>
                            <a:schemeClr val="bg1"/>
                          </a:solidFill>
                          <a:effectLst/>
                          <a:latin typeface="Segoe UI"/>
                        </a:rPr>
                        <a:t>Timephased</a:t>
                      </a:r>
                      <a:r>
                        <a:rPr lang="en-US" sz="1200" b="0" i="0" u="none" strike="noStrike" dirty="0">
                          <a:solidFill>
                            <a:schemeClr val="bg1"/>
                          </a:solidFill>
                          <a:effectLst/>
                          <a:latin typeface="Segoe UI"/>
                        </a:rPr>
                        <a:t> </a:t>
                      </a: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mn-lt"/>
                          <a:ea typeface="+mn-ea"/>
                          <a:cs typeface="+mn-cs"/>
                        </a:rPr>
                        <a:t>Project Server  - </a:t>
                      </a:r>
                      <a:r>
                        <a:rPr lang="en-US" sz="1200" b="0" i="0" u="none" strike="noStrike" dirty="0" smtClean="0">
                          <a:solidFill>
                            <a:srgbClr val="000000"/>
                          </a:solidFill>
                          <a:effectLst/>
                          <a:latin typeface="Segoe UI"/>
                        </a:rPr>
                        <a:t>Deliverables </a:t>
                      </a:r>
                      <a:endParaRPr lang="en-US" sz="1200" b="0" i="0" u="none" strike="noStrike" dirty="0">
                        <a:solidFill>
                          <a:srgbClr val="000000"/>
                        </a:solidFill>
                        <a:effectLst/>
                        <a:latin typeface="Segoe UI"/>
                      </a:endParaRPr>
                    </a:p>
                  </a:txBody>
                  <a:tcPr marL="9525" marR="9525" marT="9523" marB="0" anchor="ctr"/>
                </a:tc>
                <a:tc>
                  <a:txBody>
                    <a:bodyPr/>
                    <a:lstStyle/>
                    <a:p>
                      <a:pPr marL="285750" indent="-285750" algn="l" rtl="0" fontAlgn="ctr">
                        <a:buFont typeface="Arial" pitchFamily="34" charset="0"/>
                        <a:buChar char="•"/>
                      </a:pPr>
                      <a:r>
                        <a:rPr lang="en-US" sz="1200" b="0" i="0" u="none" strike="noStrike" dirty="0">
                          <a:solidFill>
                            <a:schemeClr val="bg1"/>
                          </a:solidFill>
                          <a:effectLst/>
                          <a:latin typeface="Segoe UI"/>
                        </a:rPr>
                        <a:t>Assignment </a:t>
                      </a:r>
                      <a:r>
                        <a:rPr lang="en-US" sz="1200" b="0" i="0" u="none" strike="noStrike" dirty="0" err="1">
                          <a:solidFill>
                            <a:schemeClr val="bg1"/>
                          </a:solidFill>
                          <a:effectLst/>
                          <a:latin typeface="Segoe UI"/>
                        </a:rPr>
                        <a:t>Timephased</a:t>
                      </a:r>
                      <a:r>
                        <a:rPr lang="en-US" sz="1200" b="0" i="0" u="none" strike="noStrike" dirty="0">
                          <a:solidFill>
                            <a:schemeClr val="bg1"/>
                          </a:solidFill>
                          <a:effectLst/>
                          <a:latin typeface="Segoe UI"/>
                        </a:rPr>
                        <a:t> </a:t>
                      </a: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mn-lt"/>
                          <a:ea typeface="+mn-ea"/>
                          <a:cs typeface="+mn-cs"/>
                        </a:rPr>
                        <a:t>Project Server  - </a:t>
                      </a:r>
                      <a:r>
                        <a:rPr lang="en-US" sz="1200" b="0" i="0" u="none" strike="noStrike" dirty="0" smtClean="0">
                          <a:solidFill>
                            <a:srgbClr val="000000"/>
                          </a:solidFill>
                          <a:effectLst/>
                          <a:latin typeface="Segoe UI"/>
                        </a:rPr>
                        <a:t>Issue </a:t>
                      </a:r>
                      <a:r>
                        <a:rPr lang="en-US" sz="1200" b="0" i="0" u="none" strike="noStrike" dirty="0">
                          <a:solidFill>
                            <a:srgbClr val="000000"/>
                          </a:solidFill>
                          <a:effectLst/>
                          <a:latin typeface="Segoe UI"/>
                        </a:rPr>
                        <a:t>Data </a:t>
                      </a:r>
                    </a:p>
                  </a:txBody>
                  <a:tcPr marL="9525" marR="9525" marT="9523" marB="0" anchor="ctr"/>
                </a:tc>
                <a:tc>
                  <a:txBody>
                    <a:bodyPr/>
                    <a:lstStyle/>
                    <a:p>
                      <a:pPr marL="285750" indent="-285750" algn="l" rtl="0" fontAlgn="ctr">
                        <a:buFont typeface="Arial" pitchFamily="34" charset="0"/>
                        <a:buChar char="•"/>
                      </a:pPr>
                      <a:r>
                        <a:rPr lang="en-US" sz="1200" b="0" i="0" u="none" strike="noStrike" dirty="0">
                          <a:solidFill>
                            <a:schemeClr val="bg1"/>
                          </a:solidFill>
                          <a:effectLst/>
                          <a:latin typeface="Segoe UI"/>
                        </a:rPr>
                        <a:t>Deliverables </a:t>
                      </a: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mn-lt"/>
                          <a:ea typeface="+mn-ea"/>
                          <a:cs typeface="+mn-cs"/>
                        </a:rPr>
                        <a:t>Project Server  - </a:t>
                      </a:r>
                      <a:r>
                        <a:rPr lang="en-US" sz="1200" b="0" i="0" u="none" strike="noStrike" dirty="0" smtClean="0">
                          <a:solidFill>
                            <a:srgbClr val="000000"/>
                          </a:solidFill>
                          <a:effectLst/>
                          <a:latin typeface="Segoe UI"/>
                        </a:rPr>
                        <a:t>Project </a:t>
                      </a:r>
                      <a:r>
                        <a:rPr lang="en-US" sz="1200" b="0" i="0" u="none" strike="noStrike" dirty="0">
                          <a:solidFill>
                            <a:srgbClr val="000000"/>
                          </a:solidFill>
                          <a:effectLst/>
                          <a:latin typeface="Segoe UI"/>
                        </a:rPr>
                        <a:t>And Task Data </a:t>
                      </a:r>
                    </a:p>
                  </a:txBody>
                  <a:tcPr marL="9525" marR="9525" marT="9523" marB="0" anchor="ctr"/>
                </a:tc>
                <a:tc>
                  <a:txBody>
                    <a:bodyPr/>
                    <a:lstStyle/>
                    <a:p>
                      <a:pPr marL="285750" indent="-285750" algn="l" rtl="0" fontAlgn="ctr">
                        <a:buFont typeface="Arial" pitchFamily="34" charset="0"/>
                        <a:buChar char="•"/>
                      </a:pPr>
                      <a:r>
                        <a:rPr lang="en-US" sz="1200" b="0" i="0" u="none" strike="noStrike" dirty="0">
                          <a:solidFill>
                            <a:schemeClr val="bg1"/>
                          </a:solidFill>
                          <a:effectLst/>
                          <a:latin typeface="Segoe UI"/>
                        </a:rPr>
                        <a:t>EPM Timesheet </a:t>
                      </a: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mn-lt"/>
                          <a:ea typeface="+mn-ea"/>
                          <a:cs typeface="+mn-cs"/>
                        </a:rPr>
                        <a:t>Project Server  - </a:t>
                      </a:r>
                      <a:r>
                        <a:rPr lang="en-US" sz="1200" b="0" i="0" u="none" strike="noStrike" dirty="0" smtClean="0">
                          <a:solidFill>
                            <a:srgbClr val="000000"/>
                          </a:solidFill>
                          <a:effectLst/>
                          <a:latin typeface="Segoe UI"/>
                        </a:rPr>
                        <a:t>Rejected </a:t>
                      </a:r>
                      <a:r>
                        <a:rPr lang="en-US" sz="1200" b="0" i="0" u="none" strike="noStrike" dirty="0">
                          <a:solidFill>
                            <a:srgbClr val="000000"/>
                          </a:solidFill>
                          <a:effectLst/>
                          <a:latin typeface="Segoe UI"/>
                        </a:rPr>
                        <a:t>Projects List </a:t>
                      </a:r>
                    </a:p>
                  </a:txBody>
                  <a:tcPr marL="9525" marR="9525" marT="9523" marB="0" anchor="ctr"/>
                </a:tc>
                <a:tc>
                  <a:txBody>
                    <a:bodyPr/>
                    <a:lstStyle/>
                    <a:p>
                      <a:pPr marL="285750" indent="-285750" algn="l" rtl="0" fontAlgn="ctr">
                        <a:buFont typeface="Arial" pitchFamily="34" charset="0"/>
                        <a:buChar char="•"/>
                      </a:pPr>
                      <a:r>
                        <a:rPr lang="en-US" sz="1200" b="0" i="0" u="none" strike="noStrike" dirty="0">
                          <a:solidFill>
                            <a:schemeClr val="bg1"/>
                          </a:solidFill>
                          <a:effectLst/>
                          <a:latin typeface="Segoe UI"/>
                        </a:rPr>
                        <a:t>Issues </a:t>
                      </a: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mn-lt"/>
                          <a:ea typeface="+mn-ea"/>
                          <a:cs typeface="+mn-cs"/>
                        </a:rPr>
                        <a:t>Project Server  - </a:t>
                      </a:r>
                      <a:r>
                        <a:rPr lang="en-US" sz="1200" b="0" i="0" u="none" strike="noStrike" dirty="0" smtClean="0">
                          <a:solidFill>
                            <a:srgbClr val="000000"/>
                          </a:solidFill>
                          <a:effectLst/>
                          <a:latin typeface="Segoe UI"/>
                        </a:rPr>
                        <a:t>Resource </a:t>
                      </a:r>
                      <a:r>
                        <a:rPr lang="en-US" sz="1200" b="0" i="0" u="none" strike="noStrike" dirty="0">
                          <a:solidFill>
                            <a:srgbClr val="000000"/>
                          </a:solidFill>
                          <a:effectLst/>
                          <a:latin typeface="Segoe UI"/>
                        </a:rPr>
                        <a:t>Capacity </a:t>
                      </a:r>
                    </a:p>
                  </a:txBody>
                  <a:tcPr marL="9525" marR="9525" marT="9523" marB="0" anchor="ctr"/>
                </a:tc>
                <a:tc>
                  <a:txBody>
                    <a:bodyPr/>
                    <a:lstStyle/>
                    <a:p>
                      <a:pPr marL="285750" indent="-285750" algn="l" rtl="0" fontAlgn="ctr">
                        <a:buFont typeface="Arial" pitchFamily="34" charset="0"/>
                        <a:buChar char="•"/>
                      </a:pPr>
                      <a:r>
                        <a:rPr lang="en-US" sz="1200" b="0" i="0" u="none" strike="noStrike" dirty="0" err="1" smtClean="0">
                          <a:solidFill>
                            <a:schemeClr val="bg1"/>
                          </a:solidFill>
                          <a:effectLst/>
                          <a:latin typeface="Segoe UI"/>
                        </a:rPr>
                        <a:t>MSP_Portfolio_Analyzer</a:t>
                      </a:r>
                      <a:r>
                        <a:rPr lang="en-US" sz="1200" b="0" i="0" u="none" strike="noStrike" dirty="0" smtClean="0">
                          <a:solidFill>
                            <a:schemeClr val="bg1"/>
                          </a:solidFill>
                          <a:effectLst/>
                          <a:latin typeface="Segoe UI"/>
                        </a:rPr>
                        <a:t> </a:t>
                      </a:r>
                      <a:endParaRPr lang="en-US" sz="1200" b="0" i="0" u="none" strike="noStrike" dirty="0">
                        <a:solidFill>
                          <a:schemeClr val="bg1"/>
                        </a:solidFill>
                        <a:effectLst/>
                        <a:latin typeface="Segoe UI"/>
                      </a:endParaRP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dirty="0" smtClean="0">
                          <a:solidFill>
                            <a:srgbClr val="000000"/>
                          </a:solidFill>
                          <a:effectLst/>
                          <a:latin typeface="Segoe UI"/>
                        </a:rPr>
                        <a:t>Project Server – Resource Data</a:t>
                      </a:r>
                      <a:endParaRPr lang="en-US" sz="1200" b="0" i="0" u="none" strike="noStrike" dirty="0">
                        <a:solidFill>
                          <a:srgbClr val="000000"/>
                        </a:solidFill>
                        <a:effectLst/>
                        <a:latin typeface="Segoe UI"/>
                      </a:endParaRPr>
                    </a:p>
                  </a:txBody>
                  <a:tcPr marL="9525" marR="9525" marT="9523" marB="0" anchor="ctr"/>
                </a:tc>
                <a:tc>
                  <a:txBody>
                    <a:bodyPr/>
                    <a:lstStyle/>
                    <a:p>
                      <a:pPr marL="285750" marR="0" indent="-285750" algn="l" defTabSz="914363" rtl="0" eaLnBrk="1" fontAlgn="ctr" latinLnBrk="0" hangingPunct="1">
                        <a:lnSpc>
                          <a:spcPct val="100000"/>
                        </a:lnSpc>
                        <a:spcBef>
                          <a:spcPts val="0"/>
                        </a:spcBef>
                        <a:spcAft>
                          <a:spcPts val="0"/>
                        </a:spcAft>
                        <a:buClrTx/>
                        <a:buSzTx/>
                        <a:buFont typeface="Arial" pitchFamily="34" charset="0"/>
                        <a:buChar char="•"/>
                        <a:tabLst/>
                        <a:defRPr/>
                      </a:pPr>
                      <a:r>
                        <a:rPr lang="en-US" sz="1200" b="0" i="0" u="none" strike="noStrike" dirty="0" err="1" smtClean="0">
                          <a:solidFill>
                            <a:schemeClr val="bg1"/>
                          </a:solidFill>
                          <a:effectLst/>
                          <a:latin typeface="+mn-lt"/>
                        </a:rPr>
                        <a:t>MSP_Project_SharePoint</a:t>
                      </a:r>
                      <a:endParaRPr lang="en-US" sz="1200" b="0" i="0" u="none" strike="noStrike" dirty="0" smtClean="0">
                        <a:solidFill>
                          <a:schemeClr val="bg1"/>
                        </a:solidFill>
                        <a:effectLst/>
                        <a:latin typeface="+mn-lt"/>
                      </a:endParaRP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mn-lt"/>
                          <a:ea typeface="+mn-ea"/>
                          <a:cs typeface="+mn-cs"/>
                        </a:rPr>
                        <a:t>Project Server  - </a:t>
                      </a:r>
                      <a:r>
                        <a:rPr lang="en-US" sz="1200" b="0" i="0" u="none" strike="noStrike" dirty="0" smtClean="0">
                          <a:solidFill>
                            <a:srgbClr val="000000"/>
                          </a:solidFill>
                          <a:effectLst/>
                          <a:latin typeface="Segoe UI"/>
                        </a:rPr>
                        <a:t>Risk </a:t>
                      </a:r>
                      <a:r>
                        <a:rPr lang="en-US" sz="1200" b="0" i="0" u="none" strike="noStrike" dirty="0">
                          <a:solidFill>
                            <a:srgbClr val="000000"/>
                          </a:solidFill>
                          <a:effectLst/>
                          <a:latin typeface="Segoe UI"/>
                        </a:rPr>
                        <a:t>Data </a:t>
                      </a:r>
                    </a:p>
                  </a:txBody>
                  <a:tcPr marL="9525" marR="9525" marT="9523" marB="0" anchor="ctr"/>
                </a:tc>
                <a:tc>
                  <a:txBody>
                    <a:bodyPr/>
                    <a:lstStyle/>
                    <a:p>
                      <a:pPr marL="285750" marR="0" indent="-285750" algn="l" defTabSz="914363" rtl="0" eaLnBrk="1" fontAlgn="ctr" latinLnBrk="0" hangingPunct="1">
                        <a:lnSpc>
                          <a:spcPct val="100000"/>
                        </a:lnSpc>
                        <a:spcBef>
                          <a:spcPts val="0"/>
                        </a:spcBef>
                        <a:spcAft>
                          <a:spcPts val="0"/>
                        </a:spcAft>
                        <a:buClrTx/>
                        <a:buSzTx/>
                        <a:buFont typeface="Arial" pitchFamily="34" charset="0"/>
                        <a:buChar char="•"/>
                        <a:tabLst/>
                        <a:defRPr/>
                      </a:pPr>
                      <a:r>
                        <a:rPr lang="en-US" sz="1200" b="0" i="0" u="none" strike="noStrike" dirty="0" err="1" smtClean="0">
                          <a:solidFill>
                            <a:schemeClr val="bg1"/>
                          </a:solidFill>
                          <a:effectLst/>
                          <a:latin typeface="+mn-lt"/>
                        </a:rPr>
                        <a:t>MSP_Project_Timesheet</a:t>
                      </a:r>
                      <a:endParaRPr lang="en-US" sz="1200" b="0" i="0" u="none" strike="noStrike" dirty="0" smtClean="0">
                        <a:solidFill>
                          <a:schemeClr val="bg1"/>
                        </a:solidFill>
                        <a:effectLst/>
                        <a:latin typeface="+mn-lt"/>
                      </a:endParaRP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mn-lt"/>
                          <a:ea typeface="+mn-ea"/>
                          <a:cs typeface="+mn-cs"/>
                        </a:rPr>
                        <a:t>Project Server  - </a:t>
                      </a:r>
                      <a:r>
                        <a:rPr lang="en-US" sz="1200" b="0" i="0" u="none" strike="noStrike" dirty="0" smtClean="0">
                          <a:solidFill>
                            <a:srgbClr val="000000"/>
                          </a:solidFill>
                          <a:effectLst/>
                          <a:latin typeface="Segoe UI"/>
                        </a:rPr>
                        <a:t>Simple </a:t>
                      </a:r>
                      <a:r>
                        <a:rPr lang="en-US" sz="1200" b="0" i="0" u="none" strike="noStrike" dirty="0">
                          <a:solidFill>
                            <a:srgbClr val="000000"/>
                          </a:solidFill>
                          <a:effectLst/>
                          <a:latin typeface="Segoe UI"/>
                        </a:rPr>
                        <a:t>Projects List </a:t>
                      </a:r>
                    </a:p>
                  </a:txBody>
                  <a:tcPr marL="9525" marR="9525" marT="9523" marB="0" anchor="ctr"/>
                </a:tc>
                <a:tc>
                  <a:txBody>
                    <a:bodyPr/>
                    <a:lstStyle/>
                    <a:p>
                      <a:pPr marL="285750" marR="0" indent="-285750" algn="l" defTabSz="914363" rtl="0" eaLnBrk="1" fontAlgn="ctr" latinLnBrk="0" hangingPunct="1">
                        <a:lnSpc>
                          <a:spcPct val="100000"/>
                        </a:lnSpc>
                        <a:spcBef>
                          <a:spcPts val="0"/>
                        </a:spcBef>
                        <a:spcAft>
                          <a:spcPts val="0"/>
                        </a:spcAft>
                        <a:buClrTx/>
                        <a:buSzTx/>
                        <a:buFont typeface="Arial" pitchFamily="34" charset="0"/>
                        <a:buChar char="•"/>
                        <a:tabLst/>
                        <a:defRPr/>
                      </a:pPr>
                      <a:r>
                        <a:rPr lang="en-US" sz="1200" b="0" i="0" u="none" strike="noStrike" dirty="0" smtClean="0">
                          <a:solidFill>
                            <a:schemeClr val="bg1"/>
                          </a:solidFill>
                          <a:effectLst/>
                          <a:latin typeface="+mn-lt"/>
                        </a:rPr>
                        <a:t>Project Non </a:t>
                      </a:r>
                      <a:r>
                        <a:rPr lang="en-US" sz="1200" b="0" i="0" u="none" strike="noStrike" dirty="0" err="1" smtClean="0">
                          <a:solidFill>
                            <a:schemeClr val="bg1"/>
                          </a:solidFill>
                          <a:effectLst/>
                          <a:latin typeface="+mn-lt"/>
                        </a:rPr>
                        <a:t>Timephased</a:t>
                      </a:r>
                      <a:endParaRPr lang="en-US" sz="1200" b="0" i="0" u="none" strike="noStrike" dirty="0" smtClean="0">
                        <a:solidFill>
                          <a:schemeClr val="bg1"/>
                        </a:solidFill>
                        <a:effectLst/>
                        <a:latin typeface="+mn-lt"/>
                      </a:endParaRP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mn-lt"/>
                          <a:ea typeface="+mn-ea"/>
                          <a:cs typeface="+mn-cs"/>
                        </a:rPr>
                        <a:t>Project Server  - </a:t>
                      </a:r>
                      <a:r>
                        <a:rPr lang="en-US" sz="1200" b="0" i="0" u="none" strike="noStrike" dirty="0" smtClean="0">
                          <a:solidFill>
                            <a:srgbClr val="000000"/>
                          </a:solidFill>
                          <a:effectLst/>
                          <a:latin typeface="Segoe UI"/>
                        </a:rPr>
                        <a:t>Timesheet </a:t>
                      </a:r>
                      <a:r>
                        <a:rPr lang="en-US" sz="1200" b="0" i="0" u="none" strike="noStrike" dirty="0">
                          <a:solidFill>
                            <a:srgbClr val="000000"/>
                          </a:solidFill>
                          <a:effectLst/>
                          <a:latin typeface="Segoe UI"/>
                        </a:rPr>
                        <a:t>Data </a:t>
                      </a:r>
                    </a:p>
                  </a:txBody>
                  <a:tcPr marL="9525" marR="9525" marT="9523" marB="0" anchor="ctr"/>
                </a:tc>
                <a:tc>
                  <a:txBody>
                    <a:bodyPr/>
                    <a:lstStyle/>
                    <a:p>
                      <a:pPr marL="285750" indent="-285750" algn="l" rtl="0" fontAlgn="ctr">
                        <a:buFont typeface="Arial" pitchFamily="34" charset="0"/>
                        <a:buChar char="•"/>
                      </a:pPr>
                      <a:r>
                        <a:rPr lang="en-US" sz="1200" b="0" i="0" u="none" strike="noStrike" dirty="0">
                          <a:solidFill>
                            <a:schemeClr val="bg1"/>
                          </a:solidFill>
                          <a:effectLst/>
                          <a:latin typeface="Segoe UI"/>
                        </a:rPr>
                        <a:t>Resource Non </a:t>
                      </a:r>
                      <a:r>
                        <a:rPr lang="en-US" sz="1200" b="0" i="0" u="none" strike="noStrike" dirty="0" err="1">
                          <a:solidFill>
                            <a:schemeClr val="bg1"/>
                          </a:solidFill>
                          <a:effectLst/>
                          <a:latin typeface="Segoe UI"/>
                        </a:rPr>
                        <a:t>Timephased</a:t>
                      </a:r>
                      <a:r>
                        <a:rPr lang="en-US" sz="1200" b="0" i="0" u="none" strike="noStrike" dirty="0">
                          <a:solidFill>
                            <a:schemeClr val="bg1"/>
                          </a:solidFill>
                          <a:effectLst/>
                          <a:latin typeface="Segoe UI"/>
                        </a:rPr>
                        <a:t> </a:t>
                      </a: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mn-lt"/>
                          <a:ea typeface="+mn-ea"/>
                          <a:cs typeface="+mn-cs"/>
                        </a:rPr>
                        <a:t>Project Server  - </a:t>
                      </a:r>
                      <a:r>
                        <a:rPr lang="en-US" sz="1200" b="0" i="0" u="none" strike="noStrike" dirty="0" smtClean="0">
                          <a:solidFill>
                            <a:srgbClr val="000000"/>
                          </a:solidFill>
                          <a:effectLst/>
                          <a:latin typeface="Segoe UI"/>
                        </a:rPr>
                        <a:t>Top </a:t>
                      </a:r>
                      <a:r>
                        <a:rPr lang="en-US" sz="1200" b="0" i="0" u="none" strike="noStrike" dirty="0">
                          <a:solidFill>
                            <a:srgbClr val="000000"/>
                          </a:solidFill>
                          <a:effectLst/>
                          <a:latin typeface="Segoe UI"/>
                        </a:rPr>
                        <a:t>Projects Data </a:t>
                      </a:r>
                    </a:p>
                  </a:txBody>
                  <a:tcPr marL="9525" marR="9525" marT="9523" marB="0" anchor="ctr"/>
                </a:tc>
                <a:tc>
                  <a:txBody>
                    <a:bodyPr/>
                    <a:lstStyle/>
                    <a:p>
                      <a:pPr marL="285750" indent="-285750" algn="l" rtl="0" fontAlgn="ctr">
                        <a:buFont typeface="Arial" pitchFamily="34" charset="0"/>
                        <a:buChar char="•"/>
                      </a:pPr>
                      <a:r>
                        <a:rPr lang="en-US" sz="1200" b="0" i="0" u="none" strike="noStrike" dirty="0">
                          <a:solidFill>
                            <a:schemeClr val="bg1"/>
                          </a:solidFill>
                          <a:effectLst/>
                          <a:latin typeface="Segoe UI"/>
                        </a:rPr>
                        <a:t>Resource </a:t>
                      </a:r>
                      <a:r>
                        <a:rPr lang="en-US" sz="1200" b="0" i="0" u="none" strike="noStrike" dirty="0" err="1">
                          <a:solidFill>
                            <a:schemeClr val="bg1"/>
                          </a:solidFill>
                          <a:effectLst/>
                          <a:latin typeface="Segoe UI"/>
                        </a:rPr>
                        <a:t>Timephased</a:t>
                      </a:r>
                      <a:r>
                        <a:rPr lang="en-US" sz="1200" b="0" i="0" u="none" strike="noStrike" dirty="0">
                          <a:solidFill>
                            <a:schemeClr val="bg1"/>
                          </a:solidFill>
                          <a:effectLst/>
                          <a:latin typeface="Segoe UI"/>
                        </a:rPr>
                        <a:t> </a:t>
                      </a: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mn-lt"/>
                          <a:ea typeface="+mn-ea"/>
                          <a:cs typeface="+mn-cs"/>
                        </a:rPr>
                        <a:t>Project Server  - </a:t>
                      </a:r>
                      <a:r>
                        <a:rPr lang="en-US" sz="1200" b="0" i="0" u="none" strike="noStrike" dirty="0" smtClean="0">
                          <a:solidFill>
                            <a:srgbClr val="000000"/>
                          </a:solidFill>
                          <a:effectLst/>
                          <a:latin typeface="Segoe UI"/>
                        </a:rPr>
                        <a:t>Workflow </a:t>
                      </a:r>
                      <a:r>
                        <a:rPr lang="en-US" sz="1200" b="0" i="0" u="none" strike="noStrike" dirty="0">
                          <a:solidFill>
                            <a:srgbClr val="000000"/>
                          </a:solidFill>
                          <a:effectLst/>
                          <a:latin typeface="Segoe UI"/>
                        </a:rPr>
                        <a:t>Chart Data </a:t>
                      </a:r>
                    </a:p>
                  </a:txBody>
                  <a:tcPr marL="9525" marR="9525" marT="9523" marB="0" anchor="ctr"/>
                </a:tc>
                <a:tc>
                  <a:txBody>
                    <a:bodyPr/>
                    <a:lstStyle/>
                    <a:p>
                      <a:pPr marL="285750" indent="-285750" algn="l" rtl="0" fontAlgn="ctr">
                        <a:buFont typeface="Arial" pitchFamily="34" charset="0"/>
                        <a:buChar char="•"/>
                      </a:pPr>
                      <a:r>
                        <a:rPr lang="en-US" sz="1200" b="0" i="0" u="none" strike="noStrike" dirty="0">
                          <a:solidFill>
                            <a:schemeClr val="bg1"/>
                          </a:solidFill>
                          <a:effectLst/>
                          <a:latin typeface="Segoe UI"/>
                        </a:rPr>
                        <a:t>Risks </a:t>
                      </a:r>
                    </a:p>
                  </a:txBody>
                  <a:tcPr marL="9525" marR="9525" marT="9523" marB="0" anchor="ctr"/>
                </a:tc>
              </a:tr>
              <a:tr h="239796">
                <a:tc>
                  <a:txBody>
                    <a:bodyPr/>
                    <a:lstStyle/>
                    <a:p>
                      <a:pPr marL="285750" indent="-285750" algn="l" rtl="0" fontAlgn="ctr">
                        <a:buFont typeface="Arial" pitchFamily="34" charset="0"/>
                        <a:buChar char="•"/>
                      </a:pPr>
                      <a:r>
                        <a:rPr lang="en-US" sz="1200" b="0" i="0" u="none" strike="noStrike" kern="1200" dirty="0" smtClean="0">
                          <a:solidFill>
                            <a:srgbClr val="000000"/>
                          </a:solidFill>
                          <a:effectLst/>
                          <a:latin typeface="+mn-lt"/>
                          <a:ea typeface="+mn-ea"/>
                          <a:cs typeface="+mn-cs"/>
                        </a:rPr>
                        <a:t>Project Server  - </a:t>
                      </a:r>
                      <a:r>
                        <a:rPr lang="en-US" sz="1200" b="0" i="0" u="none" strike="noStrike" dirty="0" smtClean="0">
                          <a:solidFill>
                            <a:srgbClr val="000000"/>
                          </a:solidFill>
                          <a:effectLst/>
                          <a:latin typeface="Segoe UI"/>
                        </a:rPr>
                        <a:t>Workflow </a:t>
                      </a:r>
                      <a:r>
                        <a:rPr lang="en-US" sz="1200" b="0" i="0" u="none" strike="noStrike" dirty="0">
                          <a:solidFill>
                            <a:srgbClr val="000000"/>
                          </a:solidFill>
                          <a:effectLst/>
                          <a:latin typeface="Segoe UI"/>
                        </a:rPr>
                        <a:t>Drilldown Data </a:t>
                      </a:r>
                    </a:p>
                  </a:txBody>
                  <a:tcPr marL="9525" marR="9525" marT="9523" marB="0" anchor="ctr"/>
                </a:tc>
                <a:tc>
                  <a:txBody>
                    <a:bodyPr/>
                    <a:lstStyle/>
                    <a:p>
                      <a:pPr marL="285750" indent="-285750" algn="l" rtl="0" fontAlgn="ctr">
                        <a:buFont typeface="Arial" pitchFamily="34" charset="0"/>
                        <a:buChar char="•"/>
                      </a:pPr>
                      <a:r>
                        <a:rPr lang="en-US" sz="1200" b="0" i="0" u="none" strike="noStrike" dirty="0">
                          <a:solidFill>
                            <a:schemeClr val="bg1"/>
                          </a:solidFill>
                          <a:effectLst/>
                          <a:latin typeface="Segoe UI"/>
                        </a:rPr>
                        <a:t>Task Non </a:t>
                      </a:r>
                      <a:r>
                        <a:rPr lang="en-US" sz="1200" b="0" i="0" u="none" strike="noStrike" dirty="0" err="1">
                          <a:solidFill>
                            <a:schemeClr val="bg1"/>
                          </a:solidFill>
                          <a:effectLst/>
                          <a:latin typeface="Segoe UI"/>
                        </a:rPr>
                        <a:t>Timephased</a:t>
                      </a:r>
                      <a:r>
                        <a:rPr lang="en-US" sz="1200" b="0" i="0" u="none" strike="noStrike" dirty="0">
                          <a:solidFill>
                            <a:schemeClr val="bg1"/>
                          </a:solidFill>
                          <a:effectLst/>
                          <a:latin typeface="Segoe UI"/>
                        </a:rPr>
                        <a:t> </a:t>
                      </a:r>
                    </a:p>
                  </a:txBody>
                  <a:tcPr marL="9525" marR="9525" marT="9523" marB="0" anchor="ctr"/>
                </a:tc>
              </a:tr>
              <a:tr h="239796">
                <a:tc>
                  <a:txBody>
                    <a:bodyPr/>
                    <a:lstStyle/>
                    <a:p>
                      <a:pPr marL="285750" indent="-285750" algn="l" rtl="0" fontAlgn="ctr">
                        <a:buFont typeface="Arial" pitchFamily="34" charset="0"/>
                        <a:buChar char="•"/>
                      </a:pPr>
                      <a:endParaRPr lang="en-US" sz="1200" b="0" i="0" u="none" strike="noStrike" dirty="0">
                        <a:solidFill>
                          <a:srgbClr val="000000"/>
                        </a:solidFill>
                        <a:effectLst/>
                        <a:latin typeface="Segoe UI"/>
                      </a:endParaRPr>
                    </a:p>
                  </a:txBody>
                  <a:tcPr marL="9525" marR="9525" marT="9523" marB="0" anchor="ctr"/>
                </a:tc>
                <a:tc>
                  <a:txBody>
                    <a:bodyPr/>
                    <a:lstStyle/>
                    <a:p>
                      <a:pPr marL="285750" indent="-285750" algn="l" rtl="0" fontAlgn="ctr">
                        <a:buFont typeface="Arial" pitchFamily="34" charset="0"/>
                        <a:buChar char="•"/>
                      </a:pPr>
                      <a:r>
                        <a:rPr lang="en-US" sz="1200" b="0" i="0" u="none" strike="noStrike" dirty="0">
                          <a:solidFill>
                            <a:schemeClr val="bg1"/>
                          </a:solidFill>
                          <a:effectLst/>
                          <a:latin typeface="Segoe UI"/>
                        </a:rPr>
                        <a:t>Timesheet </a:t>
                      </a:r>
                    </a:p>
                  </a:txBody>
                  <a:tcPr marL="9525" marR="9525" marT="9523" marB="0" anchor="ctr"/>
                </a:tc>
              </a:tr>
            </a:tbl>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pPr defTabSz="914363" fontAlgn="auto">
              <a:spcAft>
                <a:spcPts val="0"/>
              </a:spcAft>
              <a:defRPr/>
            </a:pPr>
            <a:r>
              <a:t>Business Intelligence Center</a:t>
            </a:r>
            <a:br/>
            <a:r>
              <a:rPr sz="3600">
                <a:solidFill>
                  <a:srgbClr val="FFC000"/>
                </a:solidFill>
              </a:rPr>
              <a:t>Consideration for customization</a:t>
            </a:r>
          </a:p>
        </p:txBody>
      </p:sp>
      <p:sp>
        <p:nvSpPr>
          <p:cNvPr id="3" name="Text Placeholder 2"/>
          <p:cNvSpPr>
            <a:spLocks noGrp="1"/>
          </p:cNvSpPr>
          <p:nvPr>
            <p:ph type="body" sz="quarter" idx="10"/>
          </p:nvPr>
        </p:nvSpPr>
        <p:spPr>
          <a:xfrm>
            <a:off x="304800" y="1676400"/>
            <a:ext cx="8382000" cy="3160967"/>
          </a:xfrm>
        </p:spPr>
        <p:txBody>
          <a:bodyPr>
            <a:normAutofit/>
          </a:bodyPr>
          <a:lstStyle/>
          <a:p>
            <a:pPr defTabSz="914363" fontAlgn="auto">
              <a:lnSpc>
                <a:spcPct val="100000"/>
              </a:lnSpc>
              <a:spcAft>
                <a:spcPts val="0"/>
              </a:spcAft>
              <a:defRPr/>
            </a:pPr>
            <a:r>
              <a:rPr lang="en-US" dirty="0" smtClean="0"/>
              <a:t>Renaming or deleting default content and folders is not recommended</a:t>
            </a:r>
          </a:p>
          <a:p>
            <a:pPr defTabSz="914363" fontAlgn="auto">
              <a:lnSpc>
                <a:spcPct val="100000"/>
              </a:lnSpc>
              <a:spcAft>
                <a:spcPts val="0"/>
              </a:spcAft>
              <a:defRPr/>
            </a:pPr>
            <a:r>
              <a:rPr lang="en-US" dirty="0" smtClean="0"/>
              <a:t>Microsoft updates ( service packs and patches ) may update and/or recreate default content/folders</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218795"/>
          </a:xfrm>
        </p:spPr>
        <p:txBody>
          <a:bodyPr/>
          <a:lstStyle/>
          <a:p>
            <a:pPr defTabSz="914363" fontAlgn="auto">
              <a:spcAft>
                <a:spcPts val="0"/>
              </a:spcAft>
              <a:defRPr/>
            </a:pPr>
            <a:r>
              <a:rPr/>
              <a:t>Business Intelligence Center</a:t>
            </a:r>
            <a:br>
              <a:rPr/>
            </a:br>
            <a:r>
              <a:rPr sz="4000">
                <a:solidFill>
                  <a:srgbClr val="FFC000"/>
                </a:solidFill>
              </a:rPr>
              <a:t>OLAP Integration</a:t>
            </a:r>
            <a:endParaRPr b="1"/>
          </a:p>
        </p:txBody>
      </p:sp>
      <p:sp>
        <p:nvSpPr>
          <p:cNvPr id="3" name="Content Placeholder 2"/>
          <p:cNvSpPr>
            <a:spLocks noGrp="1"/>
          </p:cNvSpPr>
          <p:nvPr>
            <p:ph idx="1"/>
          </p:nvPr>
        </p:nvSpPr>
        <p:spPr>
          <a:xfrm>
            <a:off x="381000" y="1828800"/>
            <a:ext cx="8382000" cy="4321175"/>
          </a:xfrm>
        </p:spPr>
        <p:txBody>
          <a:bodyPr>
            <a:normAutofit fontScale="92500" lnSpcReduction="20000"/>
          </a:bodyPr>
          <a:lstStyle/>
          <a:p>
            <a:pPr defTabSz="914363" fontAlgn="auto">
              <a:lnSpc>
                <a:spcPct val="110000"/>
              </a:lnSpc>
              <a:spcAft>
                <a:spcPts val="0"/>
              </a:spcAft>
              <a:defRPr/>
            </a:pPr>
            <a:r>
              <a:rPr lang="en-US" dirty="0" smtClean="0">
                <a:solidFill>
                  <a:schemeClr val="tx1"/>
                </a:solidFill>
              </a:rPr>
              <a:t>When OLAP Database is created, the following </a:t>
            </a:r>
            <a:r>
              <a:rPr lang="en-US" dirty="0">
                <a:solidFill>
                  <a:schemeClr val="tx1"/>
                </a:solidFill>
              </a:rPr>
              <a:t>is </a:t>
            </a:r>
            <a:r>
              <a:rPr lang="en-US" dirty="0" smtClean="0">
                <a:solidFill>
                  <a:schemeClr val="tx1"/>
                </a:solidFill>
              </a:rPr>
              <a:t>created in </a:t>
            </a:r>
            <a:r>
              <a:rPr lang="en-US" dirty="0">
                <a:solidFill>
                  <a:schemeClr val="tx1"/>
                </a:solidFill>
              </a:rPr>
              <a:t>the Reports folder</a:t>
            </a:r>
            <a:r>
              <a:rPr lang="en-US" dirty="0" smtClean="0">
                <a:solidFill>
                  <a:schemeClr val="tx1"/>
                </a:solidFill>
              </a:rPr>
              <a:t>:</a:t>
            </a:r>
          </a:p>
          <a:p>
            <a:pPr defTabSz="914363" fontAlgn="auto">
              <a:lnSpc>
                <a:spcPct val="110000"/>
              </a:lnSpc>
              <a:spcAft>
                <a:spcPts val="0"/>
              </a:spcAft>
              <a:defRPr/>
            </a:pPr>
            <a:endParaRPr lang="en-US" dirty="0" smtClean="0">
              <a:solidFill>
                <a:schemeClr val="tx1"/>
              </a:solidFill>
            </a:endParaRPr>
          </a:p>
          <a:p>
            <a:pPr lvl="1" defTabSz="914363" fontAlgn="auto">
              <a:lnSpc>
                <a:spcPct val="110000"/>
              </a:lnSpc>
              <a:spcAft>
                <a:spcPts val="0"/>
              </a:spcAft>
              <a:defRPr/>
            </a:pPr>
            <a:r>
              <a:rPr lang="en-US" dirty="0" smtClean="0">
                <a:solidFill>
                  <a:schemeClr val="tx1"/>
                </a:solidFill>
              </a:rPr>
              <a:t>Office Data Connection </a:t>
            </a:r>
          </a:p>
          <a:p>
            <a:pPr lvl="1" defTabSz="914363" fontAlgn="auto">
              <a:lnSpc>
                <a:spcPct val="110000"/>
              </a:lnSpc>
              <a:spcAft>
                <a:spcPts val="0"/>
              </a:spcAft>
              <a:defRPr/>
            </a:pPr>
            <a:r>
              <a:rPr lang="en-US" dirty="0" smtClean="0">
                <a:solidFill>
                  <a:schemeClr val="tx1"/>
                </a:solidFill>
              </a:rPr>
              <a:t>Excel Reporting templates are created  </a:t>
            </a:r>
          </a:p>
          <a:p>
            <a:pPr lvl="1" defTabSz="914363" fontAlgn="auto">
              <a:lnSpc>
                <a:spcPct val="110000"/>
              </a:lnSpc>
              <a:spcAft>
                <a:spcPts val="0"/>
              </a:spcAft>
              <a:defRPr/>
            </a:pPr>
            <a:endParaRPr lang="en-US" dirty="0" smtClean="0">
              <a:solidFill>
                <a:schemeClr val="tx1"/>
              </a:solidFill>
            </a:endParaRPr>
          </a:p>
          <a:p>
            <a:pPr defTabSz="914363" fontAlgn="auto">
              <a:lnSpc>
                <a:spcPct val="110000"/>
              </a:lnSpc>
              <a:spcAft>
                <a:spcPts val="0"/>
              </a:spcAft>
              <a:defRPr/>
            </a:pPr>
            <a:r>
              <a:rPr lang="en-US" dirty="0" smtClean="0">
                <a:solidFill>
                  <a:schemeClr val="tx1"/>
                </a:solidFill>
              </a:rPr>
              <a:t>This data connected blank template will help you to quickly create new reports based on the new OLAP Database</a:t>
            </a:r>
            <a:endParaRPr 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70013" y="685800"/>
            <a:ext cx="7043737" cy="1524000"/>
          </a:xfrm>
        </p:spPr>
        <p:txBody>
          <a:bodyPr/>
          <a:lstStyle/>
          <a:p>
            <a:pPr defTabSz="914363" fontAlgn="auto">
              <a:spcAft>
                <a:spcPts val="0"/>
              </a:spcAft>
              <a:defRPr/>
            </a:pPr>
            <a:endParaRPr dirty="0"/>
          </a:p>
        </p:txBody>
      </p:sp>
      <p:sp>
        <p:nvSpPr>
          <p:cNvPr id="6" name="Subtitle 5"/>
          <p:cNvSpPr>
            <a:spLocks noGrp="1"/>
          </p:cNvSpPr>
          <p:nvPr>
            <p:ph type="subTitle" idx="1"/>
          </p:nvPr>
        </p:nvSpPr>
        <p:spPr/>
        <p:txBody>
          <a:bodyPr/>
          <a:lstStyle/>
          <a:p>
            <a:pPr defTabSz="914363" fontAlgn="auto">
              <a:spcAft>
                <a:spcPts val="0"/>
              </a:spcAft>
              <a:defRPr/>
            </a:pPr>
            <a:r>
              <a:rPr lang="en-US" dirty="0" smtClean="0"/>
              <a:t>SharePoint BI Center</a:t>
            </a:r>
            <a:endParaRPr lang="en-US" dirty="0"/>
          </a:p>
        </p:txBody>
      </p:sp>
      <p:sp>
        <p:nvSpPr>
          <p:cNvPr id="7" name="Text Placeholder 6"/>
          <p:cNvSpPr>
            <a:spLocks noGrp="1"/>
          </p:cNvSpPr>
          <p:nvPr>
            <p:ph type="body" sz="quarter" idx="10"/>
          </p:nvPr>
        </p:nvSpPr>
        <p:spPr/>
        <p:txBody>
          <a:bodyPr/>
          <a:lstStyle/>
          <a:p>
            <a:pPr defTabSz="914363" fontAlgn="auto">
              <a:spcAft>
                <a:spcPts val="0"/>
              </a:spcAft>
              <a:defRPr/>
            </a:pPr>
            <a:r>
              <a:t>DEMO</a:t>
            </a:r>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pPr defTabSz="914363" fontAlgn="auto">
              <a:spcAft>
                <a:spcPts val="0"/>
              </a:spcAft>
              <a:defRPr/>
            </a:pPr>
            <a:r>
              <a:rPr dirty="0" smtClean="0"/>
              <a:t>DATA</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fontAlgn="auto">
              <a:spcAft>
                <a:spcPts val="0"/>
              </a:spcAft>
              <a:defRPr/>
            </a:pPr>
            <a:r>
              <a:rPr dirty="0" smtClean="0"/>
              <a:t>Reporting</a:t>
            </a:r>
            <a:endParaRPr dirty="0"/>
          </a:p>
        </p:txBody>
      </p:sp>
      <p:sp>
        <p:nvSpPr>
          <p:cNvPr id="3" name="Subtitle 2"/>
          <p:cNvSpPr>
            <a:spLocks noGrp="1"/>
          </p:cNvSpPr>
          <p:nvPr>
            <p:ph type="subTitle" idx="1"/>
          </p:nvPr>
        </p:nvSpPr>
        <p:spPr>
          <a:xfrm>
            <a:off x="730249" y="5638800"/>
            <a:ext cx="7681914" cy="443198"/>
          </a:xfrm>
        </p:spPr>
        <p:txBody>
          <a:bodyPr/>
          <a:lstStyle/>
          <a:p>
            <a:pPr defTabSz="914363" fontAlgn="auto">
              <a:spcAft>
                <a:spcPts val="0"/>
              </a:spcAft>
              <a:defRPr/>
            </a:pPr>
            <a:r>
              <a:rPr lang="en-US" dirty="0" smtClean="0">
                <a:gradFill>
                  <a:gsLst>
                    <a:gs pos="0">
                      <a:schemeClr val="tx1"/>
                    </a:gs>
                    <a:gs pos="100000">
                      <a:schemeClr val="tx1"/>
                    </a:gs>
                  </a:gsLst>
                  <a:lin ang="5400000" scaled="0"/>
                </a:gradFill>
              </a:rPr>
              <a:t>Microsoft Project 2010 Ignite</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398"/>
          </a:xfrm>
        </p:spPr>
        <p:txBody>
          <a:bodyPr/>
          <a:lstStyle/>
          <a:p>
            <a:pPr defTabSz="914363" fontAlgn="auto">
              <a:spcAft>
                <a:spcPts val="0"/>
              </a:spcAft>
              <a:defRPr/>
            </a:pPr>
            <a:r>
              <a:rPr sz="4400"/>
              <a:t>Reporting database enhancements</a:t>
            </a:r>
          </a:p>
        </p:txBody>
      </p:sp>
      <p:sp>
        <p:nvSpPr>
          <p:cNvPr id="3" name="Text Placeholder 2"/>
          <p:cNvSpPr>
            <a:spLocks noGrp="1"/>
          </p:cNvSpPr>
          <p:nvPr>
            <p:ph type="body" sz="quarter" idx="10"/>
          </p:nvPr>
        </p:nvSpPr>
        <p:spPr>
          <a:xfrm>
            <a:off x="304800" y="1066800"/>
            <a:ext cx="8382000" cy="1969770"/>
          </a:xfrm>
        </p:spPr>
        <p:txBody>
          <a:bodyPr>
            <a:normAutofit/>
          </a:bodyPr>
          <a:lstStyle/>
          <a:p>
            <a:pPr defTabSz="914363" fontAlgn="auto">
              <a:lnSpc>
                <a:spcPct val="100000"/>
              </a:lnSpc>
              <a:spcAft>
                <a:spcPts val="0"/>
              </a:spcAft>
              <a:defRPr/>
            </a:pPr>
            <a:r>
              <a:rPr lang="en-US" dirty="0" smtClean="0"/>
              <a:t>With the integration of Project Portfolio Server functionality into Project Server 2010 in this release, Portfolio data elements were added to the Reporting Database</a:t>
            </a:r>
            <a:endParaRPr lang="en-US" dirty="0"/>
          </a:p>
        </p:txBody>
      </p:sp>
      <p:graphicFrame>
        <p:nvGraphicFramePr>
          <p:cNvPr id="5" name="Table 4"/>
          <p:cNvGraphicFramePr>
            <a:graphicFrameLocks noGrp="1"/>
          </p:cNvGraphicFramePr>
          <p:nvPr/>
        </p:nvGraphicFramePr>
        <p:xfrm>
          <a:off x="1676400" y="3429000"/>
          <a:ext cx="5029200" cy="2819403"/>
        </p:xfrm>
        <a:graphic>
          <a:graphicData uri="http://schemas.openxmlformats.org/drawingml/2006/table">
            <a:tbl>
              <a:tblPr/>
              <a:tblGrid>
                <a:gridCol w="5029200"/>
              </a:tblGrid>
              <a:tr h="313267">
                <a:tc>
                  <a:txBody>
                    <a:bodyPr/>
                    <a:lstStyle/>
                    <a:p>
                      <a:pPr marL="0" marR="0">
                        <a:spcBef>
                          <a:spcPts val="0"/>
                        </a:spcBef>
                        <a:spcAft>
                          <a:spcPts val="0"/>
                        </a:spcAft>
                      </a:pPr>
                      <a:r>
                        <a:rPr lang="en-US" sz="2000" b="1" dirty="0" smtClean="0">
                          <a:solidFill>
                            <a:srgbClr val="FFFFFF"/>
                          </a:solidFill>
                          <a:latin typeface="Calibri"/>
                          <a:ea typeface="Times New Roman"/>
                          <a:cs typeface="Calibri"/>
                        </a:rPr>
                        <a:t>Portfolio Data Tables</a:t>
                      </a:r>
                      <a:endParaRPr lang="en-US" sz="2000" dirty="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r>
              <a:tr h="313267">
                <a:tc>
                  <a:txBody>
                    <a:bodyPr/>
                    <a:lstStyle/>
                    <a:p>
                      <a:pPr marL="0" marR="0">
                        <a:spcBef>
                          <a:spcPts val="0"/>
                        </a:spcBef>
                        <a:spcAft>
                          <a:spcPts val="0"/>
                        </a:spcAft>
                      </a:pPr>
                      <a:r>
                        <a:rPr lang="en-US" sz="2000" dirty="0">
                          <a:solidFill>
                            <a:srgbClr val="000000"/>
                          </a:solidFill>
                          <a:latin typeface="Calibri"/>
                          <a:ea typeface="Times New Roman"/>
                          <a:cs typeface="Calibri"/>
                        </a:rPr>
                        <a:t>MSP_EPMENTERPRISEPROJECTTYPE</a:t>
                      </a:r>
                      <a:endParaRPr lang="en-US" sz="2000" dirty="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313267">
                <a:tc>
                  <a:txBody>
                    <a:bodyPr/>
                    <a:lstStyle/>
                    <a:p>
                      <a:pPr marL="0" marR="0">
                        <a:spcBef>
                          <a:spcPts val="0"/>
                        </a:spcBef>
                        <a:spcAft>
                          <a:spcPts val="0"/>
                        </a:spcAft>
                      </a:pPr>
                      <a:r>
                        <a:rPr lang="en-US" sz="2000" dirty="0">
                          <a:solidFill>
                            <a:srgbClr val="000000"/>
                          </a:solidFill>
                          <a:latin typeface="Calibri"/>
                          <a:ea typeface="Times New Roman"/>
                          <a:cs typeface="Calibri"/>
                        </a:rPr>
                        <a:t>MSP_EPMOPTIMIZERDECISIONTYPE</a:t>
                      </a:r>
                      <a:endParaRPr lang="en-US" sz="2000" dirty="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313267">
                <a:tc>
                  <a:txBody>
                    <a:bodyPr/>
                    <a:lstStyle/>
                    <a:p>
                      <a:pPr marL="0" marR="0">
                        <a:spcBef>
                          <a:spcPts val="0"/>
                        </a:spcBef>
                        <a:spcAft>
                          <a:spcPts val="0"/>
                        </a:spcAft>
                      </a:pPr>
                      <a:r>
                        <a:rPr lang="en-US" sz="2000" dirty="0">
                          <a:solidFill>
                            <a:srgbClr val="000000"/>
                          </a:solidFill>
                          <a:latin typeface="Calibri"/>
                          <a:ea typeface="Times New Roman"/>
                          <a:cs typeface="Calibri"/>
                        </a:rPr>
                        <a:t>MSP_EPMPLANNERDECISIONTYPE</a:t>
                      </a:r>
                      <a:endParaRPr lang="en-US" sz="2000" dirty="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6F1"/>
                    </a:solidFill>
                  </a:tcPr>
                </a:tc>
              </a:tr>
              <a:tr h="313267">
                <a:tc>
                  <a:txBody>
                    <a:bodyPr/>
                    <a:lstStyle/>
                    <a:p>
                      <a:pPr marL="0" marR="0">
                        <a:spcBef>
                          <a:spcPts val="0"/>
                        </a:spcBef>
                        <a:spcAft>
                          <a:spcPts val="0"/>
                        </a:spcAft>
                      </a:pPr>
                      <a:r>
                        <a:rPr lang="en-US" sz="2000" dirty="0">
                          <a:solidFill>
                            <a:srgbClr val="000000"/>
                          </a:solidFill>
                          <a:latin typeface="Calibri"/>
                          <a:ea typeface="Times New Roman"/>
                          <a:cs typeface="Calibri"/>
                        </a:rPr>
                        <a:t>MSP_EPMPROJECTCOMMIT</a:t>
                      </a:r>
                      <a:endParaRPr lang="en-US" sz="2000" dirty="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313267">
                <a:tc>
                  <a:txBody>
                    <a:bodyPr/>
                    <a:lstStyle/>
                    <a:p>
                      <a:pPr marL="0" marR="0">
                        <a:spcBef>
                          <a:spcPts val="0"/>
                        </a:spcBef>
                        <a:spcAft>
                          <a:spcPts val="0"/>
                        </a:spcAft>
                      </a:pPr>
                      <a:r>
                        <a:rPr lang="en-US" sz="2000" dirty="0">
                          <a:solidFill>
                            <a:srgbClr val="000000"/>
                          </a:solidFill>
                          <a:latin typeface="Calibri"/>
                          <a:ea typeface="Times New Roman"/>
                          <a:cs typeface="Calibri"/>
                        </a:rPr>
                        <a:t>MSP_EPMWORKFLOWPHASE</a:t>
                      </a:r>
                      <a:endParaRPr lang="en-US" sz="2000" dirty="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6F1"/>
                    </a:solidFill>
                  </a:tcPr>
                </a:tc>
              </a:tr>
              <a:tr h="313267">
                <a:tc>
                  <a:txBody>
                    <a:bodyPr/>
                    <a:lstStyle/>
                    <a:p>
                      <a:pPr marL="0" marR="0">
                        <a:spcBef>
                          <a:spcPts val="0"/>
                        </a:spcBef>
                        <a:spcAft>
                          <a:spcPts val="0"/>
                        </a:spcAft>
                      </a:pPr>
                      <a:r>
                        <a:rPr lang="en-US" sz="2000" dirty="0">
                          <a:solidFill>
                            <a:srgbClr val="000000"/>
                          </a:solidFill>
                          <a:latin typeface="Calibri"/>
                          <a:ea typeface="Times New Roman"/>
                          <a:cs typeface="Calibri"/>
                        </a:rPr>
                        <a:t>MSP_EPMWORKFLOWSTAGE</a:t>
                      </a:r>
                      <a:endParaRPr lang="en-US" sz="2000" dirty="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313267">
                <a:tc>
                  <a:txBody>
                    <a:bodyPr/>
                    <a:lstStyle/>
                    <a:p>
                      <a:pPr marL="0" marR="0">
                        <a:spcBef>
                          <a:spcPts val="0"/>
                        </a:spcBef>
                        <a:spcAft>
                          <a:spcPts val="0"/>
                        </a:spcAft>
                      </a:pPr>
                      <a:r>
                        <a:rPr lang="en-US" sz="2000" dirty="0">
                          <a:solidFill>
                            <a:srgbClr val="000000"/>
                          </a:solidFill>
                          <a:latin typeface="Calibri"/>
                          <a:ea typeface="Times New Roman"/>
                          <a:cs typeface="Calibri"/>
                        </a:rPr>
                        <a:t>MSP_EPMWORKFLOWSTATUSINFORMATION</a:t>
                      </a:r>
                      <a:endParaRPr lang="en-US" sz="2000" dirty="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6F1"/>
                    </a:solidFill>
                  </a:tcPr>
                </a:tc>
              </a:tr>
              <a:tr h="313267">
                <a:tc>
                  <a:txBody>
                    <a:bodyPr/>
                    <a:lstStyle/>
                    <a:p>
                      <a:pPr marL="0" marR="0">
                        <a:spcBef>
                          <a:spcPts val="0"/>
                        </a:spcBef>
                        <a:spcAft>
                          <a:spcPts val="0"/>
                        </a:spcAft>
                      </a:pPr>
                      <a:r>
                        <a:rPr lang="en-US" sz="2000" dirty="0">
                          <a:solidFill>
                            <a:srgbClr val="000000"/>
                          </a:solidFill>
                          <a:latin typeface="Calibri"/>
                          <a:ea typeface="Times New Roman"/>
                          <a:cs typeface="Calibri"/>
                        </a:rPr>
                        <a:t>MSP_EPMWORKFLOWSTATUSTYPE</a:t>
                      </a:r>
                      <a:endParaRPr lang="en-US" sz="2000" dirty="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bl>
          </a:graphicData>
        </a:graphic>
      </p:graphicFrame>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09398"/>
          </a:xfrm>
        </p:spPr>
        <p:txBody>
          <a:bodyPr/>
          <a:lstStyle/>
          <a:p>
            <a:pPr defTabSz="914363" fontAlgn="auto">
              <a:spcAft>
                <a:spcPts val="0"/>
              </a:spcAft>
              <a:defRPr/>
            </a:pPr>
            <a:r>
              <a:rPr sz="4400"/>
              <a:t>The Progression of Analytic Data</a:t>
            </a:r>
          </a:p>
        </p:txBody>
      </p:sp>
      <p:graphicFrame>
        <p:nvGraphicFramePr>
          <p:cNvPr id="7" name="Content Placeholder 6"/>
          <p:cNvGraphicFramePr>
            <a:graphicFrameLocks noGrp="1"/>
          </p:cNvGraphicFramePr>
          <p:nvPr>
            <p:ph idx="1"/>
          </p:nvPr>
        </p:nvGraphicFramePr>
        <p:xfrm>
          <a:off x="381000" y="1981200"/>
          <a:ext cx="8305800" cy="3124201"/>
        </p:xfrm>
        <a:graphic>
          <a:graphicData uri="http://schemas.openxmlformats.org/drawingml/2006/table">
            <a:tbl>
              <a:tblPr firstRow="1" bandRow="1">
                <a:tableStyleId>{2D5ABB26-0587-4C30-8999-92F81FD0307C}</a:tableStyleId>
              </a:tblPr>
              <a:tblGrid>
                <a:gridCol w="3581400"/>
                <a:gridCol w="1447800"/>
                <a:gridCol w="1752600"/>
                <a:gridCol w="1524000"/>
              </a:tblGrid>
              <a:tr h="1227221">
                <a:tc>
                  <a:txBody>
                    <a:bodyPr/>
                    <a:lstStyle/>
                    <a:p>
                      <a:endParaRPr lang="en-US" sz="2400" dirty="0">
                        <a:solidFill>
                          <a:schemeClr val="tx1"/>
                        </a:solidFill>
                      </a:endParaRPr>
                    </a:p>
                  </a:txBody>
                  <a:tcPr anchor="ctr">
                    <a:blipFill>
                      <a:blip r:embed="rId3"/>
                      <a:stretch>
                        <a:fillRect/>
                      </a:stretch>
                    </a:blipFill>
                  </a:tcPr>
                </a:tc>
                <a:tc>
                  <a:txBody>
                    <a:bodyPr/>
                    <a:lstStyle/>
                    <a:p>
                      <a:pPr algn="ctr"/>
                      <a:r>
                        <a:rPr lang="en-US" sz="2400" dirty="0" smtClean="0"/>
                        <a:t>Project 2003</a:t>
                      </a:r>
                      <a:endParaRPr lang="en-US" sz="2400" dirty="0">
                        <a:solidFill>
                          <a:schemeClr val="tx1"/>
                        </a:solidFill>
                      </a:endParaRPr>
                    </a:p>
                  </a:txBody>
                  <a:tcPr anchor="ctr">
                    <a:blipFill>
                      <a:blip r:embed="rId3"/>
                      <a:stretch>
                        <a:fillRect/>
                      </a:stretch>
                    </a:blipFill>
                  </a:tcPr>
                </a:tc>
                <a:tc>
                  <a:txBody>
                    <a:bodyPr/>
                    <a:lstStyle/>
                    <a:p>
                      <a:pPr algn="ctr"/>
                      <a:r>
                        <a:rPr lang="en-US" sz="2400" dirty="0" smtClean="0"/>
                        <a:t>Project 2007</a:t>
                      </a:r>
                      <a:endParaRPr lang="en-US" sz="2400" dirty="0">
                        <a:solidFill>
                          <a:schemeClr val="tx1"/>
                        </a:solidFill>
                      </a:endParaRPr>
                    </a:p>
                  </a:txBody>
                  <a:tcPr anchor="ctr">
                    <a:blipFill>
                      <a:blip r:embed="rId3"/>
                      <a:stretch>
                        <a:fillRect/>
                      </a:stretch>
                    </a:blipFill>
                  </a:tcPr>
                </a:tc>
                <a:tc>
                  <a:txBody>
                    <a:bodyPr/>
                    <a:lstStyle/>
                    <a:p>
                      <a:pPr algn="ctr"/>
                      <a:r>
                        <a:rPr lang="en-US" sz="2400" dirty="0" smtClean="0"/>
                        <a:t>Project 2010</a:t>
                      </a:r>
                      <a:endParaRPr lang="en-US" sz="2400" dirty="0">
                        <a:solidFill>
                          <a:schemeClr val="tx1"/>
                        </a:solidFill>
                      </a:endParaRPr>
                    </a:p>
                  </a:txBody>
                  <a:tcPr anchor="ctr">
                    <a:blipFill>
                      <a:blip r:embed="rId3"/>
                      <a:stretch>
                        <a:fillRect/>
                      </a:stretch>
                    </a:blipFill>
                  </a:tcPr>
                </a:tc>
              </a:tr>
              <a:tr h="982580">
                <a:tc>
                  <a:txBody>
                    <a:bodyPr/>
                    <a:lstStyle/>
                    <a:p>
                      <a:r>
                        <a:rPr lang="en-US" sz="2400" dirty="0" smtClean="0"/>
                        <a:t>OLAP Analysis Databases</a:t>
                      </a:r>
                      <a:endParaRPr lang="en-US" sz="2400" dirty="0">
                        <a:solidFill>
                          <a:schemeClr val="tx1"/>
                        </a:solidFill>
                      </a:endParaRPr>
                    </a:p>
                  </a:txBody>
                  <a:tcPr marL="182880" marR="182880" marT="91440" marB="91440" anchor="ctr">
                    <a:blipFill>
                      <a:blip r:embed="rId4"/>
                      <a:stretch>
                        <a:fillRect/>
                      </a:stretch>
                    </a:blipFill>
                  </a:tcPr>
                </a:tc>
                <a:tc>
                  <a:txBody>
                    <a:bodyPr/>
                    <a:lstStyle/>
                    <a:p>
                      <a:pPr algn="ctr"/>
                      <a:r>
                        <a:rPr lang="en-US" sz="2400" dirty="0" smtClean="0"/>
                        <a:t>1</a:t>
                      </a:r>
                      <a:endParaRPr lang="en-US" sz="2400" dirty="0">
                        <a:solidFill>
                          <a:schemeClr val="tx1"/>
                        </a:solidFill>
                      </a:endParaRPr>
                    </a:p>
                  </a:txBody>
                  <a:tcPr anchor="ctr">
                    <a:blipFill>
                      <a:blip r:embed="rId4"/>
                      <a:stretch>
                        <a:fillRect/>
                      </a:stretch>
                    </a:blipFill>
                  </a:tcPr>
                </a:tc>
                <a:tc>
                  <a:txBody>
                    <a:bodyPr/>
                    <a:lstStyle/>
                    <a:p>
                      <a:pPr algn="ctr"/>
                      <a:r>
                        <a:rPr lang="en-US" sz="2400" dirty="0" smtClean="0"/>
                        <a:t>1</a:t>
                      </a:r>
                      <a:endParaRPr lang="en-US" sz="2400" dirty="0">
                        <a:solidFill>
                          <a:schemeClr val="tx1"/>
                        </a:solidFill>
                      </a:endParaRPr>
                    </a:p>
                  </a:txBody>
                  <a:tcPr anchor="ctr">
                    <a:blipFill>
                      <a:blip r:embed="rId4"/>
                      <a:stretch>
                        <a:fillRect/>
                      </a:stretch>
                    </a:blipFill>
                  </a:tcPr>
                </a:tc>
                <a:tc>
                  <a:txBody>
                    <a:bodyPr/>
                    <a:lstStyle/>
                    <a:p>
                      <a:pPr algn="ctr"/>
                      <a:r>
                        <a:rPr lang="en-US" sz="2400" dirty="0" smtClean="0"/>
                        <a:t>Many</a:t>
                      </a:r>
                      <a:endParaRPr lang="en-US" sz="2400" b="1" dirty="0">
                        <a:solidFill>
                          <a:schemeClr val="tx1"/>
                        </a:solidFill>
                      </a:endParaRPr>
                    </a:p>
                  </a:txBody>
                  <a:tcPr anchor="ctr">
                    <a:blipFill>
                      <a:blip r:embed="rId5"/>
                      <a:stretch>
                        <a:fillRect/>
                      </a:stretch>
                    </a:blipFill>
                  </a:tcPr>
                </a:tc>
              </a:tr>
              <a:tr h="914400">
                <a:tc>
                  <a:txBody>
                    <a:bodyPr/>
                    <a:lstStyle/>
                    <a:p>
                      <a:r>
                        <a:rPr lang="en-US" sz="2400" dirty="0" smtClean="0"/>
                        <a:t>Cubes</a:t>
                      </a:r>
                      <a:r>
                        <a:rPr lang="en-US" sz="2400" baseline="0" dirty="0" smtClean="0"/>
                        <a:t> within the Analysis Database</a:t>
                      </a:r>
                      <a:endParaRPr lang="en-US" sz="2400" dirty="0">
                        <a:solidFill>
                          <a:schemeClr val="tx1"/>
                        </a:solidFill>
                      </a:endParaRPr>
                    </a:p>
                  </a:txBody>
                  <a:tcPr marL="182880" marR="182880" marT="91440" marB="91440" anchor="ctr">
                    <a:blipFill>
                      <a:blip r:embed="rId4"/>
                      <a:stretch>
                        <a:fillRect/>
                      </a:stretch>
                    </a:blipFill>
                  </a:tcPr>
                </a:tc>
                <a:tc>
                  <a:txBody>
                    <a:bodyPr/>
                    <a:lstStyle/>
                    <a:p>
                      <a:pPr algn="ctr"/>
                      <a:r>
                        <a:rPr lang="en-US" sz="2400" dirty="0" smtClean="0"/>
                        <a:t>3</a:t>
                      </a:r>
                      <a:endParaRPr lang="en-US" sz="2400" dirty="0">
                        <a:solidFill>
                          <a:schemeClr val="tx1"/>
                        </a:solidFill>
                      </a:endParaRPr>
                    </a:p>
                  </a:txBody>
                  <a:tcPr anchor="ctr">
                    <a:blipFill>
                      <a:blip r:embed="rId4"/>
                      <a:stretch>
                        <a:fillRect/>
                      </a:stretch>
                    </a:blipFill>
                  </a:tcPr>
                </a:tc>
                <a:tc>
                  <a:txBody>
                    <a:bodyPr/>
                    <a:lstStyle/>
                    <a:p>
                      <a:pPr algn="ctr"/>
                      <a:r>
                        <a:rPr lang="en-US" sz="2400" dirty="0" smtClean="0"/>
                        <a:t>14</a:t>
                      </a:r>
                      <a:endParaRPr lang="en-US" sz="2400" b="1" dirty="0">
                        <a:solidFill>
                          <a:schemeClr val="tx1"/>
                        </a:solidFill>
                      </a:endParaRPr>
                    </a:p>
                  </a:txBody>
                  <a:tcPr anchor="ctr">
                    <a:blipFill>
                      <a:blip r:embed="rId5"/>
                      <a:stretch>
                        <a:fillRect/>
                      </a:stretch>
                    </a:blipFill>
                  </a:tcPr>
                </a:tc>
                <a:tc>
                  <a:txBody>
                    <a:bodyPr/>
                    <a:lstStyle/>
                    <a:p>
                      <a:pPr algn="ctr"/>
                      <a:r>
                        <a:rPr lang="en-US" sz="2400" dirty="0" smtClean="0"/>
                        <a:t>14</a:t>
                      </a:r>
                      <a:endParaRPr lang="en-US" sz="2400" dirty="0">
                        <a:solidFill>
                          <a:schemeClr val="tx1"/>
                        </a:solidFill>
                      </a:endParaRPr>
                    </a:p>
                  </a:txBody>
                  <a:tcPr anchor="ctr">
                    <a:blipFill>
                      <a:blip r:embed="rId4"/>
                      <a:stretch>
                        <a:fillRect/>
                      </a:stretch>
                    </a:blipFill>
                  </a:tcPr>
                </a:tc>
              </a:tr>
            </a:tbl>
          </a:graphicData>
        </a:graphic>
      </p:graphicFrame>
      <p:sp>
        <p:nvSpPr>
          <p:cNvPr id="8" name="TextBox 7"/>
          <p:cNvSpPr txBox="1"/>
          <p:nvPr/>
        </p:nvSpPr>
        <p:spPr bwMode="auto">
          <a:xfrm>
            <a:off x="533400" y="5333609"/>
            <a:ext cx="8534400" cy="369332"/>
          </a:xfrm>
          <a:prstGeom prst="rect">
            <a:avLst/>
          </a:prstGeom>
          <a:noFill/>
        </p:spPr>
        <p:txBody>
          <a:bodyPr lIns="0" tIns="0" rIns="0" bIns="0">
            <a:spAutoFit/>
          </a:bodyPr>
          <a:lstStyle/>
          <a:p>
            <a:pPr fontAlgn="auto">
              <a:spcBef>
                <a:spcPts val="0"/>
              </a:spcBef>
              <a:spcAft>
                <a:spcPts val="0"/>
              </a:spcAft>
              <a:defRPr/>
            </a:pPr>
            <a:endParaRPr lang="en-US" sz="2400" dirty="0">
              <a:gradFill>
                <a:gsLst>
                  <a:gs pos="0">
                    <a:schemeClr val="tx1"/>
                  </a:gs>
                  <a:gs pos="86000">
                    <a:schemeClr val="tx1"/>
                  </a:gs>
                </a:gsLst>
                <a:lin ang="5400000" scaled="0"/>
              </a:gradFill>
              <a:latin typeface="+mn-lt"/>
              <a:cs typeface="+mn-cs"/>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218795"/>
          </a:xfrm>
        </p:spPr>
        <p:txBody>
          <a:bodyPr/>
          <a:lstStyle/>
          <a:p>
            <a:pPr defTabSz="914363" fontAlgn="auto">
              <a:spcAft>
                <a:spcPts val="0"/>
              </a:spcAft>
              <a:defRPr/>
            </a:pPr>
            <a:r>
              <a:t>Multiple OLAP Databases</a:t>
            </a:r>
            <a:br/>
            <a:r>
              <a:rPr sz="4000">
                <a:solidFill>
                  <a:srgbClr val="FFC000"/>
                </a:solidFill>
              </a:rPr>
              <a:t>Overview</a:t>
            </a:r>
          </a:p>
        </p:txBody>
      </p:sp>
      <p:sp>
        <p:nvSpPr>
          <p:cNvPr id="3" name="Content Placeholder 2"/>
          <p:cNvSpPr>
            <a:spLocks noGrp="1"/>
          </p:cNvSpPr>
          <p:nvPr>
            <p:ph idx="1"/>
          </p:nvPr>
        </p:nvSpPr>
        <p:spPr>
          <a:xfrm>
            <a:off x="381000" y="1828799"/>
            <a:ext cx="8229600" cy="4572001"/>
          </a:xfrm>
        </p:spPr>
        <p:txBody>
          <a:bodyPr>
            <a:normAutofit fontScale="92500" lnSpcReduction="20000"/>
          </a:bodyPr>
          <a:lstStyle/>
          <a:p>
            <a:pPr defTabSz="914363" fontAlgn="auto">
              <a:lnSpc>
                <a:spcPct val="120000"/>
              </a:lnSpc>
              <a:spcAft>
                <a:spcPts val="0"/>
              </a:spcAft>
              <a:defRPr/>
            </a:pPr>
            <a:r>
              <a:rPr lang="en-US" dirty="0" smtClean="0"/>
              <a:t>Breaks down the EPM cube build process into different chunks</a:t>
            </a:r>
          </a:p>
          <a:p>
            <a:pPr defTabSz="914363" fontAlgn="auto">
              <a:lnSpc>
                <a:spcPct val="120000"/>
              </a:lnSpc>
              <a:spcAft>
                <a:spcPts val="0"/>
              </a:spcAft>
              <a:defRPr/>
            </a:pPr>
            <a:r>
              <a:rPr lang="en-US" dirty="0" smtClean="0"/>
              <a:t>Departmental filtering</a:t>
            </a:r>
          </a:p>
          <a:p>
            <a:pPr defTabSz="914363" fontAlgn="auto">
              <a:lnSpc>
                <a:spcPct val="120000"/>
              </a:lnSpc>
              <a:spcAft>
                <a:spcPts val="0"/>
              </a:spcAft>
              <a:defRPr/>
            </a:pPr>
            <a:r>
              <a:rPr lang="en-US" dirty="0"/>
              <a:t>More Admin control</a:t>
            </a:r>
          </a:p>
          <a:p>
            <a:pPr lvl="1" defTabSz="914363" fontAlgn="auto">
              <a:lnSpc>
                <a:spcPct val="120000"/>
              </a:lnSpc>
              <a:spcAft>
                <a:spcPts val="0"/>
              </a:spcAft>
              <a:defRPr/>
            </a:pPr>
            <a:r>
              <a:rPr lang="en-US" dirty="0"/>
              <a:t>Departmental filtering of cubes</a:t>
            </a:r>
          </a:p>
          <a:p>
            <a:pPr lvl="1" defTabSz="914363" fontAlgn="auto">
              <a:lnSpc>
                <a:spcPct val="120000"/>
              </a:lnSpc>
              <a:spcAft>
                <a:spcPts val="0"/>
              </a:spcAft>
              <a:defRPr/>
            </a:pPr>
            <a:r>
              <a:rPr lang="en-US" dirty="0"/>
              <a:t>Control over </a:t>
            </a:r>
            <a:r>
              <a:rPr lang="en-US" dirty="0" smtClean="0"/>
              <a:t>intrinsic (out-of-the-box) </a:t>
            </a:r>
            <a:r>
              <a:rPr lang="en-US" dirty="0"/>
              <a:t>fields included in cube </a:t>
            </a:r>
            <a:r>
              <a:rPr lang="en-US" dirty="0" smtClean="0"/>
              <a:t>builds</a:t>
            </a:r>
            <a:endParaRPr lang="en-US" dirty="0"/>
          </a:p>
          <a:p>
            <a:pPr defTabSz="914363" fontAlgn="auto">
              <a:lnSpc>
                <a:spcPct val="120000"/>
              </a:lnSpc>
              <a:spcAft>
                <a:spcPts val="0"/>
              </a:spcAft>
              <a:defRPr/>
            </a:pPr>
            <a:r>
              <a:rPr lang="en-US" dirty="0"/>
              <a:t>Multi-Language </a:t>
            </a:r>
            <a:r>
              <a:rPr lang="en-US" dirty="0" smtClean="0"/>
              <a:t>Support</a:t>
            </a:r>
          </a:p>
          <a:p>
            <a:pPr lvl="1" defTabSz="914363" fontAlgn="auto">
              <a:lnSpc>
                <a:spcPct val="120000"/>
              </a:lnSpc>
              <a:spcAft>
                <a:spcPts val="0"/>
              </a:spcAft>
              <a:defRPr/>
            </a:pPr>
            <a:r>
              <a:rPr lang="en-US" dirty="0" smtClean="0"/>
              <a:t>Based on the Language Packs installed</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Departments and OLAP</a:t>
            </a:r>
            <a:endParaRPr/>
          </a:p>
        </p:txBody>
      </p:sp>
      <p:pic>
        <p:nvPicPr>
          <p:cNvPr id="64515" name="Picture 3" descr="14olapwhichfilte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4400"/>
            <a:ext cx="8305800" cy="559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70013" y="685800"/>
            <a:ext cx="7043737" cy="1524000"/>
          </a:xfrm>
        </p:spPr>
        <p:txBody>
          <a:bodyPr/>
          <a:lstStyle/>
          <a:p>
            <a:pPr defTabSz="914363" fontAlgn="auto">
              <a:spcAft>
                <a:spcPts val="0"/>
              </a:spcAft>
              <a:defRPr/>
            </a:pPr>
            <a:endParaRPr dirty="0"/>
          </a:p>
        </p:txBody>
      </p:sp>
      <p:sp>
        <p:nvSpPr>
          <p:cNvPr id="6" name="Subtitle 5"/>
          <p:cNvSpPr>
            <a:spLocks noGrp="1"/>
          </p:cNvSpPr>
          <p:nvPr>
            <p:ph type="subTitle" idx="1"/>
          </p:nvPr>
        </p:nvSpPr>
        <p:spPr/>
        <p:txBody>
          <a:bodyPr/>
          <a:lstStyle/>
          <a:p>
            <a:pPr defTabSz="914363" fontAlgn="auto">
              <a:spcAft>
                <a:spcPts val="0"/>
              </a:spcAft>
              <a:defRPr/>
            </a:pPr>
            <a:r>
              <a:rPr lang="en-US" dirty="0" smtClean="0"/>
              <a:t>Multi OLAP Databases</a:t>
            </a:r>
            <a:endParaRPr lang="en-US" dirty="0"/>
          </a:p>
        </p:txBody>
      </p:sp>
      <p:sp>
        <p:nvSpPr>
          <p:cNvPr id="7" name="Text Placeholder 6"/>
          <p:cNvSpPr>
            <a:spLocks noGrp="1"/>
          </p:cNvSpPr>
          <p:nvPr>
            <p:ph type="body" sz="quarter" idx="10"/>
          </p:nvPr>
        </p:nvSpPr>
        <p:spPr/>
        <p:txBody>
          <a:bodyPr/>
          <a:lstStyle/>
          <a:p>
            <a:pPr defTabSz="914363" fontAlgn="auto">
              <a:spcAft>
                <a:spcPts val="0"/>
              </a:spcAft>
              <a:defRPr/>
            </a:pPr>
            <a:r>
              <a:t>DEMO</a:t>
            </a:r>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pPr defTabSz="914363" fontAlgn="auto">
              <a:spcAft>
                <a:spcPts val="0"/>
              </a:spcAft>
              <a:defRPr/>
            </a:pPr>
            <a:r>
              <a:rPr dirty="0" smtClean="0"/>
              <a:t>Excel Services</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pPr defTabSz="914363" fontAlgn="auto">
              <a:spcAft>
                <a:spcPts val="0"/>
              </a:spcAft>
              <a:defRPr/>
            </a:pPr>
            <a:r>
              <a:t>Benefits of Excel Services</a:t>
            </a:r>
            <a:endParaRPr/>
          </a:p>
        </p:txBody>
      </p:sp>
      <p:sp>
        <p:nvSpPr>
          <p:cNvPr id="3" name="Content Placeholder 2"/>
          <p:cNvSpPr>
            <a:spLocks noGrp="1"/>
          </p:cNvSpPr>
          <p:nvPr>
            <p:ph idx="1"/>
          </p:nvPr>
        </p:nvSpPr>
        <p:spPr>
          <a:xfrm>
            <a:off x="381000" y="1447799"/>
            <a:ext cx="8382000" cy="4495801"/>
          </a:xfrm>
        </p:spPr>
        <p:txBody>
          <a:bodyPr>
            <a:normAutofit lnSpcReduction="10000"/>
          </a:bodyPr>
          <a:lstStyle/>
          <a:p>
            <a:pPr defTabSz="914363" fontAlgn="auto">
              <a:lnSpc>
                <a:spcPct val="100000"/>
              </a:lnSpc>
              <a:spcAft>
                <a:spcPts val="0"/>
              </a:spcAft>
              <a:defRPr/>
            </a:pPr>
            <a:r>
              <a:rPr lang="en-US" dirty="0" smtClean="0">
                <a:solidFill>
                  <a:schemeClr val="tx1"/>
                </a:solidFill>
              </a:rPr>
              <a:t>Easy sharing of data both inside and outside your corporate environment</a:t>
            </a:r>
          </a:p>
          <a:p>
            <a:pPr lvl="1" defTabSz="914363" fontAlgn="auto">
              <a:lnSpc>
                <a:spcPct val="100000"/>
              </a:lnSpc>
              <a:spcAft>
                <a:spcPts val="0"/>
              </a:spcAft>
              <a:defRPr/>
            </a:pPr>
            <a:r>
              <a:rPr lang="en-US" dirty="0" smtClean="0">
                <a:solidFill>
                  <a:schemeClr val="tx1"/>
                </a:solidFill>
              </a:rPr>
              <a:t>Reports presented via web interface</a:t>
            </a:r>
          </a:p>
          <a:p>
            <a:pPr lvl="1" defTabSz="914363" fontAlgn="auto">
              <a:lnSpc>
                <a:spcPct val="100000"/>
              </a:lnSpc>
              <a:spcAft>
                <a:spcPts val="0"/>
              </a:spcAft>
              <a:defRPr/>
            </a:pPr>
            <a:endParaRPr lang="en-US" dirty="0" smtClean="0">
              <a:solidFill>
                <a:schemeClr val="tx1"/>
              </a:solidFill>
            </a:endParaRPr>
          </a:p>
          <a:p>
            <a:pPr defTabSz="914363" fontAlgn="auto">
              <a:lnSpc>
                <a:spcPct val="100000"/>
              </a:lnSpc>
              <a:spcAft>
                <a:spcPts val="0"/>
              </a:spcAft>
              <a:defRPr/>
            </a:pPr>
            <a:r>
              <a:rPr lang="en-US" dirty="0" smtClean="0">
                <a:solidFill>
                  <a:schemeClr val="tx1"/>
                </a:solidFill>
              </a:rPr>
              <a:t>Wide availability authoring tool</a:t>
            </a:r>
          </a:p>
          <a:p>
            <a:pPr lvl="1" defTabSz="914363" fontAlgn="auto">
              <a:lnSpc>
                <a:spcPct val="100000"/>
              </a:lnSpc>
              <a:spcAft>
                <a:spcPts val="0"/>
              </a:spcAft>
              <a:defRPr/>
            </a:pPr>
            <a:r>
              <a:rPr lang="en-US" dirty="0" smtClean="0">
                <a:solidFill>
                  <a:schemeClr val="tx1"/>
                </a:solidFill>
              </a:rPr>
              <a:t>Office Excel 2007 or Excel 2010 client</a:t>
            </a:r>
          </a:p>
          <a:p>
            <a:pPr lvl="1" defTabSz="914363" fontAlgn="auto">
              <a:lnSpc>
                <a:spcPct val="100000"/>
              </a:lnSpc>
              <a:spcAft>
                <a:spcPts val="0"/>
              </a:spcAft>
              <a:defRPr/>
            </a:pPr>
            <a:endParaRPr lang="en-US" dirty="0" smtClean="0">
              <a:solidFill>
                <a:schemeClr val="tx1"/>
              </a:solidFill>
            </a:endParaRPr>
          </a:p>
          <a:p>
            <a:pPr defTabSz="914363" fontAlgn="auto">
              <a:lnSpc>
                <a:spcPct val="100000"/>
              </a:lnSpc>
              <a:spcAft>
                <a:spcPts val="0"/>
              </a:spcAft>
              <a:defRPr/>
            </a:pPr>
            <a:r>
              <a:rPr lang="en-US" dirty="0" smtClean="0">
                <a:solidFill>
                  <a:schemeClr val="tx1"/>
                </a:solidFill>
              </a:rPr>
              <a:t>Most IW Report Authors are familiar with core Excel functionality (Pivot Tables/Charts)</a:t>
            </a:r>
          </a:p>
          <a:p>
            <a:pPr lvl="1" defTabSz="914363" fontAlgn="auto">
              <a:lnSpc>
                <a:spcPct val="100000"/>
              </a:lnSpc>
              <a:spcAft>
                <a:spcPts val="0"/>
              </a:spcAft>
              <a:defRPr/>
            </a:pPr>
            <a:endParaRPr lang="en-US" dirty="0" smtClean="0">
              <a:solidFill>
                <a:schemeClr val="tx1"/>
              </a:solidFill>
            </a:endParaRPr>
          </a:p>
          <a:p>
            <a:pPr defTabSz="914363" fontAlgn="auto">
              <a:lnSpc>
                <a:spcPct val="100000"/>
              </a:lnSpc>
              <a:spcAft>
                <a:spcPts val="0"/>
              </a:spcAft>
              <a:defRPr/>
            </a:pPr>
            <a:endParaRPr lang="en-US" dirty="0" smtClean="0">
              <a:solidFill>
                <a:schemeClr val="tx1"/>
              </a:solidFill>
            </a:endParaRPr>
          </a:p>
          <a:p>
            <a:pPr defTabSz="914363" fontAlgn="auto">
              <a:lnSpc>
                <a:spcPct val="100000"/>
              </a:lnSpc>
              <a:spcAft>
                <a:spcPts val="0"/>
              </a:spcAft>
              <a:defRPr/>
            </a:pP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defTabSz="914363" fontAlgn="auto">
              <a:spcAft>
                <a:spcPts val="0"/>
              </a:spcAft>
              <a:defRPr/>
            </a:pPr>
            <a:r>
              <a:rPr/>
              <a:t>Excel </a:t>
            </a:r>
            <a:r>
              <a:t>Services - Other </a:t>
            </a:r>
            <a:r>
              <a:rPr/>
              <a:t>K</a:t>
            </a:r>
            <a:r>
              <a:t>ey </a:t>
            </a:r>
            <a:r>
              <a:rPr/>
              <a:t>F</a:t>
            </a:r>
            <a:r>
              <a:t>acts</a:t>
            </a:r>
            <a:endParaRPr/>
          </a:p>
        </p:txBody>
      </p:sp>
      <p:sp>
        <p:nvSpPr>
          <p:cNvPr id="8" name="Text Placeholder 7"/>
          <p:cNvSpPr>
            <a:spLocks noGrp="1"/>
          </p:cNvSpPr>
          <p:nvPr>
            <p:ph type="body" sz="quarter" idx="10"/>
          </p:nvPr>
        </p:nvSpPr>
        <p:spPr>
          <a:xfrm>
            <a:off x="381000" y="1420813"/>
            <a:ext cx="8382000" cy="4446588"/>
          </a:xfrm>
        </p:spPr>
        <p:txBody>
          <a:bodyPr>
            <a:normAutofit fontScale="85000" lnSpcReduction="10000"/>
          </a:bodyPr>
          <a:lstStyle/>
          <a:p>
            <a:pPr defTabSz="914363" fontAlgn="auto">
              <a:lnSpc>
                <a:spcPct val="110000"/>
              </a:lnSpc>
              <a:spcAft>
                <a:spcPts val="0"/>
              </a:spcAft>
              <a:defRPr/>
            </a:pPr>
            <a:r>
              <a:rPr lang="en-US" dirty="0" smtClean="0"/>
              <a:t>Custom fields won’t show up automatically</a:t>
            </a:r>
          </a:p>
          <a:p>
            <a:pPr lvl="1" defTabSz="914363" fontAlgn="auto">
              <a:lnSpc>
                <a:spcPct val="110000"/>
              </a:lnSpc>
              <a:spcAft>
                <a:spcPts val="0"/>
              </a:spcAft>
              <a:defRPr/>
            </a:pPr>
            <a:r>
              <a:rPr lang="en-US" dirty="0" smtClean="0"/>
              <a:t>Need to be added manually to RDB ODCs</a:t>
            </a:r>
          </a:p>
          <a:p>
            <a:pPr lvl="1" defTabSz="914363" fontAlgn="auto">
              <a:lnSpc>
                <a:spcPct val="110000"/>
              </a:lnSpc>
              <a:spcAft>
                <a:spcPts val="0"/>
              </a:spcAft>
              <a:defRPr/>
            </a:pPr>
            <a:r>
              <a:rPr lang="en-US" dirty="0" smtClean="0"/>
              <a:t>Tradeoff between localization and custom fields</a:t>
            </a:r>
          </a:p>
          <a:p>
            <a:pPr lvl="1" defTabSz="914363" fontAlgn="auto">
              <a:lnSpc>
                <a:spcPct val="110000"/>
              </a:lnSpc>
              <a:spcAft>
                <a:spcPts val="0"/>
              </a:spcAft>
              <a:defRPr/>
            </a:pPr>
            <a:r>
              <a:rPr lang="en-US" dirty="0" smtClean="0"/>
              <a:t>We will have more documentation on this</a:t>
            </a:r>
          </a:p>
          <a:p>
            <a:pPr lvl="1" defTabSz="914363" fontAlgn="auto">
              <a:lnSpc>
                <a:spcPct val="110000"/>
              </a:lnSpc>
              <a:spcAft>
                <a:spcPts val="0"/>
              </a:spcAft>
              <a:defRPr/>
            </a:pPr>
            <a:endParaRPr lang="en-US" dirty="0" smtClean="0"/>
          </a:p>
          <a:p>
            <a:pPr defTabSz="914363" fontAlgn="auto">
              <a:lnSpc>
                <a:spcPct val="110000"/>
              </a:lnSpc>
              <a:spcAft>
                <a:spcPts val="0"/>
              </a:spcAft>
              <a:defRPr/>
            </a:pPr>
            <a:r>
              <a:rPr lang="en-US" dirty="0" smtClean="0"/>
              <a:t>Localized report templates are created in separate folders</a:t>
            </a:r>
          </a:p>
          <a:p>
            <a:pPr lvl="1" defTabSz="914363" fontAlgn="auto">
              <a:lnSpc>
                <a:spcPct val="110000"/>
              </a:lnSpc>
              <a:spcAft>
                <a:spcPts val="0"/>
              </a:spcAft>
              <a:defRPr/>
            </a:pPr>
            <a:r>
              <a:rPr lang="en-US" dirty="0" smtClean="0"/>
              <a:t>One for each language</a:t>
            </a:r>
          </a:p>
          <a:p>
            <a:pPr lvl="1" defTabSz="914363" fontAlgn="auto">
              <a:lnSpc>
                <a:spcPct val="110000"/>
              </a:lnSpc>
              <a:spcAft>
                <a:spcPts val="0"/>
              </a:spcAft>
              <a:defRPr/>
            </a:pPr>
            <a:endParaRPr lang="en-US" dirty="0" smtClean="0"/>
          </a:p>
          <a:p>
            <a:pPr defTabSz="914363" fontAlgn="auto">
              <a:lnSpc>
                <a:spcPct val="110000"/>
              </a:lnSpc>
              <a:spcAft>
                <a:spcPts val="0"/>
              </a:spcAft>
              <a:defRPr/>
            </a:pPr>
            <a:r>
              <a:rPr lang="en-US" dirty="0" smtClean="0"/>
              <a:t>Departments filter OLAP but not RDB out of box</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t="15160" r="69064" b="50000"/>
          <a:stretch>
            <a:fillRect/>
          </a:stretch>
        </p:blipFill>
        <p:spPr bwMode="auto">
          <a:xfrm>
            <a:off x="76200" y="2192338"/>
            <a:ext cx="220980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38400" y="76200"/>
            <a:ext cx="6172200" cy="3048000"/>
          </a:xfrm>
          <a:prstGeom prst="rect">
            <a:avLst/>
          </a:prstGeom>
          <a:blipFill>
            <a:blip r:embed="rId4" cstate="print"/>
            <a:stretch>
              <a:fillRect/>
            </a:stretch>
          </a:blipFill>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endParaRPr lang="en-US" dirty="0"/>
          </a:p>
          <a:p>
            <a:pPr fontAlgn="auto">
              <a:spcBef>
                <a:spcPts val="0"/>
              </a:spcBef>
              <a:spcAft>
                <a:spcPts val="0"/>
              </a:spcAft>
              <a:defRPr/>
            </a:pPr>
            <a:r>
              <a:rPr lang="en-US" dirty="0"/>
              <a:t>       Project Web </a:t>
            </a:r>
            <a:r>
              <a:rPr lang="en-US" dirty="0" smtClean="0"/>
              <a:t>App -&gt; </a:t>
            </a:r>
            <a:r>
              <a:rPr lang="en-US" dirty="0"/>
              <a:t>Business Intelligence Center</a:t>
            </a:r>
          </a:p>
        </p:txBody>
      </p:sp>
      <p:sp>
        <p:nvSpPr>
          <p:cNvPr id="6" name="Rectangle 5"/>
          <p:cNvSpPr/>
          <p:nvPr/>
        </p:nvSpPr>
        <p:spPr>
          <a:xfrm>
            <a:off x="4800600" y="914400"/>
            <a:ext cx="1524000" cy="1903413"/>
          </a:xfrm>
          <a:prstGeom prst="rect">
            <a:avLst/>
          </a:prstGeom>
        </p:spPr>
        <p:style>
          <a:lnRef idx="1">
            <a:schemeClr val="accent3"/>
          </a:lnRef>
          <a:fillRef idx="3">
            <a:schemeClr val="accent3"/>
          </a:fillRef>
          <a:effectRef idx="2">
            <a:schemeClr val="accent3"/>
          </a:effectRef>
          <a:fontRef idx="minor">
            <a:schemeClr val="lt1"/>
          </a:fontRef>
        </p:style>
        <p:txBody>
          <a:bodyPr/>
          <a:lstStyle/>
          <a:p>
            <a:pPr algn="ctr" fontAlgn="auto">
              <a:spcBef>
                <a:spcPts val="0"/>
              </a:spcBef>
              <a:spcAft>
                <a:spcPts val="0"/>
              </a:spcAft>
              <a:defRPr/>
            </a:pPr>
            <a:r>
              <a:rPr lang="en-US" sz="1600" dirty="0">
                <a:solidFill>
                  <a:schemeClr val="bg1"/>
                </a:solidFill>
              </a:rPr>
              <a:t>Excel</a:t>
            </a:r>
          </a:p>
          <a:p>
            <a:pPr algn="ctr" fontAlgn="auto">
              <a:spcBef>
                <a:spcPts val="0"/>
              </a:spcBef>
              <a:spcAft>
                <a:spcPts val="0"/>
              </a:spcAft>
              <a:defRPr/>
            </a:pPr>
            <a:r>
              <a:rPr lang="en-US" sz="1600" dirty="0">
                <a:solidFill>
                  <a:schemeClr val="bg1"/>
                </a:solidFill>
              </a:rPr>
              <a:t>Services</a:t>
            </a:r>
          </a:p>
        </p:txBody>
      </p:sp>
      <p:sp>
        <p:nvSpPr>
          <p:cNvPr id="7" name="Rounded Rectangle 6"/>
          <p:cNvSpPr/>
          <p:nvPr/>
        </p:nvSpPr>
        <p:spPr>
          <a:xfrm>
            <a:off x="2781300" y="1927225"/>
            <a:ext cx="1562100" cy="1071563"/>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Office Data Connection</a:t>
            </a:r>
          </a:p>
        </p:txBody>
      </p:sp>
      <p:sp>
        <p:nvSpPr>
          <p:cNvPr id="8" name="Rounded Rectangle 7"/>
          <p:cNvSpPr/>
          <p:nvPr/>
        </p:nvSpPr>
        <p:spPr>
          <a:xfrm>
            <a:off x="2773363" y="793750"/>
            <a:ext cx="1562100" cy="1071563"/>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000" dirty="0">
                <a:solidFill>
                  <a:schemeClr val="bg1"/>
                </a:solidFill>
              </a:rPr>
              <a:t>Excel Workbook</a:t>
            </a:r>
          </a:p>
        </p:txBody>
      </p:sp>
      <p:sp>
        <p:nvSpPr>
          <p:cNvPr id="9" name="Right Arrow 8"/>
          <p:cNvSpPr/>
          <p:nvPr/>
        </p:nvSpPr>
        <p:spPr>
          <a:xfrm>
            <a:off x="4135513" y="1219200"/>
            <a:ext cx="969887" cy="353340"/>
          </a:xfrm>
          <a:prstGeom prst="rightArrow">
            <a:avLst/>
          </a:prstGeom>
          <a:gradFill>
            <a:gsLst>
              <a:gs pos="0">
                <a:srgbClr val="FF0000"/>
              </a:gs>
              <a:gs pos="72000">
                <a:srgbClr val="FF0000"/>
              </a:gs>
              <a:gs pos="100000">
                <a:schemeClr val="accent6">
                  <a:tint val="80000"/>
                  <a:satMod val="15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pic>
        <p:nvPicPr>
          <p:cNvPr id="70666" name="Picture 2" descr="C:\Users\tgatte.REDMOND\AppData\Local\Microsoft\Windows\Temporary Internet Files\Content.IE5\JI61XOGB\MCj0433941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572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438400" y="3276600"/>
            <a:ext cx="6172200" cy="2286000"/>
          </a:xfrm>
          <a:prstGeom prst="rect">
            <a:avLst/>
          </a:prstGeom>
          <a:blipFill>
            <a:blip r:embed="rId6" cstate="print"/>
            <a:stretch>
              <a:fillRect/>
            </a:stretch>
          </a:blipFill>
        </p:spPr>
        <p:style>
          <a:lnRef idx="1">
            <a:schemeClr val="accent4"/>
          </a:lnRef>
          <a:fillRef idx="2">
            <a:schemeClr val="accent4"/>
          </a:fillRef>
          <a:effectRef idx="1">
            <a:schemeClr val="accent4"/>
          </a:effectRef>
          <a:fontRef idx="minor">
            <a:schemeClr val="dk1"/>
          </a:fontRef>
        </p:style>
        <p:txBody>
          <a:bodyPr anchor="b"/>
          <a:lstStyle/>
          <a:p>
            <a:pPr algn="ctr" fontAlgn="auto">
              <a:spcBef>
                <a:spcPts val="0"/>
              </a:spcBef>
              <a:spcAft>
                <a:spcPts val="0"/>
              </a:spcAft>
              <a:defRPr/>
            </a:pPr>
            <a:endParaRPr lang="en-US" dirty="0"/>
          </a:p>
          <a:p>
            <a:pPr algn="ctr" fontAlgn="auto">
              <a:spcBef>
                <a:spcPts val="0"/>
              </a:spcBef>
              <a:spcAft>
                <a:spcPts val="0"/>
              </a:spcAft>
              <a:defRPr/>
            </a:pPr>
            <a:r>
              <a:rPr lang="en-US" dirty="0"/>
              <a:t>Database Server</a:t>
            </a:r>
          </a:p>
        </p:txBody>
      </p:sp>
      <p:grpSp>
        <p:nvGrpSpPr>
          <p:cNvPr id="70668" name="Group 17"/>
          <p:cNvGrpSpPr>
            <a:grpSpLocks/>
          </p:cNvGrpSpPr>
          <p:nvPr/>
        </p:nvGrpSpPr>
        <p:grpSpPr bwMode="auto">
          <a:xfrm>
            <a:off x="2971800" y="3657600"/>
            <a:ext cx="2514600" cy="1566863"/>
            <a:chOff x="382155" y="838201"/>
            <a:chExt cx="2514600" cy="1566672"/>
          </a:xfrm>
        </p:grpSpPr>
        <p:pic>
          <p:nvPicPr>
            <p:cNvPr id="70699" name="Picture 15"/>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382155" y="838201"/>
              <a:ext cx="2514600" cy="156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964462" y="1295401"/>
              <a:ext cx="1349985" cy="738664"/>
            </a:xfrm>
            <a:prstGeom prst="rect">
              <a:avLst/>
            </a:prstGeom>
            <a:solidFill>
              <a:schemeClr val="bg2">
                <a:alpha val="55000"/>
              </a:schemeClr>
            </a:solidFill>
          </p:spPr>
          <p:txBody>
            <a:bodyPr wrap="none" lIns="0" tIns="0" rIns="0" bIns="0">
              <a:spAutoFit/>
            </a:bodyPr>
            <a:lstStyle/>
            <a:p>
              <a:pPr fontAlgn="auto">
                <a:spcBef>
                  <a:spcPts val="0"/>
                </a:spcBef>
                <a:spcAft>
                  <a:spcPts val="0"/>
                </a:spcAft>
                <a:defRPr/>
              </a:pPr>
              <a:r>
                <a:rPr lang="en-US" sz="2400" dirty="0">
                  <a:gradFill>
                    <a:gsLst>
                      <a:gs pos="0">
                        <a:schemeClr val="tx1"/>
                      </a:gs>
                      <a:gs pos="86000">
                        <a:schemeClr val="tx1"/>
                      </a:gs>
                    </a:gsLst>
                    <a:lin ang="5400000" scaled="0"/>
                  </a:gradFill>
                  <a:latin typeface="+mn-lt"/>
                  <a:cs typeface="+mn-cs"/>
                </a:rPr>
                <a:t>Reporting</a:t>
              </a:r>
            </a:p>
            <a:p>
              <a:pPr fontAlgn="auto">
                <a:spcBef>
                  <a:spcPts val="0"/>
                </a:spcBef>
                <a:spcAft>
                  <a:spcPts val="0"/>
                </a:spcAft>
                <a:defRPr/>
              </a:pPr>
              <a:r>
                <a:rPr lang="en-US" sz="2400" dirty="0">
                  <a:gradFill>
                    <a:gsLst>
                      <a:gs pos="0">
                        <a:schemeClr val="tx1"/>
                      </a:gs>
                      <a:gs pos="86000">
                        <a:schemeClr val="tx1"/>
                      </a:gs>
                    </a:gsLst>
                    <a:lin ang="5400000" scaled="0"/>
                  </a:gradFill>
                  <a:latin typeface="+mn-lt"/>
                  <a:cs typeface="+mn-cs"/>
                </a:rPr>
                <a:t>DB</a:t>
              </a:r>
            </a:p>
          </p:txBody>
        </p:sp>
      </p:grpSp>
      <p:grpSp>
        <p:nvGrpSpPr>
          <p:cNvPr id="70669" name="Group 12"/>
          <p:cNvGrpSpPr>
            <a:grpSpLocks/>
          </p:cNvGrpSpPr>
          <p:nvPr/>
        </p:nvGrpSpPr>
        <p:grpSpPr bwMode="auto">
          <a:xfrm>
            <a:off x="5562600" y="3657600"/>
            <a:ext cx="2514600" cy="1566863"/>
            <a:chOff x="355820" y="3102865"/>
            <a:chExt cx="2514600" cy="1566672"/>
          </a:xfrm>
        </p:grpSpPr>
        <p:pic>
          <p:nvPicPr>
            <p:cNvPr id="70697" name="Picture 13"/>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355820" y="3102865"/>
              <a:ext cx="2514600" cy="156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1117820" y="3560065"/>
              <a:ext cx="1322693" cy="738664"/>
            </a:xfrm>
            <a:prstGeom prst="rect">
              <a:avLst/>
            </a:prstGeom>
            <a:solidFill>
              <a:schemeClr val="bg2">
                <a:alpha val="55000"/>
              </a:schemeClr>
            </a:solidFill>
          </p:spPr>
          <p:txBody>
            <a:bodyPr lIns="0" tIns="0" rIns="0" bIns="0">
              <a:spAutoFit/>
            </a:bodyPr>
            <a:lstStyle/>
            <a:p>
              <a:pPr fontAlgn="auto">
                <a:spcBef>
                  <a:spcPts val="0"/>
                </a:spcBef>
                <a:spcAft>
                  <a:spcPts val="0"/>
                </a:spcAft>
                <a:defRPr/>
              </a:pPr>
              <a:r>
                <a:rPr lang="en-US" sz="2400" dirty="0">
                  <a:gradFill>
                    <a:gsLst>
                      <a:gs pos="0">
                        <a:schemeClr val="tx1"/>
                      </a:gs>
                      <a:gs pos="86000">
                        <a:schemeClr val="tx1"/>
                      </a:gs>
                    </a:gsLst>
                    <a:lin ang="5400000" scaled="0"/>
                  </a:gradFill>
                  <a:latin typeface="+mn-lt"/>
                  <a:cs typeface="+mn-cs"/>
                </a:rPr>
                <a:t>Analysis</a:t>
              </a:r>
            </a:p>
            <a:p>
              <a:pPr fontAlgn="auto">
                <a:spcBef>
                  <a:spcPts val="0"/>
                </a:spcBef>
                <a:spcAft>
                  <a:spcPts val="0"/>
                </a:spcAft>
                <a:defRPr/>
              </a:pPr>
              <a:r>
                <a:rPr lang="en-US" sz="2400" dirty="0">
                  <a:gradFill>
                    <a:gsLst>
                      <a:gs pos="0">
                        <a:schemeClr val="tx1"/>
                      </a:gs>
                      <a:gs pos="86000">
                        <a:schemeClr val="tx1"/>
                      </a:gs>
                    </a:gsLst>
                    <a:lin ang="5400000" scaled="0"/>
                  </a:gradFill>
                  <a:latin typeface="+mn-lt"/>
                  <a:cs typeface="+mn-cs"/>
                </a:rPr>
                <a:t>DB      </a:t>
              </a:r>
            </a:p>
          </p:txBody>
        </p:sp>
      </p:grpSp>
      <p:sp>
        <p:nvSpPr>
          <p:cNvPr id="20" name="Rectangle 19"/>
          <p:cNvSpPr/>
          <p:nvPr/>
        </p:nvSpPr>
        <p:spPr>
          <a:xfrm>
            <a:off x="6477000" y="914400"/>
            <a:ext cx="1790700" cy="1903413"/>
          </a:xfrm>
          <a:prstGeom prst="rect">
            <a:avLst/>
          </a:prstGeom>
        </p:spPr>
        <p:style>
          <a:lnRef idx="1">
            <a:schemeClr val="accent3"/>
          </a:lnRef>
          <a:fillRef idx="3">
            <a:schemeClr val="accent3"/>
          </a:fillRef>
          <a:effectRef idx="2">
            <a:schemeClr val="accent3"/>
          </a:effectRef>
          <a:fontRef idx="minor">
            <a:schemeClr val="lt1"/>
          </a:fontRef>
        </p:style>
        <p:txBody>
          <a:bodyPr/>
          <a:lstStyle/>
          <a:p>
            <a:pPr algn="ctr" fontAlgn="auto">
              <a:spcBef>
                <a:spcPts val="0"/>
              </a:spcBef>
              <a:spcAft>
                <a:spcPts val="0"/>
              </a:spcAft>
              <a:defRPr/>
            </a:pPr>
            <a:r>
              <a:rPr lang="en-US" sz="1600" dirty="0">
                <a:solidFill>
                  <a:schemeClr val="bg1"/>
                </a:solidFill>
              </a:rPr>
              <a:t>Secure Store</a:t>
            </a:r>
          </a:p>
        </p:txBody>
      </p:sp>
      <p:sp>
        <p:nvSpPr>
          <p:cNvPr id="21" name="Rounded Rectangle 20"/>
          <p:cNvSpPr/>
          <p:nvPr/>
        </p:nvSpPr>
        <p:spPr>
          <a:xfrm>
            <a:off x="6580188" y="1481138"/>
            <a:ext cx="1562100" cy="1071562"/>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Application Profiles</a:t>
            </a:r>
          </a:p>
        </p:txBody>
      </p:sp>
      <p:sp>
        <p:nvSpPr>
          <p:cNvPr id="22" name="Right Arrow 21"/>
          <p:cNvSpPr/>
          <p:nvPr/>
        </p:nvSpPr>
        <p:spPr>
          <a:xfrm>
            <a:off x="6019800" y="1597767"/>
            <a:ext cx="685799" cy="381000"/>
          </a:xfrm>
          <a:prstGeom prst="rightArrow">
            <a:avLst/>
          </a:prstGeom>
          <a:gradFill>
            <a:gsLst>
              <a:gs pos="0">
                <a:srgbClr val="FF0000"/>
              </a:gs>
              <a:gs pos="72000">
                <a:srgbClr val="FF0000"/>
              </a:gs>
              <a:gs pos="100000">
                <a:schemeClr val="accent6">
                  <a:tint val="80000"/>
                  <a:satMod val="15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3" name="Right Arrow 22"/>
          <p:cNvSpPr/>
          <p:nvPr/>
        </p:nvSpPr>
        <p:spPr>
          <a:xfrm flipH="1">
            <a:off x="6019800" y="1978767"/>
            <a:ext cx="685799" cy="381000"/>
          </a:xfrm>
          <a:prstGeom prst="rightArrow">
            <a:avLst/>
          </a:prstGeom>
          <a:gradFill>
            <a:gsLst>
              <a:gs pos="0">
                <a:srgbClr val="FF0000"/>
              </a:gs>
              <a:gs pos="72000">
                <a:srgbClr val="FF0000"/>
              </a:gs>
              <a:gs pos="100000">
                <a:schemeClr val="accent6">
                  <a:tint val="80000"/>
                  <a:satMod val="15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5" name="Right Arrow 24"/>
          <p:cNvSpPr/>
          <p:nvPr/>
        </p:nvSpPr>
        <p:spPr>
          <a:xfrm flipH="1">
            <a:off x="4135511" y="1481036"/>
            <a:ext cx="969888" cy="347764"/>
          </a:xfrm>
          <a:prstGeom prst="rightArrow">
            <a:avLst/>
          </a:prstGeom>
          <a:gradFill>
            <a:gsLst>
              <a:gs pos="0">
                <a:srgbClr val="FF0000"/>
              </a:gs>
              <a:gs pos="72000">
                <a:srgbClr val="FF0000"/>
              </a:gs>
              <a:gs pos="100000">
                <a:schemeClr val="accent6">
                  <a:tint val="80000"/>
                  <a:satMod val="15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6" name="Right Arrow 25"/>
          <p:cNvSpPr/>
          <p:nvPr/>
        </p:nvSpPr>
        <p:spPr>
          <a:xfrm>
            <a:off x="2061340" y="1280852"/>
            <a:ext cx="910459" cy="381000"/>
          </a:xfrm>
          <a:prstGeom prst="rightArrow">
            <a:avLst/>
          </a:prstGeom>
          <a:gradFill>
            <a:gsLst>
              <a:gs pos="0">
                <a:srgbClr val="FF0000"/>
              </a:gs>
              <a:gs pos="72000">
                <a:srgbClr val="FF0000"/>
              </a:gs>
              <a:gs pos="100000">
                <a:schemeClr val="accent6">
                  <a:tint val="80000"/>
                  <a:satMod val="15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7" name="Right Arrow 26"/>
          <p:cNvSpPr/>
          <p:nvPr/>
        </p:nvSpPr>
        <p:spPr>
          <a:xfrm rot="19738503" flipH="1">
            <a:off x="1832044" y="1870308"/>
            <a:ext cx="1212712" cy="381000"/>
          </a:xfrm>
          <a:prstGeom prst="rightArrow">
            <a:avLst/>
          </a:prstGeom>
          <a:gradFill>
            <a:gsLst>
              <a:gs pos="0">
                <a:srgbClr val="FF0000"/>
              </a:gs>
              <a:gs pos="72000">
                <a:srgbClr val="FF0000"/>
              </a:gs>
              <a:gs pos="100000">
                <a:schemeClr val="accent6">
                  <a:tint val="80000"/>
                  <a:satMod val="15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8" name="Right Arrow 27"/>
          <p:cNvSpPr/>
          <p:nvPr/>
        </p:nvSpPr>
        <p:spPr>
          <a:xfrm rot="16200000">
            <a:off x="3211208" y="1724939"/>
            <a:ext cx="685799" cy="381000"/>
          </a:xfrm>
          <a:prstGeom prst="rightArrow">
            <a:avLst/>
          </a:prstGeom>
          <a:gradFill>
            <a:gsLst>
              <a:gs pos="0">
                <a:srgbClr val="FF0000"/>
              </a:gs>
              <a:gs pos="72000">
                <a:srgbClr val="FF0000"/>
              </a:gs>
              <a:gs pos="100000">
                <a:schemeClr val="accent6">
                  <a:tint val="80000"/>
                  <a:satMod val="15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4" name="Right Arrow 23"/>
          <p:cNvSpPr/>
          <p:nvPr/>
        </p:nvSpPr>
        <p:spPr>
          <a:xfrm rot="4309037" flipH="1">
            <a:off x="5401804" y="2984932"/>
            <a:ext cx="1490472" cy="381000"/>
          </a:xfrm>
          <a:prstGeom prst="rightArrow">
            <a:avLst/>
          </a:prstGeom>
          <a:gradFill>
            <a:gsLst>
              <a:gs pos="0">
                <a:srgbClr val="FF0000"/>
              </a:gs>
              <a:gs pos="72000">
                <a:srgbClr val="FF0000"/>
              </a:gs>
              <a:gs pos="100000">
                <a:schemeClr val="accent6">
                  <a:tint val="80000"/>
                  <a:satMod val="15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9" name="Right Arrow 28"/>
          <p:cNvSpPr/>
          <p:nvPr/>
        </p:nvSpPr>
        <p:spPr>
          <a:xfrm rot="6530850" flipH="1">
            <a:off x="4288383" y="2984932"/>
            <a:ext cx="1491793" cy="381000"/>
          </a:xfrm>
          <a:prstGeom prst="rightArrow">
            <a:avLst/>
          </a:prstGeom>
          <a:gradFill>
            <a:gsLst>
              <a:gs pos="0">
                <a:srgbClr val="FF0000"/>
              </a:gs>
              <a:gs pos="72000">
                <a:srgbClr val="FF0000"/>
              </a:gs>
              <a:gs pos="100000">
                <a:schemeClr val="accent6">
                  <a:tint val="80000"/>
                  <a:satMod val="15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30" name="Title 29"/>
          <p:cNvSpPr>
            <a:spLocks noGrp="1"/>
          </p:cNvSpPr>
          <p:nvPr>
            <p:ph type="title" idx="4294967295"/>
          </p:nvPr>
        </p:nvSpPr>
        <p:spPr>
          <a:xfrm>
            <a:off x="457200" y="5867401"/>
            <a:ext cx="8382000" cy="990600"/>
          </a:xfrm>
        </p:spPr>
        <p:txBody>
          <a:bodyPr/>
          <a:lstStyle/>
          <a:p>
            <a:pPr defTabSz="914363" fontAlgn="auto">
              <a:spcAft>
                <a:spcPts val="0"/>
              </a:spcAft>
              <a:defRPr/>
            </a:pPr>
            <a:r>
              <a:rPr sz="3200" dirty="0"/>
              <a:t>Configure Excel Services and Secure Store </a:t>
            </a:r>
            <a:br>
              <a:rPr sz="3200" dirty="0"/>
            </a:br>
            <a:r>
              <a:rPr sz="3200" dirty="0"/>
              <a:t>Configure Relational and Analysis DB access</a:t>
            </a:r>
            <a:br>
              <a:rPr sz="3200" dirty="0"/>
            </a:br>
            <a:endParaRPr sz="3200"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pPr defTabSz="914363" fontAlgn="auto">
              <a:spcAft>
                <a:spcPts val="0"/>
              </a:spcAft>
              <a:defRPr/>
            </a:pPr>
            <a:r>
              <a:rPr/>
              <a:t>Reporting Security Model</a:t>
            </a:r>
          </a:p>
        </p:txBody>
      </p:sp>
      <p:graphicFrame>
        <p:nvGraphicFramePr>
          <p:cNvPr id="5" name="Content Placeholder 5"/>
          <p:cNvGraphicFramePr>
            <a:graphicFrameLocks noGrp="1"/>
          </p:cNvGraphicFramePr>
          <p:nvPr>
            <p:ph idx="1"/>
          </p:nvPr>
        </p:nvGraphicFramePr>
        <p:xfrm>
          <a:off x="1600200" y="1080701"/>
          <a:ext cx="5486400" cy="410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5"/>
          <p:cNvGrpSpPr>
            <a:grpSpLocks/>
          </p:cNvGrpSpPr>
          <p:nvPr/>
        </p:nvGrpSpPr>
        <p:grpSpPr bwMode="auto">
          <a:xfrm>
            <a:off x="5181600" y="1143000"/>
            <a:ext cx="3698875" cy="1060450"/>
            <a:chOff x="4724400" y="838200"/>
            <a:chExt cx="4267200" cy="1527567"/>
          </a:xfrm>
        </p:grpSpPr>
        <p:sp>
          <p:nvSpPr>
            <p:cNvPr id="4" name="Right Arrow 3"/>
            <p:cNvSpPr/>
            <p:nvPr/>
          </p:nvSpPr>
          <p:spPr bwMode="auto">
            <a:xfrm flipH="1">
              <a:off x="4724400" y="838200"/>
              <a:ext cx="3505200" cy="1524000"/>
            </a:xfrm>
            <a:prstGeom prst="rightArrow">
              <a:avLst>
                <a:gd name="adj1" fmla="val 100000"/>
                <a:gd name="adj2" fmla="val 580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dirty="0">
                <a:gradFill>
                  <a:gsLst>
                    <a:gs pos="0">
                      <a:srgbClr val="000000"/>
                    </a:gs>
                    <a:gs pos="100000">
                      <a:srgbClr val="000000"/>
                    </a:gs>
                  </a:gsLst>
                  <a:lin ang="5400000" scaled="0"/>
                </a:gradFill>
              </a:endParaRPr>
            </a:p>
          </p:txBody>
        </p:sp>
        <p:sp>
          <p:nvSpPr>
            <p:cNvPr id="71698" name="Rectangle 6"/>
            <p:cNvSpPr>
              <a:spLocks noChangeArrowheads="1"/>
            </p:cNvSpPr>
            <p:nvPr/>
          </p:nvSpPr>
          <p:spPr bwMode="auto">
            <a:xfrm>
              <a:off x="5486400" y="990600"/>
              <a:ext cx="3505200" cy="13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a:t>What Can the User Do?</a:t>
              </a:r>
            </a:p>
            <a:p>
              <a:pPr lvl="1"/>
              <a:r>
                <a:rPr lang="en-US" sz="1400" b="1"/>
                <a:t>Author</a:t>
              </a:r>
            </a:p>
            <a:p>
              <a:pPr lvl="1"/>
              <a:r>
                <a:rPr lang="en-US" sz="1400" b="1"/>
                <a:t>Viewer</a:t>
              </a:r>
            </a:p>
            <a:p>
              <a:pPr lvl="1"/>
              <a:r>
                <a:rPr lang="en-US" sz="1400" b="1"/>
                <a:t>Administrator</a:t>
              </a:r>
            </a:p>
          </p:txBody>
        </p:sp>
      </p:grpSp>
      <p:grpSp>
        <p:nvGrpSpPr>
          <p:cNvPr id="6" name="Group 11"/>
          <p:cNvGrpSpPr>
            <a:grpSpLocks/>
          </p:cNvGrpSpPr>
          <p:nvPr/>
        </p:nvGrpSpPr>
        <p:grpSpPr bwMode="auto">
          <a:xfrm>
            <a:off x="609600" y="5410200"/>
            <a:ext cx="3170238" cy="1004888"/>
            <a:chOff x="609600" y="5105400"/>
            <a:chExt cx="3657600" cy="1447800"/>
          </a:xfrm>
        </p:grpSpPr>
        <p:sp>
          <p:nvSpPr>
            <p:cNvPr id="11" name="Right Arrow 10"/>
            <p:cNvSpPr/>
            <p:nvPr/>
          </p:nvSpPr>
          <p:spPr bwMode="auto">
            <a:xfrm rot="16200000">
              <a:off x="1714500" y="4000500"/>
              <a:ext cx="1447800" cy="3657600"/>
            </a:xfrm>
            <a:prstGeom prst="rightArrow">
              <a:avLst>
                <a:gd name="adj1" fmla="val 100000"/>
                <a:gd name="adj2" fmla="val 22638"/>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fontAlgn="auto">
                <a:spcBef>
                  <a:spcPts val="0"/>
                </a:spcBef>
                <a:spcAft>
                  <a:spcPts val="0"/>
                </a:spcAft>
                <a:defRPr/>
              </a:pPr>
              <a:endParaRPr lang="en-US" dirty="0">
                <a:gradFill>
                  <a:gsLst>
                    <a:gs pos="0">
                      <a:srgbClr val="000000"/>
                    </a:gs>
                    <a:gs pos="100000">
                      <a:srgbClr val="000000"/>
                    </a:gs>
                  </a:gsLst>
                  <a:lin ang="5400000" scaled="0"/>
                </a:gradFill>
              </a:endParaRPr>
            </a:p>
          </p:txBody>
        </p:sp>
        <p:sp>
          <p:nvSpPr>
            <p:cNvPr id="71694" name="Rectangle 7"/>
            <p:cNvSpPr>
              <a:spLocks noChangeArrowheads="1"/>
            </p:cNvSpPr>
            <p:nvPr/>
          </p:nvSpPr>
          <p:spPr bwMode="auto">
            <a:xfrm>
              <a:off x="800099" y="5367636"/>
              <a:ext cx="3276600" cy="106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dirty="0"/>
                <a:t>What Data Can They Access?</a:t>
              </a:r>
            </a:p>
            <a:p>
              <a:pPr lvl="1"/>
              <a:r>
                <a:rPr lang="en-US" sz="1400" b="1" dirty="0"/>
                <a:t>Secure Store Profile</a:t>
              </a:r>
            </a:p>
            <a:p>
              <a:pPr lvl="1"/>
              <a:r>
                <a:rPr lang="en-US" sz="1400" b="1" dirty="0"/>
                <a:t>SQL Rights</a:t>
              </a:r>
            </a:p>
          </p:txBody>
        </p:sp>
      </p:grpSp>
      <p:grpSp>
        <p:nvGrpSpPr>
          <p:cNvPr id="9" name="Group 13"/>
          <p:cNvGrpSpPr>
            <a:grpSpLocks/>
          </p:cNvGrpSpPr>
          <p:nvPr/>
        </p:nvGrpSpPr>
        <p:grpSpPr bwMode="auto">
          <a:xfrm>
            <a:off x="5029200" y="5334000"/>
            <a:ext cx="3962400" cy="1004888"/>
            <a:chOff x="4876800" y="5105400"/>
            <a:chExt cx="4572000" cy="1447800"/>
          </a:xfrm>
        </p:grpSpPr>
        <p:sp>
          <p:nvSpPr>
            <p:cNvPr id="13" name="Right Arrow 12"/>
            <p:cNvSpPr/>
            <p:nvPr/>
          </p:nvSpPr>
          <p:spPr bwMode="auto">
            <a:xfrm rot="16200000">
              <a:off x="5981700" y="4000500"/>
              <a:ext cx="1447800" cy="3657600"/>
            </a:xfrm>
            <a:prstGeom prst="rightArrow">
              <a:avLst>
                <a:gd name="adj1" fmla="val 100000"/>
                <a:gd name="adj2" fmla="val 2263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fontAlgn="auto">
                <a:spcBef>
                  <a:spcPts val="0"/>
                </a:spcBef>
                <a:spcAft>
                  <a:spcPts val="0"/>
                </a:spcAft>
                <a:defRPr/>
              </a:pPr>
              <a:endParaRPr lang="en-US" dirty="0">
                <a:solidFill>
                  <a:schemeClr val="bg1"/>
                </a:solidFill>
              </a:endParaRPr>
            </a:p>
          </p:txBody>
        </p:sp>
        <p:sp>
          <p:nvSpPr>
            <p:cNvPr id="71690" name="Rectangle 9"/>
            <p:cNvSpPr>
              <a:spLocks noChangeArrowheads="1"/>
            </p:cNvSpPr>
            <p:nvPr/>
          </p:nvSpPr>
          <p:spPr bwMode="auto">
            <a:xfrm>
              <a:off x="4876800" y="5380672"/>
              <a:ext cx="4572000" cy="106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dirty="0">
                  <a:solidFill>
                    <a:schemeClr val="bg1"/>
                  </a:solidFill>
                </a:rPr>
                <a:t>What Content Can They Access?</a:t>
              </a:r>
            </a:p>
            <a:p>
              <a:pPr lvl="1"/>
              <a:r>
                <a:rPr lang="en-US" sz="1400" b="1" dirty="0">
                  <a:solidFill>
                    <a:schemeClr val="bg1"/>
                  </a:solidFill>
                </a:rPr>
                <a:t>Data Connections</a:t>
              </a:r>
            </a:p>
            <a:p>
              <a:pPr lvl="1"/>
              <a:r>
                <a:rPr lang="en-US" sz="1400" b="1" dirty="0">
                  <a:solidFill>
                    <a:schemeClr val="bg1"/>
                  </a:solidFill>
                </a:rPr>
                <a:t>Excel Document</a:t>
              </a:r>
            </a:p>
          </p:txBody>
        </p:sp>
      </p:gr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04800" y="3505200"/>
            <a:ext cx="8610600" cy="24384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2" name="Rectangle 1"/>
          <p:cNvSpPr/>
          <p:nvPr/>
        </p:nvSpPr>
        <p:spPr bwMode="auto">
          <a:xfrm>
            <a:off x="304800" y="990600"/>
            <a:ext cx="8610600" cy="2362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pPr defTabSz="914363" fontAlgn="auto">
              <a:spcAft>
                <a:spcPts val="0"/>
              </a:spcAft>
              <a:defRPr/>
            </a:pPr>
            <a:r>
              <a:t>Agenda</a:t>
            </a:r>
            <a:endParaRPr/>
          </a:p>
        </p:txBody>
      </p:sp>
      <p:sp>
        <p:nvSpPr>
          <p:cNvPr id="6" name="Text Placeholder 5"/>
          <p:cNvSpPr>
            <a:spLocks noGrp="1"/>
          </p:cNvSpPr>
          <p:nvPr>
            <p:ph type="body" sz="quarter" idx="10"/>
          </p:nvPr>
        </p:nvSpPr>
        <p:spPr>
          <a:xfrm>
            <a:off x="381000" y="997934"/>
            <a:ext cx="8382000" cy="5326666"/>
          </a:xfrm>
        </p:spPr>
        <p:txBody>
          <a:bodyPr>
            <a:normAutofit/>
          </a:bodyPr>
          <a:lstStyle/>
          <a:p>
            <a:pPr defTabSz="914363" fontAlgn="auto">
              <a:lnSpc>
                <a:spcPct val="110000"/>
              </a:lnSpc>
              <a:spcAft>
                <a:spcPts val="0"/>
              </a:spcAft>
              <a:defRPr/>
            </a:pPr>
            <a:r>
              <a:rPr lang="en-US" dirty="0" smtClean="0"/>
              <a:t>Introduction</a:t>
            </a:r>
          </a:p>
          <a:p>
            <a:pPr defTabSz="914363" fontAlgn="auto">
              <a:lnSpc>
                <a:spcPct val="110000"/>
              </a:lnSpc>
              <a:spcAft>
                <a:spcPts val="0"/>
              </a:spcAft>
              <a:defRPr/>
            </a:pPr>
            <a:r>
              <a:rPr lang="en-US" dirty="0" smtClean="0"/>
              <a:t>Infrastructure</a:t>
            </a:r>
          </a:p>
          <a:p>
            <a:pPr defTabSz="914363" fontAlgn="auto">
              <a:lnSpc>
                <a:spcPct val="110000"/>
              </a:lnSpc>
              <a:spcAft>
                <a:spcPts val="0"/>
              </a:spcAft>
              <a:defRPr/>
            </a:pPr>
            <a:r>
              <a:rPr lang="en-US" dirty="0" smtClean="0"/>
              <a:t>Data</a:t>
            </a:r>
          </a:p>
          <a:p>
            <a:pPr defTabSz="914363" fontAlgn="auto">
              <a:lnSpc>
                <a:spcPct val="110000"/>
              </a:lnSpc>
              <a:spcAft>
                <a:spcPts val="0"/>
              </a:spcAft>
              <a:defRPr/>
            </a:pPr>
            <a:r>
              <a:rPr lang="en-US" dirty="0" smtClean="0"/>
              <a:t>Excel Services</a:t>
            </a:r>
            <a:endParaRPr lang="en-US" dirty="0"/>
          </a:p>
          <a:p>
            <a:pPr defTabSz="914363" fontAlgn="auto">
              <a:lnSpc>
                <a:spcPct val="110000"/>
              </a:lnSpc>
              <a:spcAft>
                <a:spcPts val="0"/>
              </a:spcAft>
              <a:defRPr/>
            </a:pPr>
            <a:r>
              <a:rPr lang="en-US" dirty="0" smtClean="0">
                <a:solidFill>
                  <a:schemeClr val="tx1"/>
                </a:solidFill>
              </a:rPr>
              <a:t>Performance Point Services </a:t>
            </a:r>
          </a:p>
          <a:p>
            <a:pPr defTabSz="914363" fontAlgn="auto">
              <a:lnSpc>
                <a:spcPct val="110000"/>
              </a:lnSpc>
              <a:spcAft>
                <a:spcPts val="0"/>
              </a:spcAft>
              <a:defRPr/>
            </a:pPr>
            <a:r>
              <a:rPr lang="en-US" dirty="0" smtClean="0">
                <a:solidFill>
                  <a:schemeClr val="tx1"/>
                </a:solidFill>
              </a:rPr>
              <a:t>Visio Services</a:t>
            </a:r>
          </a:p>
          <a:p>
            <a:pPr defTabSz="914363" fontAlgn="auto">
              <a:lnSpc>
                <a:spcPct val="110000"/>
              </a:lnSpc>
              <a:spcAft>
                <a:spcPts val="0"/>
              </a:spcAft>
              <a:defRPr/>
            </a:pPr>
            <a:r>
              <a:rPr lang="en-US" dirty="0" smtClean="0">
                <a:solidFill>
                  <a:schemeClr val="tx1"/>
                </a:solidFill>
              </a:rPr>
              <a:t>Power Pivot (part of SQL Server 2008 R2) and SQL Reporting Services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70013" y="685800"/>
            <a:ext cx="7043737" cy="1524000"/>
          </a:xfrm>
        </p:spPr>
        <p:txBody>
          <a:bodyPr/>
          <a:lstStyle/>
          <a:p>
            <a:pPr defTabSz="914363" fontAlgn="auto">
              <a:spcAft>
                <a:spcPts val="0"/>
              </a:spcAft>
              <a:defRPr/>
            </a:pPr>
            <a:endParaRPr dirty="0"/>
          </a:p>
        </p:txBody>
      </p:sp>
      <p:sp>
        <p:nvSpPr>
          <p:cNvPr id="6" name="Subtitle 5"/>
          <p:cNvSpPr>
            <a:spLocks noGrp="1"/>
          </p:cNvSpPr>
          <p:nvPr>
            <p:ph type="subTitle" idx="1"/>
          </p:nvPr>
        </p:nvSpPr>
        <p:spPr/>
        <p:txBody>
          <a:bodyPr/>
          <a:lstStyle/>
          <a:p>
            <a:pPr defTabSz="914363" fontAlgn="auto">
              <a:spcAft>
                <a:spcPts val="0"/>
              </a:spcAft>
              <a:defRPr/>
            </a:pPr>
            <a:r>
              <a:rPr lang="en-US" dirty="0" smtClean="0"/>
              <a:t>Excel Services</a:t>
            </a:r>
          </a:p>
        </p:txBody>
      </p:sp>
      <p:sp>
        <p:nvSpPr>
          <p:cNvPr id="7" name="Text Placeholder 6"/>
          <p:cNvSpPr>
            <a:spLocks noGrp="1"/>
          </p:cNvSpPr>
          <p:nvPr>
            <p:ph type="body" sz="quarter" idx="10"/>
          </p:nvPr>
        </p:nvSpPr>
        <p:spPr/>
        <p:txBody>
          <a:bodyPr/>
          <a:lstStyle/>
          <a:p>
            <a:pPr defTabSz="914363" fontAlgn="auto">
              <a:spcAft>
                <a:spcPts val="0"/>
              </a:spcAft>
              <a:defRPr/>
            </a:pPr>
            <a:r>
              <a:t>DEMO</a:t>
            </a:r>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Resources</a:t>
            </a:r>
            <a:endParaRPr lang="en-US" dirty="0"/>
          </a:p>
        </p:txBody>
      </p:sp>
      <p:sp>
        <p:nvSpPr>
          <p:cNvPr id="3" name="Text Placeholder 2"/>
          <p:cNvSpPr>
            <a:spLocks noGrp="1"/>
          </p:cNvSpPr>
          <p:nvPr>
            <p:ph type="body" sz="quarter" idx="10"/>
          </p:nvPr>
        </p:nvSpPr>
        <p:spPr>
          <a:xfrm>
            <a:off x="228600" y="1066800"/>
            <a:ext cx="8686800" cy="5638800"/>
          </a:xfrm>
        </p:spPr>
        <p:txBody>
          <a:bodyPr>
            <a:normAutofit fontScale="77500" lnSpcReduction="20000"/>
          </a:bodyPr>
          <a:lstStyle/>
          <a:p>
            <a:r>
              <a:rPr lang="en-US" dirty="0" err="1" smtClean="0"/>
              <a:t>WebCasts</a:t>
            </a:r>
            <a:r>
              <a:rPr lang="en-US" dirty="0" smtClean="0"/>
              <a:t> </a:t>
            </a:r>
            <a:r>
              <a:rPr lang="en-US" sz="2800" dirty="0"/>
              <a:t>(</a:t>
            </a:r>
            <a:r>
              <a:rPr lang="en-US" sz="2800" dirty="0">
                <a:hlinkClick r:id="rId2"/>
              </a:rPr>
              <a:t>http://www.microsoft.com/events/series/epm.aspx</a:t>
            </a:r>
            <a:r>
              <a:rPr lang="en-US" sz="2800" dirty="0" smtClean="0"/>
              <a:t>) </a:t>
            </a:r>
            <a:endParaRPr lang="en-US" sz="2800" dirty="0"/>
          </a:p>
          <a:p>
            <a:pPr lvl="1">
              <a:lnSpc>
                <a:spcPct val="120000"/>
              </a:lnSpc>
            </a:pPr>
            <a:r>
              <a:rPr lang="en-US" dirty="0" smtClean="0">
                <a:hlinkClick r:id="rId3" action="ppaction://hlinkfile"/>
              </a:rPr>
              <a:t>TechNet Webcast: Project Server 2010 Project and Portfolio Management Reporting (Level 200)</a:t>
            </a:r>
            <a:r>
              <a:rPr lang="en-US" dirty="0" smtClean="0"/>
              <a:t> by Marc Soester, Project MVP</a:t>
            </a:r>
          </a:p>
          <a:p>
            <a:pPr lvl="1">
              <a:lnSpc>
                <a:spcPct val="120000"/>
              </a:lnSpc>
            </a:pPr>
            <a:r>
              <a:rPr lang="en-US" dirty="0"/>
              <a:t>MSDN Webcast: Project 2010 BI &amp; Portfolio Reporting </a:t>
            </a:r>
            <a:r>
              <a:rPr lang="en-US" dirty="0" smtClean="0"/>
              <a:t>- Part </a:t>
            </a:r>
            <a:r>
              <a:rPr lang="en-US" dirty="0"/>
              <a:t>1 </a:t>
            </a:r>
            <a:r>
              <a:rPr lang="en-US" dirty="0" smtClean="0"/>
              <a:t>and 2, </a:t>
            </a:r>
            <a:r>
              <a:rPr lang="en-US" dirty="0"/>
              <a:t>by Marc Soester, Project </a:t>
            </a:r>
            <a:r>
              <a:rPr lang="en-US" dirty="0" smtClean="0"/>
              <a:t>MVP</a:t>
            </a:r>
          </a:p>
          <a:p>
            <a:pPr lvl="1">
              <a:lnSpc>
                <a:spcPct val="120000"/>
              </a:lnSpc>
            </a:pPr>
            <a:r>
              <a:rPr lang="en-US" dirty="0">
                <a:hlinkClick r:id="rId4" action="ppaction://hlinkfile"/>
              </a:rPr>
              <a:t>MSDN Webcast: Real-World Solutions: Project Server Security in SQL Server Reporting Services (Level 300</a:t>
            </a:r>
            <a:r>
              <a:rPr lang="en-US" dirty="0" smtClean="0">
                <a:hlinkClick r:id="rId4" action="ppaction://hlinkfile"/>
              </a:rPr>
              <a:t>)</a:t>
            </a:r>
            <a:r>
              <a:rPr lang="en-US" dirty="0" smtClean="0"/>
              <a:t> by </a:t>
            </a:r>
            <a:r>
              <a:rPr lang="en-US" dirty="0"/>
              <a:t>Stephen C. </a:t>
            </a:r>
            <a:r>
              <a:rPr lang="en-US" dirty="0" smtClean="0"/>
              <a:t>Sanderlin, Project MVP</a:t>
            </a:r>
          </a:p>
          <a:p>
            <a:pPr marL="460375" lvl="1" indent="0">
              <a:buNone/>
            </a:pPr>
            <a:endParaRPr lang="en-US" dirty="0"/>
          </a:p>
          <a:p>
            <a:pPr>
              <a:lnSpc>
                <a:spcPct val="120000"/>
              </a:lnSpc>
            </a:pPr>
            <a:r>
              <a:rPr lang="en-US" dirty="0" smtClean="0">
                <a:solidFill>
                  <a:srgbClr val="FFC000"/>
                </a:solidFill>
              </a:rPr>
              <a:t>Project 2010 Business Intelligence Center </a:t>
            </a:r>
            <a:endParaRPr lang="en-US" dirty="0">
              <a:solidFill>
                <a:srgbClr val="FFC000"/>
              </a:solidFill>
            </a:endParaRPr>
          </a:p>
          <a:p>
            <a:pPr lvl="1">
              <a:lnSpc>
                <a:spcPct val="120000"/>
              </a:lnSpc>
            </a:pPr>
            <a:r>
              <a:rPr lang="en-US" dirty="0">
                <a:solidFill>
                  <a:schemeClr val="tx1"/>
                </a:solidFill>
                <a:hlinkClick r:id="rId5"/>
              </a:rPr>
              <a:t>http://go.microsoft.com/?</a:t>
            </a:r>
            <a:r>
              <a:rPr lang="en-US" dirty="0" smtClean="0">
                <a:solidFill>
                  <a:schemeClr val="tx1"/>
                </a:solidFill>
                <a:hlinkClick r:id="rId5"/>
              </a:rPr>
              <a:t>linkid=9726143</a:t>
            </a:r>
            <a:r>
              <a:rPr lang="en-US" dirty="0" smtClean="0">
                <a:solidFill>
                  <a:schemeClr val="tx1"/>
                </a:solidFill>
              </a:rPr>
              <a:t> </a:t>
            </a:r>
            <a:endParaRPr lang="en-US" dirty="0">
              <a:solidFill>
                <a:schemeClr val="tx1"/>
              </a:solidFill>
            </a:endParaRPr>
          </a:p>
          <a:p>
            <a:pPr lvl="1">
              <a:lnSpc>
                <a:spcPct val="120000"/>
              </a:lnSpc>
            </a:pPr>
            <a:r>
              <a:rPr lang="en-US" dirty="0" smtClean="0">
                <a:solidFill>
                  <a:schemeClr val="tx1"/>
                </a:solidFill>
              </a:rPr>
              <a:t>Accessible </a:t>
            </a:r>
            <a:r>
              <a:rPr lang="en-US" dirty="0">
                <a:solidFill>
                  <a:schemeClr val="tx1"/>
                </a:solidFill>
              </a:rPr>
              <a:t>from Project Server </a:t>
            </a:r>
            <a:r>
              <a:rPr lang="en-US" dirty="0" smtClean="0">
                <a:solidFill>
                  <a:schemeClr val="tx1"/>
                </a:solidFill>
              </a:rPr>
              <a:t>2010 </a:t>
            </a:r>
            <a:r>
              <a:rPr lang="en-US" dirty="0" err="1" smtClean="0">
                <a:solidFill>
                  <a:schemeClr val="tx1"/>
                </a:solidFill>
              </a:rPr>
              <a:t>TechCenter</a:t>
            </a:r>
            <a:r>
              <a:rPr lang="en-US" dirty="0" smtClean="0">
                <a:solidFill>
                  <a:schemeClr val="tx1"/>
                </a:solidFill>
              </a:rPr>
              <a:t> site</a:t>
            </a:r>
            <a:r>
              <a:rPr lang="en-US" dirty="0" smtClean="0">
                <a:solidFill>
                  <a:srgbClr val="FFC000"/>
                </a:solidFill>
              </a:rPr>
              <a:t> </a:t>
            </a:r>
            <a:r>
              <a:rPr lang="en-US" u="sng" dirty="0">
                <a:hlinkClick r:id="rId6"/>
              </a:rPr>
              <a:t>http://technet.microsoft.com/projectserver/</a:t>
            </a:r>
            <a:endParaRPr lang="en-US" dirty="0"/>
          </a:p>
          <a:p>
            <a:pPr marL="0" indent="0">
              <a:buNone/>
            </a:pPr>
            <a:endParaRPr lang="en-US" dirty="0"/>
          </a:p>
        </p:txBody>
      </p:sp>
    </p:spTree>
    <p:extLst>
      <p:ext uri="{BB962C8B-B14F-4D97-AF65-F5344CB8AC3E}">
        <p14:creationId xmlns:p14="http://schemas.microsoft.com/office/powerpoint/2010/main" val="363656750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815"/>
            <a:ext cx="8382000" cy="666385"/>
          </a:xfrm>
        </p:spPr>
        <p:txBody>
          <a:bodyPr/>
          <a:lstStyle/>
          <a:p>
            <a:r>
              <a:rPr lang="en-US" dirty="0" smtClean="0"/>
              <a:t>                          </a:t>
            </a:r>
            <a:r>
              <a:rPr lang="en-US" sz="3600" dirty="0" smtClean="0"/>
              <a:t>- Resources</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904" y="68171"/>
            <a:ext cx="3910613" cy="716839"/>
          </a:xfrm>
        </p:spPr>
      </p:pic>
      <p:sp>
        <p:nvSpPr>
          <p:cNvPr id="5" name="Content Placeholder 2"/>
          <p:cNvSpPr txBox="1">
            <a:spLocks/>
          </p:cNvSpPr>
          <p:nvPr/>
        </p:nvSpPr>
        <p:spPr bwMode="auto">
          <a:xfrm>
            <a:off x="109538" y="1027021"/>
            <a:ext cx="8756650" cy="5447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CC00"/>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FFCC00"/>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FFCC00"/>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9pPr>
          </a:lstStyle>
          <a:p>
            <a:r>
              <a:rPr lang="en-US" sz="2000" b="1" dirty="0" smtClean="0">
                <a:effectLst/>
              </a:rPr>
              <a:t>Product information and trial download</a:t>
            </a:r>
            <a:endParaRPr lang="en-US" sz="2000" b="1" dirty="0">
              <a:effectLst/>
            </a:endParaRPr>
          </a:p>
          <a:p>
            <a:pPr lvl="1"/>
            <a:r>
              <a:rPr lang="en-US" sz="1600" dirty="0" smtClean="0">
                <a:effectLst/>
                <a:hlinkClick r:id="rId4"/>
              </a:rPr>
              <a:t>http</a:t>
            </a:r>
            <a:r>
              <a:rPr lang="en-US" sz="1600" dirty="0">
                <a:effectLst/>
                <a:hlinkClick r:id="rId4"/>
              </a:rPr>
              <a:t>://</a:t>
            </a:r>
            <a:r>
              <a:rPr lang="en-US" sz="1600" dirty="0" smtClean="0">
                <a:effectLst/>
                <a:hlinkClick r:id="rId4"/>
              </a:rPr>
              <a:t>www.microsoft.com/project</a:t>
            </a:r>
            <a:r>
              <a:rPr lang="en-US" sz="1600" dirty="0" smtClean="0">
                <a:effectLst/>
              </a:rPr>
              <a:t> </a:t>
            </a:r>
            <a:endParaRPr lang="en-US" sz="1200" dirty="0">
              <a:effectLst/>
            </a:endParaRPr>
          </a:p>
          <a:p>
            <a:pPr lvl="1"/>
            <a:r>
              <a:rPr lang="en-US" sz="1600" dirty="0" smtClean="0">
                <a:effectLst/>
              </a:rPr>
              <a:t>Project </a:t>
            </a:r>
            <a:r>
              <a:rPr lang="en-US" sz="1600" dirty="0">
                <a:effectLst/>
              </a:rPr>
              <a:t>Team Blog </a:t>
            </a:r>
            <a:r>
              <a:rPr lang="en-US" sz="1600" dirty="0">
                <a:effectLst/>
                <a:hlinkClick r:id="rId5"/>
              </a:rPr>
              <a:t>http://</a:t>
            </a:r>
            <a:r>
              <a:rPr lang="en-US" sz="1600" dirty="0" smtClean="0">
                <a:effectLst/>
                <a:hlinkClick r:id="rId5"/>
              </a:rPr>
              <a:t>blogs.msdn.com/project</a:t>
            </a:r>
            <a:r>
              <a:rPr lang="en-US" sz="1600" dirty="0">
                <a:effectLst/>
              </a:rPr>
              <a:t> </a:t>
            </a:r>
            <a:endParaRPr lang="en-US" sz="800" dirty="0">
              <a:effectLst/>
            </a:endParaRPr>
          </a:p>
          <a:p>
            <a:r>
              <a:rPr lang="en-US" sz="2000" b="1" dirty="0" smtClean="0">
                <a:effectLst/>
              </a:rPr>
              <a:t>Interactive content - Videos &amp; Sessions </a:t>
            </a:r>
            <a:r>
              <a:rPr lang="en-US" sz="2000" b="1">
                <a:effectLst/>
              </a:rPr>
              <a:t>&amp; </a:t>
            </a:r>
            <a:r>
              <a:rPr lang="en-US" sz="2000" b="1" smtClean="0">
                <a:effectLst/>
              </a:rPr>
              <a:t>Webcasts </a:t>
            </a:r>
            <a:endParaRPr lang="en-US" sz="2000" b="1" dirty="0">
              <a:effectLst/>
            </a:endParaRPr>
          </a:p>
          <a:p>
            <a:pPr lvl="1"/>
            <a:r>
              <a:rPr lang="en-US" sz="1600" dirty="0">
                <a:effectLst/>
                <a:hlinkClick r:id="rId6"/>
              </a:rPr>
              <a:t>http://</a:t>
            </a:r>
            <a:r>
              <a:rPr lang="en-US" sz="1600" dirty="0" smtClean="0">
                <a:effectLst/>
                <a:hlinkClick r:id="rId6"/>
              </a:rPr>
              <a:t>www.microsoft.com/showcase/en/US/channels/microsoftproject</a:t>
            </a:r>
            <a:r>
              <a:rPr lang="en-US" sz="1600" dirty="0">
                <a:effectLst/>
              </a:rPr>
              <a:t> </a:t>
            </a:r>
            <a:endParaRPr lang="en-US" sz="1600" dirty="0" smtClean="0">
              <a:effectLst/>
            </a:endParaRPr>
          </a:p>
          <a:p>
            <a:pPr lvl="1"/>
            <a:r>
              <a:rPr lang="en-US" sz="1600" dirty="0" smtClean="0">
                <a:effectLst/>
                <a:hlinkClick r:id="rId7"/>
              </a:rPr>
              <a:t>http</a:t>
            </a:r>
            <a:r>
              <a:rPr lang="en-US" sz="1600" dirty="0">
                <a:effectLst/>
                <a:hlinkClick r:id="rId7"/>
              </a:rPr>
              <a:t>://www.microsoft.com/events/series/epm.aspx</a:t>
            </a:r>
            <a:r>
              <a:rPr lang="en-US" sz="1600" dirty="0">
                <a:effectLst/>
              </a:rPr>
              <a:t>  </a:t>
            </a:r>
            <a:r>
              <a:rPr lang="en-US" sz="1600" dirty="0" smtClean="0">
                <a:effectLst/>
              </a:rPr>
              <a:t> </a:t>
            </a:r>
            <a:endParaRPr lang="en-US" sz="800" dirty="0">
              <a:effectLst/>
            </a:endParaRPr>
          </a:p>
          <a:p>
            <a:r>
              <a:rPr lang="en-US" sz="2000" b="1" dirty="0" smtClean="0">
                <a:effectLst/>
              </a:rPr>
              <a:t>IT </a:t>
            </a:r>
            <a:r>
              <a:rPr lang="en-US" sz="2000" b="1" dirty="0">
                <a:effectLst/>
              </a:rPr>
              <a:t>Professional related</a:t>
            </a:r>
          </a:p>
          <a:p>
            <a:pPr lvl="1"/>
            <a:r>
              <a:rPr lang="en-US" sz="1600" dirty="0" err="1" smtClean="0">
                <a:effectLst/>
              </a:rPr>
              <a:t>TechCenter</a:t>
            </a:r>
            <a:r>
              <a:rPr lang="en-US" sz="1600" dirty="0" smtClean="0">
                <a:effectLst/>
              </a:rPr>
              <a:t> </a:t>
            </a:r>
            <a:r>
              <a:rPr lang="en-US" sz="1600" dirty="0">
                <a:effectLst/>
              </a:rPr>
              <a:t>@ TechNet </a:t>
            </a:r>
            <a:r>
              <a:rPr lang="en-US" sz="1600" dirty="0">
                <a:effectLst/>
                <a:hlinkClick r:id="rId8"/>
              </a:rPr>
              <a:t>http://</a:t>
            </a:r>
            <a:r>
              <a:rPr lang="en-US" sz="1600" dirty="0" smtClean="0">
                <a:effectLst/>
                <a:hlinkClick r:id="rId8"/>
              </a:rPr>
              <a:t>technet.microsoft.com/ProjectServer</a:t>
            </a:r>
            <a:r>
              <a:rPr lang="en-US" sz="1600" dirty="0">
                <a:effectLst/>
              </a:rPr>
              <a:t> </a:t>
            </a:r>
          </a:p>
          <a:p>
            <a:pPr lvl="1"/>
            <a:r>
              <a:rPr lang="en-US" sz="1600" dirty="0" smtClean="0">
                <a:effectLst/>
              </a:rPr>
              <a:t>Admin </a:t>
            </a:r>
            <a:r>
              <a:rPr lang="en-US" sz="1600" dirty="0">
                <a:effectLst/>
              </a:rPr>
              <a:t>Blog </a:t>
            </a:r>
            <a:r>
              <a:rPr lang="en-US" sz="1600" dirty="0">
                <a:effectLst/>
                <a:hlinkClick r:id="rId9"/>
              </a:rPr>
              <a:t>http://</a:t>
            </a:r>
            <a:r>
              <a:rPr lang="en-US" sz="1600" dirty="0" smtClean="0">
                <a:effectLst/>
                <a:hlinkClick r:id="rId9"/>
              </a:rPr>
              <a:t>blogs.technet.com/projectadministration</a:t>
            </a:r>
            <a:r>
              <a:rPr lang="en-US" sz="1600" dirty="0">
                <a:effectLst/>
              </a:rPr>
              <a:t> </a:t>
            </a:r>
            <a:endParaRPr lang="en-US" sz="800" dirty="0">
              <a:effectLst/>
            </a:endParaRPr>
          </a:p>
          <a:p>
            <a:r>
              <a:rPr lang="en-US" sz="2000" b="1" dirty="0" smtClean="0">
                <a:effectLst/>
              </a:rPr>
              <a:t>Developer </a:t>
            </a:r>
            <a:r>
              <a:rPr lang="en-US" sz="2000" b="1" dirty="0">
                <a:effectLst/>
              </a:rPr>
              <a:t>related </a:t>
            </a:r>
          </a:p>
          <a:p>
            <a:pPr lvl="1"/>
            <a:r>
              <a:rPr lang="en-US" sz="1600" dirty="0" smtClean="0">
                <a:effectLst/>
              </a:rPr>
              <a:t>Developer </a:t>
            </a:r>
            <a:r>
              <a:rPr lang="en-US" sz="1600" dirty="0">
                <a:effectLst/>
              </a:rPr>
              <a:t>center @ MSDN </a:t>
            </a:r>
            <a:r>
              <a:rPr lang="en-US" sz="1600" dirty="0">
                <a:effectLst/>
                <a:hlinkClick r:id="rId10"/>
              </a:rPr>
              <a:t>http://</a:t>
            </a:r>
            <a:r>
              <a:rPr lang="en-US" sz="1600" dirty="0" smtClean="0">
                <a:effectLst/>
                <a:hlinkClick r:id="rId10"/>
              </a:rPr>
              <a:t>msdn.microsoft.com/Project</a:t>
            </a:r>
            <a:r>
              <a:rPr lang="en-US" sz="1600" dirty="0">
                <a:effectLst/>
              </a:rPr>
              <a:t> </a:t>
            </a:r>
          </a:p>
          <a:p>
            <a:pPr lvl="1"/>
            <a:r>
              <a:rPr lang="en-US" sz="1600" dirty="0" smtClean="0">
                <a:effectLst/>
              </a:rPr>
              <a:t>Programmability </a:t>
            </a:r>
            <a:r>
              <a:rPr lang="en-US" sz="1600" dirty="0">
                <a:effectLst/>
              </a:rPr>
              <a:t>blog </a:t>
            </a:r>
            <a:r>
              <a:rPr lang="en-US" sz="1600" dirty="0">
                <a:effectLst/>
                <a:hlinkClick r:id="rId11"/>
              </a:rPr>
              <a:t>http://</a:t>
            </a:r>
            <a:r>
              <a:rPr lang="en-US" sz="1600" dirty="0" smtClean="0">
                <a:effectLst/>
                <a:hlinkClick r:id="rId11"/>
              </a:rPr>
              <a:t>blogs.msdn.com/project_programmability</a:t>
            </a:r>
            <a:r>
              <a:rPr lang="en-US" sz="1600" dirty="0">
                <a:effectLst/>
              </a:rPr>
              <a:t> </a:t>
            </a:r>
            <a:endParaRPr lang="en-US" sz="800" dirty="0">
              <a:effectLst/>
            </a:endParaRPr>
          </a:p>
          <a:p>
            <a:r>
              <a:rPr lang="en-US" sz="2000" b="1" dirty="0" smtClean="0">
                <a:effectLst/>
              </a:rPr>
              <a:t>Additional </a:t>
            </a:r>
            <a:r>
              <a:rPr lang="en-US" sz="2000" b="1" dirty="0">
                <a:effectLst/>
              </a:rPr>
              <a:t>questions? Project 2010 Forums!</a:t>
            </a:r>
          </a:p>
          <a:p>
            <a:pPr lvl="1"/>
            <a:r>
              <a:rPr lang="en-US" sz="1600" dirty="0" smtClean="0">
                <a:effectLst/>
                <a:hlinkClick r:id="rId12"/>
              </a:rPr>
              <a:t>http</a:t>
            </a:r>
            <a:r>
              <a:rPr lang="en-US" sz="1600" dirty="0">
                <a:effectLst/>
                <a:hlinkClick r:id="rId12"/>
              </a:rPr>
              <a:t>://</a:t>
            </a:r>
            <a:r>
              <a:rPr lang="en-US" sz="1600" dirty="0" smtClean="0">
                <a:effectLst/>
                <a:hlinkClick r:id="rId12"/>
              </a:rPr>
              <a:t>social.msdn.microsoft.com/Forums/en-US/category/projectserver2010,projectprofessional2010</a:t>
            </a:r>
            <a:r>
              <a:rPr lang="en-US" sz="1600" dirty="0">
                <a:effectLst/>
              </a:rPr>
              <a:t> </a:t>
            </a:r>
            <a:endParaRPr lang="en-US" sz="1600" dirty="0" smtClean="0">
              <a:effectLst/>
            </a:endParaRPr>
          </a:p>
          <a:p>
            <a:r>
              <a:rPr lang="en-US" sz="2000" b="1" dirty="0" smtClean="0">
                <a:effectLst/>
              </a:rPr>
              <a:t>SharePoint 2010</a:t>
            </a:r>
          </a:p>
          <a:p>
            <a:pPr lvl="1"/>
            <a:r>
              <a:rPr lang="en-US" sz="1600" dirty="0" smtClean="0">
                <a:effectLst/>
                <a:hlinkClick r:id="rId13"/>
              </a:rPr>
              <a:t>http</a:t>
            </a:r>
            <a:r>
              <a:rPr lang="en-US" sz="1600" dirty="0">
                <a:effectLst/>
                <a:hlinkClick r:id="rId13"/>
              </a:rPr>
              <a:t>://</a:t>
            </a:r>
            <a:r>
              <a:rPr lang="en-US" sz="1600" dirty="0" smtClean="0">
                <a:effectLst/>
                <a:hlinkClick r:id="rId13"/>
              </a:rPr>
              <a:t>sharepoint.microsoft.com</a:t>
            </a:r>
            <a:r>
              <a:rPr lang="en-US" sz="1600" dirty="0" smtClean="0">
                <a:effectLst/>
              </a:rPr>
              <a:t> </a:t>
            </a:r>
            <a:endParaRPr lang="en-US" sz="1600" dirty="0">
              <a:effectLst/>
            </a:endParaRPr>
          </a:p>
        </p:txBody>
      </p:sp>
      <p:sp>
        <p:nvSpPr>
          <p:cNvPr id="6" name="TextBox 5"/>
          <p:cNvSpPr txBox="1"/>
          <p:nvPr/>
        </p:nvSpPr>
        <p:spPr>
          <a:xfrm>
            <a:off x="6129867" y="4953000"/>
            <a:ext cx="2895600" cy="1329595"/>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pPr algn="ctr">
              <a:lnSpc>
                <a:spcPct val="90000"/>
              </a:lnSpc>
            </a:pPr>
            <a:r>
              <a:rPr lang="en-US" sz="1200" u="sng" dirty="0" smtClean="0">
                <a:gradFill>
                  <a:gsLst>
                    <a:gs pos="0">
                      <a:schemeClr val="tx1"/>
                    </a:gs>
                    <a:gs pos="86000">
                      <a:schemeClr val="tx1"/>
                    </a:gs>
                  </a:gsLst>
                  <a:lin ang="5400000" scaled="0"/>
                </a:gradFill>
              </a:rPr>
              <a:t>FORUMS</a:t>
            </a:r>
          </a:p>
          <a:p>
            <a:pPr>
              <a:lnSpc>
                <a:spcPct val="90000"/>
              </a:lnSpc>
            </a:pPr>
            <a:r>
              <a:rPr lang="en-US" sz="1200" i="1" dirty="0" smtClean="0">
                <a:gradFill>
                  <a:gsLst>
                    <a:gs pos="0">
                      <a:schemeClr val="tx1"/>
                    </a:gs>
                    <a:gs pos="86000">
                      <a:schemeClr val="tx1"/>
                    </a:gs>
                  </a:gsLst>
                  <a:lin ang="5400000" scaled="0"/>
                </a:gradFill>
              </a:rPr>
              <a:t>Project </a:t>
            </a:r>
            <a:r>
              <a:rPr lang="en-US" sz="1200" i="1" dirty="0">
                <a:gradFill>
                  <a:gsLst>
                    <a:gs pos="0">
                      <a:schemeClr val="tx1"/>
                    </a:gs>
                    <a:gs pos="86000">
                      <a:schemeClr val="tx1"/>
                    </a:gs>
                  </a:gsLst>
                  <a:lin ang="5400000" scaled="0"/>
                </a:gradFill>
              </a:rPr>
              <a:t>Professional </a:t>
            </a:r>
            <a:r>
              <a:rPr lang="en-US" sz="1200" i="1" dirty="0" smtClean="0">
                <a:gradFill>
                  <a:gsLst>
                    <a:gs pos="0">
                      <a:schemeClr val="tx1"/>
                    </a:gs>
                    <a:gs pos="86000">
                      <a:schemeClr val="tx1"/>
                    </a:gs>
                  </a:gsLst>
                  <a:lin ang="5400000" scaled="0"/>
                </a:gradFill>
              </a:rPr>
              <a:t>2010</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a:lnSpc>
                <a:spcPct val="90000"/>
              </a:lnSpc>
            </a:pPr>
            <a:r>
              <a:rPr lang="en-US" sz="1200" i="1" dirty="0">
                <a:gradFill>
                  <a:gsLst>
                    <a:gs pos="0">
                      <a:schemeClr val="tx1"/>
                    </a:gs>
                    <a:gs pos="86000">
                      <a:schemeClr val="tx1"/>
                    </a:gs>
                  </a:gsLst>
                  <a:lin ang="5400000" scaled="0"/>
                </a:gradFill>
              </a:rPr>
              <a:t>Project Server 2010 </a:t>
            </a:r>
            <a:endParaRPr lang="en-US" sz="1200" i="1" dirty="0" smtClean="0">
              <a:gradFill>
                <a:gsLst>
                  <a:gs pos="0">
                    <a:schemeClr val="tx1"/>
                  </a:gs>
                  <a:gs pos="86000">
                    <a:schemeClr val="tx1"/>
                  </a:gs>
                </a:gsLst>
                <a:lin ang="5400000" scaled="0"/>
              </a:gradFill>
            </a:endParaRP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Setup</a:t>
            </a:r>
            <a:r>
              <a:rPr lang="en-US" sz="1200" i="1" dirty="0">
                <a:gradFill>
                  <a:gsLst>
                    <a:gs pos="0">
                      <a:schemeClr val="tx1"/>
                    </a:gs>
                    <a:gs pos="86000">
                      <a:schemeClr val="tx1"/>
                    </a:gs>
                  </a:gsLst>
                  <a:lin ang="5400000" scaled="0"/>
                </a:gradFill>
              </a:rPr>
              <a:t>, Upgrade, Administration and </a:t>
            </a:r>
            <a:r>
              <a:rPr lang="en-US" sz="1200" i="1" dirty="0" smtClean="0">
                <a:gradFill>
                  <a:gsLst>
                    <a:gs pos="0">
                      <a:schemeClr val="tx1"/>
                    </a:gs>
                    <a:gs pos="86000">
                      <a:schemeClr val="tx1"/>
                    </a:gs>
                  </a:gsLst>
                  <a:lin ang="5400000" scaled="0"/>
                </a:gradFill>
              </a:rPr>
              <a:t>Operation</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Customization </a:t>
            </a:r>
            <a:r>
              <a:rPr lang="en-US" sz="1200" i="1" dirty="0">
                <a:gradFill>
                  <a:gsLst>
                    <a:gs pos="0">
                      <a:schemeClr val="tx1"/>
                    </a:gs>
                    <a:gs pos="86000">
                      <a:schemeClr val="tx1"/>
                    </a:gs>
                  </a:gsLst>
                  <a:lin ang="5400000" scaled="0"/>
                </a:gradFill>
              </a:rPr>
              <a:t>and Programming</a:t>
            </a:r>
            <a:endParaRPr lang="en-US" sz="1200" i="1"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8553267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defTabSz="914363" fontAlgn="auto">
              <a:spcAft>
                <a:spcPts val="0"/>
              </a:spcAft>
              <a:defRPr/>
            </a:pPr>
            <a:r>
              <a:rPr dirty="0" smtClean="0"/>
              <a:t>Summary for Part 1</a:t>
            </a:r>
            <a:endParaRPr dirty="0"/>
          </a:p>
        </p:txBody>
      </p:sp>
      <p:sp>
        <p:nvSpPr>
          <p:cNvPr id="6" name="Text Placeholder 5"/>
          <p:cNvSpPr>
            <a:spLocks noGrp="1"/>
          </p:cNvSpPr>
          <p:nvPr>
            <p:ph type="body" sz="quarter" idx="10"/>
          </p:nvPr>
        </p:nvSpPr>
        <p:spPr>
          <a:xfrm>
            <a:off x="381000" y="997934"/>
            <a:ext cx="8382000" cy="5326666"/>
          </a:xfrm>
        </p:spPr>
        <p:txBody>
          <a:bodyPr>
            <a:normAutofit/>
          </a:bodyPr>
          <a:lstStyle/>
          <a:p>
            <a:pPr defTabSz="914363" fontAlgn="auto">
              <a:lnSpc>
                <a:spcPct val="110000"/>
              </a:lnSpc>
              <a:spcAft>
                <a:spcPts val="0"/>
              </a:spcAft>
              <a:defRPr/>
            </a:pPr>
            <a:r>
              <a:rPr lang="en-US" dirty="0" smtClean="0"/>
              <a:t>Introduction</a:t>
            </a:r>
          </a:p>
          <a:p>
            <a:pPr defTabSz="914363" fontAlgn="auto">
              <a:lnSpc>
                <a:spcPct val="110000"/>
              </a:lnSpc>
              <a:spcAft>
                <a:spcPts val="0"/>
              </a:spcAft>
              <a:defRPr/>
            </a:pPr>
            <a:r>
              <a:rPr lang="en-US" dirty="0" smtClean="0"/>
              <a:t>Infrastructure</a:t>
            </a:r>
          </a:p>
          <a:p>
            <a:pPr defTabSz="914363" fontAlgn="auto">
              <a:lnSpc>
                <a:spcPct val="110000"/>
              </a:lnSpc>
              <a:spcAft>
                <a:spcPts val="0"/>
              </a:spcAft>
              <a:defRPr/>
            </a:pPr>
            <a:r>
              <a:rPr lang="en-US" dirty="0" smtClean="0"/>
              <a:t>Data</a:t>
            </a:r>
          </a:p>
          <a:p>
            <a:pPr defTabSz="914363" fontAlgn="auto">
              <a:lnSpc>
                <a:spcPct val="110000"/>
              </a:lnSpc>
              <a:spcAft>
                <a:spcPts val="0"/>
              </a:spcAft>
              <a:defRPr/>
            </a:pPr>
            <a:r>
              <a:rPr lang="en-US" dirty="0" smtClean="0"/>
              <a:t>Excel Services</a:t>
            </a:r>
            <a:endParaRPr lang="en-US" dirty="0"/>
          </a:p>
        </p:txBody>
      </p:sp>
    </p:spTree>
    <p:extLst>
      <p:ext uri="{BB962C8B-B14F-4D97-AF65-F5344CB8AC3E}">
        <p14:creationId xmlns:p14="http://schemas.microsoft.com/office/powerpoint/2010/main" val="335355617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Microsoft logo and ta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2217738" y="2921000"/>
            <a:ext cx="4708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lIns="91425" tIns="45713" rIns="91425" bIns="45713">
            <a:spAutoFit/>
          </a:bodyPr>
          <a:lstStyle/>
          <a:p>
            <a:pPr algn="ctr" defTabSz="914099" eaLnBrk="0" fontAlgn="auto" hangingPunct="0">
              <a:spcBef>
                <a:spcPts val="0"/>
              </a:spcBef>
              <a:spcAft>
                <a:spcPts val="0"/>
              </a:spcAft>
              <a:defRPr/>
            </a:pPr>
            <a:r>
              <a:rPr lang="en-US" sz="700" dirty="0">
                <a:gradFill>
                  <a:gsLst>
                    <a:gs pos="0">
                      <a:schemeClr val="tx1"/>
                    </a:gs>
                    <a:gs pos="100000">
                      <a:schemeClr val="tx1"/>
                    </a:gs>
                  </a:gsLst>
                  <a:lin ang="5400000" scaled="0"/>
                </a:gradFill>
                <a:cs typeface="Arial" charset="0"/>
              </a:rPr>
              <a:t>© 2009 Microsoft Corporation. All rights reserved. Microsoft, Windows, Windows Vista and other product names are or may be registered trademarks and/or trademarks in the U.S. and/or other countries.</a:t>
            </a:r>
          </a:p>
          <a:p>
            <a:pPr algn="ctr" defTabSz="914099" eaLnBrk="0" fontAlgn="auto" hangingPunct="0">
              <a:spcBef>
                <a:spcPts val="0"/>
              </a:spcBef>
              <a:spcAft>
                <a:spcPts val="0"/>
              </a:spcAft>
              <a:defRPr/>
            </a:pPr>
            <a:r>
              <a:rPr lang="en-US" sz="700" dirty="0">
                <a:gradFill>
                  <a:gsLst>
                    <a:gs pos="0">
                      <a:schemeClr val="tx1"/>
                    </a:gs>
                    <a:gs pos="100000">
                      <a:schemeClr val="tx1"/>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cs typeface="Arial" charset="0"/>
              </a:rPr>
            </a:br>
            <a:r>
              <a:rPr lang="en-US" sz="700" dirty="0">
                <a:gradFill>
                  <a:gsLst>
                    <a:gs pos="0">
                      <a:schemeClr val="tx1"/>
                    </a:gs>
                    <a:gs pos="100000">
                      <a:schemeClr val="tx1"/>
                    </a:gs>
                  </a:gsLst>
                  <a:lin ang="5400000" scaled="0"/>
                </a:gradFill>
                <a:cs typeface="Arial" charset="0"/>
              </a:rPr>
              <a:t>MICROSOFT MAKES NO WARRANTIES, EXPRESS, IMPLIED OR STATUTORY, AS TO THE INFORMATION IN THIS PRESENTATION.</a:t>
            </a:r>
          </a:p>
        </p:txBody>
      </p:sp>
    </p:spTree>
    <p:extLst>
      <p:ext uri="{BB962C8B-B14F-4D97-AF65-F5344CB8AC3E}">
        <p14:creationId xmlns:p14="http://schemas.microsoft.com/office/powerpoint/2010/main" val="271953009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fontAlgn="auto">
              <a:spcAft>
                <a:spcPts val="0"/>
              </a:spcAft>
              <a:defRPr/>
            </a:pPr>
            <a:r>
              <a:rPr dirty="0" smtClean="0"/>
              <a:t>Reporting - Part 1</a:t>
            </a:r>
            <a:endParaRPr dirty="0"/>
          </a:p>
        </p:txBody>
      </p:sp>
      <p:sp>
        <p:nvSpPr>
          <p:cNvPr id="3" name="Subtitle 2"/>
          <p:cNvSpPr>
            <a:spLocks noGrp="1"/>
          </p:cNvSpPr>
          <p:nvPr>
            <p:ph type="subTitle" idx="1"/>
          </p:nvPr>
        </p:nvSpPr>
        <p:spPr>
          <a:xfrm>
            <a:off x="730249" y="5638800"/>
            <a:ext cx="7681914" cy="443198"/>
          </a:xfrm>
        </p:spPr>
        <p:txBody>
          <a:bodyPr/>
          <a:lstStyle/>
          <a:p>
            <a:pPr defTabSz="914363" fontAlgn="auto">
              <a:spcAft>
                <a:spcPts val="0"/>
              </a:spcAft>
              <a:defRPr/>
            </a:pPr>
            <a:r>
              <a:rPr lang="en-US" dirty="0">
                <a:gradFill>
                  <a:gsLst>
                    <a:gs pos="0">
                      <a:schemeClr val="tx1"/>
                    </a:gs>
                    <a:gs pos="100000">
                      <a:schemeClr val="tx1"/>
                    </a:gs>
                  </a:gsLst>
                  <a:lin ang="5400000" scaled="0"/>
                </a:gradFill>
              </a:rPr>
              <a:t>Microsoft Project 2010 Ignite</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pPr defTabSz="914363" fontAlgn="auto">
              <a:spcAft>
                <a:spcPts val="0"/>
              </a:spcAft>
              <a:defRPr/>
            </a:pPr>
            <a:r>
              <a:rPr dirty="0" smtClean="0"/>
              <a:t>Introduction</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1218795"/>
          </a:xfrm>
        </p:spPr>
        <p:txBody>
          <a:bodyPr/>
          <a:lstStyle/>
          <a:p>
            <a:pPr defTabSz="914363" fontAlgn="auto">
              <a:spcAft>
                <a:spcPts val="0"/>
              </a:spcAft>
              <a:defRPr/>
            </a:pPr>
            <a:r>
              <a:rPr sz="4400"/>
              <a:t>Business Intelligence (BI) in 2010 driven by customer feedback</a:t>
            </a:r>
          </a:p>
        </p:txBody>
      </p:sp>
      <p:sp>
        <p:nvSpPr>
          <p:cNvPr id="3" name="Text Placeholder 2"/>
          <p:cNvSpPr>
            <a:spLocks noGrp="1"/>
          </p:cNvSpPr>
          <p:nvPr>
            <p:ph type="body" sz="quarter" idx="10"/>
          </p:nvPr>
        </p:nvSpPr>
        <p:spPr>
          <a:xfrm>
            <a:off x="304800" y="1600200"/>
            <a:ext cx="8382000" cy="4770537"/>
          </a:xfrm>
        </p:spPr>
        <p:txBody>
          <a:bodyPr/>
          <a:lstStyle/>
          <a:p>
            <a:pPr defTabSz="914363" fontAlgn="auto">
              <a:spcAft>
                <a:spcPts val="0"/>
              </a:spcAft>
              <a:defRPr/>
            </a:pPr>
            <a:r>
              <a:rPr lang="en-US" sz="2800" dirty="0" smtClean="0"/>
              <a:t>Project Server 2003</a:t>
            </a:r>
          </a:p>
          <a:p>
            <a:pPr lvl="1" defTabSz="914363" fontAlgn="auto">
              <a:spcAft>
                <a:spcPts val="0"/>
              </a:spcAft>
              <a:defRPr/>
            </a:pPr>
            <a:r>
              <a:rPr lang="en-US" sz="2400" dirty="0" smtClean="0"/>
              <a:t>Limited reporting relying on OLAP Databases</a:t>
            </a:r>
          </a:p>
          <a:p>
            <a:pPr defTabSz="914363" fontAlgn="auto">
              <a:spcAft>
                <a:spcPts val="0"/>
              </a:spcAft>
              <a:defRPr/>
            </a:pPr>
            <a:r>
              <a:rPr lang="en-US" sz="2800" dirty="0" smtClean="0"/>
              <a:t>Project Server 2007</a:t>
            </a:r>
          </a:p>
          <a:p>
            <a:pPr lvl="1" defTabSz="914363" fontAlgn="auto">
              <a:spcAft>
                <a:spcPts val="0"/>
              </a:spcAft>
              <a:defRPr/>
            </a:pPr>
            <a:r>
              <a:rPr lang="en-US" sz="2400" dirty="0" smtClean="0"/>
              <a:t>Significant enhancements in the reporting </a:t>
            </a:r>
            <a:r>
              <a:rPr lang="en-US" sz="2400" dirty="0" err="1" smtClean="0"/>
              <a:t>infrastracture</a:t>
            </a:r>
            <a:endParaRPr lang="en-US" sz="2400" dirty="0" smtClean="0"/>
          </a:p>
          <a:p>
            <a:pPr lvl="1" defTabSz="914363" fontAlgn="auto">
              <a:spcAft>
                <a:spcPts val="0"/>
              </a:spcAft>
              <a:defRPr/>
            </a:pPr>
            <a:r>
              <a:rPr lang="en-US" sz="2400" dirty="0" smtClean="0"/>
              <a:t>Hard to build comprehensive dashboards using out-of-box functionality</a:t>
            </a:r>
          </a:p>
          <a:p>
            <a:pPr lvl="1" defTabSz="914363" fontAlgn="auto">
              <a:spcAft>
                <a:spcPts val="0"/>
              </a:spcAft>
              <a:defRPr/>
            </a:pPr>
            <a:r>
              <a:rPr lang="en-US" sz="2400" dirty="0" smtClean="0"/>
              <a:t>Relying on “legacy” Office Web Components (OWC) ActiveX components</a:t>
            </a:r>
            <a:endParaRPr lang="en-US" sz="2400" dirty="0"/>
          </a:p>
          <a:p>
            <a:pPr defTabSz="914363" fontAlgn="auto">
              <a:spcAft>
                <a:spcPts val="0"/>
              </a:spcAft>
              <a:defRPr/>
            </a:pPr>
            <a:r>
              <a:rPr lang="en-US" sz="2800" dirty="0" smtClean="0"/>
              <a:t>Project Server 2010</a:t>
            </a:r>
          </a:p>
          <a:p>
            <a:pPr lvl="1" defTabSz="914363" fontAlgn="auto">
              <a:spcAft>
                <a:spcPts val="0"/>
              </a:spcAft>
              <a:defRPr/>
            </a:pPr>
            <a:r>
              <a:rPr lang="en-US" sz="2400" dirty="0" smtClean="0"/>
              <a:t>Leveraging the architecture of Project Server 2007</a:t>
            </a:r>
          </a:p>
          <a:p>
            <a:pPr lvl="1" defTabSz="914363" fontAlgn="auto">
              <a:spcAft>
                <a:spcPts val="0"/>
              </a:spcAft>
              <a:defRPr/>
            </a:pPr>
            <a:r>
              <a:rPr lang="en-US" sz="2400" dirty="0" smtClean="0"/>
              <a:t>Building on the powerful collaboration and BI platform of SharePoint 2010 w/ Enterprise CAL</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8382000" cy="1163395"/>
          </a:xfrm>
        </p:spPr>
        <p:txBody>
          <a:bodyPr/>
          <a:lstStyle/>
          <a:p>
            <a:pPr defTabSz="914363" fontAlgn="auto">
              <a:spcAft>
                <a:spcPts val="0"/>
              </a:spcAft>
              <a:defRPr/>
            </a:pPr>
            <a:r>
              <a:t>Expectations (1/3)</a:t>
            </a:r>
            <a:br/>
            <a:r>
              <a:rPr sz="3600">
                <a:solidFill>
                  <a:schemeClr val="accent1"/>
                </a:solidFill>
              </a:rPr>
              <a:t>What hasn’t changed for 2010</a:t>
            </a:r>
            <a:endParaRPr>
              <a:solidFill>
                <a:schemeClr val="accent1"/>
              </a:solidFill>
            </a:endParaRPr>
          </a:p>
        </p:txBody>
      </p:sp>
      <p:sp>
        <p:nvSpPr>
          <p:cNvPr id="5" name="Text Placeholder 4"/>
          <p:cNvSpPr>
            <a:spLocks noGrp="1"/>
          </p:cNvSpPr>
          <p:nvPr>
            <p:ph type="body" sz="quarter" idx="10"/>
          </p:nvPr>
        </p:nvSpPr>
        <p:spPr>
          <a:xfrm>
            <a:off x="381000" y="1447799"/>
            <a:ext cx="8382000" cy="2474524"/>
          </a:xfrm>
        </p:spPr>
        <p:txBody>
          <a:bodyPr/>
          <a:lstStyle/>
          <a:p>
            <a:pPr defTabSz="914363" fontAlgn="auto">
              <a:spcAft>
                <a:spcPts val="0"/>
              </a:spcAft>
              <a:defRPr/>
            </a:pPr>
            <a:r>
              <a:rPr lang="en-US" dirty="0" smtClean="0"/>
              <a:t>Same underlying database structure</a:t>
            </a:r>
          </a:p>
          <a:p>
            <a:pPr lvl="1" defTabSz="914363" fontAlgn="auto">
              <a:spcAft>
                <a:spcPts val="0"/>
              </a:spcAft>
              <a:defRPr/>
            </a:pPr>
            <a:r>
              <a:rPr lang="en-US" dirty="0" smtClean="0"/>
              <a:t>Relational</a:t>
            </a:r>
          </a:p>
          <a:p>
            <a:pPr lvl="1" defTabSz="914363" fontAlgn="auto">
              <a:spcAft>
                <a:spcPts val="0"/>
              </a:spcAft>
              <a:defRPr/>
            </a:pPr>
            <a:r>
              <a:rPr lang="en-US" dirty="0" smtClean="0"/>
              <a:t>OLAP</a:t>
            </a:r>
          </a:p>
          <a:p>
            <a:pPr defTabSz="914363" fontAlgn="auto">
              <a:spcAft>
                <a:spcPts val="0"/>
              </a:spcAft>
              <a:defRPr/>
            </a:pPr>
            <a:r>
              <a:rPr lang="en-US" dirty="0" smtClean="0"/>
              <a:t>Data flow is the same</a:t>
            </a:r>
          </a:p>
          <a:p>
            <a:pPr defTabSz="914363" fontAlgn="auto">
              <a:spcAft>
                <a:spcPts val="0"/>
              </a:spcAft>
              <a:defRPr/>
            </a:pPr>
            <a:r>
              <a:rPr lang="en-US" dirty="0" smtClean="0"/>
              <a:t>Leverage queue for reporting publish jobs</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8382000" cy="1163395"/>
          </a:xfrm>
        </p:spPr>
        <p:txBody>
          <a:bodyPr/>
          <a:lstStyle/>
          <a:p>
            <a:pPr defTabSz="914363" fontAlgn="auto">
              <a:spcAft>
                <a:spcPts val="0"/>
              </a:spcAft>
              <a:defRPr/>
            </a:pPr>
            <a:r>
              <a:t>Expectations (2/3)</a:t>
            </a:r>
            <a:br/>
            <a:r>
              <a:rPr sz="3600">
                <a:solidFill>
                  <a:schemeClr val="accent1"/>
                </a:solidFill>
              </a:rPr>
              <a:t>What’s changed for 2010?</a:t>
            </a:r>
            <a:endParaRPr>
              <a:solidFill>
                <a:schemeClr val="accent1"/>
              </a:solidFill>
            </a:endParaRPr>
          </a:p>
        </p:txBody>
      </p:sp>
      <p:sp>
        <p:nvSpPr>
          <p:cNvPr id="5" name="Text Placeholder 4"/>
          <p:cNvSpPr>
            <a:spLocks noGrp="1"/>
          </p:cNvSpPr>
          <p:nvPr>
            <p:ph type="body" sz="quarter" idx="10"/>
          </p:nvPr>
        </p:nvSpPr>
        <p:spPr>
          <a:xfrm>
            <a:off x="381000" y="1447799"/>
            <a:ext cx="8382000" cy="3490186"/>
          </a:xfrm>
        </p:spPr>
        <p:txBody>
          <a:bodyPr/>
          <a:lstStyle/>
          <a:p>
            <a:pPr defTabSz="914363" fontAlgn="auto">
              <a:spcAft>
                <a:spcPts val="0"/>
              </a:spcAft>
              <a:defRPr/>
            </a:pPr>
            <a:r>
              <a:rPr lang="en-US" dirty="0" smtClean="0"/>
              <a:t>Infrastructure</a:t>
            </a:r>
          </a:p>
          <a:p>
            <a:pPr lvl="1" defTabSz="914363" fontAlgn="auto">
              <a:spcAft>
                <a:spcPts val="0"/>
              </a:spcAft>
              <a:defRPr/>
            </a:pPr>
            <a:r>
              <a:rPr lang="en-US" dirty="0" smtClean="0"/>
              <a:t>No Office Web Components</a:t>
            </a:r>
          </a:p>
          <a:p>
            <a:pPr lvl="2" defTabSz="914363" fontAlgn="auto">
              <a:spcAft>
                <a:spcPts val="0"/>
              </a:spcAft>
              <a:defRPr/>
            </a:pPr>
            <a:r>
              <a:rPr lang="en-US" dirty="0" smtClean="0"/>
              <a:t>Data Analysis views are not upgraded</a:t>
            </a:r>
          </a:p>
          <a:p>
            <a:pPr lvl="2" defTabSz="914363" fontAlgn="auto">
              <a:spcAft>
                <a:spcPts val="0"/>
              </a:spcAft>
              <a:defRPr/>
            </a:pPr>
            <a:r>
              <a:rPr lang="en-US" dirty="0" smtClean="0"/>
              <a:t>Not integrated with Views Management</a:t>
            </a:r>
          </a:p>
          <a:p>
            <a:pPr lvl="1" defTabSz="914363" fontAlgn="auto">
              <a:spcAft>
                <a:spcPts val="0"/>
              </a:spcAft>
              <a:defRPr/>
            </a:pPr>
            <a:r>
              <a:rPr lang="en-US" dirty="0" smtClean="0"/>
              <a:t>Built on SharePoint BI Technologies </a:t>
            </a:r>
          </a:p>
          <a:p>
            <a:pPr lvl="2" defTabSz="914363" fontAlgn="auto">
              <a:spcAft>
                <a:spcPts val="0"/>
              </a:spcAft>
              <a:defRPr/>
            </a:pPr>
            <a:r>
              <a:rPr lang="en-US" dirty="0" smtClean="0"/>
              <a:t>New BI Center site</a:t>
            </a:r>
          </a:p>
          <a:p>
            <a:pPr lvl="2" defTabSz="914363" fontAlgn="auto">
              <a:spcAft>
                <a:spcPts val="0"/>
              </a:spcAft>
              <a:defRPr/>
            </a:pPr>
            <a:r>
              <a:rPr lang="en-US" dirty="0" smtClean="0"/>
              <a:t>Out of the box integration </a:t>
            </a:r>
            <a:r>
              <a:rPr lang="en-US" dirty="0"/>
              <a:t>with Excel Services</a:t>
            </a:r>
          </a:p>
          <a:p>
            <a:pPr lvl="1" defTabSz="914363" fontAlgn="auto">
              <a:spcAft>
                <a:spcPts val="0"/>
              </a:spcAft>
              <a:defRPr/>
            </a:pPr>
            <a:r>
              <a:rPr lang="en-US" dirty="0" smtClean="0"/>
              <a:t>3 tier architecture</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8382000" cy="1163395"/>
          </a:xfrm>
        </p:spPr>
        <p:txBody>
          <a:bodyPr/>
          <a:lstStyle/>
          <a:p>
            <a:pPr defTabSz="914363" fontAlgn="auto">
              <a:spcAft>
                <a:spcPts val="0"/>
              </a:spcAft>
              <a:defRPr/>
            </a:pPr>
            <a:r>
              <a:t>Expectations (3/3)</a:t>
            </a:r>
            <a:br/>
            <a:r>
              <a:rPr sz="3600">
                <a:solidFill>
                  <a:schemeClr val="accent1"/>
                </a:solidFill>
              </a:rPr>
              <a:t>What’s changed for 2010?</a:t>
            </a:r>
            <a:endParaRPr sz="4400">
              <a:solidFill>
                <a:schemeClr val="accent1"/>
              </a:solidFill>
            </a:endParaRPr>
          </a:p>
        </p:txBody>
      </p:sp>
      <p:sp>
        <p:nvSpPr>
          <p:cNvPr id="5" name="Text Placeholder 4"/>
          <p:cNvSpPr>
            <a:spLocks noGrp="1"/>
          </p:cNvSpPr>
          <p:nvPr>
            <p:ph type="body" sz="quarter" idx="10"/>
          </p:nvPr>
        </p:nvSpPr>
        <p:spPr>
          <a:xfrm>
            <a:off x="381000" y="1447799"/>
            <a:ext cx="8382000" cy="2339102"/>
          </a:xfrm>
        </p:spPr>
        <p:txBody>
          <a:bodyPr/>
          <a:lstStyle/>
          <a:p>
            <a:pPr defTabSz="914363" fontAlgn="auto">
              <a:spcAft>
                <a:spcPts val="0"/>
              </a:spcAft>
              <a:defRPr/>
            </a:pPr>
            <a:r>
              <a:rPr lang="en-US" dirty="0" smtClean="0"/>
              <a:t>Data</a:t>
            </a:r>
          </a:p>
          <a:p>
            <a:pPr lvl="1" defTabSz="914363" fontAlgn="auto">
              <a:spcAft>
                <a:spcPts val="0"/>
              </a:spcAft>
              <a:defRPr/>
            </a:pPr>
            <a:r>
              <a:rPr lang="en-US" dirty="0" smtClean="0"/>
              <a:t>New Data and Views in Reporting DB</a:t>
            </a:r>
          </a:p>
          <a:p>
            <a:pPr lvl="1" defTabSz="914363" fontAlgn="auto">
              <a:spcAft>
                <a:spcPts val="0"/>
              </a:spcAft>
              <a:defRPr/>
            </a:pPr>
            <a:r>
              <a:rPr lang="en-US" dirty="0" smtClean="0"/>
              <a:t>New entities in the Reporting DB</a:t>
            </a:r>
          </a:p>
          <a:p>
            <a:pPr lvl="1" defTabSz="914363" fontAlgn="auto">
              <a:spcAft>
                <a:spcPts val="0"/>
              </a:spcAft>
              <a:defRPr/>
            </a:pPr>
            <a:r>
              <a:rPr lang="en-US" dirty="0" smtClean="0"/>
              <a:t>Multiple OLAP Database support</a:t>
            </a:r>
          </a:p>
          <a:p>
            <a:pPr lvl="1" defTabSz="914363" fontAlgn="auto">
              <a:spcAft>
                <a:spcPts val="0"/>
              </a:spcAft>
              <a:defRPr/>
            </a:pPr>
            <a:r>
              <a:rPr lang="en-US" dirty="0" smtClean="0"/>
              <a:t>Portfolio and Project data together</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2_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2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outs:outSpaceData xmlns:outs="http://schemas.microsoft.com/office/2009/outspace/metadata">
  <outs:relatedDates>
    <outs:relatedDate>
      <outs:type>3</outs:type>
      <outs:displayName>Last Modified</outs:displayName>
      <outs:dateTime>2009-09-10T18:19:57Z</outs:dateTime>
      <outs:isPinned>true</outs:isPinned>
    </outs:relatedDate>
    <outs:relatedDate>
      <outs:type>2</outs:type>
      <outs:displayName>Created</outs:displayName>
      <outs:dateTime>2009-08-19T05:20:06Z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7BDCEE-1024-4B51-9182-6FA2EEEEE5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C2FFEA-8E75-4B50-BAAE-04EE33FB63AF}">
  <ds:schemaRefs>
    <ds:schemaRef ds:uri="http://schemas.microsoft.com/sharepoint/events"/>
  </ds:schemaRefs>
</ds:datastoreItem>
</file>

<file path=customXml/itemProps3.xml><?xml version="1.0" encoding="utf-8"?>
<ds:datastoreItem xmlns:ds="http://schemas.openxmlformats.org/officeDocument/2006/customXml" ds:itemID="{39F3A001-28FD-4696-84EC-4B26A058EEFA}">
  <ds:schemaRefs>
    <ds:schemaRef ds:uri="http://schemas.microsoft.com/office/2009/outspace/metadata"/>
  </ds:schemaRefs>
</ds:datastoreItem>
</file>

<file path=customXml/itemProps4.xml><?xml version="1.0" encoding="utf-8"?>
<ds:datastoreItem xmlns:ds="http://schemas.openxmlformats.org/officeDocument/2006/customXml" ds:itemID="{A1277E15-20FA-4342-B9E4-2113782333F1}">
  <ds:schemaRefs>
    <ds:schemaRef ds:uri="http://schemas.openxmlformats.org/package/2006/metadata/core-properties"/>
    <ds:schemaRef ds:uri="http://schemas.microsoft.com/office/2006/documentManagement/types"/>
    <ds:schemaRef ds:uri="http://purl.org/dc/dcmitype/"/>
    <ds:schemaRef ds:uri="http://purl.org/dc/terms/"/>
    <ds:schemaRef ds:uri="http://purl.org/dc/elements/1.1/"/>
    <ds:schemaRef ds:uri="b37bd352-beaf-4c97-8b80-f7f4c01a972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5BF4A908-A545-43A1-8DE8-7C1E0ECE08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2272</Words>
  <Application>Microsoft Office PowerPoint</Application>
  <PresentationFormat>On-screen Show (4:3)</PresentationFormat>
  <Paragraphs>380</Paragraphs>
  <Slides>34</Slides>
  <Notes>14</Notes>
  <HiddenSlides>0</HiddenSlides>
  <MMClips>0</MMClips>
  <ScaleCrop>false</ScaleCrop>
  <HeadingPairs>
    <vt:vector size="4" baseType="variant">
      <vt:variant>
        <vt:lpstr>Theme</vt:lpstr>
      </vt:variant>
      <vt:variant>
        <vt:i4>6</vt:i4>
      </vt:variant>
      <vt:variant>
        <vt:lpstr>Slide Titles</vt:lpstr>
      </vt:variant>
      <vt:variant>
        <vt:i4>34</vt:i4>
      </vt:variant>
    </vt:vector>
  </HeadingPairs>
  <TitlesOfParts>
    <vt:vector size="40" baseType="lpstr">
      <vt:lpstr>Project 2010 Ignite Template</vt:lpstr>
      <vt:lpstr>White with Consolas font for code slides</vt:lpstr>
      <vt:lpstr>1_Project 2010 Ignite Template</vt:lpstr>
      <vt:lpstr>1_White with Consolas font for code slides</vt:lpstr>
      <vt:lpstr>2_Project 2010 Ignite Template</vt:lpstr>
      <vt:lpstr>2_White with Consolas font for code slides</vt:lpstr>
      <vt:lpstr>PowerPoint Presentation</vt:lpstr>
      <vt:lpstr>Reporting</vt:lpstr>
      <vt:lpstr>Agenda</vt:lpstr>
      <vt:lpstr>Reporting - Part 1</vt:lpstr>
      <vt:lpstr>Introduction</vt:lpstr>
      <vt:lpstr>Business Intelligence (BI) in 2010 driven by customer feedback</vt:lpstr>
      <vt:lpstr>Expectations (1/3) What hasn’t changed for 2010</vt:lpstr>
      <vt:lpstr>Expectations (2/3) What’s changed for 2010?</vt:lpstr>
      <vt:lpstr>Expectations (3/3) What’s changed for 2010?</vt:lpstr>
      <vt:lpstr>Microsoft Business Intelligence  Tool Segmentation</vt:lpstr>
      <vt:lpstr>Related Resources</vt:lpstr>
      <vt:lpstr>Infrastructure</vt:lpstr>
      <vt:lpstr>Business Intelligence Center</vt:lpstr>
      <vt:lpstr>Out Of the Box Reports</vt:lpstr>
      <vt:lpstr>Out Of the Box Data Connections and Cubes</vt:lpstr>
      <vt:lpstr>Business Intelligence Center Consideration for customization</vt:lpstr>
      <vt:lpstr>Business Intelligence Center OLAP Integration</vt:lpstr>
      <vt:lpstr>PowerPoint Presentation</vt:lpstr>
      <vt:lpstr>DATA</vt:lpstr>
      <vt:lpstr>Reporting database enhancements</vt:lpstr>
      <vt:lpstr>The Progression of Analytic Data</vt:lpstr>
      <vt:lpstr>Multiple OLAP Databases Overview</vt:lpstr>
      <vt:lpstr>Departments and OLAP</vt:lpstr>
      <vt:lpstr>PowerPoint Presentation</vt:lpstr>
      <vt:lpstr>Excel Services</vt:lpstr>
      <vt:lpstr>Benefits of Excel Services</vt:lpstr>
      <vt:lpstr>Excel Services - Other Key Facts</vt:lpstr>
      <vt:lpstr>Configure Excel Services and Secure Store  Configure Relational and Analysis DB access </vt:lpstr>
      <vt:lpstr>Reporting Security Model</vt:lpstr>
      <vt:lpstr>PowerPoint Presentation</vt:lpstr>
      <vt:lpstr>Related Resources</vt:lpstr>
      <vt:lpstr>                          - Resources</vt:lpstr>
      <vt:lpstr>Summary for Part 1</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Project 2010 - Reporting Part 1</dc:title>
  <dc:creator/>
  <cp:keywords>Microsoft Project 2010</cp:keywords>
  <cp:lastModifiedBy/>
  <cp:revision>1</cp:revision>
  <dcterms:created xsi:type="dcterms:W3CDTF">2009-08-19T05:20:06Z</dcterms:created>
  <dcterms:modified xsi:type="dcterms:W3CDTF">2010-04-28T21:05:07Z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y fmtid="{D5CDD505-2E9C-101B-9397-08002B2CF9AE}" pid="3" name="_dlc_DocIdItemGuid">
    <vt:lpwstr>002f0098-18cf-40f5-8650-f8762cf1466c</vt:lpwstr>
  </property>
  <property fmtid="{D5CDD505-2E9C-101B-9397-08002B2CF9AE}" pid="4" name="_dlc_DocIdUrl">
    <vt:lpwstr>http://office/14/teams/project/feedback/_layouts/DocIdRedir.aspx?ID=CS6VPA66YUCU-275-29, CS6VPA66YUCU-275-29</vt:lpwstr>
  </property>
  <property fmtid="{D5CDD505-2E9C-101B-9397-08002B2CF9AE}" pid="5" name="_dlc_DocId">
    <vt:lpwstr>CS6VPA66YUCU-275-29</vt:lpwstr>
  </property>
</Properties>
</file>