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6"/>
    <p:sldMasterId id="2147483673" r:id="rId7"/>
    <p:sldMasterId id="2147483675" r:id="rId8"/>
    <p:sldMasterId id="2147483689" r:id="rId9"/>
    <p:sldMasterId id="2147483691" r:id="rId10"/>
    <p:sldMasterId id="2147483705" r:id="rId11"/>
  </p:sldMasterIdLst>
  <p:notesMasterIdLst>
    <p:notesMasterId r:id="rId49"/>
  </p:notesMasterIdLst>
  <p:sldIdLst>
    <p:sldId id="281" r:id="rId12"/>
    <p:sldId id="282" r:id="rId13"/>
    <p:sldId id="278" r:id="rId14"/>
    <p:sldId id="264" r:id="rId15"/>
    <p:sldId id="287" r:id="rId16"/>
    <p:sldId id="286" r:id="rId17"/>
    <p:sldId id="268" r:id="rId18"/>
    <p:sldId id="283" r:id="rId19"/>
    <p:sldId id="284" r:id="rId20"/>
    <p:sldId id="285" r:id="rId21"/>
    <p:sldId id="291" r:id="rId22"/>
    <p:sldId id="292" r:id="rId23"/>
    <p:sldId id="272" r:id="rId24"/>
    <p:sldId id="275" r:id="rId25"/>
    <p:sldId id="288" r:id="rId26"/>
    <p:sldId id="276" r:id="rId27"/>
    <p:sldId id="293" r:id="rId28"/>
    <p:sldId id="258" r:id="rId29"/>
    <p:sldId id="260" r:id="rId30"/>
    <p:sldId id="261" r:id="rId31"/>
    <p:sldId id="289" r:id="rId32"/>
    <p:sldId id="304" r:id="rId33"/>
    <p:sldId id="262" r:id="rId34"/>
    <p:sldId id="263" r:id="rId35"/>
    <p:sldId id="296" r:id="rId36"/>
    <p:sldId id="305" r:id="rId37"/>
    <p:sldId id="311" r:id="rId38"/>
    <p:sldId id="308" r:id="rId39"/>
    <p:sldId id="309" r:id="rId40"/>
    <p:sldId id="256" r:id="rId41"/>
    <p:sldId id="294" r:id="rId42"/>
    <p:sldId id="295" r:id="rId43"/>
    <p:sldId id="306" r:id="rId44"/>
    <p:sldId id="313" r:id="rId45"/>
    <p:sldId id="312" r:id="rId46"/>
    <p:sldId id="280" r:id="rId47"/>
    <p:sldId id="27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UI" pitchFamily="34" charset="0"/>
        <a:ea typeface="+mn-ea"/>
        <a:cs typeface="Arial" charset="0"/>
      </a:defRPr>
    </a:lvl1pPr>
    <a:lvl2pPr marL="457200" algn="l" rtl="0" fontAlgn="base">
      <a:spcBef>
        <a:spcPct val="0"/>
      </a:spcBef>
      <a:spcAft>
        <a:spcPct val="0"/>
      </a:spcAft>
      <a:defRPr kern="1200">
        <a:solidFill>
          <a:schemeClr val="tx1"/>
        </a:solidFill>
        <a:latin typeface="Segoe UI" pitchFamily="34" charset="0"/>
        <a:ea typeface="+mn-ea"/>
        <a:cs typeface="Arial" charset="0"/>
      </a:defRPr>
    </a:lvl2pPr>
    <a:lvl3pPr marL="914400" algn="l" rtl="0" fontAlgn="base">
      <a:spcBef>
        <a:spcPct val="0"/>
      </a:spcBef>
      <a:spcAft>
        <a:spcPct val="0"/>
      </a:spcAft>
      <a:defRPr kern="1200">
        <a:solidFill>
          <a:schemeClr val="tx1"/>
        </a:solidFill>
        <a:latin typeface="Segoe UI" pitchFamily="34" charset="0"/>
        <a:ea typeface="+mn-ea"/>
        <a:cs typeface="Arial" charset="0"/>
      </a:defRPr>
    </a:lvl3pPr>
    <a:lvl4pPr marL="1371600" algn="l" rtl="0" fontAlgn="base">
      <a:spcBef>
        <a:spcPct val="0"/>
      </a:spcBef>
      <a:spcAft>
        <a:spcPct val="0"/>
      </a:spcAft>
      <a:defRPr kern="1200">
        <a:solidFill>
          <a:schemeClr val="tx1"/>
        </a:solidFill>
        <a:latin typeface="Segoe UI" pitchFamily="34" charset="0"/>
        <a:ea typeface="+mn-ea"/>
        <a:cs typeface="Arial" charset="0"/>
      </a:defRPr>
    </a:lvl4pPr>
    <a:lvl5pPr marL="1828800" algn="l" rtl="0" fontAlgn="base">
      <a:spcBef>
        <a:spcPct val="0"/>
      </a:spcBef>
      <a:spcAft>
        <a:spcPct val="0"/>
      </a:spcAft>
      <a:defRPr kern="1200">
        <a:solidFill>
          <a:schemeClr val="tx1"/>
        </a:solidFill>
        <a:latin typeface="Segoe UI" pitchFamily="34" charset="0"/>
        <a:ea typeface="+mn-ea"/>
        <a:cs typeface="Arial" charset="0"/>
      </a:defRPr>
    </a:lvl5pPr>
    <a:lvl6pPr marL="2286000" algn="l" defTabSz="914400" rtl="0" eaLnBrk="1" latinLnBrk="0" hangingPunct="1">
      <a:defRPr kern="1200">
        <a:solidFill>
          <a:schemeClr val="tx1"/>
        </a:solidFill>
        <a:latin typeface="Segoe UI" pitchFamily="34" charset="0"/>
        <a:ea typeface="+mn-ea"/>
        <a:cs typeface="Arial" charset="0"/>
      </a:defRPr>
    </a:lvl6pPr>
    <a:lvl7pPr marL="2743200" algn="l" defTabSz="914400" rtl="0" eaLnBrk="1" latinLnBrk="0" hangingPunct="1">
      <a:defRPr kern="1200">
        <a:solidFill>
          <a:schemeClr val="tx1"/>
        </a:solidFill>
        <a:latin typeface="Segoe UI" pitchFamily="34" charset="0"/>
        <a:ea typeface="+mn-ea"/>
        <a:cs typeface="Arial" charset="0"/>
      </a:defRPr>
    </a:lvl7pPr>
    <a:lvl8pPr marL="3200400" algn="l" defTabSz="914400" rtl="0" eaLnBrk="1" latinLnBrk="0" hangingPunct="1">
      <a:defRPr kern="1200">
        <a:solidFill>
          <a:schemeClr val="tx1"/>
        </a:solidFill>
        <a:latin typeface="Segoe UI" pitchFamily="34" charset="0"/>
        <a:ea typeface="+mn-ea"/>
        <a:cs typeface="Arial" charset="0"/>
      </a:defRPr>
    </a:lvl8pPr>
    <a:lvl9pPr marL="3657600" algn="l" defTabSz="914400" rtl="0" eaLnBrk="1" latinLnBrk="0" hangingPunct="1">
      <a:defRPr kern="1200">
        <a:solidFill>
          <a:schemeClr val="tx1"/>
        </a:solidFill>
        <a:latin typeface="Segoe UI" pitchFamily="34" charset="0"/>
        <a:ea typeface="+mn-ea"/>
        <a:cs typeface="Arial" charset="0"/>
      </a:defRPr>
    </a:lvl9pPr>
  </p:defaultTextStyle>
  <p:extLst>
    <p:ext uri="{521415D9-36F7-43E2-AB2F-B90AF26B5E84}">
      <p14:sectionLst xmlns:p14="http://schemas.microsoft.com/office/powerpoint/2010/main">
        <p14:section name="Default Section" id="{2BB0C780-CBAA-4E93-95D6-630DB6869F3A}">
          <p14:sldIdLst>
            <p14:sldId id="281"/>
            <p14:sldId id="282"/>
            <p14:sldId id="278"/>
          </p14:sldIdLst>
        </p14:section>
        <p14:section name="Departments" id="{7F452008-5B30-408D-B4E9-BCBAAB313F9B}">
          <p14:sldIdLst>
            <p14:sldId id="264"/>
            <p14:sldId id="287"/>
            <p14:sldId id="286"/>
            <p14:sldId id="268"/>
            <p14:sldId id="283"/>
            <p14:sldId id="284"/>
            <p14:sldId id="285"/>
            <p14:sldId id="291"/>
            <p14:sldId id="292"/>
            <p14:sldId id="272"/>
            <p14:sldId id="275"/>
            <p14:sldId id="288"/>
            <p14:sldId id="276"/>
          </p14:sldIdLst>
        </p14:section>
        <p14:section name="Delegation" id="{F3C35703-416C-44BB-AB7B-A3F2BDF702EC}">
          <p14:sldIdLst>
            <p14:sldId id="293"/>
            <p14:sldId id="258"/>
            <p14:sldId id="260"/>
            <p14:sldId id="261"/>
            <p14:sldId id="289"/>
            <p14:sldId id="304"/>
            <p14:sldId id="262"/>
            <p14:sldId id="263"/>
            <p14:sldId id="296"/>
            <p14:sldId id="305"/>
          </p14:sldIdLst>
        </p14:section>
        <p14:section name="AD Sync" id="{2F1B303A-4EAB-4FCD-84EC-1DFB3D86585A}">
          <p14:sldIdLst>
            <p14:sldId id="311"/>
            <p14:sldId id="308"/>
            <p14:sldId id="309"/>
          </p14:sldIdLst>
        </p14:section>
        <p14:section name="Project Manager" id="{867A7AD9-57B6-4C58-980F-0C55A3F0ADDB}">
          <p14:sldIdLst>
            <p14:sldId id="256"/>
            <p14:sldId id="294"/>
            <p14:sldId id="295"/>
            <p14:sldId id="306"/>
          </p14:sldIdLst>
        </p14:section>
        <p14:section name="Bulk Update Project Site" id="{78BD91D3-D9AD-4EF9-90E3-283699A8918C}">
          <p14:sldIdLst>
            <p14:sldId id="313"/>
            <p14:sldId id="312"/>
            <p14:sldId id="280"/>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63" autoAdjust="0"/>
    <p:restoredTop sz="85529" autoAdjust="0"/>
  </p:normalViewPr>
  <p:slideViewPr>
    <p:cSldViewPr>
      <p:cViewPr>
        <p:scale>
          <a:sx n="100" d="100"/>
          <a:sy n="100" d="100"/>
        </p:scale>
        <p:origin x="-1932" y="-3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2"/>
    </p:cViewPr>
  </p:sorterViewPr>
  <p:notesViewPr>
    <p:cSldViewPr>
      <p:cViewPr varScale="1">
        <p:scale>
          <a:sx n="65" d="100"/>
          <a:sy n="65" d="100"/>
        </p:scale>
        <p:origin x="-2222"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notesMaster" Target="notesMasters/notesMaster1.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3.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B923830-99BD-4F7B-BAEB-0002797A40B1}" type="datetimeFigureOut">
              <a:rPr lang="en-US"/>
              <a:pPr>
                <a:defRPr/>
              </a:pPr>
              <a:t>11/5/2009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B299826-7C5F-4D44-98ED-35B63DC00944}" type="slidenum">
              <a:rPr lang="en-US"/>
              <a:pPr>
                <a:defRPr/>
              </a:pPr>
              <a:t>‹#›</a:t>
            </a:fld>
            <a:endParaRPr lang="en-US"/>
          </a:p>
        </p:txBody>
      </p:sp>
    </p:spTree>
    <p:extLst>
      <p:ext uri="{BB962C8B-B14F-4D97-AF65-F5344CB8AC3E}">
        <p14:creationId xmlns:p14="http://schemas.microsoft.com/office/powerpoint/2010/main" val="3261158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3731"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2" name="Date Placeholder 7"/>
          <p:cNvSpPr>
            <a:spLocks noGrp="1"/>
          </p:cNvSpPr>
          <p:nvPr>
            <p:ph type="dt" sz="quarter"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088264-F068-46FA-8B61-D7D8728FE48E}" type="datetime1">
              <a:rPr lang="en-US">
                <a:latin typeface="Calibri" pitchFamily="34" charset="0"/>
              </a:rPr>
              <a:pPr fontAlgn="base">
                <a:spcBef>
                  <a:spcPct val="0"/>
                </a:spcBef>
                <a:spcAft>
                  <a:spcPct val="0"/>
                </a:spcAft>
              </a:pPr>
              <a:t>11/5/2009</a:t>
            </a:fld>
            <a:endParaRPr lang="en-US">
              <a:latin typeface="Calibri" pitchFamily="34" charset="0"/>
            </a:endParaRPr>
          </a:p>
        </p:txBody>
      </p:sp>
      <p:sp>
        <p:nvSpPr>
          <p:cNvPr id="73733" name="Slide Number Placeholder 8"/>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DC16772-77C9-4108-80C5-2083B4FCD420}" type="slidenum">
              <a:rPr lang="en-US">
                <a:latin typeface="Calibri" pitchFamily="34" charset="0"/>
              </a:rPr>
              <a:pPr fontAlgn="base">
                <a:spcBef>
                  <a:spcPct val="0"/>
                </a:spcBef>
                <a:spcAft>
                  <a:spcPct val="0"/>
                </a:spcAft>
              </a:pPr>
              <a:t>1</a:t>
            </a:fld>
            <a:endParaRPr lang="en-US">
              <a:latin typeface="Calibri" pitchFamily="34" charset="0"/>
            </a:endParaRPr>
          </a:p>
        </p:txBody>
      </p:sp>
      <p:sp>
        <p:nvSpPr>
          <p:cNvPr id="73734" name="Footer Placeholder 9"/>
          <p:cNvSpPr>
            <a:spLocks noGrp="1"/>
          </p:cNvSpPr>
          <p:nvPr>
            <p:ph type="ftr" sz="quarter" idx="4"/>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p:txBody>
      </p:sp>
      <p:sp>
        <p:nvSpPr>
          <p:cNvPr id="73735" name="Header Placeholder 10"/>
          <p:cNvSpPr>
            <a:spLocks noGrp="1"/>
          </p:cNvSpPr>
          <p:nvPr>
            <p:ph type="hdr" sz="quarter"/>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4995"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a:p>
            <a:pPr lvl="0"/>
            <a:r>
              <a:rPr lang="en-US" sz="1200" kern="1200" dirty="0" smtClean="0">
                <a:solidFill>
                  <a:schemeClr val="tx1"/>
                </a:solidFill>
                <a:latin typeface="+mn-lt"/>
                <a:ea typeface="+mn-ea"/>
                <a:cs typeface="+mn-cs"/>
              </a:rPr>
              <a:t>On the Quick Launch, click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Security</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Manage Categories</a:t>
            </a:r>
            <a:r>
              <a:rPr lang="en-US" sz="1200" kern="120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Click the name of the category that contains the user or group for which you want to enable user delegation.</a:t>
            </a:r>
          </a:p>
          <a:p>
            <a:pPr lvl="0"/>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Users and Groups</a:t>
            </a:r>
            <a:r>
              <a:rPr lang="en-US" sz="1200" kern="1200" dirty="0" smtClean="0">
                <a:solidFill>
                  <a:schemeClr val="tx1"/>
                </a:solidFill>
                <a:latin typeface="+mn-lt"/>
                <a:ea typeface="+mn-ea"/>
                <a:cs typeface="+mn-cs"/>
              </a:rPr>
              <a:t> section, click the name of group or a specific user in the </a:t>
            </a:r>
            <a:r>
              <a:rPr lang="en-US" sz="1200" b="1" kern="1200" dirty="0" smtClean="0">
                <a:solidFill>
                  <a:schemeClr val="tx1"/>
                </a:solidFill>
                <a:latin typeface="+mn-lt"/>
                <a:ea typeface="+mn-ea"/>
                <a:cs typeface="+mn-cs"/>
              </a:rPr>
              <a:t>Users and Groups with Permissions</a:t>
            </a:r>
            <a:r>
              <a:rPr lang="en-US" sz="1200" kern="1200" dirty="0" smtClean="0">
                <a:solidFill>
                  <a:schemeClr val="tx1"/>
                </a:solidFill>
                <a:latin typeface="+mn-lt"/>
                <a:ea typeface="+mn-ea"/>
                <a:cs typeface="+mn-cs"/>
              </a:rPr>
              <a:t> box.</a:t>
            </a:r>
          </a:p>
          <a:p>
            <a:pPr lvl="0"/>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Permissions</a:t>
            </a:r>
            <a:r>
              <a:rPr lang="en-US" sz="1200" kern="1200" dirty="0" smtClean="0">
                <a:solidFill>
                  <a:schemeClr val="tx1"/>
                </a:solidFill>
                <a:latin typeface="+mn-lt"/>
                <a:ea typeface="+mn-ea"/>
                <a:cs typeface="+mn-cs"/>
              </a:rPr>
              <a:t> box that appears, scroll down to the </a:t>
            </a:r>
            <a:r>
              <a:rPr lang="en-US" sz="1200" b="1" kern="1200" dirty="0" smtClean="0">
                <a:solidFill>
                  <a:schemeClr val="tx1"/>
                </a:solidFill>
                <a:latin typeface="+mn-lt"/>
                <a:ea typeface="+mn-ea"/>
                <a:cs typeface="+mn-cs"/>
              </a:rPr>
              <a:t>Resource</a:t>
            </a:r>
            <a:r>
              <a:rPr lang="en-US" sz="1200" kern="1200" dirty="0" smtClean="0">
                <a:solidFill>
                  <a:schemeClr val="tx1"/>
                </a:solidFill>
                <a:latin typeface="+mn-lt"/>
                <a:ea typeface="+mn-ea"/>
                <a:cs typeface="+mn-cs"/>
              </a:rPr>
              <a:t> section, and select the check box for the </a:t>
            </a:r>
            <a:r>
              <a:rPr lang="en-US" sz="1200" b="1" kern="1200" dirty="0" smtClean="0">
                <a:solidFill>
                  <a:schemeClr val="tx1"/>
                </a:solidFill>
                <a:latin typeface="+mn-lt"/>
                <a:ea typeface="+mn-ea"/>
                <a:cs typeface="+mn-cs"/>
              </a:rPr>
              <a:t>Manage Resource Delegates</a:t>
            </a:r>
            <a:r>
              <a:rPr lang="en-US" sz="1200" kern="1200" dirty="0" smtClean="0">
                <a:solidFill>
                  <a:schemeClr val="tx1"/>
                </a:solidFill>
                <a:latin typeface="+mn-lt"/>
                <a:ea typeface="+mn-ea"/>
                <a:cs typeface="+mn-cs"/>
              </a:rPr>
              <a:t> permission to turn on the user delegation feature for that user or group.</a:t>
            </a:r>
          </a:p>
          <a:p>
            <a:pPr lvl="0"/>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Save</a:t>
            </a:r>
            <a:r>
              <a:rPr lang="en-US" sz="1200" kern="1200" dirty="0" smtClean="0">
                <a:solidFill>
                  <a:schemeClr val="tx1"/>
                </a:solidFill>
                <a:latin typeface="+mn-lt"/>
                <a:ea typeface="+mn-ea"/>
                <a:cs typeface="+mn-cs"/>
              </a:rPr>
              <a:t> to save the permissions on the server.</a:t>
            </a:r>
          </a:p>
          <a:p>
            <a:pPr>
              <a:spcBef>
                <a:spcPct val="0"/>
              </a:spcBef>
            </a:pPr>
            <a:r>
              <a:rPr lang="en-US" dirty="0" smtClean="0"/>
              <a:t> </a:t>
            </a:r>
          </a:p>
        </p:txBody>
      </p:sp>
      <p:sp>
        <p:nvSpPr>
          <p:cNvPr id="84996"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403B7FA1-16B0-4ED2-B715-CCF243B9F8D9}" type="slidenum">
              <a:rPr lang="en-US">
                <a:latin typeface="Calibri" pitchFamily="34" charset="0"/>
              </a:rPr>
              <a:pPr fontAlgn="base">
                <a:spcBef>
                  <a:spcPct val="0"/>
                </a:spcBef>
                <a:spcAft>
                  <a:spcPct val="0"/>
                </a:spcAft>
              </a:pPr>
              <a:t>22</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6019"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lvl="1"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In order for a delegation to work properly, the user requesting the delegation must have the correct category permissions, and the user who will act as the delegate must have the correct individual user or group permissions</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On the Quick Launch, click Server Settings</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Under Security, click Manage Categories</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Click the name of the category that contains the user or group for which you want to enable user delegation</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In the Users and Groups section, click the name of group or a specific user in the Users and Groups with Permissions box</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In the Permissions box that appears, scroll down to the Resource section, and select the check box for the Manage Resource Delegates permission to turn on the user delegation feature for that user or group</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Click Save to save the permissions on the server</a:t>
            </a:r>
          </a:p>
          <a:p>
            <a:pPr lvl="2" defTabSz="914363" fontAlgn="auto">
              <a:lnSpc>
                <a:spcPct val="120000"/>
              </a:lnSpc>
              <a:spcAft>
                <a:spcPts val="0"/>
              </a:spcAft>
              <a:defRPr/>
            </a:pPr>
            <a:endParaRPr lang="en-US" dirty="0" smtClean="0">
              <a:solidFill>
                <a:srgbClr xmlns:mc="http://schemas.openxmlformats.org/markup-compatibility/2006" xmlns:a14="http://schemas.microsoft.com/office/drawing/2010/main" val="FF0000" mc:Ignorable=""/>
              </a:solidFill>
            </a:endParaRP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Demonstrate how to create your own delegation</a:t>
            </a:r>
          </a:p>
          <a:p>
            <a:pPr lvl="2" defTabSz="914363" fontAlgn="auto">
              <a:lnSpc>
                <a:spcPct val="120000"/>
              </a:lnSpc>
              <a:spcAft>
                <a:spcPts val="0"/>
              </a:spcAft>
              <a:defRPr/>
            </a:pPr>
            <a:r>
              <a:rPr lang="en-US" dirty="0" smtClean="0">
                <a:solidFill>
                  <a:srgbClr xmlns:mc="http://schemas.openxmlformats.org/markup-compatibility/2006" xmlns:a14="http://schemas.microsoft.com/office/drawing/2010/main" val="FF0000" mc:Ignorable=""/>
                </a:solidFill>
              </a:rPr>
              <a:t>Demonstrate how someone with the appropriate permissions, such as a resource manager or administrator, can create delegations on your behalf</a:t>
            </a:r>
          </a:p>
          <a:p>
            <a:pPr>
              <a:spcBef>
                <a:spcPct val="0"/>
              </a:spcBef>
            </a:pPr>
            <a:endParaRPr lang="en-US" dirty="0" smtClean="0"/>
          </a:p>
        </p:txBody>
      </p:sp>
      <p:sp>
        <p:nvSpPr>
          <p:cNvPr id="86020"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8635DF3-4A8C-4213-A59F-EAA04F65636F}" type="slidenum">
              <a:rPr lang="en-US">
                <a:latin typeface="Calibri" pitchFamily="34" charset="0"/>
              </a:rPr>
              <a:pPr fontAlgn="base">
                <a:spcBef>
                  <a:spcPct val="0"/>
                </a:spcBef>
                <a:spcAft>
                  <a:spcPct val="0"/>
                </a:spcAft>
              </a:pPr>
              <a:t>25</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0899"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19F3E3-88FF-4BA7-A48D-E60E8B5DB7C7}" type="slidenum">
              <a:rPr lang="en-US">
                <a:latin typeface="Calibri" pitchFamily="34" charset="0"/>
              </a:rPr>
              <a:pPr fontAlgn="base">
                <a:spcBef>
                  <a:spcPct val="0"/>
                </a:spcBef>
                <a:spcAft>
                  <a:spcPct val="0"/>
                </a:spcAft>
              </a:pPr>
              <a:t>27</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8851"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B746C8D-F1BB-4F43-95B4-E0B831C64564}" type="slidenum">
              <a:rPr lang="en-US">
                <a:latin typeface="Calibri" pitchFamily="34" charset="0"/>
              </a:rPr>
              <a:pPr fontAlgn="base">
                <a:spcBef>
                  <a:spcPct val="0"/>
                </a:spcBef>
                <a:spcAft>
                  <a:spcPct val="0"/>
                </a:spcAft>
              </a:pPr>
              <a:t>30</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9875"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79876"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84BFA3E-DA0B-4292-B81B-C6B0400F99C3}" type="slidenum">
              <a:rPr lang="en-US">
                <a:latin typeface="Calibri" pitchFamily="34" charset="0"/>
              </a:rPr>
              <a:pPr fontAlgn="base">
                <a:spcBef>
                  <a:spcPct val="0"/>
                </a:spcBef>
                <a:spcAft>
                  <a:spcPct val="0"/>
                </a:spcAft>
              </a:pPr>
              <a:t>32</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8851"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B746C8D-F1BB-4F43-95B4-E0B831C64564}" type="slidenum">
              <a:rPr lang="en-US">
                <a:latin typeface="Calibri" pitchFamily="34" charset="0"/>
              </a:rPr>
              <a:pPr fontAlgn="base">
                <a:spcBef>
                  <a:spcPct val="0"/>
                </a:spcBef>
                <a:spcAft>
                  <a:spcPct val="0"/>
                </a:spcAft>
              </a:pPr>
              <a:t>34</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7043"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7044" name="Date Placeholder 7"/>
          <p:cNvSpPr>
            <a:spLocks noGrp="1"/>
          </p:cNvSpPr>
          <p:nvPr>
            <p:ph type="dt" sz="quarter"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A87B945-96EE-4173-AE6D-D8ABA6A3E1F5}" type="datetime1">
              <a:rPr lang="en-US">
                <a:latin typeface="Calibri" pitchFamily="34" charset="0"/>
              </a:rPr>
              <a:pPr fontAlgn="base">
                <a:spcBef>
                  <a:spcPct val="0"/>
                </a:spcBef>
                <a:spcAft>
                  <a:spcPct val="0"/>
                </a:spcAft>
              </a:pPr>
              <a:t>11/5/2009</a:t>
            </a:fld>
            <a:endParaRPr lang="en-US">
              <a:latin typeface="Calibri" pitchFamily="34" charset="0"/>
            </a:endParaRPr>
          </a:p>
        </p:txBody>
      </p:sp>
      <p:sp>
        <p:nvSpPr>
          <p:cNvPr id="87045" name="Slide Number Placeholder 8"/>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17176B8-64E7-4124-AD6A-F18F14DC1B99}" type="slidenum">
              <a:rPr lang="en-US">
                <a:latin typeface="Calibri" pitchFamily="34" charset="0"/>
              </a:rPr>
              <a:pPr fontAlgn="base">
                <a:spcBef>
                  <a:spcPct val="0"/>
                </a:spcBef>
                <a:spcAft>
                  <a:spcPct val="0"/>
                </a:spcAft>
              </a:pPr>
              <a:t>37</a:t>
            </a:fld>
            <a:endParaRPr lang="en-US">
              <a:latin typeface="Calibri" pitchFamily="34" charset="0"/>
            </a:endParaRPr>
          </a:p>
        </p:txBody>
      </p:sp>
      <p:sp>
        <p:nvSpPr>
          <p:cNvPr id="87046" name="Footer Placeholder 9"/>
          <p:cNvSpPr>
            <a:spLocks noGrp="1"/>
          </p:cNvSpPr>
          <p:nvPr>
            <p:ph type="ftr" sz="quarter" idx="4"/>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p:txBody>
      </p:sp>
      <p:sp>
        <p:nvSpPr>
          <p:cNvPr id="87047" name="Header Placeholder 10"/>
          <p:cNvSpPr>
            <a:spLocks noGrp="1"/>
          </p:cNvSpPr>
          <p:nvPr>
            <p:ph type="hdr" sz="quarter"/>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4755"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4756" name="Date Placeholder 7"/>
          <p:cNvSpPr>
            <a:spLocks noGrp="1"/>
          </p:cNvSpPr>
          <p:nvPr>
            <p:ph type="dt" sz="quarter"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A0C96164-D4FC-474F-B883-95B2F891A8D0}" type="datetime1">
              <a:rPr lang="en-US">
                <a:latin typeface="Calibri" pitchFamily="34" charset="0"/>
              </a:rPr>
              <a:pPr fontAlgn="base">
                <a:spcBef>
                  <a:spcPct val="0"/>
                </a:spcBef>
                <a:spcAft>
                  <a:spcPct val="0"/>
                </a:spcAft>
              </a:pPr>
              <a:t>11/5/2009</a:t>
            </a:fld>
            <a:endParaRPr lang="en-US">
              <a:latin typeface="Calibri" pitchFamily="34" charset="0"/>
            </a:endParaRPr>
          </a:p>
        </p:txBody>
      </p:sp>
      <p:sp>
        <p:nvSpPr>
          <p:cNvPr id="74757" name="Slide Number Placeholder 8"/>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3A3968F-105F-4C71-9F97-4A35DF26367F}" type="slidenum">
              <a:rPr lang="en-US">
                <a:latin typeface="Calibri" pitchFamily="34" charset="0"/>
              </a:rPr>
              <a:pPr fontAlgn="base">
                <a:spcBef>
                  <a:spcPct val="0"/>
                </a:spcBef>
                <a:spcAft>
                  <a:spcPct val="0"/>
                </a:spcAft>
              </a:pPr>
              <a:t>2</a:t>
            </a:fld>
            <a:endParaRPr lang="en-US">
              <a:latin typeface="Calibri" pitchFamily="34" charset="0"/>
            </a:endParaRPr>
          </a:p>
        </p:txBody>
      </p:sp>
      <p:sp>
        <p:nvSpPr>
          <p:cNvPr id="74758" name="Footer Placeholder 9"/>
          <p:cNvSpPr>
            <a:spLocks noGrp="1"/>
          </p:cNvSpPr>
          <p:nvPr>
            <p:ph type="ftr" sz="quarter" idx="4"/>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p:txBody>
      </p:sp>
      <p:sp>
        <p:nvSpPr>
          <p:cNvPr id="74759" name="Header Placeholder 10"/>
          <p:cNvSpPr>
            <a:spLocks noGrp="1"/>
          </p:cNvSpPr>
          <p:nvPr>
            <p:ph type="hdr" sz="quarter"/>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5779"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PWA = Project Web Access</a:t>
            </a:r>
          </a:p>
          <a:p>
            <a:pPr>
              <a:spcBef>
                <a:spcPct val="0"/>
              </a:spcBef>
            </a:pPr>
            <a:r>
              <a:rPr lang="en-US" smtClean="0"/>
              <a:t>EPT = Enterprise Project Type</a:t>
            </a:r>
          </a:p>
        </p:txBody>
      </p:sp>
      <p:sp>
        <p:nvSpPr>
          <p:cNvPr id="75780"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E6170D4-DBF2-4B14-A1CB-9DEDAF2F7D32}" type="slidenum">
              <a:rPr lang="en-US">
                <a:latin typeface="Calibri" pitchFamily="34" charset="0"/>
              </a:rPr>
              <a:pPr fontAlgn="base">
                <a:spcBef>
                  <a:spcPct val="0"/>
                </a:spcBef>
                <a:spcAft>
                  <a:spcPct val="0"/>
                </a:spcAft>
              </a:pPr>
              <a:t>6</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6803"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PWA = Project Web Access</a:t>
            </a:r>
          </a:p>
        </p:txBody>
      </p:sp>
      <p:sp>
        <p:nvSpPr>
          <p:cNvPr id="76804"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60DA15D-96A5-4063-97F3-680558D3D973}" type="slidenum">
              <a:rPr lang="en-US">
                <a:latin typeface="Calibri" pitchFamily="34" charset="0"/>
              </a:rPr>
              <a:pPr fontAlgn="base">
                <a:spcBef>
                  <a:spcPct val="0"/>
                </a:spcBef>
                <a:spcAft>
                  <a:spcPct val="0"/>
                </a:spcAft>
              </a:pPr>
              <a:t>9</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77827"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77828"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610EB40-A2B3-4062-95BB-E3BE0D4543DF}" type="slidenum">
              <a:rPr lang="en-US">
                <a:latin typeface="Calibri" pitchFamily="34" charset="0"/>
              </a:rPr>
              <a:pPr fontAlgn="base">
                <a:spcBef>
                  <a:spcPct val="0"/>
                </a:spcBef>
                <a:spcAft>
                  <a:spcPct val="0"/>
                </a:spcAft>
              </a:pPr>
              <a:t>16</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0899"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19F3E3-88FF-4BA7-A48D-E60E8B5DB7C7}" type="slidenum">
              <a:rPr lang="en-US">
                <a:latin typeface="Calibri" pitchFamily="34" charset="0"/>
              </a:rPr>
              <a:pPr fontAlgn="base">
                <a:spcBef>
                  <a:spcPct val="0"/>
                </a:spcBef>
                <a:spcAft>
                  <a:spcPct val="0"/>
                </a:spcAft>
              </a:pPr>
              <a:t>17</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1923"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What is it?</a:t>
            </a:r>
          </a:p>
          <a:p>
            <a:pPr lvl="1">
              <a:spcBef>
                <a:spcPct val="0"/>
              </a:spcBef>
            </a:pPr>
            <a:r>
              <a:rPr lang="en-US" dirty="0" smtClean="0"/>
              <a:t>Allows one user to logon with the context </a:t>
            </a:r>
            <a:br>
              <a:rPr lang="en-US" dirty="0" smtClean="0"/>
            </a:br>
            <a:r>
              <a:rPr lang="en-US" dirty="0" smtClean="0"/>
              <a:t>of another user and act for them</a:t>
            </a:r>
          </a:p>
          <a:p>
            <a:pPr lvl="1">
              <a:spcBef>
                <a:spcPct val="0"/>
              </a:spcBef>
            </a:pPr>
            <a:r>
              <a:rPr lang="en-US" dirty="0" smtClean="0"/>
              <a:t>Can do *most* of the tasks the other can do</a:t>
            </a:r>
          </a:p>
          <a:p>
            <a:pPr>
              <a:spcBef>
                <a:spcPct val="0"/>
              </a:spcBef>
            </a:pPr>
            <a:r>
              <a:rPr lang="en-US" dirty="0" smtClean="0"/>
              <a:t>How to set it up?</a:t>
            </a:r>
          </a:p>
          <a:p>
            <a:pPr lvl="1">
              <a:spcBef>
                <a:spcPct val="0"/>
              </a:spcBef>
            </a:pPr>
            <a:r>
              <a:rPr lang="en-US" dirty="0" smtClean="0"/>
              <a:t>By default, only Administrators have ability.</a:t>
            </a:r>
          </a:p>
          <a:p>
            <a:pPr lvl="1">
              <a:spcBef>
                <a:spcPct val="0"/>
              </a:spcBef>
            </a:pPr>
            <a:r>
              <a:rPr lang="en-US" dirty="0" smtClean="0"/>
              <a:t>Have three global permissions and one category permission</a:t>
            </a:r>
          </a:p>
          <a:p>
            <a:pPr>
              <a:spcBef>
                <a:spcPct val="0"/>
              </a:spcBef>
            </a:pPr>
            <a:endParaRPr lang="en-US" dirty="0" smtClean="0"/>
          </a:p>
        </p:txBody>
      </p:sp>
      <p:sp>
        <p:nvSpPr>
          <p:cNvPr id="81924"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7951970-B30B-4EC4-84CA-CC2C35C0DB8A}" type="slidenum">
              <a:rPr lang="en-US">
                <a:latin typeface="Calibri" pitchFamily="34" charset="0"/>
              </a:rPr>
              <a:pPr fontAlgn="base">
                <a:spcBef>
                  <a:spcPct val="0"/>
                </a:spcBef>
                <a:spcAft>
                  <a:spcPct val="0"/>
                </a:spcAft>
              </a:pPr>
              <a:t>18</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2947"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What should you be aware of?</a:t>
            </a:r>
          </a:p>
          <a:p>
            <a:pPr lvl="1">
              <a:spcBef>
                <a:spcPct val="0"/>
              </a:spcBef>
            </a:pPr>
            <a:r>
              <a:rPr lang="en-US" dirty="0" smtClean="0"/>
              <a:t>Elevation of permissions </a:t>
            </a:r>
          </a:p>
          <a:p>
            <a:pPr lvl="1">
              <a:spcBef>
                <a:spcPct val="0"/>
              </a:spcBef>
            </a:pPr>
            <a:r>
              <a:rPr lang="en-US" dirty="0" smtClean="0"/>
              <a:t>You forget you’re acting as someone else</a:t>
            </a:r>
          </a:p>
          <a:p>
            <a:pPr>
              <a:spcBef>
                <a:spcPct val="0"/>
              </a:spcBef>
            </a:pPr>
            <a:endParaRPr lang="en-US" dirty="0" smtClean="0"/>
          </a:p>
          <a:p>
            <a:pPr>
              <a:spcBef>
                <a:spcPct val="0"/>
              </a:spcBef>
            </a:pPr>
            <a:r>
              <a:rPr lang="en-US" dirty="0" smtClean="0"/>
              <a:t>Users cannot Manage Delegates when they are acting as a delegate. This is a security feature to prevent users from elevating their </a:t>
            </a:r>
            <a:r>
              <a:rPr lang="en-US" dirty="0" err="1" smtClean="0"/>
              <a:t>priviledges</a:t>
            </a:r>
            <a:endParaRPr lang="en-US" dirty="0" smtClean="0"/>
          </a:p>
        </p:txBody>
      </p:sp>
      <p:sp>
        <p:nvSpPr>
          <p:cNvPr id="82948"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865D86A-6606-4E45-A24F-F24BE98A9AA2}" type="slidenum">
              <a:rPr lang="en-US">
                <a:latin typeface="Calibri" pitchFamily="34" charset="0"/>
              </a:rPr>
              <a:pPr fontAlgn="base">
                <a:spcBef>
                  <a:spcPct val="0"/>
                </a:spcBef>
                <a:spcAft>
                  <a:spcPct val="0"/>
                </a:spcAft>
              </a:pPr>
              <a:t>19</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10/main" val="000000" mc:Ignorable=""/>
            </a:solidFill>
            <a:miter lim="800000"/>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sp>
      <p:sp>
        <p:nvSpPr>
          <p:cNvPr id="83971" name="Notes Placeholder 2"/>
          <p:cNvSpPr>
            <a:spLocks noGrp="1"/>
          </p:cNvSpPr>
          <p:nvPr>
            <p:ph type="body" idx="1"/>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Delegation management from the PWA user perspective and the administrator perspective</a:t>
            </a:r>
          </a:p>
        </p:txBody>
      </p:sp>
      <p:sp>
        <p:nvSpPr>
          <p:cNvPr id="83972" name="Slide Number Placeholder 3"/>
          <p:cNvSpPr>
            <a:spLocks noGrp="1"/>
          </p:cNvSpPr>
          <p:nvPr>
            <p:ph type="sldNum" sz="quarter" idx="5"/>
          </p:nvPr>
        </p:nvSpPr>
        <p:spPr bwMode="auto">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A7FC239-9A90-4986-AB2D-06D384CA0174}" type="slidenum">
              <a:rPr lang="en-US">
                <a:latin typeface="Calibri" pitchFamily="34" charset="0"/>
              </a:rPr>
              <a:pPr fontAlgn="base">
                <a:spcBef>
                  <a:spcPct val="0"/>
                </a:spcBef>
                <a:spcAft>
                  <a:spcPct val="0"/>
                </a:spcAft>
              </a:pPr>
              <a:t>20</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88618248"/>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247EDE7E-5B18-413D-8CC2-DF176B55969E}"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1953619482"/>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3C878BBA-9936-4EF4-8B1B-77183D9F4948}"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r>
              <a:rPr lang="en-US"/>
              <a:t>Project Server 2010 – Ignite Workshop</a:t>
            </a:r>
            <a:endParaRPr lang="en-US" dirty="0"/>
          </a:p>
        </p:txBody>
      </p:sp>
    </p:spTree>
    <p:extLst>
      <p:ext uri="{BB962C8B-B14F-4D97-AF65-F5344CB8AC3E}">
        <p14:creationId xmlns:p14="http://schemas.microsoft.com/office/powerpoint/2010/main" val="2533880915"/>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352031"/>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Project Server 2010 – Ignite Workshop</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961038E-8ED2-4F33-8E09-A77A657BF465}" type="slidenum">
              <a:rPr lang="en-US"/>
              <a:pPr>
                <a:defRPr/>
              </a:pPr>
              <a:t>‹#›</a:t>
            </a:fld>
            <a:endParaRPr lang="en-US"/>
          </a:p>
        </p:txBody>
      </p:sp>
    </p:spTree>
    <p:extLst>
      <p:ext uri="{BB962C8B-B14F-4D97-AF65-F5344CB8AC3E}">
        <p14:creationId xmlns:p14="http://schemas.microsoft.com/office/powerpoint/2010/main" val="1559581254"/>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10888166"/>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073383415"/>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E4AC73AD-F716-43B7-B5EB-FD3952B36921}"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1080031079"/>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D3A9DA3C-628C-49A4-A01F-5DB2F677B3D5}"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1276619643"/>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8F3AC766-8ADB-48BB-AFD7-8A995BAE859F}" type="slidenum">
              <a:rPr lang="en-US"/>
              <a:pPr>
                <a:defRPr/>
              </a:pPr>
              <a:t>‹#›</a:t>
            </a:fld>
            <a:endParaRPr lang="en-US"/>
          </a:p>
        </p:txBody>
      </p:sp>
    </p:spTree>
    <p:extLst>
      <p:ext uri="{BB962C8B-B14F-4D97-AF65-F5344CB8AC3E}">
        <p14:creationId xmlns:p14="http://schemas.microsoft.com/office/powerpoint/2010/main" val="3674788922"/>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B12836AF-13CD-43B5-AFEF-EBC8F764EAF2}" type="slidenum">
              <a:rPr lang="en-US"/>
              <a:pPr>
                <a:defRPr/>
              </a:pPr>
              <a:t>‹#›</a:t>
            </a:fld>
            <a:endParaRPr lang="en-US"/>
          </a:p>
        </p:txBody>
      </p:sp>
    </p:spTree>
    <p:extLst>
      <p:ext uri="{BB962C8B-B14F-4D97-AF65-F5344CB8AC3E}">
        <p14:creationId xmlns:p14="http://schemas.microsoft.com/office/powerpoint/2010/main" val="171186924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27739334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81586001-363B-429A-BCE1-14556A68253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1440873483"/>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5331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1570102477"/>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827ABB52-423C-4B18-96DA-70BF8BBC0892}"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61074524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CE6C7F07-42A5-479B-9371-005B91F6EAAB}"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r>
              <a:rPr lang="en-US"/>
              <a:t>Project Server 2010 – Ignite Workshop</a:t>
            </a:r>
            <a:endParaRPr lang="en-US" dirty="0"/>
          </a:p>
        </p:txBody>
      </p:sp>
    </p:spTree>
    <p:extLst>
      <p:ext uri="{BB962C8B-B14F-4D97-AF65-F5344CB8AC3E}">
        <p14:creationId xmlns:p14="http://schemas.microsoft.com/office/powerpoint/2010/main" val="2159412745"/>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662765"/>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Server 2010 – Ignite Workshop</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08B6A-872D-48BB-BB6D-36C134E1DC9C}" type="slidenum">
              <a:rPr lang="en-US"/>
              <a:pPr>
                <a:defRPr/>
              </a:pPr>
              <a:t>‹#›</a:t>
            </a:fld>
            <a:endParaRPr lang="en-US"/>
          </a:p>
        </p:txBody>
      </p:sp>
    </p:spTree>
    <p:extLst>
      <p:ext uri="{BB962C8B-B14F-4D97-AF65-F5344CB8AC3E}">
        <p14:creationId xmlns:p14="http://schemas.microsoft.com/office/powerpoint/2010/main" val="3287795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Project Server 2010 – Ignite Workshop</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F0488D7-0654-4C7D-AC05-A47A68866FAE}" type="slidenum">
              <a:rPr lang="en-US"/>
              <a:pPr>
                <a:defRPr/>
              </a:pPr>
              <a:t>‹#›</a:t>
            </a:fld>
            <a:endParaRPr lang="en-US"/>
          </a:p>
        </p:txBody>
      </p:sp>
    </p:spTree>
    <p:extLst>
      <p:ext uri="{BB962C8B-B14F-4D97-AF65-F5344CB8AC3E}">
        <p14:creationId xmlns:p14="http://schemas.microsoft.com/office/powerpoint/2010/main" val="1235591624"/>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56133963"/>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297255876"/>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6A41BFBF-28AC-4206-B39A-1939563C482D}"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2103890585"/>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C4656892-F779-481A-9AB3-921F7F488924}"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30159209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85FB0C64-A456-4468-BA9F-58AEA8966CA9}"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3523079802"/>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C278813E-7200-4757-915B-10F189875C0E}" type="slidenum">
              <a:rPr lang="en-US"/>
              <a:pPr>
                <a:defRPr/>
              </a:pPr>
              <a:t>‹#›</a:t>
            </a:fld>
            <a:endParaRPr lang="en-US"/>
          </a:p>
        </p:txBody>
      </p:sp>
    </p:spTree>
    <p:extLst>
      <p:ext uri="{BB962C8B-B14F-4D97-AF65-F5344CB8AC3E}">
        <p14:creationId xmlns:p14="http://schemas.microsoft.com/office/powerpoint/2010/main" val="679200825"/>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D1604145-846C-44E7-989A-96392074D3BF}" type="slidenum">
              <a:rPr lang="en-US"/>
              <a:pPr>
                <a:defRPr/>
              </a:pPr>
              <a:t>‹#›</a:t>
            </a:fld>
            <a:endParaRPr lang="en-US"/>
          </a:p>
        </p:txBody>
      </p:sp>
    </p:spTree>
    <p:extLst>
      <p:ext uri="{BB962C8B-B14F-4D97-AF65-F5344CB8AC3E}">
        <p14:creationId xmlns:p14="http://schemas.microsoft.com/office/powerpoint/2010/main" val="714005606"/>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D84053D8-3F0C-4C96-8845-36F62BBC86CA}"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2712800565"/>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600584"/>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713291114"/>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B815FC23-54D0-4ED8-8BFE-46EC63C107D2}"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r>
              <a:rPr lang="en-US"/>
              <a:t>Project Server 2010 – Ignite Workshop</a:t>
            </a:r>
            <a:endParaRPr lang="en-US" dirty="0"/>
          </a:p>
        </p:txBody>
      </p:sp>
    </p:spTree>
    <p:extLst>
      <p:ext uri="{BB962C8B-B14F-4D97-AF65-F5344CB8AC3E}">
        <p14:creationId xmlns:p14="http://schemas.microsoft.com/office/powerpoint/2010/main" val="3436145727"/>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A73D3280-41C3-49BF-A2D9-47919FB11F2D}"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r>
              <a:rPr lang="en-US"/>
              <a:t>Project Server 2010 – Ignite Workshop</a:t>
            </a:r>
            <a:endParaRPr lang="en-US" dirty="0"/>
          </a:p>
        </p:txBody>
      </p:sp>
    </p:spTree>
    <p:extLst>
      <p:ext uri="{BB962C8B-B14F-4D97-AF65-F5344CB8AC3E}">
        <p14:creationId xmlns:p14="http://schemas.microsoft.com/office/powerpoint/2010/main" val="2725953535"/>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1580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80CBE40B-4964-405B-AEC5-905485B09AE4}"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235168198"/>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Server 2010 – Ignite Workshop</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28B15D-7436-4E39-8609-5385219BD8F8}" type="slidenum">
              <a:rPr lang="en-US"/>
              <a:pPr>
                <a:defRPr/>
              </a:pPr>
              <a:t>‹#›</a:t>
            </a:fld>
            <a:endParaRPr lang="en-US"/>
          </a:p>
        </p:txBody>
      </p:sp>
    </p:spTree>
    <p:extLst>
      <p:ext uri="{BB962C8B-B14F-4D97-AF65-F5344CB8AC3E}">
        <p14:creationId xmlns:p14="http://schemas.microsoft.com/office/powerpoint/2010/main" val="1761886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Project Server 2010 – Ignite Workshop</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190C721-3698-4A72-A4DE-431A2FD89D66}" type="slidenum">
              <a:rPr lang="en-US"/>
              <a:pPr>
                <a:defRPr/>
              </a:pPr>
              <a:t>‹#›</a:t>
            </a:fld>
            <a:endParaRPr lang="en-US"/>
          </a:p>
        </p:txBody>
      </p:sp>
    </p:spTree>
    <p:extLst>
      <p:ext uri="{BB962C8B-B14F-4D97-AF65-F5344CB8AC3E}">
        <p14:creationId xmlns:p14="http://schemas.microsoft.com/office/powerpoint/2010/main" val="23823598"/>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FFB95D7B-A974-4258-9970-9B2557DE07EF}" type="slidenum">
              <a:rPr lang="en-US"/>
              <a:pPr>
                <a:defRPr/>
              </a:pPr>
              <a:t>‹#›</a:t>
            </a:fld>
            <a:endParaRPr lang="en-US"/>
          </a:p>
        </p:txBody>
      </p:sp>
    </p:spTree>
    <p:extLst>
      <p:ext uri="{BB962C8B-B14F-4D97-AF65-F5344CB8AC3E}">
        <p14:creationId xmlns:p14="http://schemas.microsoft.com/office/powerpoint/2010/main" val="333990934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r>
              <a:rPr lang="en-US"/>
              <a:t>Project Server 2010 – Ignite Workshop</a:t>
            </a: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A603E5CA-74A5-487F-A8E2-361BF72CC0E9}" type="slidenum">
              <a:rPr lang="en-US"/>
              <a:pPr>
                <a:defRPr/>
              </a:pPr>
              <a:t>‹#›</a:t>
            </a:fld>
            <a:endParaRPr lang="en-US"/>
          </a:p>
        </p:txBody>
      </p:sp>
    </p:spTree>
    <p:extLst>
      <p:ext uri="{BB962C8B-B14F-4D97-AF65-F5344CB8AC3E}">
        <p14:creationId xmlns:p14="http://schemas.microsoft.com/office/powerpoint/2010/main" val="428486123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DCA14F4A-10DA-41D3-B073-F3ADAEFB14E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Project Server 2010 – Ignite Workshop</a:t>
            </a:r>
          </a:p>
        </p:txBody>
      </p:sp>
    </p:spTree>
    <p:extLst>
      <p:ext uri="{BB962C8B-B14F-4D97-AF65-F5344CB8AC3E}">
        <p14:creationId xmlns:p14="http://schemas.microsoft.com/office/powerpoint/2010/main" val="2204472645"/>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37655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424385195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7.xml"/><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3.png"/><Relationship Id="rId2" Type="http://schemas.openxmlformats.org/officeDocument/2006/relationships/slideLayout" Target="../slideLayouts/slideLayout29.xml"/><Relationship Id="rId16"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jpe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r>
              <a:rPr lang="en-US"/>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C1279BA5-8048-4E8E-957D-802A8FDC4484}" type="slidenum">
              <a:rPr lang="en-US"/>
              <a:pPr>
                <a:defRPr/>
              </a:pPr>
              <a:t>‹#›</a:t>
            </a:fld>
            <a:endParaRPr lang="en-US"/>
          </a:p>
        </p:txBody>
      </p:sp>
      <p:grpSp>
        <p:nvGrpSpPr>
          <p:cNvPr id="1030"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1032" name="Picture 7"/>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39" r:id="rId5"/>
    <p:sldLayoutId id="2147483740" r:id="rId6"/>
    <p:sldLayoutId id="2147483752" r:id="rId7"/>
    <p:sldLayoutId id="2147483753" r:id="rId8"/>
    <p:sldLayoutId id="2147483754" r:id="rId9"/>
    <p:sldLayoutId id="2147483755" r:id="rId10"/>
    <p:sldLayoutId id="2147483756" r:id="rId11"/>
    <p:sldLayoutId id="2147483757" r:id="rId12"/>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r>
              <a:rPr lang="en-US"/>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77BAFB75-E797-4253-BF0F-8BA3D24FD015}"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1" r:id="rId1"/>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r>
              <a:rPr lang="en-US"/>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6B1A5EA4-62FA-4659-9F11-F3DFDB898E8D}" type="slidenum">
              <a:rPr lang="en-US"/>
              <a:pPr>
                <a:defRPr/>
              </a:pPr>
              <a:t>‹#›</a:t>
            </a:fld>
            <a:endParaRPr lang="en-US"/>
          </a:p>
        </p:txBody>
      </p:sp>
      <p:grpSp>
        <p:nvGrpSpPr>
          <p:cNvPr id="3078"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3080" name="Picture 7"/>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42" r:id="rId5"/>
    <p:sldLayoutId id="2147483743" r:id="rId6"/>
    <p:sldLayoutId id="2147483762" r:id="rId7"/>
    <p:sldLayoutId id="2147483763" r:id="rId8"/>
    <p:sldLayoutId id="2147483764" r:id="rId9"/>
    <p:sldLayoutId id="2147483765" r:id="rId10"/>
    <p:sldLayoutId id="2147483766" r:id="rId11"/>
    <p:sldLayoutId id="2147483767" r:id="rId12"/>
    <p:sldLayoutId id="2147483768" r:id="rId13"/>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r>
              <a:rPr lang="en-US"/>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54A3A2B6-5238-4CA9-B9B5-7EFB42C751E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4" r:id="rId1"/>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r>
              <a:rPr lang="en-US"/>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5C32DD00-BA49-4F3C-909C-549516A53D6E}" type="slidenum">
              <a:rPr lang="en-US"/>
              <a:pPr>
                <a:defRPr/>
              </a:pPr>
              <a:t>‹#›</a:t>
            </a:fld>
            <a:endParaRPr lang="en-US"/>
          </a:p>
        </p:txBody>
      </p:sp>
      <p:grpSp>
        <p:nvGrpSpPr>
          <p:cNvPr id="5126"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128" name="Picture 7"/>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45" r:id="rId5"/>
    <p:sldLayoutId id="2147483746" r:id="rId6"/>
    <p:sldLayoutId id="2147483773" r:id="rId7"/>
    <p:sldLayoutId id="2147483774" r:id="rId8"/>
    <p:sldLayoutId id="2147483775" r:id="rId9"/>
    <p:sldLayoutId id="2147483776" r:id="rId10"/>
    <p:sldLayoutId id="2147483777" r:id="rId11"/>
    <p:sldLayoutId id="2147483778" r:id="rId12"/>
    <p:sldLayoutId id="2147483779" r:id="rId13"/>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r>
              <a:rPr lang="en-US"/>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4E53D04A-50CB-4637-9F92-B4BB2BB0577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7" r:id="rId1"/>
  </p:sldLayoutIdLst>
  <p:transition xmlns:p14="http://schemas.microsoft.com/office/powerpoint/2010/main">
    <p:fade/>
  </p:transition>
  <p:hf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400" dirty="0"/>
              <a:t>Associating Projects </a:t>
            </a:r>
            <a:r>
              <a:rPr sz="4400" dirty="0" smtClean="0"/>
              <a:t>to Departments</a:t>
            </a:r>
            <a:endParaRPr sz="4400" dirty="0"/>
          </a:p>
        </p:txBody>
      </p:sp>
      <p:sp>
        <p:nvSpPr>
          <p:cNvPr id="3" name="Text Placeholder 2"/>
          <p:cNvSpPr>
            <a:spLocks noGrp="1"/>
          </p:cNvSpPr>
          <p:nvPr>
            <p:ph type="body" sz="quarter" idx="10"/>
          </p:nvPr>
        </p:nvSpPr>
        <p:spPr>
          <a:xfrm>
            <a:off x="381000" y="1447799"/>
            <a:ext cx="8382000" cy="2743201"/>
          </a:xfrm>
        </p:spPr>
        <p:txBody>
          <a:bodyPr>
            <a:normAutofit fontScale="70000" lnSpcReduction="20000"/>
          </a:bodyPr>
          <a:lstStyle/>
          <a:p>
            <a:pPr defTabSz="914363" fontAlgn="auto">
              <a:lnSpc>
                <a:spcPct val="110000"/>
              </a:lnSpc>
              <a:spcAft>
                <a:spcPts val="0"/>
              </a:spcAft>
              <a:defRPr/>
            </a:pPr>
            <a:r>
              <a:rPr lang="en-US" dirty="0" smtClean="0"/>
              <a:t>Departments can focus a user on what types of projects they can create</a:t>
            </a:r>
          </a:p>
          <a:p>
            <a:pPr defTabSz="914363" fontAlgn="auto">
              <a:lnSpc>
                <a:spcPct val="110000"/>
              </a:lnSpc>
              <a:spcAft>
                <a:spcPts val="0"/>
              </a:spcAft>
              <a:defRPr/>
            </a:pPr>
            <a:r>
              <a:rPr lang="en-US" dirty="0" smtClean="0"/>
              <a:t>Accomplished by associating Enterprise Project Types with a Department</a:t>
            </a:r>
          </a:p>
          <a:p>
            <a:pPr defTabSz="914363" fontAlgn="auto">
              <a:lnSpc>
                <a:spcPct val="110000"/>
              </a:lnSpc>
              <a:spcAft>
                <a:spcPts val="0"/>
              </a:spcAft>
              <a:defRPr/>
            </a:pPr>
            <a:r>
              <a:rPr lang="en-US" dirty="0" smtClean="0"/>
              <a:t>Users will only have the option of creating projects based on the Enterprise Project Types that are associated with their Department</a:t>
            </a:r>
          </a:p>
          <a:p>
            <a:pPr defTabSz="914363" fontAlgn="auto">
              <a:lnSpc>
                <a:spcPct val="110000"/>
              </a:lnSpc>
              <a:spcAft>
                <a:spcPts val="0"/>
              </a:spcAft>
              <a:defRPr/>
            </a:pPr>
            <a:r>
              <a:rPr lang="en-US" dirty="0" smtClean="0"/>
              <a:t>More on EPT’s in the Demand Management module</a:t>
            </a:r>
          </a:p>
          <a:p>
            <a:pPr defTabSz="914363" fontAlgn="auto">
              <a:lnSpc>
                <a:spcPct val="110000"/>
              </a:lnSpc>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24D239C1-8365-4A3A-BA90-787AA74AC0C9}" type="slidenum">
              <a:rPr lang="en-US"/>
              <a:pPr>
                <a:defRPr/>
              </a:pPr>
              <a:t>10</a:t>
            </a:fld>
            <a:endParaRPr lang="en-US" dirty="0"/>
          </a:p>
        </p:txBody>
      </p:sp>
      <p:pic>
        <p:nvPicPr>
          <p:cNvPr id="5" name="Picture 4"/>
          <p:cNvPicPr/>
          <p:nvPr/>
        </p:nvPicPr>
        <p:blipFill>
          <a:blip r:embed="rId2" cstate="print"/>
          <a:srcRect/>
          <a:stretch>
            <a:fillRect/>
          </a:stretch>
        </p:blipFill>
        <p:spPr bwMode="auto">
          <a:xfrm>
            <a:off x="914400" y="4236720"/>
            <a:ext cx="2317750" cy="8509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6" name="Picture 5"/>
          <p:cNvPicPr/>
          <p:nvPr/>
        </p:nvPicPr>
        <p:blipFill>
          <a:blip r:embed="rId3" cstate="print"/>
          <a:stretch>
            <a:fillRect/>
          </a:stretch>
        </p:blipFill>
        <p:spPr>
          <a:xfrm>
            <a:off x="3657600" y="4236720"/>
            <a:ext cx="4495800" cy="8382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7" name="Picture 6"/>
          <p:cNvPicPr/>
          <p:nvPr/>
        </p:nvPicPr>
        <p:blipFill>
          <a:blip r:embed="rId4" cstate="print"/>
          <a:stretch>
            <a:fillRect/>
          </a:stretch>
        </p:blipFill>
        <p:spPr>
          <a:xfrm>
            <a:off x="3657600" y="5379720"/>
            <a:ext cx="4495800" cy="79248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8" name="Rectangle 7"/>
          <p:cNvSpPr/>
          <p:nvPr/>
        </p:nvSpPr>
        <p:spPr bwMode="auto">
          <a:xfrm>
            <a:off x="5638800" y="5684520"/>
            <a:ext cx="2362200" cy="304800"/>
          </a:xfrm>
          <a:prstGeom prst="rect">
            <a:avLst/>
          </a:prstGeom>
          <a:noFill/>
          <a:ln w="25400">
            <a:solidFill>
              <a:srgbClr xmlns:mc="http://schemas.openxmlformats.org/markup-compatibility/2006" xmlns:a14="http://schemas.microsoft.com/office/drawing/2010/main" val="FF0000" mc:Ignorable=""/>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400" dirty="0"/>
              <a:t>Associating Drivers to Departments</a:t>
            </a:r>
          </a:p>
        </p:txBody>
      </p:sp>
      <p:sp>
        <p:nvSpPr>
          <p:cNvPr id="3" name="Text Placeholder 2"/>
          <p:cNvSpPr>
            <a:spLocks noGrp="1"/>
          </p:cNvSpPr>
          <p:nvPr>
            <p:ph type="body" sz="quarter" idx="10"/>
          </p:nvPr>
        </p:nvSpPr>
        <p:spPr>
          <a:xfrm>
            <a:off x="381000" y="1447799"/>
            <a:ext cx="8382000" cy="3657601"/>
          </a:xfrm>
        </p:spPr>
        <p:txBody>
          <a:bodyPr>
            <a:normAutofit fontScale="77500" lnSpcReduction="20000"/>
          </a:bodyPr>
          <a:lstStyle/>
          <a:p>
            <a:pPr defTabSz="914363" fontAlgn="auto">
              <a:lnSpc>
                <a:spcPct val="120000"/>
              </a:lnSpc>
              <a:spcAft>
                <a:spcPts val="0"/>
              </a:spcAft>
              <a:defRPr/>
            </a:pPr>
            <a:r>
              <a:rPr lang="en-US" dirty="0" smtClean="0"/>
              <a:t>Drivers are used during the demand management and portfolio analysis processes to decide on project prioritization</a:t>
            </a:r>
          </a:p>
          <a:p>
            <a:pPr defTabSz="914363" fontAlgn="auto">
              <a:lnSpc>
                <a:spcPct val="120000"/>
              </a:lnSpc>
              <a:spcAft>
                <a:spcPts val="0"/>
              </a:spcAft>
              <a:defRPr/>
            </a:pPr>
            <a:r>
              <a:rPr lang="en-US" dirty="0" smtClean="0"/>
              <a:t>Drivers are either global or associated with one or more departments</a:t>
            </a:r>
          </a:p>
          <a:p>
            <a:pPr defTabSz="914363" fontAlgn="auto">
              <a:lnSpc>
                <a:spcPct val="120000"/>
              </a:lnSpc>
              <a:spcAft>
                <a:spcPts val="0"/>
              </a:spcAft>
              <a:defRPr/>
            </a:pPr>
            <a:r>
              <a:rPr lang="en-US" dirty="0" smtClean="0"/>
              <a:t>A driver prioritization can be associated with a department</a:t>
            </a:r>
          </a:p>
          <a:p>
            <a:pPr defTabSz="914363" fontAlgn="auto">
              <a:lnSpc>
                <a:spcPct val="120000"/>
              </a:lnSpc>
              <a:spcAft>
                <a:spcPts val="0"/>
              </a:spcAft>
              <a:defRPr/>
            </a:pPr>
            <a:r>
              <a:rPr lang="en-US" dirty="0" smtClean="0"/>
              <a:t>No inheritance for hierarchical department structures</a:t>
            </a:r>
          </a:p>
        </p:txBody>
      </p:sp>
      <p:sp>
        <p:nvSpPr>
          <p:cNvPr id="4" name="Slide Number Placeholder 3"/>
          <p:cNvSpPr>
            <a:spLocks noGrp="1"/>
          </p:cNvSpPr>
          <p:nvPr>
            <p:ph type="sldNum" sz="quarter" idx="11"/>
          </p:nvPr>
        </p:nvSpPr>
        <p:spPr/>
        <p:txBody>
          <a:bodyPr/>
          <a:lstStyle/>
          <a:p>
            <a:pPr>
              <a:defRPr/>
            </a:pPr>
            <a:fld id="{707543A1-EA17-49F6-8890-CC6320590F19}" type="slidenum">
              <a:rPr lang="en-US"/>
              <a:pPr>
                <a:defRPr/>
              </a:pPr>
              <a:t>11</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057400" y="4800600"/>
            <a:ext cx="3810000" cy="177459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Departmental OLAP Databases</a:t>
            </a:r>
            <a:endParaRPr/>
          </a:p>
        </p:txBody>
      </p:sp>
      <p:sp>
        <p:nvSpPr>
          <p:cNvPr id="3" name="Text Placeholder 2"/>
          <p:cNvSpPr>
            <a:spLocks noGrp="1"/>
          </p:cNvSpPr>
          <p:nvPr>
            <p:ph type="body" sz="quarter" idx="10"/>
          </p:nvPr>
        </p:nvSpPr>
        <p:spPr>
          <a:xfrm>
            <a:off x="533400" y="4724400"/>
            <a:ext cx="8382000" cy="443198"/>
          </a:xfrm>
        </p:spPr>
        <p:txBody>
          <a:bodyPr/>
          <a:lstStyle/>
          <a:p>
            <a:pPr defTabSz="914363" fontAlgn="auto">
              <a:spcAft>
                <a:spcPts val="0"/>
              </a:spcAft>
              <a:defRPr/>
            </a:pPr>
            <a:r>
              <a:rPr lang="en-US" dirty="0" smtClean="0"/>
              <a:t>More on this in Reporting Module  …</a:t>
            </a:r>
            <a:endParaRPr lang="en-US" dirty="0"/>
          </a:p>
        </p:txBody>
      </p:sp>
      <p:sp>
        <p:nvSpPr>
          <p:cNvPr id="4" name="Slide Number Placeholder 3"/>
          <p:cNvSpPr>
            <a:spLocks noGrp="1"/>
          </p:cNvSpPr>
          <p:nvPr>
            <p:ph type="sldNum" sz="quarter" idx="11"/>
          </p:nvPr>
        </p:nvSpPr>
        <p:spPr/>
        <p:txBody>
          <a:bodyPr/>
          <a:lstStyle/>
          <a:p>
            <a:pPr>
              <a:defRPr/>
            </a:pPr>
            <a:fld id="{6149693E-81D7-43B4-A1EA-27271B4FD821}" type="slidenum">
              <a:rPr lang="en-US"/>
              <a:pPr>
                <a:defRPr/>
              </a:pPr>
              <a:t>12</a:t>
            </a:fld>
            <a:endParaRPr lang="en-US" dirty="0"/>
          </a:p>
        </p:txBody>
      </p:sp>
      <p:pic>
        <p:nvPicPr>
          <p:cNvPr id="501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19200"/>
            <a:ext cx="5953125" cy="2849241"/>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914363" fontAlgn="auto">
              <a:spcAft>
                <a:spcPts val="0"/>
              </a:spcAft>
              <a:defRPr/>
            </a:pPr>
            <a:r>
              <a:rPr dirty="0"/>
              <a:t>Departments</a:t>
            </a:r>
          </a:p>
        </p:txBody>
      </p:sp>
      <p:sp>
        <p:nvSpPr>
          <p:cNvPr id="3" name="Content Placeholder 2"/>
          <p:cNvSpPr>
            <a:spLocks noGrp="1"/>
          </p:cNvSpPr>
          <p:nvPr>
            <p:ph type="body" sz="quarter" idx="10"/>
          </p:nvPr>
        </p:nvSpPr>
        <p:spPr/>
        <p:txBody>
          <a:bodyPr>
            <a:noAutofit/>
          </a:bodyPr>
          <a:lstStyle/>
          <a:p>
            <a:pPr defTabSz="914363" fontAlgn="auto">
              <a:spcAft>
                <a:spcPts val="0"/>
              </a:spcAft>
              <a:defRPr/>
            </a:pPr>
            <a:r>
              <a:rPr lang="en-US" sz="2400" dirty="0" smtClean="0"/>
              <a:t>Pre-defined Custom Fields and Lookup table</a:t>
            </a:r>
          </a:p>
          <a:p>
            <a:pPr defTabSz="914363" fontAlgn="auto">
              <a:lnSpc>
                <a:spcPct val="120000"/>
              </a:lnSpc>
              <a:spcAft>
                <a:spcPts val="0"/>
              </a:spcAft>
              <a:defRPr/>
            </a:pPr>
            <a:r>
              <a:rPr lang="en-US" sz="2400" dirty="0" smtClean="0"/>
              <a:t>Project Server 2010 has built-in awareness of Departments</a:t>
            </a:r>
          </a:p>
          <a:p>
            <a:pPr lvl="1" defTabSz="914363" fontAlgn="auto">
              <a:lnSpc>
                <a:spcPct val="120000"/>
              </a:lnSpc>
              <a:spcAft>
                <a:spcPts val="0"/>
              </a:spcAft>
              <a:defRPr/>
            </a:pPr>
            <a:endParaRPr lang="en-US" sz="1800" dirty="0" smtClean="0"/>
          </a:p>
          <a:p>
            <a:pPr lvl="2" defTabSz="914363" fontAlgn="auto">
              <a:lnSpc>
                <a:spcPct val="120000"/>
              </a:lnSpc>
              <a:spcAft>
                <a:spcPts val="0"/>
              </a:spcAft>
              <a:defRPr/>
            </a:pPr>
            <a:endParaRPr lang="en-US" sz="1600" dirty="0" smtClean="0"/>
          </a:p>
          <a:p>
            <a:pPr lvl="2" defTabSz="914363" fontAlgn="auto">
              <a:lnSpc>
                <a:spcPct val="120000"/>
              </a:lnSpc>
              <a:spcAft>
                <a:spcPts val="0"/>
              </a:spcAft>
              <a:defRPr/>
            </a:pPr>
            <a:endParaRPr lang="en-US" sz="1600" dirty="0" smtClean="0"/>
          </a:p>
          <a:p>
            <a:pPr lvl="2" defTabSz="914363" fontAlgn="auto">
              <a:lnSpc>
                <a:spcPct val="120000"/>
              </a:lnSpc>
              <a:spcAft>
                <a:spcPts val="0"/>
              </a:spcAft>
              <a:buNone/>
              <a:defRPr/>
            </a:pPr>
            <a:endParaRPr lang="en-US" sz="1600" dirty="0" smtClean="0"/>
          </a:p>
        </p:txBody>
      </p:sp>
      <p:sp>
        <p:nvSpPr>
          <p:cNvPr id="5" name="Slide Number Placeholder 4"/>
          <p:cNvSpPr>
            <a:spLocks noGrp="1"/>
          </p:cNvSpPr>
          <p:nvPr>
            <p:ph type="sldNum" sz="quarter" idx="11"/>
          </p:nvPr>
        </p:nvSpPr>
        <p:spPr/>
        <p:txBody>
          <a:bodyPr/>
          <a:lstStyle/>
          <a:p>
            <a:pPr>
              <a:defRPr/>
            </a:pPr>
            <a:fld id="{10737C2F-FEB5-44B5-B157-4BA09B685CAB}" type="slidenum">
              <a:rPr lang="en-US"/>
              <a:pPr>
                <a:defRPr/>
              </a:pPr>
              <a:t>13</a:t>
            </a:fld>
            <a:endParaRPr lang="en-US"/>
          </a:p>
        </p:txBody>
      </p:sp>
      <p:grpSp>
        <p:nvGrpSpPr>
          <p:cNvPr id="9" name="Group 8"/>
          <p:cNvGrpSpPr/>
          <p:nvPr/>
        </p:nvGrpSpPr>
        <p:grpSpPr>
          <a:xfrm>
            <a:off x="838200" y="2514600"/>
            <a:ext cx="6705600" cy="2057400"/>
            <a:chOff x="381000" y="2209800"/>
            <a:chExt cx="8558213" cy="3900488"/>
          </a:xfrm>
        </p:grpSpPr>
        <p:pic>
          <p:nvPicPr>
            <p:cNvPr id="52226" name="Picture 5" descr="PWA-SS Departments 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290763"/>
              <a:ext cx="6019800" cy="35020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8" name="Rectangle 7"/>
            <p:cNvSpPr/>
            <p:nvPr/>
          </p:nvSpPr>
          <p:spPr>
            <a:xfrm>
              <a:off x="762000" y="5181600"/>
              <a:ext cx="7467600" cy="228600"/>
            </a:xfrm>
            <a:prstGeom prst="rect">
              <a:avLst/>
            </a:prstGeom>
            <a:noFill/>
            <a:ln>
              <a:solidFill>
                <a:srgbClr xmlns:mc="http://schemas.openxmlformats.org/markup-compatibility/2006" xmlns:a14="http://schemas.microsoft.com/office/drawing/2010/main" val="00B050" mc:Ignorable=""/>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22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09800"/>
              <a:ext cx="8558213" cy="390048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grpSp>
      <p:pic>
        <p:nvPicPr>
          <p:cNvPr id="10" name="Picture 5" descr="PWA-SS Departments 4.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4876800"/>
            <a:ext cx="2547938" cy="168793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Departmental Custom Fields</a:t>
            </a:r>
            <a:endParaRPr/>
          </a:p>
        </p:txBody>
      </p:sp>
      <p:sp>
        <p:nvSpPr>
          <p:cNvPr id="3" name="Content Placeholder 2"/>
          <p:cNvSpPr>
            <a:spLocks noGrp="1"/>
          </p:cNvSpPr>
          <p:nvPr>
            <p:ph type="body" sz="quarter" idx="10"/>
          </p:nvPr>
        </p:nvSpPr>
        <p:spPr/>
        <p:txBody>
          <a:bodyPr>
            <a:normAutofit/>
          </a:bodyPr>
          <a:lstStyle/>
          <a:p>
            <a:pPr defTabSz="914363" fontAlgn="auto">
              <a:spcAft>
                <a:spcPts val="0"/>
              </a:spcAft>
              <a:defRPr/>
            </a:pPr>
            <a:r>
              <a:rPr lang="en-US" dirty="0" smtClean="0"/>
              <a:t>Custom Fields can be assigned to specific departments</a:t>
            </a:r>
            <a:endParaRPr lang="en-US" dirty="0"/>
          </a:p>
        </p:txBody>
      </p:sp>
      <p:sp>
        <p:nvSpPr>
          <p:cNvPr id="5" name="Slide Number Placeholder 4"/>
          <p:cNvSpPr>
            <a:spLocks noGrp="1"/>
          </p:cNvSpPr>
          <p:nvPr>
            <p:ph type="sldNum" sz="quarter" idx="11"/>
          </p:nvPr>
        </p:nvSpPr>
        <p:spPr/>
        <p:txBody>
          <a:bodyPr/>
          <a:lstStyle/>
          <a:p>
            <a:pPr>
              <a:defRPr/>
            </a:pPr>
            <a:fld id="{7FEDFEC2-AD0D-48D2-B585-FD06EBC872DD}" type="slidenum">
              <a:rPr lang="en-US"/>
              <a:pPr>
                <a:defRPr/>
              </a:pPr>
              <a:t>14</a:t>
            </a:fld>
            <a:endParaRPr lang="en-US"/>
          </a:p>
        </p:txBody>
      </p:sp>
      <p:pic>
        <p:nvPicPr>
          <p:cNvPr id="55301" name="Picture 6" descr="PWA-SS Departments 5.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4132263"/>
            <a:ext cx="3738563" cy="2170112"/>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pic>
        <p:nvPicPr>
          <p:cNvPr id="553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365375"/>
            <a:ext cx="5029200" cy="41878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10/main" val="1"/>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3048000"/>
            <a:ext cx="6515100" cy="19526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anim calcmode="lin" valueType="num">
                                      <p:cBhvr>
                                        <p:cTn id="8" dur="2000" fill="hold"/>
                                        <p:tgtEl>
                                          <p:spTgt spid="4099"/>
                                        </p:tgtEl>
                                        <p:attrNameLst>
                                          <p:attrName>ppt_w</p:attrName>
                                        </p:attrNameLst>
                                      </p:cBhvr>
                                      <p:tavLst>
                                        <p:tav tm="0" fmla="#ppt_w*sin(2.5*pi*$)">
                                          <p:val>
                                            <p:fltVal val="0"/>
                                          </p:val>
                                        </p:tav>
                                        <p:tav tm="100000">
                                          <p:val>
                                            <p:fltVal val="1"/>
                                          </p:val>
                                        </p:tav>
                                      </p:tavLst>
                                    </p:anim>
                                    <p:anim calcmode="lin" valueType="num">
                                      <p:cBhvr>
                                        <p:cTn id="9" dur="2000" fill="hold"/>
                                        <p:tgtEl>
                                          <p:spTgt spid="40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Deployment Consideration</a:t>
            </a:r>
            <a:endParaRPr/>
          </a:p>
        </p:txBody>
      </p:sp>
      <p:sp>
        <p:nvSpPr>
          <p:cNvPr id="3" name="Content Placeholder 2"/>
          <p:cNvSpPr>
            <a:spLocks noGrp="1"/>
          </p:cNvSpPr>
          <p:nvPr>
            <p:ph idx="1"/>
          </p:nvPr>
        </p:nvSpPr>
        <p:spPr>
          <a:xfrm>
            <a:off x="381000" y="1447799"/>
            <a:ext cx="8382000" cy="4536627"/>
          </a:xfrm>
        </p:spPr>
        <p:txBody>
          <a:bodyPr>
            <a:normAutofit fontScale="92500" lnSpcReduction="20000"/>
          </a:bodyPr>
          <a:lstStyle/>
          <a:p>
            <a:pPr defTabSz="914363" fontAlgn="auto">
              <a:lnSpc>
                <a:spcPct val="110000"/>
              </a:lnSpc>
              <a:spcAft>
                <a:spcPts val="0"/>
              </a:spcAft>
              <a:defRPr/>
            </a:pPr>
            <a:r>
              <a:rPr lang="en-US" dirty="0" smtClean="0"/>
              <a:t>With the new filtering and PWA UI tailoring functionality provided by Departments in Project Server 2010, organizations that previously required multiple PWA instances to support different groups may be able to consolidate into fewer PWA 2010 instances</a:t>
            </a:r>
          </a:p>
          <a:p>
            <a:pPr defTabSz="914363" fontAlgn="auto">
              <a:lnSpc>
                <a:spcPct val="110000"/>
              </a:lnSpc>
              <a:spcAft>
                <a:spcPts val="0"/>
              </a:spcAft>
              <a:defRPr/>
            </a:pPr>
            <a:r>
              <a:rPr lang="en-US" dirty="0" smtClean="0"/>
              <a:t>Benefits</a:t>
            </a:r>
          </a:p>
          <a:p>
            <a:pPr lvl="1" defTabSz="914363" fontAlgn="auto">
              <a:lnSpc>
                <a:spcPct val="110000"/>
              </a:lnSpc>
              <a:spcAft>
                <a:spcPts val="0"/>
              </a:spcAft>
              <a:defRPr/>
            </a:pPr>
            <a:r>
              <a:rPr lang="en-US" dirty="0" smtClean="0"/>
              <a:t>Reduced Administration by managing fewer instances of PWA</a:t>
            </a:r>
          </a:p>
          <a:p>
            <a:pPr lvl="1" defTabSz="914363" fontAlgn="auto">
              <a:lnSpc>
                <a:spcPct val="110000"/>
              </a:lnSpc>
              <a:spcAft>
                <a:spcPts val="0"/>
              </a:spcAft>
              <a:defRPr/>
            </a:pPr>
            <a:r>
              <a:rPr lang="en-US" dirty="0" smtClean="0"/>
              <a:t>Potential hardware cost savings</a:t>
            </a:r>
            <a:endParaRPr lang="en-US" dirty="0"/>
          </a:p>
        </p:txBody>
      </p:sp>
      <p:sp>
        <p:nvSpPr>
          <p:cNvPr id="4" name="Slide Number Placeholder 3"/>
          <p:cNvSpPr>
            <a:spLocks noGrp="1"/>
          </p:cNvSpPr>
          <p:nvPr>
            <p:ph type="sldNum" sz="quarter" idx="10"/>
          </p:nvPr>
        </p:nvSpPr>
        <p:spPr/>
        <p:txBody>
          <a:bodyPr/>
          <a:lstStyle/>
          <a:p>
            <a:pPr>
              <a:defRPr/>
            </a:pPr>
            <a:fld id="{0EAE485C-820B-4893-9632-E96772E324E9}" type="slidenum">
              <a:rPr lang="en-US"/>
              <a:pPr>
                <a:defRPr/>
              </a:pPr>
              <a:t>15</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defTabSz="914363" fontAlgn="auto">
              <a:spcAft>
                <a:spcPts val="0"/>
              </a:spcAft>
              <a:defRPr/>
            </a:pPr>
            <a:r>
              <a:rPr dirty="0" smtClean="0">
                <a:solidFill>
                  <a:schemeClr val="accent1"/>
                </a:solidFill>
              </a:rPr>
              <a:t>Demo</a:t>
            </a:r>
            <a:r>
              <a:rPr dirty="0" smtClean="0">
                <a:solidFill>
                  <a:schemeClr val="tx1"/>
                </a:solidFill>
              </a:rPr>
              <a:t> </a:t>
            </a:r>
            <a:r>
              <a:rPr dirty="0">
                <a:solidFill>
                  <a:schemeClr val="tx1"/>
                </a:solidFill>
              </a:rPr>
              <a:t>- Departments</a:t>
            </a:r>
          </a:p>
        </p:txBody>
      </p:sp>
      <p:sp>
        <p:nvSpPr>
          <p:cNvPr id="7" name="Content Placeholder 6"/>
          <p:cNvSpPr>
            <a:spLocks noGrp="1"/>
          </p:cNvSpPr>
          <p:nvPr>
            <p:ph type="body" sz="quarter" idx="10"/>
          </p:nvPr>
        </p:nvSpPr>
        <p:spPr>
          <a:xfrm>
            <a:off x="381000" y="1447799"/>
            <a:ext cx="8382000" cy="4953001"/>
          </a:xfrm>
        </p:spPr>
        <p:txBody>
          <a:bodyPr>
            <a:normAutofit/>
          </a:bodyPr>
          <a:lstStyle/>
          <a:p>
            <a:pPr defTabSz="914363" fontAlgn="auto">
              <a:lnSpc>
                <a:spcPct val="100000"/>
              </a:lnSpc>
              <a:spcAft>
                <a:spcPts val="0"/>
              </a:spcAft>
              <a:defRPr/>
            </a:pPr>
            <a:r>
              <a:rPr lang="en-US" dirty="0" smtClean="0">
                <a:solidFill>
                  <a:schemeClr val="tx1"/>
                </a:solidFill>
              </a:rPr>
              <a:t>Create/edit department lookup table</a:t>
            </a:r>
          </a:p>
          <a:p>
            <a:pPr defTabSz="914363" fontAlgn="auto">
              <a:lnSpc>
                <a:spcPct val="100000"/>
              </a:lnSpc>
              <a:spcAft>
                <a:spcPts val="0"/>
              </a:spcAft>
              <a:defRPr/>
            </a:pPr>
            <a:r>
              <a:rPr lang="en-US" dirty="0" smtClean="0">
                <a:solidFill>
                  <a:schemeClr val="tx1"/>
                </a:solidFill>
              </a:rPr>
              <a:t>Associate resources &amp; projects with departments</a:t>
            </a:r>
          </a:p>
          <a:p>
            <a:pPr defTabSz="914363" fontAlgn="auto">
              <a:lnSpc>
                <a:spcPct val="100000"/>
              </a:lnSpc>
              <a:spcAft>
                <a:spcPts val="0"/>
              </a:spcAft>
              <a:defRPr/>
            </a:pPr>
            <a:r>
              <a:rPr lang="en-US" dirty="0" smtClean="0">
                <a:solidFill>
                  <a:schemeClr val="tx1"/>
                </a:solidFill>
              </a:rPr>
              <a:t>Associate EPTs and Custom fields with departments</a:t>
            </a:r>
          </a:p>
          <a:p>
            <a:pPr defTabSz="914363" fontAlgn="auto">
              <a:lnSpc>
                <a:spcPct val="100000"/>
              </a:lnSpc>
              <a:spcAft>
                <a:spcPts val="0"/>
              </a:spcAft>
              <a:defRPr/>
            </a:pPr>
            <a:r>
              <a:rPr lang="en-US" dirty="0" smtClean="0">
                <a:solidFill>
                  <a:schemeClr val="tx1"/>
                </a:solidFill>
              </a:rPr>
              <a:t>Associate drivers with departments</a:t>
            </a:r>
          </a:p>
          <a:p>
            <a:pPr defTabSz="914363" fontAlgn="auto">
              <a:lnSpc>
                <a:spcPct val="100000"/>
              </a:lnSpc>
              <a:spcAft>
                <a:spcPts val="0"/>
              </a:spcAft>
              <a:defRPr/>
            </a:pPr>
            <a:r>
              <a:rPr lang="en-US" dirty="0" smtClean="0">
                <a:solidFill>
                  <a:schemeClr val="tx1"/>
                </a:solidFill>
              </a:rPr>
              <a:t>Show example of departmental OLAP</a:t>
            </a:r>
          </a:p>
          <a:p>
            <a:pPr lvl="1" defTabSz="914363" fontAlgn="auto">
              <a:lnSpc>
                <a:spcPct val="100000"/>
              </a:lnSpc>
              <a:spcAft>
                <a:spcPts val="0"/>
              </a:spcAft>
              <a:defRPr/>
            </a:pPr>
            <a:endParaRPr lang="en-US" dirty="0" smtClean="0">
              <a:solidFill>
                <a:schemeClr val="tx1"/>
              </a:solidFill>
            </a:endParaRPr>
          </a:p>
          <a:p>
            <a:pPr defTabSz="914363" fontAlgn="auto">
              <a:lnSpc>
                <a:spcPct val="100000"/>
              </a:lnSpc>
              <a:spcAft>
                <a:spcPts val="0"/>
              </a:spcAft>
              <a:defRPr/>
            </a:pPr>
            <a:endParaRPr lang="en-US" dirty="0" smtClean="0">
              <a:solidFill>
                <a:schemeClr val="tx1"/>
              </a:solidFill>
            </a:endParaRPr>
          </a:p>
        </p:txBody>
      </p:sp>
      <p:sp>
        <p:nvSpPr>
          <p:cNvPr id="5" name="Slide Number Placeholder 4"/>
          <p:cNvSpPr>
            <a:spLocks noGrp="1"/>
          </p:cNvSpPr>
          <p:nvPr>
            <p:ph type="sldNum" sz="quarter" idx="11"/>
          </p:nvPr>
        </p:nvSpPr>
        <p:spPr/>
        <p:txBody>
          <a:bodyPr/>
          <a:lstStyle/>
          <a:p>
            <a:pPr>
              <a:defRPr/>
            </a:pPr>
            <a:fld id="{0120CF56-CABF-456E-97BB-CDD30026EC1D}" type="slidenum">
              <a:rPr lang="en-US"/>
              <a:pPr>
                <a:defRPr/>
              </a:pPr>
              <a:t>16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smtClean="0"/>
              <a:t>Delegation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
        <p:nvSpPr>
          <p:cNvPr id="5" name="Slide Number Placeholder 4"/>
          <p:cNvSpPr>
            <a:spLocks noGrp="1"/>
          </p:cNvSpPr>
          <p:nvPr>
            <p:ph type="sldNum" sz="quarter" idx="12"/>
          </p:nvPr>
        </p:nvSpPr>
        <p:spPr/>
        <p:txBody>
          <a:bodyPr/>
          <a:lstStyle/>
          <a:p>
            <a:pPr>
              <a:defRPr/>
            </a:pPr>
            <a:fld id="{1B8B2E52-82BF-4912-889A-10EFD6323FB1}" type="slidenum">
              <a:rPr lang="en-US"/>
              <a:pPr>
                <a:defRPr/>
              </a:pPr>
              <a:t>17</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a:t>User </a:t>
            </a:r>
            <a:r>
              <a:rPr dirty="0" smtClean="0"/>
              <a:t>Delegation Overview</a:t>
            </a:r>
            <a:endParaRPr dirty="0"/>
          </a:p>
        </p:txBody>
      </p:sp>
      <p:sp>
        <p:nvSpPr>
          <p:cNvPr id="3" name="Content Placeholder 2"/>
          <p:cNvSpPr>
            <a:spLocks noGrp="1"/>
          </p:cNvSpPr>
          <p:nvPr>
            <p:ph type="body" sz="quarter" idx="10"/>
          </p:nvPr>
        </p:nvSpPr>
        <p:spPr>
          <a:xfrm>
            <a:off x="381000" y="1447799"/>
            <a:ext cx="8382000" cy="4953001"/>
          </a:xfrm>
        </p:spPr>
        <p:txBody>
          <a:bodyPr>
            <a:normAutofit fontScale="77500" lnSpcReduction="20000"/>
          </a:bodyPr>
          <a:lstStyle/>
          <a:p>
            <a:pPr defTabSz="914363" fontAlgn="auto">
              <a:lnSpc>
                <a:spcPct val="100000"/>
              </a:lnSpc>
              <a:spcBef>
                <a:spcPts val="1200"/>
              </a:spcBef>
              <a:spcAft>
                <a:spcPts val="0"/>
              </a:spcAft>
              <a:defRPr/>
            </a:pPr>
            <a:r>
              <a:rPr lang="en-US" dirty="0" smtClean="0"/>
              <a:t>Allows one user to delegate duties to another user, regardless of permission level differences between the users</a:t>
            </a:r>
          </a:p>
          <a:p>
            <a:pPr lvl="1" defTabSz="914363" fontAlgn="auto">
              <a:lnSpc>
                <a:spcPct val="100000"/>
              </a:lnSpc>
              <a:spcBef>
                <a:spcPts val="1200"/>
              </a:spcBef>
              <a:spcAft>
                <a:spcPts val="0"/>
              </a:spcAft>
              <a:defRPr/>
            </a:pPr>
            <a:r>
              <a:rPr lang="en-US" dirty="0" smtClean="0"/>
              <a:t>Example: Team Member can be delegate for an Administration</a:t>
            </a:r>
          </a:p>
          <a:p>
            <a:pPr defTabSz="914363" fontAlgn="auto">
              <a:lnSpc>
                <a:spcPct val="100000"/>
              </a:lnSpc>
              <a:spcBef>
                <a:spcPts val="1200"/>
              </a:spcBef>
              <a:spcAft>
                <a:spcPts val="0"/>
              </a:spcAft>
              <a:defRPr/>
            </a:pPr>
            <a:r>
              <a:rPr lang="en-US" dirty="0" smtClean="0"/>
              <a:t>The user delegation feature in Project Web Access can be enabled or disabled globally for all users and groups</a:t>
            </a:r>
          </a:p>
          <a:p>
            <a:pPr defTabSz="914363" fontAlgn="auto">
              <a:lnSpc>
                <a:spcPct val="100000"/>
              </a:lnSpc>
              <a:spcBef>
                <a:spcPts val="1200"/>
              </a:spcBef>
              <a:spcAft>
                <a:spcPts val="0"/>
              </a:spcAft>
              <a:defRPr/>
            </a:pPr>
            <a:r>
              <a:rPr lang="en-US" dirty="0" smtClean="0"/>
              <a:t>By default, the delegates feature is turned on globally, but the feature has not been enabled for any user or group except for administrators</a:t>
            </a:r>
          </a:p>
          <a:p>
            <a:pPr defTabSz="914363" fontAlgn="auto">
              <a:lnSpc>
                <a:spcPct val="100000"/>
              </a:lnSpc>
              <a:spcBef>
                <a:spcPts val="1200"/>
              </a:spcBef>
              <a:spcAft>
                <a:spcPts val="0"/>
              </a:spcAft>
              <a:defRPr/>
            </a:pPr>
            <a:r>
              <a:rPr lang="en-US" dirty="0" smtClean="0"/>
              <a:t>Once you enter delegate mode, Project Server 2010 switches your security context to be the same as the person you are the delegate for</a:t>
            </a:r>
          </a:p>
        </p:txBody>
      </p:sp>
      <p:sp>
        <p:nvSpPr>
          <p:cNvPr id="5" name="Slide Number Placeholder 4"/>
          <p:cNvSpPr>
            <a:spLocks noGrp="1"/>
          </p:cNvSpPr>
          <p:nvPr>
            <p:ph type="sldNum" sz="quarter" idx="11"/>
          </p:nvPr>
        </p:nvSpPr>
        <p:spPr/>
        <p:txBody>
          <a:bodyPr/>
          <a:lstStyle/>
          <a:p>
            <a:pPr>
              <a:defRPr/>
            </a:pPr>
            <a:fld id="{DA59B1C1-46E0-4F91-BDC3-685A2E536377}" type="slidenum">
              <a:rPr lang="en-US"/>
              <a:pPr>
                <a:defRPr/>
              </a:pPr>
              <a:t>18</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rPr dirty="0"/>
              <a:t>User </a:t>
            </a:r>
            <a:r>
              <a:rPr dirty="0" smtClean="0"/>
              <a:t>Delegation Details</a:t>
            </a:r>
            <a:endParaRPr dirty="0"/>
          </a:p>
        </p:txBody>
      </p:sp>
      <p:sp>
        <p:nvSpPr>
          <p:cNvPr id="3" name="Content Placeholder 2"/>
          <p:cNvSpPr>
            <a:spLocks noGrp="1"/>
          </p:cNvSpPr>
          <p:nvPr>
            <p:ph idx="1"/>
          </p:nvPr>
        </p:nvSpPr>
        <p:spPr>
          <a:xfrm>
            <a:off x="304800" y="1219200"/>
            <a:ext cx="8382000" cy="5181600"/>
          </a:xfrm>
        </p:spPr>
        <p:txBody>
          <a:bodyPr>
            <a:normAutofit fontScale="62500" lnSpcReduction="20000"/>
          </a:bodyPr>
          <a:lstStyle/>
          <a:p>
            <a:pPr defTabSz="914363" fontAlgn="auto">
              <a:lnSpc>
                <a:spcPct val="120000"/>
              </a:lnSpc>
              <a:spcAft>
                <a:spcPts val="0"/>
              </a:spcAft>
              <a:defRPr/>
            </a:pPr>
            <a:r>
              <a:rPr lang="en-US" dirty="0" smtClean="0"/>
              <a:t>Scope of Delegation</a:t>
            </a:r>
          </a:p>
          <a:p>
            <a:pPr lvl="1" defTabSz="914363" fontAlgn="auto">
              <a:lnSpc>
                <a:spcPct val="120000"/>
              </a:lnSpc>
              <a:spcAft>
                <a:spcPts val="0"/>
              </a:spcAft>
              <a:defRPr/>
            </a:pPr>
            <a:r>
              <a:rPr lang="en-US" dirty="0" smtClean="0"/>
              <a:t>Delegate has all Project Server 2010 access of the person being delegated (example: A team member acting as a delegate of an administrator will have all access of the administrator)</a:t>
            </a:r>
          </a:p>
          <a:p>
            <a:pPr lvl="1" defTabSz="914363" fontAlgn="auto">
              <a:lnSpc>
                <a:spcPct val="120000"/>
              </a:lnSpc>
              <a:spcAft>
                <a:spcPts val="0"/>
              </a:spcAft>
              <a:defRPr/>
            </a:pPr>
            <a:r>
              <a:rPr lang="en-US" dirty="0" smtClean="0"/>
              <a:t>Does not include SharePoint access</a:t>
            </a:r>
          </a:p>
          <a:p>
            <a:pPr lvl="2" defTabSz="914363" fontAlgn="auto">
              <a:lnSpc>
                <a:spcPct val="120000"/>
              </a:lnSpc>
              <a:spcAft>
                <a:spcPts val="0"/>
              </a:spcAft>
              <a:defRPr/>
            </a:pPr>
            <a:r>
              <a:rPr lang="en-US" dirty="0" smtClean="0"/>
              <a:t>Delegate accesses SharePoint Server team sites ( Risks, Issues, Deliverables, Documents ) with their own access rights and not those of the person being delegated</a:t>
            </a:r>
          </a:p>
          <a:p>
            <a:pPr defTabSz="914363" fontAlgn="auto">
              <a:lnSpc>
                <a:spcPct val="120000"/>
              </a:lnSpc>
              <a:spcAft>
                <a:spcPts val="0"/>
              </a:spcAft>
              <a:defRPr/>
            </a:pPr>
            <a:r>
              <a:rPr lang="en-US" dirty="0" smtClean="0"/>
              <a:t>Auditing</a:t>
            </a:r>
          </a:p>
          <a:p>
            <a:pPr lvl="1" defTabSz="914363" fontAlgn="auto">
              <a:lnSpc>
                <a:spcPct val="120000"/>
              </a:lnSpc>
              <a:spcAft>
                <a:spcPts val="0"/>
              </a:spcAft>
              <a:defRPr/>
            </a:pPr>
            <a:r>
              <a:rPr lang="en-US" dirty="0" smtClean="0"/>
              <a:t>SharePoint Unified Logging Service (ULS) logs contain details about User Delegation Activities</a:t>
            </a:r>
          </a:p>
          <a:p>
            <a:pPr defTabSz="914363" fontAlgn="auto">
              <a:lnSpc>
                <a:spcPct val="120000"/>
              </a:lnSpc>
              <a:spcAft>
                <a:spcPts val="0"/>
              </a:spcAft>
              <a:defRPr/>
            </a:pPr>
            <a:r>
              <a:rPr lang="en-US" dirty="0" smtClean="0"/>
              <a:t>Reporting</a:t>
            </a:r>
          </a:p>
          <a:p>
            <a:pPr lvl="1" defTabSz="914363" fontAlgn="auto">
              <a:lnSpc>
                <a:spcPct val="120000"/>
              </a:lnSpc>
              <a:spcAft>
                <a:spcPts val="0"/>
              </a:spcAft>
              <a:defRPr/>
            </a:pPr>
            <a:r>
              <a:rPr lang="en-US" dirty="0" smtClean="0"/>
              <a:t>There is no reporting available within PWA to show you, for example, when a user started and stopped a delegate session. The Unified Logging Service (ULS) log does, however, have entries to show you this sort of detail</a:t>
            </a:r>
          </a:p>
        </p:txBody>
      </p:sp>
      <p:sp>
        <p:nvSpPr>
          <p:cNvPr id="5" name="Slide Number Placeholder 4"/>
          <p:cNvSpPr>
            <a:spLocks noGrp="1"/>
          </p:cNvSpPr>
          <p:nvPr>
            <p:ph type="sldNum" sz="quarter" idx="10"/>
          </p:nvPr>
        </p:nvSpPr>
        <p:spPr/>
        <p:txBody>
          <a:bodyPr/>
          <a:lstStyle/>
          <a:p>
            <a:pPr>
              <a:defRPr/>
            </a:pPr>
            <a:fld id="{557BD550-1B23-4FA0-885C-6C0E0D419D0C}" type="slidenum">
              <a:rPr lang="en-US"/>
              <a:pPr>
                <a:defRPr/>
              </a:pPr>
              <a:t>19</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Administrative Enhancements</a:t>
            </a:r>
            <a:endParaRPr dirty="0"/>
          </a:p>
        </p:txBody>
      </p:sp>
      <p:sp>
        <p:nvSpPr>
          <p:cNvPr id="3" name="Subtitle 2"/>
          <p:cNvSpPr>
            <a:spLocks noGrp="1"/>
          </p:cNvSpPr>
          <p:nvPr>
            <p:ph type="subTitle" idx="1"/>
          </p:nvPr>
        </p:nvSpPr>
        <p:spPr>
          <a:xfrm>
            <a:off x="730249" y="5195602"/>
            <a:ext cx="7681914" cy="886397"/>
          </a:xfrm>
        </p:spPr>
        <p:txBody>
          <a:bodyPr/>
          <a:lstStyle/>
          <a:p>
            <a:pPr defTabSz="914363" fontAlgn="auto">
              <a:spcAft>
                <a:spcPts val="0"/>
              </a:spcAft>
              <a:defRPr/>
            </a:pPr>
            <a:r>
              <a:rPr lang="en-US" dirty="0" smtClean="0">
                <a:gradFill>
                  <a:gsLst>
                    <a:gs pos="0">
                      <a:schemeClr val="tx1"/>
                    </a:gs>
                    <a:gs pos="100000">
                      <a:schemeClr val="tx1"/>
                    </a:gs>
                  </a:gsLst>
                  <a:lin ang="5400000" scaled="0"/>
                </a:gradFill>
              </a:rPr>
              <a:t>Ignite World Wide Tour </a:t>
            </a:r>
          </a:p>
          <a:p>
            <a:pPr defTabSz="914363" fontAlgn="auto">
              <a:spcAft>
                <a:spcPts val="0"/>
              </a:spcAft>
              <a:defRPr/>
            </a:pPr>
            <a:r>
              <a:rPr lang="en-US" dirty="0" smtClean="0">
                <a:gradFill>
                  <a:gsLst>
                    <a:gs pos="0">
                      <a:schemeClr val="tx1"/>
                    </a:gs>
                    <a:gs pos="100000">
                      <a:schemeClr val="tx1"/>
                    </a:gs>
                  </a:gsLst>
                  <a:lin ang="5400000" scaled="0"/>
                </a:gradFill>
              </a:rPr>
              <a:t>Microsoft Corporation</a:t>
            </a:r>
            <a:endParaRPr lang="en-US" dirty="0">
              <a:gradFill>
                <a:gsLst>
                  <a:gs pos="0">
                    <a:schemeClr val="tx1"/>
                  </a:gs>
                  <a:gs pos="100000">
                    <a:schemeClr val="tx1"/>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4797"/>
          </a:xfrm>
        </p:spPr>
        <p:txBody>
          <a:bodyPr/>
          <a:lstStyle/>
          <a:p>
            <a:pPr defTabSz="914363" fontAlgn="auto">
              <a:spcAft>
                <a:spcPts val="0"/>
              </a:spcAft>
              <a:defRPr/>
            </a:pPr>
            <a:r>
              <a:t>User Delegation Management</a:t>
            </a:r>
            <a:endParaRPr/>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pPr defTabSz="914363" fontAlgn="auto">
              <a:lnSpc>
                <a:spcPct val="120000"/>
              </a:lnSpc>
              <a:spcAft>
                <a:spcPts val="0"/>
              </a:spcAft>
              <a:defRPr/>
            </a:pPr>
            <a:r>
              <a:rPr lang="en-US" sz="2800" dirty="0" smtClean="0"/>
              <a:t>Delegation management from the individual PWA user perspective and the administrator perspective:</a:t>
            </a:r>
          </a:p>
          <a:p>
            <a:pPr lvl="1" defTabSz="914363" fontAlgn="auto">
              <a:lnSpc>
                <a:spcPct val="120000"/>
              </a:lnSpc>
              <a:spcAft>
                <a:spcPts val="0"/>
              </a:spcAft>
              <a:defRPr/>
            </a:pPr>
            <a:r>
              <a:rPr lang="en-US" sz="2400" dirty="0" smtClean="0"/>
              <a:t>PWA Use Perspective</a:t>
            </a:r>
          </a:p>
          <a:p>
            <a:pPr lvl="2" defTabSz="914363" fontAlgn="auto">
              <a:lnSpc>
                <a:spcPct val="120000"/>
              </a:lnSpc>
              <a:spcAft>
                <a:spcPts val="0"/>
              </a:spcAft>
              <a:defRPr/>
            </a:pPr>
            <a:r>
              <a:rPr lang="en-US" sz="2000" dirty="0" smtClean="0"/>
              <a:t>Project Web Access -&gt; Personal Settings -&gt; Manage Delegates</a:t>
            </a:r>
          </a:p>
          <a:p>
            <a:pPr lvl="2" defTabSz="914363" fontAlgn="auto">
              <a:lnSpc>
                <a:spcPct val="120000"/>
              </a:lnSpc>
              <a:spcAft>
                <a:spcPts val="0"/>
              </a:spcAft>
              <a:defRPr/>
            </a:pPr>
            <a:r>
              <a:rPr lang="en-US" sz="2000" dirty="0" smtClean="0"/>
              <a:t>Project Web Access -&gt; Personal Settings -&gt; Act as Delegate</a:t>
            </a:r>
          </a:p>
          <a:p>
            <a:pPr defTabSz="914363" fontAlgn="auto">
              <a:lnSpc>
                <a:spcPct val="120000"/>
              </a:lnSpc>
              <a:spcAft>
                <a:spcPts val="0"/>
              </a:spcAft>
              <a:defRPr/>
            </a:pPr>
            <a:endParaRPr lang="en-US" sz="2800" dirty="0" smtClean="0"/>
          </a:p>
          <a:p>
            <a:pPr lvl="1" defTabSz="914363" fontAlgn="auto">
              <a:lnSpc>
                <a:spcPct val="120000"/>
              </a:lnSpc>
              <a:spcAft>
                <a:spcPts val="0"/>
              </a:spcAft>
              <a:defRPr/>
            </a:pPr>
            <a:endParaRPr lang="en-US" sz="2400" dirty="0" smtClean="0"/>
          </a:p>
          <a:p>
            <a:pPr lvl="1" defTabSz="914363" fontAlgn="auto">
              <a:lnSpc>
                <a:spcPct val="120000"/>
              </a:lnSpc>
              <a:spcAft>
                <a:spcPts val="0"/>
              </a:spcAft>
              <a:buNone/>
              <a:defRPr/>
            </a:pPr>
            <a:endParaRPr lang="en-US" sz="2400" dirty="0" smtClean="0"/>
          </a:p>
          <a:p>
            <a:pPr defTabSz="914363" fontAlgn="auto">
              <a:lnSpc>
                <a:spcPct val="120000"/>
              </a:lnSpc>
              <a:spcAft>
                <a:spcPts val="0"/>
              </a:spcAft>
              <a:defRPr/>
            </a:pPr>
            <a:endParaRPr lang="en-US" sz="2800" dirty="0" smtClean="0"/>
          </a:p>
          <a:p>
            <a:pPr defTabSz="914363" fontAlgn="auto">
              <a:lnSpc>
                <a:spcPct val="120000"/>
              </a:lnSpc>
              <a:spcAft>
                <a:spcPts val="0"/>
              </a:spcAft>
              <a:defRPr/>
            </a:pPr>
            <a:endParaRPr lang="en-US" sz="2800" dirty="0" smtClean="0"/>
          </a:p>
          <a:p>
            <a:pPr defTabSz="914363" fontAlgn="auto">
              <a:lnSpc>
                <a:spcPct val="120000"/>
              </a:lnSpc>
              <a:spcAft>
                <a:spcPts val="0"/>
              </a:spcAft>
              <a:defRPr/>
            </a:pPr>
            <a:r>
              <a:rPr lang="en-US" sz="2800" dirty="0" smtClean="0"/>
              <a:t>Project Web Access -&gt; Server Settings -&gt; Security -&gt;  Manage Delegates</a:t>
            </a:r>
          </a:p>
          <a:p>
            <a:pPr defTabSz="914363" fontAlgn="auto">
              <a:lnSpc>
                <a:spcPct val="120000"/>
              </a:lnSpc>
              <a:spcAft>
                <a:spcPts val="0"/>
              </a:spcAft>
              <a:defRPr/>
            </a:pPr>
            <a:endParaRPr lang="en-US" sz="2800" dirty="0" smtClean="0"/>
          </a:p>
          <a:p>
            <a:pPr defTabSz="914363" fontAlgn="auto">
              <a:lnSpc>
                <a:spcPct val="120000"/>
              </a:lnSpc>
              <a:spcAft>
                <a:spcPts val="0"/>
              </a:spcAft>
              <a:defRPr/>
            </a:pPr>
            <a:endParaRPr lang="en-US" sz="2800" dirty="0"/>
          </a:p>
        </p:txBody>
      </p:sp>
      <p:sp>
        <p:nvSpPr>
          <p:cNvPr id="5" name="Slide Number Placeholder 4"/>
          <p:cNvSpPr>
            <a:spLocks noGrp="1"/>
          </p:cNvSpPr>
          <p:nvPr>
            <p:ph type="sldNum" sz="quarter" idx="10"/>
          </p:nvPr>
        </p:nvSpPr>
        <p:spPr/>
        <p:txBody>
          <a:bodyPr/>
          <a:lstStyle/>
          <a:p>
            <a:pPr>
              <a:defRPr/>
            </a:pPr>
            <a:fld id="{E7F69D01-EDF6-4AC4-AA00-3A0423253E33}" type="slidenum">
              <a:rPr lang="en-US"/>
              <a:pPr>
                <a:defRPr/>
              </a:pPr>
              <a:t>20</a:t>
            </a:fld>
            <a:endParaRPr lang="en-US"/>
          </a:p>
        </p:txBody>
      </p:sp>
      <p:pic>
        <p:nvPicPr>
          <p:cNvPr id="64517" name="Picture 5" descr="PWA-SS Delegation 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200400"/>
            <a:ext cx="2438400" cy="166610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Delegation Management</a:t>
            </a:r>
            <a:endParaRPr/>
          </a:p>
        </p:txBody>
      </p:sp>
      <p:sp>
        <p:nvSpPr>
          <p:cNvPr id="3" name="Content Placeholder 2"/>
          <p:cNvSpPr>
            <a:spLocks noGrp="1"/>
          </p:cNvSpPr>
          <p:nvPr>
            <p:ph idx="1"/>
          </p:nvPr>
        </p:nvSpPr>
        <p:spPr>
          <a:xfrm>
            <a:off x="381000" y="2362200"/>
            <a:ext cx="7848600" cy="4114800"/>
          </a:xfrm>
        </p:spPr>
        <p:txBody>
          <a:bodyPr>
            <a:normAutofit lnSpcReduction="10000"/>
          </a:bodyPr>
          <a:lstStyle/>
          <a:p>
            <a:pPr defTabSz="914363" fontAlgn="auto">
              <a:lnSpc>
                <a:spcPct val="110000"/>
              </a:lnSpc>
              <a:spcAft>
                <a:spcPts val="0"/>
              </a:spcAft>
              <a:defRPr/>
            </a:pPr>
            <a:r>
              <a:rPr lang="en-US" dirty="0" smtClean="0"/>
              <a:t>Related security settings:</a:t>
            </a:r>
          </a:p>
          <a:p>
            <a:pPr lvl="2" defTabSz="914363" fontAlgn="auto">
              <a:lnSpc>
                <a:spcPct val="110000"/>
              </a:lnSpc>
              <a:spcAft>
                <a:spcPts val="0"/>
              </a:spcAft>
              <a:defRPr/>
            </a:pPr>
            <a:r>
              <a:rPr lang="en-US" b="1" dirty="0" smtClean="0"/>
              <a:t>Manage My Resource Delegates  </a:t>
            </a:r>
            <a:r>
              <a:rPr lang="en-US" dirty="0" smtClean="0"/>
              <a:t>Select this check box to enable users to set up delegations for other users</a:t>
            </a:r>
          </a:p>
          <a:p>
            <a:pPr lvl="2" defTabSz="914363" fontAlgn="auto">
              <a:lnSpc>
                <a:spcPct val="110000"/>
              </a:lnSpc>
              <a:spcAft>
                <a:spcPts val="0"/>
              </a:spcAft>
              <a:defRPr/>
            </a:pPr>
            <a:r>
              <a:rPr lang="en-US" b="1" dirty="0" smtClean="0"/>
              <a:t>Manage My Delegates  </a:t>
            </a:r>
            <a:r>
              <a:rPr lang="en-US" dirty="0" smtClean="0"/>
              <a:t>Select this check box to enable users to create delegations for themselves</a:t>
            </a:r>
          </a:p>
          <a:p>
            <a:pPr lvl="2" defTabSz="914363" fontAlgn="auto">
              <a:lnSpc>
                <a:spcPct val="110000"/>
              </a:lnSpc>
              <a:spcAft>
                <a:spcPts val="0"/>
              </a:spcAft>
              <a:defRPr/>
            </a:pPr>
            <a:r>
              <a:rPr lang="en-US" b="1" dirty="0" smtClean="0"/>
              <a:t>Can be Delegate  </a:t>
            </a:r>
            <a:r>
              <a:rPr lang="en-US" dirty="0" smtClean="0"/>
              <a:t>Select this check box to enable users to actively become a delegate for another user, after a delegation has been created</a:t>
            </a:r>
          </a:p>
          <a:p>
            <a:pPr defTabSz="914363" fontAlgn="auto">
              <a:lnSpc>
                <a:spcPct val="110000"/>
              </a:lnSpc>
              <a:spcAft>
                <a:spcPts val="0"/>
              </a:spcAft>
              <a:defRPr/>
            </a:pPr>
            <a:endParaRPr lang="en-US" dirty="0"/>
          </a:p>
        </p:txBody>
      </p:sp>
      <p:sp>
        <p:nvSpPr>
          <p:cNvPr id="4" name="Slide Number Placeholder 3"/>
          <p:cNvSpPr>
            <a:spLocks noGrp="1"/>
          </p:cNvSpPr>
          <p:nvPr>
            <p:ph type="sldNum" sz="quarter" idx="10"/>
          </p:nvPr>
        </p:nvSpPr>
        <p:spPr/>
        <p:txBody>
          <a:bodyPr/>
          <a:lstStyle/>
          <a:p>
            <a:pPr>
              <a:defRPr/>
            </a:pPr>
            <a:fld id="{04F6424E-962F-4110-9167-089EB1EEEB78}" type="slidenum">
              <a:rPr lang="en-US"/>
              <a:pPr>
                <a:defRPr/>
              </a:pPr>
              <a:t>21</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33400" y="1066800"/>
            <a:ext cx="3752850" cy="9906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pPr defTabSz="914363" fontAlgn="auto">
              <a:spcAft>
                <a:spcPts val="0"/>
              </a:spcAft>
              <a:defRPr/>
            </a:pPr>
            <a:r>
              <a:rPr dirty="0"/>
              <a:t>Delegation Management </a:t>
            </a:r>
            <a:r>
              <a:rPr dirty="0" err="1"/>
              <a:t>C</a:t>
            </a:r>
            <a:r>
              <a:rPr dirty="0" err="1" smtClean="0"/>
              <a:t>tnd</a:t>
            </a:r>
            <a:r>
              <a:rPr dirty="0"/>
              <a:t>.</a:t>
            </a:r>
            <a:br>
              <a:rPr dirty="0"/>
            </a:br>
            <a:endParaRPr dirty="0"/>
          </a:p>
        </p:txBody>
      </p:sp>
      <p:sp>
        <p:nvSpPr>
          <p:cNvPr id="3" name="Content Placeholder 2"/>
          <p:cNvSpPr>
            <a:spLocks noGrp="1"/>
          </p:cNvSpPr>
          <p:nvPr>
            <p:ph idx="1"/>
          </p:nvPr>
        </p:nvSpPr>
        <p:spPr>
          <a:xfrm>
            <a:off x="381000" y="1447799"/>
            <a:ext cx="8382000" cy="5029201"/>
          </a:xfrm>
        </p:spPr>
        <p:txBody>
          <a:bodyPr>
            <a:normAutofit fontScale="62500" lnSpcReduction="20000"/>
          </a:bodyPr>
          <a:lstStyle/>
          <a:p>
            <a:pPr defTabSz="914363" fontAlgn="auto">
              <a:lnSpc>
                <a:spcPct val="120000"/>
              </a:lnSpc>
              <a:spcAft>
                <a:spcPts val="0"/>
              </a:spcAft>
              <a:defRPr/>
            </a:pPr>
            <a:r>
              <a:rPr lang="en-US" dirty="0" smtClean="0"/>
              <a:t>Categories are used to determine which users or groups can have delegates do work on their behalf </a:t>
            </a:r>
          </a:p>
          <a:p>
            <a:pPr defTabSz="914363" fontAlgn="auto">
              <a:lnSpc>
                <a:spcPct val="120000"/>
              </a:lnSpc>
              <a:spcAft>
                <a:spcPts val="0"/>
              </a:spcAft>
              <a:defRPr/>
            </a:pPr>
            <a:r>
              <a:rPr lang="en-US" dirty="0" smtClean="0"/>
              <a:t>In order for a delegation to work properly, the user requesting the delegation must have the correct category permissions, and the user who will act as the delegate must have the correct individual user or group permissions</a:t>
            </a: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buNone/>
              <a:defRPr/>
            </a:pPr>
            <a:endParaRPr lang="en-US" dirty="0" smtClean="0"/>
          </a:p>
          <a:p>
            <a:pPr defTabSz="914363" fontAlgn="auto">
              <a:lnSpc>
                <a:spcPct val="120000"/>
              </a:lnSpc>
              <a:spcAft>
                <a:spcPts val="0"/>
              </a:spcAft>
              <a:buNone/>
              <a:defRPr/>
            </a:pPr>
            <a:r>
              <a:rPr lang="en-US" dirty="0" smtClean="0"/>
              <a:t> </a:t>
            </a: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buNone/>
              <a:defRPr/>
            </a:pPr>
            <a:endParaRPr lang="en-US" dirty="0" smtClean="0">
              <a:solidFill>
                <a:srgbClr xmlns:mc="http://schemas.openxmlformats.org/markup-compatibility/2006" xmlns:a14="http://schemas.microsoft.com/office/drawing/2010/main" val="FF0000" mc:Ignorable=""/>
              </a:solidFill>
            </a:endParaRPr>
          </a:p>
          <a:p>
            <a:pPr defTabSz="914363" fontAlgn="auto">
              <a:lnSpc>
                <a:spcPct val="120000"/>
              </a:lnSpc>
              <a:spcAft>
                <a:spcPts val="0"/>
              </a:spcAft>
              <a:buNone/>
              <a:defRPr/>
            </a:pPr>
            <a:endParaRPr lang="en-US" dirty="0" smtClean="0">
              <a:solidFill>
                <a:srgbClr xmlns:mc="http://schemas.openxmlformats.org/markup-compatibility/2006" xmlns:a14="http://schemas.microsoft.com/office/drawing/2010/main" val="FF0000" mc:Ignorable=""/>
              </a:solidFill>
            </a:endParaRPr>
          </a:p>
          <a:p>
            <a:pPr defTabSz="914363" fontAlgn="auto">
              <a:lnSpc>
                <a:spcPct val="120000"/>
              </a:lnSpc>
              <a:spcAft>
                <a:spcPts val="0"/>
              </a:spcAft>
              <a:buNone/>
              <a:defRPr/>
            </a:pPr>
            <a:endParaRPr lang="en-US" dirty="0" smtClean="0">
              <a:solidFill>
                <a:srgbClr xmlns:mc="http://schemas.openxmlformats.org/markup-compatibility/2006" xmlns:a14="http://schemas.microsoft.com/office/drawing/2010/main" val="FF0000" mc:Ignorable=""/>
              </a:solidFill>
            </a:endParaRP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a:p>
        </p:txBody>
      </p:sp>
      <p:sp>
        <p:nvSpPr>
          <p:cNvPr id="4" name="Slide Number Placeholder 3"/>
          <p:cNvSpPr>
            <a:spLocks noGrp="1"/>
          </p:cNvSpPr>
          <p:nvPr>
            <p:ph type="sldNum" sz="quarter" idx="10"/>
          </p:nvPr>
        </p:nvSpPr>
        <p:spPr/>
        <p:txBody>
          <a:bodyPr/>
          <a:lstStyle/>
          <a:p>
            <a:pPr>
              <a:defRPr/>
            </a:pPr>
            <a:fld id="{82A2F54C-A477-49AD-BAD5-87901E50C7FE}" type="slidenum">
              <a:rPr lang="en-US"/>
              <a:pPr>
                <a:defRPr/>
              </a:pPr>
              <a:t>22</a:t>
            </a:fld>
            <a:endParaRPr lang="en-US"/>
          </a:p>
        </p:txBody>
      </p:sp>
      <p:pic>
        <p:nvPicPr>
          <p:cNvPr id="6" name="Picture 2"/>
          <p:cNvPicPr>
            <a:picLocks noChangeAspect="1" noChangeArrowheads="1"/>
          </p:cNvPicPr>
          <p:nvPr/>
        </p:nvPicPr>
        <p:blipFill>
          <a:blip r:embed="rId3" cstate="print"/>
          <a:srcRect/>
          <a:stretch>
            <a:fillRect/>
          </a:stretch>
        </p:blipFill>
        <p:spPr bwMode="auto">
          <a:xfrm>
            <a:off x="838200" y="3429000"/>
            <a:ext cx="4143375" cy="1089459"/>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7" name="Picture 3"/>
          <p:cNvPicPr>
            <a:picLocks noChangeAspect="1" noChangeArrowheads="1"/>
          </p:cNvPicPr>
          <p:nvPr/>
        </p:nvPicPr>
        <p:blipFill>
          <a:blip r:embed="rId4" cstate="print"/>
          <a:srcRect/>
          <a:stretch>
            <a:fillRect/>
          </a:stretch>
        </p:blipFill>
        <p:spPr bwMode="auto">
          <a:xfrm>
            <a:off x="5334000" y="3429000"/>
            <a:ext cx="2152557" cy="2865416"/>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8" name="Rectangle 7"/>
          <p:cNvSpPr/>
          <p:nvPr/>
        </p:nvSpPr>
        <p:spPr bwMode="auto">
          <a:xfrm>
            <a:off x="5334000" y="6096000"/>
            <a:ext cx="2133600" cy="228600"/>
          </a:xfrm>
          <a:prstGeom prst="rect">
            <a:avLst/>
          </a:prstGeom>
          <a:noFill/>
          <a:ln w="28575">
            <a:solidFill>
              <a:srgbClr xmlns:mc="http://schemas.openxmlformats.org/markup-compatibility/2006" xmlns:a14="http://schemas.microsoft.com/office/drawing/2010/main" val="FF0000" mc:Ignorable=""/>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defTabSz="914363" fontAlgn="auto">
              <a:spcAft>
                <a:spcPts val="0"/>
              </a:spcAft>
              <a:defRPr/>
            </a:pPr>
            <a:r>
              <a:t>User Delegation</a:t>
            </a:r>
            <a:endParaRPr/>
          </a:p>
        </p:txBody>
      </p:sp>
      <p:sp>
        <p:nvSpPr>
          <p:cNvPr id="3" name="Content Placeholder 2"/>
          <p:cNvSpPr>
            <a:spLocks noGrp="1"/>
          </p:cNvSpPr>
          <p:nvPr>
            <p:ph idx="1"/>
          </p:nvPr>
        </p:nvSpPr>
        <p:spPr>
          <a:xfrm>
            <a:off x="457200" y="1219200"/>
            <a:ext cx="8229600" cy="762000"/>
          </a:xfrm>
        </p:spPr>
        <p:txBody>
          <a:bodyPr>
            <a:normAutofit/>
          </a:bodyPr>
          <a:lstStyle/>
          <a:p>
            <a:pPr defTabSz="914363" fontAlgn="auto">
              <a:spcAft>
                <a:spcPts val="0"/>
              </a:spcAft>
              <a:defRPr/>
            </a:pPr>
            <a:r>
              <a:rPr lang="en-US" dirty="0" smtClean="0"/>
              <a:t>Add a Delegation</a:t>
            </a:r>
            <a:endParaRPr lang="en-US" dirty="0"/>
          </a:p>
        </p:txBody>
      </p:sp>
      <p:sp>
        <p:nvSpPr>
          <p:cNvPr id="5" name="Slide Number Placeholder 4"/>
          <p:cNvSpPr>
            <a:spLocks noGrp="1"/>
          </p:cNvSpPr>
          <p:nvPr>
            <p:ph type="sldNum" sz="quarter" idx="10"/>
          </p:nvPr>
        </p:nvSpPr>
        <p:spPr/>
        <p:txBody>
          <a:bodyPr/>
          <a:lstStyle/>
          <a:p>
            <a:pPr>
              <a:defRPr/>
            </a:pPr>
            <a:fld id="{0F6F9879-374A-492D-A050-1E598A8D2DDE}" type="slidenum">
              <a:rPr lang="en-US"/>
              <a:pPr>
                <a:defRPr/>
              </a:pPr>
              <a:t>23</a:t>
            </a:fld>
            <a:endParaRPr lang="en-US"/>
          </a:p>
        </p:txBody>
      </p:sp>
      <p:pic>
        <p:nvPicPr>
          <p:cNvPr id="675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981200"/>
            <a:ext cx="6879440" cy="36163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10/main" val="1"/>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pPr defTabSz="914363" fontAlgn="auto">
              <a:spcAft>
                <a:spcPts val="0"/>
              </a:spcAft>
              <a:defRPr/>
            </a:pPr>
            <a:r>
              <a:t>Activate a User Delegation Manually</a:t>
            </a:r>
            <a:endParaRPr/>
          </a:p>
        </p:txBody>
      </p:sp>
      <p:sp>
        <p:nvSpPr>
          <p:cNvPr id="3" name="Content Placeholder 2"/>
          <p:cNvSpPr>
            <a:spLocks noGrp="1"/>
          </p:cNvSpPr>
          <p:nvPr>
            <p:ph idx="1"/>
          </p:nvPr>
        </p:nvSpPr>
        <p:spPr>
          <a:xfrm>
            <a:off x="381000" y="914400"/>
            <a:ext cx="8382000" cy="914400"/>
          </a:xfrm>
        </p:spPr>
        <p:txBody>
          <a:bodyPr>
            <a:normAutofit fontScale="55000" lnSpcReduction="20000"/>
          </a:bodyPr>
          <a:lstStyle/>
          <a:p>
            <a:pPr defTabSz="914363" fontAlgn="auto">
              <a:lnSpc>
                <a:spcPct val="120000"/>
              </a:lnSpc>
              <a:spcAft>
                <a:spcPts val="0"/>
              </a:spcAft>
              <a:defRPr/>
            </a:pPr>
            <a:r>
              <a:rPr lang="en-US" dirty="0" smtClean="0"/>
              <a:t>Activate a delegate session outside of defined time</a:t>
            </a:r>
          </a:p>
          <a:p>
            <a:pPr defTabSz="914363" fontAlgn="auto">
              <a:lnSpc>
                <a:spcPct val="120000"/>
              </a:lnSpc>
              <a:spcAft>
                <a:spcPts val="0"/>
              </a:spcAft>
              <a:defRPr/>
            </a:pPr>
            <a:r>
              <a:rPr lang="en-US" dirty="0" smtClean="0"/>
              <a:t>Project Web Access -&gt; Personal Settings -&gt; Act as a Delegate -&gt; Start Delegate Session</a:t>
            </a:r>
            <a:endParaRPr lang="en-US" dirty="0"/>
          </a:p>
        </p:txBody>
      </p:sp>
      <p:sp>
        <p:nvSpPr>
          <p:cNvPr id="5" name="Slide Number Placeholder 4"/>
          <p:cNvSpPr>
            <a:spLocks noGrp="1"/>
          </p:cNvSpPr>
          <p:nvPr>
            <p:ph type="sldNum" sz="quarter" idx="10"/>
          </p:nvPr>
        </p:nvSpPr>
        <p:spPr/>
        <p:txBody>
          <a:bodyPr/>
          <a:lstStyle/>
          <a:p>
            <a:pPr>
              <a:defRPr/>
            </a:pPr>
            <a:fld id="{6EB7BB5A-D422-4A10-A3FB-6EF3CE5BAD7D}" type="slidenum">
              <a:rPr lang="en-US"/>
              <a:pPr>
                <a:defRPr/>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43100"/>
            <a:ext cx="7535723" cy="18764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24" y="4516337"/>
            <a:ext cx="7305675" cy="180826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own Arrow 11"/>
          <p:cNvSpPr/>
          <p:nvPr/>
        </p:nvSpPr>
        <p:spPr>
          <a:xfrm>
            <a:off x="4114800" y="3838574"/>
            <a:ext cx="304800" cy="733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28600"/>
            <a:ext cx="8382000" cy="666385"/>
          </a:xfrm>
        </p:spPr>
        <p:txBody>
          <a:bodyPr>
            <a:normAutofit/>
          </a:bodyPr>
          <a:lstStyle/>
          <a:p>
            <a:pPr defTabSz="914363" fontAlgn="auto">
              <a:spcAft>
                <a:spcPts val="0"/>
              </a:spcAft>
              <a:defRPr/>
            </a:pPr>
            <a:r>
              <a:rPr dirty="0" smtClean="0">
                <a:solidFill>
                  <a:schemeClr val="accent1"/>
                </a:solidFill>
              </a:rPr>
              <a:t>Demo</a:t>
            </a:r>
            <a:r>
              <a:rPr dirty="0" smtClean="0">
                <a:solidFill>
                  <a:schemeClr val="tx1"/>
                </a:solidFill>
              </a:rPr>
              <a:t> </a:t>
            </a:r>
            <a:r>
              <a:rPr dirty="0">
                <a:solidFill>
                  <a:schemeClr val="tx1"/>
                </a:solidFill>
              </a:rPr>
              <a:t>- Delegation</a:t>
            </a:r>
          </a:p>
        </p:txBody>
      </p:sp>
      <p:sp>
        <p:nvSpPr>
          <p:cNvPr id="7" name="Content Placeholder 6"/>
          <p:cNvSpPr>
            <a:spLocks noGrp="1"/>
          </p:cNvSpPr>
          <p:nvPr>
            <p:ph idx="1"/>
          </p:nvPr>
        </p:nvSpPr>
        <p:spPr>
          <a:xfrm>
            <a:off x="304800" y="1066800"/>
            <a:ext cx="8382000" cy="5257800"/>
          </a:xfrm>
        </p:spPr>
        <p:txBody>
          <a:bodyPr>
            <a:normAutofit fontScale="70000" lnSpcReduction="20000"/>
          </a:bodyPr>
          <a:lstStyle/>
          <a:p>
            <a:pPr defTabSz="914363" fontAlgn="auto">
              <a:lnSpc>
                <a:spcPct val="120000"/>
              </a:lnSpc>
              <a:spcAft>
                <a:spcPts val="0"/>
              </a:spcAft>
              <a:defRPr/>
            </a:pPr>
            <a:r>
              <a:rPr lang="en-US" dirty="0" smtClean="0">
                <a:solidFill>
                  <a:schemeClr val="tx1"/>
                </a:solidFill>
              </a:rPr>
              <a:t>Check global permissions related to delegation</a:t>
            </a:r>
          </a:p>
          <a:p>
            <a:pPr>
              <a:lnSpc>
                <a:spcPct val="120000"/>
              </a:lnSpc>
            </a:pPr>
            <a:r>
              <a:rPr lang="en-US" dirty="0" smtClean="0">
                <a:solidFill>
                  <a:schemeClr val="tx1"/>
                </a:solidFill>
              </a:rPr>
              <a:t>Set permissions for a specific user:</a:t>
            </a:r>
          </a:p>
          <a:p>
            <a:pPr lvl="1">
              <a:lnSpc>
                <a:spcPct val="120000"/>
              </a:lnSpc>
            </a:pPr>
            <a:r>
              <a:rPr lang="en-US" dirty="0" smtClean="0">
                <a:solidFill>
                  <a:schemeClr val="tx1"/>
                </a:solidFill>
              </a:rPr>
              <a:t>On the Quick Launch, click </a:t>
            </a:r>
            <a:r>
              <a:rPr lang="en-US" b="1" dirty="0" smtClean="0">
                <a:solidFill>
                  <a:schemeClr val="tx1"/>
                </a:solidFill>
              </a:rPr>
              <a:t>Server Settings</a:t>
            </a:r>
            <a:endParaRPr lang="en-US" dirty="0" smtClean="0">
              <a:solidFill>
                <a:schemeClr val="tx1"/>
              </a:solidFill>
            </a:endParaRPr>
          </a:p>
          <a:p>
            <a:pPr lvl="1">
              <a:lnSpc>
                <a:spcPct val="120000"/>
              </a:lnSpc>
            </a:pPr>
            <a:r>
              <a:rPr lang="en-US" dirty="0" smtClean="0">
                <a:solidFill>
                  <a:schemeClr val="tx1"/>
                </a:solidFill>
              </a:rPr>
              <a:t>Under </a:t>
            </a:r>
            <a:r>
              <a:rPr lang="en-US" b="1" dirty="0" smtClean="0">
                <a:solidFill>
                  <a:schemeClr val="tx1"/>
                </a:solidFill>
              </a:rPr>
              <a:t>Security</a:t>
            </a:r>
            <a:r>
              <a:rPr lang="en-US" dirty="0" smtClean="0">
                <a:solidFill>
                  <a:schemeClr val="tx1"/>
                </a:solidFill>
              </a:rPr>
              <a:t>, click </a:t>
            </a:r>
            <a:r>
              <a:rPr lang="en-US" b="1" dirty="0" smtClean="0">
                <a:solidFill>
                  <a:schemeClr val="tx1"/>
                </a:solidFill>
              </a:rPr>
              <a:t>Manage Users</a:t>
            </a:r>
            <a:endParaRPr lang="en-US" dirty="0" smtClean="0">
              <a:solidFill>
                <a:schemeClr val="tx1"/>
              </a:solidFill>
            </a:endParaRPr>
          </a:p>
          <a:p>
            <a:pPr lvl="1">
              <a:lnSpc>
                <a:spcPct val="120000"/>
              </a:lnSpc>
            </a:pPr>
            <a:r>
              <a:rPr lang="en-US" dirty="0" smtClean="0">
                <a:solidFill>
                  <a:schemeClr val="tx1"/>
                </a:solidFill>
              </a:rPr>
              <a:t>Click the name of the user for which you are setting permissions</a:t>
            </a:r>
          </a:p>
          <a:p>
            <a:pPr lvl="1">
              <a:lnSpc>
                <a:spcPct val="120000"/>
              </a:lnSpc>
            </a:pPr>
            <a:r>
              <a:rPr lang="en-US" dirty="0" smtClean="0">
                <a:solidFill>
                  <a:schemeClr val="tx1"/>
                </a:solidFill>
              </a:rPr>
              <a:t>On the </a:t>
            </a:r>
            <a:r>
              <a:rPr lang="en-US" b="1" dirty="0" smtClean="0">
                <a:solidFill>
                  <a:schemeClr val="tx1"/>
                </a:solidFill>
              </a:rPr>
              <a:t>Edit User</a:t>
            </a:r>
            <a:r>
              <a:rPr lang="en-US" dirty="0" smtClean="0">
                <a:solidFill>
                  <a:schemeClr val="tx1"/>
                </a:solidFill>
              </a:rPr>
              <a:t> page, expand the </a:t>
            </a:r>
            <a:r>
              <a:rPr lang="en-US" b="1" dirty="0" smtClean="0">
                <a:solidFill>
                  <a:schemeClr val="tx1"/>
                </a:solidFill>
              </a:rPr>
              <a:t>Global Permissions</a:t>
            </a:r>
            <a:r>
              <a:rPr lang="en-US" dirty="0" smtClean="0">
                <a:solidFill>
                  <a:schemeClr val="tx1"/>
                </a:solidFill>
              </a:rPr>
              <a:t> section</a:t>
            </a:r>
          </a:p>
          <a:p>
            <a:endParaRPr lang="en-US" dirty="0" smtClean="0">
              <a:solidFill>
                <a:schemeClr val="tx1"/>
              </a:solidFill>
            </a:endParaRPr>
          </a:p>
          <a:p>
            <a:r>
              <a:rPr lang="en-US" dirty="0" smtClean="0">
                <a:solidFill>
                  <a:schemeClr val="tx1"/>
                </a:solidFill>
              </a:rPr>
              <a:t>Set permissions for a group:</a:t>
            </a:r>
          </a:p>
          <a:p>
            <a:pPr lvl="1"/>
            <a:r>
              <a:rPr lang="en-US" dirty="0" smtClean="0">
                <a:solidFill>
                  <a:schemeClr val="tx1"/>
                </a:solidFill>
              </a:rPr>
              <a:t>On the Quick Launch, click </a:t>
            </a:r>
            <a:r>
              <a:rPr lang="en-US" b="1" dirty="0" smtClean="0">
                <a:solidFill>
                  <a:schemeClr val="tx1"/>
                </a:solidFill>
              </a:rPr>
              <a:t>Server Settings</a:t>
            </a:r>
            <a:endParaRPr lang="en-US" dirty="0" smtClean="0">
              <a:solidFill>
                <a:schemeClr val="tx1"/>
              </a:solidFill>
            </a:endParaRPr>
          </a:p>
          <a:p>
            <a:pPr lvl="1"/>
            <a:r>
              <a:rPr lang="en-US" dirty="0" smtClean="0">
                <a:solidFill>
                  <a:schemeClr val="tx1"/>
                </a:solidFill>
              </a:rPr>
              <a:t>Under </a:t>
            </a:r>
            <a:r>
              <a:rPr lang="en-US" b="1" dirty="0" smtClean="0">
                <a:solidFill>
                  <a:schemeClr val="tx1"/>
                </a:solidFill>
              </a:rPr>
              <a:t>Security</a:t>
            </a:r>
            <a:r>
              <a:rPr lang="en-US" dirty="0" smtClean="0">
                <a:solidFill>
                  <a:schemeClr val="tx1"/>
                </a:solidFill>
              </a:rPr>
              <a:t>, click </a:t>
            </a:r>
            <a:r>
              <a:rPr lang="en-US" b="1" dirty="0" smtClean="0">
                <a:solidFill>
                  <a:schemeClr val="tx1"/>
                </a:solidFill>
              </a:rPr>
              <a:t>Manage Groups</a:t>
            </a:r>
            <a:endParaRPr lang="en-US" dirty="0" smtClean="0">
              <a:solidFill>
                <a:schemeClr val="tx1"/>
              </a:solidFill>
            </a:endParaRPr>
          </a:p>
          <a:p>
            <a:pPr lvl="1"/>
            <a:r>
              <a:rPr lang="en-US" dirty="0" smtClean="0">
                <a:solidFill>
                  <a:schemeClr val="tx1"/>
                </a:solidFill>
              </a:rPr>
              <a:t>Click the name of the group for which you are setting permissions.</a:t>
            </a:r>
          </a:p>
          <a:p>
            <a:pPr lvl="1"/>
            <a:r>
              <a:rPr lang="en-US" dirty="0" smtClean="0">
                <a:solidFill>
                  <a:schemeClr val="tx1"/>
                </a:solidFill>
              </a:rPr>
              <a:t>On the </a:t>
            </a:r>
            <a:r>
              <a:rPr lang="en-US" b="1" dirty="0" smtClean="0">
                <a:solidFill>
                  <a:schemeClr val="tx1"/>
                </a:solidFill>
              </a:rPr>
              <a:t>Add or Edit Group</a:t>
            </a:r>
            <a:r>
              <a:rPr lang="en-US" dirty="0" smtClean="0">
                <a:solidFill>
                  <a:schemeClr val="tx1"/>
                </a:solidFill>
              </a:rPr>
              <a:t> page, expand the </a:t>
            </a:r>
            <a:r>
              <a:rPr lang="en-US" b="1" dirty="0" smtClean="0">
                <a:solidFill>
                  <a:schemeClr val="tx1"/>
                </a:solidFill>
              </a:rPr>
              <a:t>Global Permissions</a:t>
            </a:r>
            <a:r>
              <a:rPr lang="en-US" dirty="0" smtClean="0">
                <a:solidFill>
                  <a:schemeClr val="tx1"/>
                </a:solidFill>
              </a:rPr>
              <a:t> section</a:t>
            </a:r>
          </a:p>
          <a:p>
            <a:pPr lvl="1"/>
            <a:r>
              <a:rPr lang="en-US" dirty="0" smtClean="0">
                <a:solidFill>
                  <a:schemeClr val="tx1"/>
                </a:solidFill>
              </a:rPr>
              <a:t>In the </a:t>
            </a:r>
            <a:r>
              <a:rPr lang="en-US" b="1" dirty="0" smtClean="0">
                <a:solidFill>
                  <a:schemeClr val="tx1"/>
                </a:solidFill>
              </a:rPr>
              <a:t>Global Permissions</a:t>
            </a:r>
            <a:r>
              <a:rPr lang="en-US" dirty="0" smtClean="0">
                <a:solidFill>
                  <a:schemeClr val="tx1"/>
                </a:solidFill>
              </a:rPr>
              <a:t> section, under </a:t>
            </a:r>
            <a:r>
              <a:rPr lang="en-US" b="1" dirty="0" smtClean="0">
                <a:solidFill>
                  <a:schemeClr val="tx1"/>
                </a:solidFill>
              </a:rPr>
              <a:t>Resource</a:t>
            </a:r>
            <a:r>
              <a:rPr lang="en-US" dirty="0" smtClean="0">
                <a:solidFill>
                  <a:schemeClr val="tx1"/>
                </a:solidFill>
              </a:rPr>
              <a:t>, choose the appropriate permissions for this group</a:t>
            </a:r>
          </a:p>
        </p:txBody>
      </p:sp>
      <p:sp>
        <p:nvSpPr>
          <p:cNvPr id="5" name="Slide Number Placeholder 4"/>
          <p:cNvSpPr>
            <a:spLocks noGrp="1"/>
          </p:cNvSpPr>
          <p:nvPr>
            <p:ph type="sldNum" sz="quarter" idx="10"/>
          </p:nvPr>
        </p:nvSpPr>
        <p:spPr/>
        <p:txBody>
          <a:bodyPr/>
          <a:lstStyle/>
          <a:p>
            <a:pPr>
              <a:defRPr/>
            </a:pPr>
            <a:fld id="{EA41DEA4-D3B8-43FF-97CE-320392B2DBFB}" type="slidenum">
              <a:rPr lang="en-US"/>
              <a:pPr>
                <a:defRPr/>
              </a:pPr>
              <a:t>25</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07996"/>
          </a:xfrm>
        </p:spPr>
        <p:txBody>
          <a:bodyPr/>
          <a:lstStyle/>
          <a:p>
            <a:r>
              <a:rPr lang="en-US" sz="4000" dirty="0"/>
              <a:t>Changes to Project Server 2010 Permissions</a:t>
            </a:r>
          </a:p>
        </p:txBody>
      </p:sp>
      <p:sp>
        <p:nvSpPr>
          <p:cNvPr id="3" name="Text Placeholder 2"/>
          <p:cNvSpPr>
            <a:spLocks noGrp="1"/>
          </p:cNvSpPr>
          <p:nvPr>
            <p:ph type="body" sz="quarter" idx="10"/>
          </p:nvPr>
        </p:nvSpPr>
        <p:spPr>
          <a:xfrm>
            <a:off x="381000" y="1447799"/>
            <a:ext cx="8382000" cy="4724401"/>
          </a:xfrm>
        </p:spPr>
        <p:txBody>
          <a:bodyPr>
            <a:normAutofit fontScale="85000" lnSpcReduction="20000"/>
          </a:bodyPr>
          <a:lstStyle/>
          <a:p>
            <a:pPr>
              <a:lnSpc>
                <a:spcPct val="110000"/>
              </a:lnSpc>
            </a:pPr>
            <a:r>
              <a:rPr lang="en-US" sz="2400" dirty="0" smtClean="0"/>
              <a:t>Demand Management</a:t>
            </a:r>
          </a:p>
          <a:p>
            <a:pPr lvl="1">
              <a:lnSpc>
                <a:spcPct val="110000"/>
              </a:lnSpc>
            </a:pPr>
            <a:r>
              <a:rPr lang="en-US" sz="2400" dirty="0" smtClean="0"/>
              <a:t>Manage Portfolio Analyses (new)</a:t>
            </a:r>
          </a:p>
          <a:p>
            <a:pPr lvl="1">
              <a:lnSpc>
                <a:spcPct val="110000"/>
              </a:lnSpc>
            </a:pPr>
            <a:r>
              <a:rPr lang="en-US" sz="2400" dirty="0" smtClean="0"/>
              <a:t>Manage Prioritizations (new)</a:t>
            </a:r>
          </a:p>
          <a:p>
            <a:pPr lvl="1">
              <a:lnSpc>
                <a:spcPct val="110000"/>
              </a:lnSpc>
            </a:pPr>
            <a:r>
              <a:rPr lang="en-US" sz="2400" dirty="0" smtClean="0"/>
              <a:t>Manage Drivers (new)</a:t>
            </a:r>
          </a:p>
          <a:p>
            <a:pPr lvl="1">
              <a:lnSpc>
                <a:spcPct val="110000"/>
              </a:lnSpc>
            </a:pPr>
            <a:endParaRPr lang="en-US" sz="2400" dirty="0" smtClean="0"/>
          </a:p>
          <a:p>
            <a:pPr>
              <a:lnSpc>
                <a:spcPct val="110000"/>
              </a:lnSpc>
            </a:pPr>
            <a:r>
              <a:rPr lang="en-US" sz="2400" dirty="0" smtClean="0"/>
              <a:t>Reporting</a:t>
            </a:r>
          </a:p>
          <a:p>
            <a:pPr lvl="1">
              <a:lnSpc>
                <a:spcPct val="110000"/>
              </a:lnSpc>
            </a:pPr>
            <a:r>
              <a:rPr lang="en-US" sz="2400" dirty="0"/>
              <a:t>View Report Center Link (new)</a:t>
            </a:r>
          </a:p>
          <a:p>
            <a:pPr lvl="1">
              <a:lnSpc>
                <a:spcPct val="110000"/>
              </a:lnSpc>
            </a:pPr>
            <a:r>
              <a:rPr lang="en-US" sz="2400" dirty="0"/>
              <a:t>View Data Analysis (removed</a:t>
            </a:r>
            <a:r>
              <a:rPr lang="en-US" sz="2400" dirty="0" smtClean="0"/>
              <a:t>)</a:t>
            </a:r>
          </a:p>
          <a:p>
            <a:pPr lvl="1">
              <a:lnSpc>
                <a:spcPct val="110000"/>
              </a:lnSpc>
            </a:pPr>
            <a:endParaRPr lang="en-US" sz="2400" dirty="0" smtClean="0"/>
          </a:p>
          <a:p>
            <a:pPr>
              <a:lnSpc>
                <a:spcPct val="110000"/>
              </a:lnSpc>
            </a:pPr>
            <a:r>
              <a:rPr lang="en-US" sz="2400" dirty="0" smtClean="0"/>
              <a:t>Delegation</a:t>
            </a:r>
          </a:p>
          <a:p>
            <a:pPr lvl="1">
              <a:lnSpc>
                <a:spcPct val="110000"/>
              </a:lnSpc>
            </a:pPr>
            <a:r>
              <a:rPr lang="en-US" sz="2400" dirty="0"/>
              <a:t>Can be Delegate (new)</a:t>
            </a:r>
          </a:p>
          <a:p>
            <a:pPr lvl="1">
              <a:lnSpc>
                <a:spcPct val="110000"/>
              </a:lnSpc>
            </a:pPr>
            <a:r>
              <a:rPr lang="en-US" sz="2400" dirty="0"/>
              <a:t>Manage My Resource Delegations (new)</a:t>
            </a:r>
          </a:p>
          <a:p>
            <a:pPr lvl="1">
              <a:lnSpc>
                <a:spcPct val="110000"/>
              </a:lnSpc>
            </a:pPr>
            <a:r>
              <a:rPr lang="en-US" sz="2400" dirty="0"/>
              <a:t>Manage My Delegations (new)</a:t>
            </a:r>
          </a:p>
          <a:p>
            <a:pPr lvl="1">
              <a:lnSpc>
                <a:spcPct val="110000"/>
              </a:lnSpc>
            </a:pPr>
            <a:r>
              <a:rPr lang="en-US" sz="2400" dirty="0"/>
              <a:t>Manage Resource Delegations (new</a:t>
            </a:r>
            <a:r>
              <a:rPr lang="en-US" sz="2400" dirty="0" smtClean="0"/>
              <a:t>)</a:t>
            </a:r>
            <a:endParaRPr lang="en-US" dirty="0"/>
          </a:p>
          <a:p>
            <a:pPr>
              <a:lnSpc>
                <a:spcPct val="110000"/>
              </a:lnSpc>
            </a:pPr>
            <a:endParaRPr lang="en-US" dirty="0" smtClean="0"/>
          </a:p>
          <a:p>
            <a:pPr>
              <a:lnSpc>
                <a:spcPct val="110000"/>
              </a:lnSpc>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26</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07996"/>
          </a:xfrm>
        </p:spPr>
        <p:txBody>
          <a:bodyPr/>
          <a:lstStyle/>
          <a:p>
            <a:pPr defTabSz="914363" fontAlgn="auto">
              <a:spcAft>
                <a:spcPts val="0"/>
              </a:spcAft>
              <a:defRPr/>
            </a:pPr>
            <a:r>
              <a:rPr lang="en-US" dirty="0"/>
              <a:t>Active Directory Synchronization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
        <p:nvSpPr>
          <p:cNvPr id="5" name="Slide Number Placeholder 4"/>
          <p:cNvSpPr>
            <a:spLocks noGrp="1"/>
          </p:cNvSpPr>
          <p:nvPr>
            <p:ph type="sldNum" sz="quarter" idx="12"/>
          </p:nvPr>
        </p:nvSpPr>
        <p:spPr/>
        <p:txBody>
          <a:bodyPr/>
          <a:lstStyle/>
          <a:p>
            <a:pPr>
              <a:defRPr/>
            </a:pPr>
            <a:fld id="{1B8B2E52-82BF-4912-889A-10EFD6323FB1}" type="slidenum">
              <a:rPr lang="en-US"/>
              <a:pPr>
                <a:defRPr/>
              </a:pPr>
              <a:t>27</a:t>
            </a:fld>
            <a:endParaRPr lang="en-US"/>
          </a:p>
        </p:txBody>
      </p:sp>
    </p:spTree>
    <p:extLst>
      <p:ext uri="{BB962C8B-B14F-4D97-AF65-F5344CB8AC3E}">
        <p14:creationId xmlns:p14="http://schemas.microsoft.com/office/powerpoint/2010/main" val="2053966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Active Directory Synchronization</a:t>
            </a:r>
            <a:endParaRPr lang="en-US" dirty="0"/>
          </a:p>
        </p:txBody>
      </p:sp>
      <p:sp>
        <p:nvSpPr>
          <p:cNvPr id="6" name="Text Placeholder 5"/>
          <p:cNvSpPr>
            <a:spLocks noGrp="1"/>
          </p:cNvSpPr>
          <p:nvPr>
            <p:ph type="body" sz="quarter" idx="10"/>
          </p:nvPr>
        </p:nvSpPr>
        <p:spPr>
          <a:xfrm>
            <a:off x="381000" y="1447799"/>
            <a:ext cx="8382000" cy="3299365"/>
          </a:xfrm>
        </p:spPr>
        <p:txBody>
          <a:bodyPr/>
          <a:lstStyle/>
          <a:p>
            <a:r>
              <a:rPr lang="en-US" dirty="0" smtClean="0"/>
              <a:t>Significant engineering investment into improving performance of this operation</a:t>
            </a:r>
          </a:p>
          <a:p>
            <a:r>
              <a:rPr lang="en-US" dirty="0" smtClean="0"/>
              <a:t>Re-worked to dramatically reduce the occurrence of SQL Server deadlocking</a:t>
            </a:r>
          </a:p>
          <a:p>
            <a:r>
              <a:rPr lang="en-US" dirty="0" smtClean="0"/>
              <a:t>Re-worked to reduce the overall number of internal operations required to support synchronization</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28</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Synchronization</a:t>
            </a:r>
            <a:endParaRPr lang="en-US" dirty="0"/>
          </a:p>
        </p:txBody>
      </p:sp>
      <p:sp>
        <p:nvSpPr>
          <p:cNvPr id="3" name="Text Placeholder 2"/>
          <p:cNvSpPr>
            <a:spLocks noGrp="1"/>
          </p:cNvSpPr>
          <p:nvPr>
            <p:ph type="body" sz="quarter" idx="10"/>
          </p:nvPr>
        </p:nvSpPr>
        <p:spPr>
          <a:xfrm>
            <a:off x="381000" y="1447799"/>
            <a:ext cx="8382000" cy="2412968"/>
          </a:xfrm>
        </p:spPr>
        <p:txBody>
          <a:bodyPr/>
          <a:lstStyle/>
          <a:p>
            <a:r>
              <a:rPr lang="en-US" dirty="0" smtClean="0"/>
              <a:t>Administrative UI is unchanged from 2007</a:t>
            </a:r>
          </a:p>
          <a:p>
            <a:r>
              <a:rPr lang="en-US" dirty="0" smtClean="0"/>
              <a:t>But engineering work under the covers provide significant performance benefits</a:t>
            </a:r>
          </a:p>
          <a:p>
            <a:r>
              <a:rPr lang="en-US" dirty="0" smtClean="0"/>
              <a:t>Consider re-evaluation of this feature for your requirements</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29</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914363" fontAlgn="auto">
              <a:spcAft>
                <a:spcPts val="0"/>
              </a:spcAft>
              <a:defRPr/>
            </a:pPr>
            <a:r>
              <a:t>Agenda</a:t>
            </a:r>
            <a:endParaRPr/>
          </a:p>
        </p:txBody>
      </p:sp>
      <p:sp>
        <p:nvSpPr>
          <p:cNvPr id="8" name="Text Placeholder 7"/>
          <p:cNvSpPr>
            <a:spLocks noGrp="1"/>
          </p:cNvSpPr>
          <p:nvPr>
            <p:ph type="body" sz="quarter" idx="10"/>
          </p:nvPr>
        </p:nvSpPr>
        <p:spPr>
          <a:xfrm>
            <a:off x="381000" y="1447799"/>
            <a:ext cx="8382000" cy="3151632"/>
          </a:xfrm>
        </p:spPr>
        <p:txBody>
          <a:bodyPr/>
          <a:lstStyle/>
          <a:p>
            <a:pPr defTabSz="914363" fontAlgn="auto">
              <a:spcAft>
                <a:spcPts val="0"/>
              </a:spcAft>
              <a:defRPr/>
            </a:pPr>
            <a:r>
              <a:rPr lang="en-US" dirty="0" smtClean="0"/>
              <a:t>Departments</a:t>
            </a:r>
          </a:p>
          <a:p>
            <a:pPr defTabSz="914363" fontAlgn="auto">
              <a:spcAft>
                <a:spcPts val="0"/>
              </a:spcAft>
              <a:defRPr/>
            </a:pPr>
            <a:r>
              <a:rPr lang="en-US" dirty="0" smtClean="0"/>
              <a:t>Delegation</a:t>
            </a:r>
          </a:p>
          <a:p>
            <a:pPr defTabSz="914363" fontAlgn="auto">
              <a:spcAft>
                <a:spcPts val="0"/>
              </a:spcAft>
              <a:defRPr/>
            </a:pPr>
            <a:r>
              <a:rPr lang="en-US" dirty="0" smtClean="0"/>
              <a:t>Active Directory Synchronization</a:t>
            </a:r>
          </a:p>
          <a:p>
            <a:pPr defTabSz="914363" fontAlgn="auto">
              <a:spcAft>
                <a:spcPts val="0"/>
              </a:spcAft>
              <a:defRPr/>
            </a:pPr>
            <a:r>
              <a:rPr lang="en-US" dirty="0"/>
              <a:t>Project Manager Provisioned </a:t>
            </a:r>
            <a:r>
              <a:rPr lang="en-US" dirty="0" smtClean="0"/>
              <a:t>Permissions</a:t>
            </a:r>
          </a:p>
          <a:p>
            <a:pPr defTabSz="914363" fontAlgn="auto">
              <a:spcAft>
                <a:spcPts val="0"/>
              </a:spcAft>
              <a:defRPr/>
            </a:pPr>
            <a:r>
              <a:rPr lang="en-US" dirty="0" smtClean="0"/>
              <a:t>Bulk Update Project Sites</a:t>
            </a:r>
            <a:endParaRPr lang="en-US" dirty="0"/>
          </a:p>
          <a:p>
            <a:pPr defTabSz="914363" fontAlgn="auto">
              <a:spcAft>
                <a:spcPts val="0"/>
              </a:spcAft>
              <a:defRPr/>
            </a:pPr>
            <a:endParaRPr lang="en-US" dirty="0"/>
          </a:p>
        </p:txBody>
      </p:sp>
      <p:sp>
        <p:nvSpPr>
          <p:cNvPr id="2" name="Slide Number Placeholder 1"/>
          <p:cNvSpPr>
            <a:spLocks noGrp="1"/>
          </p:cNvSpPr>
          <p:nvPr>
            <p:ph type="sldNum" sz="quarter" idx="11"/>
          </p:nvPr>
        </p:nvSpPr>
        <p:spPr/>
        <p:txBody>
          <a:bodyPr/>
          <a:lstStyle/>
          <a:p>
            <a:pPr>
              <a:defRPr/>
            </a:pPr>
            <a:fld id="{C4656892-F779-481A-9AB3-921F7F488924}" type="slidenum">
              <a:rPr lang="en-US" smtClean="0"/>
              <a:pPr>
                <a:defRPr/>
              </a:pPr>
              <a:t>3</a:t>
            </a:fld>
            <a:endParaRPr lang="en-US"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07996"/>
          </a:xfrm>
        </p:spPr>
        <p:txBody>
          <a:bodyPr/>
          <a:lstStyle/>
          <a:p>
            <a:pPr defTabSz="914363" fontAlgn="auto">
              <a:spcAft>
                <a:spcPts val="0"/>
              </a:spcAft>
              <a:defRPr/>
            </a:pPr>
            <a:r>
              <a:rPr smtClean="0"/>
              <a:t>PROJECT MANAGER PROVISIONED PERMISSIONS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
        <p:nvSpPr>
          <p:cNvPr id="5" name="Slide Number Placeholder 4"/>
          <p:cNvSpPr>
            <a:spLocks noGrp="1"/>
          </p:cNvSpPr>
          <p:nvPr>
            <p:ph type="sldNum" sz="quarter" idx="12"/>
          </p:nvPr>
        </p:nvSpPr>
        <p:spPr/>
        <p:txBody>
          <a:bodyPr/>
          <a:lstStyle/>
          <a:p>
            <a:pPr>
              <a:defRPr/>
            </a:pPr>
            <a:fld id="{8F504CEF-3DFC-46C5-A016-531829F1757D}" type="slidenum">
              <a:rPr lang="en-US"/>
              <a:pPr>
                <a:defRPr/>
              </a:pPr>
              <a:t>30</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rPr sz="3600" dirty="0"/>
              <a:t>Project Manager Provisioned </a:t>
            </a:r>
            <a:r>
              <a:rPr sz="3600" dirty="0" smtClean="0"/>
              <a:t>Permissions</a:t>
            </a:r>
            <a:endParaRPr sz="3600" dirty="0"/>
          </a:p>
        </p:txBody>
      </p:sp>
      <p:sp>
        <p:nvSpPr>
          <p:cNvPr id="6" name="Text Placeholder 5"/>
          <p:cNvSpPr>
            <a:spLocks noGrp="1"/>
          </p:cNvSpPr>
          <p:nvPr>
            <p:ph type="body" sz="quarter" idx="10"/>
          </p:nvPr>
        </p:nvSpPr>
        <p:spPr>
          <a:xfrm>
            <a:off x="381000" y="1447799"/>
            <a:ext cx="8382000" cy="4953001"/>
          </a:xfrm>
        </p:spPr>
        <p:txBody>
          <a:bodyPr>
            <a:normAutofit/>
          </a:bodyPr>
          <a:lstStyle/>
          <a:p>
            <a:pPr defTabSz="914363" fontAlgn="auto">
              <a:lnSpc>
                <a:spcPct val="100000"/>
              </a:lnSpc>
              <a:spcAft>
                <a:spcPts val="0"/>
              </a:spcAft>
              <a:defRPr/>
            </a:pPr>
            <a:r>
              <a:rPr lang="en-US" sz="3000" dirty="0"/>
              <a:t>Gives ability to enable a peer to modify/view your project without adding them to it</a:t>
            </a:r>
          </a:p>
          <a:p>
            <a:pPr defTabSz="914363" fontAlgn="auto">
              <a:lnSpc>
                <a:spcPct val="100000"/>
              </a:lnSpc>
              <a:spcBef>
                <a:spcPts val="600"/>
              </a:spcBef>
              <a:spcAft>
                <a:spcPts val="0"/>
              </a:spcAft>
              <a:defRPr/>
            </a:pPr>
            <a:r>
              <a:rPr lang="en-US" dirty="0" smtClean="0"/>
              <a:t>In Project Center a PM can set the permissions for a specific project</a:t>
            </a:r>
          </a:p>
          <a:p>
            <a:pPr defTabSz="914363" fontAlgn="auto">
              <a:lnSpc>
                <a:spcPct val="100000"/>
              </a:lnSpc>
              <a:spcBef>
                <a:spcPts val="600"/>
              </a:spcBef>
              <a:spcAft>
                <a:spcPts val="0"/>
              </a:spcAft>
              <a:defRPr/>
            </a:pPr>
            <a:r>
              <a:rPr lang="en-US" dirty="0" smtClean="0"/>
              <a:t>It acts like a single project category</a:t>
            </a:r>
          </a:p>
          <a:p>
            <a:pPr defTabSz="914363" fontAlgn="auto">
              <a:lnSpc>
                <a:spcPct val="100000"/>
              </a:lnSpc>
              <a:spcBef>
                <a:spcPts val="600"/>
              </a:spcBef>
              <a:spcAft>
                <a:spcPts val="0"/>
              </a:spcAft>
              <a:defRPr/>
            </a:pPr>
            <a:r>
              <a:rPr lang="en-US" dirty="0" smtClean="0"/>
              <a:t>Allows for PM, rather than Administrator control of access for a specific project</a:t>
            </a:r>
          </a:p>
        </p:txBody>
      </p:sp>
      <p:sp>
        <p:nvSpPr>
          <p:cNvPr id="4" name="Slide Number Placeholder 3"/>
          <p:cNvSpPr>
            <a:spLocks noGrp="1"/>
          </p:cNvSpPr>
          <p:nvPr>
            <p:ph type="sldNum" sz="quarter" idx="11"/>
          </p:nvPr>
        </p:nvSpPr>
        <p:spPr/>
        <p:txBody>
          <a:bodyPr/>
          <a:lstStyle/>
          <a:p>
            <a:pPr>
              <a:defRPr/>
            </a:pPr>
            <a:fld id="{DE920D6F-11EF-4DA1-A818-820458C56CC1}" type="slidenum">
              <a:rPr lang="en-US"/>
              <a:pPr>
                <a:defRPr/>
              </a:pPr>
              <a:t>31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105400"/>
            <a:ext cx="3733800" cy="14859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28600"/>
            <a:ext cx="8382000" cy="666385"/>
          </a:xfrm>
        </p:spPr>
        <p:txBody>
          <a:bodyPr>
            <a:normAutofit fontScale="90000"/>
          </a:bodyPr>
          <a:lstStyle/>
          <a:p>
            <a:pPr defTabSz="914363" fontAlgn="auto">
              <a:spcAft>
                <a:spcPts val="0"/>
              </a:spcAft>
              <a:defRPr/>
            </a:pPr>
            <a:r>
              <a:rPr dirty="0" smtClean="0">
                <a:solidFill>
                  <a:schemeClr val="accent1"/>
                </a:solidFill>
              </a:rPr>
              <a:t>Demo</a:t>
            </a:r>
            <a:r>
              <a:rPr dirty="0" smtClean="0">
                <a:solidFill>
                  <a:schemeClr val="tx1"/>
                </a:solidFill>
              </a:rPr>
              <a:t> </a:t>
            </a:r>
            <a:r>
              <a:rPr dirty="0">
                <a:solidFill>
                  <a:schemeClr val="tx1"/>
                </a:solidFill>
              </a:rPr>
              <a:t>– PM Provisioned Permissions</a:t>
            </a:r>
          </a:p>
        </p:txBody>
      </p:sp>
      <p:sp>
        <p:nvSpPr>
          <p:cNvPr id="7" name="Content Placeholder 6"/>
          <p:cNvSpPr>
            <a:spLocks noGrp="1"/>
          </p:cNvSpPr>
          <p:nvPr>
            <p:ph idx="1"/>
          </p:nvPr>
        </p:nvSpPr>
        <p:spPr>
          <a:xfrm>
            <a:off x="304800" y="1752600"/>
            <a:ext cx="8382000" cy="4419600"/>
          </a:xfrm>
        </p:spPr>
        <p:txBody>
          <a:bodyPr>
            <a:normAutofit/>
          </a:bodyPr>
          <a:lstStyle/>
          <a:p>
            <a:pPr defTabSz="914363" fontAlgn="auto">
              <a:lnSpc>
                <a:spcPct val="100000"/>
              </a:lnSpc>
              <a:spcAft>
                <a:spcPts val="0"/>
              </a:spcAft>
              <a:defRPr/>
            </a:pPr>
            <a:r>
              <a:rPr lang="en-US" dirty="0" smtClean="0">
                <a:solidFill>
                  <a:schemeClr val="tx1"/>
                </a:solidFill>
              </a:rPr>
              <a:t>Go through steps of provision permissions for an individual (Barry Johnson) and a Group (Team Members) for a specific project (“Apparel ERP Upgrade”)</a:t>
            </a:r>
          </a:p>
          <a:p>
            <a:pPr defTabSz="914363" fontAlgn="auto">
              <a:lnSpc>
                <a:spcPct val="100000"/>
              </a:lnSpc>
              <a:spcAft>
                <a:spcPts val="0"/>
              </a:spcAft>
              <a:defRPr/>
            </a:pPr>
            <a:r>
              <a:rPr lang="en-US" dirty="0" smtClean="0">
                <a:solidFill>
                  <a:schemeClr val="tx1"/>
                </a:solidFill>
              </a:rPr>
              <a:t>Log in as </a:t>
            </a:r>
            <a:r>
              <a:rPr lang="en-US" i="1" dirty="0" smtClean="0">
                <a:solidFill>
                  <a:schemeClr val="tx1"/>
                </a:solidFill>
              </a:rPr>
              <a:t>Andy Ruth</a:t>
            </a:r>
            <a:r>
              <a:rPr lang="en-US" dirty="0" smtClean="0">
                <a:solidFill>
                  <a:schemeClr val="tx1"/>
                </a:solidFill>
              </a:rPr>
              <a:t> and open a project</a:t>
            </a:r>
          </a:p>
          <a:p>
            <a:pPr defTabSz="914363" fontAlgn="auto">
              <a:lnSpc>
                <a:spcPct val="100000"/>
              </a:lnSpc>
              <a:spcAft>
                <a:spcPts val="0"/>
              </a:spcAft>
              <a:defRPr/>
            </a:pPr>
            <a:r>
              <a:rPr lang="en-US" dirty="0" smtClean="0">
                <a:solidFill>
                  <a:schemeClr val="tx1"/>
                </a:solidFill>
              </a:rPr>
              <a:t>Add</a:t>
            </a:r>
          </a:p>
          <a:p>
            <a:pPr lvl="1" defTabSz="914363" fontAlgn="auto">
              <a:lnSpc>
                <a:spcPct val="100000"/>
              </a:lnSpc>
              <a:spcAft>
                <a:spcPts val="0"/>
              </a:spcAft>
              <a:defRPr/>
            </a:pPr>
            <a:r>
              <a:rPr lang="en-US" i="1" dirty="0" smtClean="0">
                <a:solidFill>
                  <a:schemeClr val="tx1"/>
                </a:solidFill>
              </a:rPr>
              <a:t>Open the project </a:t>
            </a:r>
            <a:r>
              <a:rPr lang="en-US" dirty="0" smtClean="0">
                <a:solidFill>
                  <a:schemeClr val="tx1"/>
                </a:solidFill>
              </a:rPr>
              <a:t>…</a:t>
            </a:r>
          </a:p>
          <a:p>
            <a:pPr lvl="1" defTabSz="914363" fontAlgn="auto">
              <a:lnSpc>
                <a:spcPct val="100000"/>
              </a:lnSpc>
              <a:spcAft>
                <a:spcPts val="0"/>
              </a:spcAft>
              <a:defRPr/>
            </a:pPr>
            <a:r>
              <a:rPr lang="en-US" i="1" dirty="0" smtClean="0">
                <a:solidFill>
                  <a:schemeClr val="tx1"/>
                </a:solidFill>
              </a:rPr>
              <a:t>View the Project Summary</a:t>
            </a:r>
            <a:r>
              <a:rPr lang="en-US" dirty="0" smtClean="0">
                <a:solidFill>
                  <a:schemeClr val="tx1"/>
                </a:solidFill>
              </a:rPr>
              <a:t>…</a:t>
            </a:r>
          </a:p>
          <a:p>
            <a:pPr lvl="1" defTabSz="914363" fontAlgn="auto">
              <a:lnSpc>
                <a:spcPct val="100000"/>
              </a:lnSpc>
              <a:spcAft>
                <a:spcPts val="0"/>
              </a:spcAft>
              <a:defRPr/>
            </a:pPr>
            <a:endParaRPr lang="en-US" dirty="0" smtClean="0">
              <a:solidFill>
                <a:schemeClr val="tx1"/>
              </a:solidFill>
            </a:endParaRPr>
          </a:p>
          <a:p>
            <a:pPr lvl="1" defTabSz="914363" fontAlgn="auto">
              <a:lnSpc>
                <a:spcPct val="100000"/>
              </a:lnSpc>
              <a:spcAft>
                <a:spcPts val="0"/>
              </a:spcAft>
              <a:defRPr/>
            </a:pPr>
            <a:endParaRPr lang="en-US" dirty="0" smtClean="0">
              <a:solidFill>
                <a:schemeClr val="tx1"/>
              </a:solidFill>
            </a:endParaRPr>
          </a:p>
        </p:txBody>
      </p:sp>
      <p:sp>
        <p:nvSpPr>
          <p:cNvPr id="5" name="Slide Number Placeholder 4"/>
          <p:cNvSpPr>
            <a:spLocks noGrp="1"/>
          </p:cNvSpPr>
          <p:nvPr>
            <p:ph type="sldNum" sz="quarter" idx="10"/>
          </p:nvPr>
        </p:nvSpPr>
        <p:spPr/>
        <p:txBody>
          <a:bodyPr/>
          <a:lstStyle/>
          <a:p>
            <a:pPr>
              <a:defRPr/>
            </a:pPr>
            <a:fld id="{61785B16-B303-4196-8DE8-91223A8E61B6}" type="slidenum">
              <a:rPr lang="en-US"/>
              <a:pPr>
                <a:defRPr/>
              </a:pPr>
              <a:t>32</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More Permission Changes</a:t>
            </a:r>
            <a:endParaRPr lang="en-US" dirty="0"/>
          </a:p>
        </p:txBody>
      </p:sp>
      <p:sp>
        <p:nvSpPr>
          <p:cNvPr id="7" name="Content Placeholder 6"/>
          <p:cNvSpPr>
            <a:spLocks noGrp="1"/>
          </p:cNvSpPr>
          <p:nvPr>
            <p:ph idx="1"/>
          </p:nvPr>
        </p:nvSpPr>
        <p:spPr>
          <a:xfrm>
            <a:off x="381000" y="1676400"/>
            <a:ext cx="8382000" cy="4724401"/>
          </a:xfrm>
        </p:spPr>
        <p:txBody>
          <a:bodyPr>
            <a:normAutofit/>
          </a:bodyPr>
          <a:lstStyle/>
          <a:p>
            <a:r>
              <a:rPr lang="en-US" dirty="0" smtClean="0"/>
              <a:t>Project</a:t>
            </a:r>
          </a:p>
          <a:p>
            <a:pPr lvl="1"/>
            <a:r>
              <a:rPr lang="en-US" dirty="0" smtClean="0"/>
              <a:t>Publish Project Summary (new)</a:t>
            </a:r>
          </a:p>
          <a:p>
            <a:pPr lvl="1"/>
            <a:r>
              <a:rPr lang="en-US" dirty="0" smtClean="0"/>
              <a:t>New Project (updated)</a:t>
            </a:r>
          </a:p>
          <a:p>
            <a:pPr lvl="1"/>
            <a:r>
              <a:rPr lang="en-US" dirty="0" smtClean="0"/>
              <a:t>Edit Project Summary Fields (updated)</a:t>
            </a:r>
          </a:p>
          <a:p>
            <a:pPr lvl="1"/>
            <a:r>
              <a:rPr lang="en-US" dirty="0" smtClean="0"/>
              <a:t>Save Project to Project Server (updated)</a:t>
            </a:r>
          </a:p>
          <a:p>
            <a:pPr lvl="1"/>
            <a:endParaRPr lang="en-US" dirty="0"/>
          </a:p>
          <a:p>
            <a:r>
              <a:rPr lang="en-US" dirty="0" smtClean="0"/>
              <a:t>No longer required</a:t>
            </a:r>
          </a:p>
          <a:p>
            <a:pPr lvl="1"/>
            <a:r>
              <a:rPr lang="en-US" dirty="0"/>
              <a:t>Create New Proposal or Activity (removed)</a:t>
            </a:r>
          </a:p>
          <a:p>
            <a:pPr lvl="1"/>
            <a:r>
              <a:rPr lang="en-US" dirty="0"/>
              <a:t>Download Project Web Access Outlook add-in (removed</a:t>
            </a:r>
            <a:r>
              <a:rPr lang="en-US" dirty="0" smtClean="0"/>
              <a:t>)</a:t>
            </a:r>
          </a:p>
          <a:p>
            <a:endParaRPr lang="en-US" dirty="0" smtClean="0"/>
          </a:p>
          <a:p>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33</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553998"/>
          </a:xfrm>
        </p:spPr>
        <p:txBody>
          <a:bodyPr/>
          <a:lstStyle/>
          <a:p>
            <a:pPr defTabSz="914363" fontAlgn="auto">
              <a:spcAft>
                <a:spcPts val="0"/>
              </a:spcAft>
              <a:defRPr/>
            </a:pPr>
            <a:r>
              <a:rPr smtClean="0"/>
              <a:t>BULK UPDATE PROJECT SITES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
        <p:nvSpPr>
          <p:cNvPr id="5" name="Slide Number Placeholder 4"/>
          <p:cNvSpPr>
            <a:spLocks noGrp="1"/>
          </p:cNvSpPr>
          <p:nvPr>
            <p:ph type="sldNum" sz="quarter" idx="12"/>
          </p:nvPr>
        </p:nvSpPr>
        <p:spPr/>
        <p:txBody>
          <a:bodyPr/>
          <a:lstStyle/>
          <a:p>
            <a:pPr>
              <a:defRPr/>
            </a:pPr>
            <a:fld id="{8F504CEF-3DFC-46C5-A016-531829F1757D}" type="slidenum">
              <a:rPr lang="en-US"/>
              <a:pPr>
                <a:defRPr/>
              </a:pPr>
              <a:t>34</a:t>
            </a:fld>
            <a:endParaRPr lang="en-US"/>
          </a:p>
        </p:txBody>
      </p:sp>
    </p:spTree>
    <p:extLst>
      <p:ext uri="{BB962C8B-B14F-4D97-AF65-F5344CB8AC3E}">
        <p14:creationId xmlns:p14="http://schemas.microsoft.com/office/powerpoint/2010/main" val="196162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Bulk Update Project Sites</a:t>
            </a:r>
            <a:endParaRPr lang="en-US" dirty="0">
              <a:solidFill>
                <a:schemeClr val="tx1"/>
              </a:solidFill>
            </a:endParaRPr>
          </a:p>
        </p:txBody>
      </p:sp>
      <p:sp>
        <p:nvSpPr>
          <p:cNvPr id="6" name="Text Placeholder 5"/>
          <p:cNvSpPr>
            <a:spLocks noGrp="1"/>
          </p:cNvSpPr>
          <p:nvPr>
            <p:ph type="body" sz="quarter" idx="10"/>
          </p:nvPr>
        </p:nvSpPr>
        <p:spPr>
          <a:xfrm>
            <a:off x="381000" y="1143000"/>
            <a:ext cx="8382000" cy="2757678"/>
          </a:xfrm>
        </p:spPr>
        <p:txBody>
          <a:bodyPr>
            <a:normAutofit fontScale="92500" lnSpcReduction="10000"/>
          </a:bodyPr>
          <a:lstStyle/>
          <a:p>
            <a:pPr>
              <a:lnSpc>
                <a:spcPct val="100000"/>
              </a:lnSpc>
            </a:pPr>
            <a:r>
              <a:rPr lang="en-US" dirty="0" smtClean="0"/>
              <a:t>Server Settings -&gt; Operational Policies -&gt; Bulk Update Project Sites</a:t>
            </a:r>
          </a:p>
          <a:p>
            <a:pPr>
              <a:lnSpc>
                <a:spcPct val="100000"/>
              </a:lnSpc>
            </a:pPr>
            <a:r>
              <a:rPr lang="en-US" dirty="0" smtClean="0"/>
              <a:t>Used to re-establish proper associations between data items in Project Server databases over to their associated data items in the project workspaces hosted in SharePoint</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35</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3886200"/>
            <a:ext cx="4084638" cy="225657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Questions?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
        <p:nvSpPr>
          <p:cNvPr id="4" name="Slide Number Placeholder 3"/>
          <p:cNvSpPr>
            <a:spLocks noGrp="1"/>
          </p:cNvSpPr>
          <p:nvPr>
            <p:ph type="sldNum" sz="quarter" idx="12"/>
          </p:nvPr>
        </p:nvSpPr>
        <p:spPr/>
        <p:txBody>
          <a:bodyPr/>
          <a:lstStyle/>
          <a:p>
            <a:pPr>
              <a:defRPr/>
            </a:pPr>
            <a:fld id="{45A339B7-540A-4828-84F6-52E5CC2E93B2}" type="slidenum">
              <a:rPr lang="en-US"/>
              <a:pPr>
                <a:defRPr/>
              </a:pPr>
              <a:t>36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Microsoft logo and tag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2217738" y="2921000"/>
            <a:ext cx="4708525" cy="1016000"/>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lIns="91425" tIns="45713" rIns="91425" bIns="45713">
            <a:spAutoFit/>
          </a:bodyPr>
          <a:lstStyle/>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 2009 Microsoft 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rPr>
            </a:br>
            <a:r>
              <a:rPr lang="en-US" sz="700" dirty="0">
                <a:gradFill>
                  <a:gsLst>
                    <a:gs pos="0">
                      <a:schemeClr val="tx1"/>
                    </a:gs>
                    <a:gs pos="100000">
                      <a:schemeClr val="tx1"/>
                    </a:gs>
                  </a:gsLst>
                  <a:lin ang="5400000" scaled="0"/>
                </a:gradFill>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smtClean="0"/>
              <a:t>Departments</a:t>
            </a:r>
            <a:endParaRPr dirty="0"/>
          </a:p>
        </p:txBody>
      </p:sp>
      <p:sp>
        <p:nvSpPr>
          <p:cNvPr id="7" name="Text Placeholder 6"/>
          <p:cNvSpPr>
            <a:spLocks noGrp="1"/>
          </p:cNvSpPr>
          <p:nvPr>
            <p:ph type="body" idx="1"/>
          </p:nvPr>
        </p:nvSpPr>
        <p:spPr/>
        <p:txBody>
          <a:bodyPr/>
          <a:lstStyle/>
          <a:p>
            <a:pPr defTabSz="914363" fontAlgn="auto">
              <a:spcAft>
                <a:spcPts val="0"/>
              </a:spcAft>
              <a:defRPr/>
            </a:pPr>
            <a:endParaRPr lang="en-US"/>
          </a:p>
        </p:txBody>
      </p:sp>
      <p:sp>
        <p:nvSpPr>
          <p:cNvPr id="5" name="Slide Number Placeholder 4"/>
          <p:cNvSpPr>
            <a:spLocks noGrp="1"/>
          </p:cNvSpPr>
          <p:nvPr>
            <p:ph type="sldNum" sz="quarter" idx="12"/>
          </p:nvPr>
        </p:nvSpPr>
        <p:spPr/>
        <p:txBody>
          <a:bodyPr/>
          <a:lstStyle/>
          <a:p>
            <a:pPr>
              <a:defRPr/>
            </a:pPr>
            <a:fld id="{6802EE53-7869-4448-9108-504003C7C96F}" type="slidenum">
              <a:rPr lang="en-US"/>
              <a:pPr>
                <a:defRPr/>
              </a:pPr>
              <a:t>4</a:t>
            </a:fld>
            <a:endParaRPr lang="en-US"/>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t>Departments</a:t>
            </a:r>
            <a:endParaRPr/>
          </a:p>
        </p:txBody>
      </p:sp>
      <p:sp>
        <p:nvSpPr>
          <p:cNvPr id="6" name="Text Placeholder 5"/>
          <p:cNvSpPr>
            <a:spLocks noGrp="1"/>
          </p:cNvSpPr>
          <p:nvPr>
            <p:ph type="body" sz="quarter" idx="10"/>
          </p:nvPr>
        </p:nvSpPr>
        <p:spPr>
          <a:xfrm>
            <a:off x="381000" y="1219200"/>
            <a:ext cx="8382000" cy="5105399"/>
          </a:xfrm>
        </p:spPr>
        <p:txBody>
          <a:bodyPr>
            <a:normAutofit fontScale="92500" lnSpcReduction="20000"/>
          </a:bodyPr>
          <a:lstStyle/>
          <a:p>
            <a:pPr defTabSz="914363" fontAlgn="auto">
              <a:lnSpc>
                <a:spcPct val="120000"/>
              </a:lnSpc>
              <a:spcAft>
                <a:spcPts val="0"/>
              </a:spcAft>
              <a:defRPr/>
            </a:pPr>
            <a:r>
              <a:rPr lang="en-US" dirty="0" smtClean="0"/>
              <a:t>Department is a pre-defined custom field with an empty lookup table in Project Server 2010</a:t>
            </a:r>
          </a:p>
          <a:p>
            <a:pPr defTabSz="914363" fontAlgn="auto">
              <a:lnSpc>
                <a:spcPct val="120000"/>
              </a:lnSpc>
              <a:spcAft>
                <a:spcPts val="0"/>
              </a:spcAft>
              <a:defRPr/>
            </a:pPr>
            <a:r>
              <a:rPr lang="en-US" dirty="0" smtClean="0"/>
              <a:t>Primary purpose is to </a:t>
            </a:r>
            <a:r>
              <a:rPr lang="en-US" u="sng" dirty="0" smtClean="0"/>
              <a:t>act as a filter</a:t>
            </a:r>
            <a:r>
              <a:rPr lang="en-US" dirty="0" smtClean="0"/>
              <a:t> for Projects, Resources, their Custom Fields, Enterprise Project Types (EPT) and Drivers</a:t>
            </a:r>
          </a:p>
          <a:p>
            <a:pPr defTabSz="914363" fontAlgn="auto">
              <a:lnSpc>
                <a:spcPct val="120000"/>
              </a:lnSpc>
              <a:spcAft>
                <a:spcPts val="0"/>
              </a:spcAft>
              <a:defRPr/>
            </a:pPr>
            <a:r>
              <a:rPr lang="en-US" dirty="0" smtClean="0"/>
              <a:t>Controls what entities appear to user within given areas of Project Professional and Project Web Access</a:t>
            </a:r>
          </a:p>
          <a:p>
            <a:pPr defTabSz="914363" fontAlgn="auto">
              <a:lnSpc>
                <a:spcPct val="120000"/>
              </a:lnSpc>
              <a:spcAft>
                <a:spcPts val="0"/>
              </a:spcAft>
              <a:defRPr/>
            </a:pPr>
            <a:r>
              <a:rPr lang="en-US" dirty="0" smtClean="0"/>
              <a:t>Also enable filtering of what data is included in an OLAP database</a:t>
            </a:r>
          </a:p>
        </p:txBody>
      </p:sp>
      <p:sp>
        <p:nvSpPr>
          <p:cNvPr id="4" name="Slide Number Placeholder 3"/>
          <p:cNvSpPr>
            <a:spLocks noGrp="1"/>
          </p:cNvSpPr>
          <p:nvPr>
            <p:ph type="sldNum" sz="quarter" idx="11"/>
          </p:nvPr>
        </p:nvSpPr>
        <p:spPr/>
        <p:txBody>
          <a:bodyPr/>
          <a:lstStyle/>
          <a:p>
            <a:pPr>
              <a:defRPr/>
            </a:pPr>
            <a:fld id="{60BABA7D-9DB0-4CC7-8336-E0DA65041A8F}" type="slidenum">
              <a:rPr lang="en-US"/>
              <a:pPr>
                <a:defRPr/>
              </a:pPr>
              <a:t>5</a:t>
            </a:fld>
            <a:endParaRPr lang="en-US"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000" dirty="0"/>
              <a:t>Departments are Not a Security </a:t>
            </a:r>
            <a:r>
              <a:rPr sz="4000" dirty="0" smtClean="0"/>
              <a:t>Feature!</a:t>
            </a:r>
            <a:endParaRPr sz="4000" dirty="0"/>
          </a:p>
        </p:txBody>
      </p:sp>
      <p:sp>
        <p:nvSpPr>
          <p:cNvPr id="3" name="Text Placeholder 2"/>
          <p:cNvSpPr>
            <a:spLocks noGrp="1"/>
          </p:cNvSpPr>
          <p:nvPr>
            <p:ph type="body" sz="quarter" idx="10"/>
          </p:nvPr>
        </p:nvSpPr>
        <p:spPr>
          <a:xfrm>
            <a:off x="381000" y="1447799"/>
            <a:ext cx="8382000" cy="5029201"/>
          </a:xfrm>
        </p:spPr>
        <p:txBody>
          <a:bodyPr>
            <a:normAutofit fontScale="92500" lnSpcReduction="10000"/>
          </a:bodyPr>
          <a:lstStyle/>
          <a:p>
            <a:pPr defTabSz="914363" fontAlgn="auto">
              <a:lnSpc>
                <a:spcPct val="120000"/>
              </a:lnSpc>
              <a:spcAft>
                <a:spcPts val="0"/>
              </a:spcAft>
              <a:defRPr/>
            </a:pPr>
            <a:r>
              <a:rPr lang="en-US" dirty="0" smtClean="0"/>
              <a:t>Departments help EPM Administrators tailor the PWA experience to different sets of users</a:t>
            </a:r>
          </a:p>
          <a:p>
            <a:pPr defTabSz="914363" fontAlgn="auto">
              <a:lnSpc>
                <a:spcPct val="120000"/>
              </a:lnSpc>
              <a:spcAft>
                <a:spcPts val="0"/>
              </a:spcAft>
              <a:defRPr/>
            </a:pPr>
            <a:r>
              <a:rPr lang="en-US" dirty="0" smtClean="0"/>
              <a:t>Filtering out items like Enterprise Project Types (EPTs) and Custom Fields from the PWA UI on a user by user basis helps prevents the UI from becoming overcrowded with too many choices</a:t>
            </a:r>
          </a:p>
          <a:p>
            <a:pPr defTabSz="914363" fontAlgn="auto">
              <a:lnSpc>
                <a:spcPct val="120000"/>
              </a:lnSpc>
              <a:spcAft>
                <a:spcPts val="0"/>
              </a:spcAft>
              <a:defRPr/>
            </a:pPr>
            <a:r>
              <a:rPr lang="en-US" dirty="0" smtClean="0"/>
              <a:t>Helps keep a PWA instance more user-friendly when there are larger numbers of users and groups in PWA</a:t>
            </a:r>
            <a:endParaRPr lang="en-US" dirty="0"/>
          </a:p>
        </p:txBody>
      </p:sp>
      <p:sp>
        <p:nvSpPr>
          <p:cNvPr id="4" name="Slide Number Placeholder 3"/>
          <p:cNvSpPr>
            <a:spLocks noGrp="1"/>
          </p:cNvSpPr>
          <p:nvPr>
            <p:ph type="sldNum" sz="quarter" idx="11"/>
          </p:nvPr>
        </p:nvSpPr>
        <p:spPr/>
        <p:txBody>
          <a:bodyPr/>
          <a:lstStyle/>
          <a:p>
            <a:pPr>
              <a:defRPr/>
            </a:pPr>
            <a:fld id="{4AE21B99-BBD9-459B-BD93-6DED11F81C57}" type="slidenum">
              <a:rPr lang="en-US"/>
              <a:pPr>
                <a:defRPr/>
              </a:pPr>
              <a:t>6</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Departmental Custom Fields</a:t>
            </a:r>
            <a:endParaRPr/>
          </a:p>
        </p:txBody>
      </p:sp>
      <p:sp>
        <p:nvSpPr>
          <p:cNvPr id="3" name="Content Placeholder 2"/>
          <p:cNvSpPr>
            <a:spLocks noGrp="1"/>
          </p:cNvSpPr>
          <p:nvPr>
            <p:ph idx="1"/>
          </p:nvPr>
        </p:nvSpPr>
        <p:spPr>
          <a:xfrm>
            <a:off x="381000" y="1447799"/>
            <a:ext cx="8382000" cy="4876801"/>
          </a:xfrm>
        </p:spPr>
        <p:txBody>
          <a:bodyPr>
            <a:normAutofit fontScale="92500" lnSpcReduction="20000"/>
          </a:bodyPr>
          <a:lstStyle/>
          <a:p>
            <a:pPr defTabSz="914363" fontAlgn="auto">
              <a:lnSpc>
                <a:spcPct val="120000"/>
              </a:lnSpc>
              <a:spcAft>
                <a:spcPts val="0"/>
              </a:spcAft>
              <a:defRPr/>
            </a:pPr>
            <a:r>
              <a:rPr lang="en-US" dirty="0" smtClean="0"/>
              <a:t>Allows different departments to have their own set of custom fields </a:t>
            </a:r>
          </a:p>
          <a:p>
            <a:pPr defTabSz="914363" fontAlgn="auto">
              <a:lnSpc>
                <a:spcPct val="120000"/>
              </a:lnSpc>
              <a:spcAft>
                <a:spcPts val="0"/>
              </a:spcAft>
              <a:defRPr/>
            </a:pPr>
            <a:r>
              <a:rPr lang="en-US" dirty="0" smtClean="0"/>
              <a:t>Custom fields not assigned to departments are global in scope</a:t>
            </a:r>
          </a:p>
          <a:p>
            <a:pPr defTabSz="914363" fontAlgn="auto">
              <a:lnSpc>
                <a:spcPct val="120000"/>
              </a:lnSpc>
              <a:spcAft>
                <a:spcPts val="0"/>
              </a:spcAft>
              <a:defRPr/>
            </a:pPr>
            <a:r>
              <a:rPr lang="en-US" dirty="0" smtClean="0"/>
              <a:t>Users can see both global and departmental custom fields</a:t>
            </a:r>
          </a:p>
          <a:p>
            <a:pPr defTabSz="914363" fontAlgn="auto">
              <a:lnSpc>
                <a:spcPct val="120000"/>
              </a:lnSpc>
              <a:spcAft>
                <a:spcPts val="0"/>
              </a:spcAft>
              <a:defRPr/>
            </a:pPr>
            <a:r>
              <a:rPr lang="en-US" dirty="0" smtClean="0"/>
              <a:t>Department Custom Field can be hierarchical, but there is no inheritance between levels - only fields defined at the exact level and global will be filtered</a:t>
            </a:r>
          </a:p>
        </p:txBody>
      </p:sp>
      <p:sp>
        <p:nvSpPr>
          <p:cNvPr id="5" name="Slide Number Placeholder 4"/>
          <p:cNvSpPr>
            <a:spLocks noGrp="1"/>
          </p:cNvSpPr>
          <p:nvPr>
            <p:ph type="sldNum" sz="quarter" idx="10"/>
          </p:nvPr>
        </p:nvSpPr>
        <p:spPr/>
        <p:txBody>
          <a:bodyPr/>
          <a:lstStyle/>
          <a:p>
            <a:pPr>
              <a:defRPr/>
            </a:pPr>
            <a:fld id="{3BBE59A3-7B8F-45D4-A2AC-E1BE72E631FA}" type="slidenum">
              <a:rPr lang="en-US"/>
              <a:pPr>
                <a:defRPr/>
              </a:pPr>
              <a:t>7</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rPr sz="3600" dirty="0"/>
              <a:t>Associating Departments to Custom Fields</a:t>
            </a:r>
          </a:p>
        </p:txBody>
      </p:sp>
      <p:sp>
        <p:nvSpPr>
          <p:cNvPr id="6" name="Text Placeholder 5"/>
          <p:cNvSpPr>
            <a:spLocks noGrp="1"/>
          </p:cNvSpPr>
          <p:nvPr>
            <p:ph type="body" sz="quarter" idx="10"/>
          </p:nvPr>
        </p:nvSpPr>
        <p:spPr>
          <a:xfrm>
            <a:off x="381000" y="1447799"/>
            <a:ext cx="8382000" cy="4953001"/>
          </a:xfrm>
        </p:spPr>
        <p:txBody>
          <a:bodyPr>
            <a:normAutofit/>
          </a:bodyPr>
          <a:lstStyle/>
          <a:p>
            <a:pPr defTabSz="914363" fontAlgn="auto">
              <a:lnSpc>
                <a:spcPct val="110000"/>
              </a:lnSpc>
              <a:spcAft>
                <a:spcPts val="0"/>
              </a:spcAft>
              <a:defRPr/>
            </a:pPr>
            <a:r>
              <a:rPr lang="en-US" dirty="0" smtClean="0"/>
              <a:t>Provides EPM Administrator a technique for focusing sets of custom fields for different groups in the organization</a:t>
            </a:r>
          </a:p>
          <a:p>
            <a:pPr defTabSz="914363" fontAlgn="auto">
              <a:lnSpc>
                <a:spcPct val="110000"/>
              </a:lnSpc>
              <a:spcAft>
                <a:spcPts val="0"/>
              </a:spcAft>
              <a:defRPr/>
            </a:pPr>
            <a:r>
              <a:rPr lang="en-US" u="sng" dirty="0" smtClean="0"/>
              <a:t>Users</a:t>
            </a:r>
            <a:r>
              <a:rPr lang="en-US" dirty="0" smtClean="0"/>
              <a:t> with different department associations will see only their custom fields</a:t>
            </a:r>
          </a:p>
          <a:p>
            <a:pPr defTabSz="914363" fontAlgn="auto">
              <a:lnSpc>
                <a:spcPct val="110000"/>
              </a:lnSpc>
              <a:spcAft>
                <a:spcPts val="0"/>
              </a:spcAft>
              <a:defRPr/>
            </a:pPr>
            <a:r>
              <a:rPr lang="en-US" u="sng" dirty="0" smtClean="0"/>
              <a:t>Projects</a:t>
            </a:r>
            <a:r>
              <a:rPr lang="en-US" dirty="0" smtClean="0"/>
              <a:t> associated with different departments will only show their custom fields</a:t>
            </a:r>
            <a:endParaRPr lang="en-US" dirty="0"/>
          </a:p>
        </p:txBody>
      </p:sp>
      <p:sp>
        <p:nvSpPr>
          <p:cNvPr id="4" name="Slide Number Placeholder 3"/>
          <p:cNvSpPr>
            <a:spLocks noGrp="1"/>
          </p:cNvSpPr>
          <p:nvPr>
            <p:ph type="sldNum" sz="quarter" idx="11"/>
          </p:nvPr>
        </p:nvSpPr>
        <p:spPr/>
        <p:txBody>
          <a:bodyPr/>
          <a:lstStyle/>
          <a:p>
            <a:pPr>
              <a:defRPr/>
            </a:pPr>
            <a:fld id="{9BD67252-3C04-4511-9454-07F2EF1492EF}" type="slidenum">
              <a:rPr lang="en-US"/>
              <a:pPr>
                <a:defRPr/>
              </a:pPr>
              <a:t>8</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000" dirty="0"/>
              <a:t>Associating Resources with </a:t>
            </a:r>
            <a:r>
              <a:rPr sz="3600" dirty="0"/>
              <a:t>Departments</a:t>
            </a:r>
            <a:endParaRPr sz="4000" dirty="0"/>
          </a:p>
        </p:txBody>
      </p:sp>
      <p:sp>
        <p:nvSpPr>
          <p:cNvPr id="3" name="Text Placeholder 2"/>
          <p:cNvSpPr>
            <a:spLocks noGrp="1"/>
          </p:cNvSpPr>
          <p:nvPr>
            <p:ph type="body" sz="quarter" idx="10"/>
          </p:nvPr>
        </p:nvSpPr>
        <p:spPr>
          <a:xfrm>
            <a:off x="381000" y="1447799"/>
            <a:ext cx="8382000" cy="4800601"/>
          </a:xfrm>
        </p:spPr>
        <p:txBody>
          <a:bodyPr>
            <a:normAutofit/>
          </a:bodyPr>
          <a:lstStyle/>
          <a:p>
            <a:pPr defTabSz="914363" fontAlgn="auto">
              <a:lnSpc>
                <a:spcPct val="110000"/>
              </a:lnSpc>
              <a:spcAft>
                <a:spcPts val="0"/>
              </a:spcAft>
              <a:defRPr/>
            </a:pPr>
            <a:r>
              <a:rPr lang="en-US" sz="2800" dirty="0" smtClean="0"/>
              <a:t>PWA User accounts now have an available setting for Departments</a:t>
            </a:r>
          </a:p>
          <a:p>
            <a:pPr defTabSz="914363" fontAlgn="auto">
              <a:lnSpc>
                <a:spcPct val="110000"/>
              </a:lnSpc>
              <a:spcAft>
                <a:spcPts val="0"/>
              </a:spcAft>
              <a:defRPr/>
            </a:pPr>
            <a:r>
              <a:rPr lang="en-US" sz="2800" dirty="0" smtClean="0"/>
              <a:t>Set a user’s Department to focus that user’s visibility to custom fields to just that Department's custom fields and any globally scoped custom fields</a:t>
            </a:r>
            <a:endParaRPr lang="en-US" sz="2800" dirty="0"/>
          </a:p>
        </p:txBody>
      </p:sp>
      <p:sp>
        <p:nvSpPr>
          <p:cNvPr id="4" name="Slide Number Placeholder 3"/>
          <p:cNvSpPr>
            <a:spLocks noGrp="1"/>
          </p:cNvSpPr>
          <p:nvPr>
            <p:ph type="sldNum" sz="quarter" idx="11"/>
          </p:nvPr>
        </p:nvSpPr>
        <p:spPr/>
        <p:txBody>
          <a:bodyPr/>
          <a:lstStyle/>
          <a:p>
            <a:pPr>
              <a:defRPr/>
            </a:pPr>
            <a:fld id="{3579A327-7D99-4E57-923A-8B66C96F0BF4}" type="slidenum">
              <a:rPr lang="en-US"/>
              <a:pPr>
                <a:defRPr/>
              </a:pPr>
              <a:t>9</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xmlns:mc="http://schemas.openxmlformats.org/markup-compatibility/2006" xmlns:a14="http://schemas.microsoft.com/office/drawing/2010/main" val="FF0000" mc:Ignorable=""/>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2_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2_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outs:outSpaceData xmlns:outs="http://schemas.microsoft.com/office/2009/outspace/metadata">
  <outs:relatedDates>
    <outs:relatedDate>
      <outs:type>3</outs:type>
      <outs:displayName>Last Modified</outs:displayName>
      <outs:dateTime>2009-09-11T04:48:32Z</outs:dateTime>
      <outs:isPinned>true</outs:isPinned>
    </outs:relatedDate>
    <outs:relatedDate>
      <outs:type>2</outs:type>
      <outs:displayName>Created</outs:displayName>
      <outs:dateTime>2009-08-19T05:21:56Z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b37bd352-beaf-4c97-8b80-f7f4c01a9729">CS6VPA66YUCU-275-71</_dlc_DocId>
    <_dlc_DocIdUrl xmlns="b37bd352-beaf-4c97-8b80-f7f4c01a9729">
      <Url>http://office/14/teams/project/feedback/_layouts/DocIdRedir.aspx?ID=CS6VPA66YUCU-275-71</Url>
      <Description>CS6VPA66YUCU-275-71</Description>
    </_dlc_DocIdUr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969B50-D65F-43D4-B5F8-4846CC4DB6D4}">
  <ds:schemaRefs>
    <ds:schemaRef ds:uri="http://schemas.microsoft.com/sharepoint/events"/>
  </ds:schemaRefs>
</ds:datastoreItem>
</file>

<file path=customXml/itemProps2.xml><?xml version="1.0" encoding="utf-8"?>
<ds:datastoreItem xmlns:ds="http://schemas.openxmlformats.org/officeDocument/2006/customXml" ds:itemID="{DF187721-7892-492D-A5BB-15B05FAEFF1B}">
  <ds:schemaRefs>
    <ds:schemaRef ds:uri="http://schemas.microsoft.com/office/2009/outspace/metadata"/>
  </ds:schemaRefs>
</ds:datastoreItem>
</file>

<file path=customXml/itemProps3.xml><?xml version="1.0" encoding="utf-8"?>
<ds:datastoreItem xmlns:ds="http://schemas.openxmlformats.org/officeDocument/2006/customXml" ds:itemID="{D668691D-FEAD-4D27-87EC-5231FD0D9A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DDFCA76-258E-4B08-923A-ED8665F7DDEF}">
  <ds:schemaRefs>
    <ds:schemaRef ds:uri="http://schemas.microsoft.com/office/2006/metadata/properties"/>
    <ds:schemaRef ds:uri="http://schemas.microsoft.com/office/infopath/2007/PartnerControls"/>
    <ds:schemaRef ds:uri="http://purl.org/dc/terms/"/>
    <ds:schemaRef ds:uri="http://purl.org/dc/dcmitype/"/>
    <ds:schemaRef ds:uri="http://purl.org/dc/elements/1.1/"/>
    <ds:schemaRef ds:uri="http://schemas.microsoft.com/office/2006/documentManagement/types"/>
    <ds:schemaRef ds:uri="b37bd352-beaf-4c97-8b80-f7f4c01a9729"/>
    <ds:schemaRef ds:uri="http://www.w3.org/XML/1998/namespace"/>
    <ds:schemaRef ds:uri="http://schemas.openxmlformats.org/package/2006/metadata/core-properties"/>
  </ds:schemaRefs>
</ds:datastoreItem>
</file>

<file path=customXml/itemProps5.xml><?xml version="1.0" encoding="utf-8"?>
<ds:datastoreItem xmlns:ds="http://schemas.openxmlformats.org/officeDocument/2006/customXml" ds:itemID="{9A5DF9A6-7202-4D39-BE6C-1264055962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2249</Words>
  <Application>Microsoft Office PowerPoint</Application>
  <PresentationFormat>On-screen Show (4:3)</PresentationFormat>
  <Paragraphs>278</Paragraphs>
  <Slides>37</Slides>
  <Notes>16</Notes>
  <HiddenSlides>0</HiddenSlides>
  <MMClips>0</MMClips>
  <ScaleCrop>false</ScaleCrop>
  <HeadingPairs>
    <vt:vector size="4" baseType="variant">
      <vt:variant>
        <vt:lpstr>Theme</vt:lpstr>
      </vt:variant>
      <vt:variant>
        <vt:i4>6</vt:i4>
      </vt:variant>
      <vt:variant>
        <vt:lpstr>Slide Titles</vt:lpstr>
      </vt:variant>
      <vt:variant>
        <vt:i4>37</vt:i4>
      </vt:variant>
    </vt:vector>
  </HeadingPairs>
  <TitlesOfParts>
    <vt:vector size="43" baseType="lpstr">
      <vt:lpstr>Project 2010 Ignite Template</vt:lpstr>
      <vt:lpstr>White with Consolas font for code slides</vt:lpstr>
      <vt:lpstr>1_Project 2010 Ignite Template</vt:lpstr>
      <vt:lpstr>1_White with Consolas font for code slides</vt:lpstr>
      <vt:lpstr>2_Project 2010 Ignite Template</vt:lpstr>
      <vt:lpstr>2_White with Consolas font for code slides</vt:lpstr>
      <vt:lpstr>PowerPoint Presentation</vt:lpstr>
      <vt:lpstr>Administrative Enhancements</vt:lpstr>
      <vt:lpstr>Agenda</vt:lpstr>
      <vt:lpstr>Departments</vt:lpstr>
      <vt:lpstr>Departments</vt:lpstr>
      <vt:lpstr>Departments are Not a Security Feature!</vt:lpstr>
      <vt:lpstr>Departmental Custom Fields</vt:lpstr>
      <vt:lpstr>Associating Departments to Custom Fields</vt:lpstr>
      <vt:lpstr>Associating Resources with Departments</vt:lpstr>
      <vt:lpstr>Associating Projects to Departments</vt:lpstr>
      <vt:lpstr>Associating Drivers to Departments</vt:lpstr>
      <vt:lpstr>Departmental OLAP Databases</vt:lpstr>
      <vt:lpstr>Departments</vt:lpstr>
      <vt:lpstr>Departmental Custom Fields</vt:lpstr>
      <vt:lpstr>Deployment Consideration</vt:lpstr>
      <vt:lpstr>Demo - Departments</vt:lpstr>
      <vt:lpstr>Delegation</vt:lpstr>
      <vt:lpstr>User Delegation Overview</vt:lpstr>
      <vt:lpstr>User Delegation Details</vt:lpstr>
      <vt:lpstr>User Delegation Management</vt:lpstr>
      <vt:lpstr>Delegation Management</vt:lpstr>
      <vt:lpstr>Delegation Management Ctnd. </vt:lpstr>
      <vt:lpstr>User Delegation</vt:lpstr>
      <vt:lpstr>Activate a User Delegation Manually</vt:lpstr>
      <vt:lpstr>Demo - Delegation</vt:lpstr>
      <vt:lpstr>Changes to Project Server 2010 Permissions</vt:lpstr>
      <vt:lpstr>Active Directory Synchronization</vt:lpstr>
      <vt:lpstr>Active Directory Synchronization</vt:lpstr>
      <vt:lpstr>Active Directory Synchronization</vt:lpstr>
      <vt:lpstr>PROJECT MANAGER PROVISIONED PERMISSIONS</vt:lpstr>
      <vt:lpstr>Project Manager Provisioned Permissions</vt:lpstr>
      <vt:lpstr>Demo – PM Provisioned Permissions</vt:lpstr>
      <vt:lpstr>More Permission Changes</vt:lpstr>
      <vt:lpstr>BULK UPDATE PROJECT SITES</vt:lpstr>
      <vt:lpstr>Bulk Update Project Sites</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Administration</dc:title>
  <dc:creator/>
  <cp:lastModifiedBy/>
  <cp:revision>1</cp:revision>
  <dcterms:created xsi:type="dcterms:W3CDTF">2009-08-19T05:21:56Z</dcterms:created>
  <dcterms:modified xsi:type="dcterms:W3CDTF">2009-11-05T14:37:08Z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Url">
    <vt:lpwstr>http://office/14/teams/project/feedback/_layouts/DocIdRedir.aspx?ID=CS6VPA66YUCU-275-71, CS6VPA66YUCU-275-71</vt:lpwstr>
  </property>
  <property fmtid="{D5CDD505-2E9C-101B-9397-08002B2CF9AE}" pid="4" name="_dlc_DocId">
    <vt:lpwstr>CS6VPA66YUCU-275-71</vt:lpwstr>
  </property>
</Properties>
</file>