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6"/>
    <p:sldMasterId id="2147483673" r:id="rId7"/>
    <p:sldMasterId id="2147483675" r:id="rId8"/>
    <p:sldMasterId id="2147483689" r:id="rId9"/>
    <p:sldMasterId id="2147483691" r:id="rId10"/>
    <p:sldMasterId id="2147483705" r:id="rId11"/>
  </p:sldMasterIdLst>
  <p:notesMasterIdLst>
    <p:notesMasterId r:id="rId51"/>
  </p:notesMasterIdLst>
  <p:sldIdLst>
    <p:sldId id="281" r:id="rId12"/>
    <p:sldId id="282" r:id="rId13"/>
    <p:sldId id="278" r:id="rId14"/>
    <p:sldId id="264" r:id="rId15"/>
    <p:sldId id="287" r:id="rId16"/>
    <p:sldId id="286" r:id="rId17"/>
    <p:sldId id="268" r:id="rId18"/>
    <p:sldId id="283" r:id="rId19"/>
    <p:sldId id="284" r:id="rId20"/>
    <p:sldId id="285" r:id="rId21"/>
    <p:sldId id="291" r:id="rId22"/>
    <p:sldId id="292" r:id="rId23"/>
    <p:sldId id="272" r:id="rId24"/>
    <p:sldId id="275" r:id="rId25"/>
    <p:sldId id="288" r:id="rId26"/>
    <p:sldId id="316" r:id="rId27"/>
    <p:sldId id="293" r:id="rId28"/>
    <p:sldId id="258" r:id="rId29"/>
    <p:sldId id="260" r:id="rId30"/>
    <p:sldId id="261" r:id="rId31"/>
    <p:sldId id="289" r:id="rId32"/>
    <p:sldId id="304" r:id="rId33"/>
    <p:sldId id="262" r:id="rId34"/>
    <p:sldId id="263" r:id="rId35"/>
    <p:sldId id="314" r:id="rId36"/>
    <p:sldId id="317" r:id="rId37"/>
    <p:sldId id="305" r:id="rId38"/>
    <p:sldId id="256" r:id="rId39"/>
    <p:sldId id="294" r:id="rId40"/>
    <p:sldId id="318" r:id="rId41"/>
    <p:sldId id="306" r:id="rId42"/>
    <p:sldId id="311" r:id="rId43"/>
    <p:sldId id="309" r:id="rId44"/>
    <p:sldId id="313" r:id="rId45"/>
    <p:sldId id="312" r:id="rId46"/>
    <p:sldId id="319" r:id="rId47"/>
    <p:sldId id="320" r:id="rId48"/>
    <p:sldId id="315" r:id="rId49"/>
    <p:sldId id="279"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Segoe UI" pitchFamily="34" charset="0"/>
        <a:ea typeface="+mn-ea"/>
        <a:cs typeface="Arial" charset="0"/>
      </a:defRPr>
    </a:lvl1pPr>
    <a:lvl2pPr marL="457200" algn="l" rtl="0" fontAlgn="base">
      <a:spcBef>
        <a:spcPct val="0"/>
      </a:spcBef>
      <a:spcAft>
        <a:spcPct val="0"/>
      </a:spcAft>
      <a:defRPr kern="1200">
        <a:solidFill>
          <a:schemeClr val="tx1"/>
        </a:solidFill>
        <a:latin typeface="Segoe UI" pitchFamily="34" charset="0"/>
        <a:ea typeface="+mn-ea"/>
        <a:cs typeface="Arial" charset="0"/>
      </a:defRPr>
    </a:lvl2pPr>
    <a:lvl3pPr marL="914400" algn="l" rtl="0" fontAlgn="base">
      <a:spcBef>
        <a:spcPct val="0"/>
      </a:spcBef>
      <a:spcAft>
        <a:spcPct val="0"/>
      </a:spcAft>
      <a:defRPr kern="1200">
        <a:solidFill>
          <a:schemeClr val="tx1"/>
        </a:solidFill>
        <a:latin typeface="Segoe UI" pitchFamily="34" charset="0"/>
        <a:ea typeface="+mn-ea"/>
        <a:cs typeface="Arial" charset="0"/>
      </a:defRPr>
    </a:lvl3pPr>
    <a:lvl4pPr marL="1371600" algn="l" rtl="0" fontAlgn="base">
      <a:spcBef>
        <a:spcPct val="0"/>
      </a:spcBef>
      <a:spcAft>
        <a:spcPct val="0"/>
      </a:spcAft>
      <a:defRPr kern="1200">
        <a:solidFill>
          <a:schemeClr val="tx1"/>
        </a:solidFill>
        <a:latin typeface="Segoe UI" pitchFamily="34" charset="0"/>
        <a:ea typeface="+mn-ea"/>
        <a:cs typeface="Arial" charset="0"/>
      </a:defRPr>
    </a:lvl4pPr>
    <a:lvl5pPr marL="1828800" algn="l" rtl="0" fontAlgn="base">
      <a:spcBef>
        <a:spcPct val="0"/>
      </a:spcBef>
      <a:spcAft>
        <a:spcPct val="0"/>
      </a:spcAft>
      <a:defRPr kern="1200">
        <a:solidFill>
          <a:schemeClr val="tx1"/>
        </a:solidFill>
        <a:latin typeface="Segoe UI" pitchFamily="34" charset="0"/>
        <a:ea typeface="+mn-ea"/>
        <a:cs typeface="Arial" charset="0"/>
      </a:defRPr>
    </a:lvl5pPr>
    <a:lvl6pPr marL="2286000" algn="l" defTabSz="914400" rtl="0" eaLnBrk="1" latinLnBrk="0" hangingPunct="1">
      <a:defRPr kern="1200">
        <a:solidFill>
          <a:schemeClr val="tx1"/>
        </a:solidFill>
        <a:latin typeface="Segoe UI" pitchFamily="34" charset="0"/>
        <a:ea typeface="+mn-ea"/>
        <a:cs typeface="Arial" charset="0"/>
      </a:defRPr>
    </a:lvl6pPr>
    <a:lvl7pPr marL="2743200" algn="l" defTabSz="914400" rtl="0" eaLnBrk="1" latinLnBrk="0" hangingPunct="1">
      <a:defRPr kern="1200">
        <a:solidFill>
          <a:schemeClr val="tx1"/>
        </a:solidFill>
        <a:latin typeface="Segoe UI" pitchFamily="34" charset="0"/>
        <a:ea typeface="+mn-ea"/>
        <a:cs typeface="Arial" charset="0"/>
      </a:defRPr>
    </a:lvl7pPr>
    <a:lvl8pPr marL="3200400" algn="l" defTabSz="914400" rtl="0" eaLnBrk="1" latinLnBrk="0" hangingPunct="1">
      <a:defRPr kern="1200">
        <a:solidFill>
          <a:schemeClr val="tx1"/>
        </a:solidFill>
        <a:latin typeface="Segoe UI" pitchFamily="34" charset="0"/>
        <a:ea typeface="+mn-ea"/>
        <a:cs typeface="Arial" charset="0"/>
      </a:defRPr>
    </a:lvl8pPr>
    <a:lvl9pPr marL="3657600" algn="l" defTabSz="914400" rtl="0" eaLnBrk="1" latinLnBrk="0" hangingPunct="1">
      <a:defRPr kern="1200">
        <a:solidFill>
          <a:schemeClr val="tx1"/>
        </a:solidFill>
        <a:latin typeface="Segoe UI" pitchFamily="34" charset="0"/>
        <a:ea typeface="+mn-ea"/>
        <a:cs typeface="Arial" charset="0"/>
      </a:defRPr>
    </a:lvl9pPr>
  </p:defaultTextStyle>
  <p:extLst>
    <p:ext uri="{521415D9-36F7-43E2-AB2F-B90AF26B5E84}">
      <p14:sectionLst xmlns:p14="http://schemas.microsoft.com/office/powerpoint/2010/main">
        <p14:section name="Default Section" id="{2BB0C780-CBAA-4E93-95D6-630DB6869F3A}">
          <p14:sldIdLst>
            <p14:sldId id="281"/>
            <p14:sldId id="282"/>
            <p14:sldId id="278"/>
          </p14:sldIdLst>
        </p14:section>
        <p14:section name="Departments" id="{7F452008-5B30-408D-B4E9-BCBAAB313F9B}">
          <p14:sldIdLst>
            <p14:sldId id="264"/>
            <p14:sldId id="287"/>
            <p14:sldId id="286"/>
            <p14:sldId id="268"/>
            <p14:sldId id="283"/>
            <p14:sldId id="284"/>
            <p14:sldId id="285"/>
            <p14:sldId id="291"/>
            <p14:sldId id="292"/>
            <p14:sldId id="272"/>
            <p14:sldId id="275"/>
            <p14:sldId id="288"/>
            <p14:sldId id="316"/>
          </p14:sldIdLst>
        </p14:section>
        <p14:section name="Delegation" id="{F3C35703-416C-44BB-AB7B-A3F2BDF702EC}">
          <p14:sldIdLst>
            <p14:sldId id="293"/>
            <p14:sldId id="258"/>
            <p14:sldId id="260"/>
            <p14:sldId id="261"/>
            <p14:sldId id="289"/>
            <p14:sldId id="304"/>
            <p14:sldId id="262"/>
            <p14:sldId id="263"/>
            <p14:sldId id="314"/>
            <p14:sldId id="317"/>
            <p14:sldId id="305"/>
          </p14:sldIdLst>
        </p14:section>
        <p14:section name="Project Manager" id="{66E2543A-F055-4E93-8799-4CA6B9877EAA}">
          <p14:sldIdLst>
            <p14:sldId id="256"/>
            <p14:sldId id="294"/>
            <p14:sldId id="318"/>
            <p14:sldId id="306"/>
          </p14:sldIdLst>
        </p14:section>
        <p14:section name="AD Sync" id="{2F1B303A-4EAB-4FCD-84EC-1DFB3D86585A}">
          <p14:sldIdLst>
            <p14:sldId id="311"/>
            <p14:sldId id="309"/>
          </p14:sldIdLst>
        </p14:section>
        <p14:section name="Bulk Update Project Site" id="{78BD91D3-D9AD-4EF9-90E3-283699A8918C}">
          <p14:sldIdLst>
            <p14:sldId id="313"/>
            <p14:sldId id="312"/>
            <p14:sldId id="319"/>
          </p14:sldIdLst>
        </p14:section>
        <p14:section name="Summary" id="{9F505611-490F-464A-B7CF-746B7C67C7F9}">
          <p14:sldIdLst>
            <p14:sldId id="320"/>
            <p14:sldId id="315"/>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63" autoAdjust="0"/>
    <p:restoredTop sz="85529" autoAdjust="0"/>
  </p:normalViewPr>
  <p:slideViewPr>
    <p:cSldViewPr>
      <p:cViewPr varScale="1">
        <p:scale>
          <a:sx n="97" d="100"/>
          <a:sy n="97" d="100"/>
        </p:scale>
        <p:origin x="-1314" y="-96"/>
      </p:cViewPr>
      <p:guideLst>
        <p:guide orient="horz" pos="2160"/>
        <p:guide pos="2880"/>
      </p:guideLst>
    </p:cSldViewPr>
  </p:slideViewPr>
  <p:notesTextViewPr>
    <p:cViewPr>
      <p:scale>
        <a:sx n="100" d="100"/>
        <a:sy n="100" d="100"/>
      </p:scale>
      <p:origin x="0" y="0"/>
    </p:cViewPr>
  </p:notesTextViewPr>
  <p:sorterViewPr>
    <p:cViewPr>
      <p:scale>
        <a:sx n="80" d="100"/>
        <a:sy n="80" d="100"/>
      </p:scale>
      <p:origin x="0" y="6546"/>
    </p:cViewPr>
  </p:sorterViewPr>
  <p:notesViewPr>
    <p:cSldViewPr>
      <p:cViewPr varScale="1">
        <p:scale>
          <a:sx n="65" d="100"/>
          <a:sy n="65" d="100"/>
        </p:scale>
        <p:origin x="-2222"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6.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viewProps" Target="viewProps.xml"/><Relationship Id="rId5" Type="http://schemas.openxmlformats.org/officeDocument/2006/relationships/customXml" Target="../customXml/item5.xml"/><Relationship Id="rId10" Type="http://schemas.openxmlformats.org/officeDocument/2006/relationships/slideMaster" Target="slideMasters/slideMaster5.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8" Type="http://schemas.openxmlformats.org/officeDocument/2006/relationships/slideMaster" Target="slideMasters/slideMaster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EB923830-99BD-4F7B-BAEB-0002797A40B1}" type="datetimeFigureOut">
              <a:rPr lang="en-US"/>
              <a:pPr>
                <a:defRPr/>
              </a:pPr>
              <a:t>4/8/2010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B299826-7C5F-4D44-98ED-35B63DC00944}" type="slidenum">
              <a:rPr lang="en-US"/>
              <a:pPr>
                <a:defRPr/>
              </a:pPr>
              <a:t>‹#›</a:t>
            </a:fld>
            <a:endParaRPr lang="en-US"/>
          </a:p>
        </p:txBody>
      </p:sp>
    </p:spTree>
    <p:extLst>
      <p:ext uri="{BB962C8B-B14F-4D97-AF65-F5344CB8AC3E}">
        <p14:creationId xmlns:p14="http://schemas.microsoft.com/office/powerpoint/2010/main" val="32611581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2" name="Date Placeholder 7"/>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DF088264-F068-46FA-8B61-D7D8728FE48E}" type="datetime1">
              <a:rPr lang="en-US">
                <a:latin typeface="Calibri" pitchFamily="34" charset="0"/>
              </a:rPr>
              <a:pPr fontAlgn="base">
                <a:spcBef>
                  <a:spcPct val="0"/>
                </a:spcBef>
                <a:spcAft>
                  <a:spcPct val="0"/>
                </a:spcAft>
              </a:pPr>
              <a:t>4/8/2010</a:t>
            </a:fld>
            <a:endParaRPr lang="en-US">
              <a:latin typeface="Calibri" pitchFamily="34" charset="0"/>
            </a:endParaRPr>
          </a:p>
        </p:txBody>
      </p:sp>
      <p:sp>
        <p:nvSpPr>
          <p:cNvPr id="73733" name="Slide Number Placeholder 8"/>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8DC16772-77C9-4108-80C5-2083B4FCD420}" type="slidenum">
              <a:rPr lang="en-US">
                <a:latin typeface="Calibri" pitchFamily="34" charset="0"/>
              </a:rPr>
              <a:pPr fontAlgn="base">
                <a:spcBef>
                  <a:spcPct val="0"/>
                </a:spcBef>
                <a:spcAft>
                  <a:spcPct val="0"/>
                </a:spcAft>
              </a:pPr>
              <a:t>1</a:t>
            </a:fld>
            <a:endParaRPr lang="en-US">
              <a:latin typeface="Calibri" pitchFamily="34" charset="0"/>
            </a:endParaRPr>
          </a:p>
        </p:txBody>
      </p:sp>
      <p:sp>
        <p:nvSpPr>
          <p:cNvPr id="73734" name="Footer Placeholder 9"/>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p:txBody>
      </p:sp>
      <p:sp>
        <p:nvSpPr>
          <p:cNvPr id="73735" name="Header Placeholder 10"/>
          <p:cNvSpPr>
            <a:spLocks noGrp="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Server 2010 Ignite!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a:p>
            <a:pPr lvl="0"/>
            <a:r>
              <a:rPr lang="en-US" sz="1200" kern="1200" dirty="0" smtClean="0">
                <a:solidFill>
                  <a:schemeClr val="tx1"/>
                </a:solidFill>
                <a:latin typeface="+mn-lt"/>
                <a:ea typeface="+mn-ea"/>
                <a:cs typeface="+mn-cs"/>
              </a:rPr>
              <a:t>On the Quick Launch, click </a:t>
            </a:r>
            <a:r>
              <a:rPr lang="en-US" sz="1200" b="1" kern="1200" dirty="0" smtClean="0">
                <a:solidFill>
                  <a:schemeClr val="tx1"/>
                </a:solidFill>
                <a:latin typeface="+mn-lt"/>
                <a:ea typeface="+mn-ea"/>
                <a:cs typeface="+mn-cs"/>
              </a:rPr>
              <a:t>Server Settings</a:t>
            </a:r>
            <a:r>
              <a:rPr lang="en-US" sz="1200" kern="1200" dirty="0" smtClean="0">
                <a:solidFill>
                  <a:schemeClr val="tx1"/>
                </a:solidFill>
                <a:latin typeface="+mn-lt"/>
                <a:ea typeface="+mn-ea"/>
                <a:cs typeface="+mn-cs"/>
              </a:rPr>
              <a:t>.</a:t>
            </a:r>
          </a:p>
          <a:p>
            <a:pPr lvl="0"/>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Security</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Manage Categories</a:t>
            </a:r>
            <a:r>
              <a:rPr lang="en-US" sz="1200" kern="1200" dirty="0" smtClean="0">
                <a:solidFill>
                  <a:schemeClr val="tx1"/>
                </a:solidFill>
                <a:latin typeface="+mn-lt"/>
                <a:ea typeface="+mn-ea"/>
                <a:cs typeface="+mn-cs"/>
              </a:rPr>
              <a:t>.</a:t>
            </a:r>
          </a:p>
          <a:p>
            <a:pPr lvl="0"/>
            <a:r>
              <a:rPr lang="en-US" sz="1200" kern="1200" dirty="0" smtClean="0">
                <a:solidFill>
                  <a:schemeClr val="tx1"/>
                </a:solidFill>
                <a:latin typeface="+mn-lt"/>
                <a:ea typeface="+mn-ea"/>
                <a:cs typeface="+mn-cs"/>
              </a:rPr>
              <a:t>Click the name of the category that contains the user or group for which you want to enable user delegation.</a:t>
            </a:r>
          </a:p>
          <a:p>
            <a:pPr lvl="0"/>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Users and Groups</a:t>
            </a:r>
            <a:r>
              <a:rPr lang="en-US" sz="1200" kern="1200" dirty="0" smtClean="0">
                <a:solidFill>
                  <a:schemeClr val="tx1"/>
                </a:solidFill>
                <a:latin typeface="+mn-lt"/>
                <a:ea typeface="+mn-ea"/>
                <a:cs typeface="+mn-cs"/>
              </a:rPr>
              <a:t> section, click the name of group or a specific user in the </a:t>
            </a:r>
            <a:r>
              <a:rPr lang="en-US" sz="1200" b="1" kern="1200" dirty="0" smtClean="0">
                <a:solidFill>
                  <a:schemeClr val="tx1"/>
                </a:solidFill>
                <a:latin typeface="+mn-lt"/>
                <a:ea typeface="+mn-ea"/>
                <a:cs typeface="+mn-cs"/>
              </a:rPr>
              <a:t>Users and Groups with Permissions</a:t>
            </a:r>
            <a:r>
              <a:rPr lang="en-US" sz="1200" kern="1200" dirty="0" smtClean="0">
                <a:solidFill>
                  <a:schemeClr val="tx1"/>
                </a:solidFill>
                <a:latin typeface="+mn-lt"/>
                <a:ea typeface="+mn-ea"/>
                <a:cs typeface="+mn-cs"/>
              </a:rPr>
              <a:t> box.</a:t>
            </a:r>
          </a:p>
          <a:p>
            <a:pPr lvl="0"/>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Permissions</a:t>
            </a:r>
            <a:r>
              <a:rPr lang="en-US" sz="1200" kern="1200" dirty="0" smtClean="0">
                <a:solidFill>
                  <a:schemeClr val="tx1"/>
                </a:solidFill>
                <a:latin typeface="+mn-lt"/>
                <a:ea typeface="+mn-ea"/>
                <a:cs typeface="+mn-cs"/>
              </a:rPr>
              <a:t> box that appears, scroll down to the </a:t>
            </a:r>
            <a:r>
              <a:rPr lang="en-US" sz="1200" b="1" kern="1200" dirty="0" smtClean="0">
                <a:solidFill>
                  <a:schemeClr val="tx1"/>
                </a:solidFill>
                <a:latin typeface="+mn-lt"/>
                <a:ea typeface="+mn-ea"/>
                <a:cs typeface="+mn-cs"/>
              </a:rPr>
              <a:t>Resource</a:t>
            </a:r>
            <a:r>
              <a:rPr lang="en-US" sz="1200" kern="1200" dirty="0" smtClean="0">
                <a:solidFill>
                  <a:schemeClr val="tx1"/>
                </a:solidFill>
                <a:latin typeface="+mn-lt"/>
                <a:ea typeface="+mn-ea"/>
                <a:cs typeface="+mn-cs"/>
              </a:rPr>
              <a:t> section, and select the check box for the </a:t>
            </a:r>
            <a:r>
              <a:rPr lang="en-US" sz="1200" b="1" kern="1200" dirty="0" smtClean="0">
                <a:solidFill>
                  <a:schemeClr val="tx1"/>
                </a:solidFill>
                <a:latin typeface="+mn-lt"/>
                <a:ea typeface="+mn-ea"/>
                <a:cs typeface="+mn-cs"/>
              </a:rPr>
              <a:t>Manage Resource Delegates</a:t>
            </a:r>
            <a:r>
              <a:rPr lang="en-US" sz="1200" kern="1200" dirty="0" smtClean="0">
                <a:solidFill>
                  <a:schemeClr val="tx1"/>
                </a:solidFill>
                <a:latin typeface="+mn-lt"/>
                <a:ea typeface="+mn-ea"/>
                <a:cs typeface="+mn-cs"/>
              </a:rPr>
              <a:t> permission to turn on the user delegation feature for that user or group.</a:t>
            </a:r>
          </a:p>
          <a:p>
            <a:pPr lvl="0"/>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Save</a:t>
            </a:r>
            <a:r>
              <a:rPr lang="en-US" sz="1200" kern="1200" dirty="0" smtClean="0">
                <a:solidFill>
                  <a:schemeClr val="tx1"/>
                </a:solidFill>
                <a:latin typeface="+mn-lt"/>
                <a:ea typeface="+mn-ea"/>
                <a:cs typeface="+mn-cs"/>
              </a:rPr>
              <a:t> to save the permissions on the server.</a:t>
            </a:r>
          </a:p>
          <a:p>
            <a:pPr>
              <a:spcBef>
                <a:spcPct val="0"/>
              </a:spcBef>
            </a:pPr>
            <a:r>
              <a:rPr lang="en-US" dirty="0" smtClean="0"/>
              <a:t> </a:t>
            </a:r>
          </a:p>
        </p:txBody>
      </p:sp>
      <p:sp>
        <p:nvSpPr>
          <p:cNvPr id="8499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403B7FA1-16B0-4ED2-B715-CCF243B9F8D9}" type="slidenum">
              <a:rPr lang="en-US">
                <a:latin typeface="Calibri" pitchFamily="34" charset="0"/>
              </a:rPr>
              <a:pPr fontAlgn="base">
                <a:spcBef>
                  <a:spcPct val="0"/>
                </a:spcBef>
                <a:spcAft>
                  <a:spcPct val="0"/>
                </a:spcAft>
              </a:pPr>
              <a:t>22</a:t>
            </a:fld>
            <a:endParaRPr lang="en-US">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63" fontAlgn="auto">
              <a:lnSpc>
                <a:spcPct val="120000"/>
              </a:lnSpc>
              <a:spcAft>
                <a:spcPts val="0"/>
              </a:spcAft>
              <a:defRPr/>
            </a:pPr>
            <a:r>
              <a:rPr lang="en-US" dirty="0" smtClean="0">
                <a:solidFill>
                  <a:schemeClr val="tx1"/>
                </a:solidFill>
              </a:rPr>
              <a:t>Check global permissions related to delegation</a:t>
            </a:r>
          </a:p>
          <a:p>
            <a:pPr>
              <a:lnSpc>
                <a:spcPct val="120000"/>
              </a:lnSpc>
            </a:pPr>
            <a:r>
              <a:rPr lang="en-US" dirty="0" smtClean="0">
                <a:solidFill>
                  <a:schemeClr val="tx1"/>
                </a:solidFill>
              </a:rPr>
              <a:t>Set permissions for a specific user:</a:t>
            </a:r>
          </a:p>
          <a:p>
            <a:pPr lvl="1">
              <a:lnSpc>
                <a:spcPct val="120000"/>
              </a:lnSpc>
            </a:pPr>
            <a:r>
              <a:rPr lang="en-US" dirty="0" smtClean="0">
                <a:solidFill>
                  <a:schemeClr val="tx1"/>
                </a:solidFill>
              </a:rPr>
              <a:t>On the Quick Launch, click </a:t>
            </a:r>
            <a:r>
              <a:rPr lang="en-US" b="1" dirty="0" smtClean="0">
                <a:solidFill>
                  <a:schemeClr val="tx1"/>
                </a:solidFill>
              </a:rPr>
              <a:t>Server Settings</a:t>
            </a:r>
            <a:endParaRPr lang="en-US" dirty="0" smtClean="0">
              <a:solidFill>
                <a:schemeClr val="tx1"/>
              </a:solidFill>
            </a:endParaRPr>
          </a:p>
          <a:p>
            <a:pPr lvl="1">
              <a:lnSpc>
                <a:spcPct val="120000"/>
              </a:lnSpc>
            </a:pPr>
            <a:r>
              <a:rPr lang="en-US" dirty="0" smtClean="0">
                <a:solidFill>
                  <a:schemeClr val="tx1"/>
                </a:solidFill>
              </a:rPr>
              <a:t>Under </a:t>
            </a:r>
            <a:r>
              <a:rPr lang="en-US" b="1" dirty="0" smtClean="0">
                <a:solidFill>
                  <a:schemeClr val="tx1"/>
                </a:solidFill>
              </a:rPr>
              <a:t>Security</a:t>
            </a:r>
            <a:r>
              <a:rPr lang="en-US" dirty="0" smtClean="0">
                <a:solidFill>
                  <a:schemeClr val="tx1"/>
                </a:solidFill>
              </a:rPr>
              <a:t>, click </a:t>
            </a:r>
            <a:r>
              <a:rPr lang="en-US" b="1" dirty="0" smtClean="0">
                <a:solidFill>
                  <a:schemeClr val="tx1"/>
                </a:solidFill>
              </a:rPr>
              <a:t>Manage Users</a:t>
            </a:r>
            <a:endParaRPr lang="en-US" dirty="0" smtClean="0">
              <a:solidFill>
                <a:schemeClr val="tx1"/>
              </a:solidFill>
            </a:endParaRPr>
          </a:p>
          <a:p>
            <a:pPr lvl="1">
              <a:lnSpc>
                <a:spcPct val="120000"/>
              </a:lnSpc>
            </a:pPr>
            <a:r>
              <a:rPr lang="en-US" dirty="0" smtClean="0">
                <a:solidFill>
                  <a:schemeClr val="tx1"/>
                </a:solidFill>
              </a:rPr>
              <a:t>Click the name of the user for which you are setting permissions</a:t>
            </a:r>
          </a:p>
          <a:p>
            <a:pPr lvl="1">
              <a:lnSpc>
                <a:spcPct val="120000"/>
              </a:lnSpc>
            </a:pPr>
            <a:r>
              <a:rPr lang="en-US" dirty="0" smtClean="0">
                <a:solidFill>
                  <a:schemeClr val="tx1"/>
                </a:solidFill>
              </a:rPr>
              <a:t>On the </a:t>
            </a:r>
            <a:r>
              <a:rPr lang="en-US" b="1" dirty="0" smtClean="0">
                <a:solidFill>
                  <a:schemeClr val="tx1"/>
                </a:solidFill>
              </a:rPr>
              <a:t>Edit User</a:t>
            </a:r>
            <a:r>
              <a:rPr lang="en-US" dirty="0" smtClean="0">
                <a:solidFill>
                  <a:schemeClr val="tx1"/>
                </a:solidFill>
              </a:rPr>
              <a:t> page, expand the </a:t>
            </a:r>
            <a:r>
              <a:rPr lang="en-US" b="1" dirty="0" smtClean="0">
                <a:solidFill>
                  <a:schemeClr val="tx1"/>
                </a:solidFill>
              </a:rPr>
              <a:t>Global Permissions</a:t>
            </a:r>
            <a:r>
              <a:rPr lang="en-US" dirty="0" smtClean="0">
                <a:solidFill>
                  <a:schemeClr val="tx1"/>
                </a:solidFill>
              </a:rPr>
              <a:t> section</a:t>
            </a:r>
          </a:p>
          <a:p>
            <a:endParaRPr lang="en-US" dirty="0" smtClean="0">
              <a:solidFill>
                <a:schemeClr val="tx1"/>
              </a:solidFill>
            </a:endParaRPr>
          </a:p>
          <a:p>
            <a:r>
              <a:rPr lang="en-US" dirty="0" smtClean="0">
                <a:solidFill>
                  <a:schemeClr val="tx1"/>
                </a:solidFill>
              </a:rPr>
              <a:t>Set permissions for a group:</a:t>
            </a:r>
          </a:p>
          <a:p>
            <a:pPr lvl="1"/>
            <a:r>
              <a:rPr lang="en-US" dirty="0" smtClean="0">
                <a:solidFill>
                  <a:schemeClr val="tx1"/>
                </a:solidFill>
              </a:rPr>
              <a:t>On the Quick Launch, click </a:t>
            </a:r>
            <a:r>
              <a:rPr lang="en-US" b="1" dirty="0" smtClean="0">
                <a:solidFill>
                  <a:schemeClr val="tx1"/>
                </a:solidFill>
              </a:rPr>
              <a:t>Server Settings</a:t>
            </a:r>
            <a:endParaRPr lang="en-US" dirty="0" smtClean="0">
              <a:solidFill>
                <a:schemeClr val="tx1"/>
              </a:solidFill>
            </a:endParaRPr>
          </a:p>
          <a:p>
            <a:pPr lvl="1"/>
            <a:r>
              <a:rPr lang="en-US" dirty="0" smtClean="0">
                <a:solidFill>
                  <a:schemeClr val="tx1"/>
                </a:solidFill>
              </a:rPr>
              <a:t>Under </a:t>
            </a:r>
            <a:r>
              <a:rPr lang="en-US" b="1" dirty="0" smtClean="0">
                <a:solidFill>
                  <a:schemeClr val="tx1"/>
                </a:solidFill>
              </a:rPr>
              <a:t>Security</a:t>
            </a:r>
            <a:r>
              <a:rPr lang="en-US" dirty="0" smtClean="0">
                <a:solidFill>
                  <a:schemeClr val="tx1"/>
                </a:solidFill>
              </a:rPr>
              <a:t>, click </a:t>
            </a:r>
            <a:r>
              <a:rPr lang="en-US" b="1" dirty="0" smtClean="0">
                <a:solidFill>
                  <a:schemeClr val="tx1"/>
                </a:solidFill>
              </a:rPr>
              <a:t>Manage Groups</a:t>
            </a:r>
            <a:endParaRPr lang="en-US" dirty="0" smtClean="0">
              <a:solidFill>
                <a:schemeClr val="tx1"/>
              </a:solidFill>
            </a:endParaRPr>
          </a:p>
          <a:p>
            <a:pPr lvl="1"/>
            <a:r>
              <a:rPr lang="en-US" dirty="0" smtClean="0">
                <a:solidFill>
                  <a:schemeClr val="tx1"/>
                </a:solidFill>
              </a:rPr>
              <a:t>Click the name of the group for which you are setting permissions.</a:t>
            </a:r>
          </a:p>
          <a:p>
            <a:pPr lvl="1"/>
            <a:r>
              <a:rPr lang="en-US" dirty="0" smtClean="0">
                <a:solidFill>
                  <a:schemeClr val="tx1"/>
                </a:solidFill>
              </a:rPr>
              <a:t>On the </a:t>
            </a:r>
            <a:r>
              <a:rPr lang="en-US" b="1" dirty="0" smtClean="0">
                <a:solidFill>
                  <a:schemeClr val="tx1"/>
                </a:solidFill>
              </a:rPr>
              <a:t>Add or Edit Group</a:t>
            </a:r>
            <a:r>
              <a:rPr lang="en-US" dirty="0" smtClean="0">
                <a:solidFill>
                  <a:schemeClr val="tx1"/>
                </a:solidFill>
              </a:rPr>
              <a:t> page, expand the </a:t>
            </a:r>
            <a:r>
              <a:rPr lang="en-US" b="1" dirty="0" smtClean="0">
                <a:solidFill>
                  <a:schemeClr val="tx1"/>
                </a:solidFill>
              </a:rPr>
              <a:t>Global Permissions</a:t>
            </a:r>
            <a:r>
              <a:rPr lang="en-US" dirty="0" smtClean="0">
                <a:solidFill>
                  <a:schemeClr val="tx1"/>
                </a:solidFill>
              </a:rPr>
              <a:t> section</a:t>
            </a:r>
          </a:p>
          <a:p>
            <a:pPr lvl="1"/>
            <a:r>
              <a:rPr lang="en-US" dirty="0" smtClean="0">
                <a:solidFill>
                  <a:schemeClr val="tx1"/>
                </a:solidFill>
              </a:rPr>
              <a:t>In the </a:t>
            </a:r>
            <a:r>
              <a:rPr lang="en-US" b="1" dirty="0" smtClean="0">
                <a:solidFill>
                  <a:schemeClr val="tx1"/>
                </a:solidFill>
              </a:rPr>
              <a:t>Global Permissions</a:t>
            </a:r>
            <a:r>
              <a:rPr lang="en-US" dirty="0" smtClean="0">
                <a:solidFill>
                  <a:schemeClr val="tx1"/>
                </a:solidFill>
              </a:rPr>
              <a:t> section, under </a:t>
            </a:r>
            <a:r>
              <a:rPr lang="en-US" b="1" dirty="0" smtClean="0">
                <a:solidFill>
                  <a:schemeClr val="tx1"/>
                </a:solidFill>
              </a:rPr>
              <a:t>Resource</a:t>
            </a:r>
            <a:r>
              <a:rPr lang="en-US" dirty="0" smtClean="0">
                <a:solidFill>
                  <a:schemeClr val="tx1"/>
                </a:solidFill>
              </a:rPr>
              <a:t>, choose the appropriate permissions for this group</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26</a:t>
            </a:fld>
            <a:endParaRPr lang="en-US"/>
          </a:p>
        </p:txBody>
      </p:sp>
    </p:spTree>
    <p:extLst>
      <p:ext uri="{BB962C8B-B14F-4D97-AF65-F5344CB8AC3E}">
        <p14:creationId xmlns:p14="http://schemas.microsoft.com/office/powerpoint/2010/main" val="18973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885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EB746C8D-F1BB-4F43-95B4-E0B831C64564}" type="slidenum">
              <a:rPr lang="en-US">
                <a:latin typeface="Calibri" pitchFamily="34" charset="0"/>
              </a:rPr>
              <a:pPr fontAlgn="base">
                <a:spcBef>
                  <a:spcPct val="0"/>
                </a:spcBef>
                <a:spcAft>
                  <a:spcPct val="0"/>
                </a:spcAft>
              </a:pPr>
              <a:t>28</a:t>
            </a:fld>
            <a:endParaRPr lang="en-US">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63" fontAlgn="auto">
              <a:lnSpc>
                <a:spcPct val="100000"/>
              </a:lnSpc>
              <a:spcAft>
                <a:spcPts val="0"/>
              </a:spcAft>
              <a:defRPr/>
            </a:pPr>
            <a:r>
              <a:rPr lang="en-US" dirty="0" smtClean="0">
                <a:solidFill>
                  <a:schemeClr val="tx1"/>
                </a:solidFill>
              </a:rPr>
              <a:t>Go through steps of provision permissions for an individual (Barry Johnson) and a Group (Team Members) for a specific project (“Apparel ERP Upgrade”)</a:t>
            </a:r>
          </a:p>
          <a:p>
            <a:pPr defTabSz="914363" fontAlgn="auto">
              <a:lnSpc>
                <a:spcPct val="100000"/>
              </a:lnSpc>
              <a:spcAft>
                <a:spcPts val="0"/>
              </a:spcAft>
              <a:defRPr/>
            </a:pPr>
            <a:r>
              <a:rPr lang="en-US" dirty="0" smtClean="0">
                <a:solidFill>
                  <a:schemeClr val="tx1"/>
                </a:solidFill>
              </a:rPr>
              <a:t>Log in as </a:t>
            </a:r>
            <a:r>
              <a:rPr lang="en-US" i="1" dirty="0" smtClean="0">
                <a:solidFill>
                  <a:schemeClr val="tx1"/>
                </a:solidFill>
              </a:rPr>
              <a:t>Andy Ruth</a:t>
            </a:r>
            <a:r>
              <a:rPr lang="en-US" dirty="0" smtClean="0">
                <a:solidFill>
                  <a:schemeClr val="tx1"/>
                </a:solidFill>
              </a:rPr>
              <a:t> and open a project</a:t>
            </a:r>
          </a:p>
          <a:p>
            <a:pPr defTabSz="914363" fontAlgn="auto">
              <a:lnSpc>
                <a:spcPct val="100000"/>
              </a:lnSpc>
              <a:spcAft>
                <a:spcPts val="0"/>
              </a:spcAft>
              <a:defRPr/>
            </a:pPr>
            <a:r>
              <a:rPr lang="en-US" dirty="0" smtClean="0">
                <a:solidFill>
                  <a:schemeClr val="tx1"/>
                </a:solidFill>
              </a:rPr>
              <a:t>Add</a:t>
            </a:r>
          </a:p>
          <a:p>
            <a:pPr lvl="1" defTabSz="914363" fontAlgn="auto">
              <a:lnSpc>
                <a:spcPct val="100000"/>
              </a:lnSpc>
              <a:spcAft>
                <a:spcPts val="0"/>
              </a:spcAft>
              <a:defRPr/>
            </a:pPr>
            <a:r>
              <a:rPr lang="en-US" i="1" dirty="0" smtClean="0">
                <a:solidFill>
                  <a:schemeClr val="tx1"/>
                </a:solidFill>
              </a:rPr>
              <a:t>Open the project </a:t>
            </a:r>
            <a:r>
              <a:rPr lang="en-US" dirty="0" smtClean="0">
                <a:solidFill>
                  <a:schemeClr val="tx1"/>
                </a:solidFill>
              </a:rPr>
              <a:t>…</a:t>
            </a:r>
          </a:p>
          <a:p>
            <a:pPr lvl="1" defTabSz="914363" fontAlgn="auto">
              <a:lnSpc>
                <a:spcPct val="100000"/>
              </a:lnSpc>
              <a:spcAft>
                <a:spcPts val="0"/>
              </a:spcAft>
              <a:defRPr/>
            </a:pPr>
            <a:r>
              <a:rPr lang="en-US" i="1" dirty="0" smtClean="0">
                <a:solidFill>
                  <a:schemeClr val="tx1"/>
                </a:solidFill>
              </a:rPr>
              <a:t>View the Project Summary</a:t>
            </a:r>
            <a:r>
              <a:rPr lang="en-US" dirty="0" smtClean="0">
                <a:solidFill>
                  <a:schemeClr val="tx1"/>
                </a:solidFill>
              </a:rPr>
              <a:t>…</a:t>
            </a:r>
          </a:p>
        </p:txBody>
      </p:sp>
      <p:sp>
        <p:nvSpPr>
          <p:cNvPr id="4" name="Slide Number Placeholder 3"/>
          <p:cNvSpPr>
            <a:spLocks noGrp="1"/>
          </p:cNvSpPr>
          <p:nvPr>
            <p:ph type="sldNum" sz="quarter" idx="10"/>
          </p:nvPr>
        </p:nvSpPr>
        <p:spPr/>
        <p:txBody>
          <a:bodyPr/>
          <a:lstStyle/>
          <a:p>
            <a:fld id="{7622DBAE-4DF9-425C-962F-4ECF85FB5F3C}" type="slidenum">
              <a:rPr lang="en-US" smtClean="0"/>
              <a:pPr/>
              <a:t>30</a:t>
            </a:fld>
            <a:endParaRPr lang="en-US"/>
          </a:p>
        </p:txBody>
      </p:sp>
    </p:spTree>
    <p:extLst>
      <p:ext uri="{BB962C8B-B14F-4D97-AF65-F5344CB8AC3E}">
        <p14:creationId xmlns:p14="http://schemas.microsoft.com/office/powerpoint/2010/main" val="18973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8090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DF19F3E3-88FF-4BA7-A48D-E60E8B5DB7C7}" type="slidenum">
              <a:rPr lang="en-US">
                <a:latin typeface="Calibri" pitchFamily="34" charset="0"/>
              </a:rPr>
              <a:pPr fontAlgn="base">
                <a:spcBef>
                  <a:spcPct val="0"/>
                </a:spcBef>
                <a:spcAft>
                  <a:spcPct val="0"/>
                </a:spcAft>
              </a:pPr>
              <a:t>32</a:t>
            </a:fld>
            <a:endParaRPr lang="en-US">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885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EB746C8D-F1BB-4F43-95B4-E0B831C64564}" type="slidenum">
              <a:rPr lang="en-US">
                <a:latin typeface="Calibri" pitchFamily="34" charset="0"/>
              </a:rPr>
              <a:pPr fontAlgn="base">
                <a:spcBef>
                  <a:spcPct val="0"/>
                </a:spcBef>
                <a:spcAft>
                  <a:spcPct val="0"/>
                </a:spcAft>
              </a:pPr>
              <a:t>34</a:t>
            </a:fld>
            <a:endParaRPr lang="en-US">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63" fontAlgn="auto">
              <a:lnSpc>
                <a:spcPct val="100000"/>
              </a:lnSpc>
              <a:spcAft>
                <a:spcPts val="0"/>
              </a:spcAft>
              <a:defRPr/>
            </a:pP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7622DBAE-4DF9-425C-962F-4ECF85FB5F3C}" type="slidenum">
              <a:rPr lang="en-US" smtClean="0"/>
              <a:pPr/>
              <a:t>36</a:t>
            </a:fld>
            <a:endParaRPr lang="en-US"/>
          </a:p>
        </p:txBody>
      </p:sp>
    </p:spTree>
    <p:extLst>
      <p:ext uri="{BB962C8B-B14F-4D97-AF65-F5344CB8AC3E}">
        <p14:creationId xmlns:p14="http://schemas.microsoft.com/office/powerpoint/2010/main" val="18973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37</a:t>
            </a:fld>
            <a:endParaRPr lang="en-US"/>
          </a:p>
        </p:txBody>
      </p:sp>
    </p:spTree>
    <p:extLst>
      <p:ext uri="{BB962C8B-B14F-4D97-AF65-F5344CB8AC3E}">
        <p14:creationId xmlns:p14="http://schemas.microsoft.com/office/powerpoint/2010/main" val="2845730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87044" name="Date Placeholder 7"/>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0A87B945-96EE-4173-AE6D-D8ABA6A3E1F5}" type="datetime1">
              <a:rPr lang="en-US">
                <a:latin typeface="Calibri" pitchFamily="34" charset="0"/>
              </a:rPr>
              <a:pPr fontAlgn="base">
                <a:spcBef>
                  <a:spcPct val="0"/>
                </a:spcBef>
                <a:spcAft>
                  <a:spcPct val="0"/>
                </a:spcAft>
              </a:pPr>
              <a:t>4/8/2010</a:t>
            </a:fld>
            <a:endParaRPr lang="en-US">
              <a:latin typeface="Calibri" pitchFamily="34" charset="0"/>
            </a:endParaRPr>
          </a:p>
        </p:txBody>
      </p:sp>
      <p:sp>
        <p:nvSpPr>
          <p:cNvPr id="87045" name="Slide Number Placeholder 8"/>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517176B8-64E7-4124-AD6A-F18F14DC1B99}" type="slidenum">
              <a:rPr lang="en-US">
                <a:latin typeface="Calibri" pitchFamily="34" charset="0"/>
              </a:rPr>
              <a:pPr fontAlgn="base">
                <a:spcBef>
                  <a:spcPct val="0"/>
                </a:spcBef>
                <a:spcAft>
                  <a:spcPct val="0"/>
                </a:spcAft>
              </a:pPr>
              <a:t>39</a:t>
            </a:fld>
            <a:endParaRPr lang="en-US">
              <a:latin typeface="Calibri" pitchFamily="34" charset="0"/>
            </a:endParaRPr>
          </a:p>
        </p:txBody>
      </p:sp>
      <p:sp>
        <p:nvSpPr>
          <p:cNvPr id="87046" name="Footer Placeholder 9"/>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p:txBody>
      </p:sp>
      <p:sp>
        <p:nvSpPr>
          <p:cNvPr id="87047" name="Header Placeholder 10"/>
          <p:cNvSpPr>
            <a:spLocks noGrp="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Server 2010 Ignite!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4756" name="Date Placeholder 7"/>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A0C96164-D4FC-474F-B883-95B2F891A8D0}" type="datetime1">
              <a:rPr lang="en-US">
                <a:latin typeface="Calibri" pitchFamily="34" charset="0"/>
              </a:rPr>
              <a:pPr fontAlgn="base">
                <a:spcBef>
                  <a:spcPct val="0"/>
                </a:spcBef>
                <a:spcAft>
                  <a:spcPct val="0"/>
                </a:spcAft>
              </a:pPr>
              <a:t>4/8/2010</a:t>
            </a:fld>
            <a:endParaRPr lang="en-US">
              <a:latin typeface="Calibri" pitchFamily="34" charset="0"/>
            </a:endParaRPr>
          </a:p>
        </p:txBody>
      </p:sp>
      <p:sp>
        <p:nvSpPr>
          <p:cNvPr id="74757" name="Slide Number Placeholder 8"/>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53A3968F-105F-4C71-9F97-4A35DF26367F}" type="slidenum">
              <a:rPr lang="en-US">
                <a:latin typeface="Calibri" pitchFamily="34" charset="0"/>
              </a:rPr>
              <a:pPr fontAlgn="base">
                <a:spcBef>
                  <a:spcPct val="0"/>
                </a:spcBef>
                <a:spcAft>
                  <a:spcPct val="0"/>
                </a:spcAft>
              </a:pPr>
              <a:t>2</a:t>
            </a:fld>
            <a:endParaRPr lang="en-US">
              <a:latin typeface="Calibri" pitchFamily="34" charset="0"/>
            </a:endParaRPr>
          </a:p>
        </p:txBody>
      </p:sp>
      <p:sp>
        <p:nvSpPr>
          <p:cNvPr id="74758" name="Footer Placeholder 9"/>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p:txBody>
      </p:sp>
      <p:sp>
        <p:nvSpPr>
          <p:cNvPr id="74759" name="Header Placeholder 10"/>
          <p:cNvSpPr>
            <a:spLocks noGrp="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Server 2010 Ignite!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PWA = Project Web App</a:t>
            </a:r>
          </a:p>
          <a:p>
            <a:pPr>
              <a:spcBef>
                <a:spcPct val="0"/>
              </a:spcBef>
            </a:pPr>
            <a:r>
              <a:rPr lang="en-US" dirty="0" smtClean="0"/>
              <a:t>EPT = Enterprise Project Type</a:t>
            </a:r>
          </a:p>
        </p:txBody>
      </p:sp>
      <p:sp>
        <p:nvSpPr>
          <p:cNvPr id="7578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2E6170D4-DBF2-4B14-A1CB-9DEDAF2F7D32}" type="slidenum">
              <a:rPr lang="en-US">
                <a:latin typeface="Calibri" pitchFamily="34" charset="0"/>
              </a:rPr>
              <a:pPr fontAlgn="base">
                <a:spcBef>
                  <a:spcPct val="0"/>
                </a:spcBef>
                <a:spcAft>
                  <a:spcPct val="0"/>
                </a:spcAft>
              </a:pPr>
              <a:t>6</a:t>
            </a:fld>
            <a:endParaRPr 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PWA = Project Web App</a:t>
            </a:r>
          </a:p>
        </p:txBody>
      </p:sp>
      <p:sp>
        <p:nvSpPr>
          <p:cNvPr id="7680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660DA15D-96A5-4063-97F3-680558D3D973}" type="slidenum">
              <a:rPr lang="en-US">
                <a:latin typeface="Calibri" pitchFamily="34" charset="0"/>
              </a:rPr>
              <a:pPr fontAlgn="base">
                <a:spcBef>
                  <a:spcPct val="0"/>
                </a:spcBef>
                <a:spcAft>
                  <a:spcPct val="0"/>
                </a:spcAft>
              </a:pPr>
              <a:t>9</a:t>
            </a:fld>
            <a:endParaRPr 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63" fontAlgn="auto">
              <a:lnSpc>
                <a:spcPct val="100000"/>
              </a:lnSpc>
              <a:spcAft>
                <a:spcPts val="0"/>
              </a:spcAft>
              <a:defRPr/>
            </a:pPr>
            <a:r>
              <a:rPr lang="en-US" dirty="0" smtClean="0">
                <a:solidFill>
                  <a:schemeClr val="tx1"/>
                </a:solidFill>
              </a:rPr>
              <a:t>Create/edit department lookup table</a:t>
            </a:r>
          </a:p>
          <a:p>
            <a:pPr defTabSz="914363" fontAlgn="auto">
              <a:lnSpc>
                <a:spcPct val="100000"/>
              </a:lnSpc>
              <a:spcAft>
                <a:spcPts val="0"/>
              </a:spcAft>
              <a:defRPr/>
            </a:pPr>
            <a:r>
              <a:rPr lang="en-US" dirty="0" smtClean="0">
                <a:solidFill>
                  <a:schemeClr val="tx1"/>
                </a:solidFill>
              </a:rPr>
              <a:t>Associate resources &amp; projects with departments</a:t>
            </a:r>
          </a:p>
          <a:p>
            <a:pPr defTabSz="914363" fontAlgn="auto">
              <a:lnSpc>
                <a:spcPct val="100000"/>
              </a:lnSpc>
              <a:spcAft>
                <a:spcPts val="0"/>
              </a:spcAft>
              <a:defRPr/>
            </a:pPr>
            <a:r>
              <a:rPr lang="en-US" dirty="0" smtClean="0">
                <a:solidFill>
                  <a:schemeClr val="tx1"/>
                </a:solidFill>
              </a:rPr>
              <a:t>Associate EPTs and Custom fields with departments</a:t>
            </a:r>
          </a:p>
          <a:p>
            <a:pPr defTabSz="914363" fontAlgn="auto">
              <a:lnSpc>
                <a:spcPct val="100000"/>
              </a:lnSpc>
              <a:spcAft>
                <a:spcPts val="0"/>
              </a:spcAft>
              <a:defRPr/>
            </a:pPr>
            <a:r>
              <a:rPr lang="en-US" dirty="0" smtClean="0">
                <a:solidFill>
                  <a:schemeClr val="tx1"/>
                </a:solidFill>
              </a:rPr>
              <a:t>Associate drivers with departments</a:t>
            </a:r>
          </a:p>
          <a:p>
            <a:pPr defTabSz="914363" fontAlgn="auto">
              <a:lnSpc>
                <a:spcPct val="100000"/>
              </a:lnSpc>
              <a:spcAft>
                <a:spcPts val="0"/>
              </a:spcAft>
              <a:defRPr/>
            </a:pPr>
            <a:r>
              <a:rPr lang="en-US" dirty="0" smtClean="0">
                <a:solidFill>
                  <a:schemeClr val="tx1"/>
                </a:solidFill>
              </a:rPr>
              <a:t>Show example of departmental OLAP</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16</a:t>
            </a:fld>
            <a:endParaRPr lang="en-US"/>
          </a:p>
        </p:txBody>
      </p:sp>
    </p:spTree>
    <p:extLst>
      <p:ext uri="{BB962C8B-B14F-4D97-AF65-F5344CB8AC3E}">
        <p14:creationId xmlns:p14="http://schemas.microsoft.com/office/powerpoint/2010/main" val="18973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8090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DF19F3E3-88FF-4BA7-A48D-E60E8B5DB7C7}" type="slidenum">
              <a:rPr lang="en-US">
                <a:latin typeface="Calibri" pitchFamily="34" charset="0"/>
              </a:rPr>
              <a:pPr fontAlgn="base">
                <a:spcBef>
                  <a:spcPct val="0"/>
                </a:spcBef>
                <a:spcAft>
                  <a:spcPct val="0"/>
                </a:spcAft>
              </a:pPr>
              <a:t>17</a:t>
            </a:fld>
            <a:endParaRPr lang="en-US">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8192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D7951970-B30B-4EC4-84CA-CC2C35C0DB8A}" type="slidenum">
              <a:rPr lang="en-US">
                <a:latin typeface="Calibri" pitchFamily="34" charset="0"/>
              </a:rPr>
              <a:pPr fontAlgn="base">
                <a:spcBef>
                  <a:spcPct val="0"/>
                </a:spcBef>
                <a:spcAft>
                  <a:spcPct val="0"/>
                </a:spcAft>
              </a:pPr>
              <a:t>18</a:t>
            </a:fld>
            <a:endParaRPr lang="en-US">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What should you be aware of?</a:t>
            </a:r>
          </a:p>
          <a:p>
            <a:pPr lvl="1">
              <a:spcBef>
                <a:spcPct val="0"/>
              </a:spcBef>
            </a:pPr>
            <a:r>
              <a:rPr lang="en-US" dirty="0" smtClean="0"/>
              <a:t>Elevation of permissions </a:t>
            </a:r>
          </a:p>
          <a:p>
            <a:pPr lvl="1">
              <a:spcBef>
                <a:spcPct val="0"/>
              </a:spcBef>
            </a:pPr>
            <a:r>
              <a:rPr lang="en-US" dirty="0" smtClean="0"/>
              <a:t>You forget you’re acting as someone else</a:t>
            </a:r>
          </a:p>
          <a:p>
            <a:pPr>
              <a:spcBef>
                <a:spcPct val="0"/>
              </a:spcBef>
            </a:pPr>
            <a:endParaRPr lang="en-US" dirty="0" smtClean="0"/>
          </a:p>
          <a:p>
            <a:pPr>
              <a:spcBef>
                <a:spcPct val="0"/>
              </a:spcBef>
            </a:pPr>
            <a:r>
              <a:rPr lang="en-US" dirty="0" smtClean="0"/>
              <a:t>Users cannot Manage Delegates when they are acting as a delegate. This is a security feature to prevent users from elevating their </a:t>
            </a:r>
            <a:r>
              <a:rPr lang="en-US" dirty="0" err="1" smtClean="0"/>
              <a:t>priviledges</a:t>
            </a:r>
            <a:endParaRPr lang="en-US" dirty="0" smtClean="0"/>
          </a:p>
        </p:txBody>
      </p:sp>
      <p:sp>
        <p:nvSpPr>
          <p:cNvPr id="829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0865D86A-6606-4E45-A24F-F24BE98A9AA2}" type="slidenum">
              <a:rPr lang="en-US">
                <a:latin typeface="Calibri" pitchFamily="34" charset="0"/>
              </a:rPr>
              <a:pPr fontAlgn="base">
                <a:spcBef>
                  <a:spcPct val="0"/>
                </a:spcBef>
                <a:spcAft>
                  <a:spcPct val="0"/>
                </a:spcAft>
              </a:pPr>
              <a:t>19</a:t>
            </a:fld>
            <a:endParaRPr lang="en-US">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Delegation management from the PWA user perspective and the administrator perspective</a:t>
            </a:r>
          </a:p>
        </p:txBody>
      </p:sp>
      <p:sp>
        <p:nvSpPr>
          <p:cNvPr id="8397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1A7FC239-9A90-4986-AB2D-06D384CA0174}" type="slidenum">
              <a:rPr lang="en-US">
                <a:latin typeface="Calibri" pitchFamily="34" charset="0"/>
              </a:rPr>
              <a:pPr fontAlgn="base">
                <a:spcBef>
                  <a:spcPct val="0"/>
                </a:spcBef>
                <a:spcAft>
                  <a:spcPct val="0"/>
                </a:spcAft>
              </a:pPr>
              <a:t>20</a:t>
            </a:fld>
            <a:endParaRPr 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88618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6"/>
          <p:cNvSpPr>
            <a:spLocks noGrp="1"/>
          </p:cNvSpPr>
          <p:nvPr>
            <p:ph type="sldNum" sz="quarter" idx="11"/>
          </p:nvPr>
        </p:nvSpPr>
        <p:spPr/>
        <p:txBody>
          <a:bodyPr/>
          <a:lstStyle>
            <a:lvl1pPr>
              <a:defRPr/>
            </a:lvl1pPr>
          </a:lstStyle>
          <a:p>
            <a:pPr>
              <a:defRPr/>
            </a:pPr>
            <a:fld id="{247EDE7E-5B18-413D-8CC2-DF176B55969E}" type="slidenum">
              <a:rPr lang="en-US"/>
              <a:pPr>
                <a:defRPr/>
              </a:pPr>
              <a:t>‹#›</a:t>
            </a:fld>
            <a:endParaRPr lang="en-US"/>
          </a:p>
        </p:txBody>
      </p:sp>
      <p:sp>
        <p:nvSpPr>
          <p:cNvPr id="5"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9536194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lvl1pPr>
              <a:defRPr/>
            </a:lvl1pPr>
          </a:lstStyle>
          <a:p>
            <a:pPr>
              <a:defRPr/>
            </a:pPr>
            <a:fld id="{3C878BBA-9936-4EF4-8B1B-77183D9F4948}" type="slidenum">
              <a:rPr lang="en-US"/>
              <a:pPr>
                <a:defRPr/>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smtClean="0"/>
            </a:lvl1pPr>
          </a:lstStyle>
          <a:p>
            <a:pPr>
              <a:defRPr/>
            </a:pPr>
            <a:endParaRPr lang="en-US" dirty="0"/>
          </a:p>
        </p:txBody>
      </p:sp>
    </p:spTree>
    <p:extLst>
      <p:ext uri="{BB962C8B-B14F-4D97-AF65-F5344CB8AC3E}">
        <p14:creationId xmlns:p14="http://schemas.microsoft.com/office/powerpoint/2010/main" val="253388091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33520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961038E-8ED2-4F33-8E09-A77A657BF465}" type="slidenum">
              <a:rPr lang="en-US"/>
              <a:pPr>
                <a:defRPr/>
              </a:pPr>
              <a:t>‹#›</a:t>
            </a:fld>
            <a:endParaRPr lang="en-US"/>
          </a:p>
        </p:txBody>
      </p:sp>
    </p:spTree>
    <p:extLst>
      <p:ext uri="{BB962C8B-B14F-4D97-AF65-F5344CB8AC3E}">
        <p14:creationId xmlns:p14="http://schemas.microsoft.com/office/powerpoint/2010/main" val="155958125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1088816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07338341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grpSp>
        <p:nvGrpSpPr>
          <p:cNvPr id="4" name="Group 9"/>
          <p:cNvGrpSpPr>
            <a:grpSpLocks/>
          </p:cNvGrpSpPr>
          <p:nvPr/>
        </p:nvGrpSpPr>
        <p:grpSpPr bwMode="auto">
          <a:xfrm>
            <a:off x="6477000" y="6451600"/>
            <a:ext cx="2286000" cy="254000"/>
            <a:chOff x="6477000" y="6451559"/>
            <a:chExt cx="2286000" cy="254041"/>
          </a:xfrm>
        </p:grpSpPr>
        <p:sp>
          <p:nvSpPr>
            <p:cNvPr id="6" name="TextBox 5"/>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7"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a:spLocks noGrp="1"/>
          </p:cNvSpPr>
          <p:nvPr>
            <p:ph type="sldNum" sz="quarter" idx="11"/>
          </p:nvPr>
        </p:nvSpPr>
        <p:spPr/>
        <p:txBody>
          <a:bodyPr/>
          <a:lstStyle>
            <a:lvl1pPr>
              <a:defRPr/>
            </a:lvl1pPr>
          </a:lstStyle>
          <a:p>
            <a:pPr>
              <a:defRPr/>
            </a:pPr>
            <a:fld id="{E4AC73AD-F716-43B7-B5EB-FD3952B36921}" type="slidenum">
              <a:rPr lang="en-US"/>
              <a:pPr>
                <a:defRPr/>
              </a:pPr>
              <a:t>‹#›</a:t>
            </a:fld>
            <a:endParaRPr lang="en-US" dirty="0"/>
          </a:p>
        </p:txBody>
      </p:sp>
      <p:sp>
        <p:nvSpPr>
          <p:cNvPr id="10"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0800310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7"/>
          <p:cNvGrpSpPr>
            <a:grpSpLocks/>
          </p:cNvGrpSpPr>
          <p:nvPr/>
        </p:nvGrpSpPr>
        <p:grpSpPr bwMode="auto">
          <a:xfrm>
            <a:off x="6477000" y="6451600"/>
            <a:ext cx="2286000" cy="254000"/>
            <a:chOff x="6477000" y="6451559"/>
            <a:chExt cx="2286000" cy="254041"/>
          </a:xfrm>
        </p:grpSpPr>
        <p:sp>
          <p:nvSpPr>
            <p:cNvPr id="5" name="TextBox 4"/>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6"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10"/>
          </p:nvPr>
        </p:nvSpPr>
        <p:spPr/>
        <p:txBody>
          <a:bodyPr/>
          <a:lstStyle>
            <a:lvl1pPr>
              <a:defRPr/>
            </a:lvl1pPr>
          </a:lstStyle>
          <a:p>
            <a:pPr>
              <a:defRPr/>
            </a:pPr>
            <a:fld id="{D3A9DA3C-628C-49A4-A01F-5DB2F677B3D5}" type="slidenum">
              <a:rPr lang="en-US"/>
              <a:pPr>
                <a:defRPr/>
              </a:pPr>
              <a:t>‹#›</a:t>
            </a:fld>
            <a:endParaRPr lang="en-US"/>
          </a:p>
        </p:txBody>
      </p:sp>
      <p:sp>
        <p:nvSpPr>
          <p:cNvPr id="9" name="Footer Placeholder 6"/>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2766196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10"/>
          </p:nvPr>
        </p:nvSpPr>
        <p:spPr/>
        <p:txBody>
          <a:bodyPr/>
          <a:lstStyle>
            <a:lvl1pPr>
              <a:defRPr/>
            </a:lvl1pPr>
          </a:lstStyle>
          <a:p>
            <a:pPr>
              <a:defRPr/>
            </a:pPr>
            <a:endParaRPr lang="en-US" dirty="0"/>
          </a:p>
        </p:txBody>
      </p:sp>
      <p:sp>
        <p:nvSpPr>
          <p:cNvPr id="6" name="Slide Number Placeholder 4"/>
          <p:cNvSpPr>
            <a:spLocks noGrp="1"/>
          </p:cNvSpPr>
          <p:nvPr>
            <p:ph type="sldNum" sz="quarter" idx="11"/>
          </p:nvPr>
        </p:nvSpPr>
        <p:spPr/>
        <p:txBody>
          <a:bodyPr/>
          <a:lstStyle>
            <a:lvl1pPr>
              <a:defRPr/>
            </a:lvl1pPr>
          </a:lstStyle>
          <a:p>
            <a:pPr>
              <a:defRPr/>
            </a:pPr>
            <a:fld id="{8F3AC766-8ADB-48BB-AFD7-8A995BAE859F}" type="slidenum">
              <a:rPr lang="en-US"/>
              <a:pPr>
                <a:defRPr/>
              </a:pPr>
              <a:t>‹#›</a:t>
            </a:fld>
            <a:endParaRPr lang="en-US"/>
          </a:p>
        </p:txBody>
      </p:sp>
    </p:spTree>
    <p:extLst>
      <p:ext uri="{BB962C8B-B14F-4D97-AF65-F5344CB8AC3E}">
        <p14:creationId xmlns:p14="http://schemas.microsoft.com/office/powerpoint/2010/main" val="367478892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3"/>
          <p:cNvSpPr>
            <a:spLocks noGrp="1"/>
          </p:cNvSpPr>
          <p:nvPr>
            <p:ph type="ftr" sz="quarter" idx="10"/>
          </p:nvPr>
        </p:nvSpPr>
        <p:spPr/>
        <p:txBody>
          <a:bodyPr/>
          <a:lstStyle>
            <a:lvl1pPr>
              <a:defRPr/>
            </a:lvl1pPr>
          </a:lstStyle>
          <a:p>
            <a:pPr>
              <a:defRPr/>
            </a:pPr>
            <a:endParaRPr lang="en-US" dirty="0"/>
          </a:p>
        </p:txBody>
      </p:sp>
      <p:sp>
        <p:nvSpPr>
          <p:cNvPr id="8" name="Slide Number Placeholder 4"/>
          <p:cNvSpPr>
            <a:spLocks noGrp="1"/>
          </p:cNvSpPr>
          <p:nvPr>
            <p:ph type="sldNum" sz="quarter" idx="11"/>
          </p:nvPr>
        </p:nvSpPr>
        <p:spPr/>
        <p:txBody>
          <a:bodyPr/>
          <a:lstStyle>
            <a:lvl1pPr>
              <a:defRPr/>
            </a:lvl1pPr>
          </a:lstStyle>
          <a:p>
            <a:pPr>
              <a:defRPr/>
            </a:pPr>
            <a:fld id="{B12836AF-13CD-43B5-AFEF-EBC8F764EAF2}" type="slidenum">
              <a:rPr lang="en-US"/>
              <a:pPr>
                <a:defRPr/>
              </a:pPr>
              <a:t>‹#›</a:t>
            </a:fld>
            <a:endParaRPr lang="en-US"/>
          </a:p>
        </p:txBody>
      </p:sp>
    </p:spTree>
    <p:extLst>
      <p:ext uri="{BB962C8B-B14F-4D97-AF65-F5344CB8AC3E}">
        <p14:creationId xmlns:p14="http://schemas.microsoft.com/office/powerpoint/2010/main" val="171186924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27739334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6477000" y="6451600"/>
            <a:ext cx="2286000" cy="254000"/>
            <a:chOff x="6477000" y="6451559"/>
            <a:chExt cx="2286000" cy="254041"/>
          </a:xfrm>
        </p:grpSpPr>
        <p:sp>
          <p:nvSpPr>
            <p:cNvPr id="4" name="TextBox 3"/>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5"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4"/>
          <p:cNvSpPr>
            <a:spLocks noGrp="1"/>
          </p:cNvSpPr>
          <p:nvPr>
            <p:ph type="sldNum" sz="quarter" idx="10"/>
          </p:nvPr>
        </p:nvSpPr>
        <p:spPr/>
        <p:txBody>
          <a:bodyPr/>
          <a:lstStyle>
            <a:lvl1pPr>
              <a:defRPr/>
            </a:lvl1pPr>
          </a:lstStyle>
          <a:p>
            <a:pPr>
              <a:defRPr/>
            </a:pPr>
            <a:fld id="{81586001-363B-429A-BCE1-14556A682538}" type="slidenum">
              <a:rPr lang="en-US"/>
              <a:pPr>
                <a:defRPr/>
              </a:pPr>
              <a:t>‹#›</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44087348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85331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066800"/>
            <a:ext cx="3781425" cy="2022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sp>
        <p:nvSpPr>
          <p:cNvPr id="3" name="TextBox 2"/>
          <p:cNvSpPr txBox="1"/>
          <p:nvPr/>
        </p:nvSpPr>
        <p:spPr>
          <a:xfrm>
            <a:off x="4267200" y="3352800"/>
            <a:ext cx="2209800" cy="387798"/>
          </a:xfrm>
          <a:prstGeom prst="rect">
            <a:avLst/>
          </a:prstGeom>
          <a:noFill/>
        </p:spPr>
        <p:txBody>
          <a:bodyPr lIns="0" tIns="0" rIns="0" bIns="0">
            <a:spAutoFit/>
          </a:bodyPr>
          <a:lstStyle/>
          <a:p>
            <a:pPr algn="ctr" fontAlgn="auto">
              <a:lnSpc>
                <a:spcPct val="90000"/>
              </a:lnSpc>
              <a:spcBef>
                <a:spcPts val="0"/>
              </a:spcBef>
              <a:spcAft>
                <a:spcPts val="0"/>
              </a:spcAft>
              <a:defRPr/>
            </a:pPr>
            <a:r>
              <a:rPr lang="en-US" sz="2800" dirty="0">
                <a:gradFill>
                  <a:gsLst>
                    <a:gs pos="0">
                      <a:schemeClr val="tx1"/>
                    </a:gs>
                    <a:gs pos="86000">
                      <a:schemeClr val="tx1"/>
                    </a:gs>
                  </a:gsLst>
                  <a:lin ang="5400000" scaled="0"/>
                </a:gradFill>
                <a:latin typeface="+mn-lt"/>
                <a:cs typeface="+mn-cs"/>
              </a:rPr>
              <a:t>Ignite</a:t>
            </a:r>
          </a:p>
        </p:txBody>
      </p:sp>
    </p:spTree>
    <p:extLst>
      <p:ext uri="{BB962C8B-B14F-4D97-AF65-F5344CB8AC3E}">
        <p14:creationId xmlns:p14="http://schemas.microsoft.com/office/powerpoint/2010/main" val="157010247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6"/>
          <p:cNvSpPr>
            <a:spLocks noGrp="1"/>
          </p:cNvSpPr>
          <p:nvPr>
            <p:ph type="sldNum" sz="quarter" idx="11"/>
          </p:nvPr>
        </p:nvSpPr>
        <p:spPr/>
        <p:txBody>
          <a:bodyPr/>
          <a:lstStyle>
            <a:lvl1pPr>
              <a:defRPr/>
            </a:lvl1pPr>
          </a:lstStyle>
          <a:p>
            <a:pPr>
              <a:defRPr/>
            </a:pPr>
            <a:fld id="{827ABB52-423C-4B18-96DA-70BF8BBC0892}" type="slidenum">
              <a:rPr lang="en-US"/>
              <a:pPr>
                <a:defRPr/>
              </a:pPr>
              <a:t>‹#›</a:t>
            </a:fld>
            <a:endParaRPr lang="en-US"/>
          </a:p>
        </p:txBody>
      </p:sp>
      <p:sp>
        <p:nvSpPr>
          <p:cNvPr id="5"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6107452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lvl1pPr>
              <a:defRPr/>
            </a:lvl1pPr>
          </a:lstStyle>
          <a:p>
            <a:pPr>
              <a:defRPr/>
            </a:pPr>
            <a:fld id="{CE6C7F07-42A5-479B-9371-005B91F6EAAB}" type="slidenum">
              <a:rPr lang="en-US"/>
              <a:pPr>
                <a:defRPr/>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smtClean="0"/>
            </a:lvl1pPr>
          </a:lstStyle>
          <a:p>
            <a:pPr>
              <a:defRPr/>
            </a:pPr>
            <a:endParaRPr lang="en-US" dirty="0"/>
          </a:p>
        </p:txBody>
      </p:sp>
    </p:spTree>
    <p:extLst>
      <p:ext uri="{BB962C8B-B14F-4D97-AF65-F5344CB8AC3E}">
        <p14:creationId xmlns:p14="http://schemas.microsoft.com/office/powerpoint/2010/main" val="215941274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666276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8808B6A-872D-48BB-BB6D-36C134E1DC9C}" type="slidenum">
              <a:rPr lang="en-US"/>
              <a:pPr>
                <a:defRPr/>
              </a:pPr>
              <a:t>‹#›</a:t>
            </a:fld>
            <a:endParaRPr lang="en-US"/>
          </a:p>
        </p:txBody>
      </p:sp>
    </p:spTree>
    <p:extLst>
      <p:ext uri="{BB962C8B-B14F-4D97-AF65-F5344CB8AC3E}">
        <p14:creationId xmlns:p14="http://schemas.microsoft.com/office/powerpoint/2010/main" val="3287795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F0488D7-0654-4C7D-AC05-A47A68866FAE}" type="slidenum">
              <a:rPr lang="en-US"/>
              <a:pPr>
                <a:defRPr/>
              </a:pPr>
              <a:t>‹#›</a:t>
            </a:fld>
            <a:endParaRPr lang="en-US"/>
          </a:p>
        </p:txBody>
      </p:sp>
    </p:spTree>
    <p:extLst>
      <p:ext uri="{BB962C8B-B14F-4D97-AF65-F5344CB8AC3E}">
        <p14:creationId xmlns:p14="http://schemas.microsoft.com/office/powerpoint/2010/main" val="123559162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5613396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29725587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grpSp>
        <p:nvGrpSpPr>
          <p:cNvPr id="4" name="Group 9"/>
          <p:cNvGrpSpPr>
            <a:grpSpLocks/>
          </p:cNvGrpSpPr>
          <p:nvPr/>
        </p:nvGrpSpPr>
        <p:grpSpPr bwMode="auto">
          <a:xfrm>
            <a:off x="6477000" y="6451600"/>
            <a:ext cx="2286000" cy="254000"/>
            <a:chOff x="6477000" y="6451559"/>
            <a:chExt cx="2286000" cy="254041"/>
          </a:xfrm>
        </p:grpSpPr>
        <p:sp>
          <p:nvSpPr>
            <p:cNvPr id="6" name="TextBox 5"/>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7"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a:spLocks noGrp="1"/>
          </p:cNvSpPr>
          <p:nvPr>
            <p:ph type="sldNum" sz="quarter" idx="11"/>
          </p:nvPr>
        </p:nvSpPr>
        <p:spPr/>
        <p:txBody>
          <a:bodyPr/>
          <a:lstStyle>
            <a:lvl1pPr>
              <a:defRPr/>
            </a:lvl1pPr>
          </a:lstStyle>
          <a:p>
            <a:pPr>
              <a:defRPr/>
            </a:pPr>
            <a:fld id="{6A41BFBF-28AC-4206-B39A-1939563C482D}" type="slidenum">
              <a:rPr lang="en-US"/>
              <a:pPr>
                <a:defRPr/>
              </a:pPr>
              <a:t>‹#›</a:t>
            </a:fld>
            <a:endParaRPr lang="en-US" dirty="0"/>
          </a:p>
        </p:txBody>
      </p:sp>
      <p:sp>
        <p:nvSpPr>
          <p:cNvPr id="10"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10389058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grpSp>
        <p:nvGrpSpPr>
          <p:cNvPr id="4" name="Group 9"/>
          <p:cNvGrpSpPr>
            <a:grpSpLocks/>
          </p:cNvGrpSpPr>
          <p:nvPr/>
        </p:nvGrpSpPr>
        <p:grpSpPr bwMode="auto">
          <a:xfrm>
            <a:off x="6477000" y="6451600"/>
            <a:ext cx="2286000" cy="254000"/>
            <a:chOff x="6477000" y="6451559"/>
            <a:chExt cx="2286000" cy="254041"/>
          </a:xfrm>
        </p:grpSpPr>
        <p:sp>
          <p:nvSpPr>
            <p:cNvPr id="6" name="TextBox 5"/>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7"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a:spLocks noGrp="1"/>
          </p:cNvSpPr>
          <p:nvPr>
            <p:ph type="sldNum" sz="quarter" idx="11"/>
          </p:nvPr>
        </p:nvSpPr>
        <p:spPr/>
        <p:txBody>
          <a:bodyPr/>
          <a:lstStyle>
            <a:lvl1pPr>
              <a:defRPr/>
            </a:lvl1pPr>
          </a:lstStyle>
          <a:p>
            <a:pPr>
              <a:defRPr/>
            </a:pPr>
            <a:fld id="{C4656892-F779-481A-9AB3-921F7F488924}" type="slidenum">
              <a:rPr lang="en-US"/>
              <a:pPr>
                <a:defRPr/>
              </a:pPr>
              <a:t>‹#›</a:t>
            </a:fld>
            <a:endParaRPr lang="en-US" dirty="0"/>
          </a:p>
        </p:txBody>
      </p:sp>
      <p:sp>
        <p:nvSpPr>
          <p:cNvPr id="10"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015920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7"/>
          <p:cNvGrpSpPr>
            <a:grpSpLocks/>
          </p:cNvGrpSpPr>
          <p:nvPr/>
        </p:nvGrpSpPr>
        <p:grpSpPr bwMode="auto">
          <a:xfrm>
            <a:off x="6477000" y="6451600"/>
            <a:ext cx="2286000" cy="254000"/>
            <a:chOff x="6477000" y="6451559"/>
            <a:chExt cx="2286000" cy="254041"/>
          </a:xfrm>
        </p:grpSpPr>
        <p:sp>
          <p:nvSpPr>
            <p:cNvPr id="5" name="TextBox 4"/>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6"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10"/>
          </p:nvPr>
        </p:nvSpPr>
        <p:spPr/>
        <p:txBody>
          <a:bodyPr/>
          <a:lstStyle>
            <a:lvl1pPr>
              <a:defRPr/>
            </a:lvl1pPr>
          </a:lstStyle>
          <a:p>
            <a:pPr>
              <a:defRPr/>
            </a:pPr>
            <a:fld id="{85FB0C64-A456-4468-BA9F-58AEA8966CA9}" type="slidenum">
              <a:rPr lang="en-US"/>
              <a:pPr>
                <a:defRPr/>
              </a:pPr>
              <a:t>‹#›</a:t>
            </a:fld>
            <a:endParaRPr lang="en-US"/>
          </a:p>
        </p:txBody>
      </p:sp>
      <p:sp>
        <p:nvSpPr>
          <p:cNvPr id="9" name="Footer Placeholder 6"/>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5230798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10"/>
          </p:nvPr>
        </p:nvSpPr>
        <p:spPr/>
        <p:txBody>
          <a:bodyPr/>
          <a:lstStyle>
            <a:lvl1pPr>
              <a:defRPr/>
            </a:lvl1pPr>
          </a:lstStyle>
          <a:p>
            <a:pPr>
              <a:defRPr/>
            </a:pPr>
            <a:endParaRPr lang="en-US" dirty="0"/>
          </a:p>
        </p:txBody>
      </p:sp>
      <p:sp>
        <p:nvSpPr>
          <p:cNvPr id="6" name="Slide Number Placeholder 4"/>
          <p:cNvSpPr>
            <a:spLocks noGrp="1"/>
          </p:cNvSpPr>
          <p:nvPr>
            <p:ph type="sldNum" sz="quarter" idx="11"/>
          </p:nvPr>
        </p:nvSpPr>
        <p:spPr/>
        <p:txBody>
          <a:bodyPr/>
          <a:lstStyle>
            <a:lvl1pPr>
              <a:defRPr/>
            </a:lvl1pPr>
          </a:lstStyle>
          <a:p>
            <a:pPr>
              <a:defRPr/>
            </a:pPr>
            <a:fld id="{C278813E-7200-4757-915B-10F189875C0E}" type="slidenum">
              <a:rPr lang="en-US"/>
              <a:pPr>
                <a:defRPr/>
              </a:pPr>
              <a:t>‹#›</a:t>
            </a:fld>
            <a:endParaRPr lang="en-US"/>
          </a:p>
        </p:txBody>
      </p:sp>
    </p:spTree>
    <p:extLst>
      <p:ext uri="{BB962C8B-B14F-4D97-AF65-F5344CB8AC3E}">
        <p14:creationId xmlns:p14="http://schemas.microsoft.com/office/powerpoint/2010/main" val="67920082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3"/>
          <p:cNvSpPr>
            <a:spLocks noGrp="1"/>
          </p:cNvSpPr>
          <p:nvPr>
            <p:ph type="ftr" sz="quarter" idx="10"/>
          </p:nvPr>
        </p:nvSpPr>
        <p:spPr/>
        <p:txBody>
          <a:bodyPr/>
          <a:lstStyle>
            <a:lvl1pPr>
              <a:defRPr/>
            </a:lvl1pPr>
          </a:lstStyle>
          <a:p>
            <a:pPr>
              <a:defRPr/>
            </a:pPr>
            <a:endParaRPr lang="en-US" dirty="0"/>
          </a:p>
        </p:txBody>
      </p:sp>
      <p:sp>
        <p:nvSpPr>
          <p:cNvPr id="8" name="Slide Number Placeholder 4"/>
          <p:cNvSpPr>
            <a:spLocks noGrp="1"/>
          </p:cNvSpPr>
          <p:nvPr>
            <p:ph type="sldNum" sz="quarter" idx="11"/>
          </p:nvPr>
        </p:nvSpPr>
        <p:spPr/>
        <p:txBody>
          <a:bodyPr/>
          <a:lstStyle>
            <a:lvl1pPr>
              <a:defRPr/>
            </a:lvl1pPr>
          </a:lstStyle>
          <a:p>
            <a:pPr>
              <a:defRPr/>
            </a:pPr>
            <a:fld id="{D1604145-846C-44E7-989A-96392074D3BF}" type="slidenum">
              <a:rPr lang="en-US"/>
              <a:pPr>
                <a:defRPr/>
              </a:pPr>
              <a:t>‹#›</a:t>
            </a:fld>
            <a:endParaRPr lang="en-US"/>
          </a:p>
        </p:txBody>
      </p:sp>
    </p:spTree>
    <p:extLst>
      <p:ext uri="{BB962C8B-B14F-4D97-AF65-F5344CB8AC3E}">
        <p14:creationId xmlns:p14="http://schemas.microsoft.com/office/powerpoint/2010/main" val="71400560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6477000" y="6451600"/>
            <a:ext cx="2286000" cy="254000"/>
            <a:chOff x="6477000" y="6451559"/>
            <a:chExt cx="2286000" cy="254041"/>
          </a:xfrm>
        </p:grpSpPr>
        <p:sp>
          <p:nvSpPr>
            <p:cNvPr id="4" name="TextBox 3"/>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5"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4"/>
          <p:cNvSpPr>
            <a:spLocks noGrp="1"/>
          </p:cNvSpPr>
          <p:nvPr>
            <p:ph type="sldNum" sz="quarter" idx="10"/>
          </p:nvPr>
        </p:nvSpPr>
        <p:spPr/>
        <p:txBody>
          <a:bodyPr/>
          <a:lstStyle>
            <a:lvl1pPr>
              <a:defRPr/>
            </a:lvl1pPr>
          </a:lstStyle>
          <a:p>
            <a:pPr>
              <a:defRPr/>
            </a:pPr>
            <a:fld id="{D84053D8-3F0C-4C96-8845-36F62BBC86CA}" type="slidenum">
              <a:rPr lang="en-US"/>
              <a:pPr>
                <a:defRPr/>
              </a:pPr>
              <a:t>‹#›</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71280056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60058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066800"/>
            <a:ext cx="3781425" cy="2022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sp>
        <p:nvSpPr>
          <p:cNvPr id="3" name="TextBox 2"/>
          <p:cNvSpPr txBox="1"/>
          <p:nvPr/>
        </p:nvSpPr>
        <p:spPr>
          <a:xfrm>
            <a:off x="4267200" y="3352800"/>
            <a:ext cx="2209800" cy="387798"/>
          </a:xfrm>
          <a:prstGeom prst="rect">
            <a:avLst/>
          </a:prstGeom>
          <a:noFill/>
        </p:spPr>
        <p:txBody>
          <a:bodyPr lIns="0" tIns="0" rIns="0" bIns="0">
            <a:spAutoFit/>
          </a:bodyPr>
          <a:lstStyle/>
          <a:p>
            <a:pPr algn="ctr" fontAlgn="auto">
              <a:lnSpc>
                <a:spcPct val="90000"/>
              </a:lnSpc>
              <a:spcBef>
                <a:spcPts val="0"/>
              </a:spcBef>
              <a:spcAft>
                <a:spcPts val="0"/>
              </a:spcAft>
              <a:defRPr/>
            </a:pPr>
            <a:r>
              <a:rPr lang="en-US" sz="2800" dirty="0">
                <a:gradFill>
                  <a:gsLst>
                    <a:gs pos="0">
                      <a:schemeClr val="tx1"/>
                    </a:gs>
                    <a:gs pos="86000">
                      <a:schemeClr val="tx1"/>
                    </a:gs>
                  </a:gsLst>
                  <a:lin ang="5400000" scaled="0"/>
                </a:gradFill>
                <a:latin typeface="+mn-lt"/>
                <a:cs typeface="+mn-cs"/>
              </a:rPr>
              <a:t>Ignite</a:t>
            </a:r>
          </a:p>
        </p:txBody>
      </p:sp>
    </p:spTree>
    <p:extLst>
      <p:ext uri="{BB962C8B-B14F-4D97-AF65-F5344CB8AC3E}">
        <p14:creationId xmlns:p14="http://schemas.microsoft.com/office/powerpoint/2010/main" val="271329111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6"/>
          <p:cNvSpPr>
            <a:spLocks noGrp="1"/>
          </p:cNvSpPr>
          <p:nvPr>
            <p:ph type="sldNum" sz="quarter" idx="11"/>
          </p:nvPr>
        </p:nvSpPr>
        <p:spPr/>
        <p:txBody>
          <a:bodyPr/>
          <a:lstStyle>
            <a:lvl1pPr>
              <a:defRPr/>
            </a:lvl1pPr>
          </a:lstStyle>
          <a:p>
            <a:pPr>
              <a:defRPr/>
            </a:pPr>
            <a:fld id="{B815FC23-54D0-4ED8-8BFE-46EC63C107D2}" type="slidenum">
              <a:rPr lang="en-US"/>
              <a:pPr>
                <a:defRPr/>
              </a:pPr>
              <a:t>‹#›</a:t>
            </a:fld>
            <a:endParaRPr lang="en-US"/>
          </a:p>
        </p:txBody>
      </p:sp>
      <p:sp>
        <p:nvSpPr>
          <p:cNvPr id="5"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43614572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lvl1pPr>
              <a:defRPr/>
            </a:lvl1pPr>
          </a:lstStyle>
          <a:p>
            <a:pPr>
              <a:defRPr/>
            </a:pPr>
            <a:fld id="{A73D3280-41C3-49BF-A2D9-47919FB11F2D}" type="slidenum">
              <a:rPr lang="en-US"/>
              <a:pPr>
                <a:defRPr/>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smtClean="0"/>
            </a:lvl1pPr>
          </a:lstStyle>
          <a:p>
            <a:pPr>
              <a:defRPr/>
            </a:pPr>
            <a:endParaRPr lang="en-US" dirty="0"/>
          </a:p>
        </p:txBody>
      </p:sp>
    </p:spTree>
    <p:extLst>
      <p:ext uri="{BB962C8B-B14F-4D97-AF65-F5344CB8AC3E}">
        <p14:creationId xmlns:p14="http://schemas.microsoft.com/office/powerpoint/2010/main" val="272595353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21580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7"/>
          <p:cNvGrpSpPr>
            <a:grpSpLocks/>
          </p:cNvGrpSpPr>
          <p:nvPr/>
        </p:nvGrpSpPr>
        <p:grpSpPr bwMode="auto">
          <a:xfrm>
            <a:off x="6477000" y="6451600"/>
            <a:ext cx="2286000" cy="254000"/>
            <a:chOff x="6477000" y="6451559"/>
            <a:chExt cx="2286000" cy="254041"/>
          </a:xfrm>
        </p:grpSpPr>
        <p:sp>
          <p:nvSpPr>
            <p:cNvPr id="5" name="TextBox 4"/>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6"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10"/>
          </p:nvPr>
        </p:nvSpPr>
        <p:spPr/>
        <p:txBody>
          <a:bodyPr/>
          <a:lstStyle>
            <a:lvl1pPr>
              <a:defRPr/>
            </a:lvl1pPr>
          </a:lstStyle>
          <a:p>
            <a:pPr>
              <a:defRPr/>
            </a:pPr>
            <a:fld id="{80CBE40B-4964-405B-AEC5-905485B09AE4}" type="slidenum">
              <a:rPr lang="en-US"/>
              <a:pPr>
                <a:defRPr/>
              </a:pPr>
              <a:t>‹#›</a:t>
            </a:fld>
            <a:endParaRPr lang="en-US"/>
          </a:p>
        </p:txBody>
      </p:sp>
      <p:sp>
        <p:nvSpPr>
          <p:cNvPr id="9" name="Footer Placeholder 6"/>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3516819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28B15D-7436-4E39-8609-5385219BD8F8}" type="slidenum">
              <a:rPr lang="en-US"/>
              <a:pPr>
                <a:defRPr/>
              </a:pPr>
              <a:t>‹#›</a:t>
            </a:fld>
            <a:endParaRPr lang="en-US"/>
          </a:p>
        </p:txBody>
      </p:sp>
    </p:spTree>
    <p:extLst>
      <p:ext uri="{BB962C8B-B14F-4D97-AF65-F5344CB8AC3E}">
        <p14:creationId xmlns:p14="http://schemas.microsoft.com/office/powerpoint/2010/main" val="17618869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B190C721-3698-4A72-A4DE-431A2FD89D66}" type="slidenum">
              <a:rPr lang="en-US"/>
              <a:pPr>
                <a:defRPr/>
              </a:pPr>
              <a:t>‹#›</a:t>
            </a:fld>
            <a:endParaRPr lang="en-US"/>
          </a:p>
        </p:txBody>
      </p:sp>
    </p:spTree>
    <p:extLst>
      <p:ext uri="{BB962C8B-B14F-4D97-AF65-F5344CB8AC3E}">
        <p14:creationId xmlns:p14="http://schemas.microsoft.com/office/powerpoint/2010/main" val="238235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10"/>
          </p:nvPr>
        </p:nvSpPr>
        <p:spPr/>
        <p:txBody>
          <a:bodyPr/>
          <a:lstStyle>
            <a:lvl1pPr>
              <a:defRPr/>
            </a:lvl1pPr>
          </a:lstStyle>
          <a:p>
            <a:pPr>
              <a:defRPr/>
            </a:pPr>
            <a:endParaRPr lang="en-US" dirty="0"/>
          </a:p>
        </p:txBody>
      </p:sp>
      <p:sp>
        <p:nvSpPr>
          <p:cNvPr id="6" name="Slide Number Placeholder 4"/>
          <p:cNvSpPr>
            <a:spLocks noGrp="1"/>
          </p:cNvSpPr>
          <p:nvPr>
            <p:ph type="sldNum" sz="quarter" idx="11"/>
          </p:nvPr>
        </p:nvSpPr>
        <p:spPr/>
        <p:txBody>
          <a:bodyPr/>
          <a:lstStyle>
            <a:lvl1pPr>
              <a:defRPr/>
            </a:lvl1pPr>
          </a:lstStyle>
          <a:p>
            <a:pPr>
              <a:defRPr/>
            </a:pPr>
            <a:fld id="{FFB95D7B-A974-4258-9970-9B2557DE07EF}" type="slidenum">
              <a:rPr lang="en-US"/>
              <a:pPr>
                <a:defRPr/>
              </a:pPr>
              <a:t>‹#›</a:t>
            </a:fld>
            <a:endParaRPr lang="en-US"/>
          </a:p>
        </p:txBody>
      </p:sp>
    </p:spTree>
    <p:extLst>
      <p:ext uri="{BB962C8B-B14F-4D97-AF65-F5344CB8AC3E}">
        <p14:creationId xmlns:p14="http://schemas.microsoft.com/office/powerpoint/2010/main" val="333990934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3"/>
          <p:cNvSpPr>
            <a:spLocks noGrp="1"/>
          </p:cNvSpPr>
          <p:nvPr>
            <p:ph type="ftr" sz="quarter" idx="10"/>
          </p:nvPr>
        </p:nvSpPr>
        <p:spPr/>
        <p:txBody>
          <a:bodyPr/>
          <a:lstStyle>
            <a:lvl1pPr>
              <a:defRPr/>
            </a:lvl1pPr>
          </a:lstStyle>
          <a:p>
            <a:pPr>
              <a:defRPr/>
            </a:pPr>
            <a:endParaRPr lang="en-US" dirty="0"/>
          </a:p>
        </p:txBody>
      </p:sp>
      <p:sp>
        <p:nvSpPr>
          <p:cNvPr id="8" name="Slide Number Placeholder 4"/>
          <p:cNvSpPr>
            <a:spLocks noGrp="1"/>
          </p:cNvSpPr>
          <p:nvPr>
            <p:ph type="sldNum" sz="quarter" idx="11"/>
          </p:nvPr>
        </p:nvSpPr>
        <p:spPr/>
        <p:txBody>
          <a:bodyPr/>
          <a:lstStyle>
            <a:lvl1pPr>
              <a:defRPr/>
            </a:lvl1pPr>
          </a:lstStyle>
          <a:p>
            <a:pPr>
              <a:defRPr/>
            </a:pPr>
            <a:fld id="{A603E5CA-74A5-487F-A8E2-361BF72CC0E9}" type="slidenum">
              <a:rPr lang="en-US"/>
              <a:pPr>
                <a:defRPr/>
              </a:pPr>
              <a:t>‹#›</a:t>
            </a:fld>
            <a:endParaRPr lang="en-US"/>
          </a:p>
        </p:txBody>
      </p:sp>
    </p:spTree>
    <p:extLst>
      <p:ext uri="{BB962C8B-B14F-4D97-AF65-F5344CB8AC3E}">
        <p14:creationId xmlns:p14="http://schemas.microsoft.com/office/powerpoint/2010/main" val="428486123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6477000" y="6451600"/>
            <a:ext cx="2286000" cy="254000"/>
            <a:chOff x="6477000" y="6451559"/>
            <a:chExt cx="2286000" cy="254041"/>
          </a:xfrm>
        </p:grpSpPr>
        <p:sp>
          <p:nvSpPr>
            <p:cNvPr id="4" name="TextBox 3"/>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5"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4"/>
          <p:cNvSpPr>
            <a:spLocks noGrp="1"/>
          </p:cNvSpPr>
          <p:nvPr>
            <p:ph type="sldNum" sz="quarter" idx="10"/>
          </p:nvPr>
        </p:nvSpPr>
        <p:spPr/>
        <p:txBody>
          <a:bodyPr/>
          <a:lstStyle>
            <a:lvl1pPr>
              <a:defRPr/>
            </a:lvl1pPr>
          </a:lstStyle>
          <a:p>
            <a:pPr>
              <a:defRPr/>
            </a:pPr>
            <a:fld id="{DCA14F4A-10DA-41D3-B073-F3ADAEFB14E8}" type="slidenum">
              <a:rPr lang="en-US"/>
              <a:pPr>
                <a:defRPr/>
              </a:pPr>
              <a:t>‹#›</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20447264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737655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066800"/>
            <a:ext cx="3781425" cy="2022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sp>
        <p:nvSpPr>
          <p:cNvPr id="3" name="TextBox 2"/>
          <p:cNvSpPr txBox="1"/>
          <p:nvPr/>
        </p:nvSpPr>
        <p:spPr>
          <a:xfrm>
            <a:off x="4267200" y="3352800"/>
            <a:ext cx="2209800" cy="387798"/>
          </a:xfrm>
          <a:prstGeom prst="rect">
            <a:avLst/>
          </a:prstGeom>
          <a:noFill/>
        </p:spPr>
        <p:txBody>
          <a:bodyPr lIns="0" tIns="0" rIns="0" bIns="0">
            <a:spAutoFit/>
          </a:bodyPr>
          <a:lstStyle/>
          <a:p>
            <a:pPr algn="ctr" fontAlgn="auto">
              <a:lnSpc>
                <a:spcPct val="90000"/>
              </a:lnSpc>
              <a:spcBef>
                <a:spcPts val="0"/>
              </a:spcBef>
              <a:spcAft>
                <a:spcPts val="0"/>
              </a:spcAft>
              <a:defRPr/>
            </a:pPr>
            <a:r>
              <a:rPr lang="en-US" sz="2800" dirty="0">
                <a:gradFill>
                  <a:gsLst>
                    <a:gs pos="0">
                      <a:schemeClr val="tx1"/>
                    </a:gs>
                    <a:gs pos="86000">
                      <a:schemeClr val="tx1"/>
                    </a:gs>
                  </a:gsLst>
                  <a:lin ang="5400000" scaled="0"/>
                </a:gradFill>
                <a:latin typeface="+mn-lt"/>
                <a:cs typeface="+mn-cs"/>
              </a:rPr>
              <a:t>Ignite</a:t>
            </a:r>
          </a:p>
        </p:txBody>
      </p:sp>
    </p:spTree>
    <p:extLst>
      <p:ext uri="{BB962C8B-B14F-4D97-AF65-F5344CB8AC3E}">
        <p14:creationId xmlns:p14="http://schemas.microsoft.com/office/powerpoint/2010/main" val="424385195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3.png"/><Relationship Id="rId2" Type="http://schemas.openxmlformats.org/officeDocument/2006/relationships/slideLayout" Target="../slideLayouts/slideLayout15.xml"/><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27.xml"/><Relationship Id="rId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4.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image" Target="../media/image3.png"/><Relationship Id="rId2" Type="http://schemas.openxmlformats.org/officeDocument/2006/relationships/slideLayout" Target="../slideLayouts/slideLayout29.xml"/><Relationship Id="rId16" Type="http://schemas.openxmlformats.org/officeDocument/2006/relationships/image" Target="../media/image2.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image" Target="../media/image1.jpeg"/><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41.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75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fld id="{C1279BA5-8048-4E8E-957D-802A8FDC4484}" type="slidenum">
              <a:rPr lang="en-US"/>
              <a:pPr>
                <a:defRPr/>
              </a:pPr>
              <a:t>‹#›</a:t>
            </a:fld>
            <a:endParaRPr lang="en-US"/>
          </a:p>
        </p:txBody>
      </p:sp>
      <p:grpSp>
        <p:nvGrpSpPr>
          <p:cNvPr id="1030" name="Group 5"/>
          <p:cNvGrpSpPr>
            <a:grpSpLocks/>
          </p:cNvGrpSpPr>
          <p:nvPr/>
        </p:nvGrpSpPr>
        <p:grpSpPr bwMode="auto">
          <a:xfrm>
            <a:off x="6477000" y="6451600"/>
            <a:ext cx="2286000" cy="254000"/>
            <a:chOff x="6477000" y="6451559"/>
            <a:chExt cx="2286000" cy="254041"/>
          </a:xfrm>
        </p:grpSpPr>
        <p:sp>
          <p:nvSpPr>
            <p:cNvPr id="7" name="TextBox 6"/>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1032" name="Picture 7"/>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39" r:id="rId5"/>
    <p:sldLayoutId id="2147483740" r:id="rId6"/>
    <p:sldLayoutId id="2147483752" r:id="rId7"/>
    <p:sldLayoutId id="2147483753" r:id="rId8"/>
    <p:sldLayoutId id="2147483754" r:id="rId9"/>
    <p:sldLayoutId id="2147483755" r:id="rId10"/>
    <p:sldLayoutId id="2147483756" r:id="rId11"/>
    <p:sldLayoutId id="2147483757" r:id="rId12"/>
  </p:sldLayoutIdLst>
  <p:transition>
    <p:fade/>
  </p:transition>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charset="0"/>
        </a:defRPr>
      </a:lvl9pPr>
    </p:titleStyle>
    <p:bodyStyle>
      <a:lvl1pPr marL="460375" indent="-460375" algn="l" defTabSz="912813" rtl="0" fontAlgn="base">
        <a:lnSpc>
          <a:spcPct val="90000"/>
        </a:lnSpc>
        <a:spcBef>
          <a:spcPct val="20000"/>
        </a:spcBef>
        <a:spcAft>
          <a:spcPct val="0"/>
        </a:spcAft>
        <a:buSzPct val="85000"/>
        <a:buBlip>
          <a:blip r:embed="rId16"/>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fontAlgn="base">
        <a:lnSpc>
          <a:spcPct val="90000"/>
        </a:lnSpc>
        <a:spcBef>
          <a:spcPct val="20000"/>
        </a:spcBef>
        <a:spcAft>
          <a:spcPct val="0"/>
        </a:spcAft>
        <a:buSzPct val="85000"/>
        <a:buBlip>
          <a:blip r:embed="rId17"/>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fontAlgn="base">
        <a:lnSpc>
          <a:spcPct val="90000"/>
        </a:lnSpc>
        <a:spcBef>
          <a:spcPct val="20000"/>
        </a:spcBef>
        <a:spcAft>
          <a:spcPct val="0"/>
        </a:spcAft>
        <a:buSzPct val="85000"/>
        <a:buBlip>
          <a:blip r:embed="rId17"/>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fontAlgn="base">
        <a:lnSpc>
          <a:spcPct val="90000"/>
        </a:lnSpc>
        <a:spcBef>
          <a:spcPct val="20000"/>
        </a:spcBef>
        <a:spcAft>
          <a:spcPct val="0"/>
        </a:spcAft>
        <a:buSzPct val="85000"/>
        <a:buBlip>
          <a:blip r:embed="rId17"/>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fontAlgn="base">
        <a:lnSpc>
          <a:spcPct val="90000"/>
        </a:lnSpc>
        <a:spcBef>
          <a:spcPct val="20000"/>
        </a:spcBef>
        <a:spcAft>
          <a:spcPct val="0"/>
        </a:spcAft>
        <a:buSzPct val="85000"/>
        <a:buBlip>
          <a:blip r:embed="rId17"/>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cstate="print">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3" y="1905000"/>
            <a:ext cx="8040687" cy="210820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fld id="{77BAFB75-E797-4253-BF0F-8BA3D24FD015}"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41" r:id="rId1"/>
  </p:sldLayoutIdLst>
  <p:transition>
    <p:fade/>
  </p:transition>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charset="0"/>
        </a:defRPr>
      </a:lvl9pPr>
    </p:titleStyle>
    <p:bodyStyle>
      <a:lvl1pPr algn="l" defTabSz="912813" rtl="0" fontAlgn="base">
        <a:lnSpc>
          <a:spcPct val="90000"/>
        </a:lnSpc>
        <a:spcBef>
          <a:spcPct val="20000"/>
        </a:spcBef>
        <a:spcAft>
          <a:spcPct val="0"/>
        </a:spcAft>
        <a:buFont typeface="Arial" charset="0"/>
        <a:defRPr sz="300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charset="0"/>
        <a:defRPr sz="280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75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fld id="{6B1A5EA4-62FA-4659-9F11-F3DFDB898E8D}" type="slidenum">
              <a:rPr lang="en-US"/>
              <a:pPr>
                <a:defRPr/>
              </a:pPr>
              <a:t>‹#›</a:t>
            </a:fld>
            <a:endParaRPr lang="en-US"/>
          </a:p>
        </p:txBody>
      </p:sp>
      <p:grpSp>
        <p:nvGrpSpPr>
          <p:cNvPr id="3078" name="Group 5"/>
          <p:cNvGrpSpPr>
            <a:grpSpLocks/>
          </p:cNvGrpSpPr>
          <p:nvPr/>
        </p:nvGrpSpPr>
        <p:grpSpPr bwMode="auto">
          <a:xfrm>
            <a:off x="6477000" y="6451600"/>
            <a:ext cx="2286000" cy="254000"/>
            <a:chOff x="6477000" y="6451559"/>
            <a:chExt cx="2286000" cy="254041"/>
          </a:xfrm>
        </p:grpSpPr>
        <p:sp>
          <p:nvSpPr>
            <p:cNvPr id="7" name="TextBox 6"/>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3080" name="Picture 7"/>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42" r:id="rId5"/>
    <p:sldLayoutId id="2147483743" r:id="rId6"/>
    <p:sldLayoutId id="2147483762" r:id="rId7"/>
    <p:sldLayoutId id="2147483763" r:id="rId8"/>
    <p:sldLayoutId id="2147483764" r:id="rId9"/>
    <p:sldLayoutId id="2147483765" r:id="rId10"/>
    <p:sldLayoutId id="2147483766" r:id="rId11"/>
    <p:sldLayoutId id="2147483767" r:id="rId12"/>
    <p:sldLayoutId id="2147483768" r:id="rId13"/>
  </p:sldLayoutIdLst>
  <p:transition>
    <p:fade/>
  </p:transition>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charset="0"/>
        </a:defRPr>
      </a:lvl9pPr>
    </p:titleStyle>
    <p:bodyStyle>
      <a:lvl1pPr marL="460375" indent="-460375" algn="l" defTabSz="912813" rtl="0" fontAlgn="base">
        <a:lnSpc>
          <a:spcPct val="90000"/>
        </a:lnSpc>
        <a:spcBef>
          <a:spcPct val="20000"/>
        </a:spcBef>
        <a:spcAft>
          <a:spcPct val="0"/>
        </a:spcAft>
        <a:buSzPct val="85000"/>
        <a:buBlip>
          <a:blip r:embed="rId17"/>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fontAlgn="base">
        <a:lnSpc>
          <a:spcPct val="90000"/>
        </a:lnSpc>
        <a:spcBef>
          <a:spcPct val="20000"/>
        </a:spcBef>
        <a:spcAft>
          <a:spcPct val="0"/>
        </a:spcAft>
        <a:buSzPct val="85000"/>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fontAlgn="base">
        <a:lnSpc>
          <a:spcPct val="90000"/>
        </a:lnSpc>
        <a:spcBef>
          <a:spcPct val="20000"/>
        </a:spcBef>
        <a:spcAft>
          <a:spcPct val="0"/>
        </a:spcAft>
        <a:buSzPct val="85000"/>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fontAlgn="base">
        <a:lnSpc>
          <a:spcPct val="90000"/>
        </a:lnSpc>
        <a:spcBef>
          <a:spcPct val="20000"/>
        </a:spcBef>
        <a:spcAft>
          <a:spcPct val="0"/>
        </a:spcAft>
        <a:buSzPct val="85000"/>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fontAlgn="base">
        <a:lnSpc>
          <a:spcPct val="90000"/>
        </a:lnSpc>
        <a:spcBef>
          <a:spcPct val="20000"/>
        </a:spcBef>
        <a:spcAft>
          <a:spcPct val="0"/>
        </a:spcAft>
        <a:buSzPct val="85000"/>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4098" name="Picture 3" descr="white rectangle.png"/>
          <p:cNvPicPr>
            <a:picLocks noChangeAspect="1"/>
          </p:cNvPicPr>
          <p:nvPr/>
        </p:nvPicPr>
        <p:blipFill>
          <a:blip r:embed="rId4" cstate="print">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3" y="1905000"/>
            <a:ext cx="8040687" cy="210820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fld id="{54A3A2B6-5238-4CA9-B9B5-7EFB42C751EC}"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44" r:id="rId1"/>
  </p:sldLayoutIdLst>
  <p:transition>
    <p:fade/>
  </p:transition>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charset="0"/>
        </a:defRPr>
      </a:lvl9pPr>
    </p:titleStyle>
    <p:bodyStyle>
      <a:lvl1pPr algn="l" defTabSz="912813" rtl="0" fontAlgn="base">
        <a:lnSpc>
          <a:spcPct val="90000"/>
        </a:lnSpc>
        <a:spcBef>
          <a:spcPct val="20000"/>
        </a:spcBef>
        <a:spcAft>
          <a:spcPct val="0"/>
        </a:spcAft>
        <a:buFont typeface="Arial" charset="0"/>
        <a:defRPr sz="300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charset="0"/>
        <a:defRPr sz="280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75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fld id="{5C32DD00-BA49-4F3C-909C-549516A53D6E}" type="slidenum">
              <a:rPr lang="en-US"/>
              <a:pPr>
                <a:defRPr/>
              </a:pPr>
              <a:t>‹#›</a:t>
            </a:fld>
            <a:endParaRPr lang="en-US"/>
          </a:p>
        </p:txBody>
      </p:sp>
      <p:grpSp>
        <p:nvGrpSpPr>
          <p:cNvPr id="5126" name="Group 5"/>
          <p:cNvGrpSpPr>
            <a:grpSpLocks/>
          </p:cNvGrpSpPr>
          <p:nvPr/>
        </p:nvGrpSpPr>
        <p:grpSpPr bwMode="auto">
          <a:xfrm>
            <a:off x="6477000" y="6451600"/>
            <a:ext cx="2286000" cy="254000"/>
            <a:chOff x="6477000" y="6451559"/>
            <a:chExt cx="2286000" cy="254041"/>
          </a:xfrm>
        </p:grpSpPr>
        <p:sp>
          <p:nvSpPr>
            <p:cNvPr id="7" name="TextBox 6"/>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5128" name="Picture 7"/>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45" r:id="rId5"/>
    <p:sldLayoutId id="2147483746" r:id="rId6"/>
    <p:sldLayoutId id="2147483773" r:id="rId7"/>
    <p:sldLayoutId id="2147483774" r:id="rId8"/>
    <p:sldLayoutId id="2147483775" r:id="rId9"/>
    <p:sldLayoutId id="2147483776" r:id="rId10"/>
    <p:sldLayoutId id="2147483777" r:id="rId11"/>
    <p:sldLayoutId id="2147483778" r:id="rId12"/>
    <p:sldLayoutId id="2147483779" r:id="rId13"/>
  </p:sldLayoutIdLst>
  <p:transition>
    <p:fade/>
  </p:transition>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charset="0"/>
        </a:defRPr>
      </a:lvl9pPr>
    </p:titleStyle>
    <p:bodyStyle>
      <a:lvl1pPr marL="460375" indent="-460375" algn="l" defTabSz="912813" rtl="0" fontAlgn="base">
        <a:lnSpc>
          <a:spcPct val="90000"/>
        </a:lnSpc>
        <a:spcBef>
          <a:spcPct val="20000"/>
        </a:spcBef>
        <a:spcAft>
          <a:spcPct val="0"/>
        </a:spcAft>
        <a:buSzPct val="85000"/>
        <a:buBlip>
          <a:blip r:embed="rId17"/>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fontAlgn="base">
        <a:lnSpc>
          <a:spcPct val="90000"/>
        </a:lnSpc>
        <a:spcBef>
          <a:spcPct val="20000"/>
        </a:spcBef>
        <a:spcAft>
          <a:spcPct val="0"/>
        </a:spcAft>
        <a:buSzPct val="85000"/>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fontAlgn="base">
        <a:lnSpc>
          <a:spcPct val="90000"/>
        </a:lnSpc>
        <a:spcBef>
          <a:spcPct val="20000"/>
        </a:spcBef>
        <a:spcAft>
          <a:spcPct val="0"/>
        </a:spcAft>
        <a:buSzPct val="85000"/>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fontAlgn="base">
        <a:lnSpc>
          <a:spcPct val="90000"/>
        </a:lnSpc>
        <a:spcBef>
          <a:spcPct val="20000"/>
        </a:spcBef>
        <a:spcAft>
          <a:spcPct val="0"/>
        </a:spcAft>
        <a:buSzPct val="85000"/>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fontAlgn="base">
        <a:lnSpc>
          <a:spcPct val="90000"/>
        </a:lnSpc>
        <a:spcBef>
          <a:spcPct val="20000"/>
        </a:spcBef>
        <a:spcAft>
          <a:spcPct val="0"/>
        </a:spcAft>
        <a:buSzPct val="85000"/>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6146" name="Picture 3" descr="white rectangle.png"/>
          <p:cNvPicPr>
            <a:picLocks noChangeAspect="1"/>
          </p:cNvPicPr>
          <p:nvPr/>
        </p:nvPicPr>
        <p:blipFill>
          <a:blip r:embed="rId4" cstate="print">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3" y="1905000"/>
            <a:ext cx="8040687" cy="210820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fld id="{4E53D04A-50CB-4637-9F92-B4BB2BB05770}"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47" r:id="rId1"/>
  </p:sldLayoutIdLst>
  <p:transition>
    <p:fade/>
  </p:transition>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charset="0"/>
        </a:defRPr>
      </a:lvl9pPr>
    </p:titleStyle>
    <p:bodyStyle>
      <a:lvl1pPr algn="l" defTabSz="912813" rtl="0" fontAlgn="base">
        <a:lnSpc>
          <a:spcPct val="90000"/>
        </a:lnSpc>
        <a:spcBef>
          <a:spcPct val="20000"/>
        </a:spcBef>
        <a:spcAft>
          <a:spcPct val="0"/>
        </a:spcAft>
        <a:buFont typeface="Arial" charset="0"/>
        <a:defRPr sz="300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charset="0"/>
        <a:defRPr sz="280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8" Type="http://schemas.openxmlformats.org/officeDocument/2006/relationships/hyperlink" Target="http://technet.microsoft.com/ProjectServer" TargetMode="External"/><Relationship Id="rId13" Type="http://schemas.openxmlformats.org/officeDocument/2006/relationships/hyperlink" Target="http://sharepoint.microsoft.com/" TargetMode="External"/><Relationship Id="rId3" Type="http://schemas.openxmlformats.org/officeDocument/2006/relationships/image" Target="../media/image30.png"/><Relationship Id="rId7" Type="http://schemas.openxmlformats.org/officeDocument/2006/relationships/hyperlink" Target="http://www.microsoft.com/events/series/epm.aspx" TargetMode="External"/><Relationship Id="rId12" Type="http://schemas.openxmlformats.org/officeDocument/2006/relationships/hyperlink" Target="http://social.msdn.microsoft.com/Forums/en-US/category/projectserver2010,projectprofessional2010" TargetMode="Externa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hyperlink" Target="http://www.microsoft.com/showcase/en/US/channels/microsoftproject" TargetMode="External"/><Relationship Id="rId11" Type="http://schemas.openxmlformats.org/officeDocument/2006/relationships/hyperlink" Target="http://blogs.msdn.com/project_programmability" TargetMode="External"/><Relationship Id="rId5" Type="http://schemas.openxmlformats.org/officeDocument/2006/relationships/hyperlink" Target="http://blogs.msdn.com/project" TargetMode="External"/><Relationship Id="rId10" Type="http://schemas.openxmlformats.org/officeDocument/2006/relationships/hyperlink" Target="http://msdn.microsoft.com/Project" TargetMode="External"/><Relationship Id="rId4" Type="http://schemas.openxmlformats.org/officeDocument/2006/relationships/hyperlink" Target="http://www.microsoft.com/project" TargetMode="External"/><Relationship Id="rId9" Type="http://schemas.openxmlformats.org/officeDocument/2006/relationships/hyperlink" Target="http://blogs.technet.com/projectadministratio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sz="4400" dirty="0"/>
              <a:t>Associating Projects </a:t>
            </a:r>
            <a:r>
              <a:rPr sz="4400" dirty="0" smtClean="0"/>
              <a:t>to Departments</a:t>
            </a:r>
            <a:endParaRPr sz="4400" dirty="0"/>
          </a:p>
        </p:txBody>
      </p:sp>
      <p:sp>
        <p:nvSpPr>
          <p:cNvPr id="3" name="Text Placeholder 2"/>
          <p:cNvSpPr>
            <a:spLocks noGrp="1"/>
          </p:cNvSpPr>
          <p:nvPr>
            <p:ph type="body" sz="quarter" idx="10"/>
          </p:nvPr>
        </p:nvSpPr>
        <p:spPr>
          <a:xfrm>
            <a:off x="381000" y="1447799"/>
            <a:ext cx="8382000" cy="2743201"/>
          </a:xfrm>
        </p:spPr>
        <p:txBody>
          <a:bodyPr>
            <a:normAutofit fontScale="70000" lnSpcReduction="20000"/>
          </a:bodyPr>
          <a:lstStyle/>
          <a:p>
            <a:pPr defTabSz="914363" fontAlgn="auto">
              <a:lnSpc>
                <a:spcPct val="110000"/>
              </a:lnSpc>
              <a:spcAft>
                <a:spcPts val="0"/>
              </a:spcAft>
              <a:defRPr/>
            </a:pPr>
            <a:r>
              <a:rPr lang="en-US" dirty="0" smtClean="0"/>
              <a:t>Departments can focus a user on what types of projects they can create</a:t>
            </a:r>
          </a:p>
          <a:p>
            <a:pPr defTabSz="914363" fontAlgn="auto">
              <a:lnSpc>
                <a:spcPct val="110000"/>
              </a:lnSpc>
              <a:spcAft>
                <a:spcPts val="0"/>
              </a:spcAft>
              <a:defRPr/>
            </a:pPr>
            <a:r>
              <a:rPr lang="en-US" dirty="0" smtClean="0"/>
              <a:t>Accomplished by associating Enterprise Project Types with a Department</a:t>
            </a:r>
          </a:p>
          <a:p>
            <a:pPr defTabSz="914363" fontAlgn="auto">
              <a:lnSpc>
                <a:spcPct val="110000"/>
              </a:lnSpc>
              <a:spcAft>
                <a:spcPts val="0"/>
              </a:spcAft>
              <a:defRPr/>
            </a:pPr>
            <a:r>
              <a:rPr lang="en-US" dirty="0" smtClean="0"/>
              <a:t>Users will only have the option of creating projects based on the Enterprise Project Types that are associated with their Department</a:t>
            </a:r>
          </a:p>
          <a:p>
            <a:pPr defTabSz="914363" fontAlgn="auto">
              <a:lnSpc>
                <a:spcPct val="110000"/>
              </a:lnSpc>
              <a:spcAft>
                <a:spcPts val="0"/>
              </a:spcAft>
              <a:defRPr/>
            </a:pPr>
            <a:r>
              <a:rPr lang="en-US" dirty="0" smtClean="0"/>
              <a:t>More on EPT’s in the Demand Management module</a:t>
            </a:r>
          </a:p>
          <a:p>
            <a:pPr defTabSz="914363" fontAlgn="auto">
              <a:lnSpc>
                <a:spcPct val="110000"/>
              </a:lnSpc>
              <a:spcAft>
                <a:spcPts val="0"/>
              </a:spcAft>
              <a:defRPr/>
            </a:pPr>
            <a:endParaRPr lang="en-US" dirty="0"/>
          </a:p>
        </p:txBody>
      </p:sp>
      <p:pic>
        <p:nvPicPr>
          <p:cNvPr id="5" name="Picture 4"/>
          <p:cNvPicPr/>
          <p:nvPr/>
        </p:nvPicPr>
        <p:blipFill>
          <a:blip r:embed="rId2" cstate="print"/>
          <a:srcRect/>
          <a:stretch>
            <a:fillRect/>
          </a:stretch>
        </p:blipFill>
        <p:spPr bwMode="auto">
          <a:xfrm>
            <a:off x="914400" y="4236720"/>
            <a:ext cx="2317750" cy="850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p:nvPr/>
        </p:nvPicPr>
        <p:blipFill>
          <a:blip r:embed="rId3" cstate="print"/>
          <a:stretch>
            <a:fillRect/>
          </a:stretch>
        </p:blipFill>
        <p:spPr>
          <a:xfrm>
            <a:off x="3657600" y="4236720"/>
            <a:ext cx="4495800" cy="838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p:nvPr/>
        </p:nvPicPr>
        <p:blipFill>
          <a:blip r:embed="rId4" cstate="print"/>
          <a:stretch>
            <a:fillRect/>
          </a:stretch>
        </p:blipFill>
        <p:spPr>
          <a:xfrm>
            <a:off x="3657600" y="5379720"/>
            <a:ext cx="4495800" cy="792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bwMode="auto">
          <a:xfrm>
            <a:off x="5638800" y="5684520"/>
            <a:ext cx="2362200" cy="304800"/>
          </a:xfrm>
          <a:prstGeom prst="rect">
            <a:avLst/>
          </a:prstGeom>
          <a:noFill/>
          <a:ln w="25400">
            <a:solidFill>
              <a:srgbClr val="FF00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sz="4400" dirty="0"/>
              <a:t>Associating Drivers to Departments</a:t>
            </a:r>
          </a:p>
        </p:txBody>
      </p:sp>
      <p:sp>
        <p:nvSpPr>
          <p:cNvPr id="3" name="Text Placeholder 2"/>
          <p:cNvSpPr>
            <a:spLocks noGrp="1"/>
          </p:cNvSpPr>
          <p:nvPr>
            <p:ph type="body" sz="quarter" idx="10"/>
          </p:nvPr>
        </p:nvSpPr>
        <p:spPr>
          <a:xfrm>
            <a:off x="381000" y="1447799"/>
            <a:ext cx="8382000" cy="3657601"/>
          </a:xfrm>
        </p:spPr>
        <p:txBody>
          <a:bodyPr>
            <a:normAutofit fontScale="77500" lnSpcReduction="20000"/>
          </a:bodyPr>
          <a:lstStyle/>
          <a:p>
            <a:pPr defTabSz="914363" fontAlgn="auto">
              <a:lnSpc>
                <a:spcPct val="120000"/>
              </a:lnSpc>
              <a:spcAft>
                <a:spcPts val="0"/>
              </a:spcAft>
              <a:defRPr/>
            </a:pPr>
            <a:r>
              <a:rPr lang="en-US" dirty="0" smtClean="0"/>
              <a:t>Drivers are used during the demand management and portfolio analysis processes to decide on project prioritization</a:t>
            </a:r>
          </a:p>
          <a:p>
            <a:pPr defTabSz="914363" fontAlgn="auto">
              <a:lnSpc>
                <a:spcPct val="120000"/>
              </a:lnSpc>
              <a:spcAft>
                <a:spcPts val="0"/>
              </a:spcAft>
              <a:defRPr/>
            </a:pPr>
            <a:r>
              <a:rPr lang="en-US" dirty="0" smtClean="0"/>
              <a:t>Drivers are either global or associated with one or more departments</a:t>
            </a:r>
          </a:p>
          <a:p>
            <a:pPr defTabSz="914363" fontAlgn="auto">
              <a:lnSpc>
                <a:spcPct val="120000"/>
              </a:lnSpc>
              <a:spcAft>
                <a:spcPts val="0"/>
              </a:spcAft>
              <a:defRPr/>
            </a:pPr>
            <a:r>
              <a:rPr lang="en-US" dirty="0" smtClean="0"/>
              <a:t>A driver prioritization can be associated with a department</a:t>
            </a:r>
          </a:p>
          <a:p>
            <a:pPr defTabSz="914363" fontAlgn="auto">
              <a:lnSpc>
                <a:spcPct val="120000"/>
              </a:lnSpc>
              <a:spcAft>
                <a:spcPts val="0"/>
              </a:spcAft>
              <a:defRPr/>
            </a:pPr>
            <a:r>
              <a:rPr lang="en-US" dirty="0" smtClean="0"/>
              <a:t>No inheritance for hierarchical department structures</a:t>
            </a:r>
          </a:p>
        </p:txBody>
      </p:sp>
      <p:pic>
        <p:nvPicPr>
          <p:cNvPr id="1027" name="Picture 3"/>
          <p:cNvPicPr>
            <a:picLocks noChangeAspect="1" noChangeArrowheads="1"/>
          </p:cNvPicPr>
          <p:nvPr/>
        </p:nvPicPr>
        <p:blipFill>
          <a:blip r:embed="rId2" cstate="print"/>
          <a:srcRect/>
          <a:stretch>
            <a:fillRect/>
          </a:stretch>
        </p:blipFill>
        <p:spPr bwMode="auto">
          <a:xfrm>
            <a:off x="2057400" y="4800600"/>
            <a:ext cx="3810000" cy="17745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t>Departmental OLAP Databases</a:t>
            </a:r>
            <a:endParaRPr/>
          </a:p>
        </p:txBody>
      </p:sp>
      <p:sp>
        <p:nvSpPr>
          <p:cNvPr id="3" name="Text Placeholder 2"/>
          <p:cNvSpPr>
            <a:spLocks noGrp="1"/>
          </p:cNvSpPr>
          <p:nvPr>
            <p:ph type="body" sz="quarter" idx="10"/>
          </p:nvPr>
        </p:nvSpPr>
        <p:spPr>
          <a:xfrm>
            <a:off x="533400" y="4724400"/>
            <a:ext cx="8382000" cy="443198"/>
          </a:xfrm>
        </p:spPr>
        <p:txBody>
          <a:bodyPr/>
          <a:lstStyle/>
          <a:p>
            <a:pPr defTabSz="914363" fontAlgn="auto">
              <a:spcAft>
                <a:spcPts val="0"/>
              </a:spcAft>
              <a:defRPr/>
            </a:pPr>
            <a:r>
              <a:rPr lang="en-US" dirty="0" smtClean="0"/>
              <a:t>More on this in Reporting Module …</a:t>
            </a:r>
            <a:endParaRPr lang="en-US" dirty="0"/>
          </a:p>
        </p:txBody>
      </p:sp>
      <p:pic>
        <p:nvPicPr>
          <p:cNvPr id="5018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219200"/>
            <a:ext cx="5953125" cy="28492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914363" fontAlgn="auto">
              <a:spcAft>
                <a:spcPts val="0"/>
              </a:spcAft>
              <a:defRPr/>
            </a:pPr>
            <a:r>
              <a:rPr dirty="0"/>
              <a:t>Departments</a:t>
            </a:r>
          </a:p>
        </p:txBody>
      </p:sp>
      <p:sp>
        <p:nvSpPr>
          <p:cNvPr id="3" name="Content Placeholder 2"/>
          <p:cNvSpPr>
            <a:spLocks noGrp="1"/>
          </p:cNvSpPr>
          <p:nvPr>
            <p:ph type="body" sz="quarter" idx="10"/>
          </p:nvPr>
        </p:nvSpPr>
        <p:spPr/>
        <p:txBody>
          <a:bodyPr>
            <a:noAutofit/>
          </a:bodyPr>
          <a:lstStyle/>
          <a:p>
            <a:pPr defTabSz="914363" fontAlgn="auto">
              <a:spcAft>
                <a:spcPts val="0"/>
              </a:spcAft>
              <a:defRPr/>
            </a:pPr>
            <a:r>
              <a:rPr lang="en-US" sz="2400" dirty="0" smtClean="0"/>
              <a:t>Pre-defined Custom Fields and Lookup table</a:t>
            </a:r>
          </a:p>
          <a:p>
            <a:pPr defTabSz="914363" fontAlgn="auto">
              <a:lnSpc>
                <a:spcPct val="120000"/>
              </a:lnSpc>
              <a:spcAft>
                <a:spcPts val="0"/>
              </a:spcAft>
              <a:defRPr/>
            </a:pPr>
            <a:r>
              <a:rPr lang="en-US" sz="2400" dirty="0" smtClean="0"/>
              <a:t>Project Server 2010 has built-in awareness of Departments</a:t>
            </a:r>
          </a:p>
          <a:p>
            <a:pPr lvl="1" defTabSz="914363" fontAlgn="auto">
              <a:lnSpc>
                <a:spcPct val="120000"/>
              </a:lnSpc>
              <a:spcAft>
                <a:spcPts val="0"/>
              </a:spcAft>
              <a:defRPr/>
            </a:pPr>
            <a:endParaRPr lang="en-US" sz="1800" dirty="0" smtClean="0"/>
          </a:p>
          <a:p>
            <a:pPr lvl="2" defTabSz="914363" fontAlgn="auto">
              <a:lnSpc>
                <a:spcPct val="120000"/>
              </a:lnSpc>
              <a:spcAft>
                <a:spcPts val="0"/>
              </a:spcAft>
              <a:defRPr/>
            </a:pPr>
            <a:endParaRPr lang="en-US" sz="1600" dirty="0" smtClean="0"/>
          </a:p>
          <a:p>
            <a:pPr lvl="2" defTabSz="914363" fontAlgn="auto">
              <a:lnSpc>
                <a:spcPct val="120000"/>
              </a:lnSpc>
              <a:spcAft>
                <a:spcPts val="0"/>
              </a:spcAft>
              <a:defRPr/>
            </a:pPr>
            <a:endParaRPr lang="en-US" sz="1600" dirty="0" smtClean="0"/>
          </a:p>
          <a:p>
            <a:pPr lvl="2" defTabSz="914363" fontAlgn="auto">
              <a:lnSpc>
                <a:spcPct val="120000"/>
              </a:lnSpc>
              <a:spcAft>
                <a:spcPts val="0"/>
              </a:spcAft>
              <a:buNone/>
              <a:defRPr/>
            </a:pPr>
            <a:endParaRPr lang="en-US" sz="1600" dirty="0" smtClean="0"/>
          </a:p>
        </p:txBody>
      </p:sp>
      <p:grpSp>
        <p:nvGrpSpPr>
          <p:cNvPr id="9" name="Group 8"/>
          <p:cNvGrpSpPr/>
          <p:nvPr/>
        </p:nvGrpSpPr>
        <p:grpSpPr>
          <a:xfrm>
            <a:off x="838200" y="2514600"/>
            <a:ext cx="6705600" cy="2057400"/>
            <a:chOff x="381000" y="2209800"/>
            <a:chExt cx="8558213" cy="3900488"/>
          </a:xfrm>
        </p:grpSpPr>
        <p:pic>
          <p:nvPicPr>
            <p:cNvPr id="52226" name="Picture 5" descr="PWA-SS Departments 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290763"/>
              <a:ext cx="6019800" cy="3502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762000" y="5181600"/>
              <a:ext cx="7467600" cy="228600"/>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223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2209800"/>
              <a:ext cx="8558213" cy="3900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grpSp>
      <p:pic>
        <p:nvPicPr>
          <p:cNvPr id="10" name="Picture 5" descr="PWA-SS Departments 4.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4876800"/>
            <a:ext cx="2547938" cy="16879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t>Departmental Custom Fields</a:t>
            </a:r>
            <a:endParaRPr/>
          </a:p>
        </p:txBody>
      </p:sp>
      <p:sp>
        <p:nvSpPr>
          <p:cNvPr id="3" name="Content Placeholder 2"/>
          <p:cNvSpPr>
            <a:spLocks noGrp="1"/>
          </p:cNvSpPr>
          <p:nvPr>
            <p:ph type="body" sz="quarter" idx="10"/>
          </p:nvPr>
        </p:nvSpPr>
        <p:spPr/>
        <p:txBody>
          <a:bodyPr>
            <a:normAutofit/>
          </a:bodyPr>
          <a:lstStyle/>
          <a:p>
            <a:pPr defTabSz="914363" fontAlgn="auto">
              <a:spcAft>
                <a:spcPts val="0"/>
              </a:spcAft>
              <a:defRPr/>
            </a:pPr>
            <a:r>
              <a:rPr lang="en-US" dirty="0" smtClean="0"/>
              <a:t>Custom Fields can be assigned to specific departments</a:t>
            </a:r>
            <a:endParaRPr lang="en-US" dirty="0"/>
          </a:p>
        </p:txBody>
      </p:sp>
      <p:pic>
        <p:nvPicPr>
          <p:cNvPr id="55301" name="Picture 6" descr="PWA-SS Departments 5.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4132263"/>
            <a:ext cx="3738563" cy="21701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2365375"/>
            <a:ext cx="5029200" cy="4187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9800" y="3048000"/>
            <a:ext cx="6515100" cy="1952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pPr defTabSz="914363" fontAlgn="auto">
              <a:spcAft>
                <a:spcPts val="0"/>
              </a:spcAft>
              <a:defRPr/>
            </a:pPr>
            <a:r>
              <a:t>Deployment Consideration</a:t>
            </a:r>
            <a:endParaRPr/>
          </a:p>
        </p:txBody>
      </p:sp>
      <p:sp>
        <p:nvSpPr>
          <p:cNvPr id="3" name="Content Placeholder 2"/>
          <p:cNvSpPr>
            <a:spLocks noGrp="1"/>
          </p:cNvSpPr>
          <p:nvPr>
            <p:ph idx="1"/>
          </p:nvPr>
        </p:nvSpPr>
        <p:spPr>
          <a:xfrm>
            <a:off x="381000" y="1447799"/>
            <a:ext cx="8382000" cy="4536627"/>
          </a:xfrm>
        </p:spPr>
        <p:txBody>
          <a:bodyPr>
            <a:normAutofit fontScale="92500" lnSpcReduction="20000"/>
          </a:bodyPr>
          <a:lstStyle/>
          <a:p>
            <a:pPr defTabSz="914363" fontAlgn="auto">
              <a:lnSpc>
                <a:spcPct val="110000"/>
              </a:lnSpc>
              <a:spcAft>
                <a:spcPts val="0"/>
              </a:spcAft>
              <a:defRPr/>
            </a:pPr>
            <a:r>
              <a:rPr lang="en-US" dirty="0" smtClean="0"/>
              <a:t>With the new filtering and PWA UI tailoring functionality provided by Departments in Project Server 2010, organizations that previously required multiple PWA instances to support different groups may be able to consolidate into fewer PWA 2010 instances</a:t>
            </a:r>
          </a:p>
          <a:p>
            <a:pPr defTabSz="914363" fontAlgn="auto">
              <a:lnSpc>
                <a:spcPct val="110000"/>
              </a:lnSpc>
              <a:spcAft>
                <a:spcPts val="0"/>
              </a:spcAft>
              <a:defRPr/>
            </a:pPr>
            <a:r>
              <a:rPr lang="en-US" dirty="0" smtClean="0"/>
              <a:t>Benefits</a:t>
            </a:r>
          </a:p>
          <a:p>
            <a:pPr lvl="1" defTabSz="914363" fontAlgn="auto">
              <a:lnSpc>
                <a:spcPct val="110000"/>
              </a:lnSpc>
              <a:spcAft>
                <a:spcPts val="0"/>
              </a:spcAft>
              <a:defRPr/>
            </a:pPr>
            <a:r>
              <a:rPr lang="en-US" dirty="0" smtClean="0"/>
              <a:t>Reduced Administration by managing fewer instances of PWA</a:t>
            </a:r>
          </a:p>
          <a:p>
            <a:pPr lvl="1" defTabSz="914363" fontAlgn="auto">
              <a:lnSpc>
                <a:spcPct val="110000"/>
              </a:lnSpc>
              <a:spcAft>
                <a:spcPts val="0"/>
              </a:spcAft>
              <a:defRPr/>
            </a:pPr>
            <a:r>
              <a:rPr lang="en-US" dirty="0" smtClean="0"/>
              <a:t>Potential hardware cost savings</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Departments</a:t>
            </a:r>
            <a:endParaRPr lang="en-US" dirty="0"/>
          </a:p>
        </p:txBody>
      </p:sp>
      <p:sp>
        <p:nvSpPr>
          <p:cNvPr id="7" name="Text Placeholder 6"/>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32398864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dirty="0" smtClean="0"/>
              <a:t>Delegation</a:t>
            </a:r>
            <a:endParaRPr dirty="0"/>
          </a:p>
        </p:txBody>
      </p:sp>
      <p:sp>
        <p:nvSpPr>
          <p:cNvPr id="6" name="Text Placeholder 5"/>
          <p:cNvSpPr>
            <a:spLocks noGrp="1"/>
          </p:cNvSpPr>
          <p:nvPr>
            <p:ph type="body" idx="1"/>
          </p:nvPr>
        </p:nvSpPr>
        <p:spPr/>
        <p:txBody>
          <a:bodyPr/>
          <a:lstStyle/>
          <a:p>
            <a:pPr defTabSz="914363" fontAlgn="auto">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dirty="0"/>
              <a:t>User </a:t>
            </a:r>
            <a:r>
              <a:rPr dirty="0" smtClean="0"/>
              <a:t>Delegation Overview</a:t>
            </a:r>
            <a:endParaRPr dirty="0"/>
          </a:p>
        </p:txBody>
      </p:sp>
      <p:sp>
        <p:nvSpPr>
          <p:cNvPr id="3" name="Content Placeholder 2"/>
          <p:cNvSpPr>
            <a:spLocks noGrp="1"/>
          </p:cNvSpPr>
          <p:nvPr>
            <p:ph type="body" sz="quarter" idx="10"/>
          </p:nvPr>
        </p:nvSpPr>
        <p:spPr>
          <a:xfrm>
            <a:off x="381000" y="1447799"/>
            <a:ext cx="8382000" cy="4953001"/>
          </a:xfrm>
        </p:spPr>
        <p:txBody>
          <a:bodyPr>
            <a:normAutofit fontScale="77500" lnSpcReduction="20000"/>
          </a:bodyPr>
          <a:lstStyle/>
          <a:p>
            <a:pPr defTabSz="914363" fontAlgn="auto">
              <a:lnSpc>
                <a:spcPct val="100000"/>
              </a:lnSpc>
              <a:spcBef>
                <a:spcPts val="1200"/>
              </a:spcBef>
              <a:spcAft>
                <a:spcPts val="0"/>
              </a:spcAft>
              <a:defRPr/>
            </a:pPr>
            <a:r>
              <a:rPr lang="en-US" dirty="0" smtClean="0"/>
              <a:t>Allows one user to delegate duties to another user, regardless of permission level differences between the users</a:t>
            </a:r>
          </a:p>
          <a:p>
            <a:pPr lvl="1" defTabSz="914363" fontAlgn="auto">
              <a:lnSpc>
                <a:spcPct val="100000"/>
              </a:lnSpc>
              <a:spcBef>
                <a:spcPts val="1200"/>
              </a:spcBef>
              <a:spcAft>
                <a:spcPts val="0"/>
              </a:spcAft>
              <a:defRPr/>
            </a:pPr>
            <a:r>
              <a:rPr lang="en-US" dirty="0" smtClean="0"/>
              <a:t>Example: Team Member can be delegate for an Administration</a:t>
            </a:r>
          </a:p>
          <a:p>
            <a:pPr defTabSz="914363" fontAlgn="auto">
              <a:lnSpc>
                <a:spcPct val="100000"/>
              </a:lnSpc>
              <a:spcBef>
                <a:spcPts val="1200"/>
              </a:spcBef>
              <a:spcAft>
                <a:spcPts val="0"/>
              </a:spcAft>
              <a:defRPr/>
            </a:pPr>
            <a:r>
              <a:rPr lang="en-US" dirty="0" smtClean="0"/>
              <a:t>The user delegation feature in Project Web App can be enabled or disabled globally for all users and groups</a:t>
            </a:r>
          </a:p>
          <a:p>
            <a:pPr defTabSz="914363" fontAlgn="auto">
              <a:lnSpc>
                <a:spcPct val="100000"/>
              </a:lnSpc>
              <a:spcBef>
                <a:spcPts val="1200"/>
              </a:spcBef>
              <a:spcAft>
                <a:spcPts val="0"/>
              </a:spcAft>
              <a:defRPr/>
            </a:pPr>
            <a:r>
              <a:rPr lang="en-US" dirty="0" smtClean="0"/>
              <a:t>By default, the delegates feature is turned on globally, but the feature has not been enabled for any user or group except for administrators</a:t>
            </a:r>
          </a:p>
          <a:p>
            <a:pPr defTabSz="914363" fontAlgn="auto">
              <a:lnSpc>
                <a:spcPct val="100000"/>
              </a:lnSpc>
              <a:spcBef>
                <a:spcPts val="1200"/>
              </a:spcBef>
              <a:spcAft>
                <a:spcPts val="0"/>
              </a:spcAft>
              <a:defRPr/>
            </a:pPr>
            <a:r>
              <a:rPr lang="en-US" dirty="0" smtClean="0"/>
              <a:t>Once you enter delegate mode, Project Server 2010 switches your security context to be the same as the person you are the delegate for</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pPr defTabSz="914363" fontAlgn="auto">
              <a:spcAft>
                <a:spcPts val="0"/>
              </a:spcAft>
              <a:defRPr/>
            </a:pPr>
            <a:r>
              <a:rPr dirty="0"/>
              <a:t>User </a:t>
            </a:r>
            <a:r>
              <a:rPr dirty="0" smtClean="0"/>
              <a:t>Delegation Details</a:t>
            </a:r>
            <a:endParaRPr dirty="0"/>
          </a:p>
        </p:txBody>
      </p:sp>
      <p:sp>
        <p:nvSpPr>
          <p:cNvPr id="3" name="Content Placeholder 2"/>
          <p:cNvSpPr>
            <a:spLocks noGrp="1"/>
          </p:cNvSpPr>
          <p:nvPr>
            <p:ph idx="1"/>
          </p:nvPr>
        </p:nvSpPr>
        <p:spPr>
          <a:xfrm>
            <a:off x="304800" y="1219200"/>
            <a:ext cx="8382000" cy="5181600"/>
          </a:xfrm>
        </p:spPr>
        <p:txBody>
          <a:bodyPr>
            <a:noAutofit/>
          </a:bodyPr>
          <a:lstStyle/>
          <a:p>
            <a:pPr defTabSz="914363" fontAlgn="auto">
              <a:lnSpc>
                <a:spcPct val="120000"/>
              </a:lnSpc>
              <a:spcAft>
                <a:spcPts val="0"/>
              </a:spcAft>
              <a:defRPr/>
            </a:pPr>
            <a:r>
              <a:rPr lang="en-US" sz="2000" dirty="0" smtClean="0"/>
              <a:t>Scope of Delegation</a:t>
            </a:r>
          </a:p>
          <a:p>
            <a:pPr lvl="1" defTabSz="914363" fontAlgn="auto">
              <a:lnSpc>
                <a:spcPct val="120000"/>
              </a:lnSpc>
              <a:spcAft>
                <a:spcPts val="0"/>
              </a:spcAft>
              <a:defRPr/>
            </a:pPr>
            <a:r>
              <a:rPr lang="en-US" sz="1800" dirty="0" smtClean="0"/>
              <a:t>Delegate has all Project Server 2010 access of the person being delegated (example: A team member acting as a delegate of an administrator will have all access of the administrator)</a:t>
            </a:r>
          </a:p>
          <a:p>
            <a:pPr lvl="1" defTabSz="914363" fontAlgn="auto">
              <a:lnSpc>
                <a:spcPct val="120000"/>
              </a:lnSpc>
              <a:spcAft>
                <a:spcPts val="0"/>
              </a:spcAft>
              <a:defRPr/>
            </a:pPr>
            <a:r>
              <a:rPr lang="en-US" sz="1800" dirty="0" smtClean="0"/>
              <a:t>Does not include SharePoint access</a:t>
            </a:r>
          </a:p>
          <a:p>
            <a:pPr lvl="2" defTabSz="914363" fontAlgn="auto">
              <a:lnSpc>
                <a:spcPct val="120000"/>
              </a:lnSpc>
              <a:spcAft>
                <a:spcPts val="0"/>
              </a:spcAft>
              <a:defRPr/>
            </a:pPr>
            <a:r>
              <a:rPr lang="en-US" sz="1400" dirty="0" smtClean="0"/>
              <a:t>Delegate accesses SharePoint Server team sites ( Risks, Issues, Deliverables, Documents ) with their own access rights and not those of the person being delegated</a:t>
            </a:r>
          </a:p>
          <a:p>
            <a:pPr defTabSz="914363" fontAlgn="auto">
              <a:lnSpc>
                <a:spcPct val="120000"/>
              </a:lnSpc>
              <a:spcAft>
                <a:spcPts val="0"/>
              </a:spcAft>
              <a:defRPr/>
            </a:pPr>
            <a:r>
              <a:rPr lang="en-US" sz="2000" dirty="0" smtClean="0"/>
              <a:t>Auditing</a:t>
            </a:r>
          </a:p>
          <a:p>
            <a:pPr lvl="1" defTabSz="914363" fontAlgn="auto">
              <a:lnSpc>
                <a:spcPct val="120000"/>
              </a:lnSpc>
              <a:spcAft>
                <a:spcPts val="0"/>
              </a:spcAft>
              <a:defRPr/>
            </a:pPr>
            <a:r>
              <a:rPr lang="en-US" sz="1800" dirty="0" smtClean="0"/>
              <a:t>SharePoint Unified Logging Service (ULS) logs contain details about User Delegation Activities</a:t>
            </a:r>
          </a:p>
          <a:p>
            <a:pPr defTabSz="914363" fontAlgn="auto">
              <a:lnSpc>
                <a:spcPct val="120000"/>
              </a:lnSpc>
              <a:spcAft>
                <a:spcPts val="0"/>
              </a:spcAft>
              <a:defRPr/>
            </a:pPr>
            <a:r>
              <a:rPr lang="en-US" sz="2000" dirty="0" smtClean="0"/>
              <a:t>Reporting</a:t>
            </a:r>
          </a:p>
          <a:p>
            <a:pPr lvl="1" defTabSz="914363" fontAlgn="auto">
              <a:lnSpc>
                <a:spcPct val="120000"/>
              </a:lnSpc>
              <a:spcAft>
                <a:spcPts val="0"/>
              </a:spcAft>
              <a:defRPr/>
            </a:pPr>
            <a:r>
              <a:rPr lang="en-US" sz="1800" dirty="0" smtClean="0"/>
              <a:t>There is no reporting available within PWA to show you, for example, when a user started and stopped a delegate session. The Unified Logging Service (ULS) log does, however, have entries to show you this sort of detail</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defTabSz="914363" fontAlgn="auto">
              <a:spcAft>
                <a:spcPts val="0"/>
              </a:spcAft>
              <a:defRPr/>
            </a:pPr>
            <a:r>
              <a:rPr dirty="0" smtClean="0"/>
              <a:t>Administrative Enhancements</a:t>
            </a:r>
            <a:endParaRPr dirty="0"/>
          </a:p>
        </p:txBody>
      </p:sp>
      <p:sp>
        <p:nvSpPr>
          <p:cNvPr id="3" name="Subtitle 2"/>
          <p:cNvSpPr>
            <a:spLocks noGrp="1"/>
          </p:cNvSpPr>
          <p:nvPr>
            <p:ph type="subTitle" idx="1"/>
          </p:nvPr>
        </p:nvSpPr>
        <p:spPr>
          <a:xfrm>
            <a:off x="730249" y="5638801"/>
            <a:ext cx="7681914" cy="443198"/>
          </a:xfrm>
        </p:spPr>
        <p:txBody>
          <a:bodyPr/>
          <a:lstStyle/>
          <a:p>
            <a:pPr defTabSz="914363" fontAlgn="auto">
              <a:spcAft>
                <a:spcPts val="0"/>
              </a:spcAft>
              <a:defRPr/>
            </a:pPr>
            <a:r>
              <a:rPr lang="en-US" smtClean="0">
                <a:gradFill>
                  <a:gsLst>
                    <a:gs pos="0">
                      <a:schemeClr val="tx1"/>
                    </a:gs>
                    <a:gs pos="100000">
                      <a:schemeClr val="tx1"/>
                    </a:gs>
                  </a:gsLst>
                  <a:lin ang="5400000" scaled="0"/>
                </a:gradFill>
              </a:rPr>
              <a:t>Microsoft </a:t>
            </a:r>
            <a:r>
              <a:rPr lang="en-US" dirty="0" smtClean="0">
                <a:gradFill>
                  <a:gsLst>
                    <a:gs pos="0">
                      <a:schemeClr val="tx1"/>
                    </a:gs>
                    <a:gs pos="100000">
                      <a:schemeClr val="tx1"/>
                    </a:gs>
                  </a:gsLst>
                  <a:lin ang="5400000" scaled="0"/>
                </a:gradFill>
              </a:rPr>
              <a:t>Project 2010 Ignite</a:t>
            </a:r>
            <a:endParaRPr lang="en-US" dirty="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64797"/>
          </a:xfrm>
        </p:spPr>
        <p:txBody>
          <a:bodyPr/>
          <a:lstStyle/>
          <a:p>
            <a:pPr defTabSz="914363" fontAlgn="auto">
              <a:spcAft>
                <a:spcPts val="0"/>
              </a:spcAft>
              <a:defRPr/>
            </a:pPr>
            <a:r>
              <a:t>User Delegation Management</a:t>
            </a:r>
            <a:endParaRPr/>
          </a:p>
        </p:txBody>
      </p:sp>
      <p:sp>
        <p:nvSpPr>
          <p:cNvPr id="3" name="Content Placeholder 2"/>
          <p:cNvSpPr>
            <a:spLocks noGrp="1"/>
          </p:cNvSpPr>
          <p:nvPr>
            <p:ph idx="1"/>
          </p:nvPr>
        </p:nvSpPr>
        <p:spPr>
          <a:xfrm>
            <a:off x="457200" y="1219200"/>
            <a:ext cx="8229600" cy="5181600"/>
          </a:xfrm>
        </p:spPr>
        <p:txBody>
          <a:bodyPr>
            <a:normAutofit fontScale="92500" lnSpcReduction="20000"/>
          </a:bodyPr>
          <a:lstStyle/>
          <a:p>
            <a:pPr defTabSz="914363" fontAlgn="auto">
              <a:lnSpc>
                <a:spcPct val="120000"/>
              </a:lnSpc>
              <a:spcAft>
                <a:spcPts val="0"/>
              </a:spcAft>
              <a:defRPr/>
            </a:pPr>
            <a:r>
              <a:rPr lang="en-US" sz="2800" dirty="0" smtClean="0"/>
              <a:t>Delegation management from the individual PWA user perspective and the administrator perspective:</a:t>
            </a:r>
          </a:p>
          <a:p>
            <a:pPr lvl="1" defTabSz="914363" fontAlgn="auto">
              <a:lnSpc>
                <a:spcPct val="120000"/>
              </a:lnSpc>
              <a:spcAft>
                <a:spcPts val="0"/>
              </a:spcAft>
              <a:defRPr/>
            </a:pPr>
            <a:r>
              <a:rPr lang="en-US" sz="2400" dirty="0" smtClean="0"/>
              <a:t>PWA Use Perspective</a:t>
            </a:r>
          </a:p>
          <a:p>
            <a:pPr lvl="2" defTabSz="914363" fontAlgn="auto">
              <a:lnSpc>
                <a:spcPct val="120000"/>
              </a:lnSpc>
              <a:spcAft>
                <a:spcPts val="0"/>
              </a:spcAft>
              <a:defRPr/>
            </a:pPr>
            <a:r>
              <a:rPr lang="en-US" sz="2000" dirty="0" smtClean="0"/>
              <a:t>Project Web App -&gt; Personal Settings -&gt; Manage Delegates</a:t>
            </a:r>
          </a:p>
          <a:p>
            <a:pPr lvl="2" defTabSz="914363" fontAlgn="auto">
              <a:lnSpc>
                <a:spcPct val="120000"/>
              </a:lnSpc>
              <a:spcAft>
                <a:spcPts val="0"/>
              </a:spcAft>
              <a:defRPr/>
            </a:pPr>
            <a:r>
              <a:rPr lang="en-US" sz="2000" dirty="0" smtClean="0"/>
              <a:t>Project Web </a:t>
            </a:r>
            <a:r>
              <a:rPr lang="en-US" sz="2000" dirty="0"/>
              <a:t>App -&gt; </a:t>
            </a:r>
            <a:r>
              <a:rPr lang="en-US" sz="2000" dirty="0" smtClean="0"/>
              <a:t>Personal Settings -&gt; Act as Delegate</a:t>
            </a:r>
          </a:p>
          <a:p>
            <a:pPr defTabSz="914363" fontAlgn="auto">
              <a:lnSpc>
                <a:spcPct val="120000"/>
              </a:lnSpc>
              <a:spcAft>
                <a:spcPts val="0"/>
              </a:spcAft>
              <a:defRPr/>
            </a:pPr>
            <a:endParaRPr lang="en-US" sz="2800" dirty="0" smtClean="0"/>
          </a:p>
          <a:p>
            <a:pPr lvl="1" defTabSz="914363" fontAlgn="auto">
              <a:lnSpc>
                <a:spcPct val="120000"/>
              </a:lnSpc>
              <a:spcAft>
                <a:spcPts val="0"/>
              </a:spcAft>
              <a:defRPr/>
            </a:pPr>
            <a:endParaRPr lang="en-US" sz="2400" dirty="0" smtClean="0"/>
          </a:p>
          <a:p>
            <a:pPr lvl="1" defTabSz="914363" fontAlgn="auto">
              <a:lnSpc>
                <a:spcPct val="120000"/>
              </a:lnSpc>
              <a:spcAft>
                <a:spcPts val="0"/>
              </a:spcAft>
              <a:buNone/>
              <a:defRPr/>
            </a:pPr>
            <a:endParaRPr lang="en-US" sz="2400" dirty="0" smtClean="0"/>
          </a:p>
          <a:p>
            <a:pPr defTabSz="914363" fontAlgn="auto">
              <a:lnSpc>
                <a:spcPct val="120000"/>
              </a:lnSpc>
              <a:spcAft>
                <a:spcPts val="0"/>
              </a:spcAft>
              <a:defRPr/>
            </a:pPr>
            <a:endParaRPr lang="en-US" sz="2800" dirty="0" smtClean="0"/>
          </a:p>
          <a:p>
            <a:pPr defTabSz="914363" fontAlgn="auto">
              <a:lnSpc>
                <a:spcPct val="120000"/>
              </a:lnSpc>
              <a:spcAft>
                <a:spcPts val="0"/>
              </a:spcAft>
              <a:defRPr/>
            </a:pPr>
            <a:endParaRPr lang="en-US" sz="2800" dirty="0" smtClean="0"/>
          </a:p>
          <a:p>
            <a:pPr defTabSz="914363" fontAlgn="auto">
              <a:lnSpc>
                <a:spcPct val="120000"/>
              </a:lnSpc>
              <a:spcAft>
                <a:spcPts val="0"/>
              </a:spcAft>
              <a:defRPr/>
            </a:pPr>
            <a:r>
              <a:rPr lang="en-US" sz="2800" dirty="0" smtClean="0"/>
              <a:t>Project Web App -&gt; Server Settings -&gt; Security -&gt;  Manage Delegates</a:t>
            </a:r>
          </a:p>
          <a:p>
            <a:pPr defTabSz="914363" fontAlgn="auto">
              <a:lnSpc>
                <a:spcPct val="120000"/>
              </a:lnSpc>
              <a:spcAft>
                <a:spcPts val="0"/>
              </a:spcAft>
              <a:defRPr/>
            </a:pPr>
            <a:endParaRPr lang="en-US" sz="2800" dirty="0" smtClean="0"/>
          </a:p>
          <a:p>
            <a:pPr defTabSz="914363" fontAlgn="auto">
              <a:lnSpc>
                <a:spcPct val="120000"/>
              </a:lnSpc>
              <a:spcAft>
                <a:spcPts val="0"/>
              </a:spcAft>
              <a:defRPr/>
            </a:pPr>
            <a:endParaRPr lang="en-US" sz="2800" dirty="0"/>
          </a:p>
        </p:txBody>
      </p:sp>
      <p:pic>
        <p:nvPicPr>
          <p:cNvPr id="64517" name="Picture 5" descr="PWA-SS Delegation 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3200400"/>
            <a:ext cx="2438400" cy="16661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t>Delegation Management</a:t>
            </a:r>
            <a:endParaRPr/>
          </a:p>
        </p:txBody>
      </p:sp>
      <p:sp>
        <p:nvSpPr>
          <p:cNvPr id="3" name="Content Placeholder 2"/>
          <p:cNvSpPr>
            <a:spLocks noGrp="1"/>
          </p:cNvSpPr>
          <p:nvPr>
            <p:ph idx="1"/>
          </p:nvPr>
        </p:nvSpPr>
        <p:spPr>
          <a:xfrm>
            <a:off x="381000" y="1447799"/>
            <a:ext cx="8382000" cy="4267201"/>
          </a:xfrm>
        </p:spPr>
        <p:txBody>
          <a:bodyPr>
            <a:normAutofit/>
          </a:bodyPr>
          <a:lstStyle/>
          <a:p>
            <a:pPr defTabSz="914363" fontAlgn="auto">
              <a:lnSpc>
                <a:spcPct val="110000"/>
              </a:lnSpc>
              <a:spcAft>
                <a:spcPts val="0"/>
              </a:spcAft>
              <a:defRPr/>
            </a:pPr>
            <a:r>
              <a:rPr lang="en-US" dirty="0" smtClean="0"/>
              <a:t>Related security settings:</a:t>
            </a:r>
          </a:p>
          <a:p>
            <a:pPr lvl="2" defTabSz="914363" fontAlgn="auto">
              <a:lnSpc>
                <a:spcPct val="110000"/>
              </a:lnSpc>
              <a:spcAft>
                <a:spcPts val="0"/>
              </a:spcAft>
              <a:defRPr/>
            </a:pPr>
            <a:r>
              <a:rPr lang="en-US" b="1" dirty="0" smtClean="0"/>
              <a:t>Manage My Resource Delegates  </a:t>
            </a:r>
            <a:r>
              <a:rPr lang="en-US" dirty="0" smtClean="0"/>
              <a:t>Select this check box to enable users to set up delegations for other users</a:t>
            </a:r>
          </a:p>
          <a:p>
            <a:pPr lvl="2" defTabSz="914363" fontAlgn="auto">
              <a:lnSpc>
                <a:spcPct val="110000"/>
              </a:lnSpc>
              <a:spcAft>
                <a:spcPts val="0"/>
              </a:spcAft>
              <a:defRPr/>
            </a:pPr>
            <a:r>
              <a:rPr lang="en-US" b="1" dirty="0" smtClean="0"/>
              <a:t>Manage My Delegates  </a:t>
            </a:r>
            <a:r>
              <a:rPr lang="en-US" dirty="0" smtClean="0"/>
              <a:t>Select this check box to enable users to create delegations for themselves</a:t>
            </a:r>
          </a:p>
          <a:p>
            <a:pPr lvl="2" defTabSz="914363" fontAlgn="auto">
              <a:lnSpc>
                <a:spcPct val="110000"/>
              </a:lnSpc>
              <a:spcAft>
                <a:spcPts val="0"/>
              </a:spcAft>
              <a:defRPr/>
            </a:pPr>
            <a:r>
              <a:rPr lang="en-US" b="1" dirty="0" smtClean="0"/>
              <a:t>Can be Delegate  </a:t>
            </a:r>
            <a:r>
              <a:rPr lang="en-US" dirty="0" smtClean="0"/>
              <a:t>Select this check box to enable users to actively become a delegate for another user, after a delegation has been created</a:t>
            </a:r>
          </a:p>
          <a:p>
            <a:pPr defTabSz="914363" fontAlgn="auto">
              <a:lnSpc>
                <a:spcPct val="110000"/>
              </a:lnSpc>
              <a:spcAft>
                <a:spcPts val="0"/>
              </a:spcAft>
              <a:defRPr/>
            </a:pP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905000" y="5562600"/>
            <a:ext cx="3752850" cy="990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329595"/>
          </a:xfrm>
        </p:spPr>
        <p:txBody>
          <a:bodyPr/>
          <a:lstStyle/>
          <a:p>
            <a:pPr defTabSz="914363" fontAlgn="auto">
              <a:spcAft>
                <a:spcPts val="0"/>
              </a:spcAft>
              <a:defRPr/>
            </a:pPr>
            <a:r>
              <a:rPr dirty="0"/>
              <a:t>Delegation Management </a:t>
            </a:r>
            <a:r>
              <a:rPr dirty="0" err="1"/>
              <a:t>C</a:t>
            </a:r>
            <a:r>
              <a:rPr dirty="0" err="1" smtClean="0"/>
              <a:t>tnd</a:t>
            </a:r>
            <a:r>
              <a:rPr dirty="0"/>
              <a:t>.</a:t>
            </a:r>
            <a:br>
              <a:rPr dirty="0"/>
            </a:br>
            <a:endParaRPr dirty="0"/>
          </a:p>
        </p:txBody>
      </p:sp>
      <p:sp>
        <p:nvSpPr>
          <p:cNvPr id="3" name="Content Placeholder 2"/>
          <p:cNvSpPr>
            <a:spLocks noGrp="1"/>
          </p:cNvSpPr>
          <p:nvPr>
            <p:ph idx="1"/>
          </p:nvPr>
        </p:nvSpPr>
        <p:spPr>
          <a:xfrm>
            <a:off x="381000" y="1447799"/>
            <a:ext cx="8382000" cy="5029201"/>
          </a:xfrm>
        </p:spPr>
        <p:txBody>
          <a:bodyPr>
            <a:normAutofit fontScale="62500" lnSpcReduction="20000"/>
          </a:bodyPr>
          <a:lstStyle/>
          <a:p>
            <a:pPr defTabSz="914363" fontAlgn="auto">
              <a:lnSpc>
                <a:spcPct val="120000"/>
              </a:lnSpc>
              <a:spcAft>
                <a:spcPts val="0"/>
              </a:spcAft>
              <a:defRPr/>
            </a:pPr>
            <a:r>
              <a:rPr lang="en-US" dirty="0" smtClean="0"/>
              <a:t>Categories are used to determine which users or groups can have delegates do work on their behalf </a:t>
            </a:r>
          </a:p>
          <a:p>
            <a:pPr defTabSz="914363" fontAlgn="auto">
              <a:lnSpc>
                <a:spcPct val="120000"/>
              </a:lnSpc>
              <a:spcAft>
                <a:spcPts val="0"/>
              </a:spcAft>
              <a:defRPr/>
            </a:pPr>
            <a:r>
              <a:rPr lang="en-US" dirty="0" smtClean="0"/>
              <a:t>In order for a delegation to work properly, the user requesting the delegation must have the correct category permissions, and the user who will act as the delegate must have the correct individual user or group permissions</a:t>
            </a:r>
          </a:p>
          <a:p>
            <a:pPr defTabSz="914363" fontAlgn="auto">
              <a:lnSpc>
                <a:spcPct val="120000"/>
              </a:lnSpc>
              <a:spcAft>
                <a:spcPts val="0"/>
              </a:spcAft>
              <a:defRPr/>
            </a:pPr>
            <a:endParaRPr lang="en-US" dirty="0" smtClean="0"/>
          </a:p>
          <a:p>
            <a:pPr defTabSz="914363" fontAlgn="auto">
              <a:lnSpc>
                <a:spcPct val="120000"/>
              </a:lnSpc>
              <a:spcAft>
                <a:spcPts val="0"/>
              </a:spcAft>
              <a:defRPr/>
            </a:pPr>
            <a:endParaRPr lang="en-US" dirty="0" smtClean="0"/>
          </a:p>
          <a:p>
            <a:pPr defTabSz="914363" fontAlgn="auto">
              <a:lnSpc>
                <a:spcPct val="120000"/>
              </a:lnSpc>
              <a:spcAft>
                <a:spcPts val="0"/>
              </a:spcAft>
              <a:defRPr/>
            </a:pPr>
            <a:endParaRPr lang="en-US" dirty="0" smtClean="0"/>
          </a:p>
          <a:p>
            <a:pPr defTabSz="914363" fontAlgn="auto">
              <a:lnSpc>
                <a:spcPct val="120000"/>
              </a:lnSpc>
              <a:spcAft>
                <a:spcPts val="0"/>
              </a:spcAft>
              <a:defRPr/>
            </a:pPr>
            <a:endParaRPr lang="en-US" dirty="0" smtClean="0"/>
          </a:p>
          <a:p>
            <a:pPr defTabSz="914363" fontAlgn="auto">
              <a:lnSpc>
                <a:spcPct val="120000"/>
              </a:lnSpc>
              <a:spcAft>
                <a:spcPts val="0"/>
              </a:spcAft>
              <a:defRPr/>
            </a:pPr>
            <a:endParaRPr lang="en-US" dirty="0" smtClean="0"/>
          </a:p>
          <a:p>
            <a:pPr defTabSz="914363" fontAlgn="auto">
              <a:lnSpc>
                <a:spcPct val="120000"/>
              </a:lnSpc>
              <a:spcAft>
                <a:spcPts val="0"/>
              </a:spcAft>
              <a:defRPr/>
            </a:pPr>
            <a:endParaRPr lang="en-US" dirty="0" smtClean="0"/>
          </a:p>
          <a:p>
            <a:pPr defTabSz="914363" fontAlgn="auto">
              <a:lnSpc>
                <a:spcPct val="120000"/>
              </a:lnSpc>
              <a:spcAft>
                <a:spcPts val="0"/>
              </a:spcAft>
              <a:buNone/>
              <a:defRPr/>
            </a:pPr>
            <a:endParaRPr lang="en-US" dirty="0" smtClean="0"/>
          </a:p>
          <a:p>
            <a:pPr defTabSz="914363" fontAlgn="auto">
              <a:lnSpc>
                <a:spcPct val="120000"/>
              </a:lnSpc>
              <a:spcAft>
                <a:spcPts val="0"/>
              </a:spcAft>
              <a:buNone/>
              <a:defRPr/>
            </a:pPr>
            <a:r>
              <a:rPr lang="en-US" dirty="0" smtClean="0"/>
              <a:t> </a:t>
            </a:r>
          </a:p>
          <a:p>
            <a:pPr defTabSz="914363" fontAlgn="auto">
              <a:lnSpc>
                <a:spcPct val="120000"/>
              </a:lnSpc>
              <a:spcAft>
                <a:spcPts val="0"/>
              </a:spcAft>
              <a:defRPr/>
            </a:pPr>
            <a:endParaRPr lang="en-US" dirty="0" smtClean="0"/>
          </a:p>
          <a:p>
            <a:pPr defTabSz="914363" fontAlgn="auto">
              <a:lnSpc>
                <a:spcPct val="120000"/>
              </a:lnSpc>
              <a:spcAft>
                <a:spcPts val="0"/>
              </a:spcAft>
              <a:defRPr/>
            </a:pPr>
            <a:endParaRPr lang="en-US" dirty="0" smtClean="0"/>
          </a:p>
          <a:p>
            <a:pPr defTabSz="914363" fontAlgn="auto">
              <a:lnSpc>
                <a:spcPct val="120000"/>
              </a:lnSpc>
              <a:spcAft>
                <a:spcPts val="0"/>
              </a:spcAft>
              <a:defRPr/>
            </a:pPr>
            <a:endParaRPr lang="en-US" dirty="0" smtClean="0"/>
          </a:p>
          <a:p>
            <a:pPr defTabSz="914363" fontAlgn="auto">
              <a:lnSpc>
                <a:spcPct val="120000"/>
              </a:lnSpc>
              <a:spcAft>
                <a:spcPts val="0"/>
              </a:spcAft>
              <a:defRPr/>
            </a:pPr>
            <a:endParaRPr lang="en-US" dirty="0" smtClean="0"/>
          </a:p>
          <a:p>
            <a:pPr defTabSz="914363" fontAlgn="auto">
              <a:lnSpc>
                <a:spcPct val="120000"/>
              </a:lnSpc>
              <a:spcAft>
                <a:spcPts val="0"/>
              </a:spcAft>
              <a:buNone/>
              <a:defRPr/>
            </a:pPr>
            <a:endParaRPr lang="en-US" dirty="0" smtClean="0">
              <a:solidFill>
                <a:srgbClr val="FF0000"/>
              </a:solidFill>
            </a:endParaRPr>
          </a:p>
          <a:p>
            <a:pPr defTabSz="914363" fontAlgn="auto">
              <a:lnSpc>
                <a:spcPct val="120000"/>
              </a:lnSpc>
              <a:spcAft>
                <a:spcPts val="0"/>
              </a:spcAft>
              <a:buNone/>
              <a:defRPr/>
            </a:pPr>
            <a:endParaRPr lang="en-US" dirty="0" smtClean="0">
              <a:solidFill>
                <a:srgbClr val="FF0000"/>
              </a:solidFill>
            </a:endParaRPr>
          </a:p>
          <a:p>
            <a:pPr defTabSz="914363" fontAlgn="auto">
              <a:lnSpc>
                <a:spcPct val="120000"/>
              </a:lnSpc>
              <a:spcAft>
                <a:spcPts val="0"/>
              </a:spcAft>
              <a:buNone/>
              <a:defRPr/>
            </a:pPr>
            <a:endParaRPr lang="en-US" dirty="0" smtClean="0">
              <a:solidFill>
                <a:srgbClr val="FF0000"/>
              </a:solidFill>
            </a:endParaRPr>
          </a:p>
          <a:p>
            <a:pPr defTabSz="914363" fontAlgn="auto">
              <a:lnSpc>
                <a:spcPct val="120000"/>
              </a:lnSpc>
              <a:spcAft>
                <a:spcPts val="0"/>
              </a:spcAft>
              <a:defRPr/>
            </a:pPr>
            <a:endParaRPr lang="en-US" dirty="0" smtClean="0"/>
          </a:p>
          <a:p>
            <a:pPr defTabSz="914363" fontAlgn="auto">
              <a:lnSpc>
                <a:spcPct val="120000"/>
              </a:lnSpc>
              <a:spcAft>
                <a:spcPts val="0"/>
              </a:spcAft>
              <a:defRPr/>
            </a:pPr>
            <a:endParaRPr lang="en-US" dirty="0"/>
          </a:p>
        </p:txBody>
      </p:sp>
      <p:pic>
        <p:nvPicPr>
          <p:cNvPr id="6" name="Picture 2"/>
          <p:cNvPicPr>
            <a:picLocks noChangeAspect="1" noChangeArrowheads="1"/>
          </p:cNvPicPr>
          <p:nvPr/>
        </p:nvPicPr>
        <p:blipFill>
          <a:blip r:embed="rId3" cstate="print"/>
          <a:srcRect/>
          <a:stretch>
            <a:fillRect/>
          </a:stretch>
        </p:blipFill>
        <p:spPr bwMode="auto">
          <a:xfrm>
            <a:off x="838200" y="3429000"/>
            <a:ext cx="4143375" cy="1089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3"/>
          <p:cNvPicPr>
            <a:picLocks noChangeAspect="1" noChangeArrowheads="1"/>
          </p:cNvPicPr>
          <p:nvPr/>
        </p:nvPicPr>
        <p:blipFill>
          <a:blip r:embed="rId4" cstate="print"/>
          <a:srcRect/>
          <a:stretch>
            <a:fillRect/>
          </a:stretch>
        </p:blipFill>
        <p:spPr bwMode="auto">
          <a:xfrm>
            <a:off x="5334000" y="3429000"/>
            <a:ext cx="2152557" cy="28654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bwMode="auto">
          <a:xfrm>
            <a:off x="5334000" y="6096000"/>
            <a:ext cx="2133600" cy="228600"/>
          </a:xfrm>
          <a:prstGeom prst="rect">
            <a:avLst/>
          </a:prstGeom>
          <a:noFill/>
          <a:ln w="28575">
            <a:solidFill>
              <a:srgbClr val="FF00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defTabSz="914363" fontAlgn="auto">
              <a:spcAft>
                <a:spcPts val="0"/>
              </a:spcAft>
              <a:defRPr/>
            </a:pPr>
            <a:r>
              <a:t>User Delegation</a:t>
            </a:r>
            <a:endParaRPr/>
          </a:p>
        </p:txBody>
      </p:sp>
      <p:sp>
        <p:nvSpPr>
          <p:cNvPr id="3" name="Content Placeholder 2"/>
          <p:cNvSpPr>
            <a:spLocks noGrp="1"/>
          </p:cNvSpPr>
          <p:nvPr>
            <p:ph idx="1"/>
          </p:nvPr>
        </p:nvSpPr>
        <p:spPr>
          <a:xfrm>
            <a:off x="457200" y="1219200"/>
            <a:ext cx="8229600" cy="762000"/>
          </a:xfrm>
        </p:spPr>
        <p:txBody>
          <a:bodyPr>
            <a:normAutofit/>
          </a:bodyPr>
          <a:lstStyle/>
          <a:p>
            <a:pPr defTabSz="914363" fontAlgn="auto">
              <a:spcAft>
                <a:spcPts val="0"/>
              </a:spcAft>
              <a:defRPr/>
            </a:pPr>
            <a:r>
              <a:rPr lang="en-US" dirty="0" smtClean="0"/>
              <a:t>Add a Delegation</a:t>
            </a:r>
            <a:endParaRPr lang="en-US" dirty="0"/>
          </a:p>
        </p:txBody>
      </p:sp>
      <p:pic>
        <p:nvPicPr>
          <p:cNvPr id="675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981200"/>
            <a:ext cx="6879440" cy="3616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pPr defTabSz="914363" fontAlgn="auto">
              <a:spcAft>
                <a:spcPts val="0"/>
              </a:spcAft>
              <a:defRPr/>
            </a:pPr>
            <a:r>
              <a:t>Activate a User Delegation Manually</a:t>
            </a:r>
            <a:endParaRPr/>
          </a:p>
        </p:txBody>
      </p:sp>
      <p:sp>
        <p:nvSpPr>
          <p:cNvPr id="3" name="Content Placeholder 2"/>
          <p:cNvSpPr>
            <a:spLocks noGrp="1"/>
          </p:cNvSpPr>
          <p:nvPr>
            <p:ph idx="1"/>
          </p:nvPr>
        </p:nvSpPr>
        <p:spPr>
          <a:xfrm>
            <a:off x="381000" y="914400"/>
            <a:ext cx="8382000" cy="914400"/>
          </a:xfrm>
        </p:spPr>
        <p:txBody>
          <a:bodyPr>
            <a:normAutofit fontScale="55000" lnSpcReduction="20000"/>
          </a:bodyPr>
          <a:lstStyle/>
          <a:p>
            <a:pPr defTabSz="914363" fontAlgn="auto">
              <a:lnSpc>
                <a:spcPct val="120000"/>
              </a:lnSpc>
              <a:spcAft>
                <a:spcPts val="0"/>
              </a:spcAft>
              <a:defRPr/>
            </a:pPr>
            <a:r>
              <a:rPr lang="en-US" dirty="0" smtClean="0"/>
              <a:t>Activate a delegate session outside of defined time</a:t>
            </a:r>
          </a:p>
          <a:p>
            <a:pPr defTabSz="914363" fontAlgn="auto">
              <a:lnSpc>
                <a:spcPct val="120000"/>
              </a:lnSpc>
              <a:spcAft>
                <a:spcPts val="0"/>
              </a:spcAft>
              <a:defRPr/>
            </a:pPr>
            <a:r>
              <a:rPr lang="en-US" dirty="0" smtClean="0"/>
              <a:t>Project Web App -&gt; Personal Settings -&gt; Act as a Delegate -&gt; Start Delegate Session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43100"/>
            <a:ext cx="7535723" cy="1876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024" y="4516337"/>
            <a:ext cx="7305675" cy="1808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Down Arrow 11"/>
          <p:cNvSpPr/>
          <p:nvPr/>
        </p:nvSpPr>
        <p:spPr>
          <a:xfrm>
            <a:off x="4114800" y="3838574"/>
            <a:ext cx="304800" cy="7334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Delegation Extensibility</a:t>
            </a:r>
            <a:endParaRPr lang="en-US" dirty="0"/>
          </a:p>
        </p:txBody>
      </p:sp>
      <p:sp>
        <p:nvSpPr>
          <p:cNvPr id="3" name="Content Placeholder 2"/>
          <p:cNvSpPr>
            <a:spLocks noGrp="1"/>
          </p:cNvSpPr>
          <p:nvPr>
            <p:ph idx="1"/>
          </p:nvPr>
        </p:nvSpPr>
        <p:spPr>
          <a:xfrm>
            <a:off x="381000" y="1447799"/>
            <a:ext cx="8382000" cy="4727448"/>
          </a:xfrm>
        </p:spPr>
        <p:txBody>
          <a:bodyPr/>
          <a:lstStyle/>
          <a:p>
            <a:r>
              <a:rPr lang="en-US" dirty="0" smtClean="0"/>
              <a:t>Event Handlers</a:t>
            </a:r>
          </a:p>
          <a:p>
            <a:pPr lvl="1"/>
            <a:r>
              <a:rPr lang="en-US" dirty="0" smtClean="0"/>
              <a:t>Pre Event</a:t>
            </a:r>
          </a:p>
          <a:p>
            <a:pPr lvl="1"/>
            <a:r>
              <a:rPr lang="en-US" dirty="0" smtClean="0"/>
              <a:t>Post Event</a:t>
            </a:r>
          </a:p>
          <a:p>
            <a:pPr lvl="1"/>
            <a:endParaRPr lang="en-US" dirty="0"/>
          </a:p>
          <a:p>
            <a:pPr lvl="1"/>
            <a:endParaRPr lang="en-US" dirty="0" smtClean="0"/>
          </a:p>
          <a:p>
            <a:pPr marL="0" indent="0">
              <a:buNone/>
            </a:pPr>
            <a:endParaRPr lang="en-US" dirty="0" smtClean="0"/>
          </a:p>
          <a:p>
            <a:pPr lvl="1"/>
            <a:r>
              <a:rPr lang="en-US" dirty="0" smtClean="0"/>
              <a:t>Very easy to fulfill your custom auditing requirements</a:t>
            </a:r>
          </a:p>
          <a:p>
            <a:r>
              <a:rPr lang="en-US" dirty="0" smtClean="0"/>
              <a:t>Plus plenty of methods to automate its managements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40396556"/>
              </p:ext>
            </p:extLst>
          </p:nvPr>
        </p:nvGraphicFramePr>
        <p:xfrm>
          <a:off x="990600" y="3200400"/>
          <a:ext cx="6096000" cy="741680"/>
        </p:xfrm>
        <a:graphic>
          <a:graphicData uri="http://schemas.openxmlformats.org/drawingml/2006/table">
            <a:tbl>
              <a:tblPr firstRow="1" bandRow="1">
                <a:tableStyleId>{ED083AE6-46FA-4A59-8FB0-9F97EB10719F}</a:tableStyleId>
              </a:tblPr>
              <a:tblGrid>
                <a:gridCol w="3048000"/>
                <a:gridCol w="3048000"/>
              </a:tblGrid>
              <a:tr h="370840">
                <a:tc>
                  <a:txBody>
                    <a:bodyPr/>
                    <a:lstStyle/>
                    <a:p>
                      <a:r>
                        <a:rPr lang="en-US" dirty="0" err="1" smtClean="0"/>
                        <a:t>UserDelegationActivate</a:t>
                      </a:r>
                      <a:endParaRPr lang="en-US" b="1" dirty="0">
                        <a:solidFill>
                          <a:schemeClr val="tx1"/>
                        </a:solidFill>
                      </a:endParaRPr>
                    </a:p>
                  </a:txBody>
                  <a:tcPr/>
                </a:tc>
                <a:tc>
                  <a:txBody>
                    <a:bodyPr/>
                    <a:lstStyle/>
                    <a:p>
                      <a:r>
                        <a:rPr lang="en-US" dirty="0" err="1" smtClean="0"/>
                        <a:t>UserDelegationDeactivate</a:t>
                      </a:r>
                      <a:endParaRPr lang="en-US" b="1" dirty="0">
                        <a:solidFill>
                          <a:schemeClr val="tx1"/>
                        </a:solidFill>
                      </a:endParaRPr>
                    </a:p>
                  </a:txBody>
                  <a:tcPr/>
                </a:tc>
              </a:tr>
              <a:tr h="370840">
                <a:tc>
                  <a:txBody>
                    <a:bodyPr/>
                    <a:lstStyle/>
                    <a:p>
                      <a:r>
                        <a:rPr lang="en-US" b="1" dirty="0" err="1" smtClean="0"/>
                        <a:t>UserDelegationCreate</a:t>
                      </a:r>
                      <a:endParaRPr lang="en-US" b="1" dirty="0">
                        <a:solidFill>
                          <a:schemeClr val="tx1"/>
                        </a:solidFill>
                      </a:endParaRPr>
                    </a:p>
                  </a:txBody>
                  <a:tcPr/>
                </a:tc>
                <a:tc>
                  <a:txBody>
                    <a:bodyPr/>
                    <a:lstStyle/>
                    <a:p>
                      <a:r>
                        <a:rPr lang="en-US" b="1" dirty="0" err="1" smtClean="0"/>
                        <a:t>UserDelegationDelete</a:t>
                      </a:r>
                      <a:r>
                        <a:rPr lang="en-US" b="1" dirty="0" smtClean="0"/>
                        <a:t> </a:t>
                      </a:r>
                      <a:endParaRPr lang="en-US" b="1" dirty="0">
                        <a:solidFill>
                          <a:schemeClr val="tx1"/>
                        </a:solidFill>
                      </a:endParaRPr>
                    </a:p>
                  </a:txBody>
                  <a:tcPr/>
                </a:tc>
              </a:tr>
            </a:tbl>
          </a:graphicData>
        </a:graphic>
      </p:graphicFrame>
    </p:spTree>
    <p:extLst>
      <p:ext uri="{BB962C8B-B14F-4D97-AF65-F5344CB8AC3E}">
        <p14:creationId xmlns:p14="http://schemas.microsoft.com/office/powerpoint/2010/main" val="337934688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Delegation</a:t>
            </a:r>
            <a:endParaRPr lang="en-US" dirty="0"/>
          </a:p>
        </p:txBody>
      </p:sp>
      <p:sp>
        <p:nvSpPr>
          <p:cNvPr id="7" name="Text Placeholder 6"/>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54882303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498598"/>
          </a:xfrm>
        </p:spPr>
        <p:txBody>
          <a:bodyPr/>
          <a:lstStyle/>
          <a:p>
            <a:r>
              <a:rPr lang="en-US" sz="3600" dirty="0"/>
              <a:t>Changes to Project Server 2010 Permissions</a:t>
            </a:r>
          </a:p>
        </p:txBody>
      </p:sp>
      <p:sp>
        <p:nvSpPr>
          <p:cNvPr id="3" name="Text Placeholder 2"/>
          <p:cNvSpPr>
            <a:spLocks noGrp="1"/>
          </p:cNvSpPr>
          <p:nvPr>
            <p:ph type="body" sz="quarter" idx="10"/>
          </p:nvPr>
        </p:nvSpPr>
        <p:spPr>
          <a:xfrm>
            <a:off x="381000" y="1143000"/>
            <a:ext cx="8382000" cy="4724401"/>
          </a:xfrm>
        </p:spPr>
        <p:txBody>
          <a:bodyPr>
            <a:noAutofit/>
          </a:bodyPr>
          <a:lstStyle/>
          <a:p>
            <a:pPr>
              <a:lnSpc>
                <a:spcPct val="110000"/>
              </a:lnSpc>
            </a:pPr>
            <a:r>
              <a:rPr lang="en-US" sz="2400" dirty="0" smtClean="0"/>
              <a:t>Demand Management</a:t>
            </a:r>
          </a:p>
          <a:p>
            <a:pPr lvl="1">
              <a:lnSpc>
                <a:spcPct val="110000"/>
              </a:lnSpc>
            </a:pPr>
            <a:r>
              <a:rPr lang="en-US" sz="2400" dirty="0" smtClean="0"/>
              <a:t>Manage Portfolio Analyses (new)</a:t>
            </a:r>
          </a:p>
          <a:p>
            <a:pPr lvl="1">
              <a:lnSpc>
                <a:spcPct val="110000"/>
              </a:lnSpc>
            </a:pPr>
            <a:r>
              <a:rPr lang="en-US" sz="2400" dirty="0" smtClean="0"/>
              <a:t>Manage Prioritizations (new)</a:t>
            </a:r>
          </a:p>
          <a:p>
            <a:pPr lvl="1">
              <a:lnSpc>
                <a:spcPct val="110000"/>
              </a:lnSpc>
            </a:pPr>
            <a:r>
              <a:rPr lang="en-US" sz="2400" dirty="0" smtClean="0"/>
              <a:t>Manage Drivers (new)</a:t>
            </a:r>
          </a:p>
          <a:p>
            <a:pPr>
              <a:lnSpc>
                <a:spcPct val="110000"/>
              </a:lnSpc>
            </a:pPr>
            <a:r>
              <a:rPr lang="en-US" sz="2400" dirty="0" smtClean="0"/>
              <a:t>Reporting</a:t>
            </a:r>
          </a:p>
          <a:p>
            <a:pPr lvl="1">
              <a:lnSpc>
                <a:spcPct val="110000"/>
              </a:lnSpc>
            </a:pPr>
            <a:r>
              <a:rPr lang="en-US" sz="2400" dirty="0"/>
              <a:t>View Report Center Link (new)</a:t>
            </a:r>
          </a:p>
          <a:p>
            <a:pPr lvl="1">
              <a:lnSpc>
                <a:spcPct val="110000"/>
              </a:lnSpc>
            </a:pPr>
            <a:r>
              <a:rPr lang="en-US" sz="2400" dirty="0"/>
              <a:t>View Data Analysis (removed</a:t>
            </a:r>
            <a:r>
              <a:rPr lang="en-US" sz="2400" dirty="0" smtClean="0"/>
              <a:t>)</a:t>
            </a:r>
          </a:p>
          <a:p>
            <a:pPr>
              <a:lnSpc>
                <a:spcPct val="110000"/>
              </a:lnSpc>
            </a:pPr>
            <a:r>
              <a:rPr lang="en-US" sz="2400" dirty="0" smtClean="0"/>
              <a:t>Delegation</a:t>
            </a:r>
          </a:p>
          <a:p>
            <a:pPr lvl="1">
              <a:lnSpc>
                <a:spcPct val="110000"/>
              </a:lnSpc>
            </a:pPr>
            <a:r>
              <a:rPr lang="en-US" sz="2400" dirty="0"/>
              <a:t>Can be Delegate (new)</a:t>
            </a:r>
          </a:p>
          <a:p>
            <a:pPr lvl="1">
              <a:lnSpc>
                <a:spcPct val="110000"/>
              </a:lnSpc>
            </a:pPr>
            <a:r>
              <a:rPr lang="en-US" sz="2400" dirty="0"/>
              <a:t>Manage My Resource Delegations (new)</a:t>
            </a:r>
          </a:p>
          <a:p>
            <a:pPr lvl="1">
              <a:lnSpc>
                <a:spcPct val="110000"/>
              </a:lnSpc>
            </a:pPr>
            <a:r>
              <a:rPr lang="en-US" sz="2400" dirty="0"/>
              <a:t>Manage My Delegations (new)</a:t>
            </a:r>
          </a:p>
          <a:p>
            <a:pPr lvl="1">
              <a:lnSpc>
                <a:spcPct val="110000"/>
              </a:lnSpc>
            </a:pPr>
            <a:r>
              <a:rPr lang="en-US" sz="2400" dirty="0"/>
              <a:t>Manage Resource Delegations (new</a:t>
            </a:r>
            <a:r>
              <a:rPr lang="en-US" sz="2400" dirty="0" smtClean="0"/>
              <a:t>)</a:t>
            </a:r>
            <a:endParaRPr lang="en-US" dirty="0"/>
          </a:p>
          <a:p>
            <a:pPr>
              <a:lnSpc>
                <a:spcPct val="110000"/>
              </a:lnSpc>
            </a:pPr>
            <a:endParaRPr lang="en-US" sz="2800" dirty="0" smtClean="0"/>
          </a:p>
          <a:p>
            <a:pPr>
              <a:lnSpc>
                <a:spcPct val="110000"/>
              </a:lnSpc>
            </a:pPr>
            <a:endParaRPr lang="en-US" sz="2800" dirty="0"/>
          </a:p>
        </p:txBody>
      </p:sp>
    </p:spTree>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107996"/>
          </a:xfrm>
        </p:spPr>
        <p:txBody>
          <a:bodyPr/>
          <a:lstStyle/>
          <a:p>
            <a:pPr defTabSz="914363" fontAlgn="auto">
              <a:spcAft>
                <a:spcPts val="0"/>
              </a:spcAft>
              <a:defRPr/>
            </a:pPr>
            <a:r>
              <a:rPr smtClean="0"/>
              <a:t>PROJECT MANAGER PROVISIONED PERMISSIONS</a:t>
            </a:r>
            <a:endParaRPr dirty="0"/>
          </a:p>
        </p:txBody>
      </p:sp>
      <p:sp>
        <p:nvSpPr>
          <p:cNvPr id="6" name="Text Placeholder 5"/>
          <p:cNvSpPr>
            <a:spLocks noGrp="1"/>
          </p:cNvSpPr>
          <p:nvPr>
            <p:ph type="body" idx="1"/>
          </p:nvPr>
        </p:nvSpPr>
        <p:spPr/>
        <p:txBody>
          <a:bodyPr/>
          <a:lstStyle/>
          <a:p>
            <a:pPr defTabSz="914363" fontAlgn="auto">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498598"/>
          </a:xfrm>
        </p:spPr>
        <p:txBody>
          <a:bodyPr/>
          <a:lstStyle/>
          <a:p>
            <a:pPr defTabSz="914363" fontAlgn="auto">
              <a:spcAft>
                <a:spcPts val="0"/>
              </a:spcAft>
              <a:defRPr/>
            </a:pPr>
            <a:r>
              <a:rPr sz="3600" dirty="0"/>
              <a:t>Project Manager Provisioned </a:t>
            </a:r>
            <a:r>
              <a:rPr sz="3600" dirty="0" smtClean="0"/>
              <a:t>Permissions</a:t>
            </a:r>
            <a:endParaRPr sz="3600" dirty="0"/>
          </a:p>
        </p:txBody>
      </p:sp>
      <p:sp>
        <p:nvSpPr>
          <p:cNvPr id="6" name="Text Placeholder 5"/>
          <p:cNvSpPr>
            <a:spLocks noGrp="1"/>
          </p:cNvSpPr>
          <p:nvPr>
            <p:ph type="body" sz="quarter" idx="10"/>
          </p:nvPr>
        </p:nvSpPr>
        <p:spPr>
          <a:xfrm>
            <a:off x="381000" y="1295400"/>
            <a:ext cx="8382000" cy="3733801"/>
          </a:xfrm>
        </p:spPr>
        <p:txBody>
          <a:bodyPr>
            <a:normAutofit/>
          </a:bodyPr>
          <a:lstStyle/>
          <a:p>
            <a:pPr defTabSz="914363" fontAlgn="auto">
              <a:lnSpc>
                <a:spcPct val="100000"/>
              </a:lnSpc>
              <a:spcAft>
                <a:spcPts val="0"/>
              </a:spcAft>
              <a:defRPr/>
            </a:pPr>
            <a:r>
              <a:rPr lang="en-US" sz="2800" dirty="0"/>
              <a:t>Gives ability to enable a peer to modify/view your project without adding them to it</a:t>
            </a:r>
          </a:p>
          <a:p>
            <a:pPr defTabSz="914363" fontAlgn="auto">
              <a:lnSpc>
                <a:spcPct val="100000"/>
              </a:lnSpc>
              <a:spcBef>
                <a:spcPts val="600"/>
              </a:spcBef>
              <a:spcAft>
                <a:spcPts val="0"/>
              </a:spcAft>
              <a:defRPr/>
            </a:pPr>
            <a:r>
              <a:rPr lang="en-US" sz="2800" dirty="0" smtClean="0"/>
              <a:t>In Project Center a PM can set the permissions for a specific project</a:t>
            </a:r>
          </a:p>
          <a:p>
            <a:pPr defTabSz="914363" fontAlgn="auto">
              <a:lnSpc>
                <a:spcPct val="100000"/>
              </a:lnSpc>
              <a:spcBef>
                <a:spcPts val="600"/>
              </a:spcBef>
              <a:spcAft>
                <a:spcPts val="0"/>
              </a:spcAft>
              <a:defRPr/>
            </a:pPr>
            <a:r>
              <a:rPr lang="en-US" sz="2800" dirty="0" smtClean="0"/>
              <a:t>It acts like a single project category</a:t>
            </a:r>
          </a:p>
          <a:p>
            <a:pPr defTabSz="914363" fontAlgn="auto">
              <a:lnSpc>
                <a:spcPct val="100000"/>
              </a:lnSpc>
              <a:spcBef>
                <a:spcPts val="600"/>
              </a:spcBef>
              <a:spcAft>
                <a:spcPts val="0"/>
              </a:spcAft>
              <a:defRPr/>
            </a:pPr>
            <a:r>
              <a:rPr lang="en-US" sz="2800" dirty="0" smtClean="0"/>
              <a:t>Allows for PM control access, rather than Administrator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800600"/>
            <a:ext cx="4014241" cy="17490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807974"/>
            <a:ext cx="2924175" cy="1104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defTabSz="914363" fontAlgn="auto">
              <a:spcAft>
                <a:spcPts val="0"/>
              </a:spcAft>
              <a:defRPr/>
            </a:pPr>
            <a:r>
              <a:t>Agenda</a:t>
            </a:r>
            <a:endParaRPr/>
          </a:p>
        </p:txBody>
      </p:sp>
      <p:sp>
        <p:nvSpPr>
          <p:cNvPr id="8" name="Text Placeholder 7"/>
          <p:cNvSpPr>
            <a:spLocks noGrp="1"/>
          </p:cNvSpPr>
          <p:nvPr>
            <p:ph type="body" sz="quarter" idx="10"/>
          </p:nvPr>
        </p:nvSpPr>
        <p:spPr>
          <a:xfrm>
            <a:off x="381000" y="1447799"/>
            <a:ext cx="8382000" cy="3151632"/>
          </a:xfrm>
        </p:spPr>
        <p:txBody>
          <a:bodyPr/>
          <a:lstStyle/>
          <a:p>
            <a:pPr defTabSz="914363" fontAlgn="auto">
              <a:spcAft>
                <a:spcPts val="0"/>
              </a:spcAft>
              <a:defRPr/>
            </a:pPr>
            <a:r>
              <a:rPr lang="en-US" dirty="0" smtClean="0"/>
              <a:t>Departments</a:t>
            </a:r>
          </a:p>
          <a:p>
            <a:pPr defTabSz="914363" fontAlgn="auto">
              <a:spcAft>
                <a:spcPts val="0"/>
              </a:spcAft>
              <a:defRPr/>
            </a:pPr>
            <a:r>
              <a:rPr lang="en-US" dirty="0" smtClean="0"/>
              <a:t>Delegation</a:t>
            </a:r>
          </a:p>
          <a:p>
            <a:pPr defTabSz="914363" fontAlgn="auto">
              <a:spcAft>
                <a:spcPts val="0"/>
              </a:spcAft>
              <a:defRPr/>
            </a:pPr>
            <a:r>
              <a:rPr lang="en-US" dirty="0" smtClean="0"/>
              <a:t>Project </a:t>
            </a:r>
            <a:r>
              <a:rPr lang="en-US" dirty="0"/>
              <a:t>Manager Provisioned </a:t>
            </a:r>
            <a:r>
              <a:rPr lang="en-US" dirty="0" smtClean="0"/>
              <a:t>Permissions</a:t>
            </a:r>
          </a:p>
          <a:p>
            <a:pPr defTabSz="914363" fontAlgn="auto">
              <a:spcAft>
                <a:spcPts val="0"/>
              </a:spcAft>
              <a:defRPr/>
            </a:pPr>
            <a:r>
              <a:rPr lang="en-US" dirty="0"/>
              <a:t>Active Directory </a:t>
            </a:r>
            <a:r>
              <a:rPr lang="en-US" dirty="0" smtClean="0"/>
              <a:t>Synchronization</a:t>
            </a:r>
          </a:p>
          <a:p>
            <a:pPr defTabSz="914363" fontAlgn="auto">
              <a:spcAft>
                <a:spcPts val="0"/>
              </a:spcAft>
              <a:defRPr/>
            </a:pPr>
            <a:r>
              <a:rPr lang="en-US" dirty="0" smtClean="0"/>
              <a:t>Bulk Update Project Sites</a:t>
            </a:r>
            <a:endParaRPr lang="en-US" dirty="0"/>
          </a:p>
          <a:p>
            <a:pPr defTabSz="914363" fontAlgn="auto">
              <a:spcAft>
                <a:spcPts val="0"/>
              </a:spcAft>
              <a:defRPr/>
            </a:pPr>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a:solidFill>
                  <a:schemeClr val="tx1"/>
                </a:solidFill>
              </a:rPr>
              <a:t>PM Provisioned Permissions</a:t>
            </a:r>
            <a:endParaRPr lang="en-US" dirty="0"/>
          </a:p>
        </p:txBody>
      </p:sp>
      <p:sp>
        <p:nvSpPr>
          <p:cNvPr id="7" name="Text Placeholder 6"/>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57238721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More Permission Changes</a:t>
            </a:r>
            <a:endParaRPr lang="en-US" dirty="0"/>
          </a:p>
        </p:txBody>
      </p:sp>
      <p:sp>
        <p:nvSpPr>
          <p:cNvPr id="7" name="Content Placeholder 6"/>
          <p:cNvSpPr>
            <a:spLocks noGrp="1"/>
          </p:cNvSpPr>
          <p:nvPr>
            <p:ph idx="1"/>
          </p:nvPr>
        </p:nvSpPr>
        <p:spPr>
          <a:xfrm>
            <a:off x="381000" y="1676400"/>
            <a:ext cx="8382000" cy="4724401"/>
          </a:xfrm>
        </p:spPr>
        <p:txBody>
          <a:bodyPr>
            <a:normAutofit/>
          </a:bodyPr>
          <a:lstStyle/>
          <a:p>
            <a:r>
              <a:rPr lang="en-US" dirty="0" smtClean="0"/>
              <a:t>Project</a:t>
            </a:r>
          </a:p>
          <a:p>
            <a:pPr lvl="1"/>
            <a:r>
              <a:rPr lang="en-US" dirty="0" smtClean="0"/>
              <a:t>Publish Project Summary (new)</a:t>
            </a:r>
          </a:p>
          <a:p>
            <a:pPr lvl="1"/>
            <a:r>
              <a:rPr lang="en-US" dirty="0" smtClean="0"/>
              <a:t>New Project (updated)</a:t>
            </a:r>
          </a:p>
          <a:p>
            <a:pPr lvl="1"/>
            <a:r>
              <a:rPr lang="en-US" dirty="0" smtClean="0"/>
              <a:t>Edit Project Summary Fields (updated)</a:t>
            </a:r>
          </a:p>
          <a:p>
            <a:pPr lvl="1"/>
            <a:r>
              <a:rPr lang="en-US" dirty="0" smtClean="0"/>
              <a:t>Save Project to Project Server (updated)</a:t>
            </a:r>
          </a:p>
          <a:p>
            <a:pPr lvl="1"/>
            <a:endParaRPr lang="en-US" dirty="0"/>
          </a:p>
          <a:p>
            <a:r>
              <a:rPr lang="en-US" dirty="0" smtClean="0"/>
              <a:t>No longer required</a:t>
            </a:r>
          </a:p>
          <a:p>
            <a:pPr lvl="1"/>
            <a:r>
              <a:rPr lang="en-US" dirty="0"/>
              <a:t>Create New Proposal or Activity (removed)</a:t>
            </a:r>
          </a:p>
          <a:p>
            <a:pPr lvl="1"/>
            <a:r>
              <a:rPr lang="en-US" dirty="0"/>
              <a:t>Download Project Web </a:t>
            </a:r>
            <a:r>
              <a:rPr lang="en-US" dirty="0" smtClean="0"/>
              <a:t>App </a:t>
            </a:r>
            <a:r>
              <a:rPr lang="en-US" dirty="0"/>
              <a:t>Outlook add-in (removed</a:t>
            </a:r>
            <a:r>
              <a:rPr lang="en-US" dirty="0" smtClean="0"/>
              <a:t>)</a:t>
            </a:r>
          </a:p>
          <a:p>
            <a:endParaRPr lang="en-US" dirty="0" smtClean="0"/>
          </a:p>
          <a:p>
            <a:endParaRPr lang="en-US" dirty="0"/>
          </a:p>
        </p:txBody>
      </p:sp>
    </p:spTree>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107996"/>
          </a:xfrm>
        </p:spPr>
        <p:txBody>
          <a:bodyPr/>
          <a:lstStyle/>
          <a:p>
            <a:pPr defTabSz="914363" fontAlgn="auto">
              <a:spcAft>
                <a:spcPts val="0"/>
              </a:spcAft>
              <a:defRPr/>
            </a:pPr>
            <a:r>
              <a:rPr lang="en-US" dirty="0"/>
              <a:t>Active Directory Synchronization</a:t>
            </a:r>
            <a:endParaRPr dirty="0"/>
          </a:p>
        </p:txBody>
      </p:sp>
      <p:sp>
        <p:nvSpPr>
          <p:cNvPr id="6" name="Text Placeholder 5"/>
          <p:cNvSpPr>
            <a:spLocks noGrp="1"/>
          </p:cNvSpPr>
          <p:nvPr>
            <p:ph type="body" idx="1"/>
          </p:nvPr>
        </p:nvSpPr>
        <p:spPr/>
        <p:txBody>
          <a:bodyPr/>
          <a:lstStyle/>
          <a:p>
            <a:pPr defTabSz="914363" fontAlgn="auto">
              <a:spcAft>
                <a:spcPts val="0"/>
              </a:spcAft>
              <a:defRPr/>
            </a:pPr>
            <a:endParaRPr lang="en-US"/>
          </a:p>
        </p:txBody>
      </p:sp>
    </p:spTree>
    <p:extLst>
      <p:ext uri="{BB962C8B-B14F-4D97-AF65-F5344CB8AC3E}">
        <p14:creationId xmlns:p14="http://schemas.microsoft.com/office/powerpoint/2010/main" val="205396658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Directory Synchronization</a:t>
            </a:r>
            <a:endParaRPr lang="en-US" dirty="0"/>
          </a:p>
        </p:txBody>
      </p:sp>
      <p:sp>
        <p:nvSpPr>
          <p:cNvPr id="3" name="Text Placeholder 2"/>
          <p:cNvSpPr>
            <a:spLocks noGrp="1"/>
          </p:cNvSpPr>
          <p:nvPr>
            <p:ph type="body" sz="quarter" idx="10"/>
          </p:nvPr>
        </p:nvSpPr>
        <p:spPr>
          <a:xfrm>
            <a:off x="381000" y="1447799"/>
            <a:ext cx="8382000" cy="2412968"/>
          </a:xfrm>
        </p:spPr>
        <p:txBody>
          <a:bodyPr/>
          <a:lstStyle/>
          <a:p>
            <a:r>
              <a:rPr lang="en-US" dirty="0" smtClean="0"/>
              <a:t>Administrative UI is unchanged from 2007</a:t>
            </a:r>
          </a:p>
          <a:p>
            <a:r>
              <a:rPr lang="en-US" dirty="0" smtClean="0"/>
              <a:t>But engineering work under the covers provide significant performance benefits</a:t>
            </a:r>
          </a:p>
          <a:p>
            <a:r>
              <a:rPr lang="en-US" dirty="0" smtClean="0"/>
              <a:t>Consider re-evaluation of this feature for your requirements</a:t>
            </a:r>
            <a:endParaRPr lang="en-US" dirty="0"/>
          </a:p>
        </p:txBody>
      </p:sp>
    </p:spTree>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553998"/>
          </a:xfrm>
        </p:spPr>
        <p:txBody>
          <a:bodyPr/>
          <a:lstStyle/>
          <a:p>
            <a:pPr defTabSz="914363" fontAlgn="auto">
              <a:spcAft>
                <a:spcPts val="0"/>
              </a:spcAft>
              <a:defRPr/>
            </a:pPr>
            <a:r>
              <a:rPr smtClean="0"/>
              <a:t>BULK UPDATE PROJECT SITES</a:t>
            </a:r>
            <a:endParaRPr dirty="0"/>
          </a:p>
        </p:txBody>
      </p:sp>
      <p:sp>
        <p:nvSpPr>
          <p:cNvPr id="6" name="Text Placeholder 5"/>
          <p:cNvSpPr>
            <a:spLocks noGrp="1"/>
          </p:cNvSpPr>
          <p:nvPr>
            <p:ph type="body" idx="1"/>
          </p:nvPr>
        </p:nvSpPr>
        <p:spPr/>
        <p:txBody>
          <a:bodyPr/>
          <a:lstStyle/>
          <a:p>
            <a:pPr defTabSz="914363" fontAlgn="auto">
              <a:spcAft>
                <a:spcPts val="0"/>
              </a:spcAft>
              <a:defRPr/>
            </a:pPr>
            <a:endParaRPr lang="en-US"/>
          </a:p>
        </p:txBody>
      </p:sp>
    </p:spTree>
    <p:extLst>
      <p:ext uri="{BB962C8B-B14F-4D97-AF65-F5344CB8AC3E}">
        <p14:creationId xmlns:p14="http://schemas.microsoft.com/office/powerpoint/2010/main" val="19616255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tx1"/>
                </a:solidFill>
              </a:rPr>
              <a:t>Bulk Update Project Sites</a:t>
            </a:r>
            <a:endParaRPr lang="en-US" dirty="0">
              <a:solidFill>
                <a:schemeClr val="tx1"/>
              </a:solidFill>
            </a:endParaRPr>
          </a:p>
        </p:txBody>
      </p:sp>
      <p:sp>
        <p:nvSpPr>
          <p:cNvPr id="6" name="Text Placeholder 5"/>
          <p:cNvSpPr>
            <a:spLocks noGrp="1"/>
          </p:cNvSpPr>
          <p:nvPr>
            <p:ph type="body" sz="quarter" idx="10"/>
          </p:nvPr>
        </p:nvSpPr>
        <p:spPr>
          <a:xfrm>
            <a:off x="381000" y="1143000"/>
            <a:ext cx="8382000" cy="2757678"/>
          </a:xfrm>
        </p:spPr>
        <p:txBody>
          <a:bodyPr>
            <a:normAutofit fontScale="92500" lnSpcReduction="10000"/>
          </a:bodyPr>
          <a:lstStyle/>
          <a:p>
            <a:pPr>
              <a:lnSpc>
                <a:spcPct val="100000"/>
              </a:lnSpc>
            </a:pPr>
            <a:r>
              <a:rPr lang="en-US" dirty="0" smtClean="0"/>
              <a:t>Server Settings -&gt; Operational Policies -&gt; Bulk Update Project Sites</a:t>
            </a:r>
          </a:p>
          <a:p>
            <a:pPr>
              <a:lnSpc>
                <a:spcPct val="100000"/>
              </a:lnSpc>
            </a:pPr>
            <a:r>
              <a:rPr lang="en-US" dirty="0" smtClean="0"/>
              <a:t>Used to re-establish proper associations between data items in Project Server databases over to their associated data items in the project workspaces hosted in SharePoint</a:t>
            </a:r>
            <a:endParaRPr 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3886200"/>
            <a:ext cx="4084638" cy="2256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transition="in" filter="fade">
                                      <p:cBhvr>
                                        <p:cTn id="9"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a:solidFill>
                  <a:schemeClr val="tx1"/>
                </a:solidFill>
              </a:rPr>
              <a:t>Bulk Update Project Sites</a:t>
            </a:r>
            <a:endParaRPr lang="en-US" dirty="0"/>
          </a:p>
        </p:txBody>
      </p:sp>
      <p:sp>
        <p:nvSpPr>
          <p:cNvPr id="7" name="Text Placeholder 6"/>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69755518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1815"/>
            <a:ext cx="8382000" cy="666385"/>
          </a:xfrm>
        </p:spPr>
        <p:txBody>
          <a:bodyPr/>
          <a:lstStyle/>
          <a:p>
            <a:r>
              <a:rPr lang="en-US" dirty="0" smtClean="0"/>
              <a:t>                          </a:t>
            </a:r>
            <a:r>
              <a:rPr lang="en-US" sz="3600" dirty="0" smtClean="0"/>
              <a:t>- Resources</a:t>
            </a:r>
            <a:endParaRPr lang="en-US" sz="36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904" y="68171"/>
            <a:ext cx="3910613" cy="716839"/>
          </a:xfrm>
        </p:spPr>
      </p:pic>
      <p:sp>
        <p:nvSpPr>
          <p:cNvPr id="5" name="Content Placeholder 2"/>
          <p:cNvSpPr txBox="1">
            <a:spLocks/>
          </p:cNvSpPr>
          <p:nvPr/>
        </p:nvSpPr>
        <p:spPr bwMode="auto">
          <a:xfrm>
            <a:off x="109538" y="1027021"/>
            <a:ext cx="8756650" cy="54476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CC00"/>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FFCC00"/>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rgbClr val="FFCC00"/>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9pPr>
          </a:lstStyle>
          <a:p>
            <a:r>
              <a:rPr lang="en-US" sz="2000" b="1" dirty="0" smtClean="0">
                <a:effectLst/>
              </a:rPr>
              <a:t>Product information and trial download</a:t>
            </a:r>
            <a:endParaRPr lang="en-US" sz="2000" b="1" dirty="0">
              <a:effectLst/>
            </a:endParaRPr>
          </a:p>
          <a:p>
            <a:pPr lvl="1"/>
            <a:r>
              <a:rPr lang="en-US" sz="1600" dirty="0" smtClean="0">
                <a:effectLst/>
                <a:hlinkClick r:id="rId4"/>
              </a:rPr>
              <a:t>http</a:t>
            </a:r>
            <a:r>
              <a:rPr lang="en-US" sz="1600" dirty="0">
                <a:effectLst/>
                <a:hlinkClick r:id="rId4"/>
              </a:rPr>
              <a:t>://</a:t>
            </a:r>
            <a:r>
              <a:rPr lang="en-US" sz="1600" dirty="0" smtClean="0">
                <a:effectLst/>
                <a:hlinkClick r:id="rId4"/>
              </a:rPr>
              <a:t>www.microsoft.com/project</a:t>
            </a:r>
            <a:r>
              <a:rPr lang="en-US" sz="1600" dirty="0" smtClean="0">
                <a:effectLst/>
              </a:rPr>
              <a:t> </a:t>
            </a:r>
            <a:endParaRPr lang="en-US" sz="1200" dirty="0">
              <a:effectLst/>
            </a:endParaRPr>
          </a:p>
          <a:p>
            <a:pPr lvl="1"/>
            <a:r>
              <a:rPr lang="en-US" sz="1600" dirty="0" smtClean="0">
                <a:effectLst/>
              </a:rPr>
              <a:t>Project </a:t>
            </a:r>
            <a:r>
              <a:rPr lang="en-US" sz="1600" dirty="0">
                <a:effectLst/>
              </a:rPr>
              <a:t>Team Blog </a:t>
            </a:r>
            <a:r>
              <a:rPr lang="en-US" sz="1600" dirty="0">
                <a:effectLst/>
                <a:hlinkClick r:id="rId5"/>
              </a:rPr>
              <a:t>http://</a:t>
            </a:r>
            <a:r>
              <a:rPr lang="en-US" sz="1600" dirty="0" smtClean="0">
                <a:effectLst/>
                <a:hlinkClick r:id="rId5"/>
              </a:rPr>
              <a:t>blogs.msdn.com/project</a:t>
            </a:r>
            <a:r>
              <a:rPr lang="en-US" sz="1600" dirty="0">
                <a:effectLst/>
              </a:rPr>
              <a:t> </a:t>
            </a:r>
            <a:endParaRPr lang="en-US" sz="800" dirty="0">
              <a:effectLst/>
            </a:endParaRPr>
          </a:p>
          <a:p>
            <a:r>
              <a:rPr lang="en-US" sz="2000" b="1" dirty="0" smtClean="0">
                <a:effectLst/>
              </a:rPr>
              <a:t>Interactive content - Videos &amp; Sessions </a:t>
            </a:r>
            <a:r>
              <a:rPr lang="en-US" sz="2000" b="1">
                <a:effectLst/>
              </a:rPr>
              <a:t>&amp; </a:t>
            </a:r>
            <a:r>
              <a:rPr lang="en-US" sz="2000" b="1" smtClean="0">
                <a:effectLst/>
              </a:rPr>
              <a:t>Webcasts </a:t>
            </a:r>
            <a:endParaRPr lang="en-US" sz="2000" b="1" dirty="0">
              <a:effectLst/>
            </a:endParaRPr>
          </a:p>
          <a:p>
            <a:pPr lvl="1"/>
            <a:r>
              <a:rPr lang="en-US" sz="1600" dirty="0">
                <a:effectLst/>
                <a:hlinkClick r:id="rId6"/>
              </a:rPr>
              <a:t>http://</a:t>
            </a:r>
            <a:r>
              <a:rPr lang="en-US" sz="1600" dirty="0" smtClean="0">
                <a:effectLst/>
                <a:hlinkClick r:id="rId6"/>
              </a:rPr>
              <a:t>www.microsoft.com/showcase/en/US/channels/microsoftproject</a:t>
            </a:r>
            <a:r>
              <a:rPr lang="en-US" sz="1600" dirty="0">
                <a:effectLst/>
              </a:rPr>
              <a:t> </a:t>
            </a:r>
            <a:endParaRPr lang="en-US" sz="1600" dirty="0" smtClean="0">
              <a:effectLst/>
            </a:endParaRPr>
          </a:p>
          <a:p>
            <a:pPr lvl="1"/>
            <a:r>
              <a:rPr lang="en-US" sz="1600" dirty="0" smtClean="0">
                <a:effectLst/>
                <a:hlinkClick r:id="rId7"/>
              </a:rPr>
              <a:t>http</a:t>
            </a:r>
            <a:r>
              <a:rPr lang="en-US" sz="1600" dirty="0">
                <a:effectLst/>
                <a:hlinkClick r:id="rId7"/>
              </a:rPr>
              <a:t>://www.microsoft.com/events/series/epm.aspx</a:t>
            </a:r>
            <a:r>
              <a:rPr lang="en-US" sz="1600" dirty="0">
                <a:effectLst/>
              </a:rPr>
              <a:t>  </a:t>
            </a:r>
            <a:r>
              <a:rPr lang="en-US" sz="1600" dirty="0" smtClean="0">
                <a:effectLst/>
              </a:rPr>
              <a:t> </a:t>
            </a:r>
            <a:endParaRPr lang="en-US" sz="800" dirty="0">
              <a:effectLst/>
            </a:endParaRPr>
          </a:p>
          <a:p>
            <a:r>
              <a:rPr lang="en-US" sz="2000" b="1" dirty="0" smtClean="0">
                <a:effectLst/>
              </a:rPr>
              <a:t>IT </a:t>
            </a:r>
            <a:r>
              <a:rPr lang="en-US" sz="2000" b="1" dirty="0">
                <a:effectLst/>
              </a:rPr>
              <a:t>Professional related</a:t>
            </a:r>
          </a:p>
          <a:p>
            <a:pPr lvl="1"/>
            <a:r>
              <a:rPr lang="en-US" sz="1600" dirty="0" err="1" smtClean="0">
                <a:effectLst/>
              </a:rPr>
              <a:t>TechCenter</a:t>
            </a:r>
            <a:r>
              <a:rPr lang="en-US" sz="1600" dirty="0" smtClean="0">
                <a:effectLst/>
              </a:rPr>
              <a:t> </a:t>
            </a:r>
            <a:r>
              <a:rPr lang="en-US" sz="1600" dirty="0">
                <a:effectLst/>
              </a:rPr>
              <a:t>@ TechNet </a:t>
            </a:r>
            <a:r>
              <a:rPr lang="en-US" sz="1600" dirty="0">
                <a:effectLst/>
                <a:hlinkClick r:id="rId8"/>
              </a:rPr>
              <a:t>http://</a:t>
            </a:r>
            <a:r>
              <a:rPr lang="en-US" sz="1600" dirty="0" smtClean="0">
                <a:effectLst/>
                <a:hlinkClick r:id="rId8"/>
              </a:rPr>
              <a:t>technet.microsoft.com/ProjectServer</a:t>
            </a:r>
            <a:r>
              <a:rPr lang="en-US" sz="1600" dirty="0">
                <a:effectLst/>
              </a:rPr>
              <a:t> </a:t>
            </a:r>
          </a:p>
          <a:p>
            <a:pPr lvl="1"/>
            <a:r>
              <a:rPr lang="en-US" sz="1600" dirty="0" smtClean="0">
                <a:effectLst/>
              </a:rPr>
              <a:t>Admin </a:t>
            </a:r>
            <a:r>
              <a:rPr lang="en-US" sz="1600" dirty="0">
                <a:effectLst/>
              </a:rPr>
              <a:t>Blog </a:t>
            </a:r>
            <a:r>
              <a:rPr lang="en-US" sz="1600" dirty="0">
                <a:effectLst/>
                <a:hlinkClick r:id="rId9"/>
              </a:rPr>
              <a:t>http://</a:t>
            </a:r>
            <a:r>
              <a:rPr lang="en-US" sz="1600" dirty="0" smtClean="0">
                <a:effectLst/>
                <a:hlinkClick r:id="rId9"/>
              </a:rPr>
              <a:t>blogs.technet.com/projectadministration</a:t>
            </a:r>
            <a:r>
              <a:rPr lang="en-US" sz="1600" dirty="0">
                <a:effectLst/>
              </a:rPr>
              <a:t> </a:t>
            </a:r>
            <a:endParaRPr lang="en-US" sz="800" dirty="0">
              <a:effectLst/>
            </a:endParaRPr>
          </a:p>
          <a:p>
            <a:r>
              <a:rPr lang="en-US" sz="2000" b="1" dirty="0" smtClean="0">
                <a:effectLst/>
              </a:rPr>
              <a:t>Developer </a:t>
            </a:r>
            <a:r>
              <a:rPr lang="en-US" sz="2000" b="1" dirty="0">
                <a:effectLst/>
              </a:rPr>
              <a:t>related </a:t>
            </a:r>
          </a:p>
          <a:p>
            <a:pPr lvl="1"/>
            <a:r>
              <a:rPr lang="en-US" sz="1600" dirty="0" smtClean="0">
                <a:effectLst/>
              </a:rPr>
              <a:t>Developer </a:t>
            </a:r>
            <a:r>
              <a:rPr lang="en-US" sz="1600" dirty="0">
                <a:effectLst/>
              </a:rPr>
              <a:t>center @ MSDN </a:t>
            </a:r>
            <a:r>
              <a:rPr lang="en-US" sz="1600" dirty="0">
                <a:effectLst/>
                <a:hlinkClick r:id="rId10"/>
              </a:rPr>
              <a:t>http://</a:t>
            </a:r>
            <a:r>
              <a:rPr lang="en-US" sz="1600" dirty="0" smtClean="0">
                <a:effectLst/>
                <a:hlinkClick r:id="rId10"/>
              </a:rPr>
              <a:t>msdn.microsoft.com/Project</a:t>
            </a:r>
            <a:r>
              <a:rPr lang="en-US" sz="1600" dirty="0">
                <a:effectLst/>
              </a:rPr>
              <a:t> </a:t>
            </a:r>
          </a:p>
          <a:p>
            <a:pPr lvl="1"/>
            <a:r>
              <a:rPr lang="en-US" sz="1600" dirty="0" smtClean="0">
                <a:effectLst/>
              </a:rPr>
              <a:t>Programmability </a:t>
            </a:r>
            <a:r>
              <a:rPr lang="en-US" sz="1600" dirty="0">
                <a:effectLst/>
              </a:rPr>
              <a:t>blog </a:t>
            </a:r>
            <a:r>
              <a:rPr lang="en-US" sz="1600" dirty="0">
                <a:effectLst/>
                <a:hlinkClick r:id="rId11"/>
              </a:rPr>
              <a:t>http://</a:t>
            </a:r>
            <a:r>
              <a:rPr lang="en-US" sz="1600" dirty="0" smtClean="0">
                <a:effectLst/>
                <a:hlinkClick r:id="rId11"/>
              </a:rPr>
              <a:t>blogs.msdn.com/project_programmability</a:t>
            </a:r>
            <a:r>
              <a:rPr lang="en-US" sz="1600" dirty="0">
                <a:effectLst/>
              </a:rPr>
              <a:t> </a:t>
            </a:r>
            <a:endParaRPr lang="en-US" sz="800" dirty="0">
              <a:effectLst/>
            </a:endParaRPr>
          </a:p>
          <a:p>
            <a:r>
              <a:rPr lang="en-US" sz="2000" b="1" dirty="0" smtClean="0">
                <a:effectLst/>
              </a:rPr>
              <a:t>Additional </a:t>
            </a:r>
            <a:r>
              <a:rPr lang="en-US" sz="2000" b="1" dirty="0">
                <a:effectLst/>
              </a:rPr>
              <a:t>questions? Project 2010 Forums!</a:t>
            </a:r>
          </a:p>
          <a:p>
            <a:pPr lvl="1"/>
            <a:r>
              <a:rPr lang="en-US" sz="1600" dirty="0" smtClean="0">
                <a:effectLst/>
                <a:hlinkClick r:id="rId12"/>
              </a:rPr>
              <a:t>http</a:t>
            </a:r>
            <a:r>
              <a:rPr lang="en-US" sz="1600" dirty="0">
                <a:effectLst/>
                <a:hlinkClick r:id="rId12"/>
              </a:rPr>
              <a:t>://</a:t>
            </a:r>
            <a:r>
              <a:rPr lang="en-US" sz="1600" dirty="0" smtClean="0">
                <a:effectLst/>
                <a:hlinkClick r:id="rId12"/>
              </a:rPr>
              <a:t>social.msdn.microsoft.com/Forums/en-US/category/projectserver2010,projectprofessional2010</a:t>
            </a:r>
            <a:r>
              <a:rPr lang="en-US" sz="1600" dirty="0">
                <a:effectLst/>
              </a:rPr>
              <a:t> </a:t>
            </a:r>
            <a:endParaRPr lang="en-US" sz="1600" dirty="0" smtClean="0">
              <a:effectLst/>
            </a:endParaRPr>
          </a:p>
          <a:p>
            <a:r>
              <a:rPr lang="en-US" sz="2000" b="1" dirty="0" smtClean="0">
                <a:effectLst/>
              </a:rPr>
              <a:t>SharePoint 2010</a:t>
            </a:r>
          </a:p>
          <a:p>
            <a:pPr lvl="1"/>
            <a:r>
              <a:rPr lang="en-US" sz="1600" dirty="0" smtClean="0">
                <a:effectLst/>
                <a:hlinkClick r:id="rId13"/>
              </a:rPr>
              <a:t>http</a:t>
            </a:r>
            <a:r>
              <a:rPr lang="en-US" sz="1600" dirty="0">
                <a:effectLst/>
                <a:hlinkClick r:id="rId13"/>
              </a:rPr>
              <a:t>://</a:t>
            </a:r>
            <a:r>
              <a:rPr lang="en-US" sz="1600" dirty="0" smtClean="0">
                <a:effectLst/>
                <a:hlinkClick r:id="rId13"/>
              </a:rPr>
              <a:t>sharepoint.microsoft.com</a:t>
            </a:r>
            <a:r>
              <a:rPr lang="en-US" sz="1600" dirty="0" smtClean="0">
                <a:effectLst/>
              </a:rPr>
              <a:t> </a:t>
            </a:r>
            <a:endParaRPr lang="en-US" sz="1600" dirty="0">
              <a:effectLst/>
            </a:endParaRPr>
          </a:p>
        </p:txBody>
      </p:sp>
      <p:sp>
        <p:nvSpPr>
          <p:cNvPr id="6" name="TextBox 5"/>
          <p:cNvSpPr txBox="1"/>
          <p:nvPr/>
        </p:nvSpPr>
        <p:spPr>
          <a:xfrm>
            <a:off x="6129867" y="4953000"/>
            <a:ext cx="2895600" cy="1329595"/>
          </a:xfrm>
          <a:prstGeom prst="rect">
            <a:avLst/>
          </a:prstGeom>
        </p:spPr>
        <p:style>
          <a:lnRef idx="1">
            <a:schemeClr val="accent4"/>
          </a:lnRef>
          <a:fillRef idx="3">
            <a:schemeClr val="accent4"/>
          </a:fillRef>
          <a:effectRef idx="2">
            <a:schemeClr val="accent4"/>
          </a:effectRef>
          <a:fontRef idx="minor">
            <a:schemeClr val="lt1"/>
          </a:fontRef>
        </p:style>
        <p:txBody>
          <a:bodyPr wrap="square" lIns="0" tIns="0" rIns="0" bIns="0" rtlCol="0">
            <a:spAutoFit/>
          </a:bodyPr>
          <a:lstStyle/>
          <a:p>
            <a:pPr algn="ctr">
              <a:lnSpc>
                <a:spcPct val="90000"/>
              </a:lnSpc>
            </a:pPr>
            <a:r>
              <a:rPr lang="en-US" sz="1200" u="sng" dirty="0" smtClean="0">
                <a:gradFill>
                  <a:gsLst>
                    <a:gs pos="0">
                      <a:schemeClr val="tx1"/>
                    </a:gs>
                    <a:gs pos="86000">
                      <a:schemeClr val="tx1"/>
                    </a:gs>
                  </a:gsLst>
                  <a:lin ang="5400000" scaled="0"/>
                </a:gradFill>
              </a:rPr>
              <a:t>FORUMS</a:t>
            </a:r>
          </a:p>
          <a:p>
            <a:pPr>
              <a:lnSpc>
                <a:spcPct val="90000"/>
              </a:lnSpc>
            </a:pPr>
            <a:r>
              <a:rPr lang="en-US" sz="1200" i="1" dirty="0" smtClean="0">
                <a:gradFill>
                  <a:gsLst>
                    <a:gs pos="0">
                      <a:schemeClr val="tx1"/>
                    </a:gs>
                    <a:gs pos="86000">
                      <a:schemeClr val="tx1"/>
                    </a:gs>
                  </a:gsLst>
                  <a:lin ang="5400000" scaled="0"/>
                </a:gradFill>
              </a:rPr>
              <a:t>Project </a:t>
            </a:r>
            <a:r>
              <a:rPr lang="en-US" sz="1200" i="1" dirty="0">
                <a:gradFill>
                  <a:gsLst>
                    <a:gs pos="0">
                      <a:schemeClr val="tx1"/>
                    </a:gs>
                    <a:gs pos="86000">
                      <a:schemeClr val="tx1"/>
                    </a:gs>
                  </a:gsLst>
                  <a:lin ang="5400000" scaled="0"/>
                </a:gradFill>
              </a:rPr>
              <a:t>Professional </a:t>
            </a:r>
            <a:r>
              <a:rPr lang="en-US" sz="1200" i="1" dirty="0" smtClean="0">
                <a:gradFill>
                  <a:gsLst>
                    <a:gs pos="0">
                      <a:schemeClr val="tx1"/>
                    </a:gs>
                    <a:gs pos="86000">
                      <a:schemeClr val="tx1"/>
                    </a:gs>
                  </a:gsLst>
                  <a:lin ang="5400000" scaled="0"/>
                </a:gradFill>
              </a:rPr>
              <a:t>2010</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General </a:t>
            </a:r>
            <a:r>
              <a:rPr lang="en-US" sz="1200" i="1" dirty="0">
                <a:gradFill>
                  <a:gsLst>
                    <a:gs pos="0">
                      <a:schemeClr val="tx1"/>
                    </a:gs>
                    <a:gs pos="86000">
                      <a:schemeClr val="tx1"/>
                    </a:gs>
                  </a:gsLst>
                  <a:lin ang="5400000" scaled="0"/>
                </a:gradFill>
              </a:rPr>
              <a:t>Questions and </a:t>
            </a:r>
            <a:r>
              <a:rPr lang="en-US" sz="1200" i="1" dirty="0" smtClean="0">
                <a:gradFill>
                  <a:gsLst>
                    <a:gs pos="0">
                      <a:schemeClr val="tx1"/>
                    </a:gs>
                    <a:gs pos="86000">
                      <a:schemeClr val="tx1"/>
                    </a:gs>
                  </a:gsLst>
                  <a:lin ang="5400000" scaled="0"/>
                </a:gradFill>
              </a:rPr>
              <a:t>Answers</a:t>
            </a:r>
          </a:p>
          <a:p>
            <a:pPr>
              <a:lnSpc>
                <a:spcPct val="90000"/>
              </a:lnSpc>
            </a:pPr>
            <a:r>
              <a:rPr lang="en-US" sz="1200" i="1" dirty="0">
                <a:gradFill>
                  <a:gsLst>
                    <a:gs pos="0">
                      <a:schemeClr val="tx1"/>
                    </a:gs>
                    <a:gs pos="86000">
                      <a:schemeClr val="tx1"/>
                    </a:gs>
                  </a:gsLst>
                  <a:lin ang="5400000" scaled="0"/>
                </a:gradFill>
              </a:rPr>
              <a:t>Project Server 2010 </a:t>
            </a:r>
            <a:endParaRPr lang="en-US" sz="1200" i="1" dirty="0" smtClean="0">
              <a:gradFill>
                <a:gsLst>
                  <a:gs pos="0">
                    <a:schemeClr val="tx1"/>
                  </a:gs>
                  <a:gs pos="86000">
                    <a:schemeClr val="tx1"/>
                  </a:gs>
                </a:gsLst>
                <a:lin ang="5400000" scaled="0"/>
              </a:gradFill>
            </a:endParaRP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General </a:t>
            </a:r>
            <a:r>
              <a:rPr lang="en-US" sz="1200" i="1" dirty="0">
                <a:gradFill>
                  <a:gsLst>
                    <a:gs pos="0">
                      <a:schemeClr val="tx1"/>
                    </a:gs>
                    <a:gs pos="86000">
                      <a:schemeClr val="tx1"/>
                    </a:gs>
                  </a:gsLst>
                  <a:lin ang="5400000" scaled="0"/>
                </a:gradFill>
              </a:rPr>
              <a:t>Questions and </a:t>
            </a:r>
            <a:r>
              <a:rPr lang="en-US" sz="1200" i="1" dirty="0" smtClean="0">
                <a:gradFill>
                  <a:gsLst>
                    <a:gs pos="0">
                      <a:schemeClr val="tx1"/>
                    </a:gs>
                    <a:gs pos="86000">
                      <a:schemeClr val="tx1"/>
                    </a:gs>
                  </a:gsLst>
                  <a:lin ang="5400000" scaled="0"/>
                </a:gradFill>
              </a:rPr>
              <a:t>Answers</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Setup</a:t>
            </a:r>
            <a:r>
              <a:rPr lang="en-US" sz="1200" i="1" dirty="0">
                <a:gradFill>
                  <a:gsLst>
                    <a:gs pos="0">
                      <a:schemeClr val="tx1"/>
                    </a:gs>
                    <a:gs pos="86000">
                      <a:schemeClr val="tx1"/>
                    </a:gs>
                  </a:gsLst>
                  <a:lin ang="5400000" scaled="0"/>
                </a:gradFill>
              </a:rPr>
              <a:t>, Upgrade, Administration and </a:t>
            </a:r>
            <a:r>
              <a:rPr lang="en-US" sz="1200" i="1" dirty="0" smtClean="0">
                <a:gradFill>
                  <a:gsLst>
                    <a:gs pos="0">
                      <a:schemeClr val="tx1"/>
                    </a:gs>
                    <a:gs pos="86000">
                      <a:schemeClr val="tx1"/>
                    </a:gs>
                  </a:gsLst>
                  <a:lin ang="5400000" scaled="0"/>
                </a:gradFill>
              </a:rPr>
              <a:t>Operation</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Customization </a:t>
            </a:r>
            <a:r>
              <a:rPr lang="en-US" sz="1200" i="1" dirty="0">
                <a:gradFill>
                  <a:gsLst>
                    <a:gs pos="0">
                      <a:schemeClr val="tx1"/>
                    </a:gs>
                    <a:gs pos="86000">
                      <a:schemeClr val="tx1"/>
                    </a:gs>
                  </a:gsLst>
                  <a:lin ang="5400000" scaled="0"/>
                </a:gradFill>
              </a:rPr>
              <a:t>and Programming</a:t>
            </a:r>
            <a:endParaRPr lang="en-US" sz="1200" i="1"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48428534"/>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Text Placeholder 2"/>
          <p:cNvSpPr>
            <a:spLocks noGrp="1"/>
          </p:cNvSpPr>
          <p:nvPr>
            <p:ph type="body" sz="quarter" idx="10"/>
          </p:nvPr>
        </p:nvSpPr>
        <p:spPr>
          <a:xfrm>
            <a:off x="381000" y="1447799"/>
            <a:ext cx="8382000" cy="886397"/>
          </a:xfrm>
        </p:spPr>
        <p:txBody>
          <a:bodyPr/>
          <a:lstStyle/>
          <a:p>
            <a:r>
              <a:rPr lang="en-US" dirty="0" smtClean="0"/>
              <a:t>Project Server 2010 offers simplified </a:t>
            </a:r>
            <a:r>
              <a:rPr lang="en-US" dirty="0"/>
              <a:t>administration and flexibility</a:t>
            </a:r>
          </a:p>
        </p:txBody>
      </p:sp>
    </p:spTree>
    <p:extLst>
      <p:ext uri="{BB962C8B-B14F-4D97-AF65-F5344CB8AC3E}">
        <p14:creationId xmlns:p14="http://schemas.microsoft.com/office/powerpoint/2010/main" val="3384128376"/>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Microsoft logo and tagl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2217738" y="2921000"/>
            <a:ext cx="4708525" cy="1016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lIns="91425" tIns="45713" rIns="91425" bIns="45713">
            <a:spAutoFit/>
          </a:bodyPr>
          <a:lstStyle/>
          <a:p>
            <a:pPr algn="ctr" defTabSz="914099" eaLnBrk="0" fontAlgn="auto" hangingPunct="0">
              <a:spcBef>
                <a:spcPts val="0"/>
              </a:spcBef>
              <a:spcAft>
                <a:spcPts val="0"/>
              </a:spcAft>
              <a:defRPr/>
            </a:pPr>
            <a:r>
              <a:rPr lang="en-US" sz="700" dirty="0">
                <a:gradFill>
                  <a:gsLst>
                    <a:gs pos="0">
                      <a:schemeClr val="tx1"/>
                    </a:gs>
                    <a:gs pos="100000">
                      <a:schemeClr val="tx1"/>
                    </a:gs>
                  </a:gsLst>
                  <a:lin ang="5400000" scaled="0"/>
                </a:gradFill>
              </a:rPr>
              <a:t>© 2009 Microsoft Corporation. All rights reserved. Microsoft, Windows, Windows Vista and other product names are or may be registered trademarks and/or trademarks in the U.S. and/or other countries.</a:t>
            </a:r>
          </a:p>
          <a:p>
            <a:pPr algn="ctr" defTabSz="914099" eaLnBrk="0" fontAlgn="auto" hangingPunct="0">
              <a:spcBef>
                <a:spcPts val="0"/>
              </a:spcBef>
              <a:spcAft>
                <a:spcPts val="0"/>
              </a:spcAft>
              <a:defRPr/>
            </a:pPr>
            <a:r>
              <a:rPr lang="en-US" sz="700" dirty="0">
                <a:gradFill>
                  <a:gsLst>
                    <a:gs pos="0">
                      <a:schemeClr val="tx1"/>
                    </a:gs>
                    <a:gs pos="100000">
                      <a:schemeClr val="tx1"/>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rPr>
            </a:br>
            <a:r>
              <a:rPr lang="en-US" sz="700" dirty="0">
                <a:gradFill>
                  <a:gsLst>
                    <a:gs pos="0">
                      <a:schemeClr val="tx1"/>
                    </a:gs>
                    <a:gs pos="100000">
                      <a:schemeClr val="tx1"/>
                    </a:gs>
                  </a:gsLst>
                  <a:lin ang="5400000" scaled="0"/>
                </a:gradFill>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dirty="0" smtClean="0"/>
              <a:t>Departments</a:t>
            </a:r>
            <a:endParaRPr dirty="0"/>
          </a:p>
        </p:txBody>
      </p:sp>
      <p:sp>
        <p:nvSpPr>
          <p:cNvPr id="7" name="Text Placeholder 6"/>
          <p:cNvSpPr>
            <a:spLocks noGrp="1"/>
          </p:cNvSpPr>
          <p:nvPr>
            <p:ph type="body" idx="1"/>
          </p:nvPr>
        </p:nvSpPr>
        <p:spPr/>
        <p:txBody>
          <a:bodyPr/>
          <a:lstStyle/>
          <a:p>
            <a:pPr defTabSz="914363" fontAlgn="auto">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defTabSz="914363" fontAlgn="auto">
              <a:spcAft>
                <a:spcPts val="0"/>
              </a:spcAft>
              <a:defRPr/>
            </a:pPr>
            <a:r>
              <a:t>Departments</a:t>
            </a:r>
            <a:endParaRPr/>
          </a:p>
        </p:txBody>
      </p:sp>
      <p:sp>
        <p:nvSpPr>
          <p:cNvPr id="6" name="Text Placeholder 5"/>
          <p:cNvSpPr>
            <a:spLocks noGrp="1"/>
          </p:cNvSpPr>
          <p:nvPr>
            <p:ph type="body" sz="quarter" idx="10"/>
          </p:nvPr>
        </p:nvSpPr>
        <p:spPr>
          <a:xfrm>
            <a:off x="381000" y="1219200"/>
            <a:ext cx="8382000" cy="5105399"/>
          </a:xfrm>
        </p:spPr>
        <p:txBody>
          <a:bodyPr>
            <a:normAutofit fontScale="92500" lnSpcReduction="20000"/>
          </a:bodyPr>
          <a:lstStyle/>
          <a:p>
            <a:pPr defTabSz="914363" fontAlgn="auto">
              <a:lnSpc>
                <a:spcPct val="120000"/>
              </a:lnSpc>
              <a:spcAft>
                <a:spcPts val="0"/>
              </a:spcAft>
              <a:defRPr/>
            </a:pPr>
            <a:r>
              <a:rPr lang="en-US" dirty="0" smtClean="0"/>
              <a:t>Department is a pre-defined custom field with an empty lookup table in Project Server 2010</a:t>
            </a:r>
          </a:p>
          <a:p>
            <a:pPr defTabSz="914363" fontAlgn="auto">
              <a:lnSpc>
                <a:spcPct val="120000"/>
              </a:lnSpc>
              <a:spcAft>
                <a:spcPts val="0"/>
              </a:spcAft>
              <a:defRPr/>
            </a:pPr>
            <a:r>
              <a:rPr lang="en-US" dirty="0" smtClean="0"/>
              <a:t>Primary purpose is to </a:t>
            </a:r>
            <a:r>
              <a:rPr lang="en-US" dirty="0" smtClean="0">
                <a:solidFill>
                  <a:srgbClr val="FFC000"/>
                </a:solidFill>
              </a:rPr>
              <a:t>act as a filter </a:t>
            </a:r>
            <a:r>
              <a:rPr lang="en-US" dirty="0" smtClean="0"/>
              <a:t>for Projects, Resources, their Custom Fields, Enterprise Project Types (EPT) and Drivers</a:t>
            </a:r>
          </a:p>
          <a:p>
            <a:pPr defTabSz="914363" fontAlgn="auto">
              <a:lnSpc>
                <a:spcPct val="120000"/>
              </a:lnSpc>
              <a:spcAft>
                <a:spcPts val="0"/>
              </a:spcAft>
              <a:defRPr/>
            </a:pPr>
            <a:r>
              <a:rPr lang="en-US" dirty="0" smtClean="0"/>
              <a:t>Controls what entities appear to user within given areas of Project Professional and Project Web App</a:t>
            </a:r>
          </a:p>
          <a:p>
            <a:pPr defTabSz="914363" fontAlgn="auto">
              <a:lnSpc>
                <a:spcPct val="120000"/>
              </a:lnSpc>
              <a:spcAft>
                <a:spcPts val="0"/>
              </a:spcAft>
              <a:defRPr/>
            </a:pPr>
            <a:r>
              <a:rPr lang="en-US" dirty="0" smtClean="0"/>
              <a:t>Also enable filtering of what data is included in an OLAP database</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sz="4000" dirty="0"/>
              <a:t>Departments are Not a Security </a:t>
            </a:r>
            <a:r>
              <a:rPr sz="4000" dirty="0" smtClean="0"/>
              <a:t>Feature!</a:t>
            </a:r>
            <a:endParaRPr sz="4000" dirty="0"/>
          </a:p>
        </p:txBody>
      </p:sp>
      <p:sp>
        <p:nvSpPr>
          <p:cNvPr id="3" name="Text Placeholder 2"/>
          <p:cNvSpPr>
            <a:spLocks noGrp="1"/>
          </p:cNvSpPr>
          <p:nvPr>
            <p:ph type="body" sz="quarter" idx="10"/>
          </p:nvPr>
        </p:nvSpPr>
        <p:spPr>
          <a:xfrm>
            <a:off x="381000" y="1447799"/>
            <a:ext cx="8382000" cy="5029201"/>
          </a:xfrm>
        </p:spPr>
        <p:txBody>
          <a:bodyPr>
            <a:normAutofit fontScale="92500" lnSpcReduction="10000"/>
          </a:bodyPr>
          <a:lstStyle/>
          <a:p>
            <a:pPr defTabSz="914363" fontAlgn="auto">
              <a:lnSpc>
                <a:spcPct val="120000"/>
              </a:lnSpc>
              <a:spcAft>
                <a:spcPts val="0"/>
              </a:spcAft>
              <a:defRPr/>
            </a:pPr>
            <a:r>
              <a:rPr lang="en-US" dirty="0" smtClean="0"/>
              <a:t>Departments help EPM Administrators tailor the PWA experience to different sets of users</a:t>
            </a:r>
          </a:p>
          <a:p>
            <a:pPr defTabSz="914363" fontAlgn="auto">
              <a:lnSpc>
                <a:spcPct val="120000"/>
              </a:lnSpc>
              <a:spcAft>
                <a:spcPts val="0"/>
              </a:spcAft>
              <a:defRPr/>
            </a:pPr>
            <a:r>
              <a:rPr lang="en-US" dirty="0" smtClean="0"/>
              <a:t>Filtering out items like Enterprise Project Types (EPTs) and Custom Fields from the PWA UI on a user by user basis helps prevents the UI from becoming overcrowded with too many choices</a:t>
            </a:r>
          </a:p>
          <a:p>
            <a:pPr defTabSz="914363" fontAlgn="auto">
              <a:lnSpc>
                <a:spcPct val="120000"/>
              </a:lnSpc>
              <a:spcAft>
                <a:spcPts val="0"/>
              </a:spcAft>
              <a:defRPr/>
            </a:pPr>
            <a:r>
              <a:rPr lang="en-US" dirty="0" smtClean="0"/>
              <a:t>Helps keep a PWA instance more user-friendly when there are larger numbers of users and groups in PWA</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pPr defTabSz="914363" fontAlgn="auto">
              <a:spcAft>
                <a:spcPts val="0"/>
              </a:spcAft>
              <a:defRPr/>
            </a:pPr>
            <a:r>
              <a:t>Departmental Custom Fields</a:t>
            </a:r>
            <a:endParaRPr/>
          </a:p>
        </p:txBody>
      </p:sp>
      <p:sp>
        <p:nvSpPr>
          <p:cNvPr id="3" name="Content Placeholder 2"/>
          <p:cNvSpPr>
            <a:spLocks noGrp="1"/>
          </p:cNvSpPr>
          <p:nvPr>
            <p:ph idx="1"/>
          </p:nvPr>
        </p:nvSpPr>
        <p:spPr>
          <a:xfrm>
            <a:off x="381000" y="1447799"/>
            <a:ext cx="8382000" cy="4876801"/>
          </a:xfrm>
        </p:spPr>
        <p:txBody>
          <a:bodyPr>
            <a:normAutofit fontScale="92500" lnSpcReduction="20000"/>
          </a:bodyPr>
          <a:lstStyle/>
          <a:p>
            <a:pPr defTabSz="914363" fontAlgn="auto">
              <a:lnSpc>
                <a:spcPct val="120000"/>
              </a:lnSpc>
              <a:spcAft>
                <a:spcPts val="0"/>
              </a:spcAft>
              <a:defRPr/>
            </a:pPr>
            <a:r>
              <a:rPr lang="en-US" dirty="0" smtClean="0"/>
              <a:t>Allows different departments to have their own set of custom fields </a:t>
            </a:r>
          </a:p>
          <a:p>
            <a:pPr defTabSz="914363" fontAlgn="auto">
              <a:lnSpc>
                <a:spcPct val="120000"/>
              </a:lnSpc>
              <a:spcAft>
                <a:spcPts val="0"/>
              </a:spcAft>
              <a:defRPr/>
            </a:pPr>
            <a:r>
              <a:rPr lang="en-US" dirty="0" smtClean="0"/>
              <a:t>Custom fields not assigned to departments are global in scope</a:t>
            </a:r>
          </a:p>
          <a:p>
            <a:pPr defTabSz="914363" fontAlgn="auto">
              <a:lnSpc>
                <a:spcPct val="120000"/>
              </a:lnSpc>
              <a:spcAft>
                <a:spcPts val="0"/>
              </a:spcAft>
              <a:defRPr/>
            </a:pPr>
            <a:r>
              <a:rPr lang="en-US" dirty="0" smtClean="0"/>
              <a:t>Users can see both global and departmental custom fields</a:t>
            </a:r>
          </a:p>
          <a:p>
            <a:pPr defTabSz="914363" fontAlgn="auto">
              <a:lnSpc>
                <a:spcPct val="120000"/>
              </a:lnSpc>
              <a:spcAft>
                <a:spcPts val="0"/>
              </a:spcAft>
              <a:defRPr/>
            </a:pPr>
            <a:r>
              <a:rPr lang="en-US" dirty="0" smtClean="0"/>
              <a:t>Department Custom Field can be hierarchical, but there is no inheritance between levels - only fields defined at the exact level and global will be filtered</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defTabSz="914363" fontAlgn="auto">
              <a:spcAft>
                <a:spcPts val="0"/>
              </a:spcAft>
              <a:defRPr/>
            </a:pPr>
            <a:r>
              <a:rPr sz="3600" dirty="0"/>
              <a:t>Associating Departments to Custom Fields</a:t>
            </a:r>
          </a:p>
        </p:txBody>
      </p:sp>
      <p:sp>
        <p:nvSpPr>
          <p:cNvPr id="6" name="Text Placeholder 5"/>
          <p:cNvSpPr>
            <a:spLocks noGrp="1"/>
          </p:cNvSpPr>
          <p:nvPr>
            <p:ph type="body" sz="quarter" idx="10"/>
          </p:nvPr>
        </p:nvSpPr>
        <p:spPr>
          <a:xfrm>
            <a:off x="381000" y="1447799"/>
            <a:ext cx="8382000" cy="4953001"/>
          </a:xfrm>
        </p:spPr>
        <p:txBody>
          <a:bodyPr>
            <a:normAutofit/>
          </a:bodyPr>
          <a:lstStyle/>
          <a:p>
            <a:pPr defTabSz="914363" fontAlgn="auto">
              <a:lnSpc>
                <a:spcPct val="110000"/>
              </a:lnSpc>
              <a:spcAft>
                <a:spcPts val="0"/>
              </a:spcAft>
              <a:defRPr/>
            </a:pPr>
            <a:r>
              <a:rPr lang="en-US" dirty="0" smtClean="0"/>
              <a:t>Provides EPM Administrator a technique for focusing sets of custom fields for different groups in the organization</a:t>
            </a:r>
          </a:p>
          <a:p>
            <a:pPr defTabSz="914363" fontAlgn="auto">
              <a:lnSpc>
                <a:spcPct val="110000"/>
              </a:lnSpc>
              <a:spcAft>
                <a:spcPts val="0"/>
              </a:spcAft>
              <a:defRPr/>
            </a:pPr>
            <a:r>
              <a:rPr lang="en-US" u="sng" dirty="0" smtClean="0"/>
              <a:t>Users</a:t>
            </a:r>
            <a:r>
              <a:rPr lang="en-US" dirty="0" smtClean="0"/>
              <a:t> with different department associations will see only their custom fields</a:t>
            </a:r>
          </a:p>
          <a:p>
            <a:pPr defTabSz="914363" fontAlgn="auto">
              <a:lnSpc>
                <a:spcPct val="110000"/>
              </a:lnSpc>
              <a:spcAft>
                <a:spcPts val="0"/>
              </a:spcAft>
              <a:defRPr/>
            </a:pPr>
            <a:r>
              <a:rPr lang="en-US" u="sng" dirty="0" smtClean="0"/>
              <a:t>Projects</a:t>
            </a:r>
            <a:r>
              <a:rPr lang="en-US" dirty="0" smtClean="0"/>
              <a:t> associated with different departments will only show their custom fields</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sz="4000" dirty="0"/>
              <a:t>Associating Resources with </a:t>
            </a:r>
            <a:r>
              <a:rPr sz="3600" dirty="0"/>
              <a:t>Departments</a:t>
            </a:r>
            <a:endParaRPr sz="4000" dirty="0"/>
          </a:p>
        </p:txBody>
      </p:sp>
      <p:sp>
        <p:nvSpPr>
          <p:cNvPr id="3" name="Text Placeholder 2"/>
          <p:cNvSpPr>
            <a:spLocks noGrp="1"/>
          </p:cNvSpPr>
          <p:nvPr>
            <p:ph type="body" sz="quarter" idx="10"/>
          </p:nvPr>
        </p:nvSpPr>
        <p:spPr>
          <a:xfrm>
            <a:off x="381000" y="1447799"/>
            <a:ext cx="8382000" cy="4800601"/>
          </a:xfrm>
        </p:spPr>
        <p:txBody>
          <a:bodyPr>
            <a:normAutofit/>
          </a:bodyPr>
          <a:lstStyle/>
          <a:p>
            <a:pPr defTabSz="914363" fontAlgn="auto">
              <a:lnSpc>
                <a:spcPct val="110000"/>
              </a:lnSpc>
              <a:spcAft>
                <a:spcPts val="0"/>
              </a:spcAft>
              <a:defRPr/>
            </a:pPr>
            <a:r>
              <a:rPr lang="en-US" sz="2800" dirty="0" smtClean="0"/>
              <a:t>PWA User accounts now have an available setting for Departments</a:t>
            </a:r>
          </a:p>
          <a:p>
            <a:pPr defTabSz="914363" fontAlgn="auto">
              <a:lnSpc>
                <a:spcPct val="110000"/>
              </a:lnSpc>
              <a:spcAft>
                <a:spcPts val="0"/>
              </a:spcAft>
              <a:defRPr/>
            </a:pPr>
            <a:r>
              <a:rPr lang="en-US" sz="2800" dirty="0" smtClean="0"/>
              <a:t>Set a user’s Department to focus that user’s visibility to custom fields to just that Department's custom fields and any globally scoped custom fields</a:t>
            </a:r>
            <a:endParaRPr lang="en-US" sz="2800"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rgbClr val="FF0000"/>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1_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2_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6.xml><?xml version="1.0" encoding="utf-8"?>
<a:theme xmlns:a="http://schemas.openxmlformats.org/drawingml/2006/main" name="2_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2009-09-11T04:48:32Z</outs:dateTime>
      <outs:isPinned>true</outs:isPinned>
    </outs:relatedDate>
    <outs:relatedDate>
      <outs:type>2</outs:type>
      <outs:displayName>Created</outs:displayName>
      <outs:dateTime>2009-08-19T05:21:56Z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32E3B3B67821140AEB00E005327C5F1" ma:contentTypeVersion="4" ma:contentTypeDescription="Create a new document." ma:contentTypeScope="" ma:versionID="34901535c65f255a40127b7ab2c7d519">
  <xsd:schema xmlns:xsd="http://www.w3.org/2001/XMLSchema" xmlns:xs="http://www.w3.org/2001/XMLSchema" xmlns:p="http://schemas.microsoft.com/office/2006/metadata/properties" xmlns:ns2="b37bd352-beaf-4c97-8b80-f7f4c01a9729" targetNamespace="http://schemas.microsoft.com/office/2006/metadata/properties" ma:root="true" ma:fieldsID="bd740d2b4688367e506588bd4319c41f" ns2:_="">
    <xsd:import namespace="b37bd352-beaf-4c97-8b80-f7f4c01a9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7bd352-beaf-4c97-8b80-f7f4c01a9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hidden="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b37bd352-beaf-4c97-8b80-f7f4c01a9729">CS6VPA66YUCU-275-71</_dlc_DocId>
    <_dlc_DocIdUrl xmlns="b37bd352-beaf-4c97-8b80-f7f4c01a9729">
      <Url>http://office/14/teams/project/feedback/_layouts/DocIdRedir.aspx?ID=CS6VPA66YUCU-275-71</Url>
      <Description>CS6VPA66YUCU-275-71</Description>
    </_dlc_DocIdUrl>
  </documentManagement>
</p:properties>
</file>

<file path=customXml/item5.xml><?xml version="1.0" encoding="utf-8"?>
<?mso-contentType ?>
<spe:Receivers xmlns:spe="http://schemas.microsoft.com/sharepoint/events">
  <Receiver>
    <Name>DocSetItemsEventReceiver ItemAdded</Name>
    <Synchronization>Synchronous</Synchronization>
    <Type>10001</Type>
    <SequenceNumber>100</SequenceNumber>
    <Assembly>Microsoft.Office.DocumentManagement, Version=14.0.0.0, Culture=neutral, PublicKeyToken=71e9bce111e9429c</Assembly>
    <Class>Microsoft.Office.DocumentManagement.DocumentSets.DocumentSetItemsEventReceiver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F187721-7892-492D-A5BB-15B05FAEFF1B}">
  <ds:schemaRefs>
    <ds:schemaRef ds:uri="http://schemas.microsoft.com/office/2009/outspace/metadata"/>
  </ds:schemaRefs>
</ds:datastoreItem>
</file>

<file path=customXml/itemProps2.xml><?xml version="1.0" encoding="utf-8"?>
<ds:datastoreItem xmlns:ds="http://schemas.openxmlformats.org/officeDocument/2006/customXml" ds:itemID="{9A5DF9A6-7202-4D39-BE6C-1264055962F5}">
  <ds:schemaRefs>
    <ds:schemaRef ds:uri="http://schemas.microsoft.com/sharepoint/v3/contenttype/forms"/>
  </ds:schemaRefs>
</ds:datastoreItem>
</file>

<file path=customXml/itemProps3.xml><?xml version="1.0" encoding="utf-8"?>
<ds:datastoreItem xmlns:ds="http://schemas.openxmlformats.org/officeDocument/2006/customXml" ds:itemID="{D668691D-FEAD-4D27-87EC-5231FD0D9A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7bd352-beaf-4c97-8b80-f7f4c01a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DDFCA76-258E-4B08-923A-ED8665F7DDEF}">
  <ds:schemaRefs>
    <ds:schemaRef ds:uri="http://schemas.microsoft.com/office/2006/metadata/properties"/>
    <ds:schemaRef ds:uri="http://purl.org/dc/dcmitype/"/>
    <ds:schemaRef ds:uri="http://schemas.microsoft.com/office/2006/documentManagement/types"/>
    <ds:schemaRef ds:uri="http://purl.org/dc/terms/"/>
    <ds:schemaRef ds:uri="http://www.w3.org/XML/1998/namespace"/>
    <ds:schemaRef ds:uri="http://purl.org/dc/elements/1.1/"/>
    <ds:schemaRef ds:uri="http://schemas.microsoft.com/office/infopath/2007/PartnerControls"/>
    <ds:schemaRef ds:uri="http://schemas.openxmlformats.org/package/2006/metadata/core-properties"/>
    <ds:schemaRef ds:uri="b37bd352-beaf-4c97-8b80-f7f4c01a9729"/>
  </ds:schemaRefs>
</ds:datastoreItem>
</file>

<file path=customXml/itemProps5.xml><?xml version="1.0" encoding="utf-8"?>
<ds:datastoreItem xmlns:ds="http://schemas.openxmlformats.org/officeDocument/2006/customXml" ds:itemID="{9E969B50-D65F-43D4-B5F8-4846CC4DB6D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Project 2010 Ignite Template</Template>
  <TotalTime>0</TotalTime>
  <Words>2128</Words>
  <Application>Microsoft Office PowerPoint</Application>
  <PresentationFormat>On-screen Show (4:3)</PresentationFormat>
  <Paragraphs>266</Paragraphs>
  <Slides>39</Slides>
  <Notes>18</Notes>
  <HiddenSlides>4</HiddenSlides>
  <MMClips>0</MMClips>
  <ScaleCrop>false</ScaleCrop>
  <HeadingPairs>
    <vt:vector size="4" baseType="variant">
      <vt:variant>
        <vt:lpstr>Theme</vt:lpstr>
      </vt:variant>
      <vt:variant>
        <vt:i4>6</vt:i4>
      </vt:variant>
      <vt:variant>
        <vt:lpstr>Slide Titles</vt:lpstr>
      </vt:variant>
      <vt:variant>
        <vt:i4>39</vt:i4>
      </vt:variant>
    </vt:vector>
  </HeadingPairs>
  <TitlesOfParts>
    <vt:vector size="45" baseType="lpstr">
      <vt:lpstr>Project 2010 Ignite Template</vt:lpstr>
      <vt:lpstr>White with Consolas font for code slides</vt:lpstr>
      <vt:lpstr>1_Project 2010 Ignite Template</vt:lpstr>
      <vt:lpstr>1_White with Consolas font for code slides</vt:lpstr>
      <vt:lpstr>2_Project 2010 Ignite Template</vt:lpstr>
      <vt:lpstr>2_White with Consolas font for code slides</vt:lpstr>
      <vt:lpstr>PowerPoint Presentation</vt:lpstr>
      <vt:lpstr>Administrative Enhancements</vt:lpstr>
      <vt:lpstr>Agenda</vt:lpstr>
      <vt:lpstr>Departments</vt:lpstr>
      <vt:lpstr>Departments</vt:lpstr>
      <vt:lpstr>Departments are Not a Security Feature!</vt:lpstr>
      <vt:lpstr>Departmental Custom Fields</vt:lpstr>
      <vt:lpstr>Associating Departments to Custom Fields</vt:lpstr>
      <vt:lpstr>Associating Resources with Departments</vt:lpstr>
      <vt:lpstr>Associating Projects to Departments</vt:lpstr>
      <vt:lpstr>Associating Drivers to Departments</vt:lpstr>
      <vt:lpstr>Departmental OLAP Databases</vt:lpstr>
      <vt:lpstr>Departments</vt:lpstr>
      <vt:lpstr>Departmental Custom Fields</vt:lpstr>
      <vt:lpstr>Deployment Consideration</vt:lpstr>
      <vt:lpstr>PowerPoint Presentation</vt:lpstr>
      <vt:lpstr>Delegation</vt:lpstr>
      <vt:lpstr>User Delegation Overview</vt:lpstr>
      <vt:lpstr>User Delegation Details</vt:lpstr>
      <vt:lpstr>User Delegation Management</vt:lpstr>
      <vt:lpstr>Delegation Management</vt:lpstr>
      <vt:lpstr>Delegation Management Ctnd. </vt:lpstr>
      <vt:lpstr>User Delegation</vt:lpstr>
      <vt:lpstr>Activate a User Delegation Manually</vt:lpstr>
      <vt:lpstr>User Delegation Extensibility</vt:lpstr>
      <vt:lpstr>PowerPoint Presentation</vt:lpstr>
      <vt:lpstr>Changes to Project Server 2010 Permissions</vt:lpstr>
      <vt:lpstr>PROJECT MANAGER PROVISIONED PERMISSIONS</vt:lpstr>
      <vt:lpstr>Project Manager Provisioned Permissions</vt:lpstr>
      <vt:lpstr>PowerPoint Presentation</vt:lpstr>
      <vt:lpstr>More Permission Changes</vt:lpstr>
      <vt:lpstr>Active Directory Synchronization</vt:lpstr>
      <vt:lpstr>Active Directory Synchronization</vt:lpstr>
      <vt:lpstr>BULK UPDATE PROJECT SITES</vt:lpstr>
      <vt:lpstr>Bulk Update Project Sites</vt:lpstr>
      <vt:lpstr>PowerPoint Presentation</vt:lpstr>
      <vt:lpstr>                          - Resources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Project 2010 Ignite - Administration</dc:title>
  <dc:creator/>
  <cp:keywords>Microsoft Project 2010</cp:keywords>
  <cp:lastModifiedBy/>
  <cp:revision>1</cp:revision>
  <dcterms:created xsi:type="dcterms:W3CDTF">2009-08-19T05:21:56Z</dcterms:created>
  <dcterms:modified xsi:type="dcterms:W3CDTF">2010-04-08T23:49:54Z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0x010100732E3B3B67821140AEB00E005327C5F1</vt:lpwstr>
  </property>
  <property fmtid="{D5CDD505-2E9C-101B-9397-08002B2CF9AE}" pid="3" name="_dlc_DocIdUrl">
    <vt:lpwstr>http://office/14/teams/project/feedback/_layouts/DocIdRedir.aspx?ID=CS6VPA66YUCU-275-71, CS6VPA66YUCU-275-71</vt:lpwstr>
  </property>
  <property fmtid="{D5CDD505-2E9C-101B-9397-08002B2CF9AE}" pid="4" name="_dlc_DocId">
    <vt:lpwstr>CS6VPA66YUCU-275-71</vt:lpwstr>
  </property>
</Properties>
</file>