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  <p:sldMasterId id="2147484046" r:id="rId2"/>
    <p:sldMasterId id="2147484145" r:id="rId3"/>
    <p:sldMasterId id="2147484154" r:id="rId4"/>
    <p:sldMasterId id="2147484163" r:id="rId5"/>
    <p:sldMasterId id="2147484172" r:id="rId6"/>
  </p:sldMasterIdLst>
  <p:notesMasterIdLst>
    <p:notesMasterId r:id="rId11"/>
  </p:notesMasterIdLst>
  <p:sldIdLst>
    <p:sldId id="412" r:id="rId7"/>
    <p:sldId id="413" r:id="rId8"/>
    <p:sldId id="415" r:id="rId9"/>
    <p:sldId id="434" r:id="rId10"/>
  </p:sldIdLst>
  <p:sldSz cx="12188825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Content" id="{47934974-0384-426F-9721-C15D02861AC7}">
          <p14:sldIdLst>
            <p14:sldId id="412"/>
            <p14:sldId id="413"/>
            <p14:sldId id="415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176">
          <p15:clr>
            <a:srgbClr val="A4A3A4"/>
          </p15:clr>
        </p15:guide>
        <p15:guide id="3" orient="horz" pos="912">
          <p15:clr>
            <a:srgbClr val="A4A3A4"/>
          </p15:clr>
        </p15:guide>
        <p15:guide id="4" orient="horz" pos="1197">
          <p15:clr>
            <a:srgbClr val="A4A3A4"/>
          </p15:clr>
        </p15:guide>
        <p15:guide id="5" orient="horz" pos="1957">
          <p15:clr>
            <a:srgbClr val="A4A3A4"/>
          </p15:clr>
        </p15:guide>
        <p15:guide id="6" orient="horz" pos="2723">
          <p15:clr>
            <a:srgbClr val="A4A3A4"/>
          </p15:clr>
        </p15:guide>
        <p15:guide id="7" orient="horz" pos="2159">
          <p15:clr>
            <a:srgbClr val="A4A3A4"/>
          </p15:clr>
        </p15:guide>
        <p15:guide id="8" orient="horz" pos="3869">
          <p15:clr>
            <a:srgbClr val="A4A3A4"/>
          </p15:clr>
        </p15:guide>
        <p15:guide id="9" orient="horz" pos="3572">
          <p15:clr>
            <a:srgbClr val="A4A3A4"/>
          </p15:clr>
        </p15:guide>
        <p15:guide id="10" pos="128">
          <p15:clr>
            <a:srgbClr val="A4A3A4"/>
          </p15:clr>
        </p15:guide>
        <p15:guide id="11" pos="1767">
          <p15:clr>
            <a:srgbClr val="A4A3A4"/>
          </p15:clr>
        </p15:guide>
        <p15:guide id="12" pos="7548">
          <p15:clr>
            <a:srgbClr val="A4A3A4"/>
          </p15:clr>
        </p15:guide>
        <p15:guide id="13" pos="328">
          <p15:clr>
            <a:srgbClr val="A4A3A4"/>
          </p15:clr>
        </p15:guide>
        <p15:guide id="14" pos="7353">
          <p15:clr>
            <a:srgbClr val="A4A3A4"/>
          </p15:clr>
        </p15:guide>
        <p15:guide id="15" pos="613">
          <p15:clr>
            <a:srgbClr val="A4A3A4"/>
          </p15:clr>
        </p15:guide>
        <p15:guide id="16" pos="7062">
          <p15:clr>
            <a:srgbClr val="A4A3A4"/>
          </p15:clr>
        </p15:guide>
        <p15:guide id="17" pos="3837">
          <p15:clr>
            <a:srgbClr val="A4A3A4"/>
          </p15:clr>
        </p15:guide>
        <p15:guide id="18" pos="2216">
          <p15:clr>
            <a:srgbClr val="A4A3A4"/>
          </p15:clr>
        </p15:guide>
        <p15:guide id="19" pos="37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C00"/>
    <a:srgbClr val="FFFFFF"/>
    <a:srgbClr val="4E5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5616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>
        <p:guide orient="horz" pos="142"/>
        <p:guide orient="horz" pos="4176"/>
        <p:guide orient="horz" pos="912"/>
        <p:guide orient="horz" pos="1197"/>
        <p:guide orient="horz" pos="1957"/>
        <p:guide orient="horz" pos="2723"/>
        <p:guide orient="horz" pos="2159"/>
        <p:guide orient="horz" pos="3869"/>
        <p:guide orient="horz" pos="3572"/>
        <p:guide pos="128"/>
        <p:guide pos="1767"/>
        <p:guide pos="7548"/>
        <p:guide pos="328"/>
        <p:guide pos="7353"/>
        <p:guide pos="613"/>
        <p:guide pos="7062"/>
        <p:guide pos="3837"/>
        <p:guide pos="2216"/>
        <p:guide pos="37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BD22C-40AC-4F66-AAA4-57C657C73BFF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77604-F957-433F-BCA2-0779A8E957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6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77604-F957-433F-BCA2-0779A8E957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6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77604-F957-433F-BCA2-0779A8E957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694" y="2109542"/>
            <a:ext cx="10237787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694" y="3425825"/>
            <a:ext cx="10237787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226877" y="5425476"/>
            <a:ext cx="3433374" cy="9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700" y="1447800"/>
            <a:ext cx="2437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8745" y="1671271"/>
            <a:ext cx="8164144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0"/>
            <a:ext cx="543353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149" y="1681904"/>
            <a:ext cx="5484740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8713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8090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8090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5" y="0"/>
            <a:ext cx="598646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0"/>
            <a:ext cx="523240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149" y="1681904"/>
            <a:ext cx="5484740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2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0" y="0"/>
            <a:ext cx="621982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8713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5967413" y="0"/>
            <a:ext cx="622141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8090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8090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0"/>
            <a:ext cx="12188825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700" y="1358053"/>
            <a:ext cx="11152188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700" y="4343400"/>
            <a:ext cx="11152188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5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2" y="2819603"/>
            <a:ext cx="11149013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0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0"/>
            <a:ext cx="12188825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318" y="1447800"/>
            <a:ext cx="11152188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700" y="228600"/>
            <a:ext cx="11152188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112" y="1447799"/>
            <a:ext cx="11149013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88826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61750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694" y="2109542"/>
            <a:ext cx="10237787" cy="997196"/>
          </a:xfrm>
          <a:prstGeom prst="rect">
            <a:avLst/>
          </a:prstGeo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694" y="3425825"/>
            <a:ext cx="10237787" cy="498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694" y="2109542"/>
            <a:ext cx="10237787" cy="997196"/>
          </a:xfrm>
          <a:prstGeom prst="rect">
            <a:avLst/>
          </a:prstGeo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694" y="3425825"/>
            <a:ext cx="10237787" cy="498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694" y="2109542"/>
            <a:ext cx="10237787" cy="997196"/>
          </a:xfrm>
          <a:prstGeom prst="rect">
            <a:avLst/>
          </a:prstGeo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694" y="3425825"/>
            <a:ext cx="10237787" cy="498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694" y="2109542"/>
            <a:ext cx="10237787" cy="997196"/>
          </a:xfrm>
          <a:prstGeom prst="rect">
            <a:avLst/>
          </a:prstGeo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694" y="3425825"/>
            <a:ext cx="10237787" cy="498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2" y="2819603"/>
            <a:ext cx="11149013" cy="1218795"/>
          </a:xfrm>
          <a:prstGeom prst="rect">
            <a:avLst/>
          </a:prstGeo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0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2" y="2819603"/>
            <a:ext cx="11149013" cy="1218795"/>
          </a:xfrm>
          <a:prstGeom prst="rect">
            <a:avLst/>
          </a:prstGeo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2" y="2819603"/>
            <a:ext cx="11149013" cy="1218795"/>
          </a:xfrm>
          <a:prstGeom prst="rect">
            <a:avLst/>
          </a:prstGeo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24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139" y="4343400"/>
            <a:ext cx="10237786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138" y="2739678"/>
            <a:ext cx="1024572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138" y="1447800"/>
            <a:ext cx="10237787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2" y="2819603"/>
            <a:ext cx="11149013" cy="1218795"/>
          </a:xfrm>
          <a:prstGeom prst="rect">
            <a:avLst/>
          </a:prstGeo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94860" y="6199260"/>
            <a:ext cx="1516869" cy="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94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88035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98537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751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01079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6663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3165578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7697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2" y="1447799"/>
            <a:ext cx="11149013" cy="197356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04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61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577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 userDrawn="1"/>
        </p:nvSpPr>
        <p:spPr>
          <a:xfrm>
            <a:off x="508541" y="2219473"/>
            <a:ext cx="5897394" cy="9140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1097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20" baseline="0" dirty="0" smtClean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sz="6600" b="1" dirty="0">
                <a:solidFill>
                  <a:srgbClr val="FFFFFF">
                    <a:lumMod val="75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8610768" y="6647315"/>
            <a:ext cx="3245524" cy="21025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Copyright© </a:t>
            </a:r>
            <a:r>
              <a:rPr lang="en-US" sz="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2012 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Microsoft Corporation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680155" y="6647315"/>
            <a:ext cx="1005083" cy="12311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NDA Disclosure Only</a:t>
            </a:r>
          </a:p>
        </p:txBody>
      </p:sp>
    </p:spTree>
    <p:extLst>
      <p:ext uri="{BB962C8B-B14F-4D97-AF65-F5344CB8AC3E}">
        <p14:creationId xmlns:p14="http://schemas.microsoft.com/office/powerpoint/2010/main" val="51531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2" y="1447799"/>
            <a:ext cx="11149013" cy="196430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557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2" y="1447799"/>
            <a:ext cx="11149013" cy="196430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88826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61263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3" y="1447800"/>
            <a:ext cx="11149013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3999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60268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3" y="1447803"/>
            <a:ext cx="11149013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781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" y="1447803"/>
            <a:ext cx="11149013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6480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047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86636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3" y="1447803"/>
            <a:ext cx="1114901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7701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3" y="1447803"/>
            <a:ext cx="1114901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80"/>
            <a:ext cx="12188826" cy="619125"/>
          </a:xfrm>
          <a:solidFill>
            <a:srgbClr val="FFFF99"/>
          </a:solidFill>
        </p:spPr>
        <p:txBody>
          <a:bodyPr wrap="square" lIns="114206" tIns="57092" rIns="114206" bIns="57092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1747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083" tIns="38055" rIns="76083" bIns="38055" numCol="1" rtlCol="0" anchor="ctr" anchorCtr="0" compatLnSpc="1">
            <a:prstTxWarp prst="textNoShape">
              <a:avLst/>
            </a:prstTxWarp>
          </a:bodyPr>
          <a:lstStyle/>
          <a:p>
            <a:pPr algn="ctr" defTabSz="760775"/>
            <a:endParaRPr lang="en-US" sz="186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07" y="436425"/>
            <a:ext cx="11398251" cy="553999"/>
          </a:xfrm>
        </p:spPr>
        <p:txBody>
          <a:bodyPr/>
          <a:lstStyle>
            <a:lvl1pPr algn="l" defTabSz="913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b="0" kern="1200" cap="none" spc="-10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15667" y="6512700"/>
            <a:ext cx="398607" cy="365125"/>
          </a:xfrm>
          <a:prstGeom prst="rect">
            <a:avLst/>
          </a:prstGeom>
        </p:spPr>
        <p:txBody>
          <a:bodyPr lIns="57080" tIns="28550" rIns="57080" bIns="28550"/>
          <a:lstStyle/>
          <a:p>
            <a:pPr defTabSz="913458"/>
            <a:fld id="{B60359E2-F1E6-40F3-81C3-5A646FA87138}" type="slidenum">
              <a:rPr lang="en-US" sz="1866" smtClean="0">
                <a:solidFill>
                  <a:prstClr val="black"/>
                </a:solidFill>
              </a:rPr>
              <a:pPr defTabSz="913458"/>
              <a:t>‹#›</a:t>
            </a:fld>
            <a:endParaRPr lang="en-US" sz="186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5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3" y="1447800"/>
            <a:ext cx="11149013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3999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1528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3" y="1447803"/>
            <a:ext cx="11149013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2109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" y="1447803"/>
            <a:ext cx="11149013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9053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093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469707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3" y="1447803"/>
            <a:ext cx="1114901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254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3" y="1447803"/>
            <a:ext cx="1114901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80"/>
            <a:ext cx="12188826" cy="619125"/>
          </a:xfrm>
          <a:solidFill>
            <a:srgbClr val="FFFF99"/>
          </a:solidFill>
        </p:spPr>
        <p:txBody>
          <a:bodyPr wrap="square" lIns="114206" tIns="57092" rIns="114206" bIns="57092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54523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228602"/>
            <a:ext cx="11149013" cy="747897"/>
          </a:xfrm>
        </p:spPr>
        <p:txBody>
          <a:bodyPr/>
          <a:lstStyle>
            <a:lvl1pPr>
              <a:defRPr>
                <a:solidFill>
                  <a:srgbClr val="009E4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3" y="1447799"/>
            <a:ext cx="11149013" cy="2443618"/>
          </a:xfrm>
          <a:prstGeom prst="rect">
            <a:avLst/>
          </a:prstGeom>
        </p:spPr>
        <p:txBody>
          <a:bodyPr/>
          <a:lstStyle>
            <a:lvl1pPr marL="283676" indent="-283676">
              <a:spcBef>
                <a:spcPts val="1200"/>
              </a:spcBef>
              <a:buFont typeface="Wingdings" pitchFamily="2" charset="2"/>
              <a:buChar char=""/>
              <a:defRPr sz="3999"/>
            </a:lvl1pPr>
            <a:lvl2pPr marL="516637" indent="-232963">
              <a:spcBef>
                <a:spcPts val="1200"/>
              </a:spcBef>
              <a:buFont typeface="Wingdings" pitchFamily="2" charset="2"/>
              <a:buChar char=""/>
              <a:defRPr>
                <a:latin typeface="+mn-lt"/>
              </a:defRPr>
            </a:lvl2pPr>
            <a:lvl3pPr marL="740090" indent="-223455">
              <a:spcBef>
                <a:spcPts val="1200"/>
              </a:spcBef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2830" indent="-172741">
              <a:spcBef>
                <a:spcPts val="1200"/>
              </a:spcBef>
              <a:buFont typeface="Wingdings" pitchFamily="2" charset="2"/>
              <a:buChar char=""/>
              <a:defRPr>
                <a:latin typeface="+mn-lt"/>
              </a:defRPr>
            </a:lvl4pPr>
            <a:lvl5pPr marL="1085571" indent="-172741">
              <a:spcBef>
                <a:spcPts val="1200"/>
              </a:spcBef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794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794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370984" y="6108753"/>
            <a:ext cx="1521272" cy="6000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2794"/>
            <a:r>
              <a:rPr lang="en-US" sz="3899" spc="-71" dirty="0" smtClean="0">
                <a:solidFill>
                  <a:srgbClr val="009E49"/>
                </a:solidFill>
                <a:latin typeface="Segoe Pro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392470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3" y="1447800"/>
            <a:ext cx="11149013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3999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6647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3" y="1447803"/>
            <a:ext cx="11149013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642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" y="1447803"/>
            <a:ext cx="11149013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062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86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26412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3" y="1447803"/>
            <a:ext cx="1114901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2703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113" y="1447803"/>
            <a:ext cx="1114901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80"/>
            <a:ext cx="12188826" cy="619125"/>
          </a:xfrm>
          <a:solidFill>
            <a:srgbClr val="FFFF99"/>
          </a:solidFill>
        </p:spPr>
        <p:txBody>
          <a:bodyPr wrap="square" lIns="114206" tIns="57092" rIns="114206" bIns="57092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6019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083" tIns="38055" rIns="76083" bIns="38055" numCol="1" rtlCol="0" anchor="ctr" anchorCtr="0" compatLnSpc="1">
            <a:prstTxWarp prst="textNoShape">
              <a:avLst/>
            </a:prstTxWarp>
          </a:bodyPr>
          <a:lstStyle/>
          <a:p>
            <a:pPr algn="ctr" defTabSz="760775"/>
            <a:endParaRPr lang="en-US" sz="186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07" y="436425"/>
            <a:ext cx="11398251" cy="553999"/>
          </a:xfrm>
        </p:spPr>
        <p:txBody>
          <a:bodyPr/>
          <a:lstStyle>
            <a:lvl1pPr algn="l" defTabSz="913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b="0" kern="1200" cap="none" spc="-10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15667" y="6512700"/>
            <a:ext cx="398607" cy="365125"/>
          </a:xfrm>
          <a:prstGeom prst="rect">
            <a:avLst/>
          </a:prstGeom>
        </p:spPr>
        <p:txBody>
          <a:bodyPr lIns="57080" tIns="28550" rIns="57080" bIns="28550"/>
          <a:lstStyle/>
          <a:p>
            <a:pPr defTabSz="913458"/>
            <a:fld id="{B60359E2-F1E6-40F3-81C3-5A646FA87138}" type="slidenum">
              <a:rPr lang="en-US" sz="1866" smtClean="0">
                <a:solidFill>
                  <a:prstClr val="black"/>
                </a:solidFill>
              </a:rPr>
              <a:pPr defTabSz="913458"/>
              <a:t>‹#›</a:t>
            </a:fld>
            <a:endParaRPr lang="en-US" sz="186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94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700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7928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3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700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7928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435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700" y="1447800"/>
            <a:ext cx="5394960" cy="2351413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7928" y="1447800"/>
            <a:ext cx="5394960" cy="2351413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85921" y="6196903"/>
            <a:ext cx="152580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700" y="1447800"/>
            <a:ext cx="11152188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7" r:id="rId4"/>
    <p:sldLayoutId id="2147484088" r:id="rId5"/>
    <p:sldLayoutId id="2147484086" r:id="rId6"/>
    <p:sldLayoutId id="2147484090" r:id="rId7"/>
    <p:sldLayoutId id="2147484091" r:id="rId8"/>
    <p:sldLayoutId id="2147484089" r:id="rId9"/>
    <p:sldLayoutId id="2147484120" r:id="rId10"/>
    <p:sldLayoutId id="2147484119" r:id="rId11"/>
    <p:sldLayoutId id="2147484116" r:id="rId12"/>
    <p:sldLayoutId id="2147484117" r:id="rId13"/>
    <p:sldLayoutId id="2147484140" r:id="rId14"/>
    <p:sldLayoutId id="2147484141" r:id="rId15"/>
    <p:sldLayoutId id="2147484142" r:id="rId16"/>
    <p:sldLayoutId id="2147484143" r:id="rId17"/>
    <p:sldLayoutId id="2147484092" r:id="rId18"/>
    <p:sldLayoutId id="2147484093" r:id="rId19"/>
    <p:sldLayoutId id="2147484094" r:id="rId20"/>
    <p:sldLayoutId id="2147484096" r:id="rId21"/>
    <p:sldLayoutId id="2147484144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70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99" r:id="rId2"/>
    <p:sldLayoutId id="2147484100" r:id="rId3"/>
    <p:sldLayoutId id="2147484101" r:id="rId4"/>
    <p:sldLayoutId id="2147484048" r:id="rId5"/>
    <p:sldLayoutId id="2147484061" r:id="rId6"/>
    <p:sldLayoutId id="2147484062" r:id="rId7"/>
    <p:sldLayoutId id="2147484097" r:id="rId8"/>
    <p:sldLayoutId id="2147484057" r:id="rId9"/>
    <p:sldLayoutId id="2147484065" r:id="rId10"/>
    <p:sldLayoutId id="2147484066" r:id="rId11"/>
    <p:sldLayoutId id="2147484098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13" y="1447800"/>
            <a:ext cx="1114901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8610768" y="6647315"/>
            <a:ext cx="3245524" cy="21025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Copyright© </a:t>
            </a:r>
            <a:r>
              <a:rPr lang="en-US" sz="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2012 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Microsoft Corporation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680155" y="6647315"/>
            <a:ext cx="1005083" cy="12311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NDA Disclosure Only</a:t>
            </a:r>
          </a:p>
        </p:txBody>
      </p:sp>
    </p:spTree>
    <p:extLst>
      <p:ext uri="{BB962C8B-B14F-4D97-AF65-F5344CB8AC3E}">
        <p14:creationId xmlns:p14="http://schemas.microsoft.com/office/powerpoint/2010/main" val="399485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0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13" y="1447803"/>
            <a:ext cx="1114901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6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</p:sldLayoutIdLst>
  <p:transition>
    <p:fade/>
  </p:transition>
  <p:hf sldNum="0" hdr="0" dt="0"/>
  <p:txStyles>
    <p:titleStyle>
      <a:lvl1pPr algn="l" defTabSz="913458" rtl="0" eaLnBrk="1" latinLnBrk="0" hangingPunct="1">
        <a:lnSpc>
          <a:spcPct val="90000"/>
        </a:lnSpc>
        <a:spcBef>
          <a:spcPct val="0"/>
        </a:spcBef>
        <a:buNone/>
        <a:defRPr lang="en-US" sz="5465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727" indent="-345727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611" indent="-283878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611" algn="l"/>
        </a:tabLst>
        <a:defRPr sz="27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494" indent="-283878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1252" indent="-223616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494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1204" indent="-229965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202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3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65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19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671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3458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018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6918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9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037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197099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3833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13" y="1447803"/>
            <a:ext cx="1114901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9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82" r:id="rId8"/>
  </p:sldLayoutIdLst>
  <p:transition>
    <p:fade/>
  </p:transition>
  <p:hf sldNum="0" hdr="0" dt="0"/>
  <p:txStyles>
    <p:titleStyle>
      <a:lvl1pPr algn="l" defTabSz="913458" rtl="0" eaLnBrk="1" latinLnBrk="0" hangingPunct="1">
        <a:lnSpc>
          <a:spcPct val="90000"/>
        </a:lnSpc>
        <a:spcBef>
          <a:spcPct val="0"/>
        </a:spcBef>
        <a:buNone/>
        <a:defRPr lang="en-US" sz="5465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727" indent="-345727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611" indent="-283878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611" algn="l"/>
        </a:tabLst>
        <a:defRPr sz="27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494" indent="-283878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1252" indent="-223616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494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1204" indent="-229965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202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3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65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19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671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3458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018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6918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9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037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197099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3833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3" y="228603"/>
            <a:ext cx="11149013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13" y="1447803"/>
            <a:ext cx="1114901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</p:sldLayoutIdLst>
  <p:transition>
    <p:fade/>
  </p:transition>
  <p:hf sldNum="0" hdr="0" dt="0"/>
  <p:txStyles>
    <p:titleStyle>
      <a:lvl1pPr algn="l" defTabSz="913458" rtl="0" eaLnBrk="1" latinLnBrk="0" hangingPunct="1">
        <a:lnSpc>
          <a:spcPct val="90000"/>
        </a:lnSpc>
        <a:spcBef>
          <a:spcPct val="0"/>
        </a:spcBef>
        <a:buNone/>
        <a:defRPr lang="en-US" sz="5465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727" indent="-345727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611" indent="-283878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611" algn="l"/>
        </a:tabLst>
        <a:defRPr sz="27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494" indent="-283878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99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1252" indent="-223616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494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1204" indent="-229965" algn="l" defTabSz="91345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202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3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65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191" indent="-228368" algn="l" defTabSz="9134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671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3458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018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6918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9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0371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197099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3833" algn="l" defTabSz="913458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project" TargetMode="External"/><Relationship Id="rId2" Type="http://schemas.openxmlformats.org/officeDocument/2006/relationships/hyperlink" Target="http://blogs.office.com/b/office-next/archive/2012/08/06/introducing-apps-for-the-new-office-and-sharepoint-and-the-office-store.aspx" TargetMode="External"/><Relationship Id="rId1" Type="http://schemas.openxmlformats.org/officeDocument/2006/relationships/slideLayout" Target="../slideLayouts/slideLayout58.xml"/><Relationship Id="rId6" Type="http://schemas.openxmlformats.org/officeDocument/2006/relationships/hyperlink" Target="http://msdn.microsoft.com/sharepoint" TargetMode="External"/><Relationship Id="rId5" Type="http://schemas.openxmlformats.org/officeDocument/2006/relationships/hyperlink" Target="http://office.microsoft.com/store/" TargetMode="External"/><Relationship Id="rId4" Type="http://schemas.openxmlformats.org/officeDocument/2006/relationships/hyperlink" Target="http://msdn.microsoft.com/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693" y="1880942"/>
            <a:ext cx="10510942" cy="997196"/>
          </a:xfrm>
        </p:spPr>
        <p:txBody>
          <a:bodyPr/>
          <a:lstStyle/>
          <a:p>
            <a:r>
              <a:rPr lang="en-US" sz="6000" dirty="0" smtClean="0"/>
              <a:t>Office Store Opportunity</a:t>
            </a:r>
            <a:endParaRPr lang="en-US" sz="6000" dirty="0"/>
          </a:p>
        </p:txBody>
      </p:sp>
      <p:sp>
        <p:nvSpPr>
          <p:cNvPr id="6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Jan Kalis</a:t>
            </a:r>
          </a:p>
          <a:p>
            <a:r>
              <a:rPr lang="en-US" sz="1600" dirty="0" smtClean="0"/>
              <a:t>http://blogs.msdn.com/jkalis</a:t>
            </a:r>
          </a:p>
          <a:p>
            <a:r>
              <a:rPr lang="en-US" dirty="0" smtClean="0"/>
              <a:t>Product Marketing Manager</a:t>
            </a:r>
          </a:p>
          <a:p>
            <a:r>
              <a:rPr lang="en-US" dirty="0" smtClean="0"/>
              <a:t>Microsoft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sell apps on the office store?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76557" y="4351498"/>
            <a:ext cx="2514600" cy="11687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Get access to a huge global audience of Office and SharePoint users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78579" y="1615913"/>
            <a:ext cx="2514600" cy="2514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Power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677568" y="1615913"/>
            <a:ext cx="2514600" cy="2514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Simplicity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76557" y="1615913"/>
            <a:ext cx="2514600" cy="2514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Opportunity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4677568" y="4297637"/>
            <a:ext cx="2514600" cy="910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3600" kern="1200" spc="-7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Focus on building great solutions while letting the Office store sell your app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8346605" y="4351498"/>
            <a:ext cx="2546574" cy="1456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3600" kern="1200" spc="-7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Leverage powerful capabilities to enable seamless licensing, upgrade and hosting scenarios</a:t>
            </a:r>
          </a:p>
        </p:txBody>
      </p:sp>
      <p:pic>
        <p:nvPicPr>
          <p:cNvPr id="17" name="Picture 5" descr="\\MAGNUM\Projects\Microsoft\Cloud Power FY12\Design\ICONS_PNG\Increase.png"/>
          <p:cNvPicPr>
            <a:picLocks noChangeAspect="1" noChangeArrowheads="1"/>
          </p:cNvPicPr>
          <p:nvPr/>
        </p:nvPicPr>
        <p:blipFill>
          <a:blip r:embed="rId3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9936" y="1854200"/>
            <a:ext cx="1828800" cy="1828800"/>
          </a:xfrm>
          <a:prstGeom prst="rect">
            <a:avLst/>
          </a:prstGeom>
          <a:noFill/>
        </p:spPr>
      </p:pic>
      <p:pic>
        <p:nvPicPr>
          <p:cNvPr id="18" name="Picture 3" descr="C:\Users\mitchellg\Desktop\Simple_Licensing.png"/>
          <p:cNvPicPr>
            <a:picLocks noChangeAspect="1" noChangeArrowheads="1"/>
          </p:cNvPicPr>
          <p:nvPr/>
        </p:nvPicPr>
        <p:blipFill>
          <a:blip r:embed="rId4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9218" y="1765310"/>
            <a:ext cx="1828800" cy="1828800"/>
          </a:xfrm>
          <a:prstGeom prst="rect">
            <a:avLst/>
          </a:prstGeom>
          <a:noFill/>
        </p:spPr>
      </p:pic>
      <p:pic>
        <p:nvPicPr>
          <p:cNvPr id="19" name="Picture 2" descr="\\MAGNUM\Projects\Microsoft\Cloud Power FY12\Design\Icons\PNGs\Electricity.png"/>
          <p:cNvPicPr>
            <a:picLocks noChangeAspect="1" noChangeArrowheads="1"/>
          </p:cNvPicPr>
          <p:nvPr/>
        </p:nvPicPr>
        <p:blipFill>
          <a:blip r:embed="rId5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1479" y="1765310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606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78664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7110" y="1186361"/>
            <a:ext cx="11473018" cy="4893647"/>
          </a:xfrm>
        </p:spPr>
        <p:txBody>
          <a:bodyPr/>
          <a:lstStyle/>
          <a:p>
            <a:r>
              <a:rPr lang="en-US" sz="3200" b="1" dirty="0" smtClean="0"/>
              <a:t>Read</a:t>
            </a:r>
            <a:r>
              <a:rPr lang="en-US" sz="3200" dirty="0" smtClean="0"/>
              <a:t> </a:t>
            </a:r>
            <a:r>
              <a:rPr lang="en-US" sz="3200" dirty="0"/>
              <a:t>the blog 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blogs.office.com/b/office-next/archive/2012/08/06/introducing-apps-for-the-new-office-and-sharepoint-and-the-office-store.aspx</a:t>
            </a:r>
            <a:r>
              <a:rPr lang="en-US" sz="3200" dirty="0" smtClean="0"/>
              <a:t>  </a:t>
            </a:r>
          </a:p>
          <a:p>
            <a:r>
              <a:rPr lang="en-US" sz="3200" b="1" dirty="0" smtClean="0"/>
              <a:t>Study</a:t>
            </a:r>
            <a:r>
              <a:rPr lang="en-US" sz="3200" dirty="0" smtClean="0"/>
              <a:t> the New </a:t>
            </a:r>
            <a:r>
              <a:rPr lang="en-US" sz="3200" dirty="0"/>
              <a:t>Project </a:t>
            </a:r>
            <a:r>
              <a:rPr lang="en-US" sz="3200" dirty="0" smtClean="0"/>
              <a:t>and Office SDK </a:t>
            </a:r>
            <a:r>
              <a:rPr lang="en-US" sz="3200" dirty="0">
                <a:hlinkClick r:id="rId3"/>
              </a:rPr>
              <a:t>http://msdn.Microsoft.com/project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msdn.Microsoft.com/office</a:t>
            </a:r>
            <a:r>
              <a:rPr lang="en-US" sz="3200" dirty="0" smtClean="0"/>
              <a:t>  </a:t>
            </a:r>
            <a:endParaRPr lang="en-US" sz="3200" dirty="0"/>
          </a:p>
          <a:p>
            <a:r>
              <a:rPr lang="en-US" sz="3200" b="1" dirty="0" smtClean="0"/>
              <a:t>Admire</a:t>
            </a:r>
            <a:r>
              <a:rPr lang="en-US" sz="3200" dirty="0" smtClean="0"/>
              <a:t> the existing apps in the </a:t>
            </a:r>
            <a:r>
              <a:rPr lang="en-US" sz="3200" dirty="0"/>
              <a:t>Store </a:t>
            </a:r>
            <a:r>
              <a:rPr lang="en-US" sz="3200" dirty="0">
                <a:hlinkClick r:id="rId5"/>
              </a:rPr>
              <a:t>http://office.microsoft.com/store</a:t>
            </a:r>
            <a:r>
              <a:rPr lang="en-US" sz="3200" dirty="0" smtClean="0">
                <a:hlinkClick r:id="rId5"/>
              </a:rPr>
              <a:t>/</a:t>
            </a:r>
            <a:r>
              <a:rPr lang="en-US" sz="3200" dirty="0" smtClean="0"/>
              <a:t> </a:t>
            </a:r>
          </a:p>
          <a:p>
            <a:r>
              <a:rPr lang="en-US" sz="3200" b="1" dirty="0" smtClean="0"/>
              <a:t>Understand</a:t>
            </a:r>
            <a:r>
              <a:rPr lang="en-US" sz="3200" dirty="0" smtClean="0"/>
              <a:t> the publishing process </a:t>
            </a:r>
            <a:r>
              <a:rPr lang="en-US" sz="3200" dirty="0">
                <a:hlinkClick r:id="rId6"/>
              </a:rPr>
              <a:t>http://</a:t>
            </a:r>
            <a:r>
              <a:rPr lang="en-US" sz="3200" dirty="0" smtClean="0">
                <a:hlinkClick r:id="rId6"/>
              </a:rPr>
              <a:t>msdn.Microsoft.com/sharepoint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94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794"/>
              <a:t>4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88448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32DC93E0-5F60-4896-BA27-E2D23D2FC9AA}" vid="{D4F54F6C-D67C-40A4-A171-C071EFA77D79}"/>
    </a:ext>
  </a:extLst>
</a:theme>
</file>

<file path=ppt/theme/theme2.xml><?xml version="1.0" encoding="utf-8"?>
<a:theme xmlns:a="http://schemas.openxmlformats.org/drawingml/2006/main" name="5-30055_Office Template 2012 - 16x9 - Colored Accent Slides">
  <a:themeElements>
    <a:clrScheme name="Office_Template_2012_Accent_Slides">
      <a:dk1>
        <a:srgbClr val="000000"/>
      </a:dk1>
      <a:lt1>
        <a:srgbClr val="FFFFFF"/>
      </a:lt1>
      <a:dk2>
        <a:srgbClr val="EB3C00"/>
      </a:dk2>
      <a:lt2>
        <a:srgbClr val="D2D2D2"/>
      </a:lt2>
      <a:accent1>
        <a:srgbClr val="EB3C00"/>
      </a:accent1>
      <a:accent2>
        <a:srgbClr val="007233"/>
      </a:accent2>
      <a:accent3>
        <a:srgbClr val="00188F"/>
      </a:accent3>
      <a:accent4>
        <a:srgbClr val="68217A"/>
      </a:accent4>
      <a:accent5>
        <a:srgbClr val="969696"/>
      </a:accent5>
      <a:accent6>
        <a:srgbClr val="D2D2D2"/>
      </a:accent6>
      <a:hlink>
        <a:srgbClr val="969696"/>
      </a:hlink>
      <a:folHlink>
        <a:srgbClr val="D2D2D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etro Template Light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etro Template Light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Metro Template Light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4DCCB4E2EF34D8070C2ACAB3EEF68" ma:contentTypeVersion="0" ma:contentTypeDescription="Create a new document." ma:contentTypeScope="" ma:versionID="97f7a00752f1973c0a34dc5ae8ecb2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95E10D-4371-437E-99E4-F553407B66C2}"/>
</file>

<file path=customXml/itemProps2.xml><?xml version="1.0" encoding="utf-8"?>
<ds:datastoreItem xmlns:ds="http://schemas.openxmlformats.org/officeDocument/2006/customXml" ds:itemID="{313C24D7-92E7-4472-90AF-E67245447768}"/>
</file>

<file path=customXml/itemProps3.xml><?xml version="1.0" encoding="utf-8"?>
<ds:datastoreItem xmlns:ds="http://schemas.openxmlformats.org/officeDocument/2006/customXml" ds:itemID="{CF4772E3-E70B-4AB4-9ACE-6E5C0530427B}"/>
</file>

<file path=docProps/app.xml><?xml version="1.0" encoding="utf-8"?>
<Properties xmlns="http://schemas.openxmlformats.org/officeDocument/2006/extended-properties" xmlns:vt="http://schemas.openxmlformats.org/officeDocument/2006/docPropsVTypes">
  <Template>Value Prop Tempalte</Template>
  <TotalTime>0</TotalTime>
  <Words>105</Words>
  <Application>Microsoft Office PowerPoint</Application>
  <PresentationFormat>Custom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Consolas</vt:lpstr>
      <vt:lpstr>Segoe Pro</vt:lpstr>
      <vt:lpstr>Segoe UI</vt:lpstr>
      <vt:lpstr>Segoe UI Light</vt:lpstr>
      <vt:lpstr>Wingdings</vt:lpstr>
      <vt:lpstr>Office Theme</vt:lpstr>
      <vt:lpstr>5-30055_Office Template 2012 - 16x9 - Colored Accent Slides</vt:lpstr>
      <vt:lpstr>Metro Template Light 16x9</vt:lpstr>
      <vt:lpstr>1_Metro Template Light 16x9</vt:lpstr>
      <vt:lpstr>2_Metro Template Light 16x9</vt:lpstr>
      <vt:lpstr>3_Metro Template Light 16x9</vt:lpstr>
      <vt:lpstr>Office Store Opportunity</vt:lpstr>
      <vt:lpstr>Why sell apps on the office store?</vt:lpstr>
      <vt:lpstr>Demo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2012-12-17T22:40:12Z</dcterms:created>
  <dcterms:modified xsi:type="dcterms:W3CDTF">2012-12-17T22:40:19Z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0x010100D074DCCB4E2EF34D8070C2ACAB3EEF68</vt:lpwstr>
  </property>
</Properties>
</file>