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3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46"/>
  </p:notesMasterIdLst>
  <p:handoutMasterIdLst>
    <p:handoutMasterId r:id="rId47"/>
  </p:handoutMasterIdLst>
  <p:sldIdLst>
    <p:sldId id="923" r:id="rId2"/>
    <p:sldId id="870" r:id="rId3"/>
    <p:sldId id="871" r:id="rId4"/>
    <p:sldId id="924" r:id="rId5"/>
    <p:sldId id="925" r:id="rId6"/>
    <p:sldId id="872" r:id="rId7"/>
    <p:sldId id="874" r:id="rId8"/>
    <p:sldId id="875" r:id="rId9"/>
    <p:sldId id="876" r:id="rId10"/>
    <p:sldId id="877" r:id="rId11"/>
    <p:sldId id="878" r:id="rId12"/>
    <p:sldId id="879" r:id="rId13"/>
    <p:sldId id="880" r:id="rId14"/>
    <p:sldId id="881" r:id="rId15"/>
    <p:sldId id="882" r:id="rId16"/>
    <p:sldId id="883" r:id="rId17"/>
    <p:sldId id="884" r:id="rId18"/>
    <p:sldId id="889" r:id="rId19"/>
    <p:sldId id="927" r:id="rId20"/>
    <p:sldId id="903" r:id="rId21"/>
    <p:sldId id="906" r:id="rId22"/>
    <p:sldId id="907" r:id="rId23"/>
    <p:sldId id="894" r:id="rId24"/>
    <p:sldId id="895" r:id="rId25"/>
    <p:sldId id="896" r:id="rId26"/>
    <p:sldId id="910" r:id="rId27"/>
    <p:sldId id="928" r:id="rId28"/>
    <p:sldId id="929" r:id="rId29"/>
    <p:sldId id="930" r:id="rId30"/>
    <p:sldId id="931" r:id="rId31"/>
    <p:sldId id="932" r:id="rId32"/>
    <p:sldId id="933" r:id="rId33"/>
    <p:sldId id="934" r:id="rId34"/>
    <p:sldId id="935" r:id="rId35"/>
    <p:sldId id="936" r:id="rId36"/>
    <p:sldId id="937" r:id="rId37"/>
    <p:sldId id="941" r:id="rId38"/>
    <p:sldId id="942" r:id="rId39"/>
    <p:sldId id="943" r:id="rId40"/>
    <p:sldId id="945" r:id="rId41"/>
    <p:sldId id="911" r:id="rId42"/>
    <p:sldId id="917" r:id="rId43"/>
    <p:sldId id="921" r:id="rId44"/>
    <p:sldId id="926" r:id="rId45"/>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797A7D"/>
    <a:srgbClr val="D2D2D2"/>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1516" autoAdjust="0"/>
  </p:normalViewPr>
  <p:slideViewPr>
    <p:cSldViewPr snapToGrid="0">
      <p:cViewPr varScale="1">
        <p:scale>
          <a:sx n="74" d="100"/>
          <a:sy n="74" d="100"/>
        </p:scale>
        <p:origin x="546" y="72"/>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5DCAC-EEA0-4CCE-BCA8-148DCE9DA84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76B488E-0921-4C5A-BDC4-EFE0CA4E170F}">
      <dgm:prSet phldrT="[Text]"/>
      <dgm:spPr/>
      <dgm:t>
        <a:bodyPr/>
        <a:lstStyle/>
        <a:p>
          <a:r>
            <a:rPr lang="en-US" dirty="0" smtClean="0"/>
            <a:t>Base class</a:t>
          </a:r>
          <a:endParaRPr lang="en-US" dirty="0"/>
        </a:p>
      </dgm:t>
    </dgm:pt>
    <dgm:pt modelId="{45CFEF92-8957-47DE-9462-02C0DD31EC83}" type="parTrans" cxnId="{3A1CE216-F7F4-4156-808D-E83B3BE88CB7}">
      <dgm:prSet/>
      <dgm:spPr/>
      <dgm:t>
        <a:bodyPr/>
        <a:lstStyle/>
        <a:p>
          <a:endParaRPr lang="en-US"/>
        </a:p>
      </dgm:t>
    </dgm:pt>
    <dgm:pt modelId="{586420B7-3666-4585-8882-0405C8347117}" type="sibTrans" cxnId="{3A1CE216-F7F4-4156-808D-E83B3BE88CB7}">
      <dgm:prSet/>
      <dgm:spPr/>
      <dgm:t>
        <a:bodyPr/>
        <a:lstStyle/>
        <a:p>
          <a:endParaRPr lang="en-US"/>
        </a:p>
      </dgm:t>
    </dgm:pt>
    <dgm:pt modelId="{5E9D68EC-4C56-4618-92AB-CF3FE3D353F8}">
      <dgm:prSet phldrT="[Text]"/>
      <dgm:spPr/>
      <dgm:t>
        <a:bodyPr/>
        <a:lstStyle/>
        <a:p>
          <a:r>
            <a:rPr lang="en-US" dirty="0" smtClean="0"/>
            <a:t>Contains the common properties for entities</a:t>
          </a:r>
          <a:endParaRPr lang="en-US" dirty="0"/>
        </a:p>
      </dgm:t>
    </dgm:pt>
    <dgm:pt modelId="{933F5D74-67D9-470B-8959-B1CC72DF62D7}" type="parTrans" cxnId="{250523FE-40F8-4399-8DC2-7574047B1C3B}">
      <dgm:prSet/>
      <dgm:spPr/>
      <dgm:t>
        <a:bodyPr/>
        <a:lstStyle/>
        <a:p>
          <a:endParaRPr lang="en-US"/>
        </a:p>
      </dgm:t>
    </dgm:pt>
    <dgm:pt modelId="{A662DA21-8E8C-4C7E-AA13-6E85C65A7580}" type="sibTrans" cxnId="{250523FE-40F8-4399-8DC2-7574047B1C3B}">
      <dgm:prSet/>
      <dgm:spPr/>
      <dgm:t>
        <a:bodyPr/>
        <a:lstStyle/>
        <a:p>
          <a:endParaRPr lang="en-US"/>
        </a:p>
      </dgm:t>
    </dgm:pt>
    <dgm:pt modelId="{B0AC508E-3FF3-45DB-B589-ACF8B1F904D7}">
      <dgm:prSet phldrT="[Text]"/>
      <dgm:spPr/>
      <dgm:t>
        <a:bodyPr/>
        <a:lstStyle/>
        <a:p>
          <a:r>
            <a:rPr lang="en-US" dirty="0" smtClean="0"/>
            <a:t>Creation information class</a:t>
          </a:r>
          <a:endParaRPr lang="en-US" dirty="0"/>
        </a:p>
      </dgm:t>
    </dgm:pt>
    <dgm:pt modelId="{3DAD3BB9-AB3C-47A2-955F-11F882E523BE}" type="parTrans" cxnId="{0B8FF6DD-74FD-41FB-8DC4-A7AC7F04BE9B}">
      <dgm:prSet/>
      <dgm:spPr/>
      <dgm:t>
        <a:bodyPr/>
        <a:lstStyle/>
        <a:p>
          <a:endParaRPr lang="en-US"/>
        </a:p>
      </dgm:t>
    </dgm:pt>
    <dgm:pt modelId="{5638D8E4-67DF-4730-85D2-ABBD40033D2F}" type="sibTrans" cxnId="{0B8FF6DD-74FD-41FB-8DC4-A7AC7F04BE9B}">
      <dgm:prSet/>
      <dgm:spPr/>
      <dgm:t>
        <a:bodyPr/>
        <a:lstStyle/>
        <a:p>
          <a:endParaRPr lang="en-US"/>
        </a:p>
      </dgm:t>
    </dgm:pt>
    <dgm:pt modelId="{7026A172-A0ED-4EE8-A97F-5E3D17E17616}">
      <dgm:prSet phldrT="[Text]"/>
      <dgm:spPr/>
      <dgm:t>
        <a:bodyPr/>
        <a:lstStyle/>
        <a:p>
          <a:r>
            <a:rPr lang="en-US" dirty="0" smtClean="0"/>
            <a:t>Contains the properties used to create an entity</a:t>
          </a:r>
          <a:endParaRPr lang="en-US" dirty="0"/>
        </a:p>
      </dgm:t>
    </dgm:pt>
    <dgm:pt modelId="{4760B661-7C55-4B72-B03E-EA545E149084}" type="parTrans" cxnId="{ECA58D3B-2835-4816-AB57-242ADE218219}">
      <dgm:prSet/>
      <dgm:spPr/>
      <dgm:t>
        <a:bodyPr/>
        <a:lstStyle/>
        <a:p>
          <a:endParaRPr lang="en-US"/>
        </a:p>
      </dgm:t>
    </dgm:pt>
    <dgm:pt modelId="{87C42514-43B3-4D10-ACAE-F73F3E57562D}" type="sibTrans" cxnId="{ECA58D3B-2835-4816-AB57-242ADE218219}">
      <dgm:prSet/>
      <dgm:spPr/>
      <dgm:t>
        <a:bodyPr/>
        <a:lstStyle/>
        <a:p>
          <a:endParaRPr lang="en-US"/>
        </a:p>
      </dgm:t>
    </dgm:pt>
    <dgm:pt modelId="{7010EF96-5BB9-4515-82CD-89769026EB79}">
      <dgm:prSet phldrT="[Text]"/>
      <dgm:spPr/>
      <dgm:t>
        <a:bodyPr/>
        <a:lstStyle/>
        <a:p>
          <a:r>
            <a:rPr lang="en-US" dirty="0" smtClean="0"/>
            <a:t>Includes the </a:t>
          </a:r>
          <a:r>
            <a:rPr lang="en-US" dirty="0" err="1" smtClean="0"/>
            <a:t>GetById</a:t>
          </a:r>
          <a:r>
            <a:rPr lang="en-US" dirty="0" smtClean="0"/>
            <a:t> for reading or for checking out </a:t>
          </a:r>
          <a:endParaRPr lang="en-US" dirty="0"/>
        </a:p>
      </dgm:t>
    </dgm:pt>
    <dgm:pt modelId="{873CA699-0633-41E1-969F-0CF866FAC761}" type="parTrans" cxnId="{CD03317E-2803-47B7-9D2A-CB6419B3436B}">
      <dgm:prSet/>
      <dgm:spPr/>
      <dgm:t>
        <a:bodyPr/>
        <a:lstStyle/>
        <a:p>
          <a:endParaRPr lang="en-US"/>
        </a:p>
      </dgm:t>
    </dgm:pt>
    <dgm:pt modelId="{D30B993A-1F33-4704-838D-30369F7B5BA7}" type="sibTrans" cxnId="{CD03317E-2803-47B7-9D2A-CB6419B3436B}">
      <dgm:prSet/>
      <dgm:spPr/>
      <dgm:t>
        <a:bodyPr/>
        <a:lstStyle/>
        <a:p>
          <a:endParaRPr lang="en-US"/>
        </a:p>
      </dgm:t>
    </dgm:pt>
    <dgm:pt modelId="{9702D4AD-FC3C-4AA6-BDB8-A0149E91EE0B}">
      <dgm:prSet phldrT="[Text]"/>
      <dgm:spPr/>
      <dgm:t>
        <a:bodyPr/>
        <a:lstStyle/>
        <a:p>
          <a:r>
            <a:rPr lang="en-US" dirty="0" smtClean="0"/>
            <a:t>Draft class</a:t>
          </a:r>
          <a:endParaRPr lang="en-US" dirty="0"/>
        </a:p>
      </dgm:t>
    </dgm:pt>
    <dgm:pt modelId="{016A7713-B065-478F-BB96-0627CC743F55}" type="parTrans" cxnId="{A3DB29D2-ABF8-428C-8D54-C580F4C12714}">
      <dgm:prSet/>
      <dgm:spPr/>
      <dgm:t>
        <a:bodyPr/>
        <a:lstStyle/>
        <a:p>
          <a:endParaRPr lang="en-US"/>
        </a:p>
      </dgm:t>
    </dgm:pt>
    <dgm:pt modelId="{FD8BA28D-0FFB-4667-88F0-BF199E75445A}" type="sibTrans" cxnId="{A3DB29D2-ABF8-428C-8D54-C580F4C12714}">
      <dgm:prSet/>
      <dgm:spPr/>
      <dgm:t>
        <a:bodyPr/>
        <a:lstStyle/>
        <a:p>
          <a:endParaRPr lang="en-US"/>
        </a:p>
      </dgm:t>
    </dgm:pt>
    <dgm:pt modelId="{F2D4C603-3FDE-4DD5-8306-0F64D335B1BB}">
      <dgm:prSet phldrT="[Text]"/>
      <dgm:spPr/>
      <dgm:t>
        <a:bodyPr/>
        <a:lstStyle/>
        <a:p>
          <a:r>
            <a:rPr lang="en-US" dirty="0" smtClean="0"/>
            <a:t>Published class</a:t>
          </a:r>
          <a:endParaRPr lang="en-US" dirty="0"/>
        </a:p>
      </dgm:t>
    </dgm:pt>
    <dgm:pt modelId="{075EE8EE-03F6-450C-BC47-5B89F05DF706}" type="parTrans" cxnId="{DFF2CA65-4273-46A2-BAF0-3DAFCA26541D}">
      <dgm:prSet/>
      <dgm:spPr/>
      <dgm:t>
        <a:bodyPr/>
        <a:lstStyle/>
        <a:p>
          <a:endParaRPr lang="en-US"/>
        </a:p>
      </dgm:t>
    </dgm:pt>
    <dgm:pt modelId="{F12C849B-9FDE-43C4-820D-38AC3874411E}" type="sibTrans" cxnId="{DFF2CA65-4273-46A2-BAF0-3DAFCA26541D}">
      <dgm:prSet/>
      <dgm:spPr/>
      <dgm:t>
        <a:bodyPr/>
        <a:lstStyle/>
        <a:p>
          <a:endParaRPr lang="en-US"/>
        </a:p>
      </dgm:t>
    </dgm:pt>
    <dgm:pt modelId="{5387F65B-C89E-42E5-90A6-15E3D04DA73C}">
      <dgm:prSet phldrT="[Text]"/>
      <dgm:spPr/>
      <dgm:t>
        <a:bodyPr/>
        <a:lstStyle/>
        <a:p>
          <a:r>
            <a:rPr lang="en-US" dirty="0" smtClean="0"/>
            <a:t>Published Collection </a:t>
          </a:r>
          <a:endParaRPr lang="en-US" dirty="0"/>
        </a:p>
      </dgm:t>
    </dgm:pt>
    <dgm:pt modelId="{ABBE1C3A-C911-4408-A9ED-0FC41217C095}" type="parTrans" cxnId="{9CA1DE7B-4C62-4E6E-8BF8-3E12FFF5450B}">
      <dgm:prSet/>
      <dgm:spPr/>
      <dgm:t>
        <a:bodyPr/>
        <a:lstStyle/>
        <a:p>
          <a:endParaRPr lang="en-US"/>
        </a:p>
      </dgm:t>
    </dgm:pt>
    <dgm:pt modelId="{ECCEE59C-5BBB-41A2-BE69-81F76D5B67B4}" type="sibTrans" cxnId="{9CA1DE7B-4C62-4E6E-8BF8-3E12FFF5450B}">
      <dgm:prSet/>
      <dgm:spPr/>
      <dgm:t>
        <a:bodyPr/>
        <a:lstStyle/>
        <a:p>
          <a:endParaRPr lang="en-US"/>
        </a:p>
      </dgm:t>
    </dgm:pt>
    <dgm:pt modelId="{ED9A3099-75D0-424C-85ED-F6343196EB61}">
      <dgm:prSet phldrT="[Text]"/>
      <dgm:spPr/>
      <dgm:t>
        <a:bodyPr/>
        <a:lstStyle/>
        <a:p>
          <a:r>
            <a:rPr lang="en-US" dirty="0" smtClean="0"/>
            <a:t>Includes the Add, </a:t>
          </a:r>
          <a:r>
            <a:rPr lang="en-US" dirty="0" err="1" smtClean="0"/>
            <a:t>GetById</a:t>
          </a:r>
          <a:r>
            <a:rPr lang="en-US" dirty="0" smtClean="0"/>
            <a:t> and the Remove </a:t>
          </a:r>
          <a:endParaRPr lang="en-US" dirty="0"/>
        </a:p>
      </dgm:t>
    </dgm:pt>
    <dgm:pt modelId="{B1A703B1-2A86-4E06-BECD-7B15C79429CE}" type="parTrans" cxnId="{2490B2AF-09EF-40CB-A820-2255BB3D0A72}">
      <dgm:prSet/>
      <dgm:spPr/>
      <dgm:t>
        <a:bodyPr/>
        <a:lstStyle/>
        <a:p>
          <a:endParaRPr lang="en-US"/>
        </a:p>
      </dgm:t>
    </dgm:pt>
    <dgm:pt modelId="{25E72980-9F98-442E-ABFD-AF0397D05B75}" type="sibTrans" cxnId="{2490B2AF-09EF-40CB-A820-2255BB3D0A72}">
      <dgm:prSet/>
      <dgm:spPr/>
      <dgm:t>
        <a:bodyPr/>
        <a:lstStyle/>
        <a:p>
          <a:endParaRPr lang="en-US"/>
        </a:p>
      </dgm:t>
    </dgm:pt>
    <dgm:pt modelId="{C3D6F805-5525-47B2-830D-29411B458975}">
      <dgm:prSet phldrT="[Text]"/>
      <dgm:spPr/>
      <dgm:t>
        <a:bodyPr/>
        <a:lstStyle/>
        <a:p>
          <a:r>
            <a:rPr lang="en-US" dirty="0" smtClean="0"/>
            <a:t>Includes the read only properties </a:t>
          </a:r>
          <a:endParaRPr lang="en-US" dirty="0"/>
        </a:p>
      </dgm:t>
    </dgm:pt>
    <dgm:pt modelId="{67E0C469-6BDD-4145-B5F7-EC661561628D}" type="parTrans" cxnId="{EC2C92D8-101E-40E5-A7DE-F8E8CBCFD50D}">
      <dgm:prSet/>
      <dgm:spPr/>
      <dgm:t>
        <a:bodyPr/>
        <a:lstStyle/>
        <a:p>
          <a:endParaRPr lang="en-US"/>
        </a:p>
      </dgm:t>
    </dgm:pt>
    <dgm:pt modelId="{62137F20-77F9-46D9-A056-070619BCBD69}" type="sibTrans" cxnId="{EC2C92D8-101E-40E5-A7DE-F8E8CBCFD50D}">
      <dgm:prSet/>
      <dgm:spPr/>
      <dgm:t>
        <a:bodyPr/>
        <a:lstStyle/>
        <a:p>
          <a:endParaRPr lang="en-US"/>
        </a:p>
      </dgm:t>
    </dgm:pt>
    <dgm:pt modelId="{2673A321-3356-4987-A40C-AD491DAF5226}">
      <dgm:prSet phldrT="[Text]"/>
      <dgm:spPr/>
      <dgm:t>
        <a:bodyPr/>
        <a:lstStyle/>
        <a:p>
          <a:r>
            <a:rPr lang="en-US" dirty="0" smtClean="0"/>
            <a:t>Includes the read/write properties for editing</a:t>
          </a:r>
          <a:endParaRPr lang="en-US" dirty="0"/>
        </a:p>
      </dgm:t>
    </dgm:pt>
    <dgm:pt modelId="{69DFB0A5-B2E9-4F12-9DD3-85908B8CA04B}" type="parTrans" cxnId="{767D6216-632E-49B0-9D03-03DD0DDC6934}">
      <dgm:prSet/>
      <dgm:spPr/>
      <dgm:t>
        <a:bodyPr/>
        <a:lstStyle/>
        <a:p>
          <a:endParaRPr lang="en-US"/>
        </a:p>
      </dgm:t>
    </dgm:pt>
    <dgm:pt modelId="{9A6E17B2-3E5C-43B1-89EB-F620A244D531}" type="sibTrans" cxnId="{767D6216-632E-49B0-9D03-03DD0DDC6934}">
      <dgm:prSet/>
      <dgm:spPr/>
      <dgm:t>
        <a:bodyPr/>
        <a:lstStyle/>
        <a:p>
          <a:endParaRPr lang="en-US"/>
        </a:p>
      </dgm:t>
    </dgm:pt>
    <dgm:pt modelId="{F241ABE5-0A86-4D94-B46F-37EBAA3707F5}">
      <dgm:prSet phldrT="[Text]"/>
      <dgm:spPr/>
      <dgm:t>
        <a:bodyPr/>
        <a:lstStyle/>
        <a:p>
          <a:r>
            <a:rPr lang="en-US" dirty="0" smtClean="0"/>
            <a:t>Draft collection</a:t>
          </a:r>
          <a:endParaRPr lang="en-US" dirty="0"/>
        </a:p>
      </dgm:t>
    </dgm:pt>
    <dgm:pt modelId="{FFE6018D-81AF-4089-B193-806148B5FD3B}" type="sibTrans" cxnId="{C55CBB31-0445-4208-981A-C40A32210492}">
      <dgm:prSet/>
      <dgm:spPr/>
      <dgm:t>
        <a:bodyPr/>
        <a:lstStyle/>
        <a:p>
          <a:endParaRPr lang="en-US"/>
        </a:p>
      </dgm:t>
    </dgm:pt>
    <dgm:pt modelId="{6E7407F4-60B4-42DF-AF32-BF1F051A8DD7}" type="parTrans" cxnId="{C55CBB31-0445-4208-981A-C40A32210492}">
      <dgm:prSet/>
      <dgm:spPr/>
      <dgm:t>
        <a:bodyPr/>
        <a:lstStyle/>
        <a:p>
          <a:endParaRPr lang="en-US"/>
        </a:p>
      </dgm:t>
    </dgm:pt>
    <dgm:pt modelId="{37153AF9-ACA6-48EC-A868-CD03DAB9A3A8}" type="pres">
      <dgm:prSet presAssocID="{0B85DCAC-EEA0-4CCE-BCA8-148DCE9DA849}" presName="Name0" presStyleCnt="0">
        <dgm:presLayoutVars>
          <dgm:dir/>
          <dgm:animLvl val="lvl"/>
          <dgm:resizeHandles val="exact"/>
        </dgm:presLayoutVars>
      </dgm:prSet>
      <dgm:spPr/>
      <dgm:t>
        <a:bodyPr/>
        <a:lstStyle/>
        <a:p>
          <a:endParaRPr lang="en-US"/>
        </a:p>
      </dgm:t>
    </dgm:pt>
    <dgm:pt modelId="{F635828C-8896-4222-8B11-F53341725048}" type="pres">
      <dgm:prSet presAssocID="{A76B488E-0921-4C5A-BDC4-EFE0CA4E170F}" presName="linNode" presStyleCnt="0"/>
      <dgm:spPr/>
    </dgm:pt>
    <dgm:pt modelId="{A25875F2-5BC8-4772-96B3-6B1547FD698F}" type="pres">
      <dgm:prSet presAssocID="{A76B488E-0921-4C5A-BDC4-EFE0CA4E170F}" presName="parentText" presStyleLbl="node1" presStyleIdx="0" presStyleCnt="6">
        <dgm:presLayoutVars>
          <dgm:chMax val="1"/>
          <dgm:bulletEnabled val="1"/>
        </dgm:presLayoutVars>
      </dgm:prSet>
      <dgm:spPr/>
      <dgm:t>
        <a:bodyPr/>
        <a:lstStyle/>
        <a:p>
          <a:endParaRPr lang="en-US"/>
        </a:p>
      </dgm:t>
    </dgm:pt>
    <dgm:pt modelId="{D272D322-2280-4747-8EC9-A79CE9A7A78E}" type="pres">
      <dgm:prSet presAssocID="{A76B488E-0921-4C5A-BDC4-EFE0CA4E170F}" presName="descendantText" presStyleLbl="alignAccFollowNode1" presStyleIdx="0" presStyleCnt="6">
        <dgm:presLayoutVars>
          <dgm:bulletEnabled val="1"/>
        </dgm:presLayoutVars>
      </dgm:prSet>
      <dgm:spPr/>
      <dgm:t>
        <a:bodyPr/>
        <a:lstStyle/>
        <a:p>
          <a:endParaRPr lang="en-US"/>
        </a:p>
      </dgm:t>
    </dgm:pt>
    <dgm:pt modelId="{2446433B-0EDB-4FA1-BD1E-A1581AC1D72C}" type="pres">
      <dgm:prSet presAssocID="{586420B7-3666-4585-8882-0405C8347117}" presName="sp" presStyleCnt="0"/>
      <dgm:spPr/>
    </dgm:pt>
    <dgm:pt modelId="{124820F3-61DD-4E98-928D-C1288697F159}" type="pres">
      <dgm:prSet presAssocID="{B0AC508E-3FF3-45DB-B589-ACF8B1F904D7}" presName="linNode" presStyleCnt="0"/>
      <dgm:spPr/>
    </dgm:pt>
    <dgm:pt modelId="{A9F73F2B-D6E6-4E0A-9E6A-F20C1F24A76C}" type="pres">
      <dgm:prSet presAssocID="{B0AC508E-3FF3-45DB-B589-ACF8B1F904D7}" presName="parentText" presStyleLbl="node1" presStyleIdx="1" presStyleCnt="6">
        <dgm:presLayoutVars>
          <dgm:chMax val="1"/>
          <dgm:bulletEnabled val="1"/>
        </dgm:presLayoutVars>
      </dgm:prSet>
      <dgm:spPr/>
      <dgm:t>
        <a:bodyPr/>
        <a:lstStyle/>
        <a:p>
          <a:endParaRPr lang="en-US"/>
        </a:p>
      </dgm:t>
    </dgm:pt>
    <dgm:pt modelId="{960B0DEF-8B47-4953-A58A-861F77265806}" type="pres">
      <dgm:prSet presAssocID="{B0AC508E-3FF3-45DB-B589-ACF8B1F904D7}" presName="descendantText" presStyleLbl="alignAccFollowNode1" presStyleIdx="1" presStyleCnt="6">
        <dgm:presLayoutVars>
          <dgm:bulletEnabled val="1"/>
        </dgm:presLayoutVars>
      </dgm:prSet>
      <dgm:spPr/>
      <dgm:t>
        <a:bodyPr/>
        <a:lstStyle/>
        <a:p>
          <a:endParaRPr lang="en-US"/>
        </a:p>
      </dgm:t>
    </dgm:pt>
    <dgm:pt modelId="{8DF753F2-CE62-41B5-AD08-6C0832598715}" type="pres">
      <dgm:prSet presAssocID="{5638D8E4-67DF-4730-85D2-ABBD40033D2F}" presName="sp" presStyleCnt="0"/>
      <dgm:spPr/>
    </dgm:pt>
    <dgm:pt modelId="{3750A76E-2D20-493E-8CEB-48055DBA71A7}" type="pres">
      <dgm:prSet presAssocID="{9702D4AD-FC3C-4AA6-BDB8-A0149E91EE0B}" presName="linNode" presStyleCnt="0"/>
      <dgm:spPr/>
    </dgm:pt>
    <dgm:pt modelId="{B13BE3A9-35F7-42CE-AD22-4F201A3F401D}" type="pres">
      <dgm:prSet presAssocID="{9702D4AD-FC3C-4AA6-BDB8-A0149E91EE0B}" presName="parentText" presStyleLbl="node1" presStyleIdx="2" presStyleCnt="6">
        <dgm:presLayoutVars>
          <dgm:chMax val="1"/>
          <dgm:bulletEnabled val="1"/>
        </dgm:presLayoutVars>
      </dgm:prSet>
      <dgm:spPr/>
      <dgm:t>
        <a:bodyPr/>
        <a:lstStyle/>
        <a:p>
          <a:endParaRPr lang="en-US"/>
        </a:p>
      </dgm:t>
    </dgm:pt>
    <dgm:pt modelId="{98D766A3-16A9-4E9F-844F-F1F309678893}" type="pres">
      <dgm:prSet presAssocID="{9702D4AD-FC3C-4AA6-BDB8-A0149E91EE0B}" presName="descendantText" presStyleLbl="alignAccFollowNode1" presStyleIdx="2" presStyleCnt="6">
        <dgm:presLayoutVars>
          <dgm:bulletEnabled val="1"/>
        </dgm:presLayoutVars>
      </dgm:prSet>
      <dgm:spPr/>
      <dgm:t>
        <a:bodyPr/>
        <a:lstStyle/>
        <a:p>
          <a:endParaRPr lang="en-US"/>
        </a:p>
      </dgm:t>
    </dgm:pt>
    <dgm:pt modelId="{662C3FEA-E13E-4F84-997D-28D759C5E61A}" type="pres">
      <dgm:prSet presAssocID="{FD8BA28D-0FFB-4667-88F0-BF199E75445A}" presName="sp" presStyleCnt="0"/>
      <dgm:spPr/>
    </dgm:pt>
    <dgm:pt modelId="{B45C53AF-139D-435E-8A32-75AB10E35584}" type="pres">
      <dgm:prSet presAssocID="{F2D4C603-3FDE-4DD5-8306-0F64D335B1BB}" presName="linNode" presStyleCnt="0"/>
      <dgm:spPr/>
    </dgm:pt>
    <dgm:pt modelId="{F8801BE7-0BA0-4F84-B088-95117254EDEF}" type="pres">
      <dgm:prSet presAssocID="{F2D4C603-3FDE-4DD5-8306-0F64D335B1BB}" presName="parentText" presStyleLbl="node1" presStyleIdx="3" presStyleCnt="6">
        <dgm:presLayoutVars>
          <dgm:chMax val="1"/>
          <dgm:bulletEnabled val="1"/>
        </dgm:presLayoutVars>
      </dgm:prSet>
      <dgm:spPr/>
      <dgm:t>
        <a:bodyPr/>
        <a:lstStyle/>
        <a:p>
          <a:endParaRPr lang="en-US"/>
        </a:p>
      </dgm:t>
    </dgm:pt>
    <dgm:pt modelId="{1B9D8226-AE98-416D-BB39-37A59C42DDFE}" type="pres">
      <dgm:prSet presAssocID="{F2D4C603-3FDE-4DD5-8306-0F64D335B1BB}" presName="descendantText" presStyleLbl="alignAccFollowNode1" presStyleIdx="3" presStyleCnt="6">
        <dgm:presLayoutVars>
          <dgm:bulletEnabled val="1"/>
        </dgm:presLayoutVars>
      </dgm:prSet>
      <dgm:spPr/>
      <dgm:t>
        <a:bodyPr/>
        <a:lstStyle/>
        <a:p>
          <a:endParaRPr lang="en-US"/>
        </a:p>
      </dgm:t>
    </dgm:pt>
    <dgm:pt modelId="{0EE93706-57C9-49D7-91B0-8EA253BD0E70}" type="pres">
      <dgm:prSet presAssocID="{F12C849B-9FDE-43C4-820D-38AC3874411E}" presName="sp" presStyleCnt="0"/>
      <dgm:spPr/>
    </dgm:pt>
    <dgm:pt modelId="{63B800EE-AEA0-4441-85CB-BC4A28A42255}" type="pres">
      <dgm:prSet presAssocID="{F241ABE5-0A86-4D94-B46F-37EBAA3707F5}" presName="linNode" presStyleCnt="0"/>
      <dgm:spPr/>
    </dgm:pt>
    <dgm:pt modelId="{2F32F86B-D1A5-460F-921F-EBFE0B976E78}" type="pres">
      <dgm:prSet presAssocID="{F241ABE5-0A86-4D94-B46F-37EBAA3707F5}" presName="parentText" presStyleLbl="node1" presStyleIdx="4" presStyleCnt="6">
        <dgm:presLayoutVars>
          <dgm:chMax val="1"/>
          <dgm:bulletEnabled val="1"/>
        </dgm:presLayoutVars>
      </dgm:prSet>
      <dgm:spPr/>
      <dgm:t>
        <a:bodyPr/>
        <a:lstStyle/>
        <a:p>
          <a:endParaRPr lang="en-US"/>
        </a:p>
      </dgm:t>
    </dgm:pt>
    <dgm:pt modelId="{9114FABC-F01E-4DCF-8C8F-A962D022D653}" type="pres">
      <dgm:prSet presAssocID="{F241ABE5-0A86-4D94-B46F-37EBAA3707F5}" presName="descendantText" presStyleLbl="alignAccFollowNode1" presStyleIdx="4" presStyleCnt="6">
        <dgm:presLayoutVars>
          <dgm:bulletEnabled val="1"/>
        </dgm:presLayoutVars>
      </dgm:prSet>
      <dgm:spPr/>
      <dgm:t>
        <a:bodyPr/>
        <a:lstStyle/>
        <a:p>
          <a:endParaRPr lang="en-US"/>
        </a:p>
      </dgm:t>
    </dgm:pt>
    <dgm:pt modelId="{4C9D6DF4-0FF7-42D5-8469-4FF0CCD9419C}" type="pres">
      <dgm:prSet presAssocID="{FFE6018D-81AF-4089-B193-806148B5FD3B}" presName="sp" presStyleCnt="0"/>
      <dgm:spPr/>
    </dgm:pt>
    <dgm:pt modelId="{93FF2E71-3520-4289-BEAB-2EF9C607CB52}" type="pres">
      <dgm:prSet presAssocID="{5387F65B-C89E-42E5-90A6-15E3D04DA73C}" presName="linNode" presStyleCnt="0"/>
      <dgm:spPr/>
    </dgm:pt>
    <dgm:pt modelId="{492E9B49-43CC-4B03-A09C-BEE4A4215863}" type="pres">
      <dgm:prSet presAssocID="{5387F65B-C89E-42E5-90A6-15E3D04DA73C}" presName="parentText" presStyleLbl="node1" presStyleIdx="5" presStyleCnt="6">
        <dgm:presLayoutVars>
          <dgm:chMax val="1"/>
          <dgm:bulletEnabled val="1"/>
        </dgm:presLayoutVars>
      </dgm:prSet>
      <dgm:spPr/>
      <dgm:t>
        <a:bodyPr/>
        <a:lstStyle/>
        <a:p>
          <a:endParaRPr lang="en-US"/>
        </a:p>
      </dgm:t>
    </dgm:pt>
    <dgm:pt modelId="{2F00E7AD-965B-4661-82BE-FFAD52939BFA}" type="pres">
      <dgm:prSet presAssocID="{5387F65B-C89E-42E5-90A6-15E3D04DA73C}" presName="descendantText" presStyleLbl="alignAccFollowNode1" presStyleIdx="5" presStyleCnt="6">
        <dgm:presLayoutVars>
          <dgm:bulletEnabled val="1"/>
        </dgm:presLayoutVars>
      </dgm:prSet>
      <dgm:spPr/>
      <dgm:t>
        <a:bodyPr/>
        <a:lstStyle/>
        <a:p>
          <a:endParaRPr lang="en-US"/>
        </a:p>
      </dgm:t>
    </dgm:pt>
  </dgm:ptLst>
  <dgm:cxnLst>
    <dgm:cxn modelId="{A3DB29D2-ABF8-428C-8D54-C580F4C12714}" srcId="{0B85DCAC-EEA0-4CCE-BCA8-148DCE9DA849}" destId="{9702D4AD-FC3C-4AA6-BDB8-A0149E91EE0B}" srcOrd="2" destOrd="0" parTransId="{016A7713-B065-478F-BB96-0627CC743F55}" sibTransId="{FD8BA28D-0FFB-4667-88F0-BF199E75445A}"/>
    <dgm:cxn modelId="{7B3F2F8E-FA60-4830-A1B2-354CA36E5CAF}" type="presOf" srcId="{7010EF96-5BB9-4515-82CD-89769026EB79}" destId="{2F00E7AD-965B-4661-82BE-FFAD52939BFA}" srcOrd="0" destOrd="0" presId="urn:microsoft.com/office/officeart/2005/8/layout/vList5"/>
    <dgm:cxn modelId="{E9AEC313-5291-44D4-A5CD-363FF61F1EC2}" type="presOf" srcId="{F2D4C603-3FDE-4DD5-8306-0F64D335B1BB}" destId="{F8801BE7-0BA0-4F84-B088-95117254EDEF}" srcOrd="0" destOrd="0" presId="urn:microsoft.com/office/officeart/2005/8/layout/vList5"/>
    <dgm:cxn modelId="{53E1A411-F97D-4ED5-8468-74C988F35FCE}" type="presOf" srcId="{F241ABE5-0A86-4D94-B46F-37EBAA3707F5}" destId="{2F32F86B-D1A5-460F-921F-EBFE0B976E78}" srcOrd="0" destOrd="0" presId="urn:microsoft.com/office/officeart/2005/8/layout/vList5"/>
    <dgm:cxn modelId="{ECA58D3B-2835-4816-AB57-242ADE218219}" srcId="{B0AC508E-3FF3-45DB-B589-ACF8B1F904D7}" destId="{7026A172-A0ED-4EE8-A97F-5E3D17E17616}" srcOrd="0" destOrd="0" parTransId="{4760B661-7C55-4B72-B03E-EA545E149084}" sibTransId="{87C42514-43B3-4D10-ACAE-F73F3E57562D}"/>
    <dgm:cxn modelId="{179077CB-563E-4ED9-B93C-FEB6668ABAE7}" type="presOf" srcId="{C3D6F805-5525-47B2-830D-29411B458975}" destId="{1B9D8226-AE98-416D-BB39-37A59C42DDFE}" srcOrd="0" destOrd="0" presId="urn:microsoft.com/office/officeart/2005/8/layout/vList5"/>
    <dgm:cxn modelId="{20A81112-3CBB-4295-9011-174DA349BBD1}" type="presOf" srcId="{9702D4AD-FC3C-4AA6-BDB8-A0149E91EE0B}" destId="{B13BE3A9-35F7-42CE-AD22-4F201A3F401D}" srcOrd="0" destOrd="0" presId="urn:microsoft.com/office/officeart/2005/8/layout/vList5"/>
    <dgm:cxn modelId="{C55CBB31-0445-4208-981A-C40A32210492}" srcId="{0B85DCAC-EEA0-4CCE-BCA8-148DCE9DA849}" destId="{F241ABE5-0A86-4D94-B46F-37EBAA3707F5}" srcOrd="4" destOrd="0" parTransId="{6E7407F4-60B4-42DF-AF32-BF1F051A8DD7}" sibTransId="{FFE6018D-81AF-4089-B193-806148B5FD3B}"/>
    <dgm:cxn modelId="{A07C7481-0032-420C-A091-967072E8D44D}" type="presOf" srcId="{5E9D68EC-4C56-4618-92AB-CF3FE3D353F8}" destId="{D272D322-2280-4747-8EC9-A79CE9A7A78E}" srcOrd="0" destOrd="0" presId="urn:microsoft.com/office/officeart/2005/8/layout/vList5"/>
    <dgm:cxn modelId="{EC2C92D8-101E-40E5-A7DE-F8E8CBCFD50D}" srcId="{F2D4C603-3FDE-4DD5-8306-0F64D335B1BB}" destId="{C3D6F805-5525-47B2-830D-29411B458975}" srcOrd="0" destOrd="0" parTransId="{67E0C469-6BDD-4145-B5F7-EC661561628D}" sibTransId="{62137F20-77F9-46D9-A056-070619BCBD69}"/>
    <dgm:cxn modelId="{E15D4F90-14A9-4762-83F7-58BB1DA07F9F}" type="presOf" srcId="{5387F65B-C89E-42E5-90A6-15E3D04DA73C}" destId="{492E9B49-43CC-4B03-A09C-BEE4A4215863}" srcOrd="0" destOrd="0" presId="urn:microsoft.com/office/officeart/2005/8/layout/vList5"/>
    <dgm:cxn modelId="{2490B2AF-09EF-40CB-A820-2255BB3D0A72}" srcId="{F241ABE5-0A86-4D94-B46F-37EBAA3707F5}" destId="{ED9A3099-75D0-424C-85ED-F6343196EB61}" srcOrd="0" destOrd="0" parTransId="{B1A703B1-2A86-4E06-BECD-7B15C79429CE}" sibTransId="{25E72980-9F98-442E-ABFD-AF0397D05B75}"/>
    <dgm:cxn modelId="{9CA1DE7B-4C62-4E6E-8BF8-3E12FFF5450B}" srcId="{0B85DCAC-EEA0-4CCE-BCA8-148DCE9DA849}" destId="{5387F65B-C89E-42E5-90A6-15E3D04DA73C}" srcOrd="5" destOrd="0" parTransId="{ABBE1C3A-C911-4408-A9ED-0FC41217C095}" sibTransId="{ECCEE59C-5BBB-41A2-BE69-81F76D5B67B4}"/>
    <dgm:cxn modelId="{5A3365E0-119D-4EBB-AE3B-EA1AE0AE501C}" type="presOf" srcId="{7026A172-A0ED-4EE8-A97F-5E3D17E17616}" destId="{960B0DEF-8B47-4953-A58A-861F77265806}" srcOrd="0" destOrd="0" presId="urn:microsoft.com/office/officeart/2005/8/layout/vList5"/>
    <dgm:cxn modelId="{91A9E4E8-1F56-4A68-8AF2-CADF3138B77F}" type="presOf" srcId="{0B85DCAC-EEA0-4CCE-BCA8-148DCE9DA849}" destId="{37153AF9-ACA6-48EC-A868-CD03DAB9A3A8}" srcOrd="0" destOrd="0" presId="urn:microsoft.com/office/officeart/2005/8/layout/vList5"/>
    <dgm:cxn modelId="{0B60CBDC-DBC1-45A5-AD48-6CDBCC7D8F8B}" type="presOf" srcId="{ED9A3099-75D0-424C-85ED-F6343196EB61}" destId="{9114FABC-F01E-4DCF-8C8F-A962D022D653}" srcOrd="0" destOrd="0" presId="urn:microsoft.com/office/officeart/2005/8/layout/vList5"/>
    <dgm:cxn modelId="{767D6216-632E-49B0-9D03-03DD0DDC6934}" srcId="{9702D4AD-FC3C-4AA6-BDB8-A0149E91EE0B}" destId="{2673A321-3356-4987-A40C-AD491DAF5226}" srcOrd="0" destOrd="0" parTransId="{69DFB0A5-B2E9-4F12-9DD3-85908B8CA04B}" sibTransId="{9A6E17B2-3E5C-43B1-89EB-F620A244D531}"/>
    <dgm:cxn modelId="{4E6EFD74-6613-4D41-BC8B-ACCDC4C2CA75}" type="presOf" srcId="{A76B488E-0921-4C5A-BDC4-EFE0CA4E170F}" destId="{A25875F2-5BC8-4772-96B3-6B1547FD698F}" srcOrd="0" destOrd="0" presId="urn:microsoft.com/office/officeart/2005/8/layout/vList5"/>
    <dgm:cxn modelId="{C3A3C1D1-E1CD-4B8E-AF10-091A64EB36FD}" type="presOf" srcId="{B0AC508E-3FF3-45DB-B589-ACF8B1F904D7}" destId="{A9F73F2B-D6E6-4E0A-9E6A-F20C1F24A76C}" srcOrd="0" destOrd="0" presId="urn:microsoft.com/office/officeart/2005/8/layout/vList5"/>
    <dgm:cxn modelId="{94959EF9-BD7D-4512-8F2E-4FBDD5EC70B7}" type="presOf" srcId="{2673A321-3356-4987-A40C-AD491DAF5226}" destId="{98D766A3-16A9-4E9F-844F-F1F309678893}" srcOrd="0" destOrd="0" presId="urn:microsoft.com/office/officeart/2005/8/layout/vList5"/>
    <dgm:cxn modelId="{CD03317E-2803-47B7-9D2A-CB6419B3436B}" srcId="{5387F65B-C89E-42E5-90A6-15E3D04DA73C}" destId="{7010EF96-5BB9-4515-82CD-89769026EB79}" srcOrd="0" destOrd="0" parTransId="{873CA699-0633-41E1-969F-0CF866FAC761}" sibTransId="{D30B993A-1F33-4704-838D-30369F7B5BA7}"/>
    <dgm:cxn modelId="{3A1CE216-F7F4-4156-808D-E83B3BE88CB7}" srcId="{0B85DCAC-EEA0-4CCE-BCA8-148DCE9DA849}" destId="{A76B488E-0921-4C5A-BDC4-EFE0CA4E170F}" srcOrd="0" destOrd="0" parTransId="{45CFEF92-8957-47DE-9462-02C0DD31EC83}" sibTransId="{586420B7-3666-4585-8882-0405C8347117}"/>
    <dgm:cxn modelId="{250523FE-40F8-4399-8DC2-7574047B1C3B}" srcId="{A76B488E-0921-4C5A-BDC4-EFE0CA4E170F}" destId="{5E9D68EC-4C56-4618-92AB-CF3FE3D353F8}" srcOrd="0" destOrd="0" parTransId="{933F5D74-67D9-470B-8959-B1CC72DF62D7}" sibTransId="{A662DA21-8E8C-4C7E-AA13-6E85C65A7580}"/>
    <dgm:cxn modelId="{0B8FF6DD-74FD-41FB-8DC4-A7AC7F04BE9B}" srcId="{0B85DCAC-EEA0-4CCE-BCA8-148DCE9DA849}" destId="{B0AC508E-3FF3-45DB-B589-ACF8B1F904D7}" srcOrd="1" destOrd="0" parTransId="{3DAD3BB9-AB3C-47A2-955F-11F882E523BE}" sibTransId="{5638D8E4-67DF-4730-85D2-ABBD40033D2F}"/>
    <dgm:cxn modelId="{DFF2CA65-4273-46A2-BAF0-3DAFCA26541D}" srcId="{0B85DCAC-EEA0-4CCE-BCA8-148DCE9DA849}" destId="{F2D4C603-3FDE-4DD5-8306-0F64D335B1BB}" srcOrd="3" destOrd="0" parTransId="{075EE8EE-03F6-450C-BC47-5B89F05DF706}" sibTransId="{F12C849B-9FDE-43C4-820D-38AC3874411E}"/>
    <dgm:cxn modelId="{27A7C920-BA40-4760-BB16-011AD28C9108}" type="presParOf" srcId="{37153AF9-ACA6-48EC-A868-CD03DAB9A3A8}" destId="{F635828C-8896-4222-8B11-F53341725048}" srcOrd="0" destOrd="0" presId="urn:microsoft.com/office/officeart/2005/8/layout/vList5"/>
    <dgm:cxn modelId="{273104E2-3C9C-4BA3-A87F-ECCE01CDFD17}" type="presParOf" srcId="{F635828C-8896-4222-8B11-F53341725048}" destId="{A25875F2-5BC8-4772-96B3-6B1547FD698F}" srcOrd="0" destOrd="0" presId="urn:microsoft.com/office/officeart/2005/8/layout/vList5"/>
    <dgm:cxn modelId="{8C0D451C-57A3-4EE6-9B02-8566ECD1164B}" type="presParOf" srcId="{F635828C-8896-4222-8B11-F53341725048}" destId="{D272D322-2280-4747-8EC9-A79CE9A7A78E}" srcOrd="1" destOrd="0" presId="urn:microsoft.com/office/officeart/2005/8/layout/vList5"/>
    <dgm:cxn modelId="{C776160C-C972-4FF7-B639-ED78B8BC2220}" type="presParOf" srcId="{37153AF9-ACA6-48EC-A868-CD03DAB9A3A8}" destId="{2446433B-0EDB-4FA1-BD1E-A1581AC1D72C}" srcOrd="1" destOrd="0" presId="urn:microsoft.com/office/officeart/2005/8/layout/vList5"/>
    <dgm:cxn modelId="{71B59D5A-0C0A-4321-AE8C-C9CE65A24153}" type="presParOf" srcId="{37153AF9-ACA6-48EC-A868-CD03DAB9A3A8}" destId="{124820F3-61DD-4E98-928D-C1288697F159}" srcOrd="2" destOrd="0" presId="urn:microsoft.com/office/officeart/2005/8/layout/vList5"/>
    <dgm:cxn modelId="{6A36287D-D1B6-4F4C-B693-113782143CF3}" type="presParOf" srcId="{124820F3-61DD-4E98-928D-C1288697F159}" destId="{A9F73F2B-D6E6-4E0A-9E6A-F20C1F24A76C}" srcOrd="0" destOrd="0" presId="urn:microsoft.com/office/officeart/2005/8/layout/vList5"/>
    <dgm:cxn modelId="{34C86F43-2936-4C0A-AD5E-0EB50E4FB59C}" type="presParOf" srcId="{124820F3-61DD-4E98-928D-C1288697F159}" destId="{960B0DEF-8B47-4953-A58A-861F77265806}" srcOrd="1" destOrd="0" presId="urn:microsoft.com/office/officeart/2005/8/layout/vList5"/>
    <dgm:cxn modelId="{E8C12452-AE48-4593-8CD5-DD6A1DA1F1B7}" type="presParOf" srcId="{37153AF9-ACA6-48EC-A868-CD03DAB9A3A8}" destId="{8DF753F2-CE62-41B5-AD08-6C0832598715}" srcOrd="3" destOrd="0" presId="urn:microsoft.com/office/officeart/2005/8/layout/vList5"/>
    <dgm:cxn modelId="{DDBAD146-1C05-4176-A638-D885031ADECC}" type="presParOf" srcId="{37153AF9-ACA6-48EC-A868-CD03DAB9A3A8}" destId="{3750A76E-2D20-493E-8CEB-48055DBA71A7}" srcOrd="4" destOrd="0" presId="urn:microsoft.com/office/officeart/2005/8/layout/vList5"/>
    <dgm:cxn modelId="{B7746603-C909-4C63-B1EC-3DAD0E205322}" type="presParOf" srcId="{3750A76E-2D20-493E-8CEB-48055DBA71A7}" destId="{B13BE3A9-35F7-42CE-AD22-4F201A3F401D}" srcOrd="0" destOrd="0" presId="urn:microsoft.com/office/officeart/2005/8/layout/vList5"/>
    <dgm:cxn modelId="{D89BCE59-EC86-47A9-AC44-F7D67031804B}" type="presParOf" srcId="{3750A76E-2D20-493E-8CEB-48055DBA71A7}" destId="{98D766A3-16A9-4E9F-844F-F1F309678893}" srcOrd="1" destOrd="0" presId="urn:microsoft.com/office/officeart/2005/8/layout/vList5"/>
    <dgm:cxn modelId="{A105171E-08AC-4D0D-A80B-2B64B3BEBF40}" type="presParOf" srcId="{37153AF9-ACA6-48EC-A868-CD03DAB9A3A8}" destId="{662C3FEA-E13E-4F84-997D-28D759C5E61A}" srcOrd="5" destOrd="0" presId="urn:microsoft.com/office/officeart/2005/8/layout/vList5"/>
    <dgm:cxn modelId="{1689F6A3-B6E9-4376-861D-CD71260F2060}" type="presParOf" srcId="{37153AF9-ACA6-48EC-A868-CD03DAB9A3A8}" destId="{B45C53AF-139D-435E-8A32-75AB10E35584}" srcOrd="6" destOrd="0" presId="urn:microsoft.com/office/officeart/2005/8/layout/vList5"/>
    <dgm:cxn modelId="{C59B5554-0611-4A3E-AE9B-B7CFBADAE87D}" type="presParOf" srcId="{B45C53AF-139D-435E-8A32-75AB10E35584}" destId="{F8801BE7-0BA0-4F84-B088-95117254EDEF}" srcOrd="0" destOrd="0" presId="urn:microsoft.com/office/officeart/2005/8/layout/vList5"/>
    <dgm:cxn modelId="{1F75FD99-3BA4-49E8-AA43-7AC6E8A9F1B4}" type="presParOf" srcId="{B45C53AF-139D-435E-8A32-75AB10E35584}" destId="{1B9D8226-AE98-416D-BB39-37A59C42DDFE}" srcOrd="1" destOrd="0" presId="urn:microsoft.com/office/officeart/2005/8/layout/vList5"/>
    <dgm:cxn modelId="{BD7FF15B-7260-4EA9-B208-63B7EAD1F8E5}" type="presParOf" srcId="{37153AF9-ACA6-48EC-A868-CD03DAB9A3A8}" destId="{0EE93706-57C9-49D7-91B0-8EA253BD0E70}" srcOrd="7" destOrd="0" presId="urn:microsoft.com/office/officeart/2005/8/layout/vList5"/>
    <dgm:cxn modelId="{2576193F-2DD8-4299-B3D9-6380CB8539F2}" type="presParOf" srcId="{37153AF9-ACA6-48EC-A868-CD03DAB9A3A8}" destId="{63B800EE-AEA0-4441-85CB-BC4A28A42255}" srcOrd="8" destOrd="0" presId="urn:microsoft.com/office/officeart/2005/8/layout/vList5"/>
    <dgm:cxn modelId="{2941B472-828B-4945-92EF-6E90A982081C}" type="presParOf" srcId="{63B800EE-AEA0-4441-85CB-BC4A28A42255}" destId="{2F32F86B-D1A5-460F-921F-EBFE0B976E78}" srcOrd="0" destOrd="0" presId="urn:microsoft.com/office/officeart/2005/8/layout/vList5"/>
    <dgm:cxn modelId="{8D29FDE6-64EA-4BF9-A3C6-30B024254368}" type="presParOf" srcId="{63B800EE-AEA0-4441-85CB-BC4A28A42255}" destId="{9114FABC-F01E-4DCF-8C8F-A962D022D653}" srcOrd="1" destOrd="0" presId="urn:microsoft.com/office/officeart/2005/8/layout/vList5"/>
    <dgm:cxn modelId="{C6DBE0A7-050A-4AA3-9FC3-15D51554C98C}" type="presParOf" srcId="{37153AF9-ACA6-48EC-A868-CD03DAB9A3A8}" destId="{4C9D6DF4-0FF7-42D5-8469-4FF0CCD9419C}" srcOrd="9" destOrd="0" presId="urn:microsoft.com/office/officeart/2005/8/layout/vList5"/>
    <dgm:cxn modelId="{6C505E70-2A4C-4E5A-BBCF-C3A5387C6BFA}" type="presParOf" srcId="{37153AF9-ACA6-48EC-A868-CD03DAB9A3A8}" destId="{93FF2E71-3520-4289-BEAB-2EF9C607CB52}" srcOrd="10" destOrd="0" presId="urn:microsoft.com/office/officeart/2005/8/layout/vList5"/>
    <dgm:cxn modelId="{F4C98FC0-2CCD-4075-A1CD-F777526507E8}" type="presParOf" srcId="{93FF2E71-3520-4289-BEAB-2EF9C607CB52}" destId="{492E9B49-43CC-4B03-A09C-BEE4A4215863}" srcOrd="0" destOrd="0" presId="urn:microsoft.com/office/officeart/2005/8/layout/vList5"/>
    <dgm:cxn modelId="{DD103182-18BC-4BE0-BBF8-0ADB37EB6EF9}" type="presParOf" srcId="{93FF2E71-3520-4289-BEAB-2EF9C607CB52}" destId="{2F00E7AD-965B-4661-82BE-FFAD52939B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D322-2280-4747-8EC9-A79CE9A7A78E}">
      <dsp:nvSpPr>
        <dsp:cNvPr id="0" name=""/>
        <dsp:cNvSpPr/>
      </dsp:nvSpPr>
      <dsp:spPr>
        <a:xfrm rot="5400000">
          <a:off x="6793196" y="-2952159"/>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Contains the common properties for entities</a:t>
          </a:r>
          <a:endParaRPr lang="en-US" sz="2100" kern="1200" dirty="0"/>
        </a:p>
      </dsp:txBody>
      <dsp:txXfrm rot="-5400000">
        <a:off x="3761657" y="109856"/>
        <a:ext cx="6656915" cy="563361"/>
      </dsp:txXfrm>
    </dsp:sp>
    <dsp:sp modelId="{A25875F2-5BC8-4772-96B3-6B1547FD698F}">
      <dsp:nvSpPr>
        <dsp:cNvPr id="0" name=""/>
        <dsp:cNvSpPr/>
      </dsp:nvSpPr>
      <dsp:spPr>
        <a:xfrm>
          <a:off x="0" y="1340"/>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Base class</a:t>
          </a:r>
          <a:endParaRPr lang="en-US" sz="2400" kern="1200" dirty="0"/>
        </a:p>
      </dsp:txBody>
      <dsp:txXfrm>
        <a:off x="38096" y="39436"/>
        <a:ext cx="3685465" cy="704199"/>
      </dsp:txXfrm>
    </dsp:sp>
    <dsp:sp modelId="{960B0DEF-8B47-4953-A58A-861F77265806}">
      <dsp:nvSpPr>
        <dsp:cNvPr id="0" name=""/>
        <dsp:cNvSpPr/>
      </dsp:nvSpPr>
      <dsp:spPr>
        <a:xfrm rot="5400000">
          <a:off x="6793196" y="-2132747"/>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Contains the properties used to create an entity</a:t>
          </a:r>
          <a:endParaRPr lang="en-US" sz="2100" kern="1200" dirty="0"/>
        </a:p>
      </dsp:txBody>
      <dsp:txXfrm rot="-5400000">
        <a:off x="3761657" y="929268"/>
        <a:ext cx="6656915" cy="563361"/>
      </dsp:txXfrm>
    </dsp:sp>
    <dsp:sp modelId="{A9F73F2B-D6E6-4E0A-9E6A-F20C1F24A76C}">
      <dsp:nvSpPr>
        <dsp:cNvPr id="0" name=""/>
        <dsp:cNvSpPr/>
      </dsp:nvSpPr>
      <dsp:spPr>
        <a:xfrm>
          <a:off x="0" y="820751"/>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Creation information class</a:t>
          </a:r>
          <a:endParaRPr lang="en-US" sz="2400" kern="1200" dirty="0"/>
        </a:p>
      </dsp:txBody>
      <dsp:txXfrm>
        <a:off x="38096" y="858847"/>
        <a:ext cx="3685465" cy="704199"/>
      </dsp:txXfrm>
    </dsp:sp>
    <dsp:sp modelId="{98D766A3-16A9-4E9F-844F-F1F309678893}">
      <dsp:nvSpPr>
        <dsp:cNvPr id="0" name=""/>
        <dsp:cNvSpPr/>
      </dsp:nvSpPr>
      <dsp:spPr>
        <a:xfrm rot="5400000">
          <a:off x="6793196" y="-1313336"/>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Includes the read/write properties for editing</a:t>
          </a:r>
          <a:endParaRPr lang="en-US" sz="2100" kern="1200" dirty="0"/>
        </a:p>
      </dsp:txBody>
      <dsp:txXfrm rot="-5400000">
        <a:off x="3761657" y="1748679"/>
        <a:ext cx="6656915" cy="563361"/>
      </dsp:txXfrm>
    </dsp:sp>
    <dsp:sp modelId="{B13BE3A9-35F7-42CE-AD22-4F201A3F401D}">
      <dsp:nvSpPr>
        <dsp:cNvPr id="0" name=""/>
        <dsp:cNvSpPr/>
      </dsp:nvSpPr>
      <dsp:spPr>
        <a:xfrm>
          <a:off x="0" y="1640163"/>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Draft class</a:t>
          </a:r>
          <a:endParaRPr lang="en-US" sz="2400" kern="1200" dirty="0"/>
        </a:p>
      </dsp:txBody>
      <dsp:txXfrm>
        <a:off x="38096" y="1678259"/>
        <a:ext cx="3685465" cy="704199"/>
      </dsp:txXfrm>
    </dsp:sp>
    <dsp:sp modelId="{1B9D8226-AE98-416D-BB39-37A59C42DDFE}">
      <dsp:nvSpPr>
        <dsp:cNvPr id="0" name=""/>
        <dsp:cNvSpPr/>
      </dsp:nvSpPr>
      <dsp:spPr>
        <a:xfrm rot="5400000">
          <a:off x="6793196" y="-493924"/>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Includes the read only properties </a:t>
          </a:r>
          <a:endParaRPr lang="en-US" sz="2100" kern="1200" dirty="0"/>
        </a:p>
      </dsp:txBody>
      <dsp:txXfrm rot="-5400000">
        <a:off x="3761657" y="2568091"/>
        <a:ext cx="6656915" cy="563361"/>
      </dsp:txXfrm>
    </dsp:sp>
    <dsp:sp modelId="{F8801BE7-0BA0-4F84-B088-95117254EDEF}">
      <dsp:nvSpPr>
        <dsp:cNvPr id="0" name=""/>
        <dsp:cNvSpPr/>
      </dsp:nvSpPr>
      <dsp:spPr>
        <a:xfrm>
          <a:off x="0" y="2459574"/>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Published class</a:t>
          </a:r>
          <a:endParaRPr lang="en-US" sz="2400" kern="1200" dirty="0"/>
        </a:p>
      </dsp:txBody>
      <dsp:txXfrm>
        <a:off x="38096" y="2497670"/>
        <a:ext cx="3685465" cy="704199"/>
      </dsp:txXfrm>
    </dsp:sp>
    <dsp:sp modelId="{9114FABC-F01E-4DCF-8C8F-A962D022D653}">
      <dsp:nvSpPr>
        <dsp:cNvPr id="0" name=""/>
        <dsp:cNvSpPr/>
      </dsp:nvSpPr>
      <dsp:spPr>
        <a:xfrm rot="5400000">
          <a:off x="6793196" y="325486"/>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Includes the Add, </a:t>
          </a:r>
          <a:r>
            <a:rPr lang="en-US" sz="2100" kern="1200" dirty="0" err="1" smtClean="0"/>
            <a:t>GetById</a:t>
          </a:r>
          <a:r>
            <a:rPr lang="en-US" sz="2100" kern="1200" dirty="0" smtClean="0"/>
            <a:t> and the Remove </a:t>
          </a:r>
          <a:endParaRPr lang="en-US" sz="2100" kern="1200" dirty="0"/>
        </a:p>
      </dsp:txBody>
      <dsp:txXfrm rot="-5400000">
        <a:off x="3761657" y="3387501"/>
        <a:ext cx="6656915" cy="563361"/>
      </dsp:txXfrm>
    </dsp:sp>
    <dsp:sp modelId="{2F32F86B-D1A5-460F-921F-EBFE0B976E78}">
      <dsp:nvSpPr>
        <dsp:cNvPr id="0" name=""/>
        <dsp:cNvSpPr/>
      </dsp:nvSpPr>
      <dsp:spPr>
        <a:xfrm>
          <a:off x="0" y="3278986"/>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Draft collection</a:t>
          </a:r>
          <a:endParaRPr lang="en-US" sz="2400" kern="1200" dirty="0"/>
        </a:p>
      </dsp:txBody>
      <dsp:txXfrm>
        <a:off x="38096" y="3317082"/>
        <a:ext cx="3685465" cy="704199"/>
      </dsp:txXfrm>
    </dsp:sp>
    <dsp:sp modelId="{2F00E7AD-965B-4661-82BE-FFAD52939BFA}">
      <dsp:nvSpPr>
        <dsp:cNvPr id="0" name=""/>
        <dsp:cNvSpPr/>
      </dsp:nvSpPr>
      <dsp:spPr>
        <a:xfrm rot="5400000">
          <a:off x="6793196" y="1144898"/>
          <a:ext cx="624313" cy="66873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Includes the </a:t>
          </a:r>
          <a:r>
            <a:rPr lang="en-US" sz="2100" kern="1200" dirty="0" err="1" smtClean="0"/>
            <a:t>GetById</a:t>
          </a:r>
          <a:r>
            <a:rPr lang="en-US" sz="2100" kern="1200" dirty="0" smtClean="0"/>
            <a:t> for reading or for checking out </a:t>
          </a:r>
          <a:endParaRPr lang="en-US" sz="2100" kern="1200" dirty="0"/>
        </a:p>
      </dsp:txBody>
      <dsp:txXfrm rot="-5400000">
        <a:off x="3761657" y="4206913"/>
        <a:ext cx="6656915" cy="563361"/>
      </dsp:txXfrm>
    </dsp:sp>
    <dsp:sp modelId="{492E9B49-43CC-4B03-A09C-BEE4A4215863}">
      <dsp:nvSpPr>
        <dsp:cNvPr id="0" name=""/>
        <dsp:cNvSpPr/>
      </dsp:nvSpPr>
      <dsp:spPr>
        <a:xfrm>
          <a:off x="0" y="4098397"/>
          <a:ext cx="3761657" cy="780391"/>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Published Collection </a:t>
          </a:r>
          <a:endParaRPr lang="en-US" sz="2400" kern="1200" dirty="0"/>
        </a:p>
      </dsp:txBody>
      <dsp:txXfrm>
        <a:off x="38096" y="4136493"/>
        <a:ext cx="3685465" cy="704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21601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303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3260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Tree>
    <p:extLst>
      <p:ext uri="{BB962C8B-B14F-4D97-AF65-F5344CB8AC3E}">
        <p14:creationId xmlns:p14="http://schemas.microsoft.com/office/powerpoint/2010/main" val="56112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3198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7496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283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80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85584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8444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2849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040626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65479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88026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2:42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60021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3884614" y="8685213"/>
            <a:ext cx="2971800" cy="457200"/>
          </a:xfrm>
          <a:prstGeom prst="rect">
            <a:avLst/>
          </a:prstGeom>
        </p:spPr>
        <p:txBody>
          <a:bodyPr lIns="91430" tIns="45715" rIns="91430" bIns="45715"/>
          <a:lstStyle/>
          <a:p>
            <a:endParaRPr lang="en-US" dirty="0"/>
          </a:p>
        </p:txBody>
      </p:sp>
    </p:spTree>
    <p:extLst>
      <p:ext uri="{BB962C8B-B14F-4D97-AF65-F5344CB8AC3E}">
        <p14:creationId xmlns:p14="http://schemas.microsoft.com/office/powerpoint/2010/main" val="363245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970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9562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8400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9899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084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0935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50403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573" y="1189177"/>
            <a:ext cx="11624693" cy="233294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44162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209" r:id="rId21"/>
    <p:sldLayoutId id="2147484210" r:id="rId22"/>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hyperlink" Target="mk:@MSITStore:H:\documents\Missions\PMG-ProjectOnline\P15\UpdatedSDK20111219\Project15SDK.chm::/html/fc19bdc5-740f-7a6b-586c-c2c71a7f5a6a_DI_PJ15Mref.htm" TargetMode="External"/><Relationship Id="rId13" Type="http://schemas.openxmlformats.org/officeDocument/2006/relationships/hyperlink" Target="mk:@MSITStore:H:\documents\Missions\PMG-ProjectOnline\P15\UpdatedSDK20111219\Project15SDK.chm::/html/f5f57fb2-af9a-09d7-9dcc-04ba2bf00281_DI_PJ15Mref.htm" TargetMode="External"/><Relationship Id="rId3" Type="http://schemas.openxmlformats.org/officeDocument/2006/relationships/hyperlink" Target="mk:@MSITStore:H:\documents\Missions\PMG-ProjectOnline\P15\UpdatedSDK20111219\Project15SDK.chm::/html/b5c08e54-0255-4e6d-4b67-4db2780cadc4_DI_PJ15Mref.htm" TargetMode="External"/><Relationship Id="rId7" Type="http://schemas.openxmlformats.org/officeDocument/2006/relationships/hyperlink" Target="mk:@MSITStore:H:\documents\Missions\PMG-ProjectOnline\P15\UpdatedSDK20111219\Project15SDK.chm::/html/9f27e3f0-bb88-6d60-3a97-237238eacdc8_DI_PJ15Mref.htm" TargetMode="External"/><Relationship Id="rId12" Type="http://schemas.openxmlformats.org/officeDocument/2006/relationships/hyperlink" Target="mk:@MSITStore:H:\documents\Missions\PMG-ProjectOnline\P15\UpdatedSDK20111219\Project15SDK.chm::/html/fa652e06-b0ab-5838-d5a4-a67537e19872_DI_PJ15Mref.htm" TargetMode="External"/><Relationship Id="rId2" Type="http://schemas.openxmlformats.org/officeDocument/2006/relationships/hyperlink" Target="mk:@MSITStore:H:\documents\Missions\PMG-ProjectOnline\P15\UpdatedSDK20111219\Project15SDK.chm::/html/1366d1fd-d7b2-9057-dd50-675c61659fb0_DI_PJ15Mref.htm" TargetMode="External"/><Relationship Id="rId1" Type="http://schemas.openxmlformats.org/officeDocument/2006/relationships/slideLayout" Target="../slideLayouts/slideLayout17.xml"/><Relationship Id="rId6" Type="http://schemas.openxmlformats.org/officeDocument/2006/relationships/hyperlink" Target="mk:@MSITStore:H:\documents\Missions\PMG-ProjectOnline\P15\UpdatedSDK20111219\Project15SDK.chm::/html/234253d1-346d-74fb-ec42-e5c0f6a946e4_DI_PJ15Mref.htm" TargetMode="External"/><Relationship Id="rId11" Type="http://schemas.openxmlformats.org/officeDocument/2006/relationships/hyperlink" Target="mk:@MSITStore:H:\documents\Missions\PMG-ProjectOnline\P15\UpdatedSDK20111219\Project15SDK.chm::/html/4fe498d1-a4a1-a0f1-6c43-ce64881e862a_DI_PJ15Mref.htm" TargetMode="External"/><Relationship Id="rId5" Type="http://schemas.openxmlformats.org/officeDocument/2006/relationships/hyperlink" Target="mk:@MSITStore:H:\documents\Missions\PMG-ProjectOnline\P15\UpdatedSDK20111219\Project15SDK.chm::/html/cf09e372-07a0-1e35-a144-a55e1a8ea468_DI_PJ15Mref.htm" TargetMode="External"/><Relationship Id="rId10" Type="http://schemas.openxmlformats.org/officeDocument/2006/relationships/hyperlink" Target="mk:@MSITStore:H:\documents\Missions\PMG-ProjectOnline\P15\UpdatedSDK20111219\Project15SDK.chm::/html/d9994f46-a1b8-c610-70f0-01f69183d327_DI_PJ15Mref.htm" TargetMode="External"/><Relationship Id="rId4" Type="http://schemas.openxmlformats.org/officeDocument/2006/relationships/hyperlink" Target="mk:@MSITStore:H:\documents\Missions\PMG-ProjectOnline\P15\UpdatedSDK20111219\Project15SDK.chm::/html/bced37b0-95ca-d532-d209-7dae9c8cb808_DI_PJ15Mref.htm" TargetMode="External"/><Relationship Id="rId9" Type="http://schemas.openxmlformats.org/officeDocument/2006/relationships/hyperlink" Target="mk:@MSITStore:H:\documents\Missions\PMG-ProjectOnline\P15\UpdatedSDK20111219\Project15SDK.chm::/html/3a211846-ab91-8c03-0845-0e6bd22b0539_DI_PJ15Mref.htm"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hyperlink" Target="http://blogs.office.com/b/project/" TargetMode="External"/><Relationship Id="rId3" Type="http://schemas.openxmlformats.org/officeDocument/2006/relationships/hyperlink" Target="http://msdn.microsoft.com/project" TargetMode="External"/><Relationship Id="rId7" Type="http://schemas.openxmlformats.org/officeDocument/2006/relationships/hyperlink" Target="http://www.microsoft.com/project" TargetMode="External"/><Relationship Id="rId2" Type="http://schemas.openxmlformats.org/officeDocument/2006/relationships/hyperlink" Target="http://blogs.msdn.com/project_programmability/" TargetMode="External"/><Relationship Id="rId1" Type="http://schemas.openxmlformats.org/officeDocument/2006/relationships/slideLayout" Target="../slideLayouts/slideLayout6.xml"/><Relationship Id="rId6" Type="http://schemas.openxmlformats.org/officeDocument/2006/relationships/hyperlink" Target="http://office.microsoft.com/store/" TargetMode="External"/><Relationship Id="rId5" Type="http://schemas.openxmlformats.org/officeDocument/2006/relationships/hyperlink" Target="http://msdn.microsoft.com/sharepoint" TargetMode="External"/><Relationship Id="rId10" Type="http://schemas.openxmlformats.org/officeDocument/2006/relationships/hyperlink" Target="http://social.technet.microsoft.com/Forums/en-US/category/project" TargetMode="External"/><Relationship Id="rId4" Type="http://schemas.openxmlformats.org/officeDocument/2006/relationships/hyperlink" Target="http://msdn.microsoft.com/office" TargetMode="External"/><Relationship Id="rId9" Type="http://schemas.openxmlformats.org/officeDocument/2006/relationships/hyperlink" Target="http://technet.microsoft.com/projectserver"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29" y="2530746"/>
            <a:ext cx="10215119" cy="994729"/>
          </a:xfrm>
        </p:spPr>
        <p:txBody>
          <a:bodyPr/>
          <a:lstStyle/>
          <a:p>
            <a:r>
              <a:rPr lang="en-US" dirty="0" smtClean="0"/>
              <a:t>What's new for developers- </a:t>
            </a:r>
            <a:r>
              <a:rPr lang="en-US" dirty="0"/>
              <a:t>Part </a:t>
            </a:r>
            <a:r>
              <a:rPr lang="en-US" dirty="0" smtClean="0"/>
              <a:t>2 </a:t>
            </a:r>
            <a:r>
              <a:rPr lang="en-US" dirty="0"/>
              <a:t>– Project </a:t>
            </a:r>
            <a:r>
              <a:rPr lang="en-US" dirty="0" smtClean="0"/>
              <a:t>Online and</a:t>
            </a:r>
            <a:r>
              <a:rPr lang="en-US" dirty="0"/>
              <a:t/>
            </a:r>
            <a:br>
              <a:rPr lang="en-US" dirty="0"/>
            </a:br>
            <a:r>
              <a:rPr lang="en-US" dirty="0"/>
              <a:t>Project </a:t>
            </a:r>
            <a:r>
              <a:rPr lang="en-US" dirty="0" smtClean="0"/>
              <a:t>Server 2013</a:t>
            </a:r>
            <a:endParaRPr lang="en-US" dirty="0"/>
          </a:p>
        </p:txBody>
      </p:sp>
      <p:sp>
        <p:nvSpPr>
          <p:cNvPr id="5" name="Subtitle 4"/>
          <p:cNvSpPr>
            <a:spLocks noGrp="1"/>
          </p:cNvSpPr>
          <p:nvPr>
            <p:ph type="body" sz="quarter" idx="12"/>
          </p:nvPr>
        </p:nvSpPr>
        <p:spPr>
          <a:xfrm>
            <a:off x="976529" y="3843773"/>
            <a:ext cx="10215119" cy="497365"/>
          </a:xfrm>
        </p:spPr>
        <p:txBody>
          <a:bodyPr/>
          <a:lstStyle/>
          <a:p>
            <a:r>
              <a:rPr lang="en-US" dirty="0" smtClean="0"/>
              <a:t>Jan Kalis</a:t>
            </a:r>
          </a:p>
          <a:p>
            <a:r>
              <a:rPr lang="en-US" sz="2128" dirty="0"/>
              <a:t>http://blogs.msdn.com/jkalis</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808173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4294967295"/>
          </p:nvPr>
        </p:nvSpPr>
        <p:spPr>
          <a:xfrm>
            <a:off x="758729" y="1480199"/>
            <a:ext cx="10720411" cy="5103600"/>
          </a:xfrm>
        </p:spPr>
        <p:txBody>
          <a:bodyPr/>
          <a:lstStyle/>
          <a:p>
            <a:r>
              <a:rPr lang="en-US" dirty="0" smtClean="0"/>
              <a:t>Overview</a:t>
            </a:r>
          </a:p>
          <a:p>
            <a:r>
              <a:rPr lang="en-US" dirty="0" smtClean="0"/>
              <a:t>Terminology</a:t>
            </a:r>
          </a:p>
          <a:p>
            <a:r>
              <a:rPr lang="en-US" dirty="0" smtClean="0"/>
              <a:t>Architecture</a:t>
            </a:r>
          </a:p>
          <a:p>
            <a:r>
              <a:rPr lang="en-US" dirty="0" smtClean="0">
                <a:solidFill>
                  <a:schemeClr val="bg1">
                    <a:lumMod val="75000"/>
                  </a:schemeClr>
                </a:solidFill>
              </a:rPr>
              <a:t>Remote Event Receivers</a:t>
            </a:r>
          </a:p>
          <a:p>
            <a:r>
              <a:rPr lang="en-US" dirty="0" smtClean="0">
                <a:solidFill>
                  <a:schemeClr val="bg1">
                    <a:lumMod val="75000"/>
                  </a:schemeClr>
                </a:solidFill>
              </a:rPr>
              <a:t>Introduction to </a:t>
            </a:r>
            <a:r>
              <a:rPr lang="en-US" dirty="0">
                <a:solidFill>
                  <a:schemeClr val="bg1">
                    <a:lumMod val="75000"/>
                  </a:schemeClr>
                </a:solidFill>
              </a:rPr>
              <a:t>CSOM (</a:t>
            </a:r>
            <a:r>
              <a:rPr lang="en-US" dirty="0" smtClean="0">
                <a:solidFill>
                  <a:schemeClr val="bg1">
                    <a:lumMod val="75000"/>
                  </a:schemeClr>
                </a:solidFill>
              </a:rPr>
              <a:t>OData), JSOM</a:t>
            </a:r>
          </a:p>
          <a:p>
            <a:pPr lvl="1"/>
            <a:r>
              <a:rPr lang="en-US" dirty="0" smtClean="0">
                <a:solidFill>
                  <a:schemeClr val="bg1">
                    <a:lumMod val="75000"/>
                  </a:schemeClr>
                </a:solidFill>
              </a:rPr>
              <a:t>When to use CSOM</a:t>
            </a:r>
          </a:p>
          <a:p>
            <a:pPr lvl="1"/>
            <a:r>
              <a:rPr lang="en-US" dirty="0" smtClean="0">
                <a:solidFill>
                  <a:schemeClr val="bg1">
                    <a:lumMod val="75000"/>
                  </a:schemeClr>
                </a:solidFill>
              </a:rPr>
              <a:t>Comparing CSOM and PSI</a:t>
            </a:r>
            <a:endParaRPr lang="en-US" dirty="0">
              <a:solidFill>
                <a:schemeClr val="bg1">
                  <a:lumMod val="75000"/>
                </a:schemeClr>
              </a:solidFill>
            </a:endParaRPr>
          </a:p>
          <a:p>
            <a:pPr lvl="1"/>
            <a:r>
              <a:rPr lang="en-US" dirty="0" smtClean="0">
                <a:solidFill>
                  <a:schemeClr val="bg1">
                    <a:lumMod val="75000"/>
                  </a:schemeClr>
                </a:solidFill>
              </a:rPr>
              <a:t>How to use CSOM</a:t>
            </a:r>
          </a:p>
          <a:p>
            <a:r>
              <a:rPr lang="en-US" dirty="0" smtClean="0">
                <a:solidFill>
                  <a:schemeClr val="bg1">
                    <a:lumMod val="75000"/>
                  </a:schemeClr>
                </a:solidFill>
              </a:rPr>
              <a:t>Demos</a:t>
            </a:r>
          </a:p>
          <a:p>
            <a:endParaRPr lang="en-US" dirty="0" smtClean="0"/>
          </a:p>
        </p:txBody>
      </p:sp>
    </p:spTree>
    <p:extLst>
      <p:ext uri="{BB962C8B-B14F-4D97-AF65-F5344CB8AC3E}">
        <p14:creationId xmlns:p14="http://schemas.microsoft.com/office/powerpoint/2010/main" val="10337442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2013 Architecture</a:t>
            </a:r>
            <a:endParaRPr lang="en-US" dirty="0"/>
          </a:p>
        </p:txBody>
      </p:sp>
      <p:sp>
        <p:nvSpPr>
          <p:cNvPr id="4" name="AutoShape 2" descr="Project Server architecture"/>
          <p:cNvSpPr>
            <a:spLocks noChangeAspect="1" noChangeArrowheads="1"/>
          </p:cNvSpPr>
          <p:nvPr/>
        </p:nvSpPr>
        <p:spPr bwMode="auto">
          <a:xfrm>
            <a:off x="63360" y="-136550"/>
            <a:ext cx="304126" cy="30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31" tIns="45616" rIns="91231" bIns="45616" numCol="1" anchor="t" anchorCtr="0" compatLnSpc="1">
            <a:prstTxWarp prst="textNoShape">
              <a:avLst/>
            </a:prstTxWarp>
          </a:bodyPr>
          <a:lstStyle/>
          <a:p>
            <a:endParaRPr lang="en-US" sz="1896"/>
          </a:p>
        </p:txBody>
      </p:sp>
      <p:sp>
        <p:nvSpPr>
          <p:cNvPr id="5" name="AutoShape 4" descr="Project Server architecture"/>
          <p:cNvSpPr>
            <a:spLocks noChangeAspect="1" noChangeArrowheads="1"/>
          </p:cNvSpPr>
          <p:nvPr/>
        </p:nvSpPr>
        <p:spPr bwMode="auto">
          <a:xfrm>
            <a:off x="215423" y="15514"/>
            <a:ext cx="304126" cy="30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31" tIns="45616" rIns="91231" bIns="45616" numCol="1" anchor="t" anchorCtr="0" compatLnSpc="1">
            <a:prstTxWarp prst="textNoShape">
              <a:avLst/>
            </a:prstTxWarp>
          </a:bodyPr>
          <a:lstStyle/>
          <a:p>
            <a:endParaRPr lang="en-US" sz="1896"/>
          </a:p>
        </p:txBody>
      </p:sp>
      <p:pic>
        <p:nvPicPr>
          <p:cNvPr id="102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00049" y="1307988"/>
            <a:ext cx="6638044" cy="509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9582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Online Architecture</a:t>
            </a:r>
            <a:endParaRPr lang="en-US" dirty="0"/>
          </a:p>
        </p:txBody>
      </p:sp>
      <p:sp>
        <p:nvSpPr>
          <p:cNvPr id="4" name="AutoShape 2" descr="Project Server architecture"/>
          <p:cNvSpPr>
            <a:spLocks noChangeAspect="1" noChangeArrowheads="1"/>
          </p:cNvSpPr>
          <p:nvPr/>
        </p:nvSpPr>
        <p:spPr bwMode="auto">
          <a:xfrm>
            <a:off x="63360" y="-136550"/>
            <a:ext cx="304126" cy="30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31" tIns="45616" rIns="91231" bIns="45616" numCol="1" anchor="t" anchorCtr="0" compatLnSpc="1">
            <a:prstTxWarp prst="textNoShape">
              <a:avLst/>
            </a:prstTxWarp>
          </a:bodyPr>
          <a:lstStyle/>
          <a:p>
            <a:endParaRPr lang="en-US" sz="1896"/>
          </a:p>
        </p:txBody>
      </p:sp>
      <p:sp>
        <p:nvSpPr>
          <p:cNvPr id="5" name="AutoShape 4" descr="Project Server architecture"/>
          <p:cNvSpPr>
            <a:spLocks noChangeAspect="1" noChangeArrowheads="1"/>
          </p:cNvSpPr>
          <p:nvPr/>
        </p:nvSpPr>
        <p:spPr bwMode="auto">
          <a:xfrm>
            <a:off x="215423" y="15514"/>
            <a:ext cx="304126" cy="30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31" tIns="45616" rIns="91231" bIns="45616" numCol="1" anchor="t" anchorCtr="0" compatLnSpc="1">
            <a:prstTxWarp prst="textNoShape">
              <a:avLst/>
            </a:prstTxWarp>
          </a:bodyPr>
          <a:lstStyle/>
          <a:p>
            <a:endParaRPr lang="en-US" sz="1896"/>
          </a:p>
        </p:txBody>
      </p:sp>
      <p:pic>
        <p:nvPicPr>
          <p:cNvPr id="1028"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00049" y="1307988"/>
            <a:ext cx="6638044" cy="509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4488049" y="2839962"/>
            <a:ext cx="3948356" cy="375806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algn="ctr" defTabSz="912088" fontAlgn="base">
              <a:spcBef>
                <a:spcPct val="0"/>
              </a:spcBef>
              <a:spcAft>
                <a:spcPct val="0"/>
              </a:spcAft>
            </a:pPr>
            <a:endParaRPr lang="en-US" sz="2195" dirty="0">
              <a:gradFill>
                <a:gsLst>
                  <a:gs pos="0">
                    <a:srgbClr val="FFFFFF"/>
                  </a:gs>
                  <a:gs pos="100000">
                    <a:srgbClr val="FFFFFF"/>
                  </a:gs>
                </a:gsLst>
                <a:lin ang="5400000" scaled="0"/>
              </a:gradFill>
              <a:latin typeface="Segoe Condensed" pitchFamily="34" charset="0"/>
            </a:endParaRPr>
          </a:p>
        </p:txBody>
      </p:sp>
      <p:sp>
        <p:nvSpPr>
          <p:cNvPr id="15" name="Freeform 40"/>
          <p:cNvSpPr>
            <a:spLocks noEditPoints="1"/>
          </p:cNvSpPr>
          <p:nvPr/>
        </p:nvSpPr>
        <p:spPr bwMode="black">
          <a:xfrm>
            <a:off x="6265813" y="3578629"/>
            <a:ext cx="392828" cy="392828"/>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38" tIns="45619" rIns="91238" bIns="45619" numCol="1" anchor="t" anchorCtr="0" compatLnSpc="1">
            <a:prstTxWarp prst="textNoShape">
              <a:avLst/>
            </a:prstTxWarp>
          </a:bodyPr>
          <a:lstStyle/>
          <a:p>
            <a:endParaRPr lang="en-US" sz="1896"/>
          </a:p>
        </p:txBody>
      </p:sp>
      <p:sp>
        <p:nvSpPr>
          <p:cNvPr id="6" name="TextBox 5"/>
          <p:cNvSpPr txBox="1"/>
          <p:nvPr/>
        </p:nvSpPr>
        <p:spPr>
          <a:xfrm>
            <a:off x="5615097" y="4302947"/>
            <a:ext cx="1961968" cy="1146986"/>
          </a:xfrm>
          <a:prstGeom prst="rect">
            <a:avLst/>
          </a:prstGeom>
          <a:noFill/>
        </p:spPr>
        <p:txBody>
          <a:bodyPr wrap="square" lIns="0" tIns="0" rIns="0" bIns="0" rtlCol="0">
            <a:noAutofit/>
          </a:bodyPr>
          <a:lstStyle/>
          <a:p>
            <a:pPr algn="ctr"/>
            <a:r>
              <a:rPr lang="en-US" sz="2395" dirty="0">
                <a:solidFill>
                  <a:schemeClr val="bg1"/>
                </a:solidFill>
                <a:latin typeface="Segoe UI Light" pitchFamily="34" charset="0"/>
              </a:rPr>
              <a:t>not directly accessible to </a:t>
            </a:r>
            <a:r>
              <a:rPr lang="en-US" sz="2395" dirty="0" smtClean="0">
                <a:solidFill>
                  <a:schemeClr val="bg1"/>
                </a:solidFill>
                <a:latin typeface="Segoe UI Light" pitchFamily="34" charset="0"/>
              </a:rPr>
              <a:t>via code</a:t>
            </a:r>
            <a:endParaRPr lang="en-US" sz="2395" dirty="0">
              <a:solidFill>
                <a:schemeClr val="bg1"/>
              </a:solidFill>
              <a:latin typeface="Segoe UI Light" pitchFamily="34" charset="0"/>
            </a:endParaRPr>
          </a:p>
        </p:txBody>
      </p:sp>
    </p:spTree>
    <p:extLst>
      <p:ext uri="{BB962C8B-B14F-4D97-AF65-F5344CB8AC3E}">
        <p14:creationId xmlns:p14="http://schemas.microsoft.com/office/powerpoint/2010/main" val="36210502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Differences between On premises and online</a:t>
            </a:r>
            <a:endParaRPr lang="en-US" sz="4800" dirty="0"/>
          </a:p>
        </p:txBody>
      </p:sp>
      <p:sp>
        <p:nvSpPr>
          <p:cNvPr id="3" name="Content Placeholder 2"/>
          <p:cNvSpPr>
            <a:spLocks noGrp="1"/>
          </p:cNvSpPr>
          <p:nvPr>
            <p:ph type="body" sz="quarter" idx="10"/>
          </p:nvPr>
        </p:nvSpPr>
        <p:spPr>
          <a:xfrm>
            <a:off x="517964" y="1183394"/>
            <a:ext cx="11124328" cy="2043636"/>
          </a:xfrm>
        </p:spPr>
        <p:txBody>
          <a:bodyPr/>
          <a:lstStyle/>
          <a:p>
            <a:r>
              <a:rPr lang="fr-FR" sz="3600" dirty="0" smtClean="0"/>
              <a:t>Online</a:t>
            </a:r>
          </a:p>
          <a:p>
            <a:pPr lvl="1"/>
            <a:r>
              <a:rPr lang="en-US" sz="2000" dirty="0" smtClean="0"/>
              <a:t>Extensibility via SharePoint extensibility model </a:t>
            </a:r>
          </a:p>
          <a:p>
            <a:pPr lvl="2"/>
            <a:r>
              <a:rPr lang="en-US" sz="2000" dirty="0" smtClean="0"/>
              <a:t>No full-trust code</a:t>
            </a:r>
          </a:p>
          <a:p>
            <a:pPr lvl="1"/>
            <a:r>
              <a:rPr lang="en-US" sz="2000" dirty="0" smtClean="0"/>
              <a:t>Reporting is done via </a:t>
            </a:r>
            <a:r>
              <a:rPr lang="en-US" sz="2000" dirty="0" err="1" smtClean="0"/>
              <a:t>OData</a:t>
            </a:r>
            <a:endParaRPr lang="en-US" sz="2000" dirty="0" smtClean="0"/>
          </a:p>
          <a:p>
            <a:pPr lvl="2"/>
            <a:r>
              <a:rPr lang="en-US" sz="2000" dirty="0" smtClean="0"/>
              <a:t>No direct access to the SQL and OLAP databases</a:t>
            </a:r>
          </a:p>
          <a:p>
            <a:pPr lvl="1"/>
            <a:r>
              <a:rPr lang="en-US" sz="2000" dirty="0" smtClean="0"/>
              <a:t>Access using CSOM (PSI interfaces do not support </a:t>
            </a:r>
            <a:r>
              <a:rPr lang="en-US" sz="2000" dirty="0" err="1" smtClean="0"/>
              <a:t>OAuth</a:t>
            </a:r>
            <a:r>
              <a:rPr lang="en-US" sz="2000" dirty="0" smtClean="0"/>
              <a:t>)</a:t>
            </a:r>
          </a:p>
          <a:p>
            <a:r>
              <a:rPr lang="en-US" sz="3600" dirty="0" smtClean="0"/>
              <a:t>On Premises</a:t>
            </a:r>
          </a:p>
          <a:p>
            <a:pPr lvl="1"/>
            <a:r>
              <a:rPr lang="en-US" sz="2000" dirty="0" smtClean="0"/>
              <a:t>Full access to databases</a:t>
            </a:r>
          </a:p>
          <a:p>
            <a:pPr lvl="1"/>
            <a:r>
              <a:rPr lang="en-US" sz="2000" dirty="0" smtClean="0"/>
              <a:t>Full access to PSI and CSOM</a:t>
            </a:r>
          </a:p>
          <a:p>
            <a:r>
              <a:rPr lang="en-US" sz="3600" dirty="0" smtClean="0"/>
              <a:t>Please refer to the Project SDK for most up-to-date information</a:t>
            </a:r>
            <a:endParaRPr lang="en-US" sz="3600" dirty="0"/>
          </a:p>
        </p:txBody>
      </p:sp>
    </p:spTree>
    <p:extLst>
      <p:ext uri="{BB962C8B-B14F-4D97-AF65-F5344CB8AC3E}">
        <p14:creationId xmlns:p14="http://schemas.microsoft.com/office/powerpoint/2010/main" val="41229367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4294967295"/>
          </p:nvPr>
        </p:nvSpPr>
        <p:spPr>
          <a:xfrm>
            <a:off x="758729" y="1480199"/>
            <a:ext cx="10720411" cy="5103600"/>
          </a:xfrm>
        </p:spPr>
        <p:txBody>
          <a:bodyPr/>
          <a:lstStyle/>
          <a:p>
            <a:r>
              <a:rPr lang="en-US" dirty="0" smtClean="0"/>
              <a:t>Overview</a:t>
            </a:r>
          </a:p>
          <a:p>
            <a:r>
              <a:rPr lang="en-US" dirty="0" smtClean="0"/>
              <a:t>Terminology</a:t>
            </a:r>
          </a:p>
          <a:p>
            <a:r>
              <a:rPr lang="en-US" dirty="0" smtClean="0"/>
              <a:t>Architecture</a:t>
            </a:r>
          </a:p>
          <a:p>
            <a:r>
              <a:rPr lang="en-US" dirty="0" smtClean="0"/>
              <a:t>Remote Event Receivers</a:t>
            </a:r>
          </a:p>
          <a:p>
            <a:r>
              <a:rPr lang="en-US" dirty="0" smtClean="0">
                <a:solidFill>
                  <a:schemeClr val="bg1">
                    <a:lumMod val="75000"/>
                  </a:schemeClr>
                </a:solidFill>
              </a:rPr>
              <a:t>Introduction to </a:t>
            </a:r>
            <a:r>
              <a:rPr lang="en-US" dirty="0">
                <a:solidFill>
                  <a:schemeClr val="bg1">
                    <a:lumMod val="75000"/>
                  </a:schemeClr>
                </a:solidFill>
              </a:rPr>
              <a:t>CSOM (</a:t>
            </a:r>
            <a:r>
              <a:rPr lang="en-US" dirty="0" smtClean="0">
                <a:solidFill>
                  <a:schemeClr val="bg1">
                    <a:lumMod val="75000"/>
                  </a:schemeClr>
                </a:solidFill>
              </a:rPr>
              <a:t>OData), JSOM</a:t>
            </a:r>
          </a:p>
          <a:p>
            <a:pPr lvl="1"/>
            <a:r>
              <a:rPr lang="en-US" dirty="0" smtClean="0">
                <a:solidFill>
                  <a:schemeClr val="bg1">
                    <a:lumMod val="75000"/>
                  </a:schemeClr>
                </a:solidFill>
              </a:rPr>
              <a:t>When to use CSOM</a:t>
            </a:r>
          </a:p>
          <a:p>
            <a:pPr lvl="1"/>
            <a:r>
              <a:rPr lang="en-US" dirty="0" smtClean="0">
                <a:solidFill>
                  <a:schemeClr val="bg1">
                    <a:lumMod val="75000"/>
                  </a:schemeClr>
                </a:solidFill>
              </a:rPr>
              <a:t>Comparing CSOM and PSI</a:t>
            </a:r>
            <a:endParaRPr lang="en-US" dirty="0">
              <a:solidFill>
                <a:schemeClr val="bg1">
                  <a:lumMod val="75000"/>
                </a:schemeClr>
              </a:solidFill>
            </a:endParaRPr>
          </a:p>
          <a:p>
            <a:pPr lvl="1"/>
            <a:r>
              <a:rPr lang="en-US" dirty="0" smtClean="0">
                <a:solidFill>
                  <a:schemeClr val="bg1">
                    <a:lumMod val="75000"/>
                  </a:schemeClr>
                </a:solidFill>
              </a:rPr>
              <a:t>How to use CSOM</a:t>
            </a:r>
          </a:p>
          <a:p>
            <a:r>
              <a:rPr lang="en-US" dirty="0" smtClean="0">
                <a:solidFill>
                  <a:schemeClr val="bg1">
                    <a:lumMod val="75000"/>
                  </a:schemeClr>
                </a:solidFill>
              </a:rPr>
              <a:t>Demos</a:t>
            </a:r>
          </a:p>
          <a:p>
            <a:endParaRPr lang="en-US" dirty="0" smtClean="0"/>
          </a:p>
        </p:txBody>
      </p:sp>
    </p:spTree>
    <p:extLst>
      <p:ext uri="{BB962C8B-B14F-4D97-AF65-F5344CB8AC3E}">
        <p14:creationId xmlns:p14="http://schemas.microsoft.com/office/powerpoint/2010/main" val="369977749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new in Event Handler (Receiver)?</a:t>
            </a:r>
            <a:endParaRPr lang="en-US" dirty="0"/>
          </a:p>
        </p:txBody>
      </p:sp>
      <p:sp>
        <p:nvSpPr>
          <p:cNvPr id="3" name="Text Placeholder 2"/>
          <p:cNvSpPr>
            <a:spLocks noGrp="1"/>
          </p:cNvSpPr>
          <p:nvPr>
            <p:ph type="body" sz="quarter" idx="10"/>
          </p:nvPr>
        </p:nvSpPr>
        <p:spPr>
          <a:xfrm>
            <a:off x="517964" y="1756892"/>
            <a:ext cx="11124328" cy="2043636"/>
          </a:xfrm>
        </p:spPr>
        <p:txBody>
          <a:bodyPr/>
          <a:lstStyle/>
          <a:p>
            <a:r>
              <a:rPr lang="en-US" dirty="0" smtClean="0"/>
              <a:t>In Project Server 2010 </a:t>
            </a:r>
          </a:p>
          <a:p>
            <a:pPr lvl="1"/>
            <a:r>
              <a:rPr lang="en-US" dirty="0" smtClean="0"/>
              <a:t>Event handlers are written in full-trust code deployed on Project Server computer</a:t>
            </a:r>
          </a:p>
          <a:p>
            <a:pPr lvl="1"/>
            <a:r>
              <a:rPr lang="en-US" dirty="0" smtClean="0"/>
              <a:t>They run inside the Project Server </a:t>
            </a:r>
            <a:r>
              <a:rPr lang="en-US" dirty="0" err="1" smtClean="0"/>
              <a:t>Eventing</a:t>
            </a:r>
            <a:r>
              <a:rPr lang="en-US" dirty="0" smtClean="0"/>
              <a:t> System</a:t>
            </a:r>
          </a:p>
          <a:p>
            <a:r>
              <a:rPr lang="en-US" dirty="0" smtClean="0"/>
              <a:t>In Project Server 2013 and Project Online you need to implement remote event receivers</a:t>
            </a:r>
          </a:p>
          <a:p>
            <a:r>
              <a:rPr lang="en-US" dirty="0" smtClean="0"/>
              <a:t>An Project Server 2013 (on-premises) can use both full-trust event handlers and remote event receivers</a:t>
            </a:r>
          </a:p>
          <a:p>
            <a:endParaRPr lang="en-US" dirty="0"/>
          </a:p>
        </p:txBody>
      </p:sp>
    </p:spTree>
    <p:extLst>
      <p:ext uri="{BB962C8B-B14F-4D97-AF65-F5344CB8AC3E}">
        <p14:creationId xmlns:p14="http://schemas.microsoft.com/office/powerpoint/2010/main" val="14452314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4294967295"/>
          </p:nvPr>
        </p:nvSpPr>
        <p:spPr>
          <a:xfrm>
            <a:off x="758729" y="1480199"/>
            <a:ext cx="10720411" cy="5103600"/>
          </a:xfrm>
        </p:spPr>
        <p:txBody>
          <a:bodyPr/>
          <a:lstStyle/>
          <a:p>
            <a:r>
              <a:rPr lang="en-US" dirty="0" smtClean="0"/>
              <a:t>Overview</a:t>
            </a:r>
          </a:p>
          <a:p>
            <a:r>
              <a:rPr lang="en-US" dirty="0" smtClean="0"/>
              <a:t>Terminology</a:t>
            </a:r>
          </a:p>
          <a:p>
            <a:r>
              <a:rPr lang="en-US" dirty="0" smtClean="0"/>
              <a:t>Architecture</a:t>
            </a:r>
          </a:p>
          <a:p>
            <a:r>
              <a:rPr lang="en-US" dirty="0" smtClean="0"/>
              <a:t>Remote Event Receivers</a:t>
            </a:r>
          </a:p>
          <a:p>
            <a:r>
              <a:rPr lang="en-US" dirty="0" smtClean="0"/>
              <a:t>Introduction to </a:t>
            </a:r>
            <a:r>
              <a:rPr lang="en-US" dirty="0"/>
              <a:t>CSOM (</a:t>
            </a:r>
            <a:r>
              <a:rPr lang="en-US" dirty="0" smtClean="0"/>
              <a:t>OData), JSOM</a:t>
            </a:r>
          </a:p>
          <a:p>
            <a:pPr lvl="1"/>
            <a:r>
              <a:rPr lang="en-US" dirty="0" smtClean="0"/>
              <a:t>When to use CSOM</a:t>
            </a:r>
          </a:p>
          <a:p>
            <a:pPr lvl="1"/>
            <a:r>
              <a:rPr lang="en-US" dirty="0" smtClean="0"/>
              <a:t>Comparing CSOM and PSI</a:t>
            </a:r>
            <a:endParaRPr lang="en-US" dirty="0"/>
          </a:p>
          <a:p>
            <a:pPr lvl="1"/>
            <a:r>
              <a:rPr lang="en-US" dirty="0" smtClean="0"/>
              <a:t>How to use CSOM</a:t>
            </a:r>
          </a:p>
          <a:p>
            <a:r>
              <a:rPr lang="en-US" dirty="0" smtClean="0">
                <a:solidFill>
                  <a:schemeClr val="bg1">
                    <a:lumMod val="75000"/>
                  </a:schemeClr>
                </a:solidFill>
              </a:rPr>
              <a:t>Demos</a:t>
            </a:r>
          </a:p>
          <a:p>
            <a:endParaRPr lang="en-US" dirty="0" smtClean="0"/>
          </a:p>
        </p:txBody>
      </p:sp>
    </p:spTree>
    <p:extLst>
      <p:ext uri="{BB962C8B-B14F-4D97-AF65-F5344CB8AC3E}">
        <p14:creationId xmlns:p14="http://schemas.microsoft.com/office/powerpoint/2010/main" val="7240049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CSOM, JSOM ?</a:t>
            </a:r>
            <a:endParaRPr lang="en-US" dirty="0"/>
          </a:p>
        </p:txBody>
      </p:sp>
      <p:sp>
        <p:nvSpPr>
          <p:cNvPr id="3" name="Text Placeholder 2"/>
          <p:cNvSpPr>
            <a:spLocks noGrp="1"/>
          </p:cNvSpPr>
          <p:nvPr>
            <p:ph type="body" sz="quarter" idx="10"/>
          </p:nvPr>
        </p:nvSpPr>
        <p:spPr>
          <a:xfrm>
            <a:off x="517964" y="1187822"/>
            <a:ext cx="11124328" cy="2043636"/>
          </a:xfrm>
        </p:spPr>
        <p:txBody>
          <a:bodyPr/>
          <a:lstStyle/>
          <a:p>
            <a:r>
              <a:rPr lang="en-US" sz="2400" dirty="0"/>
              <a:t>CSOM  is a </a:t>
            </a:r>
            <a:r>
              <a:rPr lang="en-US" sz="2400" u="sng" dirty="0"/>
              <a:t>C</a:t>
            </a:r>
            <a:r>
              <a:rPr lang="en-US" sz="2400" dirty="0"/>
              <a:t>lient-</a:t>
            </a:r>
            <a:r>
              <a:rPr lang="en-US" sz="2400" u="sng" dirty="0"/>
              <a:t>S</a:t>
            </a:r>
            <a:r>
              <a:rPr lang="en-US" sz="2400" dirty="0"/>
              <a:t>ide </a:t>
            </a:r>
            <a:r>
              <a:rPr lang="en-US" sz="2400" u="sng" dirty="0"/>
              <a:t>O</a:t>
            </a:r>
            <a:r>
              <a:rPr lang="en-US" sz="2400" dirty="0"/>
              <a:t>bject </a:t>
            </a:r>
            <a:r>
              <a:rPr lang="en-US" sz="2400" u="sng" dirty="0"/>
              <a:t>M</a:t>
            </a:r>
            <a:r>
              <a:rPr lang="en-US" sz="2400" dirty="0"/>
              <a:t>odel API </a:t>
            </a:r>
          </a:p>
          <a:p>
            <a:pPr lvl="1"/>
            <a:r>
              <a:rPr lang="en-US" sz="2000" dirty="0"/>
              <a:t>New </a:t>
            </a:r>
            <a:r>
              <a:rPr lang="en-US" sz="2000" dirty="0" smtClean="0"/>
              <a:t>and main extensibility </a:t>
            </a:r>
            <a:r>
              <a:rPr lang="en-US" sz="2000" dirty="0"/>
              <a:t>model for Project Server</a:t>
            </a:r>
          </a:p>
          <a:p>
            <a:r>
              <a:rPr lang="en-US" sz="2400" dirty="0" smtClean="0"/>
              <a:t>Could </a:t>
            </a:r>
            <a:r>
              <a:rPr lang="en-US" sz="2400" dirty="0"/>
              <a:t>be leveraged through the following:</a:t>
            </a:r>
          </a:p>
          <a:p>
            <a:pPr lvl="1"/>
            <a:r>
              <a:rPr lang="en-US" sz="2000" dirty="0"/>
              <a:t>Microsoft </a:t>
            </a:r>
            <a:r>
              <a:rPr lang="en-US" sz="2000" dirty="0" err="1"/>
              <a:t>.Net</a:t>
            </a:r>
            <a:r>
              <a:rPr lang="en-US" sz="2000" dirty="0"/>
              <a:t> CSOM  (language C# or VB#) (synchronous)</a:t>
            </a:r>
          </a:p>
          <a:p>
            <a:pPr lvl="1"/>
            <a:r>
              <a:rPr lang="en-US" sz="2000" dirty="0"/>
              <a:t>Microsoft </a:t>
            </a:r>
            <a:r>
              <a:rPr lang="en-US" sz="2000" dirty="0" err="1"/>
              <a:t>SilverLight</a:t>
            </a:r>
            <a:r>
              <a:rPr lang="en-US" sz="2000" dirty="0"/>
              <a:t> CSOM (asynchronous)</a:t>
            </a:r>
          </a:p>
          <a:p>
            <a:pPr lvl="1"/>
            <a:r>
              <a:rPr lang="en-US" sz="2000" dirty="0"/>
              <a:t>Windows Phone 7 CSOM (asynchronous)</a:t>
            </a:r>
          </a:p>
          <a:p>
            <a:pPr lvl="1"/>
            <a:r>
              <a:rPr lang="en-US" sz="2000" dirty="0"/>
              <a:t>JavaScript object model (JSOM) using JavaScript language</a:t>
            </a:r>
          </a:p>
          <a:p>
            <a:r>
              <a:rPr lang="en-US" sz="2400" dirty="0"/>
              <a:t>JSOM is </a:t>
            </a:r>
            <a:r>
              <a:rPr lang="en-US" sz="2400" u="sng" dirty="0"/>
              <a:t>J</a:t>
            </a:r>
            <a:r>
              <a:rPr lang="en-US" sz="2400" dirty="0"/>
              <a:t>ava</a:t>
            </a:r>
            <a:r>
              <a:rPr lang="en-US" sz="2400" u="sng" dirty="0"/>
              <a:t>S</a:t>
            </a:r>
            <a:r>
              <a:rPr lang="en-US" sz="2400" dirty="0"/>
              <a:t>cript </a:t>
            </a:r>
            <a:r>
              <a:rPr lang="en-US" sz="2400" u="sng" dirty="0"/>
              <a:t>O</a:t>
            </a:r>
            <a:r>
              <a:rPr lang="en-US" sz="2400" dirty="0"/>
              <a:t>bject </a:t>
            </a:r>
            <a:r>
              <a:rPr lang="en-US" sz="2400" u="sng" dirty="0"/>
              <a:t>M</a:t>
            </a:r>
            <a:r>
              <a:rPr lang="en-US" sz="2400" dirty="0"/>
              <a:t>odel</a:t>
            </a:r>
          </a:p>
          <a:p>
            <a:pPr lvl="1"/>
            <a:r>
              <a:rPr lang="en-US" sz="2000" dirty="0"/>
              <a:t>Exposing the same objects as CSOM</a:t>
            </a:r>
          </a:p>
          <a:p>
            <a:pPr lvl="1"/>
            <a:r>
              <a:rPr lang="en-US" sz="2000" dirty="0"/>
              <a:t>Deployed as custom application page, </a:t>
            </a:r>
            <a:r>
              <a:rPr lang="en-US" sz="2000" dirty="0" smtClean="0"/>
              <a:t>app parts</a:t>
            </a:r>
            <a:r>
              <a:rPr lang="en-US" sz="2000" dirty="0"/>
              <a:t>, and ribbon extensions</a:t>
            </a:r>
          </a:p>
          <a:p>
            <a:pPr lvl="1"/>
            <a:r>
              <a:rPr lang="en-US" sz="2000" dirty="0"/>
              <a:t>Calls to the server are asynchronous</a:t>
            </a:r>
          </a:p>
          <a:p>
            <a:r>
              <a:rPr lang="en-US" sz="2400" dirty="0"/>
              <a:t>Already available with SharePoint </a:t>
            </a:r>
            <a:r>
              <a:rPr lang="en-US" sz="2400" dirty="0" smtClean="0"/>
              <a:t>2010`</a:t>
            </a:r>
            <a:endParaRPr lang="en-US" sz="2400" dirty="0"/>
          </a:p>
        </p:txBody>
      </p:sp>
    </p:spTree>
    <p:extLst>
      <p:ext uri="{BB962C8B-B14F-4D97-AF65-F5344CB8AC3E}">
        <p14:creationId xmlns:p14="http://schemas.microsoft.com/office/powerpoint/2010/main" val="22453791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OData</a:t>
            </a:r>
            <a:r>
              <a:rPr lang="en-US" dirty="0" smtClean="0"/>
              <a:t> access to CSOM</a:t>
            </a:r>
            <a:endParaRPr lang="en-US" dirty="0"/>
          </a:p>
        </p:txBody>
      </p:sp>
      <p:sp>
        <p:nvSpPr>
          <p:cNvPr id="5" name="Content Placeholder 4"/>
          <p:cNvSpPr>
            <a:spLocks noGrp="1"/>
          </p:cNvSpPr>
          <p:nvPr>
            <p:ph type="body" sz="quarter" idx="10"/>
          </p:nvPr>
        </p:nvSpPr>
        <p:spPr/>
        <p:txBody>
          <a:bodyPr/>
          <a:lstStyle/>
          <a:p>
            <a:r>
              <a:rPr lang="en-US" dirty="0" smtClean="0"/>
              <a:t>OData maps CRUD operations to HTTP verbs</a:t>
            </a:r>
          </a:p>
          <a:p>
            <a:pPr lvl="1"/>
            <a:r>
              <a:rPr lang="en-US" dirty="0" smtClean="0">
                <a:solidFill>
                  <a:srgbClr val="009E49"/>
                </a:solidFill>
              </a:rPr>
              <a:t>Read</a:t>
            </a:r>
            <a:r>
              <a:rPr lang="en-US" dirty="0" smtClean="0"/>
              <a:t> </a:t>
            </a:r>
            <a:r>
              <a:rPr lang="en-US" dirty="0"/>
              <a:t>operations </a:t>
            </a:r>
            <a:r>
              <a:rPr lang="en-US" dirty="0" smtClean="0"/>
              <a:t>mapped </a:t>
            </a:r>
            <a:r>
              <a:rPr lang="en-US" dirty="0"/>
              <a:t>to HTTP </a:t>
            </a:r>
            <a:r>
              <a:rPr lang="en-US" dirty="0" smtClean="0"/>
              <a:t>GET</a:t>
            </a:r>
          </a:p>
          <a:p>
            <a:pPr lvl="1"/>
            <a:r>
              <a:rPr lang="en-US" dirty="0">
                <a:solidFill>
                  <a:srgbClr val="009E49"/>
                </a:solidFill>
              </a:rPr>
              <a:t>Insert</a:t>
            </a:r>
            <a:r>
              <a:rPr lang="en-US" dirty="0"/>
              <a:t> operations mapped to HTP POST</a:t>
            </a:r>
          </a:p>
          <a:p>
            <a:pPr lvl="1"/>
            <a:r>
              <a:rPr lang="en-US" dirty="0" smtClean="0">
                <a:solidFill>
                  <a:srgbClr val="009E49"/>
                </a:solidFill>
              </a:rPr>
              <a:t>Update</a:t>
            </a:r>
            <a:r>
              <a:rPr lang="en-US" dirty="0" smtClean="0"/>
              <a:t> </a:t>
            </a:r>
            <a:r>
              <a:rPr lang="en-US" dirty="0"/>
              <a:t>operations </a:t>
            </a:r>
            <a:r>
              <a:rPr lang="en-US" dirty="0" smtClean="0"/>
              <a:t>mapped </a:t>
            </a:r>
            <a:r>
              <a:rPr lang="en-US" dirty="0"/>
              <a:t>to HTTP </a:t>
            </a:r>
            <a:r>
              <a:rPr lang="en-US" dirty="0" smtClean="0"/>
              <a:t>PUT or HTTP MERGE</a:t>
            </a:r>
          </a:p>
          <a:p>
            <a:pPr lvl="1"/>
            <a:r>
              <a:rPr lang="en-US" dirty="0" smtClean="0">
                <a:solidFill>
                  <a:srgbClr val="009E49"/>
                </a:solidFill>
              </a:rPr>
              <a:t>Delete</a:t>
            </a:r>
            <a:r>
              <a:rPr lang="en-US" dirty="0" smtClean="0"/>
              <a:t> operations mapped to HTTP DELETE</a:t>
            </a:r>
          </a:p>
          <a:p>
            <a:r>
              <a:rPr lang="fr-FR" dirty="0"/>
              <a:t>Use the _api </a:t>
            </a:r>
            <a:r>
              <a:rPr lang="fr-FR" dirty="0" err="1"/>
              <a:t>entities</a:t>
            </a:r>
            <a:r>
              <a:rPr lang="fr-FR" dirty="0"/>
              <a:t> and not the </a:t>
            </a:r>
            <a:r>
              <a:rPr lang="fr-FR" dirty="0" err="1"/>
              <a:t>ProjectData</a:t>
            </a:r>
            <a:r>
              <a:rPr lang="fr-FR" dirty="0"/>
              <a:t> (</a:t>
            </a:r>
            <a:r>
              <a:rPr lang="fr-FR" dirty="0" err="1"/>
              <a:t>which</a:t>
            </a:r>
            <a:r>
              <a:rPr lang="fr-FR" dirty="0"/>
              <a:t> </a:t>
            </a:r>
            <a:r>
              <a:rPr lang="fr-FR" dirty="0" err="1"/>
              <a:t>is</a:t>
            </a:r>
            <a:r>
              <a:rPr lang="fr-FR" dirty="0"/>
              <a:t> Read </a:t>
            </a:r>
            <a:r>
              <a:rPr lang="fr-FR" dirty="0" err="1"/>
              <a:t>Only</a:t>
            </a:r>
            <a:r>
              <a:rPr lang="fr-FR" dirty="0"/>
              <a:t>).</a:t>
            </a:r>
          </a:p>
          <a:p>
            <a:r>
              <a:rPr lang="fr-FR" dirty="0"/>
              <a:t>For </a:t>
            </a:r>
            <a:r>
              <a:rPr lang="fr-FR" dirty="0" err="1"/>
              <a:t>example</a:t>
            </a:r>
            <a:r>
              <a:rPr lang="fr-FR" dirty="0"/>
              <a:t> to select a Project</a:t>
            </a:r>
          </a:p>
          <a:p>
            <a:pPr lvl="1"/>
            <a:r>
              <a:rPr lang="en-US" dirty="0"/>
              <a:t>http://ServerName/ProjectServerName/_api/Projects</a:t>
            </a:r>
          </a:p>
        </p:txBody>
      </p:sp>
    </p:spTree>
    <p:extLst>
      <p:ext uri="{BB962C8B-B14F-4D97-AF65-F5344CB8AC3E}">
        <p14:creationId xmlns:p14="http://schemas.microsoft.com/office/powerpoint/2010/main" val="26440517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n 2"/>
          <p:cNvSpPr/>
          <p:nvPr/>
        </p:nvSpPr>
        <p:spPr bwMode="auto">
          <a:xfrm>
            <a:off x="6738440" y="5292561"/>
            <a:ext cx="1827702" cy="1414006"/>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fi-FI" sz="1996"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Project</a:t>
            </a:r>
          </a:p>
          <a:p>
            <a:pPr algn="ctr" defTabSz="912088"/>
            <a:r>
              <a:rPr lang="fi-FI" sz="1996"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database</a:t>
            </a:r>
          </a:p>
        </p:txBody>
      </p:sp>
      <p:cxnSp>
        <p:nvCxnSpPr>
          <p:cNvPr id="8" name="Straight Arrow Connector 7"/>
          <p:cNvCxnSpPr/>
          <p:nvPr/>
        </p:nvCxnSpPr>
        <p:spPr>
          <a:xfrm rot="5400000" flipH="1" flipV="1">
            <a:off x="5319147" y="4385604"/>
            <a:ext cx="378572" cy="2112"/>
          </a:xfrm>
          <a:prstGeom prst="straightConnector1">
            <a:avLst/>
          </a:prstGeom>
          <a:ln w="41275">
            <a:solidFill>
              <a:schemeClr val="tx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a:endCxn id="10" idx="2"/>
          </p:cNvCxnSpPr>
          <p:nvPr/>
        </p:nvCxnSpPr>
        <p:spPr>
          <a:xfrm flipH="1" flipV="1">
            <a:off x="2285586" y="2953027"/>
            <a:ext cx="2112" cy="704859"/>
          </a:xfrm>
          <a:prstGeom prst="straightConnector1">
            <a:avLst/>
          </a:prstGeom>
          <a:ln w="41275">
            <a:solidFill>
              <a:schemeClr val="tx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4" idx="0"/>
          </p:cNvCxnSpPr>
          <p:nvPr/>
        </p:nvCxnSpPr>
        <p:spPr>
          <a:xfrm flipH="1" flipV="1">
            <a:off x="3794711" y="4985198"/>
            <a:ext cx="4618" cy="483297"/>
          </a:xfrm>
          <a:prstGeom prst="straightConnector1">
            <a:avLst/>
          </a:prstGeom>
          <a:ln w="41275">
            <a:solidFill>
              <a:schemeClr val="tx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4708747" y="3029910"/>
            <a:ext cx="0" cy="711276"/>
          </a:xfrm>
          <a:prstGeom prst="straightConnector1">
            <a:avLst/>
          </a:prstGeom>
          <a:ln w="41275">
            <a:solidFill>
              <a:schemeClr val="tx1"/>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V="1">
            <a:off x="6145507" y="3029911"/>
            <a:ext cx="0" cy="711277"/>
          </a:xfrm>
          <a:prstGeom prst="straightConnector1">
            <a:avLst/>
          </a:prstGeom>
          <a:ln w="41275">
            <a:solidFill>
              <a:schemeClr val="tx1"/>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dirty="0" smtClean="0"/>
              <a:t>Accessing Data with Client OM</a:t>
            </a:r>
            <a:endParaRPr lang="en-US" dirty="0"/>
          </a:p>
        </p:txBody>
      </p:sp>
      <p:sp>
        <p:nvSpPr>
          <p:cNvPr id="4" name="Rounded Rectangle 3"/>
          <p:cNvSpPr/>
          <p:nvPr/>
        </p:nvSpPr>
        <p:spPr bwMode="auto">
          <a:xfrm>
            <a:off x="910892" y="5468494"/>
            <a:ext cx="5776873" cy="836344"/>
          </a:xfrm>
          <a:prstGeom prst="roundRect">
            <a:avLst>
              <a:gd name="adj" fmla="val 1147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Project server Application</a:t>
            </a:r>
          </a:p>
        </p:txBody>
      </p:sp>
      <p:sp>
        <p:nvSpPr>
          <p:cNvPr id="5" name="Rounded Rectangle 4"/>
          <p:cNvSpPr/>
          <p:nvPr/>
        </p:nvSpPr>
        <p:spPr bwMode="auto">
          <a:xfrm>
            <a:off x="984087" y="4570262"/>
            <a:ext cx="5776873" cy="45618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err="1">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ProjectServer</a:t>
            </a:r>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 API</a:t>
            </a:r>
          </a:p>
        </p:txBody>
      </p:sp>
      <p:sp>
        <p:nvSpPr>
          <p:cNvPr id="6" name="Rounded Rectangle 5"/>
          <p:cNvSpPr/>
          <p:nvPr/>
        </p:nvSpPr>
        <p:spPr bwMode="auto">
          <a:xfrm>
            <a:off x="984087" y="3741187"/>
            <a:ext cx="2837762" cy="45618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PSI Web Service</a:t>
            </a:r>
          </a:p>
        </p:txBody>
      </p:sp>
      <p:sp>
        <p:nvSpPr>
          <p:cNvPr id="10" name="Rounded Rectangle 9"/>
          <p:cNvSpPr/>
          <p:nvPr/>
        </p:nvSpPr>
        <p:spPr bwMode="auto">
          <a:xfrm>
            <a:off x="866704" y="1356369"/>
            <a:ext cx="2837762" cy="1596657"/>
          </a:xfrm>
          <a:prstGeom prst="roundRect">
            <a:avLst>
              <a:gd name="adj" fmla="val 632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Client Application</a:t>
            </a:r>
          </a:p>
        </p:txBody>
      </p:sp>
      <p:sp>
        <p:nvSpPr>
          <p:cNvPr id="14" name="Rounded Rectangle 13"/>
          <p:cNvSpPr/>
          <p:nvPr/>
        </p:nvSpPr>
        <p:spPr bwMode="auto">
          <a:xfrm>
            <a:off x="3923199" y="3741186"/>
            <a:ext cx="2837762" cy="45618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Client.svc</a:t>
            </a:r>
          </a:p>
        </p:txBody>
      </p:sp>
      <p:sp>
        <p:nvSpPr>
          <p:cNvPr id="18" name="Rounded Rectangle 17"/>
          <p:cNvSpPr/>
          <p:nvPr/>
        </p:nvSpPr>
        <p:spPr bwMode="auto">
          <a:xfrm>
            <a:off x="4003085" y="1356369"/>
            <a:ext cx="2837762" cy="988407"/>
          </a:xfrm>
          <a:prstGeom prst="roundRect">
            <a:avLst>
              <a:gd name="adj" fmla="val 963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Client Application</a:t>
            </a:r>
          </a:p>
        </p:txBody>
      </p:sp>
      <p:sp>
        <p:nvSpPr>
          <p:cNvPr id="19" name="Rounded Rectangle 18"/>
          <p:cNvSpPr/>
          <p:nvPr/>
        </p:nvSpPr>
        <p:spPr bwMode="auto">
          <a:xfrm>
            <a:off x="4003085" y="2497692"/>
            <a:ext cx="2837762" cy="532219"/>
          </a:xfrm>
          <a:prstGeom prst="roundRect">
            <a:avLst>
              <a:gd name="adj" fmla="val 183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234" tIns="45617" rIns="91234" bIns="45617" numCol="1" rtlCol="0" anchor="ctr" anchorCtr="0" compatLnSpc="1">
            <a:prstTxWarp prst="textNoShape">
              <a:avLst/>
            </a:prstTxWarp>
          </a:bodyPr>
          <a:lstStyle/>
          <a:p>
            <a:pPr algn="ctr" defTabSz="912088"/>
            <a:r>
              <a:rPr lang="en-US" sz="2395"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Client OM</a:t>
            </a:r>
          </a:p>
        </p:txBody>
      </p:sp>
      <p:sp>
        <p:nvSpPr>
          <p:cNvPr id="33" name="Right Brace 32"/>
          <p:cNvSpPr/>
          <p:nvPr/>
        </p:nvSpPr>
        <p:spPr>
          <a:xfrm>
            <a:off x="6942852" y="1356369"/>
            <a:ext cx="405394" cy="1672688"/>
          </a:xfrm>
          <a:prstGeom prst="rightBrace">
            <a:avLst>
              <a:gd name="adj1" fmla="val 48571"/>
              <a:gd name="adj2" fmla="val 49481"/>
            </a:avLst>
          </a:prstGeom>
          <a:ln w="41275">
            <a:solidFill>
              <a:schemeClr val="tx1"/>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896" dirty="0"/>
          </a:p>
        </p:txBody>
      </p:sp>
      <p:sp>
        <p:nvSpPr>
          <p:cNvPr id="34" name="TextBox 33"/>
          <p:cNvSpPr txBox="1"/>
          <p:nvPr/>
        </p:nvSpPr>
        <p:spPr>
          <a:xfrm>
            <a:off x="7435667" y="1639942"/>
            <a:ext cx="2888038" cy="1105543"/>
          </a:xfrm>
          <a:prstGeom prst="rect">
            <a:avLst/>
          </a:prstGeom>
          <a:noFill/>
        </p:spPr>
        <p:txBody>
          <a:bodyPr wrap="none" lIns="0" tIns="0" rIns="0" bIns="0" rtlCol="0">
            <a:spAutoFit/>
          </a:bodyPr>
          <a:lstStyle/>
          <a:p>
            <a:r>
              <a:rPr lang="en-US" sz="2395" dirty="0">
                <a:solidFill>
                  <a:schemeClr val="bg2"/>
                </a:solidFill>
                <a:effectLst>
                  <a:outerShdw blurRad="50800" dist="38100" dir="5400000" algn="ctr" rotWithShape="0">
                    <a:srgbClr val="000000">
                      <a:alpha val="47000"/>
                    </a:srgbClr>
                  </a:outerShdw>
                </a:effectLst>
                <a:latin typeface="Segoe UI" pitchFamily="34" charset="0"/>
              </a:rPr>
              <a:t>WPF/WinForm/Office</a:t>
            </a:r>
          </a:p>
          <a:p>
            <a:r>
              <a:rPr lang="en-US" sz="2395" dirty="0">
                <a:solidFill>
                  <a:schemeClr val="bg2"/>
                </a:solidFill>
                <a:effectLst>
                  <a:outerShdw blurRad="50800" dist="38100" dir="5400000" algn="ctr" rotWithShape="0">
                    <a:srgbClr val="000000">
                      <a:alpha val="47000"/>
                    </a:srgbClr>
                  </a:outerShdw>
                </a:effectLst>
                <a:latin typeface="Segoe UI" pitchFamily="34" charset="0"/>
              </a:rPr>
              <a:t>Silverlight</a:t>
            </a:r>
          </a:p>
          <a:p>
            <a:r>
              <a:rPr lang="en-US" sz="2395" dirty="0">
                <a:solidFill>
                  <a:schemeClr val="bg2"/>
                </a:solidFill>
                <a:effectLst>
                  <a:outerShdw blurRad="50800" dist="38100" dir="5400000" algn="ctr" rotWithShape="0">
                    <a:srgbClr val="000000">
                      <a:alpha val="47000"/>
                    </a:srgbClr>
                  </a:outerShdw>
                </a:effectLst>
                <a:latin typeface="Segoe UI" pitchFamily="34" charset="0"/>
              </a:rPr>
              <a:t>JavaScript</a:t>
            </a:r>
          </a:p>
        </p:txBody>
      </p:sp>
      <p:sp>
        <p:nvSpPr>
          <p:cNvPr id="38" name="TextBox 37"/>
          <p:cNvSpPr txBox="1"/>
          <p:nvPr/>
        </p:nvSpPr>
        <p:spPr>
          <a:xfrm>
            <a:off x="4032178" y="3247356"/>
            <a:ext cx="473438" cy="291101"/>
          </a:xfrm>
          <a:prstGeom prst="rect">
            <a:avLst/>
          </a:prstGeom>
          <a:noFill/>
        </p:spPr>
        <p:txBody>
          <a:bodyPr wrap="none" lIns="0" tIns="0" rIns="0" bIns="0" rtlCol="0">
            <a:spAutoFit/>
          </a:bodyPr>
          <a:lstStyle/>
          <a:p>
            <a:r>
              <a:rPr lang="en-US" sz="1896" dirty="0">
                <a:effectLst>
                  <a:outerShdw blurRad="50800" dist="38100" dir="5400000" algn="ctr" rotWithShape="0">
                    <a:srgbClr val="000000">
                      <a:alpha val="47000"/>
                    </a:srgbClr>
                  </a:outerShdw>
                </a:effectLst>
                <a:latin typeface="Segoe UI" pitchFamily="34" charset="0"/>
              </a:rPr>
              <a:t>XML</a:t>
            </a:r>
          </a:p>
        </p:txBody>
      </p:sp>
      <p:sp>
        <p:nvSpPr>
          <p:cNvPr id="39" name="TextBox 38"/>
          <p:cNvSpPr txBox="1"/>
          <p:nvPr/>
        </p:nvSpPr>
        <p:spPr>
          <a:xfrm>
            <a:off x="5491288" y="3261225"/>
            <a:ext cx="579002" cy="291101"/>
          </a:xfrm>
          <a:prstGeom prst="rect">
            <a:avLst/>
          </a:prstGeom>
          <a:noFill/>
        </p:spPr>
        <p:txBody>
          <a:bodyPr wrap="none" lIns="0" tIns="0" rIns="0" bIns="0" rtlCol="0">
            <a:spAutoFit/>
          </a:bodyPr>
          <a:lstStyle/>
          <a:p>
            <a:r>
              <a:rPr lang="en-US" sz="1896" dirty="0">
                <a:effectLst>
                  <a:outerShdw blurRad="50800" dist="38100" dir="5400000" algn="ctr" rotWithShape="0">
                    <a:srgbClr val="000000">
                      <a:alpha val="47000"/>
                    </a:srgbClr>
                  </a:outerShdw>
                </a:effectLst>
                <a:latin typeface="Segoe UI" pitchFamily="34" charset="0"/>
              </a:rPr>
              <a:t>JSON</a:t>
            </a:r>
          </a:p>
        </p:txBody>
      </p:sp>
      <p:cxnSp>
        <p:nvCxnSpPr>
          <p:cNvPr id="41" name="Straight Arrow Connector 40"/>
          <p:cNvCxnSpPr/>
          <p:nvPr/>
        </p:nvCxnSpPr>
        <p:spPr>
          <a:xfrm rot="5400000" flipH="1" flipV="1">
            <a:off x="2148491" y="4379921"/>
            <a:ext cx="378572" cy="2112"/>
          </a:xfrm>
          <a:prstGeom prst="straightConnector1">
            <a:avLst/>
          </a:prstGeom>
          <a:ln w="41275">
            <a:solidFill>
              <a:schemeClr val="tx1"/>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8142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4294967295"/>
          </p:nvPr>
        </p:nvSpPr>
        <p:spPr>
          <a:xfrm>
            <a:off x="719922" y="1307205"/>
            <a:ext cx="10720411" cy="5103600"/>
          </a:xfrm>
        </p:spPr>
        <p:txBody>
          <a:bodyPr/>
          <a:lstStyle/>
          <a:p>
            <a:r>
              <a:rPr lang="en-US" dirty="0" smtClean="0"/>
              <a:t>Overview</a:t>
            </a:r>
          </a:p>
          <a:p>
            <a:r>
              <a:rPr lang="en-US" dirty="0" smtClean="0"/>
              <a:t>Terminology</a:t>
            </a:r>
          </a:p>
          <a:p>
            <a:r>
              <a:rPr lang="en-US" dirty="0" smtClean="0"/>
              <a:t>Architecture</a:t>
            </a:r>
          </a:p>
          <a:p>
            <a:r>
              <a:rPr lang="en-US" dirty="0" smtClean="0"/>
              <a:t>Remote Event Receivers</a:t>
            </a:r>
          </a:p>
          <a:p>
            <a:r>
              <a:rPr lang="en-US" dirty="0" smtClean="0"/>
              <a:t>Introduction to </a:t>
            </a:r>
            <a:r>
              <a:rPr lang="en-US" dirty="0"/>
              <a:t>CSOM (</a:t>
            </a:r>
            <a:r>
              <a:rPr lang="en-US" dirty="0" smtClean="0"/>
              <a:t>OData), JSOM</a:t>
            </a:r>
          </a:p>
          <a:p>
            <a:pPr lvl="1"/>
            <a:r>
              <a:rPr lang="en-US" dirty="0" smtClean="0"/>
              <a:t>When to use CSOM</a:t>
            </a:r>
          </a:p>
          <a:p>
            <a:pPr lvl="1"/>
            <a:r>
              <a:rPr lang="en-US" dirty="0" smtClean="0"/>
              <a:t>Comparing CSOM and PSI</a:t>
            </a:r>
            <a:endParaRPr lang="en-US" dirty="0"/>
          </a:p>
          <a:p>
            <a:pPr lvl="1"/>
            <a:r>
              <a:rPr lang="en-US" dirty="0" smtClean="0"/>
              <a:t>How to use CSOM</a:t>
            </a:r>
          </a:p>
          <a:p>
            <a:r>
              <a:rPr lang="en-US" dirty="0" smtClean="0"/>
              <a:t>Demos</a:t>
            </a:r>
          </a:p>
          <a:p>
            <a:endParaRPr lang="en-US" dirty="0" smtClean="0"/>
          </a:p>
        </p:txBody>
      </p:sp>
    </p:spTree>
    <p:extLst>
      <p:ext uri="{BB962C8B-B14F-4D97-AF65-F5344CB8AC3E}">
        <p14:creationId xmlns:p14="http://schemas.microsoft.com/office/powerpoint/2010/main" val="29268666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60" y="228601"/>
            <a:ext cx="11821178" cy="747897"/>
          </a:xfrm>
        </p:spPr>
        <p:txBody>
          <a:bodyPr/>
          <a:lstStyle/>
          <a:p>
            <a:r>
              <a:rPr lang="en-US" dirty="0" smtClean="0"/>
              <a:t>List of CSOM client libraries and 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8379086"/>
              </p:ext>
            </p:extLst>
          </p:nvPr>
        </p:nvGraphicFramePr>
        <p:xfrm>
          <a:off x="811957" y="1576313"/>
          <a:ext cx="10525931" cy="3486292"/>
        </p:xfrm>
        <a:graphic>
          <a:graphicData uri="http://schemas.openxmlformats.org/drawingml/2006/table">
            <a:tbl>
              <a:tblPr firstRow="1" bandRow="1">
                <a:tableStyleId>{5C22544A-7EE6-4342-B048-85BDC9FD1C3A}</a:tableStyleId>
              </a:tblPr>
              <a:tblGrid>
                <a:gridCol w="4582433"/>
                <a:gridCol w="5943498"/>
              </a:tblGrid>
              <a:tr h="472653">
                <a:tc>
                  <a:txBody>
                    <a:bodyPr/>
                    <a:lstStyle/>
                    <a:p>
                      <a:r>
                        <a:rPr lang="fr-FR" sz="2400" dirty="0" err="1" smtClean="0"/>
                        <a:t>Language</a:t>
                      </a:r>
                      <a:r>
                        <a:rPr lang="fr-FR" sz="2400" dirty="0" smtClean="0"/>
                        <a:t> </a:t>
                      </a:r>
                      <a:endParaRPr lang="en-US" sz="2400" dirty="0"/>
                    </a:p>
                  </a:txBody>
                  <a:tcPr marL="91238" marR="91238" marT="45619" marB="45619"/>
                </a:tc>
                <a:tc>
                  <a:txBody>
                    <a:bodyPr/>
                    <a:lstStyle/>
                    <a:p>
                      <a:r>
                        <a:rPr lang="fr-FR" sz="2400" dirty="0" smtClean="0"/>
                        <a:t>Name of the Library</a:t>
                      </a:r>
                      <a:endParaRPr lang="en-US" sz="2400" dirty="0"/>
                    </a:p>
                  </a:txBody>
                  <a:tcPr marL="91238" marR="91238" marT="45619" marB="45619"/>
                </a:tc>
              </a:tr>
              <a:tr h="545365">
                <a:tc>
                  <a:txBody>
                    <a:bodyPr/>
                    <a:lstStyle/>
                    <a:p>
                      <a:r>
                        <a:rPr lang="en-US" sz="2400" dirty="0" smtClean="0"/>
                        <a:t>Microsoft .NET client library </a:t>
                      </a:r>
                      <a:endParaRPr lang="en-US" sz="2400" dirty="0"/>
                    </a:p>
                  </a:txBody>
                  <a:tcPr marL="91238" marR="91238" marT="45619" marB="45619"/>
                </a:tc>
                <a:tc>
                  <a:txBody>
                    <a:bodyPr/>
                    <a:lstStyle/>
                    <a:p>
                      <a:r>
                        <a:rPr lang="en-US" sz="2400" dirty="0" smtClean="0"/>
                        <a:t>Microsoft.ProjectServer.Client.dll assembly</a:t>
                      </a:r>
                      <a:endParaRPr lang="en-US" sz="2400" dirty="0"/>
                    </a:p>
                  </a:txBody>
                  <a:tcPr marL="91238" marR="91238" marT="45619" marB="45619"/>
                </a:tc>
              </a:tr>
              <a:tr h="547425">
                <a:tc>
                  <a:txBody>
                    <a:bodyPr/>
                    <a:lstStyle/>
                    <a:p>
                      <a:r>
                        <a:rPr lang="en-US" sz="2400" dirty="0" smtClean="0"/>
                        <a:t>Silverlight library</a:t>
                      </a:r>
                      <a:endParaRPr lang="en-US" sz="2400" dirty="0"/>
                    </a:p>
                  </a:txBody>
                  <a:tcPr marL="91238" marR="91238" marT="45619" marB="45619"/>
                </a:tc>
                <a:tc>
                  <a:txBody>
                    <a:bodyPr/>
                    <a:lstStyle/>
                    <a:p>
                      <a:r>
                        <a:rPr lang="en-US" sz="2400" dirty="0" smtClean="0"/>
                        <a:t>Microsoft.ProjectServer.Client.Silverlight.dll assembly</a:t>
                      </a:r>
                      <a:endParaRPr lang="en-US" sz="2400" dirty="0"/>
                    </a:p>
                  </a:txBody>
                  <a:tcPr marL="91238" marR="91238" marT="45619" marB="45619"/>
                </a:tc>
              </a:tr>
              <a:tr h="624257">
                <a:tc>
                  <a:txBody>
                    <a:bodyPr/>
                    <a:lstStyle/>
                    <a:p>
                      <a:r>
                        <a:rPr lang="en-US" sz="2400" dirty="0" smtClean="0"/>
                        <a:t>Windows Phone 7 library </a:t>
                      </a:r>
                      <a:endParaRPr lang="en-US" sz="2400" dirty="0"/>
                    </a:p>
                  </a:txBody>
                  <a:tcPr marL="91238" marR="91238" marT="45619" marB="45619"/>
                </a:tc>
                <a:tc>
                  <a:txBody>
                    <a:bodyPr/>
                    <a:lstStyle/>
                    <a:p>
                      <a:r>
                        <a:rPr lang="en-US" sz="2400" dirty="0" smtClean="0"/>
                        <a:t>Microsoft.ProjectServer.Client.Phone.dll assembly</a:t>
                      </a:r>
                      <a:endParaRPr lang="en-US" sz="2400" dirty="0"/>
                    </a:p>
                  </a:txBody>
                  <a:tcPr marL="91238" marR="91238" marT="45619" marB="45619"/>
                </a:tc>
              </a:tr>
              <a:tr h="472653">
                <a:tc>
                  <a:txBody>
                    <a:bodyPr/>
                    <a:lstStyle/>
                    <a:p>
                      <a:r>
                        <a:rPr lang="en-US" sz="2400" dirty="0" smtClean="0"/>
                        <a:t>JavaScript library for web applications </a:t>
                      </a:r>
                      <a:endParaRPr lang="en-US" sz="2400" dirty="0"/>
                    </a:p>
                  </a:txBody>
                  <a:tcPr marL="91238" marR="91238" marT="45619" marB="45619"/>
                </a:tc>
                <a:tc>
                  <a:txBody>
                    <a:bodyPr/>
                    <a:lstStyle/>
                    <a:p>
                      <a:r>
                        <a:rPr lang="en-US" sz="2400" dirty="0" smtClean="0"/>
                        <a:t>PS.js file or PS.debug.js file</a:t>
                      </a:r>
                      <a:endParaRPr lang="en-US" sz="2400" dirty="0"/>
                    </a:p>
                  </a:txBody>
                  <a:tcPr marL="91238" marR="91238" marT="45619" marB="45619"/>
                </a:tc>
              </a:tr>
            </a:tbl>
          </a:graphicData>
        </a:graphic>
      </p:graphicFrame>
    </p:spTree>
    <p:extLst>
      <p:ext uri="{BB962C8B-B14F-4D97-AF65-F5344CB8AC3E}">
        <p14:creationId xmlns:p14="http://schemas.microsoft.com/office/powerpoint/2010/main" val="23312317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ProjectContext</a:t>
            </a:r>
            <a:r>
              <a:rPr lang="en-US" dirty="0" smtClean="0"/>
              <a:t> properties in JSOM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4367137"/>
              </p:ext>
            </p:extLst>
          </p:nvPr>
        </p:nvGraphicFramePr>
        <p:xfrm>
          <a:off x="723513" y="1068670"/>
          <a:ext cx="9386402" cy="5607230"/>
        </p:xfrm>
        <a:graphic>
          <a:graphicData uri="http://schemas.openxmlformats.org/drawingml/2006/table">
            <a:tbl>
              <a:tblPr firstRow="1" bandRow="1">
                <a:tableStyleId>{5C22544A-7EE6-4342-B048-85BDC9FD1C3A}</a:tableStyleId>
              </a:tblPr>
              <a:tblGrid>
                <a:gridCol w="4693201"/>
                <a:gridCol w="4693201"/>
              </a:tblGrid>
              <a:tr h="608608">
                <a:tc>
                  <a:txBody>
                    <a:bodyPr/>
                    <a:lstStyle/>
                    <a:p>
                      <a:r>
                        <a:rPr lang="en-US" sz="2400" dirty="0"/>
                        <a:t>CSOM (.NET, Silverlight, and Windows Phone)</a:t>
                      </a:r>
                    </a:p>
                  </a:txBody>
                  <a:tcPr marL="18715" marR="18715" marT="18715" marB="18715" anchor="ctr"/>
                </a:tc>
                <a:tc>
                  <a:txBody>
                    <a:bodyPr/>
                    <a:lstStyle/>
                    <a:p>
                      <a:r>
                        <a:rPr lang="en-US" sz="2400"/>
                        <a:t>JSOM</a:t>
                      </a:r>
                    </a:p>
                  </a:txBody>
                  <a:tcPr marL="18715" marR="18715" marT="18715" marB="18715" anchor="ctr"/>
                </a:tc>
              </a:tr>
              <a:tr h="349321">
                <a:tc>
                  <a:txBody>
                    <a:bodyPr/>
                    <a:lstStyle/>
                    <a:p>
                      <a:r>
                        <a:rPr lang="en-US" sz="2400">
                          <a:hlinkClick r:id="rId2" action="ppaction://hlinkfile"/>
                        </a:rPr>
                        <a:t>CustomFields</a:t>
                      </a:r>
                      <a:r>
                        <a:rPr lang="en-US" sz="2400"/>
                        <a:t> </a:t>
                      </a:r>
                    </a:p>
                  </a:txBody>
                  <a:tcPr marL="18715" marR="18715" marT="18715" marB="18715" anchor="ctr"/>
                </a:tc>
                <a:tc>
                  <a:txBody>
                    <a:bodyPr/>
                    <a:lstStyle/>
                    <a:p>
                      <a:r>
                        <a:rPr lang="en-US" sz="2400"/>
                        <a:t>customFields</a:t>
                      </a:r>
                    </a:p>
                  </a:txBody>
                  <a:tcPr marL="18715" marR="18715" marT="18715" marB="18715" anchor="ctr"/>
                </a:tc>
              </a:tr>
              <a:tr h="349321">
                <a:tc>
                  <a:txBody>
                    <a:bodyPr/>
                    <a:lstStyle/>
                    <a:p>
                      <a:r>
                        <a:rPr lang="en-US" sz="2400">
                          <a:hlinkClick r:id="rId3" action="ppaction://hlinkfile"/>
                        </a:rPr>
                        <a:t>EnterpriseProjectTypes</a:t>
                      </a:r>
                      <a:r>
                        <a:rPr lang="en-US" sz="2400"/>
                        <a:t> </a:t>
                      </a:r>
                    </a:p>
                  </a:txBody>
                  <a:tcPr marL="18715" marR="18715" marT="18715" marB="18715" anchor="ctr"/>
                </a:tc>
                <a:tc>
                  <a:txBody>
                    <a:bodyPr/>
                    <a:lstStyle/>
                    <a:p>
                      <a:r>
                        <a:rPr lang="en-US" sz="2400"/>
                        <a:t>enterpriseProjectTypes</a:t>
                      </a:r>
                    </a:p>
                  </a:txBody>
                  <a:tcPr marL="18715" marR="18715" marT="18715" marB="18715" anchor="ctr"/>
                </a:tc>
              </a:tr>
              <a:tr h="349321">
                <a:tc>
                  <a:txBody>
                    <a:bodyPr/>
                    <a:lstStyle/>
                    <a:p>
                      <a:r>
                        <a:rPr lang="en-US" sz="2400">
                          <a:hlinkClick r:id="rId4" action="ppaction://hlinkfile"/>
                        </a:rPr>
                        <a:t>EnterpriseResources</a:t>
                      </a:r>
                      <a:r>
                        <a:rPr lang="en-US" sz="2400"/>
                        <a:t> </a:t>
                      </a:r>
                    </a:p>
                  </a:txBody>
                  <a:tcPr marL="18715" marR="18715" marT="18715" marB="18715" anchor="ctr"/>
                </a:tc>
                <a:tc>
                  <a:txBody>
                    <a:bodyPr/>
                    <a:lstStyle/>
                    <a:p>
                      <a:r>
                        <a:rPr lang="en-US" sz="2400"/>
                        <a:t>enterpriseResources</a:t>
                      </a:r>
                    </a:p>
                  </a:txBody>
                  <a:tcPr marL="18715" marR="18715" marT="18715" marB="18715" anchor="ctr"/>
                </a:tc>
              </a:tr>
              <a:tr h="349321">
                <a:tc>
                  <a:txBody>
                    <a:bodyPr/>
                    <a:lstStyle/>
                    <a:p>
                      <a:r>
                        <a:rPr lang="en-US" sz="2400">
                          <a:hlinkClick r:id="rId5" action="ppaction://hlinkfile"/>
                        </a:rPr>
                        <a:t>EntityTypes</a:t>
                      </a:r>
                      <a:r>
                        <a:rPr lang="en-US" sz="2400"/>
                        <a:t> </a:t>
                      </a:r>
                    </a:p>
                  </a:txBody>
                  <a:tcPr marL="18715" marR="18715" marT="18715" marB="18715" anchor="ctr"/>
                </a:tc>
                <a:tc>
                  <a:txBody>
                    <a:bodyPr/>
                    <a:lstStyle/>
                    <a:p>
                      <a:r>
                        <a:rPr lang="en-US" sz="2400"/>
                        <a:t>entityTypes</a:t>
                      </a:r>
                    </a:p>
                  </a:txBody>
                  <a:tcPr marL="18715" marR="18715" marT="18715" marB="18715" anchor="ctr"/>
                </a:tc>
              </a:tr>
              <a:tr h="349321">
                <a:tc>
                  <a:txBody>
                    <a:bodyPr/>
                    <a:lstStyle/>
                    <a:p>
                      <a:r>
                        <a:rPr lang="en-US" sz="2400">
                          <a:hlinkClick r:id="rId6" action="ppaction://hlinkfile"/>
                        </a:rPr>
                        <a:t>EventHandlers</a:t>
                      </a:r>
                      <a:r>
                        <a:rPr lang="en-US" sz="2400"/>
                        <a:t> </a:t>
                      </a:r>
                    </a:p>
                  </a:txBody>
                  <a:tcPr marL="18715" marR="18715" marT="18715" marB="18715" anchor="ctr"/>
                </a:tc>
                <a:tc>
                  <a:txBody>
                    <a:bodyPr/>
                    <a:lstStyle/>
                    <a:p>
                      <a:r>
                        <a:rPr lang="en-US" sz="2400"/>
                        <a:t>eventHandlers</a:t>
                      </a:r>
                    </a:p>
                  </a:txBody>
                  <a:tcPr marL="18715" marR="18715" marT="18715" marB="18715" anchor="ctr"/>
                </a:tc>
              </a:tr>
              <a:tr h="349321">
                <a:tc>
                  <a:txBody>
                    <a:bodyPr/>
                    <a:lstStyle/>
                    <a:p>
                      <a:r>
                        <a:rPr lang="en-US" sz="2400">
                          <a:hlinkClick r:id="rId7" action="ppaction://hlinkfile"/>
                        </a:rPr>
                        <a:t>Events</a:t>
                      </a:r>
                      <a:r>
                        <a:rPr lang="en-US" sz="2400"/>
                        <a:t> </a:t>
                      </a:r>
                    </a:p>
                  </a:txBody>
                  <a:tcPr marL="18715" marR="18715" marT="18715" marB="18715" anchor="ctr"/>
                </a:tc>
                <a:tc>
                  <a:txBody>
                    <a:bodyPr/>
                    <a:lstStyle/>
                    <a:p>
                      <a:r>
                        <a:rPr lang="en-US" sz="2400"/>
                        <a:t>events</a:t>
                      </a:r>
                    </a:p>
                  </a:txBody>
                  <a:tcPr marL="18715" marR="18715" marT="18715" marB="18715" anchor="ctr"/>
                </a:tc>
              </a:tr>
              <a:tr h="349321">
                <a:tc>
                  <a:txBody>
                    <a:bodyPr/>
                    <a:lstStyle/>
                    <a:p>
                      <a:r>
                        <a:rPr lang="en-US" sz="2400">
                          <a:hlinkClick r:id="rId8" action="ppaction://hlinkfile"/>
                        </a:rPr>
                        <a:t>LookupTables</a:t>
                      </a:r>
                      <a:r>
                        <a:rPr lang="en-US" sz="2400"/>
                        <a:t> </a:t>
                      </a:r>
                    </a:p>
                  </a:txBody>
                  <a:tcPr marL="18715" marR="18715" marT="18715" marB="18715" anchor="ctr"/>
                </a:tc>
                <a:tc>
                  <a:txBody>
                    <a:bodyPr/>
                    <a:lstStyle/>
                    <a:p>
                      <a:r>
                        <a:rPr lang="en-US" sz="2400"/>
                        <a:t>lookupTables</a:t>
                      </a:r>
                    </a:p>
                  </a:txBody>
                  <a:tcPr marL="18715" marR="18715" marT="18715" marB="18715" anchor="ctr"/>
                </a:tc>
              </a:tr>
              <a:tr h="349321">
                <a:tc>
                  <a:txBody>
                    <a:bodyPr/>
                    <a:lstStyle/>
                    <a:p>
                      <a:r>
                        <a:rPr lang="en-US" sz="2400">
                          <a:hlinkClick r:id="rId9" action="ppaction://hlinkfile"/>
                        </a:rPr>
                        <a:t>Phases</a:t>
                      </a:r>
                      <a:r>
                        <a:rPr lang="en-US" sz="2400"/>
                        <a:t> </a:t>
                      </a:r>
                    </a:p>
                  </a:txBody>
                  <a:tcPr marL="18715" marR="18715" marT="18715" marB="18715" anchor="ctr"/>
                </a:tc>
                <a:tc>
                  <a:txBody>
                    <a:bodyPr/>
                    <a:lstStyle/>
                    <a:p>
                      <a:r>
                        <a:rPr lang="en-US" sz="2400"/>
                        <a:t>phases</a:t>
                      </a:r>
                    </a:p>
                  </a:txBody>
                  <a:tcPr marL="18715" marR="18715" marT="18715" marB="18715" anchor="ctr"/>
                </a:tc>
              </a:tr>
              <a:tr h="349321">
                <a:tc>
                  <a:txBody>
                    <a:bodyPr/>
                    <a:lstStyle/>
                    <a:p>
                      <a:r>
                        <a:rPr lang="en-US" sz="2400">
                          <a:hlinkClick r:id="rId10" action="ppaction://hlinkfile"/>
                        </a:rPr>
                        <a:t>Projects</a:t>
                      </a:r>
                      <a:r>
                        <a:rPr lang="en-US" sz="2400"/>
                        <a:t> </a:t>
                      </a:r>
                    </a:p>
                  </a:txBody>
                  <a:tcPr marL="18715" marR="18715" marT="18715" marB="18715" anchor="ctr"/>
                </a:tc>
                <a:tc>
                  <a:txBody>
                    <a:bodyPr/>
                    <a:lstStyle/>
                    <a:p>
                      <a:r>
                        <a:rPr lang="en-US" sz="2400"/>
                        <a:t>projects</a:t>
                      </a:r>
                    </a:p>
                  </a:txBody>
                  <a:tcPr marL="18715" marR="18715" marT="18715" marB="18715" anchor="ctr"/>
                </a:tc>
              </a:tr>
              <a:tr h="349321">
                <a:tc>
                  <a:txBody>
                    <a:bodyPr/>
                    <a:lstStyle/>
                    <a:p>
                      <a:r>
                        <a:rPr lang="en-US" sz="2400">
                          <a:hlinkClick r:id="rId11" action="ppaction://hlinkfile"/>
                        </a:rPr>
                        <a:t>Stages</a:t>
                      </a:r>
                      <a:r>
                        <a:rPr lang="en-US" sz="2400"/>
                        <a:t> </a:t>
                      </a:r>
                    </a:p>
                  </a:txBody>
                  <a:tcPr marL="18715" marR="18715" marT="18715" marB="18715" anchor="ctr"/>
                </a:tc>
                <a:tc>
                  <a:txBody>
                    <a:bodyPr/>
                    <a:lstStyle/>
                    <a:p>
                      <a:r>
                        <a:rPr lang="en-US" sz="2400"/>
                        <a:t>stages</a:t>
                      </a:r>
                    </a:p>
                  </a:txBody>
                  <a:tcPr marL="18715" marR="18715" marT="18715" marB="18715" anchor="ctr"/>
                </a:tc>
              </a:tr>
              <a:tr h="349321">
                <a:tc>
                  <a:txBody>
                    <a:bodyPr/>
                    <a:lstStyle/>
                    <a:p>
                      <a:r>
                        <a:rPr lang="en-US" sz="2400">
                          <a:hlinkClick r:id="rId12" action="ppaction://hlinkfile"/>
                        </a:rPr>
                        <a:t>WorkflowActivities</a:t>
                      </a:r>
                      <a:r>
                        <a:rPr lang="en-US" sz="2400"/>
                        <a:t> </a:t>
                      </a:r>
                    </a:p>
                  </a:txBody>
                  <a:tcPr marL="18715" marR="18715" marT="18715" marB="18715" anchor="ctr"/>
                </a:tc>
                <a:tc>
                  <a:txBody>
                    <a:bodyPr/>
                    <a:lstStyle/>
                    <a:p>
                      <a:r>
                        <a:rPr lang="en-US" sz="2400"/>
                        <a:t>workflowActivities</a:t>
                      </a:r>
                    </a:p>
                  </a:txBody>
                  <a:tcPr marL="18715" marR="18715" marT="18715" marB="18715" anchor="ctr"/>
                </a:tc>
              </a:tr>
              <a:tr h="349321">
                <a:tc>
                  <a:txBody>
                    <a:bodyPr/>
                    <a:lstStyle/>
                    <a:p>
                      <a:r>
                        <a:rPr lang="en-US" sz="2400" dirty="0" err="1">
                          <a:hlinkClick r:id="rId13" action="ppaction://hlinkfile"/>
                        </a:rPr>
                        <a:t>WorkflowDesigner</a:t>
                      </a:r>
                      <a:r>
                        <a:rPr lang="en-US" sz="2400" dirty="0"/>
                        <a:t> </a:t>
                      </a:r>
                    </a:p>
                  </a:txBody>
                  <a:tcPr marL="18715" marR="18715" marT="18715" marB="18715" anchor="ctr"/>
                </a:tc>
                <a:tc>
                  <a:txBody>
                    <a:bodyPr/>
                    <a:lstStyle/>
                    <a:p>
                      <a:r>
                        <a:rPr lang="en-US" sz="2400" dirty="0" err="1"/>
                        <a:t>workflowDesigner</a:t>
                      </a:r>
                      <a:endParaRPr lang="en-US" sz="2400" dirty="0"/>
                    </a:p>
                  </a:txBody>
                  <a:tcPr marL="18715" marR="18715" marT="18715" marB="18715" anchor="ctr"/>
                </a:tc>
              </a:tr>
            </a:tbl>
          </a:graphicData>
        </a:graphic>
      </p:graphicFrame>
    </p:spTree>
    <p:extLst>
      <p:ext uri="{BB962C8B-B14F-4D97-AF65-F5344CB8AC3E}">
        <p14:creationId xmlns:p14="http://schemas.microsoft.com/office/powerpoint/2010/main" val="38521198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Primary Project Server entities: six classes</a:t>
            </a:r>
          </a:p>
        </p:txBody>
      </p:sp>
      <p:graphicFrame>
        <p:nvGraphicFramePr>
          <p:cNvPr id="4" name="Diagram 3"/>
          <p:cNvGraphicFramePr/>
          <p:nvPr>
            <p:extLst>
              <p:ext uri="{D42A27DB-BD31-4B8C-83A1-F6EECF244321}">
                <p14:modId xmlns:p14="http://schemas.microsoft.com/office/powerpoint/2010/main" val="4210430806"/>
              </p:ext>
            </p:extLst>
          </p:nvPr>
        </p:nvGraphicFramePr>
        <p:xfrm>
          <a:off x="713221" y="1108779"/>
          <a:ext cx="10449049" cy="4880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1096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CSOM ?</a:t>
            </a:r>
            <a:endParaRPr lang="en-US" dirty="0"/>
          </a:p>
        </p:txBody>
      </p:sp>
      <p:sp>
        <p:nvSpPr>
          <p:cNvPr id="3" name="Text Placeholder 2"/>
          <p:cNvSpPr>
            <a:spLocks noGrp="1"/>
          </p:cNvSpPr>
          <p:nvPr>
            <p:ph type="body" sz="quarter" idx="10"/>
          </p:nvPr>
        </p:nvSpPr>
        <p:spPr/>
        <p:txBody>
          <a:bodyPr/>
          <a:lstStyle/>
          <a:p>
            <a:r>
              <a:rPr lang="en-US" sz="3600" dirty="0"/>
              <a:t>The CSOM can be used both for Project Server Online solutions and for on-premises solutions</a:t>
            </a:r>
          </a:p>
          <a:p>
            <a:r>
              <a:rPr lang="en-US" sz="3600" dirty="0" smtClean="0"/>
              <a:t>If you want/need </a:t>
            </a:r>
            <a:r>
              <a:rPr lang="en-US" sz="3600" dirty="0" err="1" smtClean="0"/>
              <a:t>OAuth</a:t>
            </a:r>
            <a:r>
              <a:rPr lang="en-US" sz="3600" dirty="0" smtClean="0"/>
              <a:t> CSOM is the only way for a programmatic access to Project Server Online </a:t>
            </a:r>
          </a:p>
          <a:p>
            <a:r>
              <a:rPr lang="en-US" sz="3600" dirty="0" smtClean="0"/>
              <a:t>Suggested for new developments and to develop Project apps for </a:t>
            </a:r>
            <a:r>
              <a:rPr lang="en-US" sz="3600" dirty="0" smtClean="0">
                <a:solidFill>
                  <a:schemeClr val="tx1">
                    <a:lumMod val="60000"/>
                    <a:lumOff val="40000"/>
                  </a:schemeClr>
                </a:solidFill>
              </a:rPr>
              <a:t>the</a:t>
            </a:r>
            <a:r>
              <a:rPr lang="en-US" sz="3600" dirty="0" smtClean="0">
                <a:solidFill>
                  <a:schemeClr val="tx2"/>
                </a:solidFill>
              </a:rPr>
              <a:t> Office and SharePoint Store</a:t>
            </a:r>
          </a:p>
        </p:txBody>
      </p:sp>
    </p:spTree>
    <p:extLst>
      <p:ext uri="{BB962C8B-B14F-4D97-AF65-F5344CB8AC3E}">
        <p14:creationId xmlns:p14="http://schemas.microsoft.com/office/powerpoint/2010/main" val="878131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Scenarios to use CSOM</a:t>
            </a:r>
            <a:endParaRPr lang="en-US" dirty="0"/>
          </a:p>
        </p:txBody>
      </p:sp>
      <p:sp>
        <p:nvSpPr>
          <p:cNvPr id="5" name="Content Placeholder 4"/>
          <p:cNvSpPr>
            <a:spLocks noGrp="1"/>
          </p:cNvSpPr>
          <p:nvPr>
            <p:ph type="body" sz="quarter" idx="10"/>
          </p:nvPr>
        </p:nvSpPr>
        <p:spPr>
          <a:xfrm>
            <a:off x="517964" y="1171977"/>
            <a:ext cx="11124328" cy="2319458"/>
          </a:xfrm>
        </p:spPr>
        <p:txBody>
          <a:bodyPr/>
          <a:lstStyle/>
          <a:p>
            <a:r>
              <a:rPr lang="en-US" sz="2800" dirty="0"/>
              <a:t>Develop apps that extend Project </a:t>
            </a:r>
            <a:r>
              <a:rPr lang="en-US" sz="2800" dirty="0" smtClean="0"/>
              <a:t>Server</a:t>
            </a:r>
          </a:p>
          <a:p>
            <a:r>
              <a:rPr lang="en-US" sz="2800" dirty="0"/>
              <a:t>Automate the creation or management of entities in Project Server </a:t>
            </a:r>
            <a:endParaRPr lang="en-US" sz="2800" dirty="0" smtClean="0"/>
          </a:p>
          <a:p>
            <a:r>
              <a:rPr lang="en-US" sz="2800" dirty="0"/>
              <a:t>Get data </a:t>
            </a:r>
            <a:r>
              <a:rPr lang="en-US" sz="2800" dirty="0" smtClean="0"/>
              <a:t>from the </a:t>
            </a:r>
            <a:r>
              <a:rPr lang="en-US" sz="2800" dirty="0"/>
              <a:t>published tables of the Project </a:t>
            </a:r>
            <a:r>
              <a:rPr lang="en-US" sz="2800" dirty="0" smtClean="0"/>
              <a:t>database</a:t>
            </a:r>
          </a:p>
          <a:p>
            <a:r>
              <a:rPr lang="en-US" sz="2800" dirty="0"/>
              <a:t>Validate </a:t>
            </a:r>
            <a:r>
              <a:rPr lang="en-US" sz="2800" dirty="0" err="1"/>
              <a:t>statusing</a:t>
            </a:r>
            <a:r>
              <a:rPr lang="en-US" sz="2800" dirty="0"/>
              <a:t> and timesheet </a:t>
            </a:r>
            <a:r>
              <a:rPr lang="en-US" sz="2800" dirty="0" smtClean="0"/>
              <a:t>data</a:t>
            </a:r>
          </a:p>
          <a:p>
            <a:r>
              <a:rPr lang="en-US" sz="2800" dirty="0" smtClean="0"/>
              <a:t>Integrate </a:t>
            </a:r>
            <a:r>
              <a:rPr lang="en-US" sz="2800" dirty="0"/>
              <a:t>with accounting </a:t>
            </a:r>
            <a:r>
              <a:rPr lang="en-US" sz="2800" dirty="0" smtClean="0"/>
              <a:t>systems</a:t>
            </a:r>
          </a:p>
          <a:p>
            <a:r>
              <a:rPr lang="en-US" sz="2800" dirty="0"/>
              <a:t>Automate updates from team </a:t>
            </a:r>
            <a:r>
              <a:rPr lang="en-US" sz="2800" dirty="0" smtClean="0"/>
              <a:t>members</a:t>
            </a:r>
          </a:p>
          <a:p>
            <a:r>
              <a:rPr lang="en-US" sz="2800" dirty="0"/>
              <a:t>Evaluate Project Server data in remote event receivers </a:t>
            </a:r>
            <a:endParaRPr lang="en-US" sz="2800" dirty="0" smtClean="0"/>
          </a:p>
          <a:p>
            <a:r>
              <a:rPr lang="en-US" sz="2800" dirty="0"/>
              <a:t>Support declarative Project Server </a:t>
            </a:r>
            <a:r>
              <a:rPr lang="en-US" sz="2800" dirty="0" smtClean="0"/>
              <a:t>workflows</a:t>
            </a:r>
          </a:p>
          <a:p>
            <a:r>
              <a:rPr lang="en-US" sz="2800" dirty="0" smtClean="0"/>
              <a:t>App that requires to call another Project Server Service in its implementation (use of </a:t>
            </a:r>
            <a:r>
              <a:rPr lang="en-US" sz="2800" dirty="0" err="1" smtClean="0"/>
              <a:t>OAuth</a:t>
            </a:r>
            <a:r>
              <a:rPr lang="en-US" sz="2800" dirty="0" smtClean="0"/>
              <a:t>)</a:t>
            </a:r>
          </a:p>
        </p:txBody>
      </p:sp>
    </p:spTree>
    <p:extLst>
      <p:ext uri="{BB962C8B-B14F-4D97-AF65-F5344CB8AC3E}">
        <p14:creationId xmlns:p14="http://schemas.microsoft.com/office/powerpoint/2010/main" val="1835779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CSOM and PSI</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3961940"/>
              </p:ext>
            </p:extLst>
          </p:nvPr>
        </p:nvGraphicFramePr>
        <p:xfrm>
          <a:off x="934464" y="1272937"/>
          <a:ext cx="10141569" cy="4795740"/>
        </p:xfrm>
        <a:graphic>
          <a:graphicData uri="http://schemas.openxmlformats.org/drawingml/2006/table">
            <a:tbl>
              <a:tblPr firstRow="1" bandRow="1">
                <a:tableStyleId>{5C22544A-7EE6-4342-B048-85BDC9FD1C3A}</a:tableStyleId>
              </a:tblPr>
              <a:tblGrid>
                <a:gridCol w="3380523"/>
                <a:gridCol w="3380523"/>
                <a:gridCol w="3380523"/>
              </a:tblGrid>
              <a:tr h="577195">
                <a:tc>
                  <a:txBody>
                    <a:bodyPr/>
                    <a:lstStyle/>
                    <a:p>
                      <a:r>
                        <a:rPr lang="en-US" sz="1900" dirty="0" smtClean="0"/>
                        <a:t>Feature</a:t>
                      </a:r>
                      <a:endParaRPr lang="en-US" sz="1900" dirty="0"/>
                    </a:p>
                  </a:txBody>
                  <a:tcPr marL="91238" marR="91238" marT="45619" marB="45619"/>
                </a:tc>
                <a:tc>
                  <a:txBody>
                    <a:bodyPr/>
                    <a:lstStyle/>
                    <a:p>
                      <a:r>
                        <a:rPr lang="en-US" sz="1900" dirty="0" smtClean="0"/>
                        <a:t>CSOM</a:t>
                      </a:r>
                      <a:endParaRPr lang="en-US" sz="1900" dirty="0"/>
                    </a:p>
                  </a:txBody>
                  <a:tcPr marL="91238" marR="91238" marT="45619" marB="45619"/>
                </a:tc>
                <a:tc>
                  <a:txBody>
                    <a:bodyPr/>
                    <a:lstStyle/>
                    <a:p>
                      <a:r>
                        <a:rPr lang="en-US" sz="1900" dirty="0" smtClean="0"/>
                        <a:t>PSI</a:t>
                      </a:r>
                      <a:endParaRPr lang="en-US" sz="1900" dirty="0"/>
                    </a:p>
                  </a:txBody>
                  <a:tcPr marL="91238" marR="91238" marT="45619" marB="45619"/>
                </a:tc>
              </a:tr>
              <a:tr h="669075">
                <a:tc>
                  <a:txBody>
                    <a:bodyPr/>
                    <a:lstStyle/>
                    <a:p>
                      <a:r>
                        <a:rPr lang="en-US" sz="1900" dirty="0" smtClean="0"/>
                        <a:t>Complexity for methods</a:t>
                      </a:r>
                      <a:r>
                        <a:rPr lang="en-US" sz="1900" baseline="0" dirty="0" smtClean="0"/>
                        <a:t> and properties</a:t>
                      </a:r>
                      <a:endParaRPr lang="en-US" sz="1900" dirty="0"/>
                    </a:p>
                  </a:txBody>
                  <a:tcPr marL="91238" marR="91238" marT="45619" marB="45619"/>
                </a:tc>
                <a:tc>
                  <a:txBody>
                    <a:bodyPr/>
                    <a:lstStyle/>
                    <a:p>
                      <a:r>
                        <a:rPr lang="en-US" sz="1900" dirty="0" smtClean="0"/>
                        <a:t>Uses object name</a:t>
                      </a:r>
                      <a:endParaRPr lang="en-US" sz="1900" dirty="0"/>
                    </a:p>
                  </a:txBody>
                  <a:tcPr marL="91238" marR="91238" marT="45619" marB="45619"/>
                </a:tc>
                <a:tc>
                  <a:txBody>
                    <a:bodyPr/>
                    <a:lstStyle/>
                    <a:p>
                      <a:r>
                        <a:rPr lang="en-US" sz="1900" dirty="0" smtClean="0"/>
                        <a:t>Uses GUID, </a:t>
                      </a:r>
                      <a:r>
                        <a:rPr lang="en-US" sz="1900" dirty="0" err="1" smtClean="0"/>
                        <a:t>changeXml</a:t>
                      </a:r>
                      <a:r>
                        <a:rPr lang="en-US" sz="1900" baseline="0" dirty="0" smtClean="0"/>
                        <a:t> parameters, datasets</a:t>
                      </a:r>
                      <a:endParaRPr lang="en-US" sz="1900" dirty="0"/>
                    </a:p>
                  </a:txBody>
                  <a:tcPr marL="91238" marR="91238" marT="45619" marB="45619"/>
                </a:tc>
              </a:tr>
              <a:tr h="577195">
                <a:tc>
                  <a:txBody>
                    <a:bodyPr/>
                    <a:lstStyle/>
                    <a:p>
                      <a:r>
                        <a:rPr lang="en-US" sz="1900" dirty="0" smtClean="0"/>
                        <a:t>Accessibility</a:t>
                      </a:r>
                      <a:endParaRPr lang="en-US" sz="1900" dirty="0"/>
                    </a:p>
                  </a:txBody>
                  <a:tcPr marL="91238" marR="91238" marT="45619" marB="45619"/>
                </a:tc>
                <a:tc>
                  <a:txBody>
                    <a:bodyPr/>
                    <a:lstStyle/>
                    <a:p>
                      <a:r>
                        <a:rPr lang="en-US" sz="1900" dirty="0" smtClean="0"/>
                        <a:t>One WCF service: </a:t>
                      </a:r>
                      <a:r>
                        <a:rPr lang="en-US" sz="1900" dirty="0" err="1" smtClean="0"/>
                        <a:t>client.svc</a:t>
                      </a:r>
                      <a:endParaRPr lang="en-US" sz="1900" dirty="0"/>
                    </a:p>
                  </a:txBody>
                  <a:tcPr marL="91238" marR="91238" marT="45619" marB="45619"/>
                </a:tc>
                <a:tc>
                  <a:txBody>
                    <a:bodyPr/>
                    <a:lstStyle/>
                    <a:p>
                      <a:r>
                        <a:rPr lang="en-US" sz="1900" dirty="0" smtClean="0"/>
                        <a:t>22 public web services</a:t>
                      </a:r>
                      <a:endParaRPr lang="en-US" sz="1900" dirty="0"/>
                    </a:p>
                  </a:txBody>
                  <a:tcPr marL="91238" marR="91238" marT="45619" marB="45619"/>
                </a:tc>
              </a:tr>
              <a:tr h="669075">
                <a:tc>
                  <a:txBody>
                    <a:bodyPr/>
                    <a:lstStyle/>
                    <a:p>
                      <a:r>
                        <a:rPr lang="en-US" sz="1800" dirty="0" smtClean="0"/>
                        <a:t>Initialization </a:t>
                      </a:r>
                      <a:endParaRPr lang="en-US" sz="1900" dirty="0"/>
                    </a:p>
                  </a:txBody>
                  <a:tcPr marL="91238" marR="91238" marT="45619" marB="45619"/>
                </a:tc>
                <a:tc>
                  <a:txBody>
                    <a:bodyPr/>
                    <a:lstStyle/>
                    <a:p>
                      <a:r>
                        <a:rPr lang="en-US" sz="1900" dirty="0" err="1" smtClean="0"/>
                        <a:t>ProjectContext</a:t>
                      </a:r>
                      <a:endParaRPr lang="en-US" sz="1900" dirty="0"/>
                    </a:p>
                  </a:txBody>
                  <a:tcPr marL="91238" marR="91238" marT="45619" marB="45619"/>
                </a:tc>
                <a:tc>
                  <a:txBody>
                    <a:bodyPr/>
                    <a:lstStyle/>
                    <a:p>
                      <a:r>
                        <a:rPr lang="en-US" sz="1900" dirty="0" smtClean="0"/>
                        <a:t>Using WCF reference or proxy assemblies</a:t>
                      </a:r>
                      <a:endParaRPr lang="en-US" sz="1900" dirty="0"/>
                    </a:p>
                  </a:txBody>
                  <a:tcPr marL="91238" marR="91238" marT="45619" marB="45619"/>
                </a:tc>
              </a:tr>
              <a:tr h="577195">
                <a:tc>
                  <a:txBody>
                    <a:bodyPr/>
                    <a:lstStyle/>
                    <a:p>
                      <a:r>
                        <a:rPr lang="en-US" sz="1900" dirty="0" smtClean="0"/>
                        <a:t>Platform</a:t>
                      </a:r>
                      <a:endParaRPr lang="en-US" sz="1900" dirty="0"/>
                    </a:p>
                  </a:txBody>
                  <a:tcPr marL="91238" marR="91238" marT="45619" marB="45619"/>
                </a:tc>
                <a:tc>
                  <a:txBody>
                    <a:bodyPr/>
                    <a:lstStyle/>
                    <a:p>
                      <a:r>
                        <a:rPr lang="en-US" sz="1900" dirty="0" smtClean="0"/>
                        <a:t>On Premises &amp; Online</a:t>
                      </a:r>
                      <a:endParaRPr lang="en-US" sz="1900" dirty="0"/>
                    </a:p>
                  </a:txBody>
                  <a:tcPr marL="91238" marR="91238" marT="45619" marB="45619"/>
                </a:tc>
                <a:tc>
                  <a:txBody>
                    <a:bodyPr/>
                    <a:lstStyle/>
                    <a:p>
                      <a:r>
                        <a:rPr lang="en-US" sz="1900" dirty="0" smtClean="0"/>
                        <a:t>On Premises (Online limitation no </a:t>
                      </a:r>
                      <a:r>
                        <a:rPr lang="en-US" sz="1900" dirty="0" err="1" smtClean="0"/>
                        <a:t>OAuth</a:t>
                      </a:r>
                      <a:r>
                        <a:rPr lang="en-US" sz="1900" dirty="0" smtClean="0"/>
                        <a:t> support)</a:t>
                      </a:r>
                      <a:endParaRPr lang="en-US" sz="1900" dirty="0"/>
                    </a:p>
                  </a:txBody>
                  <a:tcPr marL="91238" marR="91238" marT="45619" marB="45619"/>
                </a:tc>
              </a:tr>
              <a:tr h="618341">
                <a:tc>
                  <a:txBody>
                    <a:bodyPr/>
                    <a:lstStyle/>
                    <a:p>
                      <a:r>
                        <a:rPr lang="en-US" sz="1900" dirty="0" smtClean="0"/>
                        <a:t>Scheduling Engine</a:t>
                      </a:r>
                      <a:endParaRPr lang="en-US" sz="1900" dirty="0"/>
                    </a:p>
                  </a:txBody>
                  <a:tcPr marL="91238" marR="91238" marT="45619" marB="45619"/>
                </a:tc>
                <a:tc>
                  <a:txBody>
                    <a:bodyPr/>
                    <a:lstStyle/>
                    <a:p>
                      <a:r>
                        <a:rPr lang="en-US" sz="1900" dirty="0" smtClean="0"/>
                        <a:t>Same as Project web app and Project Professional</a:t>
                      </a:r>
                      <a:endParaRPr lang="en-US" sz="1900" dirty="0"/>
                    </a:p>
                  </a:txBody>
                  <a:tcPr marL="91238" marR="91238" marT="45619" marB="45619"/>
                </a:tc>
                <a:tc>
                  <a:txBody>
                    <a:bodyPr/>
                    <a:lstStyle/>
                    <a:p>
                      <a:pPr marL="0" lvl="0" algn="l" defTabSz="914363" rtl="0" eaLnBrk="1" latinLnBrk="0" hangingPunct="1"/>
                      <a:r>
                        <a:rPr lang="en-US" sz="1800" kern="1200" dirty="0" smtClean="0">
                          <a:solidFill>
                            <a:schemeClr val="dk1"/>
                          </a:solidFill>
                          <a:latin typeface="+mn-lt"/>
                          <a:ea typeface="+mn-ea"/>
                          <a:cs typeface="+mn-cs"/>
                        </a:rPr>
                        <a:t>Use QueueUpdateProject2</a:t>
                      </a:r>
                    </a:p>
                  </a:txBody>
                  <a:tcPr marL="91238" marR="91238" marT="45619" marB="45619"/>
                </a:tc>
              </a:tr>
              <a:tr h="577195">
                <a:tc>
                  <a:txBody>
                    <a:bodyPr/>
                    <a:lstStyle/>
                    <a:p>
                      <a:r>
                        <a:rPr lang="en-US" sz="1900" dirty="0" smtClean="0"/>
                        <a:t>Project Entities</a:t>
                      </a:r>
                      <a:endParaRPr lang="en-US" sz="1900" dirty="0"/>
                    </a:p>
                  </a:txBody>
                  <a:tcPr marL="91238" marR="91238" marT="45619" marB="45619"/>
                </a:tc>
                <a:tc>
                  <a:txBody>
                    <a:bodyPr/>
                    <a:lstStyle/>
                    <a:p>
                      <a:r>
                        <a:rPr lang="en-US" sz="1900" dirty="0" smtClean="0"/>
                        <a:t>Restrictions exist</a:t>
                      </a:r>
                      <a:r>
                        <a:rPr lang="en-US" sz="1900" baseline="0" dirty="0" smtClean="0"/>
                        <a:t> - </a:t>
                      </a:r>
                      <a:r>
                        <a:rPr lang="en-US" sz="1900" i="1" baseline="0" dirty="0" smtClean="0"/>
                        <a:t>please refer to the Project SDK for most up-to-date information</a:t>
                      </a:r>
                    </a:p>
                  </a:txBody>
                  <a:tcPr marL="91238" marR="91238" marT="45619" marB="45619"/>
                </a:tc>
                <a:tc>
                  <a:txBody>
                    <a:bodyPr/>
                    <a:lstStyle/>
                    <a:p>
                      <a:r>
                        <a:rPr lang="en-US" sz="1900" dirty="0" smtClean="0"/>
                        <a:t>Restrictions exist</a:t>
                      </a:r>
                      <a:endParaRPr lang="en-US" sz="1900" dirty="0"/>
                    </a:p>
                  </a:txBody>
                  <a:tcPr marL="91238" marR="91238" marT="45619" marB="45619"/>
                </a:tc>
              </a:tr>
            </a:tbl>
          </a:graphicData>
        </a:graphic>
      </p:graphicFrame>
    </p:spTree>
    <p:extLst>
      <p:ext uri="{BB962C8B-B14F-4D97-AF65-F5344CB8AC3E}">
        <p14:creationId xmlns:p14="http://schemas.microsoft.com/office/powerpoint/2010/main" val="72504827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4294967295"/>
          </p:nvPr>
        </p:nvSpPr>
        <p:spPr>
          <a:xfrm>
            <a:off x="758729" y="1480199"/>
            <a:ext cx="10720411" cy="5103600"/>
          </a:xfrm>
        </p:spPr>
        <p:txBody>
          <a:bodyPr/>
          <a:lstStyle/>
          <a:p>
            <a:r>
              <a:rPr lang="en-US" dirty="0" smtClean="0">
                <a:solidFill>
                  <a:schemeClr val="bg1">
                    <a:lumMod val="75000"/>
                  </a:schemeClr>
                </a:solidFill>
              </a:rPr>
              <a:t>Overview</a:t>
            </a:r>
          </a:p>
          <a:p>
            <a:r>
              <a:rPr lang="en-US" dirty="0" smtClean="0">
                <a:solidFill>
                  <a:schemeClr val="bg1">
                    <a:lumMod val="75000"/>
                  </a:schemeClr>
                </a:solidFill>
              </a:rPr>
              <a:t>Terminology</a:t>
            </a:r>
          </a:p>
          <a:p>
            <a:r>
              <a:rPr lang="en-US" dirty="0" smtClean="0">
                <a:solidFill>
                  <a:schemeClr val="bg1">
                    <a:lumMod val="75000"/>
                  </a:schemeClr>
                </a:solidFill>
              </a:rPr>
              <a:t>Architecture</a:t>
            </a:r>
          </a:p>
          <a:p>
            <a:r>
              <a:rPr lang="en-US" dirty="0" smtClean="0">
                <a:solidFill>
                  <a:schemeClr val="bg1">
                    <a:lumMod val="75000"/>
                  </a:schemeClr>
                </a:solidFill>
              </a:rPr>
              <a:t>Remote Event Receivers</a:t>
            </a:r>
          </a:p>
          <a:p>
            <a:r>
              <a:rPr lang="en-US" dirty="0" smtClean="0">
                <a:solidFill>
                  <a:schemeClr val="bg1">
                    <a:lumMod val="75000"/>
                  </a:schemeClr>
                </a:solidFill>
              </a:rPr>
              <a:t>Introduction to </a:t>
            </a:r>
            <a:r>
              <a:rPr lang="en-US" dirty="0">
                <a:solidFill>
                  <a:schemeClr val="bg1">
                    <a:lumMod val="75000"/>
                  </a:schemeClr>
                </a:solidFill>
              </a:rPr>
              <a:t>CSOM (</a:t>
            </a:r>
            <a:r>
              <a:rPr lang="en-US" dirty="0" smtClean="0">
                <a:solidFill>
                  <a:schemeClr val="bg1">
                    <a:lumMod val="75000"/>
                  </a:schemeClr>
                </a:solidFill>
              </a:rPr>
              <a:t>OData), JSOM</a:t>
            </a:r>
          </a:p>
          <a:p>
            <a:pPr lvl="1"/>
            <a:r>
              <a:rPr lang="en-US" dirty="0" smtClean="0">
                <a:solidFill>
                  <a:schemeClr val="bg1">
                    <a:lumMod val="75000"/>
                  </a:schemeClr>
                </a:solidFill>
              </a:rPr>
              <a:t>When to use CSOM</a:t>
            </a:r>
          </a:p>
          <a:p>
            <a:pPr lvl="1"/>
            <a:r>
              <a:rPr lang="en-US" dirty="0" smtClean="0">
                <a:solidFill>
                  <a:schemeClr val="bg1">
                    <a:lumMod val="75000"/>
                  </a:schemeClr>
                </a:solidFill>
              </a:rPr>
              <a:t>Comparing CSOM and PSI</a:t>
            </a:r>
            <a:endParaRPr lang="en-US" dirty="0">
              <a:solidFill>
                <a:schemeClr val="bg1">
                  <a:lumMod val="75000"/>
                </a:schemeClr>
              </a:solidFill>
            </a:endParaRPr>
          </a:p>
          <a:p>
            <a:pPr lvl="1"/>
            <a:r>
              <a:rPr lang="en-US" dirty="0" smtClean="0">
                <a:solidFill>
                  <a:schemeClr val="bg1">
                    <a:lumMod val="75000"/>
                  </a:schemeClr>
                </a:solidFill>
              </a:rPr>
              <a:t>How to use CSOM</a:t>
            </a:r>
          </a:p>
          <a:p>
            <a:r>
              <a:rPr lang="en-US" dirty="0" smtClean="0"/>
              <a:t>Demos</a:t>
            </a:r>
          </a:p>
          <a:p>
            <a:endParaRPr lang="en-US" dirty="0" smtClean="0"/>
          </a:p>
        </p:txBody>
      </p:sp>
    </p:spTree>
    <p:extLst>
      <p:ext uri="{BB962C8B-B14F-4D97-AF65-F5344CB8AC3E}">
        <p14:creationId xmlns:p14="http://schemas.microsoft.com/office/powerpoint/2010/main" val="29658088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5" name="Picture 4"/>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407078576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5" name="Picture 4"/>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8927593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7739683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type="body" sz="quarter" idx="4294967295"/>
          </p:nvPr>
        </p:nvSpPr>
        <p:spPr>
          <a:xfrm>
            <a:off x="666687" y="1613754"/>
            <a:ext cx="5634787" cy="4035230"/>
          </a:xfrm>
        </p:spPr>
        <p:txBody>
          <a:bodyPr/>
          <a:lstStyle/>
          <a:p>
            <a:pPr marL="0" indent="0">
              <a:buNone/>
            </a:pPr>
            <a:r>
              <a:rPr lang="en-US" sz="3193" b="1" dirty="0">
                <a:solidFill>
                  <a:schemeClr val="accent1"/>
                </a:solidFill>
              </a:rPr>
              <a:t>Built on SharePoint</a:t>
            </a:r>
          </a:p>
          <a:p>
            <a:pPr marL="3168" indent="0">
              <a:buNone/>
            </a:pPr>
            <a:r>
              <a:rPr lang="en-US" sz="1996" dirty="0"/>
              <a:t>Project CSOM is an extension of SharePoint CSOM</a:t>
            </a:r>
          </a:p>
          <a:p>
            <a:pPr marL="3168" indent="0">
              <a:buNone/>
            </a:pPr>
            <a:r>
              <a:rPr lang="en-US" sz="1996" dirty="0"/>
              <a:t>Project apps work exactly like SharePoint apps</a:t>
            </a:r>
          </a:p>
          <a:p>
            <a:pPr marL="0" indent="0">
              <a:buNone/>
            </a:pPr>
            <a:endParaRPr lang="en-US" sz="1996" dirty="0"/>
          </a:p>
          <a:p>
            <a:pPr marL="0" indent="0">
              <a:buNone/>
            </a:pPr>
            <a:r>
              <a:rPr lang="en-US" sz="3193" b="1" dirty="0">
                <a:solidFill>
                  <a:schemeClr val="accent1"/>
                </a:solidFill>
              </a:rPr>
              <a:t>More Project Users</a:t>
            </a:r>
          </a:p>
          <a:p>
            <a:pPr marL="3168" lvl="1" indent="0">
              <a:buNone/>
            </a:pPr>
            <a:r>
              <a:rPr lang="en-US" sz="1996" dirty="0"/>
              <a:t>Investments made throughout Project will enable more customers to “grow up” from SharePoint</a:t>
            </a:r>
          </a:p>
          <a:p>
            <a:pPr marL="3168" lvl="1" indent="0">
              <a:buNone/>
            </a:pPr>
            <a:endParaRPr lang="en-US" sz="1596" dirty="0">
              <a:solidFill>
                <a:srgbClr val="0070C0"/>
              </a:solidFill>
            </a:endParaRPr>
          </a:p>
          <a:p>
            <a:pPr marL="0" indent="0">
              <a:buNone/>
            </a:pPr>
            <a:r>
              <a:rPr lang="en-US" sz="3193" b="1" dirty="0">
                <a:solidFill>
                  <a:schemeClr val="accent1"/>
                </a:solidFill>
                <a:latin typeface="Segoe UI Light"/>
              </a:rPr>
              <a:t>Bring Server to the Client</a:t>
            </a:r>
          </a:p>
          <a:p>
            <a:pPr marL="3168" lvl="1" indent="0">
              <a:buNone/>
            </a:pPr>
            <a:r>
              <a:rPr lang="en-US" sz="1996" dirty="0" smtClean="0">
                <a:gradFill>
                  <a:gsLst>
                    <a:gs pos="2917">
                      <a:srgbClr val="5F5F5F"/>
                    </a:gs>
                    <a:gs pos="33000">
                      <a:srgbClr val="5F5F5F"/>
                    </a:gs>
                  </a:gsLst>
                  <a:lin ang="5400000" scaled="0"/>
                </a:gradFill>
              </a:rPr>
              <a:t>Apps for Office promote </a:t>
            </a:r>
            <a:r>
              <a:rPr lang="en-US" sz="1996" dirty="0">
                <a:gradFill>
                  <a:gsLst>
                    <a:gs pos="2917">
                      <a:srgbClr val="5F5F5F"/>
                    </a:gs>
                    <a:gs pos="33000">
                      <a:srgbClr val="5F5F5F"/>
                    </a:gs>
                  </a:gsLst>
                  <a:lin ang="5400000" scaled="0"/>
                </a:gradFill>
              </a:rPr>
              <a:t>better integration between </a:t>
            </a:r>
            <a:r>
              <a:rPr lang="en-US" sz="1996" dirty="0" smtClean="0">
                <a:gradFill>
                  <a:gsLst>
                    <a:gs pos="2917">
                      <a:srgbClr val="5F5F5F"/>
                    </a:gs>
                    <a:gs pos="33000">
                      <a:srgbClr val="5F5F5F"/>
                    </a:gs>
                  </a:gsLst>
                  <a:lin ang="5400000" scaled="0"/>
                </a:gradFill>
              </a:rPr>
              <a:t>Server and Desktop</a:t>
            </a:r>
            <a:endParaRPr lang="en-US" sz="1596" dirty="0">
              <a:solidFill>
                <a:srgbClr val="0070C0"/>
              </a:solidFill>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01474" y="1690585"/>
            <a:ext cx="5329138" cy="3714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44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5" name="Picture 4"/>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280446543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306797734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73012584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5" name="Picture 4"/>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293205917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339789494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403619532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31901927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8969"/>
            <a:ext cx="12160112" cy="6840063"/>
          </a:xfrm>
          <a:prstGeom prst="rect">
            <a:avLst/>
          </a:prstGeom>
        </p:spPr>
      </p:pic>
    </p:spTree>
    <p:extLst>
      <p:ext uri="{BB962C8B-B14F-4D97-AF65-F5344CB8AC3E}">
        <p14:creationId xmlns:p14="http://schemas.microsoft.com/office/powerpoint/2010/main" val="316239598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9"/>
            <a:ext cx="12160112" cy="6825583"/>
          </a:xfrm>
          <a:prstGeom prst="rect">
            <a:avLst/>
          </a:prstGeom>
        </p:spPr>
      </p:pic>
    </p:spTree>
    <p:extLst>
      <p:ext uri="{BB962C8B-B14F-4D97-AF65-F5344CB8AC3E}">
        <p14:creationId xmlns:p14="http://schemas.microsoft.com/office/powerpoint/2010/main" val="321890272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5" name="Picture 4"/>
          <p:cNvPicPr>
            <a:picLocks noChangeAspect="1"/>
          </p:cNvPicPr>
          <p:nvPr/>
        </p:nvPicPr>
        <p:blipFill>
          <a:blip r:embed="rId2"/>
          <a:stretch>
            <a:fillRect/>
          </a:stretch>
        </p:blipFill>
        <p:spPr>
          <a:xfrm>
            <a:off x="864" y="8969"/>
            <a:ext cx="12160111" cy="6840063"/>
          </a:xfrm>
          <a:prstGeom prst="rect">
            <a:avLst/>
          </a:prstGeom>
        </p:spPr>
      </p:pic>
    </p:spTree>
    <p:extLst>
      <p:ext uri="{BB962C8B-B14F-4D97-AF65-F5344CB8AC3E}">
        <p14:creationId xmlns:p14="http://schemas.microsoft.com/office/powerpoint/2010/main" val="1602802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230" y="576649"/>
            <a:ext cx="11675156" cy="5502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684601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836871" y="1829819"/>
            <a:ext cx="10488097" cy="4339957"/>
          </a:xfrm>
          <a:prstGeom prst="rect">
            <a:avLst/>
          </a:prstGeom>
        </p:spPr>
        <p:txBody>
          <a:bodyPr/>
          <a:lstStyle/>
          <a:p>
            <a:endParaRPr lang="en-US"/>
          </a:p>
        </p:txBody>
      </p:sp>
      <p:pic>
        <p:nvPicPr>
          <p:cNvPr id="4" name="Picture 3"/>
          <p:cNvPicPr>
            <a:picLocks noChangeAspect="1"/>
          </p:cNvPicPr>
          <p:nvPr/>
        </p:nvPicPr>
        <p:blipFill>
          <a:blip r:embed="rId2"/>
          <a:stretch>
            <a:fillRect/>
          </a:stretch>
        </p:blipFill>
        <p:spPr>
          <a:xfrm>
            <a:off x="864" y="23444"/>
            <a:ext cx="12160112" cy="6825587"/>
          </a:xfrm>
          <a:prstGeom prst="rect">
            <a:avLst/>
          </a:prstGeom>
        </p:spPr>
      </p:pic>
    </p:spTree>
    <p:extLst>
      <p:ext uri="{BB962C8B-B14F-4D97-AF65-F5344CB8AC3E}">
        <p14:creationId xmlns:p14="http://schemas.microsoft.com/office/powerpoint/2010/main" val="10369748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1"/>
          </p:nvPr>
        </p:nvSpPr>
        <p:spPr>
          <a:xfrm>
            <a:off x="519546" y="1715701"/>
            <a:ext cx="11127497" cy="2863073"/>
          </a:xfrm>
        </p:spPr>
        <p:txBody>
          <a:bodyPr>
            <a:normAutofit/>
          </a:bodyPr>
          <a:lstStyle/>
          <a:p>
            <a:r>
              <a:rPr lang="en-US" dirty="0" smtClean="0"/>
              <a:t>Read </a:t>
            </a:r>
            <a:r>
              <a:rPr lang="en-US"/>
              <a:t>Projects </a:t>
            </a:r>
            <a:r>
              <a:rPr lang="en-US" smtClean="0"/>
              <a:t>using </a:t>
            </a:r>
          </a:p>
          <a:p>
            <a:r>
              <a:rPr lang="en-US" smtClean="0"/>
              <a:t>CSOM and JSOM</a:t>
            </a:r>
            <a:endParaRPr lang="en-US" dirty="0"/>
          </a:p>
        </p:txBody>
      </p:sp>
      <p:sp>
        <p:nvSpPr>
          <p:cNvPr id="4" name="Text Placeholder 3"/>
          <p:cNvSpPr>
            <a:spLocks noGrp="1"/>
          </p:cNvSpPr>
          <p:nvPr>
            <p:ph sz="quarter" idx="13"/>
          </p:nvPr>
        </p:nvSpPr>
        <p:spPr/>
        <p:txBody>
          <a:bodyPr>
            <a:noAutofit/>
          </a:bodyPr>
          <a:lstStyle/>
          <a:p>
            <a:r>
              <a:rPr lang="en-US" sz="6600" b="1" dirty="0" smtClean="0"/>
              <a:t>demo</a:t>
            </a:r>
            <a:r>
              <a:rPr lang="en-US" sz="6000" b="1" dirty="0" smtClean="0"/>
              <a:t> </a:t>
            </a:r>
            <a:endParaRPr lang="en-US" sz="6000" b="1" dirty="0"/>
          </a:p>
        </p:txBody>
      </p:sp>
    </p:spTree>
    <p:extLst>
      <p:ext uri="{BB962C8B-B14F-4D97-AF65-F5344CB8AC3E}">
        <p14:creationId xmlns:p14="http://schemas.microsoft.com/office/powerpoint/2010/main" val="293952322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7964" y="1178857"/>
            <a:ext cx="11124328" cy="2043636"/>
          </a:xfrm>
        </p:spPr>
        <p:txBody>
          <a:bodyPr/>
          <a:lstStyle/>
          <a:p>
            <a:r>
              <a:rPr lang="en-US" dirty="0" smtClean="0"/>
              <a:t>Overview</a:t>
            </a:r>
          </a:p>
          <a:p>
            <a:r>
              <a:rPr lang="en-US" dirty="0" smtClean="0"/>
              <a:t>Terminology</a:t>
            </a:r>
          </a:p>
          <a:p>
            <a:r>
              <a:rPr lang="en-US" dirty="0" smtClean="0"/>
              <a:t>Architecture</a:t>
            </a:r>
          </a:p>
          <a:p>
            <a:r>
              <a:rPr lang="en-US" dirty="0" smtClean="0"/>
              <a:t>Remote Event Receivers</a:t>
            </a:r>
          </a:p>
          <a:p>
            <a:r>
              <a:rPr lang="en-US" dirty="0" smtClean="0"/>
              <a:t>Introduction to </a:t>
            </a:r>
            <a:r>
              <a:rPr lang="en-US" dirty="0"/>
              <a:t>CSOM (</a:t>
            </a:r>
            <a:r>
              <a:rPr lang="en-US" dirty="0" smtClean="0"/>
              <a:t>OData), JSOM</a:t>
            </a:r>
          </a:p>
          <a:p>
            <a:pPr lvl="1"/>
            <a:r>
              <a:rPr lang="en-US" dirty="0" smtClean="0"/>
              <a:t>When to use CSOM</a:t>
            </a:r>
          </a:p>
          <a:p>
            <a:pPr lvl="1"/>
            <a:r>
              <a:rPr lang="en-US" dirty="0" smtClean="0"/>
              <a:t>Comparing CSOM and PSI</a:t>
            </a:r>
            <a:endParaRPr lang="en-US" dirty="0"/>
          </a:p>
          <a:p>
            <a:pPr lvl="1"/>
            <a:r>
              <a:rPr lang="en-US" dirty="0" smtClean="0"/>
              <a:t>How to use CSOM</a:t>
            </a:r>
          </a:p>
          <a:p>
            <a:r>
              <a:rPr lang="en-US" dirty="0" smtClean="0"/>
              <a:t>Demos</a:t>
            </a:r>
          </a:p>
          <a:p>
            <a:endParaRPr lang="en-US" dirty="0" smtClean="0"/>
          </a:p>
        </p:txBody>
      </p:sp>
    </p:spTree>
    <p:extLst>
      <p:ext uri="{BB962C8B-B14F-4D97-AF65-F5344CB8AC3E}">
        <p14:creationId xmlns:p14="http://schemas.microsoft.com/office/powerpoint/2010/main" val="421885859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0"/>
          </p:nvPr>
        </p:nvSpPr>
        <p:spPr>
          <a:xfrm>
            <a:off x="356320" y="1154372"/>
            <a:ext cx="11447615" cy="5245185"/>
          </a:xfrm>
        </p:spPr>
        <p:txBody>
          <a:bodyPr/>
          <a:lstStyle/>
          <a:p>
            <a:r>
              <a:rPr lang="en-US" sz="3000" b="1" dirty="0" smtClean="0"/>
              <a:t>Sign-up</a:t>
            </a:r>
            <a:r>
              <a:rPr lang="en-US" sz="3000" dirty="0" smtClean="0"/>
              <a:t> </a:t>
            </a:r>
            <a:r>
              <a:rPr lang="en-US" sz="3000" dirty="0"/>
              <a:t>for Project Online </a:t>
            </a:r>
            <a:r>
              <a:rPr lang="en-US" sz="3000" dirty="0" smtClean="0"/>
              <a:t>and </a:t>
            </a:r>
            <a:r>
              <a:rPr lang="en-US" sz="3000" dirty="0"/>
              <a:t>Install Project Professional </a:t>
            </a:r>
            <a:r>
              <a:rPr lang="en-US" sz="3000" dirty="0" smtClean="0"/>
              <a:t>2013</a:t>
            </a:r>
            <a:endParaRPr lang="en-US" sz="3000" dirty="0"/>
          </a:p>
          <a:p>
            <a:r>
              <a:rPr lang="en-US" sz="3000" b="1" dirty="0"/>
              <a:t>Read</a:t>
            </a:r>
            <a:r>
              <a:rPr lang="en-US" sz="3000" dirty="0"/>
              <a:t> the blog </a:t>
            </a:r>
            <a:r>
              <a:rPr lang="en-US" sz="3000" dirty="0">
                <a:hlinkClick r:id="rId2"/>
              </a:rPr>
              <a:t>http://</a:t>
            </a:r>
            <a:r>
              <a:rPr lang="en-US" sz="3000" dirty="0" smtClean="0">
                <a:hlinkClick r:id="rId2"/>
              </a:rPr>
              <a:t>blogs.msdn.com/project_programmability/</a:t>
            </a:r>
            <a:endParaRPr lang="en-US" sz="3000" dirty="0" smtClean="0"/>
          </a:p>
          <a:p>
            <a:r>
              <a:rPr lang="en-US" sz="3000" b="1" dirty="0" smtClean="0"/>
              <a:t>Study</a:t>
            </a:r>
            <a:r>
              <a:rPr lang="en-US" sz="3000" dirty="0" smtClean="0"/>
              <a:t> </a:t>
            </a:r>
            <a:r>
              <a:rPr lang="en-US" sz="3000" dirty="0"/>
              <a:t>the New </a:t>
            </a:r>
            <a:r>
              <a:rPr lang="en-US" sz="3000" dirty="0" smtClean="0"/>
              <a:t>Project, Office, </a:t>
            </a:r>
            <a:r>
              <a:rPr lang="en-US" sz="3000" smtClean="0"/>
              <a:t>SharePoint Developer Documentation </a:t>
            </a:r>
            <a:r>
              <a:rPr lang="en-US" sz="3000" smtClean="0">
                <a:hlinkClick r:id="rId3"/>
              </a:rPr>
              <a:t>http</a:t>
            </a:r>
            <a:r>
              <a:rPr lang="en-US" sz="3000" dirty="0">
                <a:hlinkClick r:id="rId3"/>
              </a:rPr>
              <a:t>://</a:t>
            </a:r>
            <a:r>
              <a:rPr lang="en-US" sz="3000" dirty="0" smtClean="0">
                <a:hlinkClick r:id="rId3"/>
              </a:rPr>
              <a:t>msdn.Microsoft.com/project</a:t>
            </a:r>
            <a:r>
              <a:rPr lang="en-US" sz="3000" dirty="0" smtClean="0"/>
              <a:t>, </a:t>
            </a:r>
            <a:r>
              <a:rPr lang="en-US" sz="3000" dirty="0" smtClean="0">
                <a:hlinkClick r:id="rId4"/>
              </a:rPr>
              <a:t>http</a:t>
            </a:r>
            <a:r>
              <a:rPr lang="en-US" sz="3000" dirty="0">
                <a:hlinkClick r:id="rId4"/>
              </a:rPr>
              <a:t>://</a:t>
            </a:r>
            <a:r>
              <a:rPr lang="en-US" sz="3000" dirty="0" smtClean="0">
                <a:hlinkClick r:id="rId4"/>
              </a:rPr>
              <a:t>msdn.Microsoft.com/office</a:t>
            </a:r>
            <a:r>
              <a:rPr lang="en-US" sz="3000" dirty="0" smtClean="0"/>
              <a:t> and </a:t>
            </a:r>
            <a:r>
              <a:rPr lang="en-US" sz="3000" dirty="0">
                <a:hlinkClick r:id="rId5"/>
              </a:rPr>
              <a:t>http://msdn.Microsoft.com/sharepoint</a:t>
            </a:r>
            <a:r>
              <a:rPr lang="en-US" sz="3000" dirty="0" smtClean="0"/>
              <a:t>  </a:t>
            </a:r>
            <a:endParaRPr lang="en-US" sz="3000" dirty="0"/>
          </a:p>
          <a:p>
            <a:r>
              <a:rPr lang="en-US" sz="3000" b="1" dirty="0"/>
              <a:t>Admire</a:t>
            </a:r>
            <a:r>
              <a:rPr lang="en-US" sz="3000" dirty="0"/>
              <a:t> the existing apps in the Store </a:t>
            </a:r>
            <a:r>
              <a:rPr lang="en-US" sz="3000" dirty="0">
                <a:hlinkClick r:id="rId6"/>
              </a:rPr>
              <a:t>http://office.microsoft.com/store/</a:t>
            </a:r>
            <a:r>
              <a:rPr lang="en-US" sz="3000" dirty="0"/>
              <a:t> </a:t>
            </a:r>
          </a:p>
          <a:p>
            <a:r>
              <a:rPr lang="en-US" sz="3000" b="1" dirty="0"/>
              <a:t>Understand</a:t>
            </a:r>
            <a:r>
              <a:rPr lang="en-US" sz="3000" dirty="0"/>
              <a:t> the publishing process </a:t>
            </a:r>
            <a:r>
              <a:rPr lang="en-US" sz="3000" dirty="0">
                <a:hlinkClick r:id="rId5"/>
              </a:rPr>
              <a:t>http://msdn.Microsoft.com/sharepoint</a:t>
            </a:r>
            <a:r>
              <a:rPr lang="en-US" sz="3000" dirty="0"/>
              <a:t> </a:t>
            </a:r>
          </a:p>
        </p:txBody>
      </p:sp>
      <p:sp>
        <p:nvSpPr>
          <p:cNvPr id="4" name="Slide Number Placeholder 3"/>
          <p:cNvSpPr>
            <a:spLocks noGrp="1"/>
          </p:cNvSpPr>
          <p:nvPr>
            <p:ph type="sldNum" sz="quarter" idx="12"/>
          </p:nvPr>
        </p:nvSpPr>
        <p:spPr/>
        <p:txBody>
          <a:bodyPr/>
          <a:lstStyle/>
          <a:p>
            <a:pPr defTabSz="910786"/>
            <a:fld id="{727B4C2D-45E2-4621-8491-2995EB46A674}" type="slidenum">
              <a:rPr lang="en-US" smtClean="0">
                <a:gradFill>
                  <a:gsLst>
                    <a:gs pos="100000">
                      <a:srgbClr val="797A7D"/>
                    </a:gs>
                    <a:gs pos="0">
                      <a:srgbClr val="797A7D"/>
                    </a:gs>
                  </a:gsLst>
                  <a:lin ang="5400000" scaled="0"/>
                </a:gradFill>
              </a:rPr>
              <a:pPr defTabSz="910786"/>
              <a:t>43</a:t>
            </a:fld>
            <a:endParaRPr lang="en-US" dirty="0">
              <a:gradFill>
                <a:gsLst>
                  <a:gs pos="100000">
                    <a:srgbClr val="797A7D"/>
                  </a:gs>
                  <a:gs pos="0">
                    <a:srgbClr val="797A7D"/>
                  </a:gs>
                </a:gsLst>
                <a:lin ang="5400000" scaled="0"/>
              </a:gradFill>
            </a:endParaRPr>
          </a:p>
        </p:txBody>
      </p:sp>
      <p:sp>
        <p:nvSpPr>
          <p:cNvPr id="6" name="Rectangle 5"/>
          <p:cNvSpPr/>
          <p:nvPr/>
        </p:nvSpPr>
        <p:spPr>
          <a:xfrm>
            <a:off x="1182130" y="5141685"/>
            <a:ext cx="6915416" cy="1477328"/>
          </a:xfrm>
          <a:prstGeom prst="rect">
            <a:avLst/>
          </a:prstGeom>
          <a:ln>
            <a:solidFill>
              <a:schemeClr val="accent1"/>
            </a:solidFill>
          </a:ln>
        </p:spPr>
        <p:txBody>
          <a:bodyPr wrap="square">
            <a:spAutoFit/>
          </a:bodyPr>
          <a:lstStyle/>
          <a:p>
            <a:pPr defTabSz="684767"/>
            <a:r>
              <a:rPr lang="en-US" sz="1500" b="1" spc="-53" dirty="0">
                <a:gradFill>
                  <a:gsLst>
                    <a:gs pos="5417">
                      <a:srgbClr val="505050"/>
                    </a:gs>
                    <a:gs pos="28000">
                      <a:srgbClr val="505050"/>
                    </a:gs>
                  </a:gsLst>
                  <a:lin ang="5400000" scaled="0"/>
                </a:gradFill>
              </a:rPr>
              <a:t>Key resources</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Product 	</a:t>
            </a:r>
            <a:r>
              <a:rPr lang="en-US" sz="1500" spc="-53" dirty="0">
                <a:gradFill>
                  <a:gsLst>
                    <a:gs pos="5417">
                      <a:srgbClr val="505050"/>
                    </a:gs>
                    <a:gs pos="28000">
                      <a:srgbClr val="505050"/>
                    </a:gs>
                  </a:gsLst>
                  <a:lin ang="5400000" scaled="0"/>
                </a:gradFill>
                <a:hlinkClick r:id="rId7"/>
              </a:rPr>
              <a:t>http://www.microsoft.com/project</a:t>
            </a:r>
            <a:r>
              <a:rPr lang="en-US" sz="1500" spc="-53" dirty="0">
                <a:gradFill>
                  <a:gsLst>
                    <a:gs pos="5417">
                      <a:srgbClr val="505050"/>
                    </a:gs>
                    <a:gs pos="28000">
                      <a:srgbClr val="505050"/>
                    </a:gs>
                  </a:gsLst>
                  <a:lin ang="5400000" scaled="0"/>
                </a:gradFill>
              </a:rPr>
              <a:t> </a:t>
            </a: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Blog		</a:t>
            </a:r>
            <a:r>
              <a:rPr lang="en-US" sz="1500" spc="-53" dirty="0">
                <a:solidFill>
                  <a:srgbClr val="505050"/>
                </a:solidFill>
                <a:hlinkClick r:id="rId8"/>
              </a:rPr>
              <a:t>http://blogs.office.com/b/project/</a:t>
            </a:r>
            <a:r>
              <a:rPr lang="en-US" sz="1500" spc="-53" dirty="0">
                <a:solidFill>
                  <a:srgbClr val="505050"/>
                </a:soli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TechNet	</a:t>
            </a:r>
            <a:r>
              <a:rPr lang="en-US" sz="1500" spc="-53" dirty="0">
                <a:gradFill>
                  <a:gsLst>
                    <a:gs pos="5417">
                      <a:srgbClr val="505050"/>
                    </a:gs>
                    <a:gs pos="28000">
                      <a:srgbClr val="505050"/>
                    </a:gs>
                  </a:gsLst>
                  <a:lin ang="5400000" scaled="0"/>
                </a:gradFill>
                <a:hlinkClick r:id="rId9"/>
              </a:rPr>
              <a:t>http://</a:t>
            </a:r>
            <a:r>
              <a:rPr lang="en-US" sz="1500" spc="-53" dirty="0" smtClean="0">
                <a:gradFill>
                  <a:gsLst>
                    <a:gs pos="5417">
                      <a:srgbClr val="505050"/>
                    </a:gs>
                    <a:gs pos="28000">
                      <a:srgbClr val="505050"/>
                    </a:gs>
                  </a:gsLst>
                  <a:lin ang="5400000" scaled="0"/>
                </a:gradFill>
                <a:hlinkClick r:id="rId9"/>
              </a:rPr>
              <a:t>technet.microsoft.com/projectserver</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MSDN 	</a:t>
            </a:r>
            <a:r>
              <a:rPr lang="en-US" sz="1500" spc="-53" dirty="0">
                <a:gradFill>
                  <a:gsLst>
                    <a:gs pos="5417">
                      <a:srgbClr val="505050"/>
                    </a:gs>
                    <a:gs pos="28000">
                      <a:srgbClr val="505050"/>
                    </a:gs>
                  </a:gsLst>
                  <a:lin ang="5400000" scaled="0"/>
                </a:gradFill>
                <a:hlinkClick r:id="rId3"/>
              </a:rPr>
              <a:t>http://</a:t>
            </a:r>
            <a:r>
              <a:rPr lang="en-US" sz="1500" spc="-53" dirty="0" smtClean="0">
                <a:gradFill>
                  <a:gsLst>
                    <a:gs pos="5417">
                      <a:srgbClr val="505050"/>
                    </a:gs>
                    <a:gs pos="28000">
                      <a:srgbClr val="505050"/>
                    </a:gs>
                  </a:gsLst>
                  <a:lin ang="5400000" scaled="0"/>
                </a:gradFill>
                <a:hlinkClick r:id="rId3"/>
              </a:rPr>
              <a:t>msdn.microsoft.com/project</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Forums	</a:t>
            </a:r>
            <a:r>
              <a:rPr lang="en-US" sz="1500" spc="-53" dirty="0">
                <a:gradFill>
                  <a:gsLst>
                    <a:gs pos="5417">
                      <a:srgbClr val="505050"/>
                    </a:gs>
                    <a:gs pos="28000">
                      <a:srgbClr val="505050"/>
                    </a:gs>
                  </a:gsLst>
                  <a:lin ang="5400000" scaled="0"/>
                </a:gradFill>
                <a:hlinkClick r:id="rId10"/>
              </a:rPr>
              <a:t>http://social.technet.microsoft.com/Forums/en-US/category/project</a:t>
            </a:r>
            <a:r>
              <a:rPr lang="en-US" sz="1500" spc="-53" dirty="0">
                <a:gradFill>
                  <a:gsLst>
                    <a:gs pos="5417">
                      <a:srgbClr val="505050"/>
                    </a:gs>
                    <a:gs pos="28000">
                      <a:srgbClr val="505050"/>
                    </a:gs>
                  </a:gsLst>
                  <a:lin ang="5400000" scaled="0"/>
                </a:gradFill>
              </a:rPr>
              <a:t>  </a:t>
            </a:r>
          </a:p>
        </p:txBody>
      </p:sp>
    </p:spTree>
    <p:extLst>
      <p:ext uri="{BB962C8B-B14F-4D97-AF65-F5344CB8AC3E}">
        <p14:creationId xmlns:p14="http://schemas.microsoft.com/office/powerpoint/2010/main" val="27459312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33308" y="6284868"/>
            <a:ext cx="11120770" cy="3218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09808" eaLnBrk="0" hangingPunct="0"/>
            <a:r>
              <a:rPr lang="en-US" sz="697"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09808" eaLnBrk="0" hangingPunct="0"/>
            <a:r>
              <a:rPr lang="en-US" sz="697"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38" y="1856839"/>
            <a:ext cx="6372816" cy="2344199"/>
          </a:xfrm>
          <a:prstGeom prst="rect">
            <a:avLst/>
          </a:prstGeom>
        </p:spPr>
      </p:pic>
    </p:spTree>
    <p:extLst>
      <p:ext uri="{BB962C8B-B14F-4D97-AF65-F5344CB8AC3E}">
        <p14:creationId xmlns:p14="http://schemas.microsoft.com/office/powerpoint/2010/main" val="10573555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30900" y="444844"/>
            <a:ext cx="11879867" cy="56532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9585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Project Online / Project Server Customizations and Extensibility</a:t>
            </a:r>
            <a:endParaRPr lang="en-US" sz="5400" dirty="0"/>
          </a:p>
        </p:txBody>
      </p:sp>
      <p:sp>
        <p:nvSpPr>
          <p:cNvPr id="6" name="Text Placeholder 5"/>
          <p:cNvSpPr>
            <a:spLocks noGrp="1"/>
          </p:cNvSpPr>
          <p:nvPr>
            <p:ph type="body" sz="quarter" idx="10"/>
          </p:nvPr>
        </p:nvSpPr>
        <p:spPr>
          <a:xfrm>
            <a:off x="517964" y="1945342"/>
            <a:ext cx="11124328" cy="1680564"/>
          </a:xfrm>
        </p:spPr>
        <p:txBody>
          <a:bodyPr/>
          <a:lstStyle/>
          <a:p>
            <a:r>
              <a:rPr lang="en-US" sz="2800" dirty="0" smtClean="0"/>
              <a:t>Project Server 2013 Preview extensibility builds on the Project Server 2010</a:t>
            </a:r>
          </a:p>
          <a:p>
            <a:r>
              <a:rPr lang="en-US" sz="2800" dirty="0" smtClean="0"/>
              <a:t>Customization / no code:</a:t>
            </a:r>
          </a:p>
          <a:p>
            <a:pPr lvl="1"/>
            <a:r>
              <a:rPr lang="en-US" sz="1600" dirty="0" smtClean="0"/>
              <a:t>Enterprise Custom Fields, Views (including Web Parts and Web Part Pages), Timesheets, (NEW OPTIONS) Security, </a:t>
            </a:r>
            <a:r>
              <a:rPr lang="en-US" sz="1600" dirty="0" smtClean="0">
                <a:solidFill>
                  <a:schemeClr val="accent2"/>
                </a:solidFill>
              </a:rPr>
              <a:t>(NEW OPTIONS) </a:t>
            </a:r>
            <a:r>
              <a:rPr lang="en-US" sz="1600" dirty="0" smtClean="0"/>
              <a:t>Reporting/Business Intelligence (BI), (NEW OPTIONS) Project “Demand Management”</a:t>
            </a:r>
          </a:p>
          <a:p>
            <a:r>
              <a:rPr lang="en-US" sz="2800" dirty="0" smtClean="0"/>
              <a:t>Extensibility / code:</a:t>
            </a:r>
          </a:p>
          <a:p>
            <a:pPr lvl="1"/>
            <a:r>
              <a:rPr lang="en-US" sz="1600" dirty="0" smtClean="0"/>
              <a:t>Web Services – Project Server Interface (PSI) &amp; Event Handlers</a:t>
            </a:r>
          </a:p>
          <a:p>
            <a:pPr lvl="1"/>
            <a:r>
              <a:rPr lang="en-US" sz="1600" dirty="0" smtClean="0">
                <a:solidFill>
                  <a:schemeClr val="accent2"/>
                </a:solidFill>
              </a:rPr>
              <a:t>(NEW) </a:t>
            </a:r>
            <a:r>
              <a:rPr lang="en-US" sz="1600" dirty="0" smtClean="0"/>
              <a:t>Client Side Object Model (CSOM) &amp; Remote Event Receivers</a:t>
            </a:r>
          </a:p>
          <a:p>
            <a:pPr lvl="1"/>
            <a:r>
              <a:rPr lang="en-US" sz="1600" dirty="0" smtClean="0">
                <a:solidFill>
                  <a:schemeClr val="accent2"/>
                </a:solidFill>
              </a:rPr>
              <a:t>(NEW OPTIONS) </a:t>
            </a:r>
            <a:r>
              <a:rPr lang="en-US" sz="1600" dirty="0" smtClean="0"/>
              <a:t>Project Workflow (based on SharePoint 2013 Workflow)</a:t>
            </a:r>
          </a:p>
          <a:p>
            <a:pPr lvl="1"/>
            <a:r>
              <a:rPr lang="en-US" sz="1600" dirty="0" smtClean="0">
                <a:solidFill>
                  <a:schemeClr val="accent2"/>
                </a:solidFill>
              </a:rPr>
              <a:t>(EXTENDED) </a:t>
            </a:r>
            <a:r>
              <a:rPr lang="en-US" sz="1600" dirty="0" smtClean="0"/>
              <a:t>Project sites (SharePoint Sites)</a:t>
            </a:r>
          </a:p>
          <a:p>
            <a:pPr lvl="1"/>
            <a:r>
              <a:rPr lang="en-US" sz="1600" dirty="0" smtClean="0"/>
              <a:t>Leverage other Advanced SharePoint Workloads (Excel Services, Visio Services, PerformancePoint,…) </a:t>
            </a:r>
          </a:p>
          <a:p>
            <a:pPr lvl="1"/>
            <a:r>
              <a:rPr lang="en-US" sz="1600" dirty="0" smtClean="0">
                <a:solidFill>
                  <a:schemeClr val="accent2"/>
                </a:solidFill>
              </a:rPr>
              <a:t>(NEW) </a:t>
            </a:r>
            <a:r>
              <a:rPr lang="en-US" sz="1600" dirty="0" smtClean="0"/>
              <a:t>In-product Marketplace</a:t>
            </a:r>
            <a:endParaRPr lang="en-US" sz="1600" dirty="0"/>
          </a:p>
        </p:txBody>
      </p:sp>
    </p:spTree>
    <p:extLst>
      <p:ext uri="{BB962C8B-B14F-4D97-AF65-F5344CB8AC3E}">
        <p14:creationId xmlns:p14="http://schemas.microsoft.com/office/powerpoint/2010/main" val="330887692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566460" cy="747897"/>
          </a:xfrm>
        </p:spPr>
        <p:txBody>
          <a:bodyPr/>
          <a:lstStyle/>
          <a:p>
            <a:r>
              <a:rPr lang="en-US" sz="4800" dirty="0" smtClean="0"/>
              <a:t>SharePoint and Project Extensibility Compared</a:t>
            </a:r>
            <a:endParaRPr lang="en-US" sz="4800" dirty="0"/>
          </a:p>
        </p:txBody>
      </p:sp>
      <p:graphicFrame>
        <p:nvGraphicFramePr>
          <p:cNvPr id="4" name="Table 3"/>
          <p:cNvGraphicFramePr>
            <a:graphicFrameLocks noGrp="1"/>
          </p:cNvGraphicFramePr>
          <p:nvPr>
            <p:extLst>
              <p:ext uri="{D42A27DB-BD31-4B8C-83A1-F6EECF244321}">
                <p14:modId xmlns:p14="http://schemas.microsoft.com/office/powerpoint/2010/main" val="1175002677"/>
              </p:ext>
            </p:extLst>
          </p:nvPr>
        </p:nvGraphicFramePr>
        <p:xfrm>
          <a:off x="517964" y="1039397"/>
          <a:ext cx="11134776" cy="5086479"/>
        </p:xfrm>
        <a:graphic>
          <a:graphicData uri="http://schemas.openxmlformats.org/drawingml/2006/table">
            <a:tbl>
              <a:tblPr firstRow="1" bandRow="1">
                <a:tableStyleId>{21E4AEA4-8DFA-4A89-87EB-49C32662AFE0}</a:tableStyleId>
              </a:tblPr>
              <a:tblGrid>
                <a:gridCol w="3549938"/>
                <a:gridCol w="2153240"/>
                <a:gridCol w="1881660"/>
                <a:gridCol w="3549938"/>
              </a:tblGrid>
              <a:tr h="413554">
                <a:tc>
                  <a:txBody>
                    <a:bodyPr/>
                    <a:lstStyle/>
                    <a:p>
                      <a:pPr algn="l" fontAlgn="b"/>
                      <a:r>
                        <a:rPr lang="en-US" sz="1400" u="none" strike="noStrike" dirty="0" smtClean="0">
                          <a:effectLst/>
                        </a:rPr>
                        <a:t>New Feature</a:t>
                      </a:r>
                      <a:endParaRPr lang="en-US" sz="1400" b="1" i="0" u="none" strike="noStrike" dirty="0">
                        <a:solidFill>
                          <a:srgbClr val="FFFFFF"/>
                        </a:solidFill>
                        <a:effectLst/>
                        <a:latin typeface="Calibri"/>
                      </a:endParaRPr>
                    </a:p>
                  </a:txBody>
                  <a:tcPr marL="3802" marR="3802" marT="3802" marB="0" anchor="ctr"/>
                </a:tc>
                <a:tc>
                  <a:txBody>
                    <a:bodyPr/>
                    <a:lstStyle/>
                    <a:p>
                      <a:pPr algn="ctr" fontAlgn="b"/>
                      <a:r>
                        <a:rPr lang="en-US" sz="1400" u="none" strike="noStrike" dirty="0" smtClean="0">
                          <a:effectLst/>
                        </a:rPr>
                        <a:t>SharePoint 2013</a:t>
                      </a:r>
                      <a:endParaRPr lang="en-US" sz="1400" b="1" i="0" u="none" strike="noStrike" dirty="0">
                        <a:solidFill>
                          <a:srgbClr val="FFFFFF"/>
                        </a:solidFill>
                        <a:effectLst/>
                        <a:latin typeface="Calibri"/>
                      </a:endParaRPr>
                    </a:p>
                  </a:txBody>
                  <a:tcPr marL="3802" marR="3802" marT="3802" marB="0" anchor="ctr"/>
                </a:tc>
                <a:tc>
                  <a:txBody>
                    <a:bodyPr/>
                    <a:lstStyle/>
                    <a:p>
                      <a:pPr marL="0" algn="ctr" defTabSz="914363" rtl="0" eaLnBrk="1" fontAlgn="b" latinLnBrk="0" hangingPunct="1"/>
                      <a:r>
                        <a:rPr lang="en-US" sz="1400" b="1" u="none" strike="noStrike" kern="1200" dirty="0" smtClean="0">
                          <a:solidFill>
                            <a:schemeClr val="lt1"/>
                          </a:solidFill>
                          <a:effectLst/>
                          <a:latin typeface="+mn-lt"/>
                          <a:ea typeface="+mn-ea"/>
                          <a:cs typeface="+mn-cs"/>
                        </a:rPr>
                        <a:t>Project 2013</a:t>
                      </a:r>
                      <a:endParaRPr lang="en-US" sz="1400" b="1" u="none" strike="noStrike" kern="1200" dirty="0">
                        <a:solidFill>
                          <a:schemeClr val="lt1"/>
                        </a:solidFill>
                        <a:effectLst/>
                        <a:latin typeface="+mn-lt"/>
                        <a:ea typeface="+mn-ea"/>
                        <a:cs typeface="+mn-cs"/>
                      </a:endParaRPr>
                    </a:p>
                  </a:txBody>
                  <a:tcPr marL="3802" marR="3802" marT="3802" marB="0" anchor="ctr"/>
                </a:tc>
                <a:tc>
                  <a:txBody>
                    <a:bodyPr/>
                    <a:lstStyle/>
                    <a:p>
                      <a:pPr algn="l" fontAlgn="b"/>
                      <a:r>
                        <a:rPr lang="en-US" sz="1400" u="none" strike="noStrike" dirty="0">
                          <a:effectLst/>
                        </a:rPr>
                        <a:t>Notes</a:t>
                      </a:r>
                      <a:endParaRPr lang="en-US" sz="1400" b="1" i="0" u="none" strike="noStrike" dirty="0">
                        <a:solidFill>
                          <a:srgbClr val="FFFFFF"/>
                        </a:solidFill>
                        <a:effectLst/>
                        <a:latin typeface="Calibri"/>
                      </a:endParaRPr>
                    </a:p>
                  </a:txBody>
                  <a:tcPr marL="3802" marR="3802" marT="3802" marB="0" anchor="ctr"/>
                </a:tc>
              </a:tr>
              <a:tr h="222772">
                <a:tc>
                  <a:txBody>
                    <a:bodyPr/>
                    <a:lstStyle/>
                    <a:p>
                      <a:pPr marL="0" algn="l" defTabSz="914363" rtl="0" eaLnBrk="1" fontAlgn="ctr" latinLnBrk="0" hangingPunct="1"/>
                      <a:r>
                        <a:rPr lang="en-US" sz="1400" u="none" strike="noStrike" kern="1200" dirty="0" smtClean="0">
                          <a:solidFill>
                            <a:schemeClr val="dk1"/>
                          </a:solidFill>
                          <a:effectLst/>
                          <a:latin typeface="+mn-lt"/>
                          <a:ea typeface="+mn-ea"/>
                          <a:cs typeface="+mn-cs"/>
                        </a:rPr>
                        <a:t>New App model</a:t>
                      </a:r>
                      <a:endParaRPr lang="en-US" sz="1400" u="none" strike="noStrike" kern="1200" dirty="0">
                        <a:solidFill>
                          <a:schemeClr val="dk1"/>
                        </a:solidFill>
                        <a:effectLst/>
                        <a:latin typeface="+mn-lt"/>
                        <a:ea typeface="+mn-ea"/>
                        <a:cs typeface="+mn-cs"/>
                      </a:endParaRPr>
                    </a:p>
                  </a:txBody>
                  <a:tcPr marL="3802" marR="3802" marT="3802" marB="0" anchor="ctr"/>
                </a:tc>
                <a:tc>
                  <a:txBody>
                    <a:bodyPr/>
                    <a:lstStyle/>
                    <a:p>
                      <a:pPr marL="0" algn="ctr" defTabSz="914363" rtl="0" eaLnBrk="1" fontAlgn="ctr" latinLnBrk="0" hangingPunct="1"/>
                      <a:r>
                        <a:rPr lang="en-US" sz="1400" u="none" strike="noStrike" kern="1200" dirty="0" smtClean="0">
                          <a:solidFill>
                            <a:schemeClr val="dk1"/>
                          </a:solidFill>
                          <a:effectLst/>
                          <a:latin typeface="+mn-lt"/>
                          <a:ea typeface="+mn-ea"/>
                          <a:cs typeface="+mn-cs"/>
                        </a:rPr>
                        <a:t>Full</a:t>
                      </a:r>
                      <a:endParaRPr lang="en-US" sz="1400" u="none" strike="noStrike" kern="1200" dirty="0">
                        <a:solidFill>
                          <a:schemeClr val="dk1"/>
                        </a:solidFill>
                        <a:effectLst/>
                        <a:latin typeface="+mn-lt"/>
                        <a:ea typeface="+mn-ea"/>
                        <a:cs typeface="+mn-cs"/>
                      </a:endParaRPr>
                    </a:p>
                  </a:txBody>
                  <a:tcPr marL="3802" marR="3802" marT="3802" marB="0" anchor="ctr"/>
                </a:tc>
                <a:tc>
                  <a:txBody>
                    <a:bodyPr/>
                    <a:lstStyle/>
                    <a:p>
                      <a:pPr marL="0" algn="ctr" defTabSz="914363" rtl="0" eaLnBrk="1" fontAlgn="ctr" latinLnBrk="0" hangingPunct="1"/>
                      <a:r>
                        <a:rPr lang="en-US" sz="1400" u="none" strike="noStrike" kern="1200" dirty="0" smtClean="0">
                          <a:solidFill>
                            <a:schemeClr val="dk1"/>
                          </a:solidFill>
                          <a:effectLst/>
                          <a:latin typeface="+mn-lt"/>
                          <a:ea typeface="+mn-ea"/>
                          <a:cs typeface="+mn-cs"/>
                        </a:rPr>
                        <a:t>Full</a:t>
                      </a:r>
                      <a:endParaRPr lang="en-US" sz="1400" u="none" strike="noStrike" kern="1200" dirty="0">
                        <a:solidFill>
                          <a:schemeClr val="dk1"/>
                        </a:solidFill>
                        <a:effectLst/>
                        <a:latin typeface="+mn-lt"/>
                        <a:ea typeface="+mn-ea"/>
                        <a:cs typeface="+mn-cs"/>
                      </a:endParaRPr>
                    </a:p>
                  </a:txBody>
                  <a:tcPr marL="3802" marR="3802" marT="3802" marB="0" anchor="ctr"/>
                </a:tc>
                <a:tc>
                  <a:txBody>
                    <a:bodyPr/>
                    <a:lstStyle/>
                    <a:p>
                      <a:pPr marL="0" algn="l" defTabSz="914363" rtl="0" eaLnBrk="1" fontAlgn="ctr" latinLnBrk="0" hangingPunct="1"/>
                      <a:r>
                        <a:rPr lang="en-US" sz="1400" u="none" strike="noStrike" kern="1200" dirty="0" smtClean="0">
                          <a:solidFill>
                            <a:schemeClr val="dk1"/>
                          </a:solidFill>
                          <a:effectLst/>
                          <a:latin typeface="+mn-lt"/>
                          <a:ea typeface="+mn-ea"/>
                          <a:cs typeface="+mn-cs"/>
                        </a:rPr>
                        <a:t>Apps can be published in the Marketplace</a:t>
                      </a:r>
                      <a:endParaRPr lang="en-US" sz="1400" u="none" strike="noStrike" kern="1200" dirty="0">
                        <a:solidFill>
                          <a:schemeClr val="dk1"/>
                        </a:solidFill>
                        <a:effectLst/>
                        <a:latin typeface="+mn-lt"/>
                        <a:ea typeface="+mn-ea"/>
                        <a:cs typeface="+mn-cs"/>
                      </a:endParaRPr>
                    </a:p>
                  </a:txBody>
                  <a:tcPr marL="3802" marR="3802" marT="3802" marB="0" anchor="ctr"/>
                </a:tc>
              </a:tr>
              <a:tr h="222772">
                <a:tc>
                  <a:txBody>
                    <a:bodyPr/>
                    <a:lstStyle/>
                    <a:p>
                      <a:pPr algn="l" fontAlgn="ctr"/>
                      <a:r>
                        <a:rPr lang="en-US" sz="1400" u="none" strike="noStrike" dirty="0">
                          <a:effectLst/>
                        </a:rPr>
                        <a:t>Client </a:t>
                      </a:r>
                      <a:r>
                        <a:rPr lang="en-US" sz="1400" u="none" strike="noStrike" dirty="0" smtClean="0">
                          <a:effectLst/>
                        </a:rPr>
                        <a:t>Side Object </a:t>
                      </a:r>
                      <a:r>
                        <a:rPr lang="en-US" sz="1400" u="none" strike="noStrike" dirty="0">
                          <a:effectLst/>
                        </a:rPr>
                        <a:t>Model </a:t>
                      </a:r>
                      <a:r>
                        <a:rPr lang="en-US" sz="1400" u="none" strike="noStrike" dirty="0" smtClean="0">
                          <a:effectLst/>
                        </a:rPr>
                        <a:t>(CSOM</a:t>
                      </a:r>
                      <a:r>
                        <a:rPr lang="en-US" sz="1400" u="none" strike="noStrike" dirty="0">
                          <a:effectLst/>
                        </a:rPr>
                        <a:t>)</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smtClean="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l" fontAlgn="ctr"/>
                      <a:endParaRPr lang="en-US" sz="1400" b="0" i="0" u="none" strike="noStrike" dirty="0">
                        <a:solidFill>
                          <a:srgbClr val="000000"/>
                        </a:solidFill>
                        <a:effectLst/>
                        <a:latin typeface="Calibri"/>
                      </a:endParaRPr>
                    </a:p>
                  </a:txBody>
                  <a:tcPr marL="3802" marR="3802" marT="3802" marB="0" anchor="ctr"/>
                </a:tc>
              </a:tr>
              <a:tr h="222772">
                <a:tc>
                  <a:txBody>
                    <a:bodyPr/>
                    <a:lstStyle/>
                    <a:p>
                      <a:pPr lvl="1" algn="l" fontAlgn="ctr"/>
                      <a:r>
                        <a:rPr lang="en-US" sz="1400" u="none" strike="noStrike" dirty="0">
                          <a:effectLst/>
                        </a:rPr>
                        <a:t>JavaScript</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marL="0" algn="l" defTabSz="914363" rtl="0" eaLnBrk="1" fontAlgn="ctr" latinLnBrk="0" hangingPunct="1"/>
                      <a:r>
                        <a:rPr lang="en-US" sz="1400" u="none" strike="noStrike" kern="1200" dirty="0" smtClean="0">
                          <a:solidFill>
                            <a:schemeClr val="dk1"/>
                          </a:solidFill>
                          <a:effectLst/>
                          <a:latin typeface="+mn-lt"/>
                          <a:ea typeface="+mn-ea"/>
                          <a:cs typeface="+mn-cs"/>
                        </a:rPr>
                        <a:t>Using CSOM</a:t>
                      </a:r>
                      <a:endParaRPr lang="en-US" sz="1400" u="none" strike="noStrike" kern="1200" dirty="0">
                        <a:solidFill>
                          <a:schemeClr val="dk1"/>
                        </a:solidFill>
                        <a:effectLst/>
                        <a:latin typeface="+mn-lt"/>
                        <a:ea typeface="+mn-ea"/>
                        <a:cs typeface="+mn-cs"/>
                      </a:endParaRPr>
                    </a:p>
                  </a:txBody>
                  <a:tcPr marL="3802" marR="3802" marT="3802" marB="0" anchor="ctr"/>
                </a:tc>
              </a:tr>
              <a:tr h="222772">
                <a:tc>
                  <a:txBody>
                    <a:bodyPr/>
                    <a:lstStyle/>
                    <a:p>
                      <a:pPr marL="457182" lvl="1" algn="l" defTabSz="914363" rtl="0" eaLnBrk="1" fontAlgn="ctr" latinLnBrk="0" hangingPunct="1"/>
                      <a:r>
                        <a:rPr lang="en-US" sz="1400" u="none" strike="noStrike" kern="1200" dirty="0" smtClean="0">
                          <a:solidFill>
                            <a:schemeClr val="dk1"/>
                          </a:solidFill>
                          <a:effectLst/>
                          <a:latin typeface="+mn-lt"/>
                          <a:ea typeface="+mn-ea"/>
                          <a:cs typeface="+mn-cs"/>
                        </a:rPr>
                        <a:t>Windows Phone</a:t>
                      </a:r>
                      <a:endParaRPr lang="en-US" sz="1400" u="none" strike="noStrike" kern="1200" dirty="0">
                        <a:solidFill>
                          <a:schemeClr val="dk1"/>
                        </a:solidFill>
                        <a:effectLst/>
                        <a:latin typeface="+mn-lt"/>
                        <a:ea typeface="+mn-ea"/>
                        <a:cs typeface="+mn-cs"/>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marL="0" marR="0" indent="0" algn="l" defTabSz="914363" rtl="0" eaLnBrk="1" fontAlgn="ctr" latinLnBrk="0" hangingPunct="1">
                        <a:lnSpc>
                          <a:spcPct val="100000"/>
                        </a:lnSpc>
                        <a:spcBef>
                          <a:spcPts val="0"/>
                        </a:spcBef>
                        <a:spcAft>
                          <a:spcPts val="0"/>
                        </a:spcAft>
                        <a:buClrTx/>
                        <a:buSzTx/>
                        <a:buFontTx/>
                        <a:buNone/>
                        <a:tabLst/>
                        <a:defRPr/>
                      </a:pPr>
                      <a:r>
                        <a:rPr lang="en-US" sz="1400" u="none" strike="noStrike" kern="1200" dirty="0" smtClean="0">
                          <a:solidFill>
                            <a:schemeClr val="dk1"/>
                          </a:solidFill>
                          <a:effectLst/>
                          <a:latin typeface="+mn-lt"/>
                          <a:ea typeface="+mn-ea"/>
                          <a:cs typeface="+mn-cs"/>
                        </a:rPr>
                        <a:t>Using CSOM</a:t>
                      </a:r>
                    </a:p>
                  </a:txBody>
                  <a:tcPr marL="3802" marR="3802" marT="3802" marB="0" anchor="ctr"/>
                </a:tc>
              </a:tr>
              <a:tr h="318181">
                <a:tc>
                  <a:txBody>
                    <a:bodyPr/>
                    <a:lstStyle/>
                    <a:p>
                      <a:pPr lvl="1" algn="l" fontAlgn="ctr"/>
                      <a:r>
                        <a:rPr lang="en-US" sz="1400" u="none" strike="noStrike" dirty="0" smtClean="0">
                          <a:effectLst/>
                        </a:rPr>
                        <a:t>Silverlight</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marL="0" algn="l" defTabSz="914363" rtl="0" eaLnBrk="1" fontAlgn="ctr" latinLnBrk="0" hangingPunct="1"/>
                      <a:r>
                        <a:rPr lang="en-US" sz="1400" u="none" strike="noStrike" kern="1200" dirty="0" smtClean="0">
                          <a:solidFill>
                            <a:schemeClr val="dk1"/>
                          </a:solidFill>
                          <a:effectLst/>
                          <a:latin typeface="+mn-lt"/>
                          <a:ea typeface="+mn-ea"/>
                          <a:cs typeface="+mn-cs"/>
                        </a:rPr>
                        <a:t>Using CSOM</a:t>
                      </a:r>
                      <a:endParaRPr lang="en-US" sz="1400" u="none" strike="noStrike" kern="1200" dirty="0">
                        <a:solidFill>
                          <a:schemeClr val="dk1"/>
                        </a:solidFill>
                        <a:effectLst/>
                        <a:latin typeface="+mn-lt"/>
                        <a:ea typeface="+mn-ea"/>
                        <a:cs typeface="+mn-cs"/>
                      </a:endParaRPr>
                    </a:p>
                  </a:txBody>
                  <a:tcPr marL="3802" marR="3802" marT="3802" marB="0" anchor="ctr"/>
                </a:tc>
              </a:tr>
              <a:tr h="322756">
                <a:tc>
                  <a:txBody>
                    <a:bodyPr/>
                    <a:lstStyle/>
                    <a:p>
                      <a:pPr algn="l" fontAlgn="ctr"/>
                      <a:r>
                        <a:rPr lang="en-US" sz="1400" u="none" strike="noStrike" dirty="0">
                          <a:effectLst/>
                        </a:rPr>
                        <a:t>Workflow</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l" fontAlgn="ctr"/>
                      <a:r>
                        <a:rPr lang="en-US" sz="1400" u="none" strike="noStrike" dirty="0" smtClean="0">
                          <a:effectLst/>
                        </a:rPr>
                        <a:t>Including</a:t>
                      </a:r>
                      <a:r>
                        <a:rPr lang="en-US" sz="1400" u="none" strike="noStrike" baseline="0" dirty="0" smtClean="0">
                          <a:effectLst/>
                        </a:rPr>
                        <a:t> </a:t>
                      </a:r>
                      <a:r>
                        <a:rPr lang="en-US" sz="1400" u="none" strike="noStrike" dirty="0" smtClean="0">
                          <a:effectLst/>
                        </a:rPr>
                        <a:t>SharePoint Designer.</a:t>
                      </a:r>
                      <a:endParaRPr lang="en-US" sz="1400" b="0" i="0" u="none" strike="noStrike" dirty="0">
                        <a:solidFill>
                          <a:srgbClr val="000000"/>
                        </a:solidFill>
                        <a:effectLst/>
                        <a:latin typeface="Calibri"/>
                      </a:endParaRPr>
                    </a:p>
                  </a:txBody>
                  <a:tcPr marL="3802" marR="3802" marT="3802" marB="0" anchor="ctr"/>
                </a:tc>
              </a:tr>
              <a:tr h="441742">
                <a:tc>
                  <a:txBody>
                    <a:bodyPr/>
                    <a:lstStyle/>
                    <a:p>
                      <a:pPr algn="l" fontAlgn="ctr"/>
                      <a:r>
                        <a:rPr lang="en-US" sz="1400" u="none" strike="noStrike" dirty="0">
                          <a:effectLst/>
                        </a:rPr>
                        <a:t>Server Object Model (WCF) </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ctr" fontAlgn="ctr"/>
                      <a:r>
                        <a:rPr lang="en-US" sz="1400" u="none" strike="noStrike" dirty="0" smtClean="0">
                          <a:effectLst/>
                        </a:rPr>
                        <a:t>Full – additional Web Services</a:t>
                      </a:r>
                      <a:endParaRPr lang="en-US" sz="1400" b="0" i="0" u="none" strike="noStrike" dirty="0">
                        <a:solidFill>
                          <a:srgbClr val="000000"/>
                        </a:solidFill>
                        <a:effectLst/>
                        <a:latin typeface="Calibri"/>
                      </a:endParaRPr>
                    </a:p>
                  </a:txBody>
                  <a:tcPr marL="3802" marR="3802" marT="3802" marB="0" anchor="ctr"/>
                </a:tc>
                <a:tc>
                  <a:txBody>
                    <a:bodyPr/>
                    <a:lstStyle/>
                    <a:p>
                      <a:pPr algn="l" fontAlgn="ctr"/>
                      <a:r>
                        <a:rPr lang="en-US" sz="1400" u="none" strike="noStrike" kern="1200" dirty="0" smtClean="0">
                          <a:solidFill>
                            <a:schemeClr val="dk1"/>
                          </a:solidFill>
                          <a:effectLst/>
                          <a:latin typeface="+mn-lt"/>
                          <a:ea typeface="+mn-ea"/>
                          <a:cs typeface="+mn-cs"/>
                        </a:rPr>
                        <a:t>Project Server Interface (PSI) web services interface</a:t>
                      </a:r>
                      <a:endParaRPr lang="en-US" sz="1400" u="none" strike="noStrike" kern="1200" dirty="0">
                        <a:solidFill>
                          <a:schemeClr val="dk1"/>
                        </a:solidFill>
                        <a:effectLst/>
                        <a:latin typeface="+mn-lt"/>
                        <a:ea typeface="+mn-ea"/>
                        <a:cs typeface="+mn-cs"/>
                      </a:endParaRPr>
                    </a:p>
                  </a:txBody>
                  <a:tcPr marL="3802" marR="3802" marT="3802" marB="0" anchor="ctr"/>
                </a:tc>
              </a:tr>
              <a:tr h="316596">
                <a:tc>
                  <a:txBody>
                    <a:bodyPr/>
                    <a:lstStyle/>
                    <a:p>
                      <a:pPr algn="l" fontAlgn="ctr"/>
                      <a:r>
                        <a:rPr lang="en-US" sz="1400" u="none" strike="noStrike" dirty="0">
                          <a:effectLst/>
                        </a:rPr>
                        <a:t>LINQ</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Partial</a:t>
                      </a:r>
                      <a:endParaRPr lang="en-US" sz="1400" b="0" i="0" u="none" strike="noStrike" dirty="0">
                        <a:solidFill>
                          <a:srgbClr val="000000"/>
                        </a:solidFill>
                        <a:effectLst/>
                        <a:latin typeface="Calibri"/>
                      </a:endParaRPr>
                    </a:p>
                  </a:txBody>
                  <a:tcPr marL="3802" marR="3802" marT="3802" marB="0" anchor="ctr"/>
                </a:tc>
                <a:tc>
                  <a:txBody>
                    <a:bodyPr/>
                    <a:lstStyle/>
                    <a:p>
                      <a:pPr algn="l" fontAlgn="ctr"/>
                      <a:r>
                        <a:rPr lang="en-US" sz="1400" u="none" strike="noStrike" dirty="0">
                          <a:effectLst/>
                        </a:rPr>
                        <a:t>Yes, for custom web </a:t>
                      </a:r>
                      <a:r>
                        <a:rPr lang="en-US" sz="1400" u="none" strike="noStrike" dirty="0" smtClean="0">
                          <a:effectLst/>
                        </a:rPr>
                        <a:t>parts</a:t>
                      </a:r>
                      <a:r>
                        <a:rPr lang="en-US" sz="1400" u="none" strike="noStrike" baseline="0" dirty="0" smtClean="0">
                          <a:effectLst/>
                        </a:rPr>
                        <a:t> and some others</a:t>
                      </a:r>
                      <a:endParaRPr lang="en-US" sz="1400" b="0" i="0" u="none" strike="noStrike" dirty="0">
                        <a:solidFill>
                          <a:srgbClr val="000000"/>
                        </a:solidFill>
                        <a:effectLst/>
                        <a:latin typeface="Calibri"/>
                      </a:endParaRPr>
                    </a:p>
                  </a:txBody>
                  <a:tcPr marL="3802" marR="3802" marT="3802" marB="0" anchor="ctr"/>
                </a:tc>
              </a:tr>
              <a:tr h="331773">
                <a:tc>
                  <a:txBody>
                    <a:bodyPr/>
                    <a:lstStyle/>
                    <a:p>
                      <a:pPr algn="l" fontAlgn="ctr"/>
                      <a:r>
                        <a:rPr lang="en-US" sz="1400" u="none" strike="noStrike" dirty="0" err="1" smtClean="0">
                          <a:effectLst/>
                        </a:rPr>
                        <a:t>OData</a:t>
                      </a:r>
                      <a:r>
                        <a:rPr lang="en-US" sz="1400" u="none" strike="noStrike" dirty="0" smtClean="0">
                          <a:effectLst/>
                        </a:rPr>
                        <a:t> </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smtClean="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l" fontAlgn="ctr"/>
                      <a:endParaRPr lang="en-US" sz="1400" b="0" i="0" u="none" strike="noStrike" dirty="0">
                        <a:solidFill>
                          <a:srgbClr val="000000"/>
                        </a:solidFill>
                        <a:effectLst/>
                        <a:latin typeface="Calibri"/>
                      </a:endParaRPr>
                    </a:p>
                  </a:txBody>
                  <a:tcPr marL="3802" marR="3802" marT="3802" marB="0" anchor="ctr"/>
                </a:tc>
              </a:tr>
              <a:tr h="222772">
                <a:tc>
                  <a:txBody>
                    <a:bodyPr/>
                    <a:lstStyle/>
                    <a:p>
                      <a:pPr algn="l" fontAlgn="ctr"/>
                      <a:r>
                        <a:rPr lang="en-US" sz="1400" u="none" strike="noStrike" dirty="0" smtClean="0">
                          <a:effectLst/>
                        </a:rPr>
                        <a:t>Remote Event Receiver</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l" fontAlgn="ctr"/>
                      <a:endParaRPr lang="en-US" sz="1400" b="0" i="0" u="none" strike="noStrike" dirty="0">
                        <a:solidFill>
                          <a:srgbClr val="000000"/>
                        </a:solidFill>
                        <a:effectLst/>
                        <a:latin typeface="Calibri"/>
                      </a:endParaRPr>
                    </a:p>
                  </a:txBody>
                  <a:tcPr marL="3802" marR="3802" marT="3802" marB="0" anchor="ctr"/>
                </a:tc>
              </a:tr>
              <a:tr h="222772">
                <a:tc>
                  <a:txBody>
                    <a:bodyPr/>
                    <a:lstStyle/>
                    <a:p>
                      <a:pPr algn="l" fontAlgn="ctr"/>
                      <a:r>
                        <a:rPr lang="en-US" sz="1400" u="none" strike="noStrike" kern="1200" dirty="0" smtClean="0">
                          <a:solidFill>
                            <a:schemeClr val="dk1"/>
                          </a:solidFill>
                          <a:effectLst/>
                          <a:latin typeface="+mn-lt"/>
                          <a:ea typeface="+mn-ea"/>
                          <a:cs typeface="+mn-cs"/>
                        </a:rPr>
                        <a:t>Apps for Office</a:t>
                      </a:r>
                      <a:endParaRPr lang="en-US" sz="1400" u="none" strike="noStrike" kern="1200" dirty="0">
                        <a:solidFill>
                          <a:schemeClr val="dk1"/>
                        </a:solidFill>
                        <a:effectLst/>
                        <a:latin typeface="+mn-lt"/>
                        <a:ea typeface="+mn-ea"/>
                        <a:cs typeface="+mn-cs"/>
                      </a:endParaRPr>
                    </a:p>
                  </a:txBody>
                  <a:tcPr marL="3802" marR="3802" marT="3802" marB="0" anchor="ctr"/>
                </a:tc>
                <a:tc>
                  <a:txBody>
                    <a:bodyPr/>
                    <a:lstStyle/>
                    <a:p>
                      <a:pPr algn="ctr" fontAlgn="ctr"/>
                      <a:r>
                        <a:rPr lang="en-US" sz="1400" u="none" strike="noStrike">
                          <a:effectLst/>
                        </a:rPr>
                        <a:t>Full</a:t>
                      </a:r>
                      <a:endParaRPr lang="en-US" sz="1400" b="0" i="0" u="none" strike="noStrike">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l" fontAlgn="ctr"/>
                      <a:endParaRPr lang="en-US" sz="1400" b="0" i="0" u="none" strike="noStrike" dirty="0">
                        <a:solidFill>
                          <a:srgbClr val="000000"/>
                        </a:solidFill>
                        <a:effectLst/>
                        <a:latin typeface="Calibri"/>
                      </a:endParaRPr>
                    </a:p>
                  </a:txBody>
                  <a:tcPr marL="3802" marR="3802" marT="3802" marB="0" anchor="ctr"/>
                </a:tc>
              </a:tr>
              <a:tr h="429577">
                <a:tc>
                  <a:txBody>
                    <a:bodyPr/>
                    <a:lstStyle/>
                    <a:p>
                      <a:pPr algn="l" fontAlgn="ctr"/>
                      <a:r>
                        <a:rPr lang="en-US" sz="1400" u="none" strike="noStrike" dirty="0">
                          <a:effectLst/>
                        </a:rPr>
                        <a:t>SharePoint Designer </a:t>
                      </a:r>
                      <a:r>
                        <a:rPr lang="en-US" sz="1400" u="none" strike="noStrike" dirty="0" smtClean="0">
                          <a:effectLst/>
                        </a:rPr>
                        <a:t>2013 Preview</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kern="1200" dirty="0">
                          <a:solidFill>
                            <a:schemeClr val="dk1"/>
                          </a:solidFill>
                          <a:effectLst/>
                          <a:latin typeface="+mn-lt"/>
                          <a:ea typeface="+mn-ea"/>
                          <a:cs typeface="+mn-cs"/>
                        </a:rPr>
                        <a:t>Partial</a:t>
                      </a:r>
                    </a:p>
                  </a:txBody>
                  <a:tcPr marL="3802" marR="3802" marT="3802" marB="0" anchor="ctr"/>
                </a:tc>
                <a:tc>
                  <a:txBody>
                    <a:bodyPr/>
                    <a:lstStyle/>
                    <a:p>
                      <a:pPr algn="l" fontAlgn="ctr"/>
                      <a:r>
                        <a:rPr lang="en-US" sz="1400" u="none" strike="noStrike" kern="1200" dirty="0" smtClean="0">
                          <a:solidFill>
                            <a:schemeClr val="dk1"/>
                          </a:solidFill>
                          <a:effectLst/>
                          <a:latin typeface="+mn-lt"/>
                          <a:ea typeface="+mn-ea"/>
                          <a:cs typeface="+mn-cs"/>
                        </a:rPr>
                        <a:t>Project Workflows, </a:t>
                      </a:r>
                      <a:r>
                        <a:rPr lang="en-US" sz="1400" u="none" strike="noStrike" kern="1200" smtClean="0">
                          <a:solidFill>
                            <a:schemeClr val="dk1"/>
                          </a:solidFill>
                          <a:effectLst/>
                          <a:latin typeface="+mn-lt"/>
                          <a:ea typeface="+mn-ea"/>
                          <a:cs typeface="+mn-cs"/>
                        </a:rPr>
                        <a:t>Project sites</a:t>
                      </a:r>
                      <a:r>
                        <a:rPr lang="en-US" sz="1400" u="none" strike="noStrike" kern="1200" dirty="0" smtClean="0">
                          <a:solidFill>
                            <a:schemeClr val="dk1"/>
                          </a:solidFill>
                          <a:effectLst/>
                          <a:latin typeface="+mn-lt"/>
                          <a:ea typeface="+mn-ea"/>
                          <a:cs typeface="+mn-cs"/>
                        </a:rPr>
                        <a:t>, </a:t>
                      </a:r>
                    </a:p>
                    <a:p>
                      <a:pPr algn="l" fontAlgn="ctr"/>
                      <a:r>
                        <a:rPr lang="en-US" sz="1400" u="none" strike="noStrike" kern="1200" dirty="0" smtClean="0">
                          <a:solidFill>
                            <a:schemeClr val="dk1"/>
                          </a:solidFill>
                          <a:effectLst/>
                          <a:latin typeface="+mn-lt"/>
                          <a:ea typeface="+mn-ea"/>
                          <a:cs typeface="+mn-cs"/>
                        </a:rPr>
                        <a:t>No PWA Theming</a:t>
                      </a:r>
                      <a:endParaRPr lang="en-US" sz="1400" u="none" strike="noStrike" kern="1200" dirty="0">
                        <a:solidFill>
                          <a:schemeClr val="dk1"/>
                        </a:solidFill>
                        <a:effectLst/>
                        <a:latin typeface="+mn-lt"/>
                        <a:ea typeface="+mn-ea"/>
                        <a:cs typeface="+mn-cs"/>
                      </a:endParaRPr>
                    </a:p>
                  </a:txBody>
                  <a:tcPr marL="3802" marR="3802" marT="3802" marB="0" anchor="ctr"/>
                </a:tc>
              </a:tr>
              <a:tr h="558612">
                <a:tc>
                  <a:txBody>
                    <a:bodyPr/>
                    <a:lstStyle/>
                    <a:p>
                      <a:pPr algn="l" fontAlgn="ctr"/>
                      <a:r>
                        <a:rPr lang="en-US" sz="1400" u="none" strike="noStrike" dirty="0">
                          <a:effectLst/>
                        </a:rPr>
                        <a:t>Dedicated Reporting Database</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Not included</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Full</a:t>
                      </a:r>
                      <a:endParaRPr lang="en-US" sz="1400" b="0" i="0" u="none" strike="noStrike" dirty="0">
                        <a:solidFill>
                          <a:srgbClr val="000000"/>
                        </a:solidFill>
                        <a:effectLst/>
                        <a:latin typeface="Calibri"/>
                      </a:endParaRPr>
                    </a:p>
                  </a:txBody>
                  <a:tcPr marL="3802" marR="3802" marT="3802" marB="0" anchor="ctr"/>
                </a:tc>
                <a:tc>
                  <a:txBody>
                    <a:bodyPr/>
                    <a:lstStyle/>
                    <a:p>
                      <a:pPr algn="l" fontAlgn="ctr"/>
                      <a:r>
                        <a:rPr lang="en-US" sz="1400" u="none" strike="noStrike" kern="1200" dirty="0">
                          <a:solidFill>
                            <a:schemeClr val="dk1"/>
                          </a:solidFill>
                          <a:effectLst/>
                          <a:latin typeface="+mn-lt"/>
                          <a:ea typeface="+mn-ea"/>
                          <a:cs typeface="+mn-cs"/>
                        </a:rPr>
                        <a:t>Including multi-dimensional OLAP </a:t>
                      </a:r>
                      <a:r>
                        <a:rPr lang="en-US" sz="1400" u="none" strike="noStrike" kern="1200" dirty="0" smtClean="0">
                          <a:solidFill>
                            <a:schemeClr val="dk1"/>
                          </a:solidFill>
                          <a:effectLst/>
                          <a:latin typeface="+mn-lt"/>
                          <a:ea typeface="+mn-ea"/>
                          <a:cs typeface="+mn-cs"/>
                        </a:rPr>
                        <a:t>database</a:t>
                      </a:r>
                    </a:p>
                    <a:p>
                      <a:pPr algn="l" fontAlgn="ctr"/>
                      <a:r>
                        <a:rPr lang="en-US" sz="1400" u="none" strike="noStrike" kern="1200" dirty="0" smtClean="0">
                          <a:solidFill>
                            <a:schemeClr val="dk1"/>
                          </a:solidFill>
                          <a:effectLst/>
                          <a:latin typeface="+mn-lt"/>
                          <a:ea typeface="+mn-ea"/>
                          <a:cs typeface="+mn-cs"/>
                        </a:rPr>
                        <a:t>Available using ODATA when Online</a:t>
                      </a:r>
                      <a:endParaRPr lang="en-US" sz="1400" u="none" strike="noStrike" kern="1200" dirty="0">
                        <a:solidFill>
                          <a:schemeClr val="dk1"/>
                        </a:solidFill>
                        <a:effectLst/>
                        <a:latin typeface="+mn-lt"/>
                        <a:ea typeface="+mn-ea"/>
                        <a:cs typeface="+mn-cs"/>
                      </a:endParaRPr>
                    </a:p>
                  </a:txBody>
                  <a:tcPr marL="3802" marR="3802" marT="3802" marB="0" anchor="ctr"/>
                </a:tc>
              </a:tr>
              <a:tr h="616111">
                <a:tc>
                  <a:txBody>
                    <a:bodyPr/>
                    <a:lstStyle/>
                    <a:p>
                      <a:pPr algn="l" fontAlgn="ctr"/>
                      <a:r>
                        <a:rPr lang="en-US" sz="1400" u="none" strike="noStrike" dirty="0">
                          <a:effectLst/>
                        </a:rPr>
                        <a:t>Development platform with </a:t>
                      </a:r>
                      <a:r>
                        <a:rPr lang="en-US" sz="1400" u="none" strike="noStrike" dirty="0" smtClean="0">
                          <a:effectLst/>
                        </a:rPr>
                        <a:t>Visual</a:t>
                      </a:r>
                      <a:r>
                        <a:rPr lang="en-US" sz="1400" u="none" strike="noStrike" baseline="0" dirty="0" smtClean="0">
                          <a:effectLst/>
                        </a:rPr>
                        <a:t> </a:t>
                      </a:r>
                      <a:r>
                        <a:rPr lang="en-US" sz="1400" u="none" strike="noStrike" dirty="0" smtClean="0">
                          <a:effectLst/>
                        </a:rPr>
                        <a:t>Studio 2010, Visual</a:t>
                      </a:r>
                      <a:r>
                        <a:rPr lang="en-US" sz="1400" u="none" strike="noStrike" baseline="0" dirty="0" smtClean="0">
                          <a:effectLst/>
                        </a:rPr>
                        <a:t> </a:t>
                      </a:r>
                      <a:r>
                        <a:rPr lang="en-US" sz="1400" u="none" strike="noStrike" dirty="0" smtClean="0">
                          <a:effectLst/>
                        </a:rPr>
                        <a:t>Studio 2012 RC</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a:effectLst/>
                        </a:rPr>
                        <a:t>Windows 7 and Windows Server 2008 R2</a:t>
                      </a:r>
                      <a:endParaRPr lang="en-US" sz="1400" b="0" i="0" u="none" strike="noStrike" dirty="0">
                        <a:solidFill>
                          <a:srgbClr val="000000"/>
                        </a:solidFill>
                        <a:effectLst/>
                        <a:latin typeface="Calibri"/>
                      </a:endParaRPr>
                    </a:p>
                  </a:txBody>
                  <a:tcPr marL="3802" marR="3802" marT="3802" marB="0" anchor="ctr"/>
                </a:tc>
                <a:tc>
                  <a:txBody>
                    <a:bodyPr/>
                    <a:lstStyle/>
                    <a:p>
                      <a:pPr algn="ctr" fontAlgn="ctr"/>
                      <a:r>
                        <a:rPr lang="en-US" sz="1400" u="none" strike="noStrike" dirty="0" smtClean="0">
                          <a:effectLst/>
                        </a:rPr>
                        <a:t>Windows  7 and Server 2008 R2 and higher</a:t>
                      </a:r>
                      <a:endParaRPr lang="en-US" sz="1400" b="0" i="0" u="none" strike="noStrike" dirty="0">
                        <a:solidFill>
                          <a:srgbClr val="000000"/>
                        </a:solidFill>
                        <a:effectLst/>
                        <a:latin typeface="Calibri"/>
                      </a:endParaRPr>
                    </a:p>
                  </a:txBody>
                  <a:tcPr marL="3802" marR="3802" marT="3802" marB="0" anchor="ctr"/>
                </a:tc>
                <a:tc>
                  <a:txBody>
                    <a:bodyPr/>
                    <a:lstStyle/>
                    <a:p>
                      <a:pPr algn="l" fontAlgn="ctr"/>
                      <a:r>
                        <a:rPr lang="en-US" sz="1400" u="none" strike="noStrike" kern="1200" dirty="0" smtClean="0">
                          <a:solidFill>
                            <a:schemeClr val="dk1"/>
                          </a:solidFill>
                          <a:effectLst/>
                          <a:latin typeface="+mn-lt"/>
                          <a:ea typeface="+mn-ea"/>
                          <a:cs typeface="+mn-cs"/>
                        </a:rPr>
                        <a:t>Windows 7 and higher for CSOM development</a:t>
                      </a:r>
                      <a:endParaRPr lang="en-US" sz="1400" u="none" strike="noStrike" kern="1200" dirty="0">
                        <a:solidFill>
                          <a:schemeClr val="dk1"/>
                        </a:solidFill>
                        <a:effectLst/>
                        <a:latin typeface="+mn-lt"/>
                        <a:ea typeface="+mn-ea"/>
                        <a:cs typeface="+mn-cs"/>
                      </a:endParaRPr>
                    </a:p>
                  </a:txBody>
                  <a:tcPr marL="3802" marR="3802" marT="3802" marB="0" anchor="ctr"/>
                </a:tc>
              </a:tr>
            </a:tbl>
          </a:graphicData>
        </a:graphic>
      </p:graphicFrame>
    </p:spTree>
    <p:extLst>
      <p:ext uri="{BB962C8B-B14F-4D97-AF65-F5344CB8AC3E}">
        <p14:creationId xmlns:p14="http://schemas.microsoft.com/office/powerpoint/2010/main" val="27086318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4294967295"/>
          </p:nvPr>
        </p:nvSpPr>
        <p:spPr>
          <a:xfrm>
            <a:off x="758729" y="1480199"/>
            <a:ext cx="10720411" cy="5103600"/>
          </a:xfrm>
        </p:spPr>
        <p:txBody>
          <a:bodyPr/>
          <a:lstStyle/>
          <a:p>
            <a:r>
              <a:rPr lang="en-US" dirty="0" smtClean="0"/>
              <a:t>Overview</a:t>
            </a:r>
          </a:p>
          <a:p>
            <a:r>
              <a:rPr lang="en-US" dirty="0" smtClean="0"/>
              <a:t>Terminology</a:t>
            </a:r>
          </a:p>
          <a:p>
            <a:r>
              <a:rPr lang="en-US" dirty="0" smtClean="0">
                <a:solidFill>
                  <a:schemeClr val="bg1">
                    <a:lumMod val="75000"/>
                  </a:schemeClr>
                </a:solidFill>
              </a:rPr>
              <a:t>Architecture</a:t>
            </a:r>
          </a:p>
          <a:p>
            <a:r>
              <a:rPr lang="en-US" dirty="0" smtClean="0">
                <a:solidFill>
                  <a:schemeClr val="bg1">
                    <a:lumMod val="75000"/>
                  </a:schemeClr>
                </a:solidFill>
              </a:rPr>
              <a:t>Remote Event Receivers</a:t>
            </a:r>
          </a:p>
          <a:p>
            <a:r>
              <a:rPr lang="en-US" dirty="0" smtClean="0">
                <a:solidFill>
                  <a:schemeClr val="bg1">
                    <a:lumMod val="75000"/>
                  </a:schemeClr>
                </a:solidFill>
              </a:rPr>
              <a:t>Introduction to </a:t>
            </a:r>
            <a:r>
              <a:rPr lang="en-US" dirty="0">
                <a:solidFill>
                  <a:schemeClr val="bg1">
                    <a:lumMod val="75000"/>
                  </a:schemeClr>
                </a:solidFill>
              </a:rPr>
              <a:t>CSOM (</a:t>
            </a:r>
            <a:r>
              <a:rPr lang="en-US" dirty="0" smtClean="0">
                <a:solidFill>
                  <a:schemeClr val="bg1">
                    <a:lumMod val="75000"/>
                  </a:schemeClr>
                </a:solidFill>
              </a:rPr>
              <a:t>OData), JSOM</a:t>
            </a:r>
          </a:p>
          <a:p>
            <a:pPr lvl="1"/>
            <a:r>
              <a:rPr lang="en-US" dirty="0" smtClean="0">
                <a:solidFill>
                  <a:schemeClr val="bg1">
                    <a:lumMod val="75000"/>
                  </a:schemeClr>
                </a:solidFill>
              </a:rPr>
              <a:t>When to use CSOM</a:t>
            </a:r>
          </a:p>
          <a:p>
            <a:pPr lvl="1"/>
            <a:r>
              <a:rPr lang="en-US" dirty="0" smtClean="0">
                <a:solidFill>
                  <a:schemeClr val="bg1">
                    <a:lumMod val="75000"/>
                  </a:schemeClr>
                </a:solidFill>
              </a:rPr>
              <a:t>Comparing CSOM and PSI</a:t>
            </a:r>
            <a:endParaRPr lang="en-US" dirty="0">
              <a:solidFill>
                <a:schemeClr val="bg1">
                  <a:lumMod val="75000"/>
                </a:schemeClr>
              </a:solidFill>
            </a:endParaRPr>
          </a:p>
          <a:p>
            <a:pPr lvl="1"/>
            <a:r>
              <a:rPr lang="en-US" dirty="0" smtClean="0">
                <a:solidFill>
                  <a:schemeClr val="bg1">
                    <a:lumMod val="75000"/>
                  </a:schemeClr>
                </a:solidFill>
              </a:rPr>
              <a:t>How to use CSOM</a:t>
            </a:r>
          </a:p>
          <a:p>
            <a:r>
              <a:rPr lang="en-US" dirty="0" smtClean="0">
                <a:solidFill>
                  <a:schemeClr val="bg1">
                    <a:lumMod val="75000"/>
                  </a:schemeClr>
                </a:solidFill>
              </a:rPr>
              <a:t>Demos</a:t>
            </a:r>
          </a:p>
          <a:p>
            <a:endParaRPr lang="en-US" dirty="0" smtClean="0"/>
          </a:p>
        </p:txBody>
      </p:sp>
    </p:spTree>
    <p:extLst>
      <p:ext uri="{BB962C8B-B14F-4D97-AF65-F5344CB8AC3E}">
        <p14:creationId xmlns:p14="http://schemas.microsoft.com/office/powerpoint/2010/main" val="16057814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Used</a:t>
            </a:r>
            <a:endParaRPr lang="en-US" dirty="0"/>
          </a:p>
        </p:txBody>
      </p:sp>
      <p:sp>
        <p:nvSpPr>
          <p:cNvPr id="3" name="Content Placeholder 2"/>
          <p:cNvSpPr>
            <a:spLocks noGrp="1"/>
          </p:cNvSpPr>
          <p:nvPr>
            <p:ph idx="4294967295"/>
          </p:nvPr>
        </p:nvSpPr>
        <p:spPr>
          <a:xfrm>
            <a:off x="858744" y="1430151"/>
            <a:ext cx="3193303" cy="4505325"/>
          </a:xfrm>
        </p:spPr>
        <p:txBody>
          <a:bodyPr/>
          <a:lstStyle/>
          <a:p>
            <a:r>
              <a:rPr lang="fr-FR" sz="1600" dirty="0" err="1"/>
              <a:t>Languages</a:t>
            </a:r>
            <a:endParaRPr lang="fr-FR" sz="1600" dirty="0"/>
          </a:p>
          <a:p>
            <a:pPr lvl="1"/>
            <a:r>
              <a:rPr lang="en-US" sz="1400" dirty="0"/>
              <a:t>XML</a:t>
            </a:r>
          </a:p>
          <a:p>
            <a:pPr lvl="1"/>
            <a:r>
              <a:rPr lang="en-US" sz="1400" dirty="0"/>
              <a:t>JSON</a:t>
            </a:r>
          </a:p>
          <a:p>
            <a:r>
              <a:rPr lang="fr-FR" sz="1600" dirty="0" err="1"/>
              <a:t>Protocols</a:t>
            </a:r>
            <a:endParaRPr lang="fr-FR" sz="1600" dirty="0"/>
          </a:p>
          <a:p>
            <a:pPr lvl="1"/>
            <a:r>
              <a:rPr lang="fr-FR" sz="1400" dirty="0"/>
              <a:t>HTTP</a:t>
            </a:r>
          </a:p>
          <a:p>
            <a:pPr lvl="1"/>
            <a:r>
              <a:rPr lang="fr-FR" sz="1400" dirty="0"/>
              <a:t>SOAP</a:t>
            </a:r>
          </a:p>
          <a:p>
            <a:pPr lvl="1"/>
            <a:r>
              <a:rPr lang="en-US" sz="1400" dirty="0"/>
              <a:t>OData</a:t>
            </a:r>
          </a:p>
          <a:p>
            <a:r>
              <a:rPr lang="fr-FR" sz="1600" dirty="0"/>
              <a:t>Architecture Style</a:t>
            </a:r>
          </a:p>
          <a:p>
            <a:pPr lvl="1"/>
            <a:r>
              <a:rPr lang="en-US" sz="1400" dirty="0"/>
              <a:t>REST (relies on XML and HTTP)</a:t>
            </a:r>
          </a:p>
          <a:p>
            <a:pPr lvl="1"/>
            <a:r>
              <a:rPr lang="en-US" sz="1400" dirty="0"/>
              <a:t>WCF: runtime + set of </a:t>
            </a:r>
            <a:r>
              <a:rPr lang="en-US" sz="1400" dirty="0" smtClean="0"/>
              <a:t>APIs</a:t>
            </a:r>
            <a:endParaRPr lang="en-US" sz="1400" dirty="0"/>
          </a:p>
          <a:p>
            <a:r>
              <a:rPr lang="fr-FR" sz="1600" dirty="0"/>
              <a:t>Object </a:t>
            </a:r>
            <a:r>
              <a:rPr lang="fr-FR" sz="1600" dirty="0" err="1"/>
              <a:t>Models</a:t>
            </a:r>
            <a:r>
              <a:rPr lang="fr-FR" sz="1600" dirty="0"/>
              <a:t> and set of API</a:t>
            </a:r>
            <a:endParaRPr lang="en-US" sz="1600" dirty="0"/>
          </a:p>
          <a:p>
            <a:pPr lvl="1"/>
            <a:r>
              <a:rPr lang="en-US" sz="1400" dirty="0"/>
              <a:t>CSOM </a:t>
            </a:r>
          </a:p>
          <a:p>
            <a:pPr lvl="1"/>
            <a:r>
              <a:rPr lang="en-US" sz="1400" dirty="0"/>
              <a:t>JSOM</a:t>
            </a:r>
          </a:p>
          <a:p>
            <a:r>
              <a:rPr lang="en-US" sz="1600" dirty="0"/>
              <a:t>Standards</a:t>
            </a:r>
          </a:p>
          <a:p>
            <a:pPr lvl="1"/>
            <a:r>
              <a:rPr lang="en-US" sz="1200" dirty="0" err="1"/>
              <a:t>OAuth</a:t>
            </a:r>
            <a:r>
              <a:rPr lang="en-US" sz="1200" dirty="0"/>
              <a:t> </a:t>
            </a:r>
          </a:p>
          <a:p>
            <a:endParaRPr lang="en-US" sz="1600" dirty="0"/>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362" t="650" r="-1"/>
          <a:stretch/>
        </p:blipFill>
        <p:spPr>
          <a:xfrm>
            <a:off x="4410522" y="1487816"/>
            <a:ext cx="7231770" cy="37776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853680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otx" id="{93809AB0-3D0C-49C9-B68B-C78217E12F16}" vid="{A9F611DB-6036-4C58-B072-8AA4AF3E9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81BC53-2F6C-45F7-8978-97BEBEE1F86B}"/>
</file>

<file path=customXml/itemProps2.xml><?xml version="1.0" encoding="utf-8"?>
<ds:datastoreItem xmlns:ds="http://schemas.openxmlformats.org/officeDocument/2006/customXml" ds:itemID="{E49F7EBC-6A00-4678-BAF3-93A1AA775F7A}"/>
</file>

<file path=customXml/itemProps3.xml><?xml version="1.0" encoding="utf-8"?>
<ds:datastoreItem xmlns:ds="http://schemas.openxmlformats.org/officeDocument/2006/customXml" ds:itemID="{1CEF234F-7110-49B7-81C6-A628B159BE4A}"/>
</file>

<file path=docProps/app.xml><?xml version="1.0" encoding="utf-8"?>
<Properties xmlns="http://schemas.openxmlformats.org/officeDocument/2006/extended-properties" xmlns:vt="http://schemas.openxmlformats.org/officeDocument/2006/docPropsVTypes">
  <Template>MOD Project Template</Template>
  <TotalTime>0</TotalTime>
  <Words>1510</Words>
  <Application>Microsoft Office PowerPoint</Application>
  <PresentationFormat>Custom</PresentationFormat>
  <Paragraphs>338</Paragraphs>
  <Slides>44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Segoe Condensed</vt:lpstr>
      <vt:lpstr>Segoe Pro</vt:lpstr>
      <vt:lpstr>Segoe UI</vt:lpstr>
      <vt:lpstr>Segoe UI Light</vt:lpstr>
      <vt:lpstr>Wingdings</vt:lpstr>
      <vt:lpstr>Project Template 2012 - White Background</vt:lpstr>
      <vt:lpstr>What's new for developers- Part 2 – Project Online and Project Server 2013</vt:lpstr>
      <vt:lpstr>Agenda</vt:lpstr>
      <vt:lpstr>Introduction</vt:lpstr>
      <vt:lpstr>PowerPoint Presentation</vt:lpstr>
      <vt:lpstr>PowerPoint Presentation</vt:lpstr>
      <vt:lpstr>Project Online / Project Server Customizations and Extensibility</vt:lpstr>
      <vt:lpstr>SharePoint and Project Extensibility Compared</vt:lpstr>
      <vt:lpstr>Agenda</vt:lpstr>
      <vt:lpstr>Terminology Used</vt:lpstr>
      <vt:lpstr>Agenda</vt:lpstr>
      <vt:lpstr>Project Server 2013 Architecture</vt:lpstr>
      <vt:lpstr>Project Online Architecture</vt:lpstr>
      <vt:lpstr>Differences between On premises and online</vt:lpstr>
      <vt:lpstr>Agenda</vt:lpstr>
      <vt:lpstr>What’s new in Event Handler (Receiver)?</vt:lpstr>
      <vt:lpstr>Agenda</vt:lpstr>
      <vt:lpstr>What is CSOM, JSOM ?</vt:lpstr>
      <vt:lpstr>OData access to CSOM</vt:lpstr>
      <vt:lpstr>Accessing Data with Client OM</vt:lpstr>
      <vt:lpstr>List of CSOM client libraries and interfaces</vt:lpstr>
      <vt:lpstr>ProjectContext properties in JSOM </vt:lpstr>
      <vt:lpstr>Primary Project Server entities: six classes</vt:lpstr>
      <vt:lpstr>When to use CSOM ?</vt:lpstr>
      <vt:lpstr>Scenarios to use CSOM</vt:lpstr>
      <vt:lpstr>Comparing CSOM and PSI</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Next Steps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2012-12-17T22:43:35Z</dcterms:created>
  <dcterms:modified xsi:type="dcterms:W3CDTF">2012-12-17T22:43:52Z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51;#Microsoft Office|3a4e9862-cdce-4bdc-8664-91038e3eb1e9</vt:lpwstr>
  </property>
  <property fmtid="{D5CDD505-2E9C-101B-9397-08002B2CF9AE}" pid="3" name="ContentTypeId">
    <vt:lpwstr>0x010100D074DCCB4E2EF34D8070C2ACAB3EEF68</vt:lpwstr>
  </property>
  <property fmtid="{D5CDD505-2E9C-101B-9397-08002B2CF9AE}" pid="4" name="Product">
    <vt:lpwstr/>
  </property>
  <property fmtid="{D5CDD505-2E9C-101B-9397-08002B2CF9AE}" pid="5" name="Event1">
    <vt:lpwstr>217;#Unassigned|e51362f4-782c-41a8-bb7b-e0cfc8669933</vt:lpwstr>
  </property>
  <property fmtid="{D5CDD505-2E9C-101B-9397-08002B2CF9AE}" pid="6" name="Audience">
    <vt:lpwstr/>
  </property>
</Properties>
</file>