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Masters/slideMaster2.xml" ContentType="application/vnd.openxmlformats-officedocument.presentationml.slideMaster+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5.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172" r:id="rId2"/>
  </p:sldMasterIdLst>
  <p:notesMasterIdLst>
    <p:notesMasterId r:id="rId29"/>
  </p:notesMasterIdLst>
  <p:handoutMasterIdLst>
    <p:handoutMasterId r:id="rId30"/>
  </p:handoutMasterIdLst>
  <p:sldIdLst>
    <p:sldId id="870" r:id="rId3"/>
    <p:sldId id="871" r:id="rId4"/>
    <p:sldId id="931" r:id="rId5"/>
    <p:sldId id="907" r:id="rId6"/>
    <p:sldId id="937" r:id="rId7"/>
    <p:sldId id="939" r:id="rId8"/>
    <p:sldId id="908" r:id="rId9"/>
    <p:sldId id="940" r:id="rId10"/>
    <p:sldId id="941" r:id="rId11"/>
    <p:sldId id="910" r:id="rId12"/>
    <p:sldId id="911" r:id="rId13"/>
    <p:sldId id="913" r:id="rId14"/>
    <p:sldId id="924" r:id="rId15"/>
    <p:sldId id="933" r:id="rId16"/>
    <p:sldId id="919" r:id="rId17"/>
    <p:sldId id="920" r:id="rId18"/>
    <p:sldId id="934" r:id="rId19"/>
    <p:sldId id="922" r:id="rId20"/>
    <p:sldId id="944" r:id="rId21"/>
    <p:sldId id="945" r:id="rId22"/>
    <p:sldId id="942" r:id="rId23"/>
    <p:sldId id="943" r:id="rId24"/>
    <p:sldId id="946" r:id="rId25"/>
    <p:sldId id="947" r:id="rId26"/>
    <p:sldId id="895" r:id="rId27"/>
    <p:sldId id="902" r:id="rId28"/>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8C6DC47-66F3-47AB-BE68-694ACA261453}">
          <p14:sldIdLst>
            <p14:sldId id="870"/>
            <p14:sldId id="871"/>
          </p14:sldIdLst>
        </p14:section>
        <p14:section name="Architecture" id="{910E497A-5CE8-41D6-BD86-4A1BA300AB9D}">
          <p14:sldIdLst>
            <p14:sldId id="931"/>
            <p14:sldId id="907"/>
            <p14:sldId id="937"/>
            <p14:sldId id="939"/>
            <p14:sldId id="908"/>
            <p14:sldId id="940"/>
            <p14:sldId id="941"/>
            <p14:sldId id="910"/>
            <p14:sldId id="911"/>
            <p14:sldId id="913"/>
            <p14:sldId id="924"/>
          </p14:sldIdLst>
        </p14:section>
        <p14:section name="Administration" id="{3755968F-2BB9-4FAE-A445-FC0FFC75E0B9}">
          <p14:sldIdLst>
            <p14:sldId id="933"/>
            <p14:sldId id="919"/>
            <p14:sldId id="920"/>
          </p14:sldIdLst>
        </p14:section>
        <p14:section name="Security" id="{34481348-AB1A-4802-B34B-76403DF225CD}">
          <p14:sldIdLst>
            <p14:sldId id="934"/>
            <p14:sldId id="922"/>
          </p14:sldIdLst>
        </p14:section>
        <p14:section name="Permission Mode" id="{2970A43A-7B68-4974-88DE-900DF8503A5F}">
          <p14:sldIdLst>
            <p14:sldId id="944"/>
            <p14:sldId id="945"/>
            <p14:sldId id="942"/>
            <p14:sldId id="943"/>
            <p14:sldId id="946"/>
          </p14:sldIdLst>
        </p14:section>
        <p14:section name="Summary" id="{422B3A92-FA0C-42D0-B96D-35B1DAAC5BC9}">
          <p14:sldIdLst>
            <p14:sldId id="947"/>
            <p14:sldId id="895"/>
            <p14:sldId id="902"/>
          </p14:sldIdLst>
        </p14:section>
      </p14:sectionLst>
    </p:ex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1516" autoAdjust="0"/>
  </p:normalViewPr>
  <p:slideViewPr>
    <p:cSldViewPr snapToGrid="0">
      <p:cViewPr varScale="1">
        <p:scale>
          <a:sx n="68" d="100"/>
          <a:sy n="68" d="100"/>
        </p:scale>
        <p:origin x="606" y="66"/>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varScale="1">
      <p:scale>
        <a:sx n="1" d="1"/>
        <a:sy n="1" d="1"/>
      </p:scale>
      <p:origin x="0" y="-3522"/>
    </p:cViewPr>
  </p:sorterViewPr>
  <p:notesViewPr>
    <p:cSldViewPr snapToGrid="0" showGuides="1">
      <p:cViewPr varScale="1">
        <p:scale>
          <a:sx n="57" d="100"/>
          <a:sy n="57" d="100"/>
        </p:scale>
        <p:origin x="2808"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094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91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567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2:54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88376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2641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11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800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265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IT Pro</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EA9A08-8B65-410C-9668-6ADA1A4F6BD0}" type="datetime1">
              <a:rPr lang="en-US" smtClean="0"/>
              <a:t>12/17/2012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38775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6673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9187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email">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2" y="1600202"/>
            <a:ext cx="5371479" cy="1742015"/>
          </a:xfrm>
        </p:spPr>
        <p:txBody>
          <a:bodyPr/>
          <a:lstStyle>
            <a:lvl1pPr>
              <a:defRPr sz="2794"/>
            </a:lvl1pPr>
            <a:lvl2pPr>
              <a:defRPr sz="2395"/>
            </a:lvl2pPr>
            <a:lvl3pPr>
              <a:defRPr sz="1996"/>
            </a:lvl3pPr>
            <a:lvl4pPr>
              <a:defRPr sz="1796"/>
            </a:lvl4pPr>
            <a:lvl5pPr>
              <a:defRPr sz="1796"/>
            </a:lvl5pPr>
            <a:lvl6pPr>
              <a:defRPr sz="1796"/>
            </a:lvl6pPr>
            <a:lvl7pPr>
              <a:defRPr sz="1796"/>
            </a:lvl7pPr>
            <a:lvl8pPr>
              <a:defRPr sz="1796"/>
            </a:lvl8pPr>
            <a:lvl9pPr>
              <a:defRPr sz="17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67" y="1600202"/>
            <a:ext cx="5371479" cy="1742015"/>
          </a:xfrm>
        </p:spPr>
        <p:txBody>
          <a:bodyPr/>
          <a:lstStyle>
            <a:lvl1pPr>
              <a:defRPr sz="2794"/>
            </a:lvl1pPr>
            <a:lvl2pPr>
              <a:defRPr sz="2395"/>
            </a:lvl2pPr>
            <a:lvl3pPr>
              <a:defRPr sz="1996"/>
            </a:lvl3pPr>
            <a:lvl4pPr>
              <a:defRPr sz="1796"/>
            </a:lvl4pPr>
            <a:lvl5pPr>
              <a:defRPr sz="1796"/>
            </a:lvl5pPr>
            <a:lvl6pPr>
              <a:defRPr sz="1796"/>
            </a:lvl6pPr>
            <a:lvl7pPr>
              <a:defRPr sz="1796"/>
            </a:lvl7pPr>
            <a:lvl8pPr>
              <a:defRPr sz="1796"/>
            </a:lvl8pPr>
            <a:lvl9pPr>
              <a:defRPr sz="17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bwMode="gray">
          <a:xfrm flipV="1">
            <a:off x="606667" y="6476998"/>
            <a:ext cx="10082438"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10" name="Rectangle 9"/>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727379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8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accel="3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3" y="228600"/>
            <a:ext cx="11124328"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7963" y="1447800"/>
            <a:ext cx="11124328"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cstate="email">
            <a:extLst>
              <a:ext uri="{28A0092B-C50C-407E-A947-70E740481C1C}">
                <a14:useLocalDpi xmlns:a14="http://schemas.microsoft.com/office/drawing/2010/main"/>
              </a:ext>
            </a:extLst>
          </a:blip>
          <a:stretch>
            <a:fillRect/>
          </a:stretch>
        </p:blipFill>
        <p:spPr>
          <a:xfrm>
            <a:off x="545926" y="6043224"/>
            <a:ext cx="910306" cy="423055"/>
          </a:xfrm>
          <a:prstGeom prst="rect">
            <a:avLst/>
          </a:prstGeom>
        </p:spPr>
      </p:pic>
    </p:spTree>
    <p:extLst>
      <p:ext uri="{BB962C8B-B14F-4D97-AF65-F5344CB8AC3E}">
        <p14:creationId xmlns:p14="http://schemas.microsoft.com/office/powerpoint/2010/main" val="1804224251"/>
      </p:ext>
    </p:extLst>
  </p:cSld>
  <p:clrMapOvr>
    <a:masterClrMapping/>
  </p:clrMapOvr>
  <p:transition spd="slow">
    <p:push/>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573" y="1189177"/>
            <a:ext cx="11624693" cy="2332946"/>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662273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786460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4419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49880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98319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183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46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97155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78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7965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42243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01970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018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85" r:id="rId21"/>
    <p:sldLayoutId id="2147484186" r:id="rId22"/>
    <p:sldLayoutId id="2147484187" r:id="rId23"/>
    <p:sldLayoutId id="2147484188" r:id="rId24"/>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4124638014"/>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echnet.microsoft.com/en-us/library/ee683978(v=office.15)"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technet.microsoft.com/en-us/library/fp161232(v=office.15).aspx"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enant/PWA/_layouts/15/pwa/Admin/Admin.aspx" TargetMode="External"/><Relationship Id="rId2" Type="http://schemas.openxmlformats.org/officeDocument/2006/relationships/hyperlink" Target="https://tenantname-admin.sharepoint.com/" TargetMode="External"/><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technet.microsoft.com/en-us/library/fp161361(v=office.15)"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hyperlink" Target="http://technet.microsoft.com/en-us/library/fp161361(v=office.15)"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logs.office.com/b/project/" TargetMode="External"/><Relationship Id="rId2" Type="http://schemas.openxmlformats.org/officeDocument/2006/relationships/hyperlink" Target="http://www.microsoft.com/project" TargetMode="External"/><Relationship Id="rId1" Type="http://schemas.openxmlformats.org/officeDocument/2006/relationships/slideLayout" Target="../slideLayouts/slideLayout5.xml"/><Relationship Id="rId6" Type="http://schemas.openxmlformats.org/officeDocument/2006/relationships/hyperlink" Target="http://social.technet.microsoft.com/Forums/en-US/category/project" TargetMode="External"/><Relationship Id="rId5" Type="http://schemas.openxmlformats.org/officeDocument/2006/relationships/hyperlink" Target="http://msdn.microsoft.com/en-us/office/aa905469" TargetMode="External"/><Relationship Id="rId4" Type="http://schemas.openxmlformats.org/officeDocument/2006/relationships/hyperlink" Target="http://technet.microsoft.com/en-us/projectserver/fp123546"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echnet.microsoft.com/en-US/sharepoint/fp123606"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6.emf"/><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7.png"/><Relationship Id="rId7" Type="http://schemas.openxmlformats.org/officeDocument/2006/relationships/image" Target="../media/image29.png"/><Relationship Id="rId12" Type="http://schemas.microsoft.com/office/2007/relationships/hdphoto" Target="../media/hdphoto5.wdp"/><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microsoft.com/office/2007/relationships/hdphoto" Target="../media/hdphoto2.wdp"/><Relationship Id="rId11" Type="http://schemas.openxmlformats.org/officeDocument/2006/relationships/image" Target="../media/image31.png"/><Relationship Id="rId5" Type="http://schemas.openxmlformats.org/officeDocument/2006/relationships/image" Target="../media/image28.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Changes</a:t>
            </a:r>
            <a:endParaRPr lang="en-US" dirty="0"/>
          </a:p>
        </p:txBody>
      </p:sp>
      <p:sp>
        <p:nvSpPr>
          <p:cNvPr id="5" name="Subtitle 4"/>
          <p:cNvSpPr>
            <a:spLocks noGrp="1"/>
          </p:cNvSpPr>
          <p:nvPr>
            <p:ph type="body" sz="quarter" idx="12"/>
          </p:nvPr>
        </p:nvSpPr>
        <p:spPr>
          <a:xfrm>
            <a:off x="978695" y="3844694"/>
            <a:ext cx="10237787" cy="498469"/>
          </a:xfrm>
        </p:spPr>
        <p:txBody>
          <a:bodyPr/>
          <a:lstStyle/>
          <a:p>
            <a:r>
              <a:rPr lang="en-US" dirty="0" smtClean="0"/>
              <a:t>Christophe Fiessinger</a:t>
            </a:r>
          </a:p>
          <a:p>
            <a:r>
              <a:rPr lang="en-US" sz="2133" dirty="0">
                <a:solidFill>
                  <a:schemeClr val="accent5"/>
                </a:solidFill>
              </a:rPr>
              <a:t>http://blogs.msdn.com/chrisfie </a:t>
            </a:r>
            <a:r>
              <a:rPr lang="en-US" sz="2133" dirty="0" smtClean="0"/>
              <a:t>| </a:t>
            </a:r>
            <a:r>
              <a:rPr lang="en-US" sz="2133" dirty="0" smtClean="0">
                <a:solidFill>
                  <a:schemeClr val="accent5"/>
                </a:solidFill>
              </a:rPr>
              <a:t>http</a:t>
            </a:r>
            <a:r>
              <a:rPr lang="en-US" sz="2133" dirty="0">
                <a:solidFill>
                  <a:schemeClr val="accent5"/>
                </a:solidFill>
              </a:rPr>
              <a:t>://twitter.com/cfiessinger</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3449559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200" dirty="0">
                <a:latin typeface="+mn-lt"/>
                <a:hlinkClick r:id="rId2"/>
              </a:rPr>
              <a:t>Hardware and software requirements for Project Server 2013 Preview</a:t>
            </a:r>
            <a:r>
              <a:rPr lang="en-US" sz="3200" dirty="0">
                <a:latin typeface="+mn-lt"/>
              </a:rPr>
              <a:t> </a:t>
            </a:r>
            <a:endParaRPr lang="en-US" sz="3200" dirty="0" smtClean="0">
              <a:latin typeface="+mn-lt"/>
            </a:endParaRPr>
          </a:p>
          <a:p>
            <a:r>
              <a:rPr lang="en-US" sz="3200" dirty="0" smtClean="0">
                <a:latin typeface="+mn-lt"/>
              </a:rPr>
              <a:t>Multi-browser support</a:t>
            </a:r>
          </a:p>
          <a:p>
            <a:r>
              <a:rPr lang="en-US" sz="3200" dirty="0" smtClean="0">
                <a:latin typeface="+mn-lt"/>
              </a:rPr>
              <a:t>Project Server </a:t>
            </a:r>
            <a:r>
              <a:rPr lang="en-US" sz="3200" dirty="0">
                <a:latin typeface="+mn-lt"/>
              </a:rPr>
              <a:t>2013 </a:t>
            </a:r>
            <a:r>
              <a:rPr lang="en-US" sz="3200" dirty="0" smtClean="0">
                <a:latin typeface="+mn-lt"/>
              </a:rPr>
              <a:t>builds on SharePoint Server 2013</a:t>
            </a:r>
          </a:p>
          <a:p>
            <a:r>
              <a:rPr lang="en-US" sz="3200" dirty="0" smtClean="0">
                <a:latin typeface="+mn-lt"/>
              </a:rPr>
              <a:t>Project </a:t>
            </a:r>
            <a:r>
              <a:rPr lang="en-US" sz="3200" dirty="0">
                <a:latin typeface="+mn-lt"/>
              </a:rPr>
              <a:t>Server </a:t>
            </a:r>
            <a:r>
              <a:rPr lang="en-US" sz="3200" dirty="0" smtClean="0">
                <a:latin typeface="+mn-lt"/>
              </a:rPr>
              <a:t>2013/SharePoint </a:t>
            </a:r>
            <a:r>
              <a:rPr lang="en-US" sz="3200" dirty="0">
                <a:latin typeface="+mn-lt"/>
              </a:rPr>
              <a:t>2013 </a:t>
            </a:r>
            <a:r>
              <a:rPr lang="en-US" sz="3200" dirty="0" smtClean="0">
                <a:latin typeface="+mn-lt"/>
              </a:rPr>
              <a:t>architecture based on:</a:t>
            </a:r>
          </a:p>
          <a:p>
            <a:pPr lvl="1"/>
            <a:r>
              <a:rPr lang="en-US" sz="2000" dirty="0" smtClean="0"/>
              <a:t>Microsoft </a:t>
            </a:r>
            <a:r>
              <a:rPr lang="en-US" sz="2000" b="1" dirty="0" smtClean="0"/>
              <a:t>.NET Framework 4.0</a:t>
            </a:r>
          </a:p>
          <a:p>
            <a:pPr lvl="1"/>
            <a:r>
              <a:rPr lang="en-US" sz="2000" dirty="0"/>
              <a:t>Microsoft ASP.NET </a:t>
            </a:r>
            <a:r>
              <a:rPr lang="en-US" sz="2000" dirty="0" smtClean="0"/>
              <a:t>4.0 pages</a:t>
            </a:r>
          </a:p>
          <a:p>
            <a:pPr lvl="1"/>
            <a:r>
              <a:rPr lang="en-US" sz="2000" dirty="0" smtClean="0"/>
              <a:t>Client Side Object Model (CSOM) programming interfaces</a:t>
            </a:r>
          </a:p>
          <a:p>
            <a:pPr lvl="1"/>
            <a:r>
              <a:rPr lang="en-US" sz="2000" dirty="0" smtClean="0"/>
              <a:t>OData Open Data Protocol</a:t>
            </a:r>
          </a:p>
          <a:p>
            <a:pPr lvl="1"/>
            <a:r>
              <a:rPr lang="en-US" sz="2000" dirty="0" smtClean="0"/>
              <a:t>OAuth Security in App Model</a:t>
            </a:r>
          </a:p>
        </p:txBody>
      </p:sp>
      <p:sp>
        <p:nvSpPr>
          <p:cNvPr id="2" name="Title 1"/>
          <p:cNvSpPr>
            <a:spLocks noGrp="1"/>
          </p:cNvSpPr>
          <p:nvPr>
            <p:ph type="title"/>
          </p:nvPr>
        </p:nvSpPr>
        <p:spPr/>
        <p:txBody>
          <a:bodyPr/>
          <a:lstStyle/>
          <a:p>
            <a:r>
              <a:rPr lang="en-US" sz="4800" dirty="0"/>
              <a:t>Project Server 2013 </a:t>
            </a:r>
            <a:r>
              <a:rPr lang="en-US" sz="4800" dirty="0" smtClean="0"/>
              <a:t>Technologies</a:t>
            </a:r>
            <a:endParaRPr lang="en-US" sz="4800" dirty="0"/>
          </a:p>
        </p:txBody>
      </p:sp>
    </p:spTree>
    <p:extLst>
      <p:ext uri="{BB962C8B-B14F-4D97-AF65-F5344CB8AC3E}">
        <p14:creationId xmlns:p14="http://schemas.microsoft.com/office/powerpoint/2010/main" val="15233654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mn-lt"/>
              </a:rPr>
              <a:t>Project Server is using a unique database for each Project Server instance</a:t>
            </a:r>
          </a:p>
          <a:p>
            <a:pPr lvl="1"/>
            <a:r>
              <a:rPr lang="en-US" dirty="0" smtClean="0"/>
              <a:t>No more 4 DBs per instance like in Project Server 2010 and 2007</a:t>
            </a:r>
          </a:p>
          <a:p>
            <a:r>
              <a:rPr lang="en-US" dirty="0" smtClean="0">
                <a:latin typeface="+mn-lt"/>
              </a:rPr>
              <a:t>This database contains </a:t>
            </a:r>
          </a:p>
          <a:p>
            <a:pPr lvl="1"/>
            <a:r>
              <a:rPr lang="en-US" dirty="0" smtClean="0"/>
              <a:t>4 groups of tables </a:t>
            </a:r>
          </a:p>
          <a:p>
            <a:pPr lvl="2"/>
            <a:r>
              <a:rPr lang="en-US" dirty="0" smtClean="0"/>
              <a:t>Draft tables : “draft” prefix</a:t>
            </a:r>
          </a:p>
          <a:p>
            <a:pPr lvl="2"/>
            <a:r>
              <a:rPr lang="en-US" dirty="0" smtClean="0"/>
              <a:t>Published tables : “pub” prefix </a:t>
            </a:r>
          </a:p>
          <a:p>
            <a:pPr lvl="2"/>
            <a:r>
              <a:rPr lang="en-US" dirty="0" smtClean="0"/>
              <a:t>Archive tables: “</a:t>
            </a:r>
            <a:r>
              <a:rPr lang="en-US" dirty="0" err="1" smtClean="0"/>
              <a:t>ver</a:t>
            </a:r>
            <a:r>
              <a:rPr lang="en-US" dirty="0" smtClean="0"/>
              <a:t>” prefix</a:t>
            </a:r>
          </a:p>
          <a:p>
            <a:pPr lvl="2"/>
            <a:r>
              <a:rPr lang="en-US" dirty="0" smtClean="0"/>
              <a:t>Reporting tables have no prefix to enable PS 2010 reports to work as is</a:t>
            </a:r>
          </a:p>
          <a:p>
            <a:pPr lvl="1"/>
            <a:r>
              <a:rPr lang="en-US" dirty="0" smtClean="0"/>
              <a:t>Direct database access to “draft”, “pub”, “</a:t>
            </a:r>
            <a:r>
              <a:rPr lang="en-US" dirty="0" err="1" smtClean="0"/>
              <a:t>ver</a:t>
            </a:r>
            <a:r>
              <a:rPr lang="en-US" dirty="0" smtClean="0"/>
              <a:t>” tables is not supported</a:t>
            </a:r>
            <a:endParaRPr lang="en-US" dirty="0"/>
          </a:p>
          <a:p>
            <a:endParaRPr lang="en-US" dirty="0">
              <a:latin typeface="+mn-lt"/>
            </a:endParaRPr>
          </a:p>
        </p:txBody>
      </p:sp>
      <p:sp>
        <p:nvSpPr>
          <p:cNvPr id="2" name="Title 1"/>
          <p:cNvSpPr>
            <a:spLocks noGrp="1"/>
          </p:cNvSpPr>
          <p:nvPr>
            <p:ph type="title"/>
          </p:nvPr>
        </p:nvSpPr>
        <p:spPr/>
        <p:txBody>
          <a:bodyPr/>
          <a:lstStyle/>
          <a:p>
            <a:r>
              <a:rPr lang="en-US" dirty="0" smtClean="0"/>
              <a:t>Single Project </a:t>
            </a:r>
            <a:r>
              <a:rPr lang="en-US" dirty="0"/>
              <a:t>Server Database</a:t>
            </a:r>
          </a:p>
        </p:txBody>
      </p:sp>
    </p:spTree>
    <p:extLst>
      <p:ext uri="{BB962C8B-B14F-4D97-AF65-F5344CB8AC3E}">
        <p14:creationId xmlns:p14="http://schemas.microsoft.com/office/powerpoint/2010/main" val="6126001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dirty="0" smtClean="0">
                <a:latin typeface="+mn-lt"/>
              </a:rPr>
              <a:t>New server-side scheduling engine </a:t>
            </a:r>
          </a:p>
          <a:p>
            <a:pPr lvl="1"/>
            <a:r>
              <a:rPr lang="en-US" dirty="0" smtClean="0"/>
              <a:t>on par with the Project 2013 Preview client side scheduling engine</a:t>
            </a:r>
          </a:p>
          <a:p>
            <a:pPr lvl="1"/>
            <a:r>
              <a:rPr lang="en-US" dirty="0"/>
              <a:t>the Project Calculation Service implements the same scheduling engine that is in Project Professional 2013 </a:t>
            </a:r>
            <a:r>
              <a:rPr lang="en-US" dirty="0" smtClean="0"/>
              <a:t>Preview</a:t>
            </a:r>
            <a:endParaRPr lang="en-US" dirty="0"/>
          </a:p>
          <a:p>
            <a:r>
              <a:rPr lang="en-US" dirty="0" smtClean="0">
                <a:latin typeface="+mn-lt"/>
              </a:rPr>
              <a:t>The “Project Calculation Service” runs in a </a:t>
            </a:r>
            <a:r>
              <a:rPr lang="en-US" dirty="0">
                <a:latin typeface="+mn-lt"/>
              </a:rPr>
              <a:t>Windows Service </a:t>
            </a:r>
            <a:r>
              <a:rPr lang="en-US" dirty="0" smtClean="0">
                <a:latin typeface="+mn-lt"/>
              </a:rPr>
              <a:t>named Microsoft </a:t>
            </a:r>
            <a:r>
              <a:rPr lang="en-US" dirty="0">
                <a:latin typeface="+mn-lt"/>
              </a:rPr>
              <a:t>Project Server Calculation Service</a:t>
            </a:r>
          </a:p>
        </p:txBody>
      </p:sp>
      <p:sp>
        <p:nvSpPr>
          <p:cNvPr id="2" name="Title 1"/>
          <p:cNvSpPr>
            <a:spLocks noGrp="1"/>
          </p:cNvSpPr>
          <p:nvPr>
            <p:ph type="title"/>
          </p:nvPr>
        </p:nvSpPr>
        <p:spPr/>
        <p:txBody>
          <a:bodyPr/>
          <a:lstStyle/>
          <a:p>
            <a:r>
              <a:rPr lang="en-US" dirty="0" smtClean="0"/>
              <a:t>Scheduling Engines</a:t>
            </a:r>
            <a:endParaRPr lang="en-US" dirty="0"/>
          </a:p>
        </p:txBody>
      </p:sp>
      <p:pic>
        <p:nvPicPr>
          <p:cNvPr id="3" name="Picture 2"/>
          <p:cNvPicPr>
            <a:picLocks noChangeAspect="1"/>
          </p:cNvPicPr>
          <p:nvPr/>
        </p:nvPicPr>
        <p:blipFill>
          <a:blip r:embed="rId2"/>
          <a:stretch>
            <a:fillRect/>
          </a:stretch>
        </p:blipFill>
        <p:spPr>
          <a:xfrm>
            <a:off x="1678827" y="5129691"/>
            <a:ext cx="8206158" cy="961391"/>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1047035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600" dirty="0" smtClean="0">
                <a:latin typeface="+mn-lt"/>
              </a:rPr>
              <a:t>What is an App?</a:t>
            </a:r>
          </a:p>
          <a:p>
            <a:pPr lvl="1"/>
            <a:r>
              <a:rPr lang="en-US" sz="1800" dirty="0" smtClean="0"/>
              <a:t>“</a:t>
            </a:r>
            <a:r>
              <a:rPr lang="en-US" sz="1800" dirty="0"/>
              <a:t>An app is typically a self-contained, interactive program that performs a small number of related </a:t>
            </a:r>
            <a:r>
              <a:rPr lang="en-US" sz="1800" dirty="0" smtClean="0"/>
              <a:t>tasks”</a:t>
            </a:r>
          </a:p>
          <a:p>
            <a:r>
              <a:rPr lang="en-US" sz="3600" dirty="0" smtClean="0">
                <a:latin typeface="+mn-lt"/>
              </a:rPr>
              <a:t>What is the new App model in SharePoint?</a:t>
            </a:r>
          </a:p>
          <a:p>
            <a:pPr lvl="1"/>
            <a:r>
              <a:rPr lang="en-US" sz="1800" dirty="0"/>
              <a:t>SharePoint applications no longer live in SharePoint</a:t>
            </a:r>
          </a:p>
          <a:p>
            <a:pPr lvl="1"/>
            <a:r>
              <a:rPr lang="en-US" sz="1800" dirty="0"/>
              <a:t>Custom code executes in the client, cloud or </a:t>
            </a:r>
            <a:r>
              <a:rPr lang="en-US" sz="1800" dirty="0" smtClean="0"/>
              <a:t>on-premises</a:t>
            </a:r>
            <a:endParaRPr lang="en-US" sz="1800" dirty="0"/>
          </a:p>
          <a:p>
            <a:pPr lvl="1"/>
            <a:r>
              <a:rPr lang="en-US" sz="1800" dirty="0"/>
              <a:t>Apps are granted permissions to SharePoint via OAuth </a:t>
            </a:r>
          </a:p>
          <a:p>
            <a:pPr lvl="1"/>
            <a:r>
              <a:rPr lang="en-US" sz="1800" dirty="0"/>
              <a:t>Apps communicate with SharePoint via REST / CSOM</a:t>
            </a:r>
          </a:p>
          <a:p>
            <a:pPr lvl="1"/>
            <a:r>
              <a:rPr lang="en-US" sz="1800" dirty="0"/>
              <a:t>Acquire apps via centralized </a:t>
            </a:r>
            <a:r>
              <a:rPr lang="en-US" sz="1800" dirty="0" smtClean="0"/>
              <a:t>Marketplace</a:t>
            </a:r>
            <a:endParaRPr lang="en-US" sz="1800" dirty="0"/>
          </a:p>
          <a:p>
            <a:r>
              <a:rPr lang="en-US" sz="3600" dirty="0" smtClean="0">
                <a:latin typeface="+mn-lt"/>
              </a:rPr>
              <a:t>Apps are for End Users</a:t>
            </a:r>
          </a:p>
          <a:p>
            <a:r>
              <a:rPr lang="en-US" sz="3600" dirty="0">
                <a:latin typeface="+mn-lt"/>
              </a:rPr>
              <a:t>Cloud &amp; </a:t>
            </a:r>
            <a:r>
              <a:rPr lang="en-US" sz="3600" dirty="0" smtClean="0">
                <a:latin typeface="+mn-lt"/>
              </a:rPr>
              <a:t>Web-Oriented</a:t>
            </a:r>
          </a:p>
        </p:txBody>
      </p:sp>
      <p:sp>
        <p:nvSpPr>
          <p:cNvPr id="2" name="Title 1"/>
          <p:cNvSpPr>
            <a:spLocks noGrp="1"/>
          </p:cNvSpPr>
          <p:nvPr>
            <p:ph type="title"/>
          </p:nvPr>
        </p:nvSpPr>
        <p:spPr/>
        <p:txBody>
          <a:bodyPr/>
          <a:lstStyle/>
          <a:p>
            <a:r>
              <a:rPr lang="en-US" dirty="0" smtClean="0"/>
              <a:t>SharePoint &amp; Project App </a:t>
            </a:r>
            <a:r>
              <a:rPr lang="en-US" dirty="0"/>
              <a:t>m</a:t>
            </a:r>
            <a:r>
              <a:rPr lang="en-US" dirty="0" smtClean="0"/>
              <a:t>odel</a:t>
            </a:r>
            <a:endParaRPr lang="en-US" dirty="0"/>
          </a:p>
        </p:txBody>
      </p:sp>
      <p:sp>
        <p:nvSpPr>
          <p:cNvPr id="4" name="Text Placeholder 2"/>
          <p:cNvSpPr txBox="1">
            <a:spLocks/>
          </p:cNvSpPr>
          <p:nvPr/>
        </p:nvSpPr>
        <p:spPr>
          <a:xfrm>
            <a:off x="376453" y="6359401"/>
            <a:ext cx="10215119" cy="498599"/>
          </a:xfrm>
          <a:prstGeom prst="rect">
            <a:avLst/>
          </a:prstGeom>
        </p:spPr>
        <p:txBody>
          <a:bodyPr lIns="121720" tIns="60860" rIns="121720" bIns="60860" anchor="ctr"/>
          <a:lstStyle>
            <a:defPPr>
              <a:defRPr lang="en-US"/>
            </a:defPPr>
            <a:lvl1pPr marL="0" algn="l" defTabSz="913022" rtl="0" eaLnBrk="1" latinLnBrk="0" hangingPunct="1">
              <a:defRPr sz="1600" kern="1200">
                <a:gradFill>
                  <a:gsLst>
                    <a:gs pos="100000">
                      <a:schemeClr val="bg2"/>
                    </a:gs>
                    <a:gs pos="0">
                      <a:schemeClr val="bg2"/>
                    </a:gs>
                  </a:gsLst>
                  <a:lin ang="5400000" scaled="0"/>
                </a:gra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a:lstStyle>
          <a:p>
            <a:r>
              <a:rPr lang="en-US" sz="2400" dirty="0" smtClean="0">
                <a:hlinkClick r:id="rId3"/>
              </a:rPr>
              <a:t>Install and manage apps for SharePoint 2013</a:t>
            </a:r>
            <a:endParaRPr lang="en-US" sz="2400" dirty="0">
              <a:hlinkClick r:id="rId3"/>
            </a:endParaRPr>
          </a:p>
        </p:txBody>
      </p:sp>
    </p:spTree>
    <p:extLst>
      <p:ext uri="{BB962C8B-B14F-4D97-AF65-F5344CB8AC3E}">
        <p14:creationId xmlns:p14="http://schemas.microsoft.com/office/powerpoint/2010/main" val="30689253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New Administration Locations</a:t>
            </a:r>
            <a:endParaRPr lang="en-US" sz="6600" dirty="0"/>
          </a:p>
        </p:txBody>
      </p:sp>
      <p:sp>
        <p:nvSpPr>
          <p:cNvPr id="2" name="Text Placeholder 1"/>
          <p:cNvSpPr>
            <a:spLocks noGrp="1"/>
          </p:cNvSpPr>
          <p:nvPr>
            <p:ph type="body" sz="quarter" idx="4294967295"/>
          </p:nvPr>
        </p:nvSpPr>
        <p:spPr>
          <a:xfrm>
            <a:off x="1130349" y="4038399"/>
            <a:ext cx="10215563" cy="498475"/>
          </a:xfrm>
        </p:spPr>
        <p:txBody>
          <a:bodyPr/>
          <a:lstStyle/>
          <a:p>
            <a:r>
              <a:rPr lang="en-US" dirty="0" smtClean="0">
                <a:solidFill>
                  <a:schemeClr val="bg1"/>
                </a:solidFill>
              </a:rPr>
              <a:t>Aligned with SharePoint</a:t>
            </a:r>
            <a:endParaRPr lang="en-US" dirty="0">
              <a:solidFill>
                <a:schemeClr val="bg1"/>
              </a:solidFill>
            </a:endParaRPr>
          </a:p>
        </p:txBody>
      </p:sp>
    </p:spTree>
    <p:extLst>
      <p:ext uri="{BB962C8B-B14F-4D97-AF65-F5344CB8AC3E}">
        <p14:creationId xmlns:p14="http://schemas.microsoft.com/office/powerpoint/2010/main" val="21213229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Two Administration Locations Depending on Role</a:t>
            </a:r>
            <a:endParaRPr lang="en-US" sz="4400" dirty="0"/>
          </a:p>
        </p:txBody>
      </p:sp>
      <p:sp>
        <p:nvSpPr>
          <p:cNvPr id="5" name="Content Placeholder 4"/>
          <p:cNvSpPr>
            <a:spLocks noGrp="1"/>
          </p:cNvSpPr>
          <p:nvPr>
            <p:ph type="body" sz="quarter" idx="4294967295"/>
          </p:nvPr>
        </p:nvSpPr>
        <p:spPr>
          <a:xfrm>
            <a:off x="517092" y="1420509"/>
            <a:ext cx="11125200" cy="1976438"/>
          </a:xfrm>
        </p:spPr>
        <p:txBody>
          <a:bodyPr/>
          <a:lstStyle/>
          <a:p>
            <a:r>
              <a:rPr lang="en-US" sz="3200" dirty="0">
                <a:latin typeface="+mn-lt"/>
                <a:ea typeface="Times New Roman"/>
                <a:cs typeface="Times New Roman"/>
              </a:rPr>
              <a:t>SharePoint Central </a:t>
            </a:r>
            <a:r>
              <a:rPr lang="en-US" sz="3200" dirty="0" smtClean="0">
                <a:latin typeface="+mn-lt"/>
                <a:ea typeface="Times New Roman"/>
                <a:cs typeface="Times New Roman"/>
              </a:rPr>
              <a:t>Administration for SP Admin</a:t>
            </a:r>
          </a:p>
          <a:p>
            <a:pPr lvl="1"/>
            <a:r>
              <a:rPr lang="en-US" dirty="0" smtClean="0">
                <a:ea typeface="Times New Roman"/>
                <a:cs typeface="Times New Roman"/>
                <a:hlinkClick r:id="rId2"/>
              </a:rPr>
              <a:t>https://TENANTNAME-admin.sharepoint.com</a:t>
            </a:r>
            <a:r>
              <a:rPr lang="en-US" dirty="0" smtClean="0">
                <a:ea typeface="Times New Roman"/>
                <a:cs typeface="Times New Roman"/>
              </a:rPr>
              <a:t> </a:t>
            </a:r>
          </a:p>
          <a:p>
            <a:r>
              <a:rPr lang="en-US" sz="3200" dirty="0" smtClean="0">
                <a:latin typeface="+mn-lt"/>
                <a:cs typeface="Times New Roman"/>
              </a:rPr>
              <a:t>Project Web App</a:t>
            </a:r>
          </a:p>
          <a:p>
            <a:pPr lvl="1"/>
            <a:r>
              <a:rPr lang="en-US" dirty="0">
                <a:hlinkClick r:id="rId3"/>
              </a:rPr>
              <a:t>http</a:t>
            </a:r>
            <a:r>
              <a:rPr lang="en-US" dirty="0" smtClean="0">
                <a:hlinkClick r:id="rId3"/>
              </a:rPr>
              <a:t>://TENANT/PWA</a:t>
            </a:r>
            <a:r>
              <a:rPr lang="en-US" dirty="0">
                <a:hlinkClick r:id="rId3"/>
              </a:rPr>
              <a:t>/_</a:t>
            </a:r>
            <a:r>
              <a:rPr lang="en-US" dirty="0" smtClean="0">
                <a:hlinkClick r:id="rId3"/>
              </a:rPr>
              <a:t>layouts/15/pwa/Admin/Admin.aspx</a:t>
            </a:r>
            <a:endParaRPr lang="en-US" dirty="0" smtClean="0"/>
          </a:p>
          <a:p>
            <a:pPr marL="459362" lvl="1" indent="0">
              <a:buNone/>
            </a:pPr>
            <a:endParaRPr lang="en-US" dirty="0"/>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4758" y="3541130"/>
            <a:ext cx="2939387" cy="1487557"/>
          </a:xfrm>
          <a:prstGeom prst="rect">
            <a:avLst/>
          </a:prstGeom>
          <a:noFill/>
          <a:ln w="9525">
            <a:solidFill>
              <a:schemeClr val="bg2"/>
            </a:solidFill>
            <a:miter lim="800000"/>
            <a:headEnd/>
            <a:tailEnd/>
          </a:ln>
          <a:effectLst/>
        </p:spPr>
      </p:pic>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71130" y="3649346"/>
            <a:ext cx="2999568" cy="1866544"/>
          </a:xfrm>
          <a:prstGeom prst="rect">
            <a:avLst/>
          </a:prstGeom>
          <a:noFill/>
          <a:ln w="9525">
            <a:solidFill>
              <a:schemeClr val="bg2"/>
            </a:solidFill>
            <a:miter lim="800000"/>
            <a:headEnd/>
            <a:tailEnd/>
          </a:ln>
          <a:effectLst/>
        </p:spPr>
      </p:pic>
      <p:pic>
        <p:nvPicPr>
          <p:cNvPr id="8" name="Picture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4758" y="5172870"/>
            <a:ext cx="3549351" cy="1581862"/>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17656720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New: Project Type &amp; Enterprise Project Features</a:t>
            </a:r>
          </a:p>
        </p:txBody>
      </p:sp>
      <p:sp>
        <p:nvSpPr>
          <p:cNvPr id="5" name="Content Placeholder 4"/>
          <p:cNvSpPr>
            <a:spLocks noGrp="1"/>
          </p:cNvSpPr>
          <p:nvPr>
            <p:ph type="body" sz="quarter" idx="11"/>
          </p:nvPr>
        </p:nvSpPr>
        <p:spPr/>
        <p:txBody>
          <a:bodyPr/>
          <a:lstStyle/>
          <a:p>
            <a:pPr marL="0" indent="0">
              <a:buNone/>
            </a:pPr>
            <a:r>
              <a:rPr lang="en-US" sz="3600" dirty="0" smtClean="0">
                <a:latin typeface="+mn-lt"/>
              </a:rPr>
              <a:t>New: </a:t>
            </a:r>
            <a:r>
              <a:rPr lang="en-US" sz="3200" b="1" dirty="0">
                <a:solidFill>
                  <a:schemeClr val="accent1"/>
                </a:solidFill>
                <a:latin typeface="+mn-lt"/>
              </a:rPr>
              <a:t>SharePoint Tasks List Project</a:t>
            </a:r>
          </a:p>
          <a:p>
            <a:pPr lvl="1"/>
            <a:r>
              <a:rPr lang="en-US" sz="1800" dirty="0"/>
              <a:t>Team site is in control, tasks are managed in SharePoint</a:t>
            </a:r>
          </a:p>
          <a:p>
            <a:pPr marL="0" indent="0">
              <a:buNone/>
            </a:pPr>
            <a:r>
              <a:rPr lang="en-US" sz="3600" dirty="0">
                <a:latin typeface="+mn-lt"/>
              </a:rPr>
              <a:t>Enterprise Project Type</a:t>
            </a:r>
          </a:p>
          <a:p>
            <a:pPr lvl="1"/>
            <a:r>
              <a:rPr lang="en-US" sz="1800" dirty="0"/>
              <a:t>This is when Project Server has </a:t>
            </a:r>
            <a:r>
              <a:rPr lang="en-US" sz="1800" dirty="0" smtClean="0"/>
              <a:t>full control </a:t>
            </a:r>
            <a:r>
              <a:rPr lang="en-US" sz="1800" dirty="0"/>
              <a:t>of the Projects and </a:t>
            </a:r>
            <a:r>
              <a:rPr lang="en-US" sz="1800" dirty="0" smtClean="0"/>
              <a:t>Tasks</a:t>
            </a:r>
            <a:endParaRPr lang="en-US" sz="1800" dirty="0"/>
          </a:p>
        </p:txBody>
      </p:sp>
      <p:sp>
        <p:nvSpPr>
          <p:cNvPr id="6" name="Content Placeholder 5"/>
          <p:cNvSpPr>
            <a:spLocks noGrp="1"/>
          </p:cNvSpPr>
          <p:nvPr>
            <p:ph type="body" sz="quarter" idx="12"/>
          </p:nvPr>
        </p:nvSpPr>
        <p:spPr/>
        <p:txBody>
          <a:bodyPr/>
          <a:lstStyle/>
          <a:p>
            <a:r>
              <a:rPr lang="en-US" sz="3200" dirty="0">
                <a:latin typeface="+mn-lt"/>
              </a:rPr>
              <a:t>New “grow-up” mode: </a:t>
            </a:r>
            <a:endParaRPr lang="en-US" sz="3200" dirty="0" smtClean="0">
              <a:latin typeface="+mn-lt"/>
            </a:endParaRPr>
          </a:p>
          <a:p>
            <a:pPr marL="459362" lvl="1" indent="0">
              <a:buNone/>
            </a:pPr>
            <a:r>
              <a:rPr lang="en-US" b="1" dirty="0">
                <a:solidFill>
                  <a:schemeClr val="accent1"/>
                </a:solidFill>
              </a:rPr>
              <a:t>Enterprise Project Features</a:t>
            </a:r>
          </a:p>
          <a:p>
            <a:r>
              <a:rPr lang="en-US" sz="3200" dirty="0" smtClean="0">
                <a:latin typeface="+mn-lt"/>
              </a:rPr>
              <a:t>Activate/Deactivate PPM Features</a:t>
            </a:r>
          </a:p>
          <a:p>
            <a:r>
              <a:rPr lang="en-US" sz="3200" dirty="0" smtClean="0">
                <a:latin typeface="+mn-lt"/>
              </a:rPr>
              <a:t>PWA </a:t>
            </a:r>
            <a:r>
              <a:rPr lang="en-US" sz="3200" dirty="0">
                <a:latin typeface="+mn-lt"/>
              </a:rPr>
              <a:t>Settings &gt; Operational Policies &gt; Connected SharePoint </a:t>
            </a:r>
            <a:r>
              <a:rPr lang="en-US" sz="3200" dirty="0" smtClean="0">
                <a:latin typeface="+mn-lt"/>
              </a:rPr>
              <a:t>Site</a:t>
            </a:r>
            <a:endParaRPr lang="en-US" sz="3200" dirty="0">
              <a:latin typeface="+mn-lt"/>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7964" y="4692883"/>
            <a:ext cx="4436682" cy="944917"/>
          </a:xfrm>
          <a:prstGeom prst="rect">
            <a:avLst/>
          </a:prstGeom>
          <a:noFill/>
          <a:ln w="9525">
            <a:solidFill>
              <a:schemeClr val="bg2"/>
            </a:solidFill>
            <a:miter lim="800000"/>
            <a:headEnd/>
            <a:tailEnd/>
          </a:ln>
          <a:effectLst/>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64028" y="4894037"/>
            <a:ext cx="5620214" cy="1487527"/>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37164070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New in Security?</a:t>
            </a:r>
            <a:endParaRPr lang="en-US" dirty="0"/>
          </a:p>
        </p:txBody>
      </p:sp>
    </p:spTree>
    <p:extLst>
      <p:ext uri="{BB962C8B-B14F-4D97-AF65-F5344CB8AC3E}">
        <p14:creationId xmlns:p14="http://schemas.microsoft.com/office/powerpoint/2010/main" val="19961486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600" dirty="0" smtClean="0">
                <a:latin typeface="+mn-lt"/>
              </a:rPr>
              <a:t>SharePoint </a:t>
            </a:r>
            <a:r>
              <a:rPr lang="en-US" sz="3600" dirty="0">
                <a:latin typeface="+mn-lt"/>
              </a:rPr>
              <a:t>2013 Preview </a:t>
            </a:r>
            <a:r>
              <a:rPr lang="en-US" sz="3600" dirty="0" smtClean="0">
                <a:latin typeface="+mn-lt"/>
              </a:rPr>
              <a:t>continues to support claims and classic authentication modes</a:t>
            </a:r>
          </a:p>
          <a:p>
            <a:r>
              <a:rPr lang="en-US" sz="3600" dirty="0" smtClean="0">
                <a:latin typeface="+mn-lt"/>
              </a:rPr>
              <a:t>The </a:t>
            </a:r>
            <a:r>
              <a:rPr lang="en-US" sz="3600" b="1" dirty="0" smtClean="0">
                <a:latin typeface="+mn-lt"/>
              </a:rPr>
              <a:t>default</a:t>
            </a:r>
            <a:r>
              <a:rPr lang="en-US" sz="3600" dirty="0" smtClean="0">
                <a:latin typeface="+mn-lt"/>
              </a:rPr>
              <a:t> authentication mode is now Claims authentication</a:t>
            </a:r>
          </a:p>
          <a:p>
            <a:pPr lvl="1"/>
            <a:r>
              <a:rPr lang="en-US" sz="1800" dirty="0" smtClean="0"/>
              <a:t>Classic authentication is still available, but only through PowerShell and not through the UI</a:t>
            </a:r>
            <a:endParaRPr lang="en-US" sz="1800" dirty="0"/>
          </a:p>
          <a:p>
            <a:r>
              <a:rPr lang="en-US" sz="3600" dirty="0" smtClean="0">
                <a:latin typeface="+mn-lt"/>
              </a:rPr>
              <a:t>Authentication Infrastructure main improvement : the Claims authentication cookie (“</a:t>
            </a:r>
            <a:r>
              <a:rPr lang="en-US" sz="3600" dirty="0" err="1" smtClean="0">
                <a:latin typeface="+mn-lt"/>
              </a:rPr>
              <a:t>FedAuth</a:t>
            </a:r>
            <a:r>
              <a:rPr lang="en-US" sz="3600" dirty="0" smtClean="0">
                <a:latin typeface="+mn-lt"/>
              </a:rPr>
              <a:t>” cookie) is tracked at the Distributed Cache Service level</a:t>
            </a:r>
          </a:p>
          <a:p>
            <a:pPr lvl="1"/>
            <a:r>
              <a:rPr lang="en-US" sz="1800" dirty="0" smtClean="0"/>
              <a:t>No need to re-authenticate at each WFE like in SharePoint 2010!</a:t>
            </a:r>
            <a:endParaRPr lang="en-US" sz="1800" dirty="0"/>
          </a:p>
          <a:p>
            <a:r>
              <a:rPr lang="en-US" sz="3600" dirty="0" smtClean="0">
                <a:latin typeface="+mn-lt"/>
              </a:rPr>
              <a:t>New SharePoint Permission Mode</a:t>
            </a:r>
            <a:endParaRPr lang="fr-FR" sz="3600" dirty="0">
              <a:latin typeface="+mn-lt"/>
            </a:endParaRPr>
          </a:p>
        </p:txBody>
      </p:sp>
      <p:sp>
        <p:nvSpPr>
          <p:cNvPr id="2" name="Title 1"/>
          <p:cNvSpPr>
            <a:spLocks noGrp="1"/>
          </p:cNvSpPr>
          <p:nvPr>
            <p:ph type="title"/>
          </p:nvPr>
        </p:nvSpPr>
        <p:spPr/>
        <p:txBody>
          <a:bodyPr/>
          <a:lstStyle/>
          <a:p>
            <a:r>
              <a:rPr lang="en-US" dirty="0" smtClean="0"/>
              <a:t>Authentication and Authorization</a:t>
            </a:r>
            <a:endParaRPr lang="fr-FR" dirty="0"/>
          </a:p>
        </p:txBody>
      </p:sp>
    </p:spTree>
    <p:extLst>
      <p:ext uri="{BB962C8B-B14F-4D97-AF65-F5344CB8AC3E}">
        <p14:creationId xmlns:p14="http://schemas.microsoft.com/office/powerpoint/2010/main" val="243283901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Permissions Modes</a:t>
            </a:r>
            <a:endParaRPr lang="en-US" dirty="0"/>
          </a:p>
        </p:txBody>
      </p:sp>
    </p:spTree>
    <p:extLst>
      <p:ext uri="{BB962C8B-B14F-4D97-AF65-F5344CB8AC3E}">
        <p14:creationId xmlns:p14="http://schemas.microsoft.com/office/powerpoint/2010/main" val="7184193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mn-lt"/>
              </a:rPr>
              <a:t>What’s New in Architecture</a:t>
            </a:r>
            <a:endParaRPr lang="en-US" dirty="0">
              <a:latin typeface="+mn-lt"/>
            </a:endParaRPr>
          </a:p>
          <a:p>
            <a:r>
              <a:rPr lang="en-US" dirty="0">
                <a:latin typeface="+mn-lt"/>
              </a:rPr>
              <a:t>Administration</a:t>
            </a:r>
          </a:p>
          <a:p>
            <a:r>
              <a:rPr lang="en-US" dirty="0" smtClean="0">
                <a:latin typeface="+mn-lt"/>
              </a:rPr>
              <a:t>Security</a:t>
            </a:r>
          </a:p>
          <a:p>
            <a:r>
              <a:rPr lang="en-US" dirty="0" smtClean="0">
                <a:latin typeface="+mn-lt"/>
              </a:rPr>
              <a:t>Permissions Modes</a:t>
            </a:r>
            <a:endParaRPr lang="en-US" dirty="0">
              <a:latin typeface="+mn-lt"/>
            </a:endParaRP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06827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pPr>
              <a:spcBef>
                <a:spcPts val="1796"/>
              </a:spcBef>
            </a:pPr>
            <a:r>
              <a:rPr lang="en-US" dirty="0" smtClean="0"/>
              <a:t>Where and how user permissions are managed</a:t>
            </a:r>
          </a:p>
          <a:p>
            <a:pPr>
              <a:spcBef>
                <a:spcPts val="1796"/>
              </a:spcBef>
            </a:pPr>
            <a:r>
              <a:rPr lang="en-US" dirty="0" smtClean="0"/>
              <a:t>Where and how resources are created and managed</a:t>
            </a:r>
          </a:p>
          <a:p>
            <a:pPr>
              <a:spcBef>
                <a:spcPts val="1796"/>
              </a:spcBef>
            </a:pPr>
            <a:r>
              <a:rPr lang="en-US" dirty="0" smtClean="0"/>
              <a:t>The management functionality that is available</a:t>
            </a:r>
          </a:p>
          <a:p>
            <a:pPr>
              <a:spcBef>
                <a:spcPts val="1796"/>
              </a:spcBef>
            </a:pPr>
            <a:r>
              <a:rPr lang="en-US" dirty="0" smtClean="0"/>
              <a:t>The programmatic interfaces that are available</a:t>
            </a:r>
          </a:p>
          <a:p>
            <a:pPr>
              <a:spcBef>
                <a:spcPts val="1796"/>
              </a:spcBef>
            </a:pPr>
            <a:r>
              <a:rPr lang="en-US" dirty="0"/>
              <a:t>Permissions Mode is </a:t>
            </a:r>
            <a:r>
              <a:rPr lang="en-US" dirty="0" smtClean="0"/>
              <a:t>PWA site </a:t>
            </a:r>
            <a:r>
              <a:rPr lang="en-US" dirty="0"/>
              <a:t>specific</a:t>
            </a:r>
          </a:p>
          <a:p>
            <a:pPr lvl="1">
              <a:spcBef>
                <a:spcPts val="1796"/>
              </a:spcBef>
            </a:pPr>
            <a:r>
              <a:rPr lang="en-US" dirty="0"/>
              <a:t>A farm can host PWA sites in different permissions modes</a:t>
            </a:r>
          </a:p>
          <a:p>
            <a:pPr lvl="1">
              <a:spcBef>
                <a:spcPts val="1796"/>
              </a:spcBef>
            </a:pPr>
            <a:r>
              <a:rPr lang="en-US" dirty="0"/>
              <a:t>Beneficial for large corporate or hosting environments</a:t>
            </a:r>
          </a:p>
          <a:p>
            <a:pPr>
              <a:spcBef>
                <a:spcPts val="1796"/>
              </a:spcBef>
            </a:pPr>
            <a:endParaRPr lang="en-US" dirty="0" smtClean="0"/>
          </a:p>
        </p:txBody>
      </p:sp>
      <p:sp>
        <p:nvSpPr>
          <p:cNvPr id="4" name="Title 3"/>
          <p:cNvSpPr>
            <a:spLocks noGrp="1"/>
          </p:cNvSpPr>
          <p:nvPr>
            <p:ph type="title"/>
          </p:nvPr>
        </p:nvSpPr>
        <p:spPr/>
        <p:txBody>
          <a:bodyPr/>
          <a:lstStyle/>
          <a:p>
            <a:r>
              <a:rPr lang="en-US" dirty="0" smtClean="0"/>
              <a:t>A Permissions Mode Determines</a:t>
            </a:r>
            <a:endParaRPr lang="en-US" dirty="0"/>
          </a:p>
        </p:txBody>
      </p:sp>
    </p:spTree>
    <p:extLst>
      <p:ext uri="{BB962C8B-B14F-4D97-AF65-F5344CB8AC3E}">
        <p14:creationId xmlns:p14="http://schemas.microsoft.com/office/powerpoint/2010/main" val="98357957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Project Server supports two permissions modes</a:t>
            </a:r>
            <a:endParaRPr lang="en-US" sz="4400" dirty="0"/>
          </a:p>
        </p:txBody>
      </p:sp>
      <p:sp>
        <p:nvSpPr>
          <p:cNvPr id="9" name="Content Placeholder 8"/>
          <p:cNvSpPr>
            <a:spLocks noGrp="1"/>
          </p:cNvSpPr>
          <p:nvPr>
            <p:ph sz="half" idx="4294967295"/>
          </p:nvPr>
        </p:nvSpPr>
        <p:spPr>
          <a:xfrm>
            <a:off x="517964" y="1604963"/>
            <a:ext cx="5370513" cy="2576512"/>
          </a:xfrm>
        </p:spPr>
        <p:style>
          <a:lnRef idx="2">
            <a:schemeClr val="accent5">
              <a:shade val="50000"/>
            </a:schemeClr>
          </a:lnRef>
          <a:fillRef idx="1">
            <a:schemeClr val="accent5"/>
          </a:fillRef>
          <a:effectRef idx="0">
            <a:schemeClr val="accent5"/>
          </a:effectRef>
          <a:fontRef idx="minor">
            <a:schemeClr val="lt1"/>
          </a:fontRef>
        </p:style>
        <p:txBody>
          <a:bodyPr lIns="91440" tIns="91440" rIns="91440" bIns="91440"/>
          <a:lstStyle/>
          <a:p>
            <a:pPr marL="0" indent="0">
              <a:spcBef>
                <a:spcPts val="1796"/>
              </a:spcBef>
              <a:buNone/>
            </a:pPr>
            <a:r>
              <a:rPr lang="en-US" sz="2800" b="1" dirty="0">
                <a:solidFill>
                  <a:schemeClr val="bg1"/>
                </a:solidFill>
              </a:rPr>
              <a:t>SharePoint Permissions Mode</a:t>
            </a:r>
          </a:p>
          <a:p>
            <a:pPr lvl="1">
              <a:spcBef>
                <a:spcPts val="1796"/>
              </a:spcBef>
            </a:pPr>
            <a:r>
              <a:rPr lang="en-US" dirty="0">
                <a:solidFill>
                  <a:schemeClr val="bg1"/>
                </a:solidFill>
              </a:rPr>
              <a:t>Permissions managed in SharePoint</a:t>
            </a:r>
          </a:p>
          <a:p>
            <a:pPr lvl="1">
              <a:spcBef>
                <a:spcPts val="1796"/>
              </a:spcBef>
            </a:pPr>
            <a:r>
              <a:rPr lang="en-US" dirty="0">
                <a:solidFill>
                  <a:schemeClr val="bg1"/>
                </a:solidFill>
              </a:rPr>
              <a:t>Resources managed in Project </a:t>
            </a:r>
            <a:r>
              <a:rPr lang="en-US" dirty="0" smtClean="0">
                <a:solidFill>
                  <a:schemeClr val="bg1"/>
                </a:solidFill>
              </a:rPr>
              <a:t>Server</a:t>
            </a:r>
            <a:endParaRPr lang="en-US" dirty="0">
              <a:solidFill>
                <a:schemeClr val="bg1"/>
              </a:solidFill>
            </a:endParaRPr>
          </a:p>
        </p:txBody>
      </p:sp>
      <p:sp>
        <p:nvSpPr>
          <p:cNvPr id="10" name="Content Placeholder 9"/>
          <p:cNvSpPr>
            <a:spLocks noGrp="1"/>
          </p:cNvSpPr>
          <p:nvPr>
            <p:ph sz="half" idx="4294967295"/>
          </p:nvPr>
        </p:nvSpPr>
        <p:spPr>
          <a:xfrm>
            <a:off x="6080128" y="1588114"/>
            <a:ext cx="6046512" cy="2576512"/>
          </a:xfrm>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a:lstStyle/>
          <a:p>
            <a:pPr marL="0" indent="0">
              <a:spcBef>
                <a:spcPts val="1796"/>
              </a:spcBef>
              <a:buNone/>
            </a:pPr>
            <a:r>
              <a:rPr lang="en-US" sz="3200" b="1" dirty="0"/>
              <a:t>Project Server Permissions Mode</a:t>
            </a:r>
          </a:p>
          <a:p>
            <a:pPr lvl="1">
              <a:spcBef>
                <a:spcPts val="1796"/>
              </a:spcBef>
            </a:pPr>
            <a:r>
              <a:rPr lang="en-US" dirty="0"/>
              <a:t>Permissions and Resources managed in Project </a:t>
            </a:r>
            <a:r>
              <a:rPr lang="en-US" dirty="0" smtClean="0"/>
              <a:t>Server</a:t>
            </a:r>
          </a:p>
          <a:p>
            <a:pPr lvl="1">
              <a:spcBef>
                <a:spcPts val="1796"/>
              </a:spcBef>
            </a:pPr>
            <a:r>
              <a:rPr lang="en-US" dirty="0" smtClean="0"/>
              <a:t>Default for upgraded sites</a:t>
            </a:r>
            <a:endParaRPr lang="en-US" dirty="0"/>
          </a:p>
          <a:p>
            <a:endParaRPr lang="en-US" dirty="0"/>
          </a:p>
        </p:txBody>
      </p:sp>
      <p:sp>
        <p:nvSpPr>
          <p:cNvPr id="2" name="TextBox 1"/>
          <p:cNvSpPr txBox="1"/>
          <p:nvPr/>
        </p:nvSpPr>
        <p:spPr>
          <a:xfrm>
            <a:off x="2135586" y="4793091"/>
            <a:ext cx="8620606" cy="559053"/>
          </a:xfrm>
          <a:prstGeom prst="rect">
            <a:avLst/>
          </a:prstGeom>
          <a:noFill/>
        </p:spPr>
        <p:txBody>
          <a:bodyPr wrap="square" lIns="0" tIns="0" rIns="0" bIns="0" rtlCol="0">
            <a:noAutofit/>
          </a:bodyPr>
          <a:lstStyle/>
          <a:p>
            <a:r>
              <a:rPr lang="en-US" sz="2794" dirty="0">
                <a:gradFill>
                  <a:gsLst>
                    <a:gs pos="0">
                      <a:schemeClr val="tx1"/>
                    </a:gs>
                    <a:gs pos="86000">
                      <a:schemeClr val="tx1"/>
                    </a:gs>
                  </a:gsLst>
                  <a:lin ang="5400000" scaled="0"/>
                </a:gradFill>
                <a:latin typeface="Segoe UI Light" pitchFamily="34" charset="0"/>
                <a:hlinkClick r:id="rId2"/>
              </a:rPr>
              <a:t>Plan user access in Project Server 2013 Preview</a:t>
            </a:r>
            <a:r>
              <a:rPr lang="en-US" sz="2794" dirty="0">
                <a:gradFill>
                  <a:gsLst>
                    <a:gs pos="0">
                      <a:schemeClr val="tx1"/>
                    </a:gs>
                    <a:gs pos="86000">
                      <a:schemeClr val="tx1"/>
                    </a:gs>
                  </a:gsLst>
                  <a:lin ang="5400000" scaled="0"/>
                </a:gradFill>
                <a:latin typeface="Segoe UI Light" pitchFamily="34" charset="0"/>
              </a:rPr>
              <a:t> </a:t>
            </a:r>
          </a:p>
        </p:txBody>
      </p:sp>
    </p:spTree>
    <p:extLst>
      <p:ext uri="{BB962C8B-B14F-4D97-AF65-F5344CB8AC3E}">
        <p14:creationId xmlns:p14="http://schemas.microsoft.com/office/powerpoint/2010/main" val="317601826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92" dirty="0"/>
              <a:t>Comparison of features for security modes in Project Server</a:t>
            </a:r>
          </a:p>
        </p:txBody>
      </p:sp>
      <p:graphicFrame>
        <p:nvGraphicFramePr>
          <p:cNvPr id="4" name="Content Placeholder 3"/>
          <p:cNvGraphicFramePr>
            <a:graphicFrameLocks noGrp="1"/>
          </p:cNvGraphicFramePr>
          <p:nvPr>
            <p:ph idx="4294967295"/>
            <p:extLst/>
          </p:nvPr>
        </p:nvGraphicFramePr>
        <p:xfrm>
          <a:off x="517964" y="1207742"/>
          <a:ext cx="10720410" cy="4821228"/>
        </p:xfrm>
        <a:graphic>
          <a:graphicData uri="http://schemas.openxmlformats.org/drawingml/2006/table">
            <a:tbl>
              <a:tblPr firstRow="1" bandRow="1">
                <a:tableStyleId>{8799B23B-EC83-4686-B30A-512413B5E67A}</a:tableStyleId>
              </a:tblPr>
              <a:tblGrid>
                <a:gridCol w="6218260"/>
                <a:gridCol w="2146765"/>
                <a:gridCol w="2355385"/>
              </a:tblGrid>
              <a:tr h="584537">
                <a:tc>
                  <a:txBody>
                    <a:bodyPr/>
                    <a:lstStyle/>
                    <a:p>
                      <a:r>
                        <a:rPr lang="en-US" sz="1600" dirty="0">
                          <a:hlinkClick r:id="rId2"/>
                        </a:rPr>
                        <a:t>Feature </a:t>
                      </a:r>
                      <a:endParaRPr lang="en-US" sz="1600" b="1" dirty="0"/>
                    </a:p>
                  </a:txBody>
                  <a:tcPr marL="28135" marR="28135" marT="14068" marB="14068" anchor="ctr"/>
                </a:tc>
                <a:tc>
                  <a:txBody>
                    <a:bodyPr/>
                    <a:lstStyle/>
                    <a:p>
                      <a:pPr algn="ctr"/>
                      <a:r>
                        <a:rPr lang="en-US" sz="1600" dirty="0"/>
                        <a:t>SharePoint permission mode </a:t>
                      </a:r>
                      <a:endParaRPr lang="en-US" sz="1600" b="1" dirty="0"/>
                    </a:p>
                  </a:txBody>
                  <a:tcPr marL="28135" marR="28135" marT="14068" marB="14068" anchor="ctr"/>
                </a:tc>
                <a:tc>
                  <a:txBody>
                    <a:bodyPr/>
                    <a:lstStyle/>
                    <a:p>
                      <a:pPr algn="ctr"/>
                      <a:r>
                        <a:rPr lang="en-US" sz="1600" dirty="0"/>
                        <a:t>Project Server permission mode </a:t>
                      </a:r>
                      <a:endParaRPr lang="en-US" sz="1600" b="1" dirty="0"/>
                    </a:p>
                  </a:txBody>
                  <a:tcPr marL="28135" marR="28135" marT="14068" marB="14068" anchor="ctr"/>
                </a:tc>
              </a:tr>
              <a:tr h="584537">
                <a:tc>
                  <a:txBody>
                    <a:bodyPr/>
                    <a:lstStyle/>
                    <a:p>
                      <a:r>
                        <a:rPr lang="en-US" sz="1600" dirty="0"/>
                        <a:t>Unified security management through SharePoint Server</a:t>
                      </a:r>
                      <a:endParaRPr lang="en-US" sz="1600" b="1" dirty="0">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c>
                  <a:txBody>
                    <a:bodyPr/>
                    <a:lstStyle/>
                    <a:p>
                      <a:pPr algn="ctr"/>
                      <a:endParaRPr lang="en-US" sz="1600" b="1">
                        <a:solidFill>
                          <a:schemeClr val="tx2"/>
                        </a:solidFill>
                      </a:endParaRPr>
                    </a:p>
                  </a:txBody>
                  <a:tcPr marL="28135" marR="28135" marT="14068" marB="14068" anchor="ctr"/>
                </a:tc>
              </a:tr>
              <a:tr h="310385">
                <a:tc>
                  <a:txBody>
                    <a:bodyPr/>
                    <a:lstStyle/>
                    <a:p>
                      <a:r>
                        <a:rPr lang="en-US" sz="1600" dirty="0"/>
                        <a:t>Permissions inheritance for PWA and Workspaces</a:t>
                      </a:r>
                      <a:endParaRPr lang="en-US" sz="1600" b="1" dirty="0">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c>
                  <a:txBody>
                    <a:bodyPr/>
                    <a:lstStyle/>
                    <a:p>
                      <a:pPr algn="ctr"/>
                      <a:endParaRPr lang="en-US" sz="1600" b="1">
                        <a:solidFill>
                          <a:schemeClr val="tx2"/>
                        </a:solidFill>
                      </a:endParaRPr>
                    </a:p>
                  </a:txBody>
                  <a:tcPr marL="28135" marR="28135" marT="14068" marB="14068" anchor="ctr"/>
                </a:tc>
              </a:tr>
              <a:tr h="584537">
                <a:tc>
                  <a:txBody>
                    <a:bodyPr/>
                    <a:lstStyle/>
                    <a:p>
                      <a:r>
                        <a:rPr lang="en-US" sz="1600" dirty="0"/>
                        <a:t>Direct authorization against Active Directory security groups</a:t>
                      </a:r>
                      <a:endParaRPr lang="en-US" sz="1600" b="1" dirty="0">
                        <a:solidFill>
                          <a:schemeClr val="tx2"/>
                        </a:solidFill>
                      </a:endParaRPr>
                    </a:p>
                  </a:txBody>
                  <a:tcPr marL="28135" marR="28135" marT="14068" marB="14068" anchor="ctr"/>
                </a:tc>
                <a:tc>
                  <a:txBody>
                    <a:bodyPr/>
                    <a:lstStyle/>
                    <a:p>
                      <a:pPr algn="ctr"/>
                      <a:r>
                        <a:rPr lang="en-US" sz="1600" dirty="0"/>
                        <a:t>×</a:t>
                      </a:r>
                      <a:endParaRPr lang="en-US" sz="1600" b="1" dirty="0">
                        <a:solidFill>
                          <a:schemeClr val="tx2"/>
                        </a:solidFill>
                      </a:endParaRPr>
                    </a:p>
                  </a:txBody>
                  <a:tcPr marL="28135" marR="28135" marT="14068" marB="14068" anchor="ctr"/>
                </a:tc>
                <a:tc>
                  <a:txBody>
                    <a:bodyPr/>
                    <a:lstStyle/>
                    <a:p>
                      <a:pPr algn="ctr"/>
                      <a:endParaRPr lang="en-US" sz="1600" b="1">
                        <a:solidFill>
                          <a:schemeClr val="tx2"/>
                        </a:solidFill>
                      </a:endParaRPr>
                    </a:p>
                  </a:txBody>
                  <a:tcPr marL="28135" marR="28135" marT="14068" marB="14068" anchor="ctr"/>
                </a:tc>
              </a:tr>
              <a:tr h="310385">
                <a:tc>
                  <a:txBody>
                    <a:bodyPr/>
                    <a:lstStyle/>
                    <a:p>
                      <a:r>
                        <a:rPr lang="en-US" sz="1600" dirty="0"/>
                        <a:t>Claims-based authorization</a:t>
                      </a:r>
                      <a:endParaRPr lang="en-US" sz="1600" b="1" dirty="0">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c>
                  <a:txBody>
                    <a:bodyPr/>
                    <a:lstStyle/>
                    <a:p>
                      <a:pPr marL="0" marR="0" indent="0" algn="ctr" defTabSz="913022" rtl="0" eaLnBrk="1" fontAlgn="auto" latinLnBrk="0" hangingPunct="1">
                        <a:lnSpc>
                          <a:spcPct val="100000"/>
                        </a:lnSpc>
                        <a:spcBef>
                          <a:spcPts val="0"/>
                        </a:spcBef>
                        <a:spcAft>
                          <a:spcPts val="0"/>
                        </a:spcAft>
                        <a:buClrTx/>
                        <a:buSzTx/>
                        <a:buFontTx/>
                        <a:buNone/>
                        <a:tabLst/>
                        <a:defRPr/>
                      </a:pPr>
                      <a:r>
                        <a:rPr lang="en-US" sz="1600" dirty="0" smtClean="0"/>
                        <a:t>×</a:t>
                      </a:r>
                      <a:endParaRPr lang="en-US" sz="1600" b="1" dirty="0" smtClean="0">
                        <a:solidFill>
                          <a:schemeClr val="tx2"/>
                        </a:solidFill>
                      </a:endParaRPr>
                    </a:p>
                  </a:txBody>
                  <a:tcPr marL="28135" marR="28135" marT="14068" marB="14068" anchor="ctr"/>
                </a:tc>
              </a:tr>
              <a:tr h="310385">
                <a:tc>
                  <a:txBody>
                    <a:bodyPr/>
                    <a:lstStyle/>
                    <a:p>
                      <a:r>
                        <a:rPr lang="en-US" sz="1600"/>
                        <a:t>Manage authorization by role-based groups</a:t>
                      </a:r>
                      <a:endParaRPr lang="en-US" sz="1600" b="1">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c>
                  <a:txBody>
                    <a:bodyPr/>
                    <a:lstStyle/>
                    <a:p>
                      <a:pPr algn="ctr"/>
                      <a:r>
                        <a:rPr lang="en-US" sz="1600" dirty="0"/>
                        <a:t>×</a:t>
                      </a:r>
                      <a:endParaRPr lang="en-US" sz="1600" b="1" dirty="0">
                        <a:solidFill>
                          <a:schemeClr val="tx2"/>
                        </a:solidFill>
                      </a:endParaRPr>
                    </a:p>
                  </a:txBody>
                  <a:tcPr marL="28135" marR="28135" marT="14068" marB="14068" anchor="ctr"/>
                </a:tc>
              </a:tr>
              <a:tr h="310385">
                <a:tc>
                  <a:txBody>
                    <a:bodyPr/>
                    <a:lstStyle/>
                    <a:p>
                      <a:r>
                        <a:rPr lang="en-US" sz="1600"/>
                        <a:t>Extensible and customizable</a:t>
                      </a:r>
                      <a:endParaRPr lang="en-US" sz="1600" b="1">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r>
              <a:tr h="310385">
                <a:tc>
                  <a:txBody>
                    <a:bodyPr/>
                    <a:lstStyle/>
                    <a:p>
                      <a:r>
                        <a:rPr lang="en-US" sz="1600" dirty="0"/>
                        <a:t>User delegation</a:t>
                      </a:r>
                      <a:endParaRPr lang="en-US" sz="1600" b="1" dirty="0">
                        <a:solidFill>
                          <a:schemeClr val="tx2"/>
                        </a:solidFill>
                      </a:endParaRPr>
                    </a:p>
                  </a:txBody>
                  <a:tcPr marL="28135" marR="28135" marT="14068" marB="14068" anchor="ctr"/>
                </a:tc>
                <a:tc>
                  <a:txBody>
                    <a:bodyPr/>
                    <a:lstStyle/>
                    <a:p>
                      <a:pPr algn="ctr"/>
                      <a:endParaRPr lang="en-US" sz="1600" b="1">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r>
              <a:tr h="310385">
                <a:tc>
                  <a:txBody>
                    <a:bodyPr/>
                    <a:lstStyle/>
                    <a:p>
                      <a:r>
                        <a:rPr lang="en-US" sz="1600"/>
                        <a:t>Ability to secure work resources</a:t>
                      </a:r>
                      <a:endParaRPr lang="en-US" sz="1600" b="1">
                        <a:solidFill>
                          <a:schemeClr val="tx2"/>
                        </a:solidFill>
                      </a:endParaRPr>
                    </a:p>
                  </a:txBody>
                  <a:tcPr marL="28135" marR="28135" marT="14068" marB="14068" anchor="ctr"/>
                </a:tc>
                <a:tc>
                  <a:txBody>
                    <a:bodyPr/>
                    <a:lstStyle/>
                    <a:p>
                      <a:pPr algn="ctr"/>
                      <a:endParaRPr lang="en-US" sz="1600" b="1">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r>
              <a:tr h="310385">
                <a:tc>
                  <a:txBody>
                    <a:bodyPr/>
                    <a:lstStyle/>
                    <a:p>
                      <a:r>
                        <a:rPr lang="en-US" sz="1600"/>
                        <a:t>Impersonation</a:t>
                      </a:r>
                      <a:endParaRPr lang="en-US" sz="1600" b="1">
                        <a:solidFill>
                          <a:schemeClr val="tx2"/>
                        </a:solidFill>
                      </a:endParaRPr>
                    </a:p>
                  </a:txBody>
                  <a:tcPr marL="28135" marR="28135" marT="14068" marB="14068" anchor="ctr"/>
                </a:tc>
                <a:tc>
                  <a:txBody>
                    <a:bodyPr/>
                    <a:lstStyle/>
                    <a:p>
                      <a:pPr algn="ctr"/>
                      <a:endParaRPr lang="en-US" sz="1600" b="1" dirty="0">
                        <a:solidFill>
                          <a:schemeClr val="tx2"/>
                        </a:solidFill>
                      </a:endParaRPr>
                    </a:p>
                  </a:txBody>
                  <a:tcPr marL="28135" marR="28135" marT="14068" marB="14068" anchor="ctr"/>
                </a:tc>
                <a:tc>
                  <a:txBody>
                    <a:bodyPr/>
                    <a:lstStyle/>
                    <a:p>
                      <a:pPr algn="ctr"/>
                      <a:r>
                        <a:rPr lang="en-US" sz="1600"/>
                        <a:t>×</a:t>
                      </a:r>
                      <a:endParaRPr lang="en-US" sz="1600" b="1">
                        <a:solidFill>
                          <a:schemeClr val="tx2"/>
                        </a:solidFill>
                      </a:endParaRPr>
                    </a:p>
                  </a:txBody>
                  <a:tcPr marL="28135" marR="28135" marT="14068" marB="14068" anchor="ctr"/>
                </a:tc>
              </a:tr>
              <a:tr h="584537">
                <a:tc>
                  <a:txBody>
                    <a:bodyPr/>
                    <a:lstStyle/>
                    <a:p>
                      <a:r>
                        <a:rPr lang="en-US" sz="1600" dirty="0"/>
                        <a:t>Security filtering using the Resource Breakdown Structure</a:t>
                      </a:r>
                      <a:endParaRPr lang="en-US" sz="1600" b="1" dirty="0">
                        <a:solidFill>
                          <a:schemeClr val="tx2"/>
                        </a:solidFill>
                      </a:endParaRPr>
                    </a:p>
                  </a:txBody>
                  <a:tcPr marL="28135" marR="28135" marT="14068" marB="14068" anchor="ctr"/>
                </a:tc>
                <a:tc>
                  <a:txBody>
                    <a:bodyPr/>
                    <a:lstStyle/>
                    <a:p>
                      <a:pPr algn="ctr"/>
                      <a:endParaRPr lang="en-US" sz="1600" b="1" dirty="0">
                        <a:solidFill>
                          <a:schemeClr val="tx2"/>
                        </a:solidFill>
                      </a:endParaRPr>
                    </a:p>
                  </a:txBody>
                  <a:tcPr marL="28135" marR="28135" marT="14068" marB="14068" anchor="ctr"/>
                </a:tc>
                <a:tc>
                  <a:txBody>
                    <a:bodyPr/>
                    <a:lstStyle/>
                    <a:p>
                      <a:pPr algn="ctr"/>
                      <a:r>
                        <a:rPr lang="en-US" sz="1600" dirty="0"/>
                        <a:t>×</a:t>
                      </a:r>
                      <a:endParaRPr lang="en-US" sz="1600" b="1" dirty="0">
                        <a:solidFill>
                          <a:schemeClr val="tx2"/>
                        </a:solidFill>
                      </a:endParaRPr>
                    </a:p>
                  </a:txBody>
                  <a:tcPr marL="28135" marR="28135" marT="14068" marB="14068" anchor="ctr"/>
                </a:tc>
              </a:tr>
              <a:tr h="310385">
                <a:tc>
                  <a:txBody>
                    <a:bodyPr/>
                    <a:lstStyle/>
                    <a:p>
                      <a:r>
                        <a:rPr lang="en-US" sz="1600"/>
                        <a:t>Custom Security Categories</a:t>
                      </a:r>
                      <a:endParaRPr lang="en-US" sz="1600" b="1">
                        <a:solidFill>
                          <a:schemeClr val="tx2"/>
                        </a:solidFill>
                      </a:endParaRPr>
                    </a:p>
                  </a:txBody>
                  <a:tcPr marL="28135" marR="28135" marT="14068" marB="14068" anchor="ctr"/>
                </a:tc>
                <a:tc>
                  <a:txBody>
                    <a:bodyPr/>
                    <a:lstStyle/>
                    <a:p>
                      <a:pPr algn="ctr"/>
                      <a:endParaRPr lang="en-US" sz="1600" b="1">
                        <a:solidFill>
                          <a:schemeClr val="tx2"/>
                        </a:solidFill>
                      </a:endParaRPr>
                    </a:p>
                  </a:txBody>
                  <a:tcPr marL="28135" marR="28135" marT="14068" marB="14068" anchor="ctr"/>
                </a:tc>
                <a:tc>
                  <a:txBody>
                    <a:bodyPr/>
                    <a:lstStyle/>
                    <a:p>
                      <a:pPr algn="ctr"/>
                      <a:r>
                        <a:rPr lang="en-US" sz="1600" dirty="0"/>
                        <a:t>×</a:t>
                      </a:r>
                      <a:endParaRPr lang="en-US" sz="1600" b="1" dirty="0">
                        <a:solidFill>
                          <a:schemeClr val="tx2"/>
                        </a:solidFill>
                      </a:endParaRPr>
                    </a:p>
                  </a:txBody>
                  <a:tcPr marL="28135" marR="28135" marT="14068" marB="14068" anchor="ctr"/>
                </a:tc>
              </a:tr>
            </a:tbl>
          </a:graphicData>
        </a:graphic>
      </p:graphicFrame>
      <p:sp>
        <p:nvSpPr>
          <p:cNvPr id="3" name="Rectangle 2"/>
          <p:cNvSpPr/>
          <p:nvPr/>
        </p:nvSpPr>
        <p:spPr>
          <a:xfrm>
            <a:off x="517964" y="6180892"/>
            <a:ext cx="9664555" cy="369332"/>
          </a:xfrm>
          <a:prstGeom prst="rect">
            <a:avLst/>
          </a:prstGeom>
        </p:spPr>
        <p:txBody>
          <a:bodyPr wrap="square">
            <a:spAutoFit/>
          </a:bodyPr>
          <a:lstStyle/>
          <a:p>
            <a:r>
              <a:rPr lang="en-US" sz="1800" dirty="0">
                <a:hlinkClick r:id="rId2"/>
              </a:rPr>
              <a:t>http://technet.microsoft.com/en-us/library/fp161361(v=office.15</a:t>
            </a:r>
            <a:r>
              <a:rPr lang="en-US" sz="1800" dirty="0" smtClean="0">
                <a:hlinkClick r:id="rId2"/>
              </a:rPr>
              <a:t>)</a:t>
            </a:r>
            <a:r>
              <a:rPr lang="en-US" sz="1800" dirty="0" smtClean="0"/>
              <a:t> </a:t>
            </a:r>
            <a:endParaRPr lang="en-US" sz="1800" dirty="0"/>
          </a:p>
        </p:txBody>
      </p:sp>
    </p:spTree>
    <p:extLst>
      <p:ext uri="{BB962C8B-B14F-4D97-AF65-F5344CB8AC3E}">
        <p14:creationId xmlns:p14="http://schemas.microsoft.com/office/powerpoint/2010/main" val="93939203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sz="3600" dirty="0" smtClean="0">
                <a:latin typeface="+mn-lt"/>
              </a:rPr>
              <a:t>Changing Permissions Mode is </a:t>
            </a:r>
            <a:r>
              <a:rPr lang="en-US" sz="3600" b="1" dirty="0" smtClean="0">
                <a:latin typeface="+mn-lt"/>
              </a:rPr>
              <a:t>Destructive</a:t>
            </a:r>
          </a:p>
          <a:p>
            <a:pPr lvl="1">
              <a:spcBef>
                <a:spcPts val="599"/>
              </a:spcBef>
            </a:pPr>
            <a:r>
              <a:rPr lang="en-US" sz="1800" dirty="0" smtClean="0"/>
              <a:t>Process re-initializes Security Model</a:t>
            </a:r>
          </a:p>
          <a:p>
            <a:pPr lvl="1">
              <a:spcBef>
                <a:spcPts val="599"/>
              </a:spcBef>
            </a:pPr>
            <a:r>
              <a:rPr lang="en-US" sz="1800" dirty="0" smtClean="0"/>
              <a:t>Mode should not be changed often or casually</a:t>
            </a:r>
          </a:p>
          <a:p>
            <a:pPr>
              <a:spcBef>
                <a:spcPts val="1796"/>
              </a:spcBef>
            </a:pPr>
            <a:r>
              <a:rPr lang="en-US" sz="3600" dirty="0">
                <a:latin typeface="+mn-lt"/>
              </a:rPr>
              <a:t>C</a:t>
            </a:r>
            <a:r>
              <a:rPr lang="en-US" sz="3600" dirty="0" smtClean="0">
                <a:latin typeface="+mn-lt"/>
              </a:rPr>
              <a:t>hanged Online from the SharePoint Admin setting</a:t>
            </a:r>
          </a:p>
          <a:p>
            <a:pPr>
              <a:spcBef>
                <a:spcPts val="1796"/>
              </a:spcBef>
            </a:pPr>
            <a:endParaRPr lang="en-US" sz="3600" dirty="0" smtClean="0">
              <a:latin typeface="+mn-lt"/>
            </a:endParaRPr>
          </a:p>
          <a:p>
            <a:pPr>
              <a:spcBef>
                <a:spcPts val="1796"/>
              </a:spcBef>
            </a:pPr>
            <a:r>
              <a:rPr lang="en-US" sz="3600" dirty="0" smtClean="0">
                <a:latin typeface="+mn-lt"/>
              </a:rPr>
              <a:t>Changed </a:t>
            </a:r>
            <a:r>
              <a:rPr lang="en-US" sz="3600" dirty="0">
                <a:latin typeface="+mn-lt"/>
              </a:rPr>
              <a:t>on-premises</a:t>
            </a:r>
            <a:r>
              <a:rPr lang="en-US" sz="3600" dirty="0" smtClean="0"/>
              <a:t> </a:t>
            </a:r>
            <a:r>
              <a:rPr lang="en-US" sz="3600" dirty="0" smtClean="0">
                <a:latin typeface="+mn-lt"/>
              </a:rPr>
              <a:t>using PowerShell </a:t>
            </a:r>
          </a:p>
          <a:p>
            <a:pPr>
              <a:spcBef>
                <a:spcPts val="1796"/>
              </a:spcBef>
            </a:pPr>
            <a:r>
              <a:rPr lang="en-US" sz="2800" b="1" dirty="0" smtClean="0">
                <a:latin typeface="+mn-lt"/>
              </a:rPr>
              <a:t>Set-</a:t>
            </a:r>
            <a:r>
              <a:rPr lang="en-US" sz="2800" b="1" dirty="0" err="1" smtClean="0">
                <a:latin typeface="+mn-lt"/>
              </a:rPr>
              <a:t>SPProjectPermissionMode</a:t>
            </a:r>
            <a:r>
              <a:rPr lang="en-US" sz="2800" b="1" dirty="0" smtClean="0">
                <a:latin typeface="+mn-lt"/>
              </a:rPr>
              <a:t> </a:t>
            </a:r>
            <a:r>
              <a:rPr lang="en-US" sz="2800" b="1" dirty="0">
                <a:latin typeface="+mn-lt"/>
              </a:rPr>
              <a:t>&lt;URL&gt; &lt;Mode&gt; </a:t>
            </a:r>
          </a:p>
          <a:p>
            <a:pPr marL="459362" lvl="1" indent="0" algn="ctr">
              <a:spcBef>
                <a:spcPts val="599"/>
              </a:spcBef>
              <a:buNone/>
            </a:pPr>
            <a:r>
              <a:rPr lang="en-US" sz="1800" dirty="0" smtClean="0"/>
              <a:t>&lt;</a:t>
            </a:r>
            <a:r>
              <a:rPr lang="en-US" sz="1800" dirty="0"/>
              <a:t>Mode&gt; = </a:t>
            </a:r>
            <a:r>
              <a:rPr lang="en-US" sz="1800" dirty="0" err="1"/>
              <a:t>ProjectServer</a:t>
            </a:r>
            <a:r>
              <a:rPr lang="en-US" sz="1800" dirty="0"/>
              <a:t> or </a:t>
            </a:r>
            <a:r>
              <a:rPr lang="en-US" sz="1800" dirty="0" smtClean="0"/>
              <a:t>SharePoint</a:t>
            </a:r>
            <a:endParaRPr lang="en-US" sz="1800" dirty="0"/>
          </a:p>
        </p:txBody>
      </p:sp>
      <p:sp>
        <p:nvSpPr>
          <p:cNvPr id="2" name="Title 1"/>
          <p:cNvSpPr>
            <a:spLocks noGrp="1"/>
          </p:cNvSpPr>
          <p:nvPr>
            <p:ph type="title"/>
          </p:nvPr>
        </p:nvSpPr>
        <p:spPr/>
        <p:txBody>
          <a:bodyPr/>
          <a:lstStyle/>
          <a:p>
            <a:r>
              <a:rPr lang="en-US" dirty="0" smtClean="0"/>
              <a:t>Changing Permissions Modes</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5136" y="3423726"/>
            <a:ext cx="3021530" cy="18841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60389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4636641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Project Server 2013 contains significant architectural changes thanks to Project Online</a:t>
            </a:r>
          </a:p>
        </p:txBody>
      </p:sp>
      <p:sp>
        <p:nvSpPr>
          <p:cNvPr id="5" name="Title 4"/>
          <p:cNvSpPr>
            <a:spLocks noGrp="1"/>
          </p:cNvSpPr>
          <p:nvPr>
            <p:ph type="title"/>
          </p:nvPr>
        </p:nvSpPr>
        <p:spPr/>
        <p:txBody>
          <a:bodyPr/>
          <a:lstStyle/>
          <a:p>
            <a:r>
              <a:rPr lang="en-US" dirty="0" smtClean="0"/>
              <a:t>Summary</a:t>
            </a:r>
            <a:endParaRPr lang="en-US" dirty="0"/>
          </a:p>
        </p:txBody>
      </p:sp>
      <p:sp>
        <p:nvSpPr>
          <p:cNvPr id="2" name="Rectangle 1"/>
          <p:cNvSpPr/>
          <p:nvPr/>
        </p:nvSpPr>
        <p:spPr>
          <a:xfrm>
            <a:off x="517965" y="3671644"/>
            <a:ext cx="9326123" cy="1938992"/>
          </a:xfrm>
          <a:prstGeom prst="rect">
            <a:avLst/>
          </a:prstGeom>
          <a:ln>
            <a:solidFill>
              <a:schemeClr val="accent1"/>
            </a:solidFill>
          </a:ln>
        </p:spPr>
        <p:txBody>
          <a:bodyPr wrap="square">
            <a:spAutoFit/>
          </a:bodyPr>
          <a:lstStyle/>
          <a:p>
            <a:pPr>
              <a:lnSpc>
                <a:spcPct val="100000"/>
              </a:lnSpc>
              <a:spcBef>
                <a:spcPts val="0"/>
              </a:spcBef>
              <a:buSzTx/>
            </a:pPr>
            <a:r>
              <a:rPr lang="en-US" sz="2000" b="1" spc="-70" dirty="0" smtClean="0">
                <a:gradFill>
                  <a:gsLst>
                    <a:gs pos="5417">
                      <a:schemeClr val="tx1"/>
                    </a:gs>
                    <a:gs pos="28000">
                      <a:schemeClr val="tx1"/>
                    </a:gs>
                  </a:gsLst>
                  <a:lin ang="5400000" scaled="0"/>
                </a:gradFill>
              </a:rPr>
              <a:t>Key resources</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smtClean="0">
                <a:gradFill>
                  <a:gsLst>
                    <a:gs pos="5417">
                      <a:schemeClr val="tx1"/>
                    </a:gs>
                    <a:gs pos="28000">
                      <a:schemeClr val="tx1"/>
                    </a:gs>
                  </a:gsLst>
                  <a:lin ang="5400000" scaled="0"/>
                </a:gradFill>
              </a:rPr>
              <a:t>Product </a:t>
            </a:r>
            <a:r>
              <a:rPr lang="en-US" sz="2000" spc="-70" dirty="0">
                <a:gradFill>
                  <a:gsLst>
                    <a:gs pos="5417">
                      <a:schemeClr val="tx1"/>
                    </a:gs>
                    <a:gs pos="28000">
                      <a:schemeClr val="tx1"/>
                    </a:gs>
                  </a:gsLst>
                  <a:lin ang="5400000" scaled="0"/>
                </a:gradFill>
              </a:rPr>
              <a:t>	</a:t>
            </a:r>
            <a:r>
              <a:rPr lang="en-US" sz="2000" spc="-70" dirty="0">
                <a:gradFill>
                  <a:gsLst>
                    <a:gs pos="5417">
                      <a:schemeClr val="tx1"/>
                    </a:gs>
                    <a:gs pos="28000">
                      <a:schemeClr val="tx1"/>
                    </a:gs>
                  </a:gsLst>
                  <a:lin ang="5400000" scaled="0"/>
                </a:gradFill>
                <a:hlinkClick r:id="rId2"/>
              </a:rPr>
              <a:t>http://</a:t>
            </a:r>
            <a:r>
              <a:rPr lang="en-US" sz="2000" spc="-70" dirty="0" smtClean="0">
                <a:gradFill>
                  <a:gsLst>
                    <a:gs pos="5417">
                      <a:schemeClr val="tx1"/>
                    </a:gs>
                    <a:gs pos="28000">
                      <a:schemeClr val="tx1"/>
                    </a:gs>
                  </a:gsLst>
                  <a:lin ang="5400000" scaled="0"/>
                </a:gradFill>
                <a:hlinkClick r:id="rId2"/>
              </a:rPr>
              <a:t>www.microsoft.com/project</a:t>
            </a:r>
            <a:r>
              <a:rPr lang="en-US" sz="2000" spc="-70" dirty="0" smtClean="0">
                <a:gradFill>
                  <a:gsLst>
                    <a:gs pos="5417">
                      <a:schemeClr val="tx1"/>
                    </a:gs>
                    <a:gs pos="28000">
                      <a:schemeClr val="tx1"/>
                    </a:gs>
                  </a:gsLst>
                  <a:lin ang="5400000" scaled="0"/>
                </a:gradFill>
              </a:rPr>
              <a:t> </a:t>
            </a:r>
          </a:p>
          <a:p>
            <a:pPr marL="285750" indent="-285750">
              <a:buFont typeface="Arial" panose="020B0604020202020204" pitchFamily="34" charset="0"/>
              <a:buChar char="•"/>
            </a:pPr>
            <a:r>
              <a:rPr lang="en-US" sz="2000" spc="-70" dirty="0" smtClean="0">
                <a:gradFill>
                  <a:gsLst>
                    <a:gs pos="5417">
                      <a:schemeClr val="tx1"/>
                    </a:gs>
                    <a:gs pos="28000">
                      <a:schemeClr val="tx1"/>
                    </a:gs>
                  </a:gsLst>
                  <a:lin ang="5400000" scaled="0"/>
                </a:gradFill>
              </a:rPr>
              <a:t>Blog		</a:t>
            </a:r>
            <a:r>
              <a:rPr lang="en-US" sz="2000" spc="-71" dirty="0">
                <a:hlinkClick r:id="rId3"/>
              </a:rPr>
              <a:t>http://blogs.office.com/b/project/</a:t>
            </a:r>
            <a:r>
              <a:rPr lang="en-US" sz="2000" spc="-71" dirty="0"/>
              <a:t>  </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TechNet	</a:t>
            </a:r>
            <a:r>
              <a:rPr lang="en-US" sz="2000" spc="-70" dirty="0">
                <a:gradFill>
                  <a:gsLst>
                    <a:gs pos="5417">
                      <a:schemeClr val="tx1"/>
                    </a:gs>
                    <a:gs pos="28000">
                      <a:schemeClr val="tx1"/>
                    </a:gs>
                  </a:gsLst>
                  <a:lin ang="5400000" scaled="0"/>
                </a:gradFill>
                <a:hlinkClick r:id="rId4"/>
              </a:rPr>
              <a:t>http://technet.microsoft.com/en-us/projectserver/fp123546</a:t>
            </a:r>
            <a:r>
              <a:rPr lang="en-US" sz="2000" spc="-70" dirty="0">
                <a:gradFill>
                  <a:gsLst>
                    <a:gs pos="5417">
                      <a:schemeClr val="tx1"/>
                    </a:gs>
                    <a:gs pos="28000">
                      <a:schemeClr val="tx1"/>
                    </a:gs>
                  </a:gsLst>
                  <a:lin ang="5400000" scaled="0"/>
                </a:gradFill>
              </a:rPr>
              <a:t> </a:t>
            </a: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MSDN 	</a:t>
            </a:r>
            <a:r>
              <a:rPr lang="en-US" sz="2000" spc="-70" dirty="0">
                <a:gradFill>
                  <a:gsLst>
                    <a:gs pos="5417">
                      <a:schemeClr val="tx1"/>
                    </a:gs>
                    <a:gs pos="28000">
                      <a:schemeClr val="tx1"/>
                    </a:gs>
                  </a:gsLst>
                  <a:lin ang="5400000" scaled="0"/>
                </a:gradFill>
                <a:hlinkClick r:id="rId5"/>
              </a:rPr>
              <a:t>http://</a:t>
            </a:r>
            <a:r>
              <a:rPr lang="en-US" sz="2000" spc="-70" dirty="0" smtClean="0">
                <a:gradFill>
                  <a:gsLst>
                    <a:gs pos="5417">
                      <a:schemeClr val="tx1"/>
                    </a:gs>
                    <a:gs pos="28000">
                      <a:schemeClr val="tx1"/>
                    </a:gs>
                  </a:gsLst>
                  <a:lin ang="5400000" scaled="0"/>
                </a:gradFill>
                <a:hlinkClick r:id="rId5"/>
              </a:rPr>
              <a:t>msdn.microsoft.com/en-us/office/aa905469</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Forums	</a:t>
            </a:r>
            <a:r>
              <a:rPr lang="en-US" sz="2000" spc="-70" dirty="0">
                <a:gradFill>
                  <a:gsLst>
                    <a:gs pos="5417">
                      <a:schemeClr val="tx1"/>
                    </a:gs>
                    <a:gs pos="28000">
                      <a:schemeClr val="tx1"/>
                    </a:gs>
                  </a:gsLst>
                  <a:lin ang="5400000" scaled="0"/>
                </a:gradFill>
                <a:hlinkClick r:id="rId6"/>
              </a:rPr>
              <a:t>http://</a:t>
            </a:r>
            <a:r>
              <a:rPr lang="en-US" sz="2000" spc="-70" dirty="0" smtClean="0">
                <a:gradFill>
                  <a:gsLst>
                    <a:gs pos="5417">
                      <a:schemeClr val="tx1"/>
                    </a:gs>
                    <a:gs pos="28000">
                      <a:schemeClr val="tx1"/>
                    </a:gs>
                  </a:gsLst>
                  <a:lin ang="5400000" scaled="0"/>
                </a:gradFill>
                <a:hlinkClick r:id="rId6"/>
              </a:rPr>
              <a:t>social.technet.microsoft.com/Forums/en-US/category/project</a:t>
            </a:r>
            <a:r>
              <a:rPr lang="en-US" sz="2000" spc="-70" dirty="0" smtClean="0">
                <a:gradFill>
                  <a:gsLst>
                    <a:gs pos="5417">
                      <a:schemeClr val="tx1"/>
                    </a:gs>
                    <a:gs pos="28000">
                      <a:schemeClr val="tx1"/>
                    </a:gs>
                  </a:gsLst>
                  <a:lin ang="5400000" scaled="0"/>
                </a:gradFill>
              </a:rPr>
              <a:t>  </a:t>
            </a:r>
            <a:endParaRPr lang="en-US" sz="2000" spc="-70" dirty="0">
              <a:gradFill>
                <a:gsLst>
                  <a:gs pos="5417">
                    <a:schemeClr val="tx1"/>
                  </a:gs>
                  <a:gs pos="28000">
                    <a:schemeClr val="tx1"/>
                  </a:gs>
                </a:gsLst>
                <a:lin ang="5400000" scaled="0"/>
              </a:gradFill>
            </a:endParaRPr>
          </a:p>
        </p:txBody>
      </p:sp>
    </p:spTree>
    <p:extLst>
      <p:ext uri="{BB962C8B-B14F-4D97-AF65-F5344CB8AC3E}">
        <p14:creationId xmlns:p14="http://schemas.microsoft.com/office/powerpoint/2010/main" val="33956797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8710587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new in Architecture</a:t>
            </a:r>
            <a:endParaRPr lang="en-US" dirty="0"/>
          </a:p>
        </p:txBody>
      </p:sp>
    </p:spTree>
    <p:extLst>
      <p:ext uri="{BB962C8B-B14F-4D97-AF65-F5344CB8AC3E}">
        <p14:creationId xmlns:p14="http://schemas.microsoft.com/office/powerpoint/2010/main" val="15133276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z="3200" dirty="0">
                <a:latin typeface="+mn-lt"/>
              </a:rPr>
              <a:t>Search Architecture</a:t>
            </a:r>
          </a:p>
          <a:p>
            <a:r>
              <a:rPr lang="en-US" sz="3200" dirty="0">
                <a:latin typeface="+mn-lt"/>
              </a:rPr>
              <a:t>Request Management Service</a:t>
            </a:r>
          </a:p>
          <a:p>
            <a:r>
              <a:rPr lang="en-US" sz="3200" dirty="0">
                <a:latin typeface="+mn-lt"/>
              </a:rPr>
              <a:t>App Management Service</a:t>
            </a:r>
          </a:p>
          <a:p>
            <a:r>
              <a:rPr lang="en-US" sz="3200" dirty="0">
                <a:latin typeface="+mn-lt"/>
              </a:rPr>
              <a:t>Work Management Service</a:t>
            </a:r>
          </a:p>
          <a:p>
            <a:r>
              <a:rPr lang="en-US" sz="3200" dirty="0">
                <a:latin typeface="+mn-lt"/>
              </a:rPr>
              <a:t>Office Web Apps now run separately</a:t>
            </a:r>
          </a:p>
          <a:p>
            <a:r>
              <a:rPr lang="en-US" sz="3200" dirty="0" err="1">
                <a:latin typeface="+mn-lt"/>
              </a:rPr>
              <a:t>OData</a:t>
            </a:r>
            <a:r>
              <a:rPr lang="en-US" sz="3200" dirty="0">
                <a:latin typeface="+mn-lt"/>
              </a:rPr>
              <a:t> Support</a:t>
            </a:r>
          </a:p>
          <a:p>
            <a:r>
              <a:rPr lang="en-US" sz="3200" dirty="0" smtClean="0">
                <a:latin typeface="+mn-lt"/>
              </a:rPr>
              <a:t>Business Intelligence </a:t>
            </a:r>
            <a:r>
              <a:rPr lang="en-US" sz="3200" dirty="0">
                <a:latin typeface="+mn-lt"/>
              </a:rPr>
              <a:t>Enhancements</a:t>
            </a:r>
          </a:p>
          <a:p>
            <a:r>
              <a:rPr lang="en-US" sz="3200" dirty="0">
                <a:latin typeface="+mn-lt"/>
              </a:rPr>
              <a:t>Windows Workflow Foundation </a:t>
            </a:r>
            <a:r>
              <a:rPr lang="en-US" sz="3200" dirty="0" smtClean="0">
                <a:latin typeface="+mn-lt"/>
              </a:rPr>
              <a:t>4</a:t>
            </a:r>
          </a:p>
          <a:p>
            <a:r>
              <a:rPr lang="en-US" sz="3200" dirty="0" smtClean="0">
                <a:latin typeface="+mn-lt"/>
              </a:rPr>
              <a:t>Watch </a:t>
            </a:r>
            <a:r>
              <a:rPr lang="en-US" sz="3200" dirty="0" smtClean="0">
                <a:latin typeface="+mn-lt"/>
                <a:hlinkClick r:id="rId2"/>
              </a:rPr>
              <a:t>SharePoint 2013 Ignite</a:t>
            </a:r>
            <a:r>
              <a:rPr lang="en-US" sz="3200" dirty="0" smtClean="0">
                <a:latin typeface="+mn-lt"/>
              </a:rPr>
              <a:t> videos!!!</a:t>
            </a:r>
          </a:p>
          <a:p>
            <a:endParaRPr lang="en-US" sz="3200" dirty="0">
              <a:latin typeface="+mn-lt"/>
            </a:endParaRPr>
          </a:p>
        </p:txBody>
      </p:sp>
      <p:sp>
        <p:nvSpPr>
          <p:cNvPr id="4" name="Title 3"/>
          <p:cNvSpPr>
            <a:spLocks noGrp="1"/>
          </p:cNvSpPr>
          <p:nvPr>
            <p:ph type="title"/>
          </p:nvPr>
        </p:nvSpPr>
        <p:spPr/>
        <p:txBody>
          <a:bodyPr/>
          <a:lstStyle/>
          <a:p>
            <a:r>
              <a:rPr lang="en-US" sz="4800" dirty="0"/>
              <a:t>Important SharePoint Architecture Changes</a:t>
            </a:r>
          </a:p>
        </p:txBody>
      </p:sp>
    </p:spTree>
    <p:extLst>
      <p:ext uri="{BB962C8B-B14F-4D97-AF65-F5344CB8AC3E}">
        <p14:creationId xmlns:p14="http://schemas.microsoft.com/office/powerpoint/2010/main" val="25490069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lstStyle/>
          <a:p>
            <a:r>
              <a:rPr lang="en-US" sz="3193" dirty="0">
                <a:latin typeface="+mn-lt"/>
              </a:rPr>
              <a:t>Aggregate tasks to central place</a:t>
            </a:r>
          </a:p>
          <a:p>
            <a:pPr lvl="1"/>
            <a:r>
              <a:rPr lang="en-US" sz="2400" dirty="0"/>
              <a:t>Users can view and track their work and to-dos</a:t>
            </a:r>
          </a:p>
          <a:p>
            <a:pPr lvl="1"/>
            <a:r>
              <a:rPr lang="en-US" sz="2400" dirty="0"/>
              <a:t>Tasks cached to person’s </a:t>
            </a:r>
            <a:r>
              <a:rPr lang="en-US" sz="2400" dirty="0" smtClean="0"/>
              <a:t>newsfeed</a:t>
            </a:r>
            <a:endParaRPr lang="en-US" sz="2400" dirty="0"/>
          </a:p>
          <a:p>
            <a:r>
              <a:rPr lang="en-US" sz="3193" dirty="0">
                <a:latin typeface="+mn-lt"/>
              </a:rPr>
              <a:t>Out of the box task aggregation with Microsoft SharePoint Products, Microsoft Exchange Server, and Microsoft Project </a:t>
            </a:r>
            <a:r>
              <a:rPr lang="en-US" sz="3193" dirty="0" smtClean="0">
                <a:latin typeface="+mn-lt"/>
              </a:rPr>
              <a:t>Server</a:t>
            </a:r>
          </a:p>
          <a:p>
            <a:r>
              <a:rPr lang="en-US" sz="3193" dirty="0">
                <a:latin typeface="+mn-lt"/>
              </a:rPr>
              <a:t>No configuration options in Central Administration</a:t>
            </a:r>
          </a:p>
          <a:p>
            <a:r>
              <a:rPr lang="en-US" sz="3193" dirty="0">
                <a:latin typeface="+mn-lt"/>
              </a:rPr>
              <a:t>Implementation is based on provider model, so that additional systems maybe integrated to same architecture in </a:t>
            </a:r>
            <a:r>
              <a:rPr lang="en-US" sz="3193" dirty="0" smtClean="0">
                <a:latin typeface="+mn-lt"/>
              </a:rPr>
              <a:t>future</a:t>
            </a:r>
          </a:p>
        </p:txBody>
      </p:sp>
      <p:sp>
        <p:nvSpPr>
          <p:cNvPr id="2" name="Title 1"/>
          <p:cNvSpPr>
            <a:spLocks noGrp="1"/>
          </p:cNvSpPr>
          <p:nvPr>
            <p:ph type="title"/>
          </p:nvPr>
        </p:nvSpPr>
        <p:spPr/>
        <p:txBody>
          <a:bodyPr/>
          <a:lstStyle/>
          <a:p>
            <a:r>
              <a:rPr lang="en-US" dirty="0" smtClean="0"/>
              <a:t>Work Management Service</a:t>
            </a:r>
            <a:endParaRPr lang="en-US" dirty="0"/>
          </a:p>
        </p:txBody>
      </p:sp>
      <p:pic>
        <p:nvPicPr>
          <p:cNvPr id="4" name="Picture 3"/>
          <p:cNvPicPr>
            <a:picLocks noChangeAspect="1"/>
          </p:cNvPicPr>
          <p:nvPr/>
        </p:nvPicPr>
        <p:blipFill>
          <a:blip r:embed="rId3"/>
          <a:stretch>
            <a:fillRect/>
          </a:stretch>
        </p:blipFill>
        <p:spPr>
          <a:xfrm>
            <a:off x="517964" y="6121838"/>
            <a:ext cx="7571428" cy="561905"/>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2135195418"/>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vesaj\Pictures\DVD_ART36\Artwork_Imagery\Icons - Illustrations\_ XML ICONS\Database blu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04101" y="1495948"/>
            <a:ext cx="949925" cy="11445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6386629" y="3735516"/>
            <a:ext cx="2625018" cy="1874481"/>
          </a:xfrm>
          <a:prstGeom prst="rect">
            <a:avLst/>
          </a:prstGeom>
          <a:solidFill>
            <a:schemeClr val="accent1"/>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475" tIns="182475" rIns="182475" bIns="45617" numCol="1" rtlCol="0" anchor="t" anchorCtr="0" compatLnSpc="1">
            <a:prstTxWarp prst="textNoShape">
              <a:avLst/>
            </a:prstTxWarp>
          </a:bodyPr>
          <a:lstStyle/>
          <a:p>
            <a:pPr algn="ctr" defTabSz="912088" fontAlgn="base">
              <a:spcBef>
                <a:spcPct val="0"/>
              </a:spcBef>
              <a:spcAft>
                <a:spcPct val="0"/>
              </a:spcAft>
            </a:pPr>
            <a:endParaRPr lang="en-US" sz="2195" dirty="0">
              <a:gradFill>
                <a:gsLst>
                  <a:gs pos="0">
                    <a:srgbClr val="FFFFFF"/>
                  </a:gs>
                  <a:gs pos="100000">
                    <a:srgbClr val="FFFFFF"/>
                  </a:gs>
                </a:gsLst>
                <a:lin ang="5400000" scaled="0"/>
              </a:gradFill>
              <a:latin typeface="Segoe Condensed" pitchFamily="34" charset="0"/>
            </a:endParaRPr>
          </a:p>
        </p:txBody>
      </p:sp>
      <p:pic>
        <p:nvPicPr>
          <p:cNvPr id="3086" name="Picture 14" descr="C:\Users\vesaj\Pictures\DVD_ART36\Artwork_Imagery\Shapes\Arrows\Black 100 percent opaque\curved arrows up circle cycle 2 fade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7649460" flipH="1">
            <a:off x="7905618" y="3245761"/>
            <a:ext cx="2962535" cy="115058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Users\vesaj\Pictures\DVD_ART36\Artwork_Imagery\Shapes\Arrows\Black 100 percent opaque\curved arrows circle cy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18512166">
            <a:off x="10433646" y="5067394"/>
            <a:ext cx="1042362" cy="9468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4800" dirty="0"/>
              <a:t>D</a:t>
            </a:r>
            <a:r>
              <a:rPr lang="en-US" sz="4800" dirty="0" smtClean="0"/>
              <a:t>etailed Architecture </a:t>
            </a:r>
            <a:r>
              <a:rPr lang="en-US" sz="4800" dirty="0"/>
              <a:t>A</a:t>
            </a:r>
            <a:r>
              <a:rPr lang="en-US" sz="4800" dirty="0" smtClean="0"/>
              <a:t>nd Process</a:t>
            </a:r>
            <a:br>
              <a:rPr lang="en-US" sz="4800" dirty="0" smtClean="0"/>
            </a:br>
            <a:r>
              <a:rPr lang="en-US" sz="2800" dirty="0" smtClean="0"/>
              <a:t>Work Management Service</a:t>
            </a:r>
            <a:endParaRPr lang="en-US" sz="4800" dirty="0"/>
          </a:p>
        </p:txBody>
      </p:sp>
      <p:grpSp>
        <p:nvGrpSpPr>
          <p:cNvPr id="10" name="Group 9"/>
          <p:cNvGrpSpPr/>
          <p:nvPr/>
        </p:nvGrpSpPr>
        <p:grpSpPr>
          <a:xfrm>
            <a:off x="302357" y="2549127"/>
            <a:ext cx="1907924" cy="1737775"/>
            <a:chOff x="308126" y="2517569"/>
            <a:chExt cx="1912158" cy="1741631"/>
          </a:xfrm>
        </p:grpSpPr>
        <p:pic>
          <p:nvPicPr>
            <p:cNvPr id="39" name="Picture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5675" y="2928671"/>
              <a:ext cx="1327283" cy="877200"/>
            </a:xfrm>
            <a:prstGeom prst="rect">
              <a:avLst/>
            </a:prstGeom>
            <a:ln>
              <a:solidFill>
                <a:schemeClr val="bg1">
                  <a:lumMod val="75000"/>
                </a:schemeClr>
              </a:solidFill>
            </a:ln>
          </p:spPr>
        </p:pic>
        <p:grpSp>
          <p:nvGrpSpPr>
            <p:cNvPr id="22" name="Group 21"/>
            <p:cNvGrpSpPr/>
            <p:nvPr/>
          </p:nvGrpSpPr>
          <p:grpSpPr>
            <a:xfrm>
              <a:off x="308126" y="2517569"/>
              <a:ext cx="1912158" cy="1741631"/>
              <a:chOff x="698773" y="2677182"/>
              <a:chExt cx="2474122" cy="2152687"/>
            </a:xfrm>
          </p:grpSpPr>
          <p:pic>
            <p:nvPicPr>
              <p:cNvPr id="25" name="Picture 13" descr="C:\Users\vesaj\Pictures\DVD_ART36\Artwork_Imagery\Icons - Illustrations\_ WINDOWS SERVER ICONS\Documents\Check list checklist to do done tasks.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515256" y="3981861"/>
                <a:ext cx="657639" cy="84800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05"/>
              <p:cNvGrpSpPr>
                <a:grpSpLocks noChangeAspect="1"/>
              </p:cNvGrpSpPr>
              <p:nvPr/>
            </p:nvGrpSpPr>
            <p:grpSpPr>
              <a:xfrm>
                <a:off x="698773" y="2677182"/>
                <a:ext cx="1257332" cy="1032382"/>
                <a:chOff x="7029356" y="5213211"/>
                <a:chExt cx="1447238" cy="1301685"/>
              </a:xfrm>
            </p:grpSpPr>
            <p:pic>
              <p:nvPicPr>
                <p:cNvPr id="27" name="Picture 2" descr="C:\Program Files\Microsoft Resource DVD Artwork\DVD_ART\Artwork_Imagery\HARDWARE_IMAGERY\Illustration - Misc Hardware\XML Icons\user man casual the king.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029356" y="5345214"/>
                  <a:ext cx="572964" cy="833437"/>
                </a:xfrm>
                <a:prstGeom prst="rect">
                  <a:avLst/>
                </a:prstGeom>
                <a:noFill/>
                <a:ln w="9525">
                  <a:noFill/>
                  <a:miter lim="800000"/>
                  <a:headEnd/>
                  <a:tailEnd/>
                </a:ln>
              </p:spPr>
            </p:pic>
            <p:pic>
              <p:nvPicPr>
                <p:cNvPr id="28" name="Picture 3" descr="C:\Program Files\Microsoft Resource DVD Artwork\DVD_ART\Artwork_Imagery\HARDWARE_IMAGERY\Illustration - Misc Hardware\XML Icons\user business man.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798121" y="5213211"/>
                  <a:ext cx="678473" cy="976312"/>
                </a:xfrm>
                <a:prstGeom prst="rect">
                  <a:avLst/>
                </a:prstGeom>
                <a:noFill/>
                <a:ln w="9525">
                  <a:noFill/>
                  <a:miter lim="800000"/>
                  <a:headEnd/>
                  <a:tailEnd/>
                </a:ln>
              </p:spPr>
            </p:pic>
            <p:pic>
              <p:nvPicPr>
                <p:cNvPr id="29" name="Picture 5" descr="C:\Program Files\Microsoft Resource DVD Artwork\DVD_ART\Artwork_Imagery\HARDWARE_IMAGERY\Illustration - Misc Hardware\XML Icons\user business user woman.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09208" y="5646534"/>
                  <a:ext cx="593479" cy="868362"/>
                </a:xfrm>
                <a:prstGeom prst="rect">
                  <a:avLst/>
                </a:prstGeom>
                <a:noFill/>
                <a:ln w="9525">
                  <a:noFill/>
                  <a:miter lim="800000"/>
                  <a:headEnd/>
                  <a:tailEnd/>
                </a:ln>
              </p:spPr>
            </p:pic>
          </p:grpSp>
        </p:grpSp>
      </p:grpSp>
      <p:grpSp>
        <p:nvGrpSpPr>
          <p:cNvPr id="30" name="Group 29"/>
          <p:cNvGrpSpPr/>
          <p:nvPr/>
        </p:nvGrpSpPr>
        <p:grpSpPr>
          <a:xfrm>
            <a:off x="9833532" y="4911096"/>
            <a:ext cx="1185777" cy="698901"/>
            <a:chOff x="4403117" y="5462842"/>
            <a:chExt cx="1188408" cy="700452"/>
          </a:xfrm>
        </p:grpSpPr>
        <p:sp>
          <p:nvSpPr>
            <p:cNvPr id="31" name="Rounded Rectangle 30"/>
            <p:cNvSpPr/>
            <p:nvPr/>
          </p:nvSpPr>
          <p:spPr bwMode="auto">
            <a:xfrm>
              <a:off x="4403117" y="5462842"/>
              <a:ext cx="1054774" cy="534616"/>
            </a:xfrm>
            <a:prstGeom prst="roundRect">
              <a:avLst>
                <a:gd name="adj" fmla="val 18300"/>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82475" tIns="0" rIns="182475" bIns="45617" numCol="1" rtlCol="0" anchor="t" anchorCtr="0" compatLnSpc="1">
              <a:prstTxWarp prst="textNoShape">
                <a:avLst/>
              </a:prstTxWarp>
            </a:bodyPr>
            <a:lstStyle/>
            <a:p>
              <a:pPr defTabSz="912088" fontAlgn="base">
                <a:spcBef>
                  <a:spcPct val="0"/>
                </a:spcBef>
                <a:spcAft>
                  <a:spcPct val="0"/>
                </a:spcAft>
              </a:pPr>
              <a:endParaRPr lang="en-US" sz="1996" dirty="0">
                <a:gradFill>
                  <a:gsLst>
                    <a:gs pos="0">
                      <a:schemeClr val="tx1"/>
                    </a:gs>
                    <a:gs pos="100000">
                      <a:schemeClr val="tx1"/>
                    </a:gs>
                  </a:gsLst>
                  <a:lin ang="5400000" scaled="0"/>
                </a:gradFill>
              </a:endParaRPr>
            </a:p>
          </p:txBody>
        </p:sp>
        <p:sp>
          <p:nvSpPr>
            <p:cNvPr id="32" name="Rounded Rectangle 31"/>
            <p:cNvSpPr/>
            <p:nvPr/>
          </p:nvSpPr>
          <p:spPr bwMode="auto">
            <a:xfrm>
              <a:off x="4509995" y="5564153"/>
              <a:ext cx="823203" cy="314554"/>
            </a:xfrm>
            <a:prstGeom prst="roundRect">
              <a:avLst>
                <a:gd name="adj" fmla="val 6327"/>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1098"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Timer job</a:t>
              </a:r>
            </a:p>
          </p:txBody>
        </p:sp>
        <p:pic>
          <p:nvPicPr>
            <p:cNvPr id="33" name="Picture 7" descr="C:\Users\vesaj\Pictures\DVD_ART36\Artwork_Imagery\Icons - Illustrations\Time\clock illustration icon.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118776" y="5648793"/>
              <a:ext cx="472749" cy="514501"/>
            </a:xfrm>
            <a:prstGeom prst="rect">
              <a:avLst/>
            </a:prstGeom>
            <a:noFill/>
            <a:extLst>
              <a:ext uri="{909E8E84-426E-40DD-AFC4-6F175D3DCCD1}">
                <a14:hiddenFill xmlns:a14="http://schemas.microsoft.com/office/drawing/2010/main">
                  <a:solidFill>
                    <a:srgbClr val="FFFFFF"/>
                  </a:solidFill>
                </a14:hiddenFill>
              </a:ext>
            </a:extLst>
          </p:spPr>
        </p:pic>
      </p:grpSp>
      <p:pic>
        <p:nvPicPr>
          <p:cNvPr id="3077" name="Picture 5" descr="C:\Users\vesaj\Pictures\DVD_ART36\Artwork_Imagery\Icons - Illustrations\_ XML ICONS\Servers computer XML Web Service.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820096" y="2554015"/>
            <a:ext cx="961065" cy="14747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vesaj\Pictures\DVD_ART36\Artwork_Imagery\Icons - Illustrations\_ XML ICONS\Servers Content Management computer.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2735489" y="2561949"/>
            <a:ext cx="933258" cy="137781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vesaj\Pictures\DVD_ART36\Artwork_Imagery\Icons - Illustrations\_ XML ICONS\Servers Exchange email computer.pn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1148418" y="5444528"/>
            <a:ext cx="697710" cy="11133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35418" y="1657984"/>
            <a:ext cx="1971075" cy="891143"/>
          </a:xfrm>
          <a:prstGeom prst="rect">
            <a:avLst/>
          </a:prstGeom>
          <a:noFill/>
        </p:spPr>
        <p:txBody>
          <a:bodyPr wrap="none" lIns="0" tIns="0" rIns="0" bIns="0" rtlCol="0">
            <a:noAutofit/>
          </a:bodyPr>
          <a:lstStyle/>
          <a:p>
            <a:r>
              <a:rPr lang="en-US" sz="2395" dirty="0">
                <a:gradFill>
                  <a:gsLst>
                    <a:gs pos="0">
                      <a:schemeClr val="tx1"/>
                    </a:gs>
                    <a:gs pos="86000">
                      <a:schemeClr val="tx1"/>
                    </a:gs>
                  </a:gsLst>
                  <a:lin ang="5400000" scaled="0"/>
                </a:gradFill>
                <a:latin typeface="Segoe UI Light" pitchFamily="34" charset="0"/>
              </a:rPr>
              <a:t>Service cache</a:t>
            </a:r>
            <a:br>
              <a:rPr lang="en-US" sz="2395" dirty="0">
                <a:gradFill>
                  <a:gsLst>
                    <a:gs pos="0">
                      <a:schemeClr val="tx1"/>
                    </a:gs>
                    <a:gs pos="86000">
                      <a:schemeClr val="tx1"/>
                    </a:gs>
                  </a:gsLst>
                  <a:lin ang="5400000" scaled="0"/>
                </a:gradFill>
                <a:latin typeface="Segoe UI Light" pitchFamily="34" charset="0"/>
              </a:rPr>
            </a:br>
            <a:r>
              <a:rPr lang="en-US" sz="2395" dirty="0">
                <a:gradFill>
                  <a:gsLst>
                    <a:gs pos="0">
                      <a:schemeClr val="tx1"/>
                    </a:gs>
                    <a:gs pos="86000">
                      <a:schemeClr val="tx1"/>
                    </a:gs>
                  </a:gsLst>
                  <a:lin ang="5400000" scaled="0"/>
                </a:gradFill>
                <a:latin typeface="Segoe UI Light" pitchFamily="34" charset="0"/>
              </a:rPr>
              <a:t>for tasks in </a:t>
            </a:r>
            <a:r>
              <a:rPr lang="en-US" sz="2395" dirty="0" err="1">
                <a:gradFill>
                  <a:gsLst>
                    <a:gs pos="0">
                      <a:schemeClr val="tx1"/>
                    </a:gs>
                    <a:gs pos="86000">
                      <a:schemeClr val="tx1"/>
                    </a:gs>
                  </a:gsLst>
                  <a:lin ang="5400000" scaled="0"/>
                </a:gradFill>
                <a:latin typeface="Segoe UI Light" pitchFamily="34" charset="0"/>
              </a:rPr>
              <a:t>MySite</a:t>
            </a:r>
            <a:endParaRPr lang="en-US" sz="2395" dirty="0">
              <a:gradFill>
                <a:gsLst>
                  <a:gs pos="0">
                    <a:schemeClr val="tx1"/>
                  </a:gs>
                  <a:gs pos="86000">
                    <a:schemeClr val="tx1"/>
                  </a:gs>
                </a:gsLst>
                <a:lin ang="5400000" scaled="0"/>
              </a:gradFill>
              <a:latin typeface="Segoe UI Light" pitchFamily="34" charset="0"/>
            </a:endParaRPr>
          </a:p>
        </p:txBody>
      </p:sp>
      <p:pic>
        <p:nvPicPr>
          <p:cNvPr id="3084" name="Picture 12" descr="C:\Users\vesaj\Pictures\DVD_ART36\Artwork_Imagery\Shapes\Arrows\Black 100 percent opaque\double headed arrow 3b.pn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668747" y="3152826"/>
            <a:ext cx="1151349" cy="38729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2" descr="C:\Users\vesaj\Pictures\DVD_ART36\Artwork_Imagery\Shapes\Arrows\Black 100 percent opaque\double headed arrow 3b.png"/>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708228" y="3190758"/>
            <a:ext cx="1027260" cy="38729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2" descr="C:\Users\vesaj\Pictures\DVD_ART36\Artwork_Imagery\Shapes\Arrows\Black 100 percent opaque\double headed arrow 3b.png"/>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rot="20484157">
            <a:off x="5712227" y="2411296"/>
            <a:ext cx="2899693" cy="38729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5700355" y="1970217"/>
            <a:ext cx="2311122" cy="891143"/>
          </a:xfrm>
          <a:prstGeom prst="rect">
            <a:avLst/>
          </a:prstGeom>
          <a:noFill/>
        </p:spPr>
        <p:txBody>
          <a:bodyPr wrap="none" lIns="0" tIns="0" rIns="0" bIns="0" rtlCol="0">
            <a:noAutofit/>
          </a:bodyPr>
          <a:lstStyle/>
          <a:p>
            <a:r>
              <a:rPr lang="en-US" sz="1996" dirty="0">
                <a:gradFill>
                  <a:gsLst>
                    <a:gs pos="0">
                      <a:schemeClr val="tx1"/>
                    </a:gs>
                    <a:gs pos="86000">
                      <a:schemeClr val="tx1"/>
                    </a:gs>
                  </a:gsLst>
                  <a:lin ang="5400000" scaled="0"/>
                </a:gradFill>
                <a:latin typeface="Segoe UI Light" pitchFamily="34" charset="0"/>
              </a:rPr>
              <a:t>Synchronous request</a:t>
            </a:r>
            <a:br>
              <a:rPr lang="en-US" sz="1996" dirty="0">
                <a:gradFill>
                  <a:gsLst>
                    <a:gs pos="0">
                      <a:schemeClr val="tx1"/>
                    </a:gs>
                    <a:gs pos="86000">
                      <a:schemeClr val="tx1"/>
                    </a:gs>
                  </a:gsLst>
                  <a:lin ang="5400000" scaled="0"/>
                </a:gradFill>
                <a:latin typeface="Segoe UI Light" pitchFamily="34" charset="0"/>
              </a:rPr>
            </a:br>
            <a:r>
              <a:rPr lang="en-US" sz="1996" dirty="0">
                <a:gradFill>
                  <a:gsLst>
                    <a:gs pos="0">
                      <a:schemeClr val="tx1"/>
                    </a:gs>
                    <a:gs pos="86000">
                      <a:schemeClr val="tx1"/>
                    </a:gs>
                  </a:gsLst>
                  <a:lin ang="5400000" scaled="0"/>
                </a:gradFill>
                <a:latin typeface="Segoe UI Light" pitchFamily="34" charset="0"/>
              </a:rPr>
              <a:t> for task to UI</a:t>
            </a:r>
          </a:p>
        </p:txBody>
      </p:sp>
      <p:pic>
        <p:nvPicPr>
          <p:cNvPr id="3085" name="Picture 13" descr="C:\Users\vesaj\Pictures\DVD_ART36\Artwork_Imagery\Shapes\Arrows\Black 100 percent opaque\double headed arrow 1b faded.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rot="1600457">
            <a:off x="5745512" y="3448445"/>
            <a:ext cx="1397877" cy="39755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6709132" y="3166907"/>
            <a:ext cx="2311122" cy="891143"/>
          </a:xfrm>
          <a:prstGeom prst="rect">
            <a:avLst/>
          </a:prstGeom>
          <a:noFill/>
        </p:spPr>
        <p:txBody>
          <a:bodyPr wrap="none" lIns="0" tIns="0" rIns="0" bIns="0" rtlCol="0">
            <a:noAutofit/>
          </a:bodyPr>
          <a:lstStyle/>
          <a:p>
            <a:r>
              <a:rPr lang="en-US" sz="1896" dirty="0">
                <a:gradFill>
                  <a:gsLst>
                    <a:gs pos="0">
                      <a:schemeClr val="tx1"/>
                    </a:gs>
                    <a:gs pos="86000">
                      <a:schemeClr val="tx1"/>
                    </a:gs>
                  </a:gsLst>
                  <a:lin ang="5400000" scaled="0"/>
                </a:gradFill>
                <a:latin typeface="Segoe UI Light" pitchFamily="34" charset="0"/>
              </a:rPr>
              <a:t>Asynchronous cache </a:t>
            </a:r>
            <a:br>
              <a:rPr lang="en-US" sz="1896" dirty="0">
                <a:gradFill>
                  <a:gsLst>
                    <a:gs pos="0">
                      <a:schemeClr val="tx1"/>
                    </a:gs>
                    <a:gs pos="86000">
                      <a:schemeClr val="tx1"/>
                    </a:gs>
                  </a:gsLst>
                  <a:lin ang="5400000" scaled="0"/>
                </a:gradFill>
                <a:latin typeface="Segoe UI Light" pitchFamily="34" charset="0"/>
              </a:rPr>
            </a:br>
            <a:r>
              <a:rPr lang="en-US" sz="1896" dirty="0">
                <a:gradFill>
                  <a:gsLst>
                    <a:gs pos="0">
                      <a:schemeClr val="tx1"/>
                    </a:gs>
                    <a:gs pos="86000">
                      <a:schemeClr val="tx1"/>
                    </a:gs>
                  </a:gsLst>
                  <a:lin ang="5400000" scaled="0"/>
                </a:gradFill>
                <a:latin typeface="Segoe UI Light" pitchFamily="34" charset="0"/>
              </a:rPr>
              <a:t>request for providers</a:t>
            </a:r>
          </a:p>
        </p:txBody>
      </p:sp>
      <p:sp>
        <p:nvSpPr>
          <p:cNvPr id="9" name="Rectangle 8"/>
          <p:cNvSpPr/>
          <p:nvPr/>
        </p:nvSpPr>
        <p:spPr bwMode="auto">
          <a:xfrm>
            <a:off x="6558668" y="4064144"/>
            <a:ext cx="2280939" cy="40379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2088" fontAlgn="base">
              <a:spcBef>
                <a:spcPct val="0"/>
              </a:spcBef>
              <a:spcAft>
                <a:spcPct val="0"/>
              </a:spcAft>
            </a:pPr>
            <a:r>
              <a:rPr lang="fi-FI" sz="2195" dirty="0">
                <a:gradFill>
                  <a:gsLst>
                    <a:gs pos="0">
                      <a:srgbClr val="FFFFFF"/>
                    </a:gs>
                    <a:gs pos="100000">
                      <a:srgbClr val="FFFFFF"/>
                    </a:gs>
                  </a:gsLst>
                  <a:lin ang="5400000" scaled="0"/>
                </a:gradFill>
                <a:latin typeface="Segoe Condensed" pitchFamily="34" charset="0"/>
              </a:rPr>
              <a:t>SharePoint</a:t>
            </a:r>
            <a:endParaRPr lang="en-US" sz="2195" dirty="0">
              <a:gradFill>
                <a:gsLst>
                  <a:gs pos="0">
                    <a:srgbClr val="FFFFFF"/>
                  </a:gs>
                  <a:gs pos="100000">
                    <a:srgbClr val="FFFFFF"/>
                  </a:gs>
                </a:gsLst>
                <a:lin ang="5400000" scaled="0"/>
              </a:gradFill>
              <a:latin typeface="Segoe Condensed" pitchFamily="34" charset="0"/>
            </a:endParaRPr>
          </a:p>
        </p:txBody>
      </p:sp>
      <p:sp>
        <p:nvSpPr>
          <p:cNvPr id="54" name="Rectangle 53"/>
          <p:cNvSpPr/>
          <p:nvPr/>
        </p:nvSpPr>
        <p:spPr bwMode="auto">
          <a:xfrm>
            <a:off x="6558668" y="4533560"/>
            <a:ext cx="2280939" cy="40230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2088" fontAlgn="base">
              <a:spcBef>
                <a:spcPct val="0"/>
              </a:spcBef>
              <a:spcAft>
                <a:spcPct val="0"/>
              </a:spcAft>
            </a:pPr>
            <a:r>
              <a:rPr lang="fi-FI" sz="2195" dirty="0">
                <a:gradFill>
                  <a:gsLst>
                    <a:gs pos="0">
                      <a:srgbClr val="FFFFFF"/>
                    </a:gs>
                    <a:gs pos="100000">
                      <a:srgbClr val="FFFFFF"/>
                    </a:gs>
                  </a:gsLst>
                  <a:lin ang="5400000" scaled="0"/>
                </a:gradFill>
                <a:latin typeface="Segoe Condensed" pitchFamily="34" charset="0"/>
              </a:rPr>
              <a:t>Project</a:t>
            </a:r>
            <a:endParaRPr lang="en-US" sz="2195" dirty="0">
              <a:gradFill>
                <a:gsLst>
                  <a:gs pos="0">
                    <a:srgbClr val="FFFFFF"/>
                  </a:gs>
                  <a:gs pos="100000">
                    <a:srgbClr val="FFFFFF"/>
                  </a:gs>
                </a:gsLst>
                <a:lin ang="5400000" scaled="0"/>
              </a:gradFill>
              <a:latin typeface="Segoe Condensed" pitchFamily="34" charset="0"/>
            </a:endParaRPr>
          </a:p>
        </p:txBody>
      </p:sp>
      <p:sp>
        <p:nvSpPr>
          <p:cNvPr id="55" name="Rectangle 54"/>
          <p:cNvSpPr/>
          <p:nvPr/>
        </p:nvSpPr>
        <p:spPr bwMode="auto">
          <a:xfrm>
            <a:off x="6558668" y="4997872"/>
            <a:ext cx="2280939" cy="40230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912088" fontAlgn="base">
              <a:spcBef>
                <a:spcPct val="0"/>
              </a:spcBef>
              <a:spcAft>
                <a:spcPct val="0"/>
              </a:spcAft>
            </a:pPr>
            <a:r>
              <a:rPr lang="fi-FI" sz="2195" dirty="0">
                <a:gradFill>
                  <a:gsLst>
                    <a:gs pos="0">
                      <a:srgbClr val="FFFFFF"/>
                    </a:gs>
                    <a:gs pos="100000">
                      <a:srgbClr val="FFFFFF"/>
                    </a:gs>
                  </a:gsLst>
                  <a:lin ang="5400000" scaled="0"/>
                </a:gradFill>
                <a:latin typeface="Segoe Condensed" pitchFamily="34" charset="0"/>
              </a:rPr>
              <a:t>Exchange</a:t>
            </a:r>
            <a:endParaRPr lang="en-US" sz="2195" dirty="0">
              <a:gradFill>
                <a:gsLst>
                  <a:gs pos="0">
                    <a:srgbClr val="FFFFFF"/>
                  </a:gs>
                  <a:gs pos="100000">
                    <a:srgbClr val="FFFFFF"/>
                  </a:gs>
                </a:gsLst>
                <a:lin ang="5400000" scaled="0"/>
              </a:gradFill>
              <a:latin typeface="Segoe Condensed" pitchFamily="34" charset="0"/>
            </a:endParaRPr>
          </a:p>
        </p:txBody>
      </p:sp>
      <p:pic>
        <p:nvPicPr>
          <p:cNvPr id="3087" name="Picture 15" descr="C:\Users\vesaj\Pictures\DVD_ART36\Artwork_Imagery\Shapes\Arrows\Black 100 percent opaque\double headed arrow 3b faded.png"/>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8802395" y="5063363"/>
            <a:ext cx="1165776" cy="21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16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nodeType="withEffect">
                                  <p:stCondLst>
                                    <p:cond delay="0"/>
                                  </p:stCondLst>
                                  <p:childTnLst>
                                    <p:set>
                                      <p:cBhvr>
                                        <p:cTn id="9" dur="1" fill="hold">
                                          <p:stCondLst>
                                            <p:cond delay="0"/>
                                          </p:stCondLst>
                                        </p:cTn>
                                        <p:tgtEl>
                                          <p:spTgt spid="3080"/>
                                        </p:tgtEl>
                                        <p:attrNameLst>
                                          <p:attrName>style.visibility</p:attrName>
                                        </p:attrNameLst>
                                      </p:cBhvr>
                                      <p:to>
                                        <p:strVal val="visible"/>
                                      </p:to>
                                    </p:set>
                                    <p:animEffect transition="in" filter="fade">
                                      <p:cBhvr>
                                        <p:cTn id="10" dur="500"/>
                                        <p:tgtEl>
                                          <p:spTgt spid="30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84"/>
                                        </p:tgtEl>
                                        <p:attrNameLst>
                                          <p:attrName>style.visibility</p:attrName>
                                        </p:attrNameLst>
                                      </p:cBhvr>
                                      <p:to>
                                        <p:strVal val="visible"/>
                                      </p:to>
                                    </p:set>
                                    <p:animEffect transition="in" filter="fade">
                                      <p:cBhvr>
                                        <p:cTn id="15" dur="500"/>
                                        <p:tgtEl>
                                          <p:spTgt spid="3084"/>
                                        </p:tgtEl>
                                      </p:cBhvr>
                                    </p:animEffect>
                                  </p:childTnLst>
                                </p:cTn>
                              </p:par>
                              <p:par>
                                <p:cTn id="16" presetID="10" presetClass="entr" presetSubtype="0" fill="hold" nodeType="withEffect">
                                  <p:stCondLst>
                                    <p:cond delay="0"/>
                                  </p:stCondLst>
                                  <p:childTnLst>
                                    <p:set>
                                      <p:cBhvr>
                                        <p:cTn id="17" dur="1" fill="hold">
                                          <p:stCondLst>
                                            <p:cond delay="0"/>
                                          </p:stCondLst>
                                        </p:cTn>
                                        <p:tgtEl>
                                          <p:spTgt spid="3077"/>
                                        </p:tgtEl>
                                        <p:attrNameLst>
                                          <p:attrName>style.visibility</p:attrName>
                                        </p:attrNameLst>
                                      </p:cBhvr>
                                      <p:to>
                                        <p:strVal val="visible"/>
                                      </p:to>
                                    </p:set>
                                    <p:animEffect transition="in" filter="fade">
                                      <p:cBhvr>
                                        <p:cTn id="18" dur="500"/>
                                        <p:tgtEl>
                                          <p:spTgt spid="30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par>
                                <p:cTn id="24" presetID="10" presetClass="entr" presetSubtype="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3078"/>
                                        </p:tgtEl>
                                        <p:attrNameLst>
                                          <p:attrName>style.visibility</p:attrName>
                                        </p:attrNameLst>
                                      </p:cBhvr>
                                      <p:to>
                                        <p:strVal val="visible"/>
                                      </p:to>
                                    </p:set>
                                    <p:animEffect transition="in" filter="fade">
                                      <p:cBhvr>
                                        <p:cTn id="29" dur="500"/>
                                        <p:tgtEl>
                                          <p:spTgt spid="307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85"/>
                                        </p:tgtEl>
                                        <p:attrNameLst>
                                          <p:attrName>style.visibility</p:attrName>
                                        </p:attrNameLst>
                                      </p:cBhvr>
                                      <p:to>
                                        <p:strVal val="visible"/>
                                      </p:to>
                                    </p:set>
                                    <p:animEffect transition="in" filter="fade">
                                      <p:cBhvr>
                                        <p:cTn id="37" dur="500"/>
                                        <p:tgtEl>
                                          <p:spTgt spid="308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87"/>
                                        </p:tgtEl>
                                        <p:attrNameLst>
                                          <p:attrName>style.visibility</p:attrName>
                                        </p:attrNameLst>
                                      </p:cBhvr>
                                      <p:to>
                                        <p:strVal val="visible"/>
                                      </p:to>
                                    </p:set>
                                    <p:animEffect transition="in" filter="fade">
                                      <p:cBhvr>
                                        <p:cTn id="57" dur="500"/>
                                        <p:tgtEl>
                                          <p:spTgt spid="3087"/>
                                        </p:tgtEl>
                                      </p:cBhvr>
                                    </p:animEffect>
                                  </p:childTnLst>
                                </p:cTn>
                              </p:par>
                              <p:par>
                                <p:cTn id="58" presetID="10" presetClass="entr" presetSubtype="0"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nodeType="withEffect">
                                  <p:stCondLst>
                                    <p:cond delay="0"/>
                                  </p:stCondLst>
                                  <p:childTnLst>
                                    <p:set>
                                      <p:cBhvr>
                                        <p:cTn id="62" dur="1" fill="hold">
                                          <p:stCondLst>
                                            <p:cond delay="0"/>
                                          </p:stCondLst>
                                        </p:cTn>
                                        <p:tgtEl>
                                          <p:spTgt spid="3082"/>
                                        </p:tgtEl>
                                        <p:attrNameLst>
                                          <p:attrName>style.visibility</p:attrName>
                                        </p:attrNameLst>
                                      </p:cBhvr>
                                      <p:to>
                                        <p:strVal val="visible"/>
                                      </p:to>
                                    </p:set>
                                    <p:animEffect transition="in" filter="fade">
                                      <p:cBhvr>
                                        <p:cTn id="63" dur="500"/>
                                        <p:tgtEl>
                                          <p:spTgt spid="3082"/>
                                        </p:tgtEl>
                                      </p:cBhvr>
                                    </p:animEffect>
                                  </p:childTnLst>
                                </p:cTn>
                              </p:par>
                              <p:par>
                                <p:cTn id="64" presetID="10" presetClass="entr" presetSubtype="0" fill="hold" nodeType="withEffect">
                                  <p:stCondLst>
                                    <p:cond delay="0"/>
                                  </p:stCondLst>
                                  <p:childTnLst>
                                    <p:set>
                                      <p:cBhvr>
                                        <p:cTn id="65" dur="1" fill="hold">
                                          <p:stCondLst>
                                            <p:cond delay="0"/>
                                          </p:stCondLst>
                                        </p:cTn>
                                        <p:tgtEl>
                                          <p:spTgt spid="3081"/>
                                        </p:tgtEl>
                                        <p:attrNameLst>
                                          <p:attrName>style.visibility</p:attrName>
                                        </p:attrNameLst>
                                      </p:cBhvr>
                                      <p:to>
                                        <p:strVal val="visible"/>
                                      </p:to>
                                    </p:set>
                                    <p:animEffect transition="in" filter="fade">
                                      <p:cBhvr>
                                        <p:cTn id="66" dur="500"/>
                                        <p:tgtEl>
                                          <p:spTgt spid="308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86"/>
                                        </p:tgtEl>
                                        <p:attrNameLst>
                                          <p:attrName>style.visibility</p:attrName>
                                        </p:attrNameLst>
                                      </p:cBhvr>
                                      <p:to>
                                        <p:strVal val="visible"/>
                                      </p:to>
                                    </p:set>
                                    <p:animEffect transition="in" filter="fade">
                                      <p:cBhvr>
                                        <p:cTn id="7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0" grpId="0"/>
      <p:bldP spid="52" grpId="0"/>
      <p:bldP spid="9"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194379" y="1447799"/>
            <a:ext cx="11124328" cy="1975927"/>
          </a:xfrm>
        </p:spPr>
        <p:txBody>
          <a:bodyPr/>
          <a:lstStyle/>
          <a:p>
            <a:r>
              <a:rPr lang="en-US" sz="3200" dirty="0" smtClean="0">
                <a:latin typeface="+mn-lt"/>
              </a:rPr>
              <a:t>Web Tier</a:t>
            </a:r>
          </a:p>
          <a:p>
            <a:pPr lvl="1"/>
            <a:r>
              <a:rPr lang="en-US" sz="1800" dirty="0" smtClean="0"/>
              <a:t>Reduced Page load time</a:t>
            </a:r>
          </a:p>
          <a:p>
            <a:pPr lvl="1"/>
            <a:r>
              <a:rPr lang="en-US" sz="1800" dirty="0" smtClean="0"/>
              <a:t>Wide Area Network (WAN) optimizations</a:t>
            </a:r>
          </a:p>
          <a:p>
            <a:pPr lvl="1"/>
            <a:r>
              <a:rPr lang="en-US" sz="1800" dirty="0" smtClean="0"/>
              <a:t>Direct </a:t>
            </a:r>
            <a:r>
              <a:rPr lang="en-US" sz="1800" dirty="0"/>
              <a:t>B</a:t>
            </a:r>
            <a:r>
              <a:rPr lang="en-US" sz="1800" dirty="0" smtClean="0"/>
              <a:t>usiness Objects database queries for non-queue jobs</a:t>
            </a:r>
          </a:p>
          <a:p>
            <a:r>
              <a:rPr lang="en-US" sz="3200" dirty="0" smtClean="0">
                <a:latin typeface="+mn-lt"/>
              </a:rPr>
              <a:t>Application Tier</a:t>
            </a:r>
          </a:p>
          <a:p>
            <a:pPr lvl="1"/>
            <a:r>
              <a:rPr lang="en-US" sz="1800" dirty="0" smtClean="0"/>
              <a:t>Queue service optimization</a:t>
            </a:r>
          </a:p>
          <a:p>
            <a:pPr lvl="1"/>
            <a:r>
              <a:rPr lang="en-US" sz="1800" dirty="0" smtClean="0"/>
              <a:t>Reduced number of database requests</a:t>
            </a:r>
          </a:p>
          <a:p>
            <a:pPr lvl="1"/>
            <a:r>
              <a:rPr lang="en-US" sz="1800" dirty="0"/>
              <a:t>Active Directory Synchronization Improvements</a:t>
            </a:r>
            <a:endParaRPr lang="en-US" sz="1800" dirty="0" smtClean="0"/>
          </a:p>
          <a:p>
            <a:r>
              <a:rPr lang="en-US" sz="3200" dirty="0" smtClean="0">
                <a:latin typeface="+mn-lt"/>
              </a:rPr>
              <a:t>Database Tier</a:t>
            </a:r>
          </a:p>
          <a:p>
            <a:pPr lvl="1"/>
            <a:r>
              <a:rPr lang="en-US" sz="1800" dirty="0" smtClean="0"/>
              <a:t>Optimized security validation</a:t>
            </a:r>
          </a:p>
          <a:p>
            <a:pPr lvl="1"/>
            <a:r>
              <a:rPr lang="en-US" sz="1800" dirty="0" smtClean="0"/>
              <a:t>Data transfer improvements (i.e. using Table </a:t>
            </a:r>
            <a:r>
              <a:rPr lang="en-US" sz="1800" dirty="0"/>
              <a:t>Value </a:t>
            </a:r>
            <a:r>
              <a:rPr lang="en-US" sz="1800" dirty="0" smtClean="0"/>
              <a:t>Parameters)</a:t>
            </a:r>
          </a:p>
          <a:p>
            <a:pPr lvl="1"/>
            <a:r>
              <a:rPr lang="en-US" sz="1800" dirty="0" smtClean="0"/>
              <a:t>SQL best practices (i.e. daily maintenance jobs)</a:t>
            </a:r>
            <a:endParaRPr lang="en-US" sz="1800" dirty="0"/>
          </a:p>
        </p:txBody>
      </p:sp>
      <p:sp>
        <p:nvSpPr>
          <p:cNvPr id="2" name="Title 1"/>
          <p:cNvSpPr>
            <a:spLocks noGrp="1"/>
          </p:cNvSpPr>
          <p:nvPr>
            <p:ph type="title"/>
          </p:nvPr>
        </p:nvSpPr>
        <p:spPr/>
        <p:txBody>
          <a:bodyPr/>
          <a:lstStyle/>
          <a:p>
            <a:r>
              <a:rPr lang="en-US" sz="4800" dirty="0" smtClean="0"/>
              <a:t>Performance Improvements in All Three Tiers</a:t>
            </a:r>
            <a:endParaRPr lang="en-US" sz="4800" dirty="0"/>
          </a:p>
        </p:txBody>
      </p:sp>
      <p:pic>
        <p:nvPicPr>
          <p:cNvPr id="220"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7560" y="2102670"/>
            <a:ext cx="629052" cy="54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27560" y="3662035"/>
            <a:ext cx="629052" cy="54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 name="Picture 7"/>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27560" y="5189892"/>
            <a:ext cx="629052" cy="54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rot="20721702">
            <a:off x="1347723" y="2831381"/>
            <a:ext cx="9466399" cy="1195240"/>
          </a:xfrm>
          <a:prstGeom prst="rect">
            <a:avLst/>
          </a:prstGeom>
          <a:noFill/>
        </p:spPr>
        <p:txBody>
          <a:bodyPr wrap="none" lIns="91238" tIns="45619" rIns="91238" bIns="45619">
            <a:spAutoFit/>
          </a:bodyPr>
          <a:lstStyle/>
          <a:p>
            <a:pPr algn="ctr"/>
            <a:r>
              <a:rPr lang="en-US" sz="7184" b="1" dirty="0">
                <a:ln w="0"/>
                <a:solidFill>
                  <a:schemeClr val="accent5"/>
                </a:solidFill>
                <a:effectLst>
                  <a:reflection blurRad="6350" stA="53000" endA="300" endPos="35500" dir="5400000" sy="-90000" algn="bl" rotWithShape="0"/>
                </a:effectLst>
              </a:rPr>
              <a:t>Multi-tenant Support</a:t>
            </a:r>
          </a:p>
        </p:txBody>
      </p:sp>
    </p:spTree>
    <p:extLst>
      <p:ext uri="{BB962C8B-B14F-4D97-AF65-F5344CB8AC3E}">
        <p14:creationId xmlns:p14="http://schemas.microsoft.com/office/powerpoint/2010/main" val="273342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268573" y="4773405"/>
            <a:ext cx="2310035" cy="8942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436" tIns="143073" rIns="182436" bIns="143073" numCol="1" spcCol="0" rtlCol="0" fromWordArt="0" anchor="t" anchorCtr="0" forceAA="0" compatLnSpc="1">
            <a:prstTxWarp prst="textNoShape">
              <a:avLst/>
            </a:prstTxWarp>
            <a:noAutofit/>
          </a:bodyPr>
          <a:lstStyle/>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Homepage</a:t>
            </a:r>
          </a:p>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72%</a:t>
            </a:r>
            <a:endParaRPr lang="en-US" sz="185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Focus on Page Performance</a:t>
            </a:r>
            <a:endParaRPr lang="en-US" dirty="0"/>
          </a:p>
        </p:txBody>
      </p:sp>
      <p:pic>
        <p:nvPicPr>
          <p:cNvPr id="7" name="Picture 6"/>
          <p:cNvPicPr>
            <a:picLocks/>
          </p:cNvPicPr>
          <p:nvPr/>
        </p:nvPicPr>
        <p:blipFill>
          <a:blip r:embed="rId3" cstate="email">
            <a:extLst>
              <a:ext uri="{28A0092B-C50C-407E-A947-70E740481C1C}">
                <a14:useLocalDpi xmlns:a14="http://schemas.microsoft.com/office/drawing/2010/main"/>
              </a:ext>
            </a:extLst>
          </a:blip>
          <a:stretch>
            <a:fillRect/>
          </a:stretch>
        </p:blipFill>
        <p:spPr>
          <a:xfrm>
            <a:off x="3859809" y="2092472"/>
            <a:ext cx="8047864" cy="3576828"/>
          </a:xfrm>
          <a:prstGeom prst="rect">
            <a:avLst/>
          </a:prstGeom>
          <a:ln>
            <a:solidFill>
              <a:schemeClr val="tx1"/>
            </a:solidFill>
          </a:ln>
        </p:spPr>
      </p:pic>
      <p:sp>
        <p:nvSpPr>
          <p:cNvPr id="9" name="Arc 8"/>
          <p:cNvSpPr/>
          <p:nvPr/>
        </p:nvSpPr>
        <p:spPr>
          <a:xfrm rot="410681">
            <a:off x="3192536" y="2466726"/>
            <a:ext cx="8986659" cy="2086483"/>
          </a:xfrm>
          <a:prstGeom prst="arc">
            <a:avLst>
              <a:gd name="adj1" fmla="val 11489112"/>
              <a:gd name="adj2" fmla="val 21093205"/>
            </a:avLst>
          </a:prstGeom>
          <a:ln w="57150">
            <a:headEnd type="none"/>
            <a:tailEnd type="none"/>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58"/>
          </a:p>
        </p:txBody>
      </p:sp>
      <p:sp>
        <p:nvSpPr>
          <p:cNvPr id="33" name="Rectangle 32"/>
          <p:cNvSpPr/>
          <p:nvPr/>
        </p:nvSpPr>
        <p:spPr bwMode="auto">
          <a:xfrm>
            <a:off x="268574" y="2084611"/>
            <a:ext cx="2255223" cy="849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436" tIns="143073" rIns="182436" bIns="143073" numCol="1" spcCol="0" rtlCol="0" fromWordArt="0" anchor="t" anchorCtr="0" forceAA="0" compatLnSpc="1">
            <a:prstTxWarp prst="textNoShape">
              <a:avLst/>
            </a:prstTxWarp>
            <a:noAutofit/>
          </a:bodyPr>
          <a:lstStyle/>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Resource Center</a:t>
            </a:r>
          </a:p>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71% </a:t>
            </a:r>
            <a:endParaRPr lang="en-US" sz="1858"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268573" y="2980361"/>
            <a:ext cx="1639380" cy="849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436" tIns="143073" rIns="182436" bIns="143073" numCol="1" spcCol="0" rtlCol="0" fromWordArt="0" anchor="t" anchorCtr="0" forceAA="0" compatLnSpc="1">
            <a:prstTxWarp prst="textNoShape">
              <a:avLst/>
            </a:prstTxWarp>
            <a:noAutofit/>
          </a:bodyPr>
          <a:lstStyle/>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Timesheet</a:t>
            </a:r>
          </a:p>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50%</a:t>
            </a:r>
            <a:endParaRPr lang="en-US" sz="1858"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268573" y="3876111"/>
            <a:ext cx="2916770" cy="849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436" tIns="143073" rIns="182436" bIns="143073" numCol="1" spcCol="0" rtlCol="0" fromWordArt="0" anchor="t" anchorCtr="0" forceAA="0" compatLnSpc="1">
            <a:prstTxWarp prst="textNoShape">
              <a:avLst/>
            </a:prstTxWarp>
            <a:noAutofit/>
          </a:bodyPr>
          <a:lstStyle/>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Project Schedule</a:t>
            </a:r>
          </a:p>
          <a:p>
            <a:pPr defTabSz="911686" fontAlgn="base">
              <a:lnSpc>
                <a:spcPct val="90000"/>
              </a:lnSpc>
              <a:spcBef>
                <a:spcPct val="0"/>
              </a:spcBef>
              <a:spcAft>
                <a:spcPct val="0"/>
              </a:spcAft>
            </a:pPr>
            <a:r>
              <a:rPr lang="en-US" sz="1858" b="1" dirty="0">
                <a:gradFill>
                  <a:gsLst>
                    <a:gs pos="0">
                      <a:srgbClr val="FFFFFF"/>
                    </a:gs>
                    <a:gs pos="100000">
                      <a:srgbClr val="FFFFFF"/>
                    </a:gs>
                  </a:gsLst>
                  <a:lin ang="5400000" scaled="0"/>
                </a:gradFill>
                <a:ea typeface="Segoe UI" pitchFamily="34" charset="0"/>
                <a:cs typeface="Segoe UI" pitchFamily="34" charset="0"/>
              </a:rPr>
              <a:t>90%</a:t>
            </a:r>
            <a:endParaRPr lang="en-US" sz="185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268573" y="993757"/>
            <a:ext cx="5094907" cy="614029"/>
          </a:xfrm>
          <a:prstGeom prst="rect">
            <a:avLst/>
          </a:prstGeom>
          <a:noFill/>
        </p:spPr>
        <p:txBody>
          <a:bodyPr wrap="none" lIns="178841" tIns="143073" rIns="178841" bIns="143073" rtlCol="0">
            <a:spAutoFit/>
          </a:bodyPr>
          <a:lstStyle/>
          <a:p>
            <a:pPr>
              <a:lnSpc>
                <a:spcPct val="90000"/>
              </a:lnSpc>
              <a:spcAft>
                <a:spcPts val="587"/>
              </a:spcAft>
            </a:pPr>
            <a:r>
              <a:rPr lang="en-US" sz="2347" dirty="0">
                <a:gradFill>
                  <a:gsLst>
                    <a:gs pos="2917">
                      <a:schemeClr val="tx1"/>
                    </a:gs>
                    <a:gs pos="30000">
                      <a:schemeClr val="tx1"/>
                    </a:gs>
                  </a:gsLst>
                  <a:lin ang="5400000" scaled="0"/>
                </a:gradFill>
              </a:rPr>
              <a:t>% improvement of page load times </a:t>
            </a:r>
          </a:p>
        </p:txBody>
      </p:sp>
    </p:spTree>
    <p:extLst>
      <p:ext uri="{BB962C8B-B14F-4D97-AF65-F5344CB8AC3E}">
        <p14:creationId xmlns:p14="http://schemas.microsoft.com/office/powerpoint/2010/main" val="133182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2013 Architecture</a:t>
            </a:r>
            <a:endParaRPr lang="en-US" dirty="0"/>
          </a:p>
        </p:txBody>
      </p:sp>
      <p:sp>
        <p:nvSpPr>
          <p:cNvPr id="4" name="AutoShape 2" descr="Project Server architecture"/>
          <p:cNvSpPr>
            <a:spLocks noChangeAspect="1" noChangeArrowheads="1"/>
          </p:cNvSpPr>
          <p:nvPr/>
        </p:nvSpPr>
        <p:spPr bwMode="auto">
          <a:xfrm>
            <a:off x="65781" y="-135116"/>
            <a:ext cx="304004" cy="3040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194" tIns="45597" rIns="91194" bIns="45597" numCol="1" anchor="t" anchorCtr="0" compatLnSpc="1">
            <a:prstTxWarp prst="textNoShape">
              <a:avLst/>
            </a:prstTxWarp>
          </a:bodyPr>
          <a:lstStyle/>
          <a:p>
            <a:endParaRPr lang="en-US" sz="1795">
              <a:solidFill>
                <a:srgbClr val="505050"/>
              </a:solidFill>
            </a:endParaRPr>
          </a:p>
        </p:txBody>
      </p:sp>
      <p:sp>
        <p:nvSpPr>
          <p:cNvPr id="5" name="AutoShape 4" descr="Project Server architecture"/>
          <p:cNvSpPr>
            <a:spLocks noChangeAspect="1" noChangeArrowheads="1"/>
          </p:cNvSpPr>
          <p:nvPr/>
        </p:nvSpPr>
        <p:spPr bwMode="auto">
          <a:xfrm>
            <a:off x="217782" y="16888"/>
            <a:ext cx="304004" cy="3040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194" tIns="45597" rIns="91194" bIns="45597" numCol="1" anchor="t" anchorCtr="0" compatLnSpc="1">
            <a:prstTxWarp prst="textNoShape">
              <a:avLst/>
            </a:prstTxWarp>
          </a:bodyPr>
          <a:lstStyle/>
          <a:p>
            <a:endParaRPr lang="en-US" sz="1795">
              <a:solidFill>
                <a:srgbClr val="505050"/>
              </a:solidFill>
            </a:endParaRPr>
          </a:p>
        </p:txBody>
      </p:sp>
      <p:sp>
        <p:nvSpPr>
          <p:cNvPr id="3" name="Rounded Rectangle 2"/>
          <p:cNvSpPr/>
          <p:nvPr/>
        </p:nvSpPr>
        <p:spPr bwMode="auto">
          <a:xfrm>
            <a:off x="1481671" y="2236724"/>
            <a:ext cx="9070284" cy="134131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607" rIns="0" bIns="45607" numCol="1" rtlCol="0" anchor="t"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WFE</a:t>
            </a:r>
          </a:p>
        </p:txBody>
      </p:sp>
      <p:sp>
        <p:nvSpPr>
          <p:cNvPr id="6" name="Rounded Rectangle 5"/>
          <p:cNvSpPr/>
          <p:nvPr/>
        </p:nvSpPr>
        <p:spPr bwMode="auto">
          <a:xfrm>
            <a:off x="1779740" y="3727069"/>
            <a:ext cx="8474146" cy="134597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607" rIns="0" bIns="45607" numCol="1" rtlCol="0" anchor="t"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App</a:t>
            </a:r>
          </a:p>
        </p:txBody>
      </p:sp>
      <p:sp>
        <p:nvSpPr>
          <p:cNvPr id="7" name="Rounded Rectangle 6"/>
          <p:cNvSpPr/>
          <p:nvPr/>
        </p:nvSpPr>
        <p:spPr bwMode="auto">
          <a:xfrm>
            <a:off x="1779740" y="5284787"/>
            <a:ext cx="8462793" cy="149749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607" rIns="0" bIns="45607" numCol="1" rtlCol="0" anchor="t"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SQL</a:t>
            </a:r>
          </a:p>
        </p:txBody>
      </p:sp>
      <p:sp>
        <p:nvSpPr>
          <p:cNvPr id="8" name="Rounded Rectangle 7"/>
          <p:cNvSpPr/>
          <p:nvPr/>
        </p:nvSpPr>
        <p:spPr bwMode="auto">
          <a:xfrm>
            <a:off x="2860636" y="1267999"/>
            <a:ext cx="2011966" cy="745173"/>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Project Professional 2013</a:t>
            </a:r>
          </a:p>
        </p:txBody>
      </p:sp>
      <p:sp>
        <p:nvSpPr>
          <p:cNvPr id="13" name="Rounded Rectangle 12"/>
          <p:cNvSpPr/>
          <p:nvPr/>
        </p:nvSpPr>
        <p:spPr bwMode="auto">
          <a:xfrm>
            <a:off x="7286332" y="1267999"/>
            <a:ext cx="2011966" cy="745173"/>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565" dirty="0">
                <a:gradFill>
                  <a:gsLst>
                    <a:gs pos="0">
                      <a:srgbClr val="FFFFFF"/>
                    </a:gs>
                    <a:gs pos="100000">
                      <a:srgbClr val="FFFFFF"/>
                    </a:gs>
                  </a:gsLst>
                  <a:lin ang="5400000" scaled="0"/>
                </a:gradFill>
              </a:rPr>
              <a:t>3</a:t>
            </a:r>
            <a:r>
              <a:rPr lang="en-US" sz="1565" baseline="30000" dirty="0">
                <a:gradFill>
                  <a:gsLst>
                    <a:gs pos="0">
                      <a:srgbClr val="FFFFFF"/>
                    </a:gs>
                    <a:gs pos="100000">
                      <a:srgbClr val="FFFFFF"/>
                    </a:gs>
                  </a:gsLst>
                  <a:lin ang="5400000" scaled="0"/>
                </a:gradFill>
              </a:rPr>
              <a:t>rd</a:t>
            </a:r>
            <a:r>
              <a:rPr lang="en-US" sz="1565" dirty="0">
                <a:gradFill>
                  <a:gsLst>
                    <a:gs pos="0">
                      <a:srgbClr val="FFFFFF"/>
                    </a:gs>
                    <a:gs pos="100000">
                      <a:srgbClr val="FFFFFF"/>
                    </a:gs>
                  </a:gsLst>
                  <a:lin ang="5400000" scaled="0"/>
                </a:gradFill>
              </a:rPr>
              <a:t> party on-premises applications</a:t>
            </a:r>
          </a:p>
        </p:txBody>
      </p:sp>
      <p:sp>
        <p:nvSpPr>
          <p:cNvPr id="14" name="Rounded Rectangle 13"/>
          <p:cNvSpPr/>
          <p:nvPr/>
        </p:nvSpPr>
        <p:spPr bwMode="auto">
          <a:xfrm>
            <a:off x="9508713" y="1267999"/>
            <a:ext cx="2011966" cy="745173"/>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SharePoint Apps</a:t>
            </a:r>
          </a:p>
        </p:txBody>
      </p:sp>
      <p:grpSp>
        <p:nvGrpSpPr>
          <p:cNvPr id="70" name="Group 69"/>
          <p:cNvGrpSpPr/>
          <p:nvPr/>
        </p:nvGrpSpPr>
        <p:grpSpPr>
          <a:xfrm>
            <a:off x="5083017" y="1267999"/>
            <a:ext cx="2011966" cy="745173"/>
            <a:chOff x="5197800" y="1287462"/>
            <a:chExt cx="2057400" cy="762000"/>
          </a:xfrm>
        </p:grpSpPr>
        <p:sp>
          <p:nvSpPr>
            <p:cNvPr id="12" name="Rounded Rectangle 11"/>
            <p:cNvSpPr/>
            <p:nvPr/>
          </p:nvSpPr>
          <p:spPr bwMode="auto">
            <a:xfrm>
              <a:off x="5197800" y="1287462"/>
              <a:ext cx="2057400" cy="7620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a:p>
              <a:pPr algn="ctr" defTabSz="911864" fontAlgn="base">
                <a:spcBef>
                  <a:spcPct val="0"/>
                </a:spcBef>
                <a:spcAft>
                  <a:spcPct val="0"/>
                </a:spcAft>
              </a:pPr>
              <a:r>
                <a:rPr lang="en-US" sz="1956" dirty="0">
                  <a:gradFill>
                    <a:gsLst>
                      <a:gs pos="0">
                        <a:srgbClr val="FFFFFF"/>
                      </a:gs>
                      <a:gs pos="100000">
                        <a:srgbClr val="FFFFFF"/>
                      </a:gs>
                    </a:gsLst>
                    <a:lin ang="5400000" scaled="0"/>
                  </a:gradFill>
                </a:rPr>
                <a:t>PowerShell</a:t>
              </a:r>
            </a:p>
          </p:txBody>
        </p:sp>
        <p:pic>
          <p:nvPicPr>
            <p:cNvPr id="10" name="Picture 9"/>
            <p:cNvPicPr>
              <a:picLocks noChangeAspect="1"/>
            </p:cNvPicPr>
            <p:nvPr/>
          </p:nvPicPr>
          <p:blipFill>
            <a:blip r:embed="rId3" cstate="screen">
              <a:extLst>
                <a:ext uri="{BEBA8EAE-BF5A-486C-A8C5-ECC9F3942E4B}">
                  <a14:imgProps xmlns:a14="http://schemas.microsoft.com/office/drawing/2010/main">
                    <a14:imgLayer r:embed="rId4">
                      <a14:imgEffect>
                        <a14:backgroundRemoval t="9958" b="92585" l="10000" r="93750"/>
                      </a14:imgEffect>
                    </a14:imgLayer>
                  </a14:imgProps>
                </a:ext>
                <a:ext uri="{28A0092B-C50C-407E-A947-70E740481C1C}">
                  <a14:useLocalDpi xmlns:a14="http://schemas.microsoft.com/office/drawing/2010/main"/>
                </a:ext>
              </a:extLst>
            </a:blip>
            <a:stretch>
              <a:fillRect/>
            </a:stretch>
          </p:blipFill>
          <p:spPr>
            <a:xfrm>
              <a:off x="6032784" y="1430445"/>
              <a:ext cx="387432" cy="285731"/>
            </a:xfrm>
            <a:prstGeom prst="rect">
              <a:avLst/>
            </a:prstGeom>
          </p:spPr>
        </p:pic>
      </p:grpSp>
      <p:grpSp>
        <p:nvGrpSpPr>
          <p:cNvPr id="22" name="Group 21"/>
          <p:cNvGrpSpPr/>
          <p:nvPr/>
        </p:nvGrpSpPr>
        <p:grpSpPr>
          <a:xfrm>
            <a:off x="587464" y="1267999"/>
            <a:ext cx="2011966" cy="745173"/>
            <a:chOff x="2911141" y="1516062"/>
            <a:chExt cx="2057400" cy="762000"/>
          </a:xfrm>
        </p:grpSpPr>
        <p:sp>
          <p:nvSpPr>
            <p:cNvPr id="11" name="Rounded Rectangle 10"/>
            <p:cNvSpPr/>
            <p:nvPr/>
          </p:nvSpPr>
          <p:spPr bwMode="auto">
            <a:xfrm>
              <a:off x="2911141" y="1516062"/>
              <a:ext cx="2057400" cy="7620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
              </a:r>
              <a:br>
                <a:rPr lang="en-US" sz="1956" dirty="0">
                  <a:gradFill>
                    <a:gsLst>
                      <a:gs pos="0">
                        <a:srgbClr val="FFFFFF"/>
                      </a:gs>
                      <a:gs pos="100000">
                        <a:srgbClr val="FFFFFF"/>
                      </a:gs>
                    </a:gsLst>
                    <a:lin ang="5400000" scaled="0"/>
                  </a:gradFill>
                </a:rPr>
              </a:br>
              <a:r>
                <a:rPr lang="en-US" sz="1956" dirty="0">
                  <a:gradFill>
                    <a:gsLst>
                      <a:gs pos="0">
                        <a:srgbClr val="FFFFFF"/>
                      </a:gs>
                      <a:gs pos="100000">
                        <a:srgbClr val="FFFFFF"/>
                      </a:gs>
                    </a:gsLst>
                    <a:lin ang="5400000" scaled="0"/>
                  </a:gradFill>
                </a:rPr>
                <a:t>Browser</a:t>
              </a:r>
            </a:p>
          </p:txBody>
        </p:sp>
        <p:pic>
          <p:nvPicPr>
            <p:cNvPr id="17" name="Picture 16"/>
            <p:cNvPicPr>
              <a:picLocks noChangeAspect="1"/>
            </p:cNvPicPr>
            <p:nvPr/>
          </p:nvPicPr>
          <p:blipFill>
            <a:blip r:embed="rId5" cstate="email">
              <a:extLst>
                <a:ext uri="{BEBA8EAE-BF5A-486C-A8C5-ECC9F3942E4B}">
                  <a14:imgProps xmlns:a14="http://schemas.microsoft.com/office/drawing/2010/main">
                    <a14:imgLayer r:embed="rId6">
                      <a14:imgEffect>
                        <a14:backgroundRemoval t="0" b="100000" l="0" r="100000">
                          <a14:foregroundMark x1="65753" y1="12329" x2="65753" y2="12329"/>
                          <a14:foregroundMark x1="77397" y1="6849" x2="77397" y2="6849"/>
                          <a14:foregroundMark x1="91781" y1="10274" x2="91781" y2="10274"/>
                          <a14:foregroundMark x1="91781" y1="19863" x2="91781" y2="19863"/>
                          <a14:foregroundMark x1="92466" y1="23973" x2="92466" y2="23973"/>
                          <a14:foregroundMark x1="10274" y1="78082" x2="10274" y2="78082"/>
                          <a14:foregroundMark x1="12329" y1="87671" x2="12329" y2="87671"/>
                          <a14:foregroundMark x1="26027" y1="96575" x2="26027" y2="96575"/>
                          <a14:foregroundMark x1="34932" y1="93836" x2="34932" y2="93836"/>
                          <a14:foregroundMark x1="39041" y1="91096" x2="39041" y2="91096"/>
                          <a14:foregroundMark x1="30137" y1="96575" x2="30137" y2="96575"/>
                        </a14:backgroundRemoval>
                      </a14:imgEffect>
                    </a14:imgLayer>
                  </a14:imgProps>
                </a:ext>
                <a:ext uri="{28A0092B-C50C-407E-A947-70E740481C1C}">
                  <a14:useLocalDpi xmlns:a14="http://schemas.microsoft.com/office/drawing/2010/main"/>
                </a:ext>
              </a:extLst>
            </a:blip>
            <a:stretch>
              <a:fillRect/>
            </a:stretch>
          </p:blipFill>
          <p:spPr>
            <a:xfrm>
              <a:off x="3085269" y="1591611"/>
              <a:ext cx="353165" cy="353165"/>
            </a:xfrm>
            <a:prstGeom prst="rect">
              <a:avLst/>
            </a:prstGeom>
          </p:spPr>
        </p:pic>
        <p:pic>
          <p:nvPicPr>
            <p:cNvPr id="18" name="Picture 17"/>
            <p:cNvPicPr>
              <a:picLocks noChangeAspect="1"/>
            </p:cNvPicPr>
            <p:nvPr/>
          </p:nvPicPr>
          <p:blipFill>
            <a:blip r:embed="rId7" cstate="email">
              <a:extLst>
                <a:ext uri="{BEBA8EAE-BF5A-486C-A8C5-ECC9F3942E4B}">
                  <a14:imgProps xmlns:a14="http://schemas.microsoft.com/office/drawing/2010/main">
                    <a14:imgLayer r:embed="rId8">
                      <a14:imgEffect>
                        <a14:backgroundRemoval t="1370" b="98630" l="0" r="96575">
                          <a14:foregroundMark x1="43151" y1="52740" x2="53425" y2="43836"/>
                        </a14:backgroundRemoval>
                      </a14:imgEffect>
                    </a14:imgLayer>
                  </a14:imgProps>
                </a:ext>
                <a:ext uri="{28A0092B-C50C-407E-A947-70E740481C1C}">
                  <a14:useLocalDpi xmlns:a14="http://schemas.microsoft.com/office/drawing/2010/main"/>
                </a:ext>
              </a:extLst>
            </a:blip>
            <a:stretch>
              <a:fillRect/>
            </a:stretch>
          </p:blipFill>
          <p:spPr>
            <a:xfrm>
              <a:off x="3535308" y="1574255"/>
              <a:ext cx="390525" cy="390525"/>
            </a:xfrm>
            <a:prstGeom prst="rect">
              <a:avLst/>
            </a:prstGeom>
          </p:spPr>
        </p:pic>
        <p:pic>
          <p:nvPicPr>
            <p:cNvPr id="19" name="Picture 18"/>
            <p:cNvPicPr>
              <a:picLocks noChangeAspect="1"/>
            </p:cNvPicPr>
            <p:nvPr/>
          </p:nvPicPr>
          <p:blipFill>
            <a:blip r:embed="rId9" cstate="screen">
              <a:extLst>
                <a:ext uri="{BEBA8EAE-BF5A-486C-A8C5-ECC9F3942E4B}">
                  <a14:imgProps xmlns:a14="http://schemas.microsoft.com/office/drawing/2010/main">
                    <a14:imgLayer r:embed="rId10">
                      <a14:imgEffect>
                        <a14:backgroundRemoval t="727" b="97455" l="0" r="100000"/>
                      </a14:imgEffect>
                    </a14:imgLayer>
                  </a14:imgProps>
                </a:ext>
                <a:ext uri="{28A0092B-C50C-407E-A947-70E740481C1C}">
                  <a14:useLocalDpi xmlns:a14="http://schemas.microsoft.com/office/drawing/2010/main"/>
                </a:ext>
              </a:extLst>
            </a:blip>
            <a:stretch>
              <a:fillRect/>
            </a:stretch>
          </p:blipFill>
          <p:spPr>
            <a:xfrm>
              <a:off x="3988380" y="1571707"/>
              <a:ext cx="410429" cy="410429"/>
            </a:xfrm>
            <a:prstGeom prst="rect">
              <a:avLst/>
            </a:prstGeom>
          </p:spPr>
        </p:pic>
        <p:pic>
          <p:nvPicPr>
            <p:cNvPr id="20" name="Picture 19"/>
            <p:cNvPicPr>
              <a:picLocks noChangeAspect="1"/>
            </p:cNvPicPr>
            <p:nvPr/>
          </p:nvPicPr>
          <p:blipFill>
            <a:blip r:embed="rId11" cstate="email">
              <a:extLst>
                <a:ext uri="{BEBA8EAE-BF5A-486C-A8C5-ECC9F3942E4B}">
                  <a14:imgProps xmlns:a14="http://schemas.microsoft.com/office/drawing/2010/main">
                    <a14:imgLayer r:embed="rId12">
                      <a14:imgEffect>
                        <a14:backgroundRemoval t="2185" b="93950" l="0" r="97124">
                          <a14:foregroundMark x1="29272" y1="78655" x2="52115" y2="83697"/>
                          <a14:foregroundMark x1="58376" y1="82017" x2="77327" y2="71933"/>
                          <a14:foregroundMark x1="79019" y1="58824" x2="84602" y2="40672"/>
                          <a14:foregroundMark x1="21320" y1="29412" x2="39594" y2="14118"/>
                          <a14:foregroundMark x1="46362" y1="12941" x2="65821" y2="16303"/>
                          <a14:foregroundMark x1="39594" y1="7899" x2="43655" y2="8403"/>
                          <a14:foregroundMark x1="19120" y1="70252" x2="13367" y2="59328"/>
                        </a14:backgroundRemoval>
                      </a14:imgEffect>
                    </a14:imgLayer>
                  </a14:imgProps>
                </a:ext>
                <a:ext uri="{28A0092B-C50C-407E-A947-70E740481C1C}">
                  <a14:useLocalDpi xmlns:a14="http://schemas.microsoft.com/office/drawing/2010/main"/>
                </a:ext>
              </a:extLst>
            </a:blip>
            <a:stretch>
              <a:fillRect/>
            </a:stretch>
          </p:blipFill>
          <p:spPr>
            <a:xfrm>
              <a:off x="4398809" y="1543799"/>
              <a:ext cx="463110" cy="466244"/>
            </a:xfrm>
            <a:prstGeom prst="rect">
              <a:avLst/>
            </a:prstGeom>
          </p:spPr>
        </p:pic>
      </p:grpSp>
      <p:sp>
        <p:nvSpPr>
          <p:cNvPr id="23" name="Rectangle 22"/>
          <p:cNvSpPr/>
          <p:nvPr/>
        </p:nvSpPr>
        <p:spPr bwMode="auto">
          <a:xfrm>
            <a:off x="1907952" y="2309690"/>
            <a:ext cx="1609573" cy="399998"/>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ASPX Pages</a:t>
            </a:r>
          </a:p>
        </p:txBody>
      </p:sp>
      <p:sp>
        <p:nvSpPr>
          <p:cNvPr id="25" name="Rectangle 24"/>
          <p:cNvSpPr/>
          <p:nvPr/>
        </p:nvSpPr>
        <p:spPr bwMode="auto">
          <a:xfrm>
            <a:off x="3621849" y="2309689"/>
            <a:ext cx="1609573" cy="399998"/>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Web Services</a:t>
            </a:r>
          </a:p>
        </p:txBody>
      </p:sp>
      <p:sp>
        <p:nvSpPr>
          <p:cNvPr id="26" name="Rectangle 25"/>
          <p:cNvSpPr/>
          <p:nvPr/>
        </p:nvSpPr>
        <p:spPr bwMode="auto">
          <a:xfrm>
            <a:off x="5330184" y="2316784"/>
            <a:ext cx="1609573" cy="399998"/>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WCF Endpoints</a:t>
            </a:r>
          </a:p>
        </p:txBody>
      </p:sp>
      <p:sp>
        <p:nvSpPr>
          <p:cNvPr id="27" name="Rectangle 26"/>
          <p:cNvSpPr/>
          <p:nvPr/>
        </p:nvSpPr>
        <p:spPr bwMode="auto">
          <a:xfrm>
            <a:off x="7039958" y="2309688"/>
            <a:ext cx="1609573" cy="3999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CSOM</a:t>
            </a:r>
          </a:p>
        </p:txBody>
      </p:sp>
      <p:sp>
        <p:nvSpPr>
          <p:cNvPr id="28" name="Rectangle 27"/>
          <p:cNvSpPr/>
          <p:nvPr/>
        </p:nvSpPr>
        <p:spPr bwMode="auto">
          <a:xfrm>
            <a:off x="8761522" y="2316784"/>
            <a:ext cx="1609573" cy="3999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OData</a:t>
            </a:r>
          </a:p>
        </p:txBody>
      </p:sp>
      <p:sp>
        <p:nvSpPr>
          <p:cNvPr id="30" name="Rectangle 29"/>
          <p:cNvSpPr/>
          <p:nvPr/>
        </p:nvSpPr>
        <p:spPr bwMode="auto">
          <a:xfrm>
            <a:off x="5865448" y="2952300"/>
            <a:ext cx="2235518" cy="399998"/>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Forwarder</a:t>
            </a:r>
          </a:p>
        </p:txBody>
      </p:sp>
      <p:grpSp>
        <p:nvGrpSpPr>
          <p:cNvPr id="15" name="Group 14"/>
          <p:cNvGrpSpPr/>
          <p:nvPr/>
        </p:nvGrpSpPr>
        <p:grpSpPr>
          <a:xfrm>
            <a:off x="2961387" y="2837985"/>
            <a:ext cx="2389916" cy="503542"/>
            <a:chOff x="2149157" y="3011976"/>
            <a:chExt cx="2443885" cy="514913"/>
          </a:xfrm>
        </p:grpSpPr>
        <p:sp>
          <p:nvSpPr>
            <p:cNvPr id="29" name="Rectangle 28"/>
            <p:cNvSpPr/>
            <p:nvPr/>
          </p:nvSpPr>
          <p:spPr bwMode="auto">
            <a:xfrm>
              <a:off x="2307042" y="3117858"/>
              <a:ext cx="2286000" cy="40903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Business Objects</a:t>
              </a:r>
            </a:p>
          </p:txBody>
        </p:sp>
        <p:sp>
          <p:nvSpPr>
            <p:cNvPr id="32" name="Rectangle 31"/>
            <p:cNvSpPr/>
            <p:nvPr/>
          </p:nvSpPr>
          <p:spPr bwMode="auto">
            <a:xfrm>
              <a:off x="2227389" y="3064917"/>
              <a:ext cx="2286000" cy="40903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Business Objects</a:t>
              </a:r>
            </a:p>
          </p:txBody>
        </p:sp>
        <p:sp>
          <p:nvSpPr>
            <p:cNvPr id="33" name="Rectangle 32"/>
            <p:cNvSpPr/>
            <p:nvPr/>
          </p:nvSpPr>
          <p:spPr bwMode="auto">
            <a:xfrm>
              <a:off x="2149157" y="3011976"/>
              <a:ext cx="2286000" cy="40903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Business Objects</a:t>
              </a:r>
            </a:p>
          </p:txBody>
        </p:sp>
      </p:grpSp>
      <p:sp>
        <p:nvSpPr>
          <p:cNvPr id="34" name="Rectangle 33"/>
          <p:cNvSpPr/>
          <p:nvPr/>
        </p:nvSpPr>
        <p:spPr bwMode="auto">
          <a:xfrm>
            <a:off x="6228828" y="3801587"/>
            <a:ext cx="2235518" cy="399998"/>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WCF Endpoints</a:t>
            </a:r>
          </a:p>
        </p:txBody>
      </p:sp>
      <p:grpSp>
        <p:nvGrpSpPr>
          <p:cNvPr id="35" name="Group 34"/>
          <p:cNvGrpSpPr/>
          <p:nvPr/>
        </p:nvGrpSpPr>
        <p:grpSpPr>
          <a:xfrm>
            <a:off x="6155437" y="4368128"/>
            <a:ext cx="2389916" cy="503542"/>
            <a:chOff x="2149157" y="3011976"/>
            <a:chExt cx="2443885" cy="514913"/>
          </a:xfrm>
        </p:grpSpPr>
        <p:sp>
          <p:nvSpPr>
            <p:cNvPr id="36" name="Rectangle 35"/>
            <p:cNvSpPr/>
            <p:nvPr/>
          </p:nvSpPr>
          <p:spPr bwMode="auto">
            <a:xfrm>
              <a:off x="2307042" y="3117858"/>
              <a:ext cx="2286000" cy="40903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Business Objects</a:t>
              </a:r>
            </a:p>
          </p:txBody>
        </p:sp>
        <p:sp>
          <p:nvSpPr>
            <p:cNvPr id="37" name="Rectangle 36"/>
            <p:cNvSpPr/>
            <p:nvPr/>
          </p:nvSpPr>
          <p:spPr bwMode="auto">
            <a:xfrm>
              <a:off x="2227389" y="3064917"/>
              <a:ext cx="2286000" cy="40903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Business Objects</a:t>
              </a:r>
            </a:p>
          </p:txBody>
        </p:sp>
        <p:sp>
          <p:nvSpPr>
            <p:cNvPr id="38" name="Rectangle 37"/>
            <p:cNvSpPr/>
            <p:nvPr/>
          </p:nvSpPr>
          <p:spPr bwMode="auto">
            <a:xfrm>
              <a:off x="2149157" y="3011976"/>
              <a:ext cx="2286000" cy="409031"/>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Business Objects</a:t>
              </a:r>
            </a:p>
          </p:txBody>
        </p:sp>
      </p:grpSp>
      <p:sp>
        <p:nvSpPr>
          <p:cNvPr id="39" name="Rectangle 38"/>
          <p:cNvSpPr/>
          <p:nvPr/>
        </p:nvSpPr>
        <p:spPr bwMode="auto">
          <a:xfrm>
            <a:off x="2712283" y="4128914"/>
            <a:ext cx="984084" cy="788525"/>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Eventing</a:t>
            </a:r>
          </a:p>
        </p:txBody>
      </p:sp>
      <p:sp>
        <p:nvSpPr>
          <p:cNvPr id="40" name="Rectangle 39"/>
          <p:cNvSpPr/>
          <p:nvPr/>
        </p:nvSpPr>
        <p:spPr bwMode="auto">
          <a:xfrm>
            <a:off x="3830042" y="4120848"/>
            <a:ext cx="984084" cy="788525"/>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Queue</a:t>
            </a:r>
          </a:p>
        </p:txBody>
      </p:sp>
      <p:sp>
        <p:nvSpPr>
          <p:cNvPr id="41" name="Rectangle 40"/>
          <p:cNvSpPr/>
          <p:nvPr/>
        </p:nvSpPr>
        <p:spPr bwMode="auto">
          <a:xfrm>
            <a:off x="4947801" y="4128913"/>
            <a:ext cx="984084" cy="788525"/>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err="1">
                <a:gradFill>
                  <a:gsLst>
                    <a:gs pos="0">
                      <a:srgbClr val="FFFFFF"/>
                    </a:gs>
                    <a:gs pos="100000">
                      <a:srgbClr val="FFFFFF"/>
                    </a:gs>
                  </a:gsLst>
                  <a:lin ang="5400000" scaled="0"/>
                </a:gradFill>
              </a:rPr>
              <a:t>Calc</a:t>
            </a:r>
            <a:endParaRPr lang="en-US" sz="1858" dirty="0">
              <a:gradFill>
                <a:gsLst>
                  <a:gs pos="0">
                    <a:srgbClr val="FFFFFF"/>
                  </a:gs>
                  <a:gs pos="100000">
                    <a:srgbClr val="FFFFFF"/>
                  </a:gs>
                </a:gsLst>
                <a:lin ang="5400000" scaled="0"/>
              </a:gradFill>
            </a:endParaRPr>
          </a:p>
        </p:txBody>
      </p:sp>
      <p:sp>
        <p:nvSpPr>
          <p:cNvPr id="42" name="Rectangle 41"/>
          <p:cNvSpPr/>
          <p:nvPr/>
        </p:nvSpPr>
        <p:spPr bwMode="auto">
          <a:xfrm>
            <a:off x="8971733" y="4089718"/>
            <a:ext cx="984084" cy="788525"/>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858" dirty="0">
                <a:gradFill>
                  <a:gsLst>
                    <a:gs pos="0">
                      <a:srgbClr val="FFFFFF"/>
                    </a:gs>
                    <a:gs pos="100000">
                      <a:srgbClr val="FFFFFF"/>
                    </a:gs>
                  </a:gsLst>
                  <a:lin ang="5400000" scaled="0"/>
                </a:gradFill>
              </a:rPr>
              <a:t>Workflow</a:t>
            </a:r>
          </a:p>
        </p:txBody>
      </p:sp>
      <p:grpSp>
        <p:nvGrpSpPr>
          <p:cNvPr id="66" name="Group 65"/>
          <p:cNvGrpSpPr/>
          <p:nvPr/>
        </p:nvGrpSpPr>
        <p:grpSpPr>
          <a:xfrm>
            <a:off x="5931885" y="5321686"/>
            <a:ext cx="3477999" cy="1475355"/>
            <a:chOff x="6537645" y="5432689"/>
            <a:chExt cx="3556539" cy="1508672"/>
          </a:xfrm>
        </p:grpSpPr>
        <p:grpSp>
          <p:nvGrpSpPr>
            <p:cNvPr id="48" name="Group 47"/>
            <p:cNvGrpSpPr/>
            <p:nvPr/>
          </p:nvGrpSpPr>
          <p:grpSpPr>
            <a:xfrm>
              <a:off x="7503733" y="5499846"/>
              <a:ext cx="1219200" cy="1321526"/>
              <a:chOff x="10333037" y="4609998"/>
              <a:chExt cx="1219200" cy="1321526"/>
            </a:xfrm>
          </p:grpSpPr>
          <p:sp>
            <p:nvSpPr>
              <p:cNvPr id="49" name="Flowchart: Magnetic Disk 48"/>
              <p:cNvSpPr/>
              <p:nvPr/>
            </p:nvSpPr>
            <p:spPr bwMode="auto">
              <a:xfrm>
                <a:off x="10333037" y="5469552"/>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p:txBody>
          </p:sp>
          <p:sp>
            <p:nvSpPr>
              <p:cNvPr id="50" name="Flowchart: Magnetic Disk 49"/>
              <p:cNvSpPr/>
              <p:nvPr/>
            </p:nvSpPr>
            <p:spPr bwMode="auto">
              <a:xfrm>
                <a:off x="10333037" y="5163464"/>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p:txBody>
          </p:sp>
          <p:sp>
            <p:nvSpPr>
              <p:cNvPr id="51" name="Flowchart: Magnetic Disk 50"/>
              <p:cNvSpPr/>
              <p:nvPr/>
            </p:nvSpPr>
            <p:spPr bwMode="auto">
              <a:xfrm>
                <a:off x="10333037" y="4868862"/>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content</a:t>
                </a:r>
              </a:p>
            </p:txBody>
          </p:sp>
          <p:sp>
            <p:nvSpPr>
              <p:cNvPr id="52" name="Flowchart: Magnetic Disk 51"/>
              <p:cNvSpPr/>
              <p:nvPr/>
            </p:nvSpPr>
            <p:spPr bwMode="auto">
              <a:xfrm>
                <a:off x="10333037" y="4609998"/>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p:txBody>
          </p:sp>
        </p:grpSp>
        <p:grpSp>
          <p:nvGrpSpPr>
            <p:cNvPr id="53" name="Group 52"/>
            <p:cNvGrpSpPr/>
            <p:nvPr/>
          </p:nvGrpSpPr>
          <p:grpSpPr>
            <a:xfrm>
              <a:off x="8874984" y="5499846"/>
              <a:ext cx="1219200" cy="1321526"/>
              <a:chOff x="10333037" y="4609998"/>
              <a:chExt cx="1219200" cy="1321526"/>
            </a:xfrm>
          </p:grpSpPr>
          <p:sp>
            <p:nvSpPr>
              <p:cNvPr id="54" name="Flowchart: Magnetic Disk 53"/>
              <p:cNvSpPr/>
              <p:nvPr/>
            </p:nvSpPr>
            <p:spPr bwMode="auto">
              <a:xfrm>
                <a:off x="10333037" y="5469552"/>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p:txBody>
          </p:sp>
          <p:sp>
            <p:nvSpPr>
              <p:cNvPr id="55" name="Flowchart: Magnetic Disk 54"/>
              <p:cNvSpPr/>
              <p:nvPr/>
            </p:nvSpPr>
            <p:spPr bwMode="auto">
              <a:xfrm>
                <a:off x="10333037" y="5163464"/>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p:txBody>
          </p:sp>
          <p:sp>
            <p:nvSpPr>
              <p:cNvPr id="57" name="Flowchart: Magnetic Disk 56"/>
              <p:cNvSpPr/>
              <p:nvPr/>
            </p:nvSpPr>
            <p:spPr bwMode="auto">
              <a:xfrm>
                <a:off x="10333037" y="4609998"/>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endParaRPr lang="en-US" sz="1956" dirty="0">
                  <a:gradFill>
                    <a:gsLst>
                      <a:gs pos="0">
                        <a:srgbClr val="FFFFFF"/>
                      </a:gs>
                      <a:gs pos="100000">
                        <a:srgbClr val="FFFFFF"/>
                      </a:gs>
                    </a:gsLst>
                    <a:lin ang="5400000" scaled="0"/>
                  </a:gradFill>
                </a:endParaRPr>
              </a:p>
            </p:txBody>
          </p:sp>
          <p:sp>
            <p:nvSpPr>
              <p:cNvPr id="56" name="Flowchart: Magnetic Disk 55"/>
              <p:cNvSpPr/>
              <p:nvPr/>
            </p:nvSpPr>
            <p:spPr bwMode="auto">
              <a:xfrm>
                <a:off x="10333037" y="4868862"/>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err="1">
                    <a:gradFill>
                      <a:gsLst>
                        <a:gs pos="0">
                          <a:srgbClr val="FFFFFF"/>
                        </a:gs>
                        <a:gs pos="100000">
                          <a:srgbClr val="FFFFFF"/>
                        </a:gs>
                      </a:gsLst>
                      <a:lin ang="5400000" scaled="0"/>
                    </a:gradFill>
                  </a:rPr>
                  <a:t>config</a:t>
                </a:r>
                <a:endParaRPr lang="en-US" sz="1956" dirty="0">
                  <a:gradFill>
                    <a:gsLst>
                      <a:gs pos="0">
                        <a:srgbClr val="FFFFFF"/>
                      </a:gs>
                      <a:gs pos="100000">
                        <a:srgbClr val="FFFFFF"/>
                      </a:gs>
                    </a:gsLst>
                    <a:lin ang="5400000" scaled="0"/>
                  </a:gradFill>
                </a:endParaRPr>
              </a:p>
            </p:txBody>
          </p:sp>
        </p:grpSp>
        <p:sp>
          <p:nvSpPr>
            <p:cNvPr id="58" name="Left Brace 57"/>
            <p:cNvSpPr/>
            <p:nvPr/>
          </p:nvSpPr>
          <p:spPr>
            <a:xfrm>
              <a:off x="6999341" y="5499846"/>
              <a:ext cx="401928" cy="1321525"/>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58" dirty="0">
                <a:solidFill>
                  <a:srgbClr val="505050"/>
                </a:solidFill>
              </a:endParaRPr>
            </a:p>
          </p:txBody>
        </p:sp>
        <p:sp>
          <p:nvSpPr>
            <p:cNvPr id="59" name="TextBox 58"/>
            <p:cNvSpPr txBox="1"/>
            <p:nvPr/>
          </p:nvSpPr>
          <p:spPr>
            <a:xfrm>
              <a:off x="6537645" y="5432689"/>
              <a:ext cx="646357" cy="1508672"/>
            </a:xfrm>
            <a:prstGeom prst="rect">
              <a:avLst/>
            </a:prstGeom>
            <a:noFill/>
          </p:spPr>
          <p:txBody>
            <a:bodyPr vert="vert270" wrap="none" lIns="178841" tIns="143073" rIns="178841" bIns="143073" rtlCol="0">
              <a:spAutoFit/>
            </a:bodyPr>
            <a:lstStyle/>
            <a:p>
              <a:pPr>
                <a:lnSpc>
                  <a:spcPct val="90000"/>
                </a:lnSpc>
                <a:spcAft>
                  <a:spcPts val="587"/>
                </a:spcAft>
              </a:pPr>
              <a:r>
                <a:rPr lang="en-US" sz="1956" dirty="0">
                  <a:solidFill>
                    <a:srgbClr val="FFFFFF"/>
                  </a:solidFill>
                </a:rPr>
                <a:t>SharePoint</a:t>
              </a:r>
            </a:p>
          </p:txBody>
        </p:sp>
      </p:grpSp>
      <p:grpSp>
        <p:nvGrpSpPr>
          <p:cNvPr id="65" name="Group 64"/>
          <p:cNvGrpSpPr/>
          <p:nvPr/>
        </p:nvGrpSpPr>
        <p:grpSpPr>
          <a:xfrm>
            <a:off x="2098580" y="5387361"/>
            <a:ext cx="2119408" cy="1409682"/>
            <a:chOff x="3821268" y="5499846"/>
            <a:chExt cx="2167268" cy="1441515"/>
          </a:xfrm>
        </p:grpSpPr>
        <p:grpSp>
          <p:nvGrpSpPr>
            <p:cNvPr id="46" name="Group 45"/>
            <p:cNvGrpSpPr/>
            <p:nvPr/>
          </p:nvGrpSpPr>
          <p:grpSpPr>
            <a:xfrm>
              <a:off x="4769336" y="5499846"/>
              <a:ext cx="1219200" cy="1321526"/>
              <a:chOff x="10333037" y="4609998"/>
              <a:chExt cx="1219200" cy="1321526"/>
            </a:xfrm>
          </p:grpSpPr>
          <p:sp>
            <p:nvSpPr>
              <p:cNvPr id="45" name="Flowchart: Magnetic Disk 44"/>
              <p:cNvSpPr/>
              <p:nvPr/>
            </p:nvSpPr>
            <p:spPr bwMode="auto">
              <a:xfrm>
                <a:off x="10333037" y="5469552"/>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archive</a:t>
                </a:r>
              </a:p>
            </p:txBody>
          </p:sp>
          <p:sp>
            <p:nvSpPr>
              <p:cNvPr id="44" name="Flowchart: Magnetic Disk 43"/>
              <p:cNvSpPr/>
              <p:nvPr/>
            </p:nvSpPr>
            <p:spPr bwMode="auto">
              <a:xfrm>
                <a:off x="10333037" y="5163464"/>
                <a:ext cx="1219200" cy="461972"/>
              </a:xfrm>
              <a:prstGeom prst="flowChartMagneticDisk">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err="1">
                    <a:gradFill>
                      <a:gsLst>
                        <a:gs pos="0">
                          <a:srgbClr val="FFFFFF"/>
                        </a:gs>
                        <a:gs pos="100000">
                          <a:srgbClr val="FFFFFF"/>
                        </a:gs>
                      </a:gsLst>
                      <a:lin ang="5400000" scaled="0"/>
                    </a:gradFill>
                  </a:rPr>
                  <a:t>dbo</a:t>
                </a:r>
                <a:endParaRPr lang="en-US" sz="1956" dirty="0">
                  <a:gradFill>
                    <a:gsLst>
                      <a:gs pos="0">
                        <a:srgbClr val="FFFFFF"/>
                      </a:gs>
                      <a:gs pos="100000">
                        <a:srgbClr val="FFFFFF"/>
                      </a:gs>
                    </a:gsLst>
                    <a:lin ang="5400000" scaled="0"/>
                  </a:gradFill>
                </a:endParaRPr>
              </a:p>
            </p:txBody>
          </p:sp>
          <p:sp>
            <p:nvSpPr>
              <p:cNvPr id="43" name="Flowchart: Magnetic Disk 42"/>
              <p:cNvSpPr/>
              <p:nvPr/>
            </p:nvSpPr>
            <p:spPr bwMode="auto">
              <a:xfrm>
                <a:off x="10333037" y="4868862"/>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publish</a:t>
                </a:r>
              </a:p>
            </p:txBody>
          </p:sp>
          <p:sp>
            <p:nvSpPr>
              <p:cNvPr id="24" name="Flowchart: Magnetic Disk 23"/>
              <p:cNvSpPr/>
              <p:nvPr/>
            </p:nvSpPr>
            <p:spPr bwMode="auto">
              <a:xfrm>
                <a:off x="10333037" y="4609998"/>
                <a:ext cx="1219200" cy="461972"/>
              </a:xfrm>
              <a:prstGeom prst="flowChartMagneticDisk">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draft</a:t>
                </a:r>
              </a:p>
            </p:txBody>
          </p:sp>
        </p:grpSp>
        <p:sp>
          <p:nvSpPr>
            <p:cNvPr id="60" name="Left Brace 59"/>
            <p:cNvSpPr/>
            <p:nvPr/>
          </p:nvSpPr>
          <p:spPr>
            <a:xfrm>
              <a:off x="4282964" y="5499846"/>
              <a:ext cx="401928" cy="1321525"/>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58" dirty="0">
                <a:solidFill>
                  <a:srgbClr val="505050"/>
                </a:solidFill>
              </a:endParaRPr>
            </a:p>
          </p:txBody>
        </p:sp>
        <p:sp>
          <p:nvSpPr>
            <p:cNvPr id="61" name="TextBox 60"/>
            <p:cNvSpPr txBox="1"/>
            <p:nvPr/>
          </p:nvSpPr>
          <p:spPr>
            <a:xfrm>
              <a:off x="3821268" y="5499846"/>
              <a:ext cx="646357" cy="1441515"/>
            </a:xfrm>
            <a:prstGeom prst="rect">
              <a:avLst/>
            </a:prstGeom>
            <a:noFill/>
          </p:spPr>
          <p:txBody>
            <a:bodyPr vert="vert270" wrap="square" lIns="178841" tIns="143073" rIns="178841" bIns="143073" rtlCol="0">
              <a:spAutoFit/>
            </a:bodyPr>
            <a:lstStyle/>
            <a:p>
              <a:pPr algn="ctr">
                <a:lnSpc>
                  <a:spcPct val="90000"/>
                </a:lnSpc>
                <a:spcAft>
                  <a:spcPts val="587"/>
                </a:spcAft>
              </a:pPr>
              <a:r>
                <a:rPr lang="en-US" sz="1956" dirty="0">
                  <a:solidFill>
                    <a:srgbClr val="FFFFFF"/>
                  </a:solidFill>
                </a:rPr>
                <a:t>Project</a:t>
              </a:r>
            </a:p>
          </p:txBody>
        </p:sp>
      </p:grpSp>
      <p:sp>
        <p:nvSpPr>
          <p:cNvPr id="63" name="Cloud 62"/>
          <p:cNvSpPr/>
          <p:nvPr/>
        </p:nvSpPr>
        <p:spPr bwMode="auto">
          <a:xfrm>
            <a:off x="65979" y="3797827"/>
            <a:ext cx="1493385" cy="1195069"/>
          </a:xfrm>
          <a:prstGeom prst="cloud">
            <a:avLst/>
          </a:prstGeom>
          <a:solidFill>
            <a:schemeClr val="bg1"/>
          </a:solidFill>
          <a:ln>
            <a:solidFill>
              <a:schemeClr val="tx1">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565" dirty="0">
                <a:solidFill>
                  <a:srgbClr val="505050"/>
                </a:solidFill>
              </a:rPr>
              <a:t>Event Receiver</a:t>
            </a:r>
          </a:p>
        </p:txBody>
      </p:sp>
      <p:sp>
        <p:nvSpPr>
          <p:cNvPr id="64" name="Cloud 63"/>
          <p:cNvSpPr/>
          <p:nvPr/>
        </p:nvSpPr>
        <p:spPr bwMode="auto">
          <a:xfrm>
            <a:off x="10668609" y="3856297"/>
            <a:ext cx="1348644" cy="1078130"/>
          </a:xfrm>
          <a:prstGeom prst="cloud">
            <a:avLst/>
          </a:prstGeom>
          <a:solidFill>
            <a:schemeClr val="bg1"/>
          </a:solidFill>
          <a:ln>
            <a:solidFill>
              <a:schemeClr val="bg1">
                <a:lumMod val="8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369" dirty="0">
                <a:solidFill>
                  <a:srgbClr val="505050"/>
                </a:solidFill>
              </a:rPr>
              <a:t>Azure</a:t>
            </a:r>
            <a:br>
              <a:rPr lang="en-US" sz="1369" dirty="0">
                <a:solidFill>
                  <a:srgbClr val="505050"/>
                </a:solidFill>
              </a:rPr>
            </a:br>
            <a:r>
              <a:rPr lang="en-US" sz="1369" dirty="0">
                <a:solidFill>
                  <a:srgbClr val="505050"/>
                </a:solidFill>
              </a:rPr>
              <a:t>Workflow</a:t>
            </a:r>
          </a:p>
        </p:txBody>
      </p:sp>
      <p:sp>
        <p:nvSpPr>
          <p:cNvPr id="67" name="Cube 66"/>
          <p:cNvSpPr/>
          <p:nvPr/>
        </p:nvSpPr>
        <p:spPr bwMode="auto">
          <a:xfrm>
            <a:off x="4367023" y="5568324"/>
            <a:ext cx="1153530" cy="915884"/>
          </a:xfrm>
          <a:prstGeom prst="cub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07" rIns="0" bIns="45607" numCol="1" rtlCol="0" anchor="ctr" anchorCtr="0" compatLnSpc="1">
            <a:prstTxWarp prst="textNoShape">
              <a:avLst/>
            </a:prstTxWarp>
          </a:bodyPr>
          <a:lstStyle/>
          <a:p>
            <a:pPr algn="ctr" defTabSz="911864" fontAlgn="base">
              <a:spcBef>
                <a:spcPct val="0"/>
              </a:spcBef>
              <a:spcAft>
                <a:spcPct val="0"/>
              </a:spcAft>
            </a:pPr>
            <a:r>
              <a:rPr lang="en-US" sz="1956" dirty="0">
                <a:gradFill>
                  <a:gsLst>
                    <a:gs pos="0">
                      <a:srgbClr val="FFFFFF"/>
                    </a:gs>
                    <a:gs pos="100000">
                      <a:srgbClr val="FFFFFF"/>
                    </a:gs>
                  </a:gsLst>
                  <a:lin ang="5400000" scaled="0"/>
                </a:gradFill>
              </a:rPr>
              <a:t>cubes</a:t>
            </a:r>
          </a:p>
        </p:txBody>
      </p:sp>
    </p:spTree>
    <p:extLst>
      <p:ext uri="{BB962C8B-B14F-4D97-AF65-F5344CB8AC3E}">
        <p14:creationId xmlns:p14="http://schemas.microsoft.com/office/powerpoint/2010/main" val="361391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par>
                          <p:cTn id="86" fill="hold">
                            <p:stCondLst>
                              <p:cond delay="1000"/>
                            </p:stCondLst>
                            <p:childTnLst>
                              <p:par>
                                <p:cTn id="87" presetID="10"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5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fade">
                                      <p:cBhvr>
                                        <p:cTn id="108" dur="500"/>
                                        <p:tgtEl>
                                          <p:spTgt spid="6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fade">
                                      <p:cBhvr>
                                        <p:cTn id="111" dur="50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fade">
                                      <p:cBhvr>
                                        <p:cTn id="1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3" grpId="0" animBg="1"/>
      <p:bldP spid="14" grpId="0" animBg="1"/>
      <p:bldP spid="23" grpId="0" animBg="1"/>
      <p:bldP spid="25" grpId="0" animBg="1"/>
      <p:bldP spid="26" grpId="0" animBg="1"/>
      <p:bldP spid="27" grpId="0" animBg="1"/>
      <p:bldP spid="28" grpId="0" animBg="1"/>
      <p:bldP spid="30" grpId="0" animBg="1"/>
      <p:bldP spid="34" grpId="0" animBg="1"/>
      <p:bldP spid="39" grpId="0" animBg="1"/>
      <p:bldP spid="40" grpId="0" animBg="1"/>
      <p:bldP spid="41" grpId="0" animBg="1"/>
      <p:bldP spid="42" grpId="0" animBg="1"/>
      <p:bldP spid="63" grpId="0" animBg="1"/>
      <p:bldP spid="64" grpId="0" animBg="1"/>
      <p:bldP spid="67" grpId="0" animBg="1"/>
    </p:bld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901DB0-41B4-4126-9370-105FA76A5BA9}"/>
</file>

<file path=customXml/itemProps2.xml><?xml version="1.0" encoding="utf-8"?>
<ds:datastoreItem xmlns:ds="http://schemas.openxmlformats.org/officeDocument/2006/customXml" ds:itemID="{245A7004-ABDB-4832-A448-4AD6292E3E26}"/>
</file>

<file path=customXml/itemProps3.xml><?xml version="1.0" encoding="utf-8"?>
<ds:datastoreItem xmlns:ds="http://schemas.openxmlformats.org/officeDocument/2006/customXml" ds:itemID="{73A7BB4B-1954-47E3-BAB5-729939206CAE}"/>
</file>

<file path=docProps/app.xml><?xml version="1.0" encoding="utf-8"?>
<Properties xmlns="http://schemas.openxmlformats.org/officeDocument/2006/extended-properties" xmlns:vt="http://schemas.openxmlformats.org/officeDocument/2006/docPropsVTypes">
  <Template>Office365 Template 2012 - White Background</Template>
  <TotalTime>0</TotalTime>
  <Words>1336</Words>
  <Application>Microsoft Office PowerPoint</Application>
  <PresentationFormat>Custom</PresentationFormat>
  <Paragraphs>235</Paragraphs>
  <Slides>26</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Calibri</vt:lpstr>
      <vt:lpstr>Consolas</vt:lpstr>
      <vt:lpstr>Segoe Condensed</vt:lpstr>
      <vt:lpstr>Segoe Pro</vt:lpstr>
      <vt:lpstr>Segoe Pro Light</vt:lpstr>
      <vt:lpstr>Segoe UI</vt:lpstr>
      <vt:lpstr>Segoe UI Light</vt:lpstr>
      <vt:lpstr>Times New Roman</vt:lpstr>
      <vt:lpstr>Wingdings</vt:lpstr>
      <vt:lpstr>Project Template 2012 - White Background</vt:lpstr>
      <vt:lpstr>Metro Template Light 16x9</vt:lpstr>
      <vt:lpstr>Architecture Changes</vt:lpstr>
      <vt:lpstr>Agenda</vt:lpstr>
      <vt:lpstr>What’s new in Architecture</vt:lpstr>
      <vt:lpstr>Important SharePoint Architecture Changes</vt:lpstr>
      <vt:lpstr>Work Management Service</vt:lpstr>
      <vt:lpstr>Detailed Architecture And Process Work Management Service</vt:lpstr>
      <vt:lpstr>Performance Improvements in All Three Tiers</vt:lpstr>
      <vt:lpstr>Focus on Page Performance</vt:lpstr>
      <vt:lpstr>Project Server 2013 Architecture</vt:lpstr>
      <vt:lpstr>Project Server 2013 Technologies</vt:lpstr>
      <vt:lpstr>Single Project Server Database</vt:lpstr>
      <vt:lpstr>Scheduling Engines</vt:lpstr>
      <vt:lpstr>SharePoint &amp; Project App model</vt:lpstr>
      <vt:lpstr>New Administration Locations</vt:lpstr>
      <vt:lpstr>Two Administration Locations Depending on Role</vt:lpstr>
      <vt:lpstr>New: Project Type &amp; Enterprise Project Features</vt:lpstr>
      <vt:lpstr>What’s New in Security?</vt:lpstr>
      <vt:lpstr>Authentication and Authorization</vt:lpstr>
      <vt:lpstr>Permissions Modes</vt:lpstr>
      <vt:lpstr>A Permissions Mode Determines</vt:lpstr>
      <vt:lpstr>Project Server supports two permissions modes</vt:lpstr>
      <vt:lpstr>Comparison of features for security modes in Project Server</vt:lpstr>
      <vt:lpstr>Changing Permissions Modes</vt:lpstr>
      <vt:lpstr>Summary</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2012-12-17T22:54:37Z</dcterms:created>
  <dcterms:modified xsi:type="dcterms:W3CDTF">2012-12-17T22:54:43Z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