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328" r:id="rId3"/>
    <p:sldId id="319" r:id="rId4"/>
    <p:sldId id="327" r:id="rId5"/>
    <p:sldId id="323" r:id="rId6"/>
    <p:sldId id="324" r:id="rId7"/>
    <p:sldId id="320" r:id="rId8"/>
    <p:sldId id="321" r:id="rId9"/>
    <p:sldId id="322" r:id="rId10"/>
    <p:sldId id="307" r:id="rId11"/>
    <p:sldId id="30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3D73-FE7A-41B1-87C6-7CDD318A7BDA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5B09-6E3E-4674-8B88-9458115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TCM Solution Briefing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BA920-EFFF-42C1-ABCB-295C0FB7254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2004 Microsoft Corporation. All rights reserved. This presentation is for informational purposes only. Microsoft makes no warranties, express or implied, in this summary.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C08A-AC19-45BB-9D11-0DA0926AB6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1"/>
            <a:ext cx="11176000" cy="666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8000" y="1447800"/>
            <a:ext cx="11176000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C70519-3D27-4D5B-A312-0DC52B8ED5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Server 2010 – Ignite Workshop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8636000" y="6451560"/>
            <a:ext cx="3048000" cy="254041"/>
            <a:chOff x="6477000" y="6451559"/>
            <a:chExt cx="2286000" cy="254041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8001000" y="6527759"/>
              <a:ext cx="762000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Ignite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6451559"/>
              <a:ext cx="1385887" cy="254041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 userDrawn="1"/>
          </p:nvCxnSpPr>
          <p:spPr>
            <a:xfrm rot="5400000">
              <a:off x="7810500" y="6565859"/>
              <a:ext cx="2286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2998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05"/>
            <a:ext cx="12192000" cy="681776"/>
          </a:xfrm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/>
          <a:lstStyle>
            <a:lvl1pPr>
              <a:defRPr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42047" y="833718"/>
            <a:ext cx="11698941" cy="521409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9974" y="134434"/>
            <a:ext cx="10364451" cy="8064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89974" y="1339799"/>
            <a:ext cx="5106026" cy="4603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249025" y="1335702"/>
            <a:ext cx="5105400" cy="460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776"/>
          </a:xfrm>
          <a:solidFill>
            <a:srgbClr val="00B0F0">
              <a:alpha val="47000"/>
            </a:srgbClr>
          </a:solidFill>
          <a:ln w="3175" cap="rnd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cap="none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160882"/>
            <a:ext cx="11698941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003541"/>
            <a:ext cx="11698940" cy="478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866" y="6302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38421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773" y="627034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  <a:t>Enterprise Project Server 2016</a:t>
            </a:r>
            <a:b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5400" cap="none" dirty="0">
                <a:latin typeface="Aparajita" panose="02020603050405020304" pitchFamily="18" charset="0"/>
                <a:cs typeface="Aparajita" panose="02020603050405020304" pitchFamily="18" charset="0"/>
              </a:rPr>
              <a:t>Project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Hari Thapliyal</a:t>
            </a:r>
          </a:p>
        </p:txBody>
      </p:sp>
    </p:spTree>
    <p:extLst>
      <p:ext uri="{BB962C8B-B14F-4D97-AF65-F5344CB8AC3E}">
        <p14:creationId xmlns:p14="http://schemas.microsoft.com/office/powerpoint/2010/main" val="1096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Enterprise Project Management Solution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F977-003B-4382-9C11-15648BFA55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8" name="Picture 44" descr="401417_green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2590801"/>
            <a:ext cx="7642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8209"/>
          <p:cNvSpPr txBox="1">
            <a:spLocks noChangeArrowheads="1"/>
          </p:cNvSpPr>
          <p:nvPr/>
        </p:nvSpPr>
        <p:spPr bwMode="auto">
          <a:xfrm>
            <a:off x="2609713" y="2762250"/>
            <a:ext cx="700944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itchFamily="34" charset="0"/>
              </a:rPr>
              <a:t>Enterprise Project Management</a:t>
            </a:r>
          </a:p>
        </p:txBody>
      </p:sp>
      <p:grpSp>
        <p:nvGrpSpPr>
          <p:cNvPr id="2" name="Group 39"/>
          <p:cNvGrpSpPr/>
          <p:nvPr/>
        </p:nvGrpSpPr>
        <p:grpSpPr>
          <a:xfrm>
            <a:off x="7899401" y="3219451"/>
            <a:ext cx="1941513" cy="2427013"/>
            <a:chOff x="6353076" y="2929146"/>
            <a:chExt cx="1941513" cy="2427013"/>
          </a:xfrm>
        </p:grpSpPr>
        <p:pic>
          <p:nvPicPr>
            <p:cNvPr id="43" name="Picture 39" descr="401417_greenbox"/>
            <p:cNvPicPr>
              <a:picLocks noChangeAspect="1" noChangeArrowheads="1"/>
            </p:cNvPicPr>
            <p:nvPr/>
          </p:nvPicPr>
          <p:blipFill>
            <a:blip r:embed="rId4" cstate="print">
              <a:lum bright="-24000"/>
            </a:blip>
            <a:srcRect/>
            <a:stretch>
              <a:fillRect/>
            </a:stretch>
          </p:blipFill>
          <p:spPr bwMode="auto">
            <a:xfrm>
              <a:off x="6353076" y="3214896"/>
              <a:ext cx="1941513" cy="165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8204"/>
            <p:cNvSpPr txBox="1">
              <a:spLocks noChangeArrowheads="1"/>
            </p:cNvSpPr>
            <p:nvPr/>
          </p:nvSpPr>
          <p:spPr bwMode="auto">
            <a:xfrm>
              <a:off x="6593466" y="4295883"/>
              <a:ext cx="1508448" cy="40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defTabSz="760413">
                <a:lnSpc>
                  <a:spcPct val="85000"/>
                </a:lnSpc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Manage</a:t>
              </a:r>
            </a:p>
          </p:txBody>
        </p:sp>
        <p:pic>
          <p:nvPicPr>
            <p:cNvPr id="45" name="Picture 52" descr="401417_connector"/>
            <p:cNvPicPr>
              <a:picLocks noChangeAspect="1" noChangeArrowheads="1"/>
            </p:cNvPicPr>
            <p:nvPr/>
          </p:nvPicPr>
          <p:blipFill>
            <a:blip r:embed="rId5" cstate="print"/>
            <a:srcRect t="25055" b="23737"/>
            <a:stretch>
              <a:fillRect/>
            </a:stretch>
          </p:blipFill>
          <p:spPr bwMode="auto">
            <a:xfrm>
              <a:off x="6754714" y="2929146"/>
              <a:ext cx="1146175" cy="39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65"/>
            <p:cNvGrpSpPr/>
            <p:nvPr/>
          </p:nvGrpSpPr>
          <p:grpSpPr>
            <a:xfrm>
              <a:off x="6728995" y="3347838"/>
              <a:ext cx="1106268" cy="812072"/>
              <a:chOff x="756467" y="4007245"/>
              <a:chExt cx="1106268" cy="812072"/>
            </a:xfrm>
          </p:grpSpPr>
          <p:pic>
            <p:nvPicPr>
              <p:cNvPr id="48" name="Picture 73" descr="Generic Applicati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10229" y="4007245"/>
                <a:ext cx="552506" cy="8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69" descr="XP icon user accounts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6467" y="4151085"/>
                <a:ext cx="793530" cy="650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" name="TextBox 8204"/>
            <p:cNvSpPr txBox="1">
              <a:spLocks noChangeArrowheads="1"/>
            </p:cNvSpPr>
            <p:nvPr/>
          </p:nvSpPr>
          <p:spPr bwMode="auto">
            <a:xfrm>
              <a:off x="6593466" y="4847815"/>
              <a:ext cx="1508448" cy="50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1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Collaboration &amp; Reporting</a:t>
              </a: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042125" y="3228767"/>
            <a:ext cx="1941513" cy="2418252"/>
            <a:chOff x="2606576" y="2929146"/>
            <a:chExt cx="1941513" cy="2418252"/>
          </a:xfrm>
        </p:grpSpPr>
        <p:pic>
          <p:nvPicPr>
            <p:cNvPr id="51" name="Picture 37" descr="401417_greenbox"/>
            <p:cNvPicPr>
              <a:picLocks noChangeAspect="1" noChangeArrowheads="1"/>
            </p:cNvPicPr>
            <p:nvPr/>
          </p:nvPicPr>
          <p:blipFill>
            <a:blip r:embed="rId4" cstate="print">
              <a:lum bright="-24000"/>
            </a:blip>
            <a:srcRect/>
            <a:stretch>
              <a:fillRect/>
            </a:stretch>
          </p:blipFill>
          <p:spPr bwMode="auto">
            <a:xfrm>
              <a:off x="2606576" y="3214896"/>
              <a:ext cx="1941513" cy="165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8205"/>
            <p:cNvSpPr txBox="1">
              <a:spLocks noChangeArrowheads="1"/>
            </p:cNvSpPr>
            <p:nvPr/>
          </p:nvSpPr>
          <p:spPr bwMode="auto">
            <a:xfrm>
              <a:off x="2872825" y="4278880"/>
              <a:ext cx="1400175" cy="40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Plan</a:t>
              </a:r>
            </a:p>
          </p:txBody>
        </p:sp>
        <p:pic>
          <p:nvPicPr>
            <p:cNvPr id="66" name="Picture 50" descr="401417_connector"/>
            <p:cNvPicPr>
              <a:picLocks noChangeAspect="1" noChangeArrowheads="1"/>
            </p:cNvPicPr>
            <p:nvPr/>
          </p:nvPicPr>
          <p:blipFill>
            <a:blip r:embed="rId5" cstate="print"/>
            <a:srcRect t="25055" b="23737"/>
            <a:stretch>
              <a:fillRect/>
            </a:stretch>
          </p:blipFill>
          <p:spPr bwMode="auto">
            <a:xfrm>
              <a:off x="3011389" y="2929146"/>
              <a:ext cx="1146175" cy="39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72"/>
            <p:cNvGrpSpPr/>
            <p:nvPr/>
          </p:nvGrpSpPr>
          <p:grpSpPr>
            <a:xfrm>
              <a:off x="3072561" y="3381810"/>
              <a:ext cx="1143382" cy="839108"/>
              <a:chOff x="3087688" y="3894138"/>
              <a:chExt cx="1157287" cy="849312"/>
            </a:xfrm>
          </p:grpSpPr>
          <p:pic>
            <p:nvPicPr>
              <p:cNvPr id="73" name="Rectangle 7203" descr="layered complex diagram illustration icon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02013" y="3894138"/>
                <a:ext cx="842962" cy="784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" name="Rectangle 7204" descr="user business user woman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087688" y="3986213"/>
                <a:ext cx="560387" cy="757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8205"/>
            <p:cNvSpPr txBox="1">
              <a:spLocks noChangeArrowheads="1"/>
            </p:cNvSpPr>
            <p:nvPr/>
          </p:nvSpPr>
          <p:spPr bwMode="auto">
            <a:xfrm>
              <a:off x="2905776" y="4839054"/>
              <a:ext cx="1400175" cy="50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1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Work Planning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4176812" y="3228768"/>
            <a:ext cx="1941513" cy="2418601"/>
            <a:chOff x="4479826" y="2929146"/>
            <a:chExt cx="1941513" cy="2418601"/>
          </a:xfrm>
        </p:grpSpPr>
        <p:pic>
          <p:nvPicPr>
            <p:cNvPr id="79" name="Picture 38" descr="401417_greenbox"/>
            <p:cNvPicPr>
              <a:picLocks noChangeAspect="1" noChangeArrowheads="1"/>
            </p:cNvPicPr>
            <p:nvPr/>
          </p:nvPicPr>
          <p:blipFill>
            <a:blip r:embed="rId4" cstate="print">
              <a:lum bright="-24000"/>
            </a:blip>
            <a:srcRect/>
            <a:stretch>
              <a:fillRect/>
            </a:stretch>
          </p:blipFill>
          <p:spPr bwMode="auto">
            <a:xfrm>
              <a:off x="4479826" y="3214896"/>
              <a:ext cx="1941513" cy="165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Box 8210"/>
            <p:cNvSpPr txBox="1">
              <a:spLocks noChangeArrowheads="1"/>
            </p:cNvSpPr>
            <p:nvPr/>
          </p:nvSpPr>
          <p:spPr bwMode="auto">
            <a:xfrm>
              <a:off x="4707924" y="4287470"/>
              <a:ext cx="1474517" cy="40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Select</a:t>
              </a:r>
            </a:p>
          </p:txBody>
        </p:sp>
        <p:grpSp>
          <p:nvGrpSpPr>
            <p:cNvPr id="7" name="Group 69"/>
            <p:cNvGrpSpPr/>
            <p:nvPr/>
          </p:nvGrpSpPr>
          <p:grpSpPr>
            <a:xfrm>
              <a:off x="5106599" y="3429001"/>
              <a:ext cx="974528" cy="779915"/>
              <a:chOff x="5394028" y="3855364"/>
              <a:chExt cx="1057277" cy="846138"/>
            </a:xfrm>
          </p:grpSpPr>
          <p:pic>
            <p:nvPicPr>
              <p:cNvPr id="83" name="Rectangle 7209" descr="XP icon properties or options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394028" y="3879177"/>
                <a:ext cx="571500" cy="74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4" name="Rectangle 7210" descr="user business man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814717" y="3855364"/>
                <a:ext cx="636588" cy="846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2" name="Picture 51" descr="401417_connector"/>
            <p:cNvPicPr>
              <a:picLocks noChangeAspect="1" noChangeArrowheads="1"/>
            </p:cNvPicPr>
            <p:nvPr/>
          </p:nvPicPr>
          <p:blipFill>
            <a:blip r:embed="rId5" cstate="print"/>
            <a:srcRect t="25055" b="23737"/>
            <a:stretch>
              <a:fillRect/>
            </a:stretch>
          </p:blipFill>
          <p:spPr bwMode="auto">
            <a:xfrm>
              <a:off x="4878289" y="2929146"/>
              <a:ext cx="1146175" cy="39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8210"/>
            <p:cNvSpPr txBox="1">
              <a:spLocks noChangeArrowheads="1"/>
            </p:cNvSpPr>
            <p:nvPr/>
          </p:nvSpPr>
          <p:spPr bwMode="auto">
            <a:xfrm>
              <a:off x="4642022" y="4839403"/>
              <a:ext cx="1643062" cy="50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1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Portfolio Selection</a:t>
              </a:r>
            </a:p>
          </p:txBody>
        </p:sp>
      </p:grpSp>
      <p:grpSp>
        <p:nvGrpSpPr>
          <p:cNvPr id="8" name="Group 84"/>
          <p:cNvGrpSpPr/>
          <p:nvPr/>
        </p:nvGrpSpPr>
        <p:grpSpPr>
          <a:xfrm>
            <a:off x="2279651" y="3219450"/>
            <a:ext cx="1941513" cy="2437464"/>
            <a:chOff x="733326" y="2929146"/>
            <a:chExt cx="1941513" cy="2437464"/>
          </a:xfrm>
        </p:grpSpPr>
        <p:pic>
          <p:nvPicPr>
            <p:cNvPr id="86" name="Picture 36" descr="401417_greenbox"/>
            <p:cNvPicPr>
              <a:picLocks noChangeAspect="1" noChangeArrowheads="1"/>
            </p:cNvPicPr>
            <p:nvPr/>
          </p:nvPicPr>
          <p:blipFill>
            <a:blip r:embed="rId4" cstate="print">
              <a:lum bright="-24000"/>
            </a:blip>
            <a:srcRect/>
            <a:stretch>
              <a:fillRect/>
            </a:stretch>
          </p:blipFill>
          <p:spPr bwMode="auto">
            <a:xfrm>
              <a:off x="733326" y="3214896"/>
              <a:ext cx="1941513" cy="165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48" descr="401417_connector"/>
            <p:cNvPicPr>
              <a:picLocks noChangeAspect="1" noChangeArrowheads="1"/>
            </p:cNvPicPr>
            <p:nvPr/>
          </p:nvPicPr>
          <p:blipFill>
            <a:blip r:embed="rId5" cstate="print"/>
            <a:srcRect t="25055" b="23737"/>
            <a:stretch>
              <a:fillRect/>
            </a:stretch>
          </p:blipFill>
          <p:spPr bwMode="auto">
            <a:xfrm>
              <a:off x="1154014" y="2929146"/>
              <a:ext cx="1146175" cy="39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Box 8211"/>
            <p:cNvSpPr txBox="1">
              <a:spLocks noChangeArrowheads="1"/>
            </p:cNvSpPr>
            <p:nvPr/>
          </p:nvSpPr>
          <p:spPr bwMode="auto">
            <a:xfrm>
              <a:off x="939111" y="4298092"/>
              <a:ext cx="1533525" cy="40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Create</a:t>
              </a:r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1570379" y="3352800"/>
              <a:ext cx="944223" cy="1220419"/>
              <a:chOff x="-2342" y="2856"/>
              <a:chExt cx="865" cy="694"/>
            </a:xfrm>
          </p:grpSpPr>
          <p:pic>
            <p:nvPicPr>
              <p:cNvPr id="90" name="Rectangle 19475" descr="msn music angled screen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-2342" y="2856"/>
                <a:ext cx="497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" name="Rectangle 19476" descr="msn spaces angled screen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-2290" y="2889"/>
                <a:ext cx="513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Rectangle 19477" descr="msn music angled screen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-2180" y="2952"/>
                <a:ext cx="497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Rectangle 19478" descr="msn spaces angled screen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-2102" y="2996"/>
                <a:ext cx="513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" name="Rectangle 19479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-1871" y="3186"/>
                <a:ext cx="394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7" name="TextBox 8211"/>
            <p:cNvSpPr txBox="1">
              <a:spLocks noChangeArrowheads="1"/>
            </p:cNvSpPr>
            <p:nvPr/>
          </p:nvSpPr>
          <p:spPr bwMode="auto">
            <a:xfrm>
              <a:off x="955590" y="4858266"/>
              <a:ext cx="1533525" cy="50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0413">
                <a:lnSpc>
                  <a:spcPct val="85000"/>
                </a:lnSpc>
              </a:pPr>
              <a:r>
                <a:rPr lang="en-US" sz="1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itchFamily="34" charset="0"/>
                </a:rPr>
                <a:t>Demand Management</a:t>
              </a:r>
            </a:p>
          </p:txBody>
        </p: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2590800" y="2057400"/>
            <a:ext cx="6934200" cy="457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460375" indent="-460375" defTabSz="914363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sz="2800" dirty="0"/>
              <a:t>Four typical phases of demand management lifecycle </a:t>
            </a:r>
            <a:endParaRPr lang="en-US" sz="2800" dirty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761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Management Concepts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33600" y="1219200"/>
            <a:ext cx="7772400" cy="4953000"/>
            <a:chOff x="228600" y="685800"/>
            <a:chExt cx="8686800" cy="5715000"/>
          </a:xfrm>
        </p:grpSpPr>
        <p:sp>
          <p:nvSpPr>
            <p:cNvPr id="11" name="Freeform 10"/>
            <p:cNvSpPr/>
            <p:nvPr/>
          </p:nvSpPr>
          <p:spPr>
            <a:xfrm>
              <a:off x="3890682" y="685800"/>
              <a:ext cx="1405218" cy="952500"/>
            </a:xfrm>
            <a:custGeom>
              <a:avLst/>
              <a:gdLst>
                <a:gd name="connsiteX0" fmla="*/ 0 w 1447800"/>
                <a:gd name="connsiteY0" fmla="*/ 952500 h 952500"/>
                <a:gd name="connsiteX1" fmla="*/ 723900 w 1447800"/>
                <a:gd name="connsiteY1" fmla="*/ 0 h 952500"/>
                <a:gd name="connsiteX2" fmla="*/ 723900 w 1447800"/>
                <a:gd name="connsiteY2" fmla="*/ 0 h 952500"/>
                <a:gd name="connsiteX3" fmla="*/ 1447800 w 1447800"/>
                <a:gd name="connsiteY3" fmla="*/ 952500 h 952500"/>
                <a:gd name="connsiteX4" fmla="*/ 0 w 14478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952500">
                  <a:moveTo>
                    <a:pt x="0" y="952500"/>
                  </a:moveTo>
                  <a:lnTo>
                    <a:pt x="723900" y="0"/>
                  </a:lnTo>
                  <a:lnTo>
                    <a:pt x="723900" y="0"/>
                  </a:lnTo>
                  <a:lnTo>
                    <a:pt x="14478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non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Enterprise Project Types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24200" y="1638300"/>
              <a:ext cx="2895600" cy="952500"/>
            </a:xfrm>
            <a:custGeom>
              <a:avLst/>
              <a:gdLst>
                <a:gd name="connsiteX0" fmla="*/ 0 w 2895600"/>
                <a:gd name="connsiteY0" fmla="*/ 952500 h 952500"/>
                <a:gd name="connsiteX1" fmla="*/ 723900 w 2895600"/>
                <a:gd name="connsiteY1" fmla="*/ 0 h 952500"/>
                <a:gd name="connsiteX2" fmla="*/ 2171700 w 2895600"/>
                <a:gd name="connsiteY2" fmla="*/ 0 h 952500"/>
                <a:gd name="connsiteX3" fmla="*/ 2895600 w 2895600"/>
                <a:gd name="connsiteY3" fmla="*/ 952500 h 952500"/>
                <a:gd name="connsiteX4" fmla="*/ 0 w 28956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952500">
                  <a:moveTo>
                    <a:pt x="0" y="952500"/>
                  </a:moveTo>
                  <a:lnTo>
                    <a:pt x="723900" y="0"/>
                  </a:lnTo>
                  <a:lnTo>
                    <a:pt x="2171700" y="0"/>
                  </a:lnTo>
                  <a:lnTo>
                    <a:pt x="28956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532130" tIns="25400" rIns="53213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Workflows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00300" y="2590800"/>
              <a:ext cx="4343400" cy="952500"/>
            </a:xfrm>
            <a:custGeom>
              <a:avLst/>
              <a:gdLst>
                <a:gd name="connsiteX0" fmla="*/ 0 w 4343400"/>
                <a:gd name="connsiteY0" fmla="*/ 952500 h 952500"/>
                <a:gd name="connsiteX1" fmla="*/ 723900 w 4343400"/>
                <a:gd name="connsiteY1" fmla="*/ 0 h 952500"/>
                <a:gd name="connsiteX2" fmla="*/ 3619500 w 4343400"/>
                <a:gd name="connsiteY2" fmla="*/ 0 h 952500"/>
                <a:gd name="connsiteX3" fmla="*/ 4343400 w 4343400"/>
                <a:gd name="connsiteY3" fmla="*/ 952500 h 952500"/>
                <a:gd name="connsiteX4" fmla="*/ 0 w 43434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0" h="952500">
                  <a:moveTo>
                    <a:pt x="0" y="952500"/>
                  </a:moveTo>
                  <a:lnTo>
                    <a:pt x="723900" y="0"/>
                  </a:lnTo>
                  <a:lnTo>
                    <a:pt x="3619500" y="0"/>
                  </a:lnTo>
                  <a:lnTo>
                    <a:pt x="43434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85495" tIns="25400" rIns="785495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Stages/Phases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400" y="3543299"/>
              <a:ext cx="5791200" cy="952500"/>
            </a:xfrm>
            <a:custGeom>
              <a:avLst/>
              <a:gdLst>
                <a:gd name="connsiteX0" fmla="*/ 0 w 5791200"/>
                <a:gd name="connsiteY0" fmla="*/ 952500 h 952500"/>
                <a:gd name="connsiteX1" fmla="*/ 723900 w 5791200"/>
                <a:gd name="connsiteY1" fmla="*/ 0 h 952500"/>
                <a:gd name="connsiteX2" fmla="*/ 5067300 w 5791200"/>
                <a:gd name="connsiteY2" fmla="*/ 0 h 952500"/>
                <a:gd name="connsiteX3" fmla="*/ 5791200 w 5791200"/>
                <a:gd name="connsiteY3" fmla="*/ 952500 h 952500"/>
                <a:gd name="connsiteX4" fmla="*/ 0 w 57912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0" h="952500">
                  <a:moveTo>
                    <a:pt x="0" y="952500"/>
                  </a:moveTo>
                  <a:lnTo>
                    <a:pt x="723900" y="0"/>
                  </a:lnTo>
                  <a:lnTo>
                    <a:pt x="5067300" y="0"/>
                  </a:lnTo>
                  <a:lnTo>
                    <a:pt x="57912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038859" tIns="25400" rIns="1038861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Project Detail Pages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52500" y="4495799"/>
              <a:ext cx="7239000" cy="952500"/>
            </a:xfrm>
            <a:custGeom>
              <a:avLst/>
              <a:gdLst>
                <a:gd name="connsiteX0" fmla="*/ 0 w 7239000"/>
                <a:gd name="connsiteY0" fmla="*/ 952500 h 952500"/>
                <a:gd name="connsiteX1" fmla="*/ 723900 w 7239000"/>
                <a:gd name="connsiteY1" fmla="*/ 0 h 952500"/>
                <a:gd name="connsiteX2" fmla="*/ 6515100 w 7239000"/>
                <a:gd name="connsiteY2" fmla="*/ 0 h 952500"/>
                <a:gd name="connsiteX3" fmla="*/ 7239000 w 7239000"/>
                <a:gd name="connsiteY3" fmla="*/ 952500 h 952500"/>
                <a:gd name="connsiteX4" fmla="*/ 0 w 72390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0" h="952500">
                  <a:moveTo>
                    <a:pt x="0" y="952500"/>
                  </a:moveTo>
                  <a:lnTo>
                    <a:pt x="723900" y="0"/>
                  </a:lnTo>
                  <a:lnTo>
                    <a:pt x="6515100" y="0"/>
                  </a:lnTo>
                  <a:lnTo>
                    <a:pt x="72390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292225" tIns="25400" rIns="1292225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SharePoint/Custom Web-parts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8600" y="5448300"/>
              <a:ext cx="8686800" cy="952500"/>
            </a:xfrm>
            <a:custGeom>
              <a:avLst/>
              <a:gdLst>
                <a:gd name="connsiteX0" fmla="*/ 0 w 8686800"/>
                <a:gd name="connsiteY0" fmla="*/ 952500 h 952500"/>
                <a:gd name="connsiteX1" fmla="*/ 723900 w 8686800"/>
                <a:gd name="connsiteY1" fmla="*/ 0 h 952500"/>
                <a:gd name="connsiteX2" fmla="*/ 7962900 w 8686800"/>
                <a:gd name="connsiteY2" fmla="*/ 0 h 952500"/>
                <a:gd name="connsiteX3" fmla="*/ 8686800 w 8686800"/>
                <a:gd name="connsiteY3" fmla="*/ 952500 h 952500"/>
                <a:gd name="connsiteX4" fmla="*/ 0 w 8686800"/>
                <a:gd name="connsiteY4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6800" h="952500">
                  <a:moveTo>
                    <a:pt x="0" y="952500"/>
                  </a:moveTo>
                  <a:lnTo>
                    <a:pt x="723900" y="0"/>
                  </a:lnTo>
                  <a:lnTo>
                    <a:pt x="7962900" y="0"/>
                  </a:lnTo>
                  <a:lnTo>
                    <a:pt x="8686800" y="952500"/>
                  </a:lnTo>
                  <a:lnTo>
                    <a:pt x="0" y="952500"/>
                  </a:ln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45589" tIns="25400" rIns="1545591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</a:rPr>
                <a:t>Enterprise Custom Fields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C70519-3D27-4D5B-A312-0DC52B8ED5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65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2" y="270446"/>
            <a:ext cx="10702877" cy="63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504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1" y="833012"/>
            <a:ext cx="5597107" cy="3152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10" y="2926698"/>
            <a:ext cx="6718379" cy="3916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8979" y="14876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98156" y="4274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27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 Cont..</a:t>
            </a:r>
          </a:p>
        </p:txBody>
      </p:sp>
      <p:pic>
        <p:nvPicPr>
          <p:cNvPr id="5" name="Picture Placeholder 4" descr="14-EPM-2016 &amp; Online - Features - PowerPoi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514" y="811468"/>
            <a:ext cx="7836833" cy="3760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55" y="3162574"/>
            <a:ext cx="6579330" cy="36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2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 Cont..</a:t>
            </a:r>
          </a:p>
        </p:txBody>
      </p:sp>
      <p:pic>
        <p:nvPicPr>
          <p:cNvPr id="5" name="Picture Placeholder 4" descr="13-EPM-2016 &amp; Project Online - Portfolio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42963" y="1073150"/>
            <a:ext cx="11349037" cy="5181600"/>
          </a:xfrm>
        </p:spPr>
      </p:pic>
    </p:spTree>
    <p:extLst>
      <p:ext uri="{BB962C8B-B14F-4D97-AF65-F5344CB8AC3E}">
        <p14:creationId xmlns:p14="http://schemas.microsoft.com/office/powerpoint/2010/main" val="32383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 Cont..</a:t>
            </a:r>
          </a:p>
        </p:txBody>
      </p:sp>
      <p:pic>
        <p:nvPicPr>
          <p:cNvPr id="6" name="Picture Placeholder 4" descr="13-EPM-2016 &amp; Project Online - Portfolio - PowerPoi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871" y="1466398"/>
            <a:ext cx="11927271" cy="41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Analysis Cont..</a:t>
            </a:r>
          </a:p>
        </p:txBody>
      </p:sp>
      <p:pic>
        <p:nvPicPr>
          <p:cNvPr id="5" name="Picture Placeholder 4" descr="13-EPM-2016 &amp; Project Online - Portfolio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50888" y="1214438"/>
            <a:ext cx="11441112" cy="5181600"/>
          </a:xfrm>
        </p:spPr>
      </p:pic>
    </p:spTree>
    <p:extLst>
      <p:ext uri="{BB962C8B-B14F-4D97-AF65-F5344CB8AC3E}">
        <p14:creationId xmlns:p14="http://schemas.microsoft.com/office/powerpoint/2010/main" val="47849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13-EPM-2016 &amp; Project Online - Portfolio - PowerPoint</a:t>
            </a:r>
          </a:p>
        </p:txBody>
      </p:sp>
      <p:pic>
        <p:nvPicPr>
          <p:cNvPr id="5" name="Picture Placeholder 4" descr="13-EPM-2016 &amp; Project Online - Portfolio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24643" y="1310967"/>
            <a:ext cx="11542712" cy="4940300"/>
          </a:xfrm>
        </p:spPr>
      </p:pic>
    </p:spTree>
    <p:extLst>
      <p:ext uri="{BB962C8B-B14F-4D97-AF65-F5344CB8AC3E}">
        <p14:creationId xmlns:p14="http://schemas.microsoft.com/office/powerpoint/2010/main" val="238005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13-EPM-2016 &amp; Project Online - Portfolio - PowerPoint</a:t>
            </a:r>
          </a:p>
        </p:txBody>
      </p:sp>
      <p:pic>
        <p:nvPicPr>
          <p:cNvPr id="5" name="Picture Placeholder 4" descr="13-EPM-2016 &amp; Project Online - Portfolio - PowerPoint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31799" y="1128215"/>
            <a:ext cx="11328400" cy="5181600"/>
          </a:xfrm>
        </p:spPr>
      </p:pic>
      <p:pic>
        <p:nvPicPr>
          <p:cNvPr id="6" name="Picture Placeholder 4" descr="Cost Constraint Analysis: New Product R&amp;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68319" y="2758082"/>
            <a:ext cx="7047776" cy="3033118"/>
          </a:xfrm>
          <a:prstGeom prst="roundRect">
            <a:avLst>
              <a:gd name="adj" fmla="val 4943"/>
            </a:avLst>
          </a:prstGeom>
        </p:spPr>
      </p:pic>
    </p:spTree>
    <p:extLst>
      <p:ext uri="{BB962C8B-B14F-4D97-AF65-F5344CB8AC3E}">
        <p14:creationId xmlns:p14="http://schemas.microsoft.com/office/powerpoint/2010/main" val="10927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Product Awareness between 13-18 years old</a:t>
            </a:r>
          </a:p>
          <a:p>
            <a:r>
              <a:rPr lang="en-US" dirty="0"/>
              <a:t>Reduction of Supporting call waiting time</a:t>
            </a:r>
          </a:p>
          <a:p>
            <a:r>
              <a:rPr lang="en-US" dirty="0"/>
              <a:t>Reduce employee attrition rate</a:t>
            </a:r>
          </a:p>
          <a:p>
            <a:r>
              <a:rPr lang="en-US" dirty="0"/>
              <a:t>Increase sales volume by selling in new market</a:t>
            </a:r>
          </a:p>
          <a:p>
            <a:r>
              <a:rPr lang="en-US" dirty="0"/>
              <a:t>Reducing the cost of goods</a:t>
            </a:r>
          </a:p>
          <a:p>
            <a:r>
              <a:rPr lang="en-US" dirty="0"/>
              <a:t>Increase revenue per client</a:t>
            </a:r>
          </a:p>
        </p:txBody>
      </p:sp>
    </p:spTree>
    <p:extLst>
      <p:ext uri="{BB962C8B-B14F-4D97-AF65-F5344CB8AC3E}">
        <p14:creationId xmlns:p14="http://schemas.microsoft.com/office/powerpoint/2010/main" val="268404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ocial.technet.microsoft.com/wiki/cfs-filesystemfile.ashx/__key/communityserver-wikis-components-files/00-00-00-00-05/8103.26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60812"/>
            <a:ext cx="10253343" cy="283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Prioritization</a:t>
            </a:r>
          </a:p>
        </p:txBody>
      </p:sp>
      <p:pic>
        <p:nvPicPr>
          <p:cNvPr id="4" name="Picture Placeholder 4" descr="Compare Drivers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9472" y="1169988"/>
            <a:ext cx="8503530" cy="4621212"/>
          </a:xfrm>
        </p:spPr>
      </p:pic>
    </p:spTree>
    <p:extLst>
      <p:ext uri="{BB962C8B-B14F-4D97-AF65-F5344CB8AC3E}">
        <p14:creationId xmlns:p14="http://schemas.microsoft.com/office/powerpoint/2010/main" val="28115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7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2.bp.blogspot.com/-jQumpJqoFT8/VSu3V55c_SI/AAAAAAAADOM/ahGVWvfvkXw/s1600/jeremycottino.com%2B-%2BPrioritize%2Bprojects%2Bpag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3" y="1169988"/>
            <a:ext cx="11128049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4.bp.blogspot.com/-YbNJWB_ikkw/VSu3WwVuspI/AAAAAAAADOA/DNXdsqDi7Uc/s1600/jeremycottino.com%2B-%2BProject%2Bimpact%2Bstatement%2Bwith%2Bvalue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3" y="1746802"/>
            <a:ext cx="11060068" cy="34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3.bp.blogspot.com/-eZvojolDMRg/VSu3Wp5f2WI/AAAAAAAADN0/IFKNymdj5hQ/s1600/jeremycottino.com%2B-%2BProject%2Bimpact%2Bstatement%2Bwith%2Bnumber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3" y="1746802"/>
            <a:ext cx="11060068" cy="34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9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3614</TotalTime>
  <Words>163</Words>
  <Application>Microsoft Office PowerPoint</Application>
  <PresentationFormat>Widescreen</PresentationFormat>
  <Paragraphs>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Aparajita</vt:lpstr>
      <vt:lpstr>Arial</vt:lpstr>
      <vt:lpstr>Calibri</vt:lpstr>
      <vt:lpstr>Segoe UI Semibold</vt:lpstr>
      <vt:lpstr>Tw Cen MT</vt:lpstr>
      <vt:lpstr>Droplet</vt:lpstr>
      <vt:lpstr>Enterprise Project Server 2016 Project Online</vt:lpstr>
      <vt:lpstr>Portfolio Management</vt:lpstr>
      <vt:lpstr>Business Drivers</vt:lpstr>
      <vt:lpstr>PowerPoint Presentation</vt:lpstr>
      <vt:lpstr>Driver Prioritization</vt:lpstr>
      <vt:lpstr>PowerPoint Presentation</vt:lpstr>
      <vt:lpstr>PowerPoint Presentation</vt:lpstr>
      <vt:lpstr>PowerPoint Presentation</vt:lpstr>
      <vt:lpstr>PowerPoint Presentation</vt:lpstr>
      <vt:lpstr>The Enterprise Project Management Solution</vt:lpstr>
      <vt:lpstr>Demand Management Concepts</vt:lpstr>
      <vt:lpstr>PowerPoint Presentation</vt:lpstr>
      <vt:lpstr>Portfolio Analysis</vt:lpstr>
      <vt:lpstr>Portfolio Analysis Cont..</vt:lpstr>
      <vt:lpstr>Portfolio Analysis Cont..</vt:lpstr>
      <vt:lpstr>Portfolio Analysis Cont..</vt:lpstr>
      <vt:lpstr>Portfolio Analysis Cont..</vt:lpstr>
      <vt:lpstr>13-EPM-2016 &amp; Project Online - Portfolio - PowerPoint</vt:lpstr>
      <vt:lpstr>13-EPM-2016 &amp; Project Online - Portfolio -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60</cp:revision>
  <dcterms:created xsi:type="dcterms:W3CDTF">2017-05-12T08:35:42Z</dcterms:created>
  <dcterms:modified xsi:type="dcterms:W3CDTF">2017-05-24T14:08:55Z</dcterms:modified>
</cp:coreProperties>
</file>