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70" r:id="rId4"/>
    <p:sldId id="268" r:id="rId5"/>
    <p:sldId id="269" r:id="rId6"/>
    <p:sldId id="272" r:id="rId7"/>
    <p:sldId id="257" r:id="rId8"/>
    <p:sldId id="258" r:id="rId9"/>
    <p:sldId id="259" r:id="rId10"/>
    <p:sldId id="273" r:id="rId11"/>
    <p:sldId id="261" r:id="rId12"/>
    <p:sldId id="291" r:id="rId13"/>
    <p:sldId id="292" r:id="rId14"/>
    <p:sldId id="260" r:id="rId15"/>
    <p:sldId id="266" r:id="rId16"/>
    <p:sldId id="267" r:id="rId17"/>
    <p:sldId id="275" r:id="rId18"/>
    <p:sldId id="290" r:id="rId19"/>
    <p:sldId id="277" r:id="rId20"/>
    <p:sldId id="278" r:id="rId21"/>
    <p:sldId id="287" r:id="rId22"/>
    <p:sldId id="286" r:id="rId23"/>
    <p:sldId id="279" r:id="rId24"/>
    <p:sldId id="280" r:id="rId25"/>
    <p:sldId id="281" r:id="rId26"/>
    <p:sldId id="288" r:id="rId27"/>
    <p:sldId id="289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360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5"/>
            <a:ext cx="12192000" cy="681776"/>
          </a:xfrm>
          <a:solidFill>
            <a:srgbClr val="00B0F0">
              <a:alpha val="20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833718"/>
            <a:ext cx="11698941" cy="521409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776"/>
          </a:xfrm>
          <a:solidFill>
            <a:srgbClr val="00B0F0">
              <a:alpha val="20000"/>
            </a:srgbClr>
          </a:solidFill>
          <a:ln w="3175" cap="rnd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cap="none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pmlogy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8">
            <a:hlinkClick r:id="rId21"/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-185738"/>
            <a:ext cx="2719388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oso.sharepoint.com/sites/pwa/_api/Projectdata" TargetMode="External"/><Relationship Id="rId2" Type="http://schemas.openxmlformats.org/officeDocument/2006/relationships/hyperlink" Target="http://go.microsoft.com/fwlink/?LinkID=5216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davit.sharepoint.com/sites/pwa/_api/Project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33734"/>
          </a:xfrm>
        </p:spPr>
        <p:txBody>
          <a:bodyPr>
            <a:normAutofit/>
          </a:bodyPr>
          <a:lstStyle/>
          <a:p>
            <a:r>
              <a:rPr lang="en-US" sz="5400" cap="none" dirty="0" err="1">
                <a:latin typeface="Aparajita" panose="02020603050405020304" pitchFamily="18" charset="0"/>
                <a:cs typeface="Aparajita" panose="02020603050405020304" pitchFamily="18" charset="0"/>
              </a:rPr>
              <a:t>PowerBI</a:t>
            </a:r>
            <a:b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3200" cap="none" dirty="0">
                <a:latin typeface="Aparajita" panose="02020603050405020304" pitchFamily="18" charset="0"/>
                <a:cs typeface="Aparajita" panose="02020603050405020304" pitchFamily="18" charset="0"/>
              </a:rPr>
              <a:t>Enterprise Project Server 2016</a:t>
            </a:r>
            <a:br>
              <a:rPr lang="en-US" sz="32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3200" cap="none" dirty="0">
                <a:latin typeface="Aparajita" panose="02020603050405020304" pitchFamily="18" charset="0"/>
                <a:cs typeface="Aparajita" panose="02020603050405020304" pitchFamily="18" charset="0"/>
              </a:rPr>
              <a:t>and Project Online Reporting</a:t>
            </a:r>
            <a:endParaRPr lang="en-US" sz="5400" cap="non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0" y="3586163"/>
            <a:ext cx="80010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Britannic Bold" panose="020B0903060703020204" pitchFamily="34" charset="0"/>
              </a:rPr>
              <a:t>Presented by</a:t>
            </a:r>
          </a:p>
          <a:p>
            <a:pPr eaLnBrk="1" hangingPunct="1">
              <a:defRPr/>
            </a:pPr>
            <a:r>
              <a:rPr lang="en-US" altLang="en-US" sz="2000" dirty="0">
                <a:latin typeface="Britannic Bold" panose="020B0903060703020204" pitchFamily="34" charset="0"/>
              </a:rPr>
              <a:t>Hari Prasad Thapliyal</a:t>
            </a:r>
          </a:p>
          <a:p>
            <a:pPr eaLnBrk="1" hangingPunct="1">
              <a:defRPr/>
            </a:pPr>
            <a:r>
              <a:rPr lang="en-GB" sz="1200" dirty="0"/>
              <a:t>Agilest &amp; Project Management Trainer, Coach &amp; Consultant</a:t>
            </a:r>
          </a:p>
          <a:p>
            <a:pPr eaLnBrk="1" hangingPunct="1">
              <a:defRPr/>
            </a:pPr>
            <a:endParaRPr lang="en-US" altLang="en-US" sz="2000" dirty="0">
              <a:latin typeface="Britannic Bold" panose="020B0903060703020204" pitchFamily="34" charset="0"/>
            </a:endParaRPr>
          </a:p>
          <a:p>
            <a:pPr eaLnBrk="1" hangingPunct="1">
              <a:defRPr/>
            </a:pPr>
            <a:r>
              <a:rPr lang="en-US" altLang="en-US" sz="1200" dirty="0"/>
              <a:t>(</a:t>
            </a:r>
            <a:r>
              <a:rPr lang="en-IN" altLang="en-US" sz="1200" dirty="0"/>
              <a:t>MBA, MCA, PGDOM, PGDFM, CIC, PMP, PMI-ACP, CSM, SCPO, SDC</a:t>
            </a:r>
          </a:p>
          <a:p>
            <a:pPr eaLnBrk="1" hangingPunct="1">
              <a:defRPr/>
            </a:pPr>
            <a:r>
              <a:rPr lang="en-IN" altLang="en-US" sz="1200" dirty="0"/>
              <a:t>PRINCE2-Trainer, Scrum Certified Trainer, Microsoft Certified Trainer, ZED Master Trainer</a:t>
            </a:r>
            <a:r>
              <a:rPr lang="en-US" altLang="en-US" sz="1200" dirty="0"/>
              <a:t>)</a:t>
            </a:r>
          </a:p>
          <a:p>
            <a:pPr eaLnBrk="1" hangingPunct="1">
              <a:defRPr/>
            </a:pPr>
            <a:endParaRPr lang="en-US" altLang="en-US" sz="1000" dirty="0"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" y="0"/>
            <a:ext cx="3000375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688" y="1293021"/>
            <a:ext cx="10351752" cy="1276008"/>
          </a:xfrm>
        </p:spPr>
        <p:txBody>
          <a:bodyPr/>
          <a:lstStyle/>
          <a:p>
            <a:r>
              <a:rPr lang="en-US" dirty="0"/>
              <a:t>Method 2 to Connect to Project Online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66174" y="4307592"/>
            <a:ext cx="10351752" cy="1368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cap="none" dirty="0">
                <a:solidFill>
                  <a:srgbClr val="0070C0"/>
                </a:solidFill>
              </a:rPr>
              <a:t>Using this Method</a:t>
            </a:r>
          </a:p>
          <a:p>
            <a:r>
              <a:rPr lang="en-US" sz="11200" cap="none" dirty="0">
                <a:solidFill>
                  <a:srgbClr val="0070C0"/>
                </a:solidFill>
              </a:rPr>
              <a:t>You get access to </a:t>
            </a:r>
            <a:r>
              <a:rPr lang="en-US" sz="11200" u="sng" cap="none" dirty="0">
                <a:solidFill>
                  <a:srgbClr val="0070C0"/>
                </a:solidFill>
              </a:rPr>
              <a:t>out of the box reports/dashboards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066174" y="2750662"/>
            <a:ext cx="10351752" cy="1368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0" cap="none" dirty="0"/>
              <a:t>Cloud </a:t>
            </a:r>
            <a:r>
              <a:rPr lang="en-US" sz="20300" cap="none" dirty="0"/>
              <a:t>Collaboration</a:t>
            </a:r>
            <a:r>
              <a:rPr lang="en-US" sz="216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7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PowerBI</a:t>
            </a:r>
            <a:r>
              <a:rPr lang="en-US" dirty="0"/>
              <a:t> to See Project Dashboard &amp; Reports</a:t>
            </a:r>
          </a:p>
        </p:txBody>
      </p:sp>
      <p:pic>
        <p:nvPicPr>
          <p:cNvPr id="5" name="Picture Placeholder 4" descr="14-PowerBI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33388" y="1620838"/>
            <a:ext cx="11758612" cy="4779962"/>
          </a:xfrm>
        </p:spPr>
      </p:pic>
      <p:sp>
        <p:nvSpPr>
          <p:cNvPr id="6" name="Rectangle: Rounded Corners 5"/>
          <p:cNvSpPr/>
          <p:nvPr/>
        </p:nvSpPr>
        <p:spPr>
          <a:xfrm>
            <a:off x="5225143" y="3715657"/>
            <a:ext cx="1132115" cy="1204685"/>
          </a:xfrm>
          <a:prstGeom prst="round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8045" y="5188749"/>
            <a:ext cx="30010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need </a:t>
            </a:r>
            <a:r>
              <a:rPr lang="en-US" b="1" u="sng" dirty="0" err="1"/>
              <a:t>PowerBI</a:t>
            </a:r>
            <a:r>
              <a:rPr lang="en-US" b="1" u="sng" dirty="0"/>
              <a:t> Pro </a:t>
            </a:r>
            <a:r>
              <a:rPr lang="en-US" dirty="0"/>
              <a:t>Account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312694" y="4920342"/>
            <a:ext cx="306470" cy="456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00162"/>
          </a:xfrm>
        </p:spPr>
        <p:txBody>
          <a:bodyPr>
            <a:normAutofit/>
          </a:bodyPr>
          <a:lstStyle/>
          <a:p>
            <a:r>
              <a:rPr lang="en-US" dirty="0"/>
              <a:t>Login into to Office365 Account to </a:t>
            </a:r>
            <a:br>
              <a:rPr lang="en-US" dirty="0"/>
            </a:br>
            <a:r>
              <a:rPr lang="en-US" dirty="0"/>
              <a:t>Authenticate </a:t>
            </a:r>
            <a:r>
              <a:rPr lang="en-US" dirty="0" err="1"/>
              <a:t>PowerBI</a:t>
            </a:r>
            <a:r>
              <a:rPr lang="en-US" dirty="0"/>
              <a:t> to get your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1" y="1900663"/>
            <a:ext cx="8753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Skip on this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823912"/>
            <a:ext cx="7038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5"/>
            <a:ext cx="12192000" cy="1123874"/>
          </a:xfrm>
        </p:spPr>
        <p:txBody>
          <a:bodyPr>
            <a:normAutofit/>
          </a:bodyPr>
          <a:lstStyle/>
          <a:p>
            <a:r>
              <a:rPr lang="en-US" dirty="0"/>
              <a:t>To Connect to Your Project Online Database </a:t>
            </a:r>
            <a:br>
              <a:rPr lang="en-US" dirty="0"/>
            </a:br>
            <a:r>
              <a:rPr lang="en-US" dirty="0"/>
              <a:t>Click “GET IT NOW”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412" y="1367513"/>
            <a:ext cx="10925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your PWA URL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914400"/>
            <a:ext cx="577215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5319" y="1692322"/>
            <a:ext cx="208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“Vedavit” with your name, whatever you used to create PWA</a:t>
            </a:r>
          </a:p>
          <a:p>
            <a:endParaRPr lang="en-US" dirty="0"/>
          </a:p>
          <a:p>
            <a:r>
              <a:rPr lang="en-US" dirty="0"/>
              <a:t>When you purchase or get trial version of project, you need to register your details there. This name information is entered there.</a:t>
            </a:r>
          </a:p>
        </p:txBody>
      </p:sp>
    </p:spTree>
    <p:extLst>
      <p:ext uri="{BB962C8B-B14F-4D97-AF65-F5344CB8AC3E}">
        <p14:creationId xmlns:p14="http://schemas.microsoft.com/office/powerpoint/2010/main" val="57886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utoShape 4" descr="Business Intelligence Reporting in Project Online with Power BI and Excel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Placeholder 4" descr="Business Intelligence Reporting in Project Online with Power BI and Exce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39385" y="4652643"/>
            <a:ext cx="4387857" cy="2138851"/>
          </a:xfrm>
          <a:prstGeom prst="roundRect">
            <a:avLst>
              <a:gd name="adj" fmla="val 4943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2" y="833718"/>
            <a:ext cx="4778938" cy="4202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25" y="833718"/>
            <a:ext cx="5644617" cy="3666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979" y="5722068"/>
            <a:ext cx="52066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takes some time and refresh extract the data from Project Online</a:t>
            </a:r>
          </a:p>
        </p:txBody>
      </p:sp>
    </p:spTree>
    <p:extLst>
      <p:ext uri="{BB962C8B-B14F-4D97-AF65-F5344CB8AC3E}">
        <p14:creationId xmlns:p14="http://schemas.microsoft.com/office/powerpoint/2010/main" val="131626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5" name="Picture Placeholder 4" descr="iTunes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94359" y="681777"/>
            <a:ext cx="9325298" cy="2877189"/>
          </a:xfrm>
        </p:spPr>
      </p:pic>
      <p:sp>
        <p:nvSpPr>
          <p:cNvPr id="8" name="Rectangle: Rounded Corners 7"/>
          <p:cNvSpPr/>
          <p:nvPr/>
        </p:nvSpPr>
        <p:spPr>
          <a:xfrm>
            <a:off x="2682241" y="2021989"/>
            <a:ext cx="764275" cy="539628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170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pic>
        <p:nvPicPr>
          <p:cNvPr id="6" name="Picture Placeholder 4" descr="iTune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4938" y="940267"/>
            <a:ext cx="11678521" cy="356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Placeholder 4" descr="iTunes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4919" y="903242"/>
            <a:ext cx="11382281" cy="3429816"/>
          </a:xfrm>
        </p:spPr>
      </p:pic>
      <p:sp>
        <p:nvSpPr>
          <p:cNvPr id="6" name="Rectangle: Rounded Corners 5"/>
          <p:cNvSpPr/>
          <p:nvPr/>
        </p:nvSpPr>
        <p:spPr>
          <a:xfrm>
            <a:off x="5029656" y="2618150"/>
            <a:ext cx="764275" cy="452596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94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Although </a:t>
            </a:r>
            <a:r>
              <a:rPr lang="en-US" sz="3600" dirty="0" err="1"/>
              <a:t>PowerBI</a:t>
            </a:r>
            <a:r>
              <a:rPr lang="en-US" sz="3600" dirty="0"/>
              <a:t> can be used to connect to many kind of data stores and generate many kind of dashboard, reports and perform analysis. But in this presentation I am limiting myself to “Project Online”</a:t>
            </a:r>
          </a:p>
        </p:txBody>
      </p:sp>
    </p:spTree>
    <p:extLst>
      <p:ext uri="{BB962C8B-B14F-4D97-AF65-F5344CB8AC3E}">
        <p14:creationId xmlns:p14="http://schemas.microsoft.com/office/powerpoint/2010/main" val="21523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3450" y="827314"/>
            <a:ext cx="10978321" cy="5714193"/>
          </a:xfrm>
          <a:prstGeom prst="roundRect">
            <a:avLst>
              <a:gd name="adj" fmla="val 4943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Layout Screen (Out of the box)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95999" y="1667518"/>
            <a:ext cx="764275" cy="539628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316259" y="1667518"/>
            <a:ext cx="764275" cy="539628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515844" y="6192511"/>
            <a:ext cx="764385" cy="330256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957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Project - Power BI</a:t>
            </a:r>
          </a:p>
        </p:txBody>
      </p:sp>
      <p:pic>
        <p:nvPicPr>
          <p:cNvPr id="5" name="Picture Placeholder 4" descr="Microsoft Project - Power BI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6948" y="807777"/>
            <a:ext cx="5131559" cy="5710928"/>
          </a:xfrm>
        </p:spPr>
      </p:pic>
      <p:pic>
        <p:nvPicPr>
          <p:cNvPr id="6" name="Picture Placeholder 4" descr="15-EPM-2016 Reports - PowerBI - PowerPoin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49135" y="854281"/>
            <a:ext cx="3423165" cy="5617920"/>
          </a:xfrm>
          <a:prstGeom prst="roundRect">
            <a:avLst>
              <a:gd name="adj" fmla="val 4943"/>
            </a:avLst>
          </a:prstGeom>
        </p:spPr>
      </p:pic>
      <p:sp>
        <p:nvSpPr>
          <p:cNvPr id="3" name="TextBox 2"/>
          <p:cNvSpPr txBox="1"/>
          <p:nvPr/>
        </p:nvSpPr>
        <p:spPr>
          <a:xfrm>
            <a:off x="5270308" y="884135"/>
            <a:ext cx="1596789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Different type of charts and map you can use on reports and dashboard to present your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2300" y="884136"/>
            <a:ext cx="1596789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Various tables and fields you can select to create meaningful dashboard and reports</a:t>
            </a:r>
          </a:p>
        </p:txBody>
      </p:sp>
    </p:spTree>
    <p:extLst>
      <p:ext uri="{BB962C8B-B14F-4D97-AF65-F5344CB8AC3E}">
        <p14:creationId xmlns:p14="http://schemas.microsoft.com/office/powerpoint/2010/main" val="28152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Reports-Issues (Pre-existing)</a:t>
            </a:r>
          </a:p>
        </p:txBody>
      </p:sp>
      <p:pic>
        <p:nvPicPr>
          <p:cNvPr id="3" name="Picture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5381" y="783771"/>
            <a:ext cx="10977621" cy="5776686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260105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Reports-Portfolio Status (Pre-existing)</a:t>
            </a:r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906" y="791296"/>
            <a:ext cx="11102196" cy="5841732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411951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Reports-Compliance (Pre-existing)</a:t>
            </a:r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735" y="862862"/>
            <a:ext cx="10980528" cy="57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9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Reports-Risk (Pre-existing)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2170" y="797891"/>
            <a:ext cx="11263085" cy="5931383"/>
          </a:xfrm>
        </p:spPr>
      </p:pic>
    </p:spTree>
    <p:extLst>
      <p:ext uri="{BB962C8B-B14F-4D97-AF65-F5344CB8AC3E}">
        <p14:creationId xmlns:p14="http://schemas.microsoft.com/office/powerpoint/2010/main" val="122945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(Pre-existing)</a:t>
            </a:r>
          </a:p>
        </p:txBody>
      </p:sp>
      <p:pic>
        <p:nvPicPr>
          <p:cNvPr id="5" name="Picture Placeholder 4" descr="Microsoft Project - Power BI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6752" y="681776"/>
            <a:ext cx="11118494" cy="6073768"/>
          </a:xfrm>
        </p:spPr>
      </p:pic>
    </p:spTree>
    <p:extLst>
      <p:ext uri="{BB962C8B-B14F-4D97-AF65-F5344CB8AC3E}">
        <p14:creationId xmlns:p14="http://schemas.microsoft.com/office/powerpoint/2010/main" val="394290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21118"/>
          </a:xfrm>
        </p:spPr>
        <p:txBody>
          <a:bodyPr>
            <a:normAutofit fontScale="90000"/>
          </a:bodyPr>
          <a:lstStyle/>
          <a:p>
            <a:r>
              <a:rPr lang="en-US" dirty="0"/>
              <a:t>Shape and Field Formatter for Creating </a:t>
            </a:r>
            <a:br>
              <a:rPr lang="en-US" dirty="0"/>
            </a:br>
            <a:r>
              <a:rPr lang="en-US" dirty="0"/>
              <a:t>Attractive Dashboard and Reports</a:t>
            </a:r>
          </a:p>
        </p:txBody>
      </p:sp>
      <p:pic>
        <p:nvPicPr>
          <p:cNvPr id="5" name="Picture Placeholder 4" descr="15-EPM-2016 Reports - PowerBI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81005" y="1348665"/>
            <a:ext cx="3316406" cy="5123926"/>
          </a:xfrm>
        </p:spPr>
      </p:pic>
      <p:pic>
        <p:nvPicPr>
          <p:cNvPr id="7" name="Picture Placeholder 4" descr="15-EPM-2016 Reports - PowerBI - PowerPoin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93317" y="1348665"/>
            <a:ext cx="3738539" cy="5175249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408995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879600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3573463" y="1249363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/>
              <a:t>hari.prasad@vedavit-ps.com</a:t>
            </a:r>
          </a:p>
        </p:txBody>
      </p:sp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3554413" y="1828800"/>
            <a:ext cx="5807075" cy="484188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/>
              <a:t>+91 9535999336</a:t>
            </a:r>
          </a:p>
        </p:txBody>
      </p:sp>
      <p:sp>
        <p:nvSpPr>
          <p:cNvPr id="4106" name="TextBox 12"/>
          <p:cNvSpPr txBox="1">
            <a:spLocks noChangeArrowheads="1"/>
          </p:cNvSpPr>
          <p:nvPr/>
        </p:nvSpPr>
        <p:spPr bwMode="auto">
          <a:xfrm>
            <a:off x="3554413" y="3598863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https://in.linkedin.com/in/harithapliyal </a:t>
            </a:r>
          </a:p>
        </p:txBody>
      </p:sp>
      <p:sp>
        <p:nvSpPr>
          <p:cNvPr id="4107" name="TextBox 13"/>
          <p:cNvSpPr txBox="1">
            <a:spLocks noChangeArrowheads="1"/>
          </p:cNvSpPr>
          <p:nvPr/>
        </p:nvSpPr>
        <p:spPr bwMode="auto">
          <a:xfrm>
            <a:off x="3554413" y="4173538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http://twitter.com/pmlogy</a:t>
            </a:r>
          </a:p>
        </p:txBody>
      </p:sp>
      <p:pic>
        <p:nvPicPr>
          <p:cNvPr id="512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4873625"/>
            <a:ext cx="463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3554413" y="4751388"/>
            <a:ext cx="5807075" cy="484187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http://pmlogy.com/ </a:t>
            </a: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>
            <a:off x="3554413" y="5365750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http://facebook.com/harithapliyalpage </a:t>
            </a:r>
          </a:p>
        </p:txBody>
      </p:sp>
      <p:pic>
        <p:nvPicPr>
          <p:cNvPr id="513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273175"/>
            <a:ext cx="4968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3671888"/>
            <a:ext cx="4873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4278313"/>
            <a:ext cx="4349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472113"/>
            <a:ext cx="4905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2403475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025775"/>
            <a:ext cx="4746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3554413" y="2403475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https://in.pinterest.com/harithapliyal</a:t>
            </a: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554413" y="3025775"/>
            <a:ext cx="5807075" cy="48260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540" dirty="0"/>
              <a:t>https://www.instagram.com/thapliyal.h</a:t>
            </a:r>
          </a:p>
        </p:txBody>
      </p:sp>
      <p:sp>
        <p:nvSpPr>
          <p:cNvPr id="5138" name="Rectangle: Rounded Corners 26"/>
          <p:cNvSpPr>
            <a:spLocks noChangeArrowheads="1"/>
          </p:cNvSpPr>
          <p:nvPr/>
        </p:nvSpPr>
        <p:spPr bwMode="auto">
          <a:xfrm>
            <a:off x="1979613" y="598488"/>
            <a:ext cx="8154987" cy="5638800"/>
          </a:xfrm>
          <a:prstGeom prst="roundRect">
            <a:avLst>
              <a:gd name="adj" fmla="val 16667"/>
            </a:avLst>
          </a:prstGeom>
          <a:solidFill>
            <a:srgbClr val="FFC000">
              <a:alpha val="18039"/>
            </a:srgbClr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PowerBI</a:t>
            </a:r>
            <a:r>
              <a:rPr lang="en-US" sz="3200" dirty="0"/>
              <a:t> can Connect to many database/store/</a:t>
            </a:r>
            <a:r>
              <a:rPr lang="en-US" sz="3200" dirty="0" err="1"/>
              <a:t>serives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63370"/>
            <a:ext cx="6080524" cy="2946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11" y="663372"/>
            <a:ext cx="5742989" cy="283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609543"/>
            <a:ext cx="6080523" cy="2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5"/>
            <a:ext cx="12192000" cy="681776"/>
          </a:xfrm>
        </p:spPr>
        <p:txBody>
          <a:bodyPr/>
          <a:lstStyle/>
          <a:p>
            <a:r>
              <a:rPr lang="en-US" dirty="0"/>
              <a:t>Power BI Pricing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4914" y="988219"/>
            <a:ext cx="8558733" cy="557237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0279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Solutions for Implementation: Cloud vs On-Premise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5625" y="963137"/>
            <a:ext cx="9919114" cy="2570364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06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1147878"/>
            <a:ext cx="10351752" cy="1544666"/>
          </a:xfrm>
        </p:spPr>
        <p:txBody>
          <a:bodyPr/>
          <a:lstStyle/>
          <a:p>
            <a:r>
              <a:rPr lang="en-US" dirty="0"/>
              <a:t>Method 1 to Connect to Project Online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24231" y="2809648"/>
            <a:ext cx="10351752" cy="13681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6000" cap="none" dirty="0"/>
              <a:t>On Premise Power BI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124231" y="4294936"/>
            <a:ext cx="10351752" cy="1368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cap="none" dirty="0">
                <a:solidFill>
                  <a:srgbClr val="0070C0"/>
                </a:solidFill>
              </a:rPr>
              <a:t>Using this Method</a:t>
            </a:r>
          </a:p>
          <a:p>
            <a:r>
              <a:rPr lang="en-US" sz="11200" cap="none" dirty="0">
                <a:solidFill>
                  <a:srgbClr val="0070C0"/>
                </a:solidFill>
              </a:rPr>
              <a:t>You need to create all report, dashboard from start.</a:t>
            </a:r>
            <a:endParaRPr lang="en-US" sz="11200" u="sng" cap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 connect to Project Online database you need to have Project Online account before you proceed</a:t>
            </a:r>
          </a:p>
          <a:p>
            <a:r>
              <a:rPr lang="en-US" b="1" dirty="0"/>
              <a:t>Step 1: Download Power BI Desktop</a:t>
            </a:r>
          </a:p>
          <a:p>
            <a:pPr lvl="1"/>
            <a:r>
              <a:rPr lang="en-US" dirty="0">
                <a:hlinkClick r:id="rId2"/>
              </a:rPr>
              <a:t>Download Power BI Desktop</a:t>
            </a:r>
            <a:r>
              <a:rPr lang="en-US" dirty="0"/>
              <a:t>, then run the installer to get </a:t>
            </a:r>
            <a:r>
              <a:rPr lang="en-US" b="1" dirty="0"/>
              <a:t>Power BI Desktop</a:t>
            </a:r>
            <a:r>
              <a:rPr lang="en-US" dirty="0"/>
              <a:t> on your computer.</a:t>
            </a:r>
          </a:p>
          <a:p>
            <a:r>
              <a:rPr lang="en-US" b="1" dirty="0"/>
              <a:t>Step 2: Connect to Project Online with OData</a:t>
            </a:r>
          </a:p>
          <a:p>
            <a:pPr lvl="1"/>
            <a:r>
              <a:rPr lang="en-US" dirty="0"/>
              <a:t>Open </a:t>
            </a:r>
            <a:r>
              <a:rPr lang="en-US" b="1" dirty="0"/>
              <a:t>Power BI Desktop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the </a:t>
            </a:r>
            <a:r>
              <a:rPr lang="en-US" i="1" dirty="0"/>
              <a:t>Welcome</a:t>
            </a:r>
            <a:r>
              <a:rPr lang="en-US" dirty="0"/>
              <a:t> screen, select </a:t>
            </a:r>
            <a:r>
              <a:rPr lang="en-US" b="1" dirty="0"/>
              <a:t>﻿Get Data.</a:t>
            </a:r>
            <a:r>
              <a:rPr lang="en-US" dirty="0"/>
              <a:t>﻿</a:t>
            </a:r>
          </a:p>
          <a:p>
            <a:pPr lvl="1"/>
            <a:r>
              <a:rPr lang="en-US" dirty="0"/>
              <a:t>Choose </a:t>
            </a:r>
            <a:r>
              <a:rPr lang="en-US" b="1" dirty="0"/>
              <a:t>﻿OData feed</a:t>
            </a:r>
            <a:r>
              <a:rPr lang="en-US" dirty="0"/>
              <a:t>﻿ and select </a:t>
            </a:r>
            <a:r>
              <a:rPr lang="en-US" b="1" dirty="0"/>
              <a:t>﻿Connect</a:t>
            </a:r>
            <a:r>
              <a:rPr lang="en-US" dirty="0"/>
              <a:t>﻿.</a:t>
            </a:r>
          </a:p>
          <a:p>
            <a:pPr lvl="1"/>
            <a:r>
              <a:rPr lang="en-US" dirty="0"/>
              <a:t>﻿Enter the address for your OData feed in the URL box, and then click OK.</a:t>
            </a:r>
          </a:p>
          <a:p>
            <a:pPr marL="914400" lvl="2" indent="0">
              <a:buNone/>
            </a:pPr>
            <a:r>
              <a:rPr lang="en-US" sz="1800" dirty="0"/>
              <a:t>URL Format: https://&lt;tenantname&gt;.sharepoint.com/sites/pwa/_api/Projectdata</a:t>
            </a:r>
          </a:p>
          <a:p>
            <a:pPr marL="914400" lvl="2" indent="0">
              <a:buNone/>
            </a:pPr>
            <a:r>
              <a:rPr lang="en-US" sz="1800" dirty="0"/>
              <a:t>Example</a:t>
            </a:r>
            <a:r>
              <a:rPr lang="en-US" dirty="0"/>
              <a:t>: 	</a:t>
            </a:r>
            <a:r>
              <a:rPr lang="en-US" dirty="0">
                <a:hlinkClick r:id="rId3"/>
              </a:rPr>
              <a:t>https://contoso.sharepoint.com/sites/pwa/_api/Projectdata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hlinkClick r:id="rId4"/>
              </a:rPr>
              <a:t>https://vedavit.sharepoint.com/sites/pwa/_api/Projectdata</a:t>
            </a:r>
            <a:endParaRPr lang="en-US" dirty="0"/>
          </a:p>
          <a:p>
            <a:pPr lvl="1"/>
            <a:r>
              <a:rPr lang="en-US" dirty="0"/>
              <a:t>Power BI Desktop will prompt you to authenticate with your Office 365 account. Select Organizational account and then enter your credentials.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9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Project Online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538" y="792494"/>
            <a:ext cx="7782001" cy="606550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133600" y="1219200"/>
            <a:ext cx="377371" cy="740229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4335167" y="2431143"/>
            <a:ext cx="3110662" cy="312057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1959429"/>
            <a:ext cx="159657" cy="870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0971" y="1959429"/>
            <a:ext cx="362858" cy="13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89829" y="2641600"/>
            <a:ext cx="638628" cy="74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12686" y="2540000"/>
            <a:ext cx="420914" cy="2902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380342" y="2836078"/>
            <a:ext cx="420914" cy="2902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3831770" y="2757715"/>
            <a:ext cx="420914" cy="2902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74" y="3352800"/>
            <a:ext cx="5373269" cy="170689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187760" y="2917371"/>
            <a:ext cx="420914" cy="2902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10419" y="2743200"/>
            <a:ext cx="635410" cy="63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7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Project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1995" y="1378858"/>
            <a:ext cx="6400059" cy="3536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343" y="836448"/>
            <a:ext cx="105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login here and authorize </a:t>
            </a:r>
            <a:r>
              <a:rPr lang="en-US" dirty="0" err="1"/>
              <a:t>PowerBI</a:t>
            </a:r>
            <a:r>
              <a:rPr lang="en-US" dirty="0"/>
              <a:t> on Project Online database to access the data. This is one time job.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823" y="5088332"/>
            <a:ext cx="10927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login. Click on connect to get access to all your Project Online data</a:t>
            </a:r>
          </a:p>
          <a:p>
            <a:endParaRPr lang="en-US" dirty="0"/>
          </a:p>
          <a:p>
            <a:r>
              <a:rPr lang="en-US" dirty="0"/>
              <a:t>Now you are connected to Project Online database. You can play around and create whatever report, chart, dashboard you want to create</a:t>
            </a:r>
          </a:p>
        </p:txBody>
      </p:sp>
    </p:spTree>
    <p:extLst>
      <p:ext uri="{BB962C8B-B14F-4D97-AF65-F5344CB8AC3E}">
        <p14:creationId xmlns:p14="http://schemas.microsoft.com/office/powerpoint/2010/main" val="10728494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4396</TotalTime>
  <Words>446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Aparajita</vt:lpstr>
      <vt:lpstr>Arial</vt:lpstr>
      <vt:lpstr>Britannic Bold</vt:lpstr>
      <vt:lpstr>Calibri</vt:lpstr>
      <vt:lpstr>Tw Cen MT</vt:lpstr>
      <vt:lpstr>Wingdings</vt:lpstr>
      <vt:lpstr>Droplet</vt:lpstr>
      <vt:lpstr>PowerBI Enterprise Project Server 2016 and Project Online Reporting</vt:lpstr>
      <vt:lpstr>PowerPoint Presentation</vt:lpstr>
      <vt:lpstr>PowerBI can Connect to many database/store/serives</vt:lpstr>
      <vt:lpstr>Power BI Pricing</vt:lpstr>
      <vt:lpstr>Two Solutions for Implementation: Cloud vs On-Premise</vt:lpstr>
      <vt:lpstr>Method 1 to Connect to Project Online using PowerBI</vt:lpstr>
      <vt:lpstr>PowerPoint Presentation</vt:lpstr>
      <vt:lpstr>Connect to Project Online</vt:lpstr>
      <vt:lpstr>Connect to Project Online</vt:lpstr>
      <vt:lpstr>Method 2 to Connect to Project Online using PowerBI</vt:lpstr>
      <vt:lpstr>Launch PowerBI to See Project Dashboard &amp; Reports</vt:lpstr>
      <vt:lpstr>Login into to Office365 Account to  Authenticate PowerBI to get your data</vt:lpstr>
      <vt:lpstr>Click Skip on this page</vt:lpstr>
      <vt:lpstr>To Connect to Your Project Online Database  Click “GET IT NOW”</vt:lpstr>
      <vt:lpstr>Enter your PWA URL</vt:lpstr>
      <vt:lpstr>PowerPoint Presentation</vt:lpstr>
      <vt:lpstr>Dashboards</vt:lpstr>
      <vt:lpstr>Reports</vt:lpstr>
      <vt:lpstr>Dataset</vt:lpstr>
      <vt:lpstr>Report Layout Screen (Out of the box)</vt:lpstr>
      <vt:lpstr>Microsoft Project - Power BI</vt:lpstr>
      <vt:lpstr>Reports-Issues (Pre-existing)</vt:lpstr>
      <vt:lpstr>Reports-Portfolio Status (Pre-existing)</vt:lpstr>
      <vt:lpstr>Reports-Compliance (Pre-existing)</vt:lpstr>
      <vt:lpstr>Reports-Risk (Pre-existing)</vt:lpstr>
      <vt:lpstr>Dashboard (Pre-existing)</vt:lpstr>
      <vt:lpstr>Shape and Field Formatter for Creating  Attractive Dashboard and 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99</cp:revision>
  <dcterms:created xsi:type="dcterms:W3CDTF">2017-05-12T08:35:42Z</dcterms:created>
  <dcterms:modified xsi:type="dcterms:W3CDTF">2017-06-01T15:09:44Z</dcterms:modified>
</cp:coreProperties>
</file>