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92" r:id="rId7"/>
    <p:sldId id="258" r:id="rId8"/>
    <p:sldId id="282" r:id="rId9"/>
    <p:sldId id="259" r:id="rId10"/>
    <p:sldId id="260" r:id="rId11"/>
    <p:sldId id="284" r:id="rId12"/>
    <p:sldId id="291" r:id="rId13"/>
    <p:sldId id="261" r:id="rId14"/>
    <p:sldId id="266" r:id="rId15"/>
    <p:sldId id="286" r:id="rId16"/>
    <p:sldId id="262" r:id="rId17"/>
    <p:sldId id="267" r:id="rId18"/>
    <p:sldId id="268" r:id="rId19"/>
    <p:sldId id="269" r:id="rId20"/>
    <p:sldId id="283" r:id="rId21"/>
    <p:sldId id="270" r:id="rId22"/>
    <p:sldId id="293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94" r:id="rId31"/>
    <p:sldId id="278" r:id="rId32"/>
    <p:sldId id="279" r:id="rId33"/>
    <p:sldId id="290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xmlns:mc="http://schemas.openxmlformats.org/markup-compatibility/2006" xmlns:a14="http://schemas.microsoft.com/office/drawing/2010/main" val="003399" mc:Ignorable=""/>
    <a:srgbClr xmlns:mc="http://schemas.openxmlformats.org/markup-compatibility/2006" xmlns:a14="http://schemas.microsoft.com/office/drawing/2010/main" val="000066" mc:Ignorable=""/>
    <a:srgbClr xmlns:mc="http://schemas.openxmlformats.org/markup-compatibility/2006" xmlns:a14="http://schemas.microsoft.com/office/drawing/2010/main" val="000099" mc:Ignorable=""/>
    <a:srgbClr xmlns:mc="http://schemas.openxmlformats.org/markup-compatibility/2006" xmlns:a14="http://schemas.microsoft.com/office/drawing/2010/main" val="F2F2F2" mc:Ignorable=""/>
    <a:srgbClr xmlns:mc="http://schemas.openxmlformats.org/markup-compatibility/2006" xmlns:a14="http://schemas.microsoft.com/office/drawing/2010/main" val="EAEAEA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50" autoAdjust="0"/>
    <p:restoredTop sz="76683" autoAdjust="0"/>
  </p:normalViewPr>
  <p:slideViewPr>
    <p:cSldViewPr>
      <p:cViewPr>
        <p:scale>
          <a:sx n="107" d="100"/>
          <a:sy n="107" d="100"/>
        </p:scale>
        <p:origin x="-17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5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3975652" y="5334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pPr defTabSz="948507"/>
            <a:r>
              <a:rPr lang="en-US" dirty="0" smtClean="0"/>
              <a:t>Lecture 10: Enterprise Content Management - </a:t>
            </a:r>
            <a:fld id="{073E6628-0705-4E34-90AA-D61A964D0AFD}" type="slidenum">
              <a:rPr lang="en-US" smtClean="0"/>
              <a:pPr defTabSz="948507"/>
              <a:t>‹#›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200" y="7620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MS Confidential : Beta 2 SharePoint Developer Workshop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91864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943768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smtClean="0"/>
              <a:t>MS Confidential : SharePoint 2010 Developer Workshop (Beta1)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  <a:prstGeom prst="rect">
            <a:avLst/>
          </a:prstGeom>
        </p:spPr>
        <p:txBody>
          <a:bodyPr lIns="94851" tIns="47425" rIns="94851" bIns="47425"/>
          <a:lstStyle>
            <a:lvl1pPr algn="r">
              <a:defRPr sz="1000"/>
            </a:lvl1pPr>
          </a:lstStyle>
          <a:p>
            <a:r>
              <a:rPr lang="en-US" dirty="0" smtClean="0"/>
              <a:t>Lecture 10: ECM - </a:t>
            </a:r>
            <a:fld id="{073E6628-0705-4E34-90AA-D61A964D0A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Notes Placeholder 13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Slide Image Placeholder 1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9110246"/>
            <a:ext cx="556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© 2009 Critical Path Training, LLC ‐ All Rights Reserved</a:t>
            </a:r>
          </a:p>
          <a:p>
            <a:r>
              <a:rPr lang="en-US" sz="800" dirty="0" smtClean="0"/>
              <a:t>© 2009 Microsoft Corporation ‐ All Rights Reserved</a:t>
            </a:r>
            <a:endParaRPr lang="en-US" sz="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9220200"/>
            <a:ext cx="152400" cy="15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06293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Content types that are syndicated can’t be changed in the child sites, but site owners can create new content types that extend them to implement changes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Metadata navigation – ability</a:t>
            </a:r>
            <a:r>
              <a:rPr lang="en-US" baseline="0" dirty="0" smtClean="0"/>
              <a:t> to browse a document library filled with tagged content according to the taxonomy, ignoring the folder organization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When search results are shown, metadata (tags) are used as one of the search result refiners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Metadata managers create the taxonomy</a:t>
            </a:r>
            <a:r>
              <a:rPr lang="en-US" baseline="0" dirty="0" smtClean="0"/>
              <a:t> which consists of a hierarchy of tags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Tags can have translations and synonyms (United States = US or USA)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There</a:t>
            </a:r>
            <a:r>
              <a:rPr lang="en-US" baseline="0" dirty="0" smtClean="0"/>
              <a:t> are many controls you can implement on tags… from reuse to merge to deprecating &amp; disambiguating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Each tag has a property bag of custom properties that is available via the OM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/>
              <a:t>Keywords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dirty="0" smtClean="0"/>
              <a:t>No structured organization… users can enter at will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dirty="0" smtClean="0"/>
              <a:t>Admins can promote a keyword into the taxonomy</a:t>
            </a:r>
          </a:p>
          <a:p>
            <a:pPr marL="171450" lvl="0" indent="-171450" algn="l">
              <a:buFont typeface="Arial" pitchFamily="34" charset="0"/>
              <a:buChar char="•"/>
            </a:pPr>
            <a:r>
              <a:rPr lang="en-US" dirty="0" smtClean="0"/>
              <a:t>Tags</a:t>
            </a:r>
          </a:p>
          <a:p>
            <a:pPr marL="628650" lvl="1" indent="-171450" algn="l">
              <a:buFont typeface="Arial" pitchFamily="34" charset="0"/>
              <a:buChar char="•"/>
            </a:pPr>
            <a:r>
              <a:rPr lang="en-US" dirty="0" smtClean="0"/>
              <a:t>These are things that are directly associated with a file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metadata</a:t>
            </a:r>
            <a:r>
              <a:rPr lang="en-US" baseline="0" dirty="0" smtClean="0"/>
              <a:t> manager offers full control over the management of the terms within term sets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It allows importing from a structured CSV </a:t>
            </a:r>
            <a:r>
              <a:rPr lang="en-US" baseline="0" dirty="0" err="1" smtClean="0"/>
              <a:t>fiel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term set policy can be set to: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Open – anyone can contribute to it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Closed – only admins can contribute to it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US" sz="900" dirty="0" smtClean="0"/>
              <a:t>&lt;PRECURSOR&gt; need</a:t>
            </a:r>
            <a:r>
              <a:rPr lang="en-US" sz="900" baseline="0" dirty="0" smtClean="0"/>
              <a:t> two </a:t>
            </a:r>
            <a:r>
              <a:rPr lang="en-US" sz="900" baseline="0" dirty="0" err="1" smtClean="0"/>
              <a:t>WebApps</a:t>
            </a:r>
            <a:r>
              <a:rPr lang="en-US" sz="900" baseline="0" dirty="0" smtClean="0"/>
              <a:t>, each with </a:t>
            </a:r>
            <a:r>
              <a:rPr lang="en-US" sz="900" baseline="0" dirty="0" err="1" smtClean="0"/>
              <a:t>SPSites</a:t>
            </a:r>
            <a:r>
              <a:rPr lang="en-US" sz="900" baseline="0" dirty="0" smtClean="0"/>
              <a:t> in them, or two </a:t>
            </a:r>
            <a:r>
              <a:rPr lang="en-US" sz="900" baseline="0" dirty="0" err="1" smtClean="0"/>
              <a:t>SPSites</a:t>
            </a:r>
            <a:r>
              <a:rPr lang="en-US" sz="900" baseline="0" dirty="0" smtClean="0"/>
              <a:t> in one </a:t>
            </a:r>
            <a:r>
              <a:rPr lang="en-US" sz="900" baseline="0" dirty="0" err="1" smtClean="0"/>
              <a:t>WebApp</a:t>
            </a:r>
            <a:endParaRPr lang="en-US" sz="900" dirty="0" smtClean="0"/>
          </a:p>
          <a:p>
            <a:pPr>
              <a:buFont typeface="Arial" pitchFamily="34" charset="0"/>
              <a:buNone/>
            </a:pPr>
            <a:r>
              <a:rPr lang="en-US" sz="900" dirty="0" smtClean="0"/>
              <a:t>DEMO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Show MMSA</a:t>
            </a:r>
            <a:r>
              <a:rPr lang="en-US" sz="900" baseline="0" dirty="0" smtClean="0"/>
              <a:t> management (add admin as admin to both service app and term manager store)</a:t>
            </a:r>
            <a:endParaRPr lang="en-US" sz="900" dirty="0" smtClean="0"/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Content type</a:t>
            </a:r>
            <a:r>
              <a:rPr lang="en-US" sz="900" baseline="0" dirty="0" smtClean="0"/>
              <a:t> syndication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900" baseline="0" dirty="0" smtClean="0"/>
              <a:t> Setup at </a:t>
            </a:r>
            <a:r>
              <a:rPr lang="en-US" sz="900" baseline="0" smtClean="0"/>
              <a:t>the MMSA </a:t>
            </a:r>
            <a:r>
              <a:rPr lang="en-US" sz="900" baseline="0" dirty="0" smtClean="0"/>
              <a:t>level</a:t>
            </a:r>
          </a:p>
          <a:p>
            <a:pPr lvl="1">
              <a:buFont typeface="Arial" pitchFamily="34" charset="0"/>
              <a:buChar char="•"/>
            </a:pPr>
            <a:r>
              <a:rPr lang="en-US" sz="900" baseline="0" dirty="0" smtClean="0"/>
              <a:t> Creating CT’s at the </a:t>
            </a:r>
            <a:r>
              <a:rPr lang="en-US" sz="900" baseline="0" dirty="0" err="1" smtClean="0"/>
              <a:t>SPSite</a:t>
            </a:r>
            <a:r>
              <a:rPr lang="en-US" sz="900" baseline="0" dirty="0" smtClean="0"/>
              <a:t>/</a:t>
            </a:r>
            <a:r>
              <a:rPr lang="en-US" sz="900" baseline="0" dirty="0" err="1" smtClean="0"/>
              <a:t>SPWeb</a:t>
            </a:r>
            <a:r>
              <a:rPr lang="en-US" sz="900" baseline="0" dirty="0" smtClean="0"/>
              <a:t> level &amp; configure for publishing</a:t>
            </a:r>
          </a:p>
          <a:p>
            <a:pPr lvl="1">
              <a:buFont typeface="Arial" pitchFamily="34" charset="0"/>
              <a:buChar char="•"/>
            </a:pPr>
            <a:r>
              <a:rPr lang="en-US" sz="900" baseline="0" dirty="0" smtClean="0"/>
              <a:t> Check the other </a:t>
            </a:r>
            <a:r>
              <a:rPr lang="en-US" sz="900" baseline="0" dirty="0" err="1" smtClean="0"/>
              <a:t>SPSite’s</a:t>
            </a:r>
            <a:r>
              <a:rPr lang="en-US" sz="900" baseline="0" dirty="0" smtClean="0"/>
              <a:t> to show their </a:t>
            </a:r>
            <a:r>
              <a:rPr lang="en-US" sz="900" baseline="0" dirty="0" err="1" smtClean="0"/>
              <a:t>config</a:t>
            </a:r>
            <a:r>
              <a:rPr lang="en-US" sz="900" baseline="0" dirty="0" smtClean="0"/>
              <a:t> &amp; reporting details</a:t>
            </a:r>
            <a:endParaRPr lang="en-US" sz="9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900" dirty="0" smtClean="0"/>
              <a:t>Record Center site template is no longer THE</a:t>
            </a:r>
            <a:r>
              <a:rPr lang="en-US" sz="900" baseline="0" dirty="0" smtClean="0"/>
              <a:t> source for all ECM stuff… most stuff broken into WSS Features for use anywhere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900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900" baseline="0" dirty="0" smtClean="0"/>
              <a:t>New Routing Feature</a:t>
            </a:r>
            <a:endParaRPr lang="en-US" sz="9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900" dirty="0" smtClean="0"/>
              <a:t>In</a:t>
            </a:r>
            <a:r>
              <a:rPr lang="en-US" sz="900" baseline="0" dirty="0" smtClean="0"/>
              <a:t> place records management: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900" dirty="0" smtClean="0"/>
              <a:t>RM capabilities supported at item level; not required to create a whole RM solution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900" dirty="0" smtClean="0"/>
              <a:t>Allow</a:t>
            </a:r>
            <a:r>
              <a:rPr lang="en-US" sz="900" baseline="0" dirty="0" smtClean="0"/>
              <a:t> custom records keeping solutions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900" baseline="0" dirty="0" err="1" smtClean="0"/>
              <a:t>Admins</a:t>
            </a:r>
            <a:r>
              <a:rPr lang="en-US" sz="900" baseline="0" dirty="0" smtClean="0"/>
              <a:t> can define what a record is and who can create them</a:t>
            </a:r>
          </a:p>
          <a:p>
            <a:pPr>
              <a:buFont typeface="Wingdings"/>
              <a:buChar char="Ø"/>
            </a:pPr>
            <a:endParaRPr lang="en-US" sz="900" dirty="0" smtClean="0"/>
          </a:p>
          <a:p>
            <a:pPr marL="171450" indent="-171450">
              <a:buFont typeface="Arial" pitchFamily="34" charset="0"/>
              <a:buChar char="•"/>
            </a:pPr>
            <a:endParaRPr lang="en-US" sz="9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Document sets pull multiple items together to create a single work product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Each item is seen as an individual item, but the whole set can be versioned, participate in a workflow or downloaded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Document set is a content type</a:t>
            </a:r>
            <a:r>
              <a:rPr lang="en-US" baseline="0" dirty="0" smtClean="0"/>
              <a:t> that contains other content types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Doc set content type is represented as a folder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Welcome page is a Web Part page</a:t>
            </a:r>
            <a:r>
              <a:rPr lang="en-US" baseline="0" dirty="0" smtClean="0"/>
              <a:t> that can be customized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Content in shared columns is pushed down to each item in the set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Point</a:t>
            </a:r>
            <a:r>
              <a:rPr lang="en-US" baseline="0" dirty="0" smtClean="0"/>
              <a:t> here is to emphasize that the doc set is seen as a single atomic unit that is comprised of many child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Point here is that doc sets can be wrapped up in their own</a:t>
            </a:r>
            <a:r>
              <a:rPr lang="en-US" baseline="0" dirty="0" smtClean="0"/>
              <a:t> workflow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Demonstrate creating two new</a:t>
            </a:r>
            <a:r>
              <a:rPr lang="en-US" baseline="0" dirty="0" smtClean="0"/>
              <a:t> content types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Add these two new content types to a new document set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Add doc set to a doc library and demonstrate interactions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5652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Records</a:t>
            </a:r>
            <a:r>
              <a:rPr lang="en-US" baseline="0" dirty="0" smtClean="0"/>
              <a:t> management capabilities are no longer required for a specific site template… they have been refactored to Features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Records can now be created side by side with other documents in the same library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New</a:t>
            </a:r>
            <a:r>
              <a:rPr lang="en-US" baseline="0" dirty="0" smtClean="0"/>
              <a:t> to SharePoint 2010 is the ability to assign a document a unique ID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Unique to the site collection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This ID when used in conjunction with a specific URL (by sticking the ID on the query string) will take people to the document regardless if it is moved within the same document library or across libraries within a </a:t>
            </a:r>
            <a:r>
              <a:rPr lang="en-US" baseline="0" smtClean="0"/>
              <a:t>site collection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Authoring Experience: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UX</a:t>
            </a:r>
            <a:r>
              <a:rPr lang="en-US" baseline="0" dirty="0" smtClean="0"/>
              <a:t> improvements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 smtClean="0"/>
              <a:t>Minimal page </a:t>
            </a:r>
            <a:r>
              <a:rPr lang="en-US" sz="1400" dirty="0" err="1" smtClean="0"/>
              <a:t>postbacks</a:t>
            </a:r>
            <a:r>
              <a:rPr lang="en-US" sz="1400" dirty="0" smtClean="0"/>
              <a:t>… only when necessary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400" dirty="0" smtClean="0"/>
              <a:t>Ribbon</a:t>
            </a:r>
            <a:endParaRPr lang="en-US" sz="120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dirty="0" smtClean="0"/>
              <a:t>One-click</a:t>
            </a:r>
            <a:r>
              <a:rPr lang="en-US" sz="1200" baseline="0" dirty="0" smtClean="0"/>
              <a:t> page authoring</a:t>
            </a:r>
            <a:endParaRPr lang="en-US" sz="140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Large Page Libraries</a:t>
            </a:r>
            <a:r>
              <a:rPr lang="en-US" baseline="0" dirty="0" smtClean="0"/>
              <a:t> – talk to the content organizer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Check for unpublished items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MOSS 2007 required content authors to  perform an extra step to determine if referenced content on the page was published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Content Organizer</a:t>
            </a:r>
          </a:p>
          <a:p>
            <a:pPr marL="628650" lvl="1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Content filters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CQWP now supports filtering content based on values in content fields on the current page or from values on the query string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dirty="0" smtClean="0"/>
              <a:t>Content fields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SharePoint 2007</a:t>
            </a:r>
            <a:r>
              <a:rPr lang="en-US" baseline="0" dirty="0" smtClean="0"/>
              <a:t> required developers to manually enter custom content fields to be passed to the CQWP XSLT using the </a:t>
            </a:r>
            <a:r>
              <a:rPr lang="en-US" baseline="0" dirty="0" err="1" smtClean="0"/>
              <a:t>CommonViewFields</a:t>
            </a:r>
            <a:r>
              <a:rPr lang="en-US" baseline="0" dirty="0" smtClean="0"/>
              <a:t> node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SharePoint 2010 now lets users pick them in the UI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Snapshots don’t ‘fix’ content deployment issues, they address a major pain</a:t>
            </a:r>
            <a:r>
              <a:rPr lang="en-US" baseline="0" dirty="0" smtClean="0"/>
              <a:t> point </a:t>
            </a:r>
            <a:r>
              <a:rPr lang="en-US" dirty="0" smtClean="0"/>
              <a:t>by creating a point-in-time</a:t>
            </a:r>
            <a:r>
              <a:rPr lang="en-US" baseline="0" dirty="0" smtClean="0"/>
              <a:t> snapshot that can’t be edited which is then used as the export source of content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Web analytics replaces the 2007 Usage Analysis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Provides basic</a:t>
            </a:r>
            <a:r>
              <a:rPr lang="en-US" baseline="0" dirty="0" smtClean="0"/>
              <a:t> reporting on a SharePoint site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Users can setup scheduled reports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OOTB Web Parts help expose popular content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Enterprise Content Types (not to be confused with the BCS External Content Types) are defined in one site</a:t>
            </a:r>
            <a:r>
              <a:rPr lang="en-US" baseline="0" dirty="0" smtClean="0"/>
              <a:t> collection and can be published across multiple site collections and across farms.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Significant investments around metadata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Managed Metadata = support for establishing taxonomies &amp; folksonomies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err="1" smtClean="0"/>
              <a:t>Featurization</a:t>
            </a:r>
            <a:r>
              <a:rPr lang="en-US" baseline="0" dirty="0" smtClean="0"/>
              <a:t> of SharePoint 2007 records management capabilities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Document stets – multiple files make up a single work product (more later)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Unique Document ID Service – a document has a unique URL for a site collection, no matter where it is moved to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Managed Metadata service app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Admins define term store (taxonomy)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Admins</a:t>
            </a:r>
            <a:r>
              <a:rPr lang="en-US" baseline="0" dirty="0" smtClean="0"/>
              <a:t> define the location of the ECT site collection hub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 smtClean="0"/>
              <a:t>Metadata Manager = utility used to manage the term store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Admins can import a CSV file that contains a taxonomy into a new term store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 smtClean="0"/>
              <a:t>SharePoint 2010 now has a Managed Metadata field type that’s bound to a term set and used in tagging of List Items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MS Confidential : SharePoint 2010 Developer Workshop (Beta1)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975652" y="0"/>
            <a:ext cx="3339548" cy="480060"/>
          </a:xfrm>
        </p:spPr>
        <p:txBody>
          <a:bodyPr/>
          <a:lstStyle/>
          <a:p>
            <a:r>
              <a:rPr lang="en-US" smtClean="0"/>
              <a:t>Lecture 10: ECM - 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81000" y="2286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xmlns:mc="http://schemas.openxmlformats.org/markup-compatibility/2006" xmlns:a14="http://schemas.microsoft.com/office/drawing/2010/main" val="F4A234" mc:Ignorable="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xmlns:mc="http://schemas.openxmlformats.org/markup-compatibility/2006" xmlns:a14="http://schemas.microsoft.com/office/drawing/2010/main" val="FF9929" mc:Ignorable="">
                        <a:lumMod val="20000"/>
                        <a:lumOff val="80000"/>
                      </a:srgbClr>
                    </a:gs>
                    <a:gs pos="28000">
                      <a:srgbClr xmlns:mc="http://schemas.openxmlformats.org/markup-compatibility/2006" xmlns:a14="http://schemas.microsoft.com/office/drawing/2010/main" val="F8F57B" mc:Ignorable=""/>
                    </a:gs>
                    <a:gs pos="62000">
                      <a:srgbClr xmlns:mc="http://schemas.openxmlformats.org/markup-compatibility/2006" xmlns:a14="http://schemas.microsoft.com/office/drawing/2010/main" val="D5B953" mc:Ignorable=""/>
                    </a:gs>
                    <a:gs pos="88000">
                      <a:srgbClr xmlns:mc="http://schemas.openxmlformats.org/markup-compatibility/2006" xmlns:a14="http://schemas.microsoft.com/office/drawing/2010/main" val="D1943B" mc:Ignorable=""/>
                    </a:gs>
                  </a:gsLst>
                  <a:lin ang="5400000"/>
                </a:gradFill>
                <a:effectLst>
                  <a:outerShdw blurRad="50800" dist="39000" dir="5460000" algn="tl">
                    <a:srgbClr xmlns:mc="http://schemas.openxmlformats.org/markup-compatibility/2006" xmlns:a14="http://schemas.microsoft.com/office/drawing/2010/main" val="000000" mc:Ignorable="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hidden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372539" y="6400801"/>
            <a:ext cx="1608661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transition xmlns:p14="http://schemas.microsoft.com/office/powerpoint/2010/main"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xmlns:mc="http://schemas.openxmlformats.org/markup-compatibility/2006" xmlns:a14="http://schemas.microsoft.com/office/drawing/2010/main" val="FFFFB9" mc:Ignorable=""/>
              </a:gs>
              <a:gs pos="36000">
                <a:srgbClr xmlns:mc="http://schemas.openxmlformats.org/markup-compatibility/2006" xmlns:a14="http://schemas.microsoft.com/office/drawing/2010/main" val="FFFF99" mc:Ignorable=""/>
              </a:gs>
              <a:gs pos="86000">
                <a:srgbClr xmlns:mc="http://schemas.openxmlformats.org/markup-compatibility/2006" xmlns:a14="http://schemas.microsoft.com/office/drawing/2010/main" val="F6AE1E" mc:Ignorable="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Enterprise Content Management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Enterprise Content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099584"/>
          </a:xfrm>
        </p:spPr>
        <p:txBody>
          <a:bodyPr/>
          <a:lstStyle/>
          <a:p>
            <a:r>
              <a:rPr lang="en-US" sz="2800" dirty="0" smtClean="0"/>
              <a:t>Significant investments in both platform &amp; features for ECM in SharePoint Server 2010</a:t>
            </a:r>
          </a:p>
          <a:p>
            <a:pPr lvl="1"/>
            <a:r>
              <a:rPr lang="en-US" sz="2400" dirty="0" smtClean="0"/>
              <a:t>Enterprise content types</a:t>
            </a:r>
          </a:p>
          <a:p>
            <a:pPr lvl="2"/>
            <a:r>
              <a:rPr lang="en-US" sz="2000" dirty="0" smtClean="0"/>
              <a:t>Define once for the enterprise, use in multiple site collections in the same or different farms</a:t>
            </a:r>
          </a:p>
          <a:p>
            <a:pPr lvl="1"/>
            <a:r>
              <a:rPr lang="en-US" sz="2400" dirty="0" smtClean="0"/>
              <a:t>Metadata everywhere</a:t>
            </a:r>
          </a:p>
          <a:p>
            <a:pPr lvl="1"/>
            <a:r>
              <a:rPr lang="en-US" sz="2400" dirty="0" smtClean="0"/>
              <a:t>Managed Metadata</a:t>
            </a:r>
          </a:p>
          <a:p>
            <a:pPr lvl="1"/>
            <a:r>
              <a:rPr lang="en-US" sz="2400" dirty="0" err="1" smtClean="0"/>
              <a:t>Featurization</a:t>
            </a:r>
            <a:r>
              <a:rPr lang="en-US" sz="2400" dirty="0" smtClean="0"/>
              <a:t> of MOSS 2007 RM specific capabilities</a:t>
            </a:r>
          </a:p>
          <a:p>
            <a:pPr lvl="2"/>
            <a:r>
              <a:rPr lang="en-US" sz="2000" dirty="0" smtClean="0"/>
              <a:t>Advanced Routing</a:t>
            </a:r>
          </a:p>
          <a:p>
            <a:pPr lvl="2"/>
            <a:r>
              <a:rPr lang="en-US" sz="2000" dirty="0" smtClean="0"/>
              <a:t>Document Sets</a:t>
            </a:r>
          </a:p>
          <a:p>
            <a:pPr lvl="2"/>
            <a:r>
              <a:rPr lang="en-US" sz="2000" dirty="0" smtClean="0"/>
              <a:t>Unique Document ID Service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Managed </a:t>
            </a:r>
            <a:r>
              <a:rPr lang="en-US" dirty="0" smtClean="0"/>
              <a:t>Metadata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053691"/>
          </a:xfrm>
        </p:spPr>
        <p:txBody>
          <a:bodyPr/>
          <a:lstStyle/>
          <a:p>
            <a:r>
              <a:rPr lang="en-US" sz="2800" dirty="0" smtClean="0"/>
              <a:t>Managed Metadata Service Application</a:t>
            </a:r>
          </a:p>
          <a:p>
            <a:pPr lvl="1"/>
            <a:r>
              <a:rPr lang="en-US" sz="2400" dirty="0" smtClean="0"/>
              <a:t>Term Store</a:t>
            </a:r>
          </a:p>
          <a:p>
            <a:pPr lvl="1"/>
            <a:r>
              <a:rPr lang="en-US" sz="2400" dirty="0" smtClean="0"/>
              <a:t>Content type syndication</a:t>
            </a:r>
          </a:p>
          <a:p>
            <a:pPr lvl="1"/>
            <a:r>
              <a:rPr lang="en-US" sz="2400" dirty="0" smtClean="0"/>
              <a:t>SharePoint Metadata Manager</a:t>
            </a:r>
          </a:p>
          <a:p>
            <a:r>
              <a:rPr lang="en-US" sz="2800" dirty="0" smtClean="0"/>
              <a:t>Term &amp; keyword field support in </a:t>
            </a:r>
            <a:br>
              <a:rPr lang="en-US" sz="2800" dirty="0" smtClean="0"/>
            </a:br>
            <a:r>
              <a:rPr lang="en-US" sz="2800" dirty="0" smtClean="0"/>
              <a:t>Office 2010  clients</a:t>
            </a:r>
          </a:p>
          <a:p>
            <a:r>
              <a:rPr lang="en-US" sz="2800" dirty="0" smtClean="0"/>
              <a:t>Import of Managed Metadata data from another taxonomy store</a:t>
            </a:r>
          </a:p>
          <a:p>
            <a:r>
              <a:rPr lang="en-US" sz="2800" dirty="0" smtClean="0"/>
              <a:t>Term &amp; keyword integration in </a:t>
            </a:r>
            <a:br>
              <a:rPr lang="en-US" sz="2800" dirty="0" smtClean="0"/>
            </a:br>
            <a:r>
              <a:rPr lang="en-US" sz="2800" dirty="0" smtClean="0"/>
              <a:t>Office 2010 clients via Backstage</a:t>
            </a:r>
          </a:p>
          <a:p>
            <a:r>
              <a:rPr lang="en-US" sz="2800" dirty="0" smtClean="0"/>
              <a:t>New managed metadata field type bound to a term set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Enterprise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686800" cy="4099584"/>
          </a:xfrm>
        </p:spPr>
        <p:txBody>
          <a:bodyPr/>
          <a:lstStyle/>
          <a:p>
            <a:r>
              <a:rPr lang="en-US" sz="2400" dirty="0" smtClean="0"/>
              <a:t>Content types were scoped at the site-level (</a:t>
            </a:r>
            <a:r>
              <a:rPr lang="en-US" sz="2400" dirty="0" err="1" smtClean="0"/>
              <a:t>SPWeb</a:t>
            </a:r>
            <a:r>
              <a:rPr lang="en-US" sz="2400" dirty="0" smtClean="0"/>
              <a:t>) </a:t>
            </a:r>
            <a:br>
              <a:rPr lang="en-US" sz="2400" dirty="0" smtClean="0"/>
            </a:br>
            <a:r>
              <a:rPr lang="en-US" sz="2400" dirty="0" smtClean="0"/>
              <a:t>in WSS 3.0</a:t>
            </a:r>
          </a:p>
          <a:p>
            <a:r>
              <a:rPr lang="en-US" sz="2400" dirty="0" smtClean="0"/>
              <a:t>Site-level content types still exist in MSF</a:t>
            </a:r>
          </a:p>
          <a:p>
            <a:r>
              <a:rPr lang="en-US" sz="2400" dirty="0" smtClean="0"/>
              <a:t>New MM Service Application allows syndication of “enterprise” content types across sites, site collections, Web apps &amp; farms</a:t>
            </a:r>
          </a:p>
          <a:p>
            <a:pPr lvl="1"/>
            <a:r>
              <a:rPr lang="en-US" sz="2400" dirty="0" smtClean="0"/>
              <a:t>Define one site collection as the content type hub</a:t>
            </a:r>
          </a:p>
          <a:p>
            <a:pPr lvl="1"/>
            <a:r>
              <a:rPr lang="en-US" sz="2400" dirty="0" smtClean="0"/>
              <a:t>Enterprise content types are read only in sites</a:t>
            </a:r>
          </a:p>
          <a:p>
            <a:pPr lvl="1"/>
            <a:r>
              <a:rPr lang="en-US" sz="2400" dirty="0" smtClean="0"/>
              <a:t>Sites can have enterprise and local content types in sites</a:t>
            </a:r>
          </a:p>
          <a:p>
            <a:pPr lvl="1"/>
            <a:r>
              <a:rPr lang="en-US" sz="2400" dirty="0" smtClean="0"/>
              <a:t>Local content types can inherit from </a:t>
            </a:r>
            <a:br>
              <a:rPr lang="en-US" sz="2400" dirty="0" smtClean="0"/>
            </a:br>
            <a:r>
              <a:rPr lang="en-US" sz="2400" dirty="0" smtClean="0"/>
              <a:t>enterprise content types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Metadata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68916"/>
          </a:xfrm>
        </p:spPr>
        <p:txBody>
          <a:bodyPr/>
          <a:lstStyle/>
          <a:p>
            <a:r>
              <a:rPr lang="en-US" sz="2800" dirty="0" smtClean="0"/>
              <a:t>Huge investments in metadata across </a:t>
            </a:r>
            <a:br>
              <a:rPr lang="en-US" sz="2800" dirty="0" smtClean="0"/>
            </a:br>
            <a:r>
              <a:rPr lang="en-US" sz="2800" dirty="0" smtClean="0"/>
              <a:t>the platform</a:t>
            </a:r>
          </a:p>
          <a:p>
            <a:r>
              <a:rPr lang="en-US" sz="2800" dirty="0" smtClean="0"/>
              <a:t>Metadata based navigation</a:t>
            </a:r>
          </a:p>
          <a:p>
            <a:pPr lvl="1"/>
            <a:r>
              <a:rPr lang="en-US" sz="2400" dirty="0" smtClean="0"/>
              <a:t>Easier for users as </a:t>
            </a:r>
            <a:r>
              <a:rPr lang="en-US" sz="2000" dirty="0" smtClean="0"/>
              <a:t>content</a:t>
            </a:r>
            <a:r>
              <a:rPr lang="en-US" sz="2400" dirty="0" smtClean="0"/>
              <a:t> is more discoverable</a:t>
            </a:r>
          </a:p>
          <a:p>
            <a:pPr lvl="1"/>
            <a:r>
              <a:rPr lang="en-US" sz="2400" dirty="0" smtClean="0"/>
              <a:t>Content stewards help in creating indices on metadata fields for enhanced nav. performance</a:t>
            </a:r>
          </a:p>
          <a:p>
            <a:r>
              <a:rPr lang="en-US" sz="2800" dirty="0" smtClean="0"/>
              <a:t>Users can now filter search results using metadata of result set</a:t>
            </a:r>
          </a:p>
          <a:p>
            <a:r>
              <a:rPr lang="en-US" sz="2800" dirty="0" smtClean="0"/>
              <a:t>Location based metadata</a:t>
            </a:r>
          </a:p>
          <a:p>
            <a:pPr lvl="1"/>
            <a:r>
              <a:rPr lang="en-US" sz="2400" dirty="0" smtClean="0"/>
              <a:t>Content stewards create helpers for </a:t>
            </a:r>
            <a:r>
              <a:rPr lang="en-US" sz="2400" smtClean="0"/>
              <a:t>libraries </a:t>
            </a:r>
            <a:br>
              <a:rPr lang="en-US" sz="2400" smtClean="0"/>
            </a:br>
            <a:r>
              <a:rPr lang="en-US" sz="2400" smtClean="0"/>
              <a:t>&amp; </a:t>
            </a:r>
            <a:r>
              <a:rPr lang="en-US" sz="2400" dirty="0" smtClean="0"/>
              <a:t>content types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Term Store, Term Sets &amp;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090624"/>
          </a:xfrm>
        </p:spPr>
        <p:txBody>
          <a:bodyPr/>
          <a:lstStyle/>
          <a:p>
            <a:r>
              <a:rPr lang="en-US" sz="2800" dirty="0" smtClean="0"/>
              <a:t>Service Application (Term Store) » Groups » </a:t>
            </a:r>
            <a:br>
              <a:rPr lang="en-US" sz="2800" dirty="0" smtClean="0"/>
            </a:br>
            <a:r>
              <a:rPr lang="en-US" sz="2800" dirty="0" smtClean="0"/>
              <a:t>	Term Sets » Terms</a:t>
            </a:r>
          </a:p>
          <a:p>
            <a:pPr lvl="1"/>
            <a:r>
              <a:rPr lang="en-US" sz="2400" i="1" dirty="0" smtClean="0"/>
              <a:t>Locations » Cities » Redmond</a:t>
            </a:r>
          </a:p>
          <a:p>
            <a:r>
              <a:rPr lang="en-US" sz="2800" dirty="0" smtClean="0"/>
              <a:t>Administrators &amp; users create term stores &amp; terms</a:t>
            </a:r>
          </a:p>
          <a:p>
            <a:pPr lvl="1"/>
            <a:r>
              <a:rPr lang="en-US" sz="2400" dirty="0" smtClean="0"/>
              <a:t>Flat list or hierarchical list</a:t>
            </a:r>
          </a:p>
          <a:p>
            <a:pPr lvl="1"/>
            <a:r>
              <a:rPr lang="en-US" sz="2400" dirty="0" smtClean="0"/>
              <a:t>Can have custom properties associated with each term</a:t>
            </a:r>
          </a:p>
          <a:p>
            <a:pPr lvl="1"/>
            <a:r>
              <a:rPr lang="en-US" sz="2400" dirty="0" smtClean="0"/>
              <a:t>Disambiguating, reusing, merging &amp; deprecating terms</a:t>
            </a:r>
          </a:p>
          <a:p>
            <a:r>
              <a:rPr lang="en-US" sz="2800" dirty="0" smtClean="0"/>
              <a:t>Term store facilitates the management &amp; retrieval of metadata &amp; relationships</a:t>
            </a:r>
          </a:p>
          <a:p>
            <a:r>
              <a:rPr lang="en-US" sz="2800" dirty="0" smtClean="0"/>
              <a:t>Terms can belong to one or more term sets</a:t>
            </a:r>
          </a:p>
          <a:p>
            <a:pPr lvl="1"/>
            <a:r>
              <a:rPr lang="en-US" sz="2400" dirty="0" smtClean="0"/>
              <a:t>Translations &amp; synonyms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Keywords &amp;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985980"/>
          </a:xfrm>
        </p:spPr>
        <p:txBody>
          <a:bodyPr/>
          <a:lstStyle/>
          <a:p>
            <a:r>
              <a:rPr lang="en-US" sz="2800" dirty="0" smtClean="0"/>
              <a:t>Keywords</a:t>
            </a:r>
          </a:p>
          <a:p>
            <a:pPr lvl="1"/>
            <a:r>
              <a:rPr lang="en-US" sz="2400" dirty="0" smtClean="0"/>
              <a:t>Free text with no enumerable sources</a:t>
            </a:r>
          </a:p>
          <a:p>
            <a:pPr lvl="1"/>
            <a:r>
              <a:rPr lang="en-US" sz="2400" dirty="0" smtClean="0"/>
              <a:t>Like tags but without enterprise characteristics (synonyms, translations, hierarchical, etc)</a:t>
            </a:r>
          </a:p>
          <a:p>
            <a:pPr lvl="1"/>
            <a:r>
              <a:rPr lang="en-US" sz="2400" dirty="0" smtClean="0"/>
              <a:t>Can be promoted to a term &amp; vice versa</a:t>
            </a:r>
          </a:p>
          <a:p>
            <a:r>
              <a:rPr lang="en-US" sz="2800" dirty="0" smtClean="0"/>
              <a:t>Tags</a:t>
            </a:r>
          </a:p>
          <a:p>
            <a:pPr lvl="1"/>
            <a:r>
              <a:rPr lang="en-US" sz="2400" dirty="0" smtClean="0"/>
              <a:t>Can be terms or keywords</a:t>
            </a:r>
          </a:p>
          <a:p>
            <a:pPr lvl="1"/>
            <a:r>
              <a:rPr lang="en-US" sz="2400" dirty="0" smtClean="0"/>
              <a:t>Shell Tags:</a:t>
            </a:r>
          </a:p>
          <a:p>
            <a:pPr lvl="2"/>
            <a:r>
              <a:rPr lang="en-US" sz="2000" dirty="0" smtClean="0"/>
              <a:t>Kept in sync with the item’s managed keyword field</a:t>
            </a:r>
          </a:p>
          <a:p>
            <a:pPr lvl="2"/>
            <a:r>
              <a:rPr lang="en-US" sz="2000" dirty="0" smtClean="0"/>
              <a:t>Saved in the item’s managed keyword field</a:t>
            </a:r>
          </a:p>
          <a:p>
            <a:pPr lvl="1"/>
            <a:r>
              <a:rPr lang="en-US" sz="2400" dirty="0" smtClean="0"/>
              <a:t>Social Tags:</a:t>
            </a:r>
          </a:p>
          <a:p>
            <a:pPr lvl="2"/>
            <a:r>
              <a:rPr lang="en-US" sz="2000" dirty="0" smtClean="0"/>
              <a:t>Allows users to create and apply keywords to items</a:t>
            </a:r>
          </a:p>
          <a:p>
            <a:pPr lvl="2"/>
            <a:r>
              <a:rPr lang="en-US" sz="2000" dirty="0" smtClean="0"/>
              <a:t>Stored in social store, not with the item itself</a:t>
            </a: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Metadata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5115246"/>
          </a:xfrm>
        </p:spPr>
        <p:txBody>
          <a:bodyPr/>
          <a:lstStyle/>
          <a:p>
            <a:r>
              <a:rPr lang="en-US" dirty="0" smtClean="0"/>
              <a:t>Provides rich interface for full management of term sets and terms</a:t>
            </a:r>
          </a:p>
          <a:p>
            <a:pPr lvl="1"/>
            <a:r>
              <a:rPr lang="en-US" dirty="0" smtClean="0"/>
              <a:t>Import of term sets and terms</a:t>
            </a:r>
          </a:p>
          <a:p>
            <a:pPr lvl="1"/>
            <a:r>
              <a:rPr lang="en-US" dirty="0" smtClean="0"/>
              <a:t>Manage custom properties (via API)</a:t>
            </a:r>
          </a:p>
          <a:p>
            <a:pPr lvl="1"/>
            <a:r>
              <a:rPr lang="en-US" dirty="0" smtClean="0"/>
              <a:t>Translations &amp; synonyms</a:t>
            </a:r>
          </a:p>
          <a:p>
            <a:r>
              <a:rPr lang="en-US" dirty="0" smtClean="0"/>
              <a:t>Manage term set / term languages</a:t>
            </a:r>
          </a:p>
          <a:p>
            <a:r>
              <a:rPr lang="en-US" dirty="0" smtClean="0"/>
              <a:t>Submission policy (open / closed)</a:t>
            </a:r>
          </a:p>
          <a:p>
            <a:pPr lvl="1"/>
            <a:r>
              <a:rPr lang="en-US" dirty="0" smtClean="0"/>
              <a:t>Open means users can submit terms to the term store (</a:t>
            </a:r>
            <a:r>
              <a:rPr lang="en-US" smtClean="0"/>
              <a:t>when adding / editing items)</a:t>
            </a:r>
            <a:endParaRPr lang="en-US" dirty="0" smtClean="0"/>
          </a:p>
          <a:p>
            <a:pPr lvl="1"/>
            <a:r>
              <a:rPr lang="en-US" dirty="0" smtClean="0"/>
              <a:t>Regardless of the policy, users can always submit keywords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dirty="0" smtClean="0"/>
              <a:t>Metadata Manager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36" y="1066800"/>
            <a:ext cx="7849928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Enterprise Metadata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demo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Routing and Document </a:t>
            </a: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5342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Outline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en-US" dirty="0" smtClean="0"/>
              <a:t>WCM Platform Improvements </a:t>
            </a:r>
          </a:p>
          <a:p>
            <a:r>
              <a:rPr lang="en-US" dirty="0" smtClean="0"/>
              <a:t>ECM and Enterprise Metadata</a:t>
            </a:r>
          </a:p>
          <a:p>
            <a:r>
              <a:rPr lang="en-US" dirty="0" smtClean="0"/>
              <a:t>Advanced Routing and Document Sets</a:t>
            </a:r>
          </a:p>
          <a:p>
            <a:r>
              <a:rPr lang="en-US" dirty="0" smtClean="0"/>
              <a:t>In Place Records Management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sz="4000" smtClean="0"/>
              <a:t>Featureization of MOSS 2007 ECM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899803"/>
          </a:xfrm>
        </p:spPr>
        <p:txBody>
          <a:bodyPr/>
          <a:lstStyle/>
          <a:p>
            <a:r>
              <a:rPr lang="en-US" dirty="0" smtClean="0"/>
              <a:t>Many things in MOSS 2007 ECM were tied to the Report Center site template</a:t>
            </a:r>
          </a:p>
          <a:p>
            <a:r>
              <a:rPr lang="en-US" dirty="0" smtClean="0"/>
              <a:t>SharePoint Server 2010 emphasis on “Feature-</a:t>
            </a:r>
            <a:r>
              <a:rPr lang="en-US" dirty="0" err="1" smtClean="0"/>
              <a:t>izing</a:t>
            </a:r>
            <a:r>
              <a:rPr lang="en-US" dirty="0" smtClean="0"/>
              <a:t>” these things for use across platform</a:t>
            </a:r>
          </a:p>
          <a:p>
            <a:pPr lvl="1"/>
            <a:r>
              <a:rPr lang="en-US" dirty="0" smtClean="0"/>
              <a:t>Hold actions no longer tied to Record Center</a:t>
            </a:r>
          </a:p>
          <a:p>
            <a:pPr lvl="1"/>
            <a:r>
              <a:rPr lang="en-US" dirty="0" smtClean="0"/>
              <a:t>MOSS 2007 Record Router = </a:t>
            </a:r>
            <a:br>
              <a:rPr lang="en-US" dirty="0" smtClean="0"/>
            </a:br>
            <a:r>
              <a:rPr lang="en-US" dirty="0" smtClean="0"/>
              <a:t>SharePoint 2010 Document Router</a:t>
            </a:r>
          </a:p>
          <a:p>
            <a:pPr lvl="1"/>
            <a:r>
              <a:rPr lang="en-US" dirty="0" smtClean="0"/>
              <a:t>Custom Action “Delete record &amp; submission info” now available in any site with Routing Workflow Feature enabled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Advanced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610600" cy="4191917"/>
          </a:xfrm>
        </p:spPr>
        <p:txBody>
          <a:bodyPr/>
          <a:lstStyle/>
          <a:p>
            <a:r>
              <a:rPr lang="en-US" dirty="0" smtClean="0"/>
              <a:t>Users typically need a good understanding of the site / library structure to know where to save documents</a:t>
            </a:r>
          </a:p>
          <a:p>
            <a:r>
              <a:rPr lang="en-US" dirty="0" smtClean="0"/>
              <a:t>Advanced routing - users upload to sites</a:t>
            </a:r>
          </a:p>
          <a:p>
            <a:pPr lvl="1"/>
            <a:r>
              <a:rPr lang="en-US" dirty="0" smtClean="0"/>
              <a:t>Routing rules will determine where the document is saved</a:t>
            </a:r>
          </a:p>
          <a:p>
            <a:pPr lvl="1"/>
            <a:r>
              <a:rPr lang="en-US" dirty="0" smtClean="0"/>
              <a:t>Routing rules defined by site administrators</a:t>
            </a:r>
          </a:p>
          <a:p>
            <a:r>
              <a:rPr lang="en-US" dirty="0" smtClean="0"/>
              <a:t>Adds capability for documents to be sent to Record Center automatically on a schedule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Document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742563"/>
          </a:xfrm>
        </p:spPr>
        <p:txBody>
          <a:bodyPr/>
          <a:lstStyle/>
          <a:p>
            <a:r>
              <a:rPr lang="en-US" dirty="0" smtClean="0"/>
              <a:t>MOSS 2007 treats documents as atomic &amp; not linked to other documents</a:t>
            </a:r>
          </a:p>
          <a:p>
            <a:r>
              <a:rPr lang="en-US" dirty="0" smtClean="0"/>
              <a:t>SharePoint 2010 introduces document sets, or a collection of documents, spreadsheets, presentations, etc that make up a single </a:t>
            </a:r>
            <a:r>
              <a:rPr lang="en-US" i="1" dirty="0" smtClean="0"/>
              <a:t>work product</a:t>
            </a:r>
          </a:p>
          <a:p>
            <a:r>
              <a:rPr lang="en-US" dirty="0" smtClean="0"/>
              <a:t>Metadata exists on individual items and the set as a whole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Document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665893"/>
          </a:xfrm>
        </p:spPr>
        <p:txBody>
          <a:bodyPr/>
          <a:lstStyle/>
          <a:p>
            <a:r>
              <a:rPr lang="en-US" dirty="0" smtClean="0"/>
              <a:t>Each document set has:</a:t>
            </a:r>
          </a:p>
          <a:p>
            <a:pPr lvl="1"/>
            <a:r>
              <a:rPr lang="en-US" dirty="0" smtClean="0"/>
              <a:t>List of available content types allowed within it</a:t>
            </a:r>
          </a:p>
          <a:p>
            <a:pPr lvl="1"/>
            <a:r>
              <a:rPr lang="en-US" dirty="0" smtClean="0"/>
              <a:t>Default content automatically added to the set</a:t>
            </a:r>
          </a:p>
          <a:p>
            <a:r>
              <a:rPr lang="en-US" dirty="0" smtClean="0"/>
              <a:t>Can create shared columns (defined in document set’s content type) that are pushed down across all content in set</a:t>
            </a:r>
          </a:p>
          <a:p>
            <a:r>
              <a:rPr lang="en-US" dirty="0" smtClean="0"/>
              <a:t>Welcome page acts as the homepage for doc sets</a:t>
            </a:r>
          </a:p>
          <a:p>
            <a:pPr lvl="1"/>
            <a:r>
              <a:rPr lang="en-US" dirty="0" smtClean="0"/>
              <a:t>Customizable Web Part Page displaying the document set’s properties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218795"/>
          </a:xfrm>
        </p:spPr>
        <p:txBody>
          <a:bodyPr/>
          <a:lstStyle/>
          <a:p>
            <a:r>
              <a:rPr smtClean="0"/>
              <a:t>Document Sets </a:t>
            </a:r>
            <a:r>
              <a:rPr lang="en-US" dirty="0" smtClean="0"/>
              <a:t>–</a:t>
            </a:r>
            <a:r>
              <a:rPr smtClean="0"/>
              <a:t> Templates,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518160"/>
          </a:xfrm>
        </p:spPr>
        <p:txBody>
          <a:bodyPr/>
          <a:lstStyle/>
          <a:p>
            <a:r>
              <a:rPr lang="en-US" dirty="0" smtClean="0"/>
              <a:t>Document Templates:</a:t>
            </a:r>
          </a:p>
          <a:p>
            <a:pPr lvl="1"/>
            <a:r>
              <a:rPr lang="en-US" dirty="0" err="1" smtClean="0"/>
              <a:t>Admins</a:t>
            </a:r>
            <a:r>
              <a:rPr lang="en-US" dirty="0" smtClean="0"/>
              <a:t> can provide users document templates for creating new items for the </a:t>
            </a:r>
            <a:r>
              <a:rPr lang="en-US" i="1" dirty="0" smtClean="0"/>
              <a:t>work product</a:t>
            </a:r>
          </a:p>
          <a:p>
            <a:pPr lvl="1"/>
            <a:r>
              <a:rPr lang="en-US" dirty="0" smtClean="0"/>
              <a:t>Templates created with Visual Studio</a:t>
            </a:r>
          </a:p>
          <a:p>
            <a:r>
              <a:rPr lang="en-US" dirty="0" smtClean="0"/>
              <a:t>Document Set Versioning:</a:t>
            </a:r>
          </a:p>
          <a:p>
            <a:pPr lvl="1"/>
            <a:r>
              <a:rPr lang="en-US" dirty="0" smtClean="0"/>
              <a:t>Set owners can capture the state of the set at different points in the lifecycle</a:t>
            </a:r>
          </a:p>
          <a:p>
            <a:pPr lvl="1"/>
            <a:r>
              <a:rPr lang="en-US" dirty="0" smtClean="0"/>
              <a:t>Ability to see point-in-time history of the set</a:t>
            </a:r>
          </a:p>
          <a:p>
            <a:pPr lvl="1"/>
            <a:r>
              <a:rPr lang="en-US" dirty="0" smtClean="0"/>
              <a:t>Set owners can restore to a previous version of the set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Document Sets -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314480"/>
          </a:xfrm>
        </p:spPr>
        <p:txBody>
          <a:bodyPr/>
          <a:lstStyle/>
          <a:p>
            <a:r>
              <a:rPr lang="en-US" dirty="0" smtClean="0"/>
              <a:t>Special OOTB activities for working with document sets provided for SharePoint Designer authored workflows</a:t>
            </a:r>
          </a:p>
          <a:p>
            <a:r>
              <a:rPr lang="en-US" dirty="0" smtClean="0"/>
              <a:t>OOTB workflow provided for working with document sets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Document Sets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demo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Place Records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0049"/>
      </p:ext>
    </p:extLst>
  </p:cSld>
  <p:clrMapOvr>
    <a:masterClrMapping/>
  </p:clrMapOvr>
  <p:transition xmlns:p14="http://schemas.microsoft.com/office/powerpoint/2010/main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 Place Records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856167"/>
          </a:xfrm>
        </p:spPr>
        <p:txBody>
          <a:bodyPr/>
          <a:lstStyle/>
          <a:p>
            <a:r>
              <a:rPr lang="en-US" dirty="0" smtClean="0"/>
              <a:t>MOSS 2007 records management functionality no longer tied to Records Center site template</a:t>
            </a:r>
          </a:p>
          <a:p>
            <a:r>
              <a:rPr lang="en-US" dirty="0" smtClean="0"/>
              <a:t>Site Collection Feature: In Place Records Management</a:t>
            </a:r>
          </a:p>
          <a:p>
            <a:r>
              <a:rPr lang="en-US" dirty="0" smtClean="0"/>
              <a:t>Define who can &amp; can’t declare records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7500" t="32677" r="18333" b="50985"/>
          <a:stretch>
            <a:fillRect/>
          </a:stretch>
        </p:blipFill>
        <p:spPr bwMode="auto">
          <a:xfrm>
            <a:off x="1631156" y="4572000"/>
            <a:ext cx="58816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6200000" flipV="1">
            <a:off x="1981200" y="5791200"/>
            <a:ext cx="533400" cy="533400"/>
          </a:xfrm>
          <a:prstGeom prst="straightConnector1">
            <a:avLst/>
          </a:prstGeom>
          <a:ln cmpd="sng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Unique Document ID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99365"/>
          </a:xfrm>
        </p:spPr>
        <p:txBody>
          <a:bodyPr/>
          <a:lstStyle/>
          <a:p>
            <a:r>
              <a:rPr lang="en-US" dirty="0" smtClean="0"/>
              <a:t>New site collection Feature: Document ID Service</a:t>
            </a:r>
          </a:p>
          <a:p>
            <a:r>
              <a:rPr lang="en-US" dirty="0" smtClean="0"/>
              <a:t>Adds unique ID for all documents throughout the site collection</a:t>
            </a:r>
          </a:p>
          <a:p>
            <a:r>
              <a:rPr lang="en-US" dirty="0" smtClean="0"/>
              <a:t>Documents can be retrieved regardless of the current of future location based on their unique ID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WCM Platform Improvements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3428"/>
      </p:ext>
    </p:extLst>
  </p:cSld>
  <p:clrMapOvr>
    <a:masterClrMapping/>
  </p:clrMapOvr>
  <p:transition xmlns:p14="http://schemas.microsoft.com/office/powerpoint/2010/main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068259"/>
          </a:xfrm>
        </p:spPr>
        <p:txBody>
          <a:bodyPr/>
          <a:lstStyle/>
          <a:p>
            <a:r>
              <a:rPr lang="en-US" dirty="0" smtClean="0"/>
              <a:t>WCM Platform Improvements </a:t>
            </a:r>
          </a:p>
          <a:p>
            <a:r>
              <a:rPr lang="en-US" dirty="0" smtClean="0"/>
              <a:t>ECM and Enterprise Metadata</a:t>
            </a:r>
          </a:p>
          <a:p>
            <a:r>
              <a:rPr lang="en-US" dirty="0" smtClean="0"/>
              <a:t>Advanced Routing and Document Sets</a:t>
            </a:r>
          </a:p>
          <a:p>
            <a:r>
              <a:rPr lang="en-US" dirty="0" smtClean="0"/>
              <a:t>In Place Records Management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WCM Content Authoring Improvements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598182"/>
          </a:xfrm>
        </p:spPr>
        <p:txBody>
          <a:bodyPr/>
          <a:lstStyle/>
          <a:p>
            <a:r>
              <a:rPr lang="en-US" sz="2400" dirty="0" smtClean="0"/>
              <a:t>Authoring Experience</a:t>
            </a:r>
          </a:p>
          <a:p>
            <a:pPr lvl="1"/>
            <a:r>
              <a:rPr lang="en-US" sz="2000" dirty="0" smtClean="0"/>
              <a:t>Benefits from the UX improvements</a:t>
            </a:r>
          </a:p>
          <a:p>
            <a:pPr lvl="1"/>
            <a:r>
              <a:rPr lang="en-US" sz="2000" dirty="0" smtClean="0"/>
              <a:t>One-click page authoring</a:t>
            </a:r>
          </a:p>
          <a:p>
            <a:pPr lvl="1"/>
            <a:r>
              <a:rPr lang="en-US" sz="2000" dirty="0" smtClean="0"/>
              <a:t>Automatic check for unpublished items</a:t>
            </a:r>
          </a:p>
          <a:p>
            <a:r>
              <a:rPr lang="en-US" sz="2400" dirty="0" smtClean="0"/>
              <a:t>HTML Editor</a:t>
            </a:r>
          </a:p>
          <a:p>
            <a:pPr lvl="1"/>
            <a:r>
              <a:rPr lang="en-US" sz="2000" dirty="0" smtClean="0"/>
              <a:t>Cross browser, tight integration with Ribbon for extensibility</a:t>
            </a:r>
          </a:p>
          <a:p>
            <a:r>
              <a:rPr lang="en-US" sz="2400" dirty="0" smtClean="0"/>
              <a:t>Web Asset Editor</a:t>
            </a:r>
          </a:p>
          <a:p>
            <a:pPr lvl="1"/>
            <a:r>
              <a:rPr lang="en-US" sz="2000" dirty="0" smtClean="0"/>
              <a:t>Easy to find, sort and view assets</a:t>
            </a:r>
          </a:p>
          <a:p>
            <a:pPr lvl="1"/>
            <a:r>
              <a:rPr lang="en-US" sz="2000" dirty="0" smtClean="0"/>
              <a:t>No dialog refresh (only content area)</a:t>
            </a:r>
          </a:p>
          <a:p>
            <a:pPr lvl="1"/>
            <a:r>
              <a:rPr lang="en-US" sz="2000" dirty="0" smtClean="0"/>
              <a:t>Integrates with Asset Library (ECM)</a:t>
            </a:r>
          </a:p>
          <a:p>
            <a:r>
              <a:rPr lang="en-US" sz="2400" dirty="0" smtClean="0"/>
              <a:t>Embedded Video</a:t>
            </a:r>
          </a:p>
          <a:p>
            <a:pPr lvl="1"/>
            <a:r>
              <a:rPr lang="en-US" sz="2000" dirty="0" smtClean="0"/>
              <a:t>Stored in SQL  / external BLOB</a:t>
            </a:r>
          </a:p>
          <a:p>
            <a:pPr lvl="1"/>
            <a:r>
              <a:rPr lang="en-US" sz="2000" dirty="0" err="1" smtClean="0"/>
              <a:t>Skinable</a:t>
            </a:r>
            <a:r>
              <a:rPr lang="en-US" sz="2000" dirty="0" smtClean="0"/>
              <a:t> Silverlight plugin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WCM Platform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770537"/>
          </a:xfrm>
        </p:spPr>
        <p:txBody>
          <a:bodyPr/>
          <a:lstStyle/>
          <a:p>
            <a:r>
              <a:rPr lang="en-US" sz="2800" dirty="0" smtClean="0"/>
              <a:t>Large Pages Libraries</a:t>
            </a:r>
          </a:p>
          <a:p>
            <a:pPr lvl="1"/>
            <a:r>
              <a:rPr lang="en-US" sz="2400" dirty="0" smtClean="0"/>
              <a:t>MOSS 2007 did not support folders to facilitate large Pages libraries (MSKB #948614)</a:t>
            </a:r>
          </a:p>
          <a:p>
            <a:pPr lvl="1"/>
            <a:r>
              <a:rPr lang="en-US" sz="2400" dirty="0" smtClean="0"/>
              <a:t>Folders in Pages libraries now supported</a:t>
            </a:r>
          </a:p>
          <a:p>
            <a:r>
              <a:rPr lang="en-US" sz="2800" dirty="0" smtClean="0"/>
              <a:t>Check for unpublished items</a:t>
            </a:r>
          </a:p>
          <a:p>
            <a:pPr lvl="1"/>
            <a:r>
              <a:rPr lang="en-US" sz="2400" dirty="0" smtClean="0"/>
              <a:t>Unpublished content called out when publishing a page</a:t>
            </a:r>
          </a:p>
          <a:p>
            <a:r>
              <a:rPr lang="en-US" sz="2800" dirty="0" smtClean="0"/>
              <a:t>Content Organizer</a:t>
            </a:r>
          </a:p>
          <a:p>
            <a:pPr lvl="1"/>
            <a:r>
              <a:rPr lang="en-US" sz="2400" dirty="0" smtClean="0"/>
              <a:t>Site owners configure rules for new content</a:t>
            </a:r>
          </a:p>
          <a:p>
            <a:pPr lvl="1"/>
            <a:r>
              <a:rPr lang="en-US" sz="2400" dirty="0" smtClean="0"/>
              <a:t>Content authors create content, let the organizer move it to the desired location</a:t>
            </a:r>
          </a:p>
          <a:p>
            <a:pPr lvl="1"/>
            <a:r>
              <a:rPr lang="en-US" sz="2400" dirty="0" smtClean="0"/>
              <a:t>Automatically create subfolders in Page libraries for lots of content (</a:t>
            </a:r>
            <a:r>
              <a:rPr lang="en-US" sz="2400" dirty="0" err="1" smtClean="0"/>
              <a:t>ie</a:t>
            </a:r>
            <a:r>
              <a:rPr lang="en-US" sz="2400" dirty="0" smtClean="0"/>
              <a:t>: Press Releases 2008/2009)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Content Q</a:t>
            </a:r>
            <a:r>
              <a:rPr lang="en-US" dirty="0" smtClean="0"/>
              <a:t>u</a:t>
            </a:r>
            <a:r>
              <a:rPr smtClean="0"/>
              <a:t>ery Web Part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56605"/>
          </a:xfrm>
        </p:spPr>
        <p:txBody>
          <a:bodyPr/>
          <a:lstStyle/>
          <a:p>
            <a:r>
              <a:rPr lang="en-US" dirty="0" smtClean="0"/>
              <a:t>Context filters introduced</a:t>
            </a:r>
          </a:p>
          <a:p>
            <a:pPr lvl="1"/>
            <a:r>
              <a:rPr lang="en-US" dirty="0" smtClean="0"/>
              <a:t>Filter query results based on query string or current page content values</a:t>
            </a:r>
          </a:p>
          <a:p>
            <a:pPr lvl="1"/>
            <a:r>
              <a:rPr lang="en-US" dirty="0" smtClean="0"/>
              <a:t>MOSS 2007 only allowed static filters OOTB</a:t>
            </a:r>
          </a:p>
          <a:p>
            <a:r>
              <a:rPr lang="en-US" dirty="0" smtClean="0"/>
              <a:t>SharePoint Server 2010 adds capability for page authors / designers can select content fields to display via customization IU</a:t>
            </a:r>
          </a:p>
          <a:p>
            <a:pPr lvl="1"/>
            <a:r>
              <a:rPr lang="en-US" dirty="0" smtClean="0"/>
              <a:t>In MOSS 2007, developers had to manually specify these fields in the CQWP’s </a:t>
            </a:r>
            <a:r>
              <a:rPr lang="en-US" dirty="0" err="1" smtClean="0"/>
              <a:t>CommonViewFields</a:t>
            </a:r>
            <a:r>
              <a:rPr lang="en-US" dirty="0" smtClean="0"/>
              <a:t> property &amp; in the XSLT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WCM C</a:t>
            </a:r>
            <a:r>
              <a:rPr lang="en-US" dirty="0" smtClean="0"/>
              <a:t>o</a:t>
            </a:r>
            <a:r>
              <a:rPr smtClean="0"/>
              <a:t>ntent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154984"/>
          </a:xfrm>
        </p:spPr>
        <p:txBody>
          <a:bodyPr/>
          <a:lstStyle/>
          <a:p>
            <a:r>
              <a:rPr lang="en-US" dirty="0" smtClean="0"/>
              <a:t>Primary MOSS 2007 Issue: export</a:t>
            </a:r>
          </a:p>
          <a:p>
            <a:r>
              <a:rPr lang="en-US" dirty="0" smtClean="0"/>
              <a:t>SharePoint Server 2010 content deployment still has same export process, but alternate method pushed:</a:t>
            </a:r>
          </a:p>
          <a:p>
            <a:pPr lvl="1"/>
            <a:r>
              <a:rPr lang="en-US" dirty="0" smtClean="0"/>
              <a:t>SQL Server Database Snapshots</a:t>
            </a:r>
          </a:p>
          <a:p>
            <a:pPr lvl="2"/>
            <a:r>
              <a:rPr lang="en-US" i="1" dirty="0" smtClean="0"/>
              <a:t>Snapshots available in SQL 2005 &amp; 2008 </a:t>
            </a:r>
            <a:br>
              <a:rPr lang="en-US" i="1" dirty="0" smtClean="0"/>
            </a:br>
            <a:r>
              <a:rPr lang="en-US" i="1" dirty="0" smtClean="0"/>
              <a:t>Enterprise Edition</a:t>
            </a:r>
          </a:p>
          <a:p>
            <a:pPr lvl="2"/>
            <a:r>
              <a:rPr lang="en-US" i="1" dirty="0" smtClean="0"/>
              <a:t>Snapshot used on the source server to avoid concurrent authoring issues; snapshot not sent to destination for restore purposes</a:t>
            </a:r>
            <a:endParaRPr lang="en-US" i="1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79715"/>
          </a:xfrm>
        </p:spPr>
        <p:txBody>
          <a:bodyPr/>
          <a:lstStyle/>
          <a:p>
            <a:r>
              <a:rPr lang="en-US" sz="2800" dirty="0" smtClean="0"/>
              <a:t>Web Analytics Service Application</a:t>
            </a:r>
          </a:p>
          <a:p>
            <a:r>
              <a:rPr lang="en-US" sz="2800" dirty="0" smtClean="0"/>
              <a:t>Web Analytics Reports</a:t>
            </a:r>
          </a:p>
          <a:p>
            <a:pPr lvl="1"/>
            <a:r>
              <a:rPr lang="en-US" sz="2400" dirty="0" smtClean="0"/>
              <a:t>3 report categories: Traffic, Search, Inventory</a:t>
            </a:r>
          </a:p>
          <a:p>
            <a:pPr lvl="1"/>
            <a:r>
              <a:rPr lang="en-US" sz="2400" dirty="0" smtClean="0"/>
              <a:t>3 report levels: Site, Site Collection, Web Application</a:t>
            </a:r>
          </a:p>
          <a:p>
            <a:pPr lvl="1"/>
            <a:r>
              <a:rPr lang="en-US" sz="2400" dirty="0" smtClean="0"/>
              <a:t>2 report types: trended, or ranked (Top X)</a:t>
            </a:r>
          </a:p>
          <a:p>
            <a:r>
              <a:rPr lang="en-US" sz="2800" dirty="0" smtClean="0"/>
              <a:t>Web Analytics Workflows</a:t>
            </a:r>
          </a:p>
          <a:p>
            <a:pPr lvl="1"/>
            <a:r>
              <a:rPr lang="en-US" sz="2400" dirty="0" smtClean="0"/>
              <a:t>Alert Metric Changes</a:t>
            </a:r>
          </a:p>
          <a:p>
            <a:pPr lvl="1"/>
            <a:r>
              <a:rPr lang="en-US" sz="2400" dirty="0" smtClean="0"/>
              <a:t>Schedule Reports</a:t>
            </a:r>
          </a:p>
          <a:p>
            <a:r>
              <a:rPr lang="en-US" sz="2800" dirty="0" smtClean="0"/>
              <a:t>What’s Popular Web Part</a:t>
            </a:r>
          </a:p>
          <a:p>
            <a:pPr lvl="1"/>
            <a:r>
              <a:rPr lang="en-US" sz="2400" dirty="0" smtClean="0"/>
              <a:t>Support Popular Content, Search Queries, and Search Results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ECM &amp; Managed Metadata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2006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50595" mc:Ignorable=""/>
      </a:dk2>
      <a:lt2>
        <a:srgbClr xmlns:mc="http://schemas.openxmlformats.org/markup-compatibility/2006" xmlns:a14="http://schemas.microsoft.com/office/drawing/2010/main" val="FFFF99" mc:Ignorable=""/>
      </a:lt2>
      <a:accent1>
        <a:srgbClr xmlns:mc="http://schemas.openxmlformats.org/markup-compatibility/2006" xmlns:a14="http://schemas.microsoft.com/office/drawing/2010/main" val="FFC000" mc:Ignorable=""/>
      </a:accent1>
      <a:accent2>
        <a:srgbClr xmlns:mc="http://schemas.openxmlformats.org/markup-compatibility/2006" xmlns:a14="http://schemas.microsoft.com/office/drawing/2010/main" val="3497AE" mc:Ignorable=""/>
      </a:accent2>
      <a:accent3>
        <a:srgbClr xmlns:mc="http://schemas.openxmlformats.org/markup-compatibility/2006" xmlns:a14="http://schemas.microsoft.com/office/drawing/2010/main" val="DF8045" mc:Ignorable=""/>
      </a:accent3>
      <a:accent4>
        <a:srgbClr xmlns:mc="http://schemas.openxmlformats.org/markup-compatibility/2006" xmlns:a14="http://schemas.microsoft.com/office/drawing/2010/main" val="7DCC2E" mc:Ignorable=""/>
      </a:accent4>
      <a:accent5>
        <a:srgbClr xmlns:mc="http://schemas.openxmlformats.org/markup-compatibility/2006" xmlns:a14="http://schemas.microsoft.com/office/drawing/2010/main" val="FF9929" mc:Ignorable=""/>
      </a:accent5>
      <a:accent6>
        <a:srgbClr xmlns:mc="http://schemas.openxmlformats.org/markup-compatibility/2006" xmlns:a14="http://schemas.microsoft.com/office/drawing/2010/main" val="7D3DA1" mc:Ignorable=""/>
      </a:accent6>
      <a:hlink>
        <a:srgbClr xmlns:mc="http://schemas.openxmlformats.org/markup-compatibility/2006" xmlns:a14="http://schemas.microsoft.com/office/drawing/2010/main" val="F3EB4F" mc:Ignorable=""/>
      </a:hlink>
      <a:folHlink>
        <a:srgbClr xmlns:mc="http://schemas.openxmlformats.org/markup-compatibility/2006" xmlns:a14="http://schemas.microsoft.com/office/drawing/2010/main" val="7DDDFF" mc:Ignorable="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xmlns:mc="http://schemas.openxmlformats.org/markup-compatibility/2006" xmlns:a14="http://schemas.microsoft.com/office/drawing/2010/main" val="000000" mc:Ignorable="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xmlns:mc="http://schemas.openxmlformats.org/markup-compatibility/2006" xmlns:a14="http://schemas.microsoft.com/office/drawing/2010/main" val="FFFFFF" mc:Ignorable=""/>
            </a:solidFill>
            <a:effectLst>
              <a:outerShdw blurRad="38100" dist="38100" dir="2700000" algn="tl">
                <a:srgbClr xmlns:mc="http://schemas.openxmlformats.org/markup-compatibility/2006" xmlns:a14="http://schemas.microsoft.com/office/drawing/2010/main" val="000000" mc:Ignorable="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315D76F2FF5E4D943370BF3A43AB42" ma:contentTypeVersion="0" ma:contentTypeDescription="Create a new document." ma:contentTypeScope="" ma:versionID="84aee8fabd400b36da818b3d736f5f7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DE009E-6CB7-4486-9496-78D493A766E1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917F597-C4F4-4121-BBA6-602952A64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28C6BFB-EA3A-4FC2-90EB-A4F95FB08B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10812</TotalTime>
  <Words>2334</Words>
  <Application>Microsoft Office PowerPoint</Application>
  <PresentationFormat>On-screen Show (4:3)</PresentationFormat>
  <Paragraphs>306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1_Dk Blue swoosh template Segoe</vt:lpstr>
      <vt:lpstr>Enterprise Content Management</vt:lpstr>
      <vt:lpstr>Outline</vt:lpstr>
      <vt:lpstr>WCM Platform Improvements </vt:lpstr>
      <vt:lpstr>WCM Content Authoring Improvements</vt:lpstr>
      <vt:lpstr>WCM Platform Improvements</vt:lpstr>
      <vt:lpstr>Content Query Web Part</vt:lpstr>
      <vt:lpstr>WCM Content Deployment</vt:lpstr>
      <vt:lpstr>Web Analytics</vt:lpstr>
      <vt:lpstr>ECM &amp; Managed Metadata</vt:lpstr>
      <vt:lpstr>Enterprise Content Management</vt:lpstr>
      <vt:lpstr>Managed Metadata Service</vt:lpstr>
      <vt:lpstr>Enterprise Content Types</vt:lpstr>
      <vt:lpstr>Metadata Everywhere</vt:lpstr>
      <vt:lpstr>Term Store, Term Sets &amp; Terms</vt:lpstr>
      <vt:lpstr>Keywords &amp; Tags</vt:lpstr>
      <vt:lpstr>Metadata Manager</vt:lpstr>
      <vt:lpstr>Metadata Manager</vt:lpstr>
      <vt:lpstr>Enterprise Metadata</vt:lpstr>
      <vt:lpstr>Advanced Routing and Document Sets</vt:lpstr>
      <vt:lpstr>Featureization of MOSS 2007 ECM</vt:lpstr>
      <vt:lpstr>Advanced Routing</vt:lpstr>
      <vt:lpstr>Document Sets</vt:lpstr>
      <vt:lpstr>Document Sets</vt:lpstr>
      <vt:lpstr>Document Sets – Templates, Versioning</vt:lpstr>
      <vt:lpstr>Document Sets - Workflow</vt:lpstr>
      <vt:lpstr>Document Sets</vt:lpstr>
      <vt:lpstr>In Place Records Management</vt:lpstr>
      <vt:lpstr>In Place Records Management</vt:lpstr>
      <vt:lpstr>Unique Document ID Service</vt:lpstr>
      <vt:lpstr>Summary</vt:lpstr>
    </vt:vector>
  </TitlesOfParts>
  <Company>Logic 20/20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Enterprise Content Management</dc:title>
  <dc:subject>SharePoint14</dc:subject>
  <dc:creator>Ted Pattison Group</dc:creator>
  <cp:lastModifiedBy>Andrew Connell</cp:lastModifiedBy>
  <cp:revision>440</cp:revision>
  <dcterms:created xsi:type="dcterms:W3CDTF">2006-12-21T03:33:08Z</dcterms:created>
  <dcterms:modified xsi:type="dcterms:W3CDTF">2009-10-15T15:03:44Z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0x0101006E315D76F2FF5E4D943370BF3A43AB42</vt:lpwstr>
  </property>
  <property fmtid="{D5CDD505-2E9C-101B-9397-08002B2CF9AE}" pid="3" name="Module">
    <vt:lpwstr>1</vt:lpwstr>
  </property>
  <property fmtid="{D5CDD505-2E9C-101B-9397-08002B2CF9AE}" pid="4" name="Order">
    <vt:r8>200</vt:r8>
  </property>
  <property fmtid="{D5CDD505-2E9C-101B-9397-08002B2CF9AE}" pid="5" name="Completed">
    <vt:lpwstr>true</vt:lpwstr>
  </property>
  <property fmtid="{D5CDD505-2E9C-101B-9397-08002B2CF9AE}" pid="6" name="Author0">
    <vt:lpwstr>Andrew Connell</vt:lpwstr>
  </property>
  <property fmtid="{D5CDD505-2E9C-101B-9397-08002B2CF9AE}" pid="7" name="Author\Owner">
    <vt:lpwstr>Andrew Connell</vt:lpwstr>
  </property>
  <property fmtid="{D5CDD505-2E9C-101B-9397-08002B2CF9AE}" pid="8" name="ContentAuthor">
    <vt:lpwstr>1</vt:lpwstr>
  </property>
  <property fmtid="{D5CDD505-2E9C-101B-9397-08002B2CF9AE}" pid="9" name="ContentItemStatus">
    <vt:lpwstr>Completed</vt:lpwstr>
  </property>
</Properties>
</file>