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8"/>
  </p:notesMasterIdLst>
  <p:handoutMasterIdLst>
    <p:handoutMasterId r:id="rId29"/>
  </p:handoutMasterIdLst>
  <p:sldIdLst>
    <p:sldId id="264" r:id="rId5"/>
    <p:sldId id="337" r:id="rId6"/>
    <p:sldId id="347" r:id="rId7"/>
    <p:sldId id="329" r:id="rId8"/>
    <p:sldId id="331" r:id="rId9"/>
    <p:sldId id="332" r:id="rId10"/>
    <p:sldId id="333" r:id="rId11"/>
    <p:sldId id="338" r:id="rId12"/>
    <p:sldId id="339" r:id="rId13"/>
    <p:sldId id="340" r:id="rId14"/>
    <p:sldId id="348" r:id="rId15"/>
    <p:sldId id="311" r:id="rId16"/>
    <p:sldId id="292" r:id="rId17"/>
    <p:sldId id="341" r:id="rId18"/>
    <p:sldId id="312" r:id="rId19"/>
    <p:sldId id="349" r:id="rId20"/>
    <p:sldId id="336" r:id="rId21"/>
    <p:sldId id="351" r:id="rId22"/>
    <p:sldId id="320" r:id="rId23"/>
    <p:sldId id="350" r:id="rId24"/>
    <p:sldId id="326" r:id="rId25"/>
    <p:sldId id="328" r:id="rId26"/>
    <p:sldId id="346" r:id="rId2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405" autoAdjust="0"/>
    <p:restoredTop sz="46332" autoAdjust="0"/>
  </p:normalViewPr>
  <p:slideViewPr>
    <p:cSldViewPr>
      <p:cViewPr varScale="1">
        <p:scale>
          <a:sx n="135" d="100"/>
          <a:sy n="135" d="100"/>
        </p:scale>
        <p:origin x="-91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txBox="1">
            <a:spLocks/>
          </p:cNvSpPr>
          <p:nvPr/>
        </p:nvSpPr>
        <p:spPr>
          <a:xfrm>
            <a:off x="3975652" y="0"/>
            <a:ext cx="2958548" cy="480060"/>
          </a:xfrm>
          <a:prstGeom prst="rect">
            <a:avLst/>
          </a:prstGeom>
        </p:spPr>
        <p:txBody>
          <a:bodyPr lIns="94851" tIns="47425" rIns="94851" bIns="47425"/>
          <a:lstStyle>
            <a:lvl1pPr algn="r">
              <a:defRPr sz="1000"/>
            </a:lvl1pPr>
          </a:lstStyle>
          <a:p>
            <a:pPr defTabSz="948507"/>
            <a:r>
              <a:rPr lang="en-US" dirty="0" smtClean="0"/>
              <a:t>Lecture 11: Extending Search - </a:t>
            </a:r>
            <a:fld id="{073E6628-0705-4E34-90AA-D61A964D0AFD}" type="slidenum">
              <a:rPr lang="en-US" smtClean="0"/>
              <a:pPr defTabSz="948507"/>
              <a:t>‹#›</a:t>
            </a:fld>
            <a:endParaRPr lang="en-US" dirty="0"/>
          </a:p>
        </p:txBody>
      </p:sp>
      <p:sp>
        <p:nvSpPr>
          <p:cNvPr id="7"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a:t>MS Confidential : Beta 2 SharePoint Developer Workshop</a:t>
            </a:r>
          </a:p>
        </p:txBody>
      </p:sp>
      <p:sp>
        <p:nvSpPr>
          <p:cNvPr id="8" name="TextBox 7"/>
          <p:cNvSpPr txBox="1"/>
          <p:nvPr/>
        </p:nvSpPr>
        <p:spPr>
          <a:xfrm>
            <a:off x="228600" y="8839200"/>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340513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xmlns:mc="http://schemas.openxmlformats.org/markup-compatibility/2006" xmlns:a14="http://schemas.microsoft.com/office/drawing/2010/main" val="000000" mc:Ignorable=""/>
            </a:solidFill>
            <a:miter lim="800000"/>
            <a:headEnd/>
            <a:tailEnd/>
          </a:ln>
        </p:spPr>
      </p:sp>
      <p:sp>
        <p:nvSpPr>
          <p:cNvPr id="1126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a:t>
            </a:fld>
            <a:endParaRPr lang="en-US" dirty="0"/>
          </a:p>
        </p:txBody>
      </p:sp>
      <p:sp>
        <p:nvSpPr>
          <p:cNvPr id="10" name="TextBox 9"/>
          <p:cNvSpPr txBox="1"/>
          <p:nvPr/>
        </p:nvSpPr>
        <p:spPr>
          <a:xfrm>
            <a:off x="228600" y="8805446"/>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pic>
        <p:nvPicPr>
          <p:cNvPr id="7" name="Picture 2"/>
          <p:cNvPicPr>
            <a:picLocks noChangeAspect="1" noChangeArrowheads="1"/>
          </p:cNvPicPr>
          <p:nvPr/>
        </p:nvPicPr>
        <p:blipFill>
          <a:blip r:embed="rId2"/>
          <a:srcRect/>
          <a:stretch>
            <a:fillRect/>
          </a:stretch>
        </p:blipFill>
        <p:spPr bwMode="auto">
          <a:xfrm>
            <a:off x="6705600" y="8989828"/>
            <a:ext cx="152400" cy="154172"/>
          </a:xfrm>
          <a:prstGeom prst="rect">
            <a:avLst/>
          </a:prstGeom>
          <a:noFill/>
          <a:ln w="9525">
            <a:noFill/>
            <a:miter lim="800000"/>
            <a:headEnd/>
            <a:tailEnd/>
          </a:ln>
          <a:effectLst/>
        </p:spPr>
      </p:pic>
    </p:spTree>
    <p:extLst>
      <p:ext uri="{BB962C8B-B14F-4D97-AF65-F5344CB8AC3E}">
        <p14:creationId xmlns:p14="http://schemas.microsoft.com/office/powerpoint/2010/main" val="4285667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sz="1200" u="sng" kern="1200" baseline="0" dirty="0" smtClean="0">
                <a:solidFill>
                  <a:schemeClr val="tx1"/>
                </a:solidFill>
                <a:latin typeface="Arial" charset="0"/>
                <a:ea typeface="+mn-ea"/>
                <a:cs typeface="+mn-cs"/>
              </a:rPr>
              <a:t>MOSS 2007 Indexing</a:t>
            </a:r>
          </a:p>
          <a:p>
            <a:pPr marL="171450" indent="-171450">
              <a:buFont typeface="Arial" pitchFamily="34" charset="0"/>
              <a:buChar char="•"/>
            </a:pPr>
            <a:r>
              <a:rPr lang="en-US" sz="1200" kern="1200" baseline="0" dirty="0" smtClean="0">
                <a:solidFill>
                  <a:schemeClr val="tx1"/>
                </a:solidFill>
                <a:latin typeface="Arial" charset="0"/>
                <a:ea typeface="+mn-ea"/>
                <a:cs typeface="+mn-cs"/>
              </a:rPr>
              <a:t>The first method called “Protocol Handler” method has existed for nearly a decade (present since old ages of Site Server following into SPS2003) and provided an unmanaged COM interface that 3rd party 2010 partners/developers could write custom code into. This interface was directly plugged into the search indexer making it a highly performant way to index data from custom repositories. Also, the model was low level enough that any type of custom repository could be expressed to the Search System. This method is known for its complexity which made it unusable by many customers. The SharePoint 2010 Search Team decided to dramatically simply what is offered to customers. </a:t>
            </a:r>
          </a:p>
          <a:p>
            <a:pPr marL="171450" indent="-171450">
              <a:buFont typeface="Arial" pitchFamily="34" charset="0"/>
              <a:buChar char="•"/>
            </a:pPr>
            <a:r>
              <a:rPr lang="en-US" sz="1200" kern="1200" baseline="0" dirty="0" smtClean="0">
                <a:solidFill>
                  <a:schemeClr val="tx1"/>
                </a:solidFill>
                <a:latin typeface="Arial" charset="0"/>
                <a:ea typeface="+mn-ea"/>
                <a:cs typeface="+mn-cs"/>
              </a:rPr>
              <a:t>The second method got introduced as recent as SharePoint 2007. Search took advantage of a new product in SharePoint 2007 called “Business Data Catalog” (BDC) as it specialized in interacting with data in complex external data repositories. Search made use of BDC to index data from databases and Web services backed repositories. There was a significant payoff as the new technology enabled crawls of back-end systems by just expressing connections to repositories declaratively (XML) without having to write any code. The Search still leverages BDC as a way to connect to external data since that’s the strategy prescribed in Office Team as BDC becomes front and center for interacting w/business repositories. </a:t>
            </a:r>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discussion will draw on the information presented earlier in the BCS module.</a:t>
            </a:r>
          </a:p>
          <a:p>
            <a:pPr marL="171450" indent="-171450">
              <a:buFont typeface="Arial" pitchFamily="34" charset="0"/>
              <a:buChar char="•"/>
            </a:pPr>
            <a:r>
              <a:rPr lang="en-US" dirty="0" smtClean="0"/>
              <a:t>Will explain how entities can be searched and how this is the new model for searching external sources.</a:t>
            </a:r>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explains some of the capabilities of the .NET Assembly Connector</a:t>
            </a:r>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demo will be a walkthrough</a:t>
            </a:r>
            <a:r>
              <a:rPr lang="en-US" baseline="0" dirty="0" smtClean="0"/>
              <a:t> of the VS10 .NET Assembly Connector creation process.</a:t>
            </a:r>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Significant improvements on</a:t>
            </a:r>
            <a:r>
              <a:rPr lang="en-US" baseline="0" dirty="0" smtClean="0"/>
              <a:t> extending the Search UI over SharePoint 2007</a:t>
            </a:r>
          </a:p>
          <a:p>
            <a:pPr marL="628650" lvl="1" indent="-171450">
              <a:buFont typeface="Arial" pitchFamily="34" charset="0"/>
              <a:buChar char="•"/>
            </a:pPr>
            <a:r>
              <a:rPr lang="en-US" baseline="0" dirty="0" smtClean="0"/>
              <a:t>OOTB Search Web Parts – All are now public and can be </a:t>
            </a:r>
            <a:r>
              <a:rPr lang="en-US" baseline="0" dirty="0" err="1" smtClean="0"/>
              <a:t>subclassed</a:t>
            </a:r>
            <a:r>
              <a:rPr lang="en-US" baseline="0" dirty="0" smtClean="0"/>
              <a:t> (not possible in SharePoint 2007)</a:t>
            </a:r>
          </a:p>
          <a:p>
            <a:pPr marL="628650" lvl="1" indent="-171450">
              <a:buFont typeface="Arial" pitchFamily="34" charset="0"/>
              <a:buChar char="•"/>
            </a:pPr>
            <a:r>
              <a:rPr lang="en-US" baseline="0" dirty="0" smtClean="0"/>
              <a:t>All search Web Parts can now talk though a central shared public interface (</a:t>
            </a:r>
            <a:r>
              <a:rPr lang="en-US" b="1" baseline="0" dirty="0" err="1" smtClean="0"/>
              <a:t>SharedQueryManager</a:t>
            </a:r>
            <a:r>
              <a:rPr lang="en-US" baseline="0" dirty="0" smtClean="0"/>
              <a:t>) to create custom search Web Parts</a:t>
            </a:r>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Significant improvements on</a:t>
            </a:r>
            <a:r>
              <a:rPr lang="en-US" baseline="0" dirty="0" smtClean="0"/>
              <a:t> extending the Search UI over SharePoint 2007</a:t>
            </a:r>
          </a:p>
          <a:p>
            <a:pPr marL="628650" marR="0" lvl="2"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Developers can now override </a:t>
            </a:r>
            <a:r>
              <a:rPr lang="en-US" b="1" baseline="0" dirty="0" err="1" smtClean="0"/>
              <a:t>GetXPathNavigator</a:t>
            </a:r>
            <a:r>
              <a:rPr lang="en-US" b="1" baseline="0" dirty="0" smtClean="0"/>
              <a:t>() </a:t>
            </a:r>
            <a:r>
              <a:rPr lang="en-US" baseline="0" dirty="0" smtClean="0"/>
              <a:t>on the Core Results Web Part to modify the query</a:t>
            </a:r>
          </a:p>
          <a:p>
            <a:pPr marL="628650" marR="0" lvl="2"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Developers can modify the results before they are rendered by overriding the </a:t>
            </a:r>
            <a:r>
              <a:rPr lang="en-US" b="1" baseline="0" dirty="0" err="1" smtClean="0"/>
              <a:t>LocationList.AggregateResults</a:t>
            </a:r>
            <a:r>
              <a:rPr lang="en-US" b="1" baseline="0" dirty="0" smtClean="0"/>
              <a:t>() </a:t>
            </a:r>
            <a:r>
              <a:rPr lang="en-US" baseline="0" dirty="0" smtClean="0"/>
              <a:t>method</a:t>
            </a:r>
            <a:endParaRPr lang="en-US" dirty="0" smtClean="0"/>
          </a:p>
        </p:txBody>
      </p:sp>
      <p:sp>
        <p:nvSpPr>
          <p:cNvPr id="4" name="Slide Number Placeholder 3"/>
          <p:cNvSpPr>
            <a:spLocks noGrp="1"/>
          </p:cNvSpPr>
          <p:nvPr>
            <p:ph type="sldNum" sz="quarter" idx="10"/>
          </p:nvPr>
        </p:nvSpPr>
        <p:spPr/>
        <p:txBody>
          <a:bodyPr/>
          <a:lstStyle/>
          <a:p>
            <a:r>
              <a:rPr lang="en-US" smtClean="0"/>
              <a:t>Lecture 11: Extending Search - </a:t>
            </a:r>
            <a:fld id="{073E6628-0705-4E34-90AA-D61A964D0AFD}" type="slidenum">
              <a:rPr lang="en-US" smtClean="0"/>
              <a:pPr/>
              <a:t>18</a:t>
            </a:fld>
            <a:endParaRPr lang="en-US" dirty="0"/>
          </a:p>
        </p:txBody>
      </p:sp>
    </p:spTree>
    <p:extLst>
      <p:ext uri="{BB962C8B-B14F-4D97-AF65-F5344CB8AC3E}">
        <p14:creationId xmlns:p14="http://schemas.microsoft.com/office/powerpoint/2010/main" val="206529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itchFamily="34" charset="0"/>
              <a:buChar char="•"/>
            </a:pPr>
            <a:r>
              <a:rPr lang="en-US" sz="1200" kern="1200" baseline="0" dirty="0" smtClean="0">
                <a:solidFill>
                  <a:schemeClr val="tx1"/>
                </a:solidFill>
                <a:latin typeface="Arial" charset="0"/>
                <a:ea typeface="+mn-ea"/>
                <a:cs typeface="+mn-cs"/>
              </a:rPr>
              <a:t>SharePoint 2010 search contains the following default ranking models</a:t>
            </a:r>
          </a:p>
          <a:p>
            <a:pPr marL="628650" lvl="1" indent="-171450">
              <a:buFont typeface="Arial" pitchFamily="34" charset="0"/>
              <a:buChar char="•"/>
            </a:pPr>
            <a:r>
              <a:rPr lang="en-US" sz="1200" kern="1200" baseline="0" dirty="0" smtClean="0">
                <a:solidFill>
                  <a:schemeClr val="tx1"/>
                </a:solidFill>
                <a:latin typeface="Arial" charset="0"/>
                <a:ea typeface="+mn-ea"/>
                <a:cs typeface="+mn-cs"/>
              </a:rPr>
              <a:t>Default ranking model </a:t>
            </a:r>
          </a:p>
          <a:p>
            <a:pPr marL="628650" lvl="1" indent="-171450">
              <a:buFont typeface="Arial" pitchFamily="34" charset="0"/>
              <a:buChar char="•"/>
            </a:pPr>
            <a:r>
              <a:rPr lang="en-US" sz="1200" kern="1200" baseline="0" dirty="0" smtClean="0">
                <a:solidFill>
                  <a:schemeClr val="tx1"/>
                </a:solidFill>
                <a:latin typeface="Arial" charset="0"/>
                <a:ea typeface="+mn-ea"/>
                <a:cs typeface="+mn-cs"/>
              </a:rPr>
              <a:t>Two-layer neural net model </a:t>
            </a:r>
          </a:p>
          <a:p>
            <a:pPr marL="628650" lvl="1" indent="-171450">
              <a:buFont typeface="Arial" pitchFamily="34" charset="0"/>
              <a:buChar char="•"/>
            </a:pPr>
            <a:r>
              <a:rPr lang="en-US" sz="1200" kern="1200" baseline="0" dirty="0" smtClean="0">
                <a:solidFill>
                  <a:schemeClr val="tx1"/>
                </a:solidFill>
                <a:latin typeface="Arial" charset="0"/>
                <a:ea typeface="+mn-ea"/>
                <a:cs typeface="+mn-cs"/>
              </a:rPr>
              <a:t>Possibly several other ranking models for people search and “Sort by Date” etc.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It isn’t possible to customize these OOTB models directly.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Instead a template ranking model that can be edited in order to create new models.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The following relevance features will only be supported in the default models:</a:t>
            </a:r>
          </a:p>
          <a:p>
            <a:pPr marL="628650" lvl="1" indent="-171450">
              <a:buFont typeface="Arial" pitchFamily="34" charset="0"/>
              <a:buChar char="•"/>
            </a:pPr>
            <a:r>
              <a:rPr lang="en-US" sz="1200" kern="1200" baseline="0" dirty="0" smtClean="0">
                <a:solidFill>
                  <a:schemeClr val="tx1"/>
                </a:solidFill>
                <a:latin typeface="Arial" charset="0"/>
                <a:ea typeface="+mn-ea"/>
                <a:cs typeface="+mn-cs"/>
              </a:rPr>
              <a:t>Distance</a:t>
            </a:r>
          </a:p>
          <a:p>
            <a:pPr marL="628650" lvl="1" indent="-171450">
              <a:buFont typeface="Arial" pitchFamily="34" charset="0"/>
              <a:buChar char="•"/>
            </a:pPr>
            <a:r>
              <a:rPr lang="en-US" sz="1200" kern="1200" baseline="0" dirty="0" err="1" smtClean="0">
                <a:solidFill>
                  <a:schemeClr val="tx1"/>
                </a:solidFill>
                <a:latin typeface="Arial" charset="0"/>
                <a:ea typeface="+mn-ea"/>
                <a:cs typeface="+mn-cs"/>
              </a:rPr>
              <a:t>Minspan</a:t>
            </a:r>
            <a:endParaRPr lang="en-US" sz="1200" kern="1200" baseline="0" dirty="0" smtClean="0">
              <a:solidFill>
                <a:schemeClr val="tx1"/>
              </a:solidFill>
              <a:latin typeface="Arial" charset="0"/>
              <a:ea typeface="+mn-ea"/>
              <a:cs typeface="+mn-cs"/>
            </a:endParaRPr>
          </a:p>
          <a:p>
            <a:pPr marL="628650" lvl="1" indent="-171450">
              <a:buFont typeface="Arial" pitchFamily="34" charset="0"/>
              <a:buChar char="•"/>
            </a:pPr>
            <a:r>
              <a:rPr lang="en-US" sz="1200" kern="1200" baseline="0" dirty="0" smtClean="0">
                <a:solidFill>
                  <a:schemeClr val="tx1"/>
                </a:solidFill>
                <a:latin typeface="Arial" charset="0"/>
                <a:ea typeface="+mn-ea"/>
                <a:cs typeface="+mn-cs"/>
              </a:rPr>
              <a:t>Document length.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These are not included in the ranking model schema that will be published as part of the Relevance OM documentation on MSDN.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There are 2 options for creating ranking models: </a:t>
            </a:r>
          </a:p>
          <a:p>
            <a:pPr marL="685800" lvl="1" indent="-228600">
              <a:buFont typeface="+mj-lt"/>
              <a:buAutoNum type="arabicPeriod"/>
            </a:pPr>
            <a:r>
              <a:rPr lang="en-US" sz="1200" kern="1200" baseline="0" dirty="0" smtClean="0">
                <a:solidFill>
                  <a:schemeClr val="tx1"/>
                </a:solidFill>
                <a:latin typeface="Arial" charset="0"/>
                <a:ea typeface="+mn-ea"/>
                <a:cs typeface="+mn-cs"/>
              </a:rPr>
              <a:t>Starting with the “default” list of static and dynamic ingredients in the linear model by getting the template XML model and then editing and uploading the modified ranking model XML file.</a:t>
            </a:r>
          </a:p>
          <a:p>
            <a:pPr marL="685800" lvl="1" indent="-228600">
              <a:buFont typeface="+mj-lt"/>
              <a:buAutoNum type="arabicPeriod"/>
            </a:pPr>
            <a:r>
              <a:rPr lang="en-US" sz="1200" kern="1200" baseline="0" dirty="0" smtClean="0">
                <a:solidFill>
                  <a:schemeClr val="tx1"/>
                </a:solidFill>
                <a:latin typeface="Arial" charset="0"/>
                <a:ea typeface="+mn-ea"/>
                <a:cs typeface="+mn-cs"/>
              </a:rPr>
              <a:t>Creating a new model in XML which conforms to SharePoint’s ranking model schema.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Custom ranking models are not versioned.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Any updates/changes to a model override the existing model.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Creating a new model based on the “default” and customizing it will satisfy requirements for changing weights on OOTB relevance features, similar to the SharePoint 2007 support for altering weights on managed 2010 properties.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However, admins will need to do the extra step of associating the model to the search results Web Parts on Web sites where they want the new ranking model.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Creation of a new XML model based on the schema will satisfy the requirement for specialized search applications to create a unique model targeted to their business requirements.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Each new release of SharePoint may contain a new version of the ranking model schema may be created.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In order to maintain compatibility of custom ranking models created using previous versions of the ranking model schema, the version number of the schema will be indicated using the schema version attribute. </a:t>
            </a:r>
          </a:p>
          <a:p>
            <a:pPr marL="171450" lvl="0" indent="-171450">
              <a:buFont typeface="Arial" pitchFamily="34" charset="0"/>
              <a:buChar char="•"/>
            </a:pPr>
            <a:r>
              <a:rPr lang="en-US" sz="1200" kern="1200" baseline="0" dirty="0" smtClean="0">
                <a:solidFill>
                  <a:schemeClr val="tx1"/>
                </a:solidFill>
                <a:latin typeface="Arial" charset="0"/>
                <a:ea typeface="+mn-ea"/>
                <a:cs typeface="+mn-cs"/>
              </a:rPr>
              <a:t>New versions of the schema will retain all previous elements and attributes, although new elements and attributes may be added. </a:t>
            </a:r>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baseline="0" dirty="0" smtClean="0"/>
              <a:t>GOAL : To get the message across that FS2010 is integral part of SharePoint            </a:t>
            </a:r>
          </a:p>
          <a:p>
            <a:pPr marL="171450" indent="-171450">
              <a:buFont typeface="Arial" pitchFamily="34" charset="0"/>
              <a:buChar char="•"/>
            </a:pPr>
            <a:r>
              <a:rPr lang="en-US" baseline="0" dirty="0" smtClean="0"/>
              <a:t>FS2010 = FAST search for SharePoint</a:t>
            </a:r>
          </a:p>
          <a:p>
            <a:pPr marL="171450" indent="-171450">
              <a:buFont typeface="Arial" pitchFamily="34" charset="0"/>
              <a:buChar char="•"/>
            </a:pPr>
            <a:r>
              <a:rPr lang="en-US" baseline="0" dirty="0" smtClean="0"/>
              <a:t>SS2010 = SharePoint search</a:t>
            </a:r>
          </a:p>
          <a:p>
            <a:pPr marL="171450" indent="-171450">
              <a:buFont typeface="Arial" pitchFamily="34" charset="0"/>
              <a:buChar char="•"/>
            </a:pPr>
            <a:r>
              <a:rPr lang="en-US" baseline="0" dirty="0" smtClean="0"/>
              <a:t>Enterprise search = entire array of search offering from Microsoft. Includes both SS2010 and FS2010. </a:t>
            </a:r>
          </a:p>
          <a:p>
            <a:pPr marL="171450" indent="-171450">
              <a:buFont typeface="Arial" pitchFamily="34" charset="0"/>
              <a:buChar char="•"/>
            </a:pPr>
            <a:r>
              <a:rPr lang="en-US" baseline="0" dirty="0" smtClean="0"/>
              <a:t>FS2010 is part of the SharePoint family of products</a:t>
            </a:r>
          </a:p>
          <a:p>
            <a:pPr marL="171450" indent="-171450">
              <a:buFont typeface="Arial" pitchFamily="34" charset="0"/>
              <a:buChar char="•"/>
            </a:pPr>
            <a:r>
              <a:rPr lang="en-US" baseline="0" dirty="0" smtClean="0"/>
              <a:t>Most of platform components shared</a:t>
            </a:r>
          </a:p>
          <a:p>
            <a:pPr marL="171450" indent="-171450">
              <a:buFont typeface="Arial" pitchFamily="34" charset="0"/>
              <a:buChar char="•"/>
            </a:pPr>
            <a:r>
              <a:rPr lang="en-US" baseline="0" dirty="0" smtClean="0"/>
              <a:t>Common query layer/</a:t>
            </a:r>
            <a:r>
              <a:rPr lang="en-US" baseline="0" dirty="0" err="1" smtClean="0"/>
              <a:t>api's</a:t>
            </a:r>
            <a:r>
              <a:rPr lang="en-US" baseline="0" dirty="0" smtClean="0"/>
              <a:t>/front end's</a:t>
            </a:r>
          </a:p>
          <a:p>
            <a:pPr marL="171450" indent="-171450">
              <a:buFont typeface="Arial" pitchFamily="34" charset="0"/>
              <a:buChar char="•"/>
            </a:pPr>
            <a:r>
              <a:rPr lang="en-US" baseline="0" dirty="0" smtClean="0"/>
              <a:t>Common indexing connector layer</a:t>
            </a:r>
          </a:p>
          <a:p>
            <a:pPr marL="171450" indent="-171450">
              <a:buFont typeface="Arial" pitchFamily="34" charset="0"/>
              <a:buChar char="•"/>
            </a:pPr>
            <a:r>
              <a:rPr lang="en-US" dirty="0" smtClean="0"/>
              <a:t>With FS2010 you get enhanced</a:t>
            </a:r>
            <a:r>
              <a:rPr lang="en-US" baseline="0" dirty="0" smtClean="0"/>
              <a:t> features and functionality both OOB and as a platform.</a:t>
            </a:r>
            <a:endParaRPr lang="en-US" dirty="0" smtClean="0"/>
          </a:p>
          <a:p>
            <a:pPr marL="171450" indent="-171450">
              <a:buFont typeface="Arial" pitchFamily="34" charset="0"/>
              <a:buChar char="•"/>
            </a:pPr>
            <a:endParaRPr lang="en-US" dirty="0" smtClean="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43" indent="-232943">
              <a:buAutoNum type="arabicPeriod"/>
            </a:pPr>
            <a:r>
              <a:rPr lang="en-US" baseline="0" dirty="0" smtClean="0"/>
              <a:t>Index servers reads </a:t>
            </a:r>
            <a:r>
              <a:rPr lang="en-US" baseline="0" dirty="0" err="1" smtClean="0"/>
              <a:t>config</a:t>
            </a:r>
            <a:r>
              <a:rPr lang="en-US" baseline="0" dirty="0" smtClean="0"/>
              <a:t> information from the crawl DB</a:t>
            </a:r>
          </a:p>
          <a:p>
            <a:pPr marL="232943" indent="-232943">
              <a:buAutoNum type="arabicPeriod"/>
            </a:pPr>
            <a:r>
              <a:rPr lang="en-US" baseline="0" dirty="0" smtClean="0"/>
              <a:t>Index server crawls the content and it goes through the indexing pipeline</a:t>
            </a:r>
          </a:p>
          <a:p>
            <a:pPr marL="232943" indent="-232943">
              <a:buAutoNum type="arabicPeriod"/>
            </a:pPr>
            <a:r>
              <a:rPr lang="en-US" baseline="0" dirty="0" smtClean="0"/>
              <a:t>Send index + metadata to Query sever + metadata database</a:t>
            </a:r>
          </a:p>
          <a:p>
            <a:pPr marL="232943" indent="-232943">
              <a:buAutoNum type="arabicPeriod"/>
            </a:pPr>
            <a:endParaRPr lang="en-US" baseline="0" dirty="0" smtClean="0"/>
          </a:p>
          <a:p>
            <a:pPr marL="232943" indent="-232943">
              <a:buAutoNum type="arabicPeriod"/>
            </a:pPr>
            <a:r>
              <a:rPr lang="en-US" baseline="0" dirty="0" smtClean="0"/>
              <a:t>WFE sends query to QP</a:t>
            </a:r>
          </a:p>
          <a:p>
            <a:pPr marL="232943" indent="-232943">
              <a:buAutoNum type="arabicPeriod"/>
            </a:pPr>
            <a:r>
              <a:rPr lang="en-US" baseline="0" dirty="0" smtClean="0"/>
              <a:t>QP sends to QS + MD</a:t>
            </a:r>
          </a:p>
          <a:p>
            <a:pPr marL="232943" indent="-232943">
              <a:buAutoNum type="arabicPeriod"/>
            </a:pPr>
            <a:r>
              <a:rPr lang="en-US" baseline="0" dirty="0" smtClean="0"/>
              <a:t>QP gets </a:t>
            </a:r>
            <a:r>
              <a:rPr lang="en-US" baseline="0" dirty="0" err="1" smtClean="0"/>
              <a:t>restuts</a:t>
            </a:r>
            <a:r>
              <a:rPr lang="en-US" baseline="0" dirty="0" smtClean="0"/>
              <a:t> back and sends to WFE</a:t>
            </a:r>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 slide shows</a:t>
            </a:r>
            <a:r>
              <a:rPr lang="en-US" baseline="0" dirty="0" smtClean="0"/>
              <a:t> the integration architecture of FS2010 as part of sharepoint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There are two ways in which data can be indexed in FS2010</a:t>
            </a:r>
          </a:p>
          <a:p>
            <a:pPr marL="628650" lvl="1" indent="-171450">
              <a:buFont typeface="Arial" pitchFamily="34" charset="0"/>
              <a:buChar char="•"/>
            </a:pPr>
            <a:r>
              <a:rPr lang="en-US" baseline="0" dirty="0" smtClean="0"/>
              <a:t>By using the index servers of FS2010</a:t>
            </a:r>
          </a:p>
          <a:p>
            <a:pPr marL="628650" lvl="1" indent="-171450">
              <a:buFont typeface="Arial" pitchFamily="34" charset="0"/>
              <a:buChar char="•"/>
            </a:pPr>
            <a:r>
              <a:rPr lang="en-US" baseline="0" dirty="0" smtClean="0"/>
              <a:t>By using crawler of SS2010, which then uses the shared SharePoint .NET Assembly Connector to send data to fast using content API. </a:t>
            </a:r>
          </a:p>
          <a:p>
            <a:pPr marL="1085850" lvl="2" indent="-171450">
              <a:buFont typeface="Arial" pitchFamily="34" charset="0"/>
              <a:buChar char="•"/>
            </a:pPr>
            <a:r>
              <a:rPr lang="en-US" baseline="0" dirty="0" smtClean="0"/>
              <a:t>The data does not go through any processing on SS2010 side.. All processing is done at the FS2010 side</a:t>
            </a:r>
          </a:p>
          <a:p>
            <a:pPr marL="0" indent="0">
              <a:buFont typeface="Arial" pitchFamily="34" charset="0"/>
              <a:buNone/>
            </a:pPr>
            <a:endParaRPr lang="en-US" dirty="0" smtClean="0"/>
          </a:p>
          <a:p>
            <a:pPr marL="171450" indent="-171450">
              <a:buFont typeface="Arial" pitchFamily="34" charset="0"/>
              <a:buChar char="•"/>
            </a:pPr>
            <a:r>
              <a:rPr lang="en-US" dirty="0" smtClean="0"/>
              <a:t>Both </a:t>
            </a:r>
            <a:r>
              <a:rPr lang="en-US" baseline="0" dirty="0" smtClean="0"/>
              <a:t>SharePoint </a:t>
            </a:r>
            <a:r>
              <a:rPr lang="en-US" dirty="0" smtClean="0"/>
              <a:t>and FAST shares the APIs to access the query capabilities</a:t>
            </a:r>
          </a:p>
          <a:p>
            <a:pPr marL="171450" indent="-171450">
              <a:buFont typeface="Arial" pitchFamily="34" charset="0"/>
              <a:buChar char="•"/>
            </a:pPr>
            <a:r>
              <a:rPr lang="en-US" dirty="0" smtClean="0"/>
              <a:t>Both</a:t>
            </a:r>
            <a:r>
              <a:rPr lang="en-US" baseline="0" dirty="0" smtClean="0"/>
              <a:t> SharePoint and </a:t>
            </a:r>
            <a:r>
              <a:rPr lang="en-US" dirty="0" smtClean="0"/>
              <a:t>FAST </a:t>
            </a:r>
            <a:r>
              <a:rPr lang="en-US" baseline="0" dirty="0" smtClean="0"/>
              <a:t>uses the same interface to communicate between the WFE and QP</a:t>
            </a:r>
            <a:endParaRPr lang="en-US" dirty="0" smtClean="0"/>
          </a:p>
          <a:p>
            <a:pPr marL="171450" indent="-171450">
              <a:buFont typeface="Arial" pitchFamily="34" charset="0"/>
              <a:buChar char="•"/>
            </a:pPr>
            <a:endParaRPr lang="en-US" dirty="0" smtClean="0"/>
          </a:p>
          <a:p>
            <a:pPr marL="171450" indent="-171450">
              <a:buFont typeface="Arial" pitchFamily="34" charset="0"/>
              <a:buChar char="•"/>
            </a:pPr>
            <a:r>
              <a:rPr lang="en-US" dirty="0" smtClean="0"/>
              <a:t>Make</a:t>
            </a:r>
            <a:r>
              <a:rPr lang="en-US" baseline="0" dirty="0" smtClean="0"/>
              <a:t> a point that new verticals can go against sharepoint and fast and OOB we use people to go against SharePoint </a:t>
            </a:r>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Now we get</a:t>
            </a:r>
            <a:r>
              <a:rPr lang="en-US" baseline="0" dirty="0" smtClean="0"/>
              <a:t> into the details of the platform building blocks in enterprise search in 2010. As mentioned before most of the platform elements are shared between SS2010 and FS2010. Microsoft got a lot of feedback about inflexibility of the search platform in SharePoint 2007 and specially around the ability to programmatically change the end user experience. </a:t>
            </a:r>
          </a:p>
          <a:p>
            <a:pPr marL="628650" lvl="1" indent="-171450">
              <a:buFont typeface="Arial" pitchFamily="34" charset="0"/>
              <a:buChar char="•"/>
            </a:pPr>
            <a:r>
              <a:rPr lang="en-US" baseline="0" dirty="0" smtClean="0"/>
              <a:t>Based on the feedback Microsoft has made all Web Parts public, which means you can inherit from them and extend.</a:t>
            </a:r>
          </a:p>
          <a:p>
            <a:pPr marL="171450" indent="-171450">
              <a:buFont typeface="Arial" pitchFamily="34" charset="0"/>
              <a:buChar char="•"/>
            </a:pPr>
            <a:r>
              <a:rPr lang="en-US" baseline="0" dirty="0" smtClean="0"/>
              <a:t>There are query and results hook provided at page level that can be used to modify the query and results.</a:t>
            </a:r>
          </a:p>
          <a:p>
            <a:pPr marL="171450" indent="-171450">
              <a:buFont typeface="Arial" pitchFamily="34" charset="0"/>
              <a:buChar char="•"/>
            </a:pPr>
            <a:r>
              <a:rPr lang="en-US" baseline="0" dirty="0" smtClean="0"/>
              <a:t>There is a new OM that can be used to send multiple queries. Public refinement API that can be used to provide refinement options over a result set. Enhanced query API and Web service for FAST.</a:t>
            </a:r>
          </a:p>
          <a:p>
            <a:pPr marL="171450" indent="-171450">
              <a:buFont typeface="Arial" pitchFamily="34" charset="0"/>
              <a:buChar char="•"/>
            </a:pPr>
            <a:r>
              <a:rPr lang="en-US" baseline="0" dirty="0" smtClean="0"/>
              <a:t>There is a common indexing layer using the shared SharePoint NET Assembly Connector.</a:t>
            </a:r>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a:t>
            </a:r>
            <a:r>
              <a:rPr lang="en-US" baseline="0" dirty="0" smtClean="0"/>
              <a:t> slide outlines additional SS2010 vs. FS2010 differentiators.</a:t>
            </a:r>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a:t>
            </a:r>
            <a:r>
              <a:rPr lang="en-US" baseline="0" dirty="0" smtClean="0"/>
              <a:t> slide outlines additional SS2010 vs. FS2010 differentiators.</a:t>
            </a:r>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This</a:t>
            </a:r>
            <a:r>
              <a:rPr lang="en-US" baseline="0" dirty="0" smtClean="0"/>
              <a:t> slide outlines additional SS2010 vs. FS2010 differentiators.</a:t>
            </a:r>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6" name="Slide Number Placeholder 4"/>
          <p:cNvSpPr>
            <a:spLocks noGrp="1"/>
          </p:cNvSpPr>
          <p:nvPr>
            <p:ph type="sldNum" sz="quarter" idx="5"/>
          </p:nvPr>
        </p:nvSpPr>
        <p:spPr>
          <a:xfrm>
            <a:off x="3975652" y="0"/>
            <a:ext cx="3034748" cy="480060"/>
          </a:xfrm>
          <a:prstGeom prst="rect">
            <a:avLst/>
          </a:prstGeom>
        </p:spPr>
        <p:txBody>
          <a:bodyPr lIns="94851" tIns="47425" rIns="94851" bIns="47425"/>
          <a:lstStyle>
            <a:lvl1pPr algn="r">
              <a:defRPr sz="1000"/>
            </a:lvl1pPr>
          </a:lstStyle>
          <a:p>
            <a:r>
              <a:rPr lang="en-US" dirty="0" smtClean="0"/>
              <a:t>Lecture 11: Extending Search - </a:t>
            </a:r>
            <a:fld id="{073E6628-0705-4E34-90AA-D61A964D0AF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Extending the SharePoint Search Infrastructure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a:bodyPr>
          <a:lstStyle/>
          <a:p>
            <a:r>
              <a:rPr lang="en-US" dirty="0" smtClean="0"/>
              <a:t>Enterprise Search Platform</a:t>
            </a:r>
            <a:br>
              <a:rPr lang="en-US" dirty="0" smtClean="0"/>
            </a:br>
            <a:r>
              <a:rPr lang="en-US" sz="2800" dirty="0" smtClean="0">
                <a:solidFill>
                  <a:srgbClr xmlns:mc="http://schemas.openxmlformats.org/markup-compatibility/2006" xmlns:a14="http://schemas.microsoft.com/office/drawing/2010/main" val="00B0F0" mc:Ignorable=""/>
                </a:solidFill>
                <a:latin typeface="Segoe Light" charset="0"/>
              </a:rPr>
              <a:t>Query Capabilities</a:t>
            </a:r>
          </a:p>
        </p:txBody>
      </p:sp>
      <p:graphicFrame>
        <p:nvGraphicFramePr>
          <p:cNvPr id="9" name="Content Placeholder 8"/>
          <p:cNvGraphicFramePr>
            <a:graphicFrameLocks noGrp="1"/>
          </p:cNvGraphicFramePr>
          <p:nvPr>
            <p:ph idx="1"/>
          </p:nvPr>
        </p:nvGraphicFramePr>
        <p:xfrm>
          <a:off x="381000" y="1412875"/>
          <a:ext cx="8429685" cy="4709160"/>
        </p:xfrm>
        <a:graphic>
          <a:graphicData uri="http://schemas.openxmlformats.org/drawingml/2006/table">
            <a:tbl>
              <a:tblPr firstRow="1" bandRow="1">
                <a:tableStyleId>{C083E6E3-FA7D-4D7B-A595-EF9225AFEA82}</a:tableStyleId>
              </a:tblPr>
              <a:tblGrid>
                <a:gridCol w="4038600"/>
                <a:gridCol w="2286000"/>
                <a:gridCol w="2105085"/>
              </a:tblGrid>
              <a:tr h="370840">
                <a:tc>
                  <a:txBody>
                    <a:bodyPr/>
                    <a:lstStyle/>
                    <a:p>
                      <a:r>
                        <a:rPr lang="en-US" dirty="0" smtClean="0"/>
                        <a:t>Capabilities</a:t>
                      </a:r>
                      <a:endParaRPr lang="en-US" dirty="0"/>
                    </a:p>
                  </a:txBody>
                  <a:tcPr/>
                </a:tc>
                <a:tc>
                  <a:txBody>
                    <a:bodyPr/>
                    <a:lstStyle/>
                    <a:p>
                      <a:pPr algn="ctr"/>
                      <a:r>
                        <a:rPr lang="en-US" dirty="0" smtClean="0"/>
                        <a:t>SharePoint Search</a:t>
                      </a:r>
                      <a:endParaRPr lang="en-US" dirty="0"/>
                    </a:p>
                  </a:txBody>
                  <a:tcPr/>
                </a:tc>
                <a:tc>
                  <a:txBody>
                    <a:bodyPr/>
                    <a:lstStyle/>
                    <a:p>
                      <a:pPr algn="ctr"/>
                      <a:r>
                        <a:rPr lang="en-US" dirty="0" smtClean="0"/>
                        <a:t>FAST</a:t>
                      </a:r>
                      <a:r>
                        <a:rPr lang="en-US" baseline="0" dirty="0" smtClean="0"/>
                        <a:t> </a:t>
                      </a:r>
                      <a:r>
                        <a:rPr lang="en-US" dirty="0" smtClean="0"/>
                        <a:t>Search for SharePoint</a:t>
                      </a:r>
                      <a:endParaRPr lang="en-US" dirty="0"/>
                    </a:p>
                  </a:txBody>
                  <a:tcPr/>
                </a:tc>
              </a:tr>
              <a:tr h="370840">
                <a:tc>
                  <a:txBody>
                    <a:bodyPr/>
                    <a:lstStyle/>
                    <a:p>
                      <a:r>
                        <a:rPr lang="en-US" dirty="0" smtClean="0"/>
                        <a:t>Query Object Model</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algn="ctr"/>
                      <a:r>
                        <a:rPr lang="en-US" sz="2000" dirty="0" smtClean="0">
                          <a:solidFill>
                            <a:srgbClr xmlns:mc="http://schemas.openxmlformats.org/markup-compatibility/2006" xmlns:a14="http://schemas.microsoft.com/office/drawing/2010/main" val="00B050" mc:Ignorable=""/>
                          </a:solidFill>
                          <a:sym typeface="Wingdings"/>
                        </a:rPr>
                        <a:t></a:t>
                      </a:r>
                    </a:p>
                    <a:p>
                      <a:pPr algn="ctr"/>
                      <a:r>
                        <a:rPr lang="en-US" sz="1100" i="1" kern="1200" dirty="0" smtClean="0">
                          <a:solidFill>
                            <a:schemeClr val="tx1"/>
                          </a:solidFill>
                          <a:latin typeface="+mn-lt"/>
                          <a:ea typeface="+mn-ea"/>
                          <a:cs typeface="+mn-cs"/>
                          <a:sym typeface="Wingdings"/>
                        </a:rPr>
                        <a:t>(Advanced FAST properties)</a:t>
                      </a:r>
                      <a:endParaRPr lang="en-US" sz="1100" i="1" kern="1200" dirty="0">
                        <a:solidFill>
                          <a:schemeClr val="tx1"/>
                        </a:solidFill>
                        <a:latin typeface="+mn-lt"/>
                        <a:ea typeface="+mn-ea"/>
                        <a:cs typeface="+mn-cs"/>
                        <a:sym typeface="Wingdings"/>
                      </a:endParaRPr>
                    </a:p>
                  </a:txBody>
                  <a:tcPr/>
                </a:tc>
              </a:tr>
              <a:tr h="370840">
                <a:tc>
                  <a:txBody>
                    <a:bodyPr/>
                    <a:lstStyle/>
                    <a:p>
                      <a:r>
                        <a:rPr lang="en-US" dirty="0" smtClean="0"/>
                        <a:t>Federation Object Model</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algn="ctr"/>
                      <a:r>
                        <a:rPr lang="en-US" sz="2000" dirty="0" smtClean="0">
                          <a:solidFill>
                            <a:srgbClr xmlns:mc="http://schemas.openxmlformats.org/markup-compatibility/2006" xmlns:a14="http://schemas.microsoft.com/office/drawing/2010/main" val="00B050" mc:Ignorable=""/>
                          </a:solidFill>
                          <a:sym typeface="Wingding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latin typeface="+mn-lt"/>
                          <a:ea typeface="+mn-ea"/>
                          <a:cs typeface="+mn-cs"/>
                          <a:sym typeface="Wingdings"/>
                        </a:rPr>
                        <a:t>(Advanced FAST properties)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Query Web Service</a:t>
                      </a: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p>
                      <a:pPr algn="ctr"/>
                      <a:r>
                        <a:rPr lang="en-US" sz="1100" dirty="0" smtClean="0">
                          <a:sym typeface="Wingdings"/>
                        </a:rPr>
                        <a:t>(</a:t>
                      </a:r>
                      <a:r>
                        <a:rPr lang="en-US" sz="1100" i="1" kern="1200" dirty="0" smtClean="0">
                          <a:solidFill>
                            <a:schemeClr val="tx1"/>
                          </a:solidFill>
                          <a:latin typeface="+mn-lt"/>
                          <a:ea typeface="+mn-ea"/>
                          <a:cs typeface="+mn-cs"/>
                          <a:sym typeface="Wingdings"/>
                        </a:rPr>
                        <a:t>Advanced FAST properties)</a:t>
                      </a:r>
                      <a:endParaRPr lang="en-US" sz="1100" i="1" kern="1200" dirty="0">
                        <a:solidFill>
                          <a:schemeClr val="tx1"/>
                        </a:solidFill>
                        <a:latin typeface="+mn-lt"/>
                        <a:ea typeface="+mn-ea"/>
                        <a:cs typeface="+mn-cs"/>
                        <a:sym typeface="Wingdings"/>
                      </a:endParaRPr>
                    </a:p>
                  </a:txBody>
                  <a:tcPr/>
                </a:tc>
              </a:tr>
              <a:tr h="370840">
                <a:tc>
                  <a:txBody>
                    <a:bodyPr/>
                    <a:lstStyle/>
                    <a:p>
                      <a:pPr lvl="0"/>
                      <a:r>
                        <a:rPr lang="en-US" dirty="0" smtClean="0"/>
                        <a:t>Enhanced Keyword</a:t>
                      </a:r>
                      <a:r>
                        <a:rPr lang="en-US" baseline="0" dirty="0" smtClean="0"/>
                        <a:t> Query Language</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Advanced FAST Query Language</a:t>
                      </a:r>
                      <a:endParaRPr lang="en-US" dirty="0"/>
                    </a:p>
                  </a:txBody>
                  <a:tcPr/>
                </a:tc>
                <a:tc>
                  <a:txBody>
                    <a:bodyPr/>
                    <a:lstStyle/>
                    <a:p>
                      <a:pPr algn="ctr"/>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Enhanced RSS</a:t>
                      </a:r>
                      <a:endParaRPr lang="en-US" dirty="0"/>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Mobile</a:t>
                      </a:r>
                      <a:r>
                        <a:rPr lang="en-US" baseline="0" dirty="0" smtClean="0"/>
                        <a:t> Search</a:t>
                      </a:r>
                      <a:endParaRPr lang="en-US" dirty="0"/>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Search from Windows</a:t>
                      </a:r>
                      <a:endParaRPr lang="en-US" dirty="0"/>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User contextual search</a:t>
                      </a:r>
                      <a:endParaRPr lang="en-US" dirty="0"/>
                    </a:p>
                  </a:txBody>
                  <a:tcPr/>
                </a:tc>
                <a:tc>
                  <a:txBody>
                    <a:bodyPr/>
                    <a:lstStyle/>
                    <a:p>
                      <a:pPr algn="ctr"/>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 Assembly Connector Framework</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8044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Connector Framework</a:t>
            </a:r>
            <a:endParaRPr lang="en-US" dirty="0"/>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MOSS 2007 Indexing</a:t>
            </a:r>
          </a:p>
          <a:p>
            <a:pPr lvl="1"/>
            <a:r>
              <a:rPr lang="en-US" dirty="0" smtClean="0"/>
              <a:t>Protocol Handlers</a:t>
            </a:r>
          </a:p>
          <a:p>
            <a:pPr lvl="1"/>
            <a:r>
              <a:rPr lang="en-US" dirty="0" smtClean="0"/>
              <a:t>Business Data Catalog IDEnumerators</a:t>
            </a:r>
          </a:p>
          <a:p>
            <a:r>
              <a:rPr lang="en-US" dirty="0" smtClean="0"/>
              <a:t>SharePoint 2010 Connectors</a:t>
            </a:r>
          </a:p>
          <a:p>
            <a:pPr lvl="1"/>
            <a:r>
              <a:rPr lang="en-US" dirty="0" smtClean="0"/>
              <a:t>Exchange</a:t>
            </a:r>
          </a:p>
          <a:p>
            <a:pPr lvl="1"/>
            <a:r>
              <a:rPr lang="en-US" dirty="0" smtClean="0"/>
              <a:t>Notes</a:t>
            </a:r>
          </a:p>
          <a:p>
            <a:pPr lvl="1"/>
            <a:r>
              <a:rPr lang="en-US" dirty="0" smtClean="0"/>
              <a:t>Documentum</a:t>
            </a:r>
          </a:p>
          <a:p>
            <a:pPr lvl="1"/>
            <a:r>
              <a:rPr lang="en-US" dirty="0" smtClean="0"/>
              <a:t>File Net</a:t>
            </a:r>
          </a:p>
          <a:p>
            <a:pPr lvl="1"/>
            <a:r>
              <a:rPr lang="en-US" dirty="0" smtClean="0"/>
              <a:t>Open Text </a:t>
            </a:r>
          </a:p>
          <a:p>
            <a:pPr lvl="1"/>
            <a:r>
              <a:rPr lang="en-US" dirty="0" smtClean="0"/>
              <a:t>Custom .NET Connector</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Connector Framework</a:t>
            </a:r>
            <a:endParaRPr lang="en-US" dirty="0"/>
          </a:p>
        </p:txBody>
      </p:sp>
      <p:sp>
        <p:nvSpPr>
          <p:cNvPr id="4" name="Rounded Rectangle 3"/>
          <p:cNvSpPr/>
          <p:nvPr/>
        </p:nvSpPr>
        <p:spPr>
          <a:xfrm>
            <a:off x="2819400" y="5562600"/>
            <a:ext cx="2209800" cy="838200"/>
          </a:xfrm>
          <a:prstGeom prst="roundRect">
            <a:avLst>
              <a:gd name="adj" fmla="val 11096"/>
            </a:avLst>
          </a:prstGeom>
          <a:ln w="6350" cap="rnd" cmpd="sng" algn="ctr">
            <a:solidFill>
              <a:schemeClr val="tx1">
                <a:tint val="65000"/>
              </a:schemeClr>
            </a:solidFill>
            <a:prstDash val="solid"/>
          </a:ln>
        </p:spPr>
        <p:style>
          <a:lnRef idx="1">
            <a:schemeClr val="accent5"/>
          </a:lnRef>
          <a:fillRef idx="1002">
            <a:schemeClr val="lt1"/>
          </a:fillRef>
          <a:effectRef idx="1">
            <a:schemeClr val="accent5"/>
          </a:effectRef>
          <a:fontRef idx="minor">
            <a:schemeClr val="dk1"/>
          </a:fontRef>
        </p:style>
        <p:txBody>
          <a:bodyPr lIns="91398" tIns="45699" rIns="91398" bIns="45699" rtlCol="0" anchor="ctr"/>
          <a:lstStyle/>
          <a:p>
            <a:pPr algn="ctr"/>
            <a:endParaRPr lang="en-US">
              <a:ln>
                <a:solidFill>
                  <a:schemeClr val="bg2">
                    <a:shade val="75000"/>
                  </a:schemeClr>
                </a:solidFill>
              </a:ln>
              <a:solidFill>
                <a:schemeClr val="tx1">
                  <a:tint val="65000"/>
                </a:schemeClr>
              </a:solidFill>
            </a:endParaRPr>
          </a:p>
        </p:txBody>
      </p:sp>
      <p:sp>
        <p:nvSpPr>
          <p:cNvPr id="5" name="Cloud 4"/>
          <p:cNvSpPr/>
          <p:nvPr/>
        </p:nvSpPr>
        <p:spPr>
          <a:xfrm>
            <a:off x="6096000" y="4267200"/>
            <a:ext cx="2514600" cy="1714500"/>
          </a:xfrm>
          <a:prstGeom prst="cloud">
            <a:avLst/>
          </a:prstGeom>
          <a:gradFill>
            <a:gsLst>
              <a:gs pos="0">
                <a:schemeClr val="lt1">
                  <a:tint val="40000"/>
                  <a:satMod val="350000"/>
                </a:schemeClr>
              </a:gs>
              <a:gs pos="40000">
                <a:schemeClr val="lt1">
                  <a:tint val="45000"/>
                  <a:shade val="99000"/>
                  <a:satMod val="350000"/>
                </a:schemeClr>
              </a:gs>
              <a:gs pos="100000">
                <a:schemeClr val="lt1">
                  <a:shade val="20000"/>
                  <a:satMod val="25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rtlCol="0" anchor="ctr"/>
          <a:lstStyle/>
          <a:p>
            <a:pPr algn="ctr"/>
            <a:endParaRPr lang="en-US"/>
          </a:p>
        </p:txBody>
      </p:sp>
      <p:sp>
        <p:nvSpPr>
          <p:cNvPr id="6" name="Rounded Rectangle 5"/>
          <p:cNvSpPr/>
          <p:nvPr/>
        </p:nvSpPr>
        <p:spPr>
          <a:xfrm>
            <a:off x="1905000" y="1371600"/>
            <a:ext cx="4038600" cy="2743200"/>
          </a:xfrm>
          <a:prstGeom prst="roundRect">
            <a:avLst>
              <a:gd name="adj" fmla="val 9904"/>
            </a:avLst>
          </a:prstGeom>
          <a:ln w="6350" cap="rnd" cmpd="sng" algn="ctr">
            <a:solidFill>
              <a:schemeClr val="tx1">
                <a:tint val="65000"/>
              </a:schemeClr>
            </a:solidFill>
            <a:prstDash val="solid"/>
          </a:ln>
        </p:spPr>
        <p:style>
          <a:lnRef idx="1">
            <a:schemeClr val="accent6"/>
          </a:lnRef>
          <a:fillRef idx="1002">
            <a:schemeClr val="lt1"/>
          </a:fillRef>
          <a:effectRef idx="1">
            <a:schemeClr val="accent6"/>
          </a:effectRef>
          <a:fontRef idx="minor">
            <a:schemeClr val="dk1"/>
          </a:fontRef>
        </p:style>
        <p:txBody>
          <a:bodyPr lIns="91398" tIns="45699" rIns="91398" bIns="45699" rtlCol="0" anchor="ctr"/>
          <a:lstStyle/>
          <a:p>
            <a:pPr algn="ctr"/>
            <a:endParaRPr lang="en-US">
              <a:ln>
                <a:solidFill>
                  <a:schemeClr val="bg2">
                    <a:shade val="75000"/>
                  </a:schemeClr>
                </a:solidFill>
              </a:ln>
              <a:solidFill>
                <a:schemeClr val="tx1">
                  <a:tint val="65000"/>
                </a:schemeClr>
              </a:solidFill>
            </a:endParaRPr>
          </a:p>
        </p:txBody>
      </p:sp>
      <p:sp>
        <p:nvSpPr>
          <p:cNvPr id="7" name="TextBox 6"/>
          <p:cNvSpPr txBox="1"/>
          <p:nvPr/>
        </p:nvSpPr>
        <p:spPr>
          <a:xfrm>
            <a:off x="3429000" y="1371600"/>
            <a:ext cx="1143000" cy="276999"/>
          </a:xfrm>
          <a:prstGeom prst="rect">
            <a:avLst/>
          </a:prstGeom>
          <a:noFill/>
        </p:spPr>
        <p:style>
          <a:lnRef idx="0">
            <a:scrgbClr r="0" g="0" b="0"/>
          </a:lnRef>
          <a:fillRef idx="1002">
            <a:schemeClr val="lt1"/>
          </a:fillRef>
          <a:effectRef idx="0">
            <a:scrgbClr r="0" g="0" b="0"/>
          </a:effectRef>
          <a:fontRef idx="major"/>
        </p:style>
        <p:txBody>
          <a:bodyPr wrap="square" lIns="91398" tIns="45699" rIns="91398" bIns="45699" rtlCol="0">
            <a:spAutoFit/>
          </a:bodyPr>
          <a:lstStyle/>
          <a:p>
            <a:r>
              <a:rPr lang="en-US" sz="1200" dirty="0" smtClean="0">
                <a:solidFill>
                  <a:schemeClr val="tx1">
                    <a:tint val="65000"/>
                  </a:schemeClr>
                </a:solidFill>
              </a:rPr>
              <a:t>App Server</a:t>
            </a:r>
            <a:endParaRPr lang="en-US" sz="1200" dirty="0">
              <a:solidFill>
                <a:schemeClr val="tx1">
                  <a:tint val="65000"/>
                </a:schemeClr>
              </a:solidFill>
            </a:endParaRPr>
          </a:p>
        </p:txBody>
      </p:sp>
      <p:grpSp>
        <p:nvGrpSpPr>
          <p:cNvPr id="8" name="Group 498"/>
          <p:cNvGrpSpPr/>
          <p:nvPr/>
        </p:nvGrpSpPr>
        <p:grpSpPr>
          <a:xfrm>
            <a:off x="7086606" y="4953010"/>
            <a:ext cx="854522" cy="607747"/>
            <a:chOff x="6858000" y="3581400"/>
            <a:chExt cx="1189275" cy="840099"/>
          </a:xfrm>
        </p:grpSpPr>
        <p:pic>
          <p:nvPicPr>
            <p:cNvPr id="9" name="Rectangle 125"/>
            <p:cNvPicPr>
              <a:picLocks noChangeAspect="1"/>
            </p:cNvPicPr>
            <p:nvPr/>
          </p:nvPicPr>
          <p:blipFill>
            <a:blip r:embed="rId3" cstate="print"/>
            <a:stretch>
              <a:fillRect/>
            </a:stretch>
          </p:blipFill>
          <p:spPr>
            <a:xfrm>
              <a:off x="7086600" y="3581400"/>
              <a:ext cx="532040" cy="532040"/>
            </a:xfrm>
            <a:prstGeom prst="rect">
              <a:avLst/>
            </a:prstGeom>
            <a:noFill/>
            <a:ln>
              <a:noFill/>
            </a:ln>
          </p:spPr>
          <p:style>
            <a:lnRef idx="0">
              <a:scrgbClr r="0" g="0" b="0"/>
            </a:lnRef>
            <a:fillRef idx="1002">
              <a:schemeClr val="lt1"/>
            </a:fillRef>
            <a:effectRef idx="0">
              <a:scrgbClr r="0" g="0" b="0"/>
            </a:effectRef>
            <a:fontRef idx="major"/>
          </p:style>
        </p:pic>
        <p:sp>
          <p:nvSpPr>
            <p:cNvPr id="10" name="TextBox 9"/>
            <p:cNvSpPr txBox="1"/>
            <p:nvPr/>
          </p:nvSpPr>
          <p:spPr>
            <a:xfrm>
              <a:off x="6934199" y="4038599"/>
              <a:ext cx="1113076" cy="38290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solidFill>
                    <a:sysClr val="windowText" lastClr="000000"/>
                  </a:solidFill>
                </a:rPr>
                <a:t>LOB App</a:t>
              </a:r>
              <a:endParaRPr lang="en-US" sz="1200" dirty="0">
                <a:solidFill>
                  <a:sysClr val="windowText" lastClr="000000"/>
                </a:solidFill>
              </a:endParaRPr>
            </a:p>
          </p:txBody>
        </p:sp>
        <p:grpSp>
          <p:nvGrpSpPr>
            <p:cNvPr id="11" name="Group 266"/>
            <p:cNvGrpSpPr/>
            <p:nvPr/>
          </p:nvGrpSpPr>
          <p:grpSpPr>
            <a:xfrm rot="10800000" flipH="1">
              <a:off x="6858000" y="3962400"/>
              <a:ext cx="233544" cy="76200"/>
              <a:chOff x="8334384" y="6304517"/>
              <a:chExt cx="233544" cy="76200"/>
            </a:xfrm>
            <a:solidFill>
              <a:srgbClr xmlns:mc="http://schemas.openxmlformats.org/markup-compatibility/2006" xmlns:a14="http://schemas.microsoft.com/office/drawing/2010/main" val="00B0F0" mc:Ignorable=""/>
            </a:solidFill>
          </p:grpSpPr>
          <p:cxnSp>
            <p:nvCxnSpPr>
              <p:cNvPr id="12" name="Straight Connector 11"/>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13" name="Oval 12"/>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grpSp>
      <p:sp>
        <p:nvSpPr>
          <p:cNvPr id="14" name="Rounded Rectangle 13"/>
          <p:cNvSpPr/>
          <p:nvPr/>
        </p:nvSpPr>
        <p:spPr>
          <a:xfrm>
            <a:off x="2743204" y="4419600"/>
            <a:ext cx="2286000" cy="838200"/>
          </a:xfrm>
          <a:prstGeom prst="roundRect">
            <a:avLst>
              <a:gd name="adj" fmla="val 11096"/>
            </a:avLst>
          </a:prstGeom>
          <a:ln w="6350" cap="rnd" cmpd="sng" algn="ctr">
            <a:solidFill>
              <a:schemeClr val="tx1">
                <a:tint val="65000"/>
              </a:schemeClr>
            </a:solidFill>
            <a:prstDash val="solid"/>
          </a:ln>
        </p:spPr>
        <p:style>
          <a:lnRef idx="1">
            <a:schemeClr val="accent5"/>
          </a:lnRef>
          <a:fillRef idx="1002">
            <a:schemeClr val="lt1"/>
          </a:fillRef>
          <a:effectRef idx="1">
            <a:schemeClr val="accent5"/>
          </a:effectRef>
          <a:fontRef idx="minor">
            <a:schemeClr val="dk1"/>
          </a:fontRef>
        </p:style>
        <p:txBody>
          <a:bodyPr lIns="91398" tIns="45699" rIns="91398" bIns="45699" rtlCol="0" anchor="ctr"/>
          <a:lstStyle/>
          <a:p>
            <a:pPr algn="ctr"/>
            <a:endParaRPr lang="en-US">
              <a:ln>
                <a:solidFill>
                  <a:schemeClr val="bg2">
                    <a:shade val="75000"/>
                  </a:schemeClr>
                </a:solidFill>
              </a:ln>
              <a:solidFill>
                <a:schemeClr val="tx1">
                  <a:tint val="65000"/>
                </a:schemeClr>
              </a:solidFill>
            </a:endParaRPr>
          </a:p>
        </p:txBody>
      </p:sp>
      <p:sp>
        <p:nvSpPr>
          <p:cNvPr id="15" name="TextBox 14"/>
          <p:cNvSpPr txBox="1"/>
          <p:nvPr/>
        </p:nvSpPr>
        <p:spPr>
          <a:xfrm>
            <a:off x="3429000" y="4419600"/>
            <a:ext cx="891212" cy="279360"/>
          </a:xfrm>
          <a:prstGeom prst="rect">
            <a:avLst/>
          </a:prstGeom>
          <a:noFill/>
        </p:spPr>
        <p:style>
          <a:lnRef idx="0">
            <a:scrgbClr r="0" g="0" b="0"/>
          </a:lnRef>
          <a:fillRef idx="1002">
            <a:schemeClr val="lt1"/>
          </a:fillRef>
          <a:effectRef idx="0">
            <a:scrgbClr r="0" g="0" b="0"/>
          </a:effectRef>
          <a:fontRef idx="major"/>
        </p:style>
        <p:txBody>
          <a:bodyPr wrap="none" lIns="91398" tIns="45699" rIns="91398" bIns="45699" rtlCol="0">
            <a:spAutoFit/>
          </a:bodyPr>
          <a:lstStyle/>
          <a:p>
            <a:r>
              <a:rPr lang="en-US" sz="1200" dirty="0" smtClean="0">
                <a:solidFill>
                  <a:schemeClr val="tx1">
                    <a:tint val="65000"/>
                  </a:schemeClr>
                </a:solidFill>
              </a:rPr>
              <a:t>App Server</a:t>
            </a:r>
            <a:endParaRPr lang="en-US" sz="1200" dirty="0">
              <a:solidFill>
                <a:schemeClr val="tx1">
                  <a:tint val="65000"/>
                </a:schemeClr>
              </a:solidFill>
            </a:endParaRPr>
          </a:p>
        </p:txBody>
      </p:sp>
      <p:sp>
        <p:nvSpPr>
          <p:cNvPr id="16" name="Rounded Rectangle 15"/>
          <p:cNvSpPr>
            <a:spLocks noChangeArrowheads="1"/>
          </p:cNvSpPr>
          <p:nvPr/>
        </p:nvSpPr>
        <p:spPr bwMode="auto">
          <a:xfrm>
            <a:off x="2895600" y="4800603"/>
            <a:ext cx="990600" cy="298450"/>
          </a:xfrm>
          <a:prstGeom prst="roundRect">
            <a:avLst>
              <a:gd name="adj" fmla="val 16667"/>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398" tIns="45699" rIns="91398" bIns="45699" anchor="ctr"/>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MD Service</a:t>
            </a:r>
          </a:p>
        </p:txBody>
      </p:sp>
      <p:sp>
        <p:nvSpPr>
          <p:cNvPr id="17" name="Flowchart: Magnetic Disk 16"/>
          <p:cNvSpPr/>
          <p:nvPr/>
        </p:nvSpPr>
        <p:spPr>
          <a:xfrm>
            <a:off x="3048000" y="5867400"/>
            <a:ext cx="838200" cy="381000"/>
          </a:xfrm>
          <a:prstGeom prst="flowChartMagneticDisk">
            <a:avLst/>
          </a:prstGeom>
        </p:spPr>
        <p:style>
          <a:lnRef idx="3">
            <a:schemeClr val="lt1"/>
          </a:lnRef>
          <a:fillRef idx="1">
            <a:schemeClr val="accent6"/>
          </a:fillRef>
          <a:effectRef idx="1">
            <a:schemeClr val="accent6"/>
          </a:effectRef>
          <a:fontRef idx="minor">
            <a:schemeClr val="lt1"/>
          </a:fontRef>
        </p:style>
        <p:txBody>
          <a:bodyPr lIns="91398" tIns="45699" rIns="91398" bIns="182796" rtlCol="0" anchor="ctr">
            <a:noAutofit/>
          </a:bodyPr>
          <a:lstStyle/>
          <a:p>
            <a:pPr algn="ctr"/>
            <a:r>
              <a:rPr lang="en-US" sz="1000" dirty="0" smtClean="0"/>
              <a:t/>
            </a:r>
            <a:br>
              <a:rPr lang="en-US" sz="1000" dirty="0" smtClean="0"/>
            </a:br>
            <a:r>
              <a:rPr lang="en-US" sz="1000" dirty="0" err="1" smtClean="0"/>
              <a:t>MetaData</a:t>
            </a:r>
            <a:endParaRPr lang="en-US" sz="1000" dirty="0"/>
          </a:p>
        </p:txBody>
      </p:sp>
      <p:sp>
        <p:nvSpPr>
          <p:cNvPr id="18" name="Rounded Rectangle 17"/>
          <p:cNvSpPr>
            <a:spLocks noChangeArrowheads="1"/>
          </p:cNvSpPr>
          <p:nvPr/>
        </p:nvSpPr>
        <p:spPr bwMode="auto">
          <a:xfrm>
            <a:off x="3962400" y="4800603"/>
            <a:ext cx="990600" cy="298450"/>
          </a:xfrm>
          <a:prstGeom prst="roundRect">
            <a:avLst>
              <a:gd name="adj" fmla="val 16667"/>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398" tIns="45699" rIns="91398" bIns="45699" anchor="ctr"/>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SSO Service</a:t>
            </a:r>
          </a:p>
        </p:txBody>
      </p:sp>
      <p:grpSp>
        <p:nvGrpSpPr>
          <p:cNvPr id="19" name="Group 498"/>
          <p:cNvGrpSpPr/>
          <p:nvPr/>
        </p:nvGrpSpPr>
        <p:grpSpPr>
          <a:xfrm>
            <a:off x="6324601" y="4953007"/>
            <a:ext cx="547192" cy="607747"/>
            <a:chOff x="6858000" y="3581400"/>
            <a:chExt cx="761550" cy="840099"/>
          </a:xfrm>
        </p:grpSpPr>
        <p:pic>
          <p:nvPicPr>
            <p:cNvPr id="20" name="Rectangle 125"/>
            <p:cNvPicPr>
              <a:picLocks noChangeAspect="1"/>
            </p:cNvPicPr>
            <p:nvPr/>
          </p:nvPicPr>
          <p:blipFill>
            <a:blip r:embed="rId3" cstate="print"/>
            <a:stretch>
              <a:fillRect/>
            </a:stretch>
          </p:blipFill>
          <p:spPr>
            <a:xfrm>
              <a:off x="7086600" y="3581400"/>
              <a:ext cx="532040" cy="532040"/>
            </a:xfrm>
            <a:prstGeom prst="rect">
              <a:avLst/>
            </a:prstGeom>
            <a:noFill/>
            <a:ln>
              <a:noFill/>
            </a:ln>
          </p:spPr>
          <p:style>
            <a:lnRef idx="0">
              <a:scrgbClr r="0" g="0" b="0"/>
            </a:lnRef>
            <a:fillRef idx="1002">
              <a:schemeClr val="lt1"/>
            </a:fillRef>
            <a:effectRef idx="0">
              <a:scrgbClr r="0" g="0" b="0"/>
            </a:effectRef>
            <a:fontRef idx="major"/>
          </p:style>
        </p:pic>
        <p:sp>
          <p:nvSpPr>
            <p:cNvPr id="21" name="TextBox 20"/>
            <p:cNvSpPr txBox="1"/>
            <p:nvPr/>
          </p:nvSpPr>
          <p:spPr>
            <a:xfrm>
              <a:off x="6934196" y="4038599"/>
              <a:ext cx="685354" cy="38290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solidFill>
                    <a:sysClr val="windowText" lastClr="000000"/>
                  </a:solidFill>
                </a:rPr>
                <a:t>SQL</a:t>
              </a:r>
              <a:endParaRPr lang="en-US" sz="1200" dirty="0">
                <a:solidFill>
                  <a:sysClr val="windowText" lastClr="000000"/>
                </a:solidFill>
              </a:endParaRPr>
            </a:p>
          </p:txBody>
        </p:sp>
        <p:grpSp>
          <p:nvGrpSpPr>
            <p:cNvPr id="22" name="Group 266"/>
            <p:cNvGrpSpPr/>
            <p:nvPr/>
          </p:nvGrpSpPr>
          <p:grpSpPr>
            <a:xfrm rot="10800000" flipH="1">
              <a:off x="6858000" y="3962400"/>
              <a:ext cx="233544" cy="76200"/>
              <a:chOff x="8334384" y="6304517"/>
              <a:chExt cx="233544" cy="76200"/>
            </a:xfrm>
            <a:solidFill>
              <a:srgbClr xmlns:mc="http://schemas.openxmlformats.org/markup-compatibility/2006" xmlns:a14="http://schemas.microsoft.com/office/drawing/2010/main" val="00B0F0" mc:Ignorable=""/>
            </a:solidFill>
          </p:grpSpPr>
          <p:cxnSp>
            <p:nvCxnSpPr>
              <p:cNvPr id="23" name="Straight Connector 22"/>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24" name="Oval 23"/>
              <p:cNvSpPr/>
              <p:nvPr/>
            </p:nvSpPr>
            <p:spPr>
              <a:xfrm>
                <a:off x="8334384" y="6304517"/>
                <a:ext cx="76200" cy="76200"/>
              </a:xfrm>
              <a:prstGeom prst="ellipse">
                <a:avLst/>
              </a:prstGeom>
              <a:grpFill/>
              <a:ln w="6350" cap="rnd" cmpd="sng" algn="ctr">
                <a:solidFill>
                  <a:schemeClr val="accent1"/>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grpSp>
      <p:sp>
        <p:nvSpPr>
          <p:cNvPr id="25" name="Flowchart: Magnetic Disk 24"/>
          <p:cNvSpPr>
            <a:spLocks noChangeArrowheads="1"/>
          </p:cNvSpPr>
          <p:nvPr/>
        </p:nvSpPr>
        <p:spPr bwMode="auto">
          <a:xfrm>
            <a:off x="4038600" y="5791202"/>
            <a:ext cx="838200" cy="430212"/>
          </a:xfrm>
          <a:prstGeom prst="flowChartMagneticDisk">
            <a:avLst/>
          </a:prstGeom>
        </p:spPr>
        <p:style>
          <a:lnRef idx="3">
            <a:schemeClr val="lt1"/>
          </a:lnRef>
          <a:fillRef idx="1">
            <a:schemeClr val="accent6"/>
          </a:fillRef>
          <a:effectRef idx="1">
            <a:schemeClr val="accent6"/>
          </a:effectRef>
          <a:fontRef idx="minor">
            <a:schemeClr val="lt1"/>
          </a:fontRef>
        </p:style>
        <p:txBody>
          <a:bodyPr lIns="91398" tIns="45699" rIns="91398" bIns="182796" rtlCol="0" anchor="ctr">
            <a:noAutofit/>
          </a:bodyPr>
          <a:lstStyle/>
          <a:p>
            <a:pPr algn="ctr">
              <a:defRPr/>
            </a:pPr>
            <a:r>
              <a:rPr lang="en-US" sz="1000" dirty="0" smtClean="0"/>
              <a:t/>
            </a:r>
            <a:br>
              <a:rPr lang="en-US" sz="1000" dirty="0" smtClean="0"/>
            </a:br>
            <a:r>
              <a:rPr lang="en-US" sz="1000" dirty="0" smtClean="0"/>
              <a:t>SSO</a:t>
            </a:r>
          </a:p>
        </p:txBody>
      </p:sp>
      <p:sp>
        <p:nvSpPr>
          <p:cNvPr id="26" name="TextBox 25"/>
          <p:cNvSpPr txBox="1"/>
          <p:nvPr/>
        </p:nvSpPr>
        <p:spPr>
          <a:xfrm>
            <a:off x="6477000" y="4495800"/>
            <a:ext cx="1643314" cy="276956"/>
          </a:xfrm>
          <a:prstGeom prst="rect">
            <a:avLst/>
          </a:prstGeom>
          <a:noFill/>
        </p:spPr>
        <p:style>
          <a:lnRef idx="0">
            <a:scrgbClr r="0" g="0" b="0"/>
          </a:lnRef>
          <a:fillRef idx="1002">
            <a:schemeClr val="lt1"/>
          </a:fillRef>
          <a:effectRef idx="0">
            <a:scrgbClr r="0" g="0" b="0"/>
          </a:effectRef>
          <a:fontRef idx="major"/>
        </p:style>
        <p:txBody>
          <a:bodyPr wrap="none" lIns="91398" tIns="45699" rIns="91398" bIns="45699" rtlCol="0">
            <a:spAutoFit/>
          </a:bodyPr>
          <a:lstStyle/>
          <a:p>
            <a:r>
              <a:rPr lang="en-US" sz="1200" dirty="0" smtClean="0">
                <a:solidFill>
                  <a:sysClr val="windowText" lastClr="000000"/>
                </a:solidFill>
              </a:rPr>
              <a:t>External Data Source</a:t>
            </a:r>
            <a:endParaRPr lang="en-US" sz="1200" dirty="0">
              <a:solidFill>
                <a:sysClr val="windowText" lastClr="000000"/>
              </a:solidFill>
            </a:endParaRPr>
          </a:p>
        </p:txBody>
      </p:sp>
      <p:sp>
        <p:nvSpPr>
          <p:cNvPr id="27" name="Flowchart: Alternate Process 26"/>
          <p:cNvSpPr>
            <a:spLocks noChangeArrowheads="1"/>
          </p:cNvSpPr>
          <p:nvPr/>
        </p:nvSpPr>
        <p:spPr bwMode="auto">
          <a:xfrm>
            <a:off x="2133600" y="2362203"/>
            <a:ext cx="1905000" cy="374650"/>
          </a:xfrm>
          <a:prstGeom prst="flowChartAlternateProcess">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398" tIns="45699" rIns="91398" bIns="45699" anchor="ctr"/>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BDC Protocol Handler</a:t>
            </a:r>
            <a:endParaRPr lang="en-US" sz="1100" b="1" dirty="0">
              <a:solidFill>
                <a:srgbClr xmlns:mc="http://schemas.openxmlformats.org/markup-compatibility/2006" xmlns:a14="http://schemas.microsoft.com/office/drawing/2010/main" val="FFFFFF" mc:Ignorable=""/>
              </a:solidFill>
              <a:latin typeface="Calibri" pitchFamily="34" charset="0"/>
            </a:endParaRPr>
          </a:p>
        </p:txBody>
      </p:sp>
      <p:sp>
        <p:nvSpPr>
          <p:cNvPr id="28" name="TextBox 27"/>
          <p:cNvSpPr txBox="1"/>
          <p:nvPr/>
        </p:nvSpPr>
        <p:spPr>
          <a:xfrm>
            <a:off x="3581403" y="5562600"/>
            <a:ext cx="816837" cy="279360"/>
          </a:xfrm>
          <a:prstGeom prst="rect">
            <a:avLst/>
          </a:prstGeom>
          <a:noFill/>
        </p:spPr>
        <p:style>
          <a:lnRef idx="0">
            <a:scrgbClr r="0" g="0" b="0"/>
          </a:lnRef>
          <a:fillRef idx="1002">
            <a:schemeClr val="lt1"/>
          </a:fillRef>
          <a:effectRef idx="0">
            <a:scrgbClr r="0" g="0" b="0"/>
          </a:effectRef>
          <a:fontRef idx="major"/>
        </p:style>
        <p:txBody>
          <a:bodyPr wrap="none" lIns="91398" tIns="45699" rIns="91398" bIns="45699" rtlCol="0">
            <a:spAutoFit/>
          </a:bodyPr>
          <a:lstStyle/>
          <a:p>
            <a:r>
              <a:rPr lang="en-US" sz="1200" dirty="0" smtClean="0">
                <a:solidFill>
                  <a:schemeClr val="tx1">
                    <a:tint val="65000"/>
                  </a:schemeClr>
                </a:solidFill>
              </a:rPr>
              <a:t>DB Server</a:t>
            </a:r>
            <a:endParaRPr lang="en-US" sz="1200" dirty="0">
              <a:solidFill>
                <a:schemeClr val="tx1">
                  <a:tint val="65000"/>
                </a:schemeClr>
              </a:solidFill>
            </a:endParaRPr>
          </a:p>
        </p:txBody>
      </p:sp>
      <p:grpSp>
        <p:nvGrpSpPr>
          <p:cNvPr id="29" name="Group 76"/>
          <p:cNvGrpSpPr/>
          <p:nvPr/>
        </p:nvGrpSpPr>
        <p:grpSpPr>
          <a:xfrm>
            <a:off x="3048000" y="3048000"/>
            <a:ext cx="1752600" cy="762000"/>
            <a:chOff x="5791200" y="2590800"/>
            <a:chExt cx="1752600" cy="762000"/>
          </a:xfrm>
        </p:grpSpPr>
        <p:sp>
          <p:nvSpPr>
            <p:cNvPr id="30" name="Flowchart: Alternate Process 29"/>
            <p:cNvSpPr>
              <a:spLocks noChangeArrowheads="1"/>
            </p:cNvSpPr>
            <p:nvPr/>
          </p:nvSpPr>
          <p:spPr bwMode="auto">
            <a:xfrm>
              <a:off x="5791200" y="2590800"/>
              <a:ext cx="1752600" cy="762000"/>
            </a:xfrm>
            <a:prstGeom prst="flowChartAlternateProcess">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t" anchorCtr="0"/>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BDC Runtime</a:t>
              </a:r>
              <a:endParaRPr lang="en-US" sz="1100" b="1" dirty="0">
                <a:solidFill>
                  <a:srgbClr xmlns:mc="http://schemas.openxmlformats.org/markup-compatibility/2006" xmlns:a14="http://schemas.microsoft.com/office/drawing/2010/main" val="FFFFFF" mc:Ignorable=""/>
                </a:solidFill>
                <a:latin typeface="Calibri" pitchFamily="34" charset="0"/>
              </a:endParaRPr>
            </a:p>
          </p:txBody>
        </p:sp>
        <p:sp>
          <p:nvSpPr>
            <p:cNvPr id="31" name="Flowchart: Alternate Process 30"/>
            <p:cNvSpPr>
              <a:spLocks noChangeArrowheads="1"/>
            </p:cNvSpPr>
            <p:nvPr/>
          </p:nvSpPr>
          <p:spPr bwMode="auto">
            <a:xfrm>
              <a:off x="6172200" y="2895600"/>
              <a:ext cx="914400" cy="374650"/>
            </a:xfrm>
            <a:prstGeom prst="flowChartAlternateProcess">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MD Cache</a:t>
              </a:r>
              <a:endParaRPr lang="en-US" sz="1100" b="1" dirty="0">
                <a:solidFill>
                  <a:srgbClr xmlns:mc="http://schemas.openxmlformats.org/markup-compatibility/2006" xmlns:a14="http://schemas.microsoft.com/office/drawing/2010/main" val="FFFFFF" mc:Ignorable=""/>
                </a:solidFill>
                <a:latin typeface="Calibri" pitchFamily="34" charset="0"/>
              </a:endParaRPr>
            </a:p>
          </p:txBody>
        </p:sp>
      </p:grpSp>
      <p:cxnSp>
        <p:nvCxnSpPr>
          <p:cNvPr id="32" name="Shape 250"/>
          <p:cNvCxnSpPr>
            <a:stCxn id="27" idx="2"/>
            <a:endCxn id="30" idx="0"/>
          </p:cNvCxnSpPr>
          <p:nvPr/>
        </p:nvCxnSpPr>
        <p:spPr>
          <a:xfrm rot="16200000" flipH="1">
            <a:off x="3349631" y="2473328"/>
            <a:ext cx="311150" cy="838200"/>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hape 216"/>
          <p:cNvCxnSpPr>
            <a:stCxn id="30" idx="2"/>
            <a:endCxn id="16" idx="0"/>
          </p:cNvCxnSpPr>
          <p:nvPr/>
        </p:nvCxnSpPr>
        <p:spPr>
          <a:xfrm rot="5400000">
            <a:off x="3162300" y="4038607"/>
            <a:ext cx="990600" cy="533400"/>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hape 216"/>
          <p:cNvCxnSpPr>
            <a:stCxn id="16" idx="2"/>
            <a:endCxn id="17" idx="1"/>
          </p:cNvCxnSpPr>
          <p:nvPr/>
        </p:nvCxnSpPr>
        <p:spPr>
          <a:xfrm rot="16200000" flipH="1">
            <a:off x="3044832" y="5445128"/>
            <a:ext cx="768350" cy="76200"/>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hape 216"/>
          <p:cNvCxnSpPr>
            <a:stCxn id="30" idx="2"/>
            <a:endCxn id="18" idx="0"/>
          </p:cNvCxnSpPr>
          <p:nvPr/>
        </p:nvCxnSpPr>
        <p:spPr>
          <a:xfrm rot="16200000" flipH="1">
            <a:off x="3695700" y="4038607"/>
            <a:ext cx="990600" cy="533400"/>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hape 216"/>
          <p:cNvCxnSpPr>
            <a:stCxn id="30" idx="3"/>
            <a:endCxn id="5" idx="2"/>
          </p:cNvCxnSpPr>
          <p:nvPr/>
        </p:nvCxnSpPr>
        <p:spPr>
          <a:xfrm>
            <a:off x="4800600" y="3429000"/>
            <a:ext cx="1303200" cy="1695450"/>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hape 216"/>
          <p:cNvCxnSpPr>
            <a:stCxn id="18" idx="2"/>
            <a:endCxn id="25" idx="1"/>
          </p:cNvCxnSpPr>
          <p:nvPr/>
        </p:nvCxnSpPr>
        <p:spPr>
          <a:xfrm rot="5400000">
            <a:off x="4111625" y="5445129"/>
            <a:ext cx="692150" cy="1588"/>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Flowchart: Alternate Process 37"/>
          <p:cNvSpPr>
            <a:spLocks noChangeArrowheads="1"/>
          </p:cNvSpPr>
          <p:nvPr/>
        </p:nvSpPr>
        <p:spPr bwMode="auto">
          <a:xfrm>
            <a:off x="2133600" y="1752603"/>
            <a:ext cx="1905000" cy="374650"/>
          </a:xfrm>
          <a:prstGeom prst="flowChartAlternateProcess">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398" tIns="45699" rIns="91398" bIns="45699" anchor="ctr"/>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Search Engine</a:t>
            </a:r>
            <a:endParaRPr lang="en-US" sz="1100" b="1" dirty="0">
              <a:solidFill>
                <a:srgbClr xmlns:mc="http://schemas.openxmlformats.org/markup-compatibility/2006" xmlns:a14="http://schemas.microsoft.com/office/drawing/2010/main" val="FFFFFF" mc:Ignorable=""/>
              </a:solidFill>
              <a:latin typeface="Calibri" pitchFamily="34" charset="0"/>
            </a:endParaRPr>
          </a:p>
        </p:txBody>
      </p:sp>
      <p:cxnSp>
        <p:nvCxnSpPr>
          <p:cNvPr id="39" name="Shape 250"/>
          <p:cNvCxnSpPr>
            <a:stCxn id="38" idx="2"/>
            <a:endCxn id="27" idx="0"/>
          </p:cNvCxnSpPr>
          <p:nvPr/>
        </p:nvCxnSpPr>
        <p:spPr>
          <a:xfrm rot="5400000">
            <a:off x="2968625" y="2244729"/>
            <a:ext cx="234950" cy="1588"/>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Punched Tape 39"/>
          <p:cNvSpPr/>
          <p:nvPr/>
        </p:nvSpPr>
        <p:spPr>
          <a:xfrm>
            <a:off x="4495806" y="1905000"/>
            <a:ext cx="990600" cy="762000"/>
          </a:xfrm>
          <a:prstGeom prst="flowChartPunchedTap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398" tIns="45699" rIns="91398" bIns="45699" anchor="ctr"/>
          <a:lstStyle/>
          <a:p>
            <a:pPr algn="ctr">
              <a:defRPr/>
            </a:pPr>
            <a:r>
              <a:rPr lang="en-US" sz="1100" b="1" dirty="0" smtClean="0">
                <a:solidFill>
                  <a:srgbClr xmlns:mc="http://schemas.openxmlformats.org/markup-compatibility/2006" xmlns:a14="http://schemas.microsoft.com/office/drawing/2010/main" val="FFFFFF" mc:Ignorable=""/>
                </a:solidFill>
                <a:latin typeface="Calibri" pitchFamily="34" charset="0"/>
              </a:rPr>
              <a:t>BDC Profile Page</a:t>
            </a:r>
          </a:p>
        </p:txBody>
      </p:sp>
      <p:cxnSp>
        <p:nvCxnSpPr>
          <p:cNvPr id="41" name="Shape 250"/>
          <p:cNvCxnSpPr>
            <a:stCxn id="40" idx="2"/>
            <a:endCxn id="30" idx="0"/>
          </p:cNvCxnSpPr>
          <p:nvPr/>
        </p:nvCxnSpPr>
        <p:spPr>
          <a:xfrm rot="5400000">
            <a:off x="4229100" y="2286000"/>
            <a:ext cx="457200" cy="1066800"/>
          </a:xfrm>
          <a:prstGeom prst="bentConnector3">
            <a:avLst>
              <a:gd name="adj1" fmla="val 65385"/>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up)">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BDC Based .NET Assembly Connector </a:t>
            </a:r>
            <a:br>
              <a:rPr lang="en-US" dirty="0" smtClean="0"/>
            </a:br>
            <a:r>
              <a:rPr lang="en-US" sz="2800" dirty="0" smtClean="0">
                <a:solidFill>
                  <a:srgbClr xmlns:mc="http://schemas.openxmlformats.org/markup-compatibility/2006" xmlns:a14="http://schemas.microsoft.com/office/drawing/2010/main" val="00B0F0" mc:Ignorable=""/>
                </a:solidFill>
                <a:latin typeface="Segoe Light" charset="0"/>
              </a:rPr>
              <a:t>New Features for Search in Model Files</a:t>
            </a:r>
            <a:endParaRPr lang="en-US" sz="2800" dirty="0">
              <a:solidFill>
                <a:srgbClr xmlns:mc="http://schemas.openxmlformats.org/markup-compatibility/2006" xmlns:a14="http://schemas.microsoft.com/office/drawing/2010/main" val="00B0F0" mc:Ignorable=""/>
              </a:solidFill>
              <a:latin typeface="Segoe Light" charset="0"/>
            </a:endParaRPr>
          </a:p>
        </p:txBody>
      </p:sp>
      <p:sp>
        <p:nvSpPr>
          <p:cNvPr id="3" name="Content Placeholder 2"/>
          <p:cNvSpPr>
            <a:spLocks noGrp="1"/>
          </p:cNvSpPr>
          <p:nvPr>
            <p:ph idx="1"/>
          </p:nvPr>
        </p:nvSpPr>
        <p:spPr>
          <a:xfrm>
            <a:off x="381000" y="1484336"/>
            <a:ext cx="8548718" cy="4230664"/>
          </a:xfrm>
        </p:spPr>
        <p:txBody>
          <a:bodyPr>
            <a:normAutofit/>
          </a:bodyPr>
          <a:lstStyle/>
          <a:p>
            <a:pPr>
              <a:lnSpc>
                <a:spcPct val="130000"/>
              </a:lnSpc>
            </a:pPr>
            <a:r>
              <a:rPr lang="en-US" sz="2700" dirty="0" smtClean="0"/>
              <a:t>Support for attachments</a:t>
            </a:r>
          </a:p>
          <a:p>
            <a:pPr>
              <a:lnSpc>
                <a:spcPct val="130000"/>
              </a:lnSpc>
            </a:pPr>
            <a:r>
              <a:rPr lang="en-US" sz="2700" dirty="0" smtClean="0"/>
              <a:t>Item-level security</a:t>
            </a:r>
          </a:p>
          <a:p>
            <a:pPr>
              <a:lnSpc>
                <a:spcPct val="130000"/>
              </a:lnSpc>
            </a:pPr>
            <a:r>
              <a:rPr lang="en-US" sz="2700" dirty="0" smtClean="0"/>
              <a:t>Crawl across entity associations</a:t>
            </a:r>
          </a:p>
          <a:p>
            <a:pPr>
              <a:lnSpc>
                <a:spcPct val="130000"/>
              </a:lnSpc>
            </a:pPr>
            <a:r>
              <a:rPr lang="en-US" sz="2700" dirty="0" smtClean="0"/>
              <a:t>Control the resulting display URL</a:t>
            </a:r>
          </a:p>
          <a:p>
            <a:pPr>
              <a:lnSpc>
                <a:spcPct val="130000"/>
              </a:lnSpc>
            </a:pPr>
            <a:endParaRPr lang="en-US" sz="2700" dirty="0" smtClean="0"/>
          </a:p>
          <a:p>
            <a:pPr>
              <a:buNone/>
            </a:pPr>
            <a:endParaRPr lang="en-US" sz="1700" dirty="0" smtClean="0"/>
          </a:p>
          <a:p>
            <a:pPr lvl="1">
              <a:lnSpc>
                <a:spcPct val="130000"/>
              </a:lnSpc>
              <a:spcBef>
                <a:spcPts val="0"/>
              </a:spcBef>
              <a:buNone/>
            </a:pPr>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.NET Connector</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1" algn="l" defTabSz="914363" rtl="0">
              <a:lnSpc>
                <a:spcPct val="90000"/>
              </a:lnSpc>
              <a:spcBef>
                <a:spcPct val="0"/>
              </a:spcBef>
            </a:pPr>
            <a:r>
              <a:rPr lang="en-US" sz="5400" kern="1200" spc="-150" dirty="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Enhancing the Search User Interface</a:t>
            </a:r>
            <a:r>
              <a:rPr lang="en-US" dirty="0" smtClean="0"/>
              <a:t/>
            </a:r>
            <a:br>
              <a:rPr lang="en-US" dirty="0" smtClean="0"/>
            </a:b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487602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Customizing User Interface</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Extend OOTB Web Parts</a:t>
            </a:r>
          </a:p>
          <a:p>
            <a:pPr lvl="1"/>
            <a:r>
              <a:rPr lang="en-US" dirty="0" smtClean="0"/>
              <a:t>Extend any Web Part to change </a:t>
            </a:r>
            <a:br>
              <a:rPr lang="en-US" dirty="0" smtClean="0"/>
            </a:br>
            <a:r>
              <a:rPr lang="en-US" dirty="0" smtClean="0"/>
              <a:t>the default behavior</a:t>
            </a:r>
          </a:p>
          <a:p>
            <a:r>
              <a:rPr lang="en-US" dirty="0" smtClean="0"/>
              <a:t>Add new Web Part that interacts with existing Web Parts on the search page</a:t>
            </a:r>
          </a:p>
          <a:p>
            <a:pPr lvl="1"/>
            <a:r>
              <a:rPr lang="en-US" dirty="0" smtClean="0"/>
              <a:t>All Web Parts communicate through public interface (</a:t>
            </a:r>
            <a:r>
              <a:rPr lang="en-US" b="1" dirty="0" err="1" smtClean="0"/>
              <a:t>SharedQueryManager</a:t>
            </a:r>
            <a:r>
              <a:rPr lang="en-US" dirty="0" smtClean="0"/>
              <a:t> object)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Customizing User </a:t>
            </a:r>
            <a:r>
              <a:rPr lang="en-US" dirty="0" smtClean="0"/>
              <a:t>Interface (</a:t>
            </a:r>
            <a:r>
              <a:rPr lang="en-US" dirty="0" err="1" smtClean="0"/>
              <a:t>ctd</a:t>
            </a:r>
            <a:r>
              <a:rPr lang="en-US" dirty="0" smtClean="0"/>
              <a:t>)</a:t>
            </a:r>
            <a:endParaRPr lang="en-US" dirty="0"/>
          </a:p>
        </p:txBody>
      </p:sp>
      <p:sp>
        <p:nvSpPr>
          <p:cNvPr id="3" name="Text Placeholder 2"/>
          <p:cNvSpPr>
            <a:spLocks noGrp="1"/>
          </p:cNvSpPr>
          <p:nvPr>
            <p:ph type="body" sz="quarter" idx="10"/>
          </p:nvPr>
        </p:nvSpPr>
        <p:spPr>
          <a:xfrm>
            <a:off x="381000" y="1411552"/>
            <a:ext cx="8382000" cy="3594830"/>
          </a:xfrm>
        </p:spPr>
        <p:txBody>
          <a:bodyPr/>
          <a:lstStyle/>
          <a:p>
            <a:r>
              <a:rPr lang="en-US" dirty="0" smtClean="0"/>
              <a:t>Ability to modify query before it leaves the end user page</a:t>
            </a:r>
          </a:p>
          <a:p>
            <a:pPr lvl="1"/>
            <a:r>
              <a:rPr lang="en-US" dirty="0" smtClean="0"/>
              <a:t>Override the </a:t>
            </a:r>
            <a:r>
              <a:rPr lang="en-US" b="1" dirty="0" err="1" smtClean="0"/>
              <a:t>GetXPathNavigator</a:t>
            </a:r>
            <a:r>
              <a:rPr lang="en-US" b="1" dirty="0" smtClean="0"/>
              <a:t>() </a:t>
            </a:r>
            <a:r>
              <a:rPr lang="en-US" dirty="0" smtClean="0"/>
              <a:t>method of </a:t>
            </a:r>
            <a:r>
              <a:rPr lang="en-US" b="1" dirty="0" smtClean="0"/>
              <a:t>Core Results Web Part</a:t>
            </a:r>
          </a:p>
          <a:p>
            <a:r>
              <a:rPr lang="en-US" dirty="0" smtClean="0"/>
              <a:t>Ability to modify the search results before the results are displayed to the users</a:t>
            </a:r>
          </a:p>
          <a:p>
            <a:pPr lvl="1"/>
            <a:r>
              <a:rPr lang="en-US" dirty="0" smtClean="0"/>
              <a:t>Override </a:t>
            </a:r>
            <a:r>
              <a:rPr lang="en-US" b="1" dirty="0" err="1" smtClean="0"/>
              <a:t>AggregateResults</a:t>
            </a:r>
            <a:r>
              <a:rPr lang="en-US" b="1" dirty="0" smtClean="0"/>
              <a:t>() </a:t>
            </a:r>
            <a:r>
              <a:rPr lang="en-US" dirty="0" smtClean="0"/>
              <a:t>method of </a:t>
            </a:r>
            <a:r>
              <a:rPr lang="en-US" b="1" dirty="0" err="1" smtClean="0"/>
              <a:t>LocationList</a:t>
            </a:r>
            <a:r>
              <a:rPr lang="en-US" dirty="0" smtClean="0"/>
              <a:t> class</a:t>
            </a:r>
            <a:endParaRPr lang="en-US" dirty="0"/>
          </a:p>
        </p:txBody>
      </p:sp>
    </p:spTree>
    <p:extLst>
      <p:ext uri="{BB962C8B-B14F-4D97-AF65-F5344CB8AC3E}">
        <p14:creationId xmlns:p14="http://schemas.microsoft.com/office/powerpoint/2010/main" val="26215421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Parts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Outline</a:t>
            </a:r>
            <a:endParaRPr lang="en-US" dirty="0"/>
          </a:p>
        </p:txBody>
      </p:sp>
      <p:sp>
        <p:nvSpPr>
          <p:cNvPr id="3" name="Text Placeholder 2"/>
          <p:cNvSpPr>
            <a:spLocks noGrp="1"/>
          </p:cNvSpPr>
          <p:nvPr>
            <p:ph type="body" sz="quarter" idx="10"/>
          </p:nvPr>
        </p:nvSpPr>
        <p:spPr>
          <a:xfrm>
            <a:off x="381000" y="1411552"/>
            <a:ext cx="8382000" cy="2068259"/>
          </a:xfrm>
        </p:spPr>
        <p:txBody>
          <a:bodyPr/>
          <a:lstStyle/>
          <a:p>
            <a:r>
              <a:rPr lang="en-US" dirty="0" smtClean="0"/>
              <a:t>SharePoint 2010 Search Architecture</a:t>
            </a:r>
          </a:p>
          <a:p>
            <a:r>
              <a:rPr lang="en-US" dirty="0" smtClean="0"/>
              <a:t>The Connector Framework</a:t>
            </a:r>
          </a:p>
          <a:p>
            <a:r>
              <a:rPr lang="en-US" dirty="0" smtClean="0"/>
              <a:t>Enhancing the Search User Interface</a:t>
            </a:r>
          </a:p>
          <a:p>
            <a:r>
              <a:rPr lang="en-US" dirty="0" smtClean="0"/>
              <a:t>Creating Custom Ranking Models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1" algn="l" defTabSz="914363" rtl="0">
              <a:lnSpc>
                <a:spcPct val="90000"/>
              </a:lnSpc>
              <a:spcBef>
                <a:spcPct val="0"/>
              </a:spcBef>
            </a:pPr>
            <a:r>
              <a:rPr lang="en-US" sz="5400" kern="1200" spc="-150" dirty="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Creating Custom Ranking Models</a:t>
            </a:r>
            <a:r>
              <a:rPr lang="en-US" dirty="0" smtClean="0"/>
              <a:t/>
            </a:r>
            <a:br>
              <a:rPr lang="en-US" dirty="0" smtClean="0"/>
            </a:b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42188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Ranking Models</a:t>
            </a:r>
            <a:endParaRPr lang="en-US" dirty="0"/>
          </a:p>
        </p:txBody>
      </p:sp>
      <p:sp>
        <p:nvSpPr>
          <p:cNvPr id="3" name="Text Placeholder 2"/>
          <p:cNvSpPr>
            <a:spLocks noGrp="1"/>
          </p:cNvSpPr>
          <p:nvPr>
            <p:ph type="body" sz="quarter" idx="10"/>
          </p:nvPr>
        </p:nvSpPr>
        <p:spPr>
          <a:xfrm>
            <a:off x="381000" y="1411552"/>
            <a:ext cx="8382000" cy="4961230"/>
          </a:xfrm>
        </p:spPr>
        <p:txBody>
          <a:bodyPr/>
          <a:lstStyle/>
          <a:p>
            <a:pPr>
              <a:lnSpc>
                <a:spcPct val="112000"/>
              </a:lnSpc>
            </a:pPr>
            <a:r>
              <a:rPr lang="en-US" sz="2300" dirty="0" smtClean="0"/>
              <a:t>Admins use XML files to describe new Ranking Models</a:t>
            </a:r>
          </a:p>
          <a:p>
            <a:pPr>
              <a:lnSpc>
                <a:spcPct val="112000"/>
              </a:lnSpc>
            </a:pPr>
            <a:r>
              <a:rPr lang="en-US" sz="2300" dirty="0" smtClean="0"/>
              <a:t>Custom ranking models rank using a weighted-average of the features in the XML descriptor</a:t>
            </a:r>
          </a:p>
          <a:p>
            <a:pPr lvl="1">
              <a:lnSpc>
                <a:spcPct val="112000"/>
              </a:lnSpc>
            </a:pPr>
            <a:r>
              <a:rPr lang="en-US" sz="1900" b="1" dirty="0" smtClean="0"/>
              <a:t>BM25F (Query Dependent Feature)</a:t>
            </a:r>
          </a:p>
          <a:p>
            <a:pPr lvl="1">
              <a:lnSpc>
                <a:spcPct val="112000"/>
              </a:lnSpc>
            </a:pPr>
            <a:r>
              <a:rPr lang="en-US" sz="1900" b="1" dirty="0" smtClean="0"/>
              <a:t>Static features</a:t>
            </a:r>
          </a:p>
          <a:p>
            <a:pPr lvl="1">
              <a:lnSpc>
                <a:spcPct val="112000"/>
              </a:lnSpc>
            </a:pPr>
            <a:r>
              <a:rPr lang="en-US" sz="1900" b="1" dirty="0" smtClean="0"/>
              <a:t>Click Features (static)</a:t>
            </a:r>
            <a:endParaRPr lang="en-US" sz="1900" dirty="0" smtClean="0"/>
          </a:p>
          <a:p>
            <a:pPr>
              <a:lnSpc>
                <a:spcPct val="112000"/>
              </a:lnSpc>
            </a:pPr>
            <a:r>
              <a:rPr lang="en-US" sz="2300" dirty="0" smtClean="0"/>
              <a:t>Manage Ranking Models using PowerShell</a:t>
            </a:r>
          </a:p>
          <a:p>
            <a:pPr>
              <a:lnSpc>
                <a:spcPct val="112000"/>
              </a:lnSpc>
            </a:pPr>
            <a:r>
              <a:rPr lang="en-US" sz="2300" dirty="0" smtClean="0"/>
              <a:t>Use Custom Ranking Model in End user using Web Part Property</a:t>
            </a:r>
          </a:p>
          <a:p>
            <a:pPr>
              <a:lnSpc>
                <a:spcPct val="112000"/>
              </a:lnSpc>
            </a:pPr>
            <a:r>
              <a:rPr lang="en-US" sz="2300" dirty="0" smtClean="0"/>
              <a:t>Multiple OOB Ranking Models</a:t>
            </a:r>
          </a:p>
          <a:p>
            <a:pPr lvl="1">
              <a:lnSpc>
                <a:spcPct val="112000"/>
              </a:lnSpc>
            </a:pPr>
            <a:r>
              <a:rPr lang="en-US" sz="1900" dirty="0" smtClean="0"/>
              <a:t>Different for Core Results and People</a:t>
            </a:r>
          </a:p>
          <a:p>
            <a:pPr lvl="1">
              <a:lnSpc>
                <a:spcPct val="112000"/>
              </a:lnSpc>
            </a:pPr>
            <a:r>
              <a:rPr lang="en-US" sz="1900" dirty="0" smtClean="0"/>
              <a:t>Cannot be modified</a:t>
            </a:r>
            <a:endParaRPr lang="en-US" sz="19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Ranking Model</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10"/>
          </p:nvPr>
        </p:nvSpPr>
        <p:spPr>
          <a:xfrm>
            <a:off x="381000" y="1411552"/>
            <a:ext cx="8382000" cy="2068259"/>
          </a:xfrm>
        </p:spPr>
        <p:txBody>
          <a:bodyPr/>
          <a:lstStyle/>
          <a:p>
            <a:r>
              <a:rPr lang="en-US" dirty="0"/>
              <a:t>SharePoint 2010 Search Architecture</a:t>
            </a:r>
          </a:p>
          <a:p>
            <a:r>
              <a:rPr lang="en-US" dirty="0"/>
              <a:t>The Connector Framework</a:t>
            </a:r>
          </a:p>
          <a:p>
            <a:r>
              <a:rPr lang="en-US" dirty="0"/>
              <a:t>Enhancing the Search User Interface</a:t>
            </a:r>
          </a:p>
          <a:p>
            <a:r>
              <a:rPr lang="en-US" dirty="0"/>
              <a:t>Creating Custom Ranking Models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SharePoint 2010 Search </a:t>
            </a:r>
            <a:r>
              <a:rPr lang="en-US" dirty="0" smtClean="0"/>
              <a:t>Architecture</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56592859"/>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SharePoint 2010 Search Product Line </a:t>
            </a:r>
            <a:br>
              <a:rPr lang="en-US" dirty="0" smtClean="0"/>
            </a:br>
            <a:r>
              <a:rPr lang="en-US" sz="2200" dirty="0" smtClean="0">
                <a:solidFill>
                  <a:schemeClr val="tx1"/>
                </a:solidFill>
                <a:latin typeface="Segoe Light" charset="0"/>
              </a:rPr>
              <a:t>FAST and SharePoint Search form a unified productivity search line</a:t>
            </a:r>
            <a:endParaRPr lang="en-US" sz="2400" dirty="0">
              <a:solidFill>
                <a:schemeClr val="tx1"/>
              </a:solidFill>
              <a:latin typeface="Segoe Light" charset="0"/>
            </a:endParaRPr>
          </a:p>
        </p:txBody>
      </p:sp>
      <p:sp>
        <p:nvSpPr>
          <p:cNvPr id="89" name="Freeform 6"/>
          <p:cNvSpPr>
            <a:spLocks/>
          </p:cNvSpPr>
          <p:nvPr/>
        </p:nvSpPr>
        <p:spPr bwMode="auto">
          <a:xfrm>
            <a:off x="1828800" y="1676400"/>
            <a:ext cx="2362200" cy="487363"/>
          </a:xfrm>
          <a:custGeom>
            <a:avLst/>
            <a:gdLst/>
            <a:ahLst/>
            <a:cxnLst>
              <a:cxn ang="0">
                <a:pos x="30" y="0"/>
              </a:cxn>
              <a:cxn ang="0">
                <a:pos x="464" y="0"/>
              </a:cxn>
              <a:cxn ang="0">
                <a:pos x="495" y="30"/>
              </a:cxn>
              <a:cxn ang="0">
                <a:pos x="495" y="80"/>
              </a:cxn>
              <a:cxn ang="0">
                <a:pos x="0" y="80"/>
              </a:cxn>
              <a:cxn ang="0">
                <a:pos x="0" y="30"/>
              </a:cxn>
              <a:cxn ang="0">
                <a:pos x="30" y="0"/>
              </a:cxn>
            </a:cxnLst>
            <a:rect l="0" t="0" r="r" b="b"/>
            <a:pathLst>
              <a:path w="495" h="80">
                <a:moveTo>
                  <a:pt x="30" y="0"/>
                </a:moveTo>
                <a:cubicBezTo>
                  <a:pt x="30" y="0"/>
                  <a:pt x="464" y="0"/>
                  <a:pt x="464" y="0"/>
                </a:cubicBezTo>
                <a:cubicBezTo>
                  <a:pt x="481" y="0"/>
                  <a:pt x="495" y="13"/>
                  <a:pt x="495" y="30"/>
                </a:cubicBezTo>
                <a:cubicBezTo>
                  <a:pt x="495" y="30"/>
                  <a:pt x="495" y="80"/>
                  <a:pt x="495" y="80"/>
                </a:cubicBezTo>
                <a:cubicBezTo>
                  <a:pt x="495" y="80"/>
                  <a:pt x="0" y="80"/>
                  <a:pt x="0" y="80"/>
                </a:cubicBezTo>
                <a:cubicBezTo>
                  <a:pt x="0" y="80"/>
                  <a:pt x="0" y="30"/>
                  <a:pt x="0" y="30"/>
                </a:cubicBezTo>
                <a:cubicBezTo>
                  <a:pt x="0" y="13"/>
                  <a:pt x="13" y="0"/>
                  <a:pt x="30" y="0"/>
                </a:cubicBez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0" rIns="0" bIns="0" rtlCol="0" anchor="ctr"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Segoe" pitchFamily="34" charset="0"/>
              </a:rPr>
              <a:t>Product</a:t>
            </a:r>
          </a:p>
        </p:txBody>
      </p:sp>
      <p:sp>
        <p:nvSpPr>
          <p:cNvPr id="91" name="Rectangle 90"/>
          <p:cNvSpPr/>
          <p:nvPr/>
        </p:nvSpPr>
        <p:spPr bwMode="auto">
          <a:xfrm>
            <a:off x="262709" y="2209800"/>
            <a:ext cx="8881291" cy="1130147"/>
          </a:xfrm>
          <a:prstGeom prst="rect">
            <a:avLst/>
          </a:prstGeom>
          <a:gradFill flip="none" rotWithShape="1">
            <a:gsLst>
              <a:gs pos="0">
                <a:srgbClr xmlns:mc="http://schemas.openxmlformats.org/markup-compatibility/2006" xmlns:a14="http://schemas.microsoft.com/office/drawing/2010/main" val="000000" mc:Ignorable="">
                  <a:alpha val="50000"/>
                </a:srgbClr>
              </a:gs>
              <a:gs pos="100000">
                <a:srgbClr xmlns:mc="http://schemas.openxmlformats.org/markup-compatibility/2006" xmlns:a14="http://schemas.microsoft.com/office/drawing/2010/main" val="000000" mc:Ignorable="">
                  <a:alpha val="0"/>
                </a:srgbClr>
              </a:gs>
            </a:gsLst>
            <a:lin ang="0" scaled="1"/>
            <a:tileRect/>
          </a:gradFill>
          <a:ln w="25400" cap="flat" cmpd="sng" algn="ctr">
            <a:gradFill flip="none" rotWithShape="1">
              <a:gsLst>
                <a:gs pos="80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alpha val="0"/>
                  </a:srgbClr>
                </a:gs>
              </a:gsLst>
              <a:lin ang="0" scaled="1"/>
              <a:tileRect/>
            </a:gradFill>
            <a:prstDash val="solid"/>
            <a:round/>
            <a:headEnd type="none" w="med" len="med"/>
            <a:tailEnd type="none" w="med" len="med"/>
          </a:ln>
          <a:effectLst>
            <a:outerShdw blurRad="152400" dist="114300" dir="2700000" algn="tl" rotWithShape="0">
              <a:prstClr val="black">
                <a:alpha val="40000"/>
              </a:prstClr>
            </a:outerShdw>
          </a:effectLst>
        </p:spPr>
        <p:txBody>
          <a:bodyPr vert="horz" wrap="square" lIns="548640" tIns="45720" rIns="91440" bIns="45720" rtlCol="0" anchor="ctr" anchorCtr="0" compatLnSpc="1"/>
          <a:lstStyle/>
          <a:p>
            <a:pPr marL="0" marR="0" lvl="0" indent="0" defTabSz="91440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endParaRPr>
          </a:p>
        </p:txBody>
      </p:sp>
      <p:sp>
        <p:nvSpPr>
          <p:cNvPr id="92" name="Rectangle 91"/>
          <p:cNvSpPr/>
          <p:nvPr/>
        </p:nvSpPr>
        <p:spPr bwMode="auto">
          <a:xfrm>
            <a:off x="262709" y="3429000"/>
            <a:ext cx="8881291" cy="1133856"/>
          </a:xfrm>
          <a:prstGeom prst="rect">
            <a:avLst/>
          </a:prstGeom>
          <a:gradFill flip="none" rotWithShape="1">
            <a:gsLst>
              <a:gs pos="0">
                <a:srgbClr xmlns:mc="http://schemas.openxmlformats.org/markup-compatibility/2006" xmlns:a14="http://schemas.microsoft.com/office/drawing/2010/main" val="000000" mc:Ignorable="">
                  <a:alpha val="50000"/>
                </a:srgbClr>
              </a:gs>
              <a:gs pos="100000">
                <a:srgbClr xmlns:mc="http://schemas.openxmlformats.org/markup-compatibility/2006" xmlns:a14="http://schemas.microsoft.com/office/drawing/2010/main" val="000000" mc:Ignorable="">
                  <a:alpha val="0"/>
                </a:srgbClr>
              </a:gs>
            </a:gsLst>
            <a:lin ang="0" scaled="1"/>
            <a:tileRect/>
          </a:gradFill>
          <a:ln w="25400" cap="flat" cmpd="sng" algn="ctr">
            <a:gradFill flip="none" rotWithShape="1">
              <a:gsLst>
                <a:gs pos="80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alpha val="0"/>
                  </a:srgbClr>
                </a:gs>
              </a:gsLst>
              <a:lin ang="0" scaled="1"/>
              <a:tileRect/>
            </a:gradFill>
            <a:prstDash val="solid"/>
            <a:round/>
            <a:headEnd type="none" w="med" len="med"/>
            <a:tailEnd type="none" w="med" len="med"/>
          </a:ln>
          <a:effectLst>
            <a:outerShdw blurRad="152400" dist="114300" dir="2700000" algn="tl" rotWithShape="0">
              <a:prstClr val="black">
                <a:alpha val="40000"/>
              </a:prstClr>
            </a:outerShdw>
          </a:effectLst>
        </p:spPr>
        <p:txBody>
          <a:bodyPr vert="horz" wrap="square" lIns="548640" tIns="45720" rIns="91440" bIns="45720" rtlCol="0" anchor="ctr" anchorCtr="0" compatLnSpc="1"/>
          <a:lstStyle/>
          <a:p>
            <a:pPr marL="0" marR="0" lvl="0" indent="0" defTabSz="91440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endParaRPr>
          </a:p>
        </p:txBody>
      </p:sp>
      <p:sp>
        <p:nvSpPr>
          <p:cNvPr id="93" name="Rectangle 92"/>
          <p:cNvSpPr/>
          <p:nvPr/>
        </p:nvSpPr>
        <p:spPr bwMode="auto">
          <a:xfrm>
            <a:off x="262709" y="4648200"/>
            <a:ext cx="8881291" cy="1133856"/>
          </a:xfrm>
          <a:prstGeom prst="rect">
            <a:avLst/>
          </a:prstGeom>
          <a:gradFill flip="none" rotWithShape="1">
            <a:gsLst>
              <a:gs pos="0">
                <a:srgbClr xmlns:mc="http://schemas.openxmlformats.org/markup-compatibility/2006" xmlns:a14="http://schemas.microsoft.com/office/drawing/2010/main" val="000000" mc:Ignorable="">
                  <a:alpha val="50000"/>
                </a:srgbClr>
              </a:gs>
              <a:gs pos="100000">
                <a:srgbClr xmlns:mc="http://schemas.openxmlformats.org/markup-compatibility/2006" xmlns:a14="http://schemas.microsoft.com/office/drawing/2010/main" val="000000" mc:Ignorable="">
                  <a:alpha val="0"/>
                </a:srgbClr>
              </a:gs>
            </a:gsLst>
            <a:lin ang="0" scaled="1"/>
            <a:tileRect/>
          </a:gradFill>
          <a:ln w="25400" cap="flat" cmpd="sng" algn="ctr">
            <a:gradFill flip="none" rotWithShape="1">
              <a:gsLst>
                <a:gs pos="8000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alpha val="0"/>
                  </a:srgbClr>
                </a:gs>
              </a:gsLst>
              <a:lin ang="0" scaled="1"/>
              <a:tileRect/>
            </a:gradFill>
            <a:prstDash val="solid"/>
            <a:round/>
            <a:headEnd type="none" w="med" len="med"/>
            <a:tailEnd type="none" w="med" len="med"/>
          </a:ln>
          <a:effectLst>
            <a:outerShdw blurRad="152400" dist="114300" dir="2700000" algn="tl" rotWithShape="0">
              <a:prstClr val="black">
                <a:alpha val="40000"/>
              </a:prstClr>
            </a:outerShdw>
          </a:effectLst>
        </p:spPr>
        <p:txBody>
          <a:bodyPr vert="horz" wrap="square" lIns="548640" tIns="45720" rIns="91440" bIns="45720" rtlCol="0" anchor="ctr" anchorCtr="0" compatLnSpc="1"/>
          <a:lstStyle/>
          <a:p>
            <a:pPr marL="0" marR="0" lvl="0" indent="0" defTabSz="91440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endParaRPr>
          </a:p>
        </p:txBody>
      </p:sp>
      <p:sp>
        <p:nvSpPr>
          <p:cNvPr id="94" name="TextBox 93"/>
          <p:cNvSpPr txBox="1"/>
          <p:nvPr/>
        </p:nvSpPr>
        <p:spPr>
          <a:xfrm>
            <a:off x="289143" y="2608938"/>
            <a:ext cx="136819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xmlns:mc="http://schemas.openxmlformats.org/markup-compatibility/2006" xmlns:a14="http://schemas.microsoft.com/office/drawing/2010/main" val="FFFFFF" mc:Ignorable=""/>
                </a:solidFill>
                <a:effectLst/>
                <a:uLnTx/>
                <a:uFillTx/>
                <a:latin typeface="Segoe" pitchFamily="34" charset="0"/>
              </a:rPr>
              <a:t>High End</a:t>
            </a:r>
            <a:endParaRPr kumimoji="0" lang="en-US" sz="1400" b="1" i="0" u="none" strike="noStrike" kern="0" cap="none" spc="0" normalizeH="0" baseline="0" noProof="0" dirty="0">
              <a:ln>
                <a:noFill/>
              </a:ln>
              <a:solidFill>
                <a:srgbClr xmlns:mc="http://schemas.openxmlformats.org/markup-compatibility/2006" xmlns:a14="http://schemas.microsoft.com/office/drawing/2010/main" val="FFFFFF" mc:Ignorable=""/>
              </a:solidFill>
              <a:effectLst/>
              <a:uLnTx/>
              <a:uFillTx/>
              <a:latin typeface="Segoe" pitchFamily="34" charset="0"/>
            </a:endParaRPr>
          </a:p>
        </p:txBody>
      </p:sp>
      <p:sp>
        <p:nvSpPr>
          <p:cNvPr id="95" name="TextBox 94"/>
          <p:cNvSpPr txBox="1"/>
          <p:nvPr/>
        </p:nvSpPr>
        <p:spPr>
          <a:xfrm>
            <a:off x="289143" y="3896238"/>
            <a:ext cx="136819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xmlns:mc="http://schemas.openxmlformats.org/markup-compatibility/2006" xmlns:a14="http://schemas.microsoft.com/office/drawing/2010/main" val="FFFFFF" mc:Ignorable=""/>
                </a:solidFill>
                <a:effectLst/>
                <a:uLnTx/>
                <a:uFillTx/>
                <a:latin typeface="Segoe" pitchFamily="34" charset="0"/>
              </a:rPr>
              <a:t>Infrastructure</a:t>
            </a:r>
            <a:endParaRPr kumimoji="0" lang="en-US" sz="1400" b="1" i="0" u="none" strike="noStrike" kern="0" cap="none" spc="0" normalizeH="0" baseline="0" noProof="0" dirty="0">
              <a:ln>
                <a:noFill/>
              </a:ln>
              <a:solidFill>
                <a:srgbClr xmlns:mc="http://schemas.openxmlformats.org/markup-compatibility/2006" xmlns:a14="http://schemas.microsoft.com/office/drawing/2010/main" val="FFFFFF" mc:Ignorable=""/>
              </a:solidFill>
              <a:effectLst/>
              <a:uLnTx/>
              <a:uFillTx/>
              <a:latin typeface="Segoe" pitchFamily="34" charset="0"/>
            </a:endParaRPr>
          </a:p>
        </p:txBody>
      </p:sp>
      <p:sp>
        <p:nvSpPr>
          <p:cNvPr id="96" name="TextBox 95"/>
          <p:cNvSpPr txBox="1"/>
          <p:nvPr/>
        </p:nvSpPr>
        <p:spPr>
          <a:xfrm>
            <a:off x="285737" y="5105400"/>
            <a:ext cx="136819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xmlns:mc="http://schemas.openxmlformats.org/markup-compatibility/2006" xmlns:a14="http://schemas.microsoft.com/office/drawing/2010/main" val="FFFFFF" mc:Ignorable=""/>
                </a:solidFill>
                <a:effectLst/>
                <a:uLnTx/>
                <a:uFillTx/>
                <a:latin typeface="Segoe" pitchFamily="34" charset="0"/>
              </a:rPr>
              <a:t>Entry Level</a:t>
            </a:r>
            <a:endParaRPr kumimoji="0" lang="en-US" sz="1400" b="1" i="0" u="none" strike="noStrike" kern="0" cap="none" spc="0" normalizeH="0" baseline="0" noProof="0" dirty="0">
              <a:ln>
                <a:noFill/>
              </a:ln>
              <a:solidFill>
                <a:srgbClr xmlns:mc="http://schemas.openxmlformats.org/markup-compatibility/2006" xmlns:a14="http://schemas.microsoft.com/office/drawing/2010/main" val="FFFFFF" mc:Ignorable=""/>
              </a:solidFill>
              <a:effectLst/>
              <a:uLnTx/>
              <a:uFillTx/>
              <a:latin typeface="Segoe" pitchFamily="34" charset="0"/>
            </a:endParaRPr>
          </a:p>
        </p:txBody>
      </p:sp>
      <p:sp>
        <p:nvSpPr>
          <p:cNvPr id="101" name="Rectangle 100"/>
          <p:cNvSpPr/>
          <p:nvPr/>
        </p:nvSpPr>
        <p:spPr>
          <a:xfrm>
            <a:off x="1743015" y="2274525"/>
            <a:ext cx="2482024" cy="990600"/>
          </a:xfrm>
          <a:prstGeom prst="rect">
            <a:avLst/>
          </a:prstGeom>
          <a:blipFill dpi="0" rotWithShape="0">
            <a:blip r:embed="rId3" cstate="print"/>
            <a:srcRect/>
            <a:stretch>
              <a:fillRect/>
            </a:stretch>
          </a:blipFill>
          <a:ln w="25400" cap="flat" cmpd="sng" algn="ctr">
            <a:noFill/>
            <a:prstDash val="solid"/>
            <a:round/>
            <a:headEnd type="none" w="med" len="med"/>
            <a:tailEnd type="none" w="med" len="med"/>
          </a:ln>
          <a:effectLst>
            <a:outerShdw blurRad="152400" dist="114300" dir="2700000" algn="tl" rotWithShape="0">
              <a:prstClr val="black">
                <a:alpha val="40000"/>
              </a:prstClr>
            </a:outerShdw>
          </a:effectLst>
          <a:scene3d>
            <a:camera prst="orthographicFront"/>
            <a:lightRig rig="brightRoom" dir="t">
              <a:rot lat="0" lon="0" rev="5400000"/>
            </a:lightRig>
          </a:scene3d>
          <a:sp3d>
            <a:bevelT/>
          </a:sp3d>
        </p:spPr>
        <p:txBody>
          <a:bodyPr vert="horz" wrap="square" lIns="0" tIns="0" rIns="0" bIns="0" rtlCol="0" anchor="ctr"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ysClr val="window" lastClr="FFFFFF"/>
                  </a:gs>
                  <a:gs pos="100000">
                    <a:sysClr val="window" lastClr="FFFFFF"/>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Segoe" pitchFamily="34" charset="0"/>
            </a:endParaRPr>
          </a:p>
        </p:txBody>
      </p:sp>
      <p:sp>
        <p:nvSpPr>
          <p:cNvPr id="105" name="Rectangle 104"/>
          <p:cNvSpPr/>
          <p:nvPr/>
        </p:nvSpPr>
        <p:spPr>
          <a:xfrm>
            <a:off x="1733537" y="3505200"/>
            <a:ext cx="2514600" cy="987552"/>
          </a:xfrm>
          <a:prstGeom prst="rect">
            <a:avLst/>
          </a:prstGeom>
          <a:blipFill dpi="0" rotWithShape="0">
            <a:blip r:embed="rId4" cstate="print"/>
            <a:srcRect/>
            <a:stretch>
              <a:fillRect/>
            </a:stretch>
          </a:blipFill>
          <a:ln w="25400" cap="flat" cmpd="sng" algn="ctr">
            <a:noFill/>
            <a:prstDash val="solid"/>
            <a:round/>
            <a:headEnd type="none" w="med" len="med"/>
            <a:tailEnd type="none" w="med" len="med"/>
          </a:ln>
          <a:effectLst>
            <a:outerShdw blurRad="152400" dist="114300" dir="2700000" algn="tl" rotWithShape="0">
              <a:prstClr val="black">
                <a:alpha val="40000"/>
              </a:prstClr>
            </a:outerShdw>
          </a:effectLst>
          <a:scene3d>
            <a:camera prst="orthographicFront"/>
            <a:lightRig rig="brightRoom" dir="t">
              <a:rot lat="0" lon="0" rev="5400000"/>
            </a:lightRig>
          </a:scene3d>
          <a:sp3d>
            <a:bevelT/>
          </a:sp3d>
        </p:spPr>
        <p:txBody>
          <a:bodyPr vert="horz" wrap="square" lIns="0" tIns="2743200" rIns="0" bIns="0" rtlCol="0" anchor="t"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endParaRPr>
          </a:p>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endParaRPr>
          </a:p>
        </p:txBody>
      </p:sp>
      <p:sp>
        <p:nvSpPr>
          <p:cNvPr id="109" name="Rectangle 108"/>
          <p:cNvSpPr/>
          <p:nvPr/>
        </p:nvSpPr>
        <p:spPr>
          <a:xfrm>
            <a:off x="1733537" y="4724400"/>
            <a:ext cx="2514600" cy="983924"/>
          </a:xfrm>
          <a:prstGeom prst="rect">
            <a:avLst/>
          </a:prstGeom>
          <a:blipFill dpi="0" rotWithShape="0">
            <a:blip r:embed="rId4" cstate="print"/>
            <a:srcRect/>
            <a:stretch>
              <a:fillRect/>
            </a:stretch>
          </a:blipFill>
          <a:ln w="25400" cap="flat" cmpd="sng" algn="ctr">
            <a:noFill/>
            <a:prstDash val="solid"/>
            <a:round/>
            <a:headEnd type="none" w="med" len="med"/>
            <a:tailEnd type="none" w="med" len="med"/>
          </a:ln>
          <a:effectLst>
            <a:outerShdw blurRad="152400" dist="114300" dir="2700000" algn="tl" rotWithShape="0">
              <a:prstClr val="black">
                <a:alpha val="40000"/>
              </a:prstClr>
            </a:outerShdw>
          </a:effectLst>
          <a:scene3d>
            <a:camera prst="orthographicFront"/>
            <a:lightRig rig="brightRoom" dir="t">
              <a:rot lat="0" lon="0" rev="5400000"/>
            </a:lightRig>
          </a:scene3d>
          <a:sp3d>
            <a:bevelT/>
          </a:sp3d>
        </p:spPr>
        <p:txBody>
          <a:bodyPr vert="horz" wrap="square" lIns="0" tIns="2743200" rIns="0" bIns="0" rtlCol="0" anchor="t"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ysClr val="windowText" lastClr="000000"/>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endParaRPr>
          </a:p>
        </p:txBody>
      </p:sp>
      <p:sp>
        <p:nvSpPr>
          <p:cNvPr id="31" name="Freeform 6"/>
          <p:cNvSpPr>
            <a:spLocks/>
          </p:cNvSpPr>
          <p:nvPr/>
        </p:nvSpPr>
        <p:spPr bwMode="auto">
          <a:xfrm>
            <a:off x="4724400" y="1676400"/>
            <a:ext cx="3962400" cy="487363"/>
          </a:xfrm>
          <a:custGeom>
            <a:avLst/>
            <a:gdLst/>
            <a:ahLst/>
            <a:cxnLst>
              <a:cxn ang="0">
                <a:pos x="30" y="0"/>
              </a:cxn>
              <a:cxn ang="0">
                <a:pos x="464" y="0"/>
              </a:cxn>
              <a:cxn ang="0">
                <a:pos x="495" y="30"/>
              </a:cxn>
              <a:cxn ang="0">
                <a:pos x="495" y="80"/>
              </a:cxn>
              <a:cxn ang="0">
                <a:pos x="0" y="80"/>
              </a:cxn>
              <a:cxn ang="0">
                <a:pos x="0" y="30"/>
              </a:cxn>
              <a:cxn ang="0">
                <a:pos x="30" y="0"/>
              </a:cxn>
            </a:cxnLst>
            <a:rect l="0" t="0" r="r" b="b"/>
            <a:pathLst>
              <a:path w="495" h="80">
                <a:moveTo>
                  <a:pt x="30" y="0"/>
                </a:moveTo>
                <a:cubicBezTo>
                  <a:pt x="30" y="0"/>
                  <a:pt x="464" y="0"/>
                  <a:pt x="464" y="0"/>
                </a:cubicBezTo>
                <a:cubicBezTo>
                  <a:pt x="481" y="0"/>
                  <a:pt x="495" y="13"/>
                  <a:pt x="495" y="30"/>
                </a:cubicBezTo>
                <a:cubicBezTo>
                  <a:pt x="495" y="30"/>
                  <a:pt x="495" y="80"/>
                  <a:pt x="495" y="80"/>
                </a:cubicBezTo>
                <a:cubicBezTo>
                  <a:pt x="495" y="80"/>
                  <a:pt x="0" y="80"/>
                  <a:pt x="0" y="80"/>
                </a:cubicBezTo>
                <a:cubicBezTo>
                  <a:pt x="0" y="80"/>
                  <a:pt x="0" y="30"/>
                  <a:pt x="0" y="30"/>
                </a:cubicBezTo>
                <a:cubicBezTo>
                  <a:pt x="0" y="13"/>
                  <a:pt x="13" y="0"/>
                  <a:pt x="30" y="0"/>
                </a:cubicBez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0" rIns="0" bIns="0" rtlCol="0" anchor="ctr" anchorCtr="0" compatLnSpc="1"/>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Segoe" pitchFamily="34" charset="0"/>
              </a:rPr>
              <a:t>Key Themes</a:t>
            </a:r>
          </a:p>
        </p:txBody>
      </p:sp>
      <p:sp>
        <p:nvSpPr>
          <p:cNvPr id="35" name="TextBox 34"/>
          <p:cNvSpPr txBox="1"/>
          <p:nvPr/>
        </p:nvSpPr>
        <p:spPr>
          <a:xfrm>
            <a:off x="4705337" y="2286000"/>
            <a:ext cx="4114800" cy="1061829"/>
          </a:xfrm>
          <a:prstGeom prst="rect">
            <a:avLst/>
          </a:prstGeom>
          <a:noFill/>
        </p:spPr>
        <p:txBody>
          <a:bodyPr wrap="square" rtlCol="0">
            <a:spAutoFit/>
          </a:bodyPr>
          <a:lstStyle/>
          <a:p>
            <a:pPr>
              <a:defRPr/>
            </a:pPr>
            <a:r>
              <a:rPr lang="en-US" sz="1400" b="1" kern="0" dirty="0" smtClean="0">
                <a:latin typeface="Segoe" pitchFamily="34" charset="0"/>
              </a:rPr>
              <a:t>Capabilities of SharePoint Search 2010 </a:t>
            </a:r>
            <a:r>
              <a:rPr lang="en-US" sz="1400" b="1" u="sng" kern="0" dirty="0" smtClean="0">
                <a:latin typeface="Segoe" pitchFamily="34" charset="0"/>
              </a:rPr>
              <a:t>PLUS</a:t>
            </a:r>
            <a:r>
              <a:rPr lang="en-US" sz="1400" b="1" kern="0" dirty="0" smtClean="0">
                <a:latin typeface="Segoe" pitchFamily="34" charset="0"/>
              </a:rPr>
              <a:t>:</a:t>
            </a:r>
          </a:p>
          <a:p>
            <a:pPr lvl="0">
              <a:lnSpc>
                <a:spcPct val="150000"/>
              </a:lnSpc>
              <a:defRPr/>
            </a:pPr>
            <a:r>
              <a:rPr lang="en-US" sz="1400" b="1" kern="0" dirty="0" smtClean="0">
                <a:latin typeface="Segoe" pitchFamily="34" charset="0"/>
              </a:rPr>
              <a:t>Conversational user experience</a:t>
            </a:r>
          </a:p>
          <a:p>
            <a:pPr lvl="0">
              <a:defRPr/>
            </a:pPr>
            <a:r>
              <a:rPr lang="en-US" sz="1400" b="1" kern="0" dirty="0" smtClean="0">
                <a:latin typeface="Segoe" pitchFamily="34" charset="0"/>
              </a:rPr>
              <a:t>Enhanced content processing capabilities</a:t>
            </a:r>
          </a:p>
          <a:p>
            <a:pPr lvl="0">
              <a:defRPr/>
            </a:pPr>
            <a:r>
              <a:rPr lang="en-US" sz="1400" b="1" kern="0" dirty="0" smtClean="0">
                <a:latin typeface="Segoe" pitchFamily="34" charset="0"/>
              </a:rPr>
              <a:t>Deep platform flexibility and scale</a:t>
            </a:r>
          </a:p>
        </p:txBody>
      </p:sp>
      <p:sp>
        <p:nvSpPr>
          <p:cNvPr id="36" name="TextBox 35"/>
          <p:cNvSpPr txBox="1"/>
          <p:nvPr/>
        </p:nvSpPr>
        <p:spPr>
          <a:xfrm>
            <a:off x="4705337" y="3429001"/>
            <a:ext cx="4114800"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Complete search experience</a:t>
            </a:r>
          </a:p>
          <a:p>
            <a:pPr>
              <a:defRPr/>
            </a:pPr>
            <a:r>
              <a:rPr lang="en-US" sz="1400" b="1" kern="0" dirty="0" smtClean="0">
                <a:latin typeface="Segoe" pitchFamily="34" charset="0"/>
              </a:rPr>
              <a:t>Unique social search features</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Industrial strength capabilities</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SharePoint platform integration</a:t>
            </a:r>
          </a:p>
        </p:txBody>
      </p:sp>
      <p:sp>
        <p:nvSpPr>
          <p:cNvPr id="37" name="TextBox 36"/>
          <p:cNvSpPr txBox="1"/>
          <p:nvPr/>
        </p:nvSpPr>
        <p:spPr>
          <a:xfrm>
            <a:off x="4705337" y="4760893"/>
            <a:ext cx="3429000"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Basic search experience</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Simple to set up and deploy</a:t>
            </a:r>
          </a:p>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smtClean="0">
                <a:latin typeface="Segoe" pitchFamily="34" charset="0"/>
              </a:rPr>
              <a:t>Great price!</a:t>
            </a:r>
          </a:p>
        </p:txBody>
      </p:sp>
      <p:sp>
        <p:nvSpPr>
          <p:cNvPr id="22" name="TextBox 21"/>
          <p:cNvSpPr txBox="1"/>
          <p:nvPr/>
        </p:nvSpPr>
        <p:spPr>
          <a:xfrm>
            <a:off x="1962137" y="2438400"/>
            <a:ext cx="2209800" cy="707886"/>
          </a:xfrm>
          <a:prstGeom prst="rect">
            <a:avLst/>
          </a:prstGeom>
          <a:noFill/>
        </p:spPr>
        <p:txBody>
          <a:bodyPr wrap="square" rtlCol="0">
            <a:spAutoFit/>
          </a:bodyPr>
          <a:lstStyle/>
          <a:p>
            <a:r>
              <a:rPr lang="en-US" sz="2000" dirty="0" smtClean="0">
                <a:solidFill>
                  <a:schemeClr val="tx1"/>
                </a:solidFill>
                <a:latin typeface="Segoe" pitchFamily="34" charset="0"/>
              </a:rPr>
              <a:t>FAST Search for SharePoint 2010</a:t>
            </a:r>
          </a:p>
        </p:txBody>
      </p:sp>
      <p:sp>
        <p:nvSpPr>
          <p:cNvPr id="23" name="TextBox 22"/>
          <p:cNvSpPr txBox="1"/>
          <p:nvPr/>
        </p:nvSpPr>
        <p:spPr>
          <a:xfrm>
            <a:off x="1885937" y="3657600"/>
            <a:ext cx="2286000" cy="707886"/>
          </a:xfrm>
          <a:prstGeom prst="rect">
            <a:avLst/>
          </a:prstGeom>
          <a:noFill/>
        </p:spPr>
        <p:txBody>
          <a:bodyPr wrap="square" rtlCol="0">
            <a:spAutoFit/>
          </a:bodyPr>
          <a:lstStyle/>
          <a:p>
            <a:r>
              <a:rPr lang="en-US" sz="2000" dirty="0" smtClean="0">
                <a:solidFill>
                  <a:schemeClr val="tx1"/>
                </a:solidFill>
                <a:latin typeface="Segoe" pitchFamily="34" charset="0"/>
              </a:rPr>
              <a:t>SharePoint Search 2010</a:t>
            </a:r>
          </a:p>
        </p:txBody>
      </p:sp>
      <p:sp>
        <p:nvSpPr>
          <p:cNvPr id="24" name="TextBox 23"/>
          <p:cNvSpPr txBox="1"/>
          <p:nvPr/>
        </p:nvSpPr>
        <p:spPr>
          <a:xfrm>
            <a:off x="1962137" y="4854714"/>
            <a:ext cx="2209800" cy="707886"/>
          </a:xfrm>
          <a:prstGeom prst="rect">
            <a:avLst/>
          </a:prstGeom>
          <a:noFill/>
        </p:spPr>
        <p:txBody>
          <a:bodyPr wrap="square" rtlCol="0">
            <a:spAutoFit/>
          </a:bodyPr>
          <a:lstStyle/>
          <a:p>
            <a:r>
              <a:rPr lang="en-US" sz="2000" dirty="0" smtClean="0">
                <a:solidFill>
                  <a:schemeClr val="tx1"/>
                </a:solidFill>
                <a:latin typeface="Segoe" pitchFamily="34" charset="0"/>
              </a:rPr>
              <a:t>Search Server Express 2010</a:t>
            </a:r>
          </a:p>
        </p:txBody>
      </p:sp>
    </p:spTree>
    <p:extLst>
      <p:ext uri="{BB962C8B-B14F-4D97-AF65-F5344CB8AC3E}">
        <p14:creationId xmlns:p14="http://schemas.microsoft.com/office/powerpoint/2010/main" val="20517425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800" dirty="0" smtClean="0"/>
              <a:t>SharePoint Search Architecture</a:t>
            </a:r>
            <a:endParaRPr lang="en-US" dirty="0"/>
          </a:p>
        </p:txBody>
      </p:sp>
      <p:sp>
        <p:nvSpPr>
          <p:cNvPr id="46" name="Flowchart: Multidocument 45"/>
          <p:cNvSpPr/>
          <p:nvPr/>
        </p:nvSpPr>
        <p:spPr>
          <a:xfrm>
            <a:off x="152400" y="4024322"/>
            <a:ext cx="1295400" cy="685800"/>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WFEs</a:t>
            </a:r>
            <a:endParaRPr lang="en-US" sz="1600" dirty="0"/>
          </a:p>
        </p:txBody>
      </p:sp>
      <p:sp>
        <p:nvSpPr>
          <p:cNvPr id="47" name="Flowchart: Multidocument 46"/>
          <p:cNvSpPr/>
          <p:nvPr/>
        </p:nvSpPr>
        <p:spPr>
          <a:xfrm>
            <a:off x="4605444" y="4027370"/>
            <a:ext cx="1060704" cy="758952"/>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Query servers</a:t>
            </a:r>
            <a:endParaRPr lang="en-US" sz="1600" dirty="0"/>
          </a:p>
        </p:txBody>
      </p:sp>
      <p:sp>
        <p:nvSpPr>
          <p:cNvPr id="48" name="Rectangle 47"/>
          <p:cNvSpPr/>
          <p:nvPr/>
        </p:nvSpPr>
        <p:spPr>
          <a:xfrm>
            <a:off x="7824536" y="31242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Remote File Shares</a:t>
            </a:r>
            <a:endParaRPr lang="en-US" sz="1200" dirty="0"/>
          </a:p>
        </p:txBody>
      </p:sp>
      <p:sp>
        <p:nvSpPr>
          <p:cNvPr id="49" name="Rectangle 48"/>
          <p:cNvSpPr/>
          <p:nvPr/>
        </p:nvSpPr>
        <p:spPr>
          <a:xfrm>
            <a:off x="7824536" y="20574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SharePoint Sites</a:t>
            </a:r>
            <a:endParaRPr lang="en-US" sz="1200" dirty="0"/>
          </a:p>
        </p:txBody>
      </p:sp>
      <p:sp>
        <p:nvSpPr>
          <p:cNvPr id="50" name="Rectangle 49"/>
          <p:cNvSpPr/>
          <p:nvPr/>
        </p:nvSpPr>
        <p:spPr>
          <a:xfrm>
            <a:off x="7824536" y="42672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Custom Repositories</a:t>
            </a:r>
            <a:endParaRPr lang="en-US" sz="1200" dirty="0"/>
          </a:p>
        </p:txBody>
      </p:sp>
      <p:sp>
        <p:nvSpPr>
          <p:cNvPr id="51" name="Rectangle 50"/>
          <p:cNvSpPr/>
          <p:nvPr/>
        </p:nvSpPr>
        <p:spPr>
          <a:xfrm>
            <a:off x="7814765" y="53340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Sites</a:t>
            </a:r>
            <a:endParaRPr lang="en-US" sz="1200" dirty="0"/>
          </a:p>
        </p:txBody>
      </p:sp>
      <p:cxnSp>
        <p:nvCxnSpPr>
          <p:cNvPr id="52" name="Straight Connector 51"/>
          <p:cNvCxnSpPr/>
          <p:nvPr/>
        </p:nvCxnSpPr>
        <p:spPr>
          <a:xfrm rot="5400000">
            <a:off x="5258594" y="3885406"/>
            <a:ext cx="4572000" cy="1588"/>
          </a:xfrm>
          <a:prstGeom prst="line">
            <a:avLst/>
          </a:prstGeom>
        </p:spPr>
        <p:style>
          <a:lnRef idx="1">
            <a:schemeClr val="accent1"/>
          </a:lnRef>
          <a:fillRef idx="3">
            <a:schemeClr val="accent1"/>
          </a:fillRef>
          <a:effectRef idx="2">
            <a:schemeClr val="accent1"/>
          </a:effectRef>
          <a:fontRef idx="minor">
            <a:schemeClr val="lt1"/>
          </a:fontRef>
        </p:style>
      </p:cxnSp>
      <p:sp>
        <p:nvSpPr>
          <p:cNvPr id="53" name="Flowchart: Magnetic Disk 52"/>
          <p:cNvSpPr/>
          <p:nvPr/>
        </p:nvSpPr>
        <p:spPr>
          <a:xfrm>
            <a:off x="3733800" y="2209800"/>
            <a:ext cx="715482" cy="933448"/>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Metadata Database</a:t>
            </a:r>
            <a:endParaRPr lang="en-US" sz="800" dirty="0"/>
          </a:p>
        </p:txBody>
      </p:sp>
      <p:sp>
        <p:nvSpPr>
          <p:cNvPr id="54" name="Flowchart: Magnetic Disk 53"/>
          <p:cNvSpPr/>
          <p:nvPr/>
        </p:nvSpPr>
        <p:spPr>
          <a:xfrm>
            <a:off x="4724400" y="2209800"/>
            <a:ext cx="733412" cy="933448"/>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Crawl Database</a:t>
            </a:r>
            <a:endParaRPr lang="en-US" sz="800" dirty="0"/>
          </a:p>
        </p:txBody>
      </p:sp>
      <p:sp>
        <p:nvSpPr>
          <p:cNvPr id="56" name="Flowchart: Magnetic Disk 55"/>
          <p:cNvSpPr/>
          <p:nvPr/>
        </p:nvSpPr>
        <p:spPr>
          <a:xfrm>
            <a:off x="2667000" y="2209800"/>
            <a:ext cx="657212" cy="933448"/>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SSA Database</a:t>
            </a:r>
            <a:endParaRPr lang="en-US" sz="800" dirty="0"/>
          </a:p>
        </p:txBody>
      </p:sp>
      <p:sp>
        <p:nvSpPr>
          <p:cNvPr id="58" name="Rectangle 57"/>
          <p:cNvSpPr/>
          <p:nvPr/>
        </p:nvSpPr>
        <p:spPr>
          <a:xfrm>
            <a:off x="6291282" y="4058189"/>
            <a:ext cx="1066800" cy="685800"/>
          </a:xfrm>
          <a:prstGeom prst="rec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Index Servers</a:t>
            </a:r>
          </a:p>
        </p:txBody>
      </p:sp>
      <p:cxnSp>
        <p:nvCxnSpPr>
          <p:cNvPr id="59" name="Straight Arrow Connector 58"/>
          <p:cNvCxnSpPr/>
          <p:nvPr/>
        </p:nvCxnSpPr>
        <p:spPr>
          <a:xfrm>
            <a:off x="1447800" y="4214818"/>
            <a:ext cx="909622"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61" name="Rectangle 60"/>
          <p:cNvSpPr/>
          <p:nvPr/>
        </p:nvSpPr>
        <p:spPr>
          <a:xfrm>
            <a:off x="1300853" y="3929066"/>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Send Query</a:t>
            </a:r>
          </a:p>
        </p:txBody>
      </p:sp>
      <p:cxnSp>
        <p:nvCxnSpPr>
          <p:cNvPr id="66" name="Straight Arrow Connector 65"/>
          <p:cNvCxnSpPr>
            <a:stCxn id="48" idx="1"/>
            <a:endCxn id="58" idx="3"/>
          </p:cNvCxnSpPr>
          <p:nvPr/>
        </p:nvCxnSpPr>
        <p:spPr>
          <a:xfrm rot="10800000" flipV="1">
            <a:off x="7358082" y="3428999"/>
            <a:ext cx="466454" cy="972089"/>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67" name="Straight Arrow Connector 66"/>
          <p:cNvCxnSpPr>
            <a:stCxn id="49" idx="1"/>
            <a:endCxn id="58" idx="3"/>
          </p:cNvCxnSpPr>
          <p:nvPr/>
        </p:nvCxnSpPr>
        <p:spPr>
          <a:xfrm rot="10800000" flipV="1">
            <a:off x="7358082" y="2362199"/>
            <a:ext cx="466454" cy="2038889"/>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74" name="Straight Arrow Connector 73"/>
          <p:cNvCxnSpPr>
            <a:stCxn id="51" idx="1"/>
            <a:endCxn id="58" idx="3"/>
          </p:cNvCxnSpPr>
          <p:nvPr/>
        </p:nvCxnSpPr>
        <p:spPr>
          <a:xfrm rot="10800000">
            <a:off x="7358083" y="4401090"/>
            <a:ext cx="456683" cy="1237711"/>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75" name="Straight Arrow Connector 74"/>
          <p:cNvCxnSpPr>
            <a:stCxn id="50" idx="1"/>
            <a:endCxn id="58" idx="3"/>
          </p:cNvCxnSpPr>
          <p:nvPr/>
        </p:nvCxnSpPr>
        <p:spPr>
          <a:xfrm rot="10800000">
            <a:off x="7358082" y="4401090"/>
            <a:ext cx="466454" cy="170911"/>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sp>
        <p:nvSpPr>
          <p:cNvPr id="85" name="TextBox 84"/>
          <p:cNvSpPr txBox="1"/>
          <p:nvPr/>
        </p:nvSpPr>
        <p:spPr>
          <a:xfrm>
            <a:off x="8410604" y="1643050"/>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86" name="TextBox 85"/>
          <p:cNvSpPr txBox="1"/>
          <p:nvPr/>
        </p:nvSpPr>
        <p:spPr>
          <a:xfrm>
            <a:off x="8403370" y="1517639"/>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88" name="TextBox 87"/>
          <p:cNvSpPr txBox="1"/>
          <p:nvPr/>
        </p:nvSpPr>
        <p:spPr>
          <a:xfrm>
            <a:off x="8407074" y="1387814"/>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89" name="TextBox 88"/>
          <p:cNvSpPr txBox="1"/>
          <p:nvPr/>
        </p:nvSpPr>
        <p:spPr>
          <a:xfrm>
            <a:off x="8414308" y="6191272"/>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90" name="TextBox 89"/>
          <p:cNvSpPr txBox="1"/>
          <p:nvPr/>
        </p:nvSpPr>
        <p:spPr>
          <a:xfrm>
            <a:off x="8407074" y="6065861"/>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91" name="TextBox 90"/>
          <p:cNvSpPr txBox="1"/>
          <p:nvPr/>
        </p:nvSpPr>
        <p:spPr>
          <a:xfrm>
            <a:off x="8412717" y="5918041"/>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cxnSp>
        <p:nvCxnSpPr>
          <p:cNvPr id="92" name="Straight Connector 91"/>
          <p:cNvCxnSpPr>
            <a:stCxn id="58" idx="0"/>
            <a:endCxn id="54" idx="4"/>
          </p:cNvCxnSpPr>
          <p:nvPr/>
        </p:nvCxnSpPr>
        <p:spPr>
          <a:xfrm rot="16200000" flipV="1">
            <a:off x="5450415" y="2683922"/>
            <a:ext cx="1381665" cy="1366870"/>
          </a:xfrm>
          <a:prstGeom prst="line">
            <a:avLst/>
          </a:prstGeom>
          <a:ln w="28575"/>
        </p:spPr>
        <p:style>
          <a:lnRef idx="2">
            <a:schemeClr val="dk1"/>
          </a:lnRef>
          <a:fillRef idx="1002">
            <a:schemeClr val="dk1"/>
          </a:fillRef>
          <a:effectRef idx="1">
            <a:schemeClr val="dk1"/>
          </a:effectRef>
          <a:fontRef idx="minor">
            <a:schemeClr val="tx1"/>
          </a:fontRef>
        </p:style>
      </p:cxnSp>
      <p:cxnSp>
        <p:nvCxnSpPr>
          <p:cNvPr id="95" name="Straight Arrow Connector 94"/>
          <p:cNvCxnSpPr>
            <a:stCxn id="58" idx="1"/>
            <a:endCxn id="47" idx="3"/>
          </p:cNvCxnSpPr>
          <p:nvPr/>
        </p:nvCxnSpPr>
        <p:spPr>
          <a:xfrm rot="10800000" flipV="1">
            <a:off x="5666148" y="4401088"/>
            <a:ext cx="625134" cy="5757"/>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sp>
        <p:nvSpPr>
          <p:cNvPr id="96" name="Rectangle 95"/>
          <p:cNvSpPr/>
          <p:nvPr/>
        </p:nvSpPr>
        <p:spPr>
          <a:xfrm>
            <a:off x="5119710" y="4748226"/>
            <a:ext cx="1676400" cy="6096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Propagate index + metadata to query server &amp; DB</a:t>
            </a:r>
          </a:p>
        </p:txBody>
      </p:sp>
      <p:cxnSp>
        <p:nvCxnSpPr>
          <p:cNvPr id="99" name="Straight Connector 98"/>
          <p:cNvCxnSpPr>
            <a:stCxn id="53" idx="3"/>
            <a:endCxn id="102" idx="0"/>
          </p:cNvCxnSpPr>
          <p:nvPr/>
        </p:nvCxnSpPr>
        <p:spPr>
          <a:xfrm rot="5400000">
            <a:off x="3153219" y="3089048"/>
            <a:ext cx="884122" cy="992522"/>
          </a:xfrm>
          <a:prstGeom prst="line">
            <a:avLst/>
          </a:prstGeom>
          <a:ln w="28575"/>
        </p:spPr>
        <p:style>
          <a:lnRef idx="2">
            <a:schemeClr val="dk1"/>
          </a:lnRef>
          <a:fillRef idx="1002">
            <a:schemeClr val="dk1"/>
          </a:fillRef>
          <a:effectRef idx="1">
            <a:schemeClr val="dk1"/>
          </a:effectRef>
          <a:fontRef idx="minor">
            <a:schemeClr val="tx1"/>
          </a:fontRef>
        </p:style>
      </p:cxnSp>
      <p:sp>
        <p:nvSpPr>
          <p:cNvPr id="102" name="Flowchart: Multidocument 101"/>
          <p:cNvSpPr/>
          <p:nvPr/>
        </p:nvSpPr>
        <p:spPr>
          <a:xfrm>
            <a:off x="2362200" y="4027370"/>
            <a:ext cx="1295400" cy="758952"/>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600" dirty="0" smtClean="0"/>
              <a:t>Query Processor</a:t>
            </a:r>
            <a:endParaRPr lang="en-US" sz="1600" dirty="0"/>
          </a:p>
        </p:txBody>
      </p:sp>
      <p:cxnSp>
        <p:nvCxnSpPr>
          <p:cNvPr id="104" name="Straight Arrow Connector 103"/>
          <p:cNvCxnSpPr/>
          <p:nvPr/>
        </p:nvCxnSpPr>
        <p:spPr>
          <a:xfrm>
            <a:off x="3683882" y="4214818"/>
            <a:ext cx="959556"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05" name="Rectangle 104"/>
          <p:cNvSpPr/>
          <p:nvPr/>
        </p:nvSpPr>
        <p:spPr>
          <a:xfrm>
            <a:off x="3571876" y="3857628"/>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Send Query to full text index</a:t>
            </a:r>
          </a:p>
        </p:txBody>
      </p:sp>
      <p:cxnSp>
        <p:nvCxnSpPr>
          <p:cNvPr id="107" name="Straight Arrow Connector 106"/>
          <p:cNvCxnSpPr/>
          <p:nvPr/>
        </p:nvCxnSpPr>
        <p:spPr>
          <a:xfrm rot="10800000">
            <a:off x="1357291" y="4613109"/>
            <a:ext cx="989909"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08" name="Rectangle 107"/>
          <p:cNvSpPr/>
          <p:nvPr/>
        </p:nvSpPr>
        <p:spPr>
          <a:xfrm>
            <a:off x="1285852" y="4624398"/>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Get Results</a:t>
            </a:r>
          </a:p>
        </p:txBody>
      </p:sp>
      <p:cxnSp>
        <p:nvCxnSpPr>
          <p:cNvPr id="109" name="Straight Arrow Connector 108"/>
          <p:cNvCxnSpPr/>
          <p:nvPr/>
        </p:nvCxnSpPr>
        <p:spPr>
          <a:xfrm rot="10800000">
            <a:off x="3643307" y="4572008"/>
            <a:ext cx="939975"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10" name="Rectangle 109"/>
          <p:cNvSpPr/>
          <p:nvPr/>
        </p:nvSpPr>
        <p:spPr>
          <a:xfrm>
            <a:off x="3556875" y="4767274"/>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Get Results from full text index</a:t>
            </a:r>
          </a:p>
        </p:txBody>
      </p:sp>
      <p:sp>
        <p:nvSpPr>
          <p:cNvPr id="115" name="Rectangle 114"/>
          <p:cNvSpPr/>
          <p:nvPr/>
        </p:nvSpPr>
        <p:spPr>
          <a:xfrm rot="19172179">
            <a:off x="2899241" y="3252043"/>
            <a:ext cx="1143000" cy="3048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Get metadata info from SQL</a:t>
            </a:r>
          </a:p>
        </p:txBody>
      </p:sp>
      <p:sp>
        <p:nvSpPr>
          <p:cNvPr id="116" name="Rectangle 115"/>
          <p:cNvSpPr/>
          <p:nvPr/>
        </p:nvSpPr>
        <p:spPr>
          <a:xfrm>
            <a:off x="6253186" y="2771772"/>
            <a:ext cx="1676400" cy="228600"/>
          </a:xfrm>
          <a:prstGeom prst="rect">
            <a:avLst/>
          </a:prstGeom>
          <a:no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100" dirty="0" smtClean="0">
                <a:solidFill>
                  <a:schemeClr val="tx1"/>
                </a:solidFill>
              </a:rPr>
              <a:t>Index  Repositories</a:t>
            </a:r>
            <a:endParaRPr lang="en-US" sz="1100" dirty="0">
              <a:solidFill>
                <a:schemeClr val="tx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96" grpId="0"/>
      <p:bldP spid="105" grpId="0"/>
      <p:bldP spid="108" grpId="0"/>
      <p:bldP spid="110" grpId="0"/>
      <p:bldP spid="115" grpId="0"/>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1" name="Straight Connector 100"/>
          <p:cNvCxnSpPr>
            <a:stCxn id="100" idx="2"/>
            <a:endCxn id="17" idx="4"/>
          </p:cNvCxnSpPr>
          <p:nvPr/>
        </p:nvCxnSpPr>
        <p:spPr>
          <a:xfrm rot="5400000" flipH="1">
            <a:off x="5935980" y="2065020"/>
            <a:ext cx="929640" cy="762000"/>
          </a:xfrm>
          <a:prstGeom prst="line">
            <a:avLst/>
          </a:prstGeom>
          <a:ln w="28575"/>
        </p:spPr>
        <p:style>
          <a:lnRef idx="2">
            <a:schemeClr val="dk1"/>
          </a:lnRef>
          <a:fillRef idx="1002">
            <a:schemeClr val="dk1"/>
          </a:fillRef>
          <a:effectRef idx="1">
            <a:schemeClr val="dk1"/>
          </a:effectRef>
          <a:fontRef idx="minor">
            <a:schemeClr val="tx1"/>
          </a:fontRef>
        </p:style>
      </p:cxnSp>
      <p:sp>
        <p:nvSpPr>
          <p:cNvPr id="2" name="Title 1"/>
          <p:cNvSpPr>
            <a:spLocks noGrp="1"/>
          </p:cNvSpPr>
          <p:nvPr>
            <p:ph type="title"/>
          </p:nvPr>
        </p:nvSpPr>
        <p:spPr>
          <a:xfrm>
            <a:off x="457200" y="152400"/>
            <a:ext cx="8229600" cy="1143000"/>
          </a:xfrm>
        </p:spPr>
        <p:txBody>
          <a:bodyPr>
            <a:normAutofit/>
          </a:bodyPr>
          <a:lstStyle/>
          <a:p>
            <a:r>
              <a:rPr lang="en-US" sz="4800" dirty="0" smtClean="0"/>
              <a:t>FAST Search for SharePoint</a:t>
            </a:r>
            <a:br>
              <a:rPr lang="en-US" sz="4800" dirty="0" smtClean="0"/>
            </a:br>
            <a:r>
              <a:rPr lang="en-US" sz="2800" dirty="0">
                <a:solidFill>
                  <a:srgbClr xmlns:mc="http://schemas.openxmlformats.org/markup-compatibility/2006" xmlns:a14="http://schemas.microsoft.com/office/drawing/2010/main" val="00B0F0" mc:Ignorable=""/>
                </a:solidFill>
                <a:latin typeface="Segoe Light" charset="0"/>
              </a:rPr>
              <a:t>Integration Architecture</a:t>
            </a:r>
          </a:p>
        </p:txBody>
      </p:sp>
      <p:sp>
        <p:nvSpPr>
          <p:cNvPr id="6" name="Rectangle 5"/>
          <p:cNvSpPr/>
          <p:nvPr/>
        </p:nvSpPr>
        <p:spPr>
          <a:xfrm>
            <a:off x="6477000" y="4648200"/>
            <a:ext cx="762000" cy="457200"/>
          </a:xfrm>
          <a:prstGeom prst="rect">
            <a:avLst/>
          </a:prstGeom>
        </p:spPr>
        <p:style>
          <a:lnRef idx="1">
            <a:schemeClr val="accent3"/>
          </a:lnRef>
          <a:fillRef idx="3">
            <a:schemeClr val="accent3"/>
          </a:fillRef>
          <a:effectRef idx="2">
            <a:schemeClr val="accent3"/>
          </a:effectRef>
          <a:fontRef idx="minor">
            <a:schemeClr val="lt1"/>
          </a:fontRef>
        </p:style>
        <p:txBody>
          <a:bodyPr rIns="0" rtlCol="0" anchor="ctr"/>
          <a:lstStyle/>
          <a:p>
            <a:pPr algn="ctr"/>
            <a:r>
              <a:rPr lang="en-US" sz="1050" dirty="0" smtClean="0"/>
              <a:t>Content </a:t>
            </a:r>
            <a:r>
              <a:rPr lang="en-US" sz="1000" dirty="0" smtClean="0"/>
              <a:t>Interface</a:t>
            </a:r>
            <a:endParaRPr lang="en-US" sz="1400" dirty="0"/>
          </a:p>
        </p:txBody>
      </p:sp>
      <p:sp>
        <p:nvSpPr>
          <p:cNvPr id="8" name="Flowchart: Multidocument 7"/>
          <p:cNvSpPr/>
          <p:nvPr/>
        </p:nvSpPr>
        <p:spPr>
          <a:xfrm>
            <a:off x="152400" y="2971800"/>
            <a:ext cx="1295400" cy="685800"/>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400" dirty="0" smtClean="0"/>
              <a:t>WFEs</a:t>
            </a:r>
            <a:endParaRPr lang="en-US" sz="1400" dirty="0"/>
          </a:p>
        </p:txBody>
      </p:sp>
      <p:sp>
        <p:nvSpPr>
          <p:cNvPr id="9" name="Flowchart: Multidocument 8"/>
          <p:cNvSpPr/>
          <p:nvPr/>
        </p:nvSpPr>
        <p:spPr>
          <a:xfrm>
            <a:off x="4273296" y="2974848"/>
            <a:ext cx="1060704" cy="758952"/>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400" dirty="0" smtClean="0"/>
              <a:t>Query servers</a:t>
            </a:r>
            <a:endParaRPr lang="en-US" sz="1400" dirty="0"/>
          </a:p>
        </p:txBody>
      </p:sp>
      <p:sp>
        <p:nvSpPr>
          <p:cNvPr id="11" name="Rectangle 10"/>
          <p:cNvSpPr/>
          <p:nvPr/>
        </p:nvSpPr>
        <p:spPr>
          <a:xfrm>
            <a:off x="7824536" y="31242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Remote File Shares</a:t>
            </a:r>
            <a:endParaRPr lang="en-US" sz="1200" dirty="0"/>
          </a:p>
        </p:txBody>
      </p:sp>
      <p:sp>
        <p:nvSpPr>
          <p:cNvPr id="12" name="Rectangle 11"/>
          <p:cNvSpPr/>
          <p:nvPr/>
        </p:nvSpPr>
        <p:spPr>
          <a:xfrm>
            <a:off x="7824536" y="20574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SharePoint Sites</a:t>
            </a:r>
            <a:endParaRPr lang="en-US" sz="1200" dirty="0"/>
          </a:p>
        </p:txBody>
      </p:sp>
      <p:sp>
        <p:nvSpPr>
          <p:cNvPr id="13" name="Rectangle 12"/>
          <p:cNvSpPr/>
          <p:nvPr/>
        </p:nvSpPr>
        <p:spPr>
          <a:xfrm>
            <a:off x="7824536" y="42672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Custom Repositories</a:t>
            </a:r>
            <a:endParaRPr lang="en-US" sz="1200" dirty="0"/>
          </a:p>
        </p:txBody>
      </p:sp>
      <p:sp>
        <p:nvSpPr>
          <p:cNvPr id="14" name="Rectangle 13"/>
          <p:cNvSpPr/>
          <p:nvPr/>
        </p:nvSpPr>
        <p:spPr>
          <a:xfrm>
            <a:off x="7824819" y="5334000"/>
            <a:ext cx="1295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Sites`</a:t>
            </a:r>
            <a:endParaRPr lang="en-US" sz="1200" dirty="0"/>
          </a:p>
        </p:txBody>
      </p:sp>
      <p:cxnSp>
        <p:nvCxnSpPr>
          <p:cNvPr id="15" name="Straight Connector 14"/>
          <p:cNvCxnSpPr/>
          <p:nvPr/>
        </p:nvCxnSpPr>
        <p:spPr>
          <a:xfrm rot="5400000">
            <a:off x="5258594" y="3885406"/>
            <a:ext cx="4572000" cy="1588"/>
          </a:xfrm>
          <a:prstGeom prst="line">
            <a:avLst/>
          </a:prstGeom>
        </p:spPr>
        <p:style>
          <a:lnRef idx="1">
            <a:schemeClr val="accent1"/>
          </a:lnRef>
          <a:fillRef idx="3">
            <a:schemeClr val="accent1"/>
          </a:fillRef>
          <a:effectRef idx="2">
            <a:schemeClr val="accent1"/>
          </a:effectRef>
          <a:fontRef idx="minor">
            <a:schemeClr val="lt1"/>
          </a:fontRef>
        </p:style>
      </p:cxnSp>
      <p:sp>
        <p:nvSpPr>
          <p:cNvPr id="16" name="Flowchart: Magnetic Disk 15"/>
          <p:cNvSpPr/>
          <p:nvPr/>
        </p:nvSpPr>
        <p:spPr>
          <a:xfrm>
            <a:off x="4343400" y="1524000"/>
            <a:ext cx="667870" cy="914400"/>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Metadata Database</a:t>
            </a:r>
            <a:endParaRPr lang="en-US" sz="800" dirty="0"/>
          </a:p>
        </p:txBody>
      </p:sp>
      <p:sp>
        <p:nvSpPr>
          <p:cNvPr id="17" name="Flowchart: Magnetic Disk 16"/>
          <p:cNvSpPr/>
          <p:nvPr/>
        </p:nvSpPr>
        <p:spPr>
          <a:xfrm>
            <a:off x="5334000" y="1524000"/>
            <a:ext cx="685800" cy="914400"/>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Crawl Database</a:t>
            </a:r>
            <a:endParaRPr lang="en-US" sz="800" dirty="0"/>
          </a:p>
        </p:txBody>
      </p:sp>
      <p:sp>
        <p:nvSpPr>
          <p:cNvPr id="18" name="Flowchart: Multidocument 17"/>
          <p:cNvSpPr/>
          <p:nvPr/>
        </p:nvSpPr>
        <p:spPr>
          <a:xfrm>
            <a:off x="609600" y="4648200"/>
            <a:ext cx="1752600" cy="758952"/>
          </a:xfrm>
          <a:prstGeom prst="flowChartMultidocumen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Query &amp; Results Server</a:t>
            </a:r>
            <a:endParaRPr lang="en-US" sz="1400" dirty="0"/>
          </a:p>
        </p:txBody>
      </p:sp>
      <p:sp>
        <p:nvSpPr>
          <p:cNvPr id="19" name="Flowchart: Multidocument 18"/>
          <p:cNvSpPr/>
          <p:nvPr/>
        </p:nvSpPr>
        <p:spPr>
          <a:xfrm>
            <a:off x="2362200" y="2971800"/>
            <a:ext cx="1295400" cy="758952"/>
          </a:xfrm>
          <a:prstGeom prst="flowChartMultidocumen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400" dirty="0" smtClean="0"/>
              <a:t>Query Processor</a:t>
            </a:r>
            <a:endParaRPr lang="en-US" sz="1400" dirty="0"/>
          </a:p>
        </p:txBody>
      </p:sp>
      <p:sp>
        <p:nvSpPr>
          <p:cNvPr id="20" name="Flowchart: Multidocument 19"/>
          <p:cNvSpPr/>
          <p:nvPr/>
        </p:nvSpPr>
        <p:spPr>
          <a:xfrm>
            <a:off x="3429000" y="4648200"/>
            <a:ext cx="1447800" cy="758952"/>
          </a:xfrm>
          <a:prstGeom prst="flowChartMultidocumen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Search Engine</a:t>
            </a:r>
            <a:endParaRPr lang="en-US" sz="1400" dirty="0"/>
          </a:p>
        </p:txBody>
      </p:sp>
      <p:sp>
        <p:nvSpPr>
          <p:cNvPr id="21" name="Flowchart: Magnetic Disk 20"/>
          <p:cNvSpPr/>
          <p:nvPr/>
        </p:nvSpPr>
        <p:spPr>
          <a:xfrm>
            <a:off x="3810000" y="5943600"/>
            <a:ext cx="609600" cy="838200"/>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t>Index</a:t>
            </a:r>
            <a:endParaRPr lang="en-US" sz="800" dirty="0"/>
          </a:p>
        </p:txBody>
      </p:sp>
      <p:sp>
        <p:nvSpPr>
          <p:cNvPr id="22" name="Flowchart: Multidocument 21"/>
          <p:cNvSpPr/>
          <p:nvPr/>
        </p:nvSpPr>
        <p:spPr>
          <a:xfrm>
            <a:off x="5429256" y="4648200"/>
            <a:ext cx="1200144" cy="758952"/>
          </a:xfrm>
          <a:prstGeom prst="flowChartMultidocumen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Processing servers</a:t>
            </a:r>
            <a:endParaRPr lang="en-US" sz="1400" dirty="0"/>
          </a:p>
        </p:txBody>
      </p:sp>
      <p:sp>
        <p:nvSpPr>
          <p:cNvPr id="24" name="Flowchart: Magnetic Disk 23"/>
          <p:cNvSpPr/>
          <p:nvPr/>
        </p:nvSpPr>
        <p:spPr>
          <a:xfrm>
            <a:off x="3200400" y="1524000"/>
            <a:ext cx="685800" cy="914400"/>
          </a:xfrm>
          <a:prstGeom prst="flowChartMagneticDisk">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800" dirty="0" smtClean="0"/>
              <a:t>SSA Database</a:t>
            </a:r>
            <a:endParaRPr lang="en-US" sz="800" dirty="0"/>
          </a:p>
        </p:txBody>
      </p:sp>
      <p:cxnSp>
        <p:nvCxnSpPr>
          <p:cNvPr id="38" name="Straight Connector 37"/>
          <p:cNvCxnSpPr/>
          <p:nvPr/>
        </p:nvCxnSpPr>
        <p:spPr>
          <a:xfrm>
            <a:off x="457200" y="4343400"/>
            <a:ext cx="6858000" cy="0"/>
          </a:xfrm>
          <a:prstGeom prst="line">
            <a:avLst/>
          </a:prstGeom>
        </p:spPr>
        <p:style>
          <a:lnRef idx="1">
            <a:schemeClr val="accent1"/>
          </a:lnRef>
          <a:fillRef idx="3">
            <a:schemeClr val="accent1"/>
          </a:fillRef>
          <a:effectRef idx="2">
            <a:schemeClr val="accent1"/>
          </a:effectRef>
          <a:fontRef idx="minor">
            <a:schemeClr val="lt1"/>
          </a:fontRef>
        </p:style>
      </p:cxnSp>
      <p:cxnSp>
        <p:nvCxnSpPr>
          <p:cNvPr id="61" name="Straight Arrow Connector 60"/>
          <p:cNvCxnSpPr/>
          <p:nvPr/>
        </p:nvCxnSpPr>
        <p:spPr>
          <a:xfrm>
            <a:off x="1512277" y="3124200"/>
            <a:ext cx="838200"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66" name="Rectangle 65"/>
          <p:cNvSpPr/>
          <p:nvPr/>
        </p:nvSpPr>
        <p:spPr>
          <a:xfrm>
            <a:off x="6172200" y="2971800"/>
            <a:ext cx="1066800" cy="685800"/>
          </a:xfrm>
          <a:prstGeom prst="rect">
            <a:avLst/>
          </a:prstGeom>
        </p:spPr>
        <p:style>
          <a:lnRef idx="1">
            <a:schemeClr val="dk1"/>
          </a:lnRef>
          <a:fillRef idx="1002">
            <a:schemeClr val="dk1"/>
          </a:fillRef>
          <a:effectRef idx="2">
            <a:schemeClr val="dk1"/>
          </a:effectRef>
          <a:fontRef idx="minor">
            <a:schemeClr val="lt1"/>
          </a:fontRef>
        </p:style>
        <p:txBody>
          <a:bodyPr rtlCol="0" anchor="ctr"/>
          <a:lstStyle/>
          <a:p>
            <a:pPr algn="ctr"/>
            <a:r>
              <a:rPr lang="en-US" sz="1400" dirty="0" smtClean="0"/>
              <a:t>Index Servers</a:t>
            </a:r>
          </a:p>
        </p:txBody>
      </p:sp>
      <p:cxnSp>
        <p:nvCxnSpPr>
          <p:cNvPr id="67" name="Straight Arrow Connector 66"/>
          <p:cNvCxnSpPr/>
          <p:nvPr/>
        </p:nvCxnSpPr>
        <p:spPr>
          <a:xfrm rot="10800000">
            <a:off x="1471246" y="3505200"/>
            <a:ext cx="890954"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cxnSp>
        <p:nvCxnSpPr>
          <p:cNvPr id="72" name="Straight Arrow Connector 71"/>
          <p:cNvCxnSpPr/>
          <p:nvPr/>
        </p:nvCxnSpPr>
        <p:spPr>
          <a:xfrm>
            <a:off x="2414336" y="4800600"/>
            <a:ext cx="1005840"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cxnSp>
        <p:nvCxnSpPr>
          <p:cNvPr id="73" name="Straight Arrow Connector 72"/>
          <p:cNvCxnSpPr/>
          <p:nvPr/>
        </p:nvCxnSpPr>
        <p:spPr>
          <a:xfrm rot="10800000">
            <a:off x="2399096" y="5181600"/>
            <a:ext cx="1005840" cy="1588"/>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cxnSp>
        <p:nvCxnSpPr>
          <p:cNvPr id="74" name="Straight Connector 73"/>
          <p:cNvCxnSpPr/>
          <p:nvPr/>
        </p:nvCxnSpPr>
        <p:spPr>
          <a:xfrm rot="16200000" flipV="1">
            <a:off x="3733984" y="5791016"/>
            <a:ext cx="762000" cy="368"/>
          </a:xfrm>
          <a:prstGeom prst="line">
            <a:avLst/>
          </a:prstGeom>
          <a:ln w="28575"/>
        </p:spPr>
        <p:style>
          <a:lnRef idx="2">
            <a:schemeClr val="dk1"/>
          </a:lnRef>
          <a:fillRef idx="1002">
            <a:schemeClr val="dk1"/>
          </a:fillRef>
          <a:effectRef idx="1">
            <a:schemeClr val="dk1"/>
          </a:effectRef>
          <a:fontRef idx="minor">
            <a:schemeClr val="tx1"/>
          </a:fontRef>
        </p:style>
      </p:cxnSp>
      <p:cxnSp>
        <p:nvCxnSpPr>
          <p:cNvPr id="75" name="Straight Arrow Connector 74"/>
          <p:cNvCxnSpPr/>
          <p:nvPr/>
        </p:nvCxnSpPr>
        <p:spPr>
          <a:xfrm rot="10800000" flipV="1">
            <a:off x="1303008" y="3786196"/>
            <a:ext cx="1554480" cy="838200"/>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cxnSp>
        <p:nvCxnSpPr>
          <p:cNvPr id="76" name="Straight Arrow Connector 75"/>
          <p:cNvCxnSpPr/>
          <p:nvPr/>
        </p:nvCxnSpPr>
        <p:spPr>
          <a:xfrm flipV="1">
            <a:off x="838200" y="3733800"/>
            <a:ext cx="1524000" cy="838200"/>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cxnSp>
        <p:nvCxnSpPr>
          <p:cNvPr id="83" name="Straight Arrow Connector 82"/>
          <p:cNvCxnSpPr>
            <a:stCxn id="11" idx="1"/>
            <a:endCxn id="66" idx="3"/>
          </p:cNvCxnSpPr>
          <p:nvPr/>
        </p:nvCxnSpPr>
        <p:spPr>
          <a:xfrm rot="10800000">
            <a:off x="7239000" y="3314700"/>
            <a:ext cx="585536" cy="114300"/>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85" name="Straight Arrow Connector 84"/>
          <p:cNvCxnSpPr>
            <a:stCxn id="12" idx="1"/>
            <a:endCxn id="66" idx="3"/>
          </p:cNvCxnSpPr>
          <p:nvPr/>
        </p:nvCxnSpPr>
        <p:spPr>
          <a:xfrm rot="10800000" flipV="1">
            <a:off x="7239000" y="2362200"/>
            <a:ext cx="585536" cy="952500"/>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86" name="Straight Arrow Connector 85"/>
          <p:cNvCxnSpPr>
            <a:stCxn id="13" idx="1"/>
            <a:endCxn id="6" idx="3"/>
          </p:cNvCxnSpPr>
          <p:nvPr/>
        </p:nvCxnSpPr>
        <p:spPr>
          <a:xfrm rot="10800000" flipV="1">
            <a:off x="7239000" y="4572000"/>
            <a:ext cx="585536" cy="304800"/>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87" name="Straight Arrow Connector 86"/>
          <p:cNvCxnSpPr>
            <a:stCxn id="14" idx="1"/>
          </p:cNvCxnSpPr>
          <p:nvPr/>
        </p:nvCxnSpPr>
        <p:spPr>
          <a:xfrm rot="10800000">
            <a:off x="6529419" y="5257800"/>
            <a:ext cx="1295400" cy="381000"/>
          </a:xfrm>
          <a:prstGeom prst="straightConnector1">
            <a:avLst/>
          </a:prstGeom>
          <a:ln w="19050">
            <a:tailEnd type="arrow"/>
          </a:ln>
        </p:spPr>
        <p:style>
          <a:lnRef idx="2">
            <a:schemeClr val="dk1"/>
          </a:lnRef>
          <a:fillRef idx="1002">
            <a:schemeClr val="dk1"/>
          </a:fillRef>
          <a:effectRef idx="1">
            <a:schemeClr val="dk1"/>
          </a:effectRef>
          <a:fontRef idx="minor">
            <a:schemeClr val="tx1"/>
          </a:fontRef>
        </p:style>
      </p:cxnSp>
      <p:cxnSp>
        <p:nvCxnSpPr>
          <p:cNvPr id="97" name="Straight Arrow Connector 96"/>
          <p:cNvCxnSpPr>
            <a:stCxn id="22" idx="2"/>
            <a:endCxn id="21" idx="4"/>
          </p:cNvCxnSpPr>
          <p:nvPr/>
        </p:nvCxnSpPr>
        <p:spPr>
          <a:xfrm rot="5400000">
            <a:off x="4690592" y="5107418"/>
            <a:ext cx="984290" cy="1526274"/>
          </a:xfrm>
          <a:prstGeom prst="straightConnector1">
            <a:avLst/>
          </a:prstGeom>
          <a:ln w="28575">
            <a:tailEnd type="arrow"/>
          </a:ln>
        </p:spPr>
        <p:style>
          <a:lnRef idx="2">
            <a:schemeClr val="dk1"/>
          </a:lnRef>
          <a:fillRef idx="1002">
            <a:schemeClr val="dk1"/>
          </a:fillRef>
          <a:effectRef idx="1">
            <a:schemeClr val="dk1"/>
          </a:effectRef>
          <a:fontRef idx="minor">
            <a:schemeClr val="tx1"/>
          </a:fontRef>
        </p:style>
      </p:cxnSp>
      <p:sp>
        <p:nvSpPr>
          <p:cNvPr id="100" name="Rectangle 99"/>
          <p:cNvSpPr/>
          <p:nvPr/>
        </p:nvSpPr>
        <p:spPr>
          <a:xfrm>
            <a:off x="5943600" y="2362200"/>
            <a:ext cx="1676400" cy="54864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dirty="0" smtClean="0">
                <a:solidFill>
                  <a:schemeClr val="tx1"/>
                </a:solidFill>
              </a:rPr>
              <a:t>Index  Repositories  using SharePoint gatherer</a:t>
            </a:r>
            <a:endParaRPr lang="en-US" sz="1400" dirty="0">
              <a:solidFill>
                <a:schemeClr val="tx1"/>
              </a:solidFill>
            </a:endParaRPr>
          </a:p>
        </p:txBody>
      </p:sp>
      <p:sp>
        <p:nvSpPr>
          <p:cNvPr id="105" name="Rectangle 104"/>
          <p:cNvSpPr/>
          <p:nvPr/>
        </p:nvSpPr>
        <p:spPr>
          <a:xfrm>
            <a:off x="6019800" y="5562600"/>
            <a:ext cx="16764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dirty="0" smtClean="0">
                <a:solidFill>
                  <a:schemeClr val="tx1"/>
                </a:solidFill>
              </a:rPr>
              <a:t>Index  Repositories  using FAST system</a:t>
            </a:r>
            <a:endParaRPr lang="en-US" sz="1400" dirty="0">
              <a:solidFill>
                <a:schemeClr val="tx1"/>
              </a:solidFill>
            </a:endParaRPr>
          </a:p>
        </p:txBody>
      </p:sp>
      <p:sp>
        <p:nvSpPr>
          <p:cNvPr id="106" name="Rectangle 105"/>
          <p:cNvSpPr/>
          <p:nvPr/>
        </p:nvSpPr>
        <p:spPr>
          <a:xfrm>
            <a:off x="4648200" y="5562600"/>
            <a:ext cx="1219200" cy="54864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dirty="0" smtClean="0">
                <a:solidFill>
                  <a:schemeClr val="tx1"/>
                </a:solidFill>
              </a:rPr>
              <a:t>Propagate index to search engine</a:t>
            </a:r>
            <a:endParaRPr lang="en-US" sz="1400" dirty="0">
              <a:solidFill>
                <a:schemeClr val="tx1"/>
              </a:solidFill>
            </a:endParaRPr>
          </a:p>
        </p:txBody>
      </p:sp>
      <p:sp>
        <p:nvSpPr>
          <p:cNvPr id="107" name="Rectangle 106"/>
          <p:cNvSpPr/>
          <p:nvPr/>
        </p:nvSpPr>
        <p:spPr>
          <a:xfrm>
            <a:off x="1143000" y="2606040"/>
            <a:ext cx="13716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200" dirty="0" smtClean="0">
                <a:solidFill>
                  <a:schemeClr val="tx1"/>
                </a:solidFill>
              </a:rPr>
              <a:t>Query request to FAST location</a:t>
            </a:r>
            <a:endParaRPr lang="en-US" sz="1200" dirty="0">
              <a:solidFill>
                <a:schemeClr val="tx1"/>
              </a:solidFill>
            </a:endParaRPr>
          </a:p>
        </p:txBody>
      </p:sp>
      <p:sp>
        <p:nvSpPr>
          <p:cNvPr id="109" name="Rectangle 108"/>
          <p:cNvSpPr/>
          <p:nvPr/>
        </p:nvSpPr>
        <p:spPr>
          <a:xfrm>
            <a:off x="2667000" y="3886200"/>
            <a:ext cx="12954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lIns="0" rIns="0" rtlCol="0" anchor="ctr"/>
          <a:lstStyle/>
          <a:p>
            <a:pPr algn="ctr"/>
            <a:r>
              <a:rPr lang="en-US" sz="1400" dirty="0" smtClean="0">
                <a:solidFill>
                  <a:schemeClr val="tx1"/>
                </a:solidFill>
              </a:rPr>
              <a:t>Send Query to FAST backend </a:t>
            </a:r>
            <a:endParaRPr lang="en-US" sz="1400" dirty="0">
              <a:solidFill>
                <a:schemeClr val="tx1"/>
              </a:solidFill>
            </a:endParaRPr>
          </a:p>
        </p:txBody>
      </p:sp>
      <p:sp>
        <p:nvSpPr>
          <p:cNvPr id="110" name="Rectangle 109"/>
          <p:cNvSpPr/>
          <p:nvPr/>
        </p:nvSpPr>
        <p:spPr>
          <a:xfrm>
            <a:off x="2545080" y="4595446"/>
            <a:ext cx="73152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lIns="0" rIns="0" rtlCol="0" anchor="ctr"/>
          <a:lstStyle/>
          <a:p>
            <a:pPr algn="ctr"/>
            <a:r>
              <a:rPr lang="en-US" sz="1400" dirty="0" smtClean="0">
                <a:solidFill>
                  <a:schemeClr val="tx1"/>
                </a:solidFill>
              </a:rPr>
              <a:t>Modified      Query</a:t>
            </a:r>
            <a:endParaRPr lang="en-US" sz="1400" dirty="0">
              <a:solidFill>
                <a:schemeClr val="tx1"/>
              </a:solidFill>
            </a:endParaRPr>
          </a:p>
        </p:txBody>
      </p:sp>
      <p:sp>
        <p:nvSpPr>
          <p:cNvPr id="111" name="Rectangle 110"/>
          <p:cNvSpPr/>
          <p:nvPr/>
        </p:nvSpPr>
        <p:spPr>
          <a:xfrm>
            <a:off x="2513428" y="5009271"/>
            <a:ext cx="73152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lIns="0" rIns="0" rtlCol="0" anchor="ctr"/>
          <a:lstStyle/>
          <a:p>
            <a:pPr algn="ctr"/>
            <a:r>
              <a:rPr lang="en-US" sz="1400" dirty="0" smtClean="0">
                <a:solidFill>
                  <a:schemeClr val="tx1"/>
                </a:solidFill>
              </a:rPr>
              <a:t>Search Results</a:t>
            </a:r>
            <a:endParaRPr lang="en-US" sz="1400" dirty="0">
              <a:solidFill>
                <a:schemeClr val="tx1"/>
              </a:solidFill>
            </a:endParaRPr>
          </a:p>
        </p:txBody>
      </p:sp>
      <p:sp>
        <p:nvSpPr>
          <p:cNvPr id="114" name="Rectangle 113"/>
          <p:cNvSpPr/>
          <p:nvPr/>
        </p:nvSpPr>
        <p:spPr>
          <a:xfrm>
            <a:off x="609600" y="5257800"/>
            <a:ext cx="9144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lIns="0" rIns="0" rtlCol="0" anchor="ctr"/>
          <a:lstStyle/>
          <a:p>
            <a:pPr algn="ctr"/>
            <a:r>
              <a:rPr lang="en-US" sz="1400" dirty="0" smtClean="0">
                <a:solidFill>
                  <a:schemeClr val="tx1"/>
                </a:solidFill>
              </a:rPr>
              <a:t>Results Processing</a:t>
            </a:r>
            <a:endParaRPr lang="en-US" sz="1400" dirty="0">
              <a:solidFill>
                <a:schemeClr val="tx1"/>
              </a:solidFill>
            </a:endParaRPr>
          </a:p>
        </p:txBody>
      </p:sp>
      <p:sp>
        <p:nvSpPr>
          <p:cNvPr id="115" name="Rectangle 114"/>
          <p:cNvSpPr/>
          <p:nvPr/>
        </p:nvSpPr>
        <p:spPr>
          <a:xfrm>
            <a:off x="1524000" y="4540348"/>
            <a:ext cx="9144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lIns="0" rIns="0" rtlCol="0" anchor="ctr"/>
          <a:lstStyle/>
          <a:p>
            <a:pPr algn="ctr"/>
            <a:r>
              <a:rPr lang="en-US" sz="1400" dirty="0" smtClean="0">
                <a:solidFill>
                  <a:schemeClr val="tx1"/>
                </a:solidFill>
              </a:rPr>
              <a:t>Query Processing</a:t>
            </a:r>
            <a:endParaRPr lang="en-US" sz="1400" dirty="0">
              <a:solidFill>
                <a:schemeClr val="tx1"/>
              </a:solidFill>
            </a:endParaRPr>
          </a:p>
        </p:txBody>
      </p:sp>
      <p:sp>
        <p:nvSpPr>
          <p:cNvPr id="116" name="Rectangle 115"/>
          <p:cNvSpPr/>
          <p:nvPr/>
        </p:nvSpPr>
        <p:spPr>
          <a:xfrm>
            <a:off x="152400" y="4053840"/>
            <a:ext cx="12954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lIns="0" rIns="0" rtlCol="0" anchor="ctr"/>
          <a:lstStyle/>
          <a:p>
            <a:pPr algn="ctr"/>
            <a:r>
              <a:rPr lang="en-US" sz="1400" dirty="0" smtClean="0">
                <a:solidFill>
                  <a:schemeClr val="tx1"/>
                </a:solidFill>
              </a:rPr>
              <a:t>Final search results</a:t>
            </a:r>
            <a:endParaRPr lang="en-US" sz="1400" dirty="0">
              <a:solidFill>
                <a:schemeClr val="tx1"/>
              </a:solidFill>
            </a:endParaRPr>
          </a:p>
        </p:txBody>
      </p:sp>
      <p:sp>
        <p:nvSpPr>
          <p:cNvPr id="117" name="Rectangle 116"/>
          <p:cNvSpPr/>
          <p:nvPr/>
        </p:nvSpPr>
        <p:spPr>
          <a:xfrm>
            <a:off x="838200" y="3429000"/>
            <a:ext cx="13716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dirty="0" smtClean="0">
                <a:solidFill>
                  <a:schemeClr val="tx1"/>
                </a:solidFill>
              </a:rPr>
              <a:t>Show results in SharePoint</a:t>
            </a:r>
            <a:endParaRPr lang="en-US" sz="1400" dirty="0">
              <a:solidFill>
                <a:schemeClr val="tx1"/>
              </a:solidFill>
            </a:endParaRPr>
          </a:p>
        </p:txBody>
      </p:sp>
      <p:cxnSp>
        <p:nvCxnSpPr>
          <p:cNvPr id="33" name="Straight Arrow Connector 32"/>
          <p:cNvCxnSpPr/>
          <p:nvPr/>
        </p:nvCxnSpPr>
        <p:spPr>
          <a:xfrm rot="5400000">
            <a:off x="6312480" y="4178880"/>
            <a:ext cx="937846" cy="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 name="Rectangle 103"/>
          <p:cNvSpPr/>
          <p:nvPr/>
        </p:nvSpPr>
        <p:spPr>
          <a:xfrm>
            <a:off x="5943600" y="3901440"/>
            <a:ext cx="1676400" cy="365760"/>
          </a:xfrm>
          <a:prstGeom prst="rect">
            <a:avLst/>
          </a:prstGeom>
          <a:solidFill>
            <a:srgbClr xmlns:mc="http://schemas.openxmlformats.org/markup-compatibility/2006" xmlns:a14="http://schemas.microsoft.com/office/drawing/2010/main" val="FFFF85" mc:Ignorable="">
              <a:alpha val="25000"/>
            </a:srgbClr>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dirty="0" smtClean="0">
                <a:solidFill>
                  <a:schemeClr val="tx1"/>
                </a:solidFill>
              </a:rPr>
              <a:t>Send content to FAST for indexing</a:t>
            </a:r>
            <a:endParaRPr lang="en-US" sz="1400" dirty="0">
              <a:solidFill>
                <a:schemeClr val="tx1"/>
              </a:solidFill>
            </a:endParaRPr>
          </a:p>
        </p:txBody>
      </p:sp>
      <p:sp>
        <p:nvSpPr>
          <p:cNvPr id="53" name="TextBox 52"/>
          <p:cNvSpPr txBox="1"/>
          <p:nvPr/>
        </p:nvSpPr>
        <p:spPr>
          <a:xfrm>
            <a:off x="8401079" y="1690675"/>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54" name="TextBox 53"/>
          <p:cNvSpPr txBox="1"/>
          <p:nvPr/>
        </p:nvSpPr>
        <p:spPr>
          <a:xfrm>
            <a:off x="8401077" y="1536689"/>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55" name="TextBox 54"/>
          <p:cNvSpPr txBox="1"/>
          <p:nvPr/>
        </p:nvSpPr>
        <p:spPr>
          <a:xfrm>
            <a:off x="8407074" y="1387814"/>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59" name="TextBox 58"/>
          <p:cNvSpPr txBox="1"/>
          <p:nvPr/>
        </p:nvSpPr>
        <p:spPr>
          <a:xfrm>
            <a:off x="8401079" y="6232191"/>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60" name="TextBox 59"/>
          <p:cNvSpPr txBox="1"/>
          <p:nvPr/>
        </p:nvSpPr>
        <p:spPr>
          <a:xfrm>
            <a:off x="8401077" y="6078205"/>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
        <p:nvSpPr>
          <p:cNvPr id="62" name="TextBox 61"/>
          <p:cNvSpPr txBox="1"/>
          <p:nvPr/>
        </p:nvSpPr>
        <p:spPr>
          <a:xfrm>
            <a:off x="8407074" y="5929330"/>
            <a:ext cx="304800" cy="381000"/>
          </a:xfrm>
          <a:prstGeom prst="rect">
            <a:avLst/>
          </a:prstGeom>
          <a:noFill/>
        </p:spPr>
        <p:style>
          <a:lnRef idx="0">
            <a:scrgbClr r="0" g="0" b="0"/>
          </a:lnRef>
          <a:fillRef idx="1002">
            <a:schemeClr val="dk1"/>
          </a:fillRef>
          <a:effectRef idx="0">
            <a:scrgbClr r="0" g="0" b="0"/>
          </a:effectRef>
          <a:fontRef idx="major"/>
        </p:style>
        <p:txBody>
          <a:bodyPr wrap="square" rtlCol="0">
            <a:spAutoFit/>
          </a:bodyPr>
          <a:lstStyle/>
          <a:p>
            <a:r>
              <a:rPr lang="en-US" b="1" dirty="0" smtClean="0"/>
              <a:t>.</a:t>
            </a:r>
            <a:endParaRPr lang="en-US" b="1"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5" grpId="0" animBg="1"/>
      <p:bldP spid="106" grpId="0" animBg="1"/>
      <p:bldP spid="107" grpId="0" animBg="1"/>
      <p:bldP spid="109" grpId="0" animBg="1"/>
      <p:bldP spid="110" grpId="0" animBg="1"/>
      <p:bldP spid="111" grpId="0" animBg="1"/>
      <p:bldP spid="114" grpId="0" animBg="1"/>
      <p:bldP spid="115" grpId="0" animBg="1"/>
      <p:bldP spid="116" grpId="0" animBg="1"/>
      <p:bldP spid="117" grpId="0" animBg="1"/>
      <p:bldP spid="1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Enterprise Search Platform</a:t>
            </a:r>
            <a:br>
              <a:rPr lang="en-US" dirty="0" smtClean="0"/>
            </a:br>
            <a:r>
              <a:rPr lang="en-US" sz="3100" dirty="0" smtClean="0">
                <a:solidFill>
                  <a:srgbClr xmlns:mc="http://schemas.openxmlformats.org/markup-compatibility/2006" xmlns:a14="http://schemas.microsoft.com/office/drawing/2010/main" val="00B0F0" mc:Ignorable=""/>
                </a:solidFill>
                <a:latin typeface="Segoe Light" charset="0"/>
              </a:rPr>
              <a:t>Connecting to Repositories</a:t>
            </a:r>
            <a:br>
              <a:rPr lang="en-US" sz="3100" dirty="0" smtClean="0">
                <a:solidFill>
                  <a:srgbClr xmlns:mc="http://schemas.openxmlformats.org/markup-compatibility/2006" xmlns:a14="http://schemas.microsoft.com/office/drawing/2010/main" val="00B0F0" mc:Ignorable=""/>
                </a:solidFill>
                <a:latin typeface="Segoe Light" charset="0"/>
              </a:rPr>
            </a:br>
            <a:endParaRPr lang="en-US" sz="3100" dirty="0">
              <a:solidFill>
                <a:srgbClr xmlns:mc="http://schemas.openxmlformats.org/markup-compatibility/2006" xmlns:a14="http://schemas.microsoft.com/office/drawing/2010/main" val="00B0F0" mc:Ignorable=""/>
              </a:solidFill>
              <a:latin typeface="Segoe Light" charset="0"/>
            </a:endParaRPr>
          </a:p>
        </p:txBody>
      </p:sp>
      <p:graphicFrame>
        <p:nvGraphicFramePr>
          <p:cNvPr id="5" name="Content Placeholder 4"/>
          <p:cNvGraphicFramePr>
            <a:graphicFrameLocks noGrp="1"/>
          </p:cNvGraphicFramePr>
          <p:nvPr>
            <p:ph idx="1"/>
          </p:nvPr>
        </p:nvGraphicFramePr>
        <p:xfrm>
          <a:off x="304800" y="1676400"/>
          <a:ext cx="8610600" cy="4810760"/>
        </p:xfrm>
        <a:graphic>
          <a:graphicData uri="http://schemas.openxmlformats.org/drawingml/2006/table">
            <a:tbl>
              <a:tblPr firstRow="1" bandRow="1">
                <a:tableStyleId>{C083E6E3-FA7D-4D7B-A595-EF9225AFEA82}</a:tableStyleId>
              </a:tblPr>
              <a:tblGrid>
                <a:gridCol w="4114800"/>
                <a:gridCol w="2286000"/>
                <a:gridCol w="2209800"/>
              </a:tblGrid>
              <a:tr h="370840">
                <a:tc>
                  <a:txBody>
                    <a:bodyPr/>
                    <a:lstStyle/>
                    <a:p>
                      <a:r>
                        <a:rPr lang="en-US" sz="1600" dirty="0" smtClean="0">
                          <a:solidFill>
                            <a:schemeClr val="accent5">
                              <a:lumMod val="60000"/>
                              <a:lumOff val="40000"/>
                            </a:schemeClr>
                          </a:solidFill>
                        </a:rPr>
                        <a:t>Capabilities</a:t>
                      </a:r>
                      <a:endParaRPr lang="en-US" sz="1600" dirty="0">
                        <a:solidFill>
                          <a:schemeClr val="accent5">
                            <a:lumMod val="60000"/>
                            <a:lumOff val="40000"/>
                          </a:schemeClr>
                        </a:solidFill>
                      </a:endParaRPr>
                    </a:p>
                  </a:txBody>
                  <a:tcPr/>
                </a:tc>
                <a:tc>
                  <a:txBody>
                    <a:bodyPr/>
                    <a:lstStyle/>
                    <a:p>
                      <a:pPr algn="ctr"/>
                      <a:r>
                        <a:rPr lang="en-US" sz="1600" dirty="0" smtClean="0">
                          <a:solidFill>
                            <a:schemeClr val="accent5">
                              <a:lumMod val="60000"/>
                              <a:lumOff val="40000"/>
                            </a:schemeClr>
                          </a:solidFill>
                        </a:rPr>
                        <a:t>SharePoint Search</a:t>
                      </a:r>
                      <a:endParaRPr lang="en-US" sz="1600" dirty="0">
                        <a:solidFill>
                          <a:schemeClr val="accent5">
                            <a:lumMod val="60000"/>
                            <a:lumOff val="40000"/>
                          </a:schemeClr>
                        </a:solidFill>
                      </a:endParaRPr>
                    </a:p>
                  </a:txBody>
                  <a:tcPr/>
                </a:tc>
                <a:tc>
                  <a:txBody>
                    <a:bodyPr/>
                    <a:lstStyle/>
                    <a:p>
                      <a:pPr algn="ctr"/>
                      <a:r>
                        <a:rPr lang="en-US" sz="1600" dirty="0" smtClean="0">
                          <a:solidFill>
                            <a:schemeClr val="accent5">
                              <a:lumMod val="60000"/>
                              <a:lumOff val="40000"/>
                            </a:schemeClr>
                          </a:solidFill>
                        </a:rPr>
                        <a:t>FAST Search for SharePoint</a:t>
                      </a:r>
                      <a:endParaRPr lang="en-US" sz="1600" dirty="0">
                        <a:solidFill>
                          <a:schemeClr val="accent5">
                            <a:lumMod val="60000"/>
                            <a:lumOff val="40000"/>
                          </a:schemeClr>
                        </a:solidFill>
                      </a:endParaRPr>
                    </a:p>
                  </a:txBody>
                  <a:tcPr/>
                </a:tc>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Indexing</a:t>
                      </a:r>
                    </a:p>
                  </a:txBody>
                  <a:tcPr/>
                </a:tc>
                <a:tc hMerge="1">
                  <a:txBody>
                    <a:bodyPr/>
                    <a:lstStyle/>
                    <a:p>
                      <a:endParaRPr lang="en-US"/>
                    </a:p>
                  </a:txBody>
                  <a:tcPr/>
                </a:tc>
                <a:tc hMerge="1">
                  <a:txBody>
                    <a:bodyPr/>
                    <a:lstStyle/>
                    <a:p>
                      <a:endParaRPr lang="en-US"/>
                    </a:p>
                  </a:txBody>
                  <a:tcPr/>
                </a:tc>
              </a:tr>
              <a:tr h="370840">
                <a:tc>
                  <a:txBody>
                    <a:bodyPr/>
                    <a:lstStyle/>
                    <a:p>
                      <a:pPr lvl="1"/>
                      <a:r>
                        <a:rPr lang="en-US" sz="1600" dirty="0" smtClean="0"/>
                        <a:t>Protocol Handlers</a:t>
                      </a:r>
                      <a:endParaRPr lang="en-US" sz="1600" dirty="0"/>
                    </a:p>
                  </a:txBody>
                  <a:tcPr/>
                </a:tc>
                <a:tc>
                  <a:txBody>
                    <a:bodyPr/>
                    <a:lstStyle/>
                    <a:p>
                      <a:pPr algn="ctr"/>
                      <a:r>
                        <a:rPr lang="en-US" sz="2000" b="1" dirty="0" smtClean="0">
                          <a:solidFill>
                            <a:srgbClr xmlns:mc="http://schemas.openxmlformats.org/markup-compatibility/2006" xmlns:a14="http://schemas.microsoft.com/office/drawing/2010/main" val="00B050" mc:Ignorable=""/>
                          </a:solidFill>
                          <a:sym typeface="Wingdings"/>
                        </a:rPr>
                        <a:t></a:t>
                      </a:r>
                      <a:endParaRPr lang="en-US" sz="2000" b="1" dirty="0">
                        <a:solidFill>
                          <a:srgbClr xmlns:mc="http://schemas.openxmlformats.org/markup-compatibility/2006" xmlns:a14="http://schemas.microsoft.com/office/drawing/2010/main" val="00B050" mc:Ignorable=""/>
                        </a:solidFill>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p>
                      <a:pPr algn="ctr"/>
                      <a:r>
                        <a:rPr lang="en-US" sz="1100" i="1" dirty="0" smtClean="0">
                          <a:sym typeface="Wingdings"/>
                        </a:rPr>
                        <a:t>(</a:t>
                      </a:r>
                      <a:r>
                        <a:rPr lang="en-US" sz="1100" i="1" dirty="0" smtClean="0"/>
                        <a:t>Shared SharePoint Connector </a:t>
                      </a:r>
                      <a:r>
                        <a:rPr lang="en-US" sz="1100" i="1" dirty="0" smtClean="0">
                          <a:sym typeface="Wingdings"/>
                        </a:rPr>
                        <a:t>)</a:t>
                      </a:r>
                      <a:endParaRPr lang="en-US" sz="1100" i="1" dirty="0"/>
                    </a:p>
                  </a:txBody>
                  <a:tcPr/>
                </a:tc>
              </a:tr>
              <a:tr h="370840">
                <a:tc>
                  <a:txBody>
                    <a:bodyPr/>
                    <a:lstStyle/>
                    <a:p>
                      <a:pPr lvl="1"/>
                      <a:r>
                        <a:rPr lang="en-US" sz="1600" dirty="0" smtClean="0"/>
                        <a:t>Index</a:t>
                      </a:r>
                      <a:r>
                        <a:rPr lang="en-US" sz="1600" baseline="0" dirty="0" smtClean="0"/>
                        <a:t> Database/Web Service using BDC Connectors</a:t>
                      </a:r>
                      <a:endParaRPr lang="en-US" sz="1600" dirty="0"/>
                    </a:p>
                  </a:txBody>
                  <a:tcPr/>
                </a:tc>
                <a:tc>
                  <a:txBody>
                    <a:bodyPr/>
                    <a:lstStyle/>
                    <a:p>
                      <a:pPr algn="ctr"/>
                      <a:r>
                        <a:rPr lang="en-US" sz="2000" b="1" dirty="0" smtClean="0">
                          <a:solidFill>
                            <a:srgbClr xmlns:mc="http://schemas.openxmlformats.org/markup-compatibility/2006" xmlns:a14="http://schemas.microsoft.com/office/drawing/2010/main" val="00B050" mc:Ignorable=""/>
                          </a:solidFill>
                          <a:sym typeface="Wingdings"/>
                        </a:rPr>
                        <a:t></a:t>
                      </a:r>
                      <a:endParaRPr lang="en-US" sz="1800" b="1" dirty="0">
                        <a:solidFill>
                          <a:srgbClr xmlns:mc="http://schemas.openxmlformats.org/markup-compatibility/2006" xmlns:a14="http://schemas.microsoft.com/office/drawing/2010/main" val="00B050" mc:Ignorable=""/>
                        </a:solidFill>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p>
                      <a:pPr algn="ctr"/>
                      <a:r>
                        <a:rPr lang="en-US" sz="1100" i="1" dirty="0" smtClean="0">
                          <a:sym typeface="Wingdings"/>
                        </a:rPr>
                        <a:t>(</a:t>
                      </a:r>
                      <a:r>
                        <a:rPr lang="en-US" sz="1100" i="1" dirty="0" smtClean="0"/>
                        <a:t>Shared SharePoint Connector </a:t>
                      </a:r>
                      <a:r>
                        <a:rPr lang="en-US" sz="1100" i="1" dirty="0" smtClean="0">
                          <a:sym typeface="Wingdings"/>
                        </a:rPr>
                        <a:t>)</a:t>
                      </a:r>
                      <a:endParaRPr lang="en-US" sz="1100" i="1" dirty="0"/>
                    </a:p>
                  </a:txBody>
                  <a:tcPr/>
                </a:tc>
              </a:tr>
              <a:tr h="370840">
                <a:tc>
                  <a:txBody>
                    <a:bodyPr/>
                    <a:lstStyle/>
                    <a:p>
                      <a:pPr lvl="1"/>
                      <a:r>
                        <a:rPr lang="en-US" sz="1600" dirty="0" smtClean="0"/>
                        <a:t>Index custom repositories using</a:t>
                      </a:r>
                      <a:r>
                        <a:rPr lang="en-US" sz="1600" baseline="0" dirty="0" smtClean="0"/>
                        <a:t> custom BDC connectors</a:t>
                      </a:r>
                      <a:endParaRPr lang="en-US" sz="1600" dirty="0"/>
                    </a:p>
                  </a:txBody>
                  <a:tcPr/>
                </a:tc>
                <a:tc>
                  <a:txBody>
                    <a:bodyPr/>
                    <a:lstStyle/>
                    <a:p>
                      <a:pPr algn="ctr"/>
                      <a:r>
                        <a:rPr lang="en-US" sz="2000" b="1" dirty="0" smtClean="0">
                          <a:solidFill>
                            <a:srgbClr xmlns:mc="http://schemas.openxmlformats.org/markup-compatibility/2006" xmlns:a14="http://schemas.microsoft.com/office/drawing/2010/main" val="00B050" mc:Ignorable=""/>
                          </a:solidFill>
                          <a:sym typeface="Wingdings"/>
                        </a:rPr>
                        <a:t></a:t>
                      </a:r>
                      <a:endParaRPr lang="en-US" sz="1800" b="1" dirty="0">
                        <a:solidFill>
                          <a:srgbClr xmlns:mc="http://schemas.openxmlformats.org/markup-compatibility/2006" xmlns:a14="http://schemas.microsoft.com/office/drawing/2010/main" val="00B050" mc:Ignorable=""/>
                        </a:solidFill>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dirty="0" smtClean="0">
                          <a:sym typeface="Wingdings"/>
                        </a:rPr>
                        <a:t>(</a:t>
                      </a:r>
                      <a:r>
                        <a:rPr lang="en-US" sz="1100" i="1" dirty="0" smtClean="0"/>
                        <a:t>Shared SharePoint Connector </a:t>
                      </a:r>
                      <a:r>
                        <a:rPr lang="en-US" sz="1100" i="1" dirty="0" smtClean="0">
                          <a:sym typeface="Wingdings"/>
                        </a:rPr>
                        <a:t>)</a:t>
                      </a:r>
                      <a:endParaRPr lang="en-US" sz="1100" i="1" dirty="0" smtClean="0"/>
                    </a:p>
                  </a:txBody>
                  <a:tcPr/>
                </a:tc>
              </a:tr>
              <a:tr h="370840">
                <a:tc>
                  <a:txBody>
                    <a:bodyPr/>
                    <a:lstStyle/>
                    <a:p>
                      <a:pPr lvl="1"/>
                      <a:r>
                        <a:rPr lang="en-US" sz="1600" dirty="0" smtClean="0"/>
                        <a:t>Content API</a:t>
                      </a:r>
                      <a:r>
                        <a:rPr lang="en-US" sz="1600" baseline="0" dirty="0" smtClean="0"/>
                        <a:t> can be used for </a:t>
                      </a:r>
                      <a:r>
                        <a:rPr lang="en-US" sz="1600" dirty="0" smtClean="0"/>
                        <a:t>Push based content indexing</a:t>
                      </a:r>
                      <a:endParaRPr lang="en-US" sz="1600" dirty="0"/>
                    </a:p>
                  </a:txBody>
                  <a:tcPr/>
                </a:tc>
                <a:tc>
                  <a:txBody>
                    <a:bodyPr/>
                    <a:lstStyle/>
                    <a:p>
                      <a:pPr algn="ctr"/>
                      <a:r>
                        <a:rPr lang="en-US" sz="2000" dirty="0" smtClean="0">
                          <a:solidFill>
                            <a:srgbClr xmlns:mc="http://schemas.openxmlformats.org/markup-compatibility/2006" xmlns:a14="http://schemas.microsoft.com/office/drawing/2010/main" val="FF0000" mc:Ignorable=""/>
                          </a:solidFill>
                          <a:sym typeface="Wingdings"/>
                        </a:rPr>
                        <a:t></a:t>
                      </a:r>
                      <a:endParaRPr lang="en-US" sz="1600" dirty="0">
                        <a:solidFill>
                          <a:srgbClr xmlns:mc="http://schemas.openxmlformats.org/markup-compatibility/2006" xmlns:a14="http://schemas.microsoft.com/office/drawing/2010/main" val="FF0000" mc:Ignorable=""/>
                        </a:solidFill>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1"/>
                      <a:r>
                        <a:rPr lang="en-US" sz="1600" baseline="0" dirty="0" smtClean="0"/>
                        <a:t>JDBC Based Indexing</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xmlns:mc="http://schemas.openxmlformats.org/markup-compatibility/2006" xmlns:a14="http://schemas.microsoft.com/office/drawing/2010/main" val="FF0000" mc:Ignorable=""/>
                          </a:solidFill>
                          <a:sym typeface="Wingdings"/>
                        </a:rPr>
                        <a:t></a:t>
                      </a:r>
                      <a:endParaRPr lang="en-US" sz="1600" dirty="0" smtClean="0">
                        <a:solidFill>
                          <a:srgbClr xmlns:mc="http://schemas.openxmlformats.org/markup-compatibility/2006" xmlns:a14="http://schemas.microsoft.com/office/drawing/2010/main" val="FF0000" mc:Ignorable=""/>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1"/>
                      <a:r>
                        <a:rPr lang="en-US" sz="1600" dirty="0" smtClean="0"/>
                        <a:t>Pipeline Plug-ins</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xmlns:mc="http://schemas.openxmlformats.org/markup-compatibility/2006" xmlns:a14="http://schemas.microsoft.com/office/drawing/2010/main" val="FF0000" mc:Ignorable=""/>
                          </a:solidFill>
                          <a:sym typeface="Wingdings"/>
                        </a:rPr>
                        <a:t></a:t>
                      </a:r>
                      <a:endParaRPr lang="en-US" sz="1600" dirty="0" smtClean="0">
                        <a:solidFill>
                          <a:srgbClr xmlns:mc="http://schemas.openxmlformats.org/markup-compatibility/2006" xmlns:a14="http://schemas.microsoft.com/office/drawing/2010/main" val="FF0000" mc:Ignorable=""/>
                        </a:solidFill>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Querying</a:t>
                      </a:r>
                    </a:p>
                  </a:txBody>
                  <a:tcPr/>
                </a:tc>
                <a:tc hMerge="1">
                  <a:txBody>
                    <a:bodyPr/>
                    <a:lstStyle/>
                    <a:p>
                      <a:endParaRPr lang="en-US"/>
                    </a:p>
                  </a:txBody>
                  <a:tcPr/>
                </a:tc>
                <a:tc hMerge="1">
                  <a:txBody>
                    <a:bodyPr/>
                    <a:lstStyle/>
                    <a:p>
                      <a:endParaRPr lang="en-US"/>
                    </a:p>
                  </a:txBody>
                  <a:tcPr/>
                </a:tc>
              </a:tr>
              <a:tr h="370840">
                <a:tc>
                  <a:txBody>
                    <a:bodyPr/>
                    <a:lstStyle/>
                    <a:p>
                      <a:pPr lvl="1"/>
                      <a:r>
                        <a:rPr lang="en-US" sz="1600" dirty="0" smtClean="0"/>
                        <a:t>Federation</a:t>
                      </a:r>
                      <a:endParaRPr lang="en-US" sz="1600" dirty="0"/>
                    </a:p>
                  </a:txBody>
                  <a:tcPr/>
                </a:tc>
                <a:tc>
                  <a:txBody>
                    <a:bodyPr/>
                    <a:lstStyle/>
                    <a:p>
                      <a:pPr algn="ctr"/>
                      <a:r>
                        <a:rPr lang="en-US" sz="2000" b="1" dirty="0" smtClean="0">
                          <a:solidFill>
                            <a:srgbClr xmlns:mc="http://schemas.openxmlformats.org/markup-compatibility/2006" xmlns:a14="http://schemas.microsoft.com/office/drawing/2010/main" val="00B050" mc:Ignorable=""/>
                          </a:solidFill>
                          <a:sym typeface="Wingdings"/>
                        </a:rPr>
                        <a:t></a:t>
                      </a:r>
                      <a:endParaRPr lang="en-US" sz="2000" b="1" dirty="0">
                        <a:solidFill>
                          <a:srgbClr xmlns:mc="http://schemas.openxmlformats.org/markup-compatibility/2006" xmlns:a14="http://schemas.microsoft.com/office/drawing/2010/main" val="00B050" mc:Ignorable=""/>
                        </a:solidFill>
                      </a:endParaRPr>
                    </a:p>
                  </a:txBody>
                  <a:tcPr/>
                </a:tc>
                <a:tc>
                  <a:txBody>
                    <a:bodyPr/>
                    <a:lstStyle/>
                    <a:p>
                      <a:pPr algn="ct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a:bodyPr>
          <a:lstStyle/>
          <a:p>
            <a:r>
              <a:rPr lang="en-US" dirty="0" smtClean="0"/>
              <a:t>Enterprise Search Platform</a:t>
            </a:r>
            <a:br>
              <a:rPr lang="en-US" dirty="0" smtClean="0"/>
            </a:br>
            <a:r>
              <a:rPr lang="en-US" sz="2800" dirty="0" smtClean="0">
                <a:solidFill>
                  <a:srgbClr xmlns:mc="http://schemas.openxmlformats.org/markup-compatibility/2006" xmlns:a14="http://schemas.microsoft.com/office/drawing/2010/main" val="00B0F0" mc:Ignorable=""/>
                </a:solidFill>
                <a:latin typeface="Segoe Light" charset="0"/>
              </a:rPr>
              <a:t>Managing Content</a:t>
            </a:r>
          </a:p>
        </p:txBody>
      </p:sp>
      <p:graphicFrame>
        <p:nvGraphicFramePr>
          <p:cNvPr id="9" name="Content Placeholder 8"/>
          <p:cNvGraphicFramePr>
            <a:graphicFrameLocks noGrp="1"/>
          </p:cNvGraphicFramePr>
          <p:nvPr>
            <p:ph idx="1"/>
          </p:nvPr>
        </p:nvGraphicFramePr>
        <p:xfrm>
          <a:off x="381000" y="1600200"/>
          <a:ext cx="8429685" cy="3977640"/>
        </p:xfrm>
        <a:graphic>
          <a:graphicData uri="http://schemas.openxmlformats.org/drawingml/2006/table">
            <a:tbl>
              <a:tblPr firstRow="1" bandRow="1">
                <a:tableStyleId>{C083E6E3-FA7D-4D7B-A595-EF9225AFEA82}</a:tableStyleId>
              </a:tblPr>
              <a:tblGrid>
                <a:gridCol w="3962400"/>
                <a:gridCol w="2286000"/>
                <a:gridCol w="2181285"/>
              </a:tblGrid>
              <a:tr h="370840">
                <a:tc>
                  <a:txBody>
                    <a:bodyPr/>
                    <a:lstStyle/>
                    <a:p>
                      <a:r>
                        <a:rPr lang="en-US" dirty="0" smtClean="0">
                          <a:solidFill>
                            <a:schemeClr val="accent5">
                              <a:lumMod val="60000"/>
                              <a:lumOff val="40000"/>
                            </a:schemeClr>
                          </a:solidFill>
                        </a:rPr>
                        <a:t>Capabilities</a:t>
                      </a:r>
                      <a:endParaRPr lang="en-US" dirty="0">
                        <a:solidFill>
                          <a:schemeClr val="accent5">
                            <a:lumMod val="60000"/>
                            <a:lumOff val="40000"/>
                          </a:schemeClr>
                        </a:solidFill>
                      </a:endParaRPr>
                    </a:p>
                  </a:txBody>
                  <a:tcPr/>
                </a:tc>
                <a:tc>
                  <a:txBody>
                    <a:bodyPr/>
                    <a:lstStyle/>
                    <a:p>
                      <a:pPr algn="ctr"/>
                      <a:r>
                        <a:rPr lang="en-US" dirty="0" smtClean="0">
                          <a:solidFill>
                            <a:schemeClr val="accent5">
                              <a:lumMod val="60000"/>
                              <a:lumOff val="40000"/>
                            </a:schemeClr>
                          </a:solidFill>
                        </a:rPr>
                        <a:t>SharePoint Search</a:t>
                      </a:r>
                      <a:endParaRPr lang="en-US" dirty="0">
                        <a:solidFill>
                          <a:schemeClr val="accent5">
                            <a:lumMod val="60000"/>
                            <a:lumOff val="40000"/>
                          </a:schemeClr>
                        </a:solidFill>
                      </a:endParaRPr>
                    </a:p>
                  </a:txBody>
                  <a:tcPr/>
                </a:tc>
                <a:tc>
                  <a:txBody>
                    <a:bodyPr/>
                    <a:lstStyle/>
                    <a:p>
                      <a:pPr algn="ctr"/>
                      <a:r>
                        <a:rPr lang="en-US" dirty="0" smtClean="0">
                          <a:solidFill>
                            <a:schemeClr val="accent5">
                              <a:lumMod val="60000"/>
                              <a:lumOff val="40000"/>
                            </a:schemeClr>
                          </a:solidFill>
                        </a:rPr>
                        <a:t>FAST Search for SharePoint</a:t>
                      </a:r>
                      <a:endParaRPr lang="en-US" dirty="0">
                        <a:solidFill>
                          <a:schemeClr val="accent5">
                            <a:lumMod val="60000"/>
                            <a:lumOff val="40000"/>
                          </a:schemeClr>
                        </a:solidFill>
                      </a:endParaRPr>
                    </a:p>
                  </a:txBody>
                  <a:tcPr/>
                </a:tc>
              </a:tr>
              <a:tr h="370840">
                <a:tc>
                  <a:txBody>
                    <a:bodyPr/>
                    <a:lstStyle/>
                    <a:p>
                      <a:pPr lvl="0"/>
                      <a:r>
                        <a:rPr lang="en-US" dirty="0" smtClean="0"/>
                        <a:t>Define document</a:t>
                      </a:r>
                      <a:r>
                        <a:rPr lang="en-US" baseline="0" dirty="0" smtClean="0"/>
                        <a:t> metadata &amp; scopes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Customize</a:t>
                      </a:r>
                      <a:r>
                        <a:rPr lang="en-US" baseline="0" dirty="0" smtClean="0"/>
                        <a:t> OOB Relevance Model</a:t>
                      </a:r>
                      <a:endParaRPr lang="en-US" dirty="0"/>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Custom Relevance</a:t>
                      </a:r>
                      <a:r>
                        <a:rPr lang="en-US" baseline="0" dirty="0" smtClean="0"/>
                        <a:t> Model</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p>
                      <a:pPr marL="0" marR="0" indent="0" algn="ctr" defTabSz="914363"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latin typeface="+mn-lt"/>
                          <a:ea typeface="+mn-ea"/>
                          <a:cs typeface="+mn-cs"/>
                          <a:sym typeface="Wingdings"/>
                        </a:rPr>
                        <a:t>(Enhanced)</a:t>
                      </a:r>
                    </a:p>
                  </a:txBody>
                  <a:tcPr/>
                </a:tc>
              </a:tr>
              <a:tr h="370840">
                <a:tc>
                  <a:txBody>
                    <a:bodyPr/>
                    <a:lstStyle/>
                    <a:p>
                      <a:pPr lvl="0"/>
                      <a:r>
                        <a:rPr kumimoji="0" lang="en-US" kern="1200" dirty="0" smtClean="0"/>
                        <a:t>Entity Extraction</a:t>
                      </a:r>
                      <a:endParaRPr kumimoji="0" lang="en-US" kern="1200" dirty="0">
                        <a:solidFill>
                          <a:schemeClr val="tx1"/>
                        </a:solidFill>
                        <a:latin typeface="+mn-lt"/>
                        <a:ea typeface="+mn-ea"/>
                        <a:cs typeface="+mn-cs"/>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Best Bets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Visual Best Bets</a:t>
                      </a:r>
                      <a:endParaRPr lang="en-US" dirty="0"/>
                    </a:p>
                  </a:txBody>
                  <a:tcPr/>
                </a:tc>
                <a:tc>
                  <a:txBody>
                    <a:bodyPr/>
                    <a:lstStyle/>
                    <a:p>
                      <a:pPr marL="0" algn="ctr" defTabSz="914363" rtl="0" eaLnBrk="1" latinLnBrk="0" hangingPunct="1"/>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Thesaurus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PowerShell</a:t>
                      </a:r>
                      <a:r>
                        <a:rPr lang="en-US" baseline="0" dirty="0" smtClean="0"/>
                        <a:t> support</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a:bodyPr>
          <a:lstStyle/>
          <a:p>
            <a:r>
              <a:rPr lang="en-US" dirty="0" smtClean="0"/>
              <a:t>Enterprise Search Platform</a:t>
            </a:r>
            <a:br>
              <a:rPr lang="en-US" dirty="0" smtClean="0"/>
            </a:br>
            <a:r>
              <a:rPr lang="en-US" sz="2800" dirty="0" smtClean="0">
                <a:solidFill>
                  <a:srgbClr xmlns:mc="http://schemas.openxmlformats.org/markup-compatibility/2006" xmlns:a14="http://schemas.microsoft.com/office/drawing/2010/main" val="00B0F0" mc:Ignorable=""/>
                </a:solidFill>
                <a:latin typeface="Segoe Light" charset="0"/>
              </a:rPr>
              <a:t>Enhancing End User Experience</a:t>
            </a:r>
          </a:p>
        </p:txBody>
      </p:sp>
      <p:graphicFrame>
        <p:nvGraphicFramePr>
          <p:cNvPr id="8" name="Content Placeholder 7"/>
          <p:cNvGraphicFramePr>
            <a:graphicFrameLocks noGrp="1"/>
          </p:cNvGraphicFramePr>
          <p:nvPr>
            <p:ph idx="1"/>
          </p:nvPr>
        </p:nvGraphicFramePr>
        <p:xfrm>
          <a:off x="381000" y="1524000"/>
          <a:ext cx="8429685" cy="4206240"/>
        </p:xfrm>
        <a:graphic>
          <a:graphicData uri="http://schemas.openxmlformats.org/drawingml/2006/table">
            <a:tbl>
              <a:tblPr firstRow="1" bandRow="1">
                <a:tableStyleId>{C083E6E3-FA7D-4D7B-A595-EF9225AFEA82}</a:tableStyleId>
              </a:tblPr>
              <a:tblGrid>
                <a:gridCol w="3886200"/>
                <a:gridCol w="2286000"/>
                <a:gridCol w="2257485"/>
              </a:tblGrid>
              <a:tr h="370840">
                <a:tc>
                  <a:txBody>
                    <a:bodyPr/>
                    <a:lstStyle/>
                    <a:p>
                      <a:r>
                        <a:rPr lang="en-US" dirty="0" smtClean="0">
                          <a:solidFill>
                            <a:schemeClr val="accent5">
                              <a:lumMod val="60000"/>
                              <a:lumOff val="40000"/>
                            </a:schemeClr>
                          </a:solidFill>
                        </a:rPr>
                        <a:t>Capabilities</a:t>
                      </a:r>
                      <a:endParaRPr lang="en-US" dirty="0">
                        <a:solidFill>
                          <a:schemeClr val="accent5">
                            <a:lumMod val="60000"/>
                            <a:lumOff val="40000"/>
                          </a:schemeClr>
                        </a:solidFill>
                      </a:endParaRPr>
                    </a:p>
                  </a:txBody>
                  <a:tcPr/>
                </a:tc>
                <a:tc>
                  <a:txBody>
                    <a:bodyPr/>
                    <a:lstStyle/>
                    <a:p>
                      <a:pPr algn="ctr"/>
                      <a:r>
                        <a:rPr lang="en-US" dirty="0" smtClean="0">
                          <a:solidFill>
                            <a:schemeClr val="accent5">
                              <a:lumMod val="60000"/>
                              <a:lumOff val="40000"/>
                            </a:schemeClr>
                          </a:solidFill>
                        </a:rPr>
                        <a:t>SharePoint Search</a:t>
                      </a:r>
                      <a:endParaRPr lang="en-US" dirty="0">
                        <a:solidFill>
                          <a:schemeClr val="accent5">
                            <a:lumMod val="60000"/>
                            <a:lumOff val="40000"/>
                          </a:schemeClr>
                        </a:solidFill>
                      </a:endParaRPr>
                    </a:p>
                  </a:txBody>
                  <a:tcPr/>
                </a:tc>
                <a:tc>
                  <a:txBody>
                    <a:bodyPr/>
                    <a:lstStyle/>
                    <a:p>
                      <a:pPr algn="ctr"/>
                      <a:r>
                        <a:rPr lang="en-US" dirty="0" smtClean="0">
                          <a:solidFill>
                            <a:schemeClr val="accent5">
                              <a:lumMod val="60000"/>
                              <a:lumOff val="40000"/>
                            </a:schemeClr>
                          </a:solidFill>
                        </a:rPr>
                        <a:t>FAST</a:t>
                      </a:r>
                      <a:r>
                        <a:rPr lang="en-US" baseline="0" dirty="0" smtClean="0">
                          <a:solidFill>
                            <a:schemeClr val="accent5">
                              <a:lumMod val="60000"/>
                              <a:lumOff val="40000"/>
                            </a:schemeClr>
                          </a:solidFill>
                        </a:rPr>
                        <a:t> </a:t>
                      </a:r>
                      <a:r>
                        <a:rPr lang="en-US" dirty="0" smtClean="0">
                          <a:solidFill>
                            <a:schemeClr val="accent5">
                              <a:lumMod val="60000"/>
                              <a:lumOff val="40000"/>
                            </a:schemeClr>
                          </a:solidFill>
                        </a:rPr>
                        <a:t>Search for SharePoint</a:t>
                      </a:r>
                      <a:endParaRPr lang="en-US" dirty="0">
                        <a:solidFill>
                          <a:schemeClr val="accent5">
                            <a:lumMod val="60000"/>
                            <a:lumOff val="40000"/>
                          </a:schemeClr>
                        </a:solidFill>
                      </a:endParaRPr>
                    </a:p>
                  </a:txBody>
                  <a:tcPr/>
                </a:tc>
              </a:tr>
              <a:tr h="370840">
                <a:tc>
                  <a:txBody>
                    <a:bodyPr/>
                    <a:lstStyle/>
                    <a:p>
                      <a:pPr lvl="0"/>
                      <a:r>
                        <a:rPr lang="en-US" dirty="0" smtClean="0"/>
                        <a:t>Extend</a:t>
                      </a:r>
                      <a:r>
                        <a:rPr lang="en-US" baseline="0" dirty="0" smtClean="0"/>
                        <a:t> OOB Web Parts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p>
                  </a:txBody>
                  <a:tcPr/>
                </a:tc>
              </a:tr>
              <a:tr h="370840">
                <a:tc>
                  <a:txBody>
                    <a:bodyPr/>
                    <a:lstStyle/>
                    <a:p>
                      <a:pPr lvl="0"/>
                      <a:r>
                        <a:rPr lang="en-US" dirty="0" smtClean="0"/>
                        <a:t>Interact with existing Web Parts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Page Level</a:t>
                      </a:r>
                      <a:r>
                        <a:rPr lang="en-US" baseline="0" dirty="0" smtClean="0"/>
                        <a:t> Query hooks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Page Level</a:t>
                      </a:r>
                      <a:r>
                        <a:rPr lang="en-US" baseline="0" dirty="0" smtClean="0"/>
                        <a:t> Result hooks</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Shallow Refinement</a:t>
                      </a:r>
                      <a:endParaRPr lang="en-US" dirty="0"/>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Deep Refinement</a:t>
                      </a:r>
                      <a:endParaRPr lang="en-US" dirty="0"/>
                    </a:p>
                  </a:txBody>
                  <a:tcPr/>
                </a:tc>
                <a:tc>
                  <a:txBody>
                    <a:bodyPr/>
                    <a:lstStyle/>
                    <a:p>
                      <a:pPr marL="0" algn="ctr" defTabSz="914363" rtl="0" eaLnBrk="1" latinLnBrk="0" hangingPunct="1"/>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Result</a:t>
                      </a:r>
                      <a:r>
                        <a:rPr lang="en-US" baseline="0" dirty="0" smtClean="0"/>
                        <a:t> Previews</a:t>
                      </a:r>
                      <a:endParaRPr lang="en-US" dirty="0"/>
                    </a:p>
                  </a:txBody>
                  <a:tcPr/>
                </a:tc>
                <a:tc>
                  <a:txBody>
                    <a:bodyPr/>
                    <a:lstStyle/>
                    <a:p>
                      <a:pPr marL="0" algn="ctr" defTabSz="914363" rtl="0" eaLnBrk="1" latinLnBrk="0" hangingPunct="1"/>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Sort by</a:t>
                      </a:r>
                      <a:r>
                        <a:rPr lang="en-US" baseline="0" dirty="0" smtClean="0"/>
                        <a:t> custom managed properties</a:t>
                      </a:r>
                      <a:endParaRPr lang="en-US" dirty="0"/>
                    </a:p>
                  </a:txBody>
                  <a:tcPr/>
                </a:tc>
                <a:tc>
                  <a:txBody>
                    <a:bodyPr/>
                    <a:lstStyle/>
                    <a:p>
                      <a:pPr marL="0" algn="ctr" defTabSz="914363" rtl="0" eaLnBrk="1" latinLnBrk="0" hangingPunct="1"/>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r h="370840">
                <a:tc>
                  <a:txBody>
                    <a:bodyPr/>
                    <a:lstStyle/>
                    <a:p>
                      <a:pPr lvl="0"/>
                      <a:r>
                        <a:rPr lang="en-US" dirty="0" smtClean="0"/>
                        <a:t>User Contextual Search</a:t>
                      </a:r>
                      <a:endParaRPr lang="en-US" dirty="0"/>
                    </a:p>
                  </a:txBody>
                  <a:tcPr/>
                </a:tc>
                <a:tc>
                  <a:txBody>
                    <a:bodyPr/>
                    <a:lstStyle/>
                    <a:p>
                      <a:pPr marL="0" algn="ctr" defTabSz="914363" rtl="0" eaLnBrk="1" latinLnBrk="0" hangingPunct="1"/>
                      <a:r>
                        <a:rPr lang="en-US" sz="2000" kern="1200" dirty="0" smtClean="0">
                          <a:solidFill>
                            <a:srgbClr xmlns:mc="http://schemas.openxmlformats.org/markup-compatibility/2006" xmlns:a14="http://schemas.microsoft.com/office/drawing/2010/main" val="FF0000" mc:Ignorable=""/>
                          </a:solidFill>
                          <a:latin typeface="+mn-lt"/>
                          <a:ea typeface="+mn-ea"/>
                          <a:cs typeface="+mn-cs"/>
                          <a:sym typeface="Wingdings"/>
                        </a:rPr>
                        <a:t></a:t>
                      </a:r>
                      <a:endParaRPr lang="en-US" sz="2000" kern="1200" dirty="0">
                        <a:solidFill>
                          <a:srgbClr xmlns:mc="http://schemas.openxmlformats.org/markup-compatibility/2006" xmlns:a14="http://schemas.microsoft.com/office/drawing/2010/main" val="FF0000" mc:Ignorable=""/>
                        </a:solidFill>
                        <a:latin typeface="+mn-lt"/>
                        <a:ea typeface="+mn-ea"/>
                        <a:cs typeface="+mn-cs"/>
                        <a:sym typeface="Wingdings"/>
                      </a:endParaRPr>
                    </a:p>
                  </a:txBody>
                  <a:tcPr/>
                </a:tc>
                <a:tc>
                  <a:txBody>
                    <a:bodyPr/>
                    <a:lstStyle/>
                    <a:p>
                      <a:pPr marL="0" algn="ctr" defTabSz="914363" rtl="0" eaLnBrk="1" latinLnBrk="0" hangingPunct="1"/>
                      <a:r>
                        <a:rPr lang="en-US" sz="2000" b="1" kern="1200" dirty="0" smtClean="0">
                          <a:solidFill>
                            <a:srgbClr xmlns:mc="http://schemas.openxmlformats.org/markup-compatibility/2006" xmlns:a14="http://schemas.microsoft.com/office/drawing/2010/main" val="00B050" mc:Ignorable=""/>
                          </a:solidFill>
                          <a:latin typeface="+mn-lt"/>
                          <a:ea typeface="+mn-ea"/>
                          <a:cs typeface="+mn-cs"/>
                          <a:sym typeface="Wingdings"/>
                        </a:rPr>
                        <a:t></a:t>
                      </a:r>
                      <a:endParaRPr lang="en-US" sz="2000" b="1" kern="1200" dirty="0">
                        <a:solidFill>
                          <a:srgbClr xmlns:mc="http://schemas.openxmlformats.org/markup-compatibility/2006" xmlns:a14="http://schemas.microsoft.com/office/drawing/2010/main" val="00B050" mc:Ignorable=""/>
                        </a:solidFill>
                        <a:latin typeface="+mn-lt"/>
                        <a:ea typeface="+mn-ea"/>
                        <a:cs typeface="+mn-cs"/>
                        <a:sym typeface="Wingdings"/>
                      </a:endParaRPr>
                    </a:p>
                  </a:txBody>
                  <a:tcPr/>
                </a:tc>
              </a:tr>
            </a:tbl>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2.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3.xml><?xml version="1.0" encoding="utf-8"?>
<ds:datastoreItem xmlns:ds="http://schemas.openxmlformats.org/officeDocument/2006/customXml" ds:itemID="{88949476-2CD8-49F4-92F3-B19B6F6A21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8295</TotalTime>
  <Words>2244</Words>
  <Application>Microsoft Office PowerPoint</Application>
  <PresentationFormat>On-screen Show (4:3)</PresentationFormat>
  <Paragraphs>386</Paragraphs>
  <Slides>23</Slides>
  <Notes>19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1_Dk Blue swoosh template Segoe</vt:lpstr>
      <vt:lpstr>Extending the SharePoint Search Infrastructure</vt:lpstr>
      <vt:lpstr>Outline</vt:lpstr>
      <vt:lpstr>SharePoint 2010 Search Architecture</vt:lpstr>
      <vt:lpstr>SharePoint 2010 Search Product Line  FAST and SharePoint Search form a unified productivity search line</vt:lpstr>
      <vt:lpstr>SharePoint Search Architecture</vt:lpstr>
      <vt:lpstr>FAST Search for SharePoint Integration Architecture</vt:lpstr>
      <vt:lpstr>Enterprise Search Platform Connecting to Repositories </vt:lpstr>
      <vt:lpstr>Enterprise Search Platform Managing Content</vt:lpstr>
      <vt:lpstr>Enterprise Search Platform Enhancing End User Experience</vt:lpstr>
      <vt:lpstr>Enterprise Search Platform Query Capabilities</vt:lpstr>
      <vt:lpstr>.NET Assembly Connector Framework</vt:lpstr>
      <vt:lpstr>The Connector Framework</vt:lpstr>
      <vt:lpstr>The Connector Framework</vt:lpstr>
      <vt:lpstr>BDC Based .NET Assembly Connector  New Features for Search in Model Files</vt:lpstr>
      <vt:lpstr>Creating a .NET Connector</vt:lpstr>
      <vt:lpstr>Enhancing the Search User Interface </vt:lpstr>
      <vt:lpstr>Customizing User Interface</vt:lpstr>
      <vt:lpstr>Customizing User Interface (ctd)</vt:lpstr>
      <vt:lpstr>Search Parts</vt:lpstr>
      <vt:lpstr>Creating Custom Ranking Models </vt:lpstr>
      <vt:lpstr>Ranking Models</vt:lpstr>
      <vt:lpstr>Custom Ranking Model</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Extending Search</dc:title>
  <dc:subject>SharePoint14</dc:subject>
  <dc:creator>Ted Pattison Group</dc:creator>
  <cp:lastModifiedBy>Andrew Connell</cp:lastModifiedBy>
  <cp:revision>451</cp:revision>
  <dcterms:created xsi:type="dcterms:W3CDTF">2006-12-21T03:33:08Z</dcterms:created>
  <dcterms:modified xsi:type="dcterms:W3CDTF">2009-10-15T15:04:10Z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11</vt:lpwstr>
  </property>
  <property fmtid="{D5CDD505-2E9C-101B-9397-08002B2CF9AE}" pid="4" name="Order">
    <vt:r8>1100</vt:r8>
  </property>
  <property fmtid="{D5CDD505-2E9C-101B-9397-08002B2CF9AE}" pid="5" name="Author0">
    <vt:lpwstr>Scot Hillier</vt:lpwstr>
  </property>
  <property fmtid="{D5CDD505-2E9C-101B-9397-08002B2CF9AE}" pid="6" name="ContentAuthor">
    <vt:lpwstr>3</vt:lpwstr>
  </property>
  <property fmtid="{D5CDD505-2E9C-101B-9397-08002B2CF9AE}" pid="7" name="ContentItemStatus">
    <vt:lpwstr>Completed</vt:lpwstr>
  </property>
</Properties>
</file>