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3"/>
  </p:notesMasterIdLst>
  <p:handoutMasterIdLst>
    <p:handoutMasterId r:id="rId24"/>
  </p:handoutMasterIdLst>
  <p:sldIdLst>
    <p:sldId id="256" r:id="rId5"/>
    <p:sldId id="278" r:id="rId6"/>
    <p:sldId id="284" r:id="rId7"/>
    <p:sldId id="279" r:id="rId8"/>
    <p:sldId id="280" r:id="rId9"/>
    <p:sldId id="281" r:id="rId10"/>
    <p:sldId id="296" r:id="rId11"/>
    <p:sldId id="285" r:id="rId12"/>
    <p:sldId id="286" r:id="rId13"/>
    <p:sldId id="287" r:id="rId14"/>
    <p:sldId id="290" r:id="rId15"/>
    <p:sldId id="291" r:id="rId16"/>
    <p:sldId id="292" r:id="rId17"/>
    <p:sldId id="293" r:id="rId18"/>
    <p:sldId id="297" r:id="rId19"/>
    <p:sldId id="294" r:id="rId20"/>
    <p:sldId id="298" r:id="rId21"/>
    <p:sldId id="295"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020228" mc:Ignorable=""/>
    <a:srgbClr xmlns:mc="http://schemas.openxmlformats.org/markup-compatibility/2006" xmlns:a14="http://schemas.microsoft.com/office/drawing/2010/main" val="030349" mc:Ignorable=""/>
    <a:srgbClr xmlns:mc="http://schemas.openxmlformats.org/markup-compatibility/2006" xmlns:a14="http://schemas.microsoft.com/office/drawing/2010/main" val="F2F2F2" mc:Ignorable=""/>
    <a:srgbClr xmlns:mc="http://schemas.openxmlformats.org/markup-compatibility/2006" xmlns:a14="http://schemas.microsoft.com/office/drawing/2010/main" val="050575" mc:Ignorable=""/>
    <a:srgbClr xmlns:mc="http://schemas.openxmlformats.org/markup-compatibility/2006" xmlns:a14="http://schemas.microsoft.com/office/drawing/2010/main" val="003399" mc:Ignorable=""/>
    <a:srgbClr xmlns:mc="http://schemas.openxmlformats.org/markup-compatibility/2006" xmlns:a14="http://schemas.microsoft.com/office/drawing/2010/main" val="000066" mc:Ignorable=""/>
    <a:srgbClr xmlns:mc="http://schemas.openxmlformats.org/markup-compatibility/2006" xmlns:a14="http://schemas.microsoft.com/office/drawing/2010/main" val="000099" mc:Ignorable=""/>
    <a:srgbClr xmlns:mc="http://schemas.openxmlformats.org/markup-compatibility/2006" xmlns:a14="http://schemas.microsoft.com/office/drawing/2010/main" val="EAEAEA"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94" autoAdjust="0"/>
    <p:restoredTop sz="68170" autoAdjust="0"/>
  </p:normalViewPr>
  <p:slideViewPr>
    <p:cSldViewPr>
      <p:cViewPr>
        <p:scale>
          <a:sx n="67" d="100"/>
          <a:sy n="67" d="100"/>
        </p:scale>
        <p:origin x="-202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2628" y="-3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1: Roadmap - </a:t>
            </a:r>
            <a:fld id="{073E6628-0705-4E34-90AA-D61A964D0AFD}" type="slidenum">
              <a:rPr lang="en-US" smtClean="0"/>
              <a:pPr defTabSz="948507"/>
              <a:t>‹#›</a:t>
            </a:fld>
            <a:endParaRPr lang="en-US" dirty="0"/>
          </a:p>
        </p:txBody>
      </p:sp>
      <p:sp>
        <p:nvSpPr>
          <p:cNvPr id="4" name="TextBox 3"/>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23471656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Beta1 SharePoint Developer Workshop</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lIns="94851" tIns="47425" rIns="94851" bIns="47425"/>
          <a:lstStyle>
            <a:lvl1pPr algn="r">
              <a:defRPr sz="1000"/>
            </a:lvl1pPr>
          </a:lstStyle>
          <a:p>
            <a:r>
              <a:rPr lang="en-US" dirty="0" smtClean="0"/>
              <a:t>Lecture 1: Roadmap - </a:t>
            </a:r>
            <a:fld id="{073E6628-0705-4E34-90AA-D61A964D0AFD}" type="slidenum">
              <a:rPr lang="en-US" smtClean="0"/>
              <a:pPr/>
              <a:t>‹#›</a:t>
            </a:fld>
            <a:endParaRPr lang="en-US" dirty="0"/>
          </a:p>
        </p:txBody>
      </p:sp>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6" name="TextBox 5"/>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162892976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system.web.ui.webcontrols.button.text.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msdn.microsoft.com/en-us/library/ydy4x04a.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p:txBody>
          <a:bodyPr/>
          <a:lstStyle>
            <a:lvl1pPr>
              <a:defRPr sz="1000" smtClean="0"/>
            </a:lvl1pPr>
          </a:lstStyle>
          <a:p>
            <a:r>
              <a:rPr lang="en-US" smtClean="0"/>
              <a:t>Beta1 SharePoint Developer Workshop: MS Confidential</a:t>
            </a:r>
            <a:endParaRPr lang="en-US" dirty="0"/>
          </a:p>
        </p:txBody>
      </p:sp>
      <p:sp>
        <p:nvSpPr>
          <p:cNvPr id="8" name="Slide Number Placeholder 4"/>
          <p:cNvSpPr>
            <a:spLocks noGrp="1"/>
          </p:cNvSpPr>
          <p:nvPr>
            <p:ph type="sldNum" sz="quarter" idx="5"/>
          </p:nvPr>
        </p:nvSpPr>
        <p:spPr/>
        <p:txBody>
          <a:bodyPr/>
          <a:lstStyle>
            <a:lvl1pPr algn="r">
              <a:defRPr sz="1000"/>
            </a:lvl1pPr>
          </a:lstStyle>
          <a:p>
            <a:r>
              <a:rPr lang="en-US" smtClean="0"/>
              <a:t>Lecture 1: Roadmap - </a:t>
            </a:r>
            <a:fld id="{073E6628-0705-4E34-90AA-D61A964D0AFD}" type="slidenum">
              <a:rPr lang="en-US" smtClean="0"/>
              <a:pPr/>
              <a:t>1</a:t>
            </a:fld>
            <a:endParaRPr lang="en-US" dirty="0"/>
          </a:p>
        </p:txBody>
      </p:sp>
      <p:sp>
        <p:nvSpPr>
          <p:cNvPr id="11" name="Notes Placeholder 10"/>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12" name="Slide Image Placeholder 11"/>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2:37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a:lstStyle>
            <a:lvl1pPr algn="r">
              <a:defRPr sz="1000"/>
            </a:lvl1pPr>
          </a:lstStyle>
          <a:p>
            <a:r>
              <a:rPr lang="en-US" dirty="0" smtClean="0"/>
              <a:t>Lecture 1: Roadmap - </a:t>
            </a:r>
            <a:fld id="{073E6628-0705-4E34-90AA-D61A964D0AF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a:lstStyle>
            <a:lvl1pPr algn="r">
              <a:defRPr sz="1000"/>
            </a:lvl1pPr>
          </a:lstStyle>
          <a:p>
            <a:r>
              <a:rPr lang="en-US" dirty="0" smtClean="0"/>
              <a:t>Lecture 1: Roadmap - </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simple demo designed to show deployment in</a:t>
            </a:r>
            <a:r>
              <a:rPr lang="en-US" baseline="0" dirty="0" smtClean="0"/>
              <a:t> different ways</a:t>
            </a:r>
          </a:p>
          <a:p>
            <a:endParaRPr lang="en-US" baseline="0" dirty="0" smtClean="0"/>
          </a:p>
          <a:p>
            <a:r>
              <a:rPr lang="en-US" baseline="0" dirty="0" smtClean="0"/>
              <a:t>Make a new VS2010 project, select to deploy to the Farm</a:t>
            </a:r>
          </a:p>
          <a:p>
            <a:r>
              <a:rPr lang="en-US" baseline="0" dirty="0" smtClean="0"/>
              <a:t>Then change the “Sandboxed Solution” property and deploy to the site collection</a:t>
            </a:r>
          </a:p>
          <a:p>
            <a:r>
              <a:rPr lang="en-US" baseline="0" dirty="0" smtClean="0"/>
              <a:t>Then take the WSP and run a PS script to deploy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2:37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The resource expression takes the following form, where Class is optional, unless the resource is a global one, and </a:t>
            </a:r>
            <a:r>
              <a:rPr lang="en-US" dirty="0" err="1" smtClean="0"/>
              <a:t>ResourceID</a:t>
            </a:r>
            <a:r>
              <a:rPr lang="en-US" dirty="0" smtClean="0"/>
              <a:t> is required:</a:t>
            </a:r>
          </a:p>
          <a:p>
            <a:pPr rtl="0"/>
            <a:r>
              <a:rPr lang="en-US" dirty="0" smtClean="0"/>
              <a:t>&lt;%$</a:t>
            </a:r>
            <a:r>
              <a:rPr lang="en-US" dirty="0" err="1" smtClean="0"/>
              <a:t>Resources:Class,ResourceID</a:t>
            </a:r>
            <a:r>
              <a:rPr lang="en-US" dirty="0" smtClean="0"/>
              <a:t>%&gt;</a:t>
            </a:r>
          </a:p>
          <a:p>
            <a:pPr rtl="0"/>
            <a:endParaRPr lang="en-US" dirty="0" smtClean="0"/>
          </a:p>
          <a:p>
            <a:pPr rtl="0"/>
            <a:r>
              <a:rPr lang="en-US" dirty="0" smtClean="0"/>
              <a:t>The Class value identifies the resource file to use when you use global resources. When .</a:t>
            </a:r>
            <a:r>
              <a:rPr lang="en-US" dirty="0" err="1" smtClean="0"/>
              <a:t>resx</a:t>
            </a:r>
            <a:r>
              <a:rPr lang="en-US" dirty="0" smtClean="0"/>
              <a:t> files are compiled, the base file name, without extensions, is used as the class name of the resulting assembly, explicitly. If you want to use resources from a local resource file (one that matches the current page name), you do not have to include a class name. This is because ASP.NET matches the page class to the resource class.</a:t>
            </a:r>
          </a:p>
          <a:p>
            <a:pPr rtl="0"/>
            <a:endParaRPr lang="en-US" dirty="0" smtClean="0"/>
          </a:p>
          <a:p>
            <a:pPr rtl="0"/>
            <a:r>
              <a:rPr lang="en-US" dirty="0" smtClean="0"/>
              <a:t>The </a:t>
            </a:r>
            <a:r>
              <a:rPr lang="en-US" dirty="0" err="1" smtClean="0"/>
              <a:t>ResourceID</a:t>
            </a:r>
            <a:r>
              <a:rPr lang="en-US" dirty="0" smtClean="0"/>
              <a:t> value is the identifier of the resource to read. In the previous example, the </a:t>
            </a:r>
            <a:r>
              <a:rPr lang="en-US" dirty="0" smtClean="0">
                <a:hlinkClick r:id="rId3"/>
              </a:rPr>
              <a:t>Text</a:t>
            </a:r>
            <a:r>
              <a:rPr lang="en-US" dirty="0" smtClean="0"/>
              <a:t> property for the button is read from the global resource file </a:t>
            </a:r>
            <a:r>
              <a:rPr lang="en-US" dirty="0" err="1" smtClean="0"/>
              <a:t>WebResources.resx</a:t>
            </a:r>
            <a:r>
              <a:rPr lang="en-US" dirty="0" smtClean="0"/>
              <a:t> (or the appropriate localized version). In that file, ASP.NET uses the value for the resource with the identifier Button1Caption and for the page itself. To set page properties, you can use resource expressions in the </a:t>
            </a:r>
            <a:r>
              <a:rPr lang="en-US" dirty="0" smtClean="0">
                <a:hlinkClick r:id="rId4"/>
              </a:rPr>
              <a:t>@ Page</a:t>
            </a:r>
            <a:r>
              <a:rPr lang="en-US" dirty="0" smtClean="0"/>
              <a:t> directive.</a:t>
            </a:r>
          </a:p>
          <a:p>
            <a:endParaRPr lang="en-US" dirty="0"/>
          </a:p>
        </p:txBody>
      </p:sp>
      <p:sp>
        <p:nvSpPr>
          <p:cNvPr id="4" name="Header Placeholder 3"/>
          <p:cNvSpPr>
            <a:spLocks noGrp="1"/>
          </p:cNvSpPr>
          <p:nvPr>
            <p:ph type="hdr" sz="quarter" idx="10"/>
          </p:nvPr>
        </p:nvSpPr>
        <p:spPr/>
        <p:txBody>
          <a:bodyPr/>
          <a:lstStyle/>
          <a:p>
            <a:pPr>
              <a:defRPr/>
            </a:pPr>
            <a:r>
              <a:rPr lang="en-US" smtClean="0"/>
              <a:t>MS Confidential : Beta1 SharePoint Developer Workshop</a:t>
            </a:r>
            <a:endParaRPr lang="en-US" dirty="0"/>
          </a:p>
        </p:txBody>
      </p:sp>
      <p:sp>
        <p:nvSpPr>
          <p:cNvPr id="5" name="Slide Number Placeholder 4"/>
          <p:cNvSpPr>
            <a:spLocks noGrp="1"/>
          </p:cNvSpPr>
          <p:nvPr>
            <p:ph type="sldNum" sz="quarter" idx="11"/>
          </p:nvPr>
        </p:nvSpPr>
        <p:spPr/>
        <p:txBody>
          <a:bodyPr/>
          <a:lstStyle/>
          <a:p>
            <a:r>
              <a:rPr lang="en-US" smtClean="0"/>
              <a:t>Lecture 1: Roadmap - </a:t>
            </a:r>
            <a:fld id="{073E6628-0705-4E34-90AA-D61A964D0AFD}" type="slidenum">
              <a:rPr lang="en-US" smtClean="0"/>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58171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14">
              <a:spcAft>
                <a:spcPts val="352"/>
              </a:spcAft>
              <a:defRPr/>
            </a:pPr>
            <a:r>
              <a:rPr lang="en-US" dirty="0" err="1"/>
              <a:t>BindingRedirect</a:t>
            </a:r>
            <a:r>
              <a:rPr lang="en-US" dirty="0"/>
              <a:t> allows redirecting old versions of installed assemblies to new versions.</a:t>
            </a:r>
          </a:p>
          <a:p>
            <a:pPr defTabSz="966514">
              <a:spcAft>
                <a:spcPts val="352"/>
              </a:spcAft>
              <a:defRPr/>
            </a:pPr>
            <a:r>
              <a:rPr lang="en-US" dirty="0"/>
              <a:t>Example of what is added to </a:t>
            </a:r>
            <a:r>
              <a:rPr lang="en-US" dirty="0" err="1"/>
              <a:t>web.config</a:t>
            </a:r>
            <a:r>
              <a:rPr lang="en-US" dirty="0"/>
              <a:t> </a:t>
            </a:r>
          </a:p>
          <a:p>
            <a:pPr defTabSz="966514">
              <a:spcAft>
                <a:spcPts val="352"/>
              </a:spcAft>
              <a:defRPr/>
            </a:pPr>
            <a:r>
              <a:rPr lang="en-US" dirty="0"/>
              <a:t>&lt;</a:t>
            </a:r>
            <a:r>
              <a:rPr lang="en-US" dirty="0" err="1"/>
              <a:t>dependentAssembly</a:t>
            </a:r>
            <a:r>
              <a:rPr lang="en-US" dirty="0"/>
              <a:t>&gt;</a:t>
            </a:r>
          </a:p>
          <a:p>
            <a:pPr defTabSz="966514">
              <a:spcAft>
                <a:spcPts val="352"/>
              </a:spcAft>
              <a:defRPr/>
            </a:pPr>
            <a:r>
              <a:rPr lang="en-US" dirty="0"/>
              <a:t>   &lt;</a:t>
            </a:r>
            <a:r>
              <a:rPr lang="en-US" dirty="0" err="1"/>
              <a:t>assemblyIdentity</a:t>
            </a:r>
            <a:r>
              <a:rPr lang="en-US" dirty="0"/>
              <a:t>  name=“</a:t>
            </a:r>
            <a:r>
              <a:rPr lang="en-US" dirty="0" err="1"/>
              <a:t>asmname</a:t>
            </a:r>
            <a:r>
              <a:rPr lang="en-US" dirty="0"/>
              <a:t>” </a:t>
            </a:r>
            <a:r>
              <a:rPr lang="en-US" dirty="0" err="1"/>
              <a:t>publicKeyToken</a:t>
            </a:r>
            <a:r>
              <a:rPr lang="en-US" dirty="0"/>
              <a:t>=“key” culture=“neutral”&gt;</a:t>
            </a:r>
          </a:p>
          <a:p>
            <a:pPr defTabSz="966514">
              <a:spcAft>
                <a:spcPts val="352"/>
              </a:spcAft>
              <a:defRPr/>
            </a:pPr>
            <a:r>
              <a:rPr lang="en-US" dirty="0"/>
              <a:t>   &lt;</a:t>
            </a:r>
            <a:r>
              <a:rPr lang="en-US" dirty="0" err="1"/>
              <a:t>bindingRedirect</a:t>
            </a:r>
            <a:r>
              <a:rPr lang="en-US" dirty="0"/>
              <a:t> </a:t>
            </a:r>
            <a:r>
              <a:rPr lang="en-US" dirty="0" err="1"/>
              <a:t>oldVersion</a:t>
            </a:r>
            <a:r>
              <a:rPr lang="en-US" dirty="0"/>
              <a:t>=“1.0.0.0” </a:t>
            </a:r>
            <a:r>
              <a:rPr lang="en-US" dirty="0" err="1"/>
              <a:t>newVersion</a:t>
            </a:r>
            <a:r>
              <a:rPr lang="en-US" dirty="0"/>
              <a:t>=“2.0.0.0” /&gt;</a:t>
            </a:r>
          </a:p>
          <a:p>
            <a:pPr defTabSz="966514">
              <a:spcAft>
                <a:spcPts val="352"/>
              </a:spcAft>
              <a:defRPr/>
            </a:pPr>
            <a:r>
              <a:rPr lang="en-US" dirty="0"/>
              <a:t> &lt;/</a:t>
            </a:r>
            <a:r>
              <a:rPr lang="en-US" dirty="0" err="1"/>
              <a:t>dependentAssembly</a:t>
            </a:r>
            <a:r>
              <a:rPr lang="en-US" dirty="0"/>
              <a:t>&gt;</a:t>
            </a:r>
          </a:p>
          <a:p>
            <a:pPr defTabSz="966514">
              <a:spcAft>
                <a:spcPts val="352"/>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8170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AddContentTypeField</a:t>
            </a:r>
            <a:r>
              <a:rPr lang="en-US" baseline="0" dirty="0" smtClean="0"/>
              <a:t> adds a new column to a content type</a:t>
            </a:r>
          </a:p>
          <a:p>
            <a:r>
              <a:rPr lang="en-US" baseline="0" dirty="0" err="1" smtClean="0"/>
              <a:t>MapFile</a:t>
            </a:r>
            <a:r>
              <a:rPr lang="en-US" baseline="0" dirty="0" smtClean="0"/>
              <a:t> changes the mapping for paths in the content database</a:t>
            </a:r>
          </a:p>
          <a:p>
            <a:r>
              <a:rPr lang="en-US" baseline="0" dirty="0" err="1" smtClean="0"/>
              <a:t>ApplyElementManifests</a:t>
            </a:r>
            <a:r>
              <a:rPr lang="en-US" baseline="0" dirty="0" smtClean="0"/>
              <a:t> uses the new elements file</a:t>
            </a:r>
          </a:p>
          <a:p>
            <a:r>
              <a:rPr lang="en-US" baseline="0" dirty="0" err="1" smtClean="0"/>
              <a:t>CustomUpgradeAction</a:t>
            </a:r>
            <a:r>
              <a:rPr lang="en-US" baseline="0" dirty="0" smtClean="0"/>
              <a:t> is accessible from the Upgrade event handler</a:t>
            </a:r>
            <a:endParaRPr lang="en-US" dirty="0"/>
          </a:p>
        </p:txBody>
      </p:sp>
      <p:sp>
        <p:nvSpPr>
          <p:cNvPr id="4" name="Header Placeholder 3"/>
          <p:cNvSpPr>
            <a:spLocks noGrp="1"/>
          </p:cNvSpPr>
          <p:nvPr>
            <p:ph type="hdr" sz="quarter" idx="10"/>
          </p:nvPr>
        </p:nvSpPr>
        <p:spPr/>
        <p:txBody>
          <a:bodyPr/>
          <a:lstStyle/>
          <a:p>
            <a:pPr>
              <a:defRPr/>
            </a:pPr>
            <a:r>
              <a:rPr lang="en-US" smtClean="0"/>
              <a:t>MS Confidential : Beta1 SharePoint Developer Workshop</a:t>
            </a:r>
            <a:endParaRPr lang="en-US" dirty="0"/>
          </a:p>
        </p:txBody>
      </p:sp>
      <p:sp>
        <p:nvSpPr>
          <p:cNvPr id="5" name="Slide Number Placeholder 4"/>
          <p:cNvSpPr>
            <a:spLocks noGrp="1"/>
          </p:cNvSpPr>
          <p:nvPr>
            <p:ph type="sldNum" sz="quarter" idx="11"/>
          </p:nvPr>
        </p:nvSpPr>
        <p:spPr/>
        <p:txBody>
          <a:bodyPr/>
          <a:lstStyle/>
          <a:p>
            <a:r>
              <a:rPr lang="en-US" smtClean="0"/>
              <a:t>Lecture 1: Roadmap - </a:t>
            </a:r>
            <a:fld id="{073E6628-0705-4E34-90AA-D61A964D0AFD}"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demo of the solution upgrade</a:t>
            </a:r>
          </a:p>
          <a:p>
            <a:r>
              <a:rPr lang="en-US" dirty="0" smtClean="0"/>
              <a:t>There are two WSP files and two PS scripts for the demo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2:37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Returns </a:t>
            </a:r>
            <a:r>
              <a:rPr lang="en-US" dirty="0" err="1" smtClean="0"/>
              <a:t>SPFeatureQueryResultCollection</a:t>
            </a:r>
            <a:r>
              <a:rPr lang="en-US" dirty="0" smtClean="0"/>
              <a:t> </a:t>
            </a:r>
          </a:p>
          <a:p>
            <a:r>
              <a:rPr lang="en-US" dirty="0" smtClean="0"/>
              <a:t>Depending</a:t>
            </a:r>
            <a:r>
              <a:rPr lang="en-US" baseline="0" dirty="0" smtClean="0"/>
              <a:t> on at what level you query the returned features could cover various scopes</a:t>
            </a:r>
          </a:p>
          <a:p>
            <a:endParaRPr lang="en-US" baseline="0" dirty="0" smtClean="0"/>
          </a:p>
          <a:p>
            <a:r>
              <a:rPr lang="en-US" b="1" baseline="0" dirty="0" err="1" smtClean="0"/>
              <a:t>SPWebService</a:t>
            </a:r>
            <a:endParaRPr lang="en-US" b="1" baseline="0" dirty="0" smtClean="0"/>
          </a:p>
          <a:p>
            <a:pPr defTabSz="966514">
              <a:spcAft>
                <a:spcPts val="352"/>
              </a:spcAft>
              <a:defRPr/>
            </a:pPr>
            <a:r>
              <a:rPr lang="en-US" dirty="0"/>
              <a:t>Finds all instances of the feature with given id that require upgrade in the farm. All scopes of features (Farm, Web Application, Site collection, Web) are supported.</a:t>
            </a:r>
          </a:p>
          <a:p>
            <a:endParaRPr lang="en-US" b="1" baseline="0" dirty="0" smtClean="0"/>
          </a:p>
          <a:p>
            <a:r>
              <a:rPr lang="en-US" b="1" baseline="0" dirty="0" err="1" smtClean="0"/>
              <a:t>SPWebApplication</a:t>
            </a:r>
            <a:endParaRPr lang="en-US" b="1" baseline="0" dirty="0" smtClean="0"/>
          </a:p>
          <a:p>
            <a:pPr defTabSz="966514">
              <a:spcAft>
                <a:spcPts val="352"/>
              </a:spcAft>
              <a:defRPr/>
            </a:pPr>
            <a:r>
              <a:rPr lang="en-US" dirty="0"/>
              <a:t>Finds all instances of the feature with given id in all content databases. Web app/site collection/web scoped features are supported.</a:t>
            </a:r>
          </a:p>
          <a:p>
            <a:endParaRPr lang="en-US" b="0" baseline="0" dirty="0" smtClean="0"/>
          </a:p>
          <a:p>
            <a:r>
              <a:rPr lang="en-US" b="1" baseline="0" dirty="0" err="1" smtClean="0"/>
              <a:t>SPContentDatabase</a:t>
            </a:r>
            <a:endParaRPr lang="en-US" b="1" baseline="0" dirty="0" smtClean="0"/>
          </a:p>
          <a:p>
            <a:pPr defTabSz="966514">
              <a:spcAft>
                <a:spcPts val="352"/>
              </a:spcAft>
              <a:defRPr/>
            </a:pPr>
            <a:r>
              <a:rPr lang="en-US" dirty="0"/>
              <a:t>Overloads of </a:t>
            </a:r>
            <a:r>
              <a:rPr lang="en-US" b="1" dirty="0" err="1"/>
              <a:t>QueryFeatures</a:t>
            </a:r>
            <a:r>
              <a:rPr lang="en-US" dirty="0"/>
              <a:t> function of this class find site and web scoped features in content database that conform to filtering criteria. Returned collection is ordered with regard to web hierarchy. Parent web features goes before child web features and traversal of the tree is done in depth-first manner.</a:t>
            </a:r>
          </a:p>
          <a:p>
            <a:endParaRPr lang="en-US" b="1" baseline="0" dirty="0" smtClean="0"/>
          </a:p>
          <a:p>
            <a:r>
              <a:rPr lang="en-US" b="1" baseline="0" dirty="0" err="1" smtClean="0"/>
              <a:t>SPSite</a:t>
            </a:r>
            <a:endParaRPr lang="en-US" b="1" baseline="0" dirty="0" smtClean="0"/>
          </a:p>
          <a:p>
            <a:pPr defTabSz="966514">
              <a:spcAft>
                <a:spcPts val="352"/>
              </a:spcAft>
              <a:defRPr/>
            </a:pPr>
            <a:r>
              <a:rPr lang="en-US" dirty="0"/>
              <a:t>Overloads of </a:t>
            </a:r>
            <a:r>
              <a:rPr lang="en-US" b="1" dirty="0" err="1"/>
              <a:t>QueryFeatures</a:t>
            </a:r>
            <a:r>
              <a:rPr lang="en-US" dirty="0"/>
              <a:t> function of this class find web scoped features in site collection that conform to filtering criteria. Returned collection is ordered with regard to web hierarchy. Parent web features goes before child web features and traversal of the tree is done in depth-first manner. Overloads of </a:t>
            </a:r>
            <a:r>
              <a:rPr lang="en-US" b="1" dirty="0" err="1"/>
              <a:t>QueryFeatures</a:t>
            </a:r>
            <a:r>
              <a:rPr lang="en-US" dirty="0"/>
              <a:t> function of this class will be available in Client OM.</a:t>
            </a:r>
          </a:p>
          <a:p>
            <a:endParaRPr lang="en-US" b="1"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lvl1pPr>
              <a:defRPr sz="40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066800"/>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381000" y="1143000"/>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7"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5" r:id="rId5"/>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8"/>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9"/>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t>Installing and Upgrading Custom Solutions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Files</a:t>
            </a:r>
            <a:endParaRPr lang="en-US" dirty="0"/>
          </a:p>
        </p:txBody>
      </p:sp>
      <p:sp>
        <p:nvSpPr>
          <p:cNvPr id="3" name="Text Placeholder 2"/>
          <p:cNvSpPr>
            <a:spLocks noGrp="1"/>
          </p:cNvSpPr>
          <p:nvPr>
            <p:ph type="body" sz="quarter" idx="10"/>
          </p:nvPr>
        </p:nvSpPr>
        <p:spPr>
          <a:xfrm>
            <a:off x="381000" y="1066800"/>
            <a:ext cx="8382000" cy="3484031"/>
          </a:xfrm>
        </p:spPr>
        <p:txBody>
          <a:bodyPr/>
          <a:lstStyle/>
          <a:p>
            <a:r>
              <a:rPr lang="en-US" dirty="0" smtClean="0"/>
              <a:t>Add an Empty Element to the Feature</a:t>
            </a:r>
          </a:p>
          <a:p>
            <a:r>
              <a:rPr lang="en-US" dirty="0" smtClean="0"/>
              <a:t>Add a Resource File to the Element</a:t>
            </a:r>
          </a:p>
          <a:p>
            <a:r>
              <a:rPr lang="en-US" dirty="0" smtClean="0"/>
              <a:t>Select Deployment Type</a:t>
            </a:r>
          </a:p>
          <a:p>
            <a:pPr lvl="1"/>
            <a:r>
              <a:rPr lang="en-US" dirty="0" err="1" smtClean="0"/>
              <a:t>AppGlobalResource</a:t>
            </a:r>
            <a:r>
              <a:rPr lang="en-US" dirty="0" smtClean="0"/>
              <a:t> = </a:t>
            </a:r>
            <a:r>
              <a:rPr lang="en-US" dirty="0" err="1" smtClean="0"/>
              <a:t>App_GlobalResources</a:t>
            </a:r>
            <a:endParaRPr lang="en-US" dirty="0" smtClean="0"/>
          </a:p>
          <a:p>
            <a:pPr lvl="1"/>
            <a:r>
              <a:rPr lang="en-US" dirty="0" err="1" smtClean="0"/>
              <a:t>ApplicationResource</a:t>
            </a:r>
            <a:r>
              <a:rPr lang="en-US" dirty="0" smtClean="0"/>
              <a:t> = Resources</a:t>
            </a:r>
          </a:p>
          <a:p>
            <a:r>
              <a:rPr lang="en-US" dirty="0" err="1" smtClean="0"/>
              <a:t>AppGlobalResource</a:t>
            </a:r>
            <a:r>
              <a:rPr lang="en-US" dirty="0" smtClean="0"/>
              <a:t> is available to every page</a:t>
            </a:r>
          </a:p>
          <a:p>
            <a:r>
              <a:rPr lang="en-US" dirty="0" err="1" smtClean="0"/>
              <a:t>ApplicationResource</a:t>
            </a:r>
            <a:r>
              <a:rPr lang="en-US" dirty="0" smtClean="0"/>
              <a:t> just deploys to a private folder and has limited value so it’s being replaced.</a:t>
            </a:r>
          </a:p>
        </p:txBody>
      </p:sp>
      <p:sp>
        <p:nvSpPr>
          <p:cNvPr id="5" name="TextBox 4"/>
          <p:cNvSpPr txBox="1"/>
          <p:nvPr/>
        </p:nvSpPr>
        <p:spPr>
          <a:xfrm>
            <a:off x="914400" y="4724400"/>
            <a:ext cx="7086600" cy="677108"/>
          </a:xfrm>
          <a:prstGeom prst="rect">
            <a:avLst/>
          </a:prstGeom>
          <a:solidFill>
            <a:schemeClr val="tx1"/>
          </a:solidFill>
          <a:ln>
            <a:solidFill>
              <a:schemeClr val="bg1"/>
            </a:solidFill>
          </a:ln>
        </p:spPr>
        <p:txBody>
          <a:bodyPr wrap="square" lIns="91440" tIns="91440" bIns="91440" rtlCol="0">
            <a:spAutoFit/>
          </a:bodyPr>
          <a:lstStyle/>
          <a:p>
            <a:r>
              <a:rPr lang="en-US" sz="1600" b="1" dirty="0" smtClean="0">
                <a:solidFill>
                  <a:schemeClr val="bg1"/>
                </a:solidFill>
                <a:latin typeface="Lucida Console" pitchFamily="49" charset="0"/>
              </a:rPr>
              <a:t>&lt;</a:t>
            </a:r>
            <a:r>
              <a:rPr lang="en-US" sz="1600" b="1" dirty="0" err="1" smtClean="0">
                <a:solidFill>
                  <a:schemeClr val="bg1"/>
                </a:solidFill>
                <a:latin typeface="Lucida Console" pitchFamily="49" charset="0"/>
              </a:rPr>
              <a:t>asp:Button</a:t>
            </a:r>
            <a:r>
              <a:rPr lang="en-US" sz="1600" b="1" dirty="0" smtClean="0">
                <a:solidFill>
                  <a:schemeClr val="bg1"/>
                </a:solidFill>
                <a:latin typeface="Lucida Console" pitchFamily="49" charset="0"/>
              </a:rPr>
              <a:t> ID="Button1" </a:t>
            </a:r>
            <a:r>
              <a:rPr lang="en-US" sz="1600" b="1" dirty="0" err="1" smtClean="0">
                <a:solidFill>
                  <a:schemeClr val="bg1"/>
                </a:solidFill>
                <a:latin typeface="Lucida Console" pitchFamily="49" charset="0"/>
              </a:rPr>
              <a:t>runat</a:t>
            </a:r>
            <a:r>
              <a:rPr lang="en-US" sz="1600" b="1" dirty="0" smtClean="0">
                <a:solidFill>
                  <a:schemeClr val="bg1"/>
                </a:solidFill>
                <a:latin typeface="Lucida Console" pitchFamily="49" charset="0"/>
              </a:rPr>
              <a:t>="server" </a:t>
            </a:r>
          </a:p>
          <a:p>
            <a:r>
              <a:rPr lang="en-US" sz="1600" b="1" dirty="0" smtClean="0">
                <a:solidFill>
                  <a:schemeClr val="bg1"/>
                </a:solidFill>
                <a:latin typeface="Lucida Console" pitchFamily="49" charset="0"/>
              </a:rPr>
              <a:t>Text="&lt;%$ </a:t>
            </a:r>
            <a:r>
              <a:rPr lang="en-US" sz="1600" b="1" dirty="0" err="1" smtClean="0">
                <a:solidFill>
                  <a:schemeClr val="bg1"/>
                </a:solidFill>
                <a:latin typeface="Lucida Console" pitchFamily="49" charset="0"/>
              </a:rPr>
              <a:t>Resources:WebResources</a:t>
            </a:r>
            <a:r>
              <a:rPr lang="en-US" sz="1600" b="1" dirty="0" smtClean="0">
                <a:solidFill>
                  <a:schemeClr val="bg1"/>
                </a:solidFill>
                <a:latin typeface="Lucida Console" pitchFamily="49" charset="0"/>
              </a:rPr>
              <a:t>, Button1Caption %&gt;" /&gt; </a:t>
            </a:r>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Upgrades</a:t>
            </a:r>
            <a:endParaRPr lang="en-US" dirty="0"/>
          </a:p>
        </p:txBody>
      </p:sp>
      <p:sp>
        <p:nvSpPr>
          <p:cNvPr id="3" name="Text Placeholder 2"/>
          <p:cNvSpPr>
            <a:spLocks noGrp="1"/>
          </p:cNvSpPr>
          <p:nvPr>
            <p:ph idx="1"/>
          </p:nvPr>
        </p:nvSpPr>
        <p:spPr>
          <a:xfrm>
            <a:off x="381000" y="1219200"/>
            <a:ext cx="8382000" cy="4385816"/>
          </a:xfrm>
        </p:spPr>
        <p:txBody>
          <a:bodyPr/>
          <a:lstStyle/>
          <a:p>
            <a:r>
              <a:rPr lang="en-US" sz="2800" dirty="0" smtClean="0"/>
              <a:t>Upgrade occurs on activation</a:t>
            </a:r>
            <a:endParaRPr lang="en-US" sz="2400" dirty="0" smtClean="0"/>
          </a:p>
          <a:p>
            <a:r>
              <a:rPr lang="en-US" sz="2800" dirty="0" smtClean="0"/>
              <a:t>Assembly Versioning</a:t>
            </a:r>
          </a:p>
          <a:p>
            <a:pPr lvl="1"/>
            <a:r>
              <a:rPr lang="en-US" sz="2400" dirty="0" err="1" smtClean="0"/>
              <a:t>BindingRedirect</a:t>
            </a:r>
            <a:r>
              <a:rPr lang="en-US" sz="2400" dirty="0" smtClean="0"/>
              <a:t> entries in manifest.xml</a:t>
            </a:r>
            <a:endParaRPr lang="en-US" dirty="0" smtClean="0"/>
          </a:p>
          <a:p>
            <a:r>
              <a:rPr lang="en-US" sz="2800" dirty="0" smtClean="0"/>
              <a:t>Declarative &amp; Programmatic Upgrade Actions</a:t>
            </a:r>
          </a:p>
          <a:p>
            <a:pPr lvl="1"/>
            <a:r>
              <a:rPr lang="en-US" sz="2400" dirty="0" smtClean="0"/>
              <a:t>Take action when upgrading</a:t>
            </a:r>
          </a:p>
          <a:p>
            <a:pPr>
              <a:spcBef>
                <a:spcPts val="1800"/>
              </a:spcBef>
            </a:pPr>
            <a:r>
              <a:rPr lang="en-US" sz="2800" dirty="0" smtClean="0"/>
              <a:t>Feature Upgrade Query Object Model </a:t>
            </a:r>
          </a:p>
          <a:p>
            <a:pPr lvl="1"/>
            <a:r>
              <a:rPr lang="en-US" sz="2400" dirty="0" smtClean="0"/>
              <a:t>Find out what features are installed and what their versions are.</a:t>
            </a:r>
          </a:p>
          <a:p>
            <a:pPr>
              <a:buNone/>
            </a:pPr>
            <a:endParaRPr lang="en-US" sz="2800" dirty="0" smtClean="0"/>
          </a:p>
          <a:p>
            <a:pPr lvl="1"/>
            <a:endParaRPr lang="en-US" sz="2400" dirty="0" smtClean="0"/>
          </a:p>
        </p:txBody>
      </p:sp>
    </p:spTree>
    <p:extLst>
      <p:ext uri="{BB962C8B-B14F-4D97-AF65-F5344CB8AC3E}">
        <p14:creationId xmlns:p14="http://schemas.microsoft.com/office/powerpoint/2010/main" val="4244427719"/>
      </p:ext>
    </p:extLst>
  </p:cSld>
  <p:clrMapOvr>
    <a:masterClrMapping/>
  </p:clrMapOvr>
  <p:transition xmlns:p14="http://schemas.microsoft.com/office/powerpoint/2010/main" advTm="25843">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Versioning</a:t>
            </a:r>
            <a:endParaRPr lang="en-US" dirty="0"/>
          </a:p>
        </p:txBody>
      </p:sp>
      <p:sp>
        <p:nvSpPr>
          <p:cNvPr id="4" name="TextBox 3"/>
          <p:cNvSpPr txBox="1"/>
          <p:nvPr/>
        </p:nvSpPr>
        <p:spPr>
          <a:xfrm>
            <a:off x="457200" y="1283017"/>
            <a:ext cx="8229600" cy="4431983"/>
          </a:xfrm>
          <a:prstGeom prst="rect">
            <a:avLst/>
          </a:prstGeom>
          <a:solidFill>
            <a:schemeClr val="tx1"/>
          </a:solidFill>
          <a:ln>
            <a:solidFill>
              <a:schemeClr val="bg1"/>
            </a:solidFill>
          </a:ln>
        </p:spPr>
        <p:txBody>
          <a:bodyPr wrap="square" lIns="91440" tIns="91440" bIns="91440" rtlCol="0">
            <a:spAutoFit/>
          </a:bodyPr>
          <a:lstStyle/>
          <a:p>
            <a:r>
              <a:rPr lang="en-US" sz="1600" dirty="0" smtClean="0">
                <a:solidFill>
                  <a:schemeClr val="bg1"/>
                </a:solidFill>
                <a:latin typeface="Lucida Console" pitchFamily="49" charset="0"/>
              </a:rPr>
              <a:t>&lt;Solution </a:t>
            </a:r>
            <a:r>
              <a:rPr lang="en-US" sz="1600" dirty="0" err="1" smtClean="0">
                <a:solidFill>
                  <a:schemeClr val="bg1"/>
                </a:solidFill>
                <a:latin typeface="Lucida Console" pitchFamily="49" charset="0"/>
              </a:rPr>
              <a:t>SolutionId</a:t>
            </a:r>
            <a:r>
              <a:rPr lang="en-US" sz="1600" dirty="0" smtClean="0">
                <a:solidFill>
                  <a:schemeClr val="bg1"/>
                </a:solidFill>
                <a:latin typeface="Lucida Console" pitchFamily="49" charset="0"/>
              </a:rPr>
              <a:t>="FFFA1B1B-AAA4-AA35-1234-AAAA7FE1DEAA“</a:t>
            </a:r>
          </a:p>
          <a:p>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xmlns</a:t>
            </a:r>
            <a:r>
              <a:rPr lang="en-US" sz="1600" dirty="0" smtClean="0">
                <a:solidFill>
                  <a:schemeClr val="bg1"/>
                </a:solidFill>
                <a:latin typeface="Lucida Console" pitchFamily="49" charset="0"/>
              </a:rPr>
              <a:t>="http://schemas.microsoft.com/sharepoint/"&gt;</a:t>
            </a:r>
          </a:p>
          <a:p>
            <a:r>
              <a:rPr lang="en-US" sz="1600" dirty="0" smtClean="0">
                <a:solidFill>
                  <a:schemeClr val="bg1"/>
                </a:solidFill>
                <a:latin typeface="Lucida Console" pitchFamily="49" charset="0"/>
              </a:rPr>
              <a:t>  &lt;</a:t>
            </a:r>
            <a:r>
              <a:rPr lang="en-US" sz="1600" dirty="0" err="1" smtClean="0">
                <a:solidFill>
                  <a:schemeClr val="bg1"/>
                </a:solidFill>
                <a:latin typeface="Lucida Console" pitchFamily="49" charset="0"/>
              </a:rPr>
              <a:t>FeatureManifests</a:t>
            </a:r>
            <a:r>
              <a:rPr lang="en-US" sz="1600" dirty="0" smtClean="0">
                <a:solidFill>
                  <a:schemeClr val="bg1"/>
                </a:solidFill>
                <a:latin typeface="Lucida Console" pitchFamily="49" charset="0"/>
              </a:rPr>
              <a:t>&gt;</a:t>
            </a:r>
          </a:p>
          <a:p>
            <a:r>
              <a:rPr lang="en-US" sz="1600" dirty="0" smtClean="0">
                <a:solidFill>
                  <a:schemeClr val="bg1"/>
                </a:solidFill>
                <a:latin typeface="Lucida Console" pitchFamily="49" charset="0"/>
              </a:rPr>
              <a:t>    &lt;</a:t>
            </a:r>
            <a:r>
              <a:rPr lang="en-US" sz="1600" dirty="0" err="1" smtClean="0">
                <a:solidFill>
                  <a:schemeClr val="bg1"/>
                </a:solidFill>
                <a:latin typeface="Lucida Console" pitchFamily="49" charset="0"/>
              </a:rPr>
              <a:t>FeatureManifest</a:t>
            </a:r>
            <a:r>
              <a:rPr lang="en-US" sz="1600" dirty="0" smtClean="0">
                <a:solidFill>
                  <a:schemeClr val="bg1"/>
                </a:solidFill>
                <a:latin typeface="Lucida Console" pitchFamily="49" charset="0"/>
              </a:rPr>
              <a:t> Location="</a:t>
            </a:r>
            <a:r>
              <a:rPr lang="en-US" sz="1600" dirty="0" err="1" smtClean="0">
                <a:solidFill>
                  <a:schemeClr val="bg1"/>
                </a:solidFill>
                <a:latin typeface="Lucida Console" pitchFamily="49" charset="0"/>
              </a:rPr>
              <a:t>TestWebParts</a:t>
            </a:r>
            <a:r>
              <a:rPr lang="en-US" sz="1600" dirty="0" smtClean="0">
                <a:solidFill>
                  <a:schemeClr val="bg1"/>
                </a:solidFill>
                <a:latin typeface="Lucida Console" pitchFamily="49" charset="0"/>
              </a:rPr>
              <a:t>\feature.xml"/&gt;</a:t>
            </a:r>
          </a:p>
          <a:p>
            <a:r>
              <a:rPr lang="en-US" sz="1600" dirty="0" smtClean="0">
                <a:solidFill>
                  <a:schemeClr val="bg1"/>
                </a:solidFill>
                <a:latin typeface="Lucida Console" pitchFamily="49" charset="0"/>
              </a:rPr>
              <a:t>  &lt;/</a:t>
            </a:r>
            <a:r>
              <a:rPr lang="en-US" sz="1600" dirty="0" err="1" smtClean="0">
                <a:solidFill>
                  <a:schemeClr val="bg1"/>
                </a:solidFill>
                <a:latin typeface="Lucida Console" pitchFamily="49" charset="0"/>
              </a:rPr>
              <a:t>FeatureManifests</a:t>
            </a:r>
            <a:r>
              <a:rPr lang="en-US" sz="1600" dirty="0" smtClean="0">
                <a:solidFill>
                  <a:schemeClr val="bg1"/>
                </a:solidFill>
                <a:latin typeface="Lucida Console" pitchFamily="49" charset="0"/>
              </a:rPr>
              <a:t>&gt;</a:t>
            </a:r>
          </a:p>
          <a:p>
            <a:r>
              <a:rPr lang="en-US" sz="1600" dirty="0" smtClean="0">
                <a:solidFill>
                  <a:schemeClr val="bg1"/>
                </a:solidFill>
                <a:latin typeface="Lucida Console" pitchFamily="49" charset="0"/>
              </a:rPr>
              <a:t>  &lt;Assemblies&gt;</a:t>
            </a:r>
          </a:p>
          <a:p>
            <a:r>
              <a:rPr lang="en-US" sz="1600" dirty="0" smtClean="0">
                <a:solidFill>
                  <a:schemeClr val="bg1"/>
                </a:solidFill>
                <a:latin typeface="Lucida Console" pitchFamily="49" charset="0"/>
              </a:rPr>
              <a:t>    &lt;Assembly </a:t>
            </a:r>
            <a:r>
              <a:rPr lang="en-US" sz="1600" dirty="0" err="1" smtClean="0">
                <a:solidFill>
                  <a:schemeClr val="bg1"/>
                </a:solidFill>
                <a:latin typeface="Lucida Console" pitchFamily="49" charset="0"/>
              </a:rPr>
              <a:t>DeploymentTarget</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GlobalAssemblyCache</a:t>
            </a:r>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      Location="MyWebPart.dll"&gt;</a:t>
            </a:r>
          </a:p>
          <a:p>
            <a:r>
              <a:rPr lang="en-US" sz="1600" dirty="0" smtClean="0">
                <a:solidFill>
                  <a:schemeClr val="bg1"/>
                </a:solidFill>
                <a:latin typeface="Lucida Console" pitchFamily="49" charset="0"/>
              </a:rPr>
              <a:t>      </a:t>
            </a:r>
            <a:r>
              <a:rPr lang="en-US" sz="1600" b="1" dirty="0" smtClean="0">
                <a:solidFill>
                  <a:schemeClr val="bg1"/>
                </a:solidFill>
                <a:latin typeface="Lucida Console" pitchFamily="49" charset="0"/>
              </a:rPr>
              <a:t>&lt;</a:t>
            </a:r>
            <a:r>
              <a:rPr lang="en-US" sz="1600" b="1" dirty="0" err="1" smtClean="0">
                <a:solidFill>
                  <a:schemeClr val="bg1"/>
                </a:solidFill>
                <a:latin typeface="Lucida Console" pitchFamily="49" charset="0"/>
              </a:rPr>
              <a:t>BindingRedirects</a:t>
            </a:r>
            <a:r>
              <a:rPr lang="en-US" sz="1600" b="1" dirty="0" smtClean="0">
                <a:solidFill>
                  <a:schemeClr val="bg1"/>
                </a:solidFill>
                <a:latin typeface="Lucida Console" pitchFamily="49" charset="0"/>
              </a:rPr>
              <a:t>&gt;</a:t>
            </a:r>
          </a:p>
          <a:p>
            <a:r>
              <a:rPr lang="en-US" sz="1600" b="1" dirty="0" smtClean="0">
                <a:solidFill>
                  <a:schemeClr val="bg1"/>
                </a:solidFill>
                <a:latin typeface="Lucida Console" pitchFamily="49" charset="0"/>
              </a:rPr>
              <a:t>        &lt;</a:t>
            </a:r>
            <a:r>
              <a:rPr lang="en-US" sz="1600" b="1" dirty="0" err="1" smtClean="0">
                <a:solidFill>
                  <a:schemeClr val="bg1"/>
                </a:solidFill>
                <a:latin typeface="Lucida Console" pitchFamily="49" charset="0"/>
              </a:rPr>
              <a:t>BindingRedirect</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OldVersion</a:t>
            </a:r>
            <a:r>
              <a:rPr lang="en-US" sz="1600" b="1" dirty="0" smtClean="0">
                <a:solidFill>
                  <a:schemeClr val="bg1"/>
                </a:solidFill>
                <a:latin typeface="Lucida Console" pitchFamily="49" charset="0"/>
              </a:rPr>
              <a:t>="1.0.0.0" /&gt;</a:t>
            </a:r>
          </a:p>
          <a:p>
            <a:r>
              <a:rPr lang="en-US" sz="1600" b="1" dirty="0" smtClean="0">
                <a:solidFill>
                  <a:schemeClr val="bg1"/>
                </a:solidFill>
                <a:latin typeface="Lucida Console" pitchFamily="49" charset="0"/>
              </a:rPr>
              <a:t>      &lt;/</a:t>
            </a:r>
            <a:r>
              <a:rPr lang="en-US" sz="1600" b="1" dirty="0" err="1" smtClean="0">
                <a:solidFill>
                  <a:schemeClr val="bg1"/>
                </a:solidFill>
                <a:latin typeface="Lucida Console" pitchFamily="49" charset="0"/>
              </a:rPr>
              <a:t>BindingRedirects</a:t>
            </a:r>
            <a:r>
              <a:rPr lang="en-US" sz="1600" b="1" dirty="0" smtClean="0">
                <a:solidFill>
                  <a:schemeClr val="bg1"/>
                </a:solidFill>
                <a:latin typeface="Lucida Console" pitchFamily="49" charset="0"/>
              </a:rPr>
              <a:t>&gt;</a:t>
            </a:r>
          </a:p>
          <a:p>
            <a:r>
              <a:rPr lang="en-US" sz="1600" dirty="0" smtClean="0">
                <a:solidFill>
                  <a:schemeClr val="bg1"/>
                </a:solidFill>
                <a:latin typeface="Lucida Console" pitchFamily="49" charset="0"/>
              </a:rPr>
              <a:t>      &lt;</a:t>
            </a:r>
            <a:r>
              <a:rPr lang="en-US" sz="1600" dirty="0" err="1" smtClean="0">
                <a:solidFill>
                  <a:schemeClr val="bg1"/>
                </a:solidFill>
                <a:latin typeface="Lucida Console" pitchFamily="49" charset="0"/>
              </a:rPr>
              <a:t>SafeControls</a:t>
            </a:r>
            <a:r>
              <a:rPr lang="en-US" sz="1600" dirty="0" smtClean="0">
                <a:solidFill>
                  <a:schemeClr val="bg1"/>
                </a:solidFill>
                <a:latin typeface="Lucida Console" pitchFamily="49" charset="0"/>
              </a:rPr>
              <a:t>&gt;</a:t>
            </a:r>
          </a:p>
          <a:p>
            <a:r>
              <a:rPr lang="en-US" sz="1600" dirty="0" smtClean="0">
                <a:solidFill>
                  <a:schemeClr val="bg1"/>
                </a:solidFill>
                <a:latin typeface="Lucida Console" pitchFamily="49" charset="0"/>
              </a:rPr>
              <a:t>      ...</a:t>
            </a:r>
          </a:p>
          <a:p>
            <a:r>
              <a:rPr lang="en-US" sz="1600" dirty="0" smtClean="0">
                <a:solidFill>
                  <a:schemeClr val="bg1"/>
                </a:solidFill>
                <a:latin typeface="Lucida Console" pitchFamily="49" charset="0"/>
              </a:rPr>
              <a:t>      &lt;/</a:t>
            </a:r>
            <a:r>
              <a:rPr lang="en-US" sz="1600" dirty="0" err="1" smtClean="0">
                <a:solidFill>
                  <a:schemeClr val="bg1"/>
                </a:solidFill>
                <a:latin typeface="Lucida Console" pitchFamily="49" charset="0"/>
              </a:rPr>
              <a:t>SafeControls</a:t>
            </a:r>
            <a:r>
              <a:rPr lang="en-US" sz="1600" dirty="0" smtClean="0">
                <a:solidFill>
                  <a:schemeClr val="bg1"/>
                </a:solidFill>
                <a:latin typeface="Lucida Console" pitchFamily="49" charset="0"/>
              </a:rPr>
              <a:t>&gt;</a:t>
            </a:r>
          </a:p>
          <a:p>
            <a:r>
              <a:rPr lang="en-US" sz="1600" dirty="0" smtClean="0">
                <a:solidFill>
                  <a:schemeClr val="bg1"/>
                </a:solidFill>
                <a:latin typeface="Lucida Console" pitchFamily="49" charset="0"/>
              </a:rPr>
              <a:t>    &lt;/Assembly&gt;</a:t>
            </a:r>
          </a:p>
          <a:p>
            <a:r>
              <a:rPr lang="en-US" sz="1600" dirty="0" smtClean="0">
                <a:solidFill>
                  <a:schemeClr val="bg1"/>
                </a:solidFill>
                <a:latin typeface="Lucida Console" pitchFamily="49" charset="0"/>
              </a:rPr>
              <a:t>  &lt;/Assemblies&gt;</a:t>
            </a:r>
          </a:p>
          <a:p>
            <a:r>
              <a:rPr lang="en-US" sz="1600" dirty="0" smtClean="0">
                <a:solidFill>
                  <a:schemeClr val="bg1"/>
                </a:solidFill>
                <a:latin typeface="Lucida Console" pitchFamily="49" charset="0"/>
              </a:rPr>
              <a:t>&lt;/Solution&gt;</a:t>
            </a:r>
          </a:p>
        </p:txBody>
      </p:sp>
    </p:spTree>
    <p:extLst>
      <p:ext uri="{BB962C8B-B14F-4D97-AF65-F5344CB8AC3E}">
        <p14:creationId xmlns:p14="http://schemas.microsoft.com/office/powerpoint/2010/main" val="909504224"/>
      </p:ext>
    </p:extLst>
  </p:cSld>
  <p:clrMapOvr>
    <a:masterClrMapping/>
  </p:clrMapOvr>
  <p:transition xmlns:p14="http://schemas.microsoft.com/office/powerpoint/2010/main" advTm="703">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Upgrade Actions</a:t>
            </a:r>
            <a:endParaRPr lang="en-US" dirty="0"/>
          </a:p>
        </p:txBody>
      </p:sp>
      <p:sp>
        <p:nvSpPr>
          <p:cNvPr id="4" name="TextBox 3"/>
          <p:cNvSpPr txBox="1"/>
          <p:nvPr/>
        </p:nvSpPr>
        <p:spPr>
          <a:xfrm>
            <a:off x="457200" y="1143000"/>
            <a:ext cx="8229600" cy="4647426"/>
          </a:xfrm>
          <a:prstGeom prst="rect">
            <a:avLst/>
          </a:prstGeom>
          <a:solidFill>
            <a:schemeClr val="tx1"/>
          </a:solidFill>
          <a:ln>
            <a:solidFill>
              <a:schemeClr val="bg1"/>
            </a:solidFill>
          </a:ln>
        </p:spPr>
        <p:txBody>
          <a:bodyPr wrap="square" lIns="91440" tIns="91440" bIns="91440" rtlCol="0">
            <a:spAutoFit/>
          </a:bodyPr>
          <a:lstStyle/>
          <a:p>
            <a:r>
              <a:rPr lang="en-US" sz="1600" dirty="0" smtClean="0">
                <a:solidFill>
                  <a:schemeClr val="bg1"/>
                </a:solidFill>
                <a:latin typeface="Lucida Console" pitchFamily="49" charset="0"/>
                <a:cs typeface="Consolas" pitchFamily="49" charset="0"/>
              </a:rPr>
              <a:t>&lt;Feature&gt;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UpgradeActions</a:t>
            </a:r>
            <a:r>
              <a:rPr lang="en-US" sz="1600" dirty="0" smtClean="0">
                <a:solidFill>
                  <a:schemeClr val="bg1"/>
                </a:solidFill>
                <a:latin typeface="Lucida Console" pitchFamily="49" charset="0"/>
                <a:cs typeface="Consolas" pitchFamily="49" charset="0"/>
              </a:rPr>
              <a:t>&gt;</a:t>
            </a:r>
          </a:p>
          <a:p>
            <a:r>
              <a:rPr lang="de-DE" sz="1600" dirty="0" smtClean="0">
                <a:solidFill>
                  <a:schemeClr val="bg1"/>
                </a:solidFill>
                <a:latin typeface="Lucida Console" pitchFamily="49" charset="0"/>
                <a:cs typeface="Consolas" pitchFamily="49" charset="0"/>
              </a:rPr>
              <a:t>    &lt;VersionRange BeginVersion="1.0.0.0" EndVersion="2.0.0.0"&gt;</a:t>
            </a:r>
          </a:p>
          <a:p>
            <a:r>
              <a:rPr lang="en-US" sz="1600" dirty="0" smtClean="0">
                <a:solidFill>
                  <a:schemeClr val="bg1"/>
                </a:solidFill>
                <a:latin typeface="Lucida Console" pitchFamily="49" charset="0"/>
                <a:cs typeface="Consolas" pitchFamily="49" charset="0"/>
              </a:rPr>
              <a:t>      &lt;</a:t>
            </a:r>
            <a:r>
              <a:rPr lang="en-US" sz="1600" b="1" dirty="0" err="1" smtClean="0">
                <a:solidFill>
                  <a:schemeClr val="bg1"/>
                </a:solidFill>
                <a:latin typeface="Lucida Console" pitchFamily="49" charset="0"/>
                <a:cs typeface="Consolas" pitchFamily="49" charset="0"/>
              </a:rPr>
              <a:t>AddContentTypeField</a:t>
            </a:r>
            <a:r>
              <a:rPr lang="en-US" sz="1600" dirty="0" smtClean="0">
                <a:solidFill>
                  <a:schemeClr val="bg1"/>
                </a:solidFill>
                <a:latin typeface="Lucida Console" pitchFamily="49" charset="0"/>
                <a:cs typeface="Consolas" pitchFamily="49" charset="0"/>
              </a:rPr>
              <a:t> </a:t>
            </a:r>
            <a:r>
              <a:rPr lang="en-US" sz="1600" dirty="0" err="1" smtClean="0">
                <a:solidFill>
                  <a:schemeClr val="bg1"/>
                </a:solidFill>
                <a:latin typeface="Lucida Console" pitchFamily="49" charset="0"/>
                <a:cs typeface="Consolas" pitchFamily="49" charset="0"/>
              </a:rPr>
              <a:t>ContentTypeId</a:t>
            </a:r>
            <a:r>
              <a:rPr lang="en-US" sz="1600" dirty="0" smtClean="0">
                <a:solidFill>
                  <a:schemeClr val="bg1"/>
                </a:solidFill>
                <a:latin typeface="Lucida Console" pitchFamily="49" charset="0"/>
                <a:cs typeface="Consolas" pitchFamily="49" charset="0"/>
              </a:rPr>
              <a:t>="“</a:t>
            </a:r>
          </a:p>
          <a:p>
            <a:r>
              <a:rPr lang="en-US" sz="1600" dirty="0" smtClean="0">
                <a:solidFill>
                  <a:schemeClr val="bg1"/>
                </a:solidFill>
                <a:latin typeface="Lucida Console" pitchFamily="49" charset="0"/>
                <a:cs typeface="Consolas" pitchFamily="49" charset="0"/>
              </a:rPr>
              <a:t>        </a:t>
            </a:r>
            <a:r>
              <a:rPr lang="en-US" sz="1600" dirty="0" err="1" smtClean="0">
                <a:solidFill>
                  <a:schemeClr val="bg1"/>
                </a:solidFill>
                <a:latin typeface="Lucida Console" pitchFamily="49" charset="0"/>
                <a:cs typeface="Consolas" pitchFamily="49" charset="0"/>
              </a:rPr>
              <a:t>FieldId</a:t>
            </a:r>
            <a:r>
              <a:rPr lang="en-US" sz="1600" dirty="0" smtClean="0">
                <a:solidFill>
                  <a:schemeClr val="bg1"/>
                </a:solidFill>
                <a:latin typeface="Lucida Console" pitchFamily="49" charset="0"/>
                <a:cs typeface="Consolas" pitchFamily="49" charset="0"/>
              </a:rPr>
              <a:t>="" </a:t>
            </a:r>
            <a:r>
              <a:rPr lang="en-US" sz="1600" dirty="0" err="1" smtClean="0">
                <a:solidFill>
                  <a:schemeClr val="bg1"/>
                </a:solidFill>
                <a:latin typeface="Lucida Console" pitchFamily="49" charset="0"/>
                <a:cs typeface="Consolas" pitchFamily="49" charset="0"/>
              </a:rPr>
              <a:t>PushDown</a:t>
            </a:r>
            <a:r>
              <a:rPr lang="en-US" sz="1600" dirty="0" smtClean="0">
                <a:solidFill>
                  <a:schemeClr val="bg1"/>
                </a:solidFill>
                <a:latin typeface="Lucida Console" pitchFamily="49" charset="0"/>
                <a:cs typeface="Consolas" pitchFamily="49" charset="0"/>
              </a:rPr>
              <a:t>="True"/&gt;</a:t>
            </a:r>
          </a:p>
          <a:p>
            <a:r>
              <a:rPr lang="en-US" sz="1600" dirty="0" smtClean="0">
                <a:solidFill>
                  <a:schemeClr val="bg1"/>
                </a:solidFill>
                <a:latin typeface="Lucida Console" pitchFamily="49" charset="0"/>
                <a:cs typeface="Consolas" pitchFamily="49" charset="0"/>
              </a:rPr>
              <a:t>      </a:t>
            </a:r>
            <a:r>
              <a:rPr lang="en-US" sz="1600" b="1" dirty="0" smtClean="0">
                <a:solidFill>
                  <a:schemeClr val="bg1"/>
                </a:solidFill>
                <a:latin typeface="Lucida Console" pitchFamily="49" charset="0"/>
                <a:cs typeface="Consolas" pitchFamily="49" charset="0"/>
              </a:rPr>
              <a:t>&lt;</a:t>
            </a:r>
            <a:r>
              <a:rPr lang="en-US" sz="1600" b="1" dirty="0" err="1" smtClean="0">
                <a:solidFill>
                  <a:schemeClr val="bg1"/>
                </a:solidFill>
                <a:latin typeface="Lucida Console" pitchFamily="49" charset="0"/>
                <a:cs typeface="Consolas" pitchFamily="49" charset="0"/>
              </a:rPr>
              <a:t>MapFile</a:t>
            </a:r>
            <a:r>
              <a:rPr lang="en-US" sz="1600" dirty="0" smtClean="0">
                <a:solidFill>
                  <a:schemeClr val="bg1"/>
                </a:solidFill>
                <a:latin typeface="Lucida Console" pitchFamily="49" charset="0"/>
                <a:cs typeface="Consolas" pitchFamily="49" charset="0"/>
              </a:rPr>
              <a:t> </a:t>
            </a:r>
            <a:r>
              <a:rPr lang="en-US" sz="1600" dirty="0" err="1" smtClean="0">
                <a:solidFill>
                  <a:schemeClr val="bg1"/>
                </a:solidFill>
                <a:latin typeface="Lucida Console" pitchFamily="49" charset="0"/>
                <a:cs typeface="Consolas" pitchFamily="49" charset="0"/>
              </a:rPr>
              <a:t>FromPath</a:t>
            </a:r>
            <a:r>
              <a:rPr lang="en-US" sz="1600" dirty="0" smtClean="0">
                <a:solidFill>
                  <a:schemeClr val="bg1"/>
                </a:solidFill>
                <a:latin typeface="Lucida Console" pitchFamily="49" charset="0"/>
                <a:cs typeface="Consolas" pitchFamily="49" charset="0"/>
              </a:rPr>
              <a:t>="</a:t>
            </a:r>
            <a:r>
              <a:rPr lang="en-US" sz="1600" dirty="0" err="1" smtClean="0">
                <a:solidFill>
                  <a:schemeClr val="bg1"/>
                </a:solidFill>
                <a:latin typeface="Lucida Console" pitchFamily="49" charset="0"/>
                <a:cs typeface="Consolas" pitchFamily="49" charset="0"/>
              </a:rPr>
              <a:t>OldPath</a:t>
            </a:r>
            <a:r>
              <a:rPr lang="en-US" sz="1600" dirty="0" smtClean="0">
                <a:solidFill>
                  <a:schemeClr val="bg1"/>
                </a:solidFill>
                <a:latin typeface="Lucida Console" pitchFamily="49" charset="0"/>
                <a:cs typeface="Consolas" pitchFamily="49" charset="0"/>
              </a:rPr>
              <a:t>\MyPage.aspx“</a:t>
            </a:r>
          </a:p>
          <a:p>
            <a:r>
              <a:rPr lang="en-US" sz="1600" dirty="0" smtClean="0">
                <a:solidFill>
                  <a:schemeClr val="bg1"/>
                </a:solidFill>
                <a:latin typeface="Lucida Console" pitchFamily="49" charset="0"/>
                <a:cs typeface="Consolas" pitchFamily="49" charset="0"/>
              </a:rPr>
              <a:t>        </a:t>
            </a:r>
            <a:r>
              <a:rPr lang="en-US" sz="1600" dirty="0" err="1" smtClean="0">
                <a:solidFill>
                  <a:schemeClr val="bg1"/>
                </a:solidFill>
                <a:latin typeface="Lucida Console" pitchFamily="49" charset="0"/>
                <a:cs typeface="Consolas" pitchFamily="49" charset="0"/>
              </a:rPr>
              <a:t>ToPath</a:t>
            </a:r>
            <a:r>
              <a:rPr lang="en-US" sz="1600" dirty="0" smtClean="0">
                <a:solidFill>
                  <a:schemeClr val="bg1"/>
                </a:solidFill>
                <a:latin typeface="Lucida Console" pitchFamily="49" charset="0"/>
                <a:cs typeface="Consolas" pitchFamily="49" charset="0"/>
              </a:rPr>
              <a:t>=“</a:t>
            </a:r>
            <a:r>
              <a:rPr lang="en-US" sz="1600" dirty="0" err="1" smtClean="0">
                <a:solidFill>
                  <a:schemeClr val="bg1"/>
                </a:solidFill>
                <a:latin typeface="Lucida Console" pitchFamily="49" charset="0"/>
                <a:cs typeface="Consolas" pitchFamily="49" charset="0"/>
              </a:rPr>
              <a:t>NewPath</a:t>
            </a:r>
            <a:r>
              <a:rPr lang="en-US" sz="1600" dirty="0" smtClean="0">
                <a:solidFill>
                  <a:schemeClr val="bg1"/>
                </a:solidFill>
                <a:latin typeface="Lucida Console" pitchFamily="49" charset="0"/>
                <a:cs typeface="Consolas" pitchFamily="49" charset="0"/>
              </a:rPr>
              <a:t>\MyPage2.aspx"/&gt;</a:t>
            </a:r>
          </a:p>
          <a:p>
            <a:r>
              <a:rPr lang="en-US" sz="1600" dirty="0" smtClean="0">
                <a:solidFill>
                  <a:schemeClr val="bg1"/>
                </a:solidFill>
                <a:latin typeface="Lucida Console" pitchFamily="49" charset="0"/>
                <a:cs typeface="Consolas" pitchFamily="49" charset="0"/>
              </a:rPr>
              <a:t>      &lt;</a:t>
            </a:r>
            <a:r>
              <a:rPr lang="en-US" sz="1600" b="1" dirty="0" err="1" smtClean="0">
                <a:solidFill>
                  <a:schemeClr val="bg1"/>
                </a:solidFill>
                <a:latin typeface="Lucida Console" pitchFamily="49" charset="0"/>
                <a:cs typeface="Consolas" pitchFamily="49" charset="0"/>
              </a:rPr>
              <a:t>ApplyElementManifests</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ElementManifest</a:t>
            </a:r>
            <a:r>
              <a:rPr lang="en-US" sz="1600" dirty="0" smtClean="0">
                <a:solidFill>
                  <a:schemeClr val="bg1"/>
                </a:solidFill>
                <a:latin typeface="Lucida Console" pitchFamily="49" charset="0"/>
                <a:cs typeface="Consolas" pitchFamily="49" charset="0"/>
              </a:rPr>
              <a:t> Location ="Custom\Elements.xml"/&gt;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ApplyElementManifests</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      &lt;</a:t>
            </a:r>
            <a:r>
              <a:rPr lang="en-US" sz="1600" b="1" dirty="0" err="1" smtClean="0">
                <a:solidFill>
                  <a:schemeClr val="bg1"/>
                </a:solidFill>
                <a:latin typeface="Lucida Console" pitchFamily="49" charset="0"/>
                <a:cs typeface="Consolas" pitchFamily="49" charset="0"/>
              </a:rPr>
              <a:t>CustomUpgradeAction</a:t>
            </a:r>
            <a:r>
              <a:rPr lang="en-US" sz="1600" dirty="0" smtClean="0">
                <a:solidFill>
                  <a:schemeClr val="bg1"/>
                </a:solidFill>
                <a:latin typeface="Lucida Console" pitchFamily="49" charset="0"/>
                <a:cs typeface="Consolas" pitchFamily="49" charset="0"/>
              </a:rPr>
              <a:t> Name ="</a:t>
            </a:r>
            <a:r>
              <a:rPr lang="en-US" sz="1600" dirty="0" err="1" smtClean="0">
                <a:solidFill>
                  <a:schemeClr val="bg1"/>
                </a:solidFill>
                <a:latin typeface="Lucida Console" pitchFamily="49" charset="0"/>
                <a:cs typeface="Consolas" pitchFamily="49" charset="0"/>
              </a:rPr>
              <a:t>MyCustomAction</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        &lt;Parameters&gt;</a:t>
            </a:r>
          </a:p>
          <a:p>
            <a:r>
              <a:rPr lang="en-US" sz="1600" dirty="0" smtClean="0">
                <a:solidFill>
                  <a:schemeClr val="bg1"/>
                </a:solidFill>
                <a:latin typeface="Lucida Console" pitchFamily="49" charset="0"/>
                <a:cs typeface="Consolas" pitchFamily="49" charset="0"/>
              </a:rPr>
              <a:t>          &lt;Parameter Name="arg1"&gt;</a:t>
            </a:r>
            <a:r>
              <a:rPr lang="en-US" sz="1600" dirty="0" err="1" smtClean="0">
                <a:solidFill>
                  <a:schemeClr val="bg1"/>
                </a:solidFill>
                <a:latin typeface="Lucida Console" pitchFamily="49" charset="0"/>
                <a:cs typeface="Consolas" pitchFamily="49" charset="0"/>
              </a:rPr>
              <a:t>MyText</a:t>
            </a:r>
            <a:r>
              <a:rPr lang="en-US" sz="1600" dirty="0" smtClean="0">
                <a:solidFill>
                  <a:schemeClr val="bg1"/>
                </a:solidFill>
                <a:latin typeface="Lucida Console" pitchFamily="49" charset="0"/>
                <a:cs typeface="Consolas" pitchFamily="49" charset="0"/>
              </a:rPr>
              <a:t>&lt;/Parameter&gt;</a:t>
            </a:r>
          </a:p>
          <a:p>
            <a:r>
              <a:rPr lang="en-US" sz="1600" dirty="0" smtClean="0">
                <a:solidFill>
                  <a:schemeClr val="bg1"/>
                </a:solidFill>
                <a:latin typeface="Lucida Console" pitchFamily="49" charset="0"/>
                <a:cs typeface="Consolas" pitchFamily="49" charset="0"/>
              </a:rPr>
              <a:t>        &lt;/Parameters&gt;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CustomUpgradeAction</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VersionRange</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  &lt;/</a:t>
            </a:r>
            <a:r>
              <a:rPr lang="en-US" sz="1600" dirty="0" err="1" smtClean="0">
                <a:solidFill>
                  <a:schemeClr val="bg1"/>
                </a:solidFill>
                <a:latin typeface="Lucida Console" pitchFamily="49" charset="0"/>
                <a:cs typeface="Consolas" pitchFamily="49" charset="0"/>
              </a:rPr>
              <a:t>UpgradeActions</a:t>
            </a:r>
            <a:r>
              <a:rPr lang="en-US" sz="1600" dirty="0" smtClean="0">
                <a:solidFill>
                  <a:schemeClr val="bg1"/>
                </a:solidFill>
                <a:latin typeface="Lucida Console" pitchFamily="49" charset="0"/>
                <a:cs typeface="Consolas" pitchFamily="49" charset="0"/>
              </a:rPr>
              <a:t>&gt;</a:t>
            </a:r>
          </a:p>
          <a:p>
            <a:r>
              <a:rPr lang="en-US" sz="1600" dirty="0" smtClean="0">
                <a:solidFill>
                  <a:schemeClr val="bg1"/>
                </a:solidFill>
                <a:latin typeface="Lucida Console" pitchFamily="49" charset="0"/>
                <a:cs typeface="Consolas" pitchFamily="49" charset="0"/>
              </a:rPr>
              <a:t>&lt;/Feature&gt;</a:t>
            </a:r>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Upgrade Event</a:t>
            </a:r>
            <a:endParaRPr lang="en-US" dirty="0"/>
          </a:p>
        </p:txBody>
      </p:sp>
      <p:sp>
        <p:nvSpPr>
          <p:cNvPr id="4" name="TextBox 3"/>
          <p:cNvSpPr txBox="1"/>
          <p:nvPr/>
        </p:nvSpPr>
        <p:spPr>
          <a:xfrm>
            <a:off x="381000" y="1600200"/>
            <a:ext cx="7772400" cy="2954655"/>
          </a:xfrm>
          <a:prstGeom prst="rect">
            <a:avLst/>
          </a:prstGeom>
          <a:solidFill>
            <a:schemeClr val="tx1"/>
          </a:solidFill>
          <a:ln>
            <a:solidFill>
              <a:schemeClr val="bg1"/>
            </a:solidFill>
          </a:ln>
        </p:spPr>
        <p:txBody>
          <a:bodyPr wrap="square" lIns="91440" tIns="91440" bIns="91440" rtlCol="0">
            <a:spAutoFit/>
          </a:bodyPr>
          <a:lstStyle/>
          <a:p>
            <a:r>
              <a:rPr lang="en-US" b="1" dirty="0" smtClean="0">
                <a:solidFill>
                  <a:schemeClr val="bg1"/>
                </a:solidFill>
                <a:latin typeface="Lucida Console" pitchFamily="49" charset="0"/>
                <a:cs typeface="Consolas" pitchFamily="49" charset="0"/>
              </a:rPr>
              <a:t>public override void </a:t>
            </a:r>
            <a:r>
              <a:rPr lang="en-US" b="1" dirty="0" err="1" smtClean="0">
                <a:solidFill>
                  <a:schemeClr val="bg1"/>
                </a:solidFill>
                <a:latin typeface="Lucida Console" pitchFamily="49" charset="0"/>
                <a:cs typeface="Consolas" pitchFamily="49" charset="0"/>
              </a:rPr>
              <a:t>FeatureUpgrading</a:t>
            </a:r>
            <a:r>
              <a:rPr lang="en-US" b="1" dirty="0" smtClean="0">
                <a:solidFill>
                  <a:schemeClr val="bg1"/>
                </a:solidFill>
                <a:latin typeface="Lucida Console" pitchFamily="49" charset="0"/>
                <a:cs typeface="Consolas" pitchFamily="49" charset="0"/>
              </a:rPr>
              <a:t>(</a:t>
            </a:r>
          </a:p>
          <a:p>
            <a:r>
              <a:rPr lang="en-US" b="1" dirty="0" smtClean="0">
                <a:solidFill>
                  <a:schemeClr val="bg1"/>
                </a:solidFill>
                <a:latin typeface="Lucida Console" pitchFamily="49" charset="0"/>
                <a:cs typeface="Consolas" pitchFamily="49" charset="0"/>
              </a:rPr>
              <a:t>       </a:t>
            </a:r>
            <a:r>
              <a:rPr lang="en-US" b="1" dirty="0" err="1" smtClean="0">
                <a:solidFill>
                  <a:schemeClr val="bg1"/>
                </a:solidFill>
                <a:latin typeface="Lucida Console" pitchFamily="49" charset="0"/>
                <a:cs typeface="Consolas" pitchFamily="49" charset="0"/>
              </a:rPr>
              <a:t>SPFeatureReceiverProperties</a:t>
            </a:r>
            <a:r>
              <a:rPr lang="en-US" b="1" dirty="0" smtClean="0">
                <a:solidFill>
                  <a:schemeClr val="bg1"/>
                </a:solidFill>
                <a:latin typeface="Lucida Console" pitchFamily="49" charset="0"/>
                <a:cs typeface="Consolas" pitchFamily="49" charset="0"/>
              </a:rPr>
              <a:t> properties,</a:t>
            </a:r>
          </a:p>
          <a:p>
            <a:r>
              <a:rPr lang="en-US" b="1" dirty="0" smtClean="0">
                <a:solidFill>
                  <a:schemeClr val="bg1"/>
                </a:solidFill>
                <a:latin typeface="Lucida Console" pitchFamily="49" charset="0"/>
                <a:cs typeface="Consolas" pitchFamily="49" charset="0"/>
              </a:rPr>
              <a:t>       string </a:t>
            </a:r>
            <a:r>
              <a:rPr lang="en-US" b="1" dirty="0" err="1" smtClean="0">
                <a:solidFill>
                  <a:schemeClr val="bg1"/>
                </a:solidFill>
                <a:latin typeface="Lucida Console" pitchFamily="49" charset="0"/>
                <a:cs typeface="Consolas" pitchFamily="49" charset="0"/>
              </a:rPr>
              <a:t>upgradeActionName</a:t>
            </a:r>
            <a:r>
              <a:rPr lang="en-US" b="1" dirty="0" smtClean="0">
                <a:solidFill>
                  <a:schemeClr val="bg1"/>
                </a:solidFill>
                <a:latin typeface="Lucida Console" pitchFamily="49" charset="0"/>
                <a:cs typeface="Consolas" pitchFamily="49" charset="0"/>
              </a:rPr>
              <a:t>,</a:t>
            </a:r>
          </a:p>
          <a:p>
            <a:r>
              <a:rPr lang="en-US" b="1" dirty="0">
                <a:solidFill>
                  <a:schemeClr val="bg1"/>
                </a:solidFill>
                <a:latin typeface="Lucida Console" pitchFamily="49" charset="0"/>
                <a:cs typeface="Consolas" pitchFamily="49" charset="0"/>
              </a:rPr>
              <a:t> </a:t>
            </a:r>
            <a:r>
              <a:rPr lang="en-US" b="1" dirty="0" smtClean="0">
                <a:solidFill>
                  <a:schemeClr val="bg1"/>
                </a:solidFill>
                <a:latin typeface="Lucida Console" pitchFamily="49" charset="0"/>
                <a:cs typeface="Consolas" pitchFamily="49" charset="0"/>
              </a:rPr>
              <a:t>      </a:t>
            </a:r>
            <a:r>
              <a:rPr lang="en-US" b="1" dirty="0" err="1" smtClean="0">
                <a:solidFill>
                  <a:schemeClr val="bg1"/>
                </a:solidFill>
                <a:latin typeface="Lucida Console" pitchFamily="49" charset="0"/>
                <a:cs typeface="Consolas" pitchFamily="49" charset="0"/>
              </a:rPr>
              <a:t>IDictionary</a:t>
            </a:r>
            <a:r>
              <a:rPr lang="en-US" b="1" dirty="0" smtClean="0">
                <a:solidFill>
                  <a:schemeClr val="bg1"/>
                </a:solidFill>
                <a:latin typeface="Lucida Console" pitchFamily="49" charset="0"/>
                <a:cs typeface="Consolas" pitchFamily="49" charset="0"/>
              </a:rPr>
              <a:t>&lt;string</a:t>
            </a:r>
            <a:r>
              <a:rPr lang="en-US" b="1" dirty="0" smtClean="0">
                <a:solidFill>
                  <a:schemeClr val="bg1"/>
                </a:solidFill>
                <a:latin typeface="Lucida Console" pitchFamily="49" charset="0"/>
                <a:cs typeface="Consolas" pitchFamily="49" charset="0"/>
              </a:rPr>
              <a:t>, </a:t>
            </a:r>
            <a:r>
              <a:rPr lang="en-US" b="1" dirty="0" smtClean="0">
                <a:solidFill>
                  <a:schemeClr val="bg1"/>
                </a:solidFill>
                <a:latin typeface="Lucida Console" pitchFamily="49" charset="0"/>
                <a:cs typeface="Consolas" pitchFamily="49" charset="0"/>
              </a:rPr>
              <a:t>string&gt; parameters) {</a:t>
            </a:r>
          </a:p>
          <a:p>
            <a:endParaRPr lang="en-US" b="1" dirty="0" smtClean="0">
              <a:solidFill>
                <a:schemeClr val="bg1"/>
              </a:solidFill>
              <a:latin typeface="Lucida Console" pitchFamily="49" charset="0"/>
              <a:cs typeface="Consolas" pitchFamily="49" charset="0"/>
            </a:endParaRPr>
          </a:p>
          <a:p>
            <a:r>
              <a:rPr lang="en-US" b="1" dirty="0" smtClean="0">
                <a:solidFill>
                  <a:schemeClr val="bg1"/>
                </a:solidFill>
                <a:latin typeface="Lucida Console" pitchFamily="49" charset="0"/>
                <a:cs typeface="Consolas" pitchFamily="49" charset="0"/>
              </a:rPr>
              <a:t>  if (</a:t>
            </a:r>
            <a:r>
              <a:rPr lang="en-US" b="1" dirty="0" err="1" smtClean="0">
                <a:solidFill>
                  <a:schemeClr val="bg1"/>
                </a:solidFill>
                <a:latin typeface="Lucida Console" pitchFamily="49" charset="0"/>
                <a:cs typeface="Consolas" pitchFamily="49" charset="0"/>
              </a:rPr>
              <a:t>upgradeActionName.Equals</a:t>
            </a:r>
            <a:r>
              <a:rPr lang="en-US" b="1" dirty="0" smtClean="0">
                <a:solidFill>
                  <a:schemeClr val="bg1"/>
                </a:solidFill>
                <a:latin typeface="Lucida Console" pitchFamily="49" charset="0"/>
                <a:cs typeface="Consolas" pitchFamily="49" charset="0"/>
              </a:rPr>
              <a:t>("</a:t>
            </a:r>
            <a:r>
              <a:rPr lang="en-US" b="1" dirty="0" err="1" smtClean="0">
                <a:solidFill>
                  <a:schemeClr val="bg1"/>
                </a:solidFill>
                <a:latin typeface="Lucida Console" pitchFamily="49" charset="0"/>
                <a:cs typeface="Consolas" pitchFamily="49" charset="0"/>
              </a:rPr>
              <a:t>MyCustomAction</a:t>
            </a:r>
            <a:r>
              <a:rPr lang="en-US" b="1" dirty="0" smtClean="0">
                <a:solidFill>
                  <a:schemeClr val="bg1"/>
                </a:solidFill>
                <a:latin typeface="Lucida Console" pitchFamily="49" charset="0"/>
                <a:cs typeface="Consolas" pitchFamily="49" charset="0"/>
              </a:rPr>
              <a:t>“)) {</a:t>
            </a:r>
            <a:endParaRPr lang="en-US" b="1" dirty="0" smtClean="0">
              <a:solidFill>
                <a:schemeClr val="bg1"/>
              </a:solidFill>
              <a:latin typeface="Lucida Console" pitchFamily="49" charset="0"/>
              <a:cs typeface="Consolas" pitchFamily="49" charset="0"/>
            </a:endParaRPr>
          </a:p>
          <a:p>
            <a:r>
              <a:rPr lang="en-US" b="1" dirty="0" smtClean="0">
                <a:solidFill>
                  <a:schemeClr val="bg1"/>
                </a:solidFill>
                <a:latin typeface="Lucida Console" pitchFamily="49" charset="0"/>
                <a:cs typeface="Consolas" pitchFamily="49" charset="0"/>
              </a:rPr>
              <a:t>    string </a:t>
            </a:r>
            <a:r>
              <a:rPr lang="en-US" b="1" dirty="0" err="1" smtClean="0">
                <a:solidFill>
                  <a:schemeClr val="bg1"/>
                </a:solidFill>
                <a:latin typeface="Lucida Console" pitchFamily="49" charset="0"/>
                <a:cs typeface="Consolas" pitchFamily="49" charset="0"/>
              </a:rPr>
              <a:t>myval</a:t>
            </a:r>
            <a:r>
              <a:rPr lang="en-US" b="1" dirty="0" smtClean="0">
                <a:solidFill>
                  <a:schemeClr val="bg1"/>
                </a:solidFill>
                <a:latin typeface="Lucida Console" pitchFamily="49" charset="0"/>
                <a:cs typeface="Consolas" pitchFamily="49" charset="0"/>
              </a:rPr>
              <a:t>= parameters[“arg1"];</a:t>
            </a:r>
          </a:p>
          <a:p>
            <a:r>
              <a:rPr lang="en-US" b="1" dirty="0" smtClean="0">
                <a:solidFill>
                  <a:schemeClr val="bg1"/>
                </a:solidFill>
                <a:latin typeface="Lucida Console" pitchFamily="49" charset="0"/>
                <a:cs typeface="Consolas" pitchFamily="49" charset="0"/>
              </a:rPr>
              <a:t>  }</a:t>
            </a:r>
          </a:p>
          <a:p>
            <a:endParaRPr lang="en-US" b="1" dirty="0" smtClean="0">
              <a:solidFill>
                <a:schemeClr val="bg1"/>
              </a:solidFill>
              <a:latin typeface="Lucida Console" pitchFamily="49" charset="0"/>
              <a:cs typeface="Consolas" pitchFamily="49" charset="0"/>
            </a:endParaRPr>
          </a:p>
          <a:p>
            <a:r>
              <a:rPr lang="en-US" b="1" dirty="0" smtClean="0">
                <a:solidFill>
                  <a:schemeClr val="bg1"/>
                </a:solidFill>
                <a:latin typeface="Lucida Console" pitchFamily="49" charset="0"/>
                <a:cs typeface="Consolas" pitchFamily="49" charset="0"/>
              </a:rPr>
              <a:t>}</a:t>
            </a:r>
            <a:endParaRPr lang="en-US" b="1" dirty="0" smtClean="0">
              <a:solidFill>
                <a:schemeClr val="bg1"/>
              </a:solidFill>
              <a:latin typeface="Lucida Console" pitchFamily="49" charset="0"/>
              <a:cs typeface="Consolas" pitchFamily="49" charset="0"/>
            </a:endParaRPr>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 Upgrade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Feature Querying</a:t>
            </a:r>
            <a:endParaRPr lang="en-NZ" dirty="0"/>
          </a:p>
        </p:txBody>
      </p:sp>
      <p:sp>
        <p:nvSpPr>
          <p:cNvPr id="3" name="Text Placeholder 2"/>
          <p:cNvSpPr>
            <a:spLocks noGrp="1"/>
          </p:cNvSpPr>
          <p:nvPr>
            <p:ph type="body" sz="quarter" idx="10"/>
          </p:nvPr>
        </p:nvSpPr>
        <p:spPr>
          <a:xfrm>
            <a:off x="381000" y="1066800"/>
            <a:ext cx="8382000" cy="2751522"/>
          </a:xfrm>
        </p:spPr>
        <p:txBody>
          <a:bodyPr/>
          <a:lstStyle/>
          <a:p>
            <a:r>
              <a:rPr lang="en-US" dirty="0" err="1" smtClean="0"/>
              <a:t>QueryFeatures</a:t>
            </a:r>
            <a:r>
              <a:rPr lang="en-US" dirty="0" smtClean="0"/>
              <a:t>() method (4 overloads)</a:t>
            </a:r>
          </a:p>
          <a:p>
            <a:pPr lvl="1"/>
            <a:r>
              <a:rPr lang="en-US" dirty="0" smtClean="0"/>
              <a:t>(</a:t>
            </a:r>
            <a:r>
              <a:rPr lang="en-US" dirty="0" err="1" smtClean="0"/>
              <a:t>Guid</a:t>
            </a:r>
            <a:r>
              <a:rPr lang="en-US" dirty="0" smtClean="0"/>
              <a:t> </a:t>
            </a:r>
            <a:r>
              <a:rPr lang="en-US" dirty="0" err="1" smtClean="0"/>
              <a:t>featureId</a:t>
            </a:r>
            <a:r>
              <a:rPr lang="en-US" dirty="0" smtClean="0"/>
              <a:t>)</a:t>
            </a:r>
          </a:p>
          <a:p>
            <a:pPr lvl="1"/>
            <a:r>
              <a:rPr lang="en-US" dirty="0" smtClean="0"/>
              <a:t>(</a:t>
            </a:r>
            <a:r>
              <a:rPr lang="en-US" dirty="0" err="1" smtClean="0"/>
              <a:t>Guid</a:t>
            </a:r>
            <a:r>
              <a:rPr lang="en-US" dirty="0" smtClean="0"/>
              <a:t> </a:t>
            </a:r>
            <a:r>
              <a:rPr lang="en-US" dirty="0" err="1" smtClean="0"/>
              <a:t>featureId</a:t>
            </a:r>
            <a:r>
              <a:rPr lang="en-US" dirty="0" smtClean="0"/>
              <a:t>, </a:t>
            </a:r>
            <a:r>
              <a:rPr lang="en-US" dirty="0" err="1" smtClean="0"/>
              <a:t>bool</a:t>
            </a:r>
            <a:r>
              <a:rPr lang="en-US" dirty="0" smtClean="0"/>
              <a:t> </a:t>
            </a:r>
            <a:r>
              <a:rPr lang="en-US" dirty="0" err="1" smtClean="0"/>
              <a:t>needsUpgrade</a:t>
            </a:r>
            <a:r>
              <a:rPr lang="en-US" dirty="0" smtClean="0"/>
              <a:t>)</a:t>
            </a:r>
          </a:p>
          <a:p>
            <a:pPr lvl="1"/>
            <a:r>
              <a:rPr lang="en-US" dirty="0" smtClean="0"/>
              <a:t>(</a:t>
            </a:r>
            <a:r>
              <a:rPr lang="en-US" dirty="0" err="1" smtClean="0"/>
              <a:t>Guid</a:t>
            </a:r>
            <a:r>
              <a:rPr lang="en-US" dirty="0" smtClean="0"/>
              <a:t> </a:t>
            </a:r>
            <a:r>
              <a:rPr lang="en-US" dirty="0" err="1" smtClean="0"/>
              <a:t>featureId</a:t>
            </a:r>
            <a:r>
              <a:rPr lang="en-US" dirty="0" smtClean="0"/>
              <a:t>, Version </a:t>
            </a:r>
            <a:r>
              <a:rPr lang="en-US" dirty="0" err="1" smtClean="0"/>
              <a:t>featureVersion</a:t>
            </a:r>
            <a:r>
              <a:rPr lang="en-US" dirty="0" smtClean="0"/>
              <a:t>)</a:t>
            </a:r>
          </a:p>
          <a:p>
            <a:pPr lvl="1"/>
            <a:r>
              <a:rPr lang="en-US" dirty="0" smtClean="0"/>
              <a:t>(</a:t>
            </a:r>
            <a:r>
              <a:rPr lang="en-US" dirty="0" err="1" smtClean="0"/>
              <a:t>SPFeatureScope</a:t>
            </a:r>
            <a:r>
              <a:rPr lang="en-US" dirty="0" smtClean="0"/>
              <a:t>, </a:t>
            </a:r>
            <a:r>
              <a:rPr lang="en-US" dirty="0" err="1" smtClean="0"/>
              <a:t>bool</a:t>
            </a:r>
            <a:r>
              <a:rPr lang="en-US" dirty="0" smtClean="0"/>
              <a:t> </a:t>
            </a:r>
            <a:r>
              <a:rPr lang="en-US" dirty="0" err="1" smtClean="0"/>
              <a:t>needsUpgrade</a:t>
            </a:r>
            <a:r>
              <a:rPr lang="en-US" dirty="0" smtClean="0"/>
              <a:t>)</a:t>
            </a:r>
          </a:p>
          <a:p>
            <a:pPr lvl="1"/>
            <a:r>
              <a:rPr lang="en-US" dirty="0" smtClean="0"/>
              <a:t>Available from </a:t>
            </a:r>
            <a:r>
              <a:rPr lang="en-US" dirty="0" err="1" smtClean="0"/>
              <a:t>SPWebService</a:t>
            </a:r>
            <a:r>
              <a:rPr lang="en-US" dirty="0" smtClean="0"/>
              <a:t>, </a:t>
            </a:r>
            <a:r>
              <a:rPr lang="en-US" dirty="0" err="1" smtClean="0"/>
              <a:t>SPWebApplication</a:t>
            </a:r>
            <a:r>
              <a:rPr lang="en-US" dirty="0" smtClean="0"/>
              <a:t>,</a:t>
            </a:r>
            <a:br>
              <a:rPr lang="en-US" dirty="0" smtClean="0"/>
            </a:br>
            <a:r>
              <a:rPr lang="en-US" dirty="0" err="1" smtClean="0"/>
              <a:t>SPContentDatabase</a:t>
            </a:r>
            <a:r>
              <a:rPr lang="en-US" dirty="0" smtClean="0"/>
              <a:t> and </a:t>
            </a:r>
            <a:r>
              <a:rPr lang="en-US" dirty="0" err="1" smtClean="0"/>
              <a:t>SPSite</a:t>
            </a:r>
            <a:endParaRPr lang="en-US" dirty="0" smtClean="0"/>
          </a:p>
        </p:txBody>
      </p:sp>
    </p:spTree>
    <p:extLst>
      <p:ext uri="{BB962C8B-B14F-4D97-AF65-F5344CB8AC3E}">
        <p14:creationId xmlns:p14="http://schemas.microsoft.com/office/powerpoint/2010/main" val="3543151975"/>
      </p:ext>
    </p:extLst>
  </p:cSld>
  <p:clrMapOvr>
    <a:masterClrMapping/>
  </p:clrMapOvr>
  <p:transition xmlns:p14="http://schemas.microsoft.com/office/powerpoint/2010/main" advTm="55390">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Querying</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Solution Deployment Options</a:t>
            </a:r>
          </a:p>
          <a:p>
            <a:r>
              <a:rPr lang="en-US" dirty="0" smtClean="0"/>
              <a:t>Feature/Solution Dependencies</a:t>
            </a:r>
          </a:p>
          <a:p>
            <a:r>
              <a:rPr lang="en-US" dirty="0" smtClean="0"/>
              <a:t>Resource Files</a:t>
            </a:r>
          </a:p>
          <a:p>
            <a:r>
              <a:rPr lang="en-US" dirty="0" smtClean="0"/>
              <a:t>Solution Upgrading</a:t>
            </a:r>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Solution Deployment Options</a:t>
            </a:r>
          </a:p>
          <a:p>
            <a:r>
              <a:rPr lang="en-US" dirty="0" smtClean="0"/>
              <a:t>Feature/Solution Dependencies</a:t>
            </a:r>
          </a:p>
          <a:p>
            <a:r>
              <a:rPr lang="en-US" dirty="0" smtClean="0"/>
              <a:t>Resource Files</a:t>
            </a:r>
          </a:p>
          <a:p>
            <a:r>
              <a:rPr lang="en-US" dirty="0" smtClean="0"/>
              <a:t>Solution Upgrading</a:t>
            </a: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28600" y="914400"/>
            <a:ext cx="8610600" cy="5410200"/>
          </a:xfrm>
          <a:prstGeom prst="rect">
            <a:avLst/>
          </a:prstGeom>
          <a:solidFill>
            <a:schemeClr val="bg2">
              <a:lumMod val="20000"/>
              <a:lumOff val="80000"/>
            </a:schemeClr>
          </a:solidFill>
          <a:ln>
            <a:solidFill>
              <a:schemeClr val="bg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Visual Studio Solution Deployment</a:t>
            </a:r>
            <a:endParaRPr lang="en-US" dirty="0"/>
          </a:p>
        </p:txBody>
      </p:sp>
      <p:pic>
        <p:nvPicPr>
          <p:cNvPr id="4" name="Content Placeholder 3" descr="Deploy from Visual studio.jpg"/>
          <p:cNvPicPr>
            <a:picLocks noGrp="1" noChangeAspect="1"/>
          </p:cNvPicPr>
          <p:nvPr>
            <p:ph idx="1"/>
          </p:nvPr>
        </p:nvPicPr>
        <p:blipFill>
          <a:blip r:embed="rId2" cstate="print"/>
          <a:stretch>
            <a:fillRect/>
          </a:stretch>
        </p:blipFill>
        <p:spPr>
          <a:xfrm>
            <a:off x="457200" y="1143000"/>
            <a:ext cx="4741237" cy="2819400"/>
          </a:xfrm>
        </p:spPr>
      </p:pic>
      <p:pic>
        <p:nvPicPr>
          <p:cNvPr id="5" name="Picture 4" descr="Sandboxed Solution Property.jpg"/>
          <p:cNvPicPr>
            <a:picLocks noChangeAspect="1"/>
          </p:cNvPicPr>
          <p:nvPr/>
        </p:nvPicPr>
        <p:blipFill>
          <a:blip r:embed="rId3" cstate="print"/>
          <a:stretch>
            <a:fillRect/>
          </a:stretch>
        </p:blipFill>
        <p:spPr>
          <a:xfrm>
            <a:off x="5303184" y="3352800"/>
            <a:ext cx="3459816" cy="2895600"/>
          </a:xfrm>
          <a:prstGeom prst="rect">
            <a:avLst/>
          </a:prstGeom>
        </p:spPr>
      </p:pic>
      <p:sp>
        <p:nvSpPr>
          <p:cNvPr id="6" name="Up Arrow 5"/>
          <p:cNvSpPr/>
          <p:nvPr/>
        </p:nvSpPr>
        <p:spPr bwMode="auto">
          <a:xfrm rot="5400000">
            <a:off x="4953000" y="5257800"/>
            <a:ext cx="228600" cy="8382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7" name="Up Arrow 6"/>
          <p:cNvSpPr/>
          <p:nvPr/>
        </p:nvSpPr>
        <p:spPr bwMode="auto">
          <a:xfrm rot="14154456">
            <a:off x="1830064" y="1865482"/>
            <a:ext cx="533400" cy="8382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pic>
        <p:nvPicPr>
          <p:cNvPr id="4" name="Picture 3" descr="Farm Deployment.jpg"/>
          <p:cNvPicPr>
            <a:picLocks noChangeAspect="1"/>
          </p:cNvPicPr>
          <p:nvPr/>
        </p:nvPicPr>
        <p:blipFill>
          <a:blip r:embed="rId2" cstate="print"/>
          <a:stretch>
            <a:fillRect/>
          </a:stretch>
        </p:blipFill>
        <p:spPr>
          <a:xfrm>
            <a:off x="923925" y="1304925"/>
            <a:ext cx="7296150" cy="4248150"/>
          </a:xfrm>
          <a:prstGeom prst="rect">
            <a:avLst/>
          </a:prstGeom>
        </p:spPr>
      </p:pic>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Sandboxed Solution Deployment</a:t>
            </a:r>
            <a:endParaRPr lang="en-US" dirty="0"/>
          </a:p>
        </p:txBody>
      </p:sp>
      <p:pic>
        <p:nvPicPr>
          <p:cNvPr id="4" name="Picture 3" descr="Sandbox Deployment.jpg"/>
          <p:cNvPicPr>
            <a:picLocks noChangeAspect="1"/>
          </p:cNvPicPr>
          <p:nvPr/>
        </p:nvPicPr>
        <p:blipFill>
          <a:blip r:embed="rId2" cstate="print"/>
          <a:stretch>
            <a:fillRect/>
          </a:stretch>
        </p:blipFill>
        <p:spPr>
          <a:xfrm>
            <a:off x="476250" y="1009650"/>
            <a:ext cx="8191500" cy="4838700"/>
          </a:xfrm>
          <a:prstGeom prst="rect">
            <a:avLst/>
          </a:prstGeom>
        </p:spPr>
      </p:pic>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PowerShell</a:t>
            </a:r>
            <a:r>
              <a:rPr lang="en-US" dirty="0" smtClean="0"/>
              <a:t> Deployment</a:t>
            </a:r>
            <a:endParaRPr lang="en-US" dirty="0"/>
          </a:p>
        </p:txBody>
      </p:sp>
      <p:sp>
        <p:nvSpPr>
          <p:cNvPr id="4" name="TextBox 3"/>
          <p:cNvSpPr txBox="1"/>
          <p:nvPr/>
        </p:nvSpPr>
        <p:spPr>
          <a:xfrm>
            <a:off x="609600" y="1066800"/>
            <a:ext cx="8077200" cy="4462760"/>
          </a:xfrm>
          <a:prstGeom prst="rect">
            <a:avLst/>
          </a:prstGeom>
          <a:solidFill>
            <a:schemeClr val="tx1"/>
          </a:solidFill>
          <a:ln>
            <a:solidFill>
              <a:schemeClr val="bg1"/>
            </a:solidFill>
          </a:ln>
        </p:spPr>
        <p:txBody>
          <a:bodyPr wrap="square" lIns="91440" tIns="91440" bIns="91440" rtlCol="0">
            <a:spAutoFit/>
          </a:bodyPr>
          <a:lstStyle/>
          <a:p>
            <a:r>
              <a:rPr lang="en-US" sz="1600" b="1" dirty="0" smtClean="0">
                <a:solidFill>
                  <a:schemeClr val="bg1"/>
                </a:solidFill>
                <a:latin typeface="Lucida Console" pitchFamily="49" charset="0"/>
                <a:cs typeface="Consolas" pitchFamily="49" charset="0"/>
              </a:rPr>
              <a:t>Add-</a:t>
            </a:r>
            <a:r>
              <a:rPr lang="en-US" sz="1600" b="1" dirty="0" err="1" smtClean="0">
                <a:solidFill>
                  <a:schemeClr val="bg1"/>
                </a:solidFill>
                <a:latin typeface="Lucida Console" pitchFamily="49" charset="0"/>
                <a:cs typeface="Consolas" pitchFamily="49" charset="0"/>
              </a:rPr>
              <a:t>SPSolution</a:t>
            </a:r>
            <a:r>
              <a:rPr lang="en-US" sz="1600" b="1" dirty="0" smtClean="0">
                <a:solidFill>
                  <a:schemeClr val="bg1"/>
                </a:solidFill>
                <a:latin typeface="Lucida Console" pitchFamily="49" charset="0"/>
                <a:cs typeface="Consolas" pitchFamily="49" charset="0"/>
              </a:rPr>
              <a:t> </a:t>
            </a:r>
          </a:p>
          <a:p>
            <a:r>
              <a:rPr lang="en-US" sz="1600" b="1" dirty="0" smtClean="0">
                <a:solidFill>
                  <a:schemeClr val="bg1"/>
                </a:solidFill>
                <a:latin typeface="Lucida Console" pitchFamily="49" charset="0"/>
                <a:cs typeface="Consolas" pitchFamily="49" charset="0"/>
              </a:rPr>
              <a:t>        -</a:t>
            </a:r>
            <a:r>
              <a:rPr lang="en-US" sz="1600" b="1" dirty="0" err="1" smtClean="0">
                <a:solidFill>
                  <a:schemeClr val="bg1"/>
                </a:solidFill>
                <a:latin typeface="Lucida Console" pitchFamily="49" charset="0"/>
                <a:cs typeface="Consolas" pitchFamily="49" charset="0"/>
              </a:rPr>
              <a:t>LiteralPath</a:t>
            </a:r>
            <a:r>
              <a:rPr lang="en-US" sz="1600" b="1" dirty="0" smtClean="0">
                <a:solidFill>
                  <a:schemeClr val="bg1"/>
                </a:solidFill>
                <a:latin typeface="Lucida Console" pitchFamily="49" charset="0"/>
                <a:cs typeface="Consolas" pitchFamily="49" charset="0"/>
              </a:rPr>
              <a:t> "c:\...\SharePointProject1.wsp"</a:t>
            </a:r>
          </a:p>
          <a:p>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Install-</a:t>
            </a:r>
            <a:r>
              <a:rPr lang="en-US" sz="1600" b="1" dirty="0" err="1" smtClean="0">
                <a:solidFill>
                  <a:schemeClr val="bg1"/>
                </a:solidFill>
                <a:latin typeface="Lucida Console" pitchFamily="49" charset="0"/>
                <a:cs typeface="Consolas" pitchFamily="49" charset="0"/>
              </a:rPr>
              <a:t>SPSolution</a:t>
            </a:r>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        -Identity "SharePointProject1.wsp" –</a:t>
            </a:r>
            <a:r>
              <a:rPr lang="en-US" sz="1600" b="1" dirty="0" err="1" smtClean="0">
                <a:solidFill>
                  <a:schemeClr val="bg1"/>
                </a:solidFill>
                <a:latin typeface="Lucida Console" pitchFamily="49" charset="0"/>
                <a:cs typeface="Consolas" pitchFamily="49" charset="0"/>
              </a:rPr>
              <a:t>GACDeployment</a:t>
            </a:r>
            <a:endParaRPr lang="en-US" sz="1600" b="1" dirty="0" smtClean="0">
              <a:solidFill>
                <a:schemeClr val="bg1"/>
              </a:solidFill>
              <a:latin typeface="Lucida Console" pitchFamily="49" charset="0"/>
              <a:cs typeface="Consolas" pitchFamily="49" charset="0"/>
            </a:endParaRPr>
          </a:p>
          <a:p>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Enable-</a:t>
            </a:r>
            <a:r>
              <a:rPr lang="en-US" sz="1600" b="1" dirty="0" err="1" smtClean="0">
                <a:solidFill>
                  <a:schemeClr val="bg1"/>
                </a:solidFill>
                <a:latin typeface="Lucida Console" pitchFamily="49" charset="0"/>
                <a:cs typeface="Consolas" pitchFamily="49" charset="0"/>
              </a:rPr>
              <a:t>SPFeature</a:t>
            </a:r>
            <a:r>
              <a:rPr lang="en-US" sz="1600" b="1" dirty="0" smtClean="0">
                <a:solidFill>
                  <a:schemeClr val="bg1"/>
                </a:solidFill>
                <a:latin typeface="Lucida Console" pitchFamily="49" charset="0"/>
                <a:cs typeface="Consolas" pitchFamily="49" charset="0"/>
              </a:rPr>
              <a:t> </a:t>
            </a:r>
          </a:p>
          <a:p>
            <a:r>
              <a:rPr lang="en-US" sz="1600" b="1" dirty="0" smtClean="0">
                <a:solidFill>
                  <a:schemeClr val="bg1"/>
                </a:solidFill>
                <a:latin typeface="Lucida Console" pitchFamily="49" charset="0"/>
                <a:cs typeface="Consolas" pitchFamily="49" charset="0"/>
              </a:rPr>
              <a:t>        -Identity "SharePointProject1_Feature1\Feature.xml“</a:t>
            </a:r>
          </a:p>
          <a:p>
            <a:r>
              <a:rPr lang="en-US" sz="1600" b="1" dirty="0" smtClean="0">
                <a:solidFill>
                  <a:schemeClr val="bg1"/>
                </a:solidFill>
                <a:latin typeface="Lucida Console" pitchFamily="49" charset="0"/>
                <a:cs typeface="Consolas" pitchFamily="49" charset="0"/>
              </a:rPr>
              <a:t>        -</a:t>
            </a:r>
            <a:r>
              <a:rPr lang="en-US" sz="1600" b="1" dirty="0" err="1" smtClean="0">
                <a:solidFill>
                  <a:schemeClr val="bg1"/>
                </a:solidFill>
                <a:latin typeface="Lucida Console" pitchFamily="49" charset="0"/>
                <a:cs typeface="Consolas" pitchFamily="49" charset="0"/>
              </a:rPr>
              <a:t>Url</a:t>
            </a:r>
            <a:r>
              <a:rPr lang="en-US" sz="1600" b="1" dirty="0" smtClean="0">
                <a:solidFill>
                  <a:schemeClr val="bg1"/>
                </a:solidFill>
                <a:latin typeface="Lucida Console" pitchFamily="49" charset="0"/>
                <a:cs typeface="Consolas" pitchFamily="49" charset="0"/>
              </a:rPr>
              <a:t> "http://contoso"</a:t>
            </a:r>
          </a:p>
          <a:p>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Uninstall-</a:t>
            </a:r>
            <a:r>
              <a:rPr lang="en-US" sz="1600" b="1" dirty="0" err="1" smtClean="0">
                <a:solidFill>
                  <a:schemeClr val="bg1"/>
                </a:solidFill>
                <a:latin typeface="Lucida Console" pitchFamily="49" charset="0"/>
                <a:cs typeface="Consolas" pitchFamily="49" charset="0"/>
              </a:rPr>
              <a:t>SPSolution</a:t>
            </a:r>
            <a:r>
              <a:rPr lang="en-US" sz="1600" b="1" dirty="0" smtClean="0">
                <a:solidFill>
                  <a:schemeClr val="bg1"/>
                </a:solidFill>
                <a:latin typeface="Lucida Console" pitchFamily="49" charset="0"/>
                <a:cs typeface="Consolas" pitchFamily="49" charset="0"/>
              </a:rPr>
              <a:t> </a:t>
            </a:r>
          </a:p>
          <a:p>
            <a:r>
              <a:rPr lang="en-US" sz="1600" b="1" dirty="0" smtClean="0">
                <a:solidFill>
                  <a:schemeClr val="bg1"/>
                </a:solidFill>
                <a:latin typeface="Lucida Console" pitchFamily="49" charset="0"/>
                <a:cs typeface="Consolas" pitchFamily="49" charset="0"/>
              </a:rPr>
              <a:t>        -Identity "SharePointProject1.wsp“</a:t>
            </a:r>
          </a:p>
          <a:p>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Remove-</a:t>
            </a:r>
            <a:r>
              <a:rPr lang="en-US" sz="1600" b="1" dirty="0" err="1" smtClean="0">
                <a:solidFill>
                  <a:schemeClr val="bg1"/>
                </a:solidFill>
                <a:latin typeface="Lucida Console" pitchFamily="49" charset="0"/>
                <a:cs typeface="Consolas" pitchFamily="49" charset="0"/>
              </a:rPr>
              <a:t>SPSolution</a:t>
            </a:r>
            <a:r>
              <a:rPr lang="en-US" sz="1600" b="1" dirty="0" smtClean="0">
                <a:solidFill>
                  <a:schemeClr val="bg1"/>
                </a:solidFill>
                <a:latin typeface="Lucida Console" pitchFamily="49" charset="0"/>
                <a:cs typeface="Consolas" pitchFamily="49" charset="0"/>
              </a:rPr>
              <a:t> </a:t>
            </a:r>
          </a:p>
          <a:p>
            <a:r>
              <a:rPr lang="en-US" sz="1600" b="1" dirty="0" smtClean="0">
                <a:solidFill>
                  <a:schemeClr val="bg1"/>
                </a:solidFill>
                <a:latin typeface="Lucida Console" pitchFamily="49" charset="0"/>
                <a:cs typeface="Consolas" pitchFamily="49" charset="0"/>
              </a:rPr>
              <a:t>        -Identity "SharePointProject1.wsp"</a:t>
            </a:r>
          </a:p>
          <a:p>
            <a:endParaRPr lang="en-US" sz="1600" b="1" dirty="0" smtClean="0">
              <a:solidFill>
                <a:schemeClr val="bg1"/>
              </a:solidFill>
              <a:latin typeface="Lucida Console" pitchFamily="49" charset="0"/>
              <a:cs typeface="Consolas" pitchFamily="49" charset="0"/>
            </a:endParaRPr>
          </a:p>
          <a:p>
            <a:r>
              <a:rPr lang="en-US" sz="1600" b="1" dirty="0" smtClean="0">
                <a:solidFill>
                  <a:schemeClr val="bg1"/>
                </a:solidFill>
                <a:latin typeface="Lucida Console" pitchFamily="49" charset="0"/>
                <a:cs typeface="Consolas" pitchFamily="49" charset="0"/>
              </a:rPr>
              <a:t>Update-</a:t>
            </a:r>
            <a:r>
              <a:rPr lang="en-US" sz="1600" b="1" dirty="0" err="1" smtClean="0">
                <a:solidFill>
                  <a:schemeClr val="bg1"/>
                </a:solidFill>
                <a:latin typeface="Lucida Console" pitchFamily="49" charset="0"/>
                <a:cs typeface="Consolas" pitchFamily="49" charset="0"/>
              </a:rPr>
              <a:t>SPSolution</a:t>
            </a:r>
            <a:endParaRPr lang="en-US" sz="1600" b="1" dirty="0" smtClean="0">
              <a:solidFill>
                <a:schemeClr val="bg1"/>
              </a:solidFill>
              <a:latin typeface="Lucida Console" pitchFamily="49" charset="0"/>
              <a:cs typeface="Consolas" pitchFamily="49" charset="0"/>
            </a:endParaRPr>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 Deployment</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Dependencies</a:t>
            </a:r>
            <a:endParaRPr lang="en-US" dirty="0"/>
          </a:p>
        </p:txBody>
      </p:sp>
      <p:sp>
        <p:nvSpPr>
          <p:cNvPr id="3" name="Text Placeholder 2"/>
          <p:cNvSpPr>
            <a:spLocks noGrp="1"/>
          </p:cNvSpPr>
          <p:nvPr>
            <p:ph type="body" sz="quarter" idx="10"/>
          </p:nvPr>
        </p:nvSpPr>
        <p:spPr>
          <a:xfrm>
            <a:off x="381000" y="1066801"/>
            <a:ext cx="8382000" cy="1938992"/>
          </a:xfrm>
        </p:spPr>
        <p:txBody>
          <a:bodyPr/>
          <a:lstStyle/>
          <a:p>
            <a:r>
              <a:rPr lang="en-US" dirty="0" smtClean="0"/>
              <a:t>Available in SharePoint 2007</a:t>
            </a:r>
          </a:p>
          <a:p>
            <a:pPr lvl="1"/>
            <a:r>
              <a:rPr lang="en-US" dirty="0" smtClean="0"/>
              <a:t>Created in </a:t>
            </a:r>
            <a:r>
              <a:rPr lang="en-US" dirty="0" smtClean="0">
                <a:latin typeface="Consolas" pitchFamily="49" charset="0"/>
                <a:cs typeface="Consolas" pitchFamily="49" charset="0"/>
              </a:rPr>
              <a:t>Feature.xml</a:t>
            </a:r>
          </a:p>
          <a:p>
            <a:pPr lvl="1"/>
            <a:r>
              <a:rPr lang="en-US" dirty="0" smtClean="0"/>
              <a:t>Activates and Deactivates Features in the same scope</a:t>
            </a:r>
          </a:p>
          <a:p>
            <a:pPr lvl="1"/>
            <a:r>
              <a:rPr lang="en-US" dirty="0" smtClean="0"/>
              <a:t>Supports cross-scope activation under certain conditions</a:t>
            </a:r>
          </a:p>
        </p:txBody>
      </p:sp>
      <p:sp>
        <p:nvSpPr>
          <p:cNvPr id="4" name="TextBox 3"/>
          <p:cNvSpPr txBox="1"/>
          <p:nvPr/>
        </p:nvSpPr>
        <p:spPr>
          <a:xfrm>
            <a:off x="838200" y="3481387"/>
            <a:ext cx="7696200" cy="2400657"/>
          </a:xfrm>
          <a:prstGeom prst="rect">
            <a:avLst/>
          </a:prstGeom>
          <a:solidFill>
            <a:schemeClr val="tx1"/>
          </a:solidFill>
          <a:ln>
            <a:solidFill>
              <a:schemeClr val="bg1"/>
            </a:solidFill>
          </a:ln>
        </p:spPr>
        <p:txBody>
          <a:bodyPr wrap="square" lIns="91440" tIns="91440" bIns="91440" rtlCol="0">
            <a:spAutoFit/>
          </a:bodyPr>
          <a:lstStyle/>
          <a:p>
            <a:r>
              <a:rPr lang="en-US" b="1" dirty="0" smtClean="0">
                <a:solidFill>
                  <a:schemeClr val="bg1"/>
                </a:solidFill>
                <a:latin typeface="Lucida Console" pitchFamily="49" charset="0"/>
                <a:cs typeface="Consolas" pitchFamily="49" charset="0"/>
              </a:rPr>
              <a:t>&lt;Feature Id=" " Title=" " Scope="Site"&gt;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ActivationDependencies</a:t>
            </a:r>
            <a:r>
              <a:rPr lang="en-US" b="1" dirty="0" smtClean="0">
                <a:solidFill>
                  <a:schemeClr val="bg1"/>
                </a:solidFill>
                <a:latin typeface="Lucida Console" pitchFamily="49" charset="0"/>
                <a:cs typeface="Consolas" pitchFamily="49" charset="0"/>
              </a:rPr>
              <a:t>&gt;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ActivationDependency</a:t>
            </a:r>
            <a:r>
              <a:rPr lang="en-US" b="1" dirty="0" smtClean="0">
                <a:solidFill>
                  <a:schemeClr val="bg1"/>
                </a:solidFill>
                <a:latin typeface="Lucida Console" pitchFamily="49" charset="0"/>
                <a:cs typeface="Consolas" pitchFamily="49" charset="0"/>
              </a:rPr>
              <a:t> </a:t>
            </a:r>
            <a:r>
              <a:rPr lang="en-US" b="1" dirty="0" err="1" smtClean="0">
                <a:solidFill>
                  <a:schemeClr val="bg1"/>
                </a:solidFill>
                <a:latin typeface="Lucida Console" pitchFamily="49" charset="0"/>
                <a:cs typeface="Consolas" pitchFamily="49" charset="0"/>
              </a:rPr>
              <a:t>FeatureId</a:t>
            </a:r>
            <a:r>
              <a:rPr lang="en-US" b="1" dirty="0" smtClean="0">
                <a:solidFill>
                  <a:schemeClr val="bg1"/>
                </a:solidFill>
                <a:latin typeface="Lucida Console" pitchFamily="49" charset="0"/>
                <a:cs typeface="Consolas" pitchFamily="49" charset="0"/>
              </a:rPr>
              <a:t>=" " /&gt;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ActivationDependencies</a:t>
            </a:r>
            <a:r>
              <a:rPr lang="en-US" b="1" dirty="0" smtClean="0">
                <a:solidFill>
                  <a:schemeClr val="bg1"/>
                </a:solidFill>
                <a:latin typeface="Lucida Console" pitchFamily="49" charset="0"/>
                <a:cs typeface="Consolas" pitchFamily="49" charset="0"/>
              </a:rPr>
              <a:t>&gt; </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ElementManifests</a:t>
            </a:r>
            <a:r>
              <a:rPr lang="en-US" b="1" dirty="0" smtClean="0">
                <a:solidFill>
                  <a:schemeClr val="bg1"/>
                </a:solidFill>
                <a:latin typeface="Lucida Console" pitchFamily="49" charset="0"/>
                <a:cs typeface="Consolas" pitchFamily="49" charset="0"/>
              </a:rPr>
              <a:t>&gt;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ElementManifest</a:t>
            </a:r>
            <a:r>
              <a:rPr lang="en-US" b="1" dirty="0" smtClean="0">
                <a:solidFill>
                  <a:schemeClr val="bg1"/>
                </a:solidFill>
                <a:latin typeface="Lucida Console" pitchFamily="49" charset="0"/>
                <a:cs typeface="Consolas" pitchFamily="49" charset="0"/>
              </a:rPr>
              <a:t> Location="Elements.xml"/&gt;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ElementManifests</a:t>
            </a:r>
            <a:r>
              <a:rPr lang="en-US" b="1" dirty="0" smtClean="0">
                <a:solidFill>
                  <a:schemeClr val="bg1"/>
                </a:solidFill>
                <a:latin typeface="Lucida Console" pitchFamily="49" charset="0"/>
                <a:cs typeface="Consolas" pitchFamily="49" charset="0"/>
              </a:rPr>
              <a:t>&gt;</a:t>
            </a:r>
          </a:p>
          <a:p>
            <a:r>
              <a:rPr lang="en-US" b="1" dirty="0" smtClean="0">
                <a:solidFill>
                  <a:schemeClr val="bg1"/>
                </a:solidFill>
                <a:latin typeface="Lucida Console" pitchFamily="49" charset="0"/>
                <a:cs typeface="Consolas" pitchFamily="49" charset="0"/>
              </a:rPr>
              <a:t>&lt;/Feature&gt;</a:t>
            </a:r>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Dependencies</a:t>
            </a:r>
            <a:endParaRPr lang="en-US" dirty="0"/>
          </a:p>
        </p:txBody>
      </p:sp>
      <p:sp>
        <p:nvSpPr>
          <p:cNvPr id="3" name="Text Placeholder 2"/>
          <p:cNvSpPr>
            <a:spLocks noGrp="1"/>
          </p:cNvSpPr>
          <p:nvPr>
            <p:ph type="body" sz="quarter" idx="10"/>
          </p:nvPr>
        </p:nvSpPr>
        <p:spPr>
          <a:xfrm>
            <a:off x="381000" y="1066801"/>
            <a:ext cx="8382000" cy="3157788"/>
          </a:xfrm>
        </p:spPr>
        <p:txBody>
          <a:bodyPr/>
          <a:lstStyle/>
          <a:p>
            <a:r>
              <a:rPr lang="en-US" dirty="0" smtClean="0"/>
              <a:t>Solution Dependency (New in SharePoint 2010)</a:t>
            </a:r>
          </a:p>
          <a:p>
            <a:pPr lvl="1"/>
            <a:r>
              <a:rPr lang="fi-FI" dirty="0" smtClean="0"/>
              <a:t>Created in </a:t>
            </a:r>
            <a:r>
              <a:rPr lang="fi-FI" dirty="0" smtClean="0">
                <a:latin typeface="Consolas" pitchFamily="49" charset="0"/>
                <a:cs typeface="Consolas" pitchFamily="49" charset="0"/>
              </a:rPr>
              <a:t>manifest.xml</a:t>
            </a:r>
          </a:p>
          <a:p>
            <a:pPr lvl="1"/>
            <a:r>
              <a:rPr lang="fi-FI" dirty="0" smtClean="0"/>
              <a:t>Ensures a dependent solution is avalable and deployed</a:t>
            </a:r>
          </a:p>
          <a:p>
            <a:pPr lvl="1"/>
            <a:r>
              <a:rPr lang="fi-FI" dirty="0" smtClean="0"/>
              <a:t>Does </a:t>
            </a:r>
            <a:r>
              <a:rPr lang="fi-FI" b="1" dirty="0" smtClean="0"/>
              <a:t>not</a:t>
            </a:r>
            <a:r>
              <a:rPr lang="fi-FI" dirty="0" smtClean="0"/>
              <a:t> deploy dependent solutions</a:t>
            </a:r>
          </a:p>
          <a:p>
            <a:pPr lvl="1"/>
            <a:r>
              <a:rPr lang="fi-FI" dirty="0" smtClean="0"/>
              <a:t>Dependency check at deployment time</a:t>
            </a:r>
          </a:p>
          <a:p>
            <a:pPr lvl="1"/>
            <a:r>
              <a:rPr lang="fi-FI" dirty="0" smtClean="0"/>
              <a:t>No VS2010 Designer support, edit manually</a:t>
            </a:r>
          </a:p>
          <a:p>
            <a:pPr lvl="1"/>
            <a:endParaRPr lang="en-US" dirty="0"/>
          </a:p>
        </p:txBody>
      </p:sp>
      <p:sp>
        <p:nvSpPr>
          <p:cNvPr id="5" name="TextBox 4"/>
          <p:cNvSpPr txBox="1"/>
          <p:nvPr/>
        </p:nvSpPr>
        <p:spPr>
          <a:xfrm>
            <a:off x="1295400" y="4191000"/>
            <a:ext cx="6324600" cy="1846659"/>
          </a:xfrm>
          <a:prstGeom prst="rect">
            <a:avLst/>
          </a:prstGeom>
          <a:solidFill>
            <a:schemeClr val="tx1"/>
          </a:solidFill>
          <a:ln>
            <a:solidFill>
              <a:schemeClr val="bg1"/>
            </a:solidFill>
          </a:ln>
        </p:spPr>
        <p:txBody>
          <a:bodyPr wrap="square" lIns="91440" tIns="91440" bIns="91440" rtlCol="0">
            <a:spAutoFit/>
          </a:bodyPr>
          <a:lstStyle/>
          <a:p>
            <a:r>
              <a:rPr lang="en-US" b="1" dirty="0" smtClean="0">
                <a:solidFill>
                  <a:schemeClr val="bg1"/>
                </a:solidFill>
                <a:latin typeface="Lucida Console" pitchFamily="49" charset="0"/>
                <a:cs typeface="Consolas" pitchFamily="49" charset="0"/>
              </a:rPr>
              <a:t>&lt;Solution </a:t>
            </a:r>
            <a:r>
              <a:rPr lang="en-US" b="1" dirty="0" err="1" smtClean="0">
                <a:solidFill>
                  <a:schemeClr val="bg1"/>
                </a:solidFill>
                <a:latin typeface="Lucida Console" pitchFamily="49" charset="0"/>
                <a:cs typeface="Consolas" pitchFamily="49" charset="0"/>
              </a:rPr>
              <a:t>SolutionId</a:t>
            </a:r>
            <a:r>
              <a:rPr lang="en-US" b="1" dirty="0" smtClean="0">
                <a:solidFill>
                  <a:schemeClr val="bg1"/>
                </a:solidFill>
                <a:latin typeface="Lucida Console" pitchFamily="49" charset="0"/>
                <a:cs typeface="Consolas" pitchFamily="49" charset="0"/>
              </a:rPr>
              <a:t>=" " …&gt;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ActivationDependencies</a:t>
            </a:r>
            <a:r>
              <a:rPr lang="en-US" b="1" dirty="0" smtClean="0">
                <a:solidFill>
                  <a:schemeClr val="bg1"/>
                </a:solidFill>
                <a:latin typeface="Lucida Console" pitchFamily="49" charset="0"/>
                <a:cs typeface="Consolas" pitchFamily="49" charset="0"/>
              </a:rPr>
              <a:t>&gt;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ActivationDependency</a:t>
            </a:r>
            <a:r>
              <a:rPr lang="en-US" b="1" dirty="0" smtClean="0">
                <a:solidFill>
                  <a:schemeClr val="bg1"/>
                </a:solidFill>
                <a:latin typeface="Lucida Console" pitchFamily="49" charset="0"/>
                <a:cs typeface="Consolas" pitchFamily="49" charset="0"/>
              </a:rPr>
              <a:t> </a:t>
            </a:r>
            <a:r>
              <a:rPr lang="en-US" b="1" dirty="0" err="1" smtClean="0">
                <a:solidFill>
                  <a:schemeClr val="bg1"/>
                </a:solidFill>
                <a:latin typeface="Lucida Console" pitchFamily="49" charset="0"/>
                <a:cs typeface="Consolas" pitchFamily="49" charset="0"/>
              </a:rPr>
              <a:t>SolutionId</a:t>
            </a:r>
            <a:r>
              <a:rPr lang="en-US" b="1" dirty="0" smtClean="0">
                <a:solidFill>
                  <a:schemeClr val="bg1"/>
                </a:solidFill>
                <a:latin typeface="Lucida Console" pitchFamily="49" charset="0"/>
                <a:cs typeface="Consolas" pitchFamily="49" charset="0"/>
              </a:rPr>
              <a:t>=" " /&gt;</a:t>
            </a:r>
          </a:p>
          <a:p>
            <a:r>
              <a:rPr lang="en-US" b="1" dirty="0" smtClean="0">
                <a:solidFill>
                  <a:schemeClr val="bg1"/>
                </a:solidFill>
                <a:latin typeface="Lucida Console" pitchFamily="49" charset="0"/>
                <a:cs typeface="Consolas" pitchFamily="49" charset="0"/>
              </a:rPr>
              <a:t>  &lt;/</a:t>
            </a:r>
            <a:r>
              <a:rPr lang="en-US" b="1" dirty="0" err="1" smtClean="0">
                <a:solidFill>
                  <a:schemeClr val="bg1"/>
                </a:solidFill>
                <a:latin typeface="Lucida Console" pitchFamily="49" charset="0"/>
                <a:cs typeface="Consolas" pitchFamily="49" charset="0"/>
              </a:rPr>
              <a:t>ActivationDependencies</a:t>
            </a:r>
            <a:r>
              <a:rPr lang="en-US" b="1" dirty="0" smtClean="0">
                <a:solidFill>
                  <a:schemeClr val="bg1"/>
                </a:solidFill>
                <a:latin typeface="Lucida Console" pitchFamily="49" charset="0"/>
                <a:cs typeface="Consolas" pitchFamily="49" charset="0"/>
              </a:rPr>
              <a:t>&gt; </a:t>
            </a:r>
          </a:p>
          <a:p>
            <a:r>
              <a:rPr lang="en-US" b="1" dirty="0" smtClean="0">
                <a:solidFill>
                  <a:schemeClr val="bg1"/>
                </a:solidFill>
                <a:latin typeface="Lucida Console" pitchFamily="49" charset="0"/>
                <a:cs typeface="Consolas" pitchFamily="49" charset="0"/>
              </a:rPr>
              <a:t>  ...</a:t>
            </a:r>
          </a:p>
          <a:p>
            <a:r>
              <a:rPr lang="en-US" b="1" dirty="0" smtClean="0">
                <a:solidFill>
                  <a:schemeClr val="bg1"/>
                </a:solidFill>
                <a:latin typeface="Lucida Console" pitchFamily="49" charset="0"/>
                <a:cs typeface="Consolas" pitchFamily="49" charset="0"/>
              </a:rPr>
              <a:t>&lt;/Feature&gt;</a:t>
            </a:r>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solidFill>
          <a:schemeClr val="tx1"/>
        </a:solidFill>
        <a:ln>
          <a:solidFill>
            <a:schemeClr val="bg1"/>
          </a:solidFill>
        </a:ln>
      </a:spPr>
      <a:bodyPr wrap="square" lIns="91440" tIns="91440" bIns="91440" rtlCol="0">
        <a:spAutoFit/>
      </a:bodyPr>
      <a:lstStyle>
        <a:defPPr>
          <a:defRPr dirty="0" smtClean="0">
            <a:solidFill>
              <a:schemeClr val="bg1"/>
            </a:solidFill>
            <a:latin typeface="Lucida Console" pitchFamily="49" charset="0"/>
          </a:defRPr>
        </a:defPPr>
      </a:lstStyle>
    </a:tx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E6C4D103DFD440B501024B3CCCA3BC" ma:contentTypeVersion="0" ma:contentTypeDescription="Create a new document." ma:contentTypeScope="" ma:versionID="546eace741149bbd8bbe2569b237f5e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9FF0DDF-2724-402A-AB4A-F8097B69B1C3}"/>
</file>

<file path=customXml/itemProps2.xml><?xml version="1.0" encoding="utf-8"?>
<ds:datastoreItem xmlns:ds="http://schemas.openxmlformats.org/officeDocument/2006/customXml" ds:itemID="{228C6BFB-EA3A-4FC2-90EB-A4F95FB08B15}"/>
</file>

<file path=customXml/itemProps3.xml><?xml version="1.0" encoding="utf-8"?>
<ds:datastoreItem xmlns:ds="http://schemas.openxmlformats.org/officeDocument/2006/customXml" ds:itemID="{23DE009E-6CB7-4486-9496-78D493A766E1}"/>
</file>

<file path=docProps/app.xml><?xml version="1.0" encoding="utf-8"?>
<Properties xmlns="http://schemas.openxmlformats.org/officeDocument/2006/extended-properties" xmlns:vt="http://schemas.openxmlformats.org/officeDocument/2006/docPropsVTypes">
  <TotalTime>15110</TotalTime>
  <Words>1433</Words>
  <Application>Microsoft Office PowerPoint</Application>
  <PresentationFormat>On-screen Show (4:3)</PresentationFormat>
  <Paragraphs>199</Paragraphs>
  <Slides>18</Slides>
  <Notes>11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1_Dk Blue swoosh template Segoe</vt:lpstr>
      <vt:lpstr>Installing and Upgrading Custom Solutions</vt:lpstr>
      <vt:lpstr>Agenda</vt:lpstr>
      <vt:lpstr>Visual Studio Solution Deployment</vt:lpstr>
      <vt:lpstr>Farm Solution Deployment</vt:lpstr>
      <vt:lpstr>Sandboxed Solution Deployment</vt:lpstr>
      <vt:lpstr>PowerShell Deployment</vt:lpstr>
      <vt:lpstr>Solution Deployment</vt:lpstr>
      <vt:lpstr>Feature Dependencies</vt:lpstr>
      <vt:lpstr>Solution Dependencies</vt:lpstr>
      <vt:lpstr>Resource Files</vt:lpstr>
      <vt:lpstr>Solution Upgrades</vt:lpstr>
      <vt:lpstr>Assembly Versioning</vt:lpstr>
      <vt:lpstr>Declarative Upgrade Actions</vt:lpstr>
      <vt:lpstr>Programmatic Upgrade Event</vt:lpstr>
      <vt:lpstr>Solution Upgrade</vt:lpstr>
      <vt:lpstr>Feature Querying</vt:lpstr>
      <vt:lpstr>Feature Querying</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SharePoint 14 Developer Roadmap</dc:title>
  <dc:subject>SharePoint14</dc:subject>
  <dc:creator>Ted Pattison Group</dc:creator>
  <cp:lastModifiedBy>TedP</cp:lastModifiedBy>
  <cp:revision>606</cp:revision>
  <dcterms:created xsi:type="dcterms:W3CDTF">2006-12-21T03:33:08Z</dcterms:created>
  <dcterms:modified xsi:type="dcterms:W3CDTF">2010-01-12T19:43:29Z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0x01010028E6C4D103DFD440B501024B3CCCA3BC</vt:lpwstr>
  </property>
  <property fmtid="{D5CDD505-2E9C-101B-9397-08002B2CF9AE}" pid="3" name="Module">
    <vt:lpwstr>1</vt:lpwstr>
  </property>
  <property fmtid="{D5CDD505-2E9C-101B-9397-08002B2CF9AE}" pid="4" name="Order">
    <vt:r8>200</vt:r8>
  </property>
  <property fmtid="{D5CDD505-2E9C-101B-9397-08002B2CF9AE}" pid="5" name="Completed">
    <vt:lpwstr>false</vt:lpwstr>
  </property>
  <property fmtid="{D5CDD505-2E9C-101B-9397-08002B2CF9AE}" pid="6" name="Author0">
    <vt:lpwstr>Ted Pattison</vt:lpwstr>
  </property>
  <property fmtid="{D5CDD505-2E9C-101B-9397-08002B2CF9AE}" pid="7" name="Author\Owner">
    <vt:lpwstr>Ted Pattison</vt:lpwstr>
  </property>
  <property fmtid="{D5CDD505-2E9C-101B-9397-08002B2CF9AE}" pid="8" name="ContentAuthor">
    <vt:lpwstr>4</vt:lpwstr>
  </property>
  <property fmtid="{D5CDD505-2E9C-101B-9397-08002B2CF9AE}" pid="9" name="ContentItemStatus">
    <vt:lpwstr>Not Started</vt:lpwstr>
  </property>
</Properties>
</file>