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2"/>
  </p:notesMasterIdLst>
  <p:handoutMasterIdLst>
    <p:handoutMasterId r:id="rId33"/>
  </p:handoutMasterIdLst>
  <p:sldIdLst>
    <p:sldId id="264" r:id="rId5"/>
    <p:sldId id="303" r:id="rId6"/>
    <p:sldId id="306" r:id="rId7"/>
    <p:sldId id="307" r:id="rId8"/>
    <p:sldId id="296" r:id="rId9"/>
    <p:sldId id="298" r:id="rId10"/>
    <p:sldId id="300" r:id="rId11"/>
    <p:sldId id="315" r:id="rId12"/>
    <p:sldId id="308" r:id="rId13"/>
    <p:sldId id="301" r:id="rId14"/>
    <p:sldId id="309" r:id="rId15"/>
    <p:sldId id="311" r:id="rId16"/>
    <p:sldId id="310" r:id="rId17"/>
    <p:sldId id="312" r:id="rId18"/>
    <p:sldId id="313" r:id="rId19"/>
    <p:sldId id="314" r:id="rId20"/>
    <p:sldId id="299" r:id="rId21"/>
    <p:sldId id="316" r:id="rId22"/>
    <p:sldId id="280" r:id="rId23"/>
    <p:sldId id="297" r:id="rId24"/>
    <p:sldId id="281" r:id="rId25"/>
    <p:sldId id="282" r:id="rId26"/>
    <p:sldId id="283" r:id="rId27"/>
    <p:sldId id="284" r:id="rId28"/>
    <p:sldId id="285" r:id="rId29"/>
    <p:sldId id="289" r:id="rId30"/>
    <p:sldId id="317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3579" autoAdjust="0"/>
    <p:restoredTop sz="69833" autoAdjust="0"/>
  </p:normalViewPr>
  <p:slideViewPr>
    <p:cSldViewPr>
      <p:cViewPr varScale="1">
        <p:scale>
          <a:sx n="89" d="100"/>
          <a:sy n="89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492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SharePoint 2010 Developer Workshop (Beta2)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F3A88-AED2-49DF-8D0B-16A11929D121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5502C-18E8-4566-B1C4-78411AF13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87630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2009 Critical Path Training, LLC ‐ All Rights Reserved</a:t>
            </a:r>
          </a:p>
          <a:p>
            <a:r>
              <a:rPr lang="en-US" sz="800" dirty="0" smtClean="0"/>
              <a:t>© 2009 Microsoft Corporation ‐ All Rights Reserved</a:t>
            </a:r>
            <a:endParaRPr lang="en-US" sz="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8991600"/>
            <a:ext cx="152400" cy="15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hand properties with no member variables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Again, short hand with no member variables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methods to existing objects without inheritance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session will cover the basics of LINQ and then show how to use it in SharePoint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previous versions of SharePoint, CAML was used to execute queries against and across lists. CAML was difficult to use because it as an XML-based query language</a:t>
            </a:r>
            <a:r>
              <a:rPr lang="en-US" baseline="0" dirty="0" smtClean="0"/>
              <a:t> that was unique to SharePoint. CAML also had no compile-time checking because it was written as a string into the code for objects like </a:t>
            </a:r>
            <a:r>
              <a:rPr lang="en-US" baseline="0" dirty="0" err="1" smtClean="0"/>
              <a:t>SPQuery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SPSiteDataQuery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Linq</a:t>
            </a:r>
            <a:r>
              <a:rPr lang="en-US" baseline="0" dirty="0" smtClean="0"/>
              <a:t> provides for the creation of entity classes that represent lists. These entity classes are strongly-typed, use </a:t>
            </a:r>
            <a:r>
              <a:rPr lang="en-US" baseline="0" dirty="0" err="1" smtClean="0"/>
              <a:t>intellisense</a:t>
            </a:r>
            <a:r>
              <a:rPr lang="en-US" baseline="0" dirty="0" smtClean="0"/>
              <a:t>, and get compile-time checking.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Linq</a:t>
            </a:r>
            <a:r>
              <a:rPr lang="en-US" baseline="0" dirty="0" smtClean="0"/>
              <a:t> to SharePoint development is similar to other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development experiences like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to Entities.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session will cover the basics of LINQ and then show how to use it in SharePoint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process that developers follow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classes are created that represent lists. These entity classes are created using </a:t>
            </a:r>
            <a:r>
              <a:rPr lang="en-US" dirty="0" err="1" smtClean="0"/>
              <a:t>SPMetal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heart of the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to SharePoint experience is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 object. The </a:t>
            </a:r>
            <a:r>
              <a:rPr lang="en-US" baseline="0" dirty="0" err="1" smtClean="0"/>
              <a:t>DataContext</a:t>
            </a:r>
            <a:r>
              <a:rPr lang="en-US" baseline="0" dirty="0" smtClean="0"/>
              <a:t> object is retrieved from the </a:t>
            </a:r>
            <a:r>
              <a:rPr lang="en-US" baseline="0" dirty="0" err="1" smtClean="0"/>
              <a:t>SPWeb</a:t>
            </a:r>
            <a:r>
              <a:rPr lang="en-US" baseline="0" dirty="0" smtClean="0"/>
              <a:t> and allows access to the lists in the </a:t>
            </a:r>
            <a:r>
              <a:rPr lang="en-US" baseline="0" dirty="0" err="1" smtClean="0"/>
              <a:t>SPWeb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Once entity classes are created, they</a:t>
            </a:r>
            <a:r>
              <a:rPr lang="en-US" baseline="0" dirty="0" smtClean="0"/>
              <a:t> may be used in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queries.</a:t>
            </a:r>
          </a:p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data classes may be created by inheriting from the </a:t>
            </a:r>
            <a:r>
              <a:rPr lang="en-US" dirty="0" err="1" smtClean="0"/>
              <a:t>DataContext</a:t>
            </a:r>
            <a:r>
              <a:rPr lang="en-US" dirty="0" smtClean="0"/>
              <a:t> class. This allows for strongly-typed connections and entities in the query process.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Relationships allow for the querying across lists</a:t>
            </a:r>
            <a:r>
              <a:rPr lang="en-US" baseline="0" dirty="0" smtClean="0"/>
              <a:t> where one list is used as a lookup </a:t>
            </a:r>
            <a:r>
              <a:rPr lang="en-US" baseline="0" smtClean="0"/>
              <a:t>in another.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complete walkthrough of creating lists and querying them.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lists, one with a lookup</a:t>
            </a:r>
          </a:p>
          <a:p>
            <a:r>
              <a:rPr lang="en-US" baseline="0" dirty="0" err="1" smtClean="0"/>
              <a:t>SPMetal</a:t>
            </a:r>
            <a:endParaRPr lang="en-US" baseline="0" dirty="0" smtClean="0"/>
          </a:p>
          <a:p>
            <a:r>
              <a:rPr lang="en-US" baseline="0" dirty="0" smtClean="0"/>
              <a:t>Web Part</a:t>
            </a:r>
          </a:p>
          <a:p>
            <a:r>
              <a:rPr lang="en-US" baseline="0" dirty="0" smtClean="0"/>
              <a:t>Add reference to </a:t>
            </a:r>
          </a:p>
          <a:p>
            <a:r>
              <a:rPr lang="en-US" baseline="0" smtClean="0"/>
              <a:t>Microsoft.SharePoint.Linq</a:t>
            </a:r>
            <a:endParaRPr lang="en-US" baseline="0" dirty="0" smtClean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session will cover the basics of LINQ and then show how to use it in SharePoint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 typical </a:t>
            </a:r>
            <a:r>
              <a:rPr lang="en-US" dirty="0" err="1" smtClean="0"/>
              <a:t>System.Data</a:t>
            </a:r>
            <a:r>
              <a:rPr lang="en-US" dirty="0" smtClean="0"/>
              <a:t> query of a database.</a:t>
            </a:r>
          </a:p>
          <a:p>
            <a:r>
              <a:rPr lang="en-US" dirty="0" smtClean="0"/>
              <a:t>Note that this combines two languages (C# and Transact SQL)</a:t>
            </a:r>
          </a:p>
          <a:p>
            <a:r>
              <a:rPr lang="en-US" dirty="0" smtClean="0"/>
              <a:t>Note that the connection string and query are not checked at compile time.</a:t>
            </a:r>
          </a:p>
          <a:p>
            <a:r>
              <a:rPr lang="en-US" dirty="0" smtClean="0"/>
              <a:t>Note that the data is accessed through the </a:t>
            </a:r>
            <a:r>
              <a:rPr lang="en-US" dirty="0" err="1" smtClean="0"/>
              <a:t>SqlDataReader</a:t>
            </a:r>
            <a:r>
              <a:rPr lang="en-US" baseline="0" dirty="0" smtClean="0"/>
              <a:t> and does not come back as objects.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 typical </a:t>
            </a:r>
            <a:r>
              <a:rPr lang="en-US" dirty="0" err="1" smtClean="0"/>
              <a:t>System.Xml</a:t>
            </a:r>
            <a:r>
              <a:rPr lang="en-US" dirty="0" smtClean="0"/>
              <a:t> query</a:t>
            </a:r>
          </a:p>
          <a:p>
            <a:r>
              <a:rPr lang="en-US" dirty="0" smtClean="0"/>
              <a:t>Note that it requires a lot of code to do anything with Xml</a:t>
            </a:r>
          </a:p>
          <a:p>
            <a:r>
              <a:rPr lang="en-US" dirty="0" smtClean="0"/>
              <a:t>Note that the classes are powerful, but highly specialized and not used across other data sources</a:t>
            </a:r>
          </a:p>
          <a:p>
            <a:r>
              <a:rPr lang="en-US" dirty="0" smtClean="0"/>
              <a:t>Note that it is completely different from the way we query SQL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typical CAML query in SharePoint 2007</a:t>
            </a:r>
          </a:p>
          <a:p>
            <a:endParaRPr lang="en-US" dirty="0" smtClean="0"/>
          </a:p>
          <a:p>
            <a:r>
              <a:rPr lang="en-US" baseline="0" dirty="0" smtClean="0"/>
              <a:t>Note the use of strings that cannot be checked at compile time. </a:t>
            </a:r>
          </a:p>
          <a:p>
            <a:r>
              <a:rPr lang="en-US" baseline="0" dirty="0" smtClean="0"/>
              <a:t>Note the cryptic query syntax. </a:t>
            </a:r>
          </a:p>
          <a:p>
            <a:r>
              <a:rPr lang="en-US" baseline="0" dirty="0" smtClean="0"/>
              <a:t>Note the lack of any objects in the query. </a:t>
            </a:r>
          </a:p>
          <a:p>
            <a:r>
              <a:rPr lang="en-US" baseline="0" dirty="0" smtClean="0"/>
              <a:t>All of this made CAML queries difficult to use.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 the </a:t>
            </a:r>
            <a:r>
              <a:rPr lang="en-US" baseline="0" dirty="0" err="1" smtClean="0"/>
              <a:t>SPQuery</a:t>
            </a:r>
            <a:r>
              <a:rPr lang="en-US" baseline="0" dirty="0" smtClean="0"/>
              <a:t> object v the </a:t>
            </a:r>
            <a:r>
              <a:rPr lang="en-US" baseline="0" dirty="0" err="1" smtClean="0"/>
              <a:t>SPSiteDataQuery</a:t>
            </a:r>
            <a:r>
              <a:rPr lang="en-US" baseline="0" dirty="0" smtClean="0"/>
              <a:t> object.</a:t>
            </a:r>
          </a:p>
          <a:p>
            <a:r>
              <a:rPr lang="en-US" baseline="0" dirty="0" err="1" smtClean="0"/>
              <a:t>SPQuery</a:t>
            </a:r>
            <a:r>
              <a:rPr lang="en-US" baseline="0" dirty="0" smtClean="0"/>
              <a:t> is for querying a list. </a:t>
            </a:r>
          </a:p>
          <a:p>
            <a:r>
              <a:rPr lang="en-US" baseline="0" dirty="0" err="1" smtClean="0"/>
              <a:t>SPSiteDataQuery</a:t>
            </a:r>
            <a:r>
              <a:rPr lang="en-US" baseline="0" dirty="0" smtClean="0"/>
              <a:t> is for cross-site-collection queries.</a:t>
            </a:r>
          </a:p>
          <a:p>
            <a:r>
              <a:rPr lang="en-US" baseline="0" dirty="0" err="1" smtClean="0"/>
              <a:t>SPQuery</a:t>
            </a:r>
            <a:r>
              <a:rPr lang="en-US" baseline="0" dirty="0" smtClean="0"/>
              <a:t> is replaced by LINQ, but </a:t>
            </a:r>
            <a:r>
              <a:rPr lang="en-US" baseline="0" dirty="0" err="1" smtClean="0"/>
              <a:t>SPSiteDataQuery</a:t>
            </a:r>
            <a:r>
              <a:rPr lang="en-US" baseline="0" dirty="0" smtClean="0"/>
              <a:t> is not.</a:t>
            </a:r>
          </a:p>
          <a:p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began development in 2003</a:t>
            </a:r>
          </a:p>
          <a:p>
            <a:r>
              <a:rPr lang="en-US" dirty="0" smtClean="0"/>
              <a:t>The goal was to make it easier for developers to interact with</a:t>
            </a:r>
            <a:r>
              <a:rPr lang="en-US" baseline="0" dirty="0" smtClean="0"/>
              <a:t> SQL and XML because the programming models are so different</a:t>
            </a:r>
          </a:p>
          <a:p>
            <a:r>
              <a:rPr lang="en-US" baseline="0" dirty="0" smtClean="0"/>
              <a:t>The result is a query language that can work across a wide variety of sources (SQL, XML, Files, SharePoint Lists)</a:t>
            </a:r>
          </a:p>
          <a:p>
            <a:endParaRPr lang="en-US" baseline="0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demo will be a command window application that runs a </a:t>
            </a:r>
            <a:r>
              <a:rPr lang="en-US" dirty="0" err="1" smtClean="0"/>
              <a:t>Linq</a:t>
            </a:r>
            <a:r>
              <a:rPr lang="en-US" dirty="0" smtClean="0"/>
              <a:t> query against an array. The point of the demo is to show all of the basic pieces of a </a:t>
            </a:r>
            <a:r>
              <a:rPr lang="en-US" dirty="0" err="1" smtClean="0"/>
              <a:t>Linq</a:t>
            </a:r>
            <a:r>
              <a:rPr lang="en-US" dirty="0" smtClean="0"/>
              <a:t> query and that it extends well beyond SharePoint.</a:t>
            </a:r>
          </a:p>
          <a:p>
            <a:endParaRPr lang="en-US" dirty="0" smtClean="0"/>
          </a:p>
          <a:p>
            <a:r>
              <a:rPr lang="en-US" dirty="0" smtClean="0"/>
              <a:t>string</a:t>
            </a:r>
            <a:r>
              <a:rPr lang="en-US" baseline="0" dirty="0" smtClean="0"/>
              <a:t> [] names = {“Ted”, “Andrew”, ”Wouter”, “Scot”};</a:t>
            </a:r>
          </a:p>
          <a:p>
            <a:r>
              <a:rPr lang="en-US" baseline="0" dirty="0" err="1" smtClean="0"/>
              <a:t>Ienumerable</a:t>
            </a:r>
            <a:r>
              <a:rPr lang="en-US" baseline="0" dirty="0" smtClean="0"/>
              <a:t>&lt;string&gt;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= from n in names</a:t>
            </a:r>
          </a:p>
          <a:p>
            <a:r>
              <a:rPr lang="en-US" baseline="0" dirty="0" smtClean="0"/>
              <a:t>                                        where </a:t>
            </a:r>
            <a:r>
              <a:rPr lang="en-US" baseline="0" dirty="0" err="1" smtClean="0"/>
              <a:t>n.StartsWith</a:t>
            </a:r>
            <a:r>
              <a:rPr lang="en-US" baseline="0" dirty="0" smtClean="0"/>
              <a:t>(“S”)</a:t>
            </a:r>
          </a:p>
          <a:p>
            <a:r>
              <a:rPr lang="en-US" baseline="0" dirty="0" smtClean="0"/>
              <a:t>                                        select n;</a:t>
            </a:r>
          </a:p>
          <a:p>
            <a:r>
              <a:rPr lang="en-US" baseline="0" dirty="0" err="1" smtClean="0"/>
              <a:t>foreach</a:t>
            </a:r>
            <a:r>
              <a:rPr lang="en-US" baseline="0" dirty="0" smtClean="0"/>
              <a:t>(string name in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Console.WriteLine</a:t>
            </a:r>
            <a:r>
              <a:rPr lang="en-US" dirty="0" smtClean="0"/>
              <a:t>(name);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val</a:t>
            </a:r>
            <a:r>
              <a:rPr lang="en-US" baseline="0" dirty="0" smtClean="0"/>
              <a:t> exposes </a:t>
            </a:r>
            <a:r>
              <a:rPr lang="en-US" baseline="0" dirty="0" err="1" smtClean="0"/>
              <a:t>IEnumerable</a:t>
            </a:r>
            <a:r>
              <a:rPr lang="en-US" baseline="0" dirty="0" smtClean="0"/>
              <a:t>&lt;string&gt;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Where and Select are query operators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Results are fetched during the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loop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session will cover the basics of LINQ and then show how to use it in SharePoint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shows the language enhancements for C# that directly support LINQ. These enhancements make it possible to write compact LINQ</a:t>
            </a:r>
            <a:r>
              <a:rPr lang="en-US" baseline="0" dirty="0" smtClean="0"/>
              <a:t> queries in a single statement.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SharePoint 2010 Developer Workshop (Beta2)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0347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5: LINQ To SharePoint - </a:t>
            </a:r>
            <a:fld id="{073E6628-0705-4E34-90AA-D61A964D0AF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81000" y="2286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 to SharePoint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smtClean="0"/>
              <a:t>I</a:t>
            </a:r>
            <a:r>
              <a:rPr/>
              <a:t>E</a:t>
            </a:r>
            <a:r>
              <a:rPr smtClean="0"/>
              <a:t>numerable&lt;T&gt;, I</a:t>
            </a:r>
            <a:r>
              <a:rPr/>
              <a:t>Q</a:t>
            </a:r>
            <a:r>
              <a:rPr smtClean="0"/>
              <a:t>ueryable&lt;T&gt;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511457"/>
          </a:xfrm>
        </p:spPr>
        <p:txBody>
          <a:bodyPr/>
          <a:lstStyle/>
          <a:p>
            <a:r>
              <a:rPr lang="en-US" dirty="0" smtClean="0"/>
              <a:t>Contained in </a:t>
            </a:r>
            <a:r>
              <a:rPr lang="en-US" dirty="0" err="1" smtClean="0"/>
              <a:t>System.Collections.Generic</a:t>
            </a:r>
            <a:endParaRPr lang="en-US" dirty="0" smtClean="0"/>
          </a:p>
          <a:p>
            <a:r>
              <a:rPr lang="en-US" dirty="0" smtClean="0"/>
              <a:t>Implemented by the query provider</a:t>
            </a:r>
          </a:p>
          <a:p>
            <a:r>
              <a:rPr lang="en-US" dirty="0" smtClean="0"/>
              <a:t>Supports a simple iteration or a query against that type</a:t>
            </a:r>
          </a:p>
          <a:p>
            <a:r>
              <a:rPr lang="en-US" dirty="0" smtClean="0"/>
              <a:t>This is what allows LINQ to query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526572"/>
          </a:xfrm>
        </p:spPr>
        <p:txBody>
          <a:bodyPr/>
          <a:lstStyle/>
          <a:p>
            <a:r>
              <a:rPr lang="en-US" dirty="0" smtClean="0"/>
              <a:t>Allows short-hand property declarations</a:t>
            </a:r>
          </a:p>
          <a:p>
            <a:r>
              <a:rPr lang="en-US" dirty="0" smtClean="0"/>
              <a:t>Compiler emits getters and setters</a:t>
            </a:r>
          </a:p>
          <a:p>
            <a:r>
              <a:rPr lang="en-US" dirty="0" smtClean="0"/>
              <a:t>Used in LINQ to surface properties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" y="3200400"/>
            <a:ext cx="8458200" cy="213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000" noProof="1" smtClean="0">
                <a:latin typeface="Consolas" pitchFamily="49" charset="0"/>
              </a:rPr>
              <a:t>public class Contact {</a:t>
            </a:r>
            <a:br>
              <a:rPr lang="en-US" sz="2000" noProof="1" smtClean="0">
                <a:latin typeface="Consolas" pitchFamily="49" charset="0"/>
              </a:rPr>
            </a:br>
            <a:r>
              <a:rPr lang="en-US" sz="2000" noProof="1" smtClean="0">
                <a:latin typeface="Consolas" pitchFamily="49" charset="0"/>
              </a:rPr>
              <a:t>  public string FirstName { get; set; }</a:t>
            </a:r>
            <a:br>
              <a:rPr lang="en-US" sz="2000" noProof="1" smtClean="0">
                <a:latin typeface="Consolas" pitchFamily="49" charset="0"/>
              </a:rPr>
            </a:br>
            <a:r>
              <a:rPr lang="en-US" sz="2000" noProof="1" smtClean="0">
                <a:latin typeface="Consolas" pitchFamily="49" charset="0"/>
              </a:rPr>
              <a:t>  public string LastName  { get; set; }        </a:t>
            </a:r>
            <a:br>
              <a:rPr lang="en-US" sz="2000" noProof="1" smtClean="0">
                <a:latin typeface="Consolas" pitchFamily="49" charset="0"/>
              </a:rPr>
            </a:br>
            <a:r>
              <a:rPr lang="en-US" sz="2000" noProof="1" smtClean="0">
                <a:latin typeface="Consolas" pitchFamily="49" charset="0"/>
              </a:rPr>
              <a:t>} 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Object and Collection Initializers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990600"/>
            <a:ext cx="8610600" cy="510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noProof="1" smtClean="0">
                <a:latin typeface="Consolas" pitchFamily="49" charset="0"/>
              </a:rPr>
              <a:t>//Traditional approach</a:t>
            </a:r>
          </a:p>
          <a:p>
            <a:r>
              <a:rPr lang="en-US" noProof="1" smtClean="0">
                <a:latin typeface="Consolas" pitchFamily="49" charset="0"/>
              </a:rPr>
              <a:t>Contact c= new Contact();</a:t>
            </a:r>
          </a:p>
          <a:p>
            <a:r>
              <a:rPr lang="en-US" noProof="1" smtClean="0">
                <a:latin typeface="Consolas" pitchFamily="49" charset="0"/>
              </a:rPr>
              <a:t>c.FirstName = "Mike";</a:t>
            </a:r>
          </a:p>
          <a:p>
            <a:r>
              <a:rPr lang="en-US" noProof="1" smtClean="0">
                <a:latin typeface="Consolas" pitchFamily="49" charset="0"/>
              </a:rPr>
              <a:t>c.LastName = "Fitzmaurice";</a:t>
            </a:r>
          </a:p>
          <a:p>
            <a:endParaRPr lang="en-US" noProof="1" smtClean="0">
              <a:latin typeface="Consolas" pitchFamily="49" charset="0"/>
            </a:endParaRPr>
          </a:p>
          <a:p>
            <a:r>
              <a:rPr lang="en-US" noProof="1" smtClean="0">
                <a:latin typeface="Consolas" pitchFamily="49" charset="0"/>
              </a:rPr>
              <a:t>//Object Initializer</a:t>
            </a:r>
          </a:p>
          <a:p>
            <a:r>
              <a:rPr lang="en-US" noProof="1" smtClean="0">
                <a:latin typeface="Consolas" pitchFamily="49" charset="0"/>
              </a:rPr>
              <a:t>Contact c= new Contact{ FirstName=“Mike", LastName="Fitzmaurice" };</a:t>
            </a:r>
          </a:p>
          <a:p>
            <a:endParaRPr lang="en-US" noProof="1" smtClean="0">
              <a:latin typeface="Consolas" pitchFamily="49" charset="0"/>
            </a:endParaRPr>
          </a:p>
          <a:p>
            <a:r>
              <a:rPr lang="en-US" noProof="1" smtClean="0">
                <a:latin typeface="Consolas" pitchFamily="49" charset="0"/>
              </a:rPr>
              <a:t>//Collection Initializer</a:t>
            </a:r>
          </a:p>
          <a:p>
            <a:r>
              <a:rPr lang="en-US" noProof="1" smtClean="0">
                <a:latin typeface="Consolas" pitchFamily="49" charset="0"/>
              </a:rPr>
              <a:t>List&lt;Contact&gt; contacts = new List&lt;Contact&gt;{</a:t>
            </a:r>
          </a:p>
          <a:p>
            <a:r>
              <a:rPr lang="en-US" noProof="1" smtClean="0">
                <a:latin typeface="Consolas" pitchFamily="49" charset="0"/>
              </a:rPr>
              <a:t> Contact c= new Contact{ FirstName="Mike", LastName="Fitzmaurice"},</a:t>
            </a:r>
          </a:p>
          <a:p>
            <a:r>
              <a:rPr lang="en-US" noProof="1" smtClean="0">
                <a:latin typeface="Consolas" pitchFamily="49" charset="0"/>
              </a:rPr>
              <a:t> Contact c= new Contact{ FirstName="Brian", LastName="Cox" },</a:t>
            </a:r>
          </a:p>
          <a:p>
            <a:r>
              <a:rPr lang="en-US" noProof="1" smtClean="0">
                <a:latin typeface="Consolas" pitchFamily="49" charset="0"/>
              </a:rPr>
              <a:t> Contact c= new Contact{ FirstName="Patricia", LastName=Doyle" }, </a:t>
            </a:r>
          </a:p>
          <a:p>
            <a:r>
              <a:rPr lang="en-US" noProof="1" smtClean="0">
                <a:latin typeface="Consolas" pitchFamily="49" charset="0"/>
              </a:rPr>
              <a:t>};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smtClean="0"/>
              <a:t>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1871282"/>
          </a:xfrm>
        </p:spPr>
        <p:txBody>
          <a:bodyPr/>
          <a:lstStyle/>
          <a:p>
            <a:r>
              <a:rPr lang="en-US" dirty="0" smtClean="0"/>
              <a:t>Allow you to add methods to an object without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r>
              <a:rPr lang="en-US" dirty="0" smtClean="0"/>
              <a:t>LINQ has extension Methods for  </a:t>
            </a:r>
            <a:r>
              <a:rPr lang="en-US" dirty="0" err="1" smtClean="0"/>
              <a:t>IEnumerable</a:t>
            </a:r>
            <a:r>
              <a:rPr lang="en-US" dirty="0" smtClean="0"/>
              <a:t> and </a:t>
            </a:r>
            <a:r>
              <a:rPr lang="en-US" dirty="0" err="1" smtClean="0"/>
              <a:t>IQueryable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57200" y="3048000"/>
            <a:ext cx="7848600" cy="327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endParaRPr lang="en-US" sz="1400" b="1" noProof="1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// adding an extension method to System.String</a:t>
            </a:r>
          </a:p>
          <a:p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public static class CustomExtension {</a:t>
            </a:r>
          </a:p>
          <a:p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  public static bool IsValidEmailAddress(this string s) {</a:t>
            </a:r>
            <a:b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    Regex regex = new Regex(@"^[\w-\.]+@([\w-]+\.)+[\w-]{2,4}$");</a:t>
            </a:r>
            <a:b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    return regex.IsMatch(s);</a:t>
            </a:r>
            <a:b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  }</a:t>
            </a:r>
            <a:b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endParaRPr lang="en-US" sz="1400" b="1" noProof="1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// using the extension method</a:t>
            </a:r>
          </a:p>
          <a:p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string mail=“scot@shillier.com”;</a:t>
            </a:r>
          </a:p>
          <a:p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if(mail.IsValidEmailAddress){</a:t>
            </a:r>
          </a:p>
          <a:p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  // do something here</a:t>
            </a:r>
          </a:p>
          <a:p>
            <a:r>
              <a:rPr lang="en-US" sz="1400" b="1" noProof="1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4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43198"/>
          </a:xfrm>
        </p:spPr>
        <p:txBody>
          <a:bodyPr/>
          <a:lstStyle/>
          <a:p>
            <a:r>
              <a:rPr lang="en-US" dirty="0" smtClean="0"/>
              <a:t>Compact way to write anonymous 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2514600"/>
            <a:ext cx="8382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Consolas" pitchFamily="49" charset="0"/>
              </a:rPr>
              <a:t>// passing parameter using an anonymous delegate</a:t>
            </a:r>
          </a:p>
          <a:p>
            <a:r>
              <a:rPr lang="en-US" sz="1600" dirty="0" err="1" smtClean="0">
                <a:latin typeface="Consolas" pitchFamily="49" charset="0"/>
              </a:rPr>
              <a:t>IEnumerable</a:t>
            </a:r>
            <a:r>
              <a:rPr lang="en-US" sz="1600" dirty="0" smtClean="0">
                <a:latin typeface="Consolas" pitchFamily="49" charset="0"/>
              </a:rPr>
              <a:t>&lt;Contact&gt; results = </a:t>
            </a:r>
          </a:p>
          <a:p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</a:rPr>
              <a:t>contacts.Where</a:t>
            </a:r>
            <a:r>
              <a:rPr lang="en-US" sz="1600" dirty="0" smtClean="0">
                <a:latin typeface="Consolas" pitchFamily="49" charset="0"/>
              </a:rPr>
              <a:t>( delegate(Contact c) {return </a:t>
            </a:r>
            <a:r>
              <a:rPr lang="en-US" sz="1600" dirty="0" err="1" smtClean="0">
                <a:latin typeface="Consolas" pitchFamily="49" charset="0"/>
              </a:rPr>
              <a:t>c.FirstName</a:t>
            </a:r>
            <a:r>
              <a:rPr lang="en-US" sz="1600" dirty="0" smtClean="0">
                <a:latin typeface="Consolas" pitchFamily="49" charset="0"/>
              </a:rPr>
              <a:t>=="Mike";} );</a:t>
            </a:r>
          </a:p>
          <a:p>
            <a:endParaRPr lang="en-US" sz="1600" dirty="0" smtClean="0">
              <a:latin typeface="Consolas" pitchFamily="49" charset="0"/>
            </a:endParaRPr>
          </a:p>
          <a:p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// equivalent code using a lambda expression</a:t>
            </a:r>
          </a:p>
          <a:p>
            <a:r>
              <a:rPr lang="en-US" sz="1600" dirty="0" err="1" smtClean="0">
                <a:latin typeface="Consolas" pitchFamily="49" charset="0"/>
              </a:rPr>
              <a:t>IEnumerable</a:t>
            </a:r>
            <a:r>
              <a:rPr lang="en-US" sz="1600" dirty="0" smtClean="0">
                <a:latin typeface="Consolas" pitchFamily="49" charset="0"/>
              </a:rPr>
              <a:t>&lt;Contact&gt; results = </a:t>
            </a:r>
          </a:p>
          <a:p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</a:rPr>
              <a:t>contacts.Where</a:t>
            </a:r>
            <a:r>
              <a:rPr lang="en-US" sz="1600" dirty="0" smtClean="0">
                <a:latin typeface="Consolas" pitchFamily="49" charset="0"/>
              </a:rPr>
              <a:t>( c =&gt; </a:t>
            </a:r>
            <a:r>
              <a:rPr lang="en-US" sz="1600" dirty="0" err="1" smtClean="0">
                <a:latin typeface="Consolas" pitchFamily="49" charset="0"/>
              </a:rPr>
              <a:t>FirstName</a:t>
            </a:r>
            <a:r>
              <a:rPr lang="en-US" sz="1600" dirty="0" smtClean="0">
                <a:latin typeface="Consolas" pitchFamily="49" charset="0"/>
              </a:rPr>
              <a:t>=="Mike" );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886397"/>
          </a:xfrm>
        </p:spPr>
        <p:txBody>
          <a:bodyPr/>
          <a:lstStyle/>
          <a:p>
            <a:r>
              <a:rPr lang="en-US" dirty="0" smtClean="0"/>
              <a:t>Offers a readable alternative to Method syntax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81000" y="2438400"/>
            <a:ext cx="8229600" cy="3352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err="1" smtClean="0">
                <a:latin typeface="Consolas" pitchFamily="49" charset="0"/>
              </a:rPr>
              <a:t>IEnumerable</a:t>
            </a:r>
            <a:r>
              <a:rPr lang="en-US" sz="2000" dirty="0" smtClean="0">
                <a:latin typeface="Consolas" pitchFamily="49" charset="0"/>
              </a:rPr>
              <a:t>&lt;Contact&gt; results = </a:t>
            </a:r>
          </a:p>
          <a:p>
            <a:r>
              <a:rPr lang="en-US" sz="2000" dirty="0" smtClean="0">
                <a:latin typeface="Consolas" pitchFamily="49" charset="0"/>
              </a:rPr>
              <a:t>  </a:t>
            </a:r>
            <a:r>
              <a:rPr lang="en-US" sz="2000" dirty="0" err="1" smtClean="0">
                <a:latin typeface="Consolas" pitchFamily="49" charset="0"/>
              </a:rPr>
              <a:t>contacts.Where</a:t>
            </a:r>
            <a:r>
              <a:rPr lang="en-US" sz="2000" dirty="0" smtClean="0">
                <a:latin typeface="Consolas" pitchFamily="49" charset="0"/>
              </a:rPr>
              <a:t>( c=&gt; </a:t>
            </a:r>
            <a:r>
              <a:rPr lang="en-US" sz="2000" dirty="0" err="1" smtClean="0">
                <a:latin typeface="Consolas" pitchFamily="49" charset="0"/>
              </a:rPr>
              <a:t>FirstName</a:t>
            </a:r>
            <a:r>
              <a:rPr lang="en-US" sz="2000" dirty="0" smtClean="0">
                <a:latin typeface="Consolas" pitchFamily="49" charset="0"/>
              </a:rPr>
              <a:t>=="Mike");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</a:rPr>
              <a:t>IEnumerable</a:t>
            </a:r>
            <a:r>
              <a:rPr lang="en-US" sz="2000" dirty="0" smtClean="0">
                <a:latin typeface="Consolas" pitchFamily="49" charset="0"/>
              </a:rPr>
              <a:t>&lt;Contact&gt; results = </a:t>
            </a:r>
          </a:p>
          <a:p>
            <a:r>
              <a:rPr lang="en-US" sz="2000" dirty="0" smtClean="0">
                <a:latin typeface="Consolas" pitchFamily="49" charset="0"/>
              </a:rPr>
              <a:t>  from c in contacts</a:t>
            </a:r>
          </a:p>
          <a:p>
            <a:r>
              <a:rPr lang="en-US" sz="2000" dirty="0" smtClean="0">
                <a:latin typeface="Consolas" pitchFamily="49" charset="0"/>
              </a:rPr>
              <a:t>  where </a:t>
            </a:r>
            <a:r>
              <a:rPr lang="en-US" sz="2000" dirty="0" err="1" smtClean="0">
                <a:latin typeface="Consolas" pitchFamily="49" charset="0"/>
              </a:rPr>
              <a:t>c.FirstName.Equals</a:t>
            </a:r>
            <a:r>
              <a:rPr lang="en-US" sz="2000" dirty="0" smtClean="0">
                <a:latin typeface="Consolas" pitchFamily="49" charset="0"/>
              </a:rPr>
              <a:t>("Mike");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428083"/>
          </a:xfrm>
        </p:spPr>
        <p:txBody>
          <a:bodyPr/>
          <a:lstStyle/>
          <a:p>
            <a:r>
              <a:rPr lang="en-US" dirty="0" smtClean="0"/>
              <a:t>Allows developers to use variables without declaring the type.</a:t>
            </a:r>
          </a:p>
          <a:p>
            <a:r>
              <a:rPr lang="en-US" dirty="0" smtClean="0"/>
              <a:t>Still strongly typed, but inferred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7200" y="3581400"/>
            <a:ext cx="8153400" cy="1981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err="1" smtClean="0">
                <a:latin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</a:rPr>
              <a:t> results = </a:t>
            </a:r>
          </a:p>
          <a:p>
            <a:r>
              <a:rPr lang="en-US" sz="2000" dirty="0" smtClean="0">
                <a:latin typeface="Consolas" pitchFamily="49" charset="0"/>
              </a:rPr>
              <a:t>  from c in contacts</a:t>
            </a:r>
          </a:p>
          <a:p>
            <a:r>
              <a:rPr lang="en-US" sz="2000" dirty="0" smtClean="0">
                <a:latin typeface="Consolas" pitchFamily="49" charset="0"/>
              </a:rPr>
              <a:t>  where </a:t>
            </a:r>
            <a:r>
              <a:rPr lang="en-US" sz="2000" dirty="0" err="1" smtClean="0">
                <a:latin typeface="Consolas" pitchFamily="49" charset="0"/>
              </a:rPr>
              <a:t>c.FirstName.Equals</a:t>
            </a:r>
            <a:r>
              <a:rPr lang="en-US" sz="2000" dirty="0" smtClean="0">
                <a:latin typeface="Consolas" pitchFamily="49" charset="0"/>
              </a:rPr>
              <a:t>("Mike");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Available LINQ Providers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68259"/>
          </a:xfrm>
        </p:spPr>
        <p:txBody>
          <a:bodyPr/>
          <a:lstStyle/>
          <a:p>
            <a:r>
              <a:rPr lang="en-US" dirty="0" smtClean="0"/>
              <a:t>LINQ to SQL</a:t>
            </a:r>
          </a:p>
          <a:p>
            <a:r>
              <a:rPr lang="en-US" dirty="0" smtClean="0"/>
              <a:t>LINQ to XML</a:t>
            </a:r>
          </a:p>
          <a:p>
            <a:r>
              <a:rPr lang="en-US" dirty="0" smtClean="0"/>
              <a:t>LINQ to Entities</a:t>
            </a:r>
          </a:p>
          <a:p>
            <a:r>
              <a:rPr lang="en-US" dirty="0" smtClean="0"/>
              <a:t>LINQ to SharePoint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526572"/>
          </a:xfrm>
        </p:spPr>
        <p:txBody>
          <a:bodyPr/>
          <a:lstStyle/>
          <a:p>
            <a:r>
              <a:rPr lang="en-US" dirty="0" smtClean="0"/>
              <a:t>Motivation for LINQ</a:t>
            </a:r>
          </a:p>
          <a:p>
            <a:r>
              <a:rPr lang="en-US" dirty="0" smtClean="0"/>
              <a:t>LINQ Syntax</a:t>
            </a:r>
          </a:p>
          <a:p>
            <a:r>
              <a:rPr lang="en-US" dirty="0" smtClean="0"/>
              <a:t>LINQ to SharePoint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4"/>
            <a:ext cx="8382000" cy="2609945"/>
          </a:xfrm>
        </p:spPr>
        <p:txBody>
          <a:bodyPr/>
          <a:lstStyle/>
          <a:p>
            <a:r>
              <a:rPr lang="en-US" dirty="0" smtClean="0"/>
              <a:t>No CAML Required</a:t>
            </a:r>
          </a:p>
          <a:p>
            <a:r>
              <a:rPr lang="en-US" dirty="0" smtClean="0"/>
              <a:t>Entity classes form Business Layer</a:t>
            </a:r>
          </a:p>
          <a:p>
            <a:r>
              <a:rPr lang="en-US" dirty="0" smtClean="0"/>
              <a:t>Strongly-typed queries, compile-time check</a:t>
            </a:r>
          </a:p>
          <a:p>
            <a:r>
              <a:rPr lang="en-US" dirty="0" smtClean="0"/>
              <a:t>Intelligence helps query construction</a:t>
            </a:r>
          </a:p>
          <a:p>
            <a:r>
              <a:rPr lang="en-US" dirty="0" err="1" smtClean="0"/>
              <a:t>Microsoft.SharePoint.Linq.dll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526572"/>
          </a:xfrm>
        </p:spPr>
        <p:txBody>
          <a:bodyPr/>
          <a:lstStyle/>
          <a:p>
            <a:r>
              <a:rPr lang="en-US" dirty="0" smtClean="0"/>
              <a:t>Motivation for LINQ</a:t>
            </a:r>
          </a:p>
          <a:p>
            <a:r>
              <a:rPr lang="en-US" dirty="0" smtClean="0"/>
              <a:t>LINQ Syntax</a:t>
            </a:r>
          </a:p>
          <a:p>
            <a:r>
              <a:rPr lang="en-US" dirty="0" smtClean="0"/>
              <a:t>LINQ to SharePoint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Using LINQ to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526572"/>
          </a:xfrm>
        </p:spPr>
        <p:txBody>
          <a:bodyPr/>
          <a:lstStyle/>
          <a:p>
            <a:r>
              <a:rPr lang="en-US" dirty="0" smtClean="0"/>
              <a:t>Create Entity Classes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r>
              <a:rPr lang="en-US" dirty="0" smtClean="0"/>
              <a:t>Write Queries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Entity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69770"/>
          </a:xfrm>
        </p:spPr>
        <p:txBody>
          <a:bodyPr/>
          <a:lstStyle/>
          <a:p>
            <a:r>
              <a:rPr lang="en-US" dirty="0" smtClean="0"/>
              <a:t>Generated from </a:t>
            </a:r>
            <a:r>
              <a:rPr lang="en-US" dirty="0" err="1" smtClean="0"/>
              <a:t>spmetal</a:t>
            </a:r>
            <a:r>
              <a:rPr lang="en-US" dirty="0" smtClean="0"/>
              <a:t> utility</a:t>
            </a:r>
            <a:br>
              <a:rPr lang="en-US" dirty="0" smtClean="0"/>
            </a:br>
            <a:r>
              <a:rPr lang="en-US" dirty="0" err="1" smtClean="0"/>
              <a:t>spmetal</a:t>
            </a:r>
            <a:r>
              <a:rPr lang="en-US" dirty="0" smtClean="0"/>
              <a:t> /web:&lt;site </a:t>
            </a:r>
            <a:r>
              <a:rPr lang="en-US" dirty="0" err="1" smtClean="0"/>
              <a:t>Url</a:t>
            </a:r>
            <a:r>
              <a:rPr lang="en-US" dirty="0" smtClean="0"/>
              <a:t>&gt; /</a:t>
            </a:r>
            <a:r>
              <a:rPr lang="en-US" dirty="0" err="1" smtClean="0"/>
              <a:t>code:Projects.cs</a:t>
            </a:r>
            <a:endParaRPr lang="en-US" dirty="0" smtClean="0"/>
          </a:p>
          <a:p>
            <a:r>
              <a:rPr lang="en-US" dirty="0" smtClean="0"/>
              <a:t>Create classes and add them to project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429000"/>
            <a:ext cx="4038600" cy="2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DataContext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err="1" smtClean="0"/>
              <a:t>DataContext</a:t>
            </a:r>
            <a:r>
              <a:rPr lang="en-US" dirty="0" smtClean="0"/>
              <a:t> class allows access to list data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400"/>
            <a:ext cx="743592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</a:t>
            </a:r>
            <a:r>
              <a:rPr lang="en-US" dirty="0"/>
              <a:t>D</a:t>
            </a:r>
            <a:r>
              <a:rPr lang="en-US" dirty="0" smtClean="0"/>
              <a:t>ata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/>
          <a:lstStyle/>
          <a:p>
            <a:r>
              <a:rPr lang="en-US" dirty="0" smtClean="0"/>
              <a:t>Auto-generated class using multiple lists</a:t>
            </a:r>
          </a:p>
          <a:p>
            <a:r>
              <a:rPr lang="en-US" dirty="0" smtClean="0"/>
              <a:t>Creates strongly-typed </a:t>
            </a:r>
            <a:r>
              <a:rPr lang="en-US" dirty="0" err="1" smtClean="0"/>
              <a:t>DataContext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761604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Query across multiple lists with relationships</a:t>
            </a:r>
          </a:p>
          <a:p>
            <a:r>
              <a:rPr lang="en-US" dirty="0" smtClean="0"/>
              <a:t>Association attribute declares relationship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200400"/>
            <a:ext cx="5530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876800"/>
            <a:ext cx="460198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List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entity objects are tracked by </a:t>
            </a:r>
            <a:r>
              <a:rPr lang="en-US" dirty="0" err="1"/>
              <a:t>Linq</a:t>
            </a:r>
            <a:r>
              <a:rPr lang="en-US" dirty="0"/>
              <a:t> provider </a:t>
            </a:r>
            <a:endParaRPr lang="en-US" dirty="0" smtClean="0"/>
          </a:p>
          <a:p>
            <a:r>
              <a:rPr lang="en-US" dirty="0" smtClean="0"/>
              <a:t>Changes submitted  </a:t>
            </a:r>
            <a:r>
              <a:rPr lang="en-US" dirty="0" err="1"/>
              <a:t>SubmitChanges</a:t>
            </a:r>
            <a:r>
              <a:rPr lang="en-US" dirty="0"/>
              <a:t>() method is called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 to SharePoint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demo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Summary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526572"/>
          </a:xfrm>
        </p:spPr>
        <p:txBody>
          <a:bodyPr/>
          <a:lstStyle/>
          <a:p>
            <a:r>
              <a:rPr lang="en-US" dirty="0" smtClean="0"/>
              <a:t>Motivation for LINQ</a:t>
            </a:r>
          </a:p>
          <a:p>
            <a:r>
              <a:rPr lang="en-US" dirty="0" smtClean="0"/>
              <a:t>LINQ Syntax</a:t>
            </a:r>
          </a:p>
          <a:p>
            <a:r>
              <a:rPr lang="en-US" dirty="0" smtClean="0"/>
              <a:t>LINQ to SharePoint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SQL 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33400" y="1676400"/>
            <a:ext cx="8229600" cy="3505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396875" lvl="0" indent="-396875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96875" lvl="0" indent="-396875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=“Data Source=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;…..“;</a:t>
            </a:r>
          </a:p>
          <a:p>
            <a:pPr marL="396875" lvl="0" indent="-396875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 = new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396875" lvl="0" indent="-396875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 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c.Open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96875" lvl="0" indent="-396875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c.CreateCommand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96875" lvl="0" indent="-396875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cmd.CommandType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CommandType.Text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96875" lvl="0" indent="-396875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cmd.CommandText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“SELECT * FROM…..”;</a:t>
            </a:r>
          </a:p>
          <a:p>
            <a:pPr marL="396875" lvl="0" indent="-396875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 =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cmd.ExecuteReader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96875" lvl="0" indent="-396875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….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XML 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1219200"/>
            <a:ext cx="8229600" cy="457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XmlTextReader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r = new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XmlTextReader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(“c:\data.xml”);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While(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r.Read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())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XmlNodeType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nt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r.NodeType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 switch(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nt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     case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XmlNodeType.Element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         ….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     case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</a:rPr>
              <a:t>XmlNodeType.Attribute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         ….</a:t>
            </a:r>
            <a:endParaRPr lang="en-US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2007-Style CAML 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1600200"/>
            <a:ext cx="7239000" cy="3581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&lt;Where&gt;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FieldRef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Name='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'/&gt;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&lt;Value Type='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'&gt;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&lt;Today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OffsetDays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=\"-1\"/&gt;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&lt;/Value&gt;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&lt;/Where&gt;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What is LINQ?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151632"/>
          </a:xfrm>
        </p:spPr>
        <p:txBody>
          <a:bodyPr/>
          <a:lstStyle/>
          <a:p>
            <a:r>
              <a:rPr lang="en-US" dirty="0" smtClean="0"/>
              <a:t>Language Integrated Query</a:t>
            </a:r>
          </a:p>
          <a:p>
            <a:r>
              <a:rPr lang="en-US" dirty="0" smtClean="0"/>
              <a:t>Simplified, object-oriented way to query</a:t>
            </a:r>
          </a:p>
          <a:p>
            <a:r>
              <a:rPr lang="en-US" dirty="0" smtClean="0"/>
              <a:t>Bridges OOP and relational data</a:t>
            </a:r>
          </a:p>
          <a:p>
            <a:r>
              <a:rPr lang="en-US" dirty="0" smtClean="0"/>
              <a:t>Compile-time checked queries</a:t>
            </a:r>
          </a:p>
          <a:p>
            <a:r>
              <a:rPr lang="en-US" dirty="0" smtClean="0"/>
              <a:t>Provides IntelliSense inside Visual Studio</a:t>
            </a:r>
          </a:p>
          <a:p>
            <a:r>
              <a:rPr lang="en-US" dirty="0" smtClean="0"/>
              <a:t>Unified syntax for querying any data source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Hello, LINQ!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demo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526572"/>
          </a:xfrm>
        </p:spPr>
        <p:txBody>
          <a:bodyPr/>
          <a:lstStyle/>
          <a:p>
            <a:r>
              <a:rPr lang="en-US" dirty="0" smtClean="0"/>
              <a:t>Motivation for LINQ</a:t>
            </a:r>
          </a:p>
          <a:p>
            <a:r>
              <a:rPr lang="en-US" dirty="0" smtClean="0"/>
              <a:t>LINQ Syntax</a:t>
            </a:r>
          </a:p>
          <a:p>
            <a:r>
              <a:rPr lang="en-US" dirty="0" smtClean="0"/>
              <a:t>LINQ to SharePoint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C# Enhancments for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693319"/>
          </a:xfrm>
        </p:spPr>
        <p:txBody>
          <a:bodyPr/>
          <a:lstStyle/>
          <a:p>
            <a:r>
              <a:rPr lang="en-US" dirty="0" err="1" smtClean="0"/>
              <a:t>IEnumerable</a:t>
            </a:r>
            <a:r>
              <a:rPr lang="en-US" dirty="0" smtClean="0"/>
              <a:t>&lt;T&gt;,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Automatic Properties</a:t>
            </a:r>
          </a:p>
          <a:p>
            <a:r>
              <a:rPr lang="en-US" dirty="0" smtClean="0"/>
              <a:t>Object and Collection </a:t>
            </a:r>
            <a:r>
              <a:rPr lang="en-US" dirty="0" err="1" smtClean="0"/>
              <a:t>Initializers</a:t>
            </a:r>
            <a:endParaRPr lang="en-US" dirty="0" smtClean="0"/>
          </a:p>
          <a:p>
            <a:r>
              <a:rPr lang="en-US" dirty="0" smtClean="0"/>
              <a:t>Extension Methods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Query Syntax</a:t>
            </a:r>
          </a:p>
          <a:p>
            <a:r>
              <a:rPr lang="en-US" dirty="0" smtClean="0"/>
              <a:t>Anonymous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838200"/>
            <a:ext cx="348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out Scott </a:t>
            </a:r>
            <a:r>
              <a:rPr lang="en-US" dirty="0" err="1" smtClean="0"/>
              <a:t>Gutherie’s</a:t>
            </a:r>
            <a:r>
              <a:rPr lang="en-US" dirty="0" smtClean="0"/>
              <a:t> blog!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15D76F2FF5E4D943370BF3A43AB42" ma:contentTypeVersion="0" ma:contentTypeDescription="Create a new document." ma:contentTypeScope="" ma:versionID="84aee8fabd400b36da818b3d736f5f7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EC4D87C-B106-4BF4-8B3A-65BABA7E99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28C6BFB-EA3A-4FC2-90EB-A4F95FB08B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DE009E-6CB7-4486-9496-78D493A766E1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7632</TotalTime>
  <Words>1741</Words>
  <Application>Microsoft Office PowerPoint</Application>
  <PresentationFormat>On-screen Show (4:3)</PresentationFormat>
  <Paragraphs>278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1_Dk Blue swoosh template Segoe</vt:lpstr>
      <vt:lpstr>LINQ to SharePoint</vt:lpstr>
      <vt:lpstr>Outline</vt:lpstr>
      <vt:lpstr>SQL Query</vt:lpstr>
      <vt:lpstr>XML Query</vt:lpstr>
      <vt:lpstr>2007-Style CAML Query</vt:lpstr>
      <vt:lpstr>What is LINQ?</vt:lpstr>
      <vt:lpstr>Hello, LINQ!</vt:lpstr>
      <vt:lpstr>Outline</vt:lpstr>
      <vt:lpstr>C# Enhancments for LINQ</vt:lpstr>
      <vt:lpstr>IEnumerable&lt;T&gt;, IQueryable&lt;T&gt;</vt:lpstr>
      <vt:lpstr>Automatic Properties</vt:lpstr>
      <vt:lpstr>Object and Collection Initializers</vt:lpstr>
      <vt:lpstr>Extension Methods</vt:lpstr>
      <vt:lpstr>Lambda Expressions</vt:lpstr>
      <vt:lpstr>Query Syntax</vt:lpstr>
      <vt:lpstr>Anonymous Types</vt:lpstr>
      <vt:lpstr>Available LINQ Providers</vt:lpstr>
      <vt:lpstr>Outline</vt:lpstr>
      <vt:lpstr>LINQ to SharePoint</vt:lpstr>
      <vt:lpstr>Using LINQ to SharePoint</vt:lpstr>
      <vt:lpstr>Creating Entity Classes</vt:lpstr>
      <vt:lpstr>DataContext Object</vt:lpstr>
      <vt:lpstr>Typed Data Classes</vt:lpstr>
      <vt:lpstr>List Relationships</vt:lpstr>
      <vt:lpstr>Modifying List Data</vt:lpstr>
      <vt:lpstr>LINQ to SharePoint</vt:lpstr>
      <vt:lpstr>Summary</vt:lpstr>
    </vt:vector>
  </TitlesOfParts>
  <Company>Logic 20/20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LINQ to SharePoint</dc:title>
  <dc:creator>Ted Pattison Group</dc:creator>
  <cp:lastModifiedBy>TedP</cp:lastModifiedBy>
  <cp:revision>425</cp:revision>
  <dcterms:created xsi:type="dcterms:W3CDTF">2006-12-21T03:33:08Z</dcterms:created>
  <dcterms:modified xsi:type="dcterms:W3CDTF">2009-10-27T04:32:39Z</dcterms:modified>
  <cp:contentType>LectureItem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0x0101006E315D76F2FF5E4D943370BF3A43AB42</vt:lpwstr>
  </property>
  <property fmtid="{D5CDD505-2E9C-101B-9397-08002B2CF9AE}" pid="3" name="Module">
    <vt:lpwstr>5</vt:lpwstr>
  </property>
  <property fmtid="{D5CDD505-2E9C-101B-9397-08002B2CF9AE}" pid="4" name="Order">
    <vt:r8>700</vt:r8>
  </property>
  <property fmtid="{D5CDD505-2E9C-101B-9397-08002B2CF9AE}" pid="5" name="Author0">
    <vt:lpwstr>Scot Hillier</vt:lpwstr>
  </property>
  <property fmtid="{D5CDD505-2E9C-101B-9397-08002B2CF9AE}" pid="6" name="ContentAuthor">
    <vt:lpwstr>3</vt:lpwstr>
  </property>
  <property fmtid="{D5CDD505-2E9C-101B-9397-08002B2CF9AE}" pid="7" name="ContentItemStatus">
    <vt:lpwstr>Completed</vt:lpwstr>
  </property>
</Properties>
</file>