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 id="2147483718" r:id="rId5"/>
  </p:sldMasterIdLst>
  <p:notesMasterIdLst>
    <p:notesMasterId r:id="rId41"/>
  </p:notesMasterIdLst>
  <p:handoutMasterIdLst>
    <p:handoutMasterId r:id="rId42"/>
  </p:handoutMasterIdLst>
  <p:sldIdLst>
    <p:sldId id="256" r:id="rId6"/>
    <p:sldId id="289" r:id="rId7"/>
    <p:sldId id="290" r:id="rId8"/>
    <p:sldId id="333" r:id="rId9"/>
    <p:sldId id="335" r:id="rId10"/>
    <p:sldId id="336" r:id="rId11"/>
    <p:sldId id="337" r:id="rId12"/>
    <p:sldId id="338" r:id="rId13"/>
    <p:sldId id="308" r:id="rId14"/>
    <p:sldId id="309" r:id="rId15"/>
    <p:sldId id="330" r:id="rId16"/>
    <p:sldId id="339" r:id="rId17"/>
    <p:sldId id="313" r:id="rId18"/>
    <p:sldId id="314" r:id="rId19"/>
    <p:sldId id="315" r:id="rId20"/>
    <p:sldId id="316" r:id="rId21"/>
    <p:sldId id="317" r:id="rId22"/>
    <p:sldId id="318" r:id="rId23"/>
    <p:sldId id="319" r:id="rId24"/>
    <p:sldId id="331" r:id="rId25"/>
    <p:sldId id="320" r:id="rId26"/>
    <p:sldId id="321" r:id="rId27"/>
    <p:sldId id="326" r:id="rId28"/>
    <p:sldId id="322" r:id="rId29"/>
    <p:sldId id="323" r:id="rId30"/>
    <p:sldId id="298" r:id="rId31"/>
    <p:sldId id="328" r:id="rId32"/>
    <p:sldId id="329" r:id="rId33"/>
    <p:sldId id="258" r:id="rId34"/>
    <p:sldId id="259" r:id="rId35"/>
    <p:sldId id="332" r:id="rId36"/>
    <p:sldId id="327" r:id="rId37"/>
    <p:sldId id="342" r:id="rId38"/>
    <p:sldId id="271" r:id="rId39"/>
    <p:sldId id="341" r:id="rId4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showPr>
  <p:clrMru>
    <a:srgbClr val="FFFFFF"/>
    <a:srgbClr val="F8C37C"/>
    <a:srgbClr val="D39D55"/>
    <a:srgbClr val="D2743A"/>
    <a:srgbClr val="D1943B"/>
    <a:srgbClr val="F6AE1E"/>
    <a:srgbClr val="FF0066"/>
    <a:srgbClr val="000000"/>
    <a:srgbClr val="F3AF35"/>
    <a:srgbClr val="9C42E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6" autoAdjust="0"/>
    <p:restoredTop sz="96513" autoAdjust="0"/>
  </p:normalViewPr>
  <p:slideViewPr>
    <p:cSldViewPr snapToGrid="0">
      <p:cViewPr varScale="1">
        <p:scale>
          <a:sx n="102" d="100"/>
          <a:sy n="102" d="100"/>
        </p:scale>
        <p:origin x="-252" y="-96"/>
      </p:cViewPr>
      <p:guideLst>
        <p:guide orient="horz" pos="144"/>
        <p:guide orient="horz" pos="895"/>
        <p:guide orient="horz" pos="1484"/>
        <p:guide orient="horz" pos="1200"/>
        <p:guide orient="horz" pos="2319"/>
        <p:guide orient="horz" pos="4174"/>
        <p:guide orient="horz"/>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207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12/2/2007</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12/2/2007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6C85921B-7776-4785-ABF6-DA972C9654D9}" type="slidenum">
              <a:rPr lang="en-US"/>
              <a:pPr>
                <a:defRPr/>
              </a:pPr>
              <a:t>10</a:t>
            </a:fld>
            <a:endParaRPr lang="en-US"/>
          </a:p>
        </p:txBody>
      </p:sp>
      <p:sp>
        <p:nvSpPr>
          <p:cNvPr id="178178"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78179"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178180"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E8FBDED9-9651-41E4-A965-7CE04005E697}" type="slidenum">
              <a:rPr lang="en-US" sz="1400" b="1"/>
              <a:pPr algn="r" defTabSz="914108">
                <a:spcBef>
                  <a:spcPct val="0"/>
                </a:spcBef>
              </a:pPr>
              <a:t>10</a:t>
            </a:fld>
            <a:endParaRPr lang="en-US" sz="1400" b="1" dirty="0"/>
          </a:p>
        </p:txBody>
      </p:sp>
      <p:sp>
        <p:nvSpPr>
          <p:cNvPr id="178181" name="Rectangle 2"/>
          <p:cNvSpPr>
            <a:spLocks noGrp="1" noRot="1" noChangeAspect="1" noChangeArrowheads="1" noTextEdit="1"/>
          </p:cNvSpPr>
          <p:nvPr>
            <p:ph type="sldImg"/>
          </p:nvPr>
        </p:nvSpPr>
        <p:spPr>
          <a:ln/>
        </p:spPr>
      </p:sp>
      <p:sp>
        <p:nvSpPr>
          <p:cNvPr id="178182" name="Rectangle 3"/>
          <p:cNvSpPr>
            <a:spLocks noGrp="1" noChangeArrowheads="1"/>
          </p:cNvSpPr>
          <p:nvPr>
            <p:ph type="body" idx="1"/>
          </p:nvPr>
        </p:nvSpPr>
        <p:spPr>
          <a:noFill/>
          <a:ln/>
        </p:spPr>
        <p:txBody>
          <a:bodyPr/>
          <a:lstStyle/>
          <a:p>
            <a:pPr eaLnBrk="1" hangingPunct="1"/>
            <a:r>
              <a:rPr lang="en-US" smtClean="0"/>
              <a:t>This is a Portfolio Server centric view of the server installation.</a:t>
            </a:r>
          </a:p>
          <a:p>
            <a:pPr eaLnBrk="1" hangingPunct="1"/>
            <a:r>
              <a:rPr lang="en-US" smtClean="0"/>
              <a:t>Note that we use SQL Server Reporting Services for the reports</a:t>
            </a:r>
          </a:p>
          <a:p>
            <a:pPr eaLnBrk="1" hangingPunct="1"/>
            <a:r>
              <a:rPr lang="en-US" smtClean="0"/>
              <a:t>You have the option to integrate with Project Server and SharePoint</a:t>
            </a:r>
          </a:p>
          <a:p>
            <a:pPr eaLnBrk="1" hangingPunct="1"/>
            <a:r>
              <a:rPr lang="en-US" smtClean="0"/>
              <a:t>Note that the Portfolio Server tool can be implemented independently of Project Server – or together with it</a:t>
            </a:r>
          </a:p>
          <a:p>
            <a:pPr eaLnBrk="1" hangingPunct="1"/>
            <a:r>
              <a:rPr lang="en-US" smtClean="0"/>
              <a:t>The gateway provides the link between Project and Reporting Services</a:t>
            </a:r>
          </a:p>
          <a:p>
            <a:pPr eaLnBrk="1" hangingPunct="1"/>
            <a:r>
              <a:rPr lang="en-US" smtClean="0"/>
              <a:t>This is a typical implementation, for example reporting services can be in the db server if there are different security requirements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104F093F-3140-47B3-8879-5899C2AE7932}" type="slidenum">
              <a:rPr lang="en-US"/>
              <a:pPr>
                <a:defRPr/>
              </a:pPr>
              <a:t>11</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6F39CCB4-EBCB-44D9-B20F-2EB5CF26A3BB}" type="slidenum">
              <a:rPr lang="en-US"/>
              <a:pPr>
                <a:defRPr/>
              </a:pPr>
              <a:t>12</a:t>
            </a:fld>
            <a:endParaRPr lang="en-US"/>
          </a:p>
        </p:txBody>
      </p:sp>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p:spPr>
        <p:txBody>
          <a:bodyPr/>
          <a:lstStyle/>
          <a:p>
            <a:endParaRPr lang="en-US" smtClean="0"/>
          </a:p>
        </p:txBody>
      </p:sp>
      <p:sp>
        <p:nvSpPr>
          <p:cNvPr id="184324"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84325"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84326"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12576ABE-128E-438C-A8B8-E5B4D488B380}" type="slidenum">
              <a:rPr lang="en-US" sz="1400" b="1"/>
              <a:pPr algn="r" defTabSz="914108">
                <a:spcBef>
                  <a:spcPct val="0"/>
                </a:spcBef>
              </a:pPr>
              <a:t>12</a:t>
            </a:fld>
            <a:endParaRPr lang="en-US" sz="1400"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7353376C-70A6-4F9B-A618-7A4AFB841C15}" type="slidenum">
              <a:rPr lang="en-US"/>
              <a:pPr>
                <a:defRPr/>
              </a:pPr>
              <a:t>13</a:t>
            </a:fld>
            <a:endParaRPr lang="en-US"/>
          </a:p>
        </p:txBody>
      </p:sp>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p:spPr>
        <p:txBody>
          <a:bodyPr/>
          <a:lstStyle/>
          <a:p>
            <a:endParaRPr lang="en-US" smtClean="0"/>
          </a:p>
        </p:txBody>
      </p:sp>
      <p:sp>
        <p:nvSpPr>
          <p:cNvPr id="186372"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86373"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86374"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6C3CB833-3251-4816-9E59-A198DAFE0857}" type="slidenum">
              <a:rPr lang="en-US" sz="1400" b="1"/>
              <a:pPr algn="r" defTabSz="914108">
                <a:spcBef>
                  <a:spcPct val="0"/>
                </a:spcBef>
              </a:pPr>
              <a:t>13</a:t>
            </a:fld>
            <a:endParaRPr lang="en-US" sz="1400"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59C972CF-F26C-471C-A3B1-FC562FEA34E4}" type="slidenum">
              <a:rPr lang="en-US"/>
              <a:pPr>
                <a:defRPr/>
              </a:pPr>
              <a:t>14</a:t>
            </a:fld>
            <a:endParaRPr lang="en-US"/>
          </a:p>
        </p:txBody>
      </p:sp>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p:spPr>
        <p:txBody>
          <a:bodyPr/>
          <a:lstStyle/>
          <a:p>
            <a:endParaRPr lang="en-US" smtClean="0"/>
          </a:p>
        </p:txBody>
      </p:sp>
      <p:sp>
        <p:nvSpPr>
          <p:cNvPr id="188420"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88421"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88422"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9AC1FE71-8CB6-4AF2-9558-9A7EF0F4592C}" type="slidenum">
              <a:rPr lang="en-US" sz="1400" b="1"/>
              <a:pPr algn="r" defTabSz="914108">
                <a:spcBef>
                  <a:spcPct val="0"/>
                </a:spcBef>
              </a:pPr>
              <a:t>14</a:t>
            </a:fld>
            <a:endParaRPr lang="en-US" sz="1400"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79E18C60-1DF5-495C-AE2F-A3006E84C83D}" type="slidenum">
              <a:rPr lang="en-US"/>
              <a:pPr>
                <a:defRPr/>
              </a:pPr>
              <a:t>15</a:t>
            </a:fld>
            <a:endParaRPr lang="en-US"/>
          </a:p>
        </p:txBody>
      </p:sp>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p:spPr>
        <p:txBody>
          <a:bodyPr/>
          <a:lstStyle/>
          <a:p>
            <a:endParaRPr lang="en-US" smtClean="0"/>
          </a:p>
        </p:txBody>
      </p:sp>
      <p:sp>
        <p:nvSpPr>
          <p:cNvPr id="190468"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90469"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90470"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F8981FEA-44D6-458D-96F6-ADD8F9FBEC25}" type="slidenum">
              <a:rPr lang="en-US" sz="1400" b="1"/>
              <a:pPr algn="r" defTabSz="914108">
                <a:spcBef>
                  <a:spcPct val="0"/>
                </a:spcBef>
              </a:pPr>
              <a:t>15</a:t>
            </a:fld>
            <a:endParaRPr lang="en-US" sz="1400"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DD1AC5E2-C045-47AB-9027-2BC3719B9137}" type="slidenum">
              <a:rPr lang="en-US"/>
              <a:pPr>
                <a:defRPr/>
              </a:pPr>
              <a:t>16</a:t>
            </a:fld>
            <a:endParaRPr lang="en-US"/>
          </a:p>
        </p:txBody>
      </p:sp>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p:spPr>
        <p:txBody>
          <a:bodyPr/>
          <a:lstStyle/>
          <a:p>
            <a:endParaRPr lang="en-US" smtClean="0"/>
          </a:p>
        </p:txBody>
      </p:sp>
      <p:sp>
        <p:nvSpPr>
          <p:cNvPr id="192516"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92517"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92518"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215670DA-72CB-47AC-9B21-DD8A28D241F4}" type="slidenum">
              <a:rPr lang="en-US" sz="1400" b="1"/>
              <a:pPr algn="r" defTabSz="914108">
                <a:spcBef>
                  <a:spcPct val="0"/>
                </a:spcBef>
              </a:pPr>
              <a:t>16</a:t>
            </a:fld>
            <a:endParaRPr lang="en-US" sz="1400"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4FC04512-8F04-4BF6-9A6E-093F23A2C339}" type="slidenum">
              <a:rPr lang="en-US"/>
              <a:pPr>
                <a:defRPr/>
              </a:pPr>
              <a:t>17</a:t>
            </a:fld>
            <a:endParaRPr lang="en-US"/>
          </a:p>
        </p:txBody>
      </p:sp>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en-US" smtClean="0"/>
          </a:p>
        </p:txBody>
      </p:sp>
      <p:sp>
        <p:nvSpPr>
          <p:cNvPr id="194564"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94565"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94566"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5EADCA24-5390-4627-B90A-4AF6FAC70292}" type="slidenum">
              <a:rPr lang="en-US" sz="1400" b="1"/>
              <a:pPr algn="r" defTabSz="914108">
                <a:spcBef>
                  <a:spcPct val="0"/>
                </a:spcBef>
              </a:pPr>
              <a:t>17</a:t>
            </a:fld>
            <a:endParaRPr lang="en-US" sz="1400"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AD88A0A9-E1D4-4F3F-9785-89B6F0FDE72F}" type="slidenum">
              <a:rPr lang="en-US"/>
              <a:pPr>
                <a:defRPr/>
              </a:pPr>
              <a:t>18</a:t>
            </a:fld>
            <a:endParaRPr lang="en-US"/>
          </a:p>
        </p:txBody>
      </p:sp>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en-US" smtClean="0"/>
          </a:p>
        </p:txBody>
      </p:sp>
      <p:sp>
        <p:nvSpPr>
          <p:cNvPr id="196612" name="Header Placeholder 3"/>
          <p:cNvSpPr txBox="1">
            <a:spLocks noGrp="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96613" name="Footer Placeholder 4"/>
          <p:cNvSpPr txBox="1">
            <a:spLocks noGrp="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eaLnBrk="0" hangingPunct="0">
              <a:spcBef>
                <a:spcPct val="0"/>
              </a:spcBef>
            </a:pPr>
            <a:r>
              <a:rPr lang="en-US" sz="1200" dirty="0">
                <a:latin typeface="Segoe" pitchFamily="34" charset="0"/>
                <a:cs typeface="Arial" charset="0"/>
              </a:rPr>
              <a:t>Implementation Workshop</a:t>
            </a:r>
          </a:p>
          <a:p>
            <a:pPr defTabSz="914108" eaLnBrk="0" hangingPunct="0">
              <a:spcBef>
                <a:spcPct val="0"/>
              </a:spcBef>
            </a:pPr>
            <a:endParaRPr lang="en-US" sz="1200" dirty="0">
              <a:latin typeface="Segoe" pitchFamily="34" charset="0"/>
              <a:cs typeface="Arial" charset="0"/>
            </a:endParaRPr>
          </a:p>
        </p:txBody>
      </p:sp>
      <p:sp>
        <p:nvSpPr>
          <p:cNvPr id="196614" name="Slide Number Placeholder 5"/>
          <p:cNvSpPr txBox="1">
            <a:spLocks noGrp="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011E4501-A907-4510-AB56-3CC003D4A695}" type="slidenum">
              <a:rPr lang="en-US" sz="1400" b="1"/>
              <a:pPr algn="r" defTabSz="914108">
                <a:spcBef>
                  <a:spcPct val="0"/>
                </a:spcBef>
              </a:pPr>
              <a:t>18</a:t>
            </a:fld>
            <a:endParaRPr lang="en-US" sz="1400"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C54C35FA-C34D-405A-B963-95CD3FC33BE8}" type="slidenum">
              <a:rPr lang="en-US"/>
              <a:pPr>
                <a:defRPr/>
              </a:pPr>
              <a:t>19</a:t>
            </a:fld>
            <a:endParaRPr lang="en-US"/>
          </a:p>
        </p:txBody>
      </p:sp>
      <p:sp>
        <p:nvSpPr>
          <p:cNvPr id="198658"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198659"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198660"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1ED91FA3-6FE6-4A20-A1AF-6B9010A28286}" type="slidenum">
              <a:rPr lang="en-US" sz="1400" b="1"/>
              <a:pPr algn="r" defTabSz="914108">
                <a:spcBef>
                  <a:spcPct val="0"/>
                </a:spcBef>
              </a:pPr>
              <a:t>19</a:t>
            </a:fld>
            <a:endParaRPr lang="en-US" sz="1400" b="1" dirty="0"/>
          </a:p>
        </p:txBody>
      </p:sp>
      <p:sp>
        <p:nvSpPr>
          <p:cNvPr id="198661" name="Rectangle 2"/>
          <p:cNvSpPr>
            <a:spLocks noGrp="1" noRot="1" noChangeAspect="1" noChangeArrowheads="1" noTextEdit="1"/>
          </p:cNvSpPr>
          <p:nvPr>
            <p:ph type="sldImg"/>
          </p:nvPr>
        </p:nvSpPr>
        <p:spPr>
          <a:ln/>
        </p:spPr>
      </p:sp>
      <p:sp>
        <p:nvSpPr>
          <p:cNvPr id="198662"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C54C35FA-C34D-405A-B963-95CD3FC33BE8}" type="slidenum">
              <a:rPr lang="en-US"/>
              <a:pPr>
                <a:defRPr/>
              </a:pPr>
              <a:t>20</a:t>
            </a:fld>
            <a:endParaRPr lang="en-US"/>
          </a:p>
        </p:txBody>
      </p:sp>
      <p:sp>
        <p:nvSpPr>
          <p:cNvPr id="198658"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198659"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198660"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1ED91FA3-6FE6-4A20-A1AF-6B9010A28286}" type="slidenum">
              <a:rPr lang="en-US" sz="1400" b="1"/>
              <a:pPr algn="r" defTabSz="914108">
                <a:spcBef>
                  <a:spcPct val="0"/>
                </a:spcBef>
              </a:pPr>
              <a:t>20</a:t>
            </a:fld>
            <a:endParaRPr lang="en-US" sz="1400" b="1" dirty="0"/>
          </a:p>
        </p:txBody>
      </p:sp>
      <p:sp>
        <p:nvSpPr>
          <p:cNvPr id="198661" name="Rectangle 2"/>
          <p:cNvSpPr>
            <a:spLocks noGrp="1" noRot="1" noChangeAspect="1" noChangeArrowheads="1" noTextEdit="1"/>
          </p:cNvSpPr>
          <p:nvPr>
            <p:ph type="sldImg"/>
          </p:nvPr>
        </p:nvSpPr>
        <p:spPr>
          <a:ln/>
        </p:spPr>
      </p:sp>
      <p:sp>
        <p:nvSpPr>
          <p:cNvPr id="198662"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E5FF9B38-CA42-485A-9C68-1C367E6E9FA3}" type="slidenum">
              <a:rPr lang="en-US"/>
              <a:pPr>
                <a:defRPr/>
              </a:pPr>
              <a:t>21</a:t>
            </a:fld>
            <a:endParaRPr lang="en-US"/>
          </a:p>
        </p:txBody>
      </p:sp>
      <p:sp>
        <p:nvSpPr>
          <p:cNvPr id="200706"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200707"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200708"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327BE3E0-E514-4155-9B44-471E120CE4A2}" type="slidenum">
              <a:rPr lang="en-US" sz="1400" b="1"/>
              <a:pPr algn="r" defTabSz="914108">
                <a:spcBef>
                  <a:spcPct val="0"/>
                </a:spcBef>
              </a:pPr>
              <a:t>21</a:t>
            </a:fld>
            <a:endParaRPr lang="en-US" sz="1400" b="1" dirty="0"/>
          </a:p>
        </p:txBody>
      </p:sp>
      <p:sp>
        <p:nvSpPr>
          <p:cNvPr id="200709" name="Rectangle 2"/>
          <p:cNvSpPr>
            <a:spLocks noGrp="1" noRot="1" noChangeAspect="1" noChangeArrowheads="1" noTextEdit="1"/>
          </p:cNvSpPr>
          <p:nvPr>
            <p:ph type="sldImg"/>
          </p:nvPr>
        </p:nvSpPr>
        <p:spPr>
          <a:ln/>
        </p:spPr>
      </p:sp>
      <p:sp>
        <p:nvSpPr>
          <p:cNvPr id="200710"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6B908BF4-DEBB-4089-A302-6E2121B47A15}" type="slidenum">
              <a:rPr lang="en-US"/>
              <a:pPr>
                <a:defRPr/>
              </a:pPr>
              <a:t>22</a:t>
            </a:fld>
            <a:endParaRPr lang="en-US"/>
          </a:p>
        </p:txBody>
      </p:sp>
      <p:sp>
        <p:nvSpPr>
          <p:cNvPr id="202754"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202755"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202756"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3EF033B8-8C4F-4672-A1E2-B9CBFE7730EE}" type="slidenum">
              <a:rPr lang="en-US" sz="1400" b="1"/>
              <a:pPr algn="r" defTabSz="914108">
                <a:spcBef>
                  <a:spcPct val="0"/>
                </a:spcBef>
              </a:pPr>
              <a:t>22</a:t>
            </a:fld>
            <a:endParaRPr lang="en-US" sz="1400" b="1" dirty="0"/>
          </a:p>
        </p:txBody>
      </p:sp>
      <p:sp>
        <p:nvSpPr>
          <p:cNvPr id="202757" name="Rectangle 2"/>
          <p:cNvSpPr>
            <a:spLocks noGrp="1" noRot="1" noChangeAspect="1" noChangeArrowheads="1" noTextEdit="1"/>
          </p:cNvSpPr>
          <p:nvPr>
            <p:ph type="sldImg"/>
          </p:nvPr>
        </p:nvSpPr>
        <p:spPr>
          <a:ln/>
        </p:spPr>
      </p:sp>
      <p:sp>
        <p:nvSpPr>
          <p:cNvPr id="202758"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6B908BF4-DEBB-4089-A302-6E2121B47A15}" type="slidenum">
              <a:rPr lang="en-US"/>
              <a:pPr>
                <a:defRPr/>
              </a:pPr>
              <a:t>23</a:t>
            </a:fld>
            <a:endParaRPr lang="en-US"/>
          </a:p>
        </p:txBody>
      </p:sp>
      <p:sp>
        <p:nvSpPr>
          <p:cNvPr id="202754"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202755"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202756"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3EF033B8-8C4F-4672-A1E2-B9CBFE7730EE}" type="slidenum">
              <a:rPr lang="en-US" sz="1400" b="1"/>
              <a:pPr algn="r" defTabSz="914108">
                <a:spcBef>
                  <a:spcPct val="0"/>
                </a:spcBef>
              </a:pPr>
              <a:t>23</a:t>
            </a:fld>
            <a:endParaRPr lang="en-US" sz="1400" b="1" dirty="0"/>
          </a:p>
        </p:txBody>
      </p:sp>
      <p:sp>
        <p:nvSpPr>
          <p:cNvPr id="202757" name="Rectangle 2"/>
          <p:cNvSpPr>
            <a:spLocks noGrp="1" noRot="1" noChangeAspect="1" noChangeArrowheads="1" noTextEdit="1"/>
          </p:cNvSpPr>
          <p:nvPr>
            <p:ph type="sldImg"/>
          </p:nvPr>
        </p:nvSpPr>
        <p:spPr>
          <a:ln/>
        </p:spPr>
      </p:sp>
      <p:sp>
        <p:nvSpPr>
          <p:cNvPr id="202758"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F7DFA867-16E5-4983-B411-D548F73CF0A2}" type="slidenum">
              <a:rPr lang="en-US"/>
              <a:pPr>
                <a:defRPr/>
              </a:pPr>
              <a:t>24</a:t>
            </a:fld>
            <a:endParaRPr lang="en-US"/>
          </a:p>
        </p:txBody>
      </p:sp>
      <p:sp>
        <p:nvSpPr>
          <p:cNvPr id="204802"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14" tIns="45706" rIns="91414" bIns="45706"/>
          <a:lstStyle/>
          <a:p>
            <a:pPr defTabSz="914108">
              <a:spcBef>
                <a:spcPct val="0"/>
              </a:spcBef>
            </a:pPr>
            <a:r>
              <a:rPr lang="en-US" sz="1400" b="1" dirty="0"/>
              <a:t>Session 1</a:t>
            </a:r>
          </a:p>
        </p:txBody>
      </p:sp>
      <p:sp>
        <p:nvSpPr>
          <p:cNvPr id="204803"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14" tIns="45706" rIns="91414" bIns="45706"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204804"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14" tIns="45706" rIns="91414" bIns="45706" anchor="b"/>
          <a:lstStyle/>
          <a:p>
            <a:pPr algn="r" defTabSz="914108">
              <a:spcBef>
                <a:spcPct val="0"/>
              </a:spcBef>
            </a:pPr>
            <a:fld id="{B3D00363-64D3-481A-B527-C805F89A402F}" type="slidenum">
              <a:rPr lang="en-US" sz="1400" b="1"/>
              <a:pPr algn="r" defTabSz="914108">
                <a:spcBef>
                  <a:spcPct val="0"/>
                </a:spcBef>
              </a:pPr>
              <a:t>24</a:t>
            </a:fld>
            <a:endParaRPr lang="en-US" sz="1400" b="1" dirty="0"/>
          </a:p>
        </p:txBody>
      </p:sp>
      <p:sp>
        <p:nvSpPr>
          <p:cNvPr id="204805" name="Rectangle 2"/>
          <p:cNvSpPr>
            <a:spLocks noGrp="1" noRot="1" noChangeAspect="1" noChangeArrowheads="1" noTextEdit="1"/>
          </p:cNvSpPr>
          <p:nvPr>
            <p:ph type="sldImg"/>
          </p:nvPr>
        </p:nvSpPr>
        <p:spPr>
          <a:ln/>
        </p:spPr>
      </p:sp>
      <p:sp>
        <p:nvSpPr>
          <p:cNvPr id="204806" name="Rectangle 3"/>
          <p:cNvSpPr>
            <a:spLocks noGrp="1" noChangeArrowheads="1"/>
          </p:cNvSpPr>
          <p:nvPr>
            <p:ph type="body" idx="1"/>
          </p:nvPr>
        </p:nvSpPr>
        <p:spPr>
          <a:noFill/>
          <a:ln/>
        </p:spPr>
        <p:txBody>
          <a:bodyPr lIns="91414" tIns="45706" rIns="91414" bIns="45706"/>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DA36A03F-D647-4F90-9682-43F496C91F01}" type="slidenum">
              <a:rPr lang="en-US"/>
              <a:pPr>
                <a:defRPr/>
              </a:pPr>
              <a:t>25</a:t>
            </a:fld>
            <a:endParaRPr lang="en-US"/>
          </a:p>
        </p:txBody>
      </p:sp>
      <p:sp>
        <p:nvSpPr>
          <p:cNvPr id="206850"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206851"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206852"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C57A34E4-1F58-436B-B245-E6E0B2E0F7E8}" type="slidenum">
              <a:rPr lang="en-US" sz="1400" b="1"/>
              <a:pPr algn="r" defTabSz="914108">
                <a:spcBef>
                  <a:spcPct val="0"/>
                </a:spcBef>
              </a:pPr>
              <a:t>25</a:t>
            </a:fld>
            <a:endParaRPr lang="en-US" sz="1400" b="1" dirty="0"/>
          </a:p>
        </p:txBody>
      </p:sp>
      <p:sp>
        <p:nvSpPr>
          <p:cNvPr id="206853" name="Rectangle 2"/>
          <p:cNvSpPr>
            <a:spLocks noGrp="1" noRot="1" noChangeAspect="1" noChangeArrowheads="1" noTextEdit="1"/>
          </p:cNvSpPr>
          <p:nvPr>
            <p:ph type="sldImg"/>
          </p:nvPr>
        </p:nvSpPr>
        <p:spPr>
          <a:ln/>
        </p:spPr>
      </p:sp>
      <p:sp>
        <p:nvSpPr>
          <p:cNvPr id="206854" name="Rectangle 3"/>
          <p:cNvSpPr>
            <a:spLocks noGrp="1" noChangeArrowheads="1"/>
          </p:cNvSpPr>
          <p:nvPr>
            <p:ph type="body" idx="1"/>
          </p:nvPr>
        </p:nvSpPr>
        <p:spPr>
          <a:noFill/>
          <a:ln/>
        </p:spPr>
        <p:txBody>
          <a:bodyPr/>
          <a:lstStyle/>
          <a:p>
            <a:pPr eaLnBrk="1" hangingPunct="1"/>
            <a:r>
              <a:rPr lang="en-US" smtClean="0"/>
              <a:t>An enterprise governance repository is a central place for all appropriate information across the entire enterprise solution.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D9C6C2D-AEF7-45CE-8F7D-894D017CA2C4}" type="datetime8">
              <a:rPr lang="en-US"/>
              <a:pPr/>
              <a:t>12/2/2007 6:32 PM</a:t>
            </a:fld>
            <a:endParaRPr lang="en-US"/>
          </a:p>
        </p:txBody>
      </p:sp>
      <p:sp>
        <p:nvSpPr>
          <p:cNvPr id="6" name="Rectangle 6"/>
          <p:cNvSpPr>
            <a:spLocks noGrp="1" noChangeArrowheads="1"/>
          </p:cNvSpPr>
          <p:nvPr>
            <p:ph type="ftr" sz="quarter" idx="4"/>
          </p:nvPr>
        </p:nvSpPr>
        <p:spPr>
          <a:ln/>
        </p:spPr>
        <p:txBody>
          <a:bodyPr/>
          <a:lstStyle/>
          <a:p>
            <a:pPr eaLnBrk="1" hangingPunct="1"/>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7" name="Rectangle 7"/>
          <p:cNvSpPr>
            <a:spLocks noGrp="1" noChangeArrowheads="1"/>
          </p:cNvSpPr>
          <p:nvPr>
            <p:ph type="sldNum" sz="quarter" idx="5"/>
          </p:nvPr>
        </p:nvSpPr>
        <p:spPr>
          <a:ln/>
        </p:spPr>
        <p:txBody>
          <a:bodyPr/>
          <a:lstStyle/>
          <a:p>
            <a:fld id="{AF13C237-0232-44EB-848C-62F4194CCF8A}" type="slidenum">
              <a:rPr lang="en-US"/>
              <a:pPr/>
              <a:t>26</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D9C6C2D-AEF7-45CE-8F7D-894D017CA2C4}" type="datetime8">
              <a:rPr lang="en-US"/>
              <a:pPr/>
              <a:t>12/2/2007 6:32 PM</a:t>
            </a:fld>
            <a:endParaRPr lang="en-US"/>
          </a:p>
        </p:txBody>
      </p:sp>
      <p:sp>
        <p:nvSpPr>
          <p:cNvPr id="6" name="Rectangle 6"/>
          <p:cNvSpPr>
            <a:spLocks noGrp="1" noChangeArrowheads="1"/>
          </p:cNvSpPr>
          <p:nvPr>
            <p:ph type="ftr" sz="quarter" idx="4"/>
          </p:nvPr>
        </p:nvSpPr>
        <p:spPr>
          <a:ln/>
        </p:spPr>
        <p:txBody>
          <a:bodyPr/>
          <a:lstStyle/>
          <a:p>
            <a:pPr eaLnBrk="1" hangingPunct="1"/>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7" name="Rectangle 7"/>
          <p:cNvSpPr>
            <a:spLocks noGrp="1" noChangeArrowheads="1"/>
          </p:cNvSpPr>
          <p:nvPr>
            <p:ph type="sldNum" sz="quarter" idx="5"/>
          </p:nvPr>
        </p:nvSpPr>
        <p:spPr>
          <a:ln/>
        </p:spPr>
        <p:txBody>
          <a:bodyPr/>
          <a:lstStyle/>
          <a:p>
            <a:fld id="{AF13C237-0232-44EB-848C-62F4194CCF8A}" type="slidenum">
              <a:rPr lang="en-US"/>
              <a:pPr/>
              <a:t>27</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D9C6C2D-AEF7-45CE-8F7D-894D017CA2C4}" type="datetime8">
              <a:rPr lang="en-US"/>
              <a:pPr/>
              <a:t>12/2/2007 6:32 PM</a:t>
            </a:fld>
            <a:endParaRPr lang="en-US"/>
          </a:p>
        </p:txBody>
      </p:sp>
      <p:sp>
        <p:nvSpPr>
          <p:cNvPr id="6" name="Rectangle 6"/>
          <p:cNvSpPr>
            <a:spLocks noGrp="1" noChangeArrowheads="1"/>
          </p:cNvSpPr>
          <p:nvPr>
            <p:ph type="ftr" sz="quarter" idx="4"/>
          </p:nvPr>
        </p:nvSpPr>
        <p:spPr>
          <a:ln/>
        </p:spPr>
        <p:txBody>
          <a:bodyPr/>
          <a:lstStyle/>
          <a:p>
            <a:pPr eaLnBrk="1" hangingPunct="1"/>
            <a:r>
              <a:rPr lang="en-US"/>
              <a:t>© 2006 Microsoft Corporation. All rights reserved.</a:t>
            </a:r>
          </a:p>
          <a:p>
            <a:r>
              <a:rPr lang="en-US"/>
              <a:t>This presentation is for informational purposes only. Microsoft makes no warranties, express or implied, in this summary.</a:t>
            </a:r>
            <a:endParaRPr lang="en-US" sz="1200">
              <a:latin typeface="Times New Roman" pitchFamily="18" charset="0"/>
            </a:endParaRPr>
          </a:p>
        </p:txBody>
      </p:sp>
      <p:sp>
        <p:nvSpPr>
          <p:cNvPr id="7" name="Rectangle 7"/>
          <p:cNvSpPr>
            <a:spLocks noGrp="1" noChangeArrowheads="1"/>
          </p:cNvSpPr>
          <p:nvPr>
            <p:ph type="sldNum" sz="quarter" idx="5"/>
          </p:nvPr>
        </p:nvSpPr>
        <p:spPr>
          <a:ln/>
        </p:spPr>
        <p:txBody>
          <a:bodyPr/>
          <a:lstStyle/>
          <a:p>
            <a:fld id="{AF13C237-0232-44EB-848C-62F4194CCF8A}" type="slidenum">
              <a:rPr lang="en-US"/>
              <a:pPr/>
              <a:t>28</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12/2/2007 6:32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defRPr/>
            </a:pPr>
            <a:fld id="{96CC889E-61B4-48DC-B814-DA343950D49E}" type="slidenum">
              <a:rPr lang="en-US"/>
              <a:pPr>
                <a:defRPr/>
              </a:pPr>
              <a:t>4</a:t>
            </a:fld>
            <a:endParaRPr lang="en-US"/>
          </a:p>
        </p:txBody>
      </p:sp>
      <p:sp>
        <p:nvSpPr>
          <p:cNvPr id="153602" name="Rectangle 2"/>
          <p:cNvSpPr txBox="1">
            <a:spLocks noGrp="1" noChangeArrowheads="1"/>
          </p:cNvSpPr>
          <p:nvPr/>
        </p:nvSpPr>
        <p:spPr bwMode="auto">
          <a:xfrm>
            <a:off x="260293" y="136221"/>
            <a:ext cx="3168707" cy="457200"/>
          </a:xfrm>
          <a:prstGeom prst="rect">
            <a:avLst/>
          </a:prstGeom>
          <a:noFill/>
          <a:ln w="9525">
            <a:noFill/>
            <a:miter lim="800000"/>
            <a:headEnd/>
            <a:tailEnd/>
          </a:ln>
        </p:spPr>
        <p:txBody>
          <a:bodyPr lIns="91427" tIns="45713" rIns="91427" bIns="45713"/>
          <a:lstStyle/>
          <a:p>
            <a:pPr defTabSz="914108">
              <a:spcBef>
                <a:spcPct val="0"/>
              </a:spcBef>
            </a:pPr>
            <a:r>
              <a:rPr lang="en-US" sz="1400" b="1" dirty="0"/>
              <a:t>Session 1</a:t>
            </a:r>
          </a:p>
        </p:txBody>
      </p:sp>
      <p:sp>
        <p:nvSpPr>
          <p:cNvPr id="153603" name="Rectangle 6"/>
          <p:cNvSpPr txBox="1">
            <a:spLocks noGrp="1" noChangeArrowheads="1"/>
          </p:cNvSpPr>
          <p:nvPr/>
        </p:nvSpPr>
        <p:spPr bwMode="auto">
          <a:xfrm>
            <a:off x="615662" y="8655485"/>
            <a:ext cx="2917767" cy="350729"/>
          </a:xfrm>
          <a:prstGeom prst="rect">
            <a:avLst/>
          </a:prstGeom>
          <a:noFill/>
          <a:ln w="9525">
            <a:noFill/>
            <a:miter lim="800000"/>
            <a:headEnd/>
            <a:tailEnd/>
          </a:ln>
        </p:spPr>
        <p:txBody>
          <a:bodyPr lIns="91427" tIns="45713" rIns="91427" bIns="45713" anchor="b"/>
          <a:lstStyle/>
          <a:p>
            <a:pPr defTabSz="914108">
              <a:spcBef>
                <a:spcPct val="0"/>
              </a:spcBef>
            </a:pPr>
            <a:r>
              <a:rPr lang="en-US" sz="1200" dirty="0">
                <a:latin typeface="Segoe" pitchFamily="34" charset="0"/>
                <a:cs typeface="Arial" charset="0"/>
              </a:rPr>
              <a:t>Implementation Workshop</a:t>
            </a:r>
          </a:p>
          <a:p>
            <a:pPr defTabSz="914108" eaLnBrk="0" hangingPunct="0">
              <a:spcBef>
                <a:spcPct val="0"/>
              </a:spcBef>
            </a:pPr>
            <a:endParaRPr lang="en-US" sz="800" dirty="0">
              <a:latin typeface="Segoe" pitchFamily="34" charset="0"/>
              <a:cs typeface="Arial" charset="0"/>
            </a:endParaRPr>
          </a:p>
        </p:txBody>
      </p:sp>
      <p:sp>
        <p:nvSpPr>
          <p:cNvPr id="153604" name="Rectangle 7"/>
          <p:cNvSpPr txBox="1">
            <a:spLocks noGrp="1" noChangeArrowheads="1"/>
          </p:cNvSpPr>
          <p:nvPr/>
        </p:nvSpPr>
        <p:spPr bwMode="auto">
          <a:xfrm>
            <a:off x="5255722" y="8655486"/>
            <a:ext cx="1273406" cy="366386"/>
          </a:xfrm>
          <a:prstGeom prst="rect">
            <a:avLst/>
          </a:prstGeom>
          <a:noFill/>
          <a:ln w="9525">
            <a:noFill/>
            <a:miter lim="800000"/>
            <a:headEnd/>
            <a:tailEnd/>
          </a:ln>
        </p:spPr>
        <p:txBody>
          <a:bodyPr lIns="91427" tIns="45713" rIns="91427" bIns="45713" anchor="b"/>
          <a:lstStyle/>
          <a:p>
            <a:pPr algn="r" defTabSz="914108">
              <a:spcBef>
                <a:spcPct val="0"/>
              </a:spcBef>
            </a:pPr>
            <a:fld id="{2A128974-A5E3-4A24-A115-D3A010663673}" type="slidenum">
              <a:rPr lang="en-US" sz="1400" b="1"/>
              <a:pPr algn="r" defTabSz="914108">
                <a:spcBef>
                  <a:spcPct val="0"/>
                </a:spcBef>
              </a:pPr>
              <a:t>4</a:t>
            </a:fld>
            <a:endParaRPr lang="en-US" sz="1400" b="1" dirty="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xfrm>
            <a:off x="914920" y="4343400"/>
            <a:ext cx="5028161" cy="4114800"/>
          </a:xfrm>
          <a:noFill/>
          <a:ln/>
        </p:spPr>
        <p:txBody>
          <a:bodyPr/>
          <a:lstStyle/>
          <a:p>
            <a:pPr eaLnBrk="1" hangingPunct="1"/>
            <a:r>
              <a:rPr lang="en-US" smtClean="0"/>
              <a:t>Emphasize that the diagram addresses PPS usage, not implementation – It does not cover Settings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1-Workshop Introduction</a:t>
            </a:r>
          </a:p>
        </p:txBody>
      </p:sp>
      <p:sp>
        <p:nvSpPr>
          <p:cNvPr id="5" name="Rectangle 6"/>
          <p:cNvSpPr>
            <a:spLocks noGrp="1" noChangeArrowheads="1"/>
          </p:cNvSpPr>
          <p:nvPr>
            <p:ph type="ftr" sz="quarter" idx="4"/>
          </p:nvPr>
        </p:nvSpPr>
        <p:spPr>
          <a:ln/>
        </p:spPr>
        <p:txBody>
          <a:bodyPr/>
          <a:lstStyle/>
          <a:p>
            <a:pPr eaLnBrk="1" hangingPunct="1"/>
            <a:r>
              <a:rPr lang="en-US" sz="1200"/>
              <a:t>PS2007 Architecting Workshop</a:t>
            </a:r>
          </a:p>
          <a:p>
            <a:endParaRPr lang="en-US"/>
          </a:p>
        </p:txBody>
      </p:sp>
      <p:sp>
        <p:nvSpPr>
          <p:cNvPr id="6" name="Rectangle 7"/>
          <p:cNvSpPr>
            <a:spLocks noGrp="1" noChangeArrowheads="1"/>
          </p:cNvSpPr>
          <p:nvPr>
            <p:ph type="sldNum" sz="quarter" idx="5"/>
          </p:nvPr>
        </p:nvSpPr>
        <p:spPr>
          <a:ln/>
        </p:spPr>
        <p:txBody>
          <a:bodyPr/>
          <a:lstStyle/>
          <a:p>
            <a:fld id="{1C7C85FD-DB68-496E-9714-4989D06188D2}" type="slidenum">
              <a:rPr lang="en-US"/>
              <a:pPr/>
              <a:t>5</a:t>
            </a:fld>
            <a:endParaRPr lang="en-US"/>
          </a:p>
        </p:txBody>
      </p:sp>
      <p:sp>
        <p:nvSpPr>
          <p:cNvPr id="2750466" name="Rectangle 2"/>
          <p:cNvSpPr>
            <a:spLocks noGrp="1" noRot="1" noChangeAspect="1" noChangeArrowheads="1" noTextEdit="1"/>
          </p:cNvSpPr>
          <p:nvPr>
            <p:ph type="sldImg"/>
          </p:nvPr>
        </p:nvSpPr>
        <p:spPr>
          <a:xfrm>
            <a:off x="1144588" y="685800"/>
            <a:ext cx="4573587" cy="3429000"/>
          </a:xfrm>
          <a:ln/>
        </p:spPr>
      </p:sp>
      <p:sp>
        <p:nvSpPr>
          <p:cNvPr id="2750467" name="Rectangle 3"/>
          <p:cNvSpPr>
            <a:spLocks noGrp="1" noChangeArrowheads="1"/>
          </p:cNvSpPr>
          <p:nvPr>
            <p:ph type="body" idx="1"/>
          </p:nvPr>
        </p:nvSpPr>
        <p:spPr>
          <a:xfrm>
            <a:off x="685800" y="4343992"/>
            <a:ext cx="5029200" cy="4113616"/>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1-Workshop Introduction</a:t>
            </a:r>
          </a:p>
        </p:txBody>
      </p:sp>
      <p:sp>
        <p:nvSpPr>
          <p:cNvPr id="5" name="Rectangle 6"/>
          <p:cNvSpPr>
            <a:spLocks noGrp="1" noChangeArrowheads="1"/>
          </p:cNvSpPr>
          <p:nvPr>
            <p:ph type="ftr" sz="quarter" idx="4"/>
          </p:nvPr>
        </p:nvSpPr>
        <p:spPr>
          <a:ln/>
        </p:spPr>
        <p:txBody>
          <a:bodyPr/>
          <a:lstStyle/>
          <a:p>
            <a:pPr eaLnBrk="1" hangingPunct="1"/>
            <a:r>
              <a:rPr lang="en-US" sz="1200"/>
              <a:t>PS2007 Architecting Workshop</a:t>
            </a:r>
          </a:p>
          <a:p>
            <a:endParaRPr lang="en-US"/>
          </a:p>
        </p:txBody>
      </p:sp>
      <p:sp>
        <p:nvSpPr>
          <p:cNvPr id="6" name="Rectangle 7"/>
          <p:cNvSpPr>
            <a:spLocks noGrp="1" noChangeArrowheads="1"/>
          </p:cNvSpPr>
          <p:nvPr>
            <p:ph type="sldNum" sz="quarter" idx="5"/>
          </p:nvPr>
        </p:nvSpPr>
        <p:spPr>
          <a:ln/>
        </p:spPr>
        <p:txBody>
          <a:bodyPr/>
          <a:lstStyle/>
          <a:p>
            <a:fld id="{D2325EAF-C14D-4CA8-8566-3F406EDC1F93}" type="slidenum">
              <a:rPr lang="en-US"/>
              <a:pPr/>
              <a:t>6</a:t>
            </a:fld>
            <a:endParaRPr lang="en-US"/>
          </a:p>
        </p:txBody>
      </p:sp>
      <p:sp>
        <p:nvSpPr>
          <p:cNvPr id="2752514" name="Rectangle 2"/>
          <p:cNvSpPr>
            <a:spLocks noGrp="1" noRot="1" noChangeAspect="1" noChangeArrowheads="1" noTextEdit="1"/>
          </p:cNvSpPr>
          <p:nvPr>
            <p:ph type="sldImg"/>
          </p:nvPr>
        </p:nvSpPr>
        <p:spPr>
          <a:xfrm>
            <a:off x="1144588" y="685800"/>
            <a:ext cx="4573587" cy="3429000"/>
          </a:xfrm>
          <a:ln/>
        </p:spPr>
      </p:sp>
      <p:sp>
        <p:nvSpPr>
          <p:cNvPr id="2752515" name="Rectangle 3"/>
          <p:cNvSpPr>
            <a:spLocks noGrp="1" noChangeArrowheads="1"/>
          </p:cNvSpPr>
          <p:nvPr>
            <p:ph type="body" idx="1"/>
          </p:nvPr>
        </p:nvSpPr>
        <p:spPr>
          <a:xfrm>
            <a:off x="685800" y="4343992"/>
            <a:ext cx="5029200" cy="4113616"/>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1-Workshop Introduction</a:t>
            </a:r>
          </a:p>
        </p:txBody>
      </p:sp>
      <p:sp>
        <p:nvSpPr>
          <p:cNvPr id="5" name="Rectangle 6"/>
          <p:cNvSpPr>
            <a:spLocks noGrp="1" noChangeArrowheads="1"/>
          </p:cNvSpPr>
          <p:nvPr>
            <p:ph type="ftr" sz="quarter" idx="4"/>
          </p:nvPr>
        </p:nvSpPr>
        <p:spPr>
          <a:ln/>
        </p:spPr>
        <p:txBody>
          <a:bodyPr/>
          <a:lstStyle/>
          <a:p>
            <a:pPr eaLnBrk="1" hangingPunct="1"/>
            <a:r>
              <a:rPr lang="en-US" sz="1200"/>
              <a:t>PS2007 Architecting Workshop</a:t>
            </a:r>
          </a:p>
          <a:p>
            <a:endParaRPr lang="en-US"/>
          </a:p>
        </p:txBody>
      </p:sp>
      <p:sp>
        <p:nvSpPr>
          <p:cNvPr id="6" name="Rectangle 7"/>
          <p:cNvSpPr>
            <a:spLocks noGrp="1" noChangeArrowheads="1"/>
          </p:cNvSpPr>
          <p:nvPr>
            <p:ph type="sldNum" sz="quarter" idx="5"/>
          </p:nvPr>
        </p:nvSpPr>
        <p:spPr>
          <a:ln/>
        </p:spPr>
        <p:txBody>
          <a:bodyPr/>
          <a:lstStyle/>
          <a:p>
            <a:fld id="{CDA42EFA-2421-4D16-BA8F-8C5FF512FEDE}" type="slidenum">
              <a:rPr lang="en-US"/>
              <a:pPr/>
              <a:t>7</a:t>
            </a:fld>
            <a:endParaRPr lang="en-US"/>
          </a:p>
        </p:txBody>
      </p:sp>
      <p:sp>
        <p:nvSpPr>
          <p:cNvPr id="2754562" name="Rectangle 2"/>
          <p:cNvSpPr>
            <a:spLocks noGrp="1" noRot="1" noChangeAspect="1" noChangeArrowheads="1" noTextEdit="1"/>
          </p:cNvSpPr>
          <p:nvPr>
            <p:ph type="sldImg"/>
          </p:nvPr>
        </p:nvSpPr>
        <p:spPr>
          <a:xfrm>
            <a:off x="1144588" y="685800"/>
            <a:ext cx="4573587" cy="3429000"/>
          </a:xfrm>
          <a:ln/>
        </p:spPr>
      </p:sp>
      <p:sp>
        <p:nvSpPr>
          <p:cNvPr id="2754563" name="Rectangle 3"/>
          <p:cNvSpPr>
            <a:spLocks noGrp="1" noChangeArrowheads="1"/>
          </p:cNvSpPr>
          <p:nvPr>
            <p:ph type="body" idx="1"/>
          </p:nvPr>
        </p:nvSpPr>
        <p:spPr>
          <a:xfrm>
            <a:off x="685800" y="4343992"/>
            <a:ext cx="5029200" cy="4113616"/>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1-Workshop Introduction</a:t>
            </a:r>
          </a:p>
        </p:txBody>
      </p:sp>
      <p:sp>
        <p:nvSpPr>
          <p:cNvPr id="5" name="Rectangle 6"/>
          <p:cNvSpPr>
            <a:spLocks noGrp="1" noChangeArrowheads="1"/>
          </p:cNvSpPr>
          <p:nvPr>
            <p:ph type="ftr" sz="quarter" idx="4"/>
          </p:nvPr>
        </p:nvSpPr>
        <p:spPr>
          <a:ln/>
        </p:spPr>
        <p:txBody>
          <a:bodyPr/>
          <a:lstStyle/>
          <a:p>
            <a:pPr eaLnBrk="1" hangingPunct="1"/>
            <a:r>
              <a:rPr lang="en-US" sz="1200"/>
              <a:t>PS2007 Architecting Workshop</a:t>
            </a:r>
          </a:p>
          <a:p>
            <a:endParaRPr lang="en-US"/>
          </a:p>
        </p:txBody>
      </p:sp>
      <p:sp>
        <p:nvSpPr>
          <p:cNvPr id="6" name="Rectangle 7"/>
          <p:cNvSpPr>
            <a:spLocks noGrp="1" noChangeArrowheads="1"/>
          </p:cNvSpPr>
          <p:nvPr>
            <p:ph type="sldNum" sz="quarter" idx="5"/>
          </p:nvPr>
        </p:nvSpPr>
        <p:spPr>
          <a:ln/>
        </p:spPr>
        <p:txBody>
          <a:bodyPr/>
          <a:lstStyle/>
          <a:p>
            <a:fld id="{19847804-F8AC-458A-AB13-A508F1665E4B}" type="slidenum">
              <a:rPr lang="en-US"/>
              <a:pPr/>
              <a:t>8</a:t>
            </a:fld>
            <a:endParaRPr lang="en-US"/>
          </a:p>
        </p:txBody>
      </p:sp>
      <p:sp>
        <p:nvSpPr>
          <p:cNvPr id="2756610" name="Rectangle 2"/>
          <p:cNvSpPr>
            <a:spLocks noGrp="1" noRot="1" noChangeAspect="1" noChangeArrowheads="1" noTextEdit="1"/>
          </p:cNvSpPr>
          <p:nvPr>
            <p:ph type="sldImg"/>
          </p:nvPr>
        </p:nvSpPr>
        <p:spPr>
          <a:xfrm>
            <a:off x="1144588" y="685800"/>
            <a:ext cx="4573587" cy="3429000"/>
          </a:xfrm>
          <a:ln/>
        </p:spPr>
      </p:sp>
      <p:sp>
        <p:nvSpPr>
          <p:cNvPr id="2756611" name="Rectangle 3"/>
          <p:cNvSpPr>
            <a:spLocks noGrp="1" noChangeArrowheads="1"/>
          </p:cNvSpPr>
          <p:nvPr>
            <p:ph type="body" idx="1"/>
          </p:nvPr>
        </p:nvSpPr>
        <p:spPr>
          <a:xfrm>
            <a:off x="685800" y="4343992"/>
            <a:ext cx="5029200" cy="4113616"/>
          </a:xfrm>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pPr>
              <a:defRPr/>
            </a:pPr>
            <a:fld id="{D3E53992-59D4-4CB7-AF1F-B15F88C7FA88}" type="slidenum">
              <a:rPr lang="en-US"/>
              <a:pPr>
                <a:defRPr/>
              </a:pPr>
              <a:t>9</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20813"/>
            <a:ext cx="7681913" cy="1523495"/>
          </a:xfrm>
        </p:spPr>
        <p:txBody>
          <a:bodyPr anchor="ctr" anchorCtr="0">
            <a:noAutofit/>
          </a:bodyPr>
          <a:lstStyle>
            <a:lvl1pPr>
              <a:lnSpc>
                <a:spcPct val="90000"/>
              </a:lnSpc>
              <a:defRPr sz="5400" spc="-200" baseline="0">
                <a:solidFill>
                  <a:schemeClr val="tx1"/>
                </a:solidFill>
                <a:effectLst>
                  <a:outerShdw blurRad="38100" dist="38100" dir="2700000" algn="tl">
                    <a:srgbClr val="000000">
                      <a:alpha val="43137"/>
                    </a:srgb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3674953"/>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Project EPMS logo small.png"/>
          <p:cNvPicPr>
            <a:picLocks noChangeAspect="1"/>
          </p:cNvPicPr>
          <p:nvPr userDrawn="1"/>
        </p:nvPicPr>
        <p:blipFill>
          <a:blip r:embed="rId3"/>
          <a:stretch>
            <a:fillRect/>
          </a:stretch>
        </p:blipFill>
        <p:spPr>
          <a:xfrm>
            <a:off x="6891663" y="5698183"/>
            <a:ext cx="1845056" cy="85344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b" anchorCtr="0">
            <a:noAutofit/>
          </a:bodyPr>
          <a:lstStyle>
            <a:lvl1pPr>
              <a:lnSpc>
                <a:spcPct val="90000"/>
              </a:lnSpc>
              <a:defRPr sz="5400" spc="-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68955" y="3681413"/>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213960"/>
            <a:ext cx="7690114" cy="1384994"/>
          </a:xfrm>
        </p:spPr>
        <p:txBody>
          <a:bodyPr vert="horz" wrap="square" lIns="91440" tIns="45720" rIns="91440" bIns="45720" rtlCol="0" anchor="ctr">
            <a:noAutofit/>
            <a:scene3d>
              <a:camera prst="orthographicFront"/>
              <a:lightRig rig="brightRoom" dir="t">
                <a:rot lat="0" lon="0" rev="2700000"/>
              </a:lightRig>
            </a:scene3d>
            <a:sp3d prstMaterial="metal">
              <a:bevelT w="31750" h="19050"/>
              <a:bevelB w="120650" h="69850"/>
            </a:sp3d>
          </a:bodyPr>
          <a:lstStyle>
            <a:lvl1pPr marL="0" indent="0" algn="l">
              <a:buFont typeface="Arial" pitchFamily="34" charset="0"/>
              <a:buNone/>
              <a:defRPr lang="en-US" sz="8000" b="1" i="1" kern="1200" cap="none" spc="-30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pPr marL="0" lvl="0" indent="0" algn="l" defTabSz="914400" rtl="0" eaLnBrk="1" latinLnBrk="0" hangingPunct="1">
              <a:lnSpc>
                <a:spcPct val="90000"/>
              </a:lnSpc>
              <a:spcBef>
                <a:spcPct val="0"/>
              </a:spcBef>
              <a:buFont typeface="Arial" pitchFamily="34" charset="0"/>
              <a:buNone/>
            </a:pPr>
            <a:r>
              <a:rPr lang="en-US" dirty="0" smtClean="0"/>
              <a:t>click to…</a:t>
            </a:r>
          </a:p>
        </p:txBody>
      </p:sp>
      <p:pic>
        <p:nvPicPr>
          <p:cNvPr id="6" name="Picture 5" descr="Project EPMS logo small.png"/>
          <p:cNvPicPr>
            <a:picLocks noChangeAspect="1"/>
          </p:cNvPicPr>
          <p:nvPr userDrawn="1"/>
        </p:nvPicPr>
        <p:blipFill>
          <a:blip r:embed="rId3"/>
          <a:stretch>
            <a:fillRect/>
          </a:stretch>
        </p:blipFill>
        <p:spPr>
          <a:xfrm>
            <a:off x="6891663" y="5698183"/>
            <a:ext cx="1845056" cy="85344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Alternate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Project EPMS logo small.png"/>
          <p:cNvPicPr>
            <a:picLocks noChangeAspect="1"/>
          </p:cNvPicPr>
          <p:nvPr userDrawn="1"/>
        </p:nvPicPr>
        <p:blipFill>
          <a:blip r:embed="rId3"/>
          <a:stretch>
            <a:fillRect/>
          </a:stretch>
        </p:blipFill>
        <p:spPr>
          <a:xfrm>
            <a:off x="6891663" y="5698183"/>
            <a:ext cx="1845056" cy="85344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www.microsoft.com/downloads/details.aspx?FamilyId=18848D8B-6784-4E6A-B716-96D571EEB676&amp;displaylang=en" TargetMode="External"/><Relationship Id="rId2" Type="http://schemas.openxmlformats.org/officeDocument/2006/relationships/hyperlink" Target="http://www.microsoft.com/downloads/details.aspx?FamilyId=8977C122-A64F-4C4E-A78B-0EA8E150FE3A&amp;displaylang=en" TargetMode="External"/><Relationship Id="rId1" Type="http://schemas.openxmlformats.org/officeDocument/2006/relationships/slideLayout" Target="../slideLayouts/slideLayout3.xml"/><Relationship Id="rId5" Type="http://schemas.openxmlformats.org/officeDocument/2006/relationships/hyperlink" Target="http://www.msepmu.com/courses.htm" TargetMode="External"/><Relationship Id="rId4" Type="http://schemas.openxmlformats.org/officeDocument/2006/relationships/hyperlink" Target="http://www.microsoft.com/downloads/details.aspx?familyid=2672f6f9-7028-4b30-99a2-18cb1eed1abe&amp;displaylang=e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Grp="1" noChangeArrowheads="1"/>
          </p:cNvSpPr>
          <p:nvPr>
            <p:ph type="title"/>
          </p:nvPr>
        </p:nvSpPr>
        <p:spPr/>
        <p:txBody>
          <a:bodyPr/>
          <a:lstStyle/>
          <a:p>
            <a:r>
              <a:rPr lang="en-US" smtClean="0"/>
              <a:t>Solution Installation Overview</a:t>
            </a:r>
          </a:p>
        </p:txBody>
      </p:sp>
      <p:sp>
        <p:nvSpPr>
          <p:cNvPr id="36" name="Rectangle 4"/>
          <p:cNvSpPr>
            <a:spLocks noGrp="1" noChangeArrowheads="1"/>
          </p:cNvSpPr>
          <p:nvPr>
            <p:ph type="sldNum" sz="quarter" idx="4294967295"/>
          </p:nvPr>
        </p:nvSpPr>
        <p:spPr>
          <a:xfrm>
            <a:off x="7010400" y="6229350"/>
            <a:ext cx="2133600" cy="476250"/>
          </a:xfrm>
          <a:prstGeom prst="rect">
            <a:avLst/>
          </a:prstGeom>
          <a:ln/>
        </p:spPr>
        <p:txBody>
          <a:bodyPr/>
          <a:lstStyle/>
          <a:p>
            <a:fld id="{696EF78D-B2B0-42FC-9018-09B7B15A3BC0}" type="slidenum">
              <a:rPr lang="en-US"/>
              <a:pPr/>
              <a:t>10</a:t>
            </a:fld>
            <a:endParaRPr lang="en-US"/>
          </a:p>
        </p:txBody>
      </p:sp>
      <p:sp>
        <p:nvSpPr>
          <p:cNvPr id="177154" name="Rectangle 2"/>
          <p:cNvSpPr>
            <a:spLocks noChangeArrowheads="1"/>
          </p:cNvSpPr>
          <p:nvPr/>
        </p:nvSpPr>
        <p:spPr bwMode="auto">
          <a:xfrm>
            <a:off x="6027738" y="1181100"/>
            <a:ext cx="2376487" cy="2074863"/>
          </a:xfrm>
          <a:prstGeom prst="rect">
            <a:avLst/>
          </a:prstGeom>
          <a:noFill/>
          <a:ln w="12700">
            <a:solidFill>
              <a:srgbClr val="00FFFF"/>
            </a:solidFill>
            <a:miter lim="800000"/>
            <a:headEnd/>
            <a:tailEnd/>
          </a:ln>
          <a:scene3d>
            <a:camera prst="legacyPerspectiveTopRight"/>
            <a:lightRig rig="legacyFlat3" dir="b"/>
          </a:scene3d>
          <a:sp3d extrusionH="887400" prstMaterial="legacyMatte">
            <a:bevelT w="13500" h="13500" prst="angle"/>
            <a:bevelB w="13500" h="13500" prst="angle"/>
            <a:extrusionClr>
              <a:srgbClr val="00FFFF"/>
            </a:extrusionClr>
          </a:sp3d>
        </p:spPr>
        <p:txBody>
          <a:bodyPr wrap="none">
            <a:flatTx/>
          </a:bodyPr>
          <a:lstStyle/>
          <a:p>
            <a:pPr algn="ctr">
              <a:lnSpc>
                <a:spcPct val="100000"/>
              </a:lnSpc>
              <a:spcBef>
                <a:spcPct val="0"/>
              </a:spcBef>
              <a:buClrTx/>
              <a:buFontTx/>
              <a:buNone/>
            </a:pPr>
            <a:r>
              <a:rPr lang="en-US" sz="1400" b="1">
                <a:solidFill>
                  <a:schemeClr val="tx1"/>
                </a:solidFill>
                <a:effectLst/>
              </a:rPr>
              <a:t>User Workstations</a:t>
            </a:r>
          </a:p>
        </p:txBody>
      </p:sp>
      <p:sp>
        <p:nvSpPr>
          <p:cNvPr id="177155" name="Rectangle 3"/>
          <p:cNvSpPr>
            <a:spLocks noChangeArrowheads="1"/>
          </p:cNvSpPr>
          <p:nvPr/>
        </p:nvSpPr>
        <p:spPr bwMode="auto">
          <a:xfrm>
            <a:off x="6175375" y="2801938"/>
            <a:ext cx="2047875" cy="331787"/>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XP+</a:t>
            </a:r>
          </a:p>
        </p:txBody>
      </p:sp>
      <p:sp>
        <p:nvSpPr>
          <p:cNvPr id="177156" name="Rectangle 4"/>
          <p:cNvSpPr>
            <a:spLocks noChangeArrowheads="1"/>
          </p:cNvSpPr>
          <p:nvPr/>
        </p:nvSpPr>
        <p:spPr bwMode="auto">
          <a:xfrm>
            <a:off x="6175375" y="2389188"/>
            <a:ext cx="2047875" cy="331787"/>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Excel 2003+</a:t>
            </a:r>
          </a:p>
        </p:txBody>
      </p:sp>
      <p:sp>
        <p:nvSpPr>
          <p:cNvPr id="177157" name="Rectangle 5"/>
          <p:cNvSpPr>
            <a:spLocks noChangeArrowheads="1"/>
          </p:cNvSpPr>
          <p:nvPr/>
        </p:nvSpPr>
        <p:spPr bwMode="auto">
          <a:xfrm>
            <a:off x="6175375" y="1973263"/>
            <a:ext cx="2047875" cy="331787"/>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Internet Explorer</a:t>
            </a:r>
          </a:p>
        </p:txBody>
      </p:sp>
      <p:sp>
        <p:nvSpPr>
          <p:cNvPr id="177158" name="Rectangle 6"/>
          <p:cNvSpPr>
            <a:spLocks noChangeArrowheads="1"/>
          </p:cNvSpPr>
          <p:nvPr/>
        </p:nvSpPr>
        <p:spPr bwMode="auto">
          <a:xfrm>
            <a:off x="6032500" y="3962400"/>
            <a:ext cx="2376488" cy="1554163"/>
          </a:xfrm>
          <a:prstGeom prst="rect">
            <a:avLst/>
          </a:prstGeom>
          <a:noFill/>
          <a:ln w="12700">
            <a:solidFill>
              <a:srgbClr val="FFFF00"/>
            </a:solidFill>
            <a:miter lim="800000"/>
            <a:headEnd/>
            <a:tailEnd/>
          </a:ln>
          <a:scene3d>
            <a:camera prst="legacyPerspectiveTopRight"/>
            <a:lightRig rig="legacyFlat3" dir="b"/>
          </a:scene3d>
          <a:sp3d extrusionH="887400" prstMaterial="legacyMatte">
            <a:bevelT w="13500" h="13500" prst="angle"/>
            <a:bevelB w="13500" h="13500" prst="angle"/>
            <a:extrusionClr>
              <a:srgbClr val="FFFF00"/>
            </a:extrusionClr>
          </a:sp3d>
        </p:spPr>
        <p:txBody>
          <a:bodyPr wrap="none">
            <a:flatTx/>
          </a:bodyPr>
          <a:lstStyle/>
          <a:p>
            <a:pPr algn="ctr">
              <a:lnSpc>
                <a:spcPct val="100000"/>
              </a:lnSpc>
              <a:spcBef>
                <a:spcPct val="0"/>
              </a:spcBef>
              <a:buClrTx/>
              <a:buFontTx/>
              <a:buNone/>
            </a:pPr>
            <a:r>
              <a:rPr lang="en-US" sz="1400" b="1">
                <a:solidFill>
                  <a:schemeClr val="tx1"/>
                </a:solidFill>
                <a:effectLst/>
              </a:rPr>
              <a:t>Database Server</a:t>
            </a:r>
          </a:p>
        </p:txBody>
      </p:sp>
      <p:sp>
        <p:nvSpPr>
          <p:cNvPr id="177159" name="Rectangle 7"/>
          <p:cNvSpPr>
            <a:spLocks noChangeArrowheads="1"/>
          </p:cNvSpPr>
          <p:nvPr/>
        </p:nvSpPr>
        <p:spPr bwMode="auto">
          <a:xfrm>
            <a:off x="3248025" y="2422525"/>
            <a:ext cx="2376488" cy="3078163"/>
          </a:xfrm>
          <a:prstGeom prst="rect">
            <a:avLst/>
          </a:prstGeom>
          <a:noFill/>
          <a:ln w="12700">
            <a:solidFill>
              <a:srgbClr val="FFFF00"/>
            </a:solidFill>
            <a:miter lim="800000"/>
            <a:headEnd/>
            <a:tailEnd/>
          </a:ln>
          <a:scene3d>
            <a:camera prst="legacyPerspectiveTopRight"/>
            <a:lightRig rig="legacyFlat3" dir="b"/>
          </a:scene3d>
          <a:sp3d extrusionH="887400" prstMaterial="legacyMatte">
            <a:bevelT w="13500" h="13500" prst="angle"/>
            <a:bevelB w="13500" h="13500" prst="angle"/>
            <a:extrusionClr>
              <a:srgbClr val="FFFF00"/>
            </a:extrusionClr>
          </a:sp3d>
        </p:spPr>
        <p:txBody>
          <a:bodyPr wrap="none">
            <a:flatTx/>
          </a:bodyPr>
          <a:lstStyle/>
          <a:p>
            <a:pPr algn="ctr">
              <a:lnSpc>
                <a:spcPct val="100000"/>
              </a:lnSpc>
              <a:spcBef>
                <a:spcPct val="0"/>
              </a:spcBef>
              <a:buClrTx/>
              <a:buFontTx/>
              <a:buNone/>
            </a:pPr>
            <a:r>
              <a:rPr lang="en-US" sz="1400" b="1">
                <a:solidFill>
                  <a:schemeClr val="tx1"/>
                </a:solidFill>
                <a:effectLst/>
              </a:rPr>
              <a:t>Application Server</a:t>
            </a:r>
          </a:p>
        </p:txBody>
      </p:sp>
      <p:sp>
        <p:nvSpPr>
          <p:cNvPr id="177161" name="Rectangle 9"/>
          <p:cNvSpPr>
            <a:spLocks noChangeArrowheads="1"/>
          </p:cNvSpPr>
          <p:nvPr/>
        </p:nvSpPr>
        <p:spPr bwMode="auto">
          <a:xfrm>
            <a:off x="6192838" y="5014913"/>
            <a:ext cx="2047875" cy="331787"/>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2003 Server</a:t>
            </a:r>
          </a:p>
        </p:txBody>
      </p:sp>
      <p:sp>
        <p:nvSpPr>
          <p:cNvPr id="177162" name="Rectangle 10"/>
          <p:cNvSpPr>
            <a:spLocks noChangeArrowheads="1"/>
          </p:cNvSpPr>
          <p:nvPr/>
        </p:nvSpPr>
        <p:spPr bwMode="auto">
          <a:xfrm>
            <a:off x="3389313" y="5014913"/>
            <a:ext cx="2047875" cy="331787"/>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2003 Server</a:t>
            </a:r>
          </a:p>
        </p:txBody>
      </p:sp>
      <p:sp>
        <p:nvSpPr>
          <p:cNvPr id="177163" name="Rectangle 11"/>
          <p:cNvSpPr>
            <a:spLocks noChangeArrowheads="1"/>
          </p:cNvSpPr>
          <p:nvPr/>
        </p:nvSpPr>
        <p:spPr bwMode="auto">
          <a:xfrm>
            <a:off x="6192838" y="4343400"/>
            <a:ext cx="2047875" cy="593725"/>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SQL Server  2005 SP1</a:t>
            </a:r>
          </a:p>
        </p:txBody>
      </p:sp>
      <p:sp>
        <p:nvSpPr>
          <p:cNvPr id="177164" name="Rectangle 12"/>
          <p:cNvSpPr>
            <a:spLocks noChangeArrowheads="1"/>
          </p:cNvSpPr>
          <p:nvPr/>
        </p:nvSpPr>
        <p:spPr bwMode="auto">
          <a:xfrm>
            <a:off x="3395663" y="4343400"/>
            <a:ext cx="2047875" cy="593725"/>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Internet Information Services 6.x</a:t>
            </a:r>
          </a:p>
        </p:txBody>
      </p:sp>
      <p:sp>
        <p:nvSpPr>
          <p:cNvPr id="5357581" name="AutoShape 13"/>
          <p:cNvSpPr>
            <a:spLocks noChangeArrowheads="1"/>
          </p:cNvSpPr>
          <p:nvPr/>
        </p:nvSpPr>
        <p:spPr bwMode="auto">
          <a:xfrm>
            <a:off x="595313" y="5602288"/>
            <a:ext cx="7823200" cy="522287"/>
          </a:xfrm>
          <a:prstGeom prst="roundRect">
            <a:avLst>
              <a:gd name="adj" fmla="val 16667"/>
            </a:avLst>
          </a:prstGeom>
          <a:solidFill>
            <a:srgbClr val="66FFFF"/>
          </a:solidFill>
          <a:ln w="12700" algn="ctr">
            <a:solidFill>
              <a:srgbClr val="000066"/>
            </a:solidFill>
            <a:round/>
            <a:headEnd/>
            <a:tailEnd/>
          </a:ln>
        </p:spPr>
        <p:txBody>
          <a:bodyPr anchor="ctr"/>
          <a:lstStyle/>
          <a:p>
            <a:pPr algn="ctr">
              <a:lnSpc>
                <a:spcPct val="100000"/>
              </a:lnSpc>
              <a:spcBef>
                <a:spcPct val="50000"/>
              </a:spcBef>
              <a:buClrTx/>
              <a:buFontTx/>
              <a:buNone/>
            </a:pPr>
            <a:r>
              <a:rPr lang="en-US" sz="1400" b="1">
                <a:solidFill>
                  <a:srgbClr val="000066"/>
                </a:solidFill>
                <a:effectLst/>
              </a:rPr>
              <a:t>Project Portfolio Server is an independent server with bi-directional integration to Microsoft Project, Project Server, and SharePoint</a:t>
            </a:r>
          </a:p>
        </p:txBody>
      </p:sp>
      <p:sp>
        <p:nvSpPr>
          <p:cNvPr id="177166" name="Rectangle 14"/>
          <p:cNvSpPr>
            <a:spLocks noChangeArrowheads="1"/>
          </p:cNvSpPr>
          <p:nvPr/>
        </p:nvSpPr>
        <p:spPr bwMode="auto">
          <a:xfrm>
            <a:off x="4651375" y="1181100"/>
            <a:ext cx="973138" cy="331788"/>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Required</a:t>
            </a:r>
          </a:p>
        </p:txBody>
      </p:sp>
      <p:sp>
        <p:nvSpPr>
          <p:cNvPr id="177167" name="Rectangle 15"/>
          <p:cNvSpPr>
            <a:spLocks noChangeArrowheads="1"/>
          </p:cNvSpPr>
          <p:nvPr/>
        </p:nvSpPr>
        <p:spPr bwMode="auto">
          <a:xfrm>
            <a:off x="3381375" y="3933825"/>
            <a:ext cx="2047875" cy="331788"/>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.NET v2.0</a:t>
            </a:r>
          </a:p>
        </p:txBody>
      </p:sp>
      <p:sp>
        <p:nvSpPr>
          <p:cNvPr id="177168" name="Rectangle 16"/>
          <p:cNvSpPr>
            <a:spLocks noChangeArrowheads="1"/>
          </p:cNvSpPr>
          <p:nvPr/>
        </p:nvSpPr>
        <p:spPr bwMode="auto">
          <a:xfrm>
            <a:off x="3382963" y="3267075"/>
            <a:ext cx="2047875" cy="593725"/>
          </a:xfrm>
          <a:prstGeom prst="rect">
            <a:avLst/>
          </a:prstGeom>
          <a:solidFill>
            <a:srgbClr val="6666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6666FF"/>
            </a:extrusionClr>
          </a:sp3d>
        </p:spPr>
        <p:txBody>
          <a:bodyPr anchor="ctr">
            <a:flatTx/>
          </a:bodyPr>
          <a:lstStyle/>
          <a:p>
            <a:pPr algn="ctr">
              <a:lnSpc>
                <a:spcPct val="100000"/>
              </a:lnSpc>
              <a:spcBef>
                <a:spcPct val="0"/>
              </a:spcBef>
              <a:buClrTx/>
              <a:buFontTx/>
              <a:buNone/>
            </a:pPr>
            <a:r>
              <a:rPr lang="en-US" sz="1400" b="1">
                <a:solidFill>
                  <a:schemeClr val="bg1"/>
                </a:solidFill>
                <a:effectLst/>
              </a:rPr>
              <a:t>SQL Server 2005 Reporting Services</a:t>
            </a:r>
          </a:p>
        </p:txBody>
      </p:sp>
      <p:sp>
        <p:nvSpPr>
          <p:cNvPr id="177169" name="Rectangle 17"/>
          <p:cNvSpPr>
            <a:spLocks noChangeArrowheads="1"/>
          </p:cNvSpPr>
          <p:nvPr/>
        </p:nvSpPr>
        <p:spPr bwMode="auto">
          <a:xfrm>
            <a:off x="3390900" y="2844800"/>
            <a:ext cx="2047875" cy="331788"/>
          </a:xfrm>
          <a:prstGeom prst="rect">
            <a:avLst/>
          </a:prstGeom>
          <a:solidFill>
            <a:srgbClr val="00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FFFF"/>
            </a:extrusionClr>
          </a:sp3d>
        </p:spPr>
        <p:txBody>
          <a:bodyPr lIns="0" rIns="0" anchor="ctr">
            <a:flatTx/>
          </a:bodyPr>
          <a:lstStyle/>
          <a:p>
            <a:pPr algn="ctr">
              <a:lnSpc>
                <a:spcPct val="100000"/>
              </a:lnSpc>
              <a:spcBef>
                <a:spcPct val="0"/>
              </a:spcBef>
              <a:buClrTx/>
              <a:buFontTx/>
              <a:buNone/>
            </a:pPr>
            <a:r>
              <a:rPr lang="en-US" sz="1400" b="1">
                <a:solidFill>
                  <a:schemeClr val="bg1"/>
                </a:solidFill>
                <a:effectLst/>
              </a:rPr>
              <a:t>Project Portfolio Server</a:t>
            </a:r>
          </a:p>
        </p:txBody>
      </p:sp>
      <p:cxnSp>
        <p:nvCxnSpPr>
          <p:cNvPr id="177170" name="AutoShape 18"/>
          <p:cNvCxnSpPr>
            <a:cxnSpLocks noChangeShapeType="1"/>
            <a:stCxn id="177163" idx="1"/>
            <a:endCxn id="177168" idx="3"/>
          </p:cNvCxnSpPr>
          <p:nvPr/>
        </p:nvCxnSpPr>
        <p:spPr bwMode="auto">
          <a:xfrm rot="10800000">
            <a:off x="5430838" y="3563938"/>
            <a:ext cx="762000" cy="1076325"/>
          </a:xfrm>
          <a:prstGeom prst="curvedConnector3">
            <a:avLst>
              <a:gd name="adj1" fmla="val 50000"/>
            </a:avLst>
          </a:prstGeom>
          <a:noFill/>
          <a:ln w="38100">
            <a:solidFill>
              <a:srgbClr val="FF0000"/>
            </a:solidFill>
            <a:round/>
            <a:headEnd/>
            <a:tailEnd type="triangle" w="lg" len="med"/>
          </a:ln>
        </p:spPr>
      </p:cxnSp>
      <p:cxnSp>
        <p:nvCxnSpPr>
          <p:cNvPr id="177171" name="AutoShape 19"/>
          <p:cNvCxnSpPr>
            <a:cxnSpLocks noChangeShapeType="1"/>
            <a:stCxn id="177163" idx="1"/>
            <a:endCxn id="177169" idx="3"/>
          </p:cNvCxnSpPr>
          <p:nvPr/>
        </p:nvCxnSpPr>
        <p:spPr bwMode="auto">
          <a:xfrm rot="10800000">
            <a:off x="5438775" y="3011488"/>
            <a:ext cx="754063" cy="1628775"/>
          </a:xfrm>
          <a:prstGeom prst="curvedConnector3">
            <a:avLst>
              <a:gd name="adj1" fmla="val 49894"/>
            </a:avLst>
          </a:prstGeom>
          <a:noFill/>
          <a:ln w="38100">
            <a:solidFill>
              <a:srgbClr val="FF0000"/>
            </a:solidFill>
            <a:round/>
            <a:headEnd/>
            <a:tailEnd type="triangle" w="lg" len="med"/>
          </a:ln>
        </p:spPr>
      </p:cxnSp>
      <p:cxnSp>
        <p:nvCxnSpPr>
          <p:cNvPr id="177172" name="AutoShape 20"/>
          <p:cNvCxnSpPr>
            <a:cxnSpLocks noChangeShapeType="1"/>
            <a:stCxn id="177169" idx="3"/>
            <a:endCxn id="177157" idx="1"/>
          </p:cNvCxnSpPr>
          <p:nvPr/>
        </p:nvCxnSpPr>
        <p:spPr bwMode="auto">
          <a:xfrm flipV="1">
            <a:off x="5438775" y="2139950"/>
            <a:ext cx="736600" cy="871538"/>
          </a:xfrm>
          <a:prstGeom prst="curvedConnector3">
            <a:avLst>
              <a:gd name="adj1" fmla="val 50000"/>
            </a:avLst>
          </a:prstGeom>
          <a:noFill/>
          <a:ln w="38100">
            <a:solidFill>
              <a:srgbClr val="FF0000"/>
            </a:solidFill>
            <a:round/>
            <a:headEnd/>
            <a:tailEnd type="triangle" w="lg" len="med"/>
          </a:ln>
        </p:spPr>
      </p:cxnSp>
      <p:cxnSp>
        <p:nvCxnSpPr>
          <p:cNvPr id="177173" name="AutoShape 21"/>
          <p:cNvCxnSpPr>
            <a:cxnSpLocks noChangeShapeType="1"/>
            <a:stCxn id="177156" idx="1"/>
            <a:endCxn id="177169" idx="3"/>
          </p:cNvCxnSpPr>
          <p:nvPr/>
        </p:nvCxnSpPr>
        <p:spPr bwMode="auto">
          <a:xfrm rot="10800000" flipV="1">
            <a:off x="5438775" y="2555875"/>
            <a:ext cx="736600" cy="455613"/>
          </a:xfrm>
          <a:prstGeom prst="curvedConnector3">
            <a:avLst>
              <a:gd name="adj1" fmla="val 50000"/>
            </a:avLst>
          </a:prstGeom>
          <a:noFill/>
          <a:ln w="38100">
            <a:solidFill>
              <a:srgbClr val="FF0000"/>
            </a:solidFill>
            <a:round/>
            <a:headEnd type="triangle" w="lg" len="med"/>
            <a:tailEnd type="triangle" w="lg" len="med"/>
          </a:ln>
        </p:spPr>
      </p:cxnSp>
      <p:sp>
        <p:nvSpPr>
          <p:cNvPr id="177174" name="Rectangle 22"/>
          <p:cNvSpPr>
            <a:spLocks noChangeArrowheads="1"/>
          </p:cNvSpPr>
          <p:nvPr/>
        </p:nvSpPr>
        <p:spPr bwMode="auto">
          <a:xfrm>
            <a:off x="487363" y="1181100"/>
            <a:ext cx="2376487" cy="1958975"/>
          </a:xfrm>
          <a:prstGeom prst="rect">
            <a:avLst/>
          </a:prstGeom>
          <a:noFill/>
          <a:ln w="12700">
            <a:solidFill>
              <a:srgbClr val="FFFF00"/>
            </a:solidFill>
            <a:miter lim="800000"/>
            <a:headEnd/>
            <a:tailEnd/>
          </a:ln>
          <a:scene3d>
            <a:camera prst="legacyPerspectiveTopRight"/>
            <a:lightRig rig="legacyFlat3" dir="b"/>
          </a:scene3d>
          <a:sp3d extrusionH="887400" prstMaterial="legacyMatte">
            <a:bevelT w="13500" h="13500" prst="angle"/>
            <a:bevelB w="13500" h="13500" prst="angle"/>
            <a:extrusionClr>
              <a:srgbClr val="FFFF00"/>
            </a:extrusionClr>
          </a:sp3d>
        </p:spPr>
        <p:txBody>
          <a:bodyPr wrap="none">
            <a:flatTx/>
          </a:bodyPr>
          <a:lstStyle/>
          <a:p>
            <a:pPr algn="ctr">
              <a:lnSpc>
                <a:spcPct val="100000"/>
              </a:lnSpc>
              <a:spcBef>
                <a:spcPct val="0"/>
              </a:spcBef>
              <a:buClrTx/>
              <a:buFontTx/>
              <a:buNone/>
            </a:pPr>
            <a:r>
              <a:rPr lang="en-US" sz="1400" b="1">
                <a:solidFill>
                  <a:schemeClr val="tx1"/>
                </a:solidFill>
                <a:effectLst/>
              </a:rPr>
              <a:t>Project Server</a:t>
            </a:r>
          </a:p>
        </p:txBody>
      </p:sp>
      <p:sp>
        <p:nvSpPr>
          <p:cNvPr id="177175" name="Rectangle 23"/>
          <p:cNvSpPr>
            <a:spLocks noChangeArrowheads="1"/>
          </p:cNvSpPr>
          <p:nvPr/>
        </p:nvSpPr>
        <p:spPr bwMode="auto">
          <a:xfrm>
            <a:off x="639763" y="2636838"/>
            <a:ext cx="2047875" cy="331787"/>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2003 Server</a:t>
            </a:r>
          </a:p>
        </p:txBody>
      </p:sp>
      <p:sp>
        <p:nvSpPr>
          <p:cNvPr id="177176" name="Rectangle 24"/>
          <p:cNvSpPr>
            <a:spLocks noChangeArrowheads="1"/>
          </p:cNvSpPr>
          <p:nvPr/>
        </p:nvSpPr>
        <p:spPr bwMode="auto">
          <a:xfrm>
            <a:off x="644525" y="1970088"/>
            <a:ext cx="2047875" cy="593725"/>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Internet Information Services 6.0+</a:t>
            </a:r>
          </a:p>
        </p:txBody>
      </p:sp>
      <p:sp>
        <p:nvSpPr>
          <p:cNvPr id="177177" name="Rectangle 25"/>
          <p:cNvSpPr>
            <a:spLocks noChangeArrowheads="1"/>
          </p:cNvSpPr>
          <p:nvPr/>
        </p:nvSpPr>
        <p:spPr bwMode="auto">
          <a:xfrm>
            <a:off x="658813" y="1554163"/>
            <a:ext cx="2047875" cy="331787"/>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Project Server 2007</a:t>
            </a:r>
          </a:p>
        </p:txBody>
      </p:sp>
      <p:sp>
        <p:nvSpPr>
          <p:cNvPr id="177178" name="Rectangle 26"/>
          <p:cNvSpPr>
            <a:spLocks noChangeArrowheads="1"/>
          </p:cNvSpPr>
          <p:nvPr/>
        </p:nvSpPr>
        <p:spPr bwMode="auto">
          <a:xfrm>
            <a:off x="6176963" y="1555750"/>
            <a:ext cx="2047875" cy="331788"/>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Project Professional</a:t>
            </a:r>
          </a:p>
        </p:txBody>
      </p:sp>
      <p:cxnSp>
        <p:nvCxnSpPr>
          <p:cNvPr id="177179" name="AutoShape 27"/>
          <p:cNvCxnSpPr>
            <a:cxnSpLocks noChangeShapeType="1"/>
            <a:stCxn id="177177" idx="3"/>
            <a:endCxn id="177157" idx="1"/>
          </p:cNvCxnSpPr>
          <p:nvPr/>
        </p:nvCxnSpPr>
        <p:spPr bwMode="auto">
          <a:xfrm>
            <a:off x="2706688" y="1720850"/>
            <a:ext cx="3468687" cy="419100"/>
          </a:xfrm>
          <a:prstGeom prst="curvedConnector3">
            <a:avLst>
              <a:gd name="adj1" fmla="val 49977"/>
            </a:avLst>
          </a:prstGeom>
          <a:noFill/>
          <a:ln w="38100">
            <a:solidFill>
              <a:srgbClr val="FF0000"/>
            </a:solidFill>
            <a:round/>
            <a:headEnd/>
            <a:tailEnd type="triangle" w="lg" len="med"/>
          </a:ln>
        </p:spPr>
      </p:cxnSp>
      <p:cxnSp>
        <p:nvCxnSpPr>
          <p:cNvPr id="177180" name="AutoShape 28"/>
          <p:cNvCxnSpPr>
            <a:cxnSpLocks noChangeShapeType="1"/>
            <a:stCxn id="177178" idx="1"/>
            <a:endCxn id="177177" idx="3"/>
          </p:cNvCxnSpPr>
          <p:nvPr/>
        </p:nvCxnSpPr>
        <p:spPr bwMode="auto">
          <a:xfrm rot="10800000">
            <a:off x="2706688" y="1720850"/>
            <a:ext cx="3470275" cy="1588"/>
          </a:xfrm>
          <a:prstGeom prst="curvedConnector3">
            <a:avLst>
              <a:gd name="adj1" fmla="val 50000"/>
            </a:avLst>
          </a:prstGeom>
          <a:noFill/>
          <a:ln w="38100">
            <a:solidFill>
              <a:srgbClr val="FF0000"/>
            </a:solidFill>
            <a:round/>
            <a:headEnd type="triangle" w="lg" len="lg"/>
            <a:tailEnd type="triangle" w="lg" len="med"/>
          </a:ln>
        </p:spPr>
      </p:cxnSp>
      <p:sp>
        <p:nvSpPr>
          <p:cNvPr id="177181" name="Rectangle 29"/>
          <p:cNvSpPr>
            <a:spLocks noChangeArrowheads="1"/>
          </p:cNvSpPr>
          <p:nvPr/>
        </p:nvSpPr>
        <p:spPr bwMode="auto">
          <a:xfrm>
            <a:off x="479425" y="3932238"/>
            <a:ext cx="2376488" cy="1554162"/>
          </a:xfrm>
          <a:prstGeom prst="rect">
            <a:avLst/>
          </a:prstGeom>
          <a:noFill/>
          <a:ln w="12700">
            <a:solidFill>
              <a:srgbClr val="FFFF00"/>
            </a:solidFill>
            <a:miter lim="800000"/>
            <a:headEnd/>
            <a:tailEnd/>
          </a:ln>
          <a:scene3d>
            <a:camera prst="legacyPerspectiveTopRight"/>
            <a:lightRig rig="legacyFlat3" dir="b"/>
          </a:scene3d>
          <a:sp3d extrusionH="887400" prstMaterial="legacyMatte">
            <a:bevelT w="13500" h="13500" prst="angle"/>
            <a:bevelB w="13500" h="13500" prst="angle"/>
            <a:extrusionClr>
              <a:srgbClr val="FFFF00"/>
            </a:extrusionClr>
          </a:sp3d>
        </p:spPr>
        <p:txBody>
          <a:bodyPr wrap="none">
            <a:flatTx/>
          </a:bodyPr>
          <a:lstStyle/>
          <a:p>
            <a:pPr algn="ctr">
              <a:lnSpc>
                <a:spcPct val="100000"/>
              </a:lnSpc>
              <a:spcBef>
                <a:spcPct val="0"/>
              </a:spcBef>
              <a:buClrTx/>
              <a:buFontTx/>
              <a:buNone/>
            </a:pPr>
            <a:r>
              <a:rPr lang="en-US" sz="1400" b="1">
                <a:solidFill>
                  <a:schemeClr val="tx1"/>
                </a:solidFill>
                <a:effectLst/>
              </a:rPr>
              <a:t>SharePoint Server</a:t>
            </a:r>
          </a:p>
        </p:txBody>
      </p:sp>
      <p:sp>
        <p:nvSpPr>
          <p:cNvPr id="177182" name="Rectangle 30"/>
          <p:cNvSpPr>
            <a:spLocks noChangeArrowheads="1"/>
          </p:cNvSpPr>
          <p:nvPr/>
        </p:nvSpPr>
        <p:spPr bwMode="auto">
          <a:xfrm>
            <a:off x="639763" y="5014913"/>
            <a:ext cx="2047875" cy="331787"/>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2003 Server</a:t>
            </a:r>
          </a:p>
        </p:txBody>
      </p:sp>
      <p:sp>
        <p:nvSpPr>
          <p:cNvPr id="177183" name="Rectangle 31"/>
          <p:cNvSpPr>
            <a:spLocks noChangeArrowheads="1"/>
          </p:cNvSpPr>
          <p:nvPr/>
        </p:nvSpPr>
        <p:spPr bwMode="auto">
          <a:xfrm>
            <a:off x="639763" y="4343400"/>
            <a:ext cx="2047875" cy="593725"/>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Windows SharePoint Portal Server</a:t>
            </a:r>
          </a:p>
        </p:txBody>
      </p:sp>
      <p:cxnSp>
        <p:nvCxnSpPr>
          <p:cNvPr id="177184" name="AutoShape 32"/>
          <p:cNvCxnSpPr>
            <a:cxnSpLocks noChangeShapeType="1"/>
            <a:stCxn id="177169" idx="1"/>
            <a:endCxn id="177183" idx="3"/>
          </p:cNvCxnSpPr>
          <p:nvPr/>
        </p:nvCxnSpPr>
        <p:spPr bwMode="auto">
          <a:xfrm rot="10800000" flipV="1">
            <a:off x="2687638" y="3011488"/>
            <a:ext cx="703262" cy="1628775"/>
          </a:xfrm>
          <a:prstGeom prst="curvedConnector3">
            <a:avLst>
              <a:gd name="adj1" fmla="val 49889"/>
            </a:avLst>
          </a:prstGeom>
          <a:noFill/>
          <a:ln w="38100">
            <a:solidFill>
              <a:srgbClr val="FF0000"/>
            </a:solidFill>
            <a:round/>
            <a:headEnd type="triangle" w="lg" len="med"/>
            <a:tailEnd type="triangle" w="lg" len="med"/>
          </a:ln>
        </p:spPr>
      </p:cxnSp>
      <p:cxnSp>
        <p:nvCxnSpPr>
          <p:cNvPr id="177185" name="AutoShape 33"/>
          <p:cNvCxnSpPr>
            <a:cxnSpLocks noChangeShapeType="1"/>
            <a:stCxn id="177169" idx="1"/>
            <a:endCxn id="177177" idx="3"/>
          </p:cNvCxnSpPr>
          <p:nvPr/>
        </p:nvCxnSpPr>
        <p:spPr bwMode="auto">
          <a:xfrm rot="10800000">
            <a:off x="2706688" y="1720850"/>
            <a:ext cx="684212" cy="1290638"/>
          </a:xfrm>
          <a:prstGeom prst="curvedConnector3">
            <a:avLst>
              <a:gd name="adj1" fmla="val 49884"/>
            </a:avLst>
          </a:prstGeom>
          <a:noFill/>
          <a:ln w="38100">
            <a:solidFill>
              <a:srgbClr val="FF0000"/>
            </a:solidFill>
            <a:round/>
            <a:headEnd type="triangle" w="lg" len="med"/>
            <a:tailEnd type="triangle" w="lg" len="med"/>
          </a:ln>
        </p:spPr>
      </p:cxnSp>
      <p:cxnSp>
        <p:nvCxnSpPr>
          <p:cNvPr id="177186" name="AutoShape 34"/>
          <p:cNvCxnSpPr>
            <a:cxnSpLocks noChangeShapeType="1"/>
            <a:stCxn id="177178" idx="1"/>
            <a:endCxn id="177169" idx="3"/>
          </p:cNvCxnSpPr>
          <p:nvPr/>
        </p:nvCxnSpPr>
        <p:spPr bwMode="auto">
          <a:xfrm rot="10800000" flipV="1">
            <a:off x="5438775" y="1722438"/>
            <a:ext cx="738188" cy="1289050"/>
          </a:xfrm>
          <a:prstGeom prst="curvedConnector3">
            <a:avLst>
              <a:gd name="adj1" fmla="val 49894"/>
            </a:avLst>
          </a:prstGeom>
          <a:noFill/>
          <a:ln w="38100">
            <a:solidFill>
              <a:srgbClr val="FF0000"/>
            </a:solidFill>
            <a:round/>
            <a:headEnd type="triangle" w="lg" len="med"/>
            <a:tailEnd type="triangle" w="lg" len="med"/>
          </a:ln>
        </p:spPr>
      </p:cxnSp>
      <p:sp>
        <p:nvSpPr>
          <p:cNvPr id="177187" name="Rectangle 35"/>
          <p:cNvSpPr>
            <a:spLocks noChangeArrowheads="1"/>
          </p:cNvSpPr>
          <p:nvPr/>
        </p:nvSpPr>
        <p:spPr bwMode="auto">
          <a:xfrm>
            <a:off x="3248025" y="1181100"/>
            <a:ext cx="973138" cy="331788"/>
          </a:xfrm>
          <a:prstGeom prst="rect">
            <a:avLst/>
          </a:prstGeom>
          <a:solidFill>
            <a:srgbClr val="00CC99"/>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99"/>
            </a:extrusionClr>
          </a:sp3d>
        </p:spPr>
        <p:txBody>
          <a:bodyPr anchor="ctr">
            <a:flatTx/>
          </a:bodyPr>
          <a:lstStyle/>
          <a:p>
            <a:pPr algn="ctr">
              <a:lnSpc>
                <a:spcPct val="100000"/>
              </a:lnSpc>
              <a:spcBef>
                <a:spcPct val="0"/>
              </a:spcBef>
              <a:buClrTx/>
              <a:buFontTx/>
              <a:buNone/>
            </a:pPr>
            <a:r>
              <a:rPr lang="en-US" sz="1400" b="1">
                <a:solidFill>
                  <a:schemeClr val="bg1"/>
                </a:solidFill>
                <a:effectLst/>
              </a:rPr>
              <a:t>Optional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357581"/>
                                        </p:tgtEl>
                                        <p:attrNameLst>
                                          <p:attrName>style.visibility</p:attrName>
                                        </p:attrNameLst>
                                      </p:cBhvr>
                                      <p:to>
                                        <p:strVal val="visible"/>
                                      </p:to>
                                    </p:set>
                                    <p:anim calcmode="lin" valueType="num">
                                      <p:cBhvr>
                                        <p:cTn id="7" dur="500" fill="hold"/>
                                        <p:tgtEl>
                                          <p:spTgt spid="5357581"/>
                                        </p:tgtEl>
                                        <p:attrNameLst>
                                          <p:attrName>ppt_w</p:attrName>
                                        </p:attrNameLst>
                                      </p:cBhvr>
                                      <p:tavLst>
                                        <p:tav tm="0">
                                          <p:val>
                                            <p:fltVal val="0"/>
                                          </p:val>
                                        </p:tav>
                                        <p:tav tm="100000">
                                          <p:val>
                                            <p:strVal val="#ppt_w"/>
                                          </p:val>
                                        </p:tav>
                                      </p:tavLst>
                                    </p:anim>
                                    <p:anim calcmode="lin" valueType="num">
                                      <p:cBhvr>
                                        <p:cTn id="8" dur="500" fill="hold"/>
                                        <p:tgtEl>
                                          <p:spTgt spid="5357581"/>
                                        </p:tgtEl>
                                        <p:attrNameLst>
                                          <p:attrName>ppt_h</p:attrName>
                                        </p:attrNameLst>
                                      </p:cBhvr>
                                      <p:tavLst>
                                        <p:tav tm="0">
                                          <p:val>
                                            <p:fltVal val="0"/>
                                          </p:val>
                                        </p:tav>
                                        <p:tav tm="100000">
                                          <p:val>
                                            <p:strVal val="#ppt_h"/>
                                          </p:val>
                                        </p:tav>
                                      </p:tavLst>
                                    </p:anim>
                                    <p:animEffect transition="in" filter="fade">
                                      <p:cBhvr>
                                        <p:cTn id="9" dur="500"/>
                                        <p:tgtEl>
                                          <p:spTgt spid="5357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75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Architecture Summary</a:t>
            </a:r>
            <a:endParaRPr lang="en-US" dirty="0" smtClean="0"/>
          </a:p>
        </p:txBody>
      </p:sp>
      <p:sp>
        <p:nvSpPr>
          <p:cNvPr id="181251" name="Rectangle 3"/>
          <p:cNvSpPr>
            <a:spLocks noGrp="1" noChangeArrowheads="1"/>
          </p:cNvSpPr>
          <p:nvPr>
            <p:ph type="body" sz="quarter" idx="10"/>
          </p:nvPr>
        </p:nvSpPr>
        <p:spPr/>
        <p:txBody>
          <a:bodyPr/>
          <a:lstStyle/>
          <a:p>
            <a:r>
              <a:rPr lang="en-US" dirty="0" smtClean="0"/>
              <a:t>Application Tier</a:t>
            </a:r>
          </a:p>
          <a:p>
            <a:pPr lvl="1"/>
            <a:r>
              <a:rPr lang="en-US" dirty="0" smtClean="0"/>
              <a:t>Project Portfolio Server 2007 Application</a:t>
            </a:r>
          </a:p>
          <a:p>
            <a:pPr lvl="1"/>
            <a:r>
              <a:rPr lang="en-US" dirty="0" smtClean="0"/>
              <a:t>Project Portfolio Server Scheduler</a:t>
            </a:r>
          </a:p>
          <a:p>
            <a:pPr lvl="1"/>
            <a:r>
              <a:rPr lang="en-US" dirty="0" smtClean="0"/>
              <a:t>Requires </a:t>
            </a:r>
            <a:r>
              <a:rPr lang="en-US" dirty="0" err="1" smtClean="0"/>
              <a:t>.Net</a:t>
            </a:r>
            <a:r>
              <a:rPr lang="en-US" dirty="0" smtClean="0"/>
              <a:t> Framework 2.0</a:t>
            </a:r>
          </a:p>
          <a:p>
            <a:pPr lvl="1"/>
            <a:r>
              <a:rPr lang="en-US" dirty="0" smtClean="0"/>
              <a:t>Compatible with WSS 3.0</a:t>
            </a:r>
          </a:p>
          <a:p>
            <a:r>
              <a:rPr lang="en-US" dirty="0" smtClean="0"/>
              <a:t>Database Tier</a:t>
            </a:r>
          </a:p>
          <a:p>
            <a:pPr lvl="1"/>
            <a:r>
              <a:rPr lang="en-US" dirty="0" err="1" smtClean="0"/>
              <a:t>PPSAccountIndex</a:t>
            </a:r>
            <a:endParaRPr lang="en-US" dirty="0" smtClean="0"/>
          </a:p>
          <a:p>
            <a:pPr lvl="1"/>
            <a:r>
              <a:rPr lang="en-US" dirty="0" err="1" smtClean="0"/>
              <a:t>PPSAccountData</a:t>
            </a:r>
            <a:endParaRPr lang="en-US" dirty="0" smtClean="0"/>
          </a:p>
          <a:p>
            <a:r>
              <a:rPr lang="en-US" dirty="0" smtClean="0"/>
              <a:t>Reporting Tier</a:t>
            </a:r>
          </a:p>
          <a:p>
            <a:pPr lvl="1"/>
            <a:r>
              <a:rPr lang="en-US" dirty="0" smtClean="0"/>
              <a:t>SQL Reporting Services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t>6 Deployment Scenarios</a:t>
            </a:r>
          </a:p>
        </p:txBody>
      </p:sp>
      <p:graphicFrame>
        <p:nvGraphicFramePr>
          <p:cNvPr id="88928" name="Group 864"/>
          <p:cNvGraphicFramePr>
            <a:graphicFrameLocks noGrp="1"/>
          </p:cNvGraphicFramePr>
          <p:nvPr/>
        </p:nvGraphicFramePr>
        <p:xfrm>
          <a:off x="342900" y="1222375"/>
          <a:ext cx="8415338" cy="4671574"/>
        </p:xfrm>
        <a:graphic>
          <a:graphicData uri="http://schemas.openxmlformats.org/drawingml/2006/table">
            <a:tbl>
              <a:tblPr/>
              <a:tblGrid>
                <a:gridCol w="2971800"/>
                <a:gridCol w="1066800"/>
                <a:gridCol w="1066800"/>
                <a:gridCol w="1206500"/>
                <a:gridCol w="1066800"/>
                <a:gridCol w="1036638"/>
              </a:tblGrid>
              <a:tr h="1098550">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Scenario</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MOPPS 2007</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SQL Server 2005</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SQL Reporting Services</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WSS 3.0</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ea typeface="Times New Roman" pitchFamily="18" charset="0"/>
                          <a:cs typeface="Arial" charset="0"/>
                        </a:rPr>
                        <a:t>Project Server 2007</a:t>
                      </a:r>
                      <a:endParaRPr kumimoji="0" lang="en-US" sz="1600" b="1"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1. Server farm full deployment, incl. MOPS 2007 and WSS 3.0</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2</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3</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4</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4</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2. Server farm deployment, incl. WSS 3.0</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2</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3</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4</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3. Server farm stand-alone deployment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2</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3</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4. Single server full deployment, incl. MOPS 2007 and WSS 3.0</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5. Single server deployment, incl. WSS 3.0</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6. Single server stand-alone deployment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Server 1</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35000"/>
                        </a:spcBef>
                        <a:spcAft>
                          <a:spcPct val="0"/>
                        </a:spcAft>
                        <a:buClr>
                          <a:srgbClr val="EC2314"/>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a:t>
                      </a:r>
                      <a:endParaRPr kumimoji="0" lang="en-US" sz="1600" b="0" i="0" u="none" strike="noStrike" cap="none" normalizeH="0" baseline="0" dirty="0" smtClean="0">
                        <a:ln>
                          <a:noFill/>
                        </a:ln>
                        <a:solidFill>
                          <a:schemeClr val="tx1"/>
                        </a:solidFill>
                        <a:effectLst/>
                        <a:latin typeface="Segoe Semibold" pitchFamily="34" charset="0"/>
                        <a:ea typeface="MS Gothic" pitchFamily="49" charset="-128"/>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smtClean="0"/>
              <a:t>Scenario 1</a:t>
            </a:r>
          </a:p>
        </p:txBody>
      </p:sp>
      <p:sp>
        <p:nvSpPr>
          <p:cNvPr id="185347" name="Rectangle 3"/>
          <p:cNvSpPr>
            <a:spLocks noGrp="1" noChangeArrowheads="1"/>
          </p:cNvSpPr>
          <p:nvPr>
            <p:ph type="body" idx="4294967295"/>
          </p:nvPr>
        </p:nvSpPr>
        <p:spPr>
          <a:xfrm>
            <a:off x="690333" y="1178207"/>
            <a:ext cx="8388350" cy="714375"/>
          </a:xfrm>
        </p:spPr>
        <p:txBody>
          <a:bodyPr/>
          <a:lstStyle/>
          <a:p>
            <a:r>
              <a:rPr lang="en-US" sz="2400" dirty="0" smtClean="0"/>
              <a:t>Server farm full deployment, including Office Project Server 2007 and Windows SharePoint Services 3.0</a:t>
            </a:r>
          </a:p>
        </p:txBody>
      </p:sp>
      <p:sp>
        <p:nvSpPr>
          <p:cNvPr id="90117" name="Rectangle 5"/>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graphicFrame>
        <p:nvGraphicFramePr>
          <p:cNvPr id="185349" name="Object 2"/>
          <p:cNvGraphicFramePr>
            <a:graphicFrameLocks noChangeAspect="1"/>
          </p:cNvGraphicFramePr>
          <p:nvPr/>
        </p:nvGraphicFramePr>
        <p:xfrm>
          <a:off x="528638" y="1990725"/>
          <a:ext cx="2924175" cy="3905250"/>
        </p:xfrm>
        <a:graphic>
          <a:graphicData uri="http://schemas.openxmlformats.org/presentationml/2006/ole">
            <p:oleObj spid="_x0000_s1026" name="Visio" r:id="rId4" imgW="3661456" imgH="4884124" progId="">
              <p:embed/>
            </p:oleObj>
          </a:graphicData>
        </a:graphic>
      </p:graphicFrame>
      <p:sp>
        <p:nvSpPr>
          <p:cNvPr id="185350" name="Text Box 3"/>
          <p:cNvSpPr txBox="1">
            <a:spLocks noChangeArrowheads="1"/>
          </p:cNvSpPr>
          <p:nvPr/>
        </p:nvSpPr>
        <p:spPr bwMode="auto">
          <a:xfrm>
            <a:off x="3617912" y="1938338"/>
            <a:ext cx="5526087" cy="3554819"/>
          </a:xfrm>
          <a:prstGeom prst="rect">
            <a:avLst/>
          </a:prstGeom>
          <a:noFill/>
          <a:ln w="12700">
            <a:noFill/>
            <a:miter lim="800000"/>
            <a:headEnd/>
            <a:tailEnd/>
          </a:ln>
        </p:spPr>
        <p:txBody>
          <a:bodyPr wrap="square">
            <a:spAutoFit/>
          </a:bodyPr>
          <a:lstStyle/>
          <a:p>
            <a:pPr>
              <a:lnSpc>
                <a:spcPct val="100000"/>
              </a:lnSpc>
              <a:spcBef>
                <a:spcPct val="0"/>
              </a:spcBef>
              <a:buSzPct val="165000"/>
            </a:pPr>
            <a:endParaRPr lang="en-US" sz="1800" dirty="0">
              <a:solidFill>
                <a:schemeClr val="tx1"/>
              </a:solidFill>
              <a:effectLst/>
            </a:endParaRPr>
          </a:p>
          <a:p>
            <a:pPr>
              <a:lnSpc>
                <a:spcPct val="150000"/>
              </a:lnSpc>
              <a:spcBef>
                <a:spcPct val="0"/>
              </a:spcBef>
              <a:buSzPct val="165000"/>
              <a:buFont typeface="Wingdings" pitchFamily="2" charset="2"/>
              <a:buChar char="ü"/>
            </a:pPr>
            <a:r>
              <a:rPr lang="en-US" sz="1800" dirty="0">
                <a:solidFill>
                  <a:schemeClr val="tx1"/>
                </a:solidFill>
                <a:effectLst/>
              </a:rPr>
              <a:t> Most scalable solution</a:t>
            </a:r>
          </a:p>
          <a:p>
            <a:pPr>
              <a:lnSpc>
                <a:spcPct val="150000"/>
              </a:lnSpc>
              <a:spcBef>
                <a:spcPct val="0"/>
              </a:spcBef>
              <a:buSzPct val="165000"/>
              <a:buFont typeface="Wingdings" pitchFamily="2" charset="2"/>
              <a:buChar char="ü"/>
            </a:pPr>
            <a:r>
              <a:rPr lang="en-US" sz="1800" dirty="0">
                <a:solidFill>
                  <a:schemeClr val="tx1"/>
                </a:solidFill>
                <a:effectLst/>
              </a:rPr>
              <a:t> Supports most concurrent users</a:t>
            </a:r>
          </a:p>
          <a:p>
            <a:pPr>
              <a:lnSpc>
                <a:spcPct val="150000"/>
              </a:lnSpc>
              <a:spcBef>
                <a:spcPct val="0"/>
              </a:spcBef>
              <a:buSzPct val="165000"/>
              <a:buFont typeface="Wingdings" pitchFamily="2" charset="2"/>
              <a:buChar char="ü"/>
            </a:pPr>
            <a:r>
              <a:rPr lang="en-US" sz="1800" dirty="0">
                <a:solidFill>
                  <a:schemeClr val="tx1"/>
                </a:solidFill>
                <a:effectLst/>
              </a:rPr>
              <a:t> Interaction MOPPS 2007 and MOPS 2007.  </a:t>
            </a:r>
          </a:p>
          <a:p>
            <a:pPr>
              <a:lnSpc>
                <a:spcPct val="100000"/>
              </a:lnSpc>
              <a:spcBef>
                <a:spcPct val="0"/>
              </a:spcBef>
              <a:buSzPct val="165000"/>
              <a:buFont typeface="Wingdings" pitchFamily="2" charset="2"/>
              <a:buNone/>
            </a:pPr>
            <a:endParaRPr lang="en-US" sz="1800" dirty="0">
              <a:solidFill>
                <a:schemeClr val="tx1"/>
              </a:solidFill>
              <a:effectLst/>
            </a:endParaRPr>
          </a:p>
          <a:p>
            <a:pPr>
              <a:lnSpc>
                <a:spcPct val="100000"/>
              </a:lnSpc>
              <a:spcBef>
                <a:spcPct val="0"/>
              </a:spcBef>
              <a:buSzPct val="165000"/>
              <a:buFont typeface="Wingdings" pitchFamily="2" charset="2"/>
              <a:buNone/>
            </a:pPr>
            <a:endParaRPr lang="en-US" sz="1800" dirty="0">
              <a:solidFill>
                <a:schemeClr val="tx1"/>
              </a:solidFill>
              <a:effectLst/>
            </a:endParaRPr>
          </a:p>
          <a:p>
            <a:pPr>
              <a:lnSpc>
                <a:spcPct val="100000"/>
              </a:lnSpc>
              <a:spcBef>
                <a:spcPct val="0"/>
              </a:spcBef>
              <a:buSzPct val="165000"/>
              <a:buFont typeface="Wingdings" pitchFamily="2" charset="2"/>
              <a:buNone/>
            </a:pPr>
            <a:r>
              <a:rPr lang="en-US" sz="1800" dirty="0">
                <a:solidFill>
                  <a:schemeClr val="tx1"/>
                </a:solidFill>
                <a:effectLst/>
              </a:rPr>
              <a:t>The deployment consists of </a:t>
            </a:r>
          </a:p>
          <a:p>
            <a:r>
              <a:rPr lang="en-US" sz="1800" dirty="0">
                <a:solidFill>
                  <a:schemeClr val="tx1"/>
                </a:solidFill>
                <a:effectLst/>
              </a:rPr>
              <a:t> dedicated MOPPS 2007</a:t>
            </a:r>
          </a:p>
          <a:p>
            <a:r>
              <a:rPr lang="en-US" sz="1800" dirty="0">
                <a:solidFill>
                  <a:schemeClr val="tx1"/>
                </a:solidFill>
                <a:effectLst/>
              </a:rPr>
              <a:t> dedicated SQL Server Reporting Services</a:t>
            </a:r>
          </a:p>
          <a:p>
            <a:r>
              <a:rPr lang="en-US" sz="1800" dirty="0">
                <a:solidFill>
                  <a:schemeClr val="tx1"/>
                </a:solidFill>
                <a:effectLst/>
              </a:rPr>
              <a:t> dedicated MOPS 2007 and WSS 3.0</a:t>
            </a:r>
          </a:p>
          <a:p>
            <a:r>
              <a:rPr lang="en-US" sz="1800" dirty="0">
                <a:solidFill>
                  <a:schemeClr val="tx1"/>
                </a:solidFill>
                <a:effectLst/>
              </a:rPr>
              <a:t> shared SQL Server for MOPPS, MOPS, WSS and RS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mtClean="0"/>
              <a:t>Scenario 2</a:t>
            </a:r>
          </a:p>
        </p:txBody>
      </p:sp>
      <p:sp>
        <p:nvSpPr>
          <p:cNvPr id="187395" name="Rectangle 3"/>
          <p:cNvSpPr>
            <a:spLocks noGrp="1" noChangeArrowheads="1"/>
          </p:cNvSpPr>
          <p:nvPr>
            <p:ph type="body" idx="4294967295"/>
          </p:nvPr>
        </p:nvSpPr>
        <p:spPr>
          <a:xfrm>
            <a:off x="690494" y="1196869"/>
            <a:ext cx="8388350" cy="714375"/>
          </a:xfrm>
        </p:spPr>
        <p:txBody>
          <a:bodyPr/>
          <a:lstStyle/>
          <a:p>
            <a:r>
              <a:rPr lang="en-US" sz="2400" dirty="0" smtClean="0"/>
              <a:t>Server farm deployment, including Windows SharePoint Services 3.0</a:t>
            </a:r>
          </a:p>
        </p:txBody>
      </p:sp>
      <p:sp>
        <p:nvSpPr>
          <p:cNvPr id="91140" name="Rectangle 4"/>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sp>
        <p:nvSpPr>
          <p:cNvPr id="187397" name="Text Box 3"/>
          <p:cNvSpPr txBox="1">
            <a:spLocks noChangeArrowheads="1"/>
          </p:cNvSpPr>
          <p:nvPr/>
        </p:nvSpPr>
        <p:spPr bwMode="auto">
          <a:xfrm>
            <a:off x="3617913" y="1938338"/>
            <a:ext cx="5232400" cy="3748087"/>
          </a:xfrm>
          <a:prstGeom prst="rect">
            <a:avLst/>
          </a:prstGeom>
          <a:noFill/>
          <a:ln w="12700">
            <a:noFill/>
            <a:miter lim="800000"/>
            <a:headEnd/>
            <a:tailEnd/>
          </a:ln>
        </p:spPr>
        <p:txBody>
          <a:bodyPr>
            <a:spAutoFit/>
          </a:bodyPr>
          <a:lstStyle/>
          <a:p>
            <a:pPr>
              <a:lnSpc>
                <a:spcPct val="150000"/>
              </a:lnSpc>
              <a:spcBef>
                <a:spcPct val="0"/>
              </a:spcBef>
              <a:buSzPct val="165000"/>
              <a:buFont typeface="Wingdings" pitchFamily="2" charset="2"/>
              <a:buNone/>
            </a:pPr>
            <a:endParaRPr lang="en-US" sz="1800">
              <a:solidFill>
                <a:schemeClr val="tx1"/>
              </a:solidFill>
              <a:effectLst/>
            </a:endParaRPr>
          </a:p>
          <a:p>
            <a:pPr>
              <a:lnSpc>
                <a:spcPct val="150000"/>
              </a:lnSpc>
              <a:spcBef>
                <a:spcPct val="0"/>
              </a:spcBef>
              <a:buSzPct val="165000"/>
              <a:buFont typeface="Wingdings" pitchFamily="2" charset="2"/>
              <a:buChar char="ü"/>
            </a:pPr>
            <a:r>
              <a:rPr lang="en-US" sz="1800">
                <a:solidFill>
                  <a:schemeClr val="tx1"/>
                </a:solidFill>
                <a:effectLst/>
              </a:rPr>
              <a:t>No MOPS 2007, can be installed later</a:t>
            </a: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r>
              <a:rPr lang="en-US" sz="1800">
                <a:solidFill>
                  <a:schemeClr val="tx1"/>
                </a:solidFill>
                <a:effectLst/>
              </a:rPr>
              <a:t>The deployment consists of </a:t>
            </a:r>
          </a:p>
          <a:p>
            <a:r>
              <a:rPr lang="en-US" sz="1800">
                <a:solidFill>
                  <a:schemeClr val="tx1"/>
                </a:solidFill>
                <a:effectLst/>
              </a:rPr>
              <a:t> dedicated MOPPS 2007</a:t>
            </a:r>
          </a:p>
          <a:p>
            <a:r>
              <a:rPr lang="en-US" sz="1800">
                <a:solidFill>
                  <a:schemeClr val="tx1"/>
                </a:solidFill>
                <a:effectLst/>
              </a:rPr>
              <a:t> dedicated SQL Server Reporting Services</a:t>
            </a:r>
          </a:p>
          <a:p>
            <a:r>
              <a:rPr lang="en-US" sz="1800">
                <a:solidFill>
                  <a:schemeClr val="tx1"/>
                </a:solidFill>
                <a:effectLst/>
              </a:rPr>
              <a:t> dedicated WSS 3.0</a:t>
            </a:r>
          </a:p>
          <a:p>
            <a:r>
              <a:rPr lang="en-US" sz="1800">
                <a:solidFill>
                  <a:schemeClr val="tx1"/>
                </a:solidFill>
                <a:effectLst/>
              </a:rPr>
              <a:t> shared SQL Server for MOPPS, WSS and RS</a:t>
            </a:r>
          </a:p>
        </p:txBody>
      </p:sp>
      <p:sp>
        <p:nvSpPr>
          <p:cNvPr id="91144" name="Rectangle 8"/>
          <p:cNvSpPr>
            <a:spLocks noChangeArrowheads="1"/>
          </p:cNvSpPr>
          <p:nvPr/>
        </p:nvSpPr>
        <p:spPr bwMode="auto">
          <a:xfrm>
            <a:off x="0" y="1538288"/>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graphicFrame>
        <p:nvGraphicFramePr>
          <p:cNvPr id="187399" name="Object 2"/>
          <p:cNvGraphicFramePr>
            <a:graphicFrameLocks noChangeAspect="1"/>
          </p:cNvGraphicFramePr>
          <p:nvPr/>
        </p:nvGraphicFramePr>
        <p:xfrm>
          <a:off x="528638" y="1992313"/>
          <a:ext cx="2924175" cy="3781425"/>
        </p:xfrm>
        <a:graphic>
          <a:graphicData uri="http://schemas.openxmlformats.org/presentationml/2006/ole">
            <p:oleObj spid="_x0000_s2050" name="Visio" r:id="rId4" imgW="3661470" imgH="4731589" progId="">
              <p:embed/>
            </p:oleObj>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mtClean="0"/>
              <a:t>Scenario 3</a:t>
            </a:r>
          </a:p>
        </p:txBody>
      </p:sp>
      <p:sp>
        <p:nvSpPr>
          <p:cNvPr id="189443" name="Rectangle 3"/>
          <p:cNvSpPr>
            <a:spLocks noGrp="1" noChangeArrowheads="1"/>
          </p:cNvSpPr>
          <p:nvPr>
            <p:ph type="body" idx="4294967295"/>
          </p:nvPr>
        </p:nvSpPr>
        <p:spPr>
          <a:xfrm>
            <a:off x="690333" y="1196869"/>
            <a:ext cx="8388350" cy="714375"/>
          </a:xfrm>
        </p:spPr>
        <p:txBody>
          <a:bodyPr/>
          <a:lstStyle/>
          <a:p>
            <a:r>
              <a:rPr lang="en-US" sz="2400" dirty="0" smtClean="0"/>
              <a:t>Server farm stand-alone Office Project Portfolio Server 2007 deployment</a:t>
            </a:r>
          </a:p>
        </p:txBody>
      </p:sp>
      <p:sp>
        <p:nvSpPr>
          <p:cNvPr id="92164" name="Rectangle 4"/>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sp>
        <p:nvSpPr>
          <p:cNvPr id="92168" name="Rectangle 8"/>
          <p:cNvSpPr>
            <a:spLocks noChangeArrowheads="1"/>
          </p:cNvSpPr>
          <p:nvPr/>
        </p:nvSpPr>
        <p:spPr bwMode="auto">
          <a:xfrm>
            <a:off x="0" y="2214563"/>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graphicFrame>
        <p:nvGraphicFramePr>
          <p:cNvPr id="189446" name="Object 2"/>
          <p:cNvGraphicFramePr>
            <a:graphicFrameLocks noChangeAspect="1"/>
          </p:cNvGraphicFramePr>
          <p:nvPr/>
        </p:nvGraphicFramePr>
        <p:xfrm>
          <a:off x="542925" y="2400300"/>
          <a:ext cx="2924175" cy="2428875"/>
        </p:xfrm>
        <a:graphic>
          <a:graphicData uri="http://schemas.openxmlformats.org/presentationml/2006/ole">
            <p:oleObj spid="_x0000_s3074" name="Visio" r:id="rId4" imgW="3661562" imgH="3039770" progId="">
              <p:embed/>
            </p:oleObj>
          </a:graphicData>
        </a:graphic>
      </p:graphicFrame>
      <p:sp>
        <p:nvSpPr>
          <p:cNvPr id="189447" name="Text Box 3"/>
          <p:cNvSpPr txBox="1">
            <a:spLocks noChangeArrowheads="1"/>
          </p:cNvSpPr>
          <p:nvPr/>
        </p:nvSpPr>
        <p:spPr bwMode="auto">
          <a:xfrm>
            <a:off x="3617913" y="1938338"/>
            <a:ext cx="5232400" cy="3527425"/>
          </a:xfrm>
          <a:prstGeom prst="rect">
            <a:avLst/>
          </a:prstGeom>
          <a:noFill/>
          <a:ln w="12700">
            <a:noFill/>
            <a:miter lim="800000"/>
            <a:headEnd/>
            <a:tailEnd/>
          </a:ln>
        </p:spPr>
        <p:txBody>
          <a:bodyPr>
            <a:spAutoFit/>
          </a:bodyPr>
          <a:lstStyle/>
          <a:p>
            <a:pPr>
              <a:lnSpc>
                <a:spcPct val="150000"/>
              </a:lnSpc>
              <a:spcBef>
                <a:spcPct val="0"/>
              </a:spcBef>
              <a:buSzPct val="165000"/>
              <a:buFont typeface="Wingdings" pitchFamily="2" charset="2"/>
              <a:buNone/>
            </a:pPr>
            <a:endParaRPr lang="en-US" sz="1800">
              <a:solidFill>
                <a:schemeClr val="tx1"/>
              </a:solidFill>
              <a:effectLst/>
            </a:endParaRPr>
          </a:p>
          <a:p>
            <a:pPr>
              <a:lnSpc>
                <a:spcPct val="150000"/>
              </a:lnSpc>
              <a:spcBef>
                <a:spcPct val="0"/>
              </a:spcBef>
              <a:buSzPct val="165000"/>
              <a:buFont typeface="Wingdings" pitchFamily="2" charset="2"/>
              <a:buChar char="ü"/>
            </a:pPr>
            <a:r>
              <a:rPr lang="en-US" sz="1800">
                <a:solidFill>
                  <a:schemeClr val="tx1"/>
                </a:solidFill>
                <a:effectLst/>
              </a:rPr>
              <a:t>No MOPS 2007, can be installed later</a:t>
            </a:r>
          </a:p>
          <a:p>
            <a:pPr>
              <a:lnSpc>
                <a:spcPct val="150000"/>
              </a:lnSpc>
              <a:spcBef>
                <a:spcPct val="0"/>
              </a:spcBef>
              <a:buSzPct val="165000"/>
              <a:buFont typeface="Wingdings" pitchFamily="2" charset="2"/>
              <a:buChar char="ü"/>
            </a:pPr>
            <a:r>
              <a:rPr lang="en-US" sz="1800">
                <a:solidFill>
                  <a:schemeClr val="tx1"/>
                </a:solidFill>
                <a:effectLst/>
              </a:rPr>
              <a:t>No WSS 3.0, can be installed later</a:t>
            </a: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endParaRPr lang="en-US" sz="1800">
              <a:solidFill>
                <a:schemeClr val="tx1"/>
              </a:solidFill>
              <a:effectLst/>
            </a:endParaRPr>
          </a:p>
          <a:p>
            <a:pPr>
              <a:lnSpc>
                <a:spcPct val="100000"/>
              </a:lnSpc>
              <a:spcBef>
                <a:spcPct val="0"/>
              </a:spcBef>
              <a:buSzPct val="165000"/>
              <a:buFont typeface="Wingdings" pitchFamily="2" charset="2"/>
              <a:buNone/>
            </a:pPr>
            <a:r>
              <a:rPr lang="en-US" sz="1800">
                <a:solidFill>
                  <a:schemeClr val="tx1"/>
                </a:solidFill>
                <a:effectLst/>
              </a:rPr>
              <a:t>The deployment consists of </a:t>
            </a:r>
          </a:p>
          <a:p>
            <a:r>
              <a:rPr lang="en-US" sz="1800">
                <a:solidFill>
                  <a:schemeClr val="tx1"/>
                </a:solidFill>
                <a:effectLst/>
              </a:rPr>
              <a:t> dedicated MOPPS 2007</a:t>
            </a:r>
          </a:p>
          <a:p>
            <a:r>
              <a:rPr lang="en-US" sz="1800">
                <a:solidFill>
                  <a:schemeClr val="tx1"/>
                </a:solidFill>
                <a:effectLst/>
              </a:rPr>
              <a:t> dedicated SQL Server Reporting Services</a:t>
            </a:r>
          </a:p>
          <a:p>
            <a:r>
              <a:rPr lang="en-US" sz="1800">
                <a:solidFill>
                  <a:schemeClr val="tx1"/>
                </a:solidFill>
                <a:effectLst/>
              </a:rPr>
              <a:t> shared SQL Server for MOPPS and WSS</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mtClean="0"/>
              <a:t>Scenario 4</a:t>
            </a:r>
          </a:p>
        </p:txBody>
      </p:sp>
      <p:sp>
        <p:nvSpPr>
          <p:cNvPr id="191491" name="Rectangle 3"/>
          <p:cNvSpPr>
            <a:spLocks noGrp="1" noChangeArrowheads="1"/>
          </p:cNvSpPr>
          <p:nvPr>
            <p:ph type="body" idx="4294967295"/>
          </p:nvPr>
        </p:nvSpPr>
        <p:spPr>
          <a:xfrm>
            <a:off x="683595" y="1190625"/>
            <a:ext cx="8388350" cy="714375"/>
          </a:xfrm>
        </p:spPr>
        <p:txBody>
          <a:bodyPr/>
          <a:lstStyle/>
          <a:p>
            <a:r>
              <a:rPr lang="en-US" sz="2400" dirty="0" smtClean="0"/>
              <a:t>Single server full deployment, including Office Project Server 2007 and Windows SharePoint Services 3.0</a:t>
            </a:r>
          </a:p>
        </p:txBody>
      </p:sp>
      <p:sp>
        <p:nvSpPr>
          <p:cNvPr id="93188" name="Rectangle 4"/>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sp>
        <p:nvSpPr>
          <p:cNvPr id="191493" name="Text Box 3"/>
          <p:cNvSpPr txBox="1">
            <a:spLocks noChangeArrowheads="1"/>
          </p:cNvSpPr>
          <p:nvPr/>
        </p:nvSpPr>
        <p:spPr bwMode="auto">
          <a:xfrm>
            <a:off x="3617913" y="1938338"/>
            <a:ext cx="5232400" cy="3140075"/>
          </a:xfrm>
          <a:prstGeom prst="rect">
            <a:avLst/>
          </a:prstGeom>
          <a:noFill/>
          <a:ln w="12700">
            <a:noFill/>
            <a:miter lim="800000"/>
            <a:headEnd/>
            <a:tailEnd/>
          </a:ln>
        </p:spPr>
        <p:txBody>
          <a:bodyPr>
            <a:spAutoFit/>
          </a:bodyPr>
          <a:lstStyle/>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r>
              <a:rPr lang="en-US" sz="1800">
                <a:solidFill>
                  <a:schemeClr val="tx1"/>
                </a:solidFill>
                <a:effectLst/>
              </a:rPr>
              <a:t>For evaluation MOPPS 2007</a:t>
            </a:r>
          </a:p>
          <a:p>
            <a:pPr>
              <a:lnSpc>
                <a:spcPct val="100000"/>
              </a:lnSpc>
              <a:spcBef>
                <a:spcPct val="0"/>
              </a:spcBef>
              <a:buSzPct val="165000"/>
              <a:buFont typeface="Wingdings" pitchFamily="2" charset="2"/>
              <a:buChar char="ü"/>
            </a:pPr>
            <a:r>
              <a:rPr lang="en-US" sz="1800">
                <a:solidFill>
                  <a:schemeClr val="tx1"/>
                </a:solidFill>
                <a:effectLst/>
              </a:rPr>
              <a:t>Including MOPS 2007 and WSS 3.0</a:t>
            </a:r>
          </a:p>
          <a:p>
            <a:pPr>
              <a:lnSpc>
                <a:spcPct val="100000"/>
              </a:lnSpc>
              <a:spcBef>
                <a:spcPct val="0"/>
              </a:spcBef>
              <a:buSzPct val="165000"/>
              <a:buFont typeface="Wingdings" pitchFamily="2" charset="2"/>
              <a:buChar char="ü"/>
            </a:pPr>
            <a:r>
              <a:rPr lang="en-US" sz="1800">
                <a:solidFill>
                  <a:schemeClr val="tx1"/>
                </a:solidFill>
                <a:effectLst/>
              </a:rPr>
              <a:t>Small number of concurrent users and entities</a:t>
            </a: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None/>
            </a:pPr>
            <a:r>
              <a:rPr lang="en-US" sz="1800" b="1">
                <a:solidFill>
                  <a:schemeClr val="tx1"/>
                </a:solidFill>
                <a:effectLst/>
              </a:rPr>
              <a:t>Note:</a:t>
            </a:r>
          </a:p>
          <a:p>
            <a:pPr>
              <a:lnSpc>
                <a:spcPct val="100000"/>
              </a:lnSpc>
              <a:spcBef>
                <a:spcPct val="0"/>
              </a:spcBef>
              <a:buSzPct val="165000"/>
              <a:buFont typeface="Wingdings" pitchFamily="2" charset="2"/>
              <a:buNone/>
            </a:pPr>
            <a:r>
              <a:rPr lang="en-US" sz="1800">
                <a:solidFill>
                  <a:schemeClr val="tx1"/>
                </a:solidFill>
                <a:effectLst/>
              </a:rPr>
              <a:t>WSS 3.0 can not be installed on the same web site as MOPPS 2007.</a:t>
            </a:r>
          </a:p>
        </p:txBody>
      </p:sp>
      <p:graphicFrame>
        <p:nvGraphicFramePr>
          <p:cNvPr id="191494" name="Object 2"/>
          <p:cNvGraphicFramePr>
            <a:graphicFrameLocks noChangeAspect="1"/>
          </p:cNvGraphicFramePr>
          <p:nvPr/>
        </p:nvGraphicFramePr>
        <p:xfrm>
          <a:off x="985838" y="2876550"/>
          <a:ext cx="1809750" cy="1647825"/>
        </p:xfrm>
        <a:graphic>
          <a:graphicData uri="http://schemas.openxmlformats.org/presentationml/2006/ole">
            <p:oleObj spid="_x0000_s4098" name="Visio" r:id="rId4" imgW="2257349" imgH="2057400" progId="">
              <p:embed/>
            </p:oleObj>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mtClean="0"/>
              <a:t>Scenario 5</a:t>
            </a:r>
          </a:p>
        </p:txBody>
      </p:sp>
      <p:sp>
        <p:nvSpPr>
          <p:cNvPr id="193539" name="Rectangle 3"/>
          <p:cNvSpPr>
            <a:spLocks noGrp="1" noChangeArrowheads="1"/>
          </p:cNvSpPr>
          <p:nvPr>
            <p:ph type="body" idx="4294967295"/>
          </p:nvPr>
        </p:nvSpPr>
        <p:spPr>
          <a:xfrm>
            <a:off x="688923" y="1190625"/>
            <a:ext cx="8388350" cy="664797"/>
          </a:xfrm>
        </p:spPr>
        <p:txBody>
          <a:bodyPr/>
          <a:lstStyle/>
          <a:p>
            <a:r>
              <a:rPr lang="en-US" sz="2400" dirty="0" smtClean="0"/>
              <a:t>Single server deployment, including Windows </a:t>
            </a:r>
            <a:r>
              <a:rPr lang="en-US" sz="2400" dirty="0" smtClean="0"/>
              <a:t/>
            </a:r>
            <a:br>
              <a:rPr lang="en-US" sz="2400" dirty="0" smtClean="0"/>
            </a:br>
            <a:r>
              <a:rPr lang="en-US" sz="2400" dirty="0" smtClean="0"/>
              <a:t>SharePoint </a:t>
            </a:r>
            <a:r>
              <a:rPr lang="en-US" sz="2400" dirty="0" smtClean="0"/>
              <a:t>Services 3.0</a:t>
            </a:r>
          </a:p>
        </p:txBody>
      </p:sp>
      <p:sp>
        <p:nvSpPr>
          <p:cNvPr id="94212" name="Rectangle 4"/>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graphicFrame>
        <p:nvGraphicFramePr>
          <p:cNvPr id="193541" name="Object 2"/>
          <p:cNvGraphicFramePr>
            <a:graphicFrameLocks noChangeAspect="1"/>
          </p:cNvGraphicFramePr>
          <p:nvPr/>
        </p:nvGraphicFramePr>
        <p:xfrm>
          <a:off x="1143000" y="2328863"/>
          <a:ext cx="1800225" cy="1514475"/>
        </p:xfrm>
        <a:graphic>
          <a:graphicData uri="http://schemas.openxmlformats.org/presentationml/2006/ole">
            <p:oleObj spid="_x0000_s5122" name="Visio" r:id="rId4" imgW="2257349" imgH="1905000" progId="">
              <p:embed/>
            </p:oleObj>
          </a:graphicData>
        </a:graphic>
      </p:graphicFrame>
      <p:sp>
        <p:nvSpPr>
          <p:cNvPr id="193542" name="Text Box 3"/>
          <p:cNvSpPr txBox="1">
            <a:spLocks noChangeArrowheads="1"/>
          </p:cNvSpPr>
          <p:nvPr/>
        </p:nvSpPr>
        <p:spPr bwMode="auto">
          <a:xfrm>
            <a:off x="3617913" y="1938338"/>
            <a:ext cx="5232400" cy="3140075"/>
          </a:xfrm>
          <a:prstGeom prst="rect">
            <a:avLst/>
          </a:prstGeom>
          <a:noFill/>
          <a:ln w="12700">
            <a:noFill/>
            <a:miter lim="800000"/>
            <a:headEnd/>
            <a:tailEnd/>
          </a:ln>
        </p:spPr>
        <p:txBody>
          <a:bodyPr>
            <a:spAutoFit/>
          </a:bodyPr>
          <a:lstStyle/>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r>
              <a:rPr lang="en-US" sz="1800">
                <a:solidFill>
                  <a:schemeClr val="tx1"/>
                </a:solidFill>
                <a:effectLst/>
              </a:rPr>
              <a:t>For evaluation MOPPS 2007</a:t>
            </a:r>
          </a:p>
          <a:p>
            <a:pPr>
              <a:lnSpc>
                <a:spcPct val="100000"/>
              </a:lnSpc>
              <a:spcBef>
                <a:spcPct val="0"/>
              </a:spcBef>
              <a:buSzPct val="165000"/>
              <a:buFont typeface="Wingdings" pitchFamily="2" charset="2"/>
              <a:buChar char="ü"/>
            </a:pPr>
            <a:r>
              <a:rPr lang="en-US" sz="1800">
                <a:solidFill>
                  <a:schemeClr val="tx1"/>
                </a:solidFill>
                <a:effectLst/>
              </a:rPr>
              <a:t>Including WSS 3.0</a:t>
            </a:r>
          </a:p>
          <a:p>
            <a:pPr>
              <a:lnSpc>
                <a:spcPct val="100000"/>
              </a:lnSpc>
              <a:spcBef>
                <a:spcPct val="0"/>
              </a:spcBef>
              <a:buSzPct val="165000"/>
              <a:buFont typeface="Wingdings" pitchFamily="2" charset="2"/>
              <a:buChar char="ü"/>
            </a:pPr>
            <a:r>
              <a:rPr lang="en-US" sz="1800">
                <a:solidFill>
                  <a:schemeClr val="tx1"/>
                </a:solidFill>
                <a:effectLst/>
              </a:rPr>
              <a:t>Small number of concurrent users and entities</a:t>
            </a: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None/>
            </a:pPr>
            <a:r>
              <a:rPr lang="en-US" sz="1800" b="1">
                <a:solidFill>
                  <a:schemeClr val="tx1"/>
                </a:solidFill>
                <a:effectLst/>
              </a:rPr>
              <a:t>Note:</a:t>
            </a:r>
          </a:p>
          <a:p>
            <a:pPr>
              <a:lnSpc>
                <a:spcPct val="100000"/>
              </a:lnSpc>
              <a:spcBef>
                <a:spcPct val="0"/>
              </a:spcBef>
              <a:buSzPct val="165000"/>
              <a:buFont typeface="Wingdings" pitchFamily="2" charset="2"/>
              <a:buNone/>
            </a:pPr>
            <a:r>
              <a:rPr lang="en-US" sz="1800">
                <a:solidFill>
                  <a:schemeClr val="tx1"/>
                </a:solidFill>
                <a:effectLst/>
              </a:rPr>
              <a:t>WSS 3.0 can not be installed on the same web site as MOPPS 2007.</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mtClean="0"/>
              <a:t>Scenario 6</a:t>
            </a:r>
          </a:p>
        </p:txBody>
      </p:sp>
      <p:sp>
        <p:nvSpPr>
          <p:cNvPr id="195587" name="Rectangle 3"/>
          <p:cNvSpPr>
            <a:spLocks noGrp="1" noChangeArrowheads="1"/>
          </p:cNvSpPr>
          <p:nvPr>
            <p:ph type="body" idx="4294967295"/>
          </p:nvPr>
        </p:nvSpPr>
        <p:spPr>
          <a:xfrm>
            <a:off x="692926" y="1190625"/>
            <a:ext cx="8388350" cy="714375"/>
          </a:xfrm>
        </p:spPr>
        <p:txBody>
          <a:bodyPr/>
          <a:lstStyle/>
          <a:p>
            <a:r>
              <a:rPr lang="en-US" sz="2400" dirty="0" smtClean="0"/>
              <a:t>Single server stand-alone Office Project Portfolio Server deployment</a:t>
            </a:r>
          </a:p>
        </p:txBody>
      </p:sp>
      <p:sp>
        <p:nvSpPr>
          <p:cNvPr id="95236" name="Rectangle 4"/>
          <p:cNvSpPr>
            <a:spLocks noChangeArrowheads="1"/>
          </p:cNvSpPr>
          <p:nvPr/>
        </p:nvSpPr>
        <p:spPr bwMode="auto">
          <a:xfrm>
            <a:off x="0" y="1476375"/>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sp>
        <p:nvSpPr>
          <p:cNvPr id="95240" name="Rectangle 8"/>
          <p:cNvSpPr>
            <a:spLocks noChangeArrowheads="1"/>
          </p:cNvSpPr>
          <p:nvPr/>
        </p:nvSpPr>
        <p:spPr bwMode="auto">
          <a:xfrm>
            <a:off x="0" y="2738438"/>
            <a:ext cx="9144000" cy="0"/>
          </a:xfrm>
          <a:prstGeom prst="rect">
            <a:avLst/>
          </a:prstGeom>
          <a:noFill/>
          <a:ln w="9525" algn="ctr">
            <a:noFill/>
            <a:miter lim="800000"/>
            <a:headEnd/>
            <a:tailEnd/>
          </a:ln>
          <a:effectLst/>
        </p:spPr>
        <p:txBody>
          <a:bodyPr wrap="none" lIns="90000" tIns="46800" rIns="90000" bIns="46800" anchor="ctr">
            <a:spAutoFit/>
          </a:bodyPr>
          <a:lstStyle/>
          <a:p>
            <a:pPr>
              <a:defRPr/>
            </a:pPr>
            <a:endParaRPr lang="en-US"/>
          </a:p>
        </p:txBody>
      </p:sp>
      <p:graphicFrame>
        <p:nvGraphicFramePr>
          <p:cNvPr id="195590" name="Object 2"/>
          <p:cNvGraphicFramePr>
            <a:graphicFrameLocks noChangeAspect="1"/>
          </p:cNvGraphicFramePr>
          <p:nvPr/>
        </p:nvGraphicFramePr>
        <p:xfrm>
          <a:off x="1057275" y="2409825"/>
          <a:ext cx="1809750" cy="1381125"/>
        </p:xfrm>
        <a:graphic>
          <a:graphicData uri="http://schemas.openxmlformats.org/presentationml/2006/ole">
            <p:oleObj spid="_x0000_s6146" name="Visio" r:id="rId4" imgW="2257349" imgH="1723949" progId="">
              <p:embed/>
            </p:oleObj>
          </a:graphicData>
        </a:graphic>
      </p:graphicFrame>
      <p:sp>
        <p:nvSpPr>
          <p:cNvPr id="195591" name="Text Box 3"/>
          <p:cNvSpPr txBox="1">
            <a:spLocks noChangeArrowheads="1"/>
          </p:cNvSpPr>
          <p:nvPr/>
        </p:nvSpPr>
        <p:spPr bwMode="auto">
          <a:xfrm>
            <a:off x="3617913" y="1938338"/>
            <a:ext cx="5232400" cy="2032000"/>
          </a:xfrm>
          <a:prstGeom prst="rect">
            <a:avLst/>
          </a:prstGeom>
          <a:noFill/>
          <a:ln w="12700">
            <a:noFill/>
            <a:miter lim="800000"/>
            <a:headEnd/>
            <a:tailEnd/>
          </a:ln>
        </p:spPr>
        <p:txBody>
          <a:bodyPr>
            <a:spAutoFit/>
          </a:bodyPr>
          <a:lstStyle/>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r>
              <a:rPr lang="en-US" sz="1800">
                <a:solidFill>
                  <a:schemeClr val="tx1"/>
                </a:solidFill>
                <a:effectLst/>
              </a:rPr>
              <a:t>For evaluation MOPPS 2007</a:t>
            </a:r>
          </a:p>
          <a:p>
            <a:pPr>
              <a:lnSpc>
                <a:spcPct val="100000"/>
              </a:lnSpc>
              <a:spcBef>
                <a:spcPct val="0"/>
              </a:spcBef>
              <a:buSzPct val="165000"/>
              <a:buFont typeface="Wingdings" pitchFamily="2" charset="2"/>
              <a:buChar char="ü"/>
            </a:pPr>
            <a:r>
              <a:rPr lang="en-US" sz="1800">
                <a:solidFill>
                  <a:schemeClr val="tx1"/>
                </a:solidFill>
                <a:effectLst/>
              </a:rPr>
              <a:t>Small number of concurrent users and entities</a:t>
            </a: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a:p>
            <a:pPr>
              <a:lnSpc>
                <a:spcPct val="100000"/>
              </a:lnSpc>
              <a:spcBef>
                <a:spcPct val="0"/>
              </a:spcBef>
              <a:buSzPct val="165000"/>
              <a:buFont typeface="Wingdings" pitchFamily="2" charset="2"/>
              <a:buChar char="ü"/>
            </a:pPr>
            <a:endParaRPr lang="en-US" sz="1800">
              <a:solidFill>
                <a:schemeClr val="tx1"/>
              </a:solidFill>
              <a:effectLst/>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Project Portfolio Server 2007</a:t>
            </a:r>
            <a:endParaRPr lang="en-US" smtClean="0"/>
          </a:p>
        </p:txBody>
      </p:sp>
      <p:sp>
        <p:nvSpPr>
          <p:cNvPr id="197635" name="Rectangle 3"/>
          <p:cNvSpPr>
            <a:spLocks noGrp="1" noChangeArrowheads="1"/>
          </p:cNvSpPr>
          <p:nvPr>
            <p:ph type="body" sz="quarter" idx="10"/>
          </p:nvPr>
        </p:nvSpPr>
        <p:spPr>
          <a:xfrm>
            <a:off x="381000" y="1411552"/>
            <a:ext cx="8382000" cy="3447098"/>
          </a:xfrm>
        </p:spPr>
        <p:txBody>
          <a:bodyPr/>
          <a:lstStyle/>
          <a:p>
            <a:pPr>
              <a:lnSpc>
                <a:spcPct val="100000"/>
              </a:lnSpc>
              <a:buNone/>
            </a:pPr>
            <a:r>
              <a:rPr lang="en-US" altLang="zh-CN" b="1" dirty="0" smtClean="0"/>
              <a:t>Hardware Sizing:  Stress Agents</a:t>
            </a:r>
          </a:p>
          <a:p>
            <a:pPr>
              <a:lnSpc>
                <a:spcPct val="100000"/>
              </a:lnSpc>
            </a:pPr>
            <a:r>
              <a:rPr lang="en-US" altLang="zh-CN" dirty="0" smtClean="0"/>
              <a:t>Application </a:t>
            </a:r>
            <a:r>
              <a:rPr lang="en-US" altLang="zh-CN" dirty="0" smtClean="0"/>
              <a:t>Server</a:t>
            </a:r>
            <a:endParaRPr lang="en-US" altLang="zh-CN" dirty="0" smtClean="0"/>
          </a:p>
          <a:p>
            <a:pPr>
              <a:lnSpc>
                <a:spcPct val="100000"/>
              </a:lnSpc>
            </a:pPr>
            <a:r>
              <a:rPr lang="en-US" altLang="zh-CN" dirty="0" smtClean="0"/>
              <a:t>Scheduler </a:t>
            </a:r>
            <a:r>
              <a:rPr lang="en-US" altLang="zh-CN" dirty="0" smtClean="0"/>
              <a:t>Service</a:t>
            </a:r>
            <a:endParaRPr lang="en-US" altLang="zh-CN" dirty="0" smtClean="0"/>
          </a:p>
          <a:p>
            <a:pPr>
              <a:lnSpc>
                <a:spcPct val="100000"/>
              </a:lnSpc>
            </a:pPr>
            <a:r>
              <a:rPr lang="en-US" altLang="zh-CN" dirty="0" smtClean="0"/>
              <a:t>Report </a:t>
            </a:r>
            <a:r>
              <a:rPr lang="en-US" altLang="zh-CN" dirty="0" smtClean="0"/>
              <a:t>Generation</a:t>
            </a:r>
            <a:endParaRPr lang="en-US" altLang="zh-CN" dirty="0" smtClean="0"/>
          </a:p>
          <a:p>
            <a:pPr>
              <a:lnSpc>
                <a:spcPct val="100000"/>
              </a:lnSpc>
            </a:pPr>
            <a:r>
              <a:rPr lang="en-US" altLang="zh-CN" dirty="0" smtClean="0"/>
              <a:t>Desktop (ActiveX Controls:  Optimizer)</a:t>
            </a:r>
          </a:p>
          <a:p>
            <a:pPr>
              <a:lnSpc>
                <a:spcPct val="100000"/>
              </a:lnSpc>
            </a:pPr>
            <a:endParaRPr lang="en-US" altLang="zh-CN"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20813"/>
            <a:ext cx="8032750" cy="1523495"/>
          </a:xfrm>
        </p:spPr>
        <p:txBody>
          <a:bodyPr/>
          <a:lstStyle/>
          <a:p>
            <a:r>
              <a:rPr smtClean="0"/>
              <a:t>Deployment Best Practices For Project Portfolio Server</a:t>
            </a:r>
            <a:endParaRPr lang="en-US" dirty="0"/>
          </a:p>
        </p:txBody>
      </p:sp>
      <p:sp>
        <p:nvSpPr>
          <p:cNvPr id="3" name="Subtitle 2"/>
          <p:cNvSpPr>
            <a:spLocks noGrp="1"/>
          </p:cNvSpPr>
          <p:nvPr>
            <p:ph type="subTitle" idx="1"/>
          </p:nvPr>
        </p:nvSpPr>
        <p:spPr/>
        <p:txBody>
          <a:bodyPr/>
          <a:lstStyle/>
          <a:p>
            <a:r>
              <a:rPr lang="en-US" dirty="0" smtClean="0"/>
              <a:t>Isabel Bernardos Galindo</a:t>
            </a:r>
          </a:p>
          <a:p>
            <a:r>
              <a:rPr lang="en-US" dirty="0" smtClean="0"/>
              <a:t>IW Consultant – WW </a:t>
            </a:r>
            <a:r>
              <a:rPr lang="en-US" dirty="0" err="1" smtClean="0"/>
              <a:t>CoE</a:t>
            </a:r>
            <a:r>
              <a:rPr lang="en-US" dirty="0" smtClean="0"/>
              <a:t> EPM</a:t>
            </a:r>
          </a:p>
          <a:p>
            <a:r>
              <a:rPr lang="en-US" dirty="0" smtClean="0"/>
              <a:t>Microsoft </a:t>
            </a:r>
            <a:r>
              <a:rPr lang="en-US" dirty="0" err="1" smtClean="0"/>
              <a:t>Iberica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Project Portfolio Server 2007</a:t>
            </a:r>
          </a:p>
        </p:txBody>
      </p:sp>
      <p:sp>
        <p:nvSpPr>
          <p:cNvPr id="197635" name="Rectangle 3"/>
          <p:cNvSpPr>
            <a:spLocks noGrp="1" noChangeArrowheads="1"/>
          </p:cNvSpPr>
          <p:nvPr>
            <p:ph type="body" sz="quarter" idx="10"/>
          </p:nvPr>
        </p:nvSpPr>
        <p:spPr>
          <a:xfrm>
            <a:off x="381000" y="1411552"/>
            <a:ext cx="8382000" cy="4598182"/>
          </a:xfrm>
        </p:spPr>
        <p:txBody>
          <a:bodyPr/>
          <a:lstStyle/>
          <a:p>
            <a:pPr marL="341313" indent="-341313">
              <a:buNone/>
            </a:pPr>
            <a:r>
              <a:rPr lang="en-US" altLang="zh-CN" sz="2400" b="1" dirty="0" smtClean="0"/>
              <a:t>Application Server Minimum Requirements</a:t>
            </a:r>
          </a:p>
          <a:p>
            <a:pPr marL="341313" indent="-341313"/>
            <a:r>
              <a:rPr lang="en-US" altLang="zh-CN" sz="2400" dirty="0" smtClean="0"/>
              <a:t>Hardware</a:t>
            </a:r>
          </a:p>
          <a:p>
            <a:pPr marL="682625" lvl="1" indent="-341313"/>
            <a:r>
              <a:rPr lang="en-US" altLang="zh-CN" sz="2000" dirty="0" smtClean="0"/>
              <a:t>2 x 2.5 GHz Processor class machine</a:t>
            </a:r>
          </a:p>
          <a:p>
            <a:pPr marL="682625" lvl="1" indent="-341313"/>
            <a:r>
              <a:rPr lang="en-US" altLang="zh-CN" sz="2000" dirty="0" smtClean="0"/>
              <a:t>1 GB RAM, 2GB recommended</a:t>
            </a:r>
          </a:p>
          <a:p>
            <a:pPr marL="682625" lvl="1" indent="-341313"/>
            <a:r>
              <a:rPr lang="en-US" altLang="zh-CN" sz="2000" dirty="0" smtClean="0"/>
              <a:t>1 GB disk space for the application</a:t>
            </a:r>
          </a:p>
          <a:p>
            <a:pPr lvl="1"/>
            <a:endParaRPr lang="en-US" altLang="zh-CN" sz="2000" dirty="0" smtClean="0"/>
          </a:p>
          <a:p>
            <a:pPr marL="341313" indent="-341313"/>
            <a:r>
              <a:rPr lang="en-US" altLang="zh-CN" sz="2400" dirty="0" smtClean="0"/>
              <a:t>Operating System, Web Server and Utilities</a:t>
            </a:r>
          </a:p>
          <a:p>
            <a:pPr marL="682625" lvl="1" indent="-341313"/>
            <a:r>
              <a:rPr lang="en-US" altLang="zh-CN" sz="2000" dirty="0" smtClean="0"/>
              <a:t>Microsoft Windows 2003 Server  (32 bits)</a:t>
            </a:r>
          </a:p>
          <a:p>
            <a:pPr marL="682625" lvl="1" indent="-341313"/>
            <a:r>
              <a:rPr lang="en-US" altLang="zh-CN" sz="2000" dirty="0" smtClean="0"/>
              <a:t>Microsoft Internet Information Services 6.x</a:t>
            </a:r>
          </a:p>
          <a:p>
            <a:pPr marL="682625" lvl="1" indent="-341313"/>
            <a:r>
              <a:rPr lang="en-US" altLang="zh-CN" sz="2000" dirty="0" smtClean="0"/>
              <a:t>Microsoft .NET v2.0</a:t>
            </a:r>
          </a:p>
          <a:p>
            <a:pPr lvl="1"/>
            <a:endParaRPr lang="en-US" altLang="zh-CN" sz="2000" dirty="0" smtClean="0"/>
          </a:p>
          <a:p>
            <a:pPr marL="341313" indent="-341313"/>
            <a:r>
              <a:rPr lang="en-US" altLang="zh-CN" sz="2400" dirty="0" smtClean="0"/>
              <a:t>Software</a:t>
            </a:r>
          </a:p>
          <a:p>
            <a:pPr marL="682625" lvl="1" indent="-341313"/>
            <a:r>
              <a:rPr lang="en-US" altLang="zh-CN" sz="2000" dirty="0" smtClean="0"/>
              <a:t>Microsoft Office Project Portfolio Server 2007</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mtClean="0"/>
              <a:t>Project Portfolio Server 2007</a:t>
            </a:r>
          </a:p>
        </p:txBody>
      </p:sp>
      <p:sp>
        <p:nvSpPr>
          <p:cNvPr id="199683" name="Rectangle 3"/>
          <p:cNvSpPr>
            <a:spLocks noGrp="1" noChangeArrowheads="1"/>
          </p:cNvSpPr>
          <p:nvPr>
            <p:ph type="body" sz="quarter" idx="10"/>
          </p:nvPr>
        </p:nvSpPr>
        <p:spPr>
          <a:xfrm>
            <a:off x="381000" y="1411552"/>
            <a:ext cx="8382000" cy="5146024"/>
          </a:xfrm>
        </p:spPr>
        <p:txBody>
          <a:bodyPr/>
          <a:lstStyle/>
          <a:p>
            <a:pPr>
              <a:buNone/>
            </a:pPr>
            <a:r>
              <a:rPr lang="en-US" b="1" dirty="0" smtClean="0"/>
              <a:t>Database Server Minimum Requirements</a:t>
            </a:r>
            <a:endParaRPr lang="en-US" altLang="zh-CN" b="1" dirty="0" smtClean="0"/>
          </a:p>
          <a:p>
            <a:r>
              <a:rPr lang="en-US" altLang="zh-CN" dirty="0" smtClean="0"/>
              <a:t>Hardware</a:t>
            </a:r>
          </a:p>
          <a:p>
            <a:pPr lvl="1"/>
            <a:r>
              <a:rPr lang="en-US" altLang="zh-CN" dirty="0" smtClean="0"/>
              <a:t>2 x 2.5 GHz Processor class machine</a:t>
            </a:r>
          </a:p>
          <a:p>
            <a:pPr lvl="1"/>
            <a:r>
              <a:rPr lang="en-US" altLang="zh-CN" dirty="0" smtClean="0"/>
              <a:t>2 GB RAM</a:t>
            </a:r>
          </a:p>
          <a:p>
            <a:pPr lvl="1"/>
            <a:r>
              <a:rPr lang="en-US" altLang="zh-CN" dirty="0" smtClean="0"/>
              <a:t>Database size typically 200MB-2GB (largest customer = 8GB)</a:t>
            </a:r>
          </a:p>
          <a:p>
            <a:pPr lvl="1"/>
            <a:endParaRPr lang="en-US" altLang="zh-CN" dirty="0" smtClean="0"/>
          </a:p>
          <a:p>
            <a:r>
              <a:rPr lang="en-US" altLang="zh-CN" dirty="0" smtClean="0"/>
              <a:t>Operating System and Database</a:t>
            </a:r>
          </a:p>
          <a:p>
            <a:pPr lvl="1"/>
            <a:r>
              <a:rPr lang="en-US" dirty="0" smtClean="0"/>
              <a:t>Microsoft Windows 2003 Server (64 or 32-bits)</a:t>
            </a:r>
          </a:p>
          <a:p>
            <a:pPr lvl="1"/>
            <a:r>
              <a:rPr lang="en-US" dirty="0" smtClean="0"/>
              <a:t>Microsoft SQL Server 2005 Standard/Enterprise Edition SP1</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mtClean="0"/>
              <a:t>Project Portfolio Server 2007</a:t>
            </a:r>
          </a:p>
        </p:txBody>
      </p:sp>
      <p:sp>
        <p:nvSpPr>
          <p:cNvPr id="201731" name="Rectangle 3"/>
          <p:cNvSpPr>
            <a:spLocks noGrp="1" noChangeArrowheads="1"/>
          </p:cNvSpPr>
          <p:nvPr>
            <p:ph type="body" sz="quarter" idx="10"/>
          </p:nvPr>
        </p:nvSpPr>
        <p:spPr>
          <a:xfrm>
            <a:off x="381000" y="1411552"/>
            <a:ext cx="8382000" cy="5146024"/>
          </a:xfrm>
        </p:spPr>
        <p:txBody>
          <a:bodyPr/>
          <a:lstStyle/>
          <a:p>
            <a:pPr>
              <a:buNone/>
            </a:pPr>
            <a:r>
              <a:rPr lang="en-US" altLang="zh-CN" b="1" dirty="0" smtClean="0"/>
              <a:t>Report Server Minimum Requirements</a:t>
            </a:r>
          </a:p>
          <a:p>
            <a:r>
              <a:rPr lang="en-US" altLang="zh-CN" dirty="0" smtClean="0"/>
              <a:t>Hardware</a:t>
            </a:r>
          </a:p>
          <a:p>
            <a:pPr lvl="1"/>
            <a:r>
              <a:rPr lang="en-US" altLang="zh-CN" dirty="0" smtClean="0"/>
              <a:t>2 x 2.5 GHz Processor class machine</a:t>
            </a:r>
          </a:p>
          <a:p>
            <a:pPr lvl="1"/>
            <a:r>
              <a:rPr lang="en-US" altLang="zh-CN" dirty="0" smtClean="0"/>
              <a:t>1 GB RAM, 2GB recommended</a:t>
            </a:r>
          </a:p>
          <a:p>
            <a:pPr lvl="1"/>
            <a:endParaRPr lang="en-US" altLang="zh-CN" dirty="0" smtClean="0"/>
          </a:p>
          <a:p>
            <a:r>
              <a:rPr lang="en-US" altLang="zh-CN" dirty="0" smtClean="0"/>
              <a:t>Operating System and Database</a:t>
            </a:r>
          </a:p>
          <a:p>
            <a:pPr lvl="1"/>
            <a:r>
              <a:rPr lang="en-US" dirty="0" smtClean="0"/>
              <a:t>Microsoft Windows 2003 Server  (64 or 32 bits)</a:t>
            </a:r>
          </a:p>
          <a:p>
            <a:pPr lvl="1"/>
            <a:r>
              <a:rPr lang="en-US" altLang="zh-CN" dirty="0" smtClean="0"/>
              <a:t>Microsoft SQL Server 2005 Reporting</a:t>
            </a:r>
            <a:br>
              <a:rPr lang="en-US" altLang="zh-CN" dirty="0" smtClean="0"/>
            </a:br>
            <a:r>
              <a:rPr lang="en-US" altLang="zh-CN" dirty="0" smtClean="0"/>
              <a:t>Services SP1</a:t>
            </a:r>
          </a:p>
          <a:p>
            <a:pPr lvl="1"/>
            <a:r>
              <a:rPr lang="en-US" altLang="zh-CN" dirty="0" smtClean="0"/>
              <a:t>Microsoft Project Portfolio Server 2007</a:t>
            </a:r>
            <a:br>
              <a:rPr lang="en-US" altLang="zh-CN" dirty="0" smtClean="0"/>
            </a:br>
            <a:r>
              <a:rPr lang="en-US" altLang="zh-CN" dirty="0" smtClean="0"/>
              <a:t>(certain subcomponents)</a:t>
            </a:r>
            <a:endParaRPr lang="en-US"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81000" y="230188"/>
            <a:ext cx="8382000" cy="1218795"/>
          </a:xfrm>
        </p:spPr>
        <p:txBody>
          <a:bodyPr/>
          <a:lstStyle/>
          <a:p>
            <a:r>
              <a:rPr lang="en-US" sz="4400" dirty="0" smtClean="0"/>
              <a:t>Project Portfolio Server 2007: </a:t>
            </a:r>
            <a:br>
              <a:rPr lang="en-US" sz="4400" dirty="0" smtClean="0"/>
            </a:br>
            <a:r>
              <a:rPr lang="en-US" sz="4400" dirty="0" smtClean="0"/>
              <a:t>Real Life Sizing</a:t>
            </a:r>
          </a:p>
        </p:txBody>
      </p:sp>
      <p:sp>
        <p:nvSpPr>
          <p:cNvPr id="201731" name="Rectangle 3"/>
          <p:cNvSpPr>
            <a:spLocks noGrp="1" noChangeArrowheads="1"/>
          </p:cNvSpPr>
          <p:nvPr>
            <p:ph type="body" sz="quarter" idx="10"/>
          </p:nvPr>
        </p:nvSpPr>
        <p:spPr>
          <a:xfrm>
            <a:off x="381000" y="1905000"/>
            <a:ext cx="8382000" cy="4395049"/>
          </a:xfrm>
        </p:spPr>
        <p:txBody>
          <a:bodyPr/>
          <a:lstStyle/>
          <a:p>
            <a:pPr marL="287338" indent="-287338"/>
            <a:r>
              <a:rPr lang="en-US" altLang="zh-CN" sz="2400" dirty="0" smtClean="0"/>
              <a:t>Portfolio Application Server (500 users)</a:t>
            </a:r>
          </a:p>
          <a:p>
            <a:pPr marL="573088" lvl="1" indent="-285750"/>
            <a:r>
              <a:rPr lang="en-US" altLang="zh-CN" sz="2000" dirty="0" smtClean="0"/>
              <a:t>4 x 3.0 GHz Processor server</a:t>
            </a:r>
          </a:p>
          <a:p>
            <a:pPr marL="573088" lvl="1" indent="-285750"/>
            <a:r>
              <a:rPr lang="en-US" altLang="zh-CN" sz="2000" dirty="0" smtClean="0"/>
              <a:t>4 GB RAM</a:t>
            </a:r>
          </a:p>
          <a:p>
            <a:pPr marL="287338" indent="-287338"/>
            <a:r>
              <a:rPr lang="en-US" altLang="zh-CN" sz="2400" dirty="0" smtClean="0"/>
              <a:t>Portfolio Application Server (1,000 users)</a:t>
            </a:r>
          </a:p>
          <a:p>
            <a:pPr marL="573088" lvl="1" indent="-285750"/>
            <a:r>
              <a:rPr lang="en-US" altLang="zh-CN" sz="2000" dirty="0" smtClean="0"/>
              <a:t>8 x 3.0 GHz Processor server</a:t>
            </a:r>
          </a:p>
          <a:p>
            <a:pPr marL="573088" lvl="1" indent="-285750"/>
            <a:r>
              <a:rPr lang="en-US" altLang="zh-CN" sz="2000" dirty="0" smtClean="0"/>
              <a:t>4 GB RAM</a:t>
            </a:r>
          </a:p>
          <a:p>
            <a:pPr marL="287338" indent="-287338"/>
            <a:r>
              <a:rPr lang="en-US" altLang="zh-CN" sz="2400" dirty="0" smtClean="0"/>
              <a:t>Database Server</a:t>
            </a:r>
          </a:p>
          <a:p>
            <a:pPr marL="573088" lvl="1" indent="-285750"/>
            <a:r>
              <a:rPr lang="en-US" altLang="zh-CN" sz="2000" dirty="0" smtClean="0"/>
              <a:t>2 x 3.0 GHz Processor server</a:t>
            </a:r>
          </a:p>
          <a:p>
            <a:pPr marL="573088" lvl="1" indent="-285750"/>
            <a:r>
              <a:rPr lang="en-US" altLang="zh-CN" sz="2000" dirty="0" smtClean="0"/>
              <a:t>4 GB RAM</a:t>
            </a:r>
            <a:endParaRPr lang="en-US" sz="2000" dirty="0" smtClean="0"/>
          </a:p>
          <a:p>
            <a:pPr marL="287338" indent="-287338"/>
            <a:r>
              <a:rPr lang="en-US" altLang="zh-CN" sz="2400" dirty="0" smtClean="0"/>
              <a:t>Reporting Server (distributed)</a:t>
            </a:r>
          </a:p>
          <a:p>
            <a:pPr marL="573088" lvl="1" indent="-285750"/>
            <a:r>
              <a:rPr lang="en-US" altLang="zh-CN" sz="2000" dirty="0" smtClean="0"/>
              <a:t>2 x 3.0 GHz Processor server</a:t>
            </a:r>
          </a:p>
          <a:p>
            <a:pPr marL="573088" lvl="1" indent="-285750"/>
            <a:r>
              <a:rPr lang="en-US" altLang="zh-CN" sz="2000" dirty="0" smtClean="0"/>
              <a:t>4 GB RAM</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mtClean="0"/>
              <a:t>Project Portfolio Server 2007</a:t>
            </a:r>
          </a:p>
        </p:txBody>
      </p:sp>
      <p:sp>
        <p:nvSpPr>
          <p:cNvPr id="203779" name="Rectangle 3"/>
          <p:cNvSpPr>
            <a:spLocks noGrp="1" noChangeArrowheads="1"/>
          </p:cNvSpPr>
          <p:nvPr>
            <p:ph type="body" sz="quarter" idx="10"/>
          </p:nvPr>
        </p:nvSpPr>
        <p:spPr>
          <a:xfrm>
            <a:off x="381000" y="1411552"/>
            <a:ext cx="8382000" cy="5004447"/>
          </a:xfrm>
        </p:spPr>
        <p:txBody>
          <a:bodyPr/>
          <a:lstStyle/>
          <a:p>
            <a:pPr>
              <a:buNone/>
            </a:pPr>
            <a:r>
              <a:rPr lang="en-US" sz="2400" b="1" dirty="0" smtClean="0"/>
              <a:t>Client Minimum Requirements</a:t>
            </a:r>
            <a:endParaRPr lang="en-US" altLang="zh-CN" sz="2400" b="1" dirty="0" smtClean="0"/>
          </a:p>
          <a:p>
            <a:pPr marL="341313" indent="-341313"/>
            <a:r>
              <a:rPr lang="en-US" altLang="zh-CN" sz="2400" dirty="0" smtClean="0"/>
              <a:t>Hardware</a:t>
            </a:r>
          </a:p>
          <a:p>
            <a:pPr marL="627063" lvl="1" indent="-285750"/>
            <a:r>
              <a:rPr lang="en-US" altLang="zh-CN" sz="2000" dirty="0" smtClean="0"/>
              <a:t>700MHz, 128MB RAM, 40GB disk space</a:t>
            </a:r>
          </a:p>
          <a:p>
            <a:pPr lvl="1"/>
            <a:endParaRPr lang="en-US" altLang="zh-CN" sz="2000" dirty="0" smtClean="0"/>
          </a:p>
          <a:p>
            <a:pPr marL="341313" indent="-341313"/>
            <a:r>
              <a:rPr lang="en-US" altLang="zh-CN" sz="2400" dirty="0" smtClean="0"/>
              <a:t>Operating System</a:t>
            </a:r>
          </a:p>
          <a:p>
            <a:pPr marL="627063" lvl="1" indent="-285750"/>
            <a:r>
              <a:rPr lang="en-US" altLang="zh-CN" sz="2000" dirty="0" smtClean="0"/>
              <a:t>Microsoft Windows XP SP2 or later, Microsoft Windows Vista</a:t>
            </a:r>
          </a:p>
          <a:p>
            <a:pPr lvl="1"/>
            <a:endParaRPr lang="en-US" altLang="zh-CN" sz="2000" dirty="0" smtClean="0"/>
          </a:p>
          <a:p>
            <a:pPr marL="341313" indent="-341313"/>
            <a:r>
              <a:rPr lang="en-US" altLang="zh-CN" sz="2400" dirty="0" smtClean="0"/>
              <a:t>Software</a:t>
            </a:r>
          </a:p>
          <a:p>
            <a:pPr marL="627063" lvl="1" indent="-285750"/>
            <a:r>
              <a:rPr lang="en-US" sz="2000" dirty="0" smtClean="0"/>
              <a:t>Microsoft Internet Explorer 6.0 or higher</a:t>
            </a:r>
          </a:p>
          <a:p>
            <a:pPr lvl="1"/>
            <a:endParaRPr lang="en-US" sz="2000" dirty="0" smtClean="0"/>
          </a:p>
          <a:p>
            <a:pPr marL="341313" indent="-341313"/>
            <a:r>
              <a:rPr lang="en-US" altLang="zh-CN" sz="2400" dirty="0" smtClean="0"/>
              <a:t>For use of the Optimizer and Data Import</a:t>
            </a:r>
            <a:endParaRPr lang="en-US" sz="2400" dirty="0" smtClean="0"/>
          </a:p>
          <a:p>
            <a:pPr marL="627063" lvl="1" indent="-285750"/>
            <a:r>
              <a:rPr lang="en-US" sz="2000" dirty="0" smtClean="0"/>
              <a:t>Microsoft Excel 2003 or higher</a:t>
            </a:r>
          </a:p>
          <a:p>
            <a:pPr marL="627063" lvl="1" indent="-285750"/>
            <a:r>
              <a:rPr lang="en-US" sz="2000" dirty="0" smtClean="0"/>
              <a:t>Excel, Trust access to Visual Basic Project should be enabled</a:t>
            </a:r>
          </a:p>
          <a:p>
            <a:pPr marL="627063" lvl="1" indent="-285750"/>
            <a:r>
              <a:rPr lang="en-US" sz="2000" dirty="0" smtClean="0"/>
              <a:t>Download and install rights of ActiveX components</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US" smtClean="0"/>
              <a:t>EPM Integration Extensibility</a:t>
            </a:r>
          </a:p>
        </p:txBody>
      </p:sp>
      <p:sp>
        <p:nvSpPr>
          <p:cNvPr id="40" name="Rectangle 4"/>
          <p:cNvSpPr>
            <a:spLocks noGrp="1" noChangeArrowheads="1"/>
          </p:cNvSpPr>
          <p:nvPr>
            <p:ph type="sldNum" sz="quarter" idx="4294967295"/>
          </p:nvPr>
        </p:nvSpPr>
        <p:spPr>
          <a:xfrm>
            <a:off x="7010400" y="6229350"/>
            <a:ext cx="2133600" cy="476250"/>
          </a:xfrm>
          <a:prstGeom prst="rect">
            <a:avLst/>
          </a:prstGeom>
          <a:ln/>
        </p:spPr>
        <p:txBody>
          <a:bodyPr/>
          <a:lstStyle/>
          <a:p>
            <a:fld id="{0F0AFE78-D5A7-4B24-BE28-AE949BF4A353}" type="slidenum">
              <a:rPr lang="en-US"/>
              <a:pPr/>
              <a:t>25</a:t>
            </a:fld>
            <a:endParaRPr lang="en-US"/>
          </a:p>
        </p:txBody>
      </p:sp>
      <p:sp>
        <p:nvSpPr>
          <p:cNvPr id="205829" name="Rectangle 5"/>
          <p:cNvSpPr>
            <a:spLocks noGrp="1" noChangeArrowheads="1"/>
          </p:cNvSpPr>
          <p:nvPr>
            <p:ph type="body" idx="4294967295"/>
          </p:nvPr>
        </p:nvSpPr>
        <p:spPr>
          <a:xfrm>
            <a:off x="768350" y="1420813"/>
            <a:ext cx="8375650" cy="776287"/>
          </a:xfrm>
        </p:spPr>
        <p:txBody>
          <a:bodyPr/>
          <a:lstStyle/>
          <a:p>
            <a:pPr marL="288925" indent="-288925" eaLnBrk="1" hangingPunct="1"/>
            <a:r>
              <a:rPr lang="en-US" sz="2800" dirty="0" smtClean="0"/>
              <a:t>Consolidate and Analyze Projects across Federated Project Servers</a:t>
            </a:r>
          </a:p>
        </p:txBody>
      </p:sp>
      <p:pic>
        <p:nvPicPr>
          <p:cNvPr id="205826" name="Picture 2"/>
          <p:cNvPicPr>
            <a:picLocks noChangeAspect="1" noChangeArrowheads="1"/>
          </p:cNvPicPr>
          <p:nvPr/>
        </p:nvPicPr>
        <p:blipFill>
          <a:blip r:embed="rId3"/>
          <a:srcRect/>
          <a:stretch>
            <a:fillRect/>
          </a:stretch>
        </p:blipFill>
        <p:spPr bwMode="auto">
          <a:xfrm>
            <a:off x="5175250" y="4832350"/>
            <a:ext cx="3694113" cy="1100138"/>
          </a:xfrm>
          <a:prstGeom prst="rect">
            <a:avLst/>
          </a:prstGeom>
          <a:noFill/>
          <a:ln w="12700">
            <a:noFill/>
            <a:miter lim="800000"/>
            <a:headEnd/>
            <a:tailEnd/>
          </a:ln>
        </p:spPr>
      </p:pic>
      <p:pic>
        <p:nvPicPr>
          <p:cNvPr id="205827" name="Picture 3"/>
          <p:cNvPicPr>
            <a:picLocks noChangeAspect="1" noChangeArrowheads="1"/>
          </p:cNvPicPr>
          <p:nvPr/>
        </p:nvPicPr>
        <p:blipFill>
          <a:blip r:embed="rId3"/>
          <a:srcRect/>
          <a:stretch>
            <a:fillRect/>
          </a:stretch>
        </p:blipFill>
        <p:spPr bwMode="auto">
          <a:xfrm>
            <a:off x="5170488" y="3948113"/>
            <a:ext cx="3694112" cy="1100137"/>
          </a:xfrm>
          <a:prstGeom prst="rect">
            <a:avLst/>
          </a:prstGeom>
          <a:noFill/>
          <a:ln w="12700">
            <a:noFill/>
            <a:miter lim="800000"/>
            <a:headEnd/>
            <a:tailEnd/>
          </a:ln>
        </p:spPr>
      </p:pic>
      <p:sp>
        <p:nvSpPr>
          <p:cNvPr id="5415942" name="Rectangle 6"/>
          <p:cNvSpPr>
            <a:spLocks noChangeArrowheads="1"/>
          </p:cNvSpPr>
          <p:nvPr/>
        </p:nvSpPr>
        <p:spPr bwMode="auto">
          <a:xfrm>
            <a:off x="204788" y="2914650"/>
            <a:ext cx="3886200" cy="2971800"/>
          </a:xfrm>
          <a:prstGeom prst="rect">
            <a:avLst/>
          </a:prstGeom>
          <a:gradFill rotWithShape="1">
            <a:gsLst>
              <a:gs pos="0">
                <a:srgbClr val="000099"/>
              </a:gs>
              <a:gs pos="100000">
                <a:schemeClr val="bg1"/>
              </a:gs>
            </a:gsLst>
            <a:lin ang="5400000" scaled="1"/>
          </a:gradFill>
          <a:ln w="9525">
            <a:solidFill>
              <a:schemeClr val="tx1"/>
            </a:solidFill>
            <a:miter lim="800000"/>
            <a:headEnd/>
            <a:tailEnd/>
          </a:ln>
          <a:effectLst/>
        </p:spPr>
        <p:txBody>
          <a:bodyPr wrap="none" anchor="ctr"/>
          <a:lstStyle/>
          <a:p>
            <a:pPr>
              <a:defRPr/>
            </a:pPr>
            <a:endParaRPr lang="en-US"/>
          </a:p>
        </p:txBody>
      </p:sp>
      <p:sp>
        <p:nvSpPr>
          <p:cNvPr id="5415943" name="Rectangle 7"/>
          <p:cNvSpPr>
            <a:spLocks noChangeArrowheads="1"/>
          </p:cNvSpPr>
          <p:nvPr/>
        </p:nvSpPr>
        <p:spPr bwMode="auto">
          <a:xfrm>
            <a:off x="433388" y="3524250"/>
            <a:ext cx="3124200" cy="2057400"/>
          </a:xfrm>
          <a:prstGeom prst="rect">
            <a:avLst/>
          </a:prstGeom>
          <a:solidFill>
            <a:schemeClr val="bg1"/>
          </a:solidFill>
          <a:ln w="9525">
            <a:solidFill>
              <a:schemeClr val="tx1"/>
            </a:solidFill>
            <a:prstDash val="dash"/>
            <a:miter lim="800000"/>
            <a:headEnd/>
            <a:tailEnd/>
          </a:ln>
          <a:effectLst/>
        </p:spPr>
        <p:txBody>
          <a:bodyPr wrap="none" anchor="ctr"/>
          <a:lstStyle/>
          <a:p>
            <a:pPr>
              <a:defRPr/>
            </a:pPr>
            <a:endParaRPr lang="en-US"/>
          </a:p>
        </p:txBody>
      </p:sp>
      <p:pic>
        <p:nvPicPr>
          <p:cNvPr id="205832" name="Picture 8"/>
          <p:cNvPicPr>
            <a:picLocks noChangeAspect="1" noChangeArrowheads="1"/>
          </p:cNvPicPr>
          <p:nvPr/>
        </p:nvPicPr>
        <p:blipFill>
          <a:blip r:embed="rId4"/>
          <a:srcRect/>
          <a:stretch>
            <a:fillRect/>
          </a:stretch>
        </p:blipFill>
        <p:spPr bwMode="auto">
          <a:xfrm>
            <a:off x="357188" y="3405188"/>
            <a:ext cx="3581400" cy="2346325"/>
          </a:xfrm>
          <a:prstGeom prst="rect">
            <a:avLst/>
          </a:prstGeom>
          <a:noFill/>
          <a:ln w="9525">
            <a:solidFill>
              <a:schemeClr val="tx1"/>
            </a:solidFill>
            <a:miter lim="800000"/>
            <a:headEnd/>
            <a:tailEnd/>
          </a:ln>
        </p:spPr>
      </p:pic>
      <p:sp>
        <p:nvSpPr>
          <p:cNvPr id="5415945" name="Line 9"/>
          <p:cNvSpPr>
            <a:spLocks noChangeShapeType="1"/>
          </p:cNvSpPr>
          <p:nvPr/>
        </p:nvSpPr>
        <p:spPr bwMode="auto">
          <a:xfrm flipH="1" flipV="1">
            <a:off x="3633788" y="4294188"/>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46" name="Line 10"/>
          <p:cNvSpPr>
            <a:spLocks noChangeShapeType="1"/>
          </p:cNvSpPr>
          <p:nvPr/>
        </p:nvSpPr>
        <p:spPr bwMode="auto">
          <a:xfrm flipH="1" flipV="1">
            <a:off x="3633788" y="4535488"/>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47" name="Line 11"/>
          <p:cNvSpPr>
            <a:spLocks noChangeShapeType="1"/>
          </p:cNvSpPr>
          <p:nvPr/>
        </p:nvSpPr>
        <p:spPr bwMode="auto">
          <a:xfrm flipV="1">
            <a:off x="4243388" y="4279900"/>
            <a:ext cx="0" cy="266700"/>
          </a:xfrm>
          <a:prstGeom prst="line">
            <a:avLst/>
          </a:prstGeom>
          <a:noFill/>
          <a:ln w="28575">
            <a:solidFill>
              <a:srgbClr val="FFFF00"/>
            </a:solidFill>
            <a:round/>
            <a:headEnd/>
            <a:tailEnd/>
          </a:ln>
          <a:effectLst>
            <a:outerShdw dist="28398" dir="3806097" algn="ctr" rotWithShape="0">
              <a:schemeClr val="bg2">
                <a:alpha val="50000"/>
              </a:schemeClr>
            </a:outerShdw>
          </a:effectLst>
        </p:spPr>
        <p:txBody>
          <a:bodyPr/>
          <a:lstStyle/>
          <a:p>
            <a:pPr>
              <a:defRPr/>
            </a:pPr>
            <a:endParaRPr lang="en-US"/>
          </a:p>
        </p:txBody>
      </p:sp>
      <p:sp>
        <p:nvSpPr>
          <p:cNvPr id="5415948" name="Line 12"/>
          <p:cNvSpPr>
            <a:spLocks noChangeShapeType="1"/>
          </p:cNvSpPr>
          <p:nvPr/>
        </p:nvSpPr>
        <p:spPr bwMode="auto">
          <a:xfrm flipV="1">
            <a:off x="4243388" y="4376738"/>
            <a:ext cx="914400" cy="4762"/>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49" name="Line 13"/>
          <p:cNvSpPr>
            <a:spLocks noChangeShapeType="1"/>
          </p:cNvSpPr>
          <p:nvPr/>
        </p:nvSpPr>
        <p:spPr bwMode="auto">
          <a:xfrm flipH="1" flipV="1">
            <a:off x="3633788" y="4778375"/>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0" name="Line 14"/>
          <p:cNvSpPr>
            <a:spLocks noChangeShapeType="1"/>
          </p:cNvSpPr>
          <p:nvPr/>
        </p:nvSpPr>
        <p:spPr bwMode="auto">
          <a:xfrm flipH="1" flipV="1">
            <a:off x="3633788" y="5019675"/>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1" name="Line 15"/>
          <p:cNvSpPr>
            <a:spLocks noChangeShapeType="1"/>
          </p:cNvSpPr>
          <p:nvPr/>
        </p:nvSpPr>
        <p:spPr bwMode="auto">
          <a:xfrm flipH="1" flipV="1">
            <a:off x="3633788" y="5262563"/>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2" name="Line 16"/>
          <p:cNvSpPr>
            <a:spLocks noChangeShapeType="1"/>
          </p:cNvSpPr>
          <p:nvPr/>
        </p:nvSpPr>
        <p:spPr bwMode="auto">
          <a:xfrm flipH="1" flipV="1">
            <a:off x="3633788" y="5505450"/>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3" name="Line 17"/>
          <p:cNvSpPr>
            <a:spLocks noChangeShapeType="1"/>
          </p:cNvSpPr>
          <p:nvPr/>
        </p:nvSpPr>
        <p:spPr bwMode="auto">
          <a:xfrm flipH="1" flipV="1">
            <a:off x="3633788" y="3810000"/>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4" name="Line 18"/>
          <p:cNvSpPr>
            <a:spLocks noChangeShapeType="1"/>
          </p:cNvSpPr>
          <p:nvPr/>
        </p:nvSpPr>
        <p:spPr bwMode="auto">
          <a:xfrm flipH="1" flipV="1">
            <a:off x="3633788" y="4051300"/>
            <a:ext cx="6096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5" name="Line 19"/>
          <p:cNvSpPr>
            <a:spLocks noChangeShapeType="1"/>
          </p:cNvSpPr>
          <p:nvPr/>
        </p:nvSpPr>
        <p:spPr bwMode="auto">
          <a:xfrm flipV="1">
            <a:off x="4243388" y="3797300"/>
            <a:ext cx="0" cy="266700"/>
          </a:xfrm>
          <a:prstGeom prst="line">
            <a:avLst/>
          </a:prstGeom>
          <a:noFill/>
          <a:ln w="28575">
            <a:solidFill>
              <a:srgbClr val="FFFF00"/>
            </a:solidFill>
            <a:round/>
            <a:headEnd/>
            <a:tailEnd/>
          </a:ln>
          <a:effectLst>
            <a:outerShdw dist="28398" dir="3806097" algn="ctr" rotWithShape="0">
              <a:schemeClr val="bg2">
                <a:alpha val="50000"/>
              </a:schemeClr>
            </a:outerShdw>
          </a:effectLst>
        </p:spPr>
        <p:txBody>
          <a:bodyPr/>
          <a:lstStyle/>
          <a:p>
            <a:pPr>
              <a:defRPr/>
            </a:pPr>
            <a:endParaRPr lang="en-US"/>
          </a:p>
        </p:txBody>
      </p:sp>
      <p:sp>
        <p:nvSpPr>
          <p:cNvPr id="5415956" name="Line 20"/>
          <p:cNvSpPr>
            <a:spLocks noChangeShapeType="1"/>
          </p:cNvSpPr>
          <p:nvPr/>
        </p:nvSpPr>
        <p:spPr bwMode="auto">
          <a:xfrm flipH="1" flipV="1">
            <a:off x="4621213" y="3473450"/>
            <a:ext cx="9525" cy="431800"/>
          </a:xfrm>
          <a:prstGeom prst="line">
            <a:avLst/>
          </a:prstGeom>
          <a:noFill/>
          <a:ln w="28575">
            <a:solidFill>
              <a:srgbClr val="FFFF00"/>
            </a:solidFill>
            <a:round/>
            <a:headEnd/>
            <a:tailEnd/>
          </a:ln>
          <a:effectLst>
            <a:outerShdw dist="28398" dir="3806097" algn="ctr" rotWithShape="0">
              <a:schemeClr val="bg2">
                <a:alpha val="50000"/>
              </a:schemeClr>
            </a:outerShdw>
          </a:effectLst>
        </p:spPr>
        <p:txBody>
          <a:bodyPr/>
          <a:lstStyle/>
          <a:p>
            <a:pPr>
              <a:defRPr/>
            </a:pPr>
            <a:endParaRPr lang="en-US"/>
          </a:p>
        </p:txBody>
      </p:sp>
      <p:sp>
        <p:nvSpPr>
          <p:cNvPr id="5415957" name="Line 21"/>
          <p:cNvSpPr>
            <a:spLocks noChangeShapeType="1"/>
          </p:cNvSpPr>
          <p:nvPr/>
        </p:nvSpPr>
        <p:spPr bwMode="auto">
          <a:xfrm flipV="1">
            <a:off x="4624388" y="3467100"/>
            <a:ext cx="533400" cy="4763"/>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sp>
        <p:nvSpPr>
          <p:cNvPr id="5415958" name="Rectangle 22"/>
          <p:cNvSpPr>
            <a:spLocks noChangeArrowheads="1"/>
          </p:cNvSpPr>
          <p:nvPr/>
        </p:nvSpPr>
        <p:spPr bwMode="auto">
          <a:xfrm>
            <a:off x="128588" y="2363788"/>
            <a:ext cx="8915400" cy="3627437"/>
          </a:xfrm>
          <a:prstGeom prst="rect">
            <a:avLst/>
          </a:prstGeom>
          <a:noFill/>
          <a:ln w="9525">
            <a:solidFill>
              <a:schemeClr val="tx1"/>
            </a:solidFill>
            <a:miter lim="800000"/>
            <a:headEnd/>
            <a:tailEnd/>
          </a:ln>
          <a:effectLst/>
        </p:spPr>
        <p:txBody>
          <a:bodyPr wrap="none" anchor="ctr"/>
          <a:lstStyle/>
          <a:p>
            <a:pPr>
              <a:defRPr/>
            </a:pPr>
            <a:endParaRPr lang="en-US"/>
          </a:p>
        </p:txBody>
      </p:sp>
      <p:sp>
        <p:nvSpPr>
          <p:cNvPr id="205847" name="Rectangle 23"/>
          <p:cNvSpPr>
            <a:spLocks noChangeArrowheads="1"/>
          </p:cNvSpPr>
          <p:nvPr/>
        </p:nvSpPr>
        <p:spPr bwMode="auto">
          <a:xfrm>
            <a:off x="212725" y="2457450"/>
            <a:ext cx="8755063" cy="381000"/>
          </a:xfrm>
          <a:prstGeom prst="rect">
            <a:avLst/>
          </a:prstGeom>
          <a:solidFill>
            <a:schemeClr val="bg1"/>
          </a:solidFill>
          <a:ln w="9525">
            <a:solidFill>
              <a:schemeClr val="tx1"/>
            </a:solidFill>
            <a:miter lim="800000"/>
            <a:headEnd/>
            <a:tailEnd/>
          </a:ln>
        </p:spPr>
        <p:txBody>
          <a:bodyPr wrap="none" anchor="ctr"/>
          <a:lstStyle/>
          <a:p>
            <a:pPr algn="ctr">
              <a:lnSpc>
                <a:spcPct val="100000"/>
              </a:lnSpc>
              <a:spcBef>
                <a:spcPct val="0"/>
              </a:spcBef>
              <a:buClrTx/>
              <a:buFontTx/>
              <a:buNone/>
            </a:pPr>
            <a:endParaRPr lang="en-US" sz="2800">
              <a:solidFill>
                <a:schemeClr val="tx1"/>
              </a:solidFill>
              <a:effectLst/>
              <a:latin typeface="Verdana" pitchFamily="34" charset="0"/>
            </a:endParaRPr>
          </a:p>
        </p:txBody>
      </p:sp>
      <p:sp>
        <p:nvSpPr>
          <p:cNvPr id="5415960" name="Text Box 24"/>
          <p:cNvSpPr txBox="1">
            <a:spLocks noChangeArrowheads="1"/>
          </p:cNvSpPr>
          <p:nvPr/>
        </p:nvSpPr>
        <p:spPr bwMode="auto">
          <a:xfrm>
            <a:off x="890588" y="2471738"/>
            <a:ext cx="7239000"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defRPr/>
            </a:pPr>
            <a:r>
              <a:rPr lang="en-US" sz="1800" i="1">
                <a:solidFill>
                  <a:schemeClr val="tx1"/>
                </a:solidFill>
                <a:effectLst>
                  <a:outerShdw blurRad="38100" dist="38100" dir="2700000" algn="tl">
                    <a:srgbClr val="FFFFFF"/>
                  </a:outerShdw>
                </a:effectLst>
                <a:latin typeface="Verdana" pitchFamily="34" charset="0"/>
              </a:rPr>
              <a:t>Portfolio Management</a:t>
            </a:r>
          </a:p>
        </p:txBody>
      </p:sp>
      <p:sp>
        <p:nvSpPr>
          <p:cNvPr id="5415961" name="Line 25"/>
          <p:cNvSpPr>
            <a:spLocks noChangeShapeType="1"/>
          </p:cNvSpPr>
          <p:nvPr/>
        </p:nvSpPr>
        <p:spPr bwMode="auto">
          <a:xfrm>
            <a:off x="4167188" y="2457450"/>
            <a:ext cx="0" cy="3530600"/>
          </a:xfrm>
          <a:prstGeom prst="line">
            <a:avLst/>
          </a:prstGeom>
          <a:noFill/>
          <a:ln w="9525">
            <a:solidFill>
              <a:schemeClr val="tx1"/>
            </a:solidFill>
            <a:prstDash val="dash"/>
            <a:round/>
            <a:headEnd/>
            <a:tailEnd/>
          </a:ln>
          <a:effectLst/>
        </p:spPr>
        <p:txBody>
          <a:bodyPr/>
          <a:lstStyle/>
          <a:p>
            <a:pPr>
              <a:defRPr/>
            </a:pPr>
            <a:endParaRPr lang="en-US"/>
          </a:p>
        </p:txBody>
      </p:sp>
      <p:sp>
        <p:nvSpPr>
          <p:cNvPr id="5415962" name="Line 26"/>
          <p:cNvSpPr>
            <a:spLocks noChangeShapeType="1"/>
          </p:cNvSpPr>
          <p:nvPr/>
        </p:nvSpPr>
        <p:spPr bwMode="auto">
          <a:xfrm>
            <a:off x="5005388" y="2457450"/>
            <a:ext cx="0" cy="3530600"/>
          </a:xfrm>
          <a:prstGeom prst="line">
            <a:avLst/>
          </a:prstGeom>
          <a:noFill/>
          <a:ln w="9525">
            <a:solidFill>
              <a:schemeClr val="tx1"/>
            </a:solidFill>
            <a:prstDash val="dash"/>
            <a:round/>
            <a:headEnd/>
            <a:tailEnd/>
          </a:ln>
          <a:effectLst/>
        </p:spPr>
        <p:txBody>
          <a:bodyPr/>
          <a:lstStyle/>
          <a:p>
            <a:pPr>
              <a:defRPr/>
            </a:pPr>
            <a:endParaRPr lang="en-US"/>
          </a:p>
        </p:txBody>
      </p:sp>
      <p:sp>
        <p:nvSpPr>
          <p:cNvPr id="205851" name="Text Box 27"/>
          <p:cNvSpPr txBox="1">
            <a:spLocks noChangeArrowheads="1"/>
          </p:cNvSpPr>
          <p:nvPr/>
        </p:nvSpPr>
        <p:spPr bwMode="auto">
          <a:xfrm>
            <a:off x="7454900" y="4195763"/>
            <a:ext cx="457200" cy="519112"/>
          </a:xfrm>
          <a:prstGeom prst="rect">
            <a:avLst/>
          </a:prstGeom>
          <a:noFill/>
          <a:ln w="9525">
            <a:noFill/>
            <a:miter lim="800000"/>
            <a:headEnd/>
            <a:tailEnd/>
          </a:ln>
        </p:spPr>
        <p:txBody>
          <a:bodyPr>
            <a:spAutoFit/>
          </a:bodyPr>
          <a:lstStyle/>
          <a:p>
            <a:pPr>
              <a:lnSpc>
                <a:spcPct val="100000"/>
              </a:lnSpc>
              <a:spcBef>
                <a:spcPct val="50000"/>
              </a:spcBef>
              <a:buClrTx/>
              <a:buFontTx/>
              <a:buNone/>
            </a:pPr>
            <a:r>
              <a:rPr lang="en-US" sz="2800">
                <a:solidFill>
                  <a:schemeClr val="tx1"/>
                </a:solidFill>
                <a:effectLst/>
                <a:latin typeface="Arial Unicode MS" pitchFamily="34" charset="-128"/>
                <a:ea typeface="Arial Unicode MS" pitchFamily="34" charset="-128"/>
                <a:cs typeface="Arial Unicode MS" pitchFamily="34" charset="-128"/>
              </a:rPr>
              <a:t>②</a:t>
            </a:r>
          </a:p>
        </p:txBody>
      </p:sp>
      <p:sp>
        <p:nvSpPr>
          <p:cNvPr id="205852" name="Text Box 28"/>
          <p:cNvSpPr txBox="1">
            <a:spLocks noChangeArrowheads="1"/>
          </p:cNvSpPr>
          <p:nvPr/>
        </p:nvSpPr>
        <p:spPr bwMode="auto">
          <a:xfrm>
            <a:off x="7437438" y="5099050"/>
            <a:ext cx="457200" cy="519113"/>
          </a:xfrm>
          <a:prstGeom prst="rect">
            <a:avLst/>
          </a:prstGeom>
          <a:noFill/>
          <a:ln w="9525">
            <a:noFill/>
            <a:miter lim="800000"/>
            <a:headEnd/>
            <a:tailEnd/>
          </a:ln>
        </p:spPr>
        <p:txBody>
          <a:bodyPr>
            <a:spAutoFit/>
          </a:bodyPr>
          <a:lstStyle/>
          <a:p>
            <a:pPr>
              <a:lnSpc>
                <a:spcPct val="100000"/>
              </a:lnSpc>
              <a:spcBef>
                <a:spcPct val="50000"/>
              </a:spcBef>
              <a:buClrTx/>
              <a:buFontTx/>
              <a:buNone/>
            </a:pPr>
            <a:r>
              <a:rPr lang="en-US" sz="2800">
                <a:solidFill>
                  <a:schemeClr val="tx1"/>
                </a:solidFill>
                <a:effectLst/>
                <a:latin typeface="Arial Unicode MS" pitchFamily="34" charset="-128"/>
                <a:ea typeface="Arial Unicode MS" pitchFamily="34" charset="-128"/>
                <a:cs typeface="Arial Unicode MS" pitchFamily="34" charset="-128"/>
              </a:rPr>
              <a:t>③</a:t>
            </a:r>
          </a:p>
        </p:txBody>
      </p:sp>
      <p:sp>
        <p:nvSpPr>
          <p:cNvPr id="5415965" name="Line 29"/>
          <p:cNvSpPr>
            <a:spLocks noChangeShapeType="1"/>
          </p:cNvSpPr>
          <p:nvPr/>
        </p:nvSpPr>
        <p:spPr bwMode="auto">
          <a:xfrm flipH="1">
            <a:off x="4243388" y="2762250"/>
            <a:ext cx="685800" cy="0"/>
          </a:xfrm>
          <a:prstGeom prst="line">
            <a:avLst/>
          </a:prstGeom>
          <a:noFill/>
          <a:ln w="28575">
            <a:solidFill>
              <a:srgbClr val="FFFF00"/>
            </a:solidFill>
            <a:round/>
            <a:headEnd/>
            <a:tailEnd type="stealth" w="lg" len="lg"/>
          </a:ln>
          <a:effectLst/>
        </p:spPr>
        <p:txBody>
          <a:bodyPr/>
          <a:lstStyle/>
          <a:p>
            <a:pPr>
              <a:defRPr/>
            </a:pPr>
            <a:endParaRPr lang="en-US"/>
          </a:p>
        </p:txBody>
      </p:sp>
      <p:sp>
        <p:nvSpPr>
          <p:cNvPr id="5415966" name="Line 30"/>
          <p:cNvSpPr>
            <a:spLocks noChangeShapeType="1"/>
          </p:cNvSpPr>
          <p:nvPr/>
        </p:nvSpPr>
        <p:spPr bwMode="auto">
          <a:xfrm rot="10800000" flipH="1">
            <a:off x="4243388" y="2686050"/>
            <a:ext cx="685800" cy="0"/>
          </a:xfrm>
          <a:prstGeom prst="line">
            <a:avLst/>
          </a:prstGeom>
          <a:noFill/>
          <a:ln w="28575">
            <a:solidFill>
              <a:srgbClr val="FFFF00"/>
            </a:solidFill>
            <a:round/>
            <a:headEnd/>
            <a:tailEnd type="stealth" w="lg" len="lg"/>
          </a:ln>
          <a:effectLst/>
        </p:spPr>
        <p:txBody>
          <a:bodyPr/>
          <a:lstStyle/>
          <a:p>
            <a:pPr>
              <a:defRPr/>
            </a:pPr>
            <a:endParaRPr lang="en-US"/>
          </a:p>
        </p:txBody>
      </p:sp>
      <p:sp>
        <p:nvSpPr>
          <p:cNvPr id="205855" name="Text Box 31"/>
          <p:cNvSpPr txBox="1">
            <a:spLocks noChangeArrowheads="1"/>
          </p:cNvSpPr>
          <p:nvPr/>
        </p:nvSpPr>
        <p:spPr bwMode="auto">
          <a:xfrm>
            <a:off x="4014788" y="2471738"/>
            <a:ext cx="1143000" cy="214312"/>
          </a:xfrm>
          <a:prstGeom prst="rect">
            <a:avLst/>
          </a:prstGeom>
          <a:noFill/>
          <a:ln w="9525">
            <a:noFill/>
            <a:miter lim="800000"/>
            <a:headEnd/>
            <a:tailEnd/>
          </a:ln>
        </p:spPr>
        <p:txBody>
          <a:bodyPr>
            <a:spAutoFit/>
          </a:bodyPr>
          <a:lstStyle/>
          <a:p>
            <a:pPr algn="ctr">
              <a:lnSpc>
                <a:spcPct val="100000"/>
              </a:lnSpc>
              <a:spcBef>
                <a:spcPct val="50000"/>
              </a:spcBef>
              <a:buClrTx/>
              <a:buFontTx/>
              <a:buNone/>
            </a:pPr>
            <a:r>
              <a:rPr lang="en-US" sz="800" b="1">
                <a:solidFill>
                  <a:schemeClr val="tx1"/>
                </a:solidFill>
                <a:effectLst/>
                <a:latin typeface="Verdana" pitchFamily="34" charset="0"/>
              </a:rPr>
              <a:t>Data Transfer</a:t>
            </a:r>
          </a:p>
        </p:txBody>
      </p:sp>
      <p:sp>
        <p:nvSpPr>
          <p:cNvPr id="205856" name="Text Box 32"/>
          <p:cNvSpPr txBox="1">
            <a:spLocks noChangeArrowheads="1"/>
          </p:cNvSpPr>
          <p:nvPr/>
        </p:nvSpPr>
        <p:spPr bwMode="auto">
          <a:xfrm>
            <a:off x="703263" y="2957513"/>
            <a:ext cx="2794000" cy="396875"/>
          </a:xfrm>
          <a:prstGeom prst="rect">
            <a:avLst/>
          </a:prstGeom>
          <a:noFill/>
          <a:ln w="12700" algn="ctr">
            <a:noFill/>
            <a:miter lim="800000"/>
            <a:headEnd/>
            <a:tailEnd/>
          </a:ln>
        </p:spPr>
        <p:txBody>
          <a:bodyPr wrap="none">
            <a:spAutoFit/>
          </a:bodyPr>
          <a:lstStyle/>
          <a:p>
            <a:pPr algn="ctr">
              <a:lnSpc>
                <a:spcPct val="100000"/>
              </a:lnSpc>
              <a:spcBef>
                <a:spcPct val="0"/>
              </a:spcBef>
              <a:buClrTx/>
              <a:buFontTx/>
              <a:buNone/>
            </a:pPr>
            <a:r>
              <a:rPr lang="en-US">
                <a:solidFill>
                  <a:schemeClr val="tx1"/>
                </a:solidFill>
                <a:effectLst/>
              </a:rPr>
              <a:t>Project Portfolio Server</a:t>
            </a:r>
          </a:p>
        </p:txBody>
      </p:sp>
      <p:sp>
        <p:nvSpPr>
          <p:cNvPr id="5415969" name="AutoShape 33"/>
          <p:cNvSpPr>
            <a:spLocks noChangeArrowheads="1"/>
          </p:cNvSpPr>
          <p:nvPr/>
        </p:nvSpPr>
        <p:spPr bwMode="auto">
          <a:xfrm>
            <a:off x="1816100" y="5865813"/>
            <a:ext cx="5762625" cy="623887"/>
          </a:xfrm>
          <a:prstGeom prst="roundRect">
            <a:avLst>
              <a:gd name="adj" fmla="val 16667"/>
            </a:avLst>
          </a:prstGeom>
          <a:solidFill>
            <a:schemeClr val="hlink"/>
          </a:solidFill>
          <a:ln w="12700" algn="ctr">
            <a:solidFill>
              <a:srgbClr val="000066"/>
            </a:solidFill>
            <a:round/>
            <a:headEnd/>
            <a:tailEnd/>
          </a:ln>
        </p:spPr>
        <p:txBody>
          <a:bodyPr anchor="ctr"/>
          <a:lstStyle/>
          <a:p>
            <a:pPr algn="ctr">
              <a:lnSpc>
                <a:spcPct val="100000"/>
              </a:lnSpc>
              <a:spcBef>
                <a:spcPct val="50000"/>
              </a:spcBef>
              <a:buClrTx/>
              <a:buFontTx/>
              <a:buNone/>
            </a:pPr>
            <a:r>
              <a:rPr lang="en-US" sz="1400" b="1">
                <a:solidFill>
                  <a:srgbClr val="000066"/>
                </a:solidFill>
                <a:effectLst/>
              </a:rPr>
              <a:t>Portfolio Analysts can link multiple Project Servers to Project Portfolio Server to create an enterprise governance repository</a:t>
            </a:r>
          </a:p>
        </p:txBody>
      </p:sp>
      <p:sp>
        <p:nvSpPr>
          <p:cNvPr id="5415970" name="Text Box 34"/>
          <p:cNvSpPr txBox="1">
            <a:spLocks noChangeArrowheads="1"/>
          </p:cNvSpPr>
          <p:nvPr/>
        </p:nvSpPr>
        <p:spPr bwMode="auto">
          <a:xfrm>
            <a:off x="5537200" y="2471738"/>
            <a:ext cx="2884488"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defRPr/>
            </a:pPr>
            <a:r>
              <a:rPr lang="en-US" sz="1800" i="1">
                <a:solidFill>
                  <a:schemeClr val="tx1"/>
                </a:solidFill>
                <a:effectLst>
                  <a:outerShdw blurRad="38100" dist="38100" dir="2700000" algn="tl">
                    <a:srgbClr val="FFFFFF"/>
                  </a:outerShdw>
                </a:effectLst>
                <a:latin typeface="Verdana" pitchFamily="34" charset="0"/>
              </a:rPr>
              <a:t>Enterprise Project Mgt</a:t>
            </a:r>
          </a:p>
        </p:txBody>
      </p:sp>
      <p:sp>
        <p:nvSpPr>
          <p:cNvPr id="5415971" name="Line 35"/>
          <p:cNvSpPr>
            <a:spLocks noChangeShapeType="1"/>
          </p:cNvSpPr>
          <p:nvPr/>
        </p:nvSpPr>
        <p:spPr bwMode="auto">
          <a:xfrm flipV="1">
            <a:off x="4243388" y="4762500"/>
            <a:ext cx="0" cy="755650"/>
          </a:xfrm>
          <a:prstGeom prst="line">
            <a:avLst/>
          </a:prstGeom>
          <a:noFill/>
          <a:ln w="28575">
            <a:solidFill>
              <a:srgbClr val="FFFF00"/>
            </a:solidFill>
            <a:round/>
            <a:headEnd/>
            <a:tailEnd/>
          </a:ln>
          <a:effectLst>
            <a:outerShdw dist="28398" dir="3806097" algn="ctr" rotWithShape="0">
              <a:schemeClr val="bg2">
                <a:alpha val="50000"/>
              </a:schemeClr>
            </a:outerShdw>
          </a:effectLst>
        </p:spPr>
        <p:txBody>
          <a:bodyPr/>
          <a:lstStyle/>
          <a:p>
            <a:pPr>
              <a:defRPr/>
            </a:pPr>
            <a:endParaRPr lang="en-US"/>
          </a:p>
        </p:txBody>
      </p:sp>
      <p:sp>
        <p:nvSpPr>
          <p:cNvPr id="5415972" name="Line 36"/>
          <p:cNvSpPr>
            <a:spLocks noChangeShapeType="1"/>
          </p:cNvSpPr>
          <p:nvPr/>
        </p:nvSpPr>
        <p:spPr bwMode="auto">
          <a:xfrm>
            <a:off x="4243388" y="3911600"/>
            <a:ext cx="400050" cy="0"/>
          </a:xfrm>
          <a:prstGeom prst="line">
            <a:avLst/>
          </a:prstGeom>
          <a:noFill/>
          <a:ln w="28575">
            <a:solidFill>
              <a:srgbClr val="FFFF00"/>
            </a:solidFill>
            <a:round/>
            <a:headEnd/>
            <a:tailEnd/>
          </a:ln>
          <a:effectLst>
            <a:outerShdw dist="28398" dir="3806097" algn="ctr" rotWithShape="0">
              <a:schemeClr val="bg2">
                <a:alpha val="50000"/>
              </a:schemeClr>
            </a:outerShdw>
          </a:effectLst>
        </p:spPr>
        <p:txBody>
          <a:bodyPr/>
          <a:lstStyle/>
          <a:p>
            <a:pPr>
              <a:defRPr/>
            </a:pPr>
            <a:endParaRPr lang="en-US"/>
          </a:p>
        </p:txBody>
      </p:sp>
      <p:sp>
        <p:nvSpPr>
          <p:cNvPr id="5415973" name="Line 37"/>
          <p:cNvSpPr>
            <a:spLocks noChangeShapeType="1"/>
          </p:cNvSpPr>
          <p:nvPr/>
        </p:nvSpPr>
        <p:spPr bwMode="auto">
          <a:xfrm>
            <a:off x="4243388" y="5253038"/>
            <a:ext cx="914400" cy="0"/>
          </a:xfrm>
          <a:prstGeom prst="line">
            <a:avLst/>
          </a:prstGeom>
          <a:noFill/>
          <a:ln w="28575">
            <a:solidFill>
              <a:srgbClr val="FFFF00"/>
            </a:solidFill>
            <a:round/>
            <a:headEnd/>
            <a:tailEnd type="stealth" w="lg" len="lg"/>
          </a:ln>
          <a:effectLst>
            <a:outerShdw dist="28398" dir="3806097" algn="ctr" rotWithShape="0">
              <a:schemeClr val="bg2">
                <a:alpha val="50000"/>
              </a:schemeClr>
            </a:outerShdw>
          </a:effectLst>
        </p:spPr>
        <p:txBody>
          <a:bodyPr/>
          <a:lstStyle/>
          <a:p>
            <a:pPr>
              <a:defRPr/>
            </a:pPr>
            <a:endParaRPr lang="en-US"/>
          </a:p>
        </p:txBody>
      </p:sp>
      <p:pic>
        <p:nvPicPr>
          <p:cNvPr id="205862" name="Picture 38"/>
          <p:cNvPicPr>
            <a:picLocks noChangeAspect="1" noChangeArrowheads="1"/>
          </p:cNvPicPr>
          <p:nvPr/>
        </p:nvPicPr>
        <p:blipFill>
          <a:blip r:embed="rId3"/>
          <a:srcRect/>
          <a:stretch>
            <a:fillRect/>
          </a:stretch>
        </p:blipFill>
        <p:spPr bwMode="auto">
          <a:xfrm>
            <a:off x="5164138" y="3011488"/>
            <a:ext cx="3694112" cy="1100137"/>
          </a:xfrm>
          <a:prstGeom prst="rect">
            <a:avLst/>
          </a:prstGeom>
          <a:noFill/>
          <a:ln w="12700">
            <a:noFill/>
            <a:miter lim="800000"/>
            <a:headEnd/>
            <a:tailEnd/>
          </a:ln>
        </p:spPr>
      </p:pic>
      <p:sp>
        <p:nvSpPr>
          <p:cNvPr id="205863" name="Text Box 39"/>
          <p:cNvSpPr txBox="1">
            <a:spLocks noChangeArrowheads="1"/>
          </p:cNvSpPr>
          <p:nvPr/>
        </p:nvSpPr>
        <p:spPr bwMode="auto">
          <a:xfrm>
            <a:off x="7470775" y="3286125"/>
            <a:ext cx="457200" cy="519113"/>
          </a:xfrm>
          <a:prstGeom prst="rect">
            <a:avLst/>
          </a:prstGeom>
          <a:noFill/>
          <a:ln w="9525">
            <a:noFill/>
            <a:miter lim="800000"/>
            <a:headEnd/>
            <a:tailEnd/>
          </a:ln>
        </p:spPr>
        <p:txBody>
          <a:bodyPr>
            <a:spAutoFit/>
          </a:bodyPr>
          <a:lstStyle/>
          <a:p>
            <a:pPr>
              <a:lnSpc>
                <a:spcPct val="100000"/>
              </a:lnSpc>
              <a:spcBef>
                <a:spcPct val="50000"/>
              </a:spcBef>
              <a:buClrTx/>
              <a:buFontTx/>
              <a:buNone/>
            </a:pPr>
            <a:r>
              <a:rPr lang="en-US" sz="2800">
                <a:solidFill>
                  <a:schemeClr val="tx1"/>
                </a:solidFill>
                <a:effectLst/>
                <a:latin typeface="Arial Unicode MS" pitchFamily="34" charset="-128"/>
                <a:ea typeface="Arial Unicode MS" pitchFamily="34" charset="-128"/>
                <a:cs typeface="Arial Unicode MS" pitchFamily="34" charset="-128"/>
              </a:rPr>
              <a:t>①</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415969"/>
                                        </p:tgtEl>
                                        <p:attrNameLst>
                                          <p:attrName>style.visibility</p:attrName>
                                        </p:attrNameLst>
                                      </p:cBhvr>
                                      <p:to>
                                        <p:strVal val="visible"/>
                                      </p:to>
                                    </p:set>
                                    <p:anim calcmode="lin" valueType="num">
                                      <p:cBhvr>
                                        <p:cTn id="7" dur="500" fill="hold"/>
                                        <p:tgtEl>
                                          <p:spTgt spid="5415969"/>
                                        </p:tgtEl>
                                        <p:attrNameLst>
                                          <p:attrName>ppt_w</p:attrName>
                                        </p:attrNameLst>
                                      </p:cBhvr>
                                      <p:tavLst>
                                        <p:tav tm="0">
                                          <p:val>
                                            <p:fltVal val="0"/>
                                          </p:val>
                                        </p:tav>
                                        <p:tav tm="100000">
                                          <p:val>
                                            <p:strVal val="#ppt_w"/>
                                          </p:val>
                                        </p:tav>
                                      </p:tavLst>
                                    </p:anim>
                                    <p:anim calcmode="lin" valueType="num">
                                      <p:cBhvr>
                                        <p:cTn id="8" dur="500" fill="hold"/>
                                        <p:tgtEl>
                                          <p:spTgt spid="5415969"/>
                                        </p:tgtEl>
                                        <p:attrNameLst>
                                          <p:attrName>ppt_h</p:attrName>
                                        </p:attrNameLst>
                                      </p:cBhvr>
                                      <p:tavLst>
                                        <p:tav tm="0">
                                          <p:val>
                                            <p:fltVal val="0"/>
                                          </p:val>
                                        </p:tav>
                                        <p:tav tm="100000">
                                          <p:val>
                                            <p:strVal val="#ppt_h"/>
                                          </p:val>
                                        </p:tav>
                                      </p:tavLst>
                                    </p:anim>
                                    <p:animEffect transition="in" filter="fade">
                                      <p:cBhvr>
                                        <p:cTn id="9" dur="500"/>
                                        <p:tgtEl>
                                          <p:spTgt spid="5415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59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smtClean="0"/>
              <a:t>Getting Started – Quick List</a:t>
            </a:r>
            <a:endParaRPr lang="en-US" dirty="0"/>
          </a:p>
        </p:txBody>
      </p:sp>
      <p:sp>
        <p:nvSpPr>
          <p:cNvPr id="707587" name="Rectangle 3"/>
          <p:cNvSpPr>
            <a:spLocks noGrp="1" noChangeArrowheads="1"/>
          </p:cNvSpPr>
          <p:nvPr>
            <p:ph type="body" sz="quarter" idx="10"/>
          </p:nvPr>
        </p:nvSpPr>
        <p:spPr>
          <a:xfrm>
            <a:off x="381000" y="1411552"/>
            <a:ext cx="8548396" cy="4518160"/>
          </a:xfrm>
        </p:spPr>
        <p:txBody>
          <a:bodyPr/>
          <a:lstStyle/>
          <a:p>
            <a:r>
              <a:rPr lang="en-US" dirty="0" smtClean="0"/>
              <a:t>Installation</a:t>
            </a:r>
          </a:p>
          <a:p>
            <a:pPr lvl="1"/>
            <a:r>
              <a:rPr lang="en-US" dirty="0" smtClean="0"/>
              <a:t>Performance/sizing requirements (number of users, projects etc.), select appropriate hardware</a:t>
            </a:r>
          </a:p>
          <a:p>
            <a:pPr lvl="1"/>
            <a:r>
              <a:rPr lang="en-US" dirty="0" smtClean="0"/>
              <a:t>Start-up requirements, enable all required dependencies (Project Server, </a:t>
            </a:r>
            <a:r>
              <a:rPr lang="en-US" dirty="0" smtClean="0"/>
              <a:t>SharePoint, etc</a:t>
            </a:r>
            <a:r>
              <a:rPr lang="en-US" dirty="0" smtClean="0"/>
              <a:t>.)</a:t>
            </a:r>
          </a:p>
          <a:p>
            <a:r>
              <a:rPr lang="en-US" dirty="0" smtClean="0"/>
              <a:t>Configuration</a:t>
            </a:r>
          </a:p>
          <a:p>
            <a:pPr lvl="1"/>
            <a:r>
              <a:rPr lang="en-US" dirty="0" smtClean="0"/>
              <a:t>Business processes, define Workflows</a:t>
            </a:r>
          </a:p>
          <a:p>
            <a:pPr lvl="1"/>
            <a:r>
              <a:rPr lang="en-US" dirty="0" smtClean="0"/>
              <a:t>Organizational structure, create hierarchies</a:t>
            </a:r>
          </a:p>
          <a:p>
            <a:pPr lvl="1"/>
            <a:r>
              <a:rPr lang="en-US" dirty="0" smtClean="0"/>
              <a:t>User roles</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smtClean="0"/>
              <a:t>User Authentication Scheme</a:t>
            </a:r>
            <a:endParaRPr lang="en-US" dirty="0"/>
          </a:p>
        </p:txBody>
      </p:sp>
      <p:sp>
        <p:nvSpPr>
          <p:cNvPr id="707587" name="Rectangle 3"/>
          <p:cNvSpPr>
            <a:spLocks noGrp="1" noChangeArrowheads="1"/>
          </p:cNvSpPr>
          <p:nvPr>
            <p:ph type="body" sz="quarter" idx="10"/>
          </p:nvPr>
        </p:nvSpPr>
        <p:spPr/>
        <p:txBody>
          <a:bodyPr/>
          <a:lstStyle/>
          <a:p>
            <a:r>
              <a:rPr lang="en-US" smtClean="0"/>
              <a:t>Windows Account</a:t>
            </a:r>
          </a:p>
          <a:p>
            <a:r>
              <a:rPr lang="en-US" smtClean="0"/>
              <a:t>Application Account (.NET)</a:t>
            </a:r>
          </a:p>
          <a:p>
            <a:r>
              <a:rPr lang="en-US" smtClean="0"/>
              <a:t>Choose only one per account</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smtClean="0"/>
              <a:t>Best Practices</a:t>
            </a:r>
            <a:endParaRPr lang="en-US" dirty="0"/>
          </a:p>
        </p:txBody>
      </p:sp>
      <p:sp>
        <p:nvSpPr>
          <p:cNvPr id="707587" name="Rectangle 3"/>
          <p:cNvSpPr>
            <a:spLocks noGrp="1" noChangeArrowheads="1"/>
          </p:cNvSpPr>
          <p:nvPr>
            <p:ph type="body" sz="quarter" idx="10"/>
          </p:nvPr>
        </p:nvSpPr>
        <p:spPr/>
        <p:txBody>
          <a:bodyPr/>
          <a:lstStyle/>
          <a:p>
            <a:r>
              <a:rPr lang="en-US" smtClean="0"/>
              <a:t>The application server requires the most processing power</a:t>
            </a:r>
          </a:p>
          <a:p>
            <a:r>
              <a:rPr lang="en-US" smtClean="0"/>
              <a:t>Automatic Attribute/Indicator Calculation requires a significant amount of processing time for real time updates (turn off)</a:t>
            </a:r>
          </a:p>
          <a:p>
            <a:r>
              <a:rPr lang="en-US" smtClean="0"/>
              <a:t>Running the Scheduler after hours</a:t>
            </a:r>
          </a:p>
          <a:p>
            <a:pPr lvl="1"/>
            <a:r>
              <a:rPr lang="en-US" smtClean="0"/>
              <a:t>Expired attributes recalculation</a:t>
            </a:r>
          </a:p>
          <a:p>
            <a:pPr lvl="1"/>
            <a:r>
              <a:rPr lang="en-US" smtClean="0"/>
              <a:t>E-Mail notifications processing and relay</a:t>
            </a:r>
          </a:p>
          <a:p>
            <a:pPr lvl="1"/>
            <a:r>
              <a:rPr lang="en-US" smtClean="0"/>
              <a:t>Workflow transitions</a:t>
            </a:r>
          </a:p>
          <a:p>
            <a:pPr lvl="1"/>
            <a:r>
              <a:rPr lang="en-US" smtClean="0"/>
              <a:t>Database maintenance</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PLEASE READ (hidden slide)</a:t>
            </a:r>
            <a:endParaRPr lang="en-US" dirty="0"/>
          </a:p>
        </p:txBody>
      </p:sp>
      <p:sp>
        <p:nvSpPr>
          <p:cNvPr id="3" name="Text Placeholder 2"/>
          <p:cNvSpPr>
            <a:spLocks noGrp="1"/>
          </p:cNvSpPr>
          <p:nvPr>
            <p:ph type="body" sz="quarter" idx="10"/>
          </p:nvPr>
        </p:nvSpPr>
        <p:spPr>
          <a:xfrm>
            <a:off x="381000" y="1411553"/>
            <a:ext cx="8382000" cy="4739759"/>
          </a:xfrm>
        </p:spPr>
        <p:txBody>
          <a:bodyPr/>
          <a:lstStyle/>
          <a:p>
            <a:r>
              <a:rPr lang="en-US" sz="2200" b="1" dirty="0" smtClean="0">
                <a:solidFill>
                  <a:srgbClr val="FFFF00"/>
                </a:solidFill>
              </a:rPr>
              <a:t>This template is designed for use with Office PowerPoint 2007. The charts and graphics can be edited with PowerPoint 2007, but not with PowerPoint 2003.</a:t>
            </a:r>
          </a:p>
          <a:p>
            <a:r>
              <a:rPr lang="en-US" sz="2200" dirty="0" smtClean="0"/>
              <a:t>This template uses Microsoft’s corporate font, </a:t>
            </a:r>
            <a:r>
              <a:rPr lang="en-US" sz="2200" dirty="0" err="1" smtClean="0"/>
              <a:t>Segoe</a:t>
            </a:r>
            <a:r>
              <a:rPr lang="en-US" sz="2200" dirty="0" smtClean="0"/>
              <a:t> and </a:t>
            </a:r>
            <a:r>
              <a:rPr lang="en-US" sz="2200" dirty="0" err="1" smtClean="0"/>
              <a:t>Segoe</a:t>
            </a:r>
            <a:r>
              <a:rPr lang="en-US" sz="2200" dirty="0" smtClean="0"/>
              <a:t> </a:t>
            </a:r>
            <a:r>
              <a:rPr lang="en-US" sz="2200" dirty="0" err="1" smtClean="0"/>
              <a:t>Semibold</a:t>
            </a:r>
            <a:endParaRPr lang="en-US" sz="2200" dirty="0" smtClean="0"/>
          </a:p>
          <a:p>
            <a:r>
              <a:rPr lang="en-US" sz="2200" dirty="0" err="1" smtClean="0"/>
              <a:t>Segoe</a:t>
            </a:r>
            <a:r>
              <a:rPr lang="en-US" sz="2200" dirty="0" smtClean="0"/>
              <a:t> is not a standard font included with Windows, so if you have not already done so, you need to install it on your computer </a:t>
            </a:r>
          </a:p>
          <a:p>
            <a:r>
              <a:rPr lang="en-US" sz="2200" dirty="0" smtClean="0"/>
              <a:t>How to install </a:t>
            </a:r>
            <a:r>
              <a:rPr lang="en-US" sz="2200" dirty="0" err="1" smtClean="0"/>
              <a:t>Segoe</a:t>
            </a:r>
            <a:r>
              <a:rPr lang="en-US" sz="2200" dirty="0" smtClean="0"/>
              <a:t>: </a:t>
            </a:r>
            <a:br>
              <a:rPr lang="en-US" sz="2200" dirty="0" smtClean="0"/>
            </a:br>
            <a:r>
              <a:rPr lang="en-US" sz="2200" dirty="0" smtClean="0"/>
              <a:t>Get the font at: </a:t>
            </a:r>
            <a:br>
              <a:rPr lang="en-US" sz="2200" dirty="0" smtClean="0"/>
            </a:br>
            <a:r>
              <a:rPr lang="en-US" sz="2200" dirty="0" smtClean="0"/>
              <a:t>\\Showsrus\images\Corporate_Fonts\PC\Segoe</a:t>
            </a:r>
            <a:br>
              <a:rPr lang="en-US" sz="2200" dirty="0" smtClean="0"/>
            </a:br>
            <a:r>
              <a:rPr lang="en-US" sz="2200" dirty="0" smtClean="0"/>
              <a:t>or https://mediabank.partners.extranet.microsoft.com</a:t>
            </a:r>
          </a:p>
          <a:p>
            <a:pPr lvl="1"/>
            <a:r>
              <a:rPr lang="en-US" sz="2200" dirty="0" smtClean="0"/>
              <a:t>Copy all the .</a:t>
            </a:r>
            <a:r>
              <a:rPr lang="en-US" sz="2200" dirty="0" err="1" smtClean="0"/>
              <a:t>ttf</a:t>
            </a:r>
            <a:r>
              <a:rPr lang="en-US" sz="2200" dirty="0" smtClean="0"/>
              <a:t> files into your c:\windows\fonts folder </a:t>
            </a:r>
          </a:p>
          <a:p>
            <a:pPr lvl="1"/>
            <a:r>
              <a:rPr lang="en-US" sz="2200" dirty="0" smtClean="0"/>
              <a:t>Questions: email slides@microsoft.com</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420813"/>
            <a:ext cx="8382000" cy="4235006"/>
          </a:xfrm>
        </p:spPr>
        <p:txBody>
          <a:bodyPr/>
          <a:lstStyle/>
          <a:p>
            <a:r>
              <a:rPr lang="en-US" dirty="0" smtClean="0"/>
              <a:t>PPM Processes and Phases</a:t>
            </a:r>
          </a:p>
          <a:p>
            <a:r>
              <a:rPr lang="en-US" dirty="0" smtClean="0"/>
              <a:t>Architecture Overview</a:t>
            </a:r>
          </a:p>
          <a:p>
            <a:r>
              <a:rPr lang="en-US" dirty="0" smtClean="0"/>
              <a:t>Deployment Approach</a:t>
            </a:r>
          </a:p>
          <a:p>
            <a:r>
              <a:rPr lang="en-US" dirty="0" smtClean="0"/>
              <a:t>Deployment Models</a:t>
            </a:r>
          </a:p>
          <a:p>
            <a:r>
              <a:rPr lang="en-US" dirty="0" smtClean="0"/>
              <a:t>Hardware Sizing</a:t>
            </a:r>
          </a:p>
          <a:p>
            <a:r>
              <a:rPr lang="en-US" dirty="0" smtClean="0"/>
              <a:t>User Authentication</a:t>
            </a:r>
          </a:p>
          <a:p>
            <a:r>
              <a:rPr lang="en-US" dirty="0" smtClean="0"/>
              <a:t>Best Practices</a:t>
            </a:r>
          </a:p>
          <a:p>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Notes (hidden)</a:t>
            </a:r>
            <a:endParaRPr lang="en-US" dirty="0"/>
          </a:p>
        </p:txBody>
      </p:sp>
      <p:sp>
        <p:nvSpPr>
          <p:cNvPr id="6" name="Text Placeholder 5"/>
          <p:cNvSpPr>
            <a:spLocks noGrp="1"/>
          </p:cNvSpPr>
          <p:nvPr>
            <p:ph type="body" sz="quarter" idx="10"/>
          </p:nvPr>
        </p:nvSpPr>
        <p:spPr>
          <a:xfrm>
            <a:off x="381000" y="1411553"/>
            <a:ext cx="8382000" cy="1472711"/>
          </a:xfrm>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381000" y="1411552"/>
            <a:ext cx="8382000" cy="5059847"/>
          </a:xfrm>
        </p:spPr>
        <p:txBody>
          <a:bodyPr/>
          <a:lstStyle/>
          <a:p>
            <a:r>
              <a:rPr lang="en-US" dirty="0" smtClean="0"/>
              <a:t>Deployment Guide: </a:t>
            </a:r>
            <a:r>
              <a:rPr lang="en-US" sz="2400" dirty="0" smtClean="0">
                <a:hlinkClick r:id="rId2"/>
              </a:rPr>
              <a:t>http://www.microsoft.com/downloads/details.aspx?FamilyId=8977C122-A64F-4C4E-A78B-0EA8E150FE3A&amp;displaylang=en</a:t>
            </a:r>
            <a:endParaRPr lang="en-US" dirty="0" smtClean="0"/>
          </a:p>
          <a:p>
            <a:r>
              <a:rPr lang="en-US" dirty="0" smtClean="0"/>
              <a:t>Programmer’s Guide: </a:t>
            </a:r>
            <a:r>
              <a:rPr lang="en-US" sz="2400" dirty="0" smtClean="0">
                <a:hlinkClick r:id="rId3"/>
              </a:rPr>
              <a:t>http://www.microsoft.com/downloads/details.aspx?FamilyId=18848D8B-6784-4E6A-B716-96D571EEB676&amp;displaylang=en</a:t>
            </a:r>
            <a:endParaRPr lang="en-US" dirty="0" smtClean="0"/>
          </a:p>
          <a:p>
            <a:r>
              <a:rPr lang="en-US" dirty="0" smtClean="0"/>
              <a:t>SDK: </a:t>
            </a:r>
            <a:r>
              <a:rPr lang="en-US" sz="2400" dirty="0" smtClean="0">
                <a:hlinkClick r:id="rId4"/>
              </a:rPr>
              <a:t>http://www.microsoft.com/downloads/details.aspx?familyid=2672f6f9-7028-4b30-99a2-18cb1eed1abe&amp;displaylang=en</a:t>
            </a:r>
            <a:endParaRPr lang="en-US" dirty="0" smtClean="0"/>
          </a:p>
          <a:p>
            <a:r>
              <a:rPr lang="en-US" dirty="0" smtClean="0"/>
              <a:t>EPM University: </a:t>
            </a:r>
            <a:r>
              <a:rPr lang="en-US" sz="2400" dirty="0" smtClean="0">
                <a:hlinkClick r:id="rId5"/>
              </a:rPr>
              <a:t>http://www.msepmu.com/courses.htm</a:t>
            </a:r>
            <a:endParaRPr lang="en-US" sz="2400"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smtClean="0"/>
              <a:t>Q&amp;A</a:t>
            </a:r>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b="1" dirty="0" smtClean="0"/>
              <a:t>We need your feedback!</a:t>
            </a:r>
            <a:endParaRPr/>
          </a:p>
        </p:txBody>
      </p:sp>
      <p:sp>
        <p:nvSpPr>
          <p:cNvPr id="3" name="Content Placeholder 2"/>
          <p:cNvSpPr>
            <a:spLocks noGrp="1"/>
          </p:cNvSpPr>
          <p:nvPr>
            <p:ph idx="1"/>
          </p:nvPr>
        </p:nvSpPr>
        <p:spPr>
          <a:xfrm>
            <a:off x="381000" y="1412875"/>
            <a:ext cx="8382000" cy="3299365"/>
          </a:xfrm>
        </p:spPr>
        <p:txBody>
          <a:bodyPr/>
          <a:lstStyle/>
          <a:p>
            <a:pPr marL="0" indent="0">
              <a:buNone/>
            </a:pPr>
            <a:r>
              <a:rPr lang="en-GB" dirty="0" smtClean="0">
                <a:effectLst>
                  <a:outerShdw blurRad="50800" dist="38100" dir="2700000" algn="tl" rotWithShape="0">
                    <a:prstClr val="black">
                      <a:alpha val="40000"/>
                    </a:prstClr>
                  </a:outerShdw>
                </a:effectLst>
              </a:rPr>
              <a:t>We really value your feedback to help us develop future Microsoft events.</a:t>
            </a:r>
            <a:endParaRPr lang="en-US" dirty="0" smtClean="0">
              <a:effectLst>
                <a:outerShdw blurRad="50800" dist="38100" dir="2700000" algn="tl" rotWithShape="0">
                  <a:prstClr val="black">
                    <a:alpha val="40000"/>
                  </a:prstClr>
                </a:outerShdw>
              </a:effectLst>
            </a:endParaRPr>
          </a:p>
          <a:p>
            <a:pPr marL="0" indent="0">
              <a:buNone/>
            </a:pPr>
            <a:r>
              <a:rPr lang="en-GB" dirty="0" smtClean="0">
                <a:effectLst>
                  <a:outerShdw blurRad="50800" dist="38100" dir="2700000" algn="tl" rotWithShape="0">
                    <a:prstClr val="black">
                      <a:alpha val="40000"/>
                    </a:prstClr>
                  </a:outerShdw>
                </a:effectLst>
              </a:rPr>
              <a:t> </a:t>
            </a:r>
            <a:endParaRPr lang="en-US" dirty="0" smtClean="0">
              <a:effectLst>
                <a:outerShdw blurRad="50800" dist="38100" dir="2700000" algn="tl" rotWithShape="0">
                  <a:prstClr val="black">
                    <a:alpha val="40000"/>
                  </a:prstClr>
                </a:outerShdw>
              </a:effectLst>
            </a:endParaRPr>
          </a:p>
          <a:p>
            <a:pPr marL="0" indent="0">
              <a:buNone/>
            </a:pPr>
            <a:r>
              <a:rPr lang="en-GB" dirty="0" smtClean="0">
                <a:effectLst>
                  <a:outerShdw blurRad="50800" dist="38100" dir="2700000" algn="tl" rotWithShape="0">
                    <a:prstClr val="black">
                      <a:alpha val="40000"/>
                    </a:prstClr>
                  </a:outerShdw>
                </a:effectLst>
              </a:rPr>
              <a:t>Please fill in your session feedback form now and hand in your completed form before you leave the event. Please remember to note which sessions you have attended.</a:t>
            </a:r>
            <a:endParaRPr lang="en-US" dirty="0">
              <a:effectLst>
                <a:outerShdw blurRad="50800" dist="38100" dir="2700000" algn="tl" rotWithShape="0">
                  <a:prstClr val="black">
                    <a:alpha val="40000"/>
                  </a:prstClr>
                </a:outerShdw>
              </a:effectLst>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2344188" y="2922721"/>
            <a:ext cx="4890189" cy="1056455"/>
          </a:xfrm>
          <a:prstGeom prst="rect">
            <a:avLst/>
          </a:prstGeom>
          <a:noFill/>
        </p:spPr>
      </p:pic>
      <p:sp>
        <p:nvSpPr>
          <p:cNvPr id="5" name="Text Box 3"/>
          <p:cNvSpPr txBox="1">
            <a:spLocks noChangeArrowheads="1"/>
          </p:cNvSpPr>
          <p:nvPr/>
        </p:nvSpPr>
        <p:spPr bwMode="blackWhite">
          <a:xfrm>
            <a:off x="1870365" y="6050321"/>
            <a:ext cx="4397432" cy="5539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500" dirty="0">
                <a:solidFill>
                  <a:schemeClr val="bg1"/>
                </a:solidFill>
                <a:latin typeface="Segoe" pitchFamily="34" charset="0"/>
                <a:cs typeface="Arial" charset="0"/>
              </a:rPr>
              <a:t>© </a:t>
            </a:r>
            <a:r>
              <a:rPr lang="en-US" sz="500" dirty="0" smtClean="0">
                <a:solidFill>
                  <a:schemeClr val="bg1"/>
                </a:solidFill>
                <a:latin typeface="Segoe" pitchFamily="34" charset="0"/>
                <a:cs typeface="Arial" charset="0"/>
              </a:rPr>
              <a:t>2007 Microsoft </a:t>
            </a:r>
            <a:r>
              <a:rPr lang="en-US" sz="500" dirty="0">
                <a:solidFill>
                  <a:schemeClr val="bg1"/>
                </a:solidFill>
                <a:latin typeface="Segoe" pitchFamily="34" charset="0"/>
                <a:cs typeface="Arial" charset="0"/>
              </a:rPr>
              <a:t>Corporation. All rights reserved. </a:t>
            </a:r>
            <a:endParaRPr lang="en-US" sz="500" dirty="0" smtClean="0">
              <a:solidFill>
                <a:schemeClr val="bg1"/>
              </a:solidFill>
              <a:latin typeface="Segoe" pitchFamily="34" charset="0"/>
              <a:cs typeface="Arial" charset="0"/>
            </a:endParaRPr>
          </a:p>
          <a:p>
            <a:pPr algn="ctr" defTabSz="914099" eaLnBrk="0" hangingPunct="0"/>
            <a:r>
              <a:rPr lang="en-US" sz="500" dirty="0" smtClean="0">
                <a:solidFill>
                  <a:schemeClr val="bg1"/>
                </a:solidFill>
                <a:latin typeface="Segoe" pitchFamily="34" charset="0"/>
                <a:cs typeface="Arial" charset="0"/>
              </a:rPr>
              <a:t>Microsoft</a:t>
            </a:r>
            <a:r>
              <a:rPr lang="en-US" sz="500" dirty="0">
                <a:solidFill>
                  <a:schemeClr val="bg1"/>
                </a:solidFill>
                <a:latin typeface="Segoe" pitchFamily="34" charset="0"/>
                <a:cs typeface="Arial" charset="0"/>
              </a:rPr>
              <a:t>, Windows, Windows Vista and other product names are or may be registered trademarks and/or trademarks in the U.S. and/or other </a:t>
            </a:r>
            <a:r>
              <a:rPr lang="en-US" sz="500" dirty="0" smtClean="0">
                <a:solidFill>
                  <a:schemeClr val="bg1"/>
                </a:solidFill>
                <a:latin typeface="Segoe" pitchFamily="34" charset="0"/>
                <a:cs typeface="Arial" charset="0"/>
              </a:rPr>
              <a:t>countries. The </a:t>
            </a:r>
            <a:r>
              <a:rPr lang="en-US" sz="500" dirty="0">
                <a:solidFill>
                  <a:schemeClr val="bg1"/>
                </a:solidFill>
                <a:latin typeface="Segoe" pitchFamily="34" charset="0"/>
                <a:cs typeface="Arial" charset="0"/>
              </a:rPr>
              <a:t>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solidFill>
                <a:latin typeface="Segoe" pitchFamily="34" charset="0"/>
                <a:cs typeface="Arial" charset="0"/>
              </a:rPr>
              <a:t> </a:t>
            </a:r>
          </a:p>
          <a:p>
            <a:pPr algn="ctr" defTabSz="914099" eaLnBrk="0" hangingPunct="0"/>
            <a:r>
              <a:rPr lang="en-US" sz="500" dirty="0" smtClean="0">
                <a:solidFill>
                  <a:schemeClr val="bg1"/>
                </a:solidFill>
                <a:latin typeface="Segoe" pitchFamily="34" charset="0"/>
                <a:cs typeface="Arial" charset="0"/>
              </a:rPr>
              <a:t>MICROSOFT </a:t>
            </a:r>
            <a:r>
              <a:rPr lang="en-US" sz="500" dirty="0">
                <a:solidFill>
                  <a:schemeClr val="bg1"/>
                </a:solidFill>
                <a:latin typeface="Segoe"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4"/>
          <p:cNvSpPr>
            <a:spLocks noGrp="1" noChangeArrowheads="1"/>
          </p:cNvSpPr>
          <p:nvPr>
            <p:ph type="sldNum" sz="quarter" idx="4294967295"/>
          </p:nvPr>
        </p:nvSpPr>
        <p:spPr>
          <a:xfrm>
            <a:off x="7010400" y="6229350"/>
            <a:ext cx="2133600" cy="476250"/>
          </a:xfrm>
          <a:prstGeom prst="rect">
            <a:avLst/>
          </a:prstGeom>
          <a:ln/>
        </p:spPr>
        <p:txBody>
          <a:bodyPr/>
          <a:lstStyle/>
          <a:p>
            <a:fld id="{C5AA1D94-1CAE-450A-8467-01427B19826D}" type="slidenum">
              <a:rPr lang="en-US"/>
              <a:pPr/>
              <a:t>4</a:t>
            </a:fld>
            <a:endParaRPr lang="en-US"/>
          </a:p>
        </p:txBody>
      </p:sp>
      <p:sp>
        <p:nvSpPr>
          <p:cNvPr id="152709" name="Rectangle 11"/>
          <p:cNvSpPr>
            <a:spLocks noGrp="1" noChangeArrowheads="1"/>
          </p:cNvSpPr>
          <p:nvPr>
            <p:ph type="title" idx="4294967295"/>
          </p:nvPr>
        </p:nvSpPr>
        <p:spPr>
          <a:xfrm>
            <a:off x="0" y="223838"/>
            <a:ext cx="8234363" cy="442912"/>
          </a:xfrm>
          <a:noFill/>
        </p:spPr>
        <p:txBody>
          <a:bodyPr/>
          <a:lstStyle/>
          <a:p>
            <a:pPr eaLnBrk="1" hangingPunct="1"/>
            <a:r>
              <a:rPr lang="en-US" sz="3200" dirty="0" smtClean="0"/>
              <a:t>EPM Solution PPM Process And Architecture</a:t>
            </a:r>
          </a:p>
        </p:txBody>
      </p:sp>
      <p:sp>
        <p:nvSpPr>
          <p:cNvPr id="152578" name="Rectangle 2"/>
          <p:cNvSpPr>
            <a:spLocks noChangeArrowheads="1"/>
          </p:cNvSpPr>
          <p:nvPr/>
        </p:nvSpPr>
        <p:spPr bwMode="auto">
          <a:xfrm>
            <a:off x="14288" y="938213"/>
            <a:ext cx="1012825" cy="5919787"/>
          </a:xfrm>
          <a:prstGeom prst="rect">
            <a:avLst/>
          </a:prstGeom>
          <a:solidFill>
            <a:srgbClr val="5F5F5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5F5F5F"/>
            </a:extrusionClr>
          </a:sp3d>
        </p:spPr>
        <p:txBody>
          <a:bodyPr wrap="none" anchor="ctr">
            <a:flatTx/>
          </a:bodyPr>
          <a:lstStyle/>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a:p>
            <a:pPr>
              <a:lnSpc>
                <a:spcPct val="100000"/>
              </a:lnSpc>
              <a:spcBef>
                <a:spcPct val="0"/>
              </a:spcBef>
              <a:buClrTx/>
              <a:buFontTx/>
              <a:buNone/>
            </a:pPr>
            <a:endParaRPr lang="en-US" sz="1600" b="1">
              <a:solidFill>
                <a:schemeClr val="bg1"/>
              </a:solidFill>
              <a:effectLst/>
              <a:latin typeface="Arial" charset="0"/>
            </a:endParaRPr>
          </a:p>
        </p:txBody>
      </p:sp>
      <p:sp>
        <p:nvSpPr>
          <p:cNvPr id="152579" name="Rectangle 3"/>
          <p:cNvSpPr>
            <a:spLocks noChangeArrowheads="1"/>
          </p:cNvSpPr>
          <p:nvPr/>
        </p:nvSpPr>
        <p:spPr bwMode="auto">
          <a:xfrm>
            <a:off x="1039813" y="1173163"/>
            <a:ext cx="7981950" cy="5684837"/>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lnSpc>
                <a:spcPct val="100000"/>
              </a:lnSpc>
              <a:spcBef>
                <a:spcPct val="0"/>
              </a:spcBef>
              <a:buClrTx/>
              <a:buFontTx/>
              <a:buNone/>
            </a:pPr>
            <a:endParaRPr lang="en-US" sz="3200">
              <a:solidFill>
                <a:schemeClr val="bg1"/>
              </a:solidFill>
              <a:effectLst/>
              <a:latin typeface="Verdana" pitchFamily="34" charset="0"/>
            </a:endParaRPr>
          </a:p>
          <a:p>
            <a:pPr algn="ctr">
              <a:lnSpc>
                <a:spcPct val="100000"/>
              </a:lnSpc>
              <a:spcBef>
                <a:spcPct val="0"/>
              </a:spcBef>
              <a:buClrTx/>
              <a:buFontTx/>
              <a:buNone/>
            </a:pPr>
            <a:endParaRPr lang="en-US" sz="3200">
              <a:solidFill>
                <a:schemeClr val="bg1"/>
              </a:solidFill>
              <a:effectLst/>
              <a:latin typeface="Verdana" pitchFamily="34" charset="0"/>
            </a:endParaRPr>
          </a:p>
        </p:txBody>
      </p:sp>
      <p:sp>
        <p:nvSpPr>
          <p:cNvPr id="152580" name="Rectangle 4"/>
          <p:cNvSpPr>
            <a:spLocks noChangeArrowheads="1"/>
          </p:cNvSpPr>
          <p:nvPr/>
        </p:nvSpPr>
        <p:spPr bwMode="auto">
          <a:xfrm>
            <a:off x="14288" y="944563"/>
            <a:ext cx="9007475" cy="314325"/>
          </a:xfrm>
          <a:prstGeom prst="rect">
            <a:avLst/>
          </a:prstGeom>
          <a:solidFill>
            <a:srgbClr val="00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00"/>
            </a:extrusionClr>
          </a:sp3d>
        </p:spPr>
        <p:txBody>
          <a:bodyPr wrap="none" anchor="ctr">
            <a:flatTx/>
          </a:bodyPr>
          <a:lstStyle/>
          <a:p>
            <a:pPr algn="ctr">
              <a:lnSpc>
                <a:spcPct val="100000"/>
              </a:lnSpc>
              <a:spcBef>
                <a:spcPct val="0"/>
              </a:spcBef>
              <a:buClrTx/>
              <a:buFontTx/>
              <a:buNone/>
            </a:pPr>
            <a:endParaRPr lang="en-US" sz="3200">
              <a:solidFill>
                <a:schemeClr val="bg1"/>
              </a:solidFill>
              <a:effectLst/>
              <a:latin typeface="Verdana" pitchFamily="34" charset="0"/>
            </a:endParaRPr>
          </a:p>
          <a:p>
            <a:pPr algn="ctr">
              <a:lnSpc>
                <a:spcPct val="100000"/>
              </a:lnSpc>
              <a:spcBef>
                <a:spcPct val="0"/>
              </a:spcBef>
              <a:buClrTx/>
              <a:buFontTx/>
              <a:buNone/>
            </a:pPr>
            <a:endParaRPr lang="en-US" sz="3200">
              <a:solidFill>
                <a:schemeClr val="bg1"/>
              </a:solidFill>
              <a:effectLst/>
              <a:latin typeface="Verdana" pitchFamily="34" charset="0"/>
            </a:endParaRPr>
          </a:p>
        </p:txBody>
      </p:sp>
      <p:sp>
        <p:nvSpPr>
          <p:cNvPr id="3824645" name="Text Box 5"/>
          <p:cNvSpPr txBox="1">
            <a:spLocks noChangeArrowheads="1"/>
          </p:cNvSpPr>
          <p:nvPr/>
        </p:nvSpPr>
        <p:spPr bwMode="auto">
          <a:xfrm>
            <a:off x="1628775" y="941388"/>
            <a:ext cx="815975" cy="336550"/>
          </a:xfrm>
          <a:prstGeom prst="rect">
            <a:avLst/>
          </a:prstGeom>
          <a:noFill/>
          <a:ln w="9525">
            <a:noFill/>
            <a:miter lim="800000"/>
            <a:headEnd/>
            <a:tailEnd/>
          </a:ln>
          <a:effectLst/>
        </p:spPr>
        <p:txBody>
          <a:bodyPr wrap="none">
            <a:spAutoFit/>
          </a:bodyPr>
          <a:lstStyle/>
          <a:p>
            <a:pPr>
              <a:lnSpc>
                <a:spcPct val="100000"/>
              </a:lnSpc>
              <a:spcBef>
                <a:spcPct val="0"/>
              </a:spcBef>
              <a:buClrTx/>
              <a:buFontTx/>
              <a:buNone/>
              <a:defRPr/>
            </a:pPr>
            <a:r>
              <a:rPr lang="en-US" sz="1600" b="1" dirty="0">
                <a:effectLst>
                  <a:outerShdw blurRad="38100" dist="38100" dir="2700000" algn="tl">
                    <a:srgbClr val="000000"/>
                  </a:outerShdw>
                </a:effectLst>
                <a:latin typeface="Arial" charset="0"/>
                <a:cs typeface="Arial" charset="0"/>
              </a:rPr>
              <a:t>Create</a:t>
            </a:r>
          </a:p>
        </p:txBody>
      </p:sp>
      <p:sp>
        <p:nvSpPr>
          <p:cNvPr id="3824646" name="Text Box 6"/>
          <p:cNvSpPr txBox="1">
            <a:spLocks noChangeArrowheads="1"/>
          </p:cNvSpPr>
          <p:nvPr/>
        </p:nvSpPr>
        <p:spPr bwMode="auto">
          <a:xfrm>
            <a:off x="3511550" y="941388"/>
            <a:ext cx="782638" cy="336550"/>
          </a:xfrm>
          <a:prstGeom prst="rect">
            <a:avLst/>
          </a:prstGeom>
          <a:noFill/>
          <a:ln w="9525">
            <a:noFill/>
            <a:miter lim="800000"/>
            <a:headEnd/>
            <a:tailEnd/>
          </a:ln>
          <a:effectLst/>
        </p:spPr>
        <p:txBody>
          <a:bodyPr wrap="none">
            <a:spAutoFit/>
          </a:bodyPr>
          <a:lstStyle/>
          <a:p>
            <a:pPr>
              <a:lnSpc>
                <a:spcPct val="100000"/>
              </a:lnSpc>
              <a:spcBef>
                <a:spcPct val="0"/>
              </a:spcBef>
              <a:buClrTx/>
              <a:buFontTx/>
              <a:buNone/>
              <a:defRPr/>
            </a:pPr>
            <a:r>
              <a:rPr lang="en-US" sz="1600" b="1" dirty="0">
                <a:effectLst>
                  <a:outerShdw blurRad="38100" dist="38100" dir="2700000" algn="tl">
                    <a:srgbClr val="000000"/>
                  </a:outerShdw>
                </a:effectLst>
                <a:latin typeface="Arial" charset="0"/>
                <a:cs typeface="Arial" charset="0"/>
              </a:rPr>
              <a:t>Select</a:t>
            </a:r>
          </a:p>
        </p:txBody>
      </p:sp>
      <p:sp>
        <p:nvSpPr>
          <p:cNvPr id="3824647" name="Text Box 7"/>
          <p:cNvSpPr txBox="1">
            <a:spLocks noChangeArrowheads="1"/>
          </p:cNvSpPr>
          <p:nvPr/>
        </p:nvSpPr>
        <p:spPr bwMode="auto">
          <a:xfrm>
            <a:off x="5641975" y="958850"/>
            <a:ext cx="612775" cy="336550"/>
          </a:xfrm>
          <a:prstGeom prst="rect">
            <a:avLst/>
          </a:prstGeom>
          <a:noFill/>
          <a:ln w="9525">
            <a:noFill/>
            <a:miter lim="800000"/>
            <a:headEnd/>
            <a:tailEnd/>
          </a:ln>
          <a:effectLst/>
        </p:spPr>
        <p:txBody>
          <a:bodyPr wrap="none">
            <a:spAutoFit/>
          </a:bodyPr>
          <a:lstStyle/>
          <a:p>
            <a:pPr>
              <a:lnSpc>
                <a:spcPct val="100000"/>
              </a:lnSpc>
              <a:spcBef>
                <a:spcPct val="0"/>
              </a:spcBef>
              <a:buClrTx/>
              <a:buFontTx/>
              <a:buNone/>
              <a:defRPr/>
            </a:pPr>
            <a:r>
              <a:rPr lang="en-US" sz="1600" b="1" dirty="0">
                <a:effectLst>
                  <a:outerShdw blurRad="38100" dist="38100" dir="2700000" algn="tl">
                    <a:srgbClr val="000000"/>
                  </a:outerShdw>
                </a:effectLst>
                <a:latin typeface="Arial" charset="0"/>
                <a:cs typeface="Arial" charset="0"/>
              </a:rPr>
              <a:t>Plan</a:t>
            </a:r>
          </a:p>
        </p:txBody>
      </p:sp>
      <p:sp>
        <p:nvSpPr>
          <p:cNvPr id="3824648" name="Text Box 8"/>
          <p:cNvSpPr txBox="1">
            <a:spLocks noChangeArrowheads="1"/>
          </p:cNvSpPr>
          <p:nvPr/>
        </p:nvSpPr>
        <p:spPr bwMode="auto">
          <a:xfrm>
            <a:off x="7370763" y="941388"/>
            <a:ext cx="939800" cy="336550"/>
          </a:xfrm>
          <a:prstGeom prst="rect">
            <a:avLst/>
          </a:prstGeom>
          <a:noFill/>
          <a:ln w="9525">
            <a:noFill/>
            <a:miter lim="800000"/>
            <a:headEnd/>
            <a:tailEnd/>
          </a:ln>
          <a:effectLst/>
        </p:spPr>
        <p:txBody>
          <a:bodyPr wrap="none">
            <a:spAutoFit/>
          </a:bodyPr>
          <a:lstStyle/>
          <a:p>
            <a:pPr>
              <a:lnSpc>
                <a:spcPct val="100000"/>
              </a:lnSpc>
              <a:spcBef>
                <a:spcPct val="0"/>
              </a:spcBef>
              <a:buClrTx/>
              <a:buFontTx/>
              <a:buNone/>
              <a:defRPr/>
            </a:pPr>
            <a:r>
              <a:rPr lang="en-US" sz="1600" b="1" dirty="0">
                <a:effectLst>
                  <a:outerShdw blurRad="38100" dist="38100" dir="2700000" algn="tl">
                    <a:srgbClr val="000000"/>
                  </a:outerShdw>
                </a:effectLst>
                <a:latin typeface="Arial" charset="0"/>
                <a:cs typeface="Arial" charset="0"/>
              </a:rPr>
              <a:t>Manage</a:t>
            </a:r>
          </a:p>
        </p:txBody>
      </p:sp>
      <p:sp>
        <p:nvSpPr>
          <p:cNvPr id="152585" name="Text Box 9"/>
          <p:cNvSpPr txBox="1">
            <a:spLocks noChangeArrowheads="1"/>
          </p:cNvSpPr>
          <p:nvPr/>
        </p:nvSpPr>
        <p:spPr bwMode="auto">
          <a:xfrm>
            <a:off x="93663" y="1828800"/>
            <a:ext cx="857250" cy="549275"/>
          </a:xfrm>
          <a:prstGeom prst="rect">
            <a:avLst/>
          </a:prstGeom>
          <a:noFill/>
          <a:ln w="9525">
            <a:noFill/>
            <a:miter lim="800000"/>
            <a:headEnd/>
            <a:tailEnd/>
          </a:ln>
        </p:spPr>
        <p:txBody>
          <a:bodyPr>
            <a:spAutoFit/>
          </a:bodyPr>
          <a:lstStyle/>
          <a:p>
            <a:pPr>
              <a:lnSpc>
                <a:spcPct val="100000"/>
              </a:lnSpc>
              <a:spcBef>
                <a:spcPct val="0"/>
              </a:spcBef>
              <a:buClrTx/>
              <a:buFontTx/>
              <a:buNone/>
            </a:pPr>
            <a:r>
              <a:rPr lang="en-US" sz="1000" b="1" dirty="0">
                <a:effectLst/>
                <a:latin typeface="Verdana" pitchFamily="34" charset="0"/>
                <a:cs typeface="Arial" charset="0"/>
              </a:rPr>
              <a:t>PPM</a:t>
            </a:r>
          </a:p>
          <a:p>
            <a:pPr>
              <a:lnSpc>
                <a:spcPct val="100000"/>
              </a:lnSpc>
              <a:spcBef>
                <a:spcPct val="0"/>
              </a:spcBef>
              <a:buClrTx/>
              <a:buFontTx/>
              <a:buNone/>
            </a:pPr>
            <a:r>
              <a:rPr lang="en-US" sz="1000" b="1" dirty="0">
                <a:effectLst/>
                <a:latin typeface="Verdana" pitchFamily="34" charset="0"/>
                <a:cs typeface="Arial" charset="0"/>
              </a:rPr>
              <a:t>Lifecycle</a:t>
            </a:r>
            <a:r>
              <a:rPr lang="en-US" sz="1000" b="1" dirty="0">
                <a:solidFill>
                  <a:schemeClr val="bg1"/>
                </a:solidFill>
                <a:effectLst/>
                <a:latin typeface="Verdana" pitchFamily="34" charset="0"/>
                <a:cs typeface="Arial" charset="0"/>
              </a:rPr>
              <a:t> </a:t>
            </a:r>
            <a:r>
              <a:rPr lang="en-US" sz="1000" b="1" dirty="0">
                <a:effectLst/>
                <a:latin typeface="Verdana" pitchFamily="34" charset="0"/>
                <a:cs typeface="Arial" charset="0"/>
              </a:rPr>
              <a:t>Steps: </a:t>
            </a:r>
          </a:p>
        </p:txBody>
      </p:sp>
      <p:sp>
        <p:nvSpPr>
          <p:cNvPr id="152586" name="Text Box 10"/>
          <p:cNvSpPr txBox="1">
            <a:spLocks noChangeArrowheads="1"/>
          </p:cNvSpPr>
          <p:nvPr/>
        </p:nvSpPr>
        <p:spPr bwMode="auto">
          <a:xfrm>
            <a:off x="14288" y="989013"/>
            <a:ext cx="1095375" cy="244475"/>
          </a:xfrm>
          <a:prstGeom prst="rect">
            <a:avLst/>
          </a:prstGeom>
          <a:noFill/>
          <a:ln w="9525">
            <a:noFill/>
            <a:miter lim="800000"/>
            <a:headEnd/>
            <a:tailEnd/>
          </a:ln>
        </p:spPr>
        <p:txBody>
          <a:bodyPr wrap="none">
            <a:spAutoFit/>
          </a:bodyPr>
          <a:lstStyle/>
          <a:p>
            <a:pPr>
              <a:lnSpc>
                <a:spcPct val="100000"/>
              </a:lnSpc>
              <a:spcBef>
                <a:spcPct val="0"/>
              </a:spcBef>
              <a:buClrTx/>
              <a:buFontTx/>
              <a:buNone/>
            </a:pPr>
            <a:r>
              <a:rPr lang="en-US" sz="1000" b="1" dirty="0">
                <a:effectLst/>
                <a:latin typeface="Verdana" pitchFamily="34" charset="0"/>
                <a:cs typeface="Arial" charset="0"/>
              </a:rPr>
              <a:t>Gov Phases: </a:t>
            </a:r>
          </a:p>
        </p:txBody>
      </p:sp>
      <p:sp>
        <p:nvSpPr>
          <p:cNvPr id="152587" name="AutoShape 12"/>
          <p:cNvSpPr>
            <a:spLocks noChangeArrowheads="1"/>
          </p:cNvSpPr>
          <p:nvPr/>
        </p:nvSpPr>
        <p:spPr bwMode="auto">
          <a:xfrm>
            <a:off x="5181600" y="2238375"/>
            <a:ext cx="534988" cy="465138"/>
          </a:xfrm>
          <a:prstGeom prst="diamond">
            <a:avLst/>
          </a:prstGeom>
          <a:solidFill>
            <a:srgbClr val="000099"/>
          </a:solidFill>
          <a:ln w="12700">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Final </a:t>
            </a:r>
          </a:p>
          <a:p>
            <a:pPr algn="ctr">
              <a:lnSpc>
                <a:spcPct val="100000"/>
              </a:lnSpc>
              <a:spcBef>
                <a:spcPct val="0"/>
              </a:spcBef>
              <a:buClrTx/>
              <a:buFontTx/>
              <a:buNone/>
            </a:pPr>
            <a:r>
              <a:rPr lang="en-US" sz="600" b="1" dirty="0">
                <a:effectLst/>
                <a:latin typeface="Arial" charset="0"/>
              </a:rPr>
              <a:t>Approval</a:t>
            </a:r>
          </a:p>
        </p:txBody>
      </p:sp>
      <p:sp>
        <p:nvSpPr>
          <p:cNvPr id="152588" name="AutoShape 13"/>
          <p:cNvSpPr>
            <a:spLocks noChangeArrowheads="1"/>
          </p:cNvSpPr>
          <p:nvPr/>
        </p:nvSpPr>
        <p:spPr bwMode="auto">
          <a:xfrm>
            <a:off x="6210300" y="2246313"/>
            <a:ext cx="534988" cy="465137"/>
          </a:xfrm>
          <a:prstGeom prst="diamond">
            <a:avLst/>
          </a:prstGeom>
          <a:solidFill>
            <a:srgbClr val="000099"/>
          </a:solidFill>
          <a:ln w="12700" algn="ctr">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Baseline</a:t>
            </a:r>
          </a:p>
        </p:txBody>
      </p:sp>
      <p:sp>
        <p:nvSpPr>
          <p:cNvPr id="152589" name="Text Box 14"/>
          <p:cNvSpPr txBox="1">
            <a:spLocks noChangeArrowheads="1"/>
          </p:cNvSpPr>
          <p:nvPr/>
        </p:nvSpPr>
        <p:spPr bwMode="auto">
          <a:xfrm>
            <a:off x="71438" y="3124200"/>
            <a:ext cx="857250" cy="549275"/>
          </a:xfrm>
          <a:prstGeom prst="rect">
            <a:avLst/>
          </a:prstGeom>
          <a:noFill/>
          <a:ln w="9525">
            <a:noFill/>
            <a:miter lim="800000"/>
            <a:headEnd/>
            <a:tailEnd/>
          </a:ln>
        </p:spPr>
        <p:txBody>
          <a:bodyPr>
            <a:spAutoFit/>
          </a:bodyPr>
          <a:lstStyle/>
          <a:p>
            <a:pPr>
              <a:lnSpc>
                <a:spcPct val="100000"/>
              </a:lnSpc>
              <a:spcBef>
                <a:spcPct val="0"/>
              </a:spcBef>
              <a:buClrTx/>
              <a:buFontTx/>
              <a:buNone/>
            </a:pPr>
            <a:r>
              <a:rPr lang="en-US" sz="1000" b="1" dirty="0">
                <a:effectLst/>
                <a:latin typeface="Verdana" pitchFamily="34" charset="0"/>
                <a:cs typeface="Arial" charset="0"/>
              </a:rPr>
              <a:t>Microsoft EPM Solution: </a:t>
            </a:r>
          </a:p>
        </p:txBody>
      </p:sp>
      <p:sp>
        <p:nvSpPr>
          <p:cNvPr id="3824655" name="Line 15"/>
          <p:cNvSpPr>
            <a:spLocks noChangeShapeType="1"/>
          </p:cNvSpPr>
          <p:nvPr/>
        </p:nvSpPr>
        <p:spPr bwMode="auto">
          <a:xfrm>
            <a:off x="9005888" y="941388"/>
            <a:ext cx="15875" cy="5916612"/>
          </a:xfrm>
          <a:prstGeom prst="line">
            <a:avLst/>
          </a:prstGeom>
          <a:noFill/>
          <a:ln w="12700">
            <a:solidFill>
              <a:schemeClr val="bg2"/>
            </a:solidFill>
            <a:prstDash val="dash"/>
            <a:round/>
            <a:headEnd/>
            <a:tailEnd/>
          </a:ln>
          <a:effectLst/>
        </p:spPr>
        <p:txBody>
          <a:bodyPr/>
          <a:lstStyle/>
          <a:p>
            <a:pPr>
              <a:defRPr/>
            </a:pPr>
            <a:endParaRPr lang="en-US"/>
          </a:p>
        </p:txBody>
      </p:sp>
      <p:sp>
        <p:nvSpPr>
          <p:cNvPr id="3824656" name="Line 16"/>
          <p:cNvSpPr>
            <a:spLocks noChangeShapeType="1"/>
          </p:cNvSpPr>
          <p:nvPr/>
        </p:nvSpPr>
        <p:spPr bwMode="auto">
          <a:xfrm flipH="1">
            <a:off x="2947988" y="992188"/>
            <a:ext cx="57150" cy="5865812"/>
          </a:xfrm>
          <a:prstGeom prst="line">
            <a:avLst/>
          </a:prstGeom>
          <a:noFill/>
          <a:ln w="12700">
            <a:solidFill>
              <a:schemeClr val="bg2"/>
            </a:solidFill>
            <a:prstDash val="dash"/>
            <a:round/>
            <a:headEnd/>
            <a:tailEnd/>
          </a:ln>
          <a:effectLst/>
        </p:spPr>
        <p:txBody>
          <a:bodyPr/>
          <a:lstStyle/>
          <a:p>
            <a:pPr>
              <a:defRPr/>
            </a:pPr>
            <a:endParaRPr lang="en-US"/>
          </a:p>
        </p:txBody>
      </p:sp>
      <p:sp>
        <p:nvSpPr>
          <p:cNvPr id="3824657" name="Line 17"/>
          <p:cNvSpPr>
            <a:spLocks noChangeShapeType="1"/>
          </p:cNvSpPr>
          <p:nvPr/>
        </p:nvSpPr>
        <p:spPr bwMode="auto">
          <a:xfrm flipH="1">
            <a:off x="4729163" y="936625"/>
            <a:ext cx="66675" cy="5921375"/>
          </a:xfrm>
          <a:prstGeom prst="line">
            <a:avLst/>
          </a:prstGeom>
          <a:noFill/>
          <a:ln w="12700">
            <a:solidFill>
              <a:schemeClr val="bg2"/>
            </a:solidFill>
            <a:prstDash val="dash"/>
            <a:round/>
            <a:headEnd/>
            <a:tailEnd/>
          </a:ln>
          <a:effectLst/>
        </p:spPr>
        <p:txBody>
          <a:bodyPr/>
          <a:lstStyle/>
          <a:p>
            <a:pPr>
              <a:defRPr/>
            </a:pPr>
            <a:endParaRPr lang="en-US"/>
          </a:p>
        </p:txBody>
      </p:sp>
      <p:sp>
        <p:nvSpPr>
          <p:cNvPr id="3824658" name="Line 18"/>
          <p:cNvSpPr>
            <a:spLocks noChangeShapeType="1"/>
          </p:cNvSpPr>
          <p:nvPr/>
        </p:nvSpPr>
        <p:spPr bwMode="auto">
          <a:xfrm flipH="1">
            <a:off x="6921500" y="965200"/>
            <a:ext cx="17463" cy="2219325"/>
          </a:xfrm>
          <a:prstGeom prst="line">
            <a:avLst/>
          </a:prstGeom>
          <a:noFill/>
          <a:ln w="12700">
            <a:solidFill>
              <a:schemeClr val="bg2"/>
            </a:solidFill>
            <a:prstDash val="dash"/>
            <a:round/>
            <a:headEnd/>
            <a:tailEnd/>
          </a:ln>
          <a:effectLst/>
        </p:spPr>
        <p:txBody>
          <a:bodyPr/>
          <a:lstStyle/>
          <a:p>
            <a:pPr>
              <a:defRPr/>
            </a:pPr>
            <a:endParaRPr lang="en-US"/>
          </a:p>
        </p:txBody>
      </p:sp>
      <p:sp>
        <p:nvSpPr>
          <p:cNvPr id="3824659" name="Rectangle 19"/>
          <p:cNvSpPr>
            <a:spLocks noChangeArrowheads="1"/>
          </p:cNvSpPr>
          <p:nvPr/>
        </p:nvSpPr>
        <p:spPr bwMode="auto">
          <a:xfrm>
            <a:off x="1093788" y="3173413"/>
            <a:ext cx="7870825" cy="2030412"/>
          </a:xfrm>
          <a:prstGeom prst="rect">
            <a:avLst/>
          </a:prstGeom>
          <a:solidFill>
            <a:srgbClr val="FFFFFF">
              <a:alpha val="45000"/>
            </a:srgbClr>
          </a:solidFill>
          <a:ln w="12700">
            <a:solidFill>
              <a:schemeClr val="bg2"/>
            </a:solidFill>
            <a:miter lim="800000"/>
            <a:headEnd/>
            <a:tailEnd/>
          </a:ln>
          <a:effectLst/>
        </p:spPr>
        <p:txBody>
          <a:bodyPr wrap="none" anchor="ctr"/>
          <a:lstStyle/>
          <a:p>
            <a:pPr>
              <a:defRPr/>
            </a:pPr>
            <a:endParaRPr lang="en-US"/>
          </a:p>
        </p:txBody>
      </p:sp>
      <p:sp>
        <p:nvSpPr>
          <p:cNvPr id="3824660" name="AutoShape 20"/>
          <p:cNvSpPr>
            <a:spLocks noChangeArrowheads="1"/>
          </p:cNvSpPr>
          <p:nvPr/>
        </p:nvSpPr>
        <p:spPr bwMode="auto">
          <a:xfrm>
            <a:off x="1150938" y="3416300"/>
            <a:ext cx="1366837" cy="1050925"/>
          </a:xfrm>
          <a:prstGeom prst="cube">
            <a:avLst>
              <a:gd name="adj" fmla="val 6384"/>
            </a:avLst>
          </a:prstGeom>
          <a:solidFill>
            <a:srgbClr val="5F5F5F"/>
          </a:solidFill>
          <a:ln w="9525">
            <a:noFill/>
            <a:miter lim="800000"/>
            <a:headEnd/>
            <a:tailEnd/>
          </a:ln>
          <a:effectLst/>
        </p:spPr>
        <p:txBody>
          <a:bodyPr wrap="none" anchor="ctr"/>
          <a:lstStyle/>
          <a:p>
            <a:pPr>
              <a:defRPr/>
            </a:pPr>
            <a:endParaRPr lang="en-US"/>
          </a:p>
        </p:txBody>
      </p:sp>
      <p:sp>
        <p:nvSpPr>
          <p:cNvPr id="3824661" name="AutoShape 21"/>
          <p:cNvSpPr>
            <a:spLocks noChangeArrowheads="1"/>
          </p:cNvSpPr>
          <p:nvPr/>
        </p:nvSpPr>
        <p:spPr bwMode="auto">
          <a:xfrm>
            <a:off x="3105150" y="3416300"/>
            <a:ext cx="1366838" cy="1050925"/>
          </a:xfrm>
          <a:prstGeom prst="cube">
            <a:avLst>
              <a:gd name="adj" fmla="val 6384"/>
            </a:avLst>
          </a:prstGeom>
          <a:solidFill>
            <a:srgbClr val="5F5F5F"/>
          </a:solidFill>
          <a:ln w="9525">
            <a:noFill/>
            <a:miter lim="800000"/>
            <a:headEnd/>
            <a:tailEnd/>
          </a:ln>
          <a:effectLst/>
        </p:spPr>
        <p:txBody>
          <a:bodyPr wrap="none" anchor="ctr"/>
          <a:lstStyle/>
          <a:p>
            <a:pPr>
              <a:defRPr/>
            </a:pPr>
            <a:endParaRPr lang="en-US"/>
          </a:p>
        </p:txBody>
      </p:sp>
      <p:sp>
        <p:nvSpPr>
          <p:cNvPr id="3824662" name="AutoShape 22"/>
          <p:cNvSpPr>
            <a:spLocks noChangeArrowheads="1"/>
          </p:cNvSpPr>
          <p:nvPr/>
        </p:nvSpPr>
        <p:spPr bwMode="auto">
          <a:xfrm>
            <a:off x="6146800" y="3411538"/>
            <a:ext cx="1366838" cy="1073150"/>
          </a:xfrm>
          <a:prstGeom prst="cube">
            <a:avLst>
              <a:gd name="adj" fmla="val 6384"/>
            </a:avLst>
          </a:prstGeom>
          <a:solidFill>
            <a:srgbClr val="5F5F5F"/>
          </a:solidFill>
          <a:ln w="9525">
            <a:noFill/>
            <a:miter lim="800000"/>
            <a:headEnd/>
            <a:tailEnd/>
          </a:ln>
          <a:effectLst/>
        </p:spPr>
        <p:txBody>
          <a:bodyPr wrap="none" anchor="ctr"/>
          <a:lstStyle/>
          <a:p>
            <a:pPr>
              <a:defRPr/>
            </a:pPr>
            <a:endParaRPr lang="en-US"/>
          </a:p>
        </p:txBody>
      </p:sp>
      <p:sp>
        <p:nvSpPr>
          <p:cNvPr id="3824663" name="AutoShape 23"/>
          <p:cNvSpPr>
            <a:spLocks noChangeArrowheads="1"/>
          </p:cNvSpPr>
          <p:nvPr/>
        </p:nvSpPr>
        <p:spPr bwMode="auto">
          <a:xfrm>
            <a:off x="1524000" y="4545013"/>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152599" name="Rectangle 24"/>
          <p:cNvSpPr>
            <a:spLocks noChangeArrowheads="1"/>
          </p:cNvSpPr>
          <p:nvPr/>
        </p:nvSpPr>
        <p:spPr bwMode="auto">
          <a:xfrm>
            <a:off x="5551488" y="3194050"/>
            <a:ext cx="2590800" cy="244475"/>
          </a:xfrm>
          <a:prstGeom prst="rect">
            <a:avLst/>
          </a:prstGeom>
          <a:noFill/>
          <a:ln w="9525">
            <a:noFill/>
            <a:miter lim="800000"/>
            <a:headEnd/>
            <a:tailEnd/>
          </a:ln>
        </p:spPr>
        <p:txBody>
          <a:bodyPr>
            <a:spAutoFit/>
          </a:bodyPr>
          <a:lstStyle/>
          <a:p>
            <a:pPr algn="ctr">
              <a:lnSpc>
                <a:spcPct val="100000"/>
              </a:lnSpc>
              <a:spcBef>
                <a:spcPct val="50000"/>
              </a:spcBef>
              <a:buClrTx/>
              <a:buFontTx/>
              <a:buNone/>
            </a:pPr>
            <a:r>
              <a:rPr lang="en-US" sz="1000" b="1" dirty="0">
                <a:solidFill>
                  <a:schemeClr val="bg1"/>
                </a:solidFill>
                <a:effectLst/>
                <a:latin typeface="Verdana" pitchFamily="34" charset="0"/>
              </a:rPr>
              <a:t>Portfolio Dashboard</a:t>
            </a:r>
            <a:endParaRPr lang="en-US" sz="1000" b="1" baseline="30000" dirty="0">
              <a:solidFill>
                <a:schemeClr val="bg1"/>
              </a:solidFill>
              <a:effectLst/>
              <a:latin typeface="Verdana" pitchFamily="34" charset="0"/>
            </a:endParaRPr>
          </a:p>
        </p:txBody>
      </p:sp>
      <p:sp>
        <p:nvSpPr>
          <p:cNvPr id="152600" name="Rectangle 25"/>
          <p:cNvSpPr>
            <a:spLocks noChangeArrowheads="1"/>
          </p:cNvSpPr>
          <p:nvPr/>
        </p:nvSpPr>
        <p:spPr bwMode="auto">
          <a:xfrm>
            <a:off x="2498725" y="3176588"/>
            <a:ext cx="2590800" cy="244475"/>
          </a:xfrm>
          <a:prstGeom prst="rect">
            <a:avLst/>
          </a:prstGeom>
          <a:noFill/>
          <a:ln w="9525">
            <a:noFill/>
            <a:miter lim="800000"/>
            <a:headEnd/>
            <a:tailEnd/>
          </a:ln>
        </p:spPr>
        <p:txBody>
          <a:bodyPr>
            <a:spAutoFit/>
          </a:bodyPr>
          <a:lstStyle/>
          <a:p>
            <a:pPr algn="ctr">
              <a:lnSpc>
                <a:spcPct val="100000"/>
              </a:lnSpc>
              <a:spcBef>
                <a:spcPct val="50000"/>
              </a:spcBef>
              <a:buClrTx/>
              <a:buFontTx/>
              <a:buNone/>
            </a:pPr>
            <a:r>
              <a:rPr lang="en-US" sz="1000" b="1" dirty="0">
                <a:solidFill>
                  <a:schemeClr val="bg1"/>
                </a:solidFill>
                <a:effectLst/>
                <a:latin typeface="Verdana" pitchFamily="34" charset="0"/>
              </a:rPr>
              <a:t>Portfolio Optimizer</a:t>
            </a:r>
            <a:endParaRPr lang="en-US" sz="1000" b="1" baseline="30000" dirty="0">
              <a:solidFill>
                <a:schemeClr val="bg1"/>
              </a:solidFill>
              <a:effectLst/>
              <a:latin typeface="Verdana" pitchFamily="34" charset="0"/>
            </a:endParaRPr>
          </a:p>
        </p:txBody>
      </p:sp>
      <p:sp>
        <p:nvSpPr>
          <p:cNvPr id="152601" name="Rectangle 26"/>
          <p:cNvSpPr>
            <a:spLocks noChangeArrowheads="1"/>
          </p:cNvSpPr>
          <p:nvPr/>
        </p:nvSpPr>
        <p:spPr bwMode="auto">
          <a:xfrm>
            <a:off x="577850" y="3189288"/>
            <a:ext cx="2590800" cy="244475"/>
          </a:xfrm>
          <a:prstGeom prst="rect">
            <a:avLst/>
          </a:prstGeom>
          <a:noFill/>
          <a:ln w="9525">
            <a:noFill/>
            <a:miter lim="800000"/>
            <a:headEnd/>
            <a:tailEnd/>
          </a:ln>
        </p:spPr>
        <p:txBody>
          <a:bodyPr>
            <a:spAutoFit/>
          </a:bodyPr>
          <a:lstStyle/>
          <a:p>
            <a:pPr algn="ctr">
              <a:lnSpc>
                <a:spcPct val="100000"/>
              </a:lnSpc>
              <a:spcBef>
                <a:spcPct val="50000"/>
              </a:spcBef>
              <a:buClrTx/>
              <a:buFontTx/>
              <a:buNone/>
            </a:pPr>
            <a:r>
              <a:rPr lang="en-US" sz="1000" b="1" dirty="0">
                <a:solidFill>
                  <a:schemeClr val="bg1"/>
                </a:solidFill>
                <a:effectLst/>
                <a:latin typeface="Verdana" pitchFamily="34" charset="0"/>
              </a:rPr>
              <a:t>Portfolio Builder</a:t>
            </a:r>
            <a:endParaRPr lang="en-US" sz="1000" b="1" baseline="30000" dirty="0">
              <a:solidFill>
                <a:schemeClr val="bg1"/>
              </a:solidFill>
              <a:effectLst/>
              <a:latin typeface="Verdana" pitchFamily="34" charset="0"/>
            </a:endParaRPr>
          </a:p>
        </p:txBody>
      </p:sp>
      <p:sp>
        <p:nvSpPr>
          <p:cNvPr id="3824667" name="AutoShape 27"/>
          <p:cNvSpPr>
            <a:spLocks noChangeArrowheads="1"/>
          </p:cNvSpPr>
          <p:nvPr/>
        </p:nvSpPr>
        <p:spPr bwMode="auto">
          <a:xfrm flipV="1">
            <a:off x="2041525" y="4557713"/>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668" name="AutoShape 28"/>
          <p:cNvSpPr>
            <a:spLocks noChangeArrowheads="1"/>
          </p:cNvSpPr>
          <p:nvPr/>
        </p:nvSpPr>
        <p:spPr bwMode="auto">
          <a:xfrm>
            <a:off x="3352800" y="4552950"/>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669" name="AutoShape 29"/>
          <p:cNvSpPr>
            <a:spLocks noChangeArrowheads="1"/>
          </p:cNvSpPr>
          <p:nvPr/>
        </p:nvSpPr>
        <p:spPr bwMode="auto">
          <a:xfrm flipV="1">
            <a:off x="3870325" y="4567238"/>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670" name="AutoShape 30"/>
          <p:cNvSpPr>
            <a:spLocks noChangeArrowheads="1"/>
          </p:cNvSpPr>
          <p:nvPr/>
        </p:nvSpPr>
        <p:spPr bwMode="auto">
          <a:xfrm>
            <a:off x="6534150" y="4552950"/>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671" name="AutoShape 31"/>
          <p:cNvSpPr>
            <a:spLocks noChangeArrowheads="1"/>
          </p:cNvSpPr>
          <p:nvPr/>
        </p:nvSpPr>
        <p:spPr bwMode="auto">
          <a:xfrm flipV="1">
            <a:off x="6994525" y="4567238"/>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672" name="Line 32"/>
          <p:cNvSpPr>
            <a:spLocks noChangeShapeType="1"/>
          </p:cNvSpPr>
          <p:nvPr/>
        </p:nvSpPr>
        <p:spPr bwMode="auto">
          <a:xfrm>
            <a:off x="5316538" y="1852613"/>
            <a:ext cx="0" cy="47625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152608" name="Rectangle 33"/>
          <p:cNvSpPr>
            <a:spLocks noChangeArrowheads="1"/>
          </p:cNvSpPr>
          <p:nvPr/>
        </p:nvSpPr>
        <p:spPr bwMode="auto">
          <a:xfrm>
            <a:off x="1100138" y="1306513"/>
            <a:ext cx="577850" cy="381000"/>
          </a:xfrm>
          <a:prstGeom prst="rect">
            <a:avLst/>
          </a:prstGeom>
          <a:solidFill>
            <a:srgbClr val="009900">
              <a:alpha val="50195"/>
            </a:srgbClr>
          </a:solidFill>
          <a:ln w="9525">
            <a:solidFill>
              <a:schemeClr val="bg2"/>
            </a:solidFill>
            <a:miter lim="800000"/>
            <a:headEnd/>
            <a:tailEnd/>
          </a:ln>
        </p:spPr>
        <p:txBody>
          <a:bodyPr wrap="none" anchor="ctr"/>
          <a:lstStyle/>
          <a:p>
            <a:pPr algn="ctr">
              <a:lnSpc>
                <a:spcPct val="85000"/>
              </a:lnSpc>
              <a:spcBef>
                <a:spcPct val="0"/>
              </a:spcBef>
              <a:buClrTx/>
              <a:buFontTx/>
              <a:buNone/>
            </a:pPr>
            <a:r>
              <a:rPr lang="en-US" sz="800" b="1" dirty="0">
                <a:effectLst/>
                <a:latin typeface="Arial" charset="0"/>
              </a:rPr>
              <a:t>Complete</a:t>
            </a:r>
          </a:p>
          <a:p>
            <a:pPr algn="ctr">
              <a:lnSpc>
                <a:spcPct val="85000"/>
              </a:lnSpc>
              <a:spcBef>
                <a:spcPct val="0"/>
              </a:spcBef>
              <a:buClrTx/>
              <a:buFontTx/>
              <a:buNone/>
            </a:pPr>
            <a:r>
              <a:rPr lang="en-US" sz="800" b="1" dirty="0">
                <a:effectLst/>
                <a:latin typeface="Arial" charset="0"/>
              </a:rPr>
              <a:t>Project </a:t>
            </a:r>
          </a:p>
          <a:p>
            <a:pPr algn="ctr">
              <a:lnSpc>
                <a:spcPct val="85000"/>
              </a:lnSpc>
              <a:spcBef>
                <a:spcPct val="0"/>
              </a:spcBef>
              <a:buClrTx/>
              <a:buFontTx/>
              <a:buNone/>
            </a:pPr>
            <a:r>
              <a:rPr lang="en-US" sz="800" b="1" dirty="0">
                <a:effectLst/>
                <a:latin typeface="Arial" charset="0"/>
              </a:rPr>
              <a:t>Request </a:t>
            </a:r>
          </a:p>
          <a:p>
            <a:pPr algn="ctr">
              <a:lnSpc>
                <a:spcPct val="85000"/>
              </a:lnSpc>
              <a:spcBef>
                <a:spcPct val="0"/>
              </a:spcBef>
              <a:buClrTx/>
              <a:buFontTx/>
              <a:buNone/>
            </a:pPr>
            <a:r>
              <a:rPr lang="en-US" sz="800" b="1" dirty="0">
                <a:effectLst/>
                <a:latin typeface="Arial" charset="0"/>
              </a:rPr>
              <a:t>Form</a:t>
            </a:r>
          </a:p>
        </p:txBody>
      </p:sp>
      <p:sp>
        <p:nvSpPr>
          <p:cNvPr id="152609" name="AutoShape 34"/>
          <p:cNvSpPr>
            <a:spLocks noChangeArrowheads="1"/>
          </p:cNvSpPr>
          <p:nvPr/>
        </p:nvSpPr>
        <p:spPr bwMode="auto">
          <a:xfrm>
            <a:off x="1787525" y="1317625"/>
            <a:ext cx="519113" cy="461963"/>
          </a:xfrm>
          <a:prstGeom prst="diamond">
            <a:avLst/>
          </a:prstGeom>
          <a:solidFill>
            <a:srgbClr val="000099"/>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1</a:t>
            </a:r>
            <a:r>
              <a:rPr lang="en-US" sz="600" b="1" baseline="30000" dirty="0">
                <a:effectLst/>
                <a:latin typeface="Arial" charset="0"/>
              </a:rPr>
              <a:t>st</a:t>
            </a:r>
            <a:r>
              <a:rPr lang="en-US" sz="600" b="1" dirty="0">
                <a:effectLst/>
                <a:latin typeface="Arial" charset="0"/>
              </a:rPr>
              <a:t> </a:t>
            </a:r>
          </a:p>
          <a:p>
            <a:pPr algn="ctr">
              <a:lnSpc>
                <a:spcPct val="100000"/>
              </a:lnSpc>
              <a:spcBef>
                <a:spcPct val="0"/>
              </a:spcBef>
              <a:buClrTx/>
              <a:buFontTx/>
              <a:buNone/>
            </a:pPr>
            <a:r>
              <a:rPr lang="en-US" sz="600" b="1" dirty="0">
                <a:effectLst/>
                <a:latin typeface="Arial" charset="0"/>
              </a:rPr>
              <a:t>Review</a:t>
            </a:r>
          </a:p>
        </p:txBody>
      </p:sp>
      <p:sp>
        <p:nvSpPr>
          <p:cNvPr id="3824675" name="Line 35"/>
          <p:cNvSpPr>
            <a:spLocks noChangeShapeType="1"/>
          </p:cNvSpPr>
          <p:nvPr/>
        </p:nvSpPr>
        <p:spPr bwMode="auto">
          <a:xfrm>
            <a:off x="1709738" y="1462088"/>
            <a:ext cx="130175" cy="0"/>
          </a:xfrm>
          <a:prstGeom prst="line">
            <a:avLst/>
          </a:prstGeom>
          <a:noFill/>
          <a:ln w="9525">
            <a:solidFill>
              <a:schemeClr val="bg2"/>
            </a:solidFill>
            <a:round/>
            <a:headEnd/>
            <a:tailEnd type="triangle" w="med" len="med"/>
          </a:ln>
          <a:effectLst/>
        </p:spPr>
        <p:txBody>
          <a:bodyPr/>
          <a:lstStyle/>
          <a:p>
            <a:pPr>
              <a:defRPr/>
            </a:pPr>
            <a:endParaRPr lang="en-US"/>
          </a:p>
        </p:txBody>
      </p:sp>
      <p:sp>
        <p:nvSpPr>
          <p:cNvPr id="3824676" name="Line 36"/>
          <p:cNvSpPr>
            <a:spLocks noChangeShapeType="1"/>
          </p:cNvSpPr>
          <p:nvPr/>
        </p:nvSpPr>
        <p:spPr bwMode="auto">
          <a:xfrm>
            <a:off x="1905000" y="1676400"/>
            <a:ext cx="0" cy="88900"/>
          </a:xfrm>
          <a:prstGeom prst="line">
            <a:avLst/>
          </a:prstGeom>
          <a:noFill/>
          <a:ln w="9525">
            <a:solidFill>
              <a:schemeClr val="bg2"/>
            </a:solidFill>
            <a:round/>
            <a:headEnd/>
            <a:tailEnd/>
          </a:ln>
          <a:effectLst/>
        </p:spPr>
        <p:txBody>
          <a:bodyPr/>
          <a:lstStyle/>
          <a:p>
            <a:pPr>
              <a:defRPr/>
            </a:pPr>
            <a:endParaRPr lang="en-US"/>
          </a:p>
        </p:txBody>
      </p:sp>
      <p:sp>
        <p:nvSpPr>
          <p:cNvPr id="3824677" name="Line 37"/>
          <p:cNvSpPr>
            <a:spLocks noChangeShapeType="1"/>
          </p:cNvSpPr>
          <p:nvPr/>
        </p:nvSpPr>
        <p:spPr bwMode="auto">
          <a:xfrm flipH="1">
            <a:off x="1319213" y="1766888"/>
            <a:ext cx="577850" cy="0"/>
          </a:xfrm>
          <a:prstGeom prst="line">
            <a:avLst/>
          </a:prstGeom>
          <a:noFill/>
          <a:ln w="9525">
            <a:solidFill>
              <a:schemeClr val="bg2"/>
            </a:solidFill>
            <a:round/>
            <a:headEnd/>
            <a:tailEnd/>
          </a:ln>
          <a:effectLst/>
        </p:spPr>
        <p:txBody>
          <a:bodyPr/>
          <a:lstStyle/>
          <a:p>
            <a:pPr>
              <a:defRPr/>
            </a:pPr>
            <a:endParaRPr lang="en-US"/>
          </a:p>
        </p:txBody>
      </p:sp>
      <p:sp>
        <p:nvSpPr>
          <p:cNvPr id="3824678" name="Line 38"/>
          <p:cNvSpPr>
            <a:spLocks noChangeShapeType="1"/>
          </p:cNvSpPr>
          <p:nvPr/>
        </p:nvSpPr>
        <p:spPr bwMode="auto">
          <a:xfrm>
            <a:off x="1330325" y="1755775"/>
            <a:ext cx="0" cy="147638"/>
          </a:xfrm>
          <a:prstGeom prst="line">
            <a:avLst/>
          </a:prstGeom>
          <a:noFill/>
          <a:ln w="9525">
            <a:solidFill>
              <a:schemeClr val="bg2"/>
            </a:solidFill>
            <a:round/>
            <a:headEnd/>
            <a:tailEnd type="triangle" w="med" len="med"/>
          </a:ln>
          <a:effectLst/>
        </p:spPr>
        <p:txBody>
          <a:bodyPr/>
          <a:lstStyle/>
          <a:p>
            <a:pPr>
              <a:defRPr/>
            </a:pPr>
            <a:endParaRPr lang="en-US"/>
          </a:p>
        </p:txBody>
      </p:sp>
      <p:sp>
        <p:nvSpPr>
          <p:cNvPr id="152614" name="AutoShape 39"/>
          <p:cNvSpPr>
            <a:spLocks noChangeArrowheads="1"/>
          </p:cNvSpPr>
          <p:nvPr/>
        </p:nvSpPr>
        <p:spPr bwMode="auto">
          <a:xfrm>
            <a:off x="2397125" y="1327150"/>
            <a:ext cx="481013" cy="461963"/>
          </a:xfrm>
          <a:prstGeom prst="diamond">
            <a:avLst/>
          </a:prstGeom>
          <a:solidFill>
            <a:srgbClr val="000099"/>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2</a:t>
            </a:r>
            <a:r>
              <a:rPr lang="en-US" sz="600" b="1" baseline="30000" dirty="0">
                <a:effectLst/>
                <a:latin typeface="Arial" charset="0"/>
              </a:rPr>
              <a:t>nd</a:t>
            </a:r>
            <a:r>
              <a:rPr lang="en-US" sz="600" b="1" dirty="0">
                <a:effectLst/>
                <a:latin typeface="Arial" charset="0"/>
              </a:rPr>
              <a:t> </a:t>
            </a:r>
          </a:p>
          <a:p>
            <a:pPr algn="ctr">
              <a:lnSpc>
                <a:spcPct val="100000"/>
              </a:lnSpc>
              <a:spcBef>
                <a:spcPct val="0"/>
              </a:spcBef>
              <a:buClrTx/>
              <a:buFontTx/>
              <a:buNone/>
            </a:pPr>
            <a:r>
              <a:rPr lang="en-US" sz="600" b="1" dirty="0">
                <a:effectLst/>
                <a:latin typeface="Arial" charset="0"/>
              </a:rPr>
              <a:t>Review</a:t>
            </a:r>
          </a:p>
        </p:txBody>
      </p:sp>
      <p:sp>
        <p:nvSpPr>
          <p:cNvPr id="152615" name="Rectangle 40"/>
          <p:cNvSpPr>
            <a:spLocks noChangeArrowheads="1"/>
          </p:cNvSpPr>
          <p:nvPr/>
        </p:nvSpPr>
        <p:spPr bwMode="auto">
          <a:xfrm>
            <a:off x="1214438" y="2054225"/>
            <a:ext cx="1697037" cy="13652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Resource Requirements</a:t>
            </a:r>
          </a:p>
        </p:txBody>
      </p:sp>
      <p:sp>
        <p:nvSpPr>
          <p:cNvPr id="152616" name="Rectangle 41"/>
          <p:cNvSpPr>
            <a:spLocks noChangeArrowheads="1"/>
          </p:cNvSpPr>
          <p:nvPr/>
        </p:nvSpPr>
        <p:spPr bwMode="auto">
          <a:xfrm>
            <a:off x="1100138" y="1897063"/>
            <a:ext cx="1811337" cy="157162"/>
          </a:xfrm>
          <a:prstGeom prst="rect">
            <a:avLst/>
          </a:prstGeom>
          <a:solidFill>
            <a:srgbClr val="009900"/>
          </a:solidFill>
          <a:ln w="9525">
            <a:solidFill>
              <a:schemeClr val="bg2"/>
            </a:solidFill>
            <a:miter lim="800000"/>
            <a:headEnd/>
            <a:tailEnd/>
          </a:ln>
        </p:spPr>
        <p:txBody>
          <a:bodyPr wrap="none" anchor="ctr"/>
          <a:lstStyle/>
          <a:p>
            <a:pPr>
              <a:lnSpc>
                <a:spcPct val="100000"/>
              </a:lnSpc>
              <a:spcBef>
                <a:spcPct val="0"/>
              </a:spcBef>
              <a:buClrTx/>
              <a:buFontTx/>
              <a:buNone/>
            </a:pPr>
            <a:r>
              <a:rPr lang="en-US" sz="900" b="1" i="1" dirty="0">
                <a:effectLst/>
                <a:latin typeface="Arial" charset="0"/>
              </a:rPr>
              <a:t>Business Case Development</a:t>
            </a:r>
          </a:p>
        </p:txBody>
      </p:sp>
      <p:sp>
        <p:nvSpPr>
          <p:cNvPr id="152617" name="Rectangle 42"/>
          <p:cNvSpPr>
            <a:spLocks noChangeArrowheads="1"/>
          </p:cNvSpPr>
          <p:nvPr/>
        </p:nvSpPr>
        <p:spPr bwMode="auto">
          <a:xfrm>
            <a:off x="1214438" y="2190750"/>
            <a:ext cx="1697037" cy="138113"/>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Cost Estimates</a:t>
            </a:r>
          </a:p>
        </p:txBody>
      </p:sp>
      <p:sp>
        <p:nvSpPr>
          <p:cNvPr id="152618" name="Rectangle 43"/>
          <p:cNvSpPr>
            <a:spLocks noChangeArrowheads="1"/>
          </p:cNvSpPr>
          <p:nvPr/>
        </p:nvSpPr>
        <p:spPr bwMode="auto">
          <a:xfrm>
            <a:off x="1214438" y="2592388"/>
            <a:ext cx="1697037" cy="138112"/>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Risk Assessment</a:t>
            </a:r>
          </a:p>
        </p:txBody>
      </p:sp>
      <p:sp>
        <p:nvSpPr>
          <p:cNvPr id="152619" name="Rectangle 44"/>
          <p:cNvSpPr>
            <a:spLocks noChangeArrowheads="1"/>
          </p:cNvSpPr>
          <p:nvPr/>
        </p:nvSpPr>
        <p:spPr bwMode="auto">
          <a:xfrm>
            <a:off x="1214438" y="2730500"/>
            <a:ext cx="1697037" cy="13652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Phase &amp; Milestone Planning</a:t>
            </a:r>
          </a:p>
        </p:txBody>
      </p:sp>
      <p:sp>
        <p:nvSpPr>
          <p:cNvPr id="152620" name="Rectangle 45"/>
          <p:cNvSpPr>
            <a:spLocks noChangeArrowheads="1"/>
          </p:cNvSpPr>
          <p:nvPr/>
        </p:nvSpPr>
        <p:spPr bwMode="auto">
          <a:xfrm>
            <a:off x="1214438" y="2455863"/>
            <a:ext cx="1697037" cy="13652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Strategic Alignment Assessment</a:t>
            </a:r>
          </a:p>
        </p:txBody>
      </p:sp>
      <p:sp>
        <p:nvSpPr>
          <p:cNvPr id="152621" name="Rectangle 46"/>
          <p:cNvSpPr>
            <a:spLocks noChangeArrowheads="1"/>
          </p:cNvSpPr>
          <p:nvPr/>
        </p:nvSpPr>
        <p:spPr bwMode="auto">
          <a:xfrm>
            <a:off x="1109663" y="2190750"/>
            <a:ext cx="104775" cy="138113"/>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22" name="Rectangle 47"/>
          <p:cNvSpPr>
            <a:spLocks noChangeArrowheads="1"/>
          </p:cNvSpPr>
          <p:nvPr/>
        </p:nvSpPr>
        <p:spPr bwMode="auto">
          <a:xfrm>
            <a:off x="1109663" y="2054225"/>
            <a:ext cx="104775" cy="13652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23" name="Rectangle 48"/>
          <p:cNvSpPr>
            <a:spLocks noChangeArrowheads="1"/>
          </p:cNvSpPr>
          <p:nvPr/>
        </p:nvSpPr>
        <p:spPr bwMode="auto">
          <a:xfrm>
            <a:off x="1109663" y="2455863"/>
            <a:ext cx="104775" cy="13652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4</a:t>
            </a:r>
          </a:p>
        </p:txBody>
      </p:sp>
      <p:sp>
        <p:nvSpPr>
          <p:cNvPr id="152624" name="Rectangle 49"/>
          <p:cNvSpPr>
            <a:spLocks noChangeArrowheads="1"/>
          </p:cNvSpPr>
          <p:nvPr/>
        </p:nvSpPr>
        <p:spPr bwMode="auto">
          <a:xfrm>
            <a:off x="1109663" y="2592388"/>
            <a:ext cx="104775" cy="138112"/>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5</a:t>
            </a:r>
          </a:p>
        </p:txBody>
      </p:sp>
      <p:sp>
        <p:nvSpPr>
          <p:cNvPr id="152625" name="Rectangle 50"/>
          <p:cNvSpPr>
            <a:spLocks noChangeArrowheads="1"/>
          </p:cNvSpPr>
          <p:nvPr/>
        </p:nvSpPr>
        <p:spPr bwMode="auto">
          <a:xfrm>
            <a:off x="1109663" y="2730500"/>
            <a:ext cx="104775" cy="13652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6</a:t>
            </a:r>
          </a:p>
        </p:txBody>
      </p:sp>
      <p:sp>
        <p:nvSpPr>
          <p:cNvPr id="152626" name="Rectangle 51"/>
          <p:cNvSpPr>
            <a:spLocks noChangeArrowheads="1"/>
          </p:cNvSpPr>
          <p:nvPr/>
        </p:nvSpPr>
        <p:spPr bwMode="auto">
          <a:xfrm>
            <a:off x="1214438" y="2328863"/>
            <a:ext cx="1697037" cy="13652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Benefit Forecasts</a:t>
            </a:r>
          </a:p>
        </p:txBody>
      </p:sp>
      <p:sp>
        <p:nvSpPr>
          <p:cNvPr id="152627" name="Rectangle 52"/>
          <p:cNvSpPr>
            <a:spLocks noChangeArrowheads="1"/>
          </p:cNvSpPr>
          <p:nvPr/>
        </p:nvSpPr>
        <p:spPr bwMode="auto">
          <a:xfrm>
            <a:off x="1109663" y="2328863"/>
            <a:ext cx="104775" cy="13652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3824693" name="Line 53"/>
          <p:cNvSpPr>
            <a:spLocks noChangeShapeType="1"/>
          </p:cNvSpPr>
          <p:nvPr/>
        </p:nvSpPr>
        <p:spPr bwMode="auto">
          <a:xfrm flipV="1">
            <a:off x="2573338" y="1731963"/>
            <a:ext cx="0" cy="131762"/>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152629" name="Rectangle 54"/>
          <p:cNvSpPr>
            <a:spLocks noChangeArrowheads="1"/>
          </p:cNvSpPr>
          <p:nvPr/>
        </p:nvSpPr>
        <p:spPr bwMode="auto">
          <a:xfrm>
            <a:off x="3205163" y="1298575"/>
            <a:ext cx="1322387" cy="163513"/>
          </a:xfrm>
          <a:prstGeom prst="rect">
            <a:avLst/>
          </a:prstGeom>
          <a:solidFill>
            <a:srgbClr val="009900"/>
          </a:solidFill>
          <a:ln w="9525">
            <a:solidFill>
              <a:schemeClr val="bg2"/>
            </a:solidFill>
            <a:miter lim="800000"/>
            <a:headEnd/>
            <a:tailEnd/>
          </a:ln>
        </p:spPr>
        <p:txBody>
          <a:bodyPr wrap="none" anchor="ctr"/>
          <a:lstStyle/>
          <a:p>
            <a:pPr>
              <a:lnSpc>
                <a:spcPct val="85000"/>
              </a:lnSpc>
              <a:spcBef>
                <a:spcPct val="0"/>
              </a:spcBef>
              <a:buClrTx/>
              <a:buFontTx/>
              <a:buNone/>
            </a:pPr>
            <a:r>
              <a:rPr lang="en-US" sz="900" b="1" dirty="0">
                <a:effectLst/>
                <a:latin typeface="Arial" charset="0"/>
              </a:rPr>
              <a:t>Portfolio Prioritization</a:t>
            </a:r>
          </a:p>
        </p:txBody>
      </p:sp>
      <p:sp>
        <p:nvSpPr>
          <p:cNvPr id="152630" name="Rectangle 55"/>
          <p:cNvSpPr>
            <a:spLocks noChangeArrowheads="1"/>
          </p:cNvSpPr>
          <p:nvPr/>
        </p:nvSpPr>
        <p:spPr bwMode="auto">
          <a:xfrm>
            <a:off x="3357563" y="1462088"/>
            <a:ext cx="1158875" cy="146050"/>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Strategic Value</a:t>
            </a:r>
          </a:p>
        </p:txBody>
      </p:sp>
      <p:sp>
        <p:nvSpPr>
          <p:cNvPr id="152631" name="Rectangle 56"/>
          <p:cNvSpPr>
            <a:spLocks noChangeArrowheads="1"/>
          </p:cNvSpPr>
          <p:nvPr/>
        </p:nvSpPr>
        <p:spPr bwMode="auto">
          <a:xfrm>
            <a:off x="3357563" y="1608138"/>
            <a:ext cx="1158875" cy="146050"/>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Financial Value</a:t>
            </a:r>
          </a:p>
        </p:txBody>
      </p:sp>
      <p:sp>
        <p:nvSpPr>
          <p:cNvPr id="152632" name="Rectangle 57"/>
          <p:cNvSpPr>
            <a:spLocks noChangeArrowheads="1"/>
          </p:cNvSpPr>
          <p:nvPr/>
        </p:nvSpPr>
        <p:spPr bwMode="auto">
          <a:xfrm>
            <a:off x="3357563" y="1754188"/>
            <a:ext cx="1158875" cy="144462"/>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Risk Value</a:t>
            </a:r>
          </a:p>
        </p:txBody>
      </p:sp>
      <p:sp>
        <p:nvSpPr>
          <p:cNvPr id="152633" name="Rectangle 58"/>
          <p:cNvSpPr>
            <a:spLocks noChangeArrowheads="1"/>
          </p:cNvSpPr>
          <p:nvPr/>
        </p:nvSpPr>
        <p:spPr bwMode="auto">
          <a:xfrm>
            <a:off x="3128963" y="2036763"/>
            <a:ext cx="1508125" cy="182562"/>
          </a:xfrm>
          <a:prstGeom prst="rect">
            <a:avLst/>
          </a:prstGeom>
          <a:solidFill>
            <a:srgbClr val="009900"/>
          </a:solidFill>
          <a:ln w="9525">
            <a:solidFill>
              <a:schemeClr val="bg2"/>
            </a:solidFill>
            <a:miter lim="800000"/>
            <a:headEnd/>
            <a:tailEnd/>
          </a:ln>
        </p:spPr>
        <p:txBody>
          <a:bodyPr wrap="none" anchor="ctr"/>
          <a:lstStyle/>
          <a:p>
            <a:pPr>
              <a:lnSpc>
                <a:spcPct val="85000"/>
              </a:lnSpc>
              <a:spcBef>
                <a:spcPct val="0"/>
              </a:spcBef>
              <a:buClrTx/>
              <a:buFontTx/>
              <a:buNone/>
            </a:pPr>
            <a:r>
              <a:rPr lang="en-US" sz="900" b="1" dirty="0">
                <a:effectLst/>
                <a:latin typeface="Arial" charset="0"/>
              </a:rPr>
              <a:t>Portfolio Optimization</a:t>
            </a:r>
          </a:p>
        </p:txBody>
      </p:sp>
      <p:sp>
        <p:nvSpPr>
          <p:cNvPr id="152634" name="Rectangle 59"/>
          <p:cNvSpPr>
            <a:spLocks noChangeArrowheads="1"/>
          </p:cNvSpPr>
          <p:nvPr/>
        </p:nvSpPr>
        <p:spPr bwMode="auto">
          <a:xfrm>
            <a:off x="3262313" y="2209800"/>
            <a:ext cx="1376362"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Charting Analysis</a:t>
            </a:r>
          </a:p>
        </p:txBody>
      </p:sp>
      <p:sp>
        <p:nvSpPr>
          <p:cNvPr id="152635" name="Rectangle 60"/>
          <p:cNvSpPr>
            <a:spLocks noChangeArrowheads="1"/>
          </p:cNvSpPr>
          <p:nvPr/>
        </p:nvSpPr>
        <p:spPr bwMode="auto">
          <a:xfrm>
            <a:off x="3262313" y="2355850"/>
            <a:ext cx="1376362"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Constraint Analysis</a:t>
            </a:r>
          </a:p>
        </p:txBody>
      </p:sp>
      <p:sp>
        <p:nvSpPr>
          <p:cNvPr id="152636" name="Rectangle 61"/>
          <p:cNvSpPr>
            <a:spLocks noChangeArrowheads="1"/>
          </p:cNvSpPr>
          <p:nvPr/>
        </p:nvSpPr>
        <p:spPr bwMode="auto">
          <a:xfrm>
            <a:off x="3262313" y="2501900"/>
            <a:ext cx="1376362"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Adv Portfolio Analytics</a:t>
            </a:r>
          </a:p>
        </p:txBody>
      </p:sp>
      <p:sp>
        <p:nvSpPr>
          <p:cNvPr id="152637" name="Rectangle 62"/>
          <p:cNvSpPr>
            <a:spLocks noChangeArrowheads="1"/>
          </p:cNvSpPr>
          <p:nvPr/>
        </p:nvSpPr>
        <p:spPr bwMode="auto">
          <a:xfrm>
            <a:off x="3205163" y="1462088"/>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38" name="Rectangle 63"/>
          <p:cNvSpPr>
            <a:spLocks noChangeArrowheads="1"/>
          </p:cNvSpPr>
          <p:nvPr/>
        </p:nvSpPr>
        <p:spPr bwMode="auto">
          <a:xfrm>
            <a:off x="3205163" y="1608138"/>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39" name="Rectangle 64"/>
          <p:cNvSpPr>
            <a:spLocks noChangeArrowheads="1"/>
          </p:cNvSpPr>
          <p:nvPr/>
        </p:nvSpPr>
        <p:spPr bwMode="auto">
          <a:xfrm>
            <a:off x="3205163" y="1754188"/>
            <a:ext cx="152400" cy="144462"/>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152640" name="Rectangle 65"/>
          <p:cNvSpPr>
            <a:spLocks noChangeArrowheads="1"/>
          </p:cNvSpPr>
          <p:nvPr/>
        </p:nvSpPr>
        <p:spPr bwMode="auto">
          <a:xfrm>
            <a:off x="3128963" y="220980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41" name="Rectangle 66"/>
          <p:cNvSpPr>
            <a:spLocks noChangeArrowheads="1"/>
          </p:cNvSpPr>
          <p:nvPr/>
        </p:nvSpPr>
        <p:spPr bwMode="auto">
          <a:xfrm>
            <a:off x="3128963" y="235585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42" name="Rectangle 67"/>
          <p:cNvSpPr>
            <a:spLocks noChangeArrowheads="1"/>
          </p:cNvSpPr>
          <p:nvPr/>
        </p:nvSpPr>
        <p:spPr bwMode="auto">
          <a:xfrm>
            <a:off x="3128963" y="250190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3824708" name="Line 68"/>
          <p:cNvSpPr>
            <a:spLocks noChangeShapeType="1"/>
          </p:cNvSpPr>
          <p:nvPr/>
        </p:nvSpPr>
        <p:spPr bwMode="auto">
          <a:xfrm>
            <a:off x="3948113" y="2665413"/>
            <a:ext cx="1587" cy="155575"/>
          </a:xfrm>
          <a:prstGeom prst="line">
            <a:avLst/>
          </a:prstGeom>
          <a:noFill/>
          <a:ln w="9525">
            <a:solidFill>
              <a:schemeClr val="bg2"/>
            </a:solidFill>
            <a:round/>
            <a:headEnd/>
            <a:tailEnd type="triangle" w="med" len="med"/>
          </a:ln>
          <a:effectLst/>
        </p:spPr>
        <p:txBody>
          <a:bodyPr/>
          <a:lstStyle/>
          <a:p>
            <a:pPr>
              <a:defRPr/>
            </a:pPr>
            <a:endParaRPr lang="en-US"/>
          </a:p>
        </p:txBody>
      </p:sp>
      <p:sp>
        <p:nvSpPr>
          <p:cNvPr id="152644" name="AutoShape 69"/>
          <p:cNvSpPr>
            <a:spLocks noChangeArrowheads="1"/>
          </p:cNvSpPr>
          <p:nvPr/>
        </p:nvSpPr>
        <p:spPr bwMode="auto">
          <a:xfrm>
            <a:off x="3870325" y="2695575"/>
            <a:ext cx="569913" cy="387350"/>
          </a:xfrm>
          <a:prstGeom prst="diamond">
            <a:avLst/>
          </a:prstGeom>
          <a:solidFill>
            <a:srgbClr val="000099"/>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Portfolio </a:t>
            </a:r>
          </a:p>
          <a:p>
            <a:pPr algn="ctr">
              <a:lnSpc>
                <a:spcPct val="100000"/>
              </a:lnSpc>
              <a:spcBef>
                <a:spcPct val="0"/>
              </a:spcBef>
              <a:buClrTx/>
              <a:buFontTx/>
              <a:buNone/>
            </a:pPr>
            <a:r>
              <a:rPr lang="en-US" sz="600" b="1" dirty="0">
                <a:effectLst/>
                <a:latin typeface="Arial" charset="0"/>
              </a:rPr>
              <a:t>Selection</a:t>
            </a:r>
          </a:p>
        </p:txBody>
      </p:sp>
      <p:sp>
        <p:nvSpPr>
          <p:cNvPr id="3824710" name="Line 70"/>
          <p:cNvSpPr>
            <a:spLocks noChangeShapeType="1"/>
          </p:cNvSpPr>
          <p:nvPr/>
        </p:nvSpPr>
        <p:spPr bwMode="auto">
          <a:xfrm>
            <a:off x="2738438" y="1387475"/>
            <a:ext cx="476250" cy="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3824711" name="Line 71"/>
          <p:cNvSpPr>
            <a:spLocks noChangeShapeType="1"/>
          </p:cNvSpPr>
          <p:nvPr/>
        </p:nvSpPr>
        <p:spPr bwMode="auto">
          <a:xfrm>
            <a:off x="3856038" y="1890713"/>
            <a:ext cx="0" cy="130175"/>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152647" name="Rectangle 72"/>
          <p:cNvSpPr>
            <a:spLocks noChangeArrowheads="1"/>
          </p:cNvSpPr>
          <p:nvPr/>
        </p:nvSpPr>
        <p:spPr bwMode="auto">
          <a:xfrm>
            <a:off x="5157788" y="1306513"/>
            <a:ext cx="1665287" cy="173037"/>
          </a:xfrm>
          <a:prstGeom prst="rect">
            <a:avLst/>
          </a:prstGeom>
          <a:solidFill>
            <a:srgbClr val="009900"/>
          </a:solidFill>
          <a:ln w="9525">
            <a:solidFill>
              <a:schemeClr val="bg2"/>
            </a:solidFill>
            <a:miter lim="800000"/>
            <a:headEnd/>
            <a:tailEnd/>
          </a:ln>
        </p:spPr>
        <p:txBody>
          <a:bodyPr wrap="none" anchor="ctr"/>
          <a:lstStyle/>
          <a:p>
            <a:pPr>
              <a:lnSpc>
                <a:spcPct val="85000"/>
              </a:lnSpc>
              <a:spcBef>
                <a:spcPct val="0"/>
              </a:spcBef>
              <a:buClrTx/>
              <a:buFontTx/>
              <a:buNone/>
            </a:pPr>
            <a:r>
              <a:rPr lang="en-US" sz="900" b="1" dirty="0">
                <a:effectLst/>
                <a:latin typeface="Arial" charset="0"/>
              </a:rPr>
              <a:t>Detailed Planning</a:t>
            </a:r>
          </a:p>
        </p:txBody>
      </p:sp>
      <p:sp>
        <p:nvSpPr>
          <p:cNvPr id="152648" name="Rectangle 73"/>
          <p:cNvSpPr>
            <a:spLocks noChangeArrowheads="1"/>
          </p:cNvSpPr>
          <p:nvPr/>
        </p:nvSpPr>
        <p:spPr bwMode="auto">
          <a:xfrm>
            <a:off x="5291138" y="1479550"/>
            <a:ext cx="1531937"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Develop Project Plan</a:t>
            </a:r>
          </a:p>
        </p:txBody>
      </p:sp>
      <p:sp>
        <p:nvSpPr>
          <p:cNvPr id="152649" name="Rectangle 74"/>
          <p:cNvSpPr>
            <a:spLocks noChangeArrowheads="1"/>
          </p:cNvSpPr>
          <p:nvPr/>
        </p:nvSpPr>
        <p:spPr bwMode="auto">
          <a:xfrm>
            <a:off x="5291138" y="1625600"/>
            <a:ext cx="1531937"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Assign Named Resources</a:t>
            </a:r>
          </a:p>
        </p:txBody>
      </p:sp>
      <p:sp>
        <p:nvSpPr>
          <p:cNvPr id="152650" name="Rectangle 75"/>
          <p:cNvSpPr>
            <a:spLocks noChangeArrowheads="1"/>
          </p:cNvSpPr>
          <p:nvPr/>
        </p:nvSpPr>
        <p:spPr bwMode="auto">
          <a:xfrm>
            <a:off x="5291138" y="1771650"/>
            <a:ext cx="1531937"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Define Inter-dependencies</a:t>
            </a:r>
          </a:p>
        </p:txBody>
      </p:sp>
      <p:sp>
        <p:nvSpPr>
          <p:cNvPr id="152651" name="Rectangle 76"/>
          <p:cNvSpPr>
            <a:spLocks noChangeArrowheads="1"/>
          </p:cNvSpPr>
          <p:nvPr/>
        </p:nvSpPr>
        <p:spPr bwMode="auto">
          <a:xfrm>
            <a:off x="5157788" y="147955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52" name="Rectangle 77"/>
          <p:cNvSpPr>
            <a:spLocks noChangeArrowheads="1"/>
          </p:cNvSpPr>
          <p:nvPr/>
        </p:nvSpPr>
        <p:spPr bwMode="auto">
          <a:xfrm>
            <a:off x="5157788" y="162560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53" name="Rectangle 78"/>
          <p:cNvSpPr>
            <a:spLocks noChangeArrowheads="1"/>
          </p:cNvSpPr>
          <p:nvPr/>
        </p:nvSpPr>
        <p:spPr bwMode="auto">
          <a:xfrm>
            <a:off x="5157788" y="1771650"/>
            <a:ext cx="131762" cy="155575"/>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3824719" name="Line 79"/>
          <p:cNvSpPr>
            <a:spLocks noChangeShapeType="1"/>
          </p:cNvSpPr>
          <p:nvPr/>
        </p:nvSpPr>
        <p:spPr bwMode="auto">
          <a:xfrm flipV="1">
            <a:off x="4716463" y="1393825"/>
            <a:ext cx="454025" cy="11113"/>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3824720" name="Line 80"/>
          <p:cNvSpPr>
            <a:spLocks noChangeShapeType="1"/>
          </p:cNvSpPr>
          <p:nvPr/>
        </p:nvSpPr>
        <p:spPr bwMode="auto">
          <a:xfrm>
            <a:off x="5588000" y="2589213"/>
            <a:ext cx="739775" cy="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3824721" name="Line 81"/>
          <p:cNvSpPr>
            <a:spLocks noChangeShapeType="1"/>
          </p:cNvSpPr>
          <p:nvPr/>
        </p:nvSpPr>
        <p:spPr bwMode="auto">
          <a:xfrm>
            <a:off x="8245475" y="2944813"/>
            <a:ext cx="0" cy="0"/>
          </a:xfrm>
          <a:prstGeom prst="line">
            <a:avLst/>
          </a:prstGeom>
          <a:noFill/>
          <a:ln w="9525">
            <a:solidFill>
              <a:schemeClr val="bg2"/>
            </a:solidFill>
            <a:round/>
            <a:headEnd/>
            <a:tailEnd type="triangle" w="med" len="med"/>
          </a:ln>
          <a:effectLst/>
        </p:spPr>
        <p:txBody>
          <a:bodyPr/>
          <a:lstStyle/>
          <a:p>
            <a:pPr>
              <a:defRPr/>
            </a:pPr>
            <a:endParaRPr lang="en-US"/>
          </a:p>
        </p:txBody>
      </p:sp>
      <p:sp>
        <p:nvSpPr>
          <p:cNvPr id="152657" name="Rectangle 82"/>
          <p:cNvSpPr>
            <a:spLocks noChangeArrowheads="1"/>
          </p:cNvSpPr>
          <p:nvPr/>
        </p:nvSpPr>
        <p:spPr bwMode="auto">
          <a:xfrm>
            <a:off x="7026275" y="2060575"/>
            <a:ext cx="1423988" cy="144463"/>
          </a:xfrm>
          <a:prstGeom prst="rect">
            <a:avLst/>
          </a:prstGeom>
          <a:solidFill>
            <a:srgbClr val="009900"/>
          </a:solidFill>
          <a:ln w="9525">
            <a:solidFill>
              <a:schemeClr val="bg2"/>
            </a:solidFill>
            <a:miter lim="800000"/>
            <a:headEnd/>
            <a:tailEnd/>
          </a:ln>
        </p:spPr>
        <p:txBody>
          <a:bodyPr wrap="none" anchor="ctr"/>
          <a:lstStyle/>
          <a:p>
            <a:pPr>
              <a:lnSpc>
                <a:spcPct val="85000"/>
              </a:lnSpc>
              <a:spcBef>
                <a:spcPct val="0"/>
              </a:spcBef>
              <a:buClrTx/>
              <a:buFontTx/>
              <a:buNone/>
            </a:pPr>
            <a:r>
              <a:rPr lang="en-US" sz="900" b="1" dirty="0">
                <a:effectLst/>
                <a:latin typeface="Arial" charset="0"/>
              </a:rPr>
              <a:t>Project Tracking</a:t>
            </a:r>
          </a:p>
        </p:txBody>
      </p:sp>
      <p:sp>
        <p:nvSpPr>
          <p:cNvPr id="152658" name="Rectangle 83"/>
          <p:cNvSpPr>
            <a:spLocks noChangeArrowheads="1"/>
          </p:cNvSpPr>
          <p:nvPr/>
        </p:nvSpPr>
        <p:spPr bwMode="auto">
          <a:xfrm>
            <a:off x="7178675" y="220503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Project Tracking</a:t>
            </a:r>
          </a:p>
        </p:txBody>
      </p:sp>
      <p:sp>
        <p:nvSpPr>
          <p:cNvPr id="152659" name="Rectangle 84"/>
          <p:cNvSpPr>
            <a:spLocks noChangeArrowheads="1"/>
          </p:cNvSpPr>
          <p:nvPr/>
        </p:nvSpPr>
        <p:spPr bwMode="auto">
          <a:xfrm>
            <a:off x="7178675" y="249713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Time Reporting</a:t>
            </a:r>
          </a:p>
        </p:txBody>
      </p:sp>
      <p:sp>
        <p:nvSpPr>
          <p:cNvPr id="152660" name="Rectangle 85"/>
          <p:cNvSpPr>
            <a:spLocks noChangeArrowheads="1"/>
          </p:cNvSpPr>
          <p:nvPr/>
        </p:nvSpPr>
        <p:spPr bwMode="auto">
          <a:xfrm>
            <a:off x="7026275" y="221456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61" name="Rectangle 86"/>
          <p:cNvSpPr>
            <a:spLocks noChangeArrowheads="1"/>
          </p:cNvSpPr>
          <p:nvPr/>
        </p:nvSpPr>
        <p:spPr bwMode="auto">
          <a:xfrm>
            <a:off x="7026275" y="250666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152662" name="Rectangle 87"/>
          <p:cNvSpPr>
            <a:spLocks noChangeArrowheads="1"/>
          </p:cNvSpPr>
          <p:nvPr/>
        </p:nvSpPr>
        <p:spPr bwMode="auto">
          <a:xfrm>
            <a:off x="7178675" y="264318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Issues &amp; Risk Mgt</a:t>
            </a:r>
          </a:p>
        </p:txBody>
      </p:sp>
      <p:sp>
        <p:nvSpPr>
          <p:cNvPr id="152663" name="Rectangle 88"/>
          <p:cNvSpPr>
            <a:spLocks noChangeArrowheads="1"/>
          </p:cNvSpPr>
          <p:nvPr/>
        </p:nvSpPr>
        <p:spPr bwMode="auto">
          <a:xfrm>
            <a:off x="7178675" y="278923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Document Mgt </a:t>
            </a:r>
          </a:p>
        </p:txBody>
      </p:sp>
      <p:sp>
        <p:nvSpPr>
          <p:cNvPr id="152664" name="Rectangle 89"/>
          <p:cNvSpPr>
            <a:spLocks noChangeArrowheads="1"/>
          </p:cNvSpPr>
          <p:nvPr/>
        </p:nvSpPr>
        <p:spPr bwMode="auto">
          <a:xfrm>
            <a:off x="7026275" y="265271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4</a:t>
            </a:r>
          </a:p>
        </p:txBody>
      </p:sp>
      <p:sp>
        <p:nvSpPr>
          <p:cNvPr id="152665" name="Rectangle 90"/>
          <p:cNvSpPr>
            <a:spLocks noChangeArrowheads="1"/>
          </p:cNvSpPr>
          <p:nvPr/>
        </p:nvSpPr>
        <p:spPr bwMode="auto">
          <a:xfrm>
            <a:off x="7026275" y="279876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5</a:t>
            </a:r>
          </a:p>
        </p:txBody>
      </p:sp>
      <p:sp>
        <p:nvSpPr>
          <p:cNvPr id="3824731" name="Line 91"/>
          <p:cNvSpPr>
            <a:spLocks noChangeShapeType="1"/>
          </p:cNvSpPr>
          <p:nvPr/>
        </p:nvSpPr>
        <p:spPr bwMode="auto">
          <a:xfrm>
            <a:off x="8245475" y="3090863"/>
            <a:ext cx="0" cy="0"/>
          </a:xfrm>
          <a:prstGeom prst="line">
            <a:avLst/>
          </a:prstGeom>
          <a:noFill/>
          <a:ln w="9525">
            <a:solidFill>
              <a:schemeClr val="bg2"/>
            </a:solidFill>
            <a:round/>
            <a:headEnd/>
            <a:tailEnd type="triangle" w="med" len="med"/>
          </a:ln>
          <a:effectLst/>
        </p:spPr>
        <p:txBody>
          <a:bodyPr/>
          <a:lstStyle/>
          <a:p>
            <a:pPr>
              <a:defRPr/>
            </a:pPr>
            <a:endParaRPr lang="en-US"/>
          </a:p>
        </p:txBody>
      </p:sp>
      <p:sp>
        <p:nvSpPr>
          <p:cNvPr id="152667" name="Rectangle 92"/>
          <p:cNvSpPr>
            <a:spLocks noChangeArrowheads="1"/>
          </p:cNvSpPr>
          <p:nvPr/>
        </p:nvSpPr>
        <p:spPr bwMode="auto">
          <a:xfrm>
            <a:off x="7178675" y="293528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Team Collaboration </a:t>
            </a:r>
          </a:p>
        </p:txBody>
      </p:sp>
      <p:sp>
        <p:nvSpPr>
          <p:cNvPr id="152668" name="Rectangle 93"/>
          <p:cNvSpPr>
            <a:spLocks noChangeArrowheads="1"/>
          </p:cNvSpPr>
          <p:nvPr/>
        </p:nvSpPr>
        <p:spPr bwMode="auto">
          <a:xfrm>
            <a:off x="7026275" y="294481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6</a:t>
            </a:r>
          </a:p>
        </p:txBody>
      </p:sp>
      <p:sp>
        <p:nvSpPr>
          <p:cNvPr id="152669" name="Rectangle 94"/>
          <p:cNvSpPr>
            <a:spLocks noChangeArrowheads="1"/>
          </p:cNvSpPr>
          <p:nvPr/>
        </p:nvSpPr>
        <p:spPr bwMode="auto">
          <a:xfrm>
            <a:off x="7178675" y="2351088"/>
            <a:ext cx="1270000" cy="155575"/>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Resource Mgt</a:t>
            </a:r>
          </a:p>
        </p:txBody>
      </p:sp>
      <p:sp>
        <p:nvSpPr>
          <p:cNvPr id="152670" name="Rectangle 95"/>
          <p:cNvSpPr>
            <a:spLocks noChangeArrowheads="1"/>
          </p:cNvSpPr>
          <p:nvPr/>
        </p:nvSpPr>
        <p:spPr bwMode="auto">
          <a:xfrm>
            <a:off x="7026275" y="2360613"/>
            <a:ext cx="152400" cy="146050"/>
          </a:xfrm>
          <a:prstGeom prst="rect">
            <a:avLst/>
          </a:prstGeom>
          <a:solidFill>
            <a:schemeClr val="bg1"/>
          </a:solidFill>
          <a:ln w="9525">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71" name="Rectangle 96"/>
          <p:cNvSpPr>
            <a:spLocks noChangeArrowheads="1"/>
          </p:cNvSpPr>
          <p:nvPr/>
        </p:nvSpPr>
        <p:spPr bwMode="auto">
          <a:xfrm>
            <a:off x="7053263" y="1317625"/>
            <a:ext cx="1676400" cy="161925"/>
          </a:xfrm>
          <a:prstGeom prst="rect">
            <a:avLst/>
          </a:prstGeom>
          <a:solidFill>
            <a:srgbClr val="009900"/>
          </a:solidFill>
          <a:ln w="9525">
            <a:solidFill>
              <a:schemeClr val="bg2"/>
            </a:solidFill>
            <a:miter lim="800000"/>
            <a:headEnd/>
            <a:tailEnd/>
          </a:ln>
        </p:spPr>
        <p:txBody>
          <a:bodyPr wrap="none" anchor="ctr"/>
          <a:lstStyle/>
          <a:p>
            <a:pPr>
              <a:lnSpc>
                <a:spcPct val="85000"/>
              </a:lnSpc>
              <a:spcBef>
                <a:spcPct val="0"/>
              </a:spcBef>
              <a:buClrTx/>
              <a:buFontTx/>
              <a:buNone/>
            </a:pPr>
            <a:r>
              <a:rPr lang="en-US" sz="900" b="1" dirty="0">
                <a:effectLst/>
                <a:latin typeface="Arial" charset="0"/>
              </a:rPr>
              <a:t>Portfolio Tracking</a:t>
            </a:r>
          </a:p>
        </p:txBody>
      </p:sp>
      <p:sp>
        <p:nvSpPr>
          <p:cNvPr id="152672" name="Rectangle 97"/>
          <p:cNvSpPr>
            <a:spLocks noChangeArrowheads="1"/>
          </p:cNvSpPr>
          <p:nvPr/>
        </p:nvSpPr>
        <p:spPr bwMode="auto">
          <a:xfrm>
            <a:off x="7205663" y="1479550"/>
            <a:ext cx="1522412" cy="146050"/>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Change Request Mgt</a:t>
            </a:r>
          </a:p>
        </p:txBody>
      </p:sp>
      <p:sp>
        <p:nvSpPr>
          <p:cNvPr id="152673" name="Rectangle 98"/>
          <p:cNvSpPr>
            <a:spLocks noChangeArrowheads="1"/>
          </p:cNvSpPr>
          <p:nvPr/>
        </p:nvSpPr>
        <p:spPr bwMode="auto">
          <a:xfrm>
            <a:off x="7205663" y="1625600"/>
            <a:ext cx="1522412" cy="146050"/>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Status Reporting</a:t>
            </a:r>
          </a:p>
        </p:txBody>
      </p:sp>
      <p:sp>
        <p:nvSpPr>
          <p:cNvPr id="152674" name="Rectangle 99"/>
          <p:cNvSpPr>
            <a:spLocks noChangeArrowheads="1"/>
          </p:cNvSpPr>
          <p:nvPr/>
        </p:nvSpPr>
        <p:spPr bwMode="auto">
          <a:xfrm>
            <a:off x="7205663" y="1781175"/>
            <a:ext cx="1522412" cy="146050"/>
          </a:xfrm>
          <a:prstGeom prst="rect">
            <a:avLst/>
          </a:prstGeom>
          <a:solidFill>
            <a:srgbClr val="5F5F5F"/>
          </a:solidFill>
          <a:ln w="9525">
            <a:solidFill>
              <a:schemeClr val="bg2"/>
            </a:solidFill>
            <a:miter lim="800000"/>
            <a:headEnd/>
            <a:tailEnd/>
          </a:ln>
        </p:spPr>
        <p:txBody>
          <a:bodyPr wrap="none" anchor="ctr"/>
          <a:lstStyle/>
          <a:p>
            <a:pPr>
              <a:lnSpc>
                <a:spcPct val="85000"/>
              </a:lnSpc>
              <a:spcBef>
                <a:spcPct val="0"/>
              </a:spcBef>
              <a:buClrTx/>
              <a:buFontTx/>
              <a:buNone/>
            </a:pPr>
            <a:r>
              <a:rPr lang="en-US" sz="800" b="1" dirty="0">
                <a:effectLst/>
                <a:latin typeface="Arial" charset="0"/>
              </a:rPr>
              <a:t>Portfolio Re-Optimization</a:t>
            </a:r>
          </a:p>
        </p:txBody>
      </p:sp>
      <p:sp>
        <p:nvSpPr>
          <p:cNvPr id="152675" name="Rectangle 100"/>
          <p:cNvSpPr>
            <a:spLocks noChangeArrowheads="1"/>
          </p:cNvSpPr>
          <p:nvPr/>
        </p:nvSpPr>
        <p:spPr bwMode="auto">
          <a:xfrm>
            <a:off x="7053263" y="1479550"/>
            <a:ext cx="152400" cy="146050"/>
          </a:xfrm>
          <a:prstGeom prst="rect">
            <a:avLst/>
          </a:prstGeom>
          <a:solidFill>
            <a:schemeClr val="bg1"/>
          </a:solidFill>
          <a:ln w="9525" algn="ctr">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1</a:t>
            </a:r>
          </a:p>
        </p:txBody>
      </p:sp>
      <p:sp>
        <p:nvSpPr>
          <p:cNvPr id="152676" name="Rectangle 101"/>
          <p:cNvSpPr>
            <a:spLocks noChangeArrowheads="1"/>
          </p:cNvSpPr>
          <p:nvPr/>
        </p:nvSpPr>
        <p:spPr bwMode="auto">
          <a:xfrm>
            <a:off x="7053263" y="1625600"/>
            <a:ext cx="152400" cy="146050"/>
          </a:xfrm>
          <a:prstGeom prst="rect">
            <a:avLst/>
          </a:prstGeom>
          <a:solidFill>
            <a:schemeClr val="bg1"/>
          </a:solidFill>
          <a:ln w="9525" algn="ctr">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2</a:t>
            </a:r>
          </a:p>
        </p:txBody>
      </p:sp>
      <p:sp>
        <p:nvSpPr>
          <p:cNvPr id="152677" name="Rectangle 102"/>
          <p:cNvSpPr>
            <a:spLocks noChangeArrowheads="1"/>
          </p:cNvSpPr>
          <p:nvPr/>
        </p:nvSpPr>
        <p:spPr bwMode="auto">
          <a:xfrm>
            <a:off x="7053263" y="1781175"/>
            <a:ext cx="152400" cy="146050"/>
          </a:xfrm>
          <a:prstGeom prst="rect">
            <a:avLst/>
          </a:prstGeom>
          <a:solidFill>
            <a:schemeClr val="bg1"/>
          </a:solidFill>
          <a:ln w="9525" algn="ctr">
            <a:solidFill>
              <a:schemeClr val="bg2"/>
            </a:solidFill>
            <a:miter lim="800000"/>
            <a:headEnd/>
            <a:tailEnd/>
          </a:ln>
        </p:spPr>
        <p:txBody>
          <a:bodyPr wrap="none" anchor="ctr"/>
          <a:lstStyle/>
          <a:p>
            <a:pPr algn="ctr">
              <a:lnSpc>
                <a:spcPct val="100000"/>
              </a:lnSpc>
              <a:spcBef>
                <a:spcPct val="0"/>
              </a:spcBef>
              <a:buClrTx/>
              <a:buFontTx/>
              <a:buNone/>
            </a:pPr>
            <a:r>
              <a:rPr lang="en-US" sz="800" b="1">
                <a:solidFill>
                  <a:schemeClr val="bg1"/>
                </a:solidFill>
                <a:effectLst/>
                <a:latin typeface="Arial" charset="0"/>
              </a:rPr>
              <a:t>3</a:t>
            </a:r>
          </a:p>
        </p:txBody>
      </p:sp>
      <p:sp>
        <p:nvSpPr>
          <p:cNvPr id="3824743" name="Line 103"/>
          <p:cNvSpPr>
            <a:spLocks noChangeShapeType="1"/>
          </p:cNvSpPr>
          <p:nvPr/>
        </p:nvSpPr>
        <p:spPr bwMode="auto">
          <a:xfrm>
            <a:off x="6610350" y="2346325"/>
            <a:ext cx="193675" cy="0"/>
          </a:xfrm>
          <a:prstGeom prst="line">
            <a:avLst/>
          </a:prstGeom>
          <a:noFill/>
          <a:ln w="12700">
            <a:solidFill>
              <a:schemeClr val="bg2"/>
            </a:solidFill>
            <a:round/>
            <a:headEnd/>
            <a:tailEnd/>
          </a:ln>
          <a:effectLst/>
        </p:spPr>
        <p:txBody>
          <a:bodyPr anchor="ctr"/>
          <a:lstStyle/>
          <a:p>
            <a:pPr>
              <a:defRPr/>
            </a:pPr>
            <a:endParaRPr lang="en-US"/>
          </a:p>
        </p:txBody>
      </p:sp>
      <p:sp>
        <p:nvSpPr>
          <p:cNvPr id="3824744" name="Line 104"/>
          <p:cNvSpPr>
            <a:spLocks noChangeShapeType="1"/>
          </p:cNvSpPr>
          <p:nvPr/>
        </p:nvSpPr>
        <p:spPr bwMode="auto">
          <a:xfrm flipV="1">
            <a:off x="6813550" y="2141538"/>
            <a:ext cx="0" cy="195262"/>
          </a:xfrm>
          <a:prstGeom prst="line">
            <a:avLst/>
          </a:prstGeom>
          <a:noFill/>
          <a:ln w="12700">
            <a:solidFill>
              <a:schemeClr val="bg2"/>
            </a:solidFill>
            <a:round/>
            <a:headEnd/>
            <a:tailEnd/>
          </a:ln>
          <a:effectLst/>
        </p:spPr>
        <p:txBody>
          <a:bodyPr anchor="ctr"/>
          <a:lstStyle/>
          <a:p>
            <a:pPr>
              <a:defRPr/>
            </a:pPr>
            <a:endParaRPr lang="en-US"/>
          </a:p>
        </p:txBody>
      </p:sp>
      <p:sp>
        <p:nvSpPr>
          <p:cNvPr id="3824745" name="Line 105"/>
          <p:cNvSpPr>
            <a:spLocks noChangeShapeType="1"/>
          </p:cNvSpPr>
          <p:nvPr/>
        </p:nvSpPr>
        <p:spPr bwMode="auto">
          <a:xfrm>
            <a:off x="6813550" y="2141538"/>
            <a:ext cx="214313" cy="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3824746" name="Line 106"/>
          <p:cNvSpPr>
            <a:spLocks noChangeShapeType="1"/>
          </p:cNvSpPr>
          <p:nvPr/>
        </p:nvSpPr>
        <p:spPr bwMode="auto">
          <a:xfrm flipH="1" flipV="1">
            <a:off x="7475538" y="1917700"/>
            <a:ext cx="9525" cy="13970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3824747" name="Line 107"/>
          <p:cNvSpPr>
            <a:spLocks noChangeShapeType="1"/>
          </p:cNvSpPr>
          <p:nvPr/>
        </p:nvSpPr>
        <p:spPr bwMode="auto">
          <a:xfrm>
            <a:off x="7777163" y="1917700"/>
            <a:ext cx="0" cy="139700"/>
          </a:xfrm>
          <a:prstGeom prst="line">
            <a:avLst/>
          </a:prstGeom>
          <a:noFill/>
          <a:ln w="12700">
            <a:solidFill>
              <a:schemeClr val="bg2"/>
            </a:solidFill>
            <a:round/>
            <a:headEnd/>
            <a:tailEnd type="triangle" w="med" len="med"/>
          </a:ln>
          <a:effectLst/>
        </p:spPr>
        <p:txBody>
          <a:bodyPr anchor="ctr"/>
          <a:lstStyle/>
          <a:p>
            <a:pPr>
              <a:defRPr/>
            </a:pPr>
            <a:endParaRPr lang="en-US"/>
          </a:p>
        </p:txBody>
      </p:sp>
      <p:sp>
        <p:nvSpPr>
          <p:cNvPr id="152683" name="AutoShape 108"/>
          <p:cNvSpPr>
            <a:spLocks noChangeArrowheads="1"/>
          </p:cNvSpPr>
          <p:nvPr/>
        </p:nvSpPr>
        <p:spPr bwMode="auto">
          <a:xfrm>
            <a:off x="8474075" y="2570163"/>
            <a:ext cx="534988" cy="465137"/>
          </a:xfrm>
          <a:prstGeom prst="diamond">
            <a:avLst/>
          </a:prstGeom>
          <a:solidFill>
            <a:srgbClr val="000099"/>
          </a:solidFill>
          <a:ln w="12700" algn="ctr">
            <a:solidFill>
              <a:schemeClr val="bg2"/>
            </a:solidFill>
            <a:miter lim="800000"/>
            <a:headEnd/>
            <a:tailEnd/>
          </a:ln>
        </p:spPr>
        <p:txBody>
          <a:bodyPr wrap="none" anchor="ctr"/>
          <a:lstStyle/>
          <a:p>
            <a:pPr algn="ctr">
              <a:lnSpc>
                <a:spcPct val="100000"/>
              </a:lnSpc>
              <a:spcBef>
                <a:spcPct val="0"/>
              </a:spcBef>
              <a:buClrTx/>
              <a:buFontTx/>
              <a:buNone/>
            </a:pPr>
            <a:r>
              <a:rPr lang="en-US" sz="600" b="1" dirty="0">
                <a:effectLst/>
                <a:latin typeface="Arial" charset="0"/>
              </a:rPr>
              <a:t>Completed</a:t>
            </a:r>
          </a:p>
        </p:txBody>
      </p:sp>
      <p:sp>
        <p:nvSpPr>
          <p:cNvPr id="3824749" name="Line 109"/>
          <p:cNvSpPr>
            <a:spLocks noChangeShapeType="1"/>
          </p:cNvSpPr>
          <p:nvPr/>
        </p:nvSpPr>
        <p:spPr bwMode="auto">
          <a:xfrm>
            <a:off x="8458200" y="2122488"/>
            <a:ext cx="407988" cy="0"/>
          </a:xfrm>
          <a:prstGeom prst="line">
            <a:avLst/>
          </a:prstGeom>
          <a:noFill/>
          <a:ln w="12700">
            <a:solidFill>
              <a:schemeClr val="bg2"/>
            </a:solidFill>
            <a:round/>
            <a:headEnd/>
            <a:tailEnd/>
          </a:ln>
          <a:effectLst/>
        </p:spPr>
        <p:txBody>
          <a:bodyPr anchor="ctr"/>
          <a:lstStyle/>
          <a:p>
            <a:pPr>
              <a:defRPr/>
            </a:pPr>
            <a:endParaRPr lang="en-US"/>
          </a:p>
        </p:txBody>
      </p:sp>
      <p:sp>
        <p:nvSpPr>
          <p:cNvPr id="3824750" name="Line 110"/>
          <p:cNvSpPr>
            <a:spLocks noChangeShapeType="1"/>
          </p:cNvSpPr>
          <p:nvPr/>
        </p:nvSpPr>
        <p:spPr bwMode="auto">
          <a:xfrm>
            <a:off x="8875713" y="2122488"/>
            <a:ext cx="0" cy="560387"/>
          </a:xfrm>
          <a:prstGeom prst="line">
            <a:avLst/>
          </a:prstGeom>
          <a:noFill/>
          <a:ln w="12700">
            <a:solidFill>
              <a:schemeClr val="bg2"/>
            </a:solidFill>
            <a:round/>
            <a:headEnd/>
            <a:tailEnd type="triangle" w="med" len="med"/>
          </a:ln>
          <a:effectLst/>
        </p:spPr>
        <p:txBody>
          <a:bodyPr anchor="ctr"/>
          <a:lstStyle/>
          <a:p>
            <a:pPr>
              <a:defRPr/>
            </a:pPr>
            <a:endParaRPr lang="en-US"/>
          </a:p>
        </p:txBody>
      </p:sp>
      <p:pic>
        <p:nvPicPr>
          <p:cNvPr id="152686" name="Picture 111" descr="3-00728_oval-O1"/>
          <p:cNvPicPr>
            <a:picLocks noChangeAspect="1" noChangeArrowheads="1"/>
          </p:cNvPicPr>
          <p:nvPr/>
        </p:nvPicPr>
        <p:blipFill>
          <a:blip r:embed="rId3"/>
          <a:srcRect/>
          <a:stretch>
            <a:fillRect/>
          </a:stretch>
        </p:blipFill>
        <p:spPr bwMode="auto">
          <a:xfrm>
            <a:off x="1317625" y="4787900"/>
            <a:ext cx="7593013" cy="363538"/>
          </a:xfrm>
          <a:prstGeom prst="rect">
            <a:avLst/>
          </a:prstGeom>
          <a:noFill/>
          <a:ln w="9525">
            <a:noFill/>
            <a:miter lim="800000"/>
            <a:headEnd/>
            <a:tailEnd/>
          </a:ln>
        </p:spPr>
      </p:pic>
      <p:pic>
        <p:nvPicPr>
          <p:cNvPr id="152687" name="Picture 112" descr="3-00728_oval-O1"/>
          <p:cNvPicPr>
            <a:picLocks noChangeAspect="1" noChangeArrowheads="1"/>
          </p:cNvPicPr>
          <p:nvPr/>
        </p:nvPicPr>
        <p:blipFill>
          <a:blip r:embed="rId3"/>
          <a:srcRect/>
          <a:stretch>
            <a:fillRect/>
          </a:stretch>
        </p:blipFill>
        <p:spPr bwMode="auto">
          <a:xfrm>
            <a:off x="1231900" y="6434138"/>
            <a:ext cx="7723188" cy="379412"/>
          </a:xfrm>
          <a:prstGeom prst="rect">
            <a:avLst/>
          </a:prstGeom>
          <a:noFill/>
          <a:ln w="9525">
            <a:noFill/>
            <a:miter lim="800000"/>
            <a:headEnd/>
            <a:tailEnd/>
          </a:ln>
        </p:spPr>
      </p:pic>
      <p:pic>
        <p:nvPicPr>
          <p:cNvPr id="152688" name="Picture 113" descr="3-00728_oval-O1"/>
          <p:cNvPicPr>
            <a:picLocks noChangeAspect="1" noChangeArrowheads="1"/>
          </p:cNvPicPr>
          <p:nvPr/>
        </p:nvPicPr>
        <p:blipFill>
          <a:blip r:embed="rId4"/>
          <a:srcRect/>
          <a:stretch>
            <a:fillRect/>
          </a:stretch>
        </p:blipFill>
        <p:spPr bwMode="auto">
          <a:xfrm>
            <a:off x="4797425" y="5843588"/>
            <a:ext cx="4146550" cy="369887"/>
          </a:xfrm>
          <a:prstGeom prst="rect">
            <a:avLst/>
          </a:prstGeom>
          <a:noFill/>
          <a:ln w="9525">
            <a:noFill/>
            <a:miter lim="800000"/>
            <a:headEnd/>
            <a:tailEnd/>
          </a:ln>
        </p:spPr>
      </p:pic>
      <p:pic>
        <p:nvPicPr>
          <p:cNvPr id="152689" name="Picture 114" descr="3-00728_oval-O1"/>
          <p:cNvPicPr>
            <a:picLocks noChangeAspect="1" noChangeArrowheads="1"/>
          </p:cNvPicPr>
          <p:nvPr/>
        </p:nvPicPr>
        <p:blipFill>
          <a:blip r:embed="rId5"/>
          <a:srcRect/>
          <a:stretch>
            <a:fillRect/>
          </a:stretch>
        </p:blipFill>
        <p:spPr bwMode="auto">
          <a:xfrm>
            <a:off x="4767263" y="5254625"/>
            <a:ext cx="1936750" cy="369888"/>
          </a:xfrm>
          <a:prstGeom prst="rect">
            <a:avLst/>
          </a:prstGeom>
          <a:noFill/>
          <a:ln w="9525">
            <a:noFill/>
            <a:miter lim="800000"/>
            <a:headEnd/>
            <a:tailEnd/>
          </a:ln>
        </p:spPr>
      </p:pic>
      <p:pic>
        <p:nvPicPr>
          <p:cNvPr id="152690" name="Picture 115" descr="3-00728_oval-O1"/>
          <p:cNvPicPr>
            <a:picLocks noChangeAspect="1" noChangeArrowheads="1"/>
          </p:cNvPicPr>
          <p:nvPr/>
        </p:nvPicPr>
        <p:blipFill>
          <a:blip r:embed="rId6"/>
          <a:srcRect/>
          <a:stretch>
            <a:fillRect/>
          </a:stretch>
        </p:blipFill>
        <p:spPr bwMode="auto">
          <a:xfrm>
            <a:off x="7254875" y="5275263"/>
            <a:ext cx="1657350" cy="349250"/>
          </a:xfrm>
          <a:prstGeom prst="rect">
            <a:avLst/>
          </a:prstGeom>
          <a:noFill/>
          <a:ln w="9525">
            <a:noFill/>
            <a:miter lim="800000"/>
            <a:headEnd/>
            <a:tailEnd/>
          </a:ln>
        </p:spPr>
      </p:pic>
      <p:sp>
        <p:nvSpPr>
          <p:cNvPr id="3824756" name="AutoShape 116"/>
          <p:cNvSpPr>
            <a:spLocks noChangeArrowheads="1"/>
          </p:cNvSpPr>
          <p:nvPr/>
        </p:nvSpPr>
        <p:spPr bwMode="auto">
          <a:xfrm>
            <a:off x="5195888" y="5618163"/>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757" name="AutoShape 117"/>
          <p:cNvSpPr>
            <a:spLocks noChangeArrowheads="1"/>
          </p:cNvSpPr>
          <p:nvPr/>
        </p:nvSpPr>
        <p:spPr bwMode="auto">
          <a:xfrm flipV="1">
            <a:off x="5835650" y="5629275"/>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758" name="Line 118"/>
          <p:cNvSpPr>
            <a:spLocks noChangeShapeType="1"/>
          </p:cNvSpPr>
          <p:nvPr/>
        </p:nvSpPr>
        <p:spPr bwMode="auto">
          <a:xfrm>
            <a:off x="4716463" y="1403350"/>
            <a:ext cx="0" cy="1512888"/>
          </a:xfrm>
          <a:prstGeom prst="line">
            <a:avLst/>
          </a:prstGeom>
          <a:noFill/>
          <a:ln w="12700">
            <a:solidFill>
              <a:schemeClr val="bg2"/>
            </a:solidFill>
            <a:round/>
            <a:headEnd/>
            <a:tailEnd/>
          </a:ln>
          <a:effectLst/>
        </p:spPr>
        <p:txBody>
          <a:bodyPr anchor="ctr"/>
          <a:lstStyle/>
          <a:p>
            <a:pPr>
              <a:defRPr/>
            </a:pPr>
            <a:endParaRPr lang="en-US"/>
          </a:p>
        </p:txBody>
      </p:sp>
      <p:sp>
        <p:nvSpPr>
          <p:cNvPr id="3824759" name="Line 119"/>
          <p:cNvSpPr>
            <a:spLocks noChangeShapeType="1"/>
          </p:cNvSpPr>
          <p:nvPr/>
        </p:nvSpPr>
        <p:spPr bwMode="auto">
          <a:xfrm flipV="1">
            <a:off x="4354513" y="2924175"/>
            <a:ext cx="352425" cy="11113"/>
          </a:xfrm>
          <a:prstGeom prst="line">
            <a:avLst/>
          </a:prstGeom>
          <a:noFill/>
          <a:ln w="12700">
            <a:solidFill>
              <a:schemeClr val="bg2"/>
            </a:solidFill>
            <a:round/>
            <a:headEnd/>
            <a:tailEnd/>
          </a:ln>
          <a:effectLst/>
        </p:spPr>
        <p:txBody>
          <a:bodyPr anchor="ctr"/>
          <a:lstStyle/>
          <a:p>
            <a:pPr>
              <a:defRPr/>
            </a:pPr>
            <a:endParaRPr lang="en-US"/>
          </a:p>
        </p:txBody>
      </p:sp>
      <p:sp>
        <p:nvSpPr>
          <p:cNvPr id="3824760" name="AutoShape 120"/>
          <p:cNvSpPr>
            <a:spLocks noChangeArrowheads="1"/>
          </p:cNvSpPr>
          <p:nvPr/>
        </p:nvSpPr>
        <p:spPr bwMode="auto">
          <a:xfrm>
            <a:off x="7624763" y="5627688"/>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761" name="AutoShape 121"/>
          <p:cNvSpPr>
            <a:spLocks noChangeArrowheads="1"/>
          </p:cNvSpPr>
          <p:nvPr/>
        </p:nvSpPr>
        <p:spPr bwMode="auto">
          <a:xfrm flipV="1">
            <a:off x="8264525" y="5638800"/>
            <a:ext cx="304800" cy="185738"/>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762" name="AutoShape 122"/>
          <p:cNvSpPr>
            <a:spLocks noChangeArrowheads="1"/>
          </p:cNvSpPr>
          <p:nvPr/>
        </p:nvSpPr>
        <p:spPr bwMode="auto">
          <a:xfrm>
            <a:off x="6491288" y="6211888"/>
            <a:ext cx="304800" cy="187325"/>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sp>
        <p:nvSpPr>
          <p:cNvPr id="3824763" name="AutoShape 123"/>
          <p:cNvSpPr>
            <a:spLocks noChangeArrowheads="1"/>
          </p:cNvSpPr>
          <p:nvPr/>
        </p:nvSpPr>
        <p:spPr bwMode="auto">
          <a:xfrm flipV="1">
            <a:off x="7131050" y="6223000"/>
            <a:ext cx="304800" cy="185738"/>
          </a:xfrm>
          <a:prstGeom prst="upArrow">
            <a:avLst>
              <a:gd name="adj1" fmla="val 33333"/>
              <a:gd name="adj2" fmla="val 55833"/>
            </a:avLst>
          </a:prstGeom>
          <a:solidFill>
            <a:schemeClr val="bg2"/>
          </a:solidFill>
          <a:ln w="9525">
            <a:noFill/>
            <a:miter lim="800000"/>
            <a:headEnd/>
            <a:tailEnd/>
          </a:ln>
          <a:effectLst/>
        </p:spPr>
        <p:txBody>
          <a:bodyPr wrap="none" anchor="ctr"/>
          <a:lstStyle/>
          <a:p>
            <a:pPr>
              <a:defRPr/>
            </a:pPr>
            <a:endParaRPr lang="en-US"/>
          </a:p>
        </p:txBody>
      </p:sp>
      <p:pic>
        <p:nvPicPr>
          <p:cNvPr id="152699" name="Picture 125" descr="Windows-SharePoint-Services"/>
          <p:cNvPicPr>
            <a:picLocks noChangeAspect="1" noChangeArrowheads="1"/>
          </p:cNvPicPr>
          <p:nvPr/>
        </p:nvPicPr>
        <p:blipFill>
          <a:blip r:embed="rId7"/>
          <a:srcRect/>
          <a:stretch>
            <a:fillRect/>
          </a:stretch>
        </p:blipFill>
        <p:spPr bwMode="auto">
          <a:xfrm>
            <a:off x="6040438" y="6472238"/>
            <a:ext cx="1227137" cy="266700"/>
          </a:xfrm>
          <a:prstGeom prst="rect">
            <a:avLst/>
          </a:prstGeom>
          <a:noFill/>
          <a:ln w="9525">
            <a:noFill/>
            <a:miter lim="800000"/>
            <a:headEnd/>
            <a:tailEnd/>
          </a:ln>
        </p:spPr>
      </p:pic>
      <p:pic>
        <p:nvPicPr>
          <p:cNvPr id="152700" name="Picture 126"/>
          <p:cNvPicPr>
            <a:picLocks noChangeAspect="1" noChangeArrowheads="1"/>
          </p:cNvPicPr>
          <p:nvPr/>
        </p:nvPicPr>
        <p:blipFill>
          <a:blip r:embed="rId8"/>
          <a:srcRect/>
          <a:stretch>
            <a:fillRect/>
          </a:stretch>
        </p:blipFill>
        <p:spPr bwMode="auto">
          <a:xfrm>
            <a:off x="1158875" y="3490913"/>
            <a:ext cx="1270000" cy="962025"/>
          </a:xfrm>
          <a:prstGeom prst="rect">
            <a:avLst/>
          </a:prstGeom>
          <a:noFill/>
          <a:ln w="12700">
            <a:solidFill>
              <a:schemeClr val="bg2"/>
            </a:solidFill>
            <a:miter lim="800000"/>
            <a:headEnd/>
            <a:tailEnd/>
          </a:ln>
        </p:spPr>
      </p:pic>
      <p:pic>
        <p:nvPicPr>
          <p:cNvPr id="152701" name="Picture 127"/>
          <p:cNvPicPr>
            <a:picLocks noChangeAspect="1" noChangeArrowheads="1"/>
          </p:cNvPicPr>
          <p:nvPr/>
        </p:nvPicPr>
        <p:blipFill>
          <a:blip r:embed="rId9"/>
          <a:srcRect/>
          <a:stretch>
            <a:fillRect/>
          </a:stretch>
        </p:blipFill>
        <p:spPr bwMode="auto">
          <a:xfrm>
            <a:off x="3106738" y="3482975"/>
            <a:ext cx="1270000" cy="977900"/>
          </a:xfrm>
          <a:prstGeom prst="rect">
            <a:avLst/>
          </a:prstGeom>
          <a:noFill/>
          <a:ln w="12700">
            <a:solidFill>
              <a:schemeClr val="bg2"/>
            </a:solidFill>
            <a:miter lim="800000"/>
            <a:headEnd/>
            <a:tailEnd/>
          </a:ln>
        </p:spPr>
      </p:pic>
      <p:pic>
        <p:nvPicPr>
          <p:cNvPr id="152702" name="Picture 128"/>
          <p:cNvPicPr>
            <a:picLocks noChangeAspect="1" noChangeArrowheads="1"/>
          </p:cNvPicPr>
          <p:nvPr/>
        </p:nvPicPr>
        <p:blipFill>
          <a:blip r:embed="rId10"/>
          <a:srcRect/>
          <a:stretch>
            <a:fillRect/>
          </a:stretch>
        </p:blipFill>
        <p:spPr bwMode="auto">
          <a:xfrm>
            <a:off x="6143625" y="3502025"/>
            <a:ext cx="1285875" cy="968375"/>
          </a:xfrm>
          <a:prstGeom prst="rect">
            <a:avLst/>
          </a:prstGeom>
          <a:noFill/>
          <a:ln w="12700">
            <a:solidFill>
              <a:schemeClr val="bg2"/>
            </a:solidFill>
            <a:miter lim="800000"/>
            <a:headEnd/>
            <a:tailEnd/>
          </a:ln>
        </p:spPr>
      </p:pic>
      <p:pic>
        <p:nvPicPr>
          <p:cNvPr id="152703" name="Picture 129" descr="Windows Server 2003 logo vertical white"/>
          <p:cNvPicPr>
            <a:picLocks noChangeAspect="1" noChangeArrowheads="1"/>
          </p:cNvPicPr>
          <p:nvPr/>
        </p:nvPicPr>
        <p:blipFill>
          <a:blip r:embed="rId11"/>
          <a:srcRect/>
          <a:stretch>
            <a:fillRect/>
          </a:stretch>
        </p:blipFill>
        <p:spPr bwMode="auto">
          <a:xfrm>
            <a:off x="4498975" y="6448425"/>
            <a:ext cx="915988" cy="284163"/>
          </a:xfrm>
          <a:prstGeom prst="rect">
            <a:avLst/>
          </a:prstGeom>
          <a:noFill/>
          <a:ln w="9525">
            <a:noFill/>
            <a:miter lim="800000"/>
            <a:headEnd/>
            <a:tailEnd/>
          </a:ln>
        </p:spPr>
      </p:pic>
      <p:sp>
        <p:nvSpPr>
          <p:cNvPr id="3824770" name="Line 130"/>
          <p:cNvSpPr>
            <a:spLocks noChangeShapeType="1"/>
          </p:cNvSpPr>
          <p:nvPr/>
        </p:nvSpPr>
        <p:spPr bwMode="auto">
          <a:xfrm>
            <a:off x="6764338" y="5138738"/>
            <a:ext cx="0" cy="703262"/>
          </a:xfrm>
          <a:prstGeom prst="line">
            <a:avLst/>
          </a:prstGeom>
          <a:noFill/>
          <a:ln w="57150">
            <a:solidFill>
              <a:schemeClr val="bg2"/>
            </a:solidFill>
            <a:round/>
            <a:headEnd type="triangle" w="med" len="med"/>
            <a:tailEnd/>
          </a:ln>
          <a:effectLst/>
        </p:spPr>
        <p:txBody>
          <a:bodyPr anchor="ctr"/>
          <a:lstStyle/>
          <a:p>
            <a:pPr>
              <a:defRPr/>
            </a:pPr>
            <a:endParaRPr lang="en-US"/>
          </a:p>
        </p:txBody>
      </p:sp>
      <p:sp>
        <p:nvSpPr>
          <p:cNvPr id="3824771" name="Line 131"/>
          <p:cNvSpPr>
            <a:spLocks noChangeShapeType="1"/>
          </p:cNvSpPr>
          <p:nvPr/>
        </p:nvSpPr>
        <p:spPr bwMode="auto">
          <a:xfrm>
            <a:off x="3114675" y="5132388"/>
            <a:ext cx="0" cy="1317625"/>
          </a:xfrm>
          <a:prstGeom prst="line">
            <a:avLst/>
          </a:prstGeom>
          <a:noFill/>
          <a:ln w="57150">
            <a:solidFill>
              <a:schemeClr val="bg2"/>
            </a:solidFill>
            <a:round/>
            <a:headEnd type="triangle" w="med" len="med"/>
            <a:tailEnd/>
          </a:ln>
          <a:effectLst/>
        </p:spPr>
        <p:txBody>
          <a:bodyPr anchor="ctr"/>
          <a:lstStyle/>
          <a:p>
            <a:pPr>
              <a:defRPr/>
            </a:pPr>
            <a:endParaRPr lang="en-US"/>
          </a:p>
        </p:txBody>
      </p:sp>
      <p:sp>
        <p:nvSpPr>
          <p:cNvPr id="3824772" name="Line 132"/>
          <p:cNvSpPr>
            <a:spLocks noChangeShapeType="1"/>
          </p:cNvSpPr>
          <p:nvPr/>
        </p:nvSpPr>
        <p:spPr bwMode="auto">
          <a:xfrm rot="10800000">
            <a:off x="2744788" y="5149850"/>
            <a:ext cx="0" cy="1319213"/>
          </a:xfrm>
          <a:prstGeom prst="line">
            <a:avLst/>
          </a:prstGeom>
          <a:noFill/>
          <a:ln w="57150">
            <a:solidFill>
              <a:schemeClr val="bg2"/>
            </a:solidFill>
            <a:round/>
            <a:headEnd type="triangle" w="med" len="med"/>
            <a:tailEnd/>
          </a:ln>
          <a:effectLst/>
        </p:spPr>
        <p:txBody>
          <a:bodyPr anchor="ctr"/>
          <a:lstStyle/>
          <a:p>
            <a:pPr>
              <a:defRPr/>
            </a:pPr>
            <a:endParaRPr lang="en-US"/>
          </a:p>
        </p:txBody>
      </p:sp>
      <p:sp>
        <p:nvSpPr>
          <p:cNvPr id="3824773" name="Line 133"/>
          <p:cNvSpPr>
            <a:spLocks noChangeShapeType="1"/>
          </p:cNvSpPr>
          <p:nvPr/>
        </p:nvSpPr>
        <p:spPr bwMode="auto">
          <a:xfrm rot="10800000">
            <a:off x="6973888" y="5157788"/>
            <a:ext cx="0" cy="701675"/>
          </a:xfrm>
          <a:prstGeom prst="line">
            <a:avLst/>
          </a:prstGeom>
          <a:noFill/>
          <a:ln w="57150">
            <a:solidFill>
              <a:schemeClr val="bg2"/>
            </a:solidFill>
            <a:round/>
            <a:headEnd type="triangle" w="med" len="med"/>
            <a:tailEnd/>
          </a:ln>
          <a:effectLst/>
        </p:spPr>
        <p:txBody>
          <a:bodyPr anchor="ctr"/>
          <a:lstStyle/>
          <a:p>
            <a:pPr>
              <a:defRPr/>
            </a:pPr>
            <a:endParaRPr lang="en-US"/>
          </a:p>
        </p:txBody>
      </p:sp>
      <p:pic>
        <p:nvPicPr>
          <p:cNvPr id="152708" name="Picture 137" descr="Project-Web-Access-wht"/>
          <p:cNvPicPr>
            <a:picLocks noChangeAspect="1" noChangeArrowheads="1"/>
          </p:cNvPicPr>
          <p:nvPr/>
        </p:nvPicPr>
        <p:blipFill>
          <a:blip r:embed="rId12"/>
          <a:srcRect/>
          <a:stretch>
            <a:fillRect/>
          </a:stretch>
        </p:blipFill>
        <p:spPr bwMode="auto">
          <a:xfrm>
            <a:off x="7380288" y="5316538"/>
            <a:ext cx="1422400" cy="223837"/>
          </a:xfrm>
          <a:prstGeom prst="rect">
            <a:avLst/>
          </a:prstGeom>
          <a:noFill/>
          <a:ln w="9525">
            <a:noFill/>
            <a:miter lim="800000"/>
            <a:headEnd/>
            <a:tailEnd/>
          </a:ln>
        </p:spPr>
      </p:pic>
      <p:sp>
        <p:nvSpPr>
          <p:cNvPr id="3824780" name="Text Box 140"/>
          <p:cNvSpPr txBox="1">
            <a:spLocks noChangeArrowheads="1"/>
          </p:cNvSpPr>
          <p:nvPr/>
        </p:nvSpPr>
        <p:spPr bwMode="auto">
          <a:xfrm>
            <a:off x="3576638" y="4737100"/>
            <a:ext cx="2964571" cy="371513"/>
          </a:xfrm>
          <a:prstGeom prst="rect">
            <a:avLst/>
          </a:prstGeom>
          <a:noFill/>
          <a:ln w="9525" algn="ctr">
            <a:noFill/>
            <a:miter lim="800000"/>
            <a:headEnd/>
            <a:tailEnd/>
          </a:ln>
          <a:effectLst/>
        </p:spPr>
        <p:txBody>
          <a:bodyPr wrap="none" lIns="90000" tIns="46800" rIns="90000" bIns="46800">
            <a:spAutoFit/>
          </a:bodyPr>
          <a:lstStyle/>
          <a:p>
            <a:pPr marL="854075" indent="-282575" defTabSz="4572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dirty="0">
                <a:solidFill>
                  <a:srgbClr val="FFFF00"/>
                </a:solidFill>
                <a:effectLst>
                  <a:outerShdw blurRad="38100" dist="38100" dir="2700000" algn="tl">
                    <a:srgbClr val="000000"/>
                  </a:outerShdw>
                </a:effectLst>
              </a:rPr>
              <a:t>Project Portfolio 2007</a:t>
            </a:r>
          </a:p>
        </p:txBody>
      </p:sp>
      <p:sp>
        <p:nvSpPr>
          <p:cNvPr id="3824781" name="Text Box 141"/>
          <p:cNvSpPr txBox="1">
            <a:spLocks noChangeArrowheads="1"/>
          </p:cNvSpPr>
          <p:nvPr/>
        </p:nvSpPr>
        <p:spPr bwMode="auto">
          <a:xfrm>
            <a:off x="1879600" y="6442075"/>
            <a:ext cx="1895475" cy="340735"/>
          </a:xfrm>
          <a:prstGeom prst="rect">
            <a:avLst/>
          </a:prstGeom>
          <a:noFill/>
          <a:ln w="9525" algn="ctr">
            <a:noFill/>
            <a:miter lim="800000"/>
            <a:headEnd/>
            <a:tailEnd/>
          </a:ln>
          <a:effectLst/>
        </p:spPr>
        <p:txBody>
          <a:bodyPr lIns="90000" tIns="46800" rIns="90000" bIns="46800">
            <a:spAutoFit/>
          </a:bodyPr>
          <a:lstStyle/>
          <a:p>
            <a:pPr marL="854075" indent="-282575" defTabSz="4572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1600" dirty="0">
                <a:solidFill>
                  <a:srgbClr val="FFFF00"/>
                </a:solidFill>
                <a:effectLst>
                  <a:outerShdw blurRad="38100" dist="38100" dir="2700000" algn="tl">
                    <a:srgbClr val="000000"/>
                  </a:outerShdw>
                </a:effectLst>
              </a:rPr>
              <a:t>SQL 2005</a:t>
            </a:r>
          </a:p>
        </p:txBody>
      </p:sp>
      <p:sp>
        <p:nvSpPr>
          <p:cNvPr id="3824782" name="Text Box 142"/>
          <p:cNvSpPr txBox="1">
            <a:spLocks noChangeArrowheads="1"/>
          </p:cNvSpPr>
          <p:nvPr/>
        </p:nvSpPr>
        <p:spPr bwMode="auto">
          <a:xfrm>
            <a:off x="4379913" y="5272088"/>
            <a:ext cx="2149475" cy="279180"/>
          </a:xfrm>
          <a:prstGeom prst="rect">
            <a:avLst/>
          </a:prstGeom>
          <a:noFill/>
          <a:ln w="9525" algn="ctr">
            <a:noFill/>
            <a:miter lim="800000"/>
            <a:headEnd/>
            <a:tailEnd/>
          </a:ln>
          <a:effectLst/>
        </p:spPr>
        <p:txBody>
          <a:bodyPr lIns="90000" tIns="46800" rIns="90000" bIns="46800">
            <a:spAutoFit/>
          </a:bodyPr>
          <a:lstStyle/>
          <a:p>
            <a:pPr marL="854075" indent="-282575" defTabSz="4572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1200" dirty="0">
                <a:solidFill>
                  <a:srgbClr val="FFFF00"/>
                </a:solidFill>
                <a:effectLst>
                  <a:outerShdw blurRad="38100" dist="38100" dir="2700000" algn="tl">
                    <a:srgbClr val="000000"/>
                  </a:outerShdw>
                </a:effectLst>
              </a:rPr>
              <a:t>Project Professional</a:t>
            </a:r>
          </a:p>
        </p:txBody>
      </p:sp>
      <p:sp>
        <p:nvSpPr>
          <p:cNvPr id="3824783" name="Text Box 143"/>
          <p:cNvSpPr txBox="1">
            <a:spLocks noChangeArrowheads="1"/>
          </p:cNvSpPr>
          <p:nvPr/>
        </p:nvSpPr>
        <p:spPr bwMode="auto">
          <a:xfrm>
            <a:off x="5376863" y="5811838"/>
            <a:ext cx="3022600" cy="340735"/>
          </a:xfrm>
          <a:prstGeom prst="rect">
            <a:avLst/>
          </a:prstGeom>
          <a:noFill/>
          <a:ln w="9525" algn="ctr">
            <a:noFill/>
            <a:miter lim="800000"/>
            <a:headEnd/>
            <a:tailEnd/>
          </a:ln>
          <a:effectLst/>
        </p:spPr>
        <p:txBody>
          <a:bodyPr lIns="90000" tIns="46800" rIns="90000" bIns="46800">
            <a:spAutoFit/>
          </a:bodyPr>
          <a:lstStyle/>
          <a:p>
            <a:pPr marL="854075" indent="-282575" defTabSz="457200">
              <a:buFont typeface="Wingdings" pitchFamily="2" charset="2"/>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1600" dirty="0">
                <a:solidFill>
                  <a:srgbClr val="FFFF00"/>
                </a:solidFill>
                <a:effectLst>
                  <a:outerShdw blurRad="38100" dist="38100" dir="2700000" algn="tl">
                    <a:srgbClr val="000000"/>
                  </a:outerShdw>
                </a:effectLst>
              </a:rPr>
              <a:t>Project Server 2007</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9442" name="Rectangle 2"/>
          <p:cNvSpPr>
            <a:spLocks noGrp="1" noChangeArrowheads="1"/>
          </p:cNvSpPr>
          <p:nvPr>
            <p:ph type="title"/>
          </p:nvPr>
        </p:nvSpPr>
        <p:spPr>
          <a:xfrm>
            <a:off x="357188" y="92075"/>
            <a:ext cx="8393112" cy="530225"/>
          </a:xfrm>
        </p:spPr>
        <p:txBody>
          <a:bodyPr/>
          <a:lstStyle/>
          <a:p>
            <a:r>
              <a:rPr lang="en-US" sz="3200"/>
              <a:t>Implementation Approach MOPPS 2007</a:t>
            </a:r>
          </a:p>
        </p:txBody>
      </p:sp>
      <p:sp>
        <p:nvSpPr>
          <p:cNvPr id="2749443" name="Text Box 3"/>
          <p:cNvSpPr txBox="1">
            <a:spLocks noChangeArrowheads="1"/>
          </p:cNvSpPr>
          <p:nvPr/>
        </p:nvSpPr>
        <p:spPr bwMode="auto">
          <a:xfrm>
            <a:off x="4286250" y="4738688"/>
            <a:ext cx="268288" cy="4572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US" b="1">
                <a:effectLst>
                  <a:outerShdw blurRad="38100" dist="38100" dir="2700000" algn="tl">
                    <a:srgbClr val="FFFFFF"/>
                  </a:outerShdw>
                </a:effectLst>
                <a:latin typeface="Arial" charset="0"/>
              </a:rPr>
              <a:t> </a:t>
            </a:r>
            <a:endParaRPr lang="en-US" sz="1800" b="1">
              <a:solidFill>
                <a:schemeClr val="bg2"/>
              </a:solidFill>
              <a:effectLst>
                <a:outerShdw blurRad="38100" dist="38100" dir="2700000" algn="tl">
                  <a:srgbClr val="000000"/>
                </a:outerShdw>
              </a:effectLst>
              <a:latin typeface="Arial" charset="0"/>
            </a:endParaRPr>
          </a:p>
        </p:txBody>
      </p:sp>
      <p:grpSp>
        <p:nvGrpSpPr>
          <p:cNvPr id="2" name="Diagram 2"/>
          <p:cNvGrpSpPr>
            <a:grpSpLocks noChangeAspect="1"/>
          </p:cNvGrpSpPr>
          <p:nvPr/>
        </p:nvGrpSpPr>
        <p:grpSpPr bwMode="auto">
          <a:xfrm>
            <a:off x="2368550" y="2325688"/>
            <a:ext cx="4405313" cy="2120900"/>
            <a:chOff x="1583" y="1494"/>
            <a:chExt cx="2594" cy="1336"/>
          </a:xfrm>
        </p:grpSpPr>
        <p:sp>
          <p:nvSpPr>
            <p:cNvPr id="7" name="_s47108"/>
            <p:cNvSpPr>
              <a:spLocks noChangeArrowheads="1" noTextEdit="1"/>
            </p:cNvSpPr>
            <p:nvPr/>
          </p:nvSpPr>
          <p:spPr bwMode="auto">
            <a:xfrm>
              <a:off x="1656" y="938"/>
              <a:ext cx="2448"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1"/>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vert="horz" wrap="square" lIns="91440" tIns="45720" rIns="91440" bIns="45720" numCol="1" anchor="ctr" anchorCtr="0" compatLnSpc="1">
              <a:prstTxWarp prst="textNoShape">
                <a:avLst/>
              </a:prstTxWarp>
              <a:flatTx/>
            </a:bodyPr>
            <a:lstStyle/>
            <a:p>
              <a:endParaRPr lang="en-US"/>
            </a:p>
          </p:txBody>
        </p:sp>
        <p:sp>
          <p:nvSpPr>
            <p:cNvPr id="8" name="_s47109"/>
            <p:cNvSpPr>
              <a:spLocks noChangeArrowheads="1" noTextEdit="1"/>
            </p:cNvSpPr>
            <p:nvPr/>
          </p:nvSpPr>
          <p:spPr bwMode="auto">
            <a:xfrm rot="7200000">
              <a:off x="1656" y="938"/>
              <a:ext cx="2448"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2"/>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2"/>
              </a:extrusionClr>
            </a:sp3d>
          </p:spPr>
          <p:txBody>
            <a:bodyPr vert="horz" wrap="square" lIns="91440" tIns="45720" rIns="91440" bIns="45720" numCol="1" anchor="ctr" anchorCtr="0" compatLnSpc="1">
              <a:prstTxWarp prst="textNoShape">
                <a:avLst/>
              </a:prstTxWarp>
              <a:flatTx/>
            </a:bodyPr>
            <a:lstStyle/>
            <a:p>
              <a:endParaRPr lang="en-US"/>
            </a:p>
          </p:txBody>
        </p:sp>
        <p:sp>
          <p:nvSpPr>
            <p:cNvPr id="9" name="_s47110"/>
            <p:cNvSpPr>
              <a:spLocks noChangeArrowheads="1" noTextEdit="1"/>
            </p:cNvSpPr>
            <p:nvPr/>
          </p:nvSpPr>
          <p:spPr bwMode="auto">
            <a:xfrm rot="14400000">
              <a:off x="1656" y="938"/>
              <a:ext cx="2448"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hlink"/>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sp3d>
          </p:spPr>
          <p:txBody>
            <a:bodyPr vert="horz" wrap="square" lIns="91440" tIns="45720" rIns="91440" bIns="45720" numCol="1" anchor="ctr" anchorCtr="0" compatLnSpc="1">
              <a:prstTxWarp prst="textNoShape">
                <a:avLst/>
              </a:prstTxWarp>
              <a:flatTx/>
            </a:bodyPr>
            <a:lstStyle/>
            <a:p>
              <a:endParaRPr lang="en-US"/>
            </a:p>
          </p:txBody>
        </p:sp>
        <p:sp>
          <p:nvSpPr>
            <p:cNvPr id="10" name="_s47111"/>
            <p:cNvSpPr>
              <a:spLocks noChangeArrowheads="1"/>
            </p:cNvSpPr>
            <p:nvPr/>
          </p:nvSpPr>
          <p:spPr bwMode="auto">
            <a:xfrm>
              <a:off x="1624" y="1279"/>
              <a:ext cx="747"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FFFF00"/>
                  </a:solidFill>
                  <a:effectLst/>
                  <a:latin typeface="Arial" charset="0"/>
                </a:rPr>
                <a:t>Implement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Install, Configure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Deploy, Support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 Technology</a:t>
              </a: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1" name="_s47112"/>
            <p:cNvSpPr>
              <a:spLocks noChangeArrowheads="1"/>
            </p:cNvSpPr>
            <p:nvPr/>
          </p:nvSpPr>
          <p:spPr bwMode="auto">
            <a:xfrm>
              <a:off x="2507" y="2808"/>
              <a:ext cx="747"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FFFF00"/>
                  </a:solidFill>
                  <a:effectLst/>
                  <a:latin typeface="Arial" charset="0"/>
                </a:rPr>
                <a:t>Plan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Define Solution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Usage and its Rollout</a:t>
              </a:r>
            </a:p>
          </p:txBody>
        </p:sp>
        <p:sp>
          <p:nvSpPr>
            <p:cNvPr id="12" name="_s47113"/>
            <p:cNvSpPr>
              <a:spLocks noChangeArrowheads="1"/>
            </p:cNvSpPr>
            <p:nvPr/>
          </p:nvSpPr>
          <p:spPr bwMode="auto">
            <a:xfrm>
              <a:off x="3390" y="1279"/>
              <a:ext cx="747"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C0C0C0"/>
                    </a:outerShdw>
                  </a:effectLst>
                  <a:latin typeface="Arial" charset="0"/>
                </a:rPr>
                <a:t> </a:t>
              </a:r>
              <a:r>
                <a:rPr kumimoji="0" lang="en-US" sz="2000" b="1" i="0" u="sng" strike="noStrike" cap="none" normalizeH="0" baseline="0" dirty="0" smtClean="0">
                  <a:ln>
                    <a:noFill/>
                  </a:ln>
                  <a:solidFill>
                    <a:srgbClr val="FFFF00"/>
                  </a:solidFill>
                  <a:effectLst/>
                  <a:latin typeface="Arial" charset="0"/>
                </a:rPr>
                <a:t>Envision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Define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FF00"/>
                  </a:solidFill>
                  <a:effectLst/>
                  <a:latin typeface="Arial" charset="0"/>
                </a:rPr>
                <a:t>Vision/Scope</a:t>
              </a:r>
            </a:p>
          </p:txBody>
        </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1490" name="Rectangle 2"/>
          <p:cNvSpPr>
            <a:spLocks noGrp="1" noChangeArrowheads="1"/>
          </p:cNvSpPr>
          <p:nvPr>
            <p:ph type="title"/>
          </p:nvPr>
        </p:nvSpPr>
        <p:spPr>
          <a:xfrm>
            <a:off x="381000" y="230188"/>
            <a:ext cx="8382000" cy="498598"/>
          </a:xfrm>
        </p:spPr>
        <p:txBody>
          <a:bodyPr/>
          <a:lstStyle/>
          <a:p>
            <a:r>
              <a:rPr lang="en-US" sz="3600" dirty="0" smtClean="0"/>
              <a:t>Implementation Approach MOPPS 2007</a:t>
            </a:r>
            <a:endParaRPr lang="en-US" sz="3600" dirty="0"/>
          </a:p>
        </p:txBody>
      </p:sp>
      <p:sp>
        <p:nvSpPr>
          <p:cNvPr id="2751491" name="Text Box 3"/>
          <p:cNvSpPr txBox="1">
            <a:spLocks noChangeArrowheads="1"/>
          </p:cNvSpPr>
          <p:nvPr/>
        </p:nvSpPr>
        <p:spPr bwMode="auto">
          <a:xfrm>
            <a:off x="6821840" y="2276475"/>
            <a:ext cx="2481263" cy="1344613"/>
          </a:xfrm>
          <a:prstGeom prst="rect">
            <a:avLst/>
          </a:prstGeom>
          <a:noFill/>
          <a:ln w="9525" algn="ctr">
            <a:noFill/>
            <a:miter lim="800000"/>
            <a:headEnd/>
            <a:tailEnd/>
          </a:ln>
          <a:effectLst/>
        </p:spPr>
        <p:txBody>
          <a:bodyPr>
            <a:spAutoFit/>
          </a:bodyPr>
          <a:lstStyle/>
          <a:p>
            <a:pPr marL="234950" indent="-234950">
              <a:lnSpc>
                <a:spcPct val="100000"/>
              </a:lnSpc>
              <a:spcBef>
                <a:spcPct val="0"/>
              </a:spcBef>
              <a:buClrTx/>
              <a:buFont typeface="Arial" charset="0"/>
              <a:buNone/>
            </a:pPr>
            <a:r>
              <a:rPr lang="en-US" sz="1800" b="1" dirty="0">
                <a:solidFill>
                  <a:schemeClr val="bg1"/>
                </a:solidFill>
                <a:latin typeface="Arial" charset="0"/>
              </a:rPr>
              <a:t>Discovery</a:t>
            </a:r>
          </a:p>
          <a:p>
            <a:pPr marL="234950" indent="-234950">
              <a:lnSpc>
                <a:spcPct val="100000"/>
              </a:lnSpc>
              <a:spcBef>
                <a:spcPct val="0"/>
              </a:spcBef>
              <a:buClrTx/>
              <a:buFont typeface="Arial" charset="0"/>
              <a:buChar char="–"/>
            </a:pPr>
            <a:r>
              <a:rPr lang="en-US" sz="1600" dirty="0">
                <a:solidFill>
                  <a:schemeClr val="bg1"/>
                </a:solidFill>
                <a:latin typeface="Arial" charset="0"/>
              </a:rPr>
              <a:t> Present capabilities </a:t>
            </a:r>
          </a:p>
          <a:p>
            <a:pPr marL="234950" indent="-234950">
              <a:lnSpc>
                <a:spcPct val="100000"/>
              </a:lnSpc>
              <a:spcBef>
                <a:spcPct val="0"/>
              </a:spcBef>
              <a:buClrTx/>
              <a:buFont typeface="Arial" charset="0"/>
              <a:buNone/>
            </a:pPr>
            <a:r>
              <a:rPr lang="en-US" sz="1600" dirty="0">
                <a:solidFill>
                  <a:schemeClr val="bg1"/>
                </a:solidFill>
                <a:latin typeface="Arial" charset="0"/>
              </a:rPr>
              <a:t>   in terms of Usage</a:t>
            </a:r>
          </a:p>
          <a:p>
            <a:pPr marL="234950" indent="-234950">
              <a:lnSpc>
                <a:spcPct val="100000"/>
              </a:lnSpc>
              <a:spcBef>
                <a:spcPct val="0"/>
              </a:spcBef>
              <a:buClrTx/>
              <a:buFont typeface="Arial" charset="0"/>
              <a:buNone/>
            </a:pPr>
            <a:r>
              <a:rPr lang="en-US" sz="1600" dirty="0">
                <a:solidFill>
                  <a:schemeClr val="bg1"/>
                </a:solidFill>
                <a:latin typeface="Arial" charset="0"/>
              </a:rPr>
              <a:t>   Scenarios</a:t>
            </a:r>
          </a:p>
          <a:p>
            <a:pPr marL="234950" indent="-234950">
              <a:lnSpc>
                <a:spcPct val="100000"/>
              </a:lnSpc>
              <a:spcBef>
                <a:spcPct val="0"/>
              </a:spcBef>
              <a:buClrTx/>
              <a:buFont typeface="Arial" charset="0"/>
              <a:buChar char="–"/>
            </a:pPr>
            <a:r>
              <a:rPr lang="en-US" sz="1600" dirty="0">
                <a:solidFill>
                  <a:schemeClr val="bg1"/>
                </a:solidFill>
                <a:latin typeface="Arial" charset="0"/>
              </a:rPr>
              <a:t> Define Vision Scope</a:t>
            </a:r>
          </a:p>
        </p:txBody>
      </p:sp>
      <p:sp>
        <p:nvSpPr>
          <p:cNvPr id="2751492" name="Text Box 4"/>
          <p:cNvSpPr txBox="1">
            <a:spLocks noChangeArrowheads="1"/>
          </p:cNvSpPr>
          <p:nvPr/>
        </p:nvSpPr>
        <p:spPr bwMode="auto">
          <a:xfrm>
            <a:off x="4286250" y="4378325"/>
            <a:ext cx="268288" cy="4572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US" b="1">
                <a:effectLst>
                  <a:outerShdw blurRad="38100" dist="38100" dir="2700000" algn="tl">
                    <a:srgbClr val="FFFFFF"/>
                  </a:outerShdw>
                </a:effectLst>
                <a:latin typeface="Arial" charset="0"/>
              </a:rPr>
              <a:t> </a:t>
            </a:r>
            <a:endParaRPr lang="en-US" sz="1800" b="1">
              <a:solidFill>
                <a:schemeClr val="bg2"/>
              </a:solidFill>
              <a:effectLst>
                <a:outerShdw blurRad="38100" dist="38100" dir="2700000" algn="tl">
                  <a:srgbClr val="000000"/>
                </a:outerShdw>
              </a:effectLst>
              <a:latin typeface="Arial" charset="0"/>
            </a:endParaRPr>
          </a:p>
        </p:txBody>
      </p:sp>
      <p:grpSp>
        <p:nvGrpSpPr>
          <p:cNvPr id="2" name="Diagram 2"/>
          <p:cNvGrpSpPr>
            <a:grpSpLocks noChangeAspect="1"/>
          </p:cNvGrpSpPr>
          <p:nvPr/>
        </p:nvGrpSpPr>
        <p:grpSpPr bwMode="auto">
          <a:xfrm>
            <a:off x="2368550" y="2325688"/>
            <a:ext cx="4405313" cy="2120900"/>
            <a:chOff x="1474" y="1253"/>
            <a:chExt cx="2775" cy="1336"/>
          </a:xfrm>
        </p:grpSpPr>
        <p:sp>
          <p:nvSpPr>
            <p:cNvPr id="8" name="_s48132"/>
            <p:cNvSpPr>
              <a:spLocks noChangeArrowheads="1" noTextEdit="1"/>
            </p:cNvSpPr>
            <p:nvPr/>
          </p:nvSpPr>
          <p:spPr bwMode="auto">
            <a:xfrm>
              <a:off x="1552" y="697"/>
              <a:ext cx="2619"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1"/>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vert="horz" wrap="square" lIns="91440" tIns="45720" rIns="91440" bIns="45720" numCol="1" anchor="ctr" anchorCtr="0" compatLnSpc="1">
              <a:prstTxWarp prst="textNoShape">
                <a:avLst/>
              </a:prstTxWarp>
              <a:flatTx/>
            </a:bodyPr>
            <a:lstStyle/>
            <a:p>
              <a:endParaRPr lang="en-US"/>
            </a:p>
          </p:txBody>
        </p:sp>
        <p:sp>
          <p:nvSpPr>
            <p:cNvPr id="9" name="_s48133"/>
            <p:cNvSpPr>
              <a:spLocks noChangeArrowheads="1" noTextEdit="1"/>
            </p:cNvSpPr>
            <p:nvPr/>
          </p:nvSpPr>
          <p:spPr bwMode="auto">
            <a:xfrm rot="7200000">
              <a:off x="1638" y="611"/>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2"/>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2"/>
              </a:extrusionClr>
            </a:sp3d>
          </p:spPr>
          <p:txBody>
            <a:bodyPr vert="horz" wrap="square" lIns="91440" tIns="45720" rIns="91440" bIns="45720" numCol="1" anchor="ctr" anchorCtr="0" compatLnSpc="1">
              <a:prstTxWarp prst="textNoShape">
                <a:avLst/>
              </a:prstTxWarp>
              <a:flatTx/>
            </a:bodyPr>
            <a:lstStyle/>
            <a:p>
              <a:endParaRPr lang="en-US"/>
            </a:p>
          </p:txBody>
        </p:sp>
        <p:sp>
          <p:nvSpPr>
            <p:cNvPr id="10" name="_s48134"/>
            <p:cNvSpPr>
              <a:spLocks noChangeArrowheads="1" noTextEdit="1"/>
            </p:cNvSpPr>
            <p:nvPr/>
          </p:nvSpPr>
          <p:spPr bwMode="auto">
            <a:xfrm rot="14400000">
              <a:off x="1638" y="611"/>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hlink"/>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sp3d>
          </p:spPr>
          <p:txBody>
            <a:bodyPr vert="horz" wrap="square" lIns="91440" tIns="45720" rIns="91440" bIns="45720" numCol="1" anchor="ctr" anchorCtr="0" compatLnSpc="1">
              <a:prstTxWarp prst="textNoShape">
                <a:avLst/>
              </a:prstTxWarp>
              <a:flatTx/>
            </a:bodyPr>
            <a:lstStyle/>
            <a:p>
              <a:endParaRPr lang="en-US"/>
            </a:p>
          </p:txBody>
        </p:sp>
        <p:sp>
          <p:nvSpPr>
            <p:cNvPr id="11" name="_s48135"/>
            <p:cNvSpPr>
              <a:spLocks noChangeArrowheads="1"/>
            </p:cNvSpPr>
            <p:nvPr/>
          </p:nvSpPr>
          <p:spPr bwMode="auto">
            <a:xfrm>
              <a:off x="1518" y="1038"/>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777777"/>
                  </a:solidFill>
                  <a:effectLst/>
                  <a:latin typeface="Arial" charset="0"/>
                </a:rPr>
                <a:t>Implement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77777"/>
                  </a:solidFill>
                  <a:effectLst/>
                  <a:latin typeface="Arial" charset="0"/>
                </a:rPr>
                <a:t>Install, Configure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77777"/>
                  </a:solidFill>
                  <a:effectLst/>
                  <a:latin typeface="Arial" charset="0"/>
                </a:rPr>
                <a:t>Deploy, Support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77777"/>
                  </a:solidFill>
                  <a:effectLst/>
                  <a:latin typeface="Arial" charset="0"/>
                </a:rPr>
                <a:t> Technology</a:t>
              </a: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77777"/>
                </a:solidFill>
                <a:effectLst/>
                <a:latin typeface="Arial" charset="0"/>
                <a:cs typeface="Arial" charset="0"/>
              </a:endParaRPr>
            </a:p>
          </p:txBody>
        </p:sp>
        <p:sp>
          <p:nvSpPr>
            <p:cNvPr id="12" name="_s48136"/>
            <p:cNvSpPr>
              <a:spLocks noChangeArrowheads="1"/>
            </p:cNvSpPr>
            <p:nvPr/>
          </p:nvSpPr>
          <p:spPr bwMode="auto">
            <a:xfrm>
              <a:off x="2462" y="2567"/>
              <a:ext cx="800"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777777"/>
                  </a:solidFill>
                  <a:effectLst/>
                  <a:latin typeface="Arial" charset="0"/>
                </a:rPr>
                <a:t>Plan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77777"/>
                  </a:solidFill>
                  <a:effectLst/>
                  <a:latin typeface="Arial" charset="0"/>
                </a:rPr>
                <a:t>Define Solution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777777"/>
                  </a:solidFill>
                  <a:effectLst/>
                  <a:latin typeface="Arial" charset="0"/>
                </a:rPr>
                <a:t>Usage and its Rollout</a:t>
              </a:r>
            </a:p>
          </p:txBody>
        </p:sp>
        <p:sp>
          <p:nvSpPr>
            <p:cNvPr id="13" name="_s48137"/>
            <p:cNvSpPr>
              <a:spLocks noChangeArrowheads="1"/>
            </p:cNvSpPr>
            <p:nvPr/>
          </p:nvSpPr>
          <p:spPr bwMode="auto">
            <a:xfrm>
              <a:off x="3407" y="1038"/>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outerShdw blurRad="38100" dist="38100" dir="2700000" algn="tl">
                      <a:srgbClr val="C0C0C0"/>
                    </a:outerShdw>
                  </a:effectLst>
                  <a:latin typeface="Arial" charset="0"/>
                </a:rPr>
                <a:t> </a:t>
              </a:r>
              <a:r>
                <a:rPr kumimoji="0" lang="en-US" sz="2400" b="1" i="0" u="sng" strike="noStrike" cap="none" normalizeH="0" baseline="0" dirty="0" smtClean="0">
                  <a:ln>
                    <a:noFill/>
                  </a:ln>
                  <a:solidFill>
                    <a:srgbClr val="FFFF00"/>
                  </a:solidFill>
                  <a:effectLst/>
                  <a:latin typeface="Arial" charset="0"/>
                </a:rPr>
                <a:t>Envision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Define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Vision/Scope</a:t>
              </a:r>
            </a:p>
          </p:txBody>
        </p:sp>
      </p:grpSp>
      <p:sp>
        <p:nvSpPr>
          <p:cNvPr id="2751501" name="Text Box 13"/>
          <p:cNvSpPr txBox="1">
            <a:spLocks noChangeArrowheads="1"/>
          </p:cNvSpPr>
          <p:nvPr/>
        </p:nvSpPr>
        <p:spPr bwMode="auto">
          <a:xfrm>
            <a:off x="6551613" y="4095750"/>
            <a:ext cx="2592387" cy="1344613"/>
          </a:xfrm>
          <a:prstGeom prst="rect">
            <a:avLst/>
          </a:prstGeom>
          <a:noFill/>
          <a:ln w="9525">
            <a:noFill/>
            <a:miter lim="800000"/>
            <a:headEnd/>
            <a:tailEnd/>
          </a:ln>
          <a:effectLst/>
        </p:spPr>
        <p:txBody>
          <a:bodyPr>
            <a:spAutoFit/>
          </a:bodyPr>
          <a:lstStyle/>
          <a:p>
            <a:pPr marL="166688" indent="-166688">
              <a:lnSpc>
                <a:spcPct val="100000"/>
              </a:lnSpc>
              <a:spcBef>
                <a:spcPct val="0"/>
              </a:spcBef>
              <a:buClrTx/>
              <a:buSzTx/>
              <a:buFontTx/>
              <a:buNone/>
            </a:pPr>
            <a:r>
              <a:rPr lang="en-US" sz="1800" b="1" dirty="0">
                <a:solidFill>
                  <a:schemeClr val="bg1"/>
                </a:solidFill>
                <a:latin typeface="Arial" charset="0"/>
              </a:rPr>
              <a:t>Requirements</a:t>
            </a:r>
          </a:p>
          <a:p>
            <a:pPr marL="166688" indent="-166688">
              <a:lnSpc>
                <a:spcPct val="100000"/>
              </a:lnSpc>
              <a:spcBef>
                <a:spcPct val="0"/>
              </a:spcBef>
              <a:buClrTx/>
              <a:buFont typeface="Arial" charset="0"/>
              <a:buChar char="–"/>
            </a:pPr>
            <a:r>
              <a:rPr lang="en-US" sz="1600" dirty="0">
                <a:solidFill>
                  <a:schemeClr val="bg1"/>
                </a:solidFill>
                <a:latin typeface="Arial" charset="0"/>
              </a:rPr>
              <a:t> Requirements Specification</a:t>
            </a:r>
          </a:p>
          <a:p>
            <a:pPr marL="166688" indent="-166688">
              <a:lnSpc>
                <a:spcPct val="100000"/>
              </a:lnSpc>
              <a:spcBef>
                <a:spcPct val="0"/>
              </a:spcBef>
              <a:buClrTx/>
              <a:buFont typeface="Arial" charset="0"/>
              <a:buChar char="–"/>
            </a:pPr>
            <a:r>
              <a:rPr lang="en-US" sz="1600" dirty="0">
                <a:solidFill>
                  <a:schemeClr val="bg1"/>
                </a:solidFill>
                <a:latin typeface="Arial" charset="0"/>
              </a:rPr>
              <a:t> Mapping to Usage Scenarios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3538" name="Rectangle 2"/>
          <p:cNvSpPr>
            <a:spLocks noGrp="1" noChangeArrowheads="1"/>
          </p:cNvSpPr>
          <p:nvPr>
            <p:ph type="title"/>
          </p:nvPr>
        </p:nvSpPr>
        <p:spPr>
          <a:xfrm>
            <a:off x="381000" y="230188"/>
            <a:ext cx="8382000" cy="498598"/>
          </a:xfrm>
        </p:spPr>
        <p:txBody>
          <a:bodyPr/>
          <a:lstStyle/>
          <a:p>
            <a:r>
              <a:rPr lang="en-US" sz="3600" dirty="0" smtClean="0"/>
              <a:t>Implementation Approach MOPPS 2007</a:t>
            </a:r>
            <a:endParaRPr lang="en-US" sz="3600" dirty="0"/>
          </a:p>
        </p:txBody>
      </p:sp>
      <p:sp>
        <p:nvSpPr>
          <p:cNvPr id="2753539" name="Text Box 3"/>
          <p:cNvSpPr txBox="1">
            <a:spLocks noChangeArrowheads="1"/>
          </p:cNvSpPr>
          <p:nvPr/>
        </p:nvSpPr>
        <p:spPr bwMode="auto">
          <a:xfrm>
            <a:off x="4286250" y="4378325"/>
            <a:ext cx="268288" cy="4572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US" b="1">
                <a:effectLst>
                  <a:outerShdw blurRad="38100" dist="38100" dir="2700000" algn="tl">
                    <a:srgbClr val="FFFFFF"/>
                  </a:outerShdw>
                </a:effectLst>
                <a:latin typeface="Arial" charset="0"/>
              </a:rPr>
              <a:t> </a:t>
            </a:r>
            <a:endParaRPr lang="en-US" sz="1800" b="1">
              <a:solidFill>
                <a:schemeClr val="bg2"/>
              </a:solidFill>
              <a:effectLst>
                <a:outerShdw blurRad="38100" dist="38100" dir="2700000" algn="tl">
                  <a:srgbClr val="000000"/>
                </a:outerShdw>
              </a:effectLst>
              <a:latin typeface="Arial" charset="0"/>
            </a:endParaRPr>
          </a:p>
        </p:txBody>
      </p:sp>
      <p:grpSp>
        <p:nvGrpSpPr>
          <p:cNvPr id="2" name="Diagram 2"/>
          <p:cNvGrpSpPr>
            <a:grpSpLocks noChangeAspect="1"/>
          </p:cNvGrpSpPr>
          <p:nvPr/>
        </p:nvGrpSpPr>
        <p:grpSpPr bwMode="auto">
          <a:xfrm>
            <a:off x="2368550" y="2325688"/>
            <a:ext cx="4405313" cy="2120900"/>
            <a:chOff x="1474" y="1504"/>
            <a:chExt cx="2775" cy="1336"/>
          </a:xfrm>
        </p:grpSpPr>
        <p:sp>
          <p:nvSpPr>
            <p:cNvPr id="7" name="_s49156"/>
            <p:cNvSpPr>
              <a:spLocks noChangeArrowheads="1" noTextEdit="1"/>
            </p:cNvSpPr>
            <p:nvPr/>
          </p:nvSpPr>
          <p:spPr bwMode="auto">
            <a:xfrm>
              <a:off x="1552" y="948"/>
              <a:ext cx="2619"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1"/>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vert="horz" wrap="square" lIns="91440" tIns="45720" rIns="91440" bIns="45720" numCol="1" anchor="ctr" anchorCtr="0" compatLnSpc="1">
              <a:prstTxWarp prst="textNoShape">
                <a:avLst/>
              </a:prstTxWarp>
              <a:flatTx/>
            </a:bodyPr>
            <a:lstStyle/>
            <a:p>
              <a:endParaRPr lang="en-US"/>
            </a:p>
          </p:txBody>
        </p:sp>
        <p:sp>
          <p:nvSpPr>
            <p:cNvPr id="8" name="_s49157"/>
            <p:cNvSpPr>
              <a:spLocks noChangeArrowheads="1" noTextEdit="1"/>
            </p:cNvSpPr>
            <p:nvPr/>
          </p:nvSpPr>
          <p:spPr bwMode="auto">
            <a:xfrm rot="7200000">
              <a:off x="1638" y="862"/>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2"/>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2"/>
              </a:extrusionClr>
            </a:sp3d>
          </p:spPr>
          <p:txBody>
            <a:bodyPr vert="horz" wrap="square" lIns="91440" tIns="45720" rIns="91440" bIns="45720" numCol="1" anchor="ctr" anchorCtr="0" compatLnSpc="1">
              <a:prstTxWarp prst="textNoShape">
                <a:avLst/>
              </a:prstTxWarp>
              <a:flatTx/>
            </a:bodyPr>
            <a:lstStyle/>
            <a:p>
              <a:endParaRPr lang="en-US"/>
            </a:p>
          </p:txBody>
        </p:sp>
        <p:sp>
          <p:nvSpPr>
            <p:cNvPr id="9" name="_s49158"/>
            <p:cNvSpPr>
              <a:spLocks noChangeArrowheads="1" noTextEdit="1"/>
            </p:cNvSpPr>
            <p:nvPr/>
          </p:nvSpPr>
          <p:spPr bwMode="auto">
            <a:xfrm rot="14400000">
              <a:off x="1638" y="862"/>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hlink"/>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sp3d>
          </p:spPr>
          <p:txBody>
            <a:bodyPr vert="horz" wrap="square" lIns="91440" tIns="45720" rIns="91440" bIns="45720" numCol="1" anchor="ctr" anchorCtr="0" compatLnSpc="1">
              <a:prstTxWarp prst="textNoShape">
                <a:avLst/>
              </a:prstTxWarp>
              <a:flatTx/>
            </a:bodyPr>
            <a:lstStyle/>
            <a:p>
              <a:endParaRPr lang="en-US"/>
            </a:p>
          </p:txBody>
        </p:sp>
        <p:sp>
          <p:nvSpPr>
            <p:cNvPr id="10" name="_s49159"/>
            <p:cNvSpPr>
              <a:spLocks noChangeArrowheads="1"/>
            </p:cNvSpPr>
            <p:nvPr/>
          </p:nvSpPr>
          <p:spPr bwMode="auto">
            <a:xfrm>
              <a:off x="1518" y="1289"/>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rgbClr val="777777"/>
                  </a:solidFill>
                  <a:effectLst/>
                  <a:latin typeface="Arial" charset="0"/>
                </a:rPr>
                <a:t>Implement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Install, Configure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Deploy, Support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 Technology</a:t>
              </a: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777777"/>
                </a:solidFill>
                <a:effectLst/>
                <a:latin typeface="Arial" charset="0"/>
                <a:cs typeface="Arial" charset="0"/>
              </a:endParaRPr>
            </a:p>
          </p:txBody>
        </p:sp>
        <p:sp>
          <p:nvSpPr>
            <p:cNvPr id="11" name="_s49160"/>
            <p:cNvSpPr>
              <a:spLocks noChangeArrowheads="1"/>
            </p:cNvSpPr>
            <p:nvPr/>
          </p:nvSpPr>
          <p:spPr bwMode="auto">
            <a:xfrm>
              <a:off x="2462" y="2818"/>
              <a:ext cx="800"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FF00"/>
                  </a:solidFill>
                  <a:effectLst/>
                  <a:latin typeface="Arial" charset="0"/>
                </a:rPr>
                <a:t>Plan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Define Solution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Usage and its Rollout</a:t>
              </a:r>
            </a:p>
          </p:txBody>
        </p:sp>
        <p:sp>
          <p:nvSpPr>
            <p:cNvPr id="12" name="_s49161"/>
            <p:cNvSpPr>
              <a:spLocks noChangeArrowheads="1"/>
            </p:cNvSpPr>
            <p:nvPr/>
          </p:nvSpPr>
          <p:spPr bwMode="auto">
            <a:xfrm>
              <a:off x="3407" y="1289"/>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rPr>
                <a:t> </a:t>
              </a:r>
              <a:r>
                <a:rPr kumimoji="0" lang="en-US" sz="2000" b="1" i="0" u="sng" strike="noStrike" cap="none" normalizeH="0" baseline="0" smtClean="0">
                  <a:ln>
                    <a:noFill/>
                  </a:ln>
                  <a:solidFill>
                    <a:srgbClr val="777777"/>
                  </a:solidFill>
                  <a:effectLst/>
                  <a:latin typeface="Arial" charset="0"/>
                </a:rPr>
                <a:t>Envision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Define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Vision/Scope</a:t>
              </a:r>
            </a:p>
          </p:txBody>
        </p:sp>
      </p:grpSp>
      <p:sp>
        <p:nvSpPr>
          <p:cNvPr id="2753548" name="Text Box 12"/>
          <p:cNvSpPr txBox="1">
            <a:spLocks noChangeArrowheads="1"/>
          </p:cNvSpPr>
          <p:nvPr/>
        </p:nvSpPr>
        <p:spPr bwMode="auto">
          <a:xfrm>
            <a:off x="3162300" y="5549900"/>
            <a:ext cx="4105275" cy="1219200"/>
          </a:xfrm>
          <a:prstGeom prst="rect">
            <a:avLst/>
          </a:prstGeom>
          <a:noFill/>
          <a:ln w="9525">
            <a:noFill/>
            <a:miter lim="800000"/>
            <a:headEnd/>
            <a:tailEnd/>
          </a:ln>
          <a:effectLst/>
        </p:spPr>
        <p:txBody>
          <a:bodyPr>
            <a:spAutoFit/>
          </a:bodyPr>
          <a:lstStyle/>
          <a:p>
            <a:pPr marL="234950" indent="-234950">
              <a:lnSpc>
                <a:spcPct val="100000"/>
              </a:lnSpc>
              <a:spcBef>
                <a:spcPct val="0"/>
              </a:spcBef>
              <a:buClrTx/>
              <a:buSzTx/>
              <a:buFontTx/>
              <a:buNone/>
            </a:pPr>
            <a:r>
              <a:rPr lang="en-US" sz="1600" b="1" dirty="0">
                <a:solidFill>
                  <a:schemeClr val="bg1"/>
                </a:solidFill>
                <a:latin typeface="Arial" charset="0"/>
              </a:rPr>
              <a:t>Analysis and Design</a:t>
            </a:r>
          </a:p>
          <a:p>
            <a:pPr marL="234950" indent="-234950">
              <a:lnSpc>
                <a:spcPct val="90000"/>
              </a:lnSpc>
              <a:spcBef>
                <a:spcPct val="0"/>
              </a:spcBef>
              <a:buClrTx/>
              <a:buFont typeface="Arial" charset="0"/>
              <a:buChar char="–"/>
            </a:pPr>
            <a:r>
              <a:rPr lang="en-US" sz="1600" dirty="0">
                <a:solidFill>
                  <a:schemeClr val="bg1"/>
                </a:solidFill>
                <a:latin typeface="Arial" charset="0"/>
              </a:rPr>
              <a:t> Specific Use Cases</a:t>
            </a:r>
          </a:p>
          <a:p>
            <a:pPr marL="234950" indent="-234950">
              <a:lnSpc>
                <a:spcPct val="90000"/>
              </a:lnSpc>
              <a:spcBef>
                <a:spcPct val="0"/>
              </a:spcBef>
              <a:buClrTx/>
              <a:buFont typeface="Arial" charset="0"/>
              <a:buChar char="–"/>
            </a:pPr>
            <a:r>
              <a:rPr lang="en-US" sz="1600" dirty="0">
                <a:solidFill>
                  <a:schemeClr val="bg1"/>
                </a:solidFill>
                <a:latin typeface="Arial" charset="0"/>
              </a:rPr>
              <a:t> User Security Model</a:t>
            </a:r>
          </a:p>
          <a:p>
            <a:pPr marL="234950" indent="-234950">
              <a:lnSpc>
                <a:spcPct val="90000"/>
              </a:lnSpc>
              <a:spcBef>
                <a:spcPct val="0"/>
              </a:spcBef>
              <a:buClrTx/>
              <a:buFont typeface="Arial" charset="0"/>
              <a:buChar char="–"/>
            </a:pPr>
            <a:r>
              <a:rPr lang="en-US" sz="1600" dirty="0">
                <a:solidFill>
                  <a:schemeClr val="bg1"/>
                </a:solidFill>
                <a:latin typeface="Arial" charset="0"/>
              </a:rPr>
              <a:t> Map Requirements and Use Cases to Configuration Settings; Document Conf.</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5586" name="Rectangle 2"/>
          <p:cNvSpPr>
            <a:spLocks noGrp="1" noChangeArrowheads="1"/>
          </p:cNvSpPr>
          <p:nvPr>
            <p:ph type="title"/>
          </p:nvPr>
        </p:nvSpPr>
        <p:spPr>
          <a:xfrm>
            <a:off x="381000" y="230188"/>
            <a:ext cx="8382000" cy="498598"/>
          </a:xfrm>
        </p:spPr>
        <p:txBody>
          <a:bodyPr/>
          <a:lstStyle/>
          <a:p>
            <a:r>
              <a:rPr lang="en-US" sz="3600" dirty="0" smtClean="0"/>
              <a:t>Implementation Approach MOPPS 2007</a:t>
            </a:r>
            <a:endParaRPr lang="en-US" sz="3600" dirty="0"/>
          </a:p>
        </p:txBody>
      </p:sp>
      <p:sp>
        <p:nvSpPr>
          <p:cNvPr id="2755587" name="Text Box 3"/>
          <p:cNvSpPr txBox="1">
            <a:spLocks noChangeArrowheads="1"/>
          </p:cNvSpPr>
          <p:nvPr/>
        </p:nvSpPr>
        <p:spPr bwMode="auto">
          <a:xfrm>
            <a:off x="179388" y="2435225"/>
            <a:ext cx="1871662" cy="4003675"/>
          </a:xfrm>
          <a:prstGeom prst="rect">
            <a:avLst/>
          </a:prstGeom>
          <a:noFill/>
          <a:ln w="9525" algn="ctr">
            <a:noFill/>
            <a:miter lim="800000"/>
            <a:headEnd/>
            <a:tailEnd/>
          </a:ln>
          <a:effectLst/>
        </p:spPr>
        <p:txBody>
          <a:bodyPr>
            <a:spAutoFit/>
          </a:bodyPr>
          <a:lstStyle/>
          <a:p>
            <a:pPr marL="114300" indent="-114300">
              <a:lnSpc>
                <a:spcPct val="100000"/>
              </a:lnSpc>
              <a:spcBef>
                <a:spcPct val="0"/>
              </a:spcBef>
              <a:buClrTx/>
              <a:buSzTx/>
              <a:buFontTx/>
              <a:buNone/>
            </a:pPr>
            <a:r>
              <a:rPr lang="en-US" sz="1600" b="1" dirty="0">
                <a:solidFill>
                  <a:schemeClr val="bg1"/>
                </a:solidFill>
                <a:latin typeface="Arial" charset="0"/>
              </a:rPr>
              <a:t>Build</a:t>
            </a:r>
          </a:p>
          <a:p>
            <a:pPr marL="114300" indent="-114300">
              <a:lnSpc>
                <a:spcPct val="100000"/>
              </a:lnSpc>
              <a:spcBef>
                <a:spcPct val="0"/>
              </a:spcBef>
              <a:buClrTx/>
              <a:buSzTx/>
              <a:buFontTx/>
              <a:buChar char="-"/>
            </a:pPr>
            <a:r>
              <a:rPr lang="en-US" sz="1600" dirty="0">
                <a:solidFill>
                  <a:schemeClr val="bg1"/>
                </a:solidFill>
                <a:latin typeface="Arial" charset="0"/>
              </a:rPr>
              <a:t> Implementation of Business Rules</a:t>
            </a:r>
          </a:p>
          <a:p>
            <a:pPr marL="114300" indent="-114300">
              <a:lnSpc>
                <a:spcPct val="100000"/>
              </a:lnSpc>
              <a:spcBef>
                <a:spcPct val="0"/>
              </a:spcBef>
              <a:buClrTx/>
              <a:buSzTx/>
              <a:buFontTx/>
              <a:buChar char="-"/>
            </a:pPr>
            <a:r>
              <a:rPr lang="en-US" sz="1600" dirty="0">
                <a:solidFill>
                  <a:schemeClr val="bg1"/>
                </a:solidFill>
                <a:latin typeface="Arial" charset="0"/>
              </a:rPr>
              <a:t>Test System</a:t>
            </a:r>
          </a:p>
          <a:p>
            <a:pPr marL="114300" indent="-114300">
              <a:lnSpc>
                <a:spcPct val="100000"/>
              </a:lnSpc>
              <a:spcBef>
                <a:spcPct val="0"/>
              </a:spcBef>
              <a:buClrTx/>
              <a:buSzTx/>
              <a:buFontTx/>
              <a:buChar char="-"/>
            </a:pPr>
            <a:r>
              <a:rPr lang="en-US" sz="1600" dirty="0">
                <a:solidFill>
                  <a:schemeClr val="bg1"/>
                </a:solidFill>
                <a:latin typeface="Arial" charset="0"/>
              </a:rPr>
              <a:t>Trace Requirements / Usage Scenarios to Configuration</a:t>
            </a:r>
          </a:p>
          <a:p>
            <a:pPr marL="114300" indent="-114300">
              <a:lnSpc>
                <a:spcPct val="100000"/>
              </a:lnSpc>
              <a:spcBef>
                <a:spcPct val="0"/>
              </a:spcBef>
              <a:buClrTx/>
              <a:buSzTx/>
              <a:buFontTx/>
              <a:buNone/>
            </a:pPr>
            <a:r>
              <a:rPr lang="en-US" sz="1600" b="1" dirty="0">
                <a:solidFill>
                  <a:schemeClr val="bg1"/>
                </a:solidFill>
                <a:latin typeface="Arial" charset="0"/>
              </a:rPr>
              <a:t>Deploy</a:t>
            </a:r>
          </a:p>
          <a:p>
            <a:pPr marL="114300" indent="-114300">
              <a:lnSpc>
                <a:spcPct val="100000"/>
              </a:lnSpc>
              <a:spcBef>
                <a:spcPct val="0"/>
              </a:spcBef>
              <a:buClrTx/>
              <a:buSzTx/>
              <a:buFontTx/>
              <a:buChar char="-"/>
            </a:pPr>
            <a:r>
              <a:rPr lang="en-US" sz="1600" dirty="0">
                <a:solidFill>
                  <a:schemeClr val="bg1"/>
                </a:solidFill>
                <a:latin typeface="Arial" charset="0"/>
              </a:rPr>
              <a:t> Manage User Training</a:t>
            </a:r>
          </a:p>
          <a:p>
            <a:pPr marL="114300" indent="-114300">
              <a:lnSpc>
                <a:spcPct val="100000"/>
              </a:lnSpc>
              <a:spcBef>
                <a:spcPct val="0"/>
              </a:spcBef>
              <a:buClrTx/>
              <a:buSzTx/>
              <a:buFontTx/>
              <a:buChar char="-"/>
            </a:pPr>
            <a:r>
              <a:rPr lang="en-US" sz="1600" dirty="0">
                <a:solidFill>
                  <a:schemeClr val="bg1"/>
                </a:solidFill>
                <a:latin typeface="Arial" charset="0"/>
              </a:rPr>
              <a:t> Monitor Project Portfolio Server Business Processes</a:t>
            </a:r>
          </a:p>
        </p:txBody>
      </p:sp>
      <p:sp>
        <p:nvSpPr>
          <p:cNvPr id="2755588" name="Text Box 4"/>
          <p:cNvSpPr txBox="1">
            <a:spLocks noChangeArrowheads="1"/>
          </p:cNvSpPr>
          <p:nvPr/>
        </p:nvSpPr>
        <p:spPr bwMode="auto">
          <a:xfrm>
            <a:off x="4286250" y="4378325"/>
            <a:ext cx="268288" cy="457200"/>
          </a:xfrm>
          <a:prstGeom prst="rect">
            <a:avLst/>
          </a:prstGeom>
          <a:noFill/>
          <a:ln w="9525">
            <a:noFill/>
            <a:miter lim="800000"/>
            <a:headEnd/>
            <a:tailEnd/>
          </a:ln>
          <a:effectLst/>
        </p:spPr>
        <p:txBody>
          <a:bodyPr wrap="none">
            <a:spAutoFit/>
          </a:bodyPr>
          <a:lstStyle/>
          <a:p>
            <a:pPr algn="ctr">
              <a:lnSpc>
                <a:spcPct val="100000"/>
              </a:lnSpc>
              <a:spcBef>
                <a:spcPct val="0"/>
              </a:spcBef>
              <a:buClrTx/>
              <a:buSzTx/>
              <a:buFontTx/>
              <a:buNone/>
            </a:pPr>
            <a:r>
              <a:rPr lang="en-US" b="1">
                <a:effectLst>
                  <a:outerShdw blurRad="38100" dist="38100" dir="2700000" algn="tl">
                    <a:srgbClr val="FFFFFF"/>
                  </a:outerShdw>
                </a:effectLst>
                <a:latin typeface="Arial" charset="0"/>
              </a:rPr>
              <a:t> </a:t>
            </a:r>
            <a:endParaRPr lang="en-US" sz="1800" b="1">
              <a:solidFill>
                <a:schemeClr val="bg2"/>
              </a:solidFill>
              <a:effectLst>
                <a:outerShdw blurRad="38100" dist="38100" dir="2700000" algn="tl">
                  <a:srgbClr val="000000"/>
                </a:outerShdw>
              </a:effectLst>
              <a:latin typeface="Arial" charset="0"/>
            </a:endParaRPr>
          </a:p>
        </p:txBody>
      </p:sp>
      <p:grpSp>
        <p:nvGrpSpPr>
          <p:cNvPr id="2" name="Diagram 2"/>
          <p:cNvGrpSpPr>
            <a:grpSpLocks noChangeAspect="1"/>
          </p:cNvGrpSpPr>
          <p:nvPr/>
        </p:nvGrpSpPr>
        <p:grpSpPr bwMode="auto">
          <a:xfrm>
            <a:off x="2368550" y="2325688"/>
            <a:ext cx="4405313" cy="2120900"/>
            <a:chOff x="1474" y="1253"/>
            <a:chExt cx="2775" cy="1336"/>
          </a:xfrm>
        </p:grpSpPr>
        <p:sp>
          <p:nvSpPr>
            <p:cNvPr id="7" name="_s50180"/>
            <p:cNvSpPr>
              <a:spLocks noChangeArrowheads="1" noTextEdit="1"/>
            </p:cNvSpPr>
            <p:nvPr/>
          </p:nvSpPr>
          <p:spPr bwMode="auto">
            <a:xfrm>
              <a:off x="1552" y="697"/>
              <a:ext cx="2619" cy="2448"/>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1"/>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vert="horz" wrap="square" lIns="91440" tIns="45720" rIns="91440" bIns="45720" numCol="1" anchor="ctr" anchorCtr="0" compatLnSpc="1">
              <a:prstTxWarp prst="textNoShape">
                <a:avLst/>
              </a:prstTxWarp>
              <a:flatTx/>
            </a:bodyPr>
            <a:lstStyle/>
            <a:p>
              <a:endParaRPr lang="en-US"/>
            </a:p>
          </p:txBody>
        </p:sp>
        <p:sp>
          <p:nvSpPr>
            <p:cNvPr id="8" name="_s50181"/>
            <p:cNvSpPr>
              <a:spLocks noChangeArrowheads="1" noTextEdit="1"/>
            </p:cNvSpPr>
            <p:nvPr/>
          </p:nvSpPr>
          <p:spPr bwMode="auto">
            <a:xfrm rot="7200000">
              <a:off x="1638" y="611"/>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accent2"/>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2"/>
              </a:extrusionClr>
            </a:sp3d>
          </p:spPr>
          <p:txBody>
            <a:bodyPr vert="horz" wrap="square" lIns="91440" tIns="45720" rIns="91440" bIns="45720" numCol="1" anchor="ctr" anchorCtr="0" compatLnSpc="1">
              <a:prstTxWarp prst="textNoShape">
                <a:avLst/>
              </a:prstTxWarp>
              <a:flatTx/>
            </a:bodyPr>
            <a:lstStyle/>
            <a:p>
              <a:endParaRPr lang="en-US"/>
            </a:p>
          </p:txBody>
        </p:sp>
        <p:sp>
          <p:nvSpPr>
            <p:cNvPr id="9" name="_s50182"/>
            <p:cNvSpPr>
              <a:spLocks noChangeArrowheads="1" noTextEdit="1"/>
            </p:cNvSpPr>
            <p:nvPr/>
          </p:nvSpPr>
          <p:spPr bwMode="auto">
            <a:xfrm rot="14400000">
              <a:off x="1638" y="611"/>
              <a:ext cx="2448" cy="2619"/>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299 w 21600"/>
                <a:gd name="T15" fmla="*/ 3005 h 21600"/>
                <a:gd name="T16" fmla="*/ 10800 w 21600"/>
                <a:gd name="T17" fmla="*/ 3600 h 21600"/>
                <a:gd name="T18" fmla="*/ 15301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99" y="4564"/>
                  </a:moveTo>
                  <a:cubicBezTo>
                    <a:pt x="8294" y="3932"/>
                    <a:pt x="9536" y="3600"/>
                    <a:pt x="10799" y="3600"/>
                  </a:cubicBezTo>
                  <a:cubicBezTo>
                    <a:pt x="12063" y="3599"/>
                    <a:pt x="13305" y="3932"/>
                    <a:pt x="14399" y="4564"/>
                  </a:cubicBezTo>
                  <a:lnTo>
                    <a:pt x="16199" y="1446"/>
                  </a:lnTo>
                  <a:cubicBezTo>
                    <a:pt x="14558" y="499"/>
                    <a:pt x="12695" y="0"/>
                    <a:pt x="10800" y="0"/>
                  </a:cubicBezTo>
                  <a:cubicBezTo>
                    <a:pt x="8904" y="-1"/>
                    <a:pt x="7041" y="499"/>
                    <a:pt x="5399" y="1446"/>
                  </a:cubicBezTo>
                  <a:close/>
                </a:path>
              </a:pathLst>
            </a:custGeom>
            <a:gradFill rotWithShape="1">
              <a:gsLst>
                <a:gs pos="0">
                  <a:schemeClr val="hlink"/>
                </a:gs>
                <a:gs pos="100000">
                  <a:schemeClr val="bg1"/>
                </a:gs>
              </a:gsLst>
              <a:path path="rect">
                <a:fillToRect r="100000" b="100000"/>
              </a:path>
            </a:gra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sp3d>
          </p:spPr>
          <p:txBody>
            <a:bodyPr vert="horz" wrap="square" lIns="91440" tIns="45720" rIns="91440" bIns="45720" numCol="1" anchor="ctr" anchorCtr="0" compatLnSpc="1">
              <a:prstTxWarp prst="textNoShape">
                <a:avLst/>
              </a:prstTxWarp>
              <a:flatTx/>
            </a:bodyPr>
            <a:lstStyle/>
            <a:p>
              <a:endParaRPr lang="en-US"/>
            </a:p>
          </p:txBody>
        </p:sp>
        <p:sp>
          <p:nvSpPr>
            <p:cNvPr id="10" name="_s50183"/>
            <p:cNvSpPr>
              <a:spLocks noChangeArrowheads="1"/>
            </p:cNvSpPr>
            <p:nvPr/>
          </p:nvSpPr>
          <p:spPr bwMode="auto">
            <a:xfrm>
              <a:off x="1518" y="1038"/>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FF00"/>
                  </a:solidFill>
                  <a:effectLst/>
                  <a:latin typeface="Arial" charset="0"/>
                </a:rPr>
                <a:t>Implement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Install, Configure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Deploy, Support</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FF00"/>
                  </a:solidFill>
                  <a:effectLst/>
                  <a:latin typeface="Arial" charset="0"/>
                </a:rPr>
                <a:t> Technology</a:t>
              </a: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1" name="_s50184"/>
            <p:cNvSpPr>
              <a:spLocks noChangeArrowheads="1"/>
            </p:cNvSpPr>
            <p:nvPr/>
          </p:nvSpPr>
          <p:spPr bwMode="auto">
            <a:xfrm>
              <a:off x="2462" y="2567"/>
              <a:ext cx="800"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smtClean="0">
                  <a:ln>
                    <a:noFill/>
                  </a:ln>
                  <a:solidFill>
                    <a:srgbClr val="777777"/>
                  </a:solidFill>
                  <a:effectLst/>
                  <a:latin typeface="Arial" charset="0"/>
                </a:rPr>
                <a:t>Plan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Define Solution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Usage and its Rollout</a:t>
              </a:r>
            </a:p>
          </p:txBody>
        </p:sp>
        <p:sp>
          <p:nvSpPr>
            <p:cNvPr id="12" name="_s50185"/>
            <p:cNvSpPr>
              <a:spLocks noChangeArrowheads="1"/>
            </p:cNvSpPr>
            <p:nvPr/>
          </p:nvSpPr>
          <p:spPr bwMode="auto">
            <a:xfrm>
              <a:off x="3407" y="1038"/>
              <a:ext cx="799" cy="74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rPr>
                <a:t> </a:t>
              </a:r>
              <a:r>
                <a:rPr kumimoji="0" lang="en-US" sz="2000" b="1" i="0" u="sng" strike="noStrike" cap="none" normalizeH="0" baseline="0" smtClean="0">
                  <a:ln>
                    <a:noFill/>
                  </a:ln>
                  <a:solidFill>
                    <a:srgbClr val="777777"/>
                  </a:solidFill>
                  <a:effectLst/>
                  <a:latin typeface="Arial" charset="0"/>
                </a:rPr>
                <a:t>Envision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Define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77777"/>
                  </a:solidFill>
                  <a:effectLst/>
                  <a:latin typeface="Arial" charset="0"/>
                </a:rPr>
                <a:t>Vision/Scope</a:t>
              </a: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4294967295"/>
          </p:nvPr>
        </p:nvSpPr>
        <p:spPr>
          <a:xfrm>
            <a:off x="7010400" y="6229350"/>
            <a:ext cx="2133600" cy="476250"/>
          </a:xfrm>
          <a:prstGeom prst="rect">
            <a:avLst/>
          </a:prstGeom>
          <a:ln/>
        </p:spPr>
        <p:txBody>
          <a:bodyPr/>
          <a:lstStyle/>
          <a:p>
            <a:fld id="{AE650D9F-0228-47BD-9293-EEC34D7DF7C7}" type="slidenum">
              <a:rPr lang="en-US"/>
              <a:pPr/>
              <a:t>9</a:t>
            </a:fld>
            <a:endParaRPr lang="en-US"/>
          </a:p>
        </p:txBody>
      </p:sp>
      <p:sp>
        <p:nvSpPr>
          <p:cNvPr id="175106" name="Rectangle 2"/>
          <p:cNvSpPr>
            <a:spLocks noGrp="1" noChangeArrowheads="1"/>
          </p:cNvSpPr>
          <p:nvPr>
            <p:ph type="title" idx="4294967295"/>
          </p:nvPr>
        </p:nvSpPr>
        <p:spPr>
          <a:xfrm>
            <a:off x="371475" y="230188"/>
            <a:ext cx="8382000" cy="665162"/>
          </a:xfrm>
        </p:spPr>
        <p:txBody>
          <a:bodyPr/>
          <a:lstStyle/>
          <a:p>
            <a:r>
              <a:rPr lang="en-US" dirty="0" smtClean="0"/>
              <a:t>Architecture Overview</a:t>
            </a:r>
          </a:p>
        </p:txBody>
      </p:sp>
      <p:pic>
        <p:nvPicPr>
          <p:cNvPr id="175107" name="Picture 4"/>
          <p:cNvPicPr>
            <a:picLocks noChangeAspect="1" noChangeArrowheads="1"/>
          </p:cNvPicPr>
          <p:nvPr/>
        </p:nvPicPr>
        <p:blipFill>
          <a:blip r:embed="rId3"/>
          <a:srcRect/>
          <a:stretch>
            <a:fillRect/>
          </a:stretch>
        </p:blipFill>
        <p:spPr bwMode="auto">
          <a:xfrm>
            <a:off x="601663" y="1025525"/>
            <a:ext cx="7958137" cy="56102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Project Conference 2007 4x3 Template1028">
  <a:themeElements>
    <a:clrScheme name="Custom 6">
      <a:dk1>
        <a:srgbClr val="000000"/>
      </a:dk1>
      <a:lt1>
        <a:srgbClr val="FFFFFF"/>
      </a:lt1>
      <a:dk2>
        <a:srgbClr val="813723"/>
      </a:dk2>
      <a:lt2>
        <a:srgbClr val="FFFFFF"/>
      </a:lt2>
      <a:accent1>
        <a:srgbClr val="F2AE26"/>
      </a:accent1>
      <a:accent2>
        <a:srgbClr val="559E38"/>
      </a:accent2>
      <a:accent3>
        <a:srgbClr val="EF864B"/>
      </a:accent3>
      <a:accent4>
        <a:srgbClr val="0070C0"/>
      </a:accent4>
      <a:accent5>
        <a:srgbClr val="777777"/>
      </a:accent5>
      <a:accent6>
        <a:srgbClr val="0E8996"/>
      </a:accent6>
      <a:hlink>
        <a:srgbClr val="F0ED7B"/>
      </a:hlink>
      <a:folHlink>
        <a:srgbClr val="F3EB4F"/>
      </a:folHlink>
    </a:clrScheme>
    <a:fontScheme name="Custom 1">
      <a:majorFont>
        <a:latin typeface="Segoe Semibold"/>
        <a:ea typeface=""/>
        <a:cs typeface=""/>
      </a:majorFont>
      <a:minorFont>
        <a:latin typeface="Segoe"/>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Custom 6">
      <a:dk1>
        <a:srgbClr val="000000"/>
      </a:dk1>
      <a:lt1>
        <a:srgbClr val="FFFFFF"/>
      </a:lt1>
      <a:dk2>
        <a:srgbClr val="813723"/>
      </a:dk2>
      <a:lt2>
        <a:srgbClr val="FFFFFF"/>
      </a:lt2>
      <a:accent1>
        <a:srgbClr val="F2AE26"/>
      </a:accent1>
      <a:accent2>
        <a:srgbClr val="559E38"/>
      </a:accent2>
      <a:accent3>
        <a:srgbClr val="EF864B"/>
      </a:accent3>
      <a:accent4>
        <a:srgbClr val="0070C0"/>
      </a:accent4>
      <a:accent5>
        <a:srgbClr val="777777"/>
      </a:accent5>
      <a:accent6>
        <a:srgbClr val="0E8996"/>
      </a:accent6>
      <a:hlink>
        <a:srgbClr val="F0ED7B"/>
      </a:hlink>
      <a:folHlink>
        <a:srgbClr val="F3EB4F"/>
      </a:folHlink>
    </a:clrScheme>
    <a:fontScheme name="Custom 1">
      <a:majorFont>
        <a:latin typeface="Segoe Semibold"/>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28C5A361225649BF770EDC6090C856" ma:contentTypeVersion="0" ma:contentTypeDescription="Create a new document." ma:contentTypeScope="" ma:versionID="1755fa732965c70a6d44a607fa2e20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8EEFFC9-2BBB-46BB-A116-E15435381E0E}">
  <ds:schemaRefs>
    <ds:schemaRef ds:uri="http://schemas.microsoft.com/sharepoint/v3/contenttype/forms"/>
  </ds:schemaRefs>
</ds:datastoreItem>
</file>

<file path=customXml/itemProps2.xml><?xml version="1.0" encoding="utf-8"?>
<ds:datastoreItem xmlns:ds="http://schemas.openxmlformats.org/officeDocument/2006/customXml" ds:itemID="{5E3CF3EE-2CF6-4B50-BF7D-FD4F988CFF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34387F5-6158-4C8C-BF8E-CCAC476893AE}">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Project Conference 2007 4x3 Template FINAL</Template>
  <TotalTime>322</TotalTime>
  <Words>2555</Words>
  <Application>Microsoft Office PowerPoint</Application>
  <PresentationFormat>On-screen Show (4:3)</PresentationFormat>
  <Paragraphs>579</Paragraphs>
  <Slides>35</Slides>
  <Notes>31</Notes>
  <HiddenSlides>2</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Office Project Conference 2007 4x3 Template1028</vt:lpstr>
      <vt:lpstr>White with Courier font for code slides</vt:lpstr>
      <vt:lpstr>Visio</vt:lpstr>
      <vt:lpstr>Slide 1</vt:lpstr>
      <vt:lpstr>Deployment Best Practices For Project Portfolio Server</vt:lpstr>
      <vt:lpstr>Agenda </vt:lpstr>
      <vt:lpstr>EPM Solution PPM Process And Architecture</vt:lpstr>
      <vt:lpstr>Implementation Approach MOPPS 2007</vt:lpstr>
      <vt:lpstr>Implementation Approach MOPPS 2007</vt:lpstr>
      <vt:lpstr>Implementation Approach MOPPS 2007</vt:lpstr>
      <vt:lpstr>Implementation Approach MOPPS 2007</vt:lpstr>
      <vt:lpstr>Architecture Overview</vt:lpstr>
      <vt:lpstr>Solution Installation Overview</vt:lpstr>
      <vt:lpstr>Architecture Summary</vt:lpstr>
      <vt:lpstr>6 Deployment Scenarios</vt:lpstr>
      <vt:lpstr>Scenario 1</vt:lpstr>
      <vt:lpstr>Scenario 2</vt:lpstr>
      <vt:lpstr>Scenario 3</vt:lpstr>
      <vt:lpstr>Scenario 4</vt:lpstr>
      <vt:lpstr>Scenario 5</vt:lpstr>
      <vt:lpstr>Scenario 6</vt:lpstr>
      <vt:lpstr>Project Portfolio Server 2007</vt:lpstr>
      <vt:lpstr>Project Portfolio Server 2007</vt:lpstr>
      <vt:lpstr>Project Portfolio Server 2007</vt:lpstr>
      <vt:lpstr>Project Portfolio Server 2007</vt:lpstr>
      <vt:lpstr>Project Portfolio Server 2007:  Real Life Sizing</vt:lpstr>
      <vt:lpstr>Project Portfolio Server 2007</vt:lpstr>
      <vt:lpstr>EPM Integration Extensibility</vt:lpstr>
      <vt:lpstr>Getting Started – Quick List</vt:lpstr>
      <vt:lpstr>User Authentication Scheme</vt:lpstr>
      <vt:lpstr>Best Practices</vt:lpstr>
      <vt:lpstr>PLEASE READ (hidden slide)</vt:lpstr>
      <vt:lpstr>Notes (hidden)</vt:lpstr>
      <vt:lpstr>Resources</vt:lpstr>
      <vt:lpstr>Slide 32</vt:lpstr>
      <vt:lpstr>We need your feedback!</vt:lpstr>
      <vt:lpstr>Slide 34</vt:lpstr>
      <vt:lpstr>Slide 35</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Best Practices For Project Portfolio ServerDeployment Best Practices For Project Portfolio Server</dc:title>
  <dc:subject>Microsoft Office Project Conference 2007</dc:subject>
  <dc:creator>Jean-Francois LeSaux</dc:creator>
  <cp:keywords>Office Project EPMS, Enterprise Project Management Solution</cp:keywords>
  <dc:description>Template design:  Mary Feil-Jacobs
Formatter: Kaylee McAvoy, Silver Fox Productions
Event Date:  October 28–31, 2007
Event Location:  Seattle, WA
Speech Length:
Audience:
Key Topics:</dc:description>
  <cp:lastModifiedBy>F1Admin</cp:lastModifiedBy>
  <cp:revision>59</cp:revision>
  <dcterms:created xsi:type="dcterms:W3CDTF">2007-10-02T19:11:13Z</dcterms:created>
  <dcterms:modified xsi:type="dcterms:W3CDTF">2007-12-02T18:35:46Z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0x010100AD28C5A361225649BF770EDC6090C856</vt:lpwstr>
  </property>
</Properties>
</file>