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4"/>
  </p:sldMasterIdLst>
  <p:notesMasterIdLst>
    <p:notesMasterId r:id="rId35"/>
  </p:notesMasterIdLst>
  <p:handoutMasterIdLst>
    <p:handoutMasterId r:id="rId36"/>
  </p:handoutMasterIdLst>
  <p:sldIdLst>
    <p:sldId id="256" r:id="rId5"/>
    <p:sldId id="257" r:id="rId6"/>
    <p:sldId id="304" r:id="rId7"/>
    <p:sldId id="298" r:id="rId8"/>
    <p:sldId id="299" r:id="rId9"/>
    <p:sldId id="305" r:id="rId10"/>
    <p:sldId id="294" r:id="rId11"/>
    <p:sldId id="300" r:id="rId12"/>
    <p:sldId id="301" r:id="rId13"/>
    <p:sldId id="302" r:id="rId14"/>
    <p:sldId id="283" r:id="rId15"/>
    <p:sldId id="284" r:id="rId16"/>
    <p:sldId id="291" r:id="rId17"/>
    <p:sldId id="307" r:id="rId18"/>
    <p:sldId id="303" r:id="rId19"/>
    <p:sldId id="308" r:id="rId20"/>
    <p:sldId id="277" r:id="rId21"/>
    <p:sldId id="276" r:id="rId22"/>
    <p:sldId id="269" r:id="rId23"/>
    <p:sldId id="292" r:id="rId24"/>
    <p:sldId id="314" r:id="rId25"/>
    <p:sldId id="309" r:id="rId26"/>
    <p:sldId id="310" r:id="rId27"/>
    <p:sldId id="311" r:id="rId28"/>
    <p:sldId id="312" r:id="rId29"/>
    <p:sldId id="313" r:id="rId30"/>
    <p:sldId id="270" r:id="rId31"/>
    <p:sldId id="289" r:id="rId32"/>
    <p:sldId id="293" r:id="rId33"/>
    <p:sldId id="274" r:id="rId34"/>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showPr showNarration="1">
    <p:present/>
    <p:sldAll/>
    <p:penClr>
      <a:prstClr val="red"/>
    </p:penClr>
    <p:extLst>
      <p:ext uri="{EC167BDD-8182-4AB7-AECC-EB403E3ABB37}">
        <p14:laserClr xmlns:p14="http://schemas.microsoft.com/office/powerpoint/2010/main">
          <a:srgbClr xmlns:mc="http://schemas.openxmlformats.org/markup-compatibility/2006" xmlns:a14="http://schemas.microsoft.com/office/drawing/2010/main" val="FF0000" mc:Ignorable=""/>
        </p14:laserClr>
      </p:ext>
      <p:ext uri="{2FDB2607-1784-4EEB-B798-7EB5836EED8A}">
        <p14:showMediaCtrls xmlns:p14="http://schemas.microsoft.com/office/powerpoint/2010/main" val="1"/>
      </p:ext>
    </p:extLst>
  </p:showPr>
  <p:clrMru>
    <a:srgbClr xmlns:mc="http://schemas.openxmlformats.org/markup-compatibility/2006" xmlns:a14="http://schemas.microsoft.com/office/drawing/2010/main" val="F8F8F8" mc:Ignorable=""/>
    <a:srgbClr xmlns:mc="http://schemas.openxmlformats.org/markup-compatibility/2006" xmlns:a14="http://schemas.microsoft.com/office/drawing/2010/main" val="003399" mc:Ignorable=""/>
    <a:srgbClr xmlns:mc="http://schemas.openxmlformats.org/markup-compatibility/2006" xmlns:a14="http://schemas.microsoft.com/office/drawing/2010/main" val="000066" mc:Ignorable=""/>
    <a:srgbClr xmlns:mc="http://schemas.openxmlformats.org/markup-compatibility/2006" xmlns:a14="http://schemas.microsoft.com/office/drawing/2010/main" val="000099" mc:Ignorable=""/>
    <a:srgbClr xmlns:mc="http://schemas.openxmlformats.org/markup-compatibility/2006" xmlns:a14="http://schemas.microsoft.com/office/drawing/2010/main" val="F2F2F2" mc:Ignorable=""/>
    <a:srgbClr xmlns:mc="http://schemas.openxmlformats.org/markup-compatibility/2006" xmlns:a14="http://schemas.microsoft.com/office/drawing/2010/main" val="EAEAEA" mc:Ignorabl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513" autoAdjust="0"/>
    <p:restoredTop sz="76985" autoAdjust="0"/>
  </p:normalViewPr>
  <p:slideViewPr>
    <p:cSldViewPr>
      <p:cViewPr varScale="1">
        <p:scale>
          <a:sx n="135" d="100"/>
          <a:sy n="135" d="100"/>
        </p:scale>
        <p:origin x="-912"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96" d="100"/>
          <a:sy n="96" d="100"/>
        </p:scale>
        <p:origin x="-3504"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6E9CC7-8A6C-4FCC-9C49-F1641E56B1F4}" type="doc">
      <dgm:prSet loTypeId="urn:microsoft.com/office/officeart/2005/8/layout/vProcess5" loCatId="process" qsTypeId="urn:microsoft.com/office/officeart/2005/8/quickstyle/3d1" qsCatId="3D" csTypeId="urn:microsoft.com/office/officeart/2005/8/colors/colorful1#3" csCatId="colorful" phldr="1"/>
      <dgm:spPr/>
      <dgm:t>
        <a:bodyPr/>
        <a:lstStyle/>
        <a:p>
          <a:endParaRPr lang="nl-NL"/>
        </a:p>
      </dgm:t>
    </dgm:pt>
    <dgm:pt modelId="{1EB37CC9-83F4-438A-9B51-255BED1D987B}">
      <dgm:prSet/>
      <dgm:spPr/>
      <dgm:t>
        <a:bodyPr/>
        <a:lstStyle/>
        <a:p>
          <a:pPr rtl="0"/>
          <a:r>
            <a:rPr lang="en-US" dirty="0" smtClean="0"/>
            <a:t>Installation</a:t>
          </a:r>
          <a:endParaRPr lang="nl-NL" dirty="0"/>
        </a:p>
      </dgm:t>
    </dgm:pt>
    <dgm:pt modelId="{D3A8D6D8-9CA7-4A94-8964-5F0499BB6FCA}" type="parTrans" cxnId="{2BBA77C4-BE5D-4243-B86A-DC6F7F228704}">
      <dgm:prSet/>
      <dgm:spPr/>
      <dgm:t>
        <a:bodyPr/>
        <a:lstStyle/>
        <a:p>
          <a:endParaRPr lang="nl-NL"/>
        </a:p>
      </dgm:t>
    </dgm:pt>
    <dgm:pt modelId="{1C4348F9-5F3B-4BE5-8C10-F01DE515F897}" type="sibTrans" cxnId="{2BBA77C4-BE5D-4243-B86A-DC6F7F228704}">
      <dgm:prSet/>
      <dgm:spPr/>
      <dgm:t>
        <a:bodyPr/>
        <a:lstStyle/>
        <a:p>
          <a:endParaRPr lang="nl-NL"/>
        </a:p>
      </dgm:t>
    </dgm:pt>
    <dgm:pt modelId="{98EAE83E-E5AE-455B-A41D-88DEFA9343EF}">
      <dgm:prSet/>
      <dgm:spPr/>
      <dgm:t>
        <a:bodyPr/>
        <a:lstStyle/>
        <a:p>
          <a:pPr rtl="0"/>
          <a:r>
            <a:rPr lang="en-US" dirty="0" smtClean="0"/>
            <a:t>Upload into Solution Gallery</a:t>
          </a:r>
          <a:endParaRPr lang="nl-NL" dirty="0"/>
        </a:p>
      </dgm:t>
    </dgm:pt>
    <dgm:pt modelId="{86364DBB-1FCA-469F-AF54-B7439B561C92}" type="parTrans" cxnId="{31CB750E-11A1-40C2-A100-A185FD1FECFB}">
      <dgm:prSet/>
      <dgm:spPr/>
      <dgm:t>
        <a:bodyPr/>
        <a:lstStyle/>
        <a:p>
          <a:endParaRPr lang="nl-NL"/>
        </a:p>
      </dgm:t>
    </dgm:pt>
    <dgm:pt modelId="{3F2E6FAD-BA2B-4860-BF78-A7AFE9495BA7}" type="sibTrans" cxnId="{31CB750E-11A1-40C2-A100-A185FD1FECFB}">
      <dgm:prSet/>
      <dgm:spPr/>
      <dgm:t>
        <a:bodyPr/>
        <a:lstStyle/>
        <a:p>
          <a:endParaRPr lang="nl-NL"/>
        </a:p>
      </dgm:t>
    </dgm:pt>
    <dgm:pt modelId="{FF6B344B-3623-441E-B58E-8C7A88476E64}">
      <dgm:prSet/>
      <dgm:spPr/>
      <dgm:t>
        <a:bodyPr/>
        <a:lstStyle/>
        <a:p>
          <a:pPr rtl="0"/>
          <a:r>
            <a:rPr lang="en-US" dirty="0" smtClean="0"/>
            <a:t>Solution is validated upon installation</a:t>
          </a:r>
          <a:endParaRPr lang="en-US" dirty="0"/>
        </a:p>
      </dgm:t>
    </dgm:pt>
    <dgm:pt modelId="{94A22019-F710-400C-BDF1-7E3B854FB51C}" type="parTrans" cxnId="{942B6D84-FB15-4392-8E8A-EED9EA49FE28}">
      <dgm:prSet/>
      <dgm:spPr/>
      <dgm:t>
        <a:bodyPr/>
        <a:lstStyle/>
        <a:p>
          <a:endParaRPr lang="nl-NL"/>
        </a:p>
      </dgm:t>
    </dgm:pt>
    <dgm:pt modelId="{8BEB6660-4A20-4713-AB15-A0A2CBC4B1FC}" type="sibTrans" cxnId="{942B6D84-FB15-4392-8E8A-EED9EA49FE28}">
      <dgm:prSet/>
      <dgm:spPr/>
      <dgm:t>
        <a:bodyPr/>
        <a:lstStyle/>
        <a:p>
          <a:endParaRPr lang="nl-NL"/>
        </a:p>
      </dgm:t>
    </dgm:pt>
    <dgm:pt modelId="{5368D309-F608-47D8-AC6B-8546C637D02A}">
      <dgm:prSet/>
      <dgm:spPr/>
      <dgm:t>
        <a:bodyPr/>
        <a:lstStyle/>
        <a:p>
          <a:pPr rtl="0"/>
          <a:r>
            <a:rPr lang="en-US" dirty="0" smtClean="0"/>
            <a:t>Activation</a:t>
          </a:r>
          <a:endParaRPr lang="nl-NL" dirty="0"/>
        </a:p>
      </dgm:t>
    </dgm:pt>
    <dgm:pt modelId="{DA5FDB17-6284-468C-A215-A826A768A8CF}" type="parTrans" cxnId="{26778727-0572-4831-B4BA-17B5FCCDA1D8}">
      <dgm:prSet/>
      <dgm:spPr/>
      <dgm:t>
        <a:bodyPr/>
        <a:lstStyle/>
        <a:p>
          <a:endParaRPr lang="nl-NL"/>
        </a:p>
      </dgm:t>
    </dgm:pt>
    <dgm:pt modelId="{B40EF34D-AA24-465C-87D2-DECBD11C98B5}" type="sibTrans" cxnId="{26778727-0572-4831-B4BA-17B5FCCDA1D8}">
      <dgm:prSet/>
      <dgm:spPr/>
      <dgm:t>
        <a:bodyPr/>
        <a:lstStyle/>
        <a:p>
          <a:endParaRPr lang="nl-NL"/>
        </a:p>
      </dgm:t>
    </dgm:pt>
    <dgm:pt modelId="{51DC126E-B0AB-4B64-952C-47F393004833}">
      <dgm:prSet/>
      <dgm:spPr/>
      <dgm:t>
        <a:bodyPr/>
        <a:lstStyle/>
        <a:p>
          <a:pPr rtl="0"/>
          <a:r>
            <a:rPr lang="en-US" dirty="0" smtClean="0"/>
            <a:t>Auto-activates features</a:t>
          </a:r>
          <a:endParaRPr lang="nl-NL" dirty="0"/>
        </a:p>
      </dgm:t>
    </dgm:pt>
    <dgm:pt modelId="{87623F32-028A-441A-86BA-16AA5FD0E269}" type="parTrans" cxnId="{99B2AF84-3EFD-4DC9-867D-3BED81F911A1}">
      <dgm:prSet/>
      <dgm:spPr/>
      <dgm:t>
        <a:bodyPr/>
        <a:lstStyle/>
        <a:p>
          <a:endParaRPr lang="nl-NL"/>
        </a:p>
      </dgm:t>
    </dgm:pt>
    <dgm:pt modelId="{D6A1E0DF-1CA8-4F65-B16E-D5734F5D13FA}" type="sibTrans" cxnId="{99B2AF84-3EFD-4DC9-867D-3BED81F911A1}">
      <dgm:prSet/>
      <dgm:spPr/>
      <dgm:t>
        <a:bodyPr/>
        <a:lstStyle/>
        <a:p>
          <a:endParaRPr lang="nl-NL"/>
        </a:p>
      </dgm:t>
    </dgm:pt>
    <dgm:pt modelId="{8D5BCA51-864E-4882-A1C5-9F87DE6E56AA}">
      <dgm:prSet/>
      <dgm:spPr/>
      <dgm:t>
        <a:bodyPr/>
        <a:lstStyle/>
        <a:p>
          <a:pPr rtl="0"/>
          <a:r>
            <a:rPr lang="en-US" dirty="0" smtClean="0"/>
            <a:t>Deactivation</a:t>
          </a:r>
          <a:endParaRPr lang="nl-NL" dirty="0"/>
        </a:p>
      </dgm:t>
    </dgm:pt>
    <dgm:pt modelId="{7E33DC2B-18DE-40C5-8DA9-52155E1E34FB}" type="parTrans" cxnId="{2C5E8DDF-6DA5-474E-8CC0-459D839F41F2}">
      <dgm:prSet/>
      <dgm:spPr/>
      <dgm:t>
        <a:bodyPr/>
        <a:lstStyle/>
        <a:p>
          <a:endParaRPr lang="nl-NL"/>
        </a:p>
      </dgm:t>
    </dgm:pt>
    <dgm:pt modelId="{8DF4AD56-1136-40BF-8A87-2A96739A1188}" type="sibTrans" cxnId="{2C5E8DDF-6DA5-474E-8CC0-459D839F41F2}">
      <dgm:prSet/>
      <dgm:spPr/>
      <dgm:t>
        <a:bodyPr/>
        <a:lstStyle/>
        <a:p>
          <a:endParaRPr lang="nl-NL"/>
        </a:p>
      </dgm:t>
    </dgm:pt>
    <dgm:pt modelId="{37365584-4302-4EC4-B4B4-317E229F1B0F}">
      <dgm:prSet/>
      <dgm:spPr/>
      <dgm:t>
        <a:bodyPr/>
        <a:lstStyle/>
        <a:p>
          <a:pPr rtl="0"/>
          <a:r>
            <a:rPr lang="en-US" dirty="0" smtClean="0"/>
            <a:t>Inert operation, extended by developer </a:t>
          </a:r>
          <a:endParaRPr lang="nl-NL" dirty="0"/>
        </a:p>
      </dgm:t>
    </dgm:pt>
    <dgm:pt modelId="{D4404ECC-92E0-497F-A183-B8CC08154F2F}" type="parTrans" cxnId="{461AEE06-1F86-4776-AA29-1C44E4982266}">
      <dgm:prSet/>
      <dgm:spPr/>
      <dgm:t>
        <a:bodyPr/>
        <a:lstStyle/>
        <a:p>
          <a:endParaRPr lang="nl-NL"/>
        </a:p>
      </dgm:t>
    </dgm:pt>
    <dgm:pt modelId="{295BA4FF-23A9-4F3E-904F-81EFA41C207F}" type="sibTrans" cxnId="{461AEE06-1F86-4776-AA29-1C44E4982266}">
      <dgm:prSet/>
      <dgm:spPr/>
      <dgm:t>
        <a:bodyPr/>
        <a:lstStyle/>
        <a:p>
          <a:endParaRPr lang="nl-NL"/>
        </a:p>
      </dgm:t>
    </dgm:pt>
    <dgm:pt modelId="{95D5A92C-6812-45C9-B72F-89FCDDA078DB}">
      <dgm:prSet/>
      <dgm:spPr/>
      <dgm:t>
        <a:bodyPr/>
        <a:lstStyle/>
        <a:p>
          <a:pPr rtl="0"/>
          <a:r>
            <a:rPr lang="en-US" dirty="0" smtClean="0"/>
            <a:t>Web Parts no longer execute</a:t>
          </a:r>
          <a:endParaRPr lang="nl-NL" dirty="0"/>
        </a:p>
      </dgm:t>
    </dgm:pt>
    <dgm:pt modelId="{3E3345AE-1955-4A5E-A986-D07A6011AF91}" type="parTrans" cxnId="{BF3085D0-22A1-4632-83B4-14DDFCBA3862}">
      <dgm:prSet/>
      <dgm:spPr/>
      <dgm:t>
        <a:bodyPr/>
        <a:lstStyle/>
        <a:p>
          <a:endParaRPr lang="nl-NL"/>
        </a:p>
      </dgm:t>
    </dgm:pt>
    <dgm:pt modelId="{744CD615-4523-4BD3-BF2C-7413CD573130}" type="sibTrans" cxnId="{BF3085D0-22A1-4632-83B4-14DDFCBA3862}">
      <dgm:prSet/>
      <dgm:spPr/>
      <dgm:t>
        <a:bodyPr/>
        <a:lstStyle/>
        <a:p>
          <a:endParaRPr lang="nl-NL"/>
        </a:p>
      </dgm:t>
    </dgm:pt>
    <dgm:pt modelId="{82D3AB94-2CAA-40AD-9543-65F2A2DABD89}">
      <dgm:prSet/>
      <dgm:spPr/>
      <dgm:t>
        <a:bodyPr/>
        <a:lstStyle/>
        <a:p>
          <a:pPr rtl="0"/>
          <a:r>
            <a:rPr lang="en-US" dirty="0" smtClean="0"/>
            <a:t>Deletion</a:t>
          </a:r>
          <a:endParaRPr lang="nl-NL" dirty="0"/>
        </a:p>
      </dgm:t>
    </dgm:pt>
    <dgm:pt modelId="{6393046B-1B48-4B61-9920-E40596AE0073}" type="parTrans" cxnId="{B8E45519-275F-407F-8919-746CDC306F3C}">
      <dgm:prSet/>
      <dgm:spPr/>
      <dgm:t>
        <a:bodyPr/>
        <a:lstStyle/>
        <a:p>
          <a:endParaRPr lang="nl-NL"/>
        </a:p>
      </dgm:t>
    </dgm:pt>
    <dgm:pt modelId="{2D3AAA9C-3283-4B37-9ED5-8CF0F8B62B87}" type="sibTrans" cxnId="{B8E45519-275F-407F-8919-746CDC306F3C}">
      <dgm:prSet/>
      <dgm:spPr/>
      <dgm:t>
        <a:bodyPr/>
        <a:lstStyle/>
        <a:p>
          <a:endParaRPr lang="nl-NL"/>
        </a:p>
      </dgm:t>
    </dgm:pt>
    <dgm:pt modelId="{0256A1FE-B50E-40FB-A2DB-0B7BF0833054}" type="pres">
      <dgm:prSet presAssocID="{036E9CC7-8A6C-4FCC-9C49-F1641E56B1F4}" presName="outerComposite" presStyleCnt="0">
        <dgm:presLayoutVars>
          <dgm:chMax val="5"/>
          <dgm:dir/>
          <dgm:resizeHandles val="exact"/>
        </dgm:presLayoutVars>
      </dgm:prSet>
      <dgm:spPr/>
      <dgm:t>
        <a:bodyPr/>
        <a:lstStyle/>
        <a:p>
          <a:endParaRPr lang="nl-NL"/>
        </a:p>
      </dgm:t>
    </dgm:pt>
    <dgm:pt modelId="{57627702-3126-44F3-AC0C-6FBDCB8F744D}" type="pres">
      <dgm:prSet presAssocID="{036E9CC7-8A6C-4FCC-9C49-F1641E56B1F4}" presName="dummyMaxCanvas" presStyleCnt="0">
        <dgm:presLayoutVars/>
      </dgm:prSet>
      <dgm:spPr/>
      <dgm:t>
        <a:bodyPr/>
        <a:lstStyle/>
        <a:p>
          <a:endParaRPr lang="en-US"/>
        </a:p>
      </dgm:t>
    </dgm:pt>
    <dgm:pt modelId="{2875FD22-0433-4367-ACD5-37AECDE68973}" type="pres">
      <dgm:prSet presAssocID="{036E9CC7-8A6C-4FCC-9C49-F1641E56B1F4}" presName="FourNodes_1" presStyleLbl="node1" presStyleIdx="0" presStyleCnt="4">
        <dgm:presLayoutVars>
          <dgm:bulletEnabled val="1"/>
        </dgm:presLayoutVars>
      </dgm:prSet>
      <dgm:spPr/>
      <dgm:t>
        <a:bodyPr/>
        <a:lstStyle/>
        <a:p>
          <a:endParaRPr lang="nl-NL"/>
        </a:p>
      </dgm:t>
    </dgm:pt>
    <dgm:pt modelId="{584165B8-0059-4F8F-8540-7F047599CB2E}" type="pres">
      <dgm:prSet presAssocID="{036E9CC7-8A6C-4FCC-9C49-F1641E56B1F4}" presName="FourNodes_2" presStyleLbl="node1" presStyleIdx="1" presStyleCnt="4">
        <dgm:presLayoutVars>
          <dgm:bulletEnabled val="1"/>
        </dgm:presLayoutVars>
      </dgm:prSet>
      <dgm:spPr/>
      <dgm:t>
        <a:bodyPr/>
        <a:lstStyle/>
        <a:p>
          <a:endParaRPr lang="nl-NL"/>
        </a:p>
      </dgm:t>
    </dgm:pt>
    <dgm:pt modelId="{E5ACEE71-AD58-435B-B40C-471B68D530C8}" type="pres">
      <dgm:prSet presAssocID="{036E9CC7-8A6C-4FCC-9C49-F1641E56B1F4}" presName="FourNodes_3" presStyleLbl="node1" presStyleIdx="2" presStyleCnt="4">
        <dgm:presLayoutVars>
          <dgm:bulletEnabled val="1"/>
        </dgm:presLayoutVars>
      </dgm:prSet>
      <dgm:spPr/>
      <dgm:t>
        <a:bodyPr/>
        <a:lstStyle/>
        <a:p>
          <a:endParaRPr lang="nl-NL"/>
        </a:p>
      </dgm:t>
    </dgm:pt>
    <dgm:pt modelId="{FDA33D5D-54BC-4A04-83E0-F9F7720AEE0A}" type="pres">
      <dgm:prSet presAssocID="{036E9CC7-8A6C-4FCC-9C49-F1641E56B1F4}" presName="FourNodes_4" presStyleLbl="node1" presStyleIdx="3" presStyleCnt="4">
        <dgm:presLayoutVars>
          <dgm:bulletEnabled val="1"/>
        </dgm:presLayoutVars>
      </dgm:prSet>
      <dgm:spPr/>
      <dgm:t>
        <a:bodyPr/>
        <a:lstStyle/>
        <a:p>
          <a:endParaRPr lang="nl-NL"/>
        </a:p>
      </dgm:t>
    </dgm:pt>
    <dgm:pt modelId="{D1001E14-7EB1-4373-AB58-E70A9B8A613D}" type="pres">
      <dgm:prSet presAssocID="{036E9CC7-8A6C-4FCC-9C49-F1641E56B1F4}" presName="FourConn_1-2" presStyleLbl="fgAccFollowNode1" presStyleIdx="0" presStyleCnt="3">
        <dgm:presLayoutVars>
          <dgm:bulletEnabled val="1"/>
        </dgm:presLayoutVars>
      </dgm:prSet>
      <dgm:spPr/>
      <dgm:t>
        <a:bodyPr/>
        <a:lstStyle/>
        <a:p>
          <a:endParaRPr lang="nl-NL"/>
        </a:p>
      </dgm:t>
    </dgm:pt>
    <dgm:pt modelId="{536618C3-B055-49B5-A022-FE91003A3E02}" type="pres">
      <dgm:prSet presAssocID="{036E9CC7-8A6C-4FCC-9C49-F1641E56B1F4}" presName="FourConn_2-3" presStyleLbl="fgAccFollowNode1" presStyleIdx="1" presStyleCnt="3">
        <dgm:presLayoutVars>
          <dgm:bulletEnabled val="1"/>
        </dgm:presLayoutVars>
      </dgm:prSet>
      <dgm:spPr/>
      <dgm:t>
        <a:bodyPr/>
        <a:lstStyle/>
        <a:p>
          <a:endParaRPr lang="nl-NL"/>
        </a:p>
      </dgm:t>
    </dgm:pt>
    <dgm:pt modelId="{F40B598D-48EC-4466-A854-80E124331B0F}" type="pres">
      <dgm:prSet presAssocID="{036E9CC7-8A6C-4FCC-9C49-F1641E56B1F4}" presName="FourConn_3-4" presStyleLbl="fgAccFollowNode1" presStyleIdx="2" presStyleCnt="3">
        <dgm:presLayoutVars>
          <dgm:bulletEnabled val="1"/>
        </dgm:presLayoutVars>
      </dgm:prSet>
      <dgm:spPr/>
      <dgm:t>
        <a:bodyPr/>
        <a:lstStyle/>
        <a:p>
          <a:endParaRPr lang="nl-NL"/>
        </a:p>
      </dgm:t>
    </dgm:pt>
    <dgm:pt modelId="{FCE953AB-002E-4B6F-9B51-CA7E588C2726}" type="pres">
      <dgm:prSet presAssocID="{036E9CC7-8A6C-4FCC-9C49-F1641E56B1F4}" presName="FourNodes_1_text" presStyleLbl="node1" presStyleIdx="3" presStyleCnt="4">
        <dgm:presLayoutVars>
          <dgm:bulletEnabled val="1"/>
        </dgm:presLayoutVars>
      </dgm:prSet>
      <dgm:spPr/>
      <dgm:t>
        <a:bodyPr/>
        <a:lstStyle/>
        <a:p>
          <a:endParaRPr lang="nl-NL"/>
        </a:p>
      </dgm:t>
    </dgm:pt>
    <dgm:pt modelId="{62FFF0AD-A5BB-44B8-A7FE-205E92FFAC06}" type="pres">
      <dgm:prSet presAssocID="{036E9CC7-8A6C-4FCC-9C49-F1641E56B1F4}" presName="FourNodes_2_text" presStyleLbl="node1" presStyleIdx="3" presStyleCnt="4">
        <dgm:presLayoutVars>
          <dgm:bulletEnabled val="1"/>
        </dgm:presLayoutVars>
      </dgm:prSet>
      <dgm:spPr/>
      <dgm:t>
        <a:bodyPr/>
        <a:lstStyle/>
        <a:p>
          <a:endParaRPr lang="nl-NL"/>
        </a:p>
      </dgm:t>
    </dgm:pt>
    <dgm:pt modelId="{8805D4E6-CCE9-43AD-B8C2-7881315C9E1F}" type="pres">
      <dgm:prSet presAssocID="{036E9CC7-8A6C-4FCC-9C49-F1641E56B1F4}" presName="FourNodes_3_text" presStyleLbl="node1" presStyleIdx="3" presStyleCnt="4">
        <dgm:presLayoutVars>
          <dgm:bulletEnabled val="1"/>
        </dgm:presLayoutVars>
      </dgm:prSet>
      <dgm:spPr/>
      <dgm:t>
        <a:bodyPr/>
        <a:lstStyle/>
        <a:p>
          <a:endParaRPr lang="nl-NL"/>
        </a:p>
      </dgm:t>
    </dgm:pt>
    <dgm:pt modelId="{55FFB04E-45DC-4EBA-A97E-C61357E6D163}" type="pres">
      <dgm:prSet presAssocID="{036E9CC7-8A6C-4FCC-9C49-F1641E56B1F4}" presName="FourNodes_4_text" presStyleLbl="node1" presStyleIdx="3" presStyleCnt="4">
        <dgm:presLayoutVars>
          <dgm:bulletEnabled val="1"/>
        </dgm:presLayoutVars>
      </dgm:prSet>
      <dgm:spPr/>
      <dgm:t>
        <a:bodyPr/>
        <a:lstStyle/>
        <a:p>
          <a:endParaRPr lang="nl-NL"/>
        </a:p>
      </dgm:t>
    </dgm:pt>
  </dgm:ptLst>
  <dgm:cxnLst>
    <dgm:cxn modelId="{26778727-0572-4831-B4BA-17B5FCCDA1D8}" srcId="{036E9CC7-8A6C-4FCC-9C49-F1641E56B1F4}" destId="{5368D309-F608-47D8-AC6B-8546C637D02A}" srcOrd="1" destOrd="0" parTransId="{DA5FDB17-6284-468C-A215-A826A768A8CF}" sibTransId="{B40EF34D-AA24-465C-87D2-DECBD11C98B5}"/>
    <dgm:cxn modelId="{B8E45519-275F-407F-8919-746CDC306F3C}" srcId="{036E9CC7-8A6C-4FCC-9C49-F1641E56B1F4}" destId="{82D3AB94-2CAA-40AD-9543-65F2A2DABD89}" srcOrd="3" destOrd="0" parTransId="{6393046B-1B48-4B61-9920-E40596AE0073}" sibTransId="{2D3AAA9C-3283-4B37-9ED5-8CF0F8B62B87}"/>
    <dgm:cxn modelId="{99B2AF84-3EFD-4DC9-867D-3BED81F911A1}" srcId="{5368D309-F608-47D8-AC6B-8546C637D02A}" destId="{51DC126E-B0AB-4B64-952C-47F393004833}" srcOrd="0" destOrd="0" parTransId="{87623F32-028A-441A-86BA-16AA5FD0E269}" sibTransId="{D6A1E0DF-1CA8-4F65-B16E-D5734F5D13FA}"/>
    <dgm:cxn modelId="{097E2010-7D6C-4D56-83E3-C40122984FF0}" type="presOf" srcId="{82D3AB94-2CAA-40AD-9543-65F2A2DABD89}" destId="{55FFB04E-45DC-4EBA-A97E-C61357E6D163}" srcOrd="1" destOrd="0" presId="urn:microsoft.com/office/officeart/2005/8/layout/vProcess5"/>
    <dgm:cxn modelId="{DACC6C2C-4698-445C-A775-401378CB1294}" type="presOf" srcId="{5368D309-F608-47D8-AC6B-8546C637D02A}" destId="{62FFF0AD-A5BB-44B8-A7FE-205E92FFAC06}" srcOrd="1" destOrd="0" presId="urn:microsoft.com/office/officeart/2005/8/layout/vProcess5"/>
    <dgm:cxn modelId="{BF3085D0-22A1-4632-83B4-14DDFCBA3862}" srcId="{8D5BCA51-864E-4882-A1C5-9F87DE6E56AA}" destId="{95D5A92C-6812-45C9-B72F-89FCDDA078DB}" srcOrd="1" destOrd="0" parTransId="{3E3345AE-1955-4A5E-A986-D07A6011AF91}" sibTransId="{744CD615-4523-4BD3-BF2C-7413CD573130}"/>
    <dgm:cxn modelId="{942B6D84-FB15-4392-8E8A-EED9EA49FE28}" srcId="{1EB37CC9-83F4-438A-9B51-255BED1D987B}" destId="{FF6B344B-3623-441E-B58E-8C7A88476E64}" srcOrd="1" destOrd="0" parTransId="{94A22019-F710-400C-BDF1-7E3B854FB51C}" sibTransId="{8BEB6660-4A20-4713-AB15-A0A2CBC4B1FC}"/>
    <dgm:cxn modelId="{9725F7C2-8203-4114-A6AA-D68490DEE932}" type="presOf" srcId="{37365584-4302-4EC4-B4B4-317E229F1B0F}" destId="{8805D4E6-CCE9-43AD-B8C2-7881315C9E1F}" srcOrd="1" destOrd="1" presId="urn:microsoft.com/office/officeart/2005/8/layout/vProcess5"/>
    <dgm:cxn modelId="{BD0DF5BA-4783-4F3D-A4BD-8AA02162DC77}" type="presOf" srcId="{1EB37CC9-83F4-438A-9B51-255BED1D987B}" destId="{FCE953AB-002E-4B6F-9B51-CA7E588C2726}" srcOrd="1" destOrd="0" presId="urn:microsoft.com/office/officeart/2005/8/layout/vProcess5"/>
    <dgm:cxn modelId="{31CB750E-11A1-40C2-A100-A185FD1FECFB}" srcId="{1EB37CC9-83F4-438A-9B51-255BED1D987B}" destId="{98EAE83E-E5AE-455B-A41D-88DEFA9343EF}" srcOrd="0" destOrd="0" parTransId="{86364DBB-1FCA-469F-AF54-B7439B561C92}" sibTransId="{3F2E6FAD-BA2B-4860-BF78-A7AFE9495BA7}"/>
    <dgm:cxn modelId="{3ECD1975-6CD3-4952-8563-2C640A86A55E}" type="presOf" srcId="{98EAE83E-E5AE-455B-A41D-88DEFA9343EF}" destId="{FCE953AB-002E-4B6F-9B51-CA7E588C2726}" srcOrd="1" destOrd="1" presId="urn:microsoft.com/office/officeart/2005/8/layout/vProcess5"/>
    <dgm:cxn modelId="{1BD4EA52-6C74-455A-BDE4-6A50CC2C4B19}" type="presOf" srcId="{51DC126E-B0AB-4B64-952C-47F393004833}" destId="{584165B8-0059-4F8F-8540-7F047599CB2E}" srcOrd="0" destOrd="1" presId="urn:microsoft.com/office/officeart/2005/8/layout/vProcess5"/>
    <dgm:cxn modelId="{69365001-4B4F-4840-BDEF-27A7F8C45876}" type="presOf" srcId="{8D5BCA51-864E-4882-A1C5-9F87DE6E56AA}" destId="{8805D4E6-CCE9-43AD-B8C2-7881315C9E1F}" srcOrd="1" destOrd="0" presId="urn:microsoft.com/office/officeart/2005/8/layout/vProcess5"/>
    <dgm:cxn modelId="{2BBA77C4-BE5D-4243-B86A-DC6F7F228704}" srcId="{036E9CC7-8A6C-4FCC-9C49-F1641E56B1F4}" destId="{1EB37CC9-83F4-438A-9B51-255BED1D987B}" srcOrd="0" destOrd="0" parTransId="{D3A8D6D8-9CA7-4A94-8964-5F0499BB6FCA}" sibTransId="{1C4348F9-5F3B-4BE5-8C10-F01DE515F897}"/>
    <dgm:cxn modelId="{ABB3BAA1-950B-4209-BF34-5F51DB1324FC}" type="presOf" srcId="{95D5A92C-6812-45C9-B72F-89FCDDA078DB}" destId="{E5ACEE71-AD58-435B-B40C-471B68D530C8}" srcOrd="0" destOrd="2" presId="urn:microsoft.com/office/officeart/2005/8/layout/vProcess5"/>
    <dgm:cxn modelId="{7E9E144B-F645-4BEC-9BBB-DC9338EAB1C0}" type="presOf" srcId="{8D5BCA51-864E-4882-A1C5-9F87DE6E56AA}" destId="{E5ACEE71-AD58-435B-B40C-471B68D530C8}" srcOrd="0" destOrd="0" presId="urn:microsoft.com/office/officeart/2005/8/layout/vProcess5"/>
    <dgm:cxn modelId="{7695514F-3401-40C5-A3B9-B55E3DEC2657}" type="presOf" srcId="{FF6B344B-3623-441E-B58E-8C7A88476E64}" destId="{FCE953AB-002E-4B6F-9B51-CA7E588C2726}" srcOrd="1" destOrd="2" presId="urn:microsoft.com/office/officeart/2005/8/layout/vProcess5"/>
    <dgm:cxn modelId="{2C5E8DDF-6DA5-474E-8CC0-459D839F41F2}" srcId="{036E9CC7-8A6C-4FCC-9C49-F1641E56B1F4}" destId="{8D5BCA51-864E-4882-A1C5-9F87DE6E56AA}" srcOrd="2" destOrd="0" parTransId="{7E33DC2B-18DE-40C5-8DA9-52155E1E34FB}" sibTransId="{8DF4AD56-1136-40BF-8A87-2A96739A1188}"/>
    <dgm:cxn modelId="{3A01247B-3ACD-4ABA-9DCE-B2FCFA777ECE}" type="presOf" srcId="{FF6B344B-3623-441E-B58E-8C7A88476E64}" destId="{2875FD22-0433-4367-ACD5-37AECDE68973}" srcOrd="0" destOrd="2" presId="urn:microsoft.com/office/officeart/2005/8/layout/vProcess5"/>
    <dgm:cxn modelId="{DB58636E-AF05-45EC-8B37-2B18CF2B74CF}" type="presOf" srcId="{95D5A92C-6812-45C9-B72F-89FCDDA078DB}" destId="{8805D4E6-CCE9-43AD-B8C2-7881315C9E1F}" srcOrd="1" destOrd="2" presId="urn:microsoft.com/office/officeart/2005/8/layout/vProcess5"/>
    <dgm:cxn modelId="{B1ABCE4B-48EF-4EC4-84E8-A38151607078}" type="presOf" srcId="{37365584-4302-4EC4-B4B4-317E229F1B0F}" destId="{E5ACEE71-AD58-435B-B40C-471B68D530C8}" srcOrd="0" destOrd="1" presId="urn:microsoft.com/office/officeart/2005/8/layout/vProcess5"/>
    <dgm:cxn modelId="{8AC12E4E-5A10-46DE-91D6-BD7935FEFB0C}" type="presOf" srcId="{82D3AB94-2CAA-40AD-9543-65F2A2DABD89}" destId="{FDA33D5D-54BC-4A04-83E0-F9F7720AEE0A}" srcOrd="0" destOrd="0" presId="urn:microsoft.com/office/officeart/2005/8/layout/vProcess5"/>
    <dgm:cxn modelId="{EC510158-9D14-48CE-8C98-2BE87BBCD897}" type="presOf" srcId="{5368D309-F608-47D8-AC6B-8546C637D02A}" destId="{584165B8-0059-4F8F-8540-7F047599CB2E}" srcOrd="0" destOrd="0" presId="urn:microsoft.com/office/officeart/2005/8/layout/vProcess5"/>
    <dgm:cxn modelId="{461AEE06-1F86-4776-AA29-1C44E4982266}" srcId="{8D5BCA51-864E-4882-A1C5-9F87DE6E56AA}" destId="{37365584-4302-4EC4-B4B4-317E229F1B0F}" srcOrd="0" destOrd="0" parTransId="{D4404ECC-92E0-497F-A183-B8CC08154F2F}" sibTransId="{295BA4FF-23A9-4F3E-904F-81EFA41C207F}"/>
    <dgm:cxn modelId="{6E66ABF0-7B01-4701-9724-C902384B2729}" type="presOf" srcId="{98EAE83E-E5AE-455B-A41D-88DEFA9343EF}" destId="{2875FD22-0433-4367-ACD5-37AECDE68973}" srcOrd="0" destOrd="1" presId="urn:microsoft.com/office/officeart/2005/8/layout/vProcess5"/>
    <dgm:cxn modelId="{61E92207-B69E-4255-8B93-DA6D9C1F43C5}" type="presOf" srcId="{51DC126E-B0AB-4B64-952C-47F393004833}" destId="{62FFF0AD-A5BB-44B8-A7FE-205E92FFAC06}" srcOrd="1" destOrd="1" presId="urn:microsoft.com/office/officeart/2005/8/layout/vProcess5"/>
    <dgm:cxn modelId="{6B3A20A1-496C-414B-9494-EAE07BA88619}" type="presOf" srcId="{1EB37CC9-83F4-438A-9B51-255BED1D987B}" destId="{2875FD22-0433-4367-ACD5-37AECDE68973}" srcOrd="0" destOrd="0" presId="urn:microsoft.com/office/officeart/2005/8/layout/vProcess5"/>
    <dgm:cxn modelId="{1FCC39C3-F0A3-4115-84DE-EA4931EF9083}" type="presOf" srcId="{8DF4AD56-1136-40BF-8A87-2A96739A1188}" destId="{F40B598D-48EC-4466-A854-80E124331B0F}" srcOrd="0" destOrd="0" presId="urn:microsoft.com/office/officeart/2005/8/layout/vProcess5"/>
    <dgm:cxn modelId="{F4873BF2-605F-44E0-A4C0-E1A3F938037D}" type="presOf" srcId="{B40EF34D-AA24-465C-87D2-DECBD11C98B5}" destId="{536618C3-B055-49B5-A022-FE91003A3E02}" srcOrd="0" destOrd="0" presId="urn:microsoft.com/office/officeart/2005/8/layout/vProcess5"/>
    <dgm:cxn modelId="{0E57469F-6B1A-4276-8191-20EDA1049974}" type="presOf" srcId="{036E9CC7-8A6C-4FCC-9C49-F1641E56B1F4}" destId="{0256A1FE-B50E-40FB-A2DB-0B7BF0833054}" srcOrd="0" destOrd="0" presId="urn:microsoft.com/office/officeart/2005/8/layout/vProcess5"/>
    <dgm:cxn modelId="{65343DC8-4423-40CD-8087-A02F12EC7995}" type="presOf" srcId="{1C4348F9-5F3B-4BE5-8C10-F01DE515F897}" destId="{D1001E14-7EB1-4373-AB58-E70A9B8A613D}" srcOrd="0" destOrd="0" presId="urn:microsoft.com/office/officeart/2005/8/layout/vProcess5"/>
    <dgm:cxn modelId="{5C7268F5-3453-4BB6-BF33-39E716091E68}" type="presParOf" srcId="{0256A1FE-B50E-40FB-A2DB-0B7BF0833054}" destId="{57627702-3126-44F3-AC0C-6FBDCB8F744D}" srcOrd="0" destOrd="0" presId="urn:microsoft.com/office/officeart/2005/8/layout/vProcess5"/>
    <dgm:cxn modelId="{543AFFAE-F0B1-40B0-96BB-F736D6742AF1}" type="presParOf" srcId="{0256A1FE-B50E-40FB-A2DB-0B7BF0833054}" destId="{2875FD22-0433-4367-ACD5-37AECDE68973}" srcOrd="1" destOrd="0" presId="urn:microsoft.com/office/officeart/2005/8/layout/vProcess5"/>
    <dgm:cxn modelId="{AFE9AF4F-D039-497D-8382-0ED6081FD57F}" type="presParOf" srcId="{0256A1FE-B50E-40FB-A2DB-0B7BF0833054}" destId="{584165B8-0059-4F8F-8540-7F047599CB2E}" srcOrd="2" destOrd="0" presId="urn:microsoft.com/office/officeart/2005/8/layout/vProcess5"/>
    <dgm:cxn modelId="{DF92B0F8-1DC1-42F9-A112-5CD5ACADD837}" type="presParOf" srcId="{0256A1FE-B50E-40FB-A2DB-0B7BF0833054}" destId="{E5ACEE71-AD58-435B-B40C-471B68D530C8}" srcOrd="3" destOrd="0" presId="urn:microsoft.com/office/officeart/2005/8/layout/vProcess5"/>
    <dgm:cxn modelId="{9BE59101-E431-4A14-AECF-BC85F5B8A433}" type="presParOf" srcId="{0256A1FE-B50E-40FB-A2DB-0B7BF0833054}" destId="{FDA33D5D-54BC-4A04-83E0-F9F7720AEE0A}" srcOrd="4" destOrd="0" presId="urn:microsoft.com/office/officeart/2005/8/layout/vProcess5"/>
    <dgm:cxn modelId="{DF94D353-C501-4EF3-AD67-502699980C3B}" type="presParOf" srcId="{0256A1FE-B50E-40FB-A2DB-0B7BF0833054}" destId="{D1001E14-7EB1-4373-AB58-E70A9B8A613D}" srcOrd="5" destOrd="0" presId="urn:microsoft.com/office/officeart/2005/8/layout/vProcess5"/>
    <dgm:cxn modelId="{C2712C06-EE2D-4D97-8005-4F4E34A1964D}" type="presParOf" srcId="{0256A1FE-B50E-40FB-A2DB-0B7BF0833054}" destId="{536618C3-B055-49B5-A022-FE91003A3E02}" srcOrd="6" destOrd="0" presId="urn:microsoft.com/office/officeart/2005/8/layout/vProcess5"/>
    <dgm:cxn modelId="{546C60B4-1DA9-47EA-BE50-80F266D5D1A6}" type="presParOf" srcId="{0256A1FE-B50E-40FB-A2DB-0B7BF0833054}" destId="{F40B598D-48EC-4466-A854-80E124331B0F}" srcOrd="7" destOrd="0" presId="urn:microsoft.com/office/officeart/2005/8/layout/vProcess5"/>
    <dgm:cxn modelId="{3ABD6E69-C524-4E27-A19B-525B0ADF097B}" type="presParOf" srcId="{0256A1FE-B50E-40FB-A2DB-0B7BF0833054}" destId="{FCE953AB-002E-4B6F-9B51-CA7E588C2726}" srcOrd="8" destOrd="0" presId="urn:microsoft.com/office/officeart/2005/8/layout/vProcess5"/>
    <dgm:cxn modelId="{6F0166CD-368F-4EF9-A4AF-39E2425CDFA6}" type="presParOf" srcId="{0256A1FE-B50E-40FB-A2DB-0B7BF0833054}" destId="{62FFF0AD-A5BB-44B8-A7FE-205E92FFAC06}" srcOrd="9" destOrd="0" presId="urn:microsoft.com/office/officeart/2005/8/layout/vProcess5"/>
    <dgm:cxn modelId="{9AB2E0F6-267C-496C-9F10-6553BF7D257F}" type="presParOf" srcId="{0256A1FE-B50E-40FB-A2DB-0B7BF0833054}" destId="{8805D4E6-CCE9-43AD-B8C2-7881315C9E1F}" srcOrd="10" destOrd="0" presId="urn:microsoft.com/office/officeart/2005/8/layout/vProcess5"/>
    <dgm:cxn modelId="{932C391E-5515-4C43-B4BA-3B873EF041BC}" type="presParOf" srcId="{0256A1FE-B50E-40FB-A2DB-0B7BF0833054}" destId="{55FFB04E-45DC-4EBA-A97E-C61357E6D163}"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75FD22-0433-4367-ACD5-37AECDE68973}">
      <dsp:nvSpPr>
        <dsp:cNvPr id="0" name=""/>
        <dsp:cNvSpPr/>
      </dsp:nvSpPr>
      <dsp:spPr>
        <a:xfrm>
          <a:off x="0" y="0"/>
          <a:ext cx="6705600" cy="1199836"/>
        </a:xfrm>
        <a:prstGeom prst="roundRect">
          <a:avLst>
            <a:gd name="adj" fmla="val 1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Installation</a:t>
          </a:r>
          <a:endParaRPr lang="nl-NL" sz="2300" kern="1200" dirty="0"/>
        </a:p>
        <a:p>
          <a:pPr marL="171450" lvl="1" indent="-171450" algn="l" defTabSz="800100" rtl="0">
            <a:lnSpc>
              <a:spcPct val="90000"/>
            </a:lnSpc>
            <a:spcBef>
              <a:spcPct val="0"/>
            </a:spcBef>
            <a:spcAft>
              <a:spcPct val="15000"/>
            </a:spcAft>
            <a:buChar char="••"/>
          </a:pPr>
          <a:r>
            <a:rPr lang="en-US" sz="1800" kern="1200" dirty="0" smtClean="0"/>
            <a:t>Upload into Solution Gallery</a:t>
          </a:r>
          <a:endParaRPr lang="nl-NL" sz="1800" kern="1200" dirty="0"/>
        </a:p>
        <a:p>
          <a:pPr marL="171450" lvl="1" indent="-171450" algn="l" defTabSz="800100" rtl="0">
            <a:lnSpc>
              <a:spcPct val="90000"/>
            </a:lnSpc>
            <a:spcBef>
              <a:spcPct val="0"/>
            </a:spcBef>
            <a:spcAft>
              <a:spcPct val="15000"/>
            </a:spcAft>
            <a:buChar char="••"/>
          </a:pPr>
          <a:r>
            <a:rPr lang="en-US" sz="1800" kern="1200" dirty="0" smtClean="0"/>
            <a:t>Solution is validated upon installation</a:t>
          </a:r>
          <a:endParaRPr lang="en-US" sz="1800" kern="1200" dirty="0"/>
        </a:p>
      </dsp:txBody>
      <dsp:txXfrm>
        <a:off x="35142" y="35142"/>
        <a:ext cx="5309496" cy="1129552"/>
      </dsp:txXfrm>
    </dsp:sp>
    <dsp:sp modelId="{584165B8-0059-4F8F-8540-7F047599CB2E}">
      <dsp:nvSpPr>
        <dsp:cNvPr id="0" name=""/>
        <dsp:cNvSpPr/>
      </dsp:nvSpPr>
      <dsp:spPr>
        <a:xfrm>
          <a:off x="561594" y="1417988"/>
          <a:ext cx="6705600" cy="1199836"/>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Activation</a:t>
          </a:r>
          <a:endParaRPr lang="nl-NL" sz="2300" kern="1200" dirty="0"/>
        </a:p>
        <a:p>
          <a:pPr marL="171450" lvl="1" indent="-171450" algn="l" defTabSz="800100" rtl="0">
            <a:lnSpc>
              <a:spcPct val="90000"/>
            </a:lnSpc>
            <a:spcBef>
              <a:spcPct val="0"/>
            </a:spcBef>
            <a:spcAft>
              <a:spcPct val="15000"/>
            </a:spcAft>
            <a:buChar char="••"/>
          </a:pPr>
          <a:r>
            <a:rPr lang="en-US" sz="1800" kern="1200" dirty="0" smtClean="0"/>
            <a:t>Auto-activates features</a:t>
          </a:r>
          <a:endParaRPr lang="nl-NL" sz="1800" kern="1200" dirty="0"/>
        </a:p>
      </dsp:txBody>
      <dsp:txXfrm>
        <a:off x="596736" y="1453130"/>
        <a:ext cx="5293828" cy="1129552"/>
      </dsp:txXfrm>
    </dsp:sp>
    <dsp:sp modelId="{E5ACEE71-AD58-435B-B40C-471B68D530C8}">
      <dsp:nvSpPr>
        <dsp:cNvPr id="0" name=""/>
        <dsp:cNvSpPr/>
      </dsp:nvSpPr>
      <dsp:spPr>
        <a:xfrm>
          <a:off x="1114806" y="2835976"/>
          <a:ext cx="6705600" cy="1199836"/>
        </a:xfrm>
        <a:prstGeom prst="roundRect">
          <a:avLst>
            <a:gd name="adj" fmla="val 10000"/>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Deactivation</a:t>
          </a:r>
          <a:endParaRPr lang="nl-NL" sz="2300" kern="1200" dirty="0"/>
        </a:p>
        <a:p>
          <a:pPr marL="171450" lvl="1" indent="-171450" algn="l" defTabSz="800100" rtl="0">
            <a:lnSpc>
              <a:spcPct val="90000"/>
            </a:lnSpc>
            <a:spcBef>
              <a:spcPct val="0"/>
            </a:spcBef>
            <a:spcAft>
              <a:spcPct val="15000"/>
            </a:spcAft>
            <a:buChar char="••"/>
          </a:pPr>
          <a:r>
            <a:rPr lang="en-US" sz="1800" kern="1200" dirty="0" smtClean="0"/>
            <a:t>Inert operation, extended by developer </a:t>
          </a:r>
          <a:endParaRPr lang="nl-NL" sz="1800" kern="1200" dirty="0"/>
        </a:p>
        <a:p>
          <a:pPr marL="171450" lvl="1" indent="-171450" algn="l" defTabSz="800100" rtl="0">
            <a:lnSpc>
              <a:spcPct val="90000"/>
            </a:lnSpc>
            <a:spcBef>
              <a:spcPct val="0"/>
            </a:spcBef>
            <a:spcAft>
              <a:spcPct val="15000"/>
            </a:spcAft>
            <a:buChar char="••"/>
          </a:pPr>
          <a:r>
            <a:rPr lang="en-US" sz="1800" kern="1200" dirty="0" smtClean="0"/>
            <a:t>Web Parts no longer execute</a:t>
          </a:r>
          <a:endParaRPr lang="nl-NL" sz="1800" kern="1200" dirty="0"/>
        </a:p>
      </dsp:txBody>
      <dsp:txXfrm>
        <a:off x="1149948" y="2871118"/>
        <a:ext cx="5302210" cy="1129552"/>
      </dsp:txXfrm>
    </dsp:sp>
    <dsp:sp modelId="{FDA33D5D-54BC-4A04-83E0-F9F7720AEE0A}">
      <dsp:nvSpPr>
        <dsp:cNvPr id="0" name=""/>
        <dsp:cNvSpPr/>
      </dsp:nvSpPr>
      <dsp:spPr>
        <a:xfrm>
          <a:off x="1676399" y="4253964"/>
          <a:ext cx="6705600" cy="1199836"/>
        </a:xfrm>
        <a:prstGeom prst="roundRect">
          <a:avLst>
            <a:gd name="adj" fmla="val 10000"/>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Deletion</a:t>
          </a:r>
          <a:endParaRPr lang="nl-NL" sz="2300" kern="1200" dirty="0"/>
        </a:p>
      </dsp:txBody>
      <dsp:txXfrm>
        <a:off x="1711541" y="4289106"/>
        <a:ext cx="5293828" cy="1129552"/>
      </dsp:txXfrm>
    </dsp:sp>
    <dsp:sp modelId="{D1001E14-7EB1-4373-AB58-E70A9B8A613D}">
      <dsp:nvSpPr>
        <dsp:cNvPr id="0" name=""/>
        <dsp:cNvSpPr/>
      </dsp:nvSpPr>
      <dsp:spPr>
        <a:xfrm>
          <a:off x="5925706" y="918965"/>
          <a:ext cx="779893" cy="779893"/>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50800" dist="38100" dir="5400000" rotWithShape="0">
            <a:srgbClr xmlns:mc="http://schemas.openxmlformats.org/markup-compatibility/2006" xmlns:a14="http://schemas.microsoft.com/office/drawing/2010/main" val="000000" mc:Ignorable="">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nl-NL" sz="3600" kern="1200"/>
        </a:p>
      </dsp:txBody>
      <dsp:txXfrm>
        <a:off x="6101182" y="918965"/>
        <a:ext cx="428941" cy="586869"/>
      </dsp:txXfrm>
    </dsp:sp>
    <dsp:sp modelId="{536618C3-B055-49B5-A022-FE91003A3E02}">
      <dsp:nvSpPr>
        <dsp:cNvPr id="0" name=""/>
        <dsp:cNvSpPr/>
      </dsp:nvSpPr>
      <dsp:spPr>
        <a:xfrm>
          <a:off x="6487300" y="2336953"/>
          <a:ext cx="779893" cy="779893"/>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50800" dist="38100" dir="5400000" rotWithShape="0">
            <a:srgbClr xmlns:mc="http://schemas.openxmlformats.org/markup-compatibility/2006" xmlns:a14="http://schemas.microsoft.com/office/drawing/2010/main" val="000000" mc:Ignorable="">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nl-NL" sz="3600" kern="1200"/>
        </a:p>
      </dsp:txBody>
      <dsp:txXfrm>
        <a:off x="6662776" y="2336953"/>
        <a:ext cx="428941" cy="586869"/>
      </dsp:txXfrm>
    </dsp:sp>
    <dsp:sp modelId="{F40B598D-48EC-4466-A854-80E124331B0F}">
      <dsp:nvSpPr>
        <dsp:cNvPr id="0" name=""/>
        <dsp:cNvSpPr/>
      </dsp:nvSpPr>
      <dsp:spPr>
        <a:xfrm>
          <a:off x="7040512" y="3754941"/>
          <a:ext cx="779893" cy="779893"/>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50800" dist="38100" dir="5400000" rotWithShape="0">
            <a:srgbClr xmlns:mc="http://schemas.openxmlformats.org/markup-compatibility/2006" xmlns:a14="http://schemas.microsoft.com/office/drawing/2010/main" val="000000" mc:Ignorable="">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nl-NL" sz="3600" kern="1200"/>
        </a:p>
      </dsp:txBody>
      <dsp:txXfrm>
        <a:off x="7215988" y="3754941"/>
        <a:ext cx="428941" cy="58686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a:t>MS Confidential : Beta 2 SharePoint Developer Workshop</a:t>
            </a:r>
          </a:p>
        </p:txBody>
      </p:sp>
      <p:sp>
        <p:nvSpPr>
          <p:cNvPr id="7" name="Slide Number Placeholder 4"/>
          <p:cNvSpPr txBox="1">
            <a:spLocks/>
          </p:cNvSpPr>
          <p:nvPr/>
        </p:nvSpPr>
        <p:spPr>
          <a:xfrm>
            <a:off x="3975652" y="0"/>
            <a:ext cx="3339548" cy="480060"/>
          </a:xfrm>
          <a:prstGeom prst="rect">
            <a:avLst/>
          </a:prstGeom>
        </p:spPr>
        <p:txBody>
          <a:bodyPr lIns="94851" tIns="47425" rIns="94851" bIns="47425"/>
          <a:lstStyle>
            <a:lvl1pPr algn="r">
              <a:defRPr sz="1000"/>
            </a:lvl1pPr>
          </a:lstStyle>
          <a:p>
            <a:pPr defTabSz="948507"/>
            <a:r>
              <a:rPr lang="en-US" dirty="0" smtClean="0"/>
              <a:t>Lecture 13: Sandboxed Solutions - </a:t>
            </a:r>
            <a:fld id="{073E6628-0705-4E34-90AA-D61A964D0AFD}" type="slidenum">
              <a:rPr lang="en-US" smtClean="0"/>
              <a:pPr defTabSz="948507"/>
              <a:t>‹#›</a:t>
            </a:fld>
            <a:endParaRPr lang="en-US" dirty="0"/>
          </a:p>
        </p:txBody>
      </p:sp>
      <p:sp>
        <p:nvSpPr>
          <p:cNvPr id="5" name="TextBox 4"/>
          <p:cNvSpPr txBox="1"/>
          <p:nvPr/>
        </p:nvSpPr>
        <p:spPr>
          <a:xfrm>
            <a:off x="228600" y="9110246"/>
            <a:ext cx="5562600" cy="338554"/>
          </a:xfrm>
          <a:prstGeom prst="rect">
            <a:avLst/>
          </a:prstGeom>
          <a:noFill/>
        </p:spPr>
        <p:txBody>
          <a:bodyPr wrap="square" rtlCol="0">
            <a:spAutoFit/>
          </a:bodyPr>
          <a:lstStyle/>
          <a:p>
            <a:r>
              <a:rPr lang="en-US" sz="800" dirty="0" smtClean="0"/>
              <a:t>© 2009 Critical Path Training, LLC ‐ All Rights Reserved</a:t>
            </a:r>
            <a:br>
              <a:rPr lang="en-US" sz="800" dirty="0" smtClean="0"/>
            </a:br>
            <a:r>
              <a:rPr lang="en-US" sz="800" dirty="0" smtClean="0"/>
              <a:t>© 2009 Microsoft Corporation ‐ All Rights Reserved</a:t>
            </a:r>
            <a:endParaRPr lang="en-US" sz="800" dirty="0"/>
          </a:p>
        </p:txBody>
      </p:sp>
    </p:spTree>
    <p:extLst>
      <p:ext uri="{BB962C8B-B14F-4D97-AF65-F5344CB8AC3E}">
        <p14:creationId xmlns:p14="http://schemas.microsoft.com/office/powerpoint/2010/main" val="289456612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Notes Placeholder 13"/>
          <p:cNvSpPr>
            <a:spLocks noGrp="1"/>
          </p:cNvSpPr>
          <p:nvPr>
            <p:ph type="body" sz="quarter" idx="3"/>
          </p:nvPr>
        </p:nvSpPr>
        <p:spPr>
          <a:xfrm>
            <a:off x="732183" y="4561226"/>
            <a:ext cx="5850835" cy="4320213"/>
          </a:xfrm>
          <a:prstGeom prst="rect">
            <a:avLst/>
          </a:prstGeom>
        </p:spPr>
        <p:txBody>
          <a:bodyPr vert="horz" lIns="94851" tIns="47425" rIns="94851" bIns="4742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Slide Image Placeholder 14"/>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4851" tIns="47425" rIns="94851" bIns="47425" rtlCol="0" anchor="ctr"/>
          <a:lstStyle/>
          <a:p>
            <a:endParaRPr lang="en-US"/>
          </a:p>
        </p:txBody>
      </p:sp>
      <p:sp>
        <p:nvSpPr>
          <p:cNvPr id="6"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SharePoint 2010 Developer Workshop (Beta1)</a:t>
            </a:r>
            <a:endParaRPr lang="en-US" dirty="0"/>
          </a:p>
        </p:txBody>
      </p:sp>
      <p:sp>
        <p:nvSpPr>
          <p:cNvPr id="7" name="Slide Number Placeholder 4"/>
          <p:cNvSpPr>
            <a:spLocks noGrp="1"/>
          </p:cNvSpPr>
          <p:nvPr>
            <p:ph type="sldNum" sz="quarter" idx="5"/>
          </p:nvPr>
        </p:nvSpPr>
        <p:spPr>
          <a:xfrm>
            <a:off x="3975652" y="0"/>
            <a:ext cx="3339548" cy="480060"/>
          </a:xfrm>
          <a:prstGeom prst="rect">
            <a:avLst/>
          </a:prstGeom>
        </p:spPr>
        <p:txBody>
          <a:bodyPr lIns="94851" tIns="47425" rIns="94851" bIns="47425"/>
          <a:lstStyle>
            <a:lvl1pPr algn="r">
              <a:defRPr sz="1000"/>
            </a:lvl1pPr>
          </a:lstStyle>
          <a:p>
            <a:r>
              <a:rPr lang="en-US" dirty="0" smtClean="0"/>
              <a:t>Lecture 13: Sandboxed Solutions - </a:t>
            </a:r>
            <a:fld id="{073E6628-0705-4E34-90AA-D61A964D0AFD}" type="slidenum">
              <a:rPr lang="en-US" smtClean="0"/>
              <a:pPr/>
              <a:t>‹#›</a:t>
            </a:fld>
            <a:endParaRPr lang="en-US" dirty="0"/>
          </a:p>
        </p:txBody>
      </p:sp>
      <p:sp>
        <p:nvSpPr>
          <p:cNvPr id="9" name="TextBox 8"/>
          <p:cNvSpPr txBox="1"/>
          <p:nvPr/>
        </p:nvSpPr>
        <p:spPr>
          <a:xfrm>
            <a:off x="228600" y="9067800"/>
            <a:ext cx="5562600" cy="338554"/>
          </a:xfrm>
          <a:prstGeom prst="rect">
            <a:avLst/>
          </a:prstGeom>
          <a:noFill/>
        </p:spPr>
        <p:txBody>
          <a:bodyPr wrap="square" rtlCol="0">
            <a:spAutoFit/>
          </a:bodyPr>
          <a:lstStyle/>
          <a:p>
            <a:r>
              <a:rPr lang="en-US" sz="800" dirty="0" smtClean="0"/>
              <a:t>© 2009 Critical Path Training, LLC ‐ All Rights Reserved</a:t>
            </a:r>
          </a:p>
          <a:p>
            <a:r>
              <a:rPr lang="en-US" sz="800" dirty="0" smtClean="0"/>
              <a:t>© 2009 Microsoft Corporation ‐ All Rights Reserved</a:t>
            </a:r>
            <a:endParaRPr lang="en-US" sz="800" dirty="0"/>
          </a:p>
        </p:txBody>
      </p:sp>
      <p:pic>
        <p:nvPicPr>
          <p:cNvPr id="8" name="Picture 2"/>
          <p:cNvPicPr>
            <a:picLocks noChangeAspect="1" noChangeArrowheads="1"/>
          </p:cNvPicPr>
          <p:nvPr/>
        </p:nvPicPr>
        <p:blipFill>
          <a:blip r:embed="rId2"/>
          <a:srcRect/>
          <a:stretch>
            <a:fillRect/>
          </a:stretch>
        </p:blipFill>
        <p:spPr bwMode="auto">
          <a:xfrm>
            <a:off x="6934200" y="9220200"/>
            <a:ext cx="152400" cy="154172"/>
          </a:xfrm>
          <a:prstGeom prst="rect">
            <a:avLst/>
          </a:prstGeom>
          <a:noFill/>
          <a:ln w="9525">
            <a:noFill/>
            <a:miter lim="800000"/>
            <a:headEnd/>
            <a:tailEnd/>
          </a:ln>
          <a:effectLst/>
        </p:spPr>
      </p:pic>
    </p:spTree>
    <p:extLst>
      <p:ext uri="{BB962C8B-B14F-4D97-AF65-F5344CB8AC3E}">
        <p14:creationId xmlns:p14="http://schemas.microsoft.com/office/powerpoint/2010/main" val="2685515764"/>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module covers an important new way of allow customizations in SharePoint. The new Sandboxed</a:t>
            </a:r>
            <a:r>
              <a:rPr lang="en-US" baseline="0" dirty="0" smtClean="0"/>
              <a:t> Solutions feature allows solutions to be installed and deployed within a specific site collection instead of at the farm level.</a:t>
            </a:r>
            <a:endParaRPr lang="en-US" dirty="0"/>
          </a:p>
        </p:txBody>
      </p:sp>
      <p:sp>
        <p:nvSpPr>
          <p:cNvPr id="8"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SharePoint 2010 Developer Workshop (Beta1)</a:t>
            </a:r>
            <a:endParaRPr lang="en-US" dirty="0"/>
          </a:p>
        </p:txBody>
      </p:sp>
      <p:sp>
        <p:nvSpPr>
          <p:cNvPr id="6" name="Slide Number Placeholder 4"/>
          <p:cNvSpPr txBox="1">
            <a:spLocks/>
          </p:cNvSpPr>
          <p:nvPr/>
        </p:nvSpPr>
        <p:spPr>
          <a:xfrm>
            <a:off x="3975652" y="0"/>
            <a:ext cx="3339548" cy="480060"/>
          </a:xfrm>
          <a:prstGeom prst="rect">
            <a:avLst/>
          </a:prstGeom>
        </p:spPr>
        <p:txBody>
          <a:bodyPr lIns="94851" tIns="47425" rIns="94851" bIns="47425"/>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Arial" charset="0"/>
                <a:ea typeface="+mn-ea"/>
                <a:cs typeface="+mn-cs"/>
              </a:rPr>
              <a:t>Lecture 13: Sandboxed Solutions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smtClean="0"/>
              <a:t>Generally</a:t>
            </a:r>
            <a:r>
              <a:rPr lang="en-US" baseline="0" dirty="0" smtClean="0"/>
              <a:t> you can do most things you can with full solutions, at least those within the context of a site collection. You cannot deploy files on disc or assemblies to the GAC.</a:t>
            </a:r>
            <a:endParaRPr lang="en-US" dirty="0"/>
          </a:p>
        </p:txBody>
      </p:sp>
      <p:sp>
        <p:nvSpPr>
          <p:cNvPr id="4" name="Header Placeholder 3"/>
          <p:cNvSpPr>
            <a:spLocks noGrp="1"/>
          </p:cNvSpPr>
          <p:nvPr>
            <p:ph type="hdr" sz="quarter" idx="10"/>
          </p:nvPr>
        </p:nvSpPr>
        <p:spPr>
          <a:xfrm>
            <a:off x="0" y="0"/>
            <a:ext cx="3975652" cy="480060"/>
          </a:xfrm>
          <a:prstGeom prst="rect">
            <a:avLst/>
          </a:prstGeom>
        </p:spPr>
        <p:txBody>
          <a:bodyPr/>
          <a:lstStyle/>
          <a:p>
            <a:pPr>
              <a:defRPr/>
            </a:pPr>
            <a:r>
              <a:rPr lang="en-US" smtClean="0"/>
              <a:t>MS Confidential : SharePoint 2010 Developer Workshop (Beta1)</a:t>
            </a:r>
            <a:endParaRPr lang="en-US" dirty="0"/>
          </a:p>
        </p:txBody>
      </p:sp>
      <p:sp>
        <p:nvSpPr>
          <p:cNvPr id="6" name="Slide Number Placeholder 4"/>
          <p:cNvSpPr txBox="1">
            <a:spLocks/>
          </p:cNvSpPr>
          <p:nvPr/>
        </p:nvSpPr>
        <p:spPr>
          <a:xfrm>
            <a:off x="3975652" y="0"/>
            <a:ext cx="3339548" cy="480060"/>
          </a:xfrm>
          <a:prstGeom prst="rect">
            <a:avLst/>
          </a:prstGeom>
        </p:spPr>
        <p:txBody>
          <a:bodyPr lIns="94851" tIns="47425" rIns="94851" bIns="47425"/>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13: Sandboxed Solutions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smtClean="0"/>
              <a:t>MS Confidential : SharePoint 2010 Developer Workshop (Beta1)</a:t>
            </a:r>
            <a:endParaRPr lang="en-US" dirty="0"/>
          </a:p>
        </p:txBody>
      </p:sp>
      <p:sp>
        <p:nvSpPr>
          <p:cNvPr id="6" name="Slide Number Placeholder 4"/>
          <p:cNvSpPr txBox="1">
            <a:spLocks/>
          </p:cNvSpPr>
          <p:nvPr/>
        </p:nvSpPr>
        <p:spPr>
          <a:xfrm>
            <a:off x="3975652" y="0"/>
            <a:ext cx="3339548" cy="480060"/>
          </a:xfrm>
          <a:prstGeom prst="rect">
            <a:avLst/>
          </a:prstGeom>
        </p:spPr>
        <p:txBody>
          <a:bodyPr lIns="94851" tIns="47425" rIns="94851" bIns="47425"/>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13: Sandboxed Solutions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chronicles the process of using a custom "bugs" Web Part and solution in a particular site.</a:t>
            </a:r>
          </a:p>
          <a:p>
            <a:pPr marL="241638" indent="-241638">
              <a:buAutoNum type="arabicPeriod"/>
            </a:pPr>
            <a:r>
              <a:rPr lang="en-US" dirty="0" smtClean="0"/>
              <a:t>The </a:t>
            </a:r>
            <a:r>
              <a:rPr lang="en-US" dirty="0" err="1" smtClean="0"/>
              <a:t>SPSite</a:t>
            </a:r>
            <a:r>
              <a:rPr lang="en-US" dirty="0" smtClean="0"/>
              <a:t> admin</a:t>
            </a:r>
            <a:r>
              <a:rPr lang="en-US" baseline="0" dirty="0" smtClean="0"/>
              <a:t> </a:t>
            </a:r>
            <a:r>
              <a:rPr lang="en-US" dirty="0" smtClean="0"/>
              <a:t>uploads a new solution package (*.wsp) into the Solution Gallery of the </a:t>
            </a:r>
            <a:r>
              <a:rPr lang="en-US" dirty="0" err="1" smtClean="0"/>
              <a:t>SPSite</a:t>
            </a:r>
            <a:r>
              <a:rPr lang="en-US" dirty="0" smtClean="0"/>
              <a:t>. </a:t>
            </a:r>
          </a:p>
          <a:p>
            <a:pPr marL="228600" indent="-228600">
              <a:buFont typeface="+mj-lt"/>
              <a:buAutoNum type="arabicPeriod"/>
            </a:pPr>
            <a:r>
              <a:rPr lang="en-US" dirty="0" smtClean="0"/>
              <a:t>The </a:t>
            </a:r>
            <a:r>
              <a:rPr lang="en-US" dirty="0" err="1" smtClean="0"/>
              <a:t>SPSite</a:t>
            </a:r>
            <a:r>
              <a:rPr lang="en-US" dirty="0" smtClean="0"/>
              <a:t> admin</a:t>
            </a:r>
            <a:r>
              <a:rPr lang="en-US" baseline="0" dirty="0" smtClean="0"/>
              <a:t> </a:t>
            </a:r>
            <a:r>
              <a:rPr lang="en-US" dirty="0" smtClean="0"/>
              <a:t>"activates" the solution.  This activates the features within the solution.  Web Part</a:t>
            </a:r>
            <a:r>
              <a:rPr lang="en-US" baseline="0" dirty="0" smtClean="0"/>
              <a:t> files are </a:t>
            </a:r>
            <a:r>
              <a:rPr lang="en-US" dirty="0" smtClean="0"/>
              <a:t>copied into the Web Part gallery.</a:t>
            </a:r>
          </a:p>
          <a:p>
            <a:pPr marL="685800" lvl="1" indent="-228600">
              <a:buFont typeface="Arial" pitchFamily="34" charset="0"/>
              <a:buChar char="•"/>
            </a:pPr>
            <a:r>
              <a:rPr lang="en-US" baseline="0" dirty="0" smtClean="0"/>
              <a:t>As part of the activation, solution is validated using the validation framework. Custom validator can be added for example to check that only solutions signed with certain key can be activated. Customers and partners can develop their own validators based on their needs.</a:t>
            </a:r>
            <a:endParaRPr lang="en-US" dirty="0" smtClean="0"/>
          </a:p>
          <a:p>
            <a:pPr marL="228600" indent="-228600">
              <a:buFont typeface="+mj-lt"/>
              <a:buAutoNum type="arabicPeriod"/>
            </a:pPr>
            <a:r>
              <a:rPr lang="en-US" dirty="0" smtClean="0"/>
              <a:t>Some time later, a user decides to add a Web Part to their home page.  They go into Web Part edit mode, and click "Add a Web Part".  They notice the additional Web Part options, and click Add. </a:t>
            </a:r>
          </a:p>
          <a:p>
            <a:pPr marL="228600" indent="-228600">
              <a:buFont typeface="+mj-lt"/>
              <a:buAutoNum type="arabicPeriod"/>
            </a:pPr>
            <a:r>
              <a:rPr lang="en-US" dirty="0" smtClean="0"/>
              <a:t>SharePoint now checks to see if the bugs.dll file, which backs this Web Part, is installed into the assembly cache.  It is not. </a:t>
            </a:r>
          </a:p>
          <a:p>
            <a:pPr marL="228600" indent="-228600">
              <a:buFont typeface="+mj-lt"/>
              <a:buAutoNum type="arabicPeriod"/>
            </a:pPr>
            <a:r>
              <a:rPr lang="en-US" dirty="0" smtClean="0"/>
              <a:t>The assembly is faulted into the assembly cache; it is extracted and copied from the solution file to temporary</a:t>
            </a:r>
            <a:r>
              <a:rPr lang="en-US" baseline="0" dirty="0" smtClean="0"/>
              <a:t> folder in disk and loaded to memory (disk is cleaned immediately)</a:t>
            </a:r>
            <a:r>
              <a:rPr lang="en-US" dirty="0" smtClean="0"/>
              <a:t>. Now the Web Part is about to be used. </a:t>
            </a:r>
          </a:p>
          <a:p>
            <a:pPr marL="228600" indent="-228600">
              <a:buFont typeface="+mj-lt"/>
              <a:buAutoNum type="arabicPeriod"/>
            </a:pPr>
            <a:r>
              <a:rPr lang="en-US" dirty="0" smtClean="0"/>
              <a:t>It is loaded into Sandbox Code service host.</a:t>
            </a:r>
          </a:p>
          <a:p>
            <a:pPr marL="228600" indent="-228600">
              <a:buFont typeface="+mj-lt"/>
              <a:buAutoNum type="arabicPeriod"/>
            </a:pPr>
            <a:r>
              <a:rPr lang="fi-FI" baseline="0" dirty="0" smtClean="0"/>
              <a:t>Processes deliver the Web Part to be executed to the service.</a:t>
            </a:r>
            <a:endParaRPr lang="en-US" dirty="0" smtClean="0"/>
          </a:p>
          <a:p>
            <a:endParaRPr lang="en-US" dirty="0"/>
          </a:p>
        </p:txBody>
      </p:sp>
      <p:sp>
        <p:nvSpPr>
          <p:cNvPr id="4" name="Slide Number Placeholder 3"/>
          <p:cNvSpPr>
            <a:spLocks noGrp="1"/>
          </p:cNvSpPr>
          <p:nvPr>
            <p:ph type="sldNum" sz="quarter" idx="10"/>
          </p:nvPr>
        </p:nvSpPr>
        <p:spPr/>
        <p:txBody>
          <a:bodyPr/>
          <a:lstStyle/>
          <a:p>
            <a:fld id="{81FFB24B-1286-4D60-8088-E6CF2B8A6A95}" type="slidenum">
              <a:rPr lang="fi-FI" smtClean="0"/>
              <a:pPr/>
              <a:t>15</a:t>
            </a:fld>
            <a:endParaRPr lang="fi-FI"/>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Font typeface="+mj-lt"/>
              <a:buAutoNum type="arabicPeriod"/>
            </a:pPr>
            <a:r>
              <a:rPr lang="en-US" dirty="0" smtClean="0"/>
              <a:t>An incoming request comes in for a page with a Web Part from a partial trust assembly.   This is delegated to a Web Part proxy.  The Web Part proxy then in turn calls the worker process manager, and tells it to execute the Web Part. </a:t>
            </a:r>
          </a:p>
          <a:p>
            <a:pPr marL="233309" indent="-233309">
              <a:buFont typeface="+mj-lt"/>
              <a:buAutoNum type="arabicPeriod"/>
            </a:pPr>
            <a:r>
              <a:rPr lang="en-US" dirty="0" smtClean="0"/>
              <a:t>The worker process manager queries the configuration database to figure out which machine and process it should send the request to. </a:t>
            </a:r>
          </a:p>
          <a:p>
            <a:pPr marL="233309" indent="-233309">
              <a:buFont typeface="+mj-lt"/>
              <a:buAutoNum type="arabicPeriod"/>
            </a:pPr>
            <a:r>
              <a:rPr lang="en-US" dirty="0" smtClean="0"/>
              <a:t>The worker process then sends the request to the user code manager on that machine. </a:t>
            </a:r>
          </a:p>
          <a:p>
            <a:pPr marL="233309" indent="-233309">
              <a:buFont typeface="+mj-lt"/>
              <a:buAutoNum type="arabicPeriod"/>
            </a:pPr>
            <a:r>
              <a:rPr lang="en-US" dirty="0" smtClean="0"/>
              <a:t>The user code manager needs to ensure that the assembly backing the Web Part is locally deployed.  To do this, it reaches back into the Web Part solution package, extracts the assembly, and places it into the assembly cache. </a:t>
            </a:r>
          </a:p>
          <a:p>
            <a:pPr marL="233309" indent="-233309">
              <a:buFont typeface="+mj-lt"/>
              <a:buAutoNum type="arabicPeriod"/>
            </a:pPr>
            <a:r>
              <a:rPr lang="en-US" dirty="0" smtClean="0"/>
              <a:t>Now, the </a:t>
            </a:r>
            <a:r>
              <a:rPr lang="en-US" dirty="0" err="1" smtClean="0"/>
              <a:t>SPUserCodeManager</a:t>
            </a:r>
            <a:r>
              <a:rPr lang="en-US" dirty="0" smtClean="0"/>
              <a:t> (SPUserCodeHostService.exe) delegates the request to execute the code to SPUserCodeWorkerProcess.exe. The full trust Web Part wrapper works with the instantiated process to simulate the Web Part lifecycle.  </a:t>
            </a:r>
          </a:p>
          <a:p>
            <a:pPr marL="233309" indent="-233309">
              <a:buFont typeface="+mj-lt"/>
              <a:buAutoNum type="arabicPeriod"/>
            </a:pPr>
            <a:r>
              <a:rPr lang="en-US" dirty="0" smtClean="0"/>
              <a:t>The Web Part itself calls into the SharePoint OM to retrieve some set of data. </a:t>
            </a:r>
          </a:p>
          <a:p>
            <a:pPr marL="233309" indent="-233309">
              <a:buFont typeface="+mj-lt"/>
              <a:buAutoNum type="arabicPeriod"/>
            </a:pPr>
            <a:r>
              <a:rPr lang="en-US" dirty="0" smtClean="0"/>
              <a:t>The resulting HTML and </a:t>
            </a:r>
            <a:r>
              <a:rPr lang="en-US" dirty="0" err="1" smtClean="0"/>
              <a:t>viewstate</a:t>
            </a:r>
            <a:r>
              <a:rPr lang="en-US" dirty="0" smtClean="0"/>
              <a:t> changes are bubbled back to the hosting process, which has been </a:t>
            </a:r>
            <a:r>
              <a:rPr lang="en-US" b="1" dirty="0" smtClean="0"/>
              <a:t>synchronously</a:t>
            </a:r>
            <a:r>
              <a:rPr lang="en-US" dirty="0" smtClean="0"/>
              <a:t> waiting for this infrastructure to complete. </a:t>
            </a:r>
          </a:p>
          <a:p>
            <a:pPr marL="233309" indent="-233309">
              <a:buFont typeface="+mj-lt"/>
              <a:buAutoNum type="arabicPeriod"/>
            </a:pPr>
            <a:r>
              <a:rPr lang="en-US" dirty="0" smtClean="0"/>
              <a:t>The resulting page is sent back to the user.</a:t>
            </a:r>
          </a:p>
          <a:p>
            <a:pPr marL="233309" indent="-233309">
              <a:buFont typeface="+mj-lt"/>
              <a:buAutoNum type="arabicPeriod"/>
            </a:pPr>
            <a:r>
              <a:rPr lang="en-US" dirty="0" smtClean="0"/>
              <a:t>Rendered results sent back to the requester.</a:t>
            </a:r>
          </a:p>
        </p:txBody>
      </p:sp>
      <p:sp>
        <p:nvSpPr>
          <p:cNvPr id="4" name="Header Placeholder 3"/>
          <p:cNvSpPr>
            <a:spLocks noGrp="1"/>
          </p:cNvSpPr>
          <p:nvPr>
            <p:ph type="hdr" sz="quarter" idx="10"/>
          </p:nvPr>
        </p:nvSpPr>
        <p:spPr/>
        <p:txBody>
          <a:bodyPr/>
          <a:lstStyle/>
          <a:p>
            <a:pPr>
              <a:defRPr/>
            </a:pPr>
            <a:r>
              <a:rPr lang="en-US" smtClean="0"/>
              <a:t>MS Confidential : SharePoint 2010 Developer Workshop (Beta1)</a:t>
            </a:r>
            <a:endParaRPr lang="en-US" dirty="0"/>
          </a:p>
        </p:txBody>
      </p:sp>
      <p:sp>
        <p:nvSpPr>
          <p:cNvPr id="5" name="Slide Number Placeholder 4"/>
          <p:cNvSpPr>
            <a:spLocks noGrp="1"/>
          </p:cNvSpPr>
          <p:nvPr>
            <p:ph type="sldNum" sz="quarter" idx="11"/>
          </p:nvPr>
        </p:nvSpPr>
        <p:spPr/>
        <p:txBody>
          <a:bodyPr/>
          <a:lstStyle/>
          <a:p>
            <a:r>
              <a:rPr lang="en-US" smtClean="0"/>
              <a:t>Lecture 13: Sandboxed Solutions - </a:t>
            </a:r>
            <a:fld id="{073E6628-0705-4E34-90AA-D61A964D0AFD}" type="slidenum">
              <a:rPr lang="en-US" smtClean="0"/>
              <a:pPr/>
              <a:t>16</a:t>
            </a:fld>
            <a:endParaRPr lang="en-US" dirty="0"/>
          </a:p>
        </p:txBody>
      </p:sp>
    </p:spTree>
    <p:extLst>
      <p:ext uri="{BB962C8B-B14F-4D97-AF65-F5344CB8AC3E}">
        <p14:creationId xmlns:p14="http://schemas.microsoft.com/office/powerpoint/2010/main" val="895249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smtClean="0"/>
              <a:t>This slide discusses</a:t>
            </a:r>
            <a:r>
              <a:rPr lang="en-US" baseline="0" dirty="0" smtClean="0"/>
              <a:t> the capabilities of the subset object model. </a:t>
            </a:r>
          </a:p>
          <a:p>
            <a:pPr marL="171450" indent="-171450">
              <a:buFont typeface="Arial" pitchFamily="34" charset="0"/>
              <a:buChar char="•"/>
            </a:pPr>
            <a:r>
              <a:rPr lang="en-US" baseline="0" dirty="0" smtClean="0"/>
              <a:t>The Subset Object model is a subset of the full SharePoint 2010 Object Model and is made available to code executing within the security sandbox. </a:t>
            </a:r>
          </a:p>
          <a:p>
            <a:pPr marL="171450" indent="-171450">
              <a:buFont typeface="Arial" pitchFamily="34" charset="0"/>
              <a:buChar char="•"/>
            </a:pPr>
            <a:r>
              <a:rPr lang="en-US" baseline="0" dirty="0" smtClean="0"/>
              <a:t>Generally the Subset OM contains classes for content below the </a:t>
            </a:r>
            <a:r>
              <a:rPr lang="en-US" baseline="0" dirty="0" err="1" smtClean="0"/>
              <a:t>SPSite</a:t>
            </a:r>
            <a:r>
              <a:rPr lang="en-US" baseline="0" dirty="0" smtClean="0"/>
              <a:t>, except for security sensitive classes such as auditing and </a:t>
            </a:r>
            <a:r>
              <a:rPr lang="en-US" baseline="0" dirty="0" err="1" smtClean="0"/>
              <a:t>SPSecurity</a:t>
            </a:r>
            <a:r>
              <a:rPr lang="en-US" baseline="0" dirty="0" smtClean="0"/>
              <a:t>.</a:t>
            </a:r>
          </a:p>
          <a:p>
            <a:pPr marL="171450" indent="-171450">
              <a:buFont typeface="Arial" pitchFamily="34" charset="0"/>
              <a:buChar char="•"/>
            </a:pPr>
            <a:r>
              <a:rPr lang="en-US" baseline="0" dirty="0" smtClean="0"/>
              <a:t>Visual Studio 2010 filters IntelliSense based on whether you develop a full-trust or sandboxed solution.</a:t>
            </a:r>
            <a:endParaRPr lang="nl-NL" dirty="0"/>
          </a:p>
        </p:txBody>
      </p:sp>
      <p:sp>
        <p:nvSpPr>
          <p:cNvPr id="4" name="Header Placeholder 3"/>
          <p:cNvSpPr>
            <a:spLocks noGrp="1"/>
          </p:cNvSpPr>
          <p:nvPr>
            <p:ph type="hdr" sz="quarter" idx="10"/>
          </p:nvPr>
        </p:nvSpPr>
        <p:spPr>
          <a:xfrm>
            <a:off x="0" y="0"/>
            <a:ext cx="3975652" cy="480060"/>
          </a:xfrm>
          <a:prstGeom prst="rect">
            <a:avLst/>
          </a:prstGeom>
        </p:spPr>
        <p:txBody>
          <a:bodyPr/>
          <a:lstStyle/>
          <a:p>
            <a:pPr>
              <a:defRPr/>
            </a:pPr>
            <a:r>
              <a:rPr lang="en-US" smtClean="0"/>
              <a:t>MS Confidential : SharePoint 2010 Developer Workshop (Beta1)</a:t>
            </a:r>
            <a:endParaRPr lang="en-US" dirty="0"/>
          </a:p>
        </p:txBody>
      </p:sp>
      <p:sp>
        <p:nvSpPr>
          <p:cNvPr id="6" name="Slide Number Placeholder 4"/>
          <p:cNvSpPr txBox="1">
            <a:spLocks/>
          </p:cNvSpPr>
          <p:nvPr/>
        </p:nvSpPr>
        <p:spPr>
          <a:xfrm>
            <a:off x="3975652" y="0"/>
            <a:ext cx="3339548" cy="480060"/>
          </a:xfrm>
          <a:prstGeom prst="rect">
            <a:avLst/>
          </a:prstGeom>
        </p:spPr>
        <p:txBody>
          <a:bodyPr lIns="94851" tIns="47425" rIns="94851" bIns="47425"/>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13: Sandboxed Solutions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smtClean="0"/>
              <a:t>Code is executed in a sandbox protected through CAS. </a:t>
            </a:r>
          </a:p>
          <a:p>
            <a:pPr marL="171450" indent="-171450">
              <a:buFont typeface="Arial" pitchFamily="34" charset="0"/>
              <a:buChar char="•"/>
            </a:pPr>
            <a:r>
              <a:rPr lang="en-US" dirty="0" smtClean="0"/>
              <a:t>There are two general policies. </a:t>
            </a:r>
          </a:p>
          <a:p>
            <a:pPr marL="628650" lvl="1" indent="-171450">
              <a:buFont typeface="Arial" pitchFamily="34" charset="0"/>
              <a:buChar char="•"/>
            </a:pPr>
            <a:r>
              <a:rPr lang="en-US" dirty="0" smtClean="0"/>
              <a:t>The first</a:t>
            </a:r>
            <a:r>
              <a:rPr lang="en-US" baseline="0" dirty="0" smtClean="0"/>
              <a:t> applies to Microsoft SharePoint DLLs, giving them full-trust (including the Subset OM), </a:t>
            </a:r>
          </a:p>
          <a:p>
            <a:pPr marL="628650" lvl="1" indent="-171450">
              <a:buFont typeface="Arial" pitchFamily="34" charset="0"/>
              <a:buChar char="•"/>
            </a:pPr>
            <a:r>
              <a:rPr lang="en-US" baseline="0" dirty="0" smtClean="0"/>
              <a:t>The other applies to all other code. You are given very strict permissions.</a:t>
            </a:r>
          </a:p>
          <a:p>
            <a:pPr marL="171450" indent="-171450">
              <a:buFont typeface="Arial" pitchFamily="34" charset="0"/>
              <a:buChar char="•"/>
            </a:pPr>
            <a:r>
              <a:rPr lang="en-US" baseline="0" dirty="0" smtClean="0"/>
              <a:t>In order to shield from lurking dangers in the SharePoint object model, SharePoint has a concept of a API Block List that allows further restrictions on the APIs a sandboxed piece of code can call.</a:t>
            </a:r>
            <a:endParaRPr lang="nl-NL" dirty="0"/>
          </a:p>
        </p:txBody>
      </p:sp>
      <p:sp>
        <p:nvSpPr>
          <p:cNvPr id="4" name="Header Placeholder 3"/>
          <p:cNvSpPr>
            <a:spLocks noGrp="1"/>
          </p:cNvSpPr>
          <p:nvPr>
            <p:ph type="hdr" sz="quarter" idx="10"/>
          </p:nvPr>
        </p:nvSpPr>
        <p:spPr>
          <a:xfrm>
            <a:off x="0" y="0"/>
            <a:ext cx="3975652" cy="480060"/>
          </a:xfrm>
          <a:prstGeom prst="rect">
            <a:avLst/>
          </a:prstGeom>
        </p:spPr>
        <p:txBody>
          <a:bodyPr/>
          <a:lstStyle/>
          <a:p>
            <a:pPr>
              <a:defRPr/>
            </a:pPr>
            <a:r>
              <a:rPr lang="en-US" smtClean="0"/>
              <a:t>MS Confidential : SharePoint 2010 Developer Workshop (Beta1)</a:t>
            </a:r>
            <a:endParaRPr lang="en-US" dirty="0"/>
          </a:p>
        </p:txBody>
      </p:sp>
      <p:sp>
        <p:nvSpPr>
          <p:cNvPr id="6" name="Slide Number Placeholder 4"/>
          <p:cNvSpPr txBox="1">
            <a:spLocks/>
          </p:cNvSpPr>
          <p:nvPr/>
        </p:nvSpPr>
        <p:spPr>
          <a:xfrm>
            <a:off x="3975652" y="0"/>
            <a:ext cx="3339548" cy="480060"/>
          </a:xfrm>
          <a:prstGeom prst="rect">
            <a:avLst/>
          </a:prstGeom>
        </p:spPr>
        <p:txBody>
          <a:bodyPr lIns="94851" tIns="47425" rIns="94851" bIns="47425"/>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13: Sandboxed Solutions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smtClean="0"/>
              <a:t>Visual Studio</a:t>
            </a:r>
            <a:r>
              <a:rPr lang="en-US" baseline="0" dirty="0" smtClean="0"/>
              <a:t> 2010 prompts developer is solution is full/sandbox… this simply sets a bit in the *.</a:t>
            </a:r>
            <a:r>
              <a:rPr lang="en-US" baseline="0" dirty="0" err="1" smtClean="0"/>
              <a:t>csproj.user</a:t>
            </a:r>
            <a:r>
              <a:rPr lang="en-US" baseline="0" dirty="0" smtClean="0"/>
              <a:t> file.</a:t>
            </a:r>
          </a:p>
          <a:p>
            <a:pPr marL="628650" lvl="1" indent="-171450">
              <a:buFont typeface="Arial" pitchFamily="34" charset="0"/>
              <a:buChar char="•"/>
            </a:pPr>
            <a:r>
              <a:rPr lang="en-US" baseline="0" dirty="0" smtClean="0"/>
              <a:t>This tells VS to use a specific IntelliSense file that includes the subset of what you can use.</a:t>
            </a:r>
          </a:p>
          <a:p>
            <a:pPr marL="628650" lvl="1" indent="-171450">
              <a:buFont typeface="Arial" pitchFamily="34" charset="0"/>
              <a:buChar char="•"/>
            </a:pPr>
            <a:r>
              <a:rPr lang="en-US" baseline="0" dirty="0" smtClean="0"/>
              <a:t>However, developers can still type the blocked calls, such as </a:t>
            </a:r>
            <a:r>
              <a:rPr lang="en-US" baseline="0" dirty="0" err="1" smtClean="0"/>
              <a:t>SPSecurity.RunWithElevatedPrivlidges</a:t>
            </a:r>
            <a:r>
              <a:rPr lang="en-US" baseline="0" dirty="0" smtClean="0"/>
              <a:t>(), and successfully </a:t>
            </a:r>
            <a:r>
              <a:rPr lang="en-US" baseline="0" dirty="0" err="1" smtClean="0"/>
              <a:t>copile</a:t>
            </a:r>
            <a:r>
              <a:rPr lang="en-US" baseline="0" dirty="0" smtClean="0"/>
              <a:t>.</a:t>
            </a:r>
            <a:endParaRPr lang="en-US" dirty="0" smtClean="0"/>
          </a:p>
          <a:p>
            <a:pPr marL="171450" indent="-171450">
              <a:buFont typeface="Arial" pitchFamily="34" charset="0"/>
              <a:buChar char="•"/>
            </a:pPr>
            <a:r>
              <a:rPr lang="en-US" baseline="0" dirty="0" smtClean="0"/>
              <a:t>At runtime the link will be resolved against either the subset object model, or against the full object model depending on the type of solution. Calls to </a:t>
            </a:r>
            <a:r>
              <a:rPr lang="en-US" baseline="0" dirty="0" err="1" smtClean="0"/>
              <a:t>SPSecurity</a:t>
            </a:r>
            <a:r>
              <a:rPr lang="en-US" baseline="0" dirty="0" smtClean="0"/>
              <a:t> will fail at runtime when you are sandboxed. </a:t>
            </a:r>
          </a:p>
          <a:p>
            <a:pPr marL="171450" indent="-171450">
              <a:buFont typeface="Arial" pitchFamily="34" charset="0"/>
              <a:buChar char="•"/>
            </a:pPr>
            <a:r>
              <a:rPr lang="en-US" baseline="0" dirty="0" smtClean="0"/>
              <a:t>This can be a challenge for developers who copy-paste code samples from what should be full trusted solutions, or upgrading existing projects.</a:t>
            </a:r>
          </a:p>
          <a:p>
            <a:pPr marL="628650" lvl="1" indent="-171450">
              <a:buFont typeface="Arial" pitchFamily="34" charset="0"/>
              <a:buChar char="•"/>
            </a:pPr>
            <a:r>
              <a:rPr lang="en-US" baseline="0" dirty="0" smtClean="0"/>
              <a:t>WHY? Only at RUNTIME will users find out they can’t do specific things because there is no COMPILETIME check</a:t>
            </a:r>
          </a:p>
          <a:p>
            <a:pPr marL="628650" lvl="1" indent="-171450">
              <a:buFont typeface="Arial" pitchFamily="34" charset="0"/>
              <a:buChar char="•"/>
            </a:pPr>
            <a:r>
              <a:rPr lang="en-US" baseline="0" dirty="0" smtClean="0"/>
              <a:t>WORKAROUND: change the Microsoft.SharePoint.dll project reference to use the sandbox proxy assembly: [..]\14\</a:t>
            </a:r>
            <a:r>
              <a:rPr lang="en-US" baseline="0" dirty="0" err="1" smtClean="0"/>
              <a:t>UserCode</a:t>
            </a:r>
            <a:r>
              <a:rPr lang="en-US" baseline="0" dirty="0" smtClean="0"/>
              <a:t>\Assemblies\Microsoft.SharePoint.dll</a:t>
            </a:r>
          </a:p>
          <a:p>
            <a:pPr marL="628650" lvl="1" indent="-171450">
              <a:buFont typeface="Arial" pitchFamily="34" charset="0"/>
              <a:buChar char="•"/>
            </a:pPr>
            <a:r>
              <a:rPr lang="en-US" baseline="0" dirty="0" smtClean="0"/>
              <a:t>NOTE: do not deploy code referenced against this assembly… the workaround should only be a check &amp; temporary.</a:t>
            </a:r>
            <a:endParaRPr lang="en-US" dirty="0"/>
          </a:p>
        </p:txBody>
      </p:sp>
      <p:sp>
        <p:nvSpPr>
          <p:cNvPr id="4" name="Header Placeholder 3"/>
          <p:cNvSpPr>
            <a:spLocks noGrp="1"/>
          </p:cNvSpPr>
          <p:nvPr>
            <p:ph type="hdr" sz="quarter" idx="10"/>
          </p:nvPr>
        </p:nvSpPr>
        <p:spPr>
          <a:xfrm>
            <a:off x="0" y="0"/>
            <a:ext cx="3975652" cy="480060"/>
          </a:xfrm>
          <a:prstGeom prst="rect">
            <a:avLst/>
          </a:prstGeom>
        </p:spPr>
        <p:txBody>
          <a:bodyPr/>
          <a:lstStyle/>
          <a:p>
            <a:pPr>
              <a:defRPr/>
            </a:pPr>
            <a:r>
              <a:rPr lang="en-US" smtClean="0"/>
              <a:t>MS Confidential : SharePoint 2010 Developer Workshop (Beta1)</a:t>
            </a:r>
            <a:endParaRPr lang="en-US" dirty="0"/>
          </a:p>
        </p:txBody>
      </p:sp>
      <p:sp>
        <p:nvSpPr>
          <p:cNvPr id="6" name="Slide Number Placeholder 4"/>
          <p:cNvSpPr txBox="1">
            <a:spLocks/>
          </p:cNvSpPr>
          <p:nvPr/>
        </p:nvSpPr>
        <p:spPr>
          <a:xfrm>
            <a:off x="3975652" y="0"/>
            <a:ext cx="3339548" cy="480060"/>
          </a:xfrm>
          <a:prstGeom prst="rect">
            <a:avLst/>
          </a:prstGeom>
        </p:spPr>
        <p:txBody>
          <a:bodyPr lIns="94851" tIns="47425" rIns="94851" bIns="47425"/>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13: Sandboxed Solutions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smtClean="0"/>
              <a:t>MS Confidential : SharePoint 2010 Developer Workshop (Beta1)</a:t>
            </a:r>
            <a:endParaRPr lang="en-US" dirty="0"/>
          </a:p>
        </p:txBody>
      </p:sp>
      <p:sp>
        <p:nvSpPr>
          <p:cNvPr id="6" name="Slide Number Placeholder 4"/>
          <p:cNvSpPr txBox="1">
            <a:spLocks/>
          </p:cNvSpPr>
          <p:nvPr/>
        </p:nvSpPr>
        <p:spPr>
          <a:xfrm>
            <a:off x="3975652" y="0"/>
            <a:ext cx="3339548" cy="480060"/>
          </a:xfrm>
          <a:prstGeom prst="rect">
            <a:avLst/>
          </a:prstGeom>
        </p:spPr>
        <p:txBody>
          <a:bodyPr lIns="94851" tIns="47425" rIns="94851" bIns="47425"/>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13: Sandboxed Solutions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smtClean="0"/>
              <a:t>Resource monitors</a:t>
            </a:r>
            <a:r>
              <a:rPr lang="en-US" baseline="0" dirty="0" smtClean="0"/>
              <a:t> keep sandbox solutions from over taxing the server.</a:t>
            </a:r>
          </a:p>
          <a:p>
            <a:pPr marL="171450" indent="-171450">
              <a:buFont typeface="Arial" pitchFamily="34" charset="0"/>
              <a:buChar char="•"/>
            </a:pPr>
            <a:r>
              <a:rPr lang="en-US" baseline="0" dirty="0" smtClean="0"/>
              <a:t>The SUM of all resource measures is the number applied to the quota.</a:t>
            </a:r>
          </a:p>
          <a:p>
            <a:pPr marL="171450" indent="-171450">
              <a:buFont typeface="Arial" pitchFamily="34" charset="0"/>
              <a:buChar char="•"/>
            </a:pPr>
            <a:r>
              <a:rPr lang="en-US" baseline="0" dirty="0" smtClean="0"/>
              <a:t>The MAX of all resource measures is used to determine if the sandbox should be turned off for a given solution one day.</a:t>
            </a:r>
            <a:endParaRPr lang="en-US" dirty="0"/>
          </a:p>
        </p:txBody>
      </p:sp>
      <p:sp>
        <p:nvSpPr>
          <p:cNvPr id="4" name="Slide Number Placeholder 3"/>
          <p:cNvSpPr>
            <a:spLocks noGrp="1"/>
          </p:cNvSpPr>
          <p:nvPr>
            <p:ph type="sldNum" sz="quarter" idx="10"/>
          </p:nvPr>
        </p:nvSpPr>
        <p:spPr/>
        <p:txBody>
          <a:bodyPr/>
          <a:lstStyle/>
          <a:p>
            <a:fld id="{81FFB24B-1286-4D60-8088-E6CF2B8A6A95}" type="slidenum">
              <a:rPr lang="fi-FI" smtClean="0"/>
              <a:pPr/>
              <a:t>22</a:t>
            </a:fld>
            <a:endParaRPr lang="fi-FI"/>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Resource points aren’t calculated immediately… they are a bit delayed</a:t>
            </a:r>
          </a:p>
          <a:p>
            <a:pPr marL="171450" indent="-171450">
              <a:buFont typeface="Arial" pitchFamily="34" charset="0"/>
              <a:buChar char="•"/>
            </a:pPr>
            <a:r>
              <a:rPr lang="en-US" dirty="0" smtClean="0"/>
              <a:t>A sandbox solution will never shut off in mid-process...</a:t>
            </a:r>
          </a:p>
          <a:p>
            <a:pPr marL="171450" indent="-171450">
              <a:buFont typeface="Arial" pitchFamily="34" charset="0"/>
              <a:buChar char="•"/>
            </a:pPr>
            <a:r>
              <a:rPr lang="en-US" dirty="0" smtClean="0"/>
              <a:t>The</a:t>
            </a:r>
            <a:r>
              <a:rPr lang="en-US" baseline="0" dirty="0" smtClean="0"/>
              <a:t> resource counters recycled nightly by a timer job (default = midnight of the server the timer job runs on)</a:t>
            </a:r>
            <a:endParaRPr lang="en-US" dirty="0"/>
          </a:p>
        </p:txBody>
      </p:sp>
      <p:sp>
        <p:nvSpPr>
          <p:cNvPr id="4" name="Header Placeholder 3"/>
          <p:cNvSpPr>
            <a:spLocks noGrp="1"/>
          </p:cNvSpPr>
          <p:nvPr>
            <p:ph type="hdr" sz="quarter" idx="10"/>
          </p:nvPr>
        </p:nvSpPr>
        <p:spPr/>
        <p:txBody>
          <a:bodyPr/>
          <a:lstStyle/>
          <a:p>
            <a:pPr>
              <a:defRPr/>
            </a:pPr>
            <a:r>
              <a:rPr lang="en-US" smtClean="0"/>
              <a:t>MS Confidential : SharePoint 2010 Developer Workshop (Beta1)</a:t>
            </a:r>
            <a:endParaRPr lang="en-US" dirty="0"/>
          </a:p>
        </p:txBody>
      </p:sp>
      <p:sp>
        <p:nvSpPr>
          <p:cNvPr id="5" name="Slide Number Placeholder 4"/>
          <p:cNvSpPr>
            <a:spLocks noGrp="1"/>
          </p:cNvSpPr>
          <p:nvPr>
            <p:ph type="sldNum" sz="quarter" idx="11"/>
          </p:nvPr>
        </p:nvSpPr>
        <p:spPr/>
        <p:txBody>
          <a:bodyPr/>
          <a:lstStyle/>
          <a:p>
            <a:r>
              <a:rPr lang="en-US" smtClean="0"/>
              <a:t>Lecture 13: Sandboxed Solutions - </a:t>
            </a:r>
            <a:fld id="{073E6628-0705-4E34-90AA-D61A964D0AFD}" type="slidenum">
              <a:rPr lang="en-US" smtClean="0"/>
              <a:pPr/>
              <a:t>23</a:t>
            </a:fld>
            <a:endParaRPr lang="en-US" dirty="0"/>
          </a:p>
        </p:txBody>
      </p:sp>
    </p:spTree>
    <p:extLst>
      <p:ext uri="{BB962C8B-B14F-4D97-AF65-F5344CB8AC3E}">
        <p14:creationId xmlns:p14="http://schemas.microsoft.com/office/powerpoint/2010/main" val="880288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Header Placeholder 3"/>
          <p:cNvSpPr>
            <a:spLocks noGrp="1"/>
          </p:cNvSpPr>
          <p:nvPr>
            <p:ph type="hdr" sz="quarter" idx="10"/>
          </p:nvPr>
        </p:nvSpPr>
        <p:spPr>
          <a:xfrm>
            <a:off x="0" y="0"/>
            <a:ext cx="3975652" cy="480060"/>
          </a:xfrm>
          <a:prstGeom prst="rect">
            <a:avLst/>
          </a:prstGeom>
        </p:spPr>
        <p:txBody>
          <a:bodyPr/>
          <a:lstStyle/>
          <a:p>
            <a:pPr>
              <a:defRPr/>
            </a:pPr>
            <a:r>
              <a:rPr lang="en-US" smtClean="0"/>
              <a:t>MS Confidential : SharePoint 2010 Developer Workshop (Beta1)</a:t>
            </a:r>
            <a:endParaRPr lang="en-US" dirty="0"/>
          </a:p>
        </p:txBody>
      </p:sp>
      <p:sp>
        <p:nvSpPr>
          <p:cNvPr id="6" name="Slide Number Placeholder 4"/>
          <p:cNvSpPr txBox="1">
            <a:spLocks/>
          </p:cNvSpPr>
          <p:nvPr/>
        </p:nvSpPr>
        <p:spPr>
          <a:xfrm>
            <a:off x="3975652" y="0"/>
            <a:ext cx="3339548" cy="480060"/>
          </a:xfrm>
          <a:prstGeom prst="rect">
            <a:avLst/>
          </a:prstGeom>
        </p:spPr>
        <p:txBody>
          <a:bodyPr lIns="94851" tIns="47425" rIns="94851" bIns="47425"/>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13: Sandboxed Solutions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smtClean="0"/>
              <a:t>Resource Per Point is how much this contributes</a:t>
            </a:r>
            <a:r>
              <a:rPr lang="en-US" baseline="0" dirty="0" smtClean="0"/>
              <a:t> to the point limit per day for the site collection</a:t>
            </a:r>
          </a:p>
          <a:p>
            <a:pPr marL="171450" indent="-171450">
              <a:buFont typeface="Arial" pitchFamily="34" charset="0"/>
              <a:buChar char="•"/>
            </a:pPr>
            <a:r>
              <a:rPr lang="en-US" baseline="0" dirty="0" smtClean="0"/>
              <a:t>Hard Limit is how much of this resource a solution can use in a single invocation before it is terminated – a maximum use of quota in a single invocation</a:t>
            </a:r>
          </a:p>
          <a:p>
            <a:pPr marL="171450" indent="-171450">
              <a:buFont typeface="Arial" pitchFamily="34" charset="0"/>
              <a:buChar char="•"/>
            </a:pPr>
            <a:r>
              <a:rPr lang="en-US" baseline="0" dirty="0" smtClean="0"/>
              <a:t>Invocation count is used to measure the per-instance cost of a solution for purposes of reporting and assigning to run-time “tiers” for farms that want to separate solutions into multiple different sandbox processes – there is only one by default.</a:t>
            </a:r>
            <a:endParaRPr lang="en-US" dirty="0"/>
          </a:p>
        </p:txBody>
      </p:sp>
      <p:sp>
        <p:nvSpPr>
          <p:cNvPr id="4" name="Header Placeholder 3"/>
          <p:cNvSpPr>
            <a:spLocks noGrp="1"/>
          </p:cNvSpPr>
          <p:nvPr>
            <p:ph type="hdr" sz="quarter" idx="10"/>
          </p:nvPr>
        </p:nvSpPr>
        <p:spPr/>
        <p:txBody>
          <a:bodyPr/>
          <a:lstStyle/>
          <a:p>
            <a:r>
              <a:rPr lang="en-US" smtClean="0"/>
              <a:t>Microsoft SharePoint Server 2010 Ignite!</a:t>
            </a:r>
            <a:endParaRPr lang="en-US" dirty="0"/>
          </a:p>
        </p:txBody>
      </p:sp>
      <p:sp>
        <p:nvSpPr>
          <p:cNvPr id="5" name="Date Placeholder 4"/>
          <p:cNvSpPr>
            <a:spLocks noGrp="1"/>
          </p:cNvSpPr>
          <p:nvPr>
            <p:ph type="dt" idx="11"/>
          </p:nvPr>
        </p:nvSpPr>
        <p:spPr>
          <a:xfrm>
            <a:off x="4143737" y="0"/>
            <a:ext cx="3169810" cy="479733"/>
          </a:xfrm>
          <a:prstGeom prst="rect">
            <a:avLst/>
          </a:prstGeom>
        </p:spPr>
        <p:txBody>
          <a:bodyPr lIns="94704" tIns="47352" rIns="94704" bIns="47352"/>
          <a:lstStyle/>
          <a:p>
            <a:fld id="{4F8C26C1-0296-473D-83BE-9B2AF8175B00}" type="datetime1">
              <a:rPr lang="en-US" smtClean="0"/>
              <a:pPr/>
              <a:t>10/15/2009</a:t>
            </a:fld>
            <a:endParaRPr lang="en-US" dirty="0"/>
          </a:p>
        </p:txBody>
      </p:sp>
      <p:sp>
        <p:nvSpPr>
          <p:cNvPr id="6" name="Footer Placeholder 5"/>
          <p:cNvSpPr>
            <a:spLocks noGrp="1"/>
          </p:cNvSpPr>
          <p:nvPr>
            <p:ph type="ftr" sz="quarter" idx="12"/>
          </p:nvPr>
        </p:nvSpPr>
        <p:spPr>
          <a:xfrm>
            <a:off x="0" y="9119830"/>
            <a:ext cx="3169810" cy="479733"/>
          </a:xfrm>
          <a:prstGeom prst="rect">
            <a:avLst/>
          </a:prstGeom>
        </p:spPr>
        <p:txBody>
          <a:bodyPr lIns="94704" tIns="47352" rIns="94704" bIns="47352"/>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24</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FFB24B-1286-4D60-8088-E6CF2B8A6A95}" type="slidenum">
              <a:rPr lang="fi-FI" smtClean="0"/>
              <a:pPr/>
              <a:t>25</a:t>
            </a:fld>
            <a:endParaRPr lang="fi-FI"/>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smtClean="0"/>
              <a:t>Management</a:t>
            </a:r>
            <a:r>
              <a:rPr lang="en-US" baseline="0" dirty="0" smtClean="0"/>
              <a:t> of sandbox solutions is handled through resource quotas, similar to site quotas</a:t>
            </a:r>
          </a:p>
          <a:p>
            <a:pPr marL="628650" lvl="1" indent="-171450">
              <a:buFont typeface="Arial" pitchFamily="34" charset="0"/>
              <a:buChar char="•"/>
            </a:pPr>
            <a:r>
              <a:rPr lang="en-US" baseline="0" dirty="0" smtClean="0"/>
              <a:t>Scoped at the site collection</a:t>
            </a:r>
          </a:p>
          <a:p>
            <a:pPr marL="171450" lvl="0" indent="-171450">
              <a:buFont typeface="Arial" pitchFamily="34" charset="0"/>
              <a:buChar char="•"/>
            </a:pPr>
            <a:r>
              <a:rPr lang="en-US" baseline="0" dirty="0" smtClean="0"/>
              <a:t>When sandbox goes over it’s resource allocation, all solutions are blocked from executing in the sandbox for remainder of the day</a:t>
            </a:r>
          </a:p>
          <a:p>
            <a:pPr marL="171450" lvl="0" indent="-171450">
              <a:buFont typeface="Arial" pitchFamily="34" charset="0"/>
              <a:buChar char="•"/>
            </a:pPr>
            <a:r>
              <a:rPr lang="en-US" baseline="0" dirty="0" smtClean="0"/>
              <a:t>Management is done through Central Administration or PowerShell</a:t>
            </a:r>
          </a:p>
        </p:txBody>
      </p:sp>
      <p:sp>
        <p:nvSpPr>
          <p:cNvPr id="4" name="Slide Number Placeholder 3"/>
          <p:cNvSpPr>
            <a:spLocks noGrp="1"/>
          </p:cNvSpPr>
          <p:nvPr>
            <p:ph type="sldNum" sz="quarter" idx="10"/>
          </p:nvPr>
        </p:nvSpPr>
        <p:spPr/>
        <p:txBody>
          <a:bodyPr/>
          <a:lstStyle/>
          <a:p>
            <a:fld id="{81FFB24B-1286-4D60-8088-E6CF2B8A6A95}" type="slidenum">
              <a:rPr lang="fi-FI" smtClean="0"/>
              <a:pPr/>
              <a:t>26</a:t>
            </a:fld>
            <a:endParaRPr lang="fi-FI"/>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smtClean="0"/>
              <a:t>Code can</a:t>
            </a:r>
            <a:r>
              <a:rPr lang="en-US" baseline="0" dirty="0" smtClean="0"/>
              <a:t> either be executed locally on the machine that receives the request, or on a load-balanced back-end server. The User Code Service needs to run on the machine executing the request. </a:t>
            </a:r>
            <a:endParaRPr lang="en-US" dirty="0"/>
          </a:p>
        </p:txBody>
      </p:sp>
      <p:sp>
        <p:nvSpPr>
          <p:cNvPr id="4" name="Header Placeholder 3"/>
          <p:cNvSpPr>
            <a:spLocks noGrp="1"/>
          </p:cNvSpPr>
          <p:nvPr>
            <p:ph type="hdr" sz="quarter" idx="10"/>
          </p:nvPr>
        </p:nvSpPr>
        <p:spPr>
          <a:xfrm>
            <a:off x="0" y="0"/>
            <a:ext cx="3975652" cy="480060"/>
          </a:xfrm>
          <a:prstGeom prst="rect">
            <a:avLst/>
          </a:prstGeom>
        </p:spPr>
        <p:txBody>
          <a:bodyPr/>
          <a:lstStyle/>
          <a:p>
            <a:pPr>
              <a:defRPr/>
            </a:pPr>
            <a:r>
              <a:rPr lang="en-US" smtClean="0"/>
              <a:t>MS Confidential : SharePoint 2010 Developer Workshop (Beta1)</a:t>
            </a:r>
            <a:endParaRPr lang="en-US" dirty="0"/>
          </a:p>
        </p:txBody>
      </p:sp>
      <p:sp>
        <p:nvSpPr>
          <p:cNvPr id="6" name="Slide Number Placeholder 4"/>
          <p:cNvSpPr txBox="1">
            <a:spLocks/>
          </p:cNvSpPr>
          <p:nvPr/>
        </p:nvSpPr>
        <p:spPr>
          <a:xfrm>
            <a:off x="3975652" y="0"/>
            <a:ext cx="3339548" cy="480060"/>
          </a:xfrm>
          <a:prstGeom prst="rect">
            <a:avLst/>
          </a:prstGeom>
        </p:spPr>
        <p:txBody>
          <a:bodyPr lIns="94851" tIns="47425" rIns="94851" bIns="47425"/>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13: Sandboxed Solutions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smtClean="0"/>
              <a:t>A solution</a:t>
            </a:r>
            <a:r>
              <a:rPr lang="en-US" baseline="0" dirty="0" smtClean="0"/>
              <a:t> </a:t>
            </a:r>
            <a:r>
              <a:rPr lang="en-US" baseline="0" dirty="0" err="1" smtClean="0"/>
              <a:t>validator</a:t>
            </a:r>
            <a:r>
              <a:rPr lang="en-US" baseline="0" dirty="0" smtClean="0"/>
              <a:t> is a normal </a:t>
            </a:r>
            <a:r>
              <a:rPr lang="en-US" baseline="0" dirty="0" err="1" smtClean="0"/>
              <a:t>SPPersistedObject</a:t>
            </a:r>
            <a:r>
              <a:rPr lang="en-US" baseline="0" dirty="0" smtClean="0"/>
              <a:t> and needs to be handled as such. The validator is called when it is installed (on all items) and when a solution is installed or changed.</a:t>
            </a:r>
            <a:endParaRPr lang="nl-NL" dirty="0"/>
          </a:p>
        </p:txBody>
      </p:sp>
      <p:sp>
        <p:nvSpPr>
          <p:cNvPr id="4" name="Header Placeholder 3"/>
          <p:cNvSpPr>
            <a:spLocks noGrp="1"/>
          </p:cNvSpPr>
          <p:nvPr>
            <p:ph type="hdr" sz="quarter" idx="10"/>
          </p:nvPr>
        </p:nvSpPr>
        <p:spPr>
          <a:xfrm>
            <a:off x="0" y="0"/>
            <a:ext cx="3975652" cy="480060"/>
          </a:xfrm>
          <a:prstGeom prst="rect">
            <a:avLst/>
          </a:prstGeom>
        </p:spPr>
        <p:txBody>
          <a:bodyPr/>
          <a:lstStyle/>
          <a:p>
            <a:pPr>
              <a:defRPr/>
            </a:pPr>
            <a:r>
              <a:rPr lang="en-US" smtClean="0"/>
              <a:t>MS Confidential : SharePoint 2010 Developer Workshop (Beta1)</a:t>
            </a:r>
            <a:endParaRPr lang="en-US" dirty="0"/>
          </a:p>
        </p:txBody>
      </p:sp>
      <p:sp>
        <p:nvSpPr>
          <p:cNvPr id="6" name="Slide Number Placeholder 4"/>
          <p:cNvSpPr txBox="1">
            <a:spLocks/>
          </p:cNvSpPr>
          <p:nvPr/>
        </p:nvSpPr>
        <p:spPr>
          <a:xfrm>
            <a:off x="3975652" y="0"/>
            <a:ext cx="3339548" cy="480060"/>
          </a:xfrm>
          <a:prstGeom prst="rect">
            <a:avLst/>
          </a:prstGeom>
        </p:spPr>
        <p:txBody>
          <a:bodyPr lIns="94851" tIns="47425" rIns="94851" bIns="47425"/>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13: Sandboxed Solutions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smtClean="0"/>
              <a:t>MS Confidential : SharePoint 2010 Developer Workshop (Beta1)</a:t>
            </a:r>
            <a:endParaRPr lang="en-US" dirty="0"/>
          </a:p>
        </p:txBody>
      </p:sp>
      <p:sp>
        <p:nvSpPr>
          <p:cNvPr id="6" name="Slide Number Placeholder 4"/>
          <p:cNvSpPr txBox="1">
            <a:spLocks/>
          </p:cNvSpPr>
          <p:nvPr/>
        </p:nvSpPr>
        <p:spPr>
          <a:xfrm>
            <a:off x="3975652" y="0"/>
            <a:ext cx="3339548" cy="480060"/>
          </a:xfrm>
          <a:prstGeom prst="rect">
            <a:avLst/>
          </a:prstGeom>
        </p:spPr>
        <p:txBody>
          <a:bodyPr lIns="94851" tIns="47425" rIns="94851" bIns="47425"/>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13: Sandboxed Solutions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3975652" cy="480060"/>
          </a:xfrm>
          <a:prstGeom prst="rect">
            <a:avLst/>
          </a:prstGeom>
        </p:spPr>
        <p:txBody>
          <a:bodyPr/>
          <a:lstStyle/>
          <a:p>
            <a:pPr>
              <a:defRPr/>
            </a:pPr>
            <a:r>
              <a:rPr lang="en-US" smtClean="0"/>
              <a:t>MS Confidential : SharePoint 2010 Developer Workshop (Beta1)</a:t>
            </a:r>
            <a:endParaRPr lang="en-US" dirty="0"/>
          </a:p>
        </p:txBody>
      </p:sp>
      <p:sp>
        <p:nvSpPr>
          <p:cNvPr id="6" name="Slide Number Placeholder 4"/>
          <p:cNvSpPr txBox="1">
            <a:spLocks/>
          </p:cNvSpPr>
          <p:nvPr/>
        </p:nvSpPr>
        <p:spPr>
          <a:xfrm>
            <a:off x="3975652" y="0"/>
            <a:ext cx="3339548" cy="480060"/>
          </a:xfrm>
          <a:prstGeom prst="rect">
            <a:avLst/>
          </a:prstGeom>
        </p:spPr>
        <p:txBody>
          <a:bodyPr lIns="94851" tIns="47425" rIns="94851" bIns="47425"/>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13: Sandboxed Solutions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smtClean="0"/>
              <a:t>The product SharePoint releases</a:t>
            </a:r>
            <a:r>
              <a:rPr lang="en-US" baseline="0" dirty="0" smtClean="0"/>
              <a:t> </a:t>
            </a:r>
            <a:r>
              <a:rPr lang="en-US" dirty="0" smtClean="0"/>
              <a:t>the burden on IT departments</a:t>
            </a:r>
            <a:r>
              <a:rPr lang="en-US" baseline="0" dirty="0" smtClean="0"/>
              <a:t> by allowing end-users to be manage the information structure. </a:t>
            </a:r>
          </a:p>
          <a:p>
            <a:pPr marL="171450" indent="-171450">
              <a:buFont typeface="Arial" pitchFamily="34" charset="0"/>
              <a:buChar char="•"/>
            </a:pPr>
            <a:r>
              <a:rPr lang="en-US" baseline="0" dirty="0" smtClean="0"/>
              <a:t>This is an important part to the success of SharePoint, the core concept of sites, lists and libraries and provisioning. </a:t>
            </a:r>
          </a:p>
          <a:p>
            <a:pPr marL="171450" indent="-171450">
              <a:buFont typeface="Arial" pitchFamily="34" charset="0"/>
              <a:buChar char="•"/>
            </a:pPr>
            <a:r>
              <a:rPr lang="en-US" baseline="0" dirty="0" smtClean="0"/>
              <a:t>However, the real value lies in the customizations that enable you to maximize the potential that sits in the templates provided by SharePoint. </a:t>
            </a:r>
          </a:p>
          <a:p>
            <a:pPr marL="171450" indent="-171450">
              <a:buFont typeface="Arial" pitchFamily="34" charset="0"/>
              <a:buChar char="•"/>
            </a:pPr>
            <a:r>
              <a:rPr lang="en-US" baseline="0" dirty="0" smtClean="0"/>
              <a:t>In SharePoint 2007 you still need IT to install and maintain these customizations. This slows down business and impacts IT unnecessarily. </a:t>
            </a:r>
            <a:endParaRPr lang="nl-NL" dirty="0"/>
          </a:p>
        </p:txBody>
      </p:sp>
      <p:sp>
        <p:nvSpPr>
          <p:cNvPr id="4" name="Slide Number Placeholder 3"/>
          <p:cNvSpPr>
            <a:spLocks noGrp="1"/>
          </p:cNvSpPr>
          <p:nvPr>
            <p:ph type="sldNum" sz="quarter" idx="10"/>
          </p:nvPr>
        </p:nvSpPr>
        <p:spPr/>
        <p:txBody>
          <a:bodyPr/>
          <a:lstStyle/>
          <a:p>
            <a:fld id="{81FFB24B-1286-4D60-8088-E6CF2B8A6A95}" type="slidenum">
              <a:rPr lang="fi-FI" smtClean="0"/>
              <a:pPr/>
              <a:t>4</a:t>
            </a:fld>
            <a:endParaRPr lang="fi-FI"/>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smtClean="0"/>
              <a:t>SharePoint 2010</a:t>
            </a:r>
            <a:r>
              <a:rPr lang="en-US" baseline="0" dirty="0" smtClean="0"/>
              <a:t> allows customizations to be deployed and maintained at the site collection level. </a:t>
            </a:r>
          </a:p>
          <a:p>
            <a:pPr marL="171450" indent="-171450">
              <a:buFont typeface="Arial" pitchFamily="34" charset="0"/>
              <a:buChar char="•"/>
            </a:pPr>
            <a:r>
              <a:rPr lang="en-US" baseline="0" dirty="0" smtClean="0"/>
              <a:t>Increasing agility while releasing burden on IT.</a:t>
            </a:r>
          </a:p>
          <a:p>
            <a:pPr marL="171450" indent="-171450">
              <a:buFont typeface="Arial" pitchFamily="34" charset="0"/>
              <a:buChar char="•"/>
            </a:pPr>
            <a:r>
              <a:rPr lang="en-US" baseline="0" dirty="0" smtClean="0"/>
              <a:t>Of course there is still IT involvement, but mainly when things go wrong (such as excessive resource usage). </a:t>
            </a:r>
            <a:endParaRPr lang="nl-NL" dirty="0"/>
          </a:p>
        </p:txBody>
      </p:sp>
      <p:sp>
        <p:nvSpPr>
          <p:cNvPr id="4" name="Slide Number Placeholder 3"/>
          <p:cNvSpPr>
            <a:spLocks noGrp="1"/>
          </p:cNvSpPr>
          <p:nvPr>
            <p:ph type="sldNum" sz="quarter" idx="10"/>
          </p:nvPr>
        </p:nvSpPr>
        <p:spPr/>
        <p:txBody>
          <a:bodyPr/>
          <a:lstStyle/>
          <a:p>
            <a:fld id="{81FFB24B-1286-4D60-8088-E6CF2B8A6A95}" type="slidenum">
              <a:rPr lang="fi-FI" smtClean="0"/>
              <a:pPr/>
              <a:t>5</a:t>
            </a:fld>
            <a:endParaRPr lang="fi-FI"/>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baseline="0" dirty="0" smtClean="0"/>
              <a:t>A SharePoint solution has two sides to it. </a:t>
            </a:r>
          </a:p>
          <a:p>
            <a:pPr marL="628650" lvl="1" indent="-171450">
              <a:buFont typeface="Arial" pitchFamily="34" charset="0"/>
              <a:buChar char="•"/>
            </a:pPr>
            <a:r>
              <a:rPr lang="en-US" baseline="0" dirty="0" smtClean="0"/>
              <a:t>The declarative CAML used to create many components such as list templates and content-types, and </a:t>
            </a:r>
          </a:p>
          <a:p>
            <a:pPr marL="628650" lvl="1" indent="-171450">
              <a:buFont typeface="Arial" pitchFamily="34" charset="0"/>
              <a:buChar char="•"/>
            </a:pPr>
            <a:r>
              <a:rPr lang="en-US" baseline="0" dirty="0" smtClean="0"/>
              <a:t>The code side in workflow, event receivers or Web Parts. </a:t>
            </a:r>
          </a:p>
          <a:p>
            <a:pPr marL="171450" lvl="0" indent="-171450">
              <a:buFont typeface="Arial" pitchFamily="34" charset="0"/>
              <a:buChar char="•"/>
            </a:pPr>
            <a:r>
              <a:rPr lang="en-US" baseline="0" dirty="0" smtClean="0"/>
              <a:t>Sandboxed solutions can contain all these elements. </a:t>
            </a:r>
          </a:p>
          <a:p>
            <a:pPr marL="171450" lvl="0" indent="-171450">
              <a:buFont typeface="Arial" pitchFamily="34" charset="0"/>
              <a:buChar char="•"/>
            </a:pPr>
            <a:r>
              <a:rPr lang="en-US" baseline="0" dirty="0" smtClean="0"/>
              <a:t>The solutions are deployed to a special gallery which sits under _catalog like the other built-in galleries. </a:t>
            </a:r>
            <a:endParaRPr lang="en-US" dirty="0"/>
          </a:p>
        </p:txBody>
      </p:sp>
      <p:sp>
        <p:nvSpPr>
          <p:cNvPr id="4" name="Header Placeholder 3"/>
          <p:cNvSpPr>
            <a:spLocks noGrp="1"/>
          </p:cNvSpPr>
          <p:nvPr>
            <p:ph type="hdr" sz="quarter" idx="10"/>
          </p:nvPr>
        </p:nvSpPr>
        <p:spPr>
          <a:xfrm>
            <a:off x="0" y="0"/>
            <a:ext cx="3975652" cy="480060"/>
          </a:xfrm>
          <a:prstGeom prst="rect">
            <a:avLst/>
          </a:prstGeom>
        </p:spPr>
        <p:txBody>
          <a:bodyPr/>
          <a:lstStyle/>
          <a:p>
            <a:pPr>
              <a:defRPr/>
            </a:pPr>
            <a:r>
              <a:rPr lang="en-US" smtClean="0"/>
              <a:t>MS Confidential : SharePoint 2010 Developer Workshop (Beta1)</a:t>
            </a:r>
            <a:endParaRPr lang="en-US" dirty="0"/>
          </a:p>
        </p:txBody>
      </p:sp>
      <p:sp>
        <p:nvSpPr>
          <p:cNvPr id="6" name="Slide Number Placeholder 4"/>
          <p:cNvSpPr txBox="1">
            <a:spLocks/>
          </p:cNvSpPr>
          <p:nvPr/>
        </p:nvSpPr>
        <p:spPr>
          <a:xfrm>
            <a:off x="3975652" y="0"/>
            <a:ext cx="3339548" cy="480060"/>
          </a:xfrm>
          <a:prstGeom prst="rect">
            <a:avLst/>
          </a:prstGeom>
        </p:spPr>
        <p:txBody>
          <a:bodyPr lIns="94851" tIns="47425" rIns="94851" bIns="47425"/>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13: Sandboxed Solutions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baseline="0" dirty="0" smtClean="0"/>
              <a:t>Sandboxed solutions allow admins allow more custom code deployment flexibility by site collection owners, at the same time putting up guards to protect the server</a:t>
            </a:r>
          </a:p>
        </p:txBody>
      </p:sp>
      <p:sp>
        <p:nvSpPr>
          <p:cNvPr id="4" name="Slide Number Placeholder 3"/>
          <p:cNvSpPr>
            <a:spLocks noGrp="1"/>
          </p:cNvSpPr>
          <p:nvPr>
            <p:ph type="sldNum" sz="quarter" idx="10"/>
          </p:nvPr>
        </p:nvSpPr>
        <p:spPr/>
        <p:txBody>
          <a:bodyPr/>
          <a:lstStyle/>
          <a:p>
            <a:fld id="{81FFB24B-1286-4D60-8088-E6CF2B8A6A95}" type="slidenum">
              <a:rPr lang="fi-FI" smtClean="0"/>
              <a:pPr/>
              <a:t>8</a:t>
            </a:fld>
            <a:endParaRPr lang="fi-FI"/>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smtClean="0"/>
              <a:t>Site </a:t>
            </a:r>
            <a:r>
              <a:rPr lang="en-US" baseline="0" dirty="0" smtClean="0"/>
              <a:t>collections are empowered to deploy custom code that will run within a sandbox thus not hurt the system; no longer need to get admins involved in deployment</a:t>
            </a:r>
          </a:p>
        </p:txBody>
      </p:sp>
      <p:sp>
        <p:nvSpPr>
          <p:cNvPr id="4" name="Slide Number Placeholder 3"/>
          <p:cNvSpPr>
            <a:spLocks noGrp="1"/>
          </p:cNvSpPr>
          <p:nvPr>
            <p:ph type="sldNum" sz="quarter" idx="10"/>
          </p:nvPr>
        </p:nvSpPr>
        <p:spPr/>
        <p:txBody>
          <a:bodyPr/>
          <a:lstStyle/>
          <a:p>
            <a:fld id="{81FFB24B-1286-4D60-8088-E6CF2B8A6A95}" type="slidenum">
              <a:rPr lang="fi-FI" smtClean="0"/>
              <a:pPr/>
              <a:t>9</a:t>
            </a:fld>
            <a:endParaRPr lang="fi-FI"/>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smtClean="0"/>
              <a:t>This</a:t>
            </a:r>
            <a:r>
              <a:rPr lang="en-US" baseline="0" dirty="0" smtClean="0"/>
              <a:t> slide explains the essence of a sandbox</a:t>
            </a:r>
            <a:endParaRPr lang="en-US" dirty="0"/>
          </a:p>
        </p:txBody>
      </p:sp>
      <p:sp>
        <p:nvSpPr>
          <p:cNvPr id="4" name="Slide Number Placeholder 3"/>
          <p:cNvSpPr>
            <a:spLocks noGrp="1"/>
          </p:cNvSpPr>
          <p:nvPr>
            <p:ph type="sldNum" sz="quarter" idx="10"/>
          </p:nvPr>
        </p:nvSpPr>
        <p:spPr/>
        <p:txBody>
          <a:bodyPr/>
          <a:lstStyle/>
          <a:p>
            <a:fld id="{81FFB24B-1286-4D60-8088-E6CF2B8A6A95}" type="slidenum">
              <a:rPr lang="fi-FI" smtClean="0"/>
              <a:pPr/>
              <a:t>10</a:t>
            </a:fld>
            <a:endParaRPr lang="fi-FI"/>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smtClean="0"/>
              <a:t>The way people</a:t>
            </a:r>
            <a:r>
              <a:rPr lang="en-US" baseline="0" dirty="0" smtClean="0"/>
              <a:t> install and interact with a sandboxed solution is similar to normal solutions, but automated a bit. </a:t>
            </a:r>
          </a:p>
          <a:p>
            <a:pPr marL="171450" indent="-171450">
              <a:buFont typeface="Arial" pitchFamily="34" charset="0"/>
              <a:buChar char="•"/>
            </a:pPr>
            <a:r>
              <a:rPr lang="en-US" baseline="0" dirty="0" smtClean="0"/>
              <a:t>Important concept to hit is the fact that solutions get validated before they are allowed to be installed, and that you can extend this validation. </a:t>
            </a:r>
          </a:p>
          <a:p>
            <a:pPr marL="171450" indent="-171450">
              <a:buFont typeface="Arial" pitchFamily="34" charset="0"/>
              <a:buChar char="•"/>
            </a:pPr>
            <a:r>
              <a:rPr lang="en-US" baseline="0" dirty="0" smtClean="0"/>
              <a:t>After installation the solution is activated, which auto-activates features. </a:t>
            </a:r>
          </a:p>
          <a:p>
            <a:pPr marL="171450" indent="-171450">
              <a:buFont typeface="Arial" pitchFamily="34" charset="0"/>
              <a:buChar char="•"/>
            </a:pPr>
            <a:r>
              <a:rPr lang="en-US" baseline="0" dirty="0" smtClean="0"/>
              <a:t>Deactivation is a different story. The main thing that is visible are Web Parts executing from the sandbox. They will no longer execute. </a:t>
            </a:r>
          </a:p>
          <a:p>
            <a:pPr marL="171450" indent="-171450">
              <a:buFont typeface="Arial" pitchFamily="34" charset="0"/>
              <a:buChar char="•"/>
            </a:pPr>
            <a:r>
              <a:rPr lang="en-US" baseline="0" dirty="0" smtClean="0"/>
              <a:t>If you re-activate the solution the Web Parts will start executing again. </a:t>
            </a:r>
          </a:p>
          <a:p>
            <a:pPr marL="171450" indent="-171450">
              <a:buFont typeface="Arial" pitchFamily="34" charset="0"/>
              <a:buChar char="•"/>
            </a:pPr>
            <a:r>
              <a:rPr lang="en-US" baseline="0" dirty="0" smtClean="0"/>
              <a:t>You can change the behavior using feature receivers.</a:t>
            </a:r>
            <a:endParaRPr lang="en-US" dirty="0"/>
          </a:p>
        </p:txBody>
      </p:sp>
      <p:sp>
        <p:nvSpPr>
          <p:cNvPr id="4" name="Header Placeholder 3"/>
          <p:cNvSpPr>
            <a:spLocks noGrp="1"/>
          </p:cNvSpPr>
          <p:nvPr>
            <p:ph type="hdr" sz="quarter" idx="10"/>
          </p:nvPr>
        </p:nvSpPr>
        <p:spPr>
          <a:xfrm>
            <a:off x="0" y="0"/>
            <a:ext cx="3975652" cy="480060"/>
          </a:xfrm>
          <a:prstGeom prst="rect">
            <a:avLst/>
          </a:prstGeom>
        </p:spPr>
        <p:txBody>
          <a:bodyPr/>
          <a:lstStyle/>
          <a:p>
            <a:pPr>
              <a:defRPr/>
            </a:pPr>
            <a:r>
              <a:rPr lang="en-US" smtClean="0"/>
              <a:t>MS Confidential : SharePoint 2010 Developer Workshop (Beta1)</a:t>
            </a:r>
            <a:endParaRPr lang="en-US" dirty="0"/>
          </a:p>
        </p:txBody>
      </p:sp>
      <p:sp>
        <p:nvSpPr>
          <p:cNvPr id="6" name="Slide Number Placeholder 4"/>
          <p:cNvSpPr txBox="1">
            <a:spLocks/>
          </p:cNvSpPr>
          <p:nvPr/>
        </p:nvSpPr>
        <p:spPr>
          <a:xfrm>
            <a:off x="3975652" y="0"/>
            <a:ext cx="3339548" cy="480060"/>
          </a:xfrm>
          <a:prstGeom prst="rect">
            <a:avLst/>
          </a:prstGeom>
        </p:spPr>
        <p:txBody>
          <a:bodyPr lIns="94851" tIns="47425" rIns="94851" bIns="47425"/>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13: Sandboxed Solutions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4" name="Picture 9" descr="DPE5"/>
          <p:cNvPicPr>
            <a:picLocks noChangeAspect="1" noChangeArrowheads="1"/>
          </p:cNvPicPr>
          <p:nvPr/>
        </p:nvPicPr>
        <p:blipFill>
          <a:blip r:embed="rId2" cstate="print"/>
          <a:srcRect b="6493"/>
          <a:stretch>
            <a:fillRect/>
          </a:stretch>
        </p:blipFill>
        <p:spPr bwMode="auto">
          <a:xfrm>
            <a:off x="381000" y="228600"/>
            <a:ext cx="2895600" cy="685800"/>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xmlns:mc="http://schemas.openxmlformats.org/markup-compatibility/2006" xmlns:a14="http://schemas.microsoft.com/office/drawing/2010/main" val="F4A234" mc:Ignorable=""/>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xmlns:mc="http://schemas.openxmlformats.org/markup-compatibility/2006" xmlns:a14="http://schemas.microsoft.com/office/drawing/2010/main" val="FF9929" mc:Ignorable="">
                        <a:lumMod val="20000"/>
                        <a:lumOff val="80000"/>
                      </a:srgbClr>
                    </a:gs>
                    <a:gs pos="28000">
                      <a:srgbClr xmlns:mc="http://schemas.openxmlformats.org/markup-compatibility/2006" xmlns:a14="http://schemas.microsoft.com/office/drawing/2010/main" val="F8F57B" mc:Ignorable=""/>
                    </a:gs>
                    <a:gs pos="62000">
                      <a:srgbClr xmlns:mc="http://schemas.openxmlformats.org/markup-compatibility/2006" xmlns:a14="http://schemas.microsoft.com/office/drawing/2010/main" val="D5B953" mc:Ignorable=""/>
                    </a:gs>
                    <a:gs pos="88000">
                      <a:srgbClr xmlns:mc="http://schemas.openxmlformats.org/markup-compatibility/2006" xmlns:a14="http://schemas.microsoft.com/office/drawing/2010/main" val="D1943B" mc:Ignorable=""/>
                    </a:gs>
                  </a:gsLst>
                  <a:lin ang="5400000"/>
                </a:gradFill>
                <a:effectLst>
                  <a:outerShdw blurRad="50800" dist="39000" dir="5460000" algn="tl">
                    <a:srgbClr xmlns:mc="http://schemas.openxmlformats.org/markup-compatibility/2006" xmlns:a14="http://schemas.microsoft.com/office/drawing/2010/main" val="000000" mc:Ignorable="">
                      <a:alpha val="38000"/>
                    </a:srgbClr>
                  </a:outerShdw>
                </a:effectLst>
                <a:uLnTx/>
                <a:uFillTx/>
                <a:latin typeface="Segoe" pitchFamily="34" charset="0"/>
                <a:ea typeface="+mn-ea"/>
                <a:cs typeface="+mn-cs"/>
              </a:defRPr>
            </a:lvl1pPr>
          </a:lstStyle>
          <a:p>
            <a:pPr lvl="0"/>
            <a:r>
              <a:rPr lang="en-US" dirty="0" smtClean="0"/>
              <a:t>click to…</a:t>
            </a:r>
          </a:p>
        </p:txBody>
      </p:sp>
      <p:pic>
        <p:nvPicPr>
          <p:cNvPr id="5"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9" descr="DPE5"/>
          <p:cNvPicPr>
            <a:picLocks noChangeAspect="1" noChangeArrowheads="1"/>
          </p:cNvPicPr>
          <p:nvPr/>
        </p:nvPicPr>
        <p:blipFill>
          <a:blip r:embed="rId2" cstate="print"/>
          <a:srcRect b="6493"/>
          <a:stretch>
            <a:fillRect/>
          </a:stretch>
        </p:blipFill>
        <p:spPr bwMode="hidden">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pic>
        <p:nvPicPr>
          <p:cNvPr id="5"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pic>
        <p:nvPicPr>
          <p:cNvPr id="4"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1"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Lst>
  <p:transition xmlns:p14="http://schemas.microsoft.com/office/powerpoint/2010/mai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xmlns:mc="http://schemas.openxmlformats.org/markup-compatibility/2006" xmlns:a14="http://schemas.microsoft.com/office/drawing/2010/main" val="FFFFB9" mc:Ignorable=""/>
              </a:gs>
              <a:gs pos="36000">
                <a:srgbClr xmlns:mc="http://schemas.openxmlformats.org/markup-compatibility/2006" xmlns:a14="http://schemas.microsoft.com/office/drawing/2010/main" val="FFFF99" mc:Ignorable=""/>
              </a:gs>
              <a:gs pos="86000">
                <a:srgbClr xmlns:mc="http://schemas.openxmlformats.org/markup-compatibility/2006" xmlns:a14="http://schemas.microsoft.com/office/drawing/2010/main" val="F6AE1E" mc:Ignorabl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396875" indent="-396875" algn="l" defTabSz="914363" rtl="0" eaLnBrk="1" latinLnBrk="0" hangingPunct="1">
        <a:lnSpc>
          <a:spcPct val="90000"/>
        </a:lnSpc>
        <a:spcBef>
          <a:spcPct val="20000"/>
        </a:spcBef>
        <a:buFontTx/>
        <a:buBlip>
          <a:blip r:embed="rId12"/>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3"/>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smtClean="0"/>
              <a:t>Sandboxed Solutions</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 of the Sandbox</a:t>
            </a:r>
            <a:endParaRPr lang="en-US" dirty="0"/>
          </a:p>
        </p:txBody>
      </p:sp>
      <p:sp>
        <p:nvSpPr>
          <p:cNvPr id="3" name="Content Placeholder 2"/>
          <p:cNvSpPr>
            <a:spLocks noGrp="1"/>
          </p:cNvSpPr>
          <p:nvPr>
            <p:ph type="body" sz="quarter" idx="10"/>
          </p:nvPr>
        </p:nvSpPr>
        <p:spPr/>
        <p:txBody>
          <a:bodyPr/>
          <a:lstStyle/>
          <a:p>
            <a:r>
              <a:rPr lang="en-US" smtClean="0"/>
              <a:t>Allows a subset of the full capabilities </a:t>
            </a:r>
            <a:br>
              <a:rPr lang="en-US" smtClean="0"/>
            </a:br>
            <a:r>
              <a:rPr lang="en-US" smtClean="0"/>
              <a:t>in the SharePoint API</a:t>
            </a:r>
          </a:p>
          <a:p>
            <a:r>
              <a:rPr lang="en-US" smtClean="0"/>
              <a:t>Secure – enforcing the sandbox</a:t>
            </a:r>
          </a:p>
          <a:p>
            <a:pPr lvl="1"/>
            <a:r>
              <a:rPr lang="en-US" smtClean="0"/>
              <a:t>Execute in a partially trusted environment</a:t>
            </a:r>
          </a:p>
          <a:p>
            <a:pPr lvl="1"/>
            <a:r>
              <a:rPr lang="en-US" smtClean="0"/>
              <a:t>Code executes in a special service process</a:t>
            </a:r>
          </a:p>
          <a:p>
            <a:pPr lvl="1"/>
            <a:r>
              <a:rPr lang="en-US" smtClean="0"/>
              <a:t>Subject to CAS</a:t>
            </a:r>
          </a:p>
          <a:p>
            <a:pPr lvl="1"/>
            <a:r>
              <a:rPr lang="en-US" smtClean="0"/>
              <a:t>Validation framework</a:t>
            </a:r>
          </a:p>
          <a:p>
            <a:pPr lvl="2"/>
            <a:r>
              <a:rPr lang="en-US" smtClean="0"/>
              <a:t>Provides way to do custom farm wide validation for the deployed packages</a:t>
            </a:r>
          </a:p>
          <a:p>
            <a:pPr lvl="1"/>
            <a:r>
              <a:rPr lang="en-US" smtClean="0"/>
              <a:t>Each solution is isolated to its site collection</a:t>
            </a:r>
            <a:endParaRPr lang="en-US" dirty="0"/>
          </a:p>
        </p:txBody>
      </p:sp>
    </p:spTree>
    <p:extLst>
      <p:ext uri="{BB962C8B-B14F-4D97-AF65-F5344CB8AC3E}">
        <p14:creationId xmlns:p14="http://schemas.microsoft.com/office/powerpoint/2010/main" val="222028324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Sandboxed Solution Lifecycle</a:t>
            </a:r>
            <a:endParaRPr lang="nl-NL"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46434773"/>
              </p:ext>
            </p:extLst>
          </p:nvPr>
        </p:nvGraphicFramePr>
        <p:xfrm>
          <a:off x="381000" y="1066800"/>
          <a:ext cx="8382000" cy="5453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smtClean="0"/>
              <a:t>Sandboxed Solution Elements</a:t>
            </a:r>
            <a:endParaRPr lang="nl-NL" dirty="0"/>
          </a:p>
        </p:txBody>
      </p:sp>
      <p:sp>
        <p:nvSpPr>
          <p:cNvPr id="3" name="Content Placeholder 2"/>
          <p:cNvSpPr>
            <a:spLocks noGrp="1"/>
          </p:cNvSpPr>
          <p:nvPr>
            <p:ph idx="1"/>
          </p:nvPr>
        </p:nvSpPr>
        <p:spPr>
          <a:xfrm>
            <a:off x="381000" y="1412875"/>
            <a:ext cx="8382000" cy="4776692"/>
          </a:xfrm>
        </p:spPr>
        <p:txBody>
          <a:bodyPr/>
          <a:lstStyle/>
          <a:p>
            <a:r>
              <a:rPr lang="en-US" dirty="0" smtClean="0"/>
              <a:t>Web Parts</a:t>
            </a:r>
          </a:p>
          <a:p>
            <a:r>
              <a:rPr lang="en-US" dirty="0" smtClean="0"/>
              <a:t>Lists</a:t>
            </a:r>
          </a:p>
          <a:p>
            <a:r>
              <a:rPr lang="en-US" dirty="0" smtClean="0"/>
              <a:t>List Templates</a:t>
            </a:r>
          </a:p>
          <a:p>
            <a:r>
              <a:rPr lang="en-US" dirty="0" smtClean="0"/>
              <a:t>Custom Actions</a:t>
            </a:r>
          </a:p>
          <a:p>
            <a:r>
              <a:rPr lang="en-US" dirty="0" smtClean="0"/>
              <a:t>Workflows</a:t>
            </a:r>
          </a:p>
          <a:p>
            <a:r>
              <a:rPr lang="en-US" dirty="0" smtClean="0"/>
              <a:t>Event Receivers</a:t>
            </a:r>
          </a:p>
          <a:p>
            <a:r>
              <a:rPr lang="en-US" dirty="0" smtClean="0"/>
              <a:t>Content Types</a:t>
            </a:r>
          </a:p>
          <a:p>
            <a:r>
              <a:rPr lang="en-US" dirty="0" smtClean="0"/>
              <a:t>Site Columns</a:t>
            </a:r>
          </a:p>
          <a:p>
            <a:r>
              <a:rPr lang="en-US" dirty="0" smtClean="0"/>
              <a:t>…</a:t>
            </a:r>
          </a:p>
        </p:txBody>
      </p:sp>
    </p:spTree>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Installing &amp; Running Sandboxed Solution</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Executing Code in the </a:t>
            </a:r>
            <a:r>
              <a:rPr lang="en-US" dirty="0" smtClean="0"/>
              <a:t>Sandbox</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035163"/>
      </p:ext>
    </p:extLst>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6700" y="3886200"/>
            <a:ext cx="2510100" cy="1776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fi-FI" smtClean="0"/>
              <a:t>Sandboxed Solutions Process</a:t>
            </a:r>
            <a:endParaRPr lang="fi-FI" dirty="0"/>
          </a:p>
        </p:txBody>
      </p:sp>
      <p:sp>
        <p:nvSpPr>
          <p:cNvPr id="8" name="Rectangle 7"/>
          <p:cNvSpPr/>
          <p:nvPr/>
        </p:nvSpPr>
        <p:spPr bwMode="auto">
          <a:xfrm>
            <a:off x="2571737" y="1571613"/>
            <a:ext cx="2533663" cy="1785950"/>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wrap="none" anchor="t"/>
          <a:lstStyle/>
          <a:p>
            <a:pPr>
              <a:defRPr/>
            </a:pPr>
            <a:r>
              <a:rPr lang="fr-BE" dirty="0" err="1" smtClean="0">
                <a:solidFill>
                  <a:schemeClr val="tx1"/>
                </a:solidFill>
              </a:rPr>
              <a:t>Root</a:t>
            </a:r>
            <a:r>
              <a:rPr lang="fr-BE" dirty="0" smtClean="0">
                <a:solidFill>
                  <a:schemeClr val="tx1"/>
                </a:solidFill>
              </a:rPr>
              <a:t> </a:t>
            </a:r>
            <a:r>
              <a:rPr lang="fr-BE" dirty="0" err="1" smtClean="0">
                <a:solidFill>
                  <a:schemeClr val="tx1"/>
                </a:solidFill>
              </a:rPr>
              <a:t>SPWeb</a:t>
            </a:r>
            <a:r>
              <a:rPr lang="fr-BE" dirty="0" smtClean="0">
                <a:solidFill>
                  <a:schemeClr val="tx1"/>
                </a:solidFill>
              </a:rPr>
              <a:t> of </a:t>
            </a:r>
            <a:r>
              <a:rPr lang="fr-BE" dirty="0" err="1" smtClean="0">
                <a:solidFill>
                  <a:schemeClr val="tx1"/>
                </a:solidFill>
              </a:rPr>
              <a:t>SPSite</a:t>
            </a:r>
            <a:endParaRPr lang="en-US" dirty="0" smtClean="0">
              <a:solidFill>
                <a:schemeClr val="tx1"/>
              </a:solidFill>
            </a:endParaRPr>
          </a:p>
          <a:p>
            <a:pPr>
              <a:defRPr/>
            </a:pPr>
            <a:endParaRPr lang="en-US" dirty="0">
              <a:solidFill>
                <a:schemeClr val="tx1"/>
              </a:solidFill>
            </a:endParaRPr>
          </a:p>
        </p:txBody>
      </p:sp>
      <p:sp>
        <p:nvSpPr>
          <p:cNvPr id="10" name="Rectangle 9"/>
          <p:cNvSpPr>
            <a:spLocks noChangeArrowheads="1"/>
          </p:cNvSpPr>
          <p:nvPr/>
        </p:nvSpPr>
        <p:spPr bwMode="auto">
          <a:xfrm>
            <a:off x="2677904" y="2214554"/>
            <a:ext cx="2145119" cy="366889"/>
          </a:xfrm>
          <a:prstGeom prst="rect">
            <a:avLst/>
          </a:prstGeom>
          <a:ln>
            <a:solidFill>
              <a:schemeClr val="bg2">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none" anchor="ctr"/>
          <a:lstStyle/>
          <a:p>
            <a:pPr algn="l" eaLnBrk="0">
              <a:defRPr/>
            </a:pPr>
            <a:r>
              <a:rPr lang="en-US" sz="1800" dirty="0" smtClean="0"/>
              <a:t>Solution gallery</a:t>
            </a:r>
            <a:endParaRPr lang="en-US" sz="1400" dirty="0">
              <a:latin typeface="Arial" charset="0"/>
            </a:endParaRPr>
          </a:p>
        </p:txBody>
      </p:sp>
      <p:pic>
        <p:nvPicPr>
          <p:cNvPr id="60" name="Picture 7"/>
          <p:cNvPicPr>
            <a:picLocks noChangeAspect="1" noChangeArrowheads="1"/>
          </p:cNvPicPr>
          <p:nvPr/>
        </p:nvPicPr>
        <p:blipFill>
          <a:blip r:embed="rId4" cstate="print"/>
          <a:srcRect/>
          <a:stretch>
            <a:fillRect/>
          </a:stretch>
        </p:blipFill>
        <p:spPr bwMode="auto">
          <a:xfrm rot="947602">
            <a:off x="1283648" y="1976163"/>
            <a:ext cx="1529720" cy="500066"/>
          </a:xfrm>
          <a:prstGeom prst="rect">
            <a:avLst/>
          </a:prstGeom>
          <a:noFill/>
          <a:ln w="9525">
            <a:noFill/>
            <a:miter lim="800000"/>
            <a:headEnd/>
            <a:tailEnd/>
          </a:ln>
          <a:effectLst/>
        </p:spPr>
      </p:pic>
      <p:grpSp>
        <p:nvGrpSpPr>
          <p:cNvPr id="4" name="Group 4"/>
          <p:cNvGrpSpPr/>
          <p:nvPr/>
        </p:nvGrpSpPr>
        <p:grpSpPr>
          <a:xfrm>
            <a:off x="244031" y="1643049"/>
            <a:ext cx="1583575" cy="999831"/>
            <a:chOff x="2130449" y="4507842"/>
            <a:chExt cx="3460086" cy="2041234"/>
          </a:xfrm>
        </p:grpSpPr>
        <p:pic>
          <p:nvPicPr>
            <p:cNvPr id="6" name="Picture 2" descr="C:\Users\vesaj\Pictures\DVD_ART35\Artwork_Imagery\Icons - Illustrations\_WINDOWS SERVER ICONS\Misc\box arrow blue.png"/>
            <p:cNvPicPr>
              <a:picLocks noChangeAspect="1" noChangeArrowheads="1"/>
            </p:cNvPicPr>
            <p:nvPr/>
          </p:nvPicPr>
          <p:blipFill>
            <a:blip r:embed="rId5" cstate="print"/>
            <a:srcRect/>
            <a:stretch>
              <a:fillRect/>
            </a:stretch>
          </p:blipFill>
          <p:spPr bwMode="auto">
            <a:xfrm>
              <a:off x="3078508" y="4507842"/>
              <a:ext cx="1470402" cy="1333451"/>
            </a:xfrm>
            <a:prstGeom prst="rect">
              <a:avLst/>
            </a:prstGeom>
            <a:noFill/>
          </p:spPr>
        </p:pic>
        <p:sp>
          <p:nvSpPr>
            <p:cNvPr id="7" name="TextBox 6"/>
            <p:cNvSpPr txBox="1"/>
            <p:nvPr/>
          </p:nvSpPr>
          <p:spPr>
            <a:xfrm>
              <a:off x="2130449" y="5857891"/>
              <a:ext cx="3460086" cy="691185"/>
            </a:xfrm>
            <a:prstGeom prst="rect">
              <a:avLst/>
            </a:prstGeom>
            <a:noFill/>
          </p:spPr>
          <p:txBody>
            <a:bodyPr wrap="none" rtlCol="0">
              <a:spAutoFit/>
            </a:bodyPr>
            <a:lstStyle/>
            <a:p>
              <a:pPr algn="ctr"/>
              <a:r>
                <a:rPr lang="en-US" sz="1600" b="1" dirty="0" err="1" smtClean="0"/>
                <a:t>WebParts.wsp</a:t>
              </a:r>
              <a:endParaRPr lang="en-US" sz="1600" b="1" dirty="0"/>
            </a:p>
          </p:txBody>
        </p:sp>
      </p:grpSp>
      <p:sp>
        <p:nvSpPr>
          <p:cNvPr id="11" name="Rectangle 10"/>
          <p:cNvSpPr>
            <a:spLocks noChangeArrowheads="1"/>
          </p:cNvSpPr>
          <p:nvPr/>
        </p:nvSpPr>
        <p:spPr bwMode="auto">
          <a:xfrm>
            <a:off x="2677904" y="2847797"/>
            <a:ext cx="2145119" cy="366889"/>
          </a:xfrm>
          <a:prstGeom prst="rect">
            <a:avLst/>
          </a:prstGeom>
          <a:ln>
            <a:solidFill>
              <a:schemeClr val="bg2">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none" anchor="ctr"/>
          <a:lstStyle/>
          <a:p>
            <a:pPr algn="l" eaLnBrk="0">
              <a:defRPr/>
            </a:pPr>
            <a:r>
              <a:rPr lang="en-US" sz="1800" dirty="0" smtClean="0"/>
              <a:t>Web Part gallery</a:t>
            </a:r>
            <a:endParaRPr lang="en-US" sz="1400" dirty="0">
              <a:latin typeface="Arial" charset="0"/>
            </a:endParaRPr>
          </a:p>
        </p:txBody>
      </p:sp>
      <p:sp>
        <p:nvSpPr>
          <p:cNvPr id="13" name="Rectangle 12"/>
          <p:cNvSpPr/>
          <p:nvPr/>
        </p:nvSpPr>
        <p:spPr bwMode="auto">
          <a:xfrm>
            <a:off x="5929322" y="1571612"/>
            <a:ext cx="2833678" cy="1714512"/>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wrap="none" anchor="t"/>
          <a:lstStyle/>
          <a:p>
            <a:pPr>
              <a:defRPr/>
            </a:pPr>
            <a:r>
              <a:rPr lang="fi-FI" dirty="0" smtClean="0">
                <a:solidFill>
                  <a:schemeClr val="tx1"/>
                </a:solidFill>
              </a:rPr>
              <a:t>Per-WFE AssemblyCache</a:t>
            </a:r>
            <a:endParaRPr lang="en-US" dirty="0" smtClean="0">
              <a:solidFill>
                <a:schemeClr val="tx1"/>
              </a:solidFill>
            </a:endParaRPr>
          </a:p>
          <a:p>
            <a:pPr>
              <a:defRPr/>
            </a:pPr>
            <a:endParaRPr lang="en-US" dirty="0">
              <a:solidFill>
                <a:schemeClr val="tx1"/>
              </a:solidFill>
            </a:endParaRPr>
          </a:p>
        </p:txBody>
      </p:sp>
      <p:sp>
        <p:nvSpPr>
          <p:cNvPr id="14" name="Rectangle 13"/>
          <p:cNvSpPr>
            <a:spLocks noChangeArrowheads="1"/>
          </p:cNvSpPr>
          <p:nvPr/>
        </p:nvSpPr>
        <p:spPr bwMode="auto">
          <a:xfrm>
            <a:off x="6072199" y="2158993"/>
            <a:ext cx="2357453" cy="984256"/>
          </a:xfrm>
          <a:prstGeom prst="rect">
            <a:avLst/>
          </a:prstGeom>
          <a:ln>
            <a:solidFill>
              <a:schemeClr val="bg2">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none" anchor="ctr"/>
          <a:lstStyle/>
          <a:p>
            <a:pPr algn="l" eaLnBrk="0">
              <a:defRPr/>
            </a:pPr>
            <a:r>
              <a:rPr lang="en-US" sz="1800" dirty="0" smtClean="0"/>
              <a:t>&lt;</a:t>
            </a:r>
            <a:r>
              <a:rPr lang="en-US" sz="1800" dirty="0" err="1" smtClean="0"/>
              <a:t>siteguid</a:t>
            </a:r>
            <a:r>
              <a:rPr lang="en-US" dirty="0" smtClean="0"/>
              <a:t>&gt;\company.</a:t>
            </a:r>
            <a:br>
              <a:rPr lang="en-US" dirty="0" smtClean="0"/>
            </a:br>
            <a:r>
              <a:rPr lang="en-US" dirty="0" err="1" smtClean="0"/>
              <a:t>intranet.webpart.wsp</a:t>
            </a:r>
            <a:r>
              <a:rPr lang="en-US" dirty="0" smtClean="0"/>
              <a:t>\</a:t>
            </a:r>
            <a:br>
              <a:rPr lang="en-US" dirty="0" smtClean="0"/>
            </a:br>
            <a:r>
              <a:rPr lang="en-US" dirty="0" err="1" smtClean="0"/>
              <a:t>company.intranet.dll</a:t>
            </a:r>
            <a:endParaRPr lang="en-US" sz="1400" dirty="0">
              <a:latin typeface="Arial" charset="0"/>
            </a:endParaRPr>
          </a:p>
        </p:txBody>
      </p:sp>
      <p:grpSp>
        <p:nvGrpSpPr>
          <p:cNvPr id="5" name="Group 38"/>
          <p:cNvGrpSpPr/>
          <p:nvPr/>
        </p:nvGrpSpPr>
        <p:grpSpPr>
          <a:xfrm>
            <a:off x="6218172" y="4572008"/>
            <a:ext cx="2568670" cy="1285884"/>
            <a:chOff x="6053161" y="4429132"/>
            <a:chExt cx="2568670" cy="1285884"/>
          </a:xfrm>
        </p:grpSpPr>
        <p:sp>
          <p:nvSpPr>
            <p:cNvPr id="16" name="Rectangle 15"/>
            <p:cNvSpPr/>
            <p:nvPr/>
          </p:nvSpPr>
          <p:spPr bwMode="auto">
            <a:xfrm>
              <a:off x="6053161" y="4429132"/>
              <a:ext cx="2376491" cy="1143008"/>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wrap="none" anchor="t"/>
            <a:lstStyle/>
            <a:p>
              <a:pPr>
                <a:defRPr/>
              </a:pPr>
              <a:r>
                <a:rPr lang="fi-FI" dirty="0" smtClean="0">
                  <a:solidFill>
                    <a:schemeClr val="tx1"/>
                  </a:solidFill>
                </a:rPr>
                <a:t>Sandboxed Code </a:t>
              </a:r>
              <a:br>
                <a:rPr lang="fi-FI" dirty="0" smtClean="0">
                  <a:solidFill>
                    <a:schemeClr val="tx1"/>
                  </a:solidFill>
                </a:rPr>
              </a:br>
              <a:r>
                <a:rPr lang="fi-FI" dirty="0" smtClean="0">
                  <a:solidFill>
                    <a:schemeClr val="tx1"/>
                  </a:solidFill>
                </a:rPr>
                <a:t>Serice</a:t>
              </a:r>
              <a:endParaRPr lang="en-US" dirty="0" smtClean="0">
                <a:solidFill>
                  <a:schemeClr val="tx1"/>
                </a:solidFill>
              </a:endParaRPr>
            </a:p>
          </p:txBody>
        </p:sp>
        <p:pic>
          <p:nvPicPr>
            <p:cNvPr id="75779" name="Picture 3"/>
            <p:cNvPicPr>
              <a:picLocks noChangeAspect="1" noChangeArrowheads="1"/>
            </p:cNvPicPr>
            <p:nvPr/>
          </p:nvPicPr>
          <p:blipFill>
            <a:blip r:embed="rId6" cstate="print"/>
            <a:srcRect/>
            <a:stretch>
              <a:fillRect/>
            </a:stretch>
          </p:blipFill>
          <p:spPr bwMode="auto">
            <a:xfrm>
              <a:off x="7572396" y="4714884"/>
              <a:ext cx="1049435" cy="1000132"/>
            </a:xfrm>
            <a:prstGeom prst="rect">
              <a:avLst/>
            </a:prstGeom>
            <a:noFill/>
            <a:ln w="9525">
              <a:noFill/>
              <a:miter lim="800000"/>
              <a:headEnd/>
              <a:tailEnd/>
            </a:ln>
            <a:effectLst/>
          </p:spPr>
        </p:pic>
      </p:grpSp>
      <p:pic>
        <p:nvPicPr>
          <p:cNvPr id="35" name="Picture 9"/>
          <p:cNvPicPr>
            <a:picLocks noChangeAspect="1" noChangeArrowheads="1"/>
          </p:cNvPicPr>
          <p:nvPr/>
        </p:nvPicPr>
        <p:blipFill>
          <a:blip r:embed="rId7" cstate="print"/>
          <a:srcRect/>
          <a:stretch>
            <a:fillRect/>
          </a:stretch>
        </p:blipFill>
        <p:spPr bwMode="auto">
          <a:xfrm>
            <a:off x="428596" y="4214818"/>
            <a:ext cx="996597" cy="1143008"/>
          </a:xfrm>
          <a:prstGeom prst="rect">
            <a:avLst/>
          </a:prstGeom>
          <a:noFill/>
          <a:ln w="9525">
            <a:noFill/>
            <a:miter lim="800000"/>
            <a:headEnd/>
            <a:tailEnd/>
          </a:ln>
          <a:effectLst/>
        </p:spPr>
      </p:pic>
      <p:grpSp>
        <p:nvGrpSpPr>
          <p:cNvPr id="9" name="Group 63"/>
          <p:cNvGrpSpPr/>
          <p:nvPr/>
        </p:nvGrpSpPr>
        <p:grpSpPr>
          <a:xfrm>
            <a:off x="1857356" y="1928802"/>
            <a:ext cx="324000" cy="324000"/>
            <a:chOff x="944681" y="1181"/>
            <a:chExt cx="1385483" cy="1385483"/>
          </a:xfrm>
          <a:scene3d>
            <a:camera prst="orthographicFront"/>
            <a:lightRig rig="flat" dir="t"/>
          </a:scene3d>
        </p:grpSpPr>
        <p:sp>
          <p:nvSpPr>
            <p:cNvPr id="43" name="Oval 42"/>
            <p:cNvSpPr/>
            <p:nvPr/>
          </p:nvSpPr>
          <p:spPr>
            <a:xfrm>
              <a:off x="944681" y="1181"/>
              <a:ext cx="1385483" cy="1385483"/>
            </a:xfrm>
            <a:prstGeom prst="ellipse">
              <a:avLst/>
            </a:prstGeom>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44" name="Oval 4"/>
            <p:cNvSpPr/>
            <p:nvPr/>
          </p:nvSpPr>
          <p:spPr>
            <a:xfrm>
              <a:off x="1147580" y="204080"/>
              <a:ext cx="979685" cy="97968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fi-FI" sz="1600" dirty="0" smtClean="0"/>
                <a:t>1</a:t>
              </a:r>
              <a:endParaRPr lang="fi-FI" sz="1600" kern="1200" dirty="0"/>
            </a:p>
          </p:txBody>
        </p:sp>
      </p:grpSp>
      <p:pic>
        <p:nvPicPr>
          <p:cNvPr id="75781" name="Picture 5"/>
          <p:cNvPicPr>
            <a:picLocks noChangeAspect="1" noChangeArrowheads="1"/>
          </p:cNvPicPr>
          <p:nvPr/>
        </p:nvPicPr>
        <p:blipFill>
          <a:blip r:embed="rId8" cstate="print"/>
          <a:srcRect/>
          <a:stretch>
            <a:fillRect/>
          </a:stretch>
        </p:blipFill>
        <p:spPr bwMode="auto">
          <a:xfrm rot="16200000">
            <a:off x="4163168" y="2480508"/>
            <a:ext cx="785819" cy="539659"/>
          </a:xfrm>
          <a:prstGeom prst="rect">
            <a:avLst/>
          </a:prstGeom>
          <a:noFill/>
          <a:ln w="9525">
            <a:noFill/>
            <a:miter lim="800000"/>
            <a:headEnd/>
            <a:tailEnd/>
          </a:ln>
          <a:effectLst/>
        </p:spPr>
      </p:pic>
      <p:pic>
        <p:nvPicPr>
          <p:cNvPr id="75782" name="Picture 6"/>
          <p:cNvPicPr>
            <a:picLocks noChangeAspect="1" noChangeArrowheads="1"/>
          </p:cNvPicPr>
          <p:nvPr/>
        </p:nvPicPr>
        <p:blipFill>
          <a:blip r:embed="rId9" cstate="print"/>
          <a:srcRect/>
          <a:stretch>
            <a:fillRect/>
          </a:stretch>
        </p:blipFill>
        <p:spPr bwMode="auto">
          <a:xfrm>
            <a:off x="4286248" y="3071810"/>
            <a:ext cx="2471445" cy="1785950"/>
          </a:xfrm>
          <a:prstGeom prst="rect">
            <a:avLst/>
          </a:prstGeom>
          <a:noFill/>
          <a:ln w="9525">
            <a:noFill/>
            <a:miter lim="800000"/>
            <a:headEnd/>
            <a:tailEnd/>
          </a:ln>
          <a:effectLst/>
        </p:spPr>
      </p:pic>
      <p:pic>
        <p:nvPicPr>
          <p:cNvPr id="75783" name="Picture 7"/>
          <p:cNvPicPr>
            <a:picLocks noChangeAspect="1" noChangeArrowheads="1"/>
          </p:cNvPicPr>
          <p:nvPr/>
        </p:nvPicPr>
        <p:blipFill>
          <a:blip r:embed="rId10" cstate="print"/>
          <a:srcRect/>
          <a:stretch>
            <a:fillRect/>
          </a:stretch>
        </p:blipFill>
        <p:spPr bwMode="auto">
          <a:xfrm rot="5400000">
            <a:off x="7127898" y="3516308"/>
            <a:ext cx="1714512" cy="682640"/>
          </a:xfrm>
          <a:prstGeom prst="rect">
            <a:avLst/>
          </a:prstGeom>
          <a:noFill/>
          <a:ln w="9525">
            <a:noFill/>
            <a:miter lim="800000"/>
            <a:headEnd/>
            <a:tailEnd/>
          </a:ln>
          <a:effectLst/>
        </p:spPr>
      </p:pic>
      <p:pic>
        <p:nvPicPr>
          <p:cNvPr id="58" name="Picture 7"/>
          <p:cNvPicPr>
            <a:picLocks noChangeAspect="1" noChangeArrowheads="1"/>
          </p:cNvPicPr>
          <p:nvPr/>
        </p:nvPicPr>
        <p:blipFill>
          <a:blip r:embed="rId10" cstate="print"/>
          <a:srcRect/>
          <a:stretch>
            <a:fillRect/>
          </a:stretch>
        </p:blipFill>
        <p:spPr bwMode="auto">
          <a:xfrm rot="10800000">
            <a:off x="4500562" y="4857760"/>
            <a:ext cx="1928826" cy="682640"/>
          </a:xfrm>
          <a:prstGeom prst="rect">
            <a:avLst/>
          </a:prstGeom>
          <a:noFill/>
          <a:ln w="9525">
            <a:noFill/>
            <a:miter lim="800000"/>
            <a:headEnd/>
            <a:tailEnd/>
          </a:ln>
          <a:effectLst/>
        </p:spPr>
      </p:pic>
      <p:pic>
        <p:nvPicPr>
          <p:cNvPr id="59" name="Picture 7"/>
          <p:cNvPicPr>
            <a:picLocks noChangeAspect="1" noChangeArrowheads="1"/>
          </p:cNvPicPr>
          <p:nvPr/>
        </p:nvPicPr>
        <p:blipFill>
          <a:blip r:embed="rId11" cstate="print"/>
          <a:srcRect/>
          <a:stretch>
            <a:fillRect/>
          </a:stretch>
        </p:blipFill>
        <p:spPr bwMode="auto">
          <a:xfrm>
            <a:off x="4714876" y="2143116"/>
            <a:ext cx="1412956" cy="500066"/>
          </a:xfrm>
          <a:prstGeom prst="rect">
            <a:avLst/>
          </a:prstGeom>
          <a:noFill/>
          <a:ln w="9525">
            <a:noFill/>
            <a:miter lim="800000"/>
            <a:headEnd/>
            <a:tailEnd/>
          </a:ln>
          <a:effectLst/>
        </p:spPr>
      </p:pic>
      <p:grpSp>
        <p:nvGrpSpPr>
          <p:cNvPr id="12" name="Group 63"/>
          <p:cNvGrpSpPr/>
          <p:nvPr/>
        </p:nvGrpSpPr>
        <p:grpSpPr>
          <a:xfrm>
            <a:off x="4394077" y="2285992"/>
            <a:ext cx="324000" cy="324000"/>
            <a:chOff x="1405776" y="-304301"/>
            <a:chExt cx="1385484" cy="1385483"/>
          </a:xfrm>
          <a:scene3d>
            <a:camera prst="orthographicFront"/>
            <a:lightRig rig="flat" dir="t"/>
          </a:scene3d>
        </p:grpSpPr>
        <p:sp>
          <p:nvSpPr>
            <p:cNvPr id="62" name="Oval 61"/>
            <p:cNvSpPr/>
            <p:nvPr/>
          </p:nvSpPr>
          <p:spPr>
            <a:xfrm>
              <a:off x="1405776" y="-304301"/>
              <a:ext cx="1385484" cy="1385483"/>
            </a:xfrm>
            <a:prstGeom prst="ellipse">
              <a:avLst/>
            </a:prstGeom>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63" name="Oval 4"/>
            <p:cNvSpPr/>
            <p:nvPr/>
          </p:nvSpPr>
          <p:spPr>
            <a:xfrm>
              <a:off x="1608676" y="-101400"/>
              <a:ext cx="979687" cy="97968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fi-FI" sz="1600" kern="1200" dirty="0" smtClean="0"/>
                <a:t>2</a:t>
              </a:r>
              <a:endParaRPr lang="fi-FI" sz="1600" kern="1200" dirty="0"/>
            </a:p>
          </p:txBody>
        </p:sp>
      </p:grpSp>
      <p:grpSp>
        <p:nvGrpSpPr>
          <p:cNvPr id="15" name="Group 63"/>
          <p:cNvGrpSpPr/>
          <p:nvPr/>
        </p:nvGrpSpPr>
        <p:grpSpPr>
          <a:xfrm>
            <a:off x="5248132" y="2214554"/>
            <a:ext cx="324000" cy="324000"/>
            <a:chOff x="944681" y="1181"/>
            <a:chExt cx="1385483" cy="1385483"/>
          </a:xfrm>
          <a:scene3d>
            <a:camera prst="orthographicFront"/>
            <a:lightRig rig="flat" dir="t"/>
          </a:scene3d>
        </p:grpSpPr>
        <p:sp>
          <p:nvSpPr>
            <p:cNvPr id="65" name="Oval 64"/>
            <p:cNvSpPr/>
            <p:nvPr/>
          </p:nvSpPr>
          <p:spPr>
            <a:xfrm>
              <a:off x="944681" y="1181"/>
              <a:ext cx="1385483" cy="1385483"/>
            </a:xfrm>
            <a:prstGeom prst="ellipse">
              <a:avLst/>
            </a:prstGeom>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66" name="Oval 4"/>
            <p:cNvSpPr/>
            <p:nvPr/>
          </p:nvSpPr>
          <p:spPr>
            <a:xfrm>
              <a:off x="1147580" y="204080"/>
              <a:ext cx="979685" cy="97968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fi-FI" sz="1600" dirty="0" smtClean="0"/>
                <a:t>5</a:t>
              </a:r>
              <a:endParaRPr lang="fi-FI" sz="1600" kern="1200" dirty="0"/>
            </a:p>
          </p:txBody>
        </p:sp>
      </p:grpSp>
      <p:grpSp>
        <p:nvGrpSpPr>
          <p:cNvPr id="18" name="Group 66"/>
          <p:cNvGrpSpPr/>
          <p:nvPr/>
        </p:nvGrpSpPr>
        <p:grpSpPr>
          <a:xfrm>
            <a:off x="8034214" y="3533628"/>
            <a:ext cx="324000" cy="324000"/>
            <a:chOff x="944681" y="1181"/>
            <a:chExt cx="1385483" cy="1385483"/>
          </a:xfrm>
          <a:scene3d>
            <a:camera prst="orthographicFront"/>
            <a:lightRig rig="flat" dir="t"/>
          </a:scene3d>
        </p:grpSpPr>
        <p:sp>
          <p:nvSpPr>
            <p:cNvPr id="68" name="Oval 67"/>
            <p:cNvSpPr/>
            <p:nvPr/>
          </p:nvSpPr>
          <p:spPr>
            <a:xfrm>
              <a:off x="944681" y="1181"/>
              <a:ext cx="1385483" cy="1385483"/>
            </a:xfrm>
            <a:prstGeom prst="ellipse">
              <a:avLst/>
            </a:prstGeom>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69" name="Oval 4"/>
            <p:cNvSpPr/>
            <p:nvPr/>
          </p:nvSpPr>
          <p:spPr>
            <a:xfrm>
              <a:off x="1147580" y="204080"/>
              <a:ext cx="979685" cy="97968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fi-FI" sz="1600" dirty="0" smtClean="0"/>
                <a:t>6</a:t>
              </a:r>
              <a:endParaRPr lang="fi-FI" sz="1600" kern="1200" dirty="0"/>
            </a:p>
          </p:txBody>
        </p:sp>
      </p:grpSp>
      <p:grpSp>
        <p:nvGrpSpPr>
          <p:cNvPr id="19" name="Group 69"/>
          <p:cNvGrpSpPr/>
          <p:nvPr/>
        </p:nvGrpSpPr>
        <p:grpSpPr>
          <a:xfrm>
            <a:off x="5357818" y="5248140"/>
            <a:ext cx="324000" cy="324000"/>
            <a:chOff x="944681" y="1181"/>
            <a:chExt cx="1385483" cy="1385483"/>
          </a:xfrm>
          <a:scene3d>
            <a:camera prst="orthographicFront"/>
            <a:lightRig rig="flat" dir="t"/>
          </a:scene3d>
        </p:grpSpPr>
        <p:sp>
          <p:nvSpPr>
            <p:cNvPr id="71" name="Oval 70"/>
            <p:cNvSpPr/>
            <p:nvPr/>
          </p:nvSpPr>
          <p:spPr>
            <a:xfrm>
              <a:off x="944681" y="1181"/>
              <a:ext cx="1385483" cy="1385483"/>
            </a:xfrm>
            <a:prstGeom prst="ellipse">
              <a:avLst/>
            </a:prstGeom>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72" name="Oval 4"/>
            <p:cNvSpPr/>
            <p:nvPr/>
          </p:nvSpPr>
          <p:spPr>
            <a:xfrm>
              <a:off x="1147580" y="204080"/>
              <a:ext cx="979685" cy="97968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fi-FI" sz="1600" kern="1200" dirty="0" smtClean="0"/>
                <a:t>7</a:t>
              </a:r>
              <a:endParaRPr lang="fi-FI" sz="1600" kern="1200" dirty="0"/>
            </a:p>
          </p:txBody>
        </p:sp>
      </p:grpSp>
      <p:grpSp>
        <p:nvGrpSpPr>
          <p:cNvPr id="20" name="Group 72"/>
          <p:cNvGrpSpPr/>
          <p:nvPr/>
        </p:nvGrpSpPr>
        <p:grpSpPr>
          <a:xfrm>
            <a:off x="5510218" y="3929066"/>
            <a:ext cx="324000" cy="324000"/>
            <a:chOff x="944681" y="1181"/>
            <a:chExt cx="1385483" cy="1385483"/>
          </a:xfrm>
          <a:scene3d>
            <a:camera prst="orthographicFront"/>
            <a:lightRig rig="flat" dir="t"/>
          </a:scene3d>
        </p:grpSpPr>
        <p:sp>
          <p:nvSpPr>
            <p:cNvPr id="74" name="Oval 73"/>
            <p:cNvSpPr/>
            <p:nvPr/>
          </p:nvSpPr>
          <p:spPr>
            <a:xfrm>
              <a:off x="944681" y="1181"/>
              <a:ext cx="1385483" cy="1385483"/>
            </a:xfrm>
            <a:prstGeom prst="ellipse">
              <a:avLst/>
            </a:prstGeom>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75" name="Oval 4"/>
            <p:cNvSpPr/>
            <p:nvPr/>
          </p:nvSpPr>
          <p:spPr>
            <a:xfrm>
              <a:off x="1147580" y="204080"/>
              <a:ext cx="979685" cy="97968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fi-FI" sz="1600" dirty="0" smtClean="0"/>
                <a:t>4</a:t>
              </a:r>
              <a:endParaRPr lang="fi-FI" sz="1600" kern="1200" dirty="0"/>
            </a:p>
          </p:txBody>
        </p:sp>
      </p:grpSp>
      <p:grpSp>
        <p:nvGrpSpPr>
          <p:cNvPr id="21" name="Group 75"/>
          <p:cNvGrpSpPr/>
          <p:nvPr/>
        </p:nvGrpSpPr>
        <p:grpSpPr>
          <a:xfrm>
            <a:off x="1785918" y="5033826"/>
            <a:ext cx="324000" cy="324000"/>
            <a:chOff x="944681" y="1181"/>
            <a:chExt cx="1385483" cy="1385483"/>
          </a:xfrm>
          <a:scene3d>
            <a:camera prst="orthographicFront"/>
            <a:lightRig rig="flat" dir="t"/>
          </a:scene3d>
        </p:grpSpPr>
        <p:sp>
          <p:nvSpPr>
            <p:cNvPr id="77" name="Oval 76"/>
            <p:cNvSpPr/>
            <p:nvPr/>
          </p:nvSpPr>
          <p:spPr>
            <a:xfrm>
              <a:off x="944681" y="1181"/>
              <a:ext cx="1385483" cy="1385483"/>
            </a:xfrm>
            <a:prstGeom prst="ellipse">
              <a:avLst/>
            </a:prstGeom>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78" name="Oval 4"/>
            <p:cNvSpPr/>
            <p:nvPr/>
          </p:nvSpPr>
          <p:spPr>
            <a:xfrm>
              <a:off x="1147580" y="204080"/>
              <a:ext cx="979685" cy="97968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fi-FI" sz="1600" kern="1200" dirty="0" smtClean="0"/>
                <a:t>3</a:t>
              </a:r>
              <a:endParaRPr lang="fi-FI" sz="1600" kern="1200" dirty="0"/>
            </a:p>
          </p:txBody>
        </p:sp>
      </p:grpSp>
      <p:pic>
        <p:nvPicPr>
          <p:cNvPr id="75785" name="Picture 9"/>
          <p:cNvPicPr>
            <a:picLocks noChangeAspect="1" noChangeArrowheads="1"/>
          </p:cNvPicPr>
          <p:nvPr/>
        </p:nvPicPr>
        <p:blipFill>
          <a:blip r:embed="rId12" cstate="print"/>
          <a:srcRect/>
          <a:stretch>
            <a:fillRect/>
          </a:stretch>
        </p:blipFill>
        <p:spPr bwMode="auto">
          <a:xfrm>
            <a:off x="1357290" y="4500570"/>
            <a:ext cx="1353373" cy="714380"/>
          </a:xfrm>
          <a:prstGeom prst="rect">
            <a:avLst/>
          </a:prstGeom>
          <a:noFill/>
          <a:ln w="9525">
            <a:noFill/>
            <a:miter lim="800000"/>
            <a:headEnd/>
            <a:tailEnd/>
          </a:ln>
          <a:effectLst/>
        </p:spPr>
      </p:pic>
    </p:spTree>
    <p:extLst>
      <p:ext uri="{BB962C8B-B14F-4D97-AF65-F5344CB8AC3E}">
        <p14:creationId xmlns:p14="http://schemas.microsoft.com/office/powerpoint/2010/main" val="306260158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Sandbox Solution Execution Details</a:t>
            </a:r>
            <a:endParaRPr lang="en-US" dirty="0"/>
          </a:p>
        </p:txBody>
      </p:sp>
      <p:pic>
        <p:nvPicPr>
          <p:cNvPr id="3" name="Picture 2" descr="http://mikeam-sp/o14specs/resources/ptcwebpartexec.jpg"/>
          <p:cNvPicPr>
            <a:picLocks noChangeAspect="1" noChangeArrowheads="1"/>
          </p:cNvPicPr>
          <p:nvPr/>
        </p:nvPicPr>
        <p:blipFill>
          <a:blip r:embed="rId3"/>
          <a:srcRect/>
          <a:stretch>
            <a:fillRect/>
          </a:stretch>
        </p:blipFill>
        <p:spPr bwMode="auto">
          <a:xfrm>
            <a:off x="1053589" y="885788"/>
            <a:ext cx="7036822" cy="5286412"/>
          </a:xfrm>
          <a:prstGeom prst="rect">
            <a:avLst/>
          </a:prstGeom>
          <a:noFill/>
        </p:spPr>
      </p:pic>
    </p:spTree>
    <p:extLst>
      <p:ext uri="{BB962C8B-B14F-4D97-AF65-F5344CB8AC3E}">
        <p14:creationId xmlns:p14="http://schemas.microsoft.com/office/powerpoint/2010/main" val="2022470420"/>
      </p:ext>
    </p:extLst>
  </p:cSld>
  <p:clrMapOvr>
    <a:masterClrMapping/>
  </p:clrMapOvr>
  <p:transition xmlns:p14="http://schemas.microsoft.com/office/powerpoint/2010/mai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The Subset Object Model</a:t>
            </a:r>
            <a:endParaRPr lang="nl-NL" dirty="0"/>
          </a:p>
        </p:txBody>
      </p:sp>
      <p:sp>
        <p:nvSpPr>
          <p:cNvPr id="5" name="Text Placeholder 4"/>
          <p:cNvSpPr>
            <a:spLocks noGrp="1"/>
          </p:cNvSpPr>
          <p:nvPr>
            <p:ph type="body" sz="quarter" idx="10"/>
          </p:nvPr>
        </p:nvSpPr>
        <p:spPr>
          <a:xfrm>
            <a:off x="381000" y="1411552"/>
            <a:ext cx="8382000" cy="2474524"/>
          </a:xfrm>
        </p:spPr>
        <p:txBody>
          <a:bodyPr/>
          <a:lstStyle/>
          <a:p>
            <a:r>
              <a:rPr lang="en-US" dirty="0" smtClean="0"/>
              <a:t>In general</a:t>
            </a:r>
          </a:p>
          <a:p>
            <a:pPr lvl="1"/>
            <a:r>
              <a:rPr lang="en-US" dirty="0" err="1" smtClean="0"/>
              <a:t>SPSite</a:t>
            </a:r>
            <a:r>
              <a:rPr lang="en-US" dirty="0" smtClean="0"/>
              <a:t> and below</a:t>
            </a:r>
          </a:p>
          <a:p>
            <a:pPr lvl="1"/>
            <a:endParaRPr lang="en-US" dirty="0" smtClean="0"/>
          </a:p>
          <a:p>
            <a:r>
              <a:rPr lang="en-US" dirty="0" smtClean="0"/>
              <a:t>No </a:t>
            </a:r>
            <a:r>
              <a:rPr lang="en-US" dirty="0" err="1" smtClean="0"/>
              <a:t>SPSecurity</a:t>
            </a:r>
            <a:endParaRPr lang="en-US" dirty="0" smtClean="0"/>
          </a:p>
          <a:p>
            <a:r>
              <a:rPr lang="en-US" dirty="0" smtClean="0"/>
              <a:t>No </a:t>
            </a:r>
            <a:r>
              <a:rPr lang="en-US" dirty="0" err="1" smtClean="0"/>
              <a:t>SPSite</a:t>
            </a:r>
            <a:r>
              <a:rPr lang="en-US" dirty="0" smtClean="0"/>
              <a:t> construction</a:t>
            </a:r>
          </a:p>
        </p:txBody>
      </p:sp>
      <p:sp>
        <p:nvSpPr>
          <p:cNvPr id="7" name="Straight Connector 6"/>
          <p:cNvSpPr>
            <a:spLocks noChangeShapeType="1"/>
          </p:cNvSpPr>
          <p:nvPr/>
        </p:nvSpPr>
        <p:spPr bwMode="auto">
          <a:xfrm>
            <a:off x="7467600" y="2133600"/>
            <a:ext cx="22225" cy="2576512"/>
          </a:xfrm>
          <a:prstGeom prst="line">
            <a:avLst/>
          </a:prstGeom>
          <a:noFill/>
          <a:ln w="76200" algn="ctr">
            <a:solidFill>
              <a:srgbClr xmlns:mc="http://schemas.openxmlformats.org/markup-compatibility/2006" xmlns:a14="http://schemas.microsoft.com/office/drawing/2010/main" val="CCCCFF" mc:Ignorable=""/>
            </a:solidFill>
            <a:round/>
            <a:headEnd/>
            <a:tailEnd type="triangle" w="med" len="med"/>
          </a:ln>
        </p:spPr>
        <p:txBody>
          <a:bodyPr wrap="none" anchor="ctr"/>
          <a:lstStyle/>
          <a:p>
            <a:endParaRPr lang="nl-NL"/>
          </a:p>
        </p:txBody>
      </p:sp>
      <p:sp>
        <p:nvSpPr>
          <p:cNvPr id="8" name="Oval 7"/>
          <p:cNvSpPr>
            <a:spLocks noChangeArrowheads="1"/>
          </p:cNvSpPr>
          <p:nvPr/>
        </p:nvSpPr>
        <p:spPr bwMode="auto">
          <a:xfrm>
            <a:off x="6553200" y="1676400"/>
            <a:ext cx="1873250" cy="576262"/>
          </a:xfrm>
          <a:prstGeom prst="ellipse">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eaLnBrk="0"/>
            <a:r>
              <a:rPr lang="en-US" sz="1600" b="1">
                <a:solidFill>
                  <a:schemeClr val="tx1"/>
                </a:solidFill>
              </a:rPr>
              <a:t>SPSite</a:t>
            </a:r>
          </a:p>
        </p:txBody>
      </p:sp>
      <p:sp>
        <p:nvSpPr>
          <p:cNvPr id="9" name="Oval 8"/>
          <p:cNvSpPr>
            <a:spLocks noChangeArrowheads="1"/>
          </p:cNvSpPr>
          <p:nvPr/>
        </p:nvSpPr>
        <p:spPr bwMode="auto">
          <a:xfrm>
            <a:off x="6553200" y="2692400"/>
            <a:ext cx="1873250" cy="576262"/>
          </a:xfrm>
          <a:prstGeom prst="ellipse">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eaLnBrk="0"/>
            <a:r>
              <a:rPr lang="en-US" sz="1600" b="1">
                <a:solidFill>
                  <a:schemeClr val="tx1"/>
                </a:solidFill>
              </a:rPr>
              <a:t>SPWeb</a:t>
            </a:r>
          </a:p>
        </p:txBody>
      </p:sp>
      <p:sp>
        <p:nvSpPr>
          <p:cNvPr id="10" name="Oval 9"/>
          <p:cNvSpPr>
            <a:spLocks noChangeArrowheads="1"/>
          </p:cNvSpPr>
          <p:nvPr/>
        </p:nvSpPr>
        <p:spPr bwMode="auto">
          <a:xfrm>
            <a:off x="6553200" y="3700462"/>
            <a:ext cx="1873250" cy="576263"/>
          </a:xfrm>
          <a:prstGeom prst="ellipse">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eaLnBrk="0"/>
            <a:r>
              <a:rPr lang="en-US" sz="1600" b="1">
                <a:solidFill>
                  <a:schemeClr val="tx1"/>
                </a:solidFill>
              </a:rPr>
              <a:t>SPList</a:t>
            </a:r>
          </a:p>
        </p:txBody>
      </p:sp>
      <p:sp>
        <p:nvSpPr>
          <p:cNvPr id="11" name="Oval 10"/>
          <p:cNvSpPr>
            <a:spLocks noChangeArrowheads="1"/>
          </p:cNvSpPr>
          <p:nvPr/>
        </p:nvSpPr>
        <p:spPr bwMode="auto">
          <a:xfrm>
            <a:off x="6553200" y="4710112"/>
            <a:ext cx="1873250" cy="576263"/>
          </a:xfrm>
          <a:prstGeom prst="ellipse">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eaLnBrk="0"/>
            <a:r>
              <a:rPr lang="en-US" sz="1600" b="1">
                <a:solidFill>
                  <a:schemeClr val="tx1"/>
                </a:solidFill>
              </a:rPr>
              <a:t>SPListItem</a:t>
            </a:r>
          </a:p>
        </p:txBody>
      </p:sp>
    </p:spTree>
  </p:cSld>
  <p:clrMapOvr>
    <a:masterClrMapping/>
  </p:clrMapOvr>
  <p:transition xmlns:p14="http://schemas.microsoft.com/office/powerpoint/2010/mai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ight Arrow Callout 26"/>
          <p:cNvSpPr/>
          <p:nvPr/>
        </p:nvSpPr>
        <p:spPr bwMode="auto">
          <a:xfrm>
            <a:off x="457200" y="1447800"/>
            <a:ext cx="4800600" cy="3124200"/>
          </a:xfrm>
          <a:prstGeom prst="rightArrowCallout">
            <a:avLst>
              <a:gd name="adj1" fmla="val 17952"/>
              <a:gd name="adj2" fmla="val 17282"/>
              <a:gd name="adj3" fmla="val 15801"/>
              <a:gd name="adj4" fmla="val 73957"/>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rPr>
              <a:t>Sandbox</a:t>
            </a:r>
            <a:endParaRPr lang="nl-NL"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2" name="Title 1"/>
          <p:cNvSpPr>
            <a:spLocks noGrp="1"/>
          </p:cNvSpPr>
          <p:nvPr>
            <p:ph type="title"/>
          </p:nvPr>
        </p:nvSpPr>
        <p:spPr/>
        <p:txBody>
          <a:bodyPr/>
          <a:lstStyle/>
          <a:p>
            <a:r>
              <a:rPr smtClean="0"/>
              <a:t>Sandbox and Code Access Security</a:t>
            </a:r>
            <a:endParaRPr lang="nl-NL" dirty="0"/>
          </a:p>
        </p:txBody>
      </p:sp>
      <p:sp>
        <p:nvSpPr>
          <p:cNvPr id="15" name="TextBox 14"/>
          <p:cNvSpPr txBox="1"/>
          <p:nvPr/>
        </p:nvSpPr>
        <p:spPr>
          <a:xfrm>
            <a:off x="4729739" y="1066800"/>
            <a:ext cx="3951723" cy="861774"/>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600" dirty="0" err="1" smtClean="0"/>
              <a:t>AspNetHostingPermission</a:t>
            </a:r>
            <a:r>
              <a:rPr lang="en-US" sz="1600" dirty="0" smtClean="0"/>
              <a:t>, </a:t>
            </a:r>
            <a:r>
              <a:rPr lang="en-US" sz="1400" dirty="0" smtClean="0"/>
              <a:t>Level=Minimal</a:t>
            </a:r>
            <a:endParaRPr lang="en-US" sz="1600" dirty="0" smtClean="0"/>
          </a:p>
          <a:p>
            <a:r>
              <a:rPr lang="en-US" sz="1600" dirty="0" err="1" smtClean="0"/>
              <a:t>SharePointPermission</a:t>
            </a:r>
            <a:r>
              <a:rPr lang="en-US" sz="1600" dirty="0" smtClean="0"/>
              <a:t>, </a:t>
            </a:r>
            <a:r>
              <a:rPr lang="en-US" sz="1400" dirty="0" err="1" smtClean="0"/>
              <a:t>ObjectModel</a:t>
            </a:r>
            <a:r>
              <a:rPr lang="en-US" sz="1400" dirty="0" smtClean="0"/>
              <a:t>=true</a:t>
            </a:r>
            <a:endParaRPr lang="en-US" sz="1600" dirty="0" smtClean="0"/>
          </a:p>
          <a:p>
            <a:r>
              <a:rPr lang="en-US" sz="1600" dirty="0" err="1" smtClean="0"/>
              <a:t>SecurityPermission</a:t>
            </a:r>
            <a:r>
              <a:rPr lang="en-US" sz="1600" dirty="0" smtClean="0"/>
              <a:t>, </a:t>
            </a:r>
            <a:r>
              <a:rPr lang="en-US" sz="1400" dirty="0" smtClean="0"/>
              <a:t>Flags=Execution</a:t>
            </a:r>
            <a:endParaRPr lang="nl-NL" sz="1600" dirty="0"/>
          </a:p>
        </p:txBody>
      </p:sp>
      <p:sp>
        <p:nvSpPr>
          <p:cNvPr id="16" name="TextBox 15"/>
          <p:cNvSpPr txBox="1"/>
          <p:nvPr/>
        </p:nvSpPr>
        <p:spPr>
          <a:xfrm>
            <a:off x="4724400" y="4191000"/>
            <a:ext cx="3962400" cy="838200"/>
          </a:xfrm>
          <a:prstGeom prst="rect">
            <a:avLst/>
          </a:prstGeom>
        </p:spPr>
        <p:style>
          <a:lnRef idx="2">
            <a:schemeClr val="accent4"/>
          </a:lnRef>
          <a:fillRef idx="1">
            <a:schemeClr val="lt1"/>
          </a:fillRef>
          <a:effectRef idx="0">
            <a:schemeClr val="accent4"/>
          </a:effectRef>
          <a:fontRef idx="minor">
            <a:schemeClr val="dk1"/>
          </a:fontRef>
        </p:style>
        <p:txBody>
          <a:bodyPr wrap="square" rtlCol="0" anchor="ctr" anchorCtr="0">
            <a:noAutofit/>
          </a:bodyPr>
          <a:lstStyle/>
          <a:p>
            <a:pPr algn="ctr"/>
            <a:r>
              <a:rPr lang="en-US" dirty="0" smtClean="0"/>
              <a:t>Full Trust</a:t>
            </a:r>
            <a:endParaRPr lang="nl-NL" dirty="0"/>
          </a:p>
        </p:txBody>
      </p:sp>
      <p:sp>
        <p:nvSpPr>
          <p:cNvPr id="18" name="Rounded Rectangle 17"/>
          <p:cNvSpPr/>
          <p:nvPr/>
        </p:nvSpPr>
        <p:spPr bwMode="auto">
          <a:xfrm>
            <a:off x="5448300" y="2590800"/>
            <a:ext cx="2514600" cy="8382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err="1"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rPr>
              <a:t>wss_usercode.config</a:t>
            </a:r>
            <a:endParaRPr lang="nl-NL"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grpSp>
        <p:nvGrpSpPr>
          <p:cNvPr id="28" name="Group 27"/>
          <p:cNvGrpSpPr/>
          <p:nvPr/>
        </p:nvGrpSpPr>
        <p:grpSpPr>
          <a:xfrm>
            <a:off x="6103868" y="1905000"/>
            <a:ext cx="1287532" cy="685800"/>
            <a:chOff x="5978819" y="2590800"/>
            <a:chExt cx="1287532" cy="685800"/>
          </a:xfrm>
        </p:grpSpPr>
        <p:sp>
          <p:nvSpPr>
            <p:cNvPr id="21" name="Up Arrow 20"/>
            <p:cNvSpPr/>
            <p:nvPr/>
          </p:nvSpPr>
          <p:spPr bwMode="auto">
            <a:xfrm>
              <a:off x="6351951" y="2590800"/>
              <a:ext cx="457200" cy="685800"/>
            </a:xfrm>
            <a:prstGeom prst="up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nl-NL"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22" name="TextBox 21"/>
            <p:cNvSpPr txBox="1"/>
            <p:nvPr/>
          </p:nvSpPr>
          <p:spPr>
            <a:xfrm>
              <a:off x="5978819" y="2819400"/>
              <a:ext cx="1287532" cy="369332"/>
            </a:xfrm>
            <a:prstGeom prst="rect">
              <a:avLst/>
            </a:prstGeom>
            <a:noFill/>
          </p:spPr>
          <p:txBody>
            <a:bodyPr wrap="none" rtlCol="0">
              <a:spAutoFit/>
            </a:bodyPr>
            <a:lstStyle/>
            <a:p>
              <a:r>
                <a:rPr lang="en-US" dirty="0" smtClean="0"/>
                <a:t>User Code</a:t>
              </a:r>
              <a:endParaRPr lang="nl-NL" dirty="0"/>
            </a:p>
          </p:txBody>
        </p:sp>
      </p:grpSp>
      <p:grpSp>
        <p:nvGrpSpPr>
          <p:cNvPr id="29" name="Group 28"/>
          <p:cNvGrpSpPr/>
          <p:nvPr/>
        </p:nvGrpSpPr>
        <p:grpSpPr>
          <a:xfrm>
            <a:off x="5715000" y="3429000"/>
            <a:ext cx="1954381" cy="685800"/>
            <a:chOff x="5589951" y="4419600"/>
            <a:chExt cx="1954381" cy="685800"/>
          </a:xfrm>
        </p:grpSpPr>
        <p:sp>
          <p:nvSpPr>
            <p:cNvPr id="19" name="Down Arrow 18"/>
            <p:cNvSpPr/>
            <p:nvPr/>
          </p:nvSpPr>
          <p:spPr bwMode="auto">
            <a:xfrm>
              <a:off x="6351951" y="4419600"/>
              <a:ext cx="457200" cy="6858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nl-NL"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23" name="TextBox 22"/>
            <p:cNvSpPr txBox="1"/>
            <p:nvPr/>
          </p:nvSpPr>
          <p:spPr>
            <a:xfrm>
              <a:off x="5589951" y="4419600"/>
              <a:ext cx="1954381" cy="369332"/>
            </a:xfrm>
            <a:prstGeom prst="rect">
              <a:avLst/>
            </a:prstGeom>
            <a:noFill/>
          </p:spPr>
          <p:txBody>
            <a:bodyPr wrap="none" rtlCol="0">
              <a:spAutoFit/>
            </a:bodyPr>
            <a:lstStyle/>
            <a:p>
              <a:r>
                <a:rPr lang="en-US" dirty="0" smtClean="0"/>
                <a:t>Framework Code</a:t>
              </a:r>
              <a:endParaRPr lang="nl-NL" dirty="0"/>
            </a:p>
          </p:txBody>
        </p:sp>
      </p:grpSp>
      <p:sp>
        <p:nvSpPr>
          <p:cNvPr id="6" name="Rectangle 5"/>
          <p:cNvSpPr/>
          <p:nvPr/>
        </p:nvSpPr>
        <p:spPr bwMode="auto">
          <a:xfrm>
            <a:off x="1434921" y="1981200"/>
            <a:ext cx="1447800" cy="5334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rPr>
              <a:t>My.dll</a:t>
            </a:r>
            <a:endParaRPr lang="nl-NL"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7" name="Rectangle 6"/>
          <p:cNvSpPr/>
          <p:nvPr/>
        </p:nvSpPr>
        <p:spPr bwMode="auto">
          <a:xfrm>
            <a:off x="672921" y="2743200"/>
            <a:ext cx="1447800" cy="5334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rPr>
              <a:t>Other.dll</a:t>
            </a:r>
            <a:endParaRPr lang="nl-NL"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10" name="Rectangle 9"/>
          <p:cNvSpPr/>
          <p:nvPr/>
        </p:nvSpPr>
        <p:spPr bwMode="auto">
          <a:xfrm>
            <a:off x="2273121" y="2819400"/>
            <a:ext cx="1447800" cy="5334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rPr>
              <a:t>System DLL</a:t>
            </a:r>
            <a:endParaRPr lang="nl-NL"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pic>
        <p:nvPicPr>
          <p:cNvPr id="14" name="Picture 43" descr="D:\Pennie's documents\MS Image\NEWFeb15\Windows_Vista_Icons_ for_Marketing_use\SecurityWarning.png"/>
          <p:cNvPicPr>
            <a:picLocks noChangeAspect="1" noChangeArrowheads="1"/>
          </p:cNvPicPr>
          <p:nvPr/>
        </p:nvPicPr>
        <p:blipFill>
          <a:blip r:embed="rId3" cstate="print"/>
          <a:srcRect/>
          <a:stretch>
            <a:fillRect/>
          </a:stretch>
        </p:blipFill>
        <p:spPr bwMode="auto">
          <a:xfrm>
            <a:off x="-26126" y="1066800"/>
            <a:ext cx="967541" cy="967541"/>
          </a:xfrm>
          <a:prstGeom prst="rect">
            <a:avLst/>
          </a:prstGeom>
          <a:noFill/>
        </p:spPr>
      </p:pic>
      <p:sp>
        <p:nvSpPr>
          <p:cNvPr id="24" name="Rectangle 23"/>
          <p:cNvSpPr/>
          <p:nvPr/>
        </p:nvSpPr>
        <p:spPr bwMode="auto">
          <a:xfrm>
            <a:off x="1219200" y="3505200"/>
            <a:ext cx="1447800" cy="5334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rPr>
              <a:t>SharePoint DLL</a:t>
            </a:r>
            <a:endParaRPr lang="nl-NL"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pic>
        <p:nvPicPr>
          <p:cNvPr id="25" name="Picture 30" descr="D:\Pennie's documents\MS Image\NEWFeb15\Windows_Vista_Icons_ for_Marketing_use\Keys.png"/>
          <p:cNvPicPr>
            <a:picLocks noChangeAspect="1" noChangeArrowheads="1"/>
          </p:cNvPicPr>
          <p:nvPr/>
        </p:nvPicPr>
        <p:blipFill>
          <a:blip r:embed="rId4" cstate="print"/>
          <a:srcRect/>
          <a:stretch>
            <a:fillRect/>
          </a:stretch>
        </p:blipFill>
        <p:spPr bwMode="auto">
          <a:xfrm>
            <a:off x="8305800" y="3962400"/>
            <a:ext cx="685800" cy="685800"/>
          </a:xfrm>
          <a:prstGeom prst="rect">
            <a:avLst/>
          </a:prstGeom>
          <a:noFill/>
        </p:spPr>
      </p:pic>
      <p:pic>
        <p:nvPicPr>
          <p:cNvPr id="26" name="Picture 30" descr="D:\Pennie's documents\MS Image\NEWFeb15\Windows_Vista_Icons_ for_Marketing_use\Keys.png"/>
          <p:cNvPicPr>
            <a:picLocks noChangeAspect="1" noChangeArrowheads="1"/>
          </p:cNvPicPr>
          <p:nvPr/>
        </p:nvPicPr>
        <p:blipFill>
          <a:blip r:embed="rId4" cstate="print"/>
          <a:srcRect/>
          <a:stretch>
            <a:fillRect/>
          </a:stretch>
        </p:blipFill>
        <p:spPr bwMode="auto">
          <a:xfrm>
            <a:off x="8305800" y="838200"/>
            <a:ext cx="685800" cy="685800"/>
          </a:xfrm>
          <a:prstGeom prst="rect">
            <a:avLst/>
          </a:prstGeom>
          <a:noFill/>
        </p:spPr>
      </p:pic>
      <p:sp>
        <p:nvSpPr>
          <p:cNvPr id="31" name="Rectangle 30"/>
          <p:cNvSpPr/>
          <p:nvPr/>
        </p:nvSpPr>
        <p:spPr bwMode="auto">
          <a:xfrm>
            <a:off x="3352800" y="5334000"/>
            <a:ext cx="3581400" cy="990600"/>
          </a:xfrm>
          <a:prstGeom prst="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rPr>
              <a:t>SharePoint OM</a:t>
            </a:r>
            <a:endParaRPr lang="nl-NL"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cxnSp>
        <p:nvCxnSpPr>
          <p:cNvPr id="33" name="Shape 32"/>
          <p:cNvCxnSpPr>
            <a:stCxn id="24" idx="2"/>
            <a:endCxn id="31" idx="1"/>
          </p:cNvCxnSpPr>
          <p:nvPr/>
        </p:nvCxnSpPr>
        <p:spPr>
          <a:xfrm rot="16200000" flipH="1">
            <a:off x="1752600" y="4229100"/>
            <a:ext cx="1790700" cy="1409700"/>
          </a:xfrm>
          <a:prstGeom prst="bentConnector2">
            <a:avLst/>
          </a:prstGeom>
          <a:ln w="76200">
            <a:solidFill>
              <a:srgbClr xmlns:mc="http://schemas.openxmlformats.org/markup-compatibility/2006" xmlns:a14="http://schemas.microsoft.com/office/drawing/2010/main" val="92D050" mc:Ignorable=""/>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bwMode="auto">
          <a:xfrm>
            <a:off x="1295400" y="6096000"/>
            <a:ext cx="2133600" cy="609600"/>
          </a:xfrm>
          <a:prstGeom prst="rect">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rPr>
              <a:t>API Block List</a:t>
            </a:r>
            <a:endParaRPr lang="nl-NL" sz="2300" dirty="0" smtClean="0">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pic>
        <p:nvPicPr>
          <p:cNvPr id="1026" name="Picture 2"/>
          <p:cNvPicPr>
            <a:picLocks noChangeAspect="1" noChangeArrowheads="1"/>
          </p:cNvPicPr>
          <p:nvPr/>
        </p:nvPicPr>
        <p:blipFill>
          <a:blip r:embed="rId5" cstate="print">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blip>
          <a:srcRect/>
          <a:stretch>
            <a:fillRect/>
          </a:stretch>
        </p:blipFill>
        <p:spPr bwMode="auto">
          <a:xfrm>
            <a:off x="1752600" y="5181600"/>
            <a:ext cx="685800" cy="1127502"/>
          </a:xfrm>
          <a:prstGeom prst="rect">
            <a:avLst/>
          </a:prstGeom>
          <a:noFill/>
          <a:ln w="9525">
            <a:noFill/>
            <a:miter lim="800000"/>
            <a:headEnd/>
            <a:tailEnd/>
          </a:ln>
          <a:effectLst/>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Compiling vs. Executing Sandboxed Solutions</a:t>
            </a:r>
            <a:endParaRPr lang="nl-NL" dirty="0"/>
          </a:p>
        </p:txBody>
      </p:sp>
      <p:sp>
        <p:nvSpPr>
          <p:cNvPr id="13" name="Content Placeholder 12"/>
          <p:cNvSpPr>
            <a:spLocks noGrp="1"/>
          </p:cNvSpPr>
          <p:nvPr>
            <p:ph sz="half" idx="1"/>
          </p:nvPr>
        </p:nvSpPr>
        <p:spPr>
          <a:xfrm>
            <a:off x="381000" y="1411552"/>
            <a:ext cx="8534400" cy="4681282"/>
          </a:xfrm>
        </p:spPr>
        <p:txBody>
          <a:bodyPr/>
          <a:lstStyle/>
          <a:p>
            <a:r>
              <a:rPr lang="en-US" sz="2400" dirty="0"/>
              <a:t>Visual Studio 2010</a:t>
            </a:r>
            <a:br>
              <a:rPr lang="en-US" sz="2400" dirty="0"/>
            </a:br>
            <a:r>
              <a:rPr lang="en-US" sz="2400" dirty="0"/>
              <a:t>uses IntelliSense to</a:t>
            </a:r>
            <a:br>
              <a:rPr lang="en-US" sz="2400" dirty="0"/>
            </a:br>
            <a:r>
              <a:rPr lang="en-US" sz="2400" dirty="0"/>
              <a:t>hide full-trust </a:t>
            </a:r>
            <a:r>
              <a:rPr lang="en-US" sz="2400" dirty="0" smtClean="0"/>
              <a:t>types</a:t>
            </a:r>
            <a:endParaRPr lang="en-US" sz="2400" dirty="0"/>
          </a:p>
          <a:p>
            <a:r>
              <a:rPr lang="en-US" sz="2400" dirty="0" smtClean="0"/>
              <a:t>All code is compiled </a:t>
            </a:r>
            <a:br>
              <a:rPr lang="en-US" sz="2400" dirty="0" smtClean="0"/>
            </a:br>
            <a:r>
              <a:rPr lang="en-US" sz="2400" dirty="0" smtClean="0"/>
              <a:t>against the full API</a:t>
            </a:r>
          </a:p>
          <a:p>
            <a:r>
              <a:rPr lang="en-US" sz="2400" dirty="0" smtClean="0"/>
              <a:t>Thus, no “sandbox” </a:t>
            </a:r>
            <a:br>
              <a:rPr lang="en-US" sz="2400" dirty="0" smtClean="0"/>
            </a:br>
            <a:r>
              <a:rPr lang="en-US" sz="2400" dirty="0" smtClean="0"/>
              <a:t>check at compile time… </a:t>
            </a:r>
            <a:br>
              <a:rPr lang="en-US" sz="2400" dirty="0" smtClean="0"/>
            </a:br>
            <a:r>
              <a:rPr lang="en-US" sz="2400" dirty="0" smtClean="0"/>
              <a:t>only at runtime</a:t>
            </a:r>
          </a:p>
          <a:p>
            <a:r>
              <a:rPr lang="en-US" sz="2400" dirty="0" smtClean="0"/>
              <a:t>Workaround: change the Microsoft.SharePoint.dll project reference to reference the sandbox’s version</a:t>
            </a:r>
          </a:p>
          <a:p>
            <a:pPr lvl="1"/>
            <a:r>
              <a:rPr lang="en-US" sz="1800" dirty="0" smtClean="0">
                <a:latin typeface="Courier New" pitchFamily="49" charset="0"/>
                <a:cs typeface="Courier New" pitchFamily="49" charset="0"/>
              </a:rPr>
              <a:t>[..]\14\</a:t>
            </a:r>
            <a:r>
              <a:rPr lang="en-US" sz="1800" dirty="0" err="1" smtClean="0">
                <a:latin typeface="Courier New" pitchFamily="49" charset="0"/>
                <a:cs typeface="Courier New" pitchFamily="49" charset="0"/>
              </a:rPr>
              <a:t>UserCode</a:t>
            </a:r>
            <a:r>
              <a:rPr lang="en-US" sz="1800" dirty="0" smtClean="0">
                <a:latin typeface="Courier New" pitchFamily="49" charset="0"/>
                <a:cs typeface="Courier New" pitchFamily="49" charset="0"/>
              </a:rPr>
              <a:t>\Assemblies\Microsoft.SharePoint.dll</a:t>
            </a:r>
          </a:p>
          <a:p>
            <a:pPr lvl="1"/>
            <a:r>
              <a:rPr lang="en-US" sz="2000" dirty="0" smtClean="0"/>
              <a:t>NOTE: Switch it back before deployment!</a:t>
            </a:r>
          </a:p>
          <a:p>
            <a:pPr lvl="2"/>
            <a:r>
              <a:rPr lang="en-US" sz="1600" dirty="0" smtClean="0"/>
              <a:t>Use this as a temporary test - do not deploy code that </a:t>
            </a:r>
            <a:br>
              <a:rPr lang="en-US" sz="1600" dirty="0" smtClean="0"/>
            </a:br>
            <a:r>
              <a:rPr lang="en-US" sz="1600" dirty="0" smtClean="0"/>
              <a:t>references the sandbox’s assembly</a:t>
            </a:r>
          </a:p>
        </p:txBody>
      </p:sp>
      <p:grpSp>
        <p:nvGrpSpPr>
          <p:cNvPr id="3" name="Group 2"/>
          <p:cNvGrpSpPr/>
          <p:nvPr/>
        </p:nvGrpSpPr>
        <p:grpSpPr>
          <a:xfrm>
            <a:off x="4038600" y="914400"/>
            <a:ext cx="4953000" cy="2895600"/>
            <a:chOff x="609599" y="914400"/>
            <a:chExt cx="8153401" cy="4267200"/>
          </a:xfrm>
        </p:grpSpPr>
        <p:sp>
          <p:nvSpPr>
            <p:cNvPr id="4" name="Rectangle 3"/>
            <p:cNvSpPr/>
            <p:nvPr/>
          </p:nvSpPr>
          <p:spPr bwMode="auto">
            <a:xfrm>
              <a:off x="609599" y="3200400"/>
              <a:ext cx="3276599" cy="990599"/>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b="1"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rPr>
                <a:t>Full Object Model</a:t>
              </a:r>
              <a:endParaRPr lang="nl-NL" sz="1200" b="1"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6" name="Rectangle 5"/>
            <p:cNvSpPr/>
            <p:nvPr/>
          </p:nvSpPr>
          <p:spPr bwMode="auto">
            <a:xfrm>
              <a:off x="5105400" y="3200400"/>
              <a:ext cx="3276599" cy="990599"/>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b="1"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rPr>
                <a:t>Subset Object Model</a:t>
              </a:r>
              <a:endParaRPr lang="nl-NL" sz="1200" b="1"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9" name="Rectangle 8"/>
            <p:cNvSpPr/>
            <p:nvPr/>
          </p:nvSpPr>
          <p:spPr bwMode="auto">
            <a:xfrm>
              <a:off x="2819400" y="1447800"/>
              <a:ext cx="3276601" cy="990599"/>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b="1"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rPr>
                <a:t>MyWebPart.dll</a:t>
              </a:r>
            </a:p>
          </p:txBody>
        </p:sp>
        <p:sp>
          <p:nvSpPr>
            <p:cNvPr id="16" name="Rectangle 15"/>
            <p:cNvSpPr/>
            <p:nvPr/>
          </p:nvSpPr>
          <p:spPr bwMode="auto">
            <a:xfrm>
              <a:off x="5105400" y="4191001"/>
              <a:ext cx="3276599" cy="990599"/>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b="1"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rPr>
                <a:t>Proxy</a:t>
              </a:r>
              <a:endParaRPr lang="nl-NL" sz="1200" b="1"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cxnSp>
          <p:nvCxnSpPr>
            <p:cNvPr id="47" name="Straight Arrow Connector 46"/>
            <p:cNvCxnSpPr>
              <a:stCxn id="9" idx="1"/>
              <a:endCxn id="4" idx="0"/>
            </p:cNvCxnSpPr>
            <p:nvPr/>
          </p:nvCxnSpPr>
          <p:spPr>
            <a:xfrm rot="10800000" flipV="1">
              <a:off x="2247900" y="1943100"/>
              <a:ext cx="571500" cy="1257300"/>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6"/>
            <p:cNvCxnSpPr>
              <a:endCxn id="6" idx="0"/>
            </p:cNvCxnSpPr>
            <p:nvPr/>
          </p:nvCxnSpPr>
          <p:spPr>
            <a:xfrm rot="16200000" flipH="1">
              <a:off x="5772150" y="2228851"/>
              <a:ext cx="1295401" cy="647699"/>
            </a:xfrm>
            <a:prstGeom prst="bentConnector3">
              <a:avLst>
                <a:gd name="adj1" fmla="val -2127"/>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46"/>
            <p:cNvCxnSpPr>
              <a:stCxn id="16" idx="1"/>
              <a:endCxn id="4" idx="2"/>
            </p:cNvCxnSpPr>
            <p:nvPr/>
          </p:nvCxnSpPr>
          <p:spPr>
            <a:xfrm rot="10800000">
              <a:off x="2247900" y="4191000"/>
              <a:ext cx="2857500" cy="495300"/>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789694" y="1875310"/>
              <a:ext cx="1655048" cy="498922"/>
            </a:xfrm>
            <a:prstGeom prst="rect">
              <a:avLst/>
            </a:prstGeom>
            <a:noFill/>
          </p:spPr>
          <p:txBody>
            <a:bodyPr wrap="none" rtlCol="0">
              <a:spAutoFit/>
            </a:bodyPr>
            <a:lstStyle/>
            <a:p>
              <a:r>
                <a:rPr lang="en-US" sz="1600" b="1" dirty="0" smtClean="0"/>
                <a:t>Runtime</a:t>
              </a:r>
              <a:endParaRPr lang="nl-NL" sz="1600" b="1" dirty="0"/>
            </a:p>
          </p:txBody>
        </p:sp>
        <p:pic>
          <p:nvPicPr>
            <p:cNvPr id="5122" name="Picture 2" descr="\\CCSRVDC\Course Material\Resources\Set1\image26.png"/>
            <p:cNvPicPr>
              <a:picLocks noChangeAspect="1" noChangeArrowheads="1"/>
            </p:cNvPicPr>
            <p:nvPr/>
          </p:nvPicPr>
          <p:blipFill>
            <a:blip r:embed="rId3" cstate="print"/>
            <a:srcRect/>
            <a:stretch>
              <a:fillRect/>
            </a:stretch>
          </p:blipFill>
          <p:spPr bwMode="auto">
            <a:xfrm>
              <a:off x="3276600" y="2819400"/>
              <a:ext cx="990600" cy="990600"/>
            </a:xfrm>
            <a:prstGeom prst="rect">
              <a:avLst/>
            </a:prstGeom>
            <a:noFill/>
          </p:spPr>
        </p:pic>
        <p:pic>
          <p:nvPicPr>
            <p:cNvPr id="5123" name="Picture 3" descr="\\CCSRVDC\Course Material\Resources\Set1\image28.png"/>
            <p:cNvPicPr>
              <a:picLocks noChangeAspect="1" noChangeArrowheads="1"/>
            </p:cNvPicPr>
            <p:nvPr/>
          </p:nvPicPr>
          <p:blipFill>
            <a:blip r:embed="rId4" cstate="print"/>
            <a:srcRect/>
            <a:stretch>
              <a:fillRect/>
            </a:stretch>
          </p:blipFill>
          <p:spPr bwMode="auto">
            <a:xfrm>
              <a:off x="7772400" y="2743200"/>
              <a:ext cx="990600" cy="990600"/>
            </a:xfrm>
            <a:prstGeom prst="rect">
              <a:avLst/>
            </a:prstGeom>
            <a:noFill/>
          </p:spPr>
        </p:pic>
        <p:pic>
          <p:nvPicPr>
            <p:cNvPr id="5125" name="Picture 5" descr="\\CCSRVDC\Course Material\Resources\Set1\image25.png"/>
            <p:cNvPicPr>
              <a:picLocks noChangeAspect="1" noChangeArrowheads="1"/>
            </p:cNvPicPr>
            <p:nvPr/>
          </p:nvPicPr>
          <p:blipFill>
            <a:blip r:embed="rId5" cstate="print"/>
            <a:srcRect/>
            <a:stretch>
              <a:fillRect/>
            </a:stretch>
          </p:blipFill>
          <p:spPr bwMode="auto">
            <a:xfrm>
              <a:off x="5486400" y="914400"/>
              <a:ext cx="990600" cy="990600"/>
            </a:xfrm>
            <a:prstGeom prst="rect">
              <a:avLst/>
            </a:prstGeom>
            <a:noFill/>
          </p:spPr>
        </p:pic>
      </p:gr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Outline</a:t>
            </a:r>
            <a:endParaRPr lang="en-US" dirty="0"/>
          </a:p>
        </p:txBody>
      </p:sp>
      <p:sp>
        <p:nvSpPr>
          <p:cNvPr id="3" name="Text Placeholder 2"/>
          <p:cNvSpPr>
            <a:spLocks noGrp="1"/>
          </p:cNvSpPr>
          <p:nvPr>
            <p:ph type="body" sz="quarter" idx="10"/>
          </p:nvPr>
        </p:nvSpPr>
        <p:spPr>
          <a:xfrm>
            <a:off x="381000" y="1411552"/>
            <a:ext cx="8382000" cy="2068259"/>
          </a:xfrm>
        </p:spPr>
        <p:txBody>
          <a:bodyPr/>
          <a:lstStyle/>
          <a:p>
            <a:r>
              <a:rPr lang="en-US" dirty="0" smtClean="0"/>
              <a:t>Application Hosting and Customization</a:t>
            </a:r>
          </a:p>
          <a:p>
            <a:r>
              <a:rPr lang="en-US" dirty="0" smtClean="0"/>
              <a:t>Introducing Sandboxed Solutions</a:t>
            </a:r>
          </a:p>
          <a:p>
            <a:r>
              <a:rPr lang="en-US" dirty="0" smtClean="0"/>
              <a:t>Executing Code in the Sandbox</a:t>
            </a:r>
          </a:p>
          <a:p>
            <a:r>
              <a:rPr lang="en-US" dirty="0" smtClean="0"/>
              <a:t>Sandbox Resource Monitoring</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a Sandboxed Solution with VS 2010</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Sandbox Resource </a:t>
            </a:r>
            <a:r>
              <a:rPr lang="en-US" dirty="0" smtClean="0"/>
              <a:t>Monitoring</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496505883"/>
      </p:ext>
    </p:extLst>
  </p:cSld>
  <p:clrMapOvr>
    <a:masterClrMapping/>
  </p:clrMapOvr>
  <p:transition xmlns:p14="http://schemas.microsoft.com/office/powerpoint/2010/mai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Sandbox Solution Monitoring</a:t>
            </a:r>
            <a:endParaRPr lang="en-US" dirty="0">
              <a:solidFill>
                <a:schemeClr val="tx2"/>
              </a:solidFill>
            </a:endParaRPr>
          </a:p>
        </p:txBody>
      </p:sp>
      <p:sp>
        <p:nvSpPr>
          <p:cNvPr id="8" name="Content Placeholder 7"/>
          <p:cNvSpPr>
            <a:spLocks noGrp="1"/>
          </p:cNvSpPr>
          <p:nvPr>
            <p:ph type="body" sz="quarter" idx="10"/>
          </p:nvPr>
        </p:nvSpPr>
        <p:spPr/>
        <p:txBody>
          <a:bodyPr/>
          <a:lstStyle/>
          <a:p>
            <a:r>
              <a:rPr lang="en-US" dirty="0" smtClean="0"/>
              <a:t>Site collection quotas specify the warning and hard limits for number of resources </a:t>
            </a:r>
            <a:br>
              <a:rPr lang="en-US" dirty="0" smtClean="0"/>
            </a:br>
            <a:r>
              <a:rPr lang="en-US" dirty="0" smtClean="0"/>
              <a:t>that can be used per day</a:t>
            </a:r>
          </a:p>
          <a:p>
            <a:r>
              <a:rPr lang="en-US" b="1" u="sng" dirty="0" smtClean="0"/>
              <a:t>Sum</a:t>
            </a:r>
            <a:r>
              <a:rPr lang="en-US" dirty="0" smtClean="0"/>
              <a:t> of resource measures are taken across solutions deployed to site collection</a:t>
            </a:r>
          </a:p>
          <a:p>
            <a:pPr lvl="1"/>
            <a:r>
              <a:rPr lang="en-US" dirty="0" smtClean="0"/>
              <a:t>i.e.: add up CPU Points for all solutions</a:t>
            </a:r>
          </a:p>
          <a:p>
            <a:r>
              <a:rPr lang="en-US" b="1" u="sng" dirty="0" smtClean="0"/>
              <a:t>Max</a:t>
            </a:r>
            <a:r>
              <a:rPr lang="en-US" dirty="0" smtClean="0"/>
              <a:t> of resource utilization measures checked against site collection quota to determine if it should be throttled/blocked</a:t>
            </a:r>
            <a:endParaRPr lang="en-US" dirty="0"/>
          </a:p>
        </p:txBody>
      </p:sp>
    </p:spTree>
    <p:extLst>
      <p:ext uri="{BB962C8B-B14F-4D97-AF65-F5344CB8AC3E}">
        <p14:creationId xmlns:p14="http://schemas.microsoft.com/office/powerpoint/2010/main" val="143786485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i-FI" dirty="0" smtClean="0"/>
              <a:t>Resource Monitoring Processing</a:t>
            </a:r>
            <a:endParaRPr lang="fi-FI" dirty="0"/>
          </a:p>
        </p:txBody>
      </p:sp>
      <p:pic>
        <p:nvPicPr>
          <p:cNvPr id="2050" name="Picture 2" descr="http://mikeam-sp/o14specs/resources/monitorovervie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976" y="1142984"/>
            <a:ext cx="7044581" cy="5072098"/>
          </a:xfrm>
          <a:prstGeom prst="rect">
            <a:avLst/>
          </a:prstGeom>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1451277367"/>
      </p:ext>
    </p:extLst>
  </p:cSld>
  <p:clrMapOvr>
    <a:masterClrMapping/>
  </p:clrMapOvr>
  <p:transition xmlns:p14="http://schemas.microsoft.com/office/powerpoint/2010/mai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Monitored Resources</a:t>
            </a:r>
            <a:endParaRPr lang="en-US" dirty="0"/>
          </a:p>
        </p:txBody>
      </p:sp>
      <p:sp>
        <p:nvSpPr>
          <p:cNvPr id="3" name="Text Placeholder 2"/>
          <p:cNvSpPr>
            <a:spLocks noGrp="1"/>
          </p:cNvSpPr>
          <p:nvPr>
            <p:ph type="body" sz="quarter" idx="10"/>
          </p:nvPr>
        </p:nvSpPr>
        <p:spPr/>
        <p:txBody>
          <a:bodyPr/>
          <a:lstStyle/>
          <a:p>
            <a:endParaRPr lang="en-US"/>
          </a:p>
        </p:txBody>
      </p:sp>
      <p:graphicFrame>
        <p:nvGraphicFramePr>
          <p:cNvPr id="15" name="Table 14"/>
          <p:cNvGraphicFramePr>
            <a:graphicFrameLocks noGrp="1"/>
          </p:cNvGraphicFramePr>
          <p:nvPr>
            <p:extLst>
              <p:ext uri="{D42A27DB-BD31-4B8C-83A1-F6EECF244321}">
                <p14:modId xmlns:p14="http://schemas.microsoft.com/office/powerpoint/2010/main" val="52582205"/>
              </p:ext>
            </p:extLst>
          </p:nvPr>
        </p:nvGraphicFramePr>
        <p:xfrm>
          <a:off x="381000" y="1143000"/>
          <a:ext cx="8382000" cy="4806297"/>
        </p:xfrm>
        <a:graphic>
          <a:graphicData uri="http://schemas.openxmlformats.org/drawingml/2006/table">
            <a:tbl>
              <a:tblPr firstRow="1" bandRow="1">
                <a:tableStyleId>{284E427A-3D55-4303-BF80-6455036E1DE7}</a:tableStyleId>
              </a:tblPr>
              <a:tblGrid>
                <a:gridCol w="2514600"/>
                <a:gridCol w="2362200"/>
                <a:gridCol w="2060028"/>
                <a:gridCol w="867104"/>
                <a:gridCol w="578068"/>
              </a:tblGrid>
              <a:tr h="459480">
                <a:tc>
                  <a:txBody>
                    <a:bodyPr/>
                    <a:lstStyle/>
                    <a:p>
                      <a:pPr>
                        <a:spcAft>
                          <a:spcPts val="0"/>
                        </a:spcAft>
                      </a:pPr>
                      <a:r>
                        <a:rPr lang="fi-FI" sz="1200" dirty="0"/>
                        <a:t>Metric Name</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a:t>Description</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a:t>Units</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a:t>Resources Per Point</a:t>
                      </a:r>
                      <a:endParaRPr lang="fi-FI" sz="1200">
                        <a:latin typeface="Calibri"/>
                        <a:ea typeface="Calibri"/>
                        <a:cs typeface="Times New Roman"/>
                      </a:endParaRPr>
                    </a:p>
                  </a:txBody>
                  <a:tcPr marL="37503" marR="37503" marT="0" marB="0" anchor="ctr"/>
                </a:tc>
                <a:tc>
                  <a:txBody>
                    <a:bodyPr/>
                    <a:lstStyle/>
                    <a:p>
                      <a:pPr>
                        <a:spcAft>
                          <a:spcPts val="0"/>
                        </a:spcAft>
                      </a:pPr>
                      <a:r>
                        <a:rPr lang="fi-FI" sz="1200"/>
                        <a:t>Hard Limit</a:t>
                      </a:r>
                      <a:endParaRPr lang="fi-FI" sz="1200">
                        <a:latin typeface="Calibri"/>
                        <a:ea typeface="Calibri"/>
                        <a:cs typeface="Times New Roman"/>
                      </a:endParaRPr>
                    </a:p>
                  </a:txBody>
                  <a:tcPr marL="37503" marR="37503" marT="0" marB="0" anchor="ctr"/>
                </a:tc>
              </a:tr>
              <a:tr h="354714">
                <a:tc>
                  <a:txBody>
                    <a:bodyPr/>
                    <a:lstStyle/>
                    <a:p>
                      <a:pPr>
                        <a:spcAft>
                          <a:spcPts val="0"/>
                        </a:spcAft>
                      </a:pPr>
                      <a:r>
                        <a:rPr lang="fi-FI" sz="1200" dirty="0"/>
                        <a:t>AbnormalProcessTerminationCount</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a:t>Process gets abnormally terminated</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smtClean="0"/>
                        <a:t>Count</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a:t>1</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a:t>1</a:t>
                      </a:r>
                      <a:endParaRPr lang="fi-FI" sz="1200" dirty="0">
                        <a:latin typeface="Calibri"/>
                        <a:ea typeface="Calibri"/>
                        <a:cs typeface="Times New Roman"/>
                      </a:endParaRPr>
                    </a:p>
                  </a:txBody>
                  <a:tcPr marL="37503" marR="37503" marT="0" marB="0" anchor="ctr"/>
                </a:tc>
              </a:tr>
              <a:tr h="177357">
                <a:tc>
                  <a:txBody>
                    <a:bodyPr/>
                    <a:lstStyle/>
                    <a:p>
                      <a:pPr>
                        <a:spcAft>
                          <a:spcPts val="0"/>
                        </a:spcAft>
                      </a:pPr>
                      <a:r>
                        <a:rPr lang="fi-FI" sz="1200"/>
                        <a:t>CPUExecutionTime</a:t>
                      </a:r>
                      <a:endParaRPr lang="fi-FI" sz="1200">
                        <a:latin typeface="Calibri"/>
                        <a:ea typeface="Calibri"/>
                        <a:cs typeface="Times New Roman"/>
                      </a:endParaRPr>
                    </a:p>
                  </a:txBody>
                  <a:tcPr marL="37503" marR="37503" marT="0" marB="0" anchor="ctr"/>
                </a:tc>
                <a:tc>
                  <a:txBody>
                    <a:bodyPr/>
                    <a:lstStyle/>
                    <a:p>
                      <a:pPr>
                        <a:spcAft>
                          <a:spcPts val="0"/>
                        </a:spcAft>
                      </a:pPr>
                      <a:r>
                        <a:rPr lang="fi-FI" sz="1200"/>
                        <a:t>CPU exception time</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a:t>Seconds</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smtClean="0"/>
                        <a:t>3,600</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a:t>60</a:t>
                      </a:r>
                      <a:endParaRPr lang="fi-FI" sz="1200">
                        <a:latin typeface="Calibri"/>
                        <a:ea typeface="Calibri"/>
                        <a:cs typeface="Times New Roman"/>
                      </a:endParaRPr>
                    </a:p>
                  </a:txBody>
                  <a:tcPr marL="37503" marR="37503" marT="0" marB="0" anchor="ctr"/>
                </a:tc>
              </a:tr>
              <a:tr h="177357">
                <a:tc>
                  <a:txBody>
                    <a:bodyPr/>
                    <a:lstStyle/>
                    <a:p>
                      <a:pPr>
                        <a:spcAft>
                          <a:spcPts val="0"/>
                        </a:spcAft>
                      </a:pPr>
                      <a:r>
                        <a:rPr lang="fi-FI" sz="1200"/>
                        <a:t>CriticalExceptionCount</a:t>
                      </a:r>
                      <a:endParaRPr lang="fi-FI" sz="1200">
                        <a:latin typeface="Calibri"/>
                        <a:ea typeface="Calibri"/>
                        <a:cs typeface="Times New Roman"/>
                      </a:endParaRPr>
                    </a:p>
                  </a:txBody>
                  <a:tcPr marL="37503" marR="37503" marT="0" marB="0" anchor="ctr"/>
                </a:tc>
                <a:tc>
                  <a:txBody>
                    <a:bodyPr/>
                    <a:lstStyle/>
                    <a:p>
                      <a:pPr>
                        <a:spcAft>
                          <a:spcPts val="0"/>
                        </a:spcAft>
                      </a:pPr>
                      <a:r>
                        <a:rPr lang="fi-FI" sz="1200"/>
                        <a:t>Critical exception fired</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a:t>Number</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a:t>10</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a:t>3</a:t>
                      </a:r>
                      <a:endParaRPr lang="fi-FI" sz="1200">
                        <a:latin typeface="Calibri"/>
                        <a:ea typeface="Calibri"/>
                        <a:cs typeface="Times New Roman"/>
                      </a:endParaRPr>
                    </a:p>
                  </a:txBody>
                  <a:tcPr marL="37503" marR="37503" marT="0" marB="0" anchor="ctr"/>
                </a:tc>
              </a:tr>
              <a:tr h="354714">
                <a:tc>
                  <a:txBody>
                    <a:bodyPr/>
                    <a:lstStyle/>
                    <a:p>
                      <a:pPr>
                        <a:spcAft>
                          <a:spcPts val="0"/>
                        </a:spcAft>
                      </a:pPr>
                      <a:r>
                        <a:rPr lang="fi-FI" sz="1200"/>
                        <a:t>InvocationCount</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smtClean="0"/>
                        <a:t>Number </a:t>
                      </a:r>
                      <a:r>
                        <a:rPr lang="fi-FI" sz="1200" dirty="0"/>
                        <a:t>of times solution </a:t>
                      </a:r>
                      <a:r>
                        <a:rPr lang="fi-FI" sz="1200" dirty="0" smtClean="0"/>
                        <a:t/>
                      </a:r>
                      <a:br>
                        <a:rPr lang="fi-FI" sz="1200" dirty="0" smtClean="0"/>
                      </a:br>
                      <a:r>
                        <a:rPr lang="fi-FI" sz="1200" dirty="0" smtClean="0"/>
                        <a:t>has </a:t>
                      </a:r>
                      <a:r>
                        <a:rPr lang="fi-FI" sz="1200" dirty="0"/>
                        <a:t>been </a:t>
                      </a:r>
                      <a:r>
                        <a:rPr lang="fi-FI" sz="1200" dirty="0" smtClean="0"/>
                        <a:t>invoked</a:t>
                      </a:r>
                      <a:endParaRPr lang="fi-FI" sz="1200" dirty="0">
                        <a:latin typeface="Calibri"/>
                        <a:ea typeface="Calibri"/>
                        <a:cs typeface="Times New Roman"/>
                      </a:endParaRPr>
                    </a:p>
                  </a:txBody>
                  <a:tcPr marL="37503" marR="37503" marT="0" marB="0" anchor="ctr"/>
                </a:tc>
                <a:tc>
                  <a:txBody>
                    <a:bodyPr/>
                    <a:lstStyle/>
                    <a:p>
                      <a:r>
                        <a:rPr lang="fi-FI" sz="1200" dirty="0" smtClean="0"/>
                        <a:t>Count</a:t>
                      </a:r>
                      <a:endParaRPr lang="fi-FI" sz="1200" dirty="0">
                        <a:latin typeface="Calibri"/>
                        <a:ea typeface="Times New Roman"/>
                        <a:cs typeface="Times New Roman"/>
                      </a:endParaRPr>
                    </a:p>
                  </a:txBody>
                  <a:tcPr marL="37503" marR="37503" marT="0" marB="0" anchor="ctr"/>
                </a:tc>
                <a:tc>
                  <a:txBody>
                    <a:bodyPr/>
                    <a:lstStyle/>
                    <a:p>
                      <a:pPr>
                        <a:spcAft>
                          <a:spcPts val="0"/>
                        </a:spcAft>
                      </a:pPr>
                      <a:r>
                        <a:rPr lang="fi-FI" sz="1200" dirty="0" smtClean="0"/>
                        <a:t>N/A</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smtClean="0"/>
                        <a:t>N/A</a:t>
                      </a:r>
                      <a:endParaRPr lang="fi-FI" sz="1200" dirty="0">
                        <a:latin typeface="Calibri"/>
                        <a:ea typeface="Calibri"/>
                        <a:cs typeface="Times New Roman"/>
                      </a:endParaRPr>
                    </a:p>
                  </a:txBody>
                  <a:tcPr marL="37503" marR="37503" marT="0" marB="0" anchor="ctr"/>
                </a:tc>
              </a:tr>
              <a:tr h="354714">
                <a:tc>
                  <a:txBody>
                    <a:bodyPr/>
                    <a:lstStyle/>
                    <a:p>
                      <a:pPr>
                        <a:spcAft>
                          <a:spcPts val="0"/>
                        </a:spcAft>
                      </a:pPr>
                      <a:r>
                        <a:rPr lang="fi-FI" sz="1200"/>
                        <a:t>PercentProcessorTime</a:t>
                      </a:r>
                      <a:endParaRPr lang="fi-FI" sz="1200">
                        <a:latin typeface="Calibri"/>
                        <a:ea typeface="Calibri"/>
                        <a:cs typeface="Times New Roman"/>
                      </a:endParaRPr>
                    </a:p>
                  </a:txBody>
                  <a:tcPr marL="37503" marR="37503" marT="0" marB="0" anchor="ctr"/>
                </a:tc>
                <a:tc>
                  <a:txBody>
                    <a:bodyPr/>
                    <a:lstStyle/>
                    <a:p>
                      <a:r>
                        <a:rPr lang="fi-FI" sz="1200" dirty="0" smtClean="0"/>
                        <a:t>Note: # of cores not factored in</a:t>
                      </a:r>
                      <a:endParaRPr lang="fi-FI" sz="1200" dirty="0">
                        <a:latin typeface="Calibri"/>
                        <a:ea typeface="Times New Roman"/>
                        <a:cs typeface="Times New Roman"/>
                      </a:endParaRPr>
                    </a:p>
                  </a:txBody>
                  <a:tcPr marL="37503" marR="37503" marT="0" marB="0" anchor="ctr"/>
                </a:tc>
                <a:tc>
                  <a:txBody>
                    <a:bodyPr/>
                    <a:lstStyle/>
                    <a:p>
                      <a:pPr>
                        <a:spcAft>
                          <a:spcPts val="0"/>
                        </a:spcAft>
                      </a:pPr>
                      <a:r>
                        <a:rPr lang="fi-FI" sz="1200" dirty="0"/>
                        <a:t>Percentage Units of Overall Processor </a:t>
                      </a:r>
                      <a:r>
                        <a:rPr lang="fi-FI" sz="1200" dirty="0" smtClean="0"/>
                        <a:t>Consumed</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a:t>85</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a:t>100</a:t>
                      </a:r>
                      <a:endParaRPr lang="fi-FI" sz="1200">
                        <a:latin typeface="Calibri"/>
                        <a:ea typeface="Calibri"/>
                        <a:cs typeface="Times New Roman"/>
                      </a:endParaRPr>
                    </a:p>
                  </a:txBody>
                  <a:tcPr marL="37503" marR="37503" marT="0" marB="0" anchor="ctr"/>
                </a:tc>
              </a:tr>
              <a:tr h="229739">
                <a:tc>
                  <a:txBody>
                    <a:bodyPr/>
                    <a:lstStyle/>
                    <a:p>
                      <a:pPr>
                        <a:spcAft>
                          <a:spcPts val="0"/>
                        </a:spcAft>
                      </a:pPr>
                      <a:r>
                        <a:rPr lang="fi-FI" sz="1200"/>
                        <a:t>ProcessCPUCycles</a:t>
                      </a:r>
                      <a:endParaRPr lang="fi-FI" sz="1200">
                        <a:latin typeface="Calibri"/>
                        <a:ea typeface="Calibri"/>
                        <a:cs typeface="Times New Roman"/>
                      </a:endParaRPr>
                    </a:p>
                  </a:txBody>
                  <a:tcPr marL="37503" marR="37503" marT="0" marB="0" anchor="ctr"/>
                </a:tc>
                <a:tc>
                  <a:txBody>
                    <a:bodyPr/>
                    <a:lstStyle/>
                    <a:p>
                      <a:endParaRPr lang="fi-FI" sz="1200" dirty="0">
                        <a:latin typeface="Calibri"/>
                        <a:ea typeface="Times New Roman"/>
                        <a:cs typeface="Times New Roman"/>
                      </a:endParaRPr>
                    </a:p>
                  </a:txBody>
                  <a:tcPr marL="37503" marR="37503" marT="0" marB="0" anchor="ctr"/>
                </a:tc>
                <a:tc>
                  <a:txBody>
                    <a:bodyPr/>
                    <a:lstStyle/>
                    <a:p>
                      <a:pPr>
                        <a:spcAft>
                          <a:spcPts val="0"/>
                        </a:spcAft>
                      </a:pPr>
                      <a:r>
                        <a:rPr lang="fi-FI" sz="1200"/>
                        <a:t>CPU Cycles</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a:t>1E+11</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a:t>1E+11</a:t>
                      </a:r>
                      <a:endParaRPr lang="fi-FI" sz="1200">
                        <a:latin typeface="Calibri"/>
                        <a:ea typeface="Calibri"/>
                        <a:cs typeface="Times New Roman"/>
                      </a:endParaRPr>
                    </a:p>
                  </a:txBody>
                  <a:tcPr marL="37503" marR="37503" marT="0" marB="0" anchor="ctr"/>
                </a:tc>
              </a:tr>
              <a:tr h="177357">
                <a:tc>
                  <a:txBody>
                    <a:bodyPr/>
                    <a:lstStyle/>
                    <a:p>
                      <a:pPr>
                        <a:spcAft>
                          <a:spcPts val="0"/>
                        </a:spcAft>
                      </a:pPr>
                      <a:r>
                        <a:rPr lang="fi-FI" sz="1200"/>
                        <a:t>ProcessHandleCount</a:t>
                      </a:r>
                      <a:endParaRPr lang="fi-FI" sz="1200">
                        <a:latin typeface="Calibri"/>
                        <a:ea typeface="Calibri"/>
                        <a:cs typeface="Times New Roman"/>
                      </a:endParaRPr>
                    </a:p>
                  </a:txBody>
                  <a:tcPr marL="37503" marR="37503" marT="0" marB="0" anchor="ctr"/>
                </a:tc>
                <a:tc>
                  <a:txBody>
                    <a:bodyPr/>
                    <a:lstStyle/>
                    <a:p>
                      <a:endParaRPr lang="fi-FI" sz="1200">
                        <a:latin typeface="Calibri"/>
                        <a:ea typeface="Times New Roman"/>
                        <a:cs typeface="Times New Roman"/>
                      </a:endParaRPr>
                    </a:p>
                  </a:txBody>
                  <a:tcPr marL="37503" marR="37503" marT="0" marB="0" anchor="ctr"/>
                </a:tc>
                <a:tc>
                  <a:txBody>
                    <a:bodyPr/>
                    <a:lstStyle/>
                    <a:p>
                      <a:pPr>
                        <a:spcAft>
                          <a:spcPts val="0"/>
                        </a:spcAft>
                      </a:pPr>
                      <a:r>
                        <a:rPr lang="fi-FI" sz="1200"/>
                        <a:t>Windows Handles</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smtClean="0"/>
                        <a:t>10,000</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smtClean="0"/>
                        <a:t>1,000</a:t>
                      </a:r>
                      <a:endParaRPr lang="fi-FI" sz="1200" dirty="0">
                        <a:latin typeface="Calibri"/>
                        <a:ea typeface="Calibri"/>
                        <a:cs typeface="Times New Roman"/>
                      </a:endParaRPr>
                    </a:p>
                  </a:txBody>
                  <a:tcPr marL="37503" marR="37503" marT="0" marB="0" anchor="ctr"/>
                </a:tc>
              </a:tr>
              <a:tr h="354714">
                <a:tc>
                  <a:txBody>
                    <a:bodyPr/>
                    <a:lstStyle/>
                    <a:p>
                      <a:pPr>
                        <a:spcAft>
                          <a:spcPts val="0"/>
                        </a:spcAft>
                      </a:pPr>
                      <a:r>
                        <a:rPr lang="fi-FI" sz="1200"/>
                        <a:t>ProcessIOBytes</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a:t>(Hard Limit Only</a:t>
                      </a:r>
                      <a:r>
                        <a:rPr lang="fi-FI" sz="1200" dirty="0" smtClean="0"/>
                        <a:t>) </a:t>
                      </a:r>
                      <a:r>
                        <a:rPr lang="fi-FI" sz="1200" dirty="0"/>
                        <a:t>Bytes written </a:t>
                      </a:r>
                      <a:r>
                        <a:rPr lang="fi-FI" sz="1200" dirty="0" smtClean="0"/>
                        <a:t/>
                      </a:r>
                      <a:br>
                        <a:rPr lang="fi-FI" sz="1200" dirty="0" smtClean="0"/>
                      </a:br>
                      <a:r>
                        <a:rPr lang="fi-FI" sz="1200" dirty="0" smtClean="0"/>
                        <a:t>to </a:t>
                      </a:r>
                      <a:r>
                        <a:rPr lang="fi-FI" sz="1200" dirty="0"/>
                        <a:t>IO</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a:t>Bytes</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a:t>0</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a:t>1E+08</a:t>
                      </a:r>
                      <a:endParaRPr lang="fi-FI" sz="1200" dirty="0">
                        <a:latin typeface="Calibri"/>
                        <a:ea typeface="Calibri"/>
                        <a:cs typeface="Times New Roman"/>
                      </a:endParaRPr>
                    </a:p>
                  </a:txBody>
                  <a:tcPr marL="37503" marR="37503" marT="0" marB="0" anchor="ctr"/>
                </a:tc>
              </a:tr>
              <a:tr h="354714">
                <a:tc>
                  <a:txBody>
                    <a:bodyPr/>
                    <a:lstStyle/>
                    <a:p>
                      <a:pPr>
                        <a:spcAft>
                          <a:spcPts val="0"/>
                        </a:spcAft>
                      </a:pPr>
                      <a:r>
                        <a:rPr lang="fi-FI" sz="1200"/>
                        <a:t>ProcessThreadCount</a:t>
                      </a:r>
                      <a:endParaRPr lang="fi-FI" sz="1200">
                        <a:latin typeface="Calibri"/>
                        <a:ea typeface="Calibri"/>
                        <a:cs typeface="Times New Roman"/>
                      </a:endParaRPr>
                    </a:p>
                  </a:txBody>
                  <a:tcPr marL="37503" marR="37503" marT="0" marB="0" anchor="ctr"/>
                </a:tc>
                <a:tc>
                  <a:txBody>
                    <a:bodyPr/>
                    <a:lstStyle/>
                    <a:p>
                      <a:pPr>
                        <a:spcAft>
                          <a:spcPts val="0"/>
                        </a:spcAft>
                      </a:pPr>
                      <a:r>
                        <a:rPr lang="fi-FI" sz="1200"/>
                        <a:t>Number of Threads </a:t>
                      </a:r>
                      <a:r>
                        <a:rPr lang="fi-FI" sz="1200" smtClean="0"/>
                        <a:t/>
                      </a:r>
                      <a:br>
                        <a:rPr lang="fi-FI" sz="1200" smtClean="0"/>
                      </a:br>
                      <a:r>
                        <a:rPr lang="fi-FI" sz="1200" smtClean="0"/>
                        <a:t>in </a:t>
                      </a:r>
                      <a:r>
                        <a:rPr lang="fi-FI" sz="1200"/>
                        <a:t>Overall Process</a:t>
                      </a:r>
                      <a:endParaRPr lang="fi-FI" sz="1200">
                        <a:latin typeface="Calibri"/>
                        <a:ea typeface="Calibri"/>
                        <a:cs typeface="Times New Roman"/>
                      </a:endParaRPr>
                    </a:p>
                  </a:txBody>
                  <a:tcPr marL="37503" marR="37503" marT="0" marB="0" anchor="ctr"/>
                </a:tc>
                <a:tc>
                  <a:txBody>
                    <a:bodyPr/>
                    <a:lstStyle/>
                    <a:p>
                      <a:pPr>
                        <a:spcAft>
                          <a:spcPts val="0"/>
                        </a:spcAft>
                      </a:pPr>
                      <a:r>
                        <a:rPr lang="fi-FI" sz="1200"/>
                        <a:t>Threads</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smtClean="0"/>
                        <a:t>10,000</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a:t>200</a:t>
                      </a:r>
                      <a:endParaRPr lang="fi-FI" sz="1200" dirty="0">
                        <a:latin typeface="Calibri"/>
                        <a:ea typeface="Calibri"/>
                        <a:cs typeface="Times New Roman"/>
                      </a:endParaRPr>
                    </a:p>
                  </a:txBody>
                  <a:tcPr marL="37503" marR="37503" marT="0" marB="0" anchor="ctr"/>
                </a:tc>
              </a:tr>
              <a:tr h="354714">
                <a:tc>
                  <a:txBody>
                    <a:bodyPr/>
                    <a:lstStyle/>
                    <a:p>
                      <a:pPr>
                        <a:spcAft>
                          <a:spcPts val="0"/>
                        </a:spcAft>
                      </a:pPr>
                      <a:r>
                        <a:rPr lang="fi-FI" sz="1200"/>
                        <a:t>ProcessVirtualBytes</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a:t>(Hard Limit Only</a:t>
                      </a:r>
                      <a:r>
                        <a:rPr lang="fi-FI" sz="1200" dirty="0" smtClean="0"/>
                        <a:t>) </a:t>
                      </a:r>
                      <a:br>
                        <a:rPr lang="fi-FI" sz="1200" dirty="0" smtClean="0"/>
                      </a:br>
                      <a:r>
                        <a:rPr lang="fi-FI" sz="1200" dirty="0" smtClean="0"/>
                        <a:t>Memory </a:t>
                      </a:r>
                      <a:r>
                        <a:rPr lang="fi-FI" sz="1200" dirty="0"/>
                        <a:t>consumed</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a:t>Bytes</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a:t>0</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a:t>1E+09</a:t>
                      </a:r>
                      <a:endParaRPr lang="fi-FI" sz="1200" dirty="0">
                        <a:latin typeface="Calibri"/>
                        <a:ea typeface="Calibri"/>
                        <a:cs typeface="Times New Roman"/>
                      </a:endParaRPr>
                    </a:p>
                  </a:txBody>
                  <a:tcPr marL="37503" marR="37503" marT="0" marB="0" anchor="ctr"/>
                </a:tc>
              </a:tr>
              <a:tr h="229739">
                <a:tc>
                  <a:txBody>
                    <a:bodyPr/>
                    <a:lstStyle/>
                    <a:p>
                      <a:pPr>
                        <a:spcAft>
                          <a:spcPts val="0"/>
                        </a:spcAft>
                      </a:pPr>
                      <a:r>
                        <a:rPr lang="fi-FI" sz="1200"/>
                        <a:t>SharePointDatabaseQueryCount</a:t>
                      </a:r>
                      <a:endParaRPr lang="fi-FI" sz="1200">
                        <a:latin typeface="Calibri"/>
                        <a:ea typeface="Calibri"/>
                        <a:cs typeface="Times New Roman"/>
                      </a:endParaRPr>
                    </a:p>
                  </a:txBody>
                  <a:tcPr marL="37503" marR="37503" marT="0" marB="0" anchor="ctr"/>
                </a:tc>
                <a:tc>
                  <a:txBody>
                    <a:bodyPr/>
                    <a:lstStyle/>
                    <a:p>
                      <a:pPr>
                        <a:spcAft>
                          <a:spcPts val="0"/>
                        </a:spcAft>
                      </a:pPr>
                      <a:r>
                        <a:rPr lang="fi-FI" sz="1200"/>
                        <a:t>SharePoint DB Queries Invoked</a:t>
                      </a:r>
                      <a:endParaRPr lang="fi-FI" sz="1200">
                        <a:latin typeface="Calibri"/>
                        <a:ea typeface="Calibri"/>
                        <a:cs typeface="Times New Roman"/>
                      </a:endParaRPr>
                    </a:p>
                  </a:txBody>
                  <a:tcPr marL="37503" marR="37503" marT="0" marB="0" anchor="ctr"/>
                </a:tc>
                <a:tc>
                  <a:txBody>
                    <a:bodyPr/>
                    <a:lstStyle/>
                    <a:p>
                      <a:pPr>
                        <a:spcAft>
                          <a:spcPts val="0"/>
                        </a:spcAft>
                      </a:pPr>
                      <a:r>
                        <a:rPr lang="fi-FI" sz="1200"/>
                        <a:t>Number</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a:t>20</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a:t>100</a:t>
                      </a:r>
                      <a:endParaRPr lang="fi-FI" sz="1200">
                        <a:latin typeface="Calibri"/>
                        <a:ea typeface="Calibri"/>
                        <a:cs typeface="Times New Roman"/>
                      </a:endParaRPr>
                    </a:p>
                  </a:txBody>
                  <a:tcPr marL="37503" marR="37503" marT="0" marB="0" anchor="ctr"/>
                </a:tc>
              </a:tr>
              <a:tr h="354714">
                <a:tc>
                  <a:txBody>
                    <a:bodyPr/>
                    <a:lstStyle/>
                    <a:p>
                      <a:pPr>
                        <a:spcAft>
                          <a:spcPts val="0"/>
                        </a:spcAft>
                      </a:pPr>
                      <a:r>
                        <a:rPr lang="fi-FI" sz="1200"/>
                        <a:t>SharePointDatabaseQueryTime</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a:t>Amount of time spent waiting </a:t>
                      </a:r>
                      <a:r>
                        <a:rPr lang="fi-FI" sz="1200" dirty="0" smtClean="0"/>
                        <a:t/>
                      </a:r>
                      <a:br>
                        <a:rPr lang="fi-FI" sz="1200" dirty="0" smtClean="0"/>
                      </a:br>
                      <a:r>
                        <a:rPr lang="fi-FI" sz="1200" dirty="0" smtClean="0"/>
                        <a:t>for </a:t>
                      </a:r>
                      <a:r>
                        <a:rPr lang="fi-FI" sz="1200" dirty="0"/>
                        <a:t>a query to be performed</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a:t>Seconds</a:t>
                      </a:r>
                      <a:endParaRPr lang="fi-FI" sz="1200">
                        <a:latin typeface="Calibri"/>
                        <a:ea typeface="Calibri"/>
                        <a:cs typeface="Times New Roman"/>
                      </a:endParaRPr>
                    </a:p>
                  </a:txBody>
                  <a:tcPr marL="37503" marR="37503" marT="0" marB="0" anchor="ctr"/>
                </a:tc>
                <a:tc>
                  <a:txBody>
                    <a:bodyPr/>
                    <a:lstStyle/>
                    <a:p>
                      <a:pPr>
                        <a:spcAft>
                          <a:spcPts val="0"/>
                        </a:spcAft>
                      </a:pPr>
                      <a:r>
                        <a:rPr lang="fi-FI" sz="1200"/>
                        <a:t>120</a:t>
                      </a:r>
                      <a:endParaRPr lang="fi-FI" sz="1200">
                        <a:latin typeface="Calibri"/>
                        <a:ea typeface="Calibri"/>
                        <a:cs typeface="Times New Roman"/>
                      </a:endParaRPr>
                    </a:p>
                  </a:txBody>
                  <a:tcPr marL="37503" marR="37503" marT="0" marB="0" anchor="ctr"/>
                </a:tc>
                <a:tc>
                  <a:txBody>
                    <a:bodyPr/>
                    <a:lstStyle/>
                    <a:p>
                      <a:pPr>
                        <a:spcAft>
                          <a:spcPts val="0"/>
                        </a:spcAft>
                      </a:pPr>
                      <a:r>
                        <a:rPr lang="fi-FI" sz="1200"/>
                        <a:t>60</a:t>
                      </a:r>
                      <a:endParaRPr lang="fi-FI" sz="1200">
                        <a:latin typeface="Calibri"/>
                        <a:ea typeface="Calibri"/>
                        <a:cs typeface="Times New Roman"/>
                      </a:endParaRPr>
                    </a:p>
                  </a:txBody>
                  <a:tcPr marL="37503" marR="37503" marT="0" marB="0" anchor="ctr"/>
                </a:tc>
              </a:tr>
              <a:tr h="229739">
                <a:tc>
                  <a:txBody>
                    <a:bodyPr/>
                    <a:lstStyle/>
                    <a:p>
                      <a:pPr>
                        <a:spcAft>
                          <a:spcPts val="0"/>
                        </a:spcAft>
                      </a:pPr>
                      <a:r>
                        <a:rPr lang="fi-FI" sz="1200"/>
                        <a:t>UnhandledExceptionCount</a:t>
                      </a:r>
                      <a:endParaRPr lang="fi-FI" sz="1200">
                        <a:latin typeface="Calibri"/>
                        <a:ea typeface="Calibri"/>
                        <a:cs typeface="Times New Roman"/>
                      </a:endParaRPr>
                    </a:p>
                  </a:txBody>
                  <a:tcPr marL="37503" marR="37503" marT="0" marB="0" anchor="ctr"/>
                </a:tc>
                <a:tc>
                  <a:txBody>
                    <a:bodyPr/>
                    <a:lstStyle/>
                    <a:p>
                      <a:pPr>
                        <a:spcAft>
                          <a:spcPts val="0"/>
                        </a:spcAft>
                      </a:pPr>
                      <a:r>
                        <a:rPr lang="fi-FI" sz="1200"/>
                        <a:t>Unhanded Exceptions</a:t>
                      </a:r>
                      <a:endParaRPr lang="fi-FI" sz="1200">
                        <a:latin typeface="Calibri"/>
                        <a:ea typeface="Calibri"/>
                        <a:cs typeface="Times New Roman"/>
                      </a:endParaRPr>
                    </a:p>
                  </a:txBody>
                  <a:tcPr marL="37503" marR="37503" marT="0" marB="0" anchor="ctr"/>
                </a:tc>
                <a:tc>
                  <a:txBody>
                    <a:bodyPr/>
                    <a:lstStyle/>
                    <a:p>
                      <a:endParaRPr lang="fi-FI" sz="1200">
                        <a:latin typeface="Calibri"/>
                        <a:ea typeface="Times New Roman"/>
                        <a:cs typeface="Times New Roman"/>
                      </a:endParaRPr>
                    </a:p>
                  </a:txBody>
                  <a:tcPr marL="37503" marR="37503" marT="0" marB="0" anchor="ctr"/>
                </a:tc>
                <a:tc>
                  <a:txBody>
                    <a:bodyPr/>
                    <a:lstStyle/>
                    <a:p>
                      <a:pPr>
                        <a:spcAft>
                          <a:spcPts val="0"/>
                        </a:spcAft>
                      </a:pPr>
                      <a:r>
                        <a:rPr lang="fi-FI" sz="1200"/>
                        <a:t>50</a:t>
                      </a:r>
                      <a:endParaRPr lang="fi-FI" sz="1200">
                        <a:latin typeface="Calibri"/>
                        <a:ea typeface="Calibri"/>
                        <a:cs typeface="Times New Roman"/>
                      </a:endParaRPr>
                    </a:p>
                  </a:txBody>
                  <a:tcPr marL="37503" marR="37503" marT="0" marB="0" anchor="ctr"/>
                </a:tc>
                <a:tc>
                  <a:txBody>
                    <a:bodyPr/>
                    <a:lstStyle/>
                    <a:p>
                      <a:pPr>
                        <a:spcAft>
                          <a:spcPts val="0"/>
                        </a:spcAft>
                      </a:pPr>
                      <a:r>
                        <a:rPr lang="fi-FI" sz="1200"/>
                        <a:t>3</a:t>
                      </a:r>
                      <a:endParaRPr lang="fi-FI" sz="1200">
                        <a:latin typeface="Calibri"/>
                        <a:ea typeface="Calibri"/>
                        <a:cs typeface="Times New Roman"/>
                      </a:endParaRPr>
                    </a:p>
                  </a:txBody>
                  <a:tcPr marL="37503" marR="37503" marT="0" marB="0" anchor="ctr"/>
                </a:tc>
              </a:tr>
              <a:tr h="532072">
                <a:tc>
                  <a:txBody>
                    <a:bodyPr/>
                    <a:lstStyle/>
                    <a:p>
                      <a:pPr>
                        <a:spcAft>
                          <a:spcPts val="0"/>
                        </a:spcAft>
                      </a:pPr>
                      <a:r>
                        <a:rPr lang="fi-FI" sz="1200"/>
                        <a:t>UnresponsiveprocessCount</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a:t>We have to kill the process because it has become unresponsive</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a:t>Number</a:t>
                      </a:r>
                      <a:endParaRPr lang="fi-FI" sz="1200">
                        <a:latin typeface="Calibri"/>
                        <a:ea typeface="Calibri"/>
                        <a:cs typeface="Times New Roman"/>
                      </a:endParaRPr>
                    </a:p>
                  </a:txBody>
                  <a:tcPr marL="37503" marR="37503" marT="0" marB="0" anchor="ctr"/>
                </a:tc>
                <a:tc>
                  <a:txBody>
                    <a:bodyPr/>
                    <a:lstStyle/>
                    <a:p>
                      <a:pPr>
                        <a:spcAft>
                          <a:spcPts val="0"/>
                        </a:spcAft>
                      </a:pPr>
                      <a:r>
                        <a:rPr lang="fi-FI" sz="1200"/>
                        <a:t>2</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a:t>1</a:t>
                      </a:r>
                      <a:endParaRPr lang="fi-FI" sz="1200" dirty="0">
                        <a:latin typeface="Calibri"/>
                        <a:ea typeface="Calibri"/>
                        <a:cs typeface="Times New Roman"/>
                      </a:endParaRPr>
                    </a:p>
                  </a:txBody>
                  <a:tcPr marL="37503" marR="37503" marT="0" marB="0" anchor="ctr"/>
                </a:tc>
              </a:tr>
            </a:tbl>
          </a:graphicData>
        </a:graphic>
      </p:graphicFrame>
    </p:spTree>
    <p:extLst>
      <p:ext uri="{BB962C8B-B14F-4D97-AF65-F5344CB8AC3E}">
        <p14:creationId xmlns:p14="http://schemas.microsoft.com/office/powerpoint/2010/main" val="4278019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Sandbox Solution Monitoring</a:t>
            </a:r>
            <a:br>
              <a:rPr lang="en-US" smtClean="0"/>
            </a:br>
            <a:r>
              <a:rPr lang="en-US" smtClean="0"/>
              <a:t>Case Study</a:t>
            </a:r>
            <a:endParaRPr lang="en-US" dirty="0"/>
          </a:p>
        </p:txBody>
      </p:sp>
      <p:sp>
        <p:nvSpPr>
          <p:cNvPr id="3" name="Content Placeholder 2"/>
          <p:cNvSpPr>
            <a:spLocks noGrp="1"/>
          </p:cNvSpPr>
          <p:nvPr>
            <p:ph type="body" sz="quarter" idx="10"/>
          </p:nvPr>
        </p:nvSpPr>
        <p:spPr>
          <a:xfrm>
            <a:off x="381000" y="1430548"/>
            <a:ext cx="8382000" cy="4148828"/>
          </a:xfrm>
        </p:spPr>
        <p:txBody>
          <a:bodyPr/>
          <a:lstStyle/>
          <a:p>
            <a:endParaRPr lang="en-US" sz="2800" dirty="0" smtClean="0"/>
          </a:p>
          <a:p>
            <a:r>
              <a:rPr lang="en-US" sz="2800" dirty="0" smtClean="0"/>
              <a:t>Web Part in a sandbox solution executes 40 SQL queries (via the SharePoint OM)</a:t>
            </a:r>
          </a:p>
          <a:p>
            <a:r>
              <a:rPr lang="en-US" sz="2800" dirty="0" smtClean="0"/>
              <a:t>20 SQL Queries = 1 point (default)</a:t>
            </a:r>
          </a:p>
          <a:p>
            <a:endParaRPr lang="en-US" sz="2800" dirty="0" smtClean="0"/>
          </a:p>
          <a:p>
            <a:r>
              <a:rPr lang="en-US" sz="2800" dirty="0" smtClean="0"/>
              <a:t>Resource usage for this Web Part for the day:</a:t>
            </a:r>
          </a:p>
          <a:p>
            <a:pPr lvl="1"/>
            <a:r>
              <a:rPr lang="en-US" sz="2400" dirty="0" smtClean="0"/>
              <a:t>= (2 points * # of executions throughout the day) + other counters</a:t>
            </a:r>
          </a:p>
          <a:p>
            <a:pPr lvl="1"/>
            <a:r>
              <a:rPr lang="en-US" sz="2400" dirty="0" smtClean="0"/>
              <a:t>OOTB resource quota = 300, so one execution of this Web Part = 0.67% of site collection’s daily allocation</a:t>
            </a:r>
          </a:p>
        </p:txBody>
      </p:sp>
    </p:spTree>
    <p:extLst>
      <p:ext uri="{BB962C8B-B14F-4D97-AF65-F5344CB8AC3E}">
        <p14:creationId xmlns:p14="http://schemas.microsoft.com/office/powerpoint/2010/main" val="20075524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Sandbox Solutions</a:t>
            </a:r>
            <a:endParaRPr lang="en-US" dirty="0"/>
          </a:p>
        </p:txBody>
      </p:sp>
      <p:sp>
        <p:nvSpPr>
          <p:cNvPr id="3" name="Content Placeholder 2"/>
          <p:cNvSpPr>
            <a:spLocks noGrp="1"/>
          </p:cNvSpPr>
          <p:nvPr>
            <p:ph type="body" sz="quarter" idx="10"/>
          </p:nvPr>
        </p:nvSpPr>
        <p:spPr>
          <a:xfrm>
            <a:off x="381000" y="1447799"/>
            <a:ext cx="8382000" cy="4910159"/>
          </a:xfrm>
        </p:spPr>
        <p:txBody>
          <a:bodyPr>
            <a:noAutofit/>
          </a:bodyPr>
          <a:lstStyle/>
          <a:p>
            <a:r>
              <a:rPr lang="en-US" dirty="0" smtClean="0"/>
              <a:t>Configure site collection quotas from Central Administration</a:t>
            </a:r>
          </a:p>
          <a:p>
            <a:pPr lvl="1"/>
            <a:r>
              <a:rPr lang="en-US" dirty="0" smtClean="0"/>
              <a:t>Site collection owners can manage and </a:t>
            </a:r>
            <a:br>
              <a:rPr lang="en-US" dirty="0" smtClean="0"/>
            </a:br>
            <a:r>
              <a:rPr lang="en-US" dirty="0" smtClean="0"/>
              <a:t>view resource usage from Site Settings » Solution Gallery</a:t>
            </a:r>
          </a:p>
          <a:p>
            <a:r>
              <a:rPr lang="en-US" dirty="0" err="1" smtClean="0"/>
              <a:t>PowerShell</a:t>
            </a:r>
            <a:r>
              <a:rPr lang="en-US" dirty="0" smtClean="0"/>
              <a:t> administration </a:t>
            </a:r>
          </a:p>
          <a:p>
            <a:pPr marL="741363" lvl="1" indent="-280988"/>
            <a:r>
              <a:rPr lang="en-US" sz="1800" dirty="0" smtClean="0"/>
              <a:t>Get-</a:t>
            </a:r>
            <a:r>
              <a:rPr lang="en-US" sz="1800" dirty="0" err="1" smtClean="0"/>
              <a:t>SPSite</a:t>
            </a:r>
            <a:r>
              <a:rPr lang="en-US" sz="1800" dirty="0" smtClean="0"/>
              <a:t> | </a:t>
            </a:r>
            <a:r>
              <a:rPr lang="en-US" sz="1800" dirty="0" err="1" smtClean="0"/>
              <a:t>foreach</a:t>
            </a:r>
            <a:r>
              <a:rPr lang="en-US" sz="1800" dirty="0" smtClean="0"/>
              <a:t>-object {$_.</a:t>
            </a:r>
            <a:r>
              <a:rPr lang="en-US" sz="1800" dirty="0" err="1" smtClean="0"/>
              <a:t>Quota.UserCodeMaximumLevel</a:t>
            </a:r>
            <a:r>
              <a:rPr lang="en-US" sz="1800" dirty="0" smtClean="0"/>
              <a:t> = 300}</a:t>
            </a:r>
          </a:p>
          <a:p>
            <a:pPr marL="741363" lvl="1" indent="-280988"/>
            <a:r>
              <a:rPr lang="en-US" sz="1800" dirty="0" smtClean="0"/>
              <a:t>Get-</a:t>
            </a:r>
            <a:r>
              <a:rPr lang="en-US" sz="1800" dirty="0" err="1" smtClean="0"/>
              <a:t>SPSite</a:t>
            </a:r>
            <a:r>
              <a:rPr lang="en-US" sz="1800" dirty="0" smtClean="0"/>
              <a:t> | </a:t>
            </a:r>
            <a:r>
              <a:rPr lang="en-US" sz="1800" dirty="0" err="1" smtClean="0"/>
              <a:t>foreach</a:t>
            </a:r>
            <a:r>
              <a:rPr lang="en-US" sz="1800" dirty="0" smtClean="0"/>
              <a:t>-object {$_.</a:t>
            </a:r>
            <a:r>
              <a:rPr lang="en-US" sz="1800" dirty="0" err="1" smtClean="0"/>
              <a:t>Quota.UserCodeWarningLevel</a:t>
            </a:r>
            <a:r>
              <a:rPr lang="en-US" sz="1800" dirty="0" smtClean="0"/>
              <a:t> = 100}</a:t>
            </a:r>
          </a:p>
          <a:p>
            <a:r>
              <a:rPr lang="en-US" dirty="0" smtClean="0"/>
              <a:t>You can also block completely certain solutions in farm level</a:t>
            </a:r>
          </a:p>
          <a:p>
            <a:pPr lvl="1"/>
            <a:r>
              <a:rPr lang="en-US" dirty="0" smtClean="0"/>
              <a:t>Can be managed from Central Admin level</a:t>
            </a:r>
          </a:p>
        </p:txBody>
      </p:sp>
    </p:spTree>
    <p:extLst>
      <p:ext uri="{BB962C8B-B14F-4D97-AF65-F5344CB8AC3E}">
        <p14:creationId xmlns:p14="http://schemas.microsoft.com/office/powerpoint/2010/main" val="413259902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Load Balancing</a:t>
            </a:r>
            <a:endParaRPr lang="nl-NL" dirty="0"/>
          </a:p>
        </p:txBody>
      </p:sp>
      <p:sp>
        <p:nvSpPr>
          <p:cNvPr id="3" name="Content Placeholder 2"/>
          <p:cNvSpPr>
            <a:spLocks noGrp="1"/>
          </p:cNvSpPr>
          <p:nvPr>
            <p:ph idx="1"/>
          </p:nvPr>
        </p:nvSpPr>
        <p:spPr>
          <a:xfrm>
            <a:off x="381000" y="1412875"/>
            <a:ext cx="8610600" cy="4690515"/>
          </a:xfrm>
        </p:spPr>
        <p:txBody>
          <a:bodyPr/>
          <a:lstStyle/>
          <a:p>
            <a:pPr>
              <a:buNone/>
            </a:pPr>
            <a:r>
              <a:rPr lang="en-US" dirty="0" smtClean="0"/>
              <a:t>Sandboxed solutions can be run in two modes:</a:t>
            </a:r>
          </a:p>
          <a:p>
            <a:r>
              <a:rPr lang="en-US" dirty="0" smtClean="0"/>
              <a:t>Local Mode:</a:t>
            </a:r>
          </a:p>
          <a:p>
            <a:pPr lvl="1"/>
            <a:r>
              <a:rPr lang="en-US" dirty="0" smtClean="0"/>
              <a:t>Execute code on WFE</a:t>
            </a:r>
          </a:p>
          <a:p>
            <a:pPr lvl="1"/>
            <a:r>
              <a:rPr lang="en-US" dirty="0" smtClean="0"/>
              <a:t>Low administration overhead</a:t>
            </a:r>
          </a:p>
          <a:p>
            <a:pPr lvl="1"/>
            <a:r>
              <a:rPr lang="en-US" dirty="0" smtClean="0"/>
              <a:t>Lower scalability</a:t>
            </a:r>
          </a:p>
          <a:p>
            <a:r>
              <a:rPr lang="en-US" dirty="0" smtClean="0"/>
              <a:t>Remote Mode:</a:t>
            </a:r>
          </a:p>
          <a:p>
            <a:pPr lvl="1"/>
            <a:r>
              <a:rPr lang="en-US" dirty="0" smtClean="0"/>
              <a:t>Execute on dedicated SharePoint servers</a:t>
            </a:r>
          </a:p>
          <a:p>
            <a:pPr lvl="1"/>
            <a:r>
              <a:rPr lang="en-US" dirty="0" smtClean="0"/>
              <a:t>Load balanced distribution of code execution requests</a:t>
            </a:r>
          </a:p>
          <a:p>
            <a:pPr lvl="2"/>
            <a:r>
              <a:rPr lang="en-US" dirty="0" smtClean="0"/>
              <a:t>Create custom Load balancers</a:t>
            </a:r>
            <a:endParaRPr lang="nl-NL" dirty="0"/>
          </a:p>
        </p:txBody>
      </p:sp>
    </p:spTree>
  </p:cSld>
  <p:clrMapOvr>
    <a:masterClrMapping/>
  </p:clrMapOvr>
  <p:transition xmlns:p14="http://schemas.microsoft.com/office/powerpoint/2010/mai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Solution Validation</a:t>
            </a:r>
            <a:endParaRPr lang="nl-NL" dirty="0"/>
          </a:p>
        </p:txBody>
      </p:sp>
      <p:sp>
        <p:nvSpPr>
          <p:cNvPr id="3" name="Content Placeholder 2"/>
          <p:cNvSpPr>
            <a:spLocks noGrp="1"/>
          </p:cNvSpPr>
          <p:nvPr>
            <p:ph idx="1"/>
          </p:nvPr>
        </p:nvSpPr>
        <p:spPr>
          <a:xfrm>
            <a:off x="381000" y="1412875"/>
            <a:ext cx="8382000" cy="984885"/>
          </a:xfrm>
        </p:spPr>
        <p:txBody>
          <a:bodyPr/>
          <a:lstStyle/>
          <a:p>
            <a:r>
              <a:rPr lang="en-US" dirty="0" smtClean="0"/>
              <a:t>Restrict the solutions that are allowed to run</a:t>
            </a:r>
          </a:p>
          <a:p>
            <a:r>
              <a:rPr lang="en-US" dirty="0" smtClean="0"/>
              <a:t>Install with a farm level feature</a:t>
            </a:r>
            <a:endParaRPr lang="nl-NL" dirty="0"/>
          </a:p>
        </p:txBody>
      </p:sp>
      <p:sp>
        <p:nvSpPr>
          <p:cNvPr id="9217" name="Rectangle 1"/>
          <p:cNvSpPr>
            <a:spLocks noChangeArrowheads="1"/>
          </p:cNvSpPr>
          <p:nvPr/>
        </p:nvSpPr>
        <p:spPr bwMode="auto">
          <a:xfrm>
            <a:off x="457200" y="2438400"/>
            <a:ext cx="8229600" cy="4247317"/>
          </a:xfrm>
          <a:prstGeom prst="rect">
            <a:avLst/>
          </a:prstGeom>
          <a:solidFill>
            <a:schemeClr val="tx1"/>
          </a:solidFill>
          <a:ln w="9525">
            <a:solidFill>
              <a:schemeClr val="bg1"/>
            </a:solidFill>
            <a:miter lim="800000"/>
            <a:headEnd/>
            <a:tailEnd/>
          </a:ln>
          <a:effectLst>
            <a:outerShdw blurRad="50800" dist="38100" dir="18900000" algn="b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noProof="1" smtClean="0">
                <a:ln>
                  <a:noFill/>
                </a:ln>
                <a:solidFill>
                  <a:schemeClr val="bg1"/>
                </a:solidFill>
                <a:effectLst/>
                <a:latin typeface="Consolas" pitchFamily="49" charset="0"/>
                <a:ea typeface="Calibri" pitchFamily="34" charset="0"/>
                <a:cs typeface="Courier New" pitchFamily="49" charset="0"/>
              </a:rPr>
              <a:t>[</a:t>
            </a:r>
            <a:r>
              <a:rPr kumimoji="0" lang="en-US" b="0" i="0" u="none" strike="noStrike" cap="none" normalizeH="0" baseline="0" noProof="1" smtClean="0">
                <a:ln>
                  <a:noFill/>
                </a:ln>
                <a:solidFill>
                  <a:srgbClr xmlns:mc="http://schemas.openxmlformats.org/markup-compatibility/2006" xmlns:a14="http://schemas.microsoft.com/office/drawing/2010/main" val="2B91AF" mc:Ignorable=""/>
                </a:solidFill>
                <a:effectLst/>
                <a:latin typeface="Consolas" pitchFamily="49" charset="0"/>
                <a:ea typeface="Calibri" pitchFamily="34" charset="0"/>
                <a:cs typeface="Courier New" pitchFamily="49" charset="0"/>
              </a:rPr>
              <a:t>GuidAttribute</a:t>
            </a:r>
            <a:r>
              <a:rPr kumimoji="0" lang="en-US" b="0" i="0" u="none" strike="noStrike" cap="none" normalizeH="0" baseline="0" noProof="1" smtClean="0">
                <a:ln>
                  <a:noFill/>
                </a:ln>
                <a:solidFill>
                  <a:schemeClr val="bg1"/>
                </a:solidFill>
                <a:effectLst/>
                <a:latin typeface="Consolas" pitchFamily="49" charset="0"/>
                <a:ea typeface="Calibri" pitchFamily="34" charset="0"/>
                <a:cs typeface="Courier New" pitchFamily="49" charset="0"/>
              </a:rPr>
              <a:t>(</a:t>
            </a:r>
            <a:r>
              <a:rPr kumimoji="0" lang="en-US" b="0" i="0" u="none" strike="noStrike" cap="none" normalizeH="0" baseline="0" noProof="1" smtClean="0">
                <a:ln>
                  <a:noFill/>
                </a:ln>
                <a:solidFill>
                  <a:srgbClr xmlns:mc="http://schemas.openxmlformats.org/markup-compatibility/2006" xmlns:a14="http://schemas.microsoft.com/office/drawing/2010/main" val="A31515" mc:Ignorable=""/>
                </a:solidFill>
                <a:effectLst/>
                <a:latin typeface="Consolas" pitchFamily="49" charset="0"/>
                <a:ea typeface="Calibri" pitchFamily="34" charset="0"/>
                <a:cs typeface="Courier New" pitchFamily="49" charset="0"/>
              </a:rPr>
              <a:t>"34805697-1FC4-4b66-AF09-AB48AC0F9D97"</a:t>
            </a:r>
            <a:r>
              <a:rPr kumimoji="0" lang="en-US" b="0" i="0" u="none" strike="noStrike" cap="none" normalizeH="0" baseline="0" noProof="1" smtClean="0">
                <a:ln>
                  <a:noFill/>
                </a:ln>
                <a:solidFill>
                  <a:schemeClr val="bg1"/>
                </a:solidFill>
                <a:effectLst/>
                <a:latin typeface="Consolas" pitchFamily="49" charset="0"/>
                <a:ea typeface="Calibri" pitchFamily="34" charset="0"/>
                <a:cs typeface="Courier New" pitchFamily="49" charset="0"/>
              </a:rPr>
              <a:t>)]</a:t>
            </a:r>
            <a:endParaRPr kumimoji="0" lang="en-US" b="0" i="0" u="none" strike="noStrike" cap="none" normalizeH="0" baseline="0" noProof="1" smtClean="0">
              <a:ln>
                <a:noFill/>
              </a:ln>
              <a:solidFill>
                <a:schemeClr val="bg1"/>
              </a:solidFill>
              <a:effectLst/>
              <a:latin typeface="Consolas" pitchFamily="49" charset="0"/>
              <a:cs typeface="Arial" pitchFamily="34" charset="0"/>
            </a:endParaRPr>
          </a:p>
          <a:p>
            <a:pPr lvl="0" eaLnBrk="0" hangingPunct="0"/>
            <a:r>
              <a:rPr lang="en-US" noProof="1" smtClean="0">
                <a:solidFill>
                  <a:srgbClr xmlns:mc="http://schemas.openxmlformats.org/markup-compatibility/2006" xmlns:a14="http://schemas.microsoft.com/office/drawing/2010/main" val="0000FF" mc:Ignorable=""/>
                </a:solidFill>
                <a:latin typeface="Consolas" pitchFamily="49" charset="0"/>
                <a:ea typeface="Calibri" pitchFamily="34" charset="0"/>
                <a:cs typeface="Courier New" pitchFamily="49" charset="0"/>
              </a:rPr>
              <a:t>public</a:t>
            </a:r>
            <a:r>
              <a:rPr lang="en-US" noProof="1" smtClean="0">
                <a:latin typeface="Consolas" pitchFamily="49" charset="0"/>
                <a:ea typeface="Calibri" pitchFamily="34" charset="0"/>
                <a:cs typeface="Courier New" pitchFamily="49" charset="0"/>
              </a:rPr>
              <a:t> </a:t>
            </a:r>
            <a:r>
              <a:rPr kumimoji="0" lang="en-US" b="0" i="0" u="none" strike="noStrike" cap="none" normalizeH="0" baseline="0" noProof="1" smtClean="0">
                <a:ln>
                  <a:noFill/>
                </a:ln>
                <a:solidFill>
                  <a:srgbClr xmlns:mc="http://schemas.openxmlformats.org/markup-compatibility/2006" xmlns:a14="http://schemas.microsoft.com/office/drawing/2010/main" val="0000FF" mc:Ignorable=""/>
                </a:solidFill>
                <a:effectLst/>
                <a:latin typeface="Consolas" pitchFamily="49" charset="0"/>
                <a:ea typeface="Calibri" pitchFamily="34" charset="0"/>
                <a:cs typeface="Courier New" pitchFamily="49" charset="0"/>
              </a:rPr>
              <a:t>class</a:t>
            </a:r>
            <a:r>
              <a:rPr kumimoji="0" lang="en-US" b="0" i="0" u="none" strike="noStrike" cap="none" normalizeH="0" baseline="0" noProof="1" smtClean="0">
                <a:ln>
                  <a:noFill/>
                </a:ln>
                <a:solidFill>
                  <a:schemeClr val="tx1"/>
                </a:solidFill>
                <a:effectLst/>
                <a:latin typeface="Consolas" pitchFamily="49" charset="0"/>
                <a:ea typeface="Calibri" pitchFamily="34" charset="0"/>
                <a:cs typeface="Courier New" pitchFamily="49" charset="0"/>
              </a:rPr>
              <a:t> </a:t>
            </a:r>
            <a:r>
              <a:rPr kumimoji="0" lang="en-US" b="0" i="0" u="none" strike="noStrike" cap="none" normalizeH="0" baseline="0" noProof="1" smtClean="0">
                <a:ln>
                  <a:noFill/>
                </a:ln>
                <a:solidFill>
                  <a:srgbClr xmlns:mc="http://schemas.openxmlformats.org/markup-compatibility/2006" xmlns:a14="http://schemas.microsoft.com/office/drawing/2010/main" val="2B91AF" mc:Ignorable=""/>
                </a:solidFill>
                <a:effectLst/>
                <a:latin typeface="Consolas" pitchFamily="49" charset="0"/>
                <a:ea typeface="Calibri" pitchFamily="34" charset="0"/>
                <a:cs typeface="Courier New" pitchFamily="49" charset="0"/>
              </a:rPr>
              <a:t>PublisherValidator</a:t>
            </a:r>
            <a:r>
              <a:rPr lang="en-US" noProof="1" smtClean="0">
                <a:latin typeface="Consolas" pitchFamily="49" charset="0"/>
                <a:cs typeface="Arial" pitchFamily="34" charset="0"/>
              </a:rPr>
              <a:t> </a:t>
            </a:r>
            <a:r>
              <a:rPr kumimoji="0" lang="en-US" b="0" i="0" u="none" strike="noStrike" cap="none" normalizeH="0" baseline="0" noProof="1" smtClean="0">
                <a:ln>
                  <a:noFill/>
                </a:ln>
                <a:solidFill>
                  <a:schemeClr val="bg1"/>
                </a:solidFill>
                <a:effectLst/>
                <a:latin typeface="Consolas" pitchFamily="49" charset="0"/>
                <a:ea typeface="Calibri" pitchFamily="34" charset="0"/>
                <a:cs typeface="Courier New" pitchFamily="49" charset="0"/>
              </a:rPr>
              <a:t>:</a:t>
            </a:r>
            <a:r>
              <a:rPr kumimoji="0" lang="en-US" b="0" i="0" u="none" strike="noStrike" cap="none" normalizeH="0" baseline="0" noProof="1" smtClean="0">
                <a:ln>
                  <a:noFill/>
                </a:ln>
                <a:solidFill>
                  <a:schemeClr val="tx1"/>
                </a:solidFill>
                <a:effectLst/>
                <a:latin typeface="Consolas" pitchFamily="49" charset="0"/>
                <a:ea typeface="Calibri" pitchFamily="34" charset="0"/>
                <a:cs typeface="Courier New" pitchFamily="49" charset="0"/>
              </a:rPr>
              <a:t> </a:t>
            </a:r>
            <a:r>
              <a:rPr kumimoji="0" lang="en-US" b="0" i="0" u="none" strike="noStrike" cap="none" normalizeH="0" baseline="0" noProof="1" smtClean="0">
                <a:ln>
                  <a:noFill/>
                </a:ln>
                <a:solidFill>
                  <a:srgbClr xmlns:mc="http://schemas.openxmlformats.org/markup-compatibility/2006" xmlns:a14="http://schemas.microsoft.com/office/drawing/2010/main" val="2B91AF" mc:Ignorable=""/>
                </a:solidFill>
                <a:effectLst/>
                <a:latin typeface="Consolas" pitchFamily="49" charset="0"/>
                <a:ea typeface="Calibri" pitchFamily="34" charset="0"/>
                <a:cs typeface="Courier New" pitchFamily="49" charset="0"/>
              </a:rPr>
              <a:t>SPSolutionValidator</a:t>
            </a:r>
            <a:r>
              <a:rPr kumimoji="0" lang="en-US" b="0" i="0" u="none" strike="noStrike" cap="none" normalizeH="0" baseline="0" noProof="1" smtClean="0">
                <a:ln>
                  <a:noFill/>
                </a:ln>
                <a:solidFill>
                  <a:schemeClr val="bg1"/>
                </a:solidFill>
                <a:effectLst/>
                <a:latin typeface="Consolas" pitchFamily="49" charset="0"/>
                <a:ea typeface="Calibri" pitchFamily="34" charset="0"/>
                <a:cs typeface="Courier New" pitchFamily="49" charset="0"/>
              </a:rPr>
              <a:t>{</a:t>
            </a:r>
            <a:endParaRPr kumimoji="0" lang="en-US" b="0" i="0" u="none" strike="noStrike" cap="none" normalizeH="0" baseline="0" noProof="1" smtClean="0">
              <a:ln>
                <a:noFill/>
              </a:ln>
              <a:solidFill>
                <a:schemeClr val="bg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noProof="1" smtClean="0">
                <a:ln>
                  <a:noFill/>
                </a:ln>
                <a:solidFill>
                  <a:schemeClr val="tx1"/>
                </a:solidFill>
                <a:effectLst/>
                <a:latin typeface="Consolas" pitchFamily="49" charset="0"/>
                <a:ea typeface="Calibri" pitchFamily="34" charset="0"/>
                <a:cs typeface="Courier New" pitchFamily="49" charset="0"/>
              </a:rPr>
              <a:t/>
            </a:r>
            <a:br>
              <a:rPr kumimoji="0" lang="en-US" b="0" i="0" u="none" strike="noStrike" cap="none" normalizeH="0" baseline="0" noProof="1" smtClean="0">
                <a:ln>
                  <a:noFill/>
                </a:ln>
                <a:solidFill>
                  <a:schemeClr val="tx1"/>
                </a:solidFill>
                <a:effectLst/>
                <a:latin typeface="Consolas" pitchFamily="49" charset="0"/>
                <a:ea typeface="Calibri" pitchFamily="34" charset="0"/>
                <a:cs typeface="Courier New" pitchFamily="49" charset="0"/>
              </a:rPr>
            </a:br>
            <a:r>
              <a:rPr kumimoji="0" lang="en-US" b="0" i="0" u="none" strike="noStrike" cap="none" normalizeH="0" baseline="0" noProof="1" smtClean="0">
                <a:ln>
                  <a:noFill/>
                </a:ln>
                <a:solidFill>
                  <a:schemeClr val="tx1"/>
                </a:solidFill>
                <a:effectLst/>
                <a:latin typeface="Consolas" pitchFamily="49" charset="0"/>
                <a:ea typeface="Calibri" pitchFamily="34" charset="0"/>
                <a:cs typeface="Courier New" pitchFamily="49" charset="0"/>
              </a:rPr>
              <a:t>    </a:t>
            </a:r>
            <a:r>
              <a:rPr kumimoji="0" lang="en-US" b="0" i="0" u="none" strike="noStrike" cap="none" normalizeH="0" baseline="0" noProof="1" smtClean="0">
                <a:ln>
                  <a:noFill/>
                </a:ln>
                <a:solidFill>
                  <a:schemeClr val="bg1"/>
                </a:solidFill>
                <a:effectLst/>
                <a:latin typeface="Consolas" pitchFamily="49" charset="0"/>
                <a:ea typeface="Calibri" pitchFamily="34" charset="0"/>
                <a:cs typeface="Courier New" pitchFamily="49" charset="0"/>
              </a:rPr>
              <a:t>[</a:t>
            </a:r>
            <a:r>
              <a:rPr kumimoji="0" lang="en-US" b="0" i="0" u="none" strike="noStrike" cap="none" normalizeH="0" baseline="0" noProof="1" smtClean="0">
                <a:ln>
                  <a:noFill/>
                </a:ln>
                <a:solidFill>
                  <a:srgbClr xmlns:mc="http://schemas.openxmlformats.org/markup-compatibility/2006" xmlns:a14="http://schemas.microsoft.com/office/drawing/2010/main" val="2B91AF" mc:Ignorable=""/>
                </a:solidFill>
                <a:effectLst/>
                <a:latin typeface="Consolas" pitchFamily="49" charset="0"/>
                <a:ea typeface="Calibri" pitchFamily="34" charset="0"/>
                <a:cs typeface="Courier New" pitchFamily="49" charset="0"/>
              </a:rPr>
              <a:t>Persisted</a:t>
            </a:r>
            <a:r>
              <a:rPr kumimoji="0" lang="en-US" b="0" i="0" u="none" strike="noStrike" cap="none" normalizeH="0" baseline="0" noProof="1" smtClean="0">
                <a:ln>
                  <a:noFill/>
                </a:ln>
                <a:solidFill>
                  <a:schemeClr val="bg1"/>
                </a:solidFill>
                <a:effectLst/>
                <a:latin typeface="Consolas" pitchFamily="49" charset="0"/>
                <a:ea typeface="Calibri" pitchFamily="34" charset="0"/>
                <a:cs typeface="Courier New" pitchFamily="49" charset="0"/>
              </a:rPr>
              <a:t>]</a:t>
            </a:r>
            <a:endParaRPr kumimoji="0" lang="en-US" b="0" i="0" u="none" strike="noStrike" cap="none" normalizeH="0" baseline="0" noProof="1" smtClean="0">
              <a:ln>
                <a:noFill/>
              </a:ln>
              <a:solidFill>
                <a:schemeClr val="bg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noProof="1" smtClean="0">
                <a:ln>
                  <a:noFill/>
                </a:ln>
                <a:solidFill>
                  <a:schemeClr val="tx1"/>
                </a:solidFill>
                <a:effectLst/>
                <a:latin typeface="Consolas" pitchFamily="49" charset="0"/>
                <a:ea typeface="Calibri" pitchFamily="34" charset="0"/>
                <a:cs typeface="Courier New" pitchFamily="49" charset="0"/>
              </a:rPr>
              <a:t>    </a:t>
            </a:r>
            <a:r>
              <a:rPr kumimoji="0" lang="en-US" b="0" i="0" u="none" strike="noStrike" cap="none" normalizeH="0" baseline="0" noProof="1" smtClean="0">
                <a:ln>
                  <a:noFill/>
                </a:ln>
                <a:solidFill>
                  <a:srgbClr xmlns:mc="http://schemas.openxmlformats.org/markup-compatibility/2006" xmlns:a14="http://schemas.microsoft.com/office/drawing/2010/main" val="2B91AF" mc:Ignorable=""/>
                </a:solidFill>
                <a:effectLst/>
                <a:latin typeface="Consolas" pitchFamily="49" charset="0"/>
                <a:ea typeface="Calibri" pitchFamily="34" charset="0"/>
                <a:cs typeface="Courier New" pitchFamily="49" charset="0"/>
              </a:rPr>
              <a:t>List</a:t>
            </a:r>
            <a:r>
              <a:rPr kumimoji="0" lang="en-US" b="0" i="0" u="none" strike="noStrike" cap="none" normalizeH="0" baseline="0" noProof="1" smtClean="0">
                <a:ln>
                  <a:noFill/>
                </a:ln>
                <a:solidFill>
                  <a:schemeClr val="bg1"/>
                </a:solidFill>
                <a:effectLst/>
                <a:latin typeface="Consolas" pitchFamily="49" charset="0"/>
                <a:ea typeface="Calibri" pitchFamily="34" charset="0"/>
                <a:cs typeface="Courier New" pitchFamily="49" charset="0"/>
              </a:rPr>
              <a:t>&lt;</a:t>
            </a:r>
            <a:r>
              <a:rPr kumimoji="0" lang="en-US" b="0" i="0" u="none" strike="noStrike" cap="none" normalizeH="0" baseline="0" noProof="1" smtClean="0">
                <a:ln>
                  <a:noFill/>
                </a:ln>
                <a:solidFill>
                  <a:srgbClr xmlns:mc="http://schemas.openxmlformats.org/markup-compatibility/2006" xmlns:a14="http://schemas.microsoft.com/office/drawing/2010/main" val="0000FF" mc:Ignorable=""/>
                </a:solidFill>
                <a:effectLst/>
                <a:latin typeface="Consolas" pitchFamily="49" charset="0"/>
                <a:ea typeface="Calibri" pitchFamily="34" charset="0"/>
                <a:cs typeface="Courier New" pitchFamily="49" charset="0"/>
              </a:rPr>
              <a:t>string</a:t>
            </a:r>
            <a:r>
              <a:rPr kumimoji="0" lang="en-US" b="0" i="0" u="none" strike="noStrike" cap="none" normalizeH="0" baseline="0" noProof="1" smtClean="0">
                <a:ln>
                  <a:noFill/>
                </a:ln>
                <a:solidFill>
                  <a:schemeClr val="bg1"/>
                </a:solidFill>
                <a:effectLst/>
                <a:latin typeface="Consolas" pitchFamily="49" charset="0"/>
                <a:ea typeface="Calibri" pitchFamily="34" charset="0"/>
                <a:cs typeface="Courier New" pitchFamily="49" charset="0"/>
              </a:rPr>
              <a:t>&gt;</a:t>
            </a:r>
            <a:r>
              <a:rPr kumimoji="0" lang="en-US" b="0" i="0" u="none" strike="noStrike" cap="none" normalizeH="0" baseline="0" noProof="1" smtClean="0">
                <a:ln>
                  <a:noFill/>
                </a:ln>
                <a:solidFill>
                  <a:schemeClr val="tx1"/>
                </a:solidFill>
                <a:effectLst/>
                <a:latin typeface="Consolas" pitchFamily="49" charset="0"/>
                <a:ea typeface="Calibri" pitchFamily="34" charset="0"/>
                <a:cs typeface="Courier New" pitchFamily="49" charset="0"/>
              </a:rPr>
              <a:t> </a:t>
            </a:r>
            <a:r>
              <a:rPr kumimoji="0" lang="en-US" b="0" i="0" u="none" strike="noStrike" cap="none" normalizeH="0" baseline="0" noProof="1" smtClean="0">
                <a:ln>
                  <a:noFill/>
                </a:ln>
                <a:solidFill>
                  <a:schemeClr val="bg1"/>
                </a:solidFill>
                <a:effectLst/>
                <a:latin typeface="Consolas" pitchFamily="49" charset="0"/>
                <a:ea typeface="Calibri" pitchFamily="34" charset="0"/>
                <a:cs typeface="Courier New" pitchFamily="49" charset="0"/>
              </a:rPr>
              <a:t>_allowedPublishers;</a:t>
            </a:r>
            <a:endParaRPr kumimoji="0" lang="en-US" b="0" i="0" u="none" strike="noStrike" cap="none" normalizeH="0" baseline="0" noProof="1" smtClean="0">
              <a:ln>
                <a:noFill/>
              </a:ln>
              <a:solidFill>
                <a:schemeClr val="bg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noProof="1" smtClean="0">
                <a:ln>
                  <a:noFill/>
                </a:ln>
                <a:solidFill>
                  <a:schemeClr val="tx1"/>
                </a:solidFill>
                <a:effectLst/>
                <a:latin typeface="Consolas" pitchFamily="49" charset="0"/>
                <a:ea typeface="Calibri" pitchFamily="34" charset="0"/>
                <a:cs typeface="Courier New" pitchFamily="49" charset="0"/>
              </a:rPr>
              <a:t/>
            </a:r>
            <a:br>
              <a:rPr kumimoji="0" lang="en-US" b="0" i="0" u="none" strike="noStrike" cap="none" normalizeH="0" baseline="0" noProof="1" smtClean="0">
                <a:ln>
                  <a:noFill/>
                </a:ln>
                <a:solidFill>
                  <a:schemeClr val="tx1"/>
                </a:solidFill>
                <a:effectLst/>
                <a:latin typeface="Consolas" pitchFamily="49" charset="0"/>
                <a:ea typeface="Calibri" pitchFamily="34" charset="0"/>
                <a:cs typeface="Courier New" pitchFamily="49" charset="0"/>
              </a:rPr>
            </a:br>
            <a:r>
              <a:rPr kumimoji="0" lang="en-US" b="0" i="0" u="none" strike="noStrike" cap="none" normalizeH="0" baseline="0" noProof="1" smtClean="0">
                <a:ln>
                  <a:noFill/>
                </a:ln>
                <a:solidFill>
                  <a:schemeClr val="tx1"/>
                </a:solidFill>
                <a:effectLst/>
                <a:latin typeface="Consolas" pitchFamily="49" charset="0"/>
                <a:ea typeface="Calibri" pitchFamily="34" charset="0"/>
                <a:cs typeface="Courier New" pitchFamily="49" charset="0"/>
              </a:rPr>
              <a:t>    </a:t>
            </a:r>
            <a:r>
              <a:rPr kumimoji="0" lang="en-US" b="0" i="0" u="none" strike="noStrike" cap="none" normalizeH="0" baseline="0" noProof="1" smtClean="0">
                <a:ln>
                  <a:noFill/>
                </a:ln>
                <a:solidFill>
                  <a:srgbClr xmlns:mc="http://schemas.openxmlformats.org/markup-compatibility/2006" xmlns:a14="http://schemas.microsoft.com/office/drawing/2010/main" val="0000FF" mc:Ignorable=""/>
                </a:solidFill>
                <a:effectLst/>
                <a:latin typeface="Consolas" pitchFamily="49" charset="0"/>
                <a:ea typeface="Calibri" pitchFamily="34" charset="0"/>
                <a:cs typeface="Courier New" pitchFamily="49" charset="0"/>
              </a:rPr>
              <a:t>public</a:t>
            </a:r>
            <a:r>
              <a:rPr kumimoji="0" lang="en-US" b="0" i="0" u="none" strike="noStrike" cap="none" normalizeH="0" baseline="0" noProof="1" smtClean="0">
                <a:ln>
                  <a:noFill/>
                </a:ln>
                <a:solidFill>
                  <a:schemeClr val="tx1"/>
                </a:solidFill>
                <a:effectLst/>
                <a:latin typeface="Consolas" pitchFamily="49" charset="0"/>
                <a:ea typeface="Calibri" pitchFamily="34" charset="0"/>
                <a:cs typeface="Courier New" pitchFamily="49" charset="0"/>
              </a:rPr>
              <a:t> </a:t>
            </a:r>
            <a:r>
              <a:rPr kumimoji="0" lang="en-US" b="0" i="0" u="none" strike="noStrike" cap="none" normalizeH="0" baseline="0" noProof="1" smtClean="0">
                <a:ln>
                  <a:noFill/>
                </a:ln>
                <a:solidFill>
                  <a:srgbClr xmlns:mc="http://schemas.openxmlformats.org/markup-compatibility/2006" xmlns:a14="http://schemas.microsoft.com/office/drawing/2010/main" val="0000FF" mc:Ignorable=""/>
                </a:solidFill>
                <a:effectLst/>
                <a:latin typeface="Consolas" pitchFamily="49" charset="0"/>
                <a:ea typeface="Calibri" pitchFamily="34" charset="0"/>
                <a:cs typeface="Courier New" pitchFamily="49" charset="0"/>
              </a:rPr>
              <a:t>override</a:t>
            </a:r>
            <a:r>
              <a:rPr kumimoji="0" lang="en-US" b="0" i="0" u="none" strike="noStrike" cap="none" normalizeH="0" baseline="0" noProof="1" smtClean="0">
                <a:ln>
                  <a:noFill/>
                </a:ln>
                <a:solidFill>
                  <a:schemeClr val="tx1"/>
                </a:solidFill>
                <a:effectLst/>
                <a:latin typeface="Consolas" pitchFamily="49" charset="0"/>
                <a:ea typeface="Calibri" pitchFamily="34" charset="0"/>
                <a:cs typeface="Courier New" pitchFamily="49" charset="0"/>
              </a:rPr>
              <a:t> </a:t>
            </a:r>
            <a:r>
              <a:rPr kumimoji="0" lang="en-US" b="0" i="0" u="none" strike="noStrike" cap="none" normalizeH="0" baseline="0" noProof="1" smtClean="0">
                <a:ln>
                  <a:noFill/>
                </a:ln>
                <a:solidFill>
                  <a:srgbClr xmlns:mc="http://schemas.openxmlformats.org/markup-compatibility/2006" xmlns:a14="http://schemas.microsoft.com/office/drawing/2010/main" val="0000FF" mc:Ignorable=""/>
                </a:solidFill>
                <a:effectLst/>
                <a:latin typeface="Consolas" pitchFamily="49" charset="0"/>
                <a:ea typeface="Calibri" pitchFamily="34" charset="0"/>
                <a:cs typeface="Courier New" pitchFamily="49" charset="0"/>
              </a:rPr>
              <a:t>void</a:t>
            </a:r>
            <a:r>
              <a:rPr kumimoji="0" lang="en-US" b="0" i="0" u="none" strike="noStrike" cap="none" normalizeH="0" baseline="0" noProof="1" smtClean="0">
                <a:ln>
                  <a:noFill/>
                </a:ln>
                <a:solidFill>
                  <a:schemeClr val="tx1"/>
                </a:solidFill>
                <a:effectLst/>
                <a:latin typeface="Consolas" pitchFamily="49" charset="0"/>
                <a:ea typeface="Calibri" pitchFamily="34" charset="0"/>
                <a:cs typeface="Courier New" pitchFamily="49" charset="0"/>
              </a:rPr>
              <a:t> </a:t>
            </a:r>
            <a:r>
              <a:rPr kumimoji="0" lang="en-US" b="0" i="0" u="none" strike="noStrike" cap="none" normalizeH="0" baseline="0" noProof="1" smtClean="0">
                <a:ln>
                  <a:noFill/>
                </a:ln>
                <a:solidFill>
                  <a:schemeClr val="bg1"/>
                </a:solidFill>
                <a:effectLst/>
                <a:latin typeface="Consolas" pitchFamily="49" charset="0"/>
                <a:ea typeface="Calibri" pitchFamily="34" charset="0"/>
                <a:cs typeface="Courier New" pitchFamily="49" charset="0"/>
              </a:rPr>
              <a:t>ValidateSolution(</a:t>
            </a:r>
            <a:endParaRPr kumimoji="0" lang="en-US" b="0" i="0" u="none" strike="noStrike" cap="none" normalizeH="0" baseline="0" noProof="1" smtClean="0">
              <a:ln>
                <a:noFill/>
              </a:ln>
              <a:solidFill>
                <a:schemeClr val="bg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noProof="1" smtClean="0">
                <a:ln>
                  <a:noFill/>
                </a:ln>
                <a:solidFill>
                  <a:schemeClr val="tx1"/>
                </a:solidFill>
                <a:effectLst/>
                <a:latin typeface="Consolas" pitchFamily="49" charset="0"/>
                <a:ea typeface="Calibri" pitchFamily="34" charset="0"/>
                <a:cs typeface="Courier New" pitchFamily="49" charset="0"/>
              </a:rPr>
              <a:t>        </a:t>
            </a:r>
            <a:r>
              <a:rPr kumimoji="0" lang="en-US" b="0" i="0" u="none" strike="noStrike" cap="none" normalizeH="0" baseline="0" noProof="1" smtClean="0">
                <a:ln>
                  <a:noFill/>
                </a:ln>
                <a:solidFill>
                  <a:srgbClr xmlns:mc="http://schemas.openxmlformats.org/markup-compatibility/2006" xmlns:a14="http://schemas.microsoft.com/office/drawing/2010/main" val="2B91AF" mc:Ignorable=""/>
                </a:solidFill>
                <a:effectLst/>
                <a:latin typeface="Consolas" pitchFamily="49" charset="0"/>
                <a:ea typeface="Calibri" pitchFamily="34" charset="0"/>
                <a:cs typeface="Courier New" pitchFamily="49" charset="0"/>
              </a:rPr>
              <a:t>SPSolutionValidationProperties</a:t>
            </a:r>
            <a:r>
              <a:rPr kumimoji="0" lang="en-US" b="0" i="0" u="none" strike="noStrike" cap="none" normalizeH="0" baseline="0" noProof="1" smtClean="0">
                <a:ln>
                  <a:noFill/>
                </a:ln>
                <a:solidFill>
                  <a:schemeClr val="bg1"/>
                </a:solidFill>
                <a:effectLst/>
                <a:latin typeface="Consolas" pitchFamily="49" charset="0"/>
                <a:ea typeface="Calibri" pitchFamily="34" charset="0"/>
                <a:cs typeface="Courier New" pitchFamily="49" charset="0"/>
              </a:rPr>
              <a:t> properties){</a:t>
            </a:r>
            <a:endParaRPr kumimoji="0" lang="en-US" b="0" i="0" u="none" strike="noStrike" cap="none" normalizeH="0" baseline="0" noProof="1" smtClean="0">
              <a:ln>
                <a:noFill/>
              </a:ln>
              <a:solidFill>
                <a:schemeClr val="bg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noProof="1" smtClean="0">
                <a:ln>
                  <a:noFill/>
                </a:ln>
                <a:solidFill>
                  <a:schemeClr val="tx1"/>
                </a:solidFill>
                <a:effectLst/>
                <a:latin typeface="Consolas" pitchFamily="49" charset="0"/>
                <a:ea typeface="Calibri" pitchFamily="34" charset="0"/>
                <a:cs typeface="Courier New" pitchFamily="49" charset="0"/>
              </a:rPr>
              <a:t>    </a:t>
            </a:r>
            <a:r>
              <a:rPr kumimoji="0" lang="en-US" b="0" i="0" u="none" strike="noStrike" cap="none" normalizeH="0" baseline="0" noProof="1" smtClean="0">
                <a:ln>
                  <a:noFill/>
                </a:ln>
                <a:solidFill>
                  <a:schemeClr val="bg1"/>
                </a:solidFill>
                <a:effectLst/>
                <a:latin typeface="Consolas" pitchFamily="49" charset="0"/>
                <a:ea typeface="Calibri" pitchFamily="34"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noProof="1" smtClean="0">
              <a:ln>
                <a:noFill/>
              </a:ln>
              <a:solidFill>
                <a:schemeClr val="bg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noProof="1" smtClean="0">
                <a:ln>
                  <a:noFill/>
                </a:ln>
                <a:solidFill>
                  <a:schemeClr val="tx1"/>
                </a:solidFill>
                <a:effectLst/>
                <a:latin typeface="Consolas" pitchFamily="49" charset="0"/>
                <a:ea typeface="Calibri" pitchFamily="34" charset="0"/>
                <a:cs typeface="Courier New" pitchFamily="49" charset="0"/>
              </a:rPr>
              <a:t>    </a:t>
            </a:r>
            <a:r>
              <a:rPr kumimoji="0" lang="en-US" b="0" i="0" u="none" strike="noStrike" cap="none" normalizeH="0" baseline="0" noProof="1" smtClean="0">
                <a:ln>
                  <a:noFill/>
                </a:ln>
                <a:solidFill>
                  <a:srgbClr xmlns:mc="http://schemas.openxmlformats.org/markup-compatibility/2006" xmlns:a14="http://schemas.microsoft.com/office/drawing/2010/main" val="0000FF" mc:Ignorable=""/>
                </a:solidFill>
                <a:effectLst/>
                <a:latin typeface="Consolas" pitchFamily="49" charset="0"/>
                <a:ea typeface="Calibri" pitchFamily="34" charset="0"/>
                <a:cs typeface="Courier New" pitchFamily="49" charset="0"/>
              </a:rPr>
              <a:t>public</a:t>
            </a:r>
            <a:r>
              <a:rPr kumimoji="0" lang="en-US" b="0" i="0" u="none" strike="noStrike" cap="none" normalizeH="0" baseline="0" noProof="1" smtClean="0">
                <a:ln>
                  <a:noFill/>
                </a:ln>
                <a:solidFill>
                  <a:schemeClr val="tx1"/>
                </a:solidFill>
                <a:effectLst/>
                <a:latin typeface="Consolas" pitchFamily="49" charset="0"/>
                <a:ea typeface="Calibri" pitchFamily="34" charset="0"/>
                <a:cs typeface="Courier New" pitchFamily="49" charset="0"/>
              </a:rPr>
              <a:t> </a:t>
            </a:r>
            <a:r>
              <a:rPr kumimoji="0" lang="en-US" b="0" i="0" u="none" strike="noStrike" cap="none" normalizeH="0" baseline="0" noProof="1" smtClean="0">
                <a:ln>
                  <a:noFill/>
                </a:ln>
                <a:solidFill>
                  <a:srgbClr xmlns:mc="http://schemas.openxmlformats.org/markup-compatibility/2006" xmlns:a14="http://schemas.microsoft.com/office/drawing/2010/main" val="0000FF" mc:Ignorable=""/>
                </a:solidFill>
                <a:effectLst/>
                <a:latin typeface="Consolas" pitchFamily="49" charset="0"/>
                <a:ea typeface="Calibri" pitchFamily="34" charset="0"/>
                <a:cs typeface="Courier New" pitchFamily="49" charset="0"/>
              </a:rPr>
              <a:t>override</a:t>
            </a:r>
            <a:r>
              <a:rPr kumimoji="0" lang="en-US" b="0" i="0" u="none" strike="noStrike" cap="none" normalizeH="0" baseline="0" noProof="1" smtClean="0">
                <a:ln>
                  <a:noFill/>
                </a:ln>
                <a:solidFill>
                  <a:schemeClr val="tx1"/>
                </a:solidFill>
                <a:effectLst/>
                <a:latin typeface="Consolas" pitchFamily="49" charset="0"/>
                <a:ea typeface="Calibri" pitchFamily="34" charset="0"/>
                <a:cs typeface="Courier New" pitchFamily="49" charset="0"/>
              </a:rPr>
              <a:t> </a:t>
            </a:r>
            <a:r>
              <a:rPr kumimoji="0" lang="en-US" b="0" i="0" u="none" strike="noStrike" cap="none" normalizeH="0" baseline="0" noProof="1" smtClean="0">
                <a:ln>
                  <a:noFill/>
                </a:ln>
                <a:solidFill>
                  <a:srgbClr xmlns:mc="http://schemas.openxmlformats.org/markup-compatibility/2006" xmlns:a14="http://schemas.microsoft.com/office/drawing/2010/main" val="0000FF" mc:Ignorable=""/>
                </a:solidFill>
                <a:effectLst/>
                <a:latin typeface="Consolas" pitchFamily="49" charset="0"/>
                <a:ea typeface="Calibri" pitchFamily="34" charset="0"/>
                <a:cs typeface="Courier New" pitchFamily="49" charset="0"/>
              </a:rPr>
              <a:t>void</a:t>
            </a:r>
            <a:r>
              <a:rPr kumimoji="0" lang="en-US" b="0" i="0" u="none" strike="noStrike" cap="none" normalizeH="0" baseline="0" noProof="1" smtClean="0">
                <a:ln>
                  <a:noFill/>
                </a:ln>
                <a:solidFill>
                  <a:schemeClr val="tx1"/>
                </a:solidFill>
                <a:effectLst/>
                <a:latin typeface="Consolas" pitchFamily="49" charset="0"/>
                <a:ea typeface="Calibri" pitchFamily="34" charset="0"/>
                <a:cs typeface="Courier New" pitchFamily="49" charset="0"/>
              </a:rPr>
              <a:t> </a:t>
            </a:r>
            <a:r>
              <a:rPr kumimoji="0" lang="en-US" b="0" i="0" u="none" strike="noStrike" cap="none" normalizeH="0" baseline="0" noProof="1" smtClean="0">
                <a:ln>
                  <a:noFill/>
                </a:ln>
                <a:solidFill>
                  <a:schemeClr val="bg1"/>
                </a:solidFill>
                <a:effectLst/>
                <a:latin typeface="Consolas" pitchFamily="49" charset="0"/>
                <a:ea typeface="Calibri" pitchFamily="34" charset="0"/>
                <a:cs typeface="Courier New" pitchFamily="49" charset="0"/>
              </a:rPr>
              <a:t>ValidateAssembly(</a:t>
            </a:r>
            <a:endParaRPr kumimoji="0" lang="en-US" b="0" i="0" u="none" strike="noStrike" cap="none" normalizeH="0" baseline="0" noProof="1" smtClean="0">
              <a:ln>
                <a:noFill/>
              </a:ln>
              <a:solidFill>
                <a:schemeClr val="bg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noProof="1" smtClean="0">
                <a:ln>
                  <a:noFill/>
                </a:ln>
                <a:solidFill>
                  <a:schemeClr val="tx1"/>
                </a:solidFill>
                <a:effectLst/>
                <a:latin typeface="Consolas" pitchFamily="49" charset="0"/>
                <a:ea typeface="Calibri" pitchFamily="34" charset="0"/>
                <a:cs typeface="Courier New" pitchFamily="49" charset="0"/>
              </a:rPr>
              <a:t>        </a:t>
            </a:r>
            <a:r>
              <a:rPr kumimoji="0" lang="en-US" b="0" i="0" u="none" strike="noStrike" cap="none" normalizeH="0" baseline="0" noProof="1" smtClean="0">
                <a:ln>
                  <a:noFill/>
                </a:ln>
                <a:solidFill>
                  <a:srgbClr xmlns:mc="http://schemas.openxmlformats.org/markup-compatibility/2006" xmlns:a14="http://schemas.microsoft.com/office/drawing/2010/main" val="2B91AF" mc:Ignorable=""/>
                </a:solidFill>
                <a:effectLst/>
                <a:latin typeface="Consolas" pitchFamily="49" charset="0"/>
                <a:ea typeface="Calibri" pitchFamily="34" charset="0"/>
                <a:cs typeface="Courier New" pitchFamily="49" charset="0"/>
              </a:rPr>
              <a:t>SPSolutionValidationProperties</a:t>
            </a:r>
            <a:r>
              <a:rPr kumimoji="0" lang="en-US" b="0" i="0" u="none" strike="noStrike" cap="none" normalizeH="0" baseline="0" noProof="1" smtClean="0">
                <a:ln>
                  <a:noFill/>
                </a:ln>
                <a:solidFill>
                  <a:schemeClr val="tx1"/>
                </a:solidFill>
                <a:effectLst/>
                <a:latin typeface="Consolas" pitchFamily="49" charset="0"/>
                <a:ea typeface="Calibri" pitchFamily="34" charset="0"/>
                <a:cs typeface="Courier New" pitchFamily="49" charset="0"/>
              </a:rPr>
              <a:t> </a:t>
            </a:r>
            <a:r>
              <a:rPr kumimoji="0" lang="en-US" b="0" i="0" u="none" strike="noStrike" cap="none" normalizeH="0" baseline="0" noProof="1" smtClean="0">
                <a:ln>
                  <a:noFill/>
                </a:ln>
                <a:solidFill>
                  <a:schemeClr val="bg1"/>
                </a:solidFill>
                <a:effectLst/>
                <a:latin typeface="Consolas" pitchFamily="49" charset="0"/>
                <a:ea typeface="Calibri" pitchFamily="34" charset="0"/>
                <a:cs typeface="Courier New" pitchFamily="49" charset="0"/>
              </a:rPr>
              <a:t>properties,</a:t>
            </a:r>
            <a:endParaRPr kumimoji="0" lang="en-US" b="0" i="0" u="none" strike="noStrike" cap="none" normalizeH="0" baseline="0" noProof="1" smtClean="0">
              <a:ln>
                <a:noFill/>
              </a:ln>
              <a:solidFill>
                <a:schemeClr val="bg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noProof="1" smtClean="0">
                <a:ln>
                  <a:noFill/>
                </a:ln>
                <a:solidFill>
                  <a:schemeClr val="tx1"/>
                </a:solidFill>
                <a:effectLst/>
                <a:latin typeface="Consolas" pitchFamily="49" charset="0"/>
                <a:ea typeface="Calibri" pitchFamily="34" charset="0"/>
                <a:cs typeface="Courier New" pitchFamily="49" charset="0"/>
              </a:rPr>
              <a:t>        </a:t>
            </a:r>
            <a:r>
              <a:rPr kumimoji="0" lang="en-US" b="0" i="0" u="none" strike="noStrike" cap="none" normalizeH="0" baseline="0" noProof="1" smtClean="0">
                <a:ln>
                  <a:noFill/>
                </a:ln>
                <a:solidFill>
                  <a:srgbClr xmlns:mc="http://schemas.openxmlformats.org/markup-compatibility/2006" xmlns:a14="http://schemas.microsoft.com/office/drawing/2010/main" val="2B91AF" mc:Ignorable=""/>
                </a:solidFill>
                <a:effectLst/>
                <a:latin typeface="Consolas" pitchFamily="49" charset="0"/>
                <a:ea typeface="Calibri" pitchFamily="34" charset="0"/>
                <a:cs typeface="Courier New" pitchFamily="49" charset="0"/>
              </a:rPr>
              <a:t>SPSolutionFile</a:t>
            </a:r>
            <a:r>
              <a:rPr kumimoji="0" lang="en-US" b="0" i="0" u="none" strike="noStrike" cap="none" normalizeH="0" baseline="0" noProof="1" smtClean="0">
                <a:ln>
                  <a:noFill/>
                </a:ln>
                <a:solidFill>
                  <a:schemeClr val="tx1"/>
                </a:solidFill>
                <a:effectLst/>
                <a:latin typeface="Consolas" pitchFamily="49" charset="0"/>
                <a:ea typeface="Calibri" pitchFamily="34" charset="0"/>
                <a:cs typeface="Courier New" pitchFamily="49" charset="0"/>
              </a:rPr>
              <a:t> </a:t>
            </a:r>
            <a:r>
              <a:rPr kumimoji="0" lang="en-US" b="0" i="0" u="none" strike="noStrike" cap="none" normalizeH="0" baseline="0" noProof="1" smtClean="0">
                <a:ln>
                  <a:noFill/>
                </a:ln>
                <a:solidFill>
                  <a:schemeClr val="bg1"/>
                </a:solidFill>
                <a:effectLst/>
                <a:latin typeface="Consolas" pitchFamily="49" charset="0"/>
                <a:ea typeface="Calibri" pitchFamily="34" charset="0"/>
                <a:cs typeface="Courier New" pitchFamily="49" charset="0"/>
              </a:rPr>
              <a:t>assembly){</a:t>
            </a:r>
            <a:endParaRPr kumimoji="0" lang="en-US" b="0" i="0" u="none" strike="noStrike" cap="none" normalizeH="0" baseline="0" noProof="1" smtClean="0">
              <a:ln>
                <a:noFill/>
              </a:ln>
              <a:solidFill>
                <a:schemeClr val="bg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noProof="1" smtClean="0">
                <a:ln>
                  <a:noFill/>
                </a:ln>
                <a:solidFill>
                  <a:schemeClr val="tx1"/>
                </a:solidFill>
                <a:effectLst/>
                <a:latin typeface="Consolas" pitchFamily="49" charset="0"/>
                <a:ea typeface="Calibri" pitchFamily="34" charset="0"/>
                <a:cs typeface="Courier New" pitchFamily="49" charset="0"/>
              </a:rPr>
              <a:t>    </a:t>
            </a:r>
            <a:r>
              <a:rPr kumimoji="0" lang="en-US" b="0" i="0" u="none" strike="noStrike" cap="none" normalizeH="0" baseline="0" noProof="1" smtClean="0">
                <a:ln>
                  <a:noFill/>
                </a:ln>
                <a:solidFill>
                  <a:schemeClr val="bg1"/>
                </a:solidFill>
                <a:effectLst/>
                <a:latin typeface="Consolas" pitchFamily="49" charset="0"/>
                <a:ea typeface="Calibri" pitchFamily="34" charset="0"/>
                <a:cs typeface="Courier New" pitchFamily="49" charset="0"/>
              </a:rPr>
              <a:t>}</a:t>
            </a:r>
            <a:endParaRPr kumimoji="0" lang="en-US" b="0" i="0" u="none" strike="noStrike" cap="none" normalizeH="0" baseline="0" noProof="1" smtClean="0">
              <a:ln>
                <a:noFill/>
              </a:ln>
              <a:solidFill>
                <a:schemeClr val="bg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noProof="1" smtClean="0">
                <a:ln>
                  <a:noFill/>
                </a:ln>
                <a:solidFill>
                  <a:schemeClr val="bg1"/>
                </a:solidFill>
                <a:effectLst/>
                <a:latin typeface="Consolas" pitchFamily="49" charset="0"/>
                <a:ea typeface="Calibri" pitchFamily="34" charset="0"/>
                <a:cs typeface="Courier New" pitchFamily="49" charset="0"/>
              </a:rPr>
              <a:t>}</a:t>
            </a:r>
            <a:endParaRPr kumimoji="0" lang="en-US" b="0" i="0" u="none" strike="noStrike" cap="none" normalizeH="0" baseline="0" noProof="1" smtClean="0">
              <a:ln>
                <a:noFill/>
              </a:ln>
              <a:solidFill>
                <a:schemeClr val="bg1"/>
              </a:solidFill>
              <a:effectLst/>
              <a:latin typeface="Consolas" pitchFamily="49" charset="0"/>
              <a:cs typeface="Arial" pitchFamily="34" charset="0"/>
            </a:endParaRPr>
          </a:p>
        </p:txBody>
      </p:sp>
    </p:spTree>
  </p:cSld>
  <p:clrMapOvr>
    <a:masterClrMapping/>
  </p:clrMapOvr>
  <p:transition xmlns:p14="http://schemas.microsoft.com/office/powerpoint/2010/mai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smtClean="0"/>
              <a:t>Exploring Central Administration &amp; Solution Gallery</a:t>
            </a:r>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Application Hosting and </a:t>
            </a:r>
            <a:r>
              <a:rPr lang="en-US" dirty="0" smtClean="0"/>
              <a:t>Customization</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6724882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Summary</a:t>
            </a:r>
            <a:endParaRPr lang="en-US" dirty="0"/>
          </a:p>
        </p:txBody>
      </p:sp>
      <p:sp>
        <p:nvSpPr>
          <p:cNvPr id="3" name="Text Placeholder 2"/>
          <p:cNvSpPr>
            <a:spLocks noGrp="1"/>
          </p:cNvSpPr>
          <p:nvPr>
            <p:ph type="body" sz="quarter" idx="10"/>
          </p:nvPr>
        </p:nvSpPr>
        <p:spPr>
          <a:xfrm>
            <a:off x="381000" y="1411552"/>
            <a:ext cx="8382000" cy="2068259"/>
          </a:xfrm>
        </p:spPr>
        <p:txBody>
          <a:bodyPr/>
          <a:lstStyle/>
          <a:p>
            <a:r>
              <a:rPr lang="en-US" dirty="0"/>
              <a:t>Application Hosting and Customization</a:t>
            </a:r>
          </a:p>
          <a:p>
            <a:r>
              <a:rPr lang="en-US" dirty="0"/>
              <a:t>Introducing Sandboxed Solutions</a:t>
            </a:r>
          </a:p>
          <a:p>
            <a:r>
              <a:rPr lang="en-US" dirty="0"/>
              <a:t>Executing Code in the Sandbox</a:t>
            </a:r>
          </a:p>
          <a:p>
            <a:r>
              <a:rPr lang="en-US" dirty="0"/>
              <a:t>Sandbox Resource Monitoring</a:t>
            </a:r>
          </a:p>
        </p:txBody>
      </p:sp>
    </p:spTree>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3.0’s Challenge</a:t>
            </a:r>
            <a:endParaRPr lang="en-US" dirty="0"/>
          </a:p>
        </p:txBody>
      </p:sp>
      <p:sp>
        <p:nvSpPr>
          <p:cNvPr id="18" name="Content Placeholder 17"/>
          <p:cNvSpPr>
            <a:spLocks noGrp="1"/>
          </p:cNvSpPr>
          <p:nvPr>
            <p:ph sz="half" idx="1"/>
          </p:nvPr>
        </p:nvSpPr>
        <p:spPr>
          <a:xfrm>
            <a:off x="381000" y="1447799"/>
            <a:ext cx="3762372" cy="2093567"/>
          </a:xfrm>
        </p:spPr>
        <p:txBody>
          <a:bodyPr>
            <a:noAutofit/>
          </a:bodyPr>
          <a:lstStyle/>
          <a:p>
            <a:r>
              <a:rPr lang="en-US" sz="2400" dirty="0" smtClean="0"/>
              <a:t>Developers build </a:t>
            </a:r>
            <a:br>
              <a:rPr lang="en-US" sz="2400" dirty="0" smtClean="0"/>
            </a:br>
            <a:r>
              <a:rPr lang="en-US" sz="2400" dirty="0" smtClean="0"/>
              <a:t>custom solutions</a:t>
            </a:r>
          </a:p>
          <a:p>
            <a:r>
              <a:rPr lang="en-US" sz="2400" dirty="0" smtClean="0"/>
              <a:t>Administrators can only secure solutions with CAS</a:t>
            </a:r>
          </a:p>
          <a:p>
            <a:pPr marL="630238" lvl="1" indent="-280988"/>
            <a:r>
              <a:rPr lang="en-US" sz="2000" dirty="0" smtClean="0"/>
              <a:t>Hard to control what is being done in custom code</a:t>
            </a:r>
          </a:p>
          <a:p>
            <a:r>
              <a:rPr lang="en-US" sz="2400" dirty="0" smtClean="0"/>
              <a:t>Biggest cause of SharePoint support cases: custom code</a:t>
            </a:r>
            <a:endParaRPr lang="en-US" sz="2400" dirty="0"/>
          </a:p>
        </p:txBody>
      </p:sp>
      <p:grpSp>
        <p:nvGrpSpPr>
          <p:cNvPr id="6" name="Group 5"/>
          <p:cNvGrpSpPr/>
          <p:nvPr/>
        </p:nvGrpSpPr>
        <p:grpSpPr>
          <a:xfrm>
            <a:off x="4491039" y="1678555"/>
            <a:ext cx="4271961" cy="1077300"/>
            <a:chOff x="0" y="334847"/>
            <a:chExt cx="4271961" cy="1077300"/>
          </a:xfrm>
        </p:grpSpPr>
        <p:sp>
          <p:nvSpPr>
            <p:cNvPr id="24" name="Rectangle 23"/>
            <p:cNvSpPr/>
            <p:nvPr/>
          </p:nvSpPr>
          <p:spPr>
            <a:xfrm>
              <a:off x="0" y="334847"/>
              <a:ext cx="4271961" cy="1077300"/>
            </a:xfrm>
            <a:prstGeom prst="rect">
              <a:avLst/>
            </a:prstGeom>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25" name="Rectangle 24"/>
            <p:cNvSpPr/>
            <p:nvPr/>
          </p:nvSpPr>
          <p:spPr>
            <a:xfrm>
              <a:off x="0" y="334847"/>
              <a:ext cx="4271961" cy="10773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1552" tIns="374904" rIns="331552" bIns="128016" numCol="1" spcCol="1270" anchor="t" anchorCtr="0">
              <a:noAutofit/>
            </a:bodyPr>
            <a:lstStyle/>
            <a:p>
              <a:pPr marL="284163" lvl="1" indent="-284163">
                <a:lnSpc>
                  <a:spcPct val="90000"/>
                </a:lnSpc>
                <a:spcBef>
                  <a:spcPct val="20000"/>
                </a:spcBef>
                <a:spcAft>
                  <a:spcPct val="15000"/>
                </a:spcAft>
                <a:buSzPct val="85000"/>
                <a:buBlip>
                  <a:blip r:embed="rId3"/>
                </a:buBlip>
              </a:pPr>
              <a:r>
                <a:rPr lang="en-US" dirty="0" smtClean="0">
                  <a:solidFill>
                    <a:schemeClr val="bg1"/>
                  </a:solidFill>
                </a:rPr>
                <a:t>Design, build, and </a:t>
              </a:r>
              <a:br>
                <a:rPr lang="en-US" dirty="0" smtClean="0">
                  <a:solidFill>
                    <a:schemeClr val="bg1"/>
                  </a:solidFill>
                </a:rPr>
              </a:br>
              <a:r>
                <a:rPr lang="en-US" dirty="0" smtClean="0">
                  <a:solidFill>
                    <a:schemeClr val="bg1"/>
                  </a:solidFill>
                </a:rPr>
                <a:t>test customizations</a:t>
              </a:r>
              <a:endParaRPr lang="nl-NL" dirty="0">
                <a:solidFill>
                  <a:schemeClr val="bg1"/>
                </a:solidFill>
              </a:endParaRPr>
            </a:p>
          </p:txBody>
        </p:sp>
      </p:grpSp>
      <p:grpSp>
        <p:nvGrpSpPr>
          <p:cNvPr id="7" name="Group 6"/>
          <p:cNvGrpSpPr/>
          <p:nvPr/>
        </p:nvGrpSpPr>
        <p:grpSpPr>
          <a:xfrm>
            <a:off x="4704637" y="1412875"/>
            <a:ext cx="2990373" cy="531360"/>
            <a:chOff x="213598" y="69167"/>
            <a:chExt cx="2990373" cy="531360"/>
          </a:xfrm>
        </p:grpSpPr>
        <p:sp>
          <p:nvSpPr>
            <p:cNvPr id="22" name="Rounded Rectangle 21"/>
            <p:cNvSpPr/>
            <p:nvPr/>
          </p:nvSpPr>
          <p:spPr>
            <a:xfrm>
              <a:off x="213598" y="69167"/>
              <a:ext cx="2990373" cy="531360"/>
            </a:xfrm>
            <a:prstGeom prst="roundRect">
              <a:avLst/>
            </a:pr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sp>
        <p:sp>
          <p:nvSpPr>
            <p:cNvPr id="23" name="Rounded Rectangle 6"/>
            <p:cNvSpPr/>
            <p:nvPr/>
          </p:nvSpPr>
          <p:spPr>
            <a:xfrm>
              <a:off x="239537" y="95106"/>
              <a:ext cx="2938495" cy="4794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029" tIns="0" rIns="113029" bIns="0" numCol="1" spcCol="1270" anchor="ctr" anchorCtr="0">
              <a:noAutofit/>
            </a:bodyPr>
            <a:lstStyle/>
            <a:p>
              <a:pPr lvl="0" algn="l" defTabSz="800100">
                <a:lnSpc>
                  <a:spcPct val="90000"/>
                </a:lnSpc>
                <a:spcBef>
                  <a:spcPct val="0"/>
                </a:spcBef>
                <a:spcAft>
                  <a:spcPct val="35000"/>
                </a:spcAft>
              </a:pPr>
              <a:r>
                <a:rPr lang="en-US" sz="1800" kern="1200" dirty="0" smtClean="0"/>
                <a:t>Developer </a:t>
              </a:r>
              <a:endParaRPr lang="nl-NL" sz="1800" kern="1200" dirty="0"/>
            </a:p>
          </p:txBody>
        </p:sp>
      </p:grpSp>
      <p:grpSp>
        <p:nvGrpSpPr>
          <p:cNvPr id="8" name="Group 7"/>
          <p:cNvGrpSpPr/>
          <p:nvPr/>
        </p:nvGrpSpPr>
        <p:grpSpPr>
          <a:xfrm>
            <a:off x="4491039" y="3118735"/>
            <a:ext cx="4271961" cy="1077300"/>
            <a:chOff x="0" y="1775027"/>
            <a:chExt cx="4271961" cy="1077300"/>
          </a:xfrm>
        </p:grpSpPr>
        <p:sp>
          <p:nvSpPr>
            <p:cNvPr id="20" name="Rectangle 19"/>
            <p:cNvSpPr/>
            <p:nvPr/>
          </p:nvSpPr>
          <p:spPr>
            <a:xfrm>
              <a:off x="0" y="1775027"/>
              <a:ext cx="4271961" cy="1077300"/>
            </a:xfrm>
            <a:prstGeom prst="rect">
              <a:avLst/>
            </a:prstGeom>
          </p:spPr>
          <p:style>
            <a:lnRef idx="1">
              <a:schemeClr val="accent3">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21" name="Rectangle 20"/>
            <p:cNvSpPr/>
            <p:nvPr/>
          </p:nvSpPr>
          <p:spPr>
            <a:xfrm>
              <a:off x="0" y="1775027"/>
              <a:ext cx="4271961" cy="10773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1552" tIns="374904" rIns="331552" bIns="128016" numCol="1" spcCol="1270" anchor="t" anchorCtr="0">
              <a:noAutofit/>
            </a:bodyPr>
            <a:lstStyle/>
            <a:p>
              <a:pPr marL="284163" lvl="1" indent="-284163">
                <a:lnSpc>
                  <a:spcPct val="90000"/>
                </a:lnSpc>
                <a:spcBef>
                  <a:spcPct val="20000"/>
                </a:spcBef>
                <a:spcAft>
                  <a:spcPct val="15000"/>
                </a:spcAft>
                <a:buSzPct val="85000"/>
                <a:buBlip>
                  <a:blip r:embed="rId3"/>
                </a:buBlip>
              </a:pPr>
              <a:r>
                <a:rPr lang="en-US" dirty="0" smtClean="0">
                  <a:solidFill>
                    <a:schemeClr val="bg1"/>
                  </a:solidFill>
                </a:rPr>
                <a:t>Install and monitor customizations</a:t>
              </a:r>
              <a:endParaRPr lang="nl-NL" dirty="0">
                <a:solidFill>
                  <a:schemeClr val="bg1"/>
                </a:solidFill>
              </a:endParaRPr>
            </a:p>
          </p:txBody>
        </p:sp>
      </p:grpSp>
      <p:grpSp>
        <p:nvGrpSpPr>
          <p:cNvPr id="10" name="Group 9"/>
          <p:cNvGrpSpPr/>
          <p:nvPr/>
        </p:nvGrpSpPr>
        <p:grpSpPr>
          <a:xfrm>
            <a:off x="4704637" y="2853055"/>
            <a:ext cx="2990373" cy="531360"/>
            <a:chOff x="213598" y="1509347"/>
            <a:chExt cx="2990373" cy="531360"/>
          </a:xfrm>
        </p:grpSpPr>
        <p:sp>
          <p:nvSpPr>
            <p:cNvPr id="17" name="Rounded Rectangle 16"/>
            <p:cNvSpPr/>
            <p:nvPr/>
          </p:nvSpPr>
          <p:spPr>
            <a:xfrm>
              <a:off x="213598" y="1509347"/>
              <a:ext cx="2990373" cy="531360"/>
            </a:xfrm>
            <a:prstGeom prst="roundRect">
              <a:avLst/>
            </a:pr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sp>
        <p:sp>
          <p:nvSpPr>
            <p:cNvPr id="19" name="Rounded Rectangle 10"/>
            <p:cNvSpPr/>
            <p:nvPr/>
          </p:nvSpPr>
          <p:spPr>
            <a:xfrm>
              <a:off x="239537" y="1535286"/>
              <a:ext cx="2938495" cy="4794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029" tIns="0" rIns="113029" bIns="0" numCol="1" spcCol="1270" anchor="ctr" anchorCtr="0">
              <a:noAutofit/>
            </a:bodyPr>
            <a:lstStyle/>
            <a:p>
              <a:pPr lvl="0" algn="l" defTabSz="800100">
                <a:lnSpc>
                  <a:spcPct val="90000"/>
                </a:lnSpc>
                <a:spcBef>
                  <a:spcPct val="0"/>
                </a:spcBef>
                <a:spcAft>
                  <a:spcPct val="35000"/>
                </a:spcAft>
              </a:pPr>
              <a:r>
                <a:rPr lang="en-US" sz="1800" kern="1200" dirty="0" smtClean="0"/>
                <a:t>Administrator</a:t>
              </a:r>
              <a:endParaRPr lang="nl-NL" sz="1800" kern="1200" dirty="0"/>
            </a:p>
          </p:txBody>
        </p:sp>
      </p:grpSp>
      <p:grpSp>
        <p:nvGrpSpPr>
          <p:cNvPr id="11" name="Group 10"/>
          <p:cNvGrpSpPr/>
          <p:nvPr/>
        </p:nvGrpSpPr>
        <p:grpSpPr>
          <a:xfrm>
            <a:off x="4491039" y="4558915"/>
            <a:ext cx="4271961" cy="779625"/>
            <a:chOff x="0" y="3215207"/>
            <a:chExt cx="4271961" cy="779625"/>
          </a:xfrm>
        </p:grpSpPr>
        <p:sp>
          <p:nvSpPr>
            <p:cNvPr id="15" name="Rectangle 14"/>
            <p:cNvSpPr/>
            <p:nvPr/>
          </p:nvSpPr>
          <p:spPr>
            <a:xfrm>
              <a:off x="0" y="3215207"/>
              <a:ext cx="4271961" cy="779625"/>
            </a:xfrm>
            <a:prstGeom prst="rect">
              <a:avLst/>
            </a:prstGeom>
          </p:spPr>
          <p:style>
            <a:lnRef idx="1">
              <a:schemeClr val="accent4">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16" name="Rectangle 15"/>
            <p:cNvSpPr/>
            <p:nvPr/>
          </p:nvSpPr>
          <p:spPr>
            <a:xfrm>
              <a:off x="0" y="3215207"/>
              <a:ext cx="4271961" cy="77962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1552" tIns="374904" rIns="331552" bIns="128016" numCol="1" spcCol="1270" anchor="t" anchorCtr="0">
              <a:noAutofit/>
            </a:bodyPr>
            <a:lstStyle/>
            <a:p>
              <a:pPr marL="284163" lvl="1" indent="-284163">
                <a:lnSpc>
                  <a:spcPct val="90000"/>
                </a:lnSpc>
                <a:spcBef>
                  <a:spcPct val="20000"/>
                </a:spcBef>
                <a:spcAft>
                  <a:spcPct val="15000"/>
                </a:spcAft>
                <a:buSzPct val="85000"/>
                <a:buBlip>
                  <a:blip r:embed="rId3"/>
                </a:buBlip>
              </a:pPr>
              <a:r>
                <a:rPr lang="en-US" dirty="0" smtClean="0">
                  <a:solidFill>
                    <a:schemeClr val="bg1"/>
                  </a:solidFill>
                </a:rPr>
                <a:t>Activate and use customizations</a:t>
              </a:r>
              <a:endParaRPr lang="nl-NL" dirty="0">
                <a:solidFill>
                  <a:schemeClr val="bg1"/>
                </a:solidFill>
              </a:endParaRPr>
            </a:p>
          </p:txBody>
        </p:sp>
      </p:grpSp>
      <p:grpSp>
        <p:nvGrpSpPr>
          <p:cNvPr id="12" name="Group 11"/>
          <p:cNvGrpSpPr/>
          <p:nvPr/>
        </p:nvGrpSpPr>
        <p:grpSpPr>
          <a:xfrm>
            <a:off x="4704637" y="4293235"/>
            <a:ext cx="2990373" cy="531360"/>
            <a:chOff x="213598" y="2949527"/>
            <a:chExt cx="2990373" cy="531360"/>
          </a:xfrm>
        </p:grpSpPr>
        <p:sp>
          <p:nvSpPr>
            <p:cNvPr id="13" name="Rounded Rectangle 12"/>
            <p:cNvSpPr/>
            <p:nvPr/>
          </p:nvSpPr>
          <p:spPr>
            <a:xfrm>
              <a:off x="213598" y="2949527"/>
              <a:ext cx="2990373" cy="531360"/>
            </a:xfrm>
            <a:prstGeom prst="roundRect">
              <a:avLst/>
            </a:prstGeom>
          </p:spPr>
          <p:style>
            <a:lnRef idx="0">
              <a:schemeClr val="lt1">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sp>
        <p:sp>
          <p:nvSpPr>
            <p:cNvPr id="14" name="Rounded Rectangle 14"/>
            <p:cNvSpPr/>
            <p:nvPr/>
          </p:nvSpPr>
          <p:spPr>
            <a:xfrm>
              <a:off x="239537" y="2975466"/>
              <a:ext cx="2938495" cy="4794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029" tIns="0" rIns="113029" bIns="0" numCol="1" spcCol="1270" anchor="ctr" anchorCtr="0">
              <a:noAutofit/>
            </a:bodyPr>
            <a:lstStyle/>
            <a:p>
              <a:pPr lvl="0" algn="l" defTabSz="800100">
                <a:lnSpc>
                  <a:spcPct val="90000"/>
                </a:lnSpc>
                <a:spcBef>
                  <a:spcPct val="0"/>
                </a:spcBef>
                <a:spcAft>
                  <a:spcPct val="35000"/>
                </a:spcAft>
              </a:pPr>
              <a:r>
                <a:rPr lang="en-US" sz="1800" kern="1200" dirty="0" smtClean="0"/>
                <a:t>Site Collection Owner</a:t>
              </a:r>
              <a:endParaRPr lang="nl-NL" sz="1800" kern="1200" dirty="0"/>
            </a:p>
          </p:txBody>
        </p:sp>
      </p:grpSp>
    </p:spTree>
    <p:extLst>
      <p:ext uri="{BB962C8B-B14F-4D97-AF65-F5344CB8AC3E}">
        <p14:creationId xmlns:p14="http://schemas.microsoft.com/office/powerpoint/2010/main" val="48875566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2010 Approach</a:t>
            </a:r>
            <a:endParaRPr lang="en-US" dirty="0"/>
          </a:p>
        </p:txBody>
      </p:sp>
      <p:sp>
        <p:nvSpPr>
          <p:cNvPr id="18" name="Content Placeholder 17"/>
          <p:cNvSpPr>
            <a:spLocks noGrp="1"/>
          </p:cNvSpPr>
          <p:nvPr>
            <p:ph sz="half" idx="1"/>
          </p:nvPr>
        </p:nvSpPr>
        <p:spPr>
          <a:xfrm>
            <a:off x="381000" y="1447799"/>
            <a:ext cx="3762372" cy="2093567"/>
          </a:xfrm>
        </p:spPr>
        <p:txBody>
          <a:bodyPr>
            <a:noAutofit/>
          </a:bodyPr>
          <a:lstStyle/>
          <a:p>
            <a:r>
              <a:rPr lang="en-US" sz="2400" dirty="0" smtClean="0"/>
              <a:t>Developers build </a:t>
            </a:r>
            <a:br>
              <a:rPr lang="en-US" sz="2400" dirty="0" smtClean="0"/>
            </a:br>
            <a:r>
              <a:rPr lang="en-US" sz="2400" dirty="0" smtClean="0"/>
              <a:t>custom solutions</a:t>
            </a:r>
          </a:p>
          <a:p>
            <a:r>
              <a:rPr lang="en-US" sz="2400" dirty="0" smtClean="0"/>
              <a:t>Site collection owners deploy, activate and implement the customizations</a:t>
            </a:r>
          </a:p>
          <a:p>
            <a:r>
              <a:rPr lang="en-US" sz="2400" dirty="0" smtClean="0"/>
              <a:t>Administrators leverage resource monitors to check site collection usage</a:t>
            </a:r>
          </a:p>
          <a:p>
            <a:pPr lvl="1"/>
            <a:r>
              <a:rPr lang="en-US" sz="1600" dirty="0" smtClean="0"/>
              <a:t>Automatic triggers “turn off” custom solutions in a site collection that are too expensive and taxing on the server</a:t>
            </a:r>
          </a:p>
        </p:txBody>
      </p:sp>
      <p:grpSp>
        <p:nvGrpSpPr>
          <p:cNvPr id="6" name="Group 5"/>
          <p:cNvGrpSpPr/>
          <p:nvPr/>
        </p:nvGrpSpPr>
        <p:grpSpPr>
          <a:xfrm>
            <a:off x="4491039" y="1678555"/>
            <a:ext cx="4271961" cy="1077300"/>
            <a:chOff x="0" y="334847"/>
            <a:chExt cx="4271961" cy="1077300"/>
          </a:xfrm>
        </p:grpSpPr>
        <p:sp>
          <p:nvSpPr>
            <p:cNvPr id="24" name="Rectangle 23"/>
            <p:cNvSpPr/>
            <p:nvPr/>
          </p:nvSpPr>
          <p:spPr>
            <a:xfrm>
              <a:off x="0" y="334847"/>
              <a:ext cx="4271961" cy="1077300"/>
            </a:xfrm>
            <a:prstGeom prst="rect">
              <a:avLst/>
            </a:prstGeom>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25" name="Rectangle 24"/>
            <p:cNvSpPr/>
            <p:nvPr/>
          </p:nvSpPr>
          <p:spPr>
            <a:xfrm>
              <a:off x="0" y="334847"/>
              <a:ext cx="4271961" cy="10773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1552" tIns="374904" rIns="331552" bIns="128016" numCol="1" spcCol="1270" anchor="t" anchorCtr="0">
              <a:noAutofit/>
            </a:bodyPr>
            <a:lstStyle/>
            <a:p>
              <a:pPr marL="284163" lvl="1" indent="-284163">
                <a:lnSpc>
                  <a:spcPct val="90000"/>
                </a:lnSpc>
                <a:spcBef>
                  <a:spcPct val="20000"/>
                </a:spcBef>
                <a:spcAft>
                  <a:spcPct val="15000"/>
                </a:spcAft>
                <a:buSzPct val="85000"/>
                <a:buBlip>
                  <a:blip r:embed="rId3"/>
                </a:buBlip>
              </a:pPr>
              <a:r>
                <a:rPr lang="en-US" dirty="0" smtClean="0">
                  <a:solidFill>
                    <a:schemeClr val="bg1"/>
                  </a:solidFill>
                </a:rPr>
                <a:t>Design, build, and </a:t>
              </a:r>
              <a:br>
                <a:rPr lang="en-US" dirty="0" smtClean="0">
                  <a:solidFill>
                    <a:schemeClr val="bg1"/>
                  </a:solidFill>
                </a:rPr>
              </a:br>
              <a:r>
                <a:rPr lang="en-US" dirty="0" smtClean="0">
                  <a:solidFill>
                    <a:schemeClr val="bg1"/>
                  </a:solidFill>
                </a:rPr>
                <a:t>test customizations</a:t>
              </a:r>
              <a:endParaRPr lang="nl-NL" dirty="0">
                <a:solidFill>
                  <a:schemeClr val="bg1"/>
                </a:solidFill>
              </a:endParaRPr>
            </a:p>
          </p:txBody>
        </p:sp>
      </p:grpSp>
      <p:grpSp>
        <p:nvGrpSpPr>
          <p:cNvPr id="7" name="Group 6"/>
          <p:cNvGrpSpPr/>
          <p:nvPr/>
        </p:nvGrpSpPr>
        <p:grpSpPr>
          <a:xfrm>
            <a:off x="4704637" y="1412875"/>
            <a:ext cx="2990373" cy="531360"/>
            <a:chOff x="213598" y="69167"/>
            <a:chExt cx="2990373" cy="531360"/>
          </a:xfrm>
        </p:grpSpPr>
        <p:sp>
          <p:nvSpPr>
            <p:cNvPr id="22" name="Rounded Rectangle 21"/>
            <p:cNvSpPr/>
            <p:nvPr/>
          </p:nvSpPr>
          <p:spPr>
            <a:xfrm>
              <a:off x="213598" y="69167"/>
              <a:ext cx="2990373" cy="531360"/>
            </a:xfrm>
            <a:prstGeom prst="roundRect">
              <a:avLst/>
            </a:pr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sp>
        <p:sp>
          <p:nvSpPr>
            <p:cNvPr id="23" name="Rounded Rectangle 6"/>
            <p:cNvSpPr/>
            <p:nvPr/>
          </p:nvSpPr>
          <p:spPr>
            <a:xfrm>
              <a:off x="239537" y="95106"/>
              <a:ext cx="2938495" cy="4794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029" tIns="0" rIns="113029" bIns="0" numCol="1" spcCol="1270" anchor="ctr" anchorCtr="0">
              <a:noAutofit/>
            </a:bodyPr>
            <a:lstStyle/>
            <a:p>
              <a:pPr lvl="0" algn="l" defTabSz="800100">
                <a:lnSpc>
                  <a:spcPct val="90000"/>
                </a:lnSpc>
                <a:spcBef>
                  <a:spcPct val="0"/>
                </a:spcBef>
                <a:spcAft>
                  <a:spcPct val="35000"/>
                </a:spcAft>
              </a:pPr>
              <a:r>
                <a:rPr lang="en-US" sz="1800" kern="1200" dirty="0" smtClean="0"/>
                <a:t>Developer </a:t>
              </a:r>
              <a:endParaRPr lang="nl-NL" sz="1800" kern="1200" dirty="0"/>
            </a:p>
          </p:txBody>
        </p:sp>
      </p:grpSp>
      <p:grpSp>
        <p:nvGrpSpPr>
          <p:cNvPr id="8" name="Group 7"/>
          <p:cNvGrpSpPr/>
          <p:nvPr/>
        </p:nvGrpSpPr>
        <p:grpSpPr>
          <a:xfrm>
            <a:off x="4491039" y="3118735"/>
            <a:ext cx="4271961" cy="1077300"/>
            <a:chOff x="0" y="1775027"/>
            <a:chExt cx="4271961" cy="1077300"/>
          </a:xfrm>
        </p:grpSpPr>
        <p:sp>
          <p:nvSpPr>
            <p:cNvPr id="20" name="Rectangle 19"/>
            <p:cNvSpPr/>
            <p:nvPr/>
          </p:nvSpPr>
          <p:spPr>
            <a:xfrm>
              <a:off x="0" y="1775027"/>
              <a:ext cx="4271961" cy="1077300"/>
            </a:xfrm>
            <a:prstGeom prst="rect">
              <a:avLst/>
            </a:prstGeom>
          </p:spPr>
          <p:style>
            <a:lnRef idx="1">
              <a:schemeClr val="accent3">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21" name="Rectangle 20"/>
            <p:cNvSpPr/>
            <p:nvPr/>
          </p:nvSpPr>
          <p:spPr>
            <a:xfrm>
              <a:off x="0" y="1775027"/>
              <a:ext cx="4271961" cy="10773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1552" tIns="374904" rIns="331552" bIns="128016" numCol="1" spcCol="1270" anchor="t" anchorCtr="0">
              <a:noAutofit/>
            </a:bodyPr>
            <a:lstStyle/>
            <a:p>
              <a:pPr marL="284163" lvl="1" indent="-284163">
                <a:lnSpc>
                  <a:spcPct val="90000"/>
                </a:lnSpc>
                <a:spcBef>
                  <a:spcPct val="20000"/>
                </a:spcBef>
                <a:spcAft>
                  <a:spcPct val="15000"/>
                </a:spcAft>
                <a:buSzPct val="85000"/>
                <a:buBlip>
                  <a:blip r:embed="rId3"/>
                </a:buBlip>
              </a:pPr>
              <a:r>
                <a:rPr lang="en-US" dirty="0" smtClean="0">
                  <a:solidFill>
                    <a:schemeClr val="bg1"/>
                  </a:solidFill>
                </a:rPr>
                <a:t>Monitor customizations</a:t>
              </a:r>
              <a:endParaRPr lang="nl-NL" dirty="0">
                <a:solidFill>
                  <a:schemeClr val="bg1"/>
                </a:solidFill>
              </a:endParaRPr>
            </a:p>
          </p:txBody>
        </p:sp>
      </p:grpSp>
      <p:grpSp>
        <p:nvGrpSpPr>
          <p:cNvPr id="10" name="Group 9"/>
          <p:cNvGrpSpPr/>
          <p:nvPr/>
        </p:nvGrpSpPr>
        <p:grpSpPr>
          <a:xfrm>
            <a:off x="4704637" y="2853055"/>
            <a:ext cx="2990373" cy="531360"/>
            <a:chOff x="213598" y="1509347"/>
            <a:chExt cx="2990373" cy="531360"/>
          </a:xfrm>
        </p:grpSpPr>
        <p:sp>
          <p:nvSpPr>
            <p:cNvPr id="17" name="Rounded Rectangle 16"/>
            <p:cNvSpPr/>
            <p:nvPr/>
          </p:nvSpPr>
          <p:spPr>
            <a:xfrm>
              <a:off x="213598" y="1509347"/>
              <a:ext cx="2990373" cy="531360"/>
            </a:xfrm>
            <a:prstGeom prst="roundRect">
              <a:avLst/>
            </a:pr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sp>
        <p:sp>
          <p:nvSpPr>
            <p:cNvPr id="19" name="Rounded Rectangle 10"/>
            <p:cNvSpPr/>
            <p:nvPr/>
          </p:nvSpPr>
          <p:spPr>
            <a:xfrm>
              <a:off x="239537" y="1535286"/>
              <a:ext cx="2938495" cy="4794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029" tIns="0" rIns="113029" bIns="0" numCol="1" spcCol="1270" anchor="ctr" anchorCtr="0">
              <a:noAutofit/>
            </a:bodyPr>
            <a:lstStyle/>
            <a:p>
              <a:pPr lvl="0" algn="l" defTabSz="800100">
                <a:lnSpc>
                  <a:spcPct val="90000"/>
                </a:lnSpc>
                <a:spcBef>
                  <a:spcPct val="0"/>
                </a:spcBef>
                <a:spcAft>
                  <a:spcPct val="35000"/>
                </a:spcAft>
              </a:pPr>
              <a:r>
                <a:rPr lang="en-US" sz="1800" kern="1200" dirty="0" smtClean="0"/>
                <a:t>Administrator</a:t>
              </a:r>
              <a:endParaRPr lang="nl-NL" sz="1800" kern="1200" dirty="0"/>
            </a:p>
          </p:txBody>
        </p:sp>
      </p:grpSp>
      <p:grpSp>
        <p:nvGrpSpPr>
          <p:cNvPr id="11" name="Group 10"/>
          <p:cNvGrpSpPr/>
          <p:nvPr/>
        </p:nvGrpSpPr>
        <p:grpSpPr>
          <a:xfrm>
            <a:off x="4491039" y="4558915"/>
            <a:ext cx="4271961" cy="1156085"/>
            <a:chOff x="0" y="3215207"/>
            <a:chExt cx="4271961" cy="779625"/>
          </a:xfrm>
        </p:grpSpPr>
        <p:sp>
          <p:nvSpPr>
            <p:cNvPr id="15" name="Rectangle 14"/>
            <p:cNvSpPr/>
            <p:nvPr/>
          </p:nvSpPr>
          <p:spPr>
            <a:xfrm>
              <a:off x="0" y="3215207"/>
              <a:ext cx="4271961" cy="779625"/>
            </a:xfrm>
            <a:prstGeom prst="rect">
              <a:avLst/>
            </a:prstGeom>
          </p:spPr>
          <p:style>
            <a:lnRef idx="1">
              <a:schemeClr val="accent4">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16" name="Rectangle 15"/>
            <p:cNvSpPr/>
            <p:nvPr/>
          </p:nvSpPr>
          <p:spPr>
            <a:xfrm>
              <a:off x="0" y="3215207"/>
              <a:ext cx="4271961" cy="77962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1552" tIns="374904" rIns="331552" bIns="128016" numCol="1" spcCol="1270" anchor="t" anchorCtr="0">
              <a:noAutofit/>
            </a:bodyPr>
            <a:lstStyle/>
            <a:p>
              <a:pPr marL="284163" lvl="1" indent="-284163">
                <a:lnSpc>
                  <a:spcPct val="90000"/>
                </a:lnSpc>
                <a:spcBef>
                  <a:spcPct val="20000"/>
                </a:spcBef>
                <a:spcAft>
                  <a:spcPct val="15000"/>
                </a:spcAft>
                <a:buSzPct val="85000"/>
                <a:buBlip>
                  <a:blip r:embed="rId3"/>
                </a:buBlip>
              </a:pPr>
              <a:r>
                <a:rPr lang="en-US" dirty="0" smtClean="0">
                  <a:solidFill>
                    <a:schemeClr val="bg1"/>
                  </a:solidFill>
                </a:rPr>
                <a:t>Deploy, activate and use customizations</a:t>
              </a:r>
              <a:endParaRPr lang="nl-NL" dirty="0">
                <a:solidFill>
                  <a:schemeClr val="bg1"/>
                </a:solidFill>
              </a:endParaRPr>
            </a:p>
          </p:txBody>
        </p:sp>
      </p:grpSp>
      <p:grpSp>
        <p:nvGrpSpPr>
          <p:cNvPr id="12" name="Group 11"/>
          <p:cNvGrpSpPr/>
          <p:nvPr/>
        </p:nvGrpSpPr>
        <p:grpSpPr>
          <a:xfrm>
            <a:off x="4704637" y="4293235"/>
            <a:ext cx="2990373" cy="531360"/>
            <a:chOff x="213598" y="2949527"/>
            <a:chExt cx="2990373" cy="531360"/>
          </a:xfrm>
        </p:grpSpPr>
        <p:sp>
          <p:nvSpPr>
            <p:cNvPr id="13" name="Rounded Rectangle 12"/>
            <p:cNvSpPr/>
            <p:nvPr/>
          </p:nvSpPr>
          <p:spPr>
            <a:xfrm>
              <a:off x="213598" y="2949527"/>
              <a:ext cx="2990373" cy="531360"/>
            </a:xfrm>
            <a:prstGeom prst="roundRect">
              <a:avLst/>
            </a:prstGeom>
          </p:spPr>
          <p:style>
            <a:lnRef idx="0">
              <a:schemeClr val="lt1">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sp>
        <p:sp>
          <p:nvSpPr>
            <p:cNvPr id="14" name="Rounded Rectangle 14"/>
            <p:cNvSpPr/>
            <p:nvPr/>
          </p:nvSpPr>
          <p:spPr>
            <a:xfrm>
              <a:off x="239537" y="2975466"/>
              <a:ext cx="2938495" cy="4794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029" tIns="0" rIns="113029" bIns="0" numCol="1" spcCol="1270" anchor="ctr" anchorCtr="0">
              <a:noAutofit/>
            </a:bodyPr>
            <a:lstStyle/>
            <a:p>
              <a:pPr lvl="0" algn="l" defTabSz="800100">
                <a:lnSpc>
                  <a:spcPct val="90000"/>
                </a:lnSpc>
                <a:spcBef>
                  <a:spcPct val="0"/>
                </a:spcBef>
                <a:spcAft>
                  <a:spcPct val="35000"/>
                </a:spcAft>
              </a:pPr>
              <a:r>
                <a:rPr lang="en-US" sz="1800" kern="1200" dirty="0" smtClean="0"/>
                <a:t>Site Collection Owner</a:t>
              </a:r>
              <a:endParaRPr lang="nl-NL" sz="1800" kern="1200" dirty="0"/>
            </a:p>
          </p:txBody>
        </p:sp>
      </p:grpSp>
    </p:spTree>
    <p:extLst>
      <p:ext uri="{BB962C8B-B14F-4D97-AF65-F5344CB8AC3E}">
        <p14:creationId xmlns:p14="http://schemas.microsoft.com/office/powerpoint/2010/main" val="132474078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Introducing Sandboxed </a:t>
            </a:r>
            <a:r>
              <a:rPr lang="en-US" dirty="0" smtClean="0"/>
              <a:t>Solutions</a:t>
            </a:r>
            <a:endParaRPr lang="en-US" dirty="0"/>
          </a:p>
        </p:txBody>
      </p:sp>
      <p:sp>
        <p:nvSpPr>
          <p:cNvPr id="6" name="Subtitle 5"/>
          <p:cNvSpPr>
            <a:spLocks noGrp="1"/>
          </p:cNvSpPr>
          <p:nvPr>
            <p:ph type="subTitle" idx="1"/>
          </p:nvPr>
        </p:nvSpPr>
        <p:spPr/>
        <p:txBody>
          <a:bodyPr/>
          <a:lstStyle/>
          <a:p>
            <a:endParaRPr lang="en-US"/>
          </a:p>
        </p:txBody>
      </p:sp>
      <p:sp>
        <p:nvSpPr>
          <p:cNvPr id="7" name="Text Placeholder 6"/>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32044329"/>
      </p:ext>
    </p:extLst>
  </p:cSld>
  <p:clrMapOvr>
    <a:masterClrMapping/>
  </p:clrMapOvr>
  <p:transition xmlns:p14="http://schemas.microsoft.com/office/powerpoint/2010/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Sandboxed Solutions</a:t>
            </a:r>
            <a:endParaRPr lang="nl-NL" dirty="0"/>
          </a:p>
        </p:txBody>
      </p:sp>
      <p:sp>
        <p:nvSpPr>
          <p:cNvPr id="3" name="Content Placeholder 2"/>
          <p:cNvSpPr>
            <a:spLocks noGrp="1"/>
          </p:cNvSpPr>
          <p:nvPr>
            <p:ph idx="1"/>
          </p:nvPr>
        </p:nvSpPr>
        <p:spPr>
          <a:xfrm>
            <a:off x="381000" y="1371600"/>
            <a:ext cx="5943600" cy="4579715"/>
          </a:xfrm>
        </p:spPr>
        <p:txBody>
          <a:bodyPr/>
          <a:lstStyle/>
          <a:p>
            <a:r>
              <a:rPr lang="en-US" dirty="0" smtClean="0"/>
              <a:t>Allow a subset of ‘full’ solution features</a:t>
            </a:r>
          </a:p>
          <a:p>
            <a:endParaRPr lang="en-US" dirty="0" smtClean="0"/>
          </a:p>
          <a:p>
            <a:r>
              <a:rPr lang="en-US" dirty="0" smtClean="0"/>
              <a:t>Code executes in sandbox </a:t>
            </a:r>
          </a:p>
          <a:p>
            <a:endParaRPr lang="en-US" dirty="0" smtClean="0"/>
          </a:p>
          <a:p>
            <a:r>
              <a:rPr lang="en-US" dirty="0" smtClean="0"/>
              <a:t>Are deployed by a Site Collection administrator</a:t>
            </a:r>
          </a:p>
          <a:p>
            <a:endParaRPr lang="en-US" dirty="0" smtClean="0"/>
          </a:p>
          <a:p>
            <a:r>
              <a:rPr lang="en-US" dirty="0" smtClean="0"/>
              <a:t>Stored in the Solution Gallery</a:t>
            </a:r>
          </a:p>
        </p:txBody>
      </p:sp>
      <p:pic>
        <p:nvPicPr>
          <p:cNvPr id="3076" name="Picture 4" descr="\\ccsrvdc\Course Material\Resources\Set1\image29.png"/>
          <p:cNvPicPr>
            <a:picLocks noChangeAspect="1" noChangeArrowheads="1"/>
          </p:cNvPicPr>
          <p:nvPr/>
        </p:nvPicPr>
        <p:blipFill>
          <a:blip r:embed="rId3" cstate="print"/>
          <a:srcRect/>
          <a:stretch>
            <a:fillRect/>
          </a:stretch>
        </p:blipFill>
        <p:spPr bwMode="auto">
          <a:xfrm>
            <a:off x="6731000" y="1524000"/>
            <a:ext cx="2413000" cy="3302000"/>
          </a:xfrm>
          <a:prstGeom prst="rect">
            <a:avLst/>
          </a:prstGeom>
          <a:noFill/>
        </p:spPr>
      </p:pic>
      <p:pic>
        <p:nvPicPr>
          <p:cNvPr id="3074" name="Picture 2" descr="\\ccsrvdc\Course Material\Resources\Set1\image28.png"/>
          <p:cNvPicPr>
            <a:picLocks noChangeAspect="1" noChangeArrowheads="1"/>
          </p:cNvPicPr>
          <p:nvPr/>
        </p:nvPicPr>
        <p:blipFill>
          <a:blip r:embed="rId4" cstate="print"/>
          <a:srcRect/>
          <a:stretch>
            <a:fillRect/>
          </a:stretch>
        </p:blipFill>
        <p:spPr bwMode="auto">
          <a:xfrm>
            <a:off x="5715000" y="3429000"/>
            <a:ext cx="2438400" cy="2438400"/>
          </a:xfrm>
          <a:prstGeom prst="rect">
            <a:avLst/>
          </a:prstGeom>
          <a:noFill/>
        </p:spPr>
      </p:pic>
    </p:spTree>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Introducing Sandboxed Solutions</a:t>
            </a:r>
            <a:endParaRPr lang="en-US" dirty="0"/>
          </a:p>
        </p:txBody>
      </p:sp>
      <p:sp>
        <p:nvSpPr>
          <p:cNvPr id="3" name="Content Placeholder 2"/>
          <p:cNvSpPr>
            <a:spLocks noGrp="1"/>
          </p:cNvSpPr>
          <p:nvPr>
            <p:ph type="body" sz="quarter" idx="10"/>
          </p:nvPr>
        </p:nvSpPr>
        <p:spPr/>
        <p:txBody>
          <a:bodyPr/>
          <a:lstStyle/>
          <a:p>
            <a:r>
              <a:rPr lang="en-US" dirty="0" smtClean="0"/>
              <a:t>Sandboxed solution: site collection owners can upload to SharePoint</a:t>
            </a:r>
          </a:p>
          <a:p>
            <a:pPr lvl="1"/>
            <a:r>
              <a:rPr lang="en-US" dirty="0" smtClean="0"/>
              <a:t>Empowers site collection owners to deploy new functionality w/o involvement of IT</a:t>
            </a:r>
          </a:p>
          <a:p>
            <a:pPr lvl="2"/>
            <a:r>
              <a:rPr lang="en-US" dirty="0" smtClean="0"/>
              <a:t>Local/remote development options</a:t>
            </a:r>
          </a:p>
          <a:p>
            <a:pPr lvl="1"/>
            <a:r>
              <a:rPr lang="en-US" dirty="0" smtClean="0"/>
              <a:t>Self-regulating and monitored by IT</a:t>
            </a:r>
          </a:p>
          <a:p>
            <a:pPr lvl="2"/>
            <a:r>
              <a:rPr lang="en-US" dirty="0" smtClean="0"/>
              <a:t>Limited set of permissions &amp; functionality</a:t>
            </a:r>
          </a:p>
          <a:p>
            <a:pPr lvl="2"/>
            <a:r>
              <a:rPr lang="en-US" dirty="0" smtClean="0"/>
              <a:t>Resource quotas established &amp; monitored by IT</a:t>
            </a:r>
          </a:p>
          <a:p>
            <a:pPr lvl="1"/>
            <a:r>
              <a:rPr lang="en-US" dirty="0" smtClean="0"/>
              <a:t>Secure: site collection owner is in control</a:t>
            </a:r>
          </a:p>
        </p:txBody>
      </p:sp>
    </p:spTree>
    <p:extLst>
      <p:ext uri="{BB962C8B-B14F-4D97-AF65-F5344CB8AC3E}">
        <p14:creationId xmlns:p14="http://schemas.microsoft.com/office/powerpoint/2010/main" val="397151002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Sandboxed Solutions Help Enterprises</a:t>
            </a:r>
            <a:endParaRPr lang="en-US" dirty="0"/>
          </a:p>
        </p:txBody>
      </p:sp>
      <p:sp>
        <p:nvSpPr>
          <p:cNvPr id="3" name="Content Placeholder 2"/>
          <p:cNvSpPr>
            <a:spLocks noGrp="1"/>
          </p:cNvSpPr>
          <p:nvPr>
            <p:ph type="body" sz="quarter" idx="10"/>
          </p:nvPr>
        </p:nvSpPr>
        <p:spPr>
          <a:xfrm>
            <a:off x="381000" y="1411552"/>
            <a:ext cx="8382000" cy="4973669"/>
          </a:xfrm>
        </p:spPr>
        <p:txBody>
          <a:bodyPr/>
          <a:lstStyle/>
          <a:p>
            <a:r>
              <a:rPr lang="en-US" dirty="0" smtClean="0"/>
              <a:t>Sandboxed solutions are important because</a:t>
            </a:r>
          </a:p>
          <a:p>
            <a:pPr lvl="1"/>
            <a:r>
              <a:rPr lang="en-US" dirty="0" smtClean="0"/>
              <a:t>Solve SharePoint hosting issues in corporate environments</a:t>
            </a:r>
          </a:p>
          <a:p>
            <a:pPr lvl="1"/>
            <a:r>
              <a:rPr lang="en-US" dirty="0" smtClean="0"/>
              <a:t>Hosted environments much easier to manage</a:t>
            </a:r>
          </a:p>
          <a:p>
            <a:r>
              <a:rPr lang="en-US" dirty="0" smtClean="0"/>
              <a:t>Reduces time to deploying custom solutions</a:t>
            </a:r>
          </a:p>
          <a:p>
            <a:pPr lvl="1"/>
            <a:r>
              <a:rPr lang="en-US" dirty="0" smtClean="0"/>
              <a:t>Removing process of getting code approved and deployed by IT</a:t>
            </a:r>
          </a:p>
          <a:p>
            <a:r>
              <a:rPr lang="en-US" dirty="0" smtClean="0"/>
              <a:t>Improves stability of SharePoint servers</a:t>
            </a:r>
          </a:p>
          <a:p>
            <a:pPr lvl="1"/>
            <a:r>
              <a:rPr lang="en-US" dirty="0" smtClean="0"/>
              <a:t>Now badly performing code isolated to site collection rather than potentially bringing down an entire server</a:t>
            </a:r>
            <a:endParaRPr lang="en-US" dirty="0"/>
          </a:p>
        </p:txBody>
      </p:sp>
    </p:spTree>
    <p:extLst>
      <p:ext uri="{BB962C8B-B14F-4D97-AF65-F5344CB8AC3E}">
        <p14:creationId xmlns:p14="http://schemas.microsoft.com/office/powerpoint/2010/main" val="25541850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1_Dk Blue swoosh template Segoe">
  <a:themeElements>
    <a:clrScheme name="Blue Template-Templat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50595" mc:Ignorable=""/>
      </a:dk2>
      <a:lt2>
        <a:srgbClr xmlns:mc="http://schemas.openxmlformats.org/markup-compatibility/2006" xmlns:a14="http://schemas.microsoft.com/office/drawing/2010/main" val="FFFF99" mc:Ignorable=""/>
      </a:lt2>
      <a:accent1>
        <a:srgbClr xmlns:mc="http://schemas.openxmlformats.org/markup-compatibility/2006" xmlns:a14="http://schemas.microsoft.com/office/drawing/2010/main" val="FFC000" mc:Ignorable=""/>
      </a:accent1>
      <a:accent2>
        <a:srgbClr xmlns:mc="http://schemas.openxmlformats.org/markup-compatibility/2006" xmlns:a14="http://schemas.microsoft.com/office/drawing/2010/main" val="3497AE" mc:Ignorable=""/>
      </a:accent2>
      <a:accent3>
        <a:srgbClr xmlns:mc="http://schemas.openxmlformats.org/markup-compatibility/2006" xmlns:a14="http://schemas.microsoft.com/office/drawing/2010/main" val="DF8045" mc:Ignorable=""/>
      </a:accent3>
      <a:accent4>
        <a:srgbClr xmlns:mc="http://schemas.openxmlformats.org/markup-compatibility/2006" xmlns:a14="http://schemas.microsoft.com/office/drawing/2010/main" val="7DCC2E" mc:Ignorable=""/>
      </a:accent4>
      <a:accent5>
        <a:srgbClr xmlns:mc="http://schemas.openxmlformats.org/markup-compatibility/2006" xmlns:a14="http://schemas.microsoft.com/office/drawing/2010/main" val="FF9929" mc:Ignorable=""/>
      </a:accent5>
      <a:accent6>
        <a:srgbClr xmlns:mc="http://schemas.openxmlformats.org/markup-compatibility/2006" xmlns:a14="http://schemas.microsoft.com/office/drawing/2010/main" val="7D3DA1" mc:Ignorable=""/>
      </a:accent6>
      <a:hlink>
        <a:srgbClr xmlns:mc="http://schemas.openxmlformats.org/markup-compatibility/2006" xmlns:a14="http://schemas.microsoft.com/office/drawing/2010/main" val="F3EB4F" mc:Ignorable=""/>
      </a:hlink>
      <a:folHlink>
        <a:srgbClr xmlns:mc="http://schemas.openxmlformats.org/markup-compatibility/2006" xmlns:a14="http://schemas.microsoft.com/office/drawing/2010/main" val="7DDDFF" mc:Ignorable=""/>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xmlns:mc="http://schemas.openxmlformats.org/markup-compatibility/2006" xmlns:a14="http://schemas.microsoft.com/office/drawing/2010/main" val="000000" mc:Ignorable="">
                <a:alpha val="35000"/>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35000"/>
              </a:srgbClr>
            </a:outerShdw>
          </a:effectLst>
        </a:effectStyle>
        <a:effectStyle>
          <a:effectLst>
            <a:outerShdw blurRad="63500" dist="38100" dir="5400000" rotWithShape="0">
              <a:srgbClr xmlns:mc="http://schemas.openxmlformats.org/markup-compatibility/2006" xmlns:a14="http://schemas.microsoft.com/office/drawing/2010/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E315D76F2FF5E4D943370BF3A43AB42" ma:contentTypeVersion="0" ma:contentTypeDescription="Create a new document." ma:contentTypeScope="" ma:versionID="84aee8fabd400b36da818b3d736f5f7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228C6BFB-EA3A-4FC2-90EB-A4F95FB08B15}">
  <ds:schemaRefs>
    <ds:schemaRef ds:uri="http://schemas.microsoft.com/sharepoint/v3/contenttype/forms"/>
  </ds:schemaRefs>
</ds:datastoreItem>
</file>

<file path=customXml/itemProps2.xml><?xml version="1.0" encoding="utf-8"?>
<ds:datastoreItem xmlns:ds="http://schemas.openxmlformats.org/officeDocument/2006/customXml" ds:itemID="{06950252-99F8-4C1D-B02D-7F9CA1137E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23DE009E-6CB7-4486-9496-78D493A766E1}">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9926</TotalTime>
  <Words>2264</Words>
  <Application>Microsoft Office PowerPoint</Application>
  <PresentationFormat>On-screen Show (4:3)</PresentationFormat>
  <Paragraphs>390</Paragraphs>
  <Slides>30</Slides>
  <Notes>26</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1_Dk Blue swoosh template Segoe</vt:lpstr>
      <vt:lpstr>Sandboxed Solutions</vt:lpstr>
      <vt:lpstr>Outline</vt:lpstr>
      <vt:lpstr>Application Hosting and Customization</vt:lpstr>
      <vt:lpstr>SharePoint 3.0’s Challenge</vt:lpstr>
      <vt:lpstr>SharePoint 2010 Approach</vt:lpstr>
      <vt:lpstr>Introducing Sandboxed Solutions</vt:lpstr>
      <vt:lpstr>Sandboxed Solutions</vt:lpstr>
      <vt:lpstr>Introducing Sandboxed Solutions</vt:lpstr>
      <vt:lpstr>Sandboxed Solutions Help Enterprises</vt:lpstr>
      <vt:lpstr>Overview of the Sandbox</vt:lpstr>
      <vt:lpstr>Sandboxed Solution Lifecycle</vt:lpstr>
      <vt:lpstr>Sandboxed Solution Elements</vt:lpstr>
      <vt:lpstr>Installing &amp; Running Sandboxed Solution</vt:lpstr>
      <vt:lpstr>Executing Code in the Sandbox</vt:lpstr>
      <vt:lpstr>Sandboxed Solutions Process</vt:lpstr>
      <vt:lpstr>Sandbox Solution Execution Details</vt:lpstr>
      <vt:lpstr>The Subset Object Model</vt:lpstr>
      <vt:lpstr>Sandbox and Code Access Security</vt:lpstr>
      <vt:lpstr>Compiling vs. Executing Sandboxed Solutions</vt:lpstr>
      <vt:lpstr>Creating a Sandboxed Solution with VS 2010</vt:lpstr>
      <vt:lpstr>Sandbox Resource Monitoring</vt:lpstr>
      <vt:lpstr>Sandbox Solution Monitoring</vt:lpstr>
      <vt:lpstr>Resource Monitoring Processing</vt:lpstr>
      <vt:lpstr>Monitored Resources</vt:lpstr>
      <vt:lpstr>Sandbox Solution Monitoring Case Study</vt:lpstr>
      <vt:lpstr>Managing Sandbox Solutions</vt:lpstr>
      <vt:lpstr>Load Balancing</vt:lpstr>
      <vt:lpstr>Solution Validation</vt:lpstr>
      <vt:lpstr>Exploring Central Administration &amp; Solution Gallery</vt:lpstr>
      <vt:lpstr>Summary</vt:lpstr>
    </vt:vector>
  </TitlesOfParts>
  <Company>Logic 20/20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 Sandboxed Solutions</dc:title>
  <dc:subject>SharePoint14</dc:subject>
  <dc:creator>Wouter van Vugt</dc:creator>
  <cp:lastModifiedBy>Andrew Connell</cp:lastModifiedBy>
  <cp:revision>433</cp:revision>
  <dcterms:created xsi:type="dcterms:W3CDTF">2006-12-21T03:33:08Z</dcterms:created>
  <dcterms:modified xsi:type="dcterms:W3CDTF">2009-10-15T15:02:12Z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0x0101006E315D76F2FF5E4D943370BF3A43AB42</vt:lpwstr>
  </property>
  <property fmtid="{D5CDD505-2E9C-101B-9397-08002B2CF9AE}" pid="3" name="Module">
    <vt:lpwstr>1</vt:lpwstr>
  </property>
  <property fmtid="{D5CDD505-2E9C-101B-9397-08002B2CF9AE}" pid="4" name="Order">
    <vt:r8>200</vt:r8>
  </property>
  <property fmtid="{D5CDD505-2E9C-101B-9397-08002B2CF9AE}" pid="5" name="Completed">
    <vt:lpwstr>true</vt:lpwstr>
  </property>
  <property fmtid="{D5CDD505-2E9C-101B-9397-08002B2CF9AE}" pid="6" name="Author0">
    <vt:lpwstr>Wouter van Vugt</vt:lpwstr>
  </property>
  <property fmtid="{D5CDD505-2E9C-101B-9397-08002B2CF9AE}" pid="7" name="ContentAuthor">
    <vt:lpwstr>5</vt:lpwstr>
  </property>
  <property fmtid="{D5CDD505-2E9C-101B-9397-08002B2CF9AE}" pid="8" name="ContentItemStatus">
    <vt:lpwstr>Completed</vt:lpwstr>
  </property>
</Properties>
</file>