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6" r:id="rId7"/>
    <p:sldId id="275" r:id="rId8"/>
    <p:sldId id="267" r:id="rId9"/>
    <p:sldId id="268" r:id="rId10"/>
    <p:sldId id="269" r:id="rId11"/>
    <p:sldId id="270" r:id="rId12"/>
    <p:sldId id="261" r:id="rId13"/>
    <p:sldId id="283" r:id="rId14"/>
    <p:sldId id="293" r:id="rId15"/>
    <p:sldId id="264" r:id="rId16"/>
    <p:sldId id="280" r:id="rId17"/>
    <p:sldId id="281" r:id="rId18"/>
    <p:sldId id="289" r:id="rId19"/>
    <p:sldId id="284" r:id="rId20"/>
    <p:sldId id="291" r:id="rId21"/>
    <p:sldId id="285" r:id="rId22"/>
    <p:sldId id="294" r:id="rId23"/>
    <p:sldId id="292" r:id="rId24"/>
    <p:sldId id="286" r:id="rId25"/>
    <p:sldId id="296" r:id="rId26"/>
    <p:sldId id="290" r:id="rId27"/>
    <p:sldId id="297" r:id="rId28"/>
    <p:sldId id="298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B2B2B2"/>
    <a:srgbClr val="DDDDDD"/>
    <a:srgbClr val="EAEAEA"/>
    <a:srgbClr val="FF0000"/>
    <a:srgbClr val="003399"/>
    <a:srgbClr val="000066"/>
    <a:srgbClr val="000099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513" autoAdjust="0"/>
    <p:restoredTop sz="80282" autoAdjust="0"/>
  </p:normalViewPr>
  <p:slideViewPr>
    <p:cSldViewPr>
      <p:cViewPr>
        <p:scale>
          <a:sx n="100" d="100"/>
          <a:sy n="100" d="100"/>
        </p:scale>
        <p:origin x="-259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51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12: SharePoint Security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9220200"/>
            <a:ext cx="152400" cy="1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5652" cy="48006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5652" cy="48006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5652" cy="48006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5652" cy="48006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5652" cy="480060"/>
          </a:xfrm>
        </p:spPr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dirty="0" smtClean="0"/>
              <a:t>Lecture 14: SharePoint Security - 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14: SharePoint Security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hidden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SharePoint Security and Claims-based Authorization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2590800"/>
            <a:ext cx="7391400" cy="3352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Securable Objects 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861774"/>
          </a:xfrm>
        </p:spPr>
        <p:txBody>
          <a:bodyPr/>
          <a:lstStyle/>
          <a:p>
            <a:r>
              <a:rPr lang="en-US" sz="2800" dirty="0" err="1" smtClean="0"/>
              <a:t>SPUser</a:t>
            </a:r>
            <a:r>
              <a:rPr lang="en-US" sz="2800" dirty="0" smtClean="0"/>
              <a:t> represents external security principal</a:t>
            </a:r>
          </a:p>
          <a:p>
            <a:r>
              <a:rPr lang="en-US" sz="2800" dirty="0" err="1" smtClean="0"/>
              <a:t>SPGroup</a:t>
            </a:r>
            <a:r>
              <a:rPr lang="en-US" sz="2800" dirty="0" smtClean="0"/>
              <a:t> is internal SharePoint group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990600" y="2820725"/>
            <a:ext cx="7086600" cy="2266503"/>
            <a:chOff x="990600" y="2820725"/>
            <a:chExt cx="7086600" cy="2266503"/>
          </a:xfrm>
        </p:grpSpPr>
        <p:sp>
          <p:nvSpPr>
            <p:cNvPr id="4" name="Rounded Rectangle 3"/>
            <p:cNvSpPr/>
            <p:nvPr/>
          </p:nvSpPr>
          <p:spPr>
            <a:xfrm>
              <a:off x="990600" y="3016101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Rights</a:t>
              </a:r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00200" y="3657600"/>
              <a:ext cx="990600" cy="4820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Role Definition</a:t>
              </a:r>
              <a:endParaRPr lang="en-US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81400" y="4725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AuthZ</a:t>
              </a:r>
              <a:endParaRPr lang="en-US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2820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SP Group</a:t>
              </a:r>
              <a:endParaRPr lang="en-US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57800" y="2820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SP User</a:t>
              </a:r>
              <a:endParaRPr lang="en-US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33774" y="3657600"/>
              <a:ext cx="1114425" cy="4820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Role Assignment</a:t>
              </a:r>
              <a:endParaRPr lang="en-US" sz="1100" dirty="0"/>
            </a:p>
          </p:txBody>
        </p:sp>
      </p:grp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rot="16200000" flipH="1">
            <a:off x="1650702" y="3212802"/>
            <a:ext cx="279996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2590800" y="3898602"/>
            <a:ext cx="94297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7" idx="1"/>
          </p:cNvCxnSpPr>
          <p:nvPr/>
        </p:nvCxnSpPr>
        <p:spPr>
          <a:xfrm rot="5400000" flipH="1" flipV="1">
            <a:off x="4346332" y="2746133"/>
            <a:ext cx="656123" cy="1166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8" idx="1"/>
          </p:cNvCxnSpPr>
          <p:nvPr/>
        </p:nvCxnSpPr>
        <p:spPr>
          <a:xfrm>
            <a:off x="6248400" y="3001477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2"/>
          </p:cNvCxnSpPr>
          <p:nvPr/>
        </p:nvCxnSpPr>
        <p:spPr>
          <a:xfrm flipV="1">
            <a:off x="4648199" y="3182228"/>
            <a:ext cx="2933701" cy="7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6" idx="2"/>
          </p:cNvCxnSpPr>
          <p:nvPr/>
        </p:nvCxnSpPr>
        <p:spPr>
          <a:xfrm rot="5400000" flipH="1" flipV="1">
            <a:off x="3790783" y="4425522"/>
            <a:ext cx="586121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759" y="3351149"/>
            <a:ext cx="24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9831" y="335114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3729" y="3794702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345743" y="358559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29031" y="3277926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9135" y="3576001"/>
            <a:ext cx="24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86631" y="2759801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403764" y="3193966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5409" y="274739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739231" y="2737801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pic>
        <p:nvPicPr>
          <p:cNvPr id="26" name="Picture 11" descr="C:\Program Files\Microsoft Resource DVD Artwork\DVD_ART\Artwork_Imagery\HARDWARE_IMAGERY\Illustration - Misc Hardware\XML Icons\user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7221" y="4779099"/>
            <a:ext cx="483692" cy="65363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883226" y="5438001"/>
            <a:ext cx="774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SP User</a:t>
            </a:r>
            <a:endParaRPr lang="en-US" sz="1050" dirty="0"/>
          </a:p>
        </p:txBody>
      </p:sp>
      <p:pic>
        <p:nvPicPr>
          <p:cNvPr id="28" name="Picture 3" descr="C:\Program Files\Microsoft Resource DVD Artwork\DVD_ART\Artwork_Imagery\HARDWARE_IMAGERY\Illustration - Misc Hardware\XML Icons\services icon 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863" y="4810804"/>
            <a:ext cx="446916" cy="51316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648200" y="5286813"/>
            <a:ext cx="772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Resource</a:t>
            </a:r>
            <a:endParaRPr lang="en-US" sz="1050" dirty="0"/>
          </a:p>
        </p:txBody>
      </p:sp>
      <p:pic>
        <p:nvPicPr>
          <p:cNvPr id="30" name="Picture 5" descr="C:\Program Files\Microsoft Resource DVD Artwork\DVD_ART\BoxShots_Logos\Office Specialist\Authorized Testing Center\microsoft office specialist Authorized testing center Logo col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6100" y="5063700"/>
            <a:ext cx="322265" cy="42367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SharePoint Security Fundamentals</a:t>
            </a:r>
          </a:p>
          <a:p>
            <a:r>
              <a:rPr lang="en-US" dirty="0" smtClean="0"/>
              <a:t>Introduction to Claims-based Security</a:t>
            </a:r>
          </a:p>
          <a:p>
            <a:r>
              <a:rPr lang="en-US" dirty="0" smtClean="0"/>
              <a:t>Configuring Claims-based Security</a:t>
            </a:r>
          </a:p>
          <a:p>
            <a:r>
              <a:rPr lang="en-US" dirty="0" smtClean="0"/>
              <a:t>Development Opportunities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dirty="0" smtClean="0"/>
              <a:t>SharePoint </a:t>
            </a:r>
            <a:r>
              <a:rPr lang="en-US" dirty="0" smtClean="0"/>
              <a:t>2010</a:t>
            </a:r>
            <a:r>
              <a:rPr dirty="0" smtClean="0"/>
              <a:t>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92136"/>
          </a:xfrm>
        </p:spPr>
        <p:txBody>
          <a:bodyPr/>
          <a:lstStyle/>
          <a:p>
            <a:r>
              <a:rPr lang="en-US" sz="2800" dirty="0" smtClean="0"/>
              <a:t>SharePoint 2010 radically changes authentication</a:t>
            </a:r>
          </a:p>
          <a:p>
            <a:pPr lvl="1"/>
            <a:r>
              <a:rPr lang="en-US" sz="2400" dirty="0" smtClean="0"/>
              <a:t>WSS moves to claim-based security model</a:t>
            </a:r>
          </a:p>
          <a:p>
            <a:pPr lvl="1"/>
            <a:r>
              <a:rPr lang="en-US" sz="2400" dirty="0" smtClean="0"/>
              <a:t>SharePoint 12 style now considered legacy mode</a:t>
            </a:r>
          </a:p>
          <a:p>
            <a:endParaRPr lang="en-US" sz="2800" dirty="0" smtClean="0"/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It decouples WSS from authentication provider</a:t>
            </a:r>
          </a:p>
          <a:p>
            <a:pPr lvl="1"/>
            <a:r>
              <a:rPr lang="en-US" sz="2400" dirty="0" smtClean="0"/>
              <a:t>Supports multiple authentication providers for one URL</a:t>
            </a:r>
          </a:p>
          <a:p>
            <a:pPr lvl="1"/>
            <a:r>
              <a:rPr lang="en-US" sz="2400" dirty="0" smtClean="0"/>
              <a:t>Identity can be passed without Kerberos delegation</a:t>
            </a:r>
          </a:p>
          <a:p>
            <a:pPr lvl="1"/>
            <a:r>
              <a:rPr lang="en-US" sz="2400" dirty="0" smtClean="0"/>
              <a:t>It enables federation between organizations</a:t>
            </a:r>
          </a:p>
          <a:p>
            <a:pPr lvl="1"/>
            <a:r>
              <a:rPr lang="en-US" sz="2400" dirty="0" smtClean="0"/>
              <a:t>ACLs configured with DLs, Audiences and Orgs</a:t>
            </a:r>
          </a:p>
          <a:p>
            <a:pPr lvl="1"/>
            <a:r>
              <a:rPr lang="en-US" sz="2400" dirty="0" err="1" smtClean="0"/>
              <a:t>PeoplePicker</a:t>
            </a:r>
            <a:r>
              <a:rPr lang="en-US" sz="2400" dirty="0" smtClean="0"/>
              <a:t> controls understands claims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Claim-based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24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Identity</a:t>
            </a:r>
            <a:r>
              <a:rPr lang="en-US" sz="2400" dirty="0" smtClean="0"/>
              <a:t>: security principal used to configure security policy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Claim</a:t>
            </a:r>
            <a:r>
              <a:rPr lang="en-US" sz="2400" dirty="0" smtClean="0"/>
              <a:t>: attribute of an identity (Login Name, AD Group, etc)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Issuer</a:t>
            </a:r>
            <a:r>
              <a:rPr lang="en-US" sz="2400" dirty="0" smtClean="0"/>
              <a:t>: trusted party that creates claims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Security Token</a:t>
            </a:r>
            <a:r>
              <a:rPr lang="en-US" sz="2400" dirty="0" smtClean="0"/>
              <a:t>: serialized set of claims in digitally signed by issuing authority (Windows security token or SAML)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Issuing Authority</a:t>
            </a:r>
            <a:r>
              <a:rPr lang="en-US" sz="2400" dirty="0" smtClean="0"/>
              <a:t>: issues security tokens knowing claims desired by target application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Security Token Service (STS)</a:t>
            </a:r>
            <a:r>
              <a:rPr lang="en-US" sz="2400" dirty="0" smtClean="0"/>
              <a:t>: builds, signs and issues security tokens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Relying Party</a:t>
            </a:r>
            <a:r>
              <a:rPr lang="en-US" sz="2400" dirty="0" smtClean="0"/>
              <a:t>: application that makes authorization decisions based on claims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676400"/>
            <a:ext cx="4343400" cy="3733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Active Client - Smart Client App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Claims-based Scenarios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40005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876800" y="1676400"/>
            <a:ext cx="3962400" cy="3733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Passive Client - Browser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100" y="2133600"/>
            <a:ext cx="3695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Claims in SharePoint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44294"/>
          </a:xfrm>
        </p:spPr>
        <p:txBody>
          <a:bodyPr/>
          <a:lstStyle/>
          <a:p>
            <a:r>
              <a:rPr lang="en-US" sz="2800" dirty="0" smtClean="0"/>
              <a:t>Two important scenarios</a:t>
            </a:r>
          </a:p>
          <a:p>
            <a:pPr lvl="1"/>
            <a:r>
              <a:rPr lang="en-US" sz="2400" dirty="0" smtClean="0"/>
              <a:t>Incoming claims</a:t>
            </a:r>
          </a:p>
          <a:p>
            <a:pPr lvl="1"/>
            <a:r>
              <a:rPr lang="en-US" sz="2400" dirty="0" smtClean="0"/>
              <a:t>Outgoing claims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How do incoming claims work?</a:t>
            </a:r>
          </a:p>
          <a:p>
            <a:pPr lvl="1"/>
            <a:r>
              <a:rPr lang="en-US" sz="2400" dirty="0" smtClean="0"/>
              <a:t>Identity token created by external identity STS</a:t>
            </a:r>
          </a:p>
          <a:p>
            <a:pPr lvl="1"/>
            <a:r>
              <a:rPr lang="en-US" sz="2400" dirty="0" smtClean="0"/>
              <a:t>SharePoint STS creates claim-based identity</a:t>
            </a:r>
          </a:p>
          <a:p>
            <a:pPr lvl="1"/>
            <a:r>
              <a:rPr lang="en-US" sz="2400" dirty="0" smtClean="0"/>
              <a:t>SharePoint STS based on Claims Provider</a:t>
            </a:r>
          </a:p>
          <a:p>
            <a:pPr lvl="1"/>
            <a:r>
              <a:rPr lang="en-US" sz="2400" dirty="0" smtClean="0"/>
              <a:t>Incoming claim identity is mapped to </a:t>
            </a:r>
            <a:r>
              <a:rPr lang="en-US" sz="2400" dirty="0" err="1" smtClean="0"/>
              <a:t>SPUser</a:t>
            </a:r>
            <a:endParaRPr lang="en-US" sz="2400" dirty="0" smtClean="0"/>
          </a:p>
          <a:p>
            <a:pPr lvl="1"/>
            <a:r>
              <a:rPr lang="en-US" sz="2400" dirty="0" smtClean="0"/>
              <a:t>Authorization of </a:t>
            </a:r>
            <a:r>
              <a:rPr lang="en-US" sz="2400" dirty="0" err="1" smtClean="0"/>
              <a:t>SPUser</a:t>
            </a:r>
            <a:r>
              <a:rPr lang="en-US" sz="2400" dirty="0" smtClean="0"/>
              <a:t> just like it is in SharePoint 2007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457200"/>
            <a:ext cx="8224837" cy="577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Outgoing Claims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What identity is used for code on WFE?</a:t>
            </a:r>
          </a:p>
          <a:p>
            <a:pPr lvl="1"/>
            <a:r>
              <a:rPr lang="en-US" dirty="0" smtClean="0"/>
              <a:t>By default, code has claims-based identity</a:t>
            </a:r>
          </a:p>
          <a:p>
            <a:pPr lvl="1"/>
            <a:r>
              <a:rPr lang="en-US" dirty="0" smtClean="0"/>
              <a:t>Legacy mode can be used for Windows identity</a:t>
            </a:r>
          </a:p>
          <a:p>
            <a:endParaRPr lang="en-US" dirty="0" smtClean="0"/>
          </a:p>
          <a:p>
            <a:r>
              <a:rPr lang="en-US" dirty="0" smtClean="0"/>
              <a:t>What are the scenarios?</a:t>
            </a:r>
          </a:p>
          <a:p>
            <a:pPr lvl="1"/>
            <a:r>
              <a:rPr lang="en-US" dirty="0" smtClean="0"/>
              <a:t>WFE code calls to application services</a:t>
            </a:r>
          </a:p>
          <a:p>
            <a:pPr lvl="1"/>
            <a:r>
              <a:rPr lang="en-US" dirty="0" smtClean="0"/>
              <a:t>WFE code calls to external LOB systems</a:t>
            </a:r>
          </a:p>
          <a:p>
            <a:pPr lvl="1"/>
            <a:r>
              <a:rPr lang="en-US" dirty="0" smtClean="0"/>
              <a:t>WFE code calls to external SharePoint farms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09538"/>
            <a:ext cx="90297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8077200" y="3352800"/>
            <a:ext cx="990600" cy="327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latin typeface="Segoe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7411" y="3581400"/>
            <a:ext cx="5293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343400"/>
            <a:ext cx="5293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5181600"/>
            <a:ext cx="5293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5943600"/>
            <a:ext cx="5293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SharePoint Security Fundamentals</a:t>
            </a:r>
          </a:p>
          <a:p>
            <a:r>
              <a:rPr lang="en-US" dirty="0" smtClean="0"/>
              <a:t>Introduction to Claims-based Security</a:t>
            </a:r>
          </a:p>
          <a:p>
            <a:r>
              <a:rPr lang="en-US" dirty="0" smtClean="0"/>
              <a:t>Configuring Claims-based Security</a:t>
            </a:r>
          </a:p>
          <a:p>
            <a:r>
              <a:rPr lang="en-US" dirty="0" smtClean="0"/>
              <a:t>Development Opportunities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SharePoint Security Fundamentals</a:t>
            </a:r>
          </a:p>
          <a:p>
            <a:r>
              <a:rPr lang="en-US" dirty="0" smtClean="0"/>
              <a:t>Introduction to Claims-based Security</a:t>
            </a:r>
          </a:p>
          <a:p>
            <a:r>
              <a:rPr lang="en-US" dirty="0" smtClean="0"/>
              <a:t>Configuring Claims-based Security</a:t>
            </a:r>
          </a:p>
          <a:p>
            <a:r>
              <a:rPr lang="en-US" dirty="0" smtClean="0"/>
              <a:t>Development Opportunities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 UX (Configure AuthN)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417518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124200"/>
            <a:ext cx="4772024" cy="346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Picker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669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SharePoint Security Fundamentals</a:t>
            </a:r>
          </a:p>
          <a:p>
            <a:r>
              <a:rPr lang="en-US" dirty="0" smtClean="0"/>
              <a:t>Introduction to Claims-based Security</a:t>
            </a:r>
          </a:p>
          <a:p>
            <a:r>
              <a:rPr lang="en-US" dirty="0" smtClean="0"/>
              <a:t>Configuring Claims-based Security</a:t>
            </a:r>
          </a:p>
          <a:p>
            <a:r>
              <a:rPr lang="en-US" dirty="0" smtClean="0"/>
              <a:t>Development Opportunities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914400" y="990600"/>
            <a:ext cx="7391400" cy="563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Securable Objects OM</a:t>
            </a:r>
            <a:endParaRPr lang="en-US" dirty="0"/>
          </a:p>
        </p:txBody>
      </p:sp>
      <p:grpSp>
        <p:nvGrpSpPr>
          <p:cNvPr id="32" name="Group 41"/>
          <p:cNvGrpSpPr/>
          <p:nvPr/>
        </p:nvGrpSpPr>
        <p:grpSpPr>
          <a:xfrm>
            <a:off x="1066800" y="3735125"/>
            <a:ext cx="7086600" cy="2266503"/>
            <a:chOff x="990600" y="2820725"/>
            <a:chExt cx="7086600" cy="2266503"/>
          </a:xfrm>
        </p:grpSpPr>
        <p:sp>
          <p:nvSpPr>
            <p:cNvPr id="4" name="Rounded Rectangle 3"/>
            <p:cNvSpPr/>
            <p:nvPr/>
          </p:nvSpPr>
          <p:spPr>
            <a:xfrm>
              <a:off x="990600" y="3016101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Rights</a:t>
              </a:r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00200" y="3657600"/>
              <a:ext cx="990600" cy="4820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Role Definition</a:t>
              </a:r>
              <a:endParaRPr lang="en-US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81400" y="4725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AuthZ</a:t>
              </a:r>
              <a:endParaRPr lang="en-US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2820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SP Group</a:t>
              </a:r>
              <a:endParaRPr lang="en-US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57800" y="2820725"/>
              <a:ext cx="990600" cy="3615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SP User</a:t>
              </a:r>
              <a:endParaRPr lang="en-US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33774" y="3657600"/>
              <a:ext cx="1114425" cy="4820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Role Assignment</a:t>
              </a:r>
              <a:endParaRPr lang="en-US" sz="11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rot="16200000" flipH="1">
            <a:off x="1726902" y="4127202"/>
            <a:ext cx="279996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7000" y="4813002"/>
            <a:ext cx="94297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422532" y="3660533"/>
            <a:ext cx="656123" cy="1166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4600" y="3915877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24399" y="4096628"/>
            <a:ext cx="2933701" cy="7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866983" y="5339922"/>
            <a:ext cx="586121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959" y="4265549"/>
            <a:ext cx="24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6031" y="426554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9929" y="4709102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1943" y="449999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5231" y="4192326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725335" y="4490401"/>
            <a:ext cx="24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2831" y="3674201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479964" y="4108366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321609" y="3661799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815431" y="3652201"/>
            <a:ext cx="2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pic>
        <p:nvPicPr>
          <p:cNvPr id="26" name="Picture 11" descr="C:\Program Files\Microsoft Resource DVD Artwork\DVD_ART\Artwork_Imagery\HARDWARE_IMAGERY\Illustration - Misc Hardware\XML Icons\user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3421" y="5693499"/>
            <a:ext cx="483692" cy="65363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959426" y="6352401"/>
            <a:ext cx="774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SP User</a:t>
            </a:r>
            <a:endParaRPr lang="en-US" sz="1050" dirty="0"/>
          </a:p>
        </p:txBody>
      </p:sp>
      <p:pic>
        <p:nvPicPr>
          <p:cNvPr id="28" name="Picture 3" descr="C:\Program Files\Microsoft Resource DVD Artwork\DVD_ART\Artwork_Imagery\HARDWARE_IMAGERY\Illustration - Misc Hardware\XML Icons\services icon 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7063" y="5725204"/>
            <a:ext cx="446916" cy="51316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724400" y="6201213"/>
            <a:ext cx="772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Resource</a:t>
            </a:r>
            <a:endParaRPr lang="en-US" sz="1050" dirty="0"/>
          </a:p>
        </p:txBody>
      </p:sp>
      <p:pic>
        <p:nvPicPr>
          <p:cNvPr id="30" name="Picture 5" descr="C:\Program Files\Microsoft Resource DVD Artwork\DVD_ART\BoxShots_Logos\Office Specialist\Authorized Testing Center\microsoft office specialist Authorized testing center Logo col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2300" y="5978100"/>
            <a:ext cx="322265" cy="423670"/>
          </a:xfrm>
          <a:prstGeom prst="rect">
            <a:avLst/>
          </a:prstGeom>
          <a:noFill/>
        </p:spPr>
      </p:pic>
      <p:grpSp>
        <p:nvGrpSpPr>
          <p:cNvPr id="66" name="Group 65"/>
          <p:cNvGrpSpPr/>
          <p:nvPr/>
        </p:nvGrpSpPr>
        <p:grpSpPr>
          <a:xfrm>
            <a:off x="4267200" y="1143000"/>
            <a:ext cx="3733800" cy="2438400"/>
            <a:chOff x="3267353" y="990600"/>
            <a:chExt cx="4352647" cy="2880610"/>
          </a:xfrm>
        </p:grpSpPr>
        <p:sp>
          <p:nvSpPr>
            <p:cNvPr id="50" name="Rectangle 49"/>
            <p:cNvSpPr/>
            <p:nvPr/>
          </p:nvSpPr>
          <p:spPr>
            <a:xfrm>
              <a:off x="4876800" y="990600"/>
              <a:ext cx="2743200" cy="2057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7600" y="3124200"/>
              <a:ext cx="1380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Principals</a:t>
              </a:r>
              <a:endParaRPr lang="en-US" sz="1000" dirty="0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4911245" y="3148204"/>
              <a:ext cx="433388" cy="723006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900" b="1" dirty="0" smtClean="0"/>
                <a:t>Assign</a:t>
              </a:r>
              <a:endParaRPr lang="en-US" sz="900" b="1" dirty="0"/>
            </a:p>
          </p:txBody>
        </p:sp>
        <p:pic>
          <p:nvPicPr>
            <p:cNvPr id="53" name="Picture 10" descr="C:\Program Files\Microsoft Resource DVD Artwork\DVD_ART\Artwork_Imagery\HARDWARE_IMAGERY\Illustration - Misc Hardware\XML Icons\User re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24801" y="2698806"/>
              <a:ext cx="202998" cy="274320"/>
            </a:xfrm>
            <a:prstGeom prst="rect">
              <a:avLst/>
            </a:prstGeom>
            <a:noFill/>
          </p:spPr>
        </p:pic>
        <p:pic>
          <p:nvPicPr>
            <p:cNvPr id="54" name="Picture 2" descr="C:\Program Files\Microsoft Resource DVD Artwork\DVD_ART\Artwork_Imagery\HARDWARE_IMAGERY\Illustration - Misc Hardware\XML Icons\User gree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35752" y="2317806"/>
              <a:ext cx="202998" cy="274320"/>
            </a:xfrm>
            <a:prstGeom prst="rect">
              <a:avLst/>
            </a:prstGeom>
            <a:noFill/>
          </p:spPr>
        </p:pic>
        <p:pic>
          <p:nvPicPr>
            <p:cNvPr id="55" name="Picture 54" descr="C:\Program Files\Microsoft Resource DVD Artwork\DVD_ART\Artwork_Imagery\HARDWARE_IMAGERY\Illustration - Misc Hardware\XML Icons\user blu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8250" y="1936806"/>
              <a:ext cx="202998" cy="274320"/>
            </a:xfrm>
            <a:prstGeom prst="rect">
              <a:avLst/>
            </a:prstGeom>
            <a:noFill/>
          </p:spPr>
        </p:pic>
        <p:pic>
          <p:nvPicPr>
            <p:cNvPr id="56" name="Picture 8" descr="C:\Program Files\Microsoft Resource DVD Artwork\DVD_ART\Artwork_Imagery\HARDWARE_IMAGERY\Illustration - Misc Hardware\XML Icons\User yellow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8250" y="1601526"/>
              <a:ext cx="202998" cy="27432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5219978" y="2734227"/>
              <a:ext cx="1380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Windows User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19978" y="2363526"/>
              <a:ext cx="1380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FBA User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9700" y="1963476"/>
              <a:ext cx="1380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Live ID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9700" y="1630101"/>
              <a:ext cx="2324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Contoso</a:t>
              </a:r>
              <a:r>
                <a:rPr lang="en-US" sz="1000" dirty="0" smtClean="0"/>
                <a:t> User (Federated user)</a:t>
              </a:r>
              <a:endParaRPr lang="en-US" sz="1000" dirty="0"/>
            </a:p>
          </p:txBody>
        </p:sp>
        <p:pic>
          <p:nvPicPr>
            <p:cNvPr id="61" name="Picture 11" descr="C:\Users\javicarr\AppData\Local\Microsoft\Windows\Temporary Internet Files\Content.IE5\BSR1HVD6\MCj04348500000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953000" y="1066800"/>
              <a:ext cx="400050" cy="40005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3267353" y="1143000"/>
              <a:ext cx="13808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AD Security Group</a:t>
              </a:r>
            </a:p>
            <a:p>
              <a:pPr algn="r"/>
              <a:r>
                <a:rPr lang="en-US" sz="1000" dirty="0" smtClean="0"/>
                <a:t>DL</a:t>
              </a:r>
            </a:p>
            <a:p>
              <a:pPr algn="r"/>
              <a:r>
                <a:rPr lang="en-US" sz="1000" dirty="0" smtClean="0"/>
                <a:t>Audiences</a:t>
              </a:r>
            </a:p>
            <a:p>
              <a:pPr algn="r"/>
              <a:r>
                <a:rPr lang="en-US" sz="1000" dirty="0" smtClean="0"/>
                <a:t>Org</a:t>
              </a:r>
            </a:p>
            <a:p>
              <a:pPr algn="r"/>
              <a:r>
                <a:rPr lang="en-US" sz="1000" dirty="0" smtClean="0"/>
                <a:t>App claims</a:t>
              </a:r>
            </a:p>
            <a:p>
              <a:pPr algn="r"/>
              <a:r>
                <a:rPr lang="en-US" sz="1000" dirty="0" smtClean="0"/>
                <a:t>Roles</a:t>
              </a:r>
              <a:endParaRPr lang="en-US" sz="1000" dirty="0"/>
            </a:p>
          </p:txBody>
        </p:sp>
        <p:sp>
          <p:nvSpPr>
            <p:cNvPr id="63" name="Left Brace 62"/>
            <p:cNvSpPr/>
            <p:nvPr/>
          </p:nvSpPr>
          <p:spPr>
            <a:xfrm rot="10800000">
              <a:off x="4495800" y="1066800"/>
              <a:ext cx="304800" cy="1371600"/>
            </a:xfrm>
            <a:prstGeom prst="leftBrace">
              <a:avLst>
                <a:gd name="adj1" fmla="val 8333"/>
                <a:gd name="adj2" fmla="val 8624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Curved Down Arrow 63"/>
            <p:cNvSpPr/>
            <p:nvPr/>
          </p:nvSpPr>
          <p:spPr>
            <a:xfrm>
              <a:off x="5415376" y="3429000"/>
              <a:ext cx="1447800" cy="381000"/>
            </a:xfrm>
            <a:prstGeom prst="curved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53353" y="1066800"/>
              <a:ext cx="1380847" cy="39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Claims</a:t>
              </a:r>
              <a:endParaRPr lang="en-US" sz="1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Opportunities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42563"/>
          </a:xfrm>
        </p:spPr>
        <p:txBody>
          <a:bodyPr/>
          <a:lstStyle/>
          <a:p>
            <a:r>
              <a:rPr lang="en-US" dirty="0" smtClean="0"/>
              <a:t>Same as in SharePoint 2007</a:t>
            </a:r>
          </a:p>
          <a:p>
            <a:pPr lvl="1"/>
            <a:r>
              <a:rPr lang="en-US" dirty="0" smtClean="0"/>
              <a:t>Write code that creates groups</a:t>
            </a:r>
          </a:p>
          <a:p>
            <a:pPr lvl="1"/>
            <a:r>
              <a:rPr lang="en-US" dirty="0" smtClean="0"/>
              <a:t>Write code that assigns permissions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to SharePoint 2010</a:t>
            </a:r>
          </a:p>
          <a:p>
            <a:pPr lvl="1"/>
            <a:r>
              <a:rPr lang="en-US" dirty="0" smtClean="0"/>
              <a:t>Create a custom claims-provider</a:t>
            </a:r>
          </a:p>
          <a:p>
            <a:pPr lvl="1"/>
            <a:r>
              <a:rPr lang="en-US" dirty="0" smtClean="0"/>
              <a:t>Create an identity transformation service with Geneva Server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SharePoint Security Fundamentals</a:t>
            </a:r>
          </a:p>
          <a:p>
            <a:r>
              <a:rPr lang="en-US" dirty="0" smtClean="0"/>
              <a:t>Introduction to Claims-based Security</a:t>
            </a:r>
          </a:p>
          <a:p>
            <a:r>
              <a:rPr lang="en-US" dirty="0" smtClean="0"/>
              <a:t>Configuring Claims-based Security</a:t>
            </a:r>
          </a:p>
          <a:p>
            <a:r>
              <a:rPr lang="en-US" dirty="0" smtClean="0"/>
              <a:t>Development Opportunities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101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4173450"/>
          </a:xfrm>
        </p:spPr>
        <p:txBody>
          <a:bodyPr/>
          <a:lstStyle/>
          <a:p>
            <a:r>
              <a:rPr lang="en-US" sz="2800" dirty="0" smtClean="0"/>
              <a:t>Authentication and Identity</a:t>
            </a:r>
          </a:p>
          <a:p>
            <a:pPr lvl="1"/>
            <a:r>
              <a:rPr lang="en-US" sz="2400" dirty="0" smtClean="0"/>
              <a:t>Authentication creates identity for security principal</a:t>
            </a:r>
          </a:p>
          <a:p>
            <a:pPr lvl="1"/>
            <a:r>
              <a:rPr lang="en-US" sz="2400" dirty="0" smtClean="0"/>
              <a:t>Identities stored in user accounts repository</a:t>
            </a:r>
          </a:p>
          <a:p>
            <a:pPr lvl="1"/>
            <a:r>
              <a:rPr lang="en-US" sz="2400" dirty="0" smtClean="0"/>
              <a:t>Authentication performed using credentials</a:t>
            </a:r>
          </a:p>
          <a:p>
            <a:pPr lvl="1"/>
            <a:r>
              <a:rPr lang="en-US" sz="2400" dirty="0" smtClean="0"/>
              <a:t>Authentication produces some form of badge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 and Access Control</a:t>
            </a:r>
          </a:p>
          <a:p>
            <a:pPr lvl="1"/>
            <a:r>
              <a:rPr lang="en-US" sz="2400" dirty="0" smtClean="0"/>
              <a:t>Subsystem used to define security policy</a:t>
            </a:r>
          </a:p>
          <a:p>
            <a:pPr lvl="1"/>
            <a:r>
              <a:rPr lang="en-US" sz="2400" dirty="0" smtClean="0"/>
              <a:t>Privileged users configure ACLs on objects</a:t>
            </a:r>
          </a:p>
          <a:p>
            <a:pPr lvl="1"/>
            <a:r>
              <a:rPr lang="en-US" sz="2400" dirty="0" smtClean="0"/>
              <a:t>Subsystem enforces policy at run time</a:t>
            </a:r>
            <a:endParaRPr lang="en-US" sz="2400" dirty="0"/>
          </a:p>
        </p:txBody>
      </p:sp>
    </p:spTree>
  </p:cSld>
  <p:clrMapOvr>
    <a:masterClrMapping/>
  </p:clrMapOvr>
  <p:transition advTm="13279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2007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502497"/>
          </a:xfrm>
        </p:spPr>
        <p:txBody>
          <a:bodyPr/>
          <a:lstStyle/>
          <a:p>
            <a:r>
              <a:rPr lang="en-US" sz="2800" dirty="0" smtClean="0"/>
              <a:t>SharePoint relies on external components</a:t>
            </a:r>
          </a:p>
          <a:p>
            <a:pPr lvl="1"/>
            <a:r>
              <a:rPr lang="en-US" sz="2000" dirty="0" smtClean="0"/>
              <a:t>Windows Authentication via Windows Server and IIS</a:t>
            </a:r>
          </a:p>
          <a:p>
            <a:pPr lvl="1"/>
            <a:r>
              <a:rPr lang="en-US" sz="2000" dirty="0" smtClean="0"/>
              <a:t>FBA via ASP.NET and authentication provider</a:t>
            </a:r>
          </a:p>
          <a:p>
            <a:pPr lvl="1"/>
            <a:r>
              <a:rPr lang="en-US" sz="2000" dirty="0" smtClean="0"/>
              <a:t> Web SSO via Active Directory Federation Services (ADFS)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SharePoint creates profile for external identity</a:t>
            </a:r>
          </a:p>
          <a:p>
            <a:pPr lvl="1"/>
            <a:r>
              <a:rPr lang="en-US" sz="2400" dirty="0" smtClean="0"/>
              <a:t>Tracked per site collection in User Profile List</a:t>
            </a:r>
          </a:p>
          <a:p>
            <a:pPr lvl="1"/>
            <a:r>
              <a:rPr lang="en-US" sz="2400" dirty="0" smtClean="0"/>
              <a:t>Seen by developers as </a:t>
            </a:r>
            <a:r>
              <a:rPr lang="en-US" sz="2400" dirty="0" err="1" smtClean="0"/>
              <a:t>SPUser</a:t>
            </a:r>
            <a:r>
              <a:rPr lang="en-US" sz="2400" dirty="0" smtClean="0"/>
              <a:t> object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SHAREPOINT\System Account</a:t>
            </a:r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3810274"/>
          </a:xfrm>
        </p:spPr>
        <p:txBody>
          <a:bodyPr/>
          <a:lstStyle/>
          <a:p>
            <a:r>
              <a:rPr lang="en-US" dirty="0" smtClean="0"/>
              <a:t>WSS V2 has issues with </a:t>
            </a:r>
            <a:r>
              <a:rPr lang="en-US" dirty="0" err="1" smtClean="0"/>
              <a:t>AppPool</a:t>
            </a:r>
            <a:r>
              <a:rPr lang="en-US" dirty="0" smtClean="0"/>
              <a:t> Identity</a:t>
            </a:r>
          </a:p>
          <a:p>
            <a:endParaRPr lang="en-US" dirty="0" smtClean="0"/>
          </a:p>
          <a:p>
            <a:r>
              <a:rPr lang="en-US" dirty="0" smtClean="0"/>
              <a:t>WSS V3 introduced SHAREPOINT\system</a:t>
            </a:r>
          </a:p>
          <a:p>
            <a:pPr lvl="1"/>
            <a:r>
              <a:rPr lang="en-US" dirty="0" smtClean="0"/>
              <a:t>Hides IIS Application Pool Identity from users</a:t>
            </a:r>
          </a:p>
          <a:p>
            <a:pPr lvl="1"/>
            <a:r>
              <a:rPr lang="en-US" dirty="0" smtClean="0"/>
              <a:t>Runs as God within WSS authorization system</a:t>
            </a:r>
          </a:p>
          <a:p>
            <a:pPr lvl="1"/>
            <a:r>
              <a:rPr lang="en-US" dirty="0" smtClean="0"/>
              <a:t>Removes need to treat Application Pool Identity as site user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advTm="16157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blackGray">
          <a:xfrm>
            <a:off x="495300" y="2324100"/>
            <a:ext cx="8140700" cy="4292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blackGray">
          <a:xfrm>
            <a:off x="825500" y="2882900"/>
            <a:ext cx="3810000" cy="327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WSS Identity vs. Windows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01800"/>
            <a:ext cx="8048625" cy="4525963"/>
          </a:xfrm>
        </p:spPr>
        <p:txBody>
          <a:bodyPr/>
          <a:lstStyle/>
          <a:p>
            <a:r>
              <a:rPr lang="en-US" dirty="0" smtClean="0"/>
              <a:t>It’s important to understand the difference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blackWhite">
          <a:xfrm>
            <a:off x="5626100" y="2844800"/>
            <a:ext cx="2730500" cy="1104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Pages, Lists &amp; Documents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SharePoint content</a:t>
            </a:r>
            <a:endParaRPr kumimoji="0" lang="en-US" sz="1100" b="0" i="0" u="none" strike="noStrike" cap="none" normalizeH="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blackWhite">
          <a:xfrm>
            <a:off x="5651500" y="4368800"/>
            <a:ext cx="2730500" cy="110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AdventureWorks</a:t>
            </a:r>
            <a:r>
              <a:rPr kumimoji="0" lang="en-US" sz="16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</a:t>
            </a:r>
          </a:p>
        </p:txBody>
      </p:sp>
      <p:sp>
        <p:nvSpPr>
          <p:cNvPr id="7" name="Rectangle 6"/>
          <p:cNvSpPr/>
          <p:nvPr/>
        </p:nvSpPr>
        <p:spPr bwMode="blackWhite">
          <a:xfrm>
            <a:off x="2209800" y="5156200"/>
            <a:ext cx="1968500" cy="5207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File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file system</a:t>
            </a:r>
          </a:p>
        </p:txBody>
      </p:sp>
      <p:sp>
        <p:nvSpPr>
          <p:cNvPr id="10" name="Rectangle 9"/>
          <p:cNvSpPr/>
          <p:nvPr/>
        </p:nvSpPr>
        <p:spPr bwMode="blackWhite">
          <a:xfrm>
            <a:off x="977900" y="3035300"/>
            <a:ext cx="34798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solidFill>
                  <a:schemeClr val="bg1"/>
                </a:solidFill>
              </a:rPr>
              <a:t>Web Application Worker Process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48100" y="3378200"/>
            <a:ext cx="1701800" cy="342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60800" y="4279900"/>
            <a:ext cx="1612900" cy="622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711450" y="4565650"/>
            <a:ext cx="800100" cy="203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blackWhite">
          <a:xfrm>
            <a:off x="1092200" y="4000500"/>
            <a:ext cx="31623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solidFill>
                  <a:schemeClr val="tx1"/>
                </a:solidFill>
              </a:rPr>
              <a:t>Authorized using Windows Identity</a:t>
            </a:r>
          </a:p>
        </p:txBody>
      </p:sp>
      <p:sp>
        <p:nvSpPr>
          <p:cNvPr id="11" name="Rectangle 10"/>
          <p:cNvSpPr/>
          <p:nvPr/>
        </p:nvSpPr>
        <p:spPr bwMode="blackWhite">
          <a:xfrm>
            <a:off x="1104900" y="3454400"/>
            <a:ext cx="31623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solidFill>
                  <a:schemeClr val="tx1"/>
                </a:solidFill>
              </a:rPr>
              <a:t>Authorized using SharePoint Identity</a:t>
            </a:r>
          </a:p>
        </p:txBody>
      </p:sp>
    </p:spTree>
  </p:cSld>
  <p:clrMapOvr>
    <a:masterClrMapping/>
  </p:clrMapOvr>
  <p:transition advTm="6739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Elevation of Privledges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84250"/>
          </a:xfrm>
        </p:spPr>
        <p:txBody>
          <a:bodyPr/>
          <a:lstStyle/>
          <a:p>
            <a:r>
              <a:rPr lang="en-US" dirty="0" smtClean="0"/>
              <a:t>Code typically runs under identity of user</a:t>
            </a:r>
          </a:p>
          <a:p>
            <a:pPr lvl="1"/>
            <a:r>
              <a:rPr lang="en-US" dirty="0" smtClean="0"/>
              <a:t>Authorization works as expected in SharePoint</a:t>
            </a:r>
          </a:p>
          <a:p>
            <a:pPr lvl="1"/>
            <a:r>
              <a:rPr lang="en-US" dirty="0" smtClean="0"/>
              <a:t>Sometime code must do things current user cannot do</a:t>
            </a:r>
          </a:p>
          <a:p>
            <a:r>
              <a:rPr lang="en-US" dirty="0" smtClean="0"/>
              <a:t>Custom code elevate privilege</a:t>
            </a:r>
          </a:p>
          <a:p>
            <a:pPr lvl="1"/>
            <a:r>
              <a:rPr lang="en-US" dirty="0" smtClean="0"/>
              <a:t>Advantage: elevated code can do anything</a:t>
            </a:r>
          </a:p>
          <a:p>
            <a:pPr lvl="1"/>
            <a:r>
              <a:rPr lang="en-US" dirty="0" smtClean="0"/>
              <a:t>Disadvantage: elevated code can do anything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876800"/>
            <a:ext cx="7248525" cy="18573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advTm="13804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dirty="0" err="1" smtClean="0"/>
              <a:t>SPSite</a:t>
            </a:r>
            <a:r>
              <a:rPr lang="en-US" dirty="0" smtClean="0"/>
              <a:t> and Elevated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Accessing sites with WSS object is tricky</a:t>
            </a:r>
          </a:p>
          <a:p>
            <a:pPr lvl="1"/>
            <a:r>
              <a:rPr lang="en-US" smtClean="0"/>
              <a:t>Must create new SPSite object after elevating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88" y="2862263"/>
            <a:ext cx="8505825" cy="3114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advTm="6279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/>
              <a:t>Securable </a:t>
            </a:r>
            <a:r>
              <a:rPr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148280"/>
          </a:xfrm>
        </p:spPr>
        <p:txBody>
          <a:bodyPr/>
          <a:lstStyle/>
          <a:p>
            <a:r>
              <a:rPr lang="en-US" sz="2800" dirty="0" smtClean="0"/>
              <a:t>Each site collection is a hierarchy</a:t>
            </a:r>
          </a:p>
          <a:p>
            <a:pPr lvl="1"/>
            <a:r>
              <a:rPr lang="en-US" sz="2400" dirty="0" smtClean="0"/>
              <a:t>Each object may have its own ACL</a:t>
            </a:r>
          </a:p>
          <a:p>
            <a:pPr lvl="1"/>
            <a:r>
              <a:rPr lang="en-US" sz="2400" dirty="0" smtClean="0"/>
              <a:t>Object without ACL relies on parent</a:t>
            </a:r>
          </a:p>
          <a:p>
            <a:pPr lvl="1"/>
            <a:r>
              <a:rPr lang="en-US" sz="2400" dirty="0" smtClean="0"/>
              <a:t>Top-level site is top-level object in hierarchy</a:t>
            </a:r>
          </a:p>
          <a:p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743200" y="3200400"/>
            <a:ext cx="2743200" cy="3505200"/>
            <a:chOff x="2895600" y="3276600"/>
            <a:chExt cx="2743200" cy="3505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895600" y="3276600"/>
              <a:ext cx="2743200" cy="35052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19476"/>
            <a:stretch>
              <a:fillRect/>
            </a:stretch>
          </p:blipFill>
          <p:spPr bwMode="auto">
            <a:xfrm>
              <a:off x="2971800" y="3352800"/>
              <a:ext cx="258087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15D76F2FF5E4D943370BF3A43AB42" ma:contentTypeVersion="0" ma:contentTypeDescription="Create a new document." ma:contentTypeScope="" ma:versionID="84aee8fabd400b36da818b3d736f5f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B035F5-2F28-4EAA-9116-2D9B7ABC3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10541</TotalTime>
  <Words>1082</Words>
  <Application>Microsoft Office PowerPoint</Application>
  <PresentationFormat>On-screen Show (4:3)</PresentationFormat>
  <Paragraphs>235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1_Dk Blue swoosh template Segoe</vt:lpstr>
      <vt:lpstr>SharePoint Security and Claims-based Authorization </vt:lpstr>
      <vt:lpstr>Outline</vt:lpstr>
      <vt:lpstr>Security 101</vt:lpstr>
      <vt:lpstr>SharePoint 2007 Authentication</vt:lpstr>
      <vt:lpstr>SHAREPOINT\System Account</vt:lpstr>
      <vt:lpstr>WSS Identity vs. Windows Identity</vt:lpstr>
      <vt:lpstr>Elevation of Privledges</vt:lpstr>
      <vt:lpstr>SPSite and Elevated Privileges</vt:lpstr>
      <vt:lpstr>Securable Objects</vt:lpstr>
      <vt:lpstr>Securable Objects OM</vt:lpstr>
      <vt:lpstr>Outline</vt:lpstr>
      <vt:lpstr>SharePoint 2010 Security</vt:lpstr>
      <vt:lpstr>Claim-based Terminology</vt:lpstr>
      <vt:lpstr>Claims-based Scenarios</vt:lpstr>
      <vt:lpstr>Claims in SharePoint 2010</vt:lpstr>
      <vt:lpstr>Slide 16</vt:lpstr>
      <vt:lpstr>Outgoing Claims</vt:lpstr>
      <vt:lpstr>Slide 18</vt:lpstr>
      <vt:lpstr>Outline</vt:lpstr>
      <vt:lpstr>Admin UX (Configure AuthN)</vt:lpstr>
      <vt:lpstr>Slide 21</vt:lpstr>
      <vt:lpstr>Outline</vt:lpstr>
      <vt:lpstr>Securable Objects OM</vt:lpstr>
      <vt:lpstr>Development Opportunities</vt:lpstr>
      <vt:lpstr>Summary</vt:lpstr>
    </vt:vector>
  </TitlesOfParts>
  <Company>Logic 20/20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Security and Claims-based Authorization</dc:title>
  <dc:subject>SharePoint14</dc:subject>
  <dc:creator>Ted Pattison Group</dc:creator>
  <cp:lastModifiedBy>TedP</cp:lastModifiedBy>
  <cp:revision>419</cp:revision>
  <dcterms:created xsi:type="dcterms:W3CDTF">2006-12-21T03:33:08Z</dcterms:created>
  <dcterms:modified xsi:type="dcterms:W3CDTF">2009-10-27T05:13:41Z</dcterms:modified>
  <cp:contentType>LectureItem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0x0101006E315D76F2FF5E4D943370BF3A43AB42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false</vt:lpwstr>
  </property>
  <property fmtid="{D5CDD505-2E9C-101B-9397-08002B2CF9AE}" pid="6" name="Author0">
    <vt:lpwstr>Ted Pattison</vt:lpwstr>
  </property>
  <property fmtid="{D5CDD505-2E9C-101B-9397-08002B2CF9AE}" pid="7" name="Author\Owner">
    <vt:lpwstr>Ted Pattison</vt:lpwstr>
  </property>
  <property fmtid="{D5CDD505-2E9C-101B-9397-08002B2CF9AE}" pid="8" name="ContentAuthor">
    <vt:lpwstr>4</vt:lpwstr>
  </property>
  <property fmtid="{D5CDD505-2E9C-101B-9397-08002B2CF9AE}" pid="9" name="ContentItemStatus">
    <vt:lpwstr>Completed</vt:lpwstr>
  </property>
</Properties>
</file>