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8"/>
  </p:notesMasterIdLst>
  <p:handoutMasterIdLst>
    <p:handoutMasterId r:id="rId29"/>
  </p:handoutMasterIdLst>
  <p:sldIdLst>
    <p:sldId id="256" r:id="rId5"/>
    <p:sldId id="257" r:id="rId6"/>
    <p:sldId id="313" r:id="rId7"/>
    <p:sldId id="294" r:id="rId8"/>
    <p:sldId id="295" r:id="rId9"/>
    <p:sldId id="296" r:id="rId10"/>
    <p:sldId id="312" r:id="rId11"/>
    <p:sldId id="297" r:id="rId12"/>
    <p:sldId id="298" r:id="rId13"/>
    <p:sldId id="314"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003399" mc:Ignorable=""/>
    <a:srgbClr xmlns:mc="http://schemas.openxmlformats.org/markup-compatibility/2006" xmlns:a14="http://schemas.microsoft.com/office/drawing/2010/main" val="000066" mc:Ignorable=""/>
    <a:srgbClr xmlns:mc="http://schemas.openxmlformats.org/markup-compatibility/2006" xmlns:a14="http://schemas.microsoft.com/office/drawing/2010/main" val="000099" mc:Ignorable=""/>
    <a:srgbClr xmlns:mc="http://schemas.openxmlformats.org/markup-compatibility/2006" xmlns:a14="http://schemas.microsoft.com/office/drawing/2010/main" val="F2F2F2" mc:Ignorable=""/>
    <a:srgbClr xmlns:mc="http://schemas.openxmlformats.org/markup-compatibility/2006" xmlns:a14="http://schemas.microsoft.com/office/drawing/2010/main" val="EAEAEA"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9509" autoAdjust="0"/>
    <p:restoredTop sz="76869" autoAdjust="0"/>
  </p:normalViewPr>
  <p:slideViewPr>
    <p:cSldViewPr>
      <p:cViewPr varScale="1">
        <p:scale>
          <a:sx n="135" d="100"/>
          <a:sy n="135" d="100"/>
        </p:scale>
        <p:origin x="-912" y="-7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p:cViewPr varScale="1">
        <p:scale>
          <a:sx n="96" d="100"/>
          <a:sy n="96" d="100"/>
        </p:scale>
        <p:origin x="-355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47E1E-719C-4FEB-87C4-85AFB6D14029}" type="doc">
      <dgm:prSet loTypeId="urn:microsoft.com/office/officeart/2005/8/layout/hList1" loCatId="list" qsTypeId="urn:microsoft.com/office/officeart/2005/8/quickstyle/simple1" qsCatId="simple" csTypeId="urn:microsoft.com/office/officeart/2005/8/colors/colorful1#1" csCatId="colorful" phldr="1"/>
      <dgm:spPr/>
      <dgm:t>
        <a:bodyPr/>
        <a:lstStyle/>
        <a:p>
          <a:endParaRPr lang="en-US"/>
        </a:p>
      </dgm:t>
    </dgm:pt>
    <dgm:pt modelId="{73ABFE8E-CA92-4506-97F4-EFA3F148D405}">
      <dgm:prSet/>
      <dgm:spPr/>
      <dgm:t>
        <a:bodyPr/>
        <a:lstStyle/>
        <a:p>
          <a:pPr rtl="0"/>
          <a:r>
            <a:rPr lang="en-US" dirty="0" smtClean="0"/>
            <a:t>Installation</a:t>
          </a:r>
          <a:endParaRPr lang="en-US" dirty="0"/>
        </a:p>
      </dgm:t>
    </dgm:pt>
    <dgm:pt modelId="{AEBA1180-A333-467E-B174-1EF097DC05D5}" type="parTrans" cxnId="{95CD249F-906F-442B-AF15-498A6BE08BC0}">
      <dgm:prSet/>
      <dgm:spPr/>
      <dgm:t>
        <a:bodyPr/>
        <a:lstStyle/>
        <a:p>
          <a:endParaRPr lang="en-US"/>
        </a:p>
      </dgm:t>
    </dgm:pt>
    <dgm:pt modelId="{098C73A9-361D-4DAC-A8FA-D9740EC659E0}" type="sibTrans" cxnId="{95CD249F-906F-442B-AF15-498A6BE08BC0}">
      <dgm:prSet/>
      <dgm:spPr/>
      <dgm:t>
        <a:bodyPr/>
        <a:lstStyle/>
        <a:p>
          <a:endParaRPr lang="en-US"/>
        </a:p>
      </dgm:t>
    </dgm:pt>
    <dgm:pt modelId="{D2C8C2FA-29F8-4189-BD32-15B13F05A23F}">
      <dgm:prSet/>
      <dgm:spPr/>
      <dgm:t>
        <a:bodyPr/>
        <a:lstStyle/>
        <a:p>
          <a:pPr rtl="0"/>
          <a:r>
            <a:rPr lang="en-US" dirty="0" smtClean="0"/>
            <a:t>Deploy bits, WCF service &amp; config to server</a:t>
          </a:r>
          <a:endParaRPr lang="en-US" dirty="0"/>
        </a:p>
      </dgm:t>
    </dgm:pt>
    <dgm:pt modelId="{E4755A80-238C-44F7-AFB3-B963551DBD55}" type="parTrans" cxnId="{91D53204-18FA-4087-AE86-27234DC77DAE}">
      <dgm:prSet/>
      <dgm:spPr/>
      <dgm:t>
        <a:bodyPr/>
        <a:lstStyle/>
        <a:p>
          <a:endParaRPr lang="en-US"/>
        </a:p>
      </dgm:t>
    </dgm:pt>
    <dgm:pt modelId="{DF0D8CD9-F3E0-43E5-AD9A-CE6F0C4E3760}" type="sibTrans" cxnId="{91D53204-18FA-4087-AE86-27234DC77DAE}">
      <dgm:prSet/>
      <dgm:spPr/>
      <dgm:t>
        <a:bodyPr/>
        <a:lstStyle/>
        <a:p>
          <a:endParaRPr lang="en-US"/>
        </a:p>
      </dgm:t>
    </dgm:pt>
    <dgm:pt modelId="{E7FB1A9F-62E8-42A3-9989-F8B160C7B795}">
      <dgm:prSet/>
      <dgm:spPr/>
      <dgm:t>
        <a:bodyPr/>
        <a:lstStyle/>
        <a:p>
          <a:pPr rtl="0"/>
          <a:r>
            <a:rPr lang="en-US" dirty="0" smtClean="0"/>
            <a:t>Register the Service &amp; Service Proxy with SharePoint</a:t>
          </a:r>
          <a:endParaRPr lang="en-US" dirty="0"/>
        </a:p>
      </dgm:t>
    </dgm:pt>
    <dgm:pt modelId="{64DC6D93-8A40-46ED-82AD-36F0CFB75D23}" type="parTrans" cxnId="{0F761E25-5B2E-4A4D-A2B8-BC485FD568C7}">
      <dgm:prSet/>
      <dgm:spPr/>
      <dgm:t>
        <a:bodyPr/>
        <a:lstStyle/>
        <a:p>
          <a:endParaRPr lang="en-US"/>
        </a:p>
      </dgm:t>
    </dgm:pt>
    <dgm:pt modelId="{1EC61CF4-8C2D-4A3A-B0F2-525AFED40D04}" type="sibTrans" cxnId="{0F761E25-5B2E-4A4D-A2B8-BC485FD568C7}">
      <dgm:prSet/>
      <dgm:spPr/>
      <dgm:t>
        <a:bodyPr/>
        <a:lstStyle/>
        <a:p>
          <a:endParaRPr lang="en-US"/>
        </a:p>
      </dgm:t>
    </dgm:pt>
    <dgm:pt modelId="{F7D5584F-BD0F-41E3-A405-33F8AA1EC467}">
      <dgm:prSet/>
      <dgm:spPr/>
      <dgm:t>
        <a:bodyPr/>
        <a:lstStyle/>
        <a:p>
          <a:pPr rtl="0"/>
          <a:r>
            <a:rPr lang="en-US" dirty="0" smtClean="0"/>
            <a:t>Provision</a:t>
          </a:r>
          <a:endParaRPr lang="en-US" dirty="0"/>
        </a:p>
      </dgm:t>
    </dgm:pt>
    <dgm:pt modelId="{F84C181B-4C62-4BE2-BAF2-C871CAC56869}" type="parTrans" cxnId="{4F55B29C-33E3-4A6B-9DB7-3C01EB5CA1E2}">
      <dgm:prSet/>
      <dgm:spPr/>
      <dgm:t>
        <a:bodyPr/>
        <a:lstStyle/>
        <a:p>
          <a:endParaRPr lang="en-US"/>
        </a:p>
      </dgm:t>
    </dgm:pt>
    <dgm:pt modelId="{0FC22CFA-B23C-4FC5-89B4-096966EE9ADE}" type="sibTrans" cxnId="{4F55B29C-33E3-4A6B-9DB7-3C01EB5CA1E2}">
      <dgm:prSet/>
      <dgm:spPr/>
      <dgm:t>
        <a:bodyPr/>
        <a:lstStyle/>
        <a:p>
          <a:endParaRPr lang="en-US"/>
        </a:p>
      </dgm:t>
    </dgm:pt>
    <dgm:pt modelId="{E44744AF-8741-40E3-989D-5B188C02207A}">
      <dgm:prSet/>
      <dgm:spPr/>
      <dgm:t>
        <a:bodyPr/>
        <a:lstStyle/>
        <a:p>
          <a:pPr rtl="0"/>
          <a:r>
            <a:rPr lang="en-US" dirty="0" smtClean="0"/>
            <a:t>Create Service Application</a:t>
          </a:r>
          <a:endParaRPr lang="en-US" dirty="0"/>
        </a:p>
      </dgm:t>
    </dgm:pt>
    <dgm:pt modelId="{BCC05DFF-86FC-4BD4-BAF7-B38C152C4A8E}" type="parTrans" cxnId="{BAD73D3C-5350-424C-8C25-80C4B14F30A5}">
      <dgm:prSet/>
      <dgm:spPr/>
      <dgm:t>
        <a:bodyPr/>
        <a:lstStyle/>
        <a:p>
          <a:endParaRPr lang="en-US"/>
        </a:p>
      </dgm:t>
    </dgm:pt>
    <dgm:pt modelId="{86EF3594-520D-47B1-BAE4-08159F34284F}" type="sibTrans" cxnId="{BAD73D3C-5350-424C-8C25-80C4B14F30A5}">
      <dgm:prSet/>
      <dgm:spPr/>
      <dgm:t>
        <a:bodyPr/>
        <a:lstStyle/>
        <a:p>
          <a:endParaRPr lang="en-US"/>
        </a:p>
      </dgm:t>
    </dgm:pt>
    <dgm:pt modelId="{FFD948F7-67A0-4522-930D-E3A118B5DF93}">
      <dgm:prSet/>
      <dgm:spPr/>
      <dgm:t>
        <a:bodyPr/>
        <a:lstStyle/>
        <a:p>
          <a:pPr rtl="0"/>
          <a:r>
            <a:rPr lang="en-US" dirty="0" smtClean="0"/>
            <a:t>Create Service App Proxy on WFE</a:t>
          </a:r>
          <a:endParaRPr lang="en-US" dirty="0"/>
        </a:p>
      </dgm:t>
    </dgm:pt>
    <dgm:pt modelId="{360FF932-5773-4AC8-9C3C-52AD913D0848}" type="parTrans" cxnId="{B98C13C5-1815-46B0-9C98-8404692DC57B}">
      <dgm:prSet/>
      <dgm:spPr/>
      <dgm:t>
        <a:bodyPr/>
        <a:lstStyle/>
        <a:p>
          <a:endParaRPr lang="en-US"/>
        </a:p>
      </dgm:t>
    </dgm:pt>
    <dgm:pt modelId="{4B40BDF5-416B-40A1-8610-0DFC764A177A}" type="sibTrans" cxnId="{B98C13C5-1815-46B0-9C98-8404692DC57B}">
      <dgm:prSet/>
      <dgm:spPr/>
      <dgm:t>
        <a:bodyPr/>
        <a:lstStyle/>
        <a:p>
          <a:endParaRPr lang="en-US"/>
        </a:p>
      </dgm:t>
    </dgm:pt>
    <dgm:pt modelId="{D7BCEB02-DED8-4F4F-9D35-4A5D13269E0A}">
      <dgm:prSet/>
      <dgm:spPr/>
      <dgm:t>
        <a:bodyPr/>
        <a:lstStyle/>
        <a:p>
          <a:pPr rtl="0"/>
          <a:r>
            <a:rPr lang="en-US" dirty="0" smtClean="0"/>
            <a:t>Create custom database</a:t>
          </a:r>
          <a:endParaRPr lang="en-US" dirty="0"/>
        </a:p>
      </dgm:t>
    </dgm:pt>
    <dgm:pt modelId="{B532AEC9-52A4-4AE4-9C7E-B6C2DEB871C8}" type="parTrans" cxnId="{2E5767CB-1A6D-418C-A5BC-50DA8BC2BBB7}">
      <dgm:prSet/>
      <dgm:spPr/>
      <dgm:t>
        <a:bodyPr/>
        <a:lstStyle/>
        <a:p>
          <a:endParaRPr lang="en-US"/>
        </a:p>
      </dgm:t>
    </dgm:pt>
    <dgm:pt modelId="{1F1232D4-F9B0-483D-BA79-3206C30B0C8F}" type="sibTrans" cxnId="{2E5767CB-1A6D-418C-A5BC-50DA8BC2BBB7}">
      <dgm:prSet/>
      <dgm:spPr/>
      <dgm:t>
        <a:bodyPr/>
        <a:lstStyle/>
        <a:p>
          <a:endParaRPr lang="en-US"/>
        </a:p>
      </dgm:t>
    </dgm:pt>
    <dgm:pt modelId="{50FE322D-5954-43A4-A22C-7C4F19DC95CE}">
      <dgm:prSet/>
      <dgm:spPr/>
      <dgm:t>
        <a:bodyPr/>
        <a:lstStyle/>
        <a:p>
          <a:pPr rtl="0"/>
          <a:r>
            <a:rPr lang="en-US" dirty="0" smtClean="0"/>
            <a:t>Assign accounts, administrators</a:t>
          </a:r>
          <a:endParaRPr lang="en-US" dirty="0"/>
        </a:p>
      </dgm:t>
    </dgm:pt>
    <dgm:pt modelId="{D500A382-73DC-4439-A176-FFDEF75B79E1}" type="parTrans" cxnId="{1D737914-6AD7-4908-89BD-83A54F3910EE}">
      <dgm:prSet/>
      <dgm:spPr/>
      <dgm:t>
        <a:bodyPr/>
        <a:lstStyle/>
        <a:p>
          <a:endParaRPr lang="en-US"/>
        </a:p>
      </dgm:t>
    </dgm:pt>
    <dgm:pt modelId="{1964174C-31C0-4240-9321-4DD2F7A1497B}" type="sibTrans" cxnId="{1D737914-6AD7-4908-89BD-83A54F3910EE}">
      <dgm:prSet/>
      <dgm:spPr/>
      <dgm:t>
        <a:bodyPr/>
        <a:lstStyle/>
        <a:p>
          <a:endParaRPr lang="en-US"/>
        </a:p>
      </dgm:t>
    </dgm:pt>
    <dgm:pt modelId="{97416AB5-F88B-425F-AB93-5EE322A7B717}">
      <dgm:prSet/>
      <dgm:spPr/>
      <dgm:t>
        <a:bodyPr/>
        <a:lstStyle/>
        <a:p>
          <a:pPr rtl="0"/>
          <a:r>
            <a:rPr lang="en-US" dirty="0" smtClean="0"/>
            <a:t>Start Instances</a:t>
          </a:r>
          <a:endParaRPr lang="en-US" dirty="0"/>
        </a:p>
      </dgm:t>
    </dgm:pt>
    <dgm:pt modelId="{CFBA48CD-A95F-458D-BC57-2867CC5E1C9C}" type="parTrans" cxnId="{9E7BE228-5335-490C-B9C0-5BEF26AD15F5}">
      <dgm:prSet/>
      <dgm:spPr/>
      <dgm:t>
        <a:bodyPr/>
        <a:lstStyle/>
        <a:p>
          <a:endParaRPr lang="en-US"/>
        </a:p>
      </dgm:t>
    </dgm:pt>
    <dgm:pt modelId="{1C941DF6-CA1A-48E4-B640-7DF7224F125D}" type="sibTrans" cxnId="{9E7BE228-5335-490C-B9C0-5BEF26AD15F5}">
      <dgm:prSet/>
      <dgm:spPr/>
      <dgm:t>
        <a:bodyPr/>
        <a:lstStyle/>
        <a:p>
          <a:endParaRPr lang="en-US"/>
        </a:p>
      </dgm:t>
    </dgm:pt>
    <dgm:pt modelId="{08CAD096-BE39-4543-9432-793A8AAE626A}">
      <dgm:prSet/>
      <dgm:spPr/>
      <dgm:t>
        <a:bodyPr/>
        <a:lstStyle/>
        <a:p>
          <a:pPr rtl="0"/>
          <a:r>
            <a:rPr lang="en-US" dirty="0" smtClean="0"/>
            <a:t>Deploy Web services</a:t>
          </a:r>
          <a:endParaRPr lang="en-US" dirty="0"/>
        </a:p>
      </dgm:t>
    </dgm:pt>
    <dgm:pt modelId="{1E0D01FA-8F6C-4DB4-B409-3B821AB66F54}" type="parTrans" cxnId="{F00EA505-8BD3-404D-A850-F66C096FB275}">
      <dgm:prSet/>
      <dgm:spPr/>
      <dgm:t>
        <a:bodyPr/>
        <a:lstStyle/>
        <a:p>
          <a:endParaRPr lang="en-US"/>
        </a:p>
      </dgm:t>
    </dgm:pt>
    <dgm:pt modelId="{390CF7AB-B107-441F-A3EB-60F0283663AD}" type="sibTrans" cxnId="{F00EA505-8BD3-404D-A850-F66C096FB275}">
      <dgm:prSet/>
      <dgm:spPr/>
      <dgm:t>
        <a:bodyPr/>
        <a:lstStyle/>
        <a:p>
          <a:endParaRPr lang="en-US"/>
        </a:p>
      </dgm:t>
    </dgm:pt>
    <dgm:pt modelId="{DBDADAB1-1620-48E1-9E5E-FCD06DF0EB00}">
      <dgm:prSet/>
      <dgm:spPr/>
      <dgm:t>
        <a:bodyPr/>
        <a:lstStyle/>
        <a:p>
          <a:pPr rtl="0"/>
          <a:r>
            <a:rPr lang="en-US" dirty="0" smtClean="0"/>
            <a:t>Manage</a:t>
          </a:r>
          <a:endParaRPr lang="en-US" dirty="0"/>
        </a:p>
      </dgm:t>
    </dgm:pt>
    <dgm:pt modelId="{E3B60ACD-497C-4B81-9F12-17DBC5302670}" type="parTrans" cxnId="{FF9DAFAA-E715-4E74-A972-1453C419068E}">
      <dgm:prSet/>
      <dgm:spPr/>
      <dgm:t>
        <a:bodyPr/>
        <a:lstStyle/>
        <a:p>
          <a:endParaRPr lang="en-US"/>
        </a:p>
      </dgm:t>
    </dgm:pt>
    <dgm:pt modelId="{E845C210-051E-44EB-A321-E8702F541690}" type="sibTrans" cxnId="{FF9DAFAA-E715-4E74-A972-1453C419068E}">
      <dgm:prSet/>
      <dgm:spPr/>
      <dgm:t>
        <a:bodyPr/>
        <a:lstStyle/>
        <a:p>
          <a:endParaRPr lang="en-US"/>
        </a:p>
      </dgm:t>
    </dgm:pt>
    <dgm:pt modelId="{4D7F5ADE-1DFA-414E-A39B-E03906E916E7}">
      <dgm:prSet/>
      <dgm:spPr/>
      <dgm:t>
        <a:bodyPr/>
        <a:lstStyle/>
        <a:p>
          <a:pPr rtl="0"/>
          <a:r>
            <a:rPr lang="en-US" dirty="0" smtClean="0"/>
            <a:t>Day-to-day management</a:t>
          </a:r>
          <a:endParaRPr lang="en-US" dirty="0"/>
        </a:p>
      </dgm:t>
    </dgm:pt>
    <dgm:pt modelId="{101F1327-A946-41EB-A546-01D01188A04E}" type="parTrans" cxnId="{77FC5759-D370-48B2-83A8-E730138E128D}">
      <dgm:prSet/>
      <dgm:spPr/>
      <dgm:t>
        <a:bodyPr/>
        <a:lstStyle/>
        <a:p>
          <a:endParaRPr lang="en-US"/>
        </a:p>
      </dgm:t>
    </dgm:pt>
    <dgm:pt modelId="{C27A236C-E7DE-4A2C-94A0-BE6E5FD2FE41}" type="sibTrans" cxnId="{77FC5759-D370-48B2-83A8-E730138E128D}">
      <dgm:prSet/>
      <dgm:spPr/>
      <dgm:t>
        <a:bodyPr/>
        <a:lstStyle/>
        <a:p>
          <a:endParaRPr lang="en-US"/>
        </a:p>
      </dgm:t>
    </dgm:pt>
    <dgm:pt modelId="{49D34BD9-4D25-486E-BE4D-E2714DA99BDB}">
      <dgm:prSet/>
      <dgm:spPr/>
      <dgm:t>
        <a:bodyPr/>
        <a:lstStyle/>
        <a:p>
          <a:pPr rtl="0"/>
          <a:r>
            <a:rPr lang="en-US" dirty="0" smtClean="0"/>
            <a:t>Expose &amp; connect Service to External SharePoint farms</a:t>
          </a:r>
          <a:endParaRPr lang="en-US" dirty="0"/>
        </a:p>
      </dgm:t>
    </dgm:pt>
    <dgm:pt modelId="{FE492CC8-04FD-45F0-817F-91658A835D45}" type="parTrans" cxnId="{873A6907-2C65-4292-B926-29EC0F6DBA5E}">
      <dgm:prSet/>
      <dgm:spPr/>
      <dgm:t>
        <a:bodyPr/>
        <a:lstStyle/>
        <a:p>
          <a:endParaRPr lang="en-US"/>
        </a:p>
      </dgm:t>
    </dgm:pt>
    <dgm:pt modelId="{17D99F6F-8D12-4638-BB18-27E7343F35E5}" type="sibTrans" cxnId="{873A6907-2C65-4292-B926-29EC0F6DBA5E}">
      <dgm:prSet/>
      <dgm:spPr/>
      <dgm:t>
        <a:bodyPr/>
        <a:lstStyle/>
        <a:p>
          <a:endParaRPr lang="en-US"/>
        </a:p>
      </dgm:t>
    </dgm:pt>
    <dgm:pt modelId="{AD3C667A-D958-41D8-9C4F-9227E7456057}">
      <dgm:prSet/>
      <dgm:spPr/>
      <dgm:t>
        <a:bodyPr/>
        <a:lstStyle/>
        <a:p>
          <a:pPr rtl="0"/>
          <a:r>
            <a:rPr lang="en-US" dirty="0" smtClean="0"/>
            <a:t>Start Windows NT Services</a:t>
          </a:r>
          <a:endParaRPr lang="en-US" dirty="0"/>
        </a:p>
      </dgm:t>
    </dgm:pt>
    <dgm:pt modelId="{6CE02F7F-523B-467A-8455-5E4BF07F063E}" type="parTrans" cxnId="{DC1F5CD5-5C0A-4293-99E4-BFC792CB0AD1}">
      <dgm:prSet/>
      <dgm:spPr/>
      <dgm:t>
        <a:bodyPr/>
        <a:lstStyle/>
        <a:p>
          <a:endParaRPr lang="en-US"/>
        </a:p>
      </dgm:t>
    </dgm:pt>
    <dgm:pt modelId="{233D9DDB-256A-4ADB-B0E1-CA0CAC10C719}" type="sibTrans" cxnId="{DC1F5CD5-5C0A-4293-99E4-BFC792CB0AD1}">
      <dgm:prSet/>
      <dgm:spPr/>
      <dgm:t>
        <a:bodyPr/>
        <a:lstStyle/>
        <a:p>
          <a:endParaRPr lang="en-US"/>
        </a:p>
      </dgm:t>
    </dgm:pt>
    <dgm:pt modelId="{4B5675E6-C703-4D41-9A79-F10B4646ACFA}" type="pres">
      <dgm:prSet presAssocID="{CFA47E1E-719C-4FEB-87C4-85AFB6D14029}" presName="Name0" presStyleCnt="0">
        <dgm:presLayoutVars>
          <dgm:dir/>
          <dgm:animLvl val="lvl"/>
          <dgm:resizeHandles val="exact"/>
        </dgm:presLayoutVars>
      </dgm:prSet>
      <dgm:spPr/>
      <dgm:t>
        <a:bodyPr/>
        <a:lstStyle/>
        <a:p>
          <a:endParaRPr lang="en-US"/>
        </a:p>
      </dgm:t>
    </dgm:pt>
    <dgm:pt modelId="{EEF6EB45-3BA5-4DA4-8801-8F4CC7670BBF}" type="pres">
      <dgm:prSet presAssocID="{73ABFE8E-CA92-4506-97F4-EFA3F148D405}" presName="composite" presStyleCnt="0"/>
      <dgm:spPr/>
    </dgm:pt>
    <dgm:pt modelId="{E7EAF396-6DFA-4DC9-8651-58365EBE71C1}" type="pres">
      <dgm:prSet presAssocID="{73ABFE8E-CA92-4506-97F4-EFA3F148D405}" presName="parTx" presStyleLbl="alignNode1" presStyleIdx="0" presStyleCnt="4">
        <dgm:presLayoutVars>
          <dgm:chMax val="0"/>
          <dgm:chPref val="0"/>
          <dgm:bulletEnabled val="1"/>
        </dgm:presLayoutVars>
      </dgm:prSet>
      <dgm:spPr/>
      <dgm:t>
        <a:bodyPr/>
        <a:lstStyle/>
        <a:p>
          <a:endParaRPr lang="en-US"/>
        </a:p>
      </dgm:t>
    </dgm:pt>
    <dgm:pt modelId="{D3D51F12-E084-4243-AB92-60ABEE014F68}" type="pres">
      <dgm:prSet presAssocID="{73ABFE8E-CA92-4506-97F4-EFA3F148D405}" presName="desTx" presStyleLbl="alignAccFollowNode1" presStyleIdx="0" presStyleCnt="4">
        <dgm:presLayoutVars>
          <dgm:bulletEnabled val="1"/>
        </dgm:presLayoutVars>
      </dgm:prSet>
      <dgm:spPr/>
      <dgm:t>
        <a:bodyPr/>
        <a:lstStyle/>
        <a:p>
          <a:endParaRPr lang="en-US"/>
        </a:p>
      </dgm:t>
    </dgm:pt>
    <dgm:pt modelId="{A47A1AB7-5A03-4164-933F-0037B69355E0}" type="pres">
      <dgm:prSet presAssocID="{098C73A9-361D-4DAC-A8FA-D9740EC659E0}" presName="space" presStyleCnt="0"/>
      <dgm:spPr/>
    </dgm:pt>
    <dgm:pt modelId="{16FA4793-CF9E-4755-B7E4-7835C0B3FB13}" type="pres">
      <dgm:prSet presAssocID="{F7D5584F-BD0F-41E3-A405-33F8AA1EC467}" presName="composite" presStyleCnt="0"/>
      <dgm:spPr/>
    </dgm:pt>
    <dgm:pt modelId="{B943B2FC-DD28-4935-A92E-56374707D2E0}" type="pres">
      <dgm:prSet presAssocID="{F7D5584F-BD0F-41E3-A405-33F8AA1EC467}" presName="parTx" presStyleLbl="alignNode1" presStyleIdx="1" presStyleCnt="4">
        <dgm:presLayoutVars>
          <dgm:chMax val="0"/>
          <dgm:chPref val="0"/>
          <dgm:bulletEnabled val="1"/>
        </dgm:presLayoutVars>
      </dgm:prSet>
      <dgm:spPr/>
      <dgm:t>
        <a:bodyPr/>
        <a:lstStyle/>
        <a:p>
          <a:endParaRPr lang="en-US"/>
        </a:p>
      </dgm:t>
    </dgm:pt>
    <dgm:pt modelId="{B6D01A68-C8B4-467D-8D8B-C1EE4115DC56}" type="pres">
      <dgm:prSet presAssocID="{F7D5584F-BD0F-41E3-A405-33F8AA1EC467}" presName="desTx" presStyleLbl="alignAccFollowNode1" presStyleIdx="1" presStyleCnt="4">
        <dgm:presLayoutVars>
          <dgm:bulletEnabled val="1"/>
        </dgm:presLayoutVars>
      </dgm:prSet>
      <dgm:spPr/>
      <dgm:t>
        <a:bodyPr/>
        <a:lstStyle/>
        <a:p>
          <a:endParaRPr lang="en-US"/>
        </a:p>
      </dgm:t>
    </dgm:pt>
    <dgm:pt modelId="{B4073726-BD04-451F-9A13-0016071951D1}" type="pres">
      <dgm:prSet presAssocID="{0FC22CFA-B23C-4FC5-89B4-096966EE9ADE}" presName="space" presStyleCnt="0"/>
      <dgm:spPr/>
    </dgm:pt>
    <dgm:pt modelId="{5C16E3D6-96F4-45FE-BF96-9301B2BB6892}" type="pres">
      <dgm:prSet presAssocID="{97416AB5-F88B-425F-AB93-5EE322A7B717}" presName="composite" presStyleCnt="0"/>
      <dgm:spPr/>
    </dgm:pt>
    <dgm:pt modelId="{BA7C4830-2479-4590-8D5B-8823A28740F4}" type="pres">
      <dgm:prSet presAssocID="{97416AB5-F88B-425F-AB93-5EE322A7B717}" presName="parTx" presStyleLbl="alignNode1" presStyleIdx="2" presStyleCnt="4">
        <dgm:presLayoutVars>
          <dgm:chMax val="0"/>
          <dgm:chPref val="0"/>
          <dgm:bulletEnabled val="1"/>
        </dgm:presLayoutVars>
      </dgm:prSet>
      <dgm:spPr/>
      <dgm:t>
        <a:bodyPr/>
        <a:lstStyle/>
        <a:p>
          <a:endParaRPr lang="en-US"/>
        </a:p>
      </dgm:t>
    </dgm:pt>
    <dgm:pt modelId="{1057F84B-F7AF-4140-AC2B-224AA2D6175B}" type="pres">
      <dgm:prSet presAssocID="{97416AB5-F88B-425F-AB93-5EE322A7B717}" presName="desTx" presStyleLbl="alignAccFollowNode1" presStyleIdx="2" presStyleCnt="4">
        <dgm:presLayoutVars>
          <dgm:bulletEnabled val="1"/>
        </dgm:presLayoutVars>
      </dgm:prSet>
      <dgm:spPr/>
      <dgm:t>
        <a:bodyPr/>
        <a:lstStyle/>
        <a:p>
          <a:endParaRPr lang="en-US"/>
        </a:p>
      </dgm:t>
    </dgm:pt>
    <dgm:pt modelId="{DAB603F5-FB0E-4EEE-BC58-DADE803795B5}" type="pres">
      <dgm:prSet presAssocID="{1C941DF6-CA1A-48E4-B640-7DF7224F125D}" presName="space" presStyleCnt="0"/>
      <dgm:spPr/>
    </dgm:pt>
    <dgm:pt modelId="{CC158232-4483-492D-876F-FB17D590DC76}" type="pres">
      <dgm:prSet presAssocID="{DBDADAB1-1620-48E1-9E5E-FCD06DF0EB00}" presName="composite" presStyleCnt="0"/>
      <dgm:spPr/>
    </dgm:pt>
    <dgm:pt modelId="{D9B555DE-7DC3-4ED2-892B-D66F7B3B4169}" type="pres">
      <dgm:prSet presAssocID="{DBDADAB1-1620-48E1-9E5E-FCD06DF0EB00}" presName="parTx" presStyleLbl="alignNode1" presStyleIdx="3" presStyleCnt="4">
        <dgm:presLayoutVars>
          <dgm:chMax val="0"/>
          <dgm:chPref val="0"/>
          <dgm:bulletEnabled val="1"/>
        </dgm:presLayoutVars>
      </dgm:prSet>
      <dgm:spPr/>
      <dgm:t>
        <a:bodyPr/>
        <a:lstStyle/>
        <a:p>
          <a:endParaRPr lang="en-US"/>
        </a:p>
      </dgm:t>
    </dgm:pt>
    <dgm:pt modelId="{F796E279-EB8A-4805-9F22-DF46A6DC161C}" type="pres">
      <dgm:prSet presAssocID="{DBDADAB1-1620-48E1-9E5E-FCD06DF0EB00}" presName="desTx" presStyleLbl="alignAccFollowNode1" presStyleIdx="3" presStyleCnt="4">
        <dgm:presLayoutVars>
          <dgm:bulletEnabled val="1"/>
        </dgm:presLayoutVars>
      </dgm:prSet>
      <dgm:spPr/>
      <dgm:t>
        <a:bodyPr/>
        <a:lstStyle/>
        <a:p>
          <a:endParaRPr lang="en-US"/>
        </a:p>
      </dgm:t>
    </dgm:pt>
  </dgm:ptLst>
  <dgm:cxnLst>
    <dgm:cxn modelId="{09CD8F65-0415-4926-93CF-9E87F7A7A93B}" type="presOf" srcId="{E44744AF-8741-40E3-989D-5B188C02207A}" destId="{B6D01A68-C8B4-467D-8D8B-C1EE4115DC56}" srcOrd="0" destOrd="0" presId="urn:microsoft.com/office/officeart/2005/8/layout/hList1"/>
    <dgm:cxn modelId="{BD253002-EC20-469B-BAF8-79D332DD5D23}" type="presOf" srcId="{4D7F5ADE-1DFA-414E-A39B-E03906E916E7}" destId="{F796E279-EB8A-4805-9F22-DF46A6DC161C}" srcOrd="0" destOrd="0" presId="urn:microsoft.com/office/officeart/2005/8/layout/hList1"/>
    <dgm:cxn modelId="{DE854208-10AD-4A54-9CEB-150C31436B51}" type="presOf" srcId="{E7FB1A9F-62E8-42A3-9989-F8B160C7B795}" destId="{D3D51F12-E084-4243-AB92-60ABEE014F68}" srcOrd="0" destOrd="1" presId="urn:microsoft.com/office/officeart/2005/8/layout/hList1"/>
    <dgm:cxn modelId="{8C1C03C1-3F8E-4B6D-9DBF-10274D74C59E}" type="presOf" srcId="{08CAD096-BE39-4543-9432-793A8AAE626A}" destId="{1057F84B-F7AF-4140-AC2B-224AA2D6175B}" srcOrd="0" destOrd="0" presId="urn:microsoft.com/office/officeart/2005/8/layout/hList1"/>
    <dgm:cxn modelId="{95BBFA05-F58D-4667-ABA2-DC3C33364F79}" type="presOf" srcId="{73ABFE8E-CA92-4506-97F4-EFA3F148D405}" destId="{E7EAF396-6DFA-4DC9-8651-58365EBE71C1}" srcOrd="0" destOrd="0" presId="urn:microsoft.com/office/officeart/2005/8/layout/hList1"/>
    <dgm:cxn modelId="{1D737914-6AD7-4908-89BD-83A54F3910EE}" srcId="{F7D5584F-BD0F-41E3-A405-33F8AA1EC467}" destId="{50FE322D-5954-43A4-A22C-7C4F19DC95CE}" srcOrd="3" destOrd="0" parTransId="{D500A382-73DC-4439-A176-FFDEF75B79E1}" sibTransId="{1964174C-31C0-4240-9321-4DD2F7A1497B}"/>
    <dgm:cxn modelId="{4F55B29C-33E3-4A6B-9DB7-3C01EB5CA1E2}" srcId="{CFA47E1E-719C-4FEB-87C4-85AFB6D14029}" destId="{F7D5584F-BD0F-41E3-A405-33F8AA1EC467}" srcOrd="1" destOrd="0" parTransId="{F84C181B-4C62-4BE2-BAF2-C871CAC56869}" sibTransId="{0FC22CFA-B23C-4FC5-89B4-096966EE9ADE}"/>
    <dgm:cxn modelId="{4DA08EB1-03D1-49C6-BC38-8954DC8FE053}" type="presOf" srcId="{DBDADAB1-1620-48E1-9E5E-FCD06DF0EB00}" destId="{D9B555DE-7DC3-4ED2-892B-D66F7B3B4169}" srcOrd="0" destOrd="0" presId="urn:microsoft.com/office/officeart/2005/8/layout/hList1"/>
    <dgm:cxn modelId="{3617677B-A752-48D2-90B1-DD9391F3B225}" type="presOf" srcId="{D2C8C2FA-29F8-4189-BD32-15B13F05A23F}" destId="{D3D51F12-E084-4243-AB92-60ABEE014F68}" srcOrd="0" destOrd="0" presId="urn:microsoft.com/office/officeart/2005/8/layout/hList1"/>
    <dgm:cxn modelId="{1937F9BE-8060-423C-85D7-F3989AC823FB}" type="presOf" srcId="{D7BCEB02-DED8-4F4F-9D35-4A5D13269E0A}" destId="{B6D01A68-C8B4-467D-8D8B-C1EE4115DC56}" srcOrd="0" destOrd="2" presId="urn:microsoft.com/office/officeart/2005/8/layout/hList1"/>
    <dgm:cxn modelId="{98397F7E-5005-4504-96F7-296B219F5533}" type="presOf" srcId="{50FE322D-5954-43A4-A22C-7C4F19DC95CE}" destId="{B6D01A68-C8B4-467D-8D8B-C1EE4115DC56}" srcOrd="0" destOrd="3" presId="urn:microsoft.com/office/officeart/2005/8/layout/hList1"/>
    <dgm:cxn modelId="{E4CDCC80-30FF-4FAB-BE8C-C4ECCE83A02D}" type="presOf" srcId="{AD3C667A-D958-41D8-9C4F-9227E7456057}" destId="{1057F84B-F7AF-4140-AC2B-224AA2D6175B}" srcOrd="0" destOrd="1" presId="urn:microsoft.com/office/officeart/2005/8/layout/hList1"/>
    <dgm:cxn modelId="{B98C13C5-1815-46B0-9C98-8404692DC57B}" srcId="{F7D5584F-BD0F-41E3-A405-33F8AA1EC467}" destId="{FFD948F7-67A0-4522-930D-E3A118B5DF93}" srcOrd="1" destOrd="0" parTransId="{360FF932-5773-4AC8-9C3C-52AD913D0848}" sibTransId="{4B40BDF5-416B-40A1-8610-0DFC764A177A}"/>
    <dgm:cxn modelId="{FF9DAFAA-E715-4E74-A972-1453C419068E}" srcId="{CFA47E1E-719C-4FEB-87C4-85AFB6D14029}" destId="{DBDADAB1-1620-48E1-9E5E-FCD06DF0EB00}" srcOrd="3" destOrd="0" parTransId="{E3B60ACD-497C-4B81-9F12-17DBC5302670}" sibTransId="{E845C210-051E-44EB-A321-E8702F541690}"/>
    <dgm:cxn modelId="{1E6A402B-F6EE-4C7E-A6FC-DB43CA1BA7B6}" type="presOf" srcId="{49D34BD9-4D25-486E-BE4D-E2714DA99BDB}" destId="{F796E279-EB8A-4805-9F22-DF46A6DC161C}" srcOrd="0" destOrd="1" presId="urn:microsoft.com/office/officeart/2005/8/layout/hList1"/>
    <dgm:cxn modelId="{95CD249F-906F-442B-AF15-498A6BE08BC0}" srcId="{CFA47E1E-719C-4FEB-87C4-85AFB6D14029}" destId="{73ABFE8E-CA92-4506-97F4-EFA3F148D405}" srcOrd="0" destOrd="0" parTransId="{AEBA1180-A333-467E-B174-1EF097DC05D5}" sibTransId="{098C73A9-361D-4DAC-A8FA-D9740EC659E0}"/>
    <dgm:cxn modelId="{873A6907-2C65-4292-B926-29EC0F6DBA5E}" srcId="{DBDADAB1-1620-48E1-9E5E-FCD06DF0EB00}" destId="{49D34BD9-4D25-486E-BE4D-E2714DA99BDB}" srcOrd="1" destOrd="0" parTransId="{FE492CC8-04FD-45F0-817F-91658A835D45}" sibTransId="{17D99F6F-8D12-4638-BB18-27E7343F35E5}"/>
    <dgm:cxn modelId="{D58B37E9-56F1-4D31-BBB1-020D81469C55}" type="presOf" srcId="{CFA47E1E-719C-4FEB-87C4-85AFB6D14029}" destId="{4B5675E6-C703-4D41-9A79-F10B4646ACFA}" srcOrd="0" destOrd="0" presId="urn:microsoft.com/office/officeart/2005/8/layout/hList1"/>
    <dgm:cxn modelId="{2E5767CB-1A6D-418C-A5BC-50DA8BC2BBB7}" srcId="{F7D5584F-BD0F-41E3-A405-33F8AA1EC467}" destId="{D7BCEB02-DED8-4F4F-9D35-4A5D13269E0A}" srcOrd="2" destOrd="0" parTransId="{B532AEC9-52A4-4AE4-9C7E-B6C2DEB871C8}" sibTransId="{1F1232D4-F9B0-483D-BA79-3206C30B0C8F}"/>
    <dgm:cxn modelId="{62FBF4DA-9229-4DCA-8D0D-39B4575FA5D5}" type="presOf" srcId="{97416AB5-F88B-425F-AB93-5EE322A7B717}" destId="{BA7C4830-2479-4590-8D5B-8823A28740F4}" srcOrd="0" destOrd="0" presId="urn:microsoft.com/office/officeart/2005/8/layout/hList1"/>
    <dgm:cxn modelId="{ACFA0FF5-A17E-48D9-8275-D9D1139BFF28}" type="presOf" srcId="{FFD948F7-67A0-4522-930D-E3A118B5DF93}" destId="{B6D01A68-C8B4-467D-8D8B-C1EE4115DC56}" srcOrd="0" destOrd="1" presId="urn:microsoft.com/office/officeart/2005/8/layout/hList1"/>
    <dgm:cxn modelId="{F00EA505-8BD3-404D-A850-F66C096FB275}" srcId="{97416AB5-F88B-425F-AB93-5EE322A7B717}" destId="{08CAD096-BE39-4543-9432-793A8AAE626A}" srcOrd="0" destOrd="0" parTransId="{1E0D01FA-8F6C-4DB4-B409-3B821AB66F54}" sibTransId="{390CF7AB-B107-441F-A3EB-60F0283663AD}"/>
    <dgm:cxn modelId="{9E7BE228-5335-490C-B9C0-5BEF26AD15F5}" srcId="{CFA47E1E-719C-4FEB-87C4-85AFB6D14029}" destId="{97416AB5-F88B-425F-AB93-5EE322A7B717}" srcOrd="2" destOrd="0" parTransId="{CFBA48CD-A95F-458D-BC57-2867CC5E1C9C}" sibTransId="{1C941DF6-CA1A-48E4-B640-7DF7224F125D}"/>
    <dgm:cxn modelId="{DC1F5CD5-5C0A-4293-99E4-BFC792CB0AD1}" srcId="{97416AB5-F88B-425F-AB93-5EE322A7B717}" destId="{AD3C667A-D958-41D8-9C4F-9227E7456057}" srcOrd="1" destOrd="0" parTransId="{6CE02F7F-523B-467A-8455-5E4BF07F063E}" sibTransId="{233D9DDB-256A-4ADB-B0E1-CA0CAC10C719}"/>
    <dgm:cxn modelId="{E6236DAA-92CB-406C-9B83-FE35B18AE619}" type="presOf" srcId="{F7D5584F-BD0F-41E3-A405-33F8AA1EC467}" destId="{B943B2FC-DD28-4935-A92E-56374707D2E0}" srcOrd="0" destOrd="0" presId="urn:microsoft.com/office/officeart/2005/8/layout/hList1"/>
    <dgm:cxn modelId="{91D53204-18FA-4087-AE86-27234DC77DAE}" srcId="{73ABFE8E-CA92-4506-97F4-EFA3F148D405}" destId="{D2C8C2FA-29F8-4189-BD32-15B13F05A23F}" srcOrd="0" destOrd="0" parTransId="{E4755A80-238C-44F7-AFB3-B963551DBD55}" sibTransId="{DF0D8CD9-F3E0-43E5-AD9A-CE6F0C4E3760}"/>
    <dgm:cxn modelId="{77FC5759-D370-48B2-83A8-E730138E128D}" srcId="{DBDADAB1-1620-48E1-9E5E-FCD06DF0EB00}" destId="{4D7F5ADE-1DFA-414E-A39B-E03906E916E7}" srcOrd="0" destOrd="0" parTransId="{101F1327-A946-41EB-A546-01D01188A04E}" sibTransId="{C27A236C-E7DE-4A2C-94A0-BE6E5FD2FE41}"/>
    <dgm:cxn modelId="{BAD73D3C-5350-424C-8C25-80C4B14F30A5}" srcId="{F7D5584F-BD0F-41E3-A405-33F8AA1EC467}" destId="{E44744AF-8741-40E3-989D-5B188C02207A}" srcOrd="0" destOrd="0" parTransId="{BCC05DFF-86FC-4BD4-BAF7-B38C152C4A8E}" sibTransId="{86EF3594-520D-47B1-BAE4-08159F34284F}"/>
    <dgm:cxn modelId="{0F761E25-5B2E-4A4D-A2B8-BC485FD568C7}" srcId="{73ABFE8E-CA92-4506-97F4-EFA3F148D405}" destId="{E7FB1A9F-62E8-42A3-9989-F8B160C7B795}" srcOrd="1" destOrd="0" parTransId="{64DC6D93-8A40-46ED-82AD-36F0CFB75D23}" sibTransId="{1EC61CF4-8C2D-4A3A-B0F2-525AFED40D04}"/>
    <dgm:cxn modelId="{DF912433-5EA2-4E35-A2AE-846AFF29B619}" type="presParOf" srcId="{4B5675E6-C703-4D41-9A79-F10B4646ACFA}" destId="{EEF6EB45-3BA5-4DA4-8801-8F4CC7670BBF}" srcOrd="0" destOrd="0" presId="urn:microsoft.com/office/officeart/2005/8/layout/hList1"/>
    <dgm:cxn modelId="{754B3778-1989-49D9-AD49-3ED98AEEC271}" type="presParOf" srcId="{EEF6EB45-3BA5-4DA4-8801-8F4CC7670BBF}" destId="{E7EAF396-6DFA-4DC9-8651-58365EBE71C1}" srcOrd="0" destOrd="0" presId="urn:microsoft.com/office/officeart/2005/8/layout/hList1"/>
    <dgm:cxn modelId="{8ED0D8A5-BDF2-44ED-BAC7-03535EE2FCC9}" type="presParOf" srcId="{EEF6EB45-3BA5-4DA4-8801-8F4CC7670BBF}" destId="{D3D51F12-E084-4243-AB92-60ABEE014F68}" srcOrd="1" destOrd="0" presId="urn:microsoft.com/office/officeart/2005/8/layout/hList1"/>
    <dgm:cxn modelId="{12E9746A-0B03-4D4D-94FF-727972012DF3}" type="presParOf" srcId="{4B5675E6-C703-4D41-9A79-F10B4646ACFA}" destId="{A47A1AB7-5A03-4164-933F-0037B69355E0}" srcOrd="1" destOrd="0" presId="urn:microsoft.com/office/officeart/2005/8/layout/hList1"/>
    <dgm:cxn modelId="{B0C9B399-3EDB-4B03-9613-334DDADD039C}" type="presParOf" srcId="{4B5675E6-C703-4D41-9A79-F10B4646ACFA}" destId="{16FA4793-CF9E-4755-B7E4-7835C0B3FB13}" srcOrd="2" destOrd="0" presId="urn:microsoft.com/office/officeart/2005/8/layout/hList1"/>
    <dgm:cxn modelId="{BCB8891E-925E-43DD-BAAF-39990D1A4590}" type="presParOf" srcId="{16FA4793-CF9E-4755-B7E4-7835C0B3FB13}" destId="{B943B2FC-DD28-4935-A92E-56374707D2E0}" srcOrd="0" destOrd="0" presId="urn:microsoft.com/office/officeart/2005/8/layout/hList1"/>
    <dgm:cxn modelId="{694DF171-5CD6-4CDE-BDFE-DD0EA40F849D}" type="presParOf" srcId="{16FA4793-CF9E-4755-B7E4-7835C0B3FB13}" destId="{B6D01A68-C8B4-467D-8D8B-C1EE4115DC56}" srcOrd="1" destOrd="0" presId="urn:microsoft.com/office/officeart/2005/8/layout/hList1"/>
    <dgm:cxn modelId="{B1E73FED-CDE8-4AC4-BCA0-1CDD2A5BE047}" type="presParOf" srcId="{4B5675E6-C703-4D41-9A79-F10B4646ACFA}" destId="{B4073726-BD04-451F-9A13-0016071951D1}" srcOrd="3" destOrd="0" presId="urn:microsoft.com/office/officeart/2005/8/layout/hList1"/>
    <dgm:cxn modelId="{5525449B-6709-44DE-9EC5-7EA0B05E2E62}" type="presParOf" srcId="{4B5675E6-C703-4D41-9A79-F10B4646ACFA}" destId="{5C16E3D6-96F4-45FE-BF96-9301B2BB6892}" srcOrd="4" destOrd="0" presId="urn:microsoft.com/office/officeart/2005/8/layout/hList1"/>
    <dgm:cxn modelId="{E53B6E50-3BE8-49C7-923A-32890A8163DA}" type="presParOf" srcId="{5C16E3D6-96F4-45FE-BF96-9301B2BB6892}" destId="{BA7C4830-2479-4590-8D5B-8823A28740F4}" srcOrd="0" destOrd="0" presId="urn:microsoft.com/office/officeart/2005/8/layout/hList1"/>
    <dgm:cxn modelId="{C850D6C7-70E3-4BAB-A851-653E26691875}" type="presParOf" srcId="{5C16E3D6-96F4-45FE-BF96-9301B2BB6892}" destId="{1057F84B-F7AF-4140-AC2B-224AA2D6175B}" srcOrd="1" destOrd="0" presId="urn:microsoft.com/office/officeart/2005/8/layout/hList1"/>
    <dgm:cxn modelId="{C0F0E939-0BDE-4B4D-A7C9-55330F679CE3}" type="presParOf" srcId="{4B5675E6-C703-4D41-9A79-F10B4646ACFA}" destId="{DAB603F5-FB0E-4EEE-BC58-DADE803795B5}" srcOrd="5" destOrd="0" presId="urn:microsoft.com/office/officeart/2005/8/layout/hList1"/>
    <dgm:cxn modelId="{83204A13-75F5-40CF-9630-643F437357A1}" type="presParOf" srcId="{4B5675E6-C703-4D41-9A79-F10B4646ACFA}" destId="{CC158232-4483-492D-876F-FB17D590DC76}" srcOrd="6" destOrd="0" presId="urn:microsoft.com/office/officeart/2005/8/layout/hList1"/>
    <dgm:cxn modelId="{2699430E-CCC5-4827-9862-2D268BEAFCC1}" type="presParOf" srcId="{CC158232-4483-492D-876F-FB17D590DC76}" destId="{D9B555DE-7DC3-4ED2-892B-D66F7B3B4169}" srcOrd="0" destOrd="0" presId="urn:microsoft.com/office/officeart/2005/8/layout/hList1"/>
    <dgm:cxn modelId="{FE3082A0-AA57-47F8-A788-9A537FCF5D59}" type="presParOf" srcId="{CC158232-4483-492D-876F-FB17D590DC76}" destId="{F796E279-EB8A-4805-9F22-DF46A6DC161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AF396-6DFA-4DC9-8651-58365EBE71C1}">
      <dsp:nvSpPr>
        <dsp:cNvPr id="0" name=""/>
        <dsp:cNvSpPr/>
      </dsp:nvSpPr>
      <dsp:spPr>
        <a:xfrm>
          <a:off x="3151" y="780318"/>
          <a:ext cx="1894954" cy="518400"/>
        </a:xfrm>
        <a:prstGeom prst="rect">
          <a:avLst/>
        </a:prstGeom>
        <a:solidFill>
          <a:schemeClr val="accent2">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Installation</a:t>
          </a:r>
          <a:endParaRPr lang="en-US" sz="1800" kern="1200" dirty="0"/>
        </a:p>
      </dsp:txBody>
      <dsp:txXfrm>
        <a:off x="3151" y="780318"/>
        <a:ext cx="1894954" cy="518400"/>
      </dsp:txXfrm>
    </dsp:sp>
    <dsp:sp modelId="{D3D51F12-E084-4243-AB92-60ABEE014F68}">
      <dsp:nvSpPr>
        <dsp:cNvPr id="0" name=""/>
        <dsp:cNvSpPr/>
      </dsp:nvSpPr>
      <dsp:spPr>
        <a:xfrm>
          <a:off x="3151" y="1298718"/>
          <a:ext cx="1894954" cy="3026362"/>
        </a:xfrm>
        <a:prstGeom prst="rect">
          <a:avLst/>
        </a:prstGeom>
        <a:solidFill>
          <a:schemeClr val="accent2">
            <a:tint val="40000"/>
            <a:alpha val="90000"/>
            <a:hueOff val="0"/>
            <a:satOff val="0"/>
            <a:lumOff val="0"/>
            <a:alphaOff val="0"/>
          </a:schemeClr>
        </a:solidFill>
        <a:ln w="55000" cap="flat" cmpd="thickThin"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Deploy bits, WCF service &amp; config to server</a:t>
          </a:r>
          <a:endParaRPr lang="en-US" sz="1800" kern="1200" dirty="0"/>
        </a:p>
        <a:p>
          <a:pPr marL="171450" lvl="1" indent="-171450" algn="l" defTabSz="800100" rtl="0">
            <a:lnSpc>
              <a:spcPct val="90000"/>
            </a:lnSpc>
            <a:spcBef>
              <a:spcPct val="0"/>
            </a:spcBef>
            <a:spcAft>
              <a:spcPct val="15000"/>
            </a:spcAft>
            <a:buChar char="••"/>
          </a:pPr>
          <a:r>
            <a:rPr lang="en-US" sz="1800" kern="1200" dirty="0" smtClean="0"/>
            <a:t>Register the Service &amp; Service Proxy with SharePoint</a:t>
          </a:r>
          <a:endParaRPr lang="en-US" sz="1800" kern="1200" dirty="0"/>
        </a:p>
      </dsp:txBody>
      <dsp:txXfrm>
        <a:off x="3151" y="1298718"/>
        <a:ext cx="1894954" cy="3026362"/>
      </dsp:txXfrm>
    </dsp:sp>
    <dsp:sp modelId="{B943B2FC-DD28-4935-A92E-56374707D2E0}">
      <dsp:nvSpPr>
        <dsp:cNvPr id="0" name=""/>
        <dsp:cNvSpPr/>
      </dsp:nvSpPr>
      <dsp:spPr>
        <a:xfrm>
          <a:off x="2163399" y="780318"/>
          <a:ext cx="1894954" cy="518400"/>
        </a:xfrm>
        <a:prstGeom prst="rect">
          <a:avLst/>
        </a:prstGeom>
        <a:solidFill>
          <a:schemeClr val="accent3">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Provision</a:t>
          </a:r>
          <a:endParaRPr lang="en-US" sz="1800" kern="1200" dirty="0"/>
        </a:p>
      </dsp:txBody>
      <dsp:txXfrm>
        <a:off x="2163399" y="780318"/>
        <a:ext cx="1894954" cy="518400"/>
      </dsp:txXfrm>
    </dsp:sp>
    <dsp:sp modelId="{B6D01A68-C8B4-467D-8D8B-C1EE4115DC56}">
      <dsp:nvSpPr>
        <dsp:cNvPr id="0" name=""/>
        <dsp:cNvSpPr/>
      </dsp:nvSpPr>
      <dsp:spPr>
        <a:xfrm>
          <a:off x="2163399" y="1298718"/>
          <a:ext cx="1894954" cy="3026362"/>
        </a:xfrm>
        <a:prstGeom prst="rect">
          <a:avLst/>
        </a:prstGeom>
        <a:solidFill>
          <a:schemeClr val="accent3">
            <a:tint val="40000"/>
            <a:alpha val="90000"/>
            <a:hueOff val="0"/>
            <a:satOff val="0"/>
            <a:lumOff val="0"/>
            <a:alphaOff val="0"/>
          </a:schemeClr>
        </a:solidFill>
        <a:ln w="55000" cap="flat" cmpd="thickThin"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Create Service Application</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Create Service App Proxy on WFE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Create custom database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Assign accounts, administrators</a:t>
          </a:r>
          <a:endParaRPr lang="en-US" sz="1800" kern="1200" dirty="0"/>
        </a:p>
      </dsp:txBody>
      <dsp:txXfrm>
        <a:off x="2163399" y="1298718"/>
        <a:ext cx="1894954" cy="3026362"/>
      </dsp:txXfrm>
    </dsp:sp>
    <dsp:sp modelId="{BA7C4830-2479-4590-8D5B-8823A28740F4}">
      <dsp:nvSpPr>
        <dsp:cNvPr id="0" name=""/>
        <dsp:cNvSpPr/>
      </dsp:nvSpPr>
      <dsp:spPr>
        <a:xfrm>
          <a:off x="4323646" y="780318"/>
          <a:ext cx="1894954" cy="518400"/>
        </a:xfrm>
        <a:prstGeom prst="rect">
          <a:avLst/>
        </a:prstGeom>
        <a:solidFill>
          <a:schemeClr val="accent4">
            <a:hueOff val="0"/>
            <a:satOff val="0"/>
            <a:lumOff val="0"/>
            <a:alphaOff val="0"/>
          </a:schemeClr>
        </a:solidFill>
        <a:ln w="55000" cap="flat" cmpd="thickThin"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Start Instances</a:t>
          </a:r>
          <a:endParaRPr lang="en-US" sz="1800" kern="1200" dirty="0"/>
        </a:p>
      </dsp:txBody>
      <dsp:txXfrm>
        <a:off x="4323646" y="780318"/>
        <a:ext cx="1894954" cy="518400"/>
      </dsp:txXfrm>
    </dsp:sp>
    <dsp:sp modelId="{1057F84B-F7AF-4140-AC2B-224AA2D6175B}">
      <dsp:nvSpPr>
        <dsp:cNvPr id="0" name=""/>
        <dsp:cNvSpPr/>
      </dsp:nvSpPr>
      <dsp:spPr>
        <a:xfrm>
          <a:off x="4323646" y="1298718"/>
          <a:ext cx="1894954" cy="3026362"/>
        </a:xfrm>
        <a:prstGeom prst="rect">
          <a:avLst/>
        </a:prstGeom>
        <a:solidFill>
          <a:schemeClr val="accent4">
            <a:tint val="40000"/>
            <a:alpha val="90000"/>
            <a:hueOff val="0"/>
            <a:satOff val="0"/>
            <a:lumOff val="0"/>
            <a:alphaOff val="0"/>
          </a:schemeClr>
        </a:solidFill>
        <a:ln w="55000" cap="flat" cmpd="thickThin"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Deploy Web services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Start Windows NT Services</a:t>
          </a:r>
          <a:endParaRPr lang="en-US" sz="1800" kern="1200" dirty="0"/>
        </a:p>
      </dsp:txBody>
      <dsp:txXfrm>
        <a:off x="4323646" y="1298718"/>
        <a:ext cx="1894954" cy="3026362"/>
      </dsp:txXfrm>
    </dsp:sp>
    <dsp:sp modelId="{D9B555DE-7DC3-4ED2-892B-D66F7B3B4169}">
      <dsp:nvSpPr>
        <dsp:cNvPr id="0" name=""/>
        <dsp:cNvSpPr/>
      </dsp:nvSpPr>
      <dsp:spPr>
        <a:xfrm>
          <a:off x="6483894" y="780318"/>
          <a:ext cx="1894954" cy="518400"/>
        </a:xfrm>
        <a:prstGeom prst="rect">
          <a:avLst/>
        </a:prstGeom>
        <a:solidFill>
          <a:schemeClr val="accent5">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Manage</a:t>
          </a:r>
          <a:endParaRPr lang="en-US" sz="1800" kern="1200" dirty="0"/>
        </a:p>
      </dsp:txBody>
      <dsp:txXfrm>
        <a:off x="6483894" y="780318"/>
        <a:ext cx="1894954" cy="518400"/>
      </dsp:txXfrm>
    </dsp:sp>
    <dsp:sp modelId="{F796E279-EB8A-4805-9F22-DF46A6DC161C}">
      <dsp:nvSpPr>
        <dsp:cNvPr id="0" name=""/>
        <dsp:cNvSpPr/>
      </dsp:nvSpPr>
      <dsp:spPr>
        <a:xfrm>
          <a:off x="6483894" y="1298718"/>
          <a:ext cx="1894954" cy="3026362"/>
        </a:xfrm>
        <a:prstGeom prst="rect">
          <a:avLst/>
        </a:prstGeom>
        <a:solidFill>
          <a:schemeClr val="accent5">
            <a:tint val="40000"/>
            <a:alpha val="90000"/>
            <a:hueOff val="0"/>
            <a:satOff val="0"/>
            <a:lumOff val="0"/>
            <a:alphaOff val="0"/>
          </a:schemeClr>
        </a:solidFill>
        <a:ln w="55000" cap="flat" cmpd="thickThin"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Day-to-day management</a:t>
          </a:r>
          <a:endParaRPr lang="en-US" sz="1800" kern="1200" dirty="0"/>
        </a:p>
        <a:p>
          <a:pPr marL="171450" lvl="1" indent="-171450" algn="l" defTabSz="800100" rtl="0">
            <a:lnSpc>
              <a:spcPct val="90000"/>
            </a:lnSpc>
            <a:spcBef>
              <a:spcPct val="0"/>
            </a:spcBef>
            <a:spcAft>
              <a:spcPct val="15000"/>
            </a:spcAft>
            <a:buChar char="••"/>
          </a:pPr>
          <a:r>
            <a:rPr lang="en-US" sz="1800" kern="1200" dirty="0" smtClean="0"/>
            <a:t>Expose &amp; connect Service to External SharePoint farms</a:t>
          </a:r>
          <a:endParaRPr lang="en-US" sz="1800" kern="1200" dirty="0"/>
        </a:p>
      </dsp:txBody>
      <dsp:txXfrm>
        <a:off x="6483894" y="1298718"/>
        <a:ext cx="1894954" cy="30263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8: Service Applications - </a:t>
            </a:r>
            <a:fld id="{073E6628-0705-4E34-90AA-D61A964D0AFD}" type="slidenum">
              <a:rPr lang="en-US" smtClean="0"/>
              <a:pPr defTabSz="948507"/>
              <a:t>‹#›</a:t>
            </a:fld>
            <a:endParaRPr lang="en-US" dirty="0"/>
          </a:p>
        </p:txBody>
      </p:sp>
      <p:sp>
        <p:nvSpPr>
          <p:cNvPr id="5"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a:t>MS Confidential : Beta 2 SharePoint Developer Workshop</a:t>
            </a:r>
          </a:p>
        </p:txBody>
      </p:sp>
      <p:sp>
        <p:nvSpPr>
          <p:cNvPr id="8" name="TextBox 7"/>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156045887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7"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dirty="0" smtClean="0"/>
              <a:t>MS Confidential : SharePoint 2010 Developer Workshop (Beta1)</a:t>
            </a:r>
            <a:endParaRPr lang="en-US" dirty="0"/>
          </a:p>
        </p:txBody>
      </p:sp>
      <p:sp>
        <p:nvSpPr>
          <p:cNvPr id="9" name="Slide Number Placeholder 4"/>
          <p:cNvSpPr>
            <a:spLocks noGrp="1"/>
          </p:cNvSpPr>
          <p:nvPr>
            <p:ph type="sldNum" sz="quarter" idx="5"/>
          </p:nvPr>
        </p:nvSpPr>
        <p:spPr>
          <a:xfrm>
            <a:off x="3975652" y="0"/>
            <a:ext cx="3339548" cy="480060"/>
          </a:xfrm>
          <a:prstGeom prst="rect">
            <a:avLst/>
          </a:prstGeom>
        </p:spPr>
        <p:txBody>
          <a:bodyPr lIns="94851" tIns="47425" rIns="94851" bIns="47425"/>
          <a:lstStyle>
            <a:lvl1pPr algn="r">
              <a:defRPr sz="1000"/>
            </a:lvl1pPr>
          </a:lstStyle>
          <a:p>
            <a:r>
              <a:rPr lang="en-US" dirty="0" smtClean="0"/>
              <a:t>Lecture 8: SharePoint Services Architecture- </a:t>
            </a:r>
            <a:fld id="{073E6628-0705-4E34-90AA-D61A964D0AFD}" type="slidenum">
              <a:rPr lang="en-US" smtClean="0"/>
              <a:pPr/>
              <a:t>‹#›</a:t>
            </a:fld>
            <a:endParaRPr lang="en-US" dirty="0"/>
          </a:p>
        </p:txBody>
      </p:sp>
      <p:sp>
        <p:nvSpPr>
          <p:cNvPr id="10" name="TextBox 9"/>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8" name="Picture 2"/>
          <p:cNvPicPr>
            <a:picLocks noChangeAspect="1" noChangeArrowheads="1"/>
          </p:cNvPicPr>
          <p:nvPr/>
        </p:nvPicPr>
        <p:blipFill>
          <a:blip r:embed="rId2"/>
          <a:srcRect/>
          <a:stretch>
            <a:fillRect/>
          </a:stretch>
        </p:blipFill>
        <p:spPr bwMode="auto">
          <a:xfrm>
            <a:off x="6934200" y="9220200"/>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195287096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5" name="Slide Number Placeholder 4"/>
          <p:cNvSpPr>
            <a:spLocks noGrp="1"/>
          </p:cNvSpPr>
          <p:nvPr>
            <p:ph type="sldNum" sz="quarter" idx="11"/>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This slide demonstrates how the service app ecosystem</a:t>
            </a:r>
            <a:r>
              <a:rPr lang="en-US" baseline="0" dirty="0" smtClean="0"/>
              <a:t> works</a:t>
            </a:r>
          </a:p>
          <a:p>
            <a:pPr>
              <a:buFont typeface="Arial" pitchFamily="34" charset="0"/>
              <a:buChar char="•"/>
            </a:pPr>
            <a:r>
              <a:rPr lang="en-US" baseline="0" dirty="0" smtClean="0"/>
              <a:t> Next few slides explain each piece</a:t>
            </a:r>
          </a:p>
          <a:p>
            <a:pPr defTabSz="914319">
              <a:buFont typeface="Arial" pitchFamily="34" charset="0"/>
              <a:buChar char="•"/>
              <a:defRPr/>
            </a:pPr>
            <a:r>
              <a:rPr lang="en-US" baseline="0" dirty="0" smtClean="0"/>
              <a:t> Service apps (SERVICE LOGIC) may have databases the work with</a:t>
            </a:r>
          </a:p>
          <a:p>
            <a:pPr defTabSz="914319">
              <a:buFont typeface="Arial" pitchFamily="34" charset="0"/>
              <a:buChar char="•"/>
              <a:defRPr/>
            </a:pPr>
            <a:r>
              <a:rPr lang="en-US" baseline="0" dirty="0" smtClean="0"/>
              <a:t> Service exposes itself to proxies via WCF</a:t>
            </a:r>
          </a:p>
          <a:p>
            <a:pPr defTabSz="914319">
              <a:buFont typeface="Arial" pitchFamily="34" charset="0"/>
              <a:buChar char="•"/>
              <a:defRPr/>
            </a:pPr>
            <a:r>
              <a:rPr lang="en-US" baseline="0" dirty="0" smtClean="0"/>
              <a:t> The proxy is installed and configured no each WFE in the farm</a:t>
            </a:r>
          </a:p>
          <a:p>
            <a:pPr defTabSz="914319">
              <a:buFont typeface="Arial" pitchFamily="34" charset="0"/>
              <a:buChar char="•"/>
              <a:defRPr/>
            </a:pPr>
            <a:r>
              <a:rPr lang="en-US" baseline="0" dirty="0" smtClean="0"/>
              <a:t> Consumers interact directly with the proxies</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3587" y="0"/>
            <a:ext cx="3169920" cy="480060"/>
          </a:xfrm>
          <a:prstGeom prst="rect">
            <a:avLst/>
          </a:prstGeom>
        </p:spPr>
        <p:txBody>
          <a:bodyPr lIns="96661" tIns="48331" rIns="96661" bIns="48331"/>
          <a:lstStyle/>
          <a:p>
            <a:fld id="{81331B57-0BE5-4F82-AA58-76F53EFF3ADA}" type="datetime8">
              <a:rPr lang="en-US" smtClean="0"/>
              <a:pPr/>
              <a:t>10/15/2009 11:02 AM</a:t>
            </a:fld>
            <a:endParaRPr lang="en-US"/>
          </a:p>
        </p:txBody>
      </p:sp>
      <p:sp>
        <p:nvSpPr>
          <p:cNvPr id="6" name="Footer Placeholder 5"/>
          <p:cNvSpPr>
            <a:spLocks noGrp="1"/>
          </p:cNvSpPr>
          <p:nvPr>
            <p:ph type="ftr" sz="quarter" idx="12"/>
          </p:nvPr>
        </p:nvSpPr>
        <p:spPr>
          <a:xfrm>
            <a:off x="0" y="9119474"/>
            <a:ext cx="3169920" cy="480060"/>
          </a:xfrm>
          <a:prstGeom prst="rect">
            <a:avLst/>
          </a:prstGeom>
        </p:spPr>
        <p:txBody>
          <a:bodyPr lIns="96661" tIns="48331" rIns="96661" bIns="48331"/>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This slide demonstrates the administration components</a:t>
            </a:r>
          </a:p>
          <a:p>
            <a:pPr>
              <a:buFont typeface="Arial" pitchFamily="34" charset="0"/>
              <a:buChar char="•"/>
            </a:pPr>
            <a:r>
              <a:rPr lang="en-US" dirty="0" smtClean="0"/>
              <a:t> Each</a:t>
            </a:r>
            <a:r>
              <a:rPr lang="en-US" baseline="0" dirty="0" smtClean="0"/>
              <a:t> service app should contain a Central Admin &amp; </a:t>
            </a:r>
            <a:r>
              <a:rPr lang="en-US" baseline="0" dirty="0" err="1" smtClean="0"/>
              <a:t>PowerShell</a:t>
            </a:r>
            <a:r>
              <a:rPr lang="en-US" baseline="0" dirty="0" smtClean="0"/>
              <a:t> admin interface</a:t>
            </a:r>
          </a:p>
          <a:p>
            <a:pPr>
              <a:buFont typeface="Arial" pitchFamily="34" charset="0"/>
              <a:buChar char="•"/>
            </a:pPr>
            <a:r>
              <a:rPr lang="en-US" baseline="0" dirty="0" smtClean="0"/>
              <a:t> Admin never happens directly with the service app… should happen through the WCF service</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3587" y="0"/>
            <a:ext cx="3169920" cy="480060"/>
          </a:xfrm>
          <a:prstGeom prst="rect">
            <a:avLst/>
          </a:prstGeom>
        </p:spPr>
        <p:txBody>
          <a:bodyPr lIns="96661" tIns="48331" rIns="96661" bIns="48331"/>
          <a:lstStyle/>
          <a:p>
            <a:fld id="{81331B57-0BE5-4F82-AA58-76F53EFF3ADA}" type="datetime8">
              <a:rPr lang="en-US" smtClean="0"/>
              <a:pPr/>
              <a:t>10/15/2009 11:02 AM</a:t>
            </a:fld>
            <a:endParaRPr lang="en-US"/>
          </a:p>
        </p:txBody>
      </p:sp>
      <p:sp>
        <p:nvSpPr>
          <p:cNvPr id="6" name="Footer Placeholder 5"/>
          <p:cNvSpPr>
            <a:spLocks noGrp="1"/>
          </p:cNvSpPr>
          <p:nvPr>
            <p:ph type="ftr" sz="quarter" idx="12"/>
          </p:nvPr>
        </p:nvSpPr>
        <p:spPr>
          <a:xfrm>
            <a:off x="0" y="9119474"/>
            <a:ext cx="3169920" cy="480060"/>
          </a:xfrm>
          <a:prstGeom prst="rect">
            <a:avLst/>
          </a:prstGeom>
        </p:spPr>
        <p:txBody>
          <a:bodyPr lIns="96661" tIns="48331" rIns="96661" bIns="48331"/>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Show the services admin page in CA</a:t>
            </a:r>
          </a:p>
          <a:p>
            <a:pPr>
              <a:buFont typeface="Arial" pitchFamily="34" charset="0"/>
              <a:buChar char="•"/>
            </a:pPr>
            <a:r>
              <a:rPr lang="en-US" dirty="0" smtClean="0"/>
              <a:t> Show</a:t>
            </a:r>
            <a:r>
              <a:rPr lang="en-US" baseline="0" dirty="0" smtClean="0"/>
              <a:t> how to configure accounts for the service</a:t>
            </a:r>
          </a:p>
          <a:p>
            <a:pPr>
              <a:buFont typeface="Arial" pitchFamily="34" charset="0"/>
              <a:buChar char="•"/>
            </a:pPr>
            <a:r>
              <a:rPr lang="en-US" baseline="0" dirty="0" smtClean="0"/>
              <a:t> Show how to manage the service</a:t>
            </a:r>
          </a:p>
          <a:p>
            <a:pPr>
              <a:buFont typeface="Arial" pitchFamily="34" charset="0"/>
              <a:buChar char="•"/>
            </a:pPr>
            <a:r>
              <a:rPr lang="en-US" baseline="0" dirty="0" smtClean="0"/>
              <a:t> Cross-farm services (use Web Analytics as the example)</a:t>
            </a:r>
          </a:p>
          <a:p>
            <a:pPr lvl="1">
              <a:buFont typeface="Arial" pitchFamily="34" charset="0"/>
              <a:buChar char="•"/>
            </a:pPr>
            <a:r>
              <a:rPr lang="en-US" baseline="0" dirty="0" smtClean="0"/>
              <a:t> Show how to Publish a service (after farms share certificates for trust)</a:t>
            </a:r>
          </a:p>
          <a:p>
            <a:pPr lvl="1">
              <a:buFont typeface="Arial" pitchFamily="34" charset="0"/>
              <a:buChar char="•"/>
            </a:pPr>
            <a:r>
              <a:rPr lang="en-US" baseline="0" dirty="0" smtClean="0"/>
              <a:t> Show how to Connect to a service on a different farm</a:t>
            </a:r>
          </a:p>
          <a:p>
            <a:pPr lvl="2">
              <a:buFont typeface="Arial" pitchFamily="34" charset="0"/>
              <a:buChar char="•"/>
            </a:pPr>
            <a:r>
              <a:rPr lang="en-US" baseline="0" dirty="0" smtClean="0"/>
              <a:t> This creates a proxy on the local farm to the farm hosting the service</a:t>
            </a:r>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Discuss challenges with MOSS</a:t>
            </a:r>
            <a:r>
              <a:rPr lang="en-US" baseline="0" dirty="0" smtClean="0"/>
              <a:t> 2007’s SSP’s</a:t>
            </a:r>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 New arch breaks the limitations of SSP model</a:t>
            </a:r>
          </a:p>
          <a:p>
            <a:pPr>
              <a:buFont typeface="Arial" pitchFamily="34" charset="0"/>
              <a:buChar char="•"/>
            </a:pPr>
            <a:r>
              <a:rPr lang="en-US" baseline="0" dirty="0" smtClean="0"/>
              <a:t> Now each “service” is independent and can be independently scaled &amp; configured</a:t>
            </a:r>
          </a:p>
          <a:p>
            <a:pPr>
              <a:buFont typeface="Arial" pitchFamily="34" charset="0"/>
              <a:buChar char="•"/>
            </a:pPr>
            <a:r>
              <a:rPr lang="en-US" baseline="0" dirty="0" smtClean="0"/>
              <a:t> Web applications can be associated with any service application, not a pre-canned set of options</a:t>
            </a:r>
          </a:p>
          <a:p>
            <a:pPr>
              <a:buFont typeface="Arial" pitchFamily="34" charset="0"/>
              <a:buChar char="•"/>
            </a:pPr>
            <a:r>
              <a:rPr lang="en-US" baseline="0" dirty="0" smtClean="0"/>
              <a:t> Services can be shared across farms, facilitating complete service farms</a:t>
            </a:r>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3587" y="0"/>
            <a:ext cx="3169920" cy="480060"/>
          </a:xfrm>
          <a:prstGeom prst="rect">
            <a:avLst/>
          </a:prstGeom>
        </p:spPr>
        <p:txBody>
          <a:bodyPr lIns="96661" tIns="48331" rIns="96661" bIns="48331"/>
          <a:lstStyle/>
          <a:p>
            <a:fld id="{81331B57-0BE5-4F82-AA58-76F53EFF3ADA}" type="datetime8">
              <a:rPr lang="en-US" smtClean="0"/>
              <a:pPr/>
              <a:t>10/15/2009 11:02 AM</a:t>
            </a:fld>
            <a:endParaRPr lang="en-US"/>
          </a:p>
        </p:txBody>
      </p:sp>
      <p:sp>
        <p:nvSpPr>
          <p:cNvPr id="6" name="Footer Placeholder 5"/>
          <p:cNvSpPr>
            <a:spLocks noGrp="1"/>
          </p:cNvSpPr>
          <p:nvPr>
            <p:ph type="ftr" sz="quarter" idx="12"/>
          </p:nvPr>
        </p:nvSpPr>
        <p:spPr>
          <a:xfrm>
            <a:off x="0" y="9119474"/>
            <a:ext cx="3169920" cy="480060"/>
          </a:xfrm>
          <a:prstGeom prst="rect">
            <a:avLst/>
          </a:prstGeom>
        </p:spPr>
        <p:txBody>
          <a:bodyPr lIns="96661" tIns="48331" rIns="96661" bIns="48331"/>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Service is the program a developer created / what you install</a:t>
            </a:r>
          </a:p>
          <a:p>
            <a:pPr>
              <a:buFont typeface="Arial" pitchFamily="34" charset="0"/>
              <a:buChar char="•"/>
            </a:pPr>
            <a:r>
              <a:rPr lang="en-US" dirty="0" smtClean="0"/>
              <a:t> Service machine instance: running service application on app server</a:t>
            </a:r>
          </a:p>
          <a:p>
            <a:pPr>
              <a:buFont typeface="Arial" pitchFamily="34" charset="0"/>
              <a:buChar char="•"/>
            </a:pPr>
            <a:r>
              <a:rPr lang="en-US" baseline="0" dirty="0" smtClean="0"/>
              <a:t> Service application – logical thing… the configuration of a service application (there’s one service application even though there may be loads service apps installed</a:t>
            </a:r>
          </a:p>
          <a:p>
            <a:pPr>
              <a:buFont typeface="Arial" pitchFamily="34" charset="0"/>
              <a:buChar char="•"/>
            </a:pPr>
            <a:r>
              <a:rPr lang="en-US" baseline="0" dirty="0" smtClean="0"/>
              <a:t> Service app proxy – the thing that the consumers talk to that knows how to talk to the load balancer to get through to the content</a:t>
            </a:r>
          </a:p>
          <a:p>
            <a:pPr>
              <a:buFont typeface="Arial" pitchFamily="34" charset="0"/>
              <a:buChar char="•"/>
            </a:pPr>
            <a:r>
              <a:rPr lang="en-US" baseline="0" dirty="0" smtClean="0"/>
              <a:t> Consumer – the thing that consumes the app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a:xfrm>
            <a:off x="4143587" y="0"/>
            <a:ext cx="3169920" cy="480060"/>
          </a:xfrm>
          <a:prstGeom prst="rect">
            <a:avLst/>
          </a:prstGeom>
        </p:spPr>
        <p:txBody>
          <a:bodyPr lIns="96661" tIns="48331" rIns="96661" bIns="48331"/>
          <a:lstStyle/>
          <a:p>
            <a:fld id="{81331B57-0BE5-4F82-AA58-76F53EFF3ADA}" type="datetime8">
              <a:rPr lang="en-US" smtClean="0"/>
              <a:pPr/>
              <a:t>10/15/2009 11:02 AM</a:t>
            </a:fld>
            <a:endParaRPr lang="en-US"/>
          </a:p>
        </p:txBody>
      </p:sp>
      <p:sp>
        <p:nvSpPr>
          <p:cNvPr id="6" name="Footer Placeholder 5"/>
          <p:cNvSpPr>
            <a:spLocks noGrp="1"/>
          </p:cNvSpPr>
          <p:nvPr>
            <p:ph type="ftr" sz="quarter" idx="12"/>
          </p:nvPr>
        </p:nvSpPr>
        <p:spPr>
          <a:xfrm>
            <a:off x="0" y="9119474"/>
            <a:ext cx="3169920" cy="480060"/>
          </a:xfrm>
          <a:prstGeom prst="rect">
            <a:avLst/>
          </a:prstGeom>
        </p:spPr>
        <p:txBody>
          <a:bodyPr lIns="96661" tIns="48331" rIns="96661" bIns="48331"/>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Show the services admin page in CA</a:t>
            </a:r>
          </a:p>
          <a:p>
            <a:pPr>
              <a:buFont typeface="Arial" pitchFamily="34" charset="0"/>
              <a:buChar char="•"/>
            </a:pPr>
            <a:r>
              <a:rPr lang="en-US" dirty="0" smtClean="0"/>
              <a:t> Show</a:t>
            </a:r>
            <a:r>
              <a:rPr lang="en-US" baseline="0" dirty="0" smtClean="0"/>
              <a:t> how to configure accounts for the service</a:t>
            </a:r>
          </a:p>
          <a:p>
            <a:pPr>
              <a:buFont typeface="Arial" pitchFamily="34" charset="0"/>
              <a:buChar char="•"/>
            </a:pPr>
            <a:r>
              <a:rPr lang="en-US" baseline="0" dirty="0" smtClean="0"/>
              <a:t> Show how to manage the service</a:t>
            </a:r>
          </a:p>
          <a:p>
            <a:pPr>
              <a:buFont typeface="Arial" pitchFamily="34" charset="0"/>
              <a:buChar char="•"/>
            </a:pPr>
            <a:r>
              <a:rPr lang="en-US" baseline="0" dirty="0" smtClean="0"/>
              <a:t> Cross-farm services (use Web Analytics as the example)</a:t>
            </a:r>
          </a:p>
          <a:p>
            <a:pPr lvl="1">
              <a:buFont typeface="Arial" pitchFamily="34" charset="0"/>
              <a:buChar char="•"/>
            </a:pPr>
            <a:r>
              <a:rPr lang="en-US" baseline="0" dirty="0" smtClean="0"/>
              <a:t> Show how to Publish a service (after farms share certificates for trust)</a:t>
            </a:r>
          </a:p>
          <a:p>
            <a:pPr lvl="1">
              <a:buFont typeface="Arial" pitchFamily="34" charset="0"/>
              <a:buChar char="•"/>
            </a:pPr>
            <a:r>
              <a:rPr lang="en-US" baseline="0" dirty="0" smtClean="0"/>
              <a:t> Show how to Connect to a service on a different farm</a:t>
            </a:r>
          </a:p>
          <a:p>
            <a:pPr lvl="2">
              <a:buFont typeface="Arial" pitchFamily="34" charset="0"/>
              <a:buChar char="•"/>
            </a:pPr>
            <a:r>
              <a:rPr lang="en-US" baseline="0" dirty="0" smtClean="0"/>
              <a:t> This creates a proxy on the local farm to the farm hosting the service</a:t>
            </a:r>
            <a:endParaRPr lang="en-US" dirty="0"/>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6" name="Header Placeholder 3"/>
          <p:cNvSpPr>
            <a:spLocks noGrp="1"/>
          </p:cNvSpPr>
          <p:nvPr>
            <p:ph type="hdr" sz="quarter"/>
          </p:nvPr>
        </p:nvSpPr>
        <p:spPr>
          <a:xfrm>
            <a:off x="0" y="0"/>
            <a:ext cx="3975652" cy="480060"/>
          </a:xfrm>
          <a:prstGeom prst="rect">
            <a:avLst/>
          </a:prstGeom>
        </p:spPr>
        <p:txBody>
          <a:bodyPr/>
          <a:lstStyle/>
          <a:p>
            <a:pPr>
              <a:defRPr/>
            </a:pPr>
            <a:r>
              <a:rPr lang="en-US" smtClean="0"/>
              <a:t>MS Confidential : SharePoint 2010 Developer Workshop (Beta1)</a:t>
            </a:r>
            <a:endParaRPr lang="en-US" dirty="0"/>
          </a:p>
        </p:txBody>
      </p:sp>
      <p:sp>
        <p:nvSpPr>
          <p:cNvPr id="7" name="Slide Number Placeholder 4"/>
          <p:cNvSpPr>
            <a:spLocks noGrp="1"/>
          </p:cNvSpPr>
          <p:nvPr>
            <p:ph type="sldNum" sz="quarter" idx="5"/>
          </p:nvPr>
        </p:nvSpPr>
        <p:spPr>
          <a:xfrm>
            <a:off x="3975652" y="0"/>
            <a:ext cx="3339548" cy="480060"/>
          </a:xfrm>
          <a:prstGeom prst="rect">
            <a:avLst/>
          </a:prstGeom>
        </p:spPr>
        <p:txBody>
          <a:bodyPr/>
          <a:lstStyle/>
          <a:p>
            <a:r>
              <a:rPr lang="en-US" smtClean="0"/>
              <a:t>Lecture 8: Application Services - </a:t>
            </a:r>
            <a:fld id="{073E6628-0705-4E34-90AA-D61A964D0AFD}"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xmlns:mc="http://schemas.openxmlformats.org/markup-compatibility/2006" xmlns:a14="http://schemas.microsoft.com/office/drawing/2010/main" val="F4A234" mc:Ignorable=""/>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xmlns:mc="http://schemas.openxmlformats.org/markup-compatibility/2006" xmlns:a14="http://schemas.microsoft.com/office/drawing/2010/main" val="FF9929" mc:Ignorable="">
                        <a:lumMod val="20000"/>
                        <a:lumOff val="80000"/>
                      </a:srgbClr>
                    </a:gs>
                    <a:gs pos="28000">
                      <a:srgbClr xmlns:mc="http://schemas.openxmlformats.org/markup-compatibility/2006" xmlns:a14="http://schemas.microsoft.com/office/drawing/2010/main" val="F8F57B" mc:Ignorable=""/>
                    </a:gs>
                    <a:gs pos="62000">
                      <a:srgbClr xmlns:mc="http://schemas.openxmlformats.org/markup-compatibility/2006" xmlns:a14="http://schemas.microsoft.com/office/drawing/2010/main" val="D5B953" mc:Ignorable=""/>
                    </a:gs>
                    <a:gs pos="88000">
                      <a:srgbClr xmlns:mc="http://schemas.openxmlformats.org/markup-compatibility/2006" xmlns:a14="http://schemas.microsoft.com/office/drawing/2010/main" val="D1943B" mc:Ignorable=""/>
                    </a:gs>
                  </a:gsLst>
                  <a:lin ang="5400000"/>
                </a:gradFill>
                <a:effectLst>
                  <a:outerShdw blurRad="50800" dist="39000" dir="5460000" algn="tl">
                    <a:srgbClr xmlns:mc="http://schemas.openxmlformats.org/markup-compatibility/2006" xmlns:a14="http://schemas.microsoft.com/office/drawing/2010/main" val="000000" mc:Ignorable="">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xmlns:mc="http://schemas.openxmlformats.org/markup-compatibility/2006" xmlns:a14="http://schemas.microsoft.com/office/drawing/2010/main" val="FFFFB9" mc:Ignorable=""/>
              </a:gs>
              <a:gs pos="36000">
                <a:srgbClr xmlns:mc="http://schemas.openxmlformats.org/markup-compatibility/2006" xmlns:a14="http://schemas.microsoft.com/office/drawing/2010/main" val="FFFF99" mc:Ignorable=""/>
              </a:gs>
              <a:gs pos="86000">
                <a:srgbClr xmlns:mc="http://schemas.openxmlformats.org/markup-compatibility/2006" xmlns:a14="http://schemas.microsoft.com/office/drawing/2010/main" val="F6AE1E" mc:Ignorabl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SharePoint </a:t>
            </a:r>
            <a:r>
              <a:rPr lang="en-US" dirty="0" smtClean="0"/>
              <a:t>2010</a:t>
            </a:r>
            <a:r>
              <a:rPr dirty="0" smtClean="0"/>
              <a:t> Service Application  Architecture</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Creating Custom Service Applications</a:t>
            </a:r>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9063634"/>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Creating Custom Services</a:t>
            </a:r>
            <a:endParaRPr lang="en-US" dirty="0"/>
          </a:p>
        </p:txBody>
      </p:sp>
      <p:sp>
        <p:nvSpPr>
          <p:cNvPr id="6" name="Text Placeholder 5"/>
          <p:cNvSpPr>
            <a:spLocks noGrp="1"/>
          </p:cNvSpPr>
          <p:nvPr>
            <p:ph type="body" sz="quarter" idx="10"/>
          </p:nvPr>
        </p:nvSpPr>
        <p:spPr/>
        <p:txBody>
          <a:bodyPr/>
          <a:lstStyle/>
          <a:p>
            <a:r>
              <a:rPr lang="en-US" smtClean="0"/>
              <a:t>Developers are free to create their own services</a:t>
            </a:r>
          </a:p>
          <a:p>
            <a:r>
              <a:rPr lang="en-US" smtClean="0"/>
              <a:t>Allows developers to provide richer integration between a 3rd party system and SharePoint</a:t>
            </a:r>
          </a:p>
          <a:p>
            <a:r>
              <a:rPr lang="en-US" smtClean="0"/>
              <a:t>Allows for sharing data across SP sites</a:t>
            </a:r>
            <a:endParaRPr lang="en-US" dirty="0" smtClean="0"/>
          </a:p>
        </p:txBody>
      </p:sp>
    </p:spTree>
    <p:extLst>
      <p:ext uri="{BB962C8B-B14F-4D97-AF65-F5344CB8AC3E}">
        <p14:creationId xmlns:p14="http://schemas.microsoft.com/office/powerpoint/2010/main" val="23432820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Platform Features</a:t>
            </a:r>
            <a:endParaRPr lang="en-US" dirty="0"/>
          </a:p>
        </p:txBody>
      </p:sp>
      <p:sp>
        <p:nvSpPr>
          <p:cNvPr id="3" name="Content Placeholder 2"/>
          <p:cNvSpPr>
            <a:spLocks noGrp="1"/>
          </p:cNvSpPr>
          <p:nvPr>
            <p:ph idx="1"/>
          </p:nvPr>
        </p:nvSpPr>
        <p:spPr/>
        <p:txBody>
          <a:bodyPr/>
          <a:lstStyle/>
          <a:p>
            <a:r>
              <a:rPr lang="en-US" smtClean="0"/>
              <a:t>Core infrastructure:</a:t>
            </a:r>
          </a:p>
          <a:p>
            <a:pPr lvl="1"/>
            <a:r>
              <a:rPr lang="en-US" smtClean="0"/>
              <a:t>Settings store (Config DB)</a:t>
            </a:r>
          </a:p>
          <a:p>
            <a:pPr lvl="1"/>
            <a:r>
              <a:rPr lang="en-US" smtClean="0"/>
              <a:t>Web service &amp; database provisioning infra.</a:t>
            </a:r>
          </a:p>
          <a:p>
            <a:pPr lvl="1"/>
            <a:r>
              <a:rPr lang="en-US" smtClean="0"/>
              <a:t>Service discovery (same &amp; cross farm)</a:t>
            </a:r>
          </a:p>
          <a:p>
            <a:pPr lvl="1"/>
            <a:r>
              <a:rPr lang="en-US" smtClean="0"/>
              <a:t>Integrated round-robin load balancer</a:t>
            </a:r>
          </a:p>
          <a:p>
            <a:pPr lvl="1"/>
            <a:r>
              <a:rPr lang="en-US" smtClean="0"/>
              <a:t>Claims based authentication</a:t>
            </a:r>
          </a:p>
          <a:p>
            <a:pPr lvl="1"/>
            <a:r>
              <a:rPr lang="en-US" smtClean="0"/>
              <a:t>Op-in to existing SP upgrade/backup/restore</a:t>
            </a:r>
          </a:p>
          <a:p>
            <a:r>
              <a:rPr lang="en-US" smtClean="0"/>
              <a:t>Management:</a:t>
            </a:r>
          </a:p>
          <a:p>
            <a:pPr lvl="1"/>
            <a:r>
              <a:rPr lang="en-US" smtClean="0"/>
              <a:t>Central Administration UI (delegated users)</a:t>
            </a:r>
          </a:p>
          <a:p>
            <a:pPr lvl="1"/>
            <a:r>
              <a:rPr lang="en-US" smtClean="0"/>
              <a:t>PowerShell</a:t>
            </a:r>
            <a:endParaRPr lang="en-US" dirty="0"/>
          </a:p>
        </p:txBody>
      </p:sp>
    </p:spTree>
    <p:extLst>
      <p:ext uri="{BB962C8B-B14F-4D97-AF65-F5344CB8AC3E}">
        <p14:creationId xmlns:p14="http://schemas.microsoft.com/office/powerpoint/2010/main" val="3351531073"/>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When to Create Custom Services</a:t>
            </a:r>
            <a:endParaRPr lang="en-US" sz="4400" dirty="0"/>
          </a:p>
        </p:txBody>
      </p:sp>
      <p:sp>
        <p:nvSpPr>
          <p:cNvPr id="3" name="Text Placeholder 2"/>
          <p:cNvSpPr>
            <a:spLocks noGrp="1"/>
          </p:cNvSpPr>
          <p:nvPr>
            <p:ph type="body" sz="quarter" idx="10"/>
          </p:nvPr>
        </p:nvSpPr>
        <p:spPr/>
        <p:txBody>
          <a:bodyPr/>
          <a:lstStyle/>
          <a:p>
            <a:r>
              <a:rPr lang="en-US" smtClean="0"/>
              <a:t>Provide specialized computations &amp; analytics</a:t>
            </a:r>
          </a:p>
          <a:p>
            <a:r>
              <a:rPr lang="en-US" smtClean="0"/>
              <a:t>Share data across sites &amp; site collections</a:t>
            </a:r>
          </a:p>
          <a:p>
            <a:r>
              <a:rPr lang="en-US" smtClean="0"/>
              <a:t>Execute long running operations</a:t>
            </a:r>
          </a:p>
          <a:p>
            <a:r>
              <a:rPr lang="en-US" smtClean="0"/>
              <a:t>Requires a robust scale out strategy</a:t>
            </a:r>
            <a:endParaRPr lang="en-US" dirty="0" smtClean="0"/>
          </a:p>
        </p:txBody>
      </p:sp>
    </p:spTree>
    <p:extLst>
      <p:ext uri="{BB962C8B-B14F-4D97-AF65-F5344CB8AC3E}">
        <p14:creationId xmlns:p14="http://schemas.microsoft.com/office/powerpoint/2010/main" val="1635254781"/>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lang="en-US" sz="4000" dirty="0" smtClean="0"/>
              <a:t>When NOT to Create Custom Services</a:t>
            </a:r>
            <a:endParaRPr lang="en-US" sz="4000" dirty="0"/>
          </a:p>
        </p:txBody>
      </p:sp>
      <p:sp>
        <p:nvSpPr>
          <p:cNvPr id="3" name="Text Placeholder 2"/>
          <p:cNvSpPr>
            <a:spLocks noGrp="1"/>
          </p:cNvSpPr>
          <p:nvPr>
            <p:ph type="body" sz="quarter" idx="10"/>
          </p:nvPr>
        </p:nvSpPr>
        <p:spPr/>
        <p:txBody>
          <a:bodyPr/>
          <a:lstStyle/>
          <a:p>
            <a:r>
              <a:rPr lang="en-US" dirty="0" smtClean="0"/>
              <a:t>Data and / or features are specific to a particular SharePoint site / site collection</a:t>
            </a:r>
          </a:p>
          <a:p>
            <a:r>
              <a:rPr lang="en-US" dirty="0" smtClean="0"/>
              <a:t>Data and / or features specific to site template</a:t>
            </a:r>
          </a:p>
          <a:p>
            <a:endParaRPr lang="en-US" dirty="0"/>
          </a:p>
        </p:txBody>
      </p:sp>
    </p:spTree>
    <p:extLst>
      <p:ext uri="{BB962C8B-B14F-4D97-AF65-F5344CB8AC3E}">
        <p14:creationId xmlns:p14="http://schemas.microsoft.com/office/powerpoint/2010/main" val="534675794"/>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8"/>
            <a:ext cx="8382000" cy="609398"/>
          </a:xfrm>
        </p:spPr>
        <p:txBody>
          <a:bodyPr/>
          <a:lstStyle/>
          <a:p>
            <a:r>
              <a:rPr lang="en-US" sz="4400" dirty="0" smtClean="0"/>
              <a:t>Custom Service Application </a:t>
            </a:r>
            <a:r>
              <a:rPr lang="en-US" sz="4400" dirty="0" err="1" smtClean="0"/>
              <a:t>Lifecyle</a:t>
            </a:r>
            <a:endParaRPr lang="en-US" sz="4400" dirty="0"/>
          </a:p>
        </p:txBody>
      </p:sp>
      <p:sp>
        <p:nvSpPr>
          <p:cNvPr id="3" name="Text Placeholder 2"/>
          <p:cNvSpPr>
            <a:spLocks noGrp="1"/>
          </p:cNvSpPr>
          <p:nvPr>
            <p:ph type="body" sz="quarter" idx="10"/>
          </p:nvPr>
        </p:nvSpPr>
        <p:spPr/>
        <p:txBody>
          <a:bodyPr/>
          <a:lstStyle/>
          <a:p>
            <a:endParaRPr lang="en-US"/>
          </a:p>
        </p:txBody>
      </p:sp>
      <p:graphicFrame>
        <p:nvGraphicFramePr>
          <p:cNvPr id="7" name="Diagram 6"/>
          <p:cNvGraphicFramePr/>
          <p:nvPr>
            <p:extLst>
              <p:ext uri="{D42A27DB-BD31-4B8C-83A1-F6EECF244321}">
                <p14:modId xmlns:p14="http://schemas.microsoft.com/office/powerpoint/2010/main" val="2574850932"/>
              </p:ext>
            </p:extLst>
          </p:nvPr>
        </p:nvGraphicFramePr>
        <p:xfrm>
          <a:off x="304800" y="990600"/>
          <a:ext cx="8382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915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Custom Service App. Components</a:t>
            </a:r>
            <a:endParaRPr lang="en-US" sz="4400" dirty="0"/>
          </a:p>
        </p:txBody>
      </p:sp>
      <p:sp>
        <p:nvSpPr>
          <p:cNvPr id="11" name="Rounded Rectangle 10"/>
          <p:cNvSpPr/>
          <p:nvPr/>
        </p:nvSpPr>
        <p:spPr bwMode="auto">
          <a:xfrm>
            <a:off x="4000496" y="1605089"/>
            <a:ext cx="4572032" cy="1571636"/>
          </a:xfrm>
          <a:prstGeom prst="roundRect">
            <a:avLst>
              <a:gd name="adj" fmla="val 440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1" name="Rounded Rectangle 30"/>
          <p:cNvSpPr/>
          <p:nvPr/>
        </p:nvSpPr>
        <p:spPr bwMode="auto">
          <a:xfrm>
            <a:off x="4116538" y="1000108"/>
            <a:ext cx="1643074" cy="428628"/>
          </a:xfrm>
          <a:prstGeom prst="roundRect">
            <a:avLst>
              <a:gd name="adj" fmla="val 963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Browser</a:t>
            </a:r>
          </a:p>
        </p:txBody>
      </p:sp>
      <p:sp>
        <p:nvSpPr>
          <p:cNvPr id="34" name="Rounded Rectangle 33"/>
          <p:cNvSpPr/>
          <p:nvPr/>
        </p:nvSpPr>
        <p:spPr bwMode="auto">
          <a:xfrm>
            <a:off x="4000496" y="3225572"/>
            <a:ext cx="4572032" cy="1571636"/>
          </a:xfrm>
          <a:prstGeom prst="roundRect">
            <a:avLst>
              <a:gd name="adj" fmla="val 440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7" name="Rounded Rectangle 36"/>
          <p:cNvSpPr/>
          <p:nvPr/>
        </p:nvSpPr>
        <p:spPr bwMode="auto">
          <a:xfrm>
            <a:off x="4000496" y="4857760"/>
            <a:ext cx="4572032" cy="1571636"/>
          </a:xfrm>
          <a:prstGeom prst="roundRect">
            <a:avLst>
              <a:gd name="adj" fmla="val 440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8" name="Rounded Rectangle 37"/>
          <p:cNvSpPr/>
          <p:nvPr/>
        </p:nvSpPr>
        <p:spPr bwMode="auto">
          <a:xfrm>
            <a:off x="4214810" y="1797077"/>
            <a:ext cx="1571636" cy="631791"/>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Consumer</a:t>
            </a:r>
          </a:p>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Web Part</a:t>
            </a:r>
          </a:p>
        </p:txBody>
      </p:sp>
      <p:sp>
        <p:nvSpPr>
          <p:cNvPr id="40" name="TextBox 39"/>
          <p:cNvSpPr txBox="1"/>
          <p:nvPr/>
        </p:nvSpPr>
        <p:spPr>
          <a:xfrm rot="5400000">
            <a:off x="7649905" y="2224166"/>
            <a:ext cx="121444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SP WFE</a:t>
            </a:r>
          </a:p>
        </p:txBody>
      </p:sp>
      <p:sp>
        <p:nvSpPr>
          <p:cNvPr id="42" name="Rounded Rectangle 41"/>
          <p:cNvSpPr/>
          <p:nvPr/>
        </p:nvSpPr>
        <p:spPr bwMode="auto">
          <a:xfrm>
            <a:off x="6000760" y="1797077"/>
            <a:ext cx="1571636" cy="631791"/>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Consumer</a:t>
            </a:r>
          </a:p>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Web Part</a:t>
            </a:r>
          </a:p>
        </p:txBody>
      </p:sp>
      <p:sp>
        <p:nvSpPr>
          <p:cNvPr id="43" name="Rounded Rectangle 42"/>
          <p:cNvSpPr/>
          <p:nvPr/>
        </p:nvSpPr>
        <p:spPr bwMode="auto">
          <a:xfrm>
            <a:off x="4214810" y="2522608"/>
            <a:ext cx="3357586" cy="477764"/>
          </a:xfrm>
          <a:prstGeom prst="roundRect">
            <a:avLst>
              <a:gd name="adj" fmla="val 1146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Service Application Proxy</a:t>
            </a:r>
          </a:p>
        </p:txBody>
      </p:sp>
      <p:sp>
        <p:nvSpPr>
          <p:cNvPr id="44" name="Rounded Rectangle 43"/>
          <p:cNvSpPr/>
          <p:nvPr/>
        </p:nvSpPr>
        <p:spPr bwMode="auto">
          <a:xfrm>
            <a:off x="4214810" y="3429000"/>
            <a:ext cx="1571636" cy="631791"/>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WCF Contract</a:t>
            </a:r>
          </a:p>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(*.svc)</a:t>
            </a:r>
          </a:p>
        </p:txBody>
      </p:sp>
      <p:sp>
        <p:nvSpPr>
          <p:cNvPr id="46" name="Rounded Rectangle 45"/>
          <p:cNvSpPr/>
          <p:nvPr/>
        </p:nvSpPr>
        <p:spPr bwMode="auto">
          <a:xfrm>
            <a:off x="6000760" y="3429000"/>
            <a:ext cx="1571636" cy="631791"/>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 .</a:t>
            </a:r>
            <a:r>
              <a:rPr lang="en-US" sz="1600" dirty="0" err="1"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asmx</a:t>
            </a: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 …</a:t>
            </a:r>
          </a:p>
        </p:txBody>
      </p:sp>
      <p:sp>
        <p:nvSpPr>
          <p:cNvPr id="47" name="Rounded Rectangle 46"/>
          <p:cNvSpPr/>
          <p:nvPr/>
        </p:nvSpPr>
        <p:spPr bwMode="auto">
          <a:xfrm>
            <a:off x="4214810" y="4154531"/>
            <a:ext cx="3357586" cy="477764"/>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Service Logic (* .</a:t>
            </a:r>
            <a:r>
              <a:rPr lang="en-US" sz="1600" dirty="0" err="1"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dll</a:t>
            </a: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a:t>
            </a:r>
          </a:p>
        </p:txBody>
      </p:sp>
      <p:sp>
        <p:nvSpPr>
          <p:cNvPr id="51" name="TextBox 50"/>
          <p:cNvSpPr txBox="1"/>
          <p:nvPr/>
        </p:nvSpPr>
        <p:spPr>
          <a:xfrm rot="5400000">
            <a:off x="7477381" y="3666891"/>
            <a:ext cx="1214446" cy="738664"/>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SP APP</a:t>
            </a:r>
          </a:p>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SERVER</a:t>
            </a:r>
          </a:p>
        </p:txBody>
      </p:sp>
      <p:grpSp>
        <p:nvGrpSpPr>
          <p:cNvPr id="52" name="Group 23"/>
          <p:cNvGrpSpPr/>
          <p:nvPr/>
        </p:nvGrpSpPr>
        <p:grpSpPr>
          <a:xfrm>
            <a:off x="4168141" y="5357826"/>
            <a:ext cx="1002197" cy="884090"/>
            <a:chOff x="4953000" y="4605287"/>
            <a:chExt cx="1002197" cy="884090"/>
          </a:xfrm>
        </p:grpSpPr>
        <p:pic>
          <p:nvPicPr>
            <p:cNvPr id="53" name="Picture 4" descr="C:\Dev\Image Resources\Set1\image140.png"/>
            <p:cNvPicPr>
              <a:picLocks noChangeAspect="1" noChangeArrowheads="1"/>
            </p:cNvPicPr>
            <p:nvPr/>
          </p:nvPicPr>
          <p:blipFill>
            <a:blip r:embed="rId3" cstate="print"/>
            <a:srcRect/>
            <a:stretch>
              <a:fillRect/>
            </a:stretch>
          </p:blipFill>
          <p:spPr bwMode="auto">
            <a:xfrm>
              <a:off x="5149298" y="4605287"/>
              <a:ext cx="515551" cy="600178"/>
            </a:xfrm>
            <a:prstGeom prst="rect">
              <a:avLst/>
            </a:prstGeom>
            <a:noFill/>
          </p:spPr>
        </p:pic>
        <p:sp>
          <p:nvSpPr>
            <p:cNvPr id="54" name="TextBox 53"/>
            <p:cNvSpPr txBox="1"/>
            <p:nvPr/>
          </p:nvSpPr>
          <p:spPr>
            <a:xfrm>
              <a:off x="4953000" y="5181600"/>
              <a:ext cx="1002197"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dirty="0" err="1" smtClean="0"/>
                <a:t>Config</a:t>
              </a:r>
              <a:r>
                <a:rPr lang="en-US" sz="1400" dirty="0" smtClean="0"/>
                <a:t> DB</a:t>
              </a:r>
              <a:endParaRPr lang="en-US" sz="1400" dirty="0"/>
            </a:p>
          </p:txBody>
        </p:sp>
      </p:grpSp>
      <p:grpSp>
        <p:nvGrpSpPr>
          <p:cNvPr id="56" name="Group 24"/>
          <p:cNvGrpSpPr/>
          <p:nvPr/>
        </p:nvGrpSpPr>
        <p:grpSpPr>
          <a:xfrm>
            <a:off x="6429388" y="5357826"/>
            <a:ext cx="1143000" cy="884090"/>
            <a:chOff x="7239000" y="4681487"/>
            <a:chExt cx="1143000" cy="884090"/>
          </a:xfrm>
        </p:grpSpPr>
        <p:pic>
          <p:nvPicPr>
            <p:cNvPr id="57" name="Picture 4" descr="C:\Dev\Image Resources\Set1\image140.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7489868" y="4681487"/>
              <a:ext cx="495052" cy="576313"/>
            </a:xfrm>
            <a:prstGeom prst="rect">
              <a:avLst/>
            </a:prstGeom>
            <a:noFill/>
          </p:spPr>
        </p:pic>
        <p:sp>
          <p:nvSpPr>
            <p:cNvPr id="58" name="TextBox 57"/>
            <p:cNvSpPr txBox="1"/>
            <p:nvPr/>
          </p:nvSpPr>
          <p:spPr>
            <a:xfrm>
              <a:off x="7239000" y="5257800"/>
              <a:ext cx="114300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dirty="0" smtClean="0"/>
                <a:t>Custom DB</a:t>
              </a:r>
              <a:endParaRPr lang="en-US" sz="1400" dirty="0"/>
            </a:p>
          </p:txBody>
        </p:sp>
      </p:grpSp>
      <p:grpSp>
        <p:nvGrpSpPr>
          <p:cNvPr id="59" name="Group 22"/>
          <p:cNvGrpSpPr/>
          <p:nvPr/>
        </p:nvGrpSpPr>
        <p:grpSpPr>
          <a:xfrm>
            <a:off x="5237244" y="5286388"/>
            <a:ext cx="1143000" cy="955528"/>
            <a:chOff x="5584902" y="5981649"/>
            <a:chExt cx="1143000" cy="955528"/>
          </a:xfrm>
        </p:grpSpPr>
        <p:sp>
          <p:nvSpPr>
            <p:cNvPr id="62" name="TextBox 61"/>
            <p:cNvSpPr txBox="1"/>
            <p:nvPr/>
          </p:nvSpPr>
          <p:spPr>
            <a:xfrm>
              <a:off x="5584902" y="6629400"/>
              <a:ext cx="114300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dirty="0" smtClean="0"/>
                <a:t>Content DB</a:t>
              </a:r>
              <a:endParaRPr lang="en-US" sz="1400" dirty="0"/>
            </a:p>
          </p:txBody>
        </p:sp>
        <p:pic>
          <p:nvPicPr>
            <p:cNvPr id="63" name="Picture 4" descr="C:\Dev\Image Resources\Set1\image140.png"/>
            <p:cNvPicPr>
              <a:picLocks noChangeAspect="1" noChangeArrowheads="1"/>
            </p:cNvPicPr>
            <p:nvPr/>
          </p:nvPicPr>
          <p:blipFill>
            <a:blip r:embed="rId3" cstate="print"/>
            <a:srcRect/>
            <a:stretch>
              <a:fillRect/>
            </a:stretch>
          </p:blipFill>
          <p:spPr bwMode="auto">
            <a:xfrm>
              <a:off x="5832196" y="5981649"/>
              <a:ext cx="511460" cy="595416"/>
            </a:xfrm>
            <a:prstGeom prst="rect">
              <a:avLst/>
            </a:prstGeom>
            <a:noFill/>
          </p:spPr>
        </p:pic>
        <p:pic>
          <p:nvPicPr>
            <p:cNvPr id="64" name="Picture 4" descr="C:\Dev\Image Resources\Set1\image140.png"/>
            <p:cNvPicPr>
              <a:picLocks noChangeAspect="1" noChangeArrowheads="1"/>
            </p:cNvPicPr>
            <p:nvPr/>
          </p:nvPicPr>
          <p:blipFill>
            <a:blip r:embed="rId3" cstate="print"/>
            <a:srcRect/>
            <a:stretch>
              <a:fillRect/>
            </a:stretch>
          </p:blipFill>
          <p:spPr bwMode="auto">
            <a:xfrm>
              <a:off x="5908396" y="6057849"/>
              <a:ext cx="511460" cy="595416"/>
            </a:xfrm>
            <a:prstGeom prst="rect">
              <a:avLst/>
            </a:prstGeom>
            <a:noFill/>
          </p:spPr>
        </p:pic>
      </p:grpSp>
      <p:sp>
        <p:nvSpPr>
          <p:cNvPr id="65" name="TextBox 64"/>
          <p:cNvSpPr txBox="1"/>
          <p:nvPr/>
        </p:nvSpPr>
        <p:spPr>
          <a:xfrm rot="5400000">
            <a:off x="7548819" y="5309965"/>
            <a:ext cx="1214446" cy="738664"/>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SQL</a:t>
            </a:r>
          </a:p>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SERVER</a:t>
            </a:r>
          </a:p>
        </p:txBody>
      </p:sp>
      <p:sp>
        <p:nvSpPr>
          <p:cNvPr id="66" name="Rounded Rectangle 65"/>
          <p:cNvSpPr/>
          <p:nvPr/>
        </p:nvSpPr>
        <p:spPr bwMode="auto">
          <a:xfrm>
            <a:off x="5929322" y="1000108"/>
            <a:ext cx="1643074" cy="428628"/>
          </a:xfrm>
          <a:prstGeom prst="roundRect">
            <a:avLst>
              <a:gd name="adj" fmla="val 963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Client App</a:t>
            </a:r>
          </a:p>
        </p:txBody>
      </p:sp>
      <p:sp>
        <p:nvSpPr>
          <p:cNvPr id="67" name="Content Placeholder 5"/>
          <p:cNvSpPr txBox="1">
            <a:spLocks/>
          </p:cNvSpPr>
          <p:nvPr/>
        </p:nvSpPr>
        <p:spPr>
          <a:xfrm>
            <a:off x="285720" y="1366949"/>
            <a:ext cx="3676680" cy="5262451"/>
          </a:xfrm>
          <a:prstGeom prst="rect">
            <a:avLst/>
          </a:prstGeom>
        </p:spPr>
        <p:txBody>
          <a:bodyPr>
            <a:normAutofit lnSpcReduction="10000"/>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Custom Service Applications are Comprised of Many Components</a:t>
            </a:r>
          </a:p>
          <a:p>
            <a:pPr marL="917557" lvl="1" indent="-460375">
              <a:lnSpc>
                <a:spcPct val="90000"/>
              </a:lnSpc>
              <a:spcBef>
                <a:spcPct val="20000"/>
              </a:spcBef>
              <a:buSzPct val="85000"/>
              <a:buFontTx/>
              <a:buBlip>
                <a:blip r:embed="rId5"/>
              </a:buBlip>
              <a:defRPr/>
            </a:pPr>
            <a:r>
              <a:rPr kumimoji="0" lang="en-US" sz="2000" i="0" u="none" strike="noStrike" kern="1200" cap="none" spc="0" normalizeH="0" baseline="0" noProof="0" dirty="0" smtClean="0">
                <a:ln>
                  <a:noFill/>
                </a:ln>
                <a:gradFill>
                  <a:gsLst>
                    <a:gs pos="0">
                      <a:schemeClr val="tx1"/>
                    </a:gs>
                    <a:gs pos="86000">
                      <a:schemeClr val="tx1"/>
                    </a:gs>
                  </a:gsLst>
                  <a:lin ang="5400000" scaled="0"/>
                </a:gradFill>
                <a:effectLst/>
                <a:uLnTx/>
                <a:uFillTx/>
              </a:rPr>
              <a:t>Custom Database*</a:t>
            </a:r>
          </a:p>
          <a:p>
            <a:pPr marL="917557" lvl="1" indent="-460375">
              <a:lnSpc>
                <a:spcPct val="90000"/>
              </a:lnSpc>
              <a:spcBef>
                <a:spcPct val="20000"/>
              </a:spcBef>
              <a:buSzPct val="85000"/>
              <a:buFontTx/>
              <a:buBlip>
                <a:blip r:embed="rId5"/>
              </a:buBlip>
              <a:defRPr/>
            </a:pPr>
            <a:r>
              <a:rPr kumimoji="0" lang="en-US" sz="2000" i="0" u="none" strike="noStrike" kern="1200" cap="none" spc="0" normalizeH="0" baseline="0" noProof="0" dirty="0" smtClean="0">
                <a:ln>
                  <a:noFill/>
                </a:ln>
                <a:gradFill>
                  <a:gsLst>
                    <a:gs pos="0">
                      <a:schemeClr val="tx1"/>
                    </a:gs>
                    <a:gs pos="86000">
                      <a:schemeClr val="tx1"/>
                    </a:gs>
                  </a:gsLst>
                  <a:lin ang="5400000" scaled="0"/>
                </a:gradFill>
                <a:effectLst/>
                <a:uLnTx/>
                <a:uFillTx/>
              </a:rPr>
              <a:t>Service</a:t>
            </a:r>
          </a:p>
          <a:p>
            <a:pPr marL="917557" lvl="1" indent="-460375">
              <a:lnSpc>
                <a:spcPct val="90000"/>
              </a:lnSpc>
              <a:spcBef>
                <a:spcPct val="20000"/>
              </a:spcBef>
              <a:buSzPct val="85000"/>
              <a:buFontTx/>
              <a:buBlip>
                <a:blip r:embed="rId5"/>
              </a:buBlip>
              <a:defRPr/>
            </a:pPr>
            <a:r>
              <a:rPr lang="en-US" sz="2000" dirty="0" smtClean="0">
                <a:gradFill>
                  <a:gsLst>
                    <a:gs pos="0">
                      <a:schemeClr val="tx1"/>
                    </a:gs>
                    <a:gs pos="86000">
                      <a:schemeClr val="tx1"/>
                    </a:gs>
                  </a:gsLst>
                  <a:lin ang="5400000" scaled="0"/>
                </a:gradFill>
              </a:rPr>
              <a:t>Service Application</a:t>
            </a:r>
          </a:p>
          <a:p>
            <a:pPr marL="917557" lvl="1" indent="-460375">
              <a:lnSpc>
                <a:spcPct val="90000"/>
              </a:lnSpc>
              <a:spcBef>
                <a:spcPct val="20000"/>
              </a:spcBef>
              <a:buSzPct val="85000"/>
              <a:buFontTx/>
              <a:buBlip>
                <a:blip r:embed="rId5"/>
              </a:buBlip>
              <a:defRPr/>
            </a:pPr>
            <a:r>
              <a:rPr kumimoji="0" lang="en-US" sz="2000" i="0" u="none" strike="noStrike" kern="1200" cap="none" spc="0" normalizeH="0" baseline="0" noProof="0" dirty="0" smtClean="0">
                <a:ln>
                  <a:noFill/>
                </a:ln>
                <a:gradFill>
                  <a:gsLst>
                    <a:gs pos="0">
                      <a:schemeClr val="tx1"/>
                    </a:gs>
                    <a:gs pos="86000">
                      <a:schemeClr val="tx1"/>
                    </a:gs>
                  </a:gsLst>
                  <a:lin ang="5400000" scaled="0"/>
                </a:gradFill>
                <a:effectLst/>
                <a:uLnTx/>
                <a:uFillTx/>
              </a:rPr>
              <a:t>Service Endpoint</a:t>
            </a:r>
            <a:r>
              <a:rPr kumimoji="0" lang="en-US" sz="2000" i="0" u="none" strike="noStrike" kern="1200" cap="none" spc="0" normalizeH="0" noProof="0" dirty="0" smtClean="0">
                <a:ln>
                  <a:noFill/>
                </a:ln>
                <a:gradFill>
                  <a:gsLst>
                    <a:gs pos="0">
                      <a:schemeClr val="tx1"/>
                    </a:gs>
                    <a:gs pos="86000">
                      <a:schemeClr val="tx1"/>
                    </a:gs>
                  </a:gsLst>
                  <a:lin ang="5400000" scaled="0"/>
                </a:gradFill>
                <a:effectLst/>
                <a:uLnTx/>
                <a:uFillTx/>
              </a:rPr>
              <a:t> (WCF)</a:t>
            </a:r>
          </a:p>
          <a:p>
            <a:pPr marL="917557" lvl="1" indent="-460375">
              <a:lnSpc>
                <a:spcPct val="90000"/>
              </a:lnSpc>
              <a:spcBef>
                <a:spcPct val="20000"/>
              </a:spcBef>
              <a:buSzPct val="85000"/>
              <a:buFontTx/>
              <a:buBlip>
                <a:blip r:embed="rId5"/>
              </a:buBlip>
              <a:defRPr/>
            </a:pPr>
            <a:r>
              <a:rPr lang="en-US" sz="2000" baseline="0" dirty="0" smtClean="0">
                <a:gradFill>
                  <a:gsLst>
                    <a:gs pos="0">
                      <a:schemeClr val="tx1"/>
                    </a:gs>
                    <a:gs pos="86000">
                      <a:schemeClr val="tx1"/>
                    </a:gs>
                  </a:gsLst>
                  <a:lin ang="5400000" scaled="0"/>
                </a:gradFill>
              </a:rPr>
              <a:t>Service</a:t>
            </a:r>
            <a:r>
              <a:rPr lang="en-US" sz="2000" dirty="0" smtClean="0">
                <a:gradFill>
                  <a:gsLst>
                    <a:gs pos="0">
                      <a:schemeClr val="tx1"/>
                    </a:gs>
                    <a:gs pos="86000">
                      <a:schemeClr val="tx1"/>
                    </a:gs>
                  </a:gsLst>
                  <a:lin ang="5400000" scaled="0"/>
                </a:gradFill>
              </a:rPr>
              <a:t> Application Proxy</a:t>
            </a:r>
          </a:p>
          <a:p>
            <a:pPr marL="460375" indent="-460375">
              <a:lnSpc>
                <a:spcPct val="90000"/>
              </a:lnSpc>
              <a:spcBef>
                <a:spcPct val="20000"/>
              </a:spcBef>
              <a:buSzPct val="85000"/>
              <a:buFontTx/>
              <a:buBlip>
                <a:blip r:embed="rId5"/>
              </a:buBlip>
              <a:defRPr/>
            </a:pPr>
            <a:endParaRPr lang="en-US" sz="2000" b="1" dirty="0">
              <a:gradFill>
                <a:gsLst>
                  <a:gs pos="0">
                    <a:schemeClr val="tx1"/>
                  </a:gs>
                  <a:gs pos="86000">
                    <a:schemeClr val="tx1"/>
                  </a:gs>
                </a:gsLst>
                <a:lin ang="5400000" scaled="0"/>
              </a:gradFill>
            </a:endParaRPr>
          </a:p>
          <a:p>
            <a:pPr marL="460375" indent="-460375">
              <a:lnSpc>
                <a:spcPct val="90000"/>
              </a:lnSpc>
              <a:spcBef>
                <a:spcPct val="20000"/>
              </a:spcBef>
              <a:buSzPct val="85000"/>
              <a:buFontTx/>
              <a:buBlip>
                <a:blip r:embed="rId5"/>
              </a:buBlip>
              <a:defRPr/>
            </a:pPr>
            <a:r>
              <a:rPr lang="en-US" sz="2000" b="1" dirty="0" smtClean="0">
                <a:gradFill>
                  <a:gsLst>
                    <a:gs pos="0">
                      <a:schemeClr val="tx1"/>
                    </a:gs>
                    <a:gs pos="86000">
                      <a:schemeClr val="tx1"/>
                    </a:gs>
                  </a:gsLst>
                  <a:lin ang="5400000" scaled="0"/>
                </a:gradFill>
              </a:rPr>
              <a:t>Custom Consumers Leverage Services</a:t>
            </a:r>
          </a:p>
          <a:p>
            <a:pPr marL="917557" lvl="1" indent="-460375">
              <a:lnSpc>
                <a:spcPct val="90000"/>
              </a:lnSpc>
              <a:spcBef>
                <a:spcPct val="20000"/>
              </a:spcBef>
              <a:buSzPct val="85000"/>
              <a:buFontTx/>
              <a:buBlip>
                <a:blip r:embed="rId5"/>
              </a:buBlip>
              <a:defRPr/>
            </a:pPr>
            <a:r>
              <a:rPr lang="en-US" sz="2000" dirty="0" smtClean="0">
                <a:gradFill>
                  <a:gsLst>
                    <a:gs pos="0">
                      <a:schemeClr val="tx1"/>
                    </a:gs>
                    <a:gs pos="86000">
                      <a:schemeClr val="tx1"/>
                    </a:gs>
                  </a:gsLst>
                  <a:lin ang="5400000" scaled="0"/>
                </a:gradFill>
              </a:rPr>
              <a:t>Web Parts</a:t>
            </a:r>
          </a:p>
          <a:p>
            <a:pPr marL="917557" lvl="1" indent="-460375">
              <a:lnSpc>
                <a:spcPct val="90000"/>
              </a:lnSpc>
              <a:spcBef>
                <a:spcPct val="20000"/>
              </a:spcBef>
              <a:buSzPct val="85000"/>
              <a:buFontTx/>
              <a:buBlip>
                <a:blip r:embed="rId5"/>
              </a:buBlip>
              <a:defRPr/>
            </a:pPr>
            <a:r>
              <a:rPr lang="en-US" sz="2000" dirty="0" smtClean="0">
                <a:gradFill>
                  <a:gsLst>
                    <a:gs pos="0">
                      <a:schemeClr val="tx1"/>
                    </a:gs>
                    <a:gs pos="86000">
                      <a:schemeClr val="tx1"/>
                    </a:gs>
                  </a:gsLst>
                  <a:lin ang="5400000" scaled="0"/>
                </a:gradFill>
              </a:rPr>
              <a:t>PowerShell </a:t>
            </a:r>
            <a:r>
              <a:rPr lang="en-US" sz="2000" dirty="0" err="1" smtClean="0">
                <a:gradFill>
                  <a:gsLst>
                    <a:gs pos="0">
                      <a:schemeClr val="tx1"/>
                    </a:gs>
                    <a:gs pos="86000">
                      <a:schemeClr val="tx1"/>
                    </a:gs>
                  </a:gsLst>
                  <a:lin ang="5400000" scaled="0"/>
                </a:gradFill>
              </a:rPr>
              <a:t>Cmdlets</a:t>
            </a:r>
            <a:endParaRPr lang="en-US" sz="2000" dirty="0" smtClean="0">
              <a:gradFill>
                <a:gsLst>
                  <a:gs pos="0">
                    <a:schemeClr val="tx1"/>
                  </a:gs>
                  <a:gs pos="86000">
                    <a:schemeClr val="tx1"/>
                  </a:gs>
                </a:gsLst>
                <a:lin ang="5400000" scaled="0"/>
              </a:gradFill>
            </a:endParaRPr>
          </a:p>
          <a:p>
            <a:pPr marL="917557" lvl="1" indent="-460375">
              <a:lnSpc>
                <a:spcPct val="90000"/>
              </a:lnSpc>
              <a:spcBef>
                <a:spcPct val="20000"/>
              </a:spcBef>
              <a:buSzPct val="85000"/>
              <a:buFontTx/>
              <a:buBlip>
                <a:blip r:embed="rId5"/>
              </a:buBlip>
              <a:defRPr/>
            </a:pPr>
            <a:r>
              <a:rPr lang="en-US" sz="2000" dirty="0" smtClean="0">
                <a:gradFill>
                  <a:gsLst>
                    <a:gs pos="0">
                      <a:schemeClr val="tx1"/>
                    </a:gs>
                    <a:gs pos="86000">
                      <a:schemeClr val="tx1"/>
                    </a:gs>
                  </a:gsLst>
                  <a:lin ang="5400000" scaled="0"/>
                </a:gradFill>
              </a:rPr>
              <a:t>Custom Pages</a:t>
            </a:r>
          </a:p>
          <a:p>
            <a:pPr marL="917557" lvl="1" indent="-460375">
              <a:lnSpc>
                <a:spcPct val="90000"/>
              </a:lnSpc>
              <a:spcBef>
                <a:spcPct val="20000"/>
              </a:spcBef>
              <a:buSzPct val="85000"/>
              <a:buFontTx/>
              <a:buBlip>
                <a:blip r:embed="rId5"/>
              </a:buBlip>
              <a:defRPr/>
            </a:pPr>
            <a:r>
              <a:rPr lang="en-US" sz="2000" dirty="0" smtClean="0">
                <a:gradFill>
                  <a:gsLst>
                    <a:gs pos="0">
                      <a:schemeClr val="tx1"/>
                    </a:gs>
                    <a:gs pos="86000">
                      <a:schemeClr val="tx1"/>
                    </a:gs>
                  </a:gsLst>
                  <a:lin ang="5400000" scaled="0"/>
                </a:gradFill>
              </a:rPr>
              <a:t>WCF Services</a:t>
            </a:r>
          </a:p>
        </p:txBody>
      </p:sp>
      <p:cxnSp>
        <p:nvCxnSpPr>
          <p:cNvPr id="68" name="Straight Arrow Connector 67"/>
          <p:cNvCxnSpPr/>
          <p:nvPr/>
        </p:nvCxnSpPr>
        <p:spPr>
          <a:xfrm rot="5400000">
            <a:off x="4665665" y="1609673"/>
            <a:ext cx="529139" cy="2088"/>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6451615" y="1620824"/>
            <a:ext cx="529139" cy="2088"/>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4644481" y="3191341"/>
            <a:ext cx="571506" cy="2088"/>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6430431" y="3213643"/>
            <a:ext cx="571506" cy="2088"/>
          </a:xfrm>
          <a:prstGeom prst="straightConnector1">
            <a:avLst/>
          </a:prstGeom>
          <a:ln w="47625" cap="sq">
            <a:solidFill>
              <a:schemeClr val="tx1"/>
            </a:solidFill>
            <a:prstDash val="sysDot"/>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16200000" flipH="1">
            <a:off x="4257103" y="4922355"/>
            <a:ext cx="725530" cy="2536"/>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5392268" y="4892211"/>
            <a:ext cx="642943" cy="253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6530969" y="4921356"/>
            <a:ext cx="714380" cy="15683"/>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513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Service Administration</a:t>
            </a:r>
            <a:endParaRPr lang="en-US" dirty="0"/>
          </a:p>
        </p:txBody>
      </p:sp>
      <p:sp>
        <p:nvSpPr>
          <p:cNvPr id="3" name="Content Placeholder 2"/>
          <p:cNvSpPr>
            <a:spLocks noGrp="1"/>
          </p:cNvSpPr>
          <p:nvPr>
            <p:ph idx="1"/>
          </p:nvPr>
        </p:nvSpPr>
        <p:spPr/>
        <p:txBody>
          <a:bodyPr/>
          <a:lstStyle/>
          <a:p>
            <a:r>
              <a:rPr lang="en-US" smtClean="0"/>
              <a:t>Developers create a Central Administration like interface that snaps into CA</a:t>
            </a:r>
          </a:p>
          <a:p>
            <a:r>
              <a:rPr lang="en-US" smtClean="0"/>
              <a:t>Should be built like the current “dashboard” and “settings” pages in CA</a:t>
            </a:r>
          </a:p>
          <a:p>
            <a:r>
              <a:rPr lang="en-US" smtClean="0"/>
              <a:t>Developers must implement:</a:t>
            </a:r>
          </a:p>
          <a:p>
            <a:pPr lvl="1"/>
            <a:r>
              <a:rPr lang="en-US" smtClean="0"/>
              <a:t>Service provisioning</a:t>
            </a:r>
          </a:p>
          <a:p>
            <a:pPr lvl="1"/>
            <a:r>
              <a:rPr lang="en-US" smtClean="0"/>
              <a:t>PowerShell provisioning &amp; administration</a:t>
            </a:r>
          </a:p>
          <a:p>
            <a:r>
              <a:rPr lang="en-US" smtClean="0"/>
              <a:t>Developers could also implement</a:t>
            </a:r>
          </a:p>
          <a:p>
            <a:pPr lvl="1"/>
            <a:r>
              <a:rPr lang="en-US" smtClean="0"/>
              <a:t>Custom management of settings, execution schedule, configuration, etc</a:t>
            </a:r>
            <a:endParaRPr lang="en-US" dirty="0"/>
          </a:p>
        </p:txBody>
      </p:sp>
    </p:spTree>
    <p:extLst>
      <p:ext uri="{BB962C8B-B14F-4D97-AF65-F5344CB8AC3E}">
        <p14:creationId xmlns:p14="http://schemas.microsoft.com/office/powerpoint/2010/main" val="27056849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4000496" y="1605089"/>
            <a:ext cx="4572032" cy="1571636"/>
          </a:xfrm>
          <a:prstGeom prst="roundRect">
            <a:avLst>
              <a:gd name="adj" fmla="val 440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4" name="Rounded Rectangle 33"/>
          <p:cNvSpPr/>
          <p:nvPr/>
        </p:nvSpPr>
        <p:spPr bwMode="auto">
          <a:xfrm>
            <a:off x="4000496" y="3225572"/>
            <a:ext cx="4572032" cy="1571636"/>
          </a:xfrm>
          <a:prstGeom prst="roundRect">
            <a:avLst>
              <a:gd name="adj" fmla="val 4401"/>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37" name="Rounded Rectangle 36"/>
          <p:cNvSpPr/>
          <p:nvPr/>
        </p:nvSpPr>
        <p:spPr bwMode="auto">
          <a:xfrm>
            <a:off x="4000496" y="4857760"/>
            <a:ext cx="4572032" cy="1571636"/>
          </a:xfrm>
          <a:prstGeom prst="roundRect">
            <a:avLst>
              <a:gd name="adj" fmla="val 440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40" name="TextBox 39"/>
          <p:cNvSpPr txBox="1"/>
          <p:nvPr/>
        </p:nvSpPr>
        <p:spPr>
          <a:xfrm rot="5400000">
            <a:off x="7649905" y="2224166"/>
            <a:ext cx="121444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SP WFE</a:t>
            </a:r>
          </a:p>
        </p:txBody>
      </p:sp>
      <p:sp>
        <p:nvSpPr>
          <p:cNvPr id="42" name="Rounded Rectangle 41"/>
          <p:cNvSpPr/>
          <p:nvPr/>
        </p:nvSpPr>
        <p:spPr bwMode="auto">
          <a:xfrm>
            <a:off x="4214810" y="1797077"/>
            <a:ext cx="3357586" cy="488915"/>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Site Collection/ Site</a:t>
            </a:r>
          </a:p>
        </p:txBody>
      </p:sp>
      <p:sp>
        <p:nvSpPr>
          <p:cNvPr id="43" name="Rounded Rectangle 42"/>
          <p:cNvSpPr/>
          <p:nvPr/>
        </p:nvSpPr>
        <p:spPr bwMode="auto">
          <a:xfrm>
            <a:off x="4214810" y="2428868"/>
            <a:ext cx="3357586" cy="477764"/>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Service Application Proxy</a:t>
            </a:r>
          </a:p>
        </p:txBody>
      </p:sp>
      <p:sp>
        <p:nvSpPr>
          <p:cNvPr id="44" name="Rounded Rectangle 43"/>
          <p:cNvSpPr/>
          <p:nvPr/>
        </p:nvSpPr>
        <p:spPr bwMode="auto">
          <a:xfrm>
            <a:off x="4214810" y="3429001"/>
            <a:ext cx="3357586" cy="500066"/>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Service WCF Interface</a:t>
            </a:r>
          </a:p>
        </p:txBody>
      </p:sp>
      <p:sp>
        <p:nvSpPr>
          <p:cNvPr id="51" name="TextBox 50"/>
          <p:cNvSpPr txBox="1"/>
          <p:nvPr/>
        </p:nvSpPr>
        <p:spPr>
          <a:xfrm rot="5400000">
            <a:off x="7477381" y="3666891"/>
            <a:ext cx="1214446" cy="738664"/>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SP APP</a:t>
            </a:r>
          </a:p>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SERVER</a:t>
            </a:r>
          </a:p>
        </p:txBody>
      </p:sp>
      <p:grpSp>
        <p:nvGrpSpPr>
          <p:cNvPr id="3" name="Group 23"/>
          <p:cNvGrpSpPr/>
          <p:nvPr/>
        </p:nvGrpSpPr>
        <p:grpSpPr>
          <a:xfrm>
            <a:off x="4168141" y="5357826"/>
            <a:ext cx="1002197" cy="884090"/>
            <a:chOff x="4953000" y="4605287"/>
            <a:chExt cx="1002197" cy="884090"/>
          </a:xfrm>
        </p:grpSpPr>
        <p:pic>
          <p:nvPicPr>
            <p:cNvPr id="53" name="Picture 4" descr="C:\Dev\Image Resources\Set1\image140.png"/>
            <p:cNvPicPr>
              <a:picLocks noChangeAspect="1" noChangeArrowheads="1"/>
            </p:cNvPicPr>
            <p:nvPr/>
          </p:nvPicPr>
          <p:blipFill>
            <a:blip r:embed="rId3" cstate="print"/>
            <a:srcRect/>
            <a:stretch>
              <a:fillRect/>
            </a:stretch>
          </p:blipFill>
          <p:spPr bwMode="auto">
            <a:xfrm>
              <a:off x="5149298" y="4605287"/>
              <a:ext cx="515551" cy="600178"/>
            </a:xfrm>
            <a:prstGeom prst="rect">
              <a:avLst/>
            </a:prstGeom>
            <a:noFill/>
          </p:spPr>
        </p:pic>
        <p:sp>
          <p:nvSpPr>
            <p:cNvPr id="54" name="TextBox 53"/>
            <p:cNvSpPr txBox="1"/>
            <p:nvPr/>
          </p:nvSpPr>
          <p:spPr>
            <a:xfrm>
              <a:off x="4953000" y="5181600"/>
              <a:ext cx="1002197"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dirty="0" err="1" smtClean="0"/>
                <a:t>Config</a:t>
              </a:r>
              <a:r>
                <a:rPr lang="en-US" sz="1400" dirty="0" smtClean="0"/>
                <a:t> DB</a:t>
              </a:r>
              <a:endParaRPr lang="en-US" sz="1400" dirty="0"/>
            </a:p>
          </p:txBody>
        </p:sp>
      </p:grpSp>
      <p:grpSp>
        <p:nvGrpSpPr>
          <p:cNvPr id="4" name="Group 24"/>
          <p:cNvGrpSpPr/>
          <p:nvPr/>
        </p:nvGrpSpPr>
        <p:grpSpPr>
          <a:xfrm>
            <a:off x="6429388" y="5357826"/>
            <a:ext cx="1143000" cy="884090"/>
            <a:chOff x="7239000" y="4681487"/>
            <a:chExt cx="1143000" cy="884090"/>
          </a:xfrm>
        </p:grpSpPr>
        <p:pic>
          <p:nvPicPr>
            <p:cNvPr id="57" name="Picture 4" descr="C:\Dev\Image Resources\Set1\image140.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7489868" y="4681487"/>
              <a:ext cx="495052" cy="576313"/>
            </a:xfrm>
            <a:prstGeom prst="rect">
              <a:avLst/>
            </a:prstGeom>
            <a:noFill/>
          </p:spPr>
        </p:pic>
        <p:sp>
          <p:nvSpPr>
            <p:cNvPr id="58" name="TextBox 57"/>
            <p:cNvSpPr txBox="1"/>
            <p:nvPr/>
          </p:nvSpPr>
          <p:spPr>
            <a:xfrm>
              <a:off x="7239000" y="5257800"/>
              <a:ext cx="114300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dirty="0" smtClean="0"/>
                <a:t>Custom DB</a:t>
              </a:r>
              <a:endParaRPr lang="en-US" sz="1400" dirty="0"/>
            </a:p>
          </p:txBody>
        </p:sp>
      </p:grpSp>
      <p:grpSp>
        <p:nvGrpSpPr>
          <p:cNvPr id="5" name="Group 22"/>
          <p:cNvGrpSpPr/>
          <p:nvPr/>
        </p:nvGrpSpPr>
        <p:grpSpPr>
          <a:xfrm>
            <a:off x="5237244" y="5286388"/>
            <a:ext cx="1143000" cy="955528"/>
            <a:chOff x="5584902" y="5981649"/>
            <a:chExt cx="1143000" cy="955528"/>
          </a:xfrm>
        </p:grpSpPr>
        <p:sp>
          <p:nvSpPr>
            <p:cNvPr id="62" name="TextBox 61"/>
            <p:cNvSpPr txBox="1"/>
            <p:nvPr/>
          </p:nvSpPr>
          <p:spPr>
            <a:xfrm>
              <a:off x="5584902" y="6629400"/>
              <a:ext cx="114300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dirty="0" smtClean="0"/>
                <a:t>Content DB</a:t>
              </a:r>
              <a:endParaRPr lang="en-US" sz="1400" dirty="0"/>
            </a:p>
          </p:txBody>
        </p:sp>
        <p:pic>
          <p:nvPicPr>
            <p:cNvPr id="63" name="Picture 4" descr="C:\Dev\Image Resources\Set1\image140.png"/>
            <p:cNvPicPr>
              <a:picLocks noChangeAspect="1" noChangeArrowheads="1"/>
            </p:cNvPicPr>
            <p:nvPr/>
          </p:nvPicPr>
          <p:blipFill>
            <a:blip r:embed="rId3" cstate="print"/>
            <a:srcRect/>
            <a:stretch>
              <a:fillRect/>
            </a:stretch>
          </p:blipFill>
          <p:spPr bwMode="auto">
            <a:xfrm>
              <a:off x="5832196" y="5981649"/>
              <a:ext cx="511460" cy="595416"/>
            </a:xfrm>
            <a:prstGeom prst="rect">
              <a:avLst/>
            </a:prstGeom>
            <a:noFill/>
          </p:spPr>
        </p:pic>
        <p:pic>
          <p:nvPicPr>
            <p:cNvPr id="64" name="Picture 4" descr="C:\Dev\Image Resources\Set1\image140.png"/>
            <p:cNvPicPr>
              <a:picLocks noChangeAspect="1" noChangeArrowheads="1"/>
            </p:cNvPicPr>
            <p:nvPr/>
          </p:nvPicPr>
          <p:blipFill>
            <a:blip r:embed="rId3" cstate="print"/>
            <a:srcRect/>
            <a:stretch>
              <a:fillRect/>
            </a:stretch>
          </p:blipFill>
          <p:spPr bwMode="auto">
            <a:xfrm>
              <a:off x="5908396" y="6057849"/>
              <a:ext cx="511460" cy="595416"/>
            </a:xfrm>
            <a:prstGeom prst="rect">
              <a:avLst/>
            </a:prstGeom>
            <a:noFill/>
          </p:spPr>
        </p:pic>
      </p:grpSp>
      <p:sp>
        <p:nvSpPr>
          <p:cNvPr id="65" name="TextBox 64"/>
          <p:cNvSpPr txBox="1"/>
          <p:nvPr/>
        </p:nvSpPr>
        <p:spPr>
          <a:xfrm rot="5400000">
            <a:off x="7548819" y="5309965"/>
            <a:ext cx="1214446" cy="738664"/>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SQL</a:t>
            </a:r>
          </a:p>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SERVER</a:t>
            </a:r>
          </a:p>
        </p:txBody>
      </p:sp>
      <p:cxnSp>
        <p:nvCxnSpPr>
          <p:cNvPr id="75" name="Straight Arrow Connector 74"/>
          <p:cNvCxnSpPr/>
          <p:nvPr/>
        </p:nvCxnSpPr>
        <p:spPr>
          <a:xfrm rot="5400000">
            <a:off x="5520938" y="3178412"/>
            <a:ext cx="675600" cy="2468"/>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57554" y="4505104"/>
            <a:ext cx="904391" cy="1588"/>
          </a:xfrm>
          <a:prstGeom prst="line">
            <a:avLst/>
          </a:prstGeom>
          <a:ln w="63500">
            <a:solidFill>
              <a:schemeClr val="accent5"/>
            </a:solidFill>
            <a:headEnd type="oval"/>
            <a:tailEnd type="non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3357554" y="4143380"/>
            <a:ext cx="904391" cy="1588"/>
          </a:xfrm>
          <a:prstGeom prst="line">
            <a:avLst/>
          </a:prstGeom>
          <a:ln w="63500">
            <a:solidFill>
              <a:schemeClr val="accent5"/>
            </a:solidFill>
            <a:headEnd type="oval"/>
            <a:tailEnd type="none"/>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bwMode="auto">
          <a:xfrm>
            <a:off x="4214810" y="4000504"/>
            <a:ext cx="3357586" cy="631791"/>
          </a:xfrm>
          <a:prstGeom prst="roundRect">
            <a:avLst>
              <a:gd name="adj" fmla="val 1146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rgbClr xmlns:mc="http://schemas.openxmlformats.org/markup-compatibility/2006" xmlns:a14="http://schemas.microsoft.com/office/drawing/2010/main" val="FFFFFF" mc:Ignorable=""/>
                </a:solidFill>
                <a:effectLst>
                  <a:outerShdw blurRad="50800" dist="38100" dir="2700000" algn="tl" rotWithShape="0">
                    <a:prstClr val="black">
                      <a:alpha val="40000"/>
                    </a:prstClr>
                  </a:outerShdw>
                </a:effectLst>
                <a:latin typeface="Segoe"/>
              </a:rPr>
              <a:t>Service Logic</a:t>
            </a:r>
          </a:p>
        </p:txBody>
      </p:sp>
      <p:cxnSp>
        <p:nvCxnSpPr>
          <p:cNvPr id="76" name="Straight Arrow Connector 75"/>
          <p:cNvCxnSpPr/>
          <p:nvPr/>
        </p:nvCxnSpPr>
        <p:spPr>
          <a:xfrm rot="16200000" flipH="1">
            <a:off x="4257103" y="4922355"/>
            <a:ext cx="725530" cy="2536"/>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5392268" y="4892211"/>
            <a:ext cx="642943" cy="253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16200000" flipH="1">
            <a:off x="6530969" y="4921356"/>
            <a:ext cx="714380" cy="15683"/>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445736" y="4024646"/>
            <a:ext cx="2357454" cy="261610"/>
          </a:xfrm>
          <a:prstGeom prst="rect">
            <a:avLst/>
          </a:prstGeom>
          <a:noFill/>
        </p:spPr>
        <p:txBody>
          <a:bodyPr wrap="square" lIns="0" tIns="0" rIns="0" bIns="0" rtlCol="0">
            <a:spAutoFit/>
          </a:bodyPr>
          <a:lstStyle/>
          <a:p>
            <a:pPr algn="ctr"/>
            <a:r>
              <a:rPr lang="en-NZ" sz="1700" dirty="0" err="1"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PowerShell</a:t>
            </a:r>
            <a:endPar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endParaRPr>
          </a:p>
        </p:txBody>
      </p:sp>
      <p:sp>
        <p:nvSpPr>
          <p:cNvPr id="60" name="TextBox 59"/>
          <p:cNvSpPr txBox="1"/>
          <p:nvPr/>
        </p:nvSpPr>
        <p:spPr>
          <a:xfrm>
            <a:off x="1285852" y="4379466"/>
            <a:ext cx="2357454"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Central Admin</a:t>
            </a:r>
          </a:p>
        </p:txBody>
      </p:sp>
      <p:cxnSp>
        <p:nvCxnSpPr>
          <p:cNvPr id="69" name="Straight Arrow Connector 68"/>
          <p:cNvCxnSpPr/>
          <p:nvPr/>
        </p:nvCxnSpPr>
        <p:spPr>
          <a:xfrm>
            <a:off x="2764278" y="2641594"/>
            <a:ext cx="1357322" cy="1588"/>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714612" y="2928934"/>
            <a:ext cx="1428760" cy="714380"/>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bwMode="auto">
          <a:xfrm>
            <a:off x="928662" y="2143116"/>
            <a:ext cx="1928826" cy="1000132"/>
          </a:xfrm>
          <a:prstGeom prst="roundRect">
            <a:avLst>
              <a:gd name="adj" fmla="val 9634"/>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Administration</a:t>
            </a:r>
          </a:p>
        </p:txBody>
      </p:sp>
      <p:sp>
        <p:nvSpPr>
          <p:cNvPr id="2" name="Title 1"/>
          <p:cNvSpPr>
            <a:spLocks noGrp="1"/>
          </p:cNvSpPr>
          <p:nvPr>
            <p:ph type="title"/>
          </p:nvPr>
        </p:nvSpPr>
        <p:spPr/>
        <p:txBody>
          <a:bodyPr/>
          <a:lstStyle/>
          <a:p>
            <a:r>
              <a:rPr lang="en-US" smtClean="0"/>
              <a:t>Service Administration Components</a:t>
            </a:r>
            <a:endParaRPr lang="en-US" dirty="0"/>
          </a:p>
        </p:txBody>
      </p:sp>
    </p:spTree>
    <p:extLst>
      <p:ext uri="{BB962C8B-B14F-4D97-AF65-F5344CB8AC3E}">
        <p14:creationId xmlns:p14="http://schemas.microsoft.com/office/powerpoint/2010/main" val="15946424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2000"/>
                                        <p:tgtEl>
                                          <p:spTgt spid="69"/>
                                        </p:tgtEl>
                                      </p:cBhvr>
                                    </p:animEffect>
                                    <p:set>
                                      <p:cBhvr>
                                        <p:cTn id="17" dur="1" fill="hold">
                                          <p:stCondLst>
                                            <p:cond delay="1999"/>
                                          </p:stCondLst>
                                        </p:cTn>
                                        <p:tgtEl>
                                          <p:spTgt spid="6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0"/>
                                        </p:tgtEl>
                                      </p:cBhvr>
                                    </p:animEffect>
                                    <p:set>
                                      <p:cBhvr>
                                        <p:cTn id="22" dur="1" fill="hold">
                                          <p:stCondLst>
                                            <p:cond delay="19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Installation</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Not all components must belong on all SharePoint servers</a:t>
            </a:r>
          </a:p>
          <a:p>
            <a:pPr lvl="1"/>
            <a:r>
              <a:rPr lang="en-US" dirty="0" smtClean="0"/>
              <a:t>Service Application components must be deployed to SharePoint application servers</a:t>
            </a:r>
          </a:p>
          <a:p>
            <a:pPr lvl="1"/>
            <a:r>
              <a:rPr lang="en-US" dirty="0" smtClean="0"/>
              <a:t>Proxies and consumers must be deployed to SharePoint WFE’s</a:t>
            </a:r>
          </a:p>
          <a:p>
            <a:r>
              <a:rPr lang="en-US" dirty="0" smtClean="0"/>
              <a:t>Installation Options:</a:t>
            </a:r>
          </a:p>
          <a:p>
            <a:pPr lvl="1"/>
            <a:r>
              <a:rPr lang="en-US" dirty="0" smtClean="0"/>
              <a:t>Custom MSI’s</a:t>
            </a:r>
          </a:p>
          <a:p>
            <a:pPr lvl="1"/>
            <a:r>
              <a:rPr lang="en-US" dirty="0" smtClean="0"/>
              <a:t>Features</a:t>
            </a:r>
          </a:p>
          <a:p>
            <a:pPr lvl="1"/>
            <a:r>
              <a:rPr lang="en-US" dirty="0" smtClean="0"/>
              <a:t>PowerShell </a:t>
            </a:r>
            <a:r>
              <a:rPr lang="en-US" dirty="0" err="1" smtClean="0"/>
              <a:t>Cmdlets</a:t>
            </a:r>
            <a:endParaRPr lang="en-US" dirty="0" smtClean="0"/>
          </a:p>
          <a:p>
            <a:pPr lvl="1"/>
            <a:r>
              <a:rPr lang="en-US" dirty="0" smtClean="0"/>
              <a:t>* all require custom code</a:t>
            </a:r>
            <a:endParaRPr lang="en-US" dirty="0"/>
          </a:p>
        </p:txBody>
      </p:sp>
    </p:spTree>
    <p:extLst>
      <p:ext uri="{BB962C8B-B14F-4D97-AF65-F5344CB8AC3E}">
        <p14:creationId xmlns:p14="http://schemas.microsoft.com/office/powerpoint/2010/main" val="14553584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Outline</a:t>
            </a:r>
            <a:endParaRPr lang="en-US" dirty="0"/>
          </a:p>
        </p:txBody>
      </p:sp>
      <p:sp>
        <p:nvSpPr>
          <p:cNvPr id="7" name="Text Placeholder 6"/>
          <p:cNvSpPr>
            <a:spLocks noGrp="1"/>
          </p:cNvSpPr>
          <p:nvPr>
            <p:ph type="body" sz="quarter" idx="10"/>
          </p:nvPr>
        </p:nvSpPr>
        <p:spPr>
          <a:xfrm>
            <a:off x="381000" y="1411552"/>
            <a:ext cx="8382000" cy="4351961"/>
          </a:xfrm>
        </p:spPr>
        <p:txBody>
          <a:bodyPr/>
          <a:lstStyle/>
          <a:p>
            <a:r>
              <a:rPr lang="en-US" dirty="0"/>
              <a:t>What are Service Applications?</a:t>
            </a:r>
          </a:p>
          <a:p>
            <a:pPr lvl="1"/>
            <a:r>
              <a:rPr lang="en-US" dirty="0"/>
              <a:t>From WSS 3.0 / MOSS 2007 » SharePoint 2010</a:t>
            </a:r>
          </a:p>
          <a:p>
            <a:r>
              <a:rPr lang="en-US" dirty="0"/>
              <a:t>Architectural &amp; Logical Overview</a:t>
            </a:r>
          </a:p>
          <a:p>
            <a:r>
              <a:rPr lang="en-US" dirty="0"/>
              <a:t>Creating Custom Service Applications</a:t>
            </a:r>
          </a:p>
          <a:p>
            <a:pPr lvl="1"/>
            <a:r>
              <a:rPr lang="en-US" dirty="0"/>
              <a:t>Required Components</a:t>
            </a:r>
          </a:p>
          <a:p>
            <a:pPr lvl="1"/>
            <a:r>
              <a:rPr lang="en-US" dirty="0"/>
              <a:t>Custom Administration Story</a:t>
            </a:r>
          </a:p>
          <a:p>
            <a:pPr lvl="1"/>
            <a:r>
              <a:rPr lang="en-US" dirty="0"/>
              <a:t>Deployment, Installation &amp; Configuration</a:t>
            </a:r>
          </a:p>
          <a:p>
            <a:r>
              <a:rPr lang="en-US" dirty="0"/>
              <a:t>Consuming Custom Service Applications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en-US" sz="3600" dirty="0" smtClean="0"/>
              <a:t>Steps to Building Custom Service Application</a:t>
            </a:r>
            <a:endParaRPr lang="en-US" sz="3600" dirty="0"/>
          </a:p>
        </p:txBody>
      </p:sp>
      <p:sp>
        <p:nvSpPr>
          <p:cNvPr id="3" name="Text Placeholder 2"/>
          <p:cNvSpPr>
            <a:spLocks noGrp="1"/>
          </p:cNvSpPr>
          <p:nvPr>
            <p:ph type="body" sz="quarter" idx="10"/>
          </p:nvPr>
        </p:nvSpPr>
        <p:spPr/>
        <p:txBody>
          <a:bodyPr/>
          <a:lstStyle/>
          <a:p>
            <a:r>
              <a:rPr lang="en-US" smtClean="0"/>
              <a:t>Create Service Application</a:t>
            </a:r>
          </a:p>
          <a:p>
            <a:r>
              <a:rPr lang="en-US" smtClean="0"/>
              <a:t>Create Service Application Endpoint (WCF)</a:t>
            </a:r>
          </a:p>
          <a:p>
            <a:r>
              <a:rPr lang="en-US" smtClean="0"/>
              <a:t>Create Service Application Installers</a:t>
            </a:r>
          </a:p>
          <a:p>
            <a:r>
              <a:rPr lang="en-US" smtClean="0"/>
              <a:t>Install &amp; Provision Service Application</a:t>
            </a:r>
          </a:p>
          <a:p>
            <a:r>
              <a:rPr lang="en-US" smtClean="0"/>
              <a:t>Create Service Application Proxy</a:t>
            </a:r>
          </a:p>
          <a:p>
            <a:r>
              <a:rPr lang="en-US" smtClean="0"/>
              <a:t>Create Service Application Proxy Installers</a:t>
            </a:r>
          </a:p>
          <a:p>
            <a:r>
              <a:rPr lang="en-US" smtClean="0"/>
              <a:t>Install &amp; Provision Service Application Proxy</a:t>
            </a:r>
          </a:p>
          <a:p>
            <a:r>
              <a:rPr lang="en-US" smtClean="0"/>
              <a:t>Create Service Application Consumers</a:t>
            </a:r>
          </a:p>
          <a:p>
            <a:r>
              <a:rPr lang="en-US" smtClean="0"/>
              <a:t>Install, Deploy &amp; Test Consumers</a:t>
            </a:r>
            <a:endParaRPr lang="en-US" dirty="0"/>
          </a:p>
        </p:txBody>
      </p:sp>
    </p:spTree>
    <p:extLst>
      <p:ext uri="{BB962C8B-B14F-4D97-AF65-F5344CB8AC3E}">
        <p14:creationId xmlns:p14="http://schemas.microsoft.com/office/powerpoint/2010/main" val="406847368"/>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Exploring a Custom </a:t>
            </a:r>
            <a:br>
              <a:rPr lang="en-US" smtClean="0"/>
            </a:br>
            <a:r>
              <a:rPr lang="en-US" smtClean="0"/>
              <a:t>Service Application</a:t>
            </a:r>
            <a:endParaRPr lang="en-US" dirty="0"/>
          </a:p>
        </p:txBody>
      </p:sp>
      <p:sp>
        <p:nvSpPr>
          <p:cNvPr id="7" name="Subtitle 6"/>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2133526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Recommended Reading for Custom Service Developers</a:t>
            </a:r>
            <a:endParaRPr lang="en-US" dirty="0"/>
          </a:p>
        </p:txBody>
      </p:sp>
      <p:sp>
        <p:nvSpPr>
          <p:cNvPr id="6" name="Text Placeholder 5"/>
          <p:cNvSpPr>
            <a:spLocks noGrp="1"/>
          </p:cNvSpPr>
          <p:nvPr>
            <p:ph type="body" sz="quarter" idx="10"/>
          </p:nvPr>
        </p:nvSpPr>
        <p:spPr>
          <a:xfrm>
            <a:off x="381000" y="1411552"/>
            <a:ext cx="8382000" cy="4622804"/>
          </a:xfrm>
        </p:spPr>
        <p:txBody>
          <a:bodyPr/>
          <a:lstStyle/>
          <a:p>
            <a:endParaRPr lang="en-US" dirty="0" smtClean="0"/>
          </a:p>
          <a:p>
            <a:r>
              <a:rPr lang="en-US" dirty="0" smtClean="0"/>
              <a:t>Familiar with WCF and building custom WCF services</a:t>
            </a:r>
          </a:p>
          <a:p>
            <a:pPr lvl="1"/>
            <a:r>
              <a:rPr lang="en-US" dirty="0" smtClean="0"/>
              <a:t>New services should contain a custom WCF service that service application proxies </a:t>
            </a:r>
            <a:br>
              <a:rPr lang="en-US" dirty="0" smtClean="0"/>
            </a:br>
            <a:r>
              <a:rPr lang="en-US" dirty="0" smtClean="0"/>
              <a:t>will reference</a:t>
            </a:r>
          </a:p>
          <a:p>
            <a:r>
              <a:rPr lang="en-US" dirty="0" smtClean="0"/>
              <a:t>Familiar with PowerShell</a:t>
            </a:r>
          </a:p>
          <a:p>
            <a:pPr lvl="1"/>
            <a:r>
              <a:rPr lang="en-US" dirty="0" smtClean="0"/>
              <a:t>All service applications need to have a PowerShell administration story</a:t>
            </a:r>
          </a:p>
          <a:p>
            <a:r>
              <a:rPr lang="en-US" dirty="0" smtClean="0"/>
              <a:t>Familiar with SharePoint admin API</a:t>
            </a:r>
            <a:endParaRPr lang="en-US" dirty="0"/>
          </a:p>
        </p:txBody>
      </p:sp>
    </p:spTree>
    <p:extLst>
      <p:ext uri="{BB962C8B-B14F-4D97-AF65-F5344CB8AC3E}">
        <p14:creationId xmlns:p14="http://schemas.microsoft.com/office/powerpoint/2010/main" val="3299175787"/>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Summary</a:t>
            </a:r>
            <a:endParaRPr lang="en-US" dirty="0"/>
          </a:p>
        </p:txBody>
      </p:sp>
      <p:sp>
        <p:nvSpPr>
          <p:cNvPr id="7" name="Text Placeholder 6"/>
          <p:cNvSpPr>
            <a:spLocks noGrp="1"/>
          </p:cNvSpPr>
          <p:nvPr>
            <p:ph type="body" sz="quarter" idx="10"/>
          </p:nvPr>
        </p:nvSpPr>
        <p:spPr>
          <a:xfrm>
            <a:off x="381000" y="1411552"/>
            <a:ext cx="8382000" cy="4351961"/>
          </a:xfrm>
        </p:spPr>
        <p:txBody>
          <a:bodyPr/>
          <a:lstStyle/>
          <a:p>
            <a:r>
              <a:rPr lang="en-US" dirty="0"/>
              <a:t>What are Service Applications?</a:t>
            </a:r>
          </a:p>
          <a:p>
            <a:pPr lvl="1"/>
            <a:r>
              <a:rPr lang="en-US" dirty="0"/>
              <a:t>From WSS 3.0 / MOSS 2007 » SharePoint 2010</a:t>
            </a:r>
          </a:p>
          <a:p>
            <a:r>
              <a:rPr lang="en-US" dirty="0"/>
              <a:t>Architectural &amp; Logical Overview</a:t>
            </a:r>
          </a:p>
          <a:p>
            <a:r>
              <a:rPr lang="en-US" dirty="0"/>
              <a:t>Creating Custom Service Applications</a:t>
            </a:r>
          </a:p>
          <a:p>
            <a:pPr lvl="1"/>
            <a:r>
              <a:rPr lang="en-US" dirty="0"/>
              <a:t>Required Components</a:t>
            </a:r>
          </a:p>
          <a:p>
            <a:pPr lvl="1"/>
            <a:r>
              <a:rPr lang="en-US" dirty="0"/>
              <a:t>Custom Administration Story</a:t>
            </a:r>
          </a:p>
          <a:p>
            <a:pPr lvl="1"/>
            <a:r>
              <a:rPr lang="en-US" dirty="0"/>
              <a:t>Deployment, Installation &amp; Configuration</a:t>
            </a:r>
          </a:p>
          <a:p>
            <a:r>
              <a:rPr lang="en-US" dirty="0"/>
              <a:t>Consuming Custom Service Applications</a:t>
            </a:r>
          </a:p>
        </p:txBody>
      </p:sp>
    </p:spTree>
    <p:extLst>
      <p:ext uri="{BB962C8B-B14F-4D97-AF65-F5344CB8AC3E}">
        <p14:creationId xmlns:p14="http://schemas.microsoft.com/office/powerpoint/2010/main" val="931187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Service Architectural </a:t>
            </a:r>
            <a:r>
              <a:rPr lang="en-US" dirty="0"/>
              <a:t>&amp; Logical Overview</a:t>
            </a:r>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936777"/>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smtClean="0"/>
              <a:t>Challenges with MOSS 2007 SSP's</a:t>
            </a:r>
            <a:endParaRPr lang="en-US" sz="4400" dirty="0"/>
          </a:p>
        </p:txBody>
      </p:sp>
      <p:sp>
        <p:nvSpPr>
          <p:cNvPr id="3" name="Text Placeholder 2"/>
          <p:cNvSpPr>
            <a:spLocks noGrp="1"/>
          </p:cNvSpPr>
          <p:nvPr>
            <p:ph type="body" sz="quarter" idx="10"/>
          </p:nvPr>
        </p:nvSpPr>
        <p:spPr/>
        <p:txBody>
          <a:bodyPr/>
          <a:lstStyle/>
          <a:p>
            <a:r>
              <a:rPr lang="en-US" smtClean="0"/>
              <a:t>Office SharePoint Server 2007’s SSP’s were a big improvement, but were also limiting</a:t>
            </a:r>
          </a:p>
          <a:p>
            <a:r>
              <a:rPr lang="en-US" smtClean="0"/>
              <a:t>All or nothing (Search / Profiles / Excel / BDC)</a:t>
            </a:r>
          </a:p>
          <a:p>
            <a:r>
              <a:rPr lang="en-US" smtClean="0"/>
              <a:t>Not extensible – no custom SSP story</a:t>
            </a:r>
          </a:p>
          <a:p>
            <a:r>
              <a:rPr lang="en-US" smtClean="0"/>
              <a:t>Web apps were tied to specific SSPs</a:t>
            </a:r>
          </a:p>
          <a:p>
            <a:r>
              <a:rPr lang="en-US" smtClean="0"/>
              <a:t>Tied to a single farm </a:t>
            </a:r>
          </a:p>
          <a:p>
            <a:pPr lvl="1"/>
            <a:r>
              <a:rPr lang="en-US" smtClean="0"/>
              <a:t>Shared-farm SSP’s possible but tricky</a:t>
            </a:r>
            <a:endParaRPr lang="en-US" dirty="0" smtClean="0"/>
          </a:p>
        </p:txBody>
      </p:sp>
    </p:spTree>
    <p:extLst>
      <p:ext uri="{BB962C8B-B14F-4D97-AF65-F5344CB8AC3E}">
        <p14:creationId xmlns:p14="http://schemas.microsoft.com/office/powerpoint/2010/main" val="29892955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Service Apps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sz="2800" dirty="0" smtClean="0"/>
              <a:t>New services model much more flexible</a:t>
            </a:r>
          </a:p>
          <a:p>
            <a:r>
              <a:rPr lang="en-US" sz="2800" dirty="0" smtClean="0"/>
              <a:t>Web apps allow a la carte selection model</a:t>
            </a:r>
          </a:p>
          <a:p>
            <a:r>
              <a:rPr lang="en-US" sz="2800" dirty="0" smtClean="0"/>
              <a:t>Framework part of MSF</a:t>
            </a:r>
          </a:p>
          <a:p>
            <a:r>
              <a:rPr lang="en-US" sz="2800" dirty="0" smtClean="0"/>
              <a:t>Tied to single farm or shared across farms</a:t>
            </a:r>
          </a:p>
          <a:p>
            <a:pPr lvl="1"/>
            <a:r>
              <a:rPr lang="en-US" sz="2400" dirty="0" smtClean="0"/>
              <a:t>Entire farms can be dedicated to service hosting</a:t>
            </a:r>
          </a:p>
          <a:p>
            <a:pPr lvl="1"/>
            <a:r>
              <a:rPr lang="en-US" sz="2400" dirty="0" smtClean="0"/>
              <a:t>Allows centralized shared computing investments for very intense services like Web analytics or business intelligence</a:t>
            </a:r>
          </a:p>
          <a:p>
            <a:r>
              <a:rPr lang="en-US" sz="2800" dirty="0" smtClean="0"/>
              <a:t>Easily scaled out for load balancing </a:t>
            </a:r>
            <a:br>
              <a:rPr lang="en-US" sz="2800" dirty="0" smtClean="0"/>
            </a:br>
            <a:r>
              <a:rPr lang="en-US" sz="2800" dirty="0" smtClean="0"/>
              <a:t>high demand service apps</a:t>
            </a:r>
            <a:endParaRPr lang="en-US" sz="2800" dirty="0"/>
          </a:p>
        </p:txBody>
      </p:sp>
    </p:spTree>
    <p:extLst>
      <p:ext uri="{BB962C8B-B14F-4D97-AF65-F5344CB8AC3E}">
        <p14:creationId xmlns:p14="http://schemas.microsoft.com/office/powerpoint/2010/main" val="342464776"/>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3143240" y="1342996"/>
            <a:ext cx="2000264" cy="2371756"/>
          </a:xfrm>
          <a:prstGeom prst="roundRect">
            <a:avLst>
              <a:gd name="adj" fmla="val 395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smtClean="0"/>
              <a:t>Service Model – Logical View</a:t>
            </a:r>
            <a:endParaRPr lang="en-US" dirty="0"/>
          </a:p>
        </p:txBody>
      </p:sp>
      <p:sp>
        <p:nvSpPr>
          <p:cNvPr id="4" name="Text Placeholder 3"/>
          <p:cNvSpPr>
            <a:spLocks noGrp="1"/>
          </p:cNvSpPr>
          <p:nvPr>
            <p:ph type="body" sz="quarter" idx="10"/>
          </p:nvPr>
        </p:nvSpPr>
        <p:spPr/>
        <p:txBody>
          <a:bodyPr/>
          <a:lstStyle/>
          <a:p>
            <a:endParaRPr lang="en-US"/>
          </a:p>
        </p:txBody>
      </p:sp>
      <p:sp>
        <p:nvSpPr>
          <p:cNvPr id="10" name="Rounded Rectangle 9"/>
          <p:cNvSpPr/>
          <p:nvPr/>
        </p:nvSpPr>
        <p:spPr bwMode="auto">
          <a:xfrm>
            <a:off x="428596" y="1342996"/>
            <a:ext cx="2500330" cy="4572032"/>
          </a:xfrm>
          <a:prstGeom prst="roundRect">
            <a:avLst>
              <a:gd name="adj" fmla="val 367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1" name="Rounded Rectangle 10"/>
          <p:cNvSpPr/>
          <p:nvPr/>
        </p:nvSpPr>
        <p:spPr bwMode="auto">
          <a:xfrm>
            <a:off x="5357818" y="1342996"/>
            <a:ext cx="3214710" cy="4572032"/>
          </a:xfrm>
          <a:prstGeom prst="roundRect">
            <a:avLst>
              <a:gd name="adj" fmla="val 254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p:txBody>
      </p:sp>
      <p:sp>
        <p:nvSpPr>
          <p:cNvPr id="13" name="TextBox 12"/>
          <p:cNvSpPr txBox="1"/>
          <p:nvPr/>
        </p:nvSpPr>
        <p:spPr>
          <a:xfrm>
            <a:off x="5429256" y="1500174"/>
            <a:ext cx="3000396"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3</a:t>
            </a:r>
          </a:p>
        </p:txBody>
      </p:sp>
      <p:sp>
        <p:nvSpPr>
          <p:cNvPr id="14" name="TextBox 13"/>
          <p:cNvSpPr txBox="1"/>
          <p:nvPr/>
        </p:nvSpPr>
        <p:spPr>
          <a:xfrm>
            <a:off x="3321835" y="1500174"/>
            <a:ext cx="1678793"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2</a:t>
            </a:r>
          </a:p>
        </p:txBody>
      </p:sp>
      <p:sp>
        <p:nvSpPr>
          <p:cNvPr id="15" name="TextBox 14"/>
          <p:cNvSpPr txBox="1"/>
          <p:nvPr/>
        </p:nvSpPr>
        <p:spPr>
          <a:xfrm>
            <a:off x="571472" y="1500174"/>
            <a:ext cx="2214578"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1</a:t>
            </a:r>
          </a:p>
        </p:txBody>
      </p:sp>
      <p:grpSp>
        <p:nvGrpSpPr>
          <p:cNvPr id="24" name="Group 23"/>
          <p:cNvGrpSpPr/>
          <p:nvPr/>
        </p:nvGrpSpPr>
        <p:grpSpPr>
          <a:xfrm>
            <a:off x="785786" y="4153428"/>
            <a:ext cx="1675736" cy="785818"/>
            <a:chOff x="835712" y="3929066"/>
            <a:chExt cx="1675736" cy="785818"/>
          </a:xfrm>
        </p:grpSpPr>
        <p:pic>
          <p:nvPicPr>
            <p:cNvPr id="20" name="Picture 3" descr="C:\Documents and Settings\michelleo\Desktop\MS Icons from DVD\Server.png"/>
            <p:cNvPicPr>
              <a:picLocks noChangeAspect="1" noChangeArrowheads="1"/>
            </p:cNvPicPr>
            <p:nvPr/>
          </p:nvPicPr>
          <p:blipFill>
            <a:blip r:embed="rId3"/>
            <a:srcRect/>
            <a:stretch>
              <a:fillRect/>
            </a:stretch>
          </p:blipFill>
          <p:spPr bwMode="auto">
            <a:xfrm>
              <a:off x="835712" y="3929066"/>
              <a:ext cx="532728" cy="785818"/>
            </a:xfrm>
            <a:prstGeom prst="rect">
              <a:avLst/>
            </a:prstGeom>
            <a:noFill/>
          </p:spPr>
        </p:pic>
        <p:pic>
          <p:nvPicPr>
            <p:cNvPr id="21" name="Picture 3" descr="C:\Documents and Settings\michelleo\Desktop\MS Icons from DVD\Server.png"/>
            <p:cNvPicPr>
              <a:picLocks noChangeAspect="1" noChangeArrowheads="1"/>
            </p:cNvPicPr>
            <p:nvPr/>
          </p:nvPicPr>
          <p:blipFill>
            <a:blip r:embed="rId3"/>
            <a:srcRect/>
            <a:stretch>
              <a:fillRect/>
            </a:stretch>
          </p:blipFill>
          <p:spPr bwMode="auto">
            <a:xfrm>
              <a:off x="1216715" y="3929066"/>
              <a:ext cx="532728" cy="785818"/>
            </a:xfrm>
            <a:prstGeom prst="rect">
              <a:avLst/>
            </a:prstGeom>
            <a:noFill/>
          </p:spPr>
        </p:pic>
        <p:pic>
          <p:nvPicPr>
            <p:cNvPr id="22" name="Picture 3" descr="C:\Documents and Settings\michelleo\Desktop\MS Icons from DVD\Server.png"/>
            <p:cNvPicPr>
              <a:picLocks noChangeAspect="1" noChangeArrowheads="1"/>
            </p:cNvPicPr>
            <p:nvPr/>
          </p:nvPicPr>
          <p:blipFill>
            <a:blip r:embed="rId3"/>
            <a:srcRect/>
            <a:stretch>
              <a:fillRect/>
            </a:stretch>
          </p:blipFill>
          <p:spPr bwMode="auto">
            <a:xfrm>
              <a:off x="1597718" y="3929066"/>
              <a:ext cx="532728" cy="785818"/>
            </a:xfrm>
            <a:prstGeom prst="rect">
              <a:avLst/>
            </a:prstGeom>
            <a:noFill/>
          </p:spPr>
        </p:pic>
        <p:pic>
          <p:nvPicPr>
            <p:cNvPr id="23" name="Picture 3" descr="C:\Documents and Settings\michelleo\Desktop\MS Icons from DVD\Server.png"/>
            <p:cNvPicPr>
              <a:picLocks noChangeAspect="1" noChangeArrowheads="1"/>
            </p:cNvPicPr>
            <p:nvPr/>
          </p:nvPicPr>
          <p:blipFill>
            <a:blip r:embed="rId3"/>
            <a:srcRect/>
            <a:stretch>
              <a:fillRect/>
            </a:stretch>
          </p:blipFill>
          <p:spPr bwMode="auto">
            <a:xfrm>
              <a:off x="1978720" y="3929066"/>
              <a:ext cx="532728" cy="785818"/>
            </a:xfrm>
            <a:prstGeom prst="rect">
              <a:avLst/>
            </a:prstGeom>
            <a:noFill/>
          </p:spPr>
        </p:pic>
      </p:grpSp>
      <p:pic>
        <p:nvPicPr>
          <p:cNvPr id="26" name="Picture 3" descr="C:\Documents and Settings\michelleo\Desktop\MS Icons from DVD\Server.png"/>
          <p:cNvPicPr>
            <a:picLocks noChangeAspect="1" noChangeArrowheads="1"/>
          </p:cNvPicPr>
          <p:nvPr/>
        </p:nvPicPr>
        <p:blipFill>
          <a:blip r:embed="rId3"/>
          <a:srcRect/>
          <a:stretch>
            <a:fillRect/>
          </a:stretch>
        </p:blipFill>
        <p:spPr bwMode="auto">
          <a:xfrm>
            <a:off x="6047895" y="4143380"/>
            <a:ext cx="532728" cy="785818"/>
          </a:xfrm>
          <a:prstGeom prst="rect">
            <a:avLst/>
          </a:prstGeom>
          <a:noFill/>
        </p:spPr>
      </p:pic>
      <p:pic>
        <p:nvPicPr>
          <p:cNvPr id="27" name="Picture 3" descr="C:\Documents and Settings\michelleo\Desktop\MS Icons from DVD\Server.png"/>
          <p:cNvPicPr>
            <a:picLocks noChangeAspect="1" noChangeArrowheads="1"/>
          </p:cNvPicPr>
          <p:nvPr/>
        </p:nvPicPr>
        <p:blipFill>
          <a:blip r:embed="rId3"/>
          <a:srcRect/>
          <a:stretch>
            <a:fillRect/>
          </a:stretch>
        </p:blipFill>
        <p:spPr bwMode="auto">
          <a:xfrm>
            <a:off x="6726556" y="4143380"/>
            <a:ext cx="532728" cy="785818"/>
          </a:xfrm>
          <a:prstGeom prst="rect">
            <a:avLst/>
          </a:prstGeom>
          <a:noFill/>
        </p:spPr>
      </p:pic>
      <p:pic>
        <p:nvPicPr>
          <p:cNvPr id="29" name="Picture 3" descr="C:\Documents and Settings\michelleo\Desktop\MS Icons from DVD\Server.png"/>
          <p:cNvPicPr>
            <a:picLocks noChangeAspect="1" noChangeArrowheads="1"/>
          </p:cNvPicPr>
          <p:nvPr/>
        </p:nvPicPr>
        <p:blipFill>
          <a:blip r:embed="rId3"/>
          <a:srcRect/>
          <a:stretch>
            <a:fillRect/>
          </a:stretch>
        </p:blipFill>
        <p:spPr bwMode="auto">
          <a:xfrm>
            <a:off x="7405217" y="4143380"/>
            <a:ext cx="532728" cy="785818"/>
          </a:xfrm>
          <a:prstGeom prst="rect">
            <a:avLst/>
          </a:prstGeom>
          <a:noFill/>
        </p:spPr>
      </p:pic>
      <p:sp>
        <p:nvSpPr>
          <p:cNvPr id="35" name="TextBox 34"/>
          <p:cNvSpPr txBox="1"/>
          <p:nvPr/>
        </p:nvSpPr>
        <p:spPr>
          <a:xfrm>
            <a:off x="500034" y="5143512"/>
            <a:ext cx="2357454"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http://wingtiptoys.com</a:t>
            </a:r>
          </a:p>
        </p:txBody>
      </p:sp>
      <p:sp>
        <p:nvSpPr>
          <p:cNvPr id="36" name="TextBox 35"/>
          <p:cNvSpPr txBox="1"/>
          <p:nvPr/>
        </p:nvSpPr>
        <p:spPr>
          <a:xfrm>
            <a:off x="5715008" y="5143512"/>
            <a:ext cx="2357454"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http://intranet</a:t>
            </a:r>
          </a:p>
        </p:txBody>
      </p:sp>
      <p:cxnSp>
        <p:nvCxnSpPr>
          <p:cNvPr id="55" name="Shape 54"/>
          <p:cNvCxnSpPr/>
          <p:nvPr/>
        </p:nvCxnSpPr>
        <p:spPr>
          <a:xfrm rot="16200000" flipH="1">
            <a:off x="1056465" y="2832997"/>
            <a:ext cx="642942" cy="673086"/>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393385" y="3840387"/>
            <a:ext cx="642942" cy="752"/>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hape 60"/>
          <p:cNvCxnSpPr/>
          <p:nvPr/>
        </p:nvCxnSpPr>
        <p:spPr>
          <a:xfrm rot="5400000">
            <a:off x="1678761" y="2883788"/>
            <a:ext cx="642942" cy="571504"/>
          </a:xfrm>
          <a:prstGeom prst="bentConnector3">
            <a:avLst>
              <a:gd name="adj1" fmla="val 99851"/>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12766"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18" name="Rounded Rectangle 17"/>
          <p:cNvSpPr/>
          <p:nvPr/>
        </p:nvSpPr>
        <p:spPr bwMode="auto">
          <a:xfrm>
            <a:off x="1785918"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 Profiles</a:t>
            </a:r>
          </a:p>
        </p:txBody>
      </p:sp>
      <p:cxnSp>
        <p:nvCxnSpPr>
          <p:cNvPr id="103" name="Shape 102"/>
          <p:cNvCxnSpPr/>
          <p:nvPr/>
        </p:nvCxnSpPr>
        <p:spPr>
          <a:xfrm>
            <a:off x="6000760" y="2714620"/>
            <a:ext cx="928694" cy="714380"/>
          </a:xfrm>
          <a:prstGeom prst="bentConnector3">
            <a:avLst>
              <a:gd name="adj1" fmla="val 26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6236653" y="3407421"/>
            <a:ext cx="1385603" cy="1588"/>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bwMode="auto">
          <a:xfrm>
            <a:off x="5500694" y="2143116"/>
            <a:ext cx="92866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32" name="Rounded Rectangle 31"/>
          <p:cNvSpPr/>
          <p:nvPr/>
        </p:nvSpPr>
        <p:spPr bwMode="auto">
          <a:xfrm>
            <a:off x="6536545" y="2143116"/>
            <a:ext cx="785786"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Excel</a:t>
            </a:r>
          </a:p>
        </p:txBody>
      </p:sp>
      <p:cxnSp>
        <p:nvCxnSpPr>
          <p:cNvPr id="105" name="Shape 60"/>
          <p:cNvCxnSpPr/>
          <p:nvPr/>
        </p:nvCxnSpPr>
        <p:spPr>
          <a:xfrm rot="10800000" flipV="1">
            <a:off x="6929454" y="2786058"/>
            <a:ext cx="928694" cy="642942"/>
          </a:xfrm>
          <a:prstGeom prst="bentConnector3">
            <a:avLst>
              <a:gd name="adj1" fmla="val -1768"/>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7429520" y="2143116"/>
            <a:ext cx="100013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a:t>
            </a:r>
          </a:p>
          <a:p>
            <a:pPr algn="ctr" defTabSz="914099"/>
            <a:r>
              <a:rPr lang="en-NZ" dirty="0">
                <a:solidFill>
                  <a:schemeClr val="tx1"/>
                </a:solidFill>
                <a:effectLst>
                  <a:outerShdw blurRad="50800" dist="38100" dir="2700000" algn="tl" rotWithShape="0">
                    <a:prstClr val="black">
                      <a:alpha val="40000"/>
                    </a:prstClr>
                  </a:outerShdw>
                </a:effectLst>
              </a:rPr>
              <a:t>P</a:t>
            </a:r>
            <a:r>
              <a:rPr lang="en-NZ" dirty="0" smtClean="0">
                <a:solidFill>
                  <a:schemeClr val="tx1"/>
                </a:solidFill>
                <a:effectLst>
                  <a:outerShdw blurRad="50800" dist="38100" dir="2700000" algn="tl" rotWithShape="0">
                    <a:prstClr val="black">
                      <a:alpha val="40000"/>
                    </a:prstClr>
                  </a:outerShdw>
                </a:effectLst>
              </a:rPr>
              <a:t>rofiles</a:t>
            </a:r>
          </a:p>
        </p:txBody>
      </p:sp>
      <p:cxnSp>
        <p:nvCxnSpPr>
          <p:cNvPr id="117" name="Elbow Connector 116"/>
          <p:cNvCxnSpPr/>
          <p:nvPr/>
        </p:nvCxnSpPr>
        <p:spPr>
          <a:xfrm rot="5400000">
            <a:off x="2304838" y="3071810"/>
            <a:ext cx="1643074" cy="1214446"/>
          </a:xfrm>
          <a:prstGeom prst="bentConnector3">
            <a:avLst>
              <a:gd name="adj1" fmla="val 9991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16200000" flipH="1">
            <a:off x="4357686" y="2919507"/>
            <a:ext cx="1785950" cy="1357322"/>
          </a:xfrm>
          <a:prstGeom prst="bentConnector3">
            <a:avLst>
              <a:gd name="adj1" fmla="val 10014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auto">
          <a:xfrm>
            <a:off x="3464711" y="2143116"/>
            <a:ext cx="1357322" cy="714380"/>
          </a:xfrm>
          <a:prstGeom prst="roundRect">
            <a:avLst>
              <a:gd name="adj" fmla="val 963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Managed</a:t>
            </a:r>
            <a:br>
              <a:rPr lang="en-NZ" dirty="0" smtClean="0">
                <a:solidFill>
                  <a:schemeClr val="tx1"/>
                </a:solidFill>
                <a:effectLst>
                  <a:outerShdw blurRad="50800" dist="38100" dir="2700000" algn="tl" rotWithShape="0">
                    <a:prstClr val="black">
                      <a:alpha val="40000"/>
                    </a:prstClr>
                  </a:outerShdw>
                </a:effectLst>
              </a:rPr>
            </a:br>
            <a:r>
              <a:rPr lang="en-NZ" dirty="0" smtClean="0">
                <a:solidFill>
                  <a:schemeClr val="tx1"/>
                </a:solidFill>
                <a:effectLst>
                  <a:outerShdw blurRad="50800" dist="38100" dir="2700000" algn="tl" rotWithShape="0">
                    <a:prstClr val="black">
                      <a:alpha val="40000"/>
                    </a:prstClr>
                  </a:outerShdw>
                </a:effectLst>
              </a:rPr>
              <a:t>Metadata</a:t>
            </a:r>
          </a:p>
        </p:txBody>
      </p:sp>
    </p:spTree>
    <p:extLst>
      <p:ext uri="{BB962C8B-B14F-4D97-AF65-F5344CB8AC3E}">
        <p14:creationId xmlns:p14="http://schemas.microsoft.com/office/powerpoint/2010/main" val="329285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Service Model </a:t>
            </a:r>
            <a:r>
              <a:rPr lang="en-US" dirty="0" smtClean="0"/>
              <a:t>Components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48732019"/>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descr="C:\Dev\Image Resources\Set1\image114.png"/>
          <p:cNvPicPr>
            <a:picLocks noChangeAspect="1" noChangeArrowheads="1"/>
          </p:cNvPicPr>
          <p:nvPr/>
        </p:nvPicPr>
        <p:blipFill>
          <a:blip r:embed="rId3" cstate="print"/>
          <a:srcRect/>
          <a:stretch>
            <a:fillRect/>
          </a:stretch>
        </p:blipFill>
        <p:spPr bwMode="auto">
          <a:xfrm>
            <a:off x="6805828" y="4572008"/>
            <a:ext cx="642942" cy="877548"/>
          </a:xfrm>
          <a:prstGeom prst="rect">
            <a:avLst/>
          </a:prstGeom>
          <a:noFill/>
        </p:spPr>
      </p:pic>
      <p:sp>
        <p:nvSpPr>
          <p:cNvPr id="2" name="Title 1"/>
          <p:cNvSpPr>
            <a:spLocks noGrp="1"/>
          </p:cNvSpPr>
          <p:nvPr>
            <p:ph type="title"/>
          </p:nvPr>
        </p:nvSpPr>
        <p:spPr>
          <a:xfrm>
            <a:off x="381000" y="230188"/>
            <a:ext cx="8382000" cy="609398"/>
          </a:xfrm>
        </p:spPr>
        <p:txBody>
          <a:bodyPr/>
          <a:lstStyle/>
          <a:p>
            <a:r>
              <a:rPr lang="en-US" sz="4400" dirty="0" smtClean="0"/>
              <a:t>Service Model – Architectural View</a:t>
            </a:r>
            <a:endParaRPr lang="en-US" sz="4400" dirty="0"/>
          </a:p>
        </p:txBody>
      </p:sp>
      <p:pic>
        <p:nvPicPr>
          <p:cNvPr id="29" name="Picture 3" descr="C:\Documents and Settings\michelleo\Desktop\MS Icons from DVD\Server.png"/>
          <p:cNvPicPr>
            <a:picLocks noChangeAspect="1" noChangeArrowheads="1"/>
          </p:cNvPicPr>
          <p:nvPr/>
        </p:nvPicPr>
        <p:blipFill>
          <a:blip r:embed="rId4"/>
          <a:srcRect/>
          <a:stretch>
            <a:fillRect/>
          </a:stretch>
        </p:blipFill>
        <p:spPr bwMode="auto">
          <a:xfrm>
            <a:off x="4929190" y="2643182"/>
            <a:ext cx="532728" cy="785818"/>
          </a:xfrm>
          <a:prstGeom prst="rect">
            <a:avLst/>
          </a:prstGeom>
          <a:noFill/>
        </p:spPr>
      </p:pic>
      <p:cxnSp>
        <p:nvCxnSpPr>
          <p:cNvPr id="104" name="Straight Arrow Connector 103"/>
          <p:cNvCxnSpPr/>
          <p:nvPr/>
        </p:nvCxnSpPr>
        <p:spPr>
          <a:xfrm rot="5400000">
            <a:off x="5486410" y="459512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Content Placeholder 7"/>
          <p:cNvSpPr txBox="1">
            <a:spLocks/>
          </p:cNvSpPr>
          <p:nvPr/>
        </p:nvSpPr>
        <p:spPr>
          <a:xfrm>
            <a:off x="285720" y="1071546"/>
            <a:ext cx="4429156" cy="100013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program (binaries)</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lang="en-US" dirty="0">
                <a:gradFill>
                  <a:gsLst>
                    <a:gs pos="0">
                      <a:schemeClr val="tx1"/>
                    </a:gs>
                    <a:gs pos="86000">
                      <a:schemeClr val="tx1"/>
                    </a:gs>
                  </a:gsLst>
                  <a:lin ang="5400000" scaled="0"/>
                </a:gradFill>
              </a:rPr>
              <a:t>d</a:t>
            </a:r>
            <a:r>
              <a:rPr kumimoji="0" lang="en-US" sz="1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eployed</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to servers in farm</a:t>
            </a:r>
          </a:p>
          <a:p>
            <a:pPr marL="460375" marR="0" lvl="0" indent="-460375" algn="l" defTabSz="914363" rtl="0" eaLnBrk="1" fontAlgn="auto" latinLnBrk="0" hangingPunct="1">
              <a:lnSpc>
                <a:spcPct val="90000"/>
              </a:lnSpc>
              <a:spcBef>
                <a:spcPct val="20000"/>
              </a:spcBef>
              <a:spcAft>
                <a:spcPts val="0"/>
              </a:spcAft>
              <a:buClrTx/>
              <a:buSzPct val="85000"/>
              <a:tabLst/>
              <a:defRPr/>
            </a:pPr>
            <a:endPar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37" name="Picture 3" descr="C:\Documents and Settings\michelleo\Desktop\MS Icons from DVD\Server.png"/>
          <p:cNvPicPr>
            <a:picLocks noChangeAspect="1" noChangeArrowheads="1"/>
          </p:cNvPicPr>
          <p:nvPr/>
        </p:nvPicPr>
        <p:blipFill>
          <a:blip r:embed="rId4"/>
          <a:srcRect/>
          <a:stretch>
            <a:fillRect/>
          </a:stretch>
        </p:blipFill>
        <p:spPr bwMode="auto">
          <a:xfrm>
            <a:off x="5881697" y="2643182"/>
            <a:ext cx="532728" cy="785818"/>
          </a:xfrm>
          <a:prstGeom prst="rect">
            <a:avLst/>
          </a:prstGeom>
          <a:noFill/>
        </p:spPr>
      </p:pic>
      <p:pic>
        <p:nvPicPr>
          <p:cNvPr id="38" name="Picture 3" descr="C:\Documents and Settings\michelleo\Desktop\MS Icons from DVD\Server.png"/>
          <p:cNvPicPr>
            <a:picLocks noChangeAspect="1" noChangeArrowheads="1"/>
          </p:cNvPicPr>
          <p:nvPr/>
        </p:nvPicPr>
        <p:blipFill>
          <a:blip r:embed="rId4"/>
          <a:srcRect/>
          <a:stretch>
            <a:fillRect/>
          </a:stretch>
        </p:blipFill>
        <p:spPr bwMode="auto">
          <a:xfrm>
            <a:off x="6834204" y="2643182"/>
            <a:ext cx="532728" cy="785818"/>
          </a:xfrm>
          <a:prstGeom prst="rect">
            <a:avLst/>
          </a:prstGeom>
          <a:noFill/>
        </p:spPr>
      </p:pic>
      <p:pic>
        <p:nvPicPr>
          <p:cNvPr id="39" name="Picture 3" descr="C:\Documents and Settings\michelleo\Desktop\MS Icons from DVD\Server.png"/>
          <p:cNvPicPr>
            <a:picLocks noChangeAspect="1" noChangeArrowheads="1"/>
          </p:cNvPicPr>
          <p:nvPr/>
        </p:nvPicPr>
        <p:blipFill>
          <a:blip r:embed="rId4"/>
          <a:srcRect/>
          <a:stretch>
            <a:fillRect/>
          </a:stretch>
        </p:blipFill>
        <p:spPr bwMode="auto">
          <a:xfrm>
            <a:off x="7786710" y="2643182"/>
            <a:ext cx="532728" cy="785818"/>
          </a:xfrm>
          <a:prstGeom prst="rect">
            <a:avLst/>
          </a:prstGeom>
          <a:noFill/>
        </p:spPr>
      </p:pic>
      <p:sp>
        <p:nvSpPr>
          <p:cNvPr id="47" name="Rounded Rectangle 46"/>
          <p:cNvSpPr/>
          <p:nvPr/>
        </p:nvSpPr>
        <p:spPr bwMode="auto">
          <a:xfrm>
            <a:off x="4929190" y="3571876"/>
            <a:ext cx="3500462" cy="71438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3" name="TextBox 12"/>
          <p:cNvSpPr txBox="1"/>
          <p:nvPr/>
        </p:nvSpPr>
        <p:spPr>
          <a:xfrm>
            <a:off x="5133879" y="3724377"/>
            <a:ext cx="300039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Service Application</a:t>
            </a:r>
          </a:p>
        </p:txBody>
      </p:sp>
      <p:grpSp>
        <p:nvGrpSpPr>
          <p:cNvPr id="96" name="Group 95"/>
          <p:cNvGrpSpPr/>
          <p:nvPr/>
        </p:nvGrpSpPr>
        <p:grpSpPr>
          <a:xfrm>
            <a:off x="5195554" y="1071546"/>
            <a:ext cx="2948346" cy="1429554"/>
            <a:chOff x="5195554" y="1071546"/>
            <a:chExt cx="2948346" cy="1429554"/>
          </a:xfrm>
        </p:grpSpPr>
        <p:grpSp>
          <p:nvGrpSpPr>
            <p:cNvPr id="40" name="Group 21"/>
            <p:cNvGrpSpPr/>
            <p:nvPr/>
          </p:nvGrpSpPr>
          <p:grpSpPr>
            <a:xfrm>
              <a:off x="5786446" y="1071546"/>
              <a:ext cx="604476" cy="785818"/>
              <a:chOff x="4419600" y="-2209800"/>
              <a:chExt cx="4191000" cy="5638800"/>
            </a:xfrm>
          </p:grpSpPr>
          <p:pic>
            <p:nvPicPr>
              <p:cNvPr id="41"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2"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grpSp>
          <p:nvGrpSpPr>
            <p:cNvPr id="43" name="Group 21"/>
            <p:cNvGrpSpPr/>
            <p:nvPr/>
          </p:nvGrpSpPr>
          <p:grpSpPr>
            <a:xfrm>
              <a:off x="6643702" y="1071546"/>
              <a:ext cx="604476" cy="785818"/>
              <a:chOff x="4419600" y="-2209800"/>
              <a:chExt cx="4191000" cy="5638800"/>
            </a:xfrm>
          </p:grpSpPr>
          <p:pic>
            <p:nvPicPr>
              <p:cNvPr id="44"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6"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cxnSp>
          <p:nvCxnSpPr>
            <p:cNvPr id="62" name="Straight Connector 61"/>
            <p:cNvCxnSpPr/>
            <p:nvPr/>
          </p:nvCxnSpPr>
          <p:spPr>
            <a:xfrm rot="5400000">
              <a:off x="6072198" y="2357430"/>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001686" y="2356636"/>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715934"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858678"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flipH="1" flipV="1">
              <a:off x="5776752" y="1633356"/>
              <a:ext cx="285752" cy="1448148"/>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48"/>
            <p:cNvCxnSpPr/>
            <p:nvPr/>
          </p:nvCxnSpPr>
          <p:spPr>
            <a:xfrm rot="10800000">
              <a:off x="6643702" y="2214554"/>
              <a:ext cx="1500198" cy="285752"/>
            </a:xfrm>
            <a:prstGeom prst="bentConnector3">
              <a:avLst>
                <a:gd name="adj1" fmla="val -44"/>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69" name="Picture 6" descr="C:\Dev\Image Resources\Set1\image65.png"/>
          <p:cNvPicPr>
            <a:picLocks noChangeAspect="1" noChangeArrowheads="1"/>
          </p:cNvPicPr>
          <p:nvPr/>
        </p:nvPicPr>
        <p:blipFill>
          <a:blip r:embed="rId8" cstate="print"/>
          <a:srcRect/>
          <a:stretch>
            <a:fillRect/>
          </a:stretch>
        </p:blipFill>
        <p:spPr bwMode="auto">
          <a:xfrm>
            <a:off x="5214942" y="3071810"/>
            <a:ext cx="337293" cy="357190"/>
          </a:xfrm>
          <a:prstGeom prst="rect">
            <a:avLst/>
          </a:prstGeom>
          <a:noFill/>
        </p:spPr>
      </p:pic>
      <p:pic>
        <p:nvPicPr>
          <p:cNvPr id="71" name="Picture 6" descr="C:\Dev\Image Resources\Set1\image65.png"/>
          <p:cNvPicPr>
            <a:picLocks noChangeAspect="1" noChangeArrowheads="1"/>
          </p:cNvPicPr>
          <p:nvPr/>
        </p:nvPicPr>
        <p:blipFill>
          <a:blip r:embed="rId8" cstate="print"/>
          <a:srcRect/>
          <a:stretch>
            <a:fillRect/>
          </a:stretch>
        </p:blipFill>
        <p:spPr bwMode="auto">
          <a:xfrm>
            <a:off x="7124518" y="3071810"/>
            <a:ext cx="337293" cy="357190"/>
          </a:xfrm>
          <a:prstGeom prst="rect">
            <a:avLst/>
          </a:prstGeom>
          <a:noFill/>
        </p:spPr>
      </p:pic>
      <p:pic>
        <p:nvPicPr>
          <p:cNvPr id="72" name="Picture 6" descr="C:\Dev\Image Resources\Set1\image65.png"/>
          <p:cNvPicPr>
            <a:picLocks noChangeAspect="1" noChangeArrowheads="1"/>
          </p:cNvPicPr>
          <p:nvPr/>
        </p:nvPicPr>
        <p:blipFill>
          <a:blip r:embed="rId8" cstate="print"/>
          <a:srcRect/>
          <a:stretch>
            <a:fillRect/>
          </a:stretch>
        </p:blipFill>
        <p:spPr bwMode="auto">
          <a:xfrm>
            <a:off x="8072462" y="3071810"/>
            <a:ext cx="337293" cy="357190"/>
          </a:xfrm>
          <a:prstGeom prst="rect">
            <a:avLst/>
          </a:prstGeom>
          <a:noFill/>
        </p:spPr>
      </p:pic>
      <p:pic>
        <p:nvPicPr>
          <p:cNvPr id="74" name="Picture 2" descr="C:\Dev\Image Resources\Set1\image114.png"/>
          <p:cNvPicPr>
            <a:picLocks noChangeAspect="1" noChangeArrowheads="1"/>
          </p:cNvPicPr>
          <p:nvPr/>
        </p:nvPicPr>
        <p:blipFill>
          <a:blip r:embed="rId3" cstate="print"/>
          <a:srcRect/>
          <a:stretch>
            <a:fillRect/>
          </a:stretch>
        </p:blipFill>
        <p:spPr bwMode="auto">
          <a:xfrm>
            <a:off x="4857752" y="4572008"/>
            <a:ext cx="642942" cy="877548"/>
          </a:xfrm>
          <a:prstGeom prst="rect">
            <a:avLst/>
          </a:prstGeom>
          <a:noFill/>
        </p:spPr>
      </p:pic>
      <p:sp>
        <p:nvSpPr>
          <p:cNvPr id="76" name="Rounded Rectangle 75"/>
          <p:cNvSpPr/>
          <p:nvPr/>
        </p:nvSpPr>
        <p:spPr bwMode="auto">
          <a:xfrm>
            <a:off x="5214942"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Service Proxy</a:t>
            </a:r>
          </a:p>
        </p:txBody>
      </p:sp>
      <p:sp>
        <p:nvSpPr>
          <p:cNvPr id="78" name="Rounded Rectangle 77"/>
          <p:cNvSpPr/>
          <p:nvPr/>
        </p:nvSpPr>
        <p:spPr bwMode="auto">
          <a:xfrm>
            <a:off x="7192188"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Service Proxy</a:t>
            </a:r>
          </a:p>
        </p:txBody>
      </p:sp>
      <p:cxnSp>
        <p:nvCxnSpPr>
          <p:cNvPr id="85" name="Straight Arrow Connector 84"/>
          <p:cNvCxnSpPr/>
          <p:nvPr/>
        </p:nvCxnSpPr>
        <p:spPr>
          <a:xfrm rot="5400000">
            <a:off x="7421589" y="4585501"/>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5487201" y="5556560"/>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5072066" y="5877142"/>
            <a:ext cx="1500198"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Web Part, Pages</a:t>
            </a:r>
          </a:p>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(Service Consumer)</a:t>
            </a:r>
          </a:p>
        </p:txBody>
      </p:sp>
      <p:sp>
        <p:nvSpPr>
          <p:cNvPr id="88" name="Rounded Rectangle 87"/>
          <p:cNvSpPr/>
          <p:nvPr/>
        </p:nvSpPr>
        <p:spPr bwMode="auto">
          <a:xfrm>
            <a:off x="6705600" y="5877142"/>
            <a:ext cx="2286000"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*.SVC’s, PowerShell </a:t>
            </a:r>
            <a:r>
              <a:rPr lang="en-US" sz="1100" dirty="0" err="1"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Cmdlets</a:t>
            </a:r>
            <a:endPar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endParaRPr>
          </a:p>
          <a:p>
            <a:pPr algn="ctr" defTabSz="914099" fontAlgn="base">
              <a:spcBef>
                <a:spcPct val="0"/>
              </a:spcBef>
              <a:spcAft>
                <a:spcPct val="0"/>
              </a:spcAft>
            </a:pPr>
            <a:r>
              <a:rPr lang="en-US" sz="11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(Service Consumer)</a:t>
            </a:r>
          </a:p>
        </p:txBody>
      </p:sp>
      <p:cxnSp>
        <p:nvCxnSpPr>
          <p:cNvPr id="90" name="Straight Arrow Connector 89"/>
          <p:cNvCxnSpPr/>
          <p:nvPr/>
        </p:nvCxnSpPr>
        <p:spPr>
          <a:xfrm rot="5400000">
            <a:off x="7416027" y="557600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Content Placeholder 7"/>
          <p:cNvSpPr txBox="1">
            <a:spLocks/>
          </p:cNvSpPr>
          <p:nvPr/>
        </p:nvSpPr>
        <p:spPr>
          <a:xfrm>
            <a:off x="285720" y="2214554"/>
            <a:ext cx="4429156" cy="1071570"/>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Machine Instance: </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instance of the running service binaries on a server</a:t>
            </a:r>
          </a:p>
        </p:txBody>
      </p:sp>
      <p:sp>
        <p:nvSpPr>
          <p:cNvPr id="93" name="Content Placeholder 7"/>
          <p:cNvSpPr txBox="1">
            <a:spLocks/>
          </p:cNvSpPr>
          <p:nvPr/>
        </p:nvSpPr>
        <p:spPr>
          <a:xfrm>
            <a:off x="285720" y="3429000"/>
            <a:ext cx="4429156" cy="928694"/>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Configuration of the service </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in a farm</a:t>
            </a:r>
          </a:p>
        </p:txBody>
      </p:sp>
      <p:sp>
        <p:nvSpPr>
          <p:cNvPr id="94" name="Content Placeholder 7"/>
          <p:cNvSpPr txBox="1">
            <a:spLocks/>
          </p:cNvSpPr>
          <p:nvPr/>
        </p:nvSpPr>
        <p:spPr>
          <a:xfrm>
            <a:off x="285720" y="4572008"/>
            <a:ext cx="4429156" cy="785818"/>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 Proxy:</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Reference to the Service Application</a:t>
            </a:r>
          </a:p>
        </p:txBody>
      </p:sp>
      <p:sp>
        <p:nvSpPr>
          <p:cNvPr id="95" name="Content Placeholder 7"/>
          <p:cNvSpPr txBox="1">
            <a:spLocks/>
          </p:cNvSpPr>
          <p:nvPr/>
        </p:nvSpPr>
        <p:spPr>
          <a:xfrm>
            <a:off x="285720" y="5500678"/>
            <a:ext cx="4429156" cy="78584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Consumer:</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Bits that utilize the service’s logic</a:t>
            </a:r>
            <a:endParaRPr kumimoji="0" lang="en-US" sz="20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pic>
        <p:nvPicPr>
          <p:cNvPr id="97" name="Picture 6" descr="C:\Dev\Image Resources\Set1\image65.png"/>
          <p:cNvPicPr>
            <a:picLocks noChangeAspect="1" noChangeArrowheads="1"/>
          </p:cNvPicPr>
          <p:nvPr/>
        </p:nvPicPr>
        <p:blipFill>
          <a:blip r:embed="rId8" cstate="print"/>
          <a:srcRect/>
          <a:stretch>
            <a:fillRect/>
          </a:stretch>
        </p:blipFill>
        <p:spPr bwMode="auto">
          <a:xfrm>
            <a:off x="4000496" y="2000240"/>
            <a:ext cx="500066" cy="529565"/>
          </a:xfrm>
          <a:prstGeom prst="rect">
            <a:avLst/>
          </a:prstGeom>
          <a:noFill/>
        </p:spPr>
      </p:pic>
    </p:spTree>
    <p:extLst>
      <p:ext uri="{BB962C8B-B14F-4D97-AF65-F5344CB8AC3E}">
        <p14:creationId xmlns:p14="http://schemas.microsoft.com/office/powerpoint/2010/main" val="18491967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53"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anim calcmode="lin" valueType="num">
                                      <p:cBhvr>
                                        <p:cTn id="23" dur="500" fill="hold"/>
                                        <p:tgtEl>
                                          <p:spTgt spid="97"/>
                                        </p:tgtEl>
                                        <p:attrNameLst>
                                          <p:attrName>ppt_w</p:attrName>
                                        </p:attrNameLst>
                                      </p:cBhvr>
                                      <p:tavLst>
                                        <p:tav tm="0">
                                          <p:val>
                                            <p:fltVal val="0"/>
                                          </p:val>
                                        </p:tav>
                                        <p:tav tm="100000">
                                          <p:val>
                                            <p:strVal val="#ppt_w"/>
                                          </p:val>
                                        </p:tav>
                                      </p:tavLst>
                                    </p:anim>
                                    <p:anim calcmode="lin" valueType="num">
                                      <p:cBhvr>
                                        <p:cTn id="24" dur="500" fill="hold"/>
                                        <p:tgtEl>
                                          <p:spTgt spid="97"/>
                                        </p:tgtEl>
                                        <p:attrNameLst>
                                          <p:attrName>ppt_h</p:attrName>
                                        </p:attrNameLst>
                                      </p:cBhvr>
                                      <p:tavLst>
                                        <p:tav tm="0">
                                          <p:val>
                                            <p:fltVal val="0"/>
                                          </p:val>
                                        </p:tav>
                                        <p:tav tm="100000">
                                          <p:val>
                                            <p:strVal val="#ppt_h"/>
                                          </p:val>
                                        </p:tav>
                                      </p:tavLst>
                                    </p:anim>
                                    <p:animEffect transition="in" filter="fade">
                                      <p:cBhvr>
                                        <p:cTn id="25" dur="5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xit" presetSubtype="0" fill="hold" nodeType="clickEffect">
                                  <p:stCondLst>
                                    <p:cond delay="0"/>
                                  </p:stCondLst>
                                  <p:childTnLst>
                                    <p:anim calcmode="lin" valueType="num">
                                      <p:cBhvr>
                                        <p:cTn id="29" dur="500"/>
                                        <p:tgtEl>
                                          <p:spTgt spid="97"/>
                                        </p:tgtEl>
                                        <p:attrNameLst>
                                          <p:attrName>ppt_w</p:attrName>
                                        </p:attrNameLst>
                                      </p:cBhvr>
                                      <p:tavLst>
                                        <p:tav tm="0">
                                          <p:val>
                                            <p:strVal val="ppt_w"/>
                                          </p:val>
                                        </p:tav>
                                        <p:tav tm="100000">
                                          <p:val>
                                            <p:fltVal val="0"/>
                                          </p:val>
                                        </p:tav>
                                      </p:tavLst>
                                    </p:anim>
                                    <p:anim calcmode="lin" valueType="num">
                                      <p:cBhvr>
                                        <p:cTn id="30" dur="500"/>
                                        <p:tgtEl>
                                          <p:spTgt spid="97"/>
                                        </p:tgtEl>
                                        <p:attrNameLst>
                                          <p:attrName>ppt_h</p:attrName>
                                        </p:attrNameLst>
                                      </p:cBhvr>
                                      <p:tavLst>
                                        <p:tav tm="0">
                                          <p:val>
                                            <p:strVal val="ppt_h"/>
                                          </p:val>
                                        </p:tav>
                                        <p:tav tm="100000">
                                          <p:val>
                                            <p:fltVal val="0"/>
                                          </p:val>
                                        </p:tav>
                                      </p:tavLst>
                                    </p:anim>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animBg="1"/>
      <p:bldP spid="13" grpId="0"/>
      <p:bldP spid="76" grpId="0" animBg="1"/>
      <p:bldP spid="78" grpId="0" animBg="1"/>
      <p:bldP spid="87" grpId="0" animBg="1"/>
      <p:bldP spid="88" grpId="0" animBg="1"/>
      <p:bldP spid="92" grpId="0"/>
      <p:bldP spid="93" grpId="0"/>
      <p:bldP spid="94" grpId="0"/>
      <p:bldP spid="9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Exploring the New Service Model Administration UI</a:t>
            </a:r>
            <a:endParaRPr lang="en-US" dirty="0"/>
          </a:p>
        </p:txBody>
      </p:sp>
      <p:sp>
        <p:nvSpPr>
          <p:cNvPr id="7" name="Subtitle 6"/>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41506500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Dk Blue swoosh template Segoe">
  <a:themeElements>
    <a:clrScheme name="Blue Template-Templa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50595"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3497AE"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7DCC2E" mc:Ignorable=""/>
      </a:accent4>
      <a:accent5>
        <a:srgbClr xmlns:mc="http://schemas.openxmlformats.org/markup-compatibility/2006" xmlns:a14="http://schemas.microsoft.com/office/drawing/2010/main" val="FF9929" mc:Ignorable=""/>
      </a:accent5>
      <a:accent6>
        <a:srgbClr xmlns:mc="http://schemas.openxmlformats.org/markup-compatibility/2006" xmlns:a14="http://schemas.microsoft.com/office/drawing/2010/main" val="7D3DA1" mc:Ignorable=""/>
      </a:accent6>
      <a:hlink>
        <a:srgbClr xmlns:mc="http://schemas.openxmlformats.org/markup-compatibility/2006" xmlns:a14="http://schemas.microsoft.com/office/drawing/2010/main" val="F3EB4F" mc:Ignorable=""/>
      </a:hlink>
      <a:folHlink>
        <a:srgbClr xmlns:mc="http://schemas.openxmlformats.org/markup-compatibility/2006" xmlns:a14="http://schemas.microsoft.com/office/drawing/2010/main" val="7DDDFF"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2.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3.xml><?xml version="1.0" encoding="utf-8"?>
<ds:datastoreItem xmlns:ds="http://schemas.openxmlformats.org/officeDocument/2006/customXml" ds:itemID="{A5B69933-E3E9-4B78-9EA4-233D67BDF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9796</TotalTime>
  <Words>1812</Words>
  <Application>Microsoft Office PowerPoint</Application>
  <PresentationFormat>On-screen Show (4:3)</PresentationFormat>
  <Paragraphs>264</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1_Dk Blue swoosh template Segoe</vt:lpstr>
      <vt:lpstr>SharePoint 2010 Service Application  Architecture</vt:lpstr>
      <vt:lpstr>Outline</vt:lpstr>
      <vt:lpstr>Service Architectural &amp; Logical Overview</vt:lpstr>
      <vt:lpstr>Challenges with MOSS 2007 SSP's</vt:lpstr>
      <vt:lpstr>SharePoint 2010 Service Apps</vt:lpstr>
      <vt:lpstr>Service Model – Logical View</vt:lpstr>
      <vt:lpstr>Service Model Components</vt:lpstr>
      <vt:lpstr>Service Model – Architectural View</vt:lpstr>
      <vt:lpstr>Exploring the New Service Model Administration UI</vt:lpstr>
      <vt:lpstr>Creating Custom Service Applications</vt:lpstr>
      <vt:lpstr>Creating Custom Services</vt:lpstr>
      <vt:lpstr>Service Platform Features</vt:lpstr>
      <vt:lpstr>When to Create Custom Services</vt:lpstr>
      <vt:lpstr>When NOT to Create Custom Services</vt:lpstr>
      <vt:lpstr>Custom Service Application Lifecyle</vt:lpstr>
      <vt:lpstr>Custom Service App. Components</vt:lpstr>
      <vt:lpstr>Custom Service Administration</vt:lpstr>
      <vt:lpstr>Service Administration Components</vt:lpstr>
      <vt:lpstr>Service Application Installation</vt:lpstr>
      <vt:lpstr>Steps to Building Custom Service Application</vt:lpstr>
      <vt:lpstr>Exploring a Custom  Service Application</vt:lpstr>
      <vt:lpstr>Recommended Reading for Custom Service Developers</vt:lpstr>
      <vt:lpstr>Summary</vt:lpstr>
    </vt:vector>
  </TitlesOfParts>
  <Company>Logic 20/20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SharePoint 14 Services Architecture</dc:title>
  <dc:subject>SharePoint14</dc:subject>
  <dc:creator>Ted Pattison Group</dc:creator>
  <cp:lastModifiedBy>Andrew Connell</cp:lastModifiedBy>
  <cp:revision>484</cp:revision>
  <dcterms:created xsi:type="dcterms:W3CDTF">2006-12-21T03:33:08Z</dcterms:created>
  <dcterms:modified xsi:type="dcterms:W3CDTF">2009-10-15T15:02:55Z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vt:lpwstr>
  </property>
  <property fmtid="{D5CDD505-2E9C-101B-9397-08002B2CF9AE}" pid="4" name="Order">
    <vt:r8>200</vt:r8>
  </property>
  <property fmtid="{D5CDD505-2E9C-101B-9397-08002B2CF9AE}" pid="5" name="Completed">
    <vt:lpwstr>true</vt:lpwstr>
  </property>
  <property fmtid="{D5CDD505-2E9C-101B-9397-08002B2CF9AE}" pid="6" name="Author0">
    <vt:lpwstr>Andrew Connell</vt:lpwstr>
  </property>
  <property fmtid="{D5CDD505-2E9C-101B-9397-08002B2CF9AE}" pid="7" name="Author\Owner">
    <vt:lpwstr>Andrew Connell</vt:lpwstr>
  </property>
  <property fmtid="{D5CDD505-2E9C-101B-9397-08002B2CF9AE}" pid="8" name="ContentAuthor">
    <vt:lpwstr>1</vt:lpwstr>
  </property>
  <property fmtid="{D5CDD505-2E9C-101B-9397-08002B2CF9AE}" pid="9" name="ContentItemStatus">
    <vt:lpwstr>Completed</vt:lpwstr>
  </property>
</Properties>
</file>