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9"/>
  </p:notesMasterIdLst>
  <p:handoutMasterIdLst>
    <p:handoutMasterId r:id="rId30"/>
  </p:handoutMasterIdLst>
  <p:sldIdLst>
    <p:sldId id="257" r:id="rId5"/>
    <p:sldId id="316" r:id="rId6"/>
    <p:sldId id="259" r:id="rId7"/>
    <p:sldId id="319" r:id="rId8"/>
    <p:sldId id="285" r:id="rId9"/>
    <p:sldId id="307" r:id="rId10"/>
    <p:sldId id="317" r:id="rId11"/>
    <p:sldId id="320" r:id="rId12"/>
    <p:sldId id="325" r:id="rId13"/>
    <p:sldId id="321" r:id="rId14"/>
    <p:sldId id="322" r:id="rId15"/>
    <p:sldId id="323" r:id="rId16"/>
    <p:sldId id="324" r:id="rId17"/>
    <p:sldId id="308" r:id="rId18"/>
    <p:sldId id="318" r:id="rId19"/>
    <p:sldId id="295" r:id="rId20"/>
    <p:sldId id="296" r:id="rId21"/>
    <p:sldId id="288" r:id="rId22"/>
    <p:sldId id="309" r:id="rId23"/>
    <p:sldId id="314" r:id="rId24"/>
    <p:sldId id="280" r:id="rId25"/>
    <p:sldId id="299" r:id="rId26"/>
    <p:sldId id="310" r:id="rId27"/>
    <p:sldId id="315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CC"/>
    <a:srgbClr val="CCFF99"/>
    <a:srgbClr val="FFFF00"/>
    <a:srgbClr val="CC6600"/>
    <a:srgbClr val="003399"/>
    <a:srgbClr val="000099"/>
    <a:srgbClr val="F2F2F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036" autoAdjust="0"/>
    <p:restoredTop sz="94588" autoAdjust="0"/>
  </p:normalViewPr>
  <p:slideViewPr>
    <p:cSldViewPr>
      <p:cViewPr varScale="1">
        <p:scale>
          <a:sx n="94" d="100"/>
          <a:sy n="9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46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defTabSz="948507"/>
            <a:r>
              <a:rPr lang="en-US" dirty="0" smtClean="0"/>
              <a:t>Lecture 2: VS10 Tools for SharePoint 14 - </a:t>
            </a:r>
            <a:fld id="{073E6628-0705-4E34-90AA-D61A964D0AFD}" type="slidenum">
              <a:rPr lang="en-US" smtClean="0"/>
              <a:pPr defTabSz="948507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39531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Image Placeholder 1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Lecture 2: VS 2010 </a:t>
            </a:r>
            <a:r>
              <a:rPr lang="en-US" dirty="0" smtClean="0"/>
              <a:t>SharePoint Tools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- </a:t>
            </a:r>
            <a:fld id="{073E6628-0705-4E34-90AA-D61A964D0AF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9220200"/>
            <a:ext cx="152400" cy="15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Notes Placeholder 13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158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3838" indent="-111125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223838" indent="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223838" indent="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223838" indent="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This lecture provides an introduction to the new SharePoint Tools that are included with Visual Studio 2010. 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Create an empty project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VisualWebPart</a:t>
            </a:r>
            <a:r>
              <a:rPr lang="en-US" dirty="0" smtClean="0"/>
              <a:t> project item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ApplicationPage</a:t>
            </a:r>
            <a:r>
              <a:rPr lang="en-US" dirty="0" smtClean="0"/>
              <a:t> project item</a:t>
            </a:r>
          </a:p>
          <a:p>
            <a:pPr lvl="1"/>
            <a:r>
              <a:rPr lang="en-US" dirty="0" smtClean="0"/>
              <a:t>Create mapped Images directory and add image</a:t>
            </a:r>
          </a:p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developer experience for SharePoint 2007 has been less than ideal due to a lack of tool support, wizards and designers. Many developers coming from a background with .NET and ASP.NET development have been frustrated at the need to write batch files, work in the command line and write XML in a under-documented language know as Collaborative Application Markup Language (CAML).</a:t>
            </a:r>
          </a:p>
          <a:p>
            <a:endParaRPr lang="en-US" dirty="0" smtClean="0"/>
          </a:p>
          <a:p>
            <a:r>
              <a:rPr lang="en-US" dirty="0" smtClean="0"/>
              <a:t>The functionality of Visual Studio Extensions for WSS 3.0 was much improved as it evolved from version 1.0 to 1.3. Although even the latest version does not provide an end-to-end solution for SharePoint development.  Many SharePoint 2007 developers have an arsenal of community tools to accomplish many of the required tasks within SharePoint development.</a:t>
            </a:r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Visual Studio  2010 SharePoint Tools (SPT) represents a significant step forward for professional developers using SharePoint. </a:t>
            </a:r>
          </a:p>
          <a:p>
            <a:endParaRPr lang="en-US" dirty="0" smtClean="0"/>
          </a:p>
          <a:p>
            <a:r>
              <a:rPr lang="en-US" dirty="0" smtClean="0"/>
              <a:t>SharePoint Explorer fallows quick exploration through a site</a:t>
            </a:r>
          </a:p>
          <a:p>
            <a:pPr lvl="1"/>
            <a:r>
              <a:rPr lang="en-US" dirty="0" smtClean="0"/>
              <a:t>This makes it possible to launch browser at specific place within site</a:t>
            </a:r>
          </a:p>
          <a:p>
            <a:endParaRPr lang="en-US" dirty="0" smtClean="0"/>
          </a:p>
          <a:p>
            <a:r>
              <a:rPr lang="en-US" dirty="0" smtClean="0"/>
              <a:t>SharePoint 2010 introduce a new project structure as well as project </a:t>
            </a:r>
            <a:r>
              <a:rPr lang="en-US" dirty="0" err="1" smtClean="0"/>
              <a:t>tmplates</a:t>
            </a:r>
            <a:r>
              <a:rPr lang="en-US" dirty="0" smtClean="0"/>
              <a:t> and project item templates. There are designers to create things like features and solution packages.</a:t>
            </a:r>
          </a:p>
          <a:p>
            <a:endParaRPr lang="en-US" dirty="0" smtClean="0"/>
          </a:p>
          <a:p>
            <a:r>
              <a:rPr lang="en-US" dirty="0" smtClean="0"/>
              <a:t>One of the most appealing aspects of SPT is that it is extensible</a:t>
            </a:r>
          </a:p>
          <a:p>
            <a:pPr lvl="1"/>
            <a:r>
              <a:rPr lang="en-US" dirty="0" smtClean="0"/>
              <a:t>You can add your own custom project templates and item templates</a:t>
            </a:r>
          </a:p>
          <a:p>
            <a:pPr lvl="1"/>
            <a:r>
              <a:rPr lang="en-US" dirty="0" smtClean="0"/>
              <a:t>You can add menu commands into the Visual Studio UI.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SharePoint Explorer is a simple easy-to-use tools.</a:t>
            </a:r>
          </a:p>
          <a:p>
            <a:pPr lvl="1"/>
            <a:r>
              <a:rPr lang="en-US" dirty="0" smtClean="0"/>
              <a:t>It provides a read-only </a:t>
            </a:r>
            <a:r>
              <a:rPr lang="en-US" dirty="0" err="1" smtClean="0"/>
              <a:t>treeview</a:t>
            </a:r>
            <a:r>
              <a:rPr lang="en-US" dirty="0" smtClean="0"/>
              <a:t> of a SharePoint site.</a:t>
            </a:r>
          </a:p>
          <a:p>
            <a:pPr lvl="1"/>
            <a:r>
              <a:rPr lang="en-US" dirty="0" smtClean="0"/>
              <a:t>Note that SharePoint Explorer only works on sites that are running locally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Simple on minute demo.</a:t>
            </a:r>
          </a:p>
          <a:p>
            <a:pPr lvl="1"/>
            <a:r>
              <a:rPr lang="en-US" dirty="0" smtClean="0"/>
              <a:t>Create a new team site in Central admin</a:t>
            </a:r>
          </a:p>
          <a:p>
            <a:pPr lvl="1"/>
            <a:r>
              <a:rPr lang="en-US" dirty="0" smtClean="0"/>
              <a:t>Go to Visual Studio and connect SharePoint Explorer to new site</a:t>
            </a:r>
          </a:p>
          <a:p>
            <a:pPr lvl="1"/>
            <a:r>
              <a:rPr lang="en-US" dirty="0" smtClean="0"/>
              <a:t>Show what lists already exist within site.</a:t>
            </a:r>
          </a:p>
          <a:p>
            <a:pPr lvl="1"/>
            <a:r>
              <a:rPr lang="en-US" dirty="0" smtClean="0"/>
              <a:t>Click on list to bootstrap browser into site at </a:t>
            </a:r>
            <a:r>
              <a:rPr lang="en-US" smtClean="0"/>
              <a:t>list’s default 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81000" y="2286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hidden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Visual Studio </a:t>
            </a:r>
            <a:r>
              <a:rPr dirty="0" smtClean="0"/>
              <a:t>2010 SharePoint Tools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07996"/>
          </a:xfrm>
        </p:spPr>
        <p:txBody>
          <a:bodyPr/>
          <a:lstStyle/>
          <a:p>
            <a:r>
              <a:rPr lang="en-US" dirty="0" smtClean="0"/>
              <a:t>Feature Node and Feature Designer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2363724"/>
          </a:xfrm>
        </p:spPr>
        <p:txBody>
          <a:bodyPr/>
          <a:lstStyle/>
          <a:p>
            <a:r>
              <a:rPr lang="en-US" sz="2400" dirty="0" smtClean="0"/>
              <a:t>Feature node contains one or more features</a:t>
            </a:r>
          </a:p>
          <a:p>
            <a:pPr lvl="1"/>
            <a:r>
              <a:rPr lang="en-US" sz="2000" dirty="0" smtClean="0"/>
              <a:t>Feature designer provides design mode and XML text Mode</a:t>
            </a:r>
          </a:p>
          <a:p>
            <a:pPr lvl="1"/>
            <a:r>
              <a:rPr lang="en-US" sz="2000" dirty="0" smtClean="0"/>
              <a:t>Customize feature properties in designer and/or property grid</a:t>
            </a:r>
          </a:p>
          <a:p>
            <a:pPr lvl="1"/>
            <a:r>
              <a:rPr lang="en-US" sz="2000" dirty="0" smtClean="0"/>
              <a:t>Use Context menu of Feature node to add feature event receiver</a:t>
            </a:r>
          </a:p>
          <a:p>
            <a:pPr lvl="1"/>
            <a:r>
              <a:rPr lang="en-US" sz="2000" dirty="0" smtClean="0"/>
              <a:t>Feature designer allows adding/removing SPIs</a:t>
            </a:r>
          </a:p>
          <a:p>
            <a:pPr lvl="1"/>
            <a:r>
              <a:rPr lang="en-US" sz="2000" dirty="0" smtClean="0"/>
              <a:t>Customize feature activation dependencies</a:t>
            </a:r>
          </a:p>
          <a:p>
            <a:pPr lvl="1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124200"/>
            <a:ext cx="6248400" cy="361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219200" y="3581400"/>
            <a:ext cx="7010400" cy="31242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Mapped Folders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92881"/>
          </a:xfrm>
        </p:spPr>
        <p:txBody>
          <a:bodyPr/>
          <a:lstStyle/>
          <a:p>
            <a:r>
              <a:rPr lang="en-US" sz="2400" dirty="0" smtClean="0"/>
              <a:t>Mapped Folders used to deploy to </a:t>
            </a:r>
            <a:r>
              <a:rPr lang="en-US" sz="2400" dirty="0" err="1" smtClean="0"/>
              <a:t>RootFiles</a:t>
            </a:r>
            <a:endParaRPr lang="en-US" sz="2400" dirty="0" smtClean="0"/>
          </a:p>
          <a:p>
            <a:pPr lvl="1"/>
            <a:r>
              <a:rPr lang="en-US" sz="2000" dirty="0" smtClean="0"/>
              <a:t>Layouts folder maps to virtual path /_layouts</a:t>
            </a:r>
          </a:p>
          <a:p>
            <a:pPr lvl="1"/>
            <a:r>
              <a:rPr lang="en-US" sz="2000" dirty="0" smtClean="0"/>
              <a:t>Images folder maps to virtual path /_layouts</a:t>
            </a:r>
          </a:p>
          <a:p>
            <a:pPr lvl="1"/>
            <a:r>
              <a:rPr lang="en-US" sz="2000" dirty="0" smtClean="0"/>
              <a:t>You can map other folders inside </a:t>
            </a:r>
            <a:r>
              <a:rPr lang="en-US" sz="2000" dirty="0" err="1" smtClean="0"/>
              <a:t>RootFiles</a:t>
            </a:r>
            <a:r>
              <a:rPr lang="en-US" sz="2000" dirty="0" smtClean="0"/>
              <a:t> directory</a:t>
            </a:r>
          </a:p>
          <a:p>
            <a:r>
              <a:rPr lang="en-US" sz="2400" dirty="0" smtClean="0"/>
              <a:t>Layouts folder key to creating application pages</a:t>
            </a:r>
          </a:p>
          <a:p>
            <a:pPr lvl="1"/>
            <a:r>
              <a:rPr lang="en-US" sz="2000" dirty="0" smtClean="0"/>
              <a:t>Best practice to create solution-specific folder inside Layouts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762421"/>
            <a:ext cx="3946773" cy="271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7140" y="3657600"/>
            <a:ext cx="204879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447800" y="2438400"/>
            <a:ext cx="6248400" cy="40386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SPT Deployment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200329"/>
          </a:xfrm>
        </p:spPr>
        <p:txBody>
          <a:bodyPr/>
          <a:lstStyle/>
          <a:p>
            <a:r>
              <a:rPr lang="en-US" dirty="0" smtClean="0"/>
              <a:t>Two Deployment configuration by default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No Activation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90800"/>
            <a:ext cx="596490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7343" y="3352800"/>
            <a:ext cx="222105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F5 Debugging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2776145"/>
          </a:xfrm>
        </p:spPr>
        <p:txBody>
          <a:bodyPr/>
          <a:lstStyle/>
          <a:p>
            <a:r>
              <a:rPr lang="en-US" dirty="0" smtClean="0"/>
              <a:t>What does F5 do?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Builds new version of .</a:t>
            </a:r>
            <a:r>
              <a:rPr lang="en-US" sz="1600" dirty="0" err="1" smtClean="0"/>
              <a:t>wsp</a:t>
            </a:r>
            <a:r>
              <a:rPr lang="en-US" sz="1600" dirty="0" smtClean="0"/>
              <a:t> file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Deactivates/uninstalls feature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Retracts/deletes old .</a:t>
            </a:r>
            <a:r>
              <a:rPr lang="en-US" sz="1600" dirty="0" err="1" smtClean="0"/>
              <a:t>wsp</a:t>
            </a:r>
            <a:r>
              <a:rPr lang="en-US" sz="1600" dirty="0" smtClean="0"/>
              <a:t> file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Adds/deploys new .</a:t>
            </a:r>
            <a:r>
              <a:rPr lang="en-US" sz="1600" dirty="0" err="1" smtClean="0"/>
              <a:t>wsp</a:t>
            </a:r>
            <a:r>
              <a:rPr lang="en-US" sz="1600" dirty="0" smtClean="0"/>
              <a:t> file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Activates feature in target site (via Site </a:t>
            </a:r>
            <a:r>
              <a:rPr lang="en-US" sz="1600" dirty="0" err="1" smtClean="0"/>
              <a:t>Url</a:t>
            </a:r>
            <a:r>
              <a:rPr lang="en-US" sz="1600" dirty="0" smtClean="0"/>
              <a:t>)</a:t>
            </a:r>
          </a:p>
          <a:p>
            <a:pPr marL="742950" lvl="1" indent="-225425">
              <a:buFont typeface="+mj-lt"/>
              <a:buAutoNum type="arabicPeriod"/>
            </a:pPr>
            <a:r>
              <a:rPr lang="en-US" sz="1600" dirty="0" smtClean="0"/>
              <a:t>Attaches debugger to W3WP.EXE </a:t>
            </a:r>
            <a:br>
              <a:rPr lang="en-US" sz="1600" dirty="0" smtClean="0"/>
            </a:br>
            <a:r>
              <a:rPr lang="en-US" sz="1600" dirty="0" smtClean="0"/>
              <a:t>worker process (via Site URL)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3412102"/>
            <a:ext cx="7934325" cy="29124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4327" y="1363430"/>
            <a:ext cx="3871073" cy="176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800" dirty="0" smtClean="0"/>
              <a:t>Hello World </a:t>
            </a:r>
            <a:r>
              <a:rPr sz="4800" smtClean="0"/>
              <a:t>with VS 2010 SharePoint Tools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demo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743200"/>
            <a:ext cx="2971800" cy="276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809726"/>
          </a:xfrm>
        </p:spPr>
        <p:txBody>
          <a:bodyPr/>
          <a:lstStyle/>
          <a:p>
            <a:r>
              <a:rPr lang="en-US" dirty="0" smtClean="0"/>
              <a:t>Introduction to VS2010 SharePoint Tools</a:t>
            </a:r>
          </a:p>
          <a:p>
            <a:r>
              <a:rPr lang="en-US" dirty="0" smtClean="0"/>
              <a:t>SharePoint Tools Project Structure</a:t>
            </a:r>
          </a:p>
          <a:p>
            <a:r>
              <a:rPr lang="en-US" dirty="0" smtClean="0"/>
              <a:t>Adding SPIs to a Project</a:t>
            </a:r>
          </a:p>
          <a:p>
            <a:r>
              <a:rPr lang="en-US" dirty="0" smtClean="0"/>
              <a:t>SharePoint Tools Extensibility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447800" y="3429000"/>
            <a:ext cx="6705600" cy="2971800"/>
          </a:xfrm>
          <a:prstGeom prst="rect">
            <a:avLst/>
          </a:prstGeom>
          <a:solidFill>
            <a:srgbClr val="777777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Project Items (SPIs)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2215991"/>
          </a:xfrm>
        </p:spPr>
        <p:txBody>
          <a:bodyPr/>
          <a:lstStyle/>
          <a:p>
            <a:r>
              <a:rPr lang="en-US" dirty="0" smtClean="0"/>
              <a:t>Projects built with SharePoint Items (SPIs)</a:t>
            </a:r>
          </a:p>
          <a:p>
            <a:pPr lvl="1"/>
            <a:r>
              <a:rPr lang="en-US" dirty="0" smtClean="0"/>
              <a:t>SPI is a logical collection of project files</a:t>
            </a:r>
            <a:br>
              <a:rPr lang="en-US" dirty="0" smtClean="0"/>
            </a:br>
            <a:r>
              <a:rPr lang="en-US" sz="1600" i="1" dirty="0" smtClean="0"/>
              <a:t>Examples of SPIs are </a:t>
            </a:r>
            <a:r>
              <a:rPr lang="en-US" sz="1600" i="1" dirty="0" err="1" smtClean="0"/>
              <a:t>WebParts</a:t>
            </a:r>
            <a:r>
              <a:rPr lang="en-US" sz="1600" i="1" dirty="0" smtClean="0"/>
              <a:t>, List </a:t>
            </a:r>
            <a:r>
              <a:rPr lang="en-US" sz="1600" i="1" dirty="0" err="1" smtClean="0"/>
              <a:t>Defs</a:t>
            </a:r>
            <a:r>
              <a:rPr lang="en-US" sz="1600" i="1" dirty="0" smtClean="0"/>
              <a:t>, Workflows, etc</a:t>
            </a:r>
            <a:endParaRPr lang="en-US" i="1" dirty="0" smtClean="0"/>
          </a:p>
          <a:p>
            <a:pPr lvl="1"/>
            <a:r>
              <a:rPr lang="en-US" dirty="0" smtClean="0"/>
              <a:t>Each SPI has folder with SPI files</a:t>
            </a:r>
          </a:p>
          <a:p>
            <a:pPr lvl="1"/>
            <a:r>
              <a:rPr lang="en-US" dirty="0" smtClean="0"/>
              <a:t>Compilation &amp; deployment details abstracted away through SPI file properties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310" y="3625279"/>
            <a:ext cx="3018890" cy="262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9373" y="5806932"/>
            <a:ext cx="2871627" cy="45099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9053" y="5123059"/>
            <a:ext cx="2862423" cy="506216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9053" y="3554002"/>
            <a:ext cx="2862423" cy="139899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>
            <a:off x="4191000" y="5638800"/>
            <a:ext cx="838200" cy="3048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05200" y="4267201"/>
            <a:ext cx="1447800" cy="99059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43400" y="5334000"/>
            <a:ext cx="685800" cy="762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SPI File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606594"/>
          </a:xfrm>
        </p:spPr>
        <p:txBody>
          <a:bodyPr/>
          <a:lstStyle/>
          <a:p>
            <a:r>
              <a:rPr lang="en-US" dirty="0" smtClean="0"/>
              <a:t>Project tracks properties for each SPI File</a:t>
            </a:r>
          </a:p>
          <a:p>
            <a:pPr lvl="1"/>
            <a:r>
              <a:rPr lang="en-US" dirty="0" smtClean="0"/>
              <a:t>Visual Studio properties for compilation</a:t>
            </a:r>
          </a:p>
          <a:p>
            <a:pPr lvl="1"/>
            <a:r>
              <a:rPr lang="en-US" dirty="0" smtClean="0"/>
              <a:t>SharePoint 2010 properties for deployment</a:t>
            </a:r>
          </a:p>
          <a:p>
            <a:pPr lvl="1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0087" y="2819400"/>
            <a:ext cx="7548113" cy="3810000"/>
          </a:xfrm>
          <a:prstGeom prst="rect">
            <a:avLst/>
          </a:prstGeom>
          <a:solidFill>
            <a:srgbClr val="777777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54188"/>
            <a:ext cx="2740684" cy="281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8011" y="5910532"/>
            <a:ext cx="4888302" cy="64698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 r="1255"/>
          <a:stretch>
            <a:fillRect/>
          </a:stretch>
        </p:blipFill>
        <p:spPr bwMode="auto">
          <a:xfrm>
            <a:off x="4144993" y="5119777"/>
            <a:ext cx="4241321" cy="655967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4993" y="4329023"/>
            <a:ext cx="4223349" cy="64698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/>
          <a:srcRect r="211"/>
          <a:stretch>
            <a:fillRect/>
          </a:stretch>
        </p:blipFill>
        <p:spPr bwMode="auto">
          <a:xfrm>
            <a:off x="4144993" y="3538268"/>
            <a:ext cx="4241321" cy="64698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>
            <a:off x="3303255" y="5039971"/>
            <a:ext cx="762000" cy="213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213338" y="3886201"/>
            <a:ext cx="914402" cy="7620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03255" y="4491229"/>
            <a:ext cx="762000" cy="39634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03739" y="5257800"/>
            <a:ext cx="826699" cy="72893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1626855" y="4658971"/>
            <a:ext cx="1676400" cy="609600"/>
            <a:chOff x="1524000" y="4663543"/>
            <a:chExt cx="1752600" cy="6096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524000" y="4968343"/>
              <a:ext cx="1752600" cy="152400"/>
            </a:xfrm>
            <a:prstGeom prst="rect">
              <a:avLst/>
            </a:prstGeom>
            <a:noFill/>
            <a:ln w="3175">
              <a:solidFill>
                <a:srgbClr val="C0C0C0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524000" y="4663543"/>
              <a:ext cx="1752600" cy="152400"/>
            </a:xfrm>
            <a:prstGeom prst="rect">
              <a:avLst/>
            </a:prstGeom>
            <a:noFill/>
            <a:ln w="3175">
              <a:solidFill>
                <a:srgbClr val="DDDDDD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524000" y="4815943"/>
              <a:ext cx="1752600" cy="152400"/>
            </a:xfrm>
            <a:prstGeom prst="rect">
              <a:avLst/>
            </a:prstGeom>
            <a:noFill/>
            <a:ln w="3175">
              <a:solidFill>
                <a:srgbClr val="DDDDDD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524000" y="5120743"/>
              <a:ext cx="1752600" cy="152400"/>
            </a:xfrm>
            <a:prstGeom prst="rect">
              <a:avLst/>
            </a:prstGeom>
            <a:noFill/>
            <a:ln w="3175">
              <a:solidFill>
                <a:srgbClr val="DDDDDD"/>
              </a:solidFill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SharePoint Project Item Templates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613" y="1295400"/>
            <a:ext cx="6910387" cy="477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MetroWebParts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demo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809726"/>
          </a:xfrm>
        </p:spPr>
        <p:txBody>
          <a:bodyPr/>
          <a:lstStyle/>
          <a:p>
            <a:r>
              <a:rPr lang="en-US" dirty="0" smtClean="0"/>
              <a:t>Introduction to VS2010 SharePoint Tools</a:t>
            </a:r>
          </a:p>
          <a:p>
            <a:r>
              <a:rPr lang="en-US" dirty="0" smtClean="0"/>
              <a:t>SharePoint Tools Project Structure</a:t>
            </a:r>
          </a:p>
          <a:p>
            <a:r>
              <a:rPr lang="en-US" dirty="0" smtClean="0"/>
              <a:t>Adding SPIs to a Project</a:t>
            </a:r>
          </a:p>
          <a:p>
            <a:r>
              <a:rPr lang="en-US" dirty="0" smtClean="0"/>
              <a:t>SharePoint Tools Extensibility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809726"/>
          </a:xfrm>
        </p:spPr>
        <p:txBody>
          <a:bodyPr/>
          <a:lstStyle/>
          <a:p>
            <a:r>
              <a:rPr lang="en-US" dirty="0" smtClean="0"/>
              <a:t>Introduction to VS2010 SharePoint Tools</a:t>
            </a:r>
          </a:p>
          <a:p>
            <a:r>
              <a:rPr lang="en-US" dirty="0" smtClean="0"/>
              <a:t>SharePoint Tools Project Structure</a:t>
            </a:r>
          </a:p>
          <a:p>
            <a:r>
              <a:rPr lang="en-US" dirty="0" smtClean="0"/>
              <a:t>Adding SPIs to a Project</a:t>
            </a:r>
          </a:p>
          <a:p>
            <a:r>
              <a:rPr lang="en-US" dirty="0" smtClean="0"/>
              <a:t>SharePoint Tools Extensibility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 2010 Tools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653582"/>
          </a:xfrm>
        </p:spPr>
        <p:txBody>
          <a:bodyPr/>
          <a:lstStyle/>
          <a:p>
            <a:r>
              <a:rPr lang="en-US" sz="2800" dirty="0" smtClean="0"/>
              <a:t>SharePoint 2010 Project system extensibility</a:t>
            </a:r>
          </a:p>
          <a:p>
            <a:pPr lvl="1"/>
            <a:r>
              <a:rPr lang="en-US" sz="2000" dirty="0" smtClean="0"/>
              <a:t>Custom extensions integrate into VS10 designer experience</a:t>
            </a:r>
          </a:p>
          <a:p>
            <a:pPr lvl="1"/>
            <a:r>
              <a:rPr lang="en-US" sz="2000" dirty="0" smtClean="0"/>
              <a:t>Used to create custom SPIs not supported out-of-box</a:t>
            </a:r>
          </a:p>
          <a:p>
            <a:pPr lvl="1"/>
            <a:r>
              <a:rPr lang="en-US" sz="2000" dirty="0" smtClean="0"/>
              <a:t>Much easier than standard VS extensibility model</a:t>
            </a:r>
          </a:p>
          <a:p>
            <a:endParaRPr lang="en-US" sz="2800" dirty="0" smtClean="0"/>
          </a:p>
          <a:p>
            <a:r>
              <a:rPr lang="en-US" sz="2800" dirty="0" smtClean="0"/>
              <a:t>SPI &amp; Context Menu extensibility</a:t>
            </a:r>
          </a:p>
          <a:p>
            <a:pPr lvl="1"/>
            <a:r>
              <a:rPr lang="en-US" sz="2000" dirty="0" smtClean="0"/>
              <a:t>Extend VS context menu for standard and custom SPIs</a:t>
            </a:r>
          </a:p>
          <a:p>
            <a:pPr lvl="1"/>
            <a:r>
              <a:rPr lang="en-US" sz="2000" dirty="0" smtClean="0"/>
              <a:t>Provide extensibility to enable access to SP server API</a:t>
            </a:r>
          </a:p>
          <a:p>
            <a:endParaRPr lang="en-US" sz="2800" dirty="0" smtClean="0"/>
          </a:p>
          <a:p>
            <a:r>
              <a:rPr lang="en-US" sz="2800" dirty="0" smtClean="0"/>
              <a:t>SP Explorer Nodes &amp; Menu extensibility</a:t>
            </a:r>
          </a:p>
          <a:p>
            <a:pPr lvl="1"/>
            <a:r>
              <a:rPr lang="en-US" sz="2000" dirty="0" smtClean="0"/>
              <a:t>Create extension to add a node to the SP Explorer</a:t>
            </a:r>
          </a:p>
          <a:p>
            <a:pPr lvl="1"/>
            <a:r>
              <a:rPr lang="en-US" sz="2000" dirty="0" smtClean="0"/>
              <a:t>Create extension to enhance existing node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609600" y="2743200"/>
            <a:ext cx="7848600" cy="3886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52750"/>
            <a:ext cx="3996892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Custom SPI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606594"/>
          </a:xfrm>
        </p:spPr>
        <p:txBody>
          <a:bodyPr/>
          <a:lstStyle/>
          <a:p>
            <a:r>
              <a:rPr lang="en-US" dirty="0" smtClean="0"/>
              <a:t>Creating a custom SPI Template</a:t>
            </a:r>
          </a:p>
          <a:p>
            <a:pPr lvl="1"/>
            <a:r>
              <a:rPr lang="en-US" dirty="0" smtClean="0"/>
              <a:t>Custom SPI is a creatable project item template</a:t>
            </a:r>
          </a:p>
          <a:p>
            <a:pPr lvl="1"/>
            <a:r>
              <a:rPr lang="en-US" dirty="0" smtClean="0"/>
              <a:t>Used to add SPI instance to SharePoint projects</a:t>
            </a:r>
          </a:p>
          <a:p>
            <a:pPr lvl="1"/>
            <a:r>
              <a:rPr lang="en-US" dirty="0" smtClean="0"/>
              <a:t>You can extend SPI with custom menus and properties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895600"/>
            <a:ext cx="1897850" cy="362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 bwMode="auto">
          <a:xfrm>
            <a:off x="1685194" y="3491409"/>
            <a:ext cx="609600" cy="152400"/>
          </a:xfrm>
          <a:prstGeom prst="ellipse">
            <a:avLst/>
          </a:prstGeom>
          <a:noFill/>
          <a:ln w="12700" cmpd="sng">
            <a:solidFill>
              <a:srgbClr val="FF000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latin typeface="Segoe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6879585" y="4003954"/>
            <a:ext cx="647698" cy="952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1164431" y="5422106"/>
            <a:ext cx="685800" cy="152400"/>
          </a:xfrm>
          <a:prstGeom prst="ellipse">
            <a:avLst/>
          </a:prstGeom>
          <a:noFill/>
          <a:ln w="12700" cmpd="sng">
            <a:solidFill>
              <a:srgbClr val="FF000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latin typeface="Segoe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2800" y="3873375"/>
            <a:ext cx="10668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FF0000"/>
                </a:solidFill>
              </a:rPr>
              <a:t>SPI can be extended with custom menu commands</a:t>
            </a:r>
            <a:endParaRPr lang="en-US" sz="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752600" y="3810000"/>
            <a:ext cx="3733800" cy="162877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6106" y="4393407"/>
            <a:ext cx="1219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FF0000"/>
                </a:solidFill>
              </a:rPr>
              <a:t>Custom SPI Template used to add SPI instances to project</a:t>
            </a:r>
            <a:endParaRPr lang="en-US" sz="6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6712096" y="5512110"/>
            <a:ext cx="647698" cy="952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86600" y="5381531"/>
            <a:ext cx="10668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FF0000"/>
                </a:solidFill>
              </a:rPr>
              <a:t>SPI can be extended with custom properties</a:t>
            </a:r>
            <a:endParaRPr lang="en-US" sz="6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rot="10800000" flipV="1">
            <a:off x="5993396" y="3338899"/>
            <a:ext cx="788404" cy="35189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1800" y="3200400"/>
            <a:ext cx="16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FF0000"/>
                </a:solidFill>
              </a:rPr>
              <a:t>Each SPI instance gets it own folder and can be initialized with a set of files</a:t>
            </a:r>
            <a:endParaRPr lang="en-US" sz="6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 flipV="1">
            <a:off x="2297317" y="3542227"/>
            <a:ext cx="647698" cy="952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69675" y="3459932"/>
            <a:ext cx="935984" cy="184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FF0000"/>
                </a:solidFill>
              </a:rPr>
              <a:t>Custom SPI Template</a:t>
            </a:r>
            <a:endParaRPr lang="en-US" sz="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49805"/>
            <a:ext cx="7391400" cy="1523494"/>
          </a:xfrm>
        </p:spPr>
        <p:txBody>
          <a:bodyPr/>
          <a:lstStyle/>
          <a:p>
            <a:r>
              <a:rPr dirty="0" err="1" smtClean="0"/>
              <a:t>CustomAction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209800"/>
            <a:ext cx="2895600" cy="43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809726"/>
          </a:xfrm>
        </p:spPr>
        <p:txBody>
          <a:bodyPr/>
          <a:lstStyle/>
          <a:p>
            <a:r>
              <a:rPr lang="en-US" dirty="0" smtClean="0"/>
              <a:t>Introduction to VS2010 SharePoint Tools</a:t>
            </a:r>
          </a:p>
          <a:p>
            <a:r>
              <a:rPr lang="en-US" dirty="0" smtClean="0"/>
              <a:t>SharePoint Tools Project Structure</a:t>
            </a:r>
          </a:p>
          <a:p>
            <a:r>
              <a:rPr lang="en-US" dirty="0" smtClean="0"/>
              <a:t>Adding SPIs to a Project</a:t>
            </a:r>
          </a:p>
          <a:p>
            <a:r>
              <a:rPr lang="en-US" dirty="0" smtClean="0"/>
              <a:t>SharePoint Tools Extensibility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SharePoint 2007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50449"/>
          </a:xfrm>
        </p:spPr>
        <p:txBody>
          <a:bodyPr/>
          <a:lstStyle/>
          <a:p>
            <a:r>
              <a:rPr lang="en-US" dirty="0" smtClean="0"/>
              <a:t>Visual Studio Experience Is Limited</a:t>
            </a:r>
          </a:p>
          <a:p>
            <a:pPr lvl="1"/>
            <a:r>
              <a:rPr lang="en-US" dirty="0" smtClean="0"/>
              <a:t>Visual Studio Extensions for WSS</a:t>
            </a:r>
          </a:p>
          <a:p>
            <a:pPr lvl="1"/>
            <a:r>
              <a:rPr lang="en-US" dirty="0" smtClean="0"/>
              <a:t>Visual Studio Tools for Office with VS2008</a:t>
            </a:r>
          </a:p>
          <a:p>
            <a:pPr lvl="1"/>
            <a:r>
              <a:rPr lang="en-US" dirty="0" smtClean="0"/>
              <a:t>SharePoint developers reliant on community tools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Developers have to deal with tedious details</a:t>
            </a:r>
          </a:p>
          <a:p>
            <a:pPr lvl="1"/>
            <a:r>
              <a:rPr lang="en-US" dirty="0" smtClean="0"/>
              <a:t>Manually editing CAML files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 err="1" smtClean="0"/>
              <a:t>RootFiles</a:t>
            </a:r>
            <a:r>
              <a:rPr lang="en-US" dirty="0" smtClean="0"/>
              <a:t> directory of WSS</a:t>
            </a:r>
          </a:p>
          <a:p>
            <a:pPr lvl="1"/>
            <a:r>
              <a:rPr lang="en-US" dirty="0" smtClean="0"/>
              <a:t>Manual edits to manifest.xml file</a:t>
            </a:r>
          </a:p>
          <a:p>
            <a:pPr lvl="1"/>
            <a:r>
              <a:rPr lang="en-US" dirty="0" smtClean="0"/>
              <a:t>Building .</a:t>
            </a:r>
            <a:r>
              <a:rPr lang="en-US" dirty="0" err="1" smtClean="0"/>
              <a:t>wsp</a:t>
            </a:r>
            <a:r>
              <a:rPr lang="en-US" dirty="0" smtClean="0"/>
              <a:t> file for solution package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2010 SharePoint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806440"/>
            <a:ext cx="8382000" cy="4518160"/>
          </a:xfrm>
        </p:spPr>
        <p:txBody>
          <a:bodyPr/>
          <a:lstStyle/>
          <a:p>
            <a:r>
              <a:rPr lang="en-US" dirty="0" smtClean="0"/>
              <a:t>End-to-end SharePoint 2010 developer story</a:t>
            </a:r>
          </a:p>
          <a:p>
            <a:pPr lvl="1"/>
            <a:r>
              <a:rPr lang="en-US" dirty="0" smtClean="0"/>
              <a:t>SharePoint Explorer for site exploration</a:t>
            </a:r>
          </a:p>
          <a:p>
            <a:pPr lvl="1"/>
            <a:r>
              <a:rPr lang="en-US" dirty="0" smtClean="0"/>
              <a:t>SharePoint 2010 project and item templates</a:t>
            </a:r>
          </a:p>
          <a:p>
            <a:pPr lvl="1"/>
            <a:r>
              <a:rPr lang="en-US" dirty="0" smtClean="0"/>
              <a:t>Visual designers for core scenarios</a:t>
            </a:r>
          </a:p>
          <a:p>
            <a:pPr lvl="1"/>
            <a:r>
              <a:rPr lang="en-US" dirty="0" smtClean="0"/>
              <a:t>Migration path for Visual Studio 2008 for WSS 3.0</a:t>
            </a:r>
          </a:p>
          <a:p>
            <a:pPr lvl="1"/>
            <a:r>
              <a:rPr lang="en-US" dirty="0" smtClean="0"/>
              <a:t>Extensible by 3rd party developers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Benefits to SharePoint developers</a:t>
            </a:r>
          </a:p>
          <a:p>
            <a:pPr lvl="1"/>
            <a:r>
              <a:rPr lang="en-US" dirty="0" smtClean="0"/>
              <a:t>Abstracts away details of </a:t>
            </a:r>
            <a:r>
              <a:rPr lang="en-US" dirty="0" err="1" smtClean="0"/>
              <a:t>RootFiles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Abstracts away details of building .</a:t>
            </a:r>
            <a:r>
              <a:rPr lang="en-US" dirty="0" err="1" smtClean="0"/>
              <a:t>wsp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Lessens/eliminates need for external utilities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309489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Explorer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3219343"/>
          </a:xfrm>
        </p:spPr>
        <p:txBody>
          <a:bodyPr/>
          <a:lstStyle/>
          <a:p>
            <a:r>
              <a:rPr lang="en-US" dirty="0" smtClean="0"/>
              <a:t>Add-in for Server Explorer window</a:t>
            </a:r>
          </a:p>
          <a:p>
            <a:pPr lvl="1"/>
            <a:r>
              <a:rPr lang="en-US" dirty="0" smtClean="0"/>
              <a:t>Easy way to examine site artifacts</a:t>
            </a:r>
          </a:p>
          <a:p>
            <a:pPr lvl="1"/>
            <a:r>
              <a:rPr lang="en-US" dirty="0" smtClean="0"/>
              <a:t>Quick way to launch browser into site</a:t>
            </a:r>
          </a:p>
          <a:p>
            <a:endParaRPr lang="en-US" dirty="0" smtClean="0"/>
          </a:p>
          <a:p>
            <a:r>
              <a:rPr lang="en-US" dirty="0" smtClean="0"/>
              <a:t>SharePoint Explorer extensibility</a:t>
            </a:r>
          </a:p>
          <a:p>
            <a:pPr lvl="1"/>
            <a:r>
              <a:rPr lang="en-US" dirty="0" smtClean="0"/>
              <a:t>Developers can write add-ins to </a:t>
            </a:r>
            <a:br>
              <a:rPr lang="en-US" dirty="0" smtClean="0"/>
            </a:br>
            <a:r>
              <a:rPr lang="en-US" dirty="0" smtClean="0"/>
              <a:t>populate nodes and provide </a:t>
            </a:r>
            <a:br>
              <a:rPr lang="en-US" dirty="0" smtClean="0"/>
            </a:br>
            <a:r>
              <a:rPr lang="en-US" dirty="0" smtClean="0"/>
              <a:t>contextual menu commands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9434" y="2590800"/>
            <a:ext cx="307836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SharePoint Explorer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demo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09674"/>
            <a:ext cx="8382000" cy="1809726"/>
          </a:xfrm>
        </p:spPr>
        <p:txBody>
          <a:bodyPr/>
          <a:lstStyle/>
          <a:p>
            <a:r>
              <a:rPr lang="en-US" dirty="0" smtClean="0"/>
              <a:t>Introduction to VS2010 SharePoint Tools</a:t>
            </a:r>
          </a:p>
          <a:p>
            <a:r>
              <a:rPr lang="en-US" dirty="0" smtClean="0"/>
              <a:t>SharePoint Tools Project Structure</a:t>
            </a:r>
          </a:p>
          <a:p>
            <a:r>
              <a:rPr lang="en-US" dirty="0" smtClean="0"/>
              <a:t>Adding SPIs to a Project</a:t>
            </a:r>
          </a:p>
          <a:p>
            <a:r>
              <a:rPr lang="en-US" dirty="0" smtClean="0"/>
              <a:t>SharePoint Tools Extensibility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57200" y="1371600"/>
            <a:ext cx="3124200" cy="52578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tx1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3810000"/>
            <a:ext cx="8534400" cy="2819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glow" dir="t">
              <a:rot lat="0" lon="0" rev="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SharePoint 2010 Project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3800" y="1385667"/>
            <a:ext cx="5105400" cy="2957733"/>
          </a:xfrm>
        </p:spPr>
        <p:txBody>
          <a:bodyPr/>
          <a:lstStyle/>
          <a:p>
            <a:r>
              <a:rPr lang="en-US" sz="1800" dirty="0" smtClean="0"/>
              <a:t>SharePoint Projects have standard properties</a:t>
            </a:r>
          </a:p>
          <a:p>
            <a:pPr lvl="1"/>
            <a:r>
              <a:rPr lang="en-US" sz="1400" dirty="0" smtClean="0"/>
              <a:t>Project File</a:t>
            </a:r>
          </a:p>
          <a:p>
            <a:pPr lvl="1"/>
            <a:r>
              <a:rPr lang="en-US" sz="1400" dirty="0" smtClean="0"/>
              <a:t>Project Folder</a:t>
            </a:r>
          </a:p>
          <a:p>
            <a:pPr lvl="1"/>
            <a:r>
              <a:rPr lang="en-US" sz="1400" dirty="0" smtClean="0"/>
              <a:t>Active Deployment Configuration</a:t>
            </a:r>
          </a:p>
          <a:p>
            <a:pPr lvl="1"/>
            <a:r>
              <a:rPr lang="en-US" sz="1400" dirty="0" smtClean="0"/>
              <a:t>Include Assembly in Package</a:t>
            </a:r>
          </a:p>
          <a:p>
            <a:pPr lvl="1"/>
            <a:r>
              <a:rPr lang="en-US" sz="1400" dirty="0" smtClean="0"/>
              <a:t>Assembly Deployment Target</a:t>
            </a:r>
          </a:p>
          <a:p>
            <a:pPr lvl="1"/>
            <a:r>
              <a:rPr lang="en-US" sz="1400" dirty="0" smtClean="0"/>
              <a:t>Sandboxed Solution</a:t>
            </a:r>
          </a:p>
          <a:p>
            <a:pPr lvl="1"/>
            <a:r>
              <a:rPr lang="en-US" sz="1400" dirty="0" smtClean="0"/>
              <a:t>Site URL</a:t>
            </a:r>
          </a:p>
          <a:p>
            <a:pPr lvl="1"/>
            <a:r>
              <a:rPr lang="en-US" sz="1400" dirty="0" smtClean="0"/>
              <a:t>Startup Item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12" name="Right Arrow 11"/>
          <p:cNvSpPr/>
          <p:nvPr/>
        </p:nvSpPr>
        <p:spPr bwMode="auto">
          <a:xfrm>
            <a:off x="3581400" y="5105400"/>
            <a:ext cx="533400" cy="304800"/>
          </a:xfrm>
          <a:prstGeom prst="right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1905000" y="3733800"/>
            <a:ext cx="228600" cy="381000"/>
          </a:xfrm>
          <a:prstGeom prst="down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91000"/>
            <a:ext cx="2819400" cy="201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399" y="1447800"/>
            <a:ext cx="2976993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5691" y="3972563"/>
            <a:ext cx="1649961" cy="251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24831" y="3962400"/>
            <a:ext cx="2814369" cy="251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SharePoint 2010 Project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451714"/>
          </a:xfrm>
        </p:spPr>
        <p:txBody>
          <a:bodyPr/>
          <a:lstStyle/>
          <a:p>
            <a:r>
              <a:rPr lang="en-US" sz="2800" dirty="0" smtClean="0"/>
              <a:t>Standard Project Nodes</a:t>
            </a:r>
          </a:p>
          <a:p>
            <a:pPr lvl="1"/>
            <a:r>
              <a:rPr lang="en-US" sz="2000" dirty="0" smtClean="0"/>
              <a:t>Properties</a:t>
            </a:r>
            <a:r>
              <a:rPr lang="en-US" sz="1100" dirty="0" smtClean="0"/>
              <a:t> </a:t>
            </a:r>
            <a:br>
              <a:rPr lang="en-US" sz="1100" dirty="0" smtClean="0"/>
            </a:br>
            <a:r>
              <a:rPr lang="en-US" sz="1100" i="1" dirty="0" smtClean="0"/>
              <a:t>(standard with all Visual Studio projects)</a:t>
            </a:r>
          </a:p>
          <a:p>
            <a:pPr lvl="1"/>
            <a:r>
              <a:rPr lang="en-US" sz="2000" dirty="0" smtClean="0"/>
              <a:t>References</a:t>
            </a:r>
            <a:r>
              <a:rPr lang="en-US" sz="1100" dirty="0" smtClean="0"/>
              <a:t> </a:t>
            </a:r>
            <a:br>
              <a:rPr lang="en-US" sz="1100" dirty="0" smtClean="0"/>
            </a:br>
            <a:r>
              <a:rPr lang="en-US" sz="1100" i="1" dirty="0" smtClean="0"/>
              <a:t>(standard with all Visual Studio projects)</a:t>
            </a:r>
            <a:endParaRPr lang="en-US" sz="1100" dirty="0" smtClean="0"/>
          </a:p>
          <a:p>
            <a:pPr lvl="1"/>
            <a:r>
              <a:rPr lang="en-US" sz="2000" dirty="0" smtClean="0"/>
              <a:t>Features</a:t>
            </a:r>
            <a:r>
              <a:rPr lang="en-US" sz="1100" dirty="0" smtClean="0"/>
              <a:t> </a:t>
            </a:r>
            <a:br>
              <a:rPr lang="en-US" sz="1100" dirty="0" smtClean="0"/>
            </a:br>
            <a:r>
              <a:rPr lang="en-US" sz="1100" i="1" dirty="0" smtClean="0"/>
              <a:t>(added by SharePoint Tools)</a:t>
            </a:r>
            <a:endParaRPr lang="en-US" sz="1100" dirty="0" smtClean="0"/>
          </a:p>
          <a:p>
            <a:pPr lvl="1"/>
            <a:r>
              <a:rPr lang="en-US" sz="2000" dirty="0" smtClean="0"/>
              <a:t>Package</a:t>
            </a:r>
            <a:r>
              <a:rPr lang="en-US" sz="1100" i="1" dirty="0" smtClean="0"/>
              <a:t> </a:t>
            </a:r>
            <a:br>
              <a:rPr lang="en-US" sz="1100" i="1" dirty="0" smtClean="0"/>
            </a:br>
            <a:r>
              <a:rPr lang="en-US" sz="1100" i="1" dirty="0" smtClean="0"/>
              <a:t>(added by SharePoint Tools)</a:t>
            </a:r>
          </a:p>
          <a:p>
            <a:pPr lvl="1"/>
            <a:r>
              <a:rPr lang="en-US" sz="2000" dirty="0" smtClean="0"/>
              <a:t>SharePoint Project Items</a:t>
            </a:r>
            <a:br>
              <a:rPr lang="en-US" sz="2000" dirty="0" smtClean="0"/>
            </a:br>
            <a:r>
              <a:rPr lang="en-US" sz="1100" i="1" dirty="0" smtClean="0"/>
              <a:t>(added using SharePoint Tools Project Item Templates)</a:t>
            </a:r>
            <a:endParaRPr lang="en-US" sz="1100" dirty="0" smtClean="0"/>
          </a:p>
          <a:p>
            <a:pPr lvl="1"/>
            <a:endParaRPr lang="en-US" sz="1200" dirty="0" smtClean="0"/>
          </a:p>
          <a:p>
            <a:pPr lvl="1"/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274595"/>
            <a:ext cx="3429000" cy="497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15D76F2FF5E4D943370BF3A43AB42" ma:contentTypeVersion="0" ma:contentTypeDescription="Create a new document." ma:contentTypeScope="" ma:versionID="84aee8fabd400b36da818b3d736f5f7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5077063-F4B9-4524-9F3F-58180BDDC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28C6BFB-EA3A-4FC2-90EB-A4F95FB08B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DE009E-6CB7-4486-9496-78D493A766E1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11766</TotalTime>
  <Words>1171</Words>
  <Application>Microsoft Office PowerPoint</Application>
  <PresentationFormat>On-screen Show (4:3)</PresentationFormat>
  <Paragraphs>191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1_Dk Blue swoosh template Segoe</vt:lpstr>
      <vt:lpstr>Visual Studio 2010 SharePoint Tools</vt:lpstr>
      <vt:lpstr>Outline</vt:lpstr>
      <vt:lpstr>SharePoint 2007 Development</vt:lpstr>
      <vt:lpstr>Visual Studio 2010 SharePoint Tools</vt:lpstr>
      <vt:lpstr>SharePoint Explorer</vt:lpstr>
      <vt:lpstr>SharePoint Explorer</vt:lpstr>
      <vt:lpstr>Outline</vt:lpstr>
      <vt:lpstr>SharePoint 2010 Project Templates</vt:lpstr>
      <vt:lpstr>SharePoint 2010 Project Structure</vt:lpstr>
      <vt:lpstr>Feature Node and Feature Designer </vt:lpstr>
      <vt:lpstr>Mapped Folders</vt:lpstr>
      <vt:lpstr>SPT Deployment Options</vt:lpstr>
      <vt:lpstr>The F5 Debugging Experience</vt:lpstr>
      <vt:lpstr>Hello World with VS 2010 SharePoint Tools</vt:lpstr>
      <vt:lpstr>Outline</vt:lpstr>
      <vt:lpstr>SharePoint Project Items (SPIs)</vt:lpstr>
      <vt:lpstr>SPI File Properties</vt:lpstr>
      <vt:lpstr>SharePoint Project Item Templates</vt:lpstr>
      <vt:lpstr>MetroWebParts</vt:lpstr>
      <vt:lpstr>Outline</vt:lpstr>
      <vt:lpstr>SharePoint  2010 Tools Extensibility</vt:lpstr>
      <vt:lpstr>Creating a Custom SPI</vt:lpstr>
      <vt:lpstr>CustomAction</vt:lpstr>
      <vt:lpstr>Summary</vt:lpstr>
    </vt:vector>
  </TitlesOfParts>
  <Company>Logic 20/20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SharePoint Development with VS10</dc:title>
  <dc:subject>SharePoint14</dc:subject>
  <dc:creator>Ted Pattison Group</dc:creator>
  <cp:lastModifiedBy>Ted Pattison</cp:lastModifiedBy>
  <cp:revision>740</cp:revision>
  <dcterms:created xsi:type="dcterms:W3CDTF">2006-12-21T03:33:08Z</dcterms:created>
  <dcterms:modified xsi:type="dcterms:W3CDTF">2010-03-28T03:23:11Z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0x0101006E315D76F2FF5E4D943370BF3A43AB42</vt:lpwstr>
  </property>
  <property fmtid="{D5CDD505-2E9C-101B-9397-08002B2CF9AE}" pid="3" name="Module">
    <vt:lpwstr>1</vt:lpwstr>
  </property>
  <property fmtid="{D5CDD505-2E9C-101B-9397-08002B2CF9AE}" pid="4" name="Order">
    <vt:r8>200</vt:r8>
  </property>
  <property fmtid="{D5CDD505-2E9C-101B-9397-08002B2CF9AE}" pid="5" name="Completed">
    <vt:lpwstr>false</vt:lpwstr>
  </property>
  <property fmtid="{D5CDD505-2E9C-101B-9397-08002B2CF9AE}" pid="6" name="Author0">
    <vt:lpwstr>Ted Pattison</vt:lpwstr>
  </property>
  <property fmtid="{D5CDD505-2E9C-101B-9397-08002B2CF9AE}" pid="7" name="Author\Owner">
    <vt:lpwstr>Ted Pattison</vt:lpwstr>
  </property>
  <property fmtid="{D5CDD505-2E9C-101B-9397-08002B2CF9AE}" pid="8" name="ContentAuthor">
    <vt:lpwstr>4</vt:lpwstr>
  </property>
  <property fmtid="{D5CDD505-2E9C-101B-9397-08002B2CF9AE}" pid="9" name="ContentItemStatus">
    <vt:lpwstr>Completed</vt:lpwstr>
  </property>
</Properties>
</file>