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722" r:id="rId2"/>
    <p:sldId id="725" r:id="rId3"/>
    <p:sldId id="723" r:id="rId4"/>
    <p:sldId id="392" r:id="rId5"/>
    <p:sldId id="393" r:id="rId6"/>
    <p:sldId id="742" r:id="rId7"/>
    <p:sldId id="395" r:id="rId8"/>
    <p:sldId id="396" r:id="rId9"/>
    <p:sldId id="397" r:id="rId10"/>
    <p:sldId id="726" r:id="rId11"/>
    <p:sldId id="399" r:id="rId12"/>
    <p:sldId id="400" r:id="rId13"/>
    <p:sldId id="426" r:id="rId14"/>
    <p:sldId id="727" r:id="rId15"/>
    <p:sldId id="402" r:id="rId16"/>
    <p:sldId id="751" r:id="rId17"/>
    <p:sldId id="403" r:id="rId18"/>
    <p:sldId id="404" r:id="rId19"/>
    <p:sldId id="405" r:id="rId20"/>
    <p:sldId id="406" r:id="rId21"/>
    <p:sldId id="401" r:id="rId22"/>
    <p:sldId id="749" r:id="rId23"/>
    <p:sldId id="408" r:id="rId24"/>
    <p:sldId id="407" r:id="rId25"/>
    <p:sldId id="728" r:id="rId26"/>
    <p:sldId id="750" r:id="rId27"/>
    <p:sldId id="409" r:id="rId28"/>
    <p:sldId id="410" r:id="rId29"/>
    <p:sldId id="411" r:id="rId30"/>
    <p:sldId id="729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730" r:id="rId39"/>
    <p:sldId id="731" r:id="rId40"/>
    <p:sldId id="733" r:id="rId41"/>
    <p:sldId id="734" r:id="rId42"/>
    <p:sldId id="736" r:id="rId43"/>
    <p:sldId id="737" r:id="rId44"/>
    <p:sldId id="752" r:id="rId45"/>
    <p:sldId id="744" r:id="rId46"/>
    <p:sldId id="738" r:id="rId47"/>
    <p:sldId id="739" r:id="rId48"/>
    <p:sldId id="732" r:id="rId49"/>
    <p:sldId id="748" r:id="rId50"/>
    <p:sldId id="745" r:id="rId51"/>
    <p:sldId id="746" r:id="rId52"/>
    <p:sldId id="747" r:id="rId53"/>
    <p:sldId id="753" r:id="rId54"/>
    <p:sldId id="754" r:id="rId55"/>
    <p:sldId id="420" r:id="rId56"/>
    <p:sldId id="421" r:id="rId57"/>
    <p:sldId id="422" r:id="rId58"/>
    <p:sldId id="423" r:id="rId59"/>
    <p:sldId id="424" r:id="rId60"/>
    <p:sldId id="743" r:id="rId61"/>
    <p:sldId id="740" r:id="rId62"/>
    <p:sldId id="704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3726BE1-FAB7-4314-B8DA-C22B60F889A1}" type="datetimeFigureOut">
              <a:rPr lang="en-US"/>
              <a:pPr>
                <a:defRPr/>
              </a:pPr>
              <a:t>05-Oct-17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864C03-2585-451F-BB32-6A74BF0E2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903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27EFA0-3F80-42F2-A360-2ED71679557E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7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48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59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45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22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320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26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84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378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223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09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97CE5A-F5B4-4A25-9E76-78673B74E1D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22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152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111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140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528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67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81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502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978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192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91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751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759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400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20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6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36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D5E6AB-36CB-4F83-A6BB-D1E28F3F602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2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8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56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36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02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7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23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393D-DB80-471F-8167-9A216020EB48}" type="datetime1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0E1B-A34C-45FA-92AE-2EF867FD5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7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76200" y="2949575"/>
            <a:ext cx="8931275" cy="784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itchFamily="34" charset="0"/>
              </a:rPr>
              <a:t>Discussions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F6D42-0468-430C-B67C-BC2A14187518}" type="datetime1">
              <a:rPr lang="en-US" smtClean="0"/>
              <a:t>05-Oct-17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ED2F-20DA-4A2C-9246-CE4506E0D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7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2819400"/>
          </a:xfrm>
        </p:spPr>
        <p:txBody>
          <a:bodyPr/>
          <a:lstStyle>
            <a:lvl1pPr marL="338138" indent="-338138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3CEE1-385D-4955-89E4-7A2000E9BFAF}" type="datetime1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1C3B-14C1-45FE-8AF3-5A1BDDCA8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2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AD104-33BB-4C37-86A7-66E5FF298765}" type="datetime1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D327-84E9-44EE-94DF-C6A9CABE3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5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24400" y="990600"/>
            <a:ext cx="41148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C4FDF-119C-4F56-AD02-F496FD34B5D5}" type="datetime1">
              <a:rPr lang="en-US" smtClean="0"/>
              <a:t>05-Oct-17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BC0A-C31D-419A-8A31-B5D65119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38100" y="1808163"/>
            <a:ext cx="156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en-US" sz="1400" b="1">
                <a:solidFill>
                  <a:srgbClr val="1F1F1F"/>
                </a:solidFill>
                <a:latin typeface="Book Antiqua" panose="02040602050305030304" pitchFamily="18" charset="0"/>
              </a:rPr>
              <a:t>Definition</a:t>
            </a:r>
          </a:p>
        </p:txBody>
      </p:sp>
      <p:pic>
        <p:nvPicPr>
          <p:cNvPr id="5" name="Picture 10" descr="key_definition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27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35B3D-C00A-4310-B90D-E469B9C333E0}" type="datetime1">
              <a:rPr lang="en-US" smtClean="0"/>
              <a:t>05-Oct-17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2E5C2-0182-4B47-BA36-D663C436B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j0219117"/>
          <p:cNvPicPr>
            <a:picLocks noChangeAspect="1" noChangeArrowheads="1" noCrop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914400"/>
            <a:ext cx="1304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8"/>
          <p:cNvGraphicFramePr>
            <a:graphicFrameLocks noChangeAspect="1"/>
          </p:cNvGraphicFramePr>
          <p:nvPr userDrawn="1"/>
        </p:nvGraphicFramePr>
        <p:xfrm>
          <a:off x="249238" y="990600"/>
          <a:ext cx="9032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6" name="Visio" r:id="rId4" imgW="491338" imgH="491338" progId="Visio.Drawing.6">
                  <p:embed/>
                </p:oleObj>
              </mc:Choice>
              <mc:Fallback>
                <p:oleObj name="Visio" r:id="rId4" imgW="491338" imgH="491338" progId="Visio.Drawing.6">
                  <p:embed/>
                  <p:pic>
                    <p:nvPicPr>
                      <p:cNvPr id="71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990600"/>
                        <a:ext cx="9032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1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781800" y="1066800"/>
            <a:ext cx="2057400" cy="685800"/>
          </a:xfrm>
        </p:spPr>
        <p:txBody>
          <a:bodyPr/>
          <a:lstStyle>
            <a:lvl1pPr marL="0" indent="0" algn="ctr">
              <a:buNone/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B24E-F856-4C96-8310-715D40771156}" type="datetime1">
              <a:rPr lang="en-US" smtClean="0"/>
              <a:t>05-Oct-17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57A58-4A0E-4D34-B216-B69C085C3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3352800" y="1379538"/>
            <a:ext cx="2819400" cy="4945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-9525" y="1588"/>
            <a:ext cx="9153525" cy="9144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24200" y="64801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  <a:defRPr/>
            </a:pPr>
            <a:r>
              <a:rPr lang="en-US" sz="1000" dirty="0"/>
              <a:t>Copyright 2015 Vedavit Project Solutions</a:t>
            </a:r>
          </a:p>
        </p:txBody>
      </p:sp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69913"/>
            <a:ext cx="82708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592138"/>
            <a:ext cx="7016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92138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542925"/>
          </a:xfrm>
          <a:prstGeom prst="rect">
            <a:avLst/>
          </a:prstGeom>
          <a:solidFill>
            <a:srgbClr val="FFC000"/>
          </a:solidFill>
          <a:ln w="9525" cap="flat">
            <a:noFill/>
            <a:round/>
            <a:headEnd/>
            <a:tailEnd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GB" dirty="0"/>
              <a:t>Process Name</a:t>
            </a:r>
          </a:p>
        </p:txBody>
      </p:sp>
      <p:sp>
        <p:nvSpPr>
          <p:cNvPr id="38" name="Content Placeholder 19"/>
          <p:cNvSpPr>
            <a:spLocks noGrp="1"/>
          </p:cNvSpPr>
          <p:nvPr>
            <p:ph sz="quarter" idx="12"/>
          </p:nvPr>
        </p:nvSpPr>
        <p:spPr>
          <a:xfrm>
            <a:off x="533400" y="1447800"/>
            <a:ext cx="2590800" cy="4800600"/>
          </a:xfrm>
        </p:spPr>
        <p:txBody>
          <a:bodyPr/>
          <a:lstStyle>
            <a:lvl1pPr marL="225425" indent="-225425">
              <a:buFont typeface="+mj-lt"/>
              <a:buAutoNum type="arabicPeriod"/>
              <a:defRPr sz="1600"/>
            </a:lvl1pPr>
            <a:lvl2pPr marL="225425" indent="-225425">
              <a:buFont typeface="+mj-lt"/>
              <a:buAutoNum type="arabicPeriod"/>
              <a:defRPr sz="1600"/>
            </a:lvl2pPr>
            <a:lvl3pPr marL="225425" indent="-225425">
              <a:buFont typeface="+mj-lt"/>
              <a:buAutoNum type="arabicPeriod"/>
              <a:defRPr sz="1600"/>
            </a:lvl3pPr>
            <a:lvl4pPr marL="225425" indent="-225425">
              <a:buFont typeface="+mj-lt"/>
              <a:buAutoNum type="arabicPeriod"/>
              <a:defRPr sz="1600"/>
            </a:lvl4pPr>
            <a:lvl5pPr marL="225425" indent="-225425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429000" y="1447800"/>
            <a:ext cx="2590800" cy="4800600"/>
          </a:xfrm>
          <a:solidFill>
            <a:schemeClr val="bg1"/>
          </a:solidFill>
        </p:spPr>
        <p:txBody>
          <a:bodyPr/>
          <a:lstStyle>
            <a:lvl1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400800" y="1447800"/>
            <a:ext cx="2362200" cy="4876800"/>
          </a:xfrm>
        </p:spPr>
        <p:txBody>
          <a:bodyPr/>
          <a:lstStyle>
            <a:lvl1pPr marL="225425" indent="-225425">
              <a:buFont typeface="+mj-lt"/>
              <a:buAutoNum type="arabicPeriod"/>
              <a:tabLst/>
              <a:defRPr sz="1600"/>
            </a:lvl1pPr>
            <a:lvl2pPr marL="225425" indent="-225425">
              <a:buFont typeface="+mj-lt"/>
              <a:buAutoNum type="arabicPeriod"/>
              <a:tabLst/>
              <a:defRPr sz="1600"/>
            </a:lvl2pPr>
            <a:lvl3pPr marL="225425" indent="-225425">
              <a:buFont typeface="+mj-lt"/>
              <a:buAutoNum type="arabicPeriod"/>
              <a:tabLst/>
              <a:defRPr sz="1600"/>
            </a:lvl3pPr>
            <a:lvl4pPr marL="225425" indent="-225425">
              <a:buFont typeface="+mj-lt"/>
              <a:buAutoNum type="arabicPeriod"/>
              <a:tabLst/>
              <a:defRPr sz="1600"/>
            </a:lvl4pPr>
            <a:lvl5pPr marL="225425" indent="-225425">
              <a:buFont typeface="+mj-lt"/>
              <a:buAutoNum type="arabicPeriod"/>
              <a:tabLst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876300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idx="17"/>
          </p:nvPr>
        </p:nvSpPr>
        <p:spPr>
          <a:xfrm>
            <a:off x="457200" y="6480175"/>
            <a:ext cx="2130425" cy="361950"/>
          </a:xfrm>
        </p:spPr>
        <p:txBody>
          <a:bodyPr/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DC4F29D7-5058-4C18-9F2E-74D43FF81D3A}" type="datetime1">
              <a:rPr lang="en-US" smtClean="0"/>
              <a:t>05-Oct-17</a:t>
            </a:fld>
            <a:endParaRPr lang="en-US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idx="18"/>
          </p:nvPr>
        </p:nvSpPr>
        <p:spPr>
          <a:xfrm>
            <a:off x="6553200" y="6480175"/>
            <a:ext cx="2130425" cy="361950"/>
          </a:xfrm>
        </p:spPr>
        <p:txBody>
          <a:bodyPr/>
          <a:lstStyle>
            <a:lvl1pPr>
              <a:defRPr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023D243F-FF89-4CDA-A0EF-C0FAAD3DF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7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5A55A-2178-40EE-A951-8AD9C23571E9}" type="datetime1">
              <a:rPr lang="en-US" smtClean="0"/>
              <a:t>05-Oct-17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DE95-5651-417F-AA75-CAAE0168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wo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F5D26-8D5F-403F-8B86-BCD02CF9F351}" type="datetime1">
              <a:rPr lang="en-US" smtClean="0"/>
              <a:t>05-Oct-17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324BE-006E-4E71-BF89-B87422895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0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0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05B1C2-AC03-4449-BC17-A11DB8B3C755}" type="datetime1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0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7B0511-93E4-4B28-B8B7-1EBF03F15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08038"/>
          </a:xfrm>
          <a:prstGeom prst="rect">
            <a:avLst/>
          </a:prstGeom>
          <a:solidFill>
            <a:srgbClr val="34E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1399092" y="3532690"/>
            <a:ext cx="3382961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vedavit</a:t>
            </a:r>
            <a:endParaRPr lang="en-IN" sz="3200" b="1" dirty="0">
              <a:ln w="222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238125" y="990600"/>
            <a:ext cx="8677275" cy="171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Project Management Workshop</a:t>
            </a:r>
            <a:endParaRPr lang="en-IN" altLang="en-US" sz="4000" b="1" dirty="0"/>
          </a:p>
        </p:txBody>
      </p:sp>
      <p:sp>
        <p:nvSpPr>
          <p:cNvPr id="14340" name="Subtitle 2"/>
          <p:cNvSpPr txBox="1">
            <a:spLocks/>
          </p:cNvSpPr>
          <p:nvPr/>
        </p:nvSpPr>
        <p:spPr bwMode="auto">
          <a:xfrm>
            <a:off x="271463" y="2757488"/>
            <a:ext cx="8610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400" b="1" dirty="0"/>
              <a:t>Trainer	:</a:t>
            </a:r>
            <a:r>
              <a:rPr lang="en-US" altLang="en-US" sz="1400" dirty="0"/>
              <a:t> </a:t>
            </a:r>
            <a:r>
              <a:rPr lang="en-US" altLang="en-US" sz="1400" b="1" dirty="0"/>
              <a:t>Hari Prasad Thapliyal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dirty="0"/>
              <a:t>	</a:t>
            </a:r>
            <a:r>
              <a:rPr lang="en-US" altLang="en-US" sz="1100" dirty="0"/>
              <a:t>(</a:t>
            </a:r>
            <a:r>
              <a:rPr lang="en-IN" altLang="en-US" sz="1100" dirty="0"/>
              <a:t>PMP, PMI-ACP, CSM, SPOC, SDC, SAM, MCT, SCT, MBA, MCA, PGDOM, PGDFM, CIC, PRINCE2-Practitioner, ZED Master Trainer</a:t>
            </a:r>
            <a:r>
              <a:rPr lang="en-US" altLang="en-US" sz="1100" dirty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dirty="0"/>
              <a:t>[</a:t>
            </a:r>
            <a:r>
              <a:rPr lang="en-US" altLang="en-US" sz="1400" b="1" dirty="0"/>
              <a:t>PMI-ACP 	: </a:t>
            </a:r>
            <a:r>
              <a:rPr lang="en-IN" altLang="en-US" sz="1400" dirty="0"/>
              <a:t>#318050</a:t>
            </a:r>
            <a:r>
              <a:rPr lang="en-US" altLang="en-US" sz="1400" b="1" dirty="0"/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dirty="0"/>
              <a:t>[PMP 	: </a:t>
            </a:r>
            <a:r>
              <a:rPr lang="en-IN" altLang="en-US" sz="1400" dirty="0"/>
              <a:t>#1563385</a:t>
            </a:r>
            <a:r>
              <a:rPr lang="en-US" altLang="en-US" sz="1400" b="1" dirty="0"/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25" y="6223000"/>
            <a:ext cx="90678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80808"/>
                </a:solidFill>
              </a:rPr>
              <a:t>PMP, 'PMI-ACP‘ </a:t>
            </a:r>
            <a:r>
              <a:rPr lang="en-US" sz="1000" kern="0">
                <a:solidFill>
                  <a:srgbClr val="080808"/>
                </a:solidFill>
              </a:rPr>
              <a:t>and 'PMI‘ are </a:t>
            </a:r>
            <a:r>
              <a:rPr lang="en-US" sz="1000" kern="0" dirty="0">
                <a:solidFill>
                  <a:srgbClr val="080808"/>
                </a:solidFill>
              </a:rPr>
              <a:t>a registered marks of the Project Management Institute, Inc.</a:t>
            </a: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178234" y="4537870"/>
            <a:ext cx="8683625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Copyright: Vedavit Project Solutions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hari.prasad@vedavit-ps.com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improvement</a:t>
            </a:r>
          </a:p>
          <a:p>
            <a:r>
              <a:rPr lang="en-US" dirty="0"/>
              <a:t>Market Competition</a:t>
            </a:r>
          </a:p>
          <a:p>
            <a:r>
              <a:rPr lang="en-US" dirty="0"/>
              <a:t>Strategic/ Mission/ Vision</a:t>
            </a:r>
          </a:p>
          <a:p>
            <a:r>
              <a:rPr lang="en-US" dirty="0"/>
              <a:t>Government Regulation</a:t>
            </a:r>
          </a:p>
          <a:p>
            <a:r>
              <a:rPr lang="en-US" dirty="0"/>
              <a:t>Environmental Forces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1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Contrast Projects &amp; Operations</a:t>
            </a:r>
          </a:p>
        </p:txBody>
      </p:sp>
      <p:sp>
        <p:nvSpPr>
          <p:cNvPr id="3072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“Projects” different from “operations”?</a:t>
            </a:r>
            <a:endParaRPr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81600"/>
          </a:xfrm>
        </p:spPr>
        <p:txBody>
          <a:bodyPr>
            <a:normAutofit lnSpcReduction="10000"/>
          </a:bodyPr>
          <a:lstStyle/>
          <a:p>
            <a:pPr marL="914400" lvl="1" indent="-455613">
              <a:spcBef>
                <a:spcPts val="1125"/>
              </a:spcBef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b="1" dirty="0">
                <a:ea typeface="Microsoft YaHei" charset="0"/>
                <a:cs typeface="Microsoft YaHei" charset="0"/>
              </a:rPr>
              <a:t>Projects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Permanent Project Charter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Catalyst for change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Unique product or service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Heterogeneous teams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Start and end date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Progressive elaboration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30725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1313" lvl="1" indent="-339725">
              <a:spcBef>
                <a:spcPts val="1125"/>
              </a:spcBef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 b="1">
                <a:ea typeface="Microsoft YaHei" panose="020B0503020204020204" pitchFamily="34" charset="-122"/>
              </a:rPr>
              <a:t>Operations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Semi-permanent charter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Maintains status quo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Standard product or service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Homogeneous teams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Ongoing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Predefined product</a:t>
            </a:r>
          </a:p>
          <a:p>
            <a: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0727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93CB91-B540-4096-B15F-D913BE43C6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0" y="3095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2771" name="AutoShape 2"/>
          <p:cNvSpPr>
            <a:spLocks noChangeArrowheads="1"/>
          </p:cNvSpPr>
          <p:nvPr/>
        </p:nvSpPr>
        <p:spPr bwMode="auto">
          <a:xfrm>
            <a:off x="1524000" y="1295400"/>
            <a:ext cx="6096000" cy="4343400"/>
          </a:xfrm>
          <a:prstGeom prst="pentagon">
            <a:avLst/>
          </a:prstGeom>
          <a:solidFill>
            <a:srgbClr val="009900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4956175" y="1652588"/>
            <a:ext cx="1808163" cy="1241425"/>
            <a:chOff x="3122" y="1041"/>
            <a:chExt cx="1139" cy="782"/>
          </a:xfrm>
        </p:grpSpPr>
        <p:pic>
          <p:nvPicPr>
            <p:cNvPr id="3279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" y="1041"/>
              <a:ext cx="1139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92" name="Text Box 5"/>
            <p:cNvSpPr txBox="1">
              <a:spLocks noChangeArrowheads="1"/>
            </p:cNvSpPr>
            <p:nvPr/>
          </p:nvSpPr>
          <p:spPr bwMode="auto">
            <a:xfrm rot="1740000">
              <a:off x="3272" y="1329"/>
              <a:ext cx="8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Scope</a:t>
              </a:r>
            </a:p>
          </p:txBody>
        </p:sp>
      </p:grp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1841500" y="3627438"/>
            <a:ext cx="1095375" cy="1595437"/>
            <a:chOff x="1160" y="2285"/>
            <a:chExt cx="690" cy="1005"/>
          </a:xfrm>
        </p:grpSpPr>
        <p:pic>
          <p:nvPicPr>
            <p:cNvPr id="3278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" y="2285"/>
              <a:ext cx="690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90" name="Text Box 8"/>
            <p:cNvSpPr txBox="1">
              <a:spLocks noChangeArrowheads="1"/>
            </p:cNvSpPr>
            <p:nvPr/>
          </p:nvSpPr>
          <p:spPr bwMode="auto">
            <a:xfrm rot="4080000">
              <a:off x="1104" y="2674"/>
              <a:ext cx="80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Cost</a:t>
              </a:r>
            </a:p>
          </p:txBody>
        </p:sp>
      </p:grp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44750" y="1620838"/>
            <a:ext cx="1728788" cy="1309687"/>
            <a:chOff x="1540" y="1021"/>
            <a:chExt cx="1089" cy="825"/>
          </a:xfrm>
        </p:grpSpPr>
        <p:pic>
          <p:nvPicPr>
            <p:cNvPr id="32787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0" y="1021"/>
              <a:ext cx="1089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8" name="Text Box 11"/>
            <p:cNvSpPr txBox="1">
              <a:spLocks noChangeArrowheads="1"/>
            </p:cNvSpPr>
            <p:nvPr/>
          </p:nvSpPr>
          <p:spPr bwMode="auto">
            <a:xfrm rot="-1620000">
              <a:off x="1638" y="1321"/>
              <a:ext cx="90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Risk</a:t>
              </a:r>
            </a:p>
          </p:txBody>
        </p:sp>
      </p:grpSp>
      <p:grpSp>
        <p:nvGrpSpPr>
          <p:cNvPr id="32775" name="Group 12"/>
          <p:cNvGrpSpPr>
            <a:grpSpLocks/>
          </p:cNvGrpSpPr>
          <p:nvPr/>
        </p:nvGrpSpPr>
        <p:grpSpPr bwMode="auto">
          <a:xfrm>
            <a:off x="6132513" y="3103563"/>
            <a:ext cx="1382712" cy="2374900"/>
            <a:chOff x="3863" y="1955"/>
            <a:chExt cx="871" cy="1496"/>
          </a:xfrm>
        </p:grpSpPr>
        <p:pic>
          <p:nvPicPr>
            <p:cNvPr id="3278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" y="1955"/>
              <a:ext cx="871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6" name="Text Box 14"/>
            <p:cNvSpPr txBox="1">
              <a:spLocks noChangeArrowheads="1"/>
            </p:cNvSpPr>
            <p:nvPr/>
          </p:nvSpPr>
          <p:spPr bwMode="auto">
            <a:xfrm rot="-3960000">
              <a:off x="3733" y="2580"/>
              <a:ext cx="114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Schedule</a:t>
              </a:r>
            </a:p>
          </p:txBody>
        </p:sp>
      </p:grp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3444875" y="5102225"/>
            <a:ext cx="2552700" cy="631825"/>
            <a:chOff x="2170" y="3214"/>
            <a:chExt cx="1608" cy="398"/>
          </a:xfrm>
        </p:grpSpPr>
        <p:pic>
          <p:nvPicPr>
            <p:cNvPr id="32783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" y="3214"/>
              <a:ext cx="1608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2361" y="3336"/>
              <a:ext cx="122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Resource</a:t>
              </a:r>
            </a:p>
          </p:txBody>
        </p:sp>
      </p:grpSp>
      <p:grpSp>
        <p:nvGrpSpPr>
          <p:cNvPr id="32777" name="Group 18"/>
          <p:cNvGrpSpPr>
            <a:grpSpLocks/>
          </p:cNvGrpSpPr>
          <p:nvPr/>
        </p:nvGrpSpPr>
        <p:grpSpPr bwMode="auto">
          <a:xfrm>
            <a:off x="2914650" y="3163888"/>
            <a:ext cx="3313113" cy="1174750"/>
            <a:chOff x="1836" y="1993"/>
            <a:chExt cx="2087" cy="740"/>
          </a:xfrm>
        </p:grpSpPr>
        <p:pic>
          <p:nvPicPr>
            <p:cNvPr id="32781" name="Picture 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" y="1993"/>
              <a:ext cx="2087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2" name="Text Box 20"/>
            <p:cNvSpPr txBox="1">
              <a:spLocks noChangeArrowheads="1"/>
            </p:cNvSpPr>
            <p:nvPr/>
          </p:nvSpPr>
          <p:spPr bwMode="auto">
            <a:xfrm>
              <a:off x="2110" y="2095"/>
              <a:ext cx="153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Project and Product Quality</a:t>
              </a:r>
            </a:p>
          </p:txBody>
        </p:sp>
      </p:grpSp>
      <p:sp>
        <p:nvSpPr>
          <p:cNvPr id="32778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Project Constraints</a:t>
            </a:r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278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FB2A92-B06C-4B7E-A131-E07D00E610C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Phases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99FF"/>
              </a:buClr>
              <a:buFont typeface="Wingdings" panose="05000000000000000000" pitchFamily="2" charset="2"/>
              <a:buChar char=""/>
            </a:pPr>
            <a:endParaRPr lang="en-US" altLang="en-US" sz="2000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Phases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Projects are divided into phases where extra control is required to effectively manage the completion of the major deliverables 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Collectively, the project phases put together is known as </a:t>
            </a:r>
            <a:r>
              <a:rPr lang="en-US" b="1" u="sng" dirty="0">
                <a:ea typeface="Microsoft YaHei" charset="0"/>
                <a:cs typeface="Microsoft YaHei" charset="0"/>
              </a:rPr>
              <a:t>Project life cycle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Each phase is marked by one or more tangible verification work product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The conclusion of a project phase is generally marked by a review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The phase end points are referred to as phase exits, milestones, phase gates, decision gates, stage gates or kill points 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Starting a phase before approval of deliverables of a previous phase is called Fast Tracking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Phases are not cyclical they are sequential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Phases are not deliverables but deliverables are part of a Phase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i="1" dirty="0">
                <a:solidFill>
                  <a:srgbClr val="FF0000"/>
                </a:solidFill>
                <a:ea typeface="Microsoft YaHei" charset="0"/>
                <a:cs typeface="Microsoft YaHei" charset="0"/>
              </a:rPr>
              <a:t>E.g. Product Feasibility, Product Prototyping, Product Design, Development, System Testing, Deployment, </a:t>
            </a:r>
            <a:r>
              <a:rPr lang="en-IN" i="1" dirty="0">
                <a:solidFill>
                  <a:srgbClr val="FF0000"/>
                </a:solidFill>
                <a:ea typeface="Microsoft YaHei" charset="0"/>
                <a:cs typeface="Microsoft YaHei" charset="0"/>
              </a:rPr>
              <a:t>Concept development, Customer requirements, Solution development, Build, Test, Transition, Commissioning</a:t>
            </a:r>
            <a:endParaRPr lang="en-US" i="1" dirty="0">
              <a:solidFill>
                <a:srgbClr val="FF0000"/>
              </a:solidFill>
              <a:ea typeface="Microsoft YaHei" charset="0"/>
              <a:cs typeface="Microsoft YaHei" charset="0"/>
            </a:endParaRPr>
          </a:p>
          <a:p>
            <a:pPr>
              <a:buFont typeface="Wingdings" pitchFamily="2" charset="2"/>
              <a:buChar char="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68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BC528-5241-4354-82A0-B19BC73509A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Milestones,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Work product, product component developed by the project team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E.g. Wireframe, Database ER Diagrams, Sequence Diagram, Test Case, Test Results, Any Feature of the Product.</a:t>
            </a:r>
          </a:p>
          <a:p>
            <a:endParaRPr lang="en-US" dirty="0"/>
          </a:p>
          <a:p>
            <a:r>
              <a:rPr lang="en-US" dirty="0"/>
              <a:t>Milestone</a:t>
            </a:r>
          </a:p>
          <a:p>
            <a:pPr lvl="1"/>
            <a:r>
              <a:rPr lang="en-US" dirty="0"/>
              <a:t>Zero Duration Activity. Mark of Completion of some set of activities with deliverables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E.g. Design Complete, Security Testing Complete, Requirement Gathering Complete, Quality Audit Complete, Development Complete, Deployment 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37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79500"/>
            <a:ext cx="8280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ea typeface="Microsoft YaHei" panose="020B0503020204020204" pitchFamily="34" charset="-122"/>
              </a:rPr>
              <a:t>Project Lifecycle (PLC) &amp; Level of Activities</a:t>
            </a:r>
            <a:endParaRPr altLang="en-US" dirty="0"/>
          </a:p>
        </p:txBody>
      </p:sp>
      <p:sp>
        <p:nvSpPr>
          <p:cNvPr id="389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47745-299A-4C29-A8D8-927099159E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764666E-8A2D-4D7D-A4D3-29E8F3AA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C07-668C-487C-8833-4CE295C8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8410-D046-4D67-9503-9201F1EE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9C7CE-1F3F-436F-8C62-9905D84B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2" y="839993"/>
            <a:ext cx="6978376" cy="5672137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54BA6F2C-C48E-4E99-AA41-7CCB3FAE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  <p:extLst>
      <p:ext uri="{BB962C8B-B14F-4D97-AF65-F5344CB8AC3E}">
        <p14:creationId xmlns:p14="http://schemas.microsoft.com/office/powerpoint/2010/main" val="270618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38238"/>
            <a:ext cx="78771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ea typeface="Microsoft YaHei" panose="020B0503020204020204" pitchFamily="34" charset="-122"/>
              </a:rPr>
              <a:t>Typical Costing &amp; Staffing across PLC</a:t>
            </a:r>
            <a:endParaRPr altLang="en-US" dirty="0"/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27314-344B-4B89-9359-E8BDFC5603D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57D91BC-30FB-4732-8676-13BEA301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0" y="32861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411288"/>
            <a:ext cx="84216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3" name="Title 6"/>
          <p:cNvSpPr>
            <a:spLocks noGrp="1"/>
          </p:cNvSpPr>
          <p:nvPr>
            <p:ph type="title"/>
          </p:nvPr>
        </p:nvSpPr>
        <p:spPr>
          <a:xfrm>
            <a:off x="0" y="30163"/>
            <a:ext cx="9144000" cy="808037"/>
          </a:xfrm>
        </p:spPr>
        <p:txBody>
          <a:bodyPr/>
          <a:lstStyle/>
          <a:p>
            <a:r>
              <a:rPr lang="en-IN" altLang="en-US" dirty="0">
                <a:ea typeface="Microsoft YaHei" panose="020B0503020204020204" pitchFamily="34" charset="-122"/>
              </a:rPr>
              <a:t>Risk, Cost of Change in PLC</a:t>
            </a:r>
            <a:endParaRPr altLang="en-US" dirty="0"/>
          </a:p>
        </p:txBody>
      </p:sp>
      <p:sp>
        <p:nvSpPr>
          <p:cNvPr id="430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E8106-0D9E-485C-8158-4A094D027CD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8CAD108-F305-4AC4-80AA-3AB4ADDC0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Boundaries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52525"/>
            <a:ext cx="813593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Boundaries are Important!</a:t>
            </a:r>
            <a:endParaRPr lang="en-IN" altLang="en-US"/>
          </a:p>
        </p:txBody>
      </p:sp>
      <p:sp>
        <p:nvSpPr>
          <p:cNvPr id="4506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4F25D-4FD8-4308-B79B-8B75B406A73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3754F9F-87FC-4AF9-80BF-9925815D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6400" indent="-285750"/>
            <a:r>
              <a:rPr lang="en-US" sz="2000" b="1" dirty="0"/>
              <a:t>Day 1:</a:t>
            </a:r>
          </a:p>
          <a:p>
            <a:pPr marL="566738" lvl="1" indent="-276225"/>
            <a:r>
              <a:rPr lang="en-US" sz="2000" dirty="0"/>
              <a:t>PMI &amp; PMP</a:t>
            </a:r>
          </a:p>
          <a:p>
            <a:pPr marL="566738" lvl="1" indent="-276225"/>
            <a:r>
              <a:rPr lang="en-US" sz="2000" dirty="0"/>
              <a:t>Project Management Framework</a:t>
            </a:r>
          </a:p>
          <a:p>
            <a:pPr marL="406400" indent="-285750"/>
            <a:r>
              <a:rPr lang="en-US" sz="2000" b="1" dirty="0"/>
              <a:t>Day 2:</a:t>
            </a:r>
          </a:p>
          <a:p>
            <a:pPr marL="566738" lvl="1" indent="-276225"/>
            <a:r>
              <a:rPr lang="en-US" sz="2000" dirty="0"/>
              <a:t>Project Integration Management</a:t>
            </a:r>
          </a:p>
          <a:p>
            <a:pPr marL="566738" lvl="1" indent="-276225"/>
            <a:r>
              <a:rPr lang="en-US" sz="2000" dirty="0"/>
              <a:t>Project Scope Management</a:t>
            </a:r>
          </a:p>
          <a:p>
            <a:pPr marL="566738" lvl="1" indent="-276225"/>
            <a:r>
              <a:rPr lang="en-US" sz="2000" dirty="0"/>
              <a:t>Project Time Management</a:t>
            </a:r>
          </a:p>
          <a:p>
            <a:pPr marL="406400" indent="-285750"/>
            <a:r>
              <a:rPr lang="en-US" sz="2000" b="1" dirty="0"/>
              <a:t>Day 3:</a:t>
            </a:r>
          </a:p>
          <a:p>
            <a:pPr marL="566738" lvl="1" indent="-276225"/>
            <a:r>
              <a:rPr lang="en-US" sz="2000" dirty="0"/>
              <a:t>Project Cost Management</a:t>
            </a:r>
          </a:p>
          <a:p>
            <a:pPr marL="566738" lvl="1" indent="-276225"/>
            <a:r>
              <a:rPr lang="en-US" sz="2000" dirty="0"/>
              <a:t>Project Quality Management</a:t>
            </a:r>
          </a:p>
          <a:p>
            <a:pPr marL="566738" lvl="1" indent="-276225"/>
            <a:r>
              <a:rPr lang="en-US" sz="2000" dirty="0"/>
              <a:t>Project Human Resource Management</a:t>
            </a:r>
          </a:p>
          <a:p>
            <a:r>
              <a:rPr lang="en-US" sz="2000" b="1" dirty="0"/>
              <a:t>Day 4:</a:t>
            </a:r>
          </a:p>
          <a:p>
            <a:pPr marL="508000" lvl="1" indent="-276225"/>
            <a:r>
              <a:rPr lang="en-US" sz="2100" dirty="0"/>
              <a:t>Project Communication Management</a:t>
            </a:r>
          </a:p>
          <a:p>
            <a:pPr marL="508000" lvl="1" indent="-276225"/>
            <a:r>
              <a:rPr lang="en-US" sz="2100" dirty="0"/>
              <a:t>Project Stakeholder Management 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Project Risk Management 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Project Procurement Management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Professional Responsibility</a:t>
            </a:r>
          </a:p>
          <a:p>
            <a:pPr marL="566738" lvl="1" indent="-276225"/>
            <a:endParaRPr lang="en-US" sz="2000" dirty="0"/>
          </a:p>
          <a:p>
            <a:pPr marL="566738" lvl="1" indent="-276225"/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11C3B-14C1-45FE-8AF3-5A1BDDCA8C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5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501775"/>
            <a:ext cx="874395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3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altLang="en-US" dirty="0">
                <a:ea typeface="Microsoft YaHei" panose="020B0503020204020204" pitchFamily="34" charset="-122"/>
              </a:rPr>
              <a:t>Relationship between Process Group &amp; Phases</a:t>
            </a:r>
            <a:endParaRPr altLang="en-US" dirty="0"/>
          </a:p>
        </p:txBody>
      </p:sp>
      <p:sp>
        <p:nvSpPr>
          <p:cNvPr id="471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B6E78-8AE0-4480-898A-BE27BBC1221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58E6E2E-6FDB-4CA3-BD00-2F07AFC1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3482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Project Management</a:t>
            </a:r>
          </a:p>
        </p:txBody>
      </p:sp>
      <p:sp>
        <p:nvSpPr>
          <p:cNvPr id="3482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2900" lvl="1" indent="-341313">
              <a:spcBef>
                <a:spcPts val="700"/>
              </a:spcBef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>
                <a:ea typeface="Microsoft YaHei" panose="020B0503020204020204" pitchFamily="34" charset="-122"/>
              </a:rPr>
              <a:t>	The application of </a:t>
            </a:r>
            <a:r>
              <a:rPr lang="en-US" altLang="en-US" b="1" dirty="0">
                <a:ea typeface="Microsoft YaHei" panose="020B0503020204020204" pitchFamily="34" charset="-122"/>
              </a:rPr>
              <a:t>knowledge</a:t>
            </a:r>
            <a:r>
              <a:rPr lang="en-US" altLang="en-US" dirty="0">
                <a:ea typeface="Microsoft YaHei" panose="020B0503020204020204" pitchFamily="34" charset="-122"/>
              </a:rPr>
              <a:t>, </a:t>
            </a:r>
            <a:r>
              <a:rPr lang="en-US" altLang="en-US" b="1" dirty="0">
                <a:ea typeface="Microsoft YaHei" panose="020B0503020204020204" pitchFamily="34" charset="-122"/>
              </a:rPr>
              <a:t>skills</a:t>
            </a:r>
            <a:r>
              <a:rPr lang="en-US" altLang="en-US" dirty="0">
                <a:ea typeface="Microsoft YaHei" panose="020B0503020204020204" pitchFamily="34" charset="-122"/>
              </a:rPr>
              <a:t>, </a:t>
            </a:r>
            <a:r>
              <a:rPr lang="en-US" altLang="en-US" b="1" dirty="0">
                <a:ea typeface="Microsoft YaHei" panose="020B0503020204020204" pitchFamily="34" charset="-122"/>
              </a:rPr>
              <a:t>tools</a:t>
            </a:r>
            <a:r>
              <a:rPr lang="en-US" altLang="en-US" dirty="0">
                <a:ea typeface="Microsoft YaHei" panose="020B0503020204020204" pitchFamily="34" charset="-122"/>
              </a:rPr>
              <a:t> and</a:t>
            </a:r>
            <a:br>
              <a:rPr lang="en-US" altLang="en-US" dirty="0">
                <a:ea typeface="Microsoft YaHei" panose="020B0503020204020204" pitchFamily="34" charset="-122"/>
              </a:rPr>
            </a:br>
            <a:r>
              <a:rPr lang="en-US" altLang="en-US" b="1" dirty="0">
                <a:ea typeface="Microsoft YaHei" panose="020B0503020204020204" pitchFamily="34" charset="-122"/>
              </a:rPr>
              <a:t>techniques</a:t>
            </a:r>
            <a:r>
              <a:rPr lang="en-US" altLang="en-US" dirty="0">
                <a:ea typeface="Microsoft YaHei" panose="020B0503020204020204" pitchFamily="34" charset="-122"/>
              </a:rPr>
              <a:t> to project activities in order to </a:t>
            </a:r>
            <a:r>
              <a:rPr lang="en-US" altLang="en-US" b="1" dirty="0">
                <a:ea typeface="Microsoft YaHei" panose="020B0503020204020204" pitchFamily="34" charset="-122"/>
              </a:rPr>
              <a:t>meet</a:t>
            </a:r>
            <a:br>
              <a:rPr lang="en-US" altLang="en-US" b="1" dirty="0">
                <a:ea typeface="Microsoft YaHei" panose="020B0503020204020204" pitchFamily="34" charset="-122"/>
              </a:rPr>
            </a:br>
            <a:r>
              <a:rPr lang="en-US" altLang="en-US" dirty="0">
                <a:ea typeface="Microsoft YaHei" panose="020B0503020204020204" pitchFamily="34" charset="-122"/>
              </a:rPr>
              <a:t>the </a:t>
            </a:r>
            <a:r>
              <a:rPr lang="en-US" altLang="en-US" b="1" dirty="0">
                <a:ea typeface="Microsoft YaHei" panose="020B0503020204020204" pitchFamily="34" charset="-122"/>
              </a:rPr>
              <a:t>project requirements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48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B11AC-F09C-4972-8C10-A0690FD2AD5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578A-AA01-4F61-A293-1E3D5345F0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219F-A90E-4796-9F95-F1EA97A0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Meet business objectives;</a:t>
            </a:r>
          </a:p>
          <a:p>
            <a:r>
              <a:rPr lang="en-US" dirty="0"/>
              <a:t>Satisfy stakeholder expectations;</a:t>
            </a:r>
          </a:p>
          <a:p>
            <a:r>
              <a:rPr lang="en-US" dirty="0"/>
              <a:t>Be more predictable;</a:t>
            </a:r>
          </a:p>
          <a:p>
            <a:r>
              <a:rPr lang="en-IN" dirty="0"/>
              <a:t>Increase chances of success;</a:t>
            </a:r>
          </a:p>
          <a:p>
            <a:r>
              <a:rPr lang="en-IN" dirty="0"/>
              <a:t>Deliver the right products at the right time;</a:t>
            </a:r>
          </a:p>
          <a:p>
            <a:r>
              <a:rPr lang="en-IN" dirty="0"/>
              <a:t>Resolve problems and issues;</a:t>
            </a:r>
          </a:p>
          <a:p>
            <a:r>
              <a:rPr lang="en-IN" dirty="0"/>
              <a:t>Respond to risks in a timely manner;</a:t>
            </a:r>
          </a:p>
          <a:p>
            <a:r>
              <a:rPr lang="en-IN" dirty="0"/>
              <a:t>Optimize the use of organizational resources;</a:t>
            </a:r>
          </a:p>
          <a:p>
            <a:r>
              <a:rPr lang="en-IN" dirty="0"/>
              <a:t>Identify, recover, or terminate failing projects;</a:t>
            </a:r>
          </a:p>
          <a:p>
            <a:r>
              <a:rPr lang="en-IN" dirty="0"/>
              <a:t>Manage constraints (e.g., scope, quality, schedule, costs, resources);</a:t>
            </a:r>
          </a:p>
          <a:p>
            <a:r>
              <a:rPr lang="en-IN" dirty="0"/>
              <a:t>Balance the influence of constraints on the project (e.g., increased scope may increase cost or schedule); and</a:t>
            </a:r>
          </a:p>
          <a:p>
            <a:r>
              <a:rPr lang="en-US" dirty="0"/>
              <a:t>Manage change in a better manner.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7AE9B-A166-4F00-AA64-7BDDE48B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60552-0B03-4057-89AC-EB4A3616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 Context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25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sz="2500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4915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What is Program?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531812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Group of </a:t>
            </a:r>
            <a:r>
              <a:rPr lang="en-US" u="sng" dirty="0">
                <a:ea typeface="Microsoft YaHei" charset="0"/>
                <a:cs typeface="Microsoft YaHei" charset="0"/>
              </a:rPr>
              <a:t>related projects </a:t>
            </a:r>
            <a:r>
              <a:rPr lang="en-US" dirty="0">
                <a:ea typeface="Microsoft YaHei" charset="0"/>
                <a:cs typeface="Microsoft YaHei" charset="0"/>
              </a:rPr>
              <a:t>managed in a </a:t>
            </a:r>
            <a:r>
              <a:rPr lang="en-US" u="sng" dirty="0">
                <a:ea typeface="Microsoft YaHei" charset="0"/>
                <a:cs typeface="Microsoft YaHei" charset="0"/>
              </a:rPr>
              <a:t>coordinated way </a:t>
            </a:r>
            <a:r>
              <a:rPr lang="en-US" dirty="0">
                <a:ea typeface="Microsoft YaHei" charset="0"/>
                <a:cs typeface="Microsoft YaHei" charset="0"/>
              </a:rPr>
              <a:t>to obtain the </a:t>
            </a:r>
            <a:r>
              <a:rPr lang="en-US" u="sng" dirty="0">
                <a:ea typeface="Microsoft YaHei" charset="0"/>
                <a:cs typeface="Microsoft YaHei" charset="0"/>
              </a:rPr>
              <a:t>benefits and control </a:t>
            </a:r>
            <a:r>
              <a:rPr lang="en-US" dirty="0">
                <a:ea typeface="Microsoft YaHei" charset="0"/>
                <a:cs typeface="Microsoft YaHei" charset="0"/>
              </a:rPr>
              <a:t>which will not be possible from managing them individually</a:t>
            </a: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dirty="0">
              <a:ea typeface="Microsoft YaHei" charset="0"/>
              <a:cs typeface="Microsoft YaHei" charset="0"/>
            </a:endParaRP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Scope is least important. Benefit(s) are primary goal. Program manager is not responsible for delivery but for benefit realization. Addition/removal of projects in a program is in the hand of Program Manager</a:t>
            </a: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Several projects are required under a program because of different technology, different skills &amp; different kind of teams, parallel work, different type of deliverables.</a:t>
            </a: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dirty="0">
              <a:ea typeface="Microsoft YaHei" charset="0"/>
              <a:cs typeface="Microsoft YaHei" charset="0"/>
            </a:endParaRP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i="1" dirty="0">
                <a:solidFill>
                  <a:srgbClr val="FF0000"/>
                </a:solidFill>
                <a:ea typeface="Microsoft YaHei" charset="0"/>
                <a:cs typeface="Microsoft YaHei" charset="0"/>
              </a:rPr>
              <a:t>e.g. Bringing a new product (from conceptualization to Sale all project), New satellite in space, Health improvement of a cancer patient. An IT company want to enter into new market with Cloud Services for the customer.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491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18629-57B4-4A6F-A65B-D26C9A9207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 Context</a:t>
            </a:r>
          </a:p>
        </p:txBody>
      </p:sp>
      <p:sp>
        <p:nvSpPr>
          <p:cNvPr id="512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Project Portfolio Management</a:t>
            </a:r>
            <a:endParaRPr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327" y="1068388"/>
            <a:ext cx="8229600" cy="5105400"/>
          </a:xfrm>
        </p:spPr>
        <p:txBody>
          <a:bodyPr/>
          <a:lstStyle/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795338" algn="l"/>
                <a:tab pos="1709738" algn="l"/>
                <a:tab pos="2624138" algn="l"/>
                <a:tab pos="3538538" algn="l"/>
                <a:tab pos="4452938" algn="l"/>
                <a:tab pos="5367338" algn="l"/>
                <a:tab pos="6281738" algn="l"/>
                <a:tab pos="7196138" algn="l"/>
                <a:tab pos="8110538" algn="l"/>
                <a:tab pos="9024938" algn="l"/>
                <a:tab pos="9939338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Collection of projects or programs and other work that are grouped together to facilitate effective management of that work to meet strategic business objectives</a:t>
            </a:r>
          </a:p>
          <a:p>
            <a:pPr marL="341313" indent="-341313">
              <a:spcBef>
                <a:spcPts val="625"/>
              </a:spcBef>
              <a:buClr>
                <a:srgbClr val="0084CC"/>
              </a:buClr>
              <a:buFont typeface="Arial" charset="0"/>
              <a:buNone/>
              <a:tabLst>
                <a:tab pos="795338" algn="l"/>
                <a:tab pos="1709738" algn="l"/>
                <a:tab pos="2624138" algn="l"/>
                <a:tab pos="3538538" algn="l"/>
                <a:tab pos="4452938" algn="l"/>
                <a:tab pos="5367338" algn="l"/>
                <a:tab pos="6281738" algn="l"/>
                <a:tab pos="7196138" algn="l"/>
                <a:tab pos="8110538" algn="l"/>
                <a:tab pos="9024938" algn="l"/>
                <a:tab pos="9939338" algn="l"/>
              </a:tabLst>
              <a:defRPr/>
            </a:pPr>
            <a:endParaRPr lang="en-US" sz="2500" dirty="0">
              <a:ea typeface="Microsoft YaHei" charset="0"/>
              <a:cs typeface="Microsoft YaHei" charset="0"/>
            </a:endParaRPr>
          </a:p>
          <a:p>
            <a:pPr lvl="2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12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146CC9-F9A2-4685-874D-A05EEACAEB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0127" y="2789526"/>
            <a:ext cx="2743200" cy="45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CEO (Mission/Vision)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595110"/>
            <a:ext cx="14478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3429000"/>
            <a:ext cx="1433945" cy="98663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Consumer Electronics Company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327" y="3581255"/>
            <a:ext cx="10668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309" y="3595110"/>
            <a:ext cx="9906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92091" y="3595110"/>
            <a:ext cx="9906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8818" y="3429000"/>
            <a:ext cx="1143000" cy="175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Portfolios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4731183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16036" y="4745759"/>
            <a:ext cx="1676400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9472" y="474576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Rehabilitation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0" y="4745759"/>
            <a:ext cx="1454727" cy="74064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NGO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0" y="2755864"/>
            <a:ext cx="1364673" cy="52073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Strategy</a:t>
            </a:r>
          </a:p>
        </p:txBody>
      </p:sp>
      <p:sp>
        <p:nvSpPr>
          <p:cNvPr id="19" name="Freeform 18"/>
          <p:cNvSpPr/>
          <p:nvPr/>
        </p:nvSpPr>
        <p:spPr>
          <a:xfrm>
            <a:off x="1869539" y="3366552"/>
            <a:ext cx="5258880" cy="1066943"/>
          </a:xfrm>
          <a:custGeom>
            <a:avLst/>
            <a:gdLst>
              <a:gd name="connsiteX0" fmla="*/ 5154716 w 5258880"/>
              <a:gd name="connsiteY0" fmla="*/ 55521 h 1066943"/>
              <a:gd name="connsiteX1" fmla="*/ 4572825 w 5258880"/>
              <a:gd name="connsiteY1" fmla="*/ 27812 h 1066943"/>
              <a:gd name="connsiteX2" fmla="*/ 3353625 w 5258880"/>
              <a:gd name="connsiteY2" fmla="*/ 55521 h 1066943"/>
              <a:gd name="connsiteX3" fmla="*/ 2619334 w 5258880"/>
              <a:gd name="connsiteY3" fmla="*/ 103 h 1066943"/>
              <a:gd name="connsiteX4" fmla="*/ 1982025 w 5258880"/>
              <a:gd name="connsiteY4" fmla="*/ 41666 h 1066943"/>
              <a:gd name="connsiteX5" fmla="*/ 929079 w 5258880"/>
              <a:gd name="connsiteY5" fmla="*/ 41666 h 1066943"/>
              <a:gd name="connsiteX6" fmla="*/ 596570 w 5258880"/>
              <a:gd name="connsiteY6" fmla="*/ 69375 h 1066943"/>
              <a:gd name="connsiteX7" fmla="*/ 347188 w 5258880"/>
              <a:gd name="connsiteY7" fmla="*/ 69375 h 1066943"/>
              <a:gd name="connsiteX8" fmla="*/ 83952 w 5258880"/>
              <a:gd name="connsiteY8" fmla="*/ 69375 h 1066943"/>
              <a:gd name="connsiteX9" fmla="*/ 42388 w 5258880"/>
              <a:gd name="connsiteY9" fmla="*/ 194066 h 1066943"/>
              <a:gd name="connsiteX10" fmla="*/ 14679 w 5258880"/>
              <a:gd name="connsiteY10" fmla="*/ 512721 h 1066943"/>
              <a:gd name="connsiteX11" fmla="*/ 14679 w 5258880"/>
              <a:gd name="connsiteY11" fmla="*/ 748248 h 1066943"/>
              <a:gd name="connsiteX12" fmla="*/ 825 w 5258880"/>
              <a:gd name="connsiteY12" fmla="*/ 886793 h 1066943"/>
              <a:gd name="connsiteX13" fmla="*/ 42388 w 5258880"/>
              <a:gd name="connsiteY13" fmla="*/ 1039193 h 1066943"/>
              <a:gd name="connsiteX14" fmla="*/ 250206 w 5258880"/>
              <a:gd name="connsiteY14" fmla="*/ 1066903 h 1066943"/>
              <a:gd name="connsiteX15" fmla="*/ 3436752 w 5258880"/>
              <a:gd name="connsiteY15" fmla="*/ 1066903 h 1066943"/>
              <a:gd name="connsiteX16" fmla="*/ 4752934 w 5258880"/>
              <a:gd name="connsiteY16" fmla="*/ 1025339 h 1066943"/>
              <a:gd name="connsiteX17" fmla="*/ 5223988 w 5258880"/>
              <a:gd name="connsiteY17" fmla="*/ 1025339 h 1066943"/>
              <a:gd name="connsiteX18" fmla="*/ 5223988 w 5258880"/>
              <a:gd name="connsiteY18" fmla="*/ 775957 h 1066943"/>
              <a:gd name="connsiteX19" fmla="*/ 5223988 w 5258880"/>
              <a:gd name="connsiteY19" fmla="*/ 124793 h 1066943"/>
              <a:gd name="connsiteX20" fmla="*/ 5154716 w 5258880"/>
              <a:gd name="connsiteY20" fmla="*/ 55521 h 106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58880" h="1066943">
                <a:moveTo>
                  <a:pt x="5154716" y="55521"/>
                </a:moveTo>
                <a:cubicBezTo>
                  <a:pt x="5046189" y="39358"/>
                  <a:pt x="4873007" y="27812"/>
                  <a:pt x="4572825" y="27812"/>
                </a:cubicBezTo>
                <a:cubicBezTo>
                  <a:pt x="4272643" y="27812"/>
                  <a:pt x="3679207" y="60139"/>
                  <a:pt x="3353625" y="55521"/>
                </a:cubicBezTo>
                <a:cubicBezTo>
                  <a:pt x="3028043" y="50903"/>
                  <a:pt x="2847934" y="2412"/>
                  <a:pt x="2619334" y="103"/>
                </a:cubicBezTo>
                <a:cubicBezTo>
                  <a:pt x="2390734" y="-2206"/>
                  <a:pt x="2263734" y="34739"/>
                  <a:pt x="1982025" y="41666"/>
                </a:cubicBezTo>
                <a:cubicBezTo>
                  <a:pt x="1700316" y="48593"/>
                  <a:pt x="1159988" y="37048"/>
                  <a:pt x="929079" y="41666"/>
                </a:cubicBezTo>
                <a:cubicBezTo>
                  <a:pt x="698170" y="46284"/>
                  <a:pt x="693552" y="64757"/>
                  <a:pt x="596570" y="69375"/>
                </a:cubicBezTo>
                <a:cubicBezTo>
                  <a:pt x="499588" y="73993"/>
                  <a:pt x="347188" y="69375"/>
                  <a:pt x="347188" y="69375"/>
                </a:cubicBezTo>
                <a:cubicBezTo>
                  <a:pt x="261752" y="69375"/>
                  <a:pt x="134752" y="48593"/>
                  <a:pt x="83952" y="69375"/>
                </a:cubicBezTo>
                <a:cubicBezTo>
                  <a:pt x="33152" y="90157"/>
                  <a:pt x="53933" y="120175"/>
                  <a:pt x="42388" y="194066"/>
                </a:cubicBezTo>
                <a:cubicBezTo>
                  <a:pt x="30843" y="267957"/>
                  <a:pt x="19297" y="420357"/>
                  <a:pt x="14679" y="512721"/>
                </a:cubicBezTo>
                <a:cubicBezTo>
                  <a:pt x="10061" y="605085"/>
                  <a:pt x="16988" y="685903"/>
                  <a:pt x="14679" y="748248"/>
                </a:cubicBezTo>
                <a:cubicBezTo>
                  <a:pt x="12370" y="810593"/>
                  <a:pt x="-3793" y="838302"/>
                  <a:pt x="825" y="886793"/>
                </a:cubicBezTo>
                <a:cubicBezTo>
                  <a:pt x="5443" y="935284"/>
                  <a:pt x="824" y="1009175"/>
                  <a:pt x="42388" y="1039193"/>
                </a:cubicBezTo>
                <a:cubicBezTo>
                  <a:pt x="83951" y="1069211"/>
                  <a:pt x="250206" y="1066903"/>
                  <a:pt x="250206" y="1066903"/>
                </a:cubicBezTo>
                <a:lnTo>
                  <a:pt x="3436752" y="1066903"/>
                </a:lnTo>
                <a:cubicBezTo>
                  <a:pt x="4187207" y="1059976"/>
                  <a:pt x="4455061" y="1032266"/>
                  <a:pt x="4752934" y="1025339"/>
                </a:cubicBezTo>
                <a:cubicBezTo>
                  <a:pt x="5050807" y="1018412"/>
                  <a:pt x="5145479" y="1066903"/>
                  <a:pt x="5223988" y="1025339"/>
                </a:cubicBezTo>
                <a:cubicBezTo>
                  <a:pt x="5302497" y="983775"/>
                  <a:pt x="5223988" y="775957"/>
                  <a:pt x="5223988" y="775957"/>
                </a:cubicBezTo>
                <a:cubicBezTo>
                  <a:pt x="5223988" y="625866"/>
                  <a:pt x="5235533" y="247175"/>
                  <a:pt x="5223988" y="124793"/>
                </a:cubicBezTo>
                <a:cubicBezTo>
                  <a:pt x="5212443" y="2411"/>
                  <a:pt x="5263243" y="71684"/>
                  <a:pt x="5154716" y="55521"/>
                </a:cubicBezTo>
                <a:close/>
              </a:path>
            </a:pathLst>
          </a:cu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903920" y="4495800"/>
            <a:ext cx="5258880" cy="1066943"/>
          </a:xfrm>
          <a:custGeom>
            <a:avLst/>
            <a:gdLst>
              <a:gd name="connsiteX0" fmla="*/ 5154716 w 5258880"/>
              <a:gd name="connsiteY0" fmla="*/ 55521 h 1066943"/>
              <a:gd name="connsiteX1" fmla="*/ 4572825 w 5258880"/>
              <a:gd name="connsiteY1" fmla="*/ 27812 h 1066943"/>
              <a:gd name="connsiteX2" fmla="*/ 3353625 w 5258880"/>
              <a:gd name="connsiteY2" fmla="*/ 55521 h 1066943"/>
              <a:gd name="connsiteX3" fmla="*/ 2619334 w 5258880"/>
              <a:gd name="connsiteY3" fmla="*/ 103 h 1066943"/>
              <a:gd name="connsiteX4" fmla="*/ 1982025 w 5258880"/>
              <a:gd name="connsiteY4" fmla="*/ 41666 h 1066943"/>
              <a:gd name="connsiteX5" fmla="*/ 929079 w 5258880"/>
              <a:gd name="connsiteY5" fmla="*/ 41666 h 1066943"/>
              <a:gd name="connsiteX6" fmla="*/ 596570 w 5258880"/>
              <a:gd name="connsiteY6" fmla="*/ 69375 h 1066943"/>
              <a:gd name="connsiteX7" fmla="*/ 347188 w 5258880"/>
              <a:gd name="connsiteY7" fmla="*/ 69375 h 1066943"/>
              <a:gd name="connsiteX8" fmla="*/ 83952 w 5258880"/>
              <a:gd name="connsiteY8" fmla="*/ 69375 h 1066943"/>
              <a:gd name="connsiteX9" fmla="*/ 42388 w 5258880"/>
              <a:gd name="connsiteY9" fmla="*/ 194066 h 1066943"/>
              <a:gd name="connsiteX10" fmla="*/ 14679 w 5258880"/>
              <a:gd name="connsiteY10" fmla="*/ 512721 h 1066943"/>
              <a:gd name="connsiteX11" fmla="*/ 14679 w 5258880"/>
              <a:gd name="connsiteY11" fmla="*/ 748248 h 1066943"/>
              <a:gd name="connsiteX12" fmla="*/ 825 w 5258880"/>
              <a:gd name="connsiteY12" fmla="*/ 886793 h 1066943"/>
              <a:gd name="connsiteX13" fmla="*/ 42388 w 5258880"/>
              <a:gd name="connsiteY13" fmla="*/ 1039193 h 1066943"/>
              <a:gd name="connsiteX14" fmla="*/ 250206 w 5258880"/>
              <a:gd name="connsiteY14" fmla="*/ 1066903 h 1066943"/>
              <a:gd name="connsiteX15" fmla="*/ 3436752 w 5258880"/>
              <a:gd name="connsiteY15" fmla="*/ 1066903 h 1066943"/>
              <a:gd name="connsiteX16" fmla="*/ 4752934 w 5258880"/>
              <a:gd name="connsiteY16" fmla="*/ 1025339 h 1066943"/>
              <a:gd name="connsiteX17" fmla="*/ 5223988 w 5258880"/>
              <a:gd name="connsiteY17" fmla="*/ 1025339 h 1066943"/>
              <a:gd name="connsiteX18" fmla="*/ 5223988 w 5258880"/>
              <a:gd name="connsiteY18" fmla="*/ 775957 h 1066943"/>
              <a:gd name="connsiteX19" fmla="*/ 5223988 w 5258880"/>
              <a:gd name="connsiteY19" fmla="*/ 124793 h 1066943"/>
              <a:gd name="connsiteX20" fmla="*/ 5154716 w 5258880"/>
              <a:gd name="connsiteY20" fmla="*/ 55521 h 106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58880" h="1066943">
                <a:moveTo>
                  <a:pt x="5154716" y="55521"/>
                </a:moveTo>
                <a:cubicBezTo>
                  <a:pt x="5046189" y="39358"/>
                  <a:pt x="4873007" y="27812"/>
                  <a:pt x="4572825" y="27812"/>
                </a:cubicBezTo>
                <a:cubicBezTo>
                  <a:pt x="4272643" y="27812"/>
                  <a:pt x="3679207" y="60139"/>
                  <a:pt x="3353625" y="55521"/>
                </a:cubicBezTo>
                <a:cubicBezTo>
                  <a:pt x="3028043" y="50903"/>
                  <a:pt x="2847934" y="2412"/>
                  <a:pt x="2619334" y="103"/>
                </a:cubicBezTo>
                <a:cubicBezTo>
                  <a:pt x="2390734" y="-2206"/>
                  <a:pt x="2263734" y="34739"/>
                  <a:pt x="1982025" y="41666"/>
                </a:cubicBezTo>
                <a:cubicBezTo>
                  <a:pt x="1700316" y="48593"/>
                  <a:pt x="1159988" y="37048"/>
                  <a:pt x="929079" y="41666"/>
                </a:cubicBezTo>
                <a:cubicBezTo>
                  <a:pt x="698170" y="46284"/>
                  <a:pt x="693552" y="64757"/>
                  <a:pt x="596570" y="69375"/>
                </a:cubicBezTo>
                <a:cubicBezTo>
                  <a:pt x="499588" y="73993"/>
                  <a:pt x="347188" y="69375"/>
                  <a:pt x="347188" y="69375"/>
                </a:cubicBezTo>
                <a:cubicBezTo>
                  <a:pt x="261752" y="69375"/>
                  <a:pt x="134752" y="48593"/>
                  <a:pt x="83952" y="69375"/>
                </a:cubicBezTo>
                <a:cubicBezTo>
                  <a:pt x="33152" y="90157"/>
                  <a:pt x="53933" y="120175"/>
                  <a:pt x="42388" y="194066"/>
                </a:cubicBezTo>
                <a:cubicBezTo>
                  <a:pt x="30843" y="267957"/>
                  <a:pt x="19297" y="420357"/>
                  <a:pt x="14679" y="512721"/>
                </a:cubicBezTo>
                <a:cubicBezTo>
                  <a:pt x="10061" y="605085"/>
                  <a:pt x="16988" y="685903"/>
                  <a:pt x="14679" y="748248"/>
                </a:cubicBezTo>
                <a:cubicBezTo>
                  <a:pt x="12370" y="810593"/>
                  <a:pt x="-3793" y="838302"/>
                  <a:pt x="825" y="886793"/>
                </a:cubicBezTo>
                <a:cubicBezTo>
                  <a:pt x="5443" y="935284"/>
                  <a:pt x="824" y="1009175"/>
                  <a:pt x="42388" y="1039193"/>
                </a:cubicBezTo>
                <a:cubicBezTo>
                  <a:pt x="83951" y="1069211"/>
                  <a:pt x="250206" y="1066903"/>
                  <a:pt x="250206" y="1066903"/>
                </a:cubicBezTo>
                <a:lnTo>
                  <a:pt x="3436752" y="1066903"/>
                </a:lnTo>
                <a:cubicBezTo>
                  <a:pt x="4187207" y="1059976"/>
                  <a:pt x="4455061" y="1032266"/>
                  <a:pt x="4752934" y="1025339"/>
                </a:cubicBezTo>
                <a:cubicBezTo>
                  <a:pt x="5050807" y="1018412"/>
                  <a:pt x="5145479" y="1066903"/>
                  <a:pt x="5223988" y="1025339"/>
                </a:cubicBezTo>
                <a:cubicBezTo>
                  <a:pt x="5302497" y="983775"/>
                  <a:pt x="5223988" y="775957"/>
                  <a:pt x="5223988" y="775957"/>
                </a:cubicBezTo>
                <a:cubicBezTo>
                  <a:pt x="5223988" y="625866"/>
                  <a:pt x="5235533" y="247175"/>
                  <a:pt x="5223988" y="124793"/>
                </a:cubicBezTo>
                <a:cubicBezTo>
                  <a:pt x="5212443" y="2411"/>
                  <a:pt x="5263243" y="71684"/>
                  <a:pt x="5154716" y="55521"/>
                </a:cubicBezTo>
                <a:close/>
              </a:path>
            </a:pathLst>
          </a:custGeom>
          <a:solidFill>
            <a:srgbClr val="FFFF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80765-5703-4F13-B3AD-6EBAE95D6F7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553200" y="3016232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18541-BDC2-4F7B-9D7A-CA309DB82A1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82691" y="3922316"/>
            <a:ext cx="6373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22C3DA-1BD8-4CBE-AAEE-35C6A907C99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128419" y="5116080"/>
            <a:ext cx="4915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PPP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124200" y="14478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CEO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41762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2438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24384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04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Portfolio 1-1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Portfolio 1-2</a:t>
            </a:r>
          </a:p>
        </p:txBody>
      </p: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1704110" y="3075710"/>
            <a:ext cx="477980" cy="5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13" idx="0"/>
          </p:cNvCxnSpPr>
          <p:nvPr/>
        </p:nvCxnSpPr>
        <p:spPr>
          <a:xfrm rot="16200000" flipH="1">
            <a:off x="2732810" y="2580410"/>
            <a:ext cx="477980" cy="152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365" y="4602162"/>
            <a:ext cx="189807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</p:txBody>
      </p:sp>
      <p:cxnSp>
        <p:nvCxnSpPr>
          <p:cNvPr id="25" name="Elbow Connector 24"/>
          <p:cNvCxnSpPr>
            <a:stCxn id="12" idx="2"/>
            <a:endCxn id="18" idx="0"/>
          </p:cNvCxnSpPr>
          <p:nvPr/>
        </p:nvCxnSpPr>
        <p:spPr>
          <a:xfrm rot="16200000" flipH="1">
            <a:off x="1470820" y="4396580"/>
            <a:ext cx="41116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7365" y="5562600"/>
            <a:ext cx="148243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25438" y="5562600"/>
            <a:ext cx="133696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cxnSp>
        <p:nvCxnSpPr>
          <p:cNvPr id="29" name="Elbow Connector 28"/>
          <p:cNvCxnSpPr>
            <a:stCxn id="18" idx="2"/>
            <a:endCxn id="26" idx="0"/>
          </p:cNvCxnSpPr>
          <p:nvPr/>
        </p:nvCxnSpPr>
        <p:spPr>
          <a:xfrm rot="5400000">
            <a:off x="1397074" y="5283272"/>
            <a:ext cx="350838" cy="207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7" idx="0"/>
          </p:cNvCxnSpPr>
          <p:nvPr/>
        </p:nvCxnSpPr>
        <p:spPr>
          <a:xfrm rot="16200000" flipH="1">
            <a:off x="2309741" y="4578422"/>
            <a:ext cx="350838" cy="1617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10200" y="3581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</p:txBody>
      </p:sp>
      <p:cxnSp>
        <p:nvCxnSpPr>
          <p:cNvPr id="34" name="Elbow Connector 33"/>
          <p:cNvCxnSpPr>
            <a:stCxn id="9" idx="2"/>
            <a:endCxn id="32" idx="0"/>
          </p:cNvCxnSpPr>
          <p:nvPr/>
        </p:nvCxnSpPr>
        <p:spPr>
          <a:xfrm rot="16200000" flipH="1">
            <a:off x="4876800" y="2400300"/>
            <a:ext cx="457200" cy="190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7800" y="4602162"/>
            <a:ext cx="11430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53200" y="4602162"/>
            <a:ext cx="10668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4</a:t>
            </a:r>
          </a:p>
        </p:txBody>
      </p:sp>
      <p:cxnSp>
        <p:nvCxnSpPr>
          <p:cNvPr id="38" name="Elbow Connector 37"/>
          <p:cNvCxnSpPr>
            <a:stCxn id="32" idx="2"/>
            <a:endCxn id="35" idx="0"/>
          </p:cNvCxnSpPr>
          <p:nvPr/>
        </p:nvCxnSpPr>
        <p:spPr>
          <a:xfrm rot="5400000">
            <a:off x="5738019" y="4282281"/>
            <a:ext cx="411162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2"/>
            <a:endCxn id="36" idx="0"/>
          </p:cNvCxnSpPr>
          <p:nvPr/>
        </p:nvCxnSpPr>
        <p:spPr>
          <a:xfrm rot="16200000" flipH="1">
            <a:off x="6366669" y="3882231"/>
            <a:ext cx="411162" cy="10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2"/>
            <a:endCxn id="8" idx="0"/>
          </p:cNvCxnSpPr>
          <p:nvPr/>
        </p:nvCxnSpPr>
        <p:spPr>
          <a:xfrm rot="5400000">
            <a:off x="3001240" y="1342160"/>
            <a:ext cx="284020" cy="1866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" idx="2"/>
            <a:endCxn id="9" idx="0"/>
          </p:cNvCxnSpPr>
          <p:nvPr/>
        </p:nvCxnSpPr>
        <p:spPr>
          <a:xfrm rot="16200000" flipH="1">
            <a:off x="3962400" y="2247900"/>
            <a:ext cx="304800" cy="76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10" idx="0"/>
          </p:cNvCxnSpPr>
          <p:nvPr/>
        </p:nvCxnSpPr>
        <p:spPr>
          <a:xfrm rot="16200000" flipH="1">
            <a:off x="4914900" y="1295400"/>
            <a:ext cx="304800" cy="1981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1" idx="0"/>
          </p:cNvCxnSpPr>
          <p:nvPr/>
        </p:nvCxnSpPr>
        <p:spPr>
          <a:xfrm rot="16200000" flipH="1">
            <a:off x="5734050" y="476250"/>
            <a:ext cx="228600" cy="3543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5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E2A7-398E-4C29-BD5C-F1CE21E183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PPP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04B76-06A8-4AB7-B9D0-B91A7450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59F3-CA7C-4915-8F11-30EF5268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3830E1-75C9-406B-98BD-604A0F008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67781"/>
              </p:ext>
            </p:extLst>
          </p:nvPr>
        </p:nvGraphicFramePr>
        <p:xfrm>
          <a:off x="381000" y="882444"/>
          <a:ext cx="8686800" cy="592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410">
                  <a:extLst>
                    <a:ext uri="{9D8B030D-6E8A-4147-A177-3AD203B41FA5}">
                      <a16:colId xmlns:a16="http://schemas.microsoft.com/office/drawing/2014/main" val="22141358"/>
                    </a:ext>
                  </a:extLst>
                </a:gridCol>
                <a:gridCol w="2016578">
                  <a:extLst>
                    <a:ext uri="{9D8B030D-6E8A-4147-A177-3AD203B41FA5}">
                      <a16:colId xmlns:a16="http://schemas.microsoft.com/office/drawing/2014/main" val="1492578490"/>
                    </a:ext>
                  </a:extLst>
                </a:gridCol>
                <a:gridCol w="2792186">
                  <a:extLst>
                    <a:ext uri="{9D8B030D-6E8A-4147-A177-3AD203B41FA5}">
                      <a16:colId xmlns:a16="http://schemas.microsoft.com/office/drawing/2014/main" val="2717118470"/>
                    </a:ext>
                  </a:extLst>
                </a:gridCol>
                <a:gridCol w="2714626">
                  <a:extLst>
                    <a:ext uri="{9D8B030D-6E8A-4147-A177-3AD203B41FA5}">
                      <a16:colId xmlns:a16="http://schemas.microsoft.com/office/drawing/2014/main" val="1327717186"/>
                    </a:ext>
                  </a:extLst>
                </a:gridCol>
              </a:tblGrid>
              <a:tr h="6812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Portfolio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34785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sz="14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Temporary endeavor- unique P/S/R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of related projects, sub-prog, prog-activities to obtain benefits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Collection of Project/Prog/Sub-Portfolio/Operation to achieve strategic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45935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sz="1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Defined objective. Scope progressive elaborate.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 and outcome of program component produce benefits to the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Changes with the change of org strategic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51376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sz="1400" dirty="0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change in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changes in benefits from prog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changes in external/internal environment and impact on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69093"/>
                  </a:ext>
                </a:extLst>
              </a:tr>
              <a:tr h="737466">
                <a:tc>
                  <a:txBody>
                    <a:bodyPr/>
                    <a:lstStyle/>
                    <a:p>
                      <a:r>
                        <a:rPr lang="en-US" sz="140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 progressively with high level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level to track inter-dependencies of prog components. Guide for </a:t>
                      </a:r>
                      <a:r>
                        <a:rPr lang="en-US" sz="1400" dirty="0" err="1"/>
                        <a:t>proj</a:t>
                      </a:r>
                      <a:r>
                        <a:rPr lang="en-US" sz="1400" dirty="0"/>
                        <a:t>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Process to aggregate portfolio from program and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6691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sz="14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Coordinating between project team to ensure program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Portfolio staff which coordinate to aggregate results for portfolio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27175"/>
                  </a:ext>
                </a:extLst>
              </a:tr>
              <a:tr h="737466">
                <a:tc>
                  <a:txBody>
                    <a:bodyPr/>
                    <a:lstStyle/>
                    <a:p>
                      <a:r>
                        <a:rPr lang="en-US" sz="14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Monitor and Control the work which produce unique P/S/R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Monitor and Control the work which ensure program goal, objective, schedule, budget,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Monitor and Control strategic change and 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062195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sz="1400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Cost, Time, Quality, Customer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Ability to deliver intended benefits in efficient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7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28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 Office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 typeface="Wingdings" panose="05000000000000000000" pitchFamily="2" charset="2"/>
              <a:buChar char=""/>
            </a:pPr>
            <a:endParaRPr lang="en-US" altLang="en-US" sz="2300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5325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What is PMO?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Managing shared resources across all project administered by PMO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Identifying and developing project management methodology, best practices and standards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Coaching, mentoring, training and oversight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Monitoring compliance with project management standards, policies, procedures and templates via project audits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Developing and managing project policies, procedures, templates and other shared documentation (organizational process assets), and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Coordinating communication across projects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91F25-F1C5-4675-8B60-89814E0724F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Stakeholders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553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Who are Stakeholders?</a:t>
            </a:r>
          </a:p>
        </p:txBody>
      </p:sp>
      <p:sp>
        <p:nvSpPr>
          <p:cNvPr id="55302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2900" lvl="1" indent="-341313">
              <a:spcBef>
                <a:spcPts val="700"/>
              </a:spcBef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b="1">
                <a:ea typeface="Microsoft YaHei" panose="020B0503020204020204" pitchFamily="34" charset="-122"/>
              </a:rPr>
              <a:t>	</a:t>
            </a:r>
            <a:r>
              <a:rPr lang="en-US" altLang="en-US" b="1" u="sng">
                <a:ea typeface="Microsoft YaHei" panose="020B0503020204020204" pitchFamily="34" charset="-122"/>
              </a:rPr>
              <a:t>Persons or organizations </a:t>
            </a:r>
            <a:r>
              <a:rPr lang="en-US" altLang="en-US" b="1">
                <a:ea typeface="Microsoft YaHei" panose="020B0503020204020204" pitchFamily="34" charset="-122"/>
              </a:rPr>
              <a:t>who are actively </a:t>
            </a:r>
            <a:r>
              <a:rPr lang="en-US" altLang="en-US" b="1" i="1">
                <a:ea typeface="Microsoft YaHei" panose="020B0503020204020204" pitchFamily="34" charset="-122"/>
              </a:rPr>
              <a:t>involved</a:t>
            </a:r>
            <a:r>
              <a:rPr lang="en-US" altLang="en-US" b="1">
                <a:ea typeface="Microsoft YaHei" panose="020B0503020204020204" pitchFamily="34" charset="-122"/>
              </a:rPr>
              <a:t> in the project or whose </a:t>
            </a:r>
            <a:r>
              <a:rPr lang="en-US" altLang="en-US" b="1" u="sng">
                <a:ea typeface="Microsoft YaHei" panose="020B0503020204020204" pitchFamily="34" charset="-122"/>
              </a:rPr>
              <a:t>interests maybe </a:t>
            </a:r>
            <a:r>
              <a:rPr lang="en-US" altLang="en-US" b="1">
                <a:ea typeface="Microsoft YaHei" panose="020B0503020204020204" pitchFamily="34" charset="-122"/>
              </a:rPr>
              <a:t>positively or negatively </a:t>
            </a:r>
            <a:r>
              <a:rPr lang="en-US" altLang="en-US" b="1" i="1">
                <a:ea typeface="Microsoft YaHei" panose="020B0503020204020204" pitchFamily="34" charset="-122"/>
              </a:rPr>
              <a:t>affected</a:t>
            </a:r>
            <a:r>
              <a:rPr lang="en-US" altLang="en-US" b="1">
                <a:ea typeface="Microsoft YaHei" panose="020B0503020204020204" pitchFamily="34" charset="-122"/>
              </a:rPr>
              <a:t> by the </a:t>
            </a:r>
            <a:r>
              <a:rPr lang="en-US" altLang="en-US" b="1" u="sng">
                <a:ea typeface="Microsoft YaHei" panose="020B0503020204020204" pitchFamily="34" charset="-122"/>
              </a:rPr>
              <a:t>performance</a:t>
            </a:r>
            <a:r>
              <a:rPr lang="en-US" altLang="en-US" b="1">
                <a:ea typeface="Microsoft YaHei" panose="020B0503020204020204" pitchFamily="34" charset="-122"/>
              </a:rPr>
              <a:t> or </a:t>
            </a:r>
            <a:r>
              <a:rPr lang="en-US" altLang="en-US" b="1" u="sng">
                <a:ea typeface="Microsoft YaHei" panose="020B0503020204020204" pitchFamily="34" charset="-122"/>
              </a:rPr>
              <a:t>completion</a:t>
            </a:r>
            <a:r>
              <a:rPr lang="en-US" altLang="en-US" b="1">
                <a:ea typeface="Microsoft YaHei" panose="020B0503020204020204" pitchFamily="34" charset="-122"/>
              </a:rPr>
              <a:t> of the project</a:t>
            </a:r>
          </a:p>
          <a:p>
            <a:pPr>
              <a:buFont typeface="Arial" panose="020B0604020202020204" pitchFamily="34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53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95DC0-AEB0-4314-BB45-ED619E95DE1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249A3C9E-B6EA-4E00-9952-2024AB60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79500"/>
            <a:ext cx="813593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9" name="Title 6"/>
          <p:cNvSpPr>
            <a:spLocks noGrp="1"/>
          </p:cNvSpPr>
          <p:nvPr>
            <p:ph type="title"/>
          </p:nvPr>
        </p:nvSpPr>
        <p:spPr>
          <a:xfrm>
            <a:off x="22225" y="0"/>
            <a:ext cx="9144000" cy="808038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Stakeholders</a:t>
            </a:r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73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2B6EF-380A-44F4-91DA-2A4475C5D3B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B523B75-37EE-4A88-8454-BB2660F6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Introduction</a:t>
            </a:r>
            <a:endParaRPr lang="en-IN" altLang="en-US"/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7D4B0-5AB2-4843-A3AE-A7249939576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Register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Internal vs External</a:t>
            </a:r>
          </a:p>
          <a:p>
            <a:r>
              <a:rPr lang="en-US" dirty="0"/>
              <a:t>Designation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Power (1-10)</a:t>
            </a:r>
          </a:p>
          <a:p>
            <a:r>
              <a:rPr lang="en-US" dirty="0"/>
              <a:t>Interest (1-10)</a:t>
            </a:r>
          </a:p>
          <a:p>
            <a:r>
              <a:rPr lang="en-US" dirty="0"/>
              <a:t>Current Position (Favorable, Against, Neutral)</a:t>
            </a:r>
          </a:p>
          <a:p>
            <a:r>
              <a:rPr lang="en-US" dirty="0"/>
              <a:t>Needed Position</a:t>
            </a:r>
          </a:p>
          <a:p>
            <a:r>
              <a:rPr lang="en-US" dirty="0"/>
              <a:t>Person Attributes (food, philosophy, ideology etc)</a:t>
            </a:r>
          </a:p>
          <a:p>
            <a:r>
              <a:rPr lang="en-US" dirty="0"/>
              <a:t>Person Preferences</a:t>
            </a:r>
          </a:p>
          <a:p>
            <a:r>
              <a:rPr lang="en-US" dirty="0"/>
              <a:t>Contact Details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47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74675" indent="-3587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ts val="1750"/>
              </a:spcBef>
              <a:buClr>
                <a:srgbClr val="0099FF"/>
              </a:buClr>
              <a:buFont typeface="Wingdings" panose="05000000000000000000" pitchFamily="2" charset="2"/>
              <a:buChar char=""/>
            </a:pPr>
            <a:endParaRPr lang="en-US" altLang="en-US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59396" name="Title 3"/>
          <p:cNvSpPr>
            <a:spLocks noGrp="1"/>
          </p:cNvSpPr>
          <p:nvPr>
            <p:ph type="title"/>
          </p:nvPr>
        </p:nvSpPr>
        <p:spPr>
          <a:xfrm>
            <a:off x="0" y="15875"/>
            <a:ext cx="9144000" cy="808038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Organizational Types</a:t>
            </a:r>
            <a:endParaRPr altLang="en-US"/>
          </a:p>
        </p:txBody>
      </p:sp>
      <p:sp>
        <p:nvSpPr>
          <p:cNvPr id="5939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574675" lvl="1" indent="-358775">
              <a:spcBef>
                <a:spcPts val="175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Functional</a:t>
            </a:r>
          </a:p>
          <a:p>
            <a:pPr marL="574675" lvl="1" indent="-358775">
              <a:spcBef>
                <a:spcPts val="175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Matrix</a:t>
            </a:r>
          </a:p>
          <a:p>
            <a:pPr marL="1223963" lvl="4" indent="-358775">
              <a:spcBef>
                <a:spcPts val="50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 sz="2800">
                <a:ea typeface="Microsoft YaHei" panose="020B0503020204020204" pitchFamily="34" charset="-122"/>
              </a:rPr>
              <a:t>Weak Matrix</a:t>
            </a:r>
          </a:p>
          <a:p>
            <a:pPr marL="1223963" lvl="4" indent="-358775">
              <a:spcBef>
                <a:spcPts val="50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 sz="2800">
                <a:ea typeface="Microsoft YaHei" panose="020B0503020204020204" pitchFamily="34" charset="-122"/>
              </a:rPr>
              <a:t>Balanced Matrix</a:t>
            </a:r>
          </a:p>
          <a:p>
            <a:pPr marL="1223963" lvl="4" indent="-358775">
              <a:spcBef>
                <a:spcPts val="50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 sz="2800">
                <a:ea typeface="Microsoft YaHei" panose="020B0503020204020204" pitchFamily="34" charset="-122"/>
              </a:rPr>
              <a:t>Strong matrix</a:t>
            </a:r>
          </a:p>
          <a:p>
            <a:pPr marL="574675" lvl="1" indent="-358775">
              <a:spcBef>
                <a:spcPts val="175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Projectized</a:t>
            </a:r>
          </a:p>
          <a:p>
            <a:pPr>
              <a:buFont typeface="Arial" panose="020B0604020202020204" pitchFamily="34" charset="0"/>
              <a:buNone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93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B4687-C090-45C9-A9C3-F8300733AB5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-28575" y="604838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ea typeface="Microsoft YaHei" panose="020B0503020204020204" pitchFamily="34" charset="-122"/>
            </a:endParaRPr>
          </a:p>
        </p:txBody>
      </p:sp>
      <p:grpSp>
        <p:nvGrpSpPr>
          <p:cNvPr id="61443" name="Group 2"/>
          <p:cNvGrpSpPr>
            <a:grpSpLocks/>
          </p:cNvGrpSpPr>
          <p:nvPr/>
        </p:nvGrpSpPr>
        <p:grpSpPr bwMode="auto">
          <a:xfrm>
            <a:off x="1166813" y="1481138"/>
            <a:ext cx="7085012" cy="4237037"/>
            <a:chOff x="735" y="933"/>
            <a:chExt cx="4463" cy="2669"/>
          </a:xfrm>
        </p:grpSpPr>
        <p:grpSp>
          <p:nvGrpSpPr>
            <p:cNvPr id="61447" name="Group 3"/>
            <p:cNvGrpSpPr>
              <a:grpSpLocks/>
            </p:cNvGrpSpPr>
            <p:nvPr/>
          </p:nvGrpSpPr>
          <p:grpSpPr bwMode="auto">
            <a:xfrm>
              <a:off x="735" y="933"/>
              <a:ext cx="4463" cy="2669"/>
              <a:chOff x="735" y="933"/>
              <a:chExt cx="4463" cy="2669"/>
            </a:xfrm>
          </p:grpSpPr>
          <p:sp>
            <p:nvSpPr>
              <p:cNvPr id="29745" name="AutoShape 49"/>
              <p:cNvSpPr>
                <a:spLocks noChangeArrowheads="1"/>
              </p:cNvSpPr>
              <p:nvPr/>
            </p:nvSpPr>
            <p:spPr bwMode="auto">
              <a:xfrm>
                <a:off x="735" y="1587"/>
                <a:ext cx="4463" cy="719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1071" y="2403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1071" y="2861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29702" name="AutoShape 6"/>
              <p:cNvSpPr>
                <a:spLocks noChangeArrowheads="1"/>
              </p:cNvSpPr>
              <p:nvPr/>
            </p:nvSpPr>
            <p:spPr bwMode="auto">
              <a:xfrm>
                <a:off x="1071" y="1731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1454" name="Group 7"/>
              <p:cNvGrpSpPr>
                <a:grpSpLocks/>
              </p:cNvGrpSpPr>
              <p:nvPr/>
            </p:nvGrpSpPr>
            <p:grpSpPr bwMode="auto">
              <a:xfrm>
                <a:off x="879" y="2019"/>
                <a:ext cx="191" cy="1439"/>
                <a:chOff x="879" y="2019"/>
                <a:chExt cx="191" cy="1439"/>
              </a:xfrm>
            </p:grpSpPr>
            <p:grpSp>
              <p:nvGrpSpPr>
                <p:cNvPr id="61491" name="Group 8"/>
                <p:cNvGrpSpPr>
                  <a:grpSpLocks/>
                </p:cNvGrpSpPr>
                <p:nvPr/>
              </p:nvGrpSpPr>
              <p:grpSpPr bwMode="auto">
                <a:xfrm>
                  <a:off x="879" y="2211"/>
                  <a:ext cx="191" cy="1247"/>
                  <a:chOff x="879" y="2211"/>
                  <a:chExt cx="191" cy="1247"/>
                </a:xfrm>
              </p:grpSpPr>
              <p:grpSp>
                <p:nvGrpSpPr>
                  <p:cNvPr id="6149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879" y="2499"/>
                    <a:ext cx="191" cy="959"/>
                    <a:chOff x="879" y="2499"/>
                    <a:chExt cx="191" cy="959"/>
                  </a:xfrm>
                </p:grpSpPr>
                <p:sp>
                  <p:nvSpPr>
                    <p:cNvPr id="29706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78" y="2499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29707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78" y="2979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6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78" y="3459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9" y="2210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878" y="2019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1455" name="Group 15"/>
              <p:cNvGrpSpPr>
                <a:grpSpLocks/>
              </p:cNvGrpSpPr>
              <p:nvPr/>
            </p:nvGrpSpPr>
            <p:grpSpPr bwMode="auto">
              <a:xfrm>
                <a:off x="2319" y="1731"/>
                <a:ext cx="1199" cy="1871"/>
                <a:chOff x="2319" y="1731"/>
                <a:chExt cx="1199" cy="1871"/>
              </a:xfrm>
            </p:grpSpPr>
            <p:grpSp>
              <p:nvGrpSpPr>
                <p:cNvPr id="61478" name="Group 16"/>
                <p:cNvGrpSpPr>
                  <a:grpSpLocks/>
                </p:cNvGrpSpPr>
                <p:nvPr/>
              </p:nvGrpSpPr>
              <p:grpSpPr bwMode="auto">
                <a:xfrm>
                  <a:off x="2511" y="2403"/>
                  <a:ext cx="527" cy="1199"/>
                  <a:chOff x="2511" y="2403"/>
                  <a:chExt cx="527" cy="1199"/>
                </a:xfrm>
              </p:grpSpPr>
              <p:sp>
                <p:nvSpPr>
                  <p:cNvPr id="2971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2403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297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3315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1479" name="Group 19"/>
                <p:cNvGrpSpPr>
                  <a:grpSpLocks/>
                </p:cNvGrpSpPr>
                <p:nvPr/>
              </p:nvGrpSpPr>
              <p:grpSpPr bwMode="auto">
                <a:xfrm>
                  <a:off x="2319" y="1731"/>
                  <a:ext cx="1199" cy="1727"/>
                  <a:chOff x="2319" y="1731"/>
                  <a:chExt cx="1199" cy="1727"/>
                </a:xfrm>
              </p:grpSpPr>
              <p:sp>
                <p:nvSpPr>
                  <p:cNvPr id="29716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731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148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319" y="2019"/>
                    <a:ext cx="191" cy="1439"/>
                    <a:chOff x="2319" y="2019"/>
                    <a:chExt cx="191" cy="1439"/>
                  </a:xfrm>
                </p:grpSpPr>
                <p:grpSp>
                  <p:nvGrpSpPr>
                    <p:cNvPr id="61482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19" y="2211"/>
                      <a:ext cx="191" cy="1247"/>
                      <a:chOff x="2319" y="2211"/>
                      <a:chExt cx="191" cy="1247"/>
                    </a:xfrm>
                  </p:grpSpPr>
                  <p:grpSp>
                    <p:nvGrpSpPr>
                      <p:cNvPr id="61484" name="Group 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19" y="2499"/>
                        <a:ext cx="191" cy="959"/>
                        <a:chOff x="2319" y="2499"/>
                        <a:chExt cx="191" cy="959"/>
                      </a:xfrm>
                    </p:grpSpPr>
                    <p:sp>
                      <p:nvSpPr>
                        <p:cNvPr id="29720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318" y="249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12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318" y="297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13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318" y="345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2972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19" y="2210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14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18" y="2019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61456" name="Group 29"/>
              <p:cNvGrpSpPr>
                <a:grpSpLocks/>
              </p:cNvGrpSpPr>
              <p:nvPr/>
            </p:nvGrpSpPr>
            <p:grpSpPr bwMode="auto">
              <a:xfrm>
                <a:off x="3759" y="1731"/>
                <a:ext cx="1199" cy="1871"/>
                <a:chOff x="3759" y="1731"/>
                <a:chExt cx="1199" cy="1871"/>
              </a:xfrm>
            </p:grpSpPr>
            <p:grpSp>
              <p:nvGrpSpPr>
                <p:cNvPr id="61464" name="Group 30"/>
                <p:cNvGrpSpPr>
                  <a:grpSpLocks/>
                </p:cNvGrpSpPr>
                <p:nvPr/>
              </p:nvGrpSpPr>
              <p:grpSpPr bwMode="auto">
                <a:xfrm>
                  <a:off x="3951" y="2403"/>
                  <a:ext cx="527" cy="1199"/>
                  <a:chOff x="3951" y="2403"/>
                  <a:chExt cx="527" cy="1199"/>
                </a:xfrm>
              </p:grpSpPr>
              <p:sp>
                <p:nvSpPr>
                  <p:cNvPr id="2972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2403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2972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2835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297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3315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1465" name="Group 34"/>
                <p:cNvGrpSpPr>
                  <a:grpSpLocks/>
                </p:cNvGrpSpPr>
                <p:nvPr/>
              </p:nvGrpSpPr>
              <p:grpSpPr bwMode="auto">
                <a:xfrm>
                  <a:off x="3759" y="1731"/>
                  <a:ext cx="1199" cy="1727"/>
                  <a:chOff x="3759" y="1731"/>
                  <a:chExt cx="1199" cy="1727"/>
                </a:xfrm>
              </p:grpSpPr>
              <p:sp>
                <p:nvSpPr>
                  <p:cNvPr id="2973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1731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14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759" y="2019"/>
                    <a:ext cx="191" cy="1439"/>
                    <a:chOff x="3759" y="2019"/>
                    <a:chExt cx="191" cy="1439"/>
                  </a:xfrm>
                </p:grpSpPr>
                <p:grpSp>
                  <p:nvGrpSpPr>
                    <p:cNvPr id="61468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59" y="2211"/>
                      <a:ext cx="191" cy="1247"/>
                      <a:chOff x="3759" y="2211"/>
                      <a:chExt cx="191" cy="1247"/>
                    </a:xfrm>
                  </p:grpSpPr>
                  <p:grpSp>
                    <p:nvGrpSpPr>
                      <p:cNvPr id="61470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9" y="2499"/>
                        <a:ext cx="191" cy="959"/>
                        <a:chOff x="3759" y="2499"/>
                        <a:chExt cx="191" cy="959"/>
                      </a:xfrm>
                    </p:grpSpPr>
                    <p:sp>
                      <p:nvSpPr>
                        <p:cNvPr id="29735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58" y="249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29736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58" y="297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29737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58" y="345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29738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59" y="2210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29739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58" y="2019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sp>
            <p:nvSpPr>
              <p:cNvPr id="29740" name="AutoShape 44"/>
              <p:cNvSpPr>
                <a:spLocks noChangeArrowheads="1"/>
              </p:cNvSpPr>
              <p:nvPr/>
            </p:nvSpPr>
            <p:spPr bwMode="auto">
              <a:xfrm>
                <a:off x="2511" y="963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29741" name="Line 45"/>
              <p:cNvSpPr>
                <a:spLocks noChangeShapeType="1"/>
              </p:cNvSpPr>
              <p:nvPr/>
            </p:nvSpPr>
            <p:spPr bwMode="auto">
              <a:xfrm>
                <a:off x="1599" y="1635"/>
                <a:ext cx="278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2" name="Line 46"/>
              <p:cNvSpPr>
                <a:spLocks noChangeShapeType="1"/>
              </p:cNvSpPr>
              <p:nvPr/>
            </p:nvSpPr>
            <p:spPr bwMode="auto">
              <a:xfrm>
                <a:off x="1599" y="1635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3" name="Line 47"/>
              <p:cNvSpPr>
                <a:spLocks noChangeShapeType="1"/>
              </p:cNvSpPr>
              <p:nvPr/>
            </p:nvSpPr>
            <p:spPr bwMode="auto">
              <a:xfrm>
                <a:off x="2991" y="1395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>
                <a:off x="4383" y="1635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6" name="Text Box 50"/>
              <p:cNvSpPr txBox="1">
                <a:spLocks noChangeArrowheads="1"/>
              </p:cNvSpPr>
              <p:nvPr/>
            </p:nvSpPr>
            <p:spPr bwMode="auto">
              <a:xfrm>
                <a:off x="3951" y="933"/>
                <a:ext cx="1151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4479" y="1299"/>
                <a:ext cx="0" cy="287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518" y="2845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089" y="3288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1444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Functional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14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D2156F-8381-406F-9F81-620D07791B3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0" y="576263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3491" name="Group 2"/>
          <p:cNvGrpSpPr>
            <a:grpSpLocks/>
          </p:cNvGrpSpPr>
          <p:nvPr/>
        </p:nvGrpSpPr>
        <p:grpSpPr bwMode="auto">
          <a:xfrm>
            <a:off x="590550" y="1066800"/>
            <a:ext cx="8056563" cy="5103813"/>
            <a:chOff x="372" y="672"/>
            <a:chExt cx="5075" cy="3215"/>
          </a:xfrm>
        </p:grpSpPr>
        <p:grpSp>
          <p:nvGrpSpPr>
            <p:cNvPr id="63495" name="Group 3"/>
            <p:cNvGrpSpPr>
              <a:grpSpLocks/>
            </p:cNvGrpSpPr>
            <p:nvPr/>
          </p:nvGrpSpPr>
          <p:grpSpPr bwMode="auto">
            <a:xfrm>
              <a:off x="372" y="672"/>
              <a:ext cx="5075" cy="3215"/>
              <a:chOff x="372" y="672"/>
              <a:chExt cx="5075" cy="3215"/>
            </a:xfrm>
          </p:grpSpPr>
          <p:sp>
            <p:nvSpPr>
              <p:cNvPr id="30774" name="AutoShape 54"/>
              <p:cNvSpPr>
                <a:spLocks noChangeArrowheads="1"/>
              </p:cNvSpPr>
              <p:nvPr/>
            </p:nvSpPr>
            <p:spPr bwMode="auto">
              <a:xfrm>
                <a:off x="372" y="2947"/>
                <a:ext cx="4463" cy="52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grpSp>
            <p:nvGrpSpPr>
              <p:cNvPr id="63498" name="Group 4"/>
              <p:cNvGrpSpPr>
                <a:grpSpLocks/>
              </p:cNvGrpSpPr>
              <p:nvPr/>
            </p:nvGrpSpPr>
            <p:grpSpPr bwMode="auto">
              <a:xfrm>
                <a:off x="888" y="2112"/>
                <a:ext cx="527" cy="1199"/>
                <a:chOff x="888" y="2112"/>
                <a:chExt cx="527" cy="1199"/>
              </a:xfrm>
            </p:grpSpPr>
            <p:sp>
              <p:nvSpPr>
                <p:cNvPr id="2" name="Rectangle 5"/>
                <p:cNvSpPr>
                  <a:spLocks noChangeArrowheads="1"/>
                </p:cNvSpPr>
                <p:nvPr/>
              </p:nvSpPr>
              <p:spPr bwMode="auto">
                <a:xfrm>
                  <a:off x="888" y="2112"/>
                  <a:ext cx="527" cy="28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 b="1">
                      <a:solidFill>
                        <a:schemeClr val="tx1"/>
                      </a:solidFill>
                      <a:ea typeface="Microsoft YaHei" charset="0"/>
                      <a:cs typeface="Microsoft YaHei" charset="0"/>
                    </a:rPr>
                    <a:t>Staff</a:t>
                  </a:r>
                </a:p>
              </p:txBody>
            </p:sp>
            <p:sp>
              <p:nvSpPr>
                <p:cNvPr id="30726" name="Rectangle 6"/>
                <p:cNvSpPr>
                  <a:spLocks noChangeArrowheads="1"/>
                </p:cNvSpPr>
                <p:nvPr/>
              </p:nvSpPr>
              <p:spPr bwMode="auto">
                <a:xfrm>
                  <a:off x="888" y="2544"/>
                  <a:ext cx="527" cy="28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 b="1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Staff</a:t>
                  </a:r>
                </a:p>
              </p:txBody>
            </p:sp>
            <p:sp>
              <p:nvSpPr>
                <p:cNvPr id="30727" name="Rectangle 7"/>
                <p:cNvSpPr>
                  <a:spLocks noChangeArrowheads="1"/>
                </p:cNvSpPr>
                <p:nvPr/>
              </p:nvSpPr>
              <p:spPr bwMode="auto">
                <a:xfrm>
                  <a:off x="888" y="3024"/>
                  <a:ext cx="527" cy="28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 b="1">
                      <a:solidFill>
                        <a:schemeClr val="tx1"/>
                      </a:solidFill>
                      <a:ea typeface="Microsoft YaHei" charset="0"/>
                      <a:cs typeface="Microsoft YaHei" charset="0"/>
                    </a:rPr>
                    <a:t>Staff</a:t>
                  </a:r>
                </a:p>
              </p:txBody>
            </p:sp>
          </p:grpSp>
          <p:sp>
            <p:nvSpPr>
              <p:cNvPr id="3" name="AutoShape 8"/>
              <p:cNvSpPr>
                <a:spLocks noChangeArrowheads="1"/>
              </p:cNvSpPr>
              <p:nvPr/>
            </p:nvSpPr>
            <p:spPr bwMode="auto">
              <a:xfrm>
                <a:off x="888" y="1440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3500" name="Group 9"/>
              <p:cNvGrpSpPr>
                <a:grpSpLocks/>
              </p:cNvGrpSpPr>
              <p:nvPr/>
            </p:nvGrpSpPr>
            <p:grpSpPr bwMode="auto">
              <a:xfrm>
                <a:off x="696" y="1728"/>
                <a:ext cx="191" cy="1439"/>
                <a:chOff x="696" y="1728"/>
                <a:chExt cx="191" cy="1439"/>
              </a:xfrm>
            </p:grpSpPr>
            <p:grpSp>
              <p:nvGrpSpPr>
                <p:cNvPr id="63538" name="Group 10"/>
                <p:cNvGrpSpPr>
                  <a:grpSpLocks/>
                </p:cNvGrpSpPr>
                <p:nvPr/>
              </p:nvGrpSpPr>
              <p:grpSpPr bwMode="auto">
                <a:xfrm>
                  <a:off x="696" y="1920"/>
                  <a:ext cx="191" cy="1247"/>
                  <a:chOff x="696" y="1920"/>
                  <a:chExt cx="191" cy="1247"/>
                </a:xfrm>
              </p:grpSpPr>
              <p:grpSp>
                <p:nvGrpSpPr>
                  <p:cNvPr id="63540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6" y="2208"/>
                    <a:ext cx="191" cy="959"/>
                    <a:chOff x="696" y="2208"/>
                    <a:chExt cx="191" cy="959"/>
                  </a:xfrm>
                </p:grpSpPr>
                <p:sp>
                  <p:nvSpPr>
                    <p:cNvPr id="6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5" y="2208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0733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5" y="2688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0734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5" y="3168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073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6" y="1919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073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695" y="1728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3501" name="Group 17"/>
              <p:cNvGrpSpPr>
                <a:grpSpLocks/>
              </p:cNvGrpSpPr>
              <p:nvPr/>
            </p:nvGrpSpPr>
            <p:grpSpPr bwMode="auto">
              <a:xfrm>
                <a:off x="2136" y="1440"/>
                <a:ext cx="1199" cy="1871"/>
                <a:chOff x="2136" y="1440"/>
                <a:chExt cx="1199" cy="1871"/>
              </a:xfrm>
            </p:grpSpPr>
            <p:grpSp>
              <p:nvGrpSpPr>
                <p:cNvPr id="63525" name="Group 18"/>
                <p:cNvGrpSpPr>
                  <a:grpSpLocks/>
                </p:cNvGrpSpPr>
                <p:nvPr/>
              </p:nvGrpSpPr>
              <p:grpSpPr bwMode="auto">
                <a:xfrm>
                  <a:off x="2328" y="2112"/>
                  <a:ext cx="527" cy="1199"/>
                  <a:chOff x="2328" y="2112"/>
                  <a:chExt cx="527" cy="1199"/>
                </a:xfrm>
              </p:grpSpPr>
              <p:sp>
                <p:nvSpPr>
                  <p:cNvPr id="307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2112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3074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3024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3526" name="Group 21"/>
                <p:cNvGrpSpPr>
                  <a:grpSpLocks/>
                </p:cNvGrpSpPr>
                <p:nvPr/>
              </p:nvGrpSpPr>
              <p:grpSpPr bwMode="auto">
                <a:xfrm>
                  <a:off x="2136" y="1440"/>
                  <a:ext cx="1199" cy="1727"/>
                  <a:chOff x="2136" y="1440"/>
                  <a:chExt cx="1199" cy="1727"/>
                </a:xfrm>
              </p:grpSpPr>
              <p:sp>
                <p:nvSpPr>
                  <p:cNvPr id="8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1440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3528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136" y="1728"/>
                    <a:ext cx="191" cy="1439"/>
                    <a:chOff x="2136" y="1728"/>
                    <a:chExt cx="191" cy="1439"/>
                  </a:xfrm>
                </p:grpSpPr>
                <p:grpSp>
                  <p:nvGrpSpPr>
                    <p:cNvPr id="63529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6" y="1920"/>
                      <a:ext cx="191" cy="1247"/>
                      <a:chOff x="2136" y="1920"/>
                      <a:chExt cx="191" cy="1247"/>
                    </a:xfrm>
                  </p:grpSpPr>
                  <p:grpSp>
                    <p:nvGrpSpPr>
                      <p:cNvPr id="63531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6" y="2208"/>
                        <a:ext cx="191" cy="959"/>
                        <a:chOff x="2136" y="2208"/>
                        <a:chExt cx="191" cy="959"/>
                      </a:xfrm>
                    </p:grpSpPr>
                    <p:sp>
                      <p:nvSpPr>
                        <p:cNvPr id="30746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135" y="220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10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135" y="268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3074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135" y="316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30749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36" y="1919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0750" name="Line 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35" y="1728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63502" name="Group 31"/>
              <p:cNvGrpSpPr>
                <a:grpSpLocks/>
              </p:cNvGrpSpPr>
              <p:nvPr/>
            </p:nvGrpSpPr>
            <p:grpSpPr bwMode="auto">
              <a:xfrm>
                <a:off x="3576" y="1440"/>
                <a:ext cx="1199" cy="1871"/>
                <a:chOff x="3576" y="1440"/>
                <a:chExt cx="1199" cy="1871"/>
              </a:xfrm>
            </p:grpSpPr>
            <p:grpSp>
              <p:nvGrpSpPr>
                <p:cNvPr id="63511" name="Group 32"/>
                <p:cNvGrpSpPr>
                  <a:grpSpLocks/>
                </p:cNvGrpSpPr>
                <p:nvPr/>
              </p:nvGrpSpPr>
              <p:grpSpPr bwMode="auto">
                <a:xfrm>
                  <a:off x="3768" y="2112"/>
                  <a:ext cx="527" cy="1199"/>
                  <a:chOff x="3768" y="2112"/>
                  <a:chExt cx="527" cy="1199"/>
                </a:xfrm>
              </p:grpSpPr>
              <p:sp>
                <p:nvSpPr>
                  <p:cNvPr id="3075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2112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3075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2544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3075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3024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3512" name="Group 36"/>
                <p:cNvGrpSpPr>
                  <a:grpSpLocks/>
                </p:cNvGrpSpPr>
                <p:nvPr/>
              </p:nvGrpSpPr>
              <p:grpSpPr bwMode="auto">
                <a:xfrm>
                  <a:off x="3576" y="1440"/>
                  <a:ext cx="1199" cy="1727"/>
                  <a:chOff x="3576" y="1440"/>
                  <a:chExt cx="1199" cy="1727"/>
                </a:xfrm>
              </p:grpSpPr>
              <p:sp>
                <p:nvSpPr>
                  <p:cNvPr id="3075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1440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35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576" y="1728"/>
                    <a:ext cx="191" cy="1439"/>
                    <a:chOff x="3576" y="1728"/>
                    <a:chExt cx="191" cy="1439"/>
                  </a:xfrm>
                </p:grpSpPr>
                <p:grpSp>
                  <p:nvGrpSpPr>
                    <p:cNvPr id="63515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76" y="1920"/>
                      <a:ext cx="191" cy="1247"/>
                      <a:chOff x="3576" y="1920"/>
                      <a:chExt cx="191" cy="1247"/>
                    </a:xfrm>
                  </p:grpSpPr>
                  <p:grpSp>
                    <p:nvGrpSpPr>
                      <p:cNvPr id="6351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76" y="2208"/>
                        <a:ext cx="191" cy="959"/>
                        <a:chOff x="3576" y="2208"/>
                        <a:chExt cx="191" cy="959"/>
                      </a:xfrm>
                    </p:grpSpPr>
                    <p:sp>
                      <p:nvSpPr>
                        <p:cNvPr id="30761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75" y="220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30762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75" y="268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30763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75" y="316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30764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576" y="1919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0765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75" y="1728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sp>
            <p:nvSpPr>
              <p:cNvPr id="30766" name="AutoShape 46"/>
              <p:cNvSpPr>
                <a:spLocks noChangeArrowheads="1"/>
              </p:cNvSpPr>
              <p:nvPr/>
            </p:nvSpPr>
            <p:spPr bwMode="auto">
              <a:xfrm>
                <a:off x="2328" y="672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1416" y="1344"/>
                <a:ext cx="278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416" y="1344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69" name="Line 49"/>
              <p:cNvSpPr>
                <a:spLocks noChangeShapeType="1"/>
              </p:cNvSpPr>
              <p:nvPr/>
            </p:nvSpPr>
            <p:spPr bwMode="auto">
              <a:xfrm>
                <a:off x="2808" y="1104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70" name="Line 50"/>
              <p:cNvSpPr>
                <a:spLocks noChangeShapeType="1"/>
              </p:cNvSpPr>
              <p:nvPr/>
            </p:nvSpPr>
            <p:spPr bwMode="auto">
              <a:xfrm>
                <a:off x="4200" y="1344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71" name="Text Box 51"/>
              <p:cNvSpPr txBox="1">
                <a:spLocks noChangeArrowheads="1"/>
              </p:cNvSpPr>
              <p:nvPr/>
            </p:nvSpPr>
            <p:spPr bwMode="auto">
              <a:xfrm>
                <a:off x="4392" y="3522"/>
                <a:ext cx="1055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30772" name="Line 52"/>
              <p:cNvSpPr>
                <a:spLocks noChangeShapeType="1"/>
              </p:cNvSpPr>
              <p:nvPr/>
            </p:nvSpPr>
            <p:spPr bwMode="auto">
              <a:xfrm flipV="1">
                <a:off x="4536" y="3425"/>
                <a:ext cx="0" cy="193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73" name="Line 53"/>
              <p:cNvSpPr>
                <a:spLocks noChangeShapeType="1"/>
              </p:cNvSpPr>
              <p:nvPr/>
            </p:nvSpPr>
            <p:spPr bwMode="auto">
              <a:xfrm>
                <a:off x="4536" y="3618"/>
                <a:ext cx="14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30775" name="Rectangle 55"/>
            <p:cNvSpPr>
              <a:spLocks noChangeArrowheads="1"/>
            </p:cNvSpPr>
            <p:nvPr/>
          </p:nvSpPr>
          <p:spPr bwMode="auto">
            <a:xfrm>
              <a:off x="2325" y="2596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3492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Weak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349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00B99-6857-4DB0-B75A-7F560BF1897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0" y="4365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5539" name="Group 2"/>
          <p:cNvGrpSpPr>
            <a:grpSpLocks/>
          </p:cNvGrpSpPr>
          <p:nvPr/>
        </p:nvGrpSpPr>
        <p:grpSpPr bwMode="auto">
          <a:xfrm>
            <a:off x="411163" y="1312863"/>
            <a:ext cx="8515350" cy="4662487"/>
            <a:chOff x="259" y="827"/>
            <a:chExt cx="5364" cy="2937"/>
          </a:xfrm>
        </p:grpSpPr>
        <p:grpSp>
          <p:nvGrpSpPr>
            <p:cNvPr id="65543" name="Group 3"/>
            <p:cNvGrpSpPr>
              <a:grpSpLocks/>
            </p:cNvGrpSpPr>
            <p:nvPr/>
          </p:nvGrpSpPr>
          <p:grpSpPr bwMode="auto">
            <a:xfrm>
              <a:off x="259" y="827"/>
              <a:ext cx="5364" cy="2937"/>
              <a:chOff x="259" y="827"/>
              <a:chExt cx="5364" cy="2937"/>
            </a:xfrm>
          </p:grpSpPr>
          <p:sp>
            <p:nvSpPr>
              <p:cNvPr id="31789" name="AutoShape 45"/>
              <p:cNvSpPr>
                <a:spLocks noChangeArrowheads="1"/>
              </p:cNvSpPr>
              <p:nvPr/>
            </p:nvSpPr>
            <p:spPr bwMode="auto">
              <a:xfrm>
                <a:off x="259" y="3106"/>
                <a:ext cx="4072" cy="4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480" y="2267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FFFFFF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480" y="2699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1750" name="Rectangle 6"/>
              <p:cNvSpPr>
                <a:spLocks noChangeArrowheads="1"/>
              </p:cNvSpPr>
              <p:nvPr/>
            </p:nvSpPr>
            <p:spPr bwMode="auto">
              <a:xfrm>
                <a:off x="480" y="3179"/>
                <a:ext cx="1439" cy="2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1751" name="AutoShape 7"/>
              <p:cNvSpPr>
                <a:spLocks noChangeArrowheads="1"/>
              </p:cNvSpPr>
              <p:nvPr/>
            </p:nvSpPr>
            <p:spPr bwMode="auto">
              <a:xfrm>
                <a:off x="480" y="1595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5553" name="Group 8"/>
              <p:cNvGrpSpPr>
                <a:grpSpLocks/>
              </p:cNvGrpSpPr>
              <p:nvPr/>
            </p:nvGrpSpPr>
            <p:grpSpPr bwMode="auto">
              <a:xfrm>
                <a:off x="288" y="1883"/>
                <a:ext cx="191" cy="1439"/>
                <a:chOff x="288" y="1883"/>
                <a:chExt cx="191" cy="1439"/>
              </a:xfrm>
            </p:grpSpPr>
            <p:grpSp>
              <p:nvGrpSpPr>
                <p:cNvPr id="65583" name="Group 9"/>
                <p:cNvGrpSpPr>
                  <a:grpSpLocks/>
                </p:cNvGrpSpPr>
                <p:nvPr/>
              </p:nvGrpSpPr>
              <p:grpSpPr bwMode="auto">
                <a:xfrm>
                  <a:off x="288" y="2075"/>
                  <a:ext cx="191" cy="1247"/>
                  <a:chOff x="288" y="2075"/>
                  <a:chExt cx="191" cy="1247"/>
                </a:xfrm>
              </p:grpSpPr>
              <p:grpSp>
                <p:nvGrpSpPr>
                  <p:cNvPr id="6558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288" y="2363"/>
                    <a:ext cx="191" cy="959"/>
                    <a:chOff x="288" y="2363"/>
                    <a:chExt cx="191" cy="959"/>
                  </a:xfrm>
                </p:grpSpPr>
                <p:sp>
                  <p:nvSpPr>
                    <p:cNvPr id="31755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7" y="2363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1756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7" y="2843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1757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7" y="3323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1758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" y="2073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87" y="1883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1760" name="Rectangle 16"/>
              <p:cNvSpPr>
                <a:spLocks noChangeArrowheads="1"/>
              </p:cNvSpPr>
              <p:nvPr/>
            </p:nvSpPr>
            <p:spPr bwMode="auto">
              <a:xfrm>
                <a:off x="2208" y="2267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5555" name="Group 17"/>
              <p:cNvGrpSpPr>
                <a:grpSpLocks/>
              </p:cNvGrpSpPr>
              <p:nvPr/>
            </p:nvGrpSpPr>
            <p:grpSpPr bwMode="auto">
              <a:xfrm>
                <a:off x="2016" y="1595"/>
                <a:ext cx="1199" cy="1727"/>
                <a:chOff x="2016" y="1595"/>
                <a:chExt cx="1199" cy="1727"/>
              </a:xfrm>
            </p:grpSpPr>
            <p:sp>
              <p:nvSpPr>
                <p:cNvPr id="31762" name="AutoShape 18"/>
                <p:cNvSpPr>
                  <a:spLocks noChangeArrowheads="1"/>
                </p:cNvSpPr>
                <p:nvPr/>
              </p:nvSpPr>
              <p:spPr bwMode="auto">
                <a:xfrm>
                  <a:off x="2208" y="1595"/>
                  <a:ext cx="1007" cy="431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5575" name="Group 19"/>
                <p:cNvGrpSpPr>
                  <a:grpSpLocks/>
                </p:cNvGrpSpPr>
                <p:nvPr/>
              </p:nvGrpSpPr>
              <p:grpSpPr bwMode="auto">
                <a:xfrm>
                  <a:off x="2016" y="1883"/>
                  <a:ext cx="191" cy="1439"/>
                  <a:chOff x="2016" y="1883"/>
                  <a:chExt cx="191" cy="1439"/>
                </a:xfrm>
              </p:grpSpPr>
              <p:grpSp>
                <p:nvGrpSpPr>
                  <p:cNvPr id="6557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016" y="2075"/>
                    <a:ext cx="191" cy="1247"/>
                    <a:chOff x="2016" y="2075"/>
                    <a:chExt cx="191" cy="1247"/>
                  </a:xfrm>
                </p:grpSpPr>
                <p:grpSp>
                  <p:nvGrpSpPr>
                    <p:cNvPr id="65578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363"/>
                      <a:ext cx="191" cy="959"/>
                      <a:chOff x="2016" y="2363"/>
                      <a:chExt cx="191" cy="959"/>
                    </a:xfrm>
                  </p:grpSpPr>
                  <p:sp>
                    <p:nvSpPr>
                      <p:cNvPr id="31766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5" y="236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67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5" y="284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6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5" y="332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1769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073"/>
                      <a:ext cx="0" cy="1249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177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5" y="1883"/>
                    <a:ext cx="193" cy="191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3648" y="2267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5557" name="Group 28"/>
              <p:cNvGrpSpPr>
                <a:grpSpLocks/>
              </p:cNvGrpSpPr>
              <p:nvPr/>
            </p:nvGrpSpPr>
            <p:grpSpPr bwMode="auto">
              <a:xfrm>
                <a:off x="3456" y="1595"/>
                <a:ext cx="1199" cy="1727"/>
                <a:chOff x="3456" y="1595"/>
                <a:chExt cx="1199" cy="1727"/>
              </a:xfrm>
            </p:grpSpPr>
            <p:sp>
              <p:nvSpPr>
                <p:cNvPr id="31773" name="AutoShape 29"/>
                <p:cNvSpPr>
                  <a:spLocks noChangeArrowheads="1"/>
                </p:cNvSpPr>
                <p:nvPr/>
              </p:nvSpPr>
              <p:spPr bwMode="auto">
                <a:xfrm>
                  <a:off x="3648" y="1595"/>
                  <a:ext cx="1007" cy="431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5566" name="Group 30"/>
                <p:cNvGrpSpPr>
                  <a:grpSpLocks/>
                </p:cNvGrpSpPr>
                <p:nvPr/>
              </p:nvGrpSpPr>
              <p:grpSpPr bwMode="auto">
                <a:xfrm>
                  <a:off x="3456" y="1883"/>
                  <a:ext cx="191" cy="1439"/>
                  <a:chOff x="3456" y="1883"/>
                  <a:chExt cx="191" cy="1439"/>
                </a:xfrm>
              </p:grpSpPr>
              <p:grpSp>
                <p:nvGrpSpPr>
                  <p:cNvPr id="6556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456" y="2075"/>
                    <a:ext cx="191" cy="1247"/>
                    <a:chOff x="3456" y="2075"/>
                    <a:chExt cx="191" cy="1247"/>
                  </a:xfrm>
                </p:grpSpPr>
                <p:grpSp>
                  <p:nvGrpSpPr>
                    <p:cNvPr id="65569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6" y="2363"/>
                      <a:ext cx="191" cy="959"/>
                      <a:chOff x="3456" y="2363"/>
                      <a:chExt cx="191" cy="959"/>
                    </a:xfrm>
                  </p:grpSpPr>
                  <p:sp>
                    <p:nvSpPr>
                      <p:cNvPr id="31777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5" y="236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78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5" y="284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79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5" y="332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1780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6" y="2073"/>
                      <a:ext cx="0" cy="1249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1781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55" y="1883"/>
                    <a:ext cx="193" cy="191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1782" name="AutoShape 38"/>
              <p:cNvSpPr>
                <a:spLocks noChangeArrowheads="1"/>
              </p:cNvSpPr>
              <p:nvPr/>
            </p:nvSpPr>
            <p:spPr bwMode="auto">
              <a:xfrm>
                <a:off x="2208" y="827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1783" name="Line 39"/>
              <p:cNvSpPr>
                <a:spLocks noChangeShapeType="1"/>
              </p:cNvSpPr>
              <p:nvPr/>
            </p:nvSpPr>
            <p:spPr bwMode="auto">
              <a:xfrm>
                <a:off x="960" y="1499"/>
                <a:ext cx="3119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>
                <a:off x="960" y="1499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5" name="Line 41"/>
              <p:cNvSpPr>
                <a:spLocks noChangeShapeType="1"/>
              </p:cNvSpPr>
              <p:nvPr/>
            </p:nvSpPr>
            <p:spPr bwMode="auto">
              <a:xfrm>
                <a:off x="2688" y="1259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6" name="Line 42"/>
              <p:cNvSpPr>
                <a:spLocks noChangeShapeType="1"/>
              </p:cNvSpPr>
              <p:nvPr/>
            </p:nvSpPr>
            <p:spPr bwMode="auto">
              <a:xfrm>
                <a:off x="4080" y="1499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7" name="Text Box 43"/>
              <p:cNvSpPr txBox="1">
                <a:spLocks noChangeArrowheads="1"/>
              </p:cNvSpPr>
              <p:nvPr/>
            </p:nvSpPr>
            <p:spPr bwMode="auto">
              <a:xfrm>
                <a:off x="4520" y="3399"/>
                <a:ext cx="1103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3648" y="2699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</p:grpSp>
        <p:sp>
          <p:nvSpPr>
            <p:cNvPr id="31790" name="Rectangle 46"/>
            <p:cNvSpPr>
              <a:spLocks noChangeArrowheads="1"/>
            </p:cNvSpPr>
            <p:nvPr/>
          </p:nvSpPr>
          <p:spPr bwMode="auto">
            <a:xfrm>
              <a:off x="2225" y="2684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1791" name="Rectangle 47"/>
            <p:cNvSpPr>
              <a:spLocks noChangeArrowheads="1"/>
            </p:cNvSpPr>
            <p:nvPr/>
          </p:nvSpPr>
          <p:spPr bwMode="auto">
            <a:xfrm>
              <a:off x="2205" y="3180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1792" name="Rectangle 48"/>
            <p:cNvSpPr>
              <a:spLocks noChangeArrowheads="1"/>
            </p:cNvSpPr>
            <p:nvPr/>
          </p:nvSpPr>
          <p:spPr bwMode="auto">
            <a:xfrm>
              <a:off x="3674" y="3160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cxnSp>
          <p:nvCxnSpPr>
            <p:cNvPr id="31793" name="AutoShape 49"/>
            <p:cNvCxnSpPr>
              <a:cxnSpLocks noChangeShapeType="1"/>
            </p:cNvCxnSpPr>
            <p:nvPr/>
          </p:nvCxnSpPr>
          <p:spPr bwMode="auto">
            <a:xfrm flipH="1">
              <a:off x="4034" y="3292"/>
              <a:ext cx="382" cy="1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65540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Balance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55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969AA-1FF8-477C-AD5A-12AD9074A83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7587" name="Group 2"/>
          <p:cNvGrpSpPr>
            <a:grpSpLocks/>
          </p:cNvGrpSpPr>
          <p:nvPr/>
        </p:nvGrpSpPr>
        <p:grpSpPr bwMode="auto">
          <a:xfrm>
            <a:off x="803275" y="1219200"/>
            <a:ext cx="7691438" cy="4840288"/>
            <a:chOff x="506" y="768"/>
            <a:chExt cx="4845" cy="3049"/>
          </a:xfrm>
        </p:grpSpPr>
        <p:grpSp>
          <p:nvGrpSpPr>
            <p:cNvPr id="67591" name="Group 3"/>
            <p:cNvGrpSpPr>
              <a:grpSpLocks/>
            </p:cNvGrpSpPr>
            <p:nvPr/>
          </p:nvGrpSpPr>
          <p:grpSpPr bwMode="auto">
            <a:xfrm>
              <a:off x="506" y="768"/>
              <a:ext cx="4845" cy="3049"/>
              <a:chOff x="506" y="768"/>
              <a:chExt cx="4845" cy="3049"/>
            </a:xfrm>
          </p:grpSpPr>
          <p:sp>
            <p:nvSpPr>
              <p:cNvPr id="32827" name="AutoShape 59"/>
              <p:cNvSpPr>
                <a:spLocks noChangeArrowheads="1"/>
              </p:cNvSpPr>
              <p:nvPr/>
            </p:nvSpPr>
            <p:spPr bwMode="auto">
              <a:xfrm>
                <a:off x="570" y="2876"/>
                <a:ext cx="4780" cy="524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670" y="2531"/>
                <a:ext cx="453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670" y="1491"/>
                <a:ext cx="865" cy="40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7600" name="Group 6"/>
              <p:cNvGrpSpPr>
                <a:grpSpLocks/>
              </p:cNvGrpSpPr>
              <p:nvPr/>
            </p:nvGrpSpPr>
            <p:grpSpPr bwMode="auto">
              <a:xfrm>
                <a:off x="506" y="1763"/>
                <a:ext cx="163" cy="1355"/>
                <a:chOff x="506" y="1763"/>
                <a:chExt cx="163" cy="1355"/>
              </a:xfrm>
            </p:grpSpPr>
            <p:grpSp>
              <p:nvGrpSpPr>
                <p:cNvPr id="67646" name="Group 7"/>
                <p:cNvGrpSpPr>
                  <a:grpSpLocks/>
                </p:cNvGrpSpPr>
                <p:nvPr/>
              </p:nvGrpSpPr>
              <p:grpSpPr bwMode="auto">
                <a:xfrm>
                  <a:off x="506" y="1944"/>
                  <a:ext cx="163" cy="1174"/>
                  <a:chOff x="506" y="1944"/>
                  <a:chExt cx="163" cy="1174"/>
                </a:xfrm>
              </p:grpSpPr>
              <p:grpSp>
                <p:nvGrpSpPr>
                  <p:cNvPr id="6764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06" y="2215"/>
                    <a:ext cx="163" cy="903"/>
                    <a:chOff x="506" y="2215"/>
                    <a:chExt cx="163" cy="903"/>
                  </a:xfrm>
                </p:grpSpPr>
                <p:sp>
                  <p:nvSpPr>
                    <p:cNvPr id="32777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5" y="2215"/>
                      <a:ext cx="165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2778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5" y="2666"/>
                      <a:ext cx="165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2779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5" y="3119"/>
                      <a:ext cx="165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278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" y="1943"/>
                    <a:ext cx="0" cy="1176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278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05" y="1763"/>
                  <a:ext cx="165" cy="18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784" y="2124"/>
                <a:ext cx="452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7602" name="Group 15"/>
              <p:cNvGrpSpPr>
                <a:grpSpLocks/>
              </p:cNvGrpSpPr>
              <p:nvPr/>
            </p:nvGrpSpPr>
            <p:grpSpPr bwMode="auto">
              <a:xfrm>
                <a:off x="1619" y="1491"/>
                <a:ext cx="1029" cy="1627"/>
                <a:chOff x="1619" y="1491"/>
                <a:chExt cx="1029" cy="1627"/>
              </a:xfrm>
            </p:grpSpPr>
            <p:sp>
              <p:nvSpPr>
                <p:cNvPr id="7" name="AutoShape 16"/>
                <p:cNvSpPr>
                  <a:spLocks noChangeArrowheads="1"/>
                </p:cNvSpPr>
                <p:nvPr/>
              </p:nvSpPr>
              <p:spPr bwMode="auto">
                <a:xfrm>
                  <a:off x="1784" y="1491"/>
                  <a:ext cx="864" cy="406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7638" name="Group 17"/>
                <p:cNvGrpSpPr>
                  <a:grpSpLocks/>
                </p:cNvGrpSpPr>
                <p:nvPr/>
              </p:nvGrpSpPr>
              <p:grpSpPr bwMode="auto">
                <a:xfrm>
                  <a:off x="1619" y="1762"/>
                  <a:ext cx="164" cy="1355"/>
                  <a:chOff x="1619" y="1762"/>
                  <a:chExt cx="164" cy="1355"/>
                </a:xfrm>
              </p:grpSpPr>
              <p:grpSp>
                <p:nvGrpSpPr>
                  <p:cNvPr id="67639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619" y="1943"/>
                    <a:ext cx="164" cy="1175"/>
                    <a:chOff x="1619" y="1943"/>
                    <a:chExt cx="164" cy="1175"/>
                  </a:xfrm>
                </p:grpSpPr>
                <p:grpSp>
                  <p:nvGrpSpPr>
                    <p:cNvPr id="67641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9" y="2206"/>
                      <a:ext cx="164" cy="912"/>
                      <a:chOff x="1619" y="2206"/>
                      <a:chExt cx="164" cy="912"/>
                    </a:xfrm>
                  </p:grpSpPr>
                  <p:sp>
                    <p:nvSpPr>
                      <p:cNvPr id="3278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18" y="2206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789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18" y="2666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790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18" y="3118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2791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19" y="1942"/>
                      <a:ext cx="0" cy="1177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2792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8" y="1762"/>
                    <a:ext cx="166" cy="18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2793" name="Rectangle 25"/>
              <p:cNvSpPr>
                <a:spLocks noChangeArrowheads="1"/>
              </p:cNvSpPr>
              <p:nvPr/>
            </p:nvSpPr>
            <p:spPr bwMode="auto">
              <a:xfrm>
                <a:off x="2967" y="2112"/>
                <a:ext cx="452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7604" name="Group 26"/>
              <p:cNvGrpSpPr>
                <a:grpSpLocks/>
              </p:cNvGrpSpPr>
              <p:nvPr/>
            </p:nvGrpSpPr>
            <p:grpSpPr bwMode="auto">
              <a:xfrm>
                <a:off x="2796" y="1491"/>
                <a:ext cx="1030" cy="1627"/>
                <a:chOff x="2796" y="1491"/>
                <a:chExt cx="1030" cy="1627"/>
              </a:xfrm>
            </p:grpSpPr>
            <p:sp>
              <p:nvSpPr>
                <p:cNvPr id="32795" name="AutoShape 27"/>
                <p:cNvSpPr>
                  <a:spLocks noChangeArrowheads="1"/>
                </p:cNvSpPr>
                <p:nvPr/>
              </p:nvSpPr>
              <p:spPr bwMode="auto">
                <a:xfrm>
                  <a:off x="2961" y="1491"/>
                  <a:ext cx="865" cy="406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7629" name="Group 28"/>
                <p:cNvGrpSpPr>
                  <a:grpSpLocks/>
                </p:cNvGrpSpPr>
                <p:nvPr/>
              </p:nvGrpSpPr>
              <p:grpSpPr bwMode="auto">
                <a:xfrm>
                  <a:off x="2796" y="1762"/>
                  <a:ext cx="164" cy="1355"/>
                  <a:chOff x="2796" y="1762"/>
                  <a:chExt cx="164" cy="1355"/>
                </a:xfrm>
              </p:grpSpPr>
              <p:grpSp>
                <p:nvGrpSpPr>
                  <p:cNvPr id="67630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796" y="1943"/>
                    <a:ext cx="164" cy="1175"/>
                    <a:chOff x="2796" y="1943"/>
                    <a:chExt cx="164" cy="1175"/>
                  </a:xfrm>
                </p:grpSpPr>
                <p:grpSp>
                  <p:nvGrpSpPr>
                    <p:cNvPr id="67632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96" y="2208"/>
                      <a:ext cx="164" cy="909"/>
                      <a:chOff x="2796" y="2208"/>
                      <a:chExt cx="164" cy="909"/>
                    </a:xfrm>
                  </p:grpSpPr>
                  <p:sp>
                    <p:nvSpPr>
                      <p:cNvPr id="32799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95" y="2208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80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95" y="2666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80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95" y="3118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2802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96" y="1942"/>
                      <a:ext cx="0" cy="1177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14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5" y="1762"/>
                    <a:ext cx="166" cy="18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2804" name="AutoShape 36"/>
              <p:cNvSpPr>
                <a:spLocks noChangeArrowheads="1"/>
              </p:cNvSpPr>
              <p:nvPr/>
            </p:nvSpPr>
            <p:spPr bwMode="auto">
              <a:xfrm>
                <a:off x="2364" y="768"/>
                <a:ext cx="864" cy="40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2805" name="Line 37"/>
              <p:cNvSpPr>
                <a:spLocks noChangeShapeType="1"/>
              </p:cNvSpPr>
              <p:nvPr/>
            </p:nvSpPr>
            <p:spPr bwMode="auto">
              <a:xfrm>
                <a:off x="1104" y="1401"/>
                <a:ext cx="356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6" name="Line 38"/>
              <p:cNvSpPr>
                <a:spLocks noChangeShapeType="1"/>
              </p:cNvSpPr>
              <p:nvPr/>
            </p:nvSpPr>
            <p:spPr bwMode="auto">
              <a:xfrm>
                <a:off x="1104" y="1401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7" name="Line 39"/>
              <p:cNvSpPr>
                <a:spLocks noChangeShapeType="1"/>
              </p:cNvSpPr>
              <p:nvPr/>
            </p:nvSpPr>
            <p:spPr bwMode="auto">
              <a:xfrm>
                <a:off x="2776" y="1175"/>
                <a:ext cx="0" cy="21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8" name="Line 40"/>
              <p:cNvSpPr>
                <a:spLocks noChangeShapeType="1"/>
              </p:cNvSpPr>
              <p:nvPr/>
            </p:nvSpPr>
            <p:spPr bwMode="auto">
              <a:xfrm>
                <a:off x="3391" y="1401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9" name="Text Box 41"/>
              <p:cNvSpPr txBox="1">
                <a:spLocks noChangeArrowheads="1"/>
              </p:cNvSpPr>
              <p:nvPr/>
            </p:nvSpPr>
            <p:spPr bwMode="auto">
              <a:xfrm>
                <a:off x="4188" y="3452"/>
                <a:ext cx="1139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grpSp>
            <p:nvGrpSpPr>
              <p:cNvPr id="67611" name="Group 42"/>
              <p:cNvGrpSpPr>
                <a:grpSpLocks/>
              </p:cNvGrpSpPr>
              <p:nvPr/>
            </p:nvGrpSpPr>
            <p:grpSpPr bwMode="auto">
              <a:xfrm>
                <a:off x="4380" y="3345"/>
                <a:ext cx="122" cy="197"/>
                <a:chOff x="4380" y="3345"/>
                <a:chExt cx="122" cy="197"/>
              </a:xfrm>
            </p:grpSpPr>
            <p:sp>
              <p:nvSpPr>
                <p:cNvPr id="328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80" y="3344"/>
                  <a:ext cx="0" cy="199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812" name="Line 44"/>
                <p:cNvSpPr>
                  <a:spLocks noChangeShapeType="1"/>
                </p:cNvSpPr>
                <p:nvPr/>
              </p:nvSpPr>
              <p:spPr bwMode="auto">
                <a:xfrm>
                  <a:off x="4380" y="3543"/>
                  <a:ext cx="122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2967" y="2519"/>
                <a:ext cx="452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2814" name="AutoShape 4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1343" cy="40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 of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Managers</a:t>
                </a:r>
              </a:p>
            </p:txBody>
          </p:sp>
          <p:grpSp>
            <p:nvGrpSpPr>
              <p:cNvPr id="67614" name="Group 47"/>
              <p:cNvGrpSpPr>
                <a:grpSpLocks/>
              </p:cNvGrpSpPr>
              <p:nvPr/>
            </p:nvGrpSpPr>
            <p:grpSpPr bwMode="auto">
              <a:xfrm>
                <a:off x="3840" y="1941"/>
                <a:ext cx="164" cy="1176"/>
                <a:chOff x="3840" y="1941"/>
                <a:chExt cx="164" cy="1176"/>
              </a:xfrm>
            </p:grpSpPr>
            <p:grpSp>
              <p:nvGrpSpPr>
                <p:cNvPr id="67621" name="Group 48"/>
                <p:cNvGrpSpPr>
                  <a:grpSpLocks/>
                </p:cNvGrpSpPr>
                <p:nvPr/>
              </p:nvGrpSpPr>
              <p:grpSpPr bwMode="auto">
                <a:xfrm>
                  <a:off x="3840" y="2213"/>
                  <a:ext cx="164" cy="904"/>
                  <a:chOff x="3840" y="2213"/>
                  <a:chExt cx="164" cy="904"/>
                </a:xfrm>
              </p:grpSpPr>
              <p:sp>
                <p:nvSpPr>
                  <p:cNvPr id="32817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39" y="2213"/>
                    <a:ext cx="166" cy="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818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39" y="2665"/>
                    <a:ext cx="166" cy="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819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39" y="3118"/>
                    <a:ext cx="166" cy="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282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840" y="1940"/>
                  <a:ext cx="0" cy="1178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821" name="Line 53"/>
              <p:cNvSpPr>
                <a:spLocks noChangeShapeType="1"/>
              </p:cNvSpPr>
              <p:nvPr/>
            </p:nvSpPr>
            <p:spPr bwMode="auto">
              <a:xfrm flipH="1">
                <a:off x="3839" y="1872"/>
                <a:ext cx="145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22" name="Rectangle 54"/>
              <p:cNvSpPr>
                <a:spLocks noChangeArrowheads="1"/>
              </p:cNvSpPr>
              <p:nvPr/>
            </p:nvSpPr>
            <p:spPr bwMode="auto">
              <a:xfrm>
                <a:off x="3984" y="2064"/>
                <a:ext cx="1199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2823" name="Rectangle 55"/>
              <p:cNvSpPr>
                <a:spLocks noChangeArrowheads="1"/>
              </p:cNvSpPr>
              <p:nvPr/>
            </p:nvSpPr>
            <p:spPr bwMode="auto">
              <a:xfrm>
                <a:off x="3984" y="2513"/>
                <a:ext cx="1199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2824" name="Rectangle 56"/>
              <p:cNvSpPr>
                <a:spLocks noChangeArrowheads="1"/>
              </p:cNvSpPr>
              <p:nvPr/>
            </p:nvSpPr>
            <p:spPr bwMode="auto">
              <a:xfrm>
                <a:off x="3984" y="2962"/>
                <a:ext cx="1199" cy="2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2825" name="Line 57"/>
              <p:cNvSpPr>
                <a:spLocks noChangeShapeType="1"/>
              </p:cNvSpPr>
              <p:nvPr/>
            </p:nvSpPr>
            <p:spPr bwMode="auto">
              <a:xfrm>
                <a:off x="4668" y="1392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26" name="Line 58"/>
              <p:cNvSpPr>
                <a:spLocks noChangeShapeType="1"/>
              </p:cNvSpPr>
              <p:nvPr/>
            </p:nvSpPr>
            <p:spPr bwMode="auto">
              <a:xfrm>
                <a:off x="2220" y="1392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32828" name="Rectangle 60"/>
            <p:cNvSpPr>
              <a:spLocks noChangeArrowheads="1"/>
            </p:cNvSpPr>
            <p:nvPr/>
          </p:nvSpPr>
          <p:spPr bwMode="auto">
            <a:xfrm>
              <a:off x="1776" y="2525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29" name="Rectangle 61"/>
            <p:cNvSpPr>
              <a:spLocks noChangeArrowheads="1"/>
            </p:cNvSpPr>
            <p:nvPr/>
          </p:nvSpPr>
          <p:spPr bwMode="auto">
            <a:xfrm>
              <a:off x="1786" y="2952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30" name="Rectangle 62"/>
            <p:cNvSpPr>
              <a:spLocks noChangeArrowheads="1"/>
            </p:cNvSpPr>
            <p:nvPr/>
          </p:nvSpPr>
          <p:spPr bwMode="auto">
            <a:xfrm>
              <a:off x="2977" y="2962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31" name="Rectangle 63"/>
            <p:cNvSpPr>
              <a:spLocks noChangeArrowheads="1"/>
            </p:cNvSpPr>
            <p:nvPr/>
          </p:nvSpPr>
          <p:spPr bwMode="auto">
            <a:xfrm>
              <a:off x="673" y="2088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664" y="2972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7588" name="Title 67"/>
          <p:cNvSpPr>
            <a:spLocks noGrp="1"/>
          </p:cNvSpPr>
          <p:nvPr>
            <p:ph type="title"/>
          </p:nvPr>
        </p:nvSpPr>
        <p:spPr>
          <a:xfrm>
            <a:off x="7938" y="14288"/>
            <a:ext cx="9144000" cy="808037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Strong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759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9DA3CC-AE54-4795-88B3-04B22CFC6D4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55563" y="4365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1166813" y="1323975"/>
            <a:ext cx="7308850" cy="4506913"/>
            <a:chOff x="735" y="834"/>
            <a:chExt cx="4604" cy="2839"/>
          </a:xfrm>
        </p:grpSpPr>
        <p:grpSp>
          <p:nvGrpSpPr>
            <p:cNvPr id="69639" name="Group 3"/>
            <p:cNvGrpSpPr>
              <a:grpSpLocks/>
            </p:cNvGrpSpPr>
            <p:nvPr/>
          </p:nvGrpSpPr>
          <p:grpSpPr bwMode="auto">
            <a:xfrm>
              <a:off x="735" y="834"/>
              <a:ext cx="4604" cy="2839"/>
              <a:chOff x="735" y="834"/>
              <a:chExt cx="4604" cy="2839"/>
            </a:xfrm>
          </p:grpSpPr>
          <p:sp>
            <p:nvSpPr>
              <p:cNvPr id="33831" name="AutoShape 39"/>
              <p:cNvSpPr>
                <a:spLocks noChangeArrowheads="1"/>
              </p:cNvSpPr>
              <p:nvPr/>
            </p:nvSpPr>
            <p:spPr bwMode="auto">
              <a:xfrm>
                <a:off x="735" y="1428"/>
                <a:ext cx="1532" cy="224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1164" y="2301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1164" y="1629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9651" name="Group 6"/>
              <p:cNvGrpSpPr>
                <a:grpSpLocks/>
              </p:cNvGrpSpPr>
              <p:nvPr/>
            </p:nvGrpSpPr>
            <p:grpSpPr bwMode="auto">
              <a:xfrm>
                <a:off x="972" y="1917"/>
                <a:ext cx="191" cy="1439"/>
                <a:chOff x="972" y="1917"/>
                <a:chExt cx="191" cy="1439"/>
              </a:xfrm>
            </p:grpSpPr>
            <p:grpSp>
              <p:nvGrpSpPr>
                <p:cNvPr id="69677" name="Group 7"/>
                <p:cNvGrpSpPr>
                  <a:grpSpLocks/>
                </p:cNvGrpSpPr>
                <p:nvPr/>
              </p:nvGrpSpPr>
              <p:grpSpPr bwMode="auto">
                <a:xfrm>
                  <a:off x="972" y="2109"/>
                  <a:ext cx="191" cy="1247"/>
                  <a:chOff x="972" y="2109"/>
                  <a:chExt cx="191" cy="1247"/>
                </a:xfrm>
              </p:grpSpPr>
              <p:grpSp>
                <p:nvGrpSpPr>
                  <p:cNvPr id="6967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972" y="2397"/>
                    <a:ext cx="191" cy="959"/>
                    <a:chOff x="972" y="2397"/>
                    <a:chExt cx="191" cy="959"/>
                  </a:xfrm>
                </p:grpSpPr>
                <p:sp>
                  <p:nvSpPr>
                    <p:cNvPr id="33801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71" y="239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02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71" y="287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03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71" y="335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804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2" y="2108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80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71" y="1917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652" name="Group 14"/>
              <p:cNvGrpSpPr>
                <a:grpSpLocks/>
              </p:cNvGrpSpPr>
              <p:nvPr/>
            </p:nvGrpSpPr>
            <p:grpSpPr bwMode="auto">
              <a:xfrm>
                <a:off x="2700" y="1917"/>
                <a:ext cx="191" cy="1439"/>
                <a:chOff x="2700" y="1917"/>
                <a:chExt cx="191" cy="1439"/>
              </a:xfrm>
            </p:grpSpPr>
            <p:grpSp>
              <p:nvGrpSpPr>
                <p:cNvPr id="69670" name="Group 15"/>
                <p:cNvGrpSpPr>
                  <a:grpSpLocks/>
                </p:cNvGrpSpPr>
                <p:nvPr/>
              </p:nvGrpSpPr>
              <p:grpSpPr bwMode="auto">
                <a:xfrm>
                  <a:off x="2700" y="2109"/>
                  <a:ext cx="191" cy="1247"/>
                  <a:chOff x="2700" y="2109"/>
                  <a:chExt cx="191" cy="1247"/>
                </a:xfrm>
              </p:grpSpPr>
              <p:grpSp>
                <p:nvGrpSpPr>
                  <p:cNvPr id="69672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700" y="2397"/>
                    <a:ext cx="191" cy="959"/>
                    <a:chOff x="2700" y="2397"/>
                    <a:chExt cx="191" cy="959"/>
                  </a:xfrm>
                </p:grpSpPr>
                <p:sp>
                  <p:nvSpPr>
                    <p:cNvPr id="8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9" y="239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9" y="287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9" y="335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81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00" y="2108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81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699" y="1917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653" name="Group 22"/>
              <p:cNvGrpSpPr>
                <a:grpSpLocks/>
              </p:cNvGrpSpPr>
              <p:nvPr/>
            </p:nvGrpSpPr>
            <p:grpSpPr bwMode="auto">
              <a:xfrm>
                <a:off x="4140" y="1917"/>
                <a:ext cx="191" cy="1439"/>
                <a:chOff x="4140" y="1917"/>
                <a:chExt cx="191" cy="1439"/>
              </a:xfrm>
            </p:grpSpPr>
            <p:grpSp>
              <p:nvGrpSpPr>
                <p:cNvPr id="69663" name="Group 23"/>
                <p:cNvGrpSpPr>
                  <a:grpSpLocks/>
                </p:cNvGrpSpPr>
                <p:nvPr/>
              </p:nvGrpSpPr>
              <p:grpSpPr bwMode="auto">
                <a:xfrm>
                  <a:off x="4140" y="2109"/>
                  <a:ext cx="191" cy="1247"/>
                  <a:chOff x="4140" y="2109"/>
                  <a:chExt cx="191" cy="1247"/>
                </a:xfrm>
              </p:grpSpPr>
              <p:grpSp>
                <p:nvGrpSpPr>
                  <p:cNvPr id="6966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140" y="2397"/>
                    <a:ext cx="191" cy="959"/>
                    <a:chOff x="4140" y="2397"/>
                    <a:chExt cx="191" cy="959"/>
                  </a:xfrm>
                </p:grpSpPr>
                <p:sp>
                  <p:nvSpPr>
                    <p:cNvPr id="33817" name="Line 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39" y="239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18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39" y="287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19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39" y="335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820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0" y="2108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139" y="1917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822" name="AutoShape 30"/>
              <p:cNvSpPr>
                <a:spLocks noChangeArrowheads="1"/>
              </p:cNvSpPr>
              <p:nvPr/>
            </p:nvSpPr>
            <p:spPr bwMode="auto">
              <a:xfrm>
                <a:off x="2892" y="861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3823" name="Line 31"/>
              <p:cNvSpPr>
                <a:spLocks noChangeShapeType="1"/>
              </p:cNvSpPr>
              <p:nvPr/>
            </p:nvSpPr>
            <p:spPr bwMode="auto">
              <a:xfrm>
                <a:off x="1644" y="1533"/>
                <a:ext cx="3119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4" name="Line 32"/>
              <p:cNvSpPr>
                <a:spLocks noChangeShapeType="1"/>
              </p:cNvSpPr>
              <p:nvPr/>
            </p:nvSpPr>
            <p:spPr bwMode="auto">
              <a:xfrm>
                <a:off x="1644" y="1533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5" name="Line 33"/>
              <p:cNvSpPr>
                <a:spLocks noChangeShapeType="1"/>
              </p:cNvSpPr>
              <p:nvPr/>
            </p:nvSpPr>
            <p:spPr bwMode="auto">
              <a:xfrm>
                <a:off x="3372" y="1293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6" name="Line 34"/>
              <p:cNvSpPr>
                <a:spLocks noChangeShapeType="1"/>
              </p:cNvSpPr>
              <p:nvPr/>
            </p:nvSpPr>
            <p:spPr bwMode="auto">
              <a:xfrm>
                <a:off x="4764" y="1533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7" name="Text Box 35"/>
              <p:cNvSpPr txBox="1">
                <a:spLocks noChangeArrowheads="1"/>
              </p:cNvSpPr>
              <p:nvPr/>
            </p:nvSpPr>
            <p:spPr bwMode="auto">
              <a:xfrm>
                <a:off x="972" y="834"/>
                <a:ext cx="1103" cy="3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33828" name="Line 36"/>
              <p:cNvSpPr>
                <a:spLocks noChangeShapeType="1"/>
              </p:cNvSpPr>
              <p:nvPr/>
            </p:nvSpPr>
            <p:spPr bwMode="auto">
              <a:xfrm>
                <a:off x="1500" y="1200"/>
                <a:ext cx="0" cy="23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9" name="AutoShape 37"/>
              <p:cNvSpPr>
                <a:spLocks noChangeArrowheads="1"/>
              </p:cNvSpPr>
              <p:nvPr/>
            </p:nvSpPr>
            <p:spPr bwMode="auto">
              <a:xfrm>
                <a:off x="2892" y="1629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sp>
            <p:nvSpPr>
              <p:cNvPr id="33830" name="AutoShape 38"/>
              <p:cNvSpPr>
                <a:spLocks noChangeArrowheads="1"/>
              </p:cNvSpPr>
              <p:nvPr/>
            </p:nvSpPr>
            <p:spPr bwMode="auto">
              <a:xfrm>
                <a:off x="4332" y="1629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</p:grp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190" y="2773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196" y="3207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2915" y="2224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915" y="2740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2905" y="3217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4355" y="2243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4335" y="2730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4345" y="3207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9636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Projectized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96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FF358-0DA2-4375-91BD-64B9515B8FB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14288" y="24765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  <p:sp>
        <p:nvSpPr>
          <p:cNvPr id="7168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Organizational Influence</a:t>
            </a:r>
            <a:endParaRPr altLang="en-US"/>
          </a:p>
        </p:txBody>
      </p:sp>
      <p:sp>
        <p:nvSpPr>
          <p:cNvPr id="716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74ECCF-A8F7-4B87-AB82-654D3083C3F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DF960-D277-468D-B789-B46889E1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08038"/>
            <a:ext cx="8153400" cy="58004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Methodologies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projects are not same. Bases on the project characteristics a project manager need to select a right PMM to deliver a project successfully. Broadly methodologies can be categorized in the 3 groups.</a:t>
            </a:r>
          </a:p>
          <a:p>
            <a:endParaRPr lang="en-US" dirty="0"/>
          </a:p>
          <a:p>
            <a:r>
              <a:rPr lang="en-US" dirty="0"/>
              <a:t>Waterfall Development</a:t>
            </a:r>
          </a:p>
          <a:p>
            <a:r>
              <a:rPr lang="en-US" dirty="0"/>
              <a:t>Iterative Development</a:t>
            </a:r>
          </a:p>
          <a:p>
            <a:r>
              <a:rPr lang="en-US" dirty="0"/>
              <a:t>Agile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694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to manage project artifacts, project’s product and project’s product’s components.</a:t>
            </a:r>
          </a:p>
          <a:p>
            <a:r>
              <a:rPr lang="en-US" dirty="0"/>
              <a:t>It helps in versioning, naming, storing, archiving, backup, securing project and product output.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SVN, VSS, TFS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04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772400" cy="1470025"/>
          </a:xfrm>
        </p:spPr>
        <p:txBody>
          <a:bodyPr/>
          <a:lstStyle/>
          <a:p>
            <a:r>
              <a:rPr altLang="en-US" dirty="0">
                <a:ea typeface="Microsoft YaHei" panose="020B0503020204020204" pitchFamily="34" charset="-122"/>
              </a:rPr>
              <a:t>Project Management Framework</a:t>
            </a:r>
            <a:endParaRPr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4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8D510-3413-48DD-AC66-FFA731F2019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unfolds during the project execution. Scope of the next phase depends upon the output or success of previous phase.</a:t>
            </a:r>
          </a:p>
          <a:p>
            <a:endParaRPr lang="en-US" dirty="0"/>
          </a:p>
          <a:p>
            <a:r>
              <a:rPr lang="en-US" dirty="0"/>
              <a:t>It is Scope Management Concept.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979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Wave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of any deliverable can be known when we know what need to delivered.</a:t>
            </a:r>
          </a:p>
          <a:p>
            <a:r>
              <a:rPr lang="en-US" dirty="0"/>
              <a:t>Attribute of the activities can be known only when we know what are the activities and what is deliverable.</a:t>
            </a:r>
          </a:p>
          <a:p>
            <a:r>
              <a:rPr lang="en-US" dirty="0"/>
              <a:t>It is Time Management Concept.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560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Documents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being managed by the project team to perform the project</a:t>
            </a:r>
          </a:p>
          <a:p>
            <a:r>
              <a:rPr lang="en-US" dirty="0"/>
              <a:t>Document provided by customers, vendors, government agencies, management</a:t>
            </a:r>
          </a:p>
          <a:p>
            <a:r>
              <a:rPr lang="en-US" dirty="0"/>
              <a:t>Documents which are prepared by the team like Design Related, Requirement Related, Issue Register, Risk Register, Change Log</a:t>
            </a:r>
          </a:p>
          <a:p>
            <a:r>
              <a:rPr lang="en-US" dirty="0"/>
              <a:t>All document must be managed using some Configuration Management Tool.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868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Plan includes</a:t>
            </a:r>
          </a:p>
          <a:p>
            <a:pPr lvl="1"/>
            <a:r>
              <a:rPr lang="en-US" dirty="0"/>
              <a:t>All Subsidiary Plan (Configuration, Cost, Risk etc)</a:t>
            </a:r>
          </a:p>
          <a:p>
            <a:pPr lvl="1"/>
            <a:r>
              <a:rPr lang="en-US" dirty="0"/>
              <a:t>All Baselines Related to Project</a:t>
            </a:r>
          </a:p>
          <a:p>
            <a:pPr lvl="1"/>
            <a:r>
              <a:rPr lang="en-US" dirty="0"/>
              <a:t>Project Management Methodology</a:t>
            </a:r>
          </a:p>
          <a:p>
            <a:pPr lvl="1"/>
            <a:r>
              <a:rPr lang="en-US" dirty="0"/>
              <a:t>Project Lifecycle and Project Phases</a:t>
            </a:r>
          </a:p>
          <a:p>
            <a:pPr lvl="1"/>
            <a:r>
              <a:rPr lang="en-US" dirty="0"/>
              <a:t>Process Tailored List</a:t>
            </a:r>
          </a:p>
          <a:p>
            <a:pPr lvl="1"/>
            <a:r>
              <a:rPr lang="en-US" dirty="0"/>
              <a:t>Tailored Process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370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421B-4338-4F0D-B67D-93B935F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Benefits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980-4225-4077-B2FE-F14498C7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Target benefits </a:t>
            </a:r>
            <a:r>
              <a:rPr lang="en-IN" dirty="0"/>
              <a:t>(e.g., the expected tangible and intangible value to be gained by the implementation of the project; financial value is expressed as net present value);</a:t>
            </a:r>
          </a:p>
          <a:p>
            <a:r>
              <a:rPr lang="en-IN" b="1" dirty="0"/>
              <a:t>Strategic alignment </a:t>
            </a:r>
            <a:r>
              <a:rPr lang="en-IN" dirty="0"/>
              <a:t>(e.g., how well the project benefits align to the business strategies of the organization);</a:t>
            </a:r>
          </a:p>
          <a:p>
            <a:r>
              <a:rPr lang="en-IN" b="1" dirty="0"/>
              <a:t>Timeframe for realizing benefits </a:t>
            </a:r>
            <a:r>
              <a:rPr lang="en-IN" dirty="0"/>
              <a:t>(e.g., benefits by phase, short-term, long-term, and ongoing);</a:t>
            </a:r>
          </a:p>
          <a:p>
            <a:r>
              <a:rPr lang="en-IN" b="1" dirty="0"/>
              <a:t>Benefits owner </a:t>
            </a:r>
            <a:r>
              <a:rPr lang="en-IN" dirty="0"/>
              <a:t>(e.g., the accountable person to monitor, record, and report realized benefits throughout the timeframe established in the plan);</a:t>
            </a:r>
          </a:p>
          <a:p>
            <a:r>
              <a:rPr lang="en-IN" b="1" dirty="0"/>
              <a:t>Metrics </a:t>
            </a:r>
            <a:r>
              <a:rPr lang="en-IN" dirty="0"/>
              <a:t>(e.g., the measures to be used to show benefits realized, direct measures, and indirect measures);</a:t>
            </a:r>
          </a:p>
          <a:p>
            <a:r>
              <a:rPr lang="en-IN" b="1" dirty="0"/>
              <a:t>Assumptions </a:t>
            </a:r>
            <a:r>
              <a:rPr lang="en-IN" dirty="0"/>
              <a:t>(e.g., factors expected to be in place or to be in evidence); and</a:t>
            </a:r>
          </a:p>
          <a:p>
            <a:r>
              <a:rPr lang="en-IN" b="1" dirty="0"/>
              <a:t>Risks </a:t>
            </a:r>
            <a:r>
              <a:rPr lang="en-IN" dirty="0"/>
              <a:t>(e.g., risks for realization of benefits).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1BBE-FE81-4693-B6EE-12C29F75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CB361-13A1-4096-8C79-71FB4268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350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Subsidiary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Subsidiary plan need to be developed for each aspect of the project. For every aspect (Scope, Time, Cost, Quality, Resources, Communication, Risk, Stakeholder) you need to know following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activities which need to be done?</a:t>
            </a:r>
          </a:p>
          <a:p>
            <a:r>
              <a:rPr lang="en-US" dirty="0"/>
              <a:t>Who will perform these? Is any training required to perform these activities.</a:t>
            </a:r>
          </a:p>
          <a:p>
            <a:r>
              <a:rPr lang="en-US" dirty="0"/>
              <a:t>When these activities will be performed?</a:t>
            </a:r>
          </a:p>
          <a:p>
            <a:r>
              <a:rPr lang="en-US" dirty="0"/>
              <a:t>How will you measure success?</a:t>
            </a:r>
          </a:p>
          <a:p>
            <a:r>
              <a:rPr lang="en-US" dirty="0"/>
              <a:t>What tool you will use for this?</a:t>
            </a:r>
          </a:p>
          <a:p>
            <a:r>
              <a:rPr lang="en-US" dirty="0"/>
              <a:t>How will you execute the work of this aspect?</a:t>
            </a:r>
          </a:p>
          <a:p>
            <a:r>
              <a:rPr lang="en-US" dirty="0"/>
              <a:t>How will you control this aspect?</a:t>
            </a:r>
          </a:p>
          <a:p>
            <a:r>
              <a:rPr lang="en-US" dirty="0"/>
              <a:t>Most of these activities are related to Planning of the Plan and </a:t>
            </a:r>
            <a:r>
              <a:rPr lang="en-US" b="1" u="sng" dirty="0"/>
              <a:t>NOT</a:t>
            </a:r>
            <a:r>
              <a:rPr lang="en-US" dirty="0"/>
              <a:t> of the planning of Execution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05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Process Assets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Assets which created by the organization while doing the project in past</a:t>
            </a:r>
          </a:p>
          <a:p>
            <a:r>
              <a:rPr lang="en-US" dirty="0"/>
              <a:t>Processes, Standards, Guidelines, Checklist, Templates standardized by the Quality Department or PMO</a:t>
            </a:r>
          </a:p>
          <a:p>
            <a:r>
              <a:rPr lang="en-US" dirty="0"/>
              <a:t>Lessons learned report of the previous projects</a:t>
            </a:r>
          </a:p>
          <a:p>
            <a:r>
              <a:rPr lang="en-US" dirty="0"/>
              <a:t>Consider them for project Initiation, Planning, Executing, Monitoring &amp; Controlling and Closing. Do not reinvent the wheel in project management.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Time/Cost/Resource Estimation database, Risk database, Issue Register, Skills Database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30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Environmental Factors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Constraints which are not in control of a Project Manager and the project manager has to consider them to make project successful.</a:t>
            </a:r>
          </a:p>
          <a:p>
            <a:r>
              <a:rPr lang="en-US" dirty="0"/>
              <a:t>These constraints are imposed by environment of those enterprises which are involved in the project</a:t>
            </a:r>
          </a:p>
          <a:p>
            <a:r>
              <a:rPr lang="en-US" dirty="0"/>
              <a:t>Consider them for project Initiation, Planning, Executing, Monitoring &amp; Controlling and Closing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Skill Availability, Market Condition, Attitude of People, Organization Culture, Climatic Condition, Political Condition, Bosses etc.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11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 Criteria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420609"/>
            <a:ext cx="8229600" cy="26753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PBP- Payback Period is a time in which original invest is realized.</a:t>
            </a:r>
          </a:p>
          <a:p>
            <a:r>
              <a:rPr lang="en-US" sz="2000" dirty="0"/>
              <a:t>PV = FV / (1+ r)^n</a:t>
            </a:r>
          </a:p>
          <a:p>
            <a:pPr lvl="1"/>
            <a:r>
              <a:rPr lang="en-US" sz="1800" dirty="0"/>
              <a:t>PV= Present Value</a:t>
            </a:r>
          </a:p>
          <a:p>
            <a:pPr lvl="1"/>
            <a:r>
              <a:rPr lang="en-US" sz="1800" dirty="0"/>
              <a:t>FV= Future Value</a:t>
            </a:r>
          </a:p>
          <a:p>
            <a:pPr lvl="1"/>
            <a:r>
              <a:rPr lang="en-US" sz="1800" dirty="0"/>
              <a:t>r =  Discount Rate</a:t>
            </a:r>
          </a:p>
          <a:p>
            <a:pPr lvl="1"/>
            <a:r>
              <a:rPr lang="en-US" sz="1800" dirty="0"/>
              <a:t>n = Number of Years</a:t>
            </a:r>
          </a:p>
          <a:p>
            <a:r>
              <a:rPr lang="en-US" sz="2200" dirty="0"/>
              <a:t>NPV = Inflow – Outflow (Take Positive Value)</a:t>
            </a:r>
          </a:p>
          <a:p>
            <a:r>
              <a:rPr lang="en-US" sz="2200" dirty="0"/>
              <a:t>IRR = A discount rate at which [Outflow – Inflow =0 ]</a:t>
            </a:r>
          </a:p>
          <a:p>
            <a:r>
              <a:rPr lang="en-US" sz="2200" dirty="0"/>
              <a:t>BCR = Benefits (Present Value) / Cost (Output)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038"/>
            <a:ext cx="9144000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5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Judgement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Being an industry neutral, domain neutral, culture neutral standard PMBOK provides you a unique tool to deliver a successful project. This tool is called expert judgment.</a:t>
            </a:r>
          </a:p>
          <a:p>
            <a:r>
              <a:rPr lang="en-US" dirty="0"/>
              <a:t>Project managers highly rely on industry specific skills, input from local market experts, those who have done similar work earlier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SME, A department within Organization, Industry Group, Consultants, Experienced People within Org or Industry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87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377950"/>
            <a:ext cx="5984875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4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B8CB0-C3B1-40A4-84B1-15DCCBB9099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648200" cy="5105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Facilitation techniques enable us to conduct the fruitful sessions.</a:t>
            </a:r>
          </a:p>
          <a:p>
            <a:endParaRPr lang="en-IN" dirty="0"/>
          </a:p>
          <a:p>
            <a:r>
              <a:rPr lang="en-IN" dirty="0"/>
              <a:t>Structured problem solving/decision making</a:t>
            </a:r>
          </a:p>
          <a:p>
            <a:r>
              <a:rPr lang="en-IN" dirty="0"/>
              <a:t>Working in pairs or trios</a:t>
            </a:r>
          </a:p>
          <a:p>
            <a:r>
              <a:rPr lang="en-IN" dirty="0"/>
              <a:t>Three star rating</a:t>
            </a:r>
          </a:p>
          <a:p>
            <a:r>
              <a:rPr lang="en-IN" dirty="0"/>
              <a:t>Round Robin</a:t>
            </a:r>
          </a:p>
          <a:p>
            <a:r>
              <a:rPr lang="en-IN" dirty="0"/>
              <a:t>Ranking</a:t>
            </a:r>
          </a:p>
          <a:p>
            <a:r>
              <a:rPr lang="en-IN" dirty="0"/>
              <a:t>Multi voting</a:t>
            </a:r>
          </a:p>
          <a:p>
            <a:r>
              <a:rPr lang="en-IN" dirty="0"/>
              <a:t>Meta-planning (</a:t>
            </a:r>
            <a:r>
              <a:rPr lang="en-IN" dirty="0" err="1"/>
              <a:t>PostIt</a:t>
            </a:r>
            <a:r>
              <a:rPr lang="en-IN" dirty="0"/>
              <a:t> Note on Wall)</a:t>
            </a:r>
          </a:p>
          <a:p>
            <a:r>
              <a:rPr lang="en-IN" dirty="0"/>
              <a:t>Ice Breakers</a:t>
            </a:r>
          </a:p>
          <a:p>
            <a:r>
              <a:rPr lang="en-IN" dirty="0"/>
              <a:t>Group Review</a:t>
            </a:r>
          </a:p>
          <a:p>
            <a:r>
              <a:rPr lang="en-IN" dirty="0"/>
              <a:t>Go Wild (wouldn’t it be good if…)</a:t>
            </a:r>
          </a:p>
          <a:p>
            <a:r>
              <a:rPr lang="en-IN" dirty="0"/>
              <a:t>Flipchart</a:t>
            </a:r>
          </a:p>
          <a:p>
            <a:r>
              <a:rPr lang="en-IN" dirty="0"/>
              <a:t>Brainstorming/ Reverse Brainstorming</a:t>
            </a:r>
          </a:p>
          <a:p>
            <a:r>
              <a:rPr lang="en-IN" dirty="0"/>
              <a:t>Action planning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80" y="990600"/>
            <a:ext cx="3457575" cy="2419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80" y="3430731"/>
            <a:ext cx="3443720" cy="22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3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1054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Analytical techniques enable us to examine complex relationships between variables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Regression Analysis (Dependent/outcome variable is directly affected by one or more independent variables)</a:t>
            </a:r>
          </a:p>
          <a:p>
            <a:r>
              <a:rPr lang="en-US" sz="1200" dirty="0"/>
              <a:t>Grouping Methods</a:t>
            </a:r>
          </a:p>
          <a:p>
            <a:r>
              <a:rPr lang="en-US" sz="1200" dirty="0"/>
              <a:t>BCG (Boston) matrix</a:t>
            </a:r>
          </a:p>
          <a:p>
            <a:r>
              <a:rPr lang="en-US" sz="1200" dirty="0"/>
              <a:t>Brainstorming</a:t>
            </a:r>
          </a:p>
          <a:p>
            <a:r>
              <a:rPr lang="en-US" sz="1200" dirty="0"/>
              <a:t>Benchmarking</a:t>
            </a:r>
          </a:p>
          <a:p>
            <a:r>
              <a:rPr lang="en-US" sz="1200" dirty="0"/>
              <a:t>Gap Analysis</a:t>
            </a:r>
          </a:p>
          <a:p>
            <a:r>
              <a:rPr lang="en-US" sz="1200" dirty="0"/>
              <a:t>Mind Maps</a:t>
            </a:r>
          </a:p>
          <a:p>
            <a:r>
              <a:rPr lang="en-US" sz="1200" dirty="0"/>
              <a:t>Pareto principle, Pareto principle 80-20 rule</a:t>
            </a:r>
          </a:p>
          <a:p>
            <a:r>
              <a:rPr lang="en-US" sz="1200" dirty="0"/>
              <a:t>Six Questions</a:t>
            </a:r>
          </a:p>
          <a:p>
            <a:r>
              <a:rPr lang="en-US" sz="1200" dirty="0"/>
              <a:t>SWOT Analysis</a:t>
            </a:r>
          </a:p>
          <a:p>
            <a:r>
              <a:rPr lang="en-US" sz="1200" dirty="0"/>
              <a:t>Causal Analysis</a:t>
            </a:r>
          </a:p>
          <a:p>
            <a:r>
              <a:rPr lang="en-US" sz="1200" dirty="0"/>
              <a:t>Root Cause Analysis</a:t>
            </a:r>
          </a:p>
          <a:p>
            <a:r>
              <a:rPr lang="en-US" sz="1200" dirty="0"/>
              <a:t>Forecasting Methods (time series, simulation, scenario building etc)</a:t>
            </a:r>
          </a:p>
          <a:p>
            <a:r>
              <a:rPr lang="en-US" sz="1200" dirty="0"/>
              <a:t>Failure Mode and Effect Analysis (FMEA)</a:t>
            </a:r>
          </a:p>
          <a:p>
            <a:r>
              <a:rPr lang="en-US" sz="1200" dirty="0"/>
              <a:t>Fault Tree Analysis (FTA)</a:t>
            </a:r>
          </a:p>
          <a:p>
            <a:r>
              <a:rPr lang="en-US" sz="1200" dirty="0"/>
              <a:t>Reserve Analysis</a:t>
            </a:r>
          </a:p>
          <a:p>
            <a:r>
              <a:rPr lang="en-US" sz="1200" dirty="0"/>
              <a:t>Trend Analysis</a:t>
            </a:r>
          </a:p>
          <a:p>
            <a:r>
              <a:rPr lang="en-US" sz="1200" dirty="0"/>
              <a:t>Earned Value Management</a:t>
            </a:r>
          </a:p>
          <a:p>
            <a:r>
              <a:rPr lang="en-US" sz="1200" dirty="0"/>
              <a:t>Variance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635322"/>
            <a:ext cx="2857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5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876800" cy="5105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Meetings with stakeholders helps us understand their viewpoint which is critical for making decisions.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F2F</a:t>
            </a:r>
          </a:p>
          <a:p>
            <a:r>
              <a:rPr lang="en-IN" dirty="0"/>
              <a:t>Virtual</a:t>
            </a:r>
          </a:p>
          <a:p>
            <a:r>
              <a:rPr lang="en-IN" dirty="0"/>
              <a:t>Formal</a:t>
            </a:r>
          </a:p>
          <a:p>
            <a:r>
              <a:rPr lang="en-IN" dirty="0"/>
              <a:t>Informal</a:t>
            </a:r>
          </a:p>
          <a:p>
            <a:r>
              <a:rPr lang="en-IN" dirty="0" err="1"/>
              <a:t>Standup</a:t>
            </a:r>
            <a:r>
              <a:rPr lang="en-IN" dirty="0"/>
              <a:t> Meeting</a:t>
            </a:r>
          </a:p>
          <a:p>
            <a:r>
              <a:rPr lang="en-IN" dirty="0" err="1"/>
              <a:t>Kickoff</a:t>
            </a:r>
            <a:r>
              <a:rPr lang="en-IN" dirty="0"/>
              <a:t> Meetings</a:t>
            </a:r>
          </a:p>
          <a:p>
            <a:r>
              <a:rPr lang="en-IN" dirty="0" err="1"/>
              <a:t>Adhoc</a:t>
            </a:r>
            <a:r>
              <a:rPr lang="en-IN" dirty="0"/>
              <a:t> Meeting</a:t>
            </a:r>
          </a:p>
          <a:p>
            <a:r>
              <a:rPr lang="en-IN" dirty="0"/>
              <a:t>Review Meeting</a:t>
            </a:r>
          </a:p>
          <a:p>
            <a:r>
              <a:rPr lang="en-IN" dirty="0"/>
              <a:t>Off-site Meetings</a:t>
            </a:r>
          </a:p>
          <a:p>
            <a:r>
              <a:rPr lang="en-IN" dirty="0"/>
              <a:t>On-Site Meeting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92214"/>
            <a:ext cx="3242484" cy="2054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90" y="326300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65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3B819D-E569-4C61-AA7C-20DC60204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136" y="228600"/>
            <a:ext cx="4943727" cy="5070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D5B2D-41E0-4C58-B500-45F85C7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PMI Talent Triangle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E29E8-7B20-411B-AD8D-AF1BFC4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C4A83-76C0-4B39-BAEE-32803FEE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40002007-DB54-41A9-99D3-7E51056AA3F8}"/>
              </a:ext>
            </a:extLst>
          </p:cNvPr>
          <p:cNvSpPr/>
          <p:nvPr/>
        </p:nvSpPr>
        <p:spPr>
          <a:xfrm>
            <a:off x="5562600" y="2133600"/>
            <a:ext cx="3505200" cy="1295017"/>
          </a:xfrm>
          <a:prstGeom prst="leftArrowCallout">
            <a:avLst>
              <a:gd name="adj1" fmla="val 9853"/>
              <a:gd name="adj2" fmla="val 12377"/>
              <a:gd name="adj3" fmla="val 25000"/>
              <a:gd name="adj4" fmla="val 7802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latin typeface="HelveticaNeue-BoldCond"/>
              </a:rPr>
              <a:t>Leadership. </a:t>
            </a:r>
            <a:r>
              <a:rPr lang="en-IN" sz="1400" dirty="0">
                <a:latin typeface="HelveticaNeue-Condensed"/>
              </a:rPr>
              <a:t>The knowledge, skills, and </a:t>
            </a:r>
            <a:r>
              <a:rPr lang="en-IN" sz="1400" dirty="0" err="1">
                <a:latin typeface="HelveticaNeue-Condensed"/>
              </a:rPr>
              <a:t>behaviors</a:t>
            </a:r>
            <a:r>
              <a:rPr lang="en-IN" sz="1400" dirty="0">
                <a:latin typeface="HelveticaNeue-Condensed"/>
              </a:rPr>
              <a:t> needed to guide, motivate, and direct a team, to help an organization achieve its business goals.</a:t>
            </a:r>
            <a:endParaRPr lang="en-US" sz="1400" dirty="0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7ED14102-DBA5-4332-ACFE-FC678270C982}"/>
              </a:ext>
            </a:extLst>
          </p:cNvPr>
          <p:cNvSpPr/>
          <p:nvPr/>
        </p:nvSpPr>
        <p:spPr>
          <a:xfrm>
            <a:off x="381000" y="1143000"/>
            <a:ext cx="3581400" cy="1653962"/>
          </a:xfrm>
          <a:prstGeom prst="rightArrowCallout">
            <a:avLst>
              <a:gd name="adj1" fmla="val 12683"/>
              <a:gd name="adj2" fmla="val 11804"/>
              <a:gd name="adj3" fmla="val 25000"/>
              <a:gd name="adj4" fmla="val 7774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latin typeface="HelveticaNeue-BoldCond"/>
              </a:rPr>
              <a:t>Technical project management. </a:t>
            </a:r>
            <a:r>
              <a:rPr lang="en-IN" sz="1400" dirty="0">
                <a:latin typeface="HelveticaNeue-Condensed"/>
              </a:rPr>
              <a:t>The knowledge, skills, and </a:t>
            </a:r>
            <a:r>
              <a:rPr lang="en-IN" sz="1400" dirty="0" err="1">
                <a:latin typeface="HelveticaNeue-Condensed"/>
              </a:rPr>
              <a:t>behaviors</a:t>
            </a:r>
            <a:r>
              <a:rPr lang="en-IN" sz="1400" dirty="0">
                <a:latin typeface="HelveticaNeue-Condensed"/>
              </a:rPr>
              <a:t> related to specific domains of project, program, and portfolio management. The technical aspects of performing one’s role.</a:t>
            </a:r>
            <a:endParaRPr lang="en-US" sz="1400" dirty="0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0711D8FB-2A32-4D49-BEA6-AE52892D1AAB}"/>
              </a:ext>
            </a:extLst>
          </p:cNvPr>
          <p:cNvSpPr/>
          <p:nvPr/>
        </p:nvSpPr>
        <p:spPr>
          <a:xfrm>
            <a:off x="1676400" y="5181600"/>
            <a:ext cx="5638800" cy="1165211"/>
          </a:xfrm>
          <a:prstGeom prst="upArrowCallout">
            <a:avLst>
              <a:gd name="adj1" fmla="val 17582"/>
              <a:gd name="adj2" fmla="val 17459"/>
              <a:gd name="adj3" fmla="val 25000"/>
              <a:gd name="adj4" fmla="val 6497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latin typeface="HelveticaNeue-BoldCond"/>
              </a:rPr>
              <a:t>Strategic and business management. </a:t>
            </a:r>
            <a:r>
              <a:rPr lang="en-IN" sz="1400" dirty="0">
                <a:latin typeface="HelveticaNeue-Condensed"/>
              </a:rPr>
              <a:t>The knowledge of and expertise in the industry and organization that enhanced performance and better delivers business outcomes.</a:t>
            </a:r>
            <a:endParaRPr lang="en-US" sz="1400" dirty="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8C6E7F0-4AFA-4E1E-80BA-C171E1FD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  <p:extLst>
      <p:ext uri="{BB962C8B-B14F-4D97-AF65-F5344CB8AC3E}">
        <p14:creationId xmlns:p14="http://schemas.microsoft.com/office/powerpoint/2010/main" val="178374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E79C-9A73-4DE1-A0AB-A096C31B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&amp; Leadership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556B5-897C-4004-90F9-0BC672CB9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066800"/>
            <a:ext cx="8427308" cy="472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F004F-F802-4F1F-A1F0-E5D729A6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B4710-1910-4C78-91AE-8D65C3F6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CB83602-4DF5-4D21-B2DA-99A40492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" y="6608482"/>
            <a:ext cx="2919413" cy="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5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6.0</a:t>
            </a:r>
          </a:p>
        </p:txBody>
      </p:sp>
    </p:spTree>
    <p:extLst>
      <p:ext uri="{BB962C8B-B14F-4D97-AF65-F5344CB8AC3E}">
        <p14:creationId xmlns:p14="http://schemas.microsoft.com/office/powerpoint/2010/main" val="3285948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	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endParaRPr lang="en-US" altLang="en-US" dirty="0">
              <a:solidFill>
                <a:srgbClr val="000000"/>
              </a:solidFill>
              <a:ea typeface="Microsoft YaHei" panose="020B0503020204020204" pitchFamily="34" charset="-122"/>
            </a:endParaRP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	</a:t>
            </a:r>
            <a:r>
              <a:rPr lang="en-US" altLang="en-US" b="1" u="sng" dirty="0">
                <a:solidFill>
                  <a:srgbClr val="000000"/>
                </a:solidFill>
                <a:ea typeface="Microsoft YaHei" panose="020B0503020204020204" pitchFamily="34" charset="-122"/>
              </a:rPr>
              <a:t>A Framework</a:t>
            </a:r>
          </a:p>
          <a:p>
            <a:pPr algn="ctr" eaLnBrk="1" hangingPunct="1">
              <a:spcBef>
                <a:spcPts val="800"/>
              </a:spcBef>
              <a:buFontTx/>
              <a:buNone/>
            </a:pPr>
            <a:endParaRPr lang="en-US" altLang="en-US" dirty="0">
              <a:solidFill>
                <a:srgbClr val="000000"/>
              </a:solidFill>
              <a:ea typeface="Microsoft YaHei" panose="020B0503020204020204" pitchFamily="34" charset="-122"/>
            </a:endParaRP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Project Manager Competency Development Framework- 2</a:t>
            </a:r>
            <a:r>
              <a:rPr lang="en-US" altLang="en-US" baseline="30000" dirty="0">
                <a:solidFill>
                  <a:srgbClr val="000000"/>
                </a:solidFill>
                <a:ea typeface="Microsoft YaHei" panose="020B0503020204020204" pitchFamily="34" charset="-122"/>
              </a:rPr>
              <a:t>nd</a:t>
            </a: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 Edition, 2007</a:t>
            </a:r>
          </a:p>
        </p:txBody>
      </p:sp>
      <p:sp>
        <p:nvSpPr>
          <p:cNvPr id="73732" name="Title 3"/>
          <p:cNvSpPr>
            <a:spLocks noGrp="1"/>
          </p:cNvSpPr>
          <p:nvPr>
            <p:ph type="title"/>
          </p:nvPr>
        </p:nvSpPr>
        <p:spPr>
          <a:xfrm>
            <a:off x="20638" y="15875"/>
            <a:ext cx="9144000" cy="808038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PM Competencies</a:t>
            </a:r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37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B1B9DD-6A20-4EAE-9374-202BAB8A16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22098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Manager’s Role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</a:pPr>
            <a:endParaRPr lang="en-US" altLang="en-US" sz="20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57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Responsibilities</a:t>
            </a:r>
          </a:p>
        </p:txBody>
      </p:sp>
      <p:sp>
        <p:nvSpPr>
          <p:cNvPr id="3584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lnSpcReduction="1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Estimates of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size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efforts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&amp;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schedule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Risk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identification, analysis, prioritization, monitoring &amp; control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Resource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allocation, resource backup and utilization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Scope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Communication-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reviews, steering committee meetings, stakeholder  identification and expectation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Stakeholder Expectation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Defect free 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product delivery on time within budget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Team motivation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team management, training &amp; development, appreciation, career planning, interview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Deliver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as per contract &amp; proposal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Procure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as per contract &amp; proposal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Configuration management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data backup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Quality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planning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Cost optimization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Presales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&amp; proposals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Technical guidance 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to team – if team members are not available do their work (after project manager has completed his work &amp; he has spare time)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578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F81E3-6B2F-41EC-9B17-8B3EBAB18E1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ea typeface="Microsoft YaHei" panose="020B0503020204020204" pitchFamily="34" charset="-122"/>
              </a:rPr>
              <a:t>Project Manager’s Responsibilities in Project Lifecycle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61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</a:pPr>
            <a:endParaRPr lang="en-US" altLang="en-US" sz="2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78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Responsibilities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Initiating a Project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aligned with org objectives &amp; customer needs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High-level risks, assumptions and constraints are understood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Stakeholders identified and their need are understood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Charter approved</a:t>
            </a: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Planning a Project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scope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schedule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Cost budget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team identified with roles and responsibilities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Communication activities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management process established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Risk response plan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Integrated change control processes defined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Procurement plan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Plan approved</a:t>
            </a: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78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2C28A-7B7D-4A4D-8C1D-50B5AE4D04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ea typeface="Microsoft YaHei" panose="020B0503020204020204" pitchFamily="34" charset="-122"/>
              </a:rPr>
              <a:t>Project Manager’s Responsibilities in Project Lifecycle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987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Responsibilities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Executing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scope achieved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stakeholders expectations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Human resource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managed against plan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Material resources managed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Monitoring &amp; Controlling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tracked and status communicated to stakeholders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change is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is monitored and controlled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Risk is monitored and controlled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team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Contract administered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Closing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outcomes accepted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resources released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Stakeholder perceptions measured and analyzed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formally closed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98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CA463-D7E1-4A2B-AF3C-A5E455B1900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Personal Competence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819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Competencies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Communication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Leading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Managing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Cognitive Ability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Effectiveness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Professionalism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19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C264C-8933-4283-AF06-03F6E98D1A4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4895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Phases, Milestones, Deliverables,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Lifecycle (PLC) &amp; Level of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Typical Costing &amp; Staffing across PLC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Risk, Cost of Change in PLC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Boundary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Relationship between Process Group &amp; Phases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Program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Portfolio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Program Management Office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Stakeholder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Organization Types &amp; Influence of Project Success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724400" y="990599"/>
            <a:ext cx="4114800" cy="548957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Management Methodologies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Configuration Management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Progressive Elaboration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Rolling Wave Planning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Documents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Management Plan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Organizational Process Assets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Enterprise Environmental Factors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Selection Criteria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Expert Judgement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fr-FR" sz="1800" dirty="0"/>
              <a:t>Facilitation Techniques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fr-FR" sz="1800" dirty="0" err="1"/>
              <a:t>Analytical</a:t>
            </a:r>
            <a:r>
              <a:rPr lang="fr-FR" sz="1800" dirty="0"/>
              <a:t> Techniques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fr-FR" sz="1800" dirty="0"/>
              <a:t>Meetings</a:t>
            </a:r>
            <a:endParaRPr lang="en-IN" sz="1800" dirty="0"/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Manager Responsibilities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Management Knowledge Areas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Process Groups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22FBC0A-C31D-419A-8A31-B5D65119920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808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Knowledge Areas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990600"/>
            <a:ext cx="7839808" cy="4492746"/>
          </a:xfrm>
          <a:prstGeom prst="rect">
            <a:avLst/>
          </a:prstGeom>
          <a:solidFill>
            <a:schemeClr val="bg1">
              <a:alpha val="25000"/>
            </a:schemeClr>
          </a:solidFill>
          <a:ln cmpd="sng">
            <a:solidFill>
              <a:srgbClr val="C00000"/>
            </a:solidFill>
            <a:prstDash val="lgDash"/>
            <a:beve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381000" y="1732346"/>
            <a:ext cx="1175971" cy="420023"/>
          </a:xfrm>
          <a:prstGeom prst="wedgeRoundRectCallout">
            <a:avLst>
              <a:gd name="adj1" fmla="val 140379"/>
              <a:gd name="adj2" fmla="val 236526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 Scope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365047" y="3461133"/>
            <a:ext cx="1175971" cy="420023"/>
          </a:xfrm>
          <a:prstGeom prst="wedgeRoundRectCallout">
            <a:avLst>
              <a:gd name="adj1" fmla="val -15985"/>
              <a:gd name="adj2" fmla="val 252110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3-Time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40918" y="4429425"/>
            <a:ext cx="1175971" cy="420023"/>
          </a:xfrm>
          <a:prstGeom prst="wedgeRoundRectCallout">
            <a:avLst>
              <a:gd name="adj1" fmla="val 135531"/>
              <a:gd name="adj2" fmla="val -41396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4- Cost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9617" y="5245039"/>
            <a:ext cx="1175971" cy="420023"/>
          </a:xfrm>
          <a:prstGeom prst="wedgeRoundRectCallout">
            <a:avLst>
              <a:gd name="adj1" fmla="val 123409"/>
              <a:gd name="adj2" fmla="val -59578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5- Quality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731244" y="2152370"/>
            <a:ext cx="1803156" cy="537188"/>
          </a:xfrm>
          <a:prstGeom prst="wedgeRoundRectCallout">
            <a:avLst>
              <a:gd name="adj1" fmla="val -96512"/>
              <a:gd name="adj2" fmla="val 236525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6- Human Resources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340952" y="990600"/>
            <a:ext cx="1881554" cy="603559"/>
          </a:xfrm>
          <a:prstGeom prst="wedgeRoundRectCallout">
            <a:avLst>
              <a:gd name="adj1" fmla="val 89470"/>
              <a:gd name="adj2" fmla="val 368994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7- Communication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028717" y="5377092"/>
            <a:ext cx="1215170" cy="365474"/>
          </a:xfrm>
          <a:prstGeom prst="wedgeRoundRectCallout">
            <a:avLst>
              <a:gd name="adj1" fmla="val 90760"/>
              <a:gd name="adj2" fmla="val -95282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 Risk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005637" y="3551193"/>
            <a:ext cx="1528762" cy="521111"/>
          </a:xfrm>
          <a:prstGeom prst="wedgeRoundRectCallout">
            <a:avLst>
              <a:gd name="adj1" fmla="val -104469"/>
              <a:gd name="adj2" fmla="val -15422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9- Procurement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38" y="4209755"/>
            <a:ext cx="1538562" cy="1140062"/>
          </a:xfrm>
          <a:prstGeom prst="rect">
            <a:avLst/>
          </a:prstGeom>
          <a:solidFill>
            <a:schemeClr val="bg1">
              <a:alpha val="25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ounded Rectangular Callout 16"/>
          <p:cNvSpPr/>
          <p:nvPr/>
        </p:nvSpPr>
        <p:spPr>
          <a:xfrm>
            <a:off x="5163283" y="4467438"/>
            <a:ext cx="1518963" cy="420023"/>
          </a:xfrm>
          <a:prstGeom prst="wedgeRoundRectCallout">
            <a:avLst>
              <a:gd name="adj1" fmla="val 90682"/>
              <a:gd name="adj2" fmla="val 80681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10- Stakeholders</a:t>
            </a:r>
          </a:p>
        </p:txBody>
      </p:sp>
      <p:sp>
        <p:nvSpPr>
          <p:cNvPr id="18" name="Freeform 17"/>
          <p:cNvSpPr/>
          <p:nvPr/>
        </p:nvSpPr>
        <p:spPr>
          <a:xfrm>
            <a:off x="2219850" y="2632396"/>
            <a:ext cx="4824987" cy="2597667"/>
          </a:xfrm>
          <a:custGeom>
            <a:avLst/>
            <a:gdLst>
              <a:gd name="connsiteX0" fmla="*/ 215815 w 4689707"/>
              <a:gd name="connsiteY0" fmla="*/ 194462 h 3298856"/>
              <a:gd name="connsiteX1" fmla="*/ 2501815 w 4689707"/>
              <a:gd name="connsiteY1" fmla="*/ 180608 h 3298856"/>
              <a:gd name="connsiteX2" fmla="*/ 3804142 w 4689707"/>
              <a:gd name="connsiteY2" fmla="*/ 610098 h 3298856"/>
              <a:gd name="connsiteX3" fmla="*/ 4164360 w 4689707"/>
              <a:gd name="connsiteY3" fmla="*/ 1358244 h 3298856"/>
              <a:gd name="connsiteX4" fmla="*/ 4579997 w 4689707"/>
              <a:gd name="connsiteY4" fmla="*/ 2840680 h 3298856"/>
              <a:gd name="connsiteX5" fmla="*/ 1975342 w 4689707"/>
              <a:gd name="connsiteY5" fmla="*/ 3284026 h 3298856"/>
              <a:gd name="connsiteX6" fmla="*/ 2363270 w 4689707"/>
              <a:gd name="connsiteY6" fmla="*/ 2411189 h 3298856"/>
              <a:gd name="connsiteX7" fmla="*/ 617597 w 4689707"/>
              <a:gd name="connsiteY7" fmla="*/ 2993080 h 3298856"/>
              <a:gd name="connsiteX8" fmla="*/ 257379 w 4689707"/>
              <a:gd name="connsiteY8" fmla="*/ 2217226 h 3298856"/>
              <a:gd name="connsiteX9" fmla="*/ 104979 w 4689707"/>
              <a:gd name="connsiteY9" fmla="*/ 139044 h 3298856"/>
              <a:gd name="connsiteX10" fmla="*/ 215815 w 4689707"/>
              <a:gd name="connsiteY10" fmla="*/ 194462 h 329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89707" h="3298856">
                <a:moveTo>
                  <a:pt x="215815" y="194462"/>
                </a:moveTo>
                <a:cubicBezTo>
                  <a:pt x="615288" y="201389"/>
                  <a:pt x="1903761" y="111335"/>
                  <a:pt x="2501815" y="180608"/>
                </a:cubicBezTo>
                <a:cubicBezTo>
                  <a:pt x="3099869" y="249881"/>
                  <a:pt x="3527051" y="413825"/>
                  <a:pt x="3804142" y="610098"/>
                </a:cubicBezTo>
                <a:cubicBezTo>
                  <a:pt x="4081233" y="806371"/>
                  <a:pt x="4035051" y="986480"/>
                  <a:pt x="4164360" y="1358244"/>
                </a:cubicBezTo>
                <a:cubicBezTo>
                  <a:pt x="4293669" y="1730008"/>
                  <a:pt x="4944833" y="2519716"/>
                  <a:pt x="4579997" y="2840680"/>
                </a:cubicBezTo>
                <a:cubicBezTo>
                  <a:pt x="4215161" y="3161644"/>
                  <a:pt x="2344796" y="3355608"/>
                  <a:pt x="1975342" y="3284026"/>
                </a:cubicBezTo>
                <a:cubicBezTo>
                  <a:pt x="1605888" y="3212444"/>
                  <a:pt x="2589561" y="2459680"/>
                  <a:pt x="2363270" y="2411189"/>
                </a:cubicBezTo>
                <a:cubicBezTo>
                  <a:pt x="2136979" y="2362698"/>
                  <a:pt x="968579" y="3025407"/>
                  <a:pt x="617597" y="2993080"/>
                </a:cubicBezTo>
                <a:cubicBezTo>
                  <a:pt x="266615" y="2960753"/>
                  <a:pt x="342815" y="2692899"/>
                  <a:pt x="257379" y="2217226"/>
                </a:cubicBezTo>
                <a:cubicBezTo>
                  <a:pt x="171943" y="1741553"/>
                  <a:pt x="118834" y="478480"/>
                  <a:pt x="104979" y="139044"/>
                </a:cubicBezTo>
                <a:cubicBezTo>
                  <a:pt x="91124" y="-200392"/>
                  <a:pt x="-183658" y="187535"/>
                  <a:pt x="215815" y="19446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38100">
            <a:solidFill>
              <a:srgbClr val="FF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sz="2400" b="1" dirty="0">
                <a:solidFill>
                  <a:schemeClr val="tx1"/>
                </a:solidFill>
              </a:rPr>
              <a:t>1- Integration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339254" y="1174134"/>
            <a:ext cx="1280746" cy="596627"/>
          </a:xfrm>
          <a:prstGeom prst="wedgeRoundRectCallout">
            <a:avLst>
              <a:gd name="adj1" fmla="val -115378"/>
              <a:gd name="adj2" fmla="val 72890"/>
              <a:gd name="adj3" fmla="val 16667"/>
            </a:avLst>
          </a:prstGeom>
          <a:solidFill>
            <a:srgbClr val="FFC000">
              <a:alpha val="59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7167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5250" y="2209800"/>
            <a:ext cx="2133600" cy="3581401"/>
            <a:chOff x="95250" y="2209800"/>
            <a:chExt cx="2133600" cy="35814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4724401"/>
              <a:ext cx="2133600" cy="1066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09600" y="2209800"/>
              <a:ext cx="738664" cy="2057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Initiating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38400" y="2209800"/>
            <a:ext cx="1695450" cy="3581401"/>
            <a:chOff x="2438400" y="2209800"/>
            <a:chExt cx="1695450" cy="35814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8400" y="4734530"/>
              <a:ext cx="1695450" cy="105667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54868" y="2209800"/>
              <a:ext cx="738664" cy="2057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Planning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7255" y="1905000"/>
            <a:ext cx="1662545" cy="3947621"/>
            <a:chOff x="4357255" y="1905000"/>
            <a:chExt cx="1662545" cy="39476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57255" y="4681166"/>
              <a:ext cx="1662545" cy="117145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0" y="1905000"/>
              <a:ext cx="738664" cy="23622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Executing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19800" y="1447800"/>
            <a:ext cx="1511877" cy="4564981"/>
            <a:chOff x="6019800" y="1447800"/>
            <a:chExt cx="1511877" cy="456498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019800" y="4660384"/>
              <a:ext cx="1511877" cy="135239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83868" y="1447800"/>
              <a:ext cx="1292662" cy="2819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Monitoring &amp; Controlling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10068" y="2230582"/>
            <a:ext cx="1333932" cy="3782199"/>
            <a:chOff x="7810068" y="2230582"/>
            <a:chExt cx="1333932" cy="378219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0068" y="4401341"/>
              <a:ext cx="1333932" cy="16114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952509" y="2230582"/>
              <a:ext cx="738664" cy="2057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Closing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3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355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1F5A7-0B3B-49D1-9644-C8ED2EB5D5E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7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altLang="en-US">
                <a:ea typeface="Microsoft YaHei" panose="020B0503020204020204" pitchFamily="34" charset="-122"/>
              </a:rPr>
              <a:t>What is Project???</a:t>
            </a:r>
            <a:endParaRPr altLang="en-US"/>
          </a:p>
        </p:txBody>
      </p:sp>
      <p:sp>
        <p:nvSpPr>
          <p:cNvPr id="24580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45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D74A3-6558-4813-BA8D-4879C816768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600200" y="10668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500"/>
              </a:spcBef>
              <a:buFontTx/>
              <a:buNone/>
            </a:pPr>
            <a:endParaRPr lang="en-US" altLang="en-US" sz="2000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80343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endParaRPr lang="en-US" altLang="en-US" sz="1800" i="1">
              <a:solidFill>
                <a:srgbClr val="0084CC"/>
              </a:solidFill>
              <a:latin typeface="Kabel Bk BT"/>
              <a:ea typeface="Microsoft YaHei" panose="020B0503020204020204" pitchFamily="34" charset="-122"/>
            </a:endParaRPr>
          </a:p>
        </p:txBody>
      </p:sp>
      <p:sp>
        <p:nvSpPr>
          <p:cNvPr id="266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What is Project?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lvl="1" indent="1588">
              <a:spcBef>
                <a:spcPts val="600"/>
              </a:spcBef>
              <a:buFont typeface="Arial" charset="0"/>
              <a:buNone/>
              <a:tabLst>
                <a:tab pos="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sz="3000" b="1" dirty="0">
                <a:ea typeface="Microsoft YaHei" charset="0"/>
                <a:cs typeface="Microsoft YaHei" charset="0"/>
              </a:rPr>
              <a:t>Project – A </a:t>
            </a:r>
            <a:r>
              <a:rPr lang="en-US" sz="3000" b="1" u="sng" dirty="0">
                <a:ea typeface="Microsoft YaHei" charset="0"/>
                <a:cs typeface="Microsoft YaHei" charset="0"/>
              </a:rPr>
              <a:t>temporary</a:t>
            </a:r>
            <a:r>
              <a:rPr lang="en-US" sz="3000" b="1" dirty="0">
                <a:ea typeface="Microsoft YaHei" charset="0"/>
                <a:cs typeface="Microsoft YaHei" charset="0"/>
              </a:rPr>
              <a:t> endeavor</a:t>
            </a:r>
            <a:r>
              <a:rPr lang="en-US" sz="3000" b="1" u="sng" dirty="0">
                <a:ea typeface="Microsoft YaHei" charset="0"/>
                <a:cs typeface="Microsoft YaHei" charset="0"/>
              </a:rPr>
              <a:t> </a:t>
            </a:r>
            <a:r>
              <a:rPr lang="en-US" sz="3000" b="1" dirty="0">
                <a:ea typeface="Microsoft YaHei" charset="0"/>
                <a:cs typeface="Microsoft YaHei" charset="0"/>
              </a:rPr>
              <a:t>undertaken to create a </a:t>
            </a:r>
            <a:r>
              <a:rPr lang="en-US" sz="3000" b="1" u="sng" dirty="0">
                <a:ea typeface="Microsoft YaHei" charset="0"/>
                <a:cs typeface="Microsoft YaHei" charset="0"/>
              </a:rPr>
              <a:t>unique </a:t>
            </a:r>
            <a:r>
              <a:rPr lang="en-US" sz="3000" b="1" dirty="0">
                <a:ea typeface="Microsoft YaHei" charset="0"/>
                <a:cs typeface="Microsoft YaHei" charset="0"/>
              </a:rPr>
              <a:t>product, service or result</a:t>
            </a:r>
          </a:p>
          <a:p>
            <a:pPr indent="-341313">
              <a:spcBef>
                <a:spcPts val="60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Kabel Bk BT" pitchFamily="34" charset="0"/>
              <a:ea typeface="Microsoft YaHei" charset="0"/>
              <a:cs typeface="Microsoft YaHei" charset="0"/>
            </a:endParaRPr>
          </a:p>
          <a:p>
            <a:pPr indent="-341313">
              <a:spcBef>
                <a:spcPts val="60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bel Bk BT" pitchFamily="34" charset="0"/>
                <a:ea typeface="Microsoft YaHei" charset="0"/>
                <a:cs typeface="Microsoft YaHei" charset="0"/>
              </a:rPr>
              <a:t>How Temporary?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Has a definite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beginning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and end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, not an on-going effort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Ceases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when objectives have been attained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Team is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disbanded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upon project completion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endParaRPr lang="en-US" dirty="0">
              <a:latin typeface="Kabel Bk BT" pitchFamily="34" charset="0"/>
              <a:ea typeface="Microsoft YaHei" charset="0"/>
              <a:cs typeface="Microsoft YaHei" charset="0"/>
            </a:endParaRPr>
          </a:p>
          <a:p>
            <a:pPr indent="-341313">
              <a:spcBef>
                <a:spcPts val="60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bel Bk BT" pitchFamily="34" charset="0"/>
                <a:ea typeface="Microsoft YaHei" charset="0"/>
                <a:cs typeface="Microsoft YaHei" charset="0"/>
              </a:rPr>
              <a:t>Unique?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The product or service is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different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in some way from other product or services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Product characteristics are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progressively elaborated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6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FB609-92A3-4391-BC88-D5DAD01C93B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Characteristics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25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sz="2500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2867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has…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Goal (measurable/verifiable) Oriented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Finite duration with a beginning and end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Uniqueness to a great extent and related uncertainties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Coordinated undertaking of interrelated activities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Performing the activities involve resources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Resources cost money</a:t>
            </a:r>
          </a:p>
          <a:p>
            <a:pPr marL="341313" indent="-341313">
              <a:spcBef>
                <a:spcPts val="625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endParaRPr lang="en-US" sz="2500" dirty="0">
              <a:ea typeface="Microsoft YaHei" charset="0"/>
              <a:cs typeface="Microsoft YaHei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86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3B3331-DCF7-4152-A3C6-9AC764C0941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3259</Words>
  <Application>Microsoft Office PowerPoint</Application>
  <PresentationFormat>On-screen Show (4:3)</PresentationFormat>
  <Paragraphs>699</Paragraphs>
  <Slides>62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 Unicode MS</vt:lpstr>
      <vt:lpstr>Microsoft YaHei</vt:lpstr>
      <vt:lpstr>Arial</vt:lpstr>
      <vt:lpstr>Book Antiqua</vt:lpstr>
      <vt:lpstr>Calibri</vt:lpstr>
      <vt:lpstr>HelveticaNeue-BoldCond</vt:lpstr>
      <vt:lpstr>HelveticaNeue-Condensed</vt:lpstr>
      <vt:lpstr>Kabel Bk BT</vt:lpstr>
      <vt:lpstr>Times New Roman</vt:lpstr>
      <vt:lpstr>Wingdings</vt:lpstr>
      <vt:lpstr>Office Theme</vt:lpstr>
      <vt:lpstr>Visio</vt:lpstr>
      <vt:lpstr>PowerPoint Presentation</vt:lpstr>
      <vt:lpstr>Workshop Agenda</vt:lpstr>
      <vt:lpstr>Introduction</vt:lpstr>
      <vt:lpstr>Project Management Framework</vt:lpstr>
      <vt:lpstr>PowerPoint Presentation</vt:lpstr>
      <vt:lpstr>Topics</vt:lpstr>
      <vt:lpstr>What is Project???</vt:lpstr>
      <vt:lpstr>What is Project?</vt:lpstr>
      <vt:lpstr>Project has…</vt:lpstr>
      <vt:lpstr>Source of Project?</vt:lpstr>
      <vt:lpstr>“Projects” different from “operations”?</vt:lpstr>
      <vt:lpstr>Project Constraints</vt:lpstr>
      <vt:lpstr>Project Phases</vt:lpstr>
      <vt:lpstr>Milestones, Deliverables</vt:lpstr>
      <vt:lpstr>Project Lifecycle (PLC) &amp; Level of Activities</vt:lpstr>
      <vt:lpstr>Typical Project Lifecycle</vt:lpstr>
      <vt:lpstr>Typical Costing &amp; Staffing across PLC</vt:lpstr>
      <vt:lpstr>Risk, Cost of Change in PLC</vt:lpstr>
      <vt:lpstr>Project Boundaries are Important!</vt:lpstr>
      <vt:lpstr>Relationship between Process Group &amp; Phases</vt:lpstr>
      <vt:lpstr>Project Management</vt:lpstr>
      <vt:lpstr>Benefits of Project Management</vt:lpstr>
      <vt:lpstr>What is Program?</vt:lpstr>
      <vt:lpstr>Project Portfolio Management</vt:lpstr>
      <vt:lpstr>Relationship Between PPP</vt:lpstr>
      <vt:lpstr>PPP Overview</vt:lpstr>
      <vt:lpstr>What is PMO?</vt:lpstr>
      <vt:lpstr>Who are Stakeholders?</vt:lpstr>
      <vt:lpstr>Stakeholders</vt:lpstr>
      <vt:lpstr>Stakeholder Register</vt:lpstr>
      <vt:lpstr>Organizational Types</vt:lpstr>
      <vt:lpstr>Functional</vt:lpstr>
      <vt:lpstr>Weak Matrix</vt:lpstr>
      <vt:lpstr>Balance Matrix</vt:lpstr>
      <vt:lpstr>Strong Matrix</vt:lpstr>
      <vt:lpstr>Projectized Matrix</vt:lpstr>
      <vt:lpstr>Organizational Influence</vt:lpstr>
      <vt:lpstr>Project Management Methodologies</vt:lpstr>
      <vt:lpstr>Configuration Management System</vt:lpstr>
      <vt:lpstr>Progressive Elaboration</vt:lpstr>
      <vt:lpstr>Rolling Wave Planning</vt:lpstr>
      <vt:lpstr>Project Documents</vt:lpstr>
      <vt:lpstr>Project Management Plan</vt:lpstr>
      <vt:lpstr>Project Benefits Management Plan</vt:lpstr>
      <vt:lpstr>Subsidiary Plan</vt:lpstr>
      <vt:lpstr>Organizational Process Assets</vt:lpstr>
      <vt:lpstr>Enterprise Environmental Factors</vt:lpstr>
      <vt:lpstr>Project Selection Criteria</vt:lpstr>
      <vt:lpstr>Expert Judgement</vt:lpstr>
      <vt:lpstr>Facilitation Techniques</vt:lpstr>
      <vt:lpstr>Analytical Techniques</vt:lpstr>
      <vt:lpstr>Meetings</vt:lpstr>
      <vt:lpstr>PMI Talent Triangle</vt:lpstr>
      <vt:lpstr>Management &amp; Leadership</vt:lpstr>
      <vt:lpstr>PM Competencies</vt:lpstr>
      <vt:lpstr>Project Manager Responsibilities</vt:lpstr>
      <vt:lpstr>Project Manager Responsibilities</vt:lpstr>
      <vt:lpstr>Project Manager Responsibilities</vt:lpstr>
      <vt:lpstr>Project Manager Competencies</vt:lpstr>
      <vt:lpstr>Project Management Knowledge Areas</vt:lpstr>
      <vt:lpstr>Process Groups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Training Template</dc:title>
  <dc:creator>Hari P Thapliyal</dc:creator>
  <cp:lastModifiedBy>Hari Thapliyal</cp:lastModifiedBy>
  <cp:revision>139</cp:revision>
  <cp:lastPrinted>2017-08-22T12:48:37Z</cp:lastPrinted>
  <dcterms:created xsi:type="dcterms:W3CDTF">2010-10-14T06:04:22Z</dcterms:created>
  <dcterms:modified xsi:type="dcterms:W3CDTF">2017-10-05T17:10:32Z</dcterms:modified>
</cp:coreProperties>
</file>