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7" saveSubsetFonts="1">
  <p:sldMasterIdLst>
    <p:sldMasterId id="2147483648" r:id="rId1"/>
  </p:sldMasterIdLst>
  <p:notesMasterIdLst>
    <p:notesMasterId r:id="rId66"/>
  </p:notesMasterIdLst>
  <p:sldIdLst>
    <p:sldId id="367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706" r:id="rId12"/>
    <p:sldId id="378" r:id="rId13"/>
    <p:sldId id="379" r:id="rId14"/>
    <p:sldId id="707" r:id="rId15"/>
    <p:sldId id="381" r:id="rId16"/>
    <p:sldId id="708" r:id="rId17"/>
    <p:sldId id="710" r:id="rId18"/>
    <p:sldId id="382" r:id="rId19"/>
    <p:sldId id="383" r:id="rId20"/>
    <p:sldId id="384" r:id="rId21"/>
    <p:sldId id="385" r:id="rId22"/>
    <p:sldId id="713" r:id="rId23"/>
    <p:sldId id="387" r:id="rId24"/>
    <p:sldId id="388" r:id="rId25"/>
    <p:sldId id="389" r:id="rId26"/>
    <p:sldId id="390" r:id="rId27"/>
    <p:sldId id="39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446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705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58" autoAdjust="0"/>
  </p:normalViewPr>
  <p:slideViewPr>
    <p:cSldViewPr>
      <p:cViewPr varScale="1">
        <p:scale>
          <a:sx n="65" d="100"/>
          <a:sy n="65" d="100"/>
        </p:scale>
        <p:origin x="13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19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83726BE1-FAB7-4314-B8DA-C22B60F889A1}" type="datetimeFigureOut">
              <a:rPr lang="en-US"/>
              <a:pPr>
                <a:defRPr/>
              </a:pPr>
              <a:t>10-Oct-17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1864C03-2585-451F-BB32-6A74BF0E2B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D1D705-0AE7-4C03-A011-B5CC1EDFD05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1BCD94-6BC4-4711-9E94-F079B64E645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EA6664-FBE8-4C9D-A3D9-DD36565826F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9F873F-5834-4D89-A4B0-BF0E0B03FC5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11B1FD-93A7-4042-9844-1F8FB3BC134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F7F520-38BF-484D-BFA0-49E9BFF0943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046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F7F520-38BF-484D-BFA0-49E9BFF0943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C3D1A1-0139-4AB0-B8A5-CC367132A2F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4F52BA-D1AB-4D8C-A64C-28F75304980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024A1B-2E60-4687-B262-E6E57C8EA43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7A83E5-E7B5-49C1-AFE8-C2DADB08611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856956-ECB4-43E2-9EEF-2187F866F73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A6FC97-CFCD-4EB7-995E-BEDDCC79280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43C838-950E-4D1D-A070-8A387ABF168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C079FF-6BDE-49A5-945A-9E578F17C19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9EE2BE-B2E5-4DCE-B702-E3F936EA53D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C4215F-171D-46CE-BF7C-14B08E08D4E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7CE834-22BE-4DAF-AB12-C675D56D732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CF873A-D794-4EA7-9D65-3E4DF5D0C54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F5B944-ABFC-48DD-8726-0A897B9243D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09B919-B0C2-40E9-B691-8DD7B8E3D2F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C98A95-2E6C-4C95-BD62-1A89904C5AE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1116CC-86BE-4318-BB26-CB1C7741F09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83D9A7-09C2-4C17-AF4C-02A72453753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209" y="4859666"/>
            <a:ext cx="5209646" cy="46073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234D80-D6C5-4D55-91C2-72D274A7F17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05BA8D-FB4F-4C1D-B267-D7FD2DADDA5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1F768-A9F5-46C8-80A2-4CDFB882264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090DAA-B42E-4366-82EC-F08C90DF60E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A61CA9-F7D4-4087-8C9D-930E7E212C6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B36E4B-5254-47BF-BB7D-B23381C5B95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EBEB5D-56F9-4B8F-83D6-F61FF132874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027A23-1FB0-43D8-8ED1-0AE4205ADEC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A23524-F419-4C94-8593-23C799A4BA1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F11ECE-254B-48CB-B777-30D77B54789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800979-EAC6-4F0A-A8BA-E167ADE1E3F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9CB28E-3806-4898-9C77-3ECD3A7D523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29D816-9CCE-40A8-BF9C-E8590DB8E7B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514FEE-E020-4000-9959-EB1D614D60B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9BD130-79A1-4F1C-B581-F156B6FA011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CB00F5-109A-481B-8A99-410D22E4E42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6578AF-2E29-472D-B0C2-58C4FCE77A0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AF8ED4-5BAB-4112-A79A-1D088780C0A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CFCBE1-1911-433F-8ADE-CC5CBCDE88B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4986" indent="-30961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8441" indent="-247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3817" indent="-247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9193" indent="-247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BFFDC-DC4B-49BC-A7A1-F2A67BC4E5A2}" type="slidenum">
              <a:rPr lang="en-US" altLang="en-US" smtClean="0"/>
              <a:pPr/>
              <a:t>109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CD267D-321E-48DD-835D-7910D3E1601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27886A-73FA-489A-8237-C81A7993C40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5F2A06-E4DE-4FC5-BED4-9CBB34CC406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B8B1BF-CB10-485B-B9FC-CDEC5BD3D8D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3A633B-A281-4EA3-A122-E628FF38BBC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22A4CB-D861-4D9D-AAB9-8AE202C68C7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80FC84-2E2F-45FD-A8DD-F04F4EA0173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A90C59-918B-448F-B9B3-E934769D1F0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504AE6-7D4E-4E28-A5C4-095AC861464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05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748C4E-65D4-49FB-8987-86119ADE7C2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20FA5D-8D63-40C0-B785-586D51B80B9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D70899-5F6B-443F-A787-731625C291D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64AB50-4710-4423-8AD8-2DAAA480FA9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768350"/>
            <a:ext cx="5113338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209" y="4861441"/>
            <a:ext cx="5209646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90A05B-227A-4A2F-B0F6-CE529AFD981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2BB470-28BC-450E-B859-0C53C0245C2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EE2DED-3CA9-4912-8FCC-8D89C530F25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C000"/>
          </a:solidFill>
        </p:spPr>
        <p:txBody>
          <a:bodyPr/>
          <a:lstStyle>
            <a:lvl1pPr>
              <a:defRPr sz="4500">
                <a:solidFill>
                  <a:schemeClr val="tx1"/>
                </a:solidFill>
                <a:latin typeface="Kabel Bk B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75DFE-4A90-4132-AEBA-3B7FC011250D}" type="datetime1">
              <a:rPr lang="en-US" smtClean="0"/>
              <a:t>10-Oct-17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B0E1B-A34C-45FA-92AE-2EF867FD5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79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auto">
          <a:xfrm>
            <a:off x="76200" y="2949575"/>
            <a:ext cx="8931275" cy="7842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itchFamily="34" charset="0"/>
              </a:rPr>
              <a:t>Discussions 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6CD9A-7F10-4099-82FD-157101AF49FC}" type="datetime1">
              <a:rPr lang="en-US" smtClean="0"/>
              <a:t>10-Oct-17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ED2F-20DA-4A2C-9246-CE4506E0D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7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1470025"/>
          </a:xfrm>
          <a:solidFill>
            <a:srgbClr val="FFC000"/>
          </a:solidFill>
        </p:spPr>
        <p:txBody>
          <a:bodyPr/>
          <a:lstStyle>
            <a:lvl1pPr>
              <a:defRPr sz="4500">
                <a:solidFill>
                  <a:schemeClr val="tx1"/>
                </a:solidFill>
                <a:latin typeface="Kabel Bk B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6400800" cy="2819400"/>
          </a:xfrm>
        </p:spPr>
        <p:txBody>
          <a:bodyPr/>
          <a:lstStyle>
            <a:lvl1pPr marL="338138" indent="-338138" algn="l">
              <a:buFont typeface="Arial" pitchFamily="34" charset="0"/>
              <a:buChar char="•"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B296D-FDFB-4404-90B1-E0AB4BC341AE}" type="datetime1">
              <a:rPr lang="en-US" smtClean="0"/>
              <a:t>10-Oct-17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11C3B-14C1-45FE-8AF3-5A1BDDCA8C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28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3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16ECE-AD20-45C2-A679-F7F14BAD0C6D}" type="datetime1">
              <a:rPr lang="en-US" smtClean="0"/>
              <a:t>10-Oct-17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DD327-84E9-44EE-94DF-C6A9CABE3A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51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343400" cy="51815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24400" y="990600"/>
            <a:ext cx="4114800" cy="5181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293F8-C3FA-4027-AC03-64E30AEF9E94}" type="datetime1">
              <a:rPr lang="en-US" smtClean="0"/>
              <a:t>10-Oct-17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FBC0A-C31D-419A-8A31-B5D6511992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38100" y="1808163"/>
            <a:ext cx="156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bg1"/>
              </a:buClr>
              <a:defRPr/>
            </a:pPr>
            <a:r>
              <a:rPr lang="en-US" altLang="en-US" sz="1400" b="1">
                <a:solidFill>
                  <a:srgbClr val="1F1F1F"/>
                </a:solidFill>
                <a:latin typeface="Book Antiqua" panose="02040602050305030304" pitchFamily="18" charset="0"/>
              </a:rPr>
              <a:t>Definition</a:t>
            </a:r>
          </a:p>
        </p:txBody>
      </p:sp>
      <p:pic>
        <p:nvPicPr>
          <p:cNvPr id="5" name="Picture 10" descr="key_definition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927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D634F-FD9F-4F37-B905-C63B208F697D}" type="datetime1">
              <a:rPr lang="en-US" smtClean="0"/>
              <a:t>10-Oct-17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2E5C2-0182-4B47-BA36-D663C436B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2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j0219117"/>
          <p:cNvPicPr>
            <a:picLocks noChangeAspect="1" noChangeArrowheads="1" noCrop="1"/>
          </p:cNvPicPr>
          <p:nvPr userDrawn="1"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914400"/>
            <a:ext cx="13049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8"/>
          <p:cNvGraphicFramePr>
            <a:graphicFrameLocks noChangeAspect="1"/>
          </p:cNvGraphicFramePr>
          <p:nvPr userDrawn="1"/>
        </p:nvGraphicFramePr>
        <p:xfrm>
          <a:off x="249238" y="990600"/>
          <a:ext cx="90328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69" name="Visio" r:id="rId4" imgW="491338" imgH="491338" progId="Visio.Drawing.6">
                  <p:embed/>
                </p:oleObj>
              </mc:Choice>
              <mc:Fallback>
                <p:oleObj name="Visio" r:id="rId4" imgW="491338" imgH="491338" progId="Visio.Drawing.6">
                  <p:embed/>
                  <p:pic>
                    <p:nvPicPr>
                      <p:cNvPr id="71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990600"/>
                        <a:ext cx="90328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14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781800" y="1066800"/>
            <a:ext cx="2057400" cy="685800"/>
          </a:xfrm>
        </p:spPr>
        <p:txBody>
          <a:bodyPr/>
          <a:lstStyle>
            <a:lvl1pPr marL="0" indent="0" algn="ctr">
              <a:buNone/>
              <a:defRPr sz="2000" b="1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EEEBA-79B4-4189-982E-C394A8EF3C46}" type="datetime1">
              <a:rPr lang="en-US" smtClean="0"/>
              <a:t>10-Oct-17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57A58-4A0E-4D34-B216-B69C085C3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85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0" y="1211262"/>
            <a:ext cx="2590800" cy="5113338"/>
          </a:xfrm>
          <a:solidFill>
            <a:schemeClr val="bg1"/>
          </a:solidFill>
        </p:spPr>
        <p:txBody>
          <a:bodyPr/>
          <a:lstStyle>
            <a:lvl1pPr marL="0" indent="0" algn="l" defTabSz="347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75" indent="3175" algn="l" defTabSz="4651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1775" indent="0">
              <a:buFont typeface="+mj-lt"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Rectangle 1"/>
          <p:cNvSpPr>
            <a:spLocks noChangeArrowheads="1"/>
          </p:cNvSpPr>
          <p:nvPr userDrawn="1"/>
        </p:nvSpPr>
        <p:spPr bwMode="auto">
          <a:xfrm>
            <a:off x="-9525" y="1588"/>
            <a:ext cx="9153525" cy="91440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  <a:defRPr/>
            </a:pPr>
            <a:endParaRPr lang="en-US" alt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3124200" y="6480175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Times New Roman" panose="02020603050405020304" pitchFamily="18" charset="0"/>
              <a:buNone/>
              <a:defRPr/>
            </a:pPr>
            <a:r>
              <a:rPr lang="en-US" sz="1000" dirty="0"/>
              <a:t>Copyright 2017 Vedavit Project Solutions</a:t>
            </a:r>
          </a:p>
        </p:txBody>
      </p:sp>
      <p:pic>
        <p:nvPicPr>
          <p:cNvPr id="11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6" y="593272"/>
            <a:ext cx="61581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4" y="592138"/>
            <a:ext cx="480512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48596"/>
            <a:ext cx="6619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0825" cy="542925"/>
          </a:xfrm>
          <a:prstGeom prst="rect">
            <a:avLst/>
          </a:prstGeom>
          <a:solidFill>
            <a:srgbClr val="FFC000"/>
          </a:solidFill>
          <a:ln w="9525" cap="flat">
            <a:noFill/>
            <a:round/>
            <a:headEnd/>
            <a:tailEnd/>
          </a:ln>
          <a:effectLst/>
        </p:spPr>
        <p:txBody>
          <a:bodyPr/>
          <a:lstStyle>
            <a:lvl1pPr>
              <a:defRPr sz="2400">
                <a:latin typeface="Berlin Sans FB" panose="020E0602020502020306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Process Name</a:t>
            </a:r>
          </a:p>
        </p:txBody>
      </p:sp>
      <p:sp>
        <p:nvSpPr>
          <p:cNvPr id="38" name="Content Placeholder 19"/>
          <p:cNvSpPr>
            <a:spLocks noGrp="1"/>
          </p:cNvSpPr>
          <p:nvPr>
            <p:ph sz="quarter" idx="12" hasCustomPrompt="1"/>
          </p:nvPr>
        </p:nvSpPr>
        <p:spPr>
          <a:xfrm>
            <a:off x="457199" y="1211262"/>
            <a:ext cx="2819399" cy="5113338"/>
          </a:xfrm>
        </p:spPr>
        <p:txBody>
          <a:bodyPr/>
          <a:lstStyle>
            <a:lvl1pPr marL="0" indent="0" defTabSz="347663"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1pPr>
            <a:lvl2pPr marL="174625" indent="3175" defTabSz="406400">
              <a:buClr>
                <a:schemeClr val="bg1"/>
              </a:buClr>
              <a:buFont typeface="Arial" panose="020B0604020202020204" pitchFamily="34" charset="0"/>
              <a:buChar char="•"/>
              <a:defRPr sz="1800"/>
            </a:lvl2pPr>
            <a:lvl3pPr marL="0" indent="0">
              <a:buFont typeface="+mj-lt"/>
              <a:buNone/>
              <a:defRPr sz="1600"/>
            </a:lvl3pPr>
            <a:lvl4pPr marL="0" indent="0">
              <a:buFont typeface="+mj-lt"/>
              <a:buNone/>
              <a:defRPr sz="1600"/>
            </a:lvl4pPr>
            <a:lvl5pPr marL="0" indent="0">
              <a:buFont typeface="+mj-lt"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0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6248401" y="1211262"/>
            <a:ext cx="2700338" cy="5194502"/>
          </a:xfrm>
        </p:spPr>
        <p:txBody>
          <a:bodyPr/>
          <a:lstStyle>
            <a:lvl1pPr marL="0" indent="0" algn="l" defTabSz="347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3175" defTabSz="406400">
              <a:buClr>
                <a:schemeClr val="bg1"/>
              </a:buClr>
              <a:buFont typeface="Arial" panose="020B0604020202020204" pitchFamily="34" charset="0"/>
              <a:buChar char="•"/>
              <a:tabLst/>
              <a:defRPr sz="1800"/>
            </a:lvl2pPr>
            <a:lvl3pPr marL="177800" indent="0">
              <a:buFont typeface="+mj-lt"/>
              <a:buNone/>
              <a:tabLst/>
              <a:defRPr sz="1600"/>
            </a:lvl3pPr>
            <a:lvl4pPr marL="177800" indent="0">
              <a:buFont typeface="+mj-lt"/>
              <a:buNone/>
              <a:tabLst/>
              <a:defRPr sz="1600"/>
            </a:lvl4pPr>
            <a:lvl5pPr marL="177800" indent="0">
              <a:buFont typeface="+mj-lt"/>
              <a:buNone/>
              <a:tabLst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-9525" y="1"/>
            <a:ext cx="923925" cy="542924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/>
          <a:lstStyle>
            <a:lvl1pPr marL="0" indent="0" algn="l">
              <a:buFont typeface="Arial" panose="020B0604020202020204" pitchFamily="34" charset="0"/>
              <a:buNone/>
              <a:defRPr sz="1400" b="1"/>
            </a:lvl1pPr>
            <a:lvl2pPr algn="ctr">
              <a:buNone/>
              <a:defRPr sz="1800" b="1"/>
            </a:lvl2pPr>
            <a:lvl3pPr algn="ctr">
              <a:buNone/>
              <a:defRPr sz="1800" b="1"/>
            </a:lvl3pPr>
            <a:lvl4pPr algn="ctr">
              <a:buNone/>
              <a:defRPr sz="1800" b="1"/>
            </a:lvl4pPr>
            <a:lvl5pPr algn="ctr">
              <a:buNone/>
              <a:defRPr sz="1800" b="1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Text Placehold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305800" y="0"/>
            <a:ext cx="838200" cy="542925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>
              <a:buFont typeface="Arial" panose="020B0604020202020204" pitchFamily="34" charset="0"/>
              <a:buNone/>
              <a:defRPr lang="en-US" sz="1400" b="1" dirty="0"/>
            </a:lvl1pPr>
          </a:lstStyle>
          <a:p>
            <a:pPr marL="342900" lvl="0" indent="-342900"/>
            <a:r>
              <a:rPr lang="en-US" dirty="0"/>
              <a:t>Click to edit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dt" idx="17"/>
          </p:nvPr>
        </p:nvSpPr>
        <p:spPr>
          <a:xfrm>
            <a:off x="457200" y="6480175"/>
            <a:ext cx="2130425" cy="361950"/>
          </a:xfrm>
        </p:spPr>
        <p:txBody>
          <a:bodyPr/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fld id="{C4B0FDDA-C966-492F-8A90-44851F439369}" type="datetime1">
              <a:rPr lang="en-US" smtClean="0"/>
              <a:t>10-Oct-17</a:t>
            </a:fld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3352800" y="1142999"/>
            <a:ext cx="2819400" cy="5267211"/>
          </a:xfrm>
          <a:prstGeom prst="roundRect">
            <a:avLst>
              <a:gd name="adj" fmla="val 2629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sldNum" idx="18"/>
          </p:nvPr>
        </p:nvSpPr>
        <p:spPr>
          <a:xfrm>
            <a:off x="6553200" y="6480175"/>
            <a:ext cx="2130425" cy="361950"/>
          </a:xfrm>
        </p:spPr>
        <p:txBody>
          <a:bodyPr/>
          <a:lstStyle>
            <a:lvl1pPr>
              <a:defRPr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023D243F-FF89-4CDA-A0EF-C0FAAD3DFB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74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4F6DC-F0A9-45D1-971F-06AC6C79C5C3}" type="datetime1">
              <a:rPr lang="en-US" smtClean="0"/>
              <a:t>10-Oct-17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5DE95-5651-417F-AA75-CAAE0168A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62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wo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67813-97CB-4FCF-B28D-0102FD816612}" type="datetime1">
              <a:rPr lang="en-US" smtClean="0"/>
              <a:t>10-Oct-17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324BE-006E-4E71-BF89-B87422895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00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01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951F69D-BC28-4B2C-814E-9C8D4441EDAF}" type="datetime1">
              <a:rPr lang="en-US" smtClean="0"/>
              <a:t>10-Oct-17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01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01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B7B0511-93E4-4B28-B8B7-1EBF03F15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808038"/>
          </a:xfrm>
          <a:prstGeom prst="rect">
            <a:avLst/>
          </a:prstGeom>
          <a:solidFill>
            <a:srgbClr val="34E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 rot="16200000">
            <a:off x="-1507950" y="3304094"/>
            <a:ext cx="3382961" cy="58477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 b="1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vedavit</a:t>
            </a:r>
            <a:endParaRPr lang="en-IN" sz="3200" b="1" dirty="0">
              <a:ln w="2222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4000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en-US" sz="4000"/>
              <a:t>Project Integration Management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8397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7D366A-2A0A-4CAF-995B-BDE5553E0CF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2. Develop Project Management Plan</a:t>
            </a:r>
          </a:p>
        </p:txBody>
      </p:sp>
      <p:sp>
        <p:nvSpPr>
          <p:cNvPr id="10240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b="1" dirty="0"/>
              <a:t>	</a:t>
            </a:r>
            <a:r>
              <a:rPr lang="en-IN" dirty="0"/>
              <a:t>The process of defining, preparing, and coordinating all plan components and consolidating them into an integrated project management plan.</a:t>
            </a:r>
            <a:endParaRPr lang="en-US" altLang="en-US" b="1" dirty="0"/>
          </a:p>
          <a:p>
            <a:endParaRPr lang="en-US" altLang="en-US" dirty="0"/>
          </a:p>
        </p:txBody>
      </p:sp>
      <p:pic>
        <p:nvPicPr>
          <p:cNvPr id="102404" name="Picture 4" descr="D:\Works\Training-Material\My Pictures\PM-Images\Project_Plann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06837"/>
            <a:ext cx="2516289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0240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2D873B-6ABB-4AC7-81F5-36F3702C483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D42C97-3DD9-4545-92FD-6F7FE93ED0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.1 Expert judgment</a:t>
            </a:r>
          </a:p>
          <a:p>
            <a:r>
              <a:rPr lang="en-US" dirty="0"/>
              <a:t>.2 Data gathering</a:t>
            </a:r>
          </a:p>
          <a:p>
            <a:pPr lvl="1"/>
            <a:r>
              <a:rPr lang="en-US" dirty="0"/>
              <a:t>• Brainstorming</a:t>
            </a:r>
          </a:p>
          <a:p>
            <a:pPr lvl="1"/>
            <a:r>
              <a:rPr lang="en-US" dirty="0"/>
              <a:t>• Checklists</a:t>
            </a:r>
          </a:p>
          <a:p>
            <a:pPr lvl="1"/>
            <a:r>
              <a:rPr lang="en-US" dirty="0"/>
              <a:t>• Focus groups</a:t>
            </a:r>
          </a:p>
          <a:p>
            <a:pPr lvl="1"/>
            <a:r>
              <a:rPr lang="en-US" dirty="0"/>
              <a:t>• Interviews</a:t>
            </a:r>
          </a:p>
          <a:p>
            <a:r>
              <a:rPr lang="en-US" dirty="0"/>
              <a:t>.3 Interpersonal and team skills</a:t>
            </a:r>
          </a:p>
          <a:p>
            <a:pPr lvl="1"/>
            <a:r>
              <a:rPr lang="en-US" dirty="0"/>
              <a:t>• Conflict management</a:t>
            </a:r>
          </a:p>
          <a:p>
            <a:pPr lvl="1"/>
            <a:r>
              <a:rPr lang="en-US" dirty="0"/>
              <a:t>• Facilitation</a:t>
            </a:r>
          </a:p>
          <a:p>
            <a:pPr lvl="1"/>
            <a:r>
              <a:rPr lang="en-US" dirty="0"/>
              <a:t>• Meeting management</a:t>
            </a:r>
          </a:p>
          <a:p>
            <a:r>
              <a:rPr lang="en-US" dirty="0"/>
              <a:t>.4 Meetings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E32847-2E7D-4AB8-8A35-680D3A8C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Project Management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76132-5FA2-4772-9E19-8653B2519A7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.1 Project charter</a:t>
            </a:r>
          </a:p>
          <a:p>
            <a:r>
              <a:rPr lang="en-IN" dirty="0"/>
              <a:t>.2 Outputs from other processes</a:t>
            </a:r>
          </a:p>
          <a:p>
            <a:r>
              <a:rPr lang="en-US" dirty="0"/>
              <a:t>.3 EEFs</a:t>
            </a:r>
          </a:p>
          <a:p>
            <a:r>
              <a:rPr lang="en-US" dirty="0"/>
              <a:t>.4 OPAs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76F66-5C6A-4A35-A7E1-03803A701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.1 Project management plan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38EB43-C988-4DF5-B982-5E26AF8D0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PIM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8FEEFF-541D-4E0B-AE9D-CC17B2E163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A98550-8647-46D5-908C-BAC7811B3DE7}"/>
              </a:ext>
            </a:extLst>
          </p:cNvPr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pPr>
              <a:defRPr/>
            </a:pPr>
            <a:fld id="{023D243F-FF89-4CDA-A0EF-C0FAAD3DFB55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44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Exercise-2</a:t>
            </a:r>
          </a:p>
        </p:txBody>
      </p:sp>
      <p:sp>
        <p:nvSpPr>
          <p:cNvPr id="1064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en-US" b="1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en-US" b="1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b="1"/>
              <a:t>Write name of all type of subsidiary plans for your Project</a:t>
            </a:r>
          </a:p>
          <a:p>
            <a:endParaRPr lang="en-US" altLang="en-US"/>
          </a:p>
        </p:txBody>
      </p:sp>
      <p:sp>
        <p:nvSpPr>
          <p:cNvPr id="106500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06502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EA77F-45E8-4DA1-AB47-ADDC3DB7EBE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3. Direct &amp; Manage Project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E2A9-68FE-4390-BCE0-E6E3AD7E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process of leading and performing the work defined in the project management plan and implementing approved changes to achieve the project’s objectives.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0855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F2991E-C2BE-496C-A76D-3BA27F28F86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08548" name="Picture 4" descr="D:\Works\Training-Material\My Pictures\PM-Images\Project_Execu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910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1F6937-31B4-486B-980F-00186B1CD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.1 Expert judgment</a:t>
            </a:r>
          </a:p>
          <a:p>
            <a:r>
              <a:rPr lang="en-US" dirty="0"/>
              <a:t>.2 Project management 	information system</a:t>
            </a:r>
          </a:p>
          <a:p>
            <a:r>
              <a:rPr lang="en-US" dirty="0"/>
              <a:t>.3 Meetings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667DF7-02A3-4015-835E-6CD514D1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Manage Project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7CAA1-3B61-47E6-8DDA-0DFC50C1BC4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400" dirty="0"/>
              <a:t>.1 Project management plan</a:t>
            </a:r>
          </a:p>
          <a:p>
            <a:r>
              <a:rPr lang="en-US" sz="1400" dirty="0"/>
              <a:t>	• Any component</a:t>
            </a:r>
          </a:p>
          <a:p>
            <a:r>
              <a:rPr lang="en-US" sz="1400" dirty="0"/>
              <a:t>.2 Project documents</a:t>
            </a:r>
          </a:p>
          <a:p>
            <a:pPr lvl="1"/>
            <a:r>
              <a:rPr lang="en-US" sz="1400" dirty="0"/>
              <a:t>• Change log</a:t>
            </a:r>
          </a:p>
          <a:p>
            <a:pPr lvl="1"/>
            <a:r>
              <a:rPr lang="en-US" sz="1400" dirty="0"/>
              <a:t>• Lessons learned register</a:t>
            </a:r>
          </a:p>
          <a:p>
            <a:pPr lvl="1"/>
            <a:r>
              <a:rPr lang="en-US" sz="1400" dirty="0"/>
              <a:t>• Milestone list</a:t>
            </a:r>
          </a:p>
          <a:p>
            <a:pPr lvl="1"/>
            <a:r>
              <a:rPr lang="en-US" sz="1400" dirty="0"/>
              <a:t>• Project communications</a:t>
            </a:r>
          </a:p>
          <a:p>
            <a:pPr lvl="1"/>
            <a:r>
              <a:rPr lang="en-US" sz="1400" dirty="0"/>
              <a:t>• Project schedule</a:t>
            </a:r>
          </a:p>
          <a:p>
            <a:pPr lvl="1"/>
            <a:r>
              <a:rPr lang="en-US" sz="1400" dirty="0"/>
              <a:t>• RTM</a:t>
            </a:r>
          </a:p>
          <a:p>
            <a:pPr lvl="1"/>
            <a:r>
              <a:rPr lang="en-US" sz="1400" dirty="0"/>
              <a:t>• Risk register</a:t>
            </a:r>
          </a:p>
          <a:p>
            <a:pPr lvl="1"/>
            <a:r>
              <a:rPr lang="en-US" sz="1400" dirty="0"/>
              <a:t>• Risk report</a:t>
            </a:r>
          </a:p>
          <a:p>
            <a:r>
              <a:rPr lang="en-US" sz="1400" dirty="0"/>
              <a:t>.3 Approved change requests</a:t>
            </a:r>
          </a:p>
          <a:p>
            <a:r>
              <a:rPr lang="en-US" sz="1400" dirty="0"/>
              <a:t>.4 EEFs</a:t>
            </a:r>
          </a:p>
          <a:p>
            <a:r>
              <a:rPr lang="en-US" sz="1400" dirty="0"/>
              <a:t>.5 OPAs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CC743-569C-43C1-B52F-A94C93EACF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400" dirty="0"/>
              <a:t>.1 Deliverables</a:t>
            </a:r>
          </a:p>
          <a:p>
            <a:r>
              <a:rPr lang="en-US" sz="1400" dirty="0"/>
              <a:t>.2 Work performance data</a:t>
            </a:r>
          </a:p>
          <a:p>
            <a:r>
              <a:rPr lang="en-US" sz="1400" dirty="0"/>
              <a:t>.3 Issue log</a:t>
            </a:r>
          </a:p>
          <a:p>
            <a:r>
              <a:rPr lang="en-US" sz="1400" dirty="0"/>
              <a:t>.4 Change requests</a:t>
            </a:r>
          </a:p>
          <a:p>
            <a:r>
              <a:rPr lang="en-US" sz="1400" dirty="0"/>
              <a:t>.5 PMP updates</a:t>
            </a:r>
          </a:p>
          <a:p>
            <a:r>
              <a:rPr lang="en-US" sz="1400" dirty="0"/>
              <a:t>	• Any component</a:t>
            </a:r>
          </a:p>
          <a:p>
            <a:r>
              <a:rPr lang="en-US" sz="1400" dirty="0"/>
              <a:t>.6 Project documents updates</a:t>
            </a:r>
          </a:p>
          <a:p>
            <a:pPr lvl="1"/>
            <a:r>
              <a:rPr lang="en-US" sz="1400" dirty="0"/>
              <a:t>• Activity list</a:t>
            </a:r>
          </a:p>
          <a:p>
            <a:pPr lvl="1"/>
            <a:r>
              <a:rPr lang="en-US" sz="1400" dirty="0"/>
              <a:t>• Assumption log</a:t>
            </a:r>
          </a:p>
          <a:p>
            <a:pPr lvl="1"/>
            <a:r>
              <a:rPr lang="en-US" sz="1400" dirty="0"/>
              <a:t>• Lessons learned register</a:t>
            </a:r>
          </a:p>
          <a:p>
            <a:pPr lvl="1"/>
            <a:r>
              <a:rPr lang="en-US" sz="1400" dirty="0"/>
              <a:t>• Requirements Docs.</a:t>
            </a:r>
          </a:p>
          <a:p>
            <a:pPr lvl="1"/>
            <a:r>
              <a:rPr lang="en-US" sz="1400" dirty="0"/>
              <a:t>• Risk register</a:t>
            </a:r>
          </a:p>
          <a:p>
            <a:pPr lvl="1"/>
            <a:r>
              <a:rPr lang="en-US" sz="1400" dirty="0"/>
              <a:t>• Stakeholder register</a:t>
            </a:r>
          </a:p>
          <a:p>
            <a:r>
              <a:rPr lang="en-US" sz="1400" dirty="0"/>
              <a:t>.7 OPAs Updates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EE6C45-C827-4113-B5AD-D62CA67894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PIM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58C8A6-8FC4-4DD9-A140-F40589D06A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EXEC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E2278D-B714-424A-B2D9-B02EB8116DEF}"/>
              </a:ext>
            </a:extLst>
          </p:cNvPr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pPr>
              <a:defRPr/>
            </a:pPr>
            <a:fld id="{023D243F-FF89-4CDA-A0EF-C0FAAD3DFB55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24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Exercise-3</a:t>
            </a:r>
          </a:p>
        </p:txBody>
      </p:sp>
      <p:sp>
        <p:nvSpPr>
          <p:cNvPr id="11264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Write name of Deliverables &amp; Name of work performance information for your Project</a:t>
            </a:r>
          </a:p>
          <a:p>
            <a:endParaRPr lang="en-US" altLang="en-US" dirty="0"/>
          </a:p>
        </p:txBody>
      </p:sp>
      <p:sp>
        <p:nvSpPr>
          <p:cNvPr id="112644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12646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7907A0-5F75-44CA-A742-931F021E261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</a:t>
            </a:r>
            <a:r>
              <a:rPr altLang="en-US" dirty="0"/>
              <a:t>. </a:t>
            </a:r>
            <a:r>
              <a:rPr lang="en-US" altLang="en-US" dirty="0"/>
              <a:t>Manage Project Knowledge</a:t>
            </a:r>
            <a:endParaRPr altLang="en-US" dirty="0"/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800" b="1" dirty="0"/>
              <a:t>	</a:t>
            </a:r>
            <a:r>
              <a:rPr lang="en-IN" sz="2800" dirty="0"/>
              <a:t>The process of using existing knowledge and creating new knowledge to achieve the project’s objectives and contribute to organizational learning. </a:t>
            </a:r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146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CE9E35-67B4-47FC-AD2B-9B605E4C653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285BC-1240-4740-8E79-A09F31971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244181"/>
            <a:ext cx="3595974" cy="17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3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E7DB3-5481-4372-8F1A-C9E6BD0C9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.1 Expert judgment</a:t>
            </a:r>
          </a:p>
          <a:p>
            <a:r>
              <a:rPr lang="en-US" dirty="0"/>
              <a:t>.2 Knowledge management</a:t>
            </a:r>
          </a:p>
          <a:p>
            <a:r>
              <a:rPr lang="en-US" dirty="0"/>
              <a:t>.3 Information management</a:t>
            </a:r>
          </a:p>
          <a:p>
            <a:r>
              <a:rPr lang="en-US" dirty="0"/>
              <a:t>.4 Interpersonal and team skills</a:t>
            </a:r>
          </a:p>
          <a:p>
            <a:pPr lvl="1"/>
            <a:r>
              <a:rPr lang="en-US" dirty="0"/>
              <a:t>• Active listening</a:t>
            </a:r>
          </a:p>
          <a:p>
            <a:pPr lvl="1"/>
            <a:r>
              <a:rPr lang="en-US" dirty="0"/>
              <a:t>• Facilitation</a:t>
            </a:r>
          </a:p>
          <a:p>
            <a:pPr lvl="1"/>
            <a:r>
              <a:rPr lang="en-US" dirty="0"/>
              <a:t>• Leadership</a:t>
            </a:r>
          </a:p>
          <a:p>
            <a:pPr lvl="1"/>
            <a:r>
              <a:rPr lang="en-US" dirty="0"/>
              <a:t>• Networking</a:t>
            </a:r>
          </a:p>
          <a:p>
            <a:pPr lvl="1"/>
            <a:r>
              <a:rPr lang="en-US" dirty="0"/>
              <a:t>• Political awareness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F3ECF7-0E38-4F2C-9BF6-ADAB61B7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Project Knowledge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62AC6-BD29-4C8D-9AD5-F065A42035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/>
              <a:t>.1 Project management plan</a:t>
            </a:r>
          </a:p>
          <a:p>
            <a:r>
              <a:rPr lang="en-US" sz="1600" dirty="0"/>
              <a:t>	• All components</a:t>
            </a:r>
          </a:p>
          <a:p>
            <a:r>
              <a:rPr lang="en-US" sz="1600" dirty="0"/>
              <a:t>.2 Project documents</a:t>
            </a:r>
          </a:p>
          <a:p>
            <a:pPr lvl="1"/>
            <a:r>
              <a:rPr lang="en-US" sz="1400" dirty="0"/>
              <a:t>• Lessons learned register</a:t>
            </a:r>
          </a:p>
          <a:p>
            <a:pPr lvl="1"/>
            <a:r>
              <a:rPr lang="en-US" sz="1400" dirty="0"/>
              <a:t>• Project team assignments</a:t>
            </a:r>
          </a:p>
          <a:p>
            <a:pPr lvl="1"/>
            <a:r>
              <a:rPr lang="en-US" sz="1400" dirty="0"/>
              <a:t>• Resource breakdown structure</a:t>
            </a:r>
          </a:p>
          <a:p>
            <a:pPr lvl="1"/>
            <a:r>
              <a:rPr lang="en-US" sz="1400" dirty="0"/>
              <a:t>• Source selection criteria</a:t>
            </a:r>
          </a:p>
          <a:p>
            <a:pPr lvl="1"/>
            <a:r>
              <a:rPr lang="en-US" sz="1400" dirty="0"/>
              <a:t>• Stakeholder register</a:t>
            </a:r>
          </a:p>
          <a:p>
            <a:r>
              <a:rPr lang="en-US" sz="1600" dirty="0"/>
              <a:t>.3 Deliverables</a:t>
            </a:r>
          </a:p>
          <a:p>
            <a:r>
              <a:rPr lang="en-US" sz="1600" dirty="0"/>
              <a:t>.4 EEFs</a:t>
            </a:r>
          </a:p>
          <a:p>
            <a:r>
              <a:rPr lang="en-US" sz="1600" dirty="0"/>
              <a:t>.5 OPAs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B7038-5CDA-464F-9AD7-FE153AF218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.1 Lessons learned register</a:t>
            </a:r>
          </a:p>
          <a:p>
            <a:r>
              <a:rPr lang="en-US" dirty="0"/>
              <a:t>.2 Project management plan</a:t>
            </a:r>
          </a:p>
          <a:p>
            <a:r>
              <a:rPr lang="en-US" dirty="0"/>
              <a:t>updates</a:t>
            </a:r>
          </a:p>
          <a:p>
            <a:r>
              <a:rPr lang="en-US" dirty="0"/>
              <a:t>	• Any component</a:t>
            </a:r>
          </a:p>
          <a:p>
            <a:r>
              <a:rPr lang="en-US" dirty="0"/>
              <a:t>.3 OPAs updates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E99588-C044-43C4-A76E-6E71BEAF1C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PIM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E36CB4-6555-4A33-AE7E-0E68A2DE20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EXEC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A3B2D2-45BF-4AD2-950D-1D9D7EF1BB51}"/>
              </a:ext>
            </a:extLst>
          </p:cNvPr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pPr>
              <a:defRPr/>
            </a:pPr>
            <a:fld id="{023D243F-FF89-4CDA-A0EF-C0FAAD3DFB55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33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5</a:t>
            </a:r>
            <a:r>
              <a:rPr altLang="en-US" dirty="0"/>
              <a:t>. Monitor &amp; Control Project Work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800" b="1" dirty="0"/>
              <a:t>	</a:t>
            </a:r>
            <a:r>
              <a:rPr lang="en-IN" sz="2800" dirty="0"/>
              <a:t>The process of tracking, reviewing, and reporting overall progress to meet the performance objectives defined in the project management plan. </a:t>
            </a:r>
            <a:endParaRPr lang="en-US" altLang="en-US" sz="2800" dirty="0"/>
          </a:p>
        </p:txBody>
      </p:sp>
      <p:pic>
        <p:nvPicPr>
          <p:cNvPr id="114692" name="Picture 5" descr="D:\Works\Training-Material\My Pictures\PM-Images\Monitor_Control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62400"/>
            <a:ext cx="33718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146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CE9E35-67B4-47FC-AD2B-9B605E4C653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.1 Expert judgment</a:t>
            </a:r>
          </a:p>
          <a:p>
            <a:r>
              <a:rPr lang="en-US" dirty="0"/>
              <a:t>.2 Data analysis</a:t>
            </a:r>
          </a:p>
          <a:p>
            <a:pPr lvl="1"/>
            <a:r>
              <a:rPr lang="en-US" dirty="0"/>
              <a:t>• Alternatives analysis</a:t>
            </a:r>
          </a:p>
          <a:p>
            <a:pPr lvl="1"/>
            <a:r>
              <a:rPr lang="en-US" dirty="0"/>
              <a:t>• Cost-benefit analysis</a:t>
            </a:r>
          </a:p>
          <a:p>
            <a:pPr lvl="1"/>
            <a:r>
              <a:rPr lang="en-US" dirty="0"/>
              <a:t>• Earned value analysis</a:t>
            </a:r>
          </a:p>
          <a:p>
            <a:pPr lvl="1"/>
            <a:r>
              <a:rPr lang="en-US" dirty="0"/>
              <a:t>• Root cause analysis</a:t>
            </a:r>
          </a:p>
          <a:p>
            <a:pPr lvl="1"/>
            <a:r>
              <a:rPr lang="en-US" dirty="0"/>
              <a:t>• Trend analysis</a:t>
            </a:r>
          </a:p>
          <a:p>
            <a:pPr lvl="1"/>
            <a:r>
              <a:rPr lang="en-US" dirty="0"/>
              <a:t>• Variance analysis</a:t>
            </a:r>
          </a:p>
          <a:p>
            <a:r>
              <a:rPr lang="en-US" dirty="0"/>
              <a:t>.3 Decision making</a:t>
            </a:r>
          </a:p>
          <a:p>
            <a:r>
              <a:rPr lang="en-US" dirty="0"/>
              <a:t>.4 Meetings</a:t>
            </a:r>
            <a:endParaRPr lang="en-US" altLang="en-US" dirty="0"/>
          </a:p>
        </p:txBody>
      </p:sp>
      <p:sp>
        <p:nvSpPr>
          <p:cNvPr id="116738" name="Title 3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Monitor and Control Project Work</a:t>
            </a:r>
          </a:p>
        </p:txBody>
      </p:sp>
      <p:sp>
        <p:nvSpPr>
          <p:cNvPr id="116739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400" dirty="0"/>
              <a:t>.1 Project management plan</a:t>
            </a:r>
          </a:p>
          <a:p>
            <a:pPr lvl="1"/>
            <a:r>
              <a:rPr lang="en-US" dirty="0"/>
              <a:t>• Any component</a:t>
            </a:r>
          </a:p>
          <a:p>
            <a:r>
              <a:rPr lang="en-US" sz="1400" dirty="0"/>
              <a:t>.2 Project documents</a:t>
            </a:r>
          </a:p>
          <a:p>
            <a:pPr lvl="1"/>
            <a:r>
              <a:rPr lang="en-US" sz="1400" dirty="0"/>
              <a:t>• Assumption log</a:t>
            </a:r>
          </a:p>
          <a:p>
            <a:pPr lvl="1"/>
            <a:r>
              <a:rPr lang="en-US" sz="1400" dirty="0"/>
              <a:t>• Basis of estimates</a:t>
            </a:r>
          </a:p>
          <a:p>
            <a:pPr lvl="1"/>
            <a:r>
              <a:rPr lang="en-US" sz="1400" dirty="0"/>
              <a:t>• Cost forecasts</a:t>
            </a:r>
          </a:p>
          <a:p>
            <a:pPr lvl="1"/>
            <a:r>
              <a:rPr lang="en-US" sz="1400" dirty="0"/>
              <a:t>• Issue log</a:t>
            </a:r>
          </a:p>
          <a:p>
            <a:pPr lvl="1"/>
            <a:r>
              <a:rPr lang="en-US" sz="1400" dirty="0"/>
              <a:t>• Lessons learned register</a:t>
            </a:r>
          </a:p>
          <a:p>
            <a:pPr lvl="1"/>
            <a:r>
              <a:rPr lang="en-US" sz="1400" dirty="0"/>
              <a:t>• Milestone list</a:t>
            </a:r>
          </a:p>
          <a:p>
            <a:pPr lvl="1"/>
            <a:r>
              <a:rPr lang="en-US" sz="1400" dirty="0"/>
              <a:t>• Quality reports</a:t>
            </a:r>
          </a:p>
          <a:p>
            <a:pPr lvl="1"/>
            <a:r>
              <a:rPr lang="en-US" sz="1400" dirty="0"/>
              <a:t>• Risk register</a:t>
            </a:r>
          </a:p>
          <a:p>
            <a:pPr lvl="1"/>
            <a:r>
              <a:rPr lang="en-US" sz="1400" dirty="0"/>
              <a:t>• Risk report</a:t>
            </a:r>
          </a:p>
          <a:p>
            <a:pPr lvl="1"/>
            <a:r>
              <a:rPr lang="en-US" sz="1400" dirty="0"/>
              <a:t>• Schedule forecasts</a:t>
            </a:r>
          </a:p>
          <a:p>
            <a:r>
              <a:rPr lang="en-US" sz="1400" dirty="0"/>
              <a:t>.3 Work performance information</a:t>
            </a:r>
          </a:p>
          <a:p>
            <a:r>
              <a:rPr lang="en-US" sz="1400" dirty="0"/>
              <a:t>.4 Agreements</a:t>
            </a:r>
          </a:p>
          <a:p>
            <a:r>
              <a:rPr lang="en-US" sz="1400" dirty="0"/>
              <a:t>.5 EEFs</a:t>
            </a:r>
          </a:p>
          <a:p>
            <a:r>
              <a:rPr lang="en-US" sz="1400" dirty="0"/>
              <a:t>.6 OPA</a:t>
            </a:r>
            <a:endParaRPr lang="en-US" altLang="en-US" sz="1400" dirty="0"/>
          </a:p>
        </p:txBody>
      </p:sp>
      <p:sp>
        <p:nvSpPr>
          <p:cNvPr id="116741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.1 Work performance reports</a:t>
            </a:r>
          </a:p>
          <a:p>
            <a:r>
              <a:rPr lang="en-US" dirty="0"/>
              <a:t>.2 Change requests</a:t>
            </a:r>
          </a:p>
          <a:p>
            <a:r>
              <a:rPr lang="en-US" dirty="0"/>
              <a:t>.3 PMP updates</a:t>
            </a:r>
          </a:p>
          <a:p>
            <a:r>
              <a:rPr lang="en-US" dirty="0"/>
              <a:t>	• Any component</a:t>
            </a:r>
          </a:p>
          <a:p>
            <a:r>
              <a:rPr lang="en-US" dirty="0"/>
              <a:t>.4 Project documents updates</a:t>
            </a:r>
          </a:p>
          <a:p>
            <a:pPr lvl="1"/>
            <a:r>
              <a:rPr lang="en-US" dirty="0"/>
              <a:t>• Cost forecasts</a:t>
            </a:r>
          </a:p>
          <a:p>
            <a:pPr lvl="1"/>
            <a:r>
              <a:rPr lang="en-US" dirty="0"/>
              <a:t>• Issue log</a:t>
            </a:r>
          </a:p>
          <a:p>
            <a:pPr lvl="1"/>
            <a:r>
              <a:rPr lang="en-US" dirty="0"/>
              <a:t>• Lessons learned register</a:t>
            </a:r>
          </a:p>
          <a:p>
            <a:pPr lvl="1"/>
            <a:r>
              <a:rPr lang="en-US" dirty="0"/>
              <a:t>• Risk register</a:t>
            </a:r>
          </a:p>
          <a:p>
            <a:pPr lvl="1"/>
            <a:r>
              <a:rPr lang="en-US" dirty="0"/>
              <a:t>• Schedule forecasts</a:t>
            </a:r>
            <a:endParaRPr lang="en-US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PIM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M&amp;C</a:t>
            </a:r>
          </a:p>
        </p:txBody>
      </p:sp>
      <p:sp>
        <p:nvSpPr>
          <p:cNvPr id="116744" name="Slide Number Placeholder 1"/>
          <p:cNvSpPr>
            <a:spLocks noGrp="1"/>
          </p:cNvSpPr>
          <p:nvPr>
            <p:ph type="sldNum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4F6501-B9B4-4B9F-B8EF-6D90CE4791B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altLang="en-US"/>
          </a:p>
        </p:txBody>
      </p:sp>
      <p:pic>
        <p:nvPicPr>
          <p:cNvPr id="86019" name="Picture 5" descr="D:\Works\Training-Material\My Pictures\PM-Images\Project_Integration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04900"/>
            <a:ext cx="7696200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8602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7ADE4C-A3CE-4D9F-A398-3ACF91859E5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Exercise-4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None/>
            </a:pPr>
            <a:endParaRPr lang="en-US" altLang="en-US" b="1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b="1"/>
              <a:t>Write type &amp; name of a few change requests for your Project</a:t>
            </a:r>
          </a:p>
          <a:p>
            <a:endParaRPr lang="en-US" altLang="en-US"/>
          </a:p>
        </p:txBody>
      </p:sp>
      <p:sp>
        <p:nvSpPr>
          <p:cNvPr id="118788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18790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6F0699-039A-4437-BF75-8810D407B96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</a:t>
            </a:r>
            <a:r>
              <a:rPr altLang="en-US" dirty="0"/>
              <a:t>. Perform Integrated Change Control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>
              <a:buNone/>
            </a:pPr>
            <a:r>
              <a:rPr lang="en-US" altLang="en-US" sz="2800" b="1" dirty="0"/>
              <a:t>	</a:t>
            </a:r>
            <a:r>
              <a:rPr lang="en-IN" sz="2800" dirty="0"/>
              <a:t>The process of reviewing all change requests; approving changes and managing changes to deliverables, organizational process assets, project documents, and the project management plan; and communicating the decisions. </a:t>
            </a:r>
            <a:endParaRPr lang="en-US" altLang="en-US" sz="2800" dirty="0"/>
          </a:p>
        </p:txBody>
      </p:sp>
      <p:pic>
        <p:nvPicPr>
          <p:cNvPr id="120836" name="Picture 4" descr="D:\Works\Training-Material\My Pictures\PM-Images\Who-moved-my-chees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583113"/>
            <a:ext cx="1295400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2083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BF35E5-57CF-4AF7-9CDB-BFACF7FE4EA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7DCA10-CD76-4536-A91D-57582008B9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.1 Expert judgment</a:t>
            </a:r>
          </a:p>
          <a:p>
            <a:r>
              <a:rPr lang="en-US" dirty="0"/>
              <a:t>.2 Change control tools</a:t>
            </a:r>
          </a:p>
          <a:p>
            <a:r>
              <a:rPr lang="en-US" dirty="0"/>
              <a:t>.3 Data analysis</a:t>
            </a:r>
          </a:p>
          <a:p>
            <a:pPr lvl="1"/>
            <a:r>
              <a:rPr lang="en-US" dirty="0"/>
              <a:t>• Alternatives analysis</a:t>
            </a:r>
          </a:p>
          <a:p>
            <a:pPr lvl="1"/>
            <a:r>
              <a:rPr lang="en-US" dirty="0"/>
              <a:t>• Cost-benefit analysis</a:t>
            </a:r>
          </a:p>
          <a:p>
            <a:r>
              <a:rPr lang="en-US" dirty="0"/>
              <a:t>.4 Decision making</a:t>
            </a:r>
          </a:p>
          <a:p>
            <a:pPr lvl="1"/>
            <a:r>
              <a:rPr lang="en-US" dirty="0"/>
              <a:t>• Voting</a:t>
            </a:r>
          </a:p>
          <a:p>
            <a:pPr lvl="1"/>
            <a:r>
              <a:rPr lang="en-US" dirty="0"/>
              <a:t>• Autocratic decision making</a:t>
            </a:r>
          </a:p>
          <a:p>
            <a:pPr lvl="1"/>
            <a:r>
              <a:rPr lang="en-US" dirty="0"/>
              <a:t>• Multicriteria decision analysis</a:t>
            </a:r>
          </a:p>
          <a:p>
            <a:r>
              <a:rPr lang="en-US" dirty="0"/>
              <a:t>.5 Meetings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BC593C-40B3-4B22-A2E3-F51E5AB5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 Integrated Change Control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32217-AFD7-4790-A31C-EEF3DBB3E17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.1 Project management plan</a:t>
            </a:r>
          </a:p>
          <a:p>
            <a:pPr lvl="1"/>
            <a:r>
              <a:rPr lang="en-US" dirty="0"/>
              <a:t>• Change management plan</a:t>
            </a:r>
          </a:p>
          <a:p>
            <a:pPr lvl="1"/>
            <a:r>
              <a:rPr lang="en-US" dirty="0"/>
              <a:t>• Configuration management plan</a:t>
            </a:r>
          </a:p>
          <a:p>
            <a:pPr lvl="1"/>
            <a:r>
              <a:rPr lang="en-US" dirty="0"/>
              <a:t>• Scope baseline</a:t>
            </a:r>
          </a:p>
          <a:p>
            <a:pPr lvl="1"/>
            <a:r>
              <a:rPr lang="en-US" dirty="0"/>
              <a:t>• Schedule baseline</a:t>
            </a:r>
          </a:p>
          <a:p>
            <a:pPr lvl="1"/>
            <a:r>
              <a:rPr lang="en-US" dirty="0"/>
              <a:t>• Cost baseline</a:t>
            </a:r>
          </a:p>
          <a:p>
            <a:r>
              <a:rPr lang="en-US" dirty="0"/>
              <a:t>.2 Project documents</a:t>
            </a:r>
          </a:p>
          <a:p>
            <a:pPr lvl="1"/>
            <a:r>
              <a:rPr lang="en-US" dirty="0"/>
              <a:t>• Basis of estimates</a:t>
            </a:r>
          </a:p>
          <a:p>
            <a:pPr lvl="1"/>
            <a:r>
              <a:rPr lang="en-US" dirty="0"/>
              <a:t>• Requirements traceability matrix</a:t>
            </a:r>
          </a:p>
          <a:p>
            <a:pPr lvl="1"/>
            <a:r>
              <a:rPr lang="en-US" dirty="0"/>
              <a:t>• Risk report</a:t>
            </a:r>
          </a:p>
          <a:p>
            <a:r>
              <a:rPr lang="en-US" dirty="0"/>
              <a:t>.3 Work performance reports</a:t>
            </a:r>
          </a:p>
          <a:p>
            <a:r>
              <a:rPr lang="en-US" dirty="0"/>
              <a:t>.4 Change requests</a:t>
            </a:r>
          </a:p>
          <a:p>
            <a:r>
              <a:rPr lang="en-US" dirty="0"/>
              <a:t>.5 EEFs</a:t>
            </a:r>
          </a:p>
          <a:p>
            <a:r>
              <a:rPr lang="en-US" dirty="0"/>
              <a:t>.6 OPAs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B6A59-ABF1-48C7-B341-0ADB37C502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.1 Approved change requests</a:t>
            </a:r>
          </a:p>
          <a:p>
            <a:r>
              <a:rPr lang="en-US" dirty="0"/>
              <a:t>.2 PMP updates</a:t>
            </a:r>
          </a:p>
          <a:p>
            <a:pPr lvl="1"/>
            <a:r>
              <a:rPr lang="en-US" dirty="0"/>
              <a:t>• Any component</a:t>
            </a:r>
          </a:p>
          <a:p>
            <a:r>
              <a:rPr lang="en-US" dirty="0"/>
              <a:t>.3 Project documents updates</a:t>
            </a:r>
          </a:p>
          <a:p>
            <a:pPr lvl="1"/>
            <a:r>
              <a:rPr lang="en-US" dirty="0"/>
              <a:t>• Change log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8FF34-085F-4500-839E-C484A316CC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PIM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28F485-7376-4431-83D3-AF40D39F40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M&amp;C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1507B-26AC-491F-9955-58878EF45FCB}"/>
              </a:ext>
            </a:extLst>
          </p:cNvPr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pPr>
              <a:defRPr/>
            </a:pPr>
            <a:fld id="{023D243F-FF89-4CDA-A0EF-C0FAAD3DFB55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65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Exercise-5</a:t>
            </a:r>
          </a:p>
        </p:txBody>
      </p:sp>
      <p:sp>
        <p:nvSpPr>
          <p:cNvPr id="12493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Clr>
                <a:schemeClr val="accent1"/>
              </a:buClr>
              <a:buFont typeface="Calibri" panose="020F0502020204030204" pitchFamily="34" charset="0"/>
              <a:buAutoNum type="alphaLcPeriod"/>
            </a:pPr>
            <a:r>
              <a:rPr lang="en-US" altLang="en-US" b="1"/>
              <a:t>Write change management process for your Project  OR</a:t>
            </a:r>
          </a:p>
          <a:p>
            <a:pPr marL="514350" lvl="1" indent="-514350">
              <a:buClr>
                <a:schemeClr val="accent1"/>
              </a:buClr>
              <a:buFont typeface="Calibri" panose="020F0502020204030204" pitchFamily="34" charset="0"/>
              <a:buAutoNum type="alphaLcPeriod"/>
            </a:pPr>
            <a:r>
              <a:rPr lang="en-US" altLang="en-US" b="1"/>
              <a:t>Prepare a format of change request report for your project</a:t>
            </a:r>
          </a:p>
          <a:p>
            <a:endParaRPr lang="en-US" altLang="en-US"/>
          </a:p>
        </p:txBody>
      </p:sp>
      <p:sp>
        <p:nvSpPr>
          <p:cNvPr id="124932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24934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76246A-E012-440F-8FD2-08A8C7218E4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7</a:t>
            </a:r>
            <a:r>
              <a:rPr altLang="en-US" dirty="0"/>
              <a:t>. Close Project or Phase</a:t>
            </a:r>
          </a:p>
        </p:txBody>
      </p:sp>
      <p:sp>
        <p:nvSpPr>
          <p:cNvPr id="1269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b="1" dirty="0"/>
              <a:t>	</a:t>
            </a:r>
            <a:r>
              <a:rPr lang="en-IN" dirty="0"/>
              <a:t>The process of finalizing all activities for the project, phase, or contract. </a:t>
            </a:r>
            <a:endParaRPr lang="en-US" altLang="en-US" b="1" dirty="0"/>
          </a:p>
          <a:p>
            <a:endParaRPr lang="en-US" altLang="en-US" dirty="0"/>
          </a:p>
        </p:txBody>
      </p:sp>
      <p:pic>
        <p:nvPicPr>
          <p:cNvPr id="126980" name="Picture 4" descr="D:\Works\Training-Material\My Pictures\PM-Images\succes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29100"/>
            <a:ext cx="26765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2698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1F47FA-B6FD-400F-97AF-03CBE028A21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3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Close Project or Phase</a:t>
            </a:r>
          </a:p>
        </p:txBody>
      </p:sp>
      <p:sp>
        <p:nvSpPr>
          <p:cNvPr id="129027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200" dirty="0"/>
              <a:t>.1 Project charter</a:t>
            </a:r>
          </a:p>
          <a:p>
            <a:r>
              <a:rPr lang="en-US" sz="1200" dirty="0"/>
              <a:t>.2 Project management plan</a:t>
            </a:r>
          </a:p>
          <a:p>
            <a:pPr lvl="1"/>
            <a:r>
              <a:rPr lang="en-US" sz="1100" dirty="0"/>
              <a:t>• All components</a:t>
            </a:r>
          </a:p>
          <a:p>
            <a:r>
              <a:rPr lang="en-US" sz="1200" dirty="0"/>
              <a:t>.3 Project documents</a:t>
            </a:r>
          </a:p>
          <a:p>
            <a:pPr lvl="1"/>
            <a:r>
              <a:rPr lang="en-US" sz="1100" dirty="0"/>
              <a:t>• Assumption log</a:t>
            </a:r>
          </a:p>
          <a:p>
            <a:pPr lvl="1"/>
            <a:r>
              <a:rPr lang="en-US" sz="1100" dirty="0"/>
              <a:t>• Basis of estimates</a:t>
            </a:r>
          </a:p>
          <a:p>
            <a:pPr lvl="1"/>
            <a:r>
              <a:rPr lang="en-US" sz="1100" dirty="0"/>
              <a:t>• Change log</a:t>
            </a:r>
          </a:p>
          <a:p>
            <a:pPr lvl="1"/>
            <a:r>
              <a:rPr lang="en-US" sz="1100" dirty="0"/>
              <a:t>• Issue log</a:t>
            </a:r>
          </a:p>
          <a:p>
            <a:pPr lvl="1"/>
            <a:r>
              <a:rPr lang="en-US" sz="1100" dirty="0"/>
              <a:t>• Lessons learned register</a:t>
            </a:r>
          </a:p>
          <a:p>
            <a:pPr lvl="1"/>
            <a:r>
              <a:rPr lang="en-US" sz="1100" dirty="0"/>
              <a:t>• Milestone list</a:t>
            </a:r>
          </a:p>
          <a:p>
            <a:pPr lvl="1"/>
            <a:r>
              <a:rPr lang="en-US" sz="1100" dirty="0"/>
              <a:t>• Project communications</a:t>
            </a:r>
          </a:p>
          <a:p>
            <a:pPr lvl="1"/>
            <a:r>
              <a:rPr lang="en-US" sz="1100" dirty="0"/>
              <a:t>• Quality control measurements</a:t>
            </a:r>
          </a:p>
          <a:p>
            <a:pPr lvl="1"/>
            <a:r>
              <a:rPr lang="en-US" sz="1100" dirty="0"/>
              <a:t>• Quality reports</a:t>
            </a:r>
          </a:p>
          <a:p>
            <a:pPr lvl="1"/>
            <a:r>
              <a:rPr lang="en-US" sz="1100" dirty="0"/>
              <a:t>• Requirements</a:t>
            </a:r>
          </a:p>
          <a:p>
            <a:pPr lvl="1"/>
            <a:r>
              <a:rPr lang="en-US" sz="1100" dirty="0"/>
              <a:t>documentation</a:t>
            </a:r>
          </a:p>
          <a:p>
            <a:pPr lvl="1"/>
            <a:r>
              <a:rPr lang="en-US" sz="1100" dirty="0"/>
              <a:t>• Risk register</a:t>
            </a:r>
          </a:p>
          <a:p>
            <a:pPr lvl="1"/>
            <a:r>
              <a:rPr lang="en-US" sz="1100" dirty="0"/>
              <a:t>• Risk report</a:t>
            </a:r>
          </a:p>
          <a:p>
            <a:r>
              <a:rPr lang="en-US" sz="1200" dirty="0"/>
              <a:t>.4 Accepted deliverables</a:t>
            </a:r>
          </a:p>
          <a:p>
            <a:r>
              <a:rPr lang="en-US" sz="1200" dirty="0"/>
              <a:t>.5 Business documents</a:t>
            </a:r>
          </a:p>
          <a:p>
            <a:pPr lvl="1"/>
            <a:r>
              <a:rPr lang="en-US" sz="1100" dirty="0"/>
              <a:t>• Business case</a:t>
            </a:r>
          </a:p>
          <a:p>
            <a:pPr lvl="1"/>
            <a:r>
              <a:rPr lang="en-US" sz="1100" dirty="0"/>
              <a:t>• Benefits management plan</a:t>
            </a:r>
          </a:p>
          <a:p>
            <a:r>
              <a:rPr lang="en-US" sz="1200" dirty="0"/>
              <a:t>.6 Agreements</a:t>
            </a:r>
          </a:p>
          <a:p>
            <a:r>
              <a:rPr lang="en-US" sz="1200" dirty="0"/>
              <a:t>.7 Procurement documentation</a:t>
            </a:r>
          </a:p>
          <a:p>
            <a:r>
              <a:rPr lang="en-US" sz="1200" dirty="0"/>
              <a:t>.8 OPA</a:t>
            </a:r>
            <a:endParaRPr lang="en-US" altLang="en-US" sz="1200" dirty="0"/>
          </a:p>
        </p:txBody>
      </p:sp>
      <p:sp>
        <p:nvSpPr>
          <p:cNvPr id="129028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.1 Expert judgment</a:t>
            </a:r>
          </a:p>
          <a:p>
            <a:r>
              <a:rPr lang="en-US" dirty="0"/>
              <a:t>.2 Data analysis</a:t>
            </a:r>
          </a:p>
          <a:p>
            <a:pPr lvl="1"/>
            <a:r>
              <a:rPr lang="en-US" dirty="0"/>
              <a:t>• Document analysis</a:t>
            </a:r>
          </a:p>
          <a:p>
            <a:pPr lvl="1"/>
            <a:r>
              <a:rPr lang="en-US" dirty="0"/>
              <a:t>• Regression analysis</a:t>
            </a:r>
          </a:p>
          <a:p>
            <a:pPr lvl="1"/>
            <a:r>
              <a:rPr lang="en-US" dirty="0"/>
              <a:t>• Trend analysis</a:t>
            </a:r>
          </a:p>
          <a:p>
            <a:pPr lvl="1"/>
            <a:r>
              <a:rPr lang="en-US" dirty="0"/>
              <a:t>• Variance analysis</a:t>
            </a:r>
          </a:p>
          <a:p>
            <a:r>
              <a:rPr lang="en-US" dirty="0"/>
              <a:t>.3 Meetings</a:t>
            </a:r>
            <a:endParaRPr lang="en-US" altLang="en-US" dirty="0"/>
          </a:p>
        </p:txBody>
      </p:sp>
      <p:sp>
        <p:nvSpPr>
          <p:cNvPr id="129029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.1 Project documents updates</a:t>
            </a:r>
          </a:p>
          <a:p>
            <a:pPr lvl="1"/>
            <a:r>
              <a:rPr lang="en-US" dirty="0"/>
              <a:t>• Lessons learned register</a:t>
            </a:r>
          </a:p>
          <a:p>
            <a:r>
              <a:rPr lang="en-IN" dirty="0"/>
              <a:t>.2 Final product, service, or </a:t>
            </a:r>
            <a:r>
              <a:rPr lang="en-US" dirty="0"/>
              <a:t>result 	transition</a:t>
            </a:r>
          </a:p>
          <a:p>
            <a:r>
              <a:rPr lang="en-US" dirty="0"/>
              <a:t>.3 Final report</a:t>
            </a:r>
          </a:p>
          <a:p>
            <a:r>
              <a:rPr lang="en-US" dirty="0"/>
              <a:t>.4 OPA updates</a:t>
            </a:r>
            <a:endParaRPr lang="en-US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PIM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Closing</a:t>
            </a:r>
          </a:p>
        </p:txBody>
      </p:sp>
      <p:sp>
        <p:nvSpPr>
          <p:cNvPr id="129032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643751-D1CE-4B63-8DB8-236BF3597E2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Exercise-6</a:t>
            </a:r>
          </a:p>
        </p:txBody>
      </p:sp>
      <p:sp>
        <p:nvSpPr>
          <p:cNvPr id="13107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b="1"/>
              <a:t>Write name of documents submitted to organization deliveries made to customer for your Project at the end of your project or project phase.</a:t>
            </a:r>
          </a:p>
          <a:p>
            <a:endParaRPr lang="en-US" altLang="en-US"/>
          </a:p>
        </p:txBody>
      </p:sp>
      <p:sp>
        <p:nvSpPr>
          <p:cNvPr id="131076" name="Content Placehold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31078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36A523-6E1D-45F9-9C43-B1C9C6CF017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3312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5E36A2-D65B-476C-8589-34961D92CBF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en-US"/>
              <a:t>Project Scope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3517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ED712-0FA5-4D28-863B-C0D24ECAC54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5" descr="Requirement-Details3-TajMah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1057275"/>
            <a:ext cx="576738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3722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F053BE-554A-425D-9B54-15FCB32CCBD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altLang="en-US"/>
          </a:p>
        </p:txBody>
      </p:sp>
      <p:pic>
        <p:nvPicPr>
          <p:cNvPr id="880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990600"/>
            <a:ext cx="57626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8806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BA7157-346E-4B40-8163-389CA92AA00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5" descr="Requirement-Details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966788"/>
            <a:ext cx="288925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Level of Detailing in Scope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3926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FAEB5C-8224-4E88-99F5-5B7AB065C7F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39270" name="Picture 6" descr="https://encrypted-tbn0.gstatic.com/images?q=tbn:ANd9GcQK3KUUZWcLGy6jbwdVp6atki0fkOP6gA61h72kzIvx-a35nWq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9695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1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1052513"/>
            <a:ext cx="25717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2" name="Picture 16" descr="https://encrypted-tbn3.gstatic.com/images?q=tbn:ANd9GcQt4VAywrf4fse9wfGPTU1pONwjSSGXH6D2zG1MOi615zg3f1qe1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88" y="2895600"/>
            <a:ext cx="26003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3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29241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4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895600"/>
            <a:ext cx="26098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5" name="Picture 22" descr="https://encrypted-tbn0.gstatic.com/images?q=tbn:ANd9GcTqB4COfDtUz-7UD8GHXoqGq88KPDiA2tnIpMThrYOVZlPSWaW09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641850"/>
            <a:ext cx="24860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5" descr="TenView-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917575"/>
            <a:ext cx="7159625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0" y="0"/>
            <a:ext cx="2921000" cy="771525"/>
          </a:xfrm>
          <a:prstGeom prst="wedgeRoundRectCallout">
            <a:avLst>
              <a:gd name="adj1" fmla="val 15550"/>
              <a:gd name="adj2" fmla="val 188654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How the customer explained it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673225" y="0"/>
            <a:ext cx="3124200" cy="771525"/>
          </a:xfrm>
          <a:prstGeom prst="wedgeRoundRectCallout">
            <a:avLst>
              <a:gd name="adj1" fmla="val 15550"/>
              <a:gd name="adj2" fmla="val 188654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How the Project Leader understood it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513138" y="0"/>
            <a:ext cx="2921000" cy="771525"/>
          </a:xfrm>
          <a:prstGeom prst="wedgeRoundRectCallout">
            <a:avLst>
              <a:gd name="adj1" fmla="val -1930"/>
              <a:gd name="adj2" fmla="val 196346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How the Architect Designed it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689475" y="0"/>
            <a:ext cx="3113088" cy="771525"/>
          </a:xfrm>
          <a:prstGeom prst="wedgeRoundRectCallout">
            <a:avLst>
              <a:gd name="adj1" fmla="val -6573"/>
              <a:gd name="adj2" fmla="val 239423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How the Programmer wrote it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676900" y="0"/>
            <a:ext cx="3467100" cy="771525"/>
          </a:xfrm>
          <a:prstGeom prst="wedgeRoundRectCallout">
            <a:avLst>
              <a:gd name="adj1" fmla="val 15550"/>
              <a:gd name="adj2" fmla="val 188654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How the Business Consultant described it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9525" y="5781675"/>
            <a:ext cx="2921000" cy="771525"/>
          </a:xfrm>
          <a:prstGeom prst="wedgeRoundRectCallout">
            <a:avLst>
              <a:gd name="adj1" fmla="val 2542"/>
              <a:gd name="adj2" fmla="val -163653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How the project was documented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778000" y="5791200"/>
            <a:ext cx="2921000" cy="771525"/>
          </a:xfrm>
          <a:prstGeom prst="wedgeRoundRectCallout">
            <a:avLst>
              <a:gd name="adj1" fmla="val 2542"/>
              <a:gd name="adj2" fmla="val -163653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How operations installed it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225800" y="5826125"/>
            <a:ext cx="2921000" cy="773113"/>
          </a:xfrm>
          <a:prstGeom prst="wedgeRoundRectCallout">
            <a:avLst>
              <a:gd name="adj1" fmla="val 2542"/>
              <a:gd name="adj2" fmla="val -163653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How the customer was billed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330700" y="5826125"/>
            <a:ext cx="2921000" cy="773113"/>
          </a:xfrm>
          <a:prstGeom prst="wedgeRoundRectCallout">
            <a:avLst>
              <a:gd name="adj1" fmla="val 2542"/>
              <a:gd name="adj2" fmla="val -163653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How it was supported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957888" y="5815013"/>
            <a:ext cx="2921000" cy="771525"/>
          </a:xfrm>
          <a:prstGeom prst="wedgeRoundRectCallout">
            <a:avLst>
              <a:gd name="adj1" fmla="val 2542"/>
              <a:gd name="adj2" fmla="val -163653"/>
              <a:gd name="adj3" fmla="val 16667"/>
            </a:avLst>
          </a:prstGeom>
          <a:solidFill>
            <a:schemeClr val="tx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What the customer really needed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41326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8F6E1D-D978-4D77-A527-C781218A519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Scope</a:t>
            </a:r>
          </a:p>
        </p:txBody>
      </p:sp>
      <p:sp>
        <p:nvSpPr>
          <p:cNvPr id="14336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altLang="en-US" b="1"/>
              <a:t>Project Scope</a:t>
            </a:r>
            <a:r>
              <a:rPr lang="en-US" altLang="en-US"/>
              <a:t> "The work that needs to be accomplished to deliver a product, service, or result with the specified features and functions." </a:t>
            </a:r>
            <a:endParaRPr lang="en-US" altLang="en-US" baseline="30000"/>
          </a:p>
          <a:p>
            <a:endParaRPr lang="en-US" altLang="en-US"/>
          </a:p>
          <a:p>
            <a:r>
              <a:rPr lang="en-US" altLang="en-US" b="1"/>
              <a:t>Product Scope</a:t>
            </a:r>
            <a:r>
              <a:rPr lang="en-US" altLang="en-US"/>
              <a:t> "The features and functions that characterize a product, service, or result."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43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BAC924-DFCB-4F6D-A723-8F6C1DAFE00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Scope Management</a:t>
            </a:r>
          </a:p>
        </p:txBody>
      </p:sp>
      <p:sp>
        <p:nvSpPr>
          <p:cNvPr id="14541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buFont typeface="Arial" panose="020B0604020202020204" pitchFamily="34" charset="0"/>
              <a:buNone/>
            </a:pPr>
            <a:r>
              <a:rPr lang="en-US" altLang="en-US" sz="3200" b="1"/>
              <a:t>	Processes required to ensure that the project includes all the work required, and ONLY the work required to complete the project successfully</a:t>
            </a:r>
          </a:p>
          <a:p>
            <a:pPr algn="just"/>
            <a:endParaRPr lang="en-US" altLang="en-US" sz="36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4541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8E9AE8-9194-423A-B321-56E51E27C01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Scope Management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914400" lvl="1" indent="-457200">
              <a:lnSpc>
                <a:spcPct val="200000"/>
              </a:lnSpc>
              <a:buFont typeface="Calibri" pitchFamily="34" charset="0"/>
              <a:buAutoNum type="arabicPeriod" startAt="7"/>
              <a:defRPr/>
            </a:pPr>
            <a:r>
              <a:rPr lang="en-US" sz="3200" dirty="0"/>
              <a:t>Plan Scope Management [PLANNING]</a:t>
            </a:r>
          </a:p>
          <a:p>
            <a:pPr marL="914400" lvl="1" indent="-457200">
              <a:lnSpc>
                <a:spcPct val="200000"/>
              </a:lnSpc>
              <a:buFont typeface="Calibri" pitchFamily="34" charset="0"/>
              <a:buAutoNum type="arabicPeriod" startAt="7"/>
              <a:defRPr/>
            </a:pPr>
            <a:r>
              <a:rPr lang="en-US" sz="3200" dirty="0"/>
              <a:t>Collect Requirements [PLANNING]</a:t>
            </a:r>
          </a:p>
          <a:p>
            <a:pPr marL="914400" lvl="1" indent="-457200">
              <a:lnSpc>
                <a:spcPct val="200000"/>
              </a:lnSpc>
              <a:buFont typeface="Calibri" pitchFamily="34" charset="0"/>
              <a:buAutoNum type="arabicPeriod" startAt="7"/>
              <a:defRPr/>
            </a:pPr>
            <a:r>
              <a:rPr lang="en-US" sz="3200" dirty="0"/>
              <a:t>Define Scope [PLANNING]</a:t>
            </a:r>
          </a:p>
          <a:p>
            <a:pPr marL="914400" lvl="1" indent="-457200">
              <a:lnSpc>
                <a:spcPct val="200000"/>
              </a:lnSpc>
              <a:buFont typeface="Calibri" pitchFamily="34" charset="0"/>
              <a:buAutoNum type="arabicPeriod" startAt="7"/>
              <a:defRPr/>
            </a:pPr>
            <a:r>
              <a:rPr lang="en-US" sz="3200" dirty="0"/>
              <a:t>Create WBS [PLANNING]</a:t>
            </a:r>
          </a:p>
          <a:p>
            <a:pPr marL="914400" lvl="1" indent="-457200">
              <a:lnSpc>
                <a:spcPct val="200000"/>
              </a:lnSpc>
              <a:buFont typeface="Calibri" pitchFamily="34" charset="0"/>
              <a:buAutoNum type="arabicPeriod" startAt="7"/>
              <a:defRPr/>
            </a:pPr>
            <a:r>
              <a:rPr lang="en-US" sz="3200" dirty="0"/>
              <a:t>Validate Scope [M&amp;C]</a:t>
            </a:r>
          </a:p>
          <a:p>
            <a:pPr marL="914400" lvl="1" indent="-457200">
              <a:lnSpc>
                <a:spcPct val="200000"/>
              </a:lnSpc>
              <a:buFont typeface="Calibri" pitchFamily="34" charset="0"/>
              <a:buAutoNum type="arabicPeriod" startAt="7"/>
              <a:defRPr/>
            </a:pPr>
            <a:r>
              <a:rPr lang="en-US" sz="3200" dirty="0"/>
              <a:t>Control Scope [M&amp;C]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4746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D257CB-C2C9-4796-BBC6-EB9A12D7F00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8</a:t>
            </a:r>
            <a:r>
              <a:rPr altLang="en-US" dirty="0"/>
              <a:t>. Plan Scope Management</a:t>
            </a:r>
          </a:p>
        </p:txBody>
      </p:sp>
      <p:sp>
        <p:nvSpPr>
          <p:cNvPr id="1495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 sz="3600" dirty="0"/>
              <a:t>Documenting how the project scope will be defined, validated and controlled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4950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B94F32-993C-49CE-8368-C2605E231AA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3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Plan Scope Management</a:t>
            </a:r>
          </a:p>
        </p:txBody>
      </p:sp>
      <p:sp>
        <p:nvSpPr>
          <p:cNvPr id="15155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/>
              <a:t>.1 Project charter</a:t>
            </a:r>
          </a:p>
          <a:p>
            <a:r>
              <a:rPr lang="en-US" sz="1600" dirty="0"/>
              <a:t>.2 Project management plan</a:t>
            </a:r>
          </a:p>
          <a:p>
            <a:pPr lvl="1"/>
            <a:r>
              <a:rPr lang="en-US" sz="1400" dirty="0"/>
              <a:t>• Quality management plan</a:t>
            </a:r>
          </a:p>
          <a:p>
            <a:pPr lvl="1"/>
            <a:r>
              <a:rPr lang="en-US" sz="1400" dirty="0"/>
              <a:t>• Project life cycle description</a:t>
            </a:r>
          </a:p>
          <a:p>
            <a:pPr lvl="1"/>
            <a:r>
              <a:rPr lang="en-US" sz="1400" dirty="0"/>
              <a:t>• Development approach</a:t>
            </a:r>
          </a:p>
          <a:p>
            <a:r>
              <a:rPr lang="en-US" sz="1600" dirty="0"/>
              <a:t>.3 EEFs</a:t>
            </a:r>
          </a:p>
          <a:p>
            <a:r>
              <a:rPr lang="en-US" sz="1600" dirty="0"/>
              <a:t>.4 OPAs</a:t>
            </a:r>
            <a:endParaRPr lang="en-US" altLang="en-US" sz="1600" dirty="0"/>
          </a:p>
        </p:txBody>
      </p:sp>
      <p:sp>
        <p:nvSpPr>
          <p:cNvPr id="15155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.1 Expert judgment</a:t>
            </a:r>
          </a:p>
          <a:p>
            <a:r>
              <a:rPr lang="en-US" sz="1600" dirty="0"/>
              <a:t>.2 Data analysis</a:t>
            </a:r>
          </a:p>
          <a:p>
            <a:pPr lvl="1"/>
            <a:r>
              <a:rPr lang="en-US" sz="1400" dirty="0"/>
              <a:t>• Alternatives analysis</a:t>
            </a:r>
          </a:p>
          <a:p>
            <a:r>
              <a:rPr lang="en-US" sz="1600" dirty="0"/>
              <a:t>.3 Meetings</a:t>
            </a:r>
            <a:endParaRPr lang="en-US" altLang="en-US" sz="1600" dirty="0"/>
          </a:p>
        </p:txBody>
      </p:sp>
      <p:sp>
        <p:nvSpPr>
          <p:cNvPr id="15155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.1 Scope management plan</a:t>
            </a:r>
          </a:p>
          <a:p>
            <a:r>
              <a:rPr lang="en-US" sz="1600" dirty="0"/>
              <a:t>.2 Requirements 	management plan</a:t>
            </a:r>
            <a:endParaRPr lang="en-US" alt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PSM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PLAN</a:t>
            </a:r>
          </a:p>
        </p:txBody>
      </p:sp>
      <p:sp>
        <p:nvSpPr>
          <p:cNvPr id="151560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31FDAF-612E-4063-9DC1-ED7BCC36BF5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Plan Scope Management IO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Scope Management Plan includes</a:t>
            </a:r>
          </a:p>
          <a:p>
            <a:pPr lvl="1">
              <a:defRPr/>
            </a:pPr>
            <a:r>
              <a:rPr lang="en-US" dirty="0"/>
              <a:t>Process for preparing project scope statement (PSS)</a:t>
            </a:r>
          </a:p>
          <a:p>
            <a:pPr lvl="1">
              <a:defRPr/>
            </a:pPr>
            <a:r>
              <a:rPr lang="en-US" dirty="0"/>
              <a:t>Process that enable creation of WBS from PSS</a:t>
            </a:r>
          </a:p>
          <a:p>
            <a:pPr lvl="1">
              <a:defRPr/>
            </a:pPr>
            <a:r>
              <a:rPr lang="en-US" dirty="0"/>
              <a:t>Process that specifies how formal acceptance be obtained</a:t>
            </a:r>
          </a:p>
          <a:p>
            <a:pPr lvl="1">
              <a:defRPr/>
            </a:pPr>
            <a:r>
              <a:rPr lang="en-US" dirty="0"/>
              <a:t>Process to control changes to details PSS</a:t>
            </a:r>
          </a:p>
          <a:p>
            <a:pPr>
              <a:defRPr/>
            </a:pPr>
            <a:r>
              <a:rPr lang="en-US" dirty="0"/>
              <a:t>Requirement Management Plan includes</a:t>
            </a:r>
          </a:p>
          <a:p>
            <a:pPr lvl="1">
              <a:defRPr/>
            </a:pPr>
            <a:r>
              <a:rPr lang="en-US" dirty="0"/>
              <a:t>Process of analyzing, documenting and managing requirements</a:t>
            </a:r>
          </a:p>
          <a:p>
            <a:pPr lvl="1">
              <a:defRPr/>
            </a:pPr>
            <a:r>
              <a:rPr lang="en-US" dirty="0"/>
              <a:t>Process of requirement prioritization</a:t>
            </a:r>
          </a:p>
          <a:p>
            <a:pPr lvl="1">
              <a:defRPr/>
            </a:pPr>
            <a:r>
              <a:rPr lang="en-US" dirty="0"/>
              <a:t>Product measurement metrics and their rationale</a:t>
            </a:r>
          </a:p>
          <a:p>
            <a:pPr lvl="1">
              <a:defRPr/>
            </a:pPr>
            <a:r>
              <a:rPr lang="en-US" dirty="0"/>
              <a:t>RTM structure</a:t>
            </a:r>
          </a:p>
          <a:p>
            <a:pPr lvl="1">
              <a:defRPr/>
            </a:pPr>
            <a:r>
              <a:rPr lang="en-US" dirty="0"/>
              <a:t>Configuration management activities related to product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5360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24A350-C4D9-4B39-87BE-662C2A4CF61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9</a:t>
            </a:r>
            <a:r>
              <a:rPr altLang="en-US" dirty="0"/>
              <a:t>. Collect Requirements</a:t>
            </a:r>
          </a:p>
        </p:txBody>
      </p:sp>
      <p:sp>
        <p:nvSpPr>
          <p:cNvPr id="15565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en-US" altLang="en-US" sz="3200" b="1" dirty="0"/>
              <a:t>	</a:t>
            </a:r>
            <a:r>
              <a:rPr lang="en-IN" dirty="0"/>
              <a:t>The process of determining, documenting, and managing stakeholder needs and requirements to meet project objectives.</a:t>
            </a:r>
            <a:r>
              <a:rPr lang="en-IN" sz="3200" dirty="0"/>
              <a:t> </a:t>
            </a:r>
            <a:endParaRPr lang="en-US" altLang="en-US" sz="3200" b="1" dirty="0"/>
          </a:p>
          <a:p>
            <a:pPr algn="just"/>
            <a:endParaRPr lang="en-US" altLang="en-US" sz="3600" dirty="0"/>
          </a:p>
        </p:txBody>
      </p:sp>
      <p:pic>
        <p:nvPicPr>
          <p:cNvPr id="155652" name="Picture 4" descr="D:\Works\Training-Material\My Pictures\PM-Images\Collect_Requireme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5565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278BCD-ED44-4607-8B8B-3681EBA78BD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3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Collect Requirements</a:t>
            </a:r>
          </a:p>
        </p:txBody>
      </p:sp>
      <p:sp>
        <p:nvSpPr>
          <p:cNvPr id="157699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800" dirty="0"/>
              <a:t>.1 Project charter</a:t>
            </a:r>
          </a:p>
          <a:p>
            <a:r>
              <a:rPr lang="en-US" sz="1800" dirty="0"/>
              <a:t>.2 Project management 	plan</a:t>
            </a:r>
          </a:p>
          <a:p>
            <a:pPr lvl="1"/>
            <a:r>
              <a:rPr lang="en-US" sz="1600" dirty="0"/>
              <a:t>• Scope management plan</a:t>
            </a:r>
          </a:p>
          <a:p>
            <a:pPr lvl="1"/>
            <a:r>
              <a:rPr lang="en-US" sz="1600" dirty="0"/>
              <a:t>• Requirements 	management plan</a:t>
            </a:r>
          </a:p>
          <a:p>
            <a:pPr lvl="1"/>
            <a:r>
              <a:rPr lang="en-US" sz="1600" dirty="0"/>
              <a:t>• Stakeholder engagement 	plan</a:t>
            </a:r>
          </a:p>
          <a:p>
            <a:r>
              <a:rPr lang="en-US" sz="1800" dirty="0"/>
              <a:t>.3 Project documents</a:t>
            </a:r>
          </a:p>
          <a:p>
            <a:pPr lvl="1"/>
            <a:r>
              <a:rPr lang="en-US" sz="1600" dirty="0"/>
              <a:t>• Assumption log</a:t>
            </a:r>
          </a:p>
          <a:p>
            <a:pPr lvl="1"/>
            <a:r>
              <a:rPr lang="en-US" sz="1600" dirty="0"/>
              <a:t>• Lessons learned register</a:t>
            </a:r>
          </a:p>
          <a:p>
            <a:pPr lvl="1"/>
            <a:r>
              <a:rPr lang="en-US" sz="1600" dirty="0"/>
              <a:t>• Stakeholder register</a:t>
            </a:r>
          </a:p>
          <a:p>
            <a:r>
              <a:rPr lang="en-US" sz="1800" dirty="0"/>
              <a:t>.4 Business documents</a:t>
            </a:r>
          </a:p>
          <a:p>
            <a:pPr lvl="1"/>
            <a:r>
              <a:rPr lang="en-US" sz="1600" dirty="0"/>
              <a:t>• Business case</a:t>
            </a:r>
          </a:p>
          <a:p>
            <a:r>
              <a:rPr lang="en-US" sz="1800" dirty="0"/>
              <a:t>.5 Agreements</a:t>
            </a:r>
          </a:p>
          <a:p>
            <a:r>
              <a:rPr lang="en-US" sz="1800" dirty="0"/>
              <a:t>.6 EEFs</a:t>
            </a:r>
          </a:p>
          <a:p>
            <a:r>
              <a:rPr lang="en-US" sz="1800" dirty="0"/>
              <a:t>.7 OPAs</a:t>
            </a:r>
            <a:endParaRPr lang="en-US" altLang="en-US" sz="1800" dirty="0"/>
          </a:p>
        </p:txBody>
      </p:sp>
      <p:sp>
        <p:nvSpPr>
          <p:cNvPr id="157700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.1 Expert judgment</a:t>
            </a:r>
          </a:p>
          <a:p>
            <a:r>
              <a:rPr lang="en-US" sz="1400" dirty="0"/>
              <a:t>.2 Data gathering</a:t>
            </a:r>
          </a:p>
          <a:p>
            <a:pPr lvl="1"/>
            <a:r>
              <a:rPr lang="en-US" sz="1200" dirty="0"/>
              <a:t>• Brainstorming</a:t>
            </a:r>
          </a:p>
          <a:p>
            <a:pPr lvl="1"/>
            <a:r>
              <a:rPr lang="en-US" sz="1200" dirty="0"/>
              <a:t>• Interviews</a:t>
            </a:r>
          </a:p>
          <a:p>
            <a:pPr lvl="1"/>
            <a:r>
              <a:rPr lang="en-US" sz="1200" dirty="0"/>
              <a:t>• Focus groups</a:t>
            </a:r>
          </a:p>
          <a:p>
            <a:pPr lvl="1"/>
            <a:r>
              <a:rPr lang="en-US" sz="1200" dirty="0"/>
              <a:t>• Questionnaires and surveys</a:t>
            </a:r>
          </a:p>
          <a:p>
            <a:pPr lvl="1"/>
            <a:r>
              <a:rPr lang="en-US" sz="1200" dirty="0"/>
              <a:t>• Benchmarking</a:t>
            </a:r>
          </a:p>
          <a:p>
            <a:r>
              <a:rPr lang="en-US" sz="1400" dirty="0"/>
              <a:t>.3 Data analysis</a:t>
            </a:r>
          </a:p>
          <a:p>
            <a:pPr lvl="1"/>
            <a:r>
              <a:rPr lang="en-US" sz="1200" dirty="0"/>
              <a:t>• Document analysis</a:t>
            </a:r>
          </a:p>
          <a:p>
            <a:r>
              <a:rPr lang="en-US" sz="1400" dirty="0"/>
              <a:t>.4 Decision making</a:t>
            </a:r>
          </a:p>
          <a:p>
            <a:pPr lvl="1"/>
            <a:r>
              <a:rPr lang="en-US" sz="1200" dirty="0"/>
              <a:t>• Voting</a:t>
            </a:r>
          </a:p>
          <a:p>
            <a:pPr lvl="1"/>
            <a:r>
              <a:rPr lang="en-US" sz="1200" dirty="0"/>
              <a:t>• Multicriteria decision analysis</a:t>
            </a:r>
          </a:p>
          <a:p>
            <a:r>
              <a:rPr lang="en-US" sz="1400" dirty="0"/>
              <a:t>.5 Data representation</a:t>
            </a:r>
          </a:p>
          <a:p>
            <a:pPr lvl="1"/>
            <a:r>
              <a:rPr lang="en-US" sz="1200" dirty="0"/>
              <a:t>• Affinity diagrams</a:t>
            </a:r>
          </a:p>
          <a:p>
            <a:pPr lvl="1"/>
            <a:r>
              <a:rPr lang="en-US" sz="1200" dirty="0"/>
              <a:t>• Mind mapping</a:t>
            </a:r>
          </a:p>
          <a:p>
            <a:r>
              <a:rPr lang="en-US" sz="1400" dirty="0"/>
              <a:t>.6 Interpersonal and team skills</a:t>
            </a:r>
          </a:p>
          <a:p>
            <a:pPr lvl="1"/>
            <a:r>
              <a:rPr lang="en-US" sz="1200" dirty="0"/>
              <a:t>• Nominal group technique</a:t>
            </a:r>
          </a:p>
          <a:p>
            <a:pPr lvl="1"/>
            <a:r>
              <a:rPr lang="en-US" sz="1200" dirty="0"/>
              <a:t>• Observation/conversation</a:t>
            </a:r>
          </a:p>
          <a:p>
            <a:pPr lvl="1"/>
            <a:r>
              <a:rPr lang="en-US" sz="1200" dirty="0"/>
              <a:t>• Facilitation</a:t>
            </a:r>
          </a:p>
          <a:p>
            <a:r>
              <a:rPr lang="en-US" sz="1400" dirty="0"/>
              <a:t>.7 Context diagram</a:t>
            </a:r>
          </a:p>
          <a:p>
            <a:r>
              <a:rPr lang="en-US" sz="1400" dirty="0"/>
              <a:t>.8 Prototypes</a:t>
            </a:r>
            <a:endParaRPr lang="en-US" altLang="en-US" sz="1400" dirty="0"/>
          </a:p>
        </p:txBody>
      </p:sp>
      <p:sp>
        <p:nvSpPr>
          <p:cNvPr id="157701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.1 Requirements 	documentation</a:t>
            </a:r>
          </a:p>
          <a:p>
            <a:r>
              <a:rPr lang="en-US" sz="1800" dirty="0"/>
              <a:t>.2 Requirements 	traceability matrix</a:t>
            </a:r>
            <a:endParaRPr lang="en-US" alt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PSM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PLAN</a:t>
            </a:r>
          </a:p>
        </p:txBody>
      </p:sp>
      <p:sp>
        <p:nvSpPr>
          <p:cNvPr id="157704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0A9899-4A07-4772-BC8B-9C2261492A2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Integration Management</a:t>
            </a:r>
          </a:p>
        </p:txBody>
      </p:sp>
      <p:sp>
        <p:nvSpPr>
          <p:cNvPr id="9011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None/>
            </a:pPr>
            <a:r>
              <a:rPr lang="en-US" altLang="en-US" b="1"/>
              <a:t>	Processes and activities needed to </a:t>
            </a:r>
            <a:r>
              <a:rPr lang="en-US" altLang="en-US" b="1" u="sng"/>
              <a:t>identify</a:t>
            </a:r>
            <a:r>
              <a:rPr lang="en-US" altLang="en-US" b="1"/>
              <a:t>, </a:t>
            </a:r>
            <a:r>
              <a:rPr lang="en-US" altLang="en-US" b="1" u="sng"/>
              <a:t>define</a:t>
            </a:r>
            <a:r>
              <a:rPr lang="en-US" altLang="en-US" b="1"/>
              <a:t>, </a:t>
            </a:r>
            <a:r>
              <a:rPr lang="en-US" altLang="en-US" b="1" u="sng"/>
              <a:t>combine</a:t>
            </a:r>
            <a:r>
              <a:rPr lang="en-US" altLang="en-US" b="1"/>
              <a:t>, </a:t>
            </a:r>
            <a:r>
              <a:rPr lang="en-US" altLang="en-US" b="1" u="sng"/>
              <a:t>unify</a:t>
            </a:r>
            <a:r>
              <a:rPr lang="en-US" altLang="en-US" b="1"/>
              <a:t>, and </a:t>
            </a:r>
            <a:r>
              <a:rPr lang="en-US" altLang="en-US" b="1" u="sng"/>
              <a:t>coordinate</a:t>
            </a:r>
            <a:r>
              <a:rPr lang="en-US" altLang="en-US" b="1"/>
              <a:t> the various processes and project management activities within the </a:t>
            </a:r>
            <a:r>
              <a:rPr lang="en-US" altLang="en-US" b="1" u="sng"/>
              <a:t>Project Management Process Groups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9011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9310C7-F4A1-4C5C-8FAF-C51AE97BE28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Collect Requirements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dirty="0">
                <a:cs typeface="Times New Roman" pitchFamily="18" charset="0"/>
              </a:rPr>
              <a:t>Focus groups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en-US" sz="2200" dirty="0">
                <a:cs typeface="Times New Roman" pitchFamily="18" charset="0"/>
              </a:rPr>
              <a:t>Guided by moderator,  group’s final opinion is taken</a:t>
            </a:r>
            <a:endParaRPr lang="en-US" dirty="0"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>
                <a:cs typeface="Times New Roman" pitchFamily="18" charset="0"/>
              </a:rPr>
              <a:t>Group creativity techniques</a:t>
            </a: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sz="2100" dirty="0">
                <a:cs typeface="Times New Roman" pitchFamily="18" charset="0"/>
              </a:rPr>
              <a:t>Brain storming</a:t>
            </a: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sz="2100" dirty="0">
                <a:cs typeface="Times New Roman" pitchFamily="18" charset="0"/>
              </a:rPr>
              <a:t>Nominal group techniques: Brainstorming only on most voted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r>
              <a:rPr lang="en-US" sz="2100" dirty="0">
                <a:cs typeface="Times New Roman" pitchFamily="18" charset="0"/>
              </a:rPr>
              <a:t>Delphi Techniques: Only selected experts answers.  Who answered what is not shared</a:t>
            </a: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sz="2100" dirty="0">
                <a:cs typeface="Times New Roman" pitchFamily="18" charset="0"/>
              </a:rPr>
              <a:t>Idea Mapping techniques: Individuals ideas mapped on single map</a:t>
            </a: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sz="2100" dirty="0">
                <a:cs typeface="Times New Roman" pitchFamily="18" charset="0"/>
              </a:rPr>
              <a:t>Affinity diagrams: Grouping and sorting of ideas for discussion</a:t>
            </a:r>
            <a:endParaRPr lang="en-US" dirty="0"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>
                <a:cs typeface="Times New Roman" pitchFamily="18" charset="0"/>
              </a:rPr>
              <a:t>Group decision making techniques</a:t>
            </a:r>
          </a:p>
          <a:p>
            <a:pPr marL="463550" lvl="1" indent="-6350">
              <a:buFont typeface="Arial" panose="020B0604020202020204" pitchFamily="34" charset="0"/>
              <a:buNone/>
              <a:defRPr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en-US" sz="2100" dirty="0">
                <a:cs typeface="Times New Roman" pitchFamily="18" charset="0"/>
              </a:rPr>
              <a:t>Majority, Unanimity, Plurality, Dictatorship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6388" name="Picture 4" descr="D:\Works\0-Work-Life\My Pictures\PM-Images\Focus-Group-Modera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3" y="915988"/>
            <a:ext cx="102076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 descr="D:\Works\0-Work-Life\My Pictures\PM-Images\Group-Creativity-Tech-Brainstorm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89250"/>
            <a:ext cx="849313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 descr="D:\Works\0-Work-Life\My Pictures\PM-Images\Group-Creativity-Tech-NominalGrou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63" y="4217988"/>
            <a:ext cx="6858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8" descr="D:\Works\0-Work-Life\My Pictures\PM-Images\Group-Creativity-Tech-Delphi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3302000"/>
            <a:ext cx="7239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9" descr="D:\Works\0-Work-Life\My Pictures\PM-Images\Group-Creativity-Tech-IdeaMapping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4981575"/>
            <a:ext cx="1135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5975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F10B40-1CA1-4D76-ADAD-086851DC4BC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Requirement Traceability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419600" cy="51355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sz="2400"/>
              <a:t>Tracing Requirements to</a:t>
            </a:r>
          </a:p>
          <a:p>
            <a:pPr lvl="1">
              <a:defRPr/>
            </a:pPr>
            <a:r>
              <a:rPr lang="en-US" sz="2000"/>
              <a:t>Business needs, opportunities, goals &amp; objectives</a:t>
            </a:r>
          </a:p>
          <a:p>
            <a:pPr lvl="1">
              <a:defRPr/>
            </a:pPr>
            <a:r>
              <a:rPr lang="en-US" sz="2000"/>
              <a:t>Project objectives</a:t>
            </a:r>
          </a:p>
          <a:p>
            <a:pPr lvl="1">
              <a:defRPr/>
            </a:pPr>
            <a:r>
              <a:rPr lang="en-US" sz="2000"/>
              <a:t>Project scope/WBS deliverables</a:t>
            </a:r>
          </a:p>
          <a:p>
            <a:pPr lvl="1">
              <a:defRPr/>
            </a:pPr>
            <a:r>
              <a:rPr lang="en-US" sz="2000"/>
              <a:t>Product design</a:t>
            </a:r>
          </a:p>
          <a:p>
            <a:pPr lvl="1">
              <a:defRPr/>
            </a:pPr>
            <a:r>
              <a:rPr lang="en-US" sz="2000"/>
              <a:t>product development</a:t>
            </a:r>
          </a:p>
          <a:p>
            <a:pPr lvl="1">
              <a:defRPr/>
            </a:pPr>
            <a:r>
              <a:rPr lang="en-US" sz="2000"/>
              <a:t>Test strategy and test scenarios</a:t>
            </a:r>
          </a:p>
          <a:p>
            <a:pPr>
              <a:defRPr/>
            </a:pPr>
            <a:r>
              <a:rPr lang="en-US" sz="2400"/>
              <a:t>Traces high-level requirements to more detailed requirements.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29200" y="990600"/>
            <a:ext cx="3886200" cy="513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>
                <a:latin typeface="+mn-lt"/>
              </a:rPr>
              <a:t>Attributes in RTM can be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Unique identified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Textual description of requirement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Rationale for inclusion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Owner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Source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Priority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Version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Current Status (active, cancelled, differed, added, approved)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Date completed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Stability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Complexity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>
                <a:latin typeface="+mn-lt"/>
              </a:rPr>
              <a:t>Acceptance Criteria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6179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A2E37A-C16C-43FD-9159-94A23F2F40C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Requirement vs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Scope and requirement are two different things. </a:t>
            </a:r>
          </a:p>
          <a:p>
            <a:pPr>
              <a:defRPr/>
            </a:pPr>
            <a:r>
              <a:rPr lang="en-US"/>
              <a:t>Requirements are only those, which are in scope!</a:t>
            </a:r>
          </a:p>
          <a:p>
            <a:pPr>
              <a:defRPr/>
            </a:pPr>
            <a:r>
              <a:rPr lang="en-US"/>
              <a:t>Requirements are driven from scope</a:t>
            </a:r>
          </a:p>
          <a:p>
            <a:pPr>
              <a:defRPr/>
            </a:pPr>
            <a:r>
              <a:rPr lang="en-US"/>
              <a:t>Boundaries are defined first (using SOW), requirements are collected next</a:t>
            </a:r>
          </a:p>
          <a:p>
            <a:pPr>
              <a:defRPr/>
            </a:pPr>
            <a:endParaRPr lang="en-US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/>
              <a:t>Requirement must be measurable, testable, traceable, complete, consistent and acceptable to key stakeholders.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6384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9A31B-275E-4A98-A12D-E08E3EE90C4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Requirement Documentation includes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Business need or </a:t>
            </a:r>
            <a:r>
              <a:rPr lang="en-US" b="1" u="sng"/>
              <a:t>opportunity to be seized</a:t>
            </a:r>
            <a:r>
              <a:rPr lang="en-US"/>
              <a:t>, describing the limitation of the current situation and why the project has been undertaken</a:t>
            </a:r>
          </a:p>
          <a:p>
            <a:pPr>
              <a:defRPr/>
            </a:pPr>
            <a:r>
              <a:rPr lang="en-US"/>
              <a:t>Business and project </a:t>
            </a:r>
            <a:r>
              <a:rPr lang="en-US" b="1" u="sng"/>
              <a:t>objectives</a:t>
            </a:r>
            <a:r>
              <a:rPr lang="en-US"/>
              <a:t> for traceability</a:t>
            </a:r>
          </a:p>
          <a:p>
            <a:pPr>
              <a:defRPr/>
            </a:pPr>
            <a:r>
              <a:rPr lang="en-US" b="1" u="sng"/>
              <a:t>Functional requirements</a:t>
            </a:r>
            <a:r>
              <a:rPr lang="en-US"/>
              <a:t>, describing business process, information, and interaction with the product, as appropriate which can be documented textually in a requirements list, in models, or both</a:t>
            </a:r>
          </a:p>
          <a:p>
            <a:pPr>
              <a:defRPr/>
            </a:pPr>
            <a:r>
              <a:rPr lang="en-US" b="1" u="sng"/>
              <a:t>Non-functional requirements </a:t>
            </a:r>
            <a:r>
              <a:rPr lang="en-US"/>
              <a:t>like SLA, performance, safety, security, compliance, supportability, retention/purge</a:t>
            </a:r>
          </a:p>
          <a:p>
            <a:pPr>
              <a:defRPr/>
            </a:pPr>
            <a:r>
              <a:rPr lang="en-US" b="1" u="sng"/>
              <a:t>Quality requirements</a:t>
            </a:r>
          </a:p>
          <a:p>
            <a:pPr>
              <a:defRPr/>
            </a:pPr>
            <a:r>
              <a:rPr lang="en-US" b="1" u="sng"/>
              <a:t>Acceptance criteria</a:t>
            </a:r>
          </a:p>
          <a:p>
            <a:pPr>
              <a:defRPr/>
            </a:pPr>
            <a:r>
              <a:rPr lang="en-US" b="1" u="sng"/>
              <a:t>Business rules </a:t>
            </a:r>
            <a:r>
              <a:rPr lang="en-US"/>
              <a:t>stating the guiding principles</a:t>
            </a:r>
          </a:p>
          <a:p>
            <a:pPr>
              <a:defRPr/>
            </a:pPr>
            <a:r>
              <a:rPr lang="en-US" b="1" u="sng"/>
              <a:t>Impacts to other </a:t>
            </a:r>
            <a:r>
              <a:rPr lang="en-US"/>
              <a:t>organizational areas call centre, technology centre, sales force</a:t>
            </a:r>
          </a:p>
          <a:p>
            <a:pPr>
              <a:defRPr/>
            </a:pPr>
            <a:r>
              <a:rPr lang="en-US"/>
              <a:t>Impacts to other entities inside or outside the performing organization</a:t>
            </a:r>
          </a:p>
          <a:p>
            <a:pPr>
              <a:defRPr/>
            </a:pPr>
            <a:r>
              <a:rPr lang="en-US" b="1" u="sng"/>
              <a:t>Support and training </a:t>
            </a:r>
            <a:r>
              <a:rPr lang="en-US"/>
              <a:t>requirements</a:t>
            </a:r>
          </a:p>
          <a:p>
            <a:pPr>
              <a:defRPr/>
            </a:pPr>
            <a:r>
              <a:rPr lang="en-US"/>
              <a:t>Requirements </a:t>
            </a:r>
            <a:r>
              <a:rPr lang="en-US" b="1" u="sng"/>
              <a:t>assumptions and constraints</a:t>
            </a:r>
          </a:p>
          <a:p>
            <a:pPr>
              <a:defRPr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6589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D88A26-76C8-4F03-9148-38562D8030C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Discussion/Exercise-7</a:t>
            </a:r>
          </a:p>
        </p:txBody>
      </p:sp>
      <p:sp>
        <p:nvSpPr>
          <p:cNvPr id="167939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1800"/>
              <a:t>How to collect, analyze, document, prioritize, manage req; how change should be initiated and impact analysis done; Tracking changes, configuration management activities, RTM structure</a:t>
            </a:r>
          </a:p>
          <a:p>
            <a:pPr marL="342900" lvl="1" indent="-342900" algn="ctr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84CC"/>
                </a:solidFill>
              </a:rPr>
              <a:t>Write Requirement Management Plan for your projects  </a:t>
            </a:r>
            <a:r>
              <a:rPr lang="en-US" altLang="en-US" b="1">
                <a:solidFill>
                  <a:srgbClr val="FF0000"/>
                </a:solidFill>
              </a:rPr>
              <a:t>OR</a:t>
            </a:r>
          </a:p>
          <a:p>
            <a:pPr marL="342900" lvl="1" indent="-342900" algn="ctr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84CC"/>
                </a:solidFill>
              </a:rPr>
              <a:t>Write Columns of RTM for your project</a:t>
            </a:r>
            <a:endParaRPr lang="en-US" altLang="en-US"/>
          </a:p>
        </p:txBody>
      </p:sp>
      <p:sp>
        <p:nvSpPr>
          <p:cNvPr id="167940" name="Content Placeholder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67942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783F2E-D1B4-49B4-B6B5-AD5C37B3443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10</a:t>
            </a:r>
            <a:r>
              <a:rPr altLang="en-US" dirty="0"/>
              <a:t>. Define Scope</a:t>
            </a:r>
          </a:p>
        </p:txBody>
      </p:sp>
      <p:sp>
        <p:nvSpPr>
          <p:cNvPr id="16998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b="1"/>
              <a:t>	</a:t>
            </a:r>
            <a:r>
              <a:rPr lang="en-US" altLang="en-US" sz="2800" b="1"/>
              <a:t>Developing a detailed description of the project and product. </a:t>
            </a:r>
          </a:p>
          <a:p>
            <a:pPr algn="just"/>
            <a:endParaRPr lang="en-US" altLang="en-US" sz="3600"/>
          </a:p>
        </p:txBody>
      </p:sp>
      <p:pic>
        <p:nvPicPr>
          <p:cNvPr id="169988" name="Picture 4" descr="D:\Works\Training-Material\My Pictures\PM-Images\Scop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27527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6999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11F60A-F9B3-4B89-AB00-ADEED6E6FCC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tle 3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Define Scope</a:t>
            </a:r>
          </a:p>
        </p:txBody>
      </p:sp>
      <p:sp>
        <p:nvSpPr>
          <p:cNvPr id="17203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.1 Project charter</a:t>
            </a:r>
          </a:p>
          <a:p>
            <a:pPr defTabSz="347663"/>
            <a:r>
              <a:rPr lang="en-US" dirty="0"/>
              <a:t>.2 Project management 	plan</a:t>
            </a:r>
          </a:p>
          <a:p>
            <a:pPr lvl="1"/>
            <a:r>
              <a:rPr lang="en-US" dirty="0"/>
              <a:t>• Scope management 	plan</a:t>
            </a:r>
          </a:p>
          <a:p>
            <a:r>
              <a:rPr lang="en-US" dirty="0"/>
              <a:t>.3 Project documents</a:t>
            </a:r>
          </a:p>
          <a:p>
            <a:pPr lvl="1"/>
            <a:r>
              <a:rPr lang="en-US" dirty="0"/>
              <a:t>• Assumption log</a:t>
            </a:r>
          </a:p>
          <a:p>
            <a:pPr lvl="1"/>
            <a:r>
              <a:rPr lang="en-US" dirty="0"/>
              <a:t>• Requirements 	documentation</a:t>
            </a:r>
          </a:p>
          <a:p>
            <a:pPr lvl="1"/>
            <a:r>
              <a:rPr lang="en-US" dirty="0"/>
              <a:t>• Risk register</a:t>
            </a:r>
          </a:p>
          <a:p>
            <a:r>
              <a:rPr lang="en-US" dirty="0"/>
              <a:t>.4 EEFs</a:t>
            </a:r>
          </a:p>
          <a:p>
            <a:r>
              <a:rPr lang="en-US" dirty="0"/>
              <a:t>.5 OPAs</a:t>
            </a:r>
            <a:endParaRPr lang="en-US" altLang="en-US" dirty="0"/>
          </a:p>
        </p:txBody>
      </p:sp>
      <p:sp>
        <p:nvSpPr>
          <p:cNvPr id="17203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.1 Expert judgment</a:t>
            </a:r>
          </a:p>
          <a:p>
            <a:r>
              <a:rPr lang="en-US" dirty="0"/>
              <a:t>.2 Data analysis</a:t>
            </a:r>
          </a:p>
          <a:p>
            <a:pPr lvl="1"/>
            <a:r>
              <a:rPr lang="en-US" dirty="0"/>
              <a:t>• Alternatives analysis</a:t>
            </a:r>
          </a:p>
          <a:p>
            <a:r>
              <a:rPr lang="en-US" dirty="0"/>
              <a:t>.3 Decision making</a:t>
            </a:r>
          </a:p>
          <a:p>
            <a:pPr lvl="1"/>
            <a:r>
              <a:rPr lang="en-US" dirty="0"/>
              <a:t>• Multicriteria 	decision analysis</a:t>
            </a:r>
          </a:p>
          <a:p>
            <a:r>
              <a:rPr lang="en-US" dirty="0"/>
              <a:t>.4 Interpersonal and 	team skills</a:t>
            </a:r>
          </a:p>
          <a:p>
            <a:pPr lvl="1"/>
            <a:r>
              <a:rPr lang="en-US" dirty="0"/>
              <a:t>• Facilitation</a:t>
            </a:r>
          </a:p>
          <a:p>
            <a:r>
              <a:rPr lang="en-US" dirty="0"/>
              <a:t>.5 Product analysis</a:t>
            </a:r>
            <a:endParaRPr lang="en-US" altLang="en-US" dirty="0"/>
          </a:p>
        </p:txBody>
      </p:sp>
      <p:sp>
        <p:nvSpPr>
          <p:cNvPr id="17203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.1 Project scope 	statement</a:t>
            </a:r>
          </a:p>
          <a:p>
            <a:r>
              <a:rPr lang="en-US" dirty="0"/>
              <a:t>.2 Project documents 	updates</a:t>
            </a:r>
          </a:p>
          <a:p>
            <a:pPr lvl="1"/>
            <a:r>
              <a:rPr lang="en-US" dirty="0"/>
              <a:t>• Assumption log</a:t>
            </a:r>
          </a:p>
          <a:p>
            <a:pPr lvl="1"/>
            <a:r>
              <a:rPr lang="en-US" dirty="0"/>
              <a:t>• Requirements 	documentation</a:t>
            </a:r>
          </a:p>
          <a:p>
            <a:pPr lvl="1"/>
            <a:r>
              <a:rPr lang="en-US" dirty="0"/>
              <a:t>• Requirements 	traceability matrix</a:t>
            </a:r>
          </a:p>
          <a:p>
            <a:pPr lvl="1"/>
            <a:r>
              <a:rPr lang="en-US" dirty="0"/>
              <a:t>• Stakeholder register</a:t>
            </a:r>
            <a:endParaRPr lang="en-US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PSM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PLAN</a:t>
            </a:r>
          </a:p>
        </p:txBody>
      </p:sp>
      <p:sp>
        <p:nvSpPr>
          <p:cNvPr id="172040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7A24ED-3816-4EDB-AB94-6C0DFAF7EFB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Define Scope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Product Analysis</a:t>
            </a:r>
          </a:p>
          <a:p>
            <a:pPr lvl="1">
              <a:defRPr/>
            </a:pPr>
            <a:r>
              <a:rPr lang="en-US"/>
              <a:t>Product breakdown</a:t>
            </a:r>
          </a:p>
          <a:p>
            <a:pPr lvl="1">
              <a:defRPr/>
            </a:pPr>
            <a:r>
              <a:rPr lang="en-US"/>
              <a:t>System analysis</a:t>
            </a:r>
          </a:p>
          <a:p>
            <a:pPr lvl="1">
              <a:defRPr/>
            </a:pPr>
            <a:r>
              <a:rPr lang="en-US"/>
              <a:t>Requirement analysis</a:t>
            </a:r>
          </a:p>
          <a:p>
            <a:pPr lvl="1">
              <a:defRPr/>
            </a:pPr>
            <a:r>
              <a:rPr lang="en-US"/>
              <a:t>System engineering: Deals with multiple complex systems</a:t>
            </a:r>
          </a:p>
          <a:p>
            <a:pPr lvl="1">
              <a:defRPr/>
            </a:pPr>
            <a:r>
              <a:rPr lang="en-US"/>
              <a:t>Value engineering: Functions, value, cost</a:t>
            </a:r>
          </a:p>
          <a:p>
            <a:pPr lvl="2">
              <a:defRPr/>
            </a:pPr>
            <a:r>
              <a:rPr lang="en-US"/>
              <a:t>Retain the function &amp; value and reduce the cost</a:t>
            </a:r>
          </a:p>
          <a:p>
            <a:pPr lvl="1">
              <a:defRPr/>
            </a:pPr>
            <a:r>
              <a:rPr lang="en-US"/>
              <a:t>Value analysis: Debate the function and its cost</a:t>
            </a:r>
          </a:p>
          <a:p>
            <a:pPr lvl="2">
              <a:defRPr/>
            </a:pPr>
            <a:r>
              <a:rPr lang="en-US"/>
              <a:t>Discuss the value of function </a:t>
            </a:r>
            <a:r>
              <a:rPr lang="en-US" err="1"/>
              <a:t>vs</a:t>
            </a:r>
            <a:r>
              <a:rPr lang="en-US"/>
              <a:t> the cost</a:t>
            </a:r>
          </a:p>
          <a:p>
            <a:pPr>
              <a:defRPr/>
            </a:pPr>
            <a:r>
              <a:rPr lang="en-US"/>
              <a:t>Alternative Identification</a:t>
            </a:r>
          </a:p>
          <a:p>
            <a:pPr lvl="1">
              <a:defRPr/>
            </a:pPr>
            <a:r>
              <a:rPr lang="en-US"/>
              <a:t>Alternative way of doing work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7408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9D95BD-70F3-4518-9037-E71B3795A36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Scope Statement</a:t>
            </a:r>
          </a:p>
        </p:txBody>
      </p:sp>
      <p:sp>
        <p:nvSpPr>
          <p:cNvPr id="17613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Scope statement has following sections</a:t>
            </a:r>
          </a:p>
          <a:p>
            <a:pPr lvl="1"/>
            <a:r>
              <a:rPr lang="en-US" altLang="en-US"/>
              <a:t>Product Scope Description</a:t>
            </a:r>
          </a:p>
          <a:p>
            <a:pPr lvl="1"/>
            <a:r>
              <a:rPr lang="en-US" altLang="en-US"/>
              <a:t>Product Acceptance Criteria</a:t>
            </a:r>
          </a:p>
          <a:p>
            <a:pPr lvl="1"/>
            <a:r>
              <a:rPr lang="en-US" altLang="en-US"/>
              <a:t>Project Deliverables</a:t>
            </a:r>
          </a:p>
          <a:p>
            <a:pPr lvl="1"/>
            <a:r>
              <a:rPr lang="en-US" altLang="en-US"/>
              <a:t>Project Exclusions</a:t>
            </a:r>
          </a:p>
          <a:p>
            <a:pPr lvl="1"/>
            <a:r>
              <a:rPr lang="en-US" altLang="en-US"/>
              <a:t>Project Constraints (budget, imposed date, scheduled milestones, contractual provisions)</a:t>
            </a:r>
          </a:p>
          <a:p>
            <a:pPr lvl="1"/>
            <a:r>
              <a:rPr lang="en-US" altLang="en-US"/>
              <a:t>Project Assumptions</a:t>
            </a:r>
          </a:p>
          <a:p>
            <a:pPr lvl="1"/>
            <a:r>
              <a:rPr lang="en-US" altLang="en-US"/>
              <a:t>Organizational policies</a:t>
            </a:r>
          </a:p>
          <a:p>
            <a:pPr lvl="1"/>
            <a:r>
              <a:rPr lang="en-US" altLang="en-US"/>
              <a:t>Available skilled resources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761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B9F89A-F3A5-4DF8-B3C1-A6777C70117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Discussion/Exercise 8</a:t>
            </a:r>
          </a:p>
        </p:txBody>
      </p:sp>
      <p:sp>
        <p:nvSpPr>
          <p:cNvPr id="17817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1600"/>
              <a:t>Product Scope Description, Product Acceptance Criteria, Project Deliverables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1600"/>
              <a:t>Project Exclusions, Project Constraints (budget, imposed date, scheduled milestones, contractual provisions), Project Assumptions, Organizational policies, Available skilled resources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2800" b="1">
              <a:solidFill>
                <a:srgbClr val="0084CC"/>
              </a:solidFill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84CC"/>
                </a:solidFill>
              </a:rPr>
              <a:t>Write Project Scope Statement for your project</a:t>
            </a:r>
          </a:p>
        </p:txBody>
      </p:sp>
      <p:sp>
        <p:nvSpPr>
          <p:cNvPr id="178180" name="Content Placehold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78182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190CA3-A896-457D-B8F5-5AE196611CE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Integration Management</a:t>
            </a:r>
          </a:p>
        </p:txBody>
      </p:sp>
      <p:sp>
        <p:nvSpPr>
          <p:cNvPr id="92163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500" dirty="0"/>
              <a:t>Develop Project Charter [INITIATING]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500" dirty="0"/>
              <a:t>Develop Project Management Plan [PLANNING]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500" dirty="0"/>
              <a:t>Direct and Manage Project Execution [EXECUTING]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500" dirty="0"/>
              <a:t>Manage Project Knowledge [EXECUTING]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500" dirty="0"/>
              <a:t>Monitor and Control Project Work [M&amp;C]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500" dirty="0"/>
              <a:t>Perform Integrated Change Control [M&amp;C]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500" dirty="0"/>
              <a:t>Close Project or Phase [CLOSING]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921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EE4241-CB0F-4DBD-9296-8E13240DDBF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1</a:t>
            </a:r>
            <a:r>
              <a:rPr lang="en-US" altLang="en-US" dirty="0"/>
              <a:t>1</a:t>
            </a:r>
            <a:r>
              <a:rPr altLang="en-US" dirty="0"/>
              <a:t>. Create WBS</a:t>
            </a:r>
          </a:p>
        </p:txBody>
      </p:sp>
      <p:sp>
        <p:nvSpPr>
          <p:cNvPr id="18022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b="1"/>
              <a:t>	</a:t>
            </a:r>
            <a:r>
              <a:rPr lang="en-US" altLang="en-US" sz="2800" b="1"/>
              <a:t>Subdividing project deliverables and project work into smaller, more manageable components.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800" b="1"/>
          </a:p>
          <a:p>
            <a:pPr algn="just"/>
            <a:endParaRPr lang="en-US" altLang="en-US" sz="3600"/>
          </a:p>
        </p:txBody>
      </p:sp>
      <p:pic>
        <p:nvPicPr>
          <p:cNvPr id="180228" name="Picture 4" descr="D:\Works\Training-Material\My Pictures\PM-Images\WBS-tree-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38650"/>
            <a:ext cx="31242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8023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F0C4FD-2432-4D0D-8065-11DA24E8335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itle 3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Create WBS</a:t>
            </a:r>
          </a:p>
        </p:txBody>
      </p:sp>
      <p:sp>
        <p:nvSpPr>
          <p:cNvPr id="18227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.1 Project management 	plan</a:t>
            </a:r>
          </a:p>
          <a:p>
            <a:pPr lvl="1"/>
            <a:r>
              <a:rPr lang="en-US" dirty="0"/>
              <a:t>• Scope management 	plan</a:t>
            </a:r>
          </a:p>
          <a:p>
            <a:r>
              <a:rPr lang="en-US" dirty="0"/>
              <a:t>.2 Project documents</a:t>
            </a:r>
          </a:p>
          <a:p>
            <a:pPr lvl="1"/>
            <a:r>
              <a:rPr lang="en-US" dirty="0"/>
              <a:t>• Project scope 	statement</a:t>
            </a:r>
          </a:p>
          <a:p>
            <a:pPr lvl="1"/>
            <a:r>
              <a:rPr lang="en-US" dirty="0"/>
              <a:t>• Requirements 	documentation</a:t>
            </a:r>
          </a:p>
          <a:p>
            <a:r>
              <a:rPr lang="en-US" dirty="0"/>
              <a:t>.3 EEFs</a:t>
            </a:r>
          </a:p>
          <a:p>
            <a:r>
              <a:rPr lang="en-US" dirty="0"/>
              <a:t>.4 OPAs</a:t>
            </a:r>
            <a:endParaRPr lang="en-US" altLang="en-US" dirty="0"/>
          </a:p>
        </p:txBody>
      </p:sp>
      <p:sp>
        <p:nvSpPr>
          <p:cNvPr id="18227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.1 Expert judgment</a:t>
            </a:r>
          </a:p>
          <a:p>
            <a:r>
              <a:rPr lang="en-US" dirty="0"/>
              <a:t>.2 Decomposition</a:t>
            </a:r>
            <a:endParaRPr lang="en-US" altLang="en-US" dirty="0"/>
          </a:p>
        </p:txBody>
      </p:sp>
      <p:sp>
        <p:nvSpPr>
          <p:cNvPr id="18227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 Scope baseline</a:t>
            </a:r>
          </a:p>
          <a:p>
            <a:r>
              <a:rPr lang="en-US" dirty="0"/>
              <a:t>.2 Project documents 	updates</a:t>
            </a:r>
          </a:p>
          <a:p>
            <a:pPr lvl="1"/>
            <a:r>
              <a:rPr lang="en-US" dirty="0"/>
              <a:t>• Assumption log</a:t>
            </a:r>
          </a:p>
          <a:p>
            <a:pPr lvl="1"/>
            <a:r>
              <a:rPr lang="en-US" dirty="0"/>
              <a:t>• Requirements 	documentation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PSM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PLAN</a:t>
            </a:r>
          </a:p>
        </p:txBody>
      </p:sp>
      <p:sp>
        <p:nvSpPr>
          <p:cNvPr id="182280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0D9C40-9DA4-443C-BE95-0C093F77949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Scope baseline</a:t>
            </a:r>
          </a:p>
        </p:txBody>
      </p:sp>
      <p:sp>
        <p:nvSpPr>
          <p:cNvPr id="18432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	Scope baseline is part of PMP, Scope baseline includes</a:t>
            </a:r>
          </a:p>
          <a:p>
            <a:pPr lvl="1"/>
            <a:r>
              <a:rPr lang="en-US" altLang="en-US"/>
              <a:t>Project Scope Statements</a:t>
            </a:r>
          </a:p>
          <a:p>
            <a:pPr lvl="1"/>
            <a:r>
              <a:rPr lang="en-US" altLang="en-US"/>
              <a:t>WBS</a:t>
            </a:r>
          </a:p>
          <a:p>
            <a:pPr lvl="1"/>
            <a:r>
              <a:rPr lang="en-US" altLang="en-US"/>
              <a:t>WBS Dictionary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8432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326356-0773-45A1-80DC-66CDA744ED7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WBS Types</a:t>
            </a:r>
            <a:endParaRPr lang="en-IN" altLang="en-US"/>
          </a:p>
        </p:txBody>
      </p:sp>
      <p:sp>
        <p:nvSpPr>
          <p:cNvPr id="186371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altLang="en-US"/>
              <a:t>Phase Driven</a:t>
            </a:r>
          </a:p>
          <a:p>
            <a:r>
              <a:rPr lang="en-US" altLang="en-US"/>
              <a:t>Department Driven</a:t>
            </a:r>
          </a:p>
          <a:p>
            <a:r>
              <a:rPr lang="en-US" altLang="en-US"/>
              <a:t>Milestone Driven</a:t>
            </a:r>
          </a:p>
          <a:p>
            <a:r>
              <a:rPr lang="en-US" altLang="en-US"/>
              <a:t>Component Driven</a:t>
            </a:r>
          </a:p>
          <a:p>
            <a:r>
              <a:rPr lang="en-US" altLang="en-US"/>
              <a:t>Location Driven</a:t>
            </a:r>
          </a:p>
          <a:p>
            <a:r>
              <a:rPr lang="en-US" altLang="en-US"/>
              <a:t>…….</a:t>
            </a:r>
            <a:endParaRPr lang="en-I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8637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54E076-CDBA-470D-A6B5-E0E77408AEC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Phase oriented WBS</a:t>
            </a:r>
          </a:p>
        </p:txBody>
      </p:sp>
      <p:pic>
        <p:nvPicPr>
          <p:cNvPr id="1884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014413"/>
            <a:ext cx="65436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8842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10F84D-AA6F-4C43-B6BD-903C4F19531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Department oriented WBS</a:t>
            </a:r>
          </a:p>
        </p:txBody>
      </p:sp>
      <p:pic>
        <p:nvPicPr>
          <p:cNvPr id="1904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1152525"/>
            <a:ext cx="74771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9046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9F4945-2BB4-40AB-9E88-535042798C8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Subproject Oriented WBS</a:t>
            </a:r>
          </a:p>
        </p:txBody>
      </p:sp>
      <p:pic>
        <p:nvPicPr>
          <p:cNvPr id="192515" name="Picture 5" descr="File:Work Breakdown Structure of Aircraft Syst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11200"/>
            <a:ext cx="85344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9251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37927B-2D9E-4AA2-A32A-105D3FF744E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Discussion/Exercise 9</a:t>
            </a:r>
          </a:p>
        </p:txBody>
      </p:sp>
      <p:sp>
        <p:nvSpPr>
          <p:cNvPr id="194563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/>
          </a:p>
          <a:p>
            <a:r>
              <a:rPr lang="en-US" altLang="en-US" b="1"/>
              <a:t>Write 2 Level WBS &amp; WBS Dictionary with min 5 deliverables for your project</a:t>
            </a:r>
          </a:p>
          <a:p>
            <a:endParaRPr lang="en-US" altLang="en-US"/>
          </a:p>
        </p:txBody>
      </p:sp>
      <p:sp>
        <p:nvSpPr>
          <p:cNvPr id="194564" name="Content Placeholder 1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94566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DBC44D-91D6-4090-B514-983B08B7EC0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1</a:t>
            </a:r>
            <a:r>
              <a:rPr lang="en-US" altLang="en-US" dirty="0"/>
              <a:t>2</a:t>
            </a:r>
            <a:r>
              <a:rPr altLang="en-US" dirty="0"/>
              <a:t>. Validate Scope</a:t>
            </a:r>
          </a:p>
        </p:txBody>
      </p:sp>
      <p:sp>
        <p:nvSpPr>
          <p:cNvPr id="19661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b="1"/>
              <a:t>	Formalizing acceptance of the completed project deliverables.</a:t>
            </a:r>
          </a:p>
        </p:txBody>
      </p:sp>
      <p:pic>
        <p:nvPicPr>
          <p:cNvPr id="196612" name="Picture 4" descr="D:\Works\Training-Material\My Pictures\PM-Images\Verify-Scop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3738563"/>
            <a:ext cx="1952625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9661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BE697A-37C7-42ED-AC44-9E5BCA7886F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itle 3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Validate Scope</a:t>
            </a:r>
          </a:p>
        </p:txBody>
      </p:sp>
      <p:sp>
        <p:nvSpPr>
          <p:cNvPr id="198659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800" dirty="0"/>
              <a:t>.1 Project management 	plan</a:t>
            </a:r>
          </a:p>
          <a:p>
            <a:pPr lvl="1"/>
            <a:r>
              <a:rPr lang="en-US" sz="1600" dirty="0"/>
              <a:t>• Scope management plan</a:t>
            </a:r>
          </a:p>
          <a:p>
            <a:pPr lvl="1"/>
            <a:r>
              <a:rPr lang="en-US" sz="1600" dirty="0"/>
              <a:t>• Requirements 	management plan</a:t>
            </a:r>
          </a:p>
          <a:p>
            <a:pPr lvl="1"/>
            <a:r>
              <a:rPr lang="en-US" sz="1600" dirty="0"/>
              <a:t>• Scope baseline</a:t>
            </a:r>
          </a:p>
          <a:p>
            <a:r>
              <a:rPr lang="en-US" sz="1800" dirty="0"/>
              <a:t>.2 Project documents</a:t>
            </a:r>
          </a:p>
          <a:p>
            <a:pPr lvl="1"/>
            <a:r>
              <a:rPr lang="en-US" sz="1600" dirty="0"/>
              <a:t>• Lessons learned register</a:t>
            </a:r>
          </a:p>
          <a:p>
            <a:pPr lvl="1"/>
            <a:r>
              <a:rPr lang="en-US" sz="1600" dirty="0"/>
              <a:t>• Quality reports</a:t>
            </a:r>
          </a:p>
          <a:p>
            <a:pPr lvl="1"/>
            <a:r>
              <a:rPr lang="en-US" sz="1600" dirty="0"/>
              <a:t>• Requirements 	documentation</a:t>
            </a:r>
          </a:p>
          <a:p>
            <a:pPr lvl="1"/>
            <a:r>
              <a:rPr lang="en-US" sz="1600" dirty="0"/>
              <a:t>• Requirements traceability 	matrix</a:t>
            </a:r>
          </a:p>
          <a:p>
            <a:r>
              <a:rPr lang="en-US" sz="1800" dirty="0"/>
              <a:t>.3 Verified deliverables</a:t>
            </a:r>
          </a:p>
          <a:p>
            <a:r>
              <a:rPr lang="en-US" sz="1800" dirty="0"/>
              <a:t>.4 Work performance data</a:t>
            </a:r>
            <a:endParaRPr lang="en-US" altLang="en-US" sz="1800" dirty="0"/>
          </a:p>
        </p:txBody>
      </p:sp>
      <p:sp>
        <p:nvSpPr>
          <p:cNvPr id="198660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.1 Inspection</a:t>
            </a:r>
          </a:p>
          <a:p>
            <a:r>
              <a:rPr lang="en-US" dirty="0"/>
              <a:t>.2 Decision making</a:t>
            </a:r>
          </a:p>
          <a:p>
            <a:pPr lvl="1"/>
            <a:r>
              <a:rPr lang="en-US" dirty="0"/>
              <a:t>• Voting</a:t>
            </a:r>
            <a:endParaRPr lang="en-US" altLang="en-US" dirty="0"/>
          </a:p>
        </p:txBody>
      </p:sp>
      <p:sp>
        <p:nvSpPr>
          <p:cNvPr id="198661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.1 Accepted deliverables</a:t>
            </a:r>
          </a:p>
          <a:p>
            <a:r>
              <a:rPr lang="en-US" sz="1800" dirty="0"/>
              <a:t>.2 Work performance 	</a:t>
            </a:r>
            <a:r>
              <a:rPr lang="en-US" dirty="0"/>
              <a:t>information</a:t>
            </a:r>
          </a:p>
          <a:p>
            <a:r>
              <a:rPr lang="en-US" sz="1800" dirty="0"/>
              <a:t>.3 Change requests</a:t>
            </a:r>
          </a:p>
          <a:p>
            <a:r>
              <a:rPr lang="en-US" sz="1800" dirty="0"/>
              <a:t>.4 Project document 	updates</a:t>
            </a:r>
          </a:p>
          <a:p>
            <a:pPr lvl="1"/>
            <a:r>
              <a:rPr lang="en-US" sz="1600" dirty="0"/>
              <a:t>• Lessons learned register</a:t>
            </a:r>
          </a:p>
          <a:p>
            <a:pPr lvl="1"/>
            <a:r>
              <a:rPr lang="en-US" sz="1600" dirty="0"/>
              <a:t>• Requirements 	documentation</a:t>
            </a:r>
          </a:p>
          <a:p>
            <a:pPr lvl="1"/>
            <a:r>
              <a:rPr lang="en-US" sz="1600" dirty="0"/>
              <a:t>• Requirements traceability 	matrix</a:t>
            </a:r>
            <a:endParaRPr lang="en-US" alt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PSM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M&amp;C</a:t>
            </a:r>
          </a:p>
        </p:txBody>
      </p:sp>
      <p:sp>
        <p:nvSpPr>
          <p:cNvPr id="198664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B64082-3D0B-477F-B1DA-B3B09F967BA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1. Develop Project Charter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The process of developing a document that formally authorizes the existence of a project and provides the project manager with the authority to apply organizational resources to project activities. 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9421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5F2E8F-C1B8-4CB6-807C-061A733C5BB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94212" name="Picture 4" descr="D:\Works\Training-Material\My Pictures\PM-Images\Project_Char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388" y="4343400"/>
            <a:ext cx="244881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Discussion/Exercise 10</a:t>
            </a:r>
          </a:p>
        </p:txBody>
      </p:sp>
      <p:sp>
        <p:nvSpPr>
          <p:cNvPr id="20070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/>
          </a:p>
          <a:p>
            <a:r>
              <a:rPr lang="en-US" altLang="en-US" b="1"/>
              <a:t>Write verify scope activities for your project; also write the name of deliverables verified.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00708" name="Content Placehold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200710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BCFBC6-381A-40FF-A500-13C279F940E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1</a:t>
            </a:r>
            <a:r>
              <a:rPr lang="en-US" altLang="en-US"/>
              <a:t>3</a:t>
            </a:r>
            <a:r>
              <a:rPr altLang="en-US"/>
              <a:t>. </a:t>
            </a:r>
            <a:r>
              <a:rPr altLang="en-US" dirty="0"/>
              <a:t>Control Scope</a:t>
            </a:r>
          </a:p>
        </p:txBody>
      </p:sp>
      <p:sp>
        <p:nvSpPr>
          <p:cNvPr id="20275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b="1"/>
              <a:t>	Monitoring the status of the project and product scope and managing changes to the scope baseline.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800" b="1"/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800" b="1"/>
          </a:p>
          <a:p>
            <a:pPr algn="just"/>
            <a:endParaRPr lang="en-US" altLang="en-US" sz="3600"/>
          </a:p>
        </p:txBody>
      </p:sp>
      <p:pic>
        <p:nvPicPr>
          <p:cNvPr id="202756" name="Picture 4" descr="D:\Works\Training-Material\My Pictures\PM-Images\Scope-Scree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2895600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20275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4D45EC-3C66-4386-B308-9293E38D639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le 3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Control Scope</a:t>
            </a:r>
          </a:p>
        </p:txBody>
      </p:sp>
      <p:sp>
        <p:nvSpPr>
          <p:cNvPr id="204803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/>
              <a:t>.1 Project management plan</a:t>
            </a:r>
          </a:p>
          <a:p>
            <a:pPr lvl="1"/>
            <a:r>
              <a:rPr lang="en-US" sz="1400" dirty="0"/>
              <a:t>• Scope management plan</a:t>
            </a:r>
          </a:p>
          <a:p>
            <a:pPr lvl="1"/>
            <a:r>
              <a:rPr lang="en-US" sz="1400" dirty="0"/>
              <a:t>• Requirements management	plan</a:t>
            </a:r>
          </a:p>
          <a:p>
            <a:pPr lvl="1"/>
            <a:r>
              <a:rPr lang="en-US" sz="1400" dirty="0"/>
              <a:t>• Change management plan</a:t>
            </a:r>
          </a:p>
          <a:p>
            <a:pPr lvl="1"/>
            <a:r>
              <a:rPr lang="en-US" sz="1400" dirty="0"/>
              <a:t>• Configuration management 	plan</a:t>
            </a:r>
          </a:p>
          <a:p>
            <a:pPr lvl="1"/>
            <a:r>
              <a:rPr lang="en-US" sz="1400" dirty="0"/>
              <a:t>• Scope baseline</a:t>
            </a:r>
          </a:p>
          <a:p>
            <a:pPr lvl="1"/>
            <a:r>
              <a:rPr lang="en-US" sz="1400" dirty="0"/>
              <a:t>• Performance measurement 	baseline</a:t>
            </a:r>
            <a:endParaRPr lang="en-US" sz="1600" dirty="0"/>
          </a:p>
          <a:p>
            <a:r>
              <a:rPr lang="en-US" sz="1600" dirty="0"/>
              <a:t>.2 Project documents</a:t>
            </a:r>
          </a:p>
          <a:p>
            <a:pPr lvl="1"/>
            <a:r>
              <a:rPr lang="en-US" sz="1400" dirty="0"/>
              <a:t>• Lessons learned register</a:t>
            </a:r>
          </a:p>
          <a:p>
            <a:pPr lvl="1"/>
            <a:r>
              <a:rPr lang="en-US" sz="1400" dirty="0"/>
              <a:t>• Requirements documentation</a:t>
            </a:r>
          </a:p>
          <a:p>
            <a:pPr lvl="1"/>
            <a:r>
              <a:rPr lang="en-US" sz="1400" dirty="0"/>
              <a:t>• Requirements traceability 	matrix</a:t>
            </a:r>
          </a:p>
          <a:p>
            <a:r>
              <a:rPr lang="en-US" sz="1600" dirty="0"/>
              <a:t>.3 Work performance data</a:t>
            </a:r>
          </a:p>
          <a:p>
            <a:r>
              <a:rPr lang="en-US" sz="1600" dirty="0"/>
              <a:t>.4 OPAs</a:t>
            </a:r>
            <a:endParaRPr lang="en-US" altLang="en-US" sz="1600" dirty="0"/>
          </a:p>
        </p:txBody>
      </p:sp>
      <p:sp>
        <p:nvSpPr>
          <p:cNvPr id="204804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.1 Data analysis</a:t>
            </a:r>
          </a:p>
          <a:p>
            <a:pPr lvl="1"/>
            <a:r>
              <a:rPr lang="en-US" dirty="0"/>
              <a:t>• Variance analysis</a:t>
            </a:r>
          </a:p>
          <a:p>
            <a:pPr lvl="1"/>
            <a:r>
              <a:rPr lang="en-US" dirty="0"/>
              <a:t>• Trend analysis</a:t>
            </a:r>
            <a:endParaRPr lang="en-US" altLang="en-US" dirty="0"/>
          </a:p>
        </p:txBody>
      </p:sp>
      <p:sp>
        <p:nvSpPr>
          <p:cNvPr id="204805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.1 Work performance 	information</a:t>
            </a:r>
          </a:p>
          <a:p>
            <a:r>
              <a:rPr lang="en-US" sz="1600" dirty="0"/>
              <a:t>.2 Change requests</a:t>
            </a:r>
          </a:p>
          <a:p>
            <a:r>
              <a:rPr lang="en-US" sz="1600" dirty="0"/>
              <a:t>.3 PMP updates</a:t>
            </a:r>
          </a:p>
          <a:p>
            <a:pPr lvl="1"/>
            <a:r>
              <a:rPr lang="en-US" sz="1400" dirty="0"/>
              <a:t>• Scope management plan</a:t>
            </a:r>
          </a:p>
          <a:p>
            <a:pPr lvl="1"/>
            <a:r>
              <a:rPr lang="en-US" sz="1400" dirty="0"/>
              <a:t>• Scope baseline</a:t>
            </a:r>
          </a:p>
          <a:p>
            <a:pPr lvl="1"/>
            <a:r>
              <a:rPr lang="en-US" sz="1400" dirty="0"/>
              <a:t>• Schedule baseline</a:t>
            </a:r>
          </a:p>
          <a:p>
            <a:pPr lvl="1"/>
            <a:r>
              <a:rPr lang="en-US" sz="1400" dirty="0"/>
              <a:t>• Cost baseline</a:t>
            </a:r>
          </a:p>
          <a:p>
            <a:pPr lvl="1"/>
            <a:r>
              <a:rPr lang="en-US" sz="1400" dirty="0"/>
              <a:t>• Performance measurement 	baseline</a:t>
            </a:r>
          </a:p>
          <a:p>
            <a:r>
              <a:rPr lang="en-US" sz="1600" dirty="0"/>
              <a:t>.4 Project documents 	updates</a:t>
            </a:r>
          </a:p>
          <a:p>
            <a:pPr lvl="1"/>
            <a:r>
              <a:rPr lang="en-US" sz="1400" dirty="0"/>
              <a:t>• Lessons learned register</a:t>
            </a:r>
          </a:p>
          <a:p>
            <a:pPr lvl="1"/>
            <a:r>
              <a:rPr lang="en-US" sz="1400" dirty="0"/>
              <a:t>• Requirements 	documentation</a:t>
            </a:r>
          </a:p>
          <a:p>
            <a:pPr lvl="1"/>
            <a:r>
              <a:rPr lang="en-US" sz="1400" dirty="0"/>
              <a:t>• Requirements traceability 	matrix</a:t>
            </a:r>
            <a:endParaRPr lang="en-US" altLang="en-US" sz="1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PSM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M&amp;C</a:t>
            </a:r>
            <a:endParaRPr lang="en-US" dirty="0"/>
          </a:p>
        </p:txBody>
      </p:sp>
      <p:sp>
        <p:nvSpPr>
          <p:cNvPr id="204808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218FA5-F99A-42E5-9B68-1E002FA9F9B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Discussion/Exercise-11</a:t>
            </a:r>
          </a:p>
        </p:txBody>
      </p:sp>
      <p:sp>
        <p:nvSpPr>
          <p:cNvPr id="20685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/>
          </a:p>
          <a:p>
            <a:r>
              <a:rPr lang="en-US" altLang="en-US" b="1"/>
              <a:t>Write work performance measurement metrics and their values for your project</a:t>
            </a:r>
          </a:p>
          <a:p>
            <a:endParaRPr lang="en-US" altLang="en-US"/>
          </a:p>
        </p:txBody>
      </p:sp>
      <p:sp>
        <p:nvSpPr>
          <p:cNvPr id="206852" name="Content Placehold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/>
              <a:t>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206854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0DC796-763D-45DB-B6FB-CFFD27E7A16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20889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DD6720-E452-49D9-AFCD-7348EAC0835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/>
              <a:t>Develop Project Charter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/>
              <a:t>.1 Business documents</a:t>
            </a:r>
          </a:p>
          <a:p>
            <a:pPr lvl="1"/>
            <a:r>
              <a:rPr lang="en-US" sz="1400" dirty="0"/>
              <a:t>• Business case</a:t>
            </a:r>
          </a:p>
          <a:p>
            <a:pPr lvl="1"/>
            <a:r>
              <a:rPr lang="en-US" sz="1400" dirty="0"/>
              <a:t>• Benefits management plan</a:t>
            </a:r>
          </a:p>
          <a:p>
            <a:r>
              <a:rPr lang="en-US" sz="1600" dirty="0"/>
              <a:t>.2 Agreements</a:t>
            </a:r>
          </a:p>
          <a:p>
            <a:r>
              <a:rPr lang="en-US" sz="1600" dirty="0"/>
              <a:t>.3 EEFs</a:t>
            </a:r>
          </a:p>
          <a:p>
            <a:r>
              <a:rPr lang="en-US" sz="1600" dirty="0"/>
              <a:t>.4 OPA</a:t>
            </a:r>
            <a:endParaRPr lang="en-US" altLang="en-US" sz="1600" dirty="0"/>
          </a:p>
        </p:txBody>
      </p:sp>
      <p:sp>
        <p:nvSpPr>
          <p:cNvPr id="96260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.1 Expert judgment</a:t>
            </a:r>
          </a:p>
          <a:p>
            <a:r>
              <a:rPr lang="en-US" dirty="0"/>
              <a:t>.2 Data gathering</a:t>
            </a:r>
          </a:p>
          <a:p>
            <a:pPr lvl="1"/>
            <a:r>
              <a:rPr lang="en-US" dirty="0"/>
              <a:t>• Brainstorming</a:t>
            </a:r>
          </a:p>
          <a:p>
            <a:pPr lvl="1"/>
            <a:r>
              <a:rPr lang="en-US" dirty="0"/>
              <a:t>• Focus groups</a:t>
            </a:r>
          </a:p>
          <a:p>
            <a:pPr lvl="1"/>
            <a:r>
              <a:rPr lang="en-US" dirty="0"/>
              <a:t>• Interviews</a:t>
            </a:r>
          </a:p>
          <a:p>
            <a:r>
              <a:rPr lang="en-US" dirty="0"/>
              <a:t>.3 Interpersonal and team skills</a:t>
            </a:r>
          </a:p>
          <a:p>
            <a:pPr lvl="1"/>
            <a:r>
              <a:rPr lang="en-US" dirty="0"/>
              <a:t>• Conflict management</a:t>
            </a:r>
          </a:p>
          <a:p>
            <a:pPr lvl="1"/>
            <a:r>
              <a:rPr lang="en-US" dirty="0"/>
              <a:t>• Facilitation</a:t>
            </a:r>
          </a:p>
          <a:p>
            <a:pPr lvl="1"/>
            <a:r>
              <a:rPr lang="en-US" dirty="0"/>
              <a:t>• Meeting management</a:t>
            </a:r>
          </a:p>
          <a:p>
            <a:r>
              <a:rPr lang="en-US" dirty="0"/>
              <a:t>.4 Meetings</a:t>
            </a:r>
            <a:endParaRPr lang="en-US" altLang="en-US" dirty="0"/>
          </a:p>
        </p:txBody>
      </p:sp>
      <p:sp>
        <p:nvSpPr>
          <p:cNvPr id="96261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.1 Project charter</a:t>
            </a:r>
          </a:p>
          <a:p>
            <a:r>
              <a:rPr lang="en-US" dirty="0"/>
              <a:t>.2 Assumption log</a:t>
            </a:r>
            <a:endParaRPr lang="en-US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PIM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INIT</a:t>
            </a:r>
          </a:p>
        </p:txBody>
      </p:sp>
      <p:sp>
        <p:nvSpPr>
          <p:cNvPr id="96264" name="Slide Number Placeholder 1"/>
          <p:cNvSpPr>
            <a:spLocks noGrp="1"/>
          </p:cNvSpPr>
          <p:nvPr>
            <p:ph type="sldNum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AC8DE6-F78C-461E-98BB-0FD4EE374DE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Charter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Autofit/>
          </a:bodyPr>
          <a:lstStyle/>
          <a:p>
            <a:pPr marL="514350" indent="-457200">
              <a:buFontTx/>
              <a:buAutoNum type="arabicPeriod"/>
              <a:defRPr/>
            </a:pPr>
            <a:r>
              <a:rPr lang="en-US" sz="2400" dirty="0"/>
              <a:t>Project  purpose or justification</a:t>
            </a:r>
          </a:p>
          <a:p>
            <a:pPr marL="514350" indent="-457200">
              <a:buFont typeface="Arial" panose="020B0604020202020204" pitchFamily="34" charset="0"/>
              <a:buAutoNum type="arabicPeriod"/>
              <a:defRPr/>
            </a:pPr>
            <a:r>
              <a:rPr lang="en-US" sz="2400" dirty="0"/>
              <a:t>Measurable project objectives and related success criteria</a:t>
            </a:r>
          </a:p>
          <a:p>
            <a:pPr marL="514350" indent="-457200">
              <a:buFontTx/>
              <a:buAutoNum type="arabicPeriod"/>
              <a:defRPr/>
            </a:pPr>
            <a:r>
              <a:rPr lang="en-US" sz="2400" dirty="0"/>
              <a:t>High – Level Requirements</a:t>
            </a:r>
          </a:p>
          <a:p>
            <a:pPr marL="514350" indent="-457200">
              <a:buFontTx/>
              <a:buAutoNum type="arabicPeriod"/>
              <a:defRPr/>
            </a:pPr>
            <a:r>
              <a:rPr lang="en-US" sz="2400" dirty="0"/>
              <a:t>High – Level Project description </a:t>
            </a:r>
          </a:p>
          <a:p>
            <a:pPr marL="514350" indent="-457200">
              <a:buFontTx/>
              <a:buAutoNum type="arabicPeriod"/>
              <a:defRPr/>
            </a:pPr>
            <a:r>
              <a:rPr lang="en-US" sz="2400" dirty="0"/>
              <a:t>High – Level Risks </a:t>
            </a:r>
          </a:p>
          <a:p>
            <a:pPr marL="514350" indent="-457200">
              <a:buFontTx/>
              <a:buAutoNum type="arabicPeriod"/>
              <a:defRPr/>
            </a:pPr>
            <a:r>
              <a:rPr lang="en-US" sz="2400" dirty="0"/>
              <a:t>Summary milestone schedule </a:t>
            </a:r>
          </a:p>
          <a:p>
            <a:pPr marL="514350" indent="-457200">
              <a:buFontTx/>
              <a:buAutoNum type="arabicPeriod"/>
              <a:defRPr/>
            </a:pPr>
            <a:r>
              <a:rPr lang="en-US" sz="2400" dirty="0"/>
              <a:t>Summary Budget</a:t>
            </a:r>
          </a:p>
          <a:p>
            <a:pPr marL="514350" indent="-457200">
              <a:buFontTx/>
              <a:buAutoNum type="arabicPeriod"/>
              <a:defRPr/>
            </a:pPr>
            <a:r>
              <a:rPr lang="en-US" sz="2400" dirty="0"/>
              <a:t>Project approval requirements</a:t>
            </a:r>
          </a:p>
          <a:p>
            <a:pPr marL="514350" indent="-457200">
              <a:buFontTx/>
              <a:buAutoNum type="arabicPeriod"/>
              <a:defRPr/>
            </a:pPr>
            <a:r>
              <a:rPr lang="en-US" sz="2400" dirty="0"/>
              <a:t>Assigned project manager, responsibility, and authority level</a:t>
            </a:r>
          </a:p>
          <a:p>
            <a:pPr marL="514350" indent="-457200">
              <a:buFontTx/>
              <a:buAutoNum type="arabicPeriod"/>
              <a:defRPr/>
            </a:pPr>
            <a:r>
              <a:rPr lang="en-US" sz="2400" dirty="0"/>
              <a:t>Name and authority of the sponsor or other person(s) authorizing the project charter</a:t>
            </a:r>
          </a:p>
          <a:p>
            <a:pPr>
              <a:defRPr/>
            </a:pPr>
            <a:endParaRPr 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9830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85ADE8-C27C-4720-9E9C-AF3F01432A6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Exercise-1</a:t>
            </a:r>
          </a:p>
        </p:txBody>
      </p:sp>
      <p:sp>
        <p:nvSpPr>
          <p:cNvPr id="10035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r>
              <a:rPr lang="en-US" altLang="en-US"/>
              <a:t>Prepare Project Charter for your Project</a:t>
            </a:r>
          </a:p>
        </p:txBody>
      </p:sp>
      <p:sp>
        <p:nvSpPr>
          <p:cNvPr id="10035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dirty="0"/>
              <a:t>15 Minutes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00358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AC02A9-D5F8-4E17-999A-AEB342117CD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9691</TotalTime>
  <Words>2288</Words>
  <Application>Microsoft Office PowerPoint</Application>
  <PresentationFormat>On-screen Show (4:3)</PresentationFormat>
  <Paragraphs>764</Paragraphs>
  <Slides>64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 Unicode MS</vt:lpstr>
      <vt:lpstr>Arial</vt:lpstr>
      <vt:lpstr>Berlin Sans FB</vt:lpstr>
      <vt:lpstr>Book Antiqua</vt:lpstr>
      <vt:lpstr>Calibri</vt:lpstr>
      <vt:lpstr>Kabel Bk BT</vt:lpstr>
      <vt:lpstr>Times New Roman</vt:lpstr>
      <vt:lpstr>Wingdings</vt:lpstr>
      <vt:lpstr>Office Theme</vt:lpstr>
      <vt:lpstr>Visio</vt:lpstr>
      <vt:lpstr>Project Integration Management</vt:lpstr>
      <vt:lpstr>PowerPoint Presentation</vt:lpstr>
      <vt:lpstr>PowerPoint Presentation</vt:lpstr>
      <vt:lpstr>Project Integration Management</vt:lpstr>
      <vt:lpstr>Project Integration Management</vt:lpstr>
      <vt:lpstr>1. Develop Project Charter</vt:lpstr>
      <vt:lpstr>Develop Project Charter</vt:lpstr>
      <vt:lpstr>Project Charter Template</vt:lpstr>
      <vt:lpstr>Exercise-1</vt:lpstr>
      <vt:lpstr>2. Develop Project Management Plan</vt:lpstr>
      <vt:lpstr>Develop Project Management Plan</vt:lpstr>
      <vt:lpstr>Exercise-2</vt:lpstr>
      <vt:lpstr>3. Direct &amp; Manage Project Work</vt:lpstr>
      <vt:lpstr>Direct and Manage Project Work</vt:lpstr>
      <vt:lpstr>Exercise-3</vt:lpstr>
      <vt:lpstr>4. Manage Project Knowledge</vt:lpstr>
      <vt:lpstr>Manage Project Knowledge</vt:lpstr>
      <vt:lpstr>5. Monitor &amp; Control Project Work</vt:lpstr>
      <vt:lpstr>Monitor and Control Project Work</vt:lpstr>
      <vt:lpstr>Exercise-4</vt:lpstr>
      <vt:lpstr>6. Perform Integrated Change Control</vt:lpstr>
      <vt:lpstr>Perform Integrated Change Control</vt:lpstr>
      <vt:lpstr>Exercise-5</vt:lpstr>
      <vt:lpstr>7. Close Project or Phase</vt:lpstr>
      <vt:lpstr>Close Project or Phase</vt:lpstr>
      <vt:lpstr>Exercise-6</vt:lpstr>
      <vt:lpstr>PowerPoint Presentation</vt:lpstr>
      <vt:lpstr>Project Scope Management</vt:lpstr>
      <vt:lpstr>PowerPoint Presentation</vt:lpstr>
      <vt:lpstr>Level of Detailing in Scope</vt:lpstr>
      <vt:lpstr>PowerPoint Presentation</vt:lpstr>
      <vt:lpstr>Scope</vt:lpstr>
      <vt:lpstr>Project Scope Management</vt:lpstr>
      <vt:lpstr>Project Scope Management</vt:lpstr>
      <vt:lpstr>8. Plan Scope Management</vt:lpstr>
      <vt:lpstr>Plan Scope Management</vt:lpstr>
      <vt:lpstr>Plan Scope Management IO</vt:lpstr>
      <vt:lpstr>9. Collect Requirements</vt:lpstr>
      <vt:lpstr>Collect Requirements</vt:lpstr>
      <vt:lpstr>Collect Requirements</vt:lpstr>
      <vt:lpstr>Requirement Traceability Matrix</vt:lpstr>
      <vt:lpstr>Requirement vs Scope</vt:lpstr>
      <vt:lpstr>Requirement Documentation includes</vt:lpstr>
      <vt:lpstr>Discussion/Exercise-7</vt:lpstr>
      <vt:lpstr>10. Define Scope</vt:lpstr>
      <vt:lpstr>Define Scope</vt:lpstr>
      <vt:lpstr>Define Scope</vt:lpstr>
      <vt:lpstr>Scope Statement</vt:lpstr>
      <vt:lpstr>Discussion/Exercise 8</vt:lpstr>
      <vt:lpstr>11. Create WBS</vt:lpstr>
      <vt:lpstr>Create WBS</vt:lpstr>
      <vt:lpstr>Scope baseline</vt:lpstr>
      <vt:lpstr>WBS Types</vt:lpstr>
      <vt:lpstr>Phase oriented WBS</vt:lpstr>
      <vt:lpstr>Department oriented WBS</vt:lpstr>
      <vt:lpstr>Subproject Oriented WBS</vt:lpstr>
      <vt:lpstr>Discussion/Exercise 9</vt:lpstr>
      <vt:lpstr>12. Validate Scope</vt:lpstr>
      <vt:lpstr>Validate Scope</vt:lpstr>
      <vt:lpstr>Discussion/Exercise 10</vt:lpstr>
      <vt:lpstr>13. Control Scope</vt:lpstr>
      <vt:lpstr>Control Scope</vt:lpstr>
      <vt:lpstr>Discussion/Exercise-11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 Training Template</dc:title>
  <dc:creator>Hari P Thapliyal</dc:creator>
  <cp:lastModifiedBy>Hari Thapliyal</cp:lastModifiedBy>
  <cp:revision>129</cp:revision>
  <dcterms:created xsi:type="dcterms:W3CDTF">2010-10-14T06:04:22Z</dcterms:created>
  <dcterms:modified xsi:type="dcterms:W3CDTF">2017-10-10T14:15:21Z</dcterms:modified>
</cp:coreProperties>
</file>