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9" saveSubsetFonts="1">
  <p:sldMasterIdLst>
    <p:sldMasterId id="2147483648" r:id="rId1"/>
  </p:sldMasterIdLst>
  <p:notesMasterIdLst>
    <p:notesMasterId r:id="rId99"/>
  </p:notesMasterIdLst>
  <p:sldIdLst>
    <p:sldId id="256" r:id="rId2"/>
    <p:sldId id="258" r:id="rId3"/>
    <p:sldId id="259" r:id="rId4"/>
    <p:sldId id="302" r:id="rId5"/>
    <p:sldId id="261" r:id="rId6"/>
    <p:sldId id="331" r:id="rId7"/>
    <p:sldId id="325" r:id="rId8"/>
    <p:sldId id="447" r:id="rId9"/>
    <p:sldId id="301" r:id="rId10"/>
    <p:sldId id="323" r:id="rId11"/>
    <p:sldId id="321" r:id="rId12"/>
    <p:sldId id="307" r:id="rId13"/>
    <p:sldId id="300" r:id="rId14"/>
    <p:sldId id="326" r:id="rId15"/>
    <p:sldId id="306" r:id="rId16"/>
    <p:sldId id="270" r:id="rId17"/>
    <p:sldId id="271" r:id="rId18"/>
    <p:sldId id="316" r:id="rId19"/>
    <p:sldId id="501" r:id="rId20"/>
    <p:sldId id="502" r:id="rId21"/>
    <p:sldId id="503" r:id="rId22"/>
    <p:sldId id="504" r:id="rId23"/>
    <p:sldId id="297" r:id="rId24"/>
    <p:sldId id="329" r:id="rId25"/>
    <p:sldId id="494" r:id="rId26"/>
    <p:sldId id="495" r:id="rId27"/>
    <p:sldId id="296" r:id="rId28"/>
    <p:sldId id="330" r:id="rId29"/>
    <p:sldId id="496" r:id="rId30"/>
    <p:sldId id="497" r:id="rId31"/>
    <p:sldId id="303" r:id="rId32"/>
    <p:sldId id="284" r:id="rId33"/>
    <p:sldId id="427" r:id="rId34"/>
    <p:sldId id="428" r:id="rId35"/>
    <p:sldId id="429"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295" r:id="rId50"/>
    <p:sldId id="448" r:id="rId51"/>
    <p:sldId id="449" r:id="rId52"/>
    <p:sldId id="450" r:id="rId53"/>
    <p:sldId id="451"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5" r:id="rId68"/>
    <p:sldId id="466" r:id="rId69"/>
    <p:sldId id="467" r:id="rId70"/>
    <p:sldId id="498" r:id="rId71"/>
    <p:sldId id="499" r:id="rId72"/>
    <p:sldId id="500"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1" r:id="rId87"/>
    <p:sldId id="482" r:id="rId88"/>
    <p:sldId id="483" r:id="rId89"/>
    <p:sldId id="484" r:id="rId90"/>
    <p:sldId id="485" r:id="rId91"/>
    <p:sldId id="486" r:id="rId92"/>
    <p:sldId id="487" r:id="rId93"/>
    <p:sldId id="488" r:id="rId94"/>
    <p:sldId id="490" r:id="rId95"/>
    <p:sldId id="491" r:id="rId96"/>
    <p:sldId id="492" r:id="rId97"/>
    <p:sldId id="493" r:id="rId9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58" autoAdjust="0"/>
  </p:normalViewPr>
  <p:slideViewPr>
    <p:cSldViewPr>
      <p:cViewPr varScale="1">
        <p:scale>
          <a:sx n="70" d="100"/>
          <a:sy n="70" d="100"/>
        </p:scale>
        <p:origin x="1206"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8226"/>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37.xml"/><Relationship Id="rId13" Type="http://schemas.openxmlformats.org/officeDocument/2006/relationships/slide" Target="slides/slide53.xml"/><Relationship Id="rId18" Type="http://schemas.openxmlformats.org/officeDocument/2006/relationships/slide" Target="slides/slide58.xml"/><Relationship Id="rId26" Type="http://schemas.openxmlformats.org/officeDocument/2006/relationships/slide" Target="slides/slide80.xml"/><Relationship Id="rId3" Type="http://schemas.openxmlformats.org/officeDocument/2006/relationships/slide" Target="slides/slide5.xml"/><Relationship Id="rId21" Type="http://schemas.openxmlformats.org/officeDocument/2006/relationships/slide" Target="slides/slide63.xml"/><Relationship Id="rId7" Type="http://schemas.openxmlformats.org/officeDocument/2006/relationships/slide" Target="slides/slide36.xml"/><Relationship Id="rId12" Type="http://schemas.openxmlformats.org/officeDocument/2006/relationships/slide" Target="slides/slide52.xml"/><Relationship Id="rId17" Type="http://schemas.openxmlformats.org/officeDocument/2006/relationships/slide" Target="slides/slide57.xml"/><Relationship Id="rId25" Type="http://schemas.openxmlformats.org/officeDocument/2006/relationships/slide" Target="slides/slide79.xml"/><Relationship Id="rId2" Type="http://schemas.openxmlformats.org/officeDocument/2006/relationships/slide" Target="slides/slide3.xml"/><Relationship Id="rId16" Type="http://schemas.openxmlformats.org/officeDocument/2006/relationships/slide" Target="slides/slide56.xml"/><Relationship Id="rId20" Type="http://schemas.openxmlformats.org/officeDocument/2006/relationships/slide" Target="slides/slide60.xml"/><Relationship Id="rId1" Type="http://schemas.openxmlformats.org/officeDocument/2006/relationships/slide" Target="slides/slide2.xml"/><Relationship Id="rId6" Type="http://schemas.openxmlformats.org/officeDocument/2006/relationships/slide" Target="slides/slide35.xml"/><Relationship Id="rId11" Type="http://schemas.openxmlformats.org/officeDocument/2006/relationships/slide" Target="slides/slide51.xml"/><Relationship Id="rId24" Type="http://schemas.openxmlformats.org/officeDocument/2006/relationships/slide" Target="slides/slide76.xml"/><Relationship Id="rId5" Type="http://schemas.openxmlformats.org/officeDocument/2006/relationships/slide" Target="slides/slide18.xml"/><Relationship Id="rId15" Type="http://schemas.openxmlformats.org/officeDocument/2006/relationships/slide" Target="slides/slide55.xml"/><Relationship Id="rId23" Type="http://schemas.openxmlformats.org/officeDocument/2006/relationships/slide" Target="slides/slide68.xml"/><Relationship Id="rId10" Type="http://schemas.openxmlformats.org/officeDocument/2006/relationships/slide" Target="slides/slide50.xml"/><Relationship Id="rId19" Type="http://schemas.openxmlformats.org/officeDocument/2006/relationships/slide" Target="slides/slide59.xml"/><Relationship Id="rId4" Type="http://schemas.openxmlformats.org/officeDocument/2006/relationships/slide" Target="slides/slide17.xml"/><Relationship Id="rId9" Type="http://schemas.openxmlformats.org/officeDocument/2006/relationships/slide" Target="slides/slide38.xml"/><Relationship Id="rId14" Type="http://schemas.openxmlformats.org/officeDocument/2006/relationships/slide" Target="slides/slide54.xml"/><Relationship Id="rId22" Type="http://schemas.openxmlformats.org/officeDocument/2006/relationships/slide" Target="slides/slide67.xml"/><Relationship Id="rId27"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10-Oct-17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1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C2E611-7F49-4DCB-9C5A-C31F72818A42}" type="slidenum">
              <a:rPr lang="en-US" altLang="en-US" smtClean="0">
                <a:latin typeface="Arial" panose="020B0604020202020204" pitchFamily="34" charset="0"/>
              </a:rPr>
              <a:pPr>
                <a:spcBef>
                  <a:spcPct val="0"/>
                </a:spcBef>
              </a:pPr>
              <a:t>119</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0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50CBEA-A144-4036-9600-233BAB34F9B2}" type="slidenum">
              <a:rPr lang="en-US" altLang="en-US" smtClean="0">
                <a:latin typeface="Arial" panose="020B0604020202020204" pitchFamily="34" charset="0"/>
              </a:rPr>
              <a:pPr>
                <a:spcBef>
                  <a:spcPct val="0"/>
                </a:spcBef>
              </a:pPr>
              <a:t>128</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2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B13914-2DC4-4743-B3B4-70AB0D3AEE5E}" type="slidenum">
              <a:rPr lang="en-US" altLang="en-US" smtClean="0">
                <a:latin typeface="Arial" panose="020B0604020202020204" pitchFamily="34" charset="0"/>
              </a:rPr>
              <a:pPr>
                <a:spcBef>
                  <a:spcPct val="0"/>
                </a:spcBef>
              </a:pPr>
              <a:t>129</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4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F3B148-B12F-4BA0-ADD5-E309C94135B1}" type="slidenum">
              <a:rPr lang="en-US" altLang="en-US" smtClean="0">
                <a:latin typeface="Arial" panose="020B0604020202020204" pitchFamily="34" charset="0"/>
              </a:rPr>
              <a:pPr>
                <a:spcBef>
                  <a:spcPct val="0"/>
                </a:spcBef>
              </a:pPr>
              <a:t>130</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6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7CD9BB-758A-4864-A06C-B70B114D5C7E}" type="slidenum">
              <a:rPr lang="en-US" altLang="en-US" smtClean="0">
                <a:latin typeface="Arial" panose="020B0604020202020204" pitchFamily="34" charset="0"/>
              </a:rPr>
              <a:pPr>
                <a:spcBef>
                  <a:spcPct val="0"/>
                </a:spcBef>
              </a:pPr>
              <a:t>131</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8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895428-F6D2-4E9F-8BC5-3275B5BEC0D6}" type="slidenum">
              <a:rPr lang="en-US" altLang="en-US" smtClean="0">
                <a:latin typeface="Arial" panose="020B0604020202020204" pitchFamily="34" charset="0"/>
              </a:rPr>
              <a:pPr>
                <a:spcBef>
                  <a:spcPct val="0"/>
                </a:spcBef>
              </a:pPr>
              <a:t>132</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0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AF03B0-726C-4FFE-B7FD-973B5D870367}" type="slidenum">
              <a:rPr lang="en-US" altLang="en-US" smtClean="0">
                <a:latin typeface="Arial" panose="020B0604020202020204" pitchFamily="34" charset="0"/>
              </a:rPr>
              <a:pPr>
                <a:spcBef>
                  <a:spcPct val="0"/>
                </a:spcBef>
              </a:pPr>
              <a:t>133</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F3D8D5-F565-4E7C-81E8-ACEE26041C75}" type="slidenum">
              <a:rPr lang="en-US" altLang="en-US" smtClean="0">
                <a:latin typeface="Arial" panose="020B0604020202020204" pitchFamily="34" charset="0"/>
              </a:rPr>
              <a:pPr>
                <a:spcBef>
                  <a:spcPct val="0"/>
                </a:spcBef>
              </a:pPr>
              <a:t>134</a:t>
            </a:fld>
            <a:endParaRPr lang="en-US" altLang="en-US">
              <a:latin typeface="Arial" panose="020B0604020202020204" pitchFamily="34" charset="0"/>
            </a:endParaRPr>
          </a:p>
        </p:txBody>
      </p:sp>
      <p:sp>
        <p:nvSpPr>
          <p:cNvPr id="242691"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388902B-8BEF-4658-90DE-B47ADCAAF87E}" type="slidenum">
              <a:rPr lang="en-US" altLang="en-US">
                <a:latin typeface="Times New Roman" panose="02020603050405020304" pitchFamily="18" charset="0"/>
              </a:rPr>
              <a:pPr algn="r" eaLnBrk="1" hangingPunct="1">
                <a:spcBef>
                  <a:spcPct val="0"/>
                </a:spcBef>
              </a:pPr>
              <a:t>134</a:t>
            </a:fld>
            <a:endParaRPr lang="en-US" altLang="en-US">
              <a:latin typeface="Times New Roman" panose="02020603050405020304" pitchFamily="18" charset="0"/>
            </a:endParaRPr>
          </a:p>
        </p:txBody>
      </p:sp>
      <p:sp>
        <p:nvSpPr>
          <p:cNvPr id="242692" name="Rectangle 164865"/>
          <p:cNvSpPr>
            <a:spLocks noGrp="1" noRot="1" noChangeAspect="1" noChangeArrowheads="1" noTextEdit="1"/>
          </p:cNvSpPr>
          <p:nvPr>
            <p:ph type="sldImg"/>
          </p:nvPr>
        </p:nvSpPr>
        <p:spPr bwMode="auto">
          <a:xfrm>
            <a:off x="1143000" y="685800"/>
            <a:ext cx="4575175" cy="3430588"/>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42693" name="Rectangle 630786"/>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C0AF46-1044-425A-95B7-86ED40FC284B}" type="slidenum">
              <a:rPr lang="en-US" altLang="en-US" smtClean="0">
                <a:latin typeface="Arial" panose="020B0604020202020204" pitchFamily="34" charset="0"/>
              </a:rPr>
              <a:pPr>
                <a:spcBef>
                  <a:spcPct val="0"/>
                </a:spcBef>
              </a:pPr>
              <a:t>135</a:t>
            </a:fld>
            <a:endParaRPr lang="en-US" altLang="en-US">
              <a:latin typeface="Arial" panose="020B0604020202020204" pitchFamily="34" charset="0"/>
            </a:endParaRPr>
          </a:p>
        </p:txBody>
      </p:sp>
      <p:sp>
        <p:nvSpPr>
          <p:cNvPr id="2447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ADB77E-A7F9-403E-84F4-CEBDC352E398}" type="slidenum">
              <a:rPr lang="en-US" altLang="en-US" smtClean="0">
                <a:latin typeface="Arial" panose="020B0604020202020204" pitchFamily="34" charset="0"/>
              </a:rPr>
              <a:pPr>
                <a:spcBef>
                  <a:spcPct val="0"/>
                </a:spcBef>
              </a:pPr>
              <a:t>136</a:t>
            </a:fld>
            <a:endParaRPr lang="en-US" altLang="en-US">
              <a:latin typeface="Arial" panose="020B0604020202020204" pitchFamily="34" charset="0"/>
            </a:endParaRPr>
          </a:p>
        </p:txBody>
      </p:sp>
      <p:sp>
        <p:nvSpPr>
          <p:cNvPr id="2467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7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3E1F4F-2C52-4AE2-8133-C6742F0291ED}" type="slidenum">
              <a:rPr lang="en-US" altLang="en-US" smtClean="0">
                <a:latin typeface="Arial" panose="020B0604020202020204" pitchFamily="34" charset="0"/>
              </a:rPr>
              <a:pPr>
                <a:spcBef>
                  <a:spcPct val="0"/>
                </a:spcBef>
              </a:pPr>
              <a:t>137</a:t>
            </a:fld>
            <a:endParaRPr lang="en-US" altLang="en-US">
              <a:latin typeface="Arial" panose="020B0604020202020204" pitchFamily="34" charset="0"/>
            </a:endParaRPr>
          </a:p>
        </p:txBody>
      </p:sp>
    </p:spTree>
    <p:extLst>
      <p:ext uri="{BB962C8B-B14F-4D97-AF65-F5344CB8AC3E}">
        <p14:creationId xmlns:p14="http://schemas.microsoft.com/office/powerpoint/2010/main" val="41673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7553A0-E279-42E3-B990-82E4B0830731}" type="slidenum">
              <a:rPr lang="en-US" altLang="en-US" smtClean="0">
                <a:latin typeface="Arial" panose="020B0604020202020204" pitchFamily="34" charset="0"/>
              </a:rPr>
              <a:pPr>
                <a:spcBef>
                  <a:spcPct val="0"/>
                </a:spcBef>
              </a:pPr>
              <a:t>120</a:t>
            </a:fld>
            <a:endParaRPr lang="en-US" altLang="en-US">
              <a:latin typeface="Arial" panose="020B0604020202020204" pitchFamily="34" charset="0"/>
            </a:endParaRPr>
          </a:p>
        </p:txBody>
      </p:sp>
      <p:sp>
        <p:nvSpPr>
          <p:cNvPr id="2140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9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7532DA-A8E9-48A5-8362-5ECA8A9ECF5B}" type="slidenum">
              <a:rPr lang="en-US" altLang="en-US" smtClean="0">
                <a:latin typeface="Arial" panose="020B0604020202020204" pitchFamily="34" charset="0"/>
              </a:rPr>
              <a:pPr>
                <a:spcBef>
                  <a:spcPct val="0"/>
                </a:spcBef>
              </a:pPr>
              <a:t>138</a:t>
            </a:fld>
            <a:endParaRPr lang="en-US" altLang="en-US">
              <a:latin typeface="Arial" panose="020B0604020202020204" pitchFamily="34" charset="0"/>
            </a:endParaRPr>
          </a:p>
        </p:txBody>
      </p:sp>
    </p:spTree>
    <p:extLst>
      <p:ext uri="{BB962C8B-B14F-4D97-AF65-F5344CB8AC3E}">
        <p14:creationId xmlns:p14="http://schemas.microsoft.com/office/powerpoint/2010/main" val="1843960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1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3503E0-7CDB-42B5-9106-8A6E677DAD6A}" type="slidenum">
              <a:rPr lang="en-US" altLang="en-US" smtClean="0">
                <a:latin typeface="Arial" panose="020B0604020202020204" pitchFamily="34" charset="0"/>
              </a:rPr>
              <a:pPr>
                <a:spcBef>
                  <a:spcPct val="0"/>
                </a:spcBef>
              </a:pPr>
              <a:t>139</a:t>
            </a:fld>
            <a:endParaRPr lang="en-US" altLang="en-US">
              <a:latin typeface="Arial" panose="020B0604020202020204" pitchFamily="34" charset="0"/>
            </a:endParaRPr>
          </a:p>
        </p:txBody>
      </p:sp>
    </p:spTree>
    <p:extLst>
      <p:ext uri="{BB962C8B-B14F-4D97-AF65-F5344CB8AC3E}">
        <p14:creationId xmlns:p14="http://schemas.microsoft.com/office/powerpoint/2010/main" val="1570070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3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6B94DA-7965-484B-A89D-4A13846A8717}" type="slidenum">
              <a:rPr lang="en-US" altLang="en-US" smtClean="0">
                <a:latin typeface="Arial" panose="020B0604020202020204" pitchFamily="34" charset="0"/>
              </a:rPr>
              <a:pPr>
                <a:spcBef>
                  <a:spcPct val="0"/>
                </a:spcBef>
              </a:pPr>
              <a:t>140</a:t>
            </a:fld>
            <a:endParaRPr lang="en-US" altLang="en-US">
              <a:latin typeface="Arial" panose="020B0604020202020204" pitchFamily="34" charset="0"/>
            </a:endParaRPr>
          </a:p>
        </p:txBody>
      </p:sp>
    </p:spTree>
    <p:extLst>
      <p:ext uri="{BB962C8B-B14F-4D97-AF65-F5344CB8AC3E}">
        <p14:creationId xmlns:p14="http://schemas.microsoft.com/office/powerpoint/2010/main" val="3615953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5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45A456-778C-4D01-A761-487F112C1AC1}" type="slidenum">
              <a:rPr lang="en-US" altLang="en-US" smtClean="0">
                <a:latin typeface="Arial" panose="020B0604020202020204" pitchFamily="34" charset="0"/>
              </a:rPr>
              <a:pPr>
                <a:spcBef>
                  <a:spcPct val="0"/>
                </a:spcBef>
              </a:pPr>
              <a:t>141</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7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438C76-5872-4E16-998F-79E42D264184}" type="slidenum">
              <a:rPr lang="en-US" altLang="en-US" smtClean="0">
                <a:latin typeface="Arial" panose="020B0604020202020204" pitchFamily="34" charset="0"/>
              </a:rPr>
              <a:pPr>
                <a:spcBef>
                  <a:spcPct val="0"/>
                </a:spcBef>
              </a:pPr>
              <a:t>142</a:t>
            </a:fld>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9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6B01E1-4FCA-4859-AADA-923C6E404CCA}" type="slidenum">
              <a:rPr lang="en-US" altLang="en-US" smtClean="0">
                <a:latin typeface="Arial" panose="020B0604020202020204" pitchFamily="34" charset="0"/>
              </a:rPr>
              <a:pPr>
                <a:spcBef>
                  <a:spcPct val="0"/>
                </a:spcBef>
              </a:pPr>
              <a:t>145</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1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06227E-77D6-42B1-8299-0374A13B3D7A}" type="slidenum">
              <a:rPr lang="en-US" altLang="en-US" smtClean="0">
                <a:latin typeface="Arial" panose="020B0604020202020204" pitchFamily="34" charset="0"/>
              </a:rPr>
              <a:pPr>
                <a:spcBef>
                  <a:spcPct val="0"/>
                </a:spcBef>
              </a:pPr>
              <a:t>146</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3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6775D3-95EA-4717-AA78-520083BAF438}" type="slidenum">
              <a:rPr lang="en-US" altLang="en-US" smtClean="0">
                <a:latin typeface="Arial" panose="020B0604020202020204" pitchFamily="34" charset="0"/>
              </a:rPr>
              <a:pPr>
                <a:spcBef>
                  <a:spcPct val="0"/>
                </a:spcBef>
              </a:pPr>
              <a:t>149</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5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D71B03-DD56-4FEB-8A9E-A2DF95F47FEC}" type="slidenum">
              <a:rPr lang="en-US" altLang="en-US" smtClean="0">
                <a:latin typeface="Arial" panose="020B0604020202020204" pitchFamily="34" charset="0"/>
              </a:rPr>
              <a:pPr>
                <a:spcBef>
                  <a:spcPct val="0"/>
                </a:spcBef>
              </a:pPr>
              <a:t>150</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7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C7B217-612F-4F32-BA6D-DA0A819E4C80}" type="slidenum">
              <a:rPr lang="en-US" altLang="en-US" smtClean="0">
                <a:latin typeface="Arial" panose="020B0604020202020204" pitchFamily="34" charset="0"/>
              </a:rPr>
              <a:pPr>
                <a:spcBef>
                  <a:spcPct val="0"/>
                </a:spcBef>
              </a:pPr>
              <a:t>151</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5E5B9B-5E82-4EBB-A14D-407E38162DD8}" type="slidenum">
              <a:rPr lang="en-US" altLang="en-US" smtClean="0">
                <a:latin typeface="Arial" panose="020B0604020202020204" pitchFamily="34" charset="0"/>
              </a:rPr>
              <a:pPr>
                <a:spcBef>
                  <a:spcPct val="0"/>
                </a:spcBef>
              </a:pPr>
              <a:t>121</a:t>
            </a:fld>
            <a:endParaRPr lang="en-US" altLang="en-US">
              <a:latin typeface="Arial" panose="020B0604020202020204" pitchFamily="34" charset="0"/>
            </a:endParaRPr>
          </a:p>
        </p:txBody>
      </p:sp>
      <p:sp>
        <p:nvSpPr>
          <p:cNvPr id="2160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9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718467-3116-47C4-9F81-04FC4D855591}" type="slidenum">
              <a:rPr lang="en-US" altLang="en-US" smtClean="0">
                <a:latin typeface="Arial" panose="020B0604020202020204" pitchFamily="34" charset="0"/>
              </a:rPr>
              <a:pPr>
                <a:spcBef>
                  <a:spcPct val="0"/>
                </a:spcBef>
              </a:pPr>
              <a:t>152</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D8211A-E0E8-4852-99E1-05510E31DC6C}" type="slidenum">
              <a:rPr lang="en-US" altLang="en-US" smtClean="0">
                <a:latin typeface="Arial" panose="020B0604020202020204" pitchFamily="34" charset="0"/>
              </a:rPr>
              <a:pPr>
                <a:spcBef>
                  <a:spcPct val="0"/>
                </a:spcBef>
              </a:pPr>
              <a:t>153</a:t>
            </a:fld>
            <a:endParaRPr lang="en-US" altLang="en-US">
              <a:latin typeface="Arial" panose="020B0604020202020204" pitchFamily="34" charset="0"/>
            </a:endParaRPr>
          </a:p>
        </p:txBody>
      </p:sp>
      <p:sp>
        <p:nvSpPr>
          <p:cNvPr id="281603"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F3FE20-2AC6-4DBB-8F2C-40CB59654092}" type="slidenum">
              <a:rPr lang="en-US" altLang="en-US" smtClean="0">
                <a:latin typeface="Arial" panose="020B0604020202020204" pitchFamily="34" charset="0"/>
              </a:rPr>
              <a:pPr>
                <a:spcBef>
                  <a:spcPct val="0"/>
                </a:spcBef>
              </a:pPr>
              <a:t>154</a:t>
            </a:fld>
            <a:endParaRPr lang="en-US" altLang="en-US">
              <a:latin typeface="Arial" panose="020B0604020202020204" pitchFamily="34" charset="0"/>
            </a:endParaRPr>
          </a:p>
        </p:txBody>
      </p:sp>
      <p:sp>
        <p:nvSpPr>
          <p:cNvPr id="283651"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36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55580E-B1FC-4A6A-A764-58488616668B}" type="slidenum">
              <a:rPr lang="en-US" altLang="en-US" smtClean="0">
                <a:latin typeface="Arial" panose="020B0604020202020204" pitchFamily="34" charset="0"/>
              </a:rPr>
              <a:pPr>
                <a:spcBef>
                  <a:spcPct val="0"/>
                </a:spcBef>
              </a:pPr>
              <a:t>155</a:t>
            </a:fld>
            <a:endParaRPr lang="en-US" altLang="en-US">
              <a:latin typeface="Arial" panose="020B0604020202020204" pitchFamily="34" charset="0"/>
            </a:endParaRPr>
          </a:p>
        </p:txBody>
      </p:sp>
      <p:sp>
        <p:nvSpPr>
          <p:cNvPr id="285699"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7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E017EC-2059-4568-BE8C-E2AB1530B0E8}" type="slidenum">
              <a:rPr lang="en-US" altLang="en-US" smtClean="0">
                <a:latin typeface="Arial" panose="020B0604020202020204" pitchFamily="34" charset="0"/>
              </a:rPr>
              <a:pPr>
                <a:spcBef>
                  <a:spcPct val="0"/>
                </a:spcBef>
              </a:pPr>
              <a:t>156</a:t>
            </a:fld>
            <a:endParaRPr lang="en-US" altLang="en-US">
              <a:latin typeface="Arial" panose="020B0604020202020204" pitchFamily="34" charset="0"/>
            </a:endParaRPr>
          </a:p>
        </p:txBody>
      </p:sp>
      <p:sp>
        <p:nvSpPr>
          <p:cNvPr id="287747"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77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Free float: An activity can be delayed without impacting the start of next activity</a:t>
            </a:r>
          </a:p>
          <a:p>
            <a:r>
              <a:rPr lang="en-US" altLang="en-US"/>
              <a:t>Total float: As many alternative path that many total float. Total float is available on non critical path. Activities can be delayed without delaying project</a:t>
            </a:r>
          </a:p>
          <a:p>
            <a:r>
              <a:rPr lang="en-US" altLang="en-US"/>
              <a:t>Free float on critical path activities is Zero</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9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BFD455-4C28-419B-94EB-783A2D6D47F7}" type="slidenum">
              <a:rPr lang="en-US" altLang="en-US" smtClean="0">
                <a:latin typeface="Arial" panose="020B0604020202020204" pitchFamily="34" charset="0"/>
              </a:rPr>
              <a:pPr>
                <a:spcBef>
                  <a:spcPct val="0"/>
                </a:spcBef>
              </a:pPr>
              <a:t>157</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1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9A1AEA-B129-49F9-AFC5-A42DB91739A3}" type="slidenum">
              <a:rPr lang="en-US" altLang="en-US" smtClean="0">
                <a:latin typeface="Arial" panose="020B0604020202020204" pitchFamily="34" charset="0"/>
              </a:rPr>
              <a:pPr>
                <a:spcBef>
                  <a:spcPct val="0"/>
                </a:spcBef>
              </a:pPr>
              <a:t>158</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3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E47D24-F375-4B91-8674-176336A491A3}" type="slidenum">
              <a:rPr lang="en-US" altLang="en-US" smtClean="0">
                <a:latin typeface="Arial" panose="020B0604020202020204" pitchFamily="34" charset="0"/>
              </a:rPr>
              <a:pPr>
                <a:spcBef>
                  <a:spcPct val="0"/>
                </a:spcBef>
              </a:pPr>
              <a:t>159</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5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28E826-821E-4878-BF1E-023BA8A056DA}" type="slidenum">
              <a:rPr lang="en-US" altLang="en-US" smtClean="0">
                <a:latin typeface="Arial" panose="020B0604020202020204" pitchFamily="34" charset="0"/>
              </a:rPr>
              <a:pPr>
                <a:spcBef>
                  <a:spcPct val="0"/>
                </a:spcBef>
              </a:pPr>
              <a:t>160</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18205A-587B-4E10-A2EA-35AD78D1029D}" type="slidenum">
              <a:rPr lang="en-US" altLang="en-US" smtClean="0">
                <a:latin typeface="Arial" panose="020B0604020202020204" pitchFamily="34" charset="0"/>
              </a:rPr>
              <a:pPr>
                <a:spcBef>
                  <a:spcPct val="0"/>
                </a:spcBef>
              </a:pPr>
              <a:t>161</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8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A790A5-B8AF-4C7F-8245-23640CC7FECD}" type="slidenum">
              <a:rPr lang="en-US" altLang="en-US" smtClean="0">
                <a:latin typeface="Arial" panose="020B0604020202020204" pitchFamily="34" charset="0"/>
              </a:rPr>
              <a:pPr>
                <a:spcBef>
                  <a:spcPct val="0"/>
                </a:spcBef>
              </a:pPr>
              <a:t>122</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0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4CAF11-0B73-4471-9D1C-E3E17887413E}" type="slidenum">
              <a:rPr lang="en-US" altLang="en-US" smtClean="0">
                <a:latin typeface="Arial" panose="020B0604020202020204" pitchFamily="34" charset="0"/>
              </a:rPr>
              <a:pPr>
                <a:spcBef>
                  <a:spcPct val="0"/>
                </a:spcBef>
              </a:pPr>
              <a:t>162</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2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F98A28-11E1-4C28-B020-EC12F5AB4D34}" type="slidenum">
              <a:rPr lang="en-US" altLang="en-US" smtClean="0">
                <a:latin typeface="Arial" panose="020B0604020202020204" pitchFamily="34" charset="0"/>
              </a:rPr>
              <a:pPr>
                <a:spcBef>
                  <a:spcPct val="0"/>
                </a:spcBef>
              </a:pPr>
              <a:t>163</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4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238ADA-1F83-49B8-963D-3BE9EA1817D5}" type="slidenum">
              <a:rPr lang="en-US" altLang="en-US" smtClean="0">
                <a:latin typeface="Arial" panose="020B0604020202020204" pitchFamily="34" charset="0"/>
              </a:rPr>
              <a:pPr>
                <a:spcBef>
                  <a:spcPct val="0"/>
                </a:spcBef>
              </a:pPr>
              <a:t>164</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6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23CB73-2613-4B3D-B5F3-C078AB915CCC}" type="slidenum">
              <a:rPr lang="en-US" altLang="en-US" smtClean="0">
                <a:latin typeface="Arial" panose="020B0604020202020204" pitchFamily="34" charset="0"/>
              </a:rPr>
              <a:pPr>
                <a:spcBef>
                  <a:spcPct val="0"/>
                </a:spcBef>
              </a:pPr>
              <a:t>165</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8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8E8E16-128C-48B3-9898-476D1B82D80E}" type="slidenum">
              <a:rPr lang="en-US" altLang="en-US" smtClean="0">
                <a:latin typeface="Arial" panose="020B0604020202020204" pitchFamily="34" charset="0"/>
              </a:rPr>
              <a:pPr>
                <a:spcBef>
                  <a:spcPct val="0"/>
                </a:spcBef>
              </a:pPr>
              <a:t>166</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D878DA-B57A-4F09-B198-05DFCEE0C527}" type="slidenum">
              <a:rPr lang="en-US" altLang="en-US" smtClean="0">
                <a:latin typeface="Arial" panose="020B0604020202020204" pitchFamily="34" charset="0"/>
              </a:rPr>
              <a:pPr>
                <a:spcBef>
                  <a:spcPct val="0"/>
                </a:spcBef>
              </a:pPr>
              <a:t>167</a:t>
            </a:fld>
            <a:endParaRPr lang="en-US" altLang="en-US">
              <a:latin typeface="Arial" panose="020B0604020202020204" pitchFamily="34" charset="0"/>
            </a:endParaRPr>
          </a:p>
        </p:txBody>
      </p:sp>
      <p:sp>
        <p:nvSpPr>
          <p:cNvPr id="3102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2579A3-414D-432B-AED9-AB504481D7FA}" type="slidenum">
              <a:rPr lang="en-US" altLang="en-US" smtClean="0">
                <a:latin typeface="Arial" panose="020B0604020202020204" pitchFamily="34" charset="0"/>
              </a:rPr>
              <a:pPr>
                <a:spcBef>
                  <a:spcPct val="0"/>
                </a:spcBef>
              </a:pPr>
              <a:t>168</a:t>
            </a:fld>
            <a:endParaRPr lang="en-US" altLang="en-US">
              <a:latin typeface="Arial" panose="020B0604020202020204" pitchFamily="34" charset="0"/>
            </a:endParaRPr>
          </a:p>
        </p:txBody>
      </p:sp>
      <p:sp>
        <p:nvSpPr>
          <p:cNvPr id="3123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F2647B-0600-4BD3-B3CC-1D5DB727647D}" type="slidenum">
              <a:rPr lang="en-US" altLang="en-US" smtClean="0">
                <a:latin typeface="Arial" panose="020B0604020202020204" pitchFamily="34" charset="0"/>
              </a:rPr>
              <a:pPr>
                <a:spcBef>
                  <a:spcPct val="0"/>
                </a:spcBef>
              </a:pPr>
              <a:t>169</a:t>
            </a:fld>
            <a:endParaRPr lang="en-US" altLang="en-US">
              <a:latin typeface="Arial" panose="020B0604020202020204" pitchFamily="34" charset="0"/>
            </a:endParaRPr>
          </a:p>
        </p:txBody>
      </p:sp>
      <p:sp>
        <p:nvSpPr>
          <p:cNvPr id="3143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17A682-8D4C-41CF-B830-8AA724644028}" type="slidenum">
              <a:rPr lang="en-US" altLang="en-US" smtClean="0">
                <a:latin typeface="Arial" panose="020B0604020202020204" pitchFamily="34" charset="0"/>
              </a:rPr>
              <a:pPr>
                <a:spcBef>
                  <a:spcPct val="0"/>
                </a:spcBef>
              </a:pPr>
              <a:t>170</a:t>
            </a:fld>
            <a:endParaRPr lang="en-US" altLang="en-US">
              <a:latin typeface="Arial" panose="020B0604020202020204" pitchFamily="34" charset="0"/>
            </a:endParaRPr>
          </a:p>
        </p:txBody>
      </p:sp>
      <p:sp>
        <p:nvSpPr>
          <p:cNvPr id="3164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893B76-4961-4F3E-BB38-28974A0FF6EB}" type="slidenum">
              <a:rPr lang="en-US" altLang="en-US" smtClean="0">
                <a:latin typeface="Arial" panose="020B0604020202020204" pitchFamily="34" charset="0"/>
              </a:rPr>
              <a:pPr>
                <a:spcBef>
                  <a:spcPct val="0"/>
                </a:spcBef>
              </a:pPr>
              <a:t>171</a:t>
            </a:fld>
            <a:endParaRPr lang="en-US" altLang="en-US">
              <a:latin typeface="Arial" panose="020B0604020202020204" pitchFamily="34" charset="0"/>
            </a:endParaRPr>
          </a:p>
        </p:txBody>
      </p:sp>
      <p:sp>
        <p:nvSpPr>
          <p:cNvPr id="3184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61F6FD-3F1F-48FF-BFDD-7279AB94138B}" type="slidenum">
              <a:rPr lang="en-US" altLang="en-US" smtClean="0">
                <a:latin typeface="Arial" panose="020B0604020202020204" pitchFamily="34" charset="0"/>
              </a:rPr>
              <a:pPr>
                <a:spcBef>
                  <a:spcPct val="0"/>
                </a:spcBef>
              </a:pPr>
              <a:t>123</a:t>
            </a:fld>
            <a:endParaRPr lang="en-US" altLang="en-US">
              <a:latin typeface="Arial" panose="020B0604020202020204" pitchFamily="34" charset="0"/>
            </a:endParaRPr>
          </a:p>
        </p:txBody>
      </p:sp>
      <p:sp>
        <p:nvSpPr>
          <p:cNvPr id="2201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C75F4F-09B0-498D-A264-EDFC1566991D}" type="slidenum">
              <a:rPr lang="en-US" altLang="en-US" smtClean="0">
                <a:latin typeface="Arial" panose="020B0604020202020204" pitchFamily="34" charset="0"/>
              </a:rPr>
              <a:pPr>
                <a:spcBef>
                  <a:spcPct val="0"/>
                </a:spcBef>
              </a:pPr>
              <a:t>172</a:t>
            </a:fld>
            <a:endParaRPr lang="en-US" altLang="en-US">
              <a:latin typeface="Arial" panose="020B0604020202020204" pitchFamily="34" charset="0"/>
            </a:endParaRPr>
          </a:p>
        </p:txBody>
      </p:sp>
      <p:sp>
        <p:nvSpPr>
          <p:cNvPr id="32051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5D35E5-00A1-4E21-8FAE-AA8548816B9D}" type="slidenum">
              <a:rPr lang="en-US" altLang="en-US" smtClean="0">
                <a:latin typeface="Arial" panose="020B0604020202020204" pitchFamily="34" charset="0"/>
              </a:rPr>
              <a:pPr>
                <a:spcBef>
                  <a:spcPct val="0"/>
                </a:spcBef>
              </a:pPr>
              <a:t>173</a:t>
            </a:fld>
            <a:endParaRPr lang="en-US" altLang="en-US">
              <a:latin typeface="Arial" panose="020B0604020202020204" pitchFamily="34" charset="0"/>
            </a:endParaRPr>
          </a:p>
        </p:txBody>
      </p:sp>
      <p:sp>
        <p:nvSpPr>
          <p:cNvPr id="3225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25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5FBFB4-3CAF-415A-84FD-7D43CB65A84F}" type="slidenum">
              <a:rPr lang="en-US" altLang="en-US" smtClean="0">
                <a:latin typeface="Arial" panose="020B0604020202020204" pitchFamily="34" charset="0"/>
              </a:rPr>
              <a:pPr>
                <a:spcBef>
                  <a:spcPct val="0"/>
                </a:spcBef>
              </a:pPr>
              <a:t>174</a:t>
            </a:fld>
            <a:endParaRPr lang="en-US" altLang="en-US">
              <a:latin typeface="Arial" panose="020B0604020202020204" pitchFamily="34" charset="0"/>
            </a:endParaRPr>
          </a:p>
        </p:txBody>
      </p:sp>
      <p:sp>
        <p:nvSpPr>
          <p:cNvPr id="324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4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42C580-5041-4E7F-8207-24569018BB57}" type="slidenum">
              <a:rPr lang="en-US" altLang="en-US" smtClean="0">
                <a:latin typeface="Arial" panose="020B0604020202020204" pitchFamily="34" charset="0"/>
              </a:rPr>
              <a:pPr>
                <a:spcBef>
                  <a:spcPct val="0"/>
                </a:spcBef>
              </a:pPr>
              <a:t>175</a:t>
            </a:fld>
            <a:endParaRPr lang="en-US" altLang="en-US">
              <a:latin typeface="Arial" panose="020B0604020202020204" pitchFamily="34" charset="0"/>
            </a:endParaRPr>
          </a:p>
        </p:txBody>
      </p:sp>
      <p:sp>
        <p:nvSpPr>
          <p:cNvPr id="3266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66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0A880E-A099-4B0C-AF25-D275C4B8EF0C}" type="slidenum">
              <a:rPr lang="en-US" altLang="en-US" smtClean="0">
                <a:latin typeface="Arial" panose="020B0604020202020204" pitchFamily="34" charset="0"/>
              </a:rPr>
              <a:pPr>
                <a:spcBef>
                  <a:spcPct val="0"/>
                </a:spcBef>
              </a:pPr>
              <a:t>176</a:t>
            </a:fld>
            <a:endParaRPr lang="en-US" altLang="en-US">
              <a:latin typeface="Arial" panose="020B0604020202020204" pitchFamily="34" charset="0"/>
            </a:endParaRPr>
          </a:p>
        </p:txBody>
      </p:sp>
      <p:sp>
        <p:nvSpPr>
          <p:cNvPr id="32870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5A80BA-86ED-451A-BD7F-372B4C54C672}" type="slidenum">
              <a:rPr lang="en-US" altLang="en-US" smtClean="0">
                <a:latin typeface="Arial" panose="020B0604020202020204" pitchFamily="34" charset="0"/>
              </a:rPr>
              <a:pPr>
                <a:spcBef>
                  <a:spcPct val="0"/>
                </a:spcBef>
              </a:pPr>
              <a:t>177</a:t>
            </a:fld>
            <a:endParaRPr lang="en-US" altLang="en-US">
              <a:latin typeface="Arial" panose="020B0604020202020204" pitchFamily="34" charset="0"/>
            </a:endParaRPr>
          </a:p>
        </p:txBody>
      </p:sp>
      <p:sp>
        <p:nvSpPr>
          <p:cNvPr id="3307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07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E6DD4E-E5C4-44B2-A0CB-7EA30D083B08}" type="slidenum">
              <a:rPr lang="en-US" altLang="en-US" smtClean="0">
                <a:latin typeface="Arial" panose="020B0604020202020204" pitchFamily="34" charset="0"/>
              </a:rPr>
              <a:pPr>
                <a:spcBef>
                  <a:spcPct val="0"/>
                </a:spcBef>
              </a:pPr>
              <a:t>178</a:t>
            </a:fld>
            <a:endParaRPr lang="en-US" altLang="en-US">
              <a:latin typeface="Arial" panose="020B0604020202020204" pitchFamily="34" charset="0"/>
            </a:endParaRPr>
          </a:p>
        </p:txBody>
      </p:sp>
      <p:sp>
        <p:nvSpPr>
          <p:cNvPr id="3328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28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4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4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692E4F-8FA8-4708-A690-D2C5972C26D1}" type="slidenum">
              <a:rPr lang="en-US" altLang="en-US" smtClean="0">
                <a:latin typeface="Arial" panose="020B0604020202020204" pitchFamily="34" charset="0"/>
              </a:rPr>
              <a:pPr>
                <a:spcBef>
                  <a:spcPct val="0"/>
                </a:spcBef>
              </a:pPr>
              <a:t>179</a:t>
            </a:fld>
            <a:endParaRPr lang="en-US"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6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6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130AF-5F62-4E94-971B-9AB3DBC4E185}" type="slidenum">
              <a:rPr lang="en-US" altLang="en-US" smtClean="0">
                <a:latin typeface="Arial" panose="020B0604020202020204" pitchFamily="34" charset="0"/>
              </a:rPr>
              <a:pPr>
                <a:spcBef>
                  <a:spcPct val="0"/>
                </a:spcBef>
              </a:pPr>
              <a:t>180</a:t>
            </a:fld>
            <a:endParaRPr lang="en-US"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B51607-DD65-4248-B1BD-DC8BBE94C73A}" type="slidenum">
              <a:rPr lang="en-US" altLang="en-US" smtClean="0">
                <a:latin typeface="Arial" panose="020B0604020202020204" pitchFamily="34" charset="0"/>
              </a:rPr>
              <a:pPr>
                <a:spcBef>
                  <a:spcPct val="0"/>
                </a:spcBef>
              </a:pPr>
              <a:t>181</a:t>
            </a:fld>
            <a:endParaRPr lang="en-US" altLang="en-US">
              <a:latin typeface="Arial" panose="020B0604020202020204" pitchFamily="34" charset="0"/>
            </a:endParaRPr>
          </a:p>
        </p:txBody>
      </p:sp>
      <p:sp>
        <p:nvSpPr>
          <p:cNvPr id="3389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8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2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B7354-A04D-48AE-8A49-E075F48744DF}" type="slidenum">
              <a:rPr lang="en-US" altLang="en-US" smtClean="0">
                <a:latin typeface="Arial" panose="020B0604020202020204" pitchFamily="34" charset="0"/>
              </a:rPr>
              <a:pPr>
                <a:spcBef>
                  <a:spcPct val="0"/>
                </a:spcBef>
              </a:pPr>
              <a:t>124</a:t>
            </a:fld>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0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5AFB4C-B62D-4AF0-A456-3A08D41E8B85}" type="slidenum">
              <a:rPr lang="en-US" altLang="en-US" smtClean="0">
                <a:latin typeface="Arial" panose="020B0604020202020204" pitchFamily="34" charset="0"/>
              </a:rPr>
              <a:pPr>
                <a:spcBef>
                  <a:spcPct val="0"/>
                </a:spcBef>
              </a:pPr>
              <a:t>182</a:t>
            </a:fld>
            <a:endParaRPr lang="en-US"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3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43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D203B-C0A8-40B6-8D1A-F267513F5150}" type="slidenum">
              <a:rPr lang="en-US" altLang="en-US" smtClean="0">
                <a:latin typeface="Arial" panose="020B0604020202020204" pitchFamily="34" charset="0"/>
              </a:rPr>
              <a:pPr>
                <a:spcBef>
                  <a:spcPct val="0"/>
                </a:spcBef>
              </a:pPr>
              <a:t>183</a:t>
            </a:fld>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5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5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7DD10F3-3EEA-4E09-BAAB-892DD9B3D23C}" type="slidenum">
              <a:rPr lang="en-US" altLang="en-US" smtClean="0">
                <a:latin typeface="Arial" panose="020B0604020202020204" pitchFamily="34" charset="0"/>
              </a:rPr>
              <a:pPr>
                <a:spcBef>
                  <a:spcPct val="0"/>
                </a:spcBef>
              </a:pPr>
              <a:t>184</a:t>
            </a:fld>
            <a:endParaRPr lang="en-US"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AE0436-4224-4ABD-B7D9-407CE705D0A5}" type="slidenum">
              <a:rPr lang="en-US" altLang="en-US" smtClean="0">
                <a:latin typeface="Arial" panose="020B0604020202020204" pitchFamily="34" charset="0"/>
              </a:rPr>
              <a:pPr>
                <a:spcBef>
                  <a:spcPct val="0"/>
                </a:spcBef>
              </a:pPr>
              <a:t>185</a:t>
            </a:fld>
            <a:endParaRPr lang="en-US" altLang="en-US">
              <a:latin typeface="Arial" panose="020B0604020202020204" pitchFamily="34" charset="0"/>
            </a:endParaRPr>
          </a:p>
        </p:txBody>
      </p:sp>
      <p:sp>
        <p:nvSpPr>
          <p:cNvPr id="3471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71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FE5F76-2D96-4349-9AF0-B6773B63FDD6}" type="slidenum">
              <a:rPr lang="en-US" altLang="en-US" smtClean="0">
                <a:latin typeface="Arial" panose="020B0604020202020204" pitchFamily="34" charset="0"/>
              </a:rPr>
              <a:pPr>
                <a:spcBef>
                  <a:spcPct val="0"/>
                </a:spcBef>
              </a:pPr>
              <a:t>186</a:t>
            </a:fld>
            <a:endParaRPr lang="en-US" altLang="en-US">
              <a:latin typeface="Arial" panose="020B0604020202020204" pitchFamily="34" charset="0"/>
            </a:endParaRPr>
          </a:p>
        </p:txBody>
      </p:sp>
      <p:sp>
        <p:nvSpPr>
          <p:cNvPr id="3491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1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1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C1FD69-3174-48AA-BB1F-9F9E5FFC8623}" type="slidenum">
              <a:rPr lang="en-US" altLang="en-US" smtClean="0">
                <a:latin typeface="Arial" panose="020B0604020202020204" pitchFamily="34" charset="0"/>
              </a:rPr>
              <a:pPr>
                <a:spcBef>
                  <a:spcPct val="0"/>
                </a:spcBef>
              </a:pPr>
              <a:t>187</a:t>
            </a:fld>
            <a:endParaRPr lang="en-US"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3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3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E43775-7D4A-40B7-BC7B-329CD29B4423}" type="slidenum">
              <a:rPr lang="en-US" altLang="en-US" smtClean="0">
                <a:latin typeface="Arial" panose="020B0604020202020204" pitchFamily="34" charset="0"/>
              </a:rPr>
              <a:pPr>
                <a:spcBef>
                  <a:spcPct val="0"/>
                </a:spcBef>
              </a:pPr>
              <a:t>191</a:t>
            </a:fld>
            <a:endParaRPr lang="en-US"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http://www.pmi.org/eNews/Post/2011_02-11/NLU_Get-Real-About-Your-Estimates.html</a:t>
            </a:r>
          </a:p>
          <a:p>
            <a:endParaRPr lang="en-US" altLang="en-US"/>
          </a:p>
        </p:txBody>
      </p:sp>
      <p:sp>
        <p:nvSpPr>
          <p:cNvPr id="355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567EF4-BD42-4694-8363-68719E24BE43}" type="slidenum">
              <a:rPr lang="en-US" altLang="en-US" smtClean="0">
                <a:latin typeface="Arial" panose="020B0604020202020204" pitchFamily="34" charset="0"/>
              </a:rPr>
              <a:pPr>
                <a:spcBef>
                  <a:spcPct val="0"/>
                </a:spcBef>
              </a:pPr>
              <a:t>192</a:t>
            </a:fld>
            <a:endParaRPr lang="en-US"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7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7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3AE2D6-ED08-4B29-A121-BA3EFEF110B9}" type="slidenum">
              <a:rPr lang="en-US" altLang="en-US" smtClean="0">
                <a:latin typeface="Arial" panose="020B0604020202020204" pitchFamily="34" charset="0"/>
              </a:rPr>
              <a:pPr>
                <a:spcBef>
                  <a:spcPct val="0"/>
                </a:spcBef>
              </a:pPr>
              <a:t>193</a:t>
            </a:fld>
            <a:endParaRPr lang="en-US"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26D16D-42D5-42B9-BE80-1105D8228609}" type="slidenum">
              <a:rPr lang="en-US" altLang="en-US" smtClean="0">
                <a:latin typeface="Arial" panose="020B0604020202020204" pitchFamily="34" charset="0"/>
              </a:rPr>
              <a:pPr>
                <a:spcBef>
                  <a:spcPct val="0"/>
                </a:spcBef>
              </a:pPr>
              <a:t>194</a:t>
            </a:fld>
            <a:endParaRPr lang="en-US" altLang="en-US">
              <a:latin typeface="Arial" panose="020B0604020202020204" pitchFamily="34" charset="0"/>
            </a:endParaRPr>
          </a:p>
        </p:txBody>
      </p:sp>
      <p:sp>
        <p:nvSpPr>
          <p:cNvPr id="3594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4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8CFBEC-CAB2-4C6E-AC3B-7C457843C09F}" type="slidenum">
              <a:rPr lang="en-US" altLang="en-US" smtClean="0">
                <a:latin typeface="Arial" panose="020B0604020202020204" pitchFamily="34" charset="0"/>
              </a:rPr>
              <a:pPr>
                <a:spcBef>
                  <a:spcPct val="0"/>
                </a:spcBef>
              </a:pPr>
              <a:t>125</a:t>
            </a:fld>
            <a:endParaRPr lang="en-US"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1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3465ED-CADD-4B47-B82A-FC30C8BEB13D}" type="slidenum">
              <a:rPr lang="en-US" altLang="en-US" smtClean="0">
                <a:latin typeface="Arial" panose="020B0604020202020204" pitchFamily="34" charset="0"/>
              </a:rPr>
              <a:pPr>
                <a:spcBef>
                  <a:spcPct val="0"/>
                </a:spcBef>
              </a:pPr>
              <a:t>195</a:t>
            </a:fld>
            <a:endParaRPr lang="en-US"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3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3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864B48-37A0-46B6-8AFE-5CA358518CEF}" type="slidenum">
              <a:rPr lang="en-US" altLang="en-US" smtClean="0">
                <a:latin typeface="Arial" panose="020B0604020202020204" pitchFamily="34" charset="0"/>
              </a:rPr>
              <a:pPr>
                <a:spcBef>
                  <a:spcPct val="0"/>
                </a:spcBef>
              </a:pPr>
              <a:t>196</a:t>
            </a:fld>
            <a:endParaRPr lang="en-US"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BA2FF0-E735-4DE9-87E0-4118CDC27EAC}" type="slidenum">
              <a:rPr lang="en-US" altLang="en-US" smtClean="0">
                <a:latin typeface="Arial" panose="020B0604020202020204" pitchFamily="34" charset="0"/>
              </a:rPr>
              <a:pPr>
                <a:spcBef>
                  <a:spcPct val="0"/>
                </a:spcBef>
              </a:pPr>
              <a:t>197</a:t>
            </a:fld>
            <a:endParaRPr lang="en-US" altLang="en-US">
              <a:latin typeface="Arial" panose="020B0604020202020204" pitchFamily="34" charset="0"/>
            </a:endParaRPr>
          </a:p>
        </p:txBody>
      </p:sp>
      <p:sp>
        <p:nvSpPr>
          <p:cNvPr id="3655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55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DBFACB-F52F-4A2E-8889-2773D32912C4}" type="slidenum">
              <a:rPr lang="en-US" altLang="en-US" smtClean="0">
                <a:latin typeface="Arial" panose="020B0604020202020204" pitchFamily="34" charset="0"/>
              </a:rPr>
              <a:pPr>
                <a:spcBef>
                  <a:spcPct val="0"/>
                </a:spcBef>
              </a:pPr>
              <a:t>198</a:t>
            </a:fld>
            <a:endParaRPr lang="en-US" altLang="en-US">
              <a:latin typeface="Arial" panose="020B0604020202020204" pitchFamily="34" charset="0"/>
            </a:endParaRPr>
          </a:p>
        </p:txBody>
      </p:sp>
      <p:sp>
        <p:nvSpPr>
          <p:cNvPr id="3676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76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CF29FB-4002-44F1-A0E5-BCCA796A1787}" type="slidenum">
              <a:rPr lang="en-US" altLang="en-US" smtClean="0">
                <a:latin typeface="Arial" panose="020B0604020202020204" pitchFamily="34" charset="0"/>
              </a:rPr>
              <a:pPr>
                <a:spcBef>
                  <a:spcPct val="0"/>
                </a:spcBef>
              </a:pPr>
              <a:t>199</a:t>
            </a:fld>
            <a:endParaRPr lang="en-US" altLang="en-US">
              <a:latin typeface="Arial" panose="020B0604020202020204" pitchFamily="34" charset="0"/>
            </a:endParaRPr>
          </a:p>
        </p:txBody>
      </p:sp>
      <p:sp>
        <p:nvSpPr>
          <p:cNvPr id="3696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96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1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1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FD7916-10B6-4A56-A122-33F61B3B5574}" type="slidenum">
              <a:rPr lang="en-US" altLang="en-US" smtClean="0">
                <a:latin typeface="Arial" panose="020B0604020202020204" pitchFamily="34" charset="0"/>
              </a:rPr>
              <a:pPr>
                <a:spcBef>
                  <a:spcPct val="0"/>
                </a:spcBef>
              </a:pPr>
              <a:t>200</a:t>
            </a:fld>
            <a:endParaRPr lang="en-US"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3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3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2B9EB4-60BD-4448-A4FA-8975F344D308}" type="slidenum">
              <a:rPr lang="en-US" altLang="en-US" smtClean="0">
                <a:latin typeface="Arial" panose="020B0604020202020204" pitchFamily="34" charset="0"/>
              </a:rPr>
              <a:pPr>
                <a:spcBef>
                  <a:spcPct val="0"/>
                </a:spcBef>
              </a:pPr>
              <a:t>201</a:t>
            </a:fld>
            <a:endParaRPr lang="en-US"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5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5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A2B739-D852-4A51-9D43-AB38F87E56AF}" type="slidenum">
              <a:rPr lang="en-US" altLang="en-US" smtClean="0">
                <a:latin typeface="Arial" panose="020B0604020202020204" pitchFamily="34" charset="0"/>
              </a:rPr>
              <a:pPr>
                <a:spcBef>
                  <a:spcPct val="0"/>
                </a:spcBef>
              </a:pPr>
              <a:t>202</a:t>
            </a:fld>
            <a:endParaRPr lang="en-US"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7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7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BD0AFC-3DA6-45EF-A4FE-79C0C590496F}" type="slidenum">
              <a:rPr lang="en-US" altLang="en-US" smtClean="0">
                <a:latin typeface="Arial" panose="020B0604020202020204" pitchFamily="34" charset="0"/>
              </a:rPr>
              <a:pPr>
                <a:spcBef>
                  <a:spcPct val="0"/>
                </a:spcBef>
              </a:pPr>
              <a:t>203</a:t>
            </a:fld>
            <a:endParaRPr lang="en-US" altLang="en-US">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9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79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5F4351-E989-4545-8320-D0F9F6468CA4}" type="slidenum">
              <a:rPr lang="en-US" altLang="en-US" smtClean="0">
                <a:latin typeface="Arial" panose="020B0604020202020204" pitchFamily="34" charset="0"/>
              </a:rPr>
              <a:pPr>
                <a:spcBef>
                  <a:spcPct val="0"/>
                </a:spcBef>
              </a:pPr>
              <a:t>204</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6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EEEB1B-3831-4123-9DD2-CF4E93CD7145}" type="slidenum">
              <a:rPr lang="en-US" altLang="en-US" smtClean="0">
                <a:latin typeface="Arial" panose="020B0604020202020204" pitchFamily="34" charset="0"/>
              </a:rPr>
              <a:pPr>
                <a:spcBef>
                  <a:spcPct val="0"/>
                </a:spcBef>
              </a:pPr>
              <a:t>126</a:t>
            </a:fld>
            <a:endParaRPr lang="en-US" altLang="en-US">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1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81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6C2F05-AA5F-4A79-9B2F-4BDE3BF4CA73}" type="slidenum">
              <a:rPr lang="en-US" altLang="en-US" smtClean="0">
                <a:latin typeface="Arial" panose="020B0604020202020204" pitchFamily="34" charset="0"/>
              </a:rPr>
              <a:pPr>
                <a:spcBef>
                  <a:spcPct val="0"/>
                </a:spcBef>
              </a:pPr>
              <a:t>205</a:t>
            </a:fld>
            <a:endParaRPr lang="en-US" altLang="en-US">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4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84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A068B7-7617-4F29-AC2E-20C3B93B1AA9}" type="slidenum">
              <a:rPr lang="en-US" altLang="en-US" smtClean="0">
                <a:latin typeface="Arial" panose="020B0604020202020204" pitchFamily="34" charset="0"/>
              </a:rPr>
              <a:pPr>
                <a:spcBef>
                  <a:spcPct val="0"/>
                </a:spcBef>
              </a:pPr>
              <a:t>206</a:t>
            </a:fld>
            <a:endParaRPr lang="en-US" altLang="en-US">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6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6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9B854A-5C5E-47F0-833C-C00C117A6AE2}" type="slidenum">
              <a:rPr lang="en-US" altLang="en-US" smtClean="0">
                <a:latin typeface="Arial" panose="020B0604020202020204" pitchFamily="34" charset="0"/>
              </a:rPr>
              <a:pPr>
                <a:spcBef>
                  <a:spcPct val="0"/>
                </a:spcBef>
              </a:pPr>
              <a:t>207</a:t>
            </a:fld>
            <a:endParaRPr lang="en-US" altLang="en-US">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8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88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52A5F4-2494-48A1-A94D-E9AEA0C48E19}" type="slidenum">
              <a:rPr lang="en-US" altLang="en-US" smtClean="0">
                <a:latin typeface="Arial" panose="020B0604020202020204" pitchFamily="34" charset="0"/>
              </a:rPr>
              <a:pPr>
                <a:spcBef>
                  <a:spcPct val="0"/>
                </a:spcBef>
              </a:pPr>
              <a:t>208</a:t>
            </a:fld>
            <a:endParaRPr lang="en-US" altLang="en-US">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0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0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21A2D8-4764-44E4-A05C-BCDCDF87C0C2}" type="slidenum">
              <a:rPr lang="en-US" altLang="en-US" smtClean="0">
                <a:latin typeface="Arial" panose="020B0604020202020204" pitchFamily="34" charset="0"/>
              </a:rPr>
              <a:pPr>
                <a:spcBef>
                  <a:spcPct val="0"/>
                </a:spcBef>
              </a:pPr>
              <a:t>209</a:t>
            </a:fld>
            <a:endParaRPr lang="en-US" altLang="en-US">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2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2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F96420-3515-41C2-8A9E-19A8563A59B8}" type="slidenum">
              <a:rPr lang="en-US" altLang="en-US" smtClean="0">
                <a:latin typeface="Arial" panose="020B0604020202020204" pitchFamily="34" charset="0"/>
              </a:rPr>
              <a:pPr>
                <a:spcBef>
                  <a:spcPct val="0"/>
                </a:spcBef>
              </a:pPr>
              <a:t>210</a:t>
            </a:fld>
            <a:endParaRPr lang="en-US" altLang="en-US">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4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4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F0DD1F-64F4-478E-858A-681A622E28A7}" type="slidenum">
              <a:rPr lang="en-US" altLang="en-US" smtClean="0">
                <a:latin typeface="Arial" panose="020B0604020202020204" pitchFamily="34" charset="0"/>
              </a:rPr>
              <a:pPr>
                <a:spcBef>
                  <a:spcPct val="0"/>
                </a:spcBef>
              </a:pPr>
              <a:t>211</a:t>
            </a:fld>
            <a:endParaRPr lang="en-US" altLang="en-US">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8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8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C986A5-B90A-4889-B871-AE3CF9932C82}" type="slidenum">
              <a:rPr lang="en-US" altLang="en-US" smtClean="0">
                <a:latin typeface="Arial" panose="020B0604020202020204" pitchFamily="34" charset="0"/>
              </a:rPr>
              <a:pPr>
                <a:spcBef>
                  <a:spcPct val="0"/>
                </a:spcBef>
              </a:pPr>
              <a:t>212</a:t>
            </a:fld>
            <a:endParaRPr lang="en-US" altLang="en-US">
              <a:latin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0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400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D6C192-1035-44C6-8EA7-132849C4B348}" type="slidenum">
              <a:rPr lang="en-US" altLang="en-US" smtClean="0">
                <a:latin typeface="Arial" panose="020B0604020202020204" pitchFamily="34" charset="0"/>
              </a:rPr>
              <a:pPr>
                <a:spcBef>
                  <a:spcPct val="0"/>
                </a:spcBef>
              </a:pPr>
              <a:t>213</a:t>
            </a:fld>
            <a:endParaRPr lang="en-US" altLang="en-US">
              <a:latin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2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402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0FD242-4656-4EA0-BD4A-4487E5B7CCC1}" type="slidenum">
              <a:rPr lang="en-US" altLang="en-US" smtClean="0">
                <a:latin typeface="Arial" panose="020B0604020202020204" pitchFamily="34" charset="0"/>
              </a:rPr>
              <a:pPr>
                <a:spcBef>
                  <a:spcPct val="0"/>
                </a:spcBef>
              </a:pPr>
              <a:t>214</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8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17CED-5277-42A1-896B-C19A9C8F5340}" type="slidenum">
              <a:rPr lang="en-US" altLang="en-US" smtClean="0">
                <a:latin typeface="Arial" panose="020B0604020202020204" pitchFamily="34" charset="0"/>
              </a:rPr>
              <a:pPr>
                <a:spcBef>
                  <a:spcPct val="0"/>
                </a:spcBef>
              </a:pPr>
              <a:t>127</a:t>
            </a:fld>
            <a:endParaRPr lang="en-US" altLang="en-US">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8EB838-945B-46B3-9049-26C7D4102264}" type="slidenum">
              <a:rPr lang="en-US" altLang="en-US" smtClean="0">
                <a:latin typeface="Arial" panose="020B0604020202020204" pitchFamily="34" charset="0"/>
              </a:rPr>
              <a:pPr>
                <a:spcBef>
                  <a:spcPct val="0"/>
                </a:spcBef>
              </a:pPr>
              <a:t>215</a:t>
            </a:fld>
            <a:endParaRPr lang="en-US" altLang="en-US">
              <a:latin typeface="Arial" panose="020B0604020202020204" pitchFamily="34" charset="0"/>
            </a:endParaRPr>
          </a:p>
        </p:txBody>
      </p:sp>
      <p:sp>
        <p:nvSpPr>
          <p:cNvPr id="40448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4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0975868-C6DC-44B4-96AD-C7F581007FAF}" type="datetime1">
              <a:rPr lang="en-US" smtClean="0"/>
              <a:t>10-Oct-17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9ECC03FF-AB39-4017-8A8B-8FCBA278872E}" type="datetime1">
              <a:rPr lang="en-US" smtClean="0"/>
              <a:t>10-Oct-17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8CBB69E-14E6-436F-B198-F057AC7E9D72}" type="datetime1">
              <a:rPr lang="en-US" smtClean="0"/>
              <a:t>10-Oct-17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AE387A-2359-4F9D-8169-38DC3CB475CC}" type="datetime1">
              <a:rPr lang="en-US" smtClean="0"/>
              <a:t>10-Oct-17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81D11E96-6877-4AE5-A9C5-479C4841D5FB}" type="datetime1">
              <a:rPr lang="en-US" smtClean="0"/>
              <a:t>10-Oct-17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691F5185-886F-47A5-9AD2-3DB9607D5E07}" type="datetime1">
              <a:rPr lang="en-US" smtClean="0"/>
              <a:t>10-Oct-17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75"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9ECB2A68-213F-472D-ACF0-11C6780F4B35}" type="datetime1">
              <a:rPr lang="en-US" smtClean="0"/>
              <a:t>10-Oct-17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30" name="Text Placeholder 21">
            <a:extLst>
              <a:ext uri="{FF2B5EF4-FFF2-40B4-BE49-F238E27FC236}">
                <a16:creationId xmlns:a16="http://schemas.microsoft.com/office/drawing/2014/main" id="{38B878B6-5DB3-4D9F-B0C2-80E44CC3D070}"/>
              </a:ext>
            </a:extLst>
          </p:cNvPr>
          <p:cNvSpPr>
            <a:spLocks noGrp="1"/>
          </p:cNvSpPr>
          <p:nvPr>
            <p:ph type="body" sz="quarter" idx="13" hasCustomPrompt="1"/>
          </p:nvPr>
        </p:nvSpPr>
        <p:spPr>
          <a:xfrm>
            <a:off x="3429000" y="1211262"/>
            <a:ext cx="2590800" cy="5113338"/>
          </a:xfrm>
          <a:solidFill>
            <a:schemeClr val="bg1"/>
          </a:solidFill>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defRPr lang="en-US" sz="2000" kern="1200" dirty="0">
                <a:solidFill>
                  <a:schemeClr val="tx1"/>
                </a:solidFill>
                <a:latin typeface="+mn-lt"/>
                <a:ea typeface="+mn-ea"/>
                <a:cs typeface="+mn-cs"/>
              </a:defRPr>
            </a:lvl1pPr>
            <a:lvl2pPr marL="231775" indent="3175" algn="l" defTabSz="465138" rtl="0" eaLnBrk="0" fontAlgn="base" hangingPunct="0">
              <a:spcBef>
                <a:spcPct val="20000"/>
              </a:spcBef>
              <a:spcAft>
                <a:spcPct val="0"/>
              </a:spcAft>
              <a:buClr>
                <a:schemeClr val="bg1"/>
              </a:buClr>
              <a:buFont typeface="Arial" panose="020B0604020202020204" pitchFamily="34" charset="0"/>
              <a:buChar char="•"/>
              <a:defRPr lang="en-US" sz="1800" kern="1200" dirty="0">
                <a:solidFill>
                  <a:schemeClr val="tx1"/>
                </a:solidFill>
                <a:latin typeface="+mn-lt"/>
                <a:ea typeface="+mn-ea"/>
                <a:cs typeface="+mn-cs"/>
              </a:defRPr>
            </a:lvl2pPr>
            <a:lvl3pPr marL="231775" indent="0">
              <a:buFont typeface="+mj-lt"/>
              <a:buNone/>
              <a:defRPr sz="1600">
                <a:solidFill>
                  <a:schemeClr val="tx1"/>
                </a:solidFill>
              </a:defRPr>
            </a:lvl3pPr>
            <a:lvl4pPr marL="0" indent="0">
              <a:buFont typeface="+mj-lt"/>
              <a:buNone/>
              <a:defRPr sz="1600">
                <a:solidFill>
                  <a:schemeClr val="tx1"/>
                </a:solidFill>
              </a:defRPr>
            </a:lvl4pPr>
            <a:lvl5pPr marL="0" indent="0">
              <a:buFont typeface="+mj-lt"/>
              <a:buNone/>
              <a:defRPr sz="1600">
                <a:solidFill>
                  <a:schemeClr val="tx1"/>
                </a:solidFill>
              </a:defRPr>
            </a:lvl5pPr>
          </a:lstStyle>
          <a:p>
            <a:pPr lvl="0"/>
            <a:r>
              <a:rPr lang="en-US" dirty="0"/>
              <a:t>Click to edit Master text styles</a:t>
            </a:r>
          </a:p>
          <a:p>
            <a:pPr lvl="1"/>
            <a:r>
              <a:rPr lang="en-US" dirty="0"/>
              <a:t>Second level</a:t>
            </a:r>
          </a:p>
        </p:txBody>
      </p:sp>
      <p:sp>
        <p:nvSpPr>
          <p:cNvPr id="31" name="Rectangle 1">
            <a:extLst>
              <a:ext uri="{FF2B5EF4-FFF2-40B4-BE49-F238E27FC236}">
                <a16:creationId xmlns:a16="http://schemas.microsoft.com/office/drawing/2014/main" id="{D764DF48-B1C6-4AE0-80F4-3D56A626CEE6}"/>
              </a:ext>
            </a:extLst>
          </p:cNvPr>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32" name="Text Box 6">
            <a:extLst>
              <a:ext uri="{FF2B5EF4-FFF2-40B4-BE49-F238E27FC236}">
                <a16:creationId xmlns:a16="http://schemas.microsoft.com/office/drawing/2014/main" id="{DED0E7ED-DE03-4239-BB40-140B8CB48C09}"/>
              </a:ext>
            </a:extLst>
          </p:cNvPr>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2017 Vedavit Project Solutions</a:t>
            </a:r>
          </a:p>
        </p:txBody>
      </p:sp>
      <p:pic>
        <p:nvPicPr>
          <p:cNvPr id="33" name="Picture 11">
            <a:extLst>
              <a:ext uri="{FF2B5EF4-FFF2-40B4-BE49-F238E27FC236}">
                <a16:creationId xmlns:a16="http://schemas.microsoft.com/office/drawing/2014/main" id="{CC224431-153D-4F71-83AB-32D9083A164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9926" y="593272"/>
            <a:ext cx="61581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2">
            <a:extLst>
              <a:ext uri="{FF2B5EF4-FFF2-40B4-BE49-F238E27FC236}">
                <a16:creationId xmlns:a16="http://schemas.microsoft.com/office/drawing/2014/main" id="{552F5D95-C8CB-4BAE-BE84-3C5825F2108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4" y="592138"/>
            <a:ext cx="4805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3">
            <a:extLst>
              <a:ext uri="{FF2B5EF4-FFF2-40B4-BE49-F238E27FC236}">
                <a16:creationId xmlns:a16="http://schemas.microsoft.com/office/drawing/2014/main" id="{A9673D7C-C078-4B61-A823-2D112ED63B60}"/>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48596"/>
            <a:ext cx="66198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4">
            <a:extLst>
              <a:ext uri="{FF2B5EF4-FFF2-40B4-BE49-F238E27FC236}">
                <a16:creationId xmlns:a16="http://schemas.microsoft.com/office/drawing/2014/main" id="{98CD0FCB-8480-494D-AFE7-4D9F443F8E79}"/>
              </a:ext>
            </a:extLst>
          </p:cNvPr>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2400">
                <a:latin typeface="Berlin Sans FB" panose="020E0602020502020306" pitchFamily="34" charset="0"/>
                <a:cs typeface="Arial" panose="020B0604020202020204" pitchFamily="34" charset="0"/>
              </a:defRPr>
            </a:lvl1pPr>
          </a:lstStyle>
          <a:p>
            <a:pPr lvl="0"/>
            <a:r>
              <a:rPr lang="en-GB" dirty="0"/>
              <a:t>Process Name</a:t>
            </a:r>
          </a:p>
        </p:txBody>
      </p:sp>
      <p:sp>
        <p:nvSpPr>
          <p:cNvPr id="43" name="Content Placeholder 19">
            <a:extLst>
              <a:ext uri="{FF2B5EF4-FFF2-40B4-BE49-F238E27FC236}">
                <a16:creationId xmlns:a16="http://schemas.microsoft.com/office/drawing/2014/main" id="{1B086F65-6C0C-4BBF-83CB-00B887D7B015}"/>
              </a:ext>
            </a:extLst>
          </p:cNvPr>
          <p:cNvSpPr>
            <a:spLocks noGrp="1"/>
          </p:cNvSpPr>
          <p:nvPr>
            <p:ph sz="quarter" idx="12" hasCustomPrompt="1"/>
          </p:nvPr>
        </p:nvSpPr>
        <p:spPr>
          <a:xfrm>
            <a:off x="457199" y="1211262"/>
            <a:ext cx="2819399" cy="5113338"/>
          </a:xfrm>
        </p:spPr>
        <p:txBody>
          <a:bodyPr/>
          <a:lstStyle>
            <a:lvl1pPr marL="0" indent="0" defTabSz="347663">
              <a:buClr>
                <a:schemeClr val="bg1"/>
              </a:buClr>
              <a:buFont typeface="Arial" panose="020B0604020202020204" pitchFamily="34" charset="0"/>
              <a:buChar char="•"/>
              <a:defRPr sz="2000"/>
            </a:lvl1pPr>
            <a:lvl2pPr marL="174625" indent="3175" defTabSz="406400">
              <a:buClr>
                <a:schemeClr val="bg1"/>
              </a:buClr>
              <a:buFont typeface="Arial" panose="020B0604020202020204" pitchFamily="34" charset="0"/>
              <a:buChar char="•"/>
              <a:defRPr sz="1800"/>
            </a:lvl2pPr>
            <a:lvl3pPr marL="0" indent="0">
              <a:buFont typeface="+mj-lt"/>
              <a:buNone/>
              <a:defRPr sz="1600"/>
            </a:lvl3pPr>
            <a:lvl4pPr marL="0" indent="0">
              <a:buFont typeface="+mj-lt"/>
              <a:buNone/>
              <a:defRPr sz="1600"/>
            </a:lvl4pPr>
            <a:lvl5pPr marL="0" indent="0">
              <a:buFont typeface="+mj-lt"/>
              <a:buNone/>
              <a:defRPr sz="1600"/>
            </a:lvl5pPr>
          </a:lstStyle>
          <a:p>
            <a:pPr lvl="0"/>
            <a:r>
              <a:rPr lang="en-US" dirty="0"/>
              <a:t>Click to edit Master text styles</a:t>
            </a:r>
          </a:p>
          <a:p>
            <a:pPr lvl="1"/>
            <a:r>
              <a:rPr lang="en-US" dirty="0"/>
              <a:t>Second level</a:t>
            </a:r>
          </a:p>
        </p:txBody>
      </p:sp>
      <p:sp>
        <p:nvSpPr>
          <p:cNvPr id="44" name="Text Placeholder 23">
            <a:extLst>
              <a:ext uri="{FF2B5EF4-FFF2-40B4-BE49-F238E27FC236}">
                <a16:creationId xmlns:a16="http://schemas.microsoft.com/office/drawing/2014/main" id="{05F9B155-7468-4861-9C42-031715EBBF3C}"/>
              </a:ext>
            </a:extLst>
          </p:cNvPr>
          <p:cNvSpPr>
            <a:spLocks noGrp="1"/>
          </p:cNvSpPr>
          <p:nvPr>
            <p:ph type="body" sz="quarter" idx="14" hasCustomPrompt="1"/>
          </p:nvPr>
        </p:nvSpPr>
        <p:spPr>
          <a:xfrm>
            <a:off x="6248401" y="1211262"/>
            <a:ext cx="2700338" cy="5194502"/>
          </a:xfrm>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tabLst/>
              <a:defRPr lang="en-US" sz="2000" kern="1200" dirty="0">
                <a:solidFill>
                  <a:schemeClr val="tx1"/>
                </a:solidFill>
                <a:latin typeface="+mn-lt"/>
                <a:ea typeface="+mn-ea"/>
                <a:cs typeface="+mn-cs"/>
              </a:defRPr>
            </a:lvl1pPr>
            <a:lvl2pPr marL="174625" indent="3175" defTabSz="406400">
              <a:buClr>
                <a:schemeClr val="bg1"/>
              </a:buClr>
              <a:buFont typeface="Arial" panose="020B0604020202020204" pitchFamily="34" charset="0"/>
              <a:buChar char="•"/>
              <a:tabLst/>
              <a:defRPr sz="1800"/>
            </a:lvl2pPr>
            <a:lvl3pPr marL="177800" indent="0">
              <a:buFont typeface="+mj-lt"/>
              <a:buNone/>
              <a:tabLst/>
              <a:defRPr sz="1600"/>
            </a:lvl3pPr>
            <a:lvl4pPr marL="177800" indent="0">
              <a:buFont typeface="+mj-lt"/>
              <a:buNone/>
              <a:tabLst/>
              <a:defRPr sz="1600"/>
            </a:lvl4pPr>
            <a:lvl5pPr marL="177800" indent="0">
              <a:buFont typeface="+mj-lt"/>
              <a:buNone/>
              <a:tabLst/>
              <a:defRPr sz="1600"/>
            </a:lvl5pPr>
          </a:lstStyle>
          <a:p>
            <a:pPr lvl="0"/>
            <a:r>
              <a:rPr lang="en-US" dirty="0"/>
              <a:t>Click to edit Master text styles</a:t>
            </a:r>
          </a:p>
          <a:p>
            <a:pPr lvl="1"/>
            <a:r>
              <a:rPr lang="en-US" dirty="0"/>
              <a:t>Second level</a:t>
            </a:r>
          </a:p>
        </p:txBody>
      </p:sp>
      <p:sp>
        <p:nvSpPr>
          <p:cNvPr id="45" name="Text Placeholder 25">
            <a:extLst>
              <a:ext uri="{FF2B5EF4-FFF2-40B4-BE49-F238E27FC236}">
                <a16:creationId xmlns:a16="http://schemas.microsoft.com/office/drawing/2014/main" id="{7B36C850-C944-46FD-85C6-99CD26E26A6C}"/>
              </a:ext>
            </a:extLst>
          </p:cNvPr>
          <p:cNvSpPr>
            <a:spLocks noGrp="1"/>
          </p:cNvSpPr>
          <p:nvPr>
            <p:ph type="body" sz="quarter" idx="15" hasCustomPrompt="1"/>
          </p:nvPr>
        </p:nvSpPr>
        <p:spPr>
          <a:xfrm>
            <a:off x="-9525" y="1"/>
            <a:ext cx="923925" cy="542924"/>
          </a:xfrm>
          <a:solidFill>
            <a:schemeClr val="accent6">
              <a:lumMod val="40000"/>
              <a:lumOff val="60000"/>
            </a:schemeClr>
          </a:solidFill>
        </p:spPr>
        <p:txBody>
          <a:bodyPr vert="horz"/>
          <a:lstStyle>
            <a:lvl1pPr marL="0" indent="0" algn="l">
              <a:buFont typeface="Arial" panose="020B0604020202020204" pitchFamily="34" charset="0"/>
              <a:buNone/>
              <a:defRPr sz="14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a:t>
            </a:r>
          </a:p>
        </p:txBody>
      </p:sp>
      <p:sp>
        <p:nvSpPr>
          <p:cNvPr id="46" name="Text Placeholder 25">
            <a:extLst>
              <a:ext uri="{FF2B5EF4-FFF2-40B4-BE49-F238E27FC236}">
                <a16:creationId xmlns:a16="http://schemas.microsoft.com/office/drawing/2014/main" id="{00CC3B98-21C0-40E1-A444-5990C433D700}"/>
              </a:ext>
            </a:extLst>
          </p:cNvPr>
          <p:cNvSpPr>
            <a:spLocks noGrp="1"/>
          </p:cNvSpPr>
          <p:nvPr>
            <p:ph type="body" sz="quarter" idx="16" hasCustomPrompt="1"/>
          </p:nvPr>
        </p:nvSpPr>
        <p:spPr>
          <a:xfrm>
            <a:off x="8305800" y="0"/>
            <a:ext cx="838200" cy="542925"/>
          </a:xfr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a:buFont typeface="Arial" panose="020B0604020202020204" pitchFamily="34" charset="0"/>
              <a:buNone/>
              <a:defRPr lang="en-US" sz="1400" b="1" dirty="0"/>
            </a:lvl1pPr>
          </a:lstStyle>
          <a:p>
            <a:pPr marL="342900" lvl="0" indent="-342900"/>
            <a:r>
              <a:rPr lang="en-US" dirty="0"/>
              <a:t>Click to edit</a:t>
            </a:r>
          </a:p>
        </p:txBody>
      </p:sp>
      <p:sp>
        <p:nvSpPr>
          <p:cNvPr id="47" name="Rectangle 5">
            <a:extLst>
              <a:ext uri="{FF2B5EF4-FFF2-40B4-BE49-F238E27FC236}">
                <a16:creationId xmlns:a16="http://schemas.microsoft.com/office/drawing/2014/main" id="{A44A237B-A6C3-443F-B4E7-CED80CE9146B}"/>
              </a:ext>
            </a:extLst>
          </p:cNvPr>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C4B0FDDA-C966-492F-8A90-44851F439369}" type="datetime1">
              <a:rPr lang="en-US" smtClean="0"/>
              <a:t>10-Oct-17</a:t>
            </a:fld>
            <a:endParaRPr lang="en-US"/>
          </a:p>
        </p:txBody>
      </p:sp>
      <p:sp>
        <p:nvSpPr>
          <p:cNvPr id="48" name="Rounded Rectangle 7">
            <a:extLst>
              <a:ext uri="{FF2B5EF4-FFF2-40B4-BE49-F238E27FC236}">
                <a16:creationId xmlns:a16="http://schemas.microsoft.com/office/drawing/2014/main" id="{135EB2FA-5FB4-4E16-8901-2F8CFF2D3F1D}"/>
              </a:ext>
            </a:extLst>
          </p:cNvPr>
          <p:cNvSpPr/>
          <p:nvPr userDrawn="1"/>
        </p:nvSpPr>
        <p:spPr>
          <a:xfrm>
            <a:off x="3352800" y="1142999"/>
            <a:ext cx="2819400" cy="5267211"/>
          </a:xfrm>
          <a:prstGeom prst="roundRect">
            <a:avLst>
              <a:gd name="adj" fmla="val 2629"/>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9" name="Rectangle 7">
            <a:extLst>
              <a:ext uri="{FF2B5EF4-FFF2-40B4-BE49-F238E27FC236}">
                <a16:creationId xmlns:a16="http://schemas.microsoft.com/office/drawing/2014/main" id="{023676D6-E832-4EC1-AFA5-A71DF0A513A8}"/>
              </a:ext>
            </a:extLst>
          </p:cNvPr>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870E38C-BDA0-4ACA-907F-F78908DD5408}" type="datetime1">
              <a:rPr lang="en-US" smtClean="0"/>
              <a:t>10-Oct-17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4C660B-37B5-48FB-8C35-06DA4C518761}" type="datetime1">
              <a:rPr lang="en-US" smtClean="0"/>
              <a:t>10-Oct-17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A42745D-535A-4A6F-AE33-57D23DC0A0A2}" type="datetime1">
              <a:rPr lang="en-US" smtClean="0"/>
              <a:t>10-Oct-17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b="1" dirty="0">
                <a:effectLst>
                  <a:outerShdw blurRad="38100" dist="38100" dir="2700000" algn="tl">
                    <a:srgbClr val="000000">
                      <a:alpha val="43137"/>
                    </a:srgbClr>
                  </a:outerShdw>
                </a:effectLst>
                <a:latin typeface="Kabel Bk BT" pitchFamily="34" charset="0"/>
              </a:rPr>
              <a:t>Project Time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210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F6C760-26E3-40D8-B453-DDBCA9A48D66}" type="slidenum">
              <a:rPr lang="en-US" altLang="en-US" sz="1200" smtClean="0">
                <a:solidFill>
                  <a:srgbClr val="898989"/>
                </a:solidFill>
              </a:rPr>
              <a:pPr>
                <a:spcBef>
                  <a:spcPct val="0"/>
                </a:spcBef>
                <a:buFontTx/>
                <a:buNone/>
              </a:pPr>
              <a:t>119</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Placeholder 5"/>
          <p:cNvSpPr>
            <a:spLocks noGrp="1"/>
          </p:cNvSpPr>
          <p:nvPr>
            <p:ph type="body" sz="quarter" idx="13"/>
          </p:nvPr>
        </p:nvSpPr>
        <p:spPr/>
        <p:txBody>
          <a:bodyPr/>
          <a:lstStyle/>
          <a:p>
            <a:r>
              <a:rPr lang="en-US" dirty="0"/>
              <a:t>.1 Expert judgment</a:t>
            </a:r>
          </a:p>
          <a:p>
            <a:r>
              <a:rPr lang="en-US" dirty="0"/>
              <a:t>.2 Decomposition</a:t>
            </a:r>
          </a:p>
          <a:p>
            <a:r>
              <a:rPr lang="en-US" dirty="0"/>
              <a:t>.3 Rolling wave 	planning</a:t>
            </a:r>
          </a:p>
          <a:p>
            <a:r>
              <a:rPr lang="en-US" dirty="0"/>
              <a:t>.4 Meetings</a:t>
            </a:r>
            <a:endParaRPr lang="en-US" altLang="en-US" dirty="0"/>
          </a:p>
        </p:txBody>
      </p:sp>
      <p:sp>
        <p:nvSpPr>
          <p:cNvPr id="22937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Define Activities</a:t>
            </a:r>
          </a:p>
        </p:txBody>
      </p:sp>
      <p:sp>
        <p:nvSpPr>
          <p:cNvPr id="229379" name="Content Placeholder 4"/>
          <p:cNvSpPr>
            <a:spLocks noGrp="1"/>
          </p:cNvSpPr>
          <p:nvPr>
            <p:ph sz="quarter" idx="12"/>
          </p:nvPr>
        </p:nvSpPr>
        <p:spPr/>
        <p:txBody>
          <a:bodyPr/>
          <a:lstStyle/>
          <a:p>
            <a:r>
              <a:rPr lang="en-US" dirty="0"/>
              <a:t>.1 Project management 	plan</a:t>
            </a:r>
          </a:p>
          <a:p>
            <a:pPr lvl="1"/>
            <a:r>
              <a:rPr lang="en-US" dirty="0"/>
              <a:t>• Schedule management 	plan</a:t>
            </a:r>
          </a:p>
          <a:p>
            <a:pPr lvl="1"/>
            <a:r>
              <a:rPr lang="en-US" dirty="0"/>
              <a:t>• Scope baseline</a:t>
            </a:r>
          </a:p>
          <a:p>
            <a:r>
              <a:rPr lang="en-US" dirty="0"/>
              <a:t>.2 EEFs</a:t>
            </a:r>
          </a:p>
          <a:p>
            <a:r>
              <a:rPr lang="en-US" dirty="0"/>
              <a:t>.3 OPAs</a:t>
            </a:r>
            <a:endParaRPr lang="en-US" altLang="en-US" dirty="0"/>
          </a:p>
        </p:txBody>
      </p:sp>
      <p:sp>
        <p:nvSpPr>
          <p:cNvPr id="229381" name="Text Placeholder 6"/>
          <p:cNvSpPr>
            <a:spLocks noGrp="1"/>
          </p:cNvSpPr>
          <p:nvPr>
            <p:ph type="body" sz="quarter" idx="14"/>
          </p:nvPr>
        </p:nvSpPr>
        <p:spPr/>
        <p:txBody>
          <a:bodyPr/>
          <a:lstStyle/>
          <a:p>
            <a:r>
              <a:rPr lang="en-US" dirty="0"/>
              <a:t>.1 Activity list</a:t>
            </a:r>
          </a:p>
          <a:p>
            <a:r>
              <a:rPr lang="en-US" dirty="0"/>
              <a:t>.2 Activity attributes</a:t>
            </a:r>
          </a:p>
          <a:p>
            <a:r>
              <a:rPr lang="en-US" dirty="0"/>
              <a:t>.3 Milestone list</a:t>
            </a:r>
          </a:p>
          <a:p>
            <a:r>
              <a:rPr lang="en-US" dirty="0"/>
              <a:t>.4 Change requests</a:t>
            </a:r>
          </a:p>
          <a:p>
            <a:r>
              <a:rPr lang="en-US" dirty="0"/>
              <a:t>.5 PMP updates</a:t>
            </a:r>
          </a:p>
          <a:p>
            <a:pPr lvl="1"/>
            <a:r>
              <a:rPr lang="en-US" dirty="0"/>
              <a:t>• Schedule baseline</a:t>
            </a:r>
          </a:p>
          <a:p>
            <a:pPr lvl="1"/>
            <a:r>
              <a:rPr lang="en-US" dirty="0"/>
              <a:t>• Cost baseline</a:t>
            </a:r>
            <a:endParaRPr lang="en-US" altLang="en-US"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2938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48A31A-9E51-4992-A4CC-CC275004C5F9}" type="slidenum">
              <a:rPr lang="en-US" altLang="en-US" sz="1200" smtClean="0">
                <a:solidFill>
                  <a:srgbClr val="898989"/>
                </a:solidFill>
              </a:rPr>
              <a:pPr>
                <a:spcBef>
                  <a:spcPct val="0"/>
                </a:spcBef>
                <a:buFontTx/>
                <a:buNone/>
              </a:pPr>
              <a:t>128</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7"/>
          <p:cNvSpPr>
            <a:spLocks noGrp="1"/>
          </p:cNvSpPr>
          <p:nvPr>
            <p:ph type="title"/>
          </p:nvPr>
        </p:nvSpPr>
        <p:spPr/>
        <p:txBody>
          <a:bodyPr/>
          <a:lstStyle/>
          <a:p>
            <a:r>
              <a:rPr altLang="en-US"/>
              <a:t>Activity Attributes</a:t>
            </a:r>
          </a:p>
        </p:txBody>
      </p:sp>
      <p:sp>
        <p:nvSpPr>
          <p:cNvPr id="9" name="Content Placeholder 8"/>
          <p:cNvSpPr>
            <a:spLocks noGrp="1"/>
          </p:cNvSpPr>
          <p:nvPr>
            <p:ph idx="1"/>
          </p:nvPr>
        </p:nvSpPr>
        <p:spPr>
          <a:xfrm>
            <a:off x="457200" y="914400"/>
            <a:ext cx="8229600" cy="5135563"/>
          </a:xfrm>
        </p:spPr>
        <p:txBody>
          <a:bodyPr>
            <a:normAutofit fontScale="85000" lnSpcReduction="20000"/>
          </a:bodyPr>
          <a:lstStyle/>
          <a:p>
            <a:pPr>
              <a:defRPr/>
            </a:pPr>
            <a:r>
              <a:rPr lang="en-US" dirty="0"/>
              <a:t>Dependency</a:t>
            </a:r>
          </a:p>
          <a:p>
            <a:pPr>
              <a:defRPr/>
            </a:pPr>
            <a:r>
              <a:rPr lang="en-US" dirty="0"/>
              <a:t>Location of performance</a:t>
            </a:r>
          </a:p>
          <a:p>
            <a:pPr>
              <a:defRPr/>
            </a:pPr>
            <a:r>
              <a:rPr lang="en-US" dirty="0"/>
              <a:t>Type of dependency</a:t>
            </a:r>
          </a:p>
          <a:p>
            <a:pPr>
              <a:defRPr/>
            </a:pPr>
            <a:r>
              <a:rPr lang="en-US" dirty="0"/>
              <a:t>Level of efforts (work contour)</a:t>
            </a:r>
          </a:p>
          <a:p>
            <a:pPr>
              <a:defRPr/>
            </a:pPr>
            <a:r>
              <a:rPr lang="en-US" dirty="0"/>
              <a:t>Efforts required</a:t>
            </a:r>
          </a:p>
          <a:p>
            <a:pPr>
              <a:defRPr/>
            </a:pPr>
            <a:r>
              <a:rPr lang="en-US" dirty="0"/>
              <a:t>Related Deadline</a:t>
            </a:r>
          </a:p>
          <a:p>
            <a:pPr>
              <a:defRPr/>
            </a:pPr>
            <a:r>
              <a:rPr lang="en-US" dirty="0"/>
              <a:t>Related WBS account </a:t>
            </a:r>
          </a:p>
          <a:p>
            <a:pPr>
              <a:defRPr/>
            </a:pPr>
            <a:r>
              <a:rPr lang="en-US" dirty="0"/>
              <a:t>Critical activity</a:t>
            </a:r>
          </a:p>
          <a:p>
            <a:pPr>
              <a:defRPr/>
            </a:pPr>
            <a:r>
              <a:rPr lang="en-US" dirty="0"/>
              <a:t>Type of task (fixed duration, resources, work)</a:t>
            </a:r>
          </a:p>
          <a:p>
            <a:pPr>
              <a:defRPr/>
            </a:pPr>
            <a:r>
              <a:rPr lang="en-US" dirty="0"/>
              <a:t>Resource &amp; skills required</a:t>
            </a:r>
          </a:p>
          <a:p>
            <a:pPr>
              <a:defRPr/>
            </a:pPr>
            <a:r>
              <a:rPr lang="en-US" dirty="0"/>
              <a:t>Duration</a:t>
            </a:r>
          </a:p>
          <a:p>
            <a:pPr>
              <a:defRPr/>
            </a:pPr>
            <a:r>
              <a:rPr lang="en-US" dirty="0"/>
              <a:t>Lead &amp; Lag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314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92F6B2-D58D-4C65-B92E-CEC9BAC04A67}" type="slidenum">
              <a:rPr lang="en-US" altLang="en-US" sz="1200" smtClean="0">
                <a:solidFill>
                  <a:srgbClr val="898989"/>
                </a:solidFill>
              </a:rPr>
              <a:pPr>
                <a:spcBef>
                  <a:spcPct val="0"/>
                </a:spcBef>
                <a:buFontTx/>
                <a:buNone/>
              </a:pPr>
              <a:t>129</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3"/>
          <p:cNvSpPr>
            <a:spLocks noGrp="1"/>
          </p:cNvSpPr>
          <p:nvPr>
            <p:ph type="title"/>
          </p:nvPr>
        </p:nvSpPr>
        <p:spPr/>
        <p:txBody>
          <a:bodyPr/>
          <a:lstStyle/>
          <a:p>
            <a:r>
              <a:rPr altLang="en-US"/>
              <a:t>Discussion/Exercise 12</a:t>
            </a:r>
          </a:p>
        </p:txBody>
      </p:sp>
      <p:sp>
        <p:nvSpPr>
          <p:cNvPr id="233475" name="Content Placeholder 4"/>
          <p:cNvSpPr>
            <a:spLocks noGrp="1"/>
          </p:cNvSpPr>
          <p:nvPr>
            <p:ph idx="1"/>
          </p:nvPr>
        </p:nvSpPr>
        <p:spPr/>
        <p:txBody>
          <a:bodyPr/>
          <a:lstStyle/>
          <a:p>
            <a:r>
              <a:rPr lang="en-US" altLang="en-US" b="1"/>
              <a:t>Write activities &amp; their attributes for previously created 2 level WBS for your project</a:t>
            </a:r>
          </a:p>
          <a:p>
            <a:endParaRPr lang="en-US" altLang="en-US"/>
          </a:p>
        </p:txBody>
      </p:sp>
      <p:sp>
        <p:nvSpPr>
          <p:cNvPr id="233476"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3347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F67374-4BDD-4591-87BC-298AF90CB548}" type="slidenum">
              <a:rPr lang="en-US" altLang="en-US" sz="1200" smtClean="0">
                <a:solidFill>
                  <a:srgbClr val="898989"/>
                </a:solidFill>
              </a:rPr>
              <a:pPr>
                <a:spcBef>
                  <a:spcPct val="0"/>
                </a:spcBef>
                <a:buFontTx/>
                <a:buNone/>
              </a:pPr>
              <a:t>130</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3"/>
          <p:cNvSpPr>
            <a:spLocks noGrp="1"/>
          </p:cNvSpPr>
          <p:nvPr>
            <p:ph type="title"/>
          </p:nvPr>
        </p:nvSpPr>
        <p:spPr/>
        <p:txBody>
          <a:bodyPr/>
          <a:lstStyle/>
          <a:p>
            <a:r>
              <a:rPr altLang="en-US"/>
              <a:t>15. Sequence Activities</a:t>
            </a:r>
          </a:p>
        </p:txBody>
      </p:sp>
      <p:sp>
        <p:nvSpPr>
          <p:cNvPr id="235523" name="Content Placeholder 4"/>
          <p:cNvSpPr>
            <a:spLocks noGrp="1"/>
          </p:cNvSpPr>
          <p:nvPr>
            <p:ph idx="1"/>
          </p:nvPr>
        </p:nvSpPr>
        <p:spPr/>
        <p:txBody>
          <a:bodyPr/>
          <a:lstStyle/>
          <a:p>
            <a:pPr>
              <a:buFont typeface="Arial" panose="020B0604020202020204" pitchFamily="34" charset="0"/>
              <a:buNone/>
            </a:pPr>
            <a:r>
              <a:rPr lang="en-US" altLang="en-US"/>
              <a:t>	</a:t>
            </a:r>
            <a:r>
              <a:rPr lang="en-US" altLang="en-US" b="1"/>
              <a:t>Identifying and documenting relationships among the project activities.</a:t>
            </a:r>
          </a:p>
          <a:p>
            <a:pPr>
              <a:buFont typeface="Arial" panose="020B0604020202020204" pitchFamily="34" charset="0"/>
              <a:buNone/>
            </a:pPr>
            <a:endParaRPr lang="en-US" altLang="en-US"/>
          </a:p>
        </p:txBody>
      </p:sp>
      <p:pic>
        <p:nvPicPr>
          <p:cNvPr id="235524" name="Picture 4" descr="D:\Works\Training-Material\My Pictures\PM-Images\Activity_Seque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86200"/>
            <a:ext cx="1676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355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92E200-0550-45C6-AAE5-A006B1BBED0B}" type="slidenum">
              <a:rPr lang="en-US" altLang="en-US" sz="1200" smtClean="0">
                <a:solidFill>
                  <a:srgbClr val="898989"/>
                </a:solidFill>
              </a:rPr>
              <a:pPr>
                <a:spcBef>
                  <a:spcPct val="0"/>
                </a:spcBef>
                <a:buFontTx/>
                <a:buNone/>
              </a:pPr>
              <a:t>131</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Text Placeholder 5"/>
          <p:cNvSpPr>
            <a:spLocks noGrp="1"/>
          </p:cNvSpPr>
          <p:nvPr>
            <p:ph type="body" sz="quarter" idx="13"/>
          </p:nvPr>
        </p:nvSpPr>
        <p:spPr/>
        <p:txBody>
          <a:bodyPr/>
          <a:lstStyle/>
          <a:p>
            <a:r>
              <a:rPr lang="en-US" dirty="0"/>
              <a:t>.1 Precedence 	diagramming 	method</a:t>
            </a:r>
          </a:p>
          <a:p>
            <a:r>
              <a:rPr lang="en-US" dirty="0"/>
              <a:t>.2 Dependency 	determination and 	integration</a:t>
            </a:r>
          </a:p>
          <a:p>
            <a:r>
              <a:rPr lang="en-US" dirty="0"/>
              <a:t>.3 Leads and lags</a:t>
            </a:r>
          </a:p>
          <a:p>
            <a:r>
              <a:rPr lang="en-US" dirty="0"/>
              <a:t>.4 Project 	management 	information system</a:t>
            </a:r>
            <a:endParaRPr lang="en-US" altLang="en-US" dirty="0"/>
          </a:p>
        </p:txBody>
      </p:sp>
      <p:sp>
        <p:nvSpPr>
          <p:cNvPr id="2375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Sequence Activities</a:t>
            </a:r>
          </a:p>
        </p:txBody>
      </p:sp>
      <p:sp>
        <p:nvSpPr>
          <p:cNvPr id="237571" name="Content Placeholder 4"/>
          <p:cNvSpPr>
            <a:spLocks noGrp="1"/>
          </p:cNvSpPr>
          <p:nvPr>
            <p:ph sz="quarter" idx="12"/>
          </p:nvPr>
        </p:nvSpPr>
        <p:spPr/>
        <p:txBody>
          <a:bodyPr/>
          <a:lstStyle/>
          <a:p>
            <a:r>
              <a:rPr lang="en-US" dirty="0"/>
              <a:t>.1 Project management 	plan</a:t>
            </a:r>
          </a:p>
          <a:p>
            <a:pPr lvl="1"/>
            <a:r>
              <a:rPr lang="en-US" dirty="0"/>
              <a:t>• Schedule management 	plan</a:t>
            </a:r>
          </a:p>
          <a:p>
            <a:pPr lvl="1"/>
            <a:r>
              <a:rPr lang="en-US" dirty="0"/>
              <a:t>• Scope baseline</a:t>
            </a:r>
          </a:p>
          <a:p>
            <a:r>
              <a:rPr lang="en-US" dirty="0"/>
              <a:t>.2 Project documents</a:t>
            </a:r>
          </a:p>
          <a:p>
            <a:pPr lvl="1"/>
            <a:r>
              <a:rPr lang="en-US" dirty="0"/>
              <a:t>• Activity attributes</a:t>
            </a:r>
          </a:p>
          <a:p>
            <a:pPr lvl="1"/>
            <a:r>
              <a:rPr lang="en-US" dirty="0"/>
              <a:t>• Activity list</a:t>
            </a:r>
          </a:p>
          <a:p>
            <a:pPr lvl="1"/>
            <a:r>
              <a:rPr lang="en-US" dirty="0"/>
              <a:t>• Assumption log</a:t>
            </a:r>
          </a:p>
          <a:p>
            <a:pPr lvl="1"/>
            <a:r>
              <a:rPr lang="en-US" dirty="0"/>
              <a:t>• Milestone list</a:t>
            </a:r>
          </a:p>
          <a:p>
            <a:r>
              <a:rPr lang="en-US" dirty="0"/>
              <a:t>.3 EEFs</a:t>
            </a:r>
          </a:p>
          <a:p>
            <a:r>
              <a:rPr lang="en-US" dirty="0"/>
              <a:t>.4 OPAs</a:t>
            </a:r>
            <a:endParaRPr lang="en-US" altLang="en-US" dirty="0"/>
          </a:p>
        </p:txBody>
      </p:sp>
      <p:sp>
        <p:nvSpPr>
          <p:cNvPr id="237573" name="Text Placeholder 6"/>
          <p:cNvSpPr>
            <a:spLocks noGrp="1"/>
          </p:cNvSpPr>
          <p:nvPr>
            <p:ph type="body" sz="quarter" idx="14"/>
          </p:nvPr>
        </p:nvSpPr>
        <p:spPr/>
        <p:txBody>
          <a:bodyPr/>
          <a:lstStyle/>
          <a:p>
            <a:r>
              <a:rPr lang="en-US" dirty="0"/>
              <a:t>.1 Project schedule 	network diagrams</a:t>
            </a:r>
          </a:p>
          <a:p>
            <a:r>
              <a:rPr lang="en-US" dirty="0"/>
              <a:t>.2 Project documents 	updates</a:t>
            </a:r>
          </a:p>
          <a:p>
            <a:pPr lvl="1"/>
            <a:r>
              <a:rPr lang="en-US" dirty="0"/>
              <a:t>• Activity attributes</a:t>
            </a:r>
          </a:p>
          <a:p>
            <a:pPr lvl="1"/>
            <a:r>
              <a:rPr lang="en-US" dirty="0"/>
              <a:t>• Activity list</a:t>
            </a:r>
          </a:p>
          <a:p>
            <a:pPr lvl="1"/>
            <a:r>
              <a:rPr lang="en-US" dirty="0"/>
              <a:t>• Assumption log</a:t>
            </a:r>
          </a:p>
          <a:p>
            <a:pPr lvl="1"/>
            <a:r>
              <a:rPr lang="en-US" dirty="0"/>
              <a:t>• Milestone list</a:t>
            </a:r>
            <a:endParaRPr lang="en-US" altLang="en-US"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3757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9A08FC-CC9B-455C-B8FD-52459B3D8292}" type="slidenum">
              <a:rPr lang="en-US" altLang="en-US" sz="1200" smtClean="0">
                <a:solidFill>
                  <a:srgbClr val="898989"/>
                </a:solidFill>
              </a:rPr>
              <a:pPr>
                <a:spcBef>
                  <a:spcPct val="0"/>
                </a:spcBef>
                <a:buFontTx/>
                <a:buNone/>
              </a:pPr>
              <a:t>132</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3"/>
          <p:cNvSpPr>
            <a:spLocks noGrp="1"/>
          </p:cNvSpPr>
          <p:nvPr>
            <p:ph type="title"/>
          </p:nvPr>
        </p:nvSpPr>
        <p:spPr/>
        <p:txBody>
          <a:bodyPr/>
          <a:lstStyle/>
          <a:p>
            <a:r>
              <a:rPr altLang="en-US"/>
              <a:t>Discussion/Exercise 13</a:t>
            </a:r>
          </a:p>
        </p:txBody>
      </p:sp>
      <p:sp>
        <p:nvSpPr>
          <p:cNvPr id="20483" name="Content Placeholder 4"/>
          <p:cNvSpPr>
            <a:spLocks noGrp="1"/>
          </p:cNvSpPr>
          <p:nvPr>
            <p:ph idx="1"/>
          </p:nvPr>
        </p:nvSpPr>
        <p:spPr>
          <a:xfrm>
            <a:off x="228600" y="1951038"/>
            <a:ext cx="8610600" cy="4144962"/>
          </a:xfrm>
        </p:spPr>
        <p:txBody>
          <a:bodyPr/>
          <a:lstStyle/>
          <a:p>
            <a:r>
              <a:rPr lang="en-US" altLang="en-US" sz="2000" b="1"/>
              <a:t>Sequence Previously activities of your project write FS, SF, FF, SS after the activities</a:t>
            </a:r>
          </a:p>
          <a:p>
            <a:endParaRPr lang="en-US" altLang="en-US" sz="2000" b="1"/>
          </a:p>
          <a:p>
            <a:r>
              <a:rPr lang="en-US" altLang="en-US" sz="2000" b="1"/>
              <a:t>FS- (Finish first to start the next) Documentation – Review</a:t>
            </a:r>
          </a:p>
          <a:p>
            <a:r>
              <a:rPr lang="en-US" altLang="en-US" sz="2000" b="1"/>
              <a:t>FF- (Finish next to finish the previous) Documentation &amp; Product</a:t>
            </a:r>
          </a:p>
          <a:p>
            <a:r>
              <a:rPr lang="en-US" altLang="en-US" sz="2000" b="1"/>
              <a:t>SF- (Start next to finish the previous) Shift working environment, changing mortor</a:t>
            </a:r>
          </a:p>
          <a:p>
            <a:r>
              <a:rPr lang="en-US" altLang="en-US" sz="2000" b="1"/>
              <a:t>SS- (Start next to start previous) Listening &amp; Speaking, Start meeting &amp; Start a topic to discuss</a:t>
            </a:r>
          </a:p>
          <a:p>
            <a:endParaRPr lang="en-US" altLang="en-US" sz="2000"/>
          </a:p>
        </p:txBody>
      </p:sp>
      <p:sp>
        <p:nvSpPr>
          <p:cNvPr id="239620" name="Content Placeholder 5"/>
          <p:cNvSpPr>
            <a:spLocks noGrp="1"/>
          </p:cNvSpPr>
          <p:nvPr>
            <p:ph idx="13"/>
          </p:nvPr>
        </p:nvSpPr>
        <p:spPr/>
        <p:txBody>
          <a:bodyPr/>
          <a:lstStyle/>
          <a:p>
            <a:r>
              <a:rPr lang="en-US" altLang="en-US"/>
              <a:t>2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3962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E7E8DE-BB59-4290-92C5-840C1AAB07FA}" type="slidenum">
              <a:rPr lang="en-US" altLang="en-US" sz="1200" smtClean="0">
                <a:solidFill>
                  <a:srgbClr val="898989"/>
                </a:solidFill>
              </a:rPr>
              <a:pPr>
                <a:spcBef>
                  <a:spcPct val="0"/>
                </a:spcBef>
                <a:buFontTx/>
                <a:buNone/>
              </a:pPr>
              <a:t>133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8" descr="03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449388"/>
            <a:ext cx="693578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7" name="TextBox 4"/>
          <p:cNvSpPr txBox="1">
            <a:spLocks noChangeArrowheads="1"/>
          </p:cNvSpPr>
          <p:nvPr/>
        </p:nvSpPr>
        <p:spPr bwMode="auto">
          <a:xfrm>
            <a:off x="2286000" y="5572125"/>
            <a:ext cx="4786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Also known as Activity on Nodes (AON)</a:t>
            </a:r>
          </a:p>
        </p:txBody>
      </p:sp>
      <p:sp>
        <p:nvSpPr>
          <p:cNvPr id="241668" name="Title 4"/>
          <p:cNvSpPr>
            <a:spLocks noGrp="1"/>
          </p:cNvSpPr>
          <p:nvPr>
            <p:ph type="title"/>
          </p:nvPr>
        </p:nvSpPr>
        <p:spPr/>
        <p:txBody>
          <a:bodyPr/>
          <a:lstStyle/>
          <a:p>
            <a:r>
              <a:rPr altLang="en-US" sz="3600" b="1"/>
              <a:t>Precedence Diagramming Method (PDM)</a:t>
            </a:r>
            <a:endParaRPr altLang="en-US" sz="36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16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F1878C-1E1E-40A9-AC66-B37FA7EDFDD4}" type="slidenum">
              <a:rPr lang="en-US" altLang="en-US" sz="1200" smtClean="0">
                <a:solidFill>
                  <a:srgbClr val="898989"/>
                </a:solidFill>
              </a:rPr>
              <a:pPr>
                <a:spcBef>
                  <a:spcPct val="0"/>
                </a:spcBef>
                <a:buFontTx/>
                <a:buNone/>
              </a:pPr>
              <a:t>134</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4"/>
          <p:cNvSpPr txBox="1">
            <a:spLocks noChangeArrowheads="1"/>
          </p:cNvSpPr>
          <p:nvPr/>
        </p:nvSpPr>
        <p:spPr bwMode="auto">
          <a:xfrm>
            <a:off x="0" y="120173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Precedence Diagramming Method (AON)</a:t>
            </a:r>
          </a:p>
        </p:txBody>
      </p:sp>
      <p:sp>
        <p:nvSpPr>
          <p:cNvPr id="243715" name="Text Box 6"/>
          <p:cNvSpPr txBox="1">
            <a:spLocks noChangeArrowheads="1"/>
          </p:cNvSpPr>
          <p:nvPr/>
        </p:nvSpPr>
        <p:spPr bwMode="auto">
          <a:xfrm>
            <a:off x="201613" y="3854450"/>
            <a:ext cx="960437"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Start</a:t>
            </a:r>
          </a:p>
        </p:txBody>
      </p:sp>
      <p:sp>
        <p:nvSpPr>
          <p:cNvPr id="243716" name="Rectangle 7"/>
          <p:cNvSpPr>
            <a:spLocks noChangeArrowheads="1"/>
          </p:cNvSpPr>
          <p:nvPr/>
        </p:nvSpPr>
        <p:spPr bwMode="auto">
          <a:xfrm>
            <a:off x="1658938" y="5440363"/>
            <a:ext cx="1160462"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D</a:t>
            </a:r>
          </a:p>
        </p:txBody>
      </p:sp>
      <p:sp>
        <p:nvSpPr>
          <p:cNvPr id="243717" name="Rectangle 8"/>
          <p:cNvSpPr>
            <a:spLocks noChangeArrowheads="1"/>
          </p:cNvSpPr>
          <p:nvPr/>
        </p:nvSpPr>
        <p:spPr bwMode="auto">
          <a:xfrm>
            <a:off x="3638550" y="5476875"/>
            <a:ext cx="1158875"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E</a:t>
            </a:r>
          </a:p>
        </p:txBody>
      </p:sp>
      <p:sp>
        <p:nvSpPr>
          <p:cNvPr id="243718" name="Rectangle 9"/>
          <p:cNvSpPr>
            <a:spLocks noChangeArrowheads="1"/>
          </p:cNvSpPr>
          <p:nvPr/>
        </p:nvSpPr>
        <p:spPr bwMode="auto">
          <a:xfrm>
            <a:off x="5692775" y="5492750"/>
            <a:ext cx="1158875"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F</a:t>
            </a:r>
          </a:p>
        </p:txBody>
      </p:sp>
      <p:sp>
        <p:nvSpPr>
          <p:cNvPr id="243719" name="Rectangle 10"/>
          <p:cNvSpPr>
            <a:spLocks noChangeArrowheads="1"/>
          </p:cNvSpPr>
          <p:nvPr/>
        </p:nvSpPr>
        <p:spPr bwMode="auto">
          <a:xfrm>
            <a:off x="1511300" y="2106613"/>
            <a:ext cx="1158875"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A</a:t>
            </a:r>
          </a:p>
        </p:txBody>
      </p:sp>
      <p:sp>
        <p:nvSpPr>
          <p:cNvPr id="243720" name="Rectangle 11"/>
          <p:cNvSpPr>
            <a:spLocks noChangeArrowheads="1"/>
          </p:cNvSpPr>
          <p:nvPr/>
        </p:nvSpPr>
        <p:spPr bwMode="auto">
          <a:xfrm>
            <a:off x="3546475" y="2141538"/>
            <a:ext cx="1160463"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B</a:t>
            </a:r>
          </a:p>
        </p:txBody>
      </p:sp>
      <p:sp>
        <p:nvSpPr>
          <p:cNvPr id="243721" name="Rectangle 12"/>
          <p:cNvSpPr>
            <a:spLocks noChangeArrowheads="1"/>
          </p:cNvSpPr>
          <p:nvPr/>
        </p:nvSpPr>
        <p:spPr bwMode="auto">
          <a:xfrm>
            <a:off x="5570538" y="2159000"/>
            <a:ext cx="1160462"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C</a:t>
            </a:r>
          </a:p>
        </p:txBody>
      </p:sp>
      <p:sp>
        <p:nvSpPr>
          <p:cNvPr id="243722" name="Line 13"/>
          <p:cNvSpPr>
            <a:spLocks noChangeShapeType="1"/>
          </p:cNvSpPr>
          <p:nvPr/>
        </p:nvSpPr>
        <p:spPr bwMode="auto">
          <a:xfrm flipV="1">
            <a:off x="584200" y="2625725"/>
            <a:ext cx="0" cy="11636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3" name="Line 14"/>
          <p:cNvSpPr>
            <a:spLocks noChangeShapeType="1"/>
          </p:cNvSpPr>
          <p:nvPr/>
        </p:nvSpPr>
        <p:spPr bwMode="auto">
          <a:xfrm>
            <a:off x="566738" y="2625725"/>
            <a:ext cx="9604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4" name="Line 15"/>
          <p:cNvSpPr>
            <a:spLocks noChangeShapeType="1"/>
          </p:cNvSpPr>
          <p:nvPr/>
        </p:nvSpPr>
        <p:spPr bwMode="auto">
          <a:xfrm>
            <a:off x="550863" y="4329113"/>
            <a:ext cx="0" cy="16176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5" name="Line 16"/>
          <p:cNvSpPr>
            <a:spLocks noChangeShapeType="1"/>
          </p:cNvSpPr>
          <p:nvPr/>
        </p:nvSpPr>
        <p:spPr bwMode="auto">
          <a:xfrm>
            <a:off x="550863" y="5946775"/>
            <a:ext cx="10763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6" name="Line 17"/>
          <p:cNvSpPr>
            <a:spLocks noChangeShapeType="1"/>
          </p:cNvSpPr>
          <p:nvPr/>
        </p:nvSpPr>
        <p:spPr bwMode="auto">
          <a:xfrm>
            <a:off x="2686050" y="2659063"/>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7" name="Line 18"/>
          <p:cNvSpPr>
            <a:spLocks noChangeShapeType="1"/>
          </p:cNvSpPr>
          <p:nvPr/>
        </p:nvSpPr>
        <p:spPr bwMode="auto">
          <a:xfrm>
            <a:off x="4710113" y="2692400"/>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8" name="Line 19"/>
          <p:cNvSpPr>
            <a:spLocks noChangeShapeType="1"/>
          </p:cNvSpPr>
          <p:nvPr/>
        </p:nvSpPr>
        <p:spPr bwMode="auto">
          <a:xfrm>
            <a:off x="2746375" y="5980113"/>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9" name="Line 20"/>
          <p:cNvSpPr>
            <a:spLocks noChangeShapeType="1"/>
          </p:cNvSpPr>
          <p:nvPr/>
        </p:nvSpPr>
        <p:spPr bwMode="auto">
          <a:xfrm>
            <a:off x="4835525" y="5997575"/>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0" name="Line 21"/>
          <p:cNvSpPr>
            <a:spLocks noChangeShapeType="1"/>
          </p:cNvSpPr>
          <p:nvPr/>
        </p:nvSpPr>
        <p:spPr bwMode="auto">
          <a:xfrm flipV="1">
            <a:off x="2189163" y="4502150"/>
            <a:ext cx="0" cy="90487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1" name="Line 22"/>
          <p:cNvSpPr>
            <a:spLocks noChangeShapeType="1"/>
          </p:cNvSpPr>
          <p:nvPr/>
        </p:nvSpPr>
        <p:spPr bwMode="auto">
          <a:xfrm>
            <a:off x="2189163" y="4502150"/>
            <a:ext cx="40132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2" name="Line 23"/>
          <p:cNvSpPr>
            <a:spLocks noChangeShapeType="1"/>
          </p:cNvSpPr>
          <p:nvPr/>
        </p:nvSpPr>
        <p:spPr bwMode="auto">
          <a:xfrm flipV="1">
            <a:off x="6192838" y="3125788"/>
            <a:ext cx="9525" cy="1395412"/>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3" name="Line 24"/>
          <p:cNvSpPr>
            <a:spLocks noChangeShapeType="1"/>
          </p:cNvSpPr>
          <p:nvPr/>
        </p:nvSpPr>
        <p:spPr bwMode="auto">
          <a:xfrm>
            <a:off x="6759575" y="2678113"/>
            <a:ext cx="7112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4" name="Line 25"/>
          <p:cNvSpPr>
            <a:spLocks noChangeShapeType="1"/>
          </p:cNvSpPr>
          <p:nvPr/>
        </p:nvSpPr>
        <p:spPr bwMode="auto">
          <a:xfrm flipH="1">
            <a:off x="7469188" y="2693988"/>
            <a:ext cx="1587" cy="1171575"/>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5" name="Text Box 26"/>
          <p:cNvSpPr txBox="1">
            <a:spLocks noChangeArrowheads="1"/>
          </p:cNvSpPr>
          <p:nvPr/>
        </p:nvSpPr>
        <p:spPr bwMode="auto">
          <a:xfrm>
            <a:off x="6913563" y="3924300"/>
            <a:ext cx="1108075"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Finish</a:t>
            </a:r>
          </a:p>
        </p:txBody>
      </p:sp>
      <p:sp>
        <p:nvSpPr>
          <p:cNvPr id="243736" name="Line 27"/>
          <p:cNvSpPr>
            <a:spLocks noChangeShapeType="1"/>
          </p:cNvSpPr>
          <p:nvPr/>
        </p:nvSpPr>
        <p:spPr bwMode="auto">
          <a:xfrm>
            <a:off x="6877050" y="6015038"/>
            <a:ext cx="6127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7" name="Line 28"/>
          <p:cNvSpPr>
            <a:spLocks noChangeShapeType="1"/>
          </p:cNvSpPr>
          <p:nvPr/>
        </p:nvSpPr>
        <p:spPr bwMode="auto">
          <a:xfrm flipH="1" flipV="1">
            <a:off x="7470775" y="4376738"/>
            <a:ext cx="0" cy="163830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8" name="Title 26"/>
          <p:cNvSpPr>
            <a:spLocks noGrp="1"/>
          </p:cNvSpPr>
          <p:nvPr>
            <p:ph type="title"/>
          </p:nvPr>
        </p:nvSpPr>
        <p:spPr/>
        <p:txBody>
          <a:bodyPr/>
          <a:lstStyle/>
          <a:p>
            <a:r>
              <a:rPr altLang="en-US" b="1"/>
              <a:t>Network Development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374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73CC8E-94E2-485E-AC6B-977C6EDEB6C7}" type="slidenum">
              <a:rPr lang="en-US" altLang="en-US" sz="1200" smtClean="0">
                <a:solidFill>
                  <a:srgbClr val="898989"/>
                </a:solidFill>
              </a:rPr>
              <a:pPr>
                <a:spcBef>
                  <a:spcPct val="0"/>
                </a:spcBef>
                <a:buFontTx/>
                <a:buNone/>
              </a:pPr>
              <a:t>135</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4"/>
          <p:cNvSpPr txBox="1">
            <a:spLocks noChangeArrowheads="1"/>
          </p:cNvSpPr>
          <p:nvPr/>
        </p:nvSpPr>
        <p:spPr bwMode="auto">
          <a:xfrm>
            <a:off x="0" y="1201738"/>
            <a:ext cx="9144000" cy="369887"/>
          </a:xfrm>
          <a:prstGeom prst="rect">
            <a:avLst/>
          </a:prstGeom>
          <a:solidFill>
            <a:schemeClr val="bg1"/>
          </a:solidFill>
          <a:ln w="44450">
            <a:solidFill>
              <a:schemeClr val="bg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Precedence Diagramming Method (AOA)</a:t>
            </a:r>
          </a:p>
        </p:txBody>
      </p:sp>
      <p:sp>
        <p:nvSpPr>
          <p:cNvPr id="245763" name="Text Box 6"/>
          <p:cNvSpPr txBox="1">
            <a:spLocks noChangeArrowheads="1"/>
          </p:cNvSpPr>
          <p:nvPr/>
        </p:nvSpPr>
        <p:spPr bwMode="auto">
          <a:xfrm>
            <a:off x="990600" y="3652838"/>
            <a:ext cx="960438"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Start</a:t>
            </a:r>
          </a:p>
        </p:txBody>
      </p:sp>
      <p:sp>
        <p:nvSpPr>
          <p:cNvPr id="245764" name="Rectangle 7"/>
          <p:cNvSpPr>
            <a:spLocks noChangeArrowheads="1"/>
          </p:cNvSpPr>
          <p:nvPr/>
        </p:nvSpPr>
        <p:spPr bwMode="auto">
          <a:xfrm>
            <a:off x="2447925" y="5238750"/>
            <a:ext cx="1160463"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5" name="Rectangle 8"/>
          <p:cNvSpPr>
            <a:spLocks noChangeArrowheads="1"/>
          </p:cNvSpPr>
          <p:nvPr/>
        </p:nvSpPr>
        <p:spPr bwMode="auto">
          <a:xfrm>
            <a:off x="4427538" y="5275263"/>
            <a:ext cx="1158875"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6" name="Rectangle 10"/>
          <p:cNvSpPr>
            <a:spLocks noChangeArrowheads="1"/>
          </p:cNvSpPr>
          <p:nvPr/>
        </p:nvSpPr>
        <p:spPr bwMode="auto">
          <a:xfrm>
            <a:off x="2300288" y="1905000"/>
            <a:ext cx="1158875"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7" name="Rectangle 11"/>
          <p:cNvSpPr>
            <a:spLocks noChangeArrowheads="1"/>
          </p:cNvSpPr>
          <p:nvPr/>
        </p:nvSpPr>
        <p:spPr bwMode="auto">
          <a:xfrm>
            <a:off x="4979988" y="1931988"/>
            <a:ext cx="1160462"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8" name="Line 13"/>
          <p:cNvSpPr>
            <a:spLocks noChangeShapeType="1"/>
          </p:cNvSpPr>
          <p:nvPr/>
        </p:nvSpPr>
        <p:spPr bwMode="auto">
          <a:xfrm flipV="1">
            <a:off x="1373188" y="2424113"/>
            <a:ext cx="0" cy="11636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69" name="Line 14"/>
          <p:cNvSpPr>
            <a:spLocks noChangeShapeType="1"/>
          </p:cNvSpPr>
          <p:nvPr/>
        </p:nvSpPr>
        <p:spPr bwMode="auto">
          <a:xfrm>
            <a:off x="1355725" y="2424113"/>
            <a:ext cx="960438"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0" name="Line 15"/>
          <p:cNvSpPr>
            <a:spLocks noChangeShapeType="1"/>
          </p:cNvSpPr>
          <p:nvPr/>
        </p:nvSpPr>
        <p:spPr bwMode="auto">
          <a:xfrm>
            <a:off x="1339850" y="4127500"/>
            <a:ext cx="0" cy="16176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1" name="Line 16"/>
          <p:cNvSpPr>
            <a:spLocks noChangeShapeType="1"/>
          </p:cNvSpPr>
          <p:nvPr/>
        </p:nvSpPr>
        <p:spPr bwMode="auto">
          <a:xfrm>
            <a:off x="1339850" y="5745163"/>
            <a:ext cx="10763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2" name="Line 17"/>
          <p:cNvSpPr>
            <a:spLocks noChangeShapeType="1"/>
          </p:cNvSpPr>
          <p:nvPr/>
        </p:nvSpPr>
        <p:spPr bwMode="auto">
          <a:xfrm>
            <a:off x="3475038" y="2457450"/>
            <a:ext cx="1581150" cy="7938"/>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3" name="Line 18"/>
          <p:cNvSpPr>
            <a:spLocks noChangeShapeType="1"/>
          </p:cNvSpPr>
          <p:nvPr/>
        </p:nvSpPr>
        <p:spPr bwMode="auto">
          <a:xfrm>
            <a:off x="6122988" y="2389188"/>
            <a:ext cx="1600200" cy="160020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4" name="Line 19"/>
          <p:cNvSpPr>
            <a:spLocks noChangeShapeType="1"/>
          </p:cNvSpPr>
          <p:nvPr/>
        </p:nvSpPr>
        <p:spPr bwMode="auto">
          <a:xfrm>
            <a:off x="3535363" y="5778500"/>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4" name="Line 20"/>
          <p:cNvSpPr>
            <a:spLocks noChangeShapeType="1"/>
          </p:cNvSpPr>
          <p:nvPr/>
        </p:nvSpPr>
        <p:spPr bwMode="auto">
          <a:xfrm flipV="1">
            <a:off x="5624513" y="3989388"/>
            <a:ext cx="2098675" cy="1806575"/>
          </a:xfrm>
          <a:prstGeom prst="line">
            <a:avLst/>
          </a:prstGeom>
          <a:noFill/>
          <a:ln w="44450">
            <a:solidFill>
              <a:schemeClr val="tx1"/>
            </a:solidFill>
            <a:round/>
            <a:headEnd/>
            <a:tailEnd type="arrow" w="med" len="med"/>
          </a:ln>
        </p:spPr>
        <p:txBody>
          <a:bodyPr vert="vert" wrap="none" anchor="ctr"/>
          <a:lstStyle/>
          <a:p>
            <a:pPr eaLnBrk="1" hangingPunct="1">
              <a:defRPr/>
            </a:pPr>
            <a:r>
              <a:rPr lang="en-US" dirty="0">
                <a:latin typeface="Arial" charset="0"/>
              </a:rPr>
              <a:t>                </a:t>
            </a: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r>
              <a:rPr lang="en-US" dirty="0">
                <a:latin typeface="Arial" charset="0"/>
              </a:rPr>
              <a:t>              </a:t>
            </a:r>
          </a:p>
        </p:txBody>
      </p:sp>
      <p:sp>
        <p:nvSpPr>
          <p:cNvPr id="245776" name="Line 21"/>
          <p:cNvSpPr>
            <a:spLocks noChangeShapeType="1"/>
          </p:cNvSpPr>
          <p:nvPr/>
        </p:nvSpPr>
        <p:spPr bwMode="auto">
          <a:xfrm flipV="1">
            <a:off x="2978150" y="4300538"/>
            <a:ext cx="0" cy="904875"/>
          </a:xfrm>
          <a:prstGeom prst="line">
            <a:avLst/>
          </a:prstGeom>
          <a:noFill/>
          <a:ln w="44450">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7" name="Line 22"/>
          <p:cNvSpPr>
            <a:spLocks noChangeShapeType="1"/>
          </p:cNvSpPr>
          <p:nvPr/>
        </p:nvSpPr>
        <p:spPr bwMode="auto">
          <a:xfrm>
            <a:off x="2922588" y="4294188"/>
            <a:ext cx="2667000" cy="0"/>
          </a:xfrm>
          <a:prstGeom prst="line">
            <a:avLst/>
          </a:prstGeom>
          <a:noFill/>
          <a:ln w="44450">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8" name="Line 23"/>
          <p:cNvSpPr>
            <a:spLocks noChangeShapeType="1"/>
          </p:cNvSpPr>
          <p:nvPr/>
        </p:nvSpPr>
        <p:spPr bwMode="auto">
          <a:xfrm flipV="1">
            <a:off x="5580063" y="2898775"/>
            <a:ext cx="9525" cy="1395413"/>
          </a:xfrm>
          <a:prstGeom prst="line">
            <a:avLst/>
          </a:prstGeom>
          <a:noFill/>
          <a:ln w="44450">
            <a:solidFill>
              <a:schemeClr val="tx1"/>
            </a:solidFill>
            <a:prstDash val="sys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9" name="Text Box 26"/>
          <p:cNvSpPr txBox="1">
            <a:spLocks noChangeArrowheads="1"/>
          </p:cNvSpPr>
          <p:nvPr/>
        </p:nvSpPr>
        <p:spPr bwMode="auto">
          <a:xfrm>
            <a:off x="7702550" y="3722688"/>
            <a:ext cx="1108075"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Finish</a:t>
            </a:r>
          </a:p>
        </p:txBody>
      </p:sp>
      <p:sp>
        <p:nvSpPr>
          <p:cNvPr id="245780" name="Title 26"/>
          <p:cNvSpPr>
            <a:spLocks noGrp="1"/>
          </p:cNvSpPr>
          <p:nvPr>
            <p:ph type="title"/>
          </p:nvPr>
        </p:nvSpPr>
        <p:spPr/>
        <p:txBody>
          <a:bodyPr/>
          <a:lstStyle/>
          <a:p>
            <a:r>
              <a:rPr altLang="en-US" b="1"/>
              <a:t>Network Development</a:t>
            </a:r>
            <a:endParaRPr altLang="en-US"/>
          </a:p>
        </p:txBody>
      </p:sp>
      <p:sp>
        <p:nvSpPr>
          <p:cNvPr id="245781" name="TextBox 20"/>
          <p:cNvSpPr txBox="1">
            <a:spLocks noChangeArrowheads="1"/>
          </p:cNvSpPr>
          <p:nvPr/>
        </p:nvSpPr>
        <p:spPr bwMode="auto">
          <a:xfrm>
            <a:off x="1600200" y="2057400"/>
            <a:ext cx="338138" cy="369888"/>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a:t>
            </a:r>
          </a:p>
        </p:txBody>
      </p:sp>
      <p:sp>
        <p:nvSpPr>
          <p:cNvPr id="245782" name="TextBox 21"/>
          <p:cNvSpPr txBox="1">
            <a:spLocks noChangeArrowheads="1"/>
          </p:cNvSpPr>
          <p:nvPr/>
        </p:nvSpPr>
        <p:spPr bwMode="auto">
          <a:xfrm>
            <a:off x="4038600" y="2057400"/>
            <a:ext cx="338138" cy="369888"/>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B</a:t>
            </a:r>
          </a:p>
        </p:txBody>
      </p:sp>
      <p:sp>
        <p:nvSpPr>
          <p:cNvPr id="245783" name="TextBox 22"/>
          <p:cNvSpPr txBox="1">
            <a:spLocks noChangeArrowheads="1"/>
          </p:cNvSpPr>
          <p:nvPr/>
        </p:nvSpPr>
        <p:spPr bwMode="auto">
          <a:xfrm>
            <a:off x="6748463" y="2754313"/>
            <a:ext cx="3508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a:t>
            </a:r>
          </a:p>
        </p:txBody>
      </p:sp>
      <p:sp>
        <p:nvSpPr>
          <p:cNvPr id="245784" name="TextBox 23"/>
          <p:cNvSpPr txBox="1">
            <a:spLocks noChangeArrowheads="1"/>
          </p:cNvSpPr>
          <p:nvPr/>
        </p:nvSpPr>
        <p:spPr bwMode="auto">
          <a:xfrm>
            <a:off x="1600200" y="5421313"/>
            <a:ext cx="350838"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a:t>
            </a:r>
          </a:p>
        </p:txBody>
      </p:sp>
      <p:sp>
        <p:nvSpPr>
          <p:cNvPr id="245785" name="TextBox 24"/>
          <p:cNvSpPr txBox="1">
            <a:spLocks noChangeArrowheads="1"/>
          </p:cNvSpPr>
          <p:nvPr/>
        </p:nvSpPr>
        <p:spPr bwMode="auto">
          <a:xfrm>
            <a:off x="3776663" y="5421313"/>
            <a:ext cx="3381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E</a:t>
            </a:r>
          </a:p>
        </p:txBody>
      </p:sp>
      <p:sp>
        <p:nvSpPr>
          <p:cNvPr id="245786" name="TextBox 25"/>
          <p:cNvSpPr txBox="1">
            <a:spLocks noChangeArrowheads="1"/>
          </p:cNvSpPr>
          <p:nvPr/>
        </p:nvSpPr>
        <p:spPr bwMode="auto">
          <a:xfrm>
            <a:off x="6227763" y="4811713"/>
            <a:ext cx="3254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57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801A27-CCEF-4596-8272-1F622FD66AB2}" type="slidenum">
              <a:rPr lang="en-US" altLang="en-US" sz="1200" smtClean="0">
                <a:solidFill>
                  <a:srgbClr val="898989"/>
                </a:solidFill>
              </a:rPr>
              <a:pPr>
                <a:spcBef>
                  <a:spcPct val="0"/>
                </a:spcBef>
                <a:buFontTx/>
                <a:buNone/>
              </a:pPr>
              <a:t>136</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3"/>
          <p:cNvSpPr>
            <a:spLocks noGrp="1"/>
          </p:cNvSpPr>
          <p:nvPr>
            <p:ph type="title"/>
          </p:nvPr>
        </p:nvSpPr>
        <p:spPr/>
        <p:txBody>
          <a:bodyPr/>
          <a:lstStyle/>
          <a:p>
            <a:r>
              <a:rPr altLang="en-US" dirty="0"/>
              <a:t>1</a:t>
            </a:r>
            <a:r>
              <a:rPr lang="en-US" altLang="en-US" dirty="0"/>
              <a:t>6</a:t>
            </a:r>
            <a:r>
              <a:rPr altLang="en-US" dirty="0"/>
              <a:t>. Estimate Activity Durations</a:t>
            </a:r>
          </a:p>
        </p:txBody>
      </p:sp>
      <p:sp>
        <p:nvSpPr>
          <p:cNvPr id="256003" name="Content Placeholder 4"/>
          <p:cNvSpPr>
            <a:spLocks noGrp="1"/>
          </p:cNvSpPr>
          <p:nvPr>
            <p:ph idx="1"/>
          </p:nvPr>
        </p:nvSpPr>
        <p:spPr/>
        <p:txBody>
          <a:bodyPr/>
          <a:lstStyle/>
          <a:p>
            <a:pPr>
              <a:buFont typeface="Arial" panose="020B0604020202020204" pitchFamily="34" charset="0"/>
              <a:buNone/>
            </a:pPr>
            <a:r>
              <a:rPr lang="en-US" altLang="en-US" b="1"/>
              <a:t>	Approximating the number of work periods needed to complete individual activities with estimated resources.</a:t>
            </a:r>
            <a:endParaRPr lang="en-US" altLang="en-US"/>
          </a:p>
        </p:txBody>
      </p:sp>
      <p:pic>
        <p:nvPicPr>
          <p:cNvPr id="256004" name="Picture 4" descr="D:\Works\Training-Material\My Pictures\PM-Images\Du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91000"/>
            <a:ext cx="39433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560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0A2726-ED32-4DD5-A79B-A0406E3E0428}" type="slidenum">
              <a:rPr lang="en-US" altLang="en-US" sz="1200" smtClean="0">
                <a:solidFill>
                  <a:srgbClr val="898989"/>
                </a:solidFill>
              </a:rPr>
              <a:pPr>
                <a:spcBef>
                  <a:spcPct val="0"/>
                </a:spcBef>
                <a:buFontTx/>
                <a:buNone/>
              </a:pPr>
              <a:t>137</a:t>
            </a:fld>
            <a:endParaRPr lang="en-US" altLang="en-US" sz="1200">
              <a:solidFill>
                <a:srgbClr val="898989"/>
              </a:solidFill>
            </a:endParaRPr>
          </a:p>
        </p:txBody>
      </p:sp>
    </p:spTree>
    <p:extLst>
      <p:ext uri="{BB962C8B-B14F-4D97-AF65-F5344CB8AC3E}">
        <p14:creationId xmlns:p14="http://schemas.microsoft.com/office/powerpoint/2010/main" val="353731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impleGant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29613"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5" name="Title 4"/>
          <p:cNvSpPr>
            <a:spLocks noGrp="1"/>
          </p:cNvSpPr>
          <p:nvPr>
            <p:ph type="title"/>
          </p:nvPr>
        </p:nvSpPr>
        <p:spPr/>
        <p:txBody>
          <a:bodyPr/>
          <a:lstStyle/>
          <a:p>
            <a:r>
              <a:rPr altLang="en-US" b="1"/>
              <a:t>Project Time Management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2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1BA19C5-B343-46CA-BADC-7448D67FD456}" type="slidenum">
              <a:rPr lang="en-US" altLang="en-US" sz="1200" smtClean="0">
                <a:solidFill>
                  <a:srgbClr val="898989"/>
                </a:solidFill>
              </a:rPr>
              <a:pPr>
                <a:spcBef>
                  <a:spcPct val="0"/>
                </a:spcBef>
                <a:buFontTx/>
                <a:buNone/>
              </a:pPr>
              <a:t>120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Text Placeholder 5"/>
          <p:cNvSpPr>
            <a:spLocks noGrp="1"/>
          </p:cNvSpPr>
          <p:nvPr>
            <p:ph type="body" sz="quarter" idx="13"/>
          </p:nvPr>
        </p:nvSpPr>
        <p:spPr/>
        <p:txBody>
          <a:bodyPr/>
          <a:lstStyle/>
          <a:p>
            <a:r>
              <a:rPr lang="en-US" sz="1800" dirty="0"/>
              <a:t>.1 Expert judgment</a:t>
            </a:r>
          </a:p>
          <a:p>
            <a:r>
              <a:rPr lang="en-US" sz="1800" dirty="0"/>
              <a:t>.2 Analogous estimating</a:t>
            </a:r>
          </a:p>
          <a:p>
            <a:r>
              <a:rPr lang="en-US" sz="1800" dirty="0"/>
              <a:t>.3 Parametric	estimating</a:t>
            </a:r>
          </a:p>
          <a:p>
            <a:r>
              <a:rPr lang="en-US" sz="1800" dirty="0"/>
              <a:t>.4 Three-point 	estimating</a:t>
            </a:r>
          </a:p>
          <a:p>
            <a:r>
              <a:rPr lang="en-US" sz="1800" dirty="0"/>
              <a:t>.5 Bottom-up 	estimating</a:t>
            </a:r>
          </a:p>
          <a:p>
            <a:r>
              <a:rPr lang="en-US" sz="1800" dirty="0"/>
              <a:t>.6 Data analysis</a:t>
            </a:r>
          </a:p>
          <a:p>
            <a:pPr lvl="1"/>
            <a:r>
              <a:rPr lang="en-US" sz="1600" dirty="0"/>
              <a:t>• Alternatives analysis</a:t>
            </a:r>
          </a:p>
          <a:p>
            <a:pPr lvl="1"/>
            <a:r>
              <a:rPr lang="en-US" sz="1600" dirty="0"/>
              <a:t>• Reserve analysis</a:t>
            </a:r>
          </a:p>
          <a:p>
            <a:r>
              <a:rPr lang="en-US" sz="1800" dirty="0"/>
              <a:t>.7 Decision making</a:t>
            </a:r>
          </a:p>
          <a:p>
            <a:r>
              <a:rPr lang="en-US" sz="1800" dirty="0"/>
              <a:t>.8 Meetings</a:t>
            </a:r>
            <a:endParaRPr lang="en-US" altLang="en-US" sz="1800" dirty="0"/>
          </a:p>
        </p:txBody>
      </p:sp>
      <p:sp>
        <p:nvSpPr>
          <p:cNvPr id="25805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Estimate Activity Durations</a:t>
            </a:r>
          </a:p>
        </p:txBody>
      </p:sp>
      <p:sp>
        <p:nvSpPr>
          <p:cNvPr id="258051" name="Content Placeholder 4"/>
          <p:cNvSpPr>
            <a:spLocks noGrp="1"/>
          </p:cNvSpPr>
          <p:nvPr>
            <p:ph sz="quarter" idx="12"/>
          </p:nvPr>
        </p:nvSpPr>
        <p:spPr/>
        <p:txBody>
          <a:bodyPr/>
          <a:lstStyle/>
          <a:p>
            <a:r>
              <a:rPr lang="en-US" sz="1600" dirty="0"/>
              <a:t>.1 Project management plan</a:t>
            </a:r>
          </a:p>
          <a:p>
            <a:pPr lvl="1"/>
            <a:r>
              <a:rPr lang="en-US" sz="1400" dirty="0"/>
              <a:t>• Schedule management 	plan</a:t>
            </a:r>
          </a:p>
          <a:p>
            <a:pPr lvl="1"/>
            <a:r>
              <a:rPr lang="en-US" sz="1400" dirty="0"/>
              <a:t>• Scope baseline</a:t>
            </a:r>
          </a:p>
          <a:p>
            <a:r>
              <a:rPr lang="en-US" sz="1600" dirty="0"/>
              <a:t>.2 Project documents</a:t>
            </a:r>
          </a:p>
          <a:p>
            <a:pPr lvl="1"/>
            <a:r>
              <a:rPr lang="en-US" sz="1400" dirty="0"/>
              <a:t>• Activity attributes</a:t>
            </a:r>
          </a:p>
          <a:p>
            <a:pPr lvl="1"/>
            <a:r>
              <a:rPr lang="en-US" sz="1400" dirty="0"/>
              <a:t>• Activity list</a:t>
            </a:r>
          </a:p>
          <a:p>
            <a:pPr lvl="1"/>
            <a:r>
              <a:rPr lang="en-US" sz="1400" dirty="0"/>
              <a:t>• Assumption log</a:t>
            </a:r>
          </a:p>
          <a:p>
            <a:pPr lvl="1"/>
            <a:r>
              <a:rPr lang="en-US" sz="1400" dirty="0"/>
              <a:t>• Lessons learned 	register</a:t>
            </a:r>
          </a:p>
          <a:p>
            <a:pPr lvl="1"/>
            <a:r>
              <a:rPr lang="en-US" sz="1400" dirty="0"/>
              <a:t>• Milestone list</a:t>
            </a:r>
          </a:p>
          <a:p>
            <a:pPr lvl="1"/>
            <a:r>
              <a:rPr lang="en-US" sz="1400" dirty="0"/>
              <a:t>• Project team assignments</a:t>
            </a:r>
          </a:p>
          <a:p>
            <a:pPr lvl="1"/>
            <a:r>
              <a:rPr lang="en-US" sz="1400" dirty="0"/>
              <a:t>• Resource breakdown 	structure</a:t>
            </a:r>
          </a:p>
          <a:p>
            <a:pPr lvl="1"/>
            <a:r>
              <a:rPr lang="en-US" sz="1400" dirty="0"/>
              <a:t>• Resource calendars</a:t>
            </a:r>
          </a:p>
          <a:p>
            <a:pPr lvl="1"/>
            <a:r>
              <a:rPr lang="en-US" sz="1400" dirty="0"/>
              <a:t>• Resource requirements</a:t>
            </a:r>
          </a:p>
          <a:p>
            <a:pPr lvl="1"/>
            <a:r>
              <a:rPr lang="en-US" sz="1400" dirty="0"/>
              <a:t>• Risk register</a:t>
            </a:r>
          </a:p>
          <a:p>
            <a:r>
              <a:rPr lang="en-US" sz="1600" dirty="0"/>
              <a:t>.3 EEFs</a:t>
            </a:r>
          </a:p>
          <a:p>
            <a:r>
              <a:rPr lang="en-US" sz="1600" dirty="0"/>
              <a:t>.4 OPAs</a:t>
            </a:r>
            <a:endParaRPr lang="en-US" altLang="en-US" sz="1600" dirty="0"/>
          </a:p>
        </p:txBody>
      </p:sp>
      <p:sp>
        <p:nvSpPr>
          <p:cNvPr id="258053" name="Text Placeholder 6"/>
          <p:cNvSpPr>
            <a:spLocks noGrp="1"/>
          </p:cNvSpPr>
          <p:nvPr>
            <p:ph type="body" sz="quarter" idx="14"/>
          </p:nvPr>
        </p:nvSpPr>
        <p:spPr/>
        <p:txBody>
          <a:bodyPr/>
          <a:lstStyle/>
          <a:p>
            <a:r>
              <a:rPr lang="en-US" dirty="0"/>
              <a:t>.1 Duration estimates</a:t>
            </a:r>
          </a:p>
          <a:p>
            <a:r>
              <a:rPr lang="en-US" dirty="0"/>
              <a:t>.2 Basis of estimates</a:t>
            </a:r>
          </a:p>
          <a:p>
            <a:r>
              <a:rPr lang="en-US" dirty="0"/>
              <a:t>.3 Project documents 	updates</a:t>
            </a:r>
          </a:p>
          <a:p>
            <a:pPr lvl="1"/>
            <a:r>
              <a:rPr lang="en-US" dirty="0"/>
              <a:t>• Activity attributes</a:t>
            </a:r>
          </a:p>
          <a:p>
            <a:pPr lvl="1"/>
            <a:r>
              <a:rPr lang="en-US" dirty="0"/>
              <a:t>• Assumption log</a:t>
            </a:r>
          </a:p>
          <a:p>
            <a:pPr lvl="1"/>
            <a:r>
              <a:rPr lang="en-US" dirty="0"/>
              <a:t>• Lessons learned 	register</a:t>
            </a:r>
            <a:endParaRPr lang="en-US" altLang="en-US"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5805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8B2617-64F6-41B1-807B-96E484D22D36}" type="slidenum">
              <a:rPr lang="en-US" altLang="en-US" sz="1200" smtClean="0">
                <a:solidFill>
                  <a:srgbClr val="898989"/>
                </a:solidFill>
              </a:rPr>
              <a:pPr>
                <a:spcBef>
                  <a:spcPct val="0"/>
                </a:spcBef>
                <a:buFontTx/>
                <a:buNone/>
              </a:pPr>
              <a:t>138</a:t>
            </a:fld>
            <a:endParaRPr lang="en-US" altLang="en-US" sz="1200">
              <a:solidFill>
                <a:srgbClr val="898989"/>
              </a:solidFill>
            </a:endParaRPr>
          </a:p>
        </p:txBody>
      </p:sp>
    </p:spTree>
    <p:extLst>
      <p:ext uri="{BB962C8B-B14F-4D97-AF65-F5344CB8AC3E}">
        <p14:creationId xmlns:p14="http://schemas.microsoft.com/office/powerpoint/2010/main" val="75283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3"/>
          <p:cNvSpPr>
            <a:spLocks noGrp="1"/>
          </p:cNvSpPr>
          <p:nvPr>
            <p:ph type="title"/>
          </p:nvPr>
        </p:nvSpPr>
        <p:spPr/>
        <p:txBody>
          <a:bodyPr/>
          <a:lstStyle/>
          <a:p>
            <a:r>
              <a:rPr altLang="en-US" sz="2800" b="1"/>
              <a:t>PERT – Program Evaluation and Review Technique</a:t>
            </a:r>
            <a:endParaRPr altLang="en-US" sz="2800"/>
          </a:p>
        </p:txBody>
      </p:sp>
      <p:sp>
        <p:nvSpPr>
          <p:cNvPr id="5" name="Content Placeholder 4"/>
          <p:cNvSpPr>
            <a:spLocks noGrp="1"/>
          </p:cNvSpPr>
          <p:nvPr>
            <p:ph idx="1"/>
          </p:nvPr>
        </p:nvSpPr>
        <p:spPr>
          <a:xfrm>
            <a:off x="457200" y="990600"/>
            <a:ext cx="8229600" cy="5105400"/>
          </a:xfrm>
        </p:spPr>
        <p:txBody>
          <a:bodyPr>
            <a:normAutofit fontScale="92500" lnSpcReduction="10000"/>
          </a:bodyPr>
          <a:lstStyle/>
          <a:p>
            <a:pPr>
              <a:buFont typeface="Arial" charset="0"/>
              <a:buChar char="•"/>
              <a:defRPr/>
            </a:pPr>
            <a:endParaRPr lang="en-US" dirty="0"/>
          </a:p>
          <a:p>
            <a:pPr>
              <a:buFont typeface="Arial" charset="0"/>
              <a:buChar char="•"/>
              <a:defRPr/>
            </a:pPr>
            <a:r>
              <a:rPr lang="en-US" dirty="0"/>
              <a:t>PERT Estimate = (Optimistic + </a:t>
            </a:r>
            <a:r>
              <a:rPr lang="en-US"/>
              <a:t>4 * Most </a:t>
            </a:r>
            <a:r>
              <a:rPr lang="en-US" dirty="0"/>
              <a:t>Likely + Pessimistic)/6</a:t>
            </a:r>
          </a:p>
          <a:p>
            <a:pPr>
              <a:buFont typeface="Arial" charset="0"/>
              <a:buChar char="•"/>
              <a:defRPr/>
            </a:pPr>
            <a:endParaRPr lang="en-US" dirty="0"/>
          </a:p>
          <a:p>
            <a:pPr>
              <a:buFont typeface="Arial" charset="0"/>
              <a:buChar char="•"/>
              <a:defRPr/>
            </a:pPr>
            <a:r>
              <a:rPr lang="en-US" dirty="0"/>
              <a:t>Standard Deviation (using PERT) = (Pessimistic-Optimistic)/6</a:t>
            </a:r>
          </a:p>
          <a:p>
            <a:pPr>
              <a:buFont typeface="Arial" charset="0"/>
              <a:buChar char="•"/>
              <a:defRPr/>
            </a:pPr>
            <a:endParaRPr lang="en-US" dirty="0"/>
          </a:p>
          <a:p>
            <a:pPr>
              <a:buFont typeface="Arial" charset="0"/>
              <a:buChar char="•"/>
              <a:defRPr/>
            </a:pPr>
            <a:r>
              <a:rPr lang="en-US" dirty="0"/>
              <a:t>Variance (using PERT) = ( (Pessimistic - Optimistic)/6)</a:t>
            </a:r>
            <a:r>
              <a:rPr lang="en-US" baseline="30000" dirty="0"/>
              <a:t>2</a:t>
            </a:r>
            <a:br>
              <a:rPr lang="en-US" dirty="0"/>
            </a:br>
            <a:endParaRPr lang="en-US" dirty="0"/>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0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16A6A8-6317-48AE-A1FF-F4839591DAFD}" type="slidenum">
              <a:rPr lang="en-US" altLang="en-US" sz="1200" smtClean="0">
                <a:solidFill>
                  <a:srgbClr val="898989"/>
                </a:solidFill>
              </a:rPr>
              <a:pPr>
                <a:spcBef>
                  <a:spcPct val="0"/>
                </a:spcBef>
                <a:buFontTx/>
                <a:buNone/>
              </a:pPr>
              <a:t>139</a:t>
            </a:fld>
            <a:endParaRPr lang="en-US" altLang="en-US" sz="1200">
              <a:solidFill>
                <a:srgbClr val="898989"/>
              </a:solidFill>
            </a:endParaRPr>
          </a:p>
        </p:txBody>
      </p:sp>
    </p:spTree>
    <p:extLst>
      <p:ext uri="{BB962C8B-B14F-4D97-AF65-F5344CB8AC3E}">
        <p14:creationId xmlns:p14="http://schemas.microsoft.com/office/powerpoint/2010/main" val="336777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3"/>
          <p:cNvSpPr>
            <a:spLocks noGrp="1"/>
          </p:cNvSpPr>
          <p:nvPr>
            <p:ph type="title"/>
          </p:nvPr>
        </p:nvSpPr>
        <p:spPr/>
        <p:txBody>
          <a:bodyPr/>
          <a:lstStyle/>
          <a:p>
            <a:r>
              <a:rPr altLang="en-US"/>
              <a:t>Discussion/Exercise 15</a:t>
            </a:r>
          </a:p>
        </p:txBody>
      </p:sp>
      <p:sp>
        <p:nvSpPr>
          <p:cNvPr id="262147" name="Content Placeholder 4"/>
          <p:cNvSpPr>
            <a:spLocks noGrp="1"/>
          </p:cNvSpPr>
          <p:nvPr>
            <p:ph idx="1"/>
          </p:nvPr>
        </p:nvSpPr>
        <p:spPr/>
        <p:txBody>
          <a:bodyPr/>
          <a:lstStyle/>
          <a:p>
            <a:r>
              <a:rPr lang="en-US" altLang="en-US" b="1"/>
              <a:t>Estimate Activity Duration for activities where resources are identified</a:t>
            </a:r>
          </a:p>
          <a:p>
            <a:endParaRPr lang="en-US" altLang="en-US"/>
          </a:p>
        </p:txBody>
      </p:sp>
      <p:sp>
        <p:nvSpPr>
          <p:cNvPr id="262148"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6215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A3845E-2318-4657-8BA7-FAED4C6CC7A0}" type="slidenum">
              <a:rPr lang="en-US" altLang="en-US" sz="1200" smtClean="0">
                <a:solidFill>
                  <a:srgbClr val="898989"/>
                </a:solidFill>
              </a:rPr>
              <a:pPr>
                <a:spcBef>
                  <a:spcPct val="0"/>
                </a:spcBef>
                <a:buFontTx/>
                <a:buNone/>
              </a:pPr>
              <a:t>140</a:t>
            </a:fld>
            <a:endParaRPr lang="en-US" altLang="en-US" sz="1200">
              <a:solidFill>
                <a:srgbClr val="898989"/>
              </a:solidFill>
            </a:endParaRPr>
          </a:p>
        </p:txBody>
      </p:sp>
    </p:spTree>
    <p:extLst>
      <p:ext uri="{BB962C8B-B14F-4D97-AF65-F5344CB8AC3E}">
        <p14:creationId xmlns:p14="http://schemas.microsoft.com/office/powerpoint/2010/main" val="86203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3"/>
          <p:cNvSpPr>
            <a:spLocks noGrp="1"/>
          </p:cNvSpPr>
          <p:nvPr>
            <p:ph type="title"/>
          </p:nvPr>
        </p:nvSpPr>
        <p:spPr/>
        <p:txBody>
          <a:bodyPr/>
          <a:lstStyle/>
          <a:p>
            <a:r>
              <a:rPr altLang="en-US" dirty="0"/>
              <a:t>1</a:t>
            </a:r>
            <a:r>
              <a:rPr lang="en-US" altLang="en-US" dirty="0"/>
              <a:t>7</a:t>
            </a:r>
            <a:r>
              <a:rPr altLang="en-US" dirty="0"/>
              <a:t>. Develop Schedule</a:t>
            </a:r>
          </a:p>
        </p:txBody>
      </p:sp>
      <p:sp>
        <p:nvSpPr>
          <p:cNvPr id="264195" name="Content Placeholder 4"/>
          <p:cNvSpPr>
            <a:spLocks noGrp="1"/>
          </p:cNvSpPr>
          <p:nvPr>
            <p:ph idx="1"/>
          </p:nvPr>
        </p:nvSpPr>
        <p:spPr>
          <a:xfrm>
            <a:off x="381000" y="2286000"/>
            <a:ext cx="8229600" cy="3763963"/>
          </a:xfrm>
        </p:spPr>
        <p:txBody>
          <a:bodyPr/>
          <a:lstStyle/>
          <a:p>
            <a:pPr>
              <a:buFont typeface="Arial" panose="020B0604020202020204" pitchFamily="34" charset="0"/>
              <a:buNone/>
            </a:pPr>
            <a:r>
              <a:rPr lang="en-US" altLang="en-US" b="1"/>
              <a:t>	Analyzing activity sequences, durations, resource requirements and schedule constraints to create the project schedule.</a:t>
            </a:r>
          </a:p>
          <a:p>
            <a:endParaRPr lang="en-US" altLang="en-US"/>
          </a:p>
        </p:txBody>
      </p:sp>
      <p:pic>
        <p:nvPicPr>
          <p:cNvPr id="264196" name="Picture 4" descr="D:\Works\Training-Material\My Pictures\PM-Images\Gan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540250"/>
            <a:ext cx="32004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41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034560-A331-4123-A95E-D319543D94A1}" type="slidenum">
              <a:rPr lang="en-US" altLang="en-US" sz="1200" smtClean="0">
                <a:solidFill>
                  <a:srgbClr val="898989"/>
                </a:solidFill>
              </a:rPr>
              <a:pPr>
                <a:spcBef>
                  <a:spcPct val="0"/>
                </a:spcBef>
                <a:buFontTx/>
                <a:buNone/>
              </a:pPr>
              <a:t>141</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Text Placeholder 5"/>
          <p:cNvSpPr>
            <a:spLocks noGrp="1"/>
          </p:cNvSpPr>
          <p:nvPr>
            <p:ph type="body" sz="quarter" idx="13"/>
          </p:nvPr>
        </p:nvSpPr>
        <p:spPr/>
        <p:txBody>
          <a:bodyPr/>
          <a:lstStyle/>
          <a:p>
            <a:r>
              <a:rPr lang="en-US" sz="1800" dirty="0"/>
              <a:t>.1 Schedule network 	analysis</a:t>
            </a:r>
          </a:p>
          <a:p>
            <a:r>
              <a:rPr lang="en-US" sz="1800" dirty="0"/>
              <a:t>.2 Critical path method</a:t>
            </a:r>
          </a:p>
          <a:p>
            <a:r>
              <a:rPr lang="en-US" sz="1800" dirty="0"/>
              <a:t>.3 Resource optimization</a:t>
            </a:r>
          </a:p>
          <a:p>
            <a:r>
              <a:rPr lang="en-US" sz="1800" dirty="0"/>
              <a:t>.4 Data analysis</a:t>
            </a:r>
          </a:p>
          <a:p>
            <a:pPr lvl="1"/>
            <a:r>
              <a:rPr lang="en-US" sz="1600" dirty="0"/>
              <a:t>• What-if scenario 	analysis</a:t>
            </a:r>
          </a:p>
          <a:p>
            <a:pPr lvl="1"/>
            <a:r>
              <a:rPr lang="en-US" sz="1600" dirty="0"/>
              <a:t>• Simulation</a:t>
            </a:r>
          </a:p>
          <a:p>
            <a:r>
              <a:rPr lang="en-US" sz="1800" dirty="0"/>
              <a:t>.5 Leads and lags</a:t>
            </a:r>
          </a:p>
          <a:p>
            <a:r>
              <a:rPr lang="en-US" sz="1800" dirty="0"/>
              <a:t>.6 Schedule compression</a:t>
            </a:r>
          </a:p>
          <a:p>
            <a:r>
              <a:rPr lang="en-US" sz="1800" dirty="0"/>
              <a:t>.7 PMISs</a:t>
            </a:r>
          </a:p>
          <a:p>
            <a:r>
              <a:rPr lang="en-US" sz="1800" dirty="0"/>
              <a:t>.8 Agile release planning</a:t>
            </a:r>
            <a:endParaRPr lang="en-US" altLang="en-US" sz="1800" dirty="0"/>
          </a:p>
        </p:txBody>
      </p:sp>
      <p:sp>
        <p:nvSpPr>
          <p:cNvPr id="26624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Develop Schedule</a:t>
            </a:r>
          </a:p>
        </p:txBody>
      </p:sp>
      <p:sp>
        <p:nvSpPr>
          <p:cNvPr id="266243" name="Content Placeholder 4"/>
          <p:cNvSpPr>
            <a:spLocks noGrp="1"/>
          </p:cNvSpPr>
          <p:nvPr>
            <p:ph sz="quarter" idx="12"/>
          </p:nvPr>
        </p:nvSpPr>
        <p:spPr/>
        <p:txBody>
          <a:bodyPr/>
          <a:lstStyle/>
          <a:p>
            <a:r>
              <a:rPr lang="en-US" sz="1600" dirty="0"/>
              <a:t>.1 Project management 	plan</a:t>
            </a:r>
          </a:p>
          <a:p>
            <a:pPr lvl="1"/>
            <a:r>
              <a:rPr lang="en-US" sz="1400" dirty="0"/>
              <a:t>• Schedule management 	plan</a:t>
            </a:r>
          </a:p>
          <a:p>
            <a:pPr lvl="1"/>
            <a:r>
              <a:rPr lang="en-US" sz="1400" dirty="0"/>
              <a:t>• Scope baseline</a:t>
            </a:r>
          </a:p>
          <a:p>
            <a:r>
              <a:rPr lang="en-US" sz="1600" dirty="0"/>
              <a:t>.2 Project documents</a:t>
            </a:r>
          </a:p>
          <a:p>
            <a:pPr lvl="1"/>
            <a:r>
              <a:rPr lang="en-US" sz="1400" dirty="0"/>
              <a:t>• Activity attributes</a:t>
            </a:r>
          </a:p>
          <a:p>
            <a:pPr lvl="1"/>
            <a:r>
              <a:rPr lang="en-US" sz="1400" dirty="0"/>
              <a:t>• Activity list</a:t>
            </a:r>
          </a:p>
          <a:p>
            <a:pPr lvl="1"/>
            <a:r>
              <a:rPr lang="en-US" sz="1400" dirty="0"/>
              <a:t>• Assumption log</a:t>
            </a:r>
          </a:p>
          <a:p>
            <a:pPr lvl="1"/>
            <a:r>
              <a:rPr lang="en-US" sz="1400" dirty="0"/>
              <a:t>• Basis of estimates</a:t>
            </a:r>
          </a:p>
          <a:p>
            <a:pPr lvl="1"/>
            <a:r>
              <a:rPr lang="en-US" sz="1400" dirty="0"/>
              <a:t>• Duration estimates</a:t>
            </a:r>
          </a:p>
          <a:p>
            <a:pPr lvl="1"/>
            <a:r>
              <a:rPr lang="en-US" sz="1400" dirty="0"/>
              <a:t>• Lessons learned register</a:t>
            </a:r>
          </a:p>
          <a:p>
            <a:pPr lvl="1"/>
            <a:r>
              <a:rPr lang="en-US" sz="1400" dirty="0"/>
              <a:t>• Milestone list</a:t>
            </a:r>
          </a:p>
          <a:p>
            <a:pPr lvl="1"/>
            <a:r>
              <a:rPr lang="en-US" sz="1400" dirty="0"/>
              <a:t>• Project schedule network 	diagrams</a:t>
            </a:r>
          </a:p>
          <a:p>
            <a:pPr lvl="1"/>
            <a:r>
              <a:rPr lang="en-US" sz="1400" dirty="0"/>
              <a:t>• Project team assignments</a:t>
            </a:r>
          </a:p>
          <a:p>
            <a:pPr lvl="1"/>
            <a:r>
              <a:rPr lang="en-US" sz="1400" dirty="0"/>
              <a:t>• Resource calendars</a:t>
            </a:r>
          </a:p>
          <a:p>
            <a:pPr lvl="1"/>
            <a:r>
              <a:rPr lang="en-US" sz="1400" dirty="0"/>
              <a:t>• Resource requirements</a:t>
            </a:r>
          </a:p>
          <a:p>
            <a:pPr lvl="1"/>
            <a:r>
              <a:rPr lang="en-US" sz="1400" dirty="0"/>
              <a:t>• Risk register</a:t>
            </a:r>
          </a:p>
          <a:p>
            <a:r>
              <a:rPr lang="en-US" sz="1600" dirty="0"/>
              <a:t>.3 Agreements</a:t>
            </a:r>
          </a:p>
          <a:p>
            <a:r>
              <a:rPr lang="en-US" sz="1600" dirty="0"/>
              <a:t>.4 EEFs</a:t>
            </a:r>
          </a:p>
          <a:p>
            <a:r>
              <a:rPr lang="en-US" sz="1600" dirty="0"/>
              <a:t>.5 OPAs</a:t>
            </a:r>
            <a:endParaRPr lang="en-US" altLang="en-US" sz="1600" dirty="0"/>
          </a:p>
        </p:txBody>
      </p:sp>
      <p:sp>
        <p:nvSpPr>
          <p:cNvPr id="266245" name="Text Placeholder 6"/>
          <p:cNvSpPr>
            <a:spLocks noGrp="1"/>
          </p:cNvSpPr>
          <p:nvPr>
            <p:ph type="body" sz="quarter" idx="14"/>
          </p:nvPr>
        </p:nvSpPr>
        <p:spPr/>
        <p:txBody>
          <a:bodyPr/>
          <a:lstStyle/>
          <a:p>
            <a:r>
              <a:rPr lang="en-US" sz="1600" dirty="0"/>
              <a:t>.1 Schedule baseline</a:t>
            </a:r>
          </a:p>
          <a:p>
            <a:r>
              <a:rPr lang="en-US" sz="1600" dirty="0"/>
              <a:t>.2 Project schedule</a:t>
            </a:r>
          </a:p>
          <a:p>
            <a:r>
              <a:rPr lang="en-US" sz="1600" dirty="0"/>
              <a:t>.3 Schedule data</a:t>
            </a:r>
          </a:p>
          <a:p>
            <a:r>
              <a:rPr lang="en-US" sz="1600" dirty="0"/>
              <a:t>.4 Project calendars</a:t>
            </a:r>
          </a:p>
          <a:p>
            <a:r>
              <a:rPr lang="en-US" sz="1600" dirty="0"/>
              <a:t>.5 Change requests</a:t>
            </a:r>
          </a:p>
          <a:p>
            <a:r>
              <a:rPr lang="en-US" sz="1600" dirty="0"/>
              <a:t>.6 PMP Updates</a:t>
            </a:r>
          </a:p>
          <a:p>
            <a:pPr lvl="1"/>
            <a:r>
              <a:rPr lang="en-US" sz="1400" dirty="0"/>
              <a:t>• Schedule management plan</a:t>
            </a:r>
          </a:p>
          <a:p>
            <a:pPr lvl="1"/>
            <a:r>
              <a:rPr lang="en-US" sz="1400" dirty="0"/>
              <a:t>• Cost baseline</a:t>
            </a:r>
          </a:p>
          <a:p>
            <a:r>
              <a:rPr lang="en-US" sz="1600" dirty="0"/>
              <a:t>.7 Project documents 	updates</a:t>
            </a:r>
          </a:p>
          <a:p>
            <a:pPr lvl="1"/>
            <a:r>
              <a:rPr lang="en-US" sz="1400" dirty="0"/>
              <a:t>• Activity attributes</a:t>
            </a:r>
          </a:p>
          <a:p>
            <a:pPr lvl="1"/>
            <a:r>
              <a:rPr lang="en-US" sz="1400" dirty="0"/>
              <a:t>• Assumption log</a:t>
            </a:r>
          </a:p>
          <a:p>
            <a:pPr lvl="1"/>
            <a:r>
              <a:rPr lang="en-US" sz="1400" dirty="0"/>
              <a:t>• Duration estimates</a:t>
            </a:r>
          </a:p>
          <a:p>
            <a:pPr lvl="1"/>
            <a:r>
              <a:rPr lang="en-US" sz="1400" dirty="0"/>
              <a:t>• Lessons learned register</a:t>
            </a:r>
          </a:p>
          <a:p>
            <a:pPr lvl="1"/>
            <a:r>
              <a:rPr lang="en-US" sz="1400" dirty="0"/>
              <a:t>• Resource requirements</a:t>
            </a:r>
          </a:p>
          <a:p>
            <a:pPr lvl="1"/>
            <a:r>
              <a:rPr lang="en-US" sz="1400" dirty="0"/>
              <a:t>• Risk register</a:t>
            </a:r>
            <a:endParaRPr lang="en-US" altLang="en-US" sz="1400"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6624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3B16F6-8C0C-4330-81B0-31680781F496}" type="slidenum">
              <a:rPr lang="en-US" altLang="en-US" sz="1200" smtClean="0">
                <a:solidFill>
                  <a:srgbClr val="898989"/>
                </a:solidFill>
              </a:rPr>
              <a:pPr>
                <a:spcBef>
                  <a:spcPct val="0"/>
                </a:spcBef>
                <a:buFontTx/>
                <a:buNone/>
              </a:pPr>
              <a:t>142</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ltLang="en-US" dirty="0"/>
              <a:t>Resource Optimization techniques</a:t>
            </a:r>
            <a:endParaRPr lang="en-US" dirty="0"/>
          </a:p>
        </p:txBody>
      </p:sp>
      <p:sp>
        <p:nvSpPr>
          <p:cNvPr id="10" name="Content Placeholder 9"/>
          <p:cNvSpPr>
            <a:spLocks noGrp="1"/>
          </p:cNvSpPr>
          <p:nvPr>
            <p:ph idx="1"/>
          </p:nvPr>
        </p:nvSpPr>
        <p:spPr>
          <a:xfrm>
            <a:off x="457200" y="990600"/>
            <a:ext cx="2819400" cy="5105399"/>
          </a:xfrm>
        </p:spPr>
        <p:txBody>
          <a:bodyPr>
            <a:normAutofit fontScale="62500" lnSpcReduction="20000"/>
          </a:bodyPr>
          <a:lstStyle/>
          <a:p>
            <a:r>
              <a:rPr lang="en-US" dirty="0"/>
              <a:t>Resource Levelling</a:t>
            </a:r>
          </a:p>
          <a:p>
            <a:pPr lvl="1"/>
            <a:r>
              <a:rPr lang="en-US" dirty="0"/>
              <a:t>Ensure resource are not allocated more than their availability for the given project. Can lead to change in critical path.</a:t>
            </a:r>
          </a:p>
          <a:p>
            <a:r>
              <a:rPr lang="en-US" dirty="0"/>
              <a:t>Resource Smoothing</a:t>
            </a:r>
          </a:p>
          <a:p>
            <a:pPr lvl="1"/>
            <a:r>
              <a:rPr lang="en-US" dirty="0"/>
              <a:t>Adjust activities in such a way that resources requirement do not exceed than defined limit. No change in critical path. Activities can be delayed within their float (free/total).</a:t>
            </a:r>
          </a:p>
        </p:txBody>
      </p:sp>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143</a:t>
            </a:fld>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16" y="835747"/>
            <a:ext cx="5683257" cy="5169516"/>
          </a:xfrm>
          <a:prstGeom prst="rect">
            <a:avLst/>
          </a:prstGeom>
        </p:spPr>
      </p:pic>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304774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Modeling Techniques</a:t>
            </a:r>
            <a:endParaRPr lang="en-US" dirty="0"/>
          </a:p>
        </p:txBody>
      </p:sp>
      <p:sp>
        <p:nvSpPr>
          <p:cNvPr id="3" name="Content Placeholder 2"/>
          <p:cNvSpPr>
            <a:spLocks noGrp="1"/>
          </p:cNvSpPr>
          <p:nvPr>
            <p:ph idx="1"/>
          </p:nvPr>
        </p:nvSpPr>
        <p:spPr/>
        <p:txBody>
          <a:bodyPr>
            <a:normAutofit lnSpcReduction="10000"/>
          </a:bodyPr>
          <a:lstStyle/>
          <a:p>
            <a:r>
              <a:rPr lang="en-US" dirty="0"/>
              <a:t>What if scenario analysis</a:t>
            </a:r>
          </a:p>
          <a:p>
            <a:pPr lvl="1"/>
            <a:r>
              <a:rPr lang="en-US" dirty="0"/>
              <a:t>Assess the feasibility of project schedule under adverse conditions. Prepare a contingency plan to overcome the problems. Or prepare mitigation plan to reduce the impact of unexpected situations.</a:t>
            </a:r>
          </a:p>
          <a:p>
            <a:r>
              <a:rPr lang="en-US" dirty="0"/>
              <a:t>Simulation</a:t>
            </a:r>
          </a:p>
          <a:p>
            <a:pPr lvl="1"/>
            <a:r>
              <a:rPr lang="en-US" dirty="0"/>
              <a:t>Calculate multiple project duration using tools like Monte Carlo Simulation. In this case use assumptions and distribution constructed using 3 Point estimates.</a:t>
            </a:r>
          </a:p>
          <a:p>
            <a:pPr lvl="1"/>
            <a:endParaRPr lang="en-US" dirty="0"/>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144</a:t>
            </a:fld>
            <a:endParaRPr lang="en-US" altLang="en-US"/>
          </a:p>
        </p:txBody>
      </p:sp>
    </p:spTree>
    <p:extLst>
      <p:ext uri="{BB962C8B-B14F-4D97-AF65-F5344CB8AC3E}">
        <p14:creationId xmlns:p14="http://schemas.microsoft.com/office/powerpoint/2010/main" val="3035119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3"/>
          <p:cNvSpPr>
            <a:spLocks noGrp="1"/>
          </p:cNvSpPr>
          <p:nvPr>
            <p:ph type="title"/>
          </p:nvPr>
        </p:nvSpPr>
        <p:spPr/>
        <p:txBody>
          <a:bodyPr/>
          <a:lstStyle/>
          <a:p>
            <a:r>
              <a:rPr altLang="en-US"/>
              <a:t>19. Control Schedule</a:t>
            </a:r>
          </a:p>
        </p:txBody>
      </p:sp>
      <p:sp>
        <p:nvSpPr>
          <p:cNvPr id="268291" name="Content Placeholder 4"/>
          <p:cNvSpPr>
            <a:spLocks noGrp="1"/>
          </p:cNvSpPr>
          <p:nvPr>
            <p:ph idx="1"/>
          </p:nvPr>
        </p:nvSpPr>
        <p:spPr/>
        <p:txBody>
          <a:bodyPr/>
          <a:lstStyle/>
          <a:p>
            <a:pPr>
              <a:buFont typeface="Arial" panose="020B0604020202020204" pitchFamily="34" charset="0"/>
              <a:buNone/>
            </a:pPr>
            <a:r>
              <a:rPr lang="en-US" altLang="en-US" b="1"/>
              <a:t>	Monitoring the status of the project to update project progress and manage changes to the schedule baseline </a:t>
            </a:r>
          </a:p>
          <a:p>
            <a:endParaRPr lang="en-US" altLang="en-US"/>
          </a:p>
        </p:txBody>
      </p:sp>
      <p:pic>
        <p:nvPicPr>
          <p:cNvPr id="268292" name="Picture 4" descr="D:\Works\Training-Material\My Pictures\PM-Images\Schedule-Contr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91000"/>
            <a:ext cx="19621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82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38FBBC-F887-444F-8886-84BA5086B231}" type="slidenum">
              <a:rPr lang="en-US" altLang="en-US" sz="1200" smtClean="0">
                <a:solidFill>
                  <a:srgbClr val="898989"/>
                </a:solidFill>
              </a:rPr>
              <a:pPr>
                <a:spcBef>
                  <a:spcPct val="0"/>
                </a:spcBef>
                <a:buFontTx/>
                <a:buNone/>
              </a:pPr>
              <a:t>145</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Placeholder 5"/>
          <p:cNvSpPr>
            <a:spLocks noGrp="1"/>
          </p:cNvSpPr>
          <p:nvPr>
            <p:ph type="body" sz="quarter" idx="13"/>
          </p:nvPr>
        </p:nvSpPr>
        <p:spPr/>
        <p:txBody>
          <a:bodyPr/>
          <a:lstStyle/>
          <a:p>
            <a:r>
              <a:rPr lang="en-US" sz="1800" dirty="0"/>
              <a:t>.1 Data analysis</a:t>
            </a:r>
          </a:p>
          <a:p>
            <a:pPr lvl="1"/>
            <a:r>
              <a:rPr lang="en-US" sz="1600" dirty="0"/>
              <a:t>• Earned value 	analysis</a:t>
            </a:r>
          </a:p>
          <a:p>
            <a:pPr lvl="1"/>
            <a:r>
              <a:rPr lang="en-US" sz="1600" dirty="0"/>
              <a:t>• Iteration burndown 	chart</a:t>
            </a:r>
          </a:p>
          <a:p>
            <a:pPr lvl="1"/>
            <a:r>
              <a:rPr lang="en-US" sz="1600" dirty="0"/>
              <a:t>• Performance 	reviews</a:t>
            </a:r>
          </a:p>
          <a:p>
            <a:pPr lvl="1"/>
            <a:r>
              <a:rPr lang="en-US" sz="1600" dirty="0"/>
              <a:t>• Trend analysis</a:t>
            </a:r>
          </a:p>
          <a:p>
            <a:pPr lvl="1"/>
            <a:r>
              <a:rPr lang="en-US" sz="1600" dirty="0"/>
              <a:t>• Variance analysis</a:t>
            </a:r>
          </a:p>
          <a:p>
            <a:pPr lvl="1"/>
            <a:r>
              <a:rPr lang="en-US" sz="1600" dirty="0"/>
              <a:t>• What-if scenario 	analysis</a:t>
            </a:r>
          </a:p>
          <a:p>
            <a:r>
              <a:rPr lang="en-US" sz="1800" dirty="0"/>
              <a:t>.2 Critical path method</a:t>
            </a:r>
          </a:p>
          <a:p>
            <a:r>
              <a:rPr lang="en-US" sz="1800" dirty="0"/>
              <a:t>.3 Project management</a:t>
            </a:r>
          </a:p>
          <a:p>
            <a:pPr lvl="1"/>
            <a:r>
              <a:rPr lang="en-US" sz="1600" dirty="0"/>
              <a:t>information system</a:t>
            </a:r>
          </a:p>
          <a:p>
            <a:r>
              <a:rPr lang="en-US" sz="1800" dirty="0"/>
              <a:t>.4 Resource optimization</a:t>
            </a:r>
          </a:p>
          <a:p>
            <a:r>
              <a:rPr lang="en-US" sz="1800" dirty="0"/>
              <a:t>.6 Leads and lags</a:t>
            </a:r>
          </a:p>
          <a:p>
            <a:r>
              <a:rPr lang="en-US" sz="1800" dirty="0"/>
              <a:t>.7 Schedule compression</a:t>
            </a:r>
            <a:endParaRPr lang="en-US" altLang="en-US" sz="1800" dirty="0"/>
          </a:p>
        </p:txBody>
      </p:sp>
      <p:sp>
        <p:nvSpPr>
          <p:cNvPr id="27033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Control Schedule</a:t>
            </a:r>
          </a:p>
        </p:txBody>
      </p:sp>
      <p:sp>
        <p:nvSpPr>
          <p:cNvPr id="270339" name="Content Placeholder 4"/>
          <p:cNvSpPr>
            <a:spLocks noGrp="1"/>
          </p:cNvSpPr>
          <p:nvPr>
            <p:ph sz="quarter" idx="12"/>
          </p:nvPr>
        </p:nvSpPr>
        <p:spPr/>
        <p:txBody>
          <a:bodyPr/>
          <a:lstStyle/>
          <a:p>
            <a:r>
              <a:rPr lang="en-US" sz="1800" dirty="0"/>
              <a:t>.1 Project management 	plan</a:t>
            </a:r>
          </a:p>
          <a:p>
            <a:pPr lvl="1"/>
            <a:r>
              <a:rPr lang="en-US" sz="1600" dirty="0"/>
              <a:t>• Schedule management 	plan</a:t>
            </a:r>
          </a:p>
          <a:p>
            <a:pPr lvl="1"/>
            <a:r>
              <a:rPr lang="en-US" sz="1600" dirty="0"/>
              <a:t>• Schedule baseline</a:t>
            </a:r>
          </a:p>
          <a:p>
            <a:pPr lvl="1"/>
            <a:r>
              <a:rPr lang="en-US" sz="1600" dirty="0"/>
              <a:t>• Scope baseline</a:t>
            </a:r>
          </a:p>
          <a:p>
            <a:pPr lvl="1"/>
            <a:r>
              <a:rPr lang="en-US" sz="1600" dirty="0"/>
              <a:t>• Performance 	measurement baseline</a:t>
            </a:r>
          </a:p>
          <a:p>
            <a:r>
              <a:rPr lang="en-US" sz="1800" dirty="0"/>
              <a:t>.2 Project documents</a:t>
            </a:r>
          </a:p>
          <a:p>
            <a:pPr lvl="1"/>
            <a:r>
              <a:rPr lang="en-US" sz="1600" dirty="0"/>
              <a:t>• Lessons learned register</a:t>
            </a:r>
          </a:p>
          <a:p>
            <a:pPr lvl="1"/>
            <a:r>
              <a:rPr lang="en-US" sz="1600" dirty="0"/>
              <a:t>• Project calendars</a:t>
            </a:r>
          </a:p>
          <a:p>
            <a:pPr lvl="1"/>
            <a:r>
              <a:rPr lang="en-US" sz="1600" dirty="0"/>
              <a:t>• Project schedule</a:t>
            </a:r>
          </a:p>
          <a:p>
            <a:pPr lvl="1"/>
            <a:r>
              <a:rPr lang="en-US" sz="1600" dirty="0"/>
              <a:t>• Resource calendars</a:t>
            </a:r>
          </a:p>
          <a:p>
            <a:pPr lvl="1"/>
            <a:r>
              <a:rPr lang="en-US" sz="1600" dirty="0"/>
              <a:t>• Schedule data</a:t>
            </a:r>
          </a:p>
          <a:p>
            <a:r>
              <a:rPr lang="en-US" sz="1800" dirty="0"/>
              <a:t>.3 Work performance data</a:t>
            </a:r>
          </a:p>
          <a:p>
            <a:r>
              <a:rPr lang="en-US" sz="1800" dirty="0"/>
              <a:t>.4 OPAs</a:t>
            </a:r>
            <a:endParaRPr lang="en-US" altLang="en-US" sz="1800" dirty="0"/>
          </a:p>
        </p:txBody>
      </p:sp>
      <p:sp>
        <p:nvSpPr>
          <p:cNvPr id="270341" name="Text Placeholder 6"/>
          <p:cNvSpPr>
            <a:spLocks noGrp="1"/>
          </p:cNvSpPr>
          <p:nvPr>
            <p:ph type="body" sz="quarter" idx="14"/>
          </p:nvPr>
        </p:nvSpPr>
        <p:spPr/>
        <p:txBody>
          <a:bodyPr/>
          <a:lstStyle/>
          <a:p>
            <a:r>
              <a:rPr lang="en-US" sz="1600" dirty="0"/>
              <a:t>.1 Work performance 	information</a:t>
            </a:r>
          </a:p>
          <a:p>
            <a:r>
              <a:rPr lang="en-US" sz="1600" dirty="0"/>
              <a:t>.2 Schedule forecasts</a:t>
            </a:r>
          </a:p>
          <a:p>
            <a:r>
              <a:rPr lang="en-US" sz="1600" dirty="0"/>
              <a:t>.3 Change requests</a:t>
            </a:r>
          </a:p>
          <a:p>
            <a:r>
              <a:rPr lang="en-US" sz="1600" dirty="0"/>
              <a:t>.4 Project management plan 	updates</a:t>
            </a:r>
          </a:p>
          <a:p>
            <a:pPr lvl="1"/>
            <a:r>
              <a:rPr lang="en-US" sz="1400" dirty="0"/>
              <a:t>• Schedule management plan</a:t>
            </a:r>
          </a:p>
          <a:p>
            <a:pPr lvl="1"/>
            <a:r>
              <a:rPr lang="en-US" sz="1400" dirty="0"/>
              <a:t>• Schedule baseline</a:t>
            </a:r>
          </a:p>
          <a:p>
            <a:pPr lvl="1"/>
            <a:r>
              <a:rPr lang="en-US" sz="1400" dirty="0"/>
              <a:t>• Cost baseline</a:t>
            </a:r>
          </a:p>
          <a:p>
            <a:pPr lvl="1"/>
            <a:r>
              <a:rPr lang="en-US" sz="1400" dirty="0"/>
              <a:t>• Performance measurement</a:t>
            </a:r>
          </a:p>
          <a:p>
            <a:pPr lvl="1"/>
            <a:r>
              <a:rPr lang="en-US" sz="1400" dirty="0"/>
              <a:t>baseline</a:t>
            </a:r>
          </a:p>
          <a:p>
            <a:r>
              <a:rPr lang="en-US" sz="1600" dirty="0"/>
              <a:t>.5 Project documents 	updates</a:t>
            </a:r>
          </a:p>
          <a:p>
            <a:pPr lvl="1"/>
            <a:r>
              <a:rPr lang="en-US" sz="1400" dirty="0"/>
              <a:t>• Assumption log</a:t>
            </a:r>
          </a:p>
          <a:p>
            <a:pPr lvl="1"/>
            <a:r>
              <a:rPr lang="en-US" sz="1400" dirty="0"/>
              <a:t>• Basis of estimates</a:t>
            </a:r>
          </a:p>
          <a:p>
            <a:pPr lvl="1"/>
            <a:r>
              <a:rPr lang="en-US" sz="1400" dirty="0"/>
              <a:t>• Lessons learned register</a:t>
            </a:r>
          </a:p>
          <a:p>
            <a:pPr lvl="1"/>
            <a:r>
              <a:rPr lang="en-US" sz="1400" dirty="0"/>
              <a:t>• Project schedule</a:t>
            </a:r>
          </a:p>
          <a:p>
            <a:pPr lvl="1"/>
            <a:r>
              <a:rPr lang="en-US" sz="1400" dirty="0"/>
              <a:t>• Resource calendars</a:t>
            </a:r>
          </a:p>
          <a:p>
            <a:pPr lvl="1"/>
            <a:r>
              <a:rPr lang="en-US" sz="1400" dirty="0"/>
              <a:t>• Risk register</a:t>
            </a:r>
          </a:p>
          <a:p>
            <a:pPr lvl="1"/>
            <a:r>
              <a:rPr lang="en-US" sz="1400" dirty="0"/>
              <a:t>• Schedule data</a:t>
            </a:r>
            <a:endParaRPr lang="en-US" altLang="en-US" sz="1400"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M&amp;C</a:t>
            </a:r>
          </a:p>
        </p:txBody>
      </p:sp>
      <p:sp>
        <p:nvSpPr>
          <p:cNvPr id="27034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B9CD46-263A-43FC-9252-CB4DFAB59CF1}" type="slidenum">
              <a:rPr lang="en-US" altLang="en-US" sz="1200" smtClean="0">
                <a:solidFill>
                  <a:srgbClr val="898989"/>
                </a:solidFill>
              </a:rPr>
              <a:pPr>
                <a:spcBef>
                  <a:spcPct val="0"/>
                </a:spcBef>
                <a:buFontTx/>
                <a:buNone/>
              </a:pPr>
              <a:t>146</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5C4368-AC8D-4FE6-8374-056238BE7F23}"/>
              </a:ext>
            </a:extLst>
          </p:cNvPr>
          <p:cNvSpPr>
            <a:spLocks noGrp="1"/>
          </p:cNvSpPr>
          <p:nvPr>
            <p:ph type="title"/>
          </p:nvPr>
        </p:nvSpPr>
        <p:spPr/>
        <p:txBody>
          <a:bodyPr/>
          <a:lstStyle/>
          <a:p>
            <a:r>
              <a:rPr lang="en-US" dirty="0"/>
              <a:t>Product Vision, Release, Iteration Planning</a:t>
            </a:r>
          </a:p>
        </p:txBody>
      </p:sp>
      <p:pic>
        <p:nvPicPr>
          <p:cNvPr id="11" name="Content Placeholder 10">
            <a:extLst>
              <a:ext uri="{FF2B5EF4-FFF2-40B4-BE49-F238E27FC236}">
                <a16:creationId xmlns:a16="http://schemas.microsoft.com/office/drawing/2014/main" id="{EE97881F-C4E3-4F12-A00D-8A32365CCDD3}"/>
              </a:ext>
            </a:extLst>
          </p:cNvPr>
          <p:cNvPicPr>
            <a:picLocks noGrp="1" noChangeAspect="1"/>
          </p:cNvPicPr>
          <p:nvPr>
            <p:ph idx="1"/>
          </p:nvPr>
        </p:nvPicPr>
        <p:blipFill>
          <a:blip r:embed="rId2"/>
          <a:stretch>
            <a:fillRect/>
          </a:stretch>
        </p:blipFill>
        <p:spPr>
          <a:xfrm>
            <a:off x="1024857" y="990600"/>
            <a:ext cx="7094286" cy="5105400"/>
          </a:xfrm>
          <a:prstGeom prst="rect">
            <a:avLst/>
          </a:prstGeom>
        </p:spPr>
      </p:pic>
      <p:sp>
        <p:nvSpPr>
          <p:cNvPr id="8" name="Slide Number Placeholder 7">
            <a:extLst>
              <a:ext uri="{FF2B5EF4-FFF2-40B4-BE49-F238E27FC236}">
                <a16:creationId xmlns:a16="http://schemas.microsoft.com/office/drawing/2014/main" id="{8B5D9816-20B8-440D-9C80-99FB1F44431B}"/>
              </a:ext>
            </a:extLst>
          </p:cNvPr>
          <p:cNvSpPr>
            <a:spLocks noGrp="1"/>
          </p:cNvSpPr>
          <p:nvPr>
            <p:ph type="sldNum" sz="quarter" idx="12"/>
          </p:nvPr>
        </p:nvSpPr>
        <p:spPr/>
        <p:txBody>
          <a:bodyPr/>
          <a:lstStyle/>
          <a:p>
            <a:pPr>
              <a:defRPr/>
            </a:pPr>
            <a:fld id="{023D243F-FF89-4CDA-A0EF-C0FAAD3DFB55}" type="slidenum">
              <a:rPr lang="en-US" altLang="en-US" smtClean="0"/>
              <a:pPr>
                <a:defRPr/>
              </a:pPr>
              <a:t>147</a:t>
            </a:fld>
            <a:endParaRPr lang="en-US" altLang="en-US"/>
          </a:p>
        </p:txBody>
      </p:sp>
    </p:spTree>
    <p:extLst>
      <p:ext uri="{BB962C8B-B14F-4D97-AF65-F5344CB8AC3E}">
        <p14:creationId xmlns:p14="http://schemas.microsoft.com/office/powerpoint/2010/main" val="119334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15913" y="1065213"/>
            <a:ext cx="7651750" cy="989012"/>
          </a:xfrm>
          <a:prstGeom prst="rect">
            <a:avLst/>
          </a:prstGeom>
          <a:noFill/>
          <a:ln w="9525">
            <a:noFill/>
            <a:miter lim="800000"/>
            <a:headEnd/>
            <a:tailEnd/>
          </a:ln>
        </p:spPr>
        <p:txBody>
          <a:bodyPr/>
          <a:lstStyle/>
          <a:p>
            <a:pPr lvl="1" eaLnBrk="1" hangingPunct="1">
              <a:lnSpc>
                <a:spcPct val="150000"/>
              </a:lnSpc>
              <a:defRPr/>
            </a:pPr>
            <a:r>
              <a:rPr lang="en-US" sz="2000" dirty="0">
                <a:latin typeface="Arial" charset="0"/>
              </a:rPr>
              <a:t>“Doing your project without a plan is like watching television with someone else holding the remote control”- Peter </a:t>
            </a:r>
            <a:r>
              <a:rPr lang="en-US" sz="2000" dirty="0" err="1">
                <a:latin typeface="Arial" charset="0"/>
              </a:rPr>
              <a:t>Turla</a:t>
            </a:r>
            <a:endParaRPr lang="en-US" sz="2000" dirty="0">
              <a:latin typeface="Arial" charset="0"/>
            </a:endParaRPr>
          </a:p>
          <a:p>
            <a:pPr lvl="1" eaLnBrk="1" hangingPunct="1">
              <a:lnSpc>
                <a:spcPct val="150000"/>
              </a:lnSpc>
              <a:defRPr/>
            </a:pPr>
            <a:endParaRPr lang="en-US" sz="2000" b="1" dirty="0">
              <a:solidFill>
                <a:srgbClr val="0084CC"/>
              </a:solidFill>
              <a:latin typeface="+mn-lt"/>
            </a:endParaRPr>
          </a:p>
        </p:txBody>
      </p:sp>
      <p:sp>
        <p:nvSpPr>
          <p:cNvPr id="19" name="Rectangle 18"/>
          <p:cNvSpPr>
            <a:spLocks noChangeArrowheads="1"/>
          </p:cNvSpPr>
          <p:nvPr/>
        </p:nvSpPr>
        <p:spPr bwMode="auto">
          <a:xfrm>
            <a:off x="177800" y="3316288"/>
            <a:ext cx="7861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0000"/>
              </a:lnSpc>
              <a:spcBef>
                <a:spcPct val="0"/>
              </a:spcBef>
              <a:buFontTx/>
              <a:buNone/>
            </a:pPr>
            <a:r>
              <a:rPr lang="en-US" altLang="en-US" sz="2000" dirty="0">
                <a:latin typeface="Arial" panose="020B0604020202020204" pitchFamily="34" charset="0"/>
              </a:rPr>
              <a:t>"I made this letter longer than usual because I lack the time to make it shorter." – Pascal</a:t>
            </a:r>
          </a:p>
        </p:txBody>
      </p:sp>
      <p:sp>
        <p:nvSpPr>
          <p:cNvPr id="20" name="Rectangle 19"/>
          <p:cNvSpPr/>
          <p:nvPr/>
        </p:nvSpPr>
        <p:spPr>
          <a:xfrm>
            <a:off x="1139825" y="4340225"/>
            <a:ext cx="7386638" cy="1016000"/>
          </a:xfrm>
          <a:prstGeom prst="rect">
            <a:avLst/>
          </a:prstGeom>
          <a:solidFill>
            <a:schemeClr val="tx1">
              <a:lumMod val="20000"/>
              <a:lumOff val="80000"/>
            </a:schemeClr>
          </a:solidFill>
        </p:spPr>
        <p:txBody>
          <a:bodyPr>
            <a:spAutoFit/>
          </a:bodyPr>
          <a:lstStyle/>
          <a:p>
            <a:pPr lvl="1" eaLnBrk="1" hangingPunct="1">
              <a:lnSpc>
                <a:spcPct val="150000"/>
              </a:lnSpc>
              <a:defRPr/>
            </a:pPr>
            <a:r>
              <a:rPr lang="en-US" sz="2000" dirty="0">
                <a:latin typeface="Arial" charset="0"/>
              </a:rPr>
              <a:t>“Time is a great teacher, but unfortunately it kills all its pupils." - Hector Louis Berlioz</a:t>
            </a:r>
          </a:p>
        </p:txBody>
      </p:sp>
      <p:sp>
        <p:nvSpPr>
          <p:cNvPr id="21" name="Rectangle 20"/>
          <p:cNvSpPr/>
          <p:nvPr/>
        </p:nvSpPr>
        <p:spPr>
          <a:xfrm>
            <a:off x="1293813" y="2073275"/>
            <a:ext cx="7291387" cy="1016000"/>
          </a:xfrm>
          <a:prstGeom prst="rect">
            <a:avLst/>
          </a:prstGeom>
          <a:solidFill>
            <a:schemeClr val="tx1">
              <a:lumMod val="20000"/>
              <a:lumOff val="80000"/>
            </a:schemeClr>
          </a:solidFill>
        </p:spPr>
        <p:txBody>
          <a:bodyPr>
            <a:spAutoFit/>
          </a:bodyPr>
          <a:lstStyle/>
          <a:p>
            <a:pPr lvl="1" eaLnBrk="1" hangingPunct="1">
              <a:lnSpc>
                <a:spcPct val="150000"/>
              </a:lnSpc>
              <a:defRPr/>
            </a:pPr>
            <a:r>
              <a:rPr lang="en-US" sz="2000" dirty="0">
                <a:latin typeface="Arial" charset="0"/>
              </a:rPr>
              <a:t>"The bad news is time flies. The good news is you're the pilot." - Michael </a:t>
            </a:r>
            <a:r>
              <a:rPr lang="en-US" sz="2000" dirty="0" err="1">
                <a:latin typeface="Arial" charset="0"/>
              </a:rPr>
              <a:t>Altshuler</a:t>
            </a:r>
            <a:r>
              <a:rPr lang="en-US" sz="2000" dirty="0">
                <a:latin typeface="Arial" charset="0"/>
              </a:rPr>
              <a:t> </a:t>
            </a:r>
            <a:endParaRPr lang="en-US" dirty="0">
              <a:latin typeface="Arial" charset="0"/>
            </a:endParaRPr>
          </a:p>
        </p:txBody>
      </p:sp>
      <p:sp>
        <p:nvSpPr>
          <p:cNvPr id="215046" name="Title 8"/>
          <p:cNvSpPr>
            <a:spLocks noGrp="1"/>
          </p:cNvSpPr>
          <p:nvPr>
            <p:ph type="title"/>
          </p:nvPr>
        </p:nvSpPr>
        <p:spPr/>
        <p:txBody>
          <a:bodyPr/>
          <a:lstStyle/>
          <a:p>
            <a:r>
              <a:rPr altLang="en-US" b="1"/>
              <a:t>Project Time Management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50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20B2EC-D069-4769-B08D-FBE3315A5E19}" type="slidenum">
              <a:rPr lang="en-US" altLang="en-US" sz="1200" smtClean="0">
                <a:solidFill>
                  <a:srgbClr val="898989"/>
                </a:solidFill>
              </a:rPr>
              <a:pPr>
                <a:spcBef>
                  <a:spcPct val="0"/>
                </a:spcBef>
                <a:buFontTx/>
                <a:buNone/>
              </a:pPr>
              <a:t>121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 grpId="0"/>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D4A4-16A1-478D-ACCF-C6856F96AB27}"/>
              </a:ext>
            </a:extLst>
          </p:cNvPr>
          <p:cNvSpPr>
            <a:spLocks noGrp="1"/>
          </p:cNvSpPr>
          <p:nvPr>
            <p:ph type="title"/>
          </p:nvPr>
        </p:nvSpPr>
        <p:spPr/>
        <p:txBody>
          <a:bodyPr/>
          <a:lstStyle/>
          <a:p>
            <a:r>
              <a:rPr lang="en-US" dirty="0"/>
              <a:t>Burndown Chart</a:t>
            </a:r>
          </a:p>
        </p:txBody>
      </p:sp>
      <p:pic>
        <p:nvPicPr>
          <p:cNvPr id="6" name="Content Placeholder 5">
            <a:extLst>
              <a:ext uri="{FF2B5EF4-FFF2-40B4-BE49-F238E27FC236}">
                <a16:creationId xmlns:a16="http://schemas.microsoft.com/office/drawing/2014/main" id="{D041320C-C00C-49F4-9B3B-9D740CA7C4BC}"/>
              </a:ext>
            </a:extLst>
          </p:cNvPr>
          <p:cNvPicPr>
            <a:picLocks noGrp="1" noChangeAspect="1"/>
          </p:cNvPicPr>
          <p:nvPr>
            <p:ph idx="1"/>
          </p:nvPr>
        </p:nvPicPr>
        <p:blipFill>
          <a:blip r:embed="rId2"/>
          <a:stretch>
            <a:fillRect/>
          </a:stretch>
        </p:blipFill>
        <p:spPr>
          <a:xfrm>
            <a:off x="533400" y="1371600"/>
            <a:ext cx="8447393" cy="4076700"/>
          </a:xfrm>
          <a:prstGeom prst="rect">
            <a:avLst/>
          </a:prstGeom>
        </p:spPr>
      </p:pic>
      <p:sp>
        <p:nvSpPr>
          <p:cNvPr id="4" name="Footer Placeholder 3">
            <a:extLst>
              <a:ext uri="{FF2B5EF4-FFF2-40B4-BE49-F238E27FC236}">
                <a16:creationId xmlns:a16="http://schemas.microsoft.com/office/drawing/2014/main" id="{356CE85A-4C49-42FE-B918-06A694B5D795}"/>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C1FC41A3-153A-4AA4-911F-7F171060AC18}"/>
              </a:ext>
            </a:extLst>
          </p:cNvPr>
          <p:cNvSpPr>
            <a:spLocks noGrp="1"/>
          </p:cNvSpPr>
          <p:nvPr>
            <p:ph type="sldNum" sz="quarter" idx="12"/>
          </p:nvPr>
        </p:nvSpPr>
        <p:spPr/>
        <p:txBody>
          <a:bodyPr/>
          <a:lstStyle/>
          <a:p>
            <a:pPr>
              <a:defRPr/>
            </a:pPr>
            <a:fld id="{72DDD327-84E9-44EE-94DF-C6A9CABE3A3A}" type="slidenum">
              <a:rPr lang="en-US" altLang="en-US" smtClean="0"/>
              <a:pPr>
                <a:defRPr/>
              </a:pPr>
              <a:t>148</a:t>
            </a:fld>
            <a:endParaRPr lang="en-US" altLang="en-US"/>
          </a:p>
        </p:txBody>
      </p:sp>
    </p:spTree>
    <p:extLst>
      <p:ext uri="{BB962C8B-B14F-4D97-AF65-F5344CB8AC3E}">
        <p14:creationId xmlns:p14="http://schemas.microsoft.com/office/powerpoint/2010/main" val="708480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3"/>
          <p:cNvSpPr>
            <a:spLocks noGrp="1"/>
          </p:cNvSpPr>
          <p:nvPr>
            <p:ph type="title"/>
          </p:nvPr>
        </p:nvSpPr>
        <p:spPr/>
        <p:txBody>
          <a:bodyPr/>
          <a:lstStyle/>
          <a:p>
            <a:r>
              <a:rPr altLang="en-US"/>
              <a:t>Discussion/Exercise 17</a:t>
            </a:r>
          </a:p>
        </p:txBody>
      </p:sp>
      <p:sp>
        <p:nvSpPr>
          <p:cNvPr id="272387" name="Content Placeholder 4"/>
          <p:cNvSpPr>
            <a:spLocks noGrp="1"/>
          </p:cNvSpPr>
          <p:nvPr>
            <p:ph idx="1"/>
          </p:nvPr>
        </p:nvSpPr>
        <p:spPr/>
        <p:txBody>
          <a:bodyPr/>
          <a:lstStyle/>
          <a:p>
            <a:r>
              <a:rPr lang="en-US" altLang="en-US" b="1"/>
              <a:t>Write work performance measures and their values of your project with respect to Schedule Management</a:t>
            </a:r>
          </a:p>
          <a:p>
            <a:endParaRPr lang="en-US" altLang="en-US"/>
          </a:p>
        </p:txBody>
      </p:sp>
      <p:sp>
        <p:nvSpPr>
          <p:cNvPr id="272388"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7239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A7291B-9016-4B72-A680-4405E47E63F7}" type="slidenum">
              <a:rPr lang="en-US" altLang="en-US" sz="1200" smtClean="0">
                <a:solidFill>
                  <a:srgbClr val="898989"/>
                </a:solidFill>
              </a:rPr>
              <a:pPr>
                <a:spcBef>
                  <a:spcPct val="0"/>
                </a:spcBef>
                <a:buFontTx/>
                <a:buNone/>
              </a:pPr>
              <a:t>149</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7"/>
          <p:cNvSpPr>
            <a:spLocks noGrp="1"/>
          </p:cNvSpPr>
          <p:nvPr>
            <p:ph type="ctrTitle"/>
          </p:nvPr>
        </p:nvSpPr>
        <p:spPr/>
        <p:txBody>
          <a:bodyPr/>
          <a:lstStyle/>
          <a:p>
            <a:r>
              <a:rPr altLang="en-US"/>
              <a:t>Big Concepts</a:t>
            </a:r>
          </a:p>
        </p:txBody>
      </p:sp>
      <p:sp>
        <p:nvSpPr>
          <p:cNvPr id="130051" name="Content Placeholder 8"/>
          <p:cNvSpPr>
            <a:spLocks noGrp="1"/>
          </p:cNvSpPr>
          <p:nvPr>
            <p:ph type="subTitle" idx="1"/>
          </p:nvPr>
        </p:nvSpPr>
        <p:spPr/>
        <p:txBody>
          <a:bodyPr/>
          <a:lstStyle/>
          <a:p>
            <a:pPr>
              <a:defRPr/>
            </a:pPr>
            <a:r>
              <a:rPr lang="en-US"/>
              <a:t>Critical Path Method (CPM)</a:t>
            </a:r>
          </a:p>
          <a:p>
            <a:pPr>
              <a:defRPr/>
            </a:pPr>
            <a:r>
              <a:rPr lang="en-US"/>
              <a:t>Critical Chain Method (CCM)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44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106D76-3C0A-4798-A55B-6F2E8154EF7A}" type="slidenum">
              <a:rPr lang="en-US" altLang="en-US" sz="1200" smtClean="0">
                <a:solidFill>
                  <a:srgbClr val="898989"/>
                </a:solidFill>
              </a:rPr>
              <a:pPr>
                <a:spcBef>
                  <a:spcPct val="0"/>
                </a:spcBef>
                <a:buFontTx/>
                <a:buNone/>
              </a:pPr>
              <a:t>150</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3"/>
          <p:cNvSpPr>
            <a:spLocks noGrp="1"/>
          </p:cNvSpPr>
          <p:nvPr>
            <p:ph type="ctrTitle"/>
          </p:nvPr>
        </p:nvSpPr>
        <p:spPr/>
        <p:txBody>
          <a:bodyPr/>
          <a:lstStyle/>
          <a:p>
            <a:br>
              <a:rPr altLang="en-US" sz="4800"/>
            </a:br>
            <a:r>
              <a:rPr altLang="en-US" sz="4800"/>
              <a:t>Critical Path Method </a:t>
            </a:r>
            <a:br>
              <a:rPr altLang="en-US" sz="4800"/>
            </a:br>
            <a:r>
              <a:rPr altLang="en-US" sz="4800"/>
              <a:t>(CPM)</a:t>
            </a:r>
            <a:br>
              <a:rPr altLang="en-US" sz="4800"/>
            </a:br>
            <a:endParaRPr altLang="en-US"/>
          </a:p>
        </p:txBody>
      </p:sp>
      <p:sp>
        <p:nvSpPr>
          <p:cNvPr id="131075" name="Content Placeholder 2"/>
          <p:cNvSpPr>
            <a:spLocks noGrp="1"/>
          </p:cNvSpPr>
          <p:nvPr>
            <p:ph type="subTitle" idx="1"/>
          </p:nvPr>
        </p:nvSpPr>
        <p:spPr/>
        <p:txBody>
          <a:bodyPr/>
          <a:lstStyle/>
          <a:p>
            <a:pPr>
              <a:defRPr/>
            </a:pPr>
            <a:endParaRPr lang="en-US" sz="6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64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5141F2-58BC-419A-9B3A-31A17CC836F7}" type="slidenum">
              <a:rPr lang="en-US" altLang="en-US" sz="1200" smtClean="0">
                <a:solidFill>
                  <a:srgbClr val="898989"/>
                </a:solidFill>
              </a:rPr>
              <a:pPr>
                <a:spcBef>
                  <a:spcPct val="0"/>
                </a:spcBef>
                <a:buFontTx/>
                <a:buNone/>
              </a:pPr>
              <a:t>151</a:t>
            </a:fld>
            <a:endParaRPr lang="en-US"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7"/>
          <p:cNvSpPr>
            <a:spLocks noGrp="1"/>
          </p:cNvSpPr>
          <p:nvPr>
            <p:ph type="title"/>
          </p:nvPr>
        </p:nvSpPr>
        <p:spPr/>
        <p:txBody>
          <a:bodyPr/>
          <a:lstStyle/>
          <a:p>
            <a:r>
              <a:rPr altLang="en-US"/>
              <a:t>Critical Path Method (CPM)</a:t>
            </a:r>
          </a:p>
        </p:txBody>
      </p:sp>
      <p:sp>
        <p:nvSpPr>
          <p:cNvPr id="263171" name="Content Placeholder 8"/>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altLang="en-US" sz="2800" dirty="0"/>
              <a:t>Critical Path method is a planning technique that is used to demonstrate and view the chronological activities of a program or project, and identifies any possible timing risks and can be used to establish the least amount of time to complete a project.</a:t>
            </a:r>
          </a:p>
          <a:p>
            <a:pPr>
              <a:defRPr/>
            </a:pPr>
            <a:endParaRPr lang="en-US" alt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8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9437E2-0C59-4699-8947-BA564FD6150F}" type="slidenum">
              <a:rPr lang="en-US" altLang="en-US" sz="1200" smtClean="0">
                <a:solidFill>
                  <a:srgbClr val="898989"/>
                </a:solidFill>
              </a:rPr>
              <a:pPr>
                <a:spcBef>
                  <a:spcPct val="0"/>
                </a:spcBef>
                <a:buFontTx/>
                <a:buNone/>
              </a:pPr>
              <a:t>152</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79"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80"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81"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grpSp>
        <p:nvGrpSpPr>
          <p:cNvPr id="280582" name="Group 82"/>
          <p:cNvGrpSpPr>
            <a:grpSpLocks/>
          </p:cNvGrpSpPr>
          <p:nvPr/>
        </p:nvGrpSpPr>
        <p:grpSpPr bwMode="auto">
          <a:xfrm>
            <a:off x="258763" y="1301750"/>
            <a:ext cx="8785225" cy="5056188"/>
            <a:chOff x="258763" y="1158895"/>
            <a:chExt cx="8785225" cy="5056187"/>
          </a:xfrm>
        </p:grpSpPr>
        <p:sp>
          <p:nvSpPr>
            <p:cNvPr id="280589" name="Rectangle 4"/>
            <p:cNvSpPr>
              <a:spLocks noChangeArrowheads="1"/>
            </p:cNvSpPr>
            <p:nvPr/>
          </p:nvSpPr>
          <p:spPr bwMode="auto">
            <a:xfrm>
              <a:off x="258763" y="2598757"/>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0590" name="Line 5"/>
            <p:cNvSpPr>
              <a:spLocks noChangeShapeType="1"/>
            </p:cNvSpPr>
            <p:nvPr/>
          </p:nvSpPr>
          <p:spPr bwMode="auto">
            <a:xfrm>
              <a:off x="979488" y="288609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591" name="Rectangle 6"/>
            <p:cNvSpPr>
              <a:spLocks noChangeArrowheads="1"/>
            </p:cNvSpPr>
            <p:nvPr/>
          </p:nvSpPr>
          <p:spPr bwMode="auto">
            <a:xfrm>
              <a:off x="8251825" y="2525732"/>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0592" name="Rectangle 7"/>
            <p:cNvSpPr>
              <a:spLocks noChangeArrowheads="1"/>
            </p:cNvSpPr>
            <p:nvPr/>
          </p:nvSpPr>
          <p:spPr bwMode="auto">
            <a:xfrm>
              <a:off x="1479550"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0593" name="Rectangle 8"/>
            <p:cNvSpPr>
              <a:spLocks noChangeArrowheads="1"/>
            </p:cNvSpPr>
            <p:nvPr/>
          </p:nvSpPr>
          <p:spPr bwMode="auto">
            <a:xfrm>
              <a:off x="1482725"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4" name="Rectangle 9"/>
            <p:cNvSpPr>
              <a:spLocks noChangeArrowheads="1"/>
            </p:cNvSpPr>
            <p:nvPr/>
          </p:nvSpPr>
          <p:spPr bwMode="auto">
            <a:xfrm>
              <a:off x="1482725"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5" name="Rectangle 10"/>
            <p:cNvSpPr>
              <a:spLocks noChangeArrowheads="1"/>
            </p:cNvSpPr>
            <p:nvPr/>
          </p:nvSpPr>
          <p:spPr bwMode="auto">
            <a:xfrm>
              <a:off x="2490788"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6" name="Rectangle 11"/>
            <p:cNvSpPr>
              <a:spLocks noChangeArrowheads="1"/>
            </p:cNvSpPr>
            <p:nvPr/>
          </p:nvSpPr>
          <p:spPr bwMode="auto">
            <a:xfrm>
              <a:off x="2490788"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7" name="Text Box 13"/>
            <p:cNvSpPr txBox="1">
              <a:spLocks noChangeArrowheads="1"/>
            </p:cNvSpPr>
            <p:nvPr/>
          </p:nvSpPr>
          <p:spPr bwMode="auto">
            <a:xfrm>
              <a:off x="1411288"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598" name="Rectangle 14"/>
            <p:cNvSpPr>
              <a:spLocks noChangeArrowheads="1"/>
            </p:cNvSpPr>
            <p:nvPr/>
          </p:nvSpPr>
          <p:spPr bwMode="auto">
            <a:xfrm>
              <a:off x="3135313" y="117477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0599" name="Rectangle 15"/>
            <p:cNvSpPr>
              <a:spLocks noChangeArrowheads="1"/>
            </p:cNvSpPr>
            <p:nvPr/>
          </p:nvSpPr>
          <p:spPr bwMode="auto">
            <a:xfrm>
              <a:off x="3138488" y="117477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0" name="Rectangle 16"/>
            <p:cNvSpPr>
              <a:spLocks noChangeArrowheads="1"/>
            </p:cNvSpPr>
            <p:nvPr/>
          </p:nvSpPr>
          <p:spPr bwMode="auto">
            <a:xfrm>
              <a:off x="3138488" y="18939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1" name="Rectangle 17"/>
            <p:cNvSpPr>
              <a:spLocks noChangeArrowheads="1"/>
            </p:cNvSpPr>
            <p:nvPr/>
          </p:nvSpPr>
          <p:spPr bwMode="auto">
            <a:xfrm>
              <a:off x="4146550" y="18954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2" name="Rectangle 18"/>
            <p:cNvSpPr>
              <a:spLocks noChangeArrowheads="1"/>
            </p:cNvSpPr>
            <p:nvPr/>
          </p:nvSpPr>
          <p:spPr bwMode="auto">
            <a:xfrm>
              <a:off x="4146550" y="117477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3" name="Text Box 20"/>
            <p:cNvSpPr txBox="1">
              <a:spLocks noChangeArrowheads="1"/>
            </p:cNvSpPr>
            <p:nvPr/>
          </p:nvSpPr>
          <p:spPr bwMode="auto">
            <a:xfrm>
              <a:off x="3067050" y="216537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04" name="Line 21"/>
            <p:cNvSpPr>
              <a:spLocks noChangeShapeType="1"/>
            </p:cNvSpPr>
            <p:nvPr/>
          </p:nvSpPr>
          <p:spPr bwMode="auto">
            <a:xfrm>
              <a:off x="2779713" y="167800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05" name="Rectangle 22"/>
            <p:cNvSpPr>
              <a:spLocks noChangeArrowheads="1"/>
            </p:cNvSpPr>
            <p:nvPr/>
          </p:nvSpPr>
          <p:spPr bwMode="auto">
            <a:xfrm>
              <a:off x="4791075"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0606" name="Rectangle 23"/>
            <p:cNvSpPr>
              <a:spLocks noChangeArrowheads="1"/>
            </p:cNvSpPr>
            <p:nvPr/>
          </p:nvSpPr>
          <p:spPr bwMode="auto">
            <a:xfrm>
              <a:off x="4794250"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7" name="Rectangle 24"/>
            <p:cNvSpPr>
              <a:spLocks noChangeArrowheads="1"/>
            </p:cNvSpPr>
            <p:nvPr/>
          </p:nvSpPr>
          <p:spPr bwMode="auto">
            <a:xfrm>
              <a:off x="4794250"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8" name="Rectangle 25"/>
            <p:cNvSpPr>
              <a:spLocks noChangeArrowheads="1"/>
            </p:cNvSpPr>
            <p:nvPr/>
          </p:nvSpPr>
          <p:spPr bwMode="auto">
            <a:xfrm>
              <a:off x="5802313"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9" name="Rectangle 26"/>
            <p:cNvSpPr>
              <a:spLocks noChangeArrowheads="1"/>
            </p:cNvSpPr>
            <p:nvPr/>
          </p:nvSpPr>
          <p:spPr bwMode="auto">
            <a:xfrm>
              <a:off x="5802313"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0" name="Text Box 28"/>
            <p:cNvSpPr txBox="1">
              <a:spLocks noChangeArrowheads="1"/>
            </p:cNvSpPr>
            <p:nvPr/>
          </p:nvSpPr>
          <p:spPr bwMode="auto">
            <a:xfrm>
              <a:off x="4722813"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11" name="Rectangle 29"/>
            <p:cNvSpPr>
              <a:spLocks noChangeArrowheads="1"/>
            </p:cNvSpPr>
            <p:nvPr/>
          </p:nvSpPr>
          <p:spPr bwMode="auto">
            <a:xfrm>
              <a:off x="6664325" y="23272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280612" name="Rectangle 30"/>
            <p:cNvSpPr>
              <a:spLocks noChangeArrowheads="1"/>
            </p:cNvSpPr>
            <p:nvPr/>
          </p:nvSpPr>
          <p:spPr bwMode="auto">
            <a:xfrm>
              <a:off x="6667500" y="23272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3" name="Rectangle 31"/>
            <p:cNvSpPr>
              <a:spLocks noChangeArrowheads="1"/>
            </p:cNvSpPr>
            <p:nvPr/>
          </p:nvSpPr>
          <p:spPr bwMode="auto">
            <a:xfrm>
              <a:off x="6667500" y="30464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4" name="Rectangle 32"/>
            <p:cNvSpPr>
              <a:spLocks noChangeArrowheads="1"/>
            </p:cNvSpPr>
            <p:nvPr/>
          </p:nvSpPr>
          <p:spPr bwMode="auto">
            <a:xfrm>
              <a:off x="7675563" y="3048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5" name="Rectangle 33"/>
            <p:cNvSpPr>
              <a:spLocks noChangeArrowheads="1"/>
            </p:cNvSpPr>
            <p:nvPr/>
          </p:nvSpPr>
          <p:spPr bwMode="auto">
            <a:xfrm>
              <a:off x="7675563" y="23272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6" name="Text Box 34"/>
            <p:cNvSpPr txBox="1">
              <a:spLocks noChangeArrowheads="1"/>
            </p:cNvSpPr>
            <p:nvPr/>
          </p:nvSpPr>
          <p:spPr bwMode="auto">
            <a:xfrm>
              <a:off x="6596063" y="2022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17" name="Text Box 35"/>
            <p:cNvSpPr txBox="1">
              <a:spLocks noChangeArrowheads="1"/>
            </p:cNvSpPr>
            <p:nvPr/>
          </p:nvSpPr>
          <p:spPr bwMode="auto">
            <a:xfrm>
              <a:off x="6596063" y="33178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18" name="Line 36"/>
            <p:cNvSpPr>
              <a:spLocks noChangeShapeType="1"/>
            </p:cNvSpPr>
            <p:nvPr/>
          </p:nvSpPr>
          <p:spPr bwMode="auto">
            <a:xfrm>
              <a:off x="4437063" y="166213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19" name="Line 37"/>
            <p:cNvSpPr>
              <a:spLocks noChangeShapeType="1"/>
            </p:cNvSpPr>
            <p:nvPr/>
          </p:nvSpPr>
          <p:spPr bwMode="auto">
            <a:xfrm>
              <a:off x="7964488" y="281307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20" name="Rectangle 38"/>
            <p:cNvSpPr>
              <a:spLocks noChangeArrowheads="1"/>
            </p:cNvSpPr>
            <p:nvPr/>
          </p:nvSpPr>
          <p:spPr bwMode="auto">
            <a:xfrm>
              <a:off x="1479550"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0621" name="Rectangle 39"/>
            <p:cNvSpPr>
              <a:spLocks noChangeArrowheads="1"/>
            </p:cNvSpPr>
            <p:nvPr/>
          </p:nvSpPr>
          <p:spPr bwMode="auto">
            <a:xfrm>
              <a:off x="1482725"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2" name="Rectangle 40"/>
            <p:cNvSpPr>
              <a:spLocks noChangeArrowheads="1"/>
            </p:cNvSpPr>
            <p:nvPr/>
          </p:nvSpPr>
          <p:spPr bwMode="auto">
            <a:xfrm>
              <a:off x="1482725"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3" name="Rectangle 41"/>
            <p:cNvSpPr>
              <a:spLocks noChangeArrowheads="1"/>
            </p:cNvSpPr>
            <p:nvPr/>
          </p:nvSpPr>
          <p:spPr bwMode="auto">
            <a:xfrm>
              <a:off x="2490788"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4" name="Rectangle 42"/>
            <p:cNvSpPr>
              <a:spLocks noChangeArrowheads="1"/>
            </p:cNvSpPr>
            <p:nvPr/>
          </p:nvSpPr>
          <p:spPr bwMode="auto">
            <a:xfrm>
              <a:off x="24907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5" name="Text Box 43"/>
            <p:cNvSpPr txBox="1">
              <a:spLocks noChangeArrowheads="1"/>
            </p:cNvSpPr>
            <p:nvPr/>
          </p:nvSpPr>
          <p:spPr bwMode="auto">
            <a:xfrm>
              <a:off x="1411288"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26" name="Text Box 44"/>
            <p:cNvSpPr txBox="1">
              <a:spLocks noChangeArrowheads="1"/>
            </p:cNvSpPr>
            <p:nvPr/>
          </p:nvSpPr>
          <p:spPr bwMode="auto">
            <a:xfrm>
              <a:off x="1411288"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27" name="Rectangle 45"/>
            <p:cNvSpPr>
              <a:spLocks noChangeArrowheads="1"/>
            </p:cNvSpPr>
            <p:nvPr/>
          </p:nvSpPr>
          <p:spPr bwMode="auto">
            <a:xfrm>
              <a:off x="3135313"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0628" name="Rectangle 46"/>
            <p:cNvSpPr>
              <a:spLocks noChangeArrowheads="1"/>
            </p:cNvSpPr>
            <p:nvPr/>
          </p:nvSpPr>
          <p:spPr bwMode="auto">
            <a:xfrm>
              <a:off x="31384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9" name="Rectangle 47"/>
            <p:cNvSpPr>
              <a:spLocks noChangeArrowheads="1"/>
            </p:cNvSpPr>
            <p:nvPr/>
          </p:nvSpPr>
          <p:spPr bwMode="auto">
            <a:xfrm>
              <a:off x="3138488" y="42545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0" name="Rectangle 48"/>
            <p:cNvSpPr>
              <a:spLocks noChangeArrowheads="1"/>
            </p:cNvSpPr>
            <p:nvPr/>
          </p:nvSpPr>
          <p:spPr bwMode="auto">
            <a:xfrm>
              <a:off x="4146550" y="425610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1" name="Rectangle 49"/>
            <p:cNvSpPr>
              <a:spLocks noChangeArrowheads="1"/>
            </p:cNvSpPr>
            <p:nvPr/>
          </p:nvSpPr>
          <p:spPr bwMode="auto">
            <a:xfrm>
              <a:off x="41465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2" name="Text Box 50"/>
            <p:cNvSpPr txBox="1">
              <a:spLocks noChangeArrowheads="1"/>
            </p:cNvSpPr>
            <p:nvPr/>
          </p:nvSpPr>
          <p:spPr bwMode="auto">
            <a:xfrm>
              <a:off x="3067050" y="32305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33" name="Text Box 51"/>
            <p:cNvSpPr txBox="1">
              <a:spLocks noChangeArrowheads="1"/>
            </p:cNvSpPr>
            <p:nvPr/>
          </p:nvSpPr>
          <p:spPr bwMode="auto">
            <a:xfrm>
              <a:off x="3067050" y="45259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34" name="Line 52"/>
            <p:cNvSpPr>
              <a:spLocks noChangeShapeType="1"/>
            </p:cNvSpPr>
            <p:nvPr/>
          </p:nvSpPr>
          <p:spPr bwMode="auto">
            <a:xfrm>
              <a:off x="2779713" y="405449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35" name="Rectangle 53"/>
            <p:cNvSpPr>
              <a:spLocks noChangeArrowheads="1"/>
            </p:cNvSpPr>
            <p:nvPr/>
          </p:nvSpPr>
          <p:spPr bwMode="auto">
            <a:xfrm>
              <a:off x="4791075"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0636" name="Rectangle 54"/>
            <p:cNvSpPr>
              <a:spLocks noChangeArrowheads="1"/>
            </p:cNvSpPr>
            <p:nvPr/>
          </p:nvSpPr>
          <p:spPr bwMode="auto">
            <a:xfrm>
              <a:off x="47942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7" name="Rectangle 55"/>
            <p:cNvSpPr>
              <a:spLocks noChangeArrowheads="1"/>
            </p:cNvSpPr>
            <p:nvPr/>
          </p:nvSpPr>
          <p:spPr bwMode="auto">
            <a:xfrm>
              <a:off x="4794250"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8" name="Rectangle 56"/>
            <p:cNvSpPr>
              <a:spLocks noChangeArrowheads="1"/>
            </p:cNvSpPr>
            <p:nvPr/>
          </p:nvSpPr>
          <p:spPr bwMode="auto">
            <a:xfrm>
              <a:off x="5802313"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9" name="Rectangle 57"/>
            <p:cNvSpPr>
              <a:spLocks noChangeArrowheads="1"/>
            </p:cNvSpPr>
            <p:nvPr/>
          </p:nvSpPr>
          <p:spPr bwMode="auto">
            <a:xfrm>
              <a:off x="5802313"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40" name="Text Box 58"/>
            <p:cNvSpPr txBox="1">
              <a:spLocks noChangeArrowheads="1"/>
            </p:cNvSpPr>
            <p:nvPr/>
          </p:nvSpPr>
          <p:spPr bwMode="auto">
            <a:xfrm>
              <a:off x="4722813"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41" name="Text Box 59"/>
            <p:cNvSpPr txBox="1">
              <a:spLocks noChangeArrowheads="1"/>
            </p:cNvSpPr>
            <p:nvPr/>
          </p:nvSpPr>
          <p:spPr bwMode="auto">
            <a:xfrm>
              <a:off x="4722813"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42" name="Line 60"/>
            <p:cNvSpPr>
              <a:spLocks noChangeShapeType="1"/>
            </p:cNvSpPr>
            <p:nvPr/>
          </p:nvSpPr>
          <p:spPr bwMode="auto">
            <a:xfrm>
              <a:off x="4437063" y="403862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3" name="Line 61"/>
            <p:cNvSpPr>
              <a:spLocks noChangeShapeType="1"/>
            </p:cNvSpPr>
            <p:nvPr/>
          </p:nvSpPr>
          <p:spPr bwMode="auto">
            <a:xfrm>
              <a:off x="1266825" y="166213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4" name="Line 62"/>
            <p:cNvSpPr>
              <a:spLocks noChangeShapeType="1"/>
            </p:cNvSpPr>
            <p:nvPr/>
          </p:nvSpPr>
          <p:spPr bwMode="auto">
            <a:xfrm>
              <a:off x="1266825" y="1662132"/>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5" name="Line 63"/>
            <p:cNvSpPr>
              <a:spLocks noChangeShapeType="1"/>
            </p:cNvSpPr>
            <p:nvPr/>
          </p:nvSpPr>
          <p:spPr bwMode="auto">
            <a:xfrm flipV="1">
              <a:off x="6380163" y="317502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6" name="Line 64"/>
            <p:cNvSpPr>
              <a:spLocks noChangeShapeType="1"/>
            </p:cNvSpPr>
            <p:nvPr/>
          </p:nvSpPr>
          <p:spPr bwMode="auto">
            <a:xfrm>
              <a:off x="6380163" y="317502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7" name="Line 65"/>
            <p:cNvSpPr>
              <a:spLocks noChangeShapeType="1"/>
            </p:cNvSpPr>
            <p:nvPr/>
          </p:nvSpPr>
          <p:spPr bwMode="auto">
            <a:xfrm flipV="1">
              <a:off x="6091238" y="403862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8" name="Line 66"/>
            <p:cNvSpPr>
              <a:spLocks noChangeShapeType="1"/>
            </p:cNvSpPr>
            <p:nvPr/>
          </p:nvSpPr>
          <p:spPr bwMode="auto">
            <a:xfrm flipV="1">
              <a:off x="295910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9" name="Line 67"/>
            <p:cNvSpPr>
              <a:spLocks noChangeShapeType="1"/>
            </p:cNvSpPr>
            <p:nvPr/>
          </p:nvSpPr>
          <p:spPr bwMode="auto">
            <a:xfrm>
              <a:off x="2779713" y="4398982"/>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0" name="Rectangle 68"/>
            <p:cNvSpPr>
              <a:spLocks noChangeArrowheads="1"/>
            </p:cNvSpPr>
            <p:nvPr/>
          </p:nvSpPr>
          <p:spPr bwMode="auto">
            <a:xfrm>
              <a:off x="3135313" y="520702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0651" name="Rectangle 69"/>
            <p:cNvSpPr>
              <a:spLocks noChangeArrowheads="1"/>
            </p:cNvSpPr>
            <p:nvPr/>
          </p:nvSpPr>
          <p:spPr bwMode="auto">
            <a:xfrm>
              <a:off x="3138488" y="5207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2" name="Rectangle 70"/>
            <p:cNvSpPr>
              <a:spLocks noChangeArrowheads="1"/>
            </p:cNvSpPr>
            <p:nvPr/>
          </p:nvSpPr>
          <p:spPr bwMode="auto">
            <a:xfrm>
              <a:off x="3138488" y="592615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3" name="Rectangle 71"/>
            <p:cNvSpPr>
              <a:spLocks noChangeArrowheads="1"/>
            </p:cNvSpPr>
            <p:nvPr/>
          </p:nvSpPr>
          <p:spPr bwMode="auto">
            <a:xfrm>
              <a:off x="4146550" y="592774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4" name="Rectangle 72"/>
            <p:cNvSpPr>
              <a:spLocks noChangeArrowheads="1"/>
            </p:cNvSpPr>
            <p:nvPr/>
          </p:nvSpPr>
          <p:spPr bwMode="auto">
            <a:xfrm>
              <a:off x="4146550" y="52070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5" name="Text Box 73"/>
            <p:cNvSpPr txBox="1">
              <a:spLocks noChangeArrowheads="1"/>
            </p:cNvSpPr>
            <p:nvPr/>
          </p:nvSpPr>
          <p:spPr bwMode="auto">
            <a:xfrm>
              <a:off x="3067050" y="490222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56" name="Line 75"/>
            <p:cNvSpPr>
              <a:spLocks noChangeShapeType="1"/>
            </p:cNvSpPr>
            <p:nvPr/>
          </p:nvSpPr>
          <p:spPr bwMode="auto">
            <a:xfrm>
              <a:off x="6380163" y="2525732"/>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57" name="Line 76"/>
            <p:cNvSpPr>
              <a:spLocks noChangeShapeType="1"/>
            </p:cNvSpPr>
            <p:nvPr/>
          </p:nvSpPr>
          <p:spPr bwMode="auto">
            <a:xfrm flipV="1">
              <a:off x="6380163" y="1662132"/>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8" name="Line 77"/>
            <p:cNvSpPr>
              <a:spLocks noChangeShapeType="1"/>
            </p:cNvSpPr>
            <p:nvPr/>
          </p:nvSpPr>
          <p:spPr bwMode="auto">
            <a:xfrm>
              <a:off x="6091238" y="1662132"/>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9" name="Line 78"/>
            <p:cNvSpPr>
              <a:spLocks noChangeShapeType="1"/>
            </p:cNvSpPr>
            <p:nvPr/>
          </p:nvSpPr>
          <p:spPr bwMode="auto">
            <a:xfrm rot="10800000" flipH="1" flipV="1">
              <a:off x="461645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60" name="Line 79"/>
            <p:cNvSpPr>
              <a:spLocks noChangeShapeType="1"/>
            </p:cNvSpPr>
            <p:nvPr/>
          </p:nvSpPr>
          <p:spPr bwMode="auto">
            <a:xfrm rot="10800000" flipH="1">
              <a:off x="4433888" y="5767407"/>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61" name="Line 80"/>
            <p:cNvSpPr>
              <a:spLocks noChangeShapeType="1"/>
            </p:cNvSpPr>
            <p:nvPr/>
          </p:nvSpPr>
          <p:spPr bwMode="auto">
            <a:xfrm>
              <a:off x="1266825" y="411005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62" name="Line 81"/>
            <p:cNvSpPr>
              <a:spLocks noChangeShapeType="1"/>
            </p:cNvSpPr>
            <p:nvPr/>
          </p:nvSpPr>
          <p:spPr bwMode="auto">
            <a:xfrm>
              <a:off x="2922588" y="576740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63" name="Line 82"/>
            <p:cNvSpPr>
              <a:spLocks noChangeShapeType="1"/>
            </p:cNvSpPr>
            <p:nvPr/>
          </p:nvSpPr>
          <p:spPr bwMode="auto">
            <a:xfrm>
              <a:off x="4578350" y="439898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280583"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4"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5"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6" name="Title 85"/>
          <p:cNvSpPr>
            <a:spLocks noGrp="1"/>
          </p:cNvSpPr>
          <p:nvPr>
            <p:ph type="title"/>
          </p:nvPr>
        </p:nvSpPr>
        <p:spPr/>
        <p:txBody>
          <a:bodyPr/>
          <a:lstStyle/>
          <a:p>
            <a:r>
              <a:rPr altLang="en-US" b="1"/>
              <a:t>Critical Path</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05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D8F8C-CF32-425F-9220-9FE158B2847D}" type="slidenum">
              <a:rPr lang="en-US" altLang="en-US" sz="1200" smtClean="0">
                <a:solidFill>
                  <a:srgbClr val="898989"/>
                </a:solidFill>
              </a:rPr>
              <a:pPr>
                <a:spcBef>
                  <a:spcPct val="0"/>
                </a:spcBef>
                <a:buFontTx/>
                <a:buNone/>
              </a:pPr>
              <a:t>153</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27"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2628"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29"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2630"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31"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32"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3"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4"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35"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36"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7"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8"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39"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0"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41"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42"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43"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4"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5"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46"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47"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48"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49"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50"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51"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282652"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282653"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54"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55"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56"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57"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2658"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59"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60"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282661"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62"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63"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64"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2665"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66"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282667"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68"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282669"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70"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71"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72"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2673"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282674"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75"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76"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282677"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78"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79" name="Line 56"/>
          <p:cNvSpPr>
            <a:spLocks noChangeShapeType="1"/>
          </p:cNvSpPr>
          <p:nvPr/>
        </p:nvSpPr>
        <p:spPr bwMode="auto">
          <a:xfrm>
            <a:off x="4357688" y="416560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80"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1"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82"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3"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4"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5"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6"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2687"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88"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282689"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90"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282691"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92"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93"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4"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5"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6" name="Line 73"/>
          <p:cNvSpPr>
            <a:spLocks noChangeShapeType="1"/>
          </p:cNvSpPr>
          <p:nvPr/>
        </p:nvSpPr>
        <p:spPr bwMode="auto">
          <a:xfrm rot="10800000" flipH="1">
            <a:off x="4354513" y="5894388"/>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7" name="Text Box 74"/>
          <p:cNvSpPr txBox="1">
            <a:spLocks noChangeArrowheads="1"/>
          </p:cNvSpPr>
          <p:nvPr/>
        </p:nvSpPr>
        <p:spPr bwMode="auto">
          <a:xfrm>
            <a:off x="190817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698" name="Text Box 75"/>
          <p:cNvSpPr txBox="1">
            <a:spLocks noChangeArrowheads="1"/>
          </p:cNvSpPr>
          <p:nvPr/>
        </p:nvSpPr>
        <p:spPr bwMode="auto">
          <a:xfrm>
            <a:off x="3492500"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699" name="Text Box 76"/>
          <p:cNvSpPr txBox="1">
            <a:spLocks noChangeArrowheads="1"/>
          </p:cNvSpPr>
          <p:nvPr/>
        </p:nvSpPr>
        <p:spPr bwMode="auto">
          <a:xfrm>
            <a:off x="507682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700" name="Text Box 77"/>
          <p:cNvSpPr txBox="1">
            <a:spLocks noChangeArrowheads="1"/>
          </p:cNvSpPr>
          <p:nvPr/>
        </p:nvSpPr>
        <p:spPr bwMode="auto">
          <a:xfrm>
            <a:off x="1908175"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1" name="Text Box 78"/>
          <p:cNvSpPr txBox="1">
            <a:spLocks noChangeArrowheads="1"/>
          </p:cNvSpPr>
          <p:nvPr/>
        </p:nvSpPr>
        <p:spPr bwMode="auto">
          <a:xfrm>
            <a:off x="3492500"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2" name="Text Box 79"/>
          <p:cNvSpPr txBox="1">
            <a:spLocks noChangeArrowheads="1"/>
          </p:cNvSpPr>
          <p:nvPr/>
        </p:nvSpPr>
        <p:spPr bwMode="auto">
          <a:xfrm>
            <a:off x="5221288" y="322262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3" name="Text Box 80"/>
          <p:cNvSpPr txBox="1">
            <a:spLocks noChangeArrowheads="1"/>
          </p:cNvSpPr>
          <p:nvPr/>
        </p:nvSpPr>
        <p:spPr bwMode="auto">
          <a:xfrm>
            <a:off x="3492500" y="4886325"/>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Verdana" panose="020B0604030504040204" pitchFamily="34" charset="0"/>
              </a:rPr>
              <a:t>8</a:t>
            </a:r>
          </a:p>
        </p:txBody>
      </p:sp>
      <p:sp>
        <p:nvSpPr>
          <p:cNvPr id="282704" name="Text Box 81"/>
          <p:cNvSpPr txBox="1">
            <a:spLocks noChangeArrowheads="1"/>
          </p:cNvSpPr>
          <p:nvPr/>
        </p:nvSpPr>
        <p:spPr bwMode="auto">
          <a:xfrm>
            <a:off x="7019925" y="2100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0000"/>
                </a:solidFill>
                <a:latin typeface="Verdana" panose="020B0604030504040204" pitchFamily="34" charset="0"/>
              </a:rPr>
              <a:t>0</a:t>
            </a:r>
          </a:p>
        </p:txBody>
      </p:sp>
      <p:sp>
        <p:nvSpPr>
          <p:cNvPr id="282705"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2706"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2707"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2708"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282709"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710" name="Line 87"/>
          <p:cNvSpPr>
            <a:spLocks noChangeShapeType="1"/>
          </p:cNvSpPr>
          <p:nvPr/>
        </p:nvSpPr>
        <p:spPr bwMode="auto">
          <a:xfrm flipV="1">
            <a:off x="4500563" y="452596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1"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2"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3"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4" name="Title 90"/>
          <p:cNvSpPr>
            <a:spLocks noGrp="1"/>
          </p:cNvSpPr>
          <p:nvPr>
            <p:ph type="title"/>
          </p:nvPr>
        </p:nvSpPr>
        <p:spPr/>
        <p:txBody>
          <a:bodyPr/>
          <a:lstStyle/>
          <a:p>
            <a:r>
              <a:rPr altLang="en-US" b="1"/>
              <a:t>Critical Path – Longest Path, Zero Float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27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DB4046-A276-4C94-8E2E-9D98EC9D532E}" type="slidenum">
              <a:rPr lang="en-US" altLang="en-US" sz="1200" smtClean="0">
                <a:solidFill>
                  <a:srgbClr val="898989"/>
                </a:solidFill>
              </a:rPr>
              <a:pPr>
                <a:spcBef>
                  <a:spcPct val="0"/>
                </a:spcBef>
                <a:buFontTx/>
                <a:buNone/>
              </a:pPr>
              <a:t>154</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ChangeArrowheads="1"/>
          </p:cNvSpPr>
          <p:nvPr/>
        </p:nvSpPr>
        <p:spPr bwMode="auto">
          <a:xfrm>
            <a:off x="195263" y="3846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4675" name="Line 4"/>
          <p:cNvSpPr>
            <a:spLocks noChangeShapeType="1"/>
          </p:cNvSpPr>
          <p:nvPr/>
        </p:nvSpPr>
        <p:spPr bwMode="auto">
          <a:xfrm>
            <a:off x="915988" y="4133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676" name="Rectangle 5"/>
          <p:cNvSpPr>
            <a:spLocks noChangeArrowheads="1"/>
          </p:cNvSpPr>
          <p:nvPr/>
        </p:nvSpPr>
        <p:spPr bwMode="auto">
          <a:xfrm>
            <a:off x="8188325" y="3830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4677" name="Rectangle 6"/>
          <p:cNvSpPr>
            <a:spLocks noChangeArrowheads="1"/>
          </p:cNvSpPr>
          <p:nvPr/>
        </p:nvSpPr>
        <p:spPr bwMode="auto">
          <a:xfrm>
            <a:off x="1416050"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4678" name="Rectangle 7"/>
          <p:cNvSpPr>
            <a:spLocks noChangeArrowheads="1"/>
          </p:cNvSpPr>
          <p:nvPr/>
        </p:nvSpPr>
        <p:spPr bwMode="auto">
          <a:xfrm>
            <a:off x="1419225"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79" name="Rectangle 8"/>
          <p:cNvSpPr>
            <a:spLocks noChangeArrowheads="1"/>
          </p:cNvSpPr>
          <p:nvPr/>
        </p:nvSpPr>
        <p:spPr bwMode="auto">
          <a:xfrm>
            <a:off x="1419225"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0" name="Rectangle 9"/>
          <p:cNvSpPr>
            <a:spLocks noChangeArrowheads="1"/>
          </p:cNvSpPr>
          <p:nvPr/>
        </p:nvSpPr>
        <p:spPr bwMode="auto">
          <a:xfrm>
            <a:off x="2427288"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1" name="Rectangle 10"/>
          <p:cNvSpPr>
            <a:spLocks noChangeArrowheads="1"/>
          </p:cNvSpPr>
          <p:nvPr/>
        </p:nvSpPr>
        <p:spPr bwMode="auto">
          <a:xfrm>
            <a:off x="2427288"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2" name="Text Box 11"/>
          <p:cNvSpPr txBox="1">
            <a:spLocks noChangeArrowheads="1"/>
          </p:cNvSpPr>
          <p:nvPr/>
        </p:nvSpPr>
        <p:spPr bwMode="auto">
          <a:xfrm>
            <a:off x="1347788"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83" name="Text Box 12"/>
          <p:cNvSpPr txBox="1">
            <a:spLocks noChangeArrowheads="1"/>
          </p:cNvSpPr>
          <p:nvPr/>
        </p:nvSpPr>
        <p:spPr bwMode="auto">
          <a:xfrm>
            <a:off x="1347788"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84" name="Rectangle 13"/>
          <p:cNvSpPr>
            <a:spLocks noChangeArrowheads="1"/>
          </p:cNvSpPr>
          <p:nvPr/>
        </p:nvSpPr>
        <p:spPr bwMode="auto">
          <a:xfrm>
            <a:off x="3071813" y="2135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4685" name="Rectangle 14"/>
          <p:cNvSpPr>
            <a:spLocks noChangeArrowheads="1"/>
          </p:cNvSpPr>
          <p:nvPr/>
        </p:nvSpPr>
        <p:spPr bwMode="auto">
          <a:xfrm>
            <a:off x="3074988" y="2135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6" name="Rectangle 15"/>
          <p:cNvSpPr>
            <a:spLocks noChangeArrowheads="1"/>
          </p:cNvSpPr>
          <p:nvPr/>
        </p:nvSpPr>
        <p:spPr bwMode="auto">
          <a:xfrm>
            <a:off x="3074988" y="2854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7" name="Rectangle 16"/>
          <p:cNvSpPr>
            <a:spLocks noChangeArrowheads="1"/>
          </p:cNvSpPr>
          <p:nvPr/>
        </p:nvSpPr>
        <p:spPr bwMode="auto">
          <a:xfrm>
            <a:off x="4083050" y="2855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8" name="Rectangle 17"/>
          <p:cNvSpPr>
            <a:spLocks noChangeArrowheads="1"/>
          </p:cNvSpPr>
          <p:nvPr/>
        </p:nvSpPr>
        <p:spPr bwMode="auto">
          <a:xfrm>
            <a:off x="4083050" y="2135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9" name="Text Box 18"/>
          <p:cNvSpPr txBox="1">
            <a:spLocks noChangeArrowheads="1"/>
          </p:cNvSpPr>
          <p:nvPr/>
        </p:nvSpPr>
        <p:spPr bwMode="auto">
          <a:xfrm>
            <a:off x="3003550" y="1830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90" name="Text Box 19"/>
          <p:cNvSpPr txBox="1">
            <a:spLocks noChangeArrowheads="1"/>
          </p:cNvSpPr>
          <p:nvPr/>
        </p:nvSpPr>
        <p:spPr bwMode="auto">
          <a:xfrm>
            <a:off x="3003550" y="3125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91" name="Line 20"/>
          <p:cNvSpPr>
            <a:spLocks noChangeShapeType="1"/>
          </p:cNvSpPr>
          <p:nvPr/>
        </p:nvSpPr>
        <p:spPr bwMode="auto">
          <a:xfrm>
            <a:off x="2716213" y="2638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692" name="Rectangle 21"/>
          <p:cNvSpPr>
            <a:spLocks noChangeArrowheads="1"/>
          </p:cNvSpPr>
          <p:nvPr/>
        </p:nvSpPr>
        <p:spPr bwMode="auto">
          <a:xfrm>
            <a:off x="4727575"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4693" name="Rectangle 22"/>
          <p:cNvSpPr>
            <a:spLocks noChangeArrowheads="1"/>
          </p:cNvSpPr>
          <p:nvPr/>
        </p:nvSpPr>
        <p:spPr bwMode="auto">
          <a:xfrm>
            <a:off x="4730750"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4" name="Rectangle 23"/>
          <p:cNvSpPr>
            <a:spLocks noChangeArrowheads="1"/>
          </p:cNvSpPr>
          <p:nvPr/>
        </p:nvSpPr>
        <p:spPr bwMode="auto">
          <a:xfrm>
            <a:off x="4730750"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5" name="Rectangle 24"/>
          <p:cNvSpPr>
            <a:spLocks noChangeArrowheads="1"/>
          </p:cNvSpPr>
          <p:nvPr/>
        </p:nvSpPr>
        <p:spPr bwMode="auto">
          <a:xfrm>
            <a:off x="5738813"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6" name="Rectangle 25"/>
          <p:cNvSpPr>
            <a:spLocks noChangeArrowheads="1"/>
          </p:cNvSpPr>
          <p:nvPr/>
        </p:nvSpPr>
        <p:spPr bwMode="auto">
          <a:xfrm>
            <a:off x="5738813"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7" name="Text Box 26"/>
          <p:cNvSpPr txBox="1">
            <a:spLocks noChangeArrowheads="1"/>
          </p:cNvSpPr>
          <p:nvPr/>
        </p:nvSpPr>
        <p:spPr bwMode="auto">
          <a:xfrm>
            <a:off x="4659313"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98" name="Text Box 27"/>
          <p:cNvSpPr txBox="1">
            <a:spLocks noChangeArrowheads="1"/>
          </p:cNvSpPr>
          <p:nvPr/>
        </p:nvSpPr>
        <p:spPr bwMode="auto">
          <a:xfrm>
            <a:off x="4659313"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99" name="Rectangle 28"/>
          <p:cNvSpPr>
            <a:spLocks noChangeArrowheads="1"/>
          </p:cNvSpPr>
          <p:nvPr/>
        </p:nvSpPr>
        <p:spPr bwMode="auto">
          <a:xfrm>
            <a:off x="6600825" y="3632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4700" name="Rectangle 29"/>
          <p:cNvSpPr>
            <a:spLocks noChangeArrowheads="1"/>
          </p:cNvSpPr>
          <p:nvPr/>
        </p:nvSpPr>
        <p:spPr bwMode="auto">
          <a:xfrm>
            <a:off x="6604000" y="3632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1" name="Rectangle 30"/>
          <p:cNvSpPr>
            <a:spLocks noChangeArrowheads="1"/>
          </p:cNvSpPr>
          <p:nvPr/>
        </p:nvSpPr>
        <p:spPr bwMode="auto">
          <a:xfrm>
            <a:off x="6604000" y="4351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2" name="Rectangle 31"/>
          <p:cNvSpPr>
            <a:spLocks noChangeArrowheads="1"/>
          </p:cNvSpPr>
          <p:nvPr/>
        </p:nvSpPr>
        <p:spPr bwMode="auto">
          <a:xfrm>
            <a:off x="7612063" y="4352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3" name="Rectangle 32"/>
          <p:cNvSpPr>
            <a:spLocks noChangeArrowheads="1"/>
          </p:cNvSpPr>
          <p:nvPr/>
        </p:nvSpPr>
        <p:spPr bwMode="auto">
          <a:xfrm>
            <a:off x="7612063" y="3632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4" name="Text Box 33"/>
          <p:cNvSpPr txBox="1">
            <a:spLocks noChangeArrowheads="1"/>
          </p:cNvSpPr>
          <p:nvPr/>
        </p:nvSpPr>
        <p:spPr bwMode="auto">
          <a:xfrm>
            <a:off x="6532563" y="3327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05" name="Text Box 34"/>
          <p:cNvSpPr txBox="1">
            <a:spLocks noChangeArrowheads="1"/>
          </p:cNvSpPr>
          <p:nvPr/>
        </p:nvSpPr>
        <p:spPr bwMode="auto">
          <a:xfrm>
            <a:off x="6532563" y="4622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706" name="Line 35"/>
          <p:cNvSpPr>
            <a:spLocks noChangeShapeType="1"/>
          </p:cNvSpPr>
          <p:nvPr/>
        </p:nvSpPr>
        <p:spPr bwMode="auto">
          <a:xfrm>
            <a:off x="4373563" y="2622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07" name="Line 36"/>
          <p:cNvSpPr>
            <a:spLocks noChangeShapeType="1"/>
          </p:cNvSpPr>
          <p:nvPr/>
        </p:nvSpPr>
        <p:spPr bwMode="auto">
          <a:xfrm>
            <a:off x="7900988" y="4117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08" name="Rectangle 37"/>
          <p:cNvSpPr>
            <a:spLocks noChangeArrowheads="1"/>
          </p:cNvSpPr>
          <p:nvPr/>
        </p:nvSpPr>
        <p:spPr bwMode="auto">
          <a:xfrm>
            <a:off x="1416050"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4709" name="Rectangle 38"/>
          <p:cNvSpPr>
            <a:spLocks noChangeArrowheads="1"/>
          </p:cNvSpPr>
          <p:nvPr/>
        </p:nvSpPr>
        <p:spPr bwMode="auto">
          <a:xfrm>
            <a:off x="1419225"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0" name="Rectangle 39"/>
          <p:cNvSpPr>
            <a:spLocks noChangeArrowheads="1"/>
          </p:cNvSpPr>
          <p:nvPr/>
        </p:nvSpPr>
        <p:spPr bwMode="auto">
          <a:xfrm>
            <a:off x="1419225"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1" name="Rectangle 40"/>
          <p:cNvSpPr>
            <a:spLocks noChangeArrowheads="1"/>
          </p:cNvSpPr>
          <p:nvPr/>
        </p:nvSpPr>
        <p:spPr bwMode="auto">
          <a:xfrm>
            <a:off x="2427288"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2" name="Rectangle 41"/>
          <p:cNvSpPr>
            <a:spLocks noChangeArrowheads="1"/>
          </p:cNvSpPr>
          <p:nvPr/>
        </p:nvSpPr>
        <p:spPr bwMode="auto">
          <a:xfrm>
            <a:off x="2427288"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3" name="Text Box 42"/>
          <p:cNvSpPr txBox="1">
            <a:spLocks noChangeArrowheads="1"/>
          </p:cNvSpPr>
          <p:nvPr/>
        </p:nvSpPr>
        <p:spPr bwMode="auto">
          <a:xfrm>
            <a:off x="1347788"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14" name="Text Box 43"/>
          <p:cNvSpPr txBox="1">
            <a:spLocks noChangeArrowheads="1"/>
          </p:cNvSpPr>
          <p:nvPr/>
        </p:nvSpPr>
        <p:spPr bwMode="auto">
          <a:xfrm>
            <a:off x="1347788"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284715" name="Rectangle 44"/>
          <p:cNvSpPr>
            <a:spLocks noChangeArrowheads="1"/>
          </p:cNvSpPr>
          <p:nvPr/>
        </p:nvSpPr>
        <p:spPr bwMode="auto">
          <a:xfrm>
            <a:off x="4727575"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4716" name="Rectangle 45"/>
          <p:cNvSpPr>
            <a:spLocks noChangeArrowheads="1"/>
          </p:cNvSpPr>
          <p:nvPr/>
        </p:nvSpPr>
        <p:spPr bwMode="auto">
          <a:xfrm>
            <a:off x="4730750"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7" name="Rectangle 46"/>
          <p:cNvSpPr>
            <a:spLocks noChangeArrowheads="1"/>
          </p:cNvSpPr>
          <p:nvPr/>
        </p:nvSpPr>
        <p:spPr bwMode="auto">
          <a:xfrm>
            <a:off x="4730750"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8" name="Rectangle 47"/>
          <p:cNvSpPr>
            <a:spLocks noChangeArrowheads="1"/>
          </p:cNvSpPr>
          <p:nvPr/>
        </p:nvSpPr>
        <p:spPr bwMode="auto">
          <a:xfrm>
            <a:off x="5738813"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9" name="Rectangle 48"/>
          <p:cNvSpPr>
            <a:spLocks noChangeArrowheads="1"/>
          </p:cNvSpPr>
          <p:nvPr/>
        </p:nvSpPr>
        <p:spPr bwMode="auto">
          <a:xfrm>
            <a:off x="5738813"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0" name="Text Box 49"/>
          <p:cNvSpPr txBox="1">
            <a:spLocks noChangeArrowheads="1"/>
          </p:cNvSpPr>
          <p:nvPr/>
        </p:nvSpPr>
        <p:spPr bwMode="auto">
          <a:xfrm>
            <a:off x="4659313"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21" name="Text Box 50"/>
          <p:cNvSpPr txBox="1">
            <a:spLocks noChangeArrowheads="1"/>
          </p:cNvSpPr>
          <p:nvPr/>
        </p:nvSpPr>
        <p:spPr bwMode="auto">
          <a:xfrm>
            <a:off x="4659313"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284722" name="Line 51"/>
          <p:cNvSpPr>
            <a:spLocks noChangeShapeType="1"/>
          </p:cNvSpPr>
          <p:nvPr/>
        </p:nvSpPr>
        <p:spPr bwMode="auto">
          <a:xfrm>
            <a:off x="1203325" y="2622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3" name="Line 52"/>
          <p:cNvSpPr>
            <a:spLocks noChangeShapeType="1"/>
          </p:cNvSpPr>
          <p:nvPr/>
        </p:nvSpPr>
        <p:spPr bwMode="auto">
          <a:xfrm>
            <a:off x="1203325" y="5646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24" name="Line 53"/>
          <p:cNvSpPr>
            <a:spLocks noChangeShapeType="1"/>
          </p:cNvSpPr>
          <p:nvPr/>
        </p:nvSpPr>
        <p:spPr bwMode="auto">
          <a:xfrm flipV="1">
            <a:off x="6316663" y="2622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5" name="Line 54"/>
          <p:cNvSpPr>
            <a:spLocks noChangeShapeType="1"/>
          </p:cNvSpPr>
          <p:nvPr/>
        </p:nvSpPr>
        <p:spPr bwMode="auto">
          <a:xfrm>
            <a:off x="6027738" y="2622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6" name="Rectangle 55"/>
          <p:cNvSpPr>
            <a:spLocks noChangeArrowheads="1"/>
          </p:cNvSpPr>
          <p:nvPr/>
        </p:nvSpPr>
        <p:spPr bwMode="auto">
          <a:xfrm>
            <a:off x="3071813" y="3775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4727" name="Rectangle 56"/>
          <p:cNvSpPr>
            <a:spLocks noChangeArrowheads="1"/>
          </p:cNvSpPr>
          <p:nvPr/>
        </p:nvSpPr>
        <p:spPr bwMode="auto">
          <a:xfrm>
            <a:off x="3074988" y="3775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8" name="Rectangle 57"/>
          <p:cNvSpPr>
            <a:spLocks noChangeArrowheads="1"/>
          </p:cNvSpPr>
          <p:nvPr/>
        </p:nvSpPr>
        <p:spPr bwMode="auto">
          <a:xfrm>
            <a:off x="3074988" y="4494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9" name="Rectangle 58"/>
          <p:cNvSpPr>
            <a:spLocks noChangeArrowheads="1"/>
          </p:cNvSpPr>
          <p:nvPr/>
        </p:nvSpPr>
        <p:spPr bwMode="auto">
          <a:xfrm>
            <a:off x="4083050" y="4495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30" name="Rectangle 59"/>
          <p:cNvSpPr>
            <a:spLocks noChangeArrowheads="1"/>
          </p:cNvSpPr>
          <p:nvPr/>
        </p:nvSpPr>
        <p:spPr bwMode="auto">
          <a:xfrm>
            <a:off x="4083050" y="3775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31" name="Text Box 60"/>
          <p:cNvSpPr txBox="1">
            <a:spLocks noChangeArrowheads="1"/>
          </p:cNvSpPr>
          <p:nvPr/>
        </p:nvSpPr>
        <p:spPr bwMode="auto">
          <a:xfrm>
            <a:off x="3003550" y="3470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32" name="Text Box 61"/>
          <p:cNvSpPr txBox="1">
            <a:spLocks noChangeArrowheads="1"/>
          </p:cNvSpPr>
          <p:nvPr/>
        </p:nvSpPr>
        <p:spPr bwMode="auto">
          <a:xfrm>
            <a:off x="3003550" y="4765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733" name="Line 62"/>
          <p:cNvSpPr>
            <a:spLocks noChangeShapeType="1"/>
          </p:cNvSpPr>
          <p:nvPr/>
        </p:nvSpPr>
        <p:spPr bwMode="auto">
          <a:xfrm flipV="1">
            <a:off x="2895600"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4" name="Line 63"/>
          <p:cNvSpPr>
            <a:spLocks noChangeShapeType="1"/>
          </p:cNvSpPr>
          <p:nvPr/>
        </p:nvSpPr>
        <p:spPr bwMode="auto">
          <a:xfrm>
            <a:off x="2716213" y="2967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5" name="Line 64"/>
          <p:cNvSpPr>
            <a:spLocks noChangeShapeType="1"/>
          </p:cNvSpPr>
          <p:nvPr/>
        </p:nvSpPr>
        <p:spPr bwMode="auto">
          <a:xfrm rot="10800000" flipH="1" flipV="1">
            <a:off x="4516438"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6" name="Line 65"/>
          <p:cNvSpPr>
            <a:spLocks noChangeShapeType="1"/>
          </p:cNvSpPr>
          <p:nvPr/>
        </p:nvSpPr>
        <p:spPr bwMode="auto">
          <a:xfrm rot="10800000" flipH="1">
            <a:off x="4370388" y="4335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7" name="Line 66"/>
          <p:cNvSpPr>
            <a:spLocks noChangeShapeType="1"/>
          </p:cNvSpPr>
          <p:nvPr/>
        </p:nvSpPr>
        <p:spPr bwMode="auto">
          <a:xfrm>
            <a:off x="6316663" y="4567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8" name="Line 67"/>
          <p:cNvSpPr>
            <a:spLocks noChangeShapeType="1"/>
          </p:cNvSpPr>
          <p:nvPr/>
        </p:nvSpPr>
        <p:spPr bwMode="auto">
          <a:xfrm flipV="1">
            <a:off x="6027738" y="5646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9" name="Line 68"/>
          <p:cNvSpPr>
            <a:spLocks noChangeShapeType="1"/>
          </p:cNvSpPr>
          <p:nvPr/>
        </p:nvSpPr>
        <p:spPr bwMode="auto">
          <a:xfrm>
            <a:off x="2716213" y="5646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0" name="Line 69"/>
          <p:cNvSpPr>
            <a:spLocks noChangeShapeType="1"/>
          </p:cNvSpPr>
          <p:nvPr/>
        </p:nvSpPr>
        <p:spPr bwMode="auto">
          <a:xfrm>
            <a:off x="1203325" y="2622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1" name="Line 70"/>
          <p:cNvSpPr>
            <a:spLocks noChangeShapeType="1"/>
          </p:cNvSpPr>
          <p:nvPr/>
        </p:nvSpPr>
        <p:spPr bwMode="auto">
          <a:xfrm>
            <a:off x="2859088" y="4351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2" name="Line 71"/>
          <p:cNvSpPr>
            <a:spLocks noChangeShapeType="1"/>
          </p:cNvSpPr>
          <p:nvPr/>
        </p:nvSpPr>
        <p:spPr bwMode="auto">
          <a:xfrm>
            <a:off x="4516438" y="298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3" name="Line 72"/>
          <p:cNvSpPr>
            <a:spLocks noChangeShapeType="1"/>
          </p:cNvSpPr>
          <p:nvPr/>
        </p:nvSpPr>
        <p:spPr bwMode="auto">
          <a:xfrm>
            <a:off x="6315075" y="3702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4" name="Line 73"/>
          <p:cNvSpPr>
            <a:spLocks noChangeShapeType="1"/>
          </p:cNvSpPr>
          <p:nvPr/>
        </p:nvSpPr>
        <p:spPr bwMode="auto">
          <a:xfrm>
            <a:off x="6316663" y="4567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5" name="Title 77"/>
          <p:cNvSpPr>
            <a:spLocks noGrp="1"/>
          </p:cNvSpPr>
          <p:nvPr>
            <p:ph type="title"/>
          </p:nvPr>
        </p:nvSpPr>
        <p:spPr/>
        <p:txBody>
          <a:bodyPr/>
          <a:lstStyle/>
          <a:p>
            <a:r>
              <a:rPr altLang="en-US"/>
              <a:t>Discussion/Excertise-16</a:t>
            </a:r>
          </a:p>
        </p:txBody>
      </p:sp>
      <p:sp>
        <p:nvSpPr>
          <p:cNvPr id="284746" name="Content Placeholder 79"/>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8474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FCCC6C-8460-47F2-A953-E0F90DBC7A87}" type="slidenum">
              <a:rPr lang="en-US" altLang="en-US" sz="1200" smtClean="0">
                <a:solidFill>
                  <a:srgbClr val="898989"/>
                </a:solidFill>
              </a:rPr>
              <a:pPr>
                <a:spcBef>
                  <a:spcPct val="0"/>
                </a:spcBef>
                <a:buFontTx/>
                <a:buNone/>
              </a:pPr>
              <a:t>155</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3"/>
          <p:cNvSpPr>
            <a:spLocks noChangeArrowheads="1"/>
          </p:cNvSpPr>
          <p:nvPr/>
        </p:nvSpPr>
        <p:spPr bwMode="auto">
          <a:xfrm>
            <a:off x="195263" y="3465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6723" name="Line 4"/>
          <p:cNvSpPr>
            <a:spLocks noChangeShapeType="1"/>
          </p:cNvSpPr>
          <p:nvPr/>
        </p:nvSpPr>
        <p:spPr bwMode="auto">
          <a:xfrm>
            <a:off x="915988" y="3752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24" name="Rectangle 5"/>
          <p:cNvSpPr>
            <a:spLocks noChangeArrowheads="1"/>
          </p:cNvSpPr>
          <p:nvPr/>
        </p:nvSpPr>
        <p:spPr bwMode="auto">
          <a:xfrm>
            <a:off x="8188325" y="3449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latin typeface="Verdana" panose="020B0604030504040204" pitchFamily="34" charset="0"/>
              </a:rPr>
              <a:t>Finish</a:t>
            </a:r>
          </a:p>
        </p:txBody>
      </p:sp>
      <p:sp>
        <p:nvSpPr>
          <p:cNvPr id="286725" name="Rectangle 6"/>
          <p:cNvSpPr>
            <a:spLocks noChangeArrowheads="1"/>
          </p:cNvSpPr>
          <p:nvPr/>
        </p:nvSpPr>
        <p:spPr bwMode="auto">
          <a:xfrm>
            <a:off x="1416050"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6726" name="Rectangle 7"/>
          <p:cNvSpPr>
            <a:spLocks noChangeArrowheads="1"/>
          </p:cNvSpPr>
          <p:nvPr/>
        </p:nvSpPr>
        <p:spPr bwMode="auto">
          <a:xfrm>
            <a:off x="1419225"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27" name="Rectangle 8"/>
          <p:cNvSpPr>
            <a:spLocks noChangeArrowheads="1"/>
          </p:cNvSpPr>
          <p:nvPr/>
        </p:nvSpPr>
        <p:spPr bwMode="auto">
          <a:xfrm>
            <a:off x="1419225"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28" name="Rectangle 9"/>
          <p:cNvSpPr>
            <a:spLocks noChangeArrowheads="1"/>
          </p:cNvSpPr>
          <p:nvPr/>
        </p:nvSpPr>
        <p:spPr bwMode="auto">
          <a:xfrm>
            <a:off x="2427288"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29" name="Rectangle 10"/>
          <p:cNvSpPr>
            <a:spLocks noChangeArrowheads="1"/>
          </p:cNvSpPr>
          <p:nvPr/>
        </p:nvSpPr>
        <p:spPr bwMode="auto">
          <a:xfrm>
            <a:off x="2427288"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30" name="Text Box 11"/>
          <p:cNvSpPr txBox="1">
            <a:spLocks noChangeArrowheads="1"/>
          </p:cNvSpPr>
          <p:nvPr/>
        </p:nvSpPr>
        <p:spPr bwMode="auto">
          <a:xfrm>
            <a:off x="1347788"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31" name="Text Box 12"/>
          <p:cNvSpPr txBox="1">
            <a:spLocks noChangeArrowheads="1"/>
          </p:cNvSpPr>
          <p:nvPr/>
        </p:nvSpPr>
        <p:spPr bwMode="auto">
          <a:xfrm>
            <a:off x="1347788"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32" name="Rectangle 13"/>
          <p:cNvSpPr>
            <a:spLocks noChangeArrowheads="1"/>
          </p:cNvSpPr>
          <p:nvPr/>
        </p:nvSpPr>
        <p:spPr bwMode="auto">
          <a:xfrm>
            <a:off x="3071813" y="1754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6733" name="Rectangle 14"/>
          <p:cNvSpPr>
            <a:spLocks noChangeArrowheads="1"/>
          </p:cNvSpPr>
          <p:nvPr/>
        </p:nvSpPr>
        <p:spPr bwMode="auto">
          <a:xfrm>
            <a:off x="3074988" y="1754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34" name="Rectangle 15"/>
          <p:cNvSpPr>
            <a:spLocks noChangeArrowheads="1"/>
          </p:cNvSpPr>
          <p:nvPr/>
        </p:nvSpPr>
        <p:spPr bwMode="auto">
          <a:xfrm>
            <a:off x="3074988" y="2473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7</a:t>
            </a:r>
          </a:p>
        </p:txBody>
      </p:sp>
      <p:sp>
        <p:nvSpPr>
          <p:cNvPr id="286735" name="Rectangle 16"/>
          <p:cNvSpPr>
            <a:spLocks noChangeArrowheads="1"/>
          </p:cNvSpPr>
          <p:nvPr/>
        </p:nvSpPr>
        <p:spPr bwMode="auto">
          <a:xfrm>
            <a:off x="4083050" y="2474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36" name="Rectangle 17"/>
          <p:cNvSpPr>
            <a:spLocks noChangeArrowheads="1"/>
          </p:cNvSpPr>
          <p:nvPr/>
        </p:nvSpPr>
        <p:spPr bwMode="auto">
          <a:xfrm>
            <a:off x="4083050" y="1754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8</a:t>
            </a:r>
          </a:p>
        </p:txBody>
      </p:sp>
      <p:sp>
        <p:nvSpPr>
          <p:cNvPr id="286737" name="Text Box 18"/>
          <p:cNvSpPr txBox="1">
            <a:spLocks noChangeArrowheads="1"/>
          </p:cNvSpPr>
          <p:nvPr/>
        </p:nvSpPr>
        <p:spPr bwMode="auto">
          <a:xfrm>
            <a:off x="3003550" y="1449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38" name="Text Box 19"/>
          <p:cNvSpPr txBox="1">
            <a:spLocks noChangeArrowheads="1"/>
          </p:cNvSpPr>
          <p:nvPr/>
        </p:nvSpPr>
        <p:spPr bwMode="auto">
          <a:xfrm>
            <a:off x="3003550" y="2744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39" name="Line 20"/>
          <p:cNvSpPr>
            <a:spLocks noChangeShapeType="1"/>
          </p:cNvSpPr>
          <p:nvPr/>
        </p:nvSpPr>
        <p:spPr bwMode="auto">
          <a:xfrm>
            <a:off x="2716213" y="2257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40" name="Rectangle 21"/>
          <p:cNvSpPr>
            <a:spLocks noChangeArrowheads="1"/>
          </p:cNvSpPr>
          <p:nvPr/>
        </p:nvSpPr>
        <p:spPr bwMode="auto">
          <a:xfrm>
            <a:off x="4727575"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6741" name="Rectangle 22"/>
          <p:cNvSpPr>
            <a:spLocks noChangeArrowheads="1"/>
          </p:cNvSpPr>
          <p:nvPr/>
        </p:nvSpPr>
        <p:spPr bwMode="auto">
          <a:xfrm>
            <a:off x="4730750"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42" name="Rectangle 23"/>
          <p:cNvSpPr>
            <a:spLocks noChangeArrowheads="1"/>
          </p:cNvSpPr>
          <p:nvPr/>
        </p:nvSpPr>
        <p:spPr bwMode="auto">
          <a:xfrm>
            <a:off x="4730750"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43" name="Rectangle 24"/>
          <p:cNvSpPr>
            <a:spLocks noChangeArrowheads="1"/>
          </p:cNvSpPr>
          <p:nvPr/>
        </p:nvSpPr>
        <p:spPr bwMode="auto">
          <a:xfrm>
            <a:off x="5738813"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4" name="Rectangle 25"/>
          <p:cNvSpPr>
            <a:spLocks noChangeArrowheads="1"/>
          </p:cNvSpPr>
          <p:nvPr/>
        </p:nvSpPr>
        <p:spPr bwMode="auto">
          <a:xfrm>
            <a:off x="5738813"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5" name="Text Box 26"/>
          <p:cNvSpPr txBox="1">
            <a:spLocks noChangeArrowheads="1"/>
          </p:cNvSpPr>
          <p:nvPr/>
        </p:nvSpPr>
        <p:spPr bwMode="auto">
          <a:xfrm>
            <a:off x="4659313"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46" name="Text Box 27"/>
          <p:cNvSpPr txBox="1">
            <a:spLocks noChangeArrowheads="1"/>
          </p:cNvSpPr>
          <p:nvPr/>
        </p:nvSpPr>
        <p:spPr bwMode="auto">
          <a:xfrm>
            <a:off x="4659313"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47" name="Rectangle 28"/>
          <p:cNvSpPr>
            <a:spLocks noChangeArrowheads="1"/>
          </p:cNvSpPr>
          <p:nvPr/>
        </p:nvSpPr>
        <p:spPr bwMode="auto">
          <a:xfrm>
            <a:off x="6600825" y="3251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6748" name="Rectangle 29"/>
          <p:cNvSpPr>
            <a:spLocks noChangeArrowheads="1"/>
          </p:cNvSpPr>
          <p:nvPr/>
        </p:nvSpPr>
        <p:spPr bwMode="auto">
          <a:xfrm>
            <a:off x="6604000" y="3251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9" name="Rectangle 30"/>
          <p:cNvSpPr>
            <a:spLocks noChangeArrowheads="1"/>
          </p:cNvSpPr>
          <p:nvPr/>
        </p:nvSpPr>
        <p:spPr bwMode="auto">
          <a:xfrm>
            <a:off x="6604000" y="3970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50" name="Rectangle 31"/>
          <p:cNvSpPr>
            <a:spLocks noChangeArrowheads="1"/>
          </p:cNvSpPr>
          <p:nvPr/>
        </p:nvSpPr>
        <p:spPr bwMode="auto">
          <a:xfrm>
            <a:off x="7612063" y="3971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286751" name="Rectangle 32"/>
          <p:cNvSpPr>
            <a:spLocks noChangeArrowheads="1"/>
          </p:cNvSpPr>
          <p:nvPr/>
        </p:nvSpPr>
        <p:spPr bwMode="auto">
          <a:xfrm>
            <a:off x="7612063" y="3251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286752" name="Text Box 33"/>
          <p:cNvSpPr txBox="1">
            <a:spLocks noChangeArrowheads="1"/>
          </p:cNvSpPr>
          <p:nvPr/>
        </p:nvSpPr>
        <p:spPr bwMode="auto">
          <a:xfrm>
            <a:off x="6532563" y="2946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53" name="Text Box 34"/>
          <p:cNvSpPr txBox="1">
            <a:spLocks noChangeArrowheads="1"/>
          </p:cNvSpPr>
          <p:nvPr/>
        </p:nvSpPr>
        <p:spPr bwMode="auto">
          <a:xfrm>
            <a:off x="6532563" y="4241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54" name="Line 35"/>
          <p:cNvSpPr>
            <a:spLocks noChangeShapeType="1"/>
          </p:cNvSpPr>
          <p:nvPr/>
        </p:nvSpPr>
        <p:spPr bwMode="auto">
          <a:xfrm>
            <a:off x="4373563" y="2241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55" name="Line 36"/>
          <p:cNvSpPr>
            <a:spLocks noChangeShapeType="1"/>
          </p:cNvSpPr>
          <p:nvPr/>
        </p:nvSpPr>
        <p:spPr bwMode="auto">
          <a:xfrm>
            <a:off x="7900988" y="3736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56" name="Rectangle 37"/>
          <p:cNvSpPr>
            <a:spLocks noChangeArrowheads="1"/>
          </p:cNvSpPr>
          <p:nvPr/>
        </p:nvSpPr>
        <p:spPr bwMode="auto">
          <a:xfrm>
            <a:off x="1416050"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6757" name="Rectangle 38"/>
          <p:cNvSpPr>
            <a:spLocks noChangeArrowheads="1"/>
          </p:cNvSpPr>
          <p:nvPr/>
        </p:nvSpPr>
        <p:spPr bwMode="auto">
          <a:xfrm>
            <a:off x="1419225"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58" name="Rectangle 39"/>
          <p:cNvSpPr>
            <a:spLocks noChangeArrowheads="1"/>
          </p:cNvSpPr>
          <p:nvPr/>
        </p:nvSpPr>
        <p:spPr bwMode="auto">
          <a:xfrm>
            <a:off x="1419225"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59" name="Rectangle 40"/>
          <p:cNvSpPr>
            <a:spLocks noChangeArrowheads="1"/>
          </p:cNvSpPr>
          <p:nvPr/>
        </p:nvSpPr>
        <p:spPr bwMode="auto">
          <a:xfrm>
            <a:off x="2427288"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286760" name="Rectangle 41"/>
          <p:cNvSpPr>
            <a:spLocks noChangeArrowheads="1"/>
          </p:cNvSpPr>
          <p:nvPr/>
        </p:nvSpPr>
        <p:spPr bwMode="auto">
          <a:xfrm>
            <a:off x="2427288"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286761" name="Text Box 42"/>
          <p:cNvSpPr txBox="1">
            <a:spLocks noChangeArrowheads="1"/>
          </p:cNvSpPr>
          <p:nvPr/>
        </p:nvSpPr>
        <p:spPr bwMode="auto">
          <a:xfrm>
            <a:off x="1347788"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62" name="Text Box 43"/>
          <p:cNvSpPr txBox="1">
            <a:spLocks noChangeArrowheads="1"/>
          </p:cNvSpPr>
          <p:nvPr/>
        </p:nvSpPr>
        <p:spPr bwMode="auto">
          <a:xfrm>
            <a:off x="1347788"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63" name="Rectangle 44"/>
          <p:cNvSpPr>
            <a:spLocks noChangeArrowheads="1"/>
          </p:cNvSpPr>
          <p:nvPr/>
        </p:nvSpPr>
        <p:spPr bwMode="auto">
          <a:xfrm>
            <a:off x="4727575"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6764" name="Rectangle 45"/>
          <p:cNvSpPr>
            <a:spLocks noChangeArrowheads="1"/>
          </p:cNvSpPr>
          <p:nvPr/>
        </p:nvSpPr>
        <p:spPr bwMode="auto">
          <a:xfrm>
            <a:off x="4730750"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286765" name="Rectangle 46"/>
          <p:cNvSpPr>
            <a:spLocks noChangeArrowheads="1"/>
          </p:cNvSpPr>
          <p:nvPr/>
        </p:nvSpPr>
        <p:spPr bwMode="auto">
          <a:xfrm>
            <a:off x="4730750"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286766" name="Rectangle 47"/>
          <p:cNvSpPr>
            <a:spLocks noChangeArrowheads="1"/>
          </p:cNvSpPr>
          <p:nvPr/>
        </p:nvSpPr>
        <p:spPr bwMode="auto">
          <a:xfrm>
            <a:off x="5738813"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67" name="Rectangle 48"/>
          <p:cNvSpPr>
            <a:spLocks noChangeArrowheads="1"/>
          </p:cNvSpPr>
          <p:nvPr/>
        </p:nvSpPr>
        <p:spPr bwMode="auto">
          <a:xfrm>
            <a:off x="5738813"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10</a:t>
            </a:r>
          </a:p>
        </p:txBody>
      </p:sp>
      <p:sp>
        <p:nvSpPr>
          <p:cNvPr id="286768" name="Text Box 49"/>
          <p:cNvSpPr txBox="1">
            <a:spLocks noChangeArrowheads="1"/>
          </p:cNvSpPr>
          <p:nvPr/>
        </p:nvSpPr>
        <p:spPr bwMode="auto">
          <a:xfrm>
            <a:off x="4659313"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69" name="Text Box 50"/>
          <p:cNvSpPr txBox="1">
            <a:spLocks noChangeArrowheads="1"/>
          </p:cNvSpPr>
          <p:nvPr/>
        </p:nvSpPr>
        <p:spPr bwMode="auto">
          <a:xfrm>
            <a:off x="4659313"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70" name="Line 51"/>
          <p:cNvSpPr>
            <a:spLocks noChangeShapeType="1"/>
          </p:cNvSpPr>
          <p:nvPr/>
        </p:nvSpPr>
        <p:spPr bwMode="auto">
          <a:xfrm>
            <a:off x="1203325" y="2241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1" name="Line 52"/>
          <p:cNvSpPr>
            <a:spLocks noChangeShapeType="1"/>
          </p:cNvSpPr>
          <p:nvPr/>
        </p:nvSpPr>
        <p:spPr bwMode="auto">
          <a:xfrm>
            <a:off x="1203325" y="5265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72" name="Line 53"/>
          <p:cNvSpPr>
            <a:spLocks noChangeShapeType="1"/>
          </p:cNvSpPr>
          <p:nvPr/>
        </p:nvSpPr>
        <p:spPr bwMode="auto">
          <a:xfrm flipV="1">
            <a:off x="6316663" y="2241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3" name="Line 54"/>
          <p:cNvSpPr>
            <a:spLocks noChangeShapeType="1"/>
          </p:cNvSpPr>
          <p:nvPr/>
        </p:nvSpPr>
        <p:spPr bwMode="auto">
          <a:xfrm>
            <a:off x="6027738" y="2241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4" name="Rectangle 55"/>
          <p:cNvSpPr>
            <a:spLocks noChangeArrowheads="1"/>
          </p:cNvSpPr>
          <p:nvPr/>
        </p:nvSpPr>
        <p:spPr bwMode="auto">
          <a:xfrm>
            <a:off x="3071813" y="3394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6775" name="Rectangle 56"/>
          <p:cNvSpPr>
            <a:spLocks noChangeArrowheads="1"/>
          </p:cNvSpPr>
          <p:nvPr/>
        </p:nvSpPr>
        <p:spPr bwMode="auto">
          <a:xfrm>
            <a:off x="3074988" y="3394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76" name="Rectangle 57"/>
          <p:cNvSpPr>
            <a:spLocks noChangeArrowheads="1"/>
          </p:cNvSpPr>
          <p:nvPr/>
        </p:nvSpPr>
        <p:spPr bwMode="auto">
          <a:xfrm>
            <a:off x="3074988" y="4113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77" name="Rectangle 58"/>
          <p:cNvSpPr>
            <a:spLocks noChangeArrowheads="1"/>
          </p:cNvSpPr>
          <p:nvPr/>
        </p:nvSpPr>
        <p:spPr bwMode="auto">
          <a:xfrm>
            <a:off x="4083050" y="4114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78" name="Rectangle 59"/>
          <p:cNvSpPr>
            <a:spLocks noChangeArrowheads="1"/>
          </p:cNvSpPr>
          <p:nvPr/>
        </p:nvSpPr>
        <p:spPr bwMode="auto">
          <a:xfrm>
            <a:off x="4083050" y="3394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79" name="Text Box 60"/>
          <p:cNvSpPr txBox="1">
            <a:spLocks noChangeArrowheads="1"/>
          </p:cNvSpPr>
          <p:nvPr/>
        </p:nvSpPr>
        <p:spPr bwMode="auto">
          <a:xfrm>
            <a:off x="3003550" y="3089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80" name="Text Box 61"/>
          <p:cNvSpPr txBox="1">
            <a:spLocks noChangeArrowheads="1"/>
          </p:cNvSpPr>
          <p:nvPr/>
        </p:nvSpPr>
        <p:spPr bwMode="auto">
          <a:xfrm>
            <a:off x="3003550" y="4384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81" name="Line 62"/>
          <p:cNvSpPr>
            <a:spLocks noChangeShapeType="1"/>
          </p:cNvSpPr>
          <p:nvPr/>
        </p:nvSpPr>
        <p:spPr bwMode="auto">
          <a:xfrm flipV="1">
            <a:off x="2895600"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2" name="Line 63"/>
          <p:cNvSpPr>
            <a:spLocks noChangeShapeType="1"/>
          </p:cNvSpPr>
          <p:nvPr/>
        </p:nvSpPr>
        <p:spPr bwMode="auto">
          <a:xfrm>
            <a:off x="2716213" y="2586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3" name="Line 64"/>
          <p:cNvSpPr>
            <a:spLocks noChangeShapeType="1"/>
          </p:cNvSpPr>
          <p:nvPr/>
        </p:nvSpPr>
        <p:spPr bwMode="auto">
          <a:xfrm rot="10800000" flipH="1" flipV="1">
            <a:off x="4516438"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4" name="Line 65"/>
          <p:cNvSpPr>
            <a:spLocks noChangeShapeType="1"/>
          </p:cNvSpPr>
          <p:nvPr/>
        </p:nvSpPr>
        <p:spPr bwMode="auto">
          <a:xfrm rot="10800000" flipH="1">
            <a:off x="4370388" y="3954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5" name="Line 66"/>
          <p:cNvSpPr>
            <a:spLocks noChangeShapeType="1"/>
          </p:cNvSpPr>
          <p:nvPr/>
        </p:nvSpPr>
        <p:spPr bwMode="auto">
          <a:xfrm>
            <a:off x="6316663" y="4186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6" name="Line 67"/>
          <p:cNvSpPr>
            <a:spLocks noChangeShapeType="1"/>
          </p:cNvSpPr>
          <p:nvPr/>
        </p:nvSpPr>
        <p:spPr bwMode="auto">
          <a:xfrm flipV="1">
            <a:off x="6027738" y="5265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7" name="Line 68"/>
          <p:cNvSpPr>
            <a:spLocks noChangeShapeType="1"/>
          </p:cNvSpPr>
          <p:nvPr/>
        </p:nvSpPr>
        <p:spPr bwMode="auto">
          <a:xfrm>
            <a:off x="2716213" y="5265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88" name="Line 69"/>
          <p:cNvSpPr>
            <a:spLocks noChangeShapeType="1"/>
          </p:cNvSpPr>
          <p:nvPr/>
        </p:nvSpPr>
        <p:spPr bwMode="auto">
          <a:xfrm>
            <a:off x="1203325" y="2241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89" name="Line 70"/>
          <p:cNvSpPr>
            <a:spLocks noChangeShapeType="1"/>
          </p:cNvSpPr>
          <p:nvPr/>
        </p:nvSpPr>
        <p:spPr bwMode="auto">
          <a:xfrm>
            <a:off x="2859088" y="3970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0" name="Line 71"/>
          <p:cNvSpPr>
            <a:spLocks noChangeShapeType="1"/>
          </p:cNvSpPr>
          <p:nvPr/>
        </p:nvSpPr>
        <p:spPr bwMode="auto">
          <a:xfrm>
            <a:off x="4516438" y="2601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1" name="Line 72"/>
          <p:cNvSpPr>
            <a:spLocks noChangeShapeType="1"/>
          </p:cNvSpPr>
          <p:nvPr/>
        </p:nvSpPr>
        <p:spPr bwMode="auto">
          <a:xfrm>
            <a:off x="6315075" y="3321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2" name="Line 73"/>
          <p:cNvSpPr>
            <a:spLocks noChangeShapeType="1"/>
          </p:cNvSpPr>
          <p:nvPr/>
        </p:nvSpPr>
        <p:spPr bwMode="auto">
          <a:xfrm>
            <a:off x="6316663" y="4186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3" name="Text Box 74"/>
          <p:cNvSpPr txBox="1">
            <a:spLocks noChangeArrowheads="1"/>
          </p:cNvSpPr>
          <p:nvPr/>
        </p:nvSpPr>
        <p:spPr bwMode="auto">
          <a:xfrm>
            <a:off x="5808663" y="1066800"/>
            <a:ext cx="319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solidFill>
                  <a:srgbClr val="FF3300"/>
                </a:solidFill>
                <a:latin typeface="Verdana" panose="020B0604030504040204" pitchFamily="34" charset="0"/>
              </a:rPr>
              <a:t>Critical Path : ADCG</a:t>
            </a:r>
          </a:p>
        </p:txBody>
      </p:sp>
      <p:sp>
        <p:nvSpPr>
          <p:cNvPr id="286794" name="Title 74"/>
          <p:cNvSpPr>
            <a:spLocks noGrp="1"/>
          </p:cNvSpPr>
          <p:nvPr>
            <p:ph type="title"/>
          </p:nvPr>
        </p:nvSpPr>
        <p:spPr/>
        <p:txBody>
          <a:bodyPr/>
          <a:lstStyle/>
          <a:p>
            <a:r>
              <a:rPr altLang="en-US" b="1"/>
              <a:t>Network Exercise - solution</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67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4794FD-7B5B-4F49-92F3-0401C9D19ACD}" type="slidenum">
              <a:rPr lang="en-US" altLang="en-US" sz="1200" smtClean="0">
                <a:solidFill>
                  <a:srgbClr val="898989"/>
                </a:solidFill>
              </a:rPr>
              <a:pPr>
                <a:spcBef>
                  <a:spcPct val="0"/>
                </a:spcBef>
                <a:buFontTx/>
                <a:buNone/>
              </a:pPr>
              <a:t>156</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itle 2"/>
          <p:cNvSpPr>
            <a:spLocks noGrp="1"/>
          </p:cNvSpPr>
          <p:nvPr>
            <p:ph type="title"/>
          </p:nvPr>
        </p:nvSpPr>
        <p:spPr/>
        <p:txBody>
          <a:bodyPr/>
          <a:lstStyle/>
          <a:p>
            <a:r>
              <a:rPr altLang="en-US"/>
              <a:t>Facts/Tips for Critical Path</a:t>
            </a:r>
          </a:p>
        </p:txBody>
      </p:sp>
      <p:sp>
        <p:nvSpPr>
          <p:cNvPr id="4" name="Content Placeholder 3"/>
          <p:cNvSpPr>
            <a:spLocks noGrp="1"/>
          </p:cNvSpPr>
          <p:nvPr>
            <p:ph idx="1"/>
          </p:nvPr>
        </p:nvSpPr>
        <p:spPr>
          <a:xfrm>
            <a:off x="457200" y="1036638"/>
            <a:ext cx="8229600" cy="5135562"/>
          </a:xfrm>
        </p:spPr>
        <p:txBody>
          <a:bodyPr>
            <a:normAutofit fontScale="55000" lnSpcReduction="20000"/>
          </a:bodyPr>
          <a:lstStyle/>
          <a:p>
            <a:pPr>
              <a:buFont typeface="Arial" charset="0"/>
              <a:buChar char="•"/>
              <a:defRPr/>
            </a:pPr>
            <a:r>
              <a:rPr lang="en-US" u="sng" dirty="0"/>
              <a:t>Total Float </a:t>
            </a:r>
            <a:r>
              <a:rPr lang="en-US" dirty="0"/>
              <a:t>is the amount of time the task can delayed without delaying the project finish date. </a:t>
            </a:r>
          </a:p>
          <a:p>
            <a:pPr>
              <a:buFont typeface="Arial" charset="0"/>
              <a:buChar char="•"/>
              <a:defRPr/>
            </a:pPr>
            <a:r>
              <a:rPr lang="en-US" u="sng" dirty="0"/>
              <a:t>Free float </a:t>
            </a:r>
            <a:r>
              <a:rPr lang="en-US" dirty="0"/>
              <a:t>is the amount of time a task can slip without delaying the early start of any task that immediately follows it</a:t>
            </a:r>
          </a:p>
          <a:p>
            <a:pPr>
              <a:buFont typeface="Arial" charset="0"/>
              <a:buChar char="•"/>
              <a:defRPr/>
            </a:pPr>
            <a:r>
              <a:rPr lang="en-US" dirty="0"/>
              <a:t>It is possible that a </a:t>
            </a:r>
            <a:r>
              <a:rPr lang="en-US" u="sng" dirty="0"/>
              <a:t>zero float activity may not </a:t>
            </a:r>
            <a:r>
              <a:rPr lang="en-US" dirty="0"/>
              <a:t>be on critical path</a:t>
            </a:r>
          </a:p>
          <a:p>
            <a:pPr>
              <a:buFont typeface="Arial" charset="0"/>
              <a:buChar char="•"/>
              <a:defRPr/>
            </a:pPr>
            <a:r>
              <a:rPr lang="en-US" u="sng" dirty="0"/>
              <a:t>Longest path &amp; shortest time </a:t>
            </a:r>
            <a:r>
              <a:rPr lang="en-US" dirty="0"/>
              <a:t>possible to complete the project</a:t>
            </a:r>
          </a:p>
          <a:p>
            <a:pPr>
              <a:buFont typeface="Arial" charset="0"/>
              <a:buChar char="•"/>
              <a:defRPr/>
            </a:pPr>
            <a:r>
              <a:rPr lang="en-US" dirty="0"/>
              <a:t>A project can </a:t>
            </a:r>
            <a:r>
              <a:rPr lang="en-US" u="sng" dirty="0"/>
              <a:t>multiple critical </a:t>
            </a:r>
            <a:r>
              <a:rPr lang="en-US" dirty="0"/>
              <a:t>paths</a:t>
            </a:r>
          </a:p>
          <a:p>
            <a:pPr>
              <a:buFont typeface="Arial" charset="0"/>
              <a:buChar char="•"/>
              <a:defRPr/>
            </a:pPr>
            <a:r>
              <a:rPr lang="en-US" u="sng" dirty="0"/>
              <a:t>Difference</a:t>
            </a:r>
            <a:r>
              <a:rPr lang="en-US" dirty="0"/>
              <a:t> between late and early is float</a:t>
            </a:r>
          </a:p>
          <a:p>
            <a:pPr>
              <a:buFont typeface="Arial" charset="0"/>
              <a:buChar char="•"/>
              <a:defRPr/>
            </a:pPr>
            <a:r>
              <a:rPr lang="en-US" u="sng" dirty="0"/>
              <a:t>Positive float </a:t>
            </a:r>
            <a:r>
              <a:rPr lang="en-US" dirty="0"/>
              <a:t>(the activity can wait to start even after previous activity finishes)</a:t>
            </a:r>
          </a:p>
          <a:p>
            <a:pPr>
              <a:buFont typeface="Arial" charset="0"/>
              <a:buChar char="•"/>
              <a:defRPr/>
            </a:pPr>
            <a:r>
              <a:rPr lang="en-US" u="sng" dirty="0"/>
              <a:t>Negative float </a:t>
            </a:r>
            <a:r>
              <a:rPr lang="en-US" dirty="0"/>
              <a:t>(the activity must start before  previous finishes)</a:t>
            </a:r>
          </a:p>
          <a:p>
            <a:pPr>
              <a:buFont typeface="Arial" charset="0"/>
              <a:buChar char="•"/>
              <a:defRPr/>
            </a:pPr>
            <a:r>
              <a:rPr lang="en-US" u="sng" dirty="0"/>
              <a:t>Zero float</a:t>
            </a:r>
            <a:r>
              <a:rPr lang="en-US" dirty="0"/>
              <a:t> (the activity must immediately start after the finish of previous one)</a:t>
            </a:r>
          </a:p>
          <a:p>
            <a:pPr>
              <a:buFont typeface="Arial" charset="0"/>
              <a:buChar char="•"/>
              <a:defRPr/>
            </a:pPr>
            <a:r>
              <a:rPr lang="en-US" u="sng" dirty="0"/>
              <a:t>Crashing</a:t>
            </a:r>
            <a:r>
              <a:rPr lang="en-US" dirty="0"/>
              <a:t> activities to short the overall duration of project</a:t>
            </a:r>
          </a:p>
          <a:p>
            <a:pPr>
              <a:buFont typeface="Arial" charset="0"/>
              <a:buChar char="•"/>
              <a:defRPr/>
            </a:pPr>
            <a:r>
              <a:rPr lang="en-US" u="sng" dirty="0"/>
              <a:t>Fast-tracking</a:t>
            </a:r>
            <a:r>
              <a:rPr lang="en-US" dirty="0"/>
              <a:t> activities to short the overall duration of project</a:t>
            </a:r>
          </a:p>
          <a:p>
            <a:pPr>
              <a:buFont typeface="Arial" charset="0"/>
              <a:buChar char="•"/>
              <a:defRPr/>
            </a:pPr>
            <a:r>
              <a:rPr lang="en-US" dirty="0"/>
              <a:t>Be </a:t>
            </a:r>
            <a:r>
              <a:rPr lang="en-US" u="sng" dirty="0"/>
              <a:t>cautious</a:t>
            </a:r>
            <a:r>
              <a:rPr lang="en-US" dirty="0"/>
              <a:t> that non-critical activity is not being delayed than the allowed free float</a:t>
            </a:r>
          </a:p>
          <a:p>
            <a:pPr>
              <a:buFont typeface="Arial" charset="0"/>
              <a:buChar char="•"/>
              <a:defRPr/>
            </a:pPr>
            <a:r>
              <a:rPr lang="en-US" u="sng" dirty="0"/>
              <a:t>Take care of </a:t>
            </a:r>
            <a:r>
              <a:rPr lang="en-US" dirty="0"/>
              <a:t>sub-critical path or non-critical path</a:t>
            </a:r>
          </a:p>
          <a:p>
            <a:pPr>
              <a:buFont typeface="Arial" charset="0"/>
              <a:buChar char="•"/>
              <a:defRPr/>
            </a:pPr>
            <a:r>
              <a:rPr lang="en-US" dirty="0"/>
              <a:t>Manage </a:t>
            </a:r>
            <a:r>
              <a:rPr lang="en-US" u="sng" dirty="0"/>
              <a:t>critical path resources </a:t>
            </a:r>
            <a:r>
              <a:rPr lang="en-US" dirty="0"/>
              <a:t>very closely</a:t>
            </a:r>
          </a:p>
          <a:p>
            <a:pPr>
              <a:buFont typeface="Arial" charset="0"/>
              <a:buChar char="•"/>
              <a:defRPr/>
            </a:pPr>
            <a:r>
              <a:rPr lang="en-US" u="sng" dirty="0"/>
              <a:t>Do not overload </a:t>
            </a:r>
            <a:r>
              <a:rPr lang="en-US" dirty="0"/>
              <a:t>critical path activity resources</a:t>
            </a:r>
          </a:p>
          <a:p>
            <a:pPr>
              <a:buFont typeface="Arial" charset="0"/>
              <a:buChar char="•"/>
              <a:defRPr/>
            </a:pPr>
            <a:r>
              <a:rPr lang="en-US" u="sng" dirty="0"/>
              <a:t>Avoid multitasking </a:t>
            </a:r>
            <a:r>
              <a:rPr lang="en-US" dirty="0"/>
              <a:t>for resources working on critical path activities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8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3842FC-B459-4ADA-BA96-9052C874F5EB}" type="slidenum">
              <a:rPr lang="en-US" altLang="en-US" sz="1200" smtClean="0">
                <a:solidFill>
                  <a:srgbClr val="898989"/>
                </a:solidFill>
              </a:rPr>
              <a:pPr>
                <a:spcBef>
                  <a:spcPct val="0"/>
                </a:spcBef>
                <a:buFontTx/>
                <a:buNone/>
              </a:pPr>
              <a:t>157</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3"/>
          <p:cNvSpPr>
            <a:spLocks noGrp="1"/>
          </p:cNvSpPr>
          <p:nvPr>
            <p:ph type="title"/>
          </p:nvPr>
        </p:nvSpPr>
        <p:spPr/>
        <p:txBody>
          <a:bodyPr/>
          <a:lstStyle/>
          <a:p>
            <a:r>
              <a:rPr altLang="en-US"/>
              <a:t>Project Time Management</a:t>
            </a:r>
          </a:p>
        </p:txBody>
      </p:sp>
      <p:sp>
        <p:nvSpPr>
          <p:cNvPr id="217091" name="Content Placeholder 4"/>
          <p:cNvSpPr>
            <a:spLocks noGrp="1"/>
          </p:cNvSpPr>
          <p:nvPr>
            <p:ph idx="1"/>
          </p:nvPr>
        </p:nvSpPr>
        <p:spPr/>
        <p:txBody>
          <a:bodyPr/>
          <a:lstStyle/>
          <a:p>
            <a:pPr marL="342900" lvl="1" indent="-342900">
              <a:buFont typeface="Arial" panose="020B0604020202020204" pitchFamily="34" charset="0"/>
              <a:buNone/>
            </a:pPr>
            <a:r>
              <a:rPr lang="en-US" altLang="en-US"/>
              <a:t>	</a:t>
            </a:r>
            <a:r>
              <a:rPr lang="en-US" altLang="en-US" b="1"/>
              <a:t>Processes required to manage timely completion of the project.</a:t>
            </a:r>
          </a:p>
          <a:p>
            <a:pPr>
              <a:buFont typeface="Arial" panose="020B0604020202020204" pitchFamily="34" charset="0"/>
              <a:buNone/>
            </a:pPr>
            <a:endParaRPr lang="en-US" altLang="en-US"/>
          </a:p>
        </p:txBody>
      </p:sp>
      <p:pic>
        <p:nvPicPr>
          <p:cNvPr id="217092" name="Picture 4" descr="D:\Works\Training-Material\My Pictures\PM-Images\Time-Mgm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960813"/>
            <a:ext cx="2438400"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70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3A8905-1074-40D2-9178-8958EB59B79B}" type="slidenum">
              <a:rPr lang="en-US" altLang="en-US" sz="1200" smtClean="0">
                <a:solidFill>
                  <a:srgbClr val="898989"/>
                </a:solidFill>
              </a:rPr>
              <a:pPr>
                <a:spcBef>
                  <a:spcPct val="0"/>
                </a:spcBef>
                <a:buFontTx/>
                <a:buNone/>
              </a:pPr>
              <a:t>122</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itle 2"/>
          <p:cNvSpPr>
            <a:spLocks noGrp="1"/>
          </p:cNvSpPr>
          <p:nvPr>
            <p:ph type="title"/>
          </p:nvPr>
        </p:nvSpPr>
        <p:spPr/>
        <p:txBody>
          <a:bodyPr/>
          <a:lstStyle/>
          <a:p>
            <a:r>
              <a:rPr altLang="en-US"/>
              <a:t>Benefits of PERT/CPM</a:t>
            </a:r>
          </a:p>
        </p:txBody>
      </p:sp>
      <p:sp>
        <p:nvSpPr>
          <p:cNvPr id="290819" name="Content Placeholder 3"/>
          <p:cNvSpPr>
            <a:spLocks noGrp="1"/>
          </p:cNvSpPr>
          <p:nvPr>
            <p:ph idx="1"/>
          </p:nvPr>
        </p:nvSpPr>
        <p:spPr>
          <a:xfrm>
            <a:off x="457200" y="1036638"/>
            <a:ext cx="8229600" cy="5135562"/>
          </a:xfrm>
        </p:spPr>
        <p:txBody>
          <a:bodyPr/>
          <a:lstStyle/>
          <a:p>
            <a:pPr>
              <a:buFont typeface="Arial" panose="020B0604020202020204" pitchFamily="34" charset="0"/>
              <a:buNone/>
            </a:pPr>
            <a:r>
              <a:rPr lang="en-US" altLang="en-US"/>
              <a:t>It Provides following information</a:t>
            </a:r>
          </a:p>
          <a:p>
            <a:pPr>
              <a:buFont typeface="Arial" panose="020B0604020202020204" pitchFamily="34" charset="0"/>
              <a:buNone/>
            </a:pPr>
            <a:endParaRPr lang="en-US" altLang="en-US"/>
          </a:p>
          <a:p>
            <a:r>
              <a:rPr lang="en-US" altLang="en-US" sz="2400"/>
              <a:t>Expected Project completion time</a:t>
            </a:r>
          </a:p>
          <a:p>
            <a:r>
              <a:rPr lang="en-US" altLang="en-US" sz="2400"/>
              <a:t>Probability of completion before a specified date</a:t>
            </a:r>
          </a:p>
          <a:p>
            <a:r>
              <a:rPr lang="en-US" altLang="en-US" sz="2400"/>
              <a:t>The critical path activities that directly impact the completion time</a:t>
            </a:r>
          </a:p>
          <a:p>
            <a:r>
              <a:rPr lang="en-US" altLang="en-US" sz="2400"/>
              <a:t>The activities that have slack time and that can lend resources to critical path activities</a:t>
            </a:r>
          </a:p>
          <a:p>
            <a:r>
              <a:rPr lang="en-US" altLang="en-US" sz="2400"/>
              <a:t>Activity start and end dates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0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F5926C-3715-4FD5-9183-C68F5F60383B}" type="slidenum">
              <a:rPr lang="en-US" altLang="en-US" sz="1200" smtClean="0">
                <a:solidFill>
                  <a:srgbClr val="898989"/>
                </a:solidFill>
              </a:rPr>
              <a:pPr>
                <a:spcBef>
                  <a:spcPct val="0"/>
                </a:spcBef>
                <a:buFontTx/>
                <a:buNone/>
              </a:pPr>
              <a:t>158</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3"/>
          <p:cNvSpPr>
            <a:spLocks noGrp="1"/>
          </p:cNvSpPr>
          <p:nvPr>
            <p:ph type="ctrTitle"/>
          </p:nvPr>
        </p:nvSpPr>
        <p:spPr/>
        <p:txBody>
          <a:bodyPr/>
          <a:lstStyle/>
          <a:p>
            <a:br>
              <a:rPr altLang="en-US" sz="4800"/>
            </a:br>
            <a:r>
              <a:rPr altLang="en-US" sz="4800"/>
              <a:t>Critical Chain Method </a:t>
            </a:r>
            <a:br>
              <a:rPr altLang="en-US" sz="4800"/>
            </a:br>
            <a:r>
              <a:rPr altLang="en-US" sz="4800"/>
              <a:t>(CCM)</a:t>
            </a:r>
            <a:br>
              <a:rPr altLang="en-US" sz="4800"/>
            </a:br>
            <a:endParaRPr altLang="en-US"/>
          </a:p>
        </p:txBody>
      </p:sp>
      <p:sp>
        <p:nvSpPr>
          <p:cNvPr id="139267" name="Content Placeholder 2"/>
          <p:cNvSpPr>
            <a:spLocks noGrp="1"/>
          </p:cNvSpPr>
          <p:nvPr>
            <p:ph type="subTitle" idx="1"/>
          </p:nvPr>
        </p:nvSpPr>
        <p:spPr/>
        <p:txBody>
          <a:bodyPr/>
          <a:lstStyle/>
          <a:p>
            <a:pPr>
              <a:defRPr/>
            </a:pPr>
            <a:endParaRPr lang="en-US" sz="6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2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330763-03EB-4527-A135-FCFBFC704E21}" type="slidenum">
              <a:rPr lang="en-US" altLang="en-US" sz="1200" smtClean="0">
                <a:solidFill>
                  <a:srgbClr val="898989"/>
                </a:solidFill>
              </a:rPr>
              <a:pPr>
                <a:spcBef>
                  <a:spcPct val="0"/>
                </a:spcBef>
                <a:buFontTx/>
                <a:buNone/>
              </a:pPr>
              <a:t>159</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1"/>
          <p:cNvSpPr>
            <a:spLocks noGrp="1"/>
          </p:cNvSpPr>
          <p:nvPr>
            <p:ph type="title"/>
          </p:nvPr>
        </p:nvSpPr>
        <p:spPr/>
        <p:txBody>
          <a:bodyPr/>
          <a:lstStyle/>
          <a:p>
            <a:r>
              <a:rPr altLang="en-US"/>
              <a:t>Background</a:t>
            </a:r>
          </a:p>
        </p:txBody>
      </p:sp>
      <p:sp>
        <p:nvSpPr>
          <p:cNvPr id="294915" name="Content Placeholder 2"/>
          <p:cNvSpPr>
            <a:spLocks noGrp="1"/>
          </p:cNvSpPr>
          <p:nvPr>
            <p:ph idx="1"/>
          </p:nvPr>
        </p:nvSpPr>
        <p:spPr>
          <a:xfrm>
            <a:off x="457200" y="990600"/>
            <a:ext cx="8229600" cy="5105400"/>
          </a:xfrm>
        </p:spPr>
        <p:txBody>
          <a:bodyPr/>
          <a:lstStyle/>
          <a:p>
            <a:r>
              <a:rPr lang="en-US" altLang="en-US"/>
              <a:t>Eliyahu Goldratt proposed CCM</a:t>
            </a:r>
          </a:p>
          <a:p>
            <a:r>
              <a:rPr lang="en-US" altLang="en-US"/>
              <a:t>This is developed based on the TOC framework</a:t>
            </a:r>
          </a:p>
          <a:p>
            <a:endParaRPr lang="en-US" altLang="en-US"/>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49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8B5B81-F720-4EAE-A5D3-C39FC7FCC641}" type="slidenum">
              <a:rPr lang="en-US" altLang="en-US" sz="1200" smtClean="0">
                <a:solidFill>
                  <a:srgbClr val="898989"/>
                </a:solidFill>
              </a:rPr>
              <a:pPr>
                <a:spcBef>
                  <a:spcPct val="0"/>
                </a:spcBef>
                <a:buFontTx/>
                <a:buNone/>
              </a:pPr>
              <a:t>160</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itle 1"/>
          <p:cNvSpPr>
            <a:spLocks noGrp="1"/>
          </p:cNvSpPr>
          <p:nvPr>
            <p:ph type="title"/>
          </p:nvPr>
        </p:nvSpPr>
        <p:spPr/>
        <p:txBody>
          <a:bodyPr/>
          <a:lstStyle/>
          <a:p>
            <a:r>
              <a:rPr altLang="en-US"/>
              <a:t>Why CCM is needed?</a:t>
            </a:r>
          </a:p>
        </p:txBody>
      </p:sp>
      <p:sp>
        <p:nvSpPr>
          <p:cNvPr id="3" name="Content Placeholder 2"/>
          <p:cNvSpPr>
            <a:spLocks noGrp="1"/>
          </p:cNvSpPr>
          <p:nvPr>
            <p:ph idx="1"/>
          </p:nvPr>
        </p:nvSpPr>
        <p:spPr>
          <a:xfrm>
            <a:off x="457200" y="990600"/>
            <a:ext cx="8229600" cy="5105400"/>
          </a:xfrm>
        </p:spPr>
        <p:txBody>
          <a:bodyPr/>
          <a:lstStyle/>
          <a:p>
            <a:r>
              <a:rPr lang="en-US" altLang="en-US"/>
              <a:t>You have CPM available why CCM is needed?</a:t>
            </a:r>
          </a:p>
          <a:p>
            <a:pPr lvl="1"/>
            <a:r>
              <a:rPr lang="en-US" altLang="en-US"/>
              <a:t>You can manage the delays on non-critical path using buffers/floats. BUT</a:t>
            </a:r>
          </a:p>
          <a:p>
            <a:pPr lvl="1"/>
            <a:r>
              <a:rPr lang="en-US" altLang="en-US"/>
              <a:t>How do you manage the delays on critical path?</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6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DC20A3-5AC5-4964-B941-9260D37D5C83}" type="slidenum">
              <a:rPr lang="en-US" altLang="en-US" sz="1200" smtClean="0">
                <a:solidFill>
                  <a:srgbClr val="898989"/>
                </a:solidFill>
              </a:rPr>
              <a:pPr>
                <a:spcBef>
                  <a:spcPct val="0"/>
                </a:spcBef>
                <a:buFontTx/>
                <a:buNone/>
              </a:pPr>
              <a:t>161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itle 1"/>
          <p:cNvSpPr>
            <a:spLocks noGrp="1"/>
          </p:cNvSpPr>
          <p:nvPr>
            <p:ph type="title"/>
          </p:nvPr>
        </p:nvSpPr>
        <p:spPr/>
        <p:txBody>
          <a:bodyPr/>
          <a:lstStyle/>
          <a:p>
            <a:r>
              <a:rPr altLang="en-US"/>
              <a:t>Principles Behind CCM</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buFont typeface="Arial" charset="0"/>
              <a:buChar char="•"/>
              <a:defRPr/>
            </a:pPr>
            <a:r>
              <a:rPr lang="en-US" b="1" dirty="0"/>
              <a:t>Delays accumulate; gains don't advantage</a:t>
            </a:r>
            <a:endParaRPr lang="en-US" dirty="0"/>
          </a:p>
          <a:p>
            <a:pPr lvl="1">
              <a:buFont typeface="Arial" charset="0"/>
              <a:buChar char="–"/>
              <a:defRPr/>
            </a:pPr>
            <a:r>
              <a:rPr lang="en-US" dirty="0"/>
              <a:t>Sequential Steps: Resources are not available to start early</a:t>
            </a:r>
          </a:p>
          <a:p>
            <a:pPr lvl="1">
              <a:buFont typeface="Arial" charset="0"/>
              <a:buChar char="–"/>
              <a:defRPr/>
            </a:pPr>
            <a:r>
              <a:rPr lang="en-US" dirty="0"/>
              <a:t>Parallel Steps: Three activity each takes 5 days time start in parallel. If one activity takes 10 days and other finish on time, early activities will not be able to take advantage.</a:t>
            </a:r>
          </a:p>
          <a:p>
            <a:pPr lvl="1">
              <a:buFont typeface="Arial" charset="0"/>
              <a:buChar char="–"/>
              <a:defRPr/>
            </a:pPr>
            <a:r>
              <a:rPr lang="en-US" dirty="0"/>
              <a:t>If above sequential and parallel activities are dependent then affect is magnified</a:t>
            </a:r>
          </a:p>
          <a:p>
            <a:pPr>
              <a:buFont typeface="Arial" charset="0"/>
              <a:buChar char="•"/>
              <a:defRPr/>
            </a:pPr>
            <a:r>
              <a:rPr lang="en-US" b="1" dirty="0"/>
              <a:t>Other Time Wasters</a:t>
            </a:r>
            <a:endParaRPr lang="en-US" dirty="0"/>
          </a:p>
          <a:p>
            <a:pPr lvl="1">
              <a:buFont typeface="Arial" charset="0"/>
              <a:buChar char="–"/>
              <a:defRPr/>
            </a:pPr>
            <a:r>
              <a:rPr lang="en-US" dirty="0"/>
              <a:t>	Multitasking</a:t>
            </a:r>
          </a:p>
          <a:p>
            <a:pPr lvl="1">
              <a:buFont typeface="Arial" charset="0"/>
              <a:buChar char="–"/>
              <a:defRPr/>
            </a:pPr>
            <a:r>
              <a:rPr lang="en-US" dirty="0"/>
              <a:t>	Student Syndrome</a:t>
            </a:r>
          </a:p>
          <a:p>
            <a:pPr lvl="1">
              <a:buFont typeface="Arial" charset="0"/>
              <a:buChar char="–"/>
              <a:defRPr/>
            </a:pPr>
            <a:r>
              <a:rPr lang="en-US" dirty="0"/>
              <a:t>	Parkinson's Law</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901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3F35FB-FD6E-4232-84DE-46B7EB5E5458}" type="slidenum">
              <a:rPr lang="en-US" altLang="en-US" sz="1200" smtClean="0">
                <a:solidFill>
                  <a:srgbClr val="898989"/>
                </a:solidFill>
              </a:rPr>
              <a:pPr>
                <a:spcBef>
                  <a:spcPct val="0"/>
                </a:spcBef>
                <a:buFontTx/>
                <a:buNone/>
              </a:pPr>
              <a:t>162</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p:cNvSpPr>
          <p:nvPr>
            <p:ph type="title"/>
          </p:nvPr>
        </p:nvSpPr>
        <p:spPr/>
        <p:txBody>
          <a:bodyPr/>
          <a:lstStyle/>
          <a:p>
            <a:r>
              <a:rPr altLang="en-US"/>
              <a:t>Critical Chain Method</a:t>
            </a:r>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a:buFont typeface="Arial" charset="0"/>
              <a:buChar char="•"/>
              <a:defRPr/>
            </a:pPr>
            <a:r>
              <a:rPr lang="en-US" dirty="0"/>
              <a:t>CPM is developed using the believe that book as many resource as in advance and they will be available when need because it has been promised</a:t>
            </a:r>
          </a:p>
          <a:p>
            <a:pPr>
              <a:buFont typeface="Arial" charset="0"/>
              <a:buChar char="•"/>
              <a:defRPr/>
            </a:pPr>
            <a:r>
              <a:rPr lang="en-US" dirty="0"/>
              <a:t>CCM says that if a resource is over booked on any activity he will not be available to work on that activity therefore level the resource on the project activities. Thus resource constrained critical path is critical chain.</a:t>
            </a:r>
          </a:p>
          <a:p>
            <a:pPr>
              <a:buFont typeface="Arial" charset="0"/>
              <a:buChar char="•"/>
              <a:defRPr/>
            </a:pPr>
            <a:r>
              <a:rPr lang="en-US" dirty="0"/>
              <a:t>CPM is about hoarding, greed. Therefore over-estimation and project management laws like Parkinson law, Murphy law, Student syndrome applies here.</a:t>
            </a:r>
          </a:p>
          <a:p>
            <a:pPr>
              <a:buFont typeface="Arial" charset="0"/>
              <a:buChar char="•"/>
              <a:defRPr/>
            </a:pPr>
            <a:r>
              <a:rPr lang="en-US" dirty="0"/>
              <a:t>CCM is about believe and assumption that it will available when needed but we need to have proper alert system in place.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106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7E1FA2-8A5C-4BC3-8150-615A34CBF666}" type="slidenum">
              <a:rPr lang="en-US" altLang="en-US" sz="1200" smtClean="0">
                <a:solidFill>
                  <a:srgbClr val="898989"/>
                </a:solidFill>
              </a:rPr>
              <a:pPr>
                <a:spcBef>
                  <a:spcPct val="0"/>
                </a:spcBef>
                <a:buFontTx/>
                <a:buNone/>
              </a:pPr>
              <a:t>163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1"/>
          <p:cNvSpPr>
            <a:spLocks noGrp="1"/>
          </p:cNvSpPr>
          <p:nvPr>
            <p:ph type="title"/>
          </p:nvPr>
        </p:nvSpPr>
        <p:spPr/>
        <p:txBody>
          <a:bodyPr/>
          <a:lstStyle/>
          <a:p>
            <a:r>
              <a:rPr altLang="en-US"/>
              <a:t>CCM Concepts</a:t>
            </a:r>
          </a:p>
        </p:txBody>
      </p:sp>
      <p:sp>
        <p:nvSpPr>
          <p:cNvPr id="3" name="Content Placeholder 2"/>
          <p:cNvSpPr>
            <a:spLocks noGrp="1"/>
          </p:cNvSpPr>
          <p:nvPr>
            <p:ph idx="1"/>
          </p:nvPr>
        </p:nvSpPr>
        <p:spPr>
          <a:xfrm>
            <a:off x="457200" y="990600"/>
            <a:ext cx="8229600" cy="5105400"/>
          </a:xfrm>
        </p:spPr>
        <p:txBody>
          <a:bodyPr>
            <a:normAutofit fontScale="92500"/>
          </a:bodyPr>
          <a:lstStyle/>
          <a:p>
            <a:pPr>
              <a:buFont typeface="Arial" charset="0"/>
              <a:buChar char="•"/>
              <a:defRPr/>
            </a:pPr>
            <a:r>
              <a:rPr lang="en-US" b="1" dirty="0"/>
              <a:t>Resource Buffer</a:t>
            </a:r>
            <a:r>
              <a:rPr lang="en-US" dirty="0"/>
              <a:t>: Notify dependent task resources that when I will finish my work on regularly basis and final notification 1-2 days before. So that resource is available to start the work.</a:t>
            </a:r>
          </a:p>
          <a:p>
            <a:pPr>
              <a:buFont typeface="Arial" charset="0"/>
              <a:buChar char="•"/>
              <a:defRPr/>
            </a:pPr>
            <a:r>
              <a:rPr lang="en-US" b="1" dirty="0"/>
              <a:t>Safety or project buffer</a:t>
            </a:r>
            <a:r>
              <a:rPr lang="en-US" dirty="0"/>
              <a:t> should be added at the end of critical-chain as non-activity buffer</a:t>
            </a:r>
          </a:p>
          <a:p>
            <a:pPr>
              <a:buFont typeface="Arial" charset="0"/>
              <a:buChar char="•"/>
              <a:defRPr/>
            </a:pPr>
            <a:r>
              <a:rPr lang="en-US" b="1" dirty="0"/>
              <a:t>Feeding buffer:</a:t>
            </a:r>
            <a:r>
              <a:rPr lang="en-US" dirty="0"/>
              <a:t> Add buffer where chain of non-critical activity joins the critical path. This way non critical task can be avoided being critical</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31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BF2C4-424A-4A9C-AF57-F5BB897E065D}" type="slidenum">
              <a:rPr lang="en-US" altLang="en-US" sz="1200" smtClean="0">
                <a:solidFill>
                  <a:srgbClr val="898989"/>
                </a:solidFill>
              </a:rPr>
              <a:pPr>
                <a:spcBef>
                  <a:spcPct val="0"/>
                </a:spcBef>
                <a:buFontTx/>
                <a:buNone/>
              </a:pPr>
              <a:t>164</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le 1"/>
          <p:cNvSpPr>
            <a:spLocks noGrp="1"/>
          </p:cNvSpPr>
          <p:nvPr>
            <p:ph type="title"/>
          </p:nvPr>
        </p:nvSpPr>
        <p:spPr/>
        <p:txBody>
          <a:bodyPr/>
          <a:lstStyle/>
          <a:p>
            <a:r>
              <a:rPr altLang="en-US" b="1"/>
              <a:t>How to estimate in CCM</a:t>
            </a:r>
            <a:endParaRPr altLang="en-US"/>
          </a:p>
        </p:txBody>
      </p:sp>
      <p:sp>
        <p:nvSpPr>
          <p:cNvPr id="305155" name="Content Placeholder 2"/>
          <p:cNvSpPr>
            <a:spLocks noGrp="1"/>
          </p:cNvSpPr>
          <p:nvPr>
            <p:ph idx="1"/>
          </p:nvPr>
        </p:nvSpPr>
        <p:spPr>
          <a:xfrm>
            <a:off x="457200" y="990600"/>
            <a:ext cx="8229600" cy="5105400"/>
          </a:xfrm>
        </p:spPr>
        <p:txBody>
          <a:bodyPr/>
          <a:lstStyle/>
          <a:p>
            <a:r>
              <a:rPr lang="en-US" altLang="en-US"/>
              <a:t>Resource will give t80, t90 estimate. </a:t>
            </a:r>
          </a:p>
          <a:p>
            <a:r>
              <a:rPr lang="en-US" altLang="en-US"/>
              <a:t>Half them to get t50 estimate. </a:t>
            </a:r>
          </a:p>
          <a:p>
            <a:r>
              <a:rPr lang="en-US" altLang="en-US"/>
              <a:t>Do not put end date to task and let people finish the task as early as possible. </a:t>
            </a:r>
          </a:p>
          <a:p>
            <a:r>
              <a:rPr lang="en-US" altLang="en-US"/>
              <a:t>No penalty for finish beyond t50. </a:t>
            </a:r>
          </a:p>
          <a:p>
            <a:r>
              <a:rPr lang="en-US" altLang="en-US"/>
              <a:t>Project Buffer should be 50% of the buffer removed from activity.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5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1E8DB9-0311-471D-B68C-60B917B56C1B}" type="slidenum">
              <a:rPr lang="en-US" altLang="en-US" sz="1200" smtClean="0">
                <a:solidFill>
                  <a:srgbClr val="898989"/>
                </a:solidFill>
              </a:rPr>
              <a:pPr>
                <a:spcBef>
                  <a:spcPct val="0"/>
                </a:spcBef>
                <a:buFontTx/>
                <a:buNone/>
              </a:pPr>
              <a:t>165</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le 1"/>
          <p:cNvSpPr>
            <a:spLocks noGrp="1"/>
          </p:cNvSpPr>
          <p:nvPr>
            <p:ph type="title"/>
          </p:nvPr>
        </p:nvSpPr>
        <p:spPr/>
        <p:txBody>
          <a:bodyPr/>
          <a:lstStyle/>
          <a:p>
            <a:r>
              <a:rPr altLang="en-US"/>
              <a:t>How to manage CCM</a:t>
            </a:r>
          </a:p>
        </p:txBody>
      </p:sp>
      <p:sp>
        <p:nvSpPr>
          <p:cNvPr id="307203" name="Content Placeholder 2"/>
          <p:cNvSpPr>
            <a:spLocks noGrp="1"/>
          </p:cNvSpPr>
          <p:nvPr>
            <p:ph idx="1"/>
          </p:nvPr>
        </p:nvSpPr>
        <p:spPr>
          <a:xfrm>
            <a:off x="457200" y="990600"/>
            <a:ext cx="8229600" cy="5105400"/>
          </a:xfrm>
        </p:spPr>
        <p:txBody>
          <a:bodyPr/>
          <a:lstStyle/>
          <a:p>
            <a:r>
              <a:rPr lang="en-US" altLang="en-US"/>
              <a:t>If activity finishes late time is borrowed from project buffer. </a:t>
            </a:r>
          </a:p>
          <a:p>
            <a:r>
              <a:rPr lang="en-US" altLang="en-US"/>
              <a:t>If activity finishes early, gained time is added to project buffer</a:t>
            </a:r>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7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387A46-B2A1-4C6D-85EC-8D16AC611A76}" type="slidenum">
              <a:rPr lang="en-US" altLang="en-US" sz="1200" smtClean="0">
                <a:solidFill>
                  <a:srgbClr val="898989"/>
                </a:solidFill>
              </a:rPr>
              <a:pPr>
                <a:spcBef>
                  <a:spcPct val="0"/>
                </a:spcBef>
                <a:buFontTx/>
                <a:buNone/>
              </a:pPr>
              <a:t>166</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92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273E17-7E51-47C8-80EF-8EF1ADCE402E}" type="slidenum">
              <a:rPr lang="en-US" altLang="en-US" sz="1200" smtClean="0">
                <a:solidFill>
                  <a:srgbClr val="898989"/>
                </a:solidFill>
              </a:rPr>
              <a:pPr>
                <a:spcBef>
                  <a:spcPct val="0"/>
                </a:spcBef>
                <a:buFontTx/>
                <a:buNone/>
              </a:pPr>
              <a:t>167</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5"/>
          <p:cNvSpPr>
            <a:spLocks noGrp="1"/>
          </p:cNvSpPr>
          <p:nvPr>
            <p:ph type="title"/>
          </p:nvPr>
        </p:nvSpPr>
        <p:spPr/>
        <p:txBody>
          <a:bodyPr/>
          <a:lstStyle/>
          <a:p>
            <a:r>
              <a:rPr altLang="en-US"/>
              <a:t>Project Time Management</a:t>
            </a:r>
          </a:p>
        </p:txBody>
      </p:sp>
      <p:sp>
        <p:nvSpPr>
          <p:cNvPr id="11267" name="Content Placeholder 6"/>
          <p:cNvSpPr>
            <a:spLocks noGrp="1"/>
          </p:cNvSpPr>
          <p:nvPr>
            <p:ph idx="1"/>
          </p:nvPr>
        </p:nvSpPr>
        <p:spPr>
          <a:xfrm>
            <a:off x="457200" y="990600"/>
            <a:ext cx="8229600" cy="5105400"/>
          </a:xfrm>
        </p:spPr>
        <p:txBody>
          <a:bodyPr>
            <a:normAutofit/>
          </a:bodyPr>
          <a:lstStyle/>
          <a:p>
            <a:pPr marL="971550" lvl="1" indent="-514350">
              <a:lnSpc>
                <a:spcPct val="150000"/>
              </a:lnSpc>
              <a:buFont typeface="+mj-lt"/>
              <a:buAutoNum type="arabicPeriod" startAt="14"/>
              <a:defRPr/>
            </a:pPr>
            <a:r>
              <a:rPr lang="en-US" sz="3200" dirty="0"/>
              <a:t>Plan Schedule Management [PLANNING]</a:t>
            </a:r>
          </a:p>
          <a:p>
            <a:pPr marL="971550" lvl="1" indent="-514350">
              <a:lnSpc>
                <a:spcPct val="150000"/>
              </a:lnSpc>
              <a:buFont typeface="+mj-lt"/>
              <a:buAutoNum type="arabicPeriod" startAt="14"/>
              <a:defRPr/>
            </a:pPr>
            <a:r>
              <a:rPr lang="en-US" sz="3200" dirty="0"/>
              <a:t>Define Activities [PLANNING]</a:t>
            </a:r>
          </a:p>
          <a:p>
            <a:pPr marL="914400" lvl="1" indent="-457200">
              <a:lnSpc>
                <a:spcPct val="150000"/>
              </a:lnSpc>
              <a:buFont typeface="Calibri" pitchFamily="34" charset="0"/>
              <a:buAutoNum type="arabicPeriod" startAt="14"/>
              <a:defRPr/>
            </a:pPr>
            <a:r>
              <a:rPr lang="en-US" sz="3200" dirty="0"/>
              <a:t>Sequence Activities [PLANNING]</a:t>
            </a:r>
          </a:p>
          <a:p>
            <a:pPr marL="914400" lvl="1" indent="-457200">
              <a:lnSpc>
                <a:spcPct val="150000"/>
              </a:lnSpc>
              <a:buFont typeface="Calibri" pitchFamily="34" charset="0"/>
              <a:buAutoNum type="arabicPeriod" startAt="14"/>
              <a:defRPr/>
            </a:pPr>
            <a:r>
              <a:rPr lang="en-US" sz="3200" dirty="0"/>
              <a:t>Estimate Activity Durations [PLANNING]</a:t>
            </a:r>
          </a:p>
          <a:p>
            <a:pPr marL="914400" lvl="1" indent="-457200">
              <a:lnSpc>
                <a:spcPct val="150000"/>
              </a:lnSpc>
              <a:buFont typeface="Calibri" pitchFamily="34" charset="0"/>
              <a:buAutoNum type="arabicPeriod" startAt="14"/>
              <a:defRPr/>
            </a:pPr>
            <a:r>
              <a:rPr lang="en-US" sz="3200" dirty="0"/>
              <a:t>Develop Schedule [PLANNING]</a:t>
            </a:r>
          </a:p>
          <a:p>
            <a:pPr marL="914400" lvl="1" indent="-457200">
              <a:lnSpc>
                <a:spcPct val="150000"/>
              </a:lnSpc>
              <a:buFont typeface="Calibri" pitchFamily="34" charset="0"/>
              <a:buAutoNum type="arabicPeriod" startAt="14"/>
              <a:defRPr/>
            </a:pPr>
            <a:r>
              <a:rPr lang="en-US" sz="3200" dirty="0"/>
              <a:t>Control Schedule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9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648A25-28FE-4F84-BB1F-A0B816C67EA7}" type="slidenum">
              <a:rPr lang="en-US" altLang="en-US" sz="1200" smtClean="0">
                <a:solidFill>
                  <a:srgbClr val="898989"/>
                </a:solidFill>
              </a:rPr>
              <a:pPr>
                <a:spcBef>
                  <a:spcPct val="0"/>
                </a:spcBef>
                <a:buFontTx/>
                <a:buNone/>
              </a:pPr>
              <a:t>123</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normAutofit fontScale="90000"/>
          </a:bodyPr>
          <a:lstStyle/>
          <a:p>
            <a:pPr eaLnBrk="1" hangingPunct="1">
              <a:defRPr/>
            </a:pPr>
            <a:br>
              <a:rPr sz="4000">
                <a:effectLst>
                  <a:outerShdw blurRad="38100" dist="38100" dir="2700000" algn="tl">
                    <a:srgbClr val="C0C0C0"/>
                  </a:outerShdw>
                </a:effectLst>
                <a:latin typeface="Kabel Bk BT" pitchFamily="34" charset="0"/>
              </a:rPr>
            </a:br>
            <a:br>
              <a:rPr sz="4000">
                <a:effectLst>
                  <a:outerShdw blurRad="38100" dist="38100" dir="2700000" algn="tl">
                    <a:srgbClr val="C0C0C0"/>
                  </a:outerShdw>
                </a:effectLst>
                <a:latin typeface="Kabel Bk BT" pitchFamily="34" charset="0"/>
              </a:rPr>
            </a:br>
            <a:br>
              <a:rPr sz="4000">
                <a:effectLst>
                  <a:outerShdw blurRad="38100" dist="38100" dir="2700000" algn="tl">
                    <a:srgbClr val="C0C0C0"/>
                  </a:outerShdw>
                </a:effectLst>
                <a:latin typeface="Kabel Bk BT" pitchFamily="34" charset="0"/>
              </a:rPr>
            </a:br>
            <a:br>
              <a:rPr sz="4000">
                <a:effectLst>
                  <a:outerShdw blurRad="38100" dist="38100" dir="2700000" algn="tl">
                    <a:srgbClr val="C0C0C0"/>
                  </a:outerShdw>
                </a:effectLst>
                <a:latin typeface="Kabel Bk BT" pitchFamily="34" charset="0"/>
              </a:rPr>
            </a:br>
            <a:endParaRPr sz="4000">
              <a:effectLst>
                <a:outerShdw blurRad="38100" dist="38100" dir="2700000" algn="tl">
                  <a:srgbClr val="C0C0C0"/>
                </a:outerShdw>
              </a:effectLst>
              <a:latin typeface="Kabel Bk BT" pitchFamily="34" charset="0"/>
            </a:endParaRPr>
          </a:p>
        </p:txBody>
      </p:sp>
      <p:sp>
        <p:nvSpPr>
          <p:cNvPr id="5" name="Subtitle 4"/>
          <p:cNvSpPr>
            <a:spLocks noGrp="1"/>
          </p:cNvSpPr>
          <p:nvPr>
            <p:ph type="subTitle" idx="1"/>
          </p:nvPr>
        </p:nvSpPr>
        <p:spPr/>
        <p:txBody>
          <a:bodyPr/>
          <a:lstStyle/>
          <a:p>
            <a:pPr>
              <a:buFont typeface="Arial" charset="0"/>
              <a:buNone/>
              <a:defRPr/>
            </a:pPr>
            <a:endParaRPr lang="en-US"/>
          </a:p>
        </p:txBody>
      </p:sp>
      <p:sp>
        <p:nvSpPr>
          <p:cNvPr id="17411" name="Text Box 3"/>
          <p:cNvSpPr txBox="1">
            <a:spLocks noChangeArrowheads="1"/>
          </p:cNvSpPr>
          <p:nvPr/>
        </p:nvSpPr>
        <p:spPr bwMode="auto">
          <a:xfrm>
            <a:off x="201613" y="2819400"/>
            <a:ext cx="8931275" cy="784225"/>
          </a:xfrm>
          <a:prstGeom prst="rect">
            <a:avLst/>
          </a:prstGeom>
          <a:noFill/>
          <a:ln w="19050">
            <a:noFill/>
            <a:miter lim="800000"/>
            <a:headEnd/>
            <a:tailEnd/>
          </a:ln>
        </p:spPr>
        <p:txBody>
          <a:bodyPr>
            <a:spAutoFit/>
          </a:bodyPr>
          <a:lstStyle/>
          <a:p>
            <a:pPr algn="ctr">
              <a:defRPr/>
            </a:pPr>
            <a:r>
              <a:rPr lang="en-US" sz="4500" b="1" dirty="0">
                <a:effectLst>
                  <a:outerShdw blurRad="38100" dist="38100" dir="2700000" algn="tl">
                    <a:srgbClr val="000000">
                      <a:alpha val="43137"/>
                    </a:srgbClr>
                  </a:outerShdw>
                </a:effectLst>
                <a:latin typeface="Kabel Bk BT" pitchFamily="34" charset="0"/>
              </a:rPr>
              <a:t>Project Cost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130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6ED929-D997-42E4-91E1-B4EA34E84448}" type="slidenum">
              <a:rPr lang="en-US" altLang="en-US" sz="1200" smtClean="0">
                <a:solidFill>
                  <a:srgbClr val="898989"/>
                </a:solidFill>
              </a:rPr>
              <a:pPr>
                <a:spcBef>
                  <a:spcPct val="0"/>
                </a:spcBef>
                <a:buFontTx/>
                <a:buNone/>
              </a:pPr>
              <a:t>168</a:t>
            </a:fld>
            <a:endParaRPr lang="en-US" altLang="en-US" sz="1200">
              <a:solidFill>
                <a:srgbClr val="898989"/>
              </a:solidFill>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17"/>
          <p:cNvSpPr>
            <a:spLocks noChangeArrowheads="1"/>
          </p:cNvSpPr>
          <p:nvPr/>
        </p:nvSpPr>
        <p:spPr bwMode="auto">
          <a:xfrm>
            <a:off x="0" y="0"/>
            <a:ext cx="9144000" cy="838200"/>
          </a:xfrm>
          <a:prstGeom prst="rect">
            <a:avLst/>
          </a:prstGeom>
          <a:noFill/>
          <a:ln w="9525">
            <a:noFill/>
            <a:miter lim="800000"/>
            <a:headEnd/>
            <a:tailEnd/>
          </a:ln>
        </p:spPr>
        <p:txBody>
          <a:bodyPr anchor="ctr"/>
          <a:lstStyle/>
          <a:p>
            <a:pPr algn="ctr">
              <a:defRPr/>
            </a:pPr>
            <a:endParaRPr lang="en-US" sz="3000" b="1" dirty="0">
              <a:solidFill>
                <a:schemeClr val="bg1"/>
              </a:solidFill>
              <a:latin typeface="+mj-lt"/>
              <a:ea typeface="+mj-ea"/>
              <a:cs typeface="+mj-cs"/>
            </a:endParaRPr>
          </a:p>
        </p:txBody>
      </p:sp>
      <p:pic>
        <p:nvPicPr>
          <p:cNvPr id="313347" name="Picture 5" descr="money_tree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969963"/>
            <a:ext cx="549592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8" name="Picture 6" descr="Dollars.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3475" y="2078038"/>
            <a:ext cx="2617788"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49" name="Title 5"/>
          <p:cNvSpPr>
            <a:spLocks noGrp="1"/>
          </p:cNvSpPr>
          <p:nvPr>
            <p:ph type="title"/>
          </p:nvPr>
        </p:nvSpPr>
        <p:spPr>
          <a:xfrm>
            <a:off x="0" y="0"/>
            <a:ext cx="9144000" cy="838200"/>
          </a:xfrm>
        </p:spPr>
        <p:txBody>
          <a:bodyPr/>
          <a:lstStyle/>
          <a:p>
            <a:r>
              <a:rPr altLang="en-US" b="1"/>
              <a:t>Project Cost Management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33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5E6931-4851-4E66-B08F-21EF40A32ACC}" type="slidenum">
              <a:rPr lang="en-US" altLang="en-US" sz="1200" smtClean="0">
                <a:solidFill>
                  <a:srgbClr val="898989"/>
                </a:solidFill>
              </a:rPr>
              <a:pPr>
                <a:spcBef>
                  <a:spcPct val="0"/>
                </a:spcBef>
                <a:buFontTx/>
                <a:buNone/>
              </a:pPr>
              <a:t>169</a:t>
            </a:fld>
            <a:endParaRPr lang="en-US" altLang="en-US"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4"/>
          <p:cNvSpPr>
            <a:spLocks noGrp="1"/>
          </p:cNvSpPr>
          <p:nvPr>
            <p:ph type="title"/>
          </p:nvPr>
        </p:nvSpPr>
        <p:spPr/>
        <p:txBody>
          <a:bodyPr/>
          <a:lstStyle/>
          <a:p>
            <a:r>
              <a:rPr altLang="en-US"/>
              <a:t>Project Cost Management- A Thought</a:t>
            </a:r>
          </a:p>
        </p:txBody>
      </p:sp>
      <p:sp>
        <p:nvSpPr>
          <p:cNvPr id="7" name="Text Box 2"/>
          <p:cNvSpPr>
            <a:spLocks noGrp="1" noChangeArrowheads="1"/>
          </p:cNvSpPr>
          <p:nvPr>
            <p:ph idx="1"/>
          </p:nvPr>
        </p:nvSpPr>
        <p:spPr>
          <a:xfrm>
            <a:off x="457200" y="990600"/>
            <a:ext cx="8229600" cy="5105400"/>
          </a:xfrm>
        </p:spPr>
        <p:txBody>
          <a:bodyPr/>
          <a:lstStyle/>
          <a:p>
            <a:pPr>
              <a:lnSpc>
                <a:spcPct val="150000"/>
              </a:lnSpc>
              <a:buFont typeface="Wingdings" panose="05000000000000000000" pitchFamily="2" charset="2"/>
              <a:buChar char="ü"/>
            </a:pPr>
            <a:r>
              <a:rPr lang="en-US" altLang="en-US" sz="2000" dirty="0">
                <a:cs typeface="Arial" panose="020B0604020202020204" pitchFamily="34" charset="0"/>
              </a:rPr>
              <a:t>If you don't plan, it doesn't work. If you do plan, it doesn't work either. Why plan! </a:t>
            </a:r>
          </a:p>
          <a:p>
            <a:pPr>
              <a:lnSpc>
                <a:spcPct val="150000"/>
              </a:lnSpc>
              <a:buFont typeface="Wingdings" panose="05000000000000000000" pitchFamily="2" charset="2"/>
              <a:buChar char="ü"/>
            </a:pPr>
            <a:r>
              <a:rPr lang="en-US" altLang="en-US" sz="2000" dirty="0">
                <a:cs typeface="Arial" panose="020B0604020202020204" pitchFamily="34" charset="0"/>
              </a:rPr>
              <a:t>The same work under the same conditions will be estimated differently by ten different estimators or by one estimator at ten different times. So why to estimate!</a:t>
            </a:r>
          </a:p>
          <a:p>
            <a:pPr>
              <a:lnSpc>
                <a:spcPct val="150000"/>
              </a:lnSpc>
              <a:buFont typeface="Wingdings" panose="05000000000000000000" pitchFamily="2" charset="2"/>
              <a:buChar char="ü"/>
            </a:pPr>
            <a:r>
              <a:rPr lang="en-US" altLang="en-US" sz="2000" dirty="0">
                <a:cs typeface="Arial" panose="020B0604020202020204" pitchFamily="34" charset="0"/>
              </a:rPr>
              <a:t>Any project can be estimated accurately (once it's completed). </a:t>
            </a:r>
          </a:p>
          <a:p>
            <a:pPr>
              <a:lnSpc>
                <a:spcPct val="150000"/>
              </a:lnSpc>
              <a:buFont typeface="Wingdings" panose="05000000000000000000" pitchFamily="2" charset="2"/>
              <a:buChar char="ü"/>
            </a:pPr>
            <a:r>
              <a:rPr lang="en-US" altLang="en-US" sz="2000" dirty="0">
                <a:cs typeface="Arial" panose="020B0604020202020204" pitchFamily="34" charset="0"/>
              </a:rPr>
              <a:t>Nothing is impossible for the person who doesn't have to do it</a:t>
            </a:r>
            <a:r>
              <a:rPr lang="en-US" altLang="en-US" sz="2000">
                <a:cs typeface="Arial" panose="020B0604020202020204" pitchFamily="34" charset="0"/>
              </a:rPr>
              <a:t>. </a:t>
            </a:r>
            <a:endParaRPr lang="en-US" altLang="en-US" sz="2000" dirty="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53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E9B714-9518-4FD4-83C1-75307B776659}" type="slidenum">
              <a:rPr lang="en-US" altLang="en-US" sz="1200" smtClean="0">
                <a:solidFill>
                  <a:srgbClr val="898989"/>
                </a:solidFill>
              </a:rPr>
              <a:pPr>
                <a:spcBef>
                  <a:spcPct val="0"/>
                </a:spcBef>
                <a:buFontTx/>
                <a:buNone/>
              </a:pPr>
              <a:t>170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
          <p:cNvSpPr>
            <a:spLocks noGrp="1" noChangeArrowheads="1"/>
          </p:cNvSpPr>
          <p:nvPr>
            <p:ph idx="1"/>
          </p:nvPr>
        </p:nvSpPr>
        <p:spPr/>
        <p:txBody>
          <a:bodyPr/>
          <a:lstStyle/>
          <a:p>
            <a:pPr marL="0" lvl="1" indent="0">
              <a:lnSpc>
                <a:spcPct val="150000"/>
              </a:lnSpc>
              <a:buFont typeface="Arial" panose="020B0604020202020204" pitchFamily="34" charset="0"/>
              <a:buNone/>
            </a:pPr>
            <a:r>
              <a:rPr lang="en-US" altLang="en-US" sz="3200" b="1"/>
              <a:t>Processes involved in estimating, budgeting, and controlling costs so that the project can be completed within the approved budget</a:t>
            </a:r>
          </a:p>
        </p:txBody>
      </p:sp>
      <p:sp>
        <p:nvSpPr>
          <p:cNvPr id="317443" name="Rectangle 17"/>
          <p:cNvSpPr>
            <a:spLocks noGrp="1" noChangeArrowheads="1"/>
          </p:cNvSpPr>
          <p:nvPr>
            <p:ph type="title"/>
          </p:nvPr>
        </p:nvSpPr>
        <p:spPr>
          <a:xfrm>
            <a:off x="0" y="0"/>
            <a:ext cx="9144000" cy="838200"/>
          </a:xfrm>
        </p:spPr>
        <p:txBody>
          <a:bodyPr/>
          <a:lstStyle/>
          <a:p>
            <a:r>
              <a:rPr altLang="en-US" sz="4800" b="1"/>
              <a:t>Project Cost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7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1B11E8-3B3C-451C-9F77-7C8EC6DAC4BF}" type="slidenum">
              <a:rPr lang="en-US" altLang="en-US" sz="1200" smtClean="0">
                <a:solidFill>
                  <a:srgbClr val="898989"/>
                </a:solidFill>
              </a:rPr>
              <a:pPr>
                <a:spcBef>
                  <a:spcPct val="0"/>
                </a:spcBef>
                <a:buFontTx/>
                <a:buNone/>
              </a:pPr>
              <a:t>171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4"/>
          <p:cNvSpPr>
            <a:spLocks noGrp="1"/>
          </p:cNvSpPr>
          <p:nvPr>
            <p:ph idx="1"/>
          </p:nvPr>
        </p:nvSpPr>
        <p:spPr>
          <a:xfrm>
            <a:off x="228600" y="990600"/>
            <a:ext cx="8686800" cy="5135563"/>
          </a:xfrm>
        </p:spPr>
        <p:txBody>
          <a:bodyPr>
            <a:normAutofit fontScale="77500" lnSpcReduction="20000"/>
          </a:bodyPr>
          <a:lstStyle/>
          <a:p>
            <a:pPr marL="1146175" lvl="1" indent="-688975">
              <a:lnSpc>
                <a:spcPct val="200000"/>
              </a:lnSpc>
              <a:buFont typeface="+mj-lt"/>
              <a:buAutoNum type="arabicPeriod" startAt="20"/>
              <a:defRPr/>
            </a:pPr>
            <a:r>
              <a:rPr lang="en-US" sz="4400" dirty="0"/>
              <a:t>Project Cost Management  [PLANNING]</a:t>
            </a:r>
          </a:p>
          <a:p>
            <a:pPr marL="1146175" lvl="1" indent="-688975">
              <a:lnSpc>
                <a:spcPct val="200000"/>
              </a:lnSpc>
              <a:buFont typeface="+mj-lt"/>
              <a:buAutoNum type="arabicPeriod" startAt="20"/>
              <a:defRPr/>
            </a:pPr>
            <a:r>
              <a:rPr lang="en-US" sz="4400" dirty="0"/>
              <a:t>Estimate Costs [PLANNING]</a:t>
            </a:r>
          </a:p>
          <a:p>
            <a:pPr marL="1146175" lvl="1" indent="-688975">
              <a:lnSpc>
                <a:spcPct val="200000"/>
              </a:lnSpc>
              <a:buFont typeface="Calibri" pitchFamily="34" charset="0"/>
              <a:buAutoNum type="arabicPeriod" startAt="20"/>
              <a:defRPr/>
            </a:pPr>
            <a:r>
              <a:rPr lang="en-US" sz="4400" dirty="0"/>
              <a:t> Determine Budget [PLANNING]</a:t>
            </a:r>
          </a:p>
          <a:p>
            <a:pPr marL="1146175" lvl="1" indent="-688975">
              <a:lnSpc>
                <a:spcPct val="200000"/>
              </a:lnSpc>
              <a:buFont typeface="Calibri" pitchFamily="34" charset="0"/>
              <a:buAutoNum type="arabicPeriod" startAt="20"/>
              <a:defRPr/>
            </a:pPr>
            <a:r>
              <a:rPr lang="en-US" sz="4400" dirty="0"/>
              <a:t>Control Costs [M&amp;C]</a:t>
            </a:r>
          </a:p>
          <a:p>
            <a:pPr>
              <a:defRPr/>
            </a:pPr>
            <a:endParaRPr lang="en-US" sz="5400" dirty="0"/>
          </a:p>
        </p:txBody>
      </p:sp>
      <p:sp>
        <p:nvSpPr>
          <p:cNvPr id="319491" name="Rectangle 3"/>
          <p:cNvSpPr>
            <a:spLocks noGrp="1" noChangeArrowheads="1"/>
          </p:cNvSpPr>
          <p:nvPr>
            <p:ph type="title"/>
          </p:nvPr>
        </p:nvSpPr>
        <p:spPr/>
        <p:txBody>
          <a:bodyPr/>
          <a:lstStyle/>
          <a:p>
            <a:r>
              <a:rPr altLang="en-US" b="1"/>
              <a:t>Project Cost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9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750633-87F8-4453-A879-6F711D2BB79F}" type="slidenum">
              <a:rPr lang="en-US" altLang="en-US" sz="1200" smtClean="0">
                <a:solidFill>
                  <a:srgbClr val="898989"/>
                </a:solidFill>
              </a:rPr>
              <a:pPr>
                <a:spcBef>
                  <a:spcPct val="0"/>
                </a:spcBef>
                <a:buFontTx/>
                <a:buNone/>
              </a:pPr>
              <a:t>172</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5"/>
          <p:cNvSpPr txBox="1">
            <a:spLocks noChangeArrowheads="1"/>
          </p:cNvSpPr>
          <p:nvPr/>
        </p:nvSpPr>
        <p:spPr bwMode="auto">
          <a:xfrm>
            <a:off x="838200" y="1323975"/>
            <a:ext cx="7913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4825" indent="-172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Contract Price	= Material + Labor  + Expenses + Overheads + Risk Management Budget + Profit Margins</a:t>
            </a:r>
            <a:endParaRPr lang="en-US" altLang="en-US" sz="1200">
              <a:latin typeface="Arial" panose="020B0604020202020204" pitchFamily="34" charset="0"/>
            </a:endParaRPr>
          </a:p>
        </p:txBody>
      </p:sp>
      <p:sp>
        <p:nvSpPr>
          <p:cNvPr id="4" name="Text Box 5"/>
          <p:cNvSpPr txBox="1">
            <a:spLocks noChangeArrowheads="1"/>
          </p:cNvSpPr>
          <p:nvPr/>
        </p:nvSpPr>
        <p:spPr bwMode="auto">
          <a:xfrm>
            <a:off x="955675" y="2830513"/>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Material cost for your project?</a:t>
            </a:r>
          </a:p>
        </p:txBody>
      </p:sp>
      <p:sp>
        <p:nvSpPr>
          <p:cNvPr id="5" name="Text Box 5"/>
          <p:cNvSpPr txBox="1">
            <a:spLocks noChangeArrowheads="1"/>
          </p:cNvSpPr>
          <p:nvPr/>
        </p:nvSpPr>
        <p:spPr bwMode="auto">
          <a:xfrm>
            <a:off x="941388" y="3173413"/>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Labor cost for your project?</a:t>
            </a:r>
          </a:p>
        </p:txBody>
      </p:sp>
      <p:sp>
        <p:nvSpPr>
          <p:cNvPr id="6" name="Text Box 5"/>
          <p:cNvSpPr txBox="1">
            <a:spLocks noChangeArrowheads="1"/>
          </p:cNvSpPr>
          <p:nvPr/>
        </p:nvSpPr>
        <p:spPr bwMode="auto">
          <a:xfrm>
            <a:off x="941388" y="3505200"/>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Expenses cost for your project? </a:t>
            </a:r>
          </a:p>
        </p:txBody>
      </p:sp>
      <p:sp>
        <p:nvSpPr>
          <p:cNvPr id="7" name="Text Box 5"/>
          <p:cNvSpPr txBox="1">
            <a:spLocks noChangeArrowheads="1"/>
          </p:cNvSpPr>
          <p:nvPr/>
        </p:nvSpPr>
        <p:spPr bwMode="auto">
          <a:xfrm>
            <a:off x="952500" y="3836988"/>
            <a:ext cx="6256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Overhead cost for your project?</a:t>
            </a:r>
          </a:p>
        </p:txBody>
      </p:sp>
      <p:sp>
        <p:nvSpPr>
          <p:cNvPr id="8" name="Text Box 5"/>
          <p:cNvSpPr txBox="1">
            <a:spLocks noChangeArrowheads="1"/>
          </p:cNvSpPr>
          <p:nvPr/>
        </p:nvSpPr>
        <p:spPr bwMode="auto">
          <a:xfrm>
            <a:off x="941388" y="4170363"/>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Where do you adjust the buffer?</a:t>
            </a:r>
          </a:p>
        </p:txBody>
      </p:sp>
      <p:sp>
        <p:nvSpPr>
          <p:cNvPr id="9" name="Text Box 5"/>
          <p:cNvSpPr txBox="1">
            <a:spLocks noChangeArrowheads="1"/>
          </p:cNvSpPr>
          <p:nvPr/>
        </p:nvSpPr>
        <p:spPr bwMode="auto">
          <a:xfrm>
            <a:off x="941388" y="4491038"/>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Where do earn profit</a:t>
            </a:r>
          </a:p>
        </p:txBody>
      </p:sp>
      <p:sp>
        <p:nvSpPr>
          <p:cNvPr id="10" name="Text Box 5"/>
          <p:cNvSpPr txBox="1">
            <a:spLocks noChangeArrowheads="1"/>
          </p:cNvSpPr>
          <p:nvPr/>
        </p:nvSpPr>
        <p:spPr bwMode="auto">
          <a:xfrm>
            <a:off x="950913" y="4821238"/>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What is the price?</a:t>
            </a:r>
          </a:p>
        </p:txBody>
      </p:sp>
      <p:sp>
        <p:nvSpPr>
          <p:cNvPr id="321546" name="Rectangle 2"/>
          <p:cNvSpPr>
            <a:spLocks noGrp="1" noChangeArrowheads="1"/>
          </p:cNvSpPr>
          <p:nvPr>
            <p:ph type="title"/>
          </p:nvPr>
        </p:nvSpPr>
        <p:spPr/>
        <p:txBody>
          <a:bodyPr/>
          <a:lstStyle/>
          <a:p>
            <a:r>
              <a:rPr altLang="en-US" sz="3000" b="1"/>
              <a:t>Components of Contract Price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15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32F219-81F1-4B16-8548-F236D6FCB29E}" type="slidenum">
              <a:rPr lang="en-US" altLang="en-US" sz="1200" smtClean="0">
                <a:solidFill>
                  <a:srgbClr val="898989"/>
                </a:solidFill>
              </a:rPr>
              <a:pPr>
                <a:spcBef>
                  <a:spcPct val="0"/>
                </a:spcBef>
                <a:buFontTx/>
                <a:buNone/>
              </a:pPr>
              <a:t>173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077200" cy="5135563"/>
          </a:xfrm>
        </p:spPr>
        <p:txBody>
          <a:bodyPr>
            <a:normAutofit fontScale="77500" lnSpcReduction="20000"/>
          </a:bodyPr>
          <a:lstStyle/>
          <a:p>
            <a:pPr marL="914400" lvl="1" indent="-457200">
              <a:lnSpc>
                <a:spcPct val="200000"/>
              </a:lnSpc>
              <a:buFont typeface="Wingdings" pitchFamily="2" charset="2"/>
              <a:buChar char="ü"/>
              <a:defRPr/>
            </a:pPr>
            <a:r>
              <a:rPr lang="en-US" sz="3600" dirty="0"/>
              <a:t>Fixed Cost </a:t>
            </a:r>
            <a:r>
              <a:rPr lang="en-US" sz="3600" dirty="0" err="1"/>
              <a:t>vs</a:t>
            </a:r>
            <a:r>
              <a:rPr lang="en-US" sz="3600" dirty="0"/>
              <a:t> Variable Cost </a:t>
            </a:r>
          </a:p>
          <a:p>
            <a:pPr marL="914400" lvl="1" indent="-457200">
              <a:lnSpc>
                <a:spcPct val="200000"/>
              </a:lnSpc>
              <a:buFont typeface="Wingdings" pitchFamily="2" charset="2"/>
              <a:buChar char="ü"/>
              <a:defRPr/>
            </a:pPr>
            <a:r>
              <a:rPr lang="en-US" sz="3600" dirty="0"/>
              <a:t>Direct </a:t>
            </a:r>
            <a:r>
              <a:rPr lang="en-US" sz="3600" dirty="0" err="1"/>
              <a:t>vs</a:t>
            </a:r>
            <a:r>
              <a:rPr lang="en-US" sz="3600" dirty="0"/>
              <a:t> Indirect Cost</a:t>
            </a:r>
          </a:p>
          <a:p>
            <a:pPr marL="914400" lvl="1" indent="-457200">
              <a:lnSpc>
                <a:spcPct val="200000"/>
              </a:lnSpc>
              <a:buFont typeface="Wingdings" pitchFamily="2" charset="2"/>
              <a:buChar char="ü"/>
              <a:defRPr/>
            </a:pPr>
            <a:r>
              <a:rPr lang="en-US" sz="3600" dirty="0"/>
              <a:t>Material, </a:t>
            </a:r>
            <a:r>
              <a:rPr lang="en-US" sz="3600" dirty="0" err="1"/>
              <a:t>Labour</a:t>
            </a:r>
            <a:r>
              <a:rPr lang="en-US" sz="3600" dirty="0"/>
              <a:t>, Services</a:t>
            </a:r>
          </a:p>
          <a:p>
            <a:pPr marL="914400" lvl="1" indent="-457200">
              <a:lnSpc>
                <a:spcPct val="200000"/>
              </a:lnSpc>
              <a:buFont typeface="Wingdings" pitchFamily="2" charset="2"/>
              <a:buChar char="ü"/>
              <a:defRPr/>
            </a:pPr>
            <a:r>
              <a:rPr lang="en-US" sz="3600" dirty="0"/>
              <a:t>Overhead Cost </a:t>
            </a:r>
          </a:p>
          <a:p>
            <a:pPr marL="914400" lvl="1" indent="-457200">
              <a:lnSpc>
                <a:spcPct val="200000"/>
              </a:lnSpc>
              <a:buFont typeface="Wingdings" pitchFamily="2" charset="2"/>
              <a:buChar char="ü"/>
              <a:defRPr/>
            </a:pPr>
            <a:r>
              <a:rPr lang="en-US" sz="3600" dirty="0"/>
              <a:t>Sunk Cost</a:t>
            </a:r>
          </a:p>
          <a:p>
            <a:pPr marL="914400" lvl="1" indent="-457200">
              <a:lnSpc>
                <a:spcPct val="200000"/>
              </a:lnSpc>
              <a:buFont typeface="Wingdings" pitchFamily="2" charset="2"/>
              <a:buChar char="ü"/>
              <a:defRPr/>
            </a:pPr>
            <a:r>
              <a:rPr lang="en-US" sz="3600" dirty="0"/>
              <a:t>Opportunity Cost</a:t>
            </a:r>
            <a:endParaRPr lang="en-US" sz="4800" dirty="0"/>
          </a:p>
        </p:txBody>
      </p:sp>
      <p:sp>
        <p:nvSpPr>
          <p:cNvPr id="323587" name="Rectangle 2"/>
          <p:cNvSpPr>
            <a:spLocks noGrp="1" noChangeArrowheads="1"/>
          </p:cNvSpPr>
          <p:nvPr>
            <p:ph type="title"/>
          </p:nvPr>
        </p:nvSpPr>
        <p:spPr/>
        <p:txBody>
          <a:bodyPr/>
          <a:lstStyle/>
          <a:p>
            <a:r>
              <a:rPr altLang="en-US" sz="3000" b="1"/>
              <a:t>Types of Cost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3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69AD45-CEBF-4BCD-AD2E-964BCF1B64B7}" type="slidenum">
              <a:rPr lang="en-US" altLang="en-US" sz="1200" smtClean="0">
                <a:solidFill>
                  <a:srgbClr val="898989"/>
                </a:solidFill>
              </a:rPr>
              <a:pPr>
                <a:spcBef>
                  <a:spcPct val="0"/>
                </a:spcBef>
                <a:buFontTx/>
                <a:buNone/>
              </a:pPr>
              <a:t>174</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Content Placeholder 4"/>
          <p:cNvSpPr>
            <a:spLocks noGrp="1"/>
          </p:cNvSpPr>
          <p:nvPr>
            <p:ph idx="1"/>
          </p:nvPr>
        </p:nvSpPr>
        <p:spPr>
          <a:xfrm>
            <a:off x="457200" y="990600"/>
            <a:ext cx="8305800" cy="5135563"/>
          </a:xfrm>
        </p:spPr>
        <p:txBody>
          <a:bodyPr/>
          <a:lstStyle/>
          <a:p>
            <a:pPr marL="514350" indent="-457200">
              <a:buFont typeface="Wingdings" panose="05000000000000000000" pitchFamily="2" charset="2"/>
              <a:buChar char="ü"/>
            </a:pPr>
            <a:r>
              <a:rPr lang="en-US" altLang="en-US" sz="2400" b="1"/>
              <a:t>Direct cost: purchased, used, consumed in the project directly. </a:t>
            </a:r>
          </a:p>
          <a:p>
            <a:pPr marL="514350" indent="-457200">
              <a:buFont typeface="Wingdings" panose="05000000000000000000" pitchFamily="2" charset="2"/>
              <a:buChar char="ü"/>
            </a:pPr>
            <a:endParaRPr lang="en-US" altLang="en-US" sz="2400"/>
          </a:p>
          <a:p>
            <a:pPr marL="514350" indent="-457200">
              <a:buFont typeface="Wingdings" panose="05000000000000000000" pitchFamily="2" charset="2"/>
              <a:buChar char="ü"/>
            </a:pPr>
            <a:r>
              <a:rPr lang="en-US" altLang="en-US" sz="2400" b="1"/>
              <a:t>Indirect cost: shared cost between project.</a:t>
            </a:r>
            <a:r>
              <a:rPr lang="en-US" altLang="en-US" sz="2400"/>
              <a:t> </a:t>
            </a:r>
          </a:p>
        </p:txBody>
      </p:sp>
      <p:sp>
        <p:nvSpPr>
          <p:cNvPr id="325635" name="Rectangle 2"/>
          <p:cNvSpPr>
            <a:spLocks noGrp="1" noChangeArrowheads="1"/>
          </p:cNvSpPr>
          <p:nvPr>
            <p:ph type="title"/>
          </p:nvPr>
        </p:nvSpPr>
        <p:spPr/>
        <p:txBody>
          <a:bodyPr/>
          <a:lstStyle/>
          <a:p>
            <a:r>
              <a:rPr altLang="en-US" sz="3000" b="1"/>
              <a:t>Types of Cost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5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455458-DDD7-42A0-A2BC-EBAE85BEF8CF}" type="slidenum">
              <a:rPr lang="en-US" altLang="en-US" sz="1200" smtClean="0">
                <a:solidFill>
                  <a:srgbClr val="898989"/>
                </a:solidFill>
              </a:rPr>
              <a:pPr>
                <a:spcBef>
                  <a:spcPct val="0"/>
                </a:spcBef>
                <a:buFontTx/>
                <a:buNone/>
              </a:pPr>
              <a:t>175</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altLang="en-US" sz="3000" b="1"/>
              <a:t>Types of Cost</a:t>
            </a:r>
          </a:p>
        </p:txBody>
      </p:sp>
      <p:sp>
        <p:nvSpPr>
          <p:cNvPr id="327683" name="Content Placeholder 4"/>
          <p:cNvSpPr>
            <a:spLocks noGrp="1"/>
          </p:cNvSpPr>
          <p:nvPr>
            <p:ph idx="1"/>
          </p:nvPr>
        </p:nvSpPr>
        <p:spPr>
          <a:xfrm>
            <a:off x="457200" y="990600"/>
            <a:ext cx="8229600" cy="5105400"/>
          </a:xfrm>
        </p:spPr>
        <p:txBody>
          <a:bodyPr/>
          <a:lstStyle/>
          <a:p>
            <a:pPr marL="571500" indent="-514350">
              <a:buFont typeface="Wingdings" panose="05000000000000000000" pitchFamily="2" charset="2"/>
              <a:buChar char="ü"/>
            </a:pPr>
            <a:r>
              <a:rPr lang="en-US" altLang="en-US" sz="2400" b="1"/>
              <a:t>Sunk Cost- </a:t>
            </a:r>
            <a:r>
              <a:rPr lang="en-US" altLang="en-US" sz="2400"/>
              <a:t>Retrospective cost/ that cannot be recovered/ Cost gone and very low value or zero value was taken out. Plant developed but not of any use now additional money is required but by that money some better work can be done, so not to invest and let already invested money sunk.  Software developed but it is not of any use now due any reason.</a:t>
            </a:r>
          </a:p>
          <a:p>
            <a:pPr marL="571500" indent="-514350">
              <a:buFont typeface="Wingdings" panose="05000000000000000000" pitchFamily="2" charset="2"/>
              <a:buChar char="ü"/>
            </a:pPr>
            <a:r>
              <a:rPr lang="en-US" altLang="en-US" sz="2400" b="1"/>
              <a:t>Perspective Cost- </a:t>
            </a:r>
            <a:r>
              <a:rPr lang="en-US" altLang="en-US" sz="2400"/>
              <a:t>cost to be occurred in future</a:t>
            </a:r>
          </a:p>
          <a:p>
            <a:pPr marL="571500" indent="-514350">
              <a:buFont typeface="Wingdings" panose="05000000000000000000" pitchFamily="2" charset="2"/>
              <a:buChar char="ü"/>
            </a:pPr>
            <a:r>
              <a:rPr lang="en-US" altLang="en-US" sz="2400" b="1"/>
              <a:t>Allocated Cost- </a:t>
            </a:r>
            <a:r>
              <a:rPr lang="en-US" altLang="en-US" sz="2400"/>
              <a:t>Cost of security service is shared by all division/companies of the building. Spreading the cost among those that use it.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76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CD8528-3976-4CB9-8798-AFA88A7C7E14}" type="slidenum">
              <a:rPr lang="en-US" altLang="en-US" sz="1200" smtClean="0">
                <a:solidFill>
                  <a:srgbClr val="898989"/>
                </a:solidFill>
              </a:rPr>
              <a:pPr>
                <a:spcBef>
                  <a:spcPct val="0"/>
                </a:spcBef>
                <a:buFontTx/>
                <a:buNone/>
              </a:pPr>
              <a:t>176</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a:defRPr/>
            </a:pPr>
            <a:r>
              <a:rPr altLang="en-US" sz="4800" b="1"/>
              <a:t>Types of Cost</a:t>
            </a:r>
          </a:p>
        </p:txBody>
      </p:sp>
      <p:sp>
        <p:nvSpPr>
          <p:cNvPr id="329731" name="Content Placeholder 4"/>
          <p:cNvSpPr>
            <a:spLocks noGrp="1"/>
          </p:cNvSpPr>
          <p:nvPr>
            <p:ph idx="1"/>
          </p:nvPr>
        </p:nvSpPr>
        <p:spPr>
          <a:xfrm>
            <a:off x="457200" y="990600"/>
            <a:ext cx="8229600" cy="5105400"/>
          </a:xfrm>
        </p:spPr>
        <p:txBody>
          <a:bodyPr/>
          <a:lstStyle/>
          <a:p>
            <a:pPr marL="514350" indent="-457200">
              <a:buFont typeface="Wingdings" panose="05000000000000000000" pitchFamily="2" charset="2"/>
              <a:buChar char="ü"/>
            </a:pPr>
            <a:r>
              <a:rPr lang="en-US" altLang="en-US" sz="2400" b="1"/>
              <a:t>Apportioned Cost- </a:t>
            </a:r>
            <a:r>
              <a:rPr lang="en-US" altLang="en-US" sz="2400"/>
              <a:t>To find apportioned cost you should know % of each appraised value (land, building, machine)</a:t>
            </a:r>
          </a:p>
          <a:p>
            <a:pPr marL="514350" indent="-457200">
              <a:buFont typeface="Wingdings" panose="05000000000000000000" pitchFamily="2" charset="2"/>
              <a:buChar char="ü"/>
            </a:pPr>
            <a:r>
              <a:rPr lang="en-US" altLang="en-US" sz="2400" b="1"/>
              <a:t>Value Added Cost- </a:t>
            </a:r>
            <a:r>
              <a:rPr lang="en-US" altLang="en-US" sz="2400"/>
              <a:t>Sale price of a product and cost price of material is value add</a:t>
            </a:r>
          </a:p>
          <a:p>
            <a:pPr marL="514350" indent="-457200">
              <a:buFont typeface="Wingdings" panose="05000000000000000000" pitchFamily="2" charset="2"/>
              <a:buChar char="ü"/>
            </a:pPr>
            <a:r>
              <a:rPr lang="en-US" altLang="en-US" sz="2400" b="1"/>
              <a:t>Transfer Cost </a:t>
            </a:r>
            <a:r>
              <a:rPr lang="en-US" altLang="en-US" sz="2400"/>
              <a:t>-Cost of transfer or transaction between two entities</a:t>
            </a:r>
          </a:p>
          <a:p>
            <a:pPr marL="514350" indent="-457200">
              <a:buFont typeface="Wingdings" panose="05000000000000000000" pitchFamily="2" charset="2"/>
              <a:buChar char="ü"/>
            </a:pPr>
            <a:r>
              <a:rPr lang="en-US" altLang="en-US" sz="2400" b="1"/>
              <a:t>Opportunity cost- </a:t>
            </a:r>
            <a:r>
              <a:rPr lang="en-US" altLang="en-US" sz="2400"/>
              <a:t>Value lose because of exercising an option. It is just economic cost. Does not reflect in financial books</a:t>
            </a:r>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32973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ABAC24-34DA-4A22-B34A-6D85A314D2C0}" type="slidenum">
              <a:rPr lang="en-US" altLang="en-US" sz="1200" smtClean="0">
                <a:solidFill>
                  <a:srgbClr val="898989"/>
                </a:solidFill>
              </a:rPr>
              <a:pPr>
                <a:spcBef>
                  <a:spcPct val="0"/>
                </a:spcBef>
                <a:buFontTx/>
                <a:buNone/>
              </a:pPr>
              <a:t>177</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3"/>
          <p:cNvSpPr>
            <a:spLocks noGrp="1"/>
          </p:cNvSpPr>
          <p:nvPr>
            <p:ph type="title"/>
          </p:nvPr>
        </p:nvSpPr>
        <p:spPr/>
        <p:txBody>
          <a:bodyPr/>
          <a:lstStyle/>
          <a:p>
            <a:r>
              <a:rPr altLang="en-US"/>
              <a:t>13. Plan Schedule Management</a:t>
            </a:r>
          </a:p>
        </p:txBody>
      </p:sp>
      <p:sp>
        <p:nvSpPr>
          <p:cNvPr id="221187" name="Content Placeholder 4"/>
          <p:cNvSpPr>
            <a:spLocks noGrp="1"/>
          </p:cNvSpPr>
          <p:nvPr>
            <p:ph idx="1"/>
          </p:nvPr>
        </p:nvSpPr>
        <p:spPr/>
        <p:txBody>
          <a:bodyPr/>
          <a:lstStyle/>
          <a:p>
            <a:pPr marL="0" indent="0">
              <a:buFont typeface="Arial" panose="020B0604020202020204" pitchFamily="34" charset="0"/>
              <a:buNone/>
            </a:pPr>
            <a:r>
              <a:rPr lang="en-US" altLang="en-US" sz="4000"/>
              <a:t>Establishing the policies, procedures and documentation for planning, developing, managing, executing, and controlling the project schedule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1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C04DB7-8DEC-4EDF-A58A-FEB333C88FAD}" type="slidenum">
              <a:rPr lang="en-US" altLang="en-US" sz="1200" smtClean="0">
                <a:solidFill>
                  <a:srgbClr val="898989"/>
                </a:solidFill>
              </a:rPr>
              <a:pPr>
                <a:spcBef>
                  <a:spcPct val="0"/>
                </a:spcBef>
                <a:buFontTx/>
                <a:buNone/>
              </a:pPr>
              <a:t>124</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397000" y="2716213"/>
            <a:ext cx="73993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lvl="1" eaLnBrk="1" hangingPunct="1">
              <a:lnSpc>
                <a:spcPct val="150000"/>
              </a:lnSpc>
              <a:spcBef>
                <a:spcPct val="0"/>
              </a:spcBef>
              <a:buFontTx/>
              <a:buNone/>
            </a:pPr>
            <a:endParaRPr lang="en-US" altLang="en-US" sz="2500" b="1">
              <a:solidFill>
                <a:srgbClr val="0084CC"/>
              </a:solidFill>
              <a:latin typeface="Arial" panose="020B0604020202020204" pitchFamily="34" charset="0"/>
            </a:endParaRPr>
          </a:p>
        </p:txBody>
      </p:sp>
      <p:sp>
        <p:nvSpPr>
          <p:cNvPr id="331779" name="Rectangle 27"/>
          <p:cNvSpPr>
            <a:spLocks noGrp="1" noChangeArrowheads="1"/>
          </p:cNvSpPr>
          <p:nvPr>
            <p:ph type="title"/>
          </p:nvPr>
        </p:nvSpPr>
        <p:spPr>
          <a:xfrm>
            <a:off x="0" y="0"/>
            <a:ext cx="9144000" cy="838200"/>
          </a:xfrm>
        </p:spPr>
        <p:txBody>
          <a:bodyPr/>
          <a:lstStyle/>
          <a:p>
            <a:r>
              <a:rPr altLang="en-US" sz="4800" b="1"/>
              <a:t>20. Plan Cost Management</a:t>
            </a:r>
          </a:p>
        </p:txBody>
      </p:sp>
      <p:sp>
        <p:nvSpPr>
          <p:cNvPr id="331780" name="Content Placeholder 5"/>
          <p:cNvSpPr>
            <a:spLocks noGrp="1"/>
          </p:cNvSpPr>
          <p:nvPr>
            <p:ph idx="1"/>
          </p:nvPr>
        </p:nvSpPr>
        <p:spPr/>
        <p:txBody>
          <a:bodyPr/>
          <a:lstStyle/>
          <a:p>
            <a:pPr marL="0" indent="0">
              <a:buFont typeface="Arial" panose="020B0604020202020204" pitchFamily="34" charset="0"/>
              <a:buNone/>
            </a:pPr>
            <a:r>
              <a:rPr lang="en-US" altLang="en-US"/>
              <a:t>Establishing policies, procedures and documentation for planning, managing, expending and controlling project costs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317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F1CE51-701A-40F8-9E51-E20E65D465F2}" type="slidenum">
              <a:rPr lang="en-US" altLang="en-US" sz="1200" smtClean="0">
                <a:solidFill>
                  <a:srgbClr val="898989"/>
                </a:solidFill>
              </a:rPr>
              <a:pPr>
                <a:spcBef>
                  <a:spcPct val="0"/>
                </a:spcBef>
                <a:buFontTx/>
                <a:buNone/>
              </a:pPr>
              <a:t>178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Text Placeholder 5"/>
          <p:cNvSpPr>
            <a:spLocks noGrp="1"/>
          </p:cNvSpPr>
          <p:nvPr>
            <p:ph type="body" sz="quarter" idx="13"/>
          </p:nvPr>
        </p:nvSpPr>
        <p:spPr/>
        <p:txBody>
          <a:bodyPr/>
          <a:lstStyle/>
          <a:p>
            <a:r>
              <a:rPr lang="en-US" dirty="0"/>
              <a:t>.1 Expert judgment</a:t>
            </a:r>
          </a:p>
          <a:p>
            <a:r>
              <a:rPr lang="en-US" dirty="0"/>
              <a:t>.2 Data analysis</a:t>
            </a:r>
          </a:p>
          <a:p>
            <a:pPr lvl="1"/>
            <a:r>
              <a:rPr lang="en-US" dirty="0"/>
              <a:t>• Alternatives analysis</a:t>
            </a:r>
          </a:p>
          <a:p>
            <a:r>
              <a:rPr lang="en-US" dirty="0"/>
              <a:t>.3 Meetings</a:t>
            </a:r>
            <a:endParaRPr lang="en-US" altLang="en-US" dirty="0"/>
          </a:p>
        </p:txBody>
      </p:sp>
      <p:sp>
        <p:nvSpPr>
          <p:cNvPr id="18434" name="Title 3"/>
          <p:cNvSpPr>
            <a:spLocks noGrp="1"/>
          </p:cNvSpPr>
          <p:nvPr>
            <p:ph type="title"/>
          </p:nvPr>
        </p:nvSpPr>
        <p:spPr/>
        <p:txBody>
          <a:bodyPr>
            <a:normAutofit/>
          </a:bodyPr>
          <a:lstStyle/>
          <a:p>
            <a:pPr>
              <a:defRPr/>
            </a:pPr>
            <a:r>
              <a:t>Plan Cost Management</a:t>
            </a:r>
          </a:p>
        </p:txBody>
      </p:sp>
      <p:sp>
        <p:nvSpPr>
          <p:cNvPr id="333827" name="Content Placeholder 4"/>
          <p:cNvSpPr>
            <a:spLocks noGrp="1"/>
          </p:cNvSpPr>
          <p:nvPr>
            <p:ph sz="quarter" idx="12"/>
          </p:nvPr>
        </p:nvSpPr>
        <p:spPr/>
        <p:txBody>
          <a:bodyPr/>
          <a:lstStyle/>
          <a:p>
            <a:r>
              <a:rPr lang="en-US" dirty="0"/>
              <a:t>.1 Project charter</a:t>
            </a:r>
          </a:p>
          <a:p>
            <a:r>
              <a:rPr lang="en-US" dirty="0"/>
              <a:t>.2 Project management 	plan</a:t>
            </a:r>
          </a:p>
          <a:p>
            <a:pPr lvl="1"/>
            <a:r>
              <a:rPr lang="en-US" dirty="0"/>
              <a:t>• Schedule management 	plan</a:t>
            </a:r>
          </a:p>
          <a:p>
            <a:pPr lvl="1"/>
            <a:r>
              <a:rPr lang="en-US" dirty="0"/>
              <a:t>• Risk management plan</a:t>
            </a:r>
          </a:p>
          <a:p>
            <a:r>
              <a:rPr lang="en-US" dirty="0"/>
              <a:t>.3 EEFs</a:t>
            </a:r>
          </a:p>
          <a:p>
            <a:r>
              <a:rPr lang="en-US" dirty="0"/>
              <a:t>.4 OPAs</a:t>
            </a:r>
            <a:endParaRPr lang="en-US" altLang="en-US" dirty="0"/>
          </a:p>
        </p:txBody>
      </p:sp>
      <p:sp>
        <p:nvSpPr>
          <p:cNvPr id="333829" name="Text Placeholder 6"/>
          <p:cNvSpPr>
            <a:spLocks noGrp="1"/>
          </p:cNvSpPr>
          <p:nvPr>
            <p:ph type="body" sz="quarter" idx="14"/>
          </p:nvPr>
        </p:nvSpPr>
        <p:spPr/>
        <p:txBody>
          <a:bodyPr/>
          <a:lstStyle/>
          <a:p>
            <a:pPr>
              <a:buFont typeface="Calibri" panose="020F0502020204030204" pitchFamily="34" charset="0"/>
              <a:buAutoNum type="arabicPeriod"/>
            </a:pPr>
            <a:r>
              <a:rPr lang="en-US" dirty="0"/>
              <a:t>.1 Cost management 	plan</a:t>
            </a:r>
            <a:endParaRPr lang="en-US" altLang="en-US" dirty="0"/>
          </a:p>
        </p:txBody>
      </p:sp>
      <p:sp>
        <p:nvSpPr>
          <p:cNvPr id="8" name="Text Placeholder 7"/>
          <p:cNvSpPr>
            <a:spLocks noGrp="1"/>
          </p:cNvSpPr>
          <p:nvPr>
            <p:ph type="body" sz="quarter" idx="15"/>
          </p:nvPr>
        </p:nvSpPr>
        <p:spPr/>
        <p:txBody>
          <a:bodyPr/>
          <a:lstStyle/>
          <a:p>
            <a:pPr>
              <a:defRPr/>
            </a:pPr>
            <a:r>
              <a:rPr lang="en-US" dirty="0"/>
              <a:t>PCM</a:t>
            </a:r>
          </a:p>
        </p:txBody>
      </p:sp>
      <p:sp>
        <p:nvSpPr>
          <p:cNvPr id="9" name="Text Placeholder 8"/>
          <p:cNvSpPr>
            <a:spLocks noGrp="1"/>
          </p:cNvSpPr>
          <p:nvPr>
            <p:ph type="body" sz="quarter" idx="16"/>
          </p:nvPr>
        </p:nvSpPr>
        <p:spPr/>
        <p:txBody>
          <a:bodyPr/>
          <a:lstStyle/>
          <a:p>
            <a:pPr>
              <a:defRPr/>
            </a:pPr>
            <a:r>
              <a:rPr lang="en-US" dirty="0"/>
              <a:t>PLAN</a:t>
            </a:r>
          </a:p>
        </p:txBody>
      </p:sp>
      <p:sp>
        <p:nvSpPr>
          <p:cNvPr id="33383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8B3694-5E09-4800-818C-0919A0A86418}" type="slidenum">
              <a:rPr lang="en-US" altLang="en-US" sz="1200" smtClean="0">
                <a:solidFill>
                  <a:srgbClr val="898989"/>
                </a:solidFill>
              </a:rPr>
              <a:pPr>
                <a:spcBef>
                  <a:spcPct val="0"/>
                </a:spcBef>
                <a:buFontTx/>
                <a:buNone/>
              </a:pPr>
              <a:t>179</a:t>
            </a:fld>
            <a:endParaRPr lang="en-US"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itle 7"/>
          <p:cNvSpPr>
            <a:spLocks noGrp="1"/>
          </p:cNvSpPr>
          <p:nvPr>
            <p:ph type="title"/>
          </p:nvPr>
        </p:nvSpPr>
        <p:spPr/>
        <p:txBody>
          <a:bodyPr/>
          <a:lstStyle/>
          <a:p>
            <a:r>
              <a:rPr altLang="en-US"/>
              <a:t>Cost Management Plan</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a:buFont typeface="Arial" panose="020B0604020202020204" pitchFamily="34" charset="0"/>
              <a:buNone/>
              <a:defRPr/>
            </a:pPr>
            <a:r>
              <a:rPr lang="en-US" dirty="0"/>
              <a:t>It includes</a:t>
            </a:r>
          </a:p>
          <a:p>
            <a:pPr lvl="1">
              <a:defRPr/>
            </a:pPr>
            <a:r>
              <a:rPr lang="en-US" dirty="0"/>
              <a:t>Cost management tools to be used</a:t>
            </a:r>
          </a:p>
          <a:p>
            <a:pPr lvl="1">
              <a:defRPr/>
            </a:pPr>
            <a:r>
              <a:rPr lang="en-US" dirty="0"/>
              <a:t>Level of accuracy (acceptable range +/- 5%)</a:t>
            </a:r>
          </a:p>
          <a:p>
            <a:pPr lvl="1">
              <a:defRPr/>
            </a:pPr>
            <a:r>
              <a:rPr lang="en-US" dirty="0"/>
              <a:t>Level of precision (US$ 100.01)</a:t>
            </a:r>
          </a:p>
          <a:p>
            <a:pPr lvl="1">
              <a:defRPr/>
            </a:pPr>
            <a:r>
              <a:rPr lang="en-US" dirty="0"/>
              <a:t>Units of measure for each resource</a:t>
            </a:r>
          </a:p>
          <a:p>
            <a:pPr lvl="1">
              <a:defRPr/>
            </a:pPr>
            <a:r>
              <a:rPr lang="en-US" dirty="0"/>
              <a:t>Organizational procedure links</a:t>
            </a:r>
          </a:p>
          <a:p>
            <a:pPr lvl="1">
              <a:defRPr/>
            </a:pPr>
            <a:r>
              <a:rPr lang="en-US" dirty="0"/>
              <a:t>Process of updating the progress in schedule model</a:t>
            </a:r>
          </a:p>
          <a:p>
            <a:pPr lvl="1">
              <a:defRPr/>
            </a:pPr>
            <a:r>
              <a:rPr lang="en-US" dirty="0"/>
              <a:t>Control thresholds (an allowed variation before some action need to be taken)</a:t>
            </a:r>
          </a:p>
          <a:p>
            <a:pPr lvl="1">
              <a:defRPr/>
            </a:pPr>
            <a:r>
              <a:rPr lang="en-US" dirty="0"/>
              <a:t>Rules of performance measurement (baselines, %complete, fixed formula etc.)</a:t>
            </a:r>
          </a:p>
          <a:p>
            <a:pPr lvl="1">
              <a:defRPr/>
            </a:pPr>
            <a:r>
              <a:rPr lang="en-US" dirty="0"/>
              <a:t>Project cost recording process</a:t>
            </a:r>
          </a:p>
          <a:p>
            <a:pPr lvl="1">
              <a:defRPr/>
            </a:pPr>
            <a:r>
              <a:rPr lang="en-US" dirty="0"/>
              <a:t>Currency exchange rate fluctuation adjustment process</a:t>
            </a:r>
          </a:p>
          <a:p>
            <a:pPr lvl="1">
              <a:defRPr/>
            </a:pPr>
            <a:r>
              <a:rPr lang="en-US" dirty="0"/>
              <a:t>Define scheduling reporting format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358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9D0B58-65C5-4B97-8EC0-876EEE0FB05C}" type="slidenum">
              <a:rPr lang="en-US" altLang="en-US" sz="1200" smtClean="0">
                <a:solidFill>
                  <a:srgbClr val="898989"/>
                </a:solidFill>
              </a:rPr>
              <a:pPr>
                <a:spcBef>
                  <a:spcPct val="0"/>
                </a:spcBef>
                <a:buFontTx/>
                <a:buNone/>
              </a:pPr>
              <a:t>180</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397000" y="2716213"/>
            <a:ext cx="73993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lvl="1" eaLnBrk="1" hangingPunct="1">
              <a:lnSpc>
                <a:spcPct val="150000"/>
              </a:lnSpc>
              <a:spcBef>
                <a:spcPct val="0"/>
              </a:spcBef>
              <a:buFontTx/>
              <a:buNone/>
            </a:pPr>
            <a:endParaRPr lang="en-US" altLang="en-US" sz="2500" b="1">
              <a:solidFill>
                <a:srgbClr val="0084CC"/>
              </a:solidFill>
              <a:latin typeface="Arial" panose="020B0604020202020204" pitchFamily="34" charset="0"/>
            </a:endParaRPr>
          </a:p>
        </p:txBody>
      </p:sp>
      <p:sp>
        <p:nvSpPr>
          <p:cNvPr id="337923" name="Content Placeholder 19"/>
          <p:cNvSpPr>
            <a:spLocks noGrp="1"/>
          </p:cNvSpPr>
          <p:nvPr>
            <p:ph idx="1"/>
          </p:nvPr>
        </p:nvSpPr>
        <p:spPr>
          <a:xfrm>
            <a:off x="457200" y="2362200"/>
            <a:ext cx="8153400" cy="3763963"/>
          </a:xfrm>
        </p:spPr>
        <p:txBody>
          <a:bodyPr/>
          <a:lstStyle/>
          <a:p>
            <a:pPr marL="342900" lvl="1" indent="-342900">
              <a:buFont typeface="Arial" panose="020B0604020202020204" pitchFamily="34" charset="0"/>
              <a:buNone/>
            </a:pPr>
            <a:r>
              <a:rPr lang="en-US" altLang="en-US" sz="3600" b="1"/>
              <a:t>	Developing an approximation of the costs of the resources needed to complete project activities.</a:t>
            </a:r>
          </a:p>
          <a:p>
            <a:endParaRPr lang="en-US" altLang="en-US" sz="4400"/>
          </a:p>
        </p:txBody>
      </p:sp>
      <p:sp>
        <p:nvSpPr>
          <p:cNvPr id="337924" name="Rectangle 27"/>
          <p:cNvSpPr>
            <a:spLocks noGrp="1" noChangeArrowheads="1"/>
          </p:cNvSpPr>
          <p:nvPr>
            <p:ph type="title"/>
          </p:nvPr>
        </p:nvSpPr>
        <p:spPr>
          <a:xfrm>
            <a:off x="0" y="0"/>
            <a:ext cx="9144000" cy="838200"/>
          </a:xfrm>
        </p:spPr>
        <p:txBody>
          <a:bodyPr/>
          <a:lstStyle/>
          <a:p>
            <a:r>
              <a:rPr altLang="en-US" sz="4800" b="1"/>
              <a:t>21. Estimate Costs </a:t>
            </a:r>
          </a:p>
        </p:txBody>
      </p:sp>
      <p:pic>
        <p:nvPicPr>
          <p:cNvPr id="17413" name="Picture 5" descr="D:\Works\Training-Material\My Pictures\PM-Images\Cost-Estimate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14800"/>
            <a:ext cx="6731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379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A435FA-55E6-4CE2-9845-8C5FA1E7ED80}" type="slidenum">
              <a:rPr lang="en-US" altLang="en-US" sz="1200" smtClean="0">
                <a:solidFill>
                  <a:srgbClr val="898989"/>
                </a:solidFill>
              </a:rPr>
              <a:pPr>
                <a:spcBef>
                  <a:spcPct val="0"/>
                </a:spcBef>
                <a:buFontTx/>
                <a:buNone/>
              </a:pPr>
              <a:t>181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slide(fromBottom)">
                                      <p:cBhvr>
                                        <p:cTn id="12"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Text Placeholder 5"/>
          <p:cNvSpPr>
            <a:spLocks noGrp="1"/>
          </p:cNvSpPr>
          <p:nvPr>
            <p:ph type="body" sz="quarter" idx="13"/>
          </p:nvPr>
        </p:nvSpPr>
        <p:spPr/>
        <p:txBody>
          <a:bodyPr/>
          <a:lstStyle/>
          <a:p>
            <a:r>
              <a:rPr lang="en-US" sz="1800" dirty="0"/>
              <a:t>.1 Expert judgment</a:t>
            </a:r>
          </a:p>
          <a:p>
            <a:r>
              <a:rPr lang="en-US" sz="1800" dirty="0"/>
              <a:t>.2 Analogous estimating</a:t>
            </a:r>
          </a:p>
          <a:p>
            <a:r>
              <a:rPr lang="en-US" sz="1800" dirty="0"/>
              <a:t>.3 Parametric estimating</a:t>
            </a:r>
          </a:p>
          <a:p>
            <a:r>
              <a:rPr lang="en-US" sz="1800" dirty="0"/>
              <a:t>.4 Bottom-up estimating</a:t>
            </a:r>
          </a:p>
          <a:p>
            <a:r>
              <a:rPr lang="en-US" sz="1800" dirty="0"/>
              <a:t>.5 Three-point 	estimating</a:t>
            </a:r>
          </a:p>
          <a:p>
            <a:r>
              <a:rPr lang="en-US" sz="1800" dirty="0"/>
              <a:t>.6 Data analysis</a:t>
            </a:r>
          </a:p>
          <a:p>
            <a:pPr lvl="1"/>
            <a:r>
              <a:rPr lang="en-US" sz="1600" dirty="0"/>
              <a:t>• Alternatives analysis</a:t>
            </a:r>
          </a:p>
          <a:p>
            <a:pPr lvl="1"/>
            <a:r>
              <a:rPr lang="en-US" sz="1600" dirty="0"/>
              <a:t>• Reserve analysis</a:t>
            </a:r>
          </a:p>
          <a:p>
            <a:pPr lvl="1"/>
            <a:r>
              <a:rPr lang="en-US" sz="1600" dirty="0"/>
              <a:t>• Cost of quality</a:t>
            </a:r>
          </a:p>
          <a:p>
            <a:r>
              <a:rPr lang="en-US" sz="1800" dirty="0"/>
              <a:t>.7 Project management</a:t>
            </a:r>
          </a:p>
          <a:p>
            <a:pPr lvl="1"/>
            <a:r>
              <a:rPr lang="en-US" sz="1600" dirty="0"/>
              <a:t>information system</a:t>
            </a:r>
          </a:p>
          <a:p>
            <a:r>
              <a:rPr lang="en-US" sz="1800" dirty="0"/>
              <a:t>.8 Decision making</a:t>
            </a:r>
          </a:p>
          <a:p>
            <a:pPr lvl="1"/>
            <a:r>
              <a:rPr lang="en-US" sz="1600" dirty="0"/>
              <a:t>• Voting</a:t>
            </a:r>
            <a:endParaRPr lang="en-US" altLang="en-US" sz="1600" dirty="0"/>
          </a:p>
        </p:txBody>
      </p:sp>
      <p:sp>
        <p:nvSpPr>
          <p:cNvPr id="20482" name="Title 3"/>
          <p:cNvSpPr>
            <a:spLocks noGrp="1"/>
          </p:cNvSpPr>
          <p:nvPr>
            <p:ph type="title"/>
          </p:nvPr>
        </p:nvSpPr>
        <p:spPr/>
        <p:txBody>
          <a:bodyPr>
            <a:normAutofit/>
          </a:bodyPr>
          <a:lstStyle/>
          <a:p>
            <a:pPr>
              <a:defRPr/>
            </a:pPr>
            <a:r>
              <a:t>Estimate Cost</a:t>
            </a:r>
          </a:p>
        </p:txBody>
      </p:sp>
      <p:sp>
        <p:nvSpPr>
          <p:cNvPr id="339971" name="Content Placeholder 4"/>
          <p:cNvSpPr>
            <a:spLocks noGrp="1"/>
          </p:cNvSpPr>
          <p:nvPr>
            <p:ph sz="quarter" idx="12"/>
          </p:nvPr>
        </p:nvSpPr>
        <p:spPr/>
        <p:txBody>
          <a:bodyPr/>
          <a:lstStyle/>
          <a:p>
            <a:r>
              <a:rPr lang="en-US" dirty="0"/>
              <a:t>.1 Project management 	plan</a:t>
            </a:r>
          </a:p>
          <a:p>
            <a:pPr lvl="1"/>
            <a:r>
              <a:rPr lang="en-US" dirty="0"/>
              <a:t>• Cost management plan</a:t>
            </a:r>
          </a:p>
          <a:p>
            <a:pPr lvl="1"/>
            <a:r>
              <a:rPr lang="en-US" dirty="0"/>
              <a:t>• Quality management 	plan</a:t>
            </a:r>
          </a:p>
          <a:p>
            <a:pPr lvl="1"/>
            <a:r>
              <a:rPr lang="en-US" dirty="0"/>
              <a:t>• Scope baseline</a:t>
            </a:r>
          </a:p>
          <a:p>
            <a:r>
              <a:rPr lang="en-US" dirty="0"/>
              <a:t>.2 Project documents</a:t>
            </a:r>
          </a:p>
          <a:p>
            <a:pPr lvl="1"/>
            <a:r>
              <a:rPr lang="en-US" dirty="0"/>
              <a:t>• Lessons learned 	register</a:t>
            </a:r>
          </a:p>
          <a:p>
            <a:pPr lvl="1"/>
            <a:r>
              <a:rPr lang="en-US" dirty="0"/>
              <a:t>• Project schedule</a:t>
            </a:r>
          </a:p>
          <a:p>
            <a:pPr lvl="1"/>
            <a:r>
              <a:rPr lang="en-US" dirty="0"/>
              <a:t>• Resources 	requirements</a:t>
            </a:r>
          </a:p>
          <a:p>
            <a:pPr lvl="1"/>
            <a:r>
              <a:rPr lang="en-US" dirty="0"/>
              <a:t>• Risk register</a:t>
            </a:r>
          </a:p>
          <a:p>
            <a:r>
              <a:rPr lang="en-US" dirty="0"/>
              <a:t>.3 EEFs</a:t>
            </a:r>
          </a:p>
          <a:p>
            <a:r>
              <a:rPr lang="en-US" dirty="0"/>
              <a:t>.4 OPAs</a:t>
            </a:r>
            <a:endParaRPr lang="en-US" altLang="en-US" dirty="0"/>
          </a:p>
        </p:txBody>
      </p:sp>
      <p:sp>
        <p:nvSpPr>
          <p:cNvPr id="339973" name="Text Placeholder 6"/>
          <p:cNvSpPr>
            <a:spLocks noGrp="1"/>
          </p:cNvSpPr>
          <p:nvPr>
            <p:ph type="body" sz="quarter" idx="14"/>
          </p:nvPr>
        </p:nvSpPr>
        <p:spPr/>
        <p:txBody>
          <a:bodyPr/>
          <a:lstStyle/>
          <a:p>
            <a:r>
              <a:rPr lang="en-US" dirty="0"/>
              <a:t>.1 Cost estimates</a:t>
            </a:r>
          </a:p>
          <a:p>
            <a:r>
              <a:rPr lang="en-US" dirty="0"/>
              <a:t>.2 Basis of estimates</a:t>
            </a:r>
          </a:p>
          <a:p>
            <a:r>
              <a:rPr lang="en-US" dirty="0"/>
              <a:t>.3 Project documents 	updates</a:t>
            </a:r>
          </a:p>
          <a:p>
            <a:pPr lvl="1"/>
            <a:r>
              <a:rPr lang="en-US" dirty="0"/>
              <a:t>• Assumption log</a:t>
            </a:r>
          </a:p>
          <a:p>
            <a:pPr lvl="1"/>
            <a:r>
              <a:rPr lang="en-US" dirty="0"/>
              <a:t>• Lessons learned 	register</a:t>
            </a:r>
          </a:p>
          <a:p>
            <a:pPr lvl="1"/>
            <a:r>
              <a:rPr lang="en-US" dirty="0"/>
              <a:t>• Risk register</a:t>
            </a:r>
            <a:endParaRPr lang="en-US" altLang="en-US" dirty="0"/>
          </a:p>
        </p:txBody>
      </p:sp>
      <p:sp>
        <p:nvSpPr>
          <p:cNvPr id="8" name="Text Placeholder 7"/>
          <p:cNvSpPr>
            <a:spLocks noGrp="1"/>
          </p:cNvSpPr>
          <p:nvPr>
            <p:ph type="body" sz="quarter" idx="15"/>
          </p:nvPr>
        </p:nvSpPr>
        <p:spPr/>
        <p:txBody>
          <a:bodyPr/>
          <a:lstStyle/>
          <a:p>
            <a:pPr>
              <a:defRPr/>
            </a:pPr>
            <a:r>
              <a:rPr lang="en-US" dirty="0"/>
              <a:t>PCM</a:t>
            </a:r>
          </a:p>
        </p:txBody>
      </p:sp>
      <p:sp>
        <p:nvSpPr>
          <p:cNvPr id="9" name="Text Placeholder 8"/>
          <p:cNvSpPr>
            <a:spLocks noGrp="1"/>
          </p:cNvSpPr>
          <p:nvPr>
            <p:ph type="body" sz="quarter" idx="16"/>
          </p:nvPr>
        </p:nvSpPr>
        <p:spPr/>
        <p:txBody>
          <a:bodyPr/>
          <a:lstStyle/>
          <a:p>
            <a:pPr>
              <a:defRPr/>
            </a:pPr>
            <a:r>
              <a:rPr lang="en-US" dirty="0"/>
              <a:t>PLAN</a:t>
            </a:r>
          </a:p>
        </p:txBody>
      </p:sp>
      <p:sp>
        <p:nvSpPr>
          <p:cNvPr id="33997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356CC7-EDA9-4F12-AC91-93F14929B403}" type="slidenum">
              <a:rPr lang="en-US" altLang="en-US" sz="1200" smtClean="0">
                <a:solidFill>
                  <a:srgbClr val="898989"/>
                </a:solidFill>
              </a:rPr>
              <a:pPr>
                <a:spcBef>
                  <a:spcPct val="0"/>
                </a:spcBef>
                <a:buFontTx/>
                <a:buNone/>
              </a:pPr>
              <a:t>182</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itle 6"/>
          <p:cNvSpPr>
            <a:spLocks noGrp="1"/>
          </p:cNvSpPr>
          <p:nvPr>
            <p:ph type="title"/>
          </p:nvPr>
        </p:nvSpPr>
        <p:spPr/>
        <p:txBody>
          <a:bodyPr/>
          <a:lstStyle/>
          <a:p>
            <a:r>
              <a:rPr altLang="en-US"/>
              <a:t>Project Cost Estimation Ranges</a:t>
            </a:r>
          </a:p>
        </p:txBody>
      </p:sp>
      <p:sp>
        <p:nvSpPr>
          <p:cNvPr id="40963" name="Content Placeholder 7"/>
          <p:cNvSpPr>
            <a:spLocks noGrp="1"/>
          </p:cNvSpPr>
          <p:nvPr>
            <p:ph idx="1"/>
          </p:nvPr>
        </p:nvSpPr>
        <p:spPr>
          <a:xfrm>
            <a:off x="457200" y="990600"/>
            <a:ext cx="8229600" cy="5105400"/>
          </a:xfrm>
        </p:spPr>
        <p:txBody>
          <a:bodyPr/>
          <a:lstStyle/>
          <a:p>
            <a:pPr marL="0" indent="0">
              <a:buFont typeface="Arial" charset="0"/>
              <a:buNone/>
              <a:defRPr/>
            </a:pPr>
            <a:r>
              <a:rPr lang="en-US" dirty="0"/>
              <a:t>Cost estimation may include only Direct Cost or in combination of with Indirect Costs</a:t>
            </a:r>
          </a:p>
          <a:p>
            <a:pPr>
              <a:buFont typeface="Arial" charset="0"/>
              <a:buChar char="•"/>
              <a:defRPr/>
            </a:pPr>
            <a:endParaRPr lang="en-US" dirty="0"/>
          </a:p>
        </p:txBody>
      </p:sp>
      <p:graphicFrame>
        <p:nvGraphicFramePr>
          <p:cNvPr id="5" name="Table 4"/>
          <p:cNvGraphicFramePr>
            <a:graphicFrameLocks noGrp="1"/>
          </p:cNvGraphicFramePr>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extLst>
                    <a:ext uri="{9D8B030D-6E8A-4147-A177-3AD203B41FA5}">
                      <a16:colId xmlns:a16="http://schemas.microsoft.com/office/drawing/2014/main" val="20000"/>
                    </a:ext>
                  </a:extLst>
                </a:gridCol>
                <a:gridCol w="2111058">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464004">
                <a:tc>
                  <a:txBody>
                    <a:bodyPr/>
                    <a:lstStyle/>
                    <a:p>
                      <a:r>
                        <a:rPr lang="en-US" sz="1800" dirty="0"/>
                        <a:t>Class Name</a:t>
                      </a:r>
                    </a:p>
                  </a:txBody>
                  <a:tcPr marT="45718" marB="45718"/>
                </a:tc>
                <a:tc>
                  <a:txBody>
                    <a:bodyPr/>
                    <a:lstStyle/>
                    <a:p>
                      <a:r>
                        <a:rPr lang="en-US" sz="1800" dirty="0"/>
                        <a:t>%</a:t>
                      </a:r>
                    </a:p>
                  </a:txBody>
                  <a:tcPr marT="45718" marB="45718"/>
                </a:tc>
                <a:tc>
                  <a:txBody>
                    <a:bodyPr/>
                    <a:lstStyle/>
                    <a:p>
                      <a:r>
                        <a:rPr lang="en-US" sz="1800" dirty="0"/>
                        <a:t>Range</a:t>
                      </a:r>
                    </a:p>
                  </a:txBody>
                  <a:tcPr marT="45718" marB="45718"/>
                </a:tc>
                <a:extLst>
                  <a:ext uri="{0D108BD9-81ED-4DB2-BD59-A6C34878D82A}">
                    <a16:rowId xmlns:a16="http://schemas.microsoft.com/office/drawing/2014/main" val="10000"/>
                  </a:ext>
                </a:extLst>
              </a:tr>
              <a:tr h="464004">
                <a:tc>
                  <a:txBody>
                    <a:bodyPr/>
                    <a:lstStyle/>
                    <a:p>
                      <a:r>
                        <a:rPr lang="en-US" sz="1800" dirty="0"/>
                        <a:t>Definitive</a:t>
                      </a:r>
                    </a:p>
                  </a:txBody>
                  <a:tcPr marT="45718" marB="45718"/>
                </a:tc>
                <a:tc>
                  <a:txBody>
                    <a:bodyPr/>
                    <a:lstStyle/>
                    <a:p>
                      <a:r>
                        <a:rPr lang="en-US" sz="1800" dirty="0"/>
                        <a:t>-  5  -&gt; +5%</a:t>
                      </a:r>
                    </a:p>
                  </a:txBody>
                  <a:tcPr marT="45718" marB="45718"/>
                </a:tc>
                <a:tc>
                  <a:txBody>
                    <a:bodyPr/>
                    <a:lstStyle/>
                    <a:p>
                      <a:r>
                        <a:rPr lang="en-US" sz="1800" dirty="0"/>
                        <a:t>10%</a:t>
                      </a:r>
                    </a:p>
                  </a:txBody>
                  <a:tcPr marT="45718" marB="45718"/>
                </a:tc>
                <a:extLst>
                  <a:ext uri="{0D108BD9-81ED-4DB2-BD59-A6C34878D82A}">
                    <a16:rowId xmlns:a16="http://schemas.microsoft.com/office/drawing/2014/main" val="10001"/>
                  </a:ext>
                </a:extLst>
              </a:tr>
              <a:tr h="464004">
                <a:tc>
                  <a:txBody>
                    <a:bodyPr/>
                    <a:lstStyle/>
                    <a:p>
                      <a:r>
                        <a:rPr lang="en-US" sz="1800" dirty="0"/>
                        <a:t>Capital Cost</a:t>
                      </a:r>
                    </a:p>
                  </a:txBody>
                  <a:tcPr marT="45718" marB="45718"/>
                </a:tc>
                <a:tc>
                  <a:txBody>
                    <a:bodyPr/>
                    <a:lstStyle/>
                    <a:p>
                      <a:r>
                        <a:rPr lang="en-US" sz="1800" dirty="0"/>
                        <a:t>-15</a:t>
                      </a:r>
                      <a:r>
                        <a:rPr lang="en-US" sz="1800" baseline="0" dirty="0"/>
                        <a:t> </a:t>
                      </a:r>
                      <a:r>
                        <a:rPr lang="en-US" sz="1800" dirty="0"/>
                        <a:t>-&gt; +10%</a:t>
                      </a:r>
                    </a:p>
                  </a:txBody>
                  <a:tcPr marT="45718" marB="45718"/>
                </a:tc>
                <a:tc>
                  <a:txBody>
                    <a:bodyPr/>
                    <a:lstStyle/>
                    <a:p>
                      <a:r>
                        <a:rPr lang="en-US" sz="1800" dirty="0"/>
                        <a:t>25%</a:t>
                      </a:r>
                    </a:p>
                  </a:txBody>
                  <a:tcPr marT="45718" marB="45718"/>
                </a:tc>
                <a:extLst>
                  <a:ext uri="{0D108BD9-81ED-4DB2-BD59-A6C34878D82A}">
                    <a16:rowId xmlns:a16="http://schemas.microsoft.com/office/drawing/2014/main" val="10002"/>
                  </a:ext>
                </a:extLst>
              </a:tr>
              <a:tr h="464004">
                <a:tc>
                  <a:txBody>
                    <a:bodyPr/>
                    <a:lstStyle/>
                    <a:p>
                      <a:r>
                        <a:rPr lang="en-US" sz="1800" dirty="0"/>
                        <a:t>Appropriation</a:t>
                      </a:r>
                    </a:p>
                  </a:txBody>
                  <a:tcPr marT="45718" marB="45718"/>
                </a:tc>
                <a:tc>
                  <a:txBody>
                    <a:bodyPr/>
                    <a:lstStyle/>
                    <a:p>
                      <a:r>
                        <a:rPr lang="en-US" sz="1800" dirty="0"/>
                        <a:t>-25 -&gt;</a:t>
                      </a:r>
                      <a:r>
                        <a:rPr lang="en-US" sz="1800" baseline="0" dirty="0"/>
                        <a:t> +1</a:t>
                      </a:r>
                      <a:r>
                        <a:rPr lang="en-US" sz="1800" dirty="0"/>
                        <a:t>5%</a:t>
                      </a:r>
                    </a:p>
                  </a:txBody>
                  <a:tcPr marT="45718" marB="45718"/>
                </a:tc>
                <a:tc>
                  <a:txBody>
                    <a:bodyPr/>
                    <a:lstStyle/>
                    <a:p>
                      <a:r>
                        <a:rPr lang="en-US" sz="1800" dirty="0"/>
                        <a:t>40%</a:t>
                      </a:r>
                    </a:p>
                  </a:txBody>
                  <a:tcPr marT="45718" marB="45718"/>
                </a:tc>
                <a:extLst>
                  <a:ext uri="{0D108BD9-81ED-4DB2-BD59-A6C34878D82A}">
                    <a16:rowId xmlns:a16="http://schemas.microsoft.com/office/drawing/2014/main" val="10003"/>
                  </a:ext>
                </a:extLst>
              </a:tr>
              <a:tr h="464004">
                <a:tc>
                  <a:txBody>
                    <a:bodyPr/>
                    <a:lstStyle/>
                    <a:p>
                      <a:r>
                        <a:rPr lang="en-US" sz="1800" dirty="0"/>
                        <a:t>Budget Estimates</a:t>
                      </a:r>
                    </a:p>
                  </a:txBody>
                  <a:tcPr marT="45718" marB="45718"/>
                </a:tc>
                <a:tc>
                  <a:txBody>
                    <a:bodyPr/>
                    <a:lstStyle/>
                    <a:p>
                      <a:r>
                        <a:rPr lang="en-US" sz="1800" dirty="0"/>
                        <a:t>-10 -&gt; +25%</a:t>
                      </a:r>
                    </a:p>
                  </a:txBody>
                  <a:tcPr marT="45718" marB="45718"/>
                </a:tc>
                <a:tc>
                  <a:txBody>
                    <a:bodyPr/>
                    <a:lstStyle/>
                    <a:p>
                      <a:r>
                        <a:rPr lang="en-US" sz="1800" dirty="0"/>
                        <a:t>35%</a:t>
                      </a:r>
                    </a:p>
                  </a:txBody>
                  <a:tcPr marT="45718" marB="45718"/>
                </a:tc>
                <a:extLst>
                  <a:ext uri="{0D108BD9-81ED-4DB2-BD59-A6C34878D82A}">
                    <a16:rowId xmlns:a16="http://schemas.microsoft.com/office/drawing/2014/main" val="10004"/>
                  </a:ext>
                </a:extLst>
              </a:tr>
              <a:tr h="464004">
                <a:tc>
                  <a:txBody>
                    <a:bodyPr/>
                    <a:lstStyle/>
                    <a:p>
                      <a:r>
                        <a:rPr lang="en-US" sz="1800" dirty="0"/>
                        <a:t>Feasibility</a:t>
                      </a:r>
                    </a:p>
                  </a:txBody>
                  <a:tcPr marT="45718" marB="45718"/>
                </a:tc>
                <a:tc>
                  <a:txBody>
                    <a:bodyPr/>
                    <a:lstStyle/>
                    <a:p>
                      <a:r>
                        <a:rPr lang="en-US" sz="1800" dirty="0"/>
                        <a:t>-35</a:t>
                      </a:r>
                      <a:r>
                        <a:rPr lang="en-US" sz="1800" baseline="0" dirty="0"/>
                        <a:t> -&gt; +</a:t>
                      </a:r>
                      <a:r>
                        <a:rPr lang="en-US" sz="1800" dirty="0"/>
                        <a:t>25%</a:t>
                      </a:r>
                    </a:p>
                  </a:txBody>
                  <a:tcPr marT="45718" marB="45718"/>
                </a:tc>
                <a:tc>
                  <a:txBody>
                    <a:bodyPr/>
                    <a:lstStyle/>
                    <a:p>
                      <a:r>
                        <a:rPr lang="en-US" sz="1800" dirty="0"/>
                        <a:t>60%</a:t>
                      </a:r>
                    </a:p>
                  </a:txBody>
                  <a:tcPr marT="45718" marB="45718"/>
                </a:tc>
                <a:extLst>
                  <a:ext uri="{0D108BD9-81ED-4DB2-BD59-A6C34878D82A}">
                    <a16:rowId xmlns:a16="http://schemas.microsoft.com/office/drawing/2014/main" val="10005"/>
                  </a:ext>
                </a:extLst>
              </a:tr>
              <a:tr h="464004">
                <a:tc>
                  <a:txBody>
                    <a:bodyPr/>
                    <a:lstStyle/>
                    <a:p>
                      <a:r>
                        <a:rPr lang="en-US" sz="1800" dirty="0"/>
                        <a:t>Order of Magnitude</a:t>
                      </a:r>
                    </a:p>
                  </a:txBody>
                  <a:tcPr marT="45718" marB="45718"/>
                </a:tc>
                <a:tc>
                  <a:txBody>
                    <a:bodyPr/>
                    <a:lstStyle/>
                    <a:p>
                      <a:r>
                        <a:rPr lang="en-US" sz="1800" dirty="0"/>
                        <a:t>-50 -&gt; +50%</a:t>
                      </a:r>
                    </a:p>
                  </a:txBody>
                  <a:tcPr marT="45718" marB="45718"/>
                </a:tc>
                <a:tc>
                  <a:txBody>
                    <a:bodyPr/>
                    <a:lstStyle/>
                    <a:p>
                      <a:r>
                        <a:rPr lang="en-US" sz="1800" dirty="0"/>
                        <a:t>100%</a:t>
                      </a:r>
                    </a:p>
                  </a:txBody>
                  <a:tcPr marT="45718" marB="45718"/>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420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682532-5CF6-439A-A61F-C4CEF5C8CAFF}" type="slidenum">
              <a:rPr lang="en-US" altLang="en-US" sz="1200" smtClean="0">
                <a:solidFill>
                  <a:srgbClr val="898989"/>
                </a:solidFill>
              </a:rPr>
              <a:pPr>
                <a:spcBef>
                  <a:spcPct val="0"/>
                </a:spcBef>
                <a:buFontTx/>
                <a:buNone/>
              </a:pPr>
              <a:t>183</a:t>
            </a:fld>
            <a:endParaRPr lang="en-US" altLang="en-US"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itle 4"/>
          <p:cNvSpPr>
            <a:spLocks noGrp="1"/>
          </p:cNvSpPr>
          <p:nvPr>
            <p:ph type="title"/>
          </p:nvPr>
        </p:nvSpPr>
        <p:spPr>
          <a:xfrm>
            <a:off x="0" y="0"/>
            <a:ext cx="9144000" cy="838200"/>
          </a:xfrm>
        </p:spPr>
        <p:txBody>
          <a:bodyPr/>
          <a:lstStyle/>
          <a:p>
            <a:r>
              <a:rPr altLang="en-US" b="1"/>
              <a:t>Exercise-18</a:t>
            </a:r>
            <a:endParaRPr altLang="en-US"/>
          </a:p>
        </p:txBody>
      </p:sp>
      <p:sp>
        <p:nvSpPr>
          <p:cNvPr id="344067" name="Content Placeholder 3"/>
          <p:cNvSpPr>
            <a:spLocks noGrp="1"/>
          </p:cNvSpPr>
          <p:nvPr>
            <p:ph idx="1"/>
          </p:nvPr>
        </p:nvSpPr>
        <p:spPr/>
        <p:txBody>
          <a:bodyPr/>
          <a:lstStyle/>
          <a:p>
            <a:pPr marL="0" indent="0" algn="ctr">
              <a:buFont typeface="Wingdings" panose="05000000000000000000" pitchFamily="2" charset="2"/>
              <a:buNone/>
            </a:pPr>
            <a:endParaRPr lang="en-US" altLang="en-US" sz="2800" b="1"/>
          </a:p>
          <a:p>
            <a:pPr marL="0" indent="0" algn="ctr">
              <a:buFont typeface="Wingdings" panose="05000000000000000000" pitchFamily="2" charset="2"/>
              <a:buNone/>
            </a:pPr>
            <a:r>
              <a:rPr lang="en-US" altLang="en-US" sz="2800" b="1"/>
              <a:t>Write Activity cost estimates for 5 activities and their basis of estimates for your project</a:t>
            </a:r>
          </a:p>
        </p:txBody>
      </p:sp>
      <p:sp>
        <p:nvSpPr>
          <p:cNvPr id="344068" name="Content Placeholder 5"/>
          <p:cNvSpPr>
            <a:spLocks noGrp="1"/>
          </p:cNvSpPr>
          <p:nvPr>
            <p:ph idx="13"/>
          </p:nvPr>
        </p:nvSpPr>
        <p:spPr/>
        <p:txBody>
          <a:bodyPr/>
          <a:lstStyle/>
          <a:p>
            <a:r>
              <a:rPr lang="en-US" altLang="en-US"/>
              <a:t>3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34407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6526B7-68AD-423F-8AE9-1C442B8D74D5}" type="slidenum">
              <a:rPr lang="en-US" altLang="en-US" sz="1200" smtClean="0">
                <a:solidFill>
                  <a:srgbClr val="898989"/>
                </a:solidFill>
              </a:rPr>
              <a:pPr>
                <a:spcBef>
                  <a:spcPct val="0"/>
                </a:spcBef>
                <a:buFontTx/>
                <a:buNone/>
              </a:pPr>
              <a:t>184</a:t>
            </a:fld>
            <a:endParaRPr lang="en-US" altLang="en-US" sz="120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0" y="29654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solidFill>
                  <a:srgbClr val="0084CC"/>
                </a:solidFill>
                <a:latin typeface="Arial" panose="020B0604020202020204" pitchFamily="34" charset="0"/>
              </a:rPr>
              <a:t>                </a:t>
            </a:r>
          </a:p>
        </p:txBody>
      </p:sp>
      <p:sp>
        <p:nvSpPr>
          <p:cNvPr id="346115" name="Content Placeholder 5"/>
          <p:cNvSpPr>
            <a:spLocks noGrp="1"/>
          </p:cNvSpPr>
          <p:nvPr>
            <p:ph idx="1"/>
          </p:nvPr>
        </p:nvSpPr>
        <p:spPr>
          <a:xfrm>
            <a:off x="457200" y="990600"/>
            <a:ext cx="8229600" cy="5105400"/>
          </a:xfrm>
        </p:spPr>
        <p:txBody>
          <a:bodyPr/>
          <a:lstStyle/>
          <a:p>
            <a:pPr>
              <a:buFont typeface="Arial" panose="020B0604020202020204" pitchFamily="34" charset="0"/>
              <a:buNone/>
            </a:pPr>
            <a:r>
              <a:rPr lang="en-US" altLang="en-US" b="1"/>
              <a:t>	Program Evaluation Review Technique (PERT)</a:t>
            </a:r>
            <a:endParaRPr lang="en-US" altLang="en-US"/>
          </a:p>
          <a:p>
            <a:endParaRPr lang="en-US" altLang="en-US"/>
          </a:p>
          <a:p>
            <a:pPr>
              <a:buFont typeface="Arial" panose="020B0604020202020204" pitchFamily="34" charset="0"/>
              <a:buNone/>
            </a:pPr>
            <a:r>
              <a:rPr lang="en-US" altLang="en-US"/>
              <a:t>	</a:t>
            </a:r>
            <a:r>
              <a:rPr lang="en-US" altLang="en-US" sz="2000"/>
              <a:t>ESTIMATED COST = (Pessimistic + 4*(Most Likely) + Optimistic) / 6 </a:t>
            </a:r>
            <a:endParaRPr lang="en-US" altLang="en-US"/>
          </a:p>
          <a:p>
            <a:pPr>
              <a:buFont typeface="Arial" panose="020B0604020202020204" pitchFamily="34" charset="0"/>
              <a:buNone/>
            </a:pPr>
            <a:endParaRPr lang="en-US" altLang="en-US"/>
          </a:p>
        </p:txBody>
      </p:sp>
      <p:sp>
        <p:nvSpPr>
          <p:cNvPr id="346116" name="Rectangle 2"/>
          <p:cNvSpPr>
            <a:spLocks noGrp="1" noChangeArrowheads="1"/>
          </p:cNvSpPr>
          <p:nvPr>
            <p:ph type="title"/>
          </p:nvPr>
        </p:nvSpPr>
        <p:spPr/>
        <p:txBody>
          <a:bodyPr/>
          <a:lstStyle/>
          <a:p>
            <a:pPr>
              <a:buFont typeface="Wingdings" panose="05000000000000000000" pitchFamily="2" charset="2"/>
              <a:buNone/>
            </a:pPr>
            <a:r>
              <a:rPr altLang="en-US" sz="3000" b="1"/>
              <a:t>Three Point Estimates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461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3CF74B-F669-4ACF-A9A3-EC454A402928}" type="slidenum">
              <a:rPr lang="en-US" altLang="en-US" sz="1200" smtClean="0">
                <a:solidFill>
                  <a:srgbClr val="898989"/>
                </a:solidFill>
              </a:rPr>
              <a:pPr>
                <a:spcBef>
                  <a:spcPct val="0"/>
                </a:spcBef>
                <a:buFontTx/>
                <a:buNone/>
              </a:pPr>
              <a:t>185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checkerboard(across)">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7"/>
          <p:cNvSpPr>
            <a:spLocks noGrp="1" noChangeArrowheads="1"/>
          </p:cNvSpPr>
          <p:nvPr>
            <p:ph type="title"/>
          </p:nvPr>
        </p:nvSpPr>
        <p:spPr>
          <a:xfrm>
            <a:off x="0" y="0"/>
            <a:ext cx="9144000" cy="838200"/>
          </a:xfrm>
        </p:spPr>
        <p:txBody>
          <a:bodyPr/>
          <a:lstStyle/>
          <a:p>
            <a:r>
              <a:rPr altLang="en-US" sz="3600" b="1"/>
              <a:t>22. Determine Budget </a:t>
            </a:r>
          </a:p>
        </p:txBody>
      </p:sp>
      <p:sp>
        <p:nvSpPr>
          <p:cNvPr id="348163" name="Content Placeholder 19"/>
          <p:cNvSpPr>
            <a:spLocks noGrp="1"/>
          </p:cNvSpPr>
          <p:nvPr>
            <p:ph idx="1"/>
          </p:nvPr>
        </p:nvSpPr>
        <p:spPr/>
        <p:txBody>
          <a:bodyPr/>
          <a:lstStyle/>
          <a:p>
            <a:pPr marL="0" lvl="1" indent="0">
              <a:lnSpc>
                <a:spcPts val="3800"/>
              </a:lnSpc>
              <a:buFont typeface="Arial" panose="020B0604020202020204" pitchFamily="34" charset="0"/>
              <a:buNone/>
            </a:pPr>
            <a:r>
              <a:rPr lang="en-US" altLang="en-US" sz="3600" b="1"/>
              <a:t>Aggregating the estimated costs of individual activities or work packages to establish an authorized cost baseline</a:t>
            </a:r>
            <a:endParaRPr lang="en-US" altLang="en-US" sz="40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48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833972-0B47-4806-BEBE-EC55038AE327}" type="slidenum">
              <a:rPr lang="en-US" altLang="en-US" sz="1200" smtClean="0">
                <a:solidFill>
                  <a:srgbClr val="898989"/>
                </a:solidFill>
              </a:rPr>
              <a:pPr>
                <a:spcBef>
                  <a:spcPct val="0"/>
                </a:spcBef>
                <a:buFontTx/>
                <a:buNone/>
              </a:pPr>
              <a:t>186</a:t>
            </a:fld>
            <a:endParaRPr lang="en-US" altLang="en-US" sz="1200">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Text Placeholder 5"/>
          <p:cNvSpPr>
            <a:spLocks noGrp="1"/>
          </p:cNvSpPr>
          <p:nvPr>
            <p:ph type="body" sz="quarter" idx="13"/>
          </p:nvPr>
        </p:nvSpPr>
        <p:spPr/>
        <p:txBody>
          <a:bodyPr/>
          <a:lstStyle/>
          <a:p>
            <a:r>
              <a:rPr lang="en-US" dirty="0"/>
              <a:t>.1 Expert judgment</a:t>
            </a:r>
          </a:p>
          <a:p>
            <a:r>
              <a:rPr lang="en-US" dirty="0"/>
              <a:t>.2 Cost aggregation</a:t>
            </a:r>
          </a:p>
          <a:p>
            <a:r>
              <a:rPr lang="en-US" dirty="0"/>
              <a:t>.3 Data analysis</a:t>
            </a:r>
          </a:p>
          <a:p>
            <a:pPr lvl="1"/>
            <a:r>
              <a:rPr lang="en-US" dirty="0"/>
              <a:t>• Reserve analysis</a:t>
            </a:r>
          </a:p>
          <a:p>
            <a:r>
              <a:rPr lang="en-US" dirty="0"/>
              <a:t>.4 Historical 	information review</a:t>
            </a:r>
          </a:p>
          <a:p>
            <a:r>
              <a:rPr lang="en-US" dirty="0"/>
              <a:t>.5 Funding limit 	reconciliation</a:t>
            </a:r>
          </a:p>
          <a:p>
            <a:r>
              <a:rPr lang="en-US" dirty="0"/>
              <a:t>.6 Financing</a:t>
            </a:r>
            <a:endParaRPr lang="en-US" altLang="en-US" sz="1600" dirty="0"/>
          </a:p>
        </p:txBody>
      </p:sp>
      <p:sp>
        <p:nvSpPr>
          <p:cNvPr id="25602" name="Title 3"/>
          <p:cNvSpPr>
            <a:spLocks noGrp="1"/>
          </p:cNvSpPr>
          <p:nvPr>
            <p:ph type="title"/>
          </p:nvPr>
        </p:nvSpPr>
        <p:spPr/>
        <p:txBody>
          <a:bodyPr>
            <a:normAutofit/>
          </a:bodyPr>
          <a:lstStyle/>
          <a:p>
            <a:pPr>
              <a:defRPr/>
            </a:pPr>
            <a:r>
              <a:t>Determine Budget</a:t>
            </a:r>
          </a:p>
        </p:txBody>
      </p:sp>
      <p:sp>
        <p:nvSpPr>
          <p:cNvPr id="350211" name="Content Placeholder 4"/>
          <p:cNvSpPr>
            <a:spLocks noGrp="1"/>
          </p:cNvSpPr>
          <p:nvPr>
            <p:ph sz="quarter" idx="12"/>
          </p:nvPr>
        </p:nvSpPr>
        <p:spPr/>
        <p:txBody>
          <a:bodyPr/>
          <a:lstStyle/>
          <a:p>
            <a:r>
              <a:rPr lang="en-US" sz="1800" dirty="0"/>
              <a:t>.1 Project management 	plan</a:t>
            </a:r>
          </a:p>
          <a:p>
            <a:pPr lvl="1"/>
            <a:r>
              <a:rPr lang="en-US" sz="1600" dirty="0"/>
              <a:t>• Cost management plan</a:t>
            </a:r>
          </a:p>
          <a:p>
            <a:pPr lvl="1"/>
            <a:r>
              <a:rPr lang="en-US" sz="1600" dirty="0"/>
              <a:t>• Resource management 	plan</a:t>
            </a:r>
          </a:p>
          <a:p>
            <a:pPr lvl="1"/>
            <a:r>
              <a:rPr lang="en-US" sz="1600" dirty="0"/>
              <a:t>• Scope baseline</a:t>
            </a:r>
          </a:p>
          <a:p>
            <a:r>
              <a:rPr lang="en-US" sz="1800" dirty="0"/>
              <a:t>.2 Project documents</a:t>
            </a:r>
          </a:p>
          <a:p>
            <a:pPr lvl="1"/>
            <a:r>
              <a:rPr lang="en-US" sz="1600" dirty="0"/>
              <a:t>• Basis of estimates</a:t>
            </a:r>
          </a:p>
          <a:p>
            <a:pPr lvl="1"/>
            <a:r>
              <a:rPr lang="en-US" sz="1600" dirty="0"/>
              <a:t>• Cost estimates</a:t>
            </a:r>
          </a:p>
          <a:p>
            <a:pPr lvl="1"/>
            <a:r>
              <a:rPr lang="en-US" sz="1600" dirty="0"/>
              <a:t>• Project schedule</a:t>
            </a:r>
          </a:p>
          <a:p>
            <a:pPr lvl="1"/>
            <a:r>
              <a:rPr lang="en-US" sz="1600" dirty="0"/>
              <a:t>• Risk register</a:t>
            </a:r>
          </a:p>
          <a:p>
            <a:r>
              <a:rPr lang="en-US" sz="1800" dirty="0"/>
              <a:t>.3 Business documents</a:t>
            </a:r>
          </a:p>
          <a:p>
            <a:pPr lvl="1"/>
            <a:r>
              <a:rPr lang="en-US" sz="1600" dirty="0"/>
              <a:t>• Business case</a:t>
            </a:r>
          </a:p>
          <a:p>
            <a:pPr lvl="1"/>
            <a:r>
              <a:rPr lang="en-US" sz="1600" dirty="0"/>
              <a:t>• Benefits management plan</a:t>
            </a:r>
          </a:p>
          <a:p>
            <a:r>
              <a:rPr lang="en-US" sz="1800" dirty="0"/>
              <a:t>.4 Agreements</a:t>
            </a:r>
          </a:p>
          <a:p>
            <a:r>
              <a:rPr lang="en-US" sz="1800" dirty="0"/>
              <a:t>.5 EEFs</a:t>
            </a:r>
          </a:p>
          <a:p>
            <a:r>
              <a:rPr lang="en-US" sz="1800" dirty="0"/>
              <a:t>.6 OPAs</a:t>
            </a:r>
            <a:endParaRPr lang="en-US" altLang="en-US" sz="1800" dirty="0"/>
          </a:p>
        </p:txBody>
      </p:sp>
      <p:sp>
        <p:nvSpPr>
          <p:cNvPr id="350213" name="Text Placeholder 6"/>
          <p:cNvSpPr>
            <a:spLocks noGrp="1"/>
          </p:cNvSpPr>
          <p:nvPr>
            <p:ph type="body" sz="quarter" idx="14"/>
          </p:nvPr>
        </p:nvSpPr>
        <p:spPr/>
        <p:txBody>
          <a:bodyPr/>
          <a:lstStyle/>
          <a:p>
            <a:r>
              <a:rPr lang="en-US" dirty="0"/>
              <a:t>.1 Cost baseline</a:t>
            </a:r>
          </a:p>
          <a:p>
            <a:r>
              <a:rPr lang="en-US" dirty="0"/>
              <a:t>.2 Project funding 	requirements</a:t>
            </a:r>
          </a:p>
          <a:p>
            <a:r>
              <a:rPr lang="en-US" dirty="0"/>
              <a:t>.3 Project documents 	updates</a:t>
            </a:r>
          </a:p>
          <a:p>
            <a:pPr lvl="1"/>
            <a:r>
              <a:rPr lang="en-US" dirty="0"/>
              <a:t>• Cost estimates</a:t>
            </a:r>
          </a:p>
          <a:p>
            <a:pPr lvl="1"/>
            <a:r>
              <a:rPr lang="en-US" dirty="0"/>
              <a:t>• Project schedule</a:t>
            </a:r>
          </a:p>
          <a:p>
            <a:pPr lvl="1"/>
            <a:r>
              <a:rPr lang="en-US" dirty="0"/>
              <a:t>• Risk register</a:t>
            </a:r>
            <a:endParaRPr lang="en-US" altLang="en-US" dirty="0"/>
          </a:p>
        </p:txBody>
      </p:sp>
      <p:sp>
        <p:nvSpPr>
          <p:cNvPr id="8" name="Text Placeholder 7"/>
          <p:cNvSpPr>
            <a:spLocks noGrp="1"/>
          </p:cNvSpPr>
          <p:nvPr>
            <p:ph type="body" sz="quarter" idx="15"/>
          </p:nvPr>
        </p:nvSpPr>
        <p:spPr/>
        <p:txBody>
          <a:bodyPr/>
          <a:lstStyle/>
          <a:p>
            <a:pPr>
              <a:defRPr/>
            </a:pPr>
            <a:r>
              <a:rPr lang="en-US" dirty="0"/>
              <a:t>PCM</a:t>
            </a:r>
          </a:p>
        </p:txBody>
      </p:sp>
      <p:sp>
        <p:nvSpPr>
          <p:cNvPr id="9" name="Text Placeholder 8"/>
          <p:cNvSpPr>
            <a:spLocks noGrp="1"/>
          </p:cNvSpPr>
          <p:nvPr>
            <p:ph type="body" sz="quarter" idx="16"/>
          </p:nvPr>
        </p:nvSpPr>
        <p:spPr/>
        <p:txBody>
          <a:bodyPr/>
          <a:lstStyle/>
          <a:p>
            <a:pPr>
              <a:defRPr/>
            </a:pPr>
            <a:r>
              <a:rPr lang="en-US" dirty="0"/>
              <a:t>PLAN</a:t>
            </a:r>
          </a:p>
        </p:txBody>
      </p:sp>
      <p:sp>
        <p:nvSpPr>
          <p:cNvPr id="35021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EDF930-595B-4D42-BC94-26B6D6F18DE1}" type="slidenum">
              <a:rPr lang="en-US" altLang="en-US" sz="1200" smtClean="0">
                <a:solidFill>
                  <a:srgbClr val="898989"/>
                </a:solidFill>
              </a:rPr>
              <a:pPr>
                <a:spcBef>
                  <a:spcPct val="0"/>
                </a:spcBef>
                <a:buFontTx/>
                <a:buNone/>
              </a:pPr>
              <a:t>187</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Text Placeholder 5"/>
          <p:cNvSpPr>
            <a:spLocks noGrp="1"/>
          </p:cNvSpPr>
          <p:nvPr>
            <p:ph type="body" sz="quarter" idx="13"/>
          </p:nvPr>
        </p:nvSpPr>
        <p:spPr/>
        <p:txBody>
          <a:bodyPr/>
          <a:lstStyle/>
          <a:p>
            <a:r>
              <a:rPr lang="en-US" dirty="0"/>
              <a:t>.1 Expert judgment</a:t>
            </a:r>
          </a:p>
          <a:p>
            <a:r>
              <a:rPr lang="en-US" dirty="0"/>
              <a:t>.2 Data analysis</a:t>
            </a:r>
          </a:p>
          <a:p>
            <a:pPr lvl="1"/>
            <a:r>
              <a:rPr lang="en-US" dirty="0"/>
              <a:t>• Alternatives analysis</a:t>
            </a:r>
          </a:p>
          <a:p>
            <a:r>
              <a:rPr lang="en-US" dirty="0"/>
              <a:t>.3 Meetings</a:t>
            </a:r>
            <a:endParaRPr lang="en-US" altLang="en-US" dirty="0"/>
          </a:p>
        </p:txBody>
      </p:sp>
      <p:sp>
        <p:nvSpPr>
          <p:cNvPr id="22323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Schedule Management</a:t>
            </a:r>
          </a:p>
        </p:txBody>
      </p:sp>
      <p:sp>
        <p:nvSpPr>
          <p:cNvPr id="223235" name="Content Placeholder 4"/>
          <p:cNvSpPr>
            <a:spLocks noGrp="1"/>
          </p:cNvSpPr>
          <p:nvPr>
            <p:ph sz="quarter" idx="12"/>
          </p:nvPr>
        </p:nvSpPr>
        <p:spPr/>
        <p:txBody>
          <a:bodyPr/>
          <a:lstStyle/>
          <a:p>
            <a:r>
              <a:rPr lang="en-US" dirty="0"/>
              <a:t>.1 Project charter</a:t>
            </a:r>
          </a:p>
          <a:p>
            <a:r>
              <a:rPr lang="en-US" dirty="0"/>
              <a:t>.2 Project management 	plan</a:t>
            </a:r>
          </a:p>
          <a:p>
            <a:pPr lvl="1"/>
            <a:r>
              <a:rPr lang="en-US" dirty="0"/>
              <a:t>• Scope management 	plan</a:t>
            </a:r>
          </a:p>
          <a:p>
            <a:pPr lvl="1"/>
            <a:r>
              <a:rPr lang="en-US" dirty="0"/>
              <a:t>• Development approach</a:t>
            </a:r>
          </a:p>
          <a:p>
            <a:r>
              <a:rPr lang="en-US" dirty="0"/>
              <a:t>.3 EEFs</a:t>
            </a:r>
          </a:p>
          <a:p>
            <a:r>
              <a:rPr lang="en-US" dirty="0"/>
              <a:t>.4 OPAs</a:t>
            </a:r>
            <a:endParaRPr lang="en-US" altLang="en-US" dirty="0"/>
          </a:p>
        </p:txBody>
      </p:sp>
      <p:sp>
        <p:nvSpPr>
          <p:cNvPr id="223237" name="Text Placeholder 6"/>
          <p:cNvSpPr>
            <a:spLocks noGrp="1"/>
          </p:cNvSpPr>
          <p:nvPr>
            <p:ph type="body" sz="quarter" idx="14"/>
          </p:nvPr>
        </p:nvSpPr>
        <p:spPr/>
        <p:txBody>
          <a:bodyPr/>
          <a:lstStyle/>
          <a:p>
            <a:pPr>
              <a:buFont typeface="Calibri" panose="020F0502020204030204" pitchFamily="34" charset="0"/>
              <a:buAutoNum type="arabicPeriod"/>
            </a:pPr>
            <a:r>
              <a:rPr lang="en-US" dirty="0"/>
              <a:t>.1 Schedule 	management plan</a:t>
            </a:r>
            <a:endParaRPr lang="en-US" altLang="en-US" dirty="0"/>
          </a:p>
        </p:txBody>
      </p:sp>
      <p:sp>
        <p:nvSpPr>
          <p:cNvPr id="8" name="Text Placeholder 7"/>
          <p:cNvSpPr>
            <a:spLocks noGrp="1"/>
          </p:cNvSpPr>
          <p:nvPr>
            <p:ph type="body" sz="quarter" idx="15"/>
          </p:nvPr>
        </p:nvSpPr>
        <p:spPr/>
        <p:txBody>
          <a:bodyPr/>
          <a:lstStyle/>
          <a:p>
            <a:pPr>
              <a:defRPr/>
            </a:pPr>
            <a:r>
              <a:rPr lang="en-US" dirty="0"/>
              <a:t>PScM</a:t>
            </a:r>
          </a:p>
        </p:txBody>
      </p:sp>
      <p:sp>
        <p:nvSpPr>
          <p:cNvPr id="9" name="Text Placeholder 8"/>
          <p:cNvSpPr>
            <a:spLocks noGrp="1"/>
          </p:cNvSpPr>
          <p:nvPr>
            <p:ph type="body" sz="quarter" idx="16"/>
          </p:nvPr>
        </p:nvSpPr>
        <p:spPr/>
        <p:txBody>
          <a:bodyPr/>
          <a:lstStyle/>
          <a:p>
            <a:pPr>
              <a:defRPr/>
            </a:pPr>
            <a:r>
              <a:rPr lang="en-US" dirty="0"/>
              <a:t>PLAN</a:t>
            </a:r>
          </a:p>
        </p:txBody>
      </p:sp>
      <p:sp>
        <p:nvSpPr>
          <p:cNvPr id="223240"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1C6C70-63BD-4950-8383-8E64BE240F8D}" type="slidenum">
              <a:rPr lang="en-US" altLang="en-US" sz="1200" smtClean="0">
                <a:solidFill>
                  <a:srgbClr val="898989"/>
                </a:solidFill>
              </a:rPr>
              <a:pPr>
                <a:spcBef>
                  <a:spcPct val="0"/>
                </a:spcBef>
                <a:buFontTx/>
                <a:buNone/>
              </a:pPr>
              <a:t>125</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FBFFBAC-9873-424F-BC45-5CC666288F35}"/>
              </a:ext>
            </a:extLst>
          </p:cNvPr>
          <p:cNvSpPr>
            <a:spLocks noGrp="1"/>
          </p:cNvSpPr>
          <p:nvPr>
            <p:ph type="title"/>
          </p:nvPr>
        </p:nvSpPr>
        <p:spPr/>
        <p:txBody>
          <a:bodyPr/>
          <a:lstStyle/>
          <a:p>
            <a:r>
              <a:rPr lang="en-US" dirty="0"/>
              <a:t>Project Budget Component</a:t>
            </a:r>
          </a:p>
        </p:txBody>
      </p:sp>
      <p:sp>
        <p:nvSpPr>
          <p:cNvPr id="10" name="Content Placeholder 9">
            <a:extLst>
              <a:ext uri="{FF2B5EF4-FFF2-40B4-BE49-F238E27FC236}">
                <a16:creationId xmlns:a16="http://schemas.microsoft.com/office/drawing/2014/main" id="{F8B41A43-CA3F-4DA1-AAFE-6E6FD5E1E673}"/>
              </a:ext>
            </a:extLst>
          </p:cNvPr>
          <p:cNvSpPr>
            <a:spLocks noGrp="1"/>
          </p:cNvSpPr>
          <p:nvPr>
            <p:ph idx="1"/>
          </p:nvPr>
        </p:nvSpPr>
        <p:spPr/>
        <p:txBody>
          <a:bodyPr/>
          <a:lstStyle/>
          <a:p>
            <a:endParaRPr lang="en-US"/>
          </a:p>
        </p:txBody>
      </p:sp>
      <p:sp>
        <p:nvSpPr>
          <p:cNvPr id="8" name="Slide Number Placeholder 7">
            <a:extLst>
              <a:ext uri="{FF2B5EF4-FFF2-40B4-BE49-F238E27FC236}">
                <a16:creationId xmlns:a16="http://schemas.microsoft.com/office/drawing/2014/main" id="{4AF6CB81-3E29-43F5-8DB5-3A1ACB323914}"/>
              </a:ext>
            </a:extLst>
          </p:cNvPr>
          <p:cNvSpPr>
            <a:spLocks noGrp="1"/>
          </p:cNvSpPr>
          <p:nvPr>
            <p:ph type="sldNum" sz="quarter" idx="12"/>
          </p:nvPr>
        </p:nvSpPr>
        <p:spPr/>
        <p:txBody>
          <a:bodyPr/>
          <a:lstStyle/>
          <a:p>
            <a:pPr>
              <a:defRPr/>
            </a:pPr>
            <a:fld id="{023D243F-FF89-4CDA-A0EF-C0FAAD3DFB55}" type="slidenum">
              <a:rPr lang="en-US" altLang="en-US" smtClean="0"/>
              <a:pPr>
                <a:defRPr/>
              </a:pPr>
              <a:t>188</a:t>
            </a:fld>
            <a:endParaRPr lang="en-US" altLang="en-US"/>
          </a:p>
        </p:txBody>
      </p:sp>
      <p:pic>
        <p:nvPicPr>
          <p:cNvPr id="11" name="Picture 10">
            <a:extLst>
              <a:ext uri="{FF2B5EF4-FFF2-40B4-BE49-F238E27FC236}">
                <a16:creationId xmlns:a16="http://schemas.microsoft.com/office/drawing/2014/main" id="{8C6B131C-233F-4FDA-8AFE-83EFC74AD5E1}"/>
              </a:ext>
            </a:extLst>
          </p:cNvPr>
          <p:cNvPicPr>
            <a:picLocks noChangeAspect="1"/>
          </p:cNvPicPr>
          <p:nvPr/>
        </p:nvPicPr>
        <p:blipFill>
          <a:blip r:embed="rId2"/>
          <a:stretch>
            <a:fillRect/>
          </a:stretch>
        </p:blipFill>
        <p:spPr>
          <a:xfrm>
            <a:off x="622944" y="1471561"/>
            <a:ext cx="7898111" cy="4291013"/>
          </a:xfrm>
          <a:prstGeom prst="rect">
            <a:avLst/>
          </a:prstGeom>
        </p:spPr>
      </p:pic>
    </p:spTree>
    <p:extLst>
      <p:ext uri="{BB962C8B-B14F-4D97-AF65-F5344CB8AC3E}">
        <p14:creationId xmlns:p14="http://schemas.microsoft.com/office/powerpoint/2010/main" val="32603113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A37B-5C89-43BE-8B09-F14220CB744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7816C8B-68A4-4029-8F61-8DCB9AD3F38A}"/>
              </a:ext>
            </a:extLst>
          </p:cNvPr>
          <p:cNvPicPr>
            <a:picLocks noGrp="1" noChangeAspect="1"/>
          </p:cNvPicPr>
          <p:nvPr>
            <p:ph idx="1"/>
          </p:nvPr>
        </p:nvPicPr>
        <p:blipFill>
          <a:blip r:embed="rId2"/>
          <a:stretch>
            <a:fillRect/>
          </a:stretch>
        </p:blipFill>
        <p:spPr>
          <a:xfrm>
            <a:off x="1123950" y="1590675"/>
            <a:ext cx="6896100" cy="3905250"/>
          </a:xfrm>
          <a:prstGeom prst="rect">
            <a:avLst/>
          </a:prstGeom>
        </p:spPr>
      </p:pic>
      <p:sp>
        <p:nvSpPr>
          <p:cNvPr id="4" name="Footer Placeholder 3">
            <a:extLst>
              <a:ext uri="{FF2B5EF4-FFF2-40B4-BE49-F238E27FC236}">
                <a16:creationId xmlns:a16="http://schemas.microsoft.com/office/drawing/2014/main" id="{D7A9AAD5-10D4-4D95-846D-2DA971480143}"/>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987C21DA-0EA2-4A02-B755-EB46B7783AC1}"/>
              </a:ext>
            </a:extLst>
          </p:cNvPr>
          <p:cNvSpPr>
            <a:spLocks noGrp="1"/>
          </p:cNvSpPr>
          <p:nvPr>
            <p:ph type="sldNum" sz="quarter" idx="12"/>
          </p:nvPr>
        </p:nvSpPr>
        <p:spPr/>
        <p:txBody>
          <a:bodyPr/>
          <a:lstStyle/>
          <a:p>
            <a:pPr>
              <a:defRPr/>
            </a:pPr>
            <a:fld id="{72DDD327-84E9-44EE-94DF-C6A9CABE3A3A}" type="slidenum">
              <a:rPr lang="en-US" altLang="en-US" smtClean="0"/>
              <a:pPr>
                <a:defRPr/>
              </a:pPr>
              <a:t>189</a:t>
            </a:fld>
            <a:endParaRPr lang="en-US" altLang="en-US"/>
          </a:p>
        </p:txBody>
      </p:sp>
    </p:spTree>
    <p:extLst>
      <p:ext uri="{BB962C8B-B14F-4D97-AF65-F5344CB8AC3E}">
        <p14:creationId xmlns:p14="http://schemas.microsoft.com/office/powerpoint/2010/main" val="3950715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A4B1-3ED5-41EA-AD0A-F8409BB467C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E0337DC-F0F8-4925-A63B-30F871BCDDC1}"/>
              </a:ext>
            </a:extLst>
          </p:cNvPr>
          <p:cNvPicPr>
            <a:picLocks noGrp="1" noChangeAspect="1"/>
          </p:cNvPicPr>
          <p:nvPr>
            <p:ph idx="1"/>
          </p:nvPr>
        </p:nvPicPr>
        <p:blipFill>
          <a:blip r:embed="rId2"/>
          <a:stretch>
            <a:fillRect/>
          </a:stretch>
        </p:blipFill>
        <p:spPr>
          <a:xfrm>
            <a:off x="933450" y="1652587"/>
            <a:ext cx="7277100" cy="3781425"/>
          </a:xfrm>
          <a:prstGeom prst="rect">
            <a:avLst/>
          </a:prstGeom>
        </p:spPr>
      </p:pic>
      <p:sp>
        <p:nvSpPr>
          <p:cNvPr id="4" name="Footer Placeholder 3">
            <a:extLst>
              <a:ext uri="{FF2B5EF4-FFF2-40B4-BE49-F238E27FC236}">
                <a16:creationId xmlns:a16="http://schemas.microsoft.com/office/drawing/2014/main" id="{F0A18E2D-D11E-4340-BAD2-0B7EE42A6E66}"/>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3FB2B55D-FADB-47AD-B77C-F8E14A199DA1}"/>
              </a:ext>
            </a:extLst>
          </p:cNvPr>
          <p:cNvSpPr>
            <a:spLocks noGrp="1"/>
          </p:cNvSpPr>
          <p:nvPr>
            <p:ph type="sldNum" sz="quarter" idx="12"/>
          </p:nvPr>
        </p:nvSpPr>
        <p:spPr/>
        <p:txBody>
          <a:bodyPr/>
          <a:lstStyle/>
          <a:p>
            <a:pPr>
              <a:defRPr/>
            </a:pPr>
            <a:fld id="{72DDD327-84E9-44EE-94DF-C6A9CABE3A3A}" type="slidenum">
              <a:rPr lang="en-US" altLang="en-US" smtClean="0"/>
              <a:pPr>
                <a:defRPr/>
              </a:pPr>
              <a:t>190</a:t>
            </a:fld>
            <a:endParaRPr lang="en-US" altLang="en-US"/>
          </a:p>
        </p:txBody>
      </p:sp>
    </p:spTree>
    <p:extLst>
      <p:ext uri="{BB962C8B-B14F-4D97-AF65-F5344CB8AC3E}">
        <p14:creationId xmlns:p14="http://schemas.microsoft.com/office/powerpoint/2010/main" val="2192836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itle 2"/>
          <p:cNvSpPr>
            <a:spLocks noGrp="1"/>
          </p:cNvSpPr>
          <p:nvPr>
            <p:ph type="title"/>
          </p:nvPr>
        </p:nvSpPr>
        <p:spPr/>
        <p:txBody>
          <a:bodyPr/>
          <a:lstStyle/>
          <a:p>
            <a:r>
              <a:rPr altLang="en-US"/>
              <a:t>Estimation Traps</a:t>
            </a:r>
          </a:p>
        </p:txBody>
      </p:sp>
      <p:sp>
        <p:nvSpPr>
          <p:cNvPr id="4" name="Content Placeholder 3"/>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a:t>Customer</a:t>
            </a:r>
            <a:r>
              <a:rPr lang="en-US" dirty="0"/>
              <a:t>: “How long will this project take?”</a:t>
            </a:r>
          </a:p>
          <a:p>
            <a:pPr marL="0" indent="0">
              <a:buFont typeface="Arial" panose="020B0604020202020204" pitchFamily="34" charset="0"/>
              <a:buNone/>
              <a:defRPr/>
            </a:pPr>
            <a:r>
              <a:rPr lang="en-US" b="1" dirty="0"/>
              <a:t>Project Manager</a:t>
            </a:r>
            <a:r>
              <a:rPr lang="en-US" dirty="0"/>
              <a:t>: “What is the project about?”</a:t>
            </a:r>
          </a:p>
          <a:p>
            <a:pPr marL="0" indent="0">
              <a:buFont typeface="Arial" panose="020B0604020202020204" pitchFamily="34" charset="0"/>
              <a:buNone/>
              <a:defRPr/>
            </a:pPr>
            <a:r>
              <a:rPr lang="en-US" b="1" dirty="0"/>
              <a:t>Customer</a:t>
            </a:r>
            <a:r>
              <a:rPr lang="en-US" dirty="0"/>
              <a:t>: “It is a systems upgrade project.”</a:t>
            </a:r>
          </a:p>
          <a:p>
            <a:pPr marL="0" indent="0">
              <a:buFont typeface="Arial" panose="020B0604020202020204" pitchFamily="34" charset="0"/>
              <a:buNone/>
              <a:defRPr/>
            </a:pPr>
            <a:r>
              <a:rPr lang="en-US" b="1" dirty="0"/>
              <a:t>Project Manager</a:t>
            </a:r>
            <a:r>
              <a:rPr lang="en-US" dirty="0"/>
              <a:t>: “Can you tell me more about the project?”</a:t>
            </a:r>
          </a:p>
          <a:p>
            <a:pPr marL="0" indent="0">
              <a:buFont typeface="Arial" panose="020B0604020202020204" pitchFamily="34" charset="0"/>
              <a:buNone/>
              <a:defRPr/>
            </a:pPr>
            <a:r>
              <a:rPr lang="en-US" b="1" dirty="0"/>
              <a:t>Customer</a:t>
            </a:r>
            <a:r>
              <a:rPr lang="en-US" dirty="0"/>
              <a:t>: “I don’t know, we will get into that later, but just tell me how long will it take.” </a:t>
            </a:r>
          </a:p>
          <a:p>
            <a:pPr>
              <a:defRPr/>
            </a:pPr>
            <a:endParaRPr lang="en-US" dirty="0"/>
          </a:p>
          <a:p>
            <a:pPr>
              <a:defRPr/>
            </a:pPr>
            <a:endParaRPr lang="en-US"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522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B52C26-A0C3-46BC-9915-584977255F75}" type="slidenum">
              <a:rPr lang="en-US" altLang="en-US" sz="1200" smtClean="0">
                <a:solidFill>
                  <a:srgbClr val="898989"/>
                </a:solidFill>
              </a:rPr>
              <a:pPr>
                <a:spcBef>
                  <a:spcPct val="0"/>
                </a:spcBef>
                <a:buFontTx/>
                <a:buNone/>
              </a:pPr>
              <a:t>191</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itle 2"/>
          <p:cNvSpPr>
            <a:spLocks noGrp="1"/>
          </p:cNvSpPr>
          <p:nvPr>
            <p:ph type="title"/>
          </p:nvPr>
        </p:nvSpPr>
        <p:spPr/>
        <p:txBody>
          <a:bodyPr/>
          <a:lstStyle/>
          <a:p>
            <a:r>
              <a:rPr altLang="en-US"/>
              <a:t>Five Ways to Avoid Estimation Traps</a:t>
            </a:r>
          </a:p>
        </p:txBody>
      </p:sp>
      <p:sp>
        <p:nvSpPr>
          <p:cNvPr id="4" name="Content Placeholder 3"/>
          <p:cNvSpPr>
            <a:spLocks noGrp="1"/>
          </p:cNvSpPr>
          <p:nvPr>
            <p:ph idx="1"/>
          </p:nvPr>
        </p:nvSpPr>
        <p:spPr>
          <a:xfrm>
            <a:off x="457200" y="990600"/>
            <a:ext cx="8229600" cy="5105400"/>
          </a:xfrm>
        </p:spPr>
        <p:txBody>
          <a:bodyPr>
            <a:noAutofit/>
          </a:bodyPr>
          <a:lstStyle/>
          <a:p>
            <a:pPr marL="514350" indent="-514350">
              <a:buFont typeface="+mj-lt"/>
              <a:buAutoNum type="arabicPeriod"/>
              <a:defRPr/>
            </a:pPr>
            <a:r>
              <a:rPr lang="en-US" sz="2000" dirty="0"/>
              <a:t>Provide a range instead of number.</a:t>
            </a:r>
          </a:p>
          <a:p>
            <a:pPr marL="914400" lvl="1" indent="-514350">
              <a:defRPr/>
            </a:pPr>
            <a:r>
              <a:rPr lang="en-US" sz="1600" dirty="0"/>
              <a:t>Ranges reveals level of uncertainty in the scope. Customer will appreciate it if you tell him why that kind of range is given.</a:t>
            </a:r>
          </a:p>
          <a:p>
            <a:pPr marL="914400" lvl="1" indent="-514350">
              <a:defRPr/>
            </a:pPr>
            <a:r>
              <a:rPr lang="en-US" sz="1600" dirty="0"/>
              <a:t>+/- 10 or +/- 50%. You can discuss cone of uncertainty with customer</a:t>
            </a:r>
          </a:p>
          <a:p>
            <a:pPr marL="514350" indent="-514350">
              <a:buFont typeface="+mj-lt"/>
              <a:buAutoNum type="arabicPeriod"/>
              <a:defRPr/>
            </a:pPr>
            <a:r>
              <a:rPr lang="en-US" sz="2000" dirty="0"/>
              <a:t>Highlight underlying assumptions and constraints</a:t>
            </a:r>
          </a:p>
          <a:p>
            <a:pPr marL="914400" lvl="1" indent="-514350">
              <a:defRPr/>
            </a:pPr>
            <a:r>
              <a:rPr lang="en-US" sz="1600" dirty="0"/>
              <a:t>Based on this (current information) assign confidence level or probability</a:t>
            </a:r>
          </a:p>
          <a:p>
            <a:pPr marL="514350" indent="-514350">
              <a:buFont typeface="+mj-lt"/>
              <a:buAutoNum type="arabicPeriod"/>
              <a:defRPr/>
            </a:pPr>
            <a:r>
              <a:rPr lang="en-US" sz="2000" dirty="0"/>
              <a:t>Use objective estimation techniques like 3 Point or PERT</a:t>
            </a:r>
          </a:p>
          <a:p>
            <a:pPr marL="914400" lvl="1" indent="-514350">
              <a:defRPr/>
            </a:pPr>
            <a:r>
              <a:rPr lang="en-US" sz="1600" dirty="0"/>
              <a:t>Don't play estimation games like padding estimates by </a:t>
            </a:r>
            <a:r>
              <a:rPr lang="en-US" sz="1600" dirty="0" err="1"/>
              <a:t>dubuling</a:t>
            </a:r>
            <a:r>
              <a:rPr lang="en-US" sz="1600" dirty="0"/>
              <a:t> and then customer make it halve. Next time you quadruple it. This unnecessarily creates cycle of mistrust.</a:t>
            </a:r>
          </a:p>
          <a:p>
            <a:pPr marL="514350" indent="-514350">
              <a:buFont typeface="+mj-lt"/>
              <a:buAutoNum type="arabicPeriod"/>
              <a:defRPr/>
            </a:pPr>
            <a:r>
              <a:rPr lang="en-US" sz="2000" dirty="0"/>
              <a:t>Use a combination of techniques and solicit multiple perspectives</a:t>
            </a:r>
          </a:p>
          <a:p>
            <a:pPr marL="514350" indent="-514350">
              <a:buFont typeface="+mj-lt"/>
              <a:buAutoNum type="arabicPeriod"/>
              <a:defRPr/>
            </a:pPr>
            <a:r>
              <a:rPr lang="en-US" sz="2000" dirty="0"/>
              <a:t>Track and compare actual results</a:t>
            </a:r>
          </a:p>
          <a:p>
            <a:pPr marL="914400" lvl="1" indent="-514350">
              <a:defRPr/>
            </a:pPr>
            <a:r>
              <a:rPr lang="en-US" sz="1600" dirty="0"/>
              <a:t>Initially everybody fights for getting </a:t>
            </a:r>
            <a:r>
              <a:rPr lang="en-US" sz="1600" u="sng" dirty="0"/>
              <a:t>“accurate estimates”</a:t>
            </a:r>
            <a:r>
              <a:rPr lang="en-US" sz="1600" dirty="0"/>
              <a:t> after that people forget about it</a:t>
            </a:r>
          </a:p>
          <a:p>
            <a:pPr>
              <a:defRPr/>
            </a:pPr>
            <a:endParaRPr lang="en-US" sz="2000" dirty="0"/>
          </a:p>
          <a:p>
            <a:pPr>
              <a:buFont typeface="Arial" panose="020B0604020202020204" pitchFamily="34" charset="0"/>
              <a:buNone/>
              <a:defRPr/>
            </a:pPr>
            <a:r>
              <a:rPr lang="en-US" sz="2000" dirty="0"/>
              <a:t>	Next time you are asked to provide an accurate estimate, don’t fall into the trap. Instead, use it as an opportunity to engage and educate your stakeholders about the reality of estimates.</a:t>
            </a:r>
          </a:p>
          <a:p>
            <a:pPr>
              <a:defRPr/>
            </a:pPr>
            <a:endParaRPr lang="en-US" sz="2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543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EEC7A2-0F5D-4BF1-9669-1B96770ECF36}" type="slidenum">
              <a:rPr lang="en-US" altLang="en-US" sz="1200" smtClean="0">
                <a:solidFill>
                  <a:srgbClr val="898989"/>
                </a:solidFill>
              </a:rPr>
              <a:pPr>
                <a:spcBef>
                  <a:spcPct val="0"/>
                </a:spcBef>
                <a:buFontTx/>
                <a:buNone/>
              </a:pPr>
              <a:t>192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 calcmode="lin" valueType="num">
                                      <p:cBhvr additive="base">
                                        <p:cTn id="5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 calcmode="lin" valueType="num">
                                      <p:cBhvr additive="base">
                                        <p:cTn id="5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itle 4"/>
          <p:cNvSpPr>
            <a:spLocks noGrp="1"/>
          </p:cNvSpPr>
          <p:nvPr>
            <p:ph type="title"/>
          </p:nvPr>
        </p:nvSpPr>
        <p:spPr>
          <a:xfrm>
            <a:off x="0" y="0"/>
            <a:ext cx="9144000" cy="838200"/>
          </a:xfrm>
        </p:spPr>
        <p:txBody>
          <a:bodyPr/>
          <a:lstStyle/>
          <a:p>
            <a:r>
              <a:rPr altLang="en-US" b="1"/>
              <a:t>Exercise-19</a:t>
            </a:r>
            <a:endParaRPr altLang="en-US"/>
          </a:p>
        </p:txBody>
      </p:sp>
      <p:sp>
        <p:nvSpPr>
          <p:cNvPr id="356355" name="Content Placeholder 3"/>
          <p:cNvSpPr>
            <a:spLocks noGrp="1"/>
          </p:cNvSpPr>
          <p:nvPr>
            <p:ph idx="1"/>
          </p:nvPr>
        </p:nvSpPr>
        <p:spPr/>
        <p:txBody>
          <a:bodyPr/>
          <a:lstStyle/>
          <a:p>
            <a:pPr marL="0" indent="0" algn="ctr">
              <a:buFont typeface="Wingdings" panose="05000000000000000000" pitchFamily="2" charset="2"/>
              <a:buNone/>
            </a:pPr>
            <a:endParaRPr lang="en-US" altLang="en-US" sz="2800" b="1"/>
          </a:p>
          <a:p>
            <a:pPr marL="0" indent="0" algn="ctr">
              <a:buFont typeface="Wingdings" panose="05000000000000000000" pitchFamily="2" charset="2"/>
              <a:buNone/>
            </a:pPr>
            <a:r>
              <a:rPr lang="en-US" altLang="en-US" sz="2800" b="1"/>
              <a:t>Establish cost performance baseline for your project &amp; write funding requirements for your project.</a:t>
            </a:r>
          </a:p>
          <a:p>
            <a:pPr marL="0" indent="0" algn="ctr">
              <a:buFont typeface="Wingdings" panose="05000000000000000000" pitchFamily="2" charset="2"/>
              <a:buNone/>
            </a:pPr>
            <a:endParaRPr lang="en-US" altLang="en-US" sz="2800" b="1">
              <a:latin typeface="Kabel Bk BT"/>
            </a:endParaRPr>
          </a:p>
        </p:txBody>
      </p:sp>
      <p:sp>
        <p:nvSpPr>
          <p:cNvPr id="356356" name="Content Placeholder 5"/>
          <p:cNvSpPr>
            <a:spLocks noGrp="1"/>
          </p:cNvSpPr>
          <p:nvPr>
            <p:ph idx="13"/>
          </p:nvPr>
        </p:nvSpPr>
        <p:spPr/>
        <p:txBody>
          <a:bodyPr/>
          <a:lstStyle/>
          <a:p>
            <a:r>
              <a:rPr lang="en-US" altLang="en-US"/>
              <a:t>3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35635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639B55-A895-4B5D-9C63-5059647A5618}" type="slidenum">
              <a:rPr lang="en-US" altLang="en-US" sz="1200" smtClean="0">
                <a:solidFill>
                  <a:srgbClr val="898989"/>
                </a:solidFill>
              </a:rPr>
              <a:pPr>
                <a:spcBef>
                  <a:spcPct val="0"/>
                </a:spcBef>
                <a:buFontTx/>
                <a:buNone/>
              </a:pPr>
              <a:t>193</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271588" y="2811463"/>
            <a:ext cx="7620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ts val="3800"/>
              </a:lnSpc>
              <a:spcBef>
                <a:spcPct val="0"/>
              </a:spcBef>
              <a:buFontTx/>
              <a:buNone/>
            </a:pPr>
            <a:endParaRPr lang="en-US" altLang="en-US" sz="2500" b="1">
              <a:solidFill>
                <a:srgbClr val="0084CC"/>
              </a:solidFill>
              <a:latin typeface="Arial" panose="020B0604020202020204" pitchFamily="34" charset="0"/>
            </a:endParaRPr>
          </a:p>
        </p:txBody>
      </p:sp>
      <p:sp>
        <p:nvSpPr>
          <p:cNvPr id="358403" name="Content Placeholder 19"/>
          <p:cNvSpPr>
            <a:spLocks noGrp="1"/>
          </p:cNvSpPr>
          <p:nvPr>
            <p:ph idx="1"/>
          </p:nvPr>
        </p:nvSpPr>
        <p:spPr>
          <a:xfrm>
            <a:off x="457200" y="2362200"/>
            <a:ext cx="8153400" cy="3763963"/>
          </a:xfrm>
        </p:spPr>
        <p:txBody>
          <a:bodyPr/>
          <a:lstStyle/>
          <a:p>
            <a:pPr lvl="1" indent="-457200">
              <a:lnSpc>
                <a:spcPts val="3800"/>
              </a:lnSpc>
              <a:buFont typeface="Arial" panose="020B0604020202020204" pitchFamily="34" charset="0"/>
              <a:buNone/>
            </a:pPr>
            <a:r>
              <a:rPr lang="en-US" altLang="en-US" sz="3600" b="1"/>
              <a:t>	Monitoring the status of the project to update the project budget and managing changes to the cost baseline</a:t>
            </a:r>
          </a:p>
        </p:txBody>
      </p:sp>
      <p:sp>
        <p:nvSpPr>
          <p:cNvPr id="358404" name="Rectangle 27"/>
          <p:cNvSpPr>
            <a:spLocks noGrp="1" noChangeArrowheads="1"/>
          </p:cNvSpPr>
          <p:nvPr>
            <p:ph type="title"/>
          </p:nvPr>
        </p:nvSpPr>
        <p:spPr>
          <a:xfrm>
            <a:off x="0" y="0"/>
            <a:ext cx="9144000" cy="838200"/>
          </a:xfrm>
        </p:spPr>
        <p:txBody>
          <a:bodyPr/>
          <a:lstStyle/>
          <a:p>
            <a:r>
              <a:rPr altLang="en-US" sz="4400" b="1"/>
              <a:t>23. Control Costs </a:t>
            </a:r>
          </a:p>
        </p:txBody>
      </p:sp>
      <p:pic>
        <p:nvPicPr>
          <p:cNvPr id="358405" name="Picture 5" descr="D:\Works\Training-Material\My Pictures\PM-Images\Control-Cos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586288"/>
            <a:ext cx="30480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584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C1A351-E6C4-4195-AA7A-41C9457433F8}" type="slidenum">
              <a:rPr lang="en-US" altLang="en-US" sz="1200" smtClean="0">
                <a:solidFill>
                  <a:srgbClr val="898989"/>
                </a:solidFill>
              </a:rPr>
              <a:pPr>
                <a:spcBef>
                  <a:spcPct val="0"/>
                </a:spcBef>
                <a:buFontTx/>
                <a:buNone/>
              </a:pPr>
              <a:t>194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Text Placeholder 5"/>
          <p:cNvSpPr>
            <a:spLocks noGrp="1"/>
          </p:cNvSpPr>
          <p:nvPr>
            <p:ph type="body" sz="quarter" idx="13"/>
          </p:nvPr>
        </p:nvSpPr>
        <p:spPr/>
        <p:txBody>
          <a:bodyPr/>
          <a:lstStyle/>
          <a:p>
            <a:r>
              <a:rPr lang="en-US" dirty="0"/>
              <a:t>.1 Expert judgment</a:t>
            </a:r>
          </a:p>
          <a:p>
            <a:r>
              <a:rPr lang="en-US" dirty="0"/>
              <a:t>.2 Data analysis</a:t>
            </a:r>
          </a:p>
          <a:p>
            <a:pPr lvl="1"/>
            <a:r>
              <a:rPr lang="en-US" dirty="0"/>
              <a:t>• Earned value 	analysis</a:t>
            </a:r>
          </a:p>
          <a:p>
            <a:pPr lvl="1"/>
            <a:r>
              <a:rPr lang="en-US" dirty="0"/>
              <a:t>• Variance analysis</a:t>
            </a:r>
          </a:p>
          <a:p>
            <a:pPr lvl="1"/>
            <a:r>
              <a:rPr lang="en-US" dirty="0"/>
              <a:t>• Trend analysis</a:t>
            </a:r>
          </a:p>
          <a:p>
            <a:pPr lvl="1"/>
            <a:r>
              <a:rPr lang="en-US" dirty="0"/>
              <a:t>• Reserve analysis</a:t>
            </a:r>
          </a:p>
          <a:p>
            <a:r>
              <a:rPr lang="en-US" dirty="0"/>
              <a:t>.3 To-complete 	performance index</a:t>
            </a:r>
          </a:p>
          <a:p>
            <a:r>
              <a:rPr lang="en-US" dirty="0"/>
              <a:t>.4 PMIS</a:t>
            </a:r>
            <a:endParaRPr lang="en-US" altLang="en-US" dirty="0"/>
          </a:p>
        </p:txBody>
      </p:sp>
      <p:sp>
        <p:nvSpPr>
          <p:cNvPr id="30722" name="Title 3"/>
          <p:cNvSpPr>
            <a:spLocks noGrp="1"/>
          </p:cNvSpPr>
          <p:nvPr>
            <p:ph type="title"/>
          </p:nvPr>
        </p:nvSpPr>
        <p:spPr/>
        <p:txBody>
          <a:bodyPr>
            <a:normAutofit/>
          </a:bodyPr>
          <a:lstStyle/>
          <a:p>
            <a:pPr>
              <a:defRPr/>
            </a:pPr>
            <a:r>
              <a:t>Control Cost</a:t>
            </a:r>
          </a:p>
        </p:txBody>
      </p:sp>
      <p:sp>
        <p:nvSpPr>
          <p:cNvPr id="360451" name="Content Placeholder 4"/>
          <p:cNvSpPr>
            <a:spLocks noGrp="1"/>
          </p:cNvSpPr>
          <p:nvPr>
            <p:ph sz="quarter" idx="12"/>
          </p:nvPr>
        </p:nvSpPr>
        <p:spPr/>
        <p:txBody>
          <a:bodyPr/>
          <a:lstStyle/>
          <a:p>
            <a:r>
              <a:rPr lang="en-US" dirty="0"/>
              <a:t>.1 Project management 	plan</a:t>
            </a:r>
          </a:p>
          <a:p>
            <a:pPr lvl="1"/>
            <a:r>
              <a:rPr lang="en-US" dirty="0"/>
              <a:t>• Cost management plan</a:t>
            </a:r>
          </a:p>
          <a:p>
            <a:pPr lvl="1"/>
            <a:r>
              <a:rPr lang="en-US" dirty="0"/>
              <a:t>• Cost baseline</a:t>
            </a:r>
          </a:p>
          <a:p>
            <a:pPr lvl="1"/>
            <a:r>
              <a:rPr lang="en-US" dirty="0"/>
              <a:t>• Performance 	measurement baseline</a:t>
            </a:r>
          </a:p>
          <a:p>
            <a:r>
              <a:rPr lang="en-US" dirty="0"/>
              <a:t>.2 Project documents</a:t>
            </a:r>
          </a:p>
          <a:p>
            <a:pPr lvl="1"/>
            <a:r>
              <a:rPr lang="en-US" dirty="0"/>
              <a:t>• Lessons learned 	register</a:t>
            </a:r>
          </a:p>
          <a:p>
            <a:r>
              <a:rPr lang="en-US" dirty="0"/>
              <a:t>.3 Project funding 	requirements</a:t>
            </a:r>
          </a:p>
          <a:p>
            <a:r>
              <a:rPr lang="en-US" dirty="0"/>
              <a:t>.4 Work performance 	data</a:t>
            </a:r>
          </a:p>
          <a:p>
            <a:r>
              <a:rPr lang="en-US" dirty="0"/>
              <a:t>.5 OPAs</a:t>
            </a:r>
            <a:endParaRPr lang="en-US" altLang="en-US" dirty="0"/>
          </a:p>
        </p:txBody>
      </p:sp>
      <p:sp>
        <p:nvSpPr>
          <p:cNvPr id="360453" name="Text Placeholder 6"/>
          <p:cNvSpPr>
            <a:spLocks noGrp="1"/>
          </p:cNvSpPr>
          <p:nvPr>
            <p:ph type="body" sz="quarter" idx="14"/>
          </p:nvPr>
        </p:nvSpPr>
        <p:spPr/>
        <p:txBody>
          <a:bodyPr/>
          <a:lstStyle/>
          <a:p>
            <a:r>
              <a:rPr lang="en-US" sz="1800" dirty="0"/>
              <a:t>.1 Work performance 	information</a:t>
            </a:r>
          </a:p>
          <a:p>
            <a:r>
              <a:rPr lang="en-US" sz="1800" dirty="0"/>
              <a:t>.2 Cost forecasts</a:t>
            </a:r>
          </a:p>
          <a:p>
            <a:r>
              <a:rPr lang="en-US" sz="1800" dirty="0"/>
              <a:t>.3 Change requests</a:t>
            </a:r>
          </a:p>
          <a:p>
            <a:r>
              <a:rPr lang="en-US" sz="1800" dirty="0"/>
              <a:t>.4 PMP updates</a:t>
            </a:r>
          </a:p>
          <a:p>
            <a:pPr lvl="1"/>
            <a:r>
              <a:rPr lang="en-US" sz="1600" dirty="0"/>
              <a:t>• Cost management plan</a:t>
            </a:r>
          </a:p>
          <a:p>
            <a:pPr lvl="1"/>
            <a:r>
              <a:rPr lang="en-US" sz="1600" dirty="0"/>
              <a:t>• Cost baseline</a:t>
            </a:r>
          </a:p>
          <a:p>
            <a:pPr lvl="1"/>
            <a:r>
              <a:rPr lang="en-US" sz="1600" dirty="0"/>
              <a:t>• Performance 	measurement baseline</a:t>
            </a:r>
          </a:p>
          <a:p>
            <a:r>
              <a:rPr lang="en-US" sz="1800" dirty="0"/>
              <a:t>.5 Project documents 	updates</a:t>
            </a:r>
          </a:p>
          <a:p>
            <a:pPr lvl="1"/>
            <a:r>
              <a:rPr lang="en-US" sz="1600" dirty="0"/>
              <a:t>• Assumption log</a:t>
            </a:r>
          </a:p>
          <a:p>
            <a:pPr lvl="1"/>
            <a:r>
              <a:rPr lang="en-US" sz="1600" dirty="0"/>
              <a:t>• Basis of estimates</a:t>
            </a:r>
          </a:p>
          <a:p>
            <a:pPr lvl="1"/>
            <a:r>
              <a:rPr lang="en-US" sz="1600" dirty="0"/>
              <a:t>• Cost estimates</a:t>
            </a:r>
          </a:p>
          <a:p>
            <a:pPr lvl="1"/>
            <a:r>
              <a:rPr lang="en-US" sz="1600" dirty="0"/>
              <a:t>• Lessons learned register</a:t>
            </a:r>
          </a:p>
          <a:p>
            <a:pPr lvl="1"/>
            <a:r>
              <a:rPr lang="en-US" sz="1600" dirty="0"/>
              <a:t>• Risk register</a:t>
            </a:r>
            <a:endParaRPr lang="en-US" altLang="en-US" sz="1600" dirty="0"/>
          </a:p>
        </p:txBody>
      </p:sp>
      <p:sp>
        <p:nvSpPr>
          <p:cNvPr id="8" name="Text Placeholder 7"/>
          <p:cNvSpPr>
            <a:spLocks noGrp="1"/>
          </p:cNvSpPr>
          <p:nvPr>
            <p:ph type="body" sz="quarter" idx="15"/>
          </p:nvPr>
        </p:nvSpPr>
        <p:spPr/>
        <p:txBody>
          <a:bodyPr/>
          <a:lstStyle/>
          <a:p>
            <a:pPr>
              <a:defRPr/>
            </a:pPr>
            <a:r>
              <a:rPr lang="en-US" dirty="0"/>
              <a:t>PCM</a:t>
            </a:r>
          </a:p>
        </p:txBody>
      </p:sp>
      <p:sp>
        <p:nvSpPr>
          <p:cNvPr id="9" name="Text Placeholder 8"/>
          <p:cNvSpPr>
            <a:spLocks noGrp="1"/>
          </p:cNvSpPr>
          <p:nvPr>
            <p:ph type="body" sz="quarter" idx="16"/>
          </p:nvPr>
        </p:nvSpPr>
        <p:spPr/>
        <p:txBody>
          <a:bodyPr/>
          <a:lstStyle/>
          <a:p>
            <a:pPr>
              <a:defRPr/>
            </a:pPr>
            <a:r>
              <a:rPr lang="en-US" dirty="0"/>
              <a:t>M&amp;C</a:t>
            </a:r>
          </a:p>
        </p:txBody>
      </p:sp>
      <p:sp>
        <p:nvSpPr>
          <p:cNvPr id="36045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B5CEDA-9201-497B-83CE-2C8FDEDADBC7}" type="slidenum">
              <a:rPr lang="en-US" altLang="en-US" sz="1200" smtClean="0">
                <a:solidFill>
                  <a:srgbClr val="898989"/>
                </a:solidFill>
              </a:rPr>
              <a:pPr>
                <a:spcBef>
                  <a:spcPct val="0"/>
                </a:spcBef>
                <a:buFontTx/>
                <a:buNone/>
              </a:pPr>
              <a:t>195</a:t>
            </a:fld>
            <a:endParaRPr lang="en-US" altLang="en-US" sz="120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itle 1"/>
          <p:cNvSpPr>
            <a:spLocks noGrp="1"/>
          </p:cNvSpPr>
          <p:nvPr>
            <p:ph type="ctrTitle"/>
          </p:nvPr>
        </p:nvSpPr>
        <p:spPr/>
        <p:txBody>
          <a:bodyPr/>
          <a:lstStyle/>
          <a:p>
            <a:r>
              <a:rPr altLang="en-US"/>
              <a:t> Big Concepts</a:t>
            </a:r>
          </a:p>
        </p:txBody>
      </p:sp>
      <p:sp>
        <p:nvSpPr>
          <p:cNvPr id="32771" name="Content Placeholder 2"/>
          <p:cNvSpPr>
            <a:spLocks noGrp="1"/>
          </p:cNvSpPr>
          <p:nvPr>
            <p:ph type="subTitle" idx="1"/>
          </p:nvPr>
        </p:nvSpPr>
        <p:spPr/>
        <p:txBody>
          <a:bodyPr/>
          <a:lstStyle/>
          <a:p>
            <a:pPr>
              <a:defRPr/>
            </a:pPr>
            <a:r>
              <a:rPr lang="en-US" sz="4000"/>
              <a:t>Earn Value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25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CCC19A-C1FA-42CC-A6C8-CA7E64BD32B9}" type="slidenum">
              <a:rPr lang="en-US" altLang="en-US" sz="1200" smtClean="0">
                <a:solidFill>
                  <a:srgbClr val="898989"/>
                </a:solidFill>
              </a:rPr>
              <a:pPr>
                <a:spcBef>
                  <a:spcPct val="0"/>
                </a:spcBef>
                <a:buFontTx/>
                <a:buNone/>
              </a:pPr>
              <a:t>196</a:t>
            </a:fld>
            <a:endParaRPr lang="en-US" altLang="en-US" sz="1200">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73038" y="14351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25605" name="Text Box 5"/>
          <p:cNvSpPr txBox="1">
            <a:spLocks noChangeArrowheads="1"/>
          </p:cNvSpPr>
          <p:nvPr/>
        </p:nvSpPr>
        <p:spPr bwMode="auto">
          <a:xfrm>
            <a:off x="173038" y="25161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25606" name="Text Box 6"/>
          <p:cNvSpPr txBox="1">
            <a:spLocks noChangeArrowheads="1"/>
          </p:cNvSpPr>
          <p:nvPr/>
        </p:nvSpPr>
        <p:spPr bwMode="auto">
          <a:xfrm>
            <a:off x="173038" y="40894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25607" name="Text Box 7"/>
          <p:cNvSpPr txBox="1">
            <a:spLocks noChangeArrowheads="1"/>
          </p:cNvSpPr>
          <p:nvPr/>
        </p:nvSpPr>
        <p:spPr bwMode="auto">
          <a:xfrm>
            <a:off x="173038" y="1004888"/>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25608" name="Text Box 8"/>
          <p:cNvSpPr txBox="1">
            <a:spLocks noChangeArrowheads="1"/>
          </p:cNvSpPr>
          <p:nvPr/>
        </p:nvSpPr>
        <p:spPr bwMode="auto">
          <a:xfrm>
            <a:off x="173038" y="297815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25609" name="Text Box 9"/>
          <p:cNvSpPr txBox="1">
            <a:spLocks noChangeArrowheads="1"/>
          </p:cNvSpPr>
          <p:nvPr/>
        </p:nvSpPr>
        <p:spPr bwMode="auto">
          <a:xfrm>
            <a:off x="173038" y="4564063"/>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364552" name="Rectangle 2"/>
          <p:cNvSpPr>
            <a:spLocks noGrp="1" noChangeArrowheads="1"/>
          </p:cNvSpPr>
          <p:nvPr>
            <p:ph type="title"/>
          </p:nvPr>
        </p:nvSpPr>
        <p:spPr/>
        <p:txBody>
          <a:bodyPr/>
          <a:lstStyle/>
          <a:p>
            <a:pPr>
              <a:buFont typeface="Wingdings" panose="05000000000000000000" pitchFamily="2" charset="2"/>
              <a:buNone/>
            </a:pPr>
            <a:r>
              <a:rPr altLang="en-US" sz="3200" b="1"/>
              <a:t>Earned Value Management – Basic Concepts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45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51F856-D688-4B93-9FD0-986885328A4F}" type="slidenum">
              <a:rPr lang="en-US" altLang="en-US" sz="1200" smtClean="0">
                <a:solidFill>
                  <a:srgbClr val="898989"/>
                </a:solidFill>
              </a:rPr>
              <a:pPr>
                <a:spcBef>
                  <a:spcPct val="0"/>
                </a:spcBef>
                <a:buFontTx/>
                <a:buNone/>
              </a:pPr>
              <a:t>197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blinds(horizontal)">
                                      <p:cBhvr>
                                        <p:cTn id="7" dur="500"/>
                                        <p:tgtEl>
                                          <p:spTgt spid="2560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5604"/>
                                        </p:tgtEl>
                                        <p:attrNameLst>
                                          <p:attrName>style.visibility</p:attrName>
                                        </p:attrNameLst>
                                      </p:cBhvr>
                                      <p:to>
                                        <p:strVal val="visible"/>
                                      </p:to>
                                    </p:set>
                                    <p:animEffect transition="in" filter="checkerboard(across)">
                                      <p:cBhvr>
                                        <p:cTn id="11" dur="500"/>
                                        <p:tgtEl>
                                          <p:spTgt spid="2560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605"/>
                                        </p:tgtEl>
                                        <p:attrNameLst>
                                          <p:attrName>style.visibility</p:attrName>
                                        </p:attrNameLst>
                                      </p:cBhvr>
                                      <p:to>
                                        <p:strVal val="visible"/>
                                      </p:to>
                                    </p:set>
                                    <p:animEffect transition="in" filter="blinds(horizontal)">
                                      <p:cBhvr>
                                        <p:cTn id="15" dur="500"/>
                                        <p:tgtEl>
                                          <p:spTgt spid="25605"/>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5608"/>
                                        </p:tgtEl>
                                        <p:attrNameLst>
                                          <p:attrName>style.visibility</p:attrName>
                                        </p:attrNameLst>
                                      </p:cBhvr>
                                      <p:to>
                                        <p:strVal val="visible"/>
                                      </p:to>
                                    </p:set>
                                    <p:animEffect transition="in" filter="checkerboard(across)">
                                      <p:cBhvr>
                                        <p:cTn id="19" dur="500"/>
                                        <p:tgtEl>
                                          <p:spTgt spid="25608"/>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5606"/>
                                        </p:tgtEl>
                                        <p:attrNameLst>
                                          <p:attrName>style.visibility</p:attrName>
                                        </p:attrNameLst>
                                      </p:cBhvr>
                                      <p:to>
                                        <p:strVal val="visible"/>
                                      </p:to>
                                    </p:set>
                                    <p:animEffect transition="in" filter="blinds(horizontal)">
                                      <p:cBhvr>
                                        <p:cTn id="23" dur="500"/>
                                        <p:tgtEl>
                                          <p:spTgt spid="25606"/>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checkerboard(across)">
                                      <p:cBhvr>
                                        <p:cTn id="2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5607" grpId="0"/>
      <p:bldP spid="25608" grpId="0"/>
      <p:bldP spid="256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7"/>
          <p:cNvSpPr>
            <a:spLocks noGrp="1"/>
          </p:cNvSpPr>
          <p:nvPr>
            <p:ph type="title"/>
          </p:nvPr>
        </p:nvSpPr>
        <p:spPr/>
        <p:txBody>
          <a:bodyPr/>
          <a:lstStyle/>
          <a:p>
            <a:r>
              <a:rPr altLang="en-US"/>
              <a:t>Schedule Management Plan</a:t>
            </a:r>
          </a:p>
        </p:txBody>
      </p:sp>
      <p:sp>
        <p:nvSpPr>
          <p:cNvPr id="9" name="Content Placeholder 8"/>
          <p:cNvSpPr>
            <a:spLocks noGrp="1"/>
          </p:cNvSpPr>
          <p:nvPr>
            <p:ph idx="1"/>
          </p:nvPr>
        </p:nvSpPr>
        <p:spPr>
          <a:xfrm>
            <a:off x="457200" y="990600"/>
            <a:ext cx="8229600" cy="5105400"/>
          </a:xfrm>
        </p:spPr>
        <p:txBody>
          <a:bodyPr>
            <a:normAutofit lnSpcReduction="10000"/>
          </a:bodyPr>
          <a:lstStyle/>
          <a:p>
            <a:pPr>
              <a:buFont typeface="Arial" panose="020B0604020202020204" pitchFamily="34" charset="0"/>
              <a:buNone/>
              <a:defRPr/>
            </a:pPr>
            <a:r>
              <a:rPr lang="en-US" dirty="0"/>
              <a:t>It includes</a:t>
            </a:r>
          </a:p>
          <a:p>
            <a:pPr lvl="1">
              <a:defRPr/>
            </a:pPr>
            <a:r>
              <a:rPr lang="en-US" dirty="0"/>
              <a:t>Scheduling tools to be used</a:t>
            </a:r>
          </a:p>
          <a:p>
            <a:pPr lvl="1">
              <a:defRPr/>
            </a:pPr>
            <a:r>
              <a:rPr lang="en-US" dirty="0"/>
              <a:t>Level of accuracy</a:t>
            </a:r>
          </a:p>
          <a:p>
            <a:pPr lvl="1">
              <a:defRPr/>
            </a:pPr>
            <a:r>
              <a:rPr lang="en-US" dirty="0"/>
              <a:t>Units of measure for each resource</a:t>
            </a:r>
          </a:p>
          <a:p>
            <a:pPr lvl="1">
              <a:defRPr/>
            </a:pPr>
            <a:r>
              <a:rPr lang="en-US" dirty="0"/>
              <a:t>Organizational procedure links</a:t>
            </a:r>
          </a:p>
          <a:p>
            <a:pPr lvl="1">
              <a:defRPr/>
            </a:pPr>
            <a:r>
              <a:rPr lang="en-US" dirty="0"/>
              <a:t>Process of updating the progress in schedule model</a:t>
            </a:r>
          </a:p>
          <a:p>
            <a:pPr lvl="1">
              <a:defRPr/>
            </a:pPr>
            <a:r>
              <a:rPr lang="en-US" dirty="0"/>
              <a:t>Control thresholds</a:t>
            </a:r>
          </a:p>
          <a:p>
            <a:pPr lvl="1">
              <a:defRPr/>
            </a:pPr>
            <a:r>
              <a:rPr lang="en-US" dirty="0"/>
              <a:t>Rules of performance measurement (baselines, %complete, fixed formula etc.)</a:t>
            </a:r>
          </a:p>
          <a:p>
            <a:pPr lvl="1">
              <a:defRPr/>
            </a:pPr>
            <a:r>
              <a:rPr lang="en-US" dirty="0"/>
              <a:t>Define scheduling reporting format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5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CF85BE-E7AE-4F93-ABE7-939F3357F444}" type="slidenum">
              <a:rPr lang="en-US" altLang="en-US" sz="1200" smtClean="0">
                <a:solidFill>
                  <a:srgbClr val="898989"/>
                </a:solidFill>
              </a:rPr>
              <a:pPr>
                <a:spcBef>
                  <a:spcPct val="0"/>
                </a:spcBef>
                <a:buFontTx/>
                <a:buNone/>
              </a:pPr>
              <a:t>126</a:t>
            </a:fld>
            <a:endParaRPr lang="en-US" altLang="en-US" sz="1200">
              <a:solidFill>
                <a:srgbClr val="898989"/>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a:buFont typeface="Wingdings" panose="05000000000000000000" pitchFamily="2" charset="2"/>
              <a:buNone/>
            </a:pPr>
            <a:r>
              <a:rPr altLang="en-US" sz="3200" b="1"/>
              <a:t>Earn Value Rules</a:t>
            </a:r>
          </a:p>
        </p:txBody>
      </p:sp>
      <p:sp>
        <p:nvSpPr>
          <p:cNvPr id="366595" name="Content Placeholder 8"/>
          <p:cNvSpPr>
            <a:spLocks noGrp="1"/>
          </p:cNvSpPr>
          <p:nvPr>
            <p:ph idx="1"/>
          </p:nvPr>
        </p:nvSpPr>
        <p:spPr>
          <a:xfrm>
            <a:off x="457200" y="990600"/>
            <a:ext cx="8229600" cy="5105400"/>
          </a:xfrm>
        </p:spPr>
        <p:txBody>
          <a:bodyPr/>
          <a:lstStyle/>
          <a:p>
            <a:r>
              <a:rPr lang="en-US" altLang="en-US"/>
              <a:t>0%   - 100%</a:t>
            </a:r>
          </a:p>
          <a:p>
            <a:r>
              <a:rPr lang="en-US" altLang="en-US"/>
              <a:t>50% -  50%</a:t>
            </a:r>
          </a:p>
          <a:p>
            <a:r>
              <a:rPr lang="en-US" altLang="en-US"/>
              <a:t>20% -  80%</a:t>
            </a:r>
          </a:p>
          <a:p>
            <a:r>
              <a:rPr lang="en-US" altLang="en-US"/>
              <a:t>25% -  75%</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65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A47972-A9E0-4C24-B798-6F83864FAF51}" type="slidenum">
              <a:rPr lang="en-US" altLang="en-US" sz="1200" smtClean="0">
                <a:solidFill>
                  <a:srgbClr val="898989"/>
                </a:solidFill>
              </a:rPr>
              <a:pPr>
                <a:spcBef>
                  <a:spcPct val="0"/>
                </a:spcBef>
                <a:buFontTx/>
                <a:buNone/>
              </a:pPr>
              <a:t>198</a:t>
            </a:fld>
            <a:endParaRPr lang="en-US" altLang="en-US" sz="1200">
              <a:solidFill>
                <a:srgbClr val="898989"/>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4"/>
          <p:cNvSpPr txBox="1">
            <a:spLocks noChangeArrowheads="1"/>
          </p:cNvSpPr>
          <p:nvPr/>
        </p:nvSpPr>
        <p:spPr bwMode="auto">
          <a:xfrm>
            <a:off x="512763" y="3760788"/>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368643" name="Group 5"/>
          <p:cNvGrpSpPr>
            <a:grpSpLocks/>
          </p:cNvGrpSpPr>
          <p:nvPr/>
        </p:nvGrpSpPr>
        <p:grpSpPr bwMode="auto">
          <a:xfrm>
            <a:off x="900113" y="1828800"/>
            <a:ext cx="7343775" cy="4424363"/>
            <a:chOff x="567" y="1152"/>
            <a:chExt cx="4626" cy="2787"/>
          </a:xfrm>
        </p:grpSpPr>
        <p:sp>
          <p:nvSpPr>
            <p:cNvPr id="368647"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368649" name="Text Box 8"/>
            <p:cNvSpPr txBox="1">
              <a:spLocks noChangeArrowheads="1"/>
            </p:cNvSpPr>
            <p:nvPr/>
          </p:nvSpPr>
          <p:spPr bwMode="auto">
            <a:xfrm>
              <a:off x="2744" y="3689"/>
              <a:ext cx="4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368652"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68653"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368680"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368655"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368659" name="Group 20"/>
            <p:cNvGrpSpPr>
              <a:grpSpLocks/>
            </p:cNvGrpSpPr>
            <p:nvPr/>
          </p:nvGrpSpPr>
          <p:grpSpPr bwMode="auto">
            <a:xfrm>
              <a:off x="2381" y="2883"/>
              <a:ext cx="318" cy="771"/>
              <a:chOff x="2381" y="2568"/>
              <a:chExt cx="318" cy="771"/>
            </a:xfrm>
          </p:grpSpPr>
          <p:sp>
            <p:nvSpPr>
              <p:cNvPr id="368677"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678"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368662"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368664"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368669"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368671" name="Group 34"/>
            <p:cNvGrpSpPr>
              <a:grpSpLocks/>
            </p:cNvGrpSpPr>
            <p:nvPr/>
          </p:nvGrpSpPr>
          <p:grpSpPr bwMode="auto">
            <a:xfrm>
              <a:off x="2018" y="2430"/>
              <a:ext cx="226" cy="317"/>
              <a:chOff x="1383" y="2750"/>
              <a:chExt cx="226" cy="317"/>
            </a:xfrm>
          </p:grpSpPr>
          <p:sp>
            <p:nvSpPr>
              <p:cNvPr id="368675"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368673"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8674"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368644" name="Rectangle 2"/>
          <p:cNvSpPr>
            <a:spLocks noGrp="1" noChangeArrowheads="1"/>
          </p:cNvSpPr>
          <p:nvPr>
            <p:ph type="title"/>
          </p:nvPr>
        </p:nvSpPr>
        <p:spPr>
          <a:xfrm>
            <a:off x="0" y="0"/>
            <a:ext cx="9144000" cy="838200"/>
          </a:xfrm>
        </p:spPr>
        <p:txBody>
          <a:bodyPr/>
          <a:lstStyle/>
          <a:p>
            <a:pPr>
              <a:buFont typeface="Wingdings" panose="05000000000000000000" pitchFamily="2" charset="2"/>
              <a:buNone/>
            </a:pPr>
            <a:r>
              <a:rPr altLang="en-US" sz="3000" b="1"/>
              <a:t>Earned Value Management – S Curve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86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1C5723-462F-49EC-B199-A9302545BCDC}" type="slidenum">
              <a:rPr lang="en-US" altLang="en-US" sz="1200" smtClean="0">
                <a:solidFill>
                  <a:srgbClr val="898989"/>
                </a:solidFill>
              </a:rPr>
              <a:pPr>
                <a:spcBef>
                  <a:spcPct val="0"/>
                </a:spcBef>
                <a:buFontTx/>
                <a:buNone/>
              </a:pPr>
              <a:t>199</a:t>
            </a:fld>
            <a:endParaRPr lang="en-US" altLang="en-US" sz="1200">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962025"/>
            <a:ext cx="81835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691"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06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EF332B-B690-4E5B-A986-1CD32E7265E7}" type="slidenum">
              <a:rPr lang="en-US" altLang="en-US" sz="1200" smtClean="0">
                <a:solidFill>
                  <a:srgbClr val="898989"/>
                </a:solidFill>
              </a:rPr>
              <a:pPr>
                <a:spcBef>
                  <a:spcPct val="0"/>
                </a:spcBef>
                <a:buFontTx/>
                <a:buNone/>
              </a:pPr>
              <a:t>200</a:t>
            </a:fld>
            <a:endParaRPr lang="en-US" altLang="en-US" sz="1200">
              <a:solidFill>
                <a:srgbClr val="89898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1057275"/>
            <a:ext cx="83026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739"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27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FC7B9A-FE81-4012-9E20-60A22F8499C8}" type="slidenum">
              <a:rPr lang="en-US" altLang="en-US" sz="1200" smtClean="0">
                <a:solidFill>
                  <a:srgbClr val="898989"/>
                </a:solidFill>
              </a:rPr>
              <a:pPr>
                <a:spcBef>
                  <a:spcPct val="0"/>
                </a:spcBef>
                <a:buFontTx/>
                <a:buNone/>
              </a:pPr>
              <a:t>201</a:t>
            </a:fld>
            <a:endParaRPr lang="en-US" altLang="en-US" sz="1200">
              <a:solidFill>
                <a:srgbClr val="898989"/>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996950"/>
            <a:ext cx="8734425"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787"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47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8E135A-DC88-42B7-8540-7FB3890360B3}" type="slidenum">
              <a:rPr lang="en-US" altLang="en-US" sz="1200" smtClean="0">
                <a:solidFill>
                  <a:srgbClr val="898989"/>
                </a:solidFill>
              </a:rPr>
              <a:pPr>
                <a:spcBef>
                  <a:spcPct val="0"/>
                </a:spcBef>
                <a:buFontTx/>
                <a:buNone/>
              </a:pPr>
              <a:t>202</a:t>
            </a:fld>
            <a:endParaRPr lang="en-US" altLang="en-US" sz="1200">
              <a:solidFill>
                <a:srgbClr val="898989"/>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949325"/>
            <a:ext cx="8461375"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68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B173FF-43BC-43D5-8DF1-6A45FBC84C66}" type="slidenum">
              <a:rPr lang="en-US" altLang="en-US" sz="1200" smtClean="0">
                <a:solidFill>
                  <a:srgbClr val="898989"/>
                </a:solidFill>
              </a:rPr>
              <a:pPr>
                <a:spcBef>
                  <a:spcPct val="0"/>
                </a:spcBef>
                <a:buFontTx/>
                <a:buNone/>
              </a:pPr>
              <a:t>203</a:t>
            </a:fld>
            <a:endParaRPr lang="en-US" altLang="en-US" sz="1200">
              <a:solidFill>
                <a:srgbClr val="898989"/>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itle 1"/>
          <p:cNvSpPr>
            <a:spLocks noGrp="1"/>
          </p:cNvSpPr>
          <p:nvPr>
            <p:ph type="title"/>
          </p:nvPr>
        </p:nvSpPr>
        <p:spPr/>
        <p:txBody>
          <a:bodyPr/>
          <a:lstStyle/>
          <a:p>
            <a:r>
              <a:rPr altLang="en-US"/>
              <a:t>EVM-Variances</a:t>
            </a:r>
          </a:p>
        </p:txBody>
      </p:sp>
      <p:sp>
        <p:nvSpPr>
          <p:cNvPr id="17411" name="Content Placeholder 2"/>
          <p:cNvSpPr>
            <a:spLocks noGrp="1"/>
          </p:cNvSpPr>
          <p:nvPr>
            <p:ph idx="1"/>
          </p:nvPr>
        </p:nvSpPr>
        <p:spPr>
          <a:xfrm>
            <a:off x="457200" y="990600"/>
            <a:ext cx="8229600" cy="5105400"/>
          </a:xfrm>
        </p:spPr>
        <p:txBody>
          <a:bodyPr>
            <a:normAutofit lnSpcReduction="10000"/>
          </a:bodyPr>
          <a:lstStyle/>
          <a:p>
            <a:pPr>
              <a:spcBef>
                <a:spcPct val="40000"/>
              </a:spcBef>
              <a:buFont typeface="Arial" panose="020B0604020202020204" pitchFamily="34" charset="0"/>
              <a:buNone/>
              <a:defRPr/>
            </a:pPr>
            <a:r>
              <a:rPr lang="en-US" sz="2800" b="1" i="1" dirty="0"/>
              <a:t>CV (Cost Variance) = EV- AC</a:t>
            </a:r>
            <a:endParaRPr lang="en-US" sz="2800" b="1" dirty="0"/>
          </a:p>
          <a:p>
            <a:pPr>
              <a:spcBef>
                <a:spcPct val="75000"/>
              </a:spcBef>
              <a:buFont typeface="Arial" panose="020B0604020202020204" pitchFamily="34" charset="0"/>
              <a:buNone/>
              <a:defRPr/>
            </a:pPr>
            <a:r>
              <a:rPr lang="en-US" sz="2800" dirty="0"/>
              <a:t>CV = 0 =&gt; the Project is proceeding as per plan on cost</a:t>
            </a:r>
          </a:p>
          <a:p>
            <a:pPr>
              <a:buFont typeface="Arial" panose="020B0604020202020204" pitchFamily="34" charset="0"/>
              <a:buNone/>
              <a:defRPr/>
            </a:pPr>
            <a:r>
              <a:rPr lang="en-US" sz="2800" dirty="0"/>
              <a:t>CV &lt; 0 =&gt; the Project is over budget</a:t>
            </a:r>
          </a:p>
          <a:p>
            <a:pPr>
              <a:buFont typeface="Arial" panose="020B0604020202020204" pitchFamily="34" charset="0"/>
              <a:buNone/>
              <a:defRPr/>
            </a:pPr>
            <a:r>
              <a:rPr lang="en-US" sz="2800" dirty="0"/>
              <a:t>CV &gt; 0 =&gt; the Project is under budget</a:t>
            </a:r>
          </a:p>
          <a:p>
            <a:pPr>
              <a:buFont typeface="Arial" panose="020B0604020202020204" pitchFamily="34" charset="0"/>
              <a:buNone/>
              <a:defRPr/>
            </a:pPr>
            <a:endParaRPr lang="en-US" sz="2800" dirty="0"/>
          </a:p>
          <a:p>
            <a:pPr>
              <a:spcBef>
                <a:spcPct val="40000"/>
              </a:spcBef>
              <a:buFont typeface="Arial" panose="020B0604020202020204" pitchFamily="34" charset="0"/>
              <a:buNone/>
              <a:defRPr/>
            </a:pPr>
            <a:r>
              <a:rPr lang="en-US" sz="2800" b="1" i="1" dirty="0"/>
              <a:t>SV (Schedule Variance) = EV- PV</a:t>
            </a:r>
          </a:p>
          <a:p>
            <a:pPr>
              <a:spcBef>
                <a:spcPct val="75000"/>
              </a:spcBef>
              <a:buFont typeface="Arial" panose="020B0604020202020204" pitchFamily="34" charset="0"/>
              <a:buNone/>
              <a:defRPr/>
            </a:pPr>
            <a:r>
              <a:rPr lang="en-US" sz="2800" i="1" dirty="0"/>
              <a:t>SV = 0 =&gt; the project is on plan, time-wise</a:t>
            </a:r>
          </a:p>
          <a:p>
            <a:pPr>
              <a:buFont typeface="Arial" panose="020B0604020202020204" pitchFamily="34" charset="0"/>
              <a:buNone/>
              <a:defRPr/>
            </a:pPr>
            <a:r>
              <a:rPr lang="en-US" sz="2800" i="1" dirty="0"/>
              <a:t>SV &lt; 0 =&gt; the project is BEHIND schedule</a:t>
            </a:r>
          </a:p>
          <a:p>
            <a:pPr>
              <a:buFont typeface="Arial" panose="020B0604020202020204" pitchFamily="34" charset="0"/>
              <a:buNone/>
              <a:defRPr/>
            </a:pPr>
            <a:r>
              <a:rPr lang="en-US" sz="2800" i="1" dirty="0"/>
              <a:t>SV &gt; 0 =&gt; the project is AHEAD of schedule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88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C055F9-B6A5-4507-B7E0-A7A53A547425}" type="slidenum">
              <a:rPr lang="en-US" altLang="en-US" sz="1200" smtClean="0">
                <a:solidFill>
                  <a:srgbClr val="898989"/>
                </a:solidFill>
              </a:rPr>
              <a:pPr>
                <a:spcBef>
                  <a:spcPct val="0"/>
                </a:spcBef>
                <a:buFontTx/>
                <a:buNone/>
              </a:pPr>
              <a:t>204</a:t>
            </a:fld>
            <a:endParaRPr lang="en-US" altLang="en-US" sz="1200">
              <a:solidFill>
                <a:srgbClr val="898989"/>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itle 4"/>
          <p:cNvSpPr>
            <a:spLocks noGrp="1"/>
          </p:cNvSpPr>
          <p:nvPr>
            <p:ph type="title"/>
          </p:nvPr>
        </p:nvSpPr>
        <p:spPr/>
        <p:txBody>
          <a:bodyPr/>
          <a:lstStyle/>
          <a:p>
            <a:r>
              <a:rPr altLang="en-US"/>
              <a:t>EVM- Indexes</a:t>
            </a:r>
          </a:p>
        </p:txBody>
      </p:sp>
      <p:sp>
        <p:nvSpPr>
          <p:cNvPr id="45059" name="Content Placeholder 2"/>
          <p:cNvSpPr>
            <a:spLocks noGrp="1"/>
          </p:cNvSpPr>
          <p:nvPr>
            <p:ph idx="1"/>
          </p:nvPr>
        </p:nvSpPr>
        <p:spPr>
          <a:xfrm>
            <a:off x="457200" y="990600"/>
            <a:ext cx="8229600" cy="5105400"/>
          </a:xfrm>
        </p:spPr>
        <p:txBody>
          <a:bodyPr>
            <a:normAutofit fontScale="77500" lnSpcReduction="20000"/>
          </a:bodyPr>
          <a:lstStyle/>
          <a:p>
            <a:pPr marL="0" indent="0">
              <a:lnSpc>
                <a:spcPct val="90000"/>
              </a:lnSpc>
              <a:spcBef>
                <a:spcPct val="40000"/>
              </a:spcBef>
              <a:buFont typeface="Arial" panose="020B0604020202020204" pitchFamily="34" charset="0"/>
              <a:buNone/>
              <a:defRPr/>
            </a:pPr>
            <a:r>
              <a:rPr lang="en-US" sz="3100" b="1" dirty="0"/>
              <a:t>CPI (Cost Performance Index) tells you how</a:t>
            </a:r>
            <a:r>
              <a:rPr lang="en-US" sz="3100" b="1" i="1" u="sng" dirty="0"/>
              <a:t> much worth of job</a:t>
            </a:r>
            <a:r>
              <a:rPr lang="en-US" sz="3100" b="1" dirty="0"/>
              <a:t> you are getting for every $ being spent. </a:t>
            </a:r>
          </a:p>
          <a:p>
            <a:pPr>
              <a:lnSpc>
                <a:spcPct val="90000"/>
              </a:lnSpc>
              <a:spcBef>
                <a:spcPct val="40000"/>
              </a:spcBef>
              <a:buFont typeface="Arial" panose="020B0604020202020204" pitchFamily="34" charset="0"/>
              <a:buNone/>
              <a:defRPr/>
            </a:pPr>
            <a:r>
              <a:rPr lang="en-US" sz="3100" b="1" i="1" dirty="0"/>
              <a:t>CPI = EV/AC</a:t>
            </a:r>
          </a:p>
          <a:p>
            <a:pPr>
              <a:lnSpc>
                <a:spcPct val="95000"/>
              </a:lnSpc>
              <a:spcBef>
                <a:spcPct val="50000"/>
              </a:spcBef>
              <a:buFont typeface="Arial" panose="020B0604020202020204" pitchFamily="34" charset="0"/>
              <a:buNone/>
              <a:defRPr/>
            </a:pPr>
            <a:r>
              <a:rPr lang="en-US" sz="3100" dirty="0"/>
              <a:t>CPI = 1 =&gt; the project is on plan, cost wise</a:t>
            </a:r>
          </a:p>
          <a:p>
            <a:pPr>
              <a:lnSpc>
                <a:spcPct val="90000"/>
              </a:lnSpc>
              <a:buFont typeface="Arial" panose="020B0604020202020204" pitchFamily="34" charset="0"/>
              <a:buNone/>
              <a:defRPr/>
            </a:pPr>
            <a:r>
              <a:rPr lang="en-US" sz="3100" dirty="0"/>
              <a:t>CPI &lt; 1 =&gt; the project is over budget or under performing</a:t>
            </a:r>
          </a:p>
          <a:p>
            <a:pPr>
              <a:lnSpc>
                <a:spcPct val="90000"/>
              </a:lnSpc>
              <a:buFont typeface="Arial" panose="020B0604020202020204" pitchFamily="34" charset="0"/>
              <a:buNone/>
              <a:defRPr/>
            </a:pPr>
            <a:r>
              <a:rPr lang="en-US" sz="3100" dirty="0"/>
              <a:t>CPI &gt; 1 =&gt; the project is under budget or over performing</a:t>
            </a:r>
          </a:p>
          <a:p>
            <a:pPr>
              <a:lnSpc>
                <a:spcPct val="90000"/>
              </a:lnSpc>
              <a:buFont typeface="Arial" panose="020B0604020202020204" pitchFamily="34" charset="0"/>
              <a:buNone/>
              <a:defRPr/>
            </a:pPr>
            <a:endParaRPr lang="en-US" sz="3100" dirty="0"/>
          </a:p>
          <a:p>
            <a:pPr marL="0" indent="0">
              <a:lnSpc>
                <a:spcPct val="90000"/>
              </a:lnSpc>
              <a:spcBef>
                <a:spcPct val="40000"/>
              </a:spcBef>
              <a:buFont typeface="Arial" panose="020B0604020202020204" pitchFamily="34" charset="0"/>
              <a:buNone/>
              <a:defRPr/>
            </a:pPr>
            <a:r>
              <a:rPr lang="en-US" sz="3100" b="1" dirty="0"/>
              <a:t>SPI tells the PM how</a:t>
            </a:r>
            <a:r>
              <a:rPr lang="en-US" sz="3100" b="1" i="1" u="sng" dirty="0"/>
              <a:t> much worth of job</a:t>
            </a:r>
            <a:r>
              <a:rPr lang="en-US" sz="3100" b="1" dirty="0"/>
              <a:t> has been completed against planned work</a:t>
            </a:r>
          </a:p>
          <a:p>
            <a:pPr>
              <a:lnSpc>
                <a:spcPct val="90000"/>
              </a:lnSpc>
              <a:spcBef>
                <a:spcPct val="40000"/>
              </a:spcBef>
              <a:buFont typeface="Arial" panose="020B0604020202020204" pitchFamily="34" charset="0"/>
              <a:buNone/>
              <a:defRPr/>
            </a:pPr>
            <a:endParaRPr lang="en-US" sz="3100" b="1" i="1" dirty="0"/>
          </a:p>
          <a:p>
            <a:pPr>
              <a:lnSpc>
                <a:spcPct val="90000"/>
              </a:lnSpc>
              <a:spcBef>
                <a:spcPct val="40000"/>
              </a:spcBef>
              <a:buFont typeface="Arial" panose="020B0604020202020204" pitchFamily="34" charset="0"/>
              <a:buNone/>
              <a:defRPr/>
            </a:pPr>
            <a:r>
              <a:rPr lang="en-US" sz="3100" b="1" i="1" dirty="0"/>
              <a:t>SPI = EV / PV</a:t>
            </a:r>
          </a:p>
          <a:p>
            <a:pPr>
              <a:lnSpc>
                <a:spcPct val="90000"/>
              </a:lnSpc>
              <a:spcBef>
                <a:spcPct val="40000"/>
              </a:spcBef>
              <a:buFont typeface="Arial" panose="020B0604020202020204" pitchFamily="34" charset="0"/>
              <a:buNone/>
              <a:defRPr/>
            </a:pPr>
            <a:r>
              <a:rPr lang="en-US" sz="3100" dirty="0"/>
              <a:t>SPI = 1 =&gt; the project is on schedule</a:t>
            </a:r>
          </a:p>
          <a:p>
            <a:pPr>
              <a:lnSpc>
                <a:spcPct val="90000"/>
              </a:lnSpc>
              <a:buFont typeface="Arial" panose="020B0604020202020204" pitchFamily="34" charset="0"/>
              <a:buNone/>
              <a:defRPr/>
            </a:pPr>
            <a:r>
              <a:rPr lang="en-US" sz="3100" dirty="0"/>
              <a:t>SPI &lt; 1 =&gt; the project is BEHIND schedule</a:t>
            </a:r>
          </a:p>
          <a:p>
            <a:pPr>
              <a:lnSpc>
                <a:spcPct val="90000"/>
              </a:lnSpc>
              <a:buFont typeface="Arial" panose="020B0604020202020204" pitchFamily="34" charset="0"/>
              <a:buNone/>
              <a:defRPr/>
            </a:pPr>
            <a:r>
              <a:rPr lang="en-US" sz="3100" dirty="0"/>
              <a:t>SPI &gt; 1 =&gt; the project is AHEAD of schedule</a:t>
            </a:r>
          </a:p>
          <a:p>
            <a:pPr>
              <a:lnSpc>
                <a:spcPct val="90000"/>
              </a:lnSpc>
              <a:buFont typeface="Arial" panose="020B0604020202020204" pitchFamily="34" charset="0"/>
              <a:buNone/>
              <a:defRPr/>
            </a:pPr>
            <a:endParaRPr 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09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A74DDD-87F7-41B2-A766-5408DD226628}" type="slidenum">
              <a:rPr lang="en-US" altLang="en-US" sz="1200" smtClean="0">
                <a:solidFill>
                  <a:srgbClr val="898989"/>
                </a:solidFill>
              </a:rPr>
              <a:pPr>
                <a:spcBef>
                  <a:spcPct val="0"/>
                </a:spcBef>
                <a:buFontTx/>
                <a:buNone/>
              </a:pPr>
              <a:t>205</a:t>
            </a:fld>
            <a:endParaRPr lang="en-US" altLang="en-US" sz="1200">
              <a:solidFill>
                <a:srgbClr val="898989"/>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itle 4"/>
          <p:cNvSpPr>
            <a:spLocks noGrp="1"/>
          </p:cNvSpPr>
          <p:nvPr>
            <p:ph type="title"/>
          </p:nvPr>
        </p:nvSpPr>
        <p:spPr/>
        <p:txBody>
          <a:bodyPr/>
          <a:lstStyle/>
          <a:p>
            <a:r>
              <a:rPr altLang="en-US"/>
              <a:t>EVM- Critical Ratio</a:t>
            </a:r>
          </a:p>
        </p:txBody>
      </p:sp>
      <p:sp>
        <p:nvSpPr>
          <p:cNvPr id="382979" name="Content Placeholder 2"/>
          <p:cNvSpPr>
            <a:spLocks noGrp="1"/>
          </p:cNvSpPr>
          <p:nvPr>
            <p:ph idx="1"/>
          </p:nvPr>
        </p:nvSpPr>
        <p:spPr>
          <a:xfrm>
            <a:off x="457200" y="990600"/>
            <a:ext cx="8229600" cy="5105400"/>
          </a:xfrm>
        </p:spPr>
        <p:txBody>
          <a:bodyPr/>
          <a:lstStyle/>
          <a:p>
            <a:pPr>
              <a:lnSpc>
                <a:spcPct val="90000"/>
              </a:lnSpc>
              <a:spcBef>
                <a:spcPct val="40000"/>
              </a:spcBef>
              <a:buFont typeface="Arial" panose="020B0604020202020204" pitchFamily="34" charset="0"/>
              <a:buNone/>
            </a:pPr>
            <a:r>
              <a:rPr lang="en-US" altLang="en-US" sz="2800"/>
              <a:t>CR tells the PM the overall shape of your project </a:t>
            </a:r>
          </a:p>
          <a:p>
            <a:pPr>
              <a:lnSpc>
                <a:spcPct val="90000"/>
              </a:lnSpc>
              <a:spcBef>
                <a:spcPct val="40000"/>
              </a:spcBef>
              <a:buFont typeface="Arial" panose="020B0604020202020204" pitchFamily="34" charset="0"/>
              <a:buNone/>
            </a:pPr>
            <a:endParaRPr lang="en-US" altLang="en-US" sz="2800" b="1" i="1"/>
          </a:p>
          <a:p>
            <a:pPr>
              <a:lnSpc>
                <a:spcPct val="90000"/>
              </a:lnSpc>
              <a:spcBef>
                <a:spcPct val="40000"/>
              </a:spcBef>
              <a:buFont typeface="Arial" panose="020B0604020202020204" pitchFamily="34" charset="0"/>
              <a:buNone/>
            </a:pPr>
            <a:r>
              <a:rPr lang="en-US" altLang="en-US" sz="2800" b="1" i="1"/>
              <a:t>CR= CPI x SPI</a:t>
            </a:r>
          </a:p>
          <a:p>
            <a:pPr>
              <a:lnSpc>
                <a:spcPct val="90000"/>
              </a:lnSpc>
              <a:spcBef>
                <a:spcPct val="75000"/>
              </a:spcBef>
              <a:buFont typeface="Arial" panose="020B0604020202020204" pitchFamily="34" charset="0"/>
              <a:buNone/>
            </a:pPr>
            <a:r>
              <a:rPr lang="en-US" altLang="en-US" sz="2800"/>
              <a:t>CR = 1 =&gt; the project is on schedule &amp; within budget</a:t>
            </a:r>
          </a:p>
          <a:p>
            <a:pPr>
              <a:lnSpc>
                <a:spcPct val="90000"/>
              </a:lnSpc>
              <a:buFont typeface="Arial" panose="020B0604020202020204" pitchFamily="34" charset="0"/>
              <a:buNone/>
            </a:pPr>
            <a:r>
              <a:rPr lang="en-US" altLang="en-US" sz="2800"/>
              <a:t>CR &lt; 1 =&gt; the project is BEHIND schedule or budget or both</a:t>
            </a:r>
          </a:p>
          <a:p>
            <a:pPr>
              <a:lnSpc>
                <a:spcPct val="90000"/>
              </a:lnSpc>
              <a:buFont typeface="Arial" panose="020B0604020202020204" pitchFamily="34" charset="0"/>
              <a:buNone/>
            </a:pPr>
            <a:r>
              <a:rPr lang="en-US" altLang="en-US" sz="2800"/>
              <a:t>CR &gt; 1 =&gt; the project is AHEAD of schedule or budget or both</a:t>
            </a:r>
          </a:p>
          <a:p>
            <a:pPr>
              <a:lnSpc>
                <a:spcPct val="90000"/>
              </a:lnSpc>
              <a:spcBef>
                <a:spcPct val="75000"/>
              </a:spcBef>
              <a:buFont typeface="Arial" panose="020B0604020202020204" pitchFamily="34" charset="0"/>
              <a:buNone/>
            </a:pPr>
            <a:r>
              <a:rPr lang="en-US" altLang="en-US" sz="2800"/>
              <a:t>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29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9C494E-6057-4C8C-ACD7-76CF84D62F5F}" type="slidenum">
              <a:rPr lang="en-US" altLang="en-US" sz="1200" smtClean="0">
                <a:solidFill>
                  <a:srgbClr val="898989"/>
                </a:solidFill>
              </a:rPr>
              <a:pPr>
                <a:spcBef>
                  <a:spcPct val="0"/>
                </a:spcBef>
                <a:buFontTx/>
                <a:buNone/>
              </a:pPr>
              <a:t>206</a:t>
            </a:fld>
            <a:endParaRPr lang="en-US" altLang="en-US" sz="1200">
              <a:solidFill>
                <a:srgbClr val="898989"/>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itle 3"/>
          <p:cNvSpPr>
            <a:spLocks noGrp="1"/>
          </p:cNvSpPr>
          <p:nvPr>
            <p:ph type="title"/>
          </p:nvPr>
        </p:nvSpPr>
        <p:spPr>
          <a:xfrm>
            <a:off x="0" y="0"/>
            <a:ext cx="9144000" cy="838200"/>
          </a:xfrm>
        </p:spPr>
        <p:txBody>
          <a:bodyPr/>
          <a:lstStyle/>
          <a:p>
            <a:r>
              <a:rPr altLang="en-US"/>
              <a:t>CPI &amp; SPI Summary</a:t>
            </a:r>
          </a:p>
        </p:txBody>
      </p:sp>
      <p:pic>
        <p:nvPicPr>
          <p:cNvPr id="385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50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C8268B-FB53-4898-9190-B9D948783441}" type="slidenum">
              <a:rPr lang="en-US" altLang="en-US" sz="1200" smtClean="0">
                <a:solidFill>
                  <a:srgbClr val="898989"/>
                </a:solidFill>
              </a:rPr>
              <a:pPr>
                <a:spcBef>
                  <a:spcPct val="0"/>
                </a:spcBef>
                <a:buFontTx/>
                <a:buNone/>
              </a:pPr>
              <a:t>207</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3"/>
          <p:cNvSpPr>
            <a:spLocks noGrp="1"/>
          </p:cNvSpPr>
          <p:nvPr>
            <p:ph type="title"/>
          </p:nvPr>
        </p:nvSpPr>
        <p:spPr/>
        <p:txBody>
          <a:bodyPr/>
          <a:lstStyle/>
          <a:p>
            <a:r>
              <a:rPr altLang="en-US"/>
              <a:t>14. Define Activities</a:t>
            </a:r>
          </a:p>
        </p:txBody>
      </p:sp>
      <p:sp>
        <p:nvSpPr>
          <p:cNvPr id="227331" name="Content Placeholder 4"/>
          <p:cNvSpPr>
            <a:spLocks noGrp="1"/>
          </p:cNvSpPr>
          <p:nvPr>
            <p:ph idx="1"/>
          </p:nvPr>
        </p:nvSpPr>
        <p:spPr/>
        <p:txBody>
          <a:bodyPr/>
          <a:lstStyle/>
          <a:p>
            <a:pPr>
              <a:buFont typeface="Arial" panose="020B0604020202020204" pitchFamily="34" charset="0"/>
              <a:buNone/>
            </a:pPr>
            <a:r>
              <a:rPr lang="en-US" altLang="en-US" sz="4000"/>
              <a:t>	</a:t>
            </a:r>
            <a:r>
              <a:rPr lang="en-US" altLang="en-US" sz="4000" b="1"/>
              <a:t>Identifying the specific actions to be performed to produce the project deliverables</a:t>
            </a:r>
          </a:p>
          <a:p>
            <a:pPr>
              <a:buFont typeface="Arial" panose="020B0604020202020204" pitchFamily="34" charset="0"/>
              <a:buNone/>
            </a:pPr>
            <a:endParaRPr lang="en-US" altLang="en-US" sz="4000"/>
          </a:p>
        </p:txBody>
      </p:sp>
      <p:pic>
        <p:nvPicPr>
          <p:cNvPr id="227332" name="Picture 4" descr="D:\Works\Training-Material\My Pictures\PM-Images\Def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533900"/>
            <a:ext cx="21812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73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856EE4-ADE3-44A7-87B6-184A8539255E}" type="slidenum">
              <a:rPr lang="en-US" altLang="en-US" sz="1200" smtClean="0">
                <a:solidFill>
                  <a:srgbClr val="898989"/>
                </a:solidFill>
              </a:rPr>
              <a:pPr>
                <a:spcBef>
                  <a:spcPct val="0"/>
                </a:spcBef>
                <a:buFontTx/>
                <a:buNone/>
              </a:pPr>
              <a:t>127</a:t>
            </a:fld>
            <a:endParaRPr lang="en-US" altLang="en-US" sz="1200">
              <a:solidFill>
                <a:srgbClr val="898989"/>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itle 1"/>
          <p:cNvSpPr>
            <a:spLocks noGrp="1"/>
          </p:cNvSpPr>
          <p:nvPr>
            <p:ph type="title"/>
          </p:nvPr>
        </p:nvSpPr>
        <p:spPr/>
        <p:txBody>
          <a:bodyPr/>
          <a:lstStyle/>
          <a:p>
            <a:r>
              <a:rPr altLang="en-US"/>
              <a:t>Forecasting- ETC </a:t>
            </a:r>
          </a:p>
        </p:txBody>
      </p:sp>
      <p:sp>
        <p:nvSpPr>
          <p:cNvPr id="387075" name="Content Placeholder 2"/>
          <p:cNvSpPr>
            <a:spLocks noGrp="1"/>
          </p:cNvSpPr>
          <p:nvPr>
            <p:ph idx="1"/>
          </p:nvPr>
        </p:nvSpPr>
        <p:spPr>
          <a:xfrm>
            <a:off x="457200" y="990600"/>
            <a:ext cx="8229600" cy="5105400"/>
          </a:xfrm>
        </p:spPr>
        <p:txBody>
          <a:bodyPr/>
          <a:lstStyle/>
          <a:p>
            <a:r>
              <a:rPr lang="en-US" altLang="en-US" i="1"/>
              <a:t>Recalculate it, if original estimate are no longer valid now.</a:t>
            </a:r>
          </a:p>
          <a:p>
            <a:r>
              <a:rPr lang="en-US" altLang="en-US" i="1"/>
              <a:t>Calculate it manually based on the progress, if original estimates are still valid</a:t>
            </a:r>
          </a:p>
          <a:p>
            <a:pPr lvl="1"/>
            <a:r>
              <a:rPr lang="en-US" altLang="en-US" i="1"/>
              <a:t>ETC = BAC - EV</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70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EAA1D5-D4E6-4578-AA41-3AE23488A0D5}" type="slidenum">
              <a:rPr lang="en-US" altLang="en-US" sz="1200" smtClean="0">
                <a:solidFill>
                  <a:srgbClr val="898989"/>
                </a:solidFill>
              </a:rPr>
              <a:pPr>
                <a:spcBef>
                  <a:spcPct val="0"/>
                </a:spcBef>
                <a:buFontTx/>
                <a:buNone/>
              </a:pPr>
              <a:t>208</a:t>
            </a:fld>
            <a:endParaRPr lang="en-US" altLang="en-US" sz="1200">
              <a:solidFill>
                <a:srgbClr val="898989"/>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itle 1"/>
          <p:cNvSpPr>
            <a:spLocks noGrp="1"/>
          </p:cNvSpPr>
          <p:nvPr>
            <p:ph type="title"/>
          </p:nvPr>
        </p:nvSpPr>
        <p:spPr/>
        <p:txBody>
          <a:bodyPr/>
          <a:lstStyle/>
          <a:p>
            <a:r>
              <a:rPr altLang="en-US"/>
              <a:t>Forecasting- EAC</a:t>
            </a:r>
          </a:p>
        </p:txBody>
      </p:sp>
      <p:sp>
        <p:nvSpPr>
          <p:cNvPr id="2560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dirty="0"/>
              <a:t>Estimate at Completion(EAC)</a:t>
            </a:r>
          </a:p>
          <a:p>
            <a:pPr marL="50800" indent="3175">
              <a:buFont typeface="+mj-lt"/>
              <a:buAutoNum type="arabicPeriod"/>
              <a:defRPr/>
            </a:pPr>
            <a:r>
              <a:rPr lang="en-US" i="1" dirty="0"/>
              <a:t>EAC </a:t>
            </a:r>
            <a:r>
              <a:rPr lang="en-US" sz="2000" i="1" dirty="0"/>
              <a:t>(atypical)</a:t>
            </a:r>
            <a:r>
              <a:rPr lang="en-US" i="1" dirty="0"/>
              <a:t> = AC + ETC </a:t>
            </a:r>
            <a:r>
              <a:rPr lang="en-US" sz="2400" i="1" dirty="0"/>
              <a:t>(Re-estimated)</a:t>
            </a:r>
            <a:endParaRPr lang="en-US" i="1" dirty="0"/>
          </a:p>
          <a:p>
            <a:pPr marL="50800" indent="3175">
              <a:buFont typeface="+mj-lt"/>
              <a:buAutoNum type="arabicPeriod"/>
              <a:defRPr/>
            </a:pPr>
            <a:r>
              <a:rPr lang="en-US" i="1" dirty="0"/>
              <a:t>EAC </a:t>
            </a:r>
            <a:r>
              <a:rPr lang="en-US" sz="2000" i="1" dirty="0"/>
              <a:t>(atypical)</a:t>
            </a:r>
            <a:r>
              <a:rPr lang="en-US" i="1" dirty="0"/>
              <a:t> = AC + BAC – EV </a:t>
            </a:r>
            <a:r>
              <a:rPr lang="en-US" sz="1800" i="1" dirty="0"/>
              <a:t>(Estimated based on Progress)</a:t>
            </a:r>
            <a:endParaRPr lang="en-US" sz="2400" i="1" dirty="0"/>
          </a:p>
          <a:p>
            <a:pPr marL="50800" indent="3175">
              <a:buFont typeface="+mj-lt"/>
              <a:buAutoNum type="arabicPeriod"/>
              <a:defRPr/>
            </a:pPr>
            <a:r>
              <a:rPr lang="en-US" i="1" dirty="0"/>
              <a:t>EAC </a:t>
            </a:r>
            <a:r>
              <a:rPr lang="en-US" sz="2000" i="1" dirty="0"/>
              <a:t>(typical considering CPI &amp; SPI) </a:t>
            </a:r>
            <a:r>
              <a:rPr lang="en-US" i="1" dirty="0"/>
              <a:t>= AC + ETC/ (CPI x SPI)</a:t>
            </a:r>
          </a:p>
          <a:p>
            <a:pPr marL="50800" indent="3175">
              <a:buFont typeface="+mj-lt"/>
              <a:buAutoNum type="arabicPeriod"/>
              <a:defRPr/>
            </a:pPr>
            <a:r>
              <a:rPr lang="en-US" i="1" dirty="0"/>
              <a:t>EAC </a:t>
            </a:r>
            <a:r>
              <a:rPr lang="en-US" sz="1800" i="1" dirty="0"/>
              <a:t>(typical)</a:t>
            </a:r>
            <a:r>
              <a:rPr lang="en-US" i="1" dirty="0"/>
              <a:t>= AC + ETC / CPI = BAC/CPI</a:t>
            </a:r>
          </a:p>
          <a:p>
            <a:pPr marL="50800" indent="3175">
              <a:buFont typeface="+mj-lt"/>
              <a:buAutoNum type="arabicPeriod"/>
              <a:defRPr/>
            </a:pPr>
            <a:endParaRPr lang="en-US" i="1" dirty="0"/>
          </a:p>
          <a:p>
            <a:pPr marL="50800" lvl="1" indent="3175">
              <a:buFont typeface="Arial" panose="020B0604020202020204" pitchFamily="34" charset="0"/>
              <a:buNone/>
              <a:defRPr/>
            </a:pPr>
            <a:r>
              <a:rPr lang="en-US" sz="2000" i="1" u="sng" dirty="0"/>
              <a:t>If you feel that you will be able to complete the project on time in spite of current delay then you can consider SPI as 1. In that case CR= SPI</a:t>
            </a:r>
          </a:p>
          <a:p>
            <a:pPr marL="50800" indent="3175">
              <a:buFont typeface="+mj-lt"/>
              <a:buAutoNum type="arabicPeriod"/>
              <a:defRPr/>
            </a:pPr>
            <a:endParaRPr lang="en-US" i="1" dirty="0"/>
          </a:p>
          <a:p>
            <a:pPr marL="50800" lvl="2" indent="3175">
              <a:buFont typeface="+mj-lt"/>
              <a:buAutoNum type="arabicPeriod"/>
              <a:defRPr/>
            </a:pPr>
            <a:endParaRPr lang="en-US" sz="3200" i="1" dirty="0"/>
          </a:p>
          <a:p>
            <a:pPr>
              <a:defRPr/>
            </a:pPr>
            <a:endParaRPr lang="en-US" i="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91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1841F0-B6E2-48DD-9C70-A4CDB9B9BAF0}" type="slidenum">
              <a:rPr lang="en-US" altLang="en-US" sz="1200" smtClean="0">
                <a:solidFill>
                  <a:srgbClr val="898989"/>
                </a:solidFill>
              </a:rPr>
              <a:pPr>
                <a:spcBef>
                  <a:spcPct val="0"/>
                </a:spcBef>
                <a:buFontTx/>
                <a:buNone/>
              </a:pPr>
              <a:t>209</a:t>
            </a:fld>
            <a:endParaRPr lang="en-US" altLang="en-US" sz="1200">
              <a:solidFill>
                <a:srgbClr val="898989"/>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Title 1"/>
          <p:cNvSpPr>
            <a:spLocks noGrp="1"/>
          </p:cNvSpPr>
          <p:nvPr>
            <p:ph type="title"/>
          </p:nvPr>
        </p:nvSpPr>
        <p:spPr/>
        <p:txBody>
          <a:bodyPr/>
          <a:lstStyle/>
          <a:p>
            <a:r>
              <a:rPr altLang="en-US"/>
              <a:t>Forecasting- Variance at Completion </a:t>
            </a:r>
          </a:p>
        </p:txBody>
      </p:sp>
      <p:sp>
        <p:nvSpPr>
          <p:cNvPr id="391171" name="Content Placeholder 2"/>
          <p:cNvSpPr>
            <a:spLocks noGrp="1"/>
          </p:cNvSpPr>
          <p:nvPr>
            <p:ph idx="1"/>
          </p:nvPr>
        </p:nvSpPr>
        <p:spPr>
          <a:xfrm>
            <a:off x="457200" y="990600"/>
            <a:ext cx="8229600" cy="5105400"/>
          </a:xfrm>
        </p:spPr>
        <p:txBody>
          <a:bodyPr/>
          <a:lstStyle/>
          <a:p>
            <a:pPr>
              <a:spcBef>
                <a:spcPct val="80000"/>
              </a:spcBef>
            </a:pPr>
            <a:r>
              <a:rPr lang="en-US" altLang="en-US"/>
              <a:t>Variance at Completion (VAC)</a:t>
            </a:r>
          </a:p>
          <a:p>
            <a:pPr>
              <a:buFont typeface="Arial" panose="020B0604020202020204" pitchFamily="34" charset="0"/>
              <a:buNone/>
            </a:pPr>
            <a:r>
              <a:rPr lang="en-US" altLang="en-US"/>
              <a:t>		</a:t>
            </a:r>
            <a:r>
              <a:rPr lang="en-US" altLang="en-US" i="1"/>
              <a:t>VAC = BAC – EAC</a:t>
            </a:r>
          </a:p>
          <a:p>
            <a:endParaRPr lang="en-US" altLang="en-US" i="1"/>
          </a:p>
          <a:p>
            <a:r>
              <a:rPr lang="en-US" altLang="en-US" i="1"/>
              <a:t>Variance at Completion (%)</a:t>
            </a:r>
          </a:p>
          <a:p>
            <a:pPr>
              <a:buFont typeface="Arial" panose="020B0604020202020204" pitchFamily="34" charset="0"/>
              <a:buNone/>
            </a:pPr>
            <a:r>
              <a:rPr lang="en-US" altLang="en-US" i="1"/>
              <a:t>		PVAC= (BAC-EAC)/BAC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911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BFE04B-9D9D-4444-A0C1-8FACCD2E300E}" type="slidenum">
              <a:rPr lang="en-US" altLang="en-US" sz="1200" smtClean="0">
                <a:solidFill>
                  <a:srgbClr val="898989"/>
                </a:solidFill>
              </a:rPr>
              <a:pPr>
                <a:spcBef>
                  <a:spcPct val="0"/>
                </a:spcBef>
                <a:buFontTx/>
                <a:buNone/>
              </a:pPr>
              <a:t>210</a:t>
            </a:fld>
            <a:endParaRPr lang="en-US" altLang="en-US" sz="1200">
              <a:solidFill>
                <a:srgbClr val="898989"/>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itle 1"/>
          <p:cNvSpPr>
            <a:spLocks noGrp="1"/>
          </p:cNvSpPr>
          <p:nvPr>
            <p:ph type="title"/>
          </p:nvPr>
        </p:nvSpPr>
        <p:spPr/>
        <p:txBody>
          <a:bodyPr/>
          <a:lstStyle/>
          <a:p>
            <a:r>
              <a:rPr altLang="en-US"/>
              <a:t>Forecasting: TCPI</a:t>
            </a:r>
          </a:p>
        </p:txBody>
      </p:sp>
      <p:sp>
        <p:nvSpPr>
          <p:cNvPr id="31747"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a:t>TCPI (</a:t>
            </a:r>
            <a:r>
              <a:rPr lang="en-US" dirty="0"/>
              <a:t>To complete Performance Index) </a:t>
            </a:r>
            <a:r>
              <a:rPr lang="en-US" b="1" dirty="0"/>
              <a:t>can be calculated using BAC or EAC</a:t>
            </a:r>
          </a:p>
          <a:p>
            <a:pPr>
              <a:buFont typeface="Arial" panose="020B0604020202020204" pitchFamily="34" charset="0"/>
              <a:buNone/>
              <a:defRPr/>
            </a:pPr>
            <a:r>
              <a:rPr lang="en-US" dirty="0"/>
              <a:t>	</a:t>
            </a:r>
          </a:p>
          <a:p>
            <a:pPr>
              <a:defRPr/>
            </a:pPr>
            <a:r>
              <a:rPr lang="en-US" dirty="0"/>
              <a:t>	TCPI using BAC = (BAC-EV) / (BAC-AC)</a:t>
            </a:r>
          </a:p>
          <a:p>
            <a:pPr>
              <a:defRPr/>
            </a:pPr>
            <a:r>
              <a:rPr lang="en-US" dirty="0"/>
              <a:t>	TCPI using EAC = (BAC-EV) / (EAC-AC)</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932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E801A4-7631-465D-8681-267BB63FD6A8}" type="slidenum">
              <a:rPr lang="en-US" altLang="en-US" sz="1200" smtClean="0">
                <a:solidFill>
                  <a:srgbClr val="898989"/>
                </a:solidFill>
              </a:rPr>
              <a:pPr>
                <a:spcBef>
                  <a:spcPct val="0"/>
                </a:spcBef>
                <a:buFontTx/>
                <a:buNone/>
              </a:pPr>
              <a:t>211</a:t>
            </a:fld>
            <a:endParaRPr lang="en-US" altLang="en-US" sz="1200">
              <a:solidFill>
                <a:srgbClr val="898989"/>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itle 1"/>
          <p:cNvSpPr>
            <a:spLocks noGrp="1"/>
          </p:cNvSpPr>
          <p:nvPr>
            <p:ph type="title"/>
          </p:nvPr>
        </p:nvSpPr>
        <p:spPr>
          <a:xfrm>
            <a:off x="0" y="0"/>
            <a:ext cx="9144000" cy="838200"/>
          </a:xfrm>
        </p:spPr>
        <p:txBody>
          <a:bodyPr/>
          <a:lstStyle/>
          <a:p>
            <a:r>
              <a:rPr altLang="en-US"/>
              <a:t>Case Study — Case 1</a:t>
            </a:r>
          </a:p>
        </p:txBody>
      </p:sp>
      <p:sp>
        <p:nvSpPr>
          <p:cNvPr id="397315" name="Content Placeholder 2"/>
          <p:cNvSpPr>
            <a:spLocks noGrp="1"/>
          </p:cNvSpPr>
          <p:nvPr>
            <p:ph idx="4294967295"/>
          </p:nvPr>
        </p:nvSpPr>
        <p:spPr>
          <a:xfrm>
            <a:off x="0" y="990600"/>
            <a:ext cx="8229600" cy="5135563"/>
          </a:xfrm>
        </p:spPr>
        <p:txBody>
          <a:bodyPr/>
          <a:lstStyle/>
          <a:p>
            <a:r>
              <a:rPr lang="en-US" altLang="en-US"/>
              <a:t>PV = $ 500</a:t>
            </a:r>
          </a:p>
          <a:p>
            <a:r>
              <a:rPr lang="en-US" altLang="en-US"/>
              <a:t>EV = $ 500</a:t>
            </a:r>
          </a:p>
          <a:p>
            <a:r>
              <a:rPr lang="en-US" altLang="en-US"/>
              <a:t>AC = $ 500</a:t>
            </a:r>
          </a:p>
        </p:txBody>
      </p:sp>
      <p:sp>
        <p:nvSpPr>
          <p:cNvPr id="8" name="Oval Callout 7"/>
          <p:cNvSpPr/>
          <p:nvPr/>
        </p:nvSpPr>
        <p:spPr>
          <a:xfrm>
            <a:off x="4876800" y="1600200"/>
            <a:ext cx="3505200" cy="2209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FFFF"/>
                </a:solidFill>
                <a:latin typeface="Century" pitchFamily="18" charset="0"/>
              </a:rPr>
              <a:t>This is the ideal situation where everything goes as per plan.</a:t>
            </a:r>
          </a:p>
        </p:txBody>
      </p:sp>
      <p:pic>
        <p:nvPicPr>
          <p:cNvPr id="15365" name="Picture 4" descr="C:\Program Files\Microsoft Office\MEDIA\CAGCAT10\j028320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267200"/>
            <a:ext cx="165576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973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228B03-1227-4A09-86F1-796696EF2382}" type="slidenum">
              <a:rPr lang="en-US" altLang="en-US" sz="1200" smtClean="0">
                <a:solidFill>
                  <a:srgbClr val="898989"/>
                </a:solidFill>
              </a:rPr>
              <a:pPr>
                <a:spcBef>
                  <a:spcPct val="0"/>
                </a:spcBef>
                <a:buFontTx/>
                <a:buNone/>
              </a:pPr>
              <a:t>212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5"/>
                                        </p:tgtEl>
                                        <p:attrNameLst>
                                          <p:attrName>style.visibility</p:attrName>
                                        </p:attrNameLst>
                                      </p:cBhvr>
                                      <p:to>
                                        <p:strVal val="visible"/>
                                      </p:to>
                                    </p:set>
                                    <p:anim calcmode="lin" valueType="num">
                                      <p:cBhvr additive="base">
                                        <p:cTn id="11" dur="500" fill="hold"/>
                                        <p:tgtEl>
                                          <p:spTgt spid="15365"/>
                                        </p:tgtEl>
                                        <p:attrNameLst>
                                          <p:attrName>ppt_x</p:attrName>
                                        </p:attrNameLst>
                                      </p:cBhvr>
                                      <p:tavLst>
                                        <p:tav tm="0">
                                          <p:val>
                                            <p:strVal val="#ppt_x"/>
                                          </p:val>
                                        </p:tav>
                                        <p:tav tm="100000">
                                          <p:val>
                                            <p:strVal val="#ppt_x"/>
                                          </p:val>
                                        </p:tav>
                                      </p:tavLst>
                                    </p:anim>
                                    <p:anim calcmode="lin" valueType="num">
                                      <p:cBhvr additive="base">
                                        <p:cTn id="12"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itle 1"/>
          <p:cNvSpPr>
            <a:spLocks noGrp="1"/>
          </p:cNvSpPr>
          <p:nvPr>
            <p:ph type="title"/>
          </p:nvPr>
        </p:nvSpPr>
        <p:spPr>
          <a:xfrm>
            <a:off x="0" y="0"/>
            <a:ext cx="9144000" cy="838200"/>
          </a:xfrm>
        </p:spPr>
        <p:txBody>
          <a:bodyPr/>
          <a:lstStyle/>
          <a:p>
            <a:r>
              <a:rPr altLang="en-US"/>
              <a:t>Case Study — Case 2</a:t>
            </a:r>
          </a:p>
        </p:txBody>
      </p:sp>
      <p:sp>
        <p:nvSpPr>
          <p:cNvPr id="32771" name="Content Placeholder 2"/>
          <p:cNvSpPr>
            <a:spLocks noGrp="1"/>
          </p:cNvSpPr>
          <p:nvPr>
            <p:ph idx="1"/>
          </p:nvPr>
        </p:nvSpPr>
        <p:spPr>
          <a:xfrm>
            <a:off x="228600" y="990600"/>
            <a:ext cx="4343400" cy="5181600"/>
          </a:xfrm>
        </p:spPr>
        <p:txBody>
          <a:bodyPr/>
          <a:lstStyle/>
          <a:p>
            <a:pPr>
              <a:lnSpc>
                <a:spcPct val="90000"/>
              </a:lnSpc>
            </a:pPr>
            <a:r>
              <a:rPr lang="en-US" altLang="en-US"/>
              <a:t>PV = $ 1,800</a:t>
            </a:r>
          </a:p>
          <a:p>
            <a:pPr>
              <a:lnSpc>
                <a:spcPct val="90000"/>
              </a:lnSpc>
            </a:pPr>
            <a:r>
              <a:rPr lang="en-US" altLang="en-US"/>
              <a:t>EV = $ 1,500</a:t>
            </a:r>
          </a:p>
          <a:p>
            <a:pPr>
              <a:lnSpc>
                <a:spcPct val="90000"/>
              </a:lnSpc>
            </a:pPr>
            <a:r>
              <a:rPr lang="en-US" altLang="en-US"/>
              <a:t>AC = $ 1,700</a:t>
            </a:r>
          </a:p>
          <a:p>
            <a:pPr>
              <a:lnSpc>
                <a:spcPct val="90000"/>
              </a:lnSpc>
            </a:pPr>
            <a:endParaRPr lang="en-US" altLang="en-US"/>
          </a:p>
          <a:p>
            <a:pPr>
              <a:lnSpc>
                <a:spcPct val="90000"/>
              </a:lnSpc>
            </a:pPr>
            <a:r>
              <a:rPr lang="en-US" altLang="en-US"/>
              <a:t>CV = EV – AC = - $ 200</a:t>
            </a:r>
          </a:p>
          <a:p>
            <a:pPr>
              <a:lnSpc>
                <a:spcPct val="90000"/>
              </a:lnSpc>
            </a:pPr>
            <a:r>
              <a:rPr lang="en-US" altLang="en-US"/>
              <a:t>SV = EV – PV = - $ 300</a:t>
            </a:r>
          </a:p>
          <a:p>
            <a:pPr>
              <a:lnSpc>
                <a:spcPct val="90000"/>
              </a:lnSpc>
            </a:pPr>
            <a:r>
              <a:rPr lang="en-US" altLang="en-US"/>
              <a:t>CPI = EV/AC = 0.88</a:t>
            </a:r>
          </a:p>
          <a:p>
            <a:pPr>
              <a:lnSpc>
                <a:spcPct val="90000"/>
              </a:lnSpc>
            </a:pPr>
            <a:r>
              <a:rPr lang="en-US" altLang="en-US"/>
              <a:t>SPI = EV/PV = 0.83</a:t>
            </a:r>
          </a:p>
        </p:txBody>
      </p:sp>
      <p:sp>
        <p:nvSpPr>
          <p:cNvPr id="399364" name="Content Placeholder 5"/>
          <p:cNvSpPr>
            <a:spLocks noGrp="1"/>
          </p:cNvSpPr>
          <p:nvPr>
            <p:ph idx="13"/>
          </p:nvPr>
        </p:nvSpPr>
        <p:spPr/>
        <p:txBody>
          <a:bodyPr/>
          <a:lstStyle/>
          <a:p>
            <a:r>
              <a:rPr lang="en-US" altLang="en-US">
                <a:solidFill>
                  <a:srgbClr val="FF0000"/>
                </a:solidFill>
              </a:rPr>
              <a:t>PV = $ 2,900</a:t>
            </a:r>
          </a:p>
          <a:p>
            <a:r>
              <a:rPr lang="en-US" altLang="en-US">
                <a:solidFill>
                  <a:srgbClr val="FF0000"/>
                </a:solidFill>
              </a:rPr>
              <a:t>EV = $ 2,700 </a:t>
            </a:r>
          </a:p>
          <a:p>
            <a:r>
              <a:rPr lang="en-US" altLang="en-US">
                <a:solidFill>
                  <a:srgbClr val="FF0000"/>
                </a:solidFill>
              </a:rPr>
              <a:t>AC = $ 2,500</a:t>
            </a:r>
          </a:p>
          <a:p>
            <a:endParaRPr lang="en-US" altLang="en-US">
              <a:solidFill>
                <a:srgbClr val="FF0000"/>
              </a:solidFill>
            </a:endParaRPr>
          </a:p>
          <a:p>
            <a:r>
              <a:rPr lang="en-US" altLang="en-US">
                <a:solidFill>
                  <a:srgbClr val="FF0000"/>
                </a:solidFill>
              </a:rPr>
              <a:t>SV = -200</a:t>
            </a:r>
          </a:p>
          <a:p>
            <a:r>
              <a:rPr lang="en-US" altLang="en-US">
                <a:solidFill>
                  <a:srgbClr val="FF0000"/>
                </a:solidFill>
              </a:rPr>
              <a:t>SPI = 0.92 </a:t>
            </a:r>
          </a:p>
          <a:p>
            <a:r>
              <a:rPr lang="en-US" altLang="en-US">
                <a:solidFill>
                  <a:srgbClr val="FF0000"/>
                </a:solidFill>
              </a:rPr>
              <a:t>CV = 200  </a:t>
            </a:r>
          </a:p>
          <a:p>
            <a:r>
              <a:rPr lang="en-US" altLang="en-US">
                <a:solidFill>
                  <a:srgbClr val="FF0000"/>
                </a:solidFill>
              </a:rPr>
              <a:t>CPI = 1.08</a:t>
            </a:r>
          </a:p>
          <a:p>
            <a:endParaRPr lang="en-US" altLang="en-US">
              <a:solidFill>
                <a:srgbClr val="FF0000"/>
              </a:solidFill>
            </a:endParaRPr>
          </a:p>
        </p:txBody>
      </p:sp>
      <p:sp>
        <p:nvSpPr>
          <p:cNvPr id="8" name="Oval Callout 7"/>
          <p:cNvSpPr>
            <a:spLocks noChangeArrowheads="1"/>
          </p:cNvSpPr>
          <p:nvPr/>
        </p:nvSpPr>
        <p:spPr bwMode="auto">
          <a:xfrm>
            <a:off x="228600" y="5638800"/>
            <a:ext cx="3657600" cy="838200"/>
          </a:xfrm>
          <a:prstGeom prst="wedgeEllipseCallout">
            <a:avLst>
              <a:gd name="adj1" fmla="val 45917"/>
              <a:gd name="adj2" fmla="val -138894"/>
            </a:avLst>
          </a:prstGeom>
          <a:solidFill>
            <a:schemeClr val="accent1"/>
          </a:solidFill>
          <a:ln w="25400" algn="ctr">
            <a:solidFill>
              <a:srgbClr val="385D8A"/>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solidFill>
                  <a:srgbClr val="FFFFFF"/>
                </a:solidFill>
                <a:latin typeface="Century" panose="02040604050505020304" pitchFamily="18" charset="0"/>
              </a:rPr>
              <a:t>Calculate CV, SV, SPI, SPI</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399367"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248F67-1285-493B-979E-205872C7638E}" type="slidenum">
              <a:rPr lang="en-US" altLang="en-US" sz="1200" smtClean="0">
                <a:solidFill>
                  <a:srgbClr val="898989"/>
                </a:solidFill>
              </a:rPr>
              <a:pPr>
                <a:spcBef>
                  <a:spcPct val="0"/>
                </a:spcBef>
                <a:buFontTx/>
                <a:buNone/>
              </a:pPr>
              <a:t>213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32771">
                                            <p:txEl>
                                              <p:pRg st="4" end="4"/>
                                            </p:txEl>
                                          </p:spTgt>
                                        </p:tgtEl>
                                        <p:attrNameLst>
                                          <p:attrName>style.visibility</p:attrName>
                                        </p:attrNameLst>
                                      </p:cBhvr>
                                      <p:to>
                                        <p:strVal val="visible"/>
                                      </p:to>
                                    </p:set>
                                    <p:animEffect transition="in" filter="checkerboard(across)">
                                      <p:cBhvr>
                                        <p:cTn id="10" dur="500"/>
                                        <p:tgtEl>
                                          <p:spTgt spid="32771">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2771">
                                            <p:txEl>
                                              <p:pRg st="5" end="5"/>
                                            </p:txEl>
                                          </p:spTgt>
                                        </p:tgtEl>
                                        <p:attrNameLst>
                                          <p:attrName>style.visibility</p:attrName>
                                        </p:attrNameLst>
                                      </p:cBhvr>
                                      <p:to>
                                        <p:strVal val="visible"/>
                                      </p:to>
                                    </p:set>
                                    <p:animEffect transition="in" filter="checkerboard(across)">
                                      <p:cBhvr>
                                        <p:cTn id="13" dur="500"/>
                                        <p:tgtEl>
                                          <p:spTgt spid="32771">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2771">
                                            <p:txEl>
                                              <p:pRg st="6" end="6"/>
                                            </p:txEl>
                                          </p:spTgt>
                                        </p:tgtEl>
                                        <p:attrNameLst>
                                          <p:attrName>style.visibility</p:attrName>
                                        </p:attrNameLst>
                                      </p:cBhvr>
                                      <p:to>
                                        <p:strVal val="visible"/>
                                      </p:to>
                                    </p:set>
                                    <p:animEffect transition="in" filter="checkerboard(across)">
                                      <p:cBhvr>
                                        <p:cTn id="16" dur="500"/>
                                        <p:tgtEl>
                                          <p:spTgt spid="32771">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animEffect transition="in" filter="checkerboard(across)">
                                      <p:cBhvr>
                                        <p:cTn id="19"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itle 1"/>
          <p:cNvSpPr>
            <a:spLocks noGrp="1"/>
          </p:cNvSpPr>
          <p:nvPr>
            <p:ph type="title"/>
          </p:nvPr>
        </p:nvSpPr>
        <p:spPr/>
        <p:txBody>
          <a:bodyPr/>
          <a:lstStyle/>
          <a:p>
            <a:r>
              <a:rPr altLang="en-US" b="1"/>
              <a:t>EVM- Case 3</a:t>
            </a:r>
          </a:p>
        </p:txBody>
      </p:sp>
      <p:sp>
        <p:nvSpPr>
          <p:cNvPr id="8" name="Content Placeholder 7"/>
          <p:cNvSpPr>
            <a:spLocks noGrp="1"/>
          </p:cNvSpPr>
          <p:nvPr>
            <p:ph idx="1"/>
          </p:nvPr>
        </p:nvSpPr>
        <p:spPr>
          <a:xfrm>
            <a:off x="457200" y="990600"/>
            <a:ext cx="8229600" cy="5105400"/>
          </a:xfrm>
        </p:spPr>
        <p:txBody>
          <a:bodyPr>
            <a:normAutofit fontScale="62500" lnSpcReduction="20000"/>
          </a:bodyPr>
          <a:lstStyle/>
          <a:p>
            <a:pPr>
              <a:defRPr/>
            </a:pPr>
            <a:r>
              <a:rPr lang="en-US" dirty="0"/>
              <a:t>PV = $ 1,700   </a:t>
            </a:r>
          </a:p>
          <a:p>
            <a:pPr>
              <a:defRPr/>
            </a:pPr>
            <a:r>
              <a:rPr lang="en-US" dirty="0"/>
              <a:t>BAC = $ 5000</a:t>
            </a:r>
          </a:p>
          <a:p>
            <a:pPr>
              <a:defRPr/>
            </a:pPr>
            <a:r>
              <a:rPr lang="en-US" dirty="0"/>
              <a:t>EV = $ 1,800</a:t>
            </a:r>
          </a:p>
          <a:p>
            <a:pPr>
              <a:defRPr/>
            </a:pPr>
            <a:r>
              <a:rPr lang="en-US" dirty="0"/>
              <a:t>AC = $ 1,600</a:t>
            </a:r>
          </a:p>
          <a:p>
            <a:pPr>
              <a:defRPr/>
            </a:pPr>
            <a:endParaRPr lang="en-US" dirty="0"/>
          </a:p>
          <a:p>
            <a:pPr>
              <a:defRPr/>
            </a:pPr>
            <a:r>
              <a:rPr lang="en-US" dirty="0"/>
              <a:t>CV 	= 200	</a:t>
            </a:r>
          </a:p>
          <a:p>
            <a:pPr>
              <a:defRPr/>
            </a:pPr>
            <a:r>
              <a:rPr lang="en-US" dirty="0"/>
              <a:t>SV 	= 100</a:t>
            </a:r>
          </a:p>
          <a:p>
            <a:pPr>
              <a:defRPr/>
            </a:pPr>
            <a:r>
              <a:rPr lang="en-US" dirty="0"/>
              <a:t>CPI 	= 1.125</a:t>
            </a:r>
          </a:p>
          <a:p>
            <a:pPr>
              <a:defRPr/>
            </a:pPr>
            <a:r>
              <a:rPr lang="en-US" dirty="0"/>
              <a:t>SPI 	= 1.058</a:t>
            </a:r>
          </a:p>
          <a:p>
            <a:pPr>
              <a:defRPr/>
            </a:pPr>
            <a:endParaRPr lang="en-US" dirty="0"/>
          </a:p>
          <a:p>
            <a:pPr>
              <a:defRPr/>
            </a:pPr>
            <a:r>
              <a:rPr lang="en-US" dirty="0"/>
              <a:t>EAC = BAC/ CPI = $4444      </a:t>
            </a:r>
          </a:p>
          <a:p>
            <a:pPr>
              <a:defRPr/>
            </a:pPr>
            <a:r>
              <a:rPr lang="en-US" dirty="0"/>
              <a:t>ETC =EAC-AC	= 4444 – 1600 = $2844 (Org Estimate Incorrect)</a:t>
            </a:r>
          </a:p>
          <a:p>
            <a:pPr>
              <a:defRPr/>
            </a:pPr>
            <a:r>
              <a:rPr lang="en-US" dirty="0"/>
              <a:t>ETC = BAC-EV = 5000 – 1800 = $3200 (Org Estimate Correct)</a:t>
            </a:r>
          </a:p>
          <a:p>
            <a:pPr>
              <a:defRPr/>
            </a:pPr>
            <a:r>
              <a:rPr lang="en-US" dirty="0"/>
              <a:t>VAC = BAC – EAC= $556</a:t>
            </a:r>
          </a:p>
          <a:p>
            <a:pPr>
              <a:defRPr/>
            </a:pPr>
            <a:r>
              <a:rPr lang="en-US" dirty="0"/>
              <a:t>TCPI using BAC = 5000-1800/5000-1600 = 0.941</a:t>
            </a:r>
          </a:p>
          <a:p>
            <a:pPr>
              <a:defRPr/>
            </a:pPr>
            <a:r>
              <a:rPr lang="en-US" dirty="0"/>
              <a:t>TCPI using EAC = 5000-1800/4444-1600 = 1.125</a:t>
            </a:r>
          </a:p>
          <a:p>
            <a:pPr>
              <a:defRPr/>
            </a:pPr>
            <a:endParaRPr lang="en-US" dirty="0"/>
          </a:p>
          <a:p>
            <a:pPr>
              <a:defRPr/>
            </a:pPr>
            <a:endParaRPr lang="en-US" dirty="0"/>
          </a:p>
          <a:p>
            <a:pPr>
              <a:defRPr/>
            </a:pPr>
            <a:endParaRPr lang="en-US" dirty="0"/>
          </a:p>
        </p:txBody>
      </p:sp>
      <p:sp>
        <p:nvSpPr>
          <p:cNvPr id="401412" name="Oval Callout 7"/>
          <p:cNvSpPr>
            <a:spLocks noChangeArrowheads="1"/>
          </p:cNvSpPr>
          <p:nvPr/>
        </p:nvSpPr>
        <p:spPr bwMode="auto">
          <a:xfrm>
            <a:off x="4495800" y="1066800"/>
            <a:ext cx="3505200" cy="1752600"/>
          </a:xfrm>
          <a:prstGeom prst="wedgeEllipseCallout">
            <a:avLst>
              <a:gd name="adj1" fmla="val -92282"/>
              <a:gd name="adj2" fmla="val -16620"/>
            </a:avLst>
          </a:prstGeom>
          <a:solidFill>
            <a:schemeClr val="accent1"/>
          </a:solidFill>
          <a:ln w="25400" algn="ctr">
            <a:solidFill>
              <a:srgbClr val="385D8A"/>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FFFF"/>
                </a:solidFill>
                <a:latin typeface="Century" panose="02040604050505020304" pitchFamily="18" charset="0"/>
              </a:rPr>
              <a:t>Calculate CV, SV, CPI, SPI, EAC (Typical), ETC, VAC, TCPI</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14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25BDC3-EE82-4A42-8500-217F1D175C1B}" type="slidenum">
              <a:rPr lang="en-US" altLang="en-US" sz="1200" smtClean="0">
                <a:solidFill>
                  <a:srgbClr val="898989"/>
                </a:solidFill>
              </a:rPr>
              <a:pPr>
                <a:spcBef>
                  <a:spcPct val="0"/>
                </a:spcBef>
                <a:buFontTx/>
                <a:buNone/>
              </a:pPr>
              <a:t>214</a:t>
            </a:fld>
            <a:endParaRPr lang="en-US" altLang="en-US" sz="1200">
              <a:solidFill>
                <a:srgbClr val="898989"/>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34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5BFDBE-F5FF-40BE-AB7F-53C0D3114B7C}" type="slidenum">
              <a:rPr lang="en-US" altLang="en-US" sz="1200" smtClean="0">
                <a:solidFill>
                  <a:srgbClr val="898989"/>
                </a:solidFill>
              </a:rPr>
              <a:pPr>
                <a:spcBef>
                  <a:spcPct val="0"/>
                </a:spcBef>
                <a:buFontTx/>
                <a:buNone/>
              </a:pPr>
              <a:t>215</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5170</TotalTime>
  <Words>4162</Words>
  <Application>Microsoft Office PowerPoint</Application>
  <PresentationFormat>On-screen Show (4:3)</PresentationFormat>
  <Paragraphs>1183</Paragraphs>
  <Slides>97</Slides>
  <Notes>90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9" baseType="lpstr">
      <vt:lpstr>Arial Unicode MS</vt:lpstr>
      <vt:lpstr>Arial</vt:lpstr>
      <vt:lpstr>Berlin Sans FB</vt:lpstr>
      <vt:lpstr>Book Antiqua</vt:lpstr>
      <vt:lpstr>Calibri</vt:lpstr>
      <vt:lpstr>Century</vt:lpstr>
      <vt:lpstr>Kabel Bk BT</vt:lpstr>
      <vt:lpstr>Times New Roman</vt:lpstr>
      <vt:lpstr>Verdana</vt:lpstr>
      <vt:lpstr>Wingdings</vt:lpstr>
      <vt:lpstr>Office Theme</vt:lpstr>
      <vt:lpstr>Visio</vt:lpstr>
      <vt:lpstr>Project Time Management</vt:lpstr>
      <vt:lpstr>Project Time Management</vt:lpstr>
      <vt:lpstr>Project Time Management</vt:lpstr>
      <vt:lpstr>Project Time Management</vt:lpstr>
      <vt:lpstr>Project Time Management</vt:lpstr>
      <vt:lpstr>13. Plan Schedule Management</vt:lpstr>
      <vt:lpstr>Plan Schedule Management</vt:lpstr>
      <vt:lpstr>Schedule Management Plan</vt:lpstr>
      <vt:lpstr>14. Define Activities</vt:lpstr>
      <vt:lpstr>Define Activities</vt:lpstr>
      <vt:lpstr>Activity Attributes</vt:lpstr>
      <vt:lpstr>Discussion/Exercise 12</vt:lpstr>
      <vt:lpstr>15. Sequence Activities</vt:lpstr>
      <vt:lpstr>Sequence Activities</vt:lpstr>
      <vt:lpstr>Discussion/Exercise 13</vt:lpstr>
      <vt:lpstr>Precedence Diagramming Method (PDM)</vt:lpstr>
      <vt:lpstr>Network Development</vt:lpstr>
      <vt:lpstr>Network Development</vt:lpstr>
      <vt:lpstr>16. Estimate Activity Durations</vt:lpstr>
      <vt:lpstr>Estimate Activity Durations</vt:lpstr>
      <vt:lpstr>PERT – Program Evaluation and Review Technique</vt:lpstr>
      <vt:lpstr>Discussion/Exercise 15</vt:lpstr>
      <vt:lpstr>17. Develop Schedule</vt:lpstr>
      <vt:lpstr>Develop Schedule</vt:lpstr>
      <vt:lpstr>Resource Optimization techniques</vt:lpstr>
      <vt:lpstr>Modeling Techniques</vt:lpstr>
      <vt:lpstr>19. Control Schedule</vt:lpstr>
      <vt:lpstr>Control Schedule</vt:lpstr>
      <vt:lpstr>Product Vision, Release, Iteration Planning</vt:lpstr>
      <vt:lpstr>Burndown Chart</vt:lpstr>
      <vt:lpstr>Discussion/Exercise 17</vt:lpstr>
      <vt:lpstr>Big Concepts</vt:lpstr>
      <vt:lpstr> Critical Path Method  (CPM) </vt:lpstr>
      <vt:lpstr>Critical Path Method (CPM)</vt:lpstr>
      <vt:lpstr>Critical Path</vt:lpstr>
      <vt:lpstr>Critical Path – Longest Path, Zero Float</vt:lpstr>
      <vt:lpstr>Discussion/Excertise-16</vt:lpstr>
      <vt:lpstr>Network Exercise - solution</vt:lpstr>
      <vt:lpstr>Facts/Tips for Critical Path</vt:lpstr>
      <vt:lpstr>Benefits of PERT/CPM</vt:lpstr>
      <vt:lpstr> Critical Chain Method  (CCM) </vt:lpstr>
      <vt:lpstr>Background</vt:lpstr>
      <vt:lpstr>Why CCM is needed?</vt:lpstr>
      <vt:lpstr>Principles Behind CCM</vt:lpstr>
      <vt:lpstr>Critical Chain Method</vt:lpstr>
      <vt:lpstr>CCM Concepts</vt:lpstr>
      <vt:lpstr>How to estimate in CCM</vt:lpstr>
      <vt:lpstr>How to manage CCM</vt:lpstr>
      <vt:lpstr>PowerPoint Presentation</vt:lpstr>
      <vt:lpstr>    </vt:lpstr>
      <vt:lpstr>Project Cost Management</vt:lpstr>
      <vt:lpstr>Project Cost Management- A Thought</vt:lpstr>
      <vt:lpstr>Project Cost Management</vt:lpstr>
      <vt:lpstr>Project Cost Management</vt:lpstr>
      <vt:lpstr>Components of Contract Price</vt:lpstr>
      <vt:lpstr>Types of Cost</vt:lpstr>
      <vt:lpstr>Types of Cost</vt:lpstr>
      <vt:lpstr>Types of Cost</vt:lpstr>
      <vt:lpstr>Types of Cost</vt:lpstr>
      <vt:lpstr>20. Plan Cost Management</vt:lpstr>
      <vt:lpstr>Plan Cost Management</vt:lpstr>
      <vt:lpstr>Cost Management Plan</vt:lpstr>
      <vt:lpstr>21. Estimate Costs </vt:lpstr>
      <vt:lpstr>Estimate Cost</vt:lpstr>
      <vt:lpstr>Project Cost Estimation Ranges</vt:lpstr>
      <vt:lpstr>Exercise-18</vt:lpstr>
      <vt:lpstr>Three Point Estimates</vt:lpstr>
      <vt:lpstr>22. Determine Budget </vt:lpstr>
      <vt:lpstr>Determine Budget</vt:lpstr>
      <vt:lpstr>Project Budget Component</vt:lpstr>
      <vt:lpstr>PowerPoint Presentation</vt:lpstr>
      <vt:lpstr>PowerPoint Presentation</vt:lpstr>
      <vt:lpstr>Estimation Traps</vt:lpstr>
      <vt:lpstr>Five Ways to Avoid Estimation Traps</vt:lpstr>
      <vt:lpstr>Exercise-19</vt:lpstr>
      <vt:lpstr>23. Control Costs </vt:lpstr>
      <vt:lpstr>Control Cost</vt:lpstr>
      <vt:lpstr> Big Concepts</vt:lpstr>
      <vt:lpstr>Earned Value Management – Basic Concepts</vt:lpstr>
      <vt:lpstr>Earn Value Rules</vt:lpstr>
      <vt:lpstr>Earned Value Management – S Curve </vt:lpstr>
      <vt:lpstr>How project is progressing?</vt:lpstr>
      <vt:lpstr>How project is progressing?</vt:lpstr>
      <vt:lpstr>How project is progressing?</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Case Study — Case 1</vt:lpstr>
      <vt:lpstr>Case Study — Case 2</vt:lpstr>
      <vt:lpstr>EVM- Case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126</cp:revision>
  <dcterms:created xsi:type="dcterms:W3CDTF">2010-10-14T06:04:22Z</dcterms:created>
  <dcterms:modified xsi:type="dcterms:W3CDTF">2017-10-10T17:21:07Z</dcterms:modified>
</cp:coreProperties>
</file>