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15" saveSubsetFonts="1">
  <p:sldMasterIdLst>
    <p:sldMasterId id="2147483648" r:id="rId1"/>
  </p:sldMasterIdLst>
  <p:notesMasterIdLst>
    <p:notesMasterId r:id="rId83"/>
  </p:notesMasterIdLst>
  <p:sldIdLst>
    <p:sldId id="494" r:id="rId2"/>
    <p:sldId id="495" r:id="rId3"/>
    <p:sldId id="496"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78" r:id="rId18"/>
    <p:sldId id="577" r:id="rId19"/>
    <p:sldId id="516" r:id="rId20"/>
    <p:sldId id="517" r:id="rId21"/>
    <p:sldId id="518" r:id="rId22"/>
    <p:sldId id="519" r:id="rId23"/>
    <p:sldId id="524" r:id="rId24"/>
    <p:sldId id="525" r:id="rId25"/>
    <p:sldId id="526" r:id="rId26"/>
    <p:sldId id="527" r:id="rId27"/>
    <p:sldId id="528" r:id="rId28"/>
    <p:sldId id="529" r:id="rId29"/>
    <p:sldId id="530" r:id="rId30"/>
    <p:sldId id="531" r:id="rId31"/>
    <p:sldId id="579" r:id="rId32"/>
    <p:sldId id="580" r:id="rId33"/>
    <p:sldId id="581" r:id="rId34"/>
    <p:sldId id="582" r:id="rId35"/>
    <p:sldId id="532" r:id="rId36"/>
    <p:sldId id="533" r:id="rId37"/>
    <p:sldId id="534" r:id="rId38"/>
    <p:sldId id="535" r:id="rId39"/>
    <p:sldId id="536" r:id="rId40"/>
    <p:sldId id="537" r:id="rId41"/>
    <p:sldId id="538" r:id="rId42"/>
    <p:sldId id="539" r:id="rId43"/>
    <p:sldId id="540" r:id="rId44"/>
    <p:sldId id="541" r:id="rId45"/>
    <p:sldId id="583" r:id="rId46"/>
    <p:sldId id="584" r:id="rId47"/>
    <p:sldId id="542" r:id="rId48"/>
    <p:sldId id="543" r:id="rId49"/>
    <p:sldId id="544" r:id="rId50"/>
    <p:sldId id="545" r:id="rId51"/>
    <p:sldId id="546" r:id="rId52"/>
    <p:sldId id="547" r:id="rId53"/>
    <p:sldId id="548" r:id="rId54"/>
    <p:sldId id="549" r:id="rId55"/>
    <p:sldId id="550"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66" r:id="rId72"/>
    <p:sldId id="567" r:id="rId73"/>
    <p:sldId id="568" r:id="rId74"/>
    <p:sldId id="569" r:id="rId75"/>
    <p:sldId id="570" r:id="rId76"/>
    <p:sldId id="571" r:id="rId77"/>
    <p:sldId id="572" r:id="rId78"/>
    <p:sldId id="573" r:id="rId79"/>
    <p:sldId id="574" r:id="rId80"/>
    <p:sldId id="576" r:id="rId81"/>
    <p:sldId id="575"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58" autoAdjust="0"/>
  </p:normalViewPr>
  <p:slideViewPr>
    <p:cSldViewPr>
      <p:cViewPr varScale="1">
        <p:scale>
          <a:sx n="65" d="100"/>
          <a:sy n="65" d="100"/>
        </p:scale>
        <p:origin x="135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2034"/>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3.xml"/><Relationship Id="rId7"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10"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10-Oct-17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4FE60D-9401-4C5F-92F1-5F01AF245547}" type="slidenum">
              <a:rPr lang="en-US" altLang="en-US" smtClean="0">
                <a:latin typeface="Arial" panose="020B0604020202020204" pitchFamily="34" charset="0"/>
              </a:rPr>
              <a:pPr>
                <a:spcBef>
                  <a:spcPct val="0"/>
                </a:spcBef>
              </a:pPr>
              <a:t>215</a:t>
            </a:fld>
            <a:endParaRPr lang="en-US" altLang="en-US">
              <a:latin typeface="Arial" panose="020B0604020202020204" pitchFamily="34" charset="0"/>
            </a:endParaRPr>
          </a:p>
        </p:txBody>
      </p:sp>
      <p:sp>
        <p:nvSpPr>
          <p:cNvPr id="4065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65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A6E16A-5FF4-43D1-9F27-60ECC8EF0CC5}" type="slidenum">
              <a:rPr lang="en-US" altLang="en-US" smtClean="0">
                <a:latin typeface="Arial" panose="020B0604020202020204" pitchFamily="34" charset="0"/>
              </a:rPr>
              <a:pPr>
                <a:spcBef>
                  <a:spcPct val="0"/>
                </a:spcBef>
              </a:pPr>
              <a:t>224</a:t>
            </a:fld>
            <a:endParaRPr lang="en-US" altLang="en-US">
              <a:latin typeface="Arial" panose="020B0604020202020204" pitchFamily="34" charset="0"/>
            </a:endParaRPr>
          </a:p>
        </p:txBody>
      </p:sp>
      <p:sp>
        <p:nvSpPr>
          <p:cNvPr id="42496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4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7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27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2D85F2-C532-46D4-B0FF-ECE734696F19}" type="slidenum">
              <a:rPr lang="en-US" altLang="en-US" smtClean="0">
                <a:latin typeface="Arial" panose="020B0604020202020204" pitchFamily="34" charset="0"/>
              </a:rPr>
              <a:pPr>
                <a:spcBef>
                  <a:spcPct val="0"/>
                </a:spcBef>
              </a:pPr>
              <a:t>225</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E6829C-F514-464F-96CE-20426A8F210F}" type="slidenum">
              <a:rPr lang="en-US" altLang="en-US" smtClean="0">
                <a:latin typeface="Arial" panose="020B0604020202020204" pitchFamily="34" charset="0"/>
              </a:rPr>
              <a:pPr>
                <a:spcBef>
                  <a:spcPct val="0"/>
                </a:spcBef>
              </a:pPr>
              <a:t>226</a:t>
            </a:fld>
            <a:endParaRPr lang="en-US" altLang="en-US">
              <a:latin typeface="Arial" panose="020B0604020202020204" pitchFamily="34" charset="0"/>
            </a:endParaRPr>
          </a:p>
        </p:txBody>
      </p:sp>
      <p:sp>
        <p:nvSpPr>
          <p:cNvPr id="4290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90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1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1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AA5487-E436-45DF-BE3D-9BA7C215FDD4}" type="slidenum">
              <a:rPr lang="en-US" altLang="en-US" smtClean="0">
                <a:latin typeface="Arial" panose="020B0604020202020204" pitchFamily="34" charset="0"/>
              </a:rPr>
              <a:pPr>
                <a:spcBef>
                  <a:spcPct val="0"/>
                </a:spcBef>
              </a:pPr>
              <a:t>227</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3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3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55E654-409E-4AC7-A393-CF922EB20390}" type="slidenum">
              <a:rPr lang="en-US" altLang="en-US" smtClean="0">
                <a:latin typeface="Arial" panose="020B0604020202020204" pitchFamily="34" charset="0"/>
              </a:rPr>
              <a:pPr>
                <a:spcBef>
                  <a:spcPct val="0"/>
                </a:spcBef>
              </a:pPr>
              <a:t>228</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D4CC3C-2782-44FF-960A-640CD6EEDCF6}" type="slidenum">
              <a:rPr lang="en-US" altLang="en-US" smtClean="0">
                <a:latin typeface="Arial" panose="020B0604020202020204" pitchFamily="34" charset="0"/>
              </a:rPr>
              <a:pPr>
                <a:spcBef>
                  <a:spcPct val="0"/>
                </a:spcBef>
              </a:pPr>
              <a:t>229</a:t>
            </a:fld>
            <a:endParaRPr lang="en-US" altLang="en-US">
              <a:latin typeface="Arial" panose="020B0604020202020204" pitchFamily="34" charset="0"/>
            </a:endParaRPr>
          </a:p>
        </p:txBody>
      </p:sp>
      <p:sp>
        <p:nvSpPr>
          <p:cNvPr id="4352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52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7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7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E13A88-CD3D-40CA-9EE5-1F0C1F0EE8D8}" type="slidenum">
              <a:rPr lang="en-US" altLang="en-US" smtClean="0">
                <a:latin typeface="Arial" panose="020B0604020202020204" pitchFamily="34" charset="0"/>
              </a:rPr>
              <a:pPr>
                <a:spcBef>
                  <a:spcPct val="0"/>
                </a:spcBef>
              </a:pPr>
              <a:t>230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1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1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DB20D3-1095-4332-8430-51C375C85534}" type="slidenum">
              <a:rPr lang="en-US" altLang="en-US" smtClean="0">
                <a:latin typeface="Arial" panose="020B0604020202020204" pitchFamily="34" charset="0"/>
              </a:rPr>
              <a:pPr>
                <a:spcBef>
                  <a:spcPct val="0"/>
                </a:spcBef>
              </a:pPr>
              <a:t>233</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3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3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535E7C-879E-42F6-9603-E18FD988A431}" type="slidenum">
              <a:rPr lang="en-US" altLang="en-US" smtClean="0">
                <a:latin typeface="Arial" panose="020B0604020202020204" pitchFamily="34" charset="0"/>
              </a:rPr>
              <a:pPr>
                <a:spcBef>
                  <a:spcPct val="0"/>
                </a:spcBef>
              </a:pPr>
              <a:t>234</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2B3826-0750-46D0-9FA4-CEEC6FA78270}" type="slidenum">
              <a:rPr lang="en-US" altLang="en-US" smtClean="0">
                <a:latin typeface="Arial" panose="020B0604020202020204" pitchFamily="34" charset="0"/>
              </a:rPr>
              <a:pPr>
                <a:spcBef>
                  <a:spcPct val="0"/>
                </a:spcBef>
              </a:pPr>
              <a:t>235</a:t>
            </a:fld>
            <a:endParaRPr lang="en-US" altLang="en-US">
              <a:latin typeface="Arial" panose="020B0604020202020204" pitchFamily="34" charset="0"/>
            </a:endParaRPr>
          </a:p>
        </p:txBody>
      </p:sp>
      <p:sp>
        <p:nvSpPr>
          <p:cNvPr id="45568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56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1560B7-5F0A-452E-8446-5CA67411382E}" type="slidenum">
              <a:rPr lang="en-US" altLang="en-US" smtClean="0">
                <a:latin typeface="Arial" panose="020B0604020202020204" pitchFamily="34" charset="0"/>
              </a:rPr>
              <a:pPr>
                <a:spcBef>
                  <a:spcPct val="0"/>
                </a:spcBef>
              </a:pPr>
              <a:t>216</a:t>
            </a:fld>
            <a:endParaRPr lang="en-US" altLang="en-US">
              <a:latin typeface="Arial" panose="020B0604020202020204" pitchFamily="34" charset="0"/>
            </a:endParaRPr>
          </a:p>
        </p:txBody>
      </p:sp>
      <p:sp>
        <p:nvSpPr>
          <p:cNvPr id="4085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7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7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2900C7-E92D-4EC8-833E-F7ACF13F625C}" type="slidenum">
              <a:rPr lang="en-US" altLang="en-US" smtClean="0">
                <a:latin typeface="Arial" panose="020B0604020202020204" pitchFamily="34" charset="0"/>
              </a:rPr>
              <a:pPr>
                <a:spcBef>
                  <a:spcPct val="0"/>
                </a:spcBef>
              </a:pPr>
              <a:t>236</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7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7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21709-CFC5-413F-A490-85271AACFDAC}" type="slidenum">
              <a:rPr lang="en-US" altLang="en-US" smtClean="0">
                <a:latin typeface="Arial" panose="020B0604020202020204" pitchFamily="34" charset="0"/>
              </a:rPr>
              <a:pPr>
                <a:spcBef>
                  <a:spcPct val="0"/>
                </a:spcBef>
              </a:pPr>
              <a:t>237</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5E9995-9E82-4792-93E9-157EF7467A53}" type="slidenum">
              <a:rPr lang="en-US" altLang="en-US" smtClean="0">
                <a:latin typeface="Arial" panose="020B0604020202020204" pitchFamily="34" charset="0"/>
              </a:rPr>
              <a:pPr>
                <a:spcBef>
                  <a:spcPct val="0"/>
                </a:spcBef>
              </a:pPr>
              <a:t>238</a:t>
            </a:fld>
            <a:endParaRPr lang="en-US" altLang="en-US">
              <a:latin typeface="Arial" panose="020B0604020202020204" pitchFamily="34" charset="0"/>
            </a:endParaRPr>
          </a:p>
        </p:txBody>
      </p:sp>
      <p:sp>
        <p:nvSpPr>
          <p:cNvPr id="4700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00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2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2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85709E-8DFB-4FBA-A1A8-449B37CC80EF}" type="slidenum">
              <a:rPr lang="en-US" altLang="en-US" smtClean="0">
                <a:latin typeface="Arial" panose="020B0604020202020204" pitchFamily="34" charset="0"/>
              </a:rPr>
              <a:pPr>
                <a:spcBef>
                  <a:spcPct val="0"/>
                </a:spcBef>
              </a:pPr>
              <a:t>239</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4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4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5F46E6-658E-484A-9212-A143A63165B1}" type="slidenum">
              <a:rPr lang="en-US" altLang="en-US" smtClean="0">
                <a:latin typeface="Arial" panose="020B0604020202020204" pitchFamily="34" charset="0"/>
              </a:rPr>
              <a:pPr>
                <a:spcBef>
                  <a:spcPct val="0"/>
                </a:spcBef>
              </a:pPr>
              <a:t>240</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6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6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943079-23B3-4F3E-A99A-0874381DFF57}" type="slidenum">
              <a:rPr lang="en-US" altLang="en-US" smtClean="0">
                <a:latin typeface="Arial" panose="020B0604020202020204" pitchFamily="34" charset="0"/>
              </a:rPr>
              <a:pPr>
                <a:spcBef>
                  <a:spcPct val="0"/>
                </a:spcBef>
              </a:pPr>
              <a:t>241</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8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8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ABC904-34AB-4E2B-82DD-6DC8F72DAD4E}" type="slidenum">
              <a:rPr lang="en-US" altLang="en-US" smtClean="0">
                <a:latin typeface="Arial" panose="020B0604020202020204" pitchFamily="34" charset="0"/>
              </a:rPr>
              <a:pPr>
                <a:spcBef>
                  <a:spcPct val="0"/>
                </a:spcBef>
              </a:pPr>
              <a:t>242</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1DF19E-0488-4673-93AC-6C2DFAC3FD43}" type="slidenum">
              <a:rPr lang="en-US" altLang="en-US" smtClean="0">
                <a:latin typeface="Arial" panose="020B0604020202020204" pitchFamily="34" charset="0"/>
              </a:rPr>
              <a:pPr>
                <a:spcBef>
                  <a:spcPct val="0"/>
                </a:spcBef>
              </a:pPr>
              <a:t>243</a:t>
            </a:fld>
            <a:endParaRPr lang="en-US" altLang="en-US">
              <a:latin typeface="Arial" panose="020B0604020202020204" pitchFamily="34" charset="0"/>
            </a:endParaRPr>
          </a:p>
        </p:txBody>
      </p:sp>
      <p:sp>
        <p:nvSpPr>
          <p:cNvPr id="4802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02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905F32-D81E-424F-AEC0-228390FA3E2E}" type="slidenum">
              <a:rPr lang="en-US" altLang="en-US" smtClean="0">
                <a:latin typeface="Arial" panose="020B0604020202020204" pitchFamily="34" charset="0"/>
              </a:rPr>
              <a:pPr>
                <a:spcBef>
                  <a:spcPct val="0"/>
                </a:spcBef>
              </a:pPr>
              <a:t>244</a:t>
            </a:fld>
            <a:endParaRPr lang="en-US" altLang="en-US">
              <a:latin typeface="Arial" panose="020B0604020202020204" pitchFamily="34" charset="0"/>
            </a:endParaRPr>
          </a:p>
        </p:txBody>
      </p:sp>
      <p:sp>
        <p:nvSpPr>
          <p:cNvPr id="4823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23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8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C868C2-C3F3-4CDD-8350-D05AC3160D2E}" type="slidenum">
              <a:rPr lang="en-US" altLang="en-US" smtClean="0">
                <a:latin typeface="Arial" panose="020B0604020202020204" pitchFamily="34" charset="0"/>
              </a:rPr>
              <a:pPr>
                <a:spcBef>
                  <a:spcPct val="0"/>
                </a:spcBef>
              </a:pPr>
              <a:t>245</a:t>
            </a:fld>
            <a:endParaRPr lang="en-US" altLang="en-US">
              <a:latin typeface="Arial" panose="020B0604020202020204" pitchFamily="34" charset="0"/>
            </a:endParaRPr>
          </a:p>
        </p:txBody>
      </p:sp>
    </p:spTree>
    <p:extLst>
      <p:ext uri="{BB962C8B-B14F-4D97-AF65-F5344CB8AC3E}">
        <p14:creationId xmlns:p14="http://schemas.microsoft.com/office/powerpoint/2010/main" val="44763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A0A80A-D5C5-491A-8884-C6C70D5975F2}" type="slidenum">
              <a:rPr lang="en-US" altLang="en-US" smtClean="0">
                <a:latin typeface="Arial" panose="020B0604020202020204" pitchFamily="34" charset="0"/>
              </a:rPr>
              <a:pPr>
                <a:spcBef>
                  <a:spcPct val="0"/>
                </a:spcBef>
              </a:pPr>
              <a:t>217</a:t>
            </a:fld>
            <a:endParaRPr lang="en-US" altLang="en-US">
              <a:latin typeface="Arial" panose="020B0604020202020204" pitchFamily="34" charset="0"/>
            </a:endParaRPr>
          </a:p>
        </p:txBody>
      </p:sp>
      <p:sp>
        <p:nvSpPr>
          <p:cNvPr id="4106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6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0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37E41E-D9E0-4E4A-A698-854371A1CC38}" type="slidenum">
              <a:rPr lang="en-US" altLang="en-US" smtClean="0">
                <a:latin typeface="Arial" panose="020B0604020202020204" pitchFamily="34" charset="0"/>
              </a:rPr>
              <a:pPr>
                <a:spcBef>
                  <a:spcPct val="0"/>
                </a:spcBef>
              </a:pPr>
              <a:t>246</a:t>
            </a:fld>
            <a:endParaRPr lang="en-US" altLang="en-US">
              <a:latin typeface="Arial" panose="020B0604020202020204" pitchFamily="34" charset="0"/>
            </a:endParaRPr>
          </a:p>
        </p:txBody>
      </p:sp>
    </p:spTree>
    <p:extLst>
      <p:ext uri="{BB962C8B-B14F-4D97-AF65-F5344CB8AC3E}">
        <p14:creationId xmlns:p14="http://schemas.microsoft.com/office/powerpoint/2010/main" val="2172975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2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7F5F94-F303-45CA-9D60-F962B483EFF7}" type="slidenum">
              <a:rPr lang="en-US" altLang="en-US" smtClean="0">
                <a:latin typeface="Arial" panose="020B0604020202020204" pitchFamily="34" charset="0"/>
              </a:rPr>
              <a:pPr>
                <a:spcBef>
                  <a:spcPct val="0"/>
                </a:spcBef>
              </a:pPr>
              <a:t>247</a:t>
            </a:fld>
            <a:endParaRPr lang="en-US" altLang="en-US">
              <a:latin typeface="Arial" panose="020B0604020202020204" pitchFamily="34" charset="0"/>
            </a:endParaRPr>
          </a:p>
        </p:txBody>
      </p:sp>
    </p:spTree>
    <p:extLst>
      <p:ext uri="{BB962C8B-B14F-4D97-AF65-F5344CB8AC3E}">
        <p14:creationId xmlns:p14="http://schemas.microsoft.com/office/powerpoint/2010/main" val="445887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4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B03D02-EFDF-4A62-9D26-1A8B11B541F4}" type="slidenum">
              <a:rPr lang="en-US" altLang="en-US" smtClean="0">
                <a:latin typeface="Arial" panose="020B0604020202020204" pitchFamily="34" charset="0"/>
              </a:rPr>
              <a:pPr>
                <a:spcBef>
                  <a:spcPct val="0"/>
                </a:spcBef>
              </a:pPr>
              <a:t>248</a:t>
            </a:fld>
            <a:endParaRPr lang="en-US" altLang="en-US">
              <a:latin typeface="Arial" panose="020B0604020202020204" pitchFamily="34" charset="0"/>
            </a:endParaRPr>
          </a:p>
        </p:txBody>
      </p:sp>
    </p:spTree>
    <p:extLst>
      <p:ext uri="{BB962C8B-B14F-4D97-AF65-F5344CB8AC3E}">
        <p14:creationId xmlns:p14="http://schemas.microsoft.com/office/powerpoint/2010/main" val="3481036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4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4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4EF396-5BA8-4F6C-83DA-B32A1B16544A}" type="slidenum">
              <a:rPr lang="en-US" altLang="en-US" smtClean="0">
                <a:latin typeface="Arial" panose="020B0604020202020204" pitchFamily="34" charset="0"/>
              </a:rPr>
              <a:pPr>
                <a:spcBef>
                  <a:spcPct val="0"/>
                </a:spcBef>
              </a:pPr>
              <a:t>249</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6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6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425F24-57D1-44AB-BDD0-A241033B9060}" type="slidenum">
              <a:rPr lang="en-US" altLang="en-US" smtClean="0">
                <a:latin typeface="Arial" panose="020B0604020202020204" pitchFamily="34" charset="0"/>
              </a:rPr>
              <a:pPr>
                <a:spcBef>
                  <a:spcPct val="0"/>
                </a:spcBef>
              </a:pPr>
              <a:t>250</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8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8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2BAC56-8178-426F-9859-C5CD78C9A777}" type="slidenum">
              <a:rPr lang="en-US" altLang="en-US" smtClean="0">
                <a:latin typeface="Arial" panose="020B0604020202020204" pitchFamily="34" charset="0"/>
              </a:rPr>
              <a:pPr>
                <a:spcBef>
                  <a:spcPct val="0"/>
                </a:spcBef>
              </a:pPr>
              <a:t>251</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0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0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3A4D0D-7E32-44F7-9D90-C28DD2F048E6}" type="slidenum">
              <a:rPr lang="en-US" altLang="en-US" smtClean="0">
                <a:latin typeface="Arial" panose="020B0604020202020204" pitchFamily="34" charset="0"/>
              </a:rPr>
              <a:pPr>
                <a:spcBef>
                  <a:spcPct val="0"/>
                </a:spcBef>
              </a:pPr>
              <a:t>252</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2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2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83966A-8F07-40BC-B391-EBCAE1881856}" type="slidenum">
              <a:rPr lang="en-US" altLang="en-US" smtClean="0">
                <a:latin typeface="Arial" panose="020B0604020202020204" pitchFamily="34" charset="0"/>
              </a:rPr>
              <a:pPr>
                <a:spcBef>
                  <a:spcPct val="0"/>
                </a:spcBef>
              </a:pPr>
              <a:t>253</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4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4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E81C6B-CB5F-4FB7-83F1-F3697373A18D}" type="slidenum">
              <a:rPr lang="en-US" altLang="en-US" smtClean="0">
                <a:latin typeface="Arial" panose="020B0604020202020204" pitchFamily="34" charset="0"/>
              </a:rPr>
              <a:pPr>
                <a:spcBef>
                  <a:spcPct val="0"/>
                </a:spcBef>
              </a:pPr>
              <a:t>254</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6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6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60BB67-2A12-4827-AD87-82D0CF750AF7}" type="slidenum">
              <a:rPr lang="en-US" altLang="en-US" smtClean="0">
                <a:latin typeface="Arial" panose="020B0604020202020204" pitchFamily="34" charset="0"/>
              </a:rPr>
              <a:pPr>
                <a:spcBef>
                  <a:spcPct val="0"/>
                </a:spcBef>
              </a:pPr>
              <a:t>255</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2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2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3B21DB-981F-4392-AA92-8BBCF901E05A}" type="slidenum">
              <a:rPr lang="en-US" altLang="en-US" smtClean="0">
                <a:latin typeface="Arial" panose="020B0604020202020204" pitchFamily="34" charset="0"/>
              </a:rPr>
              <a:pPr>
                <a:spcBef>
                  <a:spcPct val="0"/>
                </a:spcBef>
              </a:pPr>
              <a:t>218</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8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8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704276-BFEC-4CCC-A399-4C53A22496CC}" type="slidenum">
              <a:rPr lang="en-US" altLang="en-US" smtClean="0">
                <a:latin typeface="Arial" panose="020B0604020202020204" pitchFamily="34" charset="0"/>
              </a:rPr>
              <a:pPr>
                <a:spcBef>
                  <a:spcPct val="0"/>
                </a:spcBef>
              </a:pPr>
              <a:t>256</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7AF5AA-C546-4182-970D-83DCC9C4352C}" type="slidenum">
              <a:rPr lang="en-US" altLang="en-US" smtClean="0">
                <a:latin typeface="Arial" panose="020B0604020202020204" pitchFamily="34" charset="0"/>
              </a:rPr>
              <a:pPr>
                <a:spcBef>
                  <a:spcPct val="0"/>
                </a:spcBef>
              </a:pPr>
              <a:t>257</a:t>
            </a:fld>
            <a:endParaRPr lang="en-US" altLang="en-US">
              <a:latin typeface="Arial" panose="020B0604020202020204" pitchFamily="34" charset="0"/>
            </a:endParaRPr>
          </a:p>
        </p:txBody>
      </p:sp>
      <p:sp>
        <p:nvSpPr>
          <p:cNvPr id="500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0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49BCC4-9992-4D32-A6C9-4ED37CDCC542}" type="slidenum">
              <a:rPr lang="en-US" altLang="en-US" smtClean="0">
                <a:latin typeface="Arial" panose="020B0604020202020204" pitchFamily="34" charset="0"/>
              </a:rPr>
              <a:pPr>
                <a:spcBef>
                  <a:spcPct val="0"/>
                </a:spcBef>
              </a:pPr>
              <a:t>258</a:t>
            </a:fld>
            <a:endParaRPr lang="en-US" altLang="en-US">
              <a:latin typeface="Arial" panose="020B0604020202020204" pitchFamily="34" charset="0"/>
            </a:endParaRPr>
          </a:p>
        </p:txBody>
      </p:sp>
      <p:sp>
        <p:nvSpPr>
          <p:cNvPr id="502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2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6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6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60BB67-2A12-4827-AD87-82D0CF750AF7}" type="slidenum">
              <a:rPr lang="en-US" altLang="en-US" smtClean="0">
                <a:latin typeface="Arial" panose="020B0604020202020204" pitchFamily="34" charset="0"/>
              </a:rPr>
              <a:pPr>
                <a:spcBef>
                  <a:spcPct val="0"/>
                </a:spcBef>
              </a:pPr>
              <a:t>259</a:t>
            </a:fld>
            <a:endParaRPr lang="en-US" altLang="en-US">
              <a:latin typeface="Arial" panose="020B0604020202020204" pitchFamily="34" charset="0"/>
            </a:endParaRPr>
          </a:p>
        </p:txBody>
      </p:sp>
    </p:spTree>
    <p:extLst>
      <p:ext uri="{BB962C8B-B14F-4D97-AF65-F5344CB8AC3E}">
        <p14:creationId xmlns:p14="http://schemas.microsoft.com/office/powerpoint/2010/main" val="3198865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8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8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704276-BFEC-4CCC-A399-4C53A22496CC}" type="slidenum">
              <a:rPr lang="en-US" altLang="en-US" smtClean="0">
                <a:latin typeface="Arial" panose="020B0604020202020204" pitchFamily="34" charset="0"/>
              </a:rPr>
              <a:pPr>
                <a:spcBef>
                  <a:spcPct val="0"/>
                </a:spcBef>
              </a:pPr>
              <a:t>260</a:t>
            </a:fld>
            <a:endParaRPr lang="en-US" altLang="en-US">
              <a:latin typeface="Arial" panose="020B0604020202020204" pitchFamily="34" charset="0"/>
            </a:endParaRPr>
          </a:p>
        </p:txBody>
      </p:sp>
    </p:spTree>
    <p:extLst>
      <p:ext uri="{BB962C8B-B14F-4D97-AF65-F5344CB8AC3E}">
        <p14:creationId xmlns:p14="http://schemas.microsoft.com/office/powerpoint/2010/main" val="2468938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4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4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2935A4-580D-469C-BED1-E85A17529B4B}" type="slidenum">
              <a:rPr lang="en-US" altLang="en-US" smtClean="0">
                <a:latin typeface="Arial" panose="020B0604020202020204" pitchFamily="34" charset="0"/>
              </a:rPr>
              <a:pPr>
                <a:spcBef>
                  <a:spcPct val="0"/>
                </a:spcBef>
              </a:pPr>
              <a:t>261</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E2A1A7-8F83-4C83-A59F-0C311A0E0D31}" type="slidenum">
              <a:rPr lang="en-US" altLang="en-US" smtClean="0">
                <a:latin typeface="Arial" panose="020B0604020202020204" pitchFamily="34" charset="0"/>
              </a:rPr>
              <a:pPr>
                <a:spcBef>
                  <a:spcPct val="0"/>
                </a:spcBef>
              </a:pPr>
              <a:t>262</a:t>
            </a:fld>
            <a:endParaRPr lang="en-US" altLang="en-US">
              <a:latin typeface="Arial" panose="020B0604020202020204" pitchFamily="34" charset="0"/>
            </a:endParaRPr>
          </a:p>
        </p:txBody>
      </p:sp>
      <p:sp>
        <p:nvSpPr>
          <p:cNvPr id="50688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688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1D96E3-62E1-4C1E-89F9-0CD0BC2B4DEA}" type="slidenum">
              <a:rPr lang="en-US" altLang="en-US" smtClean="0">
                <a:latin typeface="Arial" panose="020B0604020202020204" pitchFamily="34" charset="0"/>
              </a:rPr>
              <a:pPr>
                <a:spcBef>
                  <a:spcPct val="0"/>
                </a:spcBef>
              </a:pPr>
              <a:t>263</a:t>
            </a:fld>
            <a:endParaRPr lang="en-US" altLang="en-US">
              <a:latin typeface="Arial" panose="020B0604020202020204" pitchFamily="34" charset="0"/>
            </a:endParaRPr>
          </a:p>
        </p:txBody>
      </p:sp>
      <p:sp>
        <p:nvSpPr>
          <p:cNvPr id="5089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89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714540-6881-40DD-B77E-62C3043583A3}" type="slidenum">
              <a:rPr lang="en-US" altLang="en-US" smtClean="0">
                <a:latin typeface="Arial" panose="020B0604020202020204" pitchFamily="34" charset="0"/>
              </a:rPr>
              <a:pPr>
                <a:spcBef>
                  <a:spcPct val="0"/>
                </a:spcBef>
              </a:pPr>
              <a:t>264</a:t>
            </a:fld>
            <a:endParaRPr lang="en-US" altLang="en-US">
              <a:latin typeface="Arial" panose="020B0604020202020204" pitchFamily="34" charset="0"/>
            </a:endParaRPr>
          </a:p>
        </p:txBody>
      </p:sp>
      <p:sp>
        <p:nvSpPr>
          <p:cNvPr id="5109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09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1CBCD-F812-450A-8F70-4BB7C84A170E}" type="slidenum">
              <a:rPr lang="en-US" altLang="en-US" smtClean="0">
                <a:latin typeface="Arial" panose="020B0604020202020204" pitchFamily="34" charset="0"/>
              </a:rPr>
              <a:pPr>
                <a:spcBef>
                  <a:spcPct val="0"/>
                </a:spcBef>
              </a:pPr>
              <a:t>265</a:t>
            </a:fld>
            <a:endParaRPr lang="en-US" altLang="en-US">
              <a:latin typeface="Arial" panose="020B0604020202020204" pitchFamily="34" charset="0"/>
            </a:endParaRPr>
          </a:p>
        </p:txBody>
      </p:sp>
      <p:sp>
        <p:nvSpPr>
          <p:cNvPr id="5130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30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Withdraw: Many times collation parties gives warning and then withdraw the support. When one party feel that discussion will not bring any result and another party is strong</a:t>
            </a:r>
          </a:p>
          <a:p>
            <a:pPr eaLnBrk="1" hangingPunct="1"/>
            <a:endParaRPr lang="en-US" altLang="en-US"/>
          </a:p>
          <a:p>
            <a:pPr eaLnBrk="1" hangingPunct="1"/>
            <a:r>
              <a:rPr lang="en-US" altLang="en-US"/>
              <a:t>Smoothing: When both parties are trying to cover the actual issue to avoid the argument.</a:t>
            </a:r>
          </a:p>
          <a:p>
            <a:pPr eaLnBrk="1" hangingPunct="1"/>
            <a:endParaRPr lang="en-US" altLang="en-US"/>
          </a:p>
          <a:p>
            <a:pPr eaLnBrk="1" hangingPunct="1"/>
            <a:r>
              <a:rPr lang="en-US" altLang="en-US"/>
              <a:t>Compromising: When both parties leave something in order to achieve some peaceful solution</a:t>
            </a:r>
          </a:p>
          <a:p>
            <a:pPr eaLnBrk="1" hangingPunct="1"/>
            <a:endParaRPr lang="en-US" altLang="en-US"/>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DE2DCF-CE36-43FB-8042-71BF49396ACA}" type="slidenum">
              <a:rPr lang="en-US" altLang="en-US" smtClean="0">
                <a:latin typeface="Arial" panose="020B0604020202020204" pitchFamily="34" charset="0"/>
              </a:rPr>
              <a:pPr>
                <a:spcBef>
                  <a:spcPct val="0"/>
                </a:spcBef>
              </a:pPr>
              <a:t>219</a:t>
            </a:fld>
            <a:endParaRPr lang="en-US" altLang="en-US">
              <a:latin typeface="Arial" panose="020B0604020202020204" pitchFamily="34" charset="0"/>
            </a:endParaRPr>
          </a:p>
        </p:txBody>
      </p:sp>
      <p:sp>
        <p:nvSpPr>
          <p:cNvPr id="4147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47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B34CFD-1CA9-454B-A603-68AA4C502A99}" type="slidenum">
              <a:rPr lang="en-US" altLang="en-US" smtClean="0">
                <a:latin typeface="Arial" panose="020B0604020202020204" pitchFamily="34" charset="0"/>
              </a:rPr>
              <a:pPr>
                <a:spcBef>
                  <a:spcPct val="0"/>
                </a:spcBef>
              </a:pPr>
              <a:t>266</a:t>
            </a:fld>
            <a:endParaRPr lang="en-US" altLang="en-US">
              <a:latin typeface="Arial" panose="020B0604020202020204" pitchFamily="34" charset="0"/>
            </a:endParaRPr>
          </a:p>
        </p:txBody>
      </p:sp>
      <p:sp>
        <p:nvSpPr>
          <p:cNvPr id="51507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50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6DE1AD-1B09-4DF9-AC08-E69BD468F542}" type="slidenum">
              <a:rPr lang="en-US" altLang="en-US" smtClean="0">
                <a:latin typeface="Arial" panose="020B0604020202020204" pitchFamily="34" charset="0"/>
              </a:rPr>
              <a:pPr>
                <a:spcBef>
                  <a:spcPct val="0"/>
                </a:spcBef>
              </a:pPr>
              <a:t>267</a:t>
            </a:fld>
            <a:endParaRPr lang="en-US" altLang="en-US">
              <a:latin typeface="Arial" panose="020B0604020202020204" pitchFamily="34" charset="0"/>
            </a:endParaRPr>
          </a:p>
        </p:txBody>
      </p:sp>
      <p:sp>
        <p:nvSpPr>
          <p:cNvPr id="5171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BCD5F2-DA4D-44FD-AEBC-9C174142F7E2}" type="slidenum">
              <a:rPr lang="en-US" altLang="en-US" smtClean="0">
                <a:latin typeface="Arial" panose="020B0604020202020204" pitchFamily="34" charset="0"/>
              </a:rPr>
              <a:pPr>
                <a:spcBef>
                  <a:spcPct val="0"/>
                </a:spcBef>
              </a:pPr>
              <a:t>268</a:t>
            </a:fld>
            <a:endParaRPr lang="en-US" altLang="en-US">
              <a:latin typeface="Arial" panose="020B0604020202020204" pitchFamily="34" charset="0"/>
            </a:endParaRPr>
          </a:p>
        </p:txBody>
      </p:sp>
      <p:sp>
        <p:nvSpPr>
          <p:cNvPr id="5191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C0A916-AE5A-4DB9-A02F-D65BA27EBAFE}" type="slidenum">
              <a:rPr lang="en-US" altLang="en-US" smtClean="0">
                <a:latin typeface="Arial" panose="020B0604020202020204" pitchFamily="34" charset="0"/>
              </a:rPr>
              <a:pPr>
                <a:spcBef>
                  <a:spcPct val="0"/>
                </a:spcBef>
              </a:pPr>
              <a:t>269</a:t>
            </a:fld>
            <a:endParaRPr lang="en-US" altLang="en-US">
              <a:latin typeface="Arial" panose="020B0604020202020204" pitchFamily="34" charset="0"/>
            </a:endParaRPr>
          </a:p>
        </p:txBody>
      </p:sp>
      <p:sp>
        <p:nvSpPr>
          <p:cNvPr id="5212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12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B461C8-888D-4152-9FAC-74A1754CC8AD}" type="slidenum">
              <a:rPr lang="en-US" altLang="en-US" smtClean="0">
                <a:latin typeface="Arial" panose="020B0604020202020204" pitchFamily="34" charset="0"/>
              </a:rPr>
              <a:pPr>
                <a:spcBef>
                  <a:spcPct val="0"/>
                </a:spcBef>
              </a:pPr>
              <a:t>270</a:t>
            </a:fld>
            <a:endParaRPr lang="en-US" altLang="en-US">
              <a:latin typeface="Arial" panose="020B0604020202020204" pitchFamily="34" charset="0"/>
            </a:endParaRPr>
          </a:p>
        </p:txBody>
      </p:sp>
      <p:sp>
        <p:nvSpPr>
          <p:cNvPr id="5232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32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66B8A8-F7A6-4D38-A754-8C7183C326BC}" type="slidenum">
              <a:rPr lang="en-US" altLang="en-US" smtClean="0">
                <a:latin typeface="Arial" panose="020B0604020202020204" pitchFamily="34" charset="0"/>
              </a:rPr>
              <a:pPr>
                <a:spcBef>
                  <a:spcPct val="0"/>
                </a:spcBef>
              </a:pPr>
              <a:t>271</a:t>
            </a:fld>
            <a:endParaRPr lang="en-US" altLang="en-US">
              <a:latin typeface="Arial" panose="020B0604020202020204" pitchFamily="34" charset="0"/>
            </a:endParaRPr>
          </a:p>
        </p:txBody>
      </p:sp>
      <p:sp>
        <p:nvSpPr>
          <p:cNvPr id="5253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53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11E2D8-7D1F-4C63-8789-53B3D2A95237}" type="slidenum">
              <a:rPr lang="en-US" altLang="en-US" smtClean="0">
                <a:latin typeface="Arial" panose="020B0604020202020204" pitchFamily="34" charset="0"/>
              </a:rPr>
              <a:pPr>
                <a:spcBef>
                  <a:spcPct val="0"/>
                </a:spcBef>
              </a:pPr>
              <a:t>272</a:t>
            </a:fld>
            <a:endParaRPr lang="en-US" altLang="en-US">
              <a:latin typeface="Arial" panose="020B0604020202020204" pitchFamily="34" charset="0"/>
            </a:endParaRPr>
          </a:p>
        </p:txBody>
      </p:sp>
      <p:sp>
        <p:nvSpPr>
          <p:cNvPr id="5273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70EDA6-D5D9-42C8-9D7E-0A82CD52F65E}" type="slidenum">
              <a:rPr lang="en-US" altLang="en-US" smtClean="0">
                <a:latin typeface="Arial" panose="020B0604020202020204" pitchFamily="34" charset="0"/>
              </a:rPr>
              <a:pPr>
                <a:spcBef>
                  <a:spcPct val="0"/>
                </a:spcBef>
              </a:pPr>
              <a:t>273</a:t>
            </a:fld>
            <a:endParaRPr lang="en-US" altLang="en-US">
              <a:latin typeface="Arial" panose="020B0604020202020204" pitchFamily="34" charset="0"/>
            </a:endParaRPr>
          </a:p>
        </p:txBody>
      </p:sp>
      <p:sp>
        <p:nvSpPr>
          <p:cNvPr id="5294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94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027877-463C-43D1-A225-ED627DC9495E}" type="slidenum">
              <a:rPr lang="en-US" altLang="en-US" smtClean="0">
                <a:latin typeface="Arial" panose="020B0604020202020204" pitchFamily="34" charset="0"/>
              </a:rPr>
              <a:pPr>
                <a:spcBef>
                  <a:spcPct val="0"/>
                </a:spcBef>
              </a:pPr>
              <a:t>274</a:t>
            </a:fld>
            <a:endParaRPr lang="en-US" altLang="en-US">
              <a:latin typeface="Arial" panose="020B0604020202020204" pitchFamily="34" charset="0"/>
            </a:endParaRPr>
          </a:p>
        </p:txBody>
      </p:sp>
      <p:sp>
        <p:nvSpPr>
          <p:cNvPr id="5314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14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151AA2-B48F-4804-8228-1DC3B384AB70}" type="slidenum">
              <a:rPr lang="en-US" altLang="en-US" smtClean="0">
                <a:latin typeface="Arial" panose="020B0604020202020204" pitchFamily="34" charset="0"/>
              </a:rPr>
              <a:pPr>
                <a:spcBef>
                  <a:spcPct val="0"/>
                </a:spcBef>
              </a:pPr>
              <a:t>275</a:t>
            </a:fld>
            <a:endParaRPr lang="en-US" altLang="en-US">
              <a:latin typeface="Arial" panose="020B0604020202020204" pitchFamily="34" charset="0"/>
            </a:endParaRPr>
          </a:p>
        </p:txBody>
      </p:sp>
      <p:sp>
        <p:nvSpPr>
          <p:cNvPr id="5335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35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9ECC32-53F5-4BED-8B83-0671AC250598}" type="slidenum">
              <a:rPr lang="en-US" altLang="en-US" smtClean="0">
                <a:latin typeface="Arial" panose="020B0604020202020204" pitchFamily="34" charset="0"/>
              </a:rPr>
              <a:pPr>
                <a:spcBef>
                  <a:spcPct val="0"/>
                </a:spcBef>
              </a:pPr>
              <a:t>220</a:t>
            </a:fld>
            <a:endParaRPr lang="en-US" altLang="en-US">
              <a:latin typeface="Arial" panose="020B0604020202020204" pitchFamily="34" charset="0"/>
            </a:endParaRPr>
          </a:p>
        </p:txBody>
      </p:sp>
      <p:sp>
        <p:nvSpPr>
          <p:cNvPr id="4167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67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B2A575-20F7-4117-A1E3-1F8744B5726C}" type="slidenum">
              <a:rPr lang="en-US" altLang="en-US" smtClean="0">
                <a:latin typeface="Arial" panose="020B0604020202020204" pitchFamily="34" charset="0"/>
              </a:rPr>
              <a:pPr>
                <a:spcBef>
                  <a:spcPct val="0"/>
                </a:spcBef>
              </a:pPr>
              <a:t>276</a:t>
            </a:fld>
            <a:endParaRPr lang="en-US" altLang="en-US">
              <a:latin typeface="Arial" panose="020B0604020202020204" pitchFamily="34" charset="0"/>
            </a:endParaRPr>
          </a:p>
        </p:txBody>
      </p:sp>
      <p:sp>
        <p:nvSpPr>
          <p:cNvPr id="5355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55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7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7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828226-E919-4781-AECF-D9ECB9B47F3D}" type="slidenum">
              <a:rPr lang="en-US" altLang="en-US" smtClean="0">
                <a:latin typeface="Arial" panose="020B0604020202020204" pitchFamily="34" charset="0"/>
              </a:rPr>
              <a:pPr>
                <a:spcBef>
                  <a:spcPct val="0"/>
                </a:spcBef>
              </a:pPr>
              <a:t>277</a:t>
            </a:fld>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6AF1B5-12AB-470E-A721-D81B4A8F14EA}" type="slidenum">
              <a:rPr lang="en-US" altLang="en-US" smtClean="0">
                <a:latin typeface="Arial" panose="020B0604020202020204" pitchFamily="34" charset="0"/>
              </a:rPr>
              <a:pPr>
                <a:spcBef>
                  <a:spcPct val="0"/>
                </a:spcBef>
              </a:pPr>
              <a:t>278</a:t>
            </a:fld>
            <a:endParaRPr lang="en-US" altLang="en-US">
              <a:latin typeface="Arial" panose="020B0604020202020204" pitchFamily="34" charset="0"/>
            </a:endParaRPr>
          </a:p>
        </p:txBody>
      </p:sp>
      <p:sp>
        <p:nvSpPr>
          <p:cNvPr id="539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9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1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1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42C638-0A06-4D79-9C7A-A5B95D4141C2}" type="slidenum">
              <a:rPr lang="en-US" altLang="en-US" smtClean="0">
                <a:latin typeface="Arial" panose="020B0604020202020204" pitchFamily="34" charset="0"/>
              </a:rPr>
              <a:pPr>
                <a:spcBef>
                  <a:spcPct val="0"/>
                </a:spcBef>
              </a:pPr>
              <a:t>279</a:t>
            </a:fld>
            <a:endParaRPr lang="en-US"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3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3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10403-B212-4749-9360-10B23C110D6F}" type="slidenum">
              <a:rPr lang="en-US" altLang="en-US" smtClean="0">
                <a:latin typeface="Arial" panose="020B0604020202020204" pitchFamily="34" charset="0"/>
              </a:rPr>
              <a:pPr>
                <a:spcBef>
                  <a:spcPct val="0"/>
                </a:spcBef>
              </a:pPr>
              <a:t>280</a:t>
            </a:fld>
            <a:endParaRPr lang="en-US"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5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70C0"/>
                </a:solidFill>
              </a:rPr>
              <a:t>As such, the leader has the right to “punish” team members if their work doesn’t meet the pre-determined standard. </a:t>
            </a:r>
          </a:p>
          <a:p>
            <a:r>
              <a:rPr lang="en-US" altLang="en-US">
                <a:solidFill>
                  <a:srgbClr val="0070C0"/>
                </a:solidFill>
              </a:rPr>
              <a:t>Team members can do little to improve their job satisfaction under transactional leadership. </a:t>
            </a:r>
          </a:p>
          <a:p>
            <a:r>
              <a:rPr lang="en-US" altLang="en-US">
                <a:solidFill>
                  <a:srgbClr val="0070C0"/>
                </a:solidFill>
              </a:rPr>
              <a:t>The leader could give team members some control of their income/reward by using incentives that encourage even higher standards or greater productivity. </a:t>
            </a:r>
          </a:p>
          <a:p>
            <a:r>
              <a:rPr lang="en-US" altLang="en-US">
                <a:solidFill>
                  <a:srgbClr val="0070C0"/>
                </a:solidFill>
              </a:rPr>
              <a:t>Alternatively a transactional leader could practice “management by exception”, whereby, rather than rewarding better work, he or she would take corrective action if the required standards were not met.</a:t>
            </a:r>
          </a:p>
          <a:p>
            <a:endParaRPr lang="en-US" altLang="en-US"/>
          </a:p>
        </p:txBody>
      </p:sp>
      <p:sp>
        <p:nvSpPr>
          <p:cNvPr id="545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1D0B10-9A42-438B-8CEA-8ABE89D54DE1}" type="slidenum">
              <a:rPr lang="en-US" altLang="en-US" smtClean="0">
                <a:latin typeface="Arial" panose="020B0604020202020204" pitchFamily="34" charset="0"/>
              </a:rPr>
              <a:pPr>
                <a:spcBef>
                  <a:spcPct val="0"/>
                </a:spcBef>
              </a:pPr>
              <a:t>281</a:t>
            </a:fld>
            <a:endParaRPr lang="en-US"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7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70C0"/>
                </a:solidFill>
              </a:rPr>
              <a:t>People within the team are given few opportunities for making suggestions, even if these would be in the team’s or organization’s interest.</a:t>
            </a:r>
          </a:p>
          <a:p>
            <a:endParaRPr lang="en-US" altLang="en-US"/>
          </a:p>
        </p:txBody>
      </p:sp>
      <p:sp>
        <p:nvSpPr>
          <p:cNvPr id="547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AFD196-6C84-44B5-A87F-F62DB13414BA}" type="slidenum">
              <a:rPr lang="en-US" altLang="en-US" smtClean="0">
                <a:latin typeface="Arial" panose="020B0604020202020204" pitchFamily="34" charset="0"/>
              </a:rPr>
              <a:pPr>
                <a:spcBef>
                  <a:spcPct val="0"/>
                </a:spcBef>
              </a:pPr>
              <a:t>282</a:t>
            </a:fld>
            <a:endParaRPr lang="en-US"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9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A transformational leader focuses on “transforming” others to help each other, to look out for each other, to be encouraging and harmonious, and to look out for the organization as a whole. </a:t>
            </a:r>
          </a:p>
          <a:p>
            <a:pPr>
              <a:buFontTx/>
              <a:buChar char="•"/>
            </a:pPr>
            <a:r>
              <a:rPr lang="en-US" altLang="en-US">
                <a:solidFill>
                  <a:srgbClr val="0070C0"/>
                </a:solidFill>
              </a:rPr>
              <a:t>In this leadership, the leader enhances the motivation, morale and performance of his follower group. </a:t>
            </a:r>
          </a:p>
          <a:p>
            <a:pPr>
              <a:buFontTx/>
              <a:buChar char="•"/>
            </a:pPr>
            <a:r>
              <a:rPr lang="en-US" altLang="en-US">
                <a:solidFill>
                  <a:srgbClr val="0070C0"/>
                </a:solidFill>
              </a:rPr>
              <a:t>They don’t necessarily lead from the front, as they tend to delegate responsibility amongst their teams. While their enthusiasm is often infectious, they can need to be supported by “detail people”.</a:t>
            </a:r>
          </a:p>
          <a:p>
            <a:endParaRPr lang="en-US" altLang="en-US"/>
          </a:p>
        </p:txBody>
      </p:sp>
      <p:sp>
        <p:nvSpPr>
          <p:cNvPr id="549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8EA428-5771-4C9E-8AC3-366FE0A8C239}" type="slidenum">
              <a:rPr lang="en-US" altLang="en-US" smtClean="0">
                <a:latin typeface="Arial" panose="020B0604020202020204" pitchFamily="34" charset="0"/>
              </a:rPr>
              <a:pPr>
                <a:spcBef>
                  <a:spcPct val="0"/>
                </a:spcBef>
              </a:pPr>
              <a:t>283</a:t>
            </a:fld>
            <a:endParaRPr lang="en-US"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1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solidFill>
                <a:srgbClr val="0070C0"/>
              </a:solidFill>
            </a:endParaRPr>
          </a:p>
          <a:p>
            <a:pPr>
              <a:buFontTx/>
              <a:buChar char="•"/>
            </a:pPr>
            <a:r>
              <a:rPr lang="en-US" altLang="en-US">
                <a:solidFill>
                  <a:srgbClr val="0070C0"/>
                </a:solidFill>
              </a:rPr>
              <a:t>This term, coined by Robert Greenleaf in the 1970s, describes a leader who is often not formally recognized as such. </a:t>
            </a:r>
          </a:p>
          <a:p>
            <a:pPr>
              <a:buFontTx/>
              <a:buChar char="•"/>
            </a:pPr>
            <a:r>
              <a:rPr lang="en-US" altLang="en-US">
                <a:solidFill>
                  <a:srgbClr val="0070C0"/>
                </a:solidFill>
              </a:rPr>
              <a:t> In many ways, servant leadership is a form of democratic leadership, as the whole team tends to be involved in decision-making.</a:t>
            </a:r>
          </a:p>
          <a:p>
            <a:endParaRPr lang="en-US" altLang="en-US"/>
          </a:p>
        </p:txBody>
      </p:sp>
      <p:sp>
        <p:nvSpPr>
          <p:cNvPr id="551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EABE79-7B53-4927-91BB-31F4C4D8D9B8}" type="slidenum">
              <a:rPr lang="en-US" altLang="en-US" smtClean="0">
                <a:latin typeface="Arial" panose="020B0604020202020204" pitchFamily="34" charset="0"/>
              </a:rPr>
              <a:pPr>
                <a:spcBef>
                  <a:spcPct val="0"/>
                </a:spcBef>
              </a:pPr>
              <a:t>284</a:t>
            </a:fld>
            <a:endParaRPr lang="en-US"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The Charismatic Leader and the Transformational Leader can have many similarities, in that the Transformational Leader may well be charismatic. </a:t>
            </a:r>
          </a:p>
          <a:p>
            <a:pPr>
              <a:buFontTx/>
              <a:buChar char="•"/>
            </a:pPr>
            <a:r>
              <a:rPr lang="en-US" altLang="en-US">
                <a:solidFill>
                  <a:srgbClr val="0070C0"/>
                </a:solidFill>
              </a:rPr>
              <a:t>A charismatic leadership style can appear similar to a transformational leadership style, in that the leader injects huge doses of enthusiasm into his or her team, and is very energetic in driving others forward.</a:t>
            </a:r>
          </a:p>
          <a:p>
            <a:endParaRPr lang="en-US" altLang="en-US"/>
          </a:p>
        </p:txBody>
      </p:sp>
      <p:sp>
        <p:nvSpPr>
          <p:cNvPr id="553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A2C59-4E9C-4809-AE51-4C63C2C17D43}" type="slidenum">
              <a:rPr lang="en-US" altLang="en-US" smtClean="0">
                <a:latin typeface="Arial" panose="020B0604020202020204" pitchFamily="34" charset="0"/>
              </a:rPr>
              <a:pPr>
                <a:spcBef>
                  <a:spcPct val="0"/>
                </a:spcBef>
              </a:pPr>
              <a:t>285</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96B08D-1502-44D5-B815-87098C787A65}" type="slidenum">
              <a:rPr lang="en-US" altLang="en-US" smtClean="0">
                <a:latin typeface="Arial" panose="020B0604020202020204" pitchFamily="34" charset="0"/>
              </a:rPr>
              <a:pPr>
                <a:spcBef>
                  <a:spcPct val="0"/>
                </a:spcBef>
              </a:pPr>
              <a:t>221</a:t>
            </a:fld>
            <a:endParaRPr lang="en-US" altLang="en-US">
              <a:latin typeface="Arial" panose="020B0604020202020204" pitchFamily="34" charset="0"/>
            </a:endParaRPr>
          </a:p>
        </p:txBody>
      </p:sp>
      <p:sp>
        <p:nvSpPr>
          <p:cNvPr id="4188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88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6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This not only increases job satisfaction by involving employees or team members in what’s going on, but it also helps to develop people’s skills. </a:t>
            </a:r>
          </a:p>
          <a:p>
            <a:pPr>
              <a:buFontTx/>
              <a:buChar char="•"/>
            </a:pPr>
            <a:r>
              <a:rPr lang="en-US" altLang="en-US">
                <a:solidFill>
                  <a:srgbClr val="0070C0"/>
                </a:solidFill>
              </a:rPr>
              <a:t>Employees and team members feel in control of their own destiny, and so are motivated to work hard by more than just a financial reward. </a:t>
            </a:r>
          </a:p>
          <a:p>
            <a:pPr>
              <a:buFontTx/>
              <a:buChar char="•"/>
            </a:pPr>
            <a:r>
              <a:rPr lang="en-US" altLang="en-US">
                <a:solidFill>
                  <a:srgbClr val="0070C0"/>
                </a:solidFill>
              </a:rPr>
              <a:t>Democratic leadership can produce high quantity work for long periods of time. Many employees like the trust they receive and respond with cooperation, team spirit, and high morale.</a:t>
            </a:r>
          </a:p>
          <a:p>
            <a:endParaRPr lang="en-US" altLang="en-US"/>
          </a:p>
        </p:txBody>
      </p:sp>
      <p:sp>
        <p:nvSpPr>
          <p:cNvPr id="556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CF22D5-2C78-43E5-B2CB-C1D2F473B2FD}" type="slidenum">
              <a:rPr lang="en-US" altLang="en-US" smtClean="0">
                <a:latin typeface="Arial" panose="020B0604020202020204" pitchFamily="34" charset="0"/>
              </a:rPr>
              <a:pPr>
                <a:spcBef>
                  <a:spcPct val="0"/>
                </a:spcBef>
              </a:pPr>
              <a:t>286</a:t>
            </a:fld>
            <a:endParaRPr lang="en-US"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8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The laissez-faire leadership style is also known as the “hands-off¨ style. </a:t>
            </a:r>
          </a:p>
          <a:p>
            <a:pPr>
              <a:buFontTx/>
              <a:buChar char="•"/>
            </a:pPr>
            <a:r>
              <a:rPr lang="en-US" altLang="en-US">
                <a:solidFill>
                  <a:srgbClr val="0070C0"/>
                </a:solidFill>
              </a:rPr>
              <a:t>All authority or power is given to the employees and they must determine goals, make decisions, and resolve problems on their own.</a:t>
            </a:r>
          </a:p>
          <a:p>
            <a:endParaRPr lang="en-US" altLang="en-US"/>
          </a:p>
        </p:txBody>
      </p:sp>
      <p:sp>
        <p:nvSpPr>
          <p:cNvPr id="558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D155D5-0A89-4E36-BED2-598C42815B8A}" type="slidenum">
              <a:rPr lang="en-US" altLang="en-US" smtClean="0">
                <a:latin typeface="Arial" panose="020B0604020202020204" pitchFamily="34" charset="0"/>
              </a:rPr>
              <a:pPr>
                <a:spcBef>
                  <a:spcPct val="0"/>
                </a:spcBef>
              </a:pPr>
              <a:t>287</a:t>
            </a:fld>
            <a:endParaRPr lang="en-US"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0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Bureaucratic leaders work “by the book”, ensuring that their staff follow procedures exactly. </a:t>
            </a:r>
          </a:p>
          <a:p>
            <a:pPr>
              <a:buFontTx/>
              <a:buChar char="•"/>
            </a:pPr>
            <a:r>
              <a:rPr lang="en-US" altLang="en-US">
                <a:solidFill>
                  <a:srgbClr val="0070C0"/>
                </a:solidFill>
              </a:rPr>
              <a:t>This is a very appropriate style for work involving serious safety risks such as working with machinery, with toxic substances, at heights or where large sums of money are involved such as cash-handling.</a:t>
            </a:r>
          </a:p>
          <a:p>
            <a:endParaRPr lang="en-US" altLang="en-US"/>
          </a:p>
        </p:txBody>
      </p:sp>
      <p:sp>
        <p:nvSpPr>
          <p:cNvPr id="560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CCC9B6-3862-40C9-93A7-E5178D132E85}" type="slidenum">
              <a:rPr lang="en-US" altLang="en-US" smtClean="0">
                <a:latin typeface="Arial" panose="020B0604020202020204" pitchFamily="34" charset="0"/>
              </a:rPr>
              <a:pPr>
                <a:spcBef>
                  <a:spcPct val="0"/>
                </a:spcBef>
              </a:pPr>
              <a:t>288</a:t>
            </a:fld>
            <a:endParaRPr lang="en-US"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2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2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9ABB2-7B75-4AB1-9FA9-05FFB2415B3D}" type="slidenum">
              <a:rPr lang="en-US" altLang="en-US" smtClean="0">
                <a:latin typeface="Arial" panose="020B0604020202020204" pitchFamily="34" charset="0"/>
              </a:rPr>
              <a:pPr>
                <a:spcBef>
                  <a:spcPct val="0"/>
                </a:spcBef>
              </a:pPr>
              <a:t>289</a:t>
            </a:fld>
            <a:endParaRPr lang="en-US"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4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4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79EA6C-A6EF-40E6-836E-328146E69964}" type="slidenum">
              <a:rPr lang="en-US" altLang="en-US" smtClean="0">
                <a:latin typeface="Arial" panose="020B0604020202020204" pitchFamily="34" charset="0"/>
              </a:rPr>
              <a:pPr>
                <a:spcBef>
                  <a:spcPct val="0"/>
                </a:spcBef>
              </a:pPr>
              <a:t>290</a:t>
            </a:fld>
            <a:endParaRPr lang="en-US"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1DED0B-681D-4437-894F-129CBB11BE2D}" type="slidenum">
              <a:rPr lang="en-US" altLang="en-US" smtClean="0">
                <a:latin typeface="Arial" panose="020B0604020202020204" pitchFamily="34" charset="0"/>
              </a:rPr>
              <a:pPr>
                <a:spcBef>
                  <a:spcPct val="0"/>
                </a:spcBef>
              </a:pPr>
              <a:t>291</a:t>
            </a:fld>
            <a:endParaRPr lang="en-US" altLang="en-US">
              <a:latin typeface="Arial" panose="020B0604020202020204" pitchFamily="34" charset="0"/>
            </a:endParaRPr>
          </a:p>
        </p:txBody>
      </p:sp>
      <p:sp>
        <p:nvSpPr>
          <p:cNvPr id="566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6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A599B0-BD84-4031-96DE-7AE6C1C03C4C}" type="slidenum">
              <a:rPr lang="en-US" altLang="en-US" smtClean="0">
                <a:latin typeface="Arial" panose="020B0604020202020204" pitchFamily="34" charset="0"/>
              </a:rPr>
              <a:pPr>
                <a:spcBef>
                  <a:spcPct val="0"/>
                </a:spcBef>
              </a:pPr>
              <a:t>292</a:t>
            </a:fld>
            <a:endParaRPr lang="en-US" altLang="en-US">
              <a:latin typeface="Arial" panose="020B0604020202020204" pitchFamily="34" charset="0"/>
            </a:endParaRPr>
          </a:p>
        </p:txBody>
      </p:sp>
      <p:sp>
        <p:nvSpPr>
          <p:cNvPr id="568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8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0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0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82E855-4D4E-46EE-A211-F5E0C60403E6}" type="slidenum">
              <a:rPr lang="en-US" altLang="en-US" smtClean="0">
                <a:latin typeface="Arial" panose="020B0604020202020204" pitchFamily="34" charset="0"/>
              </a:rPr>
              <a:pPr>
                <a:spcBef>
                  <a:spcPct val="0"/>
                </a:spcBef>
              </a:pPr>
              <a:t>293</a:t>
            </a:fld>
            <a:endParaRPr lang="en-US"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3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3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55E654-409E-4AC7-A393-CF922EB20390}" type="slidenum">
              <a:rPr lang="en-US" altLang="en-US" smtClean="0">
                <a:latin typeface="Arial" panose="020B0604020202020204" pitchFamily="34" charset="0"/>
              </a:rPr>
              <a:pPr>
                <a:spcBef>
                  <a:spcPct val="0"/>
                </a:spcBef>
              </a:pPr>
              <a:t>294</a:t>
            </a:fld>
            <a:endParaRPr lang="en-US" altLang="en-US">
              <a:latin typeface="Arial" panose="020B0604020202020204" pitchFamily="34" charset="0"/>
            </a:endParaRPr>
          </a:p>
        </p:txBody>
      </p:sp>
    </p:spTree>
    <p:extLst>
      <p:ext uri="{BB962C8B-B14F-4D97-AF65-F5344CB8AC3E}">
        <p14:creationId xmlns:p14="http://schemas.microsoft.com/office/powerpoint/2010/main" val="23232381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2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2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A4D2B9-BD2B-4B4A-85F7-695A6836BFFA}" type="slidenum">
              <a:rPr lang="en-US" altLang="en-US" smtClean="0">
                <a:latin typeface="Arial" panose="020B0604020202020204" pitchFamily="34" charset="0"/>
              </a:rPr>
              <a:pPr>
                <a:spcBef>
                  <a:spcPct val="0"/>
                </a:spcBef>
              </a:pPr>
              <a:t>295</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0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20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33D2F3-8435-4FA7-9042-1BF138EA3D7E}" type="slidenum">
              <a:rPr lang="en-US" altLang="en-US" smtClean="0">
                <a:latin typeface="Arial" panose="020B0604020202020204" pitchFamily="34" charset="0"/>
              </a:rPr>
              <a:pPr>
                <a:spcBef>
                  <a:spcPct val="0"/>
                </a:spcBef>
              </a:pPr>
              <a:t>222</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1B85E3-55C5-4943-8263-0B0C45AE536F}" type="slidenum">
              <a:rPr lang="en-US" altLang="en-US" smtClean="0">
                <a:latin typeface="Arial" panose="020B0604020202020204" pitchFamily="34" charset="0"/>
              </a:rPr>
              <a:pPr>
                <a:spcBef>
                  <a:spcPct val="0"/>
                </a:spcBef>
              </a:pPr>
              <a:t>223</a:t>
            </a:fld>
            <a:endParaRPr lang="en-US" altLang="en-US">
              <a:latin typeface="Arial" panose="020B0604020202020204" pitchFamily="34" charset="0"/>
            </a:endParaRPr>
          </a:p>
        </p:txBody>
      </p:sp>
      <p:sp>
        <p:nvSpPr>
          <p:cNvPr id="42291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2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EF2673-C12F-45F1-B1A0-90999F39EB94}"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0131571B-696E-4177-A6D6-B3B0FB7A8917}" type="datetime1">
              <a:rPr lang="en-US" smtClean="0"/>
              <a:t>10-Oct-17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A383EF8-1405-4138-A582-D05F8D326C4B}"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1BBAD57-F5C7-46E4-A226-BCAC4A37A33B}" type="datetime1">
              <a:rPr lang="en-US" smtClean="0"/>
              <a:t>10-Oct-17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AD9B1229-031C-4AFF-A643-E390AC6AA631}" type="datetime1">
              <a:rPr lang="en-US" smtClean="0"/>
              <a:t>10-Oct-17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D46B0667-0443-445F-994A-26332DB7D813}" type="datetime1">
              <a:rPr lang="en-US" smtClean="0"/>
              <a:t>10-Oct-17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81"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545D9470-E9E7-4102-BC09-BA9BB5DE288B}" type="datetime1">
              <a:rPr lang="en-US" smtClean="0"/>
              <a:t>10-Oct-17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16" name="Text Placeholder 21">
            <a:extLst>
              <a:ext uri="{FF2B5EF4-FFF2-40B4-BE49-F238E27FC236}">
                <a16:creationId xmlns:a16="http://schemas.microsoft.com/office/drawing/2014/main" id="{5CF633EE-D318-4F8B-BCDB-B5D37B009750}"/>
              </a:ext>
            </a:extLst>
          </p:cNvPr>
          <p:cNvSpPr>
            <a:spLocks noGrp="1"/>
          </p:cNvSpPr>
          <p:nvPr>
            <p:ph type="body" sz="quarter" idx="13" hasCustomPrompt="1"/>
          </p:nvPr>
        </p:nvSpPr>
        <p:spPr>
          <a:xfrm>
            <a:off x="3429000" y="1211262"/>
            <a:ext cx="2590800" cy="5113338"/>
          </a:xfrm>
          <a:solidFill>
            <a:schemeClr val="bg1"/>
          </a:solidFill>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defRPr lang="en-US" sz="2000" kern="1200" dirty="0">
                <a:solidFill>
                  <a:schemeClr val="tx1"/>
                </a:solidFill>
                <a:latin typeface="+mn-lt"/>
                <a:ea typeface="+mn-ea"/>
                <a:cs typeface="+mn-cs"/>
              </a:defRPr>
            </a:lvl1pPr>
            <a:lvl2pPr marL="231775" indent="3175" algn="l" defTabSz="465138" rtl="0" eaLnBrk="0" fontAlgn="base" hangingPunct="0">
              <a:spcBef>
                <a:spcPct val="20000"/>
              </a:spcBef>
              <a:spcAft>
                <a:spcPct val="0"/>
              </a:spcAft>
              <a:buClr>
                <a:schemeClr val="bg1"/>
              </a:buClr>
              <a:buFont typeface="Arial" panose="020B0604020202020204" pitchFamily="34" charset="0"/>
              <a:buChar char="•"/>
              <a:defRPr lang="en-US" sz="1800" kern="1200" dirty="0">
                <a:solidFill>
                  <a:schemeClr val="tx1"/>
                </a:solidFill>
                <a:latin typeface="+mn-lt"/>
                <a:ea typeface="+mn-ea"/>
                <a:cs typeface="+mn-cs"/>
              </a:defRPr>
            </a:lvl2pPr>
            <a:lvl3pPr marL="231775" indent="0">
              <a:buFont typeface="+mj-lt"/>
              <a:buNone/>
              <a:defRPr sz="1600">
                <a:solidFill>
                  <a:schemeClr val="tx1"/>
                </a:solidFill>
              </a:defRPr>
            </a:lvl3pPr>
            <a:lvl4pPr marL="0" indent="0">
              <a:buFont typeface="+mj-lt"/>
              <a:buNone/>
              <a:defRPr sz="1600">
                <a:solidFill>
                  <a:schemeClr val="tx1"/>
                </a:solidFill>
              </a:defRPr>
            </a:lvl4pPr>
            <a:lvl5pPr marL="0" indent="0">
              <a:buFont typeface="+mj-lt"/>
              <a:buNone/>
              <a:defRPr sz="1600">
                <a:solidFill>
                  <a:schemeClr val="tx1"/>
                </a:solidFill>
              </a:defRPr>
            </a:lvl5pPr>
          </a:lstStyle>
          <a:p>
            <a:pPr lvl="0"/>
            <a:r>
              <a:rPr lang="en-US" dirty="0"/>
              <a:t>Click to edit Master text styles</a:t>
            </a:r>
          </a:p>
          <a:p>
            <a:pPr lvl="1"/>
            <a:r>
              <a:rPr lang="en-US" dirty="0"/>
              <a:t>Second level</a:t>
            </a:r>
          </a:p>
        </p:txBody>
      </p:sp>
      <p:sp>
        <p:nvSpPr>
          <p:cNvPr id="17" name="Rectangle 1">
            <a:extLst>
              <a:ext uri="{FF2B5EF4-FFF2-40B4-BE49-F238E27FC236}">
                <a16:creationId xmlns:a16="http://schemas.microsoft.com/office/drawing/2014/main" id="{2426EC7E-77C5-4639-A00C-709AB7BE8484}"/>
              </a:ext>
            </a:extLst>
          </p:cNvPr>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8" name="Text Box 6">
            <a:extLst>
              <a:ext uri="{FF2B5EF4-FFF2-40B4-BE49-F238E27FC236}">
                <a16:creationId xmlns:a16="http://schemas.microsoft.com/office/drawing/2014/main" id="{B3C5491D-0BD0-432D-AD91-A6DE7122292C}"/>
              </a:ext>
            </a:extLst>
          </p:cNvPr>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2017 Vedavit Project Solutions</a:t>
            </a:r>
          </a:p>
        </p:txBody>
      </p:sp>
      <p:pic>
        <p:nvPicPr>
          <p:cNvPr id="19" name="Picture 11">
            <a:extLst>
              <a:ext uri="{FF2B5EF4-FFF2-40B4-BE49-F238E27FC236}">
                <a16:creationId xmlns:a16="http://schemas.microsoft.com/office/drawing/2014/main" id="{24C553EE-BC9C-4BA3-9662-DC8F8095B69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9926" y="593272"/>
            <a:ext cx="61581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a:extLst>
              <a:ext uri="{FF2B5EF4-FFF2-40B4-BE49-F238E27FC236}">
                <a16:creationId xmlns:a16="http://schemas.microsoft.com/office/drawing/2014/main" id="{0B98E327-7455-44C0-965C-F8F1F89DD93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4" y="592138"/>
            <a:ext cx="4805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E81C823E-7059-4D50-B7F8-F7A7E289CEDB}"/>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48596"/>
            <a:ext cx="6619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4">
            <a:extLst>
              <a:ext uri="{FF2B5EF4-FFF2-40B4-BE49-F238E27FC236}">
                <a16:creationId xmlns:a16="http://schemas.microsoft.com/office/drawing/2014/main" id="{7F23356C-5B0F-489C-B354-9AD9609A9FAA}"/>
              </a:ext>
            </a:extLst>
          </p:cNvPr>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2400">
                <a:latin typeface="Berlin Sans FB" panose="020E0602020502020306" pitchFamily="34" charset="0"/>
                <a:cs typeface="Arial" panose="020B0604020202020204" pitchFamily="34" charset="0"/>
              </a:defRPr>
            </a:lvl1pPr>
          </a:lstStyle>
          <a:p>
            <a:pPr lvl="0"/>
            <a:r>
              <a:rPr lang="en-GB" dirty="0"/>
              <a:t>Process Name</a:t>
            </a:r>
          </a:p>
        </p:txBody>
      </p:sp>
      <p:sp>
        <p:nvSpPr>
          <p:cNvPr id="23" name="Content Placeholder 19">
            <a:extLst>
              <a:ext uri="{FF2B5EF4-FFF2-40B4-BE49-F238E27FC236}">
                <a16:creationId xmlns:a16="http://schemas.microsoft.com/office/drawing/2014/main" id="{41C5B018-8031-42E7-BE10-79128108A9F2}"/>
              </a:ext>
            </a:extLst>
          </p:cNvPr>
          <p:cNvSpPr>
            <a:spLocks noGrp="1"/>
          </p:cNvSpPr>
          <p:nvPr>
            <p:ph sz="quarter" idx="12" hasCustomPrompt="1"/>
          </p:nvPr>
        </p:nvSpPr>
        <p:spPr>
          <a:xfrm>
            <a:off x="457199" y="1211262"/>
            <a:ext cx="2819399" cy="5113338"/>
          </a:xfrm>
        </p:spPr>
        <p:txBody>
          <a:bodyPr/>
          <a:lstStyle>
            <a:lvl1pPr marL="0" indent="0" defTabSz="347663">
              <a:buClr>
                <a:schemeClr val="bg1"/>
              </a:buClr>
              <a:buFont typeface="Arial" panose="020B0604020202020204" pitchFamily="34" charset="0"/>
              <a:buChar char="•"/>
              <a:defRPr sz="2000"/>
            </a:lvl1pPr>
            <a:lvl2pPr marL="174625" indent="3175" defTabSz="406400">
              <a:buClr>
                <a:schemeClr val="bg1"/>
              </a:buClr>
              <a:buFont typeface="Arial" panose="020B0604020202020204" pitchFamily="34" charset="0"/>
              <a:buChar char="•"/>
              <a:defRPr sz="1800"/>
            </a:lvl2pPr>
            <a:lvl3pPr marL="0" indent="0">
              <a:buFont typeface="+mj-lt"/>
              <a:buNone/>
              <a:defRPr sz="1600"/>
            </a:lvl3pPr>
            <a:lvl4pPr marL="0" indent="0">
              <a:buFont typeface="+mj-lt"/>
              <a:buNone/>
              <a:defRPr sz="1600"/>
            </a:lvl4pPr>
            <a:lvl5pPr marL="0" indent="0">
              <a:buFont typeface="+mj-lt"/>
              <a:buNone/>
              <a:defRPr sz="1600"/>
            </a:lvl5pPr>
          </a:lstStyle>
          <a:p>
            <a:pPr lvl="0"/>
            <a:r>
              <a:rPr lang="en-US" dirty="0"/>
              <a:t>Click to edit Master text styles</a:t>
            </a:r>
          </a:p>
          <a:p>
            <a:pPr lvl="1"/>
            <a:r>
              <a:rPr lang="en-US" dirty="0"/>
              <a:t>Second level</a:t>
            </a:r>
          </a:p>
        </p:txBody>
      </p:sp>
      <p:sp>
        <p:nvSpPr>
          <p:cNvPr id="24" name="Text Placeholder 23">
            <a:extLst>
              <a:ext uri="{FF2B5EF4-FFF2-40B4-BE49-F238E27FC236}">
                <a16:creationId xmlns:a16="http://schemas.microsoft.com/office/drawing/2014/main" id="{A3342675-CC67-4BAF-8308-9A476CE43763}"/>
              </a:ext>
            </a:extLst>
          </p:cNvPr>
          <p:cNvSpPr>
            <a:spLocks noGrp="1"/>
          </p:cNvSpPr>
          <p:nvPr>
            <p:ph type="body" sz="quarter" idx="14" hasCustomPrompt="1"/>
          </p:nvPr>
        </p:nvSpPr>
        <p:spPr>
          <a:xfrm>
            <a:off x="6248401" y="1211262"/>
            <a:ext cx="2700338" cy="5194502"/>
          </a:xfrm>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tabLst/>
              <a:defRPr lang="en-US" sz="2000" kern="1200" dirty="0">
                <a:solidFill>
                  <a:schemeClr val="tx1"/>
                </a:solidFill>
                <a:latin typeface="+mn-lt"/>
                <a:ea typeface="+mn-ea"/>
                <a:cs typeface="+mn-cs"/>
              </a:defRPr>
            </a:lvl1pPr>
            <a:lvl2pPr marL="174625" indent="3175" defTabSz="406400">
              <a:buClr>
                <a:schemeClr val="bg1"/>
              </a:buClr>
              <a:buFont typeface="Arial" panose="020B0604020202020204" pitchFamily="34" charset="0"/>
              <a:buChar char="•"/>
              <a:tabLst/>
              <a:defRPr sz="1800"/>
            </a:lvl2pPr>
            <a:lvl3pPr marL="177800" indent="0">
              <a:buFont typeface="+mj-lt"/>
              <a:buNone/>
              <a:tabLst/>
              <a:defRPr sz="1600"/>
            </a:lvl3pPr>
            <a:lvl4pPr marL="177800" indent="0">
              <a:buFont typeface="+mj-lt"/>
              <a:buNone/>
              <a:tabLst/>
              <a:defRPr sz="1600"/>
            </a:lvl4pPr>
            <a:lvl5pPr marL="177800" indent="0">
              <a:buFont typeface="+mj-lt"/>
              <a:buNone/>
              <a:tabLst/>
              <a:defRPr sz="1600"/>
            </a:lvl5pPr>
          </a:lstStyle>
          <a:p>
            <a:pPr lvl="0"/>
            <a:r>
              <a:rPr lang="en-US" dirty="0"/>
              <a:t>Click to edit Master text styles</a:t>
            </a:r>
          </a:p>
          <a:p>
            <a:pPr lvl="1"/>
            <a:r>
              <a:rPr lang="en-US" dirty="0"/>
              <a:t>Second level</a:t>
            </a:r>
          </a:p>
        </p:txBody>
      </p:sp>
      <p:sp>
        <p:nvSpPr>
          <p:cNvPr id="25" name="Text Placeholder 25">
            <a:extLst>
              <a:ext uri="{FF2B5EF4-FFF2-40B4-BE49-F238E27FC236}">
                <a16:creationId xmlns:a16="http://schemas.microsoft.com/office/drawing/2014/main" id="{BD8642AC-6F1B-406D-AFF3-028535BE4E93}"/>
              </a:ext>
            </a:extLst>
          </p:cNvPr>
          <p:cNvSpPr>
            <a:spLocks noGrp="1"/>
          </p:cNvSpPr>
          <p:nvPr>
            <p:ph type="body" sz="quarter" idx="15" hasCustomPrompt="1"/>
          </p:nvPr>
        </p:nvSpPr>
        <p:spPr>
          <a:xfrm>
            <a:off x="-9525" y="1"/>
            <a:ext cx="923925" cy="542924"/>
          </a:xfrm>
          <a:solidFill>
            <a:schemeClr val="accent6">
              <a:lumMod val="40000"/>
              <a:lumOff val="60000"/>
            </a:schemeClr>
          </a:solidFill>
        </p:spPr>
        <p:txBody>
          <a:bodyPr vert="horz"/>
          <a:lstStyle>
            <a:lvl1pPr marL="0" indent="0" algn="l">
              <a:buFont typeface="Arial" panose="020B0604020202020204" pitchFamily="34" charset="0"/>
              <a:buNone/>
              <a:defRPr sz="14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a:t>
            </a:r>
          </a:p>
        </p:txBody>
      </p:sp>
      <p:sp>
        <p:nvSpPr>
          <p:cNvPr id="26" name="Text Placeholder 25">
            <a:extLst>
              <a:ext uri="{FF2B5EF4-FFF2-40B4-BE49-F238E27FC236}">
                <a16:creationId xmlns:a16="http://schemas.microsoft.com/office/drawing/2014/main" id="{E2153159-4247-422B-9AE1-ED49253EF6EA}"/>
              </a:ext>
            </a:extLst>
          </p:cNvPr>
          <p:cNvSpPr>
            <a:spLocks noGrp="1"/>
          </p:cNvSpPr>
          <p:nvPr>
            <p:ph type="body" sz="quarter" idx="16" hasCustomPrompt="1"/>
          </p:nvPr>
        </p:nvSpPr>
        <p:spPr>
          <a:xfrm>
            <a:off x="8305800" y="0"/>
            <a:ext cx="838200" cy="542925"/>
          </a:xfr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a:buFont typeface="Arial" panose="020B0604020202020204" pitchFamily="34" charset="0"/>
              <a:buNone/>
              <a:defRPr lang="en-US" sz="1400" b="1" dirty="0"/>
            </a:lvl1pPr>
          </a:lstStyle>
          <a:p>
            <a:pPr marL="342900" lvl="0" indent="-342900"/>
            <a:r>
              <a:rPr lang="en-US" dirty="0"/>
              <a:t>Click to edit</a:t>
            </a:r>
          </a:p>
        </p:txBody>
      </p:sp>
      <p:sp>
        <p:nvSpPr>
          <p:cNvPr id="27" name="Rectangle 5">
            <a:extLst>
              <a:ext uri="{FF2B5EF4-FFF2-40B4-BE49-F238E27FC236}">
                <a16:creationId xmlns:a16="http://schemas.microsoft.com/office/drawing/2014/main" id="{E5156397-7E66-4580-963E-94391A7F7BD8}"/>
              </a:ext>
            </a:extLst>
          </p:cNvPr>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4B0FDDA-C966-492F-8A90-44851F439369}" type="datetime1">
              <a:rPr lang="en-US" smtClean="0"/>
              <a:t>10-Oct-17</a:t>
            </a:fld>
            <a:endParaRPr lang="en-US"/>
          </a:p>
        </p:txBody>
      </p:sp>
      <p:sp>
        <p:nvSpPr>
          <p:cNvPr id="28" name="Rounded Rectangle 7">
            <a:extLst>
              <a:ext uri="{FF2B5EF4-FFF2-40B4-BE49-F238E27FC236}">
                <a16:creationId xmlns:a16="http://schemas.microsoft.com/office/drawing/2014/main" id="{1B02ECF5-343B-4153-A4EA-EEB9090C204D}"/>
              </a:ext>
            </a:extLst>
          </p:cNvPr>
          <p:cNvSpPr/>
          <p:nvPr userDrawn="1"/>
        </p:nvSpPr>
        <p:spPr>
          <a:xfrm>
            <a:off x="3352800" y="1142999"/>
            <a:ext cx="2819400" cy="5267211"/>
          </a:xfrm>
          <a:prstGeom prst="roundRect">
            <a:avLst>
              <a:gd name="adj" fmla="val 2629"/>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9" name="Rectangle 7">
            <a:extLst>
              <a:ext uri="{FF2B5EF4-FFF2-40B4-BE49-F238E27FC236}">
                <a16:creationId xmlns:a16="http://schemas.microsoft.com/office/drawing/2014/main" id="{996F09CB-ACE6-4FC1-B285-929C7610BF65}"/>
              </a:ext>
            </a:extLst>
          </p:cNvPr>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8D52EEC2-F71C-4993-9655-5EB68AAE9A13}" type="datetime1">
              <a:rPr lang="en-US" smtClean="0"/>
              <a:t>10-Oct-17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E74C13-5FD0-4ECA-8446-27070582EE62}" type="datetime1">
              <a:rPr lang="en-US" smtClean="0"/>
              <a:t>10-Oct-17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54E9F11-A0BB-4BD3-A286-9273215E2DE0}" type="datetime1">
              <a:rPr lang="en-US" smtClean="0"/>
              <a:t>10-Oct-17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2130425"/>
            <a:ext cx="7924800" cy="1470025"/>
          </a:xfrm>
        </p:spPr>
        <p:txBody>
          <a:bodyPr>
            <a:normAutofit fontScale="90000"/>
          </a:bodyPr>
          <a:lstStyle/>
          <a:p>
            <a:pPr eaLnBrk="1" hangingPunct="1">
              <a:defRPr/>
            </a:pP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endParaRPr sz="4000">
              <a:solidFill>
                <a:srgbClr val="FFFF99"/>
              </a:solidFill>
              <a:effectLst>
                <a:outerShdw blurRad="38100" dist="38100" dir="2700000" algn="tl">
                  <a:srgbClr val="C0C0C0"/>
                </a:outerShdw>
              </a:effectLst>
              <a:latin typeface="Kabel Bk BT" pitchFamily="34" charset="0"/>
            </a:endParaRPr>
          </a:p>
        </p:txBody>
      </p:sp>
      <p:sp>
        <p:nvSpPr>
          <p:cNvPr id="5" name="Subtitle 4"/>
          <p:cNvSpPr>
            <a:spLocks noGrp="1"/>
          </p:cNvSpPr>
          <p:nvPr>
            <p:ph type="subTitle" idx="1"/>
          </p:nvPr>
        </p:nvSpPr>
        <p:spPr/>
        <p:txBody>
          <a:bodyPr/>
          <a:lstStyle/>
          <a:p>
            <a:pPr>
              <a:buFont typeface="Arial" charset="0"/>
              <a:buNone/>
              <a:defRPr/>
            </a:pPr>
            <a:endParaRPr lang="en-US"/>
          </a:p>
        </p:txBody>
      </p:sp>
      <p:sp>
        <p:nvSpPr>
          <p:cNvPr id="17411" name="Text Box 3"/>
          <p:cNvSpPr txBox="1">
            <a:spLocks noChangeArrowheads="1"/>
          </p:cNvSpPr>
          <p:nvPr/>
        </p:nvSpPr>
        <p:spPr bwMode="auto">
          <a:xfrm>
            <a:off x="182562" y="2473324"/>
            <a:ext cx="8931275" cy="784225"/>
          </a:xfrm>
          <a:prstGeom prst="rect">
            <a:avLst/>
          </a:prstGeom>
          <a:noFill/>
          <a:ln w="19050">
            <a:noFill/>
            <a:miter lim="800000"/>
            <a:headEnd/>
            <a:tailEnd/>
          </a:ln>
        </p:spPr>
        <p:txBody>
          <a:bodyPr>
            <a:spAutoFit/>
          </a:bodyPr>
          <a:lstStyle/>
          <a:p>
            <a:pPr algn="ctr">
              <a:defRPr/>
            </a:pPr>
            <a:r>
              <a:rPr lang="en-US" sz="4500" b="1" dirty="0">
                <a:effectLst>
                  <a:outerShdw blurRad="38100" dist="38100" dir="2700000" algn="tl">
                    <a:srgbClr val="000000">
                      <a:alpha val="43137"/>
                    </a:srgbClr>
                  </a:outerShdw>
                </a:effectLst>
                <a:latin typeface="Kabel Bk BT" pitchFamily="34" charset="0"/>
              </a:rPr>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55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EFBF4F-6E16-4537-AA4A-1E42B7EF1D1F}" type="slidenum">
              <a:rPr lang="en-US" altLang="en-US" sz="1200" smtClean="0">
                <a:solidFill>
                  <a:srgbClr val="898989"/>
                </a:solidFill>
              </a:rPr>
              <a:pPr>
                <a:spcBef>
                  <a:spcPct val="0"/>
                </a:spcBef>
                <a:buFontTx/>
                <a:buNone/>
              </a:pPr>
              <a:t>215</a:t>
            </a:fld>
            <a:endParaRPr lang="en-US" altLang="en-US" sz="1200">
              <a:solidFill>
                <a:srgbClr val="898989"/>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32"/>
          <p:cNvSpPr>
            <a:spLocks noChangeArrowheads="1"/>
          </p:cNvSpPr>
          <p:nvPr/>
        </p:nvSpPr>
        <p:spPr bwMode="auto">
          <a:xfrm>
            <a:off x="304800" y="3200400"/>
            <a:ext cx="8839200" cy="3055938"/>
          </a:xfrm>
          <a:prstGeom prst="rect">
            <a:avLst/>
          </a:prstGeom>
          <a:gradFill rotWithShape="0">
            <a:gsLst>
              <a:gs pos="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pPr>
              <a:defRPr/>
            </a:pPr>
            <a:endParaRPr lang="en-US"/>
          </a:p>
        </p:txBody>
      </p:sp>
      <p:grpSp>
        <p:nvGrpSpPr>
          <p:cNvPr id="423939" name="Group 1034"/>
          <p:cNvGrpSpPr>
            <a:grpSpLocks/>
          </p:cNvGrpSpPr>
          <p:nvPr/>
        </p:nvGrpSpPr>
        <p:grpSpPr bwMode="auto">
          <a:xfrm>
            <a:off x="304800" y="2286000"/>
            <a:ext cx="8839200" cy="949325"/>
            <a:chOff x="192" y="1440"/>
            <a:chExt cx="5568" cy="598"/>
          </a:xfrm>
        </p:grpSpPr>
        <p:pic>
          <p:nvPicPr>
            <p:cNvPr id="423990" name="Picture 10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440"/>
              <a:ext cx="1992"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3991" name="Line 1036"/>
            <p:cNvSpPr>
              <a:spLocks noChangeShapeType="1"/>
            </p:cNvSpPr>
            <p:nvPr/>
          </p:nvSpPr>
          <p:spPr bwMode="auto">
            <a:xfrm>
              <a:off x="257" y="2016"/>
              <a:ext cx="55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3940" name="Group 1037"/>
          <p:cNvGrpSpPr>
            <a:grpSpLocks/>
          </p:cNvGrpSpPr>
          <p:nvPr/>
        </p:nvGrpSpPr>
        <p:grpSpPr bwMode="auto">
          <a:xfrm>
            <a:off x="4497388" y="1436688"/>
            <a:ext cx="2970212" cy="1916112"/>
            <a:chOff x="2825" y="857"/>
            <a:chExt cx="1871" cy="1207"/>
          </a:xfrm>
        </p:grpSpPr>
        <p:sp>
          <p:nvSpPr>
            <p:cNvPr id="423972" name="Line 1038"/>
            <p:cNvSpPr>
              <a:spLocks noChangeShapeType="1"/>
            </p:cNvSpPr>
            <p:nvPr/>
          </p:nvSpPr>
          <p:spPr bwMode="auto">
            <a:xfrm flipH="1">
              <a:off x="3257" y="969"/>
              <a:ext cx="159"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3" name="Line 1039"/>
            <p:cNvSpPr>
              <a:spLocks noChangeShapeType="1"/>
            </p:cNvSpPr>
            <p:nvPr/>
          </p:nvSpPr>
          <p:spPr bwMode="auto">
            <a:xfrm flipH="1">
              <a:off x="3113" y="1257"/>
              <a:ext cx="15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4" name="Line 1040"/>
            <p:cNvSpPr>
              <a:spLocks noChangeShapeType="1"/>
            </p:cNvSpPr>
            <p:nvPr/>
          </p:nvSpPr>
          <p:spPr bwMode="auto">
            <a:xfrm flipH="1">
              <a:off x="3017" y="1353"/>
              <a:ext cx="111" cy="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5" name="Line 1041"/>
            <p:cNvSpPr>
              <a:spLocks noChangeShapeType="1"/>
            </p:cNvSpPr>
            <p:nvPr/>
          </p:nvSpPr>
          <p:spPr bwMode="auto">
            <a:xfrm flipH="1">
              <a:off x="2873" y="1545"/>
              <a:ext cx="15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6" name="Line 1042"/>
            <p:cNvSpPr>
              <a:spLocks noChangeShapeType="1"/>
            </p:cNvSpPr>
            <p:nvPr/>
          </p:nvSpPr>
          <p:spPr bwMode="auto">
            <a:xfrm flipH="1">
              <a:off x="2825" y="1641"/>
              <a:ext cx="63" cy="3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7" name="Line 1043"/>
            <p:cNvSpPr>
              <a:spLocks noChangeShapeType="1"/>
            </p:cNvSpPr>
            <p:nvPr/>
          </p:nvSpPr>
          <p:spPr bwMode="auto">
            <a:xfrm>
              <a:off x="3417" y="969"/>
              <a:ext cx="79"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8" name="Line 1044"/>
            <p:cNvSpPr>
              <a:spLocks noChangeShapeType="1"/>
            </p:cNvSpPr>
            <p:nvPr/>
          </p:nvSpPr>
          <p:spPr bwMode="auto">
            <a:xfrm flipV="1">
              <a:off x="3513" y="857"/>
              <a:ext cx="31"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9" name="Line 1045"/>
            <p:cNvSpPr>
              <a:spLocks noChangeShapeType="1"/>
            </p:cNvSpPr>
            <p:nvPr/>
          </p:nvSpPr>
          <p:spPr bwMode="auto">
            <a:xfrm>
              <a:off x="3561" y="873"/>
              <a:ext cx="175"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0" name="Line 1046"/>
            <p:cNvSpPr>
              <a:spLocks noChangeShapeType="1"/>
            </p:cNvSpPr>
            <p:nvPr/>
          </p:nvSpPr>
          <p:spPr bwMode="auto">
            <a:xfrm>
              <a:off x="3753" y="921"/>
              <a:ext cx="31"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1" name="Line 1047"/>
            <p:cNvSpPr>
              <a:spLocks noChangeShapeType="1"/>
            </p:cNvSpPr>
            <p:nvPr/>
          </p:nvSpPr>
          <p:spPr bwMode="auto">
            <a:xfrm flipV="1">
              <a:off x="3801" y="953"/>
              <a:ext cx="79"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2" name="Line 1048"/>
            <p:cNvSpPr>
              <a:spLocks noChangeShapeType="1"/>
            </p:cNvSpPr>
            <p:nvPr/>
          </p:nvSpPr>
          <p:spPr bwMode="auto">
            <a:xfrm>
              <a:off x="3897" y="969"/>
              <a:ext cx="223"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3" name="Line 1049"/>
            <p:cNvSpPr>
              <a:spLocks noChangeShapeType="1"/>
            </p:cNvSpPr>
            <p:nvPr/>
          </p:nvSpPr>
          <p:spPr bwMode="auto">
            <a:xfrm>
              <a:off x="4137" y="1065"/>
              <a:ext cx="79"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4" name="Line 1050"/>
            <p:cNvSpPr>
              <a:spLocks noChangeShapeType="1"/>
            </p:cNvSpPr>
            <p:nvPr/>
          </p:nvSpPr>
          <p:spPr bwMode="auto">
            <a:xfrm>
              <a:off x="4233" y="1209"/>
              <a:ext cx="31"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5" name="Line 1051"/>
            <p:cNvSpPr>
              <a:spLocks noChangeShapeType="1"/>
            </p:cNvSpPr>
            <p:nvPr/>
          </p:nvSpPr>
          <p:spPr bwMode="auto">
            <a:xfrm>
              <a:off x="4281" y="1353"/>
              <a:ext cx="127"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6" name="Line 1052"/>
            <p:cNvSpPr>
              <a:spLocks noChangeShapeType="1"/>
            </p:cNvSpPr>
            <p:nvPr/>
          </p:nvSpPr>
          <p:spPr bwMode="auto">
            <a:xfrm>
              <a:off x="4425" y="1497"/>
              <a:ext cx="271" cy="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Rectangle 1053"/>
            <p:cNvSpPr>
              <a:spLocks noChangeArrowheads="1"/>
            </p:cNvSpPr>
            <p:nvPr/>
          </p:nvSpPr>
          <p:spPr bwMode="auto">
            <a:xfrm>
              <a:off x="3072" y="1632"/>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DOCUMENTED</a:t>
              </a:r>
            </a:p>
            <a:p>
              <a:pPr algn="ctr">
                <a:defRPr/>
              </a:pPr>
              <a:r>
                <a:rPr lang="en-US" sz="1600" b="1">
                  <a:effectLst>
                    <a:outerShdw blurRad="38100" dist="38100" dir="2700000" algn="tl">
                      <a:srgbClr val="C0C0C0"/>
                    </a:outerShdw>
                  </a:effectLst>
                </a:rPr>
                <a:t>REWORK</a:t>
              </a:r>
            </a:p>
          </p:txBody>
        </p:sp>
        <p:sp>
          <p:nvSpPr>
            <p:cNvPr id="34" name="Rectangle 1054"/>
            <p:cNvSpPr>
              <a:spLocks noChangeArrowheads="1"/>
            </p:cNvSpPr>
            <p:nvPr/>
          </p:nvSpPr>
          <p:spPr bwMode="auto">
            <a:xfrm>
              <a:off x="3360" y="1200"/>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SCRAP</a:t>
              </a:r>
            </a:p>
          </p:txBody>
        </p:sp>
        <p:sp>
          <p:nvSpPr>
            <p:cNvPr id="35" name="Rectangle 1055"/>
            <p:cNvSpPr>
              <a:spLocks noChangeArrowheads="1"/>
            </p:cNvSpPr>
            <p:nvPr/>
          </p:nvSpPr>
          <p:spPr bwMode="auto">
            <a:xfrm>
              <a:off x="4080" y="1824"/>
              <a:ext cx="240"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WARRANTY</a:t>
              </a:r>
            </a:p>
            <a:p>
              <a:pPr algn="ctr">
                <a:defRPr/>
              </a:pPr>
              <a:r>
                <a:rPr lang="en-US" sz="1600" b="1">
                  <a:effectLst>
                    <a:outerShdw blurRad="38100" dist="38100" dir="2700000" algn="tl">
                      <a:srgbClr val="C0C0C0"/>
                    </a:outerShdw>
                  </a:effectLst>
                </a:rPr>
                <a:t>WORK</a:t>
              </a:r>
            </a:p>
          </p:txBody>
        </p:sp>
      </p:grpSp>
      <p:grpSp>
        <p:nvGrpSpPr>
          <p:cNvPr id="4" name="Group 1056"/>
          <p:cNvGrpSpPr>
            <a:grpSpLocks/>
          </p:cNvGrpSpPr>
          <p:nvPr/>
        </p:nvGrpSpPr>
        <p:grpSpPr bwMode="auto">
          <a:xfrm>
            <a:off x="3341688" y="3138488"/>
            <a:ext cx="4672012" cy="3198812"/>
            <a:chOff x="2105" y="1977"/>
            <a:chExt cx="2943" cy="2063"/>
          </a:xfrm>
        </p:grpSpPr>
        <p:sp>
          <p:nvSpPr>
            <p:cNvPr id="423945" name="Freeform 1057"/>
            <p:cNvSpPr>
              <a:spLocks/>
            </p:cNvSpPr>
            <p:nvPr/>
          </p:nvSpPr>
          <p:spPr bwMode="auto">
            <a:xfrm>
              <a:off x="2112" y="2016"/>
              <a:ext cx="2928" cy="2016"/>
            </a:xfrm>
            <a:custGeom>
              <a:avLst/>
              <a:gdLst>
                <a:gd name="T0" fmla="*/ 720 w 2928"/>
                <a:gd name="T1" fmla="*/ 0 h 2016"/>
                <a:gd name="T2" fmla="*/ 336 w 2928"/>
                <a:gd name="T3" fmla="*/ 336 h 2016"/>
                <a:gd name="T4" fmla="*/ 0 w 2928"/>
                <a:gd name="T5" fmla="*/ 960 h 2016"/>
                <a:gd name="T6" fmla="*/ 0 w 2928"/>
                <a:gd name="T7" fmla="*/ 1584 h 2016"/>
                <a:gd name="T8" fmla="*/ 480 w 2928"/>
                <a:gd name="T9" fmla="*/ 1728 h 2016"/>
                <a:gd name="T10" fmla="*/ 912 w 2928"/>
                <a:gd name="T11" fmla="*/ 2016 h 2016"/>
                <a:gd name="T12" fmla="*/ 1824 w 2928"/>
                <a:gd name="T13" fmla="*/ 2016 h 2016"/>
                <a:gd name="T14" fmla="*/ 2688 w 2928"/>
                <a:gd name="T15" fmla="*/ 1680 h 2016"/>
                <a:gd name="T16" fmla="*/ 2880 w 2928"/>
                <a:gd name="T17" fmla="*/ 1440 h 2016"/>
                <a:gd name="T18" fmla="*/ 2832 w 2928"/>
                <a:gd name="T19" fmla="*/ 1248 h 2016"/>
                <a:gd name="T20" fmla="*/ 2928 w 2928"/>
                <a:gd name="T21" fmla="*/ 864 h 2016"/>
                <a:gd name="T22" fmla="*/ 2592 w 2928"/>
                <a:gd name="T23" fmla="*/ 0 h 2016"/>
                <a:gd name="T24" fmla="*/ 720 w 2928"/>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28"/>
                <a:gd name="T40" fmla="*/ 0 h 2016"/>
                <a:gd name="T41" fmla="*/ 2928 w 2928"/>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28" h="2016">
                  <a:moveTo>
                    <a:pt x="720" y="0"/>
                  </a:moveTo>
                  <a:lnTo>
                    <a:pt x="336" y="336"/>
                  </a:lnTo>
                  <a:lnTo>
                    <a:pt x="0" y="960"/>
                  </a:lnTo>
                  <a:lnTo>
                    <a:pt x="0" y="1584"/>
                  </a:lnTo>
                  <a:lnTo>
                    <a:pt x="480" y="1728"/>
                  </a:lnTo>
                  <a:lnTo>
                    <a:pt x="912" y="2016"/>
                  </a:lnTo>
                  <a:lnTo>
                    <a:pt x="1824" y="2016"/>
                  </a:lnTo>
                  <a:lnTo>
                    <a:pt x="2688" y="1680"/>
                  </a:lnTo>
                  <a:lnTo>
                    <a:pt x="2880" y="1440"/>
                  </a:lnTo>
                  <a:lnTo>
                    <a:pt x="2832" y="1248"/>
                  </a:lnTo>
                  <a:lnTo>
                    <a:pt x="2928" y="864"/>
                  </a:lnTo>
                  <a:lnTo>
                    <a:pt x="2592" y="0"/>
                  </a:lnTo>
                  <a:lnTo>
                    <a:pt x="720" y="0"/>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423946" name="Line 1058"/>
            <p:cNvSpPr>
              <a:spLocks noChangeShapeType="1"/>
            </p:cNvSpPr>
            <p:nvPr/>
          </p:nvSpPr>
          <p:spPr bwMode="auto">
            <a:xfrm flipH="1">
              <a:off x="2441" y="1977"/>
              <a:ext cx="399" cy="3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7" name="Line 1059"/>
            <p:cNvSpPr>
              <a:spLocks noChangeShapeType="1"/>
            </p:cNvSpPr>
            <p:nvPr/>
          </p:nvSpPr>
          <p:spPr bwMode="auto">
            <a:xfrm flipH="1">
              <a:off x="2105" y="2361"/>
              <a:ext cx="351" cy="6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8" name="Line 1060"/>
            <p:cNvSpPr>
              <a:spLocks noChangeShapeType="1"/>
            </p:cNvSpPr>
            <p:nvPr/>
          </p:nvSpPr>
          <p:spPr bwMode="auto">
            <a:xfrm>
              <a:off x="2112" y="2985"/>
              <a:ext cx="0" cy="6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9" name="Line 1061"/>
            <p:cNvSpPr>
              <a:spLocks noChangeShapeType="1"/>
            </p:cNvSpPr>
            <p:nvPr/>
          </p:nvSpPr>
          <p:spPr bwMode="auto">
            <a:xfrm>
              <a:off x="2121" y="3609"/>
              <a:ext cx="463"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0" name="Line 1062"/>
            <p:cNvSpPr>
              <a:spLocks noChangeShapeType="1"/>
            </p:cNvSpPr>
            <p:nvPr/>
          </p:nvSpPr>
          <p:spPr bwMode="auto">
            <a:xfrm>
              <a:off x="2601" y="3753"/>
              <a:ext cx="415"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1" name="Line 1063"/>
            <p:cNvSpPr>
              <a:spLocks noChangeShapeType="1"/>
            </p:cNvSpPr>
            <p:nvPr/>
          </p:nvSpPr>
          <p:spPr bwMode="auto">
            <a:xfrm>
              <a:off x="3033" y="4032"/>
              <a:ext cx="8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2" name="Line 1064"/>
            <p:cNvSpPr>
              <a:spLocks noChangeShapeType="1"/>
            </p:cNvSpPr>
            <p:nvPr/>
          </p:nvSpPr>
          <p:spPr bwMode="auto">
            <a:xfrm flipV="1">
              <a:off x="3945" y="3689"/>
              <a:ext cx="799"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3" name="Line 1065"/>
            <p:cNvSpPr>
              <a:spLocks noChangeShapeType="1"/>
            </p:cNvSpPr>
            <p:nvPr/>
          </p:nvSpPr>
          <p:spPr bwMode="auto">
            <a:xfrm flipV="1">
              <a:off x="4761" y="3497"/>
              <a:ext cx="223"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4" name="Line 1066"/>
            <p:cNvSpPr>
              <a:spLocks noChangeShapeType="1"/>
            </p:cNvSpPr>
            <p:nvPr/>
          </p:nvSpPr>
          <p:spPr bwMode="auto">
            <a:xfrm flipH="1" flipV="1">
              <a:off x="4937" y="3257"/>
              <a:ext cx="63"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5" name="Line 1067"/>
            <p:cNvSpPr>
              <a:spLocks noChangeShapeType="1"/>
            </p:cNvSpPr>
            <p:nvPr/>
          </p:nvSpPr>
          <p:spPr bwMode="auto">
            <a:xfrm>
              <a:off x="4713" y="1977"/>
              <a:ext cx="79"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6" name="Line 1068"/>
            <p:cNvSpPr>
              <a:spLocks noChangeShapeType="1"/>
            </p:cNvSpPr>
            <p:nvPr/>
          </p:nvSpPr>
          <p:spPr bwMode="auto">
            <a:xfrm>
              <a:off x="4809" y="2217"/>
              <a:ext cx="223" cy="6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7" name="Line 1069"/>
            <p:cNvSpPr>
              <a:spLocks noChangeShapeType="1"/>
            </p:cNvSpPr>
            <p:nvPr/>
          </p:nvSpPr>
          <p:spPr bwMode="auto">
            <a:xfrm flipH="1">
              <a:off x="4985" y="2889"/>
              <a:ext cx="63"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8" name="Line 1070"/>
            <p:cNvSpPr>
              <a:spLocks noChangeShapeType="1"/>
            </p:cNvSpPr>
            <p:nvPr/>
          </p:nvSpPr>
          <p:spPr bwMode="auto">
            <a:xfrm flipH="1">
              <a:off x="4937" y="3129"/>
              <a:ext cx="63"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Rectangle 1071"/>
            <p:cNvSpPr>
              <a:spLocks noChangeArrowheads="1"/>
            </p:cNvSpPr>
            <p:nvPr/>
          </p:nvSpPr>
          <p:spPr bwMode="auto">
            <a:xfrm>
              <a:off x="3888" y="2112"/>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LATE PENALTIES</a:t>
              </a:r>
            </a:p>
          </p:txBody>
        </p:sp>
        <p:sp>
          <p:nvSpPr>
            <p:cNvPr id="52" name="Rectangle 1072"/>
            <p:cNvSpPr>
              <a:spLocks noChangeArrowheads="1"/>
            </p:cNvSpPr>
            <p:nvPr/>
          </p:nvSpPr>
          <p:spPr bwMode="auto">
            <a:xfrm>
              <a:off x="4140" y="2448"/>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RUSH</a:t>
              </a:r>
            </a:p>
            <a:p>
              <a:pPr algn="ctr">
                <a:defRPr/>
              </a:pPr>
              <a:r>
                <a:rPr lang="en-US" sz="1600" b="1">
                  <a:effectLst>
                    <a:outerShdw blurRad="38100" dist="38100" dir="2700000" algn="tl">
                      <a:srgbClr val="C0C0C0"/>
                    </a:outerShdw>
                  </a:effectLst>
                </a:rPr>
                <a:t>DELIVERIES</a:t>
              </a:r>
            </a:p>
          </p:txBody>
        </p:sp>
        <p:sp>
          <p:nvSpPr>
            <p:cNvPr id="53" name="Rectangle 1073"/>
            <p:cNvSpPr>
              <a:spLocks noChangeArrowheads="1"/>
            </p:cNvSpPr>
            <p:nvPr/>
          </p:nvSpPr>
          <p:spPr bwMode="auto">
            <a:xfrm>
              <a:off x="2400" y="2496"/>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OVERTIME</a:t>
              </a:r>
            </a:p>
          </p:txBody>
        </p:sp>
        <p:sp>
          <p:nvSpPr>
            <p:cNvPr id="54" name="Rectangle 1074"/>
            <p:cNvSpPr>
              <a:spLocks noChangeArrowheads="1"/>
            </p:cNvSpPr>
            <p:nvPr/>
          </p:nvSpPr>
          <p:spPr bwMode="auto">
            <a:xfrm>
              <a:off x="3168" y="3168"/>
              <a:ext cx="624" cy="249"/>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HIDDEN</a:t>
              </a:r>
            </a:p>
            <a:p>
              <a:pPr algn="ctr">
                <a:defRPr/>
              </a:pPr>
              <a:r>
                <a:rPr lang="en-US" sz="1600" b="1">
                  <a:effectLst>
                    <a:outerShdw blurRad="38100" dist="38100" dir="2700000" algn="tl">
                      <a:srgbClr val="C0C0C0"/>
                    </a:outerShdw>
                  </a:effectLst>
                </a:rPr>
                <a:t>REWORK</a:t>
              </a:r>
            </a:p>
          </p:txBody>
        </p:sp>
        <p:sp>
          <p:nvSpPr>
            <p:cNvPr id="55" name="Rectangle 1075"/>
            <p:cNvSpPr>
              <a:spLocks noChangeArrowheads="1"/>
            </p:cNvSpPr>
            <p:nvPr/>
          </p:nvSpPr>
          <p:spPr bwMode="auto">
            <a:xfrm>
              <a:off x="2784" y="2064"/>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FAILURE </a:t>
              </a:r>
            </a:p>
            <a:p>
              <a:pPr algn="ctr">
                <a:defRPr/>
              </a:pPr>
              <a:r>
                <a:rPr lang="en-US" sz="1600" b="1">
                  <a:effectLst>
                    <a:outerShdw blurRad="38100" dist="38100" dir="2700000" algn="tl">
                      <a:srgbClr val="C0C0C0"/>
                    </a:outerShdw>
                  </a:effectLst>
                </a:rPr>
                <a:t>ANALYSIS</a:t>
              </a:r>
            </a:p>
          </p:txBody>
        </p:sp>
        <p:sp>
          <p:nvSpPr>
            <p:cNvPr id="56" name="Rectangle 1076"/>
            <p:cNvSpPr>
              <a:spLocks noChangeArrowheads="1"/>
            </p:cNvSpPr>
            <p:nvPr/>
          </p:nvSpPr>
          <p:spPr bwMode="auto">
            <a:xfrm>
              <a:off x="3696" y="3600"/>
              <a:ext cx="624" cy="247"/>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DUPLICATION </a:t>
              </a:r>
            </a:p>
            <a:p>
              <a:pPr algn="ctr">
                <a:defRPr/>
              </a:pPr>
              <a:r>
                <a:rPr lang="en-US" sz="1600" b="1">
                  <a:effectLst>
                    <a:outerShdw blurRad="38100" dist="38100" dir="2700000" algn="tl">
                      <a:srgbClr val="C0C0C0"/>
                    </a:outerShdw>
                  </a:effectLst>
                </a:rPr>
                <a:t>OF EFFORT</a:t>
              </a:r>
            </a:p>
          </p:txBody>
        </p:sp>
        <p:sp>
          <p:nvSpPr>
            <p:cNvPr id="57" name="Rectangle 1077"/>
            <p:cNvSpPr>
              <a:spLocks noChangeArrowheads="1"/>
            </p:cNvSpPr>
            <p:nvPr/>
          </p:nvSpPr>
          <p:spPr bwMode="auto">
            <a:xfrm>
              <a:off x="4176" y="2796"/>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MISSED </a:t>
              </a:r>
            </a:p>
            <a:p>
              <a:pPr algn="ctr">
                <a:defRPr/>
              </a:pPr>
              <a:r>
                <a:rPr lang="en-US" sz="1600" b="1">
                  <a:effectLst>
                    <a:outerShdw blurRad="38100" dist="38100" dir="2700000" algn="tl">
                      <a:srgbClr val="C0C0C0"/>
                    </a:outerShdw>
                  </a:effectLst>
                </a:rPr>
                <a:t>OPPORTUNITIES</a:t>
              </a:r>
            </a:p>
          </p:txBody>
        </p:sp>
        <p:sp>
          <p:nvSpPr>
            <p:cNvPr id="58" name="Rectangle 1078"/>
            <p:cNvSpPr>
              <a:spLocks noChangeArrowheads="1"/>
            </p:cNvSpPr>
            <p:nvPr/>
          </p:nvSpPr>
          <p:spPr bwMode="auto">
            <a:xfrm>
              <a:off x="2784" y="3504"/>
              <a:ext cx="624" cy="257"/>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LATE</a:t>
              </a:r>
            </a:p>
            <a:p>
              <a:pPr algn="ctr">
                <a:defRPr/>
              </a:pPr>
              <a:r>
                <a:rPr lang="en-US" sz="1600" b="1">
                  <a:effectLst>
                    <a:outerShdw blurRad="38100" dist="38100" dir="2700000" algn="tl">
                      <a:srgbClr val="C0C0C0"/>
                    </a:outerShdw>
                  </a:effectLst>
                </a:rPr>
                <a:t>DELIVERIES</a:t>
              </a:r>
            </a:p>
          </p:txBody>
        </p:sp>
        <p:sp>
          <p:nvSpPr>
            <p:cNvPr id="59" name="Rectangle 1079"/>
            <p:cNvSpPr>
              <a:spLocks noChangeArrowheads="1"/>
            </p:cNvSpPr>
            <p:nvPr/>
          </p:nvSpPr>
          <p:spPr bwMode="auto">
            <a:xfrm>
              <a:off x="3156" y="2652"/>
              <a:ext cx="624" cy="250"/>
            </a:xfrm>
            <a:prstGeom prst="rect">
              <a:avLst/>
            </a:prstGeom>
            <a:noFill/>
            <a:ln w="12700">
              <a:noFill/>
              <a:miter lim="800000"/>
              <a:headEnd/>
              <a:tailEnd/>
            </a:ln>
            <a:effectLst/>
          </p:spPr>
          <p:txBody>
            <a:bodyPr wrap="none" lIns="90488" tIns="44450" rIns="90488" bIns="44450" anchor="ctr"/>
            <a:lstStyle/>
            <a:p>
              <a:pPr algn="ctr">
                <a:defRPr/>
              </a:pPr>
              <a:r>
                <a:rPr lang="en-US" sz="1400" b="1">
                  <a:effectLst>
                    <a:outerShdw blurRad="38100" dist="38100" dir="2700000" algn="tl">
                      <a:srgbClr val="C0C0C0"/>
                    </a:outerShdw>
                  </a:effectLst>
                </a:rPr>
                <a:t>CUSTOMER</a:t>
              </a:r>
            </a:p>
            <a:p>
              <a:pPr algn="ctr">
                <a:defRPr/>
              </a:pPr>
              <a:r>
                <a:rPr lang="en-US" sz="1400" b="1">
                  <a:effectLst>
                    <a:outerShdw blurRad="38100" dist="38100" dir="2700000" algn="tl">
                      <a:srgbClr val="C0C0C0"/>
                    </a:outerShdw>
                  </a:effectLst>
                </a:rPr>
                <a:t>DISSATISFACTION</a:t>
              </a:r>
            </a:p>
          </p:txBody>
        </p:sp>
        <p:sp>
          <p:nvSpPr>
            <p:cNvPr id="60" name="Rectangle 1080"/>
            <p:cNvSpPr>
              <a:spLocks noChangeArrowheads="1"/>
            </p:cNvSpPr>
            <p:nvPr/>
          </p:nvSpPr>
          <p:spPr bwMode="auto">
            <a:xfrm>
              <a:off x="2220" y="3216"/>
              <a:ext cx="624" cy="244"/>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REDESIGN</a:t>
              </a:r>
            </a:p>
          </p:txBody>
        </p:sp>
        <p:sp>
          <p:nvSpPr>
            <p:cNvPr id="61" name="Rectangle 1081"/>
            <p:cNvSpPr>
              <a:spLocks noChangeArrowheads="1"/>
            </p:cNvSpPr>
            <p:nvPr/>
          </p:nvSpPr>
          <p:spPr bwMode="auto">
            <a:xfrm>
              <a:off x="3408" y="2304"/>
              <a:ext cx="624" cy="254"/>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CONFUSION</a:t>
              </a:r>
            </a:p>
          </p:txBody>
        </p:sp>
        <p:sp>
          <p:nvSpPr>
            <p:cNvPr id="62" name="Rectangle 1082"/>
            <p:cNvSpPr>
              <a:spLocks noChangeArrowheads="1"/>
            </p:cNvSpPr>
            <p:nvPr/>
          </p:nvSpPr>
          <p:spPr bwMode="auto">
            <a:xfrm>
              <a:off x="2376" y="2916"/>
              <a:ext cx="624" cy="243"/>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PRODUCT</a:t>
              </a:r>
            </a:p>
            <a:p>
              <a:pPr algn="ctr">
                <a:defRPr/>
              </a:pPr>
              <a:r>
                <a:rPr lang="en-US" sz="1600" b="1">
                  <a:effectLst>
                    <a:outerShdw blurRad="38100" dist="38100" dir="2700000" algn="tl">
                      <a:srgbClr val="C0C0C0"/>
                    </a:outerShdw>
                  </a:effectLst>
                </a:rPr>
                <a:t>IMAGE</a:t>
              </a:r>
            </a:p>
          </p:txBody>
        </p:sp>
        <p:sp>
          <p:nvSpPr>
            <p:cNvPr id="63" name="Rectangle 1083"/>
            <p:cNvSpPr>
              <a:spLocks noChangeArrowheads="1"/>
            </p:cNvSpPr>
            <p:nvPr/>
          </p:nvSpPr>
          <p:spPr bwMode="auto">
            <a:xfrm>
              <a:off x="4044" y="3168"/>
              <a:ext cx="624" cy="249"/>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CORPORATE</a:t>
              </a:r>
            </a:p>
            <a:p>
              <a:pPr algn="ctr">
                <a:defRPr/>
              </a:pPr>
              <a:r>
                <a:rPr lang="en-US" sz="1600" b="1">
                  <a:effectLst>
                    <a:outerShdw blurRad="38100" dist="38100" dir="2700000" algn="tl">
                      <a:srgbClr val="C0C0C0"/>
                    </a:outerShdw>
                  </a:effectLst>
                </a:rPr>
                <a:t>IMAGE</a:t>
              </a:r>
            </a:p>
          </p:txBody>
        </p:sp>
      </p:grpSp>
      <p:sp>
        <p:nvSpPr>
          <p:cNvPr id="423942" name="Rectangle 27"/>
          <p:cNvSpPr>
            <a:spLocks noGrp="1" noChangeArrowheads="1"/>
          </p:cNvSpPr>
          <p:nvPr>
            <p:ph type="title"/>
          </p:nvPr>
        </p:nvSpPr>
        <p:spPr>
          <a:xfrm>
            <a:off x="0" y="0"/>
            <a:ext cx="9144000" cy="838200"/>
          </a:xfrm>
        </p:spPr>
        <p:txBody>
          <a:bodyPr/>
          <a:lstStyle/>
          <a:p>
            <a:r>
              <a:rPr altLang="en-US" b="1"/>
              <a:t>Cost of Nonconformance- Iceberg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39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8C0C61-836C-4872-B6EB-7F9D23E92680}" type="slidenum">
              <a:rPr lang="en-US" altLang="en-US" sz="1200" smtClean="0">
                <a:solidFill>
                  <a:srgbClr val="898989"/>
                </a:solidFill>
              </a:rPr>
              <a:pPr>
                <a:spcBef>
                  <a:spcPct val="0"/>
                </a:spcBef>
                <a:buFontTx/>
                <a:buNone/>
              </a:pPr>
              <a:t>224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itle 4"/>
          <p:cNvSpPr>
            <a:spLocks noGrp="1"/>
          </p:cNvSpPr>
          <p:nvPr>
            <p:ph type="title"/>
          </p:nvPr>
        </p:nvSpPr>
        <p:spPr>
          <a:xfrm>
            <a:off x="0" y="0"/>
            <a:ext cx="9144000" cy="838200"/>
          </a:xfrm>
        </p:spPr>
        <p:txBody>
          <a:bodyPr/>
          <a:lstStyle/>
          <a:p>
            <a:r>
              <a:rPr altLang="en-US" b="1"/>
              <a:t>Exercise-21</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sections of QMP of your project OR</a:t>
            </a:r>
          </a:p>
          <a:p>
            <a:pPr marL="514350" indent="-514350">
              <a:buFont typeface="+mj-lt"/>
              <a:buAutoNum type="alphaLcPeriod"/>
              <a:defRPr/>
            </a:pPr>
            <a:r>
              <a:rPr lang="en-US" sz="2800" b="1" dirty="0"/>
              <a:t>Write Quality Metrics for your projects, their goal, and threshold values OR</a:t>
            </a:r>
          </a:p>
          <a:p>
            <a:pPr marL="514350" indent="-514350">
              <a:buFont typeface="+mj-lt"/>
              <a:buAutoNum type="alphaLcPeriod"/>
              <a:defRPr/>
            </a:pPr>
            <a:r>
              <a:rPr lang="en-US" sz="2800" b="1" dirty="0"/>
              <a:t>Identify the name of checklists used in your project</a:t>
            </a:r>
          </a:p>
          <a:p>
            <a:pPr marL="342900" lvl="1" indent="-342900" algn="ctr">
              <a:buClr>
                <a:schemeClr val="accent1"/>
              </a:buClr>
              <a:buFont typeface="Wingdings" pitchFamily="2" charset="2"/>
              <a:buNone/>
              <a:defRPr/>
            </a:pPr>
            <a:endParaRPr lang="en-US" b="1" dirty="0">
              <a:latin typeface="Kabel Bk BT" pitchFamily="34" charset="0"/>
            </a:endParaRPr>
          </a:p>
        </p:txBody>
      </p:sp>
      <p:sp>
        <p:nvSpPr>
          <p:cNvPr id="42598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2599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1C23E3-895C-4D03-A2E1-E1DB681AD393}" type="slidenum">
              <a:rPr lang="en-US" altLang="en-US" sz="1200" smtClean="0">
                <a:solidFill>
                  <a:srgbClr val="898989"/>
                </a:solidFill>
              </a:rPr>
              <a:pPr>
                <a:spcBef>
                  <a:spcPct val="0"/>
                </a:spcBef>
                <a:buFontTx/>
                <a:buNone/>
              </a:pPr>
              <a:t>225</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9"/>
          <p:cNvSpPr>
            <a:spLocks noGrp="1"/>
          </p:cNvSpPr>
          <p:nvPr>
            <p:ph idx="1"/>
          </p:nvPr>
        </p:nvSpPr>
        <p:spPr/>
        <p:txBody>
          <a:bodyPr/>
          <a:lstStyle/>
          <a:p>
            <a:pPr marL="0" indent="0" algn="just">
              <a:buNone/>
              <a:defRPr/>
            </a:pPr>
            <a:r>
              <a:rPr lang="en-IN" dirty="0"/>
              <a:t>The process of translating the quality management plan into executable quality activities that incorporate the organization’s quality policies into the project. </a:t>
            </a:r>
            <a:r>
              <a:rPr lang="en-US" altLang="en-US" b="1" dirty="0"/>
              <a:t> </a:t>
            </a:r>
          </a:p>
          <a:p>
            <a:pPr algn="just">
              <a:defRPr/>
            </a:pPr>
            <a:endParaRPr lang="en-US" altLang="en-US" dirty="0"/>
          </a:p>
        </p:txBody>
      </p:sp>
      <p:sp>
        <p:nvSpPr>
          <p:cNvPr id="428035" name="Rectangle 27"/>
          <p:cNvSpPr>
            <a:spLocks noGrp="1" noChangeArrowheads="1"/>
          </p:cNvSpPr>
          <p:nvPr>
            <p:ph type="title"/>
          </p:nvPr>
        </p:nvSpPr>
        <p:spPr>
          <a:xfrm>
            <a:off x="0" y="0"/>
            <a:ext cx="9144000" cy="838200"/>
          </a:xfrm>
        </p:spPr>
        <p:txBody>
          <a:bodyPr/>
          <a:lstStyle/>
          <a:p>
            <a:r>
              <a:rPr altLang="en-US" sz="4400" b="1" dirty="0"/>
              <a:t>2</a:t>
            </a:r>
            <a:r>
              <a:rPr lang="en-US" altLang="en-US" sz="4400" b="1" dirty="0"/>
              <a:t>5</a:t>
            </a:r>
            <a:r>
              <a:rPr altLang="en-US" sz="4400" b="1" dirty="0"/>
              <a:t>. </a:t>
            </a:r>
            <a:r>
              <a:rPr lang="en-US" altLang="en-US" sz="4400" b="1" dirty="0"/>
              <a:t>Manage Quality</a:t>
            </a:r>
            <a:endParaRPr altLang="en-US" sz="4400"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8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290364-E394-467E-A40D-D095EE1B11DC}" type="slidenum">
              <a:rPr lang="en-US" altLang="en-US" sz="1200" smtClean="0">
                <a:solidFill>
                  <a:srgbClr val="898989"/>
                </a:solidFill>
              </a:rPr>
              <a:pPr>
                <a:spcBef>
                  <a:spcPct val="0"/>
                </a:spcBef>
                <a:buFontTx/>
                <a:buNone/>
              </a:pPr>
              <a:t>226</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Placeholder 5"/>
          <p:cNvSpPr>
            <a:spLocks noGrp="1"/>
          </p:cNvSpPr>
          <p:nvPr>
            <p:ph type="body" sz="quarter" idx="13"/>
          </p:nvPr>
        </p:nvSpPr>
        <p:spPr/>
        <p:txBody>
          <a:bodyPr/>
          <a:lstStyle/>
          <a:p>
            <a:r>
              <a:rPr lang="en-US" sz="1400" dirty="0"/>
              <a:t>.1 Data gathering</a:t>
            </a:r>
          </a:p>
          <a:p>
            <a:pPr lvl="1"/>
            <a:r>
              <a:rPr lang="en-US" sz="1200" dirty="0"/>
              <a:t>• Checklists</a:t>
            </a:r>
          </a:p>
          <a:p>
            <a:r>
              <a:rPr lang="en-US" sz="1400" dirty="0"/>
              <a:t>.2 Data analysis</a:t>
            </a:r>
          </a:p>
          <a:p>
            <a:pPr lvl="1"/>
            <a:r>
              <a:rPr lang="en-US" sz="1200" dirty="0"/>
              <a:t>• Alternatives analysis</a:t>
            </a:r>
          </a:p>
          <a:p>
            <a:pPr lvl="1"/>
            <a:r>
              <a:rPr lang="en-US" sz="1200" dirty="0"/>
              <a:t>• Document analysis</a:t>
            </a:r>
          </a:p>
          <a:p>
            <a:pPr lvl="1"/>
            <a:r>
              <a:rPr lang="en-US" sz="1200" dirty="0"/>
              <a:t>• Process analysis</a:t>
            </a:r>
          </a:p>
          <a:p>
            <a:pPr lvl="1"/>
            <a:r>
              <a:rPr lang="en-US" sz="1200" dirty="0"/>
              <a:t>• Root cause analysis</a:t>
            </a:r>
          </a:p>
          <a:p>
            <a:r>
              <a:rPr lang="en-US" sz="1400" dirty="0"/>
              <a:t>.3 Decision making</a:t>
            </a:r>
          </a:p>
          <a:p>
            <a:pPr lvl="1"/>
            <a:r>
              <a:rPr lang="en-US" sz="1200" dirty="0"/>
              <a:t>• Multicriteria decision analysis</a:t>
            </a:r>
          </a:p>
          <a:p>
            <a:r>
              <a:rPr lang="en-US" sz="1400" dirty="0"/>
              <a:t>.4 Data representation</a:t>
            </a:r>
          </a:p>
          <a:p>
            <a:pPr lvl="1"/>
            <a:r>
              <a:rPr lang="en-US" sz="1200" dirty="0"/>
              <a:t>• Affinity diagrams</a:t>
            </a:r>
          </a:p>
          <a:p>
            <a:pPr lvl="1"/>
            <a:r>
              <a:rPr lang="en-US" sz="1200" dirty="0"/>
              <a:t>• Cause-and-effect diagrams</a:t>
            </a:r>
          </a:p>
          <a:p>
            <a:pPr lvl="1"/>
            <a:r>
              <a:rPr lang="en-US" sz="1200" dirty="0"/>
              <a:t>• Flowcharts</a:t>
            </a:r>
          </a:p>
          <a:p>
            <a:pPr lvl="1"/>
            <a:r>
              <a:rPr lang="en-US" sz="1200" dirty="0"/>
              <a:t>• Histograms</a:t>
            </a:r>
          </a:p>
          <a:p>
            <a:pPr lvl="1"/>
            <a:r>
              <a:rPr lang="en-US" sz="1200" dirty="0"/>
              <a:t>• Matrix diagrams</a:t>
            </a:r>
          </a:p>
          <a:p>
            <a:pPr lvl="1"/>
            <a:r>
              <a:rPr lang="en-US" sz="12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altLang="en-US" sz="1400" dirty="0"/>
          </a:p>
        </p:txBody>
      </p:sp>
      <p:sp>
        <p:nvSpPr>
          <p:cNvPr id="64514" name="Title 3"/>
          <p:cNvSpPr>
            <a:spLocks noGrp="1"/>
          </p:cNvSpPr>
          <p:nvPr>
            <p:ph type="title"/>
          </p:nvPr>
        </p:nvSpPr>
        <p:spPr/>
        <p:txBody>
          <a:bodyPr>
            <a:normAutofit/>
          </a:bodyPr>
          <a:lstStyle/>
          <a:p>
            <a:pPr>
              <a:defRPr/>
            </a:pPr>
            <a:r>
              <a:rPr lang="en-US" dirty="0"/>
              <a:t>Manage Quality</a:t>
            </a:r>
            <a:endParaRPr dirty="0"/>
          </a:p>
        </p:txBody>
      </p:sp>
      <p:sp>
        <p:nvSpPr>
          <p:cNvPr id="430083" name="Content Placeholder 4"/>
          <p:cNvSpPr>
            <a:spLocks noGrp="1"/>
          </p:cNvSpPr>
          <p:nvPr>
            <p:ph sz="quarter" idx="12"/>
          </p:nvPr>
        </p:nvSpPr>
        <p:spPr/>
        <p:txBody>
          <a:bodyPr/>
          <a:lstStyle/>
          <a:p>
            <a:r>
              <a:rPr lang="en-US" dirty="0"/>
              <a:t>.1 Project management 	plan</a:t>
            </a:r>
          </a:p>
          <a:p>
            <a:pPr lvl="1"/>
            <a:r>
              <a:rPr lang="en-US" dirty="0"/>
              <a:t>• Quality management 	plan</a:t>
            </a:r>
          </a:p>
          <a:p>
            <a:r>
              <a:rPr lang="en-US" dirty="0"/>
              <a:t>.2 Project documents</a:t>
            </a:r>
          </a:p>
          <a:p>
            <a:pPr lvl="1"/>
            <a:r>
              <a:rPr lang="en-US" dirty="0"/>
              <a:t>• Lessons learned 	register</a:t>
            </a:r>
          </a:p>
          <a:p>
            <a:pPr lvl="1"/>
            <a:r>
              <a:rPr lang="en-US" dirty="0"/>
              <a:t>• Quality control 	measurements</a:t>
            </a:r>
          </a:p>
          <a:p>
            <a:pPr lvl="1"/>
            <a:r>
              <a:rPr lang="en-US" dirty="0"/>
              <a:t>• Quality metrics</a:t>
            </a:r>
          </a:p>
          <a:p>
            <a:pPr lvl="1"/>
            <a:r>
              <a:rPr lang="en-US" dirty="0"/>
              <a:t>• Risk report</a:t>
            </a:r>
          </a:p>
          <a:p>
            <a:r>
              <a:rPr lang="en-US" dirty="0"/>
              <a:t>.3 OPAs</a:t>
            </a:r>
            <a:endParaRPr lang="en-US" altLang="en-US" dirty="0"/>
          </a:p>
        </p:txBody>
      </p:sp>
      <p:sp>
        <p:nvSpPr>
          <p:cNvPr id="430085" name="Text Placeholder 6"/>
          <p:cNvSpPr>
            <a:spLocks noGrp="1"/>
          </p:cNvSpPr>
          <p:nvPr>
            <p:ph type="body" sz="quarter" idx="14"/>
          </p:nvPr>
        </p:nvSpPr>
        <p:spPr/>
        <p:txBody>
          <a:bodyPr/>
          <a:lstStyle/>
          <a:p>
            <a:r>
              <a:rPr lang="en-US" sz="1800" dirty="0"/>
              <a:t>.1 Quality reports</a:t>
            </a:r>
          </a:p>
          <a:p>
            <a:r>
              <a:rPr lang="en-US" sz="1800" dirty="0"/>
              <a:t>.2 Test and evaluation</a:t>
            </a:r>
          </a:p>
          <a:p>
            <a:pPr lvl="1"/>
            <a:r>
              <a:rPr lang="en-US" sz="1600" dirty="0"/>
              <a:t>documents</a:t>
            </a:r>
          </a:p>
          <a:p>
            <a:r>
              <a:rPr lang="en-US" sz="1800" dirty="0"/>
              <a:t>.3 Change requests</a:t>
            </a:r>
          </a:p>
          <a:p>
            <a:r>
              <a:rPr lang="en-US" sz="1800" dirty="0"/>
              <a:t>.4 PMP updates</a:t>
            </a:r>
          </a:p>
          <a:p>
            <a:pPr lvl="1"/>
            <a:r>
              <a:rPr lang="en-US" sz="1600" dirty="0"/>
              <a:t>• Quality management 	plan</a:t>
            </a:r>
          </a:p>
          <a:p>
            <a:pPr lvl="1"/>
            <a:r>
              <a:rPr lang="en-US" sz="1600" dirty="0"/>
              <a:t>• Scope baseline</a:t>
            </a:r>
          </a:p>
          <a:p>
            <a:pPr lvl="1"/>
            <a:r>
              <a:rPr lang="en-US" sz="1600" dirty="0"/>
              <a:t>• Schedule baseline</a:t>
            </a:r>
          </a:p>
          <a:p>
            <a:pPr lvl="1"/>
            <a:r>
              <a:rPr lang="en-US" sz="1600" dirty="0"/>
              <a:t>• Cost baseline</a:t>
            </a:r>
          </a:p>
          <a:p>
            <a:r>
              <a:rPr lang="en-US" sz="1800" dirty="0"/>
              <a:t>.5 Project documents 	updates</a:t>
            </a:r>
          </a:p>
          <a:p>
            <a:pPr lvl="1"/>
            <a:r>
              <a:rPr lang="en-US" sz="1600" dirty="0"/>
              <a:t>• Issue log</a:t>
            </a:r>
          </a:p>
          <a:p>
            <a:pPr lvl="1"/>
            <a:r>
              <a:rPr lang="en-US" sz="1600" dirty="0"/>
              <a:t>• Lessons learned register</a:t>
            </a:r>
          </a:p>
          <a:p>
            <a:pPr lvl="1"/>
            <a:r>
              <a:rPr lang="en-US" sz="1600" dirty="0"/>
              <a:t>• Risk register</a:t>
            </a:r>
            <a:endParaRPr lang="en-US" altLang="en-US" sz="1600" dirty="0"/>
          </a:p>
        </p:txBody>
      </p:sp>
      <p:sp>
        <p:nvSpPr>
          <p:cNvPr id="8" name="Text Placeholder 7"/>
          <p:cNvSpPr>
            <a:spLocks noGrp="1"/>
          </p:cNvSpPr>
          <p:nvPr>
            <p:ph type="body" sz="quarter" idx="15"/>
          </p:nvPr>
        </p:nvSpPr>
        <p:spPr/>
        <p:txBody>
          <a:bodyPr/>
          <a:lstStyle/>
          <a:p>
            <a:pPr>
              <a:defRPr/>
            </a:pPr>
            <a:r>
              <a:rPr lang="en-US" dirty="0"/>
              <a:t>PQM</a:t>
            </a:r>
          </a:p>
        </p:txBody>
      </p:sp>
      <p:sp>
        <p:nvSpPr>
          <p:cNvPr id="9" name="Text Placeholder 8"/>
          <p:cNvSpPr>
            <a:spLocks noGrp="1"/>
          </p:cNvSpPr>
          <p:nvPr>
            <p:ph type="body" sz="quarter" idx="16"/>
          </p:nvPr>
        </p:nvSpPr>
        <p:spPr/>
        <p:txBody>
          <a:bodyPr/>
          <a:lstStyle/>
          <a:p>
            <a:pPr>
              <a:defRPr/>
            </a:pPr>
            <a:r>
              <a:rPr lang="en-US" dirty="0"/>
              <a:t>EXEC</a:t>
            </a:r>
          </a:p>
        </p:txBody>
      </p:sp>
      <p:sp>
        <p:nvSpPr>
          <p:cNvPr id="43008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77B75A-47F7-413B-97B5-15884C0B9444}" type="slidenum">
              <a:rPr lang="en-US" altLang="en-US" sz="1200" smtClean="0">
                <a:solidFill>
                  <a:srgbClr val="898989"/>
                </a:solidFill>
              </a:rPr>
              <a:pPr>
                <a:spcBef>
                  <a:spcPct val="0"/>
                </a:spcBef>
                <a:buFontTx/>
                <a:buNone/>
              </a:pPr>
              <a:t>227</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4"/>
          <p:cNvSpPr>
            <a:spLocks noGrp="1"/>
          </p:cNvSpPr>
          <p:nvPr>
            <p:ph type="title"/>
          </p:nvPr>
        </p:nvSpPr>
        <p:spPr>
          <a:xfrm>
            <a:off x="0" y="0"/>
            <a:ext cx="9144000" cy="838200"/>
          </a:xfrm>
        </p:spPr>
        <p:txBody>
          <a:bodyPr/>
          <a:lstStyle/>
          <a:p>
            <a:r>
              <a:rPr altLang="en-US" b="1"/>
              <a:t>Exercise-22</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the number of NCs were discovered in your project corresponding to the processes</a:t>
            </a:r>
          </a:p>
          <a:p>
            <a:pPr marL="514350" indent="-514350">
              <a:buFont typeface="+mj-lt"/>
              <a:buAutoNum type="alphaLcPeriod"/>
              <a:defRPr/>
            </a:pPr>
            <a:r>
              <a:rPr lang="en-US" sz="2800" b="1" dirty="0"/>
              <a:t>Who is responsible to close NCs and report their status</a:t>
            </a:r>
          </a:p>
          <a:p>
            <a:pPr marL="514350" indent="-514350">
              <a:buFont typeface="+mj-lt"/>
              <a:buAutoNum type="alphaLcPeriod"/>
              <a:defRPr/>
            </a:pPr>
            <a:r>
              <a:rPr lang="en-US" sz="2800" b="1" dirty="0"/>
              <a:t>List the corrective or preventive actions suggested by auditors</a:t>
            </a:r>
          </a:p>
        </p:txBody>
      </p:sp>
      <p:sp>
        <p:nvSpPr>
          <p:cNvPr id="43213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3213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C775E4-EE24-4821-BC74-6B349BB8D861}" type="slidenum">
              <a:rPr lang="en-US" altLang="en-US" sz="1200" smtClean="0">
                <a:solidFill>
                  <a:srgbClr val="898989"/>
                </a:solidFill>
              </a:rPr>
              <a:pPr>
                <a:spcBef>
                  <a:spcPct val="0"/>
                </a:spcBef>
                <a:buFontTx/>
                <a:buNone/>
              </a:pPr>
              <a:t>228</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Content Placeholder 19"/>
          <p:cNvSpPr>
            <a:spLocks noGrp="1"/>
          </p:cNvSpPr>
          <p:nvPr>
            <p:ph idx="1"/>
          </p:nvPr>
        </p:nvSpPr>
        <p:spPr/>
        <p:txBody>
          <a:bodyPr/>
          <a:lstStyle/>
          <a:p>
            <a:pPr marL="0" indent="0">
              <a:buNone/>
            </a:pPr>
            <a:r>
              <a:rPr lang="en-US" altLang="en-US" b="1" dirty="0"/>
              <a:t>Monitoring and recording results of executing the quality activities to assess performance and recommend necessary changes. </a:t>
            </a:r>
          </a:p>
          <a:p>
            <a:endParaRPr lang="en-US" altLang="en-US" dirty="0"/>
          </a:p>
        </p:txBody>
      </p:sp>
      <p:sp>
        <p:nvSpPr>
          <p:cNvPr id="434179" name="Rectangle 27"/>
          <p:cNvSpPr>
            <a:spLocks noGrp="1" noChangeArrowheads="1"/>
          </p:cNvSpPr>
          <p:nvPr>
            <p:ph type="title"/>
          </p:nvPr>
        </p:nvSpPr>
        <p:spPr>
          <a:xfrm>
            <a:off x="0" y="0"/>
            <a:ext cx="9144000" cy="838200"/>
          </a:xfrm>
        </p:spPr>
        <p:txBody>
          <a:bodyPr/>
          <a:lstStyle/>
          <a:p>
            <a:r>
              <a:rPr altLang="en-US" sz="4800" b="1" dirty="0"/>
              <a:t>2</a:t>
            </a:r>
            <a:r>
              <a:rPr lang="en-US" altLang="en-US" sz="4800" b="1" dirty="0"/>
              <a:t>6</a:t>
            </a:r>
            <a:r>
              <a:rPr altLang="en-US" sz="4800" b="1" dirty="0"/>
              <a:t>. Control Quality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341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47600A-23F5-4350-9EC4-EA259D594B04}" type="slidenum">
              <a:rPr lang="en-US" altLang="en-US" sz="1200" smtClean="0">
                <a:solidFill>
                  <a:srgbClr val="898989"/>
                </a:solidFill>
              </a:rPr>
              <a:pPr>
                <a:spcBef>
                  <a:spcPct val="0"/>
                </a:spcBef>
                <a:buFontTx/>
                <a:buNone/>
              </a:pPr>
              <a:t>229</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Text Placeholder 5"/>
          <p:cNvSpPr>
            <a:spLocks noGrp="1"/>
          </p:cNvSpPr>
          <p:nvPr>
            <p:ph type="body" sz="quarter" idx="13"/>
          </p:nvPr>
        </p:nvSpPr>
        <p:spPr/>
        <p:txBody>
          <a:bodyPr/>
          <a:lstStyle/>
          <a:p>
            <a:r>
              <a:rPr lang="en-US" sz="16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600" dirty="0"/>
              <a:t>.2 Data analysis</a:t>
            </a:r>
          </a:p>
          <a:p>
            <a:pPr lvl="1"/>
            <a:r>
              <a:rPr lang="en-US" sz="1400" dirty="0"/>
              <a:t>• Performance reviews</a:t>
            </a:r>
          </a:p>
          <a:p>
            <a:pPr lvl="1"/>
            <a:r>
              <a:rPr lang="en-US" sz="1400" dirty="0"/>
              <a:t>• Root cause analysis</a:t>
            </a:r>
          </a:p>
          <a:p>
            <a:r>
              <a:rPr lang="en-US" sz="1600" dirty="0"/>
              <a:t>.3 Inspection</a:t>
            </a:r>
          </a:p>
          <a:p>
            <a:r>
              <a:rPr lang="en-US" sz="1600" dirty="0"/>
              <a:t>.4 Testing/product 	evaluations</a:t>
            </a:r>
          </a:p>
          <a:p>
            <a:r>
              <a:rPr lang="en-US" sz="16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600" dirty="0"/>
              <a:t>.6 Meetings</a:t>
            </a:r>
            <a:endParaRPr lang="en-US" altLang="en-US" sz="1600" dirty="0"/>
          </a:p>
        </p:txBody>
      </p:sp>
      <p:sp>
        <p:nvSpPr>
          <p:cNvPr id="67586" name="Title 3"/>
          <p:cNvSpPr>
            <a:spLocks noGrp="1"/>
          </p:cNvSpPr>
          <p:nvPr>
            <p:ph type="title"/>
          </p:nvPr>
        </p:nvSpPr>
        <p:spPr/>
        <p:txBody>
          <a:bodyPr>
            <a:normAutofit/>
          </a:bodyPr>
          <a:lstStyle/>
          <a:p>
            <a:pPr>
              <a:defRPr/>
            </a:pPr>
            <a:r>
              <a:rPr dirty="0"/>
              <a:t>Control Quality</a:t>
            </a:r>
          </a:p>
        </p:txBody>
      </p:sp>
      <p:sp>
        <p:nvSpPr>
          <p:cNvPr id="436227" name="Content Placeholder 4"/>
          <p:cNvSpPr>
            <a:spLocks noGrp="1"/>
          </p:cNvSpPr>
          <p:nvPr>
            <p:ph sz="quarter" idx="12"/>
          </p:nvPr>
        </p:nvSpPr>
        <p:spPr/>
        <p:txBody>
          <a:bodyPr/>
          <a:lstStyle/>
          <a:p>
            <a:r>
              <a:rPr lang="en-US" sz="1800" dirty="0"/>
              <a:t>.1 Project management 	plan</a:t>
            </a:r>
          </a:p>
          <a:p>
            <a:pPr lvl="1"/>
            <a:r>
              <a:rPr lang="en-US" sz="1600" dirty="0"/>
              <a:t>• Quality management plan</a:t>
            </a:r>
          </a:p>
          <a:p>
            <a:r>
              <a:rPr lang="en-US" sz="1800" dirty="0"/>
              <a:t>.2 Project documents</a:t>
            </a:r>
          </a:p>
          <a:p>
            <a:pPr lvl="1"/>
            <a:r>
              <a:rPr lang="en-US" sz="1600" dirty="0"/>
              <a:t>• Lessons learned register</a:t>
            </a:r>
          </a:p>
          <a:p>
            <a:pPr lvl="1"/>
            <a:r>
              <a:rPr lang="en-US" sz="1600" dirty="0"/>
              <a:t>• Quality metrics</a:t>
            </a:r>
          </a:p>
          <a:p>
            <a:pPr lvl="1"/>
            <a:r>
              <a:rPr lang="en-US" sz="1600" dirty="0"/>
              <a:t>• Test and evaluation 	</a:t>
            </a:r>
            <a:r>
              <a:rPr lang="en-US" dirty="0"/>
              <a:t>documents</a:t>
            </a:r>
          </a:p>
          <a:p>
            <a:r>
              <a:rPr lang="en-US" sz="1800" dirty="0"/>
              <a:t>.3 Approved change 	requests</a:t>
            </a:r>
          </a:p>
          <a:p>
            <a:r>
              <a:rPr lang="en-US" sz="1800" dirty="0"/>
              <a:t>.4 Deliverables</a:t>
            </a:r>
          </a:p>
          <a:p>
            <a:r>
              <a:rPr lang="en-US" sz="1800" dirty="0"/>
              <a:t>.5 Work performance data</a:t>
            </a:r>
          </a:p>
          <a:p>
            <a:r>
              <a:rPr lang="en-US" sz="1800" dirty="0"/>
              <a:t>.6 EEFs</a:t>
            </a:r>
          </a:p>
          <a:p>
            <a:r>
              <a:rPr lang="en-US" sz="1800" dirty="0"/>
              <a:t>.7 OPAs</a:t>
            </a:r>
            <a:endParaRPr lang="en-US" altLang="en-US" sz="1800" dirty="0"/>
          </a:p>
        </p:txBody>
      </p:sp>
      <p:sp>
        <p:nvSpPr>
          <p:cNvPr id="436229" name="Text Placeholder 6"/>
          <p:cNvSpPr>
            <a:spLocks noGrp="1"/>
          </p:cNvSpPr>
          <p:nvPr>
            <p:ph type="body" sz="quarter" idx="14"/>
          </p:nvPr>
        </p:nvSpPr>
        <p:spPr/>
        <p:txBody>
          <a:bodyPr/>
          <a:lstStyle/>
          <a:p>
            <a:r>
              <a:rPr lang="en-US" altLang="en-US" sz="1800" dirty="0"/>
              <a:t>.1 </a:t>
            </a:r>
            <a:r>
              <a:rPr lang="en-US" sz="1800" dirty="0"/>
              <a:t>Quality control 	measurements</a:t>
            </a:r>
          </a:p>
          <a:p>
            <a:r>
              <a:rPr lang="en-US" sz="1800" dirty="0"/>
              <a:t>.2 Verified deliverables</a:t>
            </a:r>
          </a:p>
          <a:p>
            <a:r>
              <a:rPr lang="en-US" sz="1800" dirty="0"/>
              <a:t>.3 Work performance</a:t>
            </a:r>
          </a:p>
          <a:p>
            <a:pPr lvl="1"/>
            <a:r>
              <a:rPr lang="en-US" dirty="0"/>
              <a:t>information</a:t>
            </a:r>
          </a:p>
          <a:p>
            <a:r>
              <a:rPr lang="en-US" sz="1800" dirty="0"/>
              <a:t>.4 Change requests</a:t>
            </a:r>
          </a:p>
          <a:p>
            <a:r>
              <a:rPr lang="en-US" sz="1800" dirty="0"/>
              <a:t>.5 PMP updates</a:t>
            </a:r>
          </a:p>
          <a:p>
            <a:pPr lvl="1"/>
            <a:r>
              <a:rPr lang="en-US" sz="1600" dirty="0"/>
              <a:t>• Quality management 	plan</a:t>
            </a:r>
          </a:p>
          <a:p>
            <a:r>
              <a:rPr lang="en-US" sz="1800" dirty="0"/>
              <a:t>.6 Project documents 	updates</a:t>
            </a:r>
          </a:p>
          <a:p>
            <a:pPr lvl="1"/>
            <a:r>
              <a:rPr lang="en-US" sz="1600" dirty="0"/>
              <a:t>• Issue log</a:t>
            </a:r>
          </a:p>
          <a:p>
            <a:pPr lvl="1"/>
            <a:r>
              <a:rPr lang="en-US" sz="1600" dirty="0"/>
              <a:t>• Lessons learned register</a:t>
            </a:r>
          </a:p>
          <a:p>
            <a:pPr lvl="1"/>
            <a:r>
              <a:rPr lang="en-US" sz="1600" dirty="0"/>
              <a:t>• Risk register</a:t>
            </a:r>
          </a:p>
          <a:p>
            <a:pPr lvl="1"/>
            <a:r>
              <a:rPr lang="en-US" sz="1600" dirty="0"/>
              <a:t>• Test and evaluation</a:t>
            </a:r>
          </a:p>
          <a:p>
            <a:pPr lvl="1"/>
            <a:r>
              <a:rPr lang="en-US" sz="1600" dirty="0"/>
              <a:t>documents</a:t>
            </a:r>
            <a:endParaRPr lang="en-US" altLang="en-US" sz="1600" dirty="0"/>
          </a:p>
        </p:txBody>
      </p:sp>
      <p:sp>
        <p:nvSpPr>
          <p:cNvPr id="8" name="Text Placeholder 7"/>
          <p:cNvSpPr>
            <a:spLocks noGrp="1"/>
          </p:cNvSpPr>
          <p:nvPr>
            <p:ph type="body" sz="quarter" idx="15"/>
          </p:nvPr>
        </p:nvSpPr>
        <p:spPr/>
        <p:txBody>
          <a:bodyPr/>
          <a:lstStyle/>
          <a:p>
            <a:pPr>
              <a:defRPr/>
            </a:pPr>
            <a:r>
              <a:rPr lang="en-US" dirty="0"/>
              <a:t>PQM</a:t>
            </a:r>
          </a:p>
        </p:txBody>
      </p:sp>
      <p:sp>
        <p:nvSpPr>
          <p:cNvPr id="9" name="Text Placeholder 8"/>
          <p:cNvSpPr>
            <a:spLocks noGrp="1"/>
          </p:cNvSpPr>
          <p:nvPr>
            <p:ph type="body" sz="quarter" idx="16"/>
          </p:nvPr>
        </p:nvSpPr>
        <p:spPr/>
        <p:txBody>
          <a:bodyPr/>
          <a:lstStyle/>
          <a:p>
            <a:pPr>
              <a:defRPr/>
            </a:pPr>
            <a:r>
              <a:rPr lang="en-US" dirty="0"/>
              <a:t>M&amp;C</a:t>
            </a:r>
          </a:p>
        </p:txBody>
      </p:sp>
      <p:sp>
        <p:nvSpPr>
          <p:cNvPr id="43623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C0B16D-ED9E-4DA1-9E44-AC9FA30E318F}" type="slidenum">
              <a:rPr lang="en-US" altLang="en-US" sz="1200" smtClean="0">
                <a:solidFill>
                  <a:srgbClr val="898989"/>
                </a:solidFill>
              </a:rPr>
              <a:pPr>
                <a:spcBef>
                  <a:spcPct val="0"/>
                </a:spcBef>
                <a:buFontTx/>
                <a:buNone/>
              </a:pPr>
              <a:t>230</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7 Basic Quality Tools</a:t>
            </a:r>
          </a:p>
        </p:txBody>
      </p:sp>
      <p:sp>
        <p:nvSpPr>
          <p:cNvPr id="10" name="Content Placeholder 9"/>
          <p:cNvSpPr>
            <a:spLocks noGrp="1"/>
          </p:cNvSpPr>
          <p:nvPr>
            <p:ph idx="1"/>
          </p:nvPr>
        </p:nvSpPr>
        <p:spPr/>
        <p:txBody>
          <a:bodyPr/>
          <a:lstStyle/>
          <a:p>
            <a:pPr marL="514350" indent="-514350">
              <a:buFont typeface="+mj-lt"/>
              <a:buAutoNum type="arabicPeriod"/>
            </a:pPr>
            <a:r>
              <a:rPr lang="en-US" dirty="0"/>
              <a:t>Cause &amp; Effect Diagram/ Fish Bone Diagram</a:t>
            </a:r>
          </a:p>
          <a:p>
            <a:pPr marL="514350" indent="-514350">
              <a:buFont typeface="+mj-lt"/>
              <a:buAutoNum type="arabicPeriod"/>
            </a:pPr>
            <a:r>
              <a:rPr lang="en-US" dirty="0"/>
              <a:t>Flowcharts</a:t>
            </a:r>
          </a:p>
          <a:p>
            <a:pPr marL="514350" indent="-514350">
              <a:buFont typeface="+mj-lt"/>
              <a:buAutoNum type="arabicPeriod"/>
            </a:pPr>
            <a:r>
              <a:rPr lang="en-US" dirty="0" err="1"/>
              <a:t>Checksheets</a:t>
            </a:r>
            <a:endParaRPr lang="en-US" dirty="0"/>
          </a:p>
          <a:p>
            <a:pPr marL="514350" indent="-514350">
              <a:buFont typeface="+mj-lt"/>
              <a:buAutoNum type="arabicPeriod"/>
            </a:pPr>
            <a:r>
              <a:rPr lang="en-US" dirty="0"/>
              <a:t>Pareto Diagram</a:t>
            </a:r>
          </a:p>
          <a:p>
            <a:pPr marL="514350" indent="-514350">
              <a:buFont typeface="+mj-lt"/>
              <a:buAutoNum type="arabicPeriod"/>
            </a:pPr>
            <a:r>
              <a:rPr lang="en-US" dirty="0"/>
              <a:t>Histograms</a:t>
            </a:r>
          </a:p>
          <a:p>
            <a:pPr marL="514350" indent="-514350">
              <a:buFont typeface="+mj-lt"/>
              <a:buAutoNum type="arabicPeriod"/>
            </a:pPr>
            <a:r>
              <a:rPr lang="en-US" dirty="0"/>
              <a:t>Control Charts</a:t>
            </a:r>
          </a:p>
          <a:p>
            <a:pPr marL="514350" indent="-514350">
              <a:buFont typeface="+mj-lt"/>
              <a:buAutoNum type="arabicPeriod"/>
            </a:pPr>
            <a:r>
              <a:rPr lang="en-US" dirty="0"/>
              <a:t>Scatter Diagrams</a:t>
            </a:r>
          </a:p>
          <a:p>
            <a:endParaRPr lang="en-US" dirty="0"/>
          </a:p>
        </p:txBody>
      </p:sp>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231</a:t>
            </a:fld>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139441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7 Basic Quality Tools</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585" y="832539"/>
            <a:ext cx="7468015" cy="5768563"/>
          </a:xfrm>
        </p:spPr>
      </p:pic>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232</a:t>
            </a:fld>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11177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22463" y="1060450"/>
          <a:ext cx="4830763" cy="1296988"/>
        </p:xfrm>
        <a:graphic>
          <a:graphicData uri="http://schemas.openxmlformats.org/drawingml/2006/table">
            <a:tbl>
              <a:tblPr/>
              <a:tblGrid>
                <a:gridCol w="1131106">
                  <a:extLst>
                    <a:ext uri="{9D8B030D-6E8A-4147-A177-3AD203B41FA5}">
                      <a16:colId xmlns:a16="http://schemas.microsoft.com/office/drawing/2014/main" val="20000"/>
                    </a:ext>
                  </a:extLst>
                </a:gridCol>
                <a:gridCol w="1699946">
                  <a:extLst>
                    <a:ext uri="{9D8B030D-6E8A-4147-A177-3AD203B41FA5}">
                      <a16:colId xmlns:a16="http://schemas.microsoft.com/office/drawing/2014/main" val="20001"/>
                    </a:ext>
                  </a:extLst>
                </a:gridCol>
                <a:gridCol w="1999711">
                  <a:extLst>
                    <a:ext uri="{9D8B030D-6E8A-4147-A177-3AD203B41FA5}">
                      <a16:colId xmlns:a16="http://schemas.microsoft.com/office/drawing/2014/main" val="20002"/>
                    </a:ext>
                  </a:extLst>
                </a:gridCol>
              </a:tblGrid>
              <a:tr h="324247">
                <a:tc>
                  <a:txBody>
                    <a:bodyPr/>
                    <a:lstStyle/>
                    <a:p>
                      <a:pPr algn="l" fontAlgn="b"/>
                      <a:r>
                        <a:rPr lang="en-US" sz="2000" b="0" i="0" u="none" strike="noStrike">
                          <a:solidFill>
                            <a:srgbClr val="000000"/>
                          </a:solidFill>
                          <a:latin typeface="Calibri"/>
                        </a:rPr>
                        <a:t>Sigma</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Yield</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Defects in Millions</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4247">
                <a:tc>
                  <a:txBody>
                    <a:bodyPr/>
                    <a:lstStyle/>
                    <a:p>
                      <a:pPr algn="l" fontAlgn="b"/>
                      <a:r>
                        <a:rPr lang="en-US" sz="2000" b="0" i="0" u="none" strike="noStrike">
                          <a:solidFill>
                            <a:srgbClr val="000000"/>
                          </a:solidFill>
                          <a:latin typeface="Calibri"/>
                        </a:rPr>
                        <a:t>+/-2</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95.44%</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45600</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4247">
                <a:tc>
                  <a:txBody>
                    <a:bodyPr/>
                    <a:lstStyle/>
                    <a:p>
                      <a:pPr algn="l" fontAlgn="b"/>
                      <a:r>
                        <a:rPr lang="en-US" sz="2000" b="0" i="0" u="none" strike="noStrike">
                          <a:solidFill>
                            <a:srgbClr val="000000"/>
                          </a:solidFill>
                          <a:latin typeface="Calibri"/>
                        </a:rPr>
                        <a:t>+/-3</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99.73%</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2700</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247">
                <a:tc>
                  <a:txBody>
                    <a:bodyPr/>
                    <a:lstStyle/>
                    <a:p>
                      <a:pPr algn="l" fontAlgn="b"/>
                      <a:r>
                        <a:rPr lang="en-US" sz="2000" b="0" i="0" u="none" strike="noStrike">
                          <a:solidFill>
                            <a:srgbClr val="000000"/>
                          </a:solidFill>
                          <a:latin typeface="Calibri"/>
                        </a:rPr>
                        <a:t>+/-6</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99.9999997%</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0.002</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1914525" y="2605088"/>
          <a:ext cx="4854575" cy="3030716"/>
        </p:xfrm>
        <a:graphic>
          <a:graphicData uri="http://schemas.openxmlformats.org/drawingml/2006/table">
            <a:tbl>
              <a:tblPr/>
              <a:tblGrid>
                <a:gridCol w="2030648">
                  <a:extLst>
                    <a:ext uri="{9D8B030D-6E8A-4147-A177-3AD203B41FA5}">
                      <a16:colId xmlns:a16="http://schemas.microsoft.com/office/drawing/2014/main" val="20000"/>
                    </a:ext>
                  </a:extLst>
                </a:gridCol>
                <a:gridCol w="1317178">
                  <a:extLst>
                    <a:ext uri="{9D8B030D-6E8A-4147-A177-3AD203B41FA5}">
                      <a16:colId xmlns:a16="http://schemas.microsoft.com/office/drawing/2014/main" val="20001"/>
                    </a:ext>
                  </a:extLst>
                </a:gridCol>
                <a:gridCol w="1506749">
                  <a:extLst>
                    <a:ext uri="{9D8B030D-6E8A-4147-A177-3AD203B41FA5}">
                      <a16:colId xmlns:a16="http://schemas.microsoft.com/office/drawing/2014/main" val="20002"/>
                    </a:ext>
                  </a:extLst>
                </a:gridCol>
              </a:tblGrid>
              <a:tr h="830469">
                <a:tc>
                  <a:txBody>
                    <a:bodyPr/>
                    <a:lstStyle/>
                    <a:p>
                      <a:pPr algn="ctr" fontAlgn="ctr"/>
                      <a:r>
                        <a:rPr lang="en-US" sz="2000" b="1" i="0" u="none" strike="noStrike">
                          <a:solidFill>
                            <a:srgbClr val="000000"/>
                          </a:solidFill>
                          <a:latin typeface="Calibri"/>
                        </a:rPr>
                        <a:t>Sigma level (with 1.5 sigma shift)</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Calibri"/>
                        </a:rPr>
                        <a:t>DPMO</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Calibri"/>
                        </a:rPr>
                        <a:t>Percentage yield</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295">
                <a:tc>
                  <a:txBody>
                    <a:bodyPr/>
                    <a:lstStyle/>
                    <a:p>
                      <a:pPr algn="r" fontAlgn="b"/>
                      <a:r>
                        <a:rPr lang="en-US" sz="2000" b="0" i="0" u="none" strike="noStrike">
                          <a:solidFill>
                            <a:srgbClr val="000000"/>
                          </a:solidFill>
                          <a:latin typeface="Calibri"/>
                        </a:rPr>
                        <a:t>1</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691,462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30.8550%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295">
                <a:tc>
                  <a:txBody>
                    <a:bodyPr/>
                    <a:lstStyle/>
                    <a:p>
                      <a:pPr algn="r" fontAlgn="b"/>
                      <a:r>
                        <a:rPr lang="en-US" sz="2000" b="0" i="0" u="none" strike="noStrike">
                          <a:solidFill>
                            <a:srgbClr val="000000"/>
                          </a:solidFill>
                          <a:latin typeface="Calibri"/>
                        </a:rPr>
                        <a:t>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308,538</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69.1462%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295">
                <a:tc>
                  <a:txBody>
                    <a:bodyPr/>
                    <a:lstStyle/>
                    <a:p>
                      <a:pPr algn="r" fontAlgn="b"/>
                      <a:r>
                        <a:rPr lang="en-US" sz="2000" b="0" i="0" u="none" strike="noStrike">
                          <a:solidFill>
                            <a:srgbClr val="000000"/>
                          </a:solidFill>
                          <a:latin typeface="Calibri"/>
                        </a:rPr>
                        <a:t>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66,807</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93.3193%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295">
                <a:tc>
                  <a:txBody>
                    <a:bodyPr/>
                    <a:lstStyle/>
                    <a:p>
                      <a:pPr algn="r" fontAlgn="b"/>
                      <a:r>
                        <a:rPr lang="en-US" sz="2000" b="0" i="0" u="none" strike="noStrike">
                          <a:solidFill>
                            <a:srgbClr val="000000"/>
                          </a:solidFill>
                          <a:latin typeface="Calibri"/>
                        </a:rPr>
                        <a:t>4</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6,210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99.3790%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295">
                <a:tc>
                  <a:txBody>
                    <a:bodyPr/>
                    <a:lstStyle/>
                    <a:p>
                      <a:pPr algn="r" fontAlgn="b"/>
                      <a:r>
                        <a:rPr lang="en-US" sz="2000" b="0" i="0" u="none" strike="noStrike">
                          <a:solidFill>
                            <a:srgbClr val="000000"/>
                          </a:solidFill>
                          <a:latin typeface="Calibri"/>
                        </a:rPr>
                        <a:t>5</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233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99.9770%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4295">
                <a:tc>
                  <a:txBody>
                    <a:bodyPr/>
                    <a:lstStyle/>
                    <a:p>
                      <a:pPr algn="r" fontAlgn="b"/>
                      <a:r>
                        <a:rPr lang="en-US" sz="2000" b="1" i="0" u="none" strike="noStrike">
                          <a:solidFill>
                            <a:srgbClr val="000000"/>
                          </a:solidFill>
                          <a:latin typeface="Calibri"/>
                        </a:rPr>
                        <a:t>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latin typeface="Calibri"/>
                        </a:rPr>
                        <a:t>3.4</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99.99966%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295">
                <a:tc>
                  <a:txBody>
                    <a:bodyPr/>
                    <a:lstStyle/>
                    <a:p>
                      <a:pPr algn="r" fontAlgn="b"/>
                      <a:r>
                        <a:rPr lang="en-US" sz="2000" b="0" i="0" u="none" strike="noStrike">
                          <a:solidFill>
                            <a:srgbClr val="000000"/>
                          </a:solidFill>
                          <a:latin typeface="Calibri"/>
                        </a:rPr>
                        <a:t>7</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0.019</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99.999966%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50622" name="Rectangle 27"/>
          <p:cNvSpPr>
            <a:spLocks noGrp="1" noChangeArrowheads="1"/>
          </p:cNvSpPr>
          <p:nvPr>
            <p:ph type="title"/>
          </p:nvPr>
        </p:nvSpPr>
        <p:spPr/>
        <p:txBody>
          <a:bodyPr/>
          <a:lstStyle/>
          <a:p>
            <a:r>
              <a:rPr altLang="en-US" b="1"/>
              <a:t>Sigma Values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506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B960D2-420B-4A4F-9166-4BEDA8D2FEF8}" type="slidenum">
              <a:rPr lang="en-US" altLang="en-US" sz="1200" smtClean="0">
                <a:solidFill>
                  <a:srgbClr val="898989"/>
                </a:solidFill>
              </a:rPr>
              <a:pPr>
                <a:spcBef>
                  <a:spcPct val="0"/>
                </a:spcBef>
                <a:buFontTx/>
                <a:buNone/>
              </a:pPr>
              <a:t>233</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7554" name="Picture 3" descr="modeloCalidad-e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1146175"/>
            <a:ext cx="5380038"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7555" name="Rectangle 17"/>
          <p:cNvSpPr>
            <a:spLocks noGrp="1" noChangeArrowheads="1"/>
          </p:cNvSpPr>
          <p:nvPr>
            <p:ph type="title"/>
          </p:nvPr>
        </p:nvSpPr>
        <p:spPr>
          <a:xfrm>
            <a:off x="0" y="0"/>
            <a:ext cx="9144000" cy="838200"/>
          </a:xfrm>
        </p:spPr>
        <p:txBody>
          <a:bodyPr/>
          <a:lstStyle/>
          <a:p>
            <a:r>
              <a:rPr altLang="en-US" sz="3000"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75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E3BF56-7851-442C-9295-A8AD08C94C9B}" type="slidenum">
              <a:rPr lang="en-US" altLang="en-US" sz="1200" smtClean="0">
                <a:solidFill>
                  <a:srgbClr val="898989"/>
                </a:solidFill>
              </a:rPr>
              <a:pPr>
                <a:spcBef>
                  <a:spcPct val="0"/>
                </a:spcBef>
                <a:buFontTx/>
                <a:buNone/>
              </a:pPr>
              <a:t>216</a:t>
            </a:fld>
            <a:endParaRPr lang="en-US"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itle 4"/>
          <p:cNvSpPr>
            <a:spLocks noGrp="1"/>
          </p:cNvSpPr>
          <p:nvPr>
            <p:ph type="title"/>
          </p:nvPr>
        </p:nvSpPr>
        <p:spPr>
          <a:xfrm>
            <a:off x="0" y="0"/>
            <a:ext cx="9144000" cy="838200"/>
          </a:xfrm>
        </p:spPr>
        <p:txBody>
          <a:bodyPr/>
          <a:lstStyle/>
          <a:p>
            <a:r>
              <a:rPr altLang="en-US" b="1"/>
              <a:t>Exercise-23</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the Quality control activities on your project</a:t>
            </a:r>
          </a:p>
          <a:p>
            <a:pPr marL="514350" indent="-514350">
              <a:buFont typeface="+mj-lt"/>
              <a:buAutoNum type="alphaLcPeriod"/>
              <a:defRPr/>
            </a:pPr>
            <a:r>
              <a:rPr lang="en-US" sz="2800" b="1" dirty="0"/>
              <a:t>List the values of various quality control measures on your project.</a:t>
            </a:r>
          </a:p>
          <a:p>
            <a:pPr marL="514350" indent="-514350">
              <a:buFont typeface="+mj-lt"/>
              <a:buAutoNum type="alphaLcPeriod"/>
              <a:defRPr/>
            </a:pPr>
            <a:r>
              <a:rPr lang="en-US" sz="2800" b="1" dirty="0"/>
              <a:t>List the validated deliverables</a:t>
            </a:r>
          </a:p>
        </p:txBody>
      </p:sp>
      <p:sp>
        <p:nvSpPr>
          <p:cNvPr id="45261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5261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4AC456-2A2A-4E5F-BB08-CCD25CB2AE60}" type="slidenum">
              <a:rPr lang="en-US" altLang="en-US" sz="1200" smtClean="0">
                <a:solidFill>
                  <a:srgbClr val="898989"/>
                </a:solidFill>
              </a:rPr>
              <a:pPr>
                <a:spcBef>
                  <a:spcPct val="0"/>
                </a:spcBef>
                <a:buFontTx/>
                <a:buNone/>
              </a:pPr>
              <a:t>234</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546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B2B7F3-A52E-44E6-95F1-5DD99E080538}" type="slidenum">
              <a:rPr lang="en-US" altLang="en-US" sz="1200" smtClean="0">
                <a:solidFill>
                  <a:srgbClr val="898989"/>
                </a:solidFill>
              </a:rPr>
              <a:pPr>
                <a:spcBef>
                  <a:spcPct val="0"/>
                </a:spcBef>
                <a:buFontTx/>
                <a:buNone/>
              </a:pPr>
              <a:t>235</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b="1" dirty="0">
                <a:effectLst>
                  <a:outerShdw blurRad="38100" dist="38100" dir="2700000" algn="tl">
                    <a:srgbClr val="000000">
                      <a:alpha val="43137"/>
                    </a:srgbClr>
                  </a:outerShdw>
                </a:effectLst>
                <a:latin typeface="Kabel Bk BT" pitchFamily="34" charset="0"/>
              </a:rPr>
              <a:t>Project Resource Management</a:t>
            </a:r>
            <a:endParaRPr dirty="0"/>
          </a:p>
        </p:txBody>
      </p:sp>
      <p:sp>
        <p:nvSpPr>
          <p:cNvPr id="4" name="Subtitle 3"/>
          <p:cNvSpPr>
            <a:spLocks noGrp="1"/>
          </p:cNvSpPr>
          <p:nvPr>
            <p:ph type="subTitle" idx="1"/>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456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E7A677-3DF0-43E8-A49D-21100A0838FD}" type="slidenum">
              <a:rPr lang="en-US" altLang="en-US" sz="1200" smtClean="0">
                <a:solidFill>
                  <a:srgbClr val="898989"/>
                </a:solidFill>
              </a:rPr>
              <a:pPr>
                <a:spcBef>
                  <a:spcPct val="0"/>
                </a:spcBef>
                <a:buFontTx/>
                <a:buNone/>
              </a:pPr>
              <a:t>236</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itle 2"/>
          <p:cNvSpPr>
            <a:spLocks noGrp="1"/>
          </p:cNvSpPr>
          <p:nvPr>
            <p:ph type="title"/>
          </p:nvPr>
        </p:nvSpPr>
        <p:spPr>
          <a:xfrm>
            <a:off x="0" y="0"/>
            <a:ext cx="9144000" cy="838200"/>
          </a:xfrm>
        </p:spPr>
        <p:txBody>
          <a:bodyPr/>
          <a:lstStyle/>
          <a:p>
            <a:r>
              <a:rPr altLang="en-US" b="1" dirty="0"/>
              <a:t>Project Resource Management</a:t>
            </a:r>
            <a:endParaRPr altLang="en-US" dirty="0"/>
          </a:p>
        </p:txBody>
      </p:sp>
      <p:sp>
        <p:nvSpPr>
          <p:cNvPr id="466947" name="Content Placeholder 3"/>
          <p:cNvSpPr>
            <a:spLocks noGrp="1"/>
          </p:cNvSpPr>
          <p:nvPr>
            <p:ph idx="1"/>
          </p:nvPr>
        </p:nvSpPr>
        <p:spPr/>
        <p:txBody>
          <a:bodyPr/>
          <a:lstStyle/>
          <a:p>
            <a:pPr marL="342900" lvl="1" indent="-342900" algn="just">
              <a:buNone/>
            </a:pPr>
            <a:r>
              <a:rPr lang="en-US" altLang="en-US" b="1" dirty="0"/>
              <a:t>	</a:t>
            </a:r>
            <a:r>
              <a:rPr lang="en-IN" dirty="0"/>
              <a:t>Includes the processes to identify, acquire, and manage the resources needed for the successful completion of the project.</a:t>
            </a:r>
          </a:p>
          <a:p>
            <a:pPr marL="342900" lvl="1" indent="-342900">
              <a:buFont typeface="Arial" panose="020B0604020202020204" pitchFamily="34" charset="0"/>
              <a:buNone/>
            </a:pPr>
            <a:endParaRPr lang="en-US" altLang="en-US" b="1" dirty="0"/>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6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37B980-9262-4752-9A2A-A79802C66252}" type="slidenum">
              <a:rPr lang="en-US" altLang="en-US" sz="1200" smtClean="0">
                <a:solidFill>
                  <a:srgbClr val="898989"/>
                </a:solidFill>
              </a:rPr>
              <a:pPr>
                <a:spcBef>
                  <a:spcPct val="0"/>
                </a:spcBef>
                <a:buFontTx/>
                <a:buNone/>
              </a:pPr>
              <a:t>237</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3"/>
          <p:cNvSpPr>
            <a:spLocks noGrp="1" noChangeArrowheads="1"/>
          </p:cNvSpPr>
          <p:nvPr>
            <p:ph type="title"/>
          </p:nvPr>
        </p:nvSpPr>
        <p:spPr/>
        <p:txBody>
          <a:bodyPr/>
          <a:lstStyle/>
          <a:p>
            <a:r>
              <a:rPr altLang="en-US" sz="3000" b="1" dirty="0"/>
              <a:t>Project </a:t>
            </a:r>
            <a:r>
              <a:rPr lang="en-US" altLang="en-US" sz="3000" b="1" dirty="0"/>
              <a:t>Resource</a:t>
            </a:r>
            <a:r>
              <a:rPr altLang="en-US" sz="3000" b="1" dirty="0"/>
              <a:t> Management</a:t>
            </a:r>
          </a:p>
        </p:txBody>
      </p:sp>
      <p:sp>
        <p:nvSpPr>
          <p:cNvPr id="468995" name="Content Placeholder 4"/>
          <p:cNvSpPr>
            <a:spLocks noGrp="1"/>
          </p:cNvSpPr>
          <p:nvPr>
            <p:ph idx="1"/>
          </p:nvPr>
        </p:nvSpPr>
        <p:spPr>
          <a:xfrm>
            <a:off x="228600" y="990600"/>
            <a:ext cx="8686800" cy="5135563"/>
          </a:xfrm>
        </p:spPr>
        <p:txBody>
          <a:bodyPr>
            <a:normAutofit fontScale="92500" lnSpcReduction="10000"/>
          </a:bodyPr>
          <a:lstStyle/>
          <a:p>
            <a:pPr marL="682625" lvl="1" indent="-573088">
              <a:lnSpc>
                <a:spcPct val="200000"/>
              </a:lnSpc>
              <a:buFont typeface="Calibri" panose="020F0502020204030204" pitchFamily="34" charset="0"/>
              <a:buAutoNum type="arabicPeriod" startAt="27"/>
            </a:pPr>
            <a:r>
              <a:rPr lang="en-US" altLang="en-US" dirty="0"/>
              <a:t>Plan Human Resource Management </a:t>
            </a:r>
            <a:r>
              <a:rPr lang="en-US" altLang="en-US" sz="2000" dirty="0"/>
              <a:t>[PLANNING]</a:t>
            </a:r>
          </a:p>
          <a:p>
            <a:pPr marL="682625" lvl="1" indent="-573088">
              <a:lnSpc>
                <a:spcPct val="200000"/>
              </a:lnSpc>
              <a:buFont typeface="Calibri" panose="020F0502020204030204" pitchFamily="34" charset="0"/>
              <a:buAutoNum type="arabicPeriod" startAt="27"/>
            </a:pPr>
            <a:r>
              <a:rPr lang="en-US" altLang="en-US" dirty="0"/>
              <a:t>Estimate Activity Resources </a:t>
            </a:r>
            <a:r>
              <a:rPr lang="en-US" altLang="en-US" sz="2000" dirty="0"/>
              <a:t>[PLANNING]</a:t>
            </a:r>
          </a:p>
          <a:p>
            <a:pPr marL="682625" lvl="1" indent="-573088">
              <a:lnSpc>
                <a:spcPct val="200000"/>
              </a:lnSpc>
              <a:buFont typeface="Calibri" panose="020F0502020204030204" pitchFamily="34" charset="0"/>
              <a:buAutoNum type="arabicPeriod" startAt="27"/>
            </a:pPr>
            <a:r>
              <a:rPr lang="en-US" altLang="en-US" dirty="0"/>
              <a:t>Acquire Resources </a:t>
            </a:r>
            <a:r>
              <a:rPr lang="en-US" altLang="en-US" sz="2000" dirty="0"/>
              <a:t>[EXECUTING]</a:t>
            </a:r>
            <a:endParaRPr lang="en-US" altLang="en-US" dirty="0"/>
          </a:p>
          <a:p>
            <a:pPr marL="682625" lvl="1" indent="-573088">
              <a:lnSpc>
                <a:spcPct val="200000"/>
              </a:lnSpc>
              <a:buFont typeface="Calibri" panose="020F0502020204030204" pitchFamily="34" charset="0"/>
              <a:buAutoNum type="arabicPeriod" startAt="27"/>
            </a:pPr>
            <a:r>
              <a:rPr lang="en-US" altLang="en-US" dirty="0"/>
              <a:t>Develop Team </a:t>
            </a:r>
            <a:r>
              <a:rPr lang="en-US" altLang="en-US" sz="2000" dirty="0"/>
              <a:t>[EXECUTING]</a:t>
            </a:r>
            <a:endParaRPr lang="en-US" altLang="en-US" dirty="0"/>
          </a:p>
          <a:p>
            <a:pPr marL="682625" lvl="1" indent="-573088">
              <a:lnSpc>
                <a:spcPct val="200000"/>
              </a:lnSpc>
              <a:buFont typeface="Calibri" panose="020F0502020204030204" pitchFamily="34" charset="0"/>
              <a:buAutoNum type="arabicPeriod" startAt="27"/>
            </a:pPr>
            <a:r>
              <a:rPr lang="en-US" altLang="en-US" dirty="0"/>
              <a:t>Manage Team </a:t>
            </a:r>
            <a:r>
              <a:rPr lang="en-US" altLang="en-US" sz="2000" dirty="0"/>
              <a:t>[EXECUTING]</a:t>
            </a:r>
          </a:p>
          <a:p>
            <a:pPr marL="682625" lvl="1" indent="-573088">
              <a:lnSpc>
                <a:spcPct val="200000"/>
              </a:lnSpc>
              <a:buFont typeface="Calibri" panose="020F0502020204030204" pitchFamily="34" charset="0"/>
              <a:buAutoNum type="arabicPeriod" startAt="27"/>
            </a:pPr>
            <a:r>
              <a:rPr lang="en-US" altLang="en-US" dirty="0"/>
              <a:t>Control Resources </a:t>
            </a:r>
            <a:r>
              <a:rPr lang="en-US" altLang="en-US" sz="2000" dirty="0"/>
              <a:t>[M&amp;C]</a:t>
            </a:r>
            <a:endParaRPr lang="en-US" altLang="en-US" dirty="0"/>
          </a:p>
          <a:p>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8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74E4CB-BD6E-461B-B1DB-AFAB46048DFB}" type="slidenum">
              <a:rPr lang="en-US" altLang="en-US" sz="1200" smtClean="0">
                <a:solidFill>
                  <a:srgbClr val="898989"/>
                </a:solidFill>
              </a:rPr>
              <a:pPr>
                <a:spcBef>
                  <a:spcPct val="0"/>
                </a:spcBef>
                <a:buFontTx/>
                <a:buNone/>
              </a:pPr>
              <a:t>238</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itle 2"/>
          <p:cNvSpPr>
            <a:spLocks noGrp="1"/>
          </p:cNvSpPr>
          <p:nvPr>
            <p:ph type="title"/>
          </p:nvPr>
        </p:nvSpPr>
        <p:spPr>
          <a:xfrm>
            <a:off x="0" y="0"/>
            <a:ext cx="9144000" cy="838200"/>
          </a:xfrm>
        </p:spPr>
        <p:txBody>
          <a:bodyPr/>
          <a:lstStyle/>
          <a:p>
            <a:r>
              <a:rPr altLang="en-US" dirty="0"/>
              <a:t>27. Plan Resource Management</a:t>
            </a:r>
          </a:p>
        </p:txBody>
      </p:sp>
      <p:sp>
        <p:nvSpPr>
          <p:cNvPr id="84995" name="Content Placeholder 3"/>
          <p:cNvSpPr>
            <a:spLocks noGrp="1"/>
          </p:cNvSpPr>
          <p:nvPr>
            <p:ph idx="1"/>
          </p:nvPr>
        </p:nvSpPr>
        <p:spPr/>
        <p:txBody>
          <a:bodyPr/>
          <a:lstStyle/>
          <a:p>
            <a:pPr marL="0" indent="0" algn="just">
              <a:lnSpc>
                <a:spcPct val="150000"/>
              </a:lnSpc>
              <a:buNone/>
              <a:defRPr/>
            </a:pPr>
            <a:r>
              <a:rPr lang="en-IN" dirty="0"/>
              <a:t>The process of defining how to estimate, acquire, manage, and utilize physical and team resources. </a:t>
            </a: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10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FF6ACB-25A0-47DD-80E9-43D87BA627E7}" type="slidenum">
              <a:rPr lang="en-US" altLang="en-US" sz="1200" smtClean="0">
                <a:solidFill>
                  <a:srgbClr val="898989"/>
                </a:solidFill>
              </a:rPr>
              <a:pPr>
                <a:spcBef>
                  <a:spcPct val="0"/>
                </a:spcBef>
                <a:buFontTx/>
                <a:buNone/>
              </a:pPr>
              <a:t>239</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2" name="Text Placeholder 5"/>
          <p:cNvSpPr>
            <a:spLocks noGrp="1"/>
          </p:cNvSpPr>
          <p:nvPr>
            <p:ph type="body" sz="quarter" idx="13"/>
          </p:nvPr>
        </p:nvSpPr>
        <p:spPr/>
        <p:txBody>
          <a:bodyPr/>
          <a:lstStyle/>
          <a:p>
            <a:r>
              <a:rPr lang="en-US" dirty="0"/>
              <a:t>.1 Expert judgment</a:t>
            </a:r>
          </a:p>
          <a:p>
            <a:r>
              <a:rPr lang="en-US" dirty="0"/>
              <a:t>.2 Data representation</a:t>
            </a:r>
          </a:p>
          <a:p>
            <a:pPr lvl="1"/>
            <a:r>
              <a:rPr lang="en-US" dirty="0"/>
              <a:t>• Hierarchical charts</a:t>
            </a:r>
          </a:p>
          <a:p>
            <a:pPr lvl="1"/>
            <a:r>
              <a:rPr lang="en-US" dirty="0"/>
              <a:t>• Responsibility 	assignment matrix</a:t>
            </a:r>
          </a:p>
          <a:p>
            <a:pPr lvl="1"/>
            <a:r>
              <a:rPr lang="en-US" dirty="0"/>
              <a:t>• Text-oriented 	formats</a:t>
            </a:r>
          </a:p>
          <a:p>
            <a:r>
              <a:rPr lang="en-US" dirty="0"/>
              <a:t>.3 Organizational 	theory</a:t>
            </a:r>
          </a:p>
          <a:p>
            <a:r>
              <a:rPr lang="en-US" dirty="0"/>
              <a:t>.4 Meetings</a:t>
            </a:r>
            <a:endParaRPr lang="en-US" altLang="en-US" dirty="0"/>
          </a:p>
        </p:txBody>
      </p:sp>
      <p:sp>
        <p:nvSpPr>
          <p:cNvPr id="84994" name="Title 3"/>
          <p:cNvSpPr>
            <a:spLocks noGrp="1"/>
          </p:cNvSpPr>
          <p:nvPr>
            <p:ph type="title"/>
          </p:nvPr>
        </p:nvSpPr>
        <p:spPr/>
        <p:txBody>
          <a:bodyPr>
            <a:normAutofit/>
          </a:bodyPr>
          <a:lstStyle/>
          <a:p>
            <a:pPr>
              <a:defRPr/>
            </a:pPr>
            <a:r>
              <a:rPr dirty="0"/>
              <a:t>Plan Human Resource Management</a:t>
            </a:r>
          </a:p>
        </p:txBody>
      </p:sp>
      <p:sp>
        <p:nvSpPr>
          <p:cNvPr id="473091" name="Content Placeholder 4"/>
          <p:cNvSpPr>
            <a:spLocks noGrp="1"/>
          </p:cNvSpPr>
          <p:nvPr>
            <p:ph sz="quarter" idx="12"/>
          </p:nvPr>
        </p:nvSpPr>
        <p:spPr/>
        <p:txBody>
          <a:bodyPr/>
          <a:lstStyle/>
          <a:p>
            <a:r>
              <a:rPr lang="en-US" dirty="0"/>
              <a:t>.1 Project charter</a:t>
            </a:r>
          </a:p>
          <a:p>
            <a:r>
              <a:rPr lang="en-US" dirty="0"/>
              <a:t>.2 Project management 	plan</a:t>
            </a:r>
          </a:p>
          <a:p>
            <a:pPr lvl="1"/>
            <a:r>
              <a:rPr lang="en-US" dirty="0"/>
              <a:t>• Quality management 	plan</a:t>
            </a:r>
          </a:p>
          <a:p>
            <a:pPr lvl="1"/>
            <a:r>
              <a:rPr lang="en-US" dirty="0"/>
              <a:t>• Scope baseline</a:t>
            </a:r>
          </a:p>
          <a:p>
            <a:r>
              <a:rPr lang="en-US" dirty="0"/>
              <a:t>.3 Project documents</a:t>
            </a:r>
          </a:p>
          <a:p>
            <a:pPr lvl="1"/>
            <a:r>
              <a:rPr lang="en-US" dirty="0"/>
              <a:t>• Project schedule</a:t>
            </a:r>
          </a:p>
          <a:p>
            <a:pPr lvl="1"/>
            <a:r>
              <a:rPr lang="en-US" dirty="0"/>
              <a:t>• Requirements 	documentation</a:t>
            </a:r>
          </a:p>
          <a:p>
            <a:pPr lvl="1"/>
            <a:r>
              <a:rPr lang="en-US" dirty="0"/>
              <a:t>• Risk register</a:t>
            </a:r>
          </a:p>
          <a:p>
            <a:pPr lvl="1"/>
            <a:r>
              <a:rPr lang="en-US" dirty="0"/>
              <a:t>• Stakeholder register</a:t>
            </a:r>
          </a:p>
          <a:p>
            <a:r>
              <a:rPr lang="en-US" dirty="0"/>
              <a:t>.4 EEFs</a:t>
            </a:r>
          </a:p>
          <a:p>
            <a:r>
              <a:rPr lang="en-US" dirty="0"/>
              <a:t>.5 OPAs</a:t>
            </a:r>
            <a:endParaRPr lang="en-US" altLang="en-US" dirty="0"/>
          </a:p>
        </p:txBody>
      </p:sp>
      <p:sp>
        <p:nvSpPr>
          <p:cNvPr id="473093" name="Text Placeholder 6"/>
          <p:cNvSpPr>
            <a:spLocks noGrp="1"/>
          </p:cNvSpPr>
          <p:nvPr>
            <p:ph type="body" sz="quarter" idx="14"/>
          </p:nvPr>
        </p:nvSpPr>
        <p:spPr/>
        <p:txBody>
          <a:bodyPr/>
          <a:lstStyle/>
          <a:p>
            <a:r>
              <a:rPr lang="en-US" dirty="0"/>
              <a:t>.1 Resource 	management plan</a:t>
            </a:r>
          </a:p>
          <a:p>
            <a:r>
              <a:rPr lang="en-US" dirty="0"/>
              <a:t>.2 Team charter</a:t>
            </a:r>
          </a:p>
          <a:p>
            <a:r>
              <a:rPr lang="en-US" dirty="0"/>
              <a:t>.3 Project documents 	updates</a:t>
            </a:r>
          </a:p>
          <a:p>
            <a:pPr lvl="1"/>
            <a:r>
              <a:rPr lang="en-US" dirty="0"/>
              <a:t>• Assumption log</a:t>
            </a:r>
          </a:p>
          <a:p>
            <a:pPr lvl="1"/>
            <a:r>
              <a:rPr lang="en-US" dirty="0"/>
              <a:t>• Risk register</a:t>
            </a:r>
            <a:endParaRPr lang="en-US" altLang="en-US" dirty="0"/>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PLAN</a:t>
            </a:r>
          </a:p>
        </p:txBody>
      </p:sp>
      <p:sp>
        <p:nvSpPr>
          <p:cNvPr id="47309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136FF7-5074-422B-AEA7-CA5B0EF7C876}" type="slidenum">
              <a:rPr lang="en-US" altLang="en-US" sz="1200" smtClean="0">
                <a:solidFill>
                  <a:srgbClr val="898989"/>
                </a:solidFill>
              </a:rPr>
              <a:pPr>
                <a:spcBef>
                  <a:spcPct val="0"/>
                </a:spcBef>
                <a:buFontTx/>
                <a:buNone/>
              </a:pPr>
              <a:t>240</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itle 7"/>
          <p:cNvSpPr>
            <a:spLocks noGrp="1"/>
          </p:cNvSpPr>
          <p:nvPr>
            <p:ph type="title"/>
          </p:nvPr>
        </p:nvSpPr>
        <p:spPr/>
        <p:txBody>
          <a:bodyPr/>
          <a:lstStyle/>
          <a:p>
            <a:r>
              <a:rPr altLang="en-US"/>
              <a:t>Human Resource Management Plan</a:t>
            </a:r>
          </a:p>
        </p:txBody>
      </p:sp>
      <p:sp>
        <p:nvSpPr>
          <p:cNvPr id="16387" name="Content Placeholder 8"/>
          <p:cNvSpPr>
            <a:spLocks noGrp="1"/>
          </p:cNvSpPr>
          <p:nvPr>
            <p:ph idx="1"/>
          </p:nvPr>
        </p:nvSpPr>
        <p:spPr>
          <a:xfrm>
            <a:off x="457200" y="990600"/>
            <a:ext cx="8229600" cy="5105400"/>
          </a:xfrm>
        </p:spPr>
        <p:txBody>
          <a:bodyPr>
            <a:normAutofit fontScale="70000" lnSpcReduction="20000"/>
          </a:bodyPr>
          <a:lstStyle/>
          <a:p>
            <a:pPr>
              <a:defRPr/>
            </a:pPr>
            <a:r>
              <a:rPr lang="en-US" dirty="0"/>
              <a:t>Roles &amp; Responsibilities (Role, Authority, Responsibility, Competency)</a:t>
            </a:r>
          </a:p>
          <a:p>
            <a:pPr>
              <a:defRPr/>
            </a:pPr>
            <a:r>
              <a:rPr lang="en-US" dirty="0"/>
              <a:t>Project organization chart</a:t>
            </a:r>
          </a:p>
          <a:p>
            <a:pPr>
              <a:defRPr/>
            </a:pPr>
            <a:r>
              <a:rPr lang="en-US" dirty="0"/>
              <a:t>Staffing management plan </a:t>
            </a:r>
          </a:p>
          <a:p>
            <a:pPr lvl="1">
              <a:defRPr/>
            </a:pPr>
            <a:r>
              <a:rPr lang="en-US" dirty="0"/>
              <a:t>Staff acquisition plan: From where and when the people will come, at what location they will come to work, what are the cost associated with each expertise, what kind of assistance is required from HR and functional manager of the resource</a:t>
            </a:r>
          </a:p>
          <a:p>
            <a:pPr lvl="1">
              <a:defRPr/>
            </a:pPr>
            <a:r>
              <a:rPr lang="en-US" dirty="0"/>
              <a:t>Resource calendar: When the recruitment should start, resource availability (resource histogram), </a:t>
            </a:r>
          </a:p>
          <a:p>
            <a:pPr lvl="1">
              <a:defRPr/>
            </a:pPr>
            <a:r>
              <a:rPr lang="en-US" dirty="0"/>
              <a:t>Staff release plan: When and how to release resources for smooth transition, so that resource cost is not counted in the project</a:t>
            </a:r>
          </a:p>
          <a:p>
            <a:pPr lvl="1">
              <a:defRPr/>
            </a:pPr>
            <a:r>
              <a:rPr lang="en-US" dirty="0"/>
              <a:t>Training need</a:t>
            </a:r>
          </a:p>
          <a:p>
            <a:pPr lvl="1">
              <a:defRPr/>
            </a:pPr>
            <a:r>
              <a:rPr lang="en-US" dirty="0"/>
              <a:t>Recognition &amp; rewards</a:t>
            </a:r>
          </a:p>
          <a:p>
            <a:pPr lvl="1">
              <a:defRPr/>
            </a:pPr>
            <a:r>
              <a:rPr lang="en-US" dirty="0"/>
              <a:t>Complying with union contracts, government regulation or other HR policies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5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916971-3C63-40EA-9A48-B2F3194487BE}" type="slidenum">
              <a:rPr lang="en-US" altLang="en-US" sz="1200" smtClean="0">
                <a:solidFill>
                  <a:srgbClr val="898989"/>
                </a:solidFill>
              </a:rPr>
              <a:pPr>
                <a:spcBef>
                  <a:spcPct val="0"/>
                </a:spcBef>
                <a:buFontTx/>
                <a:buNone/>
              </a:pPr>
              <a:t>241</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057275"/>
            <a:ext cx="85534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87" name="Title 2"/>
          <p:cNvSpPr>
            <a:spLocks noGrp="1"/>
          </p:cNvSpPr>
          <p:nvPr>
            <p:ph type="title"/>
          </p:nvPr>
        </p:nvSpPr>
        <p:spPr>
          <a:xfrm>
            <a:off x="0" y="0"/>
            <a:ext cx="9144000" cy="838200"/>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7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A0F97F-F949-4B94-AADA-0F44780285B9}" type="slidenum">
              <a:rPr lang="en-US" altLang="en-US" sz="1200" smtClean="0">
                <a:solidFill>
                  <a:srgbClr val="898989"/>
                </a:solidFill>
              </a:rPr>
              <a:pPr>
                <a:spcBef>
                  <a:spcPct val="0"/>
                </a:spcBef>
                <a:buFontTx/>
                <a:buNone/>
              </a:pPr>
              <a:t>242</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95400" y="1524000"/>
            <a:ext cx="7391400" cy="4346575"/>
            <a:chOff x="576" y="816"/>
            <a:chExt cx="4656" cy="2738"/>
          </a:xfrm>
        </p:grpSpPr>
        <p:sp>
          <p:nvSpPr>
            <p:cNvPr id="479238" name="Text Box 6"/>
            <p:cNvSpPr txBox="1">
              <a:spLocks noChangeArrowheads="1"/>
            </p:cNvSpPr>
            <p:nvPr/>
          </p:nvSpPr>
          <p:spPr bwMode="auto">
            <a:xfrm>
              <a:off x="576" y="3111"/>
              <a:ext cx="427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dirty="0">
                  <a:latin typeface="Kabel Bk BT"/>
                </a:rPr>
                <a:t>P = Participant  A = Accountable  R = Review required</a:t>
              </a:r>
            </a:p>
            <a:p>
              <a:pPr algn="ctr" eaLnBrk="1" hangingPunct="1">
                <a:spcBef>
                  <a:spcPct val="50000"/>
                </a:spcBef>
                <a:buFontTx/>
                <a:buNone/>
              </a:pPr>
              <a:r>
                <a:rPr lang="en-US" altLang="en-US" sz="1600" b="1" dirty="0">
                  <a:latin typeface="Kabel Bk BT"/>
                </a:rPr>
                <a:t>I = input required   S = Sign-off required</a:t>
              </a:r>
            </a:p>
          </p:txBody>
        </p:sp>
        <p:sp>
          <p:nvSpPr>
            <p:cNvPr id="479239" name="Rectangle 7"/>
            <p:cNvSpPr>
              <a:spLocks noChangeArrowheads="1"/>
            </p:cNvSpPr>
            <p:nvPr/>
          </p:nvSpPr>
          <p:spPr bwMode="auto">
            <a:xfrm>
              <a:off x="624" y="816"/>
              <a:ext cx="1248" cy="2208"/>
            </a:xfrm>
            <a:prstGeom prst="rect">
              <a:avLst/>
            </a:prstGeom>
            <a:solidFill>
              <a:schemeClr val="bg1"/>
            </a:solidFill>
            <a:ln w="34925">
              <a:solidFill>
                <a:srgbClr val="0084CC"/>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b="1">
                <a:latin typeface="Times New Roman" panose="02020603050405020304" pitchFamily="18" charset="0"/>
              </a:endParaRPr>
            </a:p>
          </p:txBody>
        </p:sp>
        <p:sp>
          <p:nvSpPr>
            <p:cNvPr id="479240" name="Text Box 8"/>
            <p:cNvSpPr txBox="1">
              <a:spLocks noChangeArrowheads="1"/>
            </p:cNvSpPr>
            <p:nvPr/>
          </p:nvSpPr>
          <p:spPr bwMode="auto">
            <a:xfrm>
              <a:off x="1200" y="816"/>
              <a:ext cx="7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PERSON</a:t>
              </a:r>
            </a:p>
          </p:txBody>
        </p:sp>
        <p:sp>
          <p:nvSpPr>
            <p:cNvPr id="479241" name="Text Box 9"/>
            <p:cNvSpPr txBox="1">
              <a:spLocks noChangeArrowheads="1"/>
            </p:cNvSpPr>
            <p:nvPr/>
          </p:nvSpPr>
          <p:spPr bwMode="auto">
            <a:xfrm>
              <a:off x="576" y="1008"/>
              <a:ext cx="6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PHASE</a:t>
              </a:r>
            </a:p>
          </p:txBody>
        </p:sp>
        <p:sp>
          <p:nvSpPr>
            <p:cNvPr id="479242" name="Line 10"/>
            <p:cNvSpPr>
              <a:spLocks noChangeShapeType="1"/>
            </p:cNvSpPr>
            <p:nvPr/>
          </p:nvSpPr>
          <p:spPr bwMode="auto">
            <a:xfrm>
              <a:off x="624" y="816"/>
              <a:ext cx="1248" cy="432"/>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3" name="Text Box 11"/>
            <p:cNvSpPr txBox="1">
              <a:spLocks noChangeArrowheads="1"/>
            </p:cNvSpPr>
            <p:nvPr/>
          </p:nvSpPr>
          <p:spPr bwMode="auto">
            <a:xfrm>
              <a:off x="672" y="1296"/>
              <a:ext cx="120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dirty="0">
                  <a:latin typeface="Verdana" panose="020B0604030504040204" pitchFamily="34" charset="0"/>
                </a:rPr>
                <a:t>Requirements</a:t>
              </a:r>
            </a:p>
          </p:txBody>
        </p:sp>
        <p:sp>
          <p:nvSpPr>
            <p:cNvPr id="479244" name="Line 12"/>
            <p:cNvSpPr>
              <a:spLocks noChangeShapeType="1"/>
            </p:cNvSpPr>
            <p:nvPr/>
          </p:nvSpPr>
          <p:spPr bwMode="auto">
            <a:xfrm flipH="1">
              <a:off x="624" y="124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5" name="Line 13"/>
            <p:cNvSpPr>
              <a:spLocks noChangeShapeType="1"/>
            </p:cNvSpPr>
            <p:nvPr/>
          </p:nvSpPr>
          <p:spPr bwMode="auto">
            <a:xfrm flipH="1">
              <a:off x="624" y="1632"/>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6" name="Line 14"/>
            <p:cNvSpPr>
              <a:spLocks noChangeShapeType="1"/>
            </p:cNvSpPr>
            <p:nvPr/>
          </p:nvSpPr>
          <p:spPr bwMode="auto">
            <a:xfrm flipH="1">
              <a:off x="624" y="196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7" name="Line 15"/>
            <p:cNvSpPr>
              <a:spLocks noChangeShapeType="1"/>
            </p:cNvSpPr>
            <p:nvPr/>
          </p:nvSpPr>
          <p:spPr bwMode="auto">
            <a:xfrm flipH="1">
              <a:off x="624" y="2304"/>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8" name="Line 16"/>
            <p:cNvSpPr>
              <a:spLocks noChangeShapeType="1"/>
            </p:cNvSpPr>
            <p:nvPr/>
          </p:nvSpPr>
          <p:spPr bwMode="auto">
            <a:xfrm flipH="1">
              <a:off x="624" y="268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9" name="Text Box 17"/>
            <p:cNvSpPr txBox="1">
              <a:spLocks noChangeArrowheads="1"/>
            </p:cNvSpPr>
            <p:nvPr/>
          </p:nvSpPr>
          <p:spPr bwMode="auto">
            <a:xfrm>
              <a:off x="1968" y="912"/>
              <a:ext cx="28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000" b="1">
                  <a:latin typeface="Verdana" panose="020B0604030504040204" pitchFamily="34" charset="0"/>
                </a:rPr>
                <a:t>Shiv        Ram        Jim      Karl         Rita          Mohan    …</a:t>
              </a:r>
            </a:p>
          </p:txBody>
        </p:sp>
        <p:sp>
          <p:nvSpPr>
            <p:cNvPr id="479250" name="Text Box 18"/>
            <p:cNvSpPr txBox="1">
              <a:spLocks noChangeArrowheads="1"/>
            </p:cNvSpPr>
            <p:nvPr/>
          </p:nvSpPr>
          <p:spPr bwMode="auto">
            <a:xfrm>
              <a:off x="1968" y="1334"/>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dirty="0">
                  <a:latin typeface="Verdana" panose="020B0604030504040204" pitchFamily="34" charset="0"/>
                </a:rPr>
                <a:t>S      R     A     P     </a:t>
              </a:r>
              <a:r>
                <a:rPr lang="en-US" altLang="en-US" sz="2000" b="1" dirty="0" err="1">
                  <a:latin typeface="Verdana" panose="020B0604030504040204" pitchFamily="34" charset="0"/>
                </a:rPr>
                <a:t>P</a:t>
              </a:r>
              <a:endParaRPr lang="en-US" altLang="en-US" sz="1800" b="1" dirty="0">
                <a:latin typeface="Verdana" panose="020B0604030504040204" pitchFamily="34" charset="0"/>
              </a:endParaRPr>
            </a:p>
          </p:txBody>
        </p:sp>
        <p:sp>
          <p:nvSpPr>
            <p:cNvPr id="479251" name="Text Box 19"/>
            <p:cNvSpPr txBox="1">
              <a:spLocks noChangeArrowheads="1"/>
            </p:cNvSpPr>
            <p:nvPr/>
          </p:nvSpPr>
          <p:spPr bwMode="auto">
            <a:xfrm>
              <a:off x="1968" y="1680"/>
              <a:ext cx="2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A     P             P</a:t>
              </a:r>
              <a:endParaRPr lang="en-US" altLang="en-US" sz="1800" b="1">
                <a:latin typeface="Verdana" panose="020B0604030504040204" pitchFamily="34" charset="0"/>
              </a:endParaRPr>
            </a:p>
          </p:txBody>
        </p:sp>
        <p:sp>
          <p:nvSpPr>
            <p:cNvPr id="479252" name="Text Box 20"/>
            <p:cNvSpPr txBox="1">
              <a:spLocks noChangeArrowheads="1"/>
            </p:cNvSpPr>
            <p:nvPr/>
          </p:nvSpPr>
          <p:spPr bwMode="auto">
            <a:xfrm>
              <a:off x="1968" y="2016"/>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R     A      l              P</a:t>
              </a:r>
              <a:endParaRPr lang="en-US" altLang="en-US" sz="1800" b="1">
                <a:latin typeface="Verdana" panose="020B0604030504040204" pitchFamily="34" charset="0"/>
              </a:endParaRPr>
            </a:p>
          </p:txBody>
        </p:sp>
        <p:sp>
          <p:nvSpPr>
            <p:cNvPr id="479253" name="Text Box 21"/>
            <p:cNvSpPr txBox="1">
              <a:spLocks noChangeArrowheads="1"/>
            </p:cNvSpPr>
            <p:nvPr/>
          </p:nvSpPr>
          <p:spPr bwMode="auto">
            <a:xfrm>
              <a:off x="2304" y="2390"/>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  R     S      A             P     P</a:t>
              </a:r>
              <a:endParaRPr lang="en-US" altLang="en-US" sz="1800" b="1">
                <a:latin typeface="Verdana" panose="020B0604030504040204" pitchFamily="34" charset="0"/>
              </a:endParaRPr>
            </a:p>
          </p:txBody>
        </p:sp>
        <p:sp>
          <p:nvSpPr>
            <p:cNvPr id="479254" name="Text Box 22"/>
            <p:cNvSpPr txBox="1">
              <a:spLocks noChangeArrowheads="1"/>
            </p:cNvSpPr>
            <p:nvPr/>
          </p:nvSpPr>
          <p:spPr bwMode="auto">
            <a:xfrm>
              <a:off x="2784" y="2736"/>
              <a:ext cx="21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P      l      A     P</a:t>
              </a:r>
              <a:endParaRPr lang="en-US" altLang="en-US" sz="1800" b="1">
                <a:latin typeface="Verdana" panose="020B0604030504040204" pitchFamily="34" charset="0"/>
              </a:endParaRPr>
            </a:p>
          </p:txBody>
        </p:sp>
        <p:sp>
          <p:nvSpPr>
            <p:cNvPr id="479255" name="Rectangle 23"/>
            <p:cNvSpPr>
              <a:spLocks noChangeArrowheads="1"/>
            </p:cNvSpPr>
            <p:nvPr/>
          </p:nvSpPr>
          <p:spPr bwMode="auto">
            <a:xfrm>
              <a:off x="1872" y="816"/>
              <a:ext cx="2976" cy="2208"/>
            </a:xfrm>
            <a:prstGeom prst="rect">
              <a:avLst/>
            </a:prstGeom>
            <a:noFill/>
            <a:ln w="3492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79256" name="Line 24"/>
            <p:cNvSpPr>
              <a:spLocks noChangeShapeType="1"/>
            </p:cNvSpPr>
            <p:nvPr/>
          </p:nvSpPr>
          <p:spPr bwMode="auto">
            <a:xfrm>
              <a:off x="2304"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7" name="Line 25"/>
            <p:cNvSpPr>
              <a:spLocks noChangeShapeType="1"/>
            </p:cNvSpPr>
            <p:nvPr/>
          </p:nvSpPr>
          <p:spPr bwMode="auto">
            <a:xfrm>
              <a:off x="2736"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8" name="Line 26"/>
            <p:cNvSpPr>
              <a:spLocks noChangeShapeType="1"/>
            </p:cNvSpPr>
            <p:nvPr/>
          </p:nvSpPr>
          <p:spPr bwMode="auto">
            <a:xfrm>
              <a:off x="3120"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9" name="Line 27"/>
            <p:cNvSpPr>
              <a:spLocks noChangeShapeType="1"/>
            </p:cNvSpPr>
            <p:nvPr/>
          </p:nvSpPr>
          <p:spPr bwMode="auto">
            <a:xfrm>
              <a:off x="3552"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0" name="Line 28"/>
            <p:cNvSpPr>
              <a:spLocks noChangeShapeType="1"/>
            </p:cNvSpPr>
            <p:nvPr/>
          </p:nvSpPr>
          <p:spPr bwMode="auto">
            <a:xfrm>
              <a:off x="3984"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1" name="Line 29"/>
            <p:cNvSpPr>
              <a:spLocks noChangeShapeType="1"/>
            </p:cNvSpPr>
            <p:nvPr/>
          </p:nvSpPr>
          <p:spPr bwMode="auto">
            <a:xfrm>
              <a:off x="4416"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2" name="Line 30"/>
            <p:cNvSpPr>
              <a:spLocks noChangeShapeType="1"/>
            </p:cNvSpPr>
            <p:nvPr/>
          </p:nvSpPr>
          <p:spPr bwMode="auto">
            <a:xfrm>
              <a:off x="1872" y="268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3" name="Line 31"/>
            <p:cNvSpPr>
              <a:spLocks noChangeShapeType="1"/>
            </p:cNvSpPr>
            <p:nvPr/>
          </p:nvSpPr>
          <p:spPr bwMode="auto">
            <a:xfrm>
              <a:off x="1872" y="2352"/>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4" name="Line 32"/>
            <p:cNvSpPr>
              <a:spLocks noChangeShapeType="1"/>
            </p:cNvSpPr>
            <p:nvPr/>
          </p:nvSpPr>
          <p:spPr bwMode="auto">
            <a:xfrm>
              <a:off x="1872" y="196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5" name="Line 33"/>
            <p:cNvSpPr>
              <a:spLocks noChangeShapeType="1"/>
            </p:cNvSpPr>
            <p:nvPr/>
          </p:nvSpPr>
          <p:spPr bwMode="auto">
            <a:xfrm>
              <a:off x="1872" y="1632"/>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6" name="Line 34"/>
            <p:cNvSpPr>
              <a:spLocks noChangeShapeType="1"/>
            </p:cNvSpPr>
            <p:nvPr/>
          </p:nvSpPr>
          <p:spPr bwMode="auto">
            <a:xfrm>
              <a:off x="1872" y="124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7" name="Text Box 35"/>
            <p:cNvSpPr txBox="1">
              <a:spLocks noChangeArrowheads="1"/>
            </p:cNvSpPr>
            <p:nvPr/>
          </p:nvSpPr>
          <p:spPr bwMode="auto">
            <a:xfrm>
              <a:off x="672" y="1680"/>
              <a:ext cx="10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Functional</a:t>
              </a:r>
            </a:p>
          </p:txBody>
        </p:sp>
        <p:sp>
          <p:nvSpPr>
            <p:cNvPr id="479268" name="Text Box 36"/>
            <p:cNvSpPr txBox="1">
              <a:spLocks noChangeArrowheads="1"/>
            </p:cNvSpPr>
            <p:nvPr/>
          </p:nvSpPr>
          <p:spPr bwMode="auto">
            <a:xfrm>
              <a:off x="672" y="2016"/>
              <a:ext cx="10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Design</a:t>
              </a:r>
            </a:p>
          </p:txBody>
        </p:sp>
        <p:sp>
          <p:nvSpPr>
            <p:cNvPr id="479269" name="Text Box 37"/>
            <p:cNvSpPr txBox="1">
              <a:spLocks noChangeArrowheads="1"/>
            </p:cNvSpPr>
            <p:nvPr/>
          </p:nvSpPr>
          <p:spPr bwMode="auto">
            <a:xfrm>
              <a:off x="672" y="2361"/>
              <a:ext cx="11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Development</a:t>
              </a:r>
            </a:p>
          </p:txBody>
        </p:sp>
        <p:sp>
          <p:nvSpPr>
            <p:cNvPr id="479270" name="Text Box 38"/>
            <p:cNvSpPr txBox="1">
              <a:spLocks noChangeArrowheads="1"/>
            </p:cNvSpPr>
            <p:nvPr/>
          </p:nvSpPr>
          <p:spPr bwMode="auto">
            <a:xfrm>
              <a:off x="672" y="2745"/>
              <a:ext cx="11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Testing</a:t>
              </a:r>
            </a:p>
          </p:txBody>
        </p:sp>
      </p:grpSp>
      <p:sp>
        <p:nvSpPr>
          <p:cNvPr id="479235" name="Rectangle 2"/>
          <p:cNvSpPr>
            <a:spLocks noGrp="1" noChangeArrowheads="1"/>
          </p:cNvSpPr>
          <p:nvPr>
            <p:ph type="title"/>
          </p:nvPr>
        </p:nvSpPr>
        <p:spPr>
          <a:xfrm>
            <a:off x="0" y="0"/>
            <a:ext cx="9144000" cy="838200"/>
          </a:xfrm>
        </p:spPr>
        <p:txBody>
          <a:bodyPr/>
          <a:lstStyle/>
          <a:p>
            <a:r>
              <a:rPr altLang="en-US" sz="3000" b="1"/>
              <a:t>Responsibility Assignment Matrix - RAM</a:t>
            </a:r>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47923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CCCBD3-077F-4582-B7A9-610F78C8E895}" type="slidenum">
              <a:rPr lang="en-US" altLang="en-US" sz="1200" smtClean="0">
                <a:solidFill>
                  <a:srgbClr val="898989"/>
                </a:solidFill>
              </a:rPr>
              <a:pPr>
                <a:spcBef>
                  <a:spcPct val="0"/>
                </a:spcBef>
                <a:buFontTx/>
                <a:buNone/>
              </a:pPr>
              <a:t>243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idx="1"/>
          </p:nvPr>
        </p:nvSpPr>
        <p:spPr>
          <a:xfrm>
            <a:off x="457200" y="990600"/>
            <a:ext cx="8229600" cy="5105400"/>
          </a:xfrm>
        </p:spPr>
        <p:txBody>
          <a:bodyPr>
            <a:normAutofit fontScale="70000" lnSpcReduction="20000"/>
          </a:bodyPr>
          <a:lstStyle/>
          <a:p>
            <a:pPr marL="463550" indent="-400050">
              <a:lnSpc>
                <a:spcPct val="120000"/>
              </a:lnSpc>
              <a:buFont typeface="+mj-lt"/>
              <a:buAutoNum type="arabicPeriod"/>
              <a:defRPr/>
            </a:pPr>
            <a:r>
              <a:rPr lang="en-US" sz="3400" dirty="0"/>
              <a:t>‘Quality is Predictability’- Deming</a:t>
            </a:r>
          </a:p>
          <a:p>
            <a:pPr marL="463550" indent="-400050">
              <a:lnSpc>
                <a:spcPct val="120000"/>
              </a:lnSpc>
              <a:buFont typeface="+mj-lt"/>
              <a:buAutoNum type="arabicPeriod"/>
              <a:defRPr/>
            </a:pPr>
            <a:r>
              <a:rPr lang="en-US" sz="3400" dirty="0"/>
              <a:t>‘Conformance to requirements’ - Crosby </a:t>
            </a:r>
          </a:p>
          <a:p>
            <a:pPr marL="463550" indent="-400050">
              <a:lnSpc>
                <a:spcPct val="120000"/>
              </a:lnSpc>
              <a:buFont typeface="+mj-lt"/>
              <a:buAutoNum type="arabicPeriod"/>
              <a:defRPr/>
            </a:pPr>
            <a:r>
              <a:rPr lang="en-US" sz="3400" dirty="0"/>
              <a:t>‘Fitness for use’ - </a:t>
            </a:r>
            <a:r>
              <a:rPr lang="en-US" sz="3400" dirty="0" err="1"/>
              <a:t>Juran</a:t>
            </a:r>
            <a:r>
              <a:rPr lang="en-US" sz="3400" dirty="0"/>
              <a:t> </a:t>
            </a:r>
          </a:p>
          <a:p>
            <a:pPr marL="463550" indent="-400050">
              <a:lnSpc>
                <a:spcPct val="120000"/>
              </a:lnSpc>
              <a:buFont typeface="+mj-lt"/>
              <a:buAutoNum type="arabicPeriod"/>
              <a:defRPr/>
            </a:pPr>
            <a:r>
              <a:rPr lang="en-US" sz="3400" dirty="0"/>
              <a:t>‘Customer’s opinion’- </a:t>
            </a:r>
            <a:r>
              <a:rPr lang="en-US" sz="3400" dirty="0" err="1"/>
              <a:t>Feigenbaum</a:t>
            </a:r>
            <a:endParaRPr lang="en-US" sz="3400" dirty="0"/>
          </a:p>
          <a:p>
            <a:pPr marL="463550" indent="-400050">
              <a:lnSpc>
                <a:spcPct val="120000"/>
              </a:lnSpc>
              <a:buFont typeface="+mj-lt"/>
              <a:buAutoNum type="arabicPeriod"/>
              <a:defRPr/>
            </a:pPr>
            <a:r>
              <a:rPr lang="en-US" sz="3400" dirty="0"/>
              <a:t>‘The totality of characteristics of an entity that bear on its ability to satisfy stated and implied need’ - ISO 8402:1994 </a:t>
            </a:r>
          </a:p>
          <a:p>
            <a:pPr marL="463550" indent="-400050">
              <a:lnSpc>
                <a:spcPct val="120000"/>
              </a:lnSpc>
              <a:buFont typeface="+mj-lt"/>
              <a:buAutoNum type="arabicPeriod"/>
              <a:defRPr/>
            </a:pPr>
            <a:r>
              <a:rPr lang="en-US" sz="3400" dirty="0"/>
              <a:t>Conformance to “Valid Requirements“.</a:t>
            </a:r>
          </a:p>
          <a:p>
            <a:pPr marL="463550" indent="-400050">
              <a:lnSpc>
                <a:spcPct val="120000"/>
              </a:lnSpc>
              <a:buFont typeface="+mj-lt"/>
              <a:buAutoNum type="arabicPeriod"/>
              <a:defRPr/>
            </a:pPr>
            <a:r>
              <a:rPr lang="en-US" sz="3400" dirty="0"/>
              <a:t>Customers' perception of the value of the suppliers‘ 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a:p>
            <a:pPr>
              <a:defRPr/>
            </a:pPr>
            <a:endParaRPr lang="en-US" dirty="0"/>
          </a:p>
        </p:txBody>
      </p:sp>
      <p:sp>
        <p:nvSpPr>
          <p:cNvPr id="409603" name="Rectangle 17"/>
          <p:cNvSpPr>
            <a:spLocks noGrp="1" noChangeArrowheads="1"/>
          </p:cNvSpPr>
          <p:nvPr>
            <p:ph type="title"/>
          </p:nvPr>
        </p:nvSpPr>
        <p:spPr/>
        <p:txBody>
          <a:bodyPr/>
          <a:lstStyle/>
          <a:p>
            <a:r>
              <a:rPr altLang="en-US" sz="3000" b="1"/>
              <a:t>Quality Definitions from Quality Gurus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96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7D83AF-C8E9-484C-8279-9AB97D1A85B1}" type="slidenum">
              <a:rPr lang="en-US" altLang="en-US" sz="1200" smtClean="0">
                <a:solidFill>
                  <a:srgbClr val="898989"/>
                </a:solidFill>
              </a:rPr>
              <a:pPr>
                <a:spcBef>
                  <a:spcPct val="0"/>
                </a:spcBef>
                <a:buFontTx/>
                <a:buNone/>
              </a:pPr>
              <a:t>217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82" name="Group 5"/>
          <p:cNvGrpSpPr>
            <a:grpSpLocks/>
          </p:cNvGrpSpPr>
          <p:nvPr/>
        </p:nvGrpSpPr>
        <p:grpSpPr bwMode="auto">
          <a:xfrm>
            <a:off x="1001713" y="973138"/>
            <a:ext cx="7654925" cy="5408612"/>
            <a:chOff x="307" y="676"/>
            <a:chExt cx="4822" cy="3407"/>
          </a:xfrm>
        </p:grpSpPr>
        <p:sp>
          <p:nvSpPr>
            <p:cNvPr id="481287" name="Line 6"/>
            <p:cNvSpPr>
              <a:spLocks noChangeShapeType="1"/>
            </p:cNvSpPr>
            <p:nvPr/>
          </p:nvSpPr>
          <p:spPr bwMode="auto">
            <a:xfrm>
              <a:off x="951" y="915"/>
              <a:ext cx="0" cy="285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288" name="Line 7"/>
            <p:cNvSpPr>
              <a:spLocks noChangeShapeType="1"/>
            </p:cNvSpPr>
            <p:nvPr/>
          </p:nvSpPr>
          <p:spPr bwMode="auto">
            <a:xfrm flipV="1">
              <a:off x="951" y="3772"/>
              <a:ext cx="4137"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289" name="Rectangle 8"/>
            <p:cNvSpPr>
              <a:spLocks noChangeArrowheads="1"/>
            </p:cNvSpPr>
            <p:nvPr/>
          </p:nvSpPr>
          <p:spPr bwMode="auto">
            <a:xfrm>
              <a:off x="1002" y="1954"/>
              <a:ext cx="153" cy="1454"/>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290" name="Text Box 9"/>
            <p:cNvSpPr txBox="1">
              <a:spLocks noChangeArrowheads="1"/>
            </p:cNvSpPr>
            <p:nvPr/>
          </p:nvSpPr>
          <p:spPr bwMode="auto">
            <a:xfrm flipH="1">
              <a:off x="1208"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16</a:t>
              </a:r>
            </a:p>
          </p:txBody>
        </p:sp>
        <p:sp>
          <p:nvSpPr>
            <p:cNvPr id="481291" name="Text Box 10"/>
            <p:cNvSpPr txBox="1">
              <a:spLocks noChangeArrowheads="1"/>
            </p:cNvSpPr>
            <p:nvPr/>
          </p:nvSpPr>
          <p:spPr bwMode="auto">
            <a:xfrm flipH="1">
              <a:off x="141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23</a:t>
              </a:r>
            </a:p>
          </p:txBody>
        </p:sp>
        <p:sp>
          <p:nvSpPr>
            <p:cNvPr id="481292" name="Text Box 11"/>
            <p:cNvSpPr txBox="1">
              <a:spLocks noChangeArrowheads="1"/>
            </p:cNvSpPr>
            <p:nvPr/>
          </p:nvSpPr>
          <p:spPr bwMode="auto">
            <a:xfrm flipH="1">
              <a:off x="161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30</a:t>
              </a:r>
            </a:p>
          </p:txBody>
        </p:sp>
        <p:sp>
          <p:nvSpPr>
            <p:cNvPr id="481293" name="Text Box 12"/>
            <p:cNvSpPr txBox="1">
              <a:spLocks noChangeArrowheads="1"/>
            </p:cNvSpPr>
            <p:nvPr/>
          </p:nvSpPr>
          <p:spPr bwMode="auto">
            <a:xfrm flipH="1">
              <a:off x="1819"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6</a:t>
              </a:r>
            </a:p>
          </p:txBody>
        </p:sp>
        <p:sp>
          <p:nvSpPr>
            <p:cNvPr id="481294" name="Text Box 13"/>
            <p:cNvSpPr txBox="1">
              <a:spLocks noChangeArrowheads="1"/>
            </p:cNvSpPr>
            <p:nvPr/>
          </p:nvSpPr>
          <p:spPr bwMode="auto">
            <a:xfrm flipH="1">
              <a:off x="202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13</a:t>
              </a:r>
            </a:p>
          </p:txBody>
        </p:sp>
        <p:sp>
          <p:nvSpPr>
            <p:cNvPr id="481295" name="Text Box 14"/>
            <p:cNvSpPr txBox="1">
              <a:spLocks noChangeArrowheads="1"/>
            </p:cNvSpPr>
            <p:nvPr/>
          </p:nvSpPr>
          <p:spPr bwMode="auto">
            <a:xfrm flipH="1">
              <a:off x="2228"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20</a:t>
              </a:r>
            </a:p>
          </p:txBody>
        </p:sp>
        <p:sp>
          <p:nvSpPr>
            <p:cNvPr id="481296" name="Text Box 15"/>
            <p:cNvSpPr txBox="1">
              <a:spLocks noChangeArrowheads="1"/>
            </p:cNvSpPr>
            <p:nvPr/>
          </p:nvSpPr>
          <p:spPr bwMode="auto">
            <a:xfrm flipH="1">
              <a:off x="2432"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27</a:t>
              </a:r>
            </a:p>
          </p:txBody>
        </p:sp>
        <p:sp>
          <p:nvSpPr>
            <p:cNvPr id="481297" name="Text Box 16"/>
            <p:cNvSpPr txBox="1">
              <a:spLocks noChangeArrowheads="1"/>
            </p:cNvSpPr>
            <p:nvPr/>
          </p:nvSpPr>
          <p:spPr bwMode="auto">
            <a:xfrm flipH="1">
              <a:off x="2638"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6</a:t>
              </a:r>
            </a:p>
          </p:txBody>
        </p:sp>
        <p:sp>
          <p:nvSpPr>
            <p:cNvPr id="481298" name="Text Box 17"/>
            <p:cNvSpPr txBox="1">
              <a:spLocks noChangeArrowheads="1"/>
            </p:cNvSpPr>
            <p:nvPr/>
          </p:nvSpPr>
          <p:spPr bwMode="auto">
            <a:xfrm flipH="1">
              <a:off x="284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13</a:t>
              </a:r>
            </a:p>
          </p:txBody>
        </p:sp>
        <p:sp>
          <p:nvSpPr>
            <p:cNvPr id="481299" name="Text Box 18"/>
            <p:cNvSpPr txBox="1">
              <a:spLocks noChangeArrowheads="1"/>
            </p:cNvSpPr>
            <p:nvPr/>
          </p:nvSpPr>
          <p:spPr bwMode="auto">
            <a:xfrm flipH="1">
              <a:off x="304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20</a:t>
              </a:r>
            </a:p>
          </p:txBody>
        </p:sp>
        <p:sp>
          <p:nvSpPr>
            <p:cNvPr id="481300" name="Text Box 19"/>
            <p:cNvSpPr txBox="1">
              <a:spLocks noChangeArrowheads="1"/>
            </p:cNvSpPr>
            <p:nvPr/>
          </p:nvSpPr>
          <p:spPr bwMode="auto">
            <a:xfrm flipH="1">
              <a:off x="3252"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27</a:t>
              </a:r>
            </a:p>
          </p:txBody>
        </p:sp>
        <p:sp>
          <p:nvSpPr>
            <p:cNvPr id="481301" name="Text Box 20"/>
            <p:cNvSpPr txBox="1">
              <a:spLocks noChangeArrowheads="1"/>
            </p:cNvSpPr>
            <p:nvPr/>
          </p:nvSpPr>
          <p:spPr bwMode="auto">
            <a:xfrm flipH="1">
              <a:off x="3454"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3</a:t>
              </a:r>
            </a:p>
          </p:txBody>
        </p:sp>
        <p:sp>
          <p:nvSpPr>
            <p:cNvPr id="481302" name="Text Box 21"/>
            <p:cNvSpPr txBox="1">
              <a:spLocks noChangeArrowheads="1"/>
            </p:cNvSpPr>
            <p:nvPr/>
          </p:nvSpPr>
          <p:spPr bwMode="auto">
            <a:xfrm flipH="1">
              <a:off x="3658"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10</a:t>
              </a:r>
            </a:p>
          </p:txBody>
        </p:sp>
        <p:sp>
          <p:nvSpPr>
            <p:cNvPr id="481303" name="Text Box 22"/>
            <p:cNvSpPr txBox="1">
              <a:spLocks noChangeArrowheads="1"/>
            </p:cNvSpPr>
            <p:nvPr/>
          </p:nvSpPr>
          <p:spPr bwMode="auto">
            <a:xfrm flipH="1">
              <a:off x="3862"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17</a:t>
              </a:r>
            </a:p>
          </p:txBody>
        </p:sp>
        <p:sp>
          <p:nvSpPr>
            <p:cNvPr id="481304" name="Text Box 23"/>
            <p:cNvSpPr txBox="1">
              <a:spLocks noChangeArrowheads="1"/>
            </p:cNvSpPr>
            <p:nvPr/>
          </p:nvSpPr>
          <p:spPr bwMode="auto">
            <a:xfrm flipH="1">
              <a:off x="4066" y="3460"/>
              <a:ext cx="206"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24</a:t>
              </a:r>
            </a:p>
          </p:txBody>
        </p:sp>
        <p:sp>
          <p:nvSpPr>
            <p:cNvPr id="481305" name="Text Box 24"/>
            <p:cNvSpPr txBox="1">
              <a:spLocks noChangeArrowheads="1"/>
            </p:cNvSpPr>
            <p:nvPr/>
          </p:nvSpPr>
          <p:spPr bwMode="auto">
            <a:xfrm flipH="1">
              <a:off x="427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a:t>
              </a:r>
            </a:p>
          </p:txBody>
        </p:sp>
        <p:sp>
          <p:nvSpPr>
            <p:cNvPr id="481306" name="Text Box 25"/>
            <p:cNvSpPr txBox="1">
              <a:spLocks noChangeArrowheads="1"/>
            </p:cNvSpPr>
            <p:nvPr/>
          </p:nvSpPr>
          <p:spPr bwMode="auto">
            <a:xfrm flipH="1">
              <a:off x="4476" y="3460"/>
              <a:ext cx="206"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8</a:t>
              </a:r>
            </a:p>
          </p:txBody>
        </p:sp>
        <p:sp>
          <p:nvSpPr>
            <p:cNvPr id="481307" name="Text Box 26"/>
            <p:cNvSpPr txBox="1">
              <a:spLocks noChangeArrowheads="1"/>
            </p:cNvSpPr>
            <p:nvPr/>
          </p:nvSpPr>
          <p:spPr bwMode="auto">
            <a:xfrm flipH="1">
              <a:off x="4681"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15</a:t>
              </a:r>
            </a:p>
          </p:txBody>
        </p:sp>
        <p:sp>
          <p:nvSpPr>
            <p:cNvPr id="481308" name="Text Box 27"/>
            <p:cNvSpPr txBox="1">
              <a:spLocks noChangeArrowheads="1"/>
            </p:cNvSpPr>
            <p:nvPr/>
          </p:nvSpPr>
          <p:spPr bwMode="auto">
            <a:xfrm flipH="1">
              <a:off x="4884"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22</a:t>
              </a:r>
            </a:p>
          </p:txBody>
        </p:sp>
        <p:sp>
          <p:nvSpPr>
            <p:cNvPr id="481309" name="Text Box 28"/>
            <p:cNvSpPr txBox="1">
              <a:spLocks noChangeArrowheads="1"/>
            </p:cNvSpPr>
            <p:nvPr/>
          </p:nvSpPr>
          <p:spPr bwMode="auto">
            <a:xfrm flipH="1">
              <a:off x="953" y="3460"/>
              <a:ext cx="25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9</a:t>
              </a:r>
            </a:p>
          </p:txBody>
        </p:sp>
        <p:sp>
          <p:nvSpPr>
            <p:cNvPr id="481310" name="Text Box 29"/>
            <p:cNvSpPr txBox="1">
              <a:spLocks noChangeArrowheads="1"/>
            </p:cNvSpPr>
            <p:nvPr/>
          </p:nvSpPr>
          <p:spPr bwMode="auto">
            <a:xfrm>
              <a:off x="1257" y="3564"/>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Jan</a:t>
              </a:r>
            </a:p>
          </p:txBody>
        </p:sp>
        <p:sp>
          <p:nvSpPr>
            <p:cNvPr id="481311" name="Text Box 30"/>
            <p:cNvSpPr txBox="1">
              <a:spLocks noChangeArrowheads="1"/>
            </p:cNvSpPr>
            <p:nvPr/>
          </p:nvSpPr>
          <p:spPr bwMode="auto">
            <a:xfrm>
              <a:off x="2075" y="3564"/>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Feb</a:t>
              </a:r>
            </a:p>
          </p:txBody>
        </p:sp>
        <p:sp>
          <p:nvSpPr>
            <p:cNvPr id="481312" name="Text Box 31"/>
            <p:cNvSpPr txBox="1">
              <a:spLocks noChangeArrowheads="1"/>
            </p:cNvSpPr>
            <p:nvPr/>
          </p:nvSpPr>
          <p:spPr bwMode="auto">
            <a:xfrm>
              <a:off x="2943"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Mar</a:t>
              </a:r>
            </a:p>
          </p:txBody>
        </p:sp>
        <p:sp>
          <p:nvSpPr>
            <p:cNvPr id="481313" name="Text Box 32"/>
            <p:cNvSpPr txBox="1">
              <a:spLocks noChangeArrowheads="1"/>
            </p:cNvSpPr>
            <p:nvPr/>
          </p:nvSpPr>
          <p:spPr bwMode="auto">
            <a:xfrm>
              <a:off x="3658"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Apr</a:t>
              </a:r>
            </a:p>
          </p:txBody>
        </p:sp>
        <p:sp>
          <p:nvSpPr>
            <p:cNvPr id="481314" name="Text Box 33"/>
            <p:cNvSpPr txBox="1">
              <a:spLocks noChangeArrowheads="1"/>
            </p:cNvSpPr>
            <p:nvPr/>
          </p:nvSpPr>
          <p:spPr bwMode="auto">
            <a:xfrm>
              <a:off x="4526"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May</a:t>
              </a:r>
            </a:p>
          </p:txBody>
        </p:sp>
        <p:sp>
          <p:nvSpPr>
            <p:cNvPr id="481315" name="Line 34"/>
            <p:cNvSpPr>
              <a:spLocks noChangeShapeType="1"/>
            </p:cNvSpPr>
            <p:nvPr/>
          </p:nvSpPr>
          <p:spPr bwMode="auto">
            <a:xfrm>
              <a:off x="1819"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6" name="Line 35"/>
            <p:cNvSpPr>
              <a:spLocks noChangeShapeType="1"/>
            </p:cNvSpPr>
            <p:nvPr/>
          </p:nvSpPr>
          <p:spPr bwMode="auto">
            <a:xfrm>
              <a:off x="2636"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7" name="Line 36"/>
            <p:cNvSpPr>
              <a:spLocks noChangeShapeType="1"/>
            </p:cNvSpPr>
            <p:nvPr/>
          </p:nvSpPr>
          <p:spPr bwMode="auto">
            <a:xfrm>
              <a:off x="3454"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8" name="Line 37"/>
            <p:cNvSpPr>
              <a:spLocks noChangeShapeType="1"/>
            </p:cNvSpPr>
            <p:nvPr/>
          </p:nvSpPr>
          <p:spPr bwMode="auto">
            <a:xfrm>
              <a:off x="4271"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9" name="Line 38"/>
            <p:cNvSpPr>
              <a:spLocks noChangeShapeType="1"/>
            </p:cNvSpPr>
            <p:nvPr/>
          </p:nvSpPr>
          <p:spPr bwMode="auto">
            <a:xfrm>
              <a:off x="5088"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20" name="Rectangle 39"/>
            <p:cNvSpPr>
              <a:spLocks noChangeArrowheads="1"/>
            </p:cNvSpPr>
            <p:nvPr/>
          </p:nvSpPr>
          <p:spPr bwMode="auto">
            <a:xfrm>
              <a:off x="1206" y="1227"/>
              <a:ext cx="154" cy="218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1" name="Rectangle 40"/>
            <p:cNvSpPr>
              <a:spLocks noChangeArrowheads="1"/>
            </p:cNvSpPr>
            <p:nvPr/>
          </p:nvSpPr>
          <p:spPr bwMode="auto">
            <a:xfrm>
              <a:off x="1411" y="1642"/>
              <a:ext cx="153" cy="176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2" name="Rectangle 41"/>
            <p:cNvSpPr>
              <a:spLocks noChangeArrowheads="1"/>
            </p:cNvSpPr>
            <p:nvPr/>
          </p:nvSpPr>
          <p:spPr bwMode="auto">
            <a:xfrm>
              <a:off x="1615" y="1746"/>
              <a:ext cx="153" cy="166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3" name="Rectangle 42"/>
            <p:cNvSpPr>
              <a:spLocks noChangeArrowheads="1"/>
            </p:cNvSpPr>
            <p:nvPr/>
          </p:nvSpPr>
          <p:spPr bwMode="auto">
            <a:xfrm>
              <a:off x="1819" y="2162"/>
              <a:ext cx="153"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4" name="Rectangle 43"/>
            <p:cNvSpPr>
              <a:spLocks noChangeArrowheads="1"/>
            </p:cNvSpPr>
            <p:nvPr/>
          </p:nvSpPr>
          <p:spPr bwMode="auto">
            <a:xfrm>
              <a:off x="2023" y="2162"/>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5" name="Rectangle 44"/>
            <p:cNvSpPr>
              <a:spLocks noChangeArrowheads="1"/>
            </p:cNvSpPr>
            <p:nvPr/>
          </p:nvSpPr>
          <p:spPr bwMode="auto">
            <a:xfrm>
              <a:off x="2228" y="2369"/>
              <a:ext cx="153" cy="1039"/>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6" name="Rectangle 45"/>
            <p:cNvSpPr>
              <a:spLocks noChangeArrowheads="1"/>
            </p:cNvSpPr>
            <p:nvPr/>
          </p:nvSpPr>
          <p:spPr bwMode="auto">
            <a:xfrm>
              <a:off x="2432" y="2110"/>
              <a:ext cx="153" cy="1298"/>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7" name="Rectangle 46"/>
            <p:cNvSpPr>
              <a:spLocks noChangeArrowheads="1"/>
            </p:cNvSpPr>
            <p:nvPr/>
          </p:nvSpPr>
          <p:spPr bwMode="auto">
            <a:xfrm>
              <a:off x="2636" y="2006"/>
              <a:ext cx="154" cy="140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8" name="Rectangle 47"/>
            <p:cNvSpPr>
              <a:spLocks noChangeArrowheads="1"/>
            </p:cNvSpPr>
            <p:nvPr/>
          </p:nvSpPr>
          <p:spPr bwMode="auto">
            <a:xfrm>
              <a:off x="2841" y="2006"/>
              <a:ext cx="153" cy="140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9" name="Rectangle 48"/>
            <p:cNvSpPr>
              <a:spLocks noChangeArrowheads="1"/>
            </p:cNvSpPr>
            <p:nvPr/>
          </p:nvSpPr>
          <p:spPr bwMode="auto">
            <a:xfrm>
              <a:off x="3045" y="2058"/>
              <a:ext cx="153" cy="1350"/>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0" name="Rectangle 49"/>
            <p:cNvSpPr>
              <a:spLocks noChangeArrowheads="1"/>
            </p:cNvSpPr>
            <p:nvPr/>
          </p:nvSpPr>
          <p:spPr bwMode="auto">
            <a:xfrm>
              <a:off x="3249" y="2162"/>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1" name="Rectangle 50"/>
            <p:cNvSpPr>
              <a:spLocks noChangeArrowheads="1"/>
            </p:cNvSpPr>
            <p:nvPr/>
          </p:nvSpPr>
          <p:spPr bwMode="auto">
            <a:xfrm>
              <a:off x="3454" y="3045"/>
              <a:ext cx="153" cy="363"/>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2" name="Rectangle 51"/>
            <p:cNvSpPr>
              <a:spLocks noChangeArrowheads="1"/>
            </p:cNvSpPr>
            <p:nvPr/>
          </p:nvSpPr>
          <p:spPr bwMode="auto">
            <a:xfrm>
              <a:off x="3709" y="3201"/>
              <a:ext cx="153" cy="207"/>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3" name="Rectangle 52"/>
            <p:cNvSpPr>
              <a:spLocks noChangeArrowheads="1"/>
            </p:cNvSpPr>
            <p:nvPr/>
          </p:nvSpPr>
          <p:spPr bwMode="auto">
            <a:xfrm>
              <a:off x="4322"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4" name="Rectangle 53"/>
            <p:cNvSpPr>
              <a:spLocks noChangeArrowheads="1"/>
            </p:cNvSpPr>
            <p:nvPr/>
          </p:nvSpPr>
          <p:spPr bwMode="auto">
            <a:xfrm>
              <a:off x="4526"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5" name="Rectangle 54"/>
            <p:cNvSpPr>
              <a:spLocks noChangeArrowheads="1"/>
            </p:cNvSpPr>
            <p:nvPr/>
          </p:nvSpPr>
          <p:spPr bwMode="auto">
            <a:xfrm>
              <a:off x="4730" y="3097"/>
              <a:ext cx="154"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6" name="Rectangle 55"/>
            <p:cNvSpPr>
              <a:spLocks noChangeArrowheads="1"/>
            </p:cNvSpPr>
            <p:nvPr/>
          </p:nvSpPr>
          <p:spPr bwMode="auto">
            <a:xfrm>
              <a:off x="4935"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7" name="Text Box 56"/>
            <p:cNvSpPr txBox="1">
              <a:spLocks noChangeArrowheads="1"/>
            </p:cNvSpPr>
            <p:nvPr/>
          </p:nvSpPr>
          <p:spPr bwMode="auto">
            <a:xfrm>
              <a:off x="749" y="3850"/>
              <a:ext cx="43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Kabel Bk BT"/>
                </a:rPr>
                <a:t>Weekly Resource Usage Staff Hours</a:t>
              </a:r>
            </a:p>
          </p:txBody>
        </p:sp>
        <p:sp>
          <p:nvSpPr>
            <p:cNvPr id="481338" name="Text Box 57"/>
            <p:cNvSpPr txBox="1">
              <a:spLocks noChangeArrowheads="1"/>
            </p:cNvSpPr>
            <p:nvPr/>
          </p:nvSpPr>
          <p:spPr bwMode="auto">
            <a:xfrm>
              <a:off x="491" y="676"/>
              <a:ext cx="9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Verdana" panose="020B0604030504040204" pitchFamily="34" charset="0"/>
                </a:rPr>
                <a:t>Staff </a:t>
              </a:r>
              <a:r>
                <a:rPr lang="en-US" altLang="en-US" sz="1400" b="1">
                  <a:latin typeface="Book Antiqua" panose="02040602050305030304" pitchFamily="18" charset="0"/>
                </a:rPr>
                <a:t>hours</a:t>
              </a:r>
            </a:p>
          </p:txBody>
        </p:sp>
        <p:sp>
          <p:nvSpPr>
            <p:cNvPr id="481339" name="Text Box 58"/>
            <p:cNvSpPr txBox="1">
              <a:spLocks noChangeArrowheads="1"/>
            </p:cNvSpPr>
            <p:nvPr/>
          </p:nvSpPr>
          <p:spPr bwMode="auto">
            <a:xfrm rot="-5400000">
              <a:off x="-375" y="2013"/>
              <a:ext cx="15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Kabel Bk BT"/>
                </a:rPr>
                <a:t>Resource Usage</a:t>
              </a:r>
            </a:p>
          </p:txBody>
        </p:sp>
        <p:sp>
          <p:nvSpPr>
            <p:cNvPr id="481340" name="Text Box 59"/>
            <p:cNvSpPr txBox="1">
              <a:spLocks noChangeArrowheads="1"/>
            </p:cNvSpPr>
            <p:nvPr/>
          </p:nvSpPr>
          <p:spPr bwMode="auto">
            <a:xfrm>
              <a:off x="491" y="832"/>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300</a:t>
              </a:r>
            </a:p>
          </p:txBody>
        </p:sp>
        <p:sp>
          <p:nvSpPr>
            <p:cNvPr id="481341" name="Text Box 60"/>
            <p:cNvSpPr txBox="1">
              <a:spLocks noChangeArrowheads="1"/>
            </p:cNvSpPr>
            <p:nvPr/>
          </p:nvSpPr>
          <p:spPr bwMode="auto">
            <a:xfrm>
              <a:off x="491" y="1040"/>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275</a:t>
              </a:r>
            </a:p>
          </p:txBody>
        </p:sp>
        <p:sp>
          <p:nvSpPr>
            <p:cNvPr id="481342" name="Text Box 61"/>
            <p:cNvSpPr txBox="1">
              <a:spLocks noChangeArrowheads="1"/>
            </p:cNvSpPr>
            <p:nvPr/>
          </p:nvSpPr>
          <p:spPr bwMode="auto">
            <a:xfrm>
              <a:off x="491" y="1247"/>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250</a:t>
              </a:r>
            </a:p>
          </p:txBody>
        </p:sp>
        <p:sp>
          <p:nvSpPr>
            <p:cNvPr id="481343" name="Text Box 62"/>
            <p:cNvSpPr txBox="1">
              <a:spLocks noChangeArrowheads="1"/>
            </p:cNvSpPr>
            <p:nvPr/>
          </p:nvSpPr>
          <p:spPr bwMode="auto">
            <a:xfrm>
              <a:off x="491" y="1455"/>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225</a:t>
              </a:r>
            </a:p>
          </p:txBody>
        </p:sp>
        <p:sp>
          <p:nvSpPr>
            <p:cNvPr id="481344" name="Text Box 63"/>
            <p:cNvSpPr txBox="1">
              <a:spLocks noChangeArrowheads="1"/>
            </p:cNvSpPr>
            <p:nvPr/>
          </p:nvSpPr>
          <p:spPr bwMode="auto">
            <a:xfrm>
              <a:off x="491" y="1663"/>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200</a:t>
              </a:r>
            </a:p>
          </p:txBody>
        </p:sp>
        <p:sp>
          <p:nvSpPr>
            <p:cNvPr id="481345" name="Text Box 64"/>
            <p:cNvSpPr txBox="1">
              <a:spLocks noChangeArrowheads="1"/>
            </p:cNvSpPr>
            <p:nvPr/>
          </p:nvSpPr>
          <p:spPr bwMode="auto">
            <a:xfrm>
              <a:off x="491" y="1871"/>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175</a:t>
              </a:r>
            </a:p>
          </p:txBody>
        </p:sp>
        <p:sp>
          <p:nvSpPr>
            <p:cNvPr id="481346" name="Text Box 65"/>
            <p:cNvSpPr txBox="1">
              <a:spLocks noChangeArrowheads="1"/>
            </p:cNvSpPr>
            <p:nvPr/>
          </p:nvSpPr>
          <p:spPr bwMode="auto">
            <a:xfrm>
              <a:off x="491" y="2078"/>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150</a:t>
              </a:r>
            </a:p>
          </p:txBody>
        </p:sp>
        <p:sp>
          <p:nvSpPr>
            <p:cNvPr id="481347" name="Text Box 66"/>
            <p:cNvSpPr txBox="1">
              <a:spLocks noChangeArrowheads="1"/>
            </p:cNvSpPr>
            <p:nvPr/>
          </p:nvSpPr>
          <p:spPr bwMode="auto">
            <a:xfrm>
              <a:off x="491" y="2286"/>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125</a:t>
              </a:r>
            </a:p>
          </p:txBody>
        </p:sp>
        <p:sp>
          <p:nvSpPr>
            <p:cNvPr id="481348" name="Text Box 67"/>
            <p:cNvSpPr txBox="1">
              <a:spLocks noChangeArrowheads="1"/>
            </p:cNvSpPr>
            <p:nvPr/>
          </p:nvSpPr>
          <p:spPr bwMode="auto">
            <a:xfrm>
              <a:off x="491" y="2494"/>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100</a:t>
              </a:r>
            </a:p>
          </p:txBody>
        </p:sp>
        <p:sp>
          <p:nvSpPr>
            <p:cNvPr id="481349" name="Text Box 68"/>
            <p:cNvSpPr txBox="1">
              <a:spLocks noChangeArrowheads="1"/>
            </p:cNvSpPr>
            <p:nvPr/>
          </p:nvSpPr>
          <p:spPr bwMode="auto">
            <a:xfrm>
              <a:off x="491" y="2702"/>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75</a:t>
              </a:r>
            </a:p>
          </p:txBody>
        </p:sp>
        <p:sp>
          <p:nvSpPr>
            <p:cNvPr id="481350" name="Text Box 69"/>
            <p:cNvSpPr txBox="1">
              <a:spLocks noChangeArrowheads="1"/>
            </p:cNvSpPr>
            <p:nvPr/>
          </p:nvSpPr>
          <p:spPr bwMode="auto">
            <a:xfrm>
              <a:off x="491" y="2909"/>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50</a:t>
              </a:r>
            </a:p>
          </p:txBody>
        </p:sp>
        <p:sp>
          <p:nvSpPr>
            <p:cNvPr id="481351" name="Text Box 70"/>
            <p:cNvSpPr txBox="1">
              <a:spLocks noChangeArrowheads="1"/>
            </p:cNvSpPr>
            <p:nvPr/>
          </p:nvSpPr>
          <p:spPr bwMode="auto">
            <a:xfrm>
              <a:off x="491" y="3117"/>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25</a:t>
              </a:r>
            </a:p>
          </p:txBody>
        </p:sp>
        <p:sp>
          <p:nvSpPr>
            <p:cNvPr id="481352" name="Text Box 71"/>
            <p:cNvSpPr txBox="1">
              <a:spLocks noChangeArrowheads="1"/>
            </p:cNvSpPr>
            <p:nvPr/>
          </p:nvSpPr>
          <p:spPr bwMode="auto">
            <a:xfrm>
              <a:off x="491" y="3325"/>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0</a:t>
              </a:r>
            </a:p>
          </p:txBody>
        </p:sp>
        <p:sp>
          <p:nvSpPr>
            <p:cNvPr id="481353" name="Line 72"/>
            <p:cNvSpPr>
              <a:spLocks noChangeShapeType="1"/>
            </p:cNvSpPr>
            <p:nvPr/>
          </p:nvSpPr>
          <p:spPr bwMode="auto">
            <a:xfrm>
              <a:off x="849" y="96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4" name="Line 73"/>
            <p:cNvSpPr>
              <a:spLocks noChangeShapeType="1"/>
            </p:cNvSpPr>
            <p:nvPr/>
          </p:nvSpPr>
          <p:spPr bwMode="auto">
            <a:xfrm>
              <a:off x="849" y="117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5" name="Line 74"/>
            <p:cNvSpPr>
              <a:spLocks noChangeShapeType="1"/>
            </p:cNvSpPr>
            <p:nvPr/>
          </p:nvSpPr>
          <p:spPr bwMode="auto">
            <a:xfrm>
              <a:off x="849" y="138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6" name="Line 75"/>
            <p:cNvSpPr>
              <a:spLocks noChangeShapeType="1"/>
            </p:cNvSpPr>
            <p:nvPr/>
          </p:nvSpPr>
          <p:spPr bwMode="auto">
            <a:xfrm>
              <a:off x="849" y="1538"/>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7" name="Line 76"/>
            <p:cNvSpPr>
              <a:spLocks noChangeShapeType="1"/>
            </p:cNvSpPr>
            <p:nvPr/>
          </p:nvSpPr>
          <p:spPr bwMode="auto">
            <a:xfrm>
              <a:off x="849" y="1746"/>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8" name="Line 77"/>
            <p:cNvSpPr>
              <a:spLocks noChangeShapeType="1"/>
            </p:cNvSpPr>
            <p:nvPr/>
          </p:nvSpPr>
          <p:spPr bwMode="auto">
            <a:xfrm>
              <a:off x="849" y="1954"/>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9" name="Line 78"/>
            <p:cNvSpPr>
              <a:spLocks noChangeShapeType="1"/>
            </p:cNvSpPr>
            <p:nvPr/>
          </p:nvSpPr>
          <p:spPr bwMode="auto">
            <a:xfrm>
              <a:off x="849" y="2162"/>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0" name="Line 79"/>
            <p:cNvSpPr>
              <a:spLocks noChangeShapeType="1"/>
            </p:cNvSpPr>
            <p:nvPr/>
          </p:nvSpPr>
          <p:spPr bwMode="auto">
            <a:xfrm>
              <a:off x="849" y="2369"/>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1" name="Line 80"/>
            <p:cNvSpPr>
              <a:spLocks noChangeShapeType="1"/>
            </p:cNvSpPr>
            <p:nvPr/>
          </p:nvSpPr>
          <p:spPr bwMode="auto">
            <a:xfrm>
              <a:off x="849" y="257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2" name="Line 81"/>
            <p:cNvSpPr>
              <a:spLocks noChangeShapeType="1"/>
            </p:cNvSpPr>
            <p:nvPr/>
          </p:nvSpPr>
          <p:spPr bwMode="auto">
            <a:xfrm>
              <a:off x="849" y="278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3" name="Line 82"/>
            <p:cNvSpPr>
              <a:spLocks noChangeShapeType="1"/>
            </p:cNvSpPr>
            <p:nvPr/>
          </p:nvSpPr>
          <p:spPr bwMode="auto">
            <a:xfrm>
              <a:off x="849" y="299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4" name="Line 83"/>
            <p:cNvSpPr>
              <a:spLocks noChangeShapeType="1"/>
            </p:cNvSpPr>
            <p:nvPr/>
          </p:nvSpPr>
          <p:spPr bwMode="auto">
            <a:xfrm>
              <a:off x="849" y="3201"/>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5" name="Text Box 84"/>
            <p:cNvSpPr txBox="1">
              <a:spLocks noChangeArrowheads="1"/>
            </p:cNvSpPr>
            <p:nvPr/>
          </p:nvSpPr>
          <p:spPr bwMode="auto">
            <a:xfrm>
              <a:off x="2381" y="1123"/>
              <a:ext cx="15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Kabel Bk BT"/>
                </a:rPr>
                <a:t>Senior Designers</a:t>
              </a:r>
            </a:p>
          </p:txBody>
        </p:sp>
        <p:sp>
          <p:nvSpPr>
            <p:cNvPr id="481366" name="Line 72"/>
            <p:cNvSpPr>
              <a:spLocks noChangeShapeType="1"/>
            </p:cNvSpPr>
            <p:nvPr/>
          </p:nvSpPr>
          <p:spPr bwMode="auto">
            <a:xfrm>
              <a:off x="849" y="99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7" name="Line 73"/>
            <p:cNvSpPr>
              <a:spLocks noChangeShapeType="1"/>
            </p:cNvSpPr>
            <p:nvPr/>
          </p:nvSpPr>
          <p:spPr bwMode="auto">
            <a:xfrm>
              <a:off x="849" y="120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8" name="Line 74"/>
            <p:cNvSpPr>
              <a:spLocks noChangeShapeType="1"/>
            </p:cNvSpPr>
            <p:nvPr/>
          </p:nvSpPr>
          <p:spPr bwMode="auto">
            <a:xfrm>
              <a:off x="849" y="141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9" name="Rectangle 8"/>
            <p:cNvSpPr>
              <a:spLocks noChangeArrowheads="1"/>
            </p:cNvSpPr>
            <p:nvPr/>
          </p:nvSpPr>
          <p:spPr bwMode="auto">
            <a:xfrm>
              <a:off x="1026" y="1972"/>
              <a:ext cx="153" cy="1454"/>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0" name="Rectangle 39"/>
            <p:cNvSpPr>
              <a:spLocks noChangeArrowheads="1"/>
            </p:cNvSpPr>
            <p:nvPr/>
          </p:nvSpPr>
          <p:spPr bwMode="auto">
            <a:xfrm>
              <a:off x="1230" y="1245"/>
              <a:ext cx="154" cy="218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1" name="Rectangle 40"/>
            <p:cNvSpPr>
              <a:spLocks noChangeArrowheads="1"/>
            </p:cNvSpPr>
            <p:nvPr/>
          </p:nvSpPr>
          <p:spPr bwMode="auto">
            <a:xfrm>
              <a:off x="1435" y="1660"/>
              <a:ext cx="153" cy="176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2" name="Rectangle 41"/>
            <p:cNvSpPr>
              <a:spLocks noChangeArrowheads="1"/>
            </p:cNvSpPr>
            <p:nvPr/>
          </p:nvSpPr>
          <p:spPr bwMode="auto">
            <a:xfrm>
              <a:off x="1639" y="1764"/>
              <a:ext cx="153" cy="166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3" name="Rectangle 42"/>
            <p:cNvSpPr>
              <a:spLocks noChangeArrowheads="1"/>
            </p:cNvSpPr>
            <p:nvPr/>
          </p:nvSpPr>
          <p:spPr bwMode="auto">
            <a:xfrm>
              <a:off x="1843" y="2180"/>
              <a:ext cx="153"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4" name="Rectangle 43"/>
            <p:cNvSpPr>
              <a:spLocks noChangeArrowheads="1"/>
            </p:cNvSpPr>
            <p:nvPr/>
          </p:nvSpPr>
          <p:spPr bwMode="auto">
            <a:xfrm>
              <a:off x="2047" y="2180"/>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5" name="Rectangle 44"/>
            <p:cNvSpPr>
              <a:spLocks noChangeArrowheads="1"/>
            </p:cNvSpPr>
            <p:nvPr/>
          </p:nvSpPr>
          <p:spPr bwMode="auto">
            <a:xfrm>
              <a:off x="2252" y="2387"/>
              <a:ext cx="153" cy="1039"/>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481283" name="Line 85"/>
          <p:cNvSpPr>
            <a:spLocks noChangeShapeType="1"/>
          </p:cNvSpPr>
          <p:nvPr/>
        </p:nvSpPr>
        <p:spPr bwMode="auto">
          <a:xfrm>
            <a:off x="2027238" y="3198813"/>
            <a:ext cx="6564312"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Rectangle 2"/>
          <p:cNvSpPr>
            <a:spLocks noGrp="1" noChangeArrowheads="1"/>
          </p:cNvSpPr>
          <p:nvPr>
            <p:ph type="title"/>
          </p:nvPr>
        </p:nvSpPr>
        <p:spPr>
          <a:xfrm>
            <a:off x="0" y="0"/>
            <a:ext cx="9144000" cy="838200"/>
          </a:xfrm>
        </p:spPr>
        <p:txBody>
          <a:bodyPr>
            <a:normAutofit fontScale="90000"/>
          </a:bodyPr>
          <a:lstStyle/>
          <a:p>
            <a:pPr>
              <a:defRPr/>
            </a:pPr>
            <a:r>
              <a:rPr sz="5400" b="1"/>
              <a:t>Resource Histogram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128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918612-7308-4C01-AA92-EC65895E0F13}" type="slidenum">
              <a:rPr lang="en-US" altLang="en-US" sz="1200" smtClean="0">
                <a:solidFill>
                  <a:srgbClr val="898989"/>
                </a:solidFill>
              </a:rPr>
              <a:pPr>
                <a:spcBef>
                  <a:spcPct val="0"/>
                </a:spcBef>
                <a:buFontTx/>
                <a:buNone/>
              </a:pPr>
              <a:t>244</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3"/>
          <p:cNvSpPr>
            <a:spLocks noGrp="1"/>
          </p:cNvSpPr>
          <p:nvPr>
            <p:ph type="title"/>
          </p:nvPr>
        </p:nvSpPr>
        <p:spPr/>
        <p:txBody>
          <a:bodyPr/>
          <a:lstStyle/>
          <a:p>
            <a:r>
              <a:rPr lang="en-US" altLang="en-US" dirty="0"/>
              <a:t>28</a:t>
            </a:r>
            <a:r>
              <a:rPr altLang="en-US" dirty="0"/>
              <a:t>. Estimate Activity Resources</a:t>
            </a:r>
          </a:p>
        </p:txBody>
      </p:sp>
      <p:sp>
        <p:nvSpPr>
          <p:cNvPr id="247811" name="Content Placeholder 4"/>
          <p:cNvSpPr>
            <a:spLocks noGrp="1"/>
          </p:cNvSpPr>
          <p:nvPr>
            <p:ph idx="1"/>
          </p:nvPr>
        </p:nvSpPr>
        <p:spPr/>
        <p:txBody>
          <a:bodyPr/>
          <a:lstStyle/>
          <a:p>
            <a:pPr>
              <a:buFont typeface="Arial" panose="020B0604020202020204" pitchFamily="34" charset="0"/>
              <a:buNone/>
            </a:pPr>
            <a:r>
              <a:rPr lang="en-US" altLang="en-US" dirty="0"/>
              <a:t>	Estimating the type and quantities of material, people, equipment or supplies required to perform each activity. </a:t>
            </a:r>
          </a:p>
          <a:p>
            <a:pPr>
              <a:buFont typeface="Arial" panose="020B0604020202020204" pitchFamily="34" charset="0"/>
              <a:buNone/>
            </a:pPr>
            <a:endParaRPr lang="en-US" altLang="en-US" dirty="0"/>
          </a:p>
        </p:txBody>
      </p:sp>
      <p:pic>
        <p:nvPicPr>
          <p:cNvPr id="247812" name="Picture 4" descr="D:\Works\Training-Material\My Pictures\PM-Images\Resour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19600"/>
            <a:ext cx="31242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78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F71FBB-16FC-48CB-BAF2-7AEA4FDE8DD7}" type="slidenum">
              <a:rPr lang="en-US" altLang="en-US" sz="1200" smtClean="0">
                <a:solidFill>
                  <a:srgbClr val="898989"/>
                </a:solidFill>
              </a:rPr>
              <a:pPr>
                <a:spcBef>
                  <a:spcPct val="0"/>
                </a:spcBef>
                <a:buFontTx/>
                <a:buNone/>
              </a:pPr>
              <a:t>245</a:t>
            </a:fld>
            <a:endParaRPr lang="en-US" altLang="en-US" sz="1200">
              <a:solidFill>
                <a:srgbClr val="898989"/>
              </a:solidFill>
            </a:endParaRPr>
          </a:p>
        </p:txBody>
      </p:sp>
    </p:spTree>
    <p:extLst>
      <p:ext uri="{BB962C8B-B14F-4D97-AF65-F5344CB8AC3E}">
        <p14:creationId xmlns:p14="http://schemas.microsoft.com/office/powerpoint/2010/main" val="56065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Placeholder 5"/>
          <p:cNvSpPr>
            <a:spLocks noGrp="1"/>
          </p:cNvSpPr>
          <p:nvPr>
            <p:ph type="body" sz="quarter" idx="13"/>
          </p:nvPr>
        </p:nvSpPr>
        <p:spPr/>
        <p:txBody>
          <a:bodyPr/>
          <a:lstStyle/>
          <a:p>
            <a:r>
              <a:rPr lang="en-US" sz="1800" dirty="0"/>
              <a:t>.1 Expert judgment</a:t>
            </a:r>
          </a:p>
          <a:p>
            <a:r>
              <a:rPr lang="en-US" sz="1800" dirty="0"/>
              <a:t>.2 Bottom-up estimating</a:t>
            </a:r>
          </a:p>
          <a:p>
            <a:r>
              <a:rPr lang="en-US" sz="1800" dirty="0"/>
              <a:t>.3 Analogous estimating</a:t>
            </a:r>
          </a:p>
          <a:p>
            <a:r>
              <a:rPr lang="en-US" sz="1800" dirty="0"/>
              <a:t>.4 Parametric estimating</a:t>
            </a:r>
          </a:p>
          <a:p>
            <a:r>
              <a:rPr lang="en-US" sz="1800" dirty="0"/>
              <a:t>.5 Data analysis</a:t>
            </a:r>
          </a:p>
          <a:p>
            <a:pPr lvl="1"/>
            <a:r>
              <a:rPr lang="en-US" sz="1600" dirty="0"/>
              <a:t>• Alternatives analysis</a:t>
            </a:r>
          </a:p>
          <a:p>
            <a:r>
              <a:rPr lang="en-US" sz="1800" dirty="0"/>
              <a:t>.6 PMIS</a:t>
            </a:r>
          </a:p>
          <a:p>
            <a:r>
              <a:rPr lang="en-US" sz="1800" dirty="0"/>
              <a:t>.7 Meetings</a:t>
            </a:r>
            <a:endParaRPr lang="en-US" altLang="en-US" sz="1800" dirty="0"/>
          </a:p>
        </p:txBody>
      </p:sp>
      <p:sp>
        <p:nvSpPr>
          <p:cNvPr id="2498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Estimate Activity Resources</a:t>
            </a:r>
          </a:p>
        </p:txBody>
      </p:sp>
      <p:sp>
        <p:nvSpPr>
          <p:cNvPr id="249859" name="Content Placeholder 4"/>
          <p:cNvSpPr>
            <a:spLocks noGrp="1"/>
          </p:cNvSpPr>
          <p:nvPr>
            <p:ph sz="quarter" idx="12"/>
          </p:nvPr>
        </p:nvSpPr>
        <p:spPr/>
        <p:txBody>
          <a:bodyPr/>
          <a:lstStyle/>
          <a:p>
            <a:r>
              <a:rPr lang="en-US" dirty="0"/>
              <a:t>.1 Project management 	plan</a:t>
            </a:r>
          </a:p>
          <a:p>
            <a:pPr lvl="1"/>
            <a:r>
              <a:rPr lang="en-US" dirty="0"/>
              <a:t>• Resource management 	plan</a:t>
            </a:r>
          </a:p>
          <a:p>
            <a:pPr lvl="1"/>
            <a:r>
              <a:rPr lang="en-US" dirty="0"/>
              <a:t>• Scope baseline</a:t>
            </a:r>
          </a:p>
          <a:p>
            <a:r>
              <a:rPr lang="en-US" dirty="0"/>
              <a:t>.2 Project documents</a:t>
            </a:r>
          </a:p>
          <a:p>
            <a:pPr lvl="1"/>
            <a:r>
              <a:rPr lang="en-US" dirty="0"/>
              <a:t>• Activity attributes</a:t>
            </a:r>
          </a:p>
          <a:p>
            <a:pPr lvl="1"/>
            <a:r>
              <a:rPr lang="en-US" dirty="0"/>
              <a:t>• Activity list</a:t>
            </a:r>
          </a:p>
          <a:p>
            <a:pPr lvl="1"/>
            <a:r>
              <a:rPr lang="en-US" dirty="0"/>
              <a:t>• Assumption log</a:t>
            </a:r>
          </a:p>
          <a:p>
            <a:pPr lvl="1"/>
            <a:r>
              <a:rPr lang="en-US" dirty="0"/>
              <a:t>• Cost estimates</a:t>
            </a:r>
          </a:p>
          <a:p>
            <a:pPr lvl="1"/>
            <a:r>
              <a:rPr lang="en-US" dirty="0"/>
              <a:t>• Resource calendars</a:t>
            </a:r>
          </a:p>
          <a:p>
            <a:pPr lvl="1"/>
            <a:r>
              <a:rPr lang="en-US" dirty="0"/>
              <a:t>• Risk register</a:t>
            </a:r>
          </a:p>
          <a:p>
            <a:r>
              <a:rPr lang="en-US" dirty="0"/>
              <a:t>.3 EEFs</a:t>
            </a:r>
          </a:p>
          <a:p>
            <a:r>
              <a:rPr lang="en-US" dirty="0"/>
              <a:t>.4 OPAs</a:t>
            </a:r>
            <a:endParaRPr lang="en-US" altLang="en-US" dirty="0"/>
          </a:p>
        </p:txBody>
      </p:sp>
      <p:sp>
        <p:nvSpPr>
          <p:cNvPr id="249861" name="Text Placeholder 6"/>
          <p:cNvSpPr>
            <a:spLocks noGrp="1"/>
          </p:cNvSpPr>
          <p:nvPr>
            <p:ph type="body" sz="quarter" idx="14"/>
          </p:nvPr>
        </p:nvSpPr>
        <p:spPr/>
        <p:txBody>
          <a:bodyPr/>
          <a:lstStyle/>
          <a:p>
            <a:r>
              <a:rPr lang="en-US" dirty="0"/>
              <a:t>.1 Resource 	requirements</a:t>
            </a:r>
          </a:p>
          <a:p>
            <a:r>
              <a:rPr lang="en-US" dirty="0"/>
              <a:t>.2 Basis of estimates</a:t>
            </a:r>
          </a:p>
          <a:p>
            <a:r>
              <a:rPr lang="en-US" dirty="0"/>
              <a:t>.3 Resource breakdown</a:t>
            </a:r>
          </a:p>
          <a:p>
            <a:pPr lvl="1"/>
            <a:r>
              <a:rPr lang="en-US" dirty="0"/>
              <a:t>structure</a:t>
            </a:r>
          </a:p>
          <a:p>
            <a:r>
              <a:rPr lang="en-US" dirty="0"/>
              <a:t>.4 Project documents 	updates</a:t>
            </a:r>
          </a:p>
          <a:p>
            <a:pPr lvl="1"/>
            <a:r>
              <a:rPr lang="en-US" dirty="0"/>
              <a:t>• Activity attributes</a:t>
            </a:r>
          </a:p>
          <a:p>
            <a:pPr lvl="1"/>
            <a:r>
              <a:rPr lang="en-US" dirty="0"/>
              <a:t>• Assumption log</a:t>
            </a:r>
          </a:p>
          <a:p>
            <a:pPr lvl="1"/>
            <a:r>
              <a:rPr lang="en-US" dirty="0"/>
              <a:t>• Lessons learned 	register</a:t>
            </a:r>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PLAN</a:t>
            </a:r>
          </a:p>
        </p:txBody>
      </p:sp>
      <p:sp>
        <p:nvSpPr>
          <p:cNvPr id="24986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8A2670-C783-4C69-98F9-B35FDA000388}" type="slidenum">
              <a:rPr lang="en-US" altLang="en-US" sz="1200" smtClean="0">
                <a:solidFill>
                  <a:srgbClr val="898989"/>
                </a:solidFill>
              </a:rPr>
              <a:pPr>
                <a:spcBef>
                  <a:spcPct val="0"/>
                </a:spcBef>
                <a:buFontTx/>
                <a:buNone/>
              </a:pPr>
              <a:t>246</a:t>
            </a:fld>
            <a:endParaRPr lang="en-US" altLang="en-US" sz="1200">
              <a:solidFill>
                <a:srgbClr val="898989"/>
              </a:solidFill>
            </a:endParaRPr>
          </a:p>
        </p:txBody>
      </p:sp>
    </p:spTree>
    <p:extLst>
      <p:ext uri="{BB962C8B-B14F-4D97-AF65-F5344CB8AC3E}">
        <p14:creationId xmlns:p14="http://schemas.microsoft.com/office/powerpoint/2010/main" val="2979654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7"/>
          <p:cNvSpPr>
            <a:spLocks noGrp="1"/>
          </p:cNvSpPr>
          <p:nvPr>
            <p:ph type="title"/>
          </p:nvPr>
        </p:nvSpPr>
        <p:spPr/>
        <p:txBody>
          <a:bodyPr/>
          <a:lstStyle/>
          <a:p>
            <a:r>
              <a:rPr altLang="en-US"/>
              <a:t>Resource Breakdown Structure</a:t>
            </a:r>
          </a:p>
        </p:txBody>
      </p:sp>
      <p:graphicFrame>
        <p:nvGraphicFramePr>
          <p:cNvPr id="11" name="Table 10"/>
          <p:cNvGraphicFramePr>
            <a:graphicFrameLocks noGrp="1"/>
          </p:cNvGraphicFramePr>
          <p:nvPr/>
        </p:nvGraphicFramePr>
        <p:xfrm>
          <a:off x="304800" y="1143000"/>
          <a:ext cx="8610602" cy="3870600"/>
        </p:xfrm>
        <a:graphic>
          <a:graphicData uri="http://schemas.openxmlformats.org/drawingml/2006/table">
            <a:tbl>
              <a:tblPr/>
              <a:tblGrid>
                <a:gridCol w="540923">
                  <a:extLst>
                    <a:ext uri="{9D8B030D-6E8A-4147-A177-3AD203B41FA5}">
                      <a16:colId xmlns:a16="http://schemas.microsoft.com/office/drawing/2014/main" val="20000"/>
                    </a:ext>
                  </a:extLst>
                </a:gridCol>
                <a:gridCol w="540923">
                  <a:extLst>
                    <a:ext uri="{9D8B030D-6E8A-4147-A177-3AD203B41FA5}">
                      <a16:colId xmlns:a16="http://schemas.microsoft.com/office/drawing/2014/main" val="20001"/>
                    </a:ext>
                  </a:extLst>
                </a:gridCol>
                <a:gridCol w="540923">
                  <a:extLst>
                    <a:ext uri="{9D8B030D-6E8A-4147-A177-3AD203B41FA5}">
                      <a16:colId xmlns:a16="http://schemas.microsoft.com/office/drawing/2014/main" val="20002"/>
                    </a:ext>
                  </a:extLst>
                </a:gridCol>
                <a:gridCol w="529883">
                  <a:extLst>
                    <a:ext uri="{9D8B030D-6E8A-4147-A177-3AD203B41FA5}">
                      <a16:colId xmlns:a16="http://schemas.microsoft.com/office/drawing/2014/main" val="20003"/>
                    </a:ext>
                  </a:extLst>
                </a:gridCol>
                <a:gridCol w="529883">
                  <a:extLst>
                    <a:ext uri="{9D8B030D-6E8A-4147-A177-3AD203B41FA5}">
                      <a16:colId xmlns:a16="http://schemas.microsoft.com/office/drawing/2014/main" val="20004"/>
                    </a:ext>
                  </a:extLst>
                </a:gridCol>
                <a:gridCol w="529883">
                  <a:extLst>
                    <a:ext uri="{9D8B030D-6E8A-4147-A177-3AD203B41FA5}">
                      <a16:colId xmlns:a16="http://schemas.microsoft.com/office/drawing/2014/main" val="20005"/>
                    </a:ext>
                  </a:extLst>
                </a:gridCol>
                <a:gridCol w="529883">
                  <a:extLst>
                    <a:ext uri="{9D8B030D-6E8A-4147-A177-3AD203B41FA5}">
                      <a16:colId xmlns:a16="http://schemas.microsoft.com/office/drawing/2014/main" val="20006"/>
                    </a:ext>
                  </a:extLst>
                </a:gridCol>
                <a:gridCol w="529883">
                  <a:extLst>
                    <a:ext uri="{9D8B030D-6E8A-4147-A177-3AD203B41FA5}">
                      <a16:colId xmlns:a16="http://schemas.microsoft.com/office/drawing/2014/main" val="20007"/>
                    </a:ext>
                  </a:extLst>
                </a:gridCol>
                <a:gridCol w="529883">
                  <a:extLst>
                    <a:ext uri="{9D8B030D-6E8A-4147-A177-3AD203B41FA5}">
                      <a16:colId xmlns:a16="http://schemas.microsoft.com/office/drawing/2014/main" val="20008"/>
                    </a:ext>
                  </a:extLst>
                </a:gridCol>
                <a:gridCol w="529883">
                  <a:extLst>
                    <a:ext uri="{9D8B030D-6E8A-4147-A177-3AD203B41FA5}">
                      <a16:colId xmlns:a16="http://schemas.microsoft.com/office/drawing/2014/main" val="20009"/>
                    </a:ext>
                  </a:extLst>
                </a:gridCol>
                <a:gridCol w="529883">
                  <a:extLst>
                    <a:ext uri="{9D8B030D-6E8A-4147-A177-3AD203B41FA5}">
                      <a16:colId xmlns:a16="http://schemas.microsoft.com/office/drawing/2014/main" val="20010"/>
                    </a:ext>
                  </a:extLst>
                </a:gridCol>
                <a:gridCol w="1037687">
                  <a:extLst>
                    <a:ext uri="{9D8B030D-6E8A-4147-A177-3AD203B41FA5}">
                      <a16:colId xmlns:a16="http://schemas.microsoft.com/office/drawing/2014/main" val="20011"/>
                    </a:ext>
                  </a:extLst>
                </a:gridCol>
                <a:gridCol w="1711082">
                  <a:extLst>
                    <a:ext uri="{9D8B030D-6E8A-4147-A177-3AD203B41FA5}">
                      <a16:colId xmlns:a16="http://schemas.microsoft.com/office/drawing/2014/main" val="20012"/>
                    </a:ext>
                  </a:extLst>
                </a:gridCol>
              </a:tblGrid>
              <a:tr h="396168">
                <a:tc gridSpan="13">
                  <a:txBody>
                    <a:bodyPr/>
                    <a:lstStyle/>
                    <a:p>
                      <a:pPr algn="ctr" rtl="0" fontAlgn="b"/>
                      <a:r>
                        <a:rPr lang="en-US" sz="2000" b="0" i="0" u="none" strike="noStrike" dirty="0">
                          <a:solidFill>
                            <a:srgbClr val="000000"/>
                          </a:solidFill>
                          <a:latin typeface="Calibri"/>
                        </a:rPr>
                        <a:t>Project ABC RBS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691">
                <a:tc gridSpan="11">
                  <a:txBody>
                    <a:bodyPr/>
                    <a:lstStyle/>
                    <a:p>
                      <a:pPr algn="ctr" rtl="0" fontAlgn="b"/>
                      <a:r>
                        <a:rPr lang="en-US" sz="1800" b="0" i="0" u="none" strike="noStrike" dirty="0">
                          <a:solidFill>
                            <a:srgbClr val="000000"/>
                          </a:solidFill>
                          <a:latin typeface="Calibri"/>
                        </a:rPr>
                        <a:t>Labor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b"/>
                      <a:r>
                        <a:rPr lang="en-US" sz="1800" b="0" i="0" u="none" strike="noStrike" dirty="0">
                          <a:solidFill>
                            <a:srgbClr val="000000"/>
                          </a:solidFill>
                          <a:latin typeface="Calibri"/>
                        </a:rPr>
                        <a:t>Material</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800" b="0" i="0" u="none" strike="noStrike" dirty="0">
                          <a:solidFill>
                            <a:srgbClr val="000000"/>
                          </a:solidFill>
                          <a:latin typeface="Calibri"/>
                        </a:rPr>
                        <a:t>Expenses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18078">
                <a:tc>
                  <a:txBody>
                    <a:bodyPr/>
                    <a:lstStyle/>
                    <a:p>
                      <a:pPr algn="l" rtl="0" fontAlgn="b"/>
                      <a:r>
                        <a:rPr lang="en-US" sz="1400" b="0" i="0" u="none" strike="noStrike" dirty="0">
                          <a:solidFill>
                            <a:srgbClr val="000000"/>
                          </a:solidFill>
                          <a:latin typeface="Calibri"/>
                        </a:rPr>
                        <a:t>PM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gridSpan="2">
                  <a:txBody>
                    <a:bodyPr/>
                    <a:lstStyle/>
                    <a:p>
                      <a:pPr algn="ctr" rtl="0" fontAlgn="b"/>
                      <a:r>
                        <a:rPr lang="en-US" sz="1400" b="0" i="0" u="none" strike="noStrike" dirty="0" err="1">
                          <a:solidFill>
                            <a:srgbClr val="000000"/>
                          </a:solidFill>
                          <a:latin typeface="Calibri"/>
                        </a:rPr>
                        <a:t>Config</a:t>
                      </a:r>
                      <a:r>
                        <a:rPr lang="en-US" sz="1400" b="0" i="0" u="none" strike="noStrike" dirty="0">
                          <a:solidFill>
                            <a:srgbClr val="000000"/>
                          </a:solidFill>
                          <a:latin typeface="Calibri"/>
                        </a:rPr>
                        <a:t> Mgmt</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gridSpan="3">
                  <a:txBody>
                    <a:bodyPr/>
                    <a:lstStyle/>
                    <a:p>
                      <a:pPr algn="ctr" rtl="0" fontAlgn="b"/>
                      <a:r>
                        <a:rPr lang="en-US" sz="1400" b="0" i="0" u="none" strike="noStrike" dirty="0">
                          <a:solidFill>
                            <a:srgbClr val="000000"/>
                          </a:solidFill>
                          <a:latin typeface="Calibri"/>
                        </a:rPr>
                        <a:t>Technical </a:t>
                      </a:r>
                      <a:r>
                        <a:rPr lang="en-US" sz="1400" b="0" i="0" u="none" strike="noStrike" dirty="0" err="1">
                          <a:solidFill>
                            <a:srgbClr val="000000"/>
                          </a:solidFill>
                          <a:latin typeface="Calibri"/>
                        </a:rPr>
                        <a:t>Leaderhsip</a:t>
                      </a:r>
                      <a:endParaRPr lang="en-US" sz="1400" b="0" i="0" u="none" strike="noStrike" dirty="0">
                        <a:solidFill>
                          <a:srgbClr val="000000"/>
                        </a:solidFill>
                        <a:latin typeface="Calibri"/>
                      </a:endParaRP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algn="ctr" rtl="0" fontAlgn="b"/>
                      <a:r>
                        <a:rPr lang="en-US" sz="1400" b="0" i="0" u="none" strike="noStrike" dirty="0">
                          <a:solidFill>
                            <a:srgbClr val="000000"/>
                          </a:solidFill>
                          <a:latin typeface="Calibri"/>
                        </a:rPr>
                        <a:t>Dev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gridSpan="2">
                  <a:txBody>
                    <a:bodyPr/>
                    <a:lstStyle/>
                    <a:p>
                      <a:pPr algn="ctr" rtl="0" fontAlgn="b"/>
                      <a:r>
                        <a:rPr lang="en-US" sz="1400" b="0" i="0" u="none" strike="noStrike" dirty="0">
                          <a:solidFill>
                            <a:srgbClr val="000000"/>
                          </a:solidFill>
                          <a:latin typeface="Calibri"/>
                        </a:rPr>
                        <a:t>Test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rtl="0"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31419">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Config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Release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Arch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UIExpert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DBA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Sr.Dev (4)</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Jr.Dev (3)</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TL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Test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Tester (4)</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Laptop (10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Procurement</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18078">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Desktop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Systems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18078">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Leaseline (2 Mpbs)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Travel</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Cost (3 People)</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518078">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Servers (2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Boarding</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Lodging</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Cost (60 Days)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04736">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HR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520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F3471E-0C79-4189-967A-9F9FE287A0AF}" type="slidenum">
              <a:rPr lang="en-US" altLang="en-US" sz="1200" smtClean="0">
                <a:solidFill>
                  <a:srgbClr val="898989"/>
                </a:solidFill>
              </a:rPr>
              <a:pPr>
                <a:spcBef>
                  <a:spcPct val="0"/>
                </a:spcBef>
                <a:buFontTx/>
                <a:buNone/>
              </a:pPr>
              <a:t>247</a:t>
            </a:fld>
            <a:endParaRPr lang="en-US" altLang="en-US" sz="1200">
              <a:solidFill>
                <a:srgbClr val="898989"/>
              </a:solidFill>
            </a:endParaRPr>
          </a:p>
        </p:txBody>
      </p:sp>
    </p:spTree>
    <p:extLst>
      <p:ext uri="{BB962C8B-B14F-4D97-AF65-F5344CB8AC3E}">
        <p14:creationId xmlns:p14="http://schemas.microsoft.com/office/powerpoint/2010/main" val="3729696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3"/>
          <p:cNvSpPr>
            <a:spLocks noGrp="1"/>
          </p:cNvSpPr>
          <p:nvPr>
            <p:ph type="title"/>
          </p:nvPr>
        </p:nvSpPr>
        <p:spPr/>
        <p:txBody>
          <a:bodyPr/>
          <a:lstStyle/>
          <a:p>
            <a:r>
              <a:rPr altLang="en-US"/>
              <a:t>Discussion/Exercise 14</a:t>
            </a:r>
          </a:p>
        </p:txBody>
      </p:sp>
      <p:sp>
        <p:nvSpPr>
          <p:cNvPr id="253955" name="Content Placeholder 4"/>
          <p:cNvSpPr>
            <a:spLocks noGrp="1"/>
          </p:cNvSpPr>
          <p:nvPr>
            <p:ph idx="1"/>
          </p:nvPr>
        </p:nvSpPr>
        <p:spPr/>
        <p:txBody>
          <a:bodyPr/>
          <a:lstStyle/>
          <a:p>
            <a:r>
              <a:rPr lang="en-US" altLang="en-US" b="1"/>
              <a:t>Estimate Activity Resources for previously sequenced activities of your project</a:t>
            </a:r>
          </a:p>
          <a:p>
            <a:endParaRPr lang="en-US" altLang="en-US"/>
          </a:p>
        </p:txBody>
      </p:sp>
      <p:sp>
        <p:nvSpPr>
          <p:cNvPr id="253956" name="Content Placeholder 5"/>
          <p:cNvSpPr>
            <a:spLocks noGrp="1"/>
          </p:cNvSpPr>
          <p:nvPr>
            <p:ph idx="13"/>
          </p:nvPr>
        </p:nvSpPr>
        <p:spPr/>
        <p:txBody>
          <a:bodyPr/>
          <a:lstStyle/>
          <a:p>
            <a:r>
              <a:rPr lang="en-US" altLang="en-US"/>
              <a:t>2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5395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EB359D1-4625-417C-B305-9A072A9442E6}" type="slidenum">
              <a:rPr lang="en-US" altLang="en-US" sz="1200" smtClean="0">
                <a:solidFill>
                  <a:srgbClr val="898989"/>
                </a:solidFill>
              </a:rPr>
              <a:pPr>
                <a:spcBef>
                  <a:spcPct val="0"/>
                </a:spcBef>
                <a:buFontTx/>
                <a:buNone/>
              </a:pPr>
              <a:t>248</a:t>
            </a:fld>
            <a:endParaRPr lang="en-US" altLang="en-US" sz="1200">
              <a:solidFill>
                <a:srgbClr val="898989"/>
              </a:solidFill>
            </a:endParaRPr>
          </a:p>
        </p:txBody>
      </p:sp>
    </p:spTree>
    <p:extLst>
      <p:ext uri="{BB962C8B-B14F-4D97-AF65-F5344CB8AC3E}">
        <p14:creationId xmlns:p14="http://schemas.microsoft.com/office/powerpoint/2010/main" val="2562585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itle 2"/>
          <p:cNvSpPr>
            <a:spLocks noGrp="1"/>
          </p:cNvSpPr>
          <p:nvPr>
            <p:ph type="title"/>
          </p:nvPr>
        </p:nvSpPr>
        <p:spPr>
          <a:xfrm>
            <a:off x="0" y="0"/>
            <a:ext cx="9144000" cy="838200"/>
          </a:xfrm>
        </p:spPr>
        <p:txBody>
          <a:bodyPr/>
          <a:lstStyle/>
          <a:p>
            <a:r>
              <a:rPr altLang="en-US" dirty="0"/>
              <a:t>2</a:t>
            </a:r>
            <a:r>
              <a:rPr lang="en-US" altLang="en-US" dirty="0"/>
              <a:t>9</a:t>
            </a:r>
            <a:r>
              <a:rPr altLang="en-US" dirty="0"/>
              <a:t>. Acquire </a:t>
            </a:r>
            <a:r>
              <a:rPr lang="en-US" altLang="en-US" dirty="0"/>
              <a:t>Resources</a:t>
            </a:r>
            <a:endParaRPr altLang="en-US" dirty="0"/>
          </a:p>
        </p:txBody>
      </p:sp>
      <p:sp>
        <p:nvSpPr>
          <p:cNvPr id="91139" name="Content Placeholder 3"/>
          <p:cNvSpPr>
            <a:spLocks noGrp="1"/>
          </p:cNvSpPr>
          <p:nvPr>
            <p:ph idx="1"/>
          </p:nvPr>
        </p:nvSpPr>
        <p:spPr/>
        <p:txBody>
          <a:bodyPr/>
          <a:lstStyle/>
          <a:p>
            <a:pPr marL="0" indent="0">
              <a:buFont typeface="Arial" panose="020B0604020202020204" pitchFamily="34" charset="0"/>
              <a:buNone/>
              <a:defRPr/>
            </a:pPr>
            <a:r>
              <a:rPr lang="en-US" altLang="en-US" b="1" dirty="0"/>
              <a:t>Confirming human resource availability and obtaining the team necessary to complete project assignments</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3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9DC351-17DE-4CD6-A219-31F77F15A937}" type="slidenum">
              <a:rPr lang="en-US" altLang="en-US" sz="1200" smtClean="0">
                <a:solidFill>
                  <a:srgbClr val="898989"/>
                </a:solidFill>
              </a:rPr>
              <a:pPr>
                <a:spcBef>
                  <a:spcPct val="0"/>
                </a:spcBef>
                <a:buFontTx/>
                <a:buNone/>
              </a:pPr>
              <a:t>249</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Text Placeholder 5"/>
          <p:cNvSpPr>
            <a:spLocks noGrp="1"/>
          </p:cNvSpPr>
          <p:nvPr>
            <p:ph type="body" sz="quarter" idx="13"/>
          </p:nvPr>
        </p:nvSpPr>
        <p:spPr/>
        <p:txBody>
          <a:bodyPr/>
          <a:lstStyle/>
          <a:p>
            <a:r>
              <a:rPr lang="en-US" dirty="0"/>
              <a:t>.1 Decision making</a:t>
            </a:r>
          </a:p>
          <a:p>
            <a:pPr lvl="1"/>
            <a:r>
              <a:rPr lang="en-US" dirty="0"/>
              <a:t>• Multicriteria 	decision analysis</a:t>
            </a:r>
          </a:p>
          <a:p>
            <a:r>
              <a:rPr lang="en-US" dirty="0"/>
              <a:t>.2 Interpersonal and 	team skills</a:t>
            </a:r>
          </a:p>
          <a:p>
            <a:pPr lvl="1"/>
            <a:r>
              <a:rPr lang="en-US" dirty="0"/>
              <a:t>• Negotiation</a:t>
            </a:r>
          </a:p>
          <a:p>
            <a:r>
              <a:rPr lang="en-US" dirty="0"/>
              <a:t>.3 Pre-assignment</a:t>
            </a:r>
          </a:p>
          <a:p>
            <a:r>
              <a:rPr lang="en-US" dirty="0"/>
              <a:t>.4 Virtual teams</a:t>
            </a:r>
            <a:endParaRPr lang="en-US" altLang="en-US" dirty="0"/>
          </a:p>
        </p:txBody>
      </p:sp>
      <p:sp>
        <p:nvSpPr>
          <p:cNvPr id="91138" name="Title 3"/>
          <p:cNvSpPr>
            <a:spLocks noGrp="1"/>
          </p:cNvSpPr>
          <p:nvPr>
            <p:ph type="title"/>
          </p:nvPr>
        </p:nvSpPr>
        <p:spPr/>
        <p:txBody>
          <a:bodyPr>
            <a:normAutofit/>
          </a:bodyPr>
          <a:lstStyle/>
          <a:p>
            <a:pPr>
              <a:defRPr/>
            </a:pPr>
            <a:r>
              <a:rPr lang="en-US" altLang="en-US" dirty="0"/>
              <a:t>Acquire Resources</a:t>
            </a:r>
            <a:endParaRPr dirty="0"/>
          </a:p>
        </p:txBody>
      </p:sp>
      <p:sp>
        <p:nvSpPr>
          <p:cNvPr id="485379" name="Content Placeholder 4"/>
          <p:cNvSpPr>
            <a:spLocks noGrp="1"/>
          </p:cNvSpPr>
          <p:nvPr>
            <p:ph sz="quarter" idx="12"/>
          </p:nvPr>
        </p:nvSpPr>
        <p:spPr/>
        <p:txBody>
          <a:bodyPr/>
          <a:lstStyle/>
          <a:p>
            <a:r>
              <a:rPr lang="en-US" dirty="0"/>
              <a:t>.1 Project management 	plan</a:t>
            </a:r>
          </a:p>
          <a:p>
            <a:pPr lvl="1"/>
            <a:r>
              <a:rPr lang="en-US" dirty="0"/>
              <a:t>• Resource management 	plan</a:t>
            </a:r>
          </a:p>
          <a:p>
            <a:pPr lvl="1"/>
            <a:r>
              <a:rPr lang="en-US" dirty="0"/>
              <a:t>• Procurement 	management plan</a:t>
            </a:r>
          </a:p>
          <a:p>
            <a:pPr lvl="1"/>
            <a:r>
              <a:rPr lang="en-US" dirty="0"/>
              <a:t>• Cost baseline</a:t>
            </a:r>
          </a:p>
          <a:p>
            <a:r>
              <a:rPr lang="en-US" dirty="0"/>
              <a:t>.2 Project documents</a:t>
            </a:r>
          </a:p>
          <a:p>
            <a:pPr lvl="1"/>
            <a:r>
              <a:rPr lang="en-US" dirty="0"/>
              <a:t>• Project schedule</a:t>
            </a:r>
          </a:p>
          <a:p>
            <a:pPr lvl="1"/>
            <a:r>
              <a:rPr lang="en-US" dirty="0"/>
              <a:t>• Resource calendars</a:t>
            </a:r>
          </a:p>
          <a:p>
            <a:pPr lvl="1"/>
            <a:r>
              <a:rPr lang="en-US" dirty="0"/>
              <a:t>• Resource requirements</a:t>
            </a:r>
          </a:p>
          <a:p>
            <a:pPr lvl="1"/>
            <a:r>
              <a:rPr lang="en-US" dirty="0"/>
              <a:t>• Stakeholder register</a:t>
            </a:r>
          </a:p>
          <a:p>
            <a:r>
              <a:rPr lang="en-US" dirty="0"/>
              <a:t>.3 EEFs</a:t>
            </a:r>
          </a:p>
          <a:p>
            <a:r>
              <a:rPr lang="en-US" dirty="0"/>
              <a:t>.4 OPAs</a:t>
            </a:r>
            <a:endParaRPr lang="en-US" altLang="en-US" dirty="0"/>
          </a:p>
        </p:txBody>
      </p:sp>
      <p:sp>
        <p:nvSpPr>
          <p:cNvPr id="485381" name="Text Placeholder 6"/>
          <p:cNvSpPr>
            <a:spLocks noGrp="1"/>
          </p:cNvSpPr>
          <p:nvPr>
            <p:ph type="body" sz="quarter" idx="14"/>
          </p:nvPr>
        </p:nvSpPr>
        <p:spPr/>
        <p:txBody>
          <a:bodyPr/>
          <a:lstStyle/>
          <a:p>
            <a:r>
              <a:rPr lang="en-US" sz="1600" dirty="0"/>
              <a:t>.1 Physical resource 	assignments</a:t>
            </a:r>
          </a:p>
          <a:p>
            <a:r>
              <a:rPr lang="en-US" sz="1600" dirty="0"/>
              <a:t>.2 Project team assignments</a:t>
            </a:r>
          </a:p>
          <a:p>
            <a:r>
              <a:rPr lang="en-US" sz="1600" dirty="0"/>
              <a:t>.3 Resource calendars</a:t>
            </a:r>
          </a:p>
          <a:p>
            <a:r>
              <a:rPr lang="en-US" sz="1600" dirty="0"/>
              <a:t>.4 Change requests</a:t>
            </a:r>
          </a:p>
          <a:p>
            <a:r>
              <a:rPr lang="en-US" sz="1600" dirty="0"/>
              <a:t>.5 PMP updates</a:t>
            </a:r>
          </a:p>
          <a:p>
            <a:pPr lvl="1"/>
            <a:r>
              <a:rPr lang="en-US" sz="1400" dirty="0"/>
              <a:t>• Resource management plan</a:t>
            </a:r>
          </a:p>
          <a:p>
            <a:pPr lvl="1"/>
            <a:r>
              <a:rPr lang="en-US" sz="1400" dirty="0"/>
              <a:t>• Cost baseline</a:t>
            </a:r>
          </a:p>
          <a:p>
            <a:r>
              <a:rPr lang="en-US" sz="1600" dirty="0"/>
              <a:t>.6 Project documents 	updates</a:t>
            </a:r>
          </a:p>
          <a:p>
            <a:pPr lvl="1"/>
            <a:r>
              <a:rPr lang="en-US" sz="1400" dirty="0"/>
              <a:t>• Lessons learned register</a:t>
            </a:r>
          </a:p>
          <a:p>
            <a:pPr lvl="1"/>
            <a:r>
              <a:rPr lang="en-US" sz="1400" dirty="0"/>
              <a:t>• Project schedule</a:t>
            </a:r>
          </a:p>
          <a:p>
            <a:pPr lvl="1"/>
            <a:r>
              <a:rPr lang="en-US" sz="1400" dirty="0"/>
              <a:t>• Resource breakdown 	structure</a:t>
            </a:r>
          </a:p>
          <a:p>
            <a:pPr lvl="1"/>
            <a:r>
              <a:rPr lang="en-US" sz="1400" dirty="0"/>
              <a:t>• Resource requirements</a:t>
            </a:r>
          </a:p>
          <a:p>
            <a:pPr lvl="1"/>
            <a:r>
              <a:rPr lang="en-US" sz="1400" dirty="0"/>
              <a:t>• Risk register</a:t>
            </a:r>
          </a:p>
          <a:p>
            <a:pPr lvl="1"/>
            <a:r>
              <a:rPr lang="en-US" sz="1400" dirty="0"/>
              <a:t>• Stakeholder register</a:t>
            </a:r>
          </a:p>
          <a:p>
            <a:r>
              <a:rPr lang="en-US" sz="1600" dirty="0"/>
              <a:t>.7 EEFs updates</a:t>
            </a:r>
          </a:p>
          <a:p>
            <a:r>
              <a:rPr lang="en-US" sz="1600" dirty="0"/>
              <a:t>.8 OPAs updates</a:t>
            </a:r>
            <a:endParaRPr lang="en-US" altLang="en-US" sz="1600" dirty="0"/>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EXEC</a:t>
            </a:r>
          </a:p>
        </p:txBody>
      </p:sp>
      <p:sp>
        <p:nvSpPr>
          <p:cNvPr id="48538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163316-0186-4F61-AC60-873335E79BF0}" type="slidenum">
              <a:rPr lang="en-US" altLang="en-US" sz="1200" smtClean="0">
                <a:solidFill>
                  <a:srgbClr val="898989"/>
                </a:solidFill>
              </a:rPr>
              <a:pPr>
                <a:spcBef>
                  <a:spcPct val="0"/>
                </a:spcBef>
                <a:buFontTx/>
                <a:buNone/>
              </a:pPr>
              <a:t>250</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itle 2"/>
          <p:cNvSpPr>
            <a:spLocks noGrp="1"/>
          </p:cNvSpPr>
          <p:nvPr>
            <p:ph type="title"/>
          </p:nvPr>
        </p:nvSpPr>
        <p:spPr>
          <a:xfrm>
            <a:off x="0" y="0"/>
            <a:ext cx="9144000" cy="838200"/>
          </a:xfrm>
        </p:spPr>
        <p:txBody>
          <a:bodyPr/>
          <a:lstStyle/>
          <a:p>
            <a:r>
              <a:rPr lang="en-US" altLang="en-US" dirty="0"/>
              <a:t>30</a:t>
            </a:r>
            <a:r>
              <a:rPr altLang="en-US" dirty="0"/>
              <a:t>. Develop Team</a:t>
            </a:r>
          </a:p>
        </p:txBody>
      </p:sp>
      <p:sp>
        <p:nvSpPr>
          <p:cNvPr id="487427" name="Content Placeholder 3"/>
          <p:cNvSpPr>
            <a:spLocks noGrp="1"/>
          </p:cNvSpPr>
          <p:nvPr>
            <p:ph idx="1"/>
          </p:nvPr>
        </p:nvSpPr>
        <p:spPr/>
        <p:txBody>
          <a:bodyPr/>
          <a:lstStyle/>
          <a:p>
            <a:pPr marL="0" indent="0" algn="just">
              <a:buNone/>
            </a:pPr>
            <a:r>
              <a:rPr lang="en-IN" altLang="en-US" dirty="0"/>
              <a:t>Process of improving competencies, team interaction, and the overall team environment to enhance project performance.</a:t>
            </a:r>
          </a:p>
          <a:p>
            <a:pPr marL="0" indent="0" algn="just">
              <a:buFont typeface="Arial" panose="020B0604020202020204" pitchFamily="34" charset="0"/>
              <a:buNone/>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74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281DB9-758F-49C0-AD5F-9084434CF3A6}" type="slidenum">
              <a:rPr lang="en-US" altLang="en-US" sz="1200" smtClean="0">
                <a:solidFill>
                  <a:srgbClr val="898989"/>
                </a:solidFill>
              </a:rPr>
              <a:pPr>
                <a:spcBef>
                  <a:spcPct val="0"/>
                </a:spcBef>
                <a:buFontTx/>
                <a:buNone/>
              </a:pPr>
              <a:t>251</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6" name="Text Placeholder 5"/>
          <p:cNvSpPr>
            <a:spLocks noGrp="1"/>
          </p:cNvSpPr>
          <p:nvPr>
            <p:ph type="body" sz="quarter" idx="13"/>
          </p:nvPr>
        </p:nvSpPr>
        <p:spPr/>
        <p:txBody>
          <a:bodyPr/>
          <a:lstStyle/>
          <a:p>
            <a:r>
              <a:rPr lang="en-US" sz="1600" dirty="0"/>
              <a:t>.1 Colocation</a:t>
            </a:r>
          </a:p>
          <a:p>
            <a:r>
              <a:rPr lang="en-US" sz="1600" dirty="0"/>
              <a:t>.2 Virtual teams</a:t>
            </a:r>
          </a:p>
          <a:p>
            <a:r>
              <a:rPr lang="en-US" sz="1600" dirty="0"/>
              <a:t>.3 Communication 	technology</a:t>
            </a:r>
          </a:p>
          <a:p>
            <a:r>
              <a:rPr lang="en-US" sz="1600" dirty="0"/>
              <a:t>.4 Interpersonal and 	team skills</a:t>
            </a:r>
          </a:p>
          <a:p>
            <a:pPr lvl="1"/>
            <a:r>
              <a:rPr lang="en-US" sz="1400" dirty="0"/>
              <a:t>• Conflict management</a:t>
            </a:r>
          </a:p>
          <a:p>
            <a:pPr lvl="1"/>
            <a:r>
              <a:rPr lang="en-US" sz="1400" dirty="0"/>
              <a:t>• Influencing</a:t>
            </a:r>
          </a:p>
          <a:p>
            <a:pPr lvl="1"/>
            <a:r>
              <a:rPr lang="en-US" sz="1400" dirty="0"/>
              <a:t>• Motivation</a:t>
            </a:r>
          </a:p>
          <a:p>
            <a:pPr lvl="1"/>
            <a:r>
              <a:rPr lang="en-US" sz="1400" dirty="0"/>
              <a:t>• Negotiation</a:t>
            </a:r>
          </a:p>
          <a:p>
            <a:pPr lvl="1"/>
            <a:r>
              <a:rPr lang="en-US" sz="1400" dirty="0"/>
              <a:t>• Team building</a:t>
            </a:r>
          </a:p>
          <a:p>
            <a:r>
              <a:rPr lang="en-US" sz="1600" dirty="0"/>
              <a:t>.5 Recognition and 	rewards</a:t>
            </a:r>
          </a:p>
          <a:p>
            <a:r>
              <a:rPr lang="en-US" sz="1600" dirty="0"/>
              <a:t>.6 Training</a:t>
            </a:r>
          </a:p>
          <a:p>
            <a:r>
              <a:rPr lang="en-US" sz="1600" dirty="0"/>
              <a:t>.7 Individual and team 	</a:t>
            </a:r>
            <a:r>
              <a:rPr lang="en-US" sz="1800" dirty="0"/>
              <a:t>assessments</a:t>
            </a:r>
          </a:p>
          <a:p>
            <a:r>
              <a:rPr lang="en-US" sz="1600" dirty="0"/>
              <a:t>.8 Meetings</a:t>
            </a:r>
            <a:endParaRPr lang="en-US" altLang="en-US" sz="1600" dirty="0"/>
          </a:p>
        </p:txBody>
      </p:sp>
      <p:sp>
        <p:nvSpPr>
          <p:cNvPr id="93186" name="Title 3"/>
          <p:cNvSpPr>
            <a:spLocks noGrp="1"/>
          </p:cNvSpPr>
          <p:nvPr>
            <p:ph type="title"/>
          </p:nvPr>
        </p:nvSpPr>
        <p:spPr/>
        <p:txBody>
          <a:bodyPr>
            <a:normAutofit/>
          </a:bodyPr>
          <a:lstStyle/>
          <a:p>
            <a:pPr>
              <a:defRPr/>
            </a:pPr>
            <a:r>
              <a:rPr dirty="0"/>
              <a:t>Develop Team</a:t>
            </a:r>
          </a:p>
        </p:txBody>
      </p:sp>
      <p:sp>
        <p:nvSpPr>
          <p:cNvPr id="489475" name="Content Placeholder 4"/>
          <p:cNvSpPr>
            <a:spLocks noGrp="1"/>
          </p:cNvSpPr>
          <p:nvPr>
            <p:ph sz="quarter" idx="12"/>
          </p:nvPr>
        </p:nvSpPr>
        <p:spPr/>
        <p:txBody>
          <a:bodyPr/>
          <a:lstStyle/>
          <a:p>
            <a:r>
              <a:rPr lang="en-US" dirty="0"/>
              <a:t>.1 Project management 	plan</a:t>
            </a:r>
          </a:p>
          <a:p>
            <a:pPr lvl="1"/>
            <a:r>
              <a:rPr lang="en-US" dirty="0"/>
              <a:t>• Resource management 	plan</a:t>
            </a:r>
          </a:p>
          <a:p>
            <a:r>
              <a:rPr lang="en-US" dirty="0"/>
              <a:t>.2 Project documents</a:t>
            </a:r>
          </a:p>
          <a:p>
            <a:pPr lvl="1"/>
            <a:r>
              <a:rPr lang="en-US" dirty="0"/>
              <a:t>• Lessons learned 	register</a:t>
            </a:r>
          </a:p>
          <a:p>
            <a:pPr lvl="1"/>
            <a:r>
              <a:rPr lang="en-US" dirty="0"/>
              <a:t>• Project schedule</a:t>
            </a:r>
          </a:p>
          <a:p>
            <a:pPr lvl="1"/>
            <a:r>
              <a:rPr lang="en-US" dirty="0"/>
              <a:t>• Project team 	assignments</a:t>
            </a:r>
          </a:p>
          <a:p>
            <a:pPr lvl="1"/>
            <a:r>
              <a:rPr lang="en-US" dirty="0"/>
              <a:t>• Resource calendars</a:t>
            </a:r>
          </a:p>
          <a:p>
            <a:pPr lvl="1"/>
            <a:r>
              <a:rPr lang="en-US" dirty="0"/>
              <a:t>• Team charter</a:t>
            </a:r>
          </a:p>
          <a:p>
            <a:r>
              <a:rPr lang="en-US" dirty="0"/>
              <a:t>.3 EEFs</a:t>
            </a:r>
          </a:p>
          <a:p>
            <a:r>
              <a:rPr lang="en-US" dirty="0"/>
              <a:t>.4 OPAs</a:t>
            </a:r>
            <a:endParaRPr lang="en-US" altLang="en-US" dirty="0"/>
          </a:p>
        </p:txBody>
      </p:sp>
      <p:sp>
        <p:nvSpPr>
          <p:cNvPr id="489477" name="Text Placeholder 6"/>
          <p:cNvSpPr>
            <a:spLocks noGrp="1"/>
          </p:cNvSpPr>
          <p:nvPr>
            <p:ph type="body" sz="quarter" idx="14"/>
          </p:nvPr>
        </p:nvSpPr>
        <p:spPr>
          <a:xfrm>
            <a:off x="6248401" y="1211262"/>
            <a:ext cx="2743199" cy="5194502"/>
          </a:xfrm>
        </p:spPr>
        <p:txBody>
          <a:bodyPr/>
          <a:lstStyle/>
          <a:p>
            <a:r>
              <a:rPr lang="en-US" sz="1800" dirty="0"/>
              <a:t>1. Team performance 	assessments</a:t>
            </a:r>
          </a:p>
          <a:p>
            <a:r>
              <a:rPr lang="en-US" sz="1800" dirty="0"/>
              <a:t>.2 Change requests</a:t>
            </a:r>
          </a:p>
          <a:p>
            <a:r>
              <a:rPr lang="en-US" sz="1800" dirty="0"/>
              <a:t>.3 PMP updates</a:t>
            </a:r>
          </a:p>
          <a:p>
            <a:pPr lvl="1"/>
            <a:r>
              <a:rPr lang="en-US" sz="1600" dirty="0"/>
              <a:t>• Resource management 	plan</a:t>
            </a:r>
          </a:p>
          <a:p>
            <a:r>
              <a:rPr lang="en-US" sz="1800" dirty="0"/>
              <a:t>.4 Project documents 	updates</a:t>
            </a:r>
          </a:p>
          <a:p>
            <a:pPr lvl="1"/>
            <a:r>
              <a:rPr lang="en-US" sz="1600" dirty="0"/>
              <a:t>• Lessons learned register</a:t>
            </a:r>
          </a:p>
          <a:p>
            <a:pPr lvl="1"/>
            <a:r>
              <a:rPr lang="en-US" sz="1600" dirty="0"/>
              <a:t>• Project schedule</a:t>
            </a:r>
          </a:p>
          <a:p>
            <a:pPr lvl="1"/>
            <a:r>
              <a:rPr lang="en-US" sz="1600" dirty="0"/>
              <a:t>• Project team assignments</a:t>
            </a:r>
          </a:p>
          <a:p>
            <a:pPr lvl="1"/>
            <a:r>
              <a:rPr lang="en-US" sz="1600" dirty="0"/>
              <a:t>• Resource calendars</a:t>
            </a:r>
          </a:p>
          <a:p>
            <a:pPr lvl="1"/>
            <a:r>
              <a:rPr lang="en-US" sz="1600" dirty="0"/>
              <a:t>• Team charter</a:t>
            </a:r>
          </a:p>
          <a:p>
            <a:r>
              <a:rPr lang="en-US" sz="1800" dirty="0"/>
              <a:t>.5 EEFs updates</a:t>
            </a:r>
          </a:p>
          <a:p>
            <a:r>
              <a:rPr lang="en-US" sz="1800" dirty="0"/>
              <a:t>.6 OPAs updates</a:t>
            </a:r>
            <a:endParaRPr lang="en-US" altLang="en-US" sz="1800" dirty="0"/>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EXEC</a:t>
            </a:r>
          </a:p>
        </p:txBody>
      </p:sp>
      <p:sp>
        <p:nvSpPr>
          <p:cNvPr id="489480"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C15BC7-203F-4D04-98B5-2AE2870F44F9}" type="slidenum">
              <a:rPr lang="en-US" altLang="en-US" sz="1200" smtClean="0">
                <a:solidFill>
                  <a:srgbClr val="898989"/>
                </a:solidFill>
              </a:rPr>
              <a:pPr>
                <a:spcBef>
                  <a:spcPct val="0"/>
                </a:spcBef>
                <a:buFontTx/>
                <a:buNone/>
              </a:pPr>
              <a:t>252</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itle 7"/>
          <p:cNvSpPr>
            <a:spLocks noGrp="1"/>
          </p:cNvSpPr>
          <p:nvPr>
            <p:ph type="title"/>
          </p:nvPr>
        </p:nvSpPr>
        <p:spPr/>
        <p:txBody>
          <a:bodyPr/>
          <a:lstStyle/>
          <a:p>
            <a:r>
              <a:rPr altLang="en-US"/>
              <a:t>Team Performance Assessment..</a:t>
            </a:r>
          </a:p>
        </p:txBody>
      </p:sp>
      <p:sp>
        <p:nvSpPr>
          <p:cNvPr id="491523" name="Content Placeholder 8"/>
          <p:cNvSpPr>
            <a:spLocks noGrp="1"/>
          </p:cNvSpPr>
          <p:nvPr>
            <p:ph idx="1"/>
          </p:nvPr>
        </p:nvSpPr>
        <p:spPr>
          <a:xfrm>
            <a:off x="457200" y="990600"/>
            <a:ext cx="8229600" cy="5105400"/>
          </a:xfrm>
        </p:spPr>
        <p:txBody>
          <a:bodyPr/>
          <a:lstStyle/>
          <a:p>
            <a:r>
              <a:rPr lang="en-US" altLang="en-US"/>
              <a:t>Skills acquired which increased productivity</a:t>
            </a:r>
          </a:p>
          <a:p>
            <a:r>
              <a:rPr lang="en-US" altLang="en-US"/>
              <a:t>Reduced turnover rate</a:t>
            </a:r>
          </a:p>
          <a:p>
            <a:r>
              <a:rPr lang="en-US" altLang="en-US"/>
              <a:t>Perform better within team</a:t>
            </a:r>
          </a:p>
          <a:p>
            <a:r>
              <a:rPr lang="en-US" altLang="en-US"/>
              <a:t>Increased cohesiveness- sharing info/ openness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15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EA80-C546-40BB-912A-8C644CC0710B}" type="slidenum">
              <a:rPr lang="en-US" altLang="en-US" sz="1200" smtClean="0">
                <a:solidFill>
                  <a:srgbClr val="898989"/>
                </a:solidFill>
              </a:rPr>
              <a:pPr>
                <a:spcBef>
                  <a:spcPct val="0"/>
                </a:spcBef>
                <a:buFontTx/>
                <a:buNone/>
              </a:pPr>
              <a:t>253</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3"/>
          <p:cNvSpPr>
            <a:spLocks noGrp="1"/>
          </p:cNvSpPr>
          <p:nvPr>
            <p:ph type="title"/>
          </p:nvPr>
        </p:nvSpPr>
        <p:spPr/>
        <p:txBody>
          <a:bodyPr/>
          <a:lstStyle/>
          <a:p>
            <a:r>
              <a:rPr altLang="en-US"/>
              <a:t>Quality Gurus</a:t>
            </a:r>
          </a:p>
        </p:txBody>
      </p:sp>
      <p:sp>
        <p:nvSpPr>
          <p:cNvPr id="5" name="Content Placeholder 4"/>
          <p:cNvSpPr>
            <a:spLocks noGrp="1"/>
          </p:cNvSpPr>
          <p:nvPr>
            <p:ph idx="1"/>
          </p:nvPr>
        </p:nvSpPr>
        <p:spPr>
          <a:xfrm>
            <a:off x="457200" y="990600"/>
            <a:ext cx="8458200" cy="5135563"/>
          </a:xfrm>
        </p:spPr>
        <p:txBody>
          <a:bodyPr>
            <a:normAutofit lnSpcReduction="10000"/>
          </a:bodyPr>
          <a:lstStyle/>
          <a:p>
            <a:pPr marL="457200" indent="-457200">
              <a:buFont typeface="Calibri" pitchFamily="34" charset="0"/>
              <a:buAutoNum type="arabicPeriod"/>
              <a:defRPr/>
            </a:pPr>
            <a:r>
              <a:rPr lang="en-US" sz="1800" b="1"/>
              <a:t>Philip B Corssby- </a:t>
            </a:r>
            <a:r>
              <a:rPr lang="en-US" sz="1800"/>
              <a:t>Popularized concept of </a:t>
            </a:r>
            <a:r>
              <a:rPr lang="en-US" sz="1800" u="sng"/>
              <a:t>Zero Defect</a:t>
            </a:r>
            <a:r>
              <a:rPr lang="en-US" sz="1800"/>
              <a:t>. He eliminate defects complete not only reduce it to acceptable quality level</a:t>
            </a:r>
          </a:p>
          <a:p>
            <a:pPr marL="457200" indent="-457200">
              <a:buFont typeface="Calibri" pitchFamily="34" charset="0"/>
              <a:buAutoNum type="arabicPeriod"/>
              <a:defRPr/>
            </a:pPr>
            <a:r>
              <a:rPr lang="en-US" sz="1800" b="1"/>
              <a:t>Dr. Eliyahu M Goldratt-</a:t>
            </a:r>
            <a:r>
              <a:rPr lang="en-US" sz="1800"/>
              <a:t> </a:t>
            </a:r>
            <a:r>
              <a:rPr lang="en-US" sz="1800" u="sng"/>
              <a:t>Theory of Constraints</a:t>
            </a:r>
            <a:r>
              <a:rPr lang="en-US" sz="1800"/>
              <a:t>. Focus on single element on process chain which can address 99% problems.</a:t>
            </a:r>
          </a:p>
          <a:p>
            <a:pPr marL="457200" indent="-457200">
              <a:buFont typeface="Calibri" pitchFamily="34" charset="0"/>
              <a:buAutoNum type="arabicPeriod"/>
              <a:defRPr/>
            </a:pPr>
            <a:r>
              <a:rPr lang="en-US" sz="1800" b="1"/>
              <a:t>Dr. Edward Deming- </a:t>
            </a:r>
            <a:r>
              <a:rPr lang="en-US" sz="1800" u="sng"/>
              <a:t>Deming Cycle </a:t>
            </a:r>
            <a:r>
              <a:rPr lang="en-US" sz="1800"/>
              <a:t>(85% Quality Problems are related to Management)</a:t>
            </a:r>
          </a:p>
          <a:p>
            <a:pPr marL="457200" indent="-457200">
              <a:buFont typeface="Calibri" pitchFamily="34" charset="0"/>
              <a:buAutoNum type="arabicPeriod"/>
              <a:defRPr/>
            </a:pPr>
            <a:r>
              <a:rPr lang="en-US" sz="1800" b="1"/>
              <a:t>Dr. Joseph M Juran- </a:t>
            </a:r>
            <a:r>
              <a:rPr lang="en-US" sz="1800"/>
              <a:t>Developed </a:t>
            </a:r>
            <a:r>
              <a:rPr lang="en-US" sz="1800" u="sng"/>
              <a:t>Quality Triology </a:t>
            </a:r>
            <a:r>
              <a:rPr lang="en-US" sz="1800"/>
              <a:t>(Q-Planning, Q-Improvement, Q-Control)</a:t>
            </a:r>
          </a:p>
          <a:p>
            <a:pPr marL="457200" indent="-457200">
              <a:buFont typeface="Calibri" pitchFamily="34" charset="0"/>
              <a:buAutoNum type="arabicPeriod"/>
              <a:defRPr/>
            </a:pPr>
            <a:r>
              <a:rPr lang="en-US" sz="1800" b="1"/>
              <a:t>Dr. Walter Shewhart- </a:t>
            </a:r>
            <a:r>
              <a:rPr lang="en-US" sz="1800" u="sng"/>
              <a:t>PDCA </a:t>
            </a:r>
            <a:r>
              <a:rPr lang="en-US" sz="1800"/>
              <a:t>(Theory of process control or Shewart Transformation Process)</a:t>
            </a:r>
          </a:p>
          <a:p>
            <a:pPr marL="457200" indent="-457200">
              <a:buFont typeface="Calibri" pitchFamily="34" charset="0"/>
              <a:buAutoNum type="arabicPeriod"/>
              <a:defRPr/>
            </a:pPr>
            <a:r>
              <a:rPr lang="en-US" sz="1800" b="1"/>
              <a:t>Dr. Genichi Taguchi- </a:t>
            </a:r>
            <a:r>
              <a:rPr lang="en-US" sz="1800" u="sng"/>
              <a:t>Taguchi Methodology </a:t>
            </a:r>
            <a:r>
              <a:rPr lang="en-US" sz="1800"/>
              <a:t>or Designing in Quality (Making a design which is less sensitive to variation rather than control the manufacturing variation)</a:t>
            </a:r>
          </a:p>
          <a:p>
            <a:pPr marL="457200" indent="-457200">
              <a:buFont typeface="Calibri" pitchFamily="34" charset="0"/>
              <a:buAutoNum type="arabicPeriod"/>
              <a:defRPr/>
            </a:pPr>
            <a:r>
              <a:rPr lang="en-US" sz="1800" b="1"/>
              <a:t>Dr. Kaoru Ishikawa- </a:t>
            </a:r>
            <a:r>
              <a:rPr lang="en-US" sz="1800"/>
              <a:t>Philosophy of Total Quality, </a:t>
            </a:r>
            <a:r>
              <a:rPr lang="en-US" sz="1800" u="sng"/>
              <a:t>Ishikawa Diagram</a:t>
            </a:r>
          </a:p>
          <a:p>
            <a:pPr marL="457200" indent="-457200">
              <a:buFont typeface="Calibri" pitchFamily="34" charset="0"/>
              <a:buAutoNum type="arabicPeriod"/>
              <a:defRPr/>
            </a:pPr>
            <a:r>
              <a:rPr lang="en-US" sz="1800" b="1"/>
              <a:t>Shigeo Shingo- </a:t>
            </a:r>
            <a:r>
              <a:rPr lang="en-US" sz="1800" u="sng"/>
              <a:t>Developed lean concepts</a:t>
            </a:r>
            <a:r>
              <a:rPr lang="en-US" sz="1800"/>
              <a:t>, refined JIT (lean manufacturing)</a:t>
            </a:r>
          </a:p>
          <a:p>
            <a:pPr marL="457200" indent="-457200">
              <a:buFont typeface="Calibri" pitchFamily="34" charset="0"/>
              <a:buAutoNum type="arabicPeriod"/>
              <a:defRPr/>
            </a:pPr>
            <a:r>
              <a:rPr lang="en-US" sz="1800" b="1"/>
              <a:t>Taiichi Ohno- </a:t>
            </a:r>
            <a:r>
              <a:rPr lang="en-US" sz="1800"/>
              <a:t>Developed concept of </a:t>
            </a:r>
            <a:r>
              <a:rPr lang="en-US" sz="1800" u="sng"/>
              <a:t>Seven Wastes</a:t>
            </a:r>
            <a:r>
              <a:rPr lang="en-US" sz="1800"/>
              <a:t>; this is used to identify non-value-added activity</a:t>
            </a:r>
          </a:p>
          <a:p>
            <a:pPr marL="457200" indent="-457200">
              <a:buFont typeface="Calibri" pitchFamily="34" charset="0"/>
              <a:buAutoNum type="arabicPeriod"/>
              <a:defRPr/>
            </a:pPr>
            <a:r>
              <a:rPr lang="en-US" sz="1800" b="1"/>
              <a:t>Armand V Feigenbaum: </a:t>
            </a:r>
            <a:r>
              <a:rPr lang="en-US" sz="1800"/>
              <a:t>Developed Idea of </a:t>
            </a:r>
            <a:r>
              <a:rPr lang="en-US" sz="1800" u="sng"/>
              <a:t>Total Quality Control</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16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0FAE84-E75B-478A-95FB-69C6F6CC8945}" type="slidenum">
              <a:rPr lang="en-US" altLang="en-US" sz="1200" smtClean="0">
                <a:solidFill>
                  <a:srgbClr val="898989"/>
                </a:solidFill>
              </a:rPr>
              <a:pPr>
                <a:spcBef>
                  <a:spcPct val="0"/>
                </a:spcBef>
                <a:buFontTx/>
                <a:buNone/>
              </a:pPr>
              <a:t>218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heckerboard(across)">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heckerboard(across)">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heckerboard(across)">
                                      <p:cBhvr>
                                        <p:cTn id="42" dur="500"/>
                                        <p:tgtEl>
                                          <p:spTgt spid="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checkerboard(across)">
                                      <p:cBhvr>
                                        <p:cTn id="47" dur="500"/>
                                        <p:tgtEl>
                                          <p:spTgt spid="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checkerboard(across)">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17575"/>
            <a:ext cx="8402638"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571" name="Title 2"/>
          <p:cNvSpPr>
            <a:spLocks noGrp="1"/>
          </p:cNvSpPr>
          <p:nvPr>
            <p:ph type="title"/>
          </p:nvPr>
        </p:nvSpPr>
        <p:spPr>
          <a:xfrm>
            <a:off x="0" y="0"/>
            <a:ext cx="9144000" cy="838200"/>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35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04E004-78E0-42A8-B731-958D41285B9A}" type="slidenum">
              <a:rPr lang="en-US" altLang="en-US" sz="1200" smtClean="0">
                <a:solidFill>
                  <a:srgbClr val="898989"/>
                </a:solidFill>
              </a:rPr>
              <a:pPr>
                <a:spcBef>
                  <a:spcPct val="0"/>
                </a:spcBef>
                <a:buFontTx/>
                <a:buNone/>
              </a:pPr>
              <a:t>254</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itle 2"/>
          <p:cNvSpPr>
            <a:spLocks noGrp="1"/>
          </p:cNvSpPr>
          <p:nvPr>
            <p:ph type="title"/>
          </p:nvPr>
        </p:nvSpPr>
        <p:spPr>
          <a:xfrm>
            <a:off x="0" y="0"/>
            <a:ext cx="9144000" cy="838200"/>
          </a:xfrm>
        </p:spPr>
        <p:txBody>
          <a:bodyPr/>
          <a:lstStyle/>
          <a:p>
            <a:r>
              <a:rPr altLang="en-US" dirty="0"/>
              <a:t>3</a:t>
            </a:r>
            <a:r>
              <a:rPr lang="en-US" altLang="en-US" dirty="0"/>
              <a:t>1</a:t>
            </a:r>
            <a:r>
              <a:rPr altLang="en-US" dirty="0"/>
              <a:t>. Manage Team</a:t>
            </a:r>
          </a:p>
        </p:txBody>
      </p:sp>
      <p:sp>
        <p:nvSpPr>
          <p:cNvPr id="495619" name="Content Placeholder 3"/>
          <p:cNvSpPr>
            <a:spLocks noGrp="1"/>
          </p:cNvSpPr>
          <p:nvPr>
            <p:ph idx="1"/>
          </p:nvPr>
        </p:nvSpPr>
        <p:spPr/>
        <p:txBody>
          <a:bodyPr/>
          <a:lstStyle/>
          <a:p>
            <a:pPr marL="0" indent="0">
              <a:buNone/>
            </a:pPr>
            <a:r>
              <a:rPr lang="en-IN" altLang="en-US" dirty="0"/>
              <a:t>Tracking team member performance, providing feedback, resolving issues and managing changes to optimize project performance.</a:t>
            </a:r>
          </a:p>
          <a:p>
            <a:pPr marL="0" indent="0">
              <a:buFont typeface="Arial" panose="020B0604020202020204" pitchFamily="34" charset="0"/>
              <a:buNone/>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56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65B19E-260B-4D68-A960-D2012F08DC83}" type="slidenum">
              <a:rPr lang="en-US" altLang="en-US" sz="1200" smtClean="0">
                <a:solidFill>
                  <a:srgbClr val="898989"/>
                </a:solidFill>
              </a:rPr>
              <a:pPr>
                <a:spcBef>
                  <a:spcPct val="0"/>
                </a:spcBef>
                <a:buFontTx/>
                <a:buNone/>
              </a:pPr>
              <a:t>255</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Text Placeholder 5"/>
          <p:cNvSpPr>
            <a:spLocks noGrp="1"/>
          </p:cNvSpPr>
          <p:nvPr>
            <p:ph type="body" sz="quarter" idx="13"/>
          </p:nvPr>
        </p:nvSpPr>
        <p:spPr/>
        <p:txBody>
          <a:bodyPr/>
          <a:lstStyle/>
          <a:p>
            <a:r>
              <a:rPr lang="en-US" dirty="0"/>
              <a:t>.1 Interpersonal and 	team skills</a:t>
            </a:r>
          </a:p>
          <a:p>
            <a:pPr lvl="1"/>
            <a:r>
              <a:rPr lang="en-US" dirty="0"/>
              <a:t>• Conflict 	management</a:t>
            </a:r>
          </a:p>
          <a:p>
            <a:pPr lvl="1"/>
            <a:r>
              <a:rPr lang="en-US" dirty="0"/>
              <a:t>• Decision making</a:t>
            </a:r>
          </a:p>
          <a:p>
            <a:pPr lvl="1"/>
            <a:r>
              <a:rPr lang="en-US" dirty="0"/>
              <a:t>• Emotional 	intelligence</a:t>
            </a:r>
          </a:p>
          <a:p>
            <a:pPr lvl="1"/>
            <a:r>
              <a:rPr lang="en-US" dirty="0"/>
              <a:t>• Influencing</a:t>
            </a:r>
          </a:p>
          <a:p>
            <a:pPr lvl="1"/>
            <a:r>
              <a:rPr lang="en-US" dirty="0"/>
              <a:t>• Leadership</a:t>
            </a:r>
          </a:p>
          <a:p>
            <a:r>
              <a:rPr lang="en-US" dirty="0"/>
              <a:t>.2 PMIS</a:t>
            </a:r>
            <a:endParaRPr lang="en-US" altLang="en-US" dirty="0"/>
          </a:p>
        </p:txBody>
      </p:sp>
      <p:sp>
        <p:nvSpPr>
          <p:cNvPr id="97282" name="Title 3"/>
          <p:cNvSpPr>
            <a:spLocks noGrp="1"/>
          </p:cNvSpPr>
          <p:nvPr>
            <p:ph type="title"/>
          </p:nvPr>
        </p:nvSpPr>
        <p:spPr/>
        <p:txBody>
          <a:bodyPr>
            <a:normAutofit/>
          </a:bodyPr>
          <a:lstStyle/>
          <a:p>
            <a:pPr>
              <a:defRPr/>
            </a:pPr>
            <a:r>
              <a:rPr dirty="0"/>
              <a:t>Manage Team</a:t>
            </a:r>
          </a:p>
        </p:txBody>
      </p:sp>
      <p:sp>
        <p:nvSpPr>
          <p:cNvPr id="497667" name="Content Placeholder 4"/>
          <p:cNvSpPr>
            <a:spLocks noGrp="1"/>
          </p:cNvSpPr>
          <p:nvPr>
            <p:ph sz="quarter" idx="12"/>
          </p:nvPr>
        </p:nvSpPr>
        <p:spPr/>
        <p:txBody>
          <a:bodyPr/>
          <a:lstStyle/>
          <a:p>
            <a:r>
              <a:rPr lang="en-US" sz="1800" dirty="0"/>
              <a:t>.1 Project management 	plan</a:t>
            </a:r>
          </a:p>
          <a:p>
            <a:pPr lvl="1"/>
            <a:r>
              <a:rPr lang="en-US" sz="1600" dirty="0"/>
              <a:t>• Resource management 	plan</a:t>
            </a:r>
          </a:p>
          <a:p>
            <a:r>
              <a:rPr lang="en-US" sz="1800" dirty="0"/>
              <a:t>.2 Project documents</a:t>
            </a:r>
          </a:p>
          <a:p>
            <a:pPr lvl="1"/>
            <a:r>
              <a:rPr lang="en-US" sz="1600" dirty="0"/>
              <a:t>• Issue log</a:t>
            </a:r>
          </a:p>
          <a:p>
            <a:pPr lvl="1"/>
            <a:r>
              <a:rPr lang="en-US" sz="1600" dirty="0"/>
              <a:t>• Lessons learned register</a:t>
            </a:r>
          </a:p>
          <a:p>
            <a:pPr lvl="1"/>
            <a:r>
              <a:rPr lang="en-US" sz="1600" dirty="0"/>
              <a:t>• Project team assignments</a:t>
            </a:r>
          </a:p>
          <a:p>
            <a:pPr lvl="1"/>
            <a:r>
              <a:rPr lang="en-US" sz="1600" dirty="0"/>
              <a:t>• Team charter</a:t>
            </a:r>
          </a:p>
          <a:p>
            <a:r>
              <a:rPr lang="en-US" sz="1800" dirty="0"/>
              <a:t>.3 Work performance 	reports</a:t>
            </a:r>
          </a:p>
          <a:p>
            <a:r>
              <a:rPr lang="en-US" sz="1800" dirty="0"/>
              <a:t>.4 Team performance 	</a:t>
            </a:r>
            <a:r>
              <a:rPr lang="en-US" dirty="0"/>
              <a:t>assessments</a:t>
            </a:r>
          </a:p>
          <a:p>
            <a:r>
              <a:rPr lang="en-US" sz="1800" dirty="0"/>
              <a:t>.5 EEFs</a:t>
            </a:r>
          </a:p>
          <a:p>
            <a:r>
              <a:rPr lang="en-US" sz="1800" dirty="0"/>
              <a:t>.6 OPAs</a:t>
            </a:r>
            <a:endParaRPr lang="en-US" altLang="en-US" sz="1800" dirty="0"/>
          </a:p>
        </p:txBody>
      </p:sp>
      <p:sp>
        <p:nvSpPr>
          <p:cNvPr id="497669" name="Text Placeholder 6"/>
          <p:cNvSpPr>
            <a:spLocks noGrp="1"/>
          </p:cNvSpPr>
          <p:nvPr>
            <p:ph type="body" sz="quarter" idx="14"/>
          </p:nvPr>
        </p:nvSpPr>
        <p:spPr/>
        <p:txBody>
          <a:bodyPr/>
          <a:lstStyle/>
          <a:p>
            <a:r>
              <a:rPr lang="en-US" dirty="0"/>
              <a:t>.1 Change requests</a:t>
            </a:r>
          </a:p>
          <a:p>
            <a:r>
              <a:rPr lang="en-US" dirty="0"/>
              <a:t>.2 PMP updates</a:t>
            </a:r>
          </a:p>
          <a:p>
            <a:pPr lvl="1"/>
            <a:r>
              <a:rPr lang="en-US" dirty="0"/>
              <a:t>• Resource 	management plan</a:t>
            </a:r>
          </a:p>
          <a:p>
            <a:pPr lvl="1"/>
            <a:r>
              <a:rPr lang="en-US" dirty="0"/>
              <a:t>• Schedule baseline</a:t>
            </a:r>
          </a:p>
          <a:p>
            <a:pPr lvl="1"/>
            <a:r>
              <a:rPr lang="en-US" dirty="0"/>
              <a:t>• Cost baseline</a:t>
            </a:r>
          </a:p>
          <a:p>
            <a:r>
              <a:rPr lang="en-US" dirty="0"/>
              <a:t>.3 Project documents 	updates</a:t>
            </a:r>
          </a:p>
          <a:p>
            <a:pPr lvl="1"/>
            <a:r>
              <a:rPr lang="en-US" dirty="0"/>
              <a:t>• Issue log</a:t>
            </a:r>
          </a:p>
          <a:p>
            <a:pPr lvl="1"/>
            <a:r>
              <a:rPr lang="en-US" dirty="0"/>
              <a:t>• Lessons learned 	register</a:t>
            </a:r>
          </a:p>
          <a:p>
            <a:pPr lvl="1"/>
            <a:r>
              <a:rPr lang="en-US" dirty="0"/>
              <a:t>• Project team 	assignments</a:t>
            </a:r>
          </a:p>
          <a:p>
            <a:r>
              <a:rPr lang="en-US" dirty="0"/>
              <a:t>.4 EEFs updates</a:t>
            </a:r>
            <a:endParaRPr lang="en-US" altLang="en-US" dirty="0"/>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EXEC</a:t>
            </a:r>
          </a:p>
        </p:txBody>
      </p:sp>
      <p:sp>
        <p:nvSpPr>
          <p:cNvPr id="49767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974880-4494-400C-A4EB-D6DBF550261F}" type="slidenum">
              <a:rPr lang="en-US" altLang="en-US" sz="1200" smtClean="0">
                <a:solidFill>
                  <a:srgbClr val="898989"/>
                </a:solidFill>
              </a:rPr>
              <a:pPr>
                <a:spcBef>
                  <a:spcPct val="0"/>
                </a:spcBef>
                <a:buFontTx/>
                <a:buNone/>
              </a:pPr>
              <a:t>256</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a:defRPr/>
            </a:pPr>
            <a:r>
              <a:rPr altLang="en-US" sz="4800" b="1"/>
              <a:t>Types of Power</a:t>
            </a:r>
          </a:p>
        </p:txBody>
      </p:sp>
      <p:sp>
        <p:nvSpPr>
          <p:cNvPr id="5" name="Content Placeholder 4"/>
          <p:cNvSpPr>
            <a:spLocks noGrp="1"/>
          </p:cNvSpPr>
          <p:nvPr>
            <p:ph idx="1"/>
          </p:nvPr>
        </p:nvSpPr>
        <p:spPr>
          <a:xfrm>
            <a:off x="457200" y="990600"/>
            <a:ext cx="8305800" cy="5135563"/>
          </a:xfrm>
        </p:spPr>
        <p:txBody>
          <a:bodyPr>
            <a:normAutofit lnSpcReduction="10000"/>
          </a:bodyPr>
          <a:lstStyle/>
          <a:p>
            <a:pPr marL="914400" lvl="1" indent="-457200">
              <a:lnSpc>
                <a:spcPct val="150000"/>
              </a:lnSpc>
              <a:spcBef>
                <a:spcPct val="50000"/>
              </a:spcBef>
              <a:buFont typeface="Wingdings" pitchFamily="2" charset="2"/>
              <a:buChar char="ü"/>
              <a:defRPr/>
            </a:pPr>
            <a:r>
              <a:rPr lang="en-US" sz="2200" dirty="0">
                <a:latin typeface="Kabel Bk BT" pitchFamily="34" charset="0"/>
              </a:rPr>
              <a:t>Formal – positional, granted by organizational/upper mgmt</a:t>
            </a:r>
          </a:p>
          <a:p>
            <a:pPr marL="914400" lvl="1" indent="-457200">
              <a:lnSpc>
                <a:spcPct val="150000"/>
              </a:lnSpc>
              <a:spcBef>
                <a:spcPct val="50000"/>
              </a:spcBef>
              <a:buFont typeface="Wingdings" pitchFamily="2" charset="2"/>
              <a:buChar char="ü"/>
              <a:defRPr/>
            </a:pPr>
            <a:r>
              <a:rPr lang="en-US" sz="2200" dirty="0">
                <a:latin typeface="Kabel Bk BT" pitchFamily="34" charset="0"/>
              </a:rPr>
              <a:t>Expert – power earned through a recognized level of knowledge or skill in a specific area</a:t>
            </a:r>
          </a:p>
          <a:p>
            <a:pPr marL="914400" lvl="1" indent="-457200">
              <a:lnSpc>
                <a:spcPct val="150000"/>
              </a:lnSpc>
              <a:spcBef>
                <a:spcPct val="50000"/>
              </a:spcBef>
              <a:buFont typeface="Wingdings" pitchFamily="2" charset="2"/>
              <a:buChar char="ü"/>
              <a:defRPr/>
            </a:pPr>
            <a:r>
              <a:rPr lang="en-US" sz="2200" dirty="0">
                <a:latin typeface="Kabel Bk BT" pitchFamily="34" charset="0"/>
              </a:rPr>
              <a:t>Reward – the power to give a positive consequences, like promotions, salary rise etc.</a:t>
            </a:r>
          </a:p>
          <a:p>
            <a:pPr marL="914400" lvl="1" indent="-457200">
              <a:lnSpc>
                <a:spcPct val="150000"/>
              </a:lnSpc>
              <a:spcBef>
                <a:spcPct val="50000"/>
              </a:spcBef>
              <a:buFont typeface="Wingdings" pitchFamily="2" charset="2"/>
              <a:buChar char="ü"/>
              <a:defRPr/>
            </a:pPr>
            <a:r>
              <a:rPr lang="en-US" sz="2200" dirty="0">
                <a:latin typeface="Kabel Bk BT" pitchFamily="34" charset="0"/>
              </a:rPr>
              <a:t>Penalty – the power to provide negative consequences, like suspension, termination, reprimands</a:t>
            </a:r>
          </a:p>
          <a:p>
            <a:pPr marL="914400" lvl="1" indent="-457200">
              <a:lnSpc>
                <a:spcPct val="150000"/>
              </a:lnSpc>
              <a:spcBef>
                <a:spcPct val="50000"/>
              </a:spcBef>
              <a:buFont typeface="Wingdings" pitchFamily="2" charset="2"/>
              <a:buChar char="ü"/>
              <a:defRPr/>
            </a:pPr>
            <a:r>
              <a:rPr lang="en-US" sz="2200" dirty="0">
                <a:latin typeface="Kabel Bk BT" pitchFamily="34" charset="0"/>
              </a:rPr>
              <a:t>Referent – power gained when team members admire, and willingly follow an individual as a role model</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97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89F5DD-E97C-436C-AEBF-641441A21758}" type="slidenum">
              <a:rPr lang="en-US" altLang="en-US" sz="1200" smtClean="0">
                <a:solidFill>
                  <a:srgbClr val="898989"/>
                </a:solidFill>
              </a:rPr>
              <a:pPr>
                <a:spcBef>
                  <a:spcPct val="0"/>
                </a:spcBef>
                <a:buFontTx/>
                <a:buNone/>
              </a:pPr>
              <a:t>257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a:defRPr/>
            </a:pPr>
            <a:r>
              <a:rPr altLang="en-US" sz="4800" b="1"/>
              <a:t>Team Development / </a:t>
            </a:r>
            <a:r>
              <a:rPr altLang="en-US" sz="4800" b="1" err="1"/>
              <a:t>Tuckman</a:t>
            </a:r>
            <a:r>
              <a:rPr altLang="en-US" sz="4800" b="1"/>
              <a:t> Model</a:t>
            </a:r>
          </a:p>
        </p:txBody>
      </p:sp>
      <p:sp>
        <p:nvSpPr>
          <p:cNvPr id="7" name="Content Placeholder 6"/>
          <p:cNvSpPr>
            <a:spLocks noGrp="1"/>
          </p:cNvSpPr>
          <p:nvPr>
            <p:ph idx="1"/>
          </p:nvPr>
        </p:nvSpPr>
        <p:spPr>
          <a:xfrm>
            <a:off x="457200" y="990600"/>
            <a:ext cx="8229600" cy="5105400"/>
          </a:xfrm>
        </p:spPr>
        <p:txBody>
          <a:bodyPr/>
          <a:lstStyle/>
          <a:p>
            <a:pPr marL="342900" lvl="1" indent="-342900" algn="ctr">
              <a:buFont typeface="Wingdings" pitchFamily="2" charset="2"/>
              <a:buChar char="ü"/>
              <a:defRPr/>
            </a:pPr>
            <a:r>
              <a:rPr lang="en-US" b="1" u="sng" dirty="0">
                <a:latin typeface="Kabel Bk BT" pitchFamily="34" charset="0"/>
              </a:rPr>
              <a:t>Five Stages of Team development</a:t>
            </a:r>
          </a:p>
          <a:p>
            <a:pPr algn="ctr">
              <a:buFont typeface="Wingdings" pitchFamily="2" charset="2"/>
              <a:buChar char="ü"/>
              <a:defRPr/>
            </a:pPr>
            <a:endParaRPr lang="en-US" dirty="0"/>
          </a:p>
          <a:p>
            <a:pPr marL="914400" lvl="1" indent="-457200">
              <a:spcBef>
                <a:spcPct val="50000"/>
              </a:spcBef>
              <a:buFont typeface="Wingdings" pitchFamily="2" charset="2"/>
              <a:buChar char="ü"/>
              <a:defRPr/>
            </a:pPr>
            <a:r>
              <a:rPr lang="en-US" sz="2000" b="1" dirty="0">
                <a:latin typeface="Kabel Bk BT" pitchFamily="34" charset="0"/>
              </a:rPr>
              <a:t>Forming</a:t>
            </a:r>
            <a:r>
              <a:rPr lang="en-US" sz="2000" dirty="0">
                <a:latin typeface="Kabel Bk BT" pitchFamily="34" charset="0"/>
              </a:rPr>
              <a:t> – Members of the group get to know each other and try to set up some ground rules about behavior</a:t>
            </a:r>
          </a:p>
          <a:p>
            <a:pPr marL="914400" lvl="1" indent="-457200">
              <a:spcBef>
                <a:spcPct val="50000"/>
              </a:spcBef>
              <a:buFont typeface="Wingdings" pitchFamily="2" charset="2"/>
              <a:buChar char="ü"/>
              <a:defRPr/>
            </a:pPr>
            <a:r>
              <a:rPr lang="en-US" sz="2000" b="1" dirty="0">
                <a:latin typeface="Kabel Bk BT" pitchFamily="34" charset="0"/>
              </a:rPr>
              <a:t>Storming</a:t>
            </a:r>
            <a:r>
              <a:rPr lang="en-US" sz="2000" dirty="0">
                <a:latin typeface="Kabel Bk BT" pitchFamily="34" charset="0"/>
              </a:rPr>
              <a:t> – Conflicts arise as various members of the group try to exert leadership and the methods of operation are being established</a:t>
            </a:r>
          </a:p>
          <a:p>
            <a:pPr marL="914400" lvl="1" indent="-457200">
              <a:spcBef>
                <a:spcPct val="50000"/>
              </a:spcBef>
              <a:buFont typeface="Wingdings" pitchFamily="2" charset="2"/>
              <a:buChar char="ü"/>
              <a:defRPr/>
            </a:pPr>
            <a:r>
              <a:rPr lang="en-US" sz="2000" b="1" dirty="0" err="1">
                <a:latin typeface="Kabel Bk BT" pitchFamily="34" charset="0"/>
              </a:rPr>
              <a:t>Norming</a:t>
            </a:r>
            <a:r>
              <a:rPr lang="en-US" sz="2000" dirty="0">
                <a:latin typeface="Kabel Bk BT" pitchFamily="34" charset="0"/>
              </a:rPr>
              <a:t> – Conflicts are largely settled and a feeling of group identity emerges</a:t>
            </a:r>
          </a:p>
          <a:p>
            <a:pPr marL="914400" lvl="1" indent="-457200">
              <a:spcBef>
                <a:spcPct val="50000"/>
              </a:spcBef>
              <a:buFont typeface="Wingdings" pitchFamily="2" charset="2"/>
              <a:buChar char="ü"/>
              <a:defRPr/>
            </a:pPr>
            <a:r>
              <a:rPr lang="en-US" sz="2000" b="1" dirty="0">
                <a:latin typeface="Kabel Bk BT" pitchFamily="34" charset="0"/>
              </a:rPr>
              <a:t>Performing</a:t>
            </a:r>
            <a:r>
              <a:rPr lang="en-US" sz="2000" dirty="0">
                <a:latin typeface="Kabel Bk BT" pitchFamily="34" charset="0"/>
              </a:rPr>
              <a:t> – Emphasis now is the task at hand</a:t>
            </a:r>
          </a:p>
          <a:p>
            <a:pPr marL="914400" lvl="1" indent="-457200">
              <a:spcBef>
                <a:spcPct val="50000"/>
              </a:spcBef>
              <a:buFont typeface="Wingdings" pitchFamily="2" charset="2"/>
              <a:buChar char="ü"/>
              <a:defRPr/>
            </a:pPr>
            <a:r>
              <a:rPr lang="en-US" sz="2000" b="1" dirty="0">
                <a:latin typeface="Kabel Bk BT" pitchFamily="34" charset="0"/>
              </a:rPr>
              <a:t>Adjourning</a:t>
            </a:r>
            <a:r>
              <a:rPr lang="en-US" sz="2000" dirty="0">
                <a:latin typeface="Kabel Bk BT" pitchFamily="34" charset="0"/>
              </a:rPr>
              <a:t> – The group disbands</a:t>
            </a:r>
          </a:p>
          <a:p>
            <a:pPr marL="914400" lvl="1" indent="-457200" algn="ctr">
              <a:spcBef>
                <a:spcPct val="50000"/>
              </a:spcBef>
              <a:buFont typeface="Arial" panose="020B0604020202020204" pitchFamily="34" charset="0"/>
              <a:buNone/>
              <a:defRPr/>
            </a:pPr>
            <a:r>
              <a:rPr lang="en-US" sz="2000" b="1" dirty="0">
                <a:latin typeface="Kabel Bk BT" pitchFamily="34" charset="0"/>
              </a:rPr>
              <a:t>Sequence is followed for each individual/group </a:t>
            </a: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17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B1A47A-D565-49F0-8753-2B9E72FF4664}" type="slidenum">
              <a:rPr lang="en-US" altLang="en-US" sz="1200" smtClean="0">
                <a:solidFill>
                  <a:srgbClr val="898989"/>
                </a:solidFill>
              </a:rPr>
              <a:pPr>
                <a:spcBef>
                  <a:spcPct val="0"/>
                </a:spcBef>
                <a:buFontTx/>
                <a:buNone/>
              </a:pPr>
              <a:t>258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itle 2"/>
          <p:cNvSpPr>
            <a:spLocks noGrp="1"/>
          </p:cNvSpPr>
          <p:nvPr>
            <p:ph type="title"/>
          </p:nvPr>
        </p:nvSpPr>
        <p:spPr>
          <a:xfrm>
            <a:off x="0" y="0"/>
            <a:ext cx="9144000" cy="838200"/>
          </a:xfrm>
        </p:spPr>
        <p:txBody>
          <a:bodyPr/>
          <a:lstStyle/>
          <a:p>
            <a:r>
              <a:rPr altLang="en-US" dirty="0"/>
              <a:t>3</a:t>
            </a:r>
            <a:r>
              <a:rPr lang="en-US" altLang="en-US" dirty="0"/>
              <a:t>2</a:t>
            </a:r>
            <a:r>
              <a:rPr altLang="en-US" dirty="0"/>
              <a:t>. </a:t>
            </a:r>
            <a:r>
              <a:rPr lang="en-US" altLang="en-US" dirty="0"/>
              <a:t>Control Resources</a:t>
            </a:r>
            <a:endParaRPr altLang="en-US" dirty="0"/>
          </a:p>
        </p:txBody>
      </p:sp>
      <p:sp>
        <p:nvSpPr>
          <p:cNvPr id="495619" name="Content Placeholder 3"/>
          <p:cNvSpPr>
            <a:spLocks noGrp="1"/>
          </p:cNvSpPr>
          <p:nvPr>
            <p:ph idx="1"/>
          </p:nvPr>
        </p:nvSpPr>
        <p:spPr/>
        <p:txBody>
          <a:bodyPr/>
          <a:lstStyle/>
          <a:p>
            <a:pPr marL="0" indent="0" algn="just">
              <a:buNone/>
            </a:pPr>
            <a:r>
              <a:rPr lang="en-IN" dirty="0"/>
              <a:t>The process of ensuring that the physical resources assigned and allocated to the project are available as planned, as well as monitoring the planned versus actual use of resources, and performing corrective action as necessary </a:t>
            </a: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56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65B19E-260B-4D68-A960-D2012F08DC83}" type="slidenum">
              <a:rPr lang="en-US" altLang="en-US" sz="1200" smtClean="0">
                <a:solidFill>
                  <a:srgbClr val="898989"/>
                </a:solidFill>
              </a:rPr>
              <a:pPr>
                <a:spcBef>
                  <a:spcPct val="0"/>
                </a:spcBef>
                <a:buFontTx/>
                <a:buNone/>
              </a:pPr>
              <a:t>259</a:t>
            </a:fld>
            <a:endParaRPr lang="en-US" altLang="en-US" sz="1200">
              <a:solidFill>
                <a:srgbClr val="898989"/>
              </a:solidFill>
            </a:endParaRPr>
          </a:p>
        </p:txBody>
      </p:sp>
    </p:spTree>
    <p:extLst>
      <p:ext uri="{BB962C8B-B14F-4D97-AF65-F5344CB8AC3E}">
        <p14:creationId xmlns:p14="http://schemas.microsoft.com/office/powerpoint/2010/main" val="49954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Text Placeholder 5"/>
          <p:cNvSpPr>
            <a:spLocks noGrp="1"/>
          </p:cNvSpPr>
          <p:nvPr>
            <p:ph type="body" sz="quarter" idx="13"/>
          </p:nvPr>
        </p:nvSpPr>
        <p:spPr>
          <a:xfrm>
            <a:off x="3429000" y="1211262"/>
            <a:ext cx="2667000" cy="5113338"/>
          </a:xfrm>
        </p:spPr>
        <p:txBody>
          <a:bodyPr/>
          <a:lstStyle/>
          <a:p>
            <a:r>
              <a:rPr lang="en-US" dirty="0"/>
              <a:t>.1 Data analysis</a:t>
            </a:r>
          </a:p>
          <a:p>
            <a:pPr lvl="1"/>
            <a:r>
              <a:rPr lang="en-US" dirty="0"/>
              <a:t>• Alternatives analysis</a:t>
            </a:r>
          </a:p>
          <a:p>
            <a:pPr lvl="1"/>
            <a:r>
              <a:rPr lang="en-US" dirty="0"/>
              <a:t>• Cost-benefit analysis</a:t>
            </a:r>
          </a:p>
          <a:p>
            <a:pPr lvl="1"/>
            <a:r>
              <a:rPr lang="en-US" dirty="0"/>
              <a:t>• Performance reviews</a:t>
            </a:r>
          </a:p>
          <a:p>
            <a:pPr lvl="1"/>
            <a:r>
              <a:rPr lang="en-US" dirty="0"/>
              <a:t>• Trend analysis</a:t>
            </a:r>
          </a:p>
          <a:p>
            <a:r>
              <a:rPr lang="en-US" dirty="0"/>
              <a:t>.2 Problem solving</a:t>
            </a:r>
          </a:p>
          <a:p>
            <a:r>
              <a:rPr lang="en-US" dirty="0"/>
              <a:t>.3 Interpersonal and 	team skills</a:t>
            </a:r>
          </a:p>
          <a:p>
            <a:pPr lvl="1"/>
            <a:r>
              <a:rPr lang="en-US" dirty="0"/>
              <a:t>• Negotiation</a:t>
            </a:r>
          </a:p>
          <a:p>
            <a:pPr lvl="1"/>
            <a:r>
              <a:rPr lang="en-US" dirty="0"/>
              <a:t>• Influencing</a:t>
            </a:r>
          </a:p>
          <a:p>
            <a:r>
              <a:rPr lang="en-US" dirty="0"/>
              <a:t>.4 PMIS</a:t>
            </a:r>
            <a:endParaRPr lang="en-US" altLang="en-US" dirty="0"/>
          </a:p>
        </p:txBody>
      </p:sp>
      <p:sp>
        <p:nvSpPr>
          <p:cNvPr id="97282" name="Title 3"/>
          <p:cNvSpPr>
            <a:spLocks noGrp="1"/>
          </p:cNvSpPr>
          <p:nvPr>
            <p:ph type="title"/>
          </p:nvPr>
        </p:nvSpPr>
        <p:spPr/>
        <p:txBody>
          <a:bodyPr>
            <a:normAutofit/>
          </a:bodyPr>
          <a:lstStyle/>
          <a:p>
            <a:pPr>
              <a:defRPr/>
            </a:pPr>
            <a:r>
              <a:rPr lang="en-US" dirty="0"/>
              <a:t>Control Resources</a:t>
            </a:r>
            <a:endParaRPr dirty="0"/>
          </a:p>
        </p:txBody>
      </p:sp>
      <p:sp>
        <p:nvSpPr>
          <p:cNvPr id="497667" name="Content Placeholder 4"/>
          <p:cNvSpPr>
            <a:spLocks noGrp="1"/>
          </p:cNvSpPr>
          <p:nvPr>
            <p:ph sz="quarter" idx="12"/>
          </p:nvPr>
        </p:nvSpPr>
        <p:spPr/>
        <p:txBody>
          <a:bodyPr/>
          <a:lstStyle/>
          <a:p>
            <a:r>
              <a:rPr lang="en-US" sz="1800" dirty="0"/>
              <a:t>.1 Project management 	plan</a:t>
            </a:r>
          </a:p>
          <a:p>
            <a:pPr lvl="1"/>
            <a:r>
              <a:rPr lang="en-US" sz="1600" dirty="0"/>
              <a:t>• Resource management 	plan</a:t>
            </a:r>
          </a:p>
          <a:p>
            <a:r>
              <a:rPr lang="en-US" sz="1800" dirty="0"/>
              <a:t>.2 Project documents</a:t>
            </a:r>
          </a:p>
          <a:p>
            <a:pPr lvl="1"/>
            <a:r>
              <a:rPr lang="en-US" sz="1600" dirty="0"/>
              <a:t>• Issue log</a:t>
            </a:r>
          </a:p>
          <a:p>
            <a:pPr lvl="1"/>
            <a:r>
              <a:rPr lang="en-US" sz="1600" dirty="0"/>
              <a:t>• Lessons learned register</a:t>
            </a:r>
          </a:p>
          <a:p>
            <a:pPr lvl="1"/>
            <a:r>
              <a:rPr lang="en-US" sz="1600" dirty="0"/>
              <a:t>• Physical resource 	assignments</a:t>
            </a:r>
          </a:p>
          <a:p>
            <a:pPr lvl="1"/>
            <a:r>
              <a:rPr lang="en-US" sz="1600" dirty="0"/>
              <a:t>• Project schedule</a:t>
            </a:r>
          </a:p>
          <a:p>
            <a:pPr lvl="1"/>
            <a:r>
              <a:rPr lang="en-US" sz="1600" dirty="0"/>
              <a:t>• Resource breakdown 	structure</a:t>
            </a:r>
          </a:p>
          <a:p>
            <a:pPr lvl="1"/>
            <a:r>
              <a:rPr lang="en-US" sz="1600" dirty="0"/>
              <a:t>• Resource requirements</a:t>
            </a:r>
          </a:p>
          <a:p>
            <a:pPr lvl="1"/>
            <a:r>
              <a:rPr lang="en-US" sz="1600" dirty="0"/>
              <a:t>• Risk register</a:t>
            </a:r>
          </a:p>
          <a:p>
            <a:r>
              <a:rPr lang="en-US" sz="1800" dirty="0"/>
              <a:t>.3 Work performance data</a:t>
            </a:r>
          </a:p>
          <a:p>
            <a:r>
              <a:rPr lang="en-US" sz="1800" dirty="0"/>
              <a:t>.4 Agreements</a:t>
            </a:r>
          </a:p>
          <a:p>
            <a:r>
              <a:rPr lang="en-US" sz="1800" dirty="0"/>
              <a:t>.5 OPAs</a:t>
            </a:r>
            <a:endParaRPr lang="en-US" altLang="en-US" sz="1800" dirty="0"/>
          </a:p>
        </p:txBody>
      </p:sp>
      <p:sp>
        <p:nvSpPr>
          <p:cNvPr id="497669" name="Text Placeholder 6"/>
          <p:cNvSpPr>
            <a:spLocks noGrp="1"/>
          </p:cNvSpPr>
          <p:nvPr>
            <p:ph type="body" sz="quarter" idx="14"/>
          </p:nvPr>
        </p:nvSpPr>
        <p:spPr/>
        <p:txBody>
          <a:bodyPr/>
          <a:lstStyle/>
          <a:p>
            <a:r>
              <a:rPr lang="en-US" sz="1800" dirty="0"/>
              <a:t>.1 Work performance 	information</a:t>
            </a:r>
          </a:p>
          <a:p>
            <a:r>
              <a:rPr lang="en-US" sz="1800" dirty="0"/>
              <a:t>.2 Change requests</a:t>
            </a:r>
          </a:p>
          <a:p>
            <a:r>
              <a:rPr lang="en-US" sz="1800" dirty="0"/>
              <a:t>.3 PMP updates</a:t>
            </a:r>
          </a:p>
          <a:p>
            <a:pPr lvl="1"/>
            <a:r>
              <a:rPr lang="en-US" sz="1600" dirty="0"/>
              <a:t>• Resource management 	plan</a:t>
            </a:r>
          </a:p>
          <a:p>
            <a:pPr lvl="1"/>
            <a:r>
              <a:rPr lang="en-US" sz="1600" dirty="0"/>
              <a:t>• Schedule baseline</a:t>
            </a:r>
          </a:p>
          <a:p>
            <a:pPr lvl="1"/>
            <a:r>
              <a:rPr lang="en-US" sz="1600" dirty="0"/>
              <a:t>• Cost baseline</a:t>
            </a:r>
          </a:p>
          <a:p>
            <a:r>
              <a:rPr lang="en-US" sz="1800" dirty="0"/>
              <a:t>.4 Project documents 	updates </a:t>
            </a:r>
          </a:p>
          <a:p>
            <a:pPr lvl="1"/>
            <a:r>
              <a:rPr lang="en-US" sz="1600" dirty="0"/>
              <a:t>• Assumption log</a:t>
            </a:r>
          </a:p>
          <a:p>
            <a:pPr lvl="1"/>
            <a:r>
              <a:rPr lang="en-US" sz="1600" dirty="0"/>
              <a:t>• Issue log</a:t>
            </a:r>
          </a:p>
          <a:p>
            <a:pPr lvl="1"/>
            <a:r>
              <a:rPr lang="en-US" sz="1600" dirty="0"/>
              <a:t>• Lessons learned register</a:t>
            </a:r>
          </a:p>
          <a:p>
            <a:pPr lvl="1"/>
            <a:r>
              <a:rPr lang="en-US" sz="1600" dirty="0"/>
              <a:t>• Physical resource 	</a:t>
            </a:r>
            <a:r>
              <a:rPr lang="en-US" dirty="0"/>
              <a:t>assignments</a:t>
            </a:r>
          </a:p>
          <a:p>
            <a:pPr lvl="1"/>
            <a:r>
              <a:rPr lang="en-US" sz="1600" dirty="0"/>
              <a:t>• Resource breakdown 	structure</a:t>
            </a:r>
          </a:p>
          <a:p>
            <a:pPr lvl="1"/>
            <a:r>
              <a:rPr lang="en-US" sz="1600" dirty="0"/>
              <a:t>• Risk register</a:t>
            </a:r>
            <a:endParaRPr lang="en-US" altLang="en-US" sz="1600" dirty="0"/>
          </a:p>
        </p:txBody>
      </p:sp>
      <p:sp>
        <p:nvSpPr>
          <p:cNvPr id="8" name="Text Placeholder 7"/>
          <p:cNvSpPr>
            <a:spLocks noGrp="1"/>
          </p:cNvSpPr>
          <p:nvPr>
            <p:ph type="body" sz="quarter" idx="15"/>
          </p:nvPr>
        </p:nvSpPr>
        <p:spPr/>
        <p:txBody>
          <a:bodyPr/>
          <a:lstStyle/>
          <a:p>
            <a:pPr>
              <a:defRPr/>
            </a:pPr>
            <a:r>
              <a:rPr lang="en-US" dirty="0"/>
              <a:t>PRM</a:t>
            </a:r>
          </a:p>
        </p:txBody>
      </p:sp>
      <p:sp>
        <p:nvSpPr>
          <p:cNvPr id="9" name="Text Placeholder 8"/>
          <p:cNvSpPr>
            <a:spLocks noGrp="1"/>
          </p:cNvSpPr>
          <p:nvPr>
            <p:ph type="body" sz="quarter" idx="16"/>
          </p:nvPr>
        </p:nvSpPr>
        <p:spPr/>
        <p:txBody>
          <a:bodyPr/>
          <a:lstStyle/>
          <a:p>
            <a:pPr>
              <a:defRPr/>
            </a:pPr>
            <a:r>
              <a:rPr lang="en-US" dirty="0"/>
              <a:t>M&amp;C</a:t>
            </a:r>
          </a:p>
        </p:txBody>
      </p:sp>
      <p:sp>
        <p:nvSpPr>
          <p:cNvPr id="49767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974880-4494-400C-A4EB-D6DBF550261F}" type="slidenum">
              <a:rPr lang="en-US" altLang="en-US" sz="1200" smtClean="0">
                <a:solidFill>
                  <a:srgbClr val="898989"/>
                </a:solidFill>
              </a:rPr>
              <a:pPr>
                <a:spcBef>
                  <a:spcPct val="0"/>
                </a:spcBef>
                <a:buFontTx/>
                <a:buNone/>
              </a:pPr>
              <a:t>260</a:t>
            </a:fld>
            <a:endParaRPr lang="en-US" altLang="en-US" sz="1200">
              <a:solidFill>
                <a:srgbClr val="898989"/>
              </a:solidFill>
            </a:endParaRPr>
          </a:p>
        </p:txBody>
      </p:sp>
    </p:spTree>
    <p:extLst>
      <p:ext uri="{BB962C8B-B14F-4D97-AF65-F5344CB8AC3E}">
        <p14:creationId xmlns:p14="http://schemas.microsoft.com/office/powerpoint/2010/main" val="2659736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itle 1"/>
          <p:cNvSpPr>
            <a:spLocks noGrp="1"/>
          </p:cNvSpPr>
          <p:nvPr>
            <p:ph type="ctrTitle"/>
          </p:nvPr>
        </p:nvSpPr>
        <p:spPr/>
        <p:txBody>
          <a:bodyPr/>
          <a:lstStyle/>
          <a:p>
            <a:r>
              <a:rPr altLang="en-US"/>
              <a:t>Big Concepts</a:t>
            </a:r>
          </a:p>
        </p:txBody>
      </p:sp>
      <p:sp>
        <p:nvSpPr>
          <p:cNvPr id="32771" name="Content Placeholder 2"/>
          <p:cNvSpPr>
            <a:spLocks noGrp="1"/>
          </p:cNvSpPr>
          <p:nvPr>
            <p:ph type="subTitle" idx="1"/>
          </p:nvPr>
        </p:nvSpPr>
        <p:spPr/>
        <p:txBody>
          <a:bodyPr/>
          <a:lstStyle/>
          <a:p>
            <a:pPr>
              <a:defRPr/>
            </a:pPr>
            <a:r>
              <a:rPr lang="en-US"/>
              <a:t>Conflict Resolution</a:t>
            </a:r>
          </a:p>
          <a:p>
            <a:pPr>
              <a:defRPr/>
            </a:pPr>
            <a:r>
              <a:rPr lang="en-US"/>
              <a:t>Motivational Theories</a:t>
            </a:r>
          </a:p>
          <a:p>
            <a:pPr>
              <a:defRPr/>
            </a:pPr>
            <a:r>
              <a:rPr lang="en-US"/>
              <a:t>Leadership Styles</a:t>
            </a:r>
          </a:p>
          <a:p>
            <a:pPr>
              <a:defRPr/>
            </a:pPr>
            <a:r>
              <a:rPr lang="en-US"/>
              <a:t>Management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38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05DF7B-928B-46CB-8805-60BED6CAD07F}" type="slidenum">
              <a:rPr lang="en-US" altLang="en-US" sz="1200" smtClean="0">
                <a:solidFill>
                  <a:srgbClr val="898989"/>
                </a:solidFill>
              </a:rPr>
              <a:pPr>
                <a:spcBef>
                  <a:spcPct val="0"/>
                </a:spcBef>
                <a:buFontTx/>
                <a:buNone/>
              </a:pPr>
              <a:t>261</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371475" y="1814513"/>
            <a:ext cx="950913" cy="457200"/>
          </a:xfrm>
          <a:prstGeom prst="rect">
            <a:avLst/>
          </a:prstGeom>
          <a:noFill/>
          <a:ln w="9525">
            <a:noFill/>
            <a:miter lim="800000"/>
            <a:headEnd/>
            <a:tailEnd/>
          </a:ln>
          <a:effectLst/>
        </p:spPr>
        <p:txBody>
          <a:bodyPr wrap="none">
            <a:spAutoFit/>
          </a:bodyPr>
          <a:lstStyle/>
          <a:p>
            <a:pPr algn="ctr">
              <a:spcBef>
                <a:spcPct val="50000"/>
              </a:spcBef>
              <a:buClr>
                <a:schemeClr val="bg1"/>
              </a:buClr>
              <a:defRPr/>
            </a:pPr>
            <a:r>
              <a:rPr lang="en-US" sz="1200" b="1">
                <a:solidFill>
                  <a:schemeClr val="bg1"/>
                </a:solidFill>
                <a:latin typeface="Book Antiqua" pitchFamily="18" charset="0"/>
              </a:rPr>
              <a:t>Hot Topics</a:t>
            </a:r>
          </a:p>
          <a:p>
            <a:pPr algn="ctr">
              <a:defRPr/>
            </a:pPr>
            <a:endParaRPr lang="en-US" sz="1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Book Antiqua" pitchFamily="18" charset="0"/>
            </a:endParaRPr>
          </a:p>
        </p:txBody>
      </p:sp>
      <p:sp>
        <p:nvSpPr>
          <p:cNvPr id="102403" name="Rectangle 2"/>
          <p:cNvSpPr>
            <a:spLocks noGrp="1" noChangeArrowheads="1"/>
          </p:cNvSpPr>
          <p:nvPr>
            <p:ph type="title"/>
          </p:nvPr>
        </p:nvSpPr>
        <p:spPr/>
        <p:txBody>
          <a:bodyPr>
            <a:normAutofit fontScale="90000"/>
          </a:bodyPr>
          <a:lstStyle/>
          <a:p>
            <a:pPr>
              <a:defRPr/>
            </a:pPr>
            <a:r>
              <a:rPr altLang="en-US" sz="4800" b="1"/>
              <a:t>Conflict Management</a:t>
            </a:r>
          </a:p>
        </p:txBody>
      </p:sp>
      <p:sp>
        <p:nvSpPr>
          <p:cNvPr id="31748" name="Content Placeholder 6"/>
          <p:cNvSpPr>
            <a:spLocks noGrp="1"/>
          </p:cNvSpPr>
          <p:nvPr>
            <p:ph idx="1"/>
          </p:nvPr>
        </p:nvSpPr>
        <p:spPr>
          <a:xfrm>
            <a:off x="228600" y="990600"/>
            <a:ext cx="8610600" cy="5135563"/>
          </a:xfrm>
        </p:spPr>
        <p:txBody>
          <a:bodyPr/>
          <a:lstStyle/>
          <a:p>
            <a:pPr marL="514350" lvl="1" indent="-457200">
              <a:spcBef>
                <a:spcPct val="50000"/>
              </a:spcBef>
              <a:buClr>
                <a:schemeClr val="bg1"/>
              </a:buClr>
              <a:buFont typeface="Wingdings" panose="05000000000000000000" pitchFamily="2" charset="2"/>
              <a:buChar char="v"/>
            </a:pPr>
            <a:r>
              <a:rPr lang="en-US" altLang="en-US" sz="3200">
                <a:latin typeface="Kabel Bk BT"/>
              </a:rPr>
              <a:t>Conflicts - good or bad ???</a:t>
            </a:r>
          </a:p>
          <a:p>
            <a:pPr marL="514350" indent="-457200">
              <a:spcBef>
                <a:spcPct val="50000"/>
              </a:spcBef>
              <a:buClr>
                <a:schemeClr val="bg1"/>
              </a:buClr>
              <a:buFont typeface="Wingdings" panose="05000000000000000000" pitchFamily="2" charset="2"/>
              <a:buChar char="v"/>
            </a:pPr>
            <a:endParaRPr lang="en-US" altLang="en-US">
              <a:latin typeface="Kabel Bk BT"/>
            </a:endParaRPr>
          </a:p>
          <a:p>
            <a:pPr marL="514350" indent="-457200">
              <a:spcBef>
                <a:spcPct val="50000"/>
              </a:spcBef>
              <a:buClr>
                <a:schemeClr val="bg1"/>
              </a:buClr>
              <a:buFont typeface="Wingdings" panose="05000000000000000000" pitchFamily="2" charset="2"/>
              <a:buChar char="v"/>
            </a:pPr>
            <a:r>
              <a:rPr lang="en-US" altLang="en-US">
                <a:latin typeface="Kabel Bk BT"/>
              </a:rPr>
              <a:t>Traditional view – Conflicts are bad, created by people and to be avoided</a:t>
            </a:r>
          </a:p>
          <a:p>
            <a:pPr marL="514350" indent="-457200">
              <a:spcBef>
                <a:spcPct val="50000"/>
              </a:spcBef>
              <a:buClr>
                <a:schemeClr val="bg1"/>
              </a:buClr>
              <a:buFont typeface="Wingdings" panose="05000000000000000000" pitchFamily="2" charset="2"/>
              <a:buChar char="v"/>
            </a:pPr>
            <a:endParaRPr lang="en-US" altLang="en-US">
              <a:latin typeface="Kabel Bk BT"/>
            </a:endParaRPr>
          </a:p>
          <a:p>
            <a:pPr marL="514350" indent="-457200">
              <a:spcBef>
                <a:spcPct val="50000"/>
              </a:spcBef>
              <a:buClr>
                <a:schemeClr val="bg1"/>
              </a:buClr>
              <a:buFont typeface="Wingdings" panose="05000000000000000000" pitchFamily="2" charset="2"/>
              <a:buChar char="v"/>
            </a:pPr>
            <a:r>
              <a:rPr lang="en-US" altLang="en-US">
                <a:latin typeface="Kabel Bk BT"/>
              </a:rPr>
              <a:t>Current view – Conflicts are good and need to be confronted in order to bring out real issues and resolve them</a:t>
            </a:r>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586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2C285B-59A5-4EE0-881A-8B355716CEF5}" type="slidenum">
              <a:rPr lang="en-US" altLang="en-US" sz="1200" smtClean="0">
                <a:solidFill>
                  <a:srgbClr val="898989"/>
                </a:solidFill>
              </a:rPr>
              <a:pPr>
                <a:spcBef>
                  <a:spcPct val="0"/>
                </a:spcBef>
                <a:buFontTx/>
                <a:buNone/>
              </a:pPr>
              <a:t>262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blinds(horizontal)">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12" dur="500"/>
                                        <p:tgtEl>
                                          <p:spTgt spid="3174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8">
                                            <p:txEl>
                                              <p:pRg st="4" end="4"/>
                                            </p:txEl>
                                          </p:spTgt>
                                        </p:tgtEl>
                                        <p:attrNameLst>
                                          <p:attrName>style.visibility</p:attrName>
                                        </p:attrNameLst>
                                      </p:cBhvr>
                                      <p:to>
                                        <p:strVal val="visible"/>
                                      </p:to>
                                    </p:set>
                                    <p:animEffect transition="in" filter="blinds(horizontal)">
                                      <p:cBhvr>
                                        <p:cTn id="17"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altLang="en-US" b="1"/>
              <a:t>Conflict Management</a:t>
            </a:r>
          </a:p>
        </p:txBody>
      </p:sp>
      <p:sp>
        <p:nvSpPr>
          <p:cNvPr id="6" name="Content Placeholder 5"/>
          <p:cNvSpPr>
            <a:spLocks noGrp="1"/>
          </p:cNvSpPr>
          <p:nvPr>
            <p:ph idx="1"/>
          </p:nvPr>
        </p:nvSpPr>
        <p:spPr>
          <a:xfrm>
            <a:off x="457200" y="990600"/>
            <a:ext cx="8229600" cy="5105400"/>
          </a:xfrm>
        </p:spPr>
        <p:txBody>
          <a:bodyPr>
            <a:normAutofit fontScale="77500" lnSpcReduction="20000"/>
          </a:bodyPr>
          <a:lstStyle/>
          <a:p>
            <a:pPr marL="914400" lvl="1" indent="-457200" algn="ctr">
              <a:spcBef>
                <a:spcPct val="50000"/>
              </a:spcBef>
              <a:buClr>
                <a:schemeClr val="tx1"/>
              </a:buClr>
              <a:buFont typeface="Arial" charset="0"/>
              <a:buNone/>
              <a:defRPr/>
            </a:pPr>
            <a:r>
              <a:rPr lang="en-US" sz="3200" b="1" dirty="0">
                <a:latin typeface="Kabel Bk BT" pitchFamily="34" charset="0"/>
              </a:rPr>
              <a:t>Sources of conflict</a:t>
            </a:r>
          </a:p>
          <a:p>
            <a:pPr marL="914400" lvl="1" indent="-457200">
              <a:spcBef>
                <a:spcPct val="50000"/>
              </a:spcBef>
              <a:buClr>
                <a:schemeClr val="tx1"/>
              </a:buClr>
              <a:buFont typeface="Arial" charset="0"/>
              <a:buNone/>
              <a:defRPr/>
            </a:pPr>
            <a:endParaRPr lang="en-US" sz="3200" b="1" dirty="0">
              <a:latin typeface="Kabel Bk BT" pitchFamily="34" charset="0"/>
            </a:endParaRPr>
          </a:p>
          <a:p>
            <a:pPr marL="1087438" lvl="1" indent="-630238">
              <a:spcBef>
                <a:spcPct val="50000"/>
              </a:spcBef>
              <a:buClr>
                <a:schemeClr val="tx1"/>
              </a:buClr>
              <a:buFont typeface="Wingdings" pitchFamily="2" charset="2"/>
              <a:buChar char="v"/>
              <a:defRPr/>
            </a:pPr>
            <a:r>
              <a:rPr lang="en-US" sz="3200" dirty="0">
                <a:latin typeface="Kabel Bk BT" pitchFamily="34" charset="0"/>
              </a:rPr>
              <a:t>Schedules</a:t>
            </a:r>
          </a:p>
          <a:p>
            <a:pPr marL="1087438" lvl="1" indent="-630238">
              <a:spcBef>
                <a:spcPct val="50000"/>
              </a:spcBef>
              <a:buClr>
                <a:schemeClr val="tx1"/>
              </a:buClr>
              <a:buFont typeface="Wingdings" pitchFamily="2" charset="2"/>
              <a:buChar char="v"/>
              <a:defRPr/>
            </a:pPr>
            <a:r>
              <a:rPr lang="en-US" sz="3200" dirty="0">
                <a:latin typeface="Kabel Bk BT" pitchFamily="34" charset="0"/>
              </a:rPr>
              <a:t>Project Priorities</a:t>
            </a:r>
          </a:p>
          <a:p>
            <a:pPr marL="1087438" lvl="1" indent="-630238">
              <a:spcBef>
                <a:spcPct val="50000"/>
              </a:spcBef>
              <a:buClr>
                <a:schemeClr val="tx1"/>
              </a:buClr>
              <a:buFont typeface="Wingdings" pitchFamily="2" charset="2"/>
              <a:buChar char="v"/>
              <a:defRPr/>
            </a:pPr>
            <a:r>
              <a:rPr lang="en-US" sz="3200" dirty="0">
                <a:latin typeface="Kabel Bk BT" pitchFamily="34" charset="0"/>
              </a:rPr>
              <a:t>Technical Issues</a:t>
            </a:r>
          </a:p>
          <a:p>
            <a:pPr marL="1087438" lvl="1" indent="-630238">
              <a:spcBef>
                <a:spcPct val="50000"/>
              </a:spcBef>
              <a:buClr>
                <a:schemeClr val="tx1"/>
              </a:buClr>
              <a:buFont typeface="Wingdings" pitchFamily="2" charset="2"/>
              <a:buChar char="v"/>
              <a:defRPr/>
            </a:pPr>
            <a:r>
              <a:rPr lang="en-US" sz="3200" dirty="0">
                <a:latin typeface="Kabel Bk BT" pitchFamily="34" charset="0"/>
              </a:rPr>
              <a:t>Personality Conflict</a:t>
            </a:r>
          </a:p>
          <a:p>
            <a:pPr marL="1087438" lvl="1" indent="-630238">
              <a:spcBef>
                <a:spcPct val="50000"/>
              </a:spcBef>
              <a:buClr>
                <a:schemeClr val="tx1"/>
              </a:buClr>
              <a:buFont typeface="Wingdings" pitchFamily="2" charset="2"/>
              <a:buChar char="v"/>
              <a:defRPr/>
            </a:pPr>
            <a:r>
              <a:rPr lang="en-US" sz="3200" dirty="0">
                <a:latin typeface="Kabel Bk BT" pitchFamily="34" charset="0"/>
              </a:rPr>
              <a:t>Cost</a:t>
            </a:r>
          </a:p>
          <a:p>
            <a:pPr marL="1087438" lvl="1" indent="-630238">
              <a:spcBef>
                <a:spcPct val="50000"/>
              </a:spcBef>
              <a:buClr>
                <a:schemeClr val="tx1"/>
              </a:buClr>
              <a:buFont typeface="Wingdings" pitchFamily="2" charset="2"/>
              <a:buChar char="v"/>
              <a:defRPr/>
            </a:pPr>
            <a:r>
              <a:rPr lang="en-US" sz="3200" dirty="0">
                <a:latin typeface="Kabel Bk BT" pitchFamily="34" charset="0"/>
              </a:rPr>
              <a:t>Scarce resources</a:t>
            </a:r>
          </a:p>
          <a:p>
            <a:pPr marL="1087438" lvl="1" indent="-630238">
              <a:spcBef>
                <a:spcPct val="50000"/>
              </a:spcBef>
              <a:buClr>
                <a:schemeClr val="tx1"/>
              </a:buClr>
              <a:buFont typeface="Wingdings" pitchFamily="2" charset="2"/>
              <a:buChar char="v"/>
              <a:defRPr/>
            </a:pPr>
            <a:r>
              <a:rPr lang="en-US" sz="3200" dirty="0">
                <a:latin typeface="Kabel Bk BT" pitchFamily="34" charset="0"/>
              </a:rPr>
              <a:t>Personal work styles</a:t>
            </a:r>
          </a:p>
          <a:p>
            <a:pPr marL="1087438" lvl="1" indent="-630238">
              <a:spcBef>
                <a:spcPct val="50000"/>
              </a:spcBef>
              <a:buClr>
                <a:schemeClr val="tx1"/>
              </a:buClr>
              <a:buFont typeface="Wingdings" pitchFamily="2" charset="2"/>
              <a:buChar char="v"/>
              <a:defRPr/>
            </a:pPr>
            <a:r>
              <a:rPr lang="en-US" sz="3200" dirty="0">
                <a:latin typeface="Kabel Bk BT" pitchFamily="34" charset="0"/>
              </a:rPr>
              <a:t>Administrative Procedures</a:t>
            </a:r>
          </a:p>
          <a:p>
            <a:pPr marL="914400" lvl="1" indent="-457200">
              <a:spcBef>
                <a:spcPct val="50000"/>
              </a:spcBef>
              <a:buClr>
                <a:schemeClr val="tx1"/>
              </a:buClr>
              <a:buFont typeface="Arial" charset="0"/>
              <a:buNone/>
              <a:defRPr/>
            </a:pPr>
            <a:endParaRPr lang="en-US" sz="3200" b="1" dirty="0">
              <a:latin typeface="Kabel Bk BT" pitchFamily="34" charset="0"/>
            </a:endParaRPr>
          </a:p>
          <a:p>
            <a:pPr>
              <a:buClr>
                <a:schemeClr val="tx1"/>
              </a:buCl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79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A7E65E-5E37-4374-93BA-2B844CA81AC5}" type="slidenum">
              <a:rPr lang="en-US" altLang="en-US" sz="1200" smtClean="0">
                <a:solidFill>
                  <a:srgbClr val="898989"/>
                </a:solidFill>
              </a:rPr>
              <a:pPr>
                <a:spcBef>
                  <a:spcPct val="0"/>
                </a:spcBef>
                <a:buFontTx/>
                <a:buNone/>
              </a:pPr>
              <a:t>263</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a:spLocks noGrp="1" noChangeArrowheads="1"/>
          </p:cNvSpPr>
          <p:nvPr>
            <p:ph idx="1"/>
          </p:nvPr>
        </p:nvSpPr>
        <p:spPr>
          <a:xfrm>
            <a:off x="457200" y="2362200"/>
            <a:ext cx="8153400" cy="3763963"/>
          </a:xfrm>
        </p:spPr>
        <p:txBody>
          <a:bodyPr/>
          <a:lstStyle/>
          <a:p>
            <a:pPr marL="457200" lvl="1" indent="0">
              <a:buFont typeface="Arial" panose="020B0604020202020204" pitchFamily="34" charset="0"/>
              <a:buNone/>
            </a:pPr>
            <a:r>
              <a:rPr lang="en-US" altLang="en-US" b="1"/>
              <a:t>Processes and activities of the performing organization that determine quality policies, objectives, and responsibilities so that the project will satisfy the needs for which it was undertaken</a:t>
            </a:r>
          </a:p>
        </p:txBody>
      </p:sp>
      <p:sp>
        <p:nvSpPr>
          <p:cNvPr id="413699" name="Rectangle 17"/>
          <p:cNvSpPr>
            <a:spLocks noGrp="1" noChangeArrowheads="1"/>
          </p:cNvSpPr>
          <p:nvPr>
            <p:ph type="title"/>
          </p:nvPr>
        </p:nvSpPr>
        <p:spPr>
          <a:xfrm>
            <a:off x="0" y="0"/>
            <a:ext cx="9144000" cy="838200"/>
          </a:xfrm>
        </p:spPr>
        <p:txBody>
          <a:bodyPr/>
          <a:lstStyle/>
          <a:p>
            <a:r>
              <a:rPr altLang="en-US"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3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9A33ED-3D1F-40B8-AA7E-DA473BBCD149}" type="slidenum">
              <a:rPr lang="en-US" altLang="en-US" sz="1200" smtClean="0">
                <a:solidFill>
                  <a:srgbClr val="898989"/>
                </a:solidFill>
              </a:rPr>
              <a:pPr>
                <a:spcBef>
                  <a:spcPct val="0"/>
                </a:spcBef>
                <a:buFontTx/>
                <a:buNone/>
              </a:pPr>
              <a:t>219</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a:defRPr/>
            </a:pPr>
            <a:r>
              <a:rPr altLang="en-US" sz="4800" b="1"/>
              <a:t>Conflict Management</a:t>
            </a:r>
          </a:p>
        </p:txBody>
      </p:sp>
      <p:sp>
        <p:nvSpPr>
          <p:cNvPr id="6" name="Content Placeholder 5"/>
          <p:cNvSpPr>
            <a:spLocks noGrp="1"/>
          </p:cNvSpPr>
          <p:nvPr>
            <p:ph idx="1"/>
          </p:nvPr>
        </p:nvSpPr>
        <p:spPr>
          <a:xfrm>
            <a:off x="457200" y="990600"/>
            <a:ext cx="8382000" cy="5135563"/>
          </a:xfrm>
        </p:spPr>
        <p:txBody>
          <a:bodyPr>
            <a:normAutofit fontScale="77500" lnSpcReduction="20000"/>
          </a:bodyPr>
          <a:lstStyle/>
          <a:p>
            <a:pPr marL="514350" indent="-457200" algn="ctr">
              <a:spcBef>
                <a:spcPct val="50000"/>
              </a:spcBef>
              <a:buFont typeface="Arial" charset="0"/>
              <a:buNone/>
              <a:defRPr/>
            </a:pPr>
            <a:r>
              <a:rPr lang="en-US" sz="3600" b="1" dirty="0">
                <a:latin typeface="Kabel Bk BT" pitchFamily="34" charset="0"/>
              </a:rPr>
              <a:t>Characteristics of conflict</a:t>
            </a:r>
          </a:p>
          <a:p>
            <a:pPr marL="514350" indent="-457200">
              <a:spcBef>
                <a:spcPct val="50000"/>
              </a:spcBef>
              <a:buFont typeface="Arial" charset="0"/>
              <a:buNone/>
              <a:defRPr/>
            </a:pPr>
            <a:endParaRPr lang="en-US" sz="3600" b="1" dirty="0">
              <a:latin typeface="Kabel Bk BT" pitchFamily="34" charset="0"/>
            </a:endParaRPr>
          </a:p>
          <a:p>
            <a:pPr marL="514350" indent="-457200">
              <a:spcBef>
                <a:spcPct val="50000"/>
              </a:spcBef>
              <a:buFont typeface="Wingdings" pitchFamily="2" charset="2"/>
              <a:buChar char="v"/>
              <a:defRPr/>
            </a:pPr>
            <a:r>
              <a:rPr lang="en-US" sz="3600" dirty="0">
                <a:latin typeface="Kabel Bk BT" pitchFamily="34" charset="0"/>
              </a:rPr>
              <a:t>Conflict is natural and forces a search for alternatives</a:t>
            </a:r>
          </a:p>
          <a:p>
            <a:pPr marL="514350" indent="-457200">
              <a:spcBef>
                <a:spcPct val="50000"/>
              </a:spcBef>
              <a:buFont typeface="Wingdings" pitchFamily="2" charset="2"/>
              <a:buChar char="v"/>
              <a:defRPr/>
            </a:pPr>
            <a:r>
              <a:rPr lang="en-US" sz="3600" dirty="0">
                <a:latin typeface="Kabel Bk BT" pitchFamily="34" charset="0"/>
              </a:rPr>
              <a:t>Conflict is team issue</a:t>
            </a:r>
          </a:p>
          <a:p>
            <a:pPr marL="514350" indent="-457200">
              <a:spcBef>
                <a:spcPct val="50000"/>
              </a:spcBef>
              <a:buFont typeface="Wingdings" pitchFamily="2" charset="2"/>
              <a:buChar char="v"/>
              <a:defRPr/>
            </a:pPr>
            <a:r>
              <a:rPr lang="en-US" sz="3600" dirty="0">
                <a:latin typeface="Kabel Bk BT" pitchFamily="34" charset="0"/>
              </a:rPr>
              <a:t>Openness resolves conflict</a:t>
            </a:r>
          </a:p>
          <a:p>
            <a:pPr marL="514350" indent="-457200">
              <a:spcBef>
                <a:spcPct val="50000"/>
              </a:spcBef>
              <a:buFont typeface="Wingdings" pitchFamily="2" charset="2"/>
              <a:buChar char="v"/>
              <a:defRPr/>
            </a:pPr>
            <a:r>
              <a:rPr lang="en-US" sz="3600" dirty="0">
                <a:latin typeface="Kabel Bk BT" pitchFamily="34" charset="0"/>
              </a:rPr>
              <a:t>Conflict resolution should focus on issues, not personalities</a:t>
            </a:r>
          </a:p>
          <a:p>
            <a:pPr marL="514350" indent="-457200">
              <a:spcBef>
                <a:spcPct val="50000"/>
              </a:spcBef>
              <a:buFont typeface="Wingdings" pitchFamily="2" charset="2"/>
              <a:buChar char="v"/>
              <a:defRPr/>
            </a:pPr>
            <a:r>
              <a:rPr lang="en-US" sz="3600" dirty="0">
                <a:latin typeface="Kabel Bk BT" pitchFamily="34" charset="0"/>
              </a:rPr>
              <a:t>Conflict resolution should focus on the present not on the past</a:t>
            </a:r>
          </a:p>
          <a:p>
            <a:pPr marL="914400" lvl="1" indent="-457200">
              <a:spcBef>
                <a:spcPct val="50000"/>
              </a:spcBef>
              <a:buFont typeface="Arial" charset="0"/>
              <a:buNone/>
              <a:defRPr/>
            </a:pPr>
            <a:endParaRPr lang="en-US" sz="3200" b="1"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99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1ACC50-AC4D-402E-96C6-CCF8D31F9E71}" type="slidenum">
              <a:rPr lang="en-US" altLang="en-US" sz="1200" smtClean="0">
                <a:solidFill>
                  <a:srgbClr val="898989"/>
                </a:solidFill>
              </a:rPr>
              <a:pPr>
                <a:spcBef>
                  <a:spcPct val="0"/>
                </a:spcBef>
                <a:buFontTx/>
                <a:buNone/>
              </a:pPr>
              <a:t>264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Bottom)">
                                      <p:cBhvr>
                                        <p:cTn id="7" dur="500"/>
                                        <p:tgtEl>
                                          <p:spTgt spid="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slide(fromBottom)">
                                      <p:cBhvr>
                                        <p:cTn id="12" dur="500"/>
                                        <p:tgtEl>
                                          <p:spTgt spid="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slide(fromBottom)">
                                      <p:cBhvr>
                                        <p:cTn id="17" dur="500"/>
                                        <p:tgtEl>
                                          <p:spTgt spid="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slide(fromBottom)">
                                      <p:cBhvr>
                                        <p:cTn id="22" dur="500"/>
                                        <p:tgtEl>
                                          <p:spTgt spid="6">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slide(fromBottom)">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pPr>
              <a:defRPr/>
            </a:pPr>
            <a:r>
              <a:rPr sz="5400" b="1"/>
              <a:t>Conflict Resolution</a:t>
            </a:r>
          </a:p>
        </p:txBody>
      </p:sp>
      <p:sp>
        <p:nvSpPr>
          <p:cNvPr id="34818" name="Content Placeholder 4"/>
          <p:cNvSpPr>
            <a:spLocks noGrp="1"/>
          </p:cNvSpPr>
          <p:nvPr>
            <p:ph idx="1"/>
          </p:nvPr>
        </p:nvSpPr>
        <p:spPr>
          <a:xfrm>
            <a:off x="228600" y="990600"/>
            <a:ext cx="8763000" cy="5135563"/>
          </a:xfrm>
        </p:spPr>
        <p:txBody>
          <a:bodyPr>
            <a:noAutofit/>
          </a:bodyPr>
          <a:lstStyle/>
          <a:p>
            <a:pPr marL="465138" indent="-465138">
              <a:spcBef>
                <a:spcPct val="50000"/>
              </a:spcBef>
              <a:buFont typeface="Wingdings" pitchFamily="2" charset="2"/>
              <a:buChar char="v"/>
              <a:defRPr/>
            </a:pPr>
            <a:r>
              <a:rPr lang="en-US" sz="1800" dirty="0">
                <a:latin typeface="Kabel Bk BT" pitchFamily="34" charset="0"/>
              </a:rPr>
              <a:t>Withdrawal – avoiding, giving up, stop gap, passive reaction, buying time, appropriate for “cooling off” time, no solution. Lose-lose outcome</a:t>
            </a:r>
          </a:p>
          <a:p>
            <a:pPr marL="465138" indent="-465138">
              <a:spcBef>
                <a:spcPct val="50000"/>
              </a:spcBef>
              <a:buFont typeface="Wingdings" pitchFamily="2" charset="2"/>
              <a:buChar char="v"/>
              <a:defRPr/>
            </a:pPr>
            <a:r>
              <a:rPr lang="en-US" sz="1800" dirty="0">
                <a:latin typeface="Kabel Bk BT" pitchFamily="34" charset="0"/>
              </a:rPr>
              <a:t>Smoothing – grudging agreement, avoids conflict, appeasing, friendly atmosphere. No lasting solution, lose outcome</a:t>
            </a:r>
          </a:p>
          <a:p>
            <a:pPr marL="465138" indent="-465138">
              <a:spcBef>
                <a:spcPct val="50000"/>
              </a:spcBef>
              <a:buFont typeface="Wingdings" pitchFamily="2" charset="2"/>
              <a:buChar char="v"/>
              <a:defRPr/>
            </a:pPr>
            <a:r>
              <a:rPr lang="en-US" sz="1800" dirty="0">
                <a:latin typeface="Kabel Bk BT" pitchFamily="34" charset="0"/>
              </a:rPr>
              <a:t>Compromising – bargaining, acceptable agreement, some satisfaction to each party, not ideal solution, trade off, a form of definitive solution. Lose outcome.</a:t>
            </a:r>
          </a:p>
          <a:p>
            <a:pPr marL="465138" indent="-465138">
              <a:spcBef>
                <a:spcPct val="50000"/>
              </a:spcBef>
              <a:buFont typeface="Wingdings" pitchFamily="2" charset="2"/>
              <a:buChar char="v"/>
              <a:defRPr/>
            </a:pPr>
            <a:r>
              <a:rPr lang="en-US" sz="1800" dirty="0">
                <a:latin typeface="Kabel Bk BT" pitchFamily="34" charset="0"/>
              </a:rPr>
              <a:t>Confronting/Problem Solving – approached as an issue to be solved by examining alternatives.</a:t>
            </a:r>
            <a:br>
              <a:rPr lang="en-US" sz="1800" dirty="0">
                <a:latin typeface="Kabel Bk BT" pitchFamily="34" charset="0"/>
              </a:rPr>
            </a:br>
            <a:r>
              <a:rPr lang="en-US" sz="1800" dirty="0">
                <a:latin typeface="Kabel Bk BT" pitchFamily="34" charset="0"/>
              </a:rPr>
              <a:t>Give and take attitude, open dialog – direct approach, pinpoints problem, develops alternatives, objectively resolves issues, time consuming, ultimate solution, Win-Win outcome</a:t>
            </a:r>
          </a:p>
          <a:p>
            <a:pPr marL="465138" indent="-465138">
              <a:spcBef>
                <a:spcPct val="50000"/>
              </a:spcBef>
              <a:buFont typeface="Wingdings" pitchFamily="2" charset="2"/>
              <a:buChar char="v"/>
              <a:defRPr/>
            </a:pPr>
            <a:r>
              <a:rPr lang="en-US" sz="1800" dirty="0">
                <a:latin typeface="Kabel Bk BT" pitchFamily="34" charset="0"/>
              </a:rPr>
              <a:t>Collaborating – leading to consensus and commitment by incorporating multiple viewpoints and insights from differing perspectives.</a:t>
            </a:r>
          </a:p>
          <a:p>
            <a:pPr marL="465138" indent="-465138">
              <a:spcBef>
                <a:spcPct val="50000"/>
              </a:spcBef>
              <a:buFont typeface="Wingdings" pitchFamily="2" charset="2"/>
              <a:buChar char="v"/>
              <a:defRPr/>
            </a:pPr>
            <a:r>
              <a:rPr lang="en-US" sz="1800" dirty="0">
                <a:latin typeface="Kabel Bk BT" pitchFamily="34" charset="0"/>
              </a:rPr>
              <a:t>Forcing – Uses power, used as a last resort, ill feeling may result, Win-lose outcome. Win-Lose outcome</a:t>
            </a:r>
          </a:p>
          <a:p>
            <a:pPr>
              <a:buFont typeface="Arial" charset="0"/>
              <a:buChar char="•"/>
              <a:defRPr/>
            </a:pPr>
            <a:endParaRPr lang="en-US" sz="24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20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2D744C-DCB7-4965-8F8D-3B490910C7AC}" type="slidenum">
              <a:rPr lang="en-US" altLang="en-US" sz="1200" smtClean="0">
                <a:solidFill>
                  <a:srgbClr val="898989"/>
                </a:solidFill>
              </a:rPr>
              <a:pPr>
                <a:spcBef>
                  <a:spcPct val="0"/>
                </a:spcBef>
                <a:buFontTx/>
                <a:buNone/>
              </a:pPr>
              <a:t>265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 calcmode="lin" valueType="num">
                                      <p:cBhvr additive="base">
                                        <p:cTn id="1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 calcmode="lin" valueType="num">
                                      <p:cBhvr additive="base">
                                        <p:cTn id="19"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18">
                                            <p:txEl>
                                              <p:pRg st="3" end="3"/>
                                            </p:txEl>
                                          </p:spTgt>
                                        </p:tgtEl>
                                        <p:attrNameLst>
                                          <p:attrName>style.visibility</p:attrName>
                                        </p:attrNameLst>
                                      </p:cBhvr>
                                      <p:to>
                                        <p:strVal val="visible"/>
                                      </p:to>
                                    </p:set>
                                    <p:anim calcmode="lin" valueType="num">
                                      <p:cBhvr additive="base">
                                        <p:cTn id="25"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18">
                                            <p:txEl>
                                              <p:pRg st="4" end="4"/>
                                            </p:txEl>
                                          </p:spTgt>
                                        </p:tgtEl>
                                        <p:attrNameLst>
                                          <p:attrName>style.visibility</p:attrName>
                                        </p:attrNameLst>
                                      </p:cBhvr>
                                      <p:to>
                                        <p:strVal val="visible"/>
                                      </p:to>
                                    </p:set>
                                    <p:anim calcmode="lin" valueType="num">
                                      <p:cBhvr additive="base">
                                        <p:cTn id="31"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4818">
                                            <p:txEl>
                                              <p:pRg st="5" end="5"/>
                                            </p:txEl>
                                          </p:spTgt>
                                        </p:tgtEl>
                                        <p:attrNameLst>
                                          <p:attrName>style.visibility</p:attrName>
                                        </p:attrNameLst>
                                      </p:cBhvr>
                                      <p:to>
                                        <p:strVal val="visible"/>
                                      </p:to>
                                    </p:set>
                                    <p:anim calcmode="lin" valueType="num">
                                      <p:cBhvr additive="base">
                                        <p:cTn id="3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4050" name="Group 5"/>
          <p:cNvGrpSpPr>
            <a:grpSpLocks/>
          </p:cNvGrpSpPr>
          <p:nvPr/>
        </p:nvGrpSpPr>
        <p:grpSpPr bwMode="auto">
          <a:xfrm>
            <a:off x="685800" y="1371600"/>
            <a:ext cx="7010400" cy="4648200"/>
            <a:chOff x="432" y="864"/>
            <a:chExt cx="4416" cy="2928"/>
          </a:xfrm>
        </p:grpSpPr>
        <p:grpSp>
          <p:nvGrpSpPr>
            <p:cNvPr id="514054" name="Group 6"/>
            <p:cNvGrpSpPr>
              <a:grpSpLocks/>
            </p:cNvGrpSpPr>
            <p:nvPr/>
          </p:nvGrpSpPr>
          <p:grpSpPr bwMode="auto">
            <a:xfrm>
              <a:off x="432" y="912"/>
              <a:ext cx="4416" cy="2880"/>
              <a:chOff x="432" y="912"/>
              <a:chExt cx="4416" cy="2880"/>
            </a:xfrm>
          </p:grpSpPr>
          <p:sp>
            <p:nvSpPr>
              <p:cNvPr id="514067"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514068"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514069"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514070"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514055" name="Group 11"/>
            <p:cNvGrpSpPr>
              <a:grpSpLocks/>
            </p:cNvGrpSpPr>
            <p:nvPr/>
          </p:nvGrpSpPr>
          <p:grpSpPr bwMode="auto">
            <a:xfrm>
              <a:off x="1248" y="864"/>
              <a:ext cx="3360" cy="2575"/>
              <a:chOff x="1248" y="864"/>
              <a:chExt cx="3360" cy="2575"/>
            </a:xfrm>
          </p:grpSpPr>
          <p:sp>
            <p:nvSpPr>
              <p:cNvPr id="514061"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514062"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3"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4"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5"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6"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514056"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514057"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514058"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514059"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514060"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
        <p:nvSpPr>
          <p:cNvPr id="514051" name="Rectangle 2"/>
          <p:cNvSpPr>
            <a:spLocks noGrp="1" noChangeArrowheads="1"/>
          </p:cNvSpPr>
          <p:nvPr>
            <p:ph type="title"/>
          </p:nvPr>
        </p:nvSpPr>
        <p:spPr>
          <a:xfrm>
            <a:off x="0" y="0"/>
            <a:ext cx="9144000" cy="838200"/>
          </a:xfrm>
        </p:spPr>
        <p:txBody>
          <a:bodyPr/>
          <a:lstStyle/>
          <a:p>
            <a:r>
              <a:rPr altLang="en-US" sz="4800" b="1"/>
              <a:t>Conflict Resolution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40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DBEA1D-97B2-4176-8ED2-CD1BF91A4879}" type="slidenum">
              <a:rPr lang="en-US" altLang="en-US" sz="1200" smtClean="0">
                <a:solidFill>
                  <a:srgbClr val="898989"/>
                </a:solidFill>
              </a:rPr>
              <a:pPr>
                <a:spcBef>
                  <a:spcPct val="0"/>
                </a:spcBef>
                <a:buFontTx/>
                <a:buNone/>
              </a:pPr>
              <a:t>266</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098" name="Picture 3" descr="6happy_ki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1154113"/>
            <a:ext cx="6397625"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099" name="Rectangle 3"/>
          <p:cNvSpPr>
            <a:spLocks noGrp="1" noChangeArrowheads="1"/>
          </p:cNvSpPr>
          <p:nvPr>
            <p:ph type="title"/>
          </p:nvPr>
        </p:nvSpPr>
        <p:spPr>
          <a:xfrm>
            <a:off x="0" y="0"/>
            <a:ext cx="9144000" cy="838200"/>
          </a:xfrm>
        </p:spPr>
        <p:txBody>
          <a:bodyPr/>
          <a:lstStyle/>
          <a:p>
            <a:r>
              <a:rPr altLang="en-US" sz="4800" b="1"/>
              <a:t>Motivational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6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D4E3B8-BC2B-45FE-A56B-17AF22189201}" type="slidenum">
              <a:rPr lang="en-US" altLang="en-US" sz="1200" smtClean="0">
                <a:solidFill>
                  <a:srgbClr val="898989"/>
                </a:solidFill>
              </a:rPr>
              <a:pPr>
                <a:spcBef>
                  <a:spcPct val="0"/>
                </a:spcBef>
                <a:buFontTx/>
                <a:buNone/>
              </a:pPr>
              <a:t>267</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pPr>
              <a:defRPr/>
            </a:pPr>
            <a:r>
              <a:rPr altLang="en-US" sz="4800" b="1"/>
              <a:t>Motivational Theories</a:t>
            </a:r>
          </a:p>
        </p:txBody>
      </p:sp>
      <p:sp>
        <p:nvSpPr>
          <p:cNvPr id="518147" name="Text Box 4"/>
          <p:cNvSpPr>
            <a:spLocks noGrp="1" noChangeArrowheads="1"/>
          </p:cNvSpPr>
          <p:nvPr>
            <p:ph idx="1"/>
          </p:nvPr>
        </p:nvSpPr>
        <p:spPr>
          <a:xfrm>
            <a:off x="457200" y="990600"/>
            <a:ext cx="8229600" cy="4425950"/>
          </a:xfrm>
        </p:spPr>
        <p:txBody>
          <a:bodyPr>
            <a:spAutoFit/>
          </a:bodyPr>
          <a:lstStyle/>
          <a:p>
            <a:pPr marL="914400" lvl="1" indent="-457200">
              <a:buFont typeface="Calibri" panose="020F0502020204030204" pitchFamily="34" charset="0"/>
              <a:buAutoNum type="arabicPeriod"/>
            </a:pPr>
            <a:r>
              <a:rPr lang="en-US" altLang="en-US" sz="3200">
                <a:latin typeface="Kabel Bk BT"/>
              </a:rPr>
              <a:t>Frederick Herzberg's Hygiene &amp; Motivation Factors  </a:t>
            </a:r>
          </a:p>
          <a:p>
            <a:pPr marL="914400" lvl="1" indent="-457200">
              <a:buFont typeface="Calibri" panose="020F0502020204030204" pitchFamily="34" charset="0"/>
              <a:buAutoNum type="arabicPeriod"/>
            </a:pPr>
            <a:r>
              <a:rPr lang="en-US" altLang="en-US" sz="3200">
                <a:latin typeface="Kabel Bk BT"/>
              </a:rPr>
              <a:t>Abraham Maslow’s Hierarchy of Needs </a:t>
            </a:r>
          </a:p>
          <a:p>
            <a:pPr marL="914400" lvl="1" indent="-457200">
              <a:buFont typeface="Calibri" panose="020F0502020204030204" pitchFamily="34" charset="0"/>
              <a:buAutoNum type="arabicPeriod"/>
            </a:pPr>
            <a:r>
              <a:rPr lang="en-US" altLang="en-US" sz="3200">
                <a:latin typeface="Kabel Bk BT"/>
              </a:rPr>
              <a:t>Expectancy Theorem of Motivation by Victor Vroom</a:t>
            </a:r>
          </a:p>
          <a:p>
            <a:pPr marL="914400" lvl="1" indent="-457200">
              <a:buFont typeface="Calibri" panose="020F0502020204030204" pitchFamily="34" charset="0"/>
              <a:buAutoNum type="arabicPeriod"/>
            </a:pPr>
            <a:r>
              <a:rPr lang="en-US" altLang="en-US" sz="3200">
                <a:latin typeface="Kabel Bk BT"/>
              </a:rPr>
              <a:t>Job characteristics model of Oldham-Hackman</a:t>
            </a:r>
          </a:p>
          <a:p>
            <a:pPr marL="914400" lvl="1" indent="-457200">
              <a:buFont typeface="Calibri" panose="020F0502020204030204" pitchFamily="34" charset="0"/>
              <a:buAutoNum type="arabicPeriod"/>
            </a:pPr>
            <a:r>
              <a:rPr lang="en-US" altLang="en-US" sz="3200">
                <a:latin typeface="Kabel Bk BT"/>
              </a:rPr>
              <a:t>Theory X &amp; Y of McGregor</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81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36ED54-7E66-4004-B00C-DF47090971B0}" type="slidenum">
              <a:rPr lang="en-US" altLang="en-US" sz="1200" smtClean="0">
                <a:solidFill>
                  <a:srgbClr val="898989"/>
                </a:solidFill>
              </a:rPr>
              <a:pPr>
                <a:spcBef>
                  <a:spcPct val="0"/>
                </a:spcBef>
                <a:buFontTx/>
                <a:buNone/>
              </a:pPr>
              <a:t>268</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pPr>
              <a:defRPr/>
            </a:pPr>
            <a:r>
              <a:rPr altLang="en-US" sz="4800" b="1"/>
              <a:t>Motivational Theories</a:t>
            </a:r>
          </a:p>
        </p:txBody>
      </p:sp>
      <p:sp>
        <p:nvSpPr>
          <p:cNvPr id="520195" name="Text Box 4"/>
          <p:cNvSpPr>
            <a:spLocks noGrp="1" noChangeArrowheads="1"/>
          </p:cNvSpPr>
          <p:nvPr>
            <p:ph idx="1"/>
          </p:nvPr>
        </p:nvSpPr>
        <p:spPr>
          <a:xfrm>
            <a:off x="457200" y="990600"/>
            <a:ext cx="8229600" cy="5399088"/>
          </a:xfrm>
        </p:spPr>
        <p:txBody>
          <a:bodyPr>
            <a:spAutoFit/>
          </a:bodyPr>
          <a:lstStyle/>
          <a:p>
            <a:pPr marL="914400" lvl="1" indent="-457200" algn="ctr">
              <a:buClr>
                <a:schemeClr val="bg1"/>
              </a:buClr>
              <a:buFont typeface="Wingdings" panose="05000000000000000000" pitchFamily="2" charset="2"/>
              <a:buChar char="v"/>
            </a:pPr>
            <a:r>
              <a:rPr lang="en-US" altLang="en-US" sz="2000" b="1" u="sng">
                <a:latin typeface="Kabel Bk BT"/>
              </a:rPr>
              <a:t>Frederick Herzberg  </a:t>
            </a:r>
            <a:br>
              <a:rPr lang="en-US" altLang="en-US" sz="2000" b="1" u="sng">
                <a:latin typeface="Kabel Bk BT"/>
              </a:rPr>
            </a:br>
            <a:r>
              <a:rPr lang="en-US" altLang="en-US" sz="2000" b="1" u="sng">
                <a:latin typeface="Kabel Bk BT"/>
              </a:rPr>
              <a:t>Hygiene Factors and Motivating Agents (1954)</a:t>
            </a:r>
          </a:p>
          <a:p>
            <a:pPr marL="914400" lvl="1" indent="-457200">
              <a:buClr>
                <a:schemeClr val="bg1"/>
              </a:buClr>
              <a:buFont typeface="Wingdings" panose="05000000000000000000" pitchFamily="2" charset="2"/>
              <a:buChar char="v"/>
            </a:pPr>
            <a:endParaRPr lang="en-US" altLang="en-US" sz="2200">
              <a:latin typeface="Kabel Bk BT"/>
            </a:endParaRPr>
          </a:p>
          <a:p>
            <a:pPr marL="514350" indent="-457200">
              <a:buClr>
                <a:schemeClr val="bg1"/>
              </a:buClr>
              <a:buFont typeface="Wingdings" panose="05000000000000000000" pitchFamily="2" charset="2"/>
              <a:buChar char="v"/>
            </a:pPr>
            <a:r>
              <a:rPr lang="en-US" altLang="en-US" sz="1800">
                <a:latin typeface="Kabel Bk BT"/>
              </a:rPr>
              <a:t>Hygiene factors</a:t>
            </a:r>
          </a:p>
          <a:p>
            <a:pPr marL="1371600" lvl="2" indent="-457200">
              <a:buFont typeface="Wingdings" panose="05000000000000000000" pitchFamily="2" charset="2"/>
              <a:buChar char="ü"/>
            </a:pPr>
            <a:r>
              <a:rPr lang="en-US" altLang="en-US" sz="1800">
                <a:latin typeface="Kabel Bk BT"/>
              </a:rPr>
              <a:t>Supervision</a:t>
            </a:r>
          </a:p>
          <a:p>
            <a:pPr marL="1371600" lvl="2" indent="-457200">
              <a:buFont typeface="Wingdings" panose="05000000000000000000" pitchFamily="2" charset="2"/>
              <a:buChar char="ü"/>
            </a:pPr>
            <a:r>
              <a:rPr lang="en-US" altLang="en-US" sz="1800">
                <a:latin typeface="Kabel Bk BT"/>
              </a:rPr>
              <a:t>Company policy and administrator</a:t>
            </a:r>
          </a:p>
          <a:p>
            <a:pPr marL="1371600" lvl="2" indent="-457200">
              <a:buFont typeface="Wingdings" panose="05000000000000000000" pitchFamily="2" charset="2"/>
              <a:buChar char="ü"/>
            </a:pPr>
            <a:r>
              <a:rPr lang="en-US" altLang="en-US" sz="1800">
                <a:latin typeface="Kabel Bk BT"/>
              </a:rPr>
              <a:t>Positive working Condition</a:t>
            </a:r>
          </a:p>
          <a:p>
            <a:pPr marL="1371600" lvl="2" indent="-457200">
              <a:buFont typeface="Wingdings" panose="05000000000000000000" pitchFamily="2" charset="2"/>
              <a:buChar char="ü"/>
            </a:pPr>
            <a:r>
              <a:rPr lang="en-US" altLang="en-US" sz="1800">
                <a:latin typeface="Kabel Bk BT"/>
              </a:rPr>
              <a:t>Interpersonal relations</a:t>
            </a:r>
          </a:p>
          <a:p>
            <a:pPr marL="1371600" lvl="2" indent="-457200">
              <a:buFont typeface="Wingdings" panose="05000000000000000000" pitchFamily="2" charset="2"/>
              <a:buChar char="ü"/>
            </a:pPr>
            <a:r>
              <a:rPr lang="en-US" altLang="en-US" sz="1800">
                <a:latin typeface="Kabel Bk BT"/>
              </a:rPr>
              <a:t>Job Security</a:t>
            </a:r>
          </a:p>
          <a:p>
            <a:pPr marL="1371600" lvl="2" indent="-457200">
              <a:buFont typeface="Wingdings" panose="05000000000000000000" pitchFamily="2" charset="2"/>
              <a:buChar char="ü"/>
            </a:pPr>
            <a:r>
              <a:rPr lang="en-US" altLang="en-US" sz="1800">
                <a:latin typeface="Kabel Bk BT"/>
              </a:rPr>
              <a:t>Status</a:t>
            </a:r>
          </a:p>
          <a:p>
            <a:pPr marL="1371600" lvl="2" indent="-457200">
              <a:buFont typeface="Wingdings" panose="05000000000000000000" pitchFamily="2" charset="2"/>
              <a:buChar char="ü"/>
            </a:pPr>
            <a:r>
              <a:rPr lang="en-US" altLang="en-US" sz="1800">
                <a:latin typeface="Kabel Bk BT"/>
              </a:rPr>
              <a:t>Compensation</a:t>
            </a:r>
          </a:p>
          <a:p>
            <a:pPr marL="1371600" lvl="2" indent="-457200">
              <a:buFont typeface="Wingdings" panose="05000000000000000000" pitchFamily="2" charset="2"/>
              <a:buChar char="ü"/>
            </a:pPr>
            <a:r>
              <a:rPr lang="en-US" altLang="en-US" sz="1800">
                <a:latin typeface="Kabel Bk BT"/>
              </a:rPr>
              <a:t>Personal life</a:t>
            </a:r>
          </a:p>
          <a:p>
            <a:pPr marL="1371600" lvl="2" indent="-457200">
              <a:buClr>
                <a:srgbClr val="0084CC"/>
              </a:buClr>
            </a:pPr>
            <a:endParaRPr lang="en-US" altLang="en-US" sz="2600">
              <a:latin typeface="Kabel Bk BT"/>
            </a:endParaRPr>
          </a:p>
          <a:p>
            <a:pPr marL="0" lvl="3" indent="0" algn="ctr">
              <a:buClr>
                <a:srgbClr val="0084CC"/>
              </a:buClr>
              <a:buFont typeface="Arial" panose="020B0604020202020204" pitchFamily="34" charset="0"/>
              <a:buNone/>
            </a:pPr>
            <a:r>
              <a:rPr lang="en-US" altLang="en-US" b="1">
                <a:latin typeface="HGSMinchoL"/>
                <a:ea typeface="HGSMinchoL"/>
                <a:cs typeface="HGSMinchoL"/>
              </a:rPr>
              <a:t>Presence will not guarantee higher productivity</a:t>
            </a:r>
            <a:br>
              <a:rPr lang="en-US" altLang="en-US" b="1">
                <a:latin typeface="HGSMinchoL"/>
                <a:ea typeface="HGSMinchoL"/>
                <a:cs typeface="HGSMinchoL"/>
              </a:rPr>
            </a:br>
            <a:r>
              <a:rPr lang="en-US" altLang="en-US" b="1">
                <a:latin typeface="HGSMinchoL"/>
                <a:ea typeface="HGSMinchoL"/>
                <a:cs typeface="HGSMinchoL"/>
              </a:rPr>
              <a:t>Absence will result in poor productivity</a:t>
            </a:r>
            <a:endParaRPr lang="en-US" altLang="en-US">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01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D320EB-4982-4136-B826-6BB5027F5E2D}" type="slidenum">
              <a:rPr lang="en-US" altLang="en-US" sz="1200" smtClean="0">
                <a:solidFill>
                  <a:srgbClr val="898989"/>
                </a:solidFill>
              </a:rPr>
              <a:pPr>
                <a:spcBef>
                  <a:spcPct val="0"/>
                </a:spcBef>
                <a:buFontTx/>
                <a:buNone/>
              </a:pPr>
              <a:t>269</a:t>
            </a:fld>
            <a:endParaRPr lang="en-US" altLang="en-US"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pPr>
              <a:defRPr/>
            </a:pPr>
            <a:r>
              <a:rPr sz="5400" b="1"/>
              <a:t>Motivational Theories</a:t>
            </a:r>
          </a:p>
        </p:txBody>
      </p:sp>
      <p:sp>
        <p:nvSpPr>
          <p:cNvPr id="8" name="Content Placeholder 7"/>
          <p:cNvSpPr>
            <a:spLocks noGrp="1"/>
          </p:cNvSpPr>
          <p:nvPr>
            <p:ph idx="1"/>
          </p:nvPr>
        </p:nvSpPr>
        <p:spPr>
          <a:xfrm>
            <a:off x="457200" y="990600"/>
            <a:ext cx="8229600" cy="5105400"/>
          </a:xfrm>
        </p:spPr>
        <p:txBody>
          <a:bodyPr>
            <a:normAutofit fontScale="77500" lnSpcReduction="20000"/>
          </a:bodyPr>
          <a:lstStyle/>
          <a:p>
            <a:pPr marL="914400" lvl="1" indent="-457200" algn="ctr">
              <a:lnSpc>
                <a:spcPct val="150000"/>
              </a:lnSpc>
              <a:buClr>
                <a:srgbClr val="0084CC"/>
              </a:buClr>
              <a:buFont typeface="Arial" charset="0"/>
              <a:buNone/>
              <a:defRPr/>
            </a:pPr>
            <a:r>
              <a:rPr lang="en-US" sz="2400" b="1" u="sng" dirty="0">
                <a:latin typeface="Kabel Bk BT" pitchFamily="34" charset="0"/>
              </a:rPr>
              <a:t>Frederick Herzberg </a:t>
            </a:r>
            <a:br>
              <a:rPr lang="en-US" sz="2400" b="1" u="sng" dirty="0">
                <a:latin typeface="Kabel Bk BT" pitchFamily="34" charset="0"/>
              </a:rPr>
            </a:br>
            <a:r>
              <a:rPr lang="en-US" sz="2400" b="1" u="sng" dirty="0">
                <a:latin typeface="Kabel Bk BT" pitchFamily="34" charset="0"/>
              </a:rPr>
              <a:t>Hygiene Factors and Motivating Agents (1954)</a:t>
            </a:r>
          </a:p>
          <a:p>
            <a:pPr marL="914400" lvl="1" indent="-457200">
              <a:lnSpc>
                <a:spcPct val="150000"/>
              </a:lnSpc>
              <a:buClr>
                <a:srgbClr val="0084CC"/>
              </a:buClr>
              <a:buFont typeface="Wingdings" pitchFamily="2" charset="2"/>
              <a:buChar char="v"/>
              <a:defRPr/>
            </a:pPr>
            <a:endParaRPr lang="en-US" sz="2200" dirty="0">
              <a:latin typeface="Kabel Bk BT" pitchFamily="34" charset="0"/>
            </a:endParaRPr>
          </a:p>
          <a:p>
            <a:pPr marL="914400" lvl="1" indent="-457200">
              <a:lnSpc>
                <a:spcPct val="150000"/>
              </a:lnSpc>
              <a:buClr>
                <a:srgbClr val="0084CC"/>
              </a:buClr>
              <a:buFont typeface="Arial" panose="020B0604020202020204" pitchFamily="34" charset="0"/>
              <a:buNone/>
              <a:defRPr/>
            </a:pPr>
            <a:r>
              <a:rPr lang="en-US" sz="2200" dirty="0">
                <a:latin typeface="Kabel Bk BT" pitchFamily="34" charset="0"/>
              </a:rPr>
              <a:t>Motivating factors</a:t>
            </a:r>
          </a:p>
          <a:p>
            <a:pPr marL="1828800" lvl="3" indent="-457200">
              <a:lnSpc>
                <a:spcPct val="150000"/>
              </a:lnSpc>
              <a:buFont typeface="Wingdings" pitchFamily="2" charset="2"/>
              <a:buChar char="ü"/>
              <a:defRPr/>
            </a:pPr>
            <a:r>
              <a:rPr lang="en-US" sz="2200" dirty="0">
                <a:latin typeface="Kabel Bk BT" pitchFamily="34" charset="0"/>
              </a:rPr>
              <a:t>Achievements</a:t>
            </a:r>
          </a:p>
          <a:p>
            <a:pPr marL="1828800" lvl="3" indent="-457200">
              <a:lnSpc>
                <a:spcPct val="150000"/>
              </a:lnSpc>
              <a:buFont typeface="Wingdings" pitchFamily="2" charset="2"/>
              <a:buChar char="ü"/>
              <a:defRPr/>
            </a:pPr>
            <a:r>
              <a:rPr lang="en-US" sz="2200" dirty="0">
                <a:latin typeface="Kabel Bk BT" pitchFamily="34" charset="0"/>
              </a:rPr>
              <a:t>Recognitions</a:t>
            </a:r>
          </a:p>
          <a:p>
            <a:pPr marL="1828800" lvl="3" indent="-457200">
              <a:lnSpc>
                <a:spcPct val="150000"/>
              </a:lnSpc>
              <a:buFont typeface="Wingdings" pitchFamily="2" charset="2"/>
              <a:buChar char="ü"/>
              <a:defRPr/>
            </a:pPr>
            <a:r>
              <a:rPr lang="en-US" sz="2200" dirty="0">
                <a:latin typeface="Kabel Bk BT" pitchFamily="34" charset="0"/>
              </a:rPr>
              <a:t>Work Itself</a:t>
            </a:r>
          </a:p>
          <a:p>
            <a:pPr marL="1828800" lvl="3" indent="-457200">
              <a:lnSpc>
                <a:spcPct val="150000"/>
              </a:lnSpc>
              <a:buFont typeface="Wingdings" pitchFamily="2" charset="2"/>
              <a:buChar char="ü"/>
              <a:defRPr/>
            </a:pPr>
            <a:r>
              <a:rPr lang="en-US" sz="2200" dirty="0">
                <a:latin typeface="Kabel Bk BT" pitchFamily="34" charset="0"/>
              </a:rPr>
              <a:t>Responsibility</a:t>
            </a:r>
          </a:p>
          <a:p>
            <a:pPr marL="1828800" lvl="3" indent="-457200">
              <a:lnSpc>
                <a:spcPct val="150000"/>
              </a:lnSpc>
              <a:buFont typeface="Wingdings" pitchFamily="2" charset="2"/>
              <a:buChar char="ü"/>
              <a:defRPr/>
            </a:pPr>
            <a:r>
              <a:rPr lang="en-US" sz="2200" dirty="0">
                <a:latin typeface="Kabel Bk BT" pitchFamily="34" charset="0"/>
              </a:rPr>
              <a:t>Advancement</a:t>
            </a:r>
          </a:p>
          <a:p>
            <a:pPr marL="1828800" lvl="3" indent="-457200">
              <a:lnSpc>
                <a:spcPct val="150000"/>
              </a:lnSpc>
              <a:buFont typeface="Wingdings" pitchFamily="2" charset="2"/>
              <a:buChar char="ü"/>
              <a:defRPr/>
            </a:pPr>
            <a:r>
              <a:rPr lang="en-US" sz="2200" dirty="0">
                <a:latin typeface="Kabel Bk BT" pitchFamily="34" charset="0"/>
              </a:rPr>
              <a:t>Possibility for growth</a:t>
            </a:r>
          </a:p>
          <a:p>
            <a:pPr marL="1828800" lvl="3" indent="-457200">
              <a:lnSpc>
                <a:spcPct val="150000"/>
              </a:lnSpc>
              <a:buClr>
                <a:srgbClr val="0084CC"/>
              </a:buClr>
              <a:buFont typeface="Wingdings" pitchFamily="2" charset="2"/>
              <a:buChar char="Ø"/>
              <a:defRPr/>
            </a:pPr>
            <a:endParaRPr lang="en-US" sz="2200" dirty="0">
              <a:latin typeface="Kabel Bk BT" pitchFamily="34" charset="0"/>
            </a:endParaRPr>
          </a:p>
          <a:p>
            <a:pPr marL="0" lvl="3" indent="0" algn="ctr">
              <a:lnSpc>
                <a:spcPct val="150000"/>
              </a:lnSpc>
              <a:buClr>
                <a:srgbClr val="0084CC"/>
              </a:buClr>
              <a:buFont typeface="Arial" charset="0"/>
              <a:buNone/>
              <a:defRPr/>
            </a:pPr>
            <a:r>
              <a:rPr lang="en-US" sz="2400" b="1" dirty="0">
                <a:latin typeface="HGSMinchoL" pitchFamily="18" charset="-128"/>
                <a:ea typeface="HGSMinchoL" pitchFamily="18" charset="-128"/>
              </a:rPr>
              <a:t>Motivation will not work without Hygiene.</a:t>
            </a:r>
          </a:p>
          <a:p>
            <a:pPr marL="1828800" lvl="3" indent="-457200">
              <a:lnSpc>
                <a:spcPct val="150000"/>
              </a:lnSpc>
              <a:buClr>
                <a:srgbClr val="0084CC"/>
              </a:buClr>
              <a:buFont typeface="Wingdings" pitchFamily="2" charset="2"/>
              <a:buChar char="Ø"/>
              <a:defRPr/>
            </a:pPr>
            <a:endParaRPr lang="en-US" sz="2200"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22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26DD43-EE46-424A-870C-6FFFC37CEBAC}" type="slidenum">
              <a:rPr lang="en-US" altLang="en-US" sz="1200" smtClean="0">
                <a:solidFill>
                  <a:srgbClr val="898989"/>
                </a:solidFill>
              </a:rPr>
              <a:pPr>
                <a:spcBef>
                  <a:spcPct val="0"/>
                </a:spcBef>
                <a:buFontTx/>
                <a:buNone/>
              </a:pPr>
              <a:t>270</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24291" name="Text Box 3"/>
          <p:cNvSpPr txBox="1">
            <a:spLocks noChangeArrowheads="1"/>
          </p:cNvSpPr>
          <p:nvPr/>
        </p:nvSpPr>
        <p:spPr bwMode="auto">
          <a:xfrm>
            <a:off x="417513" y="930275"/>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ct val="50000"/>
              </a:spcBef>
              <a:buClr>
                <a:schemeClr val="tx1"/>
              </a:buClr>
              <a:buFont typeface="Wingdings" panose="05000000000000000000" pitchFamily="2" charset="2"/>
              <a:buNone/>
            </a:pPr>
            <a:r>
              <a:rPr lang="en-US" altLang="en-US" sz="2300" b="1" u="sng">
                <a:latin typeface="Kabel Bk BT"/>
              </a:rPr>
              <a:t>Abraham Maslow’s Hierarchy of Needs (1954)</a:t>
            </a:r>
          </a:p>
          <a:p>
            <a:pPr lvl="1" algn="ctr">
              <a:spcBef>
                <a:spcPct val="50000"/>
              </a:spcBef>
              <a:buClr>
                <a:schemeClr val="tx1"/>
              </a:buClr>
              <a:buFont typeface="Wingdings" panose="05000000000000000000" pitchFamily="2" charset="2"/>
              <a:buNone/>
            </a:pPr>
            <a:r>
              <a:rPr lang="en-US" altLang="en-US" sz="1600" b="1">
                <a:latin typeface="Kabel Bk BT"/>
              </a:rPr>
              <a:t>(In order of priority)</a:t>
            </a:r>
          </a:p>
        </p:txBody>
      </p:sp>
      <p:sp>
        <p:nvSpPr>
          <p:cNvPr id="524292" name="Text Box 6"/>
          <p:cNvSpPr txBox="1">
            <a:spLocks noChangeArrowheads="1"/>
          </p:cNvSpPr>
          <p:nvPr/>
        </p:nvSpPr>
        <p:spPr bwMode="auto">
          <a:xfrm>
            <a:off x="1981200" y="2787650"/>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Self Actualization</a:t>
            </a:r>
          </a:p>
        </p:txBody>
      </p:sp>
      <p:sp>
        <p:nvSpPr>
          <p:cNvPr id="524293"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4" name="Text Box 8"/>
          <p:cNvSpPr txBox="1">
            <a:spLocks noChangeArrowheads="1"/>
          </p:cNvSpPr>
          <p:nvPr/>
        </p:nvSpPr>
        <p:spPr bwMode="auto">
          <a:xfrm>
            <a:off x="1828800" y="35814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Esteem</a:t>
            </a:r>
          </a:p>
        </p:txBody>
      </p:sp>
      <p:sp>
        <p:nvSpPr>
          <p:cNvPr id="524295"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6" name="Text Box 10"/>
          <p:cNvSpPr txBox="1">
            <a:spLocks noChangeArrowheads="1"/>
          </p:cNvSpPr>
          <p:nvPr/>
        </p:nvSpPr>
        <p:spPr bwMode="auto">
          <a:xfrm>
            <a:off x="1752600" y="4252913"/>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Social</a:t>
            </a:r>
          </a:p>
        </p:txBody>
      </p:sp>
      <p:sp>
        <p:nvSpPr>
          <p:cNvPr id="524297"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8" name="Text Box 12"/>
          <p:cNvSpPr txBox="1">
            <a:spLocks noChangeArrowheads="1"/>
          </p:cNvSpPr>
          <p:nvPr/>
        </p:nvSpPr>
        <p:spPr bwMode="auto">
          <a:xfrm>
            <a:off x="1676400" y="4862513"/>
            <a:ext cx="2133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Safety</a:t>
            </a:r>
          </a:p>
          <a:p>
            <a:pPr algn="ctr">
              <a:spcBef>
                <a:spcPct val="50000"/>
              </a:spcBef>
              <a:buFontTx/>
              <a:buNone/>
            </a:pPr>
            <a:endParaRPr lang="en-US" altLang="en-US" sz="1800" b="1" dirty="0">
              <a:latin typeface="Book Antiqua" panose="02040602050305030304" pitchFamily="18" charset="0"/>
            </a:endParaRPr>
          </a:p>
        </p:txBody>
      </p:sp>
      <p:sp>
        <p:nvSpPr>
          <p:cNvPr id="524299"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300" name="Text Box 14"/>
          <p:cNvSpPr txBox="1">
            <a:spLocks noChangeArrowheads="1"/>
          </p:cNvSpPr>
          <p:nvPr/>
        </p:nvSpPr>
        <p:spPr bwMode="auto">
          <a:xfrm>
            <a:off x="1295400" y="5562600"/>
            <a:ext cx="320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Physiological</a:t>
            </a:r>
          </a:p>
        </p:txBody>
      </p:sp>
      <p:sp>
        <p:nvSpPr>
          <p:cNvPr id="524301" name="Text Box 15"/>
          <p:cNvSpPr txBox="1">
            <a:spLocks noChangeArrowheads="1"/>
          </p:cNvSpPr>
          <p:nvPr/>
        </p:nvSpPr>
        <p:spPr bwMode="auto">
          <a:xfrm>
            <a:off x="5105400" y="5576888"/>
            <a:ext cx="350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Air, water, food, house, clothing</a:t>
            </a:r>
          </a:p>
        </p:txBody>
      </p:sp>
      <p:sp>
        <p:nvSpPr>
          <p:cNvPr id="524302" name="Text Box 16"/>
          <p:cNvSpPr txBox="1">
            <a:spLocks noChangeArrowheads="1"/>
          </p:cNvSpPr>
          <p:nvPr/>
        </p:nvSpPr>
        <p:spPr bwMode="auto">
          <a:xfrm>
            <a:off x="4694238" y="4724400"/>
            <a:ext cx="434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Security, stability, freedom from threat and physical harm</a:t>
            </a:r>
          </a:p>
        </p:txBody>
      </p:sp>
      <p:sp>
        <p:nvSpPr>
          <p:cNvPr id="524303" name="Text Box 17"/>
          <p:cNvSpPr txBox="1">
            <a:spLocks noChangeArrowheads="1"/>
          </p:cNvSpPr>
          <p:nvPr/>
        </p:nvSpPr>
        <p:spPr bwMode="auto">
          <a:xfrm>
            <a:off x="4343400" y="4086225"/>
            <a:ext cx="449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Love, affection, approval, friends, association</a:t>
            </a:r>
          </a:p>
        </p:txBody>
      </p:sp>
      <p:sp>
        <p:nvSpPr>
          <p:cNvPr id="524304" name="Text Box 18"/>
          <p:cNvSpPr txBox="1">
            <a:spLocks noChangeArrowheads="1"/>
          </p:cNvSpPr>
          <p:nvPr/>
        </p:nvSpPr>
        <p:spPr bwMode="auto">
          <a:xfrm>
            <a:off x="3962400" y="3413125"/>
            <a:ext cx="495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Accomplishment, Respect, Attention, Appreciation</a:t>
            </a:r>
          </a:p>
        </p:txBody>
      </p:sp>
      <p:sp>
        <p:nvSpPr>
          <p:cNvPr id="524305" name="Text Box 19"/>
          <p:cNvSpPr txBox="1">
            <a:spLocks noChangeArrowheads="1"/>
          </p:cNvSpPr>
          <p:nvPr/>
        </p:nvSpPr>
        <p:spPr bwMode="auto">
          <a:xfrm>
            <a:off x="3657600" y="2667000"/>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Self fulfillment, growth, learning</a:t>
            </a:r>
          </a:p>
        </p:txBody>
      </p:sp>
      <p:sp>
        <p:nvSpPr>
          <p:cNvPr id="524306" name="Rectangle 2"/>
          <p:cNvSpPr>
            <a:spLocks noGrp="1" noChangeArrowheads="1"/>
          </p:cNvSpPr>
          <p:nvPr>
            <p:ph type="title"/>
          </p:nvPr>
        </p:nvSpPr>
        <p:spPr>
          <a:xfrm>
            <a:off x="0" y="0"/>
            <a:ext cx="9144000" cy="838200"/>
          </a:xfrm>
        </p:spPr>
        <p:txBody>
          <a:bodyPr/>
          <a:lstStyle/>
          <a:p>
            <a:r>
              <a:rPr altLang="en-US" sz="4900" b="1"/>
              <a:t>Motivational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43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54A2EB-4105-44F1-99D8-BA347D220FEC}" type="slidenum">
              <a:rPr lang="en-US" altLang="en-US" sz="1200" smtClean="0">
                <a:solidFill>
                  <a:srgbClr val="898989"/>
                </a:solidFill>
              </a:rPr>
              <a:pPr>
                <a:spcBef>
                  <a:spcPct val="0"/>
                </a:spcBef>
                <a:buFontTx/>
                <a:buNone/>
              </a:pPr>
              <a:t>271</a:t>
            </a:fld>
            <a:endParaRPr lang="en-US" altLang="en-US" sz="1200">
              <a:solidFill>
                <a:srgbClr val="898989"/>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normAutofit fontScale="90000"/>
          </a:bodyPr>
          <a:lstStyle/>
          <a:p>
            <a:pPr>
              <a:defRPr/>
            </a:pPr>
            <a:r>
              <a:rPr sz="5400" b="1"/>
              <a:t>Motivational Theories</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marL="914400" lvl="1" indent="-457200" algn="ctr">
              <a:spcBef>
                <a:spcPct val="50000"/>
              </a:spcBef>
              <a:buClr>
                <a:schemeClr val="tx1"/>
              </a:buClr>
              <a:buFont typeface="Arial" charset="0"/>
              <a:buNone/>
              <a:defRPr/>
            </a:pPr>
            <a:r>
              <a:rPr lang="en-US" sz="2400" b="1" dirty="0">
                <a:latin typeface="Kabel Bk BT" pitchFamily="34" charset="0"/>
              </a:rPr>
              <a:t>Expectancy Theorem of Motivation by Victor Vroom</a:t>
            </a:r>
          </a:p>
          <a:p>
            <a:pPr marL="914400" lvl="1" indent="-457200" algn="ctr">
              <a:spcBef>
                <a:spcPct val="50000"/>
              </a:spcBef>
              <a:buClr>
                <a:schemeClr val="tx1"/>
              </a:buClr>
              <a:buFont typeface="Arial" charset="0"/>
              <a:buNone/>
              <a:defRPr/>
            </a:pPr>
            <a:endParaRPr lang="en-US" sz="2000" b="1" u="sng" dirty="0">
              <a:latin typeface="Kabel Bk BT" pitchFamily="34" charset="0"/>
            </a:endParaRPr>
          </a:p>
          <a:p>
            <a:pPr marL="914400" lvl="1" indent="-457200">
              <a:spcBef>
                <a:spcPct val="50000"/>
              </a:spcBef>
              <a:buClr>
                <a:schemeClr val="tx1"/>
              </a:buClr>
              <a:buFont typeface="Arial" charset="0"/>
              <a:buNone/>
              <a:defRPr/>
            </a:pPr>
            <a:r>
              <a:rPr lang="en-US" sz="2000" b="1" dirty="0">
                <a:latin typeface="Kabel Bk BT" pitchFamily="34" charset="0"/>
              </a:rPr>
              <a:t>The extent to which an individual is motivated…</a:t>
            </a:r>
          </a:p>
          <a:p>
            <a:pPr marL="914400" lvl="1" indent="-457200">
              <a:spcBef>
                <a:spcPct val="50000"/>
              </a:spcBef>
              <a:buClr>
                <a:schemeClr val="tx1"/>
              </a:buClr>
              <a:buFont typeface="Arial" charset="0"/>
              <a:buNone/>
              <a:defRPr/>
            </a:pPr>
            <a:endParaRPr lang="en-US" sz="2000" b="1"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The level of expectation of their efforts will result in a desired outcome (effort performance linkage) </a:t>
            </a:r>
          </a:p>
          <a:p>
            <a:pPr marL="914400" lvl="1" indent="-457200">
              <a:spcBef>
                <a:spcPct val="50000"/>
              </a:spcBef>
              <a:buClr>
                <a:schemeClr val="bg1"/>
              </a:buClr>
              <a:buFont typeface="Arial" charset="0"/>
              <a:buNone/>
              <a:defRPr/>
            </a:pPr>
            <a:r>
              <a:rPr lang="en-US" sz="2000" b="1" i="1" dirty="0">
                <a:latin typeface="Kabel Bk BT" pitchFamily="34" charset="0"/>
              </a:rPr>
              <a:t>(Is the work important?)</a:t>
            </a:r>
          </a:p>
          <a:p>
            <a:pPr marL="914400" lvl="1" indent="-457200">
              <a:spcBef>
                <a:spcPct val="50000"/>
              </a:spcBef>
              <a:buClr>
                <a:schemeClr val="bg1"/>
              </a:buClr>
              <a:buFont typeface="Wingdings" pitchFamily="2" charset="2"/>
              <a:buChar char="v"/>
              <a:defRPr/>
            </a:pPr>
            <a:endParaRPr lang="en-US" sz="2000"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The expectation that good work will be rewarded (Performance-reward linkage)</a:t>
            </a:r>
          </a:p>
          <a:p>
            <a:pPr marL="914400" lvl="1" indent="-457200">
              <a:spcBef>
                <a:spcPct val="50000"/>
              </a:spcBef>
              <a:buClr>
                <a:schemeClr val="bg1"/>
              </a:buClr>
              <a:buFont typeface="Arial" charset="0"/>
              <a:buNone/>
              <a:defRPr/>
            </a:pPr>
            <a:r>
              <a:rPr lang="en-US" sz="2000" b="1" i="1" dirty="0">
                <a:latin typeface="Kabel Bk BT" pitchFamily="34" charset="0"/>
              </a:rPr>
              <a:t>(Will I be rewarded?)</a:t>
            </a:r>
          </a:p>
          <a:p>
            <a:pPr marL="914400" lvl="1" indent="-457200">
              <a:spcBef>
                <a:spcPct val="50000"/>
              </a:spcBef>
              <a:buClr>
                <a:schemeClr val="bg1"/>
              </a:buClr>
              <a:buFont typeface="Arial" charset="0"/>
              <a:buNone/>
              <a:defRPr/>
            </a:pPr>
            <a:endParaRPr lang="en-US" sz="2000" b="1" i="1"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Attractiveness of the reward</a:t>
            </a:r>
          </a:p>
          <a:p>
            <a:pPr marL="914400" lvl="1" indent="-457200">
              <a:spcBef>
                <a:spcPct val="50000"/>
              </a:spcBef>
              <a:buClr>
                <a:schemeClr val="bg1"/>
              </a:buClr>
              <a:buFont typeface="Arial" charset="0"/>
              <a:buNone/>
              <a:defRPr/>
            </a:pPr>
            <a:r>
              <a:rPr lang="en-US" sz="2000" b="1" i="1" dirty="0">
                <a:latin typeface="Kabel Bk BT" pitchFamily="34" charset="0"/>
              </a:rPr>
              <a:t>(What is the value of the reward?)</a:t>
            </a:r>
          </a:p>
          <a:p>
            <a:pPr marL="914400" lvl="1" indent="-457200">
              <a:spcBef>
                <a:spcPct val="50000"/>
              </a:spcBef>
              <a:buClr>
                <a:schemeClr val="bg1"/>
              </a:buClr>
              <a:buFont typeface="Arial" panose="020B0604020202020204" pitchFamily="34" charset="0"/>
              <a:buNone/>
              <a:defRPr/>
            </a:pPr>
            <a:r>
              <a:rPr lang="en-US" altLang="en-US" sz="2000" i="1" dirty="0">
                <a:latin typeface="Kabel Bk BT"/>
              </a:rPr>
              <a:t>	</a:t>
            </a:r>
          </a:p>
          <a:p>
            <a:pPr marL="914400" lvl="1" indent="-457200">
              <a:spcBef>
                <a:spcPct val="50000"/>
              </a:spcBef>
              <a:buClr>
                <a:schemeClr val="bg1"/>
              </a:buClr>
              <a:buFont typeface="Arial" panose="020B0604020202020204" pitchFamily="34" charset="0"/>
              <a:buNone/>
              <a:defRPr/>
            </a:pPr>
            <a:r>
              <a:rPr lang="en-US" altLang="en-US" sz="2000" i="1" dirty="0">
                <a:latin typeface="Kabel Bk BT"/>
              </a:rPr>
              <a:t>Motivation will be high when all three factors are high</a:t>
            </a:r>
          </a:p>
          <a:p>
            <a:pPr marL="914400" lvl="1" indent="-457200">
              <a:spcBef>
                <a:spcPct val="50000"/>
              </a:spcBef>
              <a:buClr>
                <a:schemeClr val="bg1"/>
              </a:buClr>
              <a:buFont typeface="Arial" charset="0"/>
              <a:buNone/>
              <a:defRPr/>
            </a:pPr>
            <a:endParaRPr lang="en-US" sz="2000" b="1" i="1"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63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95B15B-3F17-4079-9648-2EE2B504C8AF}" type="slidenum">
              <a:rPr lang="en-US" altLang="en-US" sz="1200" smtClean="0">
                <a:solidFill>
                  <a:srgbClr val="898989"/>
                </a:solidFill>
              </a:rPr>
              <a:pPr>
                <a:spcBef>
                  <a:spcPct val="0"/>
                </a:spcBef>
                <a:buFontTx/>
                <a:buNone/>
              </a:pPr>
              <a:t>272</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altLang="en-US" b="1"/>
              <a:t>Motivational Theories</a:t>
            </a:r>
          </a:p>
        </p:txBody>
      </p:sp>
      <p:sp>
        <p:nvSpPr>
          <p:cNvPr id="6" name="Content Placeholder 5"/>
          <p:cNvSpPr>
            <a:spLocks noGrp="1"/>
          </p:cNvSpPr>
          <p:nvPr>
            <p:ph idx="1"/>
          </p:nvPr>
        </p:nvSpPr>
        <p:spPr>
          <a:xfrm>
            <a:off x="457200" y="990600"/>
            <a:ext cx="8229600" cy="5105400"/>
          </a:xfrm>
        </p:spPr>
        <p:txBody>
          <a:bodyPr>
            <a:normAutofit fontScale="85000" lnSpcReduction="20000"/>
          </a:bodyPr>
          <a:lstStyle/>
          <a:p>
            <a:pPr marL="914400" lvl="1" indent="-457200" algn="ctr">
              <a:spcBef>
                <a:spcPct val="50000"/>
              </a:spcBef>
              <a:buClr>
                <a:srgbClr val="0084CC"/>
              </a:buClr>
              <a:buFont typeface="Arial" charset="0"/>
              <a:buNone/>
              <a:defRPr/>
            </a:pPr>
            <a:r>
              <a:rPr lang="en-US" b="1" u="sng" dirty="0">
                <a:latin typeface="Kabel Bk BT" pitchFamily="34" charset="0"/>
              </a:rPr>
              <a:t>The Oldham-</a:t>
            </a:r>
            <a:r>
              <a:rPr lang="en-US" b="1" u="sng" dirty="0" err="1">
                <a:latin typeface="Kabel Bk BT" pitchFamily="34" charset="0"/>
              </a:rPr>
              <a:t>Hackman</a:t>
            </a:r>
            <a:r>
              <a:rPr lang="en-US" b="1" u="sng" dirty="0">
                <a:latin typeface="Kabel Bk BT" pitchFamily="34" charset="0"/>
              </a:rPr>
              <a:t> job characteristics model</a:t>
            </a:r>
          </a:p>
          <a:p>
            <a:pPr marL="914400" lvl="1" indent="-457200">
              <a:spcBef>
                <a:spcPct val="50000"/>
              </a:spcBef>
              <a:buClr>
                <a:srgbClr val="0084CC"/>
              </a:buClr>
              <a:buFont typeface="Wingdings" pitchFamily="2" charset="2"/>
              <a:buChar char="v"/>
              <a:defRPr/>
            </a:pPr>
            <a:endParaRPr lang="en-US" b="1" dirty="0">
              <a:latin typeface="Kabel Bk BT" pitchFamily="34" charset="0"/>
            </a:endParaRPr>
          </a:p>
          <a:p>
            <a:pPr marL="914400" lvl="1" indent="-457200">
              <a:spcBef>
                <a:spcPct val="50000"/>
              </a:spcBef>
              <a:buClr>
                <a:schemeClr val="tx1"/>
              </a:buClr>
              <a:buFont typeface="Wingdings" pitchFamily="2" charset="2"/>
              <a:buChar char="ü"/>
              <a:defRPr/>
            </a:pPr>
            <a:r>
              <a:rPr lang="en-US" b="1" dirty="0">
                <a:latin typeface="Kabel Bk BT" pitchFamily="34" charset="0"/>
              </a:rPr>
              <a:t>Skill Variety</a:t>
            </a:r>
            <a:r>
              <a:rPr lang="en-US" dirty="0">
                <a:latin typeface="Kabel Bk BT" pitchFamily="34" charset="0"/>
              </a:rPr>
              <a:t> – the number of job skills that the job holder has the opportunity to exercise</a:t>
            </a:r>
          </a:p>
          <a:p>
            <a:pPr marL="914400" lvl="1" indent="-457200">
              <a:spcBef>
                <a:spcPct val="50000"/>
              </a:spcBef>
              <a:buClr>
                <a:schemeClr val="tx1"/>
              </a:buClr>
              <a:buFont typeface="Wingdings" pitchFamily="2" charset="2"/>
              <a:buChar char="ü"/>
              <a:defRPr/>
            </a:pPr>
            <a:r>
              <a:rPr lang="en-US" b="1" dirty="0">
                <a:latin typeface="Kabel Bk BT" pitchFamily="34" charset="0"/>
              </a:rPr>
              <a:t>Task Identity</a:t>
            </a:r>
            <a:r>
              <a:rPr lang="en-US" dirty="0">
                <a:latin typeface="Kabel Bk BT" pitchFamily="34" charset="0"/>
              </a:rPr>
              <a:t> – the degree to which your work and its result are identifiable as belonging to you</a:t>
            </a:r>
          </a:p>
          <a:p>
            <a:pPr marL="914400" lvl="1" indent="-457200">
              <a:spcBef>
                <a:spcPct val="50000"/>
              </a:spcBef>
              <a:buClr>
                <a:schemeClr val="tx1"/>
              </a:buClr>
              <a:buFont typeface="Wingdings" pitchFamily="2" charset="2"/>
              <a:buChar char="ü"/>
              <a:defRPr/>
            </a:pPr>
            <a:r>
              <a:rPr lang="en-US" b="1" dirty="0">
                <a:latin typeface="Kabel Bk BT" pitchFamily="34" charset="0"/>
              </a:rPr>
              <a:t>Task Significance</a:t>
            </a:r>
            <a:r>
              <a:rPr lang="en-US" dirty="0">
                <a:latin typeface="Kabel Bk BT" pitchFamily="34" charset="0"/>
              </a:rPr>
              <a:t> – the degree to which your job has an influence on others</a:t>
            </a:r>
          </a:p>
          <a:p>
            <a:pPr marL="914400" lvl="1" indent="-457200">
              <a:spcBef>
                <a:spcPct val="50000"/>
              </a:spcBef>
              <a:buClr>
                <a:schemeClr val="tx1"/>
              </a:buClr>
              <a:buFont typeface="Wingdings" pitchFamily="2" charset="2"/>
              <a:buChar char="ü"/>
              <a:defRPr/>
            </a:pPr>
            <a:r>
              <a:rPr lang="en-US" b="1" dirty="0">
                <a:latin typeface="Kabel Bk BT" pitchFamily="34" charset="0"/>
              </a:rPr>
              <a:t>Autonomy</a:t>
            </a:r>
            <a:r>
              <a:rPr lang="en-US" dirty="0">
                <a:latin typeface="Kabel Bk BT" pitchFamily="34" charset="0"/>
              </a:rPr>
              <a:t> – the discretion you have about the way that you do the job</a:t>
            </a:r>
          </a:p>
          <a:p>
            <a:pPr marL="914400" lvl="1" indent="-457200">
              <a:spcBef>
                <a:spcPct val="50000"/>
              </a:spcBef>
              <a:buClr>
                <a:schemeClr val="tx1"/>
              </a:buClr>
              <a:buFont typeface="Wingdings" pitchFamily="2" charset="2"/>
              <a:buChar char="ü"/>
              <a:defRPr/>
            </a:pPr>
            <a:r>
              <a:rPr lang="en-US" b="1" dirty="0">
                <a:latin typeface="Kabel Bk BT" pitchFamily="34" charset="0"/>
              </a:rPr>
              <a:t>Feedback</a:t>
            </a:r>
            <a:r>
              <a:rPr lang="en-US" dirty="0">
                <a:latin typeface="Kabel Bk BT" pitchFamily="34" charset="0"/>
              </a:rPr>
              <a:t> – the information that you get back about the result of your work</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83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68A483-9489-4ACB-BAA4-22720D30770A}" type="slidenum">
              <a:rPr lang="en-US" altLang="en-US" sz="1200" smtClean="0">
                <a:solidFill>
                  <a:srgbClr val="898989"/>
                </a:solidFill>
              </a:rPr>
              <a:pPr>
                <a:spcBef>
                  <a:spcPct val="0"/>
                </a:spcBef>
                <a:buFontTx/>
                <a:buNone/>
              </a:pPr>
              <a:t>273</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Grp="1" noChangeArrowheads="1"/>
          </p:cNvSpPr>
          <p:nvPr>
            <p:ph idx="1"/>
          </p:nvPr>
        </p:nvSpPr>
        <p:spPr>
          <a:xfrm>
            <a:off x="457200" y="990600"/>
            <a:ext cx="7924800" cy="3243965"/>
          </a:xfrm>
        </p:spPr>
        <p:txBody>
          <a:bodyPr>
            <a:spAutoFit/>
          </a:bodyPr>
          <a:lstStyle/>
          <a:p>
            <a:pPr marL="971550" lvl="1" indent="-514350">
              <a:lnSpc>
                <a:spcPct val="200000"/>
              </a:lnSpc>
              <a:buFont typeface="+mj-lt"/>
              <a:buAutoNum type="arabicPeriod" startAt="24"/>
              <a:defRPr/>
            </a:pPr>
            <a:r>
              <a:rPr lang="en-US" sz="3200" dirty="0"/>
              <a:t>Plan Quality Management [PLANNING]</a:t>
            </a:r>
          </a:p>
          <a:p>
            <a:pPr marL="914400" lvl="1" indent="-457200">
              <a:lnSpc>
                <a:spcPct val="200000"/>
              </a:lnSpc>
              <a:buFont typeface="Calibri" pitchFamily="34" charset="0"/>
              <a:buAutoNum type="arabicPeriod" startAt="24"/>
              <a:defRPr/>
            </a:pPr>
            <a:r>
              <a:rPr lang="en-US" sz="3200" dirty="0"/>
              <a:t>Perform Quality Assurance [EXECUTING]</a:t>
            </a:r>
          </a:p>
          <a:p>
            <a:pPr marL="914400" lvl="1" indent="-457200">
              <a:lnSpc>
                <a:spcPct val="200000"/>
              </a:lnSpc>
              <a:buFont typeface="Calibri" pitchFamily="34" charset="0"/>
              <a:buAutoNum type="arabicPeriod" startAt="24"/>
              <a:defRPr/>
            </a:pPr>
            <a:r>
              <a:rPr lang="en-US" sz="3200" dirty="0"/>
              <a:t>Control Quality [M&amp;C]</a:t>
            </a:r>
          </a:p>
        </p:txBody>
      </p:sp>
      <p:sp>
        <p:nvSpPr>
          <p:cNvPr id="415747" name="Rectangle 3"/>
          <p:cNvSpPr>
            <a:spLocks noGrp="1" noChangeArrowheads="1"/>
          </p:cNvSpPr>
          <p:nvPr>
            <p:ph type="title"/>
          </p:nvPr>
        </p:nvSpPr>
        <p:spPr/>
        <p:txBody>
          <a:bodyPr/>
          <a:lstStyle/>
          <a:p>
            <a:r>
              <a:rPr altLang="en-US"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5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2BB76A-211D-4779-903F-6B89F8D941C3}" type="slidenum">
              <a:rPr lang="en-US" altLang="en-US" sz="1200" smtClean="0">
                <a:solidFill>
                  <a:srgbClr val="898989"/>
                </a:solidFill>
              </a:rPr>
              <a:pPr>
                <a:spcBef>
                  <a:spcPct val="0"/>
                </a:spcBef>
                <a:buFontTx/>
                <a:buNone/>
              </a:pPr>
              <a:t>220</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altLang="en-US" b="1"/>
              <a:t>Motivational Theories</a:t>
            </a:r>
          </a:p>
        </p:txBody>
      </p:sp>
      <p:sp>
        <p:nvSpPr>
          <p:cNvPr id="530435" name="Text Box 3"/>
          <p:cNvSpPr>
            <a:spLocks noGrp="1" noChangeArrowheads="1"/>
          </p:cNvSpPr>
          <p:nvPr>
            <p:ph idx="1"/>
          </p:nvPr>
        </p:nvSpPr>
        <p:spPr>
          <a:xfrm>
            <a:off x="457200" y="990600"/>
            <a:ext cx="8229600" cy="4862513"/>
          </a:xfrm>
        </p:spPr>
        <p:txBody>
          <a:bodyPr>
            <a:spAutoFit/>
          </a:bodyPr>
          <a:lstStyle/>
          <a:p>
            <a:pPr marL="914400" lvl="1" indent="-457200" algn="ctr">
              <a:spcBef>
                <a:spcPct val="50000"/>
              </a:spcBef>
              <a:buClr>
                <a:srgbClr val="0084CC"/>
              </a:buClr>
              <a:buFont typeface="Arial" panose="020B0604020202020204" pitchFamily="34" charset="0"/>
              <a:buNone/>
            </a:pPr>
            <a:r>
              <a:rPr lang="en-US" altLang="en-US" sz="2000" b="1" u="sng">
                <a:latin typeface="Kabel Bk BT"/>
              </a:rPr>
              <a:t>McGregor’s Theory X</a:t>
            </a:r>
          </a:p>
          <a:p>
            <a:pPr marL="914400" lvl="1" indent="-457200">
              <a:spcBef>
                <a:spcPct val="50000"/>
              </a:spcBef>
              <a:buClr>
                <a:srgbClr val="0084CC"/>
              </a:buClr>
              <a:buFont typeface="Wingdings" panose="05000000000000000000" pitchFamily="2" charset="2"/>
              <a:buChar char="v"/>
            </a:pPr>
            <a:endParaRPr lang="en-US" altLang="en-US" sz="2000">
              <a:latin typeface="Kabel Bk BT"/>
            </a:endParaRPr>
          </a:p>
          <a:p>
            <a:pPr marL="914400" lvl="1" indent="-457200">
              <a:spcBef>
                <a:spcPct val="50000"/>
              </a:spcBef>
              <a:buFont typeface="Wingdings" panose="05000000000000000000" pitchFamily="2" charset="2"/>
              <a:buChar char="ü"/>
            </a:pPr>
            <a:r>
              <a:rPr lang="en-US" altLang="en-US" sz="2000">
                <a:latin typeface="Kabel Bk BT"/>
              </a:rPr>
              <a:t>The average worker is inherently lazy and needs supervisions</a:t>
            </a:r>
          </a:p>
          <a:p>
            <a:pPr marL="914400" lvl="1" indent="-457200">
              <a:spcBef>
                <a:spcPct val="50000"/>
              </a:spcBef>
              <a:buFont typeface="Wingdings" panose="05000000000000000000" pitchFamily="2" charset="2"/>
              <a:buChar char="ü"/>
            </a:pPr>
            <a:r>
              <a:rPr lang="en-US" altLang="en-US" sz="2000">
                <a:latin typeface="Kabel Bk BT"/>
              </a:rPr>
              <a:t>The average worker dislikes work and avoids work whenever possible</a:t>
            </a:r>
          </a:p>
          <a:p>
            <a:pPr marL="914400" lvl="1" indent="-457200">
              <a:spcBef>
                <a:spcPct val="50000"/>
              </a:spcBef>
              <a:buFont typeface="Wingdings" panose="05000000000000000000" pitchFamily="2" charset="2"/>
              <a:buChar char="ü"/>
            </a:pPr>
            <a:r>
              <a:rPr lang="en-US" altLang="en-US" sz="2000">
                <a:latin typeface="Kabel Bk BT"/>
              </a:rPr>
              <a:t>To induce adequate effort, the supervisor must threaten punishment and exercise careful supervision</a:t>
            </a:r>
          </a:p>
          <a:p>
            <a:pPr marL="914400" lvl="1" indent="-457200">
              <a:spcBef>
                <a:spcPct val="50000"/>
              </a:spcBef>
              <a:buFont typeface="Wingdings" panose="05000000000000000000" pitchFamily="2" charset="2"/>
              <a:buChar char="ü"/>
            </a:pPr>
            <a:r>
              <a:rPr lang="en-US" altLang="en-US" sz="2000">
                <a:latin typeface="Kabel Bk BT"/>
              </a:rPr>
              <a:t>The average worker avoids increased responsibility and seeks to be directed</a:t>
            </a:r>
          </a:p>
          <a:p>
            <a:pPr marL="914400" lvl="1" indent="-457200" algn="ctr">
              <a:spcBef>
                <a:spcPct val="50000"/>
              </a:spcBef>
              <a:buClr>
                <a:srgbClr val="0084CC"/>
              </a:buClr>
              <a:buFont typeface="Arial" panose="020B0604020202020204" pitchFamily="34" charset="0"/>
              <a:buNone/>
            </a:pPr>
            <a:r>
              <a:rPr lang="en-US" altLang="en-US" sz="2000" b="1">
                <a:latin typeface="HGSMinchoL"/>
                <a:ea typeface="HGSMinchoL"/>
                <a:cs typeface="HGSMinchoL"/>
              </a:rPr>
              <a:t>Theory X relies on Strict Rules, Performance incentives, Rewards, Threats to job security</a:t>
            </a:r>
          </a:p>
          <a:p>
            <a:pPr marL="914400" lvl="1" indent="-457200">
              <a:spcBef>
                <a:spcPct val="50000"/>
              </a:spcBef>
              <a:buClr>
                <a:srgbClr val="0084CC"/>
              </a:buClr>
              <a:buFont typeface="Wingdings" panose="05000000000000000000" pitchFamily="2" charset="2"/>
              <a:buChar char="v"/>
            </a:pPr>
            <a:endParaRPr lang="en-US" altLang="en-US" sz="2000">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04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2F7BD5-5210-43AB-A914-387D37873E87}" type="slidenum">
              <a:rPr lang="en-US" altLang="en-US" sz="1200" smtClean="0">
                <a:solidFill>
                  <a:srgbClr val="898989"/>
                </a:solidFill>
              </a:rPr>
              <a:pPr>
                <a:spcBef>
                  <a:spcPct val="0"/>
                </a:spcBef>
                <a:buFontTx/>
                <a:buNone/>
              </a:pPr>
              <a:t>274</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altLang="en-US" b="1"/>
              <a:t>Motivational Theories</a:t>
            </a:r>
          </a:p>
        </p:txBody>
      </p:sp>
      <p:sp>
        <p:nvSpPr>
          <p:cNvPr id="115715" name="Content Placeholder 6"/>
          <p:cNvSpPr>
            <a:spLocks noGrp="1"/>
          </p:cNvSpPr>
          <p:nvPr>
            <p:ph idx="1"/>
          </p:nvPr>
        </p:nvSpPr>
        <p:spPr>
          <a:xfrm>
            <a:off x="457200" y="990600"/>
            <a:ext cx="8229600" cy="5105400"/>
          </a:xfrm>
        </p:spPr>
        <p:txBody>
          <a:bodyPr>
            <a:normAutofit lnSpcReduction="10000"/>
          </a:bodyPr>
          <a:lstStyle/>
          <a:p>
            <a:pPr marL="914400" lvl="1" indent="-457200" algn="ctr">
              <a:spcBef>
                <a:spcPct val="50000"/>
              </a:spcBef>
              <a:buClr>
                <a:srgbClr val="0084CC"/>
              </a:buClr>
              <a:buFont typeface="Arial" panose="020B0604020202020204" pitchFamily="34" charset="0"/>
              <a:buNone/>
              <a:defRPr/>
            </a:pPr>
            <a:r>
              <a:rPr lang="en-US" altLang="en-US" sz="2000" b="1" u="sng">
                <a:latin typeface="Kabel Bk BT" pitchFamily="32" charset="0"/>
              </a:rPr>
              <a:t>McGregor’s Theory Y</a:t>
            </a:r>
          </a:p>
          <a:p>
            <a:pPr marL="914400" lvl="1" indent="-457200">
              <a:spcBef>
                <a:spcPct val="50000"/>
              </a:spcBef>
              <a:buClr>
                <a:srgbClr val="0084CC"/>
              </a:buClr>
              <a:buFont typeface="Wingdings" panose="05000000000000000000" pitchFamily="2" charset="2"/>
              <a:buChar char="v"/>
              <a:defRPr/>
            </a:pPr>
            <a:endParaRPr lang="en-US" altLang="en-US" sz="2000">
              <a:latin typeface="Kabel Bk BT" pitchFamily="32" charset="0"/>
            </a:endParaRPr>
          </a:p>
          <a:p>
            <a:pPr marL="914400" lvl="1" indent="-457200">
              <a:spcBef>
                <a:spcPct val="50000"/>
              </a:spcBef>
              <a:buFont typeface="Wingdings" panose="05000000000000000000" pitchFamily="2" charset="2"/>
              <a:buChar char="ü"/>
              <a:defRPr/>
            </a:pPr>
            <a:r>
              <a:rPr lang="en-US" altLang="en-US" sz="2000">
                <a:latin typeface="Kabel Bk BT" pitchFamily="32" charset="0"/>
              </a:rPr>
              <a:t>Workers are willing to do the job without continuous supervision</a:t>
            </a:r>
          </a:p>
          <a:p>
            <a:pPr marL="914400" lvl="1" indent="-457200">
              <a:spcBef>
                <a:spcPct val="50000"/>
              </a:spcBef>
              <a:buFont typeface="Wingdings" panose="05000000000000000000" pitchFamily="2" charset="2"/>
              <a:buChar char="ü"/>
              <a:defRPr/>
            </a:pPr>
            <a:r>
              <a:rPr lang="en-US" altLang="en-US" sz="2000">
                <a:latin typeface="Kabel Bk BT" pitchFamily="32" charset="0"/>
              </a:rPr>
              <a:t>The average worker wants to be active and finds the physical and mental effort on the job satisfying</a:t>
            </a:r>
          </a:p>
          <a:p>
            <a:pPr marL="914400" lvl="1" indent="-457200">
              <a:spcBef>
                <a:spcPct val="50000"/>
              </a:spcBef>
              <a:buFont typeface="Wingdings" panose="05000000000000000000" pitchFamily="2" charset="2"/>
              <a:buChar char="ü"/>
              <a:defRPr/>
            </a:pPr>
            <a:r>
              <a:rPr lang="en-US" altLang="en-US" sz="2000">
                <a:latin typeface="Kabel Bk BT" pitchFamily="32" charset="0"/>
              </a:rPr>
              <a:t>Greatest results come from willing participation which will tend to produce self-direction towards goals without coercion and control</a:t>
            </a:r>
          </a:p>
          <a:p>
            <a:pPr marL="914400" lvl="1" indent="-457200">
              <a:spcBef>
                <a:spcPct val="50000"/>
              </a:spcBef>
              <a:buFont typeface="Wingdings" panose="05000000000000000000" pitchFamily="2" charset="2"/>
              <a:buChar char="ü"/>
              <a:defRPr/>
            </a:pPr>
            <a:r>
              <a:rPr lang="en-US" altLang="en-US" sz="2000">
                <a:latin typeface="Kabel Bk BT" pitchFamily="32" charset="0"/>
              </a:rPr>
              <a:t>The average worker seeks opportunity for personal improvement and self respect</a:t>
            </a:r>
          </a:p>
          <a:p>
            <a:pPr marL="914400" lvl="1" indent="-457200">
              <a:spcBef>
                <a:spcPct val="50000"/>
              </a:spcBef>
              <a:buClr>
                <a:srgbClr val="0084CC"/>
              </a:buClr>
              <a:buFont typeface="Wingdings" panose="05000000000000000000" pitchFamily="2" charset="2"/>
              <a:buChar char="v"/>
              <a:defRPr/>
            </a:pPr>
            <a:endParaRPr lang="en-US" altLang="en-US" sz="2000">
              <a:latin typeface="Kabel Bk BT" pitchFamily="32" charset="0"/>
            </a:endParaRPr>
          </a:p>
          <a:p>
            <a:pPr marL="914400" lvl="1" indent="-457200" algn="ctr">
              <a:spcBef>
                <a:spcPct val="50000"/>
              </a:spcBef>
              <a:buClr>
                <a:srgbClr val="0084CC"/>
              </a:buClr>
              <a:buFont typeface="Arial" panose="020B0604020202020204" pitchFamily="34" charset="0"/>
              <a:buNone/>
              <a:defRPr/>
            </a:pPr>
            <a:r>
              <a:rPr lang="en-US" altLang="en-US" sz="2000" b="1">
                <a:latin typeface="HGSMinchoL"/>
                <a:ea typeface="HGSMinchoL"/>
                <a:cs typeface="HGSMinchoL"/>
              </a:rPr>
              <a:t>Theory Y relies on worker participation in decisions, cordial manager-worker relationships, worker designed job methodology, worker individualism</a:t>
            </a:r>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24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40CD69-2E8B-4E76-82FD-29D2CFF50A83}" type="slidenum">
              <a:rPr lang="en-US" altLang="en-US" sz="1200" smtClean="0">
                <a:solidFill>
                  <a:srgbClr val="898989"/>
                </a:solidFill>
              </a:rPr>
              <a:pPr>
                <a:spcBef>
                  <a:spcPct val="0"/>
                </a:spcBef>
                <a:buFontTx/>
                <a:buNone/>
              </a:pPr>
              <a:t>275</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pPr>
              <a:defRPr/>
            </a:pPr>
            <a:r>
              <a:rPr altLang="en-US" sz="4800" b="1"/>
              <a:t>Leadership Theories</a:t>
            </a:r>
          </a:p>
        </p:txBody>
      </p:sp>
      <p:sp>
        <p:nvSpPr>
          <p:cNvPr id="8" name="Text Box 4"/>
          <p:cNvSpPr>
            <a:spLocks noGrp="1" noChangeArrowheads="1"/>
          </p:cNvSpPr>
          <p:nvPr>
            <p:ph idx="1"/>
          </p:nvPr>
        </p:nvSpPr>
        <p:spPr>
          <a:xfrm>
            <a:off x="457200" y="990600"/>
            <a:ext cx="8229600" cy="2252663"/>
          </a:xfrm>
        </p:spPr>
        <p:txBody>
          <a:bodyPr>
            <a:spAutoFit/>
          </a:bodyPr>
          <a:lstStyle/>
          <a:p>
            <a:pPr marL="682625" lvl="1" indent="-628650">
              <a:lnSpc>
                <a:spcPct val="150000"/>
              </a:lnSpc>
              <a:buClr>
                <a:schemeClr val="tx2">
                  <a:lumMod val="60000"/>
                  <a:lumOff val="40000"/>
                </a:schemeClr>
              </a:buClr>
              <a:buFont typeface="Arial" panose="020B0604020202020204" pitchFamily="34" charset="0"/>
              <a:buNone/>
              <a:defRPr/>
            </a:pPr>
            <a:r>
              <a:rPr lang="en-US" sz="2400" dirty="0">
                <a:latin typeface="Kabel Bk BT" pitchFamily="34" charset="0"/>
              </a:rPr>
              <a:t>Leadership Theories</a:t>
            </a:r>
          </a:p>
          <a:p>
            <a:pPr marL="1146175" lvl="3" indent="-463550">
              <a:lnSpc>
                <a:spcPct val="150000"/>
              </a:lnSpc>
              <a:buFont typeface="Wingdings" pitchFamily="2" charset="2"/>
              <a:buChar char="ü"/>
              <a:defRPr/>
            </a:pPr>
            <a:r>
              <a:rPr lang="en-US" dirty="0">
                <a:latin typeface="Kabel Bk BT" pitchFamily="34" charset="0"/>
              </a:rPr>
              <a:t>Theory Z of William  </a:t>
            </a:r>
            <a:r>
              <a:rPr lang="en-US" dirty="0" err="1">
                <a:latin typeface="Kabel Bk BT" pitchFamily="34" charset="0"/>
              </a:rPr>
              <a:t>Ouchi</a:t>
            </a:r>
            <a:endParaRPr lang="en-US" dirty="0">
              <a:latin typeface="Kabel Bk BT" pitchFamily="34" charset="0"/>
            </a:endParaRPr>
          </a:p>
          <a:p>
            <a:pPr marL="1146175" lvl="3" indent="-463550">
              <a:lnSpc>
                <a:spcPct val="150000"/>
              </a:lnSpc>
              <a:buFont typeface="Wingdings" pitchFamily="2" charset="2"/>
              <a:buChar char="ü"/>
              <a:defRPr/>
            </a:pPr>
            <a:r>
              <a:rPr lang="en-US" dirty="0">
                <a:latin typeface="Kabel Bk BT" pitchFamily="34" charset="0"/>
              </a:rPr>
              <a:t>Contingency Theory of Fred Fiedler</a:t>
            </a:r>
          </a:p>
          <a:p>
            <a:pPr marL="914400" lvl="1" indent="-457200">
              <a:lnSpc>
                <a:spcPct val="150000"/>
              </a:lnSpc>
              <a:buClr>
                <a:schemeClr val="bg1"/>
              </a:buClr>
              <a:defRPr/>
            </a:pPr>
            <a:endParaRPr lang="en-US" sz="2400" dirty="0">
              <a:latin typeface="Kabel Bk BT"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4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03B929-BA2F-4F90-BE4A-DCD8F3BA5DE6}" type="slidenum">
              <a:rPr lang="en-US" altLang="en-US" sz="1200" smtClean="0">
                <a:solidFill>
                  <a:srgbClr val="898989"/>
                </a:solidFill>
              </a:rPr>
              <a:pPr>
                <a:spcBef>
                  <a:spcPct val="0"/>
                </a:spcBef>
                <a:buFontTx/>
                <a:buNone/>
              </a:pPr>
              <a:t>276</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itle 1"/>
          <p:cNvSpPr>
            <a:spLocks noGrp="1"/>
          </p:cNvSpPr>
          <p:nvPr>
            <p:ph type="title"/>
          </p:nvPr>
        </p:nvSpPr>
        <p:spPr/>
        <p:txBody>
          <a:bodyPr/>
          <a:lstStyle/>
          <a:p>
            <a:r>
              <a:rPr altLang="en-US" b="1"/>
              <a:t>Leadership Theories</a:t>
            </a:r>
            <a:endParaRPr altLang="en-US"/>
          </a:p>
        </p:txBody>
      </p:sp>
      <p:sp>
        <p:nvSpPr>
          <p:cNvPr id="117763" name="Content Placeholder 2"/>
          <p:cNvSpPr>
            <a:spLocks noGrp="1"/>
          </p:cNvSpPr>
          <p:nvPr>
            <p:ph idx="1"/>
          </p:nvPr>
        </p:nvSpPr>
        <p:spPr>
          <a:xfrm>
            <a:off x="457200" y="990600"/>
            <a:ext cx="8229600" cy="5105400"/>
          </a:xfrm>
        </p:spPr>
        <p:txBody>
          <a:bodyPr>
            <a:normAutofit lnSpcReduction="10000"/>
          </a:bodyPr>
          <a:lstStyle/>
          <a:p>
            <a:pPr marL="0" indent="0">
              <a:buFont typeface="Arial" panose="020B0604020202020204" pitchFamily="34" charset="0"/>
              <a:buNone/>
              <a:defRPr/>
            </a:pPr>
            <a:r>
              <a:rPr lang="en-US" altLang="en-US" b="1"/>
              <a:t>Theory Z Proposed by William  Ouchi</a:t>
            </a:r>
          </a:p>
          <a:p>
            <a:pPr marL="0" indent="0">
              <a:buFont typeface="Arial" panose="020B0604020202020204" pitchFamily="34" charset="0"/>
              <a:buNone/>
              <a:defRPr/>
            </a:pPr>
            <a:endParaRPr lang="en-US" altLang="en-US"/>
          </a:p>
          <a:p>
            <a:pPr marL="0" indent="0">
              <a:buFont typeface="Arial" panose="020B0604020202020204" pitchFamily="34" charset="0"/>
              <a:buNone/>
              <a:defRPr/>
            </a:pPr>
            <a:r>
              <a:rPr lang="en-US" altLang="en-US"/>
              <a:t>According  to  Theory  Z, people  who  don’t  fit either  Theory  X  or Theory  Y  are really a combination  of  the  two. </a:t>
            </a:r>
          </a:p>
          <a:p>
            <a:pPr marL="0" indent="0">
              <a:buFont typeface="Arial" panose="020B0604020202020204" pitchFamily="34" charset="0"/>
              <a:buNone/>
              <a:defRPr/>
            </a:pPr>
            <a:endParaRPr lang="en-US" altLang="en-US"/>
          </a:p>
          <a:p>
            <a:pPr marL="0" indent="0">
              <a:buFont typeface="Arial" panose="020B0604020202020204" pitchFamily="34" charset="0"/>
              <a:buNone/>
              <a:defRPr/>
            </a:pPr>
            <a:r>
              <a:rPr lang="en-US" altLang="en-US"/>
              <a:t>People  who  develop  a leadership style based on Theory Z, use different styles  of leadership with different  people, depending  on  the  situation.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65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037608-1170-4766-BBF4-15514E0F8A6B}" type="slidenum">
              <a:rPr lang="en-US" altLang="en-US" sz="1200" smtClean="0">
                <a:solidFill>
                  <a:srgbClr val="898989"/>
                </a:solidFill>
              </a:rPr>
              <a:pPr>
                <a:spcBef>
                  <a:spcPct val="0"/>
                </a:spcBef>
                <a:buFontTx/>
                <a:buNone/>
              </a:pPr>
              <a:t>277</a:t>
            </a:fld>
            <a:endParaRPr lang="en-US" altLang="en-US"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eaLnBrk="1" hangingPunct="1"/>
            <a:r>
              <a:rPr altLang="en-US" b="1"/>
              <a:t>Leadership Theories</a:t>
            </a:r>
          </a:p>
        </p:txBody>
      </p:sp>
      <p:sp>
        <p:nvSpPr>
          <p:cNvPr id="538627" name="Rectangle 3"/>
          <p:cNvSpPr>
            <a:spLocks noGrp="1" noChangeArrowheads="1"/>
          </p:cNvSpPr>
          <p:nvPr>
            <p:ph idx="1"/>
          </p:nvPr>
        </p:nvSpPr>
        <p:spPr>
          <a:xfrm>
            <a:off x="457200" y="990600"/>
            <a:ext cx="8229600" cy="5105400"/>
          </a:xfrm>
        </p:spPr>
        <p:txBody>
          <a:bodyPr/>
          <a:lstStyle/>
          <a:p>
            <a:pPr>
              <a:buFont typeface="Arial" panose="020B0604020202020204" pitchFamily="34" charset="0"/>
              <a:buNone/>
            </a:pPr>
            <a:r>
              <a:rPr lang="en-US" altLang="en-US" sz="2400">
                <a:latin typeface="Kabel Bk BT"/>
              </a:rPr>
              <a:t>Contingency Theory of Fred Fiedler</a:t>
            </a:r>
          </a:p>
          <a:p>
            <a:pPr marL="746125" lvl="1" indent="-517525">
              <a:buFont typeface="Wingdings" panose="05000000000000000000" pitchFamily="2" charset="2"/>
              <a:buChar char="ü"/>
            </a:pPr>
            <a:r>
              <a:rPr lang="en-US" altLang="en-US" sz="2400">
                <a:latin typeface="Kabel Bk BT"/>
              </a:rPr>
              <a:t>No theory is best theory. Because best depends upon individual manager and organization.</a:t>
            </a:r>
          </a:p>
          <a:p>
            <a:pPr marL="746125" lvl="1" indent="-517525">
              <a:buFont typeface="Wingdings" panose="05000000000000000000" pitchFamily="2" charset="2"/>
              <a:buChar char="ü"/>
            </a:pPr>
            <a:r>
              <a:rPr lang="en-US" altLang="en-US" sz="2400">
                <a:latin typeface="Kabel Bk BT"/>
              </a:rPr>
              <a:t>Built on a combination of Theory Y behaviors and the Hygiene Theory</a:t>
            </a:r>
          </a:p>
          <a:p>
            <a:pPr marL="746125" lvl="1" indent="-517525">
              <a:buFont typeface="Wingdings" panose="05000000000000000000" pitchFamily="2" charset="2"/>
              <a:buChar char="ü"/>
            </a:pPr>
            <a:r>
              <a:rPr lang="en-US" altLang="en-US" sz="2400">
                <a:latin typeface="Kabel Bk BT"/>
              </a:rPr>
              <a:t>People are motivated to achieve level competency and will continue to be motivated by this need even after competency is reached</a:t>
            </a:r>
            <a:endParaRPr lang="en-GB" altLang="en-US" sz="2400">
              <a:latin typeface="Kabel Bk BT"/>
            </a:endParaRPr>
          </a:p>
          <a:p>
            <a:pPr marL="914400" lvl="2" indent="0" algn="ctr" eaLnBrk="1" hangingPunct="1">
              <a:lnSpc>
                <a:spcPct val="150000"/>
              </a:lnSpc>
              <a:buFontTx/>
              <a:buNone/>
            </a:pPr>
            <a:endParaRPr lang="en-US" altLang="en-US">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8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B1BF6C-FF63-446B-80A2-1D92C65854BB}" type="slidenum">
              <a:rPr lang="en-US" altLang="en-US" sz="1200" smtClean="0">
                <a:solidFill>
                  <a:srgbClr val="898989"/>
                </a:solidFill>
              </a:rPr>
              <a:pPr>
                <a:spcBef>
                  <a:spcPct val="0"/>
                </a:spcBef>
                <a:buFontTx/>
                <a:buNone/>
              </a:pPr>
              <a:t>278</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itle 1"/>
          <p:cNvSpPr>
            <a:spLocks noGrp="1"/>
          </p:cNvSpPr>
          <p:nvPr>
            <p:ph type="title"/>
          </p:nvPr>
        </p:nvSpPr>
        <p:spPr/>
        <p:txBody>
          <a:bodyPr/>
          <a:lstStyle/>
          <a:p>
            <a:r>
              <a:rPr altLang="en-US"/>
              <a:t>Leadership</a:t>
            </a:r>
          </a:p>
        </p:txBody>
      </p:sp>
      <p:pic>
        <p:nvPicPr>
          <p:cNvPr id="540675" name="Picture 4" descr="http://t1.gstatic.com/images?q=tbn:ANd9GcQWRaD05QadOgAdCiY46uvGKKUlLL-i7BzigYVup3A-BQ_gfHH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15206"/>
            <a:ext cx="2623482" cy="317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0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6DF9D6-5895-47F9-A658-FDFB0E6A6B36}" type="slidenum">
              <a:rPr lang="en-US" altLang="en-US" sz="1200" smtClean="0">
                <a:solidFill>
                  <a:srgbClr val="898989"/>
                </a:solidFill>
              </a:rPr>
              <a:pPr>
                <a:spcBef>
                  <a:spcPct val="0"/>
                </a:spcBef>
                <a:buFontTx/>
                <a:buNone/>
              </a:pPr>
              <a:t>279</a:t>
            </a:fld>
            <a:endParaRPr lang="en-US" altLang="en-US" sz="1200">
              <a:solidFill>
                <a:srgbClr val="898989"/>
              </a:solidFill>
            </a:endParaRPr>
          </a:p>
        </p:txBody>
      </p:sp>
      <p:pic>
        <p:nvPicPr>
          <p:cNvPr id="4" name="Picture 3"/>
          <p:cNvPicPr>
            <a:picLocks noChangeAspect="1"/>
          </p:cNvPicPr>
          <p:nvPr/>
        </p:nvPicPr>
        <p:blipFill>
          <a:blip r:embed="rId4"/>
          <a:stretch>
            <a:fillRect/>
          </a:stretch>
        </p:blipFill>
        <p:spPr>
          <a:xfrm>
            <a:off x="5638800" y="1008279"/>
            <a:ext cx="2704566" cy="318272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7128" y="4191000"/>
            <a:ext cx="1717625" cy="223772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itle 1"/>
          <p:cNvSpPr>
            <a:spLocks noGrp="1"/>
          </p:cNvSpPr>
          <p:nvPr>
            <p:ph type="title"/>
          </p:nvPr>
        </p:nvSpPr>
        <p:spPr/>
        <p:txBody>
          <a:bodyPr/>
          <a:lstStyle/>
          <a:p>
            <a:r>
              <a:rPr altLang="en-US"/>
              <a:t>Leadership Style</a:t>
            </a:r>
          </a:p>
        </p:txBody>
      </p:sp>
      <p:sp>
        <p:nvSpPr>
          <p:cNvPr id="542723" name="Content Placeholder 2"/>
          <p:cNvSpPr>
            <a:spLocks noGrp="1"/>
          </p:cNvSpPr>
          <p:nvPr>
            <p:ph idx="1"/>
          </p:nvPr>
        </p:nvSpPr>
        <p:spPr>
          <a:xfrm>
            <a:off x="457200" y="990600"/>
            <a:ext cx="8229600" cy="5105400"/>
          </a:xfrm>
        </p:spPr>
        <p:txBody>
          <a:bodyPr/>
          <a:lstStyle/>
          <a:p>
            <a:pPr>
              <a:buFont typeface="Arial" panose="020B0604020202020204" pitchFamily="34" charset="0"/>
              <a:buNone/>
            </a:pPr>
            <a:r>
              <a:rPr lang="en-US" altLang="en-US"/>
              <a:t>How leaders lead the group</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2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2ACB02-FB5E-4DD1-8D34-6A603E4D3BE0}" type="slidenum">
              <a:rPr lang="en-US" altLang="en-US" sz="1200" smtClean="0">
                <a:solidFill>
                  <a:srgbClr val="898989"/>
                </a:solidFill>
              </a:rPr>
              <a:pPr>
                <a:spcBef>
                  <a:spcPct val="0"/>
                </a:spcBef>
                <a:buFontTx/>
                <a:buNone/>
              </a:pPr>
              <a:t>280</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itle 1"/>
          <p:cNvSpPr>
            <a:spLocks noGrp="1"/>
          </p:cNvSpPr>
          <p:nvPr>
            <p:ph type="title"/>
          </p:nvPr>
        </p:nvSpPr>
        <p:spPr/>
        <p:txBody>
          <a:bodyPr/>
          <a:lstStyle/>
          <a:p>
            <a:r>
              <a:rPr altLang="en-US"/>
              <a:t>Leadership Style</a:t>
            </a:r>
          </a:p>
        </p:txBody>
      </p:sp>
      <p:sp>
        <p:nvSpPr>
          <p:cNvPr id="28675"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1. Transactional Leadership</a:t>
            </a:r>
          </a:p>
          <a:p>
            <a:pPr>
              <a:defRPr/>
            </a:pPr>
            <a:endParaRPr lang="en-US" sz="2800" dirty="0"/>
          </a:p>
          <a:p>
            <a:pPr marL="0" indent="0">
              <a:buFont typeface="Arial" panose="020B0604020202020204" pitchFamily="34" charset="0"/>
              <a:buNone/>
              <a:defRPr/>
            </a:pPr>
            <a:r>
              <a:rPr lang="en-US" sz="2800" dirty="0"/>
              <a:t>This style of leadership starts with the premise that team members agree to obey their leader totally when they take a job on. </a:t>
            </a:r>
          </a:p>
          <a:p>
            <a:pPr marL="0" indent="0">
              <a:buFont typeface="Arial" panose="020B0604020202020204" pitchFamily="34" charset="0"/>
              <a:buNone/>
              <a:defRPr/>
            </a:pPr>
            <a:endParaRPr lang="en-US" sz="2800" dirty="0"/>
          </a:p>
          <a:p>
            <a:pPr marL="0" indent="0">
              <a:buFont typeface="Arial" panose="020B0604020202020204" pitchFamily="34" charset="0"/>
              <a:buNone/>
              <a:defRPr/>
            </a:pPr>
            <a:r>
              <a:rPr lang="en-US" sz="2800" dirty="0"/>
              <a:t>The “transaction” is usually that the organization pays the team members, in return for their effort and compliance. </a:t>
            </a:r>
          </a:p>
          <a:p>
            <a:pPr>
              <a:defRPr/>
            </a:pPr>
            <a:endParaRPr lang="en-US" sz="4400"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4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FB0F3A-7D6A-40BC-AE61-A73D32C2BF5B}" type="slidenum">
              <a:rPr lang="en-US" altLang="en-US" sz="1200" smtClean="0">
                <a:solidFill>
                  <a:srgbClr val="898989"/>
                </a:solidFill>
              </a:rPr>
              <a:pPr>
                <a:spcBef>
                  <a:spcPct val="0"/>
                </a:spcBef>
                <a:buFontTx/>
                <a:buNone/>
              </a:pPr>
              <a:t>281</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itle 1"/>
          <p:cNvSpPr>
            <a:spLocks noGrp="1"/>
          </p:cNvSpPr>
          <p:nvPr>
            <p:ph type="title"/>
          </p:nvPr>
        </p:nvSpPr>
        <p:spPr/>
        <p:txBody>
          <a:bodyPr/>
          <a:lstStyle/>
          <a:p>
            <a:r>
              <a:rPr altLang="en-US"/>
              <a:t>Leadership Style</a:t>
            </a:r>
          </a:p>
        </p:txBody>
      </p:sp>
      <p:sp>
        <p:nvSpPr>
          <p:cNvPr id="29699"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2. Autocratic Leadership</a:t>
            </a:r>
          </a:p>
          <a:p>
            <a:pPr>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Under the autocratic leadership styles, all decision-making powers are centralized in the leader as shown such leaders are dictators. </a:t>
            </a:r>
          </a:p>
          <a:p>
            <a:pPr marL="0" indent="0">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Autocratic leadership is an extreme form of transactional leadership, where a leader exerts high levels of power over his or her employees or team members.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6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5053C2-03E8-49FC-A6AE-34D16D4A1E7E}" type="slidenum">
              <a:rPr lang="en-US" altLang="en-US" sz="1200" smtClean="0">
                <a:solidFill>
                  <a:srgbClr val="898989"/>
                </a:solidFill>
              </a:rPr>
              <a:pPr>
                <a:spcBef>
                  <a:spcPct val="0"/>
                </a:spcBef>
                <a:buFontTx/>
                <a:buNone/>
              </a:pPr>
              <a:t>282</a:t>
            </a:fld>
            <a:endParaRPr lang="en-US" altLang="en-US" sz="120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buFont typeface="Arial" panose="020B0604020202020204" pitchFamily="34" charset="0"/>
              <a:buNone/>
              <a:defRPr/>
            </a:pPr>
            <a:r>
              <a:rPr lang="en-US" sz="3500" b="1" dirty="0"/>
              <a:t>3. Transformational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leadership is a leadership style that is defined as leadership that creates valuable and positive change in the followers.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A person with this leadership style is a true leader who inspires his or her team with a shared vision of the future.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leaders are highly visible, and spend a lot of time communicating.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88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946E4B-41EF-4116-9696-D4E86BB02B3B}" type="slidenum">
              <a:rPr lang="en-US" altLang="en-US" sz="1200" smtClean="0">
                <a:solidFill>
                  <a:srgbClr val="898989"/>
                </a:solidFill>
              </a:rPr>
              <a:pPr>
                <a:spcBef>
                  <a:spcPct val="0"/>
                </a:spcBef>
                <a:buFontTx/>
                <a:buNone/>
              </a:pPr>
              <a:t>283</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7"/>
          <p:cNvSpPr>
            <a:spLocks noGrp="1" noChangeArrowheads="1"/>
          </p:cNvSpPr>
          <p:nvPr>
            <p:ph type="title"/>
          </p:nvPr>
        </p:nvSpPr>
        <p:spPr>
          <a:xfrm>
            <a:off x="0" y="0"/>
            <a:ext cx="9144000" cy="838200"/>
          </a:xfrm>
        </p:spPr>
        <p:txBody>
          <a:bodyPr/>
          <a:lstStyle/>
          <a:p>
            <a:r>
              <a:rPr altLang="en-US" sz="4800" b="1" dirty="0"/>
              <a:t>2</a:t>
            </a:r>
            <a:r>
              <a:rPr lang="en-US" altLang="en-US" sz="4800" b="1" dirty="0"/>
              <a:t>4</a:t>
            </a:r>
            <a:r>
              <a:rPr altLang="en-US" sz="4800" b="1" dirty="0"/>
              <a:t>. Plan Quality Management</a:t>
            </a:r>
          </a:p>
        </p:txBody>
      </p:sp>
      <p:sp>
        <p:nvSpPr>
          <p:cNvPr id="417795" name="Text Box 11"/>
          <p:cNvSpPr>
            <a:spLocks noGrp="1" noChangeArrowheads="1"/>
          </p:cNvSpPr>
          <p:nvPr>
            <p:ph idx="1"/>
          </p:nvPr>
        </p:nvSpPr>
        <p:spPr>
          <a:xfrm>
            <a:off x="457200" y="2362200"/>
            <a:ext cx="8153400" cy="3763963"/>
          </a:xfrm>
        </p:spPr>
        <p:txBody>
          <a:bodyPr/>
          <a:lstStyle/>
          <a:p>
            <a:pPr marL="0" indent="0">
              <a:buFont typeface="Arial" panose="020B0604020202020204" pitchFamily="34" charset="0"/>
              <a:buNone/>
            </a:pPr>
            <a:r>
              <a:rPr lang="en-US" altLang="en-US" sz="2800" b="1"/>
              <a:t>Identifying quality requirements and/or standards for the project and product, and documenting how the project will demonstrate compliance.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77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9C17DB-A052-4E7C-B426-C9A97A2C441E}" type="slidenum">
              <a:rPr lang="en-US" altLang="en-US" sz="1200" smtClean="0">
                <a:solidFill>
                  <a:srgbClr val="898989"/>
                </a:solidFill>
              </a:rPr>
              <a:pPr>
                <a:spcBef>
                  <a:spcPct val="0"/>
                </a:spcBef>
                <a:buFontTx/>
                <a:buNone/>
              </a:pPr>
              <a:t>221</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marL="0" indent="0">
              <a:buFont typeface="Arial" panose="020B0604020202020204" pitchFamily="34" charset="0"/>
              <a:buNone/>
              <a:defRPr/>
            </a:pPr>
            <a:r>
              <a:rPr lang="en-US" sz="3500" b="1" dirty="0"/>
              <a:t>4. Servant Leadership</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When someone, at any level within an organization, leads simply by virtue of meeting the needs of his or her team, he or she is described as a “servant leader”.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Servant Leadership’s focus was on the leader as a servant, with his or her key role being in developing, enabling and supporting team members, helping them fully develop their potential and deliver their best.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09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9D239D-F3D7-4392-BB1B-467C15804733}" type="slidenum">
              <a:rPr lang="en-US" altLang="en-US" sz="1200" smtClean="0">
                <a:solidFill>
                  <a:srgbClr val="898989"/>
                </a:solidFill>
              </a:rPr>
              <a:pPr>
                <a:spcBef>
                  <a:spcPct val="0"/>
                </a:spcBef>
                <a:buFontTx/>
                <a:buNone/>
              </a:pPr>
              <a:t>284</a:t>
            </a:fld>
            <a:endParaRPr lang="en-US" altLang="en-US" sz="120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itle 1"/>
          <p:cNvSpPr>
            <a:spLocks noGrp="1"/>
          </p:cNvSpPr>
          <p:nvPr>
            <p:ph type="title"/>
          </p:nvPr>
        </p:nvSpPr>
        <p:spPr/>
        <p:txBody>
          <a:bodyPr/>
          <a:lstStyle/>
          <a:p>
            <a:r>
              <a:rPr altLang="en-US"/>
              <a:t>Leadership Style</a:t>
            </a:r>
          </a:p>
        </p:txBody>
      </p:sp>
      <p:sp>
        <p:nvSpPr>
          <p:cNvPr id="32771"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5. Charismatic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Charismatic leaders can tend to believe more in themselves than in their teams.</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 has a basic focus of transforming the organization and, quite possibly, their followers, the Charismatic Leader may not want to change anything.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29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78E7EE-C784-4E62-A2DF-20D5CF35D067}" type="slidenum">
              <a:rPr lang="en-US" altLang="en-US" sz="1200" smtClean="0">
                <a:solidFill>
                  <a:srgbClr val="898989"/>
                </a:solidFill>
              </a:rPr>
              <a:pPr>
                <a:spcBef>
                  <a:spcPct val="0"/>
                </a:spcBef>
                <a:buFontTx/>
                <a:buNone/>
              </a:pPr>
              <a:t>285</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lstStyle/>
          <a:p>
            <a:pPr marL="465138" indent="-465138">
              <a:buFont typeface="Arial" panose="020B0604020202020204" pitchFamily="34" charset="0"/>
              <a:buNone/>
              <a:defRPr/>
            </a:pPr>
            <a:r>
              <a:rPr lang="en-US" b="1" dirty="0"/>
              <a:t>6. Democratic or Participative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Although a democratic leader will make the final decision, he or she invites other members of the team to contribute to the decision-making process.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5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BA968C-DDC2-4013-B955-ED4A7D065712}" type="slidenum">
              <a:rPr lang="en-US" altLang="en-US" sz="1200" smtClean="0">
                <a:solidFill>
                  <a:srgbClr val="898989"/>
                </a:solidFill>
              </a:rPr>
              <a:pPr>
                <a:spcBef>
                  <a:spcPct val="0"/>
                </a:spcBef>
                <a:buFontTx/>
                <a:buNone/>
              </a:pPr>
              <a:t>286</a:t>
            </a:fld>
            <a:endParaRPr lang="en-US" altLang="en-US" sz="120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itle 1"/>
          <p:cNvSpPr>
            <a:spLocks noGrp="1"/>
          </p:cNvSpPr>
          <p:nvPr>
            <p:ph type="title"/>
          </p:nvPr>
        </p:nvSpPr>
        <p:spPr/>
        <p:txBody>
          <a:bodyPr/>
          <a:lstStyle/>
          <a:p>
            <a:r>
              <a:rPr altLang="en-US"/>
              <a:t>Leadership Style</a:t>
            </a:r>
          </a:p>
        </p:txBody>
      </p:sp>
      <p:sp>
        <p:nvSpPr>
          <p:cNvPr id="34819"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7. Laissez-Faire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This French phrase means “leave it be”</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It is one in which the manager provides little or no direction and gives employees as much freedom as possible. </a:t>
            </a:r>
          </a:p>
          <a:p>
            <a:pPr>
              <a:buFont typeface="Arial" panose="020B0604020202020204" pitchFamily="34"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70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8AB1BD-A7DB-4B36-9066-46963052A467}" type="slidenum">
              <a:rPr lang="en-US" altLang="en-US" sz="1200" smtClean="0">
                <a:solidFill>
                  <a:srgbClr val="898989"/>
                </a:solidFill>
              </a:rPr>
              <a:pPr>
                <a:spcBef>
                  <a:spcPct val="0"/>
                </a:spcBef>
                <a:buFontTx/>
                <a:buNone/>
              </a:pPr>
              <a:t>287</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itle 1"/>
          <p:cNvSpPr>
            <a:spLocks noGrp="1"/>
          </p:cNvSpPr>
          <p:nvPr>
            <p:ph type="title"/>
          </p:nvPr>
        </p:nvSpPr>
        <p:spPr/>
        <p:txBody>
          <a:bodyPr/>
          <a:lstStyle/>
          <a:p>
            <a:r>
              <a:rPr altLang="en-US"/>
              <a:t>Leadership Style</a:t>
            </a:r>
          </a:p>
        </p:txBody>
      </p:sp>
      <p:sp>
        <p:nvSpPr>
          <p:cNvPr id="3584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8. Bureaucratic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This is style of leadership that emphasizes procedures and historical methods regardless of their usefulness in changing environments.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Bureaucratic leaders attempt to solve problems by adding layers of control, and their power comes from controlling the flow of information.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9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E73D84-D39D-4996-BFA2-8E9537014F5E}" type="slidenum">
              <a:rPr lang="en-US" altLang="en-US" sz="1200" smtClean="0">
                <a:solidFill>
                  <a:srgbClr val="898989"/>
                </a:solidFill>
              </a:rPr>
              <a:pPr>
                <a:spcBef>
                  <a:spcPct val="0"/>
                </a:spcBef>
                <a:buFontTx/>
                <a:buNone/>
              </a:pPr>
              <a:t>288</a:t>
            </a:fld>
            <a:endParaRPr lang="en-US" altLang="en-US" sz="1200">
              <a:solidFill>
                <a:srgbClr val="89898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itle 1"/>
          <p:cNvSpPr>
            <a:spLocks noGrp="1"/>
          </p:cNvSpPr>
          <p:nvPr>
            <p:ph type="ctrTitle"/>
          </p:nvPr>
        </p:nvSpPr>
        <p:spPr/>
        <p:txBody>
          <a:bodyPr/>
          <a:lstStyle/>
          <a:p>
            <a:r>
              <a:rPr altLang="en-US"/>
              <a:t>Management Theories</a:t>
            </a:r>
          </a:p>
        </p:txBody>
      </p:sp>
      <p:sp>
        <p:nvSpPr>
          <p:cNvPr id="35843" name="Content Placeholder 2"/>
          <p:cNvSpPr>
            <a:spLocks noGrp="1"/>
          </p:cNvSpPr>
          <p:nvPr>
            <p:ph type="subTitle" idx="1"/>
          </p:nvPr>
        </p:nvSpPr>
        <p:spPr/>
        <p:txBody>
          <a:bodyPr/>
          <a:lstStyle/>
          <a:p>
            <a:pPr>
              <a:defRPr/>
            </a:pPr>
            <a:r>
              <a:rPr lang="en-US" dirty="0"/>
              <a:t>The way managers manage their work and people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1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E9A592-D551-4B7D-9FDB-CFC7A00BF75B}" type="slidenum">
              <a:rPr lang="en-US" altLang="en-US" sz="1200" smtClean="0">
                <a:solidFill>
                  <a:srgbClr val="898989"/>
                </a:solidFill>
              </a:rPr>
              <a:pPr>
                <a:spcBef>
                  <a:spcPct val="0"/>
                </a:spcBef>
                <a:buFontTx/>
                <a:buNone/>
              </a:pPr>
              <a:t>289</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itle 1"/>
          <p:cNvSpPr>
            <a:spLocks noGrp="1"/>
          </p:cNvSpPr>
          <p:nvPr>
            <p:ph type="title"/>
          </p:nvPr>
        </p:nvSpPr>
        <p:spPr/>
        <p:txBody>
          <a:bodyPr/>
          <a:lstStyle/>
          <a:p>
            <a:r>
              <a:rPr altLang="en-US"/>
              <a:t>Management Theories</a:t>
            </a:r>
          </a:p>
        </p:txBody>
      </p:sp>
      <p:sp>
        <p:nvSpPr>
          <p:cNvPr id="4" name="Content Placeholder 5"/>
          <p:cNvSpPr>
            <a:spLocks noGrp="1"/>
          </p:cNvSpPr>
          <p:nvPr>
            <p:ph idx="1"/>
          </p:nvPr>
        </p:nvSpPr>
        <p:spPr>
          <a:xfrm>
            <a:off x="457200" y="990600"/>
            <a:ext cx="8229600" cy="5105400"/>
          </a:xfrm>
        </p:spPr>
        <p:txBody>
          <a:bodyPr>
            <a:normAutofit fontScale="92500" lnSpcReduction="20000"/>
          </a:bodyPr>
          <a:lstStyle/>
          <a:p>
            <a:pPr marL="457200" lvl="1" indent="6350">
              <a:spcBef>
                <a:spcPct val="50000"/>
              </a:spcBef>
              <a:buFont typeface="Arial" panose="020B0604020202020204" pitchFamily="34" charset="0"/>
              <a:buNone/>
              <a:defRPr/>
            </a:pPr>
            <a:r>
              <a:rPr lang="en-US" dirty="0">
                <a:latin typeface="Kabel Bk BT" pitchFamily="34" charset="0"/>
              </a:rPr>
              <a:t>Management styles are characteristic ways of making decisions and relating to subordinates</a:t>
            </a:r>
          </a:p>
          <a:p>
            <a:pPr marL="738188" lvl="1" indent="6350">
              <a:spcBef>
                <a:spcPct val="50000"/>
              </a:spcBef>
              <a:buFont typeface="Arial" charset="0"/>
              <a:buNone/>
              <a:defRPr/>
            </a:pPr>
            <a:endParaRPr lang="en-US" b="1" dirty="0">
              <a:latin typeface="Kabel Bk BT" pitchFamily="34" charset="0"/>
            </a:endParaRPr>
          </a:p>
          <a:p>
            <a:pPr marL="914400" lvl="1" indent="-457200">
              <a:spcBef>
                <a:spcPct val="50000"/>
              </a:spcBef>
              <a:buFont typeface="Wingdings" pitchFamily="2" charset="2"/>
              <a:buChar char="ü"/>
              <a:defRPr/>
            </a:pPr>
            <a:r>
              <a:rPr lang="en-US" dirty="0">
                <a:latin typeface="Kabel Bk BT" pitchFamily="34" charset="0"/>
              </a:rPr>
              <a:t>Autocratic – traditional figure of a boss who makes binding decisions regardless of what subordinates think or desire</a:t>
            </a:r>
          </a:p>
          <a:p>
            <a:pPr marL="914400" lvl="1" indent="-457200">
              <a:spcBef>
                <a:spcPct val="50000"/>
              </a:spcBef>
              <a:buFont typeface="Wingdings" pitchFamily="2" charset="2"/>
              <a:buChar char="ü"/>
              <a:defRPr/>
            </a:pPr>
            <a:r>
              <a:rPr lang="en-US" dirty="0">
                <a:latin typeface="Kabel Bk BT" pitchFamily="34" charset="0"/>
              </a:rPr>
              <a:t>Laissez-Fare – Other extreme of autocratic, the staff can pursue anything they wish, enhances free thinking</a:t>
            </a:r>
          </a:p>
          <a:p>
            <a:pPr marL="914400" lvl="1" indent="-457200">
              <a:spcBef>
                <a:spcPct val="50000"/>
              </a:spcBef>
              <a:buFont typeface="Wingdings" pitchFamily="2" charset="2"/>
              <a:buChar char="ü"/>
              <a:defRPr/>
            </a:pPr>
            <a:r>
              <a:rPr lang="en-US" dirty="0">
                <a:latin typeface="Kabel Bk BT" pitchFamily="34" charset="0"/>
              </a:rPr>
              <a:t>Democratic – participative, decisions made jointly by management and staff</a:t>
            </a:r>
          </a:p>
          <a:p>
            <a:pPr marL="914400" lvl="1" indent="-457200">
              <a:spcBef>
                <a:spcPct val="50000"/>
              </a:spcBef>
              <a:buFont typeface="Wingdings" pitchFamily="2" charset="2"/>
              <a:buChar char="ü"/>
              <a:defRPr/>
            </a:pPr>
            <a:r>
              <a:rPr lang="en-US" dirty="0">
                <a:latin typeface="Kabel Bk BT" pitchFamily="34" charset="0"/>
              </a:rPr>
              <a:t>MBWA- Management by Walking around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3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E050C2-B0F0-4D94-9114-37C286A606F2}" type="slidenum">
              <a:rPr lang="en-US" altLang="en-US" sz="1200" smtClean="0">
                <a:solidFill>
                  <a:srgbClr val="898989"/>
                </a:solidFill>
              </a:rPr>
              <a:pPr>
                <a:spcBef>
                  <a:spcPct val="0"/>
                </a:spcBef>
                <a:buFontTx/>
                <a:buNone/>
              </a:pPr>
              <a:t>290</a:t>
            </a:fld>
            <a:endParaRPr lang="en-US" altLang="en-US" sz="1200">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altLang="en-US" sz="3600" b="1"/>
              <a:t>Key to Successful Team Management</a:t>
            </a:r>
          </a:p>
        </p:txBody>
      </p:sp>
      <p:sp>
        <p:nvSpPr>
          <p:cNvPr id="565251" name="Rectangle 2"/>
          <p:cNvSpPr>
            <a:spLocks noGrp="1" noChangeArrowheads="1"/>
          </p:cNvSpPr>
          <p:nvPr>
            <p:ph idx="1"/>
          </p:nvPr>
        </p:nvSpPr>
        <p:spPr>
          <a:xfrm>
            <a:off x="609600" y="1112838"/>
            <a:ext cx="8229600" cy="5135562"/>
          </a:xfrm>
        </p:spPr>
        <p:txBody>
          <a:bodyPr/>
          <a:lstStyle/>
          <a:p>
            <a:pPr marL="741363" indent="-504825" eaLnBrk="1" hangingPunct="1">
              <a:lnSpc>
                <a:spcPct val="150000"/>
              </a:lnSpc>
              <a:buFont typeface="Wingdings" panose="05000000000000000000" pitchFamily="2" charset="2"/>
              <a:buChar char="ü"/>
            </a:pPr>
            <a:r>
              <a:rPr lang="en-US" altLang="en-US" sz="2000">
                <a:latin typeface="Kabel Bk BT"/>
              </a:rPr>
              <a:t>Listens  to  subordinates  to  diagnose  or solve  problems </a:t>
            </a:r>
          </a:p>
          <a:p>
            <a:pPr marL="741363" indent="-504825" eaLnBrk="1" hangingPunct="1">
              <a:lnSpc>
                <a:spcPct val="150000"/>
              </a:lnSpc>
              <a:buFont typeface="Wingdings" panose="05000000000000000000" pitchFamily="2" charset="2"/>
              <a:buChar char="ü"/>
            </a:pPr>
            <a:r>
              <a:rPr lang="en-US" altLang="en-US" sz="2000">
                <a:latin typeface="Kabel Bk BT"/>
              </a:rPr>
              <a:t>Sets goals and develops short- and long- range  action  plans </a:t>
            </a:r>
          </a:p>
          <a:p>
            <a:pPr marL="741363" indent="-504825" eaLnBrk="1" hangingPunct="1">
              <a:lnSpc>
                <a:spcPct val="150000"/>
              </a:lnSpc>
              <a:buFont typeface="Wingdings" panose="05000000000000000000" pitchFamily="2" charset="2"/>
              <a:buChar char="ü"/>
            </a:pPr>
            <a:r>
              <a:rPr lang="en-US" altLang="en-US" sz="2000">
                <a:latin typeface="Kabel Bk BT"/>
              </a:rPr>
              <a:t>Gives  directions  about  who  is  to  do  which tasks to what standards </a:t>
            </a:r>
          </a:p>
          <a:p>
            <a:pPr marL="741363" indent="-504825" eaLnBrk="1" hangingPunct="1">
              <a:lnSpc>
                <a:spcPct val="150000"/>
              </a:lnSpc>
              <a:buFont typeface="Wingdings" panose="05000000000000000000" pitchFamily="2" charset="2"/>
              <a:buChar char="ü"/>
            </a:pPr>
            <a:r>
              <a:rPr lang="en-US" altLang="en-US" sz="2000">
                <a:latin typeface="Kabel Bk BT"/>
              </a:rPr>
              <a:t>Provides feedback on task performance </a:t>
            </a:r>
          </a:p>
          <a:p>
            <a:pPr marL="741363" indent="-504825" eaLnBrk="1" hangingPunct="1">
              <a:lnSpc>
                <a:spcPct val="150000"/>
              </a:lnSpc>
              <a:buFont typeface="Wingdings" panose="05000000000000000000" pitchFamily="2" charset="2"/>
              <a:buChar char="ü"/>
            </a:pPr>
            <a:r>
              <a:rPr lang="en-US" altLang="en-US" sz="2000">
                <a:latin typeface="Kabel Bk BT"/>
              </a:rPr>
              <a:t>Rewards or disciplines task performance and personal characteristics </a:t>
            </a:r>
          </a:p>
          <a:p>
            <a:pPr marL="741363" indent="-504825" eaLnBrk="1" hangingPunct="1">
              <a:lnSpc>
                <a:spcPct val="150000"/>
              </a:lnSpc>
              <a:buFont typeface="Wingdings" panose="05000000000000000000" pitchFamily="2" charset="2"/>
              <a:buChar char="ü"/>
            </a:pPr>
            <a:r>
              <a:rPr lang="en-US" altLang="en-US" sz="2000">
                <a:latin typeface="Kabel Bk BT"/>
              </a:rPr>
              <a:t>Develops   subordinates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52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DEB11A-45E7-4A4F-96FC-51589AA7B3EE}" type="slidenum">
              <a:rPr lang="en-US" altLang="en-US" sz="1200" smtClean="0">
                <a:solidFill>
                  <a:srgbClr val="898989"/>
                </a:solidFill>
              </a:rPr>
              <a:pPr>
                <a:spcBef>
                  <a:spcPct val="0"/>
                </a:spcBef>
                <a:buFontTx/>
                <a:buNone/>
              </a:pPr>
              <a:t>291</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altLang="en-US" sz="3600" b="1"/>
              <a:t>Key to Successful Team Management</a:t>
            </a:r>
          </a:p>
        </p:txBody>
      </p:sp>
      <p:sp>
        <p:nvSpPr>
          <p:cNvPr id="7" name="Content Placeholder 6"/>
          <p:cNvSpPr>
            <a:spLocks noGrp="1"/>
          </p:cNvSpPr>
          <p:nvPr>
            <p:ph idx="1"/>
          </p:nvPr>
        </p:nvSpPr>
        <p:spPr>
          <a:xfrm>
            <a:off x="304800" y="990600"/>
            <a:ext cx="8458200" cy="5334000"/>
          </a:xfrm>
        </p:spPr>
        <p:txBody>
          <a:bodyPr>
            <a:normAutofit lnSpcReduction="10000"/>
          </a:bodyPr>
          <a:lstStyle/>
          <a:p>
            <a:pPr marL="914400" lvl="1" indent="-457200">
              <a:lnSpc>
                <a:spcPct val="150000"/>
              </a:lnSpc>
              <a:spcBef>
                <a:spcPct val="50000"/>
              </a:spcBef>
              <a:buFont typeface="Wingdings" pitchFamily="2" charset="2"/>
              <a:buChar char="ü"/>
              <a:defRPr/>
            </a:pPr>
            <a:r>
              <a:rPr lang="en-US" sz="2000" dirty="0">
                <a:latin typeface="Kabel Bk BT" pitchFamily="34" charset="0"/>
              </a:rPr>
              <a:t>Understanding that team is an Integral Unit of Organization</a:t>
            </a:r>
          </a:p>
          <a:p>
            <a:pPr marL="914400" lvl="1" indent="-457200">
              <a:lnSpc>
                <a:spcPct val="150000"/>
              </a:lnSpc>
              <a:spcBef>
                <a:spcPct val="50000"/>
              </a:spcBef>
              <a:buFont typeface="Wingdings" pitchFamily="2" charset="2"/>
              <a:buChar char="ü"/>
              <a:defRPr/>
            </a:pPr>
            <a:r>
              <a:rPr lang="en-US" sz="2000" dirty="0">
                <a:latin typeface="Kabel Bk BT" pitchFamily="34" charset="0"/>
              </a:rPr>
              <a:t>A team mission, objective, goals, strategy and role definition</a:t>
            </a:r>
          </a:p>
          <a:p>
            <a:pPr marL="914400" lvl="1" indent="-457200">
              <a:lnSpc>
                <a:spcPct val="150000"/>
              </a:lnSpc>
              <a:spcBef>
                <a:spcPct val="50000"/>
              </a:spcBef>
              <a:buFont typeface="Wingdings" pitchFamily="2" charset="2"/>
              <a:buChar char="ü"/>
              <a:defRPr/>
            </a:pPr>
            <a:r>
              <a:rPr lang="en-US" sz="2000" dirty="0">
                <a:latin typeface="Kabel Bk BT" pitchFamily="34" charset="0"/>
              </a:rPr>
              <a:t>A leader and an organizational support system</a:t>
            </a:r>
          </a:p>
          <a:p>
            <a:pPr marL="914400" lvl="1" indent="-457200">
              <a:lnSpc>
                <a:spcPct val="150000"/>
              </a:lnSpc>
              <a:spcBef>
                <a:spcPct val="50000"/>
              </a:spcBef>
              <a:buFont typeface="Wingdings" pitchFamily="2" charset="2"/>
              <a:buChar char="ü"/>
              <a:defRPr/>
            </a:pPr>
            <a:r>
              <a:rPr lang="en-US" sz="2000" dirty="0">
                <a:latin typeface="Kabel Bk BT" pitchFamily="34" charset="0"/>
              </a:rPr>
              <a:t>Managers responsive to needs of team members</a:t>
            </a:r>
          </a:p>
          <a:p>
            <a:pPr marL="914400" lvl="1" indent="-457200">
              <a:lnSpc>
                <a:spcPct val="150000"/>
              </a:lnSpc>
              <a:spcBef>
                <a:spcPct val="50000"/>
              </a:spcBef>
              <a:buFont typeface="Wingdings" pitchFamily="2" charset="2"/>
              <a:buChar char="ü"/>
              <a:defRPr/>
            </a:pPr>
            <a:r>
              <a:rPr lang="en-US" sz="2000" dirty="0">
                <a:latin typeface="Kabel Bk BT" pitchFamily="34" charset="0"/>
              </a:rPr>
              <a:t>Encourage participation and effective communication</a:t>
            </a:r>
          </a:p>
          <a:p>
            <a:pPr marL="914400" lvl="1" indent="-457200">
              <a:lnSpc>
                <a:spcPct val="150000"/>
              </a:lnSpc>
              <a:spcBef>
                <a:spcPct val="50000"/>
              </a:spcBef>
              <a:buFont typeface="Wingdings" pitchFamily="2" charset="2"/>
              <a:buChar char="ü"/>
              <a:defRPr/>
            </a:pPr>
            <a:r>
              <a:rPr lang="en-US" sz="2000" dirty="0">
                <a:latin typeface="Kabel Bk BT" pitchFamily="34" charset="0"/>
              </a:rPr>
              <a:t>Foster an atmosphere of trust among team members</a:t>
            </a:r>
          </a:p>
          <a:p>
            <a:pPr marL="914400" lvl="1" indent="-457200">
              <a:lnSpc>
                <a:spcPct val="150000"/>
              </a:lnSpc>
              <a:spcBef>
                <a:spcPct val="50000"/>
              </a:spcBef>
              <a:buFont typeface="Wingdings" pitchFamily="2" charset="2"/>
              <a:buChar char="ü"/>
              <a:defRPr/>
            </a:pPr>
            <a:r>
              <a:rPr lang="en-US" sz="2000" dirty="0">
                <a:latin typeface="Kabel Bk BT" pitchFamily="34" charset="0"/>
              </a:rPr>
              <a:t>Provide feedback effectively</a:t>
            </a:r>
          </a:p>
          <a:p>
            <a:pPr marL="914400" lvl="1" indent="-457200">
              <a:lnSpc>
                <a:spcPct val="150000"/>
              </a:lnSpc>
              <a:spcBef>
                <a:spcPct val="50000"/>
              </a:spcBef>
              <a:buFont typeface="Wingdings" pitchFamily="2" charset="2"/>
              <a:buChar char="ü"/>
              <a:defRPr/>
            </a:pPr>
            <a:r>
              <a:rPr lang="en-US" sz="2000" dirty="0">
                <a:latin typeface="Kabel Bk BT" pitchFamily="34" charset="0"/>
              </a:rPr>
              <a:t>A collective culture and style</a:t>
            </a:r>
          </a:p>
          <a:p>
            <a:pPr marL="914400" lvl="1" indent="-457200">
              <a:lnSpc>
                <a:spcPct val="150000"/>
              </a:lnSpc>
              <a:spcBef>
                <a:spcPct val="50000"/>
              </a:spcBef>
              <a:buFont typeface="Wingdings" pitchFamily="2" charset="2"/>
              <a:buChar char="ü"/>
              <a:defRPr/>
            </a:pPr>
            <a:r>
              <a:rPr lang="en-US" sz="2000" dirty="0">
                <a:latin typeface="Kabel Bk BT" pitchFamily="34" charset="0"/>
              </a:rPr>
              <a:t>Motivate team members with challenges &amp; rewards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7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00378C-195E-4A1E-A714-08108361DB6B}" type="slidenum">
              <a:rPr lang="en-US" altLang="en-US" sz="1200" smtClean="0">
                <a:solidFill>
                  <a:srgbClr val="898989"/>
                </a:solidFill>
              </a:rPr>
              <a:pPr>
                <a:spcBef>
                  <a:spcPct val="0"/>
                </a:spcBef>
                <a:buFontTx/>
                <a:buNone/>
              </a:pPr>
              <a:t>292</a:t>
            </a:fld>
            <a:endParaRPr lang="en-US" altLang="en-US" sz="1200">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itle 1"/>
          <p:cNvSpPr>
            <a:spLocks noGrp="1"/>
          </p:cNvSpPr>
          <p:nvPr>
            <p:ph type="title"/>
          </p:nvPr>
        </p:nvSpPr>
        <p:spPr/>
        <p:txBody>
          <a:bodyPr/>
          <a:lstStyle/>
          <a:p>
            <a:r>
              <a:rPr altLang="en-US">
                <a:latin typeface="Kabel Bk BT"/>
              </a:rPr>
              <a:t>Halo effect</a:t>
            </a:r>
            <a:endParaRPr altLang="en-US"/>
          </a:p>
        </p:txBody>
      </p:sp>
      <p:sp>
        <p:nvSpPr>
          <p:cNvPr id="569347" name="Content Placeholder 2"/>
          <p:cNvSpPr>
            <a:spLocks noGrp="1"/>
          </p:cNvSpPr>
          <p:nvPr>
            <p:ph idx="1"/>
          </p:nvPr>
        </p:nvSpPr>
        <p:spPr>
          <a:xfrm>
            <a:off x="457200" y="990600"/>
            <a:ext cx="8229600" cy="5105400"/>
          </a:xfrm>
        </p:spPr>
        <p:txBody>
          <a:bodyPr>
            <a:normAutofit/>
          </a:bodyPr>
          <a:lstStyle/>
          <a:p>
            <a:pPr marL="0" indent="0" algn="just">
              <a:buFont typeface="Arial" panose="020B0604020202020204" pitchFamily="34" charset="0"/>
              <a:buNone/>
            </a:pPr>
            <a:endParaRPr lang="en-IN" altLang="en-US" dirty="0"/>
          </a:p>
          <a:p>
            <a:pPr marL="0" indent="0" algn="just">
              <a:buFont typeface="Arial" panose="020B0604020202020204" pitchFamily="34" charset="0"/>
              <a:buNone/>
            </a:pPr>
            <a:r>
              <a:rPr lang="en-IN" altLang="en-US" dirty="0"/>
              <a:t>The halo effect is the assumption that because the person is good at a technology they’d also be good at managing a project. (Which may be wrong assumption).</a:t>
            </a:r>
          </a:p>
          <a:p>
            <a:pPr marL="0" indent="0" algn="just">
              <a:buFont typeface="Arial" panose="020B0604020202020204" pitchFamily="34" charset="0"/>
              <a:buNone/>
            </a:pPr>
            <a:endParaRPr lang="en-IN" altLang="en-US" dirty="0"/>
          </a:p>
          <a:p>
            <a:pPr marL="0" indent="0" algn="just">
              <a:buFont typeface="Arial" panose="020B0604020202020204" pitchFamily="34" charset="0"/>
              <a:buNone/>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934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CCCC22-1EE4-4FA3-9570-927619D4771E}" type="slidenum">
              <a:rPr lang="en-US" altLang="en-US" sz="1200" smtClean="0">
                <a:solidFill>
                  <a:srgbClr val="898989"/>
                </a:solidFill>
              </a:rPr>
              <a:pPr>
                <a:spcBef>
                  <a:spcPct val="0"/>
                </a:spcBef>
                <a:buFontTx/>
                <a:buNone/>
              </a:pPr>
              <a:t>293</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4" name="Text Placeholder 5"/>
          <p:cNvSpPr>
            <a:spLocks noGrp="1"/>
          </p:cNvSpPr>
          <p:nvPr>
            <p:ph type="body" sz="quarter" idx="13"/>
          </p:nvPr>
        </p:nvSpPr>
        <p:spPr/>
        <p:txBody>
          <a:bodyPr/>
          <a:lstStyle/>
          <a:p>
            <a:r>
              <a:rPr lang="en-US" sz="1600" dirty="0"/>
              <a:t>.1 Expert judgment</a:t>
            </a:r>
          </a:p>
          <a:p>
            <a:r>
              <a:rPr lang="en-US" sz="1600" dirty="0"/>
              <a:t>.2 Data gathering</a:t>
            </a:r>
          </a:p>
          <a:p>
            <a:pPr lvl="1"/>
            <a:r>
              <a:rPr lang="en-US" sz="1400" dirty="0"/>
              <a:t>• Benchmarking</a:t>
            </a:r>
          </a:p>
          <a:p>
            <a:pPr lvl="1"/>
            <a:r>
              <a:rPr lang="en-US" sz="1400" dirty="0"/>
              <a:t>• Brainstorming</a:t>
            </a:r>
          </a:p>
          <a:p>
            <a:pPr lvl="1"/>
            <a:r>
              <a:rPr lang="en-US" sz="1400" dirty="0"/>
              <a:t>• Interviews</a:t>
            </a:r>
          </a:p>
          <a:p>
            <a:r>
              <a:rPr lang="en-US" sz="1600" dirty="0"/>
              <a:t>.3 Data analysis</a:t>
            </a:r>
          </a:p>
          <a:p>
            <a:pPr lvl="1"/>
            <a:r>
              <a:rPr lang="en-US" sz="1400" dirty="0"/>
              <a:t>• Cost-benefit analysis</a:t>
            </a:r>
          </a:p>
          <a:p>
            <a:pPr lvl="1"/>
            <a:r>
              <a:rPr lang="en-US" sz="1400" dirty="0"/>
              <a:t>• Cost of quality</a:t>
            </a:r>
          </a:p>
          <a:p>
            <a:r>
              <a:rPr lang="en-US" sz="1600" dirty="0"/>
              <a:t>.4 Decision making</a:t>
            </a:r>
          </a:p>
          <a:p>
            <a:pPr lvl="1"/>
            <a:r>
              <a:rPr lang="en-US" sz="1400" dirty="0"/>
              <a:t>• Multicriteria 	decision 	analysis</a:t>
            </a:r>
          </a:p>
          <a:p>
            <a:r>
              <a:rPr lang="en-US" sz="16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IN" sz="1600" dirty="0"/>
              <a:t>.6 Test and inspection 	planning</a:t>
            </a:r>
          </a:p>
          <a:p>
            <a:r>
              <a:rPr lang="en-US" sz="1600" dirty="0"/>
              <a:t>.7 Meetings</a:t>
            </a:r>
            <a:endParaRPr lang="en-US" altLang="en-US" sz="1600" dirty="0"/>
          </a:p>
        </p:txBody>
      </p:sp>
      <p:sp>
        <p:nvSpPr>
          <p:cNvPr id="59394" name="Title 3"/>
          <p:cNvSpPr>
            <a:spLocks noGrp="1"/>
          </p:cNvSpPr>
          <p:nvPr>
            <p:ph type="title"/>
          </p:nvPr>
        </p:nvSpPr>
        <p:spPr/>
        <p:txBody>
          <a:bodyPr>
            <a:normAutofit/>
          </a:bodyPr>
          <a:lstStyle/>
          <a:p>
            <a:pPr>
              <a:defRPr/>
            </a:pPr>
            <a:r>
              <a:rPr dirty="0"/>
              <a:t>Plan Quality Management</a:t>
            </a:r>
          </a:p>
        </p:txBody>
      </p:sp>
      <p:sp>
        <p:nvSpPr>
          <p:cNvPr id="419843" name="Content Placeholder 4"/>
          <p:cNvSpPr>
            <a:spLocks noGrp="1"/>
          </p:cNvSpPr>
          <p:nvPr>
            <p:ph sz="quarter" idx="12"/>
          </p:nvPr>
        </p:nvSpPr>
        <p:spPr/>
        <p:txBody>
          <a:bodyPr/>
          <a:lstStyle/>
          <a:p>
            <a:r>
              <a:rPr lang="en-US" sz="1600" dirty="0"/>
              <a:t>.1 Project charter</a:t>
            </a:r>
          </a:p>
          <a:p>
            <a:r>
              <a:rPr lang="en-US" sz="1600" dirty="0"/>
              <a:t>.2 Project management plan</a:t>
            </a:r>
          </a:p>
          <a:p>
            <a:pPr lvl="1"/>
            <a:r>
              <a:rPr lang="en-US" sz="1400" dirty="0"/>
              <a:t>• Requirements management 	plan</a:t>
            </a:r>
          </a:p>
          <a:p>
            <a:pPr lvl="1"/>
            <a:r>
              <a:rPr lang="en-US" sz="1400" dirty="0"/>
              <a:t>• Risk management plan</a:t>
            </a:r>
          </a:p>
          <a:p>
            <a:pPr lvl="1"/>
            <a:r>
              <a:rPr lang="en-US" sz="1400" dirty="0"/>
              <a:t>• Stakeholder engagement plan</a:t>
            </a:r>
          </a:p>
          <a:p>
            <a:pPr lvl="1"/>
            <a:r>
              <a:rPr lang="en-US" sz="1400" dirty="0"/>
              <a:t>• Scope baseline</a:t>
            </a:r>
          </a:p>
          <a:p>
            <a:r>
              <a:rPr lang="en-US" sz="1600" dirty="0"/>
              <a:t>.3 Project documents</a:t>
            </a:r>
          </a:p>
          <a:p>
            <a:pPr lvl="1"/>
            <a:r>
              <a:rPr lang="en-US" sz="1400" dirty="0"/>
              <a:t>• Assumption log</a:t>
            </a:r>
          </a:p>
          <a:p>
            <a:pPr lvl="1"/>
            <a:r>
              <a:rPr lang="en-US" sz="1400" dirty="0"/>
              <a:t>• Requirements documentation</a:t>
            </a:r>
          </a:p>
          <a:p>
            <a:pPr lvl="1"/>
            <a:r>
              <a:rPr lang="en-US" sz="1400" dirty="0"/>
              <a:t>• Requirements traceability 	matrix</a:t>
            </a:r>
          </a:p>
          <a:p>
            <a:pPr lvl="1"/>
            <a:r>
              <a:rPr lang="en-US" sz="1400" dirty="0"/>
              <a:t>• Risk register</a:t>
            </a:r>
          </a:p>
          <a:p>
            <a:pPr lvl="1"/>
            <a:r>
              <a:rPr lang="en-US" sz="1400" dirty="0"/>
              <a:t>• Stakeholder register</a:t>
            </a:r>
          </a:p>
          <a:p>
            <a:r>
              <a:rPr lang="en-US" sz="1600" dirty="0"/>
              <a:t>.4 EEFs</a:t>
            </a:r>
          </a:p>
          <a:p>
            <a:r>
              <a:rPr lang="en-US" sz="1600" dirty="0"/>
              <a:t>.5 OPAs</a:t>
            </a:r>
            <a:endParaRPr lang="en-US" altLang="en-US" sz="1600" dirty="0"/>
          </a:p>
        </p:txBody>
      </p:sp>
      <p:sp>
        <p:nvSpPr>
          <p:cNvPr id="419845" name="Text Placeholder 6"/>
          <p:cNvSpPr>
            <a:spLocks noGrp="1"/>
          </p:cNvSpPr>
          <p:nvPr>
            <p:ph type="body" sz="quarter" idx="14"/>
          </p:nvPr>
        </p:nvSpPr>
        <p:spPr/>
        <p:txBody>
          <a:bodyPr/>
          <a:lstStyle/>
          <a:p>
            <a:r>
              <a:rPr lang="en-US" dirty="0"/>
              <a:t>.1 Quality management 	plan</a:t>
            </a:r>
          </a:p>
          <a:p>
            <a:r>
              <a:rPr lang="en-US" dirty="0"/>
              <a:t>.2 Quality metrics</a:t>
            </a:r>
          </a:p>
          <a:p>
            <a:r>
              <a:rPr lang="en-US" dirty="0"/>
              <a:t>.3 PMP updates</a:t>
            </a:r>
          </a:p>
          <a:p>
            <a:pPr lvl="1"/>
            <a:r>
              <a:rPr lang="en-US" dirty="0"/>
              <a:t>• Risk management 	plan</a:t>
            </a:r>
          </a:p>
          <a:p>
            <a:pPr lvl="1"/>
            <a:r>
              <a:rPr lang="en-US" dirty="0"/>
              <a:t>• Scope baseline</a:t>
            </a:r>
          </a:p>
          <a:p>
            <a:r>
              <a:rPr lang="en-US" dirty="0"/>
              <a:t>.4 Project documents 	updates</a:t>
            </a:r>
          </a:p>
          <a:p>
            <a:pPr lvl="1"/>
            <a:r>
              <a:rPr lang="en-US" dirty="0"/>
              <a:t>• Lessons learned 	register</a:t>
            </a:r>
          </a:p>
          <a:p>
            <a:pPr lvl="1"/>
            <a:r>
              <a:rPr lang="en-US" dirty="0"/>
              <a:t>• Requirements 	traceability matrix</a:t>
            </a:r>
          </a:p>
          <a:p>
            <a:pPr lvl="1"/>
            <a:r>
              <a:rPr lang="en-US" dirty="0"/>
              <a:t>• Risk register</a:t>
            </a:r>
          </a:p>
          <a:p>
            <a:pPr lvl="1"/>
            <a:r>
              <a:rPr lang="en-US" dirty="0"/>
              <a:t>• Stakeholder register</a:t>
            </a:r>
            <a:endParaRPr lang="en-US" altLang="en-US" dirty="0"/>
          </a:p>
        </p:txBody>
      </p:sp>
      <p:sp>
        <p:nvSpPr>
          <p:cNvPr id="8" name="Text Placeholder 7"/>
          <p:cNvSpPr>
            <a:spLocks noGrp="1"/>
          </p:cNvSpPr>
          <p:nvPr>
            <p:ph type="body" sz="quarter" idx="15"/>
          </p:nvPr>
        </p:nvSpPr>
        <p:spPr/>
        <p:txBody>
          <a:bodyPr/>
          <a:lstStyle/>
          <a:p>
            <a:pPr>
              <a:defRPr/>
            </a:pPr>
            <a:r>
              <a:rPr lang="en-US" dirty="0"/>
              <a:t>PQM</a:t>
            </a:r>
          </a:p>
        </p:txBody>
      </p:sp>
      <p:sp>
        <p:nvSpPr>
          <p:cNvPr id="9" name="Text Placeholder 8"/>
          <p:cNvSpPr>
            <a:spLocks noGrp="1"/>
          </p:cNvSpPr>
          <p:nvPr>
            <p:ph type="body" sz="quarter" idx="16"/>
          </p:nvPr>
        </p:nvSpPr>
        <p:spPr/>
        <p:txBody>
          <a:bodyPr/>
          <a:lstStyle/>
          <a:p>
            <a:pPr>
              <a:defRPr/>
            </a:pPr>
            <a:r>
              <a:rPr lang="en-US" dirty="0"/>
              <a:t>PLAN</a:t>
            </a:r>
          </a:p>
        </p:txBody>
      </p:sp>
      <p:sp>
        <p:nvSpPr>
          <p:cNvPr id="41984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4DD0F7-78B8-4F62-AA9E-054FE5AF1A2B}" type="slidenum">
              <a:rPr lang="en-US" altLang="en-US" sz="1200" smtClean="0">
                <a:solidFill>
                  <a:srgbClr val="898989"/>
                </a:solidFill>
              </a:rPr>
              <a:pPr>
                <a:spcBef>
                  <a:spcPct val="0"/>
                </a:spcBef>
                <a:buFontTx/>
                <a:buNone/>
              </a:pPr>
              <a:t>222</a:t>
            </a:fld>
            <a:endParaRPr lang="en-US" altLang="en-US" sz="1200">
              <a:solidFill>
                <a:srgbClr val="89898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4"/>
          <p:cNvSpPr>
            <a:spLocks noGrp="1"/>
          </p:cNvSpPr>
          <p:nvPr>
            <p:ph type="title"/>
          </p:nvPr>
        </p:nvSpPr>
        <p:spPr>
          <a:xfrm>
            <a:off x="0" y="0"/>
            <a:ext cx="9144000" cy="838200"/>
          </a:xfrm>
        </p:spPr>
        <p:txBody>
          <a:bodyPr/>
          <a:lstStyle/>
          <a:p>
            <a:r>
              <a:rPr altLang="en-US" b="1" dirty="0"/>
              <a:t>Exercise-24</a:t>
            </a:r>
            <a:endParaRPr altLang="en-US" dirty="0"/>
          </a:p>
        </p:txBody>
      </p:sp>
      <p:sp>
        <p:nvSpPr>
          <p:cNvPr id="4" name="Content Placeholder 3"/>
          <p:cNvSpPr>
            <a:spLocks noGrp="1"/>
          </p:cNvSpPr>
          <p:nvPr>
            <p:ph idx="1"/>
          </p:nvPr>
        </p:nvSpPr>
        <p:spPr/>
        <p:txBody>
          <a:bodyPr/>
          <a:lstStyle/>
          <a:p>
            <a:pPr marL="514350" indent="-514350">
              <a:buFont typeface="+mj-lt"/>
              <a:buAutoNum type="arabicPeriod"/>
              <a:defRPr/>
            </a:pPr>
            <a:r>
              <a:rPr lang="en-US" sz="2400" b="1" dirty="0"/>
              <a:t>Prepare Human Resource Management Plan Including</a:t>
            </a:r>
          </a:p>
          <a:p>
            <a:pPr marL="914400" lvl="1" indent="-514350">
              <a:buFont typeface="Arial" panose="020B0604020202020204" pitchFamily="34" charset="0"/>
              <a:buChar char="•"/>
              <a:defRPr/>
            </a:pPr>
            <a:r>
              <a:rPr lang="en-US" sz="2000" b="1" dirty="0"/>
              <a:t>Staffing Management Plan for your project</a:t>
            </a:r>
          </a:p>
          <a:p>
            <a:pPr marL="914400" lvl="1" indent="-514350">
              <a:buFont typeface="Arial" panose="020B0604020202020204" pitchFamily="34" charset="0"/>
              <a:buChar char="•"/>
              <a:defRPr/>
            </a:pPr>
            <a:r>
              <a:rPr lang="en-US" sz="2000" b="1" dirty="0"/>
              <a:t>Project Organization Structure</a:t>
            </a:r>
          </a:p>
          <a:p>
            <a:pPr marL="914400" lvl="1" indent="-514350">
              <a:buFont typeface="Arial" panose="020B0604020202020204" pitchFamily="34" charset="0"/>
              <a:buChar char="•"/>
              <a:defRPr/>
            </a:pPr>
            <a:r>
              <a:rPr lang="en-US" sz="2000" b="1" dirty="0"/>
              <a:t>Ground Rules for working in project</a:t>
            </a:r>
          </a:p>
          <a:p>
            <a:pPr marL="914400" lvl="1" indent="-514350">
              <a:buFont typeface="Arial" panose="020B0604020202020204" pitchFamily="34" charset="0"/>
              <a:buChar char="•"/>
              <a:defRPr/>
            </a:pPr>
            <a:r>
              <a:rPr lang="en-US" sz="2000" b="1" dirty="0"/>
              <a:t>Prepare Project Calendar</a:t>
            </a:r>
          </a:p>
          <a:p>
            <a:pPr marL="914400" lvl="1" indent="-514350">
              <a:buFont typeface="Arial" panose="020B0604020202020204" pitchFamily="34" charset="0"/>
              <a:buChar char="•"/>
              <a:defRPr/>
            </a:pPr>
            <a:r>
              <a:rPr lang="en-US" sz="2000" b="1" dirty="0"/>
              <a:t>Prepare a training plan</a:t>
            </a:r>
          </a:p>
          <a:p>
            <a:pPr marL="914400" lvl="1" indent="-514350">
              <a:buFont typeface="Arial" panose="020B0604020202020204" pitchFamily="34" charset="0"/>
              <a:buChar char="•"/>
              <a:defRPr/>
            </a:pPr>
            <a:r>
              <a:rPr lang="en-US" sz="2000" b="1" dirty="0"/>
              <a:t>Prepare a hiring plan</a:t>
            </a:r>
          </a:p>
          <a:p>
            <a:pPr marL="914400" lvl="1" indent="-514350">
              <a:buFont typeface="Arial" panose="020B0604020202020204" pitchFamily="34" charset="0"/>
              <a:buChar char="•"/>
              <a:defRPr/>
            </a:pPr>
            <a:r>
              <a:rPr lang="en-US" sz="2000" b="1" dirty="0"/>
              <a:t>Appraisal and Feedback Plan</a:t>
            </a:r>
          </a:p>
          <a:p>
            <a:pPr marL="457200" indent="-457200">
              <a:buFont typeface="+mj-lt"/>
              <a:buAutoNum type="arabicPeriod"/>
              <a:defRPr/>
            </a:pPr>
            <a:r>
              <a:rPr lang="en-US" sz="2400" b="1" dirty="0"/>
              <a:t>Discuss servant Leadership</a:t>
            </a:r>
          </a:p>
        </p:txBody>
      </p:sp>
      <p:sp>
        <p:nvSpPr>
          <p:cNvPr id="43213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3213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C775E4-EE24-4821-BC74-6B349BB8D861}" type="slidenum">
              <a:rPr lang="en-US" altLang="en-US" sz="1200" smtClean="0">
                <a:solidFill>
                  <a:srgbClr val="898989"/>
                </a:solidFill>
              </a:rPr>
              <a:pPr>
                <a:spcBef>
                  <a:spcPct val="0"/>
                </a:spcBef>
                <a:buFontTx/>
                <a:buNone/>
              </a:pPr>
              <a:t>294</a:t>
            </a:fld>
            <a:endParaRPr lang="en-US" altLang="en-US" sz="1200">
              <a:solidFill>
                <a:srgbClr val="898989"/>
              </a:solidFill>
            </a:endParaRPr>
          </a:p>
        </p:txBody>
      </p:sp>
    </p:spTree>
    <p:extLst>
      <p:ext uri="{BB962C8B-B14F-4D97-AF65-F5344CB8AC3E}">
        <p14:creationId xmlns:p14="http://schemas.microsoft.com/office/powerpoint/2010/main" val="2915316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13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ABF533-423C-4720-8633-3C7E4EC42610}" type="slidenum">
              <a:rPr lang="en-US" altLang="en-US" sz="1200" smtClean="0">
                <a:solidFill>
                  <a:srgbClr val="898989"/>
                </a:solidFill>
              </a:rPr>
              <a:pPr>
                <a:spcBef>
                  <a:spcPct val="0"/>
                </a:spcBef>
                <a:buFontTx/>
                <a:buNone/>
              </a:pPr>
              <a:t>295</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6"/>
          <p:cNvSpPr txBox="1">
            <a:spLocks noChangeArrowheads="1"/>
          </p:cNvSpPr>
          <p:nvPr/>
        </p:nvSpPr>
        <p:spPr bwMode="auto">
          <a:xfrm>
            <a:off x="946150" y="1779588"/>
            <a:ext cx="3500438" cy="3879850"/>
          </a:xfrm>
          <a:prstGeom prst="rect">
            <a:avLst/>
          </a:prstGeom>
          <a:solidFill>
            <a:srgbClr val="FFFFFF"/>
          </a:solidFill>
          <a:ln w="25400">
            <a:solidFill>
              <a:srgbClr val="60BB46"/>
            </a:solidFill>
            <a:miter lim="800000"/>
            <a:headEnd/>
            <a:tailEnd/>
          </a:ln>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3937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2000" b="1"/>
              <a:t>Prevention Costs</a:t>
            </a:r>
          </a:p>
          <a:p>
            <a:pPr eaLnBrk="1" hangingPunct="1">
              <a:spcBef>
                <a:spcPct val="0"/>
              </a:spcBef>
              <a:spcAft>
                <a:spcPts val="1000"/>
              </a:spcAft>
              <a:buFontTx/>
              <a:buNone/>
            </a:pPr>
            <a:r>
              <a:rPr lang="en-US" altLang="en-US" sz="2000"/>
              <a:t>(Build a quality product)</a:t>
            </a:r>
          </a:p>
          <a:p>
            <a:pPr eaLnBrk="1" hangingPunct="1">
              <a:spcBef>
                <a:spcPct val="0"/>
              </a:spcBef>
              <a:buFont typeface="Symbol" panose="05050102010706020507" pitchFamily="18" charset="2"/>
              <a:buChar char="·"/>
            </a:pPr>
            <a:r>
              <a:rPr lang="en-US" altLang="en-US" sz="1600"/>
              <a:t>Training</a:t>
            </a:r>
          </a:p>
          <a:p>
            <a:pPr eaLnBrk="1" hangingPunct="1">
              <a:spcBef>
                <a:spcPct val="0"/>
              </a:spcBef>
              <a:buFont typeface="Symbol" panose="05050102010706020507" pitchFamily="18" charset="2"/>
              <a:buChar char="·"/>
            </a:pPr>
            <a:r>
              <a:rPr lang="en-US" altLang="en-US" sz="1600"/>
              <a:t>Document processes</a:t>
            </a:r>
          </a:p>
          <a:p>
            <a:pPr eaLnBrk="1" hangingPunct="1">
              <a:spcBef>
                <a:spcPct val="0"/>
              </a:spcBef>
              <a:buFont typeface="Symbol" panose="05050102010706020507" pitchFamily="18" charset="2"/>
              <a:buChar char="·"/>
            </a:pPr>
            <a:r>
              <a:rPr lang="en-US" altLang="en-US" sz="1600"/>
              <a:t>Equipment</a:t>
            </a:r>
          </a:p>
          <a:p>
            <a:pPr eaLnBrk="1" hangingPunct="1">
              <a:spcBef>
                <a:spcPct val="0"/>
              </a:spcBef>
              <a:buFont typeface="Symbol" panose="05050102010706020507" pitchFamily="18" charset="2"/>
              <a:buChar char="·"/>
            </a:pPr>
            <a:r>
              <a:rPr lang="en-US" altLang="en-US" sz="1600"/>
              <a:t>Time to do it right</a:t>
            </a:r>
          </a:p>
          <a:p>
            <a:pPr eaLnBrk="1" hangingPunct="1">
              <a:spcBef>
                <a:spcPct val="0"/>
              </a:spcBef>
              <a:spcAft>
                <a:spcPts val="1000"/>
              </a:spcAft>
              <a:buFontTx/>
              <a:buNone/>
            </a:pPr>
            <a:endParaRPr lang="en-US" altLang="en-US" sz="1600"/>
          </a:p>
          <a:p>
            <a:pPr eaLnBrk="1" hangingPunct="1">
              <a:spcBef>
                <a:spcPct val="0"/>
              </a:spcBef>
              <a:spcAft>
                <a:spcPts val="1000"/>
              </a:spcAft>
              <a:buFontTx/>
              <a:buNone/>
            </a:pPr>
            <a:r>
              <a:rPr lang="en-US" altLang="en-US" sz="2000" b="1"/>
              <a:t>Appraisal Costs</a:t>
            </a:r>
            <a:br>
              <a:rPr lang="en-US" altLang="en-US" sz="2000" b="1"/>
            </a:br>
            <a:r>
              <a:rPr lang="en-US" altLang="en-US" sz="2000"/>
              <a:t>(Assess the quality)</a:t>
            </a:r>
          </a:p>
          <a:p>
            <a:pPr marL="0" lvl="1" eaLnBrk="1" hangingPunct="1">
              <a:spcBef>
                <a:spcPct val="0"/>
              </a:spcBef>
              <a:buFont typeface="Symbol" panose="05050102010706020507" pitchFamily="18" charset="2"/>
              <a:buChar char="·"/>
            </a:pPr>
            <a:r>
              <a:rPr lang="en-US" altLang="en-US" sz="1600"/>
              <a:t>Testing</a:t>
            </a:r>
          </a:p>
          <a:p>
            <a:pPr eaLnBrk="1" hangingPunct="1">
              <a:spcBef>
                <a:spcPct val="0"/>
              </a:spcBef>
              <a:buFont typeface="Symbol" panose="05050102010706020507" pitchFamily="18" charset="2"/>
              <a:buChar char="·"/>
            </a:pPr>
            <a:r>
              <a:rPr lang="en-US" altLang="en-US" sz="1600"/>
              <a:t>Destructive testing loss</a:t>
            </a:r>
          </a:p>
          <a:p>
            <a:pPr eaLnBrk="1" hangingPunct="1">
              <a:spcBef>
                <a:spcPct val="0"/>
              </a:spcBef>
              <a:buFont typeface="Symbol" panose="05050102010706020507" pitchFamily="18" charset="2"/>
              <a:buChar char="·"/>
            </a:pPr>
            <a:r>
              <a:rPr lang="en-US" altLang="en-US" sz="1600"/>
              <a:t>Inspections</a:t>
            </a:r>
          </a:p>
        </p:txBody>
      </p:sp>
      <p:sp>
        <p:nvSpPr>
          <p:cNvPr id="10247" name="Text Box 7"/>
          <p:cNvSpPr txBox="1">
            <a:spLocks noChangeArrowheads="1"/>
          </p:cNvSpPr>
          <p:nvPr/>
        </p:nvSpPr>
        <p:spPr bwMode="auto">
          <a:xfrm>
            <a:off x="4949825" y="1797050"/>
            <a:ext cx="3327400" cy="3846513"/>
          </a:xfrm>
          <a:prstGeom prst="rect">
            <a:avLst/>
          </a:prstGeom>
          <a:solidFill>
            <a:srgbClr val="FFFFFF"/>
          </a:solidFill>
          <a:ln w="25400">
            <a:solidFill>
              <a:srgbClr val="60BB46"/>
            </a:solidFill>
            <a:miter lim="800000"/>
            <a:headEnd/>
            <a:tailEnd/>
          </a:ln>
        </p:spPr>
        <p:txBody>
          <a:bodyPr/>
          <a:lstStyle/>
          <a:p>
            <a:pPr>
              <a:spcAft>
                <a:spcPts val="1000"/>
              </a:spcAft>
              <a:defRPr/>
            </a:pPr>
            <a:r>
              <a:rPr lang="en-US" sz="2000" b="1" dirty="0">
                <a:latin typeface="Calibri" pitchFamily="34" charset="0"/>
              </a:rPr>
              <a:t>Internal Failure Costs</a:t>
            </a:r>
            <a:br>
              <a:rPr lang="en-US" sz="2000" b="1" dirty="0">
                <a:latin typeface="Calibri" pitchFamily="34" charset="0"/>
              </a:rPr>
            </a:br>
            <a:r>
              <a:rPr lang="en-US" sz="2000" dirty="0">
                <a:latin typeface="Calibri" pitchFamily="34" charset="0"/>
              </a:rPr>
              <a:t>(Failures found by the project)</a:t>
            </a:r>
          </a:p>
          <a:p>
            <a:pPr lvl="1" indent="-346075">
              <a:buFont typeface="Symbol" pitchFamily="18" charset="2"/>
              <a:buChar char="·"/>
              <a:defRPr/>
            </a:pPr>
            <a:r>
              <a:rPr lang="en-US" sz="1600" dirty="0">
                <a:latin typeface="Calibri" pitchFamily="34" charset="0"/>
              </a:rPr>
              <a:t>Rework</a:t>
            </a:r>
          </a:p>
          <a:p>
            <a:pPr marL="457200" indent="-346075">
              <a:buFont typeface="Symbol" pitchFamily="18" charset="2"/>
              <a:buChar char="·"/>
              <a:defRPr/>
            </a:pPr>
            <a:r>
              <a:rPr lang="en-US" sz="1600" dirty="0">
                <a:latin typeface="Calibri" pitchFamily="34" charset="0"/>
              </a:rPr>
              <a:t>Scrap</a:t>
            </a:r>
          </a:p>
          <a:p>
            <a:pPr>
              <a:spcAft>
                <a:spcPts val="1000"/>
              </a:spcAft>
              <a:defRPr/>
            </a:pPr>
            <a:endParaRPr lang="en-US" sz="2000" b="1" dirty="0">
              <a:latin typeface="Calibri" pitchFamily="34" charset="0"/>
            </a:endParaRPr>
          </a:p>
          <a:p>
            <a:pPr>
              <a:spcAft>
                <a:spcPts val="1000"/>
              </a:spcAft>
              <a:defRPr/>
            </a:pPr>
            <a:r>
              <a:rPr lang="en-US" sz="2000" b="1" dirty="0">
                <a:latin typeface="Calibri" pitchFamily="34" charset="0"/>
              </a:rPr>
              <a:t>External Failure Costs </a:t>
            </a:r>
            <a:br>
              <a:rPr lang="en-US" sz="2000" b="1" dirty="0">
                <a:latin typeface="Calibri" pitchFamily="34" charset="0"/>
              </a:rPr>
            </a:br>
            <a:r>
              <a:rPr lang="en-US" sz="2000" dirty="0">
                <a:latin typeface="Calibri" pitchFamily="34" charset="0"/>
              </a:rPr>
              <a:t>(Failures found by the customer) </a:t>
            </a:r>
          </a:p>
          <a:p>
            <a:pPr marL="111125" lvl="1" indent="346075">
              <a:buFont typeface="Symbol" pitchFamily="18" charset="2"/>
              <a:buChar char="·"/>
              <a:defRPr/>
            </a:pPr>
            <a:r>
              <a:rPr lang="en-US" sz="1600" dirty="0">
                <a:latin typeface="Calibri" pitchFamily="34" charset="0"/>
              </a:rPr>
              <a:t>Liabilities</a:t>
            </a:r>
            <a:endParaRPr lang="en-US" sz="2000" b="1" dirty="0">
              <a:latin typeface="Calibri" pitchFamily="34" charset="0"/>
            </a:endParaRPr>
          </a:p>
          <a:p>
            <a:pPr marL="111125" indent="346075">
              <a:buFont typeface="Symbol" pitchFamily="18" charset="2"/>
              <a:buChar char="·"/>
              <a:defRPr/>
            </a:pPr>
            <a:r>
              <a:rPr lang="en-US" sz="1600" dirty="0">
                <a:latin typeface="Calibri" pitchFamily="34" charset="0"/>
              </a:rPr>
              <a:t>Warranty work</a:t>
            </a:r>
          </a:p>
          <a:p>
            <a:pPr marL="111125" indent="346075">
              <a:buFont typeface="Symbol" pitchFamily="18" charset="2"/>
              <a:buChar char="·"/>
              <a:defRPr/>
            </a:pPr>
            <a:r>
              <a:rPr lang="en-US" sz="1600" dirty="0">
                <a:latin typeface="Calibri" pitchFamily="34" charset="0"/>
              </a:rPr>
              <a:t>Lost business</a:t>
            </a:r>
            <a:endParaRPr lang="en-US" sz="4400" dirty="0"/>
          </a:p>
        </p:txBody>
      </p:sp>
      <p:sp>
        <p:nvSpPr>
          <p:cNvPr id="421892" name="Text Box 8"/>
          <p:cNvSpPr txBox="1">
            <a:spLocks noChangeArrowheads="1"/>
          </p:cNvSpPr>
          <p:nvPr/>
        </p:nvSpPr>
        <p:spPr bwMode="auto">
          <a:xfrm>
            <a:off x="279400" y="1276350"/>
            <a:ext cx="8721725"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2000" b="1"/>
              <a:t>                           Cost of Conformance                         Cost of Nonconformance</a:t>
            </a:r>
            <a:endParaRPr lang="en-US" altLang="en-US" sz="4400">
              <a:latin typeface="Arial" panose="020B0604020202020204" pitchFamily="34" charset="0"/>
            </a:endParaRPr>
          </a:p>
        </p:txBody>
      </p:sp>
      <p:sp>
        <p:nvSpPr>
          <p:cNvPr id="421893" name="Text Box 9"/>
          <p:cNvSpPr txBox="1">
            <a:spLocks noChangeArrowheads="1"/>
          </p:cNvSpPr>
          <p:nvPr/>
        </p:nvSpPr>
        <p:spPr bwMode="auto">
          <a:xfrm>
            <a:off x="914400" y="5767388"/>
            <a:ext cx="2995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600" b="1"/>
              <a:t>Money spent during the project</a:t>
            </a:r>
            <a:br>
              <a:rPr lang="en-US" altLang="en-US" sz="1600" b="1"/>
            </a:br>
            <a:r>
              <a:rPr lang="en-US" altLang="en-US" sz="1600" b="1"/>
              <a:t>to avoid failures</a:t>
            </a:r>
          </a:p>
        </p:txBody>
      </p:sp>
      <p:sp>
        <p:nvSpPr>
          <p:cNvPr id="421894" name="Text Box 10"/>
          <p:cNvSpPr txBox="1">
            <a:spLocks noChangeArrowheads="1"/>
          </p:cNvSpPr>
          <p:nvPr/>
        </p:nvSpPr>
        <p:spPr bwMode="auto">
          <a:xfrm>
            <a:off x="5003800" y="5719763"/>
            <a:ext cx="3241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400" b="1"/>
              <a:t>Money spent during and after the project because of failures</a:t>
            </a:r>
            <a:endParaRPr lang="en-US" altLang="en-US" sz="4800" b="1">
              <a:latin typeface="Arial" panose="020B0604020202020204" pitchFamily="34" charset="0"/>
            </a:endParaRPr>
          </a:p>
        </p:txBody>
      </p:sp>
      <p:sp>
        <p:nvSpPr>
          <p:cNvPr id="9" name="Rectangle 8"/>
          <p:cNvSpPr/>
          <p:nvPr/>
        </p:nvSpPr>
        <p:spPr>
          <a:xfrm>
            <a:off x="925513" y="6448425"/>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Guide Fifth Edition</a:t>
            </a:r>
            <a:endParaRPr lang="en-IN" sz="900" dirty="0">
              <a:solidFill>
                <a:schemeClr val="tx1"/>
              </a:solidFill>
            </a:endParaRPr>
          </a:p>
        </p:txBody>
      </p:sp>
      <p:sp>
        <p:nvSpPr>
          <p:cNvPr id="16392" name="Rectangle 27"/>
          <p:cNvSpPr>
            <a:spLocks noGrp="1" noChangeArrowheads="1"/>
          </p:cNvSpPr>
          <p:nvPr>
            <p:ph type="title"/>
          </p:nvPr>
        </p:nvSpPr>
        <p:spPr>
          <a:xfrm>
            <a:off x="0" y="0"/>
            <a:ext cx="9144000" cy="838200"/>
          </a:xfrm>
        </p:spPr>
        <p:txBody>
          <a:bodyPr>
            <a:normAutofit fontScale="90000"/>
          </a:bodyPr>
          <a:lstStyle/>
          <a:p>
            <a:pPr>
              <a:defRPr/>
            </a:pPr>
            <a:r>
              <a:rPr sz="5400" b="1"/>
              <a:t>Cost of Quality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18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58C840-97B2-4CFB-9277-96EF81C74629}" type="slidenum">
              <a:rPr lang="en-US" altLang="en-US" sz="1200" smtClean="0">
                <a:solidFill>
                  <a:srgbClr val="898989"/>
                </a:solidFill>
              </a:rPr>
              <a:pPr>
                <a:spcBef>
                  <a:spcPct val="0"/>
                </a:spcBef>
                <a:buFontTx/>
                <a:buNone/>
              </a:pPr>
              <a:t>223</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2708</TotalTime>
  <Words>4102</Words>
  <Application>Microsoft Office PowerPoint</Application>
  <PresentationFormat>On-screen Show (4:3)</PresentationFormat>
  <Paragraphs>1177</Paragraphs>
  <Slides>81</Slides>
  <Notes>79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4" baseType="lpstr">
      <vt:lpstr>Arial Unicode MS</vt:lpstr>
      <vt:lpstr>Arial</vt:lpstr>
      <vt:lpstr>Berlin Sans FB</vt:lpstr>
      <vt:lpstr>Book Antiqua</vt:lpstr>
      <vt:lpstr>Calibri</vt:lpstr>
      <vt:lpstr>HGSMinchoL</vt:lpstr>
      <vt:lpstr>Kabel Bk BT</vt:lpstr>
      <vt:lpstr>Symbol</vt:lpstr>
      <vt:lpstr>Times New Roman</vt:lpstr>
      <vt:lpstr>Verdana</vt:lpstr>
      <vt:lpstr>Wingdings</vt:lpstr>
      <vt:lpstr>Office Theme</vt:lpstr>
      <vt:lpstr>Visio</vt:lpstr>
      <vt:lpstr>    </vt:lpstr>
      <vt:lpstr>Project Quality Management</vt:lpstr>
      <vt:lpstr>Quality Definitions from Quality Gurus</vt:lpstr>
      <vt:lpstr>Quality Gurus</vt:lpstr>
      <vt:lpstr>Project Quality Management</vt:lpstr>
      <vt:lpstr>Project Quality Management</vt:lpstr>
      <vt:lpstr>24. Plan Quality Management</vt:lpstr>
      <vt:lpstr>Plan Quality Management</vt:lpstr>
      <vt:lpstr>Cost of Quality </vt:lpstr>
      <vt:lpstr>Cost of Nonconformance- Iceberg</vt:lpstr>
      <vt:lpstr>Exercise-21</vt:lpstr>
      <vt:lpstr>25. Manage Quality</vt:lpstr>
      <vt:lpstr>Manage Quality</vt:lpstr>
      <vt:lpstr>Exercise-22</vt:lpstr>
      <vt:lpstr>26. Control Quality</vt:lpstr>
      <vt:lpstr>Control Quality</vt:lpstr>
      <vt:lpstr>7 Basic Quality Tools</vt:lpstr>
      <vt:lpstr>7 Basic Quality Tools</vt:lpstr>
      <vt:lpstr>Sigma Values</vt:lpstr>
      <vt:lpstr>Exercise-23</vt:lpstr>
      <vt:lpstr>PowerPoint Presentation</vt:lpstr>
      <vt:lpstr>Project Resource Management</vt:lpstr>
      <vt:lpstr>Project Resource Management</vt:lpstr>
      <vt:lpstr>Project Resource Management</vt:lpstr>
      <vt:lpstr>27. Plan Resource Management</vt:lpstr>
      <vt:lpstr>Plan Human Resource Management</vt:lpstr>
      <vt:lpstr>Human Resource Management Plan</vt:lpstr>
      <vt:lpstr>PowerPoint Presentation</vt:lpstr>
      <vt:lpstr>Responsibility Assignment Matrix - RAM</vt:lpstr>
      <vt:lpstr>Resource Histogram</vt:lpstr>
      <vt:lpstr>28. Estimate Activity Resources</vt:lpstr>
      <vt:lpstr>Estimate Activity Resources</vt:lpstr>
      <vt:lpstr>Resource Breakdown Structure</vt:lpstr>
      <vt:lpstr>Discussion/Exercise 14</vt:lpstr>
      <vt:lpstr>29. Acquire Resources</vt:lpstr>
      <vt:lpstr>Acquire Resources</vt:lpstr>
      <vt:lpstr>30. Develop Team</vt:lpstr>
      <vt:lpstr>Develop Team</vt:lpstr>
      <vt:lpstr>Team Performance Assessment..</vt:lpstr>
      <vt:lpstr>PowerPoint Presentation</vt:lpstr>
      <vt:lpstr>31. Manage Team</vt:lpstr>
      <vt:lpstr>Manage Team</vt:lpstr>
      <vt:lpstr>Types of Power</vt:lpstr>
      <vt:lpstr>Team Development / Tuckman Model</vt:lpstr>
      <vt:lpstr>32. Control Resources</vt:lpstr>
      <vt:lpstr>Control Resources</vt:lpstr>
      <vt:lpstr>Big Concepts</vt:lpstr>
      <vt:lpstr>Conflict Management</vt:lpstr>
      <vt:lpstr>Conflict Management</vt:lpstr>
      <vt:lpstr>Conflict Management</vt:lpstr>
      <vt:lpstr>Conflict Resolution</vt:lpstr>
      <vt:lpstr>Conflict Resolution</vt:lpstr>
      <vt:lpstr>Motivational Theories</vt:lpstr>
      <vt:lpstr>Motivational Theories</vt:lpstr>
      <vt:lpstr>Motivational Theories</vt:lpstr>
      <vt:lpstr>Motivational Theories</vt:lpstr>
      <vt:lpstr>Motivational Theories</vt:lpstr>
      <vt:lpstr>Motivational Theories</vt:lpstr>
      <vt:lpstr>Motivational Theories</vt:lpstr>
      <vt:lpstr>Motivational Theories</vt:lpstr>
      <vt:lpstr>Motivational Theories</vt:lpstr>
      <vt:lpstr>Leadership Theories</vt:lpstr>
      <vt:lpstr>Leadership Theories</vt:lpstr>
      <vt:lpstr>Leadership Theories</vt:lpstr>
      <vt:lpstr>Leadership</vt:lpstr>
      <vt:lpstr>Leadership Style</vt:lpstr>
      <vt:lpstr>Leadership Style</vt:lpstr>
      <vt:lpstr>Leadership Style</vt:lpstr>
      <vt:lpstr>Leadership Style</vt:lpstr>
      <vt:lpstr>Leadership Style</vt:lpstr>
      <vt:lpstr>Leadership Style</vt:lpstr>
      <vt:lpstr>Leadership Style</vt:lpstr>
      <vt:lpstr>Leadership Style</vt:lpstr>
      <vt:lpstr>Leadership Style</vt:lpstr>
      <vt:lpstr>Management Theories</vt:lpstr>
      <vt:lpstr>Management Theories</vt:lpstr>
      <vt:lpstr>Key to Successful Team Management</vt:lpstr>
      <vt:lpstr>Key to Successful Team Management</vt:lpstr>
      <vt:lpstr>Halo effect</vt:lpstr>
      <vt:lpstr>Exercise-24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129</cp:revision>
  <dcterms:created xsi:type="dcterms:W3CDTF">2010-10-14T06:04:22Z</dcterms:created>
  <dcterms:modified xsi:type="dcterms:W3CDTF">2017-10-10T17:04:27Z</dcterms:modified>
</cp:coreProperties>
</file>