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51"/>
  </p:notesMasterIdLst>
  <p:handoutMasterIdLst>
    <p:handoutMasterId r:id="rId52"/>
  </p:handoutMasterIdLst>
  <p:sldIdLst>
    <p:sldId id="1072" r:id="rId2"/>
    <p:sldId id="1074" r:id="rId3"/>
    <p:sldId id="1078" r:id="rId4"/>
    <p:sldId id="1086" r:id="rId5"/>
    <p:sldId id="1090" r:id="rId6"/>
    <p:sldId id="1093" r:id="rId7"/>
    <p:sldId id="1094" r:id="rId8"/>
    <p:sldId id="1097" r:id="rId9"/>
    <p:sldId id="1106" r:id="rId10"/>
    <p:sldId id="1107" r:id="rId11"/>
    <p:sldId id="1110" r:id="rId12"/>
    <p:sldId id="1111" r:id="rId13"/>
    <p:sldId id="1112" r:id="rId14"/>
    <p:sldId id="1113" r:id="rId15"/>
    <p:sldId id="1114" r:id="rId16"/>
    <p:sldId id="1118" r:id="rId17"/>
    <p:sldId id="1120" r:id="rId18"/>
    <p:sldId id="1123" r:id="rId19"/>
    <p:sldId id="1128" r:id="rId20"/>
    <p:sldId id="1131" r:id="rId21"/>
    <p:sldId id="1133" r:id="rId22"/>
    <p:sldId id="1136" r:id="rId23"/>
    <p:sldId id="1139" r:id="rId24"/>
    <p:sldId id="1142" r:id="rId25"/>
    <p:sldId id="1143" r:id="rId26"/>
    <p:sldId id="1152" r:id="rId27"/>
    <p:sldId id="1153" r:id="rId28"/>
    <p:sldId id="1155" r:id="rId29"/>
    <p:sldId id="1159" r:id="rId30"/>
    <p:sldId id="1163" r:id="rId31"/>
    <p:sldId id="1164" r:id="rId32"/>
    <p:sldId id="1169" r:id="rId33"/>
    <p:sldId id="1171" r:id="rId34"/>
    <p:sldId id="1173" r:id="rId35"/>
    <p:sldId id="1174" r:id="rId36"/>
    <p:sldId id="1179" r:id="rId37"/>
    <p:sldId id="1181" r:id="rId38"/>
    <p:sldId id="1188" r:id="rId39"/>
    <p:sldId id="1189" r:id="rId40"/>
    <p:sldId id="1190" r:id="rId41"/>
    <p:sldId id="1196" r:id="rId42"/>
    <p:sldId id="1198" r:id="rId43"/>
    <p:sldId id="1201" r:id="rId44"/>
    <p:sldId id="1202" r:id="rId45"/>
    <p:sldId id="1203" r:id="rId46"/>
    <p:sldId id="1204" r:id="rId47"/>
    <p:sldId id="1208" r:id="rId48"/>
    <p:sldId id="1214" r:id="rId49"/>
    <p:sldId id="1215" r:id="rId50"/>
  </p:sldIdLst>
  <p:sldSz cx="9144000" cy="6858000" type="screen4x3"/>
  <p:notesSz cx="68580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800" kern="1200">
        <a:solidFill>
          <a:srgbClr val="1F1A7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00" kern="1200">
        <a:solidFill>
          <a:srgbClr val="1F1A7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00" kern="1200">
        <a:solidFill>
          <a:srgbClr val="1F1A7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00" kern="1200">
        <a:solidFill>
          <a:srgbClr val="1F1A7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00" kern="1200">
        <a:solidFill>
          <a:srgbClr val="1F1A7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rgbClr val="1F1A7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rgbClr val="1F1A7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rgbClr val="1F1A7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rgbClr val="1F1A7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2">
          <p15:clr>
            <a:srgbClr val="A4A3A4"/>
          </p15:clr>
        </p15:guide>
        <p15:guide id="2" pos="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Han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78"/>
    <a:srgbClr val="0C1872"/>
    <a:srgbClr val="FF99FF"/>
    <a:srgbClr val="FFFF00"/>
    <a:srgbClr val="FF6600"/>
    <a:srgbClr val="0099FF"/>
    <a:srgbClr val="AF262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861" autoAdjust="0"/>
    <p:restoredTop sz="98488" autoAdjust="0"/>
  </p:normalViewPr>
  <p:slideViewPr>
    <p:cSldViewPr snapToGrid="0">
      <p:cViewPr varScale="1">
        <p:scale>
          <a:sx n="84" d="100"/>
          <a:sy n="84" d="100"/>
        </p:scale>
        <p:origin x="276" y="66"/>
      </p:cViewPr>
      <p:guideLst>
        <p:guide orient="horz" pos="672"/>
        <p:guide pos="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944" y="-10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solidFill>
                  <a:schemeClr val="accent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/>
              <a:t>ITIL Essentials Workshop for </a:t>
            </a:r>
            <a:br>
              <a:rPr lang="en-US"/>
            </a:br>
            <a:r>
              <a:rPr lang="en-US"/>
              <a:t>IT Service Management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/>
              <a:t>H S D..</a:t>
            </a:r>
          </a:p>
          <a:p>
            <a:pPr algn="r">
              <a:defRPr/>
            </a:pP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84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EN  HP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52C7392-BFBC-4370-87D0-95C7ED9693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3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CBAB813-11E6-4080-8A7B-EF26CA8453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454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1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2954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10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5688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11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0278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12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6368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13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64977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14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67441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15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98195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16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6326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17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6116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18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1523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19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3730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7058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20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7887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21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0052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22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9962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23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051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24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1949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25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53764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26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86255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27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3666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28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61367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29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6952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22124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30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995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31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10615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32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11486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33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25411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34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9292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35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44143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36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41142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37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67354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38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92362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39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429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4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83653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40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27607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41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595410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42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29424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43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30870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44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71382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45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98664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46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65052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47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85874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48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89960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BAB813-11E6-4080-8A7B-EF26CA8453B9}" type="slidenum">
              <a:rPr lang="en-GB" smtClean="0"/>
              <a:pPr>
                <a:defRPr/>
              </a:pPr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22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5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85738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6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0605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7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82596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8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6639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9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055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-6350" y="0"/>
            <a:ext cx="9144000" cy="6872288"/>
          </a:xfrm>
          <a:prstGeom prst="rect">
            <a:avLst/>
          </a:prstGeom>
          <a:solidFill>
            <a:srgbClr val="36458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SG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7883525" y="0"/>
            <a:ext cx="1325563" cy="685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defRPr/>
            </a:pPr>
            <a:endParaRPr lang="en-SG"/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2717800"/>
            <a:ext cx="6667500" cy="660400"/>
          </a:xfrm>
        </p:spPr>
        <p:txBody>
          <a:bodyPr wrap="square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58880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65200" y="4114800"/>
            <a:ext cx="5486400" cy="1143000"/>
          </a:xfrm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tabLst>
                <a:tab pos="762000" algn="l"/>
              </a:tabLst>
              <a:defRPr sz="2400">
                <a:latin typeface="Arial Black" pitchFamily="34" charset="0"/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738088"/>
      </p:ext>
    </p:extLst>
  </p:cSld>
  <p:clrMapOvr>
    <a:masterClrMapping/>
  </p:clrMapOvr>
  <p:transition>
    <p:wheel spokes="0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3" grpId="0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2956011"/>
      </p:ext>
    </p:extLst>
  </p:cSld>
  <p:clrMapOvr>
    <a:masterClrMapping/>
  </p:clrMapOvr>
  <p:transition>
    <p:wheel spokes="0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42000" y="889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889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4355848"/>
      </p:ext>
    </p:extLst>
  </p:cSld>
  <p:clrMapOvr>
    <a:masterClrMapping/>
  </p:clrMapOvr>
  <p:transition>
    <p:wheel spokes="0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6141496"/>
      </p:ext>
    </p:extLst>
  </p:cSld>
  <p:clrMapOvr>
    <a:masterClrMapping/>
  </p:clrMapOvr>
  <p:transition>
    <p:wheel spokes="0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9683668"/>
      </p:ext>
    </p:extLst>
  </p:cSld>
  <p:clrMapOvr>
    <a:masterClrMapping/>
  </p:clrMapOvr>
  <p:transition>
    <p:wheel spokes="0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079500"/>
            <a:ext cx="3771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7000" y="1079500"/>
            <a:ext cx="3771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6452850"/>
      </p:ext>
    </p:extLst>
  </p:cSld>
  <p:clrMapOvr>
    <a:masterClrMapping/>
  </p:clrMapOvr>
  <p:transition>
    <p:wheel spokes="0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0248362"/>
      </p:ext>
    </p:extLst>
  </p:cSld>
  <p:clrMapOvr>
    <a:masterClrMapping/>
  </p:clrMapOvr>
  <p:transition>
    <p:wheel spokes="0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3507888"/>
      </p:ext>
    </p:extLst>
  </p:cSld>
  <p:clrMapOvr>
    <a:masterClrMapping/>
  </p:clrMapOvr>
  <p:transition>
    <p:wheel spokes="0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697324"/>
      </p:ext>
    </p:extLst>
  </p:cSld>
  <p:clrMapOvr>
    <a:masterClrMapping/>
  </p:clrMapOvr>
  <p:transition>
    <p:wheel spokes="0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3846192"/>
      </p:ext>
    </p:extLst>
  </p:cSld>
  <p:clrMapOvr>
    <a:masterClrMapping/>
  </p:clrMapOvr>
  <p:transition>
    <p:wheel spokes="0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582046"/>
      </p:ext>
    </p:extLst>
  </p:cSld>
  <p:clrMapOvr>
    <a:masterClrMapping/>
  </p:clrMapOvr>
  <p:transition>
    <p:wheel spokes="0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91" name="Rectangle 15"/>
          <p:cNvSpPr>
            <a:spLocks noChangeArrowheads="1"/>
          </p:cNvSpPr>
          <p:nvPr userDrawn="1"/>
        </p:nvSpPr>
        <p:spPr bwMode="auto">
          <a:xfrm>
            <a:off x="0" y="-14288"/>
            <a:ext cx="9144000" cy="6872288"/>
          </a:xfrm>
          <a:prstGeom prst="rect">
            <a:avLst/>
          </a:prstGeom>
          <a:solidFill>
            <a:srgbClr val="36458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SG"/>
          </a:p>
        </p:txBody>
      </p:sp>
      <p:sp>
        <p:nvSpPr>
          <p:cNvPr id="587788" name="Rectangle 12"/>
          <p:cNvSpPr>
            <a:spLocks noChangeArrowheads="1"/>
          </p:cNvSpPr>
          <p:nvPr userDrawn="1"/>
        </p:nvSpPr>
        <p:spPr bwMode="auto">
          <a:xfrm>
            <a:off x="7812088" y="-14288"/>
            <a:ext cx="1325562" cy="6858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defRPr/>
            </a:pPr>
            <a:endParaRPr lang="en-SG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" y="1079500"/>
            <a:ext cx="7696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2700" y="889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587787" name="Text Box 11"/>
          <p:cNvSpPr txBox="1">
            <a:spLocks noChangeArrowheads="1"/>
          </p:cNvSpPr>
          <p:nvPr userDrawn="1"/>
        </p:nvSpPr>
        <p:spPr bwMode="auto">
          <a:xfrm>
            <a:off x="7708900" y="6573838"/>
            <a:ext cx="154940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400">
                <a:solidFill>
                  <a:srgbClr val="000078"/>
                </a:solidFill>
              </a:rPr>
              <a:t>Slide </a:t>
            </a:r>
            <a:fld id="{1BEC48C7-B8F1-4D80-85A6-AD60B274017D}" type="slidenum">
              <a:rPr lang="en-US" sz="1400">
                <a:solidFill>
                  <a:srgbClr val="000078"/>
                </a:solidFill>
              </a:rPr>
              <a:pPr algn="ctr"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400">
              <a:solidFill>
                <a:srgbClr val="000078"/>
              </a:solidFill>
            </a:endParaRPr>
          </a:p>
        </p:txBody>
      </p:sp>
      <p:sp>
        <p:nvSpPr>
          <p:cNvPr id="587795" name="Text Box 19"/>
          <p:cNvSpPr txBox="1">
            <a:spLocks noChangeArrowheads="1"/>
          </p:cNvSpPr>
          <p:nvPr userDrawn="1"/>
        </p:nvSpPr>
        <p:spPr bwMode="auto">
          <a:xfrm>
            <a:off x="7812088" y="1574800"/>
            <a:ext cx="133191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74" r:id="rId3"/>
    <p:sldLayoutId id="2147483673" r:id="rId4"/>
    <p:sldLayoutId id="2147483672" r:id="rId5"/>
    <p:sldLayoutId id="2147483671" r:id="rId6"/>
    <p:sldLayoutId id="2147483670" r:id="rId7"/>
    <p:sldLayoutId id="2147483669" r:id="rId8"/>
    <p:sldLayoutId id="2147483668" r:id="rId9"/>
    <p:sldLayoutId id="2147483667" r:id="rId10"/>
    <p:sldLayoutId id="2147483666" r:id="rId11"/>
  </p:sldLayoutIdLst>
  <p:transition>
    <p:wheel spokes="0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1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tabLst>
          <a:tab pos="762000" algn="l"/>
          <a:tab pos="1524000" algn="l"/>
        </a:tabLs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762000" algn="l"/>
          <a:tab pos="1524000" algn="l"/>
        </a:tabLs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762000" algn="l"/>
          <a:tab pos="1524000" algn="l"/>
        </a:tabLs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762000" algn="l"/>
          <a:tab pos="1524000" algn="l"/>
        </a:tabLs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762000" algn="l"/>
          <a:tab pos="1524000" algn="l"/>
        </a:tabLs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762000" algn="l"/>
          <a:tab pos="1524000" algn="l"/>
        </a:tabLs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762000" algn="l"/>
          <a:tab pos="1524000" algn="l"/>
        </a:tabLs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762000" algn="l"/>
          <a:tab pos="1524000" algn="l"/>
        </a:tabLs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762000" algn="l"/>
          <a:tab pos="1524000" algn="l"/>
        </a:tabLs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87B7D7"/>
        </a:buClr>
        <a:buSzPct val="60000"/>
        <a:buFont typeface="Wingdings" pitchFamily="2" charset="2"/>
        <a:buChar char="n"/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What is the collective name for individuals or groups who are affected by a project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</a:p>
          <a:p>
            <a:pPr lvl="1" algn="l">
              <a:buAutoNum type="alphaUcPeriod"/>
            </a:pPr>
            <a:r>
              <a:rPr lang="en-GB" sz="1800" dirty="0" smtClean="0">
                <a:solidFill>
                  <a:schemeClr val="bg1"/>
                </a:solidFill>
              </a:rPr>
              <a:t>Customers</a:t>
            </a:r>
          </a:p>
          <a:p>
            <a:pPr lvl="1" algn="l">
              <a:buAutoNum type="alphaUcPeriod"/>
            </a:pPr>
            <a:r>
              <a:rPr lang="en-GB" sz="1800" dirty="0" smtClean="0">
                <a:solidFill>
                  <a:schemeClr val="bg1"/>
                </a:solidFill>
              </a:rPr>
              <a:t>Project Support</a:t>
            </a:r>
          </a:p>
          <a:p>
            <a:pPr lvl="1" algn="l">
              <a:buAutoNum type="alphaUcPeriod"/>
            </a:pPr>
            <a:r>
              <a:rPr lang="en-GB" sz="1800" dirty="0" smtClean="0">
                <a:solidFill>
                  <a:schemeClr val="bg1"/>
                </a:solidFill>
              </a:rPr>
              <a:t>Team members</a:t>
            </a:r>
          </a:p>
          <a:p>
            <a:pPr lvl="1" algn="l">
              <a:buAutoNum type="alphaUcPeriod"/>
            </a:pPr>
            <a:r>
              <a:rPr lang="en-GB" sz="1800" dirty="0" smtClean="0">
                <a:solidFill>
                  <a:schemeClr val="bg1"/>
                </a:solidFill>
              </a:rPr>
              <a:t>Stakeholders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D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57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Who is the key decision-maker in the project management team?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Corporate management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Executive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Change Authority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Project Manager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46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is  an objective of the Directing a Project process?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Create and authorize the project mandate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Provide management control and direction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Control the day-to-day running of the project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Project accurate progress information to the project manager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46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What is defined as a temporary organization that is created for the purpose of delivering one or more business products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Corporate or programme management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A project 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A product breakdown structure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A user group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46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What theme provides the justification for the project?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Quality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Plans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Progress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Business Case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D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46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is a difference between management and technical stages?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Management stages require planning and technical stages do not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Technical stages can overlap and management stages cannot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Management stages deliver products and technical stages do not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Technical stages require resources and management stages do not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46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theme addresses the need to have a strategy for communicating with stakeholders?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Quality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Organization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Plans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Progress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46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is NOT a purpose of the Directing a Project process?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Enable the project board to be accountable for a project’s success by making key decisions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Enable the project board to authorize work packages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Enable the project board to delegate day-to-day management of a project to its project manager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Enable the project board to exercise overall control of a project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46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is created during the Starting up a project process?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Project Mandate</a:t>
            </a:r>
          </a:p>
          <a:p>
            <a:pPr algn="l">
              <a:buFontTx/>
              <a:buAutoNum type="alphaUcPeriod"/>
            </a:pPr>
            <a:r>
              <a:rPr lang="en-GB" sz="1800" dirty="0" smtClean="0">
                <a:solidFill>
                  <a:schemeClr val="bg1"/>
                </a:solidFill>
              </a:rPr>
              <a:t>Project management team role description</a:t>
            </a:r>
          </a:p>
          <a:p>
            <a:pPr algn="l">
              <a:buFontTx/>
              <a:buAutoNum type="alphaUcPeriod"/>
            </a:pPr>
            <a:r>
              <a:rPr lang="en-GB" sz="1800" dirty="0" smtClean="0">
                <a:solidFill>
                  <a:schemeClr val="bg1"/>
                </a:solidFill>
              </a:rPr>
              <a:t>Communication management strategy</a:t>
            </a:r>
          </a:p>
          <a:p>
            <a:pPr algn="l">
              <a:buFontTx/>
              <a:buAutoNum type="alphaUcPeriod"/>
            </a:pPr>
            <a:r>
              <a:rPr lang="en-GB" sz="1800" dirty="0" smtClean="0">
                <a:solidFill>
                  <a:schemeClr val="bg1"/>
                </a:solidFill>
              </a:rPr>
              <a:t>Quality Register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46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is the responsibility of Project Support?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Approving or rejecting issues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Setting of stage tolerances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Assessing whether quality control procedures are used correctly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Controlling and protecting the project’s  products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D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46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What process is used by the project board  to respond to an exception report?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Controlling a stage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Managing a stage boundary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Managing product delivery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Directing a project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D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05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is not a purpose of a Benefits Review Plan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Define the period over which the cost-benefit analysis will be based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Support a review of the performance of the project’s products in operational use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Define the scope, timing and ownership of the benefit reviews required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Describe how to measure and confirm benefits after the project is closed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>
                <a:solidFill>
                  <a:schemeClr val="bg1"/>
                </a:solidFill>
              </a:rPr>
              <a:t>Correct Answer: A</a:t>
            </a:r>
          </a:p>
        </p:txBody>
      </p:sp>
    </p:spTree>
    <p:extLst>
      <p:ext uri="{BB962C8B-B14F-4D97-AF65-F5344CB8AC3E}">
        <p14:creationId xmlns:p14="http://schemas.microsoft.com/office/powerpoint/2010/main" val="208857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is the purpose of Business Case?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State and justify the business rationale for undertaking a project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Forecast  who will be responsible  for measurement of the expected benefits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Define the project approach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Describe what a project must deliver to gain customer acceptance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</a:t>
            </a:r>
            <a:r>
              <a:rPr lang="en-US" sz="2400" b="1">
                <a:solidFill>
                  <a:schemeClr val="bg1"/>
                </a:solidFill>
              </a:rPr>
              <a:t>: </a:t>
            </a:r>
            <a:r>
              <a:rPr lang="en-US" sz="2400" b="1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05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role is a part of  the project  management team?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Change Authority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Quality Assurance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Stakeholder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Corporate or programme management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05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is the purpose of Lessons Report?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Improve the project management method for future projects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Details open issues and risks that need to be managed after the project has closed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Compare the actual performance of the final stage against its plan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Provide a summary of the benefits realized during the project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05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is a purpose of project brief?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Act as a base document against which the project board can assess progress issues and ongoing viability question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Provides a sound basis for project initiation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Defines how and when a measurement of the achievement of the project’s benefits can be made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Provides a description of the means  and frequency of communication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05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does NOT reflect the PRINCE 2 principle of continued business justification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There must be a justifiable reason for starting a project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The business justification drives decision making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If a project is no longer forecast to deliver a financial benefit, it should be stopped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If a project can no longer be justified, it should be stopped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C</a:t>
            </a:r>
          </a:p>
        </p:txBody>
      </p:sp>
    </p:spTree>
    <p:extLst>
      <p:ext uri="{BB962C8B-B14F-4D97-AF65-F5344CB8AC3E}">
        <p14:creationId xmlns:p14="http://schemas.microsoft.com/office/powerpoint/2010/main" val="15009715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Identify the missing words in the following sentence. The starting up  a project process is triggered when a [?] is available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</a:p>
          <a:p>
            <a:pPr lvl="1" algn="l">
              <a:buFontTx/>
              <a:buAutoNum type="alphaUcPeriod"/>
            </a:pPr>
            <a:r>
              <a:rPr lang="en-GB" sz="1800" dirty="0" smtClean="0">
                <a:solidFill>
                  <a:srgbClr val="FFFFFF"/>
                </a:solidFill>
              </a:rPr>
              <a:t>Project Business Plan</a:t>
            </a:r>
          </a:p>
          <a:p>
            <a:pPr lvl="1" algn="l">
              <a:buFontTx/>
              <a:buAutoNum type="alphaUcPeriod"/>
            </a:pPr>
            <a:r>
              <a:rPr lang="en-GB" sz="1800" dirty="0" smtClean="0">
                <a:solidFill>
                  <a:srgbClr val="FFFFFF"/>
                </a:solidFill>
              </a:rPr>
              <a:t>Project mandate</a:t>
            </a:r>
          </a:p>
          <a:p>
            <a:pPr lvl="1" algn="l">
              <a:buFontTx/>
              <a:buAutoNum type="alphaUcPeriod"/>
            </a:pPr>
            <a:r>
              <a:rPr lang="en-GB" sz="1800" dirty="0" smtClean="0">
                <a:solidFill>
                  <a:srgbClr val="FFFFFF"/>
                </a:solidFill>
              </a:rPr>
              <a:t>Stage plan </a:t>
            </a:r>
          </a:p>
          <a:p>
            <a:pPr lvl="1" algn="l">
              <a:buFontTx/>
              <a:buAutoNum type="alphaUcPeriod"/>
            </a:pPr>
            <a:r>
              <a:rPr lang="en-GB" sz="1800" dirty="0" smtClean="0">
                <a:solidFill>
                  <a:srgbClr val="FFFFFF"/>
                </a:solidFill>
              </a:rPr>
              <a:t>Work package </a:t>
            </a:r>
          </a:p>
          <a:p>
            <a:pPr lvl="1" algn="l">
              <a:buFontTx/>
              <a:buAutoNum type="alphaUcPeriod"/>
            </a:pP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B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7703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Quiz- Duplicate Question</a:t>
            </a:r>
            <a:endParaRPr lang="en-US" dirty="0" smtClean="0"/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characteristics distinguishes a project from regular business operations?</a:t>
            </a:r>
          </a:p>
          <a:p>
            <a:pPr lvl="1" algn="l"/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Produces Benefits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Introduces business change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Manages stakeholders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Incurs cost	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B 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88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What is the PRINCE2 definition of a project?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The mechanism used to monitor and compare actual achievements against those planned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A Temporary organization that is created for  the purpose of delivering business products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A sequence of activities to manage product creation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Defined and agreed roles  and responsibilities within  an organization structure that engages the business, user and supplier stakeholders interests 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B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70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Identify the missing word in the following sentence. A project’s [?] is any of the project’s specialist products.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Benefit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Dis-benefit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Outcome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Output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D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4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Quiz- Duplicate Question</a:t>
            </a:r>
            <a:endParaRPr lang="en-US" dirty="0" smtClean="0"/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of the following describe a purpose of the benefit review plan?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Identifies when measurement of achievement of the project’s benefit can be made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Used during the closing a project process to define any post benefits reviews that are required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Includes the activities required to find out how the products perform when in operational use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Defines the justification for undertaking the project</a:t>
            </a:r>
          </a:p>
          <a:p>
            <a:pPr marL="800100" lvl="1" indent="-342900" algn="l">
              <a:buFont typeface="+mj-lt"/>
              <a:buAutoNum type="arabicPeriod"/>
            </a:pPr>
            <a:endParaRPr lang="en-US" sz="1800" dirty="0">
              <a:solidFill>
                <a:srgbClr val="FFFFFF"/>
              </a:solidFill>
            </a:endParaRPr>
          </a:p>
          <a:p>
            <a:pPr marL="800100" lvl="1" indent="-342900"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1, 2, 3</a:t>
            </a:r>
          </a:p>
          <a:p>
            <a:pPr marL="800100" lvl="1" indent="-342900"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1, 2, 4</a:t>
            </a:r>
          </a:p>
          <a:p>
            <a:pPr marL="800100" lvl="1" indent="-342900"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1, 3. 4</a:t>
            </a:r>
          </a:p>
          <a:p>
            <a:pPr marL="800100" lvl="1" indent="-342900"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2, 3, 4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587375" y="55292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A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730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product records any project outcomes perceived as negative by stakeholders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smtClean="0">
                <a:solidFill>
                  <a:schemeClr val="bg1"/>
                </a:solidFill>
              </a:rPr>
              <a:t>Business Case</a:t>
            </a:r>
            <a:endParaRPr lang="en-US" sz="1800" dirty="0" smtClean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Project Plan</a:t>
            </a:r>
          </a:p>
          <a:p>
            <a:pPr algn="l">
              <a:buFontTx/>
              <a:buAutoNum type="alphaUcPeriod"/>
            </a:pPr>
            <a:r>
              <a:rPr lang="en-GB" sz="1800" dirty="0" smtClean="0">
                <a:solidFill>
                  <a:schemeClr val="bg1"/>
                </a:solidFill>
              </a:rPr>
              <a:t>Communication Management Strategy</a:t>
            </a:r>
          </a:p>
          <a:p>
            <a:pPr algn="l">
              <a:buFontTx/>
              <a:buAutoNum type="alphaUcPeriod"/>
            </a:pPr>
            <a:r>
              <a:rPr lang="en-GB" sz="1800" dirty="0" smtClean="0">
                <a:solidFill>
                  <a:schemeClr val="bg1"/>
                </a:solidFill>
              </a:rPr>
              <a:t>Project Product Description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>
                <a:solidFill>
                  <a:schemeClr val="bg1"/>
                </a:solidFill>
              </a:rPr>
              <a:t>Correct Answer: A</a:t>
            </a:r>
          </a:p>
        </p:txBody>
      </p:sp>
    </p:spTree>
    <p:extLst>
      <p:ext uri="{BB962C8B-B14F-4D97-AF65-F5344CB8AC3E}">
        <p14:creationId xmlns:p14="http://schemas.microsoft.com/office/powerpoint/2010/main" val="301203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Quiz- Duplicate Question</a:t>
            </a:r>
            <a:endParaRPr lang="en-US" dirty="0" smtClean="0"/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process is used by the project board to respond to a exception report?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Controlling a Stage 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Managing a Stage Boundary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Managing a Product Delivery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Directing a Project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D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6181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action should be taken within the closing a project process to ensure benefits that still need to be realized are measured?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Prevent closure of a project until all benefits are realized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Update a Benefits Review Plan with the dates of post-project benefits reviews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Create a follow on action recommendation for each benefit yet to be measured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Make the role of project manager responsible for the measurement of benefits once the project is closed.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B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5289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statement is true for project stakeholders?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All stakeholders must be identified at the start of the project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Stakeholders are NOT members of the project board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All stakeholders are external to the corporate organization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All three primary categories of stakeholders have their interests represented by the project board 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D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978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is a purpose of project brief 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Enable the assemble of the project mandate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Describe the reporting requirements of the various layers of management involved with the project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Describe how changes to the product will be controlled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Provide the solid basis for the initiation of the project</a:t>
            </a: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D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23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</a:t>
            </a:r>
            <a:r>
              <a:rPr lang="en-US" sz="1800" dirty="0" smtClean="0">
                <a:solidFill>
                  <a:srgbClr val="FFFFFF"/>
                </a:solidFill>
              </a:rPr>
              <a:t>product is used by the project manager to </a:t>
            </a:r>
            <a:r>
              <a:rPr lang="en-US" sz="1800" dirty="0" err="1" smtClean="0">
                <a:solidFill>
                  <a:srgbClr val="FFFFFF"/>
                </a:solidFill>
              </a:rPr>
              <a:t>authorise</a:t>
            </a:r>
            <a:r>
              <a:rPr lang="en-US" sz="1800" dirty="0" smtClean="0">
                <a:solidFill>
                  <a:srgbClr val="FFFFFF"/>
                </a:solidFill>
              </a:rPr>
              <a:t> work?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Team Plan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Stage Plan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Work Package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Product description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C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3389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of the following are PRINCE2 Principles?</a:t>
            </a:r>
          </a:p>
          <a:p>
            <a:pPr lvl="1" algn="l"/>
            <a:endParaRPr lang="en-GB" sz="1800" dirty="0">
              <a:solidFill>
                <a:srgbClr val="FFFFFF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Continued Business justification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Define roles and responsibilities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Customer/Supplier environment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Learn from experience</a:t>
            </a:r>
          </a:p>
          <a:p>
            <a:pPr marL="342900" indent="-342900" algn="l">
              <a:buFont typeface="+mj-lt"/>
              <a:buAutoNum type="arabicPeriod"/>
            </a:pPr>
            <a:endParaRPr lang="en-US" sz="1800" dirty="0">
              <a:solidFill>
                <a:srgbClr val="FFFFFF"/>
              </a:solidFill>
            </a:endParaRPr>
          </a:p>
          <a:p>
            <a:pPr marL="342900" indent="-342900"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1, 2, 3 </a:t>
            </a:r>
          </a:p>
          <a:p>
            <a:pPr marL="342900" indent="-342900"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1, 2, 4</a:t>
            </a:r>
          </a:p>
          <a:p>
            <a:pPr marL="342900" indent="-342900"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1, 3, 4</a:t>
            </a:r>
          </a:p>
          <a:p>
            <a:pPr marL="342900" indent="-342900"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2, 3, 4</a:t>
            </a:r>
            <a:endParaRPr lang="en-US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B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289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aspect of project performance must be managed to avoid misunderstandings on what the project is to deliver?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Timescale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Scope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Risk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Costs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B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254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What product is used to maintain a record of those who have an interest in the project and their information requirements? </a:t>
            </a:r>
          </a:p>
          <a:p>
            <a:pPr lvl="1" algn="l"/>
            <a:endParaRPr lang="en-US" sz="1800" dirty="0">
              <a:solidFill>
                <a:srgbClr val="FFFFFF"/>
              </a:solidFill>
            </a:endParaRP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Project Plan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Communication Management Strategy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Project Brief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Project Product Description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B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8291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is NOT a purpose of the Directing a Project Process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Enable the project board to be accountable for a project’s success by making key decisions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Enable the project board to authorize work packages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Enable the project board to delegate day-to-day management of a project to its project manager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Enable the project board to exercise overall control of a project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B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241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theme defines the accountability for realization of the project’s benefits?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Plans 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Progress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Organization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Quality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C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53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activity does NOT have to take place before the initiation of a project is authorized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Appoint at least the Executive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Define the quality techniques to be applied  during the project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Prepare an outline Business Case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Assemble the project Brief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3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role is the part of project board?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Corporate or </a:t>
            </a:r>
            <a:r>
              <a:rPr lang="en-US" sz="1800" dirty="0" err="1" smtClean="0">
                <a:solidFill>
                  <a:srgbClr val="FFFFFF"/>
                </a:solidFill>
              </a:rPr>
              <a:t>programme</a:t>
            </a:r>
            <a:r>
              <a:rPr lang="en-US" sz="1800" dirty="0" smtClean="0">
                <a:solidFill>
                  <a:srgbClr val="FFFFFF"/>
                </a:solidFill>
              </a:rPr>
              <a:t> management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Risk owner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Project Manager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Senior Supplier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D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845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During the initiating  a project process, which product is updated to incorporate the estimated time and cost from the project plan?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Project Product description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Business Case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Project Brief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Project Mandate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B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7948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Quiz- Duplicate Question</a:t>
            </a:r>
            <a:endParaRPr lang="en-US" dirty="0" smtClean="0"/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is a benefit of using PRINCE2 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GB" sz="1800" dirty="0" smtClean="0">
                <a:solidFill>
                  <a:srgbClr val="FFFFFF"/>
                </a:solidFill>
              </a:rPr>
              <a:t>Provides a defined structure of accountability, delegation, authority and communication</a:t>
            </a:r>
          </a:p>
          <a:p>
            <a:pPr algn="l">
              <a:buFontTx/>
              <a:buAutoNum type="alphaUcPeriod"/>
            </a:pPr>
            <a:r>
              <a:rPr lang="en-GB" sz="1800" dirty="0" smtClean="0">
                <a:solidFill>
                  <a:srgbClr val="FFFFFF"/>
                </a:solidFill>
              </a:rPr>
              <a:t>Includes techniques for critical path analysis and earned value analysis</a:t>
            </a:r>
          </a:p>
          <a:p>
            <a:pPr algn="l">
              <a:buFontTx/>
              <a:buAutoNum type="alphaUcPeriod"/>
            </a:pPr>
            <a:r>
              <a:rPr lang="en-GB" sz="1800" dirty="0" smtClean="0">
                <a:solidFill>
                  <a:srgbClr val="FFFFFF"/>
                </a:solidFill>
              </a:rPr>
              <a:t>Enables a project manager to be accountable for the success of a project</a:t>
            </a:r>
          </a:p>
          <a:p>
            <a:pPr algn="l">
              <a:buFontTx/>
              <a:buAutoNum type="alphaUcPeriod"/>
            </a:pPr>
            <a:r>
              <a:rPr lang="en-GB" sz="1800" dirty="0" smtClean="0">
                <a:solidFill>
                  <a:srgbClr val="FFFFFF"/>
                </a:solidFill>
              </a:rPr>
              <a:t>Prevents any changes once the scope of a project has been agreed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A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36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What theme establishes the mechanism to judge whether the project is worthwhile investing in?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Plans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Business Case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Risk 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Quality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B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1992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If a project’s benefit tolerance is forecast to be exceeded, to whom should this be escalated to for a decision?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Senior User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Executive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Corporate / </a:t>
            </a:r>
            <a:r>
              <a:rPr lang="en-US" sz="1800" dirty="0" err="1" smtClean="0">
                <a:solidFill>
                  <a:srgbClr val="FFFFFF"/>
                </a:solidFill>
              </a:rPr>
              <a:t>programme</a:t>
            </a:r>
            <a:r>
              <a:rPr lang="en-US" sz="1800" dirty="0" smtClean="0">
                <a:solidFill>
                  <a:srgbClr val="FFFFFF"/>
                </a:solidFill>
              </a:rPr>
              <a:t> management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Senior Supplier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C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8375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does the executive need to ensure is in place before the project is initiated?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All work packages are authorized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An understanding of how the project will contribute to corporate objectives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The project plan has been approved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The project initiation document is complete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B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684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is a purpose of the starting up a project process?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Provide information so a decision can be made as to whether a project is viable and worthwhile to initiate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Define the means of communication between the project and corporate or </a:t>
            </a:r>
            <a:r>
              <a:rPr lang="en-US" sz="1800" dirty="0" err="1" smtClean="0">
                <a:solidFill>
                  <a:srgbClr val="FFFFFF"/>
                </a:solidFill>
              </a:rPr>
              <a:t>programme</a:t>
            </a:r>
            <a:r>
              <a:rPr lang="en-US" sz="1800" dirty="0" smtClean="0">
                <a:solidFill>
                  <a:srgbClr val="FFFFFF"/>
                </a:solidFill>
              </a:rPr>
              <a:t> management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Define the project controls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Record any identified risks in the risk register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A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6164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is the difference between management and technical stages?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Management stages require planning and technical stages do not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Technical stages can overlap and management stages cannot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Management stages deliver products technical stages do not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Technical stages require resources and management stages do not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B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7574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Quiz- Duplicate Question</a:t>
            </a:r>
            <a:endParaRPr lang="en-US" dirty="0" smtClean="0"/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is an objective of the directing  a project process?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Review and approve a project mandate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Ensure corporate or </a:t>
            </a:r>
            <a:r>
              <a:rPr lang="en-US" sz="1800" dirty="0" err="1" smtClean="0">
                <a:solidFill>
                  <a:srgbClr val="FFFFFF"/>
                </a:solidFill>
              </a:rPr>
              <a:t>programme</a:t>
            </a:r>
            <a:r>
              <a:rPr lang="en-US" sz="1800" dirty="0" smtClean="0">
                <a:solidFill>
                  <a:srgbClr val="FFFFFF"/>
                </a:solidFill>
              </a:rPr>
              <a:t> management has an interface to the project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Define how risk and issues and changes will be managed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Obtain approval for completed products 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B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56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r>
              <a:rPr lang="en-US" smtClean="0"/>
              <a:t>!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65782"/>
      </p:ext>
    </p:extLst>
  </p:cSld>
  <p:clrMapOvr>
    <a:masterClrMapping/>
  </p:clrMapOvr>
  <p:transition>
    <p:wheel spokes="0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characteristics distinguishes a project from regular business operations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Produces benefits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Introduces business change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Manage stakeholders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Incurs cost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3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is the benefit of using PRINCE 2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Provides a defined structure of accountability, delegation, authority and communication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Includes techniques for critical path analysis and earned value analysis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Enables a Project Manager to be accountable for the success of a project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Prevents any changes once the scope of a project has been agreed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>
                <a:solidFill>
                  <a:schemeClr val="bg1"/>
                </a:solidFill>
              </a:rPr>
              <a:t>Correct Answer: A</a:t>
            </a:r>
          </a:p>
        </p:txBody>
      </p:sp>
    </p:spTree>
    <p:extLst>
      <p:ext uri="{BB962C8B-B14F-4D97-AF65-F5344CB8AC3E}">
        <p14:creationId xmlns:p14="http://schemas.microsoft.com/office/powerpoint/2010/main" val="301203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does the Executive need to ensure is in place before the project is initiated?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All work packages are authorized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An understanding of how the project will contribute to corporate objectives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The project plan has been approved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The project initiation document is complete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3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Identify the missing word in the sentence. The guiding obligations and good practices which determine whether the project is genuinely being managed using PRINCE 2 form the [?] of the method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Principles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Themes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Processes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Technique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>
                <a:solidFill>
                  <a:schemeClr val="bg1"/>
                </a:solidFill>
              </a:rPr>
              <a:t>Correct Answer: A</a:t>
            </a:r>
          </a:p>
        </p:txBody>
      </p:sp>
    </p:spTree>
    <p:extLst>
      <p:ext uri="{BB962C8B-B14F-4D97-AF65-F5344CB8AC3E}">
        <p14:creationId xmlns:p14="http://schemas.microsoft.com/office/powerpoint/2010/main" val="301203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of the following are PRINCE2 integrated elements?</a:t>
            </a:r>
          </a:p>
          <a:p>
            <a:pPr lvl="1" algn="l"/>
            <a:endParaRPr lang="en-US" sz="1800" dirty="0">
              <a:solidFill>
                <a:schemeClr val="bg1"/>
              </a:solidFill>
            </a:endParaRPr>
          </a:p>
          <a:p>
            <a:pPr lvl="1" algn="l"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Activities</a:t>
            </a:r>
          </a:p>
          <a:p>
            <a:pPr lvl="1" algn="l"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Principles</a:t>
            </a:r>
          </a:p>
          <a:p>
            <a:pPr lvl="1" algn="l"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Processes</a:t>
            </a:r>
          </a:p>
          <a:p>
            <a:pPr lvl="1" algn="l"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Themes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1, 2, 3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1, 2, 4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1, 3, 4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2, 3, 4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D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46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theme/theme1.xml><?xml version="1.0" encoding="utf-8"?>
<a:theme xmlns:a="http://schemas.openxmlformats.org/drawingml/2006/main" name="Quint Template">
  <a:themeElements>
    <a:clrScheme name="Quint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800" b="0" i="0" u="none" strike="noStrike" cap="none" normalizeH="0" baseline="0" smtClean="0">
            <a:ln>
              <a:noFill/>
            </a:ln>
            <a:solidFill>
              <a:srgbClr val="1F1A7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800" b="0" i="0" u="none" strike="noStrike" cap="none" normalizeH="0" baseline="0" smtClean="0">
            <a:ln>
              <a:noFill/>
            </a:ln>
            <a:solidFill>
              <a:srgbClr val="1F1A7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Qu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48769</TotalTime>
  <Words>2792</Words>
  <Application>Microsoft Office PowerPoint</Application>
  <PresentationFormat>On-screen Show (4:3)</PresentationFormat>
  <Paragraphs>642</Paragraphs>
  <Slides>49</Slides>
  <Notes>49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Arial Black</vt:lpstr>
      <vt:lpstr>Times New Roman</vt:lpstr>
      <vt:lpstr>Wingdings</vt:lpstr>
      <vt:lpstr>Quint Template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Quiz- Duplicate Question</vt:lpstr>
      <vt:lpstr>Quiz</vt:lpstr>
      <vt:lpstr>Quiz</vt:lpstr>
      <vt:lpstr>Quiz- Duplicate Question</vt:lpstr>
      <vt:lpstr>Quiz- Duplicate Question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Quiz- Duplicate Question</vt:lpstr>
      <vt:lpstr>Quiz</vt:lpstr>
      <vt:lpstr>Quiz</vt:lpstr>
      <vt:lpstr>Quiz</vt:lpstr>
      <vt:lpstr>Quiz</vt:lpstr>
      <vt:lpstr>Quiz</vt:lpstr>
      <vt:lpstr>Quiz- Duplicate Question</vt:lpstr>
      <vt:lpstr>Thanks! </vt:lpstr>
    </vt:vector>
  </TitlesOfParts>
  <Company>Quint Wellington Redwood Academy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ITIL V3 Foundation Workshop for  IT Service Management- Revisit  Part 1</dc:title>
  <dc:creator>Parry</dc:creator>
  <cp:lastModifiedBy>Hari Thapliyal</cp:lastModifiedBy>
  <cp:revision>1015</cp:revision>
  <dcterms:created xsi:type="dcterms:W3CDTF">2000-12-23T15:17:46Z</dcterms:created>
  <dcterms:modified xsi:type="dcterms:W3CDTF">2015-09-18T05:31:06Z</dcterms:modified>
</cp:coreProperties>
</file>