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70"/>
  </p:notesMasterIdLst>
  <p:handoutMasterIdLst>
    <p:handoutMasterId r:id="rId71"/>
  </p:handoutMasterIdLst>
  <p:sldIdLst>
    <p:sldId id="835" r:id="rId2"/>
    <p:sldId id="1069" r:id="rId3"/>
    <p:sldId id="1071" r:id="rId4"/>
    <p:sldId id="1073" r:id="rId5"/>
    <p:sldId id="1076" r:id="rId6"/>
    <p:sldId id="1077" r:id="rId7"/>
    <p:sldId id="1083" r:id="rId8"/>
    <p:sldId id="1085" r:id="rId9"/>
    <p:sldId id="1086" r:id="rId10"/>
    <p:sldId id="1087" r:id="rId11"/>
    <p:sldId id="1094" r:id="rId12"/>
    <p:sldId id="1095" r:id="rId13"/>
    <p:sldId id="1096" r:id="rId14"/>
    <p:sldId id="1098" r:id="rId15"/>
    <p:sldId id="1099" r:id="rId16"/>
    <p:sldId id="1100" r:id="rId17"/>
    <p:sldId id="1101" r:id="rId18"/>
    <p:sldId id="1102" r:id="rId19"/>
    <p:sldId id="1104" r:id="rId20"/>
    <p:sldId id="1108" r:id="rId21"/>
    <p:sldId id="1109" r:id="rId22"/>
    <p:sldId id="1115" r:id="rId23"/>
    <p:sldId id="1119" r:id="rId24"/>
    <p:sldId id="1121" r:id="rId25"/>
    <p:sldId id="1122" r:id="rId26"/>
    <p:sldId id="1129" r:id="rId27"/>
    <p:sldId id="1130" r:id="rId28"/>
    <p:sldId id="1132" r:id="rId29"/>
    <p:sldId id="1134" r:id="rId30"/>
    <p:sldId id="1135" r:id="rId31"/>
    <p:sldId id="1136" r:id="rId32"/>
    <p:sldId id="1138" r:id="rId33"/>
    <p:sldId id="1141" r:id="rId34"/>
    <p:sldId id="1145" r:id="rId35"/>
    <p:sldId id="1146" r:id="rId36"/>
    <p:sldId id="1147" r:id="rId37"/>
    <p:sldId id="1148" r:id="rId38"/>
    <p:sldId id="1151" r:id="rId39"/>
    <p:sldId id="1157" r:id="rId40"/>
    <p:sldId id="1158" r:id="rId41"/>
    <p:sldId id="1160" r:id="rId42"/>
    <p:sldId id="1161" r:id="rId43"/>
    <p:sldId id="1162" r:id="rId44"/>
    <p:sldId id="1167" r:id="rId45"/>
    <p:sldId id="1168" r:id="rId46"/>
    <p:sldId id="1172" r:id="rId47"/>
    <p:sldId id="1177" r:id="rId48"/>
    <p:sldId id="1178" r:id="rId49"/>
    <p:sldId id="1180" r:id="rId50"/>
    <p:sldId id="1183" r:id="rId51"/>
    <p:sldId id="1184" r:id="rId52"/>
    <p:sldId id="1185" r:id="rId53"/>
    <p:sldId id="1187" r:id="rId54"/>
    <p:sldId id="1191" r:id="rId55"/>
    <p:sldId id="1192" r:id="rId56"/>
    <p:sldId id="1193" r:id="rId57"/>
    <p:sldId id="1194" r:id="rId58"/>
    <p:sldId id="1195" r:id="rId59"/>
    <p:sldId id="1196" r:id="rId60"/>
    <p:sldId id="1197" r:id="rId61"/>
    <p:sldId id="1200" r:id="rId62"/>
    <p:sldId id="1205" r:id="rId63"/>
    <p:sldId id="1206" r:id="rId64"/>
    <p:sldId id="1209" r:id="rId65"/>
    <p:sldId id="1210" r:id="rId66"/>
    <p:sldId id="1211" r:id="rId67"/>
    <p:sldId id="1216" r:id="rId68"/>
    <p:sldId id="1217" r:id="rId69"/>
  </p:sldIdLst>
  <p:sldSz cx="9144000" cy="6858000" type="screen4x3"/>
  <p:notesSz cx="68580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800" kern="1200">
        <a:solidFill>
          <a:srgbClr val="1F1A7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rgbClr val="1F1A7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rgbClr val="1F1A7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rgbClr val="1F1A7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rgbClr val="1F1A7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rgbClr val="1F1A7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rgbClr val="1F1A7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rgbClr val="1F1A7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rgbClr val="1F1A72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Han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8"/>
    <a:srgbClr val="0C1872"/>
    <a:srgbClr val="FF99FF"/>
    <a:srgbClr val="FFFF00"/>
    <a:srgbClr val="FF6600"/>
    <a:srgbClr val="0099FF"/>
    <a:srgbClr val="AF262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861" autoAdjust="0"/>
    <p:restoredTop sz="98488" autoAdjust="0"/>
  </p:normalViewPr>
  <p:slideViewPr>
    <p:cSldViewPr snapToGrid="0">
      <p:cViewPr>
        <p:scale>
          <a:sx n="68" d="100"/>
          <a:sy n="68" d="100"/>
        </p:scale>
        <p:origin x="-174" y="-198"/>
      </p:cViewPr>
      <p:guideLst>
        <p:guide orient="horz" pos="672"/>
        <p:guide pos="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4" d="100"/>
        <a:sy n="184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944" y="-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solidFill>
                  <a:schemeClr val="accent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/>
              <a:t>ITIL Essentials Workshop for </a:t>
            </a:r>
            <a:br>
              <a:rPr lang="en-US"/>
            </a:br>
            <a:r>
              <a:rPr lang="en-US"/>
              <a:t>IT Service Management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/>
              <a:t>H S D..</a:t>
            </a:r>
          </a:p>
          <a:p>
            <a:pPr algn="r"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84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EN  HP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52C7392-BFBC-4370-87D0-95C7ED969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CBAB813-11E6-4080-8A7B-EF26CA8453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45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10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11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12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13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14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15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16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17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18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19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20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21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22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23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24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25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26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27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28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29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30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31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32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33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34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35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36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37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38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39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4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40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41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42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43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44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45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46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47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48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49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5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50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51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52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53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54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55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56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57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58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59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6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60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61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62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63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64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65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66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67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7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8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9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rgbClr val="131A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-6350" y="0"/>
            <a:ext cx="9144000" cy="6872288"/>
          </a:xfrm>
          <a:prstGeom prst="rect">
            <a:avLst/>
          </a:prstGeom>
          <a:solidFill>
            <a:srgbClr val="36458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SG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7883525" y="0"/>
            <a:ext cx="1325563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endParaRPr lang="en-SG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2717800"/>
            <a:ext cx="6667500" cy="660400"/>
          </a:xfrm>
        </p:spPr>
        <p:txBody>
          <a:bodyPr wrap="square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65200" y="4114800"/>
            <a:ext cx="5486400" cy="1143000"/>
          </a:xfrm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tabLst>
                <a:tab pos="762000" algn="l"/>
              </a:tabLst>
              <a:defRPr sz="2400">
                <a:latin typeface="Arial Black" pitchFamily="34" charset="0"/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738088"/>
      </p:ext>
    </p:extLst>
  </p:cSld>
  <p:clrMapOvr>
    <a:masterClrMapping/>
  </p:clrMapOvr>
  <p:transition>
    <p:wheel spokes="0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3" grpId="0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2956011"/>
      </p:ext>
    </p:extLst>
  </p:cSld>
  <p:clrMapOvr>
    <a:masterClrMapping/>
  </p:clrMapOvr>
  <p:transition>
    <p:wheel spokes="0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42000" y="889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889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4355848"/>
      </p:ext>
    </p:extLst>
  </p:cSld>
  <p:clrMapOvr>
    <a:masterClrMapping/>
  </p:clrMapOvr>
  <p:transition>
    <p:wheel spokes="0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6141496"/>
      </p:ext>
    </p:extLst>
  </p:cSld>
  <p:clrMapOvr>
    <a:masterClrMapping/>
  </p:clrMapOvr>
  <p:transition>
    <p:wheel spokes="0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683668"/>
      </p:ext>
    </p:extLst>
  </p:cSld>
  <p:clrMapOvr>
    <a:masterClrMapping/>
  </p:clrMapOvr>
  <p:transition>
    <p:wheel spokes="0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079500"/>
            <a:ext cx="3771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7000" y="1079500"/>
            <a:ext cx="3771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6452850"/>
      </p:ext>
    </p:extLst>
  </p:cSld>
  <p:clrMapOvr>
    <a:masterClrMapping/>
  </p:clrMapOvr>
  <p:transition>
    <p:wheel spokes="0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248362"/>
      </p:ext>
    </p:extLst>
  </p:cSld>
  <p:clrMapOvr>
    <a:masterClrMapping/>
  </p:clrMapOvr>
  <p:transition>
    <p:wheel spokes="0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3507888"/>
      </p:ext>
    </p:extLst>
  </p:cSld>
  <p:clrMapOvr>
    <a:masterClrMapping/>
  </p:clrMapOvr>
  <p:transition>
    <p:wheel spokes="0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697324"/>
      </p:ext>
    </p:extLst>
  </p:cSld>
  <p:clrMapOvr>
    <a:masterClrMapping/>
  </p:clrMapOvr>
  <p:transition>
    <p:wheel spokes="0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3846192"/>
      </p:ext>
    </p:extLst>
  </p:cSld>
  <p:clrMapOvr>
    <a:masterClrMapping/>
  </p:clrMapOvr>
  <p:transition>
    <p:wheel spokes="0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582046"/>
      </p:ext>
    </p:extLst>
  </p:cSld>
  <p:clrMapOvr>
    <a:masterClrMapping/>
  </p:clrMapOvr>
  <p:transition>
    <p:wheel spokes="0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rgbClr val="131A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91" name="Rectangle 15"/>
          <p:cNvSpPr>
            <a:spLocks noChangeArrowheads="1"/>
          </p:cNvSpPr>
          <p:nvPr userDrawn="1"/>
        </p:nvSpPr>
        <p:spPr bwMode="auto">
          <a:xfrm>
            <a:off x="0" y="-14288"/>
            <a:ext cx="9144000" cy="6872288"/>
          </a:xfrm>
          <a:prstGeom prst="rect">
            <a:avLst/>
          </a:prstGeom>
          <a:solidFill>
            <a:srgbClr val="36458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SG"/>
          </a:p>
        </p:txBody>
      </p:sp>
      <p:sp>
        <p:nvSpPr>
          <p:cNvPr id="587788" name="Rectangle 12"/>
          <p:cNvSpPr>
            <a:spLocks noChangeArrowheads="1"/>
          </p:cNvSpPr>
          <p:nvPr userDrawn="1"/>
        </p:nvSpPr>
        <p:spPr bwMode="auto">
          <a:xfrm>
            <a:off x="7812088" y="-14288"/>
            <a:ext cx="1325562" cy="6858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endParaRPr lang="en-SG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" y="1079500"/>
            <a:ext cx="769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700" y="889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587787" name="Text Box 11"/>
          <p:cNvSpPr txBox="1">
            <a:spLocks noChangeArrowheads="1"/>
          </p:cNvSpPr>
          <p:nvPr userDrawn="1"/>
        </p:nvSpPr>
        <p:spPr bwMode="auto">
          <a:xfrm>
            <a:off x="7708900" y="6573838"/>
            <a:ext cx="154940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400">
                <a:solidFill>
                  <a:srgbClr val="000078"/>
                </a:solidFill>
              </a:rPr>
              <a:t>Slide </a:t>
            </a:r>
            <a:fld id="{1BEC48C7-B8F1-4D80-85A6-AD60B274017D}" type="slidenum">
              <a:rPr lang="en-US" sz="1400">
                <a:solidFill>
                  <a:srgbClr val="000078"/>
                </a:solidFill>
              </a:rPr>
              <a:pPr algn="ctr"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400">
              <a:solidFill>
                <a:srgbClr val="000078"/>
              </a:solidFill>
            </a:endParaRPr>
          </a:p>
        </p:txBody>
      </p:sp>
      <p:sp>
        <p:nvSpPr>
          <p:cNvPr id="587795" name="Text Box 19"/>
          <p:cNvSpPr txBox="1">
            <a:spLocks noChangeArrowheads="1"/>
          </p:cNvSpPr>
          <p:nvPr userDrawn="1"/>
        </p:nvSpPr>
        <p:spPr bwMode="auto">
          <a:xfrm>
            <a:off x="7812088" y="1574800"/>
            <a:ext cx="133191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4" r:id="rId3"/>
    <p:sldLayoutId id="2147483673" r:id="rId4"/>
    <p:sldLayoutId id="2147483672" r:id="rId5"/>
    <p:sldLayoutId id="2147483671" r:id="rId6"/>
    <p:sldLayoutId id="2147483670" r:id="rId7"/>
    <p:sldLayoutId id="2147483669" r:id="rId8"/>
    <p:sldLayoutId id="2147483668" r:id="rId9"/>
    <p:sldLayoutId id="2147483667" r:id="rId10"/>
    <p:sldLayoutId id="2147483666" r:id="rId11"/>
  </p:sldLayoutIdLst>
  <p:transition>
    <p:wheel spokes="0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1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7B7D7"/>
        </a:buClr>
        <a:buSzPct val="60000"/>
        <a:buFont typeface="Wingdings" pitchFamily="2" charset="2"/>
        <a:buChar char="n"/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the purpose of  Risk Register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Capture risks that may occur during the project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Record how risk management activities will be undertaken on the project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Record the risk tolerance for the project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Capture issues which are impacting on the delivery of the project objectives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>
                <a:solidFill>
                  <a:schemeClr val="bg1"/>
                </a:solidFill>
              </a:rPr>
              <a:t>Correct Answer: 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shown in product break down structure?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Management stages, major products and control points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In which order should the products be created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The major products that are to be developed in a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What resources are required to develop the products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does the Executive need to ensure is in place before the project is initiated?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All work packages are authorized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An understanding of how the project will contribute to corporate objectives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The project plan has been approved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The project initiation document is complete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Why should the project manager escalate an issue to the project board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The project board is responsible for determining the priority of all issues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Direction is required on the best response for preventing the issue from occurring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The issue is forecast to cause a deviation beyond stage tolerance and advice is required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Escalating  issues  is a means of providing project board with a regular update on their status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a typical core activity within  a configuration management procedure?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Quality Assurance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Risk Management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Verification and audit 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Progress reporting</a:t>
            </a: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</a:t>
            </a:r>
            <a:r>
              <a:rPr lang="en-US" sz="2400" b="1">
                <a:solidFill>
                  <a:schemeClr val="bg1"/>
                </a:solidFill>
              </a:rPr>
              <a:t>: </a:t>
            </a:r>
            <a:r>
              <a:rPr lang="en-US" sz="2400" b="1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the purpose of the Plan theme?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Define the means by which products will be verified as fit for purpose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Establish the project’s structure of accountability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Assesses and control uncertainty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Understand whether the targets are achievable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When considering risk, which describes an opportunity in the project?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An uncertain event that could have a negative impact on objectives</a:t>
            </a:r>
          </a:p>
          <a:p>
            <a:pPr algn="l"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An uncertain event that could have a </a:t>
            </a:r>
            <a:r>
              <a:rPr lang="en-US" sz="1800" dirty="0" smtClean="0">
                <a:solidFill>
                  <a:schemeClr val="bg1"/>
                </a:solidFill>
              </a:rPr>
              <a:t>favorable impact </a:t>
            </a:r>
            <a:r>
              <a:rPr lang="en-US" sz="1800" dirty="0">
                <a:solidFill>
                  <a:schemeClr val="bg1"/>
                </a:solidFill>
              </a:rPr>
              <a:t>on </a:t>
            </a:r>
            <a:r>
              <a:rPr lang="en-US" sz="1800" dirty="0" smtClean="0">
                <a:solidFill>
                  <a:schemeClr val="bg1"/>
                </a:solidFill>
              </a:rPr>
              <a:t>objectives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An event that has occurred resulting in a negative impact on objectives</a:t>
            </a:r>
          </a:p>
          <a:p>
            <a:pPr algn="l"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An event that has occurred resulting in a </a:t>
            </a:r>
            <a:r>
              <a:rPr lang="en-US" sz="1800" dirty="0" smtClean="0">
                <a:solidFill>
                  <a:schemeClr val="bg1"/>
                </a:solidFill>
              </a:rPr>
              <a:t>favorable </a:t>
            </a:r>
            <a:r>
              <a:rPr lang="en-US" sz="1800" dirty="0">
                <a:solidFill>
                  <a:schemeClr val="bg1"/>
                </a:solidFill>
              </a:rPr>
              <a:t>impact on objectives</a:t>
            </a:r>
          </a:p>
          <a:p>
            <a:pPr algn="l">
              <a:buFontTx/>
              <a:buAutoNum type="alphaUcPeriod"/>
            </a:pP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of the following describes a use of a Configuration Item Record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To record how changes  to a product  will be controlled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To provide information on the approval procedure for the work package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To record the history of a product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To pass responsibility for the delivery of  a product to a team manager</a:t>
            </a:r>
          </a:p>
          <a:p>
            <a:pPr algn="l">
              <a:buFontTx/>
              <a:buAutoNum type="alphaUcPeriod"/>
            </a:pP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of the following is a type of issue</a:t>
            </a:r>
          </a:p>
          <a:p>
            <a:pPr lvl="1" algn="l"/>
            <a:endParaRPr lang="en-US" sz="1800" dirty="0">
              <a:solidFill>
                <a:schemeClr val="bg1"/>
              </a:solidFill>
            </a:endParaRPr>
          </a:p>
          <a:p>
            <a:pPr lvl="1" algn="l"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Problem / concern</a:t>
            </a:r>
          </a:p>
          <a:p>
            <a:pPr lvl="1" algn="l"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Request for change</a:t>
            </a:r>
          </a:p>
          <a:p>
            <a:pPr lvl="1" algn="l"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External product</a:t>
            </a:r>
          </a:p>
          <a:p>
            <a:pPr lvl="1" algn="l"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Off-specification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1, 2, 3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1, 2, 4 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1, 3, 4 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2, 3, 4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a product description used for?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To define any inherent risks in a product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To record the results of any quality checks carried out on a product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To define the quality criteria for a product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To record acceptance of a product following its quality check(s)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role is responsible for the management of risk assigned to it?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Project Support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Risk Owner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Risk </a:t>
            </a:r>
            <a:r>
              <a:rPr lang="en-US" sz="1800" dirty="0" err="1" smtClean="0">
                <a:solidFill>
                  <a:schemeClr val="bg1"/>
                </a:solidFill>
              </a:rPr>
              <a:t>Actionee</a:t>
            </a:r>
            <a:endParaRPr lang="en-US" sz="1800" dirty="0" smtClean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Project Assurance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46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process provides the information required to decide whether to authorize the delivery of the project?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Directing a project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Initiating a project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Managing Product  Delivery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Starting up a project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7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theme provides the controls to escalate any forecast beyond tolerance to the next management level?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Business Case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Plans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Progress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Quality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46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If the Work package tolerance is forecast to be exceeded to whom should the Team Manager Report?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Corporate Management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Project Board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Project Assurance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Project Manager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46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In which product would you find quality tolerance defined?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Product Description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Project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Quality Register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Configuration Item Record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>
                <a:solidFill>
                  <a:schemeClr val="bg1"/>
                </a:solidFill>
              </a:rPr>
              <a:t>Correct Answer: A</a:t>
            </a:r>
          </a:p>
        </p:txBody>
      </p:sp>
    </p:spTree>
    <p:extLst>
      <p:ext uri="{BB962C8B-B14F-4D97-AF65-F5344CB8AC3E}">
        <p14:creationId xmlns:p14="http://schemas.microsoft.com/office/powerpoint/2010/main" val="3407946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Identify the missing words in the following sentence. During the initiating a project process the [?] before a project is authorized.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Minimum necessary is done to decide if a project is worth while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Aim is to establish sound foundation to achieve a successful project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Project Brief is assembled and approved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Project approach appropriate for delivering a project is selected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46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describes risk impact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Timeframe within which the risk might occur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The trigger that occurred giving rise to the risk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The effect  of risk on the delivery  of project objectives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How likely the risk is to occur in the given  project situation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46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of the following is true for a project plan?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Used by the project board to monitor project process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Identifies the major control points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Used as the basis for day-to-day control by the project manager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</a:rPr>
              <a:t>Should align to the corporate or programme management plan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</a:endParaRPr>
          </a:p>
          <a:p>
            <a:pPr marL="342900" indent="-342900" algn="l"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1, 2, 3</a:t>
            </a:r>
          </a:p>
          <a:p>
            <a:pPr marL="342900" indent="-342900" algn="l"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1, 2, 4</a:t>
            </a:r>
          </a:p>
          <a:p>
            <a:pPr marL="342900" indent="-342900" algn="l"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1, 3, 4</a:t>
            </a:r>
          </a:p>
          <a:p>
            <a:pPr marL="342900" indent="-342900" algn="l"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2, 3, 4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46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When considering how long </a:t>
            </a:r>
            <a:r>
              <a:rPr lang="en-US" sz="1800" smtClean="0">
                <a:solidFill>
                  <a:schemeClr val="bg1"/>
                </a:solidFill>
              </a:rPr>
              <a:t>the </a:t>
            </a:r>
            <a:r>
              <a:rPr lang="en-US" sz="1800" smtClean="0">
                <a:solidFill>
                  <a:schemeClr val="bg1"/>
                </a:solidFill>
              </a:rPr>
              <a:t>management </a:t>
            </a:r>
            <a:r>
              <a:rPr lang="en-US" sz="1800" dirty="0" smtClean="0">
                <a:solidFill>
                  <a:schemeClr val="bg1"/>
                </a:solidFill>
              </a:rPr>
              <a:t>stages should be, which might be a reason for one stage to be longer than others?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 substantial amount of the project budget is spent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More human resources are required than in other stages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The risk is lower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No changes to the project management team are envisaged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05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risk response type is NOT recommended to respond to an opportunity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Accept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Exploit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Share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Reject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05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Identify the missing words in the following sentence. The [?] is one of the levels of plan recommended by PRINCE2.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Benefit Review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Exception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Product Status Account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Stage Plan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05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describes the “Identify Risks” steps within the recommended risk management procedure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Identify responses to risks documented in the Business Case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Gather information about the project environment and objectives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Identify the roles to be involved in risk management activities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Identify uncertainties that may impact the delivery of the project objectives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05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What product forms the ‘contract’ between the Project Board and the Project Manager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lvl="1" algn="l">
              <a:buAutoNum type="alphaUcPeriod"/>
            </a:pPr>
            <a:r>
              <a:rPr lang="en-GB" sz="1800" dirty="0" smtClean="0">
                <a:solidFill>
                  <a:schemeClr val="bg1"/>
                </a:solidFill>
              </a:rPr>
              <a:t>Project Brief</a:t>
            </a:r>
          </a:p>
          <a:p>
            <a:pPr lvl="1" algn="l">
              <a:buAutoNum type="alphaUcPeriod"/>
            </a:pPr>
            <a:r>
              <a:rPr lang="en-GB" sz="1800" dirty="0" smtClean="0">
                <a:solidFill>
                  <a:schemeClr val="bg1"/>
                </a:solidFill>
              </a:rPr>
              <a:t>Project Mandate</a:t>
            </a:r>
          </a:p>
          <a:p>
            <a:pPr lvl="1" algn="l">
              <a:buAutoNum type="alphaUcPeriod"/>
            </a:pPr>
            <a:r>
              <a:rPr lang="en-GB" sz="1800" dirty="0" smtClean="0">
                <a:solidFill>
                  <a:schemeClr val="bg1"/>
                </a:solidFill>
              </a:rPr>
              <a:t>Project Plan</a:t>
            </a:r>
          </a:p>
          <a:p>
            <a:pPr lvl="1" algn="l">
              <a:buAutoNum type="alphaUcPeriod"/>
            </a:pPr>
            <a:r>
              <a:rPr lang="en-GB" sz="1800" dirty="0" smtClean="0">
                <a:solidFill>
                  <a:schemeClr val="bg1"/>
                </a:solidFill>
              </a:rPr>
              <a:t>Project Initiation Documentation</a:t>
            </a:r>
          </a:p>
          <a:p>
            <a:pPr lvl="1" algn="l">
              <a:buAutoNum type="alphaUcPeriod"/>
            </a:pP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7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When are project closure activities planned?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During the initiation stage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When the stage plan for the final management stage  is produced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As the first activity in the closing a project process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In the last work package allocated to a Team Manager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05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the purpose of Lessons Report?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Improve the project management method for future projects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Details open issues and risks that need to be managed after the project has closed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Compare the actual performance of the final stage against its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Provide a summary of the benefits realized during the project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05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may be funded from a risk budget?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Corrections due to off-specifications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Impact analysis of request for change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Implementation of a fallback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Preparation of the Risk Management Strategy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05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What is described as an organization's unique attitude towards risk taking 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Risk appetite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Risk management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Risk evaluation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Risk tolerance</a:t>
            </a:r>
          </a:p>
          <a:p>
            <a:pPr algn="l">
              <a:buFontTx/>
              <a:buAutoNum type="alphaUcPeriod"/>
            </a:pP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</a:t>
            </a:r>
            <a:r>
              <a:rPr lang="en-US" sz="2400" b="1">
                <a:solidFill>
                  <a:schemeClr val="bg1"/>
                </a:solidFill>
              </a:rPr>
              <a:t>: </a:t>
            </a:r>
            <a:r>
              <a:rPr lang="en-US" sz="2400" b="1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505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is  a typical core activity with in a configuration management procedure</a:t>
            </a:r>
          </a:p>
          <a:p>
            <a:pPr lvl="1" algn="l"/>
            <a:endParaRPr lang="en-US" sz="1800" dirty="0">
              <a:solidFill>
                <a:srgbClr val="FFFFFF"/>
              </a:solidFill>
            </a:endParaRPr>
          </a:p>
          <a:p>
            <a:pPr lvl="1"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Assessment</a:t>
            </a:r>
          </a:p>
          <a:p>
            <a:pPr lvl="1"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Communication</a:t>
            </a:r>
          </a:p>
          <a:p>
            <a:pPr lvl="1"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Quality control</a:t>
            </a:r>
          </a:p>
          <a:p>
            <a:pPr lvl="1"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Status accounting</a:t>
            </a:r>
            <a:endParaRPr lang="en-GB" sz="1800" dirty="0" smtClean="0">
              <a:solidFill>
                <a:srgbClr val="FFFFFF"/>
              </a:solidFill>
            </a:endParaRPr>
          </a:p>
          <a:p>
            <a:pPr lvl="1" algn="l"/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D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545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is a risk cause?</a:t>
            </a:r>
          </a:p>
          <a:p>
            <a:pPr lvl="1" algn="l"/>
            <a:endParaRPr lang="en-GB" sz="1800" dirty="0">
              <a:solidFill>
                <a:srgbClr val="FFFFFF"/>
              </a:solidFill>
            </a:endParaRPr>
          </a:p>
          <a:p>
            <a:pPr lvl="1" algn="l">
              <a:buFontTx/>
              <a:buAutoNum type="alphaUcPeriod"/>
            </a:pPr>
            <a:r>
              <a:rPr lang="en-GB" sz="1800" dirty="0" smtClean="0">
                <a:solidFill>
                  <a:srgbClr val="FFFFFF"/>
                </a:solidFill>
              </a:rPr>
              <a:t>The actions required to resolve a risk</a:t>
            </a:r>
          </a:p>
          <a:p>
            <a:pPr lvl="1" algn="l">
              <a:buFontTx/>
              <a:buAutoNum type="alphaUcPeriod"/>
            </a:pPr>
            <a:r>
              <a:rPr lang="en-GB" sz="1800" dirty="0" smtClean="0">
                <a:solidFill>
                  <a:srgbClr val="FFFFFF"/>
                </a:solidFill>
              </a:rPr>
              <a:t>The impact that the risk would have on a project if it materializes</a:t>
            </a:r>
          </a:p>
          <a:p>
            <a:pPr lvl="1" algn="l">
              <a:buFontTx/>
              <a:buAutoNum type="alphaUcPeriod"/>
            </a:pPr>
            <a:r>
              <a:rPr lang="en-GB" sz="1800" dirty="0" smtClean="0">
                <a:solidFill>
                  <a:srgbClr val="FFFFFF"/>
                </a:solidFill>
              </a:rPr>
              <a:t>The likelihood of a risk occurring</a:t>
            </a:r>
          </a:p>
          <a:p>
            <a:pPr lvl="1" algn="l">
              <a:buFontTx/>
              <a:buAutoNum type="alphaUcPeriod"/>
            </a:pPr>
            <a:r>
              <a:rPr lang="en-GB" sz="1800" dirty="0" smtClean="0">
                <a:solidFill>
                  <a:srgbClr val="FFFFFF"/>
                </a:solidFill>
              </a:rPr>
              <a:t>The source of a risk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D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63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statement describes the responsibilities of a risk </a:t>
            </a:r>
            <a:r>
              <a:rPr lang="en-US" sz="1800" dirty="0" err="1" smtClean="0">
                <a:solidFill>
                  <a:srgbClr val="FFFFFF"/>
                </a:solidFill>
              </a:rPr>
              <a:t>actionee</a:t>
            </a:r>
            <a:r>
              <a:rPr lang="en-US" sz="1800" dirty="0" smtClean="0">
                <a:solidFill>
                  <a:srgbClr val="FFFFFF"/>
                </a:solidFill>
              </a:rPr>
              <a:t>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</a:p>
          <a:p>
            <a:pPr lvl="1" algn="l">
              <a:buFontTx/>
              <a:buAutoNum type="alphaUcPeriod"/>
            </a:pPr>
            <a:r>
              <a:rPr lang="en-GB" sz="1800" dirty="0" smtClean="0">
                <a:solidFill>
                  <a:srgbClr val="FFFFFF"/>
                </a:solidFill>
              </a:rPr>
              <a:t>Identifying risk to the project that might occur in their department</a:t>
            </a:r>
          </a:p>
          <a:p>
            <a:pPr lvl="1" algn="l">
              <a:buFontTx/>
              <a:buAutoNum type="alphaUcPeriod"/>
            </a:pPr>
            <a:r>
              <a:rPr lang="en-GB" sz="1800" dirty="0" smtClean="0">
                <a:solidFill>
                  <a:srgbClr val="FFFFFF"/>
                </a:solidFill>
              </a:rPr>
              <a:t>Owning and authorizing the use of the risk budget to fund risk responses</a:t>
            </a:r>
          </a:p>
          <a:p>
            <a:pPr lvl="1" algn="l">
              <a:buFontTx/>
              <a:buAutoNum type="alphaUcPeriod"/>
            </a:pPr>
            <a:r>
              <a:rPr lang="en-GB" sz="1800" dirty="0" smtClean="0">
                <a:solidFill>
                  <a:srgbClr val="FFFFFF"/>
                </a:solidFill>
              </a:rPr>
              <a:t>Managing, monitoring and controlling of all aspects of an assigned risk</a:t>
            </a:r>
          </a:p>
          <a:p>
            <a:pPr lvl="1" algn="l">
              <a:buFontTx/>
              <a:buAutoNum type="alphaUcPeriod"/>
            </a:pPr>
            <a:r>
              <a:rPr lang="en-GB" sz="1800" dirty="0" smtClean="0">
                <a:solidFill>
                  <a:srgbClr val="FFFFFF"/>
                </a:solidFill>
              </a:rPr>
              <a:t>Carrying out a risk response action to respond to  a particular risk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D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648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is a purpose of the initiating a project process?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</a:p>
          <a:p>
            <a:pPr lvl="1" algn="l">
              <a:buFontTx/>
              <a:buAutoNum type="alphaUcPeriod"/>
            </a:pPr>
            <a:r>
              <a:rPr lang="en-GB" sz="1800" dirty="0" smtClean="0">
                <a:solidFill>
                  <a:srgbClr val="FFFFFF"/>
                </a:solidFill>
              </a:rPr>
              <a:t>Produce a stage plan for each stage of a multi-stage project</a:t>
            </a:r>
          </a:p>
          <a:p>
            <a:pPr lvl="1" algn="l">
              <a:buFontTx/>
              <a:buAutoNum type="alphaUcPeriod"/>
            </a:pPr>
            <a:r>
              <a:rPr lang="en-GB" sz="1800" dirty="0" smtClean="0">
                <a:solidFill>
                  <a:srgbClr val="FFFFFF"/>
                </a:solidFill>
              </a:rPr>
              <a:t>Enable the project board to decide whether it is worthwhile to initiate a project</a:t>
            </a:r>
          </a:p>
          <a:p>
            <a:pPr lvl="1" algn="l">
              <a:buFontTx/>
              <a:buAutoNum type="alphaUcPeriod"/>
            </a:pPr>
            <a:r>
              <a:rPr lang="en-GB" sz="1800" dirty="0" smtClean="0">
                <a:solidFill>
                  <a:srgbClr val="FFFFFF"/>
                </a:solidFill>
              </a:rPr>
              <a:t>Provide a fixed point at which acceptance for the project product is confirmed</a:t>
            </a:r>
          </a:p>
          <a:p>
            <a:pPr lvl="1" algn="l">
              <a:buFontTx/>
              <a:buAutoNum type="alphaUcPeriod"/>
            </a:pPr>
            <a:r>
              <a:rPr lang="en-GB" sz="1800" dirty="0" smtClean="0">
                <a:solidFill>
                  <a:srgbClr val="FFFFFF"/>
                </a:solidFill>
              </a:rPr>
              <a:t>Enable the organization to understand the work that needs to be done to deliver the projects product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D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35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What product provides details about the latest version numbers of a project’s products?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Product Description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Product Status Account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Issue register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B</a:t>
            </a:r>
          </a:p>
        </p:txBody>
      </p:sp>
    </p:spTree>
    <p:extLst>
      <p:ext uri="{BB962C8B-B14F-4D97-AF65-F5344CB8AC3E}">
        <p14:creationId xmlns:p14="http://schemas.microsoft.com/office/powerpoint/2010/main" val="23725137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What product identifies the management stages and other major control points in a project?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Business Case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Work package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brief</a:t>
            </a:r>
          </a:p>
          <a:p>
            <a:pPr algn="l">
              <a:buFontTx/>
              <a:buAutoNum type="alphaUcPeriod"/>
            </a:pP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428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What product identifies the manageme</a:t>
            </a:r>
            <a:r>
              <a:rPr lang="en-US" sz="1800" dirty="0">
                <a:solidFill>
                  <a:schemeClr val="bg1"/>
                </a:solidFill>
              </a:rPr>
              <a:t>n</a:t>
            </a:r>
            <a:r>
              <a:rPr lang="en-US" sz="1800" dirty="0" smtClean="0">
                <a:solidFill>
                  <a:schemeClr val="bg1"/>
                </a:solidFill>
              </a:rPr>
              <a:t>t stages and other major control points in a project?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</a:p>
          <a:p>
            <a:pPr lvl="1" algn="l">
              <a:buAutoNum type="alphaUcPeriod"/>
            </a:pPr>
            <a:r>
              <a:rPr lang="en-GB" sz="1800" dirty="0" smtClean="0">
                <a:solidFill>
                  <a:schemeClr val="bg1"/>
                </a:solidFill>
              </a:rPr>
              <a:t>Business Case</a:t>
            </a:r>
          </a:p>
          <a:p>
            <a:pPr lvl="1" algn="l">
              <a:buAutoNum type="alphaUcPeriod"/>
            </a:pPr>
            <a:r>
              <a:rPr lang="en-GB" sz="1800" dirty="0" smtClean="0">
                <a:solidFill>
                  <a:schemeClr val="bg1"/>
                </a:solidFill>
              </a:rPr>
              <a:t>Project Plan</a:t>
            </a:r>
          </a:p>
          <a:p>
            <a:pPr lvl="1" algn="l">
              <a:buAutoNum type="alphaUcPeriod"/>
            </a:pPr>
            <a:r>
              <a:rPr lang="en-GB" sz="1800" dirty="0" smtClean="0">
                <a:solidFill>
                  <a:schemeClr val="bg1"/>
                </a:solidFill>
              </a:rPr>
              <a:t>Work Package</a:t>
            </a:r>
          </a:p>
          <a:p>
            <a:pPr lvl="1" algn="l">
              <a:buAutoNum type="alphaUcPeriod"/>
            </a:pPr>
            <a:r>
              <a:rPr lang="en-GB" sz="1800" dirty="0" smtClean="0">
                <a:solidFill>
                  <a:schemeClr val="bg1"/>
                </a:solidFill>
              </a:rPr>
              <a:t>Project Brief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7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of the following would be recorded in the Issue Register?</a:t>
            </a:r>
          </a:p>
          <a:p>
            <a:pPr lvl="1" algn="l"/>
            <a:endParaRPr lang="en-US" sz="1800" dirty="0">
              <a:solidFill>
                <a:srgbClr val="FFFFFF"/>
              </a:solidFill>
            </a:endParaRPr>
          </a:p>
          <a:p>
            <a:pPr lvl="1" algn="l">
              <a:buFontTx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Problems that require formal management</a:t>
            </a:r>
          </a:p>
          <a:p>
            <a:pPr lvl="1" algn="l">
              <a:buFontTx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Risks with high probability</a:t>
            </a:r>
          </a:p>
          <a:p>
            <a:pPr lvl="1" algn="l">
              <a:buFontTx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Suggested improvements to </a:t>
            </a:r>
            <a:r>
              <a:rPr lang="en-US" sz="1800" dirty="0" err="1" smtClean="0">
                <a:solidFill>
                  <a:srgbClr val="FFFFFF"/>
                </a:solidFill>
              </a:rPr>
              <a:t>baselined</a:t>
            </a:r>
            <a:r>
              <a:rPr lang="en-US" sz="1800" dirty="0" smtClean="0">
                <a:solidFill>
                  <a:srgbClr val="FFFFFF"/>
                </a:solidFill>
              </a:rPr>
              <a:t> products</a:t>
            </a:r>
          </a:p>
          <a:p>
            <a:pPr lvl="1" algn="l">
              <a:buFontTx/>
              <a:buAutoNum type="arabicPeriod"/>
            </a:pPr>
            <a:r>
              <a:rPr lang="en-US" sz="1800" dirty="0" smtClean="0">
                <a:solidFill>
                  <a:srgbClr val="FFFFFF"/>
                </a:solidFill>
              </a:rPr>
              <a:t>Requested additions to scope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1, 2, 3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1, 2, 4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1, 3, 4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2, 3, 4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C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292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In which product does a project manager define the time and cost tolerance for the work to be done by a team manager?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Product description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Team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Work package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Stage plan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C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51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is the purpose of  an End Stage Report?	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Support the project board’s decision on what action to take next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Summarize how the project performed against the version of the project initiation document used to authorize it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Provide the detailed analysis of a deviation and offer options for the way to proceed 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Provide a plan for the next stage of the project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</a:t>
            </a:r>
            <a:r>
              <a:rPr lang="en-US" sz="2400" b="1">
                <a:solidFill>
                  <a:srgbClr val="FFFFFF"/>
                </a:solidFill>
              </a:rPr>
              <a:t>: </a:t>
            </a:r>
            <a:r>
              <a:rPr lang="en-US" sz="2400" b="1" smtClean="0">
                <a:solidFill>
                  <a:srgbClr val="FFFFFF"/>
                </a:solidFill>
              </a:rPr>
              <a:t>A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7365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step in the issue and change control procedure evaluates options to respond to an issue that is being managed formally?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Capture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Examine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Propose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Decide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C ( Capture, Examine, Propose, Decide, Implement )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83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role does NOT set tolerances?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Corporate or Programme management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Board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Change Authority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Manager</a:t>
            </a:r>
          </a:p>
          <a:p>
            <a:pPr algn="l">
              <a:buFontTx/>
              <a:buAutoNum type="alphaUcPeriod"/>
            </a:pP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C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48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process provides progress information on a team’s work to the Project Manager?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Controlling a stage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Directing a stage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Managing a stage boundary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Managing product delivery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D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830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What is the first task of product based planning?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Produce the initiation stage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Write the project product description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Identify dependencies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Create the product breakdown structure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65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Why is it crucial that the project product description clearly defines acceptable methods?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Enables project assurance to authorize quality activities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Defines how all project products will be reviewed and approved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Defines how it will be proven that the completed project product meets the customer’s expectations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Provides confirmation that all project products have met their quality criteria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C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62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is the change authority role permitted to authorize?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Risks to the project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Adjustments to the limits on the change budget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Changes the stage tolerance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Changes to the project that do not exceed a defined budget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D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116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does the Change theme consider a prerequisite for effective issue and change control?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Configuration management system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Manage by exception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Quality planning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Information needs for stakeholders</a:t>
            </a: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A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3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should be funded by a Change Budget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Increase in agreed scope 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Initiation stage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Change Authority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Handover activities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>
                <a:solidFill>
                  <a:schemeClr val="bg1"/>
                </a:solidFill>
              </a:rPr>
              <a:t>Correct Answer: A</a:t>
            </a:r>
          </a:p>
        </p:txBody>
      </p:sp>
    </p:spTree>
    <p:extLst>
      <p:ext uri="{BB962C8B-B14F-4D97-AF65-F5344CB8AC3E}">
        <p14:creationId xmlns:p14="http://schemas.microsoft.com/office/powerpoint/2010/main" val="208857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is NOT undertaken during the Initiating a project process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Review why the project is needed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Identify if the project is sufficiently aligned with corporate objectives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Show how the outcome is to be achieved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Appoint an Executive and project manager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D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405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describes risk appetite?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An organizations unique attitude towards risk taking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The risk to the expected benefits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 common set of risk categories, risk scales and evaluation techniques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The budget set side for potential changes to the scope of the project</a:t>
            </a:r>
          </a:p>
          <a:p>
            <a:pPr algn="l">
              <a:buFontTx/>
              <a:buAutoNum type="alphaUcPeriod"/>
            </a:pP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A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65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What is a type of issue?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 Lesson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 request for change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An exception report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 risk with an estimated high impact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984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Identify the missing word[s] in the following sentence.</a:t>
            </a:r>
          </a:p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PRINCE2 recommends three levels of [?]  to reflect needs of the different  levels of management involved in the project.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Management strategies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Stakeholders interests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Time driven controls</a:t>
            </a:r>
          </a:p>
          <a:p>
            <a:pPr algn="l">
              <a:buFontTx/>
              <a:buAutoNum type="alphaUcPeriod"/>
            </a:pP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 ( Project Plan, Stage Plan, Team Plan-Optional )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41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risk response type is appropriate to respond to a threat?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Exploit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Enhance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Reject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Transfer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 smtClean="0">
                <a:solidFill>
                  <a:srgbClr val="FFFFFF"/>
                </a:solidFill>
              </a:rPr>
              <a:t>Correct Answer: D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396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of the following is NOT identified in a product description?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The quality specification to which a product must be produced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The purpose of the product must fulfill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The skills required to undertake quality control of a product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The time and cost tolerances for a creation of a product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D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33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Identify the missing words in the following sentence?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At the end of a stage, the [?] should be used to check whether there is a requirement to send the copies of the end stage report to external interested parties</a:t>
            </a:r>
          </a:p>
          <a:p>
            <a:pPr lvl="1" algn="l"/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Stage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Communication Management Strategy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Follow-on action recommendations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Quality Management strategy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3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theme provides the controls to escalate any forecast beyond tolerance to the next management level?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Business Case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Plan 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Progress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Quality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C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556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provides a single source of reference that may be  used by people joining a project after it has been initiated so they can quickly and easily find out how the project is being managed 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Brief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Initiation Document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Mandate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Product Description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0518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During the initiating  a project process, which product is updated to incorporate the estimated time and cost from the project plan?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Product description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Business Case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Brief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Mandate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94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regular report provides the Project Board with a summary of stage status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Communication Management Strategy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Project Brief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Highlight Report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Checkpoint Report 	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C ( Time driven Report )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is the purpose of Risk Theme?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marL="0" indent="0" algn="l"/>
            <a:endParaRPr lang="en-US" sz="18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Establish a procedure to ensure that every change is agreed by the relevant authority before it takes place</a:t>
            </a:r>
          </a:p>
          <a:p>
            <a:pPr marL="342900" indent="-342900"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Establish a cost-effective procedure to identify, assess and control uncertainty</a:t>
            </a:r>
          </a:p>
          <a:p>
            <a:pPr marL="342900" indent="-342900"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Establish a mechanism to control any unacceptable deviation from plan</a:t>
            </a:r>
          </a:p>
          <a:p>
            <a:pPr marL="342900" indent="-342900"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Establish mechanism to manage risks at the corporate or </a:t>
            </a:r>
            <a:r>
              <a:rPr lang="en-US" sz="1800" dirty="0" err="1" smtClean="0">
                <a:solidFill>
                  <a:srgbClr val="FFFFFF"/>
                </a:solidFill>
              </a:rPr>
              <a:t>programme</a:t>
            </a:r>
            <a:r>
              <a:rPr lang="en-US" sz="1800" dirty="0" smtClean="0">
                <a:solidFill>
                  <a:srgbClr val="FFFFFF"/>
                </a:solidFill>
              </a:rPr>
              <a:t> level of an organization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438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is a task of product – based planning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Design the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Create the product flow diagram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Analyze the risk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Prepare the schedule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97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is the purpose of the “Plan” step within the recommended risk management procedure?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Identify the roles and responsibilities for all risk management activities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Prepare and agree the risk management strategy with the project board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Plan the communication management strategy to keep the stakeholders updated on the risk management activities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Identify possible responses to be implemented to manage a risk should it occur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D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64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describes the risk impact?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Timeframe within which the risk might occur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The trigger that occurred giving rise to the risk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The effect of the risk on the delivery of the project objectives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How likely the risk is to occur in the given situation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C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900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should be funded from a change budget?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The starting up a project process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 fallback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An agreed change to the scope of a project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 change to a plan, within allocated tolerance, due to poor estimating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C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75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is a true statement about PRINCE2 event-driven controls?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Event driven controls take place at predefined periodic intervals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Event-driven controls are produced at the frequency defined in a work package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Event driven controls are used for decision making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Checkpoint reports are event driven controls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C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660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What theme estimates the cost of delivering the project?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Business Case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Change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Plans 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Progress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C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5667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Identify the missing word in the following sentence. A risk consists of the [?] of threat occurring and its impact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Outcome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Probability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Dis-benefit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proximity</a:t>
            </a:r>
          </a:p>
          <a:p>
            <a:pPr algn="l">
              <a:buFontTx/>
              <a:buAutoNum type="alphaUcPeriod"/>
            </a:pP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</a:t>
            </a:r>
            <a:r>
              <a:rPr lang="en-US" sz="2400" b="1">
                <a:solidFill>
                  <a:srgbClr val="FFFFFF"/>
                </a:solidFill>
              </a:rPr>
              <a:t>: </a:t>
            </a:r>
            <a:r>
              <a:rPr lang="en-US" sz="2400" b="1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377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37792"/>
      </p:ext>
    </p:extLst>
  </p:cSld>
  <p:clrMapOvr>
    <a:masterClrMapping/>
  </p:clrMapOvr>
  <p:transition>
    <p:wheel spokes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What is the purpose of the Change Theme 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Prevent changes to </a:t>
            </a:r>
            <a:r>
              <a:rPr lang="en-US" sz="1800" dirty="0" err="1" smtClean="0">
                <a:solidFill>
                  <a:schemeClr val="bg1"/>
                </a:solidFill>
              </a:rPr>
              <a:t>baselined</a:t>
            </a:r>
            <a:r>
              <a:rPr lang="en-US" sz="1800" dirty="0" smtClean="0">
                <a:solidFill>
                  <a:schemeClr val="bg1"/>
                </a:solidFill>
              </a:rPr>
              <a:t> products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Identify, assess and control any potential and approved changes to the </a:t>
            </a:r>
            <a:r>
              <a:rPr lang="en-US" sz="1800" dirty="0" err="1" smtClean="0">
                <a:solidFill>
                  <a:schemeClr val="bg1"/>
                </a:solidFill>
              </a:rPr>
              <a:t>baselined</a:t>
            </a:r>
            <a:r>
              <a:rPr lang="en-US" sz="1800" dirty="0" smtClean="0">
                <a:solidFill>
                  <a:schemeClr val="bg1"/>
                </a:solidFill>
              </a:rPr>
              <a:t> product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Establish the mechanism to monitor and compare actual achievements against those planned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Assess and control uncertainty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the purpose of  the Risk theme?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Establish as procedure to ensure that every change is agreed by the relevant authority before it takes place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Establish a cost effective procedure to identify, assess and control uncertainty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Establish a mechanism to control any unacceptable deviation from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Establish mechanism to manage risks at the corporate or programme level of an </a:t>
            </a:r>
            <a:r>
              <a:rPr lang="en-US" sz="1800" dirty="0" err="1" smtClean="0">
                <a:solidFill>
                  <a:schemeClr val="bg1"/>
                </a:solidFill>
              </a:rPr>
              <a:t>organsation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activity does NOT have to take place before the initiation of a project is authorized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Appoint at least the Executive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Define the quality techniques to be applied  during the project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Prepare an outline Business Case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Assemble the project Brief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theme/theme1.xml><?xml version="1.0" encoding="utf-8"?>
<a:theme xmlns:a="http://schemas.openxmlformats.org/drawingml/2006/main" name="Quint Template">
  <a:themeElements>
    <a:clrScheme name="Quin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800" b="0" i="0" u="none" strike="noStrike" cap="none" normalizeH="0" baseline="0" smtClean="0">
            <a:ln>
              <a:noFill/>
            </a:ln>
            <a:solidFill>
              <a:srgbClr val="1F1A7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800" b="0" i="0" u="none" strike="noStrike" cap="none" normalizeH="0" baseline="0" smtClean="0">
            <a:ln>
              <a:noFill/>
            </a:ln>
            <a:solidFill>
              <a:srgbClr val="1F1A7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Qu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48750</TotalTime>
  <Words>3858</Words>
  <Application>Microsoft Office PowerPoint</Application>
  <PresentationFormat>On-screen Show (4:3)</PresentationFormat>
  <Paragraphs>890</Paragraphs>
  <Slides>68</Slides>
  <Notes>67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Quint Template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Thanks</vt:lpstr>
    </vt:vector>
  </TitlesOfParts>
  <Company>Quint Wellington Redwood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ITIL V3 Foundation Workshop for  IT Service Management- Revisit  Part 1</dc:title>
  <dc:creator>Parry</dc:creator>
  <cp:lastModifiedBy>Parvinmder Singh</cp:lastModifiedBy>
  <cp:revision>1012</cp:revision>
  <dcterms:created xsi:type="dcterms:W3CDTF">2000-12-23T15:17:46Z</dcterms:created>
  <dcterms:modified xsi:type="dcterms:W3CDTF">2014-09-27T11:53:00Z</dcterms:modified>
</cp:coreProperties>
</file>