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4" r:id="rId1"/>
  </p:sldMasterIdLst>
  <p:notesMasterIdLst>
    <p:notesMasterId r:id="rId40"/>
  </p:notesMasterIdLst>
  <p:handoutMasterIdLst>
    <p:handoutMasterId r:id="rId41"/>
  </p:handoutMasterIdLst>
  <p:sldIdLst>
    <p:sldId id="1068" r:id="rId2"/>
    <p:sldId id="1070" r:id="rId3"/>
    <p:sldId id="1075" r:id="rId4"/>
    <p:sldId id="1079" r:id="rId5"/>
    <p:sldId id="1080" r:id="rId6"/>
    <p:sldId id="1081" r:id="rId7"/>
    <p:sldId id="1082" r:id="rId8"/>
    <p:sldId id="1084" r:id="rId9"/>
    <p:sldId id="1089" r:id="rId10"/>
    <p:sldId id="1091" r:id="rId11"/>
    <p:sldId id="1092" r:id="rId12"/>
    <p:sldId id="1116" r:id="rId13"/>
    <p:sldId id="1117" r:id="rId14"/>
    <p:sldId id="1124" r:id="rId15"/>
    <p:sldId id="1125" r:id="rId16"/>
    <p:sldId id="1127" r:id="rId17"/>
    <p:sldId id="1129" r:id="rId18"/>
    <p:sldId id="1137" r:id="rId19"/>
    <p:sldId id="1140" r:id="rId20"/>
    <p:sldId id="1144" r:id="rId21"/>
    <p:sldId id="1149" r:id="rId22"/>
    <p:sldId id="1150" r:id="rId23"/>
    <p:sldId id="1154" r:id="rId24"/>
    <p:sldId id="1156" r:id="rId25"/>
    <p:sldId id="1165" r:id="rId26"/>
    <p:sldId id="1166" r:id="rId27"/>
    <p:sldId id="1175" r:id="rId28"/>
    <p:sldId id="1177" r:id="rId29"/>
    <p:sldId id="1182" r:id="rId30"/>
    <p:sldId id="1186" r:id="rId31"/>
    <p:sldId id="1192" r:id="rId32"/>
    <p:sldId id="1193" r:id="rId33"/>
    <p:sldId id="1199" r:id="rId34"/>
    <p:sldId id="1200" r:id="rId35"/>
    <p:sldId id="1207" r:id="rId36"/>
    <p:sldId id="1212" r:id="rId37"/>
    <p:sldId id="1213" r:id="rId38"/>
    <p:sldId id="1215" r:id="rId39"/>
  </p:sldIdLst>
  <p:sldSz cx="9144000" cy="6858000" type="screen4x3"/>
  <p:notesSz cx="6858000" cy="92964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800" kern="1200">
        <a:solidFill>
          <a:srgbClr val="1F1A72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800" kern="1200">
        <a:solidFill>
          <a:srgbClr val="1F1A72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800" kern="1200">
        <a:solidFill>
          <a:srgbClr val="1F1A72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800" kern="1200">
        <a:solidFill>
          <a:srgbClr val="1F1A72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800" kern="1200">
        <a:solidFill>
          <a:srgbClr val="1F1A72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800" kern="1200">
        <a:solidFill>
          <a:srgbClr val="1F1A72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800" kern="1200">
        <a:solidFill>
          <a:srgbClr val="1F1A72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800" kern="1200">
        <a:solidFill>
          <a:srgbClr val="1F1A72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800" kern="1200">
        <a:solidFill>
          <a:srgbClr val="1F1A72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2">
          <p15:clr>
            <a:srgbClr val="A4A3A4"/>
          </p15:clr>
        </p15:guide>
        <p15:guide id="2" pos="4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aul Han" initials="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78"/>
    <a:srgbClr val="0C1872"/>
    <a:srgbClr val="FF99FF"/>
    <a:srgbClr val="FFFF00"/>
    <a:srgbClr val="FF6600"/>
    <a:srgbClr val="0099FF"/>
    <a:srgbClr val="AF262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8861" autoAdjust="0"/>
    <p:restoredTop sz="98488" autoAdjust="0"/>
  </p:normalViewPr>
  <p:slideViewPr>
    <p:cSldViewPr snapToGrid="0">
      <p:cViewPr varScale="1">
        <p:scale>
          <a:sx n="72" d="100"/>
          <a:sy n="72" d="100"/>
        </p:scale>
        <p:origin x="606" y="60"/>
      </p:cViewPr>
      <p:guideLst>
        <p:guide orient="horz" pos="672"/>
        <p:guide pos="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2" d="100"/>
        <a:sy n="182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-1944" y="-108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7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>
                <a:solidFill>
                  <a:schemeClr val="accent2"/>
                </a:solidFill>
                <a:latin typeface="Arial Black" pitchFamily="34" charset="0"/>
              </a:defRPr>
            </a:lvl1pPr>
          </a:lstStyle>
          <a:p>
            <a:pPr>
              <a:defRPr/>
            </a:pPr>
            <a:r>
              <a:rPr lang="en-US"/>
              <a:t>ITIL Essentials Workshop for </a:t>
            </a:r>
            <a:br>
              <a:rPr lang="en-US"/>
            </a:br>
            <a:r>
              <a:rPr lang="en-US"/>
              <a:t>IT Service Management</a:t>
            </a:r>
          </a:p>
        </p:txBody>
      </p:sp>
      <p:sp>
        <p:nvSpPr>
          <p:cNvPr id="5847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defRPr>
            </a:lvl1pPr>
          </a:lstStyle>
          <a:p>
            <a:pPr>
              <a:defRPr/>
            </a:pPr>
            <a:r>
              <a:rPr lang="en-US"/>
              <a:t>H S D..</a:t>
            </a:r>
          </a:p>
          <a:p>
            <a:pPr algn="r">
              <a:defRPr/>
            </a:pPr>
            <a:endParaRPr lang="en-US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847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EN  HP</a:t>
            </a:r>
          </a:p>
        </p:txBody>
      </p:sp>
      <p:sp>
        <p:nvSpPr>
          <p:cNvPr id="5847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F52C7392-BFBC-4370-87D0-95C7ED9693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73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6425"/>
            <a:ext cx="502920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0CBAB813-11E6-4080-8A7B-EF26CA8453B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34542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r" eaLnBrk="1" hangingPunct="1"/>
            <a:fld id="{1E5D3FA6-F27E-4BC4-A70E-EC52D038571B}" type="slidenum">
              <a:rPr lang="en-GB" sz="1200" smtClean="0">
                <a:solidFill>
                  <a:schemeClr val="tx1"/>
                </a:solidFill>
                <a:latin typeface="Times New Roman" pitchFamily="18" charset="0"/>
              </a:rPr>
              <a:pPr algn="r" eaLnBrk="1" hangingPunct="1"/>
              <a:t>1</a:t>
            </a:fld>
            <a:endParaRPr lang="en-GB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b="1" smtClean="0"/>
              <a:t>Product vs Service</a:t>
            </a:r>
          </a:p>
          <a:p>
            <a:pPr eaLnBrk="1" hangingPunct="1"/>
            <a:endParaRPr lang="en-US" b="1" smtClean="0"/>
          </a:p>
          <a:p>
            <a:pPr eaLnBrk="1" hangingPunct="1"/>
            <a:r>
              <a:rPr lang="en-US" b="1" smtClean="0"/>
              <a:t>Product</a:t>
            </a:r>
            <a:r>
              <a:rPr lang="en-US" smtClean="0"/>
              <a:t> – one time kind of thing</a:t>
            </a:r>
          </a:p>
          <a:p>
            <a:pPr eaLnBrk="1" hangingPunct="1"/>
            <a:r>
              <a:rPr lang="en-US" b="1" smtClean="0"/>
              <a:t>Service</a:t>
            </a:r>
            <a:r>
              <a:rPr lang="en-US" smtClean="0"/>
              <a:t> – ongoing 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366836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r" eaLnBrk="1" hangingPunct="1"/>
            <a:fld id="{1E5D3FA6-F27E-4BC4-A70E-EC52D038571B}" type="slidenum">
              <a:rPr lang="en-GB" sz="1200" smtClean="0">
                <a:solidFill>
                  <a:schemeClr val="tx1"/>
                </a:solidFill>
                <a:latin typeface="Times New Roman" pitchFamily="18" charset="0"/>
              </a:rPr>
              <a:pPr algn="r" eaLnBrk="1" hangingPunct="1"/>
              <a:t>10</a:t>
            </a:fld>
            <a:endParaRPr lang="en-GB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b="1" smtClean="0"/>
              <a:t>Product vs Service</a:t>
            </a:r>
          </a:p>
          <a:p>
            <a:pPr eaLnBrk="1" hangingPunct="1"/>
            <a:endParaRPr lang="en-US" b="1" smtClean="0"/>
          </a:p>
          <a:p>
            <a:pPr eaLnBrk="1" hangingPunct="1"/>
            <a:r>
              <a:rPr lang="en-US" b="1" smtClean="0"/>
              <a:t>Product</a:t>
            </a:r>
            <a:r>
              <a:rPr lang="en-US" smtClean="0"/>
              <a:t> – one time kind of thing</a:t>
            </a:r>
          </a:p>
          <a:p>
            <a:pPr eaLnBrk="1" hangingPunct="1"/>
            <a:r>
              <a:rPr lang="en-US" b="1" smtClean="0"/>
              <a:t>Service</a:t>
            </a:r>
            <a:r>
              <a:rPr lang="en-US" smtClean="0"/>
              <a:t> – ongoing 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711832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r" eaLnBrk="1" hangingPunct="1"/>
            <a:fld id="{1E5D3FA6-F27E-4BC4-A70E-EC52D038571B}" type="slidenum">
              <a:rPr lang="en-GB" sz="1200" smtClean="0">
                <a:solidFill>
                  <a:schemeClr val="tx1"/>
                </a:solidFill>
                <a:latin typeface="Times New Roman" pitchFamily="18" charset="0"/>
              </a:rPr>
              <a:pPr algn="r" eaLnBrk="1" hangingPunct="1"/>
              <a:t>11</a:t>
            </a:fld>
            <a:endParaRPr lang="en-GB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b="1" smtClean="0"/>
              <a:t>Product vs Service</a:t>
            </a:r>
          </a:p>
          <a:p>
            <a:pPr eaLnBrk="1" hangingPunct="1"/>
            <a:endParaRPr lang="en-US" b="1" smtClean="0"/>
          </a:p>
          <a:p>
            <a:pPr eaLnBrk="1" hangingPunct="1"/>
            <a:r>
              <a:rPr lang="en-US" b="1" smtClean="0"/>
              <a:t>Product</a:t>
            </a:r>
            <a:r>
              <a:rPr lang="en-US" smtClean="0"/>
              <a:t> – one time kind of thing</a:t>
            </a:r>
          </a:p>
          <a:p>
            <a:pPr eaLnBrk="1" hangingPunct="1"/>
            <a:r>
              <a:rPr lang="en-US" b="1" smtClean="0"/>
              <a:t>Service</a:t>
            </a:r>
            <a:r>
              <a:rPr lang="en-US" smtClean="0"/>
              <a:t> – ongoing 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140665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r" eaLnBrk="1" hangingPunct="1"/>
            <a:fld id="{1E5D3FA6-F27E-4BC4-A70E-EC52D038571B}" type="slidenum">
              <a:rPr lang="en-GB" sz="1200" smtClean="0">
                <a:solidFill>
                  <a:schemeClr val="tx1"/>
                </a:solidFill>
                <a:latin typeface="Times New Roman" pitchFamily="18" charset="0"/>
              </a:rPr>
              <a:pPr algn="r" eaLnBrk="1" hangingPunct="1"/>
              <a:t>12</a:t>
            </a:fld>
            <a:endParaRPr lang="en-GB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b="1" smtClean="0"/>
              <a:t>Product vs Service</a:t>
            </a:r>
          </a:p>
          <a:p>
            <a:pPr eaLnBrk="1" hangingPunct="1"/>
            <a:endParaRPr lang="en-US" b="1" smtClean="0"/>
          </a:p>
          <a:p>
            <a:pPr eaLnBrk="1" hangingPunct="1"/>
            <a:r>
              <a:rPr lang="en-US" b="1" smtClean="0"/>
              <a:t>Product</a:t>
            </a:r>
            <a:r>
              <a:rPr lang="en-US" smtClean="0"/>
              <a:t> – one time kind of thing</a:t>
            </a:r>
          </a:p>
          <a:p>
            <a:pPr eaLnBrk="1" hangingPunct="1"/>
            <a:r>
              <a:rPr lang="en-US" b="1" smtClean="0"/>
              <a:t>Service</a:t>
            </a:r>
            <a:r>
              <a:rPr lang="en-US" smtClean="0"/>
              <a:t> – ongoing 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736136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r" eaLnBrk="1" hangingPunct="1"/>
            <a:fld id="{1E5D3FA6-F27E-4BC4-A70E-EC52D038571B}" type="slidenum">
              <a:rPr lang="en-GB" sz="1200" smtClean="0">
                <a:solidFill>
                  <a:schemeClr val="tx1"/>
                </a:solidFill>
                <a:latin typeface="Times New Roman" pitchFamily="18" charset="0"/>
              </a:rPr>
              <a:pPr algn="r" eaLnBrk="1" hangingPunct="1"/>
              <a:t>13</a:t>
            </a:fld>
            <a:endParaRPr lang="en-GB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b="1" smtClean="0"/>
              <a:t>Product vs Service</a:t>
            </a:r>
          </a:p>
          <a:p>
            <a:pPr eaLnBrk="1" hangingPunct="1"/>
            <a:endParaRPr lang="en-US" b="1" smtClean="0"/>
          </a:p>
          <a:p>
            <a:pPr eaLnBrk="1" hangingPunct="1"/>
            <a:r>
              <a:rPr lang="en-US" b="1" smtClean="0"/>
              <a:t>Product</a:t>
            </a:r>
            <a:r>
              <a:rPr lang="en-US" smtClean="0"/>
              <a:t> – one time kind of thing</a:t>
            </a:r>
          </a:p>
          <a:p>
            <a:pPr eaLnBrk="1" hangingPunct="1"/>
            <a:r>
              <a:rPr lang="en-US" b="1" smtClean="0"/>
              <a:t>Service</a:t>
            </a:r>
            <a:r>
              <a:rPr lang="en-US" smtClean="0"/>
              <a:t> – ongoing 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747687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r" eaLnBrk="1" hangingPunct="1"/>
            <a:fld id="{1E5D3FA6-F27E-4BC4-A70E-EC52D038571B}" type="slidenum">
              <a:rPr lang="en-GB" sz="1200" smtClean="0">
                <a:solidFill>
                  <a:schemeClr val="tx1"/>
                </a:solidFill>
                <a:latin typeface="Times New Roman" pitchFamily="18" charset="0"/>
              </a:rPr>
              <a:pPr algn="r" eaLnBrk="1" hangingPunct="1"/>
              <a:t>14</a:t>
            </a:fld>
            <a:endParaRPr lang="en-GB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b="1" smtClean="0"/>
              <a:t>Product vs Service</a:t>
            </a:r>
          </a:p>
          <a:p>
            <a:pPr eaLnBrk="1" hangingPunct="1"/>
            <a:endParaRPr lang="en-US" b="1" smtClean="0"/>
          </a:p>
          <a:p>
            <a:pPr eaLnBrk="1" hangingPunct="1"/>
            <a:r>
              <a:rPr lang="en-US" b="1" smtClean="0"/>
              <a:t>Product</a:t>
            </a:r>
            <a:r>
              <a:rPr lang="en-US" smtClean="0"/>
              <a:t> – one time kind of thing</a:t>
            </a:r>
          </a:p>
          <a:p>
            <a:pPr eaLnBrk="1" hangingPunct="1"/>
            <a:r>
              <a:rPr lang="en-US" b="1" smtClean="0"/>
              <a:t>Service</a:t>
            </a:r>
            <a:r>
              <a:rPr lang="en-US" smtClean="0"/>
              <a:t> – ongoing 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748016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r" eaLnBrk="1" hangingPunct="1"/>
            <a:fld id="{1E5D3FA6-F27E-4BC4-A70E-EC52D038571B}" type="slidenum">
              <a:rPr lang="en-GB" sz="1200" smtClean="0">
                <a:solidFill>
                  <a:schemeClr val="tx1"/>
                </a:solidFill>
                <a:latin typeface="Times New Roman" pitchFamily="18" charset="0"/>
              </a:rPr>
              <a:pPr algn="r" eaLnBrk="1" hangingPunct="1"/>
              <a:t>15</a:t>
            </a:fld>
            <a:endParaRPr lang="en-GB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b="1" smtClean="0"/>
              <a:t>Product vs Service</a:t>
            </a:r>
          </a:p>
          <a:p>
            <a:pPr eaLnBrk="1" hangingPunct="1"/>
            <a:endParaRPr lang="en-US" b="1" smtClean="0"/>
          </a:p>
          <a:p>
            <a:pPr eaLnBrk="1" hangingPunct="1"/>
            <a:r>
              <a:rPr lang="en-US" b="1" smtClean="0"/>
              <a:t>Product</a:t>
            </a:r>
            <a:r>
              <a:rPr lang="en-US" smtClean="0"/>
              <a:t> – one time kind of thing</a:t>
            </a:r>
          </a:p>
          <a:p>
            <a:pPr eaLnBrk="1" hangingPunct="1"/>
            <a:r>
              <a:rPr lang="en-US" b="1" smtClean="0"/>
              <a:t>Service</a:t>
            </a:r>
            <a:r>
              <a:rPr lang="en-US" smtClean="0"/>
              <a:t> – ongoing 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580194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r" eaLnBrk="1" hangingPunct="1"/>
            <a:fld id="{1E5D3FA6-F27E-4BC4-A70E-EC52D038571B}" type="slidenum">
              <a:rPr lang="en-GB" sz="1200" smtClean="0">
                <a:solidFill>
                  <a:schemeClr val="tx1"/>
                </a:solidFill>
                <a:latin typeface="Times New Roman" pitchFamily="18" charset="0"/>
              </a:rPr>
              <a:pPr algn="r" eaLnBrk="1" hangingPunct="1"/>
              <a:t>16</a:t>
            </a:fld>
            <a:endParaRPr lang="en-GB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b="1" smtClean="0"/>
              <a:t>Product vs Service</a:t>
            </a:r>
          </a:p>
          <a:p>
            <a:pPr eaLnBrk="1" hangingPunct="1"/>
            <a:endParaRPr lang="en-US" b="1" smtClean="0"/>
          </a:p>
          <a:p>
            <a:pPr eaLnBrk="1" hangingPunct="1"/>
            <a:r>
              <a:rPr lang="en-US" b="1" smtClean="0"/>
              <a:t>Product</a:t>
            </a:r>
            <a:r>
              <a:rPr lang="en-US" smtClean="0"/>
              <a:t> – one time kind of thing</a:t>
            </a:r>
          </a:p>
          <a:p>
            <a:pPr eaLnBrk="1" hangingPunct="1"/>
            <a:r>
              <a:rPr lang="en-US" b="1" smtClean="0"/>
              <a:t>Service</a:t>
            </a:r>
            <a:r>
              <a:rPr lang="en-US" smtClean="0"/>
              <a:t> – ongoing 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742494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r" eaLnBrk="1" hangingPunct="1"/>
            <a:fld id="{1E5D3FA6-F27E-4BC4-A70E-EC52D038571B}" type="slidenum">
              <a:rPr lang="en-GB" sz="1200" smtClean="0">
                <a:solidFill>
                  <a:schemeClr val="tx1"/>
                </a:solidFill>
                <a:latin typeface="Times New Roman" pitchFamily="18" charset="0"/>
              </a:rPr>
              <a:pPr algn="r" eaLnBrk="1" hangingPunct="1"/>
              <a:t>17</a:t>
            </a:fld>
            <a:endParaRPr lang="en-GB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b="1" smtClean="0"/>
              <a:t>Product vs Service</a:t>
            </a:r>
          </a:p>
          <a:p>
            <a:pPr eaLnBrk="1" hangingPunct="1"/>
            <a:endParaRPr lang="en-US" b="1" smtClean="0"/>
          </a:p>
          <a:p>
            <a:pPr eaLnBrk="1" hangingPunct="1"/>
            <a:r>
              <a:rPr lang="en-US" b="1" smtClean="0"/>
              <a:t>Product</a:t>
            </a:r>
            <a:r>
              <a:rPr lang="en-US" smtClean="0"/>
              <a:t> – one time kind of thing</a:t>
            </a:r>
          </a:p>
          <a:p>
            <a:pPr eaLnBrk="1" hangingPunct="1"/>
            <a:r>
              <a:rPr lang="en-US" b="1" smtClean="0"/>
              <a:t>Service</a:t>
            </a:r>
            <a:r>
              <a:rPr lang="en-US" smtClean="0"/>
              <a:t> – ongoing 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380078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r" eaLnBrk="1" hangingPunct="1"/>
            <a:fld id="{1E5D3FA6-F27E-4BC4-A70E-EC52D038571B}" type="slidenum">
              <a:rPr lang="en-GB" sz="1200" smtClean="0">
                <a:solidFill>
                  <a:schemeClr val="tx1"/>
                </a:solidFill>
                <a:latin typeface="Times New Roman" pitchFamily="18" charset="0"/>
              </a:rPr>
              <a:pPr algn="r" eaLnBrk="1" hangingPunct="1"/>
              <a:t>18</a:t>
            </a:fld>
            <a:endParaRPr lang="en-GB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b="1" smtClean="0"/>
              <a:t>Product vs Service</a:t>
            </a:r>
          </a:p>
          <a:p>
            <a:pPr eaLnBrk="1" hangingPunct="1"/>
            <a:endParaRPr lang="en-US" b="1" smtClean="0"/>
          </a:p>
          <a:p>
            <a:pPr eaLnBrk="1" hangingPunct="1"/>
            <a:r>
              <a:rPr lang="en-US" b="1" smtClean="0"/>
              <a:t>Product</a:t>
            </a:r>
            <a:r>
              <a:rPr lang="en-US" smtClean="0"/>
              <a:t> – one time kind of thing</a:t>
            </a:r>
          </a:p>
          <a:p>
            <a:pPr eaLnBrk="1" hangingPunct="1"/>
            <a:r>
              <a:rPr lang="en-US" b="1" smtClean="0"/>
              <a:t>Service</a:t>
            </a:r>
            <a:r>
              <a:rPr lang="en-US" smtClean="0"/>
              <a:t> – ongoing 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373516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r" eaLnBrk="1" hangingPunct="1"/>
            <a:fld id="{1E5D3FA6-F27E-4BC4-A70E-EC52D038571B}" type="slidenum">
              <a:rPr lang="en-GB" sz="1200" smtClean="0">
                <a:solidFill>
                  <a:schemeClr val="tx1"/>
                </a:solidFill>
                <a:latin typeface="Times New Roman" pitchFamily="18" charset="0"/>
              </a:rPr>
              <a:pPr algn="r" eaLnBrk="1" hangingPunct="1"/>
              <a:t>19</a:t>
            </a:fld>
            <a:endParaRPr lang="en-GB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b="1" smtClean="0"/>
              <a:t>Product vs Service</a:t>
            </a:r>
          </a:p>
          <a:p>
            <a:pPr eaLnBrk="1" hangingPunct="1"/>
            <a:endParaRPr lang="en-US" b="1" smtClean="0"/>
          </a:p>
          <a:p>
            <a:pPr eaLnBrk="1" hangingPunct="1"/>
            <a:r>
              <a:rPr lang="en-US" b="1" smtClean="0"/>
              <a:t>Product</a:t>
            </a:r>
            <a:r>
              <a:rPr lang="en-US" smtClean="0"/>
              <a:t> – one time kind of thing</a:t>
            </a:r>
          </a:p>
          <a:p>
            <a:pPr eaLnBrk="1" hangingPunct="1"/>
            <a:r>
              <a:rPr lang="en-US" b="1" smtClean="0"/>
              <a:t>Service</a:t>
            </a:r>
            <a:r>
              <a:rPr lang="en-US" smtClean="0"/>
              <a:t> – ongoing 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885529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r" eaLnBrk="1" hangingPunct="1"/>
            <a:fld id="{1E5D3FA6-F27E-4BC4-A70E-EC52D038571B}" type="slidenum">
              <a:rPr lang="en-GB" sz="1200" smtClean="0">
                <a:solidFill>
                  <a:schemeClr val="tx1"/>
                </a:solidFill>
                <a:latin typeface="Times New Roman" pitchFamily="18" charset="0"/>
              </a:rPr>
              <a:pPr algn="r" eaLnBrk="1" hangingPunct="1"/>
              <a:t>2</a:t>
            </a:fld>
            <a:endParaRPr lang="en-GB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b="1" smtClean="0"/>
              <a:t>Product vs Service</a:t>
            </a:r>
          </a:p>
          <a:p>
            <a:pPr eaLnBrk="1" hangingPunct="1"/>
            <a:endParaRPr lang="en-US" b="1" smtClean="0"/>
          </a:p>
          <a:p>
            <a:pPr eaLnBrk="1" hangingPunct="1"/>
            <a:r>
              <a:rPr lang="en-US" b="1" smtClean="0"/>
              <a:t>Product</a:t>
            </a:r>
            <a:r>
              <a:rPr lang="en-US" smtClean="0"/>
              <a:t> – one time kind of thing</a:t>
            </a:r>
          </a:p>
          <a:p>
            <a:pPr eaLnBrk="1" hangingPunct="1"/>
            <a:r>
              <a:rPr lang="en-US" b="1" smtClean="0"/>
              <a:t>Service</a:t>
            </a:r>
            <a:r>
              <a:rPr lang="en-US" smtClean="0"/>
              <a:t> – ongoing 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026970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r" eaLnBrk="1" hangingPunct="1"/>
            <a:fld id="{1E5D3FA6-F27E-4BC4-A70E-EC52D038571B}" type="slidenum">
              <a:rPr lang="en-GB" sz="1200" smtClean="0">
                <a:solidFill>
                  <a:prstClr val="black"/>
                </a:solidFill>
                <a:latin typeface="Times New Roman" pitchFamily="18" charset="0"/>
              </a:rPr>
              <a:pPr algn="r" eaLnBrk="1" hangingPunct="1"/>
              <a:t>20</a:t>
            </a:fld>
            <a:endParaRPr lang="en-GB" sz="1200" smtClean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b="1" smtClean="0"/>
              <a:t>Product vs Service</a:t>
            </a:r>
          </a:p>
          <a:p>
            <a:pPr eaLnBrk="1" hangingPunct="1"/>
            <a:endParaRPr lang="en-US" b="1" smtClean="0"/>
          </a:p>
          <a:p>
            <a:pPr eaLnBrk="1" hangingPunct="1"/>
            <a:r>
              <a:rPr lang="en-US" b="1" smtClean="0"/>
              <a:t>Product</a:t>
            </a:r>
            <a:r>
              <a:rPr lang="en-US" smtClean="0"/>
              <a:t> – one time kind of thing</a:t>
            </a:r>
          </a:p>
          <a:p>
            <a:pPr eaLnBrk="1" hangingPunct="1"/>
            <a:r>
              <a:rPr lang="en-US" b="1" smtClean="0"/>
              <a:t>Service</a:t>
            </a:r>
            <a:r>
              <a:rPr lang="en-US" smtClean="0"/>
              <a:t> – ongoing 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873596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r" eaLnBrk="1" hangingPunct="1"/>
            <a:fld id="{1E5D3FA6-F27E-4BC4-A70E-EC52D038571B}" type="slidenum">
              <a:rPr lang="en-GB" sz="1200" smtClean="0">
                <a:solidFill>
                  <a:prstClr val="black"/>
                </a:solidFill>
                <a:latin typeface="Times New Roman" pitchFamily="18" charset="0"/>
              </a:rPr>
              <a:pPr algn="r" eaLnBrk="1" hangingPunct="1"/>
              <a:t>21</a:t>
            </a:fld>
            <a:endParaRPr lang="en-GB" sz="1200" smtClean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b="1" smtClean="0"/>
              <a:t>Product vs Service</a:t>
            </a:r>
          </a:p>
          <a:p>
            <a:pPr eaLnBrk="1" hangingPunct="1"/>
            <a:endParaRPr lang="en-US" b="1" smtClean="0"/>
          </a:p>
          <a:p>
            <a:pPr eaLnBrk="1" hangingPunct="1"/>
            <a:r>
              <a:rPr lang="en-US" b="1" smtClean="0"/>
              <a:t>Product</a:t>
            </a:r>
            <a:r>
              <a:rPr lang="en-US" smtClean="0"/>
              <a:t> – one time kind of thing</a:t>
            </a:r>
          </a:p>
          <a:p>
            <a:pPr eaLnBrk="1" hangingPunct="1"/>
            <a:r>
              <a:rPr lang="en-US" b="1" smtClean="0"/>
              <a:t>Service</a:t>
            </a:r>
            <a:r>
              <a:rPr lang="en-US" smtClean="0"/>
              <a:t> – ongoing 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498060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r" eaLnBrk="1" hangingPunct="1"/>
            <a:fld id="{1E5D3FA6-F27E-4BC4-A70E-EC52D038571B}" type="slidenum">
              <a:rPr lang="en-GB" sz="1200" smtClean="0">
                <a:solidFill>
                  <a:prstClr val="black"/>
                </a:solidFill>
                <a:latin typeface="Times New Roman" pitchFamily="18" charset="0"/>
              </a:rPr>
              <a:pPr algn="r" eaLnBrk="1" hangingPunct="1"/>
              <a:t>22</a:t>
            </a:fld>
            <a:endParaRPr lang="en-GB" sz="1200" smtClean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b="1" smtClean="0"/>
              <a:t>Product vs Service</a:t>
            </a:r>
          </a:p>
          <a:p>
            <a:pPr eaLnBrk="1" hangingPunct="1"/>
            <a:endParaRPr lang="en-US" b="1" smtClean="0"/>
          </a:p>
          <a:p>
            <a:pPr eaLnBrk="1" hangingPunct="1"/>
            <a:r>
              <a:rPr lang="en-US" b="1" smtClean="0"/>
              <a:t>Product</a:t>
            </a:r>
            <a:r>
              <a:rPr lang="en-US" smtClean="0"/>
              <a:t> – one time kind of thing</a:t>
            </a:r>
          </a:p>
          <a:p>
            <a:pPr eaLnBrk="1" hangingPunct="1"/>
            <a:r>
              <a:rPr lang="en-US" b="1" smtClean="0"/>
              <a:t>Service</a:t>
            </a:r>
            <a:r>
              <a:rPr lang="en-US" smtClean="0"/>
              <a:t> – ongoing 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305618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r" eaLnBrk="1" hangingPunct="1"/>
            <a:fld id="{1E5D3FA6-F27E-4BC4-A70E-EC52D038571B}" type="slidenum">
              <a:rPr lang="en-GB" sz="1200" smtClean="0">
                <a:solidFill>
                  <a:prstClr val="black"/>
                </a:solidFill>
                <a:latin typeface="Times New Roman" pitchFamily="18" charset="0"/>
              </a:rPr>
              <a:pPr algn="r" eaLnBrk="1" hangingPunct="1"/>
              <a:t>23</a:t>
            </a:fld>
            <a:endParaRPr lang="en-GB" sz="1200" smtClean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b="1" smtClean="0"/>
              <a:t>Product vs Service</a:t>
            </a:r>
          </a:p>
          <a:p>
            <a:pPr eaLnBrk="1" hangingPunct="1"/>
            <a:endParaRPr lang="en-US" b="1" smtClean="0"/>
          </a:p>
          <a:p>
            <a:pPr eaLnBrk="1" hangingPunct="1"/>
            <a:r>
              <a:rPr lang="en-US" b="1" smtClean="0"/>
              <a:t>Product</a:t>
            </a:r>
            <a:r>
              <a:rPr lang="en-US" smtClean="0"/>
              <a:t> – one time kind of thing</a:t>
            </a:r>
          </a:p>
          <a:p>
            <a:pPr eaLnBrk="1" hangingPunct="1"/>
            <a:r>
              <a:rPr lang="en-US" b="1" smtClean="0"/>
              <a:t>Service</a:t>
            </a:r>
            <a:r>
              <a:rPr lang="en-US" smtClean="0"/>
              <a:t> – ongoing 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252217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r" eaLnBrk="1" hangingPunct="1"/>
            <a:fld id="{1E5D3FA6-F27E-4BC4-A70E-EC52D038571B}" type="slidenum">
              <a:rPr lang="en-GB" sz="1200" smtClean="0">
                <a:solidFill>
                  <a:prstClr val="black"/>
                </a:solidFill>
                <a:latin typeface="Times New Roman" pitchFamily="18" charset="0"/>
              </a:rPr>
              <a:pPr algn="r" eaLnBrk="1" hangingPunct="1"/>
              <a:t>24</a:t>
            </a:fld>
            <a:endParaRPr lang="en-GB" sz="1200" smtClean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b="1" smtClean="0"/>
              <a:t>Product vs Service</a:t>
            </a:r>
          </a:p>
          <a:p>
            <a:pPr eaLnBrk="1" hangingPunct="1"/>
            <a:endParaRPr lang="en-US" b="1" smtClean="0"/>
          </a:p>
          <a:p>
            <a:pPr eaLnBrk="1" hangingPunct="1"/>
            <a:r>
              <a:rPr lang="en-US" b="1" smtClean="0"/>
              <a:t>Product</a:t>
            </a:r>
            <a:r>
              <a:rPr lang="en-US" smtClean="0"/>
              <a:t> – one time kind of thing</a:t>
            </a:r>
          </a:p>
          <a:p>
            <a:pPr eaLnBrk="1" hangingPunct="1"/>
            <a:r>
              <a:rPr lang="en-US" b="1" smtClean="0"/>
              <a:t>Service</a:t>
            </a:r>
            <a:r>
              <a:rPr lang="en-US" smtClean="0"/>
              <a:t> – ongoing 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12650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r" eaLnBrk="1" hangingPunct="1"/>
            <a:fld id="{1E5D3FA6-F27E-4BC4-A70E-EC52D038571B}" type="slidenum">
              <a:rPr lang="en-GB" sz="1200" smtClean="0">
                <a:solidFill>
                  <a:prstClr val="black"/>
                </a:solidFill>
                <a:latin typeface="Times New Roman" pitchFamily="18" charset="0"/>
              </a:rPr>
              <a:pPr algn="r" eaLnBrk="1" hangingPunct="1"/>
              <a:t>25</a:t>
            </a:fld>
            <a:endParaRPr lang="en-GB" sz="1200" smtClean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b="1" smtClean="0"/>
              <a:t>Product vs Service</a:t>
            </a:r>
          </a:p>
          <a:p>
            <a:pPr eaLnBrk="1" hangingPunct="1"/>
            <a:endParaRPr lang="en-US" b="1" smtClean="0"/>
          </a:p>
          <a:p>
            <a:pPr eaLnBrk="1" hangingPunct="1"/>
            <a:r>
              <a:rPr lang="en-US" b="1" smtClean="0"/>
              <a:t>Product</a:t>
            </a:r>
            <a:r>
              <a:rPr lang="en-US" smtClean="0"/>
              <a:t> – one time kind of thing</a:t>
            </a:r>
          </a:p>
          <a:p>
            <a:pPr eaLnBrk="1" hangingPunct="1"/>
            <a:r>
              <a:rPr lang="en-US" b="1" smtClean="0"/>
              <a:t>Service</a:t>
            </a:r>
            <a:r>
              <a:rPr lang="en-US" smtClean="0"/>
              <a:t> – ongoing 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518799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r" eaLnBrk="1" hangingPunct="1"/>
            <a:fld id="{1E5D3FA6-F27E-4BC4-A70E-EC52D038571B}" type="slidenum">
              <a:rPr lang="en-GB" sz="1200" smtClean="0">
                <a:solidFill>
                  <a:prstClr val="black"/>
                </a:solidFill>
                <a:latin typeface="Times New Roman" pitchFamily="18" charset="0"/>
              </a:rPr>
              <a:pPr algn="r" eaLnBrk="1" hangingPunct="1"/>
              <a:t>26</a:t>
            </a:fld>
            <a:endParaRPr lang="en-GB" sz="1200" smtClean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b="1" smtClean="0"/>
              <a:t>Product vs Service</a:t>
            </a:r>
          </a:p>
          <a:p>
            <a:pPr eaLnBrk="1" hangingPunct="1"/>
            <a:endParaRPr lang="en-US" b="1" smtClean="0"/>
          </a:p>
          <a:p>
            <a:pPr eaLnBrk="1" hangingPunct="1"/>
            <a:r>
              <a:rPr lang="en-US" b="1" smtClean="0"/>
              <a:t>Product</a:t>
            </a:r>
            <a:r>
              <a:rPr lang="en-US" smtClean="0"/>
              <a:t> – one time kind of thing</a:t>
            </a:r>
          </a:p>
          <a:p>
            <a:pPr eaLnBrk="1" hangingPunct="1"/>
            <a:r>
              <a:rPr lang="en-US" b="1" smtClean="0"/>
              <a:t>Service</a:t>
            </a:r>
            <a:r>
              <a:rPr lang="en-US" smtClean="0"/>
              <a:t> – ongoing 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512574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r" eaLnBrk="1" hangingPunct="1"/>
            <a:fld id="{1E5D3FA6-F27E-4BC4-A70E-EC52D038571B}" type="slidenum">
              <a:rPr lang="en-GB" sz="1200" smtClean="0">
                <a:solidFill>
                  <a:prstClr val="black"/>
                </a:solidFill>
                <a:latin typeface="Times New Roman" pitchFamily="18" charset="0"/>
              </a:rPr>
              <a:pPr algn="r" eaLnBrk="1" hangingPunct="1"/>
              <a:t>27</a:t>
            </a:fld>
            <a:endParaRPr lang="en-GB" sz="1200" smtClean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b="1" smtClean="0"/>
              <a:t>Product vs Service</a:t>
            </a:r>
          </a:p>
          <a:p>
            <a:pPr eaLnBrk="1" hangingPunct="1"/>
            <a:endParaRPr lang="en-US" b="1" smtClean="0"/>
          </a:p>
          <a:p>
            <a:pPr eaLnBrk="1" hangingPunct="1"/>
            <a:r>
              <a:rPr lang="en-US" b="1" smtClean="0"/>
              <a:t>Product</a:t>
            </a:r>
            <a:r>
              <a:rPr lang="en-US" smtClean="0"/>
              <a:t> – one time kind of thing</a:t>
            </a:r>
          </a:p>
          <a:p>
            <a:pPr eaLnBrk="1" hangingPunct="1"/>
            <a:r>
              <a:rPr lang="en-US" b="1" smtClean="0"/>
              <a:t>Service</a:t>
            </a:r>
            <a:r>
              <a:rPr lang="en-US" smtClean="0"/>
              <a:t> – ongoing 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6439225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r" eaLnBrk="1" hangingPunct="1"/>
            <a:fld id="{1E5D3FA6-F27E-4BC4-A70E-EC52D038571B}" type="slidenum">
              <a:rPr lang="en-GB" sz="1200" smtClean="0">
                <a:solidFill>
                  <a:prstClr val="black"/>
                </a:solidFill>
                <a:latin typeface="Times New Roman" pitchFamily="18" charset="0"/>
              </a:rPr>
              <a:pPr algn="r" eaLnBrk="1" hangingPunct="1"/>
              <a:t>28</a:t>
            </a:fld>
            <a:endParaRPr lang="en-GB" sz="1200" smtClean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b="1" smtClean="0"/>
              <a:t>Product vs Service</a:t>
            </a:r>
          </a:p>
          <a:p>
            <a:pPr eaLnBrk="1" hangingPunct="1"/>
            <a:endParaRPr lang="en-US" b="1" smtClean="0"/>
          </a:p>
          <a:p>
            <a:pPr eaLnBrk="1" hangingPunct="1"/>
            <a:r>
              <a:rPr lang="en-US" b="1" smtClean="0"/>
              <a:t>Product</a:t>
            </a:r>
            <a:r>
              <a:rPr lang="en-US" smtClean="0"/>
              <a:t> – one time kind of thing</a:t>
            </a:r>
          </a:p>
          <a:p>
            <a:pPr eaLnBrk="1" hangingPunct="1"/>
            <a:r>
              <a:rPr lang="en-US" b="1" smtClean="0"/>
              <a:t>Service</a:t>
            </a:r>
            <a:r>
              <a:rPr lang="en-US" smtClean="0"/>
              <a:t> – ongoing 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6818722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r" eaLnBrk="1" hangingPunct="1"/>
            <a:fld id="{1E5D3FA6-F27E-4BC4-A70E-EC52D038571B}" type="slidenum">
              <a:rPr lang="en-GB" sz="1200" smtClean="0">
                <a:solidFill>
                  <a:prstClr val="black"/>
                </a:solidFill>
                <a:latin typeface="Times New Roman" pitchFamily="18" charset="0"/>
              </a:rPr>
              <a:pPr algn="r" eaLnBrk="1" hangingPunct="1"/>
              <a:t>29</a:t>
            </a:fld>
            <a:endParaRPr lang="en-GB" sz="1200" smtClean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b="1" smtClean="0"/>
              <a:t>Product vs Service</a:t>
            </a:r>
          </a:p>
          <a:p>
            <a:pPr eaLnBrk="1" hangingPunct="1"/>
            <a:endParaRPr lang="en-US" b="1" smtClean="0"/>
          </a:p>
          <a:p>
            <a:pPr eaLnBrk="1" hangingPunct="1"/>
            <a:r>
              <a:rPr lang="en-US" b="1" smtClean="0"/>
              <a:t>Product</a:t>
            </a:r>
            <a:r>
              <a:rPr lang="en-US" smtClean="0"/>
              <a:t> – one time kind of thing</a:t>
            </a:r>
          </a:p>
          <a:p>
            <a:pPr eaLnBrk="1" hangingPunct="1"/>
            <a:r>
              <a:rPr lang="en-US" b="1" smtClean="0"/>
              <a:t>Service</a:t>
            </a:r>
            <a:r>
              <a:rPr lang="en-US" smtClean="0"/>
              <a:t> – ongoing 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205196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r" eaLnBrk="1" hangingPunct="1"/>
            <a:fld id="{1E5D3FA6-F27E-4BC4-A70E-EC52D038571B}" type="slidenum">
              <a:rPr lang="en-GB" sz="1200" smtClean="0">
                <a:solidFill>
                  <a:schemeClr val="tx1"/>
                </a:solidFill>
                <a:latin typeface="Times New Roman" pitchFamily="18" charset="0"/>
              </a:rPr>
              <a:pPr algn="r" eaLnBrk="1" hangingPunct="1"/>
              <a:t>3</a:t>
            </a:fld>
            <a:endParaRPr lang="en-GB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b="1" smtClean="0"/>
              <a:t>Product vs Service</a:t>
            </a:r>
          </a:p>
          <a:p>
            <a:pPr eaLnBrk="1" hangingPunct="1"/>
            <a:endParaRPr lang="en-US" b="1" smtClean="0"/>
          </a:p>
          <a:p>
            <a:pPr eaLnBrk="1" hangingPunct="1"/>
            <a:r>
              <a:rPr lang="en-US" b="1" smtClean="0"/>
              <a:t>Product</a:t>
            </a:r>
            <a:r>
              <a:rPr lang="en-US" smtClean="0"/>
              <a:t> – one time kind of thing</a:t>
            </a:r>
          </a:p>
          <a:p>
            <a:pPr eaLnBrk="1" hangingPunct="1"/>
            <a:r>
              <a:rPr lang="en-US" b="1" smtClean="0"/>
              <a:t>Service</a:t>
            </a:r>
            <a:r>
              <a:rPr lang="en-US" smtClean="0"/>
              <a:t> – ongoing 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6688031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r" eaLnBrk="1" hangingPunct="1"/>
            <a:fld id="{1E5D3FA6-F27E-4BC4-A70E-EC52D038571B}" type="slidenum">
              <a:rPr lang="en-GB" sz="1200" smtClean="0">
                <a:solidFill>
                  <a:prstClr val="black"/>
                </a:solidFill>
                <a:latin typeface="Times New Roman" pitchFamily="18" charset="0"/>
              </a:rPr>
              <a:pPr algn="r" eaLnBrk="1" hangingPunct="1"/>
              <a:t>30</a:t>
            </a:fld>
            <a:endParaRPr lang="en-GB" sz="1200" smtClean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b="1" smtClean="0"/>
              <a:t>Product vs Service</a:t>
            </a:r>
          </a:p>
          <a:p>
            <a:pPr eaLnBrk="1" hangingPunct="1"/>
            <a:endParaRPr lang="en-US" b="1" smtClean="0"/>
          </a:p>
          <a:p>
            <a:pPr eaLnBrk="1" hangingPunct="1"/>
            <a:r>
              <a:rPr lang="en-US" b="1" smtClean="0"/>
              <a:t>Product</a:t>
            </a:r>
            <a:r>
              <a:rPr lang="en-US" smtClean="0"/>
              <a:t> – one time kind of thing</a:t>
            </a:r>
          </a:p>
          <a:p>
            <a:pPr eaLnBrk="1" hangingPunct="1"/>
            <a:r>
              <a:rPr lang="en-US" b="1" smtClean="0"/>
              <a:t>Service</a:t>
            </a:r>
            <a:r>
              <a:rPr lang="en-US" smtClean="0"/>
              <a:t> – ongoing 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1652051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r" eaLnBrk="1" hangingPunct="1"/>
            <a:fld id="{1E5D3FA6-F27E-4BC4-A70E-EC52D038571B}" type="slidenum">
              <a:rPr lang="en-GB" sz="1200" smtClean="0">
                <a:solidFill>
                  <a:prstClr val="black"/>
                </a:solidFill>
                <a:latin typeface="Times New Roman" pitchFamily="18" charset="0"/>
              </a:rPr>
              <a:pPr algn="r" eaLnBrk="1" hangingPunct="1"/>
              <a:t>31</a:t>
            </a:fld>
            <a:endParaRPr lang="en-GB" sz="1200" smtClean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b="1" smtClean="0"/>
              <a:t>Product vs Service</a:t>
            </a:r>
          </a:p>
          <a:p>
            <a:pPr eaLnBrk="1" hangingPunct="1"/>
            <a:endParaRPr lang="en-US" b="1" smtClean="0"/>
          </a:p>
          <a:p>
            <a:pPr eaLnBrk="1" hangingPunct="1"/>
            <a:r>
              <a:rPr lang="en-US" b="1" smtClean="0"/>
              <a:t>Product</a:t>
            </a:r>
            <a:r>
              <a:rPr lang="en-US" smtClean="0"/>
              <a:t> – one time kind of thing</a:t>
            </a:r>
          </a:p>
          <a:p>
            <a:pPr eaLnBrk="1" hangingPunct="1"/>
            <a:r>
              <a:rPr lang="en-US" b="1" smtClean="0"/>
              <a:t>Service</a:t>
            </a:r>
            <a:r>
              <a:rPr lang="en-US" smtClean="0"/>
              <a:t> – ongoing 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0736329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r" eaLnBrk="1" hangingPunct="1"/>
            <a:fld id="{1E5D3FA6-F27E-4BC4-A70E-EC52D038571B}" type="slidenum">
              <a:rPr lang="en-GB" sz="1200" smtClean="0">
                <a:solidFill>
                  <a:prstClr val="black"/>
                </a:solidFill>
                <a:latin typeface="Times New Roman" pitchFamily="18" charset="0"/>
              </a:rPr>
              <a:pPr algn="r" eaLnBrk="1" hangingPunct="1"/>
              <a:t>32</a:t>
            </a:fld>
            <a:endParaRPr lang="en-GB" sz="1200" smtClean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b="1" smtClean="0"/>
              <a:t>Product vs Service</a:t>
            </a:r>
          </a:p>
          <a:p>
            <a:pPr eaLnBrk="1" hangingPunct="1"/>
            <a:endParaRPr lang="en-US" b="1" smtClean="0"/>
          </a:p>
          <a:p>
            <a:pPr eaLnBrk="1" hangingPunct="1"/>
            <a:r>
              <a:rPr lang="en-US" b="1" smtClean="0"/>
              <a:t>Product</a:t>
            </a:r>
            <a:r>
              <a:rPr lang="en-US" smtClean="0"/>
              <a:t> – one time kind of thing</a:t>
            </a:r>
          </a:p>
          <a:p>
            <a:pPr eaLnBrk="1" hangingPunct="1"/>
            <a:r>
              <a:rPr lang="en-US" b="1" smtClean="0"/>
              <a:t>Service</a:t>
            </a:r>
            <a:r>
              <a:rPr lang="en-US" smtClean="0"/>
              <a:t> – ongoing 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576875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r" eaLnBrk="1" hangingPunct="1"/>
            <a:fld id="{1E5D3FA6-F27E-4BC4-A70E-EC52D038571B}" type="slidenum">
              <a:rPr lang="en-GB" sz="1200" smtClean="0">
                <a:solidFill>
                  <a:prstClr val="black"/>
                </a:solidFill>
                <a:latin typeface="Times New Roman" pitchFamily="18" charset="0"/>
              </a:rPr>
              <a:pPr algn="r" eaLnBrk="1" hangingPunct="1"/>
              <a:t>33</a:t>
            </a:fld>
            <a:endParaRPr lang="en-GB" sz="1200" smtClean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b="1" smtClean="0"/>
              <a:t>Product vs Service</a:t>
            </a:r>
          </a:p>
          <a:p>
            <a:pPr eaLnBrk="1" hangingPunct="1"/>
            <a:endParaRPr lang="en-US" b="1" smtClean="0"/>
          </a:p>
          <a:p>
            <a:pPr eaLnBrk="1" hangingPunct="1"/>
            <a:r>
              <a:rPr lang="en-US" b="1" smtClean="0"/>
              <a:t>Product</a:t>
            </a:r>
            <a:r>
              <a:rPr lang="en-US" smtClean="0"/>
              <a:t> – one time kind of thing</a:t>
            </a:r>
          </a:p>
          <a:p>
            <a:pPr eaLnBrk="1" hangingPunct="1"/>
            <a:r>
              <a:rPr lang="en-US" b="1" smtClean="0"/>
              <a:t>Service</a:t>
            </a:r>
            <a:r>
              <a:rPr lang="en-US" smtClean="0"/>
              <a:t> – ongoing 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6841822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r" eaLnBrk="1" hangingPunct="1"/>
            <a:fld id="{1E5D3FA6-F27E-4BC4-A70E-EC52D038571B}" type="slidenum">
              <a:rPr lang="en-GB" sz="1200" smtClean="0">
                <a:solidFill>
                  <a:prstClr val="black"/>
                </a:solidFill>
                <a:latin typeface="Times New Roman" pitchFamily="18" charset="0"/>
              </a:rPr>
              <a:pPr algn="r" eaLnBrk="1" hangingPunct="1"/>
              <a:t>34</a:t>
            </a:fld>
            <a:endParaRPr lang="en-GB" sz="1200" smtClean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b="1" smtClean="0"/>
              <a:t>Product vs Service</a:t>
            </a:r>
          </a:p>
          <a:p>
            <a:pPr eaLnBrk="1" hangingPunct="1"/>
            <a:endParaRPr lang="en-US" b="1" smtClean="0"/>
          </a:p>
          <a:p>
            <a:pPr eaLnBrk="1" hangingPunct="1"/>
            <a:r>
              <a:rPr lang="en-US" b="1" smtClean="0"/>
              <a:t>Product</a:t>
            </a:r>
            <a:r>
              <a:rPr lang="en-US" smtClean="0"/>
              <a:t> – one time kind of thing</a:t>
            </a:r>
          </a:p>
          <a:p>
            <a:pPr eaLnBrk="1" hangingPunct="1"/>
            <a:r>
              <a:rPr lang="en-US" b="1" smtClean="0"/>
              <a:t>Service</a:t>
            </a:r>
            <a:r>
              <a:rPr lang="en-US" smtClean="0"/>
              <a:t> – ongoing 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7572196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r" eaLnBrk="1" hangingPunct="1"/>
            <a:fld id="{1E5D3FA6-F27E-4BC4-A70E-EC52D038571B}" type="slidenum">
              <a:rPr lang="en-GB" sz="1200" smtClean="0">
                <a:solidFill>
                  <a:prstClr val="black"/>
                </a:solidFill>
                <a:latin typeface="Times New Roman" pitchFamily="18" charset="0"/>
              </a:rPr>
              <a:pPr algn="r" eaLnBrk="1" hangingPunct="1"/>
              <a:t>35</a:t>
            </a:fld>
            <a:endParaRPr lang="en-GB" sz="1200" smtClean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b="1" smtClean="0"/>
              <a:t>Product vs Service</a:t>
            </a:r>
          </a:p>
          <a:p>
            <a:pPr eaLnBrk="1" hangingPunct="1"/>
            <a:endParaRPr lang="en-US" b="1" smtClean="0"/>
          </a:p>
          <a:p>
            <a:pPr eaLnBrk="1" hangingPunct="1"/>
            <a:r>
              <a:rPr lang="en-US" b="1" smtClean="0"/>
              <a:t>Product</a:t>
            </a:r>
            <a:r>
              <a:rPr lang="en-US" smtClean="0"/>
              <a:t> – one time kind of thing</a:t>
            </a:r>
          </a:p>
          <a:p>
            <a:pPr eaLnBrk="1" hangingPunct="1"/>
            <a:r>
              <a:rPr lang="en-US" b="1" smtClean="0"/>
              <a:t>Service</a:t>
            </a:r>
            <a:r>
              <a:rPr lang="en-US" smtClean="0"/>
              <a:t> – ongoing 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887044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r" eaLnBrk="1" hangingPunct="1"/>
            <a:fld id="{1E5D3FA6-F27E-4BC4-A70E-EC52D038571B}" type="slidenum">
              <a:rPr lang="en-GB" sz="1200" smtClean="0">
                <a:solidFill>
                  <a:prstClr val="black"/>
                </a:solidFill>
                <a:latin typeface="Times New Roman" pitchFamily="18" charset="0"/>
              </a:rPr>
              <a:pPr algn="r" eaLnBrk="1" hangingPunct="1"/>
              <a:t>36</a:t>
            </a:fld>
            <a:endParaRPr lang="en-GB" sz="1200" smtClean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b="1" smtClean="0"/>
              <a:t>Product vs Service</a:t>
            </a:r>
          </a:p>
          <a:p>
            <a:pPr eaLnBrk="1" hangingPunct="1"/>
            <a:endParaRPr lang="en-US" b="1" smtClean="0"/>
          </a:p>
          <a:p>
            <a:pPr eaLnBrk="1" hangingPunct="1"/>
            <a:r>
              <a:rPr lang="en-US" b="1" smtClean="0"/>
              <a:t>Product</a:t>
            </a:r>
            <a:r>
              <a:rPr lang="en-US" smtClean="0"/>
              <a:t> – one time kind of thing</a:t>
            </a:r>
          </a:p>
          <a:p>
            <a:pPr eaLnBrk="1" hangingPunct="1"/>
            <a:r>
              <a:rPr lang="en-US" b="1" smtClean="0"/>
              <a:t>Service</a:t>
            </a:r>
            <a:r>
              <a:rPr lang="en-US" smtClean="0"/>
              <a:t> – ongoing 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4161092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r" eaLnBrk="1" hangingPunct="1"/>
            <a:fld id="{1E5D3FA6-F27E-4BC4-A70E-EC52D038571B}" type="slidenum">
              <a:rPr lang="en-GB" sz="1200" smtClean="0">
                <a:solidFill>
                  <a:prstClr val="black"/>
                </a:solidFill>
                <a:latin typeface="Times New Roman" pitchFamily="18" charset="0"/>
              </a:rPr>
              <a:pPr algn="r" eaLnBrk="1" hangingPunct="1"/>
              <a:t>37</a:t>
            </a:fld>
            <a:endParaRPr lang="en-GB" sz="1200" smtClean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b="1" smtClean="0"/>
              <a:t>Product vs Service</a:t>
            </a:r>
          </a:p>
          <a:p>
            <a:pPr eaLnBrk="1" hangingPunct="1"/>
            <a:endParaRPr lang="en-US" b="1" smtClean="0"/>
          </a:p>
          <a:p>
            <a:pPr eaLnBrk="1" hangingPunct="1"/>
            <a:r>
              <a:rPr lang="en-US" b="1" smtClean="0"/>
              <a:t>Product</a:t>
            </a:r>
            <a:r>
              <a:rPr lang="en-US" smtClean="0"/>
              <a:t> – one time kind of thing</a:t>
            </a:r>
          </a:p>
          <a:p>
            <a:pPr eaLnBrk="1" hangingPunct="1"/>
            <a:r>
              <a:rPr lang="en-US" b="1" smtClean="0"/>
              <a:t>Service</a:t>
            </a:r>
            <a:r>
              <a:rPr lang="en-US" smtClean="0"/>
              <a:t> – ongoing 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3622585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r" eaLnBrk="1" hangingPunct="1"/>
            <a:fld id="{1E5D3FA6-F27E-4BC4-A70E-EC52D038571B}" type="slidenum">
              <a:rPr lang="en-GB" sz="1200" smtClean="0">
                <a:solidFill>
                  <a:prstClr val="black"/>
                </a:solidFill>
                <a:latin typeface="Times New Roman" pitchFamily="18" charset="0"/>
              </a:rPr>
              <a:pPr algn="r" eaLnBrk="1" hangingPunct="1"/>
              <a:t>38</a:t>
            </a:fld>
            <a:endParaRPr lang="en-GB" sz="1200" smtClean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b="1" smtClean="0"/>
              <a:t>Product vs Service</a:t>
            </a:r>
          </a:p>
          <a:p>
            <a:pPr eaLnBrk="1" hangingPunct="1"/>
            <a:endParaRPr lang="en-US" b="1" smtClean="0"/>
          </a:p>
          <a:p>
            <a:pPr eaLnBrk="1" hangingPunct="1"/>
            <a:r>
              <a:rPr lang="en-US" b="1" smtClean="0"/>
              <a:t>Product</a:t>
            </a:r>
            <a:r>
              <a:rPr lang="en-US" smtClean="0"/>
              <a:t> – one time kind of thing</a:t>
            </a:r>
          </a:p>
          <a:p>
            <a:pPr eaLnBrk="1" hangingPunct="1"/>
            <a:r>
              <a:rPr lang="en-US" b="1" smtClean="0"/>
              <a:t>Service</a:t>
            </a:r>
            <a:r>
              <a:rPr lang="en-US" smtClean="0"/>
              <a:t> – ongoing 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521966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r" eaLnBrk="1" hangingPunct="1"/>
            <a:fld id="{1E5D3FA6-F27E-4BC4-A70E-EC52D038571B}" type="slidenum">
              <a:rPr lang="en-GB" sz="1200" smtClean="0">
                <a:solidFill>
                  <a:schemeClr val="tx1"/>
                </a:solidFill>
                <a:latin typeface="Times New Roman" pitchFamily="18" charset="0"/>
              </a:rPr>
              <a:pPr algn="r" eaLnBrk="1" hangingPunct="1"/>
              <a:t>4</a:t>
            </a:fld>
            <a:endParaRPr lang="en-GB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b="1" smtClean="0"/>
              <a:t>Product vs Service</a:t>
            </a:r>
          </a:p>
          <a:p>
            <a:pPr eaLnBrk="1" hangingPunct="1"/>
            <a:endParaRPr lang="en-US" b="1" smtClean="0"/>
          </a:p>
          <a:p>
            <a:pPr eaLnBrk="1" hangingPunct="1"/>
            <a:r>
              <a:rPr lang="en-US" b="1" smtClean="0"/>
              <a:t>Product</a:t>
            </a:r>
            <a:r>
              <a:rPr lang="en-US" smtClean="0"/>
              <a:t> – one time kind of thing</a:t>
            </a:r>
          </a:p>
          <a:p>
            <a:pPr eaLnBrk="1" hangingPunct="1"/>
            <a:r>
              <a:rPr lang="en-US" b="1" smtClean="0"/>
              <a:t>Service</a:t>
            </a:r>
            <a:r>
              <a:rPr lang="en-US" smtClean="0"/>
              <a:t> – ongoing 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503085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r" eaLnBrk="1" hangingPunct="1"/>
            <a:fld id="{1E5D3FA6-F27E-4BC4-A70E-EC52D038571B}" type="slidenum">
              <a:rPr lang="en-GB" sz="1200" smtClean="0">
                <a:solidFill>
                  <a:schemeClr val="tx1"/>
                </a:solidFill>
                <a:latin typeface="Times New Roman" pitchFamily="18" charset="0"/>
              </a:rPr>
              <a:pPr algn="r" eaLnBrk="1" hangingPunct="1"/>
              <a:t>5</a:t>
            </a:fld>
            <a:endParaRPr lang="en-GB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b="1" smtClean="0"/>
              <a:t>Product vs Service</a:t>
            </a:r>
          </a:p>
          <a:p>
            <a:pPr eaLnBrk="1" hangingPunct="1"/>
            <a:endParaRPr lang="en-US" b="1" smtClean="0"/>
          </a:p>
          <a:p>
            <a:pPr eaLnBrk="1" hangingPunct="1"/>
            <a:r>
              <a:rPr lang="en-US" b="1" smtClean="0"/>
              <a:t>Product</a:t>
            </a:r>
            <a:r>
              <a:rPr lang="en-US" smtClean="0"/>
              <a:t> – one time kind of thing</a:t>
            </a:r>
          </a:p>
          <a:p>
            <a:pPr eaLnBrk="1" hangingPunct="1"/>
            <a:r>
              <a:rPr lang="en-US" b="1" smtClean="0"/>
              <a:t>Service</a:t>
            </a:r>
            <a:r>
              <a:rPr lang="en-US" smtClean="0"/>
              <a:t> – ongoing 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760489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r" eaLnBrk="1" hangingPunct="1"/>
            <a:fld id="{1E5D3FA6-F27E-4BC4-A70E-EC52D038571B}" type="slidenum">
              <a:rPr lang="en-GB" sz="1200" smtClean="0">
                <a:solidFill>
                  <a:schemeClr val="tx1"/>
                </a:solidFill>
                <a:latin typeface="Times New Roman" pitchFamily="18" charset="0"/>
              </a:rPr>
              <a:pPr algn="r" eaLnBrk="1" hangingPunct="1"/>
              <a:t>6</a:t>
            </a:fld>
            <a:endParaRPr lang="en-GB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b="1" smtClean="0"/>
              <a:t>Product vs Service</a:t>
            </a:r>
          </a:p>
          <a:p>
            <a:pPr eaLnBrk="1" hangingPunct="1"/>
            <a:endParaRPr lang="en-US" b="1" smtClean="0"/>
          </a:p>
          <a:p>
            <a:pPr eaLnBrk="1" hangingPunct="1"/>
            <a:r>
              <a:rPr lang="en-US" b="1" smtClean="0"/>
              <a:t>Product</a:t>
            </a:r>
            <a:r>
              <a:rPr lang="en-US" smtClean="0"/>
              <a:t> – one time kind of thing</a:t>
            </a:r>
          </a:p>
          <a:p>
            <a:pPr eaLnBrk="1" hangingPunct="1"/>
            <a:r>
              <a:rPr lang="en-US" b="1" smtClean="0"/>
              <a:t>Service</a:t>
            </a:r>
            <a:r>
              <a:rPr lang="en-US" smtClean="0"/>
              <a:t> – ongoing 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471477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r" eaLnBrk="1" hangingPunct="1"/>
            <a:fld id="{1E5D3FA6-F27E-4BC4-A70E-EC52D038571B}" type="slidenum">
              <a:rPr lang="en-GB" sz="1200" smtClean="0">
                <a:solidFill>
                  <a:schemeClr val="tx1"/>
                </a:solidFill>
                <a:latin typeface="Times New Roman" pitchFamily="18" charset="0"/>
              </a:rPr>
              <a:pPr algn="r" eaLnBrk="1" hangingPunct="1"/>
              <a:t>7</a:t>
            </a:fld>
            <a:endParaRPr lang="en-GB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b="1" smtClean="0"/>
              <a:t>Product vs Service</a:t>
            </a:r>
          </a:p>
          <a:p>
            <a:pPr eaLnBrk="1" hangingPunct="1"/>
            <a:endParaRPr lang="en-US" b="1" smtClean="0"/>
          </a:p>
          <a:p>
            <a:pPr eaLnBrk="1" hangingPunct="1"/>
            <a:r>
              <a:rPr lang="en-US" b="1" smtClean="0"/>
              <a:t>Product</a:t>
            </a:r>
            <a:r>
              <a:rPr lang="en-US" smtClean="0"/>
              <a:t> – one time kind of thing</a:t>
            </a:r>
          </a:p>
          <a:p>
            <a:pPr eaLnBrk="1" hangingPunct="1"/>
            <a:r>
              <a:rPr lang="en-US" b="1" smtClean="0"/>
              <a:t>Service</a:t>
            </a:r>
            <a:r>
              <a:rPr lang="en-US" smtClean="0"/>
              <a:t> – ongoing 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910775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r" eaLnBrk="1" hangingPunct="1"/>
            <a:fld id="{1E5D3FA6-F27E-4BC4-A70E-EC52D038571B}" type="slidenum">
              <a:rPr lang="en-GB" sz="1200" smtClean="0">
                <a:solidFill>
                  <a:schemeClr val="tx1"/>
                </a:solidFill>
                <a:latin typeface="Times New Roman" pitchFamily="18" charset="0"/>
              </a:rPr>
              <a:pPr algn="r" eaLnBrk="1" hangingPunct="1"/>
              <a:t>8</a:t>
            </a:fld>
            <a:endParaRPr lang="en-GB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b="1" smtClean="0"/>
              <a:t>Product vs Service</a:t>
            </a:r>
          </a:p>
          <a:p>
            <a:pPr eaLnBrk="1" hangingPunct="1"/>
            <a:endParaRPr lang="en-US" b="1" smtClean="0"/>
          </a:p>
          <a:p>
            <a:pPr eaLnBrk="1" hangingPunct="1"/>
            <a:r>
              <a:rPr lang="en-US" b="1" smtClean="0"/>
              <a:t>Product</a:t>
            </a:r>
            <a:r>
              <a:rPr lang="en-US" smtClean="0"/>
              <a:t> – one time kind of thing</a:t>
            </a:r>
          </a:p>
          <a:p>
            <a:pPr eaLnBrk="1" hangingPunct="1"/>
            <a:r>
              <a:rPr lang="en-US" b="1" smtClean="0"/>
              <a:t>Service</a:t>
            </a:r>
            <a:r>
              <a:rPr lang="en-US" smtClean="0"/>
              <a:t> – ongoing 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598868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r" eaLnBrk="1" hangingPunct="1"/>
            <a:fld id="{1E5D3FA6-F27E-4BC4-A70E-EC52D038571B}" type="slidenum">
              <a:rPr lang="en-GB" sz="1200" smtClean="0">
                <a:solidFill>
                  <a:schemeClr val="tx1"/>
                </a:solidFill>
                <a:latin typeface="Times New Roman" pitchFamily="18" charset="0"/>
              </a:rPr>
              <a:pPr algn="r" eaLnBrk="1" hangingPunct="1"/>
              <a:t>9</a:t>
            </a:fld>
            <a:endParaRPr lang="en-GB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b="1" smtClean="0"/>
              <a:t>Product vs Service</a:t>
            </a:r>
          </a:p>
          <a:p>
            <a:pPr eaLnBrk="1" hangingPunct="1"/>
            <a:endParaRPr lang="en-US" b="1" smtClean="0"/>
          </a:p>
          <a:p>
            <a:pPr eaLnBrk="1" hangingPunct="1"/>
            <a:r>
              <a:rPr lang="en-US" b="1" smtClean="0"/>
              <a:t>Product</a:t>
            </a:r>
            <a:r>
              <a:rPr lang="en-US" smtClean="0"/>
              <a:t> – one time kind of thing</a:t>
            </a:r>
          </a:p>
          <a:p>
            <a:pPr eaLnBrk="1" hangingPunct="1"/>
            <a:r>
              <a:rPr lang="en-US" b="1" smtClean="0"/>
              <a:t>Service</a:t>
            </a:r>
            <a:r>
              <a:rPr lang="en-US" smtClean="0"/>
              <a:t> – ongoing 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75811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bg>
      <p:bgPr>
        <a:solidFill>
          <a:srgbClr val="131A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auto">
          <a:xfrm>
            <a:off x="-6350" y="0"/>
            <a:ext cx="9144000" cy="6872288"/>
          </a:xfrm>
          <a:prstGeom prst="rect">
            <a:avLst/>
          </a:prstGeom>
          <a:solidFill>
            <a:srgbClr val="364588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SG"/>
          </a:p>
        </p:txBody>
      </p:sp>
      <p:sp>
        <p:nvSpPr>
          <p:cNvPr id="5" name="Rectangle 8"/>
          <p:cNvSpPr>
            <a:spLocks noChangeArrowheads="1"/>
          </p:cNvSpPr>
          <p:nvPr userDrawn="1"/>
        </p:nvSpPr>
        <p:spPr bwMode="auto">
          <a:xfrm>
            <a:off x="7883525" y="0"/>
            <a:ext cx="1325563" cy="6858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 eaLnBrk="0" hangingPunct="0">
              <a:defRPr/>
            </a:pPr>
            <a:endParaRPr lang="en-SG"/>
          </a:p>
        </p:txBody>
      </p:sp>
      <p:sp>
        <p:nvSpPr>
          <p:cNvPr id="588803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304800" y="2717800"/>
            <a:ext cx="6667500" cy="660400"/>
          </a:xfrm>
        </p:spPr>
        <p:txBody>
          <a:bodyPr wrap="square"/>
          <a:lstStyle>
            <a:lvl1pPr>
              <a:defRPr>
                <a:latin typeface="Arial Black" pitchFamily="34" charset="0"/>
              </a:defRPr>
            </a:lvl1pPr>
          </a:lstStyle>
          <a:p>
            <a:r>
              <a:rPr lang="nl-NL"/>
              <a:t>Click to edit Master title style</a:t>
            </a:r>
          </a:p>
        </p:txBody>
      </p:sp>
      <p:sp>
        <p:nvSpPr>
          <p:cNvPr id="588804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965200" y="4114800"/>
            <a:ext cx="5486400" cy="1143000"/>
          </a:xfrm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tabLst>
                <a:tab pos="762000" algn="l"/>
              </a:tabLst>
              <a:defRPr sz="2400">
                <a:latin typeface="Arial Black" pitchFamily="34" charset="0"/>
              </a:defRPr>
            </a:lvl1pPr>
          </a:lstStyle>
          <a:p>
            <a:r>
              <a:rPr lang="nl-NL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82738088"/>
      </p:ext>
    </p:extLst>
  </p:cSld>
  <p:clrMapOvr>
    <a:masterClrMapping/>
  </p:clrMapOvr>
  <p:transition>
    <p:wheel spokes="0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88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8803" grpId="0" autoUpdateAnimBg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52956011"/>
      </p:ext>
    </p:extLst>
  </p:cSld>
  <p:clrMapOvr>
    <a:masterClrMapping/>
  </p:clrMapOvr>
  <p:transition>
    <p:wheel spokes="0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42000" y="88900"/>
            <a:ext cx="19431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" y="88900"/>
            <a:ext cx="56769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14355848"/>
      </p:ext>
    </p:extLst>
  </p:cSld>
  <p:clrMapOvr>
    <a:masterClrMapping/>
  </p:clrMapOvr>
  <p:transition>
    <p:wheel spokes="0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26141496"/>
      </p:ext>
    </p:extLst>
  </p:cSld>
  <p:clrMapOvr>
    <a:masterClrMapping/>
  </p:clrMapOvr>
  <p:transition>
    <p:wheel spokes="0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79683668"/>
      </p:ext>
    </p:extLst>
  </p:cSld>
  <p:clrMapOvr>
    <a:masterClrMapping/>
  </p:clrMapOvr>
  <p:transition>
    <p:wheel spokes="0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" y="1079500"/>
            <a:ext cx="37719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7000" y="1079500"/>
            <a:ext cx="37719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86452850"/>
      </p:ext>
    </p:extLst>
  </p:cSld>
  <p:clrMapOvr>
    <a:masterClrMapping/>
  </p:clrMapOvr>
  <p:transition>
    <p:wheel spokes="0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80248362"/>
      </p:ext>
    </p:extLst>
  </p:cSld>
  <p:clrMapOvr>
    <a:masterClrMapping/>
  </p:clrMapOvr>
  <p:transition>
    <p:wheel spokes="0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63507888"/>
      </p:ext>
    </p:extLst>
  </p:cSld>
  <p:clrMapOvr>
    <a:masterClrMapping/>
  </p:clrMapOvr>
  <p:transition>
    <p:wheel spokes="0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8697324"/>
      </p:ext>
    </p:extLst>
  </p:cSld>
  <p:clrMapOvr>
    <a:masterClrMapping/>
  </p:clrMapOvr>
  <p:transition>
    <p:wheel spokes="0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53846192"/>
      </p:ext>
    </p:extLst>
  </p:cSld>
  <p:clrMapOvr>
    <a:masterClrMapping/>
  </p:clrMapOvr>
  <p:transition>
    <p:wheel spokes="0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SG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3582046"/>
      </p:ext>
    </p:extLst>
  </p:cSld>
  <p:clrMapOvr>
    <a:masterClrMapping/>
  </p:clrMapOvr>
  <p:transition>
    <p:wheel spokes="0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solidFill>
          <a:srgbClr val="131A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791" name="Rectangle 15"/>
          <p:cNvSpPr>
            <a:spLocks noChangeArrowheads="1"/>
          </p:cNvSpPr>
          <p:nvPr userDrawn="1"/>
        </p:nvSpPr>
        <p:spPr bwMode="auto">
          <a:xfrm>
            <a:off x="0" y="-14288"/>
            <a:ext cx="9144000" cy="6872288"/>
          </a:xfrm>
          <a:prstGeom prst="rect">
            <a:avLst/>
          </a:prstGeom>
          <a:solidFill>
            <a:srgbClr val="364588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SG"/>
          </a:p>
        </p:txBody>
      </p:sp>
      <p:sp>
        <p:nvSpPr>
          <p:cNvPr id="587788" name="Rectangle 12"/>
          <p:cNvSpPr>
            <a:spLocks noChangeArrowheads="1"/>
          </p:cNvSpPr>
          <p:nvPr userDrawn="1"/>
        </p:nvSpPr>
        <p:spPr bwMode="auto">
          <a:xfrm>
            <a:off x="7812088" y="-14288"/>
            <a:ext cx="1325562" cy="685800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 eaLnBrk="0" hangingPunct="0">
              <a:defRPr/>
            </a:pPr>
            <a:endParaRPr lang="en-SG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" y="1079500"/>
            <a:ext cx="7696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</a:p>
        </p:txBody>
      </p:sp>
      <p:sp>
        <p:nvSpPr>
          <p:cNvPr id="587781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2700" y="88900"/>
            <a:ext cx="7772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Click to edit Master title style</a:t>
            </a:r>
          </a:p>
        </p:txBody>
      </p:sp>
      <p:sp>
        <p:nvSpPr>
          <p:cNvPr id="587787" name="Text Box 11"/>
          <p:cNvSpPr txBox="1">
            <a:spLocks noChangeArrowheads="1"/>
          </p:cNvSpPr>
          <p:nvPr userDrawn="1"/>
        </p:nvSpPr>
        <p:spPr bwMode="auto">
          <a:xfrm>
            <a:off x="7708900" y="6573838"/>
            <a:ext cx="1549400" cy="28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1400">
                <a:solidFill>
                  <a:srgbClr val="000078"/>
                </a:solidFill>
              </a:rPr>
              <a:t>Slide </a:t>
            </a:r>
            <a:fld id="{1BEC48C7-B8F1-4D80-85A6-AD60B274017D}" type="slidenum">
              <a:rPr lang="en-US" sz="1400">
                <a:solidFill>
                  <a:srgbClr val="000078"/>
                </a:solidFill>
              </a:rPr>
              <a:pPr algn="ctr" eaLnBrk="0" hangingPunct="0">
                <a:lnSpc>
                  <a:spcPct val="90000"/>
                </a:lnSpc>
                <a:spcBef>
                  <a:spcPct val="50000"/>
                </a:spcBef>
                <a:defRPr/>
              </a:pPr>
              <a:t>‹#›</a:t>
            </a:fld>
            <a:endParaRPr lang="en-US" sz="1400">
              <a:solidFill>
                <a:srgbClr val="000078"/>
              </a:solidFill>
            </a:endParaRPr>
          </a:p>
        </p:txBody>
      </p:sp>
      <p:sp>
        <p:nvSpPr>
          <p:cNvPr id="587795" name="Text Box 19"/>
          <p:cNvSpPr txBox="1">
            <a:spLocks noChangeArrowheads="1"/>
          </p:cNvSpPr>
          <p:nvPr userDrawn="1"/>
        </p:nvSpPr>
        <p:spPr bwMode="auto">
          <a:xfrm>
            <a:off x="7812088" y="1574800"/>
            <a:ext cx="1331912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5" r:id="rId2"/>
    <p:sldLayoutId id="2147483674" r:id="rId3"/>
    <p:sldLayoutId id="2147483673" r:id="rId4"/>
    <p:sldLayoutId id="2147483672" r:id="rId5"/>
    <p:sldLayoutId id="2147483671" r:id="rId6"/>
    <p:sldLayoutId id="2147483670" r:id="rId7"/>
    <p:sldLayoutId id="2147483669" r:id="rId8"/>
    <p:sldLayoutId id="2147483668" r:id="rId9"/>
    <p:sldLayoutId id="2147483667" r:id="rId10"/>
    <p:sldLayoutId id="2147483666" r:id="rId11"/>
  </p:sldLayoutIdLst>
  <p:transition>
    <p:wheel spokes="0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87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7781" grpId="0"/>
    </p:bld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tabLst>
          <a:tab pos="762000" algn="l"/>
          <a:tab pos="1524000" algn="l"/>
        </a:tabLst>
        <a:defRPr sz="36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tabLst>
          <a:tab pos="762000" algn="l"/>
          <a:tab pos="1524000" algn="l"/>
        </a:tabLst>
        <a:defRPr sz="36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tabLst>
          <a:tab pos="762000" algn="l"/>
          <a:tab pos="1524000" algn="l"/>
        </a:tabLst>
        <a:defRPr sz="36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tabLst>
          <a:tab pos="762000" algn="l"/>
          <a:tab pos="1524000" algn="l"/>
        </a:tabLst>
        <a:defRPr sz="36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tabLst>
          <a:tab pos="762000" algn="l"/>
          <a:tab pos="1524000" algn="l"/>
        </a:tabLst>
        <a:defRPr sz="36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tabLst>
          <a:tab pos="762000" algn="l"/>
          <a:tab pos="1524000" algn="l"/>
        </a:tabLst>
        <a:defRPr sz="36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tabLst>
          <a:tab pos="762000" algn="l"/>
          <a:tab pos="1524000" algn="l"/>
        </a:tabLst>
        <a:defRPr sz="36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tabLst>
          <a:tab pos="762000" algn="l"/>
          <a:tab pos="1524000" algn="l"/>
        </a:tabLst>
        <a:defRPr sz="36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tabLst>
          <a:tab pos="762000" algn="l"/>
          <a:tab pos="1524000" algn="l"/>
        </a:tabLst>
        <a:defRPr sz="36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>
          <a:srgbClr val="87B7D7"/>
        </a:buClr>
        <a:buSzPct val="60000"/>
        <a:buFont typeface="Wingdings" pitchFamily="2" charset="2"/>
        <a:buChar char="n"/>
        <a:defRPr sz="2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chemeClr val="bg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bg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bg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bg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Quiz</a:t>
            </a:r>
          </a:p>
        </p:txBody>
      </p:sp>
      <p:sp>
        <p:nvSpPr>
          <p:cNvPr id="17411" name="Text Box 4"/>
          <p:cNvSpPr txBox="1">
            <a:spLocks noChangeArrowheads="1"/>
          </p:cNvSpPr>
          <p:nvPr/>
        </p:nvSpPr>
        <p:spPr bwMode="auto">
          <a:xfrm>
            <a:off x="457200" y="1828800"/>
            <a:ext cx="6800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>
              <a:spcBef>
                <a:spcPct val="50000"/>
              </a:spcBef>
            </a:pPr>
            <a:endParaRPr lang="en-US" sz="1600"/>
          </a:p>
        </p:txBody>
      </p:sp>
      <p:sp>
        <p:nvSpPr>
          <p:cNvPr id="17412" name="Text Box 8"/>
          <p:cNvSpPr txBox="1">
            <a:spLocks noChangeArrowheads="1"/>
          </p:cNvSpPr>
          <p:nvPr/>
        </p:nvSpPr>
        <p:spPr bwMode="auto">
          <a:xfrm>
            <a:off x="415925" y="1211263"/>
            <a:ext cx="7315200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9144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lvl="1" algn="l"/>
            <a:r>
              <a:rPr lang="en-US" sz="1800" dirty="0" smtClean="0">
                <a:solidFill>
                  <a:schemeClr val="bg1"/>
                </a:solidFill>
              </a:rPr>
              <a:t>Which  aspect  of  project  performance must be managed to ensure the project’s products are fit for purpose</a:t>
            </a:r>
          </a:p>
          <a:p>
            <a:pPr lvl="1" algn="l"/>
            <a:r>
              <a:rPr lang="en-GB" sz="1800" dirty="0" smtClean="0">
                <a:solidFill>
                  <a:schemeClr val="bg1"/>
                </a:solidFill>
              </a:rPr>
              <a:t> </a:t>
            </a:r>
          </a:p>
          <a:p>
            <a:pPr lvl="1" algn="l">
              <a:buAutoNum type="alphaUcPeriod"/>
            </a:pPr>
            <a:r>
              <a:rPr lang="en-GB" sz="1800" dirty="0" smtClean="0">
                <a:solidFill>
                  <a:schemeClr val="bg1"/>
                </a:solidFill>
              </a:rPr>
              <a:t>Benefits</a:t>
            </a:r>
          </a:p>
          <a:p>
            <a:pPr lvl="1" algn="l">
              <a:buAutoNum type="alphaUcPeriod"/>
            </a:pPr>
            <a:r>
              <a:rPr lang="en-GB" sz="1800" dirty="0" smtClean="0">
                <a:solidFill>
                  <a:schemeClr val="bg1"/>
                </a:solidFill>
              </a:rPr>
              <a:t>Quality</a:t>
            </a:r>
          </a:p>
          <a:p>
            <a:pPr lvl="1" algn="l">
              <a:buAutoNum type="alphaUcPeriod"/>
            </a:pPr>
            <a:r>
              <a:rPr lang="en-GB" sz="1800" dirty="0" smtClean="0">
                <a:solidFill>
                  <a:schemeClr val="bg1"/>
                </a:solidFill>
              </a:rPr>
              <a:t>Risk </a:t>
            </a:r>
          </a:p>
          <a:p>
            <a:pPr lvl="1" algn="l">
              <a:buAutoNum type="alphaUcPeriod"/>
            </a:pPr>
            <a:r>
              <a:rPr lang="en-GB" sz="1800" dirty="0" smtClean="0">
                <a:solidFill>
                  <a:schemeClr val="bg1"/>
                </a:solidFill>
              </a:rPr>
              <a:t>Scope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493001" name="Text Box 9"/>
          <p:cNvSpPr txBox="1">
            <a:spLocks noChangeArrowheads="1"/>
          </p:cNvSpPr>
          <p:nvPr/>
        </p:nvSpPr>
        <p:spPr bwMode="auto">
          <a:xfrm>
            <a:off x="681038" y="5300663"/>
            <a:ext cx="6972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/>
            <a:r>
              <a:rPr lang="en-US" sz="2400" b="1" dirty="0">
                <a:solidFill>
                  <a:schemeClr val="bg1"/>
                </a:solidFill>
              </a:rPr>
              <a:t>Correct Answer: </a:t>
            </a:r>
            <a:r>
              <a:rPr lang="en-US" sz="2400" b="1" dirty="0" smtClean="0">
                <a:solidFill>
                  <a:schemeClr val="bg1"/>
                </a:solidFill>
              </a:rPr>
              <a:t>B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8578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93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300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Quiz</a:t>
            </a:r>
          </a:p>
        </p:txBody>
      </p:sp>
      <p:sp>
        <p:nvSpPr>
          <p:cNvPr id="17411" name="Text Box 4"/>
          <p:cNvSpPr txBox="1">
            <a:spLocks noChangeArrowheads="1"/>
          </p:cNvSpPr>
          <p:nvPr/>
        </p:nvSpPr>
        <p:spPr bwMode="auto">
          <a:xfrm>
            <a:off x="457200" y="1828800"/>
            <a:ext cx="6800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>
              <a:spcBef>
                <a:spcPct val="50000"/>
              </a:spcBef>
            </a:pPr>
            <a:endParaRPr lang="en-US" sz="1600"/>
          </a:p>
        </p:txBody>
      </p:sp>
      <p:sp>
        <p:nvSpPr>
          <p:cNvPr id="17412" name="Text Box 8"/>
          <p:cNvSpPr txBox="1">
            <a:spLocks noChangeArrowheads="1"/>
          </p:cNvSpPr>
          <p:nvPr/>
        </p:nvSpPr>
        <p:spPr bwMode="auto">
          <a:xfrm>
            <a:off x="415925" y="1211263"/>
            <a:ext cx="7315200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9144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lvl="1" algn="l"/>
            <a:r>
              <a:rPr lang="en-US" sz="1800" dirty="0" smtClean="0">
                <a:solidFill>
                  <a:schemeClr val="bg1"/>
                </a:solidFill>
              </a:rPr>
              <a:t>Which is the purpose of  controlling a stage process</a:t>
            </a:r>
          </a:p>
          <a:p>
            <a:pPr lvl="1" algn="l"/>
            <a:r>
              <a:rPr lang="en-GB" sz="1800" dirty="0" smtClean="0">
                <a:solidFill>
                  <a:schemeClr val="bg1"/>
                </a:solidFill>
              </a:rPr>
              <a:t> </a:t>
            </a:r>
            <a:endParaRPr lang="en-GB" sz="1800" dirty="0">
              <a:solidFill>
                <a:schemeClr val="bg1"/>
              </a:solidFill>
            </a:endParaRP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chemeClr val="bg1"/>
                </a:solidFill>
              </a:rPr>
              <a:t>Assign work to be done and take corrective action to ensure that the stage remains within tolerance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chemeClr val="bg1"/>
                </a:solidFill>
              </a:rPr>
              <a:t>Provide a fixed reference point at which acceptance for the product is confirmed 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chemeClr val="bg1"/>
                </a:solidFill>
              </a:rPr>
              <a:t>Enable the project board  to be provided with sufficient information to authorize the next stage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chemeClr val="bg1"/>
                </a:solidFill>
              </a:rPr>
              <a:t>Enable the organization to understand the work that needs to be done to deliver the projects products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493001" name="Text Box 9"/>
          <p:cNvSpPr txBox="1">
            <a:spLocks noChangeArrowheads="1"/>
          </p:cNvSpPr>
          <p:nvPr/>
        </p:nvSpPr>
        <p:spPr bwMode="auto">
          <a:xfrm>
            <a:off x="681038" y="5300663"/>
            <a:ext cx="6972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/>
            <a:r>
              <a:rPr lang="en-US" sz="2400" b="1">
                <a:solidFill>
                  <a:schemeClr val="bg1"/>
                </a:solidFill>
              </a:rPr>
              <a:t>Correct Answer: A</a:t>
            </a:r>
          </a:p>
        </p:txBody>
      </p:sp>
    </p:spTree>
    <p:extLst>
      <p:ext uri="{BB962C8B-B14F-4D97-AF65-F5344CB8AC3E}">
        <p14:creationId xmlns:p14="http://schemas.microsoft.com/office/powerpoint/2010/main" val="3012031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93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300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Quiz</a:t>
            </a:r>
          </a:p>
        </p:txBody>
      </p:sp>
      <p:sp>
        <p:nvSpPr>
          <p:cNvPr id="17411" name="Text Box 4"/>
          <p:cNvSpPr txBox="1">
            <a:spLocks noChangeArrowheads="1"/>
          </p:cNvSpPr>
          <p:nvPr/>
        </p:nvSpPr>
        <p:spPr bwMode="auto">
          <a:xfrm>
            <a:off x="457200" y="1828800"/>
            <a:ext cx="6800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>
              <a:spcBef>
                <a:spcPct val="50000"/>
              </a:spcBef>
            </a:pPr>
            <a:endParaRPr lang="en-US" sz="1600"/>
          </a:p>
        </p:txBody>
      </p:sp>
      <p:sp>
        <p:nvSpPr>
          <p:cNvPr id="17412" name="Text Box 8"/>
          <p:cNvSpPr txBox="1">
            <a:spLocks noChangeArrowheads="1"/>
          </p:cNvSpPr>
          <p:nvPr/>
        </p:nvSpPr>
        <p:spPr bwMode="auto">
          <a:xfrm>
            <a:off x="415925" y="1211263"/>
            <a:ext cx="7315200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9144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lvl="1" algn="l"/>
            <a:r>
              <a:rPr lang="en-US" sz="1800" dirty="0" smtClean="0">
                <a:solidFill>
                  <a:schemeClr val="bg1"/>
                </a:solidFill>
              </a:rPr>
              <a:t>Which is an objective of the Managing a Stage Boundary process</a:t>
            </a:r>
          </a:p>
          <a:p>
            <a:pPr lvl="1" algn="l"/>
            <a:r>
              <a:rPr lang="en-GB" sz="1800" dirty="0" smtClean="0">
                <a:solidFill>
                  <a:schemeClr val="bg1"/>
                </a:solidFill>
              </a:rPr>
              <a:t> </a:t>
            </a:r>
            <a:endParaRPr lang="en-GB" sz="1800" dirty="0">
              <a:solidFill>
                <a:schemeClr val="bg1"/>
              </a:solidFill>
            </a:endParaRP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chemeClr val="bg1"/>
                </a:solidFill>
              </a:rPr>
              <a:t>Ensure that work to be allocated to teams is authorized and agreed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chemeClr val="bg1"/>
                </a:solidFill>
              </a:rPr>
              <a:t>When in exception, prepare an Exception plan as directed by Project Board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chemeClr val="bg1"/>
                </a:solidFill>
              </a:rPr>
              <a:t>Define how and when all the project’s products will be delivered and at what cost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chemeClr val="bg1"/>
                </a:solidFill>
              </a:rPr>
              <a:t>Control the delivery of the project’s products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493001" name="Text Box 9"/>
          <p:cNvSpPr txBox="1">
            <a:spLocks noChangeArrowheads="1"/>
          </p:cNvSpPr>
          <p:nvPr/>
        </p:nvSpPr>
        <p:spPr bwMode="auto">
          <a:xfrm>
            <a:off x="681038" y="5300663"/>
            <a:ext cx="6972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/>
            <a:r>
              <a:rPr lang="en-US" sz="2400" b="1" dirty="0">
                <a:solidFill>
                  <a:schemeClr val="bg1"/>
                </a:solidFill>
              </a:rPr>
              <a:t>Correct Answer: </a:t>
            </a:r>
            <a:r>
              <a:rPr lang="en-US" sz="2400" b="1" dirty="0" smtClean="0">
                <a:solidFill>
                  <a:schemeClr val="bg1"/>
                </a:solidFill>
              </a:rPr>
              <a:t>B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2031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93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300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Quiz</a:t>
            </a:r>
          </a:p>
        </p:txBody>
      </p:sp>
      <p:sp>
        <p:nvSpPr>
          <p:cNvPr id="17411" name="Text Box 4"/>
          <p:cNvSpPr txBox="1">
            <a:spLocks noChangeArrowheads="1"/>
          </p:cNvSpPr>
          <p:nvPr/>
        </p:nvSpPr>
        <p:spPr bwMode="auto">
          <a:xfrm>
            <a:off x="457200" y="1828800"/>
            <a:ext cx="6800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>
              <a:spcBef>
                <a:spcPct val="50000"/>
              </a:spcBef>
            </a:pPr>
            <a:endParaRPr lang="en-US" sz="1600"/>
          </a:p>
        </p:txBody>
      </p:sp>
      <p:sp>
        <p:nvSpPr>
          <p:cNvPr id="17412" name="Text Box 8"/>
          <p:cNvSpPr txBox="1">
            <a:spLocks noChangeArrowheads="1"/>
          </p:cNvSpPr>
          <p:nvPr/>
        </p:nvSpPr>
        <p:spPr bwMode="auto">
          <a:xfrm>
            <a:off x="415925" y="1211263"/>
            <a:ext cx="7315200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9144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lvl="1" algn="l"/>
            <a:r>
              <a:rPr lang="en-US" sz="1800" dirty="0" smtClean="0">
                <a:solidFill>
                  <a:schemeClr val="bg1"/>
                </a:solidFill>
              </a:rPr>
              <a:t>Which is a purpose of the closing a project process?</a:t>
            </a:r>
          </a:p>
          <a:p>
            <a:pPr lvl="1" algn="l"/>
            <a:r>
              <a:rPr lang="en-GB" sz="1800" dirty="0" smtClean="0">
                <a:solidFill>
                  <a:schemeClr val="bg1"/>
                </a:solidFill>
              </a:rPr>
              <a:t> </a:t>
            </a:r>
            <a:endParaRPr lang="en-GB" sz="1800" dirty="0">
              <a:solidFill>
                <a:schemeClr val="bg1"/>
              </a:solidFill>
            </a:endParaRP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chemeClr val="bg1"/>
                </a:solidFill>
              </a:rPr>
              <a:t>Provide a fixed point at which acceptance for the project product is confirmed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chemeClr val="bg1"/>
                </a:solidFill>
              </a:rPr>
              <a:t>Receive the completed work packages for the work performed in the final stage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chemeClr val="bg1"/>
                </a:solidFill>
              </a:rPr>
              <a:t>Identify who will perform the activities to close a project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chemeClr val="bg1"/>
                </a:solidFill>
              </a:rPr>
              <a:t>Recognize that the objectives set out in the original project brief have been achieved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493001" name="Text Box 9"/>
          <p:cNvSpPr txBox="1">
            <a:spLocks noChangeArrowheads="1"/>
          </p:cNvSpPr>
          <p:nvPr/>
        </p:nvSpPr>
        <p:spPr bwMode="auto">
          <a:xfrm>
            <a:off x="681038" y="5300663"/>
            <a:ext cx="6972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/>
            <a:r>
              <a:rPr lang="en-US" sz="2400" b="1" dirty="0" smtClean="0">
                <a:solidFill>
                  <a:schemeClr val="bg1"/>
                </a:solidFill>
              </a:rPr>
              <a:t>Correct Answer: A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79468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93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300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Quiz</a:t>
            </a:r>
          </a:p>
        </p:txBody>
      </p:sp>
      <p:sp>
        <p:nvSpPr>
          <p:cNvPr id="17411" name="Text Box 4"/>
          <p:cNvSpPr txBox="1">
            <a:spLocks noChangeArrowheads="1"/>
          </p:cNvSpPr>
          <p:nvPr/>
        </p:nvSpPr>
        <p:spPr bwMode="auto">
          <a:xfrm>
            <a:off x="457200" y="1828800"/>
            <a:ext cx="6800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>
              <a:spcBef>
                <a:spcPct val="50000"/>
              </a:spcBef>
            </a:pPr>
            <a:endParaRPr lang="en-US" sz="1600"/>
          </a:p>
        </p:txBody>
      </p:sp>
      <p:sp>
        <p:nvSpPr>
          <p:cNvPr id="17412" name="Text Box 8"/>
          <p:cNvSpPr txBox="1">
            <a:spLocks noChangeArrowheads="1"/>
          </p:cNvSpPr>
          <p:nvPr/>
        </p:nvSpPr>
        <p:spPr bwMode="auto">
          <a:xfrm>
            <a:off x="415925" y="1211263"/>
            <a:ext cx="73152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9144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lvl="1" algn="l"/>
            <a:r>
              <a:rPr lang="en-US" sz="1800" dirty="0" smtClean="0">
                <a:solidFill>
                  <a:schemeClr val="bg1"/>
                </a:solidFill>
              </a:rPr>
              <a:t>Which is an objective of the Closing a Project Process?	</a:t>
            </a:r>
          </a:p>
          <a:p>
            <a:pPr lvl="1" algn="l"/>
            <a:r>
              <a:rPr lang="en-GB" sz="1800" dirty="0" smtClean="0">
                <a:solidFill>
                  <a:schemeClr val="bg1"/>
                </a:solidFill>
              </a:rPr>
              <a:t> </a:t>
            </a:r>
            <a:endParaRPr lang="en-GB" sz="1800" dirty="0">
              <a:solidFill>
                <a:schemeClr val="bg1"/>
              </a:solidFill>
            </a:endParaRP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chemeClr val="bg1"/>
                </a:solidFill>
              </a:rPr>
              <a:t>Review and approve the plan for project closure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chemeClr val="bg1"/>
                </a:solidFill>
              </a:rPr>
              <a:t>Review the performance of the project against its baseline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chemeClr val="bg1"/>
                </a:solidFill>
              </a:rPr>
              <a:t>Perform any post-project reviews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chemeClr val="bg1"/>
                </a:solidFill>
              </a:rPr>
              <a:t>Create a benefits review plan 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493001" name="Text Box 9"/>
          <p:cNvSpPr txBox="1">
            <a:spLocks noChangeArrowheads="1"/>
          </p:cNvSpPr>
          <p:nvPr/>
        </p:nvSpPr>
        <p:spPr bwMode="auto">
          <a:xfrm>
            <a:off x="681038" y="5300663"/>
            <a:ext cx="6972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/>
            <a:r>
              <a:rPr lang="en-US" sz="2400" b="1" dirty="0">
                <a:solidFill>
                  <a:schemeClr val="bg1"/>
                </a:solidFill>
              </a:rPr>
              <a:t>Correct Answer: B</a:t>
            </a:r>
          </a:p>
        </p:txBody>
      </p:sp>
    </p:spTree>
    <p:extLst>
      <p:ext uri="{BB962C8B-B14F-4D97-AF65-F5344CB8AC3E}">
        <p14:creationId xmlns:p14="http://schemas.microsoft.com/office/powerpoint/2010/main" val="34079468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93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300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Quiz</a:t>
            </a:r>
          </a:p>
        </p:txBody>
      </p:sp>
      <p:sp>
        <p:nvSpPr>
          <p:cNvPr id="17411" name="Text Box 4"/>
          <p:cNvSpPr txBox="1">
            <a:spLocks noChangeArrowheads="1"/>
          </p:cNvSpPr>
          <p:nvPr/>
        </p:nvSpPr>
        <p:spPr bwMode="auto">
          <a:xfrm>
            <a:off x="457200" y="1828800"/>
            <a:ext cx="6800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>
              <a:spcBef>
                <a:spcPct val="50000"/>
              </a:spcBef>
            </a:pPr>
            <a:endParaRPr lang="en-US" sz="1600"/>
          </a:p>
        </p:txBody>
      </p:sp>
      <p:sp>
        <p:nvSpPr>
          <p:cNvPr id="17412" name="Text Box 8"/>
          <p:cNvSpPr txBox="1">
            <a:spLocks noChangeArrowheads="1"/>
          </p:cNvSpPr>
          <p:nvPr/>
        </p:nvSpPr>
        <p:spPr bwMode="auto">
          <a:xfrm>
            <a:off x="415925" y="1211263"/>
            <a:ext cx="73152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9144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lvl="1" algn="l"/>
            <a:r>
              <a:rPr lang="en-US" sz="1800" dirty="0" smtClean="0">
                <a:solidFill>
                  <a:schemeClr val="bg1"/>
                </a:solidFill>
              </a:rPr>
              <a:t>Identify the missing word(s) in the following sentence.</a:t>
            </a:r>
          </a:p>
          <a:p>
            <a:pPr lvl="1" algn="l"/>
            <a:r>
              <a:rPr lang="en-US" sz="1800" dirty="0" smtClean="0">
                <a:solidFill>
                  <a:schemeClr val="bg1"/>
                </a:solidFill>
              </a:rPr>
              <a:t>Following initiation, the controlling a stage process is used to manage and control each [?] of a project</a:t>
            </a:r>
          </a:p>
          <a:p>
            <a:pPr lvl="1" algn="l"/>
            <a:r>
              <a:rPr lang="en-GB" sz="1800" dirty="0" smtClean="0">
                <a:solidFill>
                  <a:schemeClr val="bg1"/>
                </a:solidFill>
              </a:rPr>
              <a:t> </a:t>
            </a:r>
            <a:endParaRPr lang="en-GB" sz="1800" dirty="0">
              <a:solidFill>
                <a:schemeClr val="bg1"/>
              </a:solidFill>
            </a:endParaRP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chemeClr val="bg1"/>
                </a:solidFill>
              </a:rPr>
              <a:t>Technical stage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chemeClr val="bg1"/>
                </a:solidFill>
              </a:rPr>
              <a:t>Benefit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chemeClr val="bg1"/>
                </a:solidFill>
              </a:rPr>
              <a:t>Management stage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chemeClr val="bg1"/>
                </a:solidFill>
              </a:rPr>
              <a:t>Team Plan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493001" name="Text Box 9"/>
          <p:cNvSpPr txBox="1">
            <a:spLocks noChangeArrowheads="1"/>
          </p:cNvSpPr>
          <p:nvPr/>
        </p:nvSpPr>
        <p:spPr bwMode="auto">
          <a:xfrm>
            <a:off x="681038" y="5300663"/>
            <a:ext cx="6972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/>
            <a:r>
              <a:rPr lang="en-US" sz="2400" b="1" dirty="0">
                <a:solidFill>
                  <a:schemeClr val="bg1"/>
                </a:solidFill>
              </a:rPr>
              <a:t>Correct Answer: </a:t>
            </a:r>
            <a:r>
              <a:rPr lang="en-US" sz="2400" b="1" dirty="0" smtClean="0">
                <a:solidFill>
                  <a:schemeClr val="bg1"/>
                </a:solidFill>
              </a:rPr>
              <a:t>C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02051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93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300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Quiz</a:t>
            </a:r>
          </a:p>
        </p:txBody>
      </p:sp>
      <p:sp>
        <p:nvSpPr>
          <p:cNvPr id="17411" name="Text Box 4"/>
          <p:cNvSpPr txBox="1">
            <a:spLocks noChangeArrowheads="1"/>
          </p:cNvSpPr>
          <p:nvPr/>
        </p:nvSpPr>
        <p:spPr bwMode="auto">
          <a:xfrm>
            <a:off x="457200" y="1828800"/>
            <a:ext cx="6800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>
              <a:spcBef>
                <a:spcPct val="50000"/>
              </a:spcBef>
            </a:pPr>
            <a:endParaRPr lang="en-US" sz="1600"/>
          </a:p>
        </p:txBody>
      </p:sp>
      <p:sp>
        <p:nvSpPr>
          <p:cNvPr id="17412" name="Text Box 8"/>
          <p:cNvSpPr txBox="1">
            <a:spLocks noChangeArrowheads="1"/>
          </p:cNvSpPr>
          <p:nvPr/>
        </p:nvSpPr>
        <p:spPr bwMode="auto">
          <a:xfrm>
            <a:off x="415925" y="1211263"/>
            <a:ext cx="73152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9144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lvl="1" algn="l"/>
            <a:r>
              <a:rPr lang="en-US" sz="1800" dirty="0" smtClean="0">
                <a:solidFill>
                  <a:schemeClr val="bg1"/>
                </a:solidFill>
              </a:rPr>
              <a:t>If, during the managing a stage boundary process, external factors are identified that may affect the business justification for a project, which product should be updated? </a:t>
            </a:r>
          </a:p>
          <a:p>
            <a:pPr lvl="1" algn="l"/>
            <a:r>
              <a:rPr lang="en-GB" sz="1800" dirty="0" smtClean="0">
                <a:solidFill>
                  <a:schemeClr val="bg1"/>
                </a:solidFill>
              </a:rPr>
              <a:t> </a:t>
            </a:r>
            <a:endParaRPr lang="en-GB" sz="1800" dirty="0">
              <a:solidFill>
                <a:schemeClr val="bg1"/>
              </a:solidFill>
            </a:endParaRP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chemeClr val="bg1"/>
                </a:solidFill>
              </a:rPr>
              <a:t>Business Case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chemeClr val="bg1"/>
                </a:solidFill>
              </a:rPr>
              <a:t>Project Brief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chemeClr val="bg1"/>
                </a:solidFill>
              </a:rPr>
              <a:t>End project report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chemeClr val="bg1"/>
                </a:solidFill>
              </a:rPr>
              <a:t>Highlight report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493001" name="Text Box 9"/>
          <p:cNvSpPr txBox="1">
            <a:spLocks noChangeArrowheads="1"/>
          </p:cNvSpPr>
          <p:nvPr/>
        </p:nvSpPr>
        <p:spPr bwMode="auto">
          <a:xfrm>
            <a:off x="681038" y="5300663"/>
            <a:ext cx="6972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/>
            <a:r>
              <a:rPr lang="en-US" sz="2400" b="1" dirty="0">
                <a:solidFill>
                  <a:schemeClr val="bg1"/>
                </a:solidFill>
              </a:rPr>
              <a:t>Correct Answer: </a:t>
            </a:r>
            <a:r>
              <a:rPr lang="en-US" sz="2400" b="1" dirty="0" smtClean="0">
                <a:solidFill>
                  <a:schemeClr val="bg1"/>
                </a:solidFill>
              </a:rPr>
              <a:t>A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02051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93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300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Quiz</a:t>
            </a:r>
          </a:p>
        </p:txBody>
      </p:sp>
      <p:sp>
        <p:nvSpPr>
          <p:cNvPr id="17411" name="Text Box 4"/>
          <p:cNvSpPr txBox="1">
            <a:spLocks noChangeArrowheads="1"/>
          </p:cNvSpPr>
          <p:nvPr/>
        </p:nvSpPr>
        <p:spPr bwMode="auto">
          <a:xfrm>
            <a:off x="457200" y="1828800"/>
            <a:ext cx="6800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>
              <a:spcBef>
                <a:spcPct val="50000"/>
              </a:spcBef>
            </a:pPr>
            <a:endParaRPr lang="en-US" sz="1600"/>
          </a:p>
        </p:txBody>
      </p:sp>
      <p:sp>
        <p:nvSpPr>
          <p:cNvPr id="17412" name="Text Box 8"/>
          <p:cNvSpPr txBox="1">
            <a:spLocks noChangeArrowheads="1"/>
          </p:cNvSpPr>
          <p:nvPr/>
        </p:nvSpPr>
        <p:spPr bwMode="auto">
          <a:xfrm>
            <a:off x="415925" y="1211263"/>
            <a:ext cx="7315200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9144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lvl="1" algn="l"/>
            <a:r>
              <a:rPr lang="en-US" sz="1800" dirty="0" smtClean="0">
                <a:solidFill>
                  <a:schemeClr val="bg1"/>
                </a:solidFill>
              </a:rPr>
              <a:t>Which is a true statement about acceptance criteria?</a:t>
            </a:r>
          </a:p>
          <a:p>
            <a:pPr lvl="1" algn="l"/>
            <a:r>
              <a:rPr lang="en-GB" sz="1800" dirty="0" smtClean="0">
                <a:solidFill>
                  <a:schemeClr val="bg1"/>
                </a:solidFill>
              </a:rPr>
              <a:t> </a:t>
            </a:r>
            <a:endParaRPr lang="en-GB" sz="1800" dirty="0">
              <a:solidFill>
                <a:schemeClr val="bg1"/>
              </a:solidFill>
            </a:endParaRP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chemeClr val="bg1"/>
                </a:solidFill>
              </a:rPr>
              <a:t>Acceptance criteria are used to produce the customer’s quality expectations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chemeClr val="bg1"/>
                </a:solidFill>
              </a:rPr>
              <a:t>Acceptance criteria are less specific and precise than customer’s quality expectations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chemeClr val="bg1"/>
                </a:solidFill>
              </a:rPr>
              <a:t>Once agreed, acceptance criteria CANNOT be changed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chemeClr val="bg1"/>
                </a:solidFill>
              </a:rPr>
              <a:t>Acceptance criteria should be agreed between the customer and the supplier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493001" name="Text Box 9"/>
          <p:cNvSpPr txBox="1">
            <a:spLocks noChangeArrowheads="1"/>
          </p:cNvSpPr>
          <p:nvPr/>
        </p:nvSpPr>
        <p:spPr bwMode="auto">
          <a:xfrm>
            <a:off x="681038" y="5300663"/>
            <a:ext cx="6972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/>
            <a:r>
              <a:rPr lang="en-US" sz="2400" b="1" dirty="0">
                <a:solidFill>
                  <a:schemeClr val="bg1"/>
                </a:solidFill>
              </a:rPr>
              <a:t>Correct Answer: </a:t>
            </a:r>
            <a:r>
              <a:rPr lang="en-US" sz="2400" b="1" dirty="0" smtClean="0">
                <a:solidFill>
                  <a:schemeClr val="bg1"/>
                </a:solidFill>
              </a:rPr>
              <a:t>D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02051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93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300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Quiz</a:t>
            </a:r>
          </a:p>
        </p:txBody>
      </p:sp>
      <p:sp>
        <p:nvSpPr>
          <p:cNvPr id="17411" name="Text Box 4"/>
          <p:cNvSpPr txBox="1">
            <a:spLocks noChangeArrowheads="1"/>
          </p:cNvSpPr>
          <p:nvPr/>
        </p:nvSpPr>
        <p:spPr bwMode="auto">
          <a:xfrm>
            <a:off x="457200" y="1828800"/>
            <a:ext cx="6800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>
              <a:spcBef>
                <a:spcPct val="50000"/>
              </a:spcBef>
            </a:pPr>
            <a:endParaRPr lang="en-US" sz="1600"/>
          </a:p>
        </p:txBody>
      </p:sp>
      <p:sp>
        <p:nvSpPr>
          <p:cNvPr id="17412" name="Text Box 8"/>
          <p:cNvSpPr txBox="1">
            <a:spLocks noChangeArrowheads="1"/>
          </p:cNvSpPr>
          <p:nvPr/>
        </p:nvSpPr>
        <p:spPr bwMode="auto">
          <a:xfrm>
            <a:off x="415925" y="1211263"/>
            <a:ext cx="7315200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9144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lvl="1" algn="l"/>
            <a:r>
              <a:rPr lang="en-US" sz="1800" dirty="0" smtClean="0">
                <a:solidFill>
                  <a:schemeClr val="bg1"/>
                </a:solidFill>
              </a:rPr>
              <a:t>When considering how long the project stages should be, which might be a reason for one stage to be longer than others?</a:t>
            </a:r>
          </a:p>
          <a:p>
            <a:pPr lvl="1" algn="l"/>
            <a:r>
              <a:rPr lang="en-GB" sz="1800" dirty="0" smtClean="0">
                <a:solidFill>
                  <a:schemeClr val="bg1"/>
                </a:solidFill>
              </a:rPr>
              <a:t> </a:t>
            </a:r>
            <a:endParaRPr lang="en-GB" sz="1800" dirty="0">
              <a:solidFill>
                <a:schemeClr val="bg1"/>
              </a:solidFill>
            </a:endParaRP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chemeClr val="bg1"/>
                </a:solidFill>
              </a:rPr>
              <a:t>A substantial amount of the project budget is spent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chemeClr val="bg1"/>
                </a:solidFill>
              </a:rPr>
              <a:t>More human resources are required than in other stages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chemeClr val="bg1"/>
                </a:solidFill>
              </a:rPr>
              <a:t>The risk is lower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chemeClr val="bg1"/>
                </a:solidFill>
              </a:rPr>
              <a:t>No changes to the project management team are envisaged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493001" name="Text Box 9"/>
          <p:cNvSpPr txBox="1">
            <a:spLocks noChangeArrowheads="1"/>
          </p:cNvSpPr>
          <p:nvPr/>
        </p:nvSpPr>
        <p:spPr bwMode="auto">
          <a:xfrm>
            <a:off x="681038" y="5300663"/>
            <a:ext cx="6972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/>
            <a:r>
              <a:rPr lang="en-US" sz="2400" b="1" dirty="0">
                <a:solidFill>
                  <a:schemeClr val="bg1"/>
                </a:solidFill>
              </a:rPr>
              <a:t>Correct Answer: </a:t>
            </a:r>
            <a:r>
              <a:rPr lang="en-US" sz="2400" b="1" dirty="0" smtClean="0">
                <a:solidFill>
                  <a:schemeClr val="bg1"/>
                </a:solidFill>
              </a:rPr>
              <a:t>C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02051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93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300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Quiz</a:t>
            </a:r>
          </a:p>
        </p:txBody>
      </p:sp>
      <p:sp>
        <p:nvSpPr>
          <p:cNvPr id="17411" name="Text Box 4"/>
          <p:cNvSpPr txBox="1">
            <a:spLocks noChangeArrowheads="1"/>
          </p:cNvSpPr>
          <p:nvPr/>
        </p:nvSpPr>
        <p:spPr bwMode="auto">
          <a:xfrm>
            <a:off x="457200" y="1828800"/>
            <a:ext cx="6800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>
              <a:spcBef>
                <a:spcPct val="50000"/>
              </a:spcBef>
            </a:pPr>
            <a:endParaRPr lang="en-US" sz="1600"/>
          </a:p>
        </p:txBody>
      </p:sp>
      <p:sp>
        <p:nvSpPr>
          <p:cNvPr id="17412" name="Text Box 8"/>
          <p:cNvSpPr txBox="1">
            <a:spLocks noChangeArrowheads="1"/>
          </p:cNvSpPr>
          <p:nvPr/>
        </p:nvSpPr>
        <p:spPr bwMode="auto">
          <a:xfrm>
            <a:off x="415925" y="1211263"/>
            <a:ext cx="7315200" cy="313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9144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lvl="1" algn="l"/>
            <a:r>
              <a:rPr lang="en-US" sz="1800" dirty="0" smtClean="0">
                <a:solidFill>
                  <a:schemeClr val="bg1"/>
                </a:solidFill>
              </a:rPr>
              <a:t>Which is a purpose of the </a:t>
            </a:r>
            <a:r>
              <a:rPr lang="en-US" sz="1800" dirty="0" smtClean="0">
                <a:solidFill>
                  <a:schemeClr val="bg1"/>
                </a:solidFill>
              </a:rPr>
              <a:t>Managing </a:t>
            </a:r>
            <a:r>
              <a:rPr lang="en-US" sz="1800" dirty="0" smtClean="0">
                <a:solidFill>
                  <a:schemeClr val="bg1"/>
                </a:solidFill>
              </a:rPr>
              <a:t>Product Delivery Process?</a:t>
            </a:r>
          </a:p>
          <a:p>
            <a:pPr lvl="1" algn="l"/>
            <a:r>
              <a:rPr lang="en-GB" sz="1800" dirty="0" smtClean="0">
                <a:solidFill>
                  <a:schemeClr val="bg1"/>
                </a:solidFill>
              </a:rPr>
              <a:t> </a:t>
            </a:r>
            <a:endParaRPr lang="en-GB" sz="1800" dirty="0">
              <a:solidFill>
                <a:schemeClr val="bg1"/>
              </a:solidFill>
            </a:endParaRP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chemeClr val="bg1"/>
                </a:solidFill>
              </a:rPr>
              <a:t>Enable the Senior Supplier to be provided with sufficient information by the project manager so that they can review the success of the current work package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chemeClr val="bg1"/>
                </a:solidFill>
              </a:rPr>
              <a:t>Provide a controlled link between the project manager and the Team manager(s)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chemeClr val="bg1"/>
                </a:solidFill>
              </a:rPr>
              <a:t>Enable the project board to request updates to the current team plan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chemeClr val="bg1"/>
                </a:solidFill>
              </a:rPr>
              <a:t>Establish solid foundation for the project</a:t>
            </a:r>
          </a:p>
          <a:p>
            <a:pPr algn="l">
              <a:buFontTx/>
              <a:buAutoNum type="alphaUcPeriod"/>
            </a:pP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493001" name="Text Box 9"/>
          <p:cNvSpPr txBox="1">
            <a:spLocks noChangeArrowheads="1"/>
          </p:cNvSpPr>
          <p:nvPr/>
        </p:nvSpPr>
        <p:spPr bwMode="auto">
          <a:xfrm>
            <a:off x="681038" y="5300663"/>
            <a:ext cx="6972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/>
            <a:r>
              <a:rPr lang="en-US" sz="2400" b="1" dirty="0">
                <a:solidFill>
                  <a:schemeClr val="bg1"/>
                </a:solidFill>
              </a:rPr>
              <a:t>Correct Answer: </a:t>
            </a:r>
            <a:r>
              <a:rPr lang="en-US" sz="2400" b="1" dirty="0" smtClean="0">
                <a:solidFill>
                  <a:schemeClr val="bg1"/>
                </a:solidFill>
              </a:rPr>
              <a:t>B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02051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93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300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Quiz</a:t>
            </a:r>
          </a:p>
        </p:txBody>
      </p:sp>
      <p:sp>
        <p:nvSpPr>
          <p:cNvPr id="17411" name="Text Box 4"/>
          <p:cNvSpPr txBox="1">
            <a:spLocks noChangeArrowheads="1"/>
          </p:cNvSpPr>
          <p:nvPr/>
        </p:nvSpPr>
        <p:spPr bwMode="auto">
          <a:xfrm>
            <a:off x="457200" y="1828800"/>
            <a:ext cx="6800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>
              <a:spcBef>
                <a:spcPct val="50000"/>
              </a:spcBef>
            </a:pPr>
            <a:endParaRPr lang="en-US" sz="1600"/>
          </a:p>
        </p:txBody>
      </p:sp>
      <p:sp>
        <p:nvSpPr>
          <p:cNvPr id="17412" name="Text Box 8"/>
          <p:cNvSpPr txBox="1">
            <a:spLocks noChangeArrowheads="1"/>
          </p:cNvSpPr>
          <p:nvPr/>
        </p:nvSpPr>
        <p:spPr bwMode="auto">
          <a:xfrm>
            <a:off x="415925" y="1211263"/>
            <a:ext cx="7315200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9144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lvl="1" algn="l"/>
            <a:r>
              <a:rPr lang="en-US" sz="1800" dirty="0" smtClean="0">
                <a:solidFill>
                  <a:schemeClr val="bg1"/>
                </a:solidFill>
              </a:rPr>
              <a:t>Which is NOT a recommended quality review team role?</a:t>
            </a:r>
          </a:p>
          <a:p>
            <a:pPr lvl="1" algn="l"/>
            <a:r>
              <a:rPr lang="en-GB" sz="1800" dirty="0" smtClean="0">
                <a:solidFill>
                  <a:schemeClr val="bg1"/>
                </a:solidFill>
              </a:rPr>
              <a:t> </a:t>
            </a:r>
            <a:endParaRPr lang="en-GB" sz="1800" dirty="0">
              <a:solidFill>
                <a:schemeClr val="bg1"/>
              </a:solidFill>
            </a:endParaRP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chemeClr val="bg1"/>
                </a:solidFill>
              </a:rPr>
              <a:t>Administrator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chemeClr val="bg1"/>
                </a:solidFill>
              </a:rPr>
              <a:t>Chair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chemeClr val="bg1"/>
                </a:solidFill>
              </a:rPr>
              <a:t>Producer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chemeClr val="bg1"/>
                </a:solidFill>
              </a:rPr>
              <a:t>Reviewer</a:t>
            </a:r>
          </a:p>
          <a:p>
            <a:pPr algn="l">
              <a:buFontTx/>
              <a:buAutoNum type="alphaUcPeriod"/>
            </a:pP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493001" name="Text Box 9"/>
          <p:cNvSpPr txBox="1">
            <a:spLocks noChangeArrowheads="1"/>
          </p:cNvSpPr>
          <p:nvPr/>
        </p:nvSpPr>
        <p:spPr bwMode="auto">
          <a:xfrm>
            <a:off x="681038" y="5300663"/>
            <a:ext cx="6972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/>
            <a:r>
              <a:rPr lang="en-US" sz="2400" b="1" dirty="0">
                <a:solidFill>
                  <a:schemeClr val="bg1"/>
                </a:solidFill>
              </a:rPr>
              <a:t>Correct Answer: </a:t>
            </a:r>
            <a:r>
              <a:rPr lang="en-US" sz="2400" b="1" dirty="0" smtClean="0">
                <a:solidFill>
                  <a:schemeClr val="bg1"/>
                </a:solidFill>
              </a:rPr>
              <a:t>C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02051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93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300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Quiz</a:t>
            </a:r>
          </a:p>
        </p:txBody>
      </p:sp>
      <p:sp>
        <p:nvSpPr>
          <p:cNvPr id="17411" name="Text Box 4"/>
          <p:cNvSpPr txBox="1">
            <a:spLocks noChangeArrowheads="1"/>
          </p:cNvSpPr>
          <p:nvPr/>
        </p:nvSpPr>
        <p:spPr bwMode="auto">
          <a:xfrm>
            <a:off x="457200" y="1828800"/>
            <a:ext cx="6800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>
              <a:spcBef>
                <a:spcPct val="50000"/>
              </a:spcBef>
            </a:pPr>
            <a:endParaRPr lang="en-US" sz="1600"/>
          </a:p>
        </p:txBody>
      </p:sp>
      <p:sp>
        <p:nvSpPr>
          <p:cNvPr id="17412" name="Text Box 8"/>
          <p:cNvSpPr txBox="1">
            <a:spLocks noChangeArrowheads="1"/>
          </p:cNvSpPr>
          <p:nvPr/>
        </p:nvSpPr>
        <p:spPr bwMode="auto">
          <a:xfrm>
            <a:off x="415925" y="1211263"/>
            <a:ext cx="7315200" cy="313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9144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lvl="1" algn="l"/>
            <a:r>
              <a:rPr lang="en-US" sz="1800" dirty="0" smtClean="0">
                <a:solidFill>
                  <a:schemeClr val="bg1"/>
                </a:solidFill>
              </a:rPr>
              <a:t>Identify the missing words in the following sentence. </a:t>
            </a:r>
          </a:p>
          <a:p>
            <a:pPr lvl="1" algn="l"/>
            <a:r>
              <a:rPr lang="en-US" sz="1800" dirty="0" smtClean="0">
                <a:solidFill>
                  <a:schemeClr val="bg1"/>
                </a:solidFill>
              </a:rPr>
              <a:t>A purpose of managing a stage boundary  process is to produce [?] if the Project Board request the current stage is</a:t>
            </a:r>
          </a:p>
          <a:p>
            <a:pPr lvl="1" algn="l"/>
            <a:r>
              <a:rPr lang="en-US" sz="1800" dirty="0">
                <a:solidFill>
                  <a:schemeClr val="bg1"/>
                </a:solidFill>
              </a:rPr>
              <a:t>	</a:t>
            </a:r>
            <a:r>
              <a:rPr lang="en-US" sz="1800" dirty="0" smtClean="0">
                <a:solidFill>
                  <a:schemeClr val="bg1"/>
                </a:solidFill>
              </a:rPr>
              <a:t> replanned following a tolerance deviation</a:t>
            </a:r>
          </a:p>
          <a:p>
            <a:pPr lvl="1" algn="l"/>
            <a:endParaRPr lang="en-US" sz="1800" dirty="0">
              <a:solidFill>
                <a:schemeClr val="bg1"/>
              </a:solidFill>
            </a:endParaRPr>
          </a:p>
          <a:p>
            <a:pPr lvl="1" algn="l">
              <a:buAutoNum type="alphaUcPeriod"/>
            </a:pPr>
            <a:r>
              <a:rPr lang="en-US" sz="1800" dirty="0" smtClean="0">
                <a:solidFill>
                  <a:schemeClr val="bg1"/>
                </a:solidFill>
              </a:rPr>
              <a:t>An Exception Report</a:t>
            </a:r>
          </a:p>
          <a:p>
            <a:pPr lvl="1" algn="l">
              <a:buAutoNum type="alphaUcPeriod"/>
            </a:pPr>
            <a:r>
              <a:rPr lang="en-US" sz="1800" dirty="0" smtClean="0">
                <a:solidFill>
                  <a:schemeClr val="bg1"/>
                </a:solidFill>
              </a:rPr>
              <a:t>As Exception Plan</a:t>
            </a:r>
          </a:p>
          <a:p>
            <a:pPr lvl="1" algn="l">
              <a:buAutoNum type="alphaUcPeriod"/>
            </a:pPr>
            <a:r>
              <a:rPr lang="en-US" sz="1800" dirty="0" smtClean="0">
                <a:solidFill>
                  <a:schemeClr val="bg1"/>
                </a:solidFill>
              </a:rPr>
              <a:t>A Stage Plan for the next stage</a:t>
            </a:r>
          </a:p>
          <a:p>
            <a:pPr lvl="1" algn="l">
              <a:buAutoNum type="alphaUcPeriod"/>
            </a:pPr>
            <a:r>
              <a:rPr lang="en-US" sz="1800" dirty="0" smtClean="0">
                <a:solidFill>
                  <a:schemeClr val="bg1"/>
                </a:solidFill>
              </a:rPr>
              <a:t>An updated stage plan</a:t>
            </a:r>
          </a:p>
          <a:p>
            <a:pPr lvl="1" algn="l"/>
            <a:r>
              <a:rPr lang="en-GB" sz="1800" dirty="0" smtClean="0">
                <a:solidFill>
                  <a:schemeClr val="bg1"/>
                </a:solidFill>
              </a:rPr>
              <a:t> </a:t>
            </a:r>
          </a:p>
          <a:p>
            <a:pPr lvl="1" algn="l"/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493001" name="Text Box 9"/>
          <p:cNvSpPr txBox="1">
            <a:spLocks noChangeArrowheads="1"/>
          </p:cNvSpPr>
          <p:nvPr/>
        </p:nvSpPr>
        <p:spPr bwMode="auto">
          <a:xfrm>
            <a:off x="681038" y="5300663"/>
            <a:ext cx="6972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/>
            <a:r>
              <a:rPr lang="en-US" sz="2400" b="1" dirty="0">
                <a:solidFill>
                  <a:schemeClr val="bg1"/>
                </a:solidFill>
              </a:rPr>
              <a:t>Correct Answer: </a:t>
            </a:r>
            <a:r>
              <a:rPr lang="en-US" sz="2400" b="1" dirty="0" smtClean="0">
                <a:solidFill>
                  <a:schemeClr val="bg1"/>
                </a:solidFill>
              </a:rPr>
              <a:t>B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8578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93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300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Quiz</a:t>
            </a:r>
          </a:p>
        </p:txBody>
      </p:sp>
      <p:sp>
        <p:nvSpPr>
          <p:cNvPr id="17411" name="Text Box 4"/>
          <p:cNvSpPr txBox="1">
            <a:spLocks noChangeArrowheads="1"/>
          </p:cNvSpPr>
          <p:nvPr/>
        </p:nvSpPr>
        <p:spPr bwMode="auto">
          <a:xfrm>
            <a:off x="457200" y="1828800"/>
            <a:ext cx="6800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>
              <a:spcBef>
                <a:spcPct val="50000"/>
              </a:spcBef>
            </a:pPr>
            <a:endParaRPr lang="en-US" sz="1600"/>
          </a:p>
        </p:txBody>
      </p:sp>
      <p:sp>
        <p:nvSpPr>
          <p:cNvPr id="17412" name="Text Box 8"/>
          <p:cNvSpPr txBox="1">
            <a:spLocks noChangeArrowheads="1"/>
          </p:cNvSpPr>
          <p:nvPr/>
        </p:nvSpPr>
        <p:spPr bwMode="auto">
          <a:xfrm>
            <a:off x="415925" y="1211263"/>
            <a:ext cx="73152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9144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lvl="1" algn="l"/>
            <a:r>
              <a:rPr lang="en-US" sz="1800" dirty="0" smtClean="0">
                <a:solidFill>
                  <a:srgbClr val="FFFFFF"/>
                </a:solidFill>
              </a:rPr>
              <a:t>What do acceptance criteria identify?</a:t>
            </a:r>
          </a:p>
          <a:p>
            <a:pPr lvl="1" algn="l"/>
            <a:r>
              <a:rPr lang="en-GB" sz="1800" dirty="0" smtClean="0">
                <a:solidFill>
                  <a:srgbClr val="FFFFFF"/>
                </a:solidFill>
              </a:rPr>
              <a:t> </a:t>
            </a:r>
            <a:endParaRPr lang="en-GB" sz="1800" dirty="0">
              <a:solidFill>
                <a:srgbClr val="FFFFFF"/>
              </a:solidFill>
            </a:endParaRP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The approach that will be used to prove whether the project’s products have been completed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A measureable improvement resulting from a project outcome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The measurable definitions of the attributes for a set of products to be acceptable to key stakeholders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The project controls set up during the process initiating a project</a:t>
            </a:r>
            <a:endParaRPr lang="en-GB" sz="1800" dirty="0">
              <a:solidFill>
                <a:srgbClr val="FFFFFF"/>
              </a:solidFill>
            </a:endParaRPr>
          </a:p>
        </p:txBody>
      </p:sp>
      <p:sp>
        <p:nvSpPr>
          <p:cNvPr id="1493001" name="Text Box 9"/>
          <p:cNvSpPr txBox="1">
            <a:spLocks noChangeArrowheads="1"/>
          </p:cNvSpPr>
          <p:nvPr/>
        </p:nvSpPr>
        <p:spPr bwMode="auto">
          <a:xfrm>
            <a:off x="681038" y="5300663"/>
            <a:ext cx="6972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/>
            <a:r>
              <a:rPr lang="en-US" sz="2400" b="1" dirty="0" smtClean="0">
                <a:solidFill>
                  <a:srgbClr val="FFFFFF"/>
                </a:solidFill>
              </a:rPr>
              <a:t>Correct Answer: C</a:t>
            </a:r>
            <a:endParaRPr lang="en-US" sz="2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6873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93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300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Quiz</a:t>
            </a:r>
          </a:p>
        </p:txBody>
      </p:sp>
      <p:sp>
        <p:nvSpPr>
          <p:cNvPr id="17411" name="Text Box 4"/>
          <p:cNvSpPr txBox="1">
            <a:spLocks noChangeArrowheads="1"/>
          </p:cNvSpPr>
          <p:nvPr/>
        </p:nvSpPr>
        <p:spPr bwMode="auto">
          <a:xfrm>
            <a:off x="457200" y="1828800"/>
            <a:ext cx="6800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>
              <a:spcBef>
                <a:spcPct val="50000"/>
              </a:spcBef>
            </a:pPr>
            <a:endParaRPr lang="en-US" sz="1600"/>
          </a:p>
        </p:txBody>
      </p:sp>
      <p:sp>
        <p:nvSpPr>
          <p:cNvPr id="17412" name="Text Box 8"/>
          <p:cNvSpPr txBox="1">
            <a:spLocks noChangeArrowheads="1"/>
          </p:cNvSpPr>
          <p:nvPr/>
        </p:nvSpPr>
        <p:spPr bwMode="auto">
          <a:xfrm>
            <a:off x="415925" y="1211263"/>
            <a:ext cx="73152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9144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lvl="1" algn="l"/>
            <a:r>
              <a:rPr lang="en-US" sz="1800" dirty="0" smtClean="0">
                <a:solidFill>
                  <a:srgbClr val="FFFFFF"/>
                </a:solidFill>
              </a:rPr>
              <a:t>Identify the missing words in the following sentence.</a:t>
            </a:r>
          </a:p>
          <a:p>
            <a:pPr lvl="1" algn="l"/>
            <a:r>
              <a:rPr lang="en-US" sz="1800" dirty="0" smtClean="0">
                <a:solidFill>
                  <a:srgbClr val="FFFFFF"/>
                </a:solidFill>
              </a:rPr>
              <a:t>The managing a stage boundary process should be executed [?] a management stage.</a:t>
            </a:r>
          </a:p>
          <a:p>
            <a:pPr lvl="1" algn="l"/>
            <a:r>
              <a:rPr lang="en-GB" sz="1800" dirty="0" smtClean="0">
                <a:solidFill>
                  <a:srgbClr val="FFFFFF"/>
                </a:solidFill>
              </a:rPr>
              <a:t> </a:t>
            </a:r>
            <a:endParaRPr lang="en-GB" sz="1800" dirty="0">
              <a:solidFill>
                <a:srgbClr val="FFFFFF"/>
              </a:solidFill>
            </a:endParaRP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When a stage plan has been prepared for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At the beginning of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When all the technical stages have been completed within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At , or close to the end of </a:t>
            </a:r>
            <a:endParaRPr lang="en-GB" sz="1800" dirty="0">
              <a:solidFill>
                <a:srgbClr val="FFFFFF"/>
              </a:solidFill>
            </a:endParaRPr>
          </a:p>
        </p:txBody>
      </p:sp>
      <p:sp>
        <p:nvSpPr>
          <p:cNvPr id="1493001" name="Text Box 9"/>
          <p:cNvSpPr txBox="1">
            <a:spLocks noChangeArrowheads="1"/>
          </p:cNvSpPr>
          <p:nvPr/>
        </p:nvSpPr>
        <p:spPr bwMode="auto">
          <a:xfrm>
            <a:off x="681038" y="5300663"/>
            <a:ext cx="69723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/>
            <a:r>
              <a:rPr lang="en-US" sz="2400" b="1" dirty="0">
                <a:solidFill>
                  <a:srgbClr val="FFFFFF"/>
                </a:solidFill>
              </a:rPr>
              <a:t>Correct Answer: </a:t>
            </a:r>
            <a:r>
              <a:rPr lang="en-US" sz="2400" b="1" dirty="0" smtClean="0">
                <a:solidFill>
                  <a:srgbClr val="FFFFFF"/>
                </a:solidFill>
              </a:rPr>
              <a:t>D</a:t>
            </a:r>
            <a:endParaRPr lang="en-US" sz="2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23437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93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300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Quiz</a:t>
            </a:r>
          </a:p>
        </p:txBody>
      </p:sp>
      <p:sp>
        <p:nvSpPr>
          <p:cNvPr id="17411" name="Text Box 4"/>
          <p:cNvSpPr txBox="1">
            <a:spLocks noChangeArrowheads="1"/>
          </p:cNvSpPr>
          <p:nvPr/>
        </p:nvSpPr>
        <p:spPr bwMode="auto">
          <a:xfrm>
            <a:off x="457200" y="1828800"/>
            <a:ext cx="6800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>
              <a:spcBef>
                <a:spcPct val="50000"/>
              </a:spcBef>
            </a:pPr>
            <a:endParaRPr lang="en-US" sz="1600"/>
          </a:p>
        </p:txBody>
      </p:sp>
      <p:sp>
        <p:nvSpPr>
          <p:cNvPr id="17412" name="Text Box 8"/>
          <p:cNvSpPr txBox="1">
            <a:spLocks noChangeArrowheads="1"/>
          </p:cNvSpPr>
          <p:nvPr/>
        </p:nvSpPr>
        <p:spPr bwMode="auto">
          <a:xfrm>
            <a:off x="415925" y="1211263"/>
            <a:ext cx="7315200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9144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lvl="1" algn="l"/>
            <a:r>
              <a:rPr lang="en-US" sz="1800" dirty="0" smtClean="0">
                <a:solidFill>
                  <a:srgbClr val="FFFFFF"/>
                </a:solidFill>
              </a:rPr>
              <a:t>During the managing a stage boundary, what is reviewed and updated to provide the information needed by the project board for accessing the continuing viability of the project?</a:t>
            </a:r>
          </a:p>
          <a:p>
            <a:pPr lvl="1" algn="l"/>
            <a:r>
              <a:rPr lang="en-GB" sz="1800" dirty="0" smtClean="0">
                <a:solidFill>
                  <a:srgbClr val="FFFFFF"/>
                </a:solidFill>
              </a:rPr>
              <a:t> </a:t>
            </a:r>
            <a:endParaRPr lang="en-GB" sz="1800" dirty="0">
              <a:solidFill>
                <a:srgbClr val="FFFFFF"/>
              </a:solidFill>
            </a:endParaRP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Benefits review plan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Product status account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Business Case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Project Plan</a:t>
            </a:r>
          </a:p>
          <a:p>
            <a:pPr algn="l">
              <a:buFontTx/>
              <a:buAutoNum type="alphaUcPeriod"/>
            </a:pPr>
            <a:endParaRPr lang="en-GB" sz="1800" dirty="0">
              <a:solidFill>
                <a:srgbClr val="FFFFFF"/>
              </a:solidFill>
            </a:endParaRPr>
          </a:p>
        </p:txBody>
      </p:sp>
      <p:sp>
        <p:nvSpPr>
          <p:cNvPr id="1493001" name="Text Box 9"/>
          <p:cNvSpPr txBox="1">
            <a:spLocks noChangeArrowheads="1"/>
          </p:cNvSpPr>
          <p:nvPr/>
        </p:nvSpPr>
        <p:spPr bwMode="auto">
          <a:xfrm>
            <a:off x="681038" y="5300663"/>
            <a:ext cx="6972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/>
            <a:r>
              <a:rPr lang="en-US" sz="2400" b="1" dirty="0">
                <a:solidFill>
                  <a:srgbClr val="FFFFFF"/>
                </a:solidFill>
              </a:rPr>
              <a:t>Correct Answer: </a:t>
            </a:r>
            <a:r>
              <a:rPr lang="en-US" sz="2400" b="1" dirty="0" smtClean="0">
                <a:solidFill>
                  <a:srgbClr val="FFFFFF"/>
                </a:solidFill>
              </a:rPr>
              <a:t>C</a:t>
            </a:r>
            <a:endParaRPr lang="en-US" sz="2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96067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93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300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Quiz</a:t>
            </a:r>
          </a:p>
        </p:txBody>
      </p:sp>
      <p:sp>
        <p:nvSpPr>
          <p:cNvPr id="17411" name="Text Box 4"/>
          <p:cNvSpPr txBox="1">
            <a:spLocks noChangeArrowheads="1"/>
          </p:cNvSpPr>
          <p:nvPr/>
        </p:nvSpPr>
        <p:spPr bwMode="auto">
          <a:xfrm>
            <a:off x="457200" y="1828800"/>
            <a:ext cx="6800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>
              <a:spcBef>
                <a:spcPct val="50000"/>
              </a:spcBef>
            </a:pPr>
            <a:endParaRPr lang="en-US" sz="1600"/>
          </a:p>
        </p:txBody>
      </p:sp>
      <p:sp>
        <p:nvSpPr>
          <p:cNvPr id="17412" name="Text Box 8"/>
          <p:cNvSpPr txBox="1">
            <a:spLocks noChangeArrowheads="1"/>
          </p:cNvSpPr>
          <p:nvPr/>
        </p:nvSpPr>
        <p:spPr bwMode="auto">
          <a:xfrm>
            <a:off x="415925" y="1211263"/>
            <a:ext cx="7315200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9144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lvl="1" algn="l"/>
            <a:r>
              <a:rPr lang="en-US" sz="1800" dirty="0" smtClean="0">
                <a:solidFill>
                  <a:srgbClr val="FFFFFF"/>
                </a:solidFill>
              </a:rPr>
              <a:t>Which two roles are linked by the Managing Product delivery process?</a:t>
            </a:r>
          </a:p>
          <a:p>
            <a:pPr lvl="1" algn="l"/>
            <a:r>
              <a:rPr lang="en-GB" sz="1800" dirty="0" smtClean="0">
                <a:solidFill>
                  <a:srgbClr val="FFFFFF"/>
                </a:solidFill>
              </a:rPr>
              <a:t> </a:t>
            </a:r>
            <a:endParaRPr lang="en-GB" sz="1800" dirty="0">
              <a:solidFill>
                <a:srgbClr val="FFFFFF"/>
              </a:solidFill>
            </a:endParaRP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Corporate or Programme management and Project Board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Project Board and Project Manager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Project Manager and Team Manager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Team manager and external supplier</a:t>
            </a:r>
            <a:endParaRPr lang="en-GB" sz="1800" dirty="0">
              <a:solidFill>
                <a:srgbClr val="FFFFFF"/>
              </a:solidFill>
            </a:endParaRPr>
          </a:p>
        </p:txBody>
      </p:sp>
      <p:sp>
        <p:nvSpPr>
          <p:cNvPr id="1493001" name="Text Box 9"/>
          <p:cNvSpPr txBox="1">
            <a:spLocks noChangeArrowheads="1"/>
          </p:cNvSpPr>
          <p:nvPr/>
        </p:nvSpPr>
        <p:spPr bwMode="auto">
          <a:xfrm>
            <a:off x="681038" y="5300663"/>
            <a:ext cx="6972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/>
            <a:r>
              <a:rPr lang="en-US" sz="2400" b="1" dirty="0">
                <a:solidFill>
                  <a:srgbClr val="FFFFFF"/>
                </a:solidFill>
              </a:rPr>
              <a:t>Correct Answer: </a:t>
            </a:r>
            <a:r>
              <a:rPr lang="en-US" sz="2400" b="1" dirty="0" smtClean="0">
                <a:solidFill>
                  <a:srgbClr val="FFFFFF"/>
                </a:solidFill>
              </a:rPr>
              <a:t>C</a:t>
            </a:r>
            <a:endParaRPr lang="en-US" sz="2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702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93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300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Quiz</a:t>
            </a:r>
          </a:p>
        </p:txBody>
      </p:sp>
      <p:sp>
        <p:nvSpPr>
          <p:cNvPr id="17411" name="Text Box 4"/>
          <p:cNvSpPr txBox="1">
            <a:spLocks noChangeArrowheads="1"/>
          </p:cNvSpPr>
          <p:nvPr/>
        </p:nvSpPr>
        <p:spPr bwMode="auto">
          <a:xfrm>
            <a:off x="457200" y="1828800"/>
            <a:ext cx="6800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>
              <a:spcBef>
                <a:spcPct val="50000"/>
              </a:spcBef>
            </a:pPr>
            <a:endParaRPr lang="en-US" sz="1600"/>
          </a:p>
        </p:txBody>
      </p:sp>
      <p:sp>
        <p:nvSpPr>
          <p:cNvPr id="17412" name="Text Box 8"/>
          <p:cNvSpPr txBox="1">
            <a:spLocks noChangeArrowheads="1"/>
          </p:cNvSpPr>
          <p:nvPr/>
        </p:nvSpPr>
        <p:spPr bwMode="auto">
          <a:xfrm>
            <a:off x="415925" y="1211263"/>
            <a:ext cx="7315200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9144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lvl="1" algn="l"/>
            <a:r>
              <a:rPr lang="en-US" sz="1800" dirty="0" smtClean="0">
                <a:solidFill>
                  <a:srgbClr val="FFFFFF"/>
                </a:solidFill>
              </a:rPr>
              <a:t>Which is the purpose of the controlling a stage process?</a:t>
            </a:r>
          </a:p>
          <a:p>
            <a:pPr lvl="1" algn="l"/>
            <a:r>
              <a:rPr lang="en-GB" sz="1800" dirty="0" smtClean="0">
                <a:solidFill>
                  <a:srgbClr val="FFFFFF"/>
                </a:solidFill>
              </a:rPr>
              <a:t> </a:t>
            </a:r>
            <a:endParaRPr lang="en-GB" sz="1800" dirty="0">
              <a:solidFill>
                <a:srgbClr val="FFFFFF"/>
              </a:solidFill>
            </a:endParaRP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Assign work to be done and take corrective action to ensure that the stage remains within tolerance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Provide a fixed reference point at which acceptance for the project product is confirmed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Enable the project board to be provided with sufficient information to authorize the next stage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Enable the organization to understand the work that needs to be done to deliver the project’s products</a:t>
            </a:r>
            <a:endParaRPr lang="en-GB" sz="1800" dirty="0">
              <a:solidFill>
                <a:srgbClr val="FFFFFF"/>
              </a:solidFill>
            </a:endParaRPr>
          </a:p>
        </p:txBody>
      </p:sp>
      <p:sp>
        <p:nvSpPr>
          <p:cNvPr id="1493001" name="Text Box 9"/>
          <p:cNvSpPr txBox="1">
            <a:spLocks noChangeArrowheads="1"/>
          </p:cNvSpPr>
          <p:nvPr/>
        </p:nvSpPr>
        <p:spPr bwMode="auto">
          <a:xfrm>
            <a:off x="681038" y="5300663"/>
            <a:ext cx="6972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/>
            <a:r>
              <a:rPr lang="en-US" sz="2400" b="1" dirty="0">
                <a:solidFill>
                  <a:srgbClr val="FFFFFF"/>
                </a:solidFill>
              </a:rPr>
              <a:t>Correct Answer: </a:t>
            </a:r>
            <a:r>
              <a:rPr lang="en-US" sz="2400" b="1" dirty="0" smtClean="0">
                <a:solidFill>
                  <a:srgbClr val="FFFFFF"/>
                </a:solidFill>
              </a:rPr>
              <a:t>A</a:t>
            </a:r>
            <a:endParaRPr lang="en-US" sz="2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12559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93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300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Quiz</a:t>
            </a:r>
          </a:p>
        </p:txBody>
      </p:sp>
      <p:sp>
        <p:nvSpPr>
          <p:cNvPr id="17411" name="Text Box 4"/>
          <p:cNvSpPr txBox="1">
            <a:spLocks noChangeArrowheads="1"/>
          </p:cNvSpPr>
          <p:nvPr/>
        </p:nvSpPr>
        <p:spPr bwMode="auto">
          <a:xfrm>
            <a:off x="457200" y="1828800"/>
            <a:ext cx="6800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>
              <a:spcBef>
                <a:spcPct val="50000"/>
              </a:spcBef>
            </a:pPr>
            <a:endParaRPr lang="en-US" sz="1600"/>
          </a:p>
        </p:txBody>
      </p:sp>
      <p:sp>
        <p:nvSpPr>
          <p:cNvPr id="17412" name="Text Box 8"/>
          <p:cNvSpPr txBox="1">
            <a:spLocks noChangeArrowheads="1"/>
          </p:cNvSpPr>
          <p:nvPr/>
        </p:nvSpPr>
        <p:spPr bwMode="auto">
          <a:xfrm>
            <a:off x="415925" y="1211263"/>
            <a:ext cx="73152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9144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lvl="1" algn="l"/>
            <a:r>
              <a:rPr lang="en-US" sz="1800" dirty="0" smtClean="0">
                <a:solidFill>
                  <a:srgbClr val="FFFFFF"/>
                </a:solidFill>
              </a:rPr>
              <a:t>What is the purpose of the managing a stage boundary process? </a:t>
            </a:r>
          </a:p>
          <a:p>
            <a:pPr lvl="1" algn="l"/>
            <a:r>
              <a:rPr lang="en-GB" sz="1800" dirty="0" smtClean="0">
                <a:solidFill>
                  <a:srgbClr val="FFFFFF"/>
                </a:solidFill>
              </a:rPr>
              <a:t> </a:t>
            </a:r>
            <a:endParaRPr lang="en-GB" sz="1800" dirty="0">
              <a:solidFill>
                <a:srgbClr val="FFFFFF"/>
              </a:solidFill>
            </a:endParaRP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Provide the project board with sufficient information for approving the next stage 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Approve the next stage plan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Review and close any risk and issue identified during the previous stage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Control link between the project manager and the team manager</a:t>
            </a:r>
            <a:endParaRPr lang="en-GB" sz="1800" dirty="0">
              <a:solidFill>
                <a:srgbClr val="FFFFFF"/>
              </a:solidFill>
            </a:endParaRPr>
          </a:p>
        </p:txBody>
      </p:sp>
      <p:sp>
        <p:nvSpPr>
          <p:cNvPr id="1493001" name="Text Box 9"/>
          <p:cNvSpPr txBox="1">
            <a:spLocks noChangeArrowheads="1"/>
          </p:cNvSpPr>
          <p:nvPr/>
        </p:nvSpPr>
        <p:spPr bwMode="auto">
          <a:xfrm>
            <a:off x="681038" y="5300663"/>
            <a:ext cx="6972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/>
            <a:r>
              <a:rPr lang="en-US" sz="2400" b="1" dirty="0">
                <a:solidFill>
                  <a:srgbClr val="FFFFFF"/>
                </a:solidFill>
              </a:rPr>
              <a:t>Correct Answer: </a:t>
            </a:r>
            <a:r>
              <a:rPr lang="en-US" sz="2400" b="1" dirty="0" smtClean="0">
                <a:solidFill>
                  <a:srgbClr val="FFFFFF"/>
                </a:solidFill>
              </a:rPr>
              <a:t>A</a:t>
            </a:r>
            <a:endParaRPr lang="en-US" sz="2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972849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93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300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Quiz</a:t>
            </a:r>
          </a:p>
        </p:txBody>
      </p:sp>
      <p:sp>
        <p:nvSpPr>
          <p:cNvPr id="17411" name="Text Box 4"/>
          <p:cNvSpPr txBox="1">
            <a:spLocks noChangeArrowheads="1"/>
          </p:cNvSpPr>
          <p:nvPr/>
        </p:nvSpPr>
        <p:spPr bwMode="auto">
          <a:xfrm>
            <a:off x="457200" y="1828800"/>
            <a:ext cx="6800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>
              <a:spcBef>
                <a:spcPct val="50000"/>
              </a:spcBef>
            </a:pPr>
            <a:endParaRPr lang="en-US" sz="1600"/>
          </a:p>
        </p:txBody>
      </p:sp>
      <p:sp>
        <p:nvSpPr>
          <p:cNvPr id="17412" name="Text Box 8"/>
          <p:cNvSpPr txBox="1">
            <a:spLocks noChangeArrowheads="1"/>
          </p:cNvSpPr>
          <p:nvPr/>
        </p:nvSpPr>
        <p:spPr bwMode="auto">
          <a:xfrm>
            <a:off x="415925" y="1211263"/>
            <a:ext cx="7315200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9144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lvl="1" algn="l"/>
            <a:r>
              <a:rPr lang="en-US" sz="1800" dirty="0" smtClean="0">
                <a:solidFill>
                  <a:srgbClr val="FFFFFF"/>
                </a:solidFill>
              </a:rPr>
              <a:t/>
            </a:r>
            <a:br>
              <a:rPr lang="en-US" sz="1800" dirty="0" smtClean="0">
                <a:solidFill>
                  <a:srgbClr val="FFFFFF"/>
                </a:solidFill>
              </a:rPr>
            </a:br>
            <a:r>
              <a:rPr lang="en-US" sz="1800" dirty="0" smtClean="0">
                <a:solidFill>
                  <a:srgbClr val="FFFFFF"/>
                </a:solidFill>
              </a:rPr>
              <a:t>Which process covers the work done by external suppliers who may NOT be using PRINCE2?</a:t>
            </a:r>
          </a:p>
          <a:p>
            <a:pPr lvl="1" algn="l"/>
            <a:r>
              <a:rPr lang="en-GB" sz="1800" dirty="0" smtClean="0">
                <a:solidFill>
                  <a:srgbClr val="FFFFFF"/>
                </a:solidFill>
              </a:rPr>
              <a:t> </a:t>
            </a:r>
            <a:endParaRPr lang="en-GB" sz="1800" dirty="0">
              <a:solidFill>
                <a:srgbClr val="FFFFFF"/>
              </a:solidFill>
            </a:endParaRP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Closing a project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Managing the stage boundary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Managing a product delivery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Directing a project</a:t>
            </a:r>
          </a:p>
          <a:p>
            <a:pPr algn="l">
              <a:buFontTx/>
              <a:buAutoNum type="alphaUcPeriod"/>
            </a:pPr>
            <a:endParaRPr lang="en-GB" sz="1800" dirty="0">
              <a:solidFill>
                <a:srgbClr val="FFFFFF"/>
              </a:solidFill>
            </a:endParaRPr>
          </a:p>
        </p:txBody>
      </p:sp>
      <p:sp>
        <p:nvSpPr>
          <p:cNvPr id="1493001" name="Text Box 9"/>
          <p:cNvSpPr txBox="1">
            <a:spLocks noChangeArrowheads="1"/>
          </p:cNvSpPr>
          <p:nvPr/>
        </p:nvSpPr>
        <p:spPr bwMode="auto">
          <a:xfrm>
            <a:off x="681038" y="5300663"/>
            <a:ext cx="6972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/>
            <a:r>
              <a:rPr lang="en-US" sz="2400" b="1" dirty="0">
                <a:solidFill>
                  <a:srgbClr val="FFFFFF"/>
                </a:solidFill>
              </a:rPr>
              <a:t>Correct Answer: </a:t>
            </a:r>
            <a:r>
              <a:rPr lang="en-US" sz="2400" b="1" dirty="0" smtClean="0">
                <a:solidFill>
                  <a:srgbClr val="FFFFFF"/>
                </a:solidFill>
              </a:rPr>
              <a:t>C</a:t>
            </a:r>
            <a:endParaRPr lang="en-US" sz="2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61883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93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300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Quiz</a:t>
            </a:r>
          </a:p>
        </p:txBody>
      </p:sp>
      <p:sp>
        <p:nvSpPr>
          <p:cNvPr id="17411" name="Text Box 4"/>
          <p:cNvSpPr txBox="1">
            <a:spLocks noChangeArrowheads="1"/>
          </p:cNvSpPr>
          <p:nvPr/>
        </p:nvSpPr>
        <p:spPr bwMode="auto">
          <a:xfrm>
            <a:off x="457200" y="1828800"/>
            <a:ext cx="6800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>
              <a:spcBef>
                <a:spcPct val="50000"/>
              </a:spcBef>
            </a:pPr>
            <a:endParaRPr lang="en-US" sz="1600"/>
          </a:p>
        </p:txBody>
      </p:sp>
      <p:sp>
        <p:nvSpPr>
          <p:cNvPr id="17412" name="Text Box 8"/>
          <p:cNvSpPr txBox="1">
            <a:spLocks noChangeArrowheads="1"/>
          </p:cNvSpPr>
          <p:nvPr/>
        </p:nvSpPr>
        <p:spPr bwMode="auto">
          <a:xfrm>
            <a:off x="415925" y="1211263"/>
            <a:ext cx="73152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9144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lvl="1" algn="l"/>
            <a:r>
              <a:rPr lang="en-US" sz="1800" dirty="0" smtClean="0">
                <a:solidFill>
                  <a:srgbClr val="FFFFFF"/>
                </a:solidFill>
              </a:rPr>
              <a:t>Which is a purpose of quality planning?</a:t>
            </a:r>
          </a:p>
          <a:p>
            <a:pPr lvl="1" algn="l"/>
            <a:r>
              <a:rPr lang="en-GB" sz="1800" dirty="0" smtClean="0">
                <a:solidFill>
                  <a:srgbClr val="FFFFFF"/>
                </a:solidFill>
              </a:rPr>
              <a:t> </a:t>
            </a:r>
            <a:endParaRPr lang="en-GB" sz="1800" dirty="0">
              <a:solidFill>
                <a:srgbClr val="FFFFFF"/>
              </a:solidFill>
            </a:endParaRP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Define the structure of the project management team</a:t>
            </a:r>
          </a:p>
          <a:p>
            <a:pPr algn="l">
              <a:buFontTx/>
              <a:buAutoNum type="alphaUcPeriod"/>
            </a:pPr>
            <a:r>
              <a:rPr lang="en-GB" sz="1800" dirty="0" smtClean="0">
                <a:solidFill>
                  <a:srgbClr val="FFFFFF"/>
                </a:solidFill>
              </a:rPr>
              <a:t>Detail the acceptance criteria, in order for the project board to agree the level of quality expected of the project’s products</a:t>
            </a:r>
          </a:p>
          <a:p>
            <a:pPr algn="l">
              <a:buFontTx/>
              <a:buAutoNum type="alphaUcPeriod"/>
            </a:pPr>
            <a:r>
              <a:rPr lang="en-GB" sz="1800" dirty="0" smtClean="0">
                <a:solidFill>
                  <a:srgbClr val="FFFFFF"/>
                </a:solidFill>
              </a:rPr>
              <a:t>Document approval records for those project products that have met their quality criteria</a:t>
            </a:r>
          </a:p>
          <a:p>
            <a:pPr algn="l">
              <a:buFontTx/>
              <a:buAutoNum type="alphaUcPeriod"/>
            </a:pPr>
            <a:r>
              <a:rPr lang="en-GB" sz="1800" dirty="0" smtClean="0">
                <a:solidFill>
                  <a:srgbClr val="FFFFFF"/>
                </a:solidFill>
              </a:rPr>
              <a:t>Produce the project plan with resource and schedule information</a:t>
            </a:r>
            <a:endParaRPr lang="en-GB" sz="1800" dirty="0">
              <a:solidFill>
                <a:srgbClr val="FFFFFF"/>
              </a:solidFill>
            </a:endParaRPr>
          </a:p>
        </p:txBody>
      </p:sp>
      <p:sp>
        <p:nvSpPr>
          <p:cNvPr id="1493001" name="Text Box 9"/>
          <p:cNvSpPr txBox="1">
            <a:spLocks noChangeArrowheads="1"/>
          </p:cNvSpPr>
          <p:nvPr/>
        </p:nvSpPr>
        <p:spPr bwMode="auto">
          <a:xfrm>
            <a:off x="681038" y="5300663"/>
            <a:ext cx="6972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/>
            <a:r>
              <a:rPr lang="en-US" sz="2400" b="1" dirty="0">
                <a:solidFill>
                  <a:srgbClr val="FFFFFF"/>
                </a:solidFill>
              </a:rPr>
              <a:t>Correct Answer: </a:t>
            </a:r>
            <a:r>
              <a:rPr lang="en-US" sz="2400" b="1" dirty="0" smtClean="0">
                <a:solidFill>
                  <a:srgbClr val="FFFFFF"/>
                </a:solidFill>
              </a:rPr>
              <a:t>B</a:t>
            </a:r>
            <a:endParaRPr lang="en-US" sz="2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25517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93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300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Quiz</a:t>
            </a:r>
          </a:p>
        </p:txBody>
      </p:sp>
      <p:sp>
        <p:nvSpPr>
          <p:cNvPr id="17411" name="Text Box 4"/>
          <p:cNvSpPr txBox="1">
            <a:spLocks noChangeArrowheads="1"/>
          </p:cNvSpPr>
          <p:nvPr/>
        </p:nvSpPr>
        <p:spPr bwMode="auto">
          <a:xfrm>
            <a:off x="457200" y="1828800"/>
            <a:ext cx="6800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>
              <a:spcBef>
                <a:spcPct val="50000"/>
              </a:spcBef>
            </a:pPr>
            <a:endParaRPr lang="en-US" sz="1600"/>
          </a:p>
        </p:txBody>
      </p:sp>
      <p:sp>
        <p:nvSpPr>
          <p:cNvPr id="17412" name="Text Box 8"/>
          <p:cNvSpPr txBox="1">
            <a:spLocks noChangeArrowheads="1"/>
          </p:cNvSpPr>
          <p:nvPr/>
        </p:nvSpPr>
        <p:spPr bwMode="auto">
          <a:xfrm>
            <a:off x="415925" y="1211263"/>
            <a:ext cx="7315200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9144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lvl="1" algn="l"/>
            <a:r>
              <a:rPr lang="en-US" sz="1800" dirty="0" smtClean="0">
                <a:solidFill>
                  <a:srgbClr val="FFFFFF"/>
                </a:solidFill>
              </a:rPr>
              <a:t>Why is it crucial that the project product description clearly defines acceptable methods?</a:t>
            </a:r>
          </a:p>
          <a:p>
            <a:pPr lvl="1" algn="l"/>
            <a:r>
              <a:rPr lang="en-GB" sz="1800" dirty="0" smtClean="0">
                <a:solidFill>
                  <a:srgbClr val="FFFFFF"/>
                </a:solidFill>
              </a:rPr>
              <a:t> </a:t>
            </a:r>
            <a:endParaRPr lang="en-GB" sz="1800" dirty="0">
              <a:solidFill>
                <a:srgbClr val="FFFFFF"/>
              </a:solidFill>
            </a:endParaRP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Enables project assurance to authorize quality activities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Defines how all project products will be reviewed and approved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Defines how it will be proven that the completed project product meets the customer’s expectations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Provides confirmation that all project products have met their quality criteria</a:t>
            </a:r>
            <a:endParaRPr lang="en-GB" sz="1800" dirty="0">
              <a:solidFill>
                <a:srgbClr val="FFFFFF"/>
              </a:solidFill>
            </a:endParaRPr>
          </a:p>
        </p:txBody>
      </p:sp>
      <p:sp>
        <p:nvSpPr>
          <p:cNvPr id="1493001" name="Text Box 9"/>
          <p:cNvSpPr txBox="1">
            <a:spLocks noChangeArrowheads="1"/>
          </p:cNvSpPr>
          <p:nvPr/>
        </p:nvSpPr>
        <p:spPr bwMode="auto">
          <a:xfrm>
            <a:off x="681038" y="5300663"/>
            <a:ext cx="6972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/>
            <a:r>
              <a:rPr lang="en-US" sz="2400" b="1" dirty="0">
                <a:solidFill>
                  <a:srgbClr val="FFFFFF"/>
                </a:solidFill>
              </a:rPr>
              <a:t>Correct Answer: </a:t>
            </a:r>
            <a:r>
              <a:rPr lang="en-US" sz="2400" b="1" dirty="0" smtClean="0">
                <a:solidFill>
                  <a:srgbClr val="FFFFFF"/>
                </a:solidFill>
              </a:rPr>
              <a:t>C</a:t>
            </a:r>
            <a:endParaRPr lang="en-US" sz="2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55624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93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300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Quiz</a:t>
            </a:r>
          </a:p>
        </p:txBody>
      </p:sp>
      <p:sp>
        <p:nvSpPr>
          <p:cNvPr id="17411" name="Text Box 4"/>
          <p:cNvSpPr txBox="1">
            <a:spLocks noChangeArrowheads="1"/>
          </p:cNvSpPr>
          <p:nvPr/>
        </p:nvSpPr>
        <p:spPr bwMode="auto">
          <a:xfrm>
            <a:off x="457200" y="1828800"/>
            <a:ext cx="6800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>
              <a:spcBef>
                <a:spcPct val="50000"/>
              </a:spcBef>
            </a:pPr>
            <a:endParaRPr lang="en-US" sz="1600"/>
          </a:p>
        </p:txBody>
      </p:sp>
      <p:sp>
        <p:nvSpPr>
          <p:cNvPr id="17412" name="Text Box 8"/>
          <p:cNvSpPr txBox="1">
            <a:spLocks noChangeArrowheads="1"/>
          </p:cNvSpPr>
          <p:nvPr/>
        </p:nvSpPr>
        <p:spPr bwMode="auto">
          <a:xfrm>
            <a:off x="415925" y="1211263"/>
            <a:ext cx="7315200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9144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lvl="1" algn="l"/>
            <a:r>
              <a:rPr lang="en-US" sz="1800" dirty="0" smtClean="0">
                <a:solidFill>
                  <a:srgbClr val="FFFFFF"/>
                </a:solidFill>
              </a:rPr>
              <a:t>If work package tolerance is forecast to be exceeded, to whom should the team manager report?</a:t>
            </a:r>
          </a:p>
          <a:p>
            <a:pPr lvl="1" algn="l"/>
            <a:r>
              <a:rPr lang="en-GB" sz="1800" dirty="0" smtClean="0">
                <a:solidFill>
                  <a:srgbClr val="FFFFFF"/>
                </a:solidFill>
              </a:rPr>
              <a:t> </a:t>
            </a:r>
            <a:endParaRPr lang="en-GB" sz="1800" dirty="0">
              <a:solidFill>
                <a:srgbClr val="FFFFFF"/>
              </a:solidFill>
            </a:endParaRP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Corporate Management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Project Board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Project Assurance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Project Manager</a:t>
            </a:r>
            <a:endParaRPr lang="en-GB" sz="1800" dirty="0">
              <a:solidFill>
                <a:srgbClr val="FFFFFF"/>
              </a:solidFill>
            </a:endParaRPr>
          </a:p>
        </p:txBody>
      </p:sp>
      <p:sp>
        <p:nvSpPr>
          <p:cNvPr id="1493001" name="Text Box 9"/>
          <p:cNvSpPr txBox="1">
            <a:spLocks noChangeArrowheads="1"/>
          </p:cNvSpPr>
          <p:nvPr/>
        </p:nvSpPr>
        <p:spPr bwMode="auto">
          <a:xfrm>
            <a:off x="681038" y="5300663"/>
            <a:ext cx="6972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/>
            <a:r>
              <a:rPr lang="en-US" sz="2400" b="1" dirty="0">
                <a:solidFill>
                  <a:srgbClr val="FFFFFF"/>
                </a:solidFill>
              </a:rPr>
              <a:t>Correct Answer: </a:t>
            </a:r>
            <a:r>
              <a:rPr lang="en-US" sz="2400" b="1" dirty="0" smtClean="0">
                <a:solidFill>
                  <a:srgbClr val="FFFFFF"/>
                </a:solidFill>
              </a:rPr>
              <a:t>D</a:t>
            </a:r>
            <a:endParaRPr lang="en-US" sz="2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2401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93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300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Quiz</a:t>
            </a:r>
          </a:p>
        </p:txBody>
      </p:sp>
      <p:sp>
        <p:nvSpPr>
          <p:cNvPr id="17411" name="Text Box 4"/>
          <p:cNvSpPr txBox="1">
            <a:spLocks noChangeArrowheads="1"/>
          </p:cNvSpPr>
          <p:nvPr/>
        </p:nvSpPr>
        <p:spPr bwMode="auto">
          <a:xfrm>
            <a:off x="457200" y="1828800"/>
            <a:ext cx="6800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>
              <a:spcBef>
                <a:spcPct val="50000"/>
              </a:spcBef>
            </a:pPr>
            <a:endParaRPr lang="en-US" sz="1600"/>
          </a:p>
        </p:txBody>
      </p:sp>
      <p:sp>
        <p:nvSpPr>
          <p:cNvPr id="17412" name="Text Box 8"/>
          <p:cNvSpPr txBox="1">
            <a:spLocks noChangeArrowheads="1"/>
          </p:cNvSpPr>
          <p:nvPr/>
        </p:nvSpPr>
        <p:spPr bwMode="auto">
          <a:xfrm>
            <a:off x="415925" y="1211263"/>
            <a:ext cx="7315200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9144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lvl="1" algn="l"/>
            <a:r>
              <a:rPr lang="en-US" sz="1800" dirty="0" smtClean="0">
                <a:solidFill>
                  <a:schemeClr val="bg1"/>
                </a:solidFill>
              </a:rPr>
              <a:t>Which is the purpose of  Quality Planning</a:t>
            </a:r>
          </a:p>
          <a:p>
            <a:pPr lvl="1" algn="l"/>
            <a:r>
              <a:rPr lang="en-GB" sz="1800" dirty="0" smtClean="0">
                <a:solidFill>
                  <a:schemeClr val="bg1"/>
                </a:solidFill>
              </a:rPr>
              <a:t> </a:t>
            </a:r>
            <a:endParaRPr lang="en-GB" sz="1800" dirty="0">
              <a:solidFill>
                <a:schemeClr val="bg1"/>
              </a:solidFill>
            </a:endParaRP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chemeClr val="bg1"/>
                </a:solidFill>
              </a:rPr>
              <a:t>Define the structure of project management team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chemeClr val="bg1"/>
                </a:solidFill>
              </a:rPr>
              <a:t>Detail the acceptance criteria, in order for the project board to agree the level of quality expected of the project’s product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chemeClr val="bg1"/>
                </a:solidFill>
              </a:rPr>
              <a:t>Document approval records for those project products that have met their quality criteria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chemeClr val="bg1"/>
                </a:solidFill>
              </a:rPr>
              <a:t>Produce  the project plan with resource and schedule information</a:t>
            </a:r>
          </a:p>
          <a:p>
            <a:pPr algn="l">
              <a:buFontTx/>
              <a:buAutoNum type="alphaUcPeriod"/>
            </a:pP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493001" name="Text Box 9"/>
          <p:cNvSpPr txBox="1">
            <a:spLocks noChangeArrowheads="1"/>
          </p:cNvSpPr>
          <p:nvPr/>
        </p:nvSpPr>
        <p:spPr bwMode="auto">
          <a:xfrm>
            <a:off x="681038" y="5300663"/>
            <a:ext cx="6972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/>
            <a:r>
              <a:rPr lang="en-US" sz="2400" b="1" dirty="0">
                <a:solidFill>
                  <a:schemeClr val="bg1"/>
                </a:solidFill>
              </a:rPr>
              <a:t>Correct Answer: </a:t>
            </a:r>
            <a:r>
              <a:rPr lang="en-US" sz="2400" b="1" dirty="0" smtClean="0">
                <a:solidFill>
                  <a:schemeClr val="bg1"/>
                </a:solidFill>
              </a:rPr>
              <a:t>B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8578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93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300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Quiz</a:t>
            </a:r>
          </a:p>
        </p:txBody>
      </p:sp>
      <p:sp>
        <p:nvSpPr>
          <p:cNvPr id="17411" name="Text Box 4"/>
          <p:cNvSpPr txBox="1">
            <a:spLocks noChangeArrowheads="1"/>
          </p:cNvSpPr>
          <p:nvPr/>
        </p:nvSpPr>
        <p:spPr bwMode="auto">
          <a:xfrm>
            <a:off x="457200" y="1828800"/>
            <a:ext cx="6800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>
              <a:spcBef>
                <a:spcPct val="50000"/>
              </a:spcBef>
            </a:pPr>
            <a:endParaRPr lang="en-US" sz="1600"/>
          </a:p>
        </p:txBody>
      </p:sp>
      <p:sp>
        <p:nvSpPr>
          <p:cNvPr id="17412" name="Text Box 8"/>
          <p:cNvSpPr txBox="1">
            <a:spLocks noChangeArrowheads="1"/>
          </p:cNvSpPr>
          <p:nvPr/>
        </p:nvSpPr>
        <p:spPr bwMode="auto">
          <a:xfrm>
            <a:off x="415925" y="1211263"/>
            <a:ext cx="7315200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9144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lvl="1" algn="l"/>
            <a:r>
              <a:rPr lang="en-US" sz="1800" dirty="0" smtClean="0">
                <a:solidFill>
                  <a:srgbClr val="FFFFFF"/>
                </a:solidFill>
              </a:rPr>
              <a:t>What product would enable the project manager to review how a work package is performing against its cost tolerance?</a:t>
            </a:r>
          </a:p>
          <a:p>
            <a:pPr lvl="1" algn="l"/>
            <a:r>
              <a:rPr lang="en-GB" sz="1800" dirty="0" smtClean="0">
                <a:solidFill>
                  <a:srgbClr val="FFFFFF"/>
                </a:solidFill>
              </a:rPr>
              <a:t> </a:t>
            </a:r>
            <a:endParaRPr lang="en-GB" sz="1800" dirty="0">
              <a:solidFill>
                <a:srgbClr val="FFFFFF"/>
              </a:solidFill>
            </a:endParaRP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Configuration item record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Quality Register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Highlight report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Checkpoint report</a:t>
            </a:r>
            <a:endParaRPr lang="en-GB" sz="1800" dirty="0">
              <a:solidFill>
                <a:srgbClr val="FFFFFF"/>
              </a:solidFill>
            </a:endParaRPr>
          </a:p>
        </p:txBody>
      </p:sp>
      <p:sp>
        <p:nvSpPr>
          <p:cNvPr id="1493001" name="Text Box 9"/>
          <p:cNvSpPr txBox="1">
            <a:spLocks noChangeArrowheads="1"/>
          </p:cNvSpPr>
          <p:nvPr/>
        </p:nvSpPr>
        <p:spPr bwMode="auto">
          <a:xfrm>
            <a:off x="681038" y="5300663"/>
            <a:ext cx="6972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/>
            <a:r>
              <a:rPr lang="en-US" sz="2400" b="1" dirty="0">
                <a:solidFill>
                  <a:srgbClr val="FFFFFF"/>
                </a:solidFill>
              </a:rPr>
              <a:t>Correct Answer: </a:t>
            </a:r>
            <a:r>
              <a:rPr lang="en-US" sz="2400" b="1" dirty="0" smtClean="0">
                <a:solidFill>
                  <a:srgbClr val="FFFFFF"/>
                </a:solidFill>
              </a:rPr>
              <a:t>D</a:t>
            </a:r>
            <a:endParaRPr lang="en-US" sz="2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59105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93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300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Quiz</a:t>
            </a:r>
          </a:p>
        </p:txBody>
      </p:sp>
      <p:sp>
        <p:nvSpPr>
          <p:cNvPr id="17411" name="Text Box 4"/>
          <p:cNvSpPr txBox="1">
            <a:spLocks noChangeArrowheads="1"/>
          </p:cNvSpPr>
          <p:nvPr/>
        </p:nvSpPr>
        <p:spPr bwMode="auto">
          <a:xfrm>
            <a:off x="457200" y="1828800"/>
            <a:ext cx="6800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>
              <a:spcBef>
                <a:spcPct val="50000"/>
              </a:spcBef>
            </a:pPr>
            <a:endParaRPr lang="en-US" sz="1600"/>
          </a:p>
        </p:txBody>
      </p:sp>
      <p:sp>
        <p:nvSpPr>
          <p:cNvPr id="17412" name="Text Box 8"/>
          <p:cNvSpPr txBox="1">
            <a:spLocks noChangeArrowheads="1"/>
          </p:cNvSpPr>
          <p:nvPr/>
        </p:nvSpPr>
        <p:spPr bwMode="auto">
          <a:xfrm>
            <a:off x="415925" y="1211263"/>
            <a:ext cx="73152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9144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lvl="1" algn="l"/>
            <a:r>
              <a:rPr lang="en-US" sz="1800" dirty="0" smtClean="0">
                <a:solidFill>
                  <a:srgbClr val="FFFFFF"/>
                </a:solidFill>
              </a:rPr>
              <a:t>Which of the following is NOT identified in a product description?</a:t>
            </a:r>
          </a:p>
          <a:p>
            <a:pPr lvl="1" algn="l"/>
            <a:r>
              <a:rPr lang="en-GB" sz="1800" dirty="0" smtClean="0">
                <a:solidFill>
                  <a:srgbClr val="FFFFFF"/>
                </a:solidFill>
              </a:rPr>
              <a:t> </a:t>
            </a:r>
            <a:endParaRPr lang="en-GB" sz="1800" dirty="0">
              <a:solidFill>
                <a:srgbClr val="FFFFFF"/>
              </a:solidFill>
            </a:endParaRP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The quality specification to which a product must be produced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The purpose of the product must fulfill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The skills required to undertake quality control of a product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The time and cost tolerances for a creation of a product</a:t>
            </a:r>
            <a:endParaRPr lang="en-GB" sz="1800" dirty="0">
              <a:solidFill>
                <a:srgbClr val="FFFFFF"/>
              </a:solidFill>
            </a:endParaRPr>
          </a:p>
        </p:txBody>
      </p:sp>
      <p:sp>
        <p:nvSpPr>
          <p:cNvPr id="1493001" name="Text Box 9"/>
          <p:cNvSpPr txBox="1">
            <a:spLocks noChangeArrowheads="1"/>
          </p:cNvSpPr>
          <p:nvPr/>
        </p:nvSpPr>
        <p:spPr bwMode="auto">
          <a:xfrm>
            <a:off x="681038" y="5300663"/>
            <a:ext cx="6972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/>
            <a:r>
              <a:rPr lang="en-US" sz="2400" b="1" dirty="0">
                <a:solidFill>
                  <a:srgbClr val="FFFFFF"/>
                </a:solidFill>
              </a:rPr>
              <a:t>Correct Answer: </a:t>
            </a:r>
            <a:r>
              <a:rPr lang="en-US" sz="2400" b="1" dirty="0" smtClean="0">
                <a:solidFill>
                  <a:srgbClr val="FFFFFF"/>
                </a:solidFill>
              </a:rPr>
              <a:t>D</a:t>
            </a:r>
            <a:endParaRPr lang="en-US" sz="2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3339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93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300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Quiz</a:t>
            </a:r>
          </a:p>
        </p:txBody>
      </p:sp>
      <p:sp>
        <p:nvSpPr>
          <p:cNvPr id="17411" name="Text Box 4"/>
          <p:cNvSpPr txBox="1">
            <a:spLocks noChangeArrowheads="1"/>
          </p:cNvSpPr>
          <p:nvPr/>
        </p:nvSpPr>
        <p:spPr bwMode="auto">
          <a:xfrm>
            <a:off x="457200" y="1828800"/>
            <a:ext cx="6800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>
              <a:spcBef>
                <a:spcPct val="50000"/>
              </a:spcBef>
            </a:pPr>
            <a:endParaRPr lang="en-US" sz="1600"/>
          </a:p>
        </p:txBody>
      </p:sp>
      <p:sp>
        <p:nvSpPr>
          <p:cNvPr id="17412" name="Text Box 8"/>
          <p:cNvSpPr txBox="1">
            <a:spLocks noChangeArrowheads="1"/>
          </p:cNvSpPr>
          <p:nvPr/>
        </p:nvSpPr>
        <p:spPr bwMode="auto">
          <a:xfrm>
            <a:off x="415925" y="1211263"/>
            <a:ext cx="7315200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9144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lvl="1" algn="l"/>
            <a:r>
              <a:rPr lang="en-US" sz="1800" dirty="0" smtClean="0">
                <a:solidFill>
                  <a:srgbClr val="FFFFFF"/>
                </a:solidFill>
              </a:rPr>
              <a:t>Identify the missing words in the following sentence?</a:t>
            </a:r>
          </a:p>
          <a:p>
            <a:pPr lvl="1" algn="l"/>
            <a:r>
              <a:rPr lang="en-GB" sz="1800" dirty="0" smtClean="0">
                <a:solidFill>
                  <a:srgbClr val="FFFFFF"/>
                </a:solidFill>
              </a:rPr>
              <a:t>At the end of a stage, the [?] should be used to check whether there is a requirement to send the copies of the end stage report to external interested parties</a:t>
            </a:r>
          </a:p>
          <a:p>
            <a:pPr lvl="1" algn="l"/>
            <a:endParaRPr lang="en-GB" sz="1800" dirty="0">
              <a:solidFill>
                <a:srgbClr val="FFFFFF"/>
              </a:solidFill>
            </a:endParaRP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Stage Plan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Communication Management Strategy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Follow-on action recommendations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Quality Management strategy</a:t>
            </a:r>
            <a:endParaRPr lang="en-GB" sz="1800" dirty="0">
              <a:solidFill>
                <a:srgbClr val="FFFFFF"/>
              </a:solidFill>
            </a:endParaRPr>
          </a:p>
        </p:txBody>
      </p:sp>
      <p:sp>
        <p:nvSpPr>
          <p:cNvPr id="1493001" name="Text Box 9"/>
          <p:cNvSpPr txBox="1">
            <a:spLocks noChangeArrowheads="1"/>
          </p:cNvSpPr>
          <p:nvPr/>
        </p:nvSpPr>
        <p:spPr bwMode="auto">
          <a:xfrm>
            <a:off x="681038" y="5300663"/>
            <a:ext cx="6972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/>
            <a:r>
              <a:rPr lang="en-US" sz="2400" b="1" dirty="0">
                <a:solidFill>
                  <a:srgbClr val="FFFFFF"/>
                </a:solidFill>
              </a:rPr>
              <a:t>Correct Answer: </a:t>
            </a:r>
            <a:r>
              <a:rPr lang="en-US" sz="2400" b="1" dirty="0" smtClean="0">
                <a:solidFill>
                  <a:srgbClr val="FFFFFF"/>
                </a:solidFill>
              </a:rPr>
              <a:t>B</a:t>
            </a:r>
            <a:endParaRPr lang="en-US" sz="2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4434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93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300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Quiz</a:t>
            </a:r>
          </a:p>
        </p:txBody>
      </p:sp>
      <p:sp>
        <p:nvSpPr>
          <p:cNvPr id="17411" name="Text Box 4"/>
          <p:cNvSpPr txBox="1">
            <a:spLocks noChangeArrowheads="1"/>
          </p:cNvSpPr>
          <p:nvPr/>
        </p:nvSpPr>
        <p:spPr bwMode="auto">
          <a:xfrm>
            <a:off x="457200" y="1828800"/>
            <a:ext cx="6800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>
              <a:spcBef>
                <a:spcPct val="50000"/>
              </a:spcBef>
            </a:pPr>
            <a:endParaRPr lang="en-US" sz="1600"/>
          </a:p>
        </p:txBody>
      </p:sp>
      <p:sp>
        <p:nvSpPr>
          <p:cNvPr id="17412" name="Text Box 8"/>
          <p:cNvSpPr txBox="1">
            <a:spLocks noChangeArrowheads="1"/>
          </p:cNvSpPr>
          <p:nvPr/>
        </p:nvSpPr>
        <p:spPr bwMode="auto">
          <a:xfrm>
            <a:off x="415925" y="1211263"/>
            <a:ext cx="73152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9144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lvl="1" algn="l"/>
            <a:r>
              <a:rPr lang="en-US" sz="1800" dirty="0" smtClean="0">
                <a:solidFill>
                  <a:srgbClr val="FFFFFF"/>
                </a:solidFill>
              </a:rPr>
              <a:t>Who carries out audits that are independent of the project?</a:t>
            </a:r>
          </a:p>
          <a:p>
            <a:pPr lvl="1" algn="l"/>
            <a:r>
              <a:rPr lang="en-GB" sz="1800" dirty="0" smtClean="0">
                <a:solidFill>
                  <a:srgbClr val="FFFFFF"/>
                </a:solidFill>
              </a:rPr>
              <a:t> </a:t>
            </a:r>
            <a:endParaRPr lang="en-GB" sz="1800" dirty="0">
              <a:solidFill>
                <a:srgbClr val="FFFFFF"/>
              </a:solidFill>
            </a:endParaRP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Quality Assurance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Project Assurance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Project Support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Project Manager</a:t>
            </a:r>
            <a:endParaRPr lang="en-GB" sz="1800" dirty="0">
              <a:solidFill>
                <a:srgbClr val="FFFFFF"/>
              </a:solidFill>
            </a:endParaRPr>
          </a:p>
        </p:txBody>
      </p:sp>
      <p:sp>
        <p:nvSpPr>
          <p:cNvPr id="1493001" name="Text Box 9"/>
          <p:cNvSpPr txBox="1">
            <a:spLocks noChangeArrowheads="1"/>
          </p:cNvSpPr>
          <p:nvPr/>
        </p:nvSpPr>
        <p:spPr bwMode="auto">
          <a:xfrm>
            <a:off x="681038" y="5300663"/>
            <a:ext cx="6972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/>
            <a:r>
              <a:rPr lang="en-US" sz="2400" b="1" dirty="0">
                <a:solidFill>
                  <a:srgbClr val="FFFFFF"/>
                </a:solidFill>
              </a:rPr>
              <a:t>Correct Answer: </a:t>
            </a:r>
            <a:r>
              <a:rPr lang="en-US" sz="2400" b="1" dirty="0" smtClean="0">
                <a:solidFill>
                  <a:srgbClr val="FFFFFF"/>
                </a:solidFill>
              </a:rPr>
              <a:t>A</a:t>
            </a:r>
            <a:endParaRPr lang="en-US" sz="2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5151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93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300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Quiz</a:t>
            </a:r>
          </a:p>
        </p:txBody>
      </p:sp>
      <p:sp>
        <p:nvSpPr>
          <p:cNvPr id="17411" name="Text Box 4"/>
          <p:cNvSpPr txBox="1">
            <a:spLocks noChangeArrowheads="1"/>
          </p:cNvSpPr>
          <p:nvPr/>
        </p:nvSpPr>
        <p:spPr bwMode="auto">
          <a:xfrm>
            <a:off x="457200" y="1828800"/>
            <a:ext cx="6800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>
              <a:spcBef>
                <a:spcPct val="50000"/>
              </a:spcBef>
            </a:pPr>
            <a:endParaRPr lang="en-US" sz="1600"/>
          </a:p>
        </p:txBody>
      </p:sp>
      <p:sp>
        <p:nvSpPr>
          <p:cNvPr id="17412" name="Text Box 8"/>
          <p:cNvSpPr txBox="1">
            <a:spLocks noChangeArrowheads="1"/>
          </p:cNvSpPr>
          <p:nvPr/>
        </p:nvSpPr>
        <p:spPr bwMode="auto">
          <a:xfrm>
            <a:off x="415925" y="1211263"/>
            <a:ext cx="73152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9144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lvl="1" algn="l"/>
            <a:r>
              <a:rPr lang="en-US" sz="1800" dirty="0" smtClean="0">
                <a:solidFill>
                  <a:srgbClr val="FFFFFF"/>
                </a:solidFill>
              </a:rPr>
              <a:t>Which is a task of product – based planning</a:t>
            </a:r>
          </a:p>
          <a:p>
            <a:pPr lvl="1" algn="l"/>
            <a:r>
              <a:rPr lang="en-GB" sz="1800" dirty="0" smtClean="0">
                <a:solidFill>
                  <a:srgbClr val="FFFFFF"/>
                </a:solidFill>
              </a:rPr>
              <a:t> </a:t>
            </a:r>
            <a:endParaRPr lang="en-GB" sz="1800" dirty="0">
              <a:solidFill>
                <a:srgbClr val="FFFFFF"/>
              </a:solidFill>
            </a:endParaRP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Design the plan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Create the product flow diagram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Analyze the risk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Prepare the schedule</a:t>
            </a:r>
            <a:endParaRPr lang="en-GB" sz="1800" dirty="0">
              <a:solidFill>
                <a:srgbClr val="FFFFFF"/>
              </a:solidFill>
            </a:endParaRPr>
          </a:p>
        </p:txBody>
      </p:sp>
      <p:sp>
        <p:nvSpPr>
          <p:cNvPr id="1493001" name="Text Box 9"/>
          <p:cNvSpPr txBox="1">
            <a:spLocks noChangeArrowheads="1"/>
          </p:cNvSpPr>
          <p:nvPr/>
        </p:nvSpPr>
        <p:spPr bwMode="auto">
          <a:xfrm>
            <a:off x="681038" y="5300663"/>
            <a:ext cx="6972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/>
            <a:r>
              <a:rPr lang="en-US" sz="2400" b="1" dirty="0">
                <a:solidFill>
                  <a:srgbClr val="FFFFFF"/>
                </a:solidFill>
              </a:rPr>
              <a:t>Correct Answer: </a:t>
            </a:r>
            <a:r>
              <a:rPr lang="en-US" sz="2400" b="1" dirty="0" smtClean="0">
                <a:solidFill>
                  <a:srgbClr val="FFFFFF"/>
                </a:solidFill>
              </a:rPr>
              <a:t>B</a:t>
            </a:r>
            <a:endParaRPr lang="en-US" sz="2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1977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93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300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Quiz</a:t>
            </a:r>
          </a:p>
        </p:txBody>
      </p:sp>
      <p:sp>
        <p:nvSpPr>
          <p:cNvPr id="17411" name="Text Box 4"/>
          <p:cNvSpPr txBox="1">
            <a:spLocks noChangeArrowheads="1"/>
          </p:cNvSpPr>
          <p:nvPr/>
        </p:nvSpPr>
        <p:spPr bwMode="auto">
          <a:xfrm>
            <a:off x="457200" y="1828800"/>
            <a:ext cx="6800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>
              <a:spcBef>
                <a:spcPct val="50000"/>
              </a:spcBef>
            </a:pPr>
            <a:endParaRPr lang="en-US" sz="1600"/>
          </a:p>
        </p:txBody>
      </p:sp>
      <p:sp>
        <p:nvSpPr>
          <p:cNvPr id="17412" name="Text Box 8"/>
          <p:cNvSpPr txBox="1">
            <a:spLocks noChangeArrowheads="1"/>
          </p:cNvSpPr>
          <p:nvPr/>
        </p:nvSpPr>
        <p:spPr bwMode="auto">
          <a:xfrm>
            <a:off x="415925" y="1211263"/>
            <a:ext cx="7315200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9144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lvl="1" algn="l"/>
            <a:r>
              <a:rPr lang="en-US" sz="1800" dirty="0" smtClean="0">
                <a:solidFill>
                  <a:srgbClr val="FFFFFF"/>
                </a:solidFill>
              </a:rPr>
              <a:t>What process ensures focus on the delivery of a stage’s products and avoids uncontrolled change?.</a:t>
            </a:r>
          </a:p>
          <a:p>
            <a:pPr lvl="1" algn="l"/>
            <a:r>
              <a:rPr lang="en-GB" sz="1800" dirty="0" smtClean="0">
                <a:solidFill>
                  <a:srgbClr val="FFFFFF"/>
                </a:solidFill>
              </a:rPr>
              <a:t> </a:t>
            </a:r>
            <a:endParaRPr lang="en-GB" sz="1800" dirty="0">
              <a:solidFill>
                <a:srgbClr val="FFFFFF"/>
              </a:solidFill>
            </a:endParaRP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Directing a project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Managing a stage boundary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Controlling a stage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Starting up a project</a:t>
            </a:r>
            <a:endParaRPr lang="en-GB" sz="1800" dirty="0">
              <a:solidFill>
                <a:srgbClr val="FFFFFF"/>
              </a:solidFill>
            </a:endParaRPr>
          </a:p>
        </p:txBody>
      </p:sp>
      <p:sp>
        <p:nvSpPr>
          <p:cNvPr id="1493001" name="Text Box 9"/>
          <p:cNvSpPr txBox="1">
            <a:spLocks noChangeArrowheads="1"/>
          </p:cNvSpPr>
          <p:nvPr/>
        </p:nvSpPr>
        <p:spPr bwMode="auto">
          <a:xfrm>
            <a:off x="681038" y="5300663"/>
            <a:ext cx="6972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/>
            <a:r>
              <a:rPr lang="en-US" sz="2400" b="1" dirty="0">
                <a:solidFill>
                  <a:srgbClr val="FFFFFF"/>
                </a:solidFill>
              </a:rPr>
              <a:t>Correct Answer: </a:t>
            </a:r>
            <a:r>
              <a:rPr lang="en-US" sz="2400" b="1" dirty="0" smtClean="0">
                <a:solidFill>
                  <a:srgbClr val="FFFFFF"/>
                </a:solidFill>
              </a:rPr>
              <a:t>C</a:t>
            </a:r>
            <a:endParaRPr lang="en-US" sz="2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9119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93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300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Quiz</a:t>
            </a:r>
          </a:p>
        </p:txBody>
      </p:sp>
      <p:sp>
        <p:nvSpPr>
          <p:cNvPr id="17411" name="Text Box 4"/>
          <p:cNvSpPr txBox="1">
            <a:spLocks noChangeArrowheads="1"/>
          </p:cNvSpPr>
          <p:nvPr/>
        </p:nvSpPr>
        <p:spPr bwMode="auto">
          <a:xfrm>
            <a:off x="457200" y="1828800"/>
            <a:ext cx="6800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>
              <a:spcBef>
                <a:spcPct val="50000"/>
              </a:spcBef>
            </a:pPr>
            <a:endParaRPr lang="en-US" sz="1600"/>
          </a:p>
        </p:txBody>
      </p:sp>
      <p:sp>
        <p:nvSpPr>
          <p:cNvPr id="17412" name="Text Box 8"/>
          <p:cNvSpPr txBox="1">
            <a:spLocks noChangeArrowheads="1"/>
          </p:cNvSpPr>
          <p:nvPr/>
        </p:nvSpPr>
        <p:spPr bwMode="auto">
          <a:xfrm>
            <a:off x="415925" y="1211263"/>
            <a:ext cx="7315200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9144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lvl="1" algn="l"/>
            <a:r>
              <a:rPr lang="en-US" sz="1800" dirty="0" smtClean="0">
                <a:solidFill>
                  <a:srgbClr val="FFFFFF"/>
                </a:solidFill>
              </a:rPr>
              <a:t>What takes place during the closing a project process?</a:t>
            </a:r>
          </a:p>
          <a:p>
            <a:pPr lvl="1" algn="l"/>
            <a:r>
              <a:rPr lang="en-GB" sz="1800" dirty="0" smtClean="0">
                <a:solidFill>
                  <a:srgbClr val="FFFFFF"/>
                </a:solidFill>
              </a:rPr>
              <a:t> </a:t>
            </a:r>
            <a:endParaRPr lang="en-GB" sz="1800" dirty="0">
              <a:solidFill>
                <a:srgbClr val="FFFFFF"/>
              </a:solidFill>
            </a:endParaRP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The post-project benefits reviews are performed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Ownership of the project’s products is transferred to the customer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An end stage report is prepared for the final stage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The project closure notification is reviewed and approved</a:t>
            </a:r>
          </a:p>
          <a:p>
            <a:pPr algn="l">
              <a:buFontTx/>
              <a:buAutoNum type="alphaUcPeriod"/>
            </a:pPr>
            <a:endParaRPr lang="en-GB" sz="1800" dirty="0">
              <a:solidFill>
                <a:srgbClr val="FFFFFF"/>
              </a:solidFill>
            </a:endParaRPr>
          </a:p>
        </p:txBody>
      </p:sp>
      <p:sp>
        <p:nvSpPr>
          <p:cNvPr id="1493001" name="Text Box 9"/>
          <p:cNvSpPr txBox="1">
            <a:spLocks noChangeArrowheads="1"/>
          </p:cNvSpPr>
          <p:nvPr/>
        </p:nvSpPr>
        <p:spPr bwMode="auto">
          <a:xfrm>
            <a:off x="681038" y="5300663"/>
            <a:ext cx="6972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/>
            <a:r>
              <a:rPr lang="en-US" sz="2400" b="1" dirty="0">
                <a:solidFill>
                  <a:srgbClr val="FFFFFF"/>
                </a:solidFill>
              </a:rPr>
              <a:t>Correct Answer: </a:t>
            </a:r>
            <a:r>
              <a:rPr lang="en-US" sz="2400" b="1" dirty="0" smtClean="0">
                <a:solidFill>
                  <a:srgbClr val="FFFFFF"/>
                </a:solidFill>
              </a:rPr>
              <a:t>B</a:t>
            </a:r>
            <a:endParaRPr lang="en-US" sz="2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05132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93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300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Quiz</a:t>
            </a:r>
          </a:p>
        </p:txBody>
      </p:sp>
      <p:sp>
        <p:nvSpPr>
          <p:cNvPr id="17411" name="Text Box 4"/>
          <p:cNvSpPr txBox="1">
            <a:spLocks noChangeArrowheads="1"/>
          </p:cNvSpPr>
          <p:nvPr/>
        </p:nvSpPr>
        <p:spPr bwMode="auto">
          <a:xfrm>
            <a:off x="457200" y="1828800"/>
            <a:ext cx="6800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>
              <a:spcBef>
                <a:spcPct val="50000"/>
              </a:spcBef>
            </a:pPr>
            <a:endParaRPr lang="en-US" sz="1600"/>
          </a:p>
        </p:txBody>
      </p:sp>
      <p:sp>
        <p:nvSpPr>
          <p:cNvPr id="17412" name="Text Box 8"/>
          <p:cNvSpPr txBox="1">
            <a:spLocks noChangeArrowheads="1"/>
          </p:cNvSpPr>
          <p:nvPr/>
        </p:nvSpPr>
        <p:spPr bwMode="auto">
          <a:xfrm>
            <a:off x="415925" y="1211263"/>
            <a:ext cx="7315200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9144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lvl="1" algn="l"/>
            <a:r>
              <a:rPr lang="en-US" sz="1800" dirty="0" smtClean="0">
                <a:solidFill>
                  <a:srgbClr val="FFFFFF"/>
                </a:solidFill>
              </a:rPr>
              <a:t>Which is an objective of the quality review technique?</a:t>
            </a:r>
          </a:p>
          <a:p>
            <a:pPr lvl="1" algn="l"/>
            <a:r>
              <a:rPr lang="en-GB" sz="1800" dirty="0" smtClean="0">
                <a:solidFill>
                  <a:srgbClr val="FFFFFF"/>
                </a:solidFill>
              </a:rPr>
              <a:t>  `</a:t>
            </a:r>
            <a:endParaRPr lang="en-GB" sz="1800" dirty="0">
              <a:solidFill>
                <a:srgbClr val="FFFFFF"/>
              </a:solidFill>
            </a:endParaRP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To provide confirmation that a product is complete and ready for approval 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To identify solutions to defects found during the quality review meeting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To agree the quality criteria for the product under review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To enable changes to be agreed and added to the </a:t>
            </a:r>
            <a:r>
              <a:rPr lang="en-US" sz="1800" dirty="0" err="1" smtClean="0">
                <a:solidFill>
                  <a:srgbClr val="FFFFFF"/>
                </a:solidFill>
              </a:rPr>
              <a:t>baselined</a:t>
            </a:r>
            <a:r>
              <a:rPr lang="en-US" sz="1800" dirty="0" smtClean="0">
                <a:solidFill>
                  <a:srgbClr val="FFFFFF"/>
                </a:solidFill>
              </a:rPr>
              <a:t>  product</a:t>
            </a:r>
            <a:endParaRPr lang="en-GB" sz="1800" dirty="0">
              <a:solidFill>
                <a:srgbClr val="FFFFFF"/>
              </a:solidFill>
            </a:endParaRPr>
          </a:p>
        </p:txBody>
      </p:sp>
      <p:sp>
        <p:nvSpPr>
          <p:cNvPr id="1493001" name="Text Box 9"/>
          <p:cNvSpPr txBox="1">
            <a:spLocks noChangeArrowheads="1"/>
          </p:cNvSpPr>
          <p:nvPr/>
        </p:nvSpPr>
        <p:spPr bwMode="auto">
          <a:xfrm>
            <a:off x="681038" y="5300663"/>
            <a:ext cx="6972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/>
            <a:r>
              <a:rPr lang="en-US" sz="2400" b="1" dirty="0">
                <a:solidFill>
                  <a:srgbClr val="FFFFFF"/>
                </a:solidFill>
              </a:rPr>
              <a:t>Correct Answer: A</a:t>
            </a:r>
          </a:p>
        </p:txBody>
      </p:sp>
    </p:spTree>
    <p:extLst>
      <p:ext uri="{BB962C8B-B14F-4D97-AF65-F5344CB8AC3E}">
        <p14:creationId xmlns:p14="http://schemas.microsoft.com/office/powerpoint/2010/main" val="31269180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93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300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Quiz</a:t>
            </a:r>
          </a:p>
        </p:txBody>
      </p:sp>
      <p:sp>
        <p:nvSpPr>
          <p:cNvPr id="17411" name="Text Box 4"/>
          <p:cNvSpPr txBox="1">
            <a:spLocks noChangeArrowheads="1"/>
          </p:cNvSpPr>
          <p:nvPr/>
        </p:nvSpPr>
        <p:spPr bwMode="auto">
          <a:xfrm>
            <a:off x="457200" y="1828800"/>
            <a:ext cx="6800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>
              <a:spcBef>
                <a:spcPct val="50000"/>
              </a:spcBef>
            </a:pPr>
            <a:endParaRPr lang="en-US" sz="1600"/>
          </a:p>
        </p:txBody>
      </p:sp>
      <p:sp>
        <p:nvSpPr>
          <p:cNvPr id="17412" name="Text Box 8"/>
          <p:cNvSpPr txBox="1">
            <a:spLocks noChangeArrowheads="1"/>
          </p:cNvSpPr>
          <p:nvPr/>
        </p:nvSpPr>
        <p:spPr bwMode="auto">
          <a:xfrm>
            <a:off x="415925" y="1211263"/>
            <a:ext cx="7315200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9144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lvl="1" algn="l"/>
            <a:r>
              <a:rPr lang="en-US" sz="1800" dirty="0" smtClean="0">
                <a:solidFill>
                  <a:srgbClr val="FFFFFF"/>
                </a:solidFill>
              </a:rPr>
              <a:t>Which is a purpose of the closing a project process?</a:t>
            </a:r>
          </a:p>
          <a:p>
            <a:pPr lvl="1" algn="l"/>
            <a:r>
              <a:rPr lang="en-GB" sz="1800" dirty="0" smtClean="0">
                <a:solidFill>
                  <a:srgbClr val="FFFFFF"/>
                </a:solidFill>
              </a:rPr>
              <a:t> </a:t>
            </a:r>
            <a:endParaRPr lang="en-GB" sz="1800" dirty="0">
              <a:solidFill>
                <a:srgbClr val="FFFFFF"/>
              </a:solidFill>
            </a:endParaRP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Authorize the final stage of the project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Confirm that all benefits defined in the business case have been achieved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Recognize  that objectives set out in the original project initiation document have been achieved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rgbClr val="FFFFFF"/>
                </a:solidFill>
              </a:rPr>
              <a:t>Delegate day-to-day management of the end of the project to the project manager</a:t>
            </a:r>
          </a:p>
          <a:p>
            <a:pPr algn="l">
              <a:buFontTx/>
              <a:buAutoNum type="alphaUcPeriod"/>
            </a:pPr>
            <a:endParaRPr lang="en-GB" sz="1800" dirty="0">
              <a:solidFill>
                <a:srgbClr val="FFFFFF"/>
              </a:solidFill>
            </a:endParaRPr>
          </a:p>
        </p:txBody>
      </p:sp>
      <p:sp>
        <p:nvSpPr>
          <p:cNvPr id="1493001" name="Text Box 9"/>
          <p:cNvSpPr txBox="1">
            <a:spLocks noChangeArrowheads="1"/>
          </p:cNvSpPr>
          <p:nvPr/>
        </p:nvSpPr>
        <p:spPr bwMode="auto">
          <a:xfrm>
            <a:off x="681038" y="5300663"/>
            <a:ext cx="6972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/>
            <a:r>
              <a:rPr lang="en-US" sz="2400" b="1" dirty="0">
                <a:solidFill>
                  <a:srgbClr val="FFFFFF"/>
                </a:solidFill>
              </a:rPr>
              <a:t>Correct Answer: C</a:t>
            </a:r>
          </a:p>
        </p:txBody>
      </p:sp>
    </p:spTree>
    <p:extLst>
      <p:ext uri="{BB962C8B-B14F-4D97-AF65-F5344CB8AC3E}">
        <p14:creationId xmlns:p14="http://schemas.microsoft.com/office/powerpoint/2010/main" val="17566812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93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300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Quiz</a:t>
            </a:r>
          </a:p>
        </p:txBody>
      </p:sp>
      <p:sp>
        <p:nvSpPr>
          <p:cNvPr id="17411" name="Text Box 4"/>
          <p:cNvSpPr txBox="1">
            <a:spLocks noChangeArrowheads="1"/>
          </p:cNvSpPr>
          <p:nvPr/>
        </p:nvSpPr>
        <p:spPr bwMode="auto">
          <a:xfrm>
            <a:off x="457200" y="1828800"/>
            <a:ext cx="6800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>
              <a:spcBef>
                <a:spcPct val="50000"/>
              </a:spcBef>
            </a:pPr>
            <a:endParaRPr lang="en-US" sz="1600"/>
          </a:p>
        </p:txBody>
      </p:sp>
      <p:sp>
        <p:nvSpPr>
          <p:cNvPr id="17412" name="Text Box 8"/>
          <p:cNvSpPr txBox="1">
            <a:spLocks noChangeArrowheads="1"/>
          </p:cNvSpPr>
          <p:nvPr/>
        </p:nvSpPr>
        <p:spPr bwMode="auto">
          <a:xfrm>
            <a:off x="415925" y="1211263"/>
            <a:ext cx="73152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9144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lvl="1" algn="l"/>
            <a:r>
              <a:rPr lang="en-US" sz="1800" dirty="0" smtClean="0">
                <a:solidFill>
                  <a:schemeClr val="bg1"/>
                </a:solidFill>
              </a:rPr>
              <a:t>Identify the missing words in the following sentence.</a:t>
            </a:r>
          </a:p>
          <a:p>
            <a:pPr lvl="1" algn="l"/>
            <a:r>
              <a:rPr lang="en-US" sz="1800" dirty="0" smtClean="0">
                <a:solidFill>
                  <a:schemeClr val="bg1"/>
                </a:solidFill>
              </a:rPr>
              <a:t>The team manager  should check the [?] for any interfaces that must be maintained while developing  products</a:t>
            </a:r>
          </a:p>
          <a:p>
            <a:pPr lvl="1" algn="l"/>
            <a:r>
              <a:rPr lang="en-GB" sz="1800" dirty="0" smtClean="0">
                <a:solidFill>
                  <a:schemeClr val="bg1"/>
                </a:solidFill>
              </a:rPr>
              <a:t> </a:t>
            </a:r>
            <a:endParaRPr lang="en-GB" sz="1800" dirty="0">
              <a:solidFill>
                <a:schemeClr val="bg1"/>
              </a:solidFill>
            </a:endParaRP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chemeClr val="bg1"/>
                </a:solidFill>
              </a:rPr>
              <a:t>Project Product Description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chemeClr val="bg1"/>
                </a:solidFill>
              </a:rPr>
              <a:t>Project Plan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chemeClr val="bg1"/>
                </a:solidFill>
              </a:rPr>
              <a:t>Checkpoint report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chemeClr val="bg1"/>
                </a:solidFill>
              </a:rPr>
              <a:t>Work Package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493001" name="Text Box 9"/>
          <p:cNvSpPr txBox="1">
            <a:spLocks noChangeArrowheads="1"/>
          </p:cNvSpPr>
          <p:nvPr/>
        </p:nvSpPr>
        <p:spPr bwMode="auto">
          <a:xfrm>
            <a:off x="681038" y="5300663"/>
            <a:ext cx="6972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/>
            <a:r>
              <a:rPr lang="en-US" sz="2400" b="1" dirty="0">
                <a:solidFill>
                  <a:schemeClr val="bg1"/>
                </a:solidFill>
              </a:rPr>
              <a:t>Correct Answer: D</a:t>
            </a:r>
          </a:p>
        </p:txBody>
      </p:sp>
    </p:spTree>
    <p:extLst>
      <p:ext uri="{BB962C8B-B14F-4D97-AF65-F5344CB8AC3E}">
        <p14:creationId xmlns:p14="http://schemas.microsoft.com/office/powerpoint/2010/main" val="3012031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93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300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Quiz</a:t>
            </a:r>
          </a:p>
        </p:txBody>
      </p:sp>
      <p:sp>
        <p:nvSpPr>
          <p:cNvPr id="17411" name="Text Box 4"/>
          <p:cNvSpPr txBox="1">
            <a:spLocks noChangeArrowheads="1"/>
          </p:cNvSpPr>
          <p:nvPr/>
        </p:nvSpPr>
        <p:spPr bwMode="auto">
          <a:xfrm>
            <a:off x="457200" y="1828800"/>
            <a:ext cx="6800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>
              <a:spcBef>
                <a:spcPct val="50000"/>
              </a:spcBef>
            </a:pPr>
            <a:endParaRPr lang="en-US" sz="1600"/>
          </a:p>
        </p:txBody>
      </p:sp>
      <p:sp>
        <p:nvSpPr>
          <p:cNvPr id="17412" name="Text Box 8"/>
          <p:cNvSpPr txBox="1">
            <a:spLocks noChangeArrowheads="1"/>
          </p:cNvSpPr>
          <p:nvPr/>
        </p:nvSpPr>
        <p:spPr bwMode="auto">
          <a:xfrm>
            <a:off x="415925" y="1211263"/>
            <a:ext cx="73152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9144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lvl="1" algn="l"/>
            <a:r>
              <a:rPr lang="en-US" sz="1800" dirty="0" smtClean="0">
                <a:solidFill>
                  <a:schemeClr val="bg1"/>
                </a:solidFill>
              </a:rPr>
              <a:t>Which is an objective of the controlling a stage process?</a:t>
            </a:r>
          </a:p>
          <a:p>
            <a:pPr lvl="1" algn="l"/>
            <a:r>
              <a:rPr lang="en-GB" sz="1800" dirty="0" smtClean="0">
                <a:solidFill>
                  <a:schemeClr val="bg1"/>
                </a:solidFill>
              </a:rPr>
              <a:t> </a:t>
            </a:r>
            <a:endParaRPr lang="en-GB" sz="1800" dirty="0">
              <a:solidFill>
                <a:schemeClr val="bg1"/>
              </a:solidFill>
            </a:endParaRP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chemeClr val="bg1"/>
                </a:solidFill>
              </a:rPr>
              <a:t>Prepare a Stage Plan for the next stage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chemeClr val="bg1"/>
                </a:solidFill>
              </a:rPr>
              <a:t>Obtain approvals for completed products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chemeClr val="bg1"/>
                </a:solidFill>
              </a:rPr>
              <a:t>Prevent “scope creep” by monitoring products for uncontrolled change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chemeClr val="bg1"/>
                </a:solidFill>
              </a:rPr>
              <a:t>Make a provision to address all open issues and risks, with follow-on action recommendations.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493001" name="Text Box 9"/>
          <p:cNvSpPr txBox="1">
            <a:spLocks noChangeArrowheads="1"/>
          </p:cNvSpPr>
          <p:nvPr/>
        </p:nvSpPr>
        <p:spPr bwMode="auto">
          <a:xfrm>
            <a:off x="681038" y="5300663"/>
            <a:ext cx="6972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/>
            <a:r>
              <a:rPr lang="en-US" sz="2400" b="1" dirty="0">
                <a:solidFill>
                  <a:schemeClr val="bg1"/>
                </a:solidFill>
              </a:rPr>
              <a:t>Correct Answer: </a:t>
            </a:r>
            <a:r>
              <a:rPr lang="en-US" sz="2400" b="1" dirty="0" smtClean="0">
                <a:solidFill>
                  <a:schemeClr val="bg1"/>
                </a:solidFill>
              </a:rPr>
              <a:t>C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2031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93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300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Quiz</a:t>
            </a:r>
          </a:p>
        </p:txBody>
      </p:sp>
      <p:sp>
        <p:nvSpPr>
          <p:cNvPr id="17411" name="Text Box 4"/>
          <p:cNvSpPr txBox="1">
            <a:spLocks noChangeArrowheads="1"/>
          </p:cNvSpPr>
          <p:nvPr/>
        </p:nvSpPr>
        <p:spPr bwMode="auto">
          <a:xfrm>
            <a:off x="457200" y="1828800"/>
            <a:ext cx="6800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>
              <a:spcBef>
                <a:spcPct val="50000"/>
              </a:spcBef>
            </a:pPr>
            <a:endParaRPr lang="en-US" sz="1600"/>
          </a:p>
        </p:txBody>
      </p:sp>
      <p:sp>
        <p:nvSpPr>
          <p:cNvPr id="17412" name="Text Box 8"/>
          <p:cNvSpPr txBox="1">
            <a:spLocks noChangeArrowheads="1"/>
          </p:cNvSpPr>
          <p:nvPr/>
        </p:nvSpPr>
        <p:spPr bwMode="auto">
          <a:xfrm>
            <a:off x="415925" y="1211263"/>
            <a:ext cx="73152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9144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lvl="1" algn="l"/>
            <a:r>
              <a:rPr lang="en-US" sz="1800" dirty="0" smtClean="0">
                <a:solidFill>
                  <a:schemeClr val="bg1"/>
                </a:solidFill>
              </a:rPr>
              <a:t>Which is the task of  product based planning</a:t>
            </a:r>
          </a:p>
          <a:p>
            <a:pPr lvl="1" algn="l"/>
            <a:r>
              <a:rPr lang="en-GB" sz="1800" dirty="0" smtClean="0">
                <a:solidFill>
                  <a:schemeClr val="bg1"/>
                </a:solidFill>
              </a:rPr>
              <a:t> </a:t>
            </a:r>
            <a:endParaRPr lang="en-GB" sz="1800" dirty="0">
              <a:solidFill>
                <a:schemeClr val="bg1"/>
              </a:solidFill>
            </a:endParaRP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chemeClr val="bg1"/>
                </a:solidFill>
              </a:rPr>
              <a:t>Identify activities and dependencies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chemeClr val="bg1"/>
                </a:solidFill>
              </a:rPr>
              <a:t>Write the project  product  description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chemeClr val="bg1"/>
                </a:solidFill>
              </a:rPr>
              <a:t>Prepare the work – packages</a:t>
            </a:r>
          </a:p>
          <a:p>
            <a:pPr algn="l">
              <a:buFontTx/>
              <a:buAutoNum type="alphaUcPeriod"/>
            </a:pPr>
            <a:r>
              <a:rPr lang="en-GB" sz="1800" dirty="0" smtClean="0">
                <a:solidFill>
                  <a:schemeClr val="bg1"/>
                </a:solidFill>
              </a:rPr>
              <a:t>Produce the product status account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493001" name="Text Box 9"/>
          <p:cNvSpPr txBox="1">
            <a:spLocks noChangeArrowheads="1"/>
          </p:cNvSpPr>
          <p:nvPr/>
        </p:nvSpPr>
        <p:spPr bwMode="auto">
          <a:xfrm>
            <a:off x="681038" y="5300663"/>
            <a:ext cx="6972300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/>
            <a:r>
              <a:rPr lang="en-US" sz="2400" b="1" dirty="0">
                <a:solidFill>
                  <a:schemeClr val="bg1"/>
                </a:solidFill>
              </a:rPr>
              <a:t>Correct Answer: </a:t>
            </a:r>
            <a:r>
              <a:rPr lang="en-US" sz="2400" b="1" dirty="0" smtClean="0">
                <a:solidFill>
                  <a:schemeClr val="bg1"/>
                </a:solidFill>
              </a:rPr>
              <a:t>B</a:t>
            </a:r>
          </a:p>
          <a:p>
            <a:pPr algn="l"/>
            <a:r>
              <a:rPr lang="en-US" sz="1400" b="1" dirty="0" smtClean="0">
                <a:solidFill>
                  <a:schemeClr val="bg1"/>
                </a:solidFill>
              </a:rPr>
              <a:t>A- Planning Approach</a:t>
            </a:r>
          </a:p>
          <a:p>
            <a:pPr algn="l"/>
            <a:r>
              <a:rPr lang="en-US" sz="1400" b="1" dirty="0" smtClean="0">
                <a:solidFill>
                  <a:schemeClr val="bg1"/>
                </a:solidFill>
              </a:rPr>
              <a:t>C- Controlling a Stage / Plan</a:t>
            </a:r>
          </a:p>
          <a:p>
            <a:pPr algn="l"/>
            <a:r>
              <a:rPr lang="en-US" sz="1400" b="1" dirty="0" smtClean="0">
                <a:solidFill>
                  <a:schemeClr val="bg1"/>
                </a:solidFill>
              </a:rPr>
              <a:t>D- Controlling a Stage / Progress</a:t>
            </a:r>
            <a:endParaRPr 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2031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93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300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Quiz</a:t>
            </a:r>
          </a:p>
        </p:txBody>
      </p:sp>
      <p:sp>
        <p:nvSpPr>
          <p:cNvPr id="17411" name="Text Box 4"/>
          <p:cNvSpPr txBox="1">
            <a:spLocks noChangeArrowheads="1"/>
          </p:cNvSpPr>
          <p:nvPr/>
        </p:nvSpPr>
        <p:spPr bwMode="auto">
          <a:xfrm>
            <a:off x="457200" y="1828800"/>
            <a:ext cx="6800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>
              <a:spcBef>
                <a:spcPct val="50000"/>
              </a:spcBef>
            </a:pPr>
            <a:endParaRPr lang="en-US" sz="1600"/>
          </a:p>
        </p:txBody>
      </p:sp>
      <p:sp>
        <p:nvSpPr>
          <p:cNvPr id="17412" name="Text Box 8"/>
          <p:cNvSpPr txBox="1">
            <a:spLocks noChangeArrowheads="1"/>
          </p:cNvSpPr>
          <p:nvPr/>
        </p:nvSpPr>
        <p:spPr bwMode="auto">
          <a:xfrm>
            <a:off x="415925" y="1211263"/>
            <a:ext cx="7315200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9144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lvl="1" algn="l"/>
            <a:r>
              <a:rPr lang="en-US" sz="1800" dirty="0" smtClean="0">
                <a:solidFill>
                  <a:schemeClr val="bg1"/>
                </a:solidFill>
              </a:rPr>
              <a:t>Which process provides  progress information of the team’s work to the Project Manager.</a:t>
            </a:r>
          </a:p>
          <a:p>
            <a:pPr lvl="1" algn="l"/>
            <a:r>
              <a:rPr lang="en-GB" sz="1800" dirty="0" smtClean="0">
                <a:solidFill>
                  <a:schemeClr val="bg1"/>
                </a:solidFill>
              </a:rPr>
              <a:t> </a:t>
            </a:r>
            <a:endParaRPr lang="en-GB" sz="1800" dirty="0">
              <a:solidFill>
                <a:schemeClr val="bg1"/>
              </a:solidFill>
            </a:endParaRP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chemeClr val="bg1"/>
                </a:solidFill>
              </a:rPr>
              <a:t>Controlling a Stage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chemeClr val="bg1"/>
                </a:solidFill>
              </a:rPr>
              <a:t>Directing a project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chemeClr val="bg1"/>
                </a:solidFill>
              </a:rPr>
              <a:t>Managing a stage boundary</a:t>
            </a:r>
          </a:p>
          <a:p>
            <a:pPr algn="l">
              <a:buFontTx/>
              <a:buAutoNum type="alphaUcPeriod"/>
            </a:pPr>
            <a:r>
              <a:rPr lang="en-GB" sz="1800" dirty="0" smtClean="0">
                <a:solidFill>
                  <a:schemeClr val="bg1"/>
                </a:solidFill>
              </a:rPr>
              <a:t>Managing product delivery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493001" name="Text Box 9"/>
          <p:cNvSpPr txBox="1">
            <a:spLocks noChangeArrowheads="1"/>
          </p:cNvSpPr>
          <p:nvPr/>
        </p:nvSpPr>
        <p:spPr bwMode="auto">
          <a:xfrm>
            <a:off x="681038" y="5300663"/>
            <a:ext cx="6972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/>
            <a:r>
              <a:rPr lang="en-US" sz="2400" b="1" dirty="0">
                <a:solidFill>
                  <a:schemeClr val="bg1"/>
                </a:solidFill>
              </a:rPr>
              <a:t>Correct Answer</a:t>
            </a:r>
            <a:r>
              <a:rPr lang="en-US" sz="2400" b="1">
                <a:solidFill>
                  <a:schemeClr val="bg1"/>
                </a:solidFill>
              </a:rPr>
              <a:t>: </a:t>
            </a:r>
            <a:r>
              <a:rPr lang="en-US" sz="2400" b="1" smtClean="0">
                <a:solidFill>
                  <a:schemeClr val="bg1"/>
                </a:solidFill>
              </a:rPr>
              <a:t>D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2031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93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300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Quiz</a:t>
            </a:r>
          </a:p>
        </p:txBody>
      </p:sp>
      <p:sp>
        <p:nvSpPr>
          <p:cNvPr id="17411" name="Text Box 4"/>
          <p:cNvSpPr txBox="1">
            <a:spLocks noChangeArrowheads="1"/>
          </p:cNvSpPr>
          <p:nvPr/>
        </p:nvSpPr>
        <p:spPr bwMode="auto">
          <a:xfrm>
            <a:off x="457200" y="1828800"/>
            <a:ext cx="6800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>
              <a:spcBef>
                <a:spcPct val="50000"/>
              </a:spcBef>
            </a:pPr>
            <a:endParaRPr lang="en-US" sz="1600"/>
          </a:p>
        </p:txBody>
      </p:sp>
      <p:sp>
        <p:nvSpPr>
          <p:cNvPr id="17412" name="Text Box 8"/>
          <p:cNvSpPr txBox="1">
            <a:spLocks noChangeArrowheads="1"/>
          </p:cNvSpPr>
          <p:nvPr/>
        </p:nvSpPr>
        <p:spPr bwMode="auto">
          <a:xfrm>
            <a:off x="415925" y="1211263"/>
            <a:ext cx="7315200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9144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lvl="1" algn="l"/>
            <a:r>
              <a:rPr lang="en-US" sz="1800" dirty="0" smtClean="0">
                <a:solidFill>
                  <a:schemeClr val="bg1"/>
                </a:solidFill>
              </a:rPr>
              <a:t>What is used to identify any organization or interested party who needs to be informed of project closure</a:t>
            </a:r>
          </a:p>
          <a:p>
            <a:pPr lvl="1" algn="l"/>
            <a:r>
              <a:rPr lang="en-GB" sz="1800" dirty="0" smtClean="0">
                <a:solidFill>
                  <a:schemeClr val="bg1"/>
                </a:solidFill>
              </a:rPr>
              <a:t> </a:t>
            </a:r>
            <a:endParaRPr lang="en-GB" sz="1800" dirty="0">
              <a:solidFill>
                <a:schemeClr val="bg1"/>
              </a:solidFill>
            </a:endParaRP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chemeClr val="bg1"/>
                </a:solidFill>
              </a:rPr>
              <a:t>Configuration Management Strategy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chemeClr val="bg1"/>
                </a:solidFill>
              </a:rPr>
              <a:t>Project  management team structure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chemeClr val="bg1"/>
                </a:solidFill>
              </a:rPr>
              <a:t>Communication Management Strategy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chemeClr val="bg1"/>
                </a:solidFill>
              </a:rPr>
              <a:t>Project Brief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493001" name="Text Box 9"/>
          <p:cNvSpPr txBox="1">
            <a:spLocks noChangeArrowheads="1"/>
          </p:cNvSpPr>
          <p:nvPr/>
        </p:nvSpPr>
        <p:spPr bwMode="auto">
          <a:xfrm>
            <a:off x="681038" y="5300663"/>
            <a:ext cx="6972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/>
            <a:r>
              <a:rPr lang="en-US" sz="2400" b="1" dirty="0">
                <a:solidFill>
                  <a:schemeClr val="bg1"/>
                </a:solidFill>
              </a:rPr>
              <a:t>Correct Answer: </a:t>
            </a:r>
            <a:r>
              <a:rPr lang="en-US" sz="2400" b="1" dirty="0" smtClean="0">
                <a:solidFill>
                  <a:schemeClr val="bg1"/>
                </a:solidFill>
              </a:rPr>
              <a:t>C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2031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93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300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Quiz</a:t>
            </a:r>
          </a:p>
        </p:txBody>
      </p:sp>
      <p:sp>
        <p:nvSpPr>
          <p:cNvPr id="17411" name="Text Box 4"/>
          <p:cNvSpPr txBox="1">
            <a:spLocks noChangeArrowheads="1"/>
          </p:cNvSpPr>
          <p:nvPr/>
        </p:nvSpPr>
        <p:spPr bwMode="auto">
          <a:xfrm>
            <a:off x="457200" y="1828800"/>
            <a:ext cx="6800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>
              <a:spcBef>
                <a:spcPct val="50000"/>
              </a:spcBef>
            </a:pPr>
            <a:endParaRPr lang="en-US" sz="1600"/>
          </a:p>
        </p:txBody>
      </p:sp>
      <p:sp>
        <p:nvSpPr>
          <p:cNvPr id="17412" name="Text Box 8"/>
          <p:cNvSpPr txBox="1">
            <a:spLocks noChangeArrowheads="1"/>
          </p:cNvSpPr>
          <p:nvPr/>
        </p:nvSpPr>
        <p:spPr bwMode="auto">
          <a:xfrm>
            <a:off x="415925" y="1211263"/>
            <a:ext cx="73152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914400" indent="-4572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lvl="1" algn="l"/>
            <a:r>
              <a:rPr lang="en-US" sz="1800" dirty="0" smtClean="0">
                <a:solidFill>
                  <a:schemeClr val="bg1"/>
                </a:solidFill>
              </a:rPr>
              <a:t>Which is the purpose of  Quality Theme</a:t>
            </a:r>
          </a:p>
          <a:p>
            <a:pPr lvl="1" algn="l"/>
            <a:r>
              <a:rPr lang="en-GB" sz="1800" dirty="0" smtClean="0">
                <a:solidFill>
                  <a:schemeClr val="bg1"/>
                </a:solidFill>
              </a:rPr>
              <a:t> </a:t>
            </a:r>
            <a:endParaRPr lang="en-GB" sz="1800" dirty="0">
              <a:solidFill>
                <a:schemeClr val="bg1"/>
              </a:solidFill>
            </a:endParaRP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chemeClr val="bg1"/>
                </a:solidFill>
              </a:rPr>
              <a:t>Establish the mechanism to judge whether a project is desirable and achievable 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chemeClr val="bg1"/>
                </a:solidFill>
              </a:rPr>
              <a:t>Look for ways to improve the effectiveness of the management of the project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chemeClr val="bg1"/>
                </a:solidFill>
              </a:rPr>
              <a:t>Control uncertainty to improve the ability of the project to succeed</a:t>
            </a:r>
          </a:p>
          <a:p>
            <a:pPr algn="l">
              <a:buFontTx/>
              <a:buAutoNum type="alphaUcPeriod"/>
            </a:pPr>
            <a:r>
              <a:rPr lang="en-US" sz="1800" dirty="0" smtClean="0">
                <a:solidFill>
                  <a:schemeClr val="bg1"/>
                </a:solidFill>
              </a:rPr>
              <a:t>Establish a mechanisms to control any unacceptable deviation 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493001" name="Text Box 9"/>
          <p:cNvSpPr txBox="1">
            <a:spLocks noChangeArrowheads="1"/>
          </p:cNvSpPr>
          <p:nvPr/>
        </p:nvSpPr>
        <p:spPr bwMode="auto">
          <a:xfrm>
            <a:off x="681038" y="5300663"/>
            <a:ext cx="6972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1pPr>
            <a:lvl2pPr marL="742950" indent="-28575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2pPr>
            <a:lvl3pPr marL="11430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3pPr>
            <a:lvl4pPr marL="16002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4pPr>
            <a:lvl5pPr marL="2057400" indent="-228600" algn="ctr" eaLnBrk="0" hangingPunct="0">
              <a:defRPr sz="800">
                <a:solidFill>
                  <a:srgbClr val="1F1A72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1F1A72"/>
                </a:solidFill>
                <a:latin typeface="Arial" charset="0"/>
              </a:defRPr>
            </a:lvl9pPr>
          </a:lstStyle>
          <a:p>
            <a:pPr algn="l"/>
            <a:r>
              <a:rPr lang="en-US" sz="2400" b="1" dirty="0">
                <a:solidFill>
                  <a:schemeClr val="bg1"/>
                </a:solidFill>
              </a:rPr>
              <a:t>Correct Answer: </a:t>
            </a:r>
            <a:r>
              <a:rPr lang="en-US" sz="2400" b="1" dirty="0" smtClean="0">
                <a:solidFill>
                  <a:schemeClr val="bg1"/>
                </a:solidFill>
              </a:rPr>
              <a:t>B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2031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93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3001" grpId="0"/>
    </p:bldLst>
  </p:timing>
</p:sld>
</file>

<file path=ppt/theme/theme1.xml><?xml version="1.0" encoding="utf-8"?>
<a:theme xmlns:a="http://schemas.openxmlformats.org/drawingml/2006/main" name="Quint Template">
  <a:themeElements>
    <a:clrScheme name="Quint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Quint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800" b="0" i="0" u="none" strike="noStrike" cap="none" normalizeH="0" baseline="0" smtClean="0">
            <a:ln>
              <a:noFill/>
            </a:ln>
            <a:solidFill>
              <a:srgbClr val="1F1A7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800" b="0" i="0" u="none" strike="noStrike" cap="none" normalizeH="0" baseline="0" smtClean="0">
            <a:ln>
              <a:noFill/>
            </a:ln>
            <a:solidFill>
              <a:srgbClr val="1F1A7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Quint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int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int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int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int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int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int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int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int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int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int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int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49794</TotalTime>
  <Words>2374</Words>
  <Application>Microsoft Office PowerPoint</Application>
  <PresentationFormat>On-screen Show (4:3)</PresentationFormat>
  <Paragraphs>504</Paragraphs>
  <Slides>38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Arial Black</vt:lpstr>
      <vt:lpstr>Times New Roman</vt:lpstr>
      <vt:lpstr>Wingdings</vt:lpstr>
      <vt:lpstr>Quint Template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Quiz</vt:lpstr>
    </vt:vector>
  </TitlesOfParts>
  <Company>Quint Wellington Redwood Academy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ITIL V3 Foundation Workshop for  IT Service Management- Revisit  Part 1</dc:title>
  <dc:creator>Parry</dc:creator>
  <cp:lastModifiedBy>Hari Thapliyal</cp:lastModifiedBy>
  <cp:revision>1006</cp:revision>
  <dcterms:created xsi:type="dcterms:W3CDTF">2000-12-23T15:17:46Z</dcterms:created>
  <dcterms:modified xsi:type="dcterms:W3CDTF">2015-09-21T05:44:52Z</dcterms:modified>
</cp:coreProperties>
</file>