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82" r:id="rId3"/>
    <p:sldId id="287" r:id="rId4"/>
    <p:sldId id="281" r:id="rId5"/>
    <p:sldId id="285" r:id="rId6"/>
    <p:sldId id="280" r:id="rId7"/>
    <p:sldId id="257" r:id="rId8"/>
    <p:sldId id="278" r:id="rId9"/>
    <p:sldId id="279" r:id="rId10"/>
    <p:sldId id="277" r:id="rId11"/>
    <p:sldId id="270" r:id="rId12"/>
    <p:sldId id="271" r:id="rId13"/>
    <p:sldId id="272" r:id="rId14"/>
    <p:sldId id="273" r:id="rId15"/>
    <p:sldId id="274" r:id="rId16"/>
    <p:sldId id="275" r:id="rId17"/>
    <p:sldId id="276" r:id="rId18"/>
    <p:sldId id="260" r:id="rId19"/>
    <p:sldId id="261" r:id="rId20"/>
    <p:sldId id="269" r:id="rId21"/>
    <p:sldId id="263" r:id="rId22"/>
    <p:sldId id="262" r:id="rId23"/>
    <p:sldId id="264" r:id="rId24"/>
    <p:sldId id="266" r:id="rId25"/>
    <p:sldId id="265" r:id="rId26"/>
    <p:sldId id="267" r:id="rId27"/>
    <p:sldId id="28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70" d="100"/>
          <a:sy n="70"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31B449-243B-496F-B9F1-1604AE011D1A}" type="datetimeFigureOut">
              <a:rPr lang="en-US" smtClean="0"/>
              <a:t>16-Dec-16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347732-BC61-4D42-98B9-2B6E625A3C33}" type="slidenum">
              <a:rPr lang="en-US" smtClean="0"/>
              <a:t>‹#›</a:t>
            </a:fld>
            <a:endParaRPr lang="en-US"/>
          </a:p>
        </p:txBody>
      </p:sp>
    </p:spTree>
    <p:extLst>
      <p:ext uri="{BB962C8B-B14F-4D97-AF65-F5344CB8AC3E}">
        <p14:creationId xmlns:p14="http://schemas.microsoft.com/office/powerpoint/2010/main" val="211941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347732-BC61-4D42-98B9-2B6E625A3C33}" type="slidenum">
              <a:rPr lang="en-US" smtClean="0"/>
              <a:t>1</a:t>
            </a:fld>
            <a:endParaRPr lang="en-US"/>
          </a:p>
        </p:txBody>
      </p:sp>
    </p:spTree>
    <p:extLst>
      <p:ext uri="{BB962C8B-B14F-4D97-AF65-F5344CB8AC3E}">
        <p14:creationId xmlns:p14="http://schemas.microsoft.com/office/powerpoint/2010/main" val="3705401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347732-BC61-4D42-98B9-2B6E625A3C33}" type="slidenum">
              <a:rPr lang="en-US" smtClean="0"/>
              <a:t>12</a:t>
            </a:fld>
            <a:endParaRPr lang="en-US"/>
          </a:p>
        </p:txBody>
      </p:sp>
    </p:spTree>
    <p:extLst>
      <p:ext uri="{BB962C8B-B14F-4D97-AF65-F5344CB8AC3E}">
        <p14:creationId xmlns:p14="http://schemas.microsoft.com/office/powerpoint/2010/main" val="1482118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347732-BC61-4D42-98B9-2B6E625A3C33}" type="slidenum">
              <a:rPr lang="en-US" smtClean="0"/>
              <a:t>13</a:t>
            </a:fld>
            <a:endParaRPr lang="en-US"/>
          </a:p>
        </p:txBody>
      </p:sp>
    </p:spTree>
    <p:extLst>
      <p:ext uri="{BB962C8B-B14F-4D97-AF65-F5344CB8AC3E}">
        <p14:creationId xmlns:p14="http://schemas.microsoft.com/office/powerpoint/2010/main" val="419240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347732-BC61-4D42-98B9-2B6E625A3C33}" type="slidenum">
              <a:rPr lang="en-US" smtClean="0"/>
              <a:t>14</a:t>
            </a:fld>
            <a:endParaRPr lang="en-US"/>
          </a:p>
        </p:txBody>
      </p:sp>
    </p:spTree>
    <p:extLst>
      <p:ext uri="{BB962C8B-B14F-4D97-AF65-F5344CB8AC3E}">
        <p14:creationId xmlns:p14="http://schemas.microsoft.com/office/powerpoint/2010/main" val="1437268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347732-BC61-4D42-98B9-2B6E625A3C33}" type="slidenum">
              <a:rPr lang="en-US" smtClean="0"/>
              <a:t>15</a:t>
            </a:fld>
            <a:endParaRPr lang="en-US"/>
          </a:p>
        </p:txBody>
      </p:sp>
    </p:spTree>
    <p:extLst>
      <p:ext uri="{BB962C8B-B14F-4D97-AF65-F5344CB8AC3E}">
        <p14:creationId xmlns:p14="http://schemas.microsoft.com/office/powerpoint/2010/main" val="3067855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347732-BC61-4D42-98B9-2B6E625A3C33}" type="slidenum">
              <a:rPr lang="en-US" smtClean="0"/>
              <a:t>16</a:t>
            </a:fld>
            <a:endParaRPr lang="en-US"/>
          </a:p>
        </p:txBody>
      </p:sp>
    </p:spTree>
    <p:extLst>
      <p:ext uri="{BB962C8B-B14F-4D97-AF65-F5344CB8AC3E}">
        <p14:creationId xmlns:p14="http://schemas.microsoft.com/office/powerpoint/2010/main" val="3920918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347732-BC61-4D42-98B9-2B6E625A3C33}" type="slidenum">
              <a:rPr lang="en-US" smtClean="0"/>
              <a:t>17</a:t>
            </a:fld>
            <a:endParaRPr lang="en-US"/>
          </a:p>
        </p:txBody>
      </p:sp>
    </p:spTree>
    <p:extLst>
      <p:ext uri="{BB962C8B-B14F-4D97-AF65-F5344CB8AC3E}">
        <p14:creationId xmlns:p14="http://schemas.microsoft.com/office/powerpoint/2010/main" val="15444110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347732-BC61-4D42-98B9-2B6E625A3C33}" type="slidenum">
              <a:rPr lang="en-US" smtClean="0"/>
              <a:t>18</a:t>
            </a:fld>
            <a:endParaRPr lang="en-US"/>
          </a:p>
        </p:txBody>
      </p:sp>
    </p:spTree>
    <p:extLst>
      <p:ext uri="{BB962C8B-B14F-4D97-AF65-F5344CB8AC3E}">
        <p14:creationId xmlns:p14="http://schemas.microsoft.com/office/powerpoint/2010/main" val="536244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347732-BC61-4D42-98B9-2B6E625A3C33}" type="slidenum">
              <a:rPr lang="en-US" smtClean="0"/>
              <a:t>19</a:t>
            </a:fld>
            <a:endParaRPr lang="en-US"/>
          </a:p>
        </p:txBody>
      </p:sp>
    </p:spTree>
    <p:extLst>
      <p:ext uri="{BB962C8B-B14F-4D97-AF65-F5344CB8AC3E}">
        <p14:creationId xmlns:p14="http://schemas.microsoft.com/office/powerpoint/2010/main" val="40324299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347732-BC61-4D42-98B9-2B6E625A3C33}" type="slidenum">
              <a:rPr lang="en-US" smtClean="0"/>
              <a:t>20</a:t>
            </a:fld>
            <a:endParaRPr lang="en-US"/>
          </a:p>
        </p:txBody>
      </p:sp>
    </p:spTree>
    <p:extLst>
      <p:ext uri="{BB962C8B-B14F-4D97-AF65-F5344CB8AC3E}">
        <p14:creationId xmlns:p14="http://schemas.microsoft.com/office/powerpoint/2010/main" val="29355591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347732-BC61-4D42-98B9-2B6E625A3C33}" type="slidenum">
              <a:rPr lang="en-US" smtClean="0"/>
              <a:t>21</a:t>
            </a:fld>
            <a:endParaRPr lang="en-US"/>
          </a:p>
        </p:txBody>
      </p:sp>
    </p:spTree>
    <p:extLst>
      <p:ext uri="{BB962C8B-B14F-4D97-AF65-F5344CB8AC3E}">
        <p14:creationId xmlns:p14="http://schemas.microsoft.com/office/powerpoint/2010/main" val="1148261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347732-BC61-4D42-98B9-2B6E625A3C33}" type="slidenum">
              <a:rPr lang="en-US" smtClean="0"/>
              <a:t>4</a:t>
            </a:fld>
            <a:endParaRPr lang="en-US"/>
          </a:p>
        </p:txBody>
      </p:sp>
    </p:spTree>
    <p:extLst>
      <p:ext uri="{BB962C8B-B14F-4D97-AF65-F5344CB8AC3E}">
        <p14:creationId xmlns:p14="http://schemas.microsoft.com/office/powerpoint/2010/main" val="11698240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347732-BC61-4D42-98B9-2B6E625A3C33}" type="slidenum">
              <a:rPr lang="en-US" smtClean="0"/>
              <a:t>22</a:t>
            </a:fld>
            <a:endParaRPr lang="en-US"/>
          </a:p>
        </p:txBody>
      </p:sp>
    </p:spTree>
    <p:extLst>
      <p:ext uri="{BB962C8B-B14F-4D97-AF65-F5344CB8AC3E}">
        <p14:creationId xmlns:p14="http://schemas.microsoft.com/office/powerpoint/2010/main" val="29527863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347732-BC61-4D42-98B9-2B6E625A3C33}" type="slidenum">
              <a:rPr lang="en-US" smtClean="0"/>
              <a:t>23</a:t>
            </a:fld>
            <a:endParaRPr lang="en-US"/>
          </a:p>
        </p:txBody>
      </p:sp>
    </p:spTree>
    <p:extLst>
      <p:ext uri="{BB962C8B-B14F-4D97-AF65-F5344CB8AC3E}">
        <p14:creationId xmlns:p14="http://schemas.microsoft.com/office/powerpoint/2010/main" val="10942478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347732-BC61-4D42-98B9-2B6E625A3C33}" type="slidenum">
              <a:rPr lang="en-US" smtClean="0"/>
              <a:t>24</a:t>
            </a:fld>
            <a:endParaRPr lang="en-US"/>
          </a:p>
        </p:txBody>
      </p:sp>
    </p:spTree>
    <p:extLst>
      <p:ext uri="{BB962C8B-B14F-4D97-AF65-F5344CB8AC3E}">
        <p14:creationId xmlns:p14="http://schemas.microsoft.com/office/powerpoint/2010/main" val="33832126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347732-BC61-4D42-98B9-2B6E625A3C33}" type="slidenum">
              <a:rPr lang="en-US" smtClean="0"/>
              <a:t>25</a:t>
            </a:fld>
            <a:endParaRPr lang="en-US"/>
          </a:p>
        </p:txBody>
      </p:sp>
    </p:spTree>
    <p:extLst>
      <p:ext uri="{BB962C8B-B14F-4D97-AF65-F5344CB8AC3E}">
        <p14:creationId xmlns:p14="http://schemas.microsoft.com/office/powerpoint/2010/main" val="37163177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347732-BC61-4D42-98B9-2B6E625A3C33}" type="slidenum">
              <a:rPr lang="en-US" smtClean="0"/>
              <a:t>26</a:t>
            </a:fld>
            <a:endParaRPr lang="en-US"/>
          </a:p>
        </p:txBody>
      </p:sp>
    </p:spTree>
    <p:extLst>
      <p:ext uri="{BB962C8B-B14F-4D97-AF65-F5344CB8AC3E}">
        <p14:creationId xmlns:p14="http://schemas.microsoft.com/office/powerpoint/2010/main" val="2199374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347732-BC61-4D42-98B9-2B6E625A3C33}" type="slidenum">
              <a:rPr lang="en-US" smtClean="0"/>
              <a:t>5</a:t>
            </a:fld>
            <a:endParaRPr lang="en-US"/>
          </a:p>
        </p:txBody>
      </p:sp>
    </p:spTree>
    <p:extLst>
      <p:ext uri="{BB962C8B-B14F-4D97-AF65-F5344CB8AC3E}">
        <p14:creationId xmlns:p14="http://schemas.microsoft.com/office/powerpoint/2010/main" val="499072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347732-BC61-4D42-98B9-2B6E625A3C33}" type="slidenum">
              <a:rPr lang="en-US" smtClean="0"/>
              <a:t>6</a:t>
            </a:fld>
            <a:endParaRPr lang="en-US"/>
          </a:p>
        </p:txBody>
      </p:sp>
    </p:spTree>
    <p:extLst>
      <p:ext uri="{BB962C8B-B14F-4D97-AF65-F5344CB8AC3E}">
        <p14:creationId xmlns:p14="http://schemas.microsoft.com/office/powerpoint/2010/main" val="2303522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347732-BC61-4D42-98B9-2B6E625A3C33}" type="slidenum">
              <a:rPr lang="en-US" smtClean="0"/>
              <a:t>7</a:t>
            </a:fld>
            <a:endParaRPr lang="en-US"/>
          </a:p>
        </p:txBody>
      </p:sp>
    </p:spTree>
    <p:extLst>
      <p:ext uri="{BB962C8B-B14F-4D97-AF65-F5344CB8AC3E}">
        <p14:creationId xmlns:p14="http://schemas.microsoft.com/office/powerpoint/2010/main" val="3792630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347732-BC61-4D42-98B9-2B6E625A3C33}" type="slidenum">
              <a:rPr lang="en-US" smtClean="0"/>
              <a:t>8</a:t>
            </a:fld>
            <a:endParaRPr lang="en-US"/>
          </a:p>
        </p:txBody>
      </p:sp>
    </p:spTree>
    <p:extLst>
      <p:ext uri="{BB962C8B-B14F-4D97-AF65-F5344CB8AC3E}">
        <p14:creationId xmlns:p14="http://schemas.microsoft.com/office/powerpoint/2010/main" val="1525655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347732-BC61-4D42-98B9-2B6E625A3C33}" type="slidenum">
              <a:rPr lang="en-US" smtClean="0"/>
              <a:t>9</a:t>
            </a:fld>
            <a:endParaRPr lang="en-US"/>
          </a:p>
        </p:txBody>
      </p:sp>
    </p:spTree>
    <p:extLst>
      <p:ext uri="{BB962C8B-B14F-4D97-AF65-F5344CB8AC3E}">
        <p14:creationId xmlns:p14="http://schemas.microsoft.com/office/powerpoint/2010/main" val="553760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347732-BC61-4D42-98B9-2B6E625A3C33}" type="slidenum">
              <a:rPr lang="en-US" smtClean="0"/>
              <a:t>10</a:t>
            </a:fld>
            <a:endParaRPr lang="en-US"/>
          </a:p>
        </p:txBody>
      </p:sp>
    </p:spTree>
    <p:extLst>
      <p:ext uri="{BB962C8B-B14F-4D97-AF65-F5344CB8AC3E}">
        <p14:creationId xmlns:p14="http://schemas.microsoft.com/office/powerpoint/2010/main" val="188486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347732-BC61-4D42-98B9-2B6E625A3C33}" type="slidenum">
              <a:rPr lang="en-US" smtClean="0"/>
              <a:t>11</a:t>
            </a:fld>
            <a:endParaRPr lang="en-US"/>
          </a:p>
        </p:txBody>
      </p:sp>
    </p:spTree>
    <p:extLst>
      <p:ext uri="{BB962C8B-B14F-4D97-AF65-F5344CB8AC3E}">
        <p14:creationId xmlns:p14="http://schemas.microsoft.com/office/powerpoint/2010/main" val="268404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9499EE0-FC7B-4F41-B15A-A559BB6F5E33}" type="datetimeFigureOut">
              <a:rPr lang="en-US" smtClean="0"/>
              <a:t>16-Dec-16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0943B-9BD2-46BE-87C0-8A4D6AB0AE19}" type="slidenum">
              <a:rPr lang="en-US" smtClean="0"/>
              <a:t>‹#›</a:t>
            </a:fld>
            <a:endParaRPr lang="en-US"/>
          </a:p>
        </p:txBody>
      </p:sp>
    </p:spTree>
    <p:extLst>
      <p:ext uri="{BB962C8B-B14F-4D97-AF65-F5344CB8AC3E}">
        <p14:creationId xmlns:p14="http://schemas.microsoft.com/office/powerpoint/2010/main" val="556223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37882"/>
          </a:xfrm>
          <a:solidFill>
            <a:schemeClr val="bg1">
              <a:lumMod val="95000"/>
            </a:schemeClr>
          </a:solidFill>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838200" y="1084217"/>
            <a:ext cx="10515600" cy="50927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499EE0-FC7B-4F41-B15A-A559BB6F5E33}" type="datetimeFigureOut">
              <a:rPr lang="en-US" smtClean="0"/>
              <a:t>16-Dec-16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0943B-9BD2-46BE-87C0-8A4D6AB0AE19}" type="slidenum">
              <a:rPr lang="en-US" smtClean="0"/>
              <a:t>‹#›</a:t>
            </a:fld>
            <a:endParaRPr lang="en-US"/>
          </a:p>
        </p:txBody>
      </p:sp>
    </p:spTree>
    <p:extLst>
      <p:ext uri="{BB962C8B-B14F-4D97-AF65-F5344CB8AC3E}">
        <p14:creationId xmlns:p14="http://schemas.microsoft.com/office/powerpoint/2010/main" val="22621573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499EE0-FC7B-4F41-B15A-A559BB6F5E33}" type="datetimeFigureOut">
              <a:rPr lang="en-US" smtClean="0"/>
              <a:t>16-Dec-16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10943B-9BD2-46BE-87C0-8A4D6AB0AE19}" type="slidenum">
              <a:rPr lang="en-US" smtClean="0"/>
              <a:t>‹#›</a:t>
            </a:fld>
            <a:endParaRPr lang="en-US"/>
          </a:p>
        </p:txBody>
      </p:sp>
    </p:spTree>
    <p:extLst>
      <p:ext uri="{BB962C8B-B14F-4D97-AF65-F5344CB8AC3E}">
        <p14:creationId xmlns:p14="http://schemas.microsoft.com/office/powerpoint/2010/main" val="4254677701"/>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PRINCE2 Summary</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11194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PRINCE2 Process, PRINCE2 Product Mapping</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881124337"/>
              </p:ext>
            </p:extLst>
          </p:nvPr>
        </p:nvGraphicFramePr>
        <p:xfrm>
          <a:off x="838200" y="1084263"/>
          <a:ext cx="10515600" cy="4966665"/>
        </p:xfrm>
        <a:graphic>
          <a:graphicData uri="http://schemas.openxmlformats.org/drawingml/2006/table">
            <a:tbl>
              <a:tblPr firstRow="1" bandRow="1">
                <a:tableStyleId>{69012ECD-51FC-41F1-AA8D-1B2483CD663E}</a:tableStyleId>
              </a:tblPr>
              <a:tblGrid>
                <a:gridCol w="1931504">
                  <a:extLst>
                    <a:ext uri="{9D8B030D-6E8A-4147-A177-3AD203B41FA5}">
                      <a16:colId xmlns:a16="http://schemas.microsoft.com/office/drawing/2014/main" val="20000"/>
                    </a:ext>
                  </a:extLst>
                </a:gridCol>
                <a:gridCol w="8584096">
                  <a:extLst>
                    <a:ext uri="{9D8B030D-6E8A-4147-A177-3AD203B41FA5}">
                      <a16:colId xmlns:a16="http://schemas.microsoft.com/office/drawing/2014/main" val="20001"/>
                    </a:ext>
                  </a:extLst>
                </a:gridCol>
              </a:tblGrid>
              <a:tr h="571183">
                <a:tc>
                  <a:txBody>
                    <a:bodyPr/>
                    <a:lstStyle/>
                    <a:p>
                      <a:pPr algn="l"/>
                      <a:r>
                        <a:rPr lang="en-US" sz="1600" dirty="0"/>
                        <a:t>PRINCE2 Process</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a:t>Products</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71183">
                <a:tc>
                  <a:txBody>
                    <a:bodyPr/>
                    <a:lstStyle/>
                    <a:p>
                      <a:pPr algn="l" fontAlgn="b"/>
                      <a:r>
                        <a:rPr lang="en-US" sz="1600" u="none" strike="noStrike" dirty="0">
                          <a:effectLst/>
                        </a:rPr>
                        <a:t>Starting up a Project</a:t>
                      </a:r>
                      <a:endParaRPr lang="en-US" sz="1600" b="0" i="0" u="none" strike="noStrike" dirty="0">
                        <a:solidFill>
                          <a:srgbClr val="000000"/>
                        </a:solidFill>
                        <a:effectLst/>
                        <a:latin typeface="Calibri" panose="020F0502020204030204" pitchFamily="34"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a:t>PB</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71183">
                <a:tc>
                  <a:txBody>
                    <a:bodyPr/>
                    <a:lstStyle/>
                    <a:p>
                      <a:pPr algn="l" fontAlgn="b"/>
                      <a:r>
                        <a:rPr lang="en-US" sz="1600" u="none" strike="noStrike">
                          <a:effectLst/>
                        </a:rPr>
                        <a:t>Directing a Project</a:t>
                      </a:r>
                      <a:endParaRPr lang="en-US" sz="1600" b="0" i="0" u="none" strike="noStrike">
                        <a:solidFill>
                          <a:srgbClr val="000000"/>
                        </a:solidFill>
                        <a:effectLst/>
                        <a:latin typeface="Calibri" panose="020F0502020204030204" pitchFamily="34"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79120">
                <a:tc>
                  <a:txBody>
                    <a:bodyPr/>
                    <a:lstStyle/>
                    <a:p>
                      <a:pPr algn="l" fontAlgn="b"/>
                      <a:r>
                        <a:rPr lang="en-US" sz="1600" u="none" strike="noStrike" dirty="0">
                          <a:effectLst/>
                        </a:rPr>
                        <a:t>Initiating a Project</a:t>
                      </a:r>
                      <a:endParaRPr lang="en-US" sz="1600" b="0" i="0" u="none" strike="noStrike" dirty="0">
                        <a:solidFill>
                          <a:srgbClr val="000000"/>
                        </a:solidFill>
                        <a:effectLst/>
                        <a:latin typeface="Calibri" panose="020F0502020204030204" pitchFamily="34"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a:t>PID</a:t>
                      </a:r>
                    </a:p>
                    <a:p>
                      <a:pPr algn="l"/>
                      <a:r>
                        <a:rPr lang="en-US" sz="1600" dirty="0"/>
                        <a:t>BRP</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71183">
                <a:tc>
                  <a:txBody>
                    <a:bodyPr/>
                    <a:lstStyle/>
                    <a:p>
                      <a:pPr algn="l" fontAlgn="b"/>
                      <a:r>
                        <a:rPr lang="en-US" sz="1600" u="none" strike="noStrike" dirty="0">
                          <a:effectLst/>
                        </a:rPr>
                        <a:t>Controlling a Project</a:t>
                      </a:r>
                      <a:endParaRPr lang="en-US" sz="1600" b="0" i="0" u="none" strike="noStrike" dirty="0">
                        <a:solidFill>
                          <a:srgbClr val="000000"/>
                        </a:solidFill>
                        <a:effectLst/>
                        <a:latin typeface="Calibri" panose="020F0502020204030204" pitchFamily="34"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a:t>WP</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765815">
                <a:tc>
                  <a:txBody>
                    <a:bodyPr/>
                    <a:lstStyle/>
                    <a:p>
                      <a:pPr algn="l" fontAlgn="b"/>
                      <a:r>
                        <a:rPr lang="en-US" sz="1600" u="none" strike="noStrike">
                          <a:effectLst/>
                        </a:rPr>
                        <a:t>Managing Product Delivery</a:t>
                      </a:r>
                      <a:endParaRPr lang="en-US" sz="1600" b="0" i="0" u="none" strike="noStrike">
                        <a:solidFill>
                          <a:srgbClr val="000000"/>
                        </a:solidFill>
                        <a:effectLst/>
                        <a:latin typeface="Calibri" panose="020F0502020204030204" pitchFamily="34"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765815">
                <a:tc>
                  <a:txBody>
                    <a:bodyPr/>
                    <a:lstStyle/>
                    <a:p>
                      <a:pPr algn="l" fontAlgn="b"/>
                      <a:r>
                        <a:rPr lang="en-US" sz="1600" u="none" strike="noStrike">
                          <a:effectLst/>
                        </a:rPr>
                        <a:t>Managing a Stage Boundary</a:t>
                      </a:r>
                      <a:endParaRPr lang="en-US" sz="1600" b="0" i="0" u="none" strike="noStrike">
                        <a:solidFill>
                          <a:srgbClr val="000000"/>
                        </a:solidFill>
                        <a:effectLst/>
                        <a:latin typeface="Calibri" panose="020F0502020204030204" pitchFamily="34"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a:t>Stage Plan, Exception Plan</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71183">
                <a:tc>
                  <a:txBody>
                    <a:bodyPr/>
                    <a:lstStyle/>
                    <a:p>
                      <a:pPr algn="l" fontAlgn="b"/>
                      <a:r>
                        <a:rPr lang="en-US" sz="1600" u="none" strike="noStrike" dirty="0">
                          <a:effectLst/>
                        </a:rPr>
                        <a:t>Closing a Project</a:t>
                      </a:r>
                      <a:endParaRPr lang="en-US" sz="1600" b="0" i="0" u="none" strike="noStrike" dirty="0">
                        <a:solidFill>
                          <a:srgbClr val="000000"/>
                        </a:solidFill>
                        <a:effectLst/>
                        <a:latin typeface="Calibri" panose="020F0502020204030204" pitchFamily="34"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a:t>BRP Updated</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160191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Project Management Team Structure</a:t>
            </a:r>
          </a:p>
        </p:txBody>
      </p:sp>
      <p:pic>
        <p:nvPicPr>
          <p:cNvPr id="4" name="Content Placeholder 3"/>
          <p:cNvPicPr>
            <a:picLocks noGrp="1" noChangeAspect="1"/>
          </p:cNvPicPr>
          <p:nvPr>
            <p:ph idx="1"/>
          </p:nvPr>
        </p:nvPicPr>
        <p:blipFill>
          <a:blip r:embed="rId3"/>
          <a:stretch>
            <a:fillRect/>
          </a:stretch>
        </p:blipFill>
        <p:spPr>
          <a:xfrm>
            <a:off x="3670970" y="1084263"/>
            <a:ext cx="4850059" cy="5092700"/>
          </a:xfrm>
          <a:prstGeom prst="rect">
            <a:avLst/>
          </a:prstGeom>
        </p:spPr>
      </p:pic>
      <p:pic>
        <p:nvPicPr>
          <p:cNvPr id="5" name="Picture 4"/>
          <p:cNvPicPr>
            <a:picLocks noChangeAspect="1"/>
          </p:cNvPicPr>
          <p:nvPr/>
        </p:nvPicPr>
        <p:blipFill>
          <a:blip r:embed="rId4"/>
          <a:stretch>
            <a:fillRect/>
          </a:stretch>
        </p:blipFill>
        <p:spPr>
          <a:xfrm>
            <a:off x="3670970" y="6176963"/>
            <a:ext cx="3295650" cy="238125"/>
          </a:xfrm>
          <a:prstGeom prst="rect">
            <a:avLst/>
          </a:prstGeom>
        </p:spPr>
      </p:pic>
    </p:spTree>
    <p:extLst>
      <p:ext uri="{BB962C8B-B14F-4D97-AF65-F5344CB8AC3E}">
        <p14:creationId xmlns:p14="http://schemas.microsoft.com/office/powerpoint/2010/main" val="625078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Project Assurance</a:t>
            </a:r>
          </a:p>
        </p:txBody>
      </p:sp>
      <p:pic>
        <p:nvPicPr>
          <p:cNvPr id="4" name="Content Placeholder 3"/>
          <p:cNvPicPr>
            <a:picLocks noGrp="1" noChangeAspect="1"/>
          </p:cNvPicPr>
          <p:nvPr>
            <p:ph idx="1"/>
          </p:nvPr>
        </p:nvPicPr>
        <p:blipFill>
          <a:blip r:embed="rId3"/>
          <a:stretch>
            <a:fillRect/>
          </a:stretch>
        </p:blipFill>
        <p:spPr>
          <a:xfrm>
            <a:off x="1973331" y="1047681"/>
            <a:ext cx="8245337" cy="5587576"/>
          </a:xfrm>
          <a:prstGeom prst="rect">
            <a:avLst/>
          </a:prstGeom>
        </p:spPr>
      </p:pic>
    </p:spTree>
    <p:extLst>
      <p:ext uri="{BB962C8B-B14F-4D97-AF65-F5344CB8AC3E}">
        <p14:creationId xmlns:p14="http://schemas.microsoft.com/office/powerpoint/2010/main" val="2962529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Facets of Project Manager Role</a:t>
            </a:r>
          </a:p>
        </p:txBody>
      </p:sp>
      <p:pic>
        <p:nvPicPr>
          <p:cNvPr id="4" name="Content Placeholder 3"/>
          <p:cNvPicPr>
            <a:picLocks noGrp="1" noChangeAspect="1"/>
          </p:cNvPicPr>
          <p:nvPr>
            <p:ph idx="1"/>
          </p:nvPr>
        </p:nvPicPr>
        <p:blipFill>
          <a:blip r:embed="rId3"/>
          <a:stretch>
            <a:fillRect/>
          </a:stretch>
        </p:blipFill>
        <p:spPr>
          <a:xfrm>
            <a:off x="2173357" y="1131918"/>
            <a:ext cx="5930554" cy="4550297"/>
          </a:xfrm>
          <a:prstGeom prst="rect">
            <a:avLst/>
          </a:prstGeom>
        </p:spPr>
      </p:pic>
    </p:spTree>
    <p:extLst>
      <p:ext uri="{BB962C8B-B14F-4D97-AF65-F5344CB8AC3E}">
        <p14:creationId xmlns:p14="http://schemas.microsoft.com/office/powerpoint/2010/main" val="3670023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Delegating Tolerance</a:t>
            </a:r>
          </a:p>
        </p:txBody>
      </p:sp>
      <p:pic>
        <p:nvPicPr>
          <p:cNvPr id="4" name="Content Placeholder 3"/>
          <p:cNvPicPr>
            <a:picLocks noGrp="1" noChangeAspect="1"/>
          </p:cNvPicPr>
          <p:nvPr>
            <p:ph idx="1"/>
          </p:nvPr>
        </p:nvPicPr>
        <p:blipFill>
          <a:blip r:embed="rId3"/>
          <a:stretch>
            <a:fillRect/>
          </a:stretch>
        </p:blipFill>
        <p:spPr>
          <a:xfrm>
            <a:off x="4429812" y="1084263"/>
            <a:ext cx="3332376" cy="5092700"/>
          </a:xfrm>
          <a:prstGeom prst="rect">
            <a:avLst/>
          </a:prstGeom>
        </p:spPr>
      </p:pic>
    </p:spTree>
    <p:extLst>
      <p:ext uri="{BB962C8B-B14F-4D97-AF65-F5344CB8AC3E}">
        <p14:creationId xmlns:p14="http://schemas.microsoft.com/office/powerpoint/2010/main" val="3106774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Technical &amp; Management Stages</a:t>
            </a:r>
          </a:p>
        </p:txBody>
      </p:sp>
      <p:pic>
        <p:nvPicPr>
          <p:cNvPr id="4" name="Content Placeholder 3"/>
          <p:cNvPicPr>
            <a:picLocks noGrp="1" noChangeAspect="1"/>
          </p:cNvPicPr>
          <p:nvPr>
            <p:ph idx="1"/>
          </p:nvPr>
        </p:nvPicPr>
        <p:blipFill>
          <a:blip r:embed="rId3"/>
          <a:stretch>
            <a:fillRect/>
          </a:stretch>
        </p:blipFill>
        <p:spPr>
          <a:xfrm>
            <a:off x="2756848" y="537882"/>
            <a:ext cx="7506268" cy="5854889"/>
          </a:xfrm>
          <a:prstGeom prst="rect">
            <a:avLst/>
          </a:prstGeom>
        </p:spPr>
      </p:pic>
    </p:spTree>
    <p:extLst>
      <p:ext uri="{BB962C8B-B14F-4D97-AF65-F5344CB8AC3E}">
        <p14:creationId xmlns:p14="http://schemas.microsoft.com/office/powerpoint/2010/main" val="477343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PRINE2 Processes and Stages</a:t>
            </a:r>
          </a:p>
        </p:txBody>
      </p:sp>
      <p:pic>
        <p:nvPicPr>
          <p:cNvPr id="4" name="Content Placeholder 3"/>
          <p:cNvPicPr>
            <a:picLocks noGrp="1" noChangeAspect="1"/>
          </p:cNvPicPr>
          <p:nvPr>
            <p:ph idx="1"/>
          </p:nvPr>
        </p:nvPicPr>
        <p:blipFill>
          <a:blip r:embed="rId3"/>
          <a:stretch>
            <a:fillRect/>
          </a:stretch>
        </p:blipFill>
        <p:spPr>
          <a:xfrm>
            <a:off x="1351722" y="705264"/>
            <a:ext cx="8644765" cy="5330411"/>
          </a:xfrm>
          <a:prstGeom prst="rect">
            <a:avLst/>
          </a:prstGeom>
        </p:spPr>
      </p:pic>
    </p:spTree>
    <p:extLst>
      <p:ext uri="{BB962C8B-B14F-4D97-AF65-F5344CB8AC3E}">
        <p14:creationId xmlns:p14="http://schemas.microsoft.com/office/powerpoint/2010/main" val="2483618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012" y="116932"/>
            <a:ext cx="2197289" cy="1466208"/>
          </a:xfrm>
        </p:spPr>
        <p:txBody>
          <a:bodyPr>
            <a:normAutofit/>
          </a:bodyPr>
          <a:lstStyle/>
          <a:p>
            <a:r>
              <a:rPr lang="en-US" dirty="0"/>
              <a:t>PRINCE2 Processes</a:t>
            </a:r>
          </a:p>
        </p:txBody>
      </p:sp>
      <p:pic>
        <p:nvPicPr>
          <p:cNvPr id="4" name="Content Placeholder 3"/>
          <p:cNvPicPr>
            <a:picLocks noGrp="1" noChangeAspect="1"/>
          </p:cNvPicPr>
          <p:nvPr>
            <p:ph idx="1"/>
          </p:nvPr>
        </p:nvPicPr>
        <p:blipFill>
          <a:blip r:embed="rId3"/>
          <a:stretch>
            <a:fillRect/>
          </a:stretch>
        </p:blipFill>
        <p:spPr>
          <a:xfrm>
            <a:off x="3302759" y="0"/>
            <a:ext cx="8683020" cy="6858000"/>
          </a:xfrm>
          <a:prstGeom prst="rect">
            <a:avLst/>
          </a:prstGeom>
        </p:spPr>
      </p:pic>
    </p:spTree>
    <p:extLst>
      <p:ext uri="{BB962C8B-B14F-4D97-AF65-F5344CB8AC3E}">
        <p14:creationId xmlns:p14="http://schemas.microsoft.com/office/powerpoint/2010/main" val="2663112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Key PRINCE2 Products</a:t>
            </a:r>
          </a:p>
        </p:txBody>
      </p:sp>
      <p:sp>
        <p:nvSpPr>
          <p:cNvPr id="3" name="Content Placeholder 2"/>
          <p:cNvSpPr>
            <a:spLocks noGrp="1"/>
          </p:cNvSpPr>
          <p:nvPr>
            <p:ph idx="1"/>
          </p:nvPr>
        </p:nvSpPr>
        <p:spPr/>
        <p:txBody>
          <a:bodyPr>
            <a:normAutofit fontScale="62500" lnSpcReduction="20000"/>
          </a:bodyPr>
          <a:lstStyle/>
          <a:p>
            <a:pPr marL="514350" indent="-514350">
              <a:buFont typeface="+mj-lt"/>
              <a:buAutoNum type="arabicPeriod"/>
            </a:pPr>
            <a:r>
              <a:rPr lang="en-US" dirty="0"/>
              <a:t>Project Mandate</a:t>
            </a:r>
          </a:p>
          <a:p>
            <a:pPr marL="514350" indent="-514350">
              <a:buFont typeface="+mj-lt"/>
              <a:buAutoNum type="arabicPeriod"/>
            </a:pPr>
            <a:r>
              <a:rPr lang="en-US" dirty="0"/>
              <a:t>PPD (Project Product Description) = Dev Skills Required + Acceptance Criteria + </a:t>
            </a:r>
            <a:r>
              <a:rPr lang="en-US" b="1" dirty="0">
                <a:solidFill>
                  <a:srgbClr val="FF0000"/>
                </a:solidFill>
              </a:rPr>
              <a:t>Project Level Quality Tolerances</a:t>
            </a:r>
            <a:r>
              <a:rPr lang="en-US" dirty="0"/>
              <a:t> + Acceptance Method + Acceptance Responsibilities </a:t>
            </a:r>
          </a:p>
          <a:p>
            <a:pPr marL="514350" indent="-514350">
              <a:buFont typeface="+mj-lt"/>
              <a:buAutoNum type="arabicPeriod"/>
            </a:pPr>
            <a:r>
              <a:rPr lang="en-US" dirty="0"/>
              <a:t>PB = Project Definition + OBC + </a:t>
            </a:r>
            <a:r>
              <a:rPr lang="en-US" dirty="0">
                <a:solidFill>
                  <a:srgbClr val="C00000"/>
                </a:solidFill>
              </a:rPr>
              <a:t>PPD</a:t>
            </a:r>
            <a:r>
              <a:rPr lang="en-US" dirty="0"/>
              <a:t> + Project Approach + PM Team Structure + Role Description</a:t>
            </a:r>
          </a:p>
          <a:p>
            <a:pPr marL="514350" indent="-514350">
              <a:buFont typeface="+mj-lt"/>
              <a:buAutoNum type="arabicPeriod"/>
            </a:pPr>
            <a:r>
              <a:rPr lang="en-US" dirty="0"/>
              <a:t>BC = Executive Summary + Reasons + Business Options + Expected Benefits + Expected Dis-benefits +timescale+ Costs + Investment Appraisal  + Major Risks</a:t>
            </a:r>
          </a:p>
          <a:p>
            <a:pPr marL="514350" indent="-514350">
              <a:buFont typeface="+mj-lt"/>
              <a:buAutoNum type="arabicPeriod"/>
            </a:pPr>
            <a:r>
              <a:rPr lang="en-US" dirty="0"/>
              <a:t>PD (Product Description) =  Composition + Derivation + Dev Skills Required + Quality Responsibilities (P/R/A) + Quality criteria + </a:t>
            </a:r>
            <a:r>
              <a:rPr lang="en-US" b="1" dirty="0">
                <a:solidFill>
                  <a:srgbClr val="FF0000"/>
                </a:solidFill>
              </a:rPr>
              <a:t>Quality tolerance </a:t>
            </a:r>
            <a:r>
              <a:rPr lang="en-US" dirty="0"/>
              <a:t>+ Quality methods + Quality skills required</a:t>
            </a:r>
          </a:p>
          <a:p>
            <a:pPr marL="514350" indent="-514350">
              <a:buFont typeface="+mj-lt"/>
              <a:buAutoNum type="arabicPeriod"/>
            </a:pPr>
            <a:r>
              <a:rPr lang="en-US" dirty="0"/>
              <a:t>Plan = Description + Prerequisites + External Dependencies + Lessons Incorporated + Monitoring and Control + Budget+ </a:t>
            </a:r>
            <a:r>
              <a:rPr lang="en-US" b="1" dirty="0">
                <a:solidFill>
                  <a:srgbClr val="FF0000"/>
                </a:solidFill>
              </a:rPr>
              <a:t>Tolerances</a:t>
            </a:r>
            <a:r>
              <a:rPr lang="en-US" dirty="0"/>
              <a:t> (T/C/S for Level of Plan. May stage/team related Risk) </a:t>
            </a:r>
            <a:r>
              <a:rPr lang="en-US" dirty="0">
                <a:solidFill>
                  <a:srgbClr val="C00000"/>
                </a:solidFill>
              </a:rPr>
              <a:t>+ Product Description</a:t>
            </a:r>
            <a:r>
              <a:rPr lang="en-US" dirty="0"/>
              <a:t> + Schedule</a:t>
            </a:r>
          </a:p>
          <a:p>
            <a:pPr marL="514350" indent="-514350">
              <a:buFont typeface="+mj-lt"/>
              <a:buAutoNum type="arabicPeriod"/>
            </a:pPr>
            <a:r>
              <a:rPr lang="en-US" dirty="0"/>
              <a:t>PID = Project Definition + BC +  Project Approach + PM Team Structure + Role Description + </a:t>
            </a:r>
            <a:r>
              <a:rPr lang="en-US" dirty="0">
                <a:solidFill>
                  <a:srgbClr val="C00000"/>
                </a:solidFill>
              </a:rPr>
              <a:t>PP + Project Controls + 4 Strategies + Tailoring of PRINCE2</a:t>
            </a:r>
          </a:p>
          <a:p>
            <a:pPr marL="514350" indent="-514350">
              <a:buFont typeface="+mj-lt"/>
              <a:buAutoNum type="arabicPeriod"/>
            </a:pPr>
            <a:r>
              <a:rPr lang="en-US" dirty="0"/>
              <a:t>Work Package= Techniques, process &amp; procedures + Development Interfaces + Ops/Maintenance Interfaces + Configuration </a:t>
            </a:r>
            <a:r>
              <a:rPr lang="en-US" dirty="0" err="1"/>
              <a:t>Mgmt</a:t>
            </a:r>
            <a:r>
              <a:rPr lang="en-US" dirty="0"/>
              <a:t> </a:t>
            </a:r>
            <a:r>
              <a:rPr lang="en-US" dirty="0" err="1"/>
              <a:t>Req</a:t>
            </a:r>
            <a:r>
              <a:rPr lang="en-US" dirty="0"/>
              <a:t> + Joint Agreements (efforts, cost, date, key milestones) + </a:t>
            </a:r>
            <a:r>
              <a:rPr lang="en-US" b="1" dirty="0">
                <a:solidFill>
                  <a:srgbClr val="FF0000"/>
                </a:solidFill>
              </a:rPr>
              <a:t>Tolerance (T/C may be S/R)</a:t>
            </a:r>
            <a:r>
              <a:rPr lang="en-US" dirty="0"/>
              <a:t> + Constraints+ Reporting Arrangements + Problem handling and escalation + approval methods + extracts from stage plan and product description</a:t>
            </a:r>
          </a:p>
          <a:p>
            <a:pPr marL="514350" indent="-514350">
              <a:buFont typeface="+mj-lt"/>
              <a:buAutoNum type="arabicPeriod"/>
            </a:pPr>
            <a:endParaRPr lang="en-US" dirty="0"/>
          </a:p>
          <a:p>
            <a:pPr marL="514350" indent="-514350">
              <a:buFont typeface="+mj-lt"/>
              <a:buAutoNum type="arabicPeriod"/>
            </a:pPr>
            <a:r>
              <a:rPr lang="en-US" dirty="0"/>
              <a:t>PPD -&gt; PBS -&gt; Product Description -&gt; Product Flow Diagram</a:t>
            </a:r>
          </a:p>
          <a:p>
            <a:pPr marL="514350" indent="-514350">
              <a:buFont typeface="+mj-lt"/>
              <a:buAutoNum type="arabicPeriod"/>
            </a:pPr>
            <a:endParaRPr lang="en-US" dirty="0"/>
          </a:p>
        </p:txBody>
      </p:sp>
    </p:spTree>
    <p:extLst>
      <p:ext uri="{BB962C8B-B14F-4D97-AF65-F5344CB8AC3E}">
        <p14:creationId xmlns:p14="http://schemas.microsoft.com/office/powerpoint/2010/main" val="155621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Technique: Product Based Planning</a:t>
            </a:r>
          </a:p>
        </p:txBody>
      </p:sp>
      <p:pic>
        <p:nvPicPr>
          <p:cNvPr id="4" name="Content Placeholder 3"/>
          <p:cNvPicPr>
            <a:picLocks noGrp="1" noChangeAspect="1"/>
          </p:cNvPicPr>
          <p:nvPr>
            <p:ph idx="1"/>
          </p:nvPr>
        </p:nvPicPr>
        <p:blipFill>
          <a:blip r:embed="rId3"/>
          <a:stretch>
            <a:fillRect/>
          </a:stretch>
        </p:blipFill>
        <p:spPr>
          <a:xfrm>
            <a:off x="436542" y="2037660"/>
            <a:ext cx="6283089" cy="4351338"/>
          </a:xfrm>
          <a:prstGeom prst="rect">
            <a:avLst/>
          </a:prstGeom>
        </p:spPr>
      </p:pic>
      <p:pic>
        <p:nvPicPr>
          <p:cNvPr id="5" name="Picture 4"/>
          <p:cNvPicPr>
            <a:picLocks noChangeAspect="1"/>
          </p:cNvPicPr>
          <p:nvPr/>
        </p:nvPicPr>
        <p:blipFill>
          <a:blip r:embed="rId4"/>
          <a:stretch>
            <a:fillRect/>
          </a:stretch>
        </p:blipFill>
        <p:spPr>
          <a:xfrm>
            <a:off x="6212137" y="2202848"/>
            <a:ext cx="5731474" cy="3323309"/>
          </a:xfrm>
          <a:prstGeom prst="rect">
            <a:avLst/>
          </a:prstGeom>
        </p:spPr>
      </p:pic>
    </p:spTree>
    <p:extLst>
      <p:ext uri="{BB962C8B-B14F-4D97-AF65-F5344CB8AC3E}">
        <p14:creationId xmlns:p14="http://schemas.microsoft.com/office/powerpoint/2010/main" val="989683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PRINCE2 Manual Important Pages</a:t>
            </a:r>
          </a:p>
        </p:txBody>
      </p:sp>
      <p:sp>
        <p:nvSpPr>
          <p:cNvPr id="3" name="Content Placeholder 2"/>
          <p:cNvSpPr>
            <a:spLocks noGrp="1"/>
          </p:cNvSpPr>
          <p:nvPr>
            <p:ph idx="1"/>
          </p:nvPr>
        </p:nvSpPr>
        <p:spPr/>
        <p:txBody>
          <a:bodyPr>
            <a:noAutofit/>
          </a:bodyPr>
          <a:lstStyle/>
          <a:p>
            <a:r>
              <a:rPr lang="en-IN" sz="1600" dirty="0"/>
              <a:t>17 A summary of the themes within PRINCE2 (useful for those questions on themes)</a:t>
            </a:r>
          </a:p>
          <a:p>
            <a:r>
              <a:rPr lang="en-IN" sz="1600" dirty="0"/>
              <a:t>23 Useful diagram on the business case development path</a:t>
            </a:r>
          </a:p>
          <a:p>
            <a:r>
              <a:rPr lang="en-IN" sz="1600" dirty="0"/>
              <a:t>33 Useful diagram of the organization structure recommended by PRINCE2</a:t>
            </a:r>
          </a:p>
          <a:p>
            <a:r>
              <a:rPr lang="en-IN" sz="1600" dirty="0"/>
              <a:t>49 Quality audit train, this diagram has been used in some practitioner questions</a:t>
            </a:r>
          </a:p>
          <a:p>
            <a:r>
              <a:rPr lang="en-IN" sz="1600" dirty="0"/>
              <a:t>55 This is one of only two ‘grey boxes' that are included in the syllabus (the other being product based planning)</a:t>
            </a:r>
          </a:p>
          <a:p>
            <a:r>
              <a:rPr lang="en-IN" sz="1600" dirty="0"/>
              <a:t>63 Diagram showing the planning procedure</a:t>
            </a:r>
          </a:p>
          <a:p>
            <a:r>
              <a:rPr lang="en-IN" sz="1600" dirty="0"/>
              <a:t>86 List of risk threat and opportunity responses</a:t>
            </a:r>
          </a:p>
          <a:p>
            <a:r>
              <a:rPr lang="en-IN" sz="1600" dirty="0"/>
              <a:t>95 Change management procedure</a:t>
            </a:r>
          </a:p>
          <a:p>
            <a:r>
              <a:rPr lang="en-IN" sz="1600" dirty="0"/>
              <a:t>102 The six tolerances areas by level</a:t>
            </a:r>
          </a:p>
          <a:p>
            <a:r>
              <a:rPr lang="en-IN" sz="1600" dirty="0"/>
              <a:t>115 If you have a magnifying glass this diagram could be useful</a:t>
            </a:r>
          </a:p>
          <a:p>
            <a:r>
              <a:rPr lang="en-IN" sz="1600" dirty="0"/>
              <a:t>216 The factors that lead to tailoring the method</a:t>
            </a:r>
          </a:p>
          <a:p>
            <a:r>
              <a:rPr lang="en-IN" sz="1600" dirty="0"/>
              <a:t>219 This diagram shows a project in the context of programme</a:t>
            </a:r>
          </a:p>
          <a:p>
            <a:r>
              <a:rPr lang="en-IN" sz="1600" dirty="0"/>
              <a:t>222 Tale with examples of different scales of projects</a:t>
            </a:r>
          </a:p>
          <a:p>
            <a:r>
              <a:rPr lang="en-IN" sz="1600" dirty="0"/>
              <a:t>235 In appendix A the product descriptions in alphabetical order, and should be referenced as needed</a:t>
            </a:r>
          </a:p>
          <a:p>
            <a:r>
              <a:rPr lang="en-IN" sz="1600" dirty="0"/>
              <a:t>269 In appendix C the roles and responsibilities are in A-Z order. Useful when tackling the organization questions</a:t>
            </a:r>
          </a:p>
          <a:p>
            <a:pPr marL="0" indent="0">
              <a:buNone/>
            </a:pPr>
            <a:endParaRPr lang="en-US" sz="1600" dirty="0"/>
          </a:p>
        </p:txBody>
      </p:sp>
    </p:spTree>
    <p:extLst>
      <p:ext uri="{BB962C8B-B14F-4D97-AF65-F5344CB8AC3E}">
        <p14:creationId xmlns:p14="http://schemas.microsoft.com/office/powerpoint/2010/main" val="4210973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7774" y="116932"/>
            <a:ext cx="6636026" cy="771344"/>
          </a:xfrm>
        </p:spPr>
        <p:txBody>
          <a:bodyPr/>
          <a:lstStyle/>
          <a:p>
            <a:r>
              <a:rPr lang="en-US" dirty="0"/>
              <a:t>Technique: Quality Review</a:t>
            </a:r>
          </a:p>
        </p:txBody>
      </p:sp>
      <p:grpSp>
        <p:nvGrpSpPr>
          <p:cNvPr id="3" name="Group 2"/>
          <p:cNvGrpSpPr/>
          <p:nvPr/>
        </p:nvGrpSpPr>
        <p:grpSpPr>
          <a:xfrm>
            <a:off x="0" y="-217004"/>
            <a:ext cx="7373018" cy="7239000"/>
            <a:chOff x="0" y="-217004"/>
            <a:chExt cx="7373018" cy="7239000"/>
          </a:xfrm>
        </p:grpSpPr>
        <p:pic>
          <p:nvPicPr>
            <p:cNvPr id="6" name="Picture 5"/>
            <p:cNvPicPr>
              <a:picLocks noChangeAspect="1"/>
            </p:cNvPicPr>
            <p:nvPr/>
          </p:nvPicPr>
          <p:blipFill>
            <a:blip r:embed="rId3"/>
            <a:stretch>
              <a:fillRect/>
            </a:stretch>
          </p:blipFill>
          <p:spPr>
            <a:xfrm rot="5400000">
              <a:off x="-1343025" y="1126021"/>
              <a:ext cx="7239000" cy="4552950"/>
            </a:xfrm>
            <a:prstGeom prst="rect">
              <a:avLst/>
            </a:prstGeom>
          </p:spPr>
        </p:pic>
        <p:pic>
          <p:nvPicPr>
            <p:cNvPr id="8" name="Picture 7"/>
            <p:cNvPicPr>
              <a:picLocks noChangeAspect="1"/>
            </p:cNvPicPr>
            <p:nvPr/>
          </p:nvPicPr>
          <p:blipFill>
            <a:blip r:embed="rId4"/>
            <a:stretch>
              <a:fillRect/>
            </a:stretch>
          </p:blipFill>
          <p:spPr>
            <a:xfrm rot="5400000">
              <a:off x="3552394" y="2858473"/>
              <a:ext cx="4807927" cy="2833320"/>
            </a:xfrm>
            <a:prstGeom prst="rect">
              <a:avLst/>
            </a:prstGeom>
          </p:spPr>
        </p:pic>
      </p:grpSp>
      <p:sp>
        <p:nvSpPr>
          <p:cNvPr id="9" name="Content Placeholder 8"/>
          <p:cNvSpPr>
            <a:spLocks noGrp="1"/>
          </p:cNvSpPr>
          <p:nvPr>
            <p:ph idx="1"/>
          </p:nvPr>
        </p:nvSpPr>
        <p:spPr>
          <a:xfrm>
            <a:off x="7373018" y="1084217"/>
            <a:ext cx="3980782" cy="5092746"/>
          </a:xfrm>
        </p:spPr>
        <p:txBody>
          <a:bodyPr>
            <a:normAutofit fontScale="62500" lnSpcReduction="20000"/>
          </a:bodyPr>
          <a:lstStyle/>
          <a:p>
            <a:pPr marL="0" indent="0">
              <a:buNone/>
            </a:pPr>
            <a:r>
              <a:rPr lang="en-US" b="1" dirty="0"/>
              <a:t>Review team roles</a:t>
            </a:r>
          </a:p>
          <a:p>
            <a:r>
              <a:rPr lang="en-IN" b="1" dirty="0"/>
              <a:t>Chair </a:t>
            </a:r>
            <a:r>
              <a:rPr lang="en-IN" dirty="0"/>
              <a:t>This role is responsible for the overall </a:t>
            </a:r>
            <a:r>
              <a:rPr lang="en-US" dirty="0"/>
              <a:t>conduct of the review</a:t>
            </a:r>
          </a:p>
          <a:p>
            <a:r>
              <a:rPr lang="en-IN" b="1" dirty="0"/>
              <a:t>Presenter </a:t>
            </a:r>
            <a:r>
              <a:rPr lang="en-IN" dirty="0"/>
              <a:t>This role introduces the product for review and represents the producer(s) of the product. The presenter also coordinates and tracks the work after the review, i.e. applying the changes to the product agreed </a:t>
            </a:r>
            <a:r>
              <a:rPr lang="en-US" dirty="0"/>
              <a:t>by the team</a:t>
            </a:r>
          </a:p>
          <a:p>
            <a:r>
              <a:rPr lang="en-IN" b="1" dirty="0"/>
              <a:t>Reviewer </a:t>
            </a:r>
            <a:r>
              <a:rPr lang="en-IN" dirty="0"/>
              <a:t>This role reviews the product,</a:t>
            </a:r>
          </a:p>
          <a:p>
            <a:r>
              <a:rPr lang="en-IN" dirty="0"/>
              <a:t>submits questions and confirms corrections </a:t>
            </a:r>
            <a:r>
              <a:rPr lang="en-US" dirty="0"/>
              <a:t>and/or improvements</a:t>
            </a:r>
          </a:p>
          <a:p>
            <a:r>
              <a:rPr lang="en-US" b="1" dirty="0"/>
              <a:t>Administrator </a:t>
            </a:r>
            <a:r>
              <a:rPr lang="en-US" dirty="0"/>
              <a:t>This role provides </a:t>
            </a:r>
            <a:r>
              <a:rPr lang="en-IN" dirty="0"/>
              <a:t>administrative support for the chair and records the result and actions.</a:t>
            </a:r>
          </a:p>
          <a:p>
            <a:r>
              <a:rPr lang="en-IN" b="1" dirty="0"/>
              <a:t>Approver </a:t>
            </a:r>
            <a:r>
              <a:rPr lang="en-IN" dirty="0"/>
              <a:t>If the person (or group) who will approve the product participates in the  quality review, it may be possible to approve the product as part of the review.</a:t>
            </a:r>
          </a:p>
        </p:txBody>
      </p:sp>
    </p:spTree>
    <p:extLst>
      <p:ext uri="{BB962C8B-B14F-4D97-AF65-F5344CB8AC3E}">
        <p14:creationId xmlns:p14="http://schemas.microsoft.com/office/powerpoint/2010/main" val="736723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Estimation Techniques</a:t>
            </a:r>
          </a:p>
        </p:txBody>
      </p:sp>
      <p:sp>
        <p:nvSpPr>
          <p:cNvPr id="3" name="Content Placeholder 2"/>
          <p:cNvSpPr>
            <a:spLocks noGrp="1"/>
          </p:cNvSpPr>
          <p:nvPr>
            <p:ph idx="1"/>
          </p:nvPr>
        </p:nvSpPr>
        <p:spPr/>
        <p:txBody>
          <a:bodyPr/>
          <a:lstStyle/>
          <a:p>
            <a:r>
              <a:rPr lang="en-US" dirty="0"/>
              <a:t>Top down estimating</a:t>
            </a:r>
          </a:p>
          <a:p>
            <a:r>
              <a:rPr lang="en-US" dirty="0"/>
              <a:t>Bottom up estimating</a:t>
            </a:r>
          </a:p>
          <a:p>
            <a:r>
              <a:rPr lang="en-US" dirty="0"/>
              <a:t>Top-down and bottom-up approach</a:t>
            </a:r>
          </a:p>
          <a:p>
            <a:r>
              <a:rPr lang="en-US" dirty="0"/>
              <a:t>Comparative estimating</a:t>
            </a:r>
          </a:p>
          <a:p>
            <a:r>
              <a:rPr lang="en-US" dirty="0"/>
              <a:t>Parametric estimating</a:t>
            </a:r>
          </a:p>
          <a:p>
            <a:r>
              <a:rPr lang="en-US" dirty="0"/>
              <a:t>Single point estimating</a:t>
            </a:r>
          </a:p>
          <a:p>
            <a:r>
              <a:rPr lang="en-US" dirty="0"/>
              <a:t>Three point estimating</a:t>
            </a:r>
          </a:p>
          <a:p>
            <a:r>
              <a:rPr lang="en-US" dirty="0"/>
              <a:t>Delphi techniques</a:t>
            </a:r>
          </a:p>
        </p:txBody>
      </p:sp>
    </p:spTree>
    <p:extLst>
      <p:ext uri="{BB962C8B-B14F-4D97-AF65-F5344CB8AC3E}">
        <p14:creationId xmlns:p14="http://schemas.microsoft.com/office/powerpoint/2010/main" val="3438864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rules for estimating</a:t>
            </a:r>
          </a:p>
        </p:txBody>
      </p:sp>
      <p:sp>
        <p:nvSpPr>
          <p:cNvPr id="3" name="Content Placeholder 2"/>
          <p:cNvSpPr>
            <a:spLocks noGrp="1"/>
          </p:cNvSpPr>
          <p:nvPr>
            <p:ph idx="1"/>
          </p:nvPr>
        </p:nvSpPr>
        <p:spPr/>
        <p:txBody>
          <a:bodyPr>
            <a:normAutofit fontScale="92500" lnSpcReduction="20000"/>
          </a:bodyPr>
          <a:lstStyle/>
          <a:p>
            <a:r>
              <a:rPr lang="en-IN" dirty="0"/>
              <a:t>Assume that resources will only be productive for, say, 80% of their time</a:t>
            </a:r>
          </a:p>
          <a:p>
            <a:r>
              <a:rPr lang="en-IN" dirty="0"/>
              <a:t>Resources working on multiple projects take longer to complete tasks because of time </a:t>
            </a:r>
            <a:r>
              <a:rPr lang="en-US" dirty="0"/>
              <a:t>lost switching between them</a:t>
            </a:r>
          </a:p>
          <a:p>
            <a:r>
              <a:rPr lang="en-IN" dirty="0"/>
              <a:t>People are generally optimistic and often underestimate how long tasks will take</a:t>
            </a:r>
          </a:p>
          <a:p>
            <a:r>
              <a:rPr lang="en-IN" dirty="0"/>
              <a:t>Estimate numbers should be accompanied by assumptions.</a:t>
            </a:r>
          </a:p>
          <a:p>
            <a:r>
              <a:rPr lang="en-IN" dirty="0"/>
              <a:t>Make use of other people’s experiences and </a:t>
            </a:r>
            <a:r>
              <a:rPr lang="en-US" dirty="0"/>
              <a:t>your own</a:t>
            </a:r>
          </a:p>
          <a:p>
            <a:r>
              <a:rPr lang="en-IN" dirty="0"/>
              <a:t>Ensure that the person responsible for creating the product is also responsible for </a:t>
            </a:r>
            <a:r>
              <a:rPr lang="en-US" dirty="0"/>
              <a:t>providing the effort estimates</a:t>
            </a:r>
          </a:p>
          <a:p>
            <a:r>
              <a:rPr lang="en-IN" dirty="0"/>
              <a:t>Always build in provision for problem solving, meetings and other unexpected </a:t>
            </a:r>
            <a:r>
              <a:rPr lang="en-US" dirty="0"/>
              <a:t>events</a:t>
            </a:r>
          </a:p>
          <a:p>
            <a:r>
              <a:rPr lang="en-IN" dirty="0"/>
              <a:t>Cost each activity rather than trying to cost the plan as a whole</a:t>
            </a:r>
          </a:p>
          <a:p>
            <a:r>
              <a:rPr lang="en-US" dirty="0"/>
              <a:t>Communicate any assumptions, exclusions or </a:t>
            </a:r>
            <a:r>
              <a:rPr lang="en-IN" dirty="0"/>
              <a:t>constraints you have to the user(s).</a:t>
            </a:r>
            <a:endParaRPr lang="en-US" dirty="0"/>
          </a:p>
          <a:p>
            <a:endParaRPr lang="en-US" dirty="0"/>
          </a:p>
        </p:txBody>
      </p:sp>
    </p:spTree>
    <p:extLst>
      <p:ext uri="{BB962C8B-B14F-4D97-AF65-F5344CB8AC3E}">
        <p14:creationId xmlns:p14="http://schemas.microsoft.com/office/powerpoint/2010/main" val="3511470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Threat and opportunity responses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89433390"/>
              </p:ext>
            </p:extLst>
          </p:nvPr>
        </p:nvGraphicFramePr>
        <p:xfrm>
          <a:off x="722146" y="991145"/>
          <a:ext cx="9909460" cy="3747138"/>
        </p:xfrm>
        <a:graphic>
          <a:graphicData uri="http://schemas.openxmlformats.org/drawingml/2006/table">
            <a:tbl>
              <a:tblPr firstRow="1">
                <a:tableStyleId>{B301B821-A1FF-4177-AEE7-76D212191A09}</a:tableStyleId>
              </a:tblPr>
              <a:tblGrid>
                <a:gridCol w="6093395">
                  <a:extLst>
                    <a:ext uri="{9D8B030D-6E8A-4147-A177-3AD203B41FA5}">
                      <a16:colId xmlns:a16="http://schemas.microsoft.com/office/drawing/2014/main" val="20000"/>
                    </a:ext>
                  </a:extLst>
                </a:gridCol>
                <a:gridCol w="3816065">
                  <a:extLst>
                    <a:ext uri="{9D8B030D-6E8A-4147-A177-3AD203B41FA5}">
                      <a16:colId xmlns:a16="http://schemas.microsoft.com/office/drawing/2014/main" val="20001"/>
                    </a:ext>
                  </a:extLst>
                </a:gridCol>
              </a:tblGrid>
              <a:tr h="487363">
                <a:tc>
                  <a:txBody>
                    <a:bodyPr/>
                    <a:lstStyle/>
                    <a:p>
                      <a:pPr algn="l" fontAlgn="b"/>
                      <a:r>
                        <a:rPr lang="en-US" sz="2400" u="none" strike="noStrike" dirty="0">
                          <a:effectLst/>
                        </a:rPr>
                        <a:t>Threat responses </a:t>
                      </a:r>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a:effectLst/>
                        </a:rPr>
                        <a:t>Opportunity responses</a:t>
                      </a:r>
                      <a:endParaRPr lang="en-US" sz="24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87363">
                <a:tc>
                  <a:txBody>
                    <a:bodyPr/>
                    <a:lstStyle/>
                    <a:p>
                      <a:pPr algn="l" fontAlgn="b"/>
                      <a:r>
                        <a:rPr lang="en-US" sz="2400" u="none" strike="noStrike">
                          <a:effectLst/>
                        </a:rPr>
                        <a:t>Avoid</a:t>
                      </a:r>
                      <a:endParaRPr lang="en-US" sz="24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a:effectLst/>
                        </a:rPr>
                        <a:t>Exploit</a:t>
                      </a:r>
                      <a:endParaRPr lang="en-US" sz="24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87363">
                <a:tc>
                  <a:txBody>
                    <a:bodyPr/>
                    <a:lstStyle/>
                    <a:p>
                      <a:pPr algn="l" fontAlgn="b"/>
                      <a:r>
                        <a:rPr lang="en-US" sz="2400" u="none" strike="noStrike">
                          <a:effectLst/>
                        </a:rPr>
                        <a:t>Reduce (probability and/or impact)</a:t>
                      </a:r>
                      <a:endParaRPr lang="en-US" sz="24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l" fontAlgn="ctr"/>
                      <a:r>
                        <a:rPr lang="en-US" sz="2400" u="none" strike="noStrike" dirty="0">
                          <a:effectLst/>
                        </a:rPr>
                        <a:t>Enhance</a:t>
                      </a:r>
                      <a:endParaRPr lang="en-US" sz="24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87363">
                <a:tc>
                  <a:txBody>
                    <a:bodyPr/>
                    <a:lstStyle/>
                    <a:p>
                      <a:pPr algn="l" fontAlgn="b"/>
                      <a:r>
                        <a:rPr lang="en-US" sz="2400" u="none" strike="noStrike">
                          <a:effectLst/>
                        </a:rPr>
                        <a:t>Fallback (reduces impact only)</a:t>
                      </a:r>
                      <a:endParaRPr lang="en-US" sz="24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0003"/>
                  </a:ext>
                </a:extLst>
              </a:tr>
              <a:tr h="822960">
                <a:tc>
                  <a:txBody>
                    <a:bodyPr/>
                    <a:lstStyle/>
                    <a:p>
                      <a:pPr algn="l" fontAlgn="b"/>
                      <a:r>
                        <a:rPr lang="en-IN" sz="2400" u="none" strike="noStrike">
                          <a:effectLst/>
                        </a:rPr>
                        <a:t>Transfer (reduces impact only, and often only the financial impact)</a:t>
                      </a:r>
                      <a:endParaRPr lang="en-IN" sz="24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0004"/>
                  </a:ext>
                </a:extLst>
              </a:tr>
              <a:tr h="487363">
                <a:tc>
                  <a:txBody>
                    <a:bodyPr/>
                    <a:lstStyle/>
                    <a:p>
                      <a:pPr algn="l" fontAlgn="b"/>
                      <a:r>
                        <a:rPr lang="en-US" sz="2400" u="none" strike="noStrike">
                          <a:effectLst/>
                        </a:rPr>
                        <a:t>Accept</a:t>
                      </a:r>
                      <a:endParaRPr lang="en-US" sz="24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a:effectLst/>
                        </a:rPr>
                        <a:t>Reject</a:t>
                      </a:r>
                      <a:endParaRPr lang="en-US" sz="24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87363">
                <a:tc>
                  <a:txBody>
                    <a:bodyPr/>
                    <a:lstStyle/>
                    <a:p>
                      <a:pPr algn="l" fontAlgn="b"/>
                      <a:r>
                        <a:rPr lang="en-US" sz="2400" u="none" strike="noStrike" dirty="0">
                          <a:effectLst/>
                        </a:rPr>
                        <a:t>Share</a:t>
                      </a:r>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dirty="0">
                          <a:effectLst/>
                        </a:rPr>
                        <a:t>Share</a:t>
                      </a:r>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18502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Risk Management Procedure</a:t>
            </a:r>
          </a:p>
        </p:txBody>
      </p:sp>
      <p:sp>
        <p:nvSpPr>
          <p:cNvPr id="3" name="Content Placeholder 2"/>
          <p:cNvSpPr>
            <a:spLocks noGrp="1"/>
          </p:cNvSpPr>
          <p:nvPr>
            <p:ph idx="1"/>
          </p:nvPr>
        </p:nvSpPr>
        <p:spPr/>
        <p:txBody>
          <a:bodyPr/>
          <a:lstStyle/>
          <a:p>
            <a:pPr marL="514350" indent="-514350">
              <a:buFont typeface="+mj-lt"/>
              <a:buAutoNum type="arabicPeriod"/>
            </a:pPr>
            <a:r>
              <a:rPr lang="en-US" dirty="0"/>
              <a:t>Identify</a:t>
            </a:r>
          </a:p>
          <a:p>
            <a:pPr marL="514350" indent="-514350">
              <a:buFont typeface="+mj-lt"/>
              <a:buAutoNum type="arabicPeriod"/>
            </a:pPr>
            <a:r>
              <a:rPr lang="en-US" dirty="0"/>
              <a:t>Assess</a:t>
            </a:r>
          </a:p>
          <a:p>
            <a:pPr marL="514350" indent="-514350">
              <a:buFont typeface="+mj-lt"/>
              <a:buAutoNum type="arabicPeriod"/>
            </a:pPr>
            <a:r>
              <a:rPr lang="en-US" dirty="0"/>
              <a:t>Plan</a:t>
            </a:r>
          </a:p>
          <a:p>
            <a:pPr marL="514350" indent="-514350">
              <a:buFont typeface="+mj-lt"/>
              <a:buAutoNum type="arabicPeriod"/>
            </a:pPr>
            <a:r>
              <a:rPr lang="en-US" dirty="0"/>
              <a:t>Implement</a:t>
            </a:r>
          </a:p>
          <a:p>
            <a:pPr marL="514350" indent="-514350">
              <a:buFont typeface="+mj-lt"/>
              <a:buAutoNum type="arabicPeriod"/>
            </a:pPr>
            <a:r>
              <a:rPr lang="en-US" dirty="0"/>
              <a:t>Communicate</a:t>
            </a:r>
          </a:p>
        </p:txBody>
      </p:sp>
    </p:spTree>
    <p:extLst>
      <p:ext uri="{BB962C8B-B14F-4D97-AF65-F5344CB8AC3E}">
        <p14:creationId xmlns:p14="http://schemas.microsoft.com/office/powerpoint/2010/main" val="2374141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Risk Register</a:t>
            </a:r>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IN" dirty="0"/>
              <a:t>Who raised the risk</a:t>
            </a:r>
          </a:p>
          <a:p>
            <a:pPr marL="514350" indent="-514350">
              <a:buFont typeface="+mj-lt"/>
              <a:buAutoNum type="arabicPeriod"/>
            </a:pPr>
            <a:r>
              <a:rPr lang="en-IN" dirty="0"/>
              <a:t>When it was raised</a:t>
            </a:r>
          </a:p>
          <a:p>
            <a:pPr marL="514350" indent="-514350">
              <a:buFont typeface="+mj-lt"/>
              <a:buAutoNum type="arabicPeriod"/>
            </a:pPr>
            <a:r>
              <a:rPr lang="en-IN" dirty="0"/>
              <a:t>The category of risk</a:t>
            </a:r>
          </a:p>
          <a:p>
            <a:pPr marL="514350" indent="-514350">
              <a:buFont typeface="+mj-lt"/>
              <a:buAutoNum type="arabicPeriod"/>
            </a:pPr>
            <a:r>
              <a:rPr lang="en-IN" dirty="0"/>
              <a:t>The description of the risk (cause, risk event, effect)</a:t>
            </a:r>
          </a:p>
          <a:p>
            <a:pPr marL="514350" indent="-514350">
              <a:buFont typeface="+mj-lt"/>
              <a:buAutoNum type="arabicPeriod"/>
            </a:pPr>
            <a:r>
              <a:rPr lang="en-IN" dirty="0"/>
              <a:t>Probability, impact and expected value</a:t>
            </a:r>
          </a:p>
          <a:p>
            <a:pPr marL="514350" indent="-514350">
              <a:buFont typeface="+mj-lt"/>
              <a:buAutoNum type="arabicPeriod"/>
            </a:pPr>
            <a:r>
              <a:rPr lang="en-IN" dirty="0"/>
              <a:t>Proximity</a:t>
            </a:r>
          </a:p>
          <a:p>
            <a:pPr marL="514350" indent="-514350">
              <a:buFont typeface="+mj-lt"/>
              <a:buAutoNum type="arabicPeriod"/>
            </a:pPr>
            <a:r>
              <a:rPr lang="en-IN" dirty="0"/>
              <a:t>Risk response category</a:t>
            </a:r>
          </a:p>
          <a:p>
            <a:pPr marL="514350" indent="-514350">
              <a:buFont typeface="+mj-lt"/>
              <a:buAutoNum type="arabicPeriod"/>
            </a:pPr>
            <a:r>
              <a:rPr lang="en-IN" dirty="0"/>
              <a:t>Risk response actions</a:t>
            </a:r>
          </a:p>
          <a:p>
            <a:pPr marL="514350" indent="-514350">
              <a:buFont typeface="+mj-lt"/>
              <a:buAutoNum type="arabicPeriod"/>
            </a:pPr>
            <a:r>
              <a:rPr lang="en-IN" dirty="0"/>
              <a:t>Risk status</a:t>
            </a:r>
          </a:p>
          <a:p>
            <a:pPr marL="514350" indent="-514350">
              <a:buFont typeface="+mj-lt"/>
              <a:buAutoNum type="arabicPeriod"/>
            </a:pPr>
            <a:r>
              <a:rPr lang="en-IN" dirty="0"/>
              <a:t>Risk owner</a:t>
            </a:r>
          </a:p>
          <a:p>
            <a:pPr marL="514350" indent="-514350">
              <a:buFont typeface="+mj-lt"/>
              <a:buAutoNum type="arabicPeriod"/>
            </a:pPr>
            <a:r>
              <a:rPr lang="en-IN" dirty="0"/>
              <a:t>Risk </a:t>
            </a:r>
            <a:r>
              <a:rPr lang="en-IN" dirty="0" err="1"/>
              <a:t>actionee</a:t>
            </a:r>
            <a:r>
              <a:rPr lang="en-IN" dirty="0"/>
              <a:t>.</a:t>
            </a:r>
            <a:endParaRPr lang="en-US" dirty="0"/>
          </a:p>
        </p:txBody>
      </p:sp>
    </p:spTree>
    <p:extLst>
      <p:ext uri="{BB962C8B-B14F-4D97-AF65-F5344CB8AC3E}">
        <p14:creationId xmlns:p14="http://schemas.microsoft.com/office/powerpoint/2010/main" val="1247334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Issue and Change Control Procedure</a:t>
            </a:r>
          </a:p>
        </p:txBody>
      </p:sp>
      <p:pic>
        <p:nvPicPr>
          <p:cNvPr id="4" name="Content Placeholder 3"/>
          <p:cNvPicPr>
            <a:picLocks noGrp="1" noChangeAspect="1"/>
          </p:cNvPicPr>
          <p:nvPr>
            <p:ph idx="1"/>
          </p:nvPr>
        </p:nvPicPr>
        <p:blipFill>
          <a:blip r:embed="rId3"/>
          <a:stretch>
            <a:fillRect/>
          </a:stretch>
        </p:blipFill>
        <p:spPr>
          <a:xfrm>
            <a:off x="2350580" y="888276"/>
            <a:ext cx="9708209" cy="5349921"/>
          </a:xfrm>
          <a:prstGeom prst="rect">
            <a:avLst/>
          </a:prstGeom>
        </p:spPr>
      </p:pic>
      <p:sp>
        <p:nvSpPr>
          <p:cNvPr id="5" name="Rectangle 4"/>
          <p:cNvSpPr/>
          <p:nvPr/>
        </p:nvSpPr>
        <p:spPr>
          <a:xfrm>
            <a:off x="294861" y="1931849"/>
            <a:ext cx="2342322" cy="1477328"/>
          </a:xfrm>
          <a:prstGeom prst="rect">
            <a:avLst/>
          </a:prstGeom>
        </p:spPr>
        <p:txBody>
          <a:bodyPr wrap="square">
            <a:spAutoFit/>
          </a:bodyPr>
          <a:lstStyle/>
          <a:p>
            <a:r>
              <a:rPr lang="en-US" b="1" dirty="0"/>
              <a:t>Types of Issue</a:t>
            </a:r>
          </a:p>
          <a:p>
            <a:endParaRPr lang="en-US" dirty="0"/>
          </a:p>
          <a:p>
            <a:pPr marL="285750" indent="-285750">
              <a:buFont typeface="Arial" panose="020B0604020202020204" pitchFamily="34" charset="0"/>
              <a:buChar char="•"/>
            </a:pPr>
            <a:r>
              <a:rPr lang="en-US" dirty="0"/>
              <a:t>Request for Change</a:t>
            </a:r>
          </a:p>
          <a:p>
            <a:pPr marL="285750" indent="-285750">
              <a:buFont typeface="Arial" panose="020B0604020202020204" pitchFamily="34" charset="0"/>
              <a:buChar char="•"/>
            </a:pPr>
            <a:r>
              <a:rPr lang="en-US" dirty="0"/>
              <a:t>Off-specification</a:t>
            </a:r>
          </a:p>
          <a:p>
            <a:pPr marL="285750" indent="-285750">
              <a:buFont typeface="Arial" panose="020B0604020202020204" pitchFamily="34" charset="0"/>
              <a:buChar char="•"/>
            </a:pPr>
            <a:r>
              <a:rPr lang="en-US" dirty="0"/>
              <a:t>Problem/Concerns</a:t>
            </a:r>
          </a:p>
        </p:txBody>
      </p:sp>
    </p:spTree>
    <p:extLst>
      <p:ext uri="{BB962C8B-B14F-4D97-AF65-F5344CB8AC3E}">
        <p14:creationId xmlns:p14="http://schemas.microsoft.com/office/powerpoint/2010/main" val="362016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Request for Change Possible Decisions</a:t>
            </a:r>
          </a:p>
        </p:txBody>
      </p:sp>
      <p:sp>
        <p:nvSpPr>
          <p:cNvPr id="3" name="Content Placeholder 2"/>
          <p:cNvSpPr>
            <a:spLocks noGrp="1"/>
          </p:cNvSpPr>
          <p:nvPr>
            <p:ph idx="1"/>
          </p:nvPr>
        </p:nvSpPr>
        <p:spPr/>
        <p:txBody>
          <a:bodyPr/>
          <a:lstStyle/>
          <a:p>
            <a:r>
              <a:rPr lang="en-US" dirty="0"/>
              <a:t>Approve the Change</a:t>
            </a:r>
          </a:p>
          <a:p>
            <a:r>
              <a:rPr lang="en-US" dirty="0"/>
              <a:t>Reject the Change</a:t>
            </a:r>
          </a:p>
          <a:p>
            <a:r>
              <a:rPr lang="en-US" dirty="0"/>
              <a:t>Defer decision</a:t>
            </a:r>
          </a:p>
          <a:p>
            <a:r>
              <a:rPr lang="en-US" dirty="0"/>
              <a:t>Request more info</a:t>
            </a:r>
          </a:p>
          <a:p>
            <a:r>
              <a:rPr lang="en-US" dirty="0"/>
              <a:t>Ask for an Exception Plan</a:t>
            </a:r>
          </a:p>
        </p:txBody>
      </p:sp>
    </p:spTree>
    <p:extLst>
      <p:ext uri="{BB962C8B-B14F-4D97-AF65-F5344CB8AC3E}">
        <p14:creationId xmlns:p14="http://schemas.microsoft.com/office/powerpoint/2010/main" val="3400030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Project Timeline</a:t>
            </a:r>
          </a:p>
        </p:txBody>
      </p:sp>
      <p:pic>
        <p:nvPicPr>
          <p:cNvPr id="4" name="Content Placeholder 3"/>
          <p:cNvPicPr>
            <a:picLocks noGrp="1" noChangeAspect="1"/>
          </p:cNvPicPr>
          <p:nvPr>
            <p:ph idx="1"/>
          </p:nvPr>
        </p:nvPicPr>
        <p:blipFill>
          <a:blip r:embed="rId2"/>
          <a:stretch>
            <a:fillRect/>
          </a:stretch>
        </p:blipFill>
        <p:spPr>
          <a:xfrm>
            <a:off x="1560450" y="1084263"/>
            <a:ext cx="9071099" cy="5092700"/>
          </a:xfrm>
          <a:prstGeom prst="rect">
            <a:avLst/>
          </a:prstGeom>
        </p:spPr>
      </p:pic>
    </p:spTree>
    <p:extLst>
      <p:ext uri="{BB962C8B-B14F-4D97-AF65-F5344CB8AC3E}">
        <p14:creationId xmlns:p14="http://schemas.microsoft.com/office/powerpoint/2010/main" val="1152772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P2F: Student Book Summary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91958526"/>
              </p:ext>
            </p:extLst>
          </p:nvPr>
        </p:nvGraphicFramePr>
        <p:xfrm>
          <a:off x="1126435" y="1152941"/>
          <a:ext cx="9109386" cy="5010779"/>
        </p:xfrm>
        <a:graphic>
          <a:graphicData uri="http://schemas.openxmlformats.org/drawingml/2006/table">
            <a:tbl>
              <a:tblPr firstRow="1" bandRow="1">
                <a:tableStyleId>{69012ECD-51FC-41F1-AA8D-1B2483CD663E}</a:tableStyleId>
              </a:tblPr>
              <a:tblGrid>
                <a:gridCol w="4662808">
                  <a:extLst>
                    <a:ext uri="{9D8B030D-6E8A-4147-A177-3AD203B41FA5}">
                      <a16:colId xmlns:a16="http://schemas.microsoft.com/office/drawing/2014/main" val="20000"/>
                    </a:ext>
                  </a:extLst>
                </a:gridCol>
                <a:gridCol w="1323362">
                  <a:extLst>
                    <a:ext uri="{9D8B030D-6E8A-4147-A177-3AD203B41FA5}">
                      <a16:colId xmlns:a16="http://schemas.microsoft.com/office/drawing/2014/main" val="1901151414"/>
                    </a:ext>
                  </a:extLst>
                </a:gridCol>
                <a:gridCol w="1561608">
                  <a:extLst>
                    <a:ext uri="{9D8B030D-6E8A-4147-A177-3AD203B41FA5}">
                      <a16:colId xmlns:a16="http://schemas.microsoft.com/office/drawing/2014/main" val="3777902422"/>
                    </a:ext>
                  </a:extLst>
                </a:gridCol>
                <a:gridCol w="1561608">
                  <a:extLst>
                    <a:ext uri="{9D8B030D-6E8A-4147-A177-3AD203B41FA5}">
                      <a16:colId xmlns:a16="http://schemas.microsoft.com/office/drawing/2014/main" val="20002"/>
                    </a:ext>
                  </a:extLst>
                </a:gridCol>
              </a:tblGrid>
              <a:tr h="457200">
                <a:tc>
                  <a:txBody>
                    <a:bodyPr/>
                    <a:lstStyle/>
                    <a:p>
                      <a:pPr algn="l" fontAlgn="b"/>
                      <a:r>
                        <a:rPr lang="en-US" sz="2400" u="none" strike="noStrike" dirty="0">
                          <a:effectLst/>
                        </a:rPr>
                        <a:t>Student Book</a:t>
                      </a:r>
                      <a:endParaRPr lang="en-US" sz="24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dirty="0">
                          <a:effectLst/>
                        </a:rPr>
                        <a:t>Start</a:t>
                      </a:r>
                      <a:endParaRPr lang="en-US" sz="2400" b="0"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dirty="0">
                          <a:effectLst/>
                        </a:rPr>
                        <a:t>End</a:t>
                      </a:r>
                      <a:endParaRPr lang="en-US" sz="2400" b="0"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dirty="0">
                          <a:effectLst/>
                        </a:rPr>
                        <a:t>Total Pages</a:t>
                      </a:r>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00981">
                <a:tc>
                  <a:txBody>
                    <a:bodyPr/>
                    <a:lstStyle/>
                    <a:p>
                      <a:pPr algn="l" fontAlgn="b"/>
                      <a:r>
                        <a:rPr lang="en-US" sz="2400" u="none" strike="noStrike" dirty="0">
                          <a:effectLst/>
                        </a:rPr>
                        <a:t>PRINCE2 Syllabus Explained</a:t>
                      </a:r>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12</a:t>
                      </a:r>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38</a:t>
                      </a:r>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24</a:t>
                      </a:r>
                      <a:endParaRPr lang="en-US" sz="24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00981">
                <a:tc>
                  <a:txBody>
                    <a:bodyPr/>
                    <a:lstStyle/>
                    <a:p>
                      <a:pPr algn="l" fontAlgn="b"/>
                      <a:r>
                        <a:rPr lang="en-US" sz="2400" u="none" strike="noStrike" dirty="0">
                          <a:effectLst/>
                        </a:rPr>
                        <a:t>Main Course Slides</a:t>
                      </a:r>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39</a:t>
                      </a:r>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426</a:t>
                      </a:r>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389</a:t>
                      </a:r>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07695">
                <a:tc>
                  <a:txBody>
                    <a:bodyPr/>
                    <a:lstStyle/>
                    <a:p>
                      <a:pPr algn="l" fontAlgn="b"/>
                      <a:r>
                        <a:rPr lang="en-US" sz="2400" u="none" strike="noStrike" dirty="0">
                          <a:effectLst/>
                        </a:rPr>
                        <a:t>Case Study (32 Exercises)</a:t>
                      </a:r>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427</a:t>
                      </a:r>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468</a:t>
                      </a:r>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42</a:t>
                      </a:r>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4692079"/>
                  </a:ext>
                </a:extLst>
              </a:tr>
              <a:tr h="613142">
                <a:tc>
                  <a:txBody>
                    <a:bodyPr/>
                    <a:lstStyle/>
                    <a:p>
                      <a:pPr algn="l" fontAlgn="b"/>
                      <a:r>
                        <a:rPr lang="en-US" sz="2400" u="none" strike="noStrike" dirty="0">
                          <a:effectLst/>
                        </a:rPr>
                        <a:t>Ques Set 1</a:t>
                      </a:r>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471</a:t>
                      </a:r>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29</a:t>
                      </a:r>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07695">
                <a:tc>
                  <a:txBody>
                    <a:bodyPr/>
                    <a:lstStyle/>
                    <a:p>
                      <a:pPr algn="l" fontAlgn="b"/>
                      <a:r>
                        <a:rPr lang="en-US" sz="2400" u="none" strike="noStrike" dirty="0">
                          <a:effectLst/>
                        </a:rPr>
                        <a:t>Explanation Set 1</a:t>
                      </a:r>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4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4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26</a:t>
                      </a:r>
                      <a:endParaRPr lang="en-US" sz="24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07695">
                <a:tc>
                  <a:txBody>
                    <a:bodyPr/>
                    <a:lstStyle/>
                    <a:p>
                      <a:pPr algn="l" fontAlgn="b"/>
                      <a:r>
                        <a:rPr lang="en-US" sz="2400" u="none" strike="noStrike" dirty="0">
                          <a:effectLst/>
                        </a:rPr>
                        <a:t>Ques Set 2</a:t>
                      </a:r>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4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4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29</a:t>
                      </a:r>
                      <a:endParaRPr lang="en-US" sz="24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507695">
                <a:tc>
                  <a:txBody>
                    <a:bodyPr/>
                    <a:lstStyle/>
                    <a:p>
                      <a:pPr algn="l" fontAlgn="b"/>
                      <a:r>
                        <a:rPr lang="en-US" sz="2400" u="none" strike="noStrike" dirty="0">
                          <a:effectLst/>
                        </a:rPr>
                        <a:t>Explanation</a:t>
                      </a:r>
                      <a:r>
                        <a:rPr lang="en-US" sz="2400" u="none" strike="noStrike" dirty="0">
                          <a:effectLst/>
                        </a:rPr>
                        <a:t> Set 2</a:t>
                      </a:r>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4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4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25</a:t>
                      </a:r>
                      <a:endParaRPr lang="en-US" sz="24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07695">
                <a:tc>
                  <a:txBody>
                    <a:bodyPr/>
                    <a:lstStyle/>
                    <a:p>
                      <a:pPr algn="l" fontAlgn="b"/>
                      <a:r>
                        <a:rPr lang="en-US" sz="2400" u="none" strike="noStrike" dirty="0">
                          <a:effectLst/>
                        </a:rPr>
                        <a:t>Glossary</a:t>
                      </a:r>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583</a:t>
                      </a:r>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600</a:t>
                      </a:r>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18</a:t>
                      </a:r>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140271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P2P: Student Book Summary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13263291"/>
              </p:ext>
            </p:extLst>
          </p:nvPr>
        </p:nvGraphicFramePr>
        <p:xfrm>
          <a:off x="1112788" y="888277"/>
          <a:ext cx="9273158" cy="5662666"/>
        </p:xfrm>
        <a:graphic>
          <a:graphicData uri="http://schemas.openxmlformats.org/drawingml/2006/table">
            <a:tbl>
              <a:tblPr firstRow="1" bandRow="1">
                <a:tableStyleId>{69012ECD-51FC-41F1-AA8D-1B2483CD663E}</a:tableStyleId>
              </a:tblPr>
              <a:tblGrid>
                <a:gridCol w="4746638">
                  <a:extLst>
                    <a:ext uri="{9D8B030D-6E8A-4147-A177-3AD203B41FA5}">
                      <a16:colId xmlns:a16="http://schemas.microsoft.com/office/drawing/2014/main" val="20000"/>
                    </a:ext>
                  </a:extLst>
                </a:gridCol>
                <a:gridCol w="1347154">
                  <a:extLst>
                    <a:ext uri="{9D8B030D-6E8A-4147-A177-3AD203B41FA5}">
                      <a16:colId xmlns:a16="http://schemas.microsoft.com/office/drawing/2014/main" val="1901151414"/>
                    </a:ext>
                  </a:extLst>
                </a:gridCol>
                <a:gridCol w="1589683">
                  <a:extLst>
                    <a:ext uri="{9D8B030D-6E8A-4147-A177-3AD203B41FA5}">
                      <a16:colId xmlns:a16="http://schemas.microsoft.com/office/drawing/2014/main" val="3777902422"/>
                    </a:ext>
                  </a:extLst>
                </a:gridCol>
                <a:gridCol w="1589683">
                  <a:extLst>
                    <a:ext uri="{9D8B030D-6E8A-4147-A177-3AD203B41FA5}">
                      <a16:colId xmlns:a16="http://schemas.microsoft.com/office/drawing/2014/main" val="20002"/>
                    </a:ext>
                  </a:extLst>
                </a:gridCol>
              </a:tblGrid>
              <a:tr h="457200">
                <a:tc>
                  <a:txBody>
                    <a:bodyPr/>
                    <a:lstStyle/>
                    <a:p>
                      <a:pPr algn="l" fontAlgn="b"/>
                      <a:r>
                        <a:rPr lang="en-US" sz="2400" u="none" strike="noStrike" dirty="0">
                          <a:effectLst/>
                        </a:rPr>
                        <a:t>Student Book</a:t>
                      </a:r>
                      <a:endParaRPr lang="en-US" sz="2400" b="1"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dirty="0">
                          <a:effectLst/>
                        </a:rPr>
                        <a:t>Start</a:t>
                      </a:r>
                      <a:endParaRPr lang="en-US" sz="2400" b="0"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dirty="0">
                          <a:effectLst/>
                        </a:rPr>
                        <a:t>End</a:t>
                      </a:r>
                      <a:endParaRPr lang="en-US" sz="2400" b="0" i="0" u="none" strike="noStrike" dirty="0">
                        <a:solidFill>
                          <a:schemeClr val="bg1"/>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dirty="0">
                          <a:effectLst/>
                        </a:rPr>
                        <a:t>Total Pages</a:t>
                      </a:r>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32999">
                <a:tc>
                  <a:txBody>
                    <a:bodyPr/>
                    <a:lstStyle/>
                    <a:p>
                      <a:pPr algn="l" fontAlgn="b"/>
                      <a:r>
                        <a:rPr lang="en-US" sz="2400" u="none" strike="noStrike" dirty="0">
                          <a:effectLst/>
                        </a:rPr>
                        <a:t>PRINCE2 Syllabus Explained</a:t>
                      </a:r>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12</a:t>
                      </a:r>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38</a:t>
                      </a:r>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24</a:t>
                      </a:r>
                      <a:endParaRPr lang="en-US" sz="24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32999">
                <a:tc>
                  <a:txBody>
                    <a:bodyPr/>
                    <a:lstStyle/>
                    <a:p>
                      <a:pPr algn="l" fontAlgn="b"/>
                      <a:r>
                        <a:rPr lang="en-US" sz="2400" u="none" strike="noStrike" dirty="0">
                          <a:effectLst/>
                        </a:rPr>
                        <a:t>Exam Information</a:t>
                      </a:r>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39</a:t>
                      </a:r>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65</a:t>
                      </a:r>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27</a:t>
                      </a:r>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188720">
                <a:tc>
                  <a:txBody>
                    <a:bodyPr/>
                    <a:lstStyle/>
                    <a:p>
                      <a:pPr algn="l" fontAlgn="b"/>
                      <a:r>
                        <a:rPr lang="en-US" sz="2400" u="none" strike="noStrike" dirty="0">
                          <a:effectLst/>
                        </a:rPr>
                        <a:t>Additional Info (Tailoring, C/S Relationship, Themes, Management Products)</a:t>
                      </a:r>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66</a:t>
                      </a:r>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157</a:t>
                      </a:r>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42</a:t>
                      </a:r>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4692079"/>
                  </a:ext>
                </a:extLst>
              </a:tr>
              <a:tr h="458458">
                <a:tc>
                  <a:txBody>
                    <a:bodyPr/>
                    <a:lstStyle/>
                    <a:p>
                      <a:pPr algn="l" fontAlgn="b"/>
                      <a:r>
                        <a:rPr lang="en-US" sz="2400" u="none" strike="noStrike" dirty="0">
                          <a:effectLst/>
                        </a:rPr>
                        <a:t>Case study (52 Exercises</a:t>
                      </a:r>
                      <a:r>
                        <a:rPr lang="en-US" sz="2400" u="none" strike="noStrike" baseline="0" dirty="0">
                          <a:effectLst/>
                        </a:rPr>
                        <a:t>)</a:t>
                      </a:r>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161</a:t>
                      </a:r>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237</a:t>
                      </a:r>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77</a:t>
                      </a:r>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7056943"/>
                  </a:ext>
                </a:extLst>
              </a:tr>
              <a:tr h="458458">
                <a:tc>
                  <a:txBody>
                    <a:bodyPr/>
                    <a:lstStyle/>
                    <a:p>
                      <a:pPr algn="l" fontAlgn="b"/>
                      <a:r>
                        <a:rPr lang="en-US" sz="2400" u="none" strike="noStrike" dirty="0">
                          <a:effectLst/>
                        </a:rPr>
                        <a:t>Ques Set 1 (Calendar)</a:t>
                      </a:r>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240</a:t>
                      </a:r>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27</a:t>
                      </a:r>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58458">
                <a:tc>
                  <a:txBody>
                    <a:bodyPr/>
                    <a:lstStyle/>
                    <a:p>
                      <a:pPr algn="l" fontAlgn="b"/>
                      <a:r>
                        <a:rPr lang="en-US" sz="2400" u="none" strike="noStrike" dirty="0">
                          <a:effectLst/>
                        </a:rPr>
                        <a:t>Explanation Set 1</a:t>
                      </a:r>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4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17</a:t>
                      </a:r>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58458">
                <a:tc>
                  <a:txBody>
                    <a:bodyPr/>
                    <a:lstStyle/>
                    <a:p>
                      <a:pPr algn="l" fontAlgn="b"/>
                      <a:r>
                        <a:rPr lang="en-US" sz="2400" u="none" strike="noStrike" dirty="0">
                          <a:effectLst/>
                        </a:rPr>
                        <a:t>Ques Set 2 (Restructuring)</a:t>
                      </a:r>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27</a:t>
                      </a:r>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58458">
                <a:tc>
                  <a:txBody>
                    <a:bodyPr/>
                    <a:lstStyle/>
                    <a:p>
                      <a:pPr algn="l" fontAlgn="b"/>
                      <a:r>
                        <a:rPr lang="en-US" sz="2400" u="none" strike="noStrike" dirty="0">
                          <a:effectLst/>
                        </a:rPr>
                        <a:t>Explanation</a:t>
                      </a:r>
                      <a:r>
                        <a:rPr lang="en-US" sz="2400" u="none" strike="noStrike" dirty="0">
                          <a:effectLst/>
                        </a:rPr>
                        <a:t> Set 2</a:t>
                      </a:r>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4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4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17</a:t>
                      </a:r>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58458">
                <a:tc>
                  <a:txBody>
                    <a:bodyPr/>
                    <a:lstStyle/>
                    <a:p>
                      <a:pPr algn="l" fontAlgn="b"/>
                      <a:r>
                        <a:rPr lang="en-US" sz="2400" u="none" strike="noStrike" dirty="0">
                          <a:effectLst/>
                        </a:rPr>
                        <a:t>Glossary</a:t>
                      </a:r>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364</a:t>
                      </a:r>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383</a:t>
                      </a:r>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18</a:t>
                      </a:r>
                      <a:endParaRPr lang="en-US" sz="2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23288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P2F: Case Study/Activity Summary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37500688"/>
              </p:ext>
            </p:extLst>
          </p:nvPr>
        </p:nvGraphicFramePr>
        <p:xfrm>
          <a:off x="838740" y="592474"/>
          <a:ext cx="10514519" cy="6039962"/>
        </p:xfrm>
        <a:graphic>
          <a:graphicData uri="http://schemas.openxmlformats.org/drawingml/2006/table">
            <a:tbl>
              <a:tblPr firstRow="1" bandRow="1">
                <a:tableStyleId>{69012ECD-51FC-41F1-AA8D-1B2483CD663E}</a:tableStyleId>
              </a:tblPr>
              <a:tblGrid>
                <a:gridCol w="3055379">
                  <a:extLst>
                    <a:ext uri="{9D8B030D-6E8A-4147-A177-3AD203B41FA5}">
                      <a16:colId xmlns:a16="http://schemas.microsoft.com/office/drawing/2014/main" val="20000"/>
                    </a:ext>
                  </a:extLst>
                </a:gridCol>
                <a:gridCol w="889359">
                  <a:extLst>
                    <a:ext uri="{9D8B030D-6E8A-4147-A177-3AD203B41FA5}">
                      <a16:colId xmlns:a16="http://schemas.microsoft.com/office/drawing/2014/main" val="20001"/>
                    </a:ext>
                  </a:extLst>
                </a:gridCol>
                <a:gridCol w="875013">
                  <a:extLst>
                    <a:ext uri="{9D8B030D-6E8A-4147-A177-3AD203B41FA5}">
                      <a16:colId xmlns:a16="http://schemas.microsoft.com/office/drawing/2014/main" val="20002"/>
                    </a:ext>
                  </a:extLst>
                </a:gridCol>
                <a:gridCol w="984420">
                  <a:extLst>
                    <a:ext uri="{9D8B030D-6E8A-4147-A177-3AD203B41FA5}">
                      <a16:colId xmlns:a16="http://schemas.microsoft.com/office/drawing/2014/main" val="20003"/>
                    </a:ext>
                  </a:extLst>
                </a:gridCol>
                <a:gridCol w="761282">
                  <a:extLst>
                    <a:ext uri="{9D8B030D-6E8A-4147-A177-3AD203B41FA5}">
                      <a16:colId xmlns:a16="http://schemas.microsoft.com/office/drawing/2014/main" val="20004"/>
                    </a:ext>
                  </a:extLst>
                </a:gridCol>
                <a:gridCol w="684052">
                  <a:extLst>
                    <a:ext uri="{9D8B030D-6E8A-4147-A177-3AD203B41FA5}">
                      <a16:colId xmlns:a16="http://schemas.microsoft.com/office/drawing/2014/main" val="20005"/>
                    </a:ext>
                  </a:extLst>
                </a:gridCol>
                <a:gridCol w="1235703">
                  <a:extLst>
                    <a:ext uri="{9D8B030D-6E8A-4147-A177-3AD203B41FA5}">
                      <a16:colId xmlns:a16="http://schemas.microsoft.com/office/drawing/2014/main" val="20006"/>
                    </a:ext>
                  </a:extLst>
                </a:gridCol>
                <a:gridCol w="2029311">
                  <a:extLst>
                    <a:ext uri="{9D8B030D-6E8A-4147-A177-3AD203B41FA5}">
                      <a16:colId xmlns:a16="http://schemas.microsoft.com/office/drawing/2014/main" val="20007"/>
                    </a:ext>
                  </a:extLst>
                </a:gridCol>
              </a:tblGrid>
              <a:tr h="222885">
                <a:tc>
                  <a:txBody>
                    <a:bodyPr/>
                    <a:lstStyle/>
                    <a:p>
                      <a:pPr algn="l" fontAlgn="t"/>
                      <a:r>
                        <a:rPr lang="en-US" sz="1400" u="none" strike="noStrike" dirty="0">
                          <a:effectLst/>
                        </a:rPr>
                        <a:t># Page in Book</a:t>
                      </a:r>
                      <a:endParaRPr lang="en-US" sz="1400" b="0" i="0" u="none" strike="noStrike" dirty="0">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400" b="0" i="0" u="none" strike="noStrike" dirty="0">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400" b="0" i="0" u="none" strike="noStrike" dirty="0">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582</a:t>
                      </a:r>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562</a:t>
                      </a:r>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317</a:t>
                      </a:r>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49605">
                <a:tc>
                  <a:txBody>
                    <a:bodyPr/>
                    <a:lstStyle/>
                    <a:p>
                      <a:pPr algn="l" fontAlgn="t"/>
                      <a:r>
                        <a:rPr lang="en-US" sz="1400" u="none" strike="noStrike" dirty="0">
                          <a:effectLst/>
                        </a:rPr>
                        <a:t>Case Study</a:t>
                      </a:r>
                      <a:endParaRPr lang="en-US" sz="1400" b="1" i="0" u="none" strike="noStrike" dirty="0">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dirty="0">
                          <a:effectLst/>
                        </a:rPr>
                        <a:t>Case Study Page#</a:t>
                      </a:r>
                      <a:endParaRPr lang="en-US" sz="1400" b="1" i="0" u="none" strike="noStrike" dirty="0">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 of Activities</a:t>
                      </a:r>
                      <a:endParaRPr lang="en-US" sz="1400" b="1"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dirty="0">
                          <a:effectLst/>
                        </a:rPr>
                        <a:t>Exercise During Training</a:t>
                      </a:r>
                      <a:endParaRPr lang="en-US" sz="1400" b="1" i="0" u="none" strike="noStrike" dirty="0">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Student Book</a:t>
                      </a:r>
                      <a:endParaRPr lang="en-US" sz="1400" b="1"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eBook IM</a:t>
                      </a:r>
                      <a:endParaRPr lang="en-US" sz="1400" b="1"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eBook IS</a:t>
                      </a:r>
                      <a:endParaRPr lang="en-US" sz="1400" b="1"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dirty="0">
                          <a:effectLst/>
                        </a:rPr>
                        <a:t>Day</a:t>
                      </a:r>
                      <a:endParaRPr lang="en-US" sz="1400" b="1" i="0" u="none" strike="noStrike" dirty="0">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12690">
                <a:tc>
                  <a:txBody>
                    <a:bodyPr/>
                    <a:lstStyle/>
                    <a:p>
                      <a:pPr algn="l" fontAlgn="t"/>
                      <a:r>
                        <a:rPr lang="en-US" sz="1400" u="none" strike="noStrike">
                          <a:effectLst/>
                        </a:rPr>
                        <a:t>Organization</a:t>
                      </a:r>
                      <a:endParaRPr lang="en-US" sz="1400" b="1"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dirty="0">
                          <a:effectLst/>
                        </a:rPr>
                        <a:t>430</a:t>
                      </a:r>
                      <a:endParaRPr lang="en-US" sz="1400" b="0" i="0" u="none" strike="noStrike" dirty="0">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dirty="0">
                          <a:effectLst/>
                        </a:rPr>
                        <a:t>2</a:t>
                      </a:r>
                      <a:endParaRPr lang="en-US" sz="1400" b="0" i="0" u="none" strike="noStrike" dirty="0">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Yes</a:t>
                      </a:r>
                      <a:endParaRPr lang="en-US" sz="1400" b="1"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108</a:t>
                      </a:r>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99</a:t>
                      </a:r>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62</a:t>
                      </a:r>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Day1 / Before Lunch</a:t>
                      </a:r>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76895">
                <a:tc>
                  <a:txBody>
                    <a:bodyPr/>
                    <a:lstStyle/>
                    <a:p>
                      <a:pPr algn="l" fontAlgn="t"/>
                      <a:r>
                        <a:rPr lang="en-US" sz="1400" u="none" strike="noStrike" dirty="0">
                          <a:effectLst/>
                        </a:rPr>
                        <a:t>Outline Business Case</a:t>
                      </a:r>
                      <a:endParaRPr lang="en-US" sz="1400" b="0" i="0" u="none" strike="noStrike" dirty="0">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433</a:t>
                      </a:r>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48486">
                <a:tc>
                  <a:txBody>
                    <a:bodyPr/>
                    <a:lstStyle/>
                    <a:p>
                      <a:pPr algn="l" fontAlgn="t"/>
                      <a:r>
                        <a:rPr lang="en-US" sz="1400" u="none" strike="noStrike">
                          <a:effectLst/>
                        </a:rPr>
                        <a:t>Business Case (Read)</a:t>
                      </a:r>
                      <a:endParaRPr lang="en-US" sz="1400" b="1"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dirty="0">
                          <a:effectLst/>
                        </a:rPr>
                        <a:t>434</a:t>
                      </a:r>
                      <a:endParaRPr lang="en-US" sz="1400" b="0" i="0" u="none" strike="noStrike" dirty="0">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Yes</a:t>
                      </a:r>
                      <a:endParaRPr lang="en-US" sz="1400" b="1"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143</a:t>
                      </a:r>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131</a:t>
                      </a:r>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91</a:t>
                      </a:r>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sz="1400" u="none" strike="noStrike">
                          <a:effectLst/>
                        </a:rPr>
                        <a:t>Day1 / Before Second Tea Break</a:t>
                      </a:r>
                      <a:endParaRPr lang="en-IN"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22885">
                <a:tc>
                  <a:txBody>
                    <a:bodyPr/>
                    <a:lstStyle/>
                    <a:p>
                      <a:pPr algn="l" fontAlgn="t"/>
                      <a:r>
                        <a:rPr lang="en-US" sz="1400" u="none" strike="noStrike">
                          <a:effectLst/>
                        </a:rPr>
                        <a:t>Project Brief</a:t>
                      </a:r>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dirty="0">
                          <a:effectLst/>
                        </a:rPr>
                        <a:t>435</a:t>
                      </a:r>
                      <a:endParaRPr lang="en-US" sz="1400" b="0" i="0" u="none" strike="noStrike" dirty="0">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76895">
                <a:tc>
                  <a:txBody>
                    <a:bodyPr/>
                    <a:lstStyle/>
                    <a:p>
                      <a:pPr algn="l" fontAlgn="t"/>
                      <a:r>
                        <a:rPr lang="en-US" sz="1400" u="none" strike="noStrike">
                          <a:effectLst/>
                        </a:rPr>
                        <a:t>Directing a Project</a:t>
                      </a:r>
                      <a:endParaRPr lang="en-US" sz="1400" b="1"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437</a:t>
                      </a:r>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Yes</a:t>
                      </a:r>
                      <a:endParaRPr lang="en-US" sz="1400" b="1"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162</a:t>
                      </a:r>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148</a:t>
                      </a:r>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107</a:t>
                      </a:r>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Day1 / Before EOD</a:t>
                      </a:r>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22885">
                <a:tc>
                  <a:txBody>
                    <a:bodyPr/>
                    <a:lstStyle/>
                    <a:p>
                      <a:pPr algn="l" fontAlgn="t"/>
                      <a:r>
                        <a:rPr lang="en-US" sz="1400" u="none" strike="noStrike">
                          <a:effectLst/>
                        </a:rPr>
                        <a:t>Initiating a Project</a:t>
                      </a:r>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438</a:t>
                      </a:r>
                      <a:endParaRPr lang="en-US" sz="1400" b="1"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22885">
                <a:tc>
                  <a:txBody>
                    <a:bodyPr/>
                    <a:lstStyle/>
                    <a:p>
                      <a:pPr algn="l" fontAlgn="t"/>
                      <a:r>
                        <a:rPr lang="en-US" sz="1400" u="none" strike="noStrike">
                          <a:effectLst/>
                        </a:rPr>
                        <a:t>Themes &amp; Plan</a:t>
                      </a:r>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dirty="0">
                          <a:effectLst/>
                        </a:rPr>
                        <a:t>439</a:t>
                      </a:r>
                      <a:endParaRPr lang="en-US" sz="1400" b="0" i="0" u="none" strike="noStrike" dirty="0">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76895">
                <a:tc>
                  <a:txBody>
                    <a:bodyPr/>
                    <a:lstStyle/>
                    <a:p>
                      <a:pPr algn="l" fontAlgn="t"/>
                      <a:r>
                        <a:rPr lang="en-IN" sz="1400" u="none" strike="noStrike">
                          <a:effectLst/>
                        </a:rPr>
                        <a:t>PBS and Product Flow Diagram</a:t>
                      </a:r>
                      <a:endParaRPr lang="en-IN" sz="1400" b="1"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dirty="0">
                          <a:effectLst/>
                        </a:rPr>
                        <a:t>441</a:t>
                      </a:r>
                      <a:endParaRPr lang="en-US" sz="1400" b="0" i="0" u="none" strike="noStrike" dirty="0">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Yes</a:t>
                      </a:r>
                      <a:endParaRPr lang="en-US" sz="1400" b="1"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224</a:t>
                      </a:r>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207</a:t>
                      </a:r>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158</a:t>
                      </a:r>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Day2/ After Lunch</a:t>
                      </a:r>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548486">
                <a:tc>
                  <a:txBody>
                    <a:bodyPr/>
                    <a:lstStyle/>
                    <a:p>
                      <a:pPr algn="l" fontAlgn="t"/>
                      <a:r>
                        <a:rPr lang="en-US" sz="1400" u="none" strike="noStrike">
                          <a:effectLst/>
                        </a:rPr>
                        <a:t>Risk Management</a:t>
                      </a:r>
                      <a:endParaRPr lang="en-US" sz="1400" b="1"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dirty="0">
                          <a:effectLst/>
                        </a:rPr>
                        <a:t>444</a:t>
                      </a:r>
                      <a:endParaRPr lang="en-US" sz="1400" b="0" i="0" u="none" strike="noStrike" dirty="0">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dirty="0">
                          <a:effectLst/>
                        </a:rPr>
                        <a:t>2</a:t>
                      </a:r>
                      <a:endParaRPr lang="en-US" sz="1400" b="0" i="0" u="none" strike="noStrike" dirty="0">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Yes</a:t>
                      </a:r>
                      <a:endParaRPr lang="en-US" sz="1400" b="1"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251</a:t>
                      </a:r>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233</a:t>
                      </a:r>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180</a:t>
                      </a:r>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sz="1400" u="none" strike="noStrike">
                          <a:effectLst/>
                        </a:rPr>
                        <a:t>Day2/ Before Second Tea Break</a:t>
                      </a:r>
                      <a:endParaRPr lang="en-IN"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22885">
                <a:tc>
                  <a:txBody>
                    <a:bodyPr/>
                    <a:lstStyle/>
                    <a:p>
                      <a:pPr algn="l" fontAlgn="t"/>
                      <a:r>
                        <a:rPr lang="en-US" sz="1400" u="none" strike="noStrike">
                          <a:effectLst/>
                        </a:rPr>
                        <a:t>Controls</a:t>
                      </a:r>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dirty="0">
                          <a:effectLst/>
                        </a:rPr>
                        <a:t>446</a:t>
                      </a:r>
                      <a:endParaRPr lang="en-US" sz="1400" b="0" i="0" u="none" strike="noStrike" dirty="0">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436245">
                <a:tc>
                  <a:txBody>
                    <a:bodyPr/>
                    <a:lstStyle/>
                    <a:p>
                      <a:pPr algn="l" fontAlgn="t"/>
                      <a:r>
                        <a:rPr lang="en-US" sz="1400" u="none" strike="noStrike">
                          <a:effectLst/>
                        </a:rPr>
                        <a:t>Project Initiation Document</a:t>
                      </a:r>
                      <a:endParaRPr lang="en-US" sz="1400" b="1"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449</a:t>
                      </a:r>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Yes</a:t>
                      </a:r>
                      <a:endParaRPr lang="en-US" sz="1400" b="1"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188</a:t>
                      </a:r>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173</a:t>
                      </a:r>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130</a:t>
                      </a:r>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sz="1400" u="none" strike="noStrike">
                          <a:effectLst/>
                        </a:rPr>
                        <a:t>Day2 / Before First Tea Break</a:t>
                      </a:r>
                      <a:endParaRPr lang="en-IN"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276895">
                <a:tc>
                  <a:txBody>
                    <a:bodyPr/>
                    <a:lstStyle/>
                    <a:p>
                      <a:pPr algn="l" fontAlgn="t"/>
                      <a:r>
                        <a:rPr lang="en-US" sz="1400" u="none" strike="noStrike">
                          <a:effectLst/>
                        </a:rPr>
                        <a:t>End Stage Assessment</a:t>
                      </a:r>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dirty="0">
                          <a:effectLst/>
                        </a:rPr>
                        <a:t>452</a:t>
                      </a:r>
                      <a:endParaRPr lang="en-US" sz="1400" b="0" i="0" u="none" strike="noStrike" dirty="0">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222885">
                <a:tc>
                  <a:txBody>
                    <a:bodyPr/>
                    <a:lstStyle/>
                    <a:p>
                      <a:pPr algn="l" fontAlgn="t"/>
                      <a:r>
                        <a:rPr lang="en-US" sz="1400" u="none" strike="noStrike">
                          <a:effectLst/>
                        </a:rPr>
                        <a:t>Exceptions</a:t>
                      </a:r>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dirty="0">
                          <a:effectLst/>
                        </a:rPr>
                        <a:t>455</a:t>
                      </a:r>
                      <a:endParaRPr lang="en-US" sz="1400" b="0" i="0" u="none" strike="noStrike" dirty="0">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222885">
                <a:tc>
                  <a:txBody>
                    <a:bodyPr/>
                    <a:lstStyle/>
                    <a:p>
                      <a:pPr algn="l" fontAlgn="t"/>
                      <a:r>
                        <a:rPr lang="en-US" sz="1400" u="none" strike="noStrike">
                          <a:effectLst/>
                        </a:rPr>
                        <a:t>Work Pacakage</a:t>
                      </a:r>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458</a:t>
                      </a:r>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276895">
                <a:tc>
                  <a:txBody>
                    <a:bodyPr/>
                    <a:lstStyle/>
                    <a:p>
                      <a:pPr algn="l" fontAlgn="t"/>
                      <a:r>
                        <a:rPr lang="en-US" sz="1400" u="none" strike="noStrike">
                          <a:effectLst/>
                        </a:rPr>
                        <a:t>Quality and Quality Review</a:t>
                      </a:r>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460</a:t>
                      </a:r>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dirty="0">
                          <a:effectLst/>
                        </a:rPr>
                        <a:t>5</a:t>
                      </a:r>
                      <a:endParaRPr lang="en-US" sz="1400" b="0" i="0" u="none" strike="noStrike" dirty="0">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Yes</a:t>
                      </a:r>
                      <a:endParaRPr lang="en-US" sz="1400" b="1"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r h="276895">
                <a:tc>
                  <a:txBody>
                    <a:bodyPr/>
                    <a:lstStyle/>
                    <a:p>
                      <a:pPr algn="l" fontAlgn="t"/>
                      <a:r>
                        <a:rPr lang="en-US" sz="1400" u="none" strike="noStrike">
                          <a:effectLst/>
                        </a:rPr>
                        <a:t>Closing a Project</a:t>
                      </a:r>
                      <a:endParaRPr lang="en-US" sz="1400" b="1"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465</a:t>
                      </a:r>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dirty="0">
                          <a:effectLst/>
                        </a:rPr>
                        <a:t>2</a:t>
                      </a:r>
                      <a:endParaRPr lang="en-US" sz="1400" b="0" i="0" u="none" strike="noStrike" dirty="0">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Yes</a:t>
                      </a:r>
                      <a:endParaRPr lang="en-US" sz="1400" b="1"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398</a:t>
                      </a:r>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370</a:t>
                      </a:r>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302</a:t>
                      </a:r>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Day3 / After Lunch</a:t>
                      </a:r>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7"/>
                  </a:ext>
                </a:extLst>
              </a:tr>
              <a:tr h="222885">
                <a:tc>
                  <a:txBody>
                    <a:bodyPr/>
                    <a:lstStyle/>
                    <a:p>
                      <a:pPr algn="l" fontAlgn="t"/>
                      <a:r>
                        <a:rPr lang="en-US" sz="1400" u="none" strike="noStrike">
                          <a:effectLst/>
                        </a:rPr>
                        <a:t>Final Assessment</a:t>
                      </a:r>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dirty="0">
                          <a:effectLst/>
                        </a:rPr>
                        <a:t>467</a:t>
                      </a:r>
                      <a:endParaRPr lang="en-US" sz="1400" b="0" i="0" u="none" strike="noStrike" dirty="0">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400" b="0" i="0" u="none" strike="noStrike" dirty="0">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400" b="0" i="0" u="none" strike="noStrike">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400" b="0" i="0" u="none" strike="noStrike" dirty="0">
                        <a:solidFill>
                          <a:srgbClr val="000000"/>
                        </a:solidFill>
                        <a:effectLst/>
                        <a:latin typeface="Calibri" panose="020F0502020204030204" pitchFamily="34" charset="0"/>
                      </a:endParaRPr>
                    </a:p>
                  </a:txBody>
                  <a:tcPr marL="79551" marR="79551"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3418796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530" y="74975"/>
            <a:ext cx="11384669" cy="697535"/>
          </a:xfrm>
        </p:spPr>
        <p:txBody>
          <a:bodyPr>
            <a:normAutofit/>
          </a:bodyPr>
          <a:lstStyle/>
          <a:p>
            <a:r>
              <a:rPr lang="en-US" dirty="0"/>
              <a:t>PRINCE2 Management Product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8530777"/>
              </p:ext>
            </p:extLst>
          </p:nvPr>
        </p:nvGraphicFramePr>
        <p:xfrm>
          <a:off x="502531" y="772510"/>
          <a:ext cx="11384669" cy="5785901"/>
        </p:xfrm>
        <a:graphic>
          <a:graphicData uri="http://schemas.openxmlformats.org/drawingml/2006/table">
            <a:tbl>
              <a:tblPr firstRow="1" bandRow="1">
                <a:tableStyleId>{69012ECD-51FC-41F1-AA8D-1B2483CD663E}</a:tableStyleId>
              </a:tblPr>
              <a:tblGrid>
                <a:gridCol w="3438847">
                  <a:extLst>
                    <a:ext uri="{9D8B030D-6E8A-4147-A177-3AD203B41FA5}">
                      <a16:colId xmlns:a16="http://schemas.microsoft.com/office/drawing/2014/main" val="20000"/>
                    </a:ext>
                  </a:extLst>
                </a:gridCol>
                <a:gridCol w="867104">
                  <a:extLst>
                    <a:ext uri="{9D8B030D-6E8A-4147-A177-3AD203B41FA5}">
                      <a16:colId xmlns:a16="http://schemas.microsoft.com/office/drawing/2014/main" val="20001"/>
                    </a:ext>
                  </a:extLst>
                </a:gridCol>
                <a:gridCol w="898634">
                  <a:extLst>
                    <a:ext uri="{9D8B030D-6E8A-4147-A177-3AD203B41FA5}">
                      <a16:colId xmlns:a16="http://schemas.microsoft.com/office/drawing/2014/main" val="20002"/>
                    </a:ext>
                  </a:extLst>
                </a:gridCol>
                <a:gridCol w="4489844">
                  <a:extLst>
                    <a:ext uri="{9D8B030D-6E8A-4147-A177-3AD203B41FA5}">
                      <a16:colId xmlns:a16="http://schemas.microsoft.com/office/drawing/2014/main" val="20003"/>
                    </a:ext>
                  </a:extLst>
                </a:gridCol>
                <a:gridCol w="744308">
                  <a:extLst>
                    <a:ext uri="{9D8B030D-6E8A-4147-A177-3AD203B41FA5}">
                      <a16:colId xmlns:a16="http://schemas.microsoft.com/office/drawing/2014/main" val="20004"/>
                    </a:ext>
                  </a:extLst>
                </a:gridCol>
                <a:gridCol w="945932">
                  <a:extLst>
                    <a:ext uri="{9D8B030D-6E8A-4147-A177-3AD203B41FA5}">
                      <a16:colId xmlns:a16="http://schemas.microsoft.com/office/drawing/2014/main" val="20005"/>
                    </a:ext>
                  </a:extLst>
                </a:gridCol>
              </a:tblGrid>
              <a:tr h="365760">
                <a:tc>
                  <a:txBody>
                    <a:bodyPr/>
                    <a:lstStyle/>
                    <a:p>
                      <a:r>
                        <a:rPr lang="en-US" sz="1800" b="1" dirty="0"/>
                        <a:t>Product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Type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Theme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a:t>Product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Type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Theme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760">
                <a:tc>
                  <a:txBody>
                    <a:bodyPr/>
                    <a:lstStyle/>
                    <a:p>
                      <a:r>
                        <a:rPr lang="en-US" dirty="0"/>
                        <a:t>Benefit Review Plan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Lesson Log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REC</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82381">
                <a:tc>
                  <a:txBody>
                    <a:bodyPr/>
                    <a:lstStyle/>
                    <a:p>
                      <a:r>
                        <a:rPr lang="en-US" dirty="0"/>
                        <a:t>Business Case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Lesson Report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REP</a:t>
                      </a:r>
                      <a:endParaRPr 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5760">
                <a:tc>
                  <a:txBody>
                    <a:bodyPr/>
                    <a:lstStyle/>
                    <a:p>
                      <a:r>
                        <a:rPr lang="en-US" dirty="0"/>
                        <a:t>Checkpoint Report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REP</a:t>
                      </a:r>
                      <a:endParaRPr 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Plan (Project, Stage, Team, Exception)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PLN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640080">
                <a:tc>
                  <a:txBody>
                    <a:bodyPr/>
                    <a:lstStyle/>
                    <a:p>
                      <a:r>
                        <a:rPr lang="en-US" dirty="0"/>
                        <a:t>Communication Management Strategy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Product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QLT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65760">
                <a:tc>
                  <a:txBody>
                    <a:bodyPr/>
                    <a:lstStyle/>
                    <a:p>
                      <a:r>
                        <a:rPr lang="en-US" dirty="0"/>
                        <a:t>Configuration Item Record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REC</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CHG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Product</a:t>
                      </a:r>
                      <a:r>
                        <a:rPr lang="en-US" baseline="0" dirty="0"/>
                        <a:t> Status Account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REP</a:t>
                      </a:r>
                      <a:endParaRPr 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640080">
                <a:tc>
                  <a:txBody>
                    <a:bodyPr/>
                    <a:lstStyle/>
                    <a:p>
                      <a:r>
                        <a:rPr lang="en-US" dirty="0"/>
                        <a:t>Configuration Management Strategy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CHG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Project Brief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65760">
                <a:tc>
                  <a:txBody>
                    <a:bodyPr/>
                    <a:lstStyle/>
                    <a:p>
                      <a:r>
                        <a:rPr lang="en-US"/>
                        <a:t>Daily Log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REC</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Project Initiation Documentation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65760">
                <a:tc>
                  <a:txBody>
                    <a:bodyPr/>
                    <a:lstStyle/>
                    <a:p>
                      <a:r>
                        <a:rPr lang="en-US" dirty="0"/>
                        <a:t>End Project Report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REP</a:t>
                      </a:r>
                      <a:endParaRPr 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Project Product</a:t>
                      </a:r>
                      <a:r>
                        <a:rPr lang="en-US" baseline="0" dirty="0"/>
                        <a:t> Description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QLT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65760">
                <a:tc>
                  <a:txBody>
                    <a:bodyPr/>
                    <a:lstStyle/>
                    <a:p>
                      <a:r>
                        <a:rPr lang="en-US" dirty="0"/>
                        <a:t>End Stage Report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REP</a:t>
                      </a:r>
                      <a:endParaRPr 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Quality Management Strategy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QLT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65760">
                <a:tc>
                  <a:txBody>
                    <a:bodyPr/>
                    <a:lstStyle/>
                    <a:p>
                      <a:r>
                        <a:rPr lang="en-US" dirty="0"/>
                        <a:t>Exception</a:t>
                      </a:r>
                      <a:r>
                        <a:rPr lang="en-US" baseline="0" dirty="0"/>
                        <a:t> Report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REP</a:t>
                      </a:r>
                      <a:endParaRPr 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Quality Register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REC</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QLT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65760">
                <a:tc>
                  <a:txBody>
                    <a:bodyPr/>
                    <a:lstStyle/>
                    <a:p>
                      <a:r>
                        <a:rPr lang="en-US" dirty="0"/>
                        <a:t>Highlight Report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REP</a:t>
                      </a:r>
                      <a:endParaRPr 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Risk Management Strategy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65760">
                <a:tc>
                  <a:txBody>
                    <a:bodyPr/>
                    <a:lstStyle/>
                    <a:p>
                      <a:r>
                        <a:rPr lang="en-US" dirty="0"/>
                        <a:t>Issue Register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REC</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CHG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Risk Register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REC</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365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Issue Report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REP</a:t>
                      </a:r>
                      <a:endParaRPr 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Work Package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5" name="Rectangle 4"/>
          <p:cNvSpPr/>
          <p:nvPr/>
        </p:nvSpPr>
        <p:spPr>
          <a:xfrm>
            <a:off x="7742279" y="74975"/>
            <a:ext cx="4307782" cy="369332"/>
          </a:xfrm>
          <a:prstGeom prst="rect">
            <a:avLst/>
          </a:prstGeom>
        </p:spPr>
        <p:txBody>
          <a:bodyPr wrap="none">
            <a:spAutoFit/>
          </a:bodyPr>
          <a:lstStyle/>
          <a:p>
            <a:r>
              <a:rPr lang="en-US" dirty="0">
                <a:solidFill>
                  <a:srgbClr val="FF0000"/>
                </a:solidFill>
              </a:rPr>
              <a:t>12-BL-Baseline, 6-REC-Record, 8-REP-Report</a:t>
            </a:r>
          </a:p>
        </p:txBody>
      </p:sp>
    </p:spTree>
    <p:extLst>
      <p:ext uri="{BB962C8B-B14F-4D97-AF65-F5344CB8AC3E}">
        <p14:creationId xmlns:p14="http://schemas.microsoft.com/office/powerpoint/2010/main" val="1676689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PRINCE2 Roles</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Program Management</a:t>
            </a:r>
          </a:p>
          <a:p>
            <a:pPr marL="514350" indent="-514350">
              <a:buFont typeface="+mj-lt"/>
              <a:buAutoNum type="arabicPeriod"/>
            </a:pPr>
            <a:r>
              <a:rPr lang="en-US" dirty="0"/>
              <a:t>Executive</a:t>
            </a:r>
          </a:p>
          <a:p>
            <a:pPr marL="514350" indent="-514350">
              <a:buFont typeface="+mj-lt"/>
              <a:buAutoNum type="arabicPeriod"/>
            </a:pPr>
            <a:r>
              <a:rPr lang="en-US" dirty="0"/>
              <a:t>Senior User</a:t>
            </a:r>
          </a:p>
          <a:p>
            <a:pPr marL="514350" indent="-514350">
              <a:buFont typeface="+mj-lt"/>
              <a:buAutoNum type="arabicPeriod"/>
            </a:pPr>
            <a:r>
              <a:rPr lang="en-US" dirty="0"/>
              <a:t>Senior Supplier</a:t>
            </a:r>
          </a:p>
          <a:p>
            <a:pPr marL="514350" indent="-514350">
              <a:buFont typeface="+mj-lt"/>
              <a:buAutoNum type="arabicPeriod"/>
            </a:pPr>
            <a:r>
              <a:rPr lang="en-US" dirty="0"/>
              <a:t>Project Manager</a:t>
            </a:r>
          </a:p>
          <a:p>
            <a:pPr marL="514350" indent="-514350">
              <a:buFont typeface="+mj-lt"/>
              <a:buAutoNum type="arabicPeriod"/>
            </a:pPr>
            <a:r>
              <a:rPr lang="en-US" dirty="0"/>
              <a:t>Team Manager</a:t>
            </a:r>
          </a:p>
          <a:p>
            <a:pPr marL="514350" indent="-514350">
              <a:buFont typeface="+mj-lt"/>
              <a:buAutoNum type="arabicPeriod"/>
            </a:pPr>
            <a:r>
              <a:rPr lang="en-US" dirty="0"/>
              <a:t>Project Assurance</a:t>
            </a:r>
          </a:p>
          <a:p>
            <a:pPr marL="514350" indent="-514350">
              <a:buFont typeface="+mj-lt"/>
              <a:buAutoNum type="arabicPeriod"/>
            </a:pPr>
            <a:r>
              <a:rPr lang="en-US" dirty="0"/>
              <a:t>Change Authority</a:t>
            </a:r>
          </a:p>
          <a:p>
            <a:pPr marL="514350" indent="-514350">
              <a:buFont typeface="+mj-lt"/>
              <a:buAutoNum type="arabicPeriod"/>
            </a:pPr>
            <a:r>
              <a:rPr lang="en-US" dirty="0"/>
              <a:t>Project Support</a:t>
            </a:r>
          </a:p>
        </p:txBody>
      </p:sp>
    </p:spTree>
    <p:extLst>
      <p:ext uri="{BB962C8B-B14F-4D97-AF65-F5344CB8AC3E}">
        <p14:creationId xmlns:p14="http://schemas.microsoft.com/office/powerpoint/2010/main" val="2151849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7-7-7 of PRINCE2</a:t>
            </a:r>
          </a:p>
        </p:txBody>
      </p:sp>
      <p:graphicFrame>
        <p:nvGraphicFramePr>
          <p:cNvPr id="4" name="Content Placeholder 3"/>
          <p:cNvGraphicFramePr>
            <a:graphicFrameLocks noGrp="1"/>
          </p:cNvGraphicFramePr>
          <p:nvPr>
            <p:ph idx="1"/>
          </p:nvPr>
        </p:nvGraphicFramePr>
        <p:xfrm>
          <a:off x="838200" y="1825624"/>
          <a:ext cx="10796752" cy="4268037"/>
        </p:xfrm>
        <a:graphic>
          <a:graphicData uri="http://schemas.openxmlformats.org/drawingml/2006/table">
            <a:tbl>
              <a:tblPr firstRow="1" bandRow="1">
                <a:tableStyleId>{2D5ABB26-0587-4C30-8999-92F81FD0307C}</a:tableStyleId>
              </a:tblPr>
              <a:tblGrid>
                <a:gridCol w="3450021">
                  <a:extLst>
                    <a:ext uri="{9D8B030D-6E8A-4147-A177-3AD203B41FA5}">
                      <a16:colId xmlns:a16="http://schemas.microsoft.com/office/drawing/2014/main" val="20000"/>
                    </a:ext>
                  </a:extLst>
                </a:gridCol>
                <a:gridCol w="4256689">
                  <a:extLst>
                    <a:ext uri="{9D8B030D-6E8A-4147-A177-3AD203B41FA5}">
                      <a16:colId xmlns:a16="http://schemas.microsoft.com/office/drawing/2014/main" val="20001"/>
                    </a:ext>
                  </a:extLst>
                </a:gridCol>
                <a:gridCol w="3090042">
                  <a:extLst>
                    <a:ext uri="{9D8B030D-6E8A-4147-A177-3AD203B41FA5}">
                      <a16:colId xmlns:a16="http://schemas.microsoft.com/office/drawing/2014/main" val="20002"/>
                    </a:ext>
                  </a:extLst>
                </a:gridCol>
              </a:tblGrid>
              <a:tr h="518997">
                <a:tc>
                  <a:txBody>
                    <a:bodyPr/>
                    <a:lstStyle/>
                    <a:p>
                      <a:r>
                        <a:rPr lang="en-US" sz="2400" b="1" dirty="0"/>
                        <a:t>Principle</a:t>
                      </a:r>
                    </a:p>
                  </a:txBody>
                  <a:tcPr>
                    <a:solidFill>
                      <a:schemeClr val="accent2"/>
                    </a:solidFill>
                  </a:tcPr>
                </a:tc>
                <a:tc>
                  <a:txBody>
                    <a:bodyPr/>
                    <a:lstStyle/>
                    <a:p>
                      <a:r>
                        <a:rPr lang="en-US" sz="2400" b="1" dirty="0"/>
                        <a:t>Themes</a:t>
                      </a:r>
                    </a:p>
                  </a:txBody>
                  <a:tcPr>
                    <a:solidFill>
                      <a:schemeClr val="accent2"/>
                    </a:solidFill>
                  </a:tcPr>
                </a:tc>
                <a:tc>
                  <a:txBody>
                    <a:bodyPr/>
                    <a:lstStyle/>
                    <a:p>
                      <a:r>
                        <a:rPr lang="en-US" sz="2400" b="1" dirty="0"/>
                        <a:t>Processes</a:t>
                      </a:r>
                    </a:p>
                  </a:txBody>
                  <a:tcPr>
                    <a:solidFill>
                      <a:schemeClr val="accent2"/>
                    </a:solidFill>
                  </a:tcPr>
                </a:tc>
                <a:extLst>
                  <a:ext uri="{0D108BD9-81ED-4DB2-BD59-A6C34878D82A}">
                    <a16:rowId xmlns:a16="http://schemas.microsoft.com/office/drawing/2014/main" val="10000"/>
                  </a:ext>
                </a:extLst>
              </a:tr>
              <a:tr h="3749040">
                <a:tc>
                  <a:txBody>
                    <a:bodyPr/>
                    <a:lstStyle/>
                    <a:p>
                      <a:pPr marL="342900" indent="-342900">
                        <a:buFont typeface="+mj-lt"/>
                        <a:buAutoNum type="arabicPeriod"/>
                      </a:pPr>
                      <a:r>
                        <a:rPr lang="en-IN" sz="2400" dirty="0"/>
                        <a:t>Continuous Business Justification</a:t>
                      </a:r>
                    </a:p>
                    <a:p>
                      <a:pPr marL="342900" indent="-342900">
                        <a:buFont typeface="+mj-lt"/>
                        <a:buAutoNum type="arabicPeriod"/>
                      </a:pPr>
                      <a:r>
                        <a:rPr lang="en-IN" sz="2400" dirty="0"/>
                        <a:t>Learn from Experience</a:t>
                      </a:r>
                    </a:p>
                    <a:p>
                      <a:pPr marL="342900" indent="-342900">
                        <a:buFont typeface="+mj-lt"/>
                        <a:buAutoNum type="arabicPeriod"/>
                      </a:pPr>
                      <a:r>
                        <a:rPr lang="en-IN" sz="2400" dirty="0"/>
                        <a:t>Description of Roles &amp; Responsibilities</a:t>
                      </a:r>
                    </a:p>
                    <a:p>
                      <a:pPr marL="342900" indent="-342900">
                        <a:buFont typeface="+mj-lt"/>
                        <a:buAutoNum type="arabicPeriod"/>
                      </a:pPr>
                      <a:r>
                        <a:rPr lang="en-IN" sz="2400" dirty="0"/>
                        <a:t>Manage by Stages</a:t>
                      </a:r>
                    </a:p>
                    <a:p>
                      <a:pPr marL="342900" indent="-342900">
                        <a:buFont typeface="+mj-lt"/>
                        <a:buAutoNum type="arabicPeriod"/>
                      </a:pPr>
                      <a:r>
                        <a:rPr lang="en-IN" sz="2400" dirty="0"/>
                        <a:t>Manage by Exceptions</a:t>
                      </a:r>
                    </a:p>
                    <a:p>
                      <a:pPr marL="342900" indent="-342900">
                        <a:buFont typeface="+mj-lt"/>
                        <a:buAutoNum type="arabicPeriod"/>
                      </a:pPr>
                      <a:r>
                        <a:rPr lang="en-IN" sz="2400" dirty="0"/>
                        <a:t>Product Focus</a:t>
                      </a:r>
                    </a:p>
                    <a:p>
                      <a:pPr marL="342900" indent="-342900">
                        <a:buFont typeface="+mj-lt"/>
                        <a:buAutoNum type="arabicPeriod"/>
                      </a:pPr>
                      <a:r>
                        <a:rPr lang="en-IN" sz="2400" dirty="0"/>
                        <a:t>Tailoring</a:t>
                      </a:r>
                      <a:endParaRPr lang="en-US" sz="2400" dirty="0"/>
                    </a:p>
                  </a:txBody>
                  <a:tcPr/>
                </a:tc>
                <a:tc>
                  <a:txBody>
                    <a:bodyPr/>
                    <a:lstStyle/>
                    <a:p>
                      <a:pPr marL="342900" indent="-342900">
                        <a:buFont typeface="+mj-lt"/>
                        <a:buAutoNum type="arabicPeriod"/>
                      </a:pPr>
                      <a:r>
                        <a:rPr lang="en-US" sz="2400" dirty="0"/>
                        <a:t>Business Case (Why?)</a:t>
                      </a:r>
                    </a:p>
                    <a:p>
                      <a:pPr marL="342900" indent="-342900">
                        <a:buFont typeface="+mj-lt"/>
                        <a:buAutoNum type="arabicPeriod"/>
                      </a:pPr>
                      <a:r>
                        <a:rPr lang="en-US" sz="2400" dirty="0"/>
                        <a:t>Change (What impact?)</a:t>
                      </a:r>
                    </a:p>
                    <a:p>
                      <a:pPr marL="342900" indent="-342900">
                        <a:buFont typeface="+mj-lt"/>
                        <a:buAutoNum type="arabicPeriod"/>
                      </a:pPr>
                      <a:r>
                        <a:rPr lang="en-US" sz="2400" dirty="0"/>
                        <a:t>Organization (Who?)</a:t>
                      </a:r>
                    </a:p>
                    <a:p>
                      <a:pPr marL="342900" indent="-342900">
                        <a:buFont typeface="+mj-lt"/>
                        <a:buAutoNum type="arabicPeriod"/>
                      </a:pPr>
                      <a:r>
                        <a:rPr lang="en-US" sz="2400" dirty="0"/>
                        <a:t>Plan (When, How, How</a:t>
                      </a:r>
                      <a:r>
                        <a:rPr lang="en-US" sz="2400" baseline="0" dirty="0"/>
                        <a:t> much)</a:t>
                      </a:r>
                      <a:endParaRPr lang="en-US" sz="2400" dirty="0"/>
                    </a:p>
                    <a:p>
                      <a:pPr marL="342900" indent="-342900">
                        <a:buFont typeface="+mj-lt"/>
                        <a:buAutoNum type="arabicPeriod"/>
                      </a:pPr>
                      <a:r>
                        <a:rPr lang="en-US" sz="2400" dirty="0"/>
                        <a:t>Progress (Where</a:t>
                      </a:r>
                      <a:r>
                        <a:rPr lang="en-US" sz="2400" baseline="0" dirty="0"/>
                        <a:t> are we, are we going in right direction, should be continue</a:t>
                      </a:r>
                      <a:endParaRPr lang="en-US" sz="2400" dirty="0"/>
                    </a:p>
                    <a:p>
                      <a:pPr marL="342900" indent="-342900">
                        <a:buFont typeface="+mj-lt"/>
                        <a:buAutoNum type="arabicPeriod"/>
                      </a:pPr>
                      <a:r>
                        <a:rPr lang="en-US" sz="2400" dirty="0"/>
                        <a:t>Quality (What?)</a:t>
                      </a:r>
                    </a:p>
                    <a:p>
                      <a:pPr marL="342900" indent="-342900">
                        <a:buFont typeface="+mj-lt"/>
                        <a:buAutoNum type="arabicPeriod"/>
                      </a:pPr>
                      <a:r>
                        <a:rPr lang="en-US" sz="2400" dirty="0"/>
                        <a:t>Risk (What if?)</a:t>
                      </a:r>
                    </a:p>
                    <a:p>
                      <a:endParaRPr lang="en-US" sz="2400" dirty="0"/>
                    </a:p>
                  </a:txBody>
                  <a:tcPr/>
                </a:tc>
                <a:tc>
                  <a:txBody>
                    <a:bodyPr/>
                    <a:lstStyle/>
                    <a:p>
                      <a:pPr marL="342900" indent="-342900">
                        <a:buFont typeface="+mj-lt"/>
                        <a:buAutoNum type="arabicPeriod"/>
                      </a:pPr>
                      <a:r>
                        <a:rPr lang="en-US" sz="2400" dirty="0"/>
                        <a:t>Starting</a:t>
                      </a:r>
                      <a:r>
                        <a:rPr lang="en-US" sz="2400" baseline="0" dirty="0"/>
                        <a:t> up a Project</a:t>
                      </a:r>
                    </a:p>
                    <a:p>
                      <a:pPr marL="342900" indent="-342900">
                        <a:buFont typeface="+mj-lt"/>
                        <a:buAutoNum type="arabicPeriod"/>
                      </a:pPr>
                      <a:r>
                        <a:rPr lang="en-US" sz="2400" baseline="0" dirty="0"/>
                        <a:t>Directing a Project</a:t>
                      </a:r>
                    </a:p>
                    <a:p>
                      <a:pPr marL="342900" indent="-342900">
                        <a:buFont typeface="+mj-lt"/>
                        <a:buAutoNum type="arabicPeriod"/>
                      </a:pPr>
                      <a:r>
                        <a:rPr lang="en-US" sz="2400" baseline="0" dirty="0"/>
                        <a:t>Initiating a Project</a:t>
                      </a:r>
                    </a:p>
                    <a:p>
                      <a:pPr marL="342900" indent="-342900">
                        <a:buFont typeface="+mj-lt"/>
                        <a:buAutoNum type="arabicPeriod"/>
                      </a:pPr>
                      <a:r>
                        <a:rPr lang="en-US" sz="2400" baseline="0" dirty="0"/>
                        <a:t>Controlling a Project</a:t>
                      </a:r>
                    </a:p>
                    <a:p>
                      <a:pPr marL="342900" indent="-342900">
                        <a:buFont typeface="+mj-lt"/>
                        <a:buAutoNum type="arabicPeriod"/>
                      </a:pPr>
                      <a:r>
                        <a:rPr lang="en-US" sz="2400" baseline="0" dirty="0"/>
                        <a:t>Managing Product Delivery</a:t>
                      </a:r>
                    </a:p>
                    <a:p>
                      <a:pPr marL="342900" indent="-342900">
                        <a:buFont typeface="+mj-lt"/>
                        <a:buAutoNum type="arabicPeriod"/>
                      </a:pPr>
                      <a:r>
                        <a:rPr lang="en-US" sz="2400" baseline="0" dirty="0"/>
                        <a:t>Managing a Stage Boundary</a:t>
                      </a:r>
                    </a:p>
                    <a:p>
                      <a:pPr marL="342900" indent="-342900">
                        <a:buFont typeface="+mj-lt"/>
                        <a:buAutoNum type="arabicPeriod"/>
                      </a:pPr>
                      <a:r>
                        <a:rPr lang="en-US" sz="2400" baseline="0" dirty="0"/>
                        <a:t>Closing a Project</a:t>
                      </a:r>
                      <a:endParaRPr lang="en-US" sz="24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28396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3772</TotalTime>
  <Words>1496</Words>
  <Application>Microsoft Office PowerPoint</Application>
  <PresentationFormat>Widescreen</PresentationFormat>
  <Paragraphs>424</Paragraphs>
  <Slides>27</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PRINCE2 Summary</vt:lpstr>
      <vt:lpstr>PRINCE2 Manual Important Pages</vt:lpstr>
      <vt:lpstr>Project Timeline</vt:lpstr>
      <vt:lpstr>P2F: Student Book Summary</vt:lpstr>
      <vt:lpstr>P2P: Student Book Summary</vt:lpstr>
      <vt:lpstr>P2F: Case Study/Activity Summary</vt:lpstr>
      <vt:lpstr>PRINCE2 Management Product</vt:lpstr>
      <vt:lpstr>PRINCE2 Roles</vt:lpstr>
      <vt:lpstr>7-7-7 of PRINCE2</vt:lpstr>
      <vt:lpstr>PRINCE2 Process, PRINCE2 Product Mapping</vt:lpstr>
      <vt:lpstr>Project Management Team Structure</vt:lpstr>
      <vt:lpstr>Project Assurance</vt:lpstr>
      <vt:lpstr>Facets of Project Manager Role</vt:lpstr>
      <vt:lpstr>Delegating Tolerance</vt:lpstr>
      <vt:lpstr>Technical &amp; Management Stages</vt:lpstr>
      <vt:lpstr>PRINE2 Processes and Stages</vt:lpstr>
      <vt:lpstr>PRINCE2 Processes</vt:lpstr>
      <vt:lpstr>Key PRINCE2 Products</vt:lpstr>
      <vt:lpstr>Technique: Product Based Planning</vt:lpstr>
      <vt:lpstr>Technique: Quality Review</vt:lpstr>
      <vt:lpstr>Estimation Techniques</vt:lpstr>
      <vt:lpstr>Basic rules for estimating</vt:lpstr>
      <vt:lpstr>Threat and opportunity responses</vt:lpstr>
      <vt:lpstr>The Risk Management Procedure</vt:lpstr>
      <vt:lpstr>Risk Register</vt:lpstr>
      <vt:lpstr>Issue and Change Control Procedure</vt:lpstr>
      <vt:lpstr>Request for Change Possible Decisions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 Thapliyal</dc:creator>
  <cp:lastModifiedBy>Hari Thapliyal</cp:lastModifiedBy>
  <cp:revision>51</cp:revision>
  <dcterms:created xsi:type="dcterms:W3CDTF">2015-09-20T12:16:21Z</dcterms:created>
  <dcterms:modified xsi:type="dcterms:W3CDTF">2016-12-18T13:50:02Z</dcterms:modified>
</cp:coreProperties>
</file>