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69" r:id="rId2"/>
    <p:sldId id="266" r:id="rId3"/>
    <p:sldId id="271" r:id="rId4"/>
    <p:sldId id="278" r:id="rId5"/>
    <p:sldId id="272" r:id="rId6"/>
    <p:sldId id="295" r:id="rId7"/>
    <p:sldId id="304" r:id="rId8"/>
    <p:sldId id="273" r:id="rId9"/>
    <p:sldId id="309" r:id="rId10"/>
    <p:sldId id="302" r:id="rId11"/>
    <p:sldId id="279" r:id="rId12"/>
    <p:sldId id="310" r:id="rId13"/>
    <p:sldId id="311" r:id="rId14"/>
    <p:sldId id="315" r:id="rId15"/>
    <p:sldId id="312" r:id="rId16"/>
    <p:sldId id="305" r:id="rId17"/>
    <p:sldId id="313" r:id="rId18"/>
    <p:sldId id="316" r:id="rId19"/>
    <p:sldId id="317" r:id="rId20"/>
    <p:sldId id="318" r:id="rId21"/>
    <p:sldId id="319" r:id="rId22"/>
    <p:sldId id="306" r:id="rId23"/>
    <p:sldId id="320" r:id="rId24"/>
    <p:sldId id="322" r:id="rId25"/>
    <p:sldId id="321" r:id="rId26"/>
    <p:sldId id="307" r:id="rId27"/>
    <p:sldId id="323" r:id="rId28"/>
    <p:sldId id="292" r:id="rId29"/>
    <p:sldId id="303" r:id="rId30"/>
    <p:sldId id="294" r:id="rId31"/>
    <p:sldId id="308" r:id="rId32"/>
    <p:sldId id="314" r:id="rId33"/>
    <p:sldId id="27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99"/>
    <a:srgbClr val="3366FF"/>
    <a:srgbClr val="9900CC"/>
    <a:srgbClr val="FFFF99"/>
    <a:srgbClr val="CCCCFF"/>
    <a:srgbClr val="66CCFF"/>
    <a:srgbClr val="99CCFF"/>
    <a:srgbClr val="9999FF"/>
    <a:srgbClr val="CC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42" autoAdjust="0"/>
    <p:restoredTop sz="81622" autoAdjust="0"/>
  </p:normalViewPr>
  <p:slideViewPr>
    <p:cSldViewPr>
      <p:cViewPr>
        <p:scale>
          <a:sx n="77" d="100"/>
          <a:sy n="77" d="100"/>
        </p:scale>
        <p:origin x="-8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967F0-2F1F-405A-A32E-A3A2E6DFE8A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6F2950-3403-40E2-81EC-AFB7684EACF9}">
      <dgm:prSet phldrT="[Text]" custT="1"/>
      <dgm:spPr>
        <a:solidFill>
          <a:srgbClr val="0070C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000" b="1" dirty="0" smtClean="0">
              <a:latin typeface="Bradley Hand ITC" pitchFamily="66" charset="0"/>
            </a:rPr>
            <a:t>Risk factors</a:t>
          </a:r>
          <a:endParaRPr lang="en-US" sz="4000" b="1" dirty="0">
            <a:latin typeface="Bradley Hand ITC" pitchFamily="66" charset="0"/>
          </a:endParaRPr>
        </a:p>
      </dgm:t>
    </dgm:pt>
    <dgm:pt modelId="{ACD34CCA-0878-45AB-8956-9CE61E1CA457}" type="parTrans" cxnId="{9F84F097-C909-4A3A-B775-9FAF894254E3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B69C473A-7CEC-4A86-8C64-FCC5533FC789}" type="sibTrans" cxnId="{9F84F097-C909-4A3A-B775-9FAF894254E3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73353572-E87F-4927-AB55-0BDE255B30A6}">
      <dgm:prSet phldrT="[Text]" custT="1"/>
      <dgm:spPr>
        <a:solidFill>
          <a:srgbClr val="00B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>
              <a:latin typeface="Arial Narrow" pitchFamily="34" charset="0"/>
            </a:rPr>
            <a:t>1.</a:t>
          </a:r>
        </a:p>
        <a:p>
          <a:r>
            <a:rPr lang="en-US" sz="2000" dirty="0" smtClean="0">
              <a:latin typeface="Arial Narrow" pitchFamily="34" charset="0"/>
            </a:rPr>
            <a:t>The probability that it will occur</a:t>
          </a:r>
          <a:endParaRPr lang="en-US" sz="2000" dirty="0">
            <a:latin typeface="Arial Narrow" pitchFamily="34" charset="0"/>
          </a:endParaRPr>
        </a:p>
      </dgm:t>
    </dgm:pt>
    <dgm:pt modelId="{5A5EF859-3ABE-4425-8287-175606A1F899}" type="parTrans" cxnId="{CD3BB530-31BC-4246-8D17-0C60BF79D1CA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8EC0633F-D0E5-4A4C-8973-6EADC7389E78}" type="sibTrans" cxnId="{CD3BB530-31BC-4246-8D17-0C60BF79D1CA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3768DA99-DB19-453D-BAED-C0502824FE30}">
      <dgm:prSet phldrT="[Text]" custT="1"/>
      <dgm:spPr>
        <a:solidFill>
          <a:srgbClr val="00B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>
              <a:latin typeface="Arial Narrow" pitchFamily="34" charset="0"/>
            </a:rPr>
            <a:t>2.</a:t>
          </a:r>
        </a:p>
        <a:p>
          <a:r>
            <a:rPr lang="en-US" sz="2000" dirty="0" smtClean="0">
              <a:latin typeface="Arial Narrow" pitchFamily="34" charset="0"/>
            </a:rPr>
            <a:t>The range of possible outcome (impact)</a:t>
          </a:r>
          <a:endParaRPr lang="en-US" sz="2000" dirty="0">
            <a:latin typeface="Arial Narrow" pitchFamily="34" charset="0"/>
          </a:endParaRPr>
        </a:p>
      </dgm:t>
    </dgm:pt>
    <dgm:pt modelId="{76E3D8CD-FBD0-4870-AF1C-C3C78080447C}" type="parTrans" cxnId="{24BC3DC8-81A5-4BC7-8FC0-88599FEBFD6F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1D064D58-5659-4740-81B6-771C2C25D7E1}" type="sibTrans" cxnId="{24BC3DC8-81A5-4BC7-8FC0-88599FEBFD6F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8DDBFC98-FBEE-49A9-AF4B-76495C5A0B1E}">
      <dgm:prSet phldrT="[Text]" custT="1"/>
      <dgm:spPr>
        <a:solidFill>
          <a:srgbClr val="00B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>
              <a:latin typeface="Arial Narrow" pitchFamily="34" charset="0"/>
            </a:rPr>
            <a:t>3.</a:t>
          </a:r>
        </a:p>
        <a:p>
          <a:r>
            <a:rPr lang="en-US" sz="2000" dirty="0" smtClean="0">
              <a:latin typeface="Arial Narrow" pitchFamily="34" charset="0"/>
            </a:rPr>
            <a:t>Expected timing (when) in the project life cycle</a:t>
          </a:r>
          <a:endParaRPr lang="en-US" sz="2000" dirty="0">
            <a:latin typeface="Arial Narrow" pitchFamily="34" charset="0"/>
          </a:endParaRPr>
        </a:p>
      </dgm:t>
    </dgm:pt>
    <dgm:pt modelId="{7E9C50C0-D93A-4E78-8462-94E21CA0FBF0}" type="parTrans" cxnId="{472BF7C3-118C-4687-9774-A01C234C6B78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80D1F927-CF3F-406F-A518-BEC45F820DE4}" type="sibTrans" cxnId="{472BF7C3-118C-4687-9774-A01C234C6B78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97BE6DF6-EB94-41C1-8296-93E77DEC77E7}">
      <dgm:prSet phldrT="[Text]" custT="1"/>
      <dgm:spPr>
        <a:solidFill>
          <a:srgbClr val="00B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>
              <a:latin typeface="Arial Narrow" pitchFamily="34" charset="0"/>
            </a:rPr>
            <a:t>4.</a:t>
          </a:r>
        </a:p>
        <a:p>
          <a:r>
            <a:rPr lang="en-US" sz="2000" dirty="0" smtClean="0">
              <a:latin typeface="Arial Narrow" pitchFamily="34" charset="0"/>
            </a:rPr>
            <a:t>The anticipated frequency of risk event </a:t>
          </a:r>
        </a:p>
        <a:p>
          <a:r>
            <a:rPr lang="en-US" sz="2000" dirty="0" smtClean="0">
              <a:latin typeface="Arial Narrow" pitchFamily="34" charset="0"/>
            </a:rPr>
            <a:t>(how often)</a:t>
          </a:r>
          <a:endParaRPr lang="en-US" sz="2000" dirty="0">
            <a:latin typeface="Arial Narrow" pitchFamily="34" charset="0"/>
          </a:endParaRPr>
        </a:p>
      </dgm:t>
    </dgm:pt>
    <dgm:pt modelId="{01DADF5F-EB1B-4536-BC3C-42BD26489500}" type="parTrans" cxnId="{FFF24DA6-32BE-4EC0-801A-99DAB8BD5BEE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7244847F-8BAC-4C30-8AC2-8233C5F33E28}" type="sibTrans" cxnId="{FFF24DA6-32BE-4EC0-801A-99DAB8BD5BEE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749CD6A5-7557-403B-9192-E8F460B39B29}" type="pres">
      <dgm:prSet presAssocID="{81E967F0-2F1F-405A-A32E-A3A2E6DFE8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85D977-0506-442C-9F39-DC1C17762EFD}" type="pres">
      <dgm:prSet presAssocID="{8F6F2950-3403-40E2-81EC-AFB7684EACF9}" presName="vertOne" presStyleCnt="0"/>
      <dgm:spPr/>
    </dgm:pt>
    <dgm:pt modelId="{AF232037-25DD-4524-9A4E-F9C8C720361B}" type="pres">
      <dgm:prSet presAssocID="{8F6F2950-3403-40E2-81EC-AFB7684EACF9}" presName="txOne" presStyleLbl="node0" presStyleIdx="0" presStyleCnt="1" custScaleY="41048" custLinFactNeighborX="-16" custLinFactNeighborY="537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73122-E98E-4A4F-B2DA-D58ACBDB6128}" type="pres">
      <dgm:prSet presAssocID="{8F6F2950-3403-40E2-81EC-AFB7684EACF9}" presName="parTransOne" presStyleCnt="0"/>
      <dgm:spPr/>
    </dgm:pt>
    <dgm:pt modelId="{B179D236-661A-4B88-95D2-6CCE76BF96E8}" type="pres">
      <dgm:prSet presAssocID="{8F6F2950-3403-40E2-81EC-AFB7684EACF9}" presName="horzOne" presStyleCnt="0"/>
      <dgm:spPr/>
    </dgm:pt>
    <dgm:pt modelId="{AED17120-C160-44DB-B85B-E63B39184C8F}" type="pres">
      <dgm:prSet presAssocID="{73353572-E87F-4927-AB55-0BDE255B30A6}" presName="vertTwo" presStyleCnt="0"/>
      <dgm:spPr/>
    </dgm:pt>
    <dgm:pt modelId="{28582101-6776-4FBF-831E-71F7899381A2}" type="pres">
      <dgm:prSet presAssocID="{73353572-E87F-4927-AB55-0BDE255B30A6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884D50-610F-4ECB-8A8C-7D055C148DAA}" type="pres">
      <dgm:prSet presAssocID="{73353572-E87F-4927-AB55-0BDE255B30A6}" presName="horzTwo" presStyleCnt="0"/>
      <dgm:spPr/>
    </dgm:pt>
    <dgm:pt modelId="{05E988F0-3984-4919-A8CD-FA45A48832D2}" type="pres">
      <dgm:prSet presAssocID="{8EC0633F-D0E5-4A4C-8973-6EADC7389E78}" presName="sibSpaceTwo" presStyleCnt="0"/>
      <dgm:spPr/>
    </dgm:pt>
    <dgm:pt modelId="{E6875EA7-D14B-47CB-B98D-07CA4EEB5752}" type="pres">
      <dgm:prSet presAssocID="{3768DA99-DB19-453D-BAED-C0502824FE30}" presName="vertTwo" presStyleCnt="0"/>
      <dgm:spPr/>
    </dgm:pt>
    <dgm:pt modelId="{38F4C873-EE76-4E01-8712-5CAAF581899E}" type="pres">
      <dgm:prSet presAssocID="{3768DA99-DB19-453D-BAED-C0502824FE30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C7DCE-B109-465D-80FD-7C9CC573B383}" type="pres">
      <dgm:prSet presAssocID="{3768DA99-DB19-453D-BAED-C0502824FE30}" presName="horzTwo" presStyleCnt="0"/>
      <dgm:spPr/>
    </dgm:pt>
    <dgm:pt modelId="{DC37803E-D140-4291-B7AA-991844EE0ACD}" type="pres">
      <dgm:prSet presAssocID="{1D064D58-5659-4740-81B6-771C2C25D7E1}" presName="sibSpaceTwo" presStyleCnt="0"/>
      <dgm:spPr/>
    </dgm:pt>
    <dgm:pt modelId="{F1388B82-0F65-4995-A683-84B1BC8DA479}" type="pres">
      <dgm:prSet presAssocID="{8DDBFC98-FBEE-49A9-AF4B-76495C5A0B1E}" presName="vertTwo" presStyleCnt="0"/>
      <dgm:spPr/>
    </dgm:pt>
    <dgm:pt modelId="{41774A23-C9AC-41CE-9D56-A9117528DFCB}" type="pres">
      <dgm:prSet presAssocID="{8DDBFC98-FBEE-49A9-AF4B-76495C5A0B1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BAB7FA-A626-4CB4-A506-640CB5E579C8}" type="pres">
      <dgm:prSet presAssocID="{8DDBFC98-FBEE-49A9-AF4B-76495C5A0B1E}" presName="horzTwo" presStyleCnt="0"/>
      <dgm:spPr/>
    </dgm:pt>
    <dgm:pt modelId="{6E53FA3F-3977-4202-AA3C-BB00E01AA8BF}" type="pres">
      <dgm:prSet presAssocID="{80D1F927-CF3F-406F-A518-BEC45F820DE4}" presName="sibSpaceTwo" presStyleCnt="0"/>
      <dgm:spPr/>
    </dgm:pt>
    <dgm:pt modelId="{DE5075D2-F479-4827-B852-A8DE178D5C51}" type="pres">
      <dgm:prSet presAssocID="{97BE6DF6-EB94-41C1-8296-93E77DEC77E7}" presName="vertTwo" presStyleCnt="0"/>
      <dgm:spPr/>
    </dgm:pt>
    <dgm:pt modelId="{33B8186F-6554-4A60-B7E1-19F6F2A8ECAD}" type="pres">
      <dgm:prSet presAssocID="{97BE6DF6-EB94-41C1-8296-93E77DEC77E7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A26C9-3F67-4897-9117-70AF6E3C521A}" type="pres">
      <dgm:prSet presAssocID="{97BE6DF6-EB94-41C1-8296-93E77DEC77E7}" presName="horzTwo" presStyleCnt="0"/>
      <dgm:spPr/>
    </dgm:pt>
  </dgm:ptLst>
  <dgm:cxnLst>
    <dgm:cxn modelId="{B83E3C60-D4A1-40EB-9D95-64582526F07E}" type="presOf" srcId="{73353572-E87F-4927-AB55-0BDE255B30A6}" destId="{28582101-6776-4FBF-831E-71F7899381A2}" srcOrd="0" destOrd="0" presId="urn:microsoft.com/office/officeart/2005/8/layout/hierarchy4"/>
    <dgm:cxn modelId="{8A29613F-4CDF-4685-A832-48C697D46518}" type="presOf" srcId="{97BE6DF6-EB94-41C1-8296-93E77DEC77E7}" destId="{33B8186F-6554-4A60-B7E1-19F6F2A8ECAD}" srcOrd="0" destOrd="0" presId="urn:microsoft.com/office/officeart/2005/8/layout/hierarchy4"/>
    <dgm:cxn modelId="{F64ED699-6804-49F5-B213-6F87E7128953}" type="presOf" srcId="{8DDBFC98-FBEE-49A9-AF4B-76495C5A0B1E}" destId="{41774A23-C9AC-41CE-9D56-A9117528DFCB}" srcOrd="0" destOrd="0" presId="urn:microsoft.com/office/officeart/2005/8/layout/hierarchy4"/>
    <dgm:cxn modelId="{CD3BB530-31BC-4246-8D17-0C60BF79D1CA}" srcId="{8F6F2950-3403-40E2-81EC-AFB7684EACF9}" destId="{73353572-E87F-4927-AB55-0BDE255B30A6}" srcOrd="0" destOrd="0" parTransId="{5A5EF859-3ABE-4425-8287-175606A1F899}" sibTransId="{8EC0633F-D0E5-4A4C-8973-6EADC7389E78}"/>
    <dgm:cxn modelId="{9F84F097-C909-4A3A-B775-9FAF894254E3}" srcId="{81E967F0-2F1F-405A-A32E-A3A2E6DFE8A2}" destId="{8F6F2950-3403-40E2-81EC-AFB7684EACF9}" srcOrd="0" destOrd="0" parTransId="{ACD34CCA-0878-45AB-8956-9CE61E1CA457}" sibTransId="{B69C473A-7CEC-4A86-8C64-FCC5533FC789}"/>
    <dgm:cxn modelId="{24BC3DC8-81A5-4BC7-8FC0-88599FEBFD6F}" srcId="{8F6F2950-3403-40E2-81EC-AFB7684EACF9}" destId="{3768DA99-DB19-453D-BAED-C0502824FE30}" srcOrd="1" destOrd="0" parTransId="{76E3D8CD-FBD0-4870-AF1C-C3C78080447C}" sibTransId="{1D064D58-5659-4740-81B6-771C2C25D7E1}"/>
    <dgm:cxn modelId="{5B7FF1B1-973B-4D96-AE42-B534BE4A20CA}" type="presOf" srcId="{8F6F2950-3403-40E2-81EC-AFB7684EACF9}" destId="{AF232037-25DD-4524-9A4E-F9C8C720361B}" srcOrd="0" destOrd="0" presId="urn:microsoft.com/office/officeart/2005/8/layout/hierarchy4"/>
    <dgm:cxn modelId="{FFF24DA6-32BE-4EC0-801A-99DAB8BD5BEE}" srcId="{8F6F2950-3403-40E2-81EC-AFB7684EACF9}" destId="{97BE6DF6-EB94-41C1-8296-93E77DEC77E7}" srcOrd="3" destOrd="0" parTransId="{01DADF5F-EB1B-4536-BC3C-42BD26489500}" sibTransId="{7244847F-8BAC-4C30-8AC2-8233C5F33E28}"/>
    <dgm:cxn modelId="{DBA3A15E-B27C-49E1-97A1-9B6D900E294A}" type="presOf" srcId="{3768DA99-DB19-453D-BAED-C0502824FE30}" destId="{38F4C873-EE76-4E01-8712-5CAAF581899E}" srcOrd="0" destOrd="0" presId="urn:microsoft.com/office/officeart/2005/8/layout/hierarchy4"/>
    <dgm:cxn modelId="{472BF7C3-118C-4687-9774-A01C234C6B78}" srcId="{8F6F2950-3403-40E2-81EC-AFB7684EACF9}" destId="{8DDBFC98-FBEE-49A9-AF4B-76495C5A0B1E}" srcOrd="2" destOrd="0" parTransId="{7E9C50C0-D93A-4E78-8462-94E21CA0FBF0}" sibTransId="{80D1F927-CF3F-406F-A518-BEC45F820DE4}"/>
    <dgm:cxn modelId="{8A5D3D7C-472C-4431-91F3-EC56D2D993AF}" type="presOf" srcId="{81E967F0-2F1F-405A-A32E-A3A2E6DFE8A2}" destId="{749CD6A5-7557-403B-9192-E8F460B39B29}" srcOrd="0" destOrd="0" presId="urn:microsoft.com/office/officeart/2005/8/layout/hierarchy4"/>
    <dgm:cxn modelId="{3C0550A9-63C1-43B8-90C0-CF0DD76CB6A4}" type="presParOf" srcId="{749CD6A5-7557-403B-9192-E8F460B39B29}" destId="{7A85D977-0506-442C-9F39-DC1C17762EFD}" srcOrd="0" destOrd="0" presId="urn:microsoft.com/office/officeart/2005/8/layout/hierarchy4"/>
    <dgm:cxn modelId="{8EFD38C0-0274-43D7-9E90-7481D2C778EF}" type="presParOf" srcId="{7A85D977-0506-442C-9F39-DC1C17762EFD}" destId="{AF232037-25DD-4524-9A4E-F9C8C720361B}" srcOrd="0" destOrd="0" presId="urn:microsoft.com/office/officeart/2005/8/layout/hierarchy4"/>
    <dgm:cxn modelId="{435B8454-64D1-4069-86B0-6C9232C56609}" type="presParOf" srcId="{7A85D977-0506-442C-9F39-DC1C17762EFD}" destId="{A4273122-E98E-4A4F-B2DA-D58ACBDB6128}" srcOrd="1" destOrd="0" presId="urn:microsoft.com/office/officeart/2005/8/layout/hierarchy4"/>
    <dgm:cxn modelId="{DAC6DE6F-DC0D-4D68-8FA1-0A7F18DC74ED}" type="presParOf" srcId="{7A85D977-0506-442C-9F39-DC1C17762EFD}" destId="{B179D236-661A-4B88-95D2-6CCE76BF96E8}" srcOrd="2" destOrd="0" presId="urn:microsoft.com/office/officeart/2005/8/layout/hierarchy4"/>
    <dgm:cxn modelId="{20867207-EBAB-4329-A2BB-8B305D68619C}" type="presParOf" srcId="{B179D236-661A-4B88-95D2-6CCE76BF96E8}" destId="{AED17120-C160-44DB-B85B-E63B39184C8F}" srcOrd="0" destOrd="0" presId="urn:microsoft.com/office/officeart/2005/8/layout/hierarchy4"/>
    <dgm:cxn modelId="{A3D32592-5A1A-4DA7-AD94-6666E26EF340}" type="presParOf" srcId="{AED17120-C160-44DB-B85B-E63B39184C8F}" destId="{28582101-6776-4FBF-831E-71F7899381A2}" srcOrd="0" destOrd="0" presId="urn:microsoft.com/office/officeart/2005/8/layout/hierarchy4"/>
    <dgm:cxn modelId="{EF275BEF-C226-4289-B1DA-22C8977742B5}" type="presParOf" srcId="{AED17120-C160-44DB-B85B-E63B39184C8F}" destId="{AE884D50-610F-4ECB-8A8C-7D055C148DAA}" srcOrd="1" destOrd="0" presId="urn:microsoft.com/office/officeart/2005/8/layout/hierarchy4"/>
    <dgm:cxn modelId="{AC65BA69-42E5-4A44-B1B3-25EA5C58819D}" type="presParOf" srcId="{B179D236-661A-4B88-95D2-6CCE76BF96E8}" destId="{05E988F0-3984-4919-A8CD-FA45A48832D2}" srcOrd="1" destOrd="0" presId="urn:microsoft.com/office/officeart/2005/8/layout/hierarchy4"/>
    <dgm:cxn modelId="{CA7DC044-6086-4886-9C5E-79FA83F7DA41}" type="presParOf" srcId="{B179D236-661A-4B88-95D2-6CCE76BF96E8}" destId="{E6875EA7-D14B-47CB-B98D-07CA4EEB5752}" srcOrd="2" destOrd="0" presId="urn:microsoft.com/office/officeart/2005/8/layout/hierarchy4"/>
    <dgm:cxn modelId="{CCCA02B6-D357-4A4F-BAE0-6EB525350E48}" type="presParOf" srcId="{E6875EA7-D14B-47CB-B98D-07CA4EEB5752}" destId="{38F4C873-EE76-4E01-8712-5CAAF581899E}" srcOrd="0" destOrd="0" presId="urn:microsoft.com/office/officeart/2005/8/layout/hierarchy4"/>
    <dgm:cxn modelId="{3914361C-C4BF-4522-AD4B-2B103A7C90E2}" type="presParOf" srcId="{E6875EA7-D14B-47CB-B98D-07CA4EEB5752}" destId="{F2CC7DCE-B109-465D-80FD-7C9CC573B383}" srcOrd="1" destOrd="0" presId="urn:microsoft.com/office/officeart/2005/8/layout/hierarchy4"/>
    <dgm:cxn modelId="{A652B67D-3275-48D7-89A5-213C952465AF}" type="presParOf" srcId="{B179D236-661A-4B88-95D2-6CCE76BF96E8}" destId="{DC37803E-D140-4291-B7AA-991844EE0ACD}" srcOrd="3" destOrd="0" presId="urn:microsoft.com/office/officeart/2005/8/layout/hierarchy4"/>
    <dgm:cxn modelId="{478D33C2-C635-485B-9B44-41D4D79833E8}" type="presParOf" srcId="{B179D236-661A-4B88-95D2-6CCE76BF96E8}" destId="{F1388B82-0F65-4995-A683-84B1BC8DA479}" srcOrd="4" destOrd="0" presId="urn:microsoft.com/office/officeart/2005/8/layout/hierarchy4"/>
    <dgm:cxn modelId="{83FC045D-E353-441B-BCA5-89F1362C0A23}" type="presParOf" srcId="{F1388B82-0F65-4995-A683-84B1BC8DA479}" destId="{41774A23-C9AC-41CE-9D56-A9117528DFCB}" srcOrd="0" destOrd="0" presId="urn:microsoft.com/office/officeart/2005/8/layout/hierarchy4"/>
    <dgm:cxn modelId="{43DBA0A0-662A-4EBB-8797-BAD185D8B3F1}" type="presParOf" srcId="{F1388B82-0F65-4995-A683-84B1BC8DA479}" destId="{EBBAB7FA-A626-4CB4-A506-640CB5E579C8}" srcOrd="1" destOrd="0" presId="urn:microsoft.com/office/officeart/2005/8/layout/hierarchy4"/>
    <dgm:cxn modelId="{37EF8907-A791-4045-A776-6D5550D88426}" type="presParOf" srcId="{B179D236-661A-4B88-95D2-6CCE76BF96E8}" destId="{6E53FA3F-3977-4202-AA3C-BB00E01AA8BF}" srcOrd="5" destOrd="0" presId="urn:microsoft.com/office/officeart/2005/8/layout/hierarchy4"/>
    <dgm:cxn modelId="{8DD2AF6D-AF45-49F0-9C6D-C43641040F71}" type="presParOf" srcId="{B179D236-661A-4B88-95D2-6CCE76BF96E8}" destId="{DE5075D2-F479-4827-B852-A8DE178D5C51}" srcOrd="6" destOrd="0" presId="urn:microsoft.com/office/officeart/2005/8/layout/hierarchy4"/>
    <dgm:cxn modelId="{7B5C3C39-26F1-456E-990C-1BDB941FAC64}" type="presParOf" srcId="{DE5075D2-F479-4827-B852-A8DE178D5C51}" destId="{33B8186F-6554-4A60-B7E1-19F6F2A8ECAD}" srcOrd="0" destOrd="0" presId="urn:microsoft.com/office/officeart/2005/8/layout/hierarchy4"/>
    <dgm:cxn modelId="{CB039287-4495-4DC2-88FB-9937653C397A}" type="presParOf" srcId="{DE5075D2-F479-4827-B852-A8DE178D5C51}" destId="{84DA26C9-3F67-4897-9117-70AF6E3C521A}" srcOrd="1" destOrd="0" presId="urn:microsoft.com/office/officeart/2005/8/layout/hierarchy4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70A45F-59B0-48F0-AEB2-3775FCDB88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55D2-9ED9-4B2E-867D-13D16B9A636A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126C0-9B22-42E5-B80F-28050DC8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imationfactory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4800600"/>
            <a:ext cx="7239000" cy="762000"/>
          </a:xfrm>
        </p:spPr>
        <p:txBody>
          <a:bodyPr/>
          <a:lstStyle/>
          <a:p>
            <a:r>
              <a:rPr lang="en-US" sz="3200" b="1" dirty="0" smtClean="0"/>
              <a:t>11 - Project Risk Management</a:t>
            </a:r>
            <a:endParaRPr lang="en-US" sz="3200" b="1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5715000" cy="838200"/>
          </a:xfrm>
        </p:spPr>
        <p:txBody>
          <a:bodyPr/>
          <a:lstStyle/>
          <a:p>
            <a:r>
              <a:rPr lang="en-US" sz="2400" b="1" smtClean="0">
                <a:latin typeface="Calibri" pitchFamily="34" charset="0"/>
              </a:rPr>
              <a:t>Project Management Training</a:t>
            </a:r>
            <a:endParaRPr lang="en-US" sz="2400" b="1" dirty="0" smtClean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190"/>
            <a:ext cx="388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>
                <a:latin typeface="Calibri" pitchFamily="34" charset="0"/>
              </a:rPr>
              <a:t>Created by ejlp12@gmail.com, June 2010</a:t>
            </a:r>
            <a:endParaRPr lang="en-US" sz="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Diagramming techniques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19050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Cause and effect diagrams (fish-bone diagram)</a:t>
            </a:r>
          </a:p>
          <a:p>
            <a:r>
              <a:rPr lang="en-US" dirty="0" smtClean="0">
                <a:latin typeface="Arial Narrow" pitchFamily="34" charset="0"/>
              </a:rPr>
              <a:t>System or process flow charts.</a:t>
            </a:r>
          </a:p>
          <a:p>
            <a:r>
              <a:rPr lang="en-US" dirty="0" smtClean="0">
                <a:latin typeface="Arial Narrow" pitchFamily="34" charset="0"/>
              </a:rPr>
              <a:t>Influence diagrams</a:t>
            </a:r>
          </a:p>
          <a:p>
            <a:pPr lvl="1"/>
            <a:r>
              <a:rPr lang="en-US" sz="1600" dirty="0" smtClean="0">
                <a:latin typeface="Arial Narrow" pitchFamily="34" charset="0"/>
                <a:ea typeface="+mn-ea"/>
              </a:rPr>
              <a:t>show the casual influences among project variables, the timing or time ordering of events, and the relationships among other project variables and their outcomes.</a:t>
            </a:r>
          </a:p>
          <a:p>
            <a:pPr lvl="1"/>
            <a:r>
              <a:rPr lang="en-US" sz="1600" dirty="0" smtClean="0">
                <a:latin typeface="Arial Narrow" pitchFamily="34" charset="0"/>
                <a:ea typeface="+mn-ea"/>
              </a:rPr>
              <a:t>excellent for displaying a decision’s structure</a:t>
            </a:r>
          </a:p>
          <a:p>
            <a:endParaRPr lang="en-US" dirty="0" smtClean="0">
              <a:latin typeface="Arial Narrow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51234" y="1371600"/>
            <a:ext cx="3559366" cy="621536"/>
            <a:chOff x="3505200" y="1371600"/>
            <a:chExt cx="3559366" cy="621536"/>
          </a:xfrm>
        </p:grpSpPr>
        <p:sp>
          <p:nvSpPr>
            <p:cNvPr id="4" name="Right Brace 3"/>
            <p:cNvSpPr/>
            <p:nvPr/>
          </p:nvSpPr>
          <p:spPr>
            <a:xfrm>
              <a:off x="3505200" y="1371600"/>
              <a:ext cx="152400" cy="533400"/>
            </a:xfrm>
            <a:prstGeom prst="rightBrace">
              <a:avLst>
                <a:gd name="adj1" fmla="val 87500"/>
                <a:gd name="adj2" fmla="val 50000"/>
              </a:avLst>
            </a:prstGeom>
            <a:ln w="19050">
              <a:solidFill>
                <a:schemeClr val="accent4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3635566" y="1459736"/>
              <a:ext cx="3429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Times New Roman" pitchFamily="18" charset="0"/>
                </a:rPr>
                <a:t>Described</a:t>
              </a:r>
              <a:r>
                <a:rPr kumimoji="0" lang="en-US" b="0" i="0" u="none" strike="noStrike" kern="0" cap="none" spc="0" normalizeH="0" noProof="0" dirty="0" smtClean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Times New Roman" pitchFamily="18" charset="0"/>
                </a:rPr>
                <a:t> in Quality Management</a:t>
              </a:r>
              <a:endPara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304800" y="3581400"/>
            <a:ext cx="762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Risk Register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4191000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rPr>
              <a:t>After Indentify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rPr>
              <a:t> Risk process the output is 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rPr>
              <a:t>nitial entries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rPr>
              <a:t> into the risk register.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rPr>
              <a:t> It includes: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kern="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  <a:cs typeface="Times New Roman" pitchFamily="18" charset="0"/>
              </a:rPr>
              <a:t>List of risk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kern="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  <a:cs typeface="Times New Roman" pitchFamily="18" charset="0"/>
              </a:rPr>
              <a:t>List of </a:t>
            </a:r>
            <a:r>
              <a:rPr lang="en-US" b="1" kern="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  <a:cs typeface="Times New Roman" pitchFamily="18" charset="0"/>
              </a:rPr>
              <a:t>POTENTIAL</a:t>
            </a:r>
            <a:r>
              <a:rPr lang="en-US" kern="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b="1" kern="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  <a:cs typeface="Times New Roman" pitchFamily="18" charset="0"/>
              </a:rPr>
              <a:t>responses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rPr>
              <a:t>Root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rPr>
              <a:t> causes of risks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kern="0" baseline="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  <a:cs typeface="Times New Roman" pitchFamily="18" charset="0"/>
              </a:rPr>
              <a:t>Updated</a:t>
            </a:r>
            <a:r>
              <a:rPr lang="en-US" kern="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  <a:cs typeface="Times New Roman" pitchFamily="18" charset="0"/>
              </a:rPr>
              <a:t> risk categories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11.3 Perform Qualitative Risk Analysis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8382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The process of prioritizing risks for further analysis of action by assessing and combining their probability of occurrence and impact.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8600" y="2665394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rgbClr val="CC66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oup 59"/>
          <p:cNvGraphicFramePr>
            <a:graphicFrameLocks noGrp="1"/>
          </p:cNvGraphicFramePr>
          <p:nvPr/>
        </p:nvGraphicFramePr>
        <p:xfrm>
          <a:off x="533400" y="2366443"/>
          <a:ext cx="2209800" cy="2395228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49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46076">
                <a:tc>
                  <a:txBody>
                    <a:bodyPr/>
                    <a:lstStyle/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register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management plan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scope statement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Organizational process 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/>
        </p:nvGraphicFramePr>
        <p:xfrm>
          <a:off x="3155730" y="2385728"/>
          <a:ext cx="2209800" cy="325307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2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42219">
                <a:tc>
                  <a:txBody>
                    <a:bodyPr/>
                    <a:lstStyle/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probability and impact assessment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Probability and impact matrix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data quality assessment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categorization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urgency assessment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Expert judgment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1"/>
          <p:cNvGraphicFramePr>
            <a:graphicFrameLocks noGrp="1"/>
          </p:cNvGraphicFramePr>
          <p:nvPr/>
        </p:nvGraphicFramePr>
        <p:xfrm>
          <a:off x="5791200" y="2385729"/>
          <a:ext cx="2209800" cy="1151233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29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21367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register updates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Qualitative Risk Analysis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49530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Help to focus on high priority risks</a:t>
            </a:r>
          </a:p>
          <a:p>
            <a:r>
              <a:rPr lang="en-US" dirty="0" smtClean="0">
                <a:latin typeface="Arial Narrow" pitchFamily="34" charset="0"/>
              </a:rPr>
              <a:t>A subjective analysis</a:t>
            </a:r>
          </a:p>
          <a:p>
            <a:r>
              <a:rPr lang="en-US" dirty="0" smtClean="0">
                <a:latin typeface="Arial Narrow" pitchFamily="34" charset="0"/>
              </a:rPr>
              <a:t>Analysis using…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Relative probability or likelihood of occurrence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Impact on project objective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Time frame response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Organization’s risk tolerance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Etc.</a:t>
            </a:r>
          </a:p>
          <a:p>
            <a:r>
              <a:rPr lang="en-US" dirty="0" smtClean="0">
                <a:latin typeface="Arial Narrow" pitchFamily="34" charset="0"/>
              </a:rPr>
              <a:t>Can be also used to: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Compare risk to the overall risk of other projects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Determine whether the project should be selected, continued or terminated.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Determine whether to proceed to Perform Quantitative Risk Analysis</a:t>
            </a:r>
          </a:p>
          <a:p>
            <a:endParaRPr 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194"/>
          <p:cNvGraphicFramePr>
            <a:graphicFrameLocks/>
          </p:cNvGraphicFramePr>
          <p:nvPr/>
        </p:nvGraphicFramePr>
        <p:xfrm>
          <a:off x="762000" y="4800600"/>
          <a:ext cx="6476998" cy="1463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{775DCB02-9BB8-47FD-8907-85C794F793BA}</a:tableStyleId>
              </a:tblPr>
              <a:tblGrid>
                <a:gridCol w="504155"/>
                <a:gridCol w="867445"/>
                <a:gridCol w="2666999"/>
                <a:gridCol w="762000"/>
                <a:gridCol w="838200"/>
                <a:gridCol w="838199"/>
              </a:tblGrid>
              <a:tr h="62484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No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Category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Description of Risk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/>
                      </a:r>
                      <a:b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IMPACT</a:t>
                      </a:r>
                      <a:b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</a:b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PROBA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BILITY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RISK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 LEVEL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Resource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Testing environment not available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ORANGE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 Narrow" pitchFamily="34" charset="0"/>
                        </a:rPr>
                        <a:t>Schedule</a:t>
                      </a:r>
                      <a:endParaRPr lang="en-US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 Narrow" pitchFamily="34" charset="0"/>
                        </a:rPr>
                        <a:t>Documentation approval took </a:t>
                      </a:r>
                      <a:r>
                        <a:rPr lang="en-US" sz="1400" dirty="0">
                          <a:latin typeface="Arial Narrow" pitchFamily="34" charset="0"/>
                        </a:rPr>
                        <a:t>longer time</a:t>
                      </a:r>
                      <a:endParaRPr lang="en-US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 Narrow" pitchFamily="34" charset="0"/>
                        </a:rPr>
                        <a:t>RED</a:t>
                      </a:r>
                      <a:endParaRPr lang="en-US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Probability Impact Matrix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8382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Different matrices can be used for cost, time, scope</a:t>
            </a:r>
          </a:p>
          <a:p>
            <a:r>
              <a:rPr lang="en-US" dirty="0" smtClean="0">
                <a:latin typeface="Arial Narrow" pitchFamily="34" charset="0"/>
              </a:rPr>
              <a:t>It helps guide risk responses (priority action &amp; response strategies)</a:t>
            </a:r>
          </a:p>
          <a:p>
            <a:endParaRPr lang="en-US" dirty="0" smtClean="0">
              <a:latin typeface="Arial Narrow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3200400" cy="2353235"/>
          </a:xfrm>
          <a:prstGeom prst="rect">
            <a:avLst/>
          </a:prstGeom>
          <a:noFill/>
          <a:ln w="6350">
            <a:solidFill>
              <a:schemeClr val="accent4">
                <a:lumMod val="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Rounded Rectangular Callout 10"/>
          <p:cNvSpPr/>
          <p:nvPr/>
        </p:nvSpPr>
        <p:spPr>
          <a:xfrm>
            <a:off x="4876800" y="3581400"/>
            <a:ext cx="1066800" cy="685800"/>
          </a:xfrm>
          <a:prstGeom prst="wedgeRoundRectCallout">
            <a:avLst>
              <a:gd name="adj1" fmla="val -135918"/>
              <a:gd name="adj2" fmla="val -81322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Colors shows level of importance</a:t>
            </a:r>
            <a:endParaRPr lang="en-US" sz="1000" dirty="0">
              <a:solidFill>
                <a:schemeClr val="accent4">
                  <a:lumMod val="1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Probability Impact Matrix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15240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Different matrices can be used for threats and opportunities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 t="7729"/>
          <a:stretch>
            <a:fillRect/>
          </a:stretch>
        </p:blipFill>
        <p:spPr bwMode="auto">
          <a:xfrm>
            <a:off x="990600" y="2895600"/>
            <a:ext cx="5943600" cy="289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ounded Rectangular Callout 13"/>
          <p:cNvSpPr/>
          <p:nvPr/>
        </p:nvSpPr>
        <p:spPr>
          <a:xfrm>
            <a:off x="609600" y="2133600"/>
            <a:ext cx="1752600" cy="609600"/>
          </a:xfrm>
          <a:prstGeom prst="wedgeRoundRectCallout">
            <a:avLst>
              <a:gd name="adj1" fmla="val 124725"/>
              <a:gd name="adj2" fmla="val 92142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Sample from</a:t>
            </a:r>
          </a:p>
          <a:p>
            <a:pPr algn="ctr"/>
            <a:r>
              <a:rPr lang="en-US" sz="1200" dirty="0" smtClean="0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PMBOK</a:t>
            </a:r>
            <a:endParaRPr lang="en-US" sz="1200" dirty="0">
              <a:solidFill>
                <a:schemeClr val="accent4">
                  <a:lumMod val="1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6553200"/>
            <a:ext cx="807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accent4">
                    <a:lumMod val="10000"/>
                  </a:schemeClr>
                </a:solidFill>
              </a:rPr>
              <a:t>Image Source: PMBOK Guide 4</a:t>
            </a:r>
            <a:r>
              <a:rPr lang="en-US" sz="600" baseline="30000" dirty="0" smtClean="0">
                <a:solidFill>
                  <a:schemeClr val="accent4">
                    <a:lumMod val="10000"/>
                  </a:schemeClr>
                </a:solidFill>
              </a:rPr>
              <a:t>th</a:t>
            </a:r>
            <a:r>
              <a:rPr lang="en-US" sz="600" dirty="0" smtClean="0">
                <a:solidFill>
                  <a:schemeClr val="accent4">
                    <a:lumMod val="10000"/>
                  </a:schemeClr>
                </a:solidFill>
              </a:rPr>
              <a:t> Edition. PMI © 2009, p.292</a:t>
            </a:r>
            <a:endParaRPr lang="en-US" sz="6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Risk Register Updates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4724400"/>
          </a:xfrm>
        </p:spPr>
        <p:txBody>
          <a:bodyPr/>
          <a:lstStyle/>
          <a:p>
            <a:r>
              <a:rPr lang="en-US" sz="2400" dirty="0" smtClean="0">
                <a:latin typeface="Arial Narrow" pitchFamily="34" charset="0"/>
              </a:rPr>
              <a:t>Update/add additional information to previous output i.e. Risk Register, which include: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Relative ranking/priority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Risk grouped by categories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List of risk requiring additional analysis in the near term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List of risk for additional analysis and response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Watch-list (non-critical or non-top risks)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Trends</a:t>
            </a:r>
            <a:br>
              <a:rPr lang="en-US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Since risk analysis process is iterative, PM should know if risk is increasing, decreasing or staying the same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Cause of risk requiring particular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11.4 Perform Quantitative Risk Analysis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8382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The process of numerically analyzing the effect of identified risks on overall project objectives.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8600" y="2681990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rgbClr val="CC66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oup 59"/>
          <p:cNvGraphicFramePr>
            <a:graphicFrameLocks noGrp="1"/>
          </p:cNvGraphicFramePr>
          <p:nvPr/>
        </p:nvGraphicFramePr>
        <p:xfrm>
          <a:off x="533400" y="2383039"/>
          <a:ext cx="2209800" cy="2395228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49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46076">
                <a:tc>
                  <a:txBody>
                    <a:bodyPr/>
                    <a:lstStyle/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register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management plan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Cost management plan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scope statement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Organizational process 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/>
        </p:nvGraphicFramePr>
        <p:xfrm>
          <a:off x="3155730" y="2391307"/>
          <a:ext cx="2209800" cy="2865451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2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42219">
                <a:tc>
                  <a:txBody>
                    <a:bodyPr/>
                    <a:lstStyle/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Data gathering and representation techniques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Quantitative risk analysis and modeling techniques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Expert judgment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1"/>
          <p:cNvGraphicFramePr>
            <a:graphicFrameLocks noGrp="1"/>
          </p:cNvGraphicFramePr>
          <p:nvPr/>
        </p:nvGraphicFramePr>
        <p:xfrm>
          <a:off x="5791200" y="2391308"/>
          <a:ext cx="2209800" cy="1151233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29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21367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register updates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5000" y="57912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FG Deanna's Hand" pitchFamily="2" charset="0"/>
              </a:rPr>
              <a:t>If not necessary, this process may be skipped.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Quantitative Risk Analysis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38100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Is a numerical evaluation (more objective)</a:t>
            </a:r>
          </a:p>
          <a:p>
            <a:r>
              <a:rPr lang="en-US" dirty="0" smtClean="0">
                <a:latin typeface="Arial Narrow" pitchFamily="34" charset="0"/>
              </a:rPr>
              <a:t>This process may be skipped.</a:t>
            </a:r>
          </a:p>
          <a:p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Purpose of this process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Determine which risk events warrant a response.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Determine overall project risk (risk exposure).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Determine the quantified probability of meeting project objectives.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Determine cost and schedule reserves.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Identify risks requiring the most attention.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Create realistic and achievable cost, schedule, or scope targets.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Quantitative Risk Analysis: Tools &amp; Techniques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5181600"/>
          </a:xfrm>
        </p:spPr>
        <p:txBody>
          <a:bodyPr/>
          <a:lstStyle/>
          <a:p>
            <a:r>
              <a:rPr lang="en-US" sz="2400" dirty="0" smtClean="0">
                <a:latin typeface="Arial Narrow" pitchFamily="34" charset="0"/>
              </a:rPr>
              <a:t>Determining Quantitative Probability and Impact might be done by: 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Interviewing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Cost and time estimating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Delphi technique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Use of historical records from previous projects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Expert judgment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Sensitivity analysis – tornado diagram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Expected monetary value (EMV) analysis 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Decision tree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Monte Carlo analysis (simulation)</a:t>
            </a:r>
            <a:br>
              <a:rPr lang="en-US" dirty="0" smtClean="0">
                <a:latin typeface="Arial Narrow" pitchFamily="34" charset="0"/>
              </a:rPr>
            </a:br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Decision Tree and EMV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4953000"/>
          </a:xfrm>
        </p:spPr>
        <p:txBody>
          <a:bodyPr/>
          <a:lstStyle/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EVM used with Decision Tree to choose between many alternative which take into account the future  events</a:t>
            </a:r>
          </a:p>
          <a:p>
            <a:r>
              <a:rPr lang="en-US" dirty="0" smtClean="0">
                <a:latin typeface="Arial Narrow" pitchFamily="34" charset="0"/>
              </a:rPr>
              <a:t>Example: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/>
            </a:r>
            <a:br>
              <a:rPr lang="en-US" dirty="0" smtClean="0">
                <a:latin typeface="Arial Narrow" pitchFamily="34" charset="0"/>
              </a:rPr>
            </a:br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1219200"/>
          <a:ext cx="4254500" cy="478429"/>
        </p:xfrm>
        <a:graphic>
          <a:graphicData uri="http://schemas.openxmlformats.org/presentationml/2006/ole">
            <p:oleObj spid="_x0000_s1026" name="Equation" r:id="rId4" imgW="2260440" imgH="253800" progId="Equation.3">
              <p:embed/>
            </p:oleObj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752600" y="2667000"/>
            <a:ext cx="6096000" cy="3429000"/>
          </a:xfrm>
          <a:prstGeom prst="roundRect">
            <a:avLst>
              <a:gd name="adj" fmla="val 4210"/>
            </a:avLst>
          </a:prstGeom>
          <a:solidFill>
            <a:schemeClr val="tx1"/>
          </a:solidFill>
          <a:ln w="28575">
            <a:solidFill>
              <a:srgbClr val="FF9900"/>
            </a:solidFill>
          </a:ln>
          <a:effectLst>
            <a:outerShdw blurRad="1651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2799998"/>
            <a:ext cx="5105400" cy="31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6553200"/>
            <a:ext cx="807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accent4">
                    <a:lumMod val="10000"/>
                  </a:schemeClr>
                </a:solidFill>
              </a:rPr>
              <a:t>Example Source:</a:t>
            </a:r>
            <a:endParaRPr lang="en-US" sz="6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Project Risk Management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04800" y="4343400"/>
          <a:ext cx="8305800" cy="1933135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2438400"/>
                <a:gridCol w="1143000"/>
                <a:gridCol w="1981200"/>
                <a:gridCol w="838200"/>
              </a:tblGrid>
              <a:tr h="3282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Knowledge Area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Process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Initiating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Planning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Executing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Monitoring &amp; </a:t>
                      </a:r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Contol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Closing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12473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Risk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t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Plan Risk Management</a:t>
                      </a:r>
                    </a:p>
                    <a:p>
                      <a:pPr marL="0" indent="0" algn="l" fontAlgn="t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Identify Risk</a:t>
                      </a:r>
                    </a:p>
                    <a:p>
                      <a:pPr marL="0" indent="0" algn="l" fontAlgn="t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Perform Qualitative Risk Analysis</a:t>
                      </a:r>
                    </a:p>
                    <a:p>
                      <a:pPr marL="0" indent="0" algn="l" fontAlgn="t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Perform Quantitative Risk Analysis</a:t>
                      </a:r>
                    </a:p>
                    <a:p>
                      <a:pPr marL="0" indent="0" algn="l" fontAlgn="t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Plan Risk 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763" indent="0" algn="l" fontAlgn="t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Monitor and Control Risks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914400" y="914400"/>
            <a:ext cx="6660630" cy="3276600"/>
            <a:chOff x="502170" y="761999"/>
            <a:chExt cx="6736830" cy="3352801"/>
          </a:xfrm>
        </p:grpSpPr>
        <p:sp>
          <p:nvSpPr>
            <p:cNvPr id="35" name="Oval 34"/>
            <p:cNvSpPr/>
            <p:nvPr/>
          </p:nvSpPr>
          <p:spPr>
            <a:xfrm>
              <a:off x="1600200" y="761999"/>
              <a:ext cx="4572000" cy="335280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502170" y="2209800"/>
              <a:ext cx="1219200" cy="762000"/>
            </a:xfrm>
            <a:prstGeom prst="rightArrow">
              <a:avLst>
                <a:gd name="adj1" fmla="val 69672"/>
                <a:gd name="adj2" fmla="val 50000"/>
              </a:avLst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accent4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Enter phase/</a:t>
              </a:r>
            </a:p>
            <a:p>
              <a:pPr algn="ctr"/>
              <a:r>
                <a:rPr lang="en-US" sz="1050" dirty="0" smtClean="0">
                  <a:solidFill>
                    <a:schemeClr val="accent4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Start project</a:t>
              </a:r>
              <a:endParaRPr lang="en-US" sz="105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6019800" y="2209800"/>
              <a:ext cx="1219200" cy="762000"/>
            </a:xfrm>
            <a:prstGeom prst="rightArrow">
              <a:avLst>
                <a:gd name="adj1" fmla="val 69672"/>
                <a:gd name="adj2" fmla="val 50000"/>
              </a:avLst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accent4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Exit phase/</a:t>
              </a:r>
            </a:p>
            <a:p>
              <a:pPr algn="ctr"/>
              <a:r>
                <a:rPr lang="en-US" sz="1050" dirty="0" smtClean="0">
                  <a:solidFill>
                    <a:schemeClr val="accent4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End project</a:t>
              </a:r>
              <a:endParaRPr lang="en-US" sz="105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1752600" y="2209800"/>
              <a:ext cx="1219200" cy="762000"/>
            </a:xfrm>
            <a:prstGeom prst="rightArrow">
              <a:avLst>
                <a:gd name="adj1" fmla="val 69672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Initiating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Processes</a:t>
              </a:r>
              <a:endPara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769370" y="2209800"/>
              <a:ext cx="1219200" cy="762000"/>
            </a:xfrm>
            <a:prstGeom prst="rightArrow">
              <a:avLst>
                <a:gd name="adj1" fmla="val 69672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Closing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Processes</a:t>
              </a:r>
              <a:endPara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U-Turn Arrow 29"/>
            <p:cNvSpPr/>
            <p:nvPr/>
          </p:nvSpPr>
          <p:spPr>
            <a:xfrm>
              <a:off x="2971800" y="1219200"/>
              <a:ext cx="1905000" cy="1524000"/>
            </a:xfrm>
            <a:prstGeom prst="uturnArrow">
              <a:avLst>
                <a:gd name="adj1" fmla="val 33369"/>
                <a:gd name="adj2" fmla="val 25000"/>
                <a:gd name="adj3" fmla="val 22049"/>
                <a:gd name="adj4" fmla="val 43750"/>
                <a:gd name="adj5" fmla="val 75000"/>
              </a:avLst>
            </a:prstGeom>
            <a:solidFill>
              <a:srgbClr val="00B05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U-Turn Arrow 30"/>
            <p:cNvSpPr/>
            <p:nvPr/>
          </p:nvSpPr>
          <p:spPr>
            <a:xfrm rot="10800000">
              <a:off x="2804410" y="2393429"/>
              <a:ext cx="1919990" cy="1524000"/>
            </a:xfrm>
            <a:prstGeom prst="uturnArrow">
              <a:avLst>
                <a:gd name="adj1" fmla="val 31308"/>
                <a:gd name="adj2" fmla="val 25000"/>
                <a:gd name="adj3" fmla="val 22049"/>
                <a:gd name="adj4" fmla="val 43750"/>
                <a:gd name="adj5" fmla="val 75000"/>
              </a:avLst>
            </a:prstGeom>
            <a:solidFill>
              <a:srgbClr val="00B05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9000" y="1220128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Planning</a:t>
              </a:r>
            </a:p>
            <a:p>
              <a:r>
                <a:rPr lang="en-US" sz="1200" dirty="0" smtClean="0"/>
                <a:t>Processes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83280" y="342775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Executing</a:t>
              </a:r>
            </a:p>
            <a:p>
              <a:r>
                <a:rPr lang="en-US" sz="1200" dirty="0" smtClean="0"/>
                <a:t>Processes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71800" y="762000"/>
              <a:ext cx="1828800" cy="47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Monitoring &amp;</a:t>
              </a:r>
            </a:p>
            <a:p>
              <a:pPr algn="ctr"/>
              <a:r>
                <a:rPr lang="en-US" sz="1200" dirty="0" smtClean="0"/>
                <a:t>Controlling Processes</a:t>
              </a:r>
              <a:endParaRPr lang="en-US" sz="1200" dirty="0"/>
            </a:p>
          </p:txBody>
        </p:sp>
      </p:grpSp>
      <p:cxnSp>
        <p:nvCxnSpPr>
          <p:cNvPr id="38" name="Elbow Connector 37"/>
          <p:cNvCxnSpPr/>
          <p:nvPr/>
        </p:nvCxnSpPr>
        <p:spPr>
          <a:xfrm rot="5400000">
            <a:off x="1638300" y="3086100"/>
            <a:ext cx="3581400" cy="609600"/>
          </a:xfrm>
          <a:prstGeom prst="bentConnector3">
            <a:avLst>
              <a:gd name="adj1" fmla="val -22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3581400" y="2514600"/>
            <a:ext cx="4038600" cy="1295400"/>
          </a:xfrm>
          <a:prstGeom prst="bentConnector3">
            <a:avLst>
              <a:gd name="adj1" fmla="val -10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Sensitivity Analysis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5181600"/>
          </a:xfrm>
        </p:spPr>
        <p:txBody>
          <a:bodyPr/>
          <a:lstStyle/>
          <a:p>
            <a:r>
              <a:rPr lang="en-US" sz="2400" dirty="0" smtClean="0">
                <a:latin typeface="Arial Narrow" pitchFamily="34" charset="0"/>
              </a:rPr>
              <a:t>To determine which risks have the most potential impact to the project</a:t>
            </a:r>
          </a:p>
          <a:p>
            <a:r>
              <a:rPr lang="en-US" sz="2400" dirty="0" smtClean="0">
                <a:latin typeface="Arial Narrow" pitchFamily="34" charset="0"/>
              </a:rPr>
              <a:t>Changing one or more elements/variables and set other elements to its baseline then see the impact.</a:t>
            </a:r>
          </a:p>
          <a:p>
            <a:r>
              <a:rPr lang="en-US" sz="2400" dirty="0" smtClean="0">
                <a:latin typeface="Arial Narrow" pitchFamily="34" charset="0"/>
              </a:rPr>
              <a:t>One typical display of sensitivity analysis is the </a:t>
            </a:r>
            <a:r>
              <a:rPr lang="en-US" sz="2400" b="1" dirty="0" smtClean="0">
                <a:latin typeface="Arial Narrow" pitchFamily="34" charset="0"/>
              </a:rPr>
              <a:t>tornado diagram</a:t>
            </a:r>
            <a:endParaRPr lang="en-US" b="1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200400"/>
            <a:ext cx="4572000" cy="3196206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Risk Register Updates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001000" cy="4724400"/>
          </a:xfrm>
        </p:spPr>
        <p:txBody>
          <a:bodyPr/>
          <a:lstStyle/>
          <a:p>
            <a:r>
              <a:rPr lang="en-US" sz="2400" dirty="0" smtClean="0">
                <a:latin typeface="Arial Narrow" pitchFamily="34" charset="0"/>
              </a:rPr>
              <a:t>Update/add additional information to previous output i.e. Risk Register, which include:</a:t>
            </a:r>
            <a:br>
              <a:rPr lang="en-US" sz="2400" dirty="0" smtClean="0">
                <a:latin typeface="Arial Narrow" pitchFamily="34" charset="0"/>
              </a:rPr>
            </a:br>
            <a:endParaRPr lang="en-US" sz="2400" dirty="0" smtClean="0">
              <a:latin typeface="Arial Narrow" pitchFamily="34" charset="0"/>
            </a:endParaRPr>
          </a:p>
          <a:p>
            <a:pPr lvl="1"/>
            <a:r>
              <a:rPr lang="en-US" dirty="0" smtClean="0">
                <a:latin typeface="Arial Narrow" pitchFamily="34" charset="0"/>
              </a:rPr>
              <a:t>Prioritize list of quantified risks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Amount of contingency time and cost reserve needed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Possible realistic and achievable completion dates, project cost, with confidence level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The quantified probability of meeting project objectives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11.5 Plan Risk Response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8382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The process of developing option and action to enhance opportunities and to reduce threats to project objectives.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8600" y="2681990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rgbClr val="CC66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oup 59"/>
          <p:cNvGraphicFramePr>
            <a:graphicFrameLocks noGrp="1"/>
          </p:cNvGraphicFramePr>
          <p:nvPr/>
        </p:nvGraphicFramePr>
        <p:xfrm>
          <a:off x="533400" y="2383039"/>
          <a:ext cx="2209800" cy="2395228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49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46076">
                <a:tc>
                  <a:txBody>
                    <a:bodyPr/>
                    <a:lstStyle/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register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management plan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Cost management plan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scope statement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Organizational process 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/>
        </p:nvGraphicFramePr>
        <p:xfrm>
          <a:off x="3155730" y="2391307"/>
          <a:ext cx="2209800" cy="2539204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40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582972">
                <a:tc>
                  <a:txBody>
                    <a:bodyPr/>
                    <a:lstStyle/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Strategies for negative risks or threats</a:t>
                      </a:r>
                    </a:p>
                    <a:p>
                      <a:pPr marL="231775" marR="0" lvl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Strategies for positive risks or opportunities</a:t>
                      </a:r>
                    </a:p>
                    <a:p>
                      <a:pPr marL="231775" marR="0" lvl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Contingent response strategies</a:t>
                      </a:r>
                    </a:p>
                    <a:p>
                      <a:pPr marL="231775" marR="0" lvl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Expert judgment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1"/>
          <p:cNvGraphicFramePr>
            <a:graphicFrameLocks noGrp="1"/>
          </p:cNvGraphicFramePr>
          <p:nvPr/>
        </p:nvGraphicFramePr>
        <p:xfrm>
          <a:off x="5791200" y="2391308"/>
          <a:ext cx="2209800" cy="267449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29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21367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register updates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Risk-related contract decisions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management plan updates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document updates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pPr lvl="0"/>
            <a:r>
              <a:rPr lang="en-US" dirty="0" smtClean="0">
                <a:latin typeface="Calibri" pitchFamily="34" charset="0"/>
              </a:rPr>
              <a:t>Plan Risk Responses/Mitigation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001000" cy="4724400"/>
          </a:xfrm>
        </p:spPr>
        <p:txBody>
          <a:bodyPr/>
          <a:lstStyle/>
          <a:p>
            <a:pPr lvl="0"/>
            <a:r>
              <a:rPr lang="en-US" dirty="0" smtClean="0">
                <a:latin typeface="Arial Narrow" pitchFamily="34" charset="0"/>
              </a:rPr>
              <a:t>Do something to eliminate threats  before they happens</a:t>
            </a:r>
          </a:p>
          <a:p>
            <a:pPr lvl="0"/>
            <a:r>
              <a:rPr lang="en-US" dirty="0" smtClean="0">
                <a:latin typeface="Arial Narrow" pitchFamily="34" charset="0"/>
              </a:rPr>
              <a:t>Do something to make sure the opportunities happens</a:t>
            </a:r>
          </a:p>
          <a:p>
            <a:pPr lvl="0"/>
            <a:r>
              <a:rPr lang="en-US" dirty="0" smtClean="0">
                <a:latin typeface="Arial Narrow" pitchFamily="34" charset="0"/>
              </a:rPr>
              <a:t>Decrease the probability and/or impact of threats</a:t>
            </a:r>
          </a:p>
          <a:p>
            <a:r>
              <a:rPr lang="en-US" dirty="0" smtClean="0">
                <a:latin typeface="Arial Narrow" pitchFamily="34" charset="0"/>
              </a:rPr>
              <a:t>Increase the probability and/or impact of opportunities </a:t>
            </a:r>
          </a:p>
          <a:p>
            <a:pPr lvl="0"/>
            <a:endParaRPr lang="en-US" dirty="0" smtClean="0">
              <a:latin typeface="Arial Narrow" pitchFamily="34" charset="0"/>
            </a:endParaRPr>
          </a:p>
          <a:p>
            <a:pPr lvl="0"/>
            <a:r>
              <a:rPr lang="en-US" dirty="0" smtClean="0">
                <a:latin typeface="Arial Narrow" pitchFamily="34" charset="0"/>
              </a:rPr>
              <a:t>For the remaining (residual) threats that cannot be eliminated: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Do something if the risk happens (contingency plan).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Do something if contingency plan not effective (fallback plan)</a:t>
            </a:r>
            <a:endParaRPr lang="en-US" sz="18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pPr lvl="0"/>
            <a:r>
              <a:rPr lang="en-US" dirty="0" smtClean="0">
                <a:latin typeface="Calibri" pitchFamily="34" charset="0"/>
              </a:rPr>
              <a:t>Strategies for Threats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001000" cy="4724400"/>
          </a:xfrm>
        </p:spPr>
        <p:txBody>
          <a:bodyPr/>
          <a:lstStyle/>
          <a:p>
            <a:pPr lvl="0"/>
            <a:r>
              <a:rPr lang="en-US" b="1" dirty="0" smtClean="0">
                <a:latin typeface="Arial Narrow" pitchFamily="34" charset="0"/>
              </a:rPr>
              <a:t>Avoid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Eliminate the threat entirely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Isolate project objectives from the risk’s impact</a:t>
            </a:r>
          </a:p>
          <a:p>
            <a:pPr lvl="0"/>
            <a:r>
              <a:rPr lang="en-US" b="1" dirty="0" smtClean="0">
                <a:latin typeface="Arial Narrow" pitchFamily="34" charset="0"/>
              </a:rPr>
              <a:t>Transfer (Deflect, Allocate)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Shift some or all the negative impact of a threat to a third party</a:t>
            </a:r>
          </a:p>
          <a:p>
            <a:pPr lvl="0"/>
            <a:r>
              <a:rPr lang="en-US" b="1" dirty="0" smtClean="0">
                <a:latin typeface="Arial Narrow" pitchFamily="34" charset="0"/>
              </a:rPr>
              <a:t>Mitigate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Implies a reduction in the probability and/or impact of an adverse risk event to be within acceptable threshold limits</a:t>
            </a:r>
          </a:p>
          <a:p>
            <a:pPr lvl="0"/>
            <a:r>
              <a:rPr lang="en-US" b="1" dirty="0" smtClean="0">
                <a:latin typeface="Arial Narrow" pitchFamily="34" charset="0"/>
              </a:rPr>
              <a:t>Accept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Deal with the risks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Project management plan is not changed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57912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FG Deanna's Hand" pitchFamily="2" charset="0"/>
              </a:rPr>
              <a:t>Transferring a risk will leave some risk behind.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pPr lvl="0"/>
            <a:r>
              <a:rPr lang="en-US" dirty="0" smtClean="0">
                <a:latin typeface="Calibri" pitchFamily="34" charset="0"/>
              </a:rPr>
              <a:t>Strategies for Opportunities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001000" cy="4724400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Exploit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Seek to ensure the opportunities definitely happen</a:t>
            </a:r>
          </a:p>
          <a:p>
            <a:r>
              <a:rPr lang="en-US" b="1" dirty="0" smtClean="0">
                <a:latin typeface="Arial Narrow" pitchFamily="34" charset="0"/>
              </a:rPr>
              <a:t>Share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Allocate some or all of the ownership of the opportunity to a third party who is best able to capture the opportunity for the project benefit.</a:t>
            </a:r>
          </a:p>
          <a:p>
            <a:r>
              <a:rPr lang="en-US" b="1" dirty="0" smtClean="0">
                <a:latin typeface="Arial Narrow" pitchFamily="34" charset="0"/>
              </a:rPr>
              <a:t>Enhance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Increase the probability and/or the positive impacts of an opportunity.</a:t>
            </a:r>
          </a:p>
          <a:p>
            <a:r>
              <a:rPr lang="en-US" b="1" dirty="0" smtClean="0">
                <a:latin typeface="Arial Narrow" pitchFamily="34" charset="0"/>
              </a:rPr>
              <a:t>Accept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Not actively pursuing an opportunity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11.6 Monitor &amp; Control Risk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20574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The process of ..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implementing risk response plans, 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tracking identified risks, 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monitoring residual risks, 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identifying new risks, and 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evaluating risk process effectiveness throughout the project.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8600" y="3672590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rgbClr val="CC66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oup 59"/>
          <p:cNvGraphicFramePr>
            <a:graphicFrameLocks noGrp="1"/>
          </p:cNvGraphicFramePr>
          <p:nvPr/>
        </p:nvGraphicFramePr>
        <p:xfrm>
          <a:off x="533400" y="3373639"/>
          <a:ext cx="2209800" cy="2395228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49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46076">
                <a:tc>
                  <a:txBody>
                    <a:bodyPr/>
                    <a:lstStyle/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register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management plan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Work performance information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Performance report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/>
        </p:nvGraphicFramePr>
        <p:xfrm>
          <a:off x="3155730" y="3381907"/>
          <a:ext cx="2209800" cy="2783044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40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582972">
                <a:tc>
                  <a:txBody>
                    <a:bodyPr/>
                    <a:lstStyle/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reassessment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audits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Variance and trend analysis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Technical performance measurement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Reserve analysis</a:t>
                      </a:r>
                    </a:p>
                    <a:p>
                      <a:pPr marL="231775" lvl="0" indent="-231775">
                        <a:buFont typeface="+mj-lt"/>
                        <a:buAutoNum type="arabicPeriod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Status meetings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1"/>
          <p:cNvGraphicFramePr>
            <a:graphicFrameLocks noGrp="1"/>
          </p:cNvGraphicFramePr>
          <p:nvPr/>
        </p:nvGraphicFramePr>
        <p:xfrm>
          <a:off x="5791200" y="3381908"/>
          <a:ext cx="2209800" cy="2967098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29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21367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register updates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Organizational process assets updates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Change requests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management plan updates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document updates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pPr lvl="0"/>
            <a:r>
              <a:rPr lang="en-US" dirty="0" smtClean="0">
                <a:latin typeface="Calibri" pitchFamily="34" charset="0"/>
              </a:rPr>
              <a:t>Risk Monitoring &amp; Controlling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001000" cy="4724400"/>
          </a:xfrm>
        </p:spPr>
        <p:txBody>
          <a:bodyPr/>
          <a:lstStyle/>
          <a:p>
            <a:r>
              <a:rPr lang="en-US" sz="2400" dirty="0" smtClean="0">
                <a:latin typeface="Arial Narrow" pitchFamily="34" charset="0"/>
              </a:rPr>
              <a:t>Other purposes are to determines if 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Project assumptions are still valid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Risk has changed or can be retired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Risk management policy &amp; procedure are being followed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Align contingency reserves with current risk assessment</a:t>
            </a:r>
          </a:p>
          <a:p>
            <a:pPr lvl="1"/>
            <a:endParaRPr lang="en-US" dirty="0" smtClean="0">
              <a:latin typeface="Arial Narrow" pitchFamily="34" charset="0"/>
            </a:endParaRPr>
          </a:p>
          <a:p>
            <a:pPr lvl="1"/>
            <a:endParaRPr lang="en-US" dirty="0" smtClean="0">
              <a:latin typeface="Arial Narrow" pitchFamily="34" charset="0"/>
            </a:endParaRPr>
          </a:p>
          <a:p>
            <a:pPr lvl="1"/>
            <a:endParaRPr 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BaCKUP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Important Terms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924800" cy="5410200"/>
          </a:xfrm>
        </p:spPr>
        <p:txBody>
          <a:bodyPr numCol="1"/>
          <a:lstStyle/>
          <a:p>
            <a:r>
              <a:rPr lang="en-US" dirty="0" smtClean="0">
                <a:latin typeface="Arial Narrow" pitchFamily="34" charset="0"/>
              </a:rPr>
              <a:t>Mutual Exclusive: </a:t>
            </a:r>
            <a:r>
              <a:rPr lang="en-US" sz="1800" dirty="0" smtClean="0">
                <a:latin typeface="Arial Narrow" pitchFamily="34" charset="0"/>
              </a:rPr>
              <a:t>if two events cannot both occur in a single trial</a:t>
            </a:r>
          </a:p>
          <a:p>
            <a:r>
              <a:rPr lang="en-US" sz="1800" dirty="0" smtClean="0">
                <a:latin typeface="Arial Narrow" pitchFamily="34" charset="0"/>
              </a:rPr>
              <a:t>Probability: something will occur</a:t>
            </a:r>
          </a:p>
          <a:p>
            <a:r>
              <a:rPr lang="en-US" dirty="0" smtClean="0">
                <a:latin typeface="Arial Narrow" pitchFamily="34" charset="0"/>
              </a:rPr>
              <a:t>Normal Distribution: </a:t>
            </a:r>
            <a:r>
              <a:rPr lang="en-US" sz="1800" dirty="0" smtClean="0">
                <a:latin typeface="Arial Narrow" pitchFamily="34" charset="0"/>
              </a:rPr>
              <a:t>common probability density distribution chart </a:t>
            </a:r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Statistical independence: </a:t>
            </a:r>
            <a:r>
              <a:rPr lang="en-US" sz="1800" dirty="0" smtClean="0">
                <a:latin typeface="Arial Narrow" pitchFamily="34" charset="0"/>
              </a:rPr>
              <a:t>the probability of one event occurring does not affect the probability of another event occurring</a:t>
            </a:r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Standard deviation (or Sigma): </a:t>
            </a:r>
            <a:r>
              <a:rPr lang="en-US" sz="1800" dirty="0" smtClean="0">
                <a:latin typeface="Arial Narrow" pitchFamily="34" charset="0"/>
              </a:rPr>
              <a:t>how far you are from the mean</a:t>
            </a:r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3 or 6 sigma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Represent the level of quality has decided to try to achieve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6</a:t>
            </a:r>
            <a:r>
              <a:rPr lang="el-GR" sz="1800" dirty="0" smtClean="0">
                <a:latin typeface="Arial Narrow" pitchFamily="34" charset="0"/>
              </a:rPr>
              <a:t>σ</a:t>
            </a:r>
            <a:r>
              <a:rPr lang="en-US" sz="1800" dirty="0" smtClean="0">
                <a:latin typeface="Arial Narrow" pitchFamily="34" charset="0"/>
              </a:rPr>
              <a:t> is higher quality standard than 3</a:t>
            </a:r>
            <a:r>
              <a:rPr lang="el-GR" sz="1800" dirty="0" smtClean="0">
                <a:latin typeface="Arial Narrow" pitchFamily="34" charset="0"/>
              </a:rPr>
              <a:t>σ</a:t>
            </a:r>
            <a:endParaRPr lang="en-US" sz="1800" dirty="0" smtClean="0">
              <a:latin typeface="Arial Narrow" pitchFamily="34" charset="0"/>
            </a:endParaRPr>
          </a:p>
          <a:p>
            <a:pPr lvl="1"/>
            <a:r>
              <a:rPr lang="en-US" sz="1800" dirty="0" smtClean="0">
                <a:latin typeface="Arial Narrow" pitchFamily="34" charset="0"/>
              </a:rPr>
              <a:t>Used to calculate the upper and lower control limits in a control chart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57200" y="4648200"/>
          <a:ext cx="4191000" cy="1676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85390"/>
                <a:gridCol w="2705610"/>
              </a:tblGrid>
              <a:tr h="23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 of </a:t>
                      </a:r>
                      <a:r>
                        <a:rPr lang="el-GR" sz="16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σ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Percentage of occurrences between two control limits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263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68.26%</a:t>
                      </a:r>
                    </a:p>
                  </a:txBody>
                  <a:tcPr anchor="ctr" horzOverflow="overflow"/>
                </a:tc>
              </a:tr>
              <a:tr h="263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95.64%</a:t>
                      </a:r>
                    </a:p>
                  </a:txBody>
                  <a:tcPr anchor="ctr" horzOverflow="overflow"/>
                </a:tc>
              </a:tr>
              <a:tr h="263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99.73%</a:t>
                      </a:r>
                    </a:p>
                  </a:txBody>
                  <a:tcPr anchor="ctr" horzOverflow="overflow"/>
                </a:tc>
              </a:tr>
              <a:tr h="263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99.99985%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Project Risk Management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4267200"/>
          </a:xfrm>
        </p:spPr>
        <p:txBody>
          <a:bodyPr/>
          <a:lstStyle/>
          <a:p>
            <a:r>
              <a:rPr lang="en-US" sz="2400" dirty="0" smtClean="0">
                <a:latin typeface="Arial Narrow" pitchFamily="34" charset="0"/>
              </a:rPr>
              <a:t>Risk is an </a:t>
            </a:r>
            <a:r>
              <a:rPr lang="en-US" sz="2400" b="1" dirty="0" smtClean="0">
                <a:latin typeface="Arial Narrow" pitchFamily="34" charset="0"/>
              </a:rPr>
              <a:t>uncertain</a:t>
            </a:r>
            <a:r>
              <a:rPr lang="en-US" sz="2400" dirty="0" smtClean="0">
                <a:latin typeface="Arial Narrow" pitchFamily="34" charset="0"/>
              </a:rPr>
              <a:t> event or condition that, if occurs, </a:t>
            </a:r>
            <a:r>
              <a:rPr lang="en-US" sz="2400" b="1" dirty="0" smtClean="0">
                <a:latin typeface="Arial Narrow" pitchFamily="34" charset="0"/>
              </a:rPr>
              <a:t>has an effect </a:t>
            </a:r>
            <a:r>
              <a:rPr lang="en-US" sz="2400" dirty="0" smtClean="0">
                <a:latin typeface="Arial Narrow" pitchFamily="34" charset="0"/>
              </a:rPr>
              <a:t>on at least one project objective.</a:t>
            </a:r>
          </a:p>
          <a:p>
            <a:r>
              <a:rPr lang="en-US" sz="2400" dirty="0" smtClean="0">
                <a:latin typeface="Arial Narrow" pitchFamily="34" charset="0"/>
              </a:rPr>
              <a:t>Risk management objectives: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increase the probability and impact of </a:t>
            </a:r>
            <a:r>
              <a:rPr lang="en-US" b="1" dirty="0" smtClean="0">
                <a:latin typeface="Arial Narrow" pitchFamily="34" charset="0"/>
              </a:rPr>
              <a:t>positive events (opportunities)</a:t>
            </a:r>
            <a:r>
              <a:rPr lang="en-US" dirty="0" smtClean="0">
                <a:latin typeface="Arial Narrow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decrease the probability and impact of </a:t>
            </a:r>
            <a:r>
              <a:rPr lang="en-US" b="1" dirty="0" smtClean="0">
                <a:latin typeface="Arial Narrow" pitchFamily="34" charset="0"/>
              </a:rPr>
              <a:t>negative events (threat)</a:t>
            </a:r>
            <a:r>
              <a:rPr lang="en-US" sz="2800" dirty="0" smtClean="0">
                <a:latin typeface="Arial Narrow" pitchFamily="34" charset="0"/>
              </a:rPr>
              <a:t>.</a:t>
            </a:r>
          </a:p>
          <a:p>
            <a:r>
              <a:rPr lang="en-US" sz="2400" dirty="0" smtClean="0">
                <a:latin typeface="Arial Narrow" pitchFamily="34" charset="0"/>
              </a:rPr>
              <a:t>Terms &amp; concepts:</a:t>
            </a:r>
          </a:p>
          <a:p>
            <a:pPr lvl="1"/>
            <a:r>
              <a:rPr lang="en-US" b="1" dirty="0" smtClean="0">
                <a:latin typeface="Arial Narrow" pitchFamily="34" charset="0"/>
              </a:rPr>
              <a:t>Uncertainty</a:t>
            </a:r>
            <a:r>
              <a:rPr lang="en-US" dirty="0" smtClean="0">
                <a:latin typeface="Arial Narrow" pitchFamily="34" charset="0"/>
              </a:rPr>
              <a:t>: a lack of knowledge about an event that reduces confidence</a:t>
            </a:r>
          </a:p>
          <a:p>
            <a:pPr lvl="1"/>
            <a:r>
              <a:rPr lang="en-US" b="1" dirty="0" smtClean="0">
                <a:latin typeface="Arial Narrow" pitchFamily="34" charset="0"/>
              </a:rPr>
              <a:t>Risk averse</a:t>
            </a:r>
            <a:r>
              <a:rPr lang="en-US" dirty="0" smtClean="0">
                <a:latin typeface="Arial Narrow" pitchFamily="34" charset="0"/>
              </a:rPr>
              <a:t>: someone who does not want to take risks.</a:t>
            </a:r>
          </a:p>
          <a:p>
            <a:pPr lvl="1"/>
            <a:r>
              <a:rPr lang="en-US" b="1" dirty="0" smtClean="0">
                <a:latin typeface="Arial Narrow" pitchFamily="34" charset="0"/>
              </a:rPr>
              <a:t>Risk tolerances</a:t>
            </a:r>
            <a:r>
              <a:rPr lang="en-US" dirty="0" smtClean="0">
                <a:latin typeface="Arial Narrow" pitchFamily="34" charset="0"/>
              </a:rPr>
              <a:t>: area of risk that are acceptable/unacceptable.</a:t>
            </a:r>
            <a:r>
              <a:rPr lang="en-US" b="1" dirty="0" smtClean="0">
                <a:latin typeface="Arial Narrow" pitchFamily="34" charset="0"/>
              </a:rPr>
              <a:t> </a:t>
            </a:r>
          </a:p>
          <a:p>
            <a:pPr lvl="1"/>
            <a:r>
              <a:rPr lang="en-US" b="1" dirty="0" smtClean="0">
                <a:latin typeface="Arial Narrow" pitchFamily="34" charset="0"/>
              </a:rPr>
              <a:t>Risk thresholds</a:t>
            </a:r>
            <a:r>
              <a:rPr lang="en-US" dirty="0" smtClean="0">
                <a:latin typeface="Arial Narrow" pitchFamily="34" charset="0"/>
              </a:rPr>
              <a:t>: the point at which a risk become unacceptable</a:t>
            </a:r>
            <a:endParaRPr lang="en-US" b="1" dirty="0" smtClean="0">
              <a:latin typeface="Arial Narrow" pitchFamily="34" charset="0"/>
            </a:endParaRPr>
          </a:p>
          <a:p>
            <a:pPr lvl="1"/>
            <a:endParaRPr lang="en-US" sz="2800" dirty="0">
              <a:latin typeface="Arial Narrow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200" y="5562600"/>
            <a:ext cx="8610600" cy="762000"/>
            <a:chOff x="76200" y="4038600"/>
            <a:chExt cx="8610600" cy="76200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381000" y="4267200"/>
              <a:ext cx="8305800" cy="53340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B05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688975" marR="0" lvl="1" indent="-179388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Remember that in this area there is no activity in executing process group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 </a:t>
              </a:r>
            </a:p>
          </p:txBody>
        </p:sp>
        <p:pic>
          <p:nvPicPr>
            <p:cNvPr id="7" name="Picture 6" descr="http://arpidojo.netfirms.com/atten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4038600"/>
              <a:ext cx="822600" cy="74621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915400" cy="457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Example: Definition of Risk Probability and Impact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620000" cy="1066800"/>
          </a:xfrm>
        </p:spPr>
        <p:txBody>
          <a:bodyPr numCol="1"/>
          <a:lstStyle/>
          <a:p>
            <a:r>
              <a:rPr lang="en-US" sz="1800" dirty="0" smtClean="0">
                <a:latin typeface="Arial Narrow" pitchFamily="34" charset="0"/>
              </a:rPr>
              <a:t>This should be defined in Risk Management  Plan</a:t>
            </a:r>
          </a:p>
          <a:p>
            <a:r>
              <a:rPr lang="en-US" sz="1800" dirty="0" smtClean="0">
                <a:latin typeface="Arial Narrow" pitchFamily="34" charset="0"/>
              </a:rPr>
              <a:t>Required for Perform Qualitative Risk Analysis</a:t>
            </a:r>
          </a:p>
          <a:p>
            <a:r>
              <a:rPr lang="en-US" sz="1800" dirty="0" smtClean="0">
                <a:latin typeface="Arial Narrow" pitchFamily="34" charset="0"/>
              </a:rPr>
              <a:t>Can reduce the influence of bias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553200"/>
            <a:ext cx="807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accent4">
                    <a:lumMod val="10000"/>
                  </a:schemeClr>
                </a:solidFill>
              </a:rPr>
              <a:t>Image Source: PMBOK Guide 4</a:t>
            </a:r>
            <a:r>
              <a:rPr lang="en-US" sz="600" baseline="30000" dirty="0" smtClean="0">
                <a:solidFill>
                  <a:schemeClr val="accent4">
                    <a:lumMod val="10000"/>
                  </a:schemeClr>
                </a:solidFill>
              </a:rPr>
              <a:t>th</a:t>
            </a:r>
            <a:r>
              <a:rPr lang="en-US" sz="600" dirty="0" smtClean="0">
                <a:solidFill>
                  <a:schemeClr val="accent4">
                    <a:lumMod val="10000"/>
                  </a:schemeClr>
                </a:solidFill>
              </a:rPr>
              <a:t> Edition. PMI © 2009, p.281</a:t>
            </a:r>
            <a:endParaRPr lang="en-US" sz="60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7391400" cy="422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915400" cy="457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Example: Risk Breakdown Structure (RBS)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620000" cy="1143000"/>
          </a:xfrm>
        </p:spPr>
        <p:txBody>
          <a:bodyPr numCol="1"/>
          <a:lstStyle/>
          <a:p>
            <a:r>
              <a:rPr lang="en-US" dirty="0" smtClean="0">
                <a:latin typeface="Arial Narrow" pitchFamily="34" charset="0"/>
              </a:rPr>
              <a:t>Showing risk categorization</a:t>
            </a:r>
          </a:p>
          <a:p>
            <a:r>
              <a:rPr lang="en-US" dirty="0" smtClean="0">
                <a:latin typeface="Arial Narrow" pitchFamily="34" charset="0"/>
              </a:rPr>
              <a:t>Help to </a:t>
            </a:r>
            <a:r>
              <a:rPr lang="en-US" b="1" dirty="0" smtClean="0">
                <a:latin typeface="Arial Narrow" pitchFamily="34" charset="0"/>
              </a:rPr>
              <a:t>ensure a comprehensive process </a:t>
            </a:r>
            <a:r>
              <a:rPr lang="en-US" dirty="0" smtClean="0">
                <a:latin typeface="Arial Narrow" pitchFamily="34" charset="0"/>
              </a:rPr>
              <a:t>of systematically identifying risk to </a:t>
            </a:r>
            <a:r>
              <a:rPr lang="en-US" b="1" dirty="0" smtClean="0">
                <a:latin typeface="Arial Narrow" pitchFamily="34" charset="0"/>
              </a:rPr>
              <a:t>a consistent level of detail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553200"/>
            <a:ext cx="807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accent4">
                    <a:lumMod val="10000"/>
                  </a:schemeClr>
                </a:solidFill>
              </a:rPr>
              <a:t>Image Source: PMBOK Guide 4</a:t>
            </a:r>
            <a:r>
              <a:rPr lang="en-US" sz="600" baseline="30000" dirty="0" smtClean="0">
                <a:solidFill>
                  <a:schemeClr val="accent4">
                    <a:lumMod val="10000"/>
                  </a:schemeClr>
                </a:solidFill>
              </a:rPr>
              <a:t>th</a:t>
            </a:r>
            <a:r>
              <a:rPr lang="en-US" sz="600" dirty="0" smtClean="0">
                <a:solidFill>
                  <a:schemeClr val="accent4">
                    <a:lumMod val="10000"/>
                  </a:schemeClr>
                </a:solidFill>
              </a:rPr>
              <a:t> Edition. PMI © 2009, p.281</a:t>
            </a:r>
            <a:endParaRPr lang="en-US" sz="60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14600"/>
            <a:ext cx="6781800" cy="3755800"/>
          </a:xfrm>
          <a:prstGeom prst="rect">
            <a:avLst/>
          </a:prstGeom>
          <a:noFill/>
          <a:ln w="9525">
            <a:solidFill>
              <a:schemeClr val="accent4">
                <a:lumMod val="90000"/>
              </a:schemeClr>
            </a:solidFill>
            <a:miter lim="800000"/>
            <a:headEnd/>
            <a:tailEnd/>
          </a:ln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915400" cy="457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Example: Influence Diagram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620000" cy="1143000"/>
          </a:xfrm>
        </p:spPr>
        <p:txBody>
          <a:bodyPr numCol="1"/>
          <a:lstStyle/>
          <a:p>
            <a:r>
              <a:rPr lang="en-US" dirty="0" smtClean="0">
                <a:latin typeface="Arial Narrow" pitchFamily="34" charset="0"/>
              </a:rPr>
              <a:t>Diagramming technique used when Identify Risk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553200"/>
            <a:ext cx="807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accent4">
                    <a:lumMod val="10000"/>
                  </a:schemeClr>
                </a:solidFill>
              </a:rPr>
              <a:t>Image Source: Influence Diagram &amp; Decision Trees, Lecture slide MHA 6350, Dr. Lloyd R. Burton</a:t>
            </a:r>
            <a:endParaRPr lang="en-US" sz="600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62000" y="1752600"/>
            <a:ext cx="6553200" cy="4114800"/>
            <a:chOff x="457200" y="1295400"/>
            <a:chExt cx="6553200" cy="4114800"/>
          </a:xfrm>
        </p:grpSpPr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2895599" y="4640942"/>
              <a:ext cx="500743" cy="159657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3241184" y="4154442"/>
              <a:ext cx="213215" cy="196215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 flipV="1">
              <a:off x="2868428" y="3044131"/>
              <a:ext cx="50782" cy="647153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H="1" flipV="1">
              <a:off x="2209800" y="2798450"/>
              <a:ext cx="267462" cy="1705233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5570221" y="2979869"/>
              <a:ext cx="640829" cy="461752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924300" y="2690648"/>
              <a:ext cx="582283" cy="1071857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1524000" y="1905000"/>
              <a:ext cx="5486400" cy="3505200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232910" y="2647480"/>
              <a:ext cx="445770" cy="16240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4678680" y="2569779"/>
              <a:ext cx="891540" cy="568411"/>
            </a:xfrm>
            <a:prstGeom prst="flowChartAlternateProcess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sz="1100" b="1" dirty="0"/>
                <a:t>Economic</a:t>
              </a:r>
            </a:p>
            <a:p>
              <a:pPr algn="ctr"/>
              <a:r>
                <a:rPr lang="en-US" sz="1100" b="1" dirty="0"/>
                <a:t>Value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3512818" y="2207172"/>
              <a:ext cx="754382" cy="483476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b="1" dirty="0">
                  <a:solidFill>
                    <a:srgbClr val="FFFF00"/>
                  </a:solidFill>
                </a:rPr>
                <a:t>Usage</a:t>
              </a:r>
            </a:p>
            <a:p>
              <a:pPr algn="ctr"/>
              <a:r>
                <a:rPr lang="en-US" sz="1100" b="1" dirty="0">
                  <a:solidFill>
                    <a:srgbClr val="FFFF00"/>
                  </a:solidFill>
                </a:rPr>
                <a:t>decision</a:t>
              </a: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4335780" y="3778469"/>
              <a:ext cx="891540" cy="568411"/>
            </a:xfrm>
            <a:prstGeom prst="flowChartAlternateProcess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sz="1100" b="1" dirty="0"/>
                <a:t>Cancer</a:t>
              </a:r>
            </a:p>
            <a:p>
              <a:pPr algn="ctr"/>
              <a:r>
                <a:rPr lang="en-US" sz="1100" b="1" dirty="0"/>
                <a:t>Cost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5227319" y="3738840"/>
              <a:ext cx="673433" cy="355683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6" name="AutoShape 11"/>
            <p:cNvSpPr>
              <a:spLocks noChangeArrowheads="1"/>
            </p:cNvSpPr>
            <p:nvPr/>
          </p:nvSpPr>
          <p:spPr bwMode="auto">
            <a:xfrm>
              <a:off x="5913120" y="3451796"/>
              <a:ext cx="891540" cy="568411"/>
            </a:xfrm>
            <a:prstGeom prst="flowChartAlternateProcess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sz="1100" b="1" dirty="0"/>
                <a:t>Net </a:t>
              </a:r>
            </a:p>
            <a:p>
              <a:pPr algn="ctr"/>
              <a:r>
                <a:rPr lang="en-US" sz="1100" b="1" dirty="0"/>
                <a:t>Value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3375659" y="4274895"/>
              <a:ext cx="586741" cy="601905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b="1" dirty="0"/>
                <a:t>Cancer</a:t>
              </a:r>
            </a:p>
            <a:p>
              <a:pPr algn="ctr"/>
              <a:r>
                <a:rPr lang="en-US" sz="1100" b="1" dirty="0"/>
                <a:t>Risk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V="1">
              <a:off x="3924300" y="4141076"/>
              <a:ext cx="411480" cy="285022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2514600" y="3581400"/>
              <a:ext cx="792481" cy="761999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b="1" dirty="0"/>
                <a:t>Human</a:t>
              </a:r>
            </a:p>
            <a:p>
              <a:pPr algn="ctr"/>
              <a:r>
                <a:rPr lang="en-US" sz="1100" b="1" dirty="0"/>
                <a:t>Exposure</a:t>
              </a: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1981200" y="4343400"/>
              <a:ext cx="1066800" cy="990599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b="1" dirty="0"/>
                <a:t>Carcinogenic</a:t>
              </a:r>
            </a:p>
            <a:p>
              <a:pPr algn="ctr"/>
              <a:r>
                <a:rPr lang="en-US" sz="1100" b="1" dirty="0"/>
                <a:t>potential</a:t>
              </a:r>
            </a:p>
          </p:txBody>
        </p:sp>
        <p:sp>
          <p:nvSpPr>
            <p:cNvPr id="43" name="Oval 20"/>
            <p:cNvSpPr>
              <a:spLocks noChangeArrowheads="1"/>
            </p:cNvSpPr>
            <p:nvPr/>
          </p:nvSpPr>
          <p:spPr bwMode="auto">
            <a:xfrm>
              <a:off x="2547509" y="2554068"/>
              <a:ext cx="534924" cy="487210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b="1"/>
                <a:t>Survey</a:t>
              </a:r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1981200" y="2388476"/>
              <a:ext cx="468630" cy="430924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b="1" dirty="0"/>
                <a:t>Test</a:t>
              </a: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V="1">
              <a:off x="2433655" y="2339442"/>
              <a:ext cx="1079165" cy="1642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48" name="Line 25"/>
            <p:cNvSpPr>
              <a:spLocks noChangeShapeType="1"/>
            </p:cNvSpPr>
            <p:nvPr/>
          </p:nvSpPr>
          <p:spPr bwMode="auto">
            <a:xfrm flipV="1">
              <a:off x="3039230" y="2629019"/>
              <a:ext cx="481353" cy="66189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4038600" y="1295400"/>
              <a:ext cx="1295400" cy="381000"/>
            </a:xfrm>
            <a:prstGeom prst="wedgeRoundRectCallout">
              <a:avLst>
                <a:gd name="adj1" fmla="val -52344"/>
                <a:gd name="adj2" fmla="val 189807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Comic Sans MS" pitchFamily="66" charset="0"/>
                </a:rPr>
                <a:t>Decision Node</a:t>
              </a:r>
              <a:endParaRPr lang="en-US" sz="1100" dirty="0">
                <a:solidFill>
                  <a:schemeClr val="bg2"/>
                </a:solidFill>
                <a:latin typeface="Comic Sans MS" pitchFamily="66" charset="0"/>
              </a:endParaRPr>
            </a:p>
          </p:txBody>
        </p:sp>
        <p:sp>
          <p:nvSpPr>
            <p:cNvPr id="52" name="Rounded Rectangular Callout 51"/>
            <p:cNvSpPr/>
            <p:nvPr/>
          </p:nvSpPr>
          <p:spPr>
            <a:xfrm>
              <a:off x="5562600" y="1447800"/>
              <a:ext cx="1295400" cy="381000"/>
            </a:xfrm>
            <a:prstGeom prst="wedgeRoundRectCallout">
              <a:avLst>
                <a:gd name="adj1" fmla="val -75317"/>
                <a:gd name="adj2" fmla="val 235615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2"/>
                  </a:solidFill>
                  <a:latin typeface="Comic Sans MS" pitchFamily="66" charset="0"/>
                </a:rPr>
                <a:t>ValueNode</a:t>
              </a:r>
              <a:endParaRPr lang="en-US" sz="1100" dirty="0">
                <a:solidFill>
                  <a:schemeClr val="bg2"/>
                </a:solidFill>
                <a:latin typeface="Comic Sans MS" pitchFamily="66" charset="0"/>
              </a:endParaRPr>
            </a:p>
          </p:txBody>
        </p:sp>
        <p:sp>
          <p:nvSpPr>
            <p:cNvPr id="53" name="Rounded Rectangular Callout 52"/>
            <p:cNvSpPr/>
            <p:nvPr/>
          </p:nvSpPr>
          <p:spPr>
            <a:xfrm>
              <a:off x="457200" y="3505200"/>
              <a:ext cx="1295400" cy="533400"/>
            </a:xfrm>
            <a:prstGeom prst="wedgeRoundRectCallout">
              <a:avLst>
                <a:gd name="adj1" fmla="val 74313"/>
                <a:gd name="adj2" fmla="val 14501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Comic Sans MS" pitchFamily="66" charset="0"/>
                </a:rPr>
                <a:t>Chance event Node</a:t>
              </a:r>
              <a:endParaRPr lang="en-US" sz="1100" dirty="0">
                <a:solidFill>
                  <a:schemeClr val="bg2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8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209800" y="3395246"/>
            <a:ext cx="3733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Calibri" pitchFamily="34" charset="0"/>
              </a:rPr>
              <a:t>Thank You</a:t>
            </a:r>
          </a:p>
          <a:p>
            <a:pPr algn="ctr"/>
            <a:endParaRPr lang="en-US" sz="4400" b="1" dirty="0">
              <a:latin typeface="Calibri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76200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Next topic: </a:t>
            </a:r>
            <a:br>
              <a:rPr lang="en-US" dirty="0" smtClean="0">
                <a:solidFill>
                  <a:srgbClr val="FFFF00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Project Procurement Management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Project Risk Management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1905000"/>
          <a:ext cx="7162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228600" y="2681990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rgbClr val="CC66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724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11.1 Plan Risk Management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848600" cy="13716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The process of defining how to conduct risk management activities for a project.</a:t>
            </a:r>
          </a:p>
        </p:txBody>
      </p:sp>
      <p:graphicFrame>
        <p:nvGraphicFramePr>
          <p:cNvPr id="9" name="Group 59"/>
          <p:cNvGraphicFramePr>
            <a:graphicFrameLocks noGrp="1"/>
          </p:cNvGraphicFramePr>
          <p:nvPr/>
        </p:nvGraphicFramePr>
        <p:xfrm>
          <a:off x="533400" y="2402324"/>
          <a:ext cx="2209800" cy="3145286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06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385863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scope statement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Cost management plan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Schedule management plan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Communication management plan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Enterprise environmental factors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Organizational process 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60"/>
          <p:cNvGraphicFramePr>
            <a:graphicFrameLocks noGrp="1"/>
          </p:cNvGraphicFramePr>
          <p:nvPr/>
        </p:nvGraphicFramePr>
        <p:xfrm>
          <a:off x="3124200" y="2402324"/>
          <a:ext cx="2209800" cy="1621286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95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920246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Planning meetings and analysis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61"/>
          <p:cNvGraphicFramePr>
            <a:graphicFrameLocks noGrp="1"/>
          </p:cNvGraphicFramePr>
          <p:nvPr/>
        </p:nvGraphicFramePr>
        <p:xfrm>
          <a:off x="5791200" y="2402325"/>
          <a:ext cx="2209800" cy="1240285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12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52814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management plan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Plan Risk Management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49530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Importance of Risk Management Planning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Ensure that the degree, type, and visibility of risk management are commensurate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Provide sufficient resource and time for risk management activities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Establish an agreed-upon basis for evaluating risk </a:t>
            </a:r>
            <a:r>
              <a:rPr lang="en-US" dirty="0" smtClean="0">
                <a:latin typeface="Arial Narrow" pitchFamily="34" charset="0"/>
              </a:rPr>
              <a:t/>
            </a:r>
            <a:br>
              <a:rPr lang="en-US" dirty="0" smtClean="0">
                <a:latin typeface="Arial Narrow" pitchFamily="34" charset="0"/>
              </a:rPr>
            </a:br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Risk Categories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A standard list of risk categories can help to make sure areas of risk are not forgotten.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Companies and PMO should have standard list of risk categories to help identify risk.</a:t>
            </a:r>
            <a:br>
              <a:rPr lang="en-US" sz="1800" dirty="0" smtClean="0">
                <a:latin typeface="Arial Narrow" pitchFamily="34" charset="0"/>
              </a:rPr>
            </a:br>
            <a:endParaRPr lang="en-US" sz="1800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2 Main type of Risk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Business – Risk of gain or loss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Pure (insurable) risk – Only a risk of loss (i.e. fire, theft, personal injury, etc)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5257800"/>
            <a:ext cx="8534400" cy="1066800"/>
            <a:chOff x="152400" y="4038600"/>
            <a:chExt cx="8534400" cy="106680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381000" y="4267200"/>
              <a:ext cx="8305800" cy="83820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B05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688975" marR="0" lvl="1" indent="-179388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kern="0" dirty="0" smtClean="0">
                  <a:solidFill>
                    <a:schemeClr val="accent4">
                      <a:lumMod val="10000"/>
                    </a:schemeClr>
                  </a:solidFill>
                  <a:latin typeface="Arial Narrow" pitchFamily="34" charset="0"/>
                  <a:cs typeface="Times New Roman" pitchFamily="18" charset="0"/>
                </a:rPr>
                <a:t>Sources of risk = risk categories</a:t>
              </a:r>
            </a:p>
            <a:p>
              <a:pPr marL="688975" lvl="1" indent="-179388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r>
                <a:rPr lang="en-US" dirty="0" smtClean="0">
                  <a:solidFill>
                    <a:schemeClr val="accent4">
                      <a:lumMod val="10000"/>
                    </a:schemeClr>
                  </a:solidFill>
                  <a:latin typeface="Arial Narrow" pitchFamily="34" charset="0"/>
                </a:rPr>
                <a:t>Risk categories may be structured into Risk Breakdown Structure (</a:t>
              </a:r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  <a:latin typeface="Arial Narrow" pitchFamily="34" charset="0"/>
                </a:rPr>
                <a:t>RBS</a:t>
              </a:r>
              <a:r>
                <a:rPr lang="en-US" dirty="0" smtClean="0">
                  <a:solidFill>
                    <a:schemeClr val="accent4">
                      <a:lumMod val="10000"/>
                    </a:schemeClr>
                  </a:solidFill>
                  <a:latin typeface="Arial Narrow" pitchFamily="34" charset="0"/>
                </a:rPr>
                <a:t>)</a:t>
              </a:r>
              <a:endPara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endParaRPr>
            </a:p>
          </p:txBody>
        </p:sp>
        <p:pic>
          <p:nvPicPr>
            <p:cNvPr id="6" name="Picture 6" descr="http://arpidojo.netfirms.com/atten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2400" y="4038600"/>
              <a:ext cx="594000" cy="5388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Risk Management Plan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305800" cy="5105400"/>
          </a:xfrm>
          <a:ln w="38100">
            <a:noFill/>
          </a:ln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Risk management plan describe how risk management will be structured and performed on the project.</a:t>
            </a:r>
          </a:p>
          <a:p>
            <a:r>
              <a:rPr lang="en-US" dirty="0" smtClean="0">
                <a:latin typeface="Arial Narrow" pitchFamily="34" charset="0"/>
              </a:rPr>
              <a:t>Subset of project management plan.</a:t>
            </a:r>
          </a:p>
          <a:p>
            <a:r>
              <a:rPr lang="en-US" dirty="0" smtClean="0">
                <a:latin typeface="Arial Narrow" pitchFamily="34" charset="0"/>
              </a:rPr>
              <a:t>May includes</a:t>
            </a:r>
            <a:r>
              <a:rPr lang="en-US" sz="2400" dirty="0" smtClean="0">
                <a:latin typeface="Arial Narrow" pitchFamily="34" charset="0"/>
              </a:rPr>
              <a:t>:</a:t>
            </a:r>
          </a:p>
          <a:p>
            <a:pPr marL="862013" lvl="2" indent="-230188">
              <a:buFont typeface="Wingdings" pitchFamily="2" charset="2"/>
              <a:buChar char="ü"/>
            </a:pPr>
            <a:r>
              <a:rPr lang="en-US" dirty="0" smtClean="0">
                <a:latin typeface="Arial Narrow" pitchFamily="34" charset="0"/>
              </a:rPr>
              <a:t>Methodology</a:t>
            </a:r>
          </a:p>
          <a:p>
            <a:pPr marL="862013" lvl="2" indent="-230188">
              <a:buFont typeface="Wingdings" pitchFamily="2" charset="2"/>
              <a:buChar char="ü"/>
            </a:pPr>
            <a:r>
              <a:rPr lang="en-US" dirty="0" smtClean="0">
                <a:latin typeface="Arial Narrow" pitchFamily="34" charset="0"/>
              </a:rPr>
              <a:t>Roles &amp; responsibilities</a:t>
            </a:r>
          </a:p>
          <a:p>
            <a:pPr marL="862013" lvl="2" indent="-230188">
              <a:buFont typeface="Wingdings" pitchFamily="2" charset="2"/>
              <a:buChar char="ü"/>
            </a:pPr>
            <a:r>
              <a:rPr lang="en-US" dirty="0" smtClean="0">
                <a:latin typeface="Arial Narrow" pitchFamily="34" charset="0"/>
              </a:rPr>
              <a:t>Budgeting</a:t>
            </a:r>
          </a:p>
          <a:p>
            <a:pPr marL="862013" lvl="2" indent="-230188">
              <a:buFont typeface="Wingdings" pitchFamily="2" charset="2"/>
              <a:buChar char="ü"/>
            </a:pPr>
            <a:r>
              <a:rPr lang="en-US" dirty="0" smtClean="0">
                <a:latin typeface="Arial Narrow" pitchFamily="34" charset="0"/>
              </a:rPr>
              <a:t>Timing</a:t>
            </a:r>
          </a:p>
          <a:p>
            <a:pPr marL="862013" lvl="2" indent="-230188">
              <a:buFont typeface="Wingdings" pitchFamily="2" charset="2"/>
              <a:buChar char="ü"/>
            </a:pPr>
            <a:r>
              <a:rPr lang="en-US" dirty="0" smtClean="0">
                <a:latin typeface="Arial Narrow" pitchFamily="34" charset="0"/>
              </a:rPr>
              <a:t>Risk categories. </a:t>
            </a:r>
          </a:p>
          <a:p>
            <a:pPr marL="862013" lvl="2" indent="-230188">
              <a:buFont typeface="Wingdings" pitchFamily="2" charset="2"/>
              <a:buChar char="ü"/>
            </a:pPr>
            <a:r>
              <a:rPr lang="en-US" dirty="0" smtClean="0">
                <a:latin typeface="Arial Narrow" pitchFamily="34" charset="0"/>
              </a:rPr>
              <a:t>Definition of probability and impact</a:t>
            </a:r>
          </a:p>
          <a:p>
            <a:pPr marL="862013" lvl="2" indent="-230188">
              <a:buFont typeface="Wingdings" pitchFamily="2" charset="2"/>
              <a:buChar char="ü"/>
            </a:pPr>
            <a:r>
              <a:rPr lang="en-US" dirty="0" smtClean="0">
                <a:latin typeface="Arial Narrow" pitchFamily="34" charset="0"/>
              </a:rPr>
              <a:t>Stakeholder tolerances</a:t>
            </a:r>
          </a:p>
          <a:p>
            <a:pPr marL="862013" lvl="2" indent="-230188">
              <a:buFont typeface="Wingdings" pitchFamily="2" charset="2"/>
              <a:buChar char="ü"/>
            </a:pPr>
            <a:r>
              <a:rPr lang="en-US" dirty="0" smtClean="0">
                <a:latin typeface="Arial Narrow" pitchFamily="34" charset="0"/>
              </a:rPr>
              <a:t>Reporting formats</a:t>
            </a:r>
          </a:p>
          <a:p>
            <a:pPr marL="862013" lvl="2" indent="-230188">
              <a:buFont typeface="Wingdings" pitchFamily="2" charset="2"/>
              <a:buChar char="ü"/>
            </a:pPr>
            <a:r>
              <a:rPr lang="en-US" dirty="0" smtClean="0">
                <a:latin typeface="Arial Narrow" pitchFamily="34" charset="0"/>
              </a:rPr>
              <a:t>Tracking</a:t>
            </a:r>
          </a:p>
          <a:p>
            <a:pPr marL="862013" lvl="2" indent="-230188">
              <a:buFont typeface="Wingdings" pitchFamily="2" charset="2"/>
              <a:buChar char="ü"/>
            </a:pPr>
            <a:r>
              <a:rPr lang="en-US" dirty="0" smtClean="0">
                <a:latin typeface="Arial Narrow" pitchFamily="34" charset="0"/>
              </a:rPr>
              <a:t>Probability and impact matrix (?)</a:t>
            </a:r>
            <a:endParaRPr lang="en-US" dirty="0" smtClean="0"/>
          </a:p>
          <a:p>
            <a:endParaRPr lang="en-US" sz="2400" dirty="0" smtClean="0">
              <a:latin typeface="Arial Narrow" pitchFamily="34" charset="0"/>
            </a:endParaRPr>
          </a:p>
          <a:p>
            <a:pPr lvl="1"/>
            <a:endParaRPr lang="en-US" sz="1800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429000"/>
            <a:ext cx="2029691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8.2 Identify Risk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7620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The process of obtaining seller responses, selecting a seller, and awarding a contract.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8600" y="2260866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rgbClr val="CC66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59"/>
          <p:cNvGraphicFramePr>
            <a:graphicFrameLocks noGrp="1"/>
          </p:cNvGraphicFramePr>
          <p:nvPr/>
        </p:nvGraphicFramePr>
        <p:xfrm>
          <a:off x="533400" y="1981200"/>
          <a:ext cx="2209800" cy="411455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06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385863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management plan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Procurement documents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Source selection criteria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Qualified seller list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Seller proposals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documents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Make-or-buy decisions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Teaming agreements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Organizational process 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60"/>
          <p:cNvGraphicFramePr>
            <a:graphicFrameLocks noGrp="1"/>
          </p:cNvGraphicFramePr>
          <p:nvPr/>
        </p:nvGraphicFramePr>
        <p:xfrm>
          <a:off x="3124200" y="1981200"/>
          <a:ext cx="2209800" cy="3279648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95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758857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Documentation reviews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Information gathering techniques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Checklist analysis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Assumptions analysis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Diagramming techniques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SWOT analysis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Expert judgment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61"/>
          <p:cNvGraphicFramePr>
            <a:graphicFrameLocks noGrp="1"/>
          </p:cNvGraphicFramePr>
          <p:nvPr/>
        </p:nvGraphicFramePr>
        <p:xfrm>
          <a:off x="5791200" y="1981201"/>
          <a:ext cx="2209800" cy="1339475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3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04350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Risk 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2800" y="57150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FG Deanna's Hand" pitchFamily="2" charset="0"/>
              </a:rPr>
              <a:t>Q: Who should be involved in risk identification?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2800" y="60960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FG Deanna's Hand" pitchFamily="2" charset="0"/>
              </a:rPr>
              <a:t>A: EVERYONE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Identify Risk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49530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Risk should be continually reassessed (iterative) such as in integrated change control activity, when working with resources, when dealing with issues.</a:t>
            </a:r>
          </a:p>
          <a:p>
            <a:endParaRPr lang="en-US" sz="1400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Information gathering techniques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Brainstorming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Delphi technique: </a:t>
            </a:r>
            <a:r>
              <a:rPr lang="en-US" sz="1600" dirty="0" smtClean="0">
                <a:latin typeface="Arial Narrow" pitchFamily="34" charset="0"/>
              </a:rPr>
              <a:t>Expert participate anonymously; facilitator use questionnaire; consensus may be reached in a few rounds; Help reduce bias in the data and prevent influence each others.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Interviewing: </a:t>
            </a:r>
            <a:r>
              <a:rPr lang="en-US" sz="1600" dirty="0" smtClean="0">
                <a:latin typeface="Arial Narrow" pitchFamily="34" charset="0"/>
              </a:rPr>
              <a:t>interviewing experts, stakeholders, experienced PM</a:t>
            </a:r>
            <a:endParaRPr lang="en-US" dirty="0" smtClean="0">
              <a:latin typeface="Arial Narrow" pitchFamily="34" charset="0"/>
            </a:endParaRPr>
          </a:p>
          <a:p>
            <a:pPr lvl="1"/>
            <a:r>
              <a:rPr lang="en-US" dirty="0" smtClean="0">
                <a:latin typeface="Arial Narrow" pitchFamily="34" charset="0"/>
              </a:rPr>
              <a:t>Root cause analysis: </a:t>
            </a:r>
            <a:r>
              <a:rPr lang="en-US" sz="1600" dirty="0" smtClean="0">
                <a:latin typeface="Arial Narrow" pitchFamily="34" charset="0"/>
              </a:rPr>
              <a:t>Reorganizing the identified risk by their root cause may help identify more risks</a:t>
            </a:r>
          </a:p>
          <a:p>
            <a:r>
              <a:rPr lang="en-US" dirty="0" smtClean="0">
                <a:latin typeface="Arial Narrow" pitchFamily="34" charset="0"/>
              </a:rPr>
              <a:t>Checklist analysis: </a:t>
            </a:r>
            <a:r>
              <a:rPr lang="en-US" sz="1600" dirty="0" smtClean="0">
                <a:latin typeface="Arial Narrow" pitchFamily="34" charset="0"/>
              </a:rPr>
              <a:t>checklist developed based on accumulated historical information from previous similar project</a:t>
            </a:r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Assumption analysis</a:t>
            </a:r>
            <a:r>
              <a:rPr lang="en-US" sz="1600" dirty="0" smtClean="0">
                <a:latin typeface="Arial Narrow" pitchFamily="34" charset="0"/>
              </a:rPr>
              <a:t>: identify risk from inaccuracy, instability, inconsistency, incompleteness.</a:t>
            </a:r>
            <a:endParaRPr lang="en-US" dirty="0" smtClean="0">
              <a:latin typeface="Arial Narrow" pitchFamily="34" charset="0"/>
            </a:endParaRPr>
          </a:p>
          <a:p>
            <a:pPr marL="342900" lvl="1" indent="-342900">
              <a:buFontTx/>
              <a:buChar char="•"/>
            </a:pPr>
            <a:r>
              <a:rPr lang="en-US" dirty="0" smtClean="0">
                <a:latin typeface="Arial Narrow" pitchFamily="34" charset="0"/>
              </a:rPr>
              <a:t>SWOT analysis </a:t>
            </a:r>
            <a:r>
              <a:rPr lang="en-US" sz="1600" dirty="0" smtClean="0">
                <a:latin typeface="Arial Narrow" pitchFamily="34" charset="0"/>
              </a:rPr>
              <a:t>– Strengths, Weaknesses, Opportunities, Threats</a:t>
            </a: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complete network design template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11720</TotalTime>
  <Words>1901</Words>
  <Application>Microsoft PowerPoint</Application>
  <PresentationFormat>On-screen Show (4:3)</PresentationFormat>
  <Paragraphs>433</Paragraphs>
  <Slides>33</Slides>
  <Notes>33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Incomplete network design template</vt:lpstr>
      <vt:lpstr>Equation</vt:lpstr>
      <vt:lpstr>11 - Project Risk Management</vt:lpstr>
      <vt:lpstr>Project Risk Management</vt:lpstr>
      <vt:lpstr>Project Risk Management</vt:lpstr>
      <vt:lpstr>Project Risk Management</vt:lpstr>
      <vt:lpstr>11.1 Plan Risk Management</vt:lpstr>
      <vt:lpstr>Plan Risk Management</vt:lpstr>
      <vt:lpstr>Risk Management Plan</vt:lpstr>
      <vt:lpstr>8.2 Identify Risk</vt:lpstr>
      <vt:lpstr>Identify Risk</vt:lpstr>
      <vt:lpstr>Diagramming techniques</vt:lpstr>
      <vt:lpstr>11.3 Perform Qualitative Risk Analysis</vt:lpstr>
      <vt:lpstr>Qualitative Risk Analysis</vt:lpstr>
      <vt:lpstr>Probability Impact Matrix</vt:lpstr>
      <vt:lpstr>Probability Impact Matrix</vt:lpstr>
      <vt:lpstr>Risk Register Updates</vt:lpstr>
      <vt:lpstr>11.4 Perform Quantitative Risk Analysis</vt:lpstr>
      <vt:lpstr>Quantitative Risk Analysis</vt:lpstr>
      <vt:lpstr>Quantitative Risk Analysis: Tools &amp; Techniques</vt:lpstr>
      <vt:lpstr>Decision Tree and EMV</vt:lpstr>
      <vt:lpstr>Sensitivity Analysis</vt:lpstr>
      <vt:lpstr>Risk Register Updates</vt:lpstr>
      <vt:lpstr>11.5 Plan Risk Response</vt:lpstr>
      <vt:lpstr>Plan Risk Responses/Mitigation</vt:lpstr>
      <vt:lpstr>Strategies for Threats</vt:lpstr>
      <vt:lpstr>Strategies for Opportunities</vt:lpstr>
      <vt:lpstr>11.6 Monitor &amp; Control Risk</vt:lpstr>
      <vt:lpstr>Risk Monitoring &amp; Controlling</vt:lpstr>
      <vt:lpstr>BaCKUP SLIDES</vt:lpstr>
      <vt:lpstr>Important Terms</vt:lpstr>
      <vt:lpstr>Example: Definition of Risk Probability and Impact</vt:lpstr>
      <vt:lpstr>Example: Risk Breakdown Structure (RBS)</vt:lpstr>
      <vt:lpstr>Example: Influence Diagram</vt:lpstr>
      <vt:lpstr>Next topic:  Project Procurement Management</vt:lpstr>
    </vt:vector>
  </TitlesOfParts>
  <Company>Visitek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incomplete network</dc:title>
  <dc:creator>Eryan Ariobowo</dc:creator>
  <cp:lastModifiedBy>Eryan Ariobowo</cp:lastModifiedBy>
  <cp:revision>209</cp:revision>
  <dcterms:created xsi:type="dcterms:W3CDTF">2010-01-09T01:55:59Z</dcterms:created>
  <dcterms:modified xsi:type="dcterms:W3CDTF">2010-11-09T12:39:46Z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TC103367981033</vt:lpwstr>
  </property>
</Properties>
</file>