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diagrams/colors1.xml" ContentType="application/vnd.openxmlformats-officedocument.drawingml.diagramColors+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14.xml" ContentType="application/vnd.openxmlformats-officedocument.presentationml.notesSlide+xml"/>
  <Override PartName="/ppt/notesSlides/notesSlide23.xml" ContentType="application/vnd.openxmlformats-officedocument.presentationml.notesSlide+xml"/>
  <Override PartName="/docProps/custom.xml" ContentType="application/vnd.openxmlformats-officedocument.custom-properties+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diagrams/layout1.xml" ContentType="application/vnd.openxmlformats-officedocument.drawingml.diagram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docProps/core.xml" ContentType="application/vnd.openxmlformats-package.core-properties+xml"/>
  <Override PartName="/customXml/itemProps2.xml" ContentType="application/vnd.openxmlformats-officedocument.customXml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Override PartName="/ppt/diagrams/quickStyle1.xml" ContentType="application/vnd.openxmlformats-officedocument.drawingml.diagramStyle+xml"/>
  <Override PartName="/ppt/notesSlides/notesSlide17.xml" ContentType="application/vnd.openxmlformats-officedocument.presentationml.notesSlide+xml"/>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5" r:id="rId4"/>
  </p:sldMasterIdLst>
  <p:notesMasterIdLst>
    <p:notesMasterId r:id="rId31"/>
  </p:notesMasterIdLst>
  <p:handoutMasterIdLst>
    <p:handoutMasterId r:id="rId32"/>
  </p:handoutMasterIdLst>
  <p:sldIdLst>
    <p:sldId id="256" r:id="rId5"/>
    <p:sldId id="257" r:id="rId6"/>
    <p:sldId id="258" r:id="rId7"/>
    <p:sldId id="259" r:id="rId8"/>
    <p:sldId id="260" r:id="rId9"/>
    <p:sldId id="261" r:id="rId10"/>
    <p:sldId id="287" r:id="rId11"/>
    <p:sldId id="291" r:id="rId12"/>
    <p:sldId id="288" r:id="rId13"/>
    <p:sldId id="283" r:id="rId14"/>
    <p:sldId id="272" r:id="rId15"/>
    <p:sldId id="273" r:id="rId16"/>
    <p:sldId id="274" r:id="rId17"/>
    <p:sldId id="265" r:id="rId18"/>
    <p:sldId id="292" r:id="rId19"/>
    <p:sldId id="289" r:id="rId20"/>
    <p:sldId id="284" r:id="rId21"/>
    <p:sldId id="285" r:id="rId22"/>
    <p:sldId id="286" r:id="rId23"/>
    <p:sldId id="268" r:id="rId24"/>
    <p:sldId id="269" r:id="rId25"/>
    <p:sldId id="281" r:id="rId26"/>
    <p:sldId id="270" r:id="rId27"/>
    <p:sldId id="279" r:id="rId28"/>
    <p:sldId id="293" r:id="rId29"/>
    <p:sldId id="290" r:id="rId30"/>
  </p:sldIdLst>
  <p:sldSz cx="9144000" cy="6858000" type="screen4x3"/>
  <p:notesSz cx="7315200" cy="96012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notes" clrMode="bw" frameSlides="1"/>
  <p:clrMru>
    <a:srgbClr val="FFFF00"/>
    <a:srgbClr val="F2F2F2"/>
    <a:srgbClr val="EAEAEA"/>
    <a:srgbClr val="FFD6A9"/>
    <a:srgbClr val="003399"/>
    <a:srgbClr val="000066"/>
    <a:srgbClr val="000099"/>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notesView">
  <p:normalViewPr snapVertSplitter="1" vertBarState="minimized" horzBarState="maximized">
    <p:restoredLeft sz="13947" autoAdjust="0"/>
    <p:restoredTop sz="71429" autoAdjust="0"/>
  </p:normalViewPr>
  <p:slideViewPr>
    <p:cSldViewPr snapToGrid="0">
      <p:cViewPr varScale="1">
        <p:scale>
          <a:sx n="131" d="100"/>
          <a:sy n="131" d="100"/>
        </p:scale>
        <p:origin x="-1830" y="-102"/>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notesViewPr>
    <p:cSldViewPr snapToGrid="0">
      <p:cViewPr varScale="1">
        <p:scale>
          <a:sx n="94" d="100"/>
          <a:sy n="94" d="100"/>
        </p:scale>
        <p:origin x="-3468" y="-102"/>
      </p:cViewPr>
      <p:guideLst>
        <p:guide orient="horz" pos="3024"/>
        <p:guide pos="2304"/>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57BA42F-BF04-49A1-AD47-D9C9964B68ED}" type="doc">
      <dgm:prSet loTypeId="urn:microsoft.com/office/officeart/2005/8/layout/chevron1" loCatId="process" qsTypeId="urn:microsoft.com/office/officeart/2005/8/quickstyle/3d2" qsCatId="3D" csTypeId="urn:microsoft.com/office/officeart/2005/8/colors/colorful4" csCatId="colorful" phldr="1"/>
      <dgm:spPr/>
    </dgm:pt>
    <dgm:pt modelId="{0DB91FF0-9105-40F5-AFA3-6EE28886AB8E}">
      <dgm:prSet phldrT="[Text]" custT="1"/>
      <dgm:spPr/>
      <dgm:t>
        <a:bodyPr/>
        <a:lstStyle/>
        <a:p>
          <a:r>
            <a:rPr lang="en-US" sz="2800" dirty="0" smtClean="0"/>
            <a:t>Visio</a:t>
          </a:r>
          <a:endParaRPr lang="nl-NL" sz="2800" dirty="0"/>
        </a:p>
      </dgm:t>
    </dgm:pt>
    <dgm:pt modelId="{B0F4B78D-C044-414E-9107-0CAD1A64B81D}" type="parTrans" cxnId="{5FE013D3-F899-4BFF-A185-0A571415532E}">
      <dgm:prSet/>
      <dgm:spPr/>
      <dgm:t>
        <a:bodyPr/>
        <a:lstStyle/>
        <a:p>
          <a:endParaRPr lang="nl-NL"/>
        </a:p>
      </dgm:t>
    </dgm:pt>
    <dgm:pt modelId="{5BB55C55-2DE5-4D12-945D-031651C5BB76}" type="sibTrans" cxnId="{5FE013D3-F899-4BFF-A185-0A571415532E}">
      <dgm:prSet/>
      <dgm:spPr/>
      <dgm:t>
        <a:bodyPr/>
        <a:lstStyle/>
        <a:p>
          <a:endParaRPr lang="nl-NL"/>
        </a:p>
      </dgm:t>
    </dgm:pt>
    <dgm:pt modelId="{906B2B98-EEFB-4900-8822-057BDF62A821}">
      <dgm:prSet phldrT="[Text]" custT="1"/>
      <dgm:spPr/>
      <dgm:t>
        <a:bodyPr/>
        <a:lstStyle/>
        <a:p>
          <a:r>
            <a:rPr lang="en-US" sz="2800" dirty="0" smtClean="0"/>
            <a:t>SPD</a:t>
          </a:r>
          <a:endParaRPr lang="nl-NL" sz="2800" dirty="0"/>
        </a:p>
      </dgm:t>
    </dgm:pt>
    <dgm:pt modelId="{FC1ECC6B-C47C-4803-8DA9-D9D5B90C6F4D}" type="parTrans" cxnId="{E615665A-0328-4657-BE89-AF2299F2CCB6}">
      <dgm:prSet/>
      <dgm:spPr/>
      <dgm:t>
        <a:bodyPr/>
        <a:lstStyle/>
        <a:p>
          <a:endParaRPr lang="nl-NL"/>
        </a:p>
      </dgm:t>
    </dgm:pt>
    <dgm:pt modelId="{D03D87BF-9ADE-44F6-A1DC-A4CD3842749C}" type="sibTrans" cxnId="{E615665A-0328-4657-BE89-AF2299F2CCB6}">
      <dgm:prSet/>
      <dgm:spPr/>
      <dgm:t>
        <a:bodyPr/>
        <a:lstStyle/>
        <a:p>
          <a:endParaRPr lang="nl-NL"/>
        </a:p>
      </dgm:t>
    </dgm:pt>
    <dgm:pt modelId="{B069E21C-A50D-402E-BDA7-38CCE29D137C}">
      <dgm:prSet phldrT="[Text]" custT="1"/>
      <dgm:spPr/>
      <dgm:t>
        <a:bodyPr/>
        <a:lstStyle/>
        <a:p>
          <a:r>
            <a:rPr lang="en-US" sz="2800" dirty="0" smtClean="0"/>
            <a:t>VS10</a:t>
          </a:r>
          <a:endParaRPr lang="nl-NL" sz="2800" dirty="0"/>
        </a:p>
      </dgm:t>
    </dgm:pt>
    <dgm:pt modelId="{7E7346BF-14AB-4F9B-9E4D-8A5937E86A23}" type="parTrans" cxnId="{1246D9A5-60A6-4135-A44D-A9C279C0C737}">
      <dgm:prSet/>
      <dgm:spPr/>
      <dgm:t>
        <a:bodyPr/>
        <a:lstStyle/>
        <a:p>
          <a:endParaRPr lang="nl-NL"/>
        </a:p>
      </dgm:t>
    </dgm:pt>
    <dgm:pt modelId="{6CC4C977-97F3-4D79-AE34-1A258C5DC894}" type="sibTrans" cxnId="{1246D9A5-60A6-4135-A44D-A9C279C0C737}">
      <dgm:prSet/>
      <dgm:spPr/>
      <dgm:t>
        <a:bodyPr/>
        <a:lstStyle/>
        <a:p>
          <a:endParaRPr lang="nl-NL"/>
        </a:p>
      </dgm:t>
    </dgm:pt>
    <dgm:pt modelId="{BC0788A5-7FEF-4A19-BD1B-96A1CE9AD921}" type="pres">
      <dgm:prSet presAssocID="{B57BA42F-BF04-49A1-AD47-D9C9964B68ED}" presName="Name0" presStyleCnt="0">
        <dgm:presLayoutVars>
          <dgm:dir/>
          <dgm:animLvl val="lvl"/>
          <dgm:resizeHandles val="exact"/>
        </dgm:presLayoutVars>
      </dgm:prSet>
      <dgm:spPr/>
    </dgm:pt>
    <dgm:pt modelId="{608B1FF5-E509-4F05-AE4E-E726964C7E87}" type="pres">
      <dgm:prSet presAssocID="{0DB91FF0-9105-40F5-AFA3-6EE28886AB8E}" presName="parTxOnly" presStyleLbl="node1" presStyleIdx="0" presStyleCnt="3">
        <dgm:presLayoutVars>
          <dgm:chMax val="0"/>
          <dgm:chPref val="0"/>
          <dgm:bulletEnabled val="1"/>
        </dgm:presLayoutVars>
      </dgm:prSet>
      <dgm:spPr/>
      <dgm:t>
        <a:bodyPr/>
        <a:lstStyle/>
        <a:p>
          <a:endParaRPr lang="nl-NL"/>
        </a:p>
      </dgm:t>
    </dgm:pt>
    <dgm:pt modelId="{8F8BA751-2D4B-4BC4-A38A-96D9A78EC5A3}" type="pres">
      <dgm:prSet presAssocID="{5BB55C55-2DE5-4D12-945D-031651C5BB76}" presName="parTxOnlySpace" presStyleCnt="0"/>
      <dgm:spPr/>
    </dgm:pt>
    <dgm:pt modelId="{7F93BF31-81FF-4315-879F-1C4DDA980C56}" type="pres">
      <dgm:prSet presAssocID="{906B2B98-EEFB-4900-8822-057BDF62A821}" presName="parTxOnly" presStyleLbl="node1" presStyleIdx="1" presStyleCnt="3">
        <dgm:presLayoutVars>
          <dgm:chMax val="0"/>
          <dgm:chPref val="0"/>
          <dgm:bulletEnabled val="1"/>
        </dgm:presLayoutVars>
      </dgm:prSet>
      <dgm:spPr/>
      <dgm:t>
        <a:bodyPr/>
        <a:lstStyle/>
        <a:p>
          <a:endParaRPr lang="nl-NL"/>
        </a:p>
      </dgm:t>
    </dgm:pt>
    <dgm:pt modelId="{1D4F5326-80F0-432A-8355-EBCC79EC563B}" type="pres">
      <dgm:prSet presAssocID="{D03D87BF-9ADE-44F6-A1DC-A4CD3842749C}" presName="parTxOnlySpace" presStyleCnt="0"/>
      <dgm:spPr/>
    </dgm:pt>
    <dgm:pt modelId="{DC3831B6-027E-43EC-AC4A-4A46A89DA6A3}" type="pres">
      <dgm:prSet presAssocID="{B069E21C-A50D-402E-BDA7-38CCE29D137C}" presName="parTxOnly" presStyleLbl="node1" presStyleIdx="2" presStyleCnt="3">
        <dgm:presLayoutVars>
          <dgm:chMax val="0"/>
          <dgm:chPref val="0"/>
          <dgm:bulletEnabled val="1"/>
        </dgm:presLayoutVars>
      </dgm:prSet>
      <dgm:spPr/>
      <dgm:t>
        <a:bodyPr/>
        <a:lstStyle/>
        <a:p>
          <a:endParaRPr lang="nl-NL"/>
        </a:p>
      </dgm:t>
    </dgm:pt>
  </dgm:ptLst>
  <dgm:cxnLst>
    <dgm:cxn modelId="{1246D9A5-60A6-4135-A44D-A9C279C0C737}" srcId="{B57BA42F-BF04-49A1-AD47-D9C9964B68ED}" destId="{B069E21C-A50D-402E-BDA7-38CCE29D137C}" srcOrd="2" destOrd="0" parTransId="{7E7346BF-14AB-4F9B-9E4D-8A5937E86A23}" sibTransId="{6CC4C977-97F3-4D79-AE34-1A258C5DC894}"/>
    <dgm:cxn modelId="{44972EA3-A7F1-4B2A-85F7-8B5300FCFFC4}" type="presOf" srcId="{B57BA42F-BF04-49A1-AD47-D9C9964B68ED}" destId="{BC0788A5-7FEF-4A19-BD1B-96A1CE9AD921}" srcOrd="0" destOrd="0" presId="urn:microsoft.com/office/officeart/2005/8/layout/chevron1"/>
    <dgm:cxn modelId="{E615665A-0328-4657-BE89-AF2299F2CCB6}" srcId="{B57BA42F-BF04-49A1-AD47-D9C9964B68ED}" destId="{906B2B98-EEFB-4900-8822-057BDF62A821}" srcOrd="1" destOrd="0" parTransId="{FC1ECC6B-C47C-4803-8DA9-D9D5B90C6F4D}" sibTransId="{D03D87BF-9ADE-44F6-A1DC-A4CD3842749C}"/>
    <dgm:cxn modelId="{764DB36B-E047-4A15-95E3-FCF6282B42AC}" type="presOf" srcId="{B069E21C-A50D-402E-BDA7-38CCE29D137C}" destId="{DC3831B6-027E-43EC-AC4A-4A46A89DA6A3}" srcOrd="0" destOrd="0" presId="urn:microsoft.com/office/officeart/2005/8/layout/chevron1"/>
    <dgm:cxn modelId="{D322C45E-A369-4C18-993A-DB479C683C53}" type="presOf" srcId="{906B2B98-EEFB-4900-8822-057BDF62A821}" destId="{7F93BF31-81FF-4315-879F-1C4DDA980C56}" srcOrd="0" destOrd="0" presId="urn:microsoft.com/office/officeart/2005/8/layout/chevron1"/>
    <dgm:cxn modelId="{5FE013D3-F899-4BFF-A185-0A571415532E}" srcId="{B57BA42F-BF04-49A1-AD47-D9C9964B68ED}" destId="{0DB91FF0-9105-40F5-AFA3-6EE28886AB8E}" srcOrd="0" destOrd="0" parTransId="{B0F4B78D-C044-414E-9107-0CAD1A64B81D}" sibTransId="{5BB55C55-2DE5-4D12-945D-031651C5BB76}"/>
    <dgm:cxn modelId="{46CF7B25-AE1D-453F-9A45-9A5457DB5523}" type="presOf" srcId="{0DB91FF0-9105-40F5-AFA3-6EE28886AB8E}" destId="{608B1FF5-E509-4F05-AE4E-E726964C7E87}" srcOrd="0" destOrd="0" presId="urn:microsoft.com/office/officeart/2005/8/layout/chevron1"/>
    <dgm:cxn modelId="{8548198E-7D3A-4BBA-AAD5-2120847FE356}" type="presParOf" srcId="{BC0788A5-7FEF-4A19-BD1B-96A1CE9AD921}" destId="{608B1FF5-E509-4F05-AE4E-E726964C7E87}" srcOrd="0" destOrd="0" presId="urn:microsoft.com/office/officeart/2005/8/layout/chevron1"/>
    <dgm:cxn modelId="{C6126C8C-0521-4A91-B37A-A2B94AC55B53}" type="presParOf" srcId="{BC0788A5-7FEF-4A19-BD1B-96A1CE9AD921}" destId="{8F8BA751-2D4B-4BC4-A38A-96D9A78EC5A3}" srcOrd="1" destOrd="0" presId="urn:microsoft.com/office/officeart/2005/8/layout/chevron1"/>
    <dgm:cxn modelId="{69859FB5-89EA-4454-93C5-21EB3A4AA760}" type="presParOf" srcId="{BC0788A5-7FEF-4A19-BD1B-96A1CE9AD921}" destId="{7F93BF31-81FF-4315-879F-1C4DDA980C56}" srcOrd="2" destOrd="0" presId="urn:microsoft.com/office/officeart/2005/8/layout/chevron1"/>
    <dgm:cxn modelId="{F74B37B9-9BC8-49E4-9D89-C7CBAB607664}" type="presParOf" srcId="{BC0788A5-7FEF-4A19-BD1B-96A1CE9AD921}" destId="{1D4F5326-80F0-432A-8355-EBCC79EC563B}" srcOrd="3" destOrd="0" presId="urn:microsoft.com/office/officeart/2005/8/layout/chevron1"/>
    <dgm:cxn modelId="{CE3030B5-E70E-417A-899F-CACF1A8E8653}" type="presParOf" srcId="{BC0788A5-7FEF-4A19-BD1B-96A1CE9AD921}" destId="{DC3831B6-027E-43EC-AC4A-4A46A89DA6A3}" srcOrd="4" destOrd="0" presId="urn:microsoft.com/office/officeart/2005/8/layout/chevron1"/>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608B1FF5-E509-4F05-AE4E-E726964C7E87}">
      <dsp:nvSpPr>
        <dsp:cNvPr id="0" name=""/>
        <dsp:cNvSpPr/>
      </dsp:nvSpPr>
      <dsp:spPr>
        <a:xfrm>
          <a:off x="2521" y="174790"/>
          <a:ext cx="3072117" cy="1228846"/>
        </a:xfrm>
        <a:prstGeom prst="chevron">
          <a:avLst/>
        </a:prstGeom>
        <a:gradFill rotWithShape="0">
          <a:gsLst>
            <a:gs pos="0">
              <a:schemeClr val="accent4">
                <a:hueOff val="0"/>
                <a:satOff val="0"/>
                <a:lumOff val="0"/>
                <a:alphaOff val="0"/>
                <a:shade val="15000"/>
                <a:satMod val="180000"/>
              </a:schemeClr>
            </a:gs>
            <a:gs pos="50000">
              <a:schemeClr val="accent4">
                <a:hueOff val="0"/>
                <a:satOff val="0"/>
                <a:lumOff val="0"/>
                <a:alphaOff val="0"/>
                <a:shade val="45000"/>
                <a:satMod val="170000"/>
              </a:schemeClr>
            </a:gs>
            <a:gs pos="70000">
              <a:schemeClr val="accent4">
                <a:hueOff val="0"/>
                <a:satOff val="0"/>
                <a:lumOff val="0"/>
                <a:alphaOff val="0"/>
                <a:tint val="99000"/>
                <a:shade val="65000"/>
                <a:satMod val="155000"/>
              </a:schemeClr>
            </a:gs>
            <a:gs pos="100000">
              <a:schemeClr val="accent4">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12014" tIns="37338" rIns="37338" bIns="37338" numCol="1" spcCol="1270" anchor="ctr" anchorCtr="0">
          <a:noAutofit/>
        </a:bodyPr>
        <a:lstStyle/>
        <a:p>
          <a:pPr lvl="0" algn="ctr" defTabSz="1244600">
            <a:lnSpc>
              <a:spcPct val="90000"/>
            </a:lnSpc>
            <a:spcBef>
              <a:spcPct val="0"/>
            </a:spcBef>
            <a:spcAft>
              <a:spcPct val="35000"/>
            </a:spcAft>
          </a:pPr>
          <a:r>
            <a:rPr lang="en-US" sz="2800" kern="1200" dirty="0" smtClean="0"/>
            <a:t>Visio</a:t>
          </a:r>
          <a:endParaRPr lang="nl-NL" sz="2800" kern="1200" dirty="0"/>
        </a:p>
      </dsp:txBody>
      <dsp:txXfrm>
        <a:off x="2521" y="174790"/>
        <a:ext cx="3072117" cy="1228846"/>
      </dsp:txXfrm>
    </dsp:sp>
    <dsp:sp modelId="{7F93BF31-81FF-4315-879F-1C4DDA980C56}">
      <dsp:nvSpPr>
        <dsp:cNvPr id="0" name=""/>
        <dsp:cNvSpPr/>
      </dsp:nvSpPr>
      <dsp:spPr>
        <a:xfrm>
          <a:off x="2767427" y="174790"/>
          <a:ext cx="3072117" cy="1228846"/>
        </a:xfrm>
        <a:prstGeom prst="chevron">
          <a:avLst/>
        </a:prstGeom>
        <a:gradFill rotWithShape="0">
          <a:gsLst>
            <a:gs pos="0">
              <a:schemeClr val="accent4">
                <a:hueOff val="-1757916"/>
                <a:satOff val="18400"/>
                <a:lumOff val="4509"/>
                <a:alphaOff val="0"/>
                <a:shade val="15000"/>
                <a:satMod val="180000"/>
              </a:schemeClr>
            </a:gs>
            <a:gs pos="50000">
              <a:schemeClr val="accent4">
                <a:hueOff val="-1757916"/>
                <a:satOff val="18400"/>
                <a:lumOff val="4509"/>
                <a:alphaOff val="0"/>
                <a:shade val="45000"/>
                <a:satMod val="170000"/>
              </a:schemeClr>
            </a:gs>
            <a:gs pos="70000">
              <a:schemeClr val="accent4">
                <a:hueOff val="-1757916"/>
                <a:satOff val="18400"/>
                <a:lumOff val="4509"/>
                <a:alphaOff val="0"/>
                <a:tint val="99000"/>
                <a:shade val="65000"/>
                <a:satMod val="155000"/>
              </a:schemeClr>
            </a:gs>
            <a:gs pos="100000">
              <a:schemeClr val="accent4">
                <a:hueOff val="-1757916"/>
                <a:satOff val="18400"/>
                <a:lumOff val="4509"/>
                <a:alphaOff val="0"/>
                <a:tint val="95500"/>
                <a:shade val="100000"/>
                <a:satMod val="155000"/>
              </a:schemeClr>
            </a:gs>
          </a:gsLst>
          <a:lin ang="16200000" scaled="0"/>
        </a:gradFill>
        <a:ln>
          <a:noFill/>
        </a:ln>
        <a:effectLst>
          <a:outerShdw blurRad="50800" dist="381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12014" tIns="37338" rIns="37338" bIns="37338" numCol="1" spcCol="1270" anchor="ctr" anchorCtr="0">
          <a:noAutofit/>
        </a:bodyPr>
        <a:lstStyle/>
        <a:p>
          <a:pPr lvl="0" algn="ctr" defTabSz="1244600">
            <a:lnSpc>
              <a:spcPct val="90000"/>
            </a:lnSpc>
            <a:spcBef>
              <a:spcPct val="0"/>
            </a:spcBef>
            <a:spcAft>
              <a:spcPct val="35000"/>
            </a:spcAft>
          </a:pPr>
          <a:r>
            <a:rPr lang="en-US" sz="2800" kern="1200" dirty="0" smtClean="0"/>
            <a:t>SPD</a:t>
          </a:r>
          <a:endParaRPr lang="nl-NL" sz="2800" kern="1200" dirty="0"/>
        </a:p>
      </dsp:txBody>
      <dsp:txXfrm>
        <a:off x="2767427" y="174790"/>
        <a:ext cx="3072117" cy="1228846"/>
      </dsp:txXfrm>
    </dsp:sp>
    <dsp:sp modelId="{DC3831B6-027E-43EC-AC4A-4A46A89DA6A3}">
      <dsp:nvSpPr>
        <dsp:cNvPr id="0" name=""/>
        <dsp:cNvSpPr/>
      </dsp:nvSpPr>
      <dsp:spPr>
        <a:xfrm>
          <a:off x="5532332" y="174790"/>
          <a:ext cx="3072117" cy="1228846"/>
        </a:xfrm>
        <a:prstGeom prst="chevron">
          <a:avLst/>
        </a:prstGeom>
        <a:gradFill rotWithShape="0">
          <a:gsLst>
            <a:gs pos="0">
              <a:schemeClr val="accent4">
                <a:hueOff val="-3515831"/>
                <a:satOff val="36799"/>
                <a:lumOff val="9018"/>
                <a:alphaOff val="0"/>
                <a:shade val="15000"/>
                <a:satMod val="180000"/>
              </a:schemeClr>
            </a:gs>
            <a:gs pos="50000">
              <a:schemeClr val="accent4">
                <a:hueOff val="-3515831"/>
                <a:satOff val="36799"/>
                <a:lumOff val="9018"/>
                <a:alphaOff val="0"/>
                <a:shade val="45000"/>
                <a:satMod val="170000"/>
              </a:schemeClr>
            </a:gs>
            <a:gs pos="70000">
              <a:schemeClr val="accent4">
                <a:hueOff val="-3515831"/>
                <a:satOff val="36799"/>
                <a:lumOff val="9018"/>
                <a:alphaOff val="0"/>
                <a:tint val="99000"/>
                <a:shade val="65000"/>
                <a:satMod val="155000"/>
              </a:schemeClr>
            </a:gs>
            <a:gs pos="100000">
              <a:schemeClr val="accent4">
                <a:hueOff val="-3515831"/>
                <a:satOff val="36799"/>
                <a:lumOff val="9018"/>
                <a:alphaOff val="0"/>
                <a:tint val="95500"/>
                <a:shade val="100000"/>
                <a:satMod val="155000"/>
              </a:schemeClr>
            </a:gs>
          </a:gsLst>
          <a:lin ang="16200000" scaled="0"/>
        </a:gradFill>
        <a:ln>
          <a:noFill/>
        </a:ln>
        <a:effectLst>
          <a:outerShdw blurRad="50800" dist="381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12014" tIns="37338" rIns="37338" bIns="37338" numCol="1" spcCol="1270" anchor="ctr" anchorCtr="0">
          <a:noAutofit/>
        </a:bodyPr>
        <a:lstStyle/>
        <a:p>
          <a:pPr lvl="0" algn="ctr" defTabSz="1244600">
            <a:lnSpc>
              <a:spcPct val="90000"/>
            </a:lnSpc>
            <a:spcBef>
              <a:spcPct val="0"/>
            </a:spcBef>
            <a:spcAft>
              <a:spcPct val="35000"/>
            </a:spcAft>
          </a:pPr>
          <a:r>
            <a:rPr lang="en-US" sz="2800" kern="1200" dirty="0" smtClean="0"/>
            <a:t>VS10</a:t>
          </a:r>
          <a:endParaRPr lang="nl-NL" sz="2800" kern="1200" dirty="0"/>
        </a:p>
      </dsp:txBody>
      <dsp:txXfrm>
        <a:off x="5532332" y="174790"/>
        <a:ext cx="3072117" cy="1228846"/>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Rectangle 2"/>
          <p:cNvSpPr>
            <a:spLocks noGrp="1" noChangeArrowheads="1"/>
          </p:cNvSpPr>
          <p:nvPr>
            <p:ph type="hdr" sz="quarter"/>
          </p:nvPr>
        </p:nvSpPr>
        <p:spPr bwMode="auto">
          <a:xfrm>
            <a:off x="0" y="0"/>
            <a:ext cx="3975652" cy="480060"/>
          </a:xfrm>
          <a:prstGeom prst="rect">
            <a:avLst/>
          </a:prstGeom>
          <a:noFill/>
          <a:ln w="9525">
            <a:noFill/>
            <a:miter lim="800000"/>
            <a:headEnd/>
            <a:tailEnd/>
          </a:ln>
          <a:effectLst/>
        </p:spPr>
        <p:txBody>
          <a:bodyPr vert="horz" wrap="square" lIns="96653" tIns="48327" rIns="96653" bIns="48327" numCol="1" anchor="t" anchorCtr="0" compatLnSpc="1">
            <a:prstTxWarp prst="textNoShape">
              <a:avLst/>
            </a:prstTxWarp>
          </a:bodyPr>
          <a:lstStyle>
            <a:lvl1pPr>
              <a:defRPr sz="1000" smtClean="0"/>
            </a:lvl1pPr>
          </a:lstStyle>
          <a:p>
            <a:pPr>
              <a:defRPr/>
            </a:pPr>
            <a:r>
              <a:rPr lang="en-US" smtClean="0"/>
              <a:t>SharePoint 2010 Developer Workshop (Beta2)</a:t>
            </a:r>
            <a:endParaRPr lang="en-US" dirty="0"/>
          </a:p>
        </p:txBody>
      </p:sp>
      <p:sp>
        <p:nvSpPr>
          <p:cNvPr id="7" name="Slide Number Placeholder 4"/>
          <p:cNvSpPr txBox="1">
            <a:spLocks/>
          </p:cNvSpPr>
          <p:nvPr/>
        </p:nvSpPr>
        <p:spPr>
          <a:xfrm>
            <a:off x="3975652" y="0"/>
            <a:ext cx="3339548" cy="480060"/>
          </a:xfrm>
          <a:prstGeom prst="rect">
            <a:avLst/>
          </a:prstGeom>
        </p:spPr>
        <p:txBody>
          <a:bodyPr lIns="94851" tIns="47425" rIns="94851" bIns="47425"/>
          <a:lstStyle>
            <a:lvl1pPr algn="r">
              <a:defRPr sz="1000"/>
            </a:lvl1pPr>
          </a:lstStyle>
          <a:p>
            <a:pPr defTabSz="948507"/>
            <a:r>
              <a:rPr lang="en-US" dirty="0" smtClean="0"/>
              <a:t>Lecture 7: SharePoint 2010 Workflow - </a:t>
            </a:r>
            <a:fld id="{073E6628-0705-4E34-90AA-D61A964D0AFD}" type="slidenum">
              <a:rPr lang="en-US" smtClean="0"/>
              <a:pPr defTabSz="948507"/>
              <a:t>‹#›</a:t>
            </a:fld>
            <a:endParaRPr lang="en-US" dirty="0"/>
          </a:p>
        </p:txBody>
      </p:sp>
      <p:sp>
        <p:nvSpPr>
          <p:cNvPr id="4" name="Footer Placeholder 3"/>
          <p:cNvSpPr>
            <a:spLocks noGrp="1"/>
          </p:cNvSpPr>
          <p:nvPr>
            <p:ph type="ftr" sz="quarter" idx="2"/>
          </p:nvPr>
        </p:nvSpPr>
        <p:spPr>
          <a:xfrm>
            <a:off x="0" y="9120188"/>
            <a:ext cx="4114800" cy="479425"/>
          </a:xfrm>
          <a:prstGeom prst="rect">
            <a:avLst/>
          </a:prstGeom>
        </p:spPr>
        <p:txBody>
          <a:bodyPr vert="horz" lIns="91440" tIns="45720" rIns="91440" bIns="45720" rtlCol="0" anchor="b"/>
          <a:lstStyle>
            <a:lvl1pPr algn="l">
              <a:defRPr sz="1200"/>
            </a:lvl1pPr>
          </a:lstStyle>
          <a:p>
            <a:r>
              <a:rPr lang="en-US" dirty="0" smtClean="0"/>
              <a:t>© 2009 Ted Pattison Group, Inc – All Rights Reserved</a:t>
            </a:r>
          </a:p>
          <a:p>
            <a:r>
              <a:rPr lang="en-US" dirty="0" smtClean="0"/>
              <a:t>© 2009 Microsoft Corporation – All Rights Reserved</a:t>
            </a:r>
            <a:endParaRPr lang="nl-NL" dirty="0"/>
          </a:p>
        </p:txBody>
      </p:sp>
    </p:spTree>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Notes Placeholder 13"/>
          <p:cNvSpPr>
            <a:spLocks noGrp="1"/>
          </p:cNvSpPr>
          <p:nvPr>
            <p:ph type="body" sz="quarter" idx="3"/>
          </p:nvPr>
        </p:nvSpPr>
        <p:spPr>
          <a:xfrm>
            <a:off x="732183" y="4561226"/>
            <a:ext cx="5850835" cy="4320213"/>
          </a:xfrm>
          <a:prstGeom prst="rect">
            <a:avLst/>
          </a:prstGeom>
        </p:spPr>
        <p:txBody>
          <a:bodyPr vert="horz" lIns="94851" tIns="47425" rIns="94851" bIns="47425"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5" name="Slide Image Placeholder 14"/>
          <p:cNvSpPr>
            <a:spLocks noGrp="1" noRot="1" noChangeAspect="1"/>
          </p:cNvSpPr>
          <p:nvPr>
            <p:ph type="sldImg" idx="2"/>
          </p:nvPr>
        </p:nvSpPr>
        <p:spPr>
          <a:xfrm>
            <a:off x="1257300" y="719138"/>
            <a:ext cx="4800600" cy="3600450"/>
          </a:xfrm>
          <a:prstGeom prst="rect">
            <a:avLst/>
          </a:prstGeom>
          <a:noFill/>
          <a:ln w="12700">
            <a:solidFill>
              <a:prstClr val="black"/>
            </a:solidFill>
          </a:ln>
        </p:spPr>
        <p:txBody>
          <a:bodyPr vert="horz" lIns="94851" tIns="47425" rIns="94851" bIns="47425" rtlCol="0" anchor="ctr"/>
          <a:lstStyle/>
          <a:p>
            <a:endParaRPr lang="en-US"/>
          </a:p>
        </p:txBody>
      </p:sp>
      <p:sp>
        <p:nvSpPr>
          <p:cNvPr id="9" name="TextBox 8"/>
          <p:cNvSpPr txBox="1"/>
          <p:nvPr/>
        </p:nvSpPr>
        <p:spPr>
          <a:xfrm>
            <a:off x="228600" y="9110246"/>
            <a:ext cx="5562600" cy="338554"/>
          </a:xfrm>
          <a:prstGeom prst="rect">
            <a:avLst/>
          </a:prstGeom>
          <a:noFill/>
        </p:spPr>
        <p:txBody>
          <a:bodyPr wrap="square" rtlCol="0">
            <a:spAutoFit/>
          </a:bodyPr>
          <a:lstStyle/>
          <a:p>
            <a:r>
              <a:rPr lang="en-US" sz="800" dirty="0" smtClean="0"/>
              <a:t>© 2009 Critical Path Training, LLC ‐ All Rights Reserved</a:t>
            </a:r>
          </a:p>
          <a:p>
            <a:r>
              <a:rPr lang="en-US" sz="800" dirty="0" smtClean="0"/>
              <a:t>© 2009 Microsoft Corporation ‐ All Rights Reserved</a:t>
            </a:r>
            <a:endParaRPr lang="en-US" sz="800" dirty="0"/>
          </a:p>
        </p:txBody>
      </p:sp>
      <p:sp>
        <p:nvSpPr>
          <p:cNvPr id="10" name="Rectangle 2"/>
          <p:cNvSpPr>
            <a:spLocks noGrp="1" noChangeArrowheads="1"/>
          </p:cNvSpPr>
          <p:nvPr>
            <p:ph type="hdr" sz="quarter"/>
          </p:nvPr>
        </p:nvSpPr>
        <p:spPr bwMode="auto">
          <a:xfrm>
            <a:off x="0" y="0"/>
            <a:ext cx="3975652" cy="480060"/>
          </a:xfrm>
          <a:prstGeom prst="rect">
            <a:avLst/>
          </a:prstGeom>
          <a:noFill/>
          <a:ln w="9525">
            <a:noFill/>
            <a:miter lim="800000"/>
            <a:headEnd/>
            <a:tailEnd/>
          </a:ln>
          <a:effectLst/>
        </p:spPr>
        <p:txBody>
          <a:bodyPr vert="horz" wrap="square" lIns="96653" tIns="48327" rIns="96653" bIns="48327" numCol="1" anchor="t" anchorCtr="0" compatLnSpc="1">
            <a:prstTxWarp prst="textNoShape">
              <a:avLst/>
            </a:prstTxWarp>
          </a:bodyPr>
          <a:lstStyle>
            <a:lvl1pPr>
              <a:defRPr sz="1000" smtClean="0"/>
            </a:lvl1pPr>
          </a:lstStyle>
          <a:p>
            <a:pPr>
              <a:defRPr/>
            </a:pPr>
            <a:r>
              <a:rPr lang="en-US" smtClean="0"/>
              <a:t>SharePoint 2010 Developer Workshop (Beta2)</a:t>
            </a:r>
            <a:endParaRPr lang="en-US" dirty="0"/>
          </a:p>
        </p:txBody>
      </p:sp>
      <p:sp>
        <p:nvSpPr>
          <p:cNvPr id="11" name="Slide Number Placeholder 4"/>
          <p:cNvSpPr txBox="1">
            <a:spLocks/>
          </p:cNvSpPr>
          <p:nvPr/>
        </p:nvSpPr>
        <p:spPr>
          <a:xfrm>
            <a:off x="3975652" y="0"/>
            <a:ext cx="3339548" cy="480060"/>
          </a:xfrm>
          <a:prstGeom prst="rect">
            <a:avLst/>
          </a:prstGeom>
        </p:spPr>
        <p:txBody>
          <a:bodyPr lIns="94851" tIns="47425" rIns="94851" bIns="47425"/>
          <a:lstStyle>
            <a:lvl1pPr algn="r">
              <a:defRPr sz="1000"/>
            </a:lvl1pP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dirty="0" smtClean="0">
                <a:ln>
                  <a:noFill/>
                </a:ln>
                <a:solidFill>
                  <a:schemeClr val="tx1"/>
                </a:solidFill>
                <a:effectLst/>
                <a:uLnTx/>
                <a:uFillTx/>
                <a:latin typeface="Arial" charset="0"/>
                <a:ea typeface="+mn-ea"/>
                <a:cs typeface="+mn-cs"/>
              </a:rPr>
              <a:t>Lecture 7: </a:t>
            </a:r>
            <a:r>
              <a:rPr lang="en-US" dirty="0" smtClean="0"/>
              <a:t>SharePoint Workflow</a:t>
            </a:r>
            <a:r>
              <a:rPr kumimoji="0" lang="en-US" sz="1000" b="0" i="0" u="none" strike="noStrike" kern="1200" cap="none" spc="0" normalizeH="0" baseline="0" noProof="0" dirty="0" smtClean="0">
                <a:ln>
                  <a:noFill/>
                </a:ln>
                <a:solidFill>
                  <a:schemeClr val="tx1"/>
                </a:solidFill>
                <a:effectLst/>
                <a:uLnTx/>
                <a:uFillTx/>
                <a:latin typeface="Arial" charset="0"/>
                <a:ea typeface="+mn-ea"/>
                <a:cs typeface="+mn-cs"/>
              </a:rPr>
              <a:t> - </a:t>
            </a:r>
            <a:fld id="{073E6628-0705-4E34-90AA-D61A964D0AFD}" type="slidenum">
              <a:rPr kumimoji="0" lang="en-US" sz="1000" b="0" i="0" u="none" strike="noStrike" kern="1200" cap="none" spc="0" normalizeH="0" baseline="0" noProof="0" smtClean="0">
                <a:ln>
                  <a:noFill/>
                </a:ln>
                <a:solidFill>
                  <a:schemeClr val="tx1"/>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sz="1000" b="0" i="0" u="none" strike="noStrike" kern="1200" cap="none" spc="0" normalizeH="0" baseline="0" noProof="0" dirty="0">
              <a:ln>
                <a:noFill/>
              </a:ln>
              <a:solidFill>
                <a:schemeClr val="tx1"/>
              </a:solidFill>
              <a:effectLst/>
              <a:uLnTx/>
              <a:uFillTx/>
              <a:latin typeface="Arial" charset="0"/>
              <a:ea typeface="+mn-ea"/>
              <a:cs typeface="+mn-cs"/>
            </a:endParaRPr>
          </a:p>
        </p:txBody>
      </p:sp>
      <p:pic>
        <p:nvPicPr>
          <p:cNvPr id="7" name="Picture 2"/>
          <p:cNvPicPr>
            <a:picLocks noChangeAspect="1" noChangeArrowheads="1"/>
          </p:cNvPicPr>
          <p:nvPr/>
        </p:nvPicPr>
        <p:blipFill>
          <a:blip r:embed="rId2"/>
          <a:srcRect/>
          <a:stretch>
            <a:fillRect/>
          </a:stretch>
        </p:blipFill>
        <p:spPr bwMode="auto">
          <a:xfrm>
            <a:off x="6934200" y="9220200"/>
            <a:ext cx="152400" cy="154172"/>
          </a:xfrm>
          <a:prstGeom prst="rect">
            <a:avLst/>
          </a:prstGeom>
          <a:noFill/>
          <a:ln w="9525">
            <a:noFill/>
            <a:miter lim="800000"/>
            <a:headEnd/>
            <a:tailEnd/>
          </a:ln>
          <a:effectLst/>
        </p:spPr>
      </p:pic>
    </p:spTree>
  </p:cSld>
  <p:clrMap bg1="lt1" tx1="dk1" bg2="lt2" tx2="dk2" accent1="accent1" accent2="accent2" accent3="accent3" accent4="accent4" accent5="accent5" accent6="accent6" hlink="hlink" folHlink="folHlink"/>
  <p:hf ftr="0" dt="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This module covers</a:t>
            </a:r>
            <a:r>
              <a:rPr lang="en-US" baseline="0" dirty="0" smtClean="0"/>
              <a:t> the new workflow capabilities of SharePoint 2010 and the tools that are used to author these workflows. Things to begin introducing in this first slide is how SharePoint Designer now has a concept of reuse, and how it plays together with Visio in the workflow authoring process. You can also mention how the workflow internals have been opened up for extension through Visual Studio 2010.</a:t>
            </a:r>
            <a:endParaRPr lang="en-US" dirty="0"/>
          </a:p>
        </p:txBody>
      </p:sp>
      <p:sp>
        <p:nvSpPr>
          <p:cNvPr id="6" name="Header Placeholder 5"/>
          <p:cNvSpPr>
            <a:spLocks noGrp="1"/>
          </p:cNvSpPr>
          <p:nvPr>
            <p:ph type="hdr" sz="quarter" idx="10"/>
          </p:nvPr>
        </p:nvSpPr>
        <p:spPr/>
        <p:txBody>
          <a:bodyPr/>
          <a:lstStyle/>
          <a:p>
            <a:pPr>
              <a:defRPr/>
            </a:pPr>
            <a:r>
              <a:rPr lang="en-US" smtClean="0"/>
              <a:t>SharePoint 2010 Developer Workshop (Beta2)</a:t>
            </a:r>
            <a:endParaRPr lang="en-US" dirty="0"/>
          </a:p>
        </p:txBody>
      </p:sp>
      <p:pic>
        <p:nvPicPr>
          <p:cNvPr id="5" name="Picture 2"/>
          <p:cNvPicPr>
            <a:picLocks noChangeAspect="1" noChangeArrowheads="1"/>
          </p:cNvPicPr>
          <p:nvPr/>
        </p:nvPicPr>
        <p:blipFill>
          <a:blip r:embed="rId3"/>
          <a:srcRect/>
          <a:stretch>
            <a:fillRect/>
          </a:stretch>
        </p:blipFill>
        <p:spPr bwMode="auto">
          <a:xfrm>
            <a:off x="6934200" y="9220200"/>
            <a:ext cx="152400" cy="154172"/>
          </a:xfrm>
          <a:prstGeom prst="rect">
            <a:avLst/>
          </a:prstGeom>
          <a:noFill/>
          <a:ln w="9525">
            <a:noFill/>
            <a:miter lim="800000"/>
            <a:headEnd/>
            <a:tailEnd/>
          </a:ln>
          <a:effectLst/>
        </p:spPr>
      </p:pic>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SharePoint Designer has undergone a major</a:t>
            </a:r>
            <a:r>
              <a:rPr lang="en-US" baseline="0" dirty="0" smtClean="0"/>
              <a:t> change. As an application SharePoint Designer is much more focused on SharePoint with the new UI. The new capabilities of SharePoint Designer in the field of workflow will often negate the need for Visual Studio 2010. When you have requirements that need custom development SharePoint Designer is an awesome tool to prototype a workflow before taking it into Visual Studio, especially combined with using Visio as the starting point.</a:t>
            </a:r>
            <a:endParaRPr lang="nl-NL" dirty="0"/>
          </a:p>
        </p:txBody>
      </p:sp>
      <p:sp>
        <p:nvSpPr>
          <p:cNvPr id="6" name="Header Placeholder 5"/>
          <p:cNvSpPr>
            <a:spLocks noGrp="1"/>
          </p:cNvSpPr>
          <p:nvPr>
            <p:ph type="hdr" sz="quarter" idx="10"/>
          </p:nvPr>
        </p:nvSpPr>
        <p:spPr/>
        <p:txBody>
          <a:bodyPr/>
          <a:lstStyle/>
          <a:p>
            <a:pPr>
              <a:defRPr/>
            </a:pPr>
            <a:r>
              <a:rPr lang="en-US" smtClean="0"/>
              <a:t>SharePoint 2010 Developer Workshop (Beta2)</a:t>
            </a:r>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workflow designer</a:t>
            </a:r>
            <a:r>
              <a:rPr lang="en-US" baseline="0" dirty="0" smtClean="0"/>
              <a:t> is completely overhauled. By making use of the ribbon a more natural feel to the authoring of workflows is provided. Users of the existing SharePoint Designer 2007 product will have little difficulty applying what they know of authoring workflows. </a:t>
            </a:r>
          </a:p>
          <a:p>
            <a:r>
              <a:rPr lang="en-US" baseline="0" dirty="0" smtClean="0"/>
              <a:t>Note that the new designer still creates sequential workflows, but also note that there have  been other investments in the field of creating workflows heavy on human interaction.</a:t>
            </a:r>
          </a:p>
          <a:p>
            <a:r>
              <a:rPr lang="en-US" baseline="0" dirty="0" smtClean="0"/>
              <a:t>Note that the new designer does not break any existing workflow investments you have made. </a:t>
            </a:r>
            <a:endParaRPr lang="en-US" dirty="0"/>
          </a:p>
        </p:txBody>
      </p:sp>
      <p:sp>
        <p:nvSpPr>
          <p:cNvPr id="6" name="Header Placeholder 5"/>
          <p:cNvSpPr>
            <a:spLocks noGrp="1"/>
          </p:cNvSpPr>
          <p:nvPr>
            <p:ph type="hdr" sz="quarter" idx="10"/>
          </p:nvPr>
        </p:nvSpPr>
        <p:spPr/>
        <p:txBody>
          <a:bodyPr/>
          <a:lstStyle/>
          <a:p>
            <a:pPr>
              <a:defRPr/>
            </a:pPr>
            <a:r>
              <a:rPr lang="en-US" smtClean="0"/>
              <a:t>SharePoint 2010 Developer Workshop (Beta2)</a:t>
            </a:r>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SharePoint Designer 2007 had some limitations</a:t>
            </a:r>
            <a:r>
              <a:rPr lang="en-US" baseline="0" dirty="0" smtClean="0"/>
              <a:t> to nesting logical operations combined with parallel and sequential blocks of actions. These limitations have now been removed. </a:t>
            </a:r>
            <a:endParaRPr lang="nl-NL" dirty="0"/>
          </a:p>
        </p:txBody>
      </p:sp>
      <p:sp>
        <p:nvSpPr>
          <p:cNvPr id="6" name="Header Placeholder 5"/>
          <p:cNvSpPr>
            <a:spLocks noGrp="1"/>
          </p:cNvSpPr>
          <p:nvPr>
            <p:ph type="hdr" sz="quarter" idx="10"/>
          </p:nvPr>
        </p:nvSpPr>
        <p:spPr/>
        <p:txBody>
          <a:bodyPr/>
          <a:lstStyle/>
          <a:p>
            <a:pPr>
              <a:defRPr/>
            </a:pPr>
            <a:r>
              <a:rPr lang="en-US" smtClean="0"/>
              <a:t>SharePoint 2010 Developer Workshop (Beta2)</a:t>
            </a:r>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Task</a:t>
            </a:r>
            <a:r>
              <a:rPr lang="en-US" baseline="0" dirty="0" smtClean="0"/>
              <a:t> Process Designer is a workflow designer within a workflow designer. It allows you design a single workflow task type that you can assign to users and groups, who will execute these tasks sequentially or parallel to each-other. You can create more than one of these blocks of users:</a:t>
            </a:r>
          </a:p>
          <a:p>
            <a:pPr marL="228600" indent="-228600">
              <a:buAutoNum type="arabicPeriod"/>
            </a:pPr>
            <a:r>
              <a:rPr lang="en-US" baseline="0" dirty="0" smtClean="0"/>
              <a:t>Assign to Group A, Group B, User A.  Execute in parallel</a:t>
            </a:r>
          </a:p>
          <a:p>
            <a:pPr marL="228600" indent="-228600">
              <a:buAutoNum type="arabicPeriod"/>
            </a:pPr>
            <a:r>
              <a:rPr lang="en-US" baseline="0" dirty="0" smtClean="0"/>
              <a:t>Assign to User B, User C. Execute sequential (B first, then C)</a:t>
            </a:r>
            <a:endParaRPr lang="nl-NL" baseline="0" dirty="0" smtClean="0"/>
          </a:p>
          <a:p>
            <a:pPr marL="228600" indent="-228600">
              <a:buAutoNum type="arabicPeriod"/>
            </a:pPr>
            <a:r>
              <a:rPr lang="en-US" baseline="0" dirty="0" smtClean="0"/>
              <a:t>Assign to Group C, User D. Execute in parallel</a:t>
            </a:r>
          </a:p>
          <a:p>
            <a:pPr marL="228600" indent="-228600">
              <a:buNone/>
            </a:pPr>
            <a:r>
              <a:rPr lang="en-US" baseline="0" dirty="0" smtClean="0"/>
              <a:t>At each step within a task instance (creation, change etc..) you can model specific steps to be performed.</a:t>
            </a:r>
          </a:p>
          <a:p>
            <a:pPr marL="228600" indent="-228600">
              <a:buNone/>
            </a:pPr>
            <a:r>
              <a:rPr lang="en-US" baseline="0" dirty="0" smtClean="0"/>
              <a:t>You can declare at what point in time the mini-workflow completes</a:t>
            </a:r>
          </a:p>
          <a:p>
            <a:pPr marL="228600" indent="-228600">
              <a:buNone/>
            </a:pPr>
            <a:r>
              <a:rPr lang="en-US" baseline="0" dirty="0" smtClean="0"/>
              <a:t>You can declare what happens when it completes. </a:t>
            </a:r>
          </a:p>
          <a:p>
            <a:pPr marL="228600" indent="-228600">
              <a:buNone/>
            </a:pPr>
            <a:endParaRPr lang="en-US" baseline="0" dirty="0" smtClean="0"/>
          </a:p>
          <a:p>
            <a:pPr marL="228600" indent="-228600">
              <a:buNone/>
            </a:pPr>
            <a:r>
              <a:rPr lang="en-US" baseline="0" dirty="0" smtClean="0"/>
              <a:t>The general idea here is that this task designer gives a small state-machine like workflow within the sequential steps of the real workflow. </a:t>
            </a:r>
          </a:p>
        </p:txBody>
      </p:sp>
      <p:sp>
        <p:nvSpPr>
          <p:cNvPr id="6" name="Header Placeholder 5"/>
          <p:cNvSpPr>
            <a:spLocks noGrp="1"/>
          </p:cNvSpPr>
          <p:nvPr>
            <p:ph type="hdr" sz="quarter" idx="10"/>
          </p:nvPr>
        </p:nvSpPr>
        <p:spPr/>
        <p:txBody>
          <a:bodyPr/>
          <a:lstStyle/>
          <a:p>
            <a:pPr>
              <a:defRPr/>
            </a:pPr>
            <a:r>
              <a:rPr lang="en-US" smtClean="0"/>
              <a:t>SharePoint 2010 Developer Workshop (Beta2)</a:t>
            </a:r>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There is a new capability</a:t>
            </a:r>
            <a:r>
              <a:rPr lang="en-US" baseline="0" dirty="0" smtClean="0"/>
              <a:t> in Visio where it allows you to model a workflow using shapes. You can then export these shapes into SharePoint Designer. Note that SharePoint Designer does not link to the Visio source. Making changes to the Visio sheet after you have imported the sheet into SharePoint Designer does not update the designed workflow.</a:t>
            </a:r>
            <a:endParaRPr lang="en-US" dirty="0"/>
          </a:p>
        </p:txBody>
      </p:sp>
      <p:sp>
        <p:nvSpPr>
          <p:cNvPr id="6" name="Header Placeholder 5"/>
          <p:cNvSpPr>
            <a:spLocks noGrp="1"/>
          </p:cNvSpPr>
          <p:nvPr>
            <p:ph type="hdr" sz="quarter" idx="10"/>
          </p:nvPr>
        </p:nvSpPr>
        <p:spPr/>
        <p:txBody>
          <a:bodyPr/>
          <a:lstStyle/>
          <a:p>
            <a:pPr>
              <a:defRPr/>
            </a:pPr>
            <a:r>
              <a:rPr lang="en-US" smtClean="0"/>
              <a:t>SharePoint 2010 Developer Workshop (Beta2)</a:t>
            </a:r>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8" name="Header Placeholder 7"/>
          <p:cNvSpPr>
            <a:spLocks noGrp="1"/>
          </p:cNvSpPr>
          <p:nvPr>
            <p:ph type="hdr" sz="quarter" idx="10"/>
          </p:nvPr>
        </p:nvSpPr>
        <p:spPr>
          <a:xfrm>
            <a:off x="0" y="0"/>
            <a:ext cx="4148506" cy="495800"/>
          </a:xfrm>
          <a:prstGeom prst="rect">
            <a:avLst/>
          </a:prstGeom>
        </p:spPr>
        <p:txBody>
          <a:bodyPr/>
          <a:lstStyle/>
          <a:p>
            <a:pPr>
              <a:defRPr/>
            </a:pPr>
            <a:r>
              <a:rPr lang="en-US" smtClean="0"/>
              <a:t>SharePoint 2010 Developer Workshop (Beta2)</a:t>
            </a:r>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This module</a:t>
            </a:r>
            <a:r>
              <a:rPr lang="en-US" baseline="0" dirty="0" smtClean="0"/>
              <a:t> has three parts. The first part discusses the concept of workflow and what is new for end-users. The next two parts focus on developing workflows using SharePoint Designer and Visual Studio.</a:t>
            </a:r>
            <a:endParaRPr lang="en-US" dirty="0"/>
          </a:p>
        </p:txBody>
      </p:sp>
      <p:sp>
        <p:nvSpPr>
          <p:cNvPr id="6" name="Header Placeholder 5"/>
          <p:cNvSpPr>
            <a:spLocks noGrp="1"/>
          </p:cNvSpPr>
          <p:nvPr>
            <p:ph type="hdr" sz="quarter" idx="10"/>
          </p:nvPr>
        </p:nvSpPr>
        <p:spPr/>
        <p:txBody>
          <a:bodyPr/>
          <a:lstStyle/>
          <a:p>
            <a:pPr>
              <a:defRPr/>
            </a:pPr>
            <a:r>
              <a:rPr lang="en-US" smtClean="0"/>
              <a:t>SharePoint 2010 Developer Workshop (Beta2)</a:t>
            </a:r>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There have been many improvements in the field of workflow. Of course</a:t>
            </a:r>
            <a:r>
              <a:rPr lang="en-US" baseline="0" dirty="0" smtClean="0"/>
              <a:t> Site workflows are now supported, but the real excitement lies in the field of tooling, and the support for external data.</a:t>
            </a:r>
            <a:endParaRPr lang="nl-NL" dirty="0"/>
          </a:p>
        </p:txBody>
      </p:sp>
      <p:sp>
        <p:nvSpPr>
          <p:cNvPr id="6" name="Header Placeholder 5"/>
          <p:cNvSpPr>
            <a:spLocks noGrp="1"/>
          </p:cNvSpPr>
          <p:nvPr>
            <p:ph type="hdr" sz="quarter" idx="10"/>
          </p:nvPr>
        </p:nvSpPr>
        <p:spPr/>
        <p:txBody>
          <a:bodyPr/>
          <a:lstStyle/>
          <a:p>
            <a:pPr>
              <a:defRPr/>
            </a:pPr>
            <a:r>
              <a:rPr lang="en-US" smtClean="0"/>
              <a:t>SharePoint 2010 Developer Workshop (Beta2)</a:t>
            </a:r>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5" name="Header Placeholder 4"/>
          <p:cNvSpPr>
            <a:spLocks noGrp="1"/>
          </p:cNvSpPr>
          <p:nvPr>
            <p:ph type="hdr" sz="quarter" idx="10"/>
          </p:nvPr>
        </p:nvSpPr>
        <p:spPr/>
        <p:txBody>
          <a:bodyPr/>
          <a:lstStyle/>
          <a:p>
            <a:pPr>
              <a:defRPr/>
            </a:pPr>
            <a:r>
              <a:rPr lang="en-US" smtClean="0"/>
              <a:t>SharePoint 2010 Developer Workshop (Beta2)</a:t>
            </a:r>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Creating ASP.NET workflow forms is a complex undertaking. There are many</a:t>
            </a:r>
            <a:r>
              <a:rPr lang="en-US" baseline="0" dirty="0" smtClean="0"/>
              <a:t> intricate steps you need to take to ensure that your workflow supports the rich features of the SharePoint workflow environment. Many of the settings that a user can configure on any  workflow (like whether it will auto-start on change), need to be persisted through code in the workflow form. The new ASP.NET workflow form support in Visual Studio 2010 make creating Association and Initiation forms much easier. Hopefully the extensibility model of Visual Studio 2010 will enable the community to pick up on the Task and Modification forms.</a:t>
            </a:r>
            <a:endParaRPr lang="nl-NL" dirty="0"/>
          </a:p>
        </p:txBody>
      </p:sp>
      <p:sp>
        <p:nvSpPr>
          <p:cNvPr id="6" name="Header Placeholder 5"/>
          <p:cNvSpPr>
            <a:spLocks noGrp="1"/>
          </p:cNvSpPr>
          <p:nvPr>
            <p:ph type="hdr" sz="quarter" idx="10"/>
          </p:nvPr>
        </p:nvSpPr>
        <p:spPr/>
        <p:txBody>
          <a:bodyPr/>
          <a:lstStyle/>
          <a:p>
            <a:pPr>
              <a:defRPr/>
            </a:pPr>
            <a:r>
              <a:rPr lang="en-US" smtClean="0"/>
              <a:t>SharePoint 2010 Developer Workshop (Beta2)</a:t>
            </a:r>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This module</a:t>
            </a:r>
            <a:r>
              <a:rPr lang="en-US" baseline="0" dirty="0" smtClean="0"/>
              <a:t> has three parts. The first part discusses the concept of workflow and what is new for end-users. The next two parts focus on developing workflows using SharePoint Designer and Visual Studio.</a:t>
            </a:r>
            <a:endParaRPr lang="en-US" dirty="0"/>
          </a:p>
        </p:txBody>
      </p:sp>
      <p:sp>
        <p:nvSpPr>
          <p:cNvPr id="6" name="Header Placeholder 5"/>
          <p:cNvSpPr>
            <a:spLocks noGrp="1"/>
          </p:cNvSpPr>
          <p:nvPr>
            <p:ph type="hdr" sz="quarter" idx="10"/>
          </p:nvPr>
        </p:nvSpPr>
        <p:spPr/>
        <p:txBody>
          <a:bodyPr/>
          <a:lstStyle/>
          <a:p>
            <a:pPr>
              <a:defRPr/>
            </a:pPr>
            <a:r>
              <a:rPr lang="en-US" smtClean="0"/>
              <a:t>SharePoint 2010 Developer Workshop (Beta2)</a:t>
            </a:r>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Important to note</a:t>
            </a:r>
            <a:r>
              <a:rPr lang="en-US" baseline="0" dirty="0" smtClean="0"/>
              <a:t> if there are questions about it, is that the events cannot be used to access workflows as they are re-hydrating after being persisted. So you cannot modify any running </a:t>
            </a:r>
            <a:r>
              <a:rPr lang="en-US" baseline="0" dirty="0" err="1" smtClean="0"/>
              <a:t>worklflow</a:t>
            </a:r>
            <a:r>
              <a:rPr lang="en-US" baseline="0" dirty="0" smtClean="0"/>
              <a:t> instance. </a:t>
            </a:r>
            <a:endParaRPr lang="en-US" dirty="0"/>
          </a:p>
        </p:txBody>
      </p:sp>
      <p:sp>
        <p:nvSpPr>
          <p:cNvPr id="6" name="Header Placeholder 5"/>
          <p:cNvSpPr>
            <a:spLocks noGrp="1"/>
          </p:cNvSpPr>
          <p:nvPr>
            <p:ph type="hdr" sz="quarter" idx="10"/>
          </p:nvPr>
        </p:nvSpPr>
        <p:spPr/>
        <p:txBody>
          <a:bodyPr/>
          <a:lstStyle/>
          <a:p>
            <a:pPr>
              <a:defRPr/>
            </a:pPr>
            <a:r>
              <a:rPr lang="en-US" smtClean="0"/>
              <a:t>SharePoint 2010 Developer Workshop (Beta2)</a:t>
            </a:r>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6" name="Header Placeholder 5"/>
          <p:cNvSpPr>
            <a:spLocks noGrp="1"/>
          </p:cNvSpPr>
          <p:nvPr>
            <p:ph type="hdr" sz="quarter" idx="10"/>
          </p:nvPr>
        </p:nvSpPr>
        <p:spPr/>
        <p:txBody>
          <a:bodyPr/>
          <a:lstStyle/>
          <a:p>
            <a:pPr>
              <a:defRPr/>
            </a:pPr>
            <a:r>
              <a:rPr lang="en-US" smtClean="0"/>
              <a:t>SharePoint 2010 Developer Workshop (Beta2)</a:t>
            </a:r>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 core concept of workflow is calling an external</a:t>
            </a:r>
            <a:r>
              <a:rPr lang="en-US" baseline="0" dirty="0" smtClean="0"/>
              <a:t> system and waiting (with the workflow persisted in a database) for that system to complete its work. </a:t>
            </a:r>
            <a:endParaRPr lang="en-US" dirty="0" smtClean="0"/>
          </a:p>
          <a:p>
            <a:endParaRPr lang="en-US" dirty="0" smtClean="0"/>
          </a:p>
          <a:p>
            <a:r>
              <a:rPr lang="en-US" dirty="0" smtClean="0"/>
              <a:t>When</a:t>
            </a:r>
            <a:r>
              <a:rPr lang="en-US" baseline="0" dirty="0" smtClean="0"/>
              <a:t> working with external data in a WF workflow it is important to support the concept of correlation. Correlation provides a generic way for allowing the workflow runtime to route incoming calls from external systems to the right workflow that is waiting for that event. SharePoint 2007 only allowed correlation with SharePoint list data. For a workflow to call into an external system and wait for that system to complete its task you need to route through a hidden SharePoint list. </a:t>
            </a:r>
            <a:endParaRPr lang="nl-NL" dirty="0"/>
          </a:p>
        </p:txBody>
      </p:sp>
      <p:sp>
        <p:nvSpPr>
          <p:cNvPr id="6" name="Header Placeholder 5"/>
          <p:cNvSpPr>
            <a:spLocks noGrp="1"/>
          </p:cNvSpPr>
          <p:nvPr>
            <p:ph type="hdr" sz="quarter" idx="10"/>
          </p:nvPr>
        </p:nvSpPr>
        <p:spPr/>
        <p:txBody>
          <a:bodyPr/>
          <a:lstStyle/>
          <a:p>
            <a:pPr>
              <a:defRPr/>
            </a:pPr>
            <a:r>
              <a:rPr lang="en-US" smtClean="0"/>
              <a:t>SharePoint 2010 Developer Workshop (Beta2)</a:t>
            </a:r>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SharePoint 2010 now allows for pluggable</a:t>
            </a:r>
            <a:r>
              <a:rPr lang="en-US" baseline="0" dirty="0" smtClean="0"/>
              <a:t> external data exchange services. An EDE service lies at the core of the WF environment. It is the component that is called by a workflow to reach out into an external system and get a response back. Creating these services is not an easy task though and requires a solid understanding of the SharePoint workflow environment.</a:t>
            </a:r>
            <a:endParaRPr lang="en-US" dirty="0"/>
          </a:p>
        </p:txBody>
      </p:sp>
      <p:sp>
        <p:nvSpPr>
          <p:cNvPr id="6" name="Header Placeholder 5"/>
          <p:cNvSpPr>
            <a:spLocks noGrp="1"/>
          </p:cNvSpPr>
          <p:nvPr>
            <p:ph type="hdr" sz="quarter" idx="10"/>
          </p:nvPr>
        </p:nvSpPr>
        <p:spPr/>
        <p:txBody>
          <a:bodyPr/>
          <a:lstStyle/>
          <a:p>
            <a:pPr>
              <a:defRPr/>
            </a:pPr>
            <a:r>
              <a:rPr lang="en-US" smtClean="0"/>
              <a:t>SharePoint 2010 Developer Workshop (Beta2)</a:t>
            </a:r>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From the Workflow perspective the flow of events when working with an external system are as follows.</a:t>
            </a:r>
          </a:p>
          <a:p>
            <a:pPr>
              <a:buFontTx/>
              <a:buChar char="-"/>
            </a:pPr>
            <a:r>
              <a:rPr lang="en-US" baseline="0" dirty="0" smtClean="0"/>
              <a:t>The workflow uses an </a:t>
            </a:r>
            <a:r>
              <a:rPr lang="en-US" baseline="0" dirty="0" err="1" smtClean="0"/>
              <a:t>CallExternalMethod</a:t>
            </a:r>
            <a:r>
              <a:rPr lang="en-US" baseline="0" dirty="0" smtClean="0"/>
              <a:t> activity which calls a method on the EDE Service (routed through the runtime based on .NET interface)</a:t>
            </a:r>
          </a:p>
          <a:p>
            <a:pPr>
              <a:buFontTx/>
              <a:buChar char="-"/>
            </a:pPr>
            <a:r>
              <a:rPr lang="en-US" baseline="0" dirty="0" smtClean="0"/>
              <a:t>The workflow does other things</a:t>
            </a:r>
          </a:p>
          <a:p>
            <a:pPr>
              <a:buFontTx/>
              <a:buChar char="-"/>
            </a:pPr>
            <a:r>
              <a:rPr lang="en-US" baseline="0" dirty="0" smtClean="0"/>
              <a:t>The workflow uses a </a:t>
            </a:r>
            <a:r>
              <a:rPr lang="en-US" baseline="0" dirty="0" err="1" smtClean="0"/>
              <a:t>HandleExternalEvent</a:t>
            </a:r>
            <a:r>
              <a:rPr lang="en-US" baseline="0" dirty="0" smtClean="0"/>
              <a:t> activity to wait for a response from the external system. It uses the same correlation information as the first step to ensure the right even will be received</a:t>
            </a:r>
          </a:p>
          <a:p>
            <a:pPr>
              <a:buFontTx/>
              <a:buNone/>
            </a:pPr>
            <a:endParaRPr lang="en-US" baseline="0" dirty="0" smtClean="0"/>
          </a:p>
          <a:p>
            <a:pPr>
              <a:buFontTx/>
              <a:buNone/>
            </a:pPr>
            <a:r>
              <a:rPr lang="en-US" baseline="0" dirty="0" smtClean="0"/>
              <a:t>From the perspective of the EDE Service</a:t>
            </a:r>
            <a:endParaRPr lang="nl-NL" baseline="0" dirty="0" smtClean="0"/>
          </a:p>
          <a:p>
            <a:pPr>
              <a:buFontTx/>
              <a:buChar char="-"/>
            </a:pPr>
            <a:r>
              <a:rPr lang="en-US" baseline="0" dirty="0" smtClean="0"/>
              <a:t>The EDE service receives a call from a workflow (method call)</a:t>
            </a:r>
          </a:p>
          <a:p>
            <a:pPr>
              <a:buFontTx/>
              <a:buChar char="-"/>
            </a:pPr>
            <a:r>
              <a:rPr lang="en-US" baseline="0" dirty="0" smtClean="0"/>
              <a:t>The EDE services calls into an external system. It either receives a response immediately or it will receive a response through a different communication channel such as a WCF service hosted in SharePoint</a:t>
            </a:r>
          </a:p>
          <a:p>
            <a:pPr>
              <a:buFontTx/>
              <a:buChar char="-"/>
            </a:pPr>
            <a:r>
              <a:rPr lang="en-US" baseline="0" dirty="0" smtClean="0"/>
              <a:t>It notifies the runtime that the event has arrived, which notifies the workflow (dehydrating it from </a:t>
            </a:r>
            <a:r>
              <a:rPr lang="en-US" baseline="0" smtClean="0"/>
              <a:t>the database)</a:t>
            </a:r>
            <a:endParaRPr lang="en-US" baseline="0" dirty="0" smtClean="0"/>
          </a:p>
        </p:txBody>
      </p:sp>
      <p:sp>
        <p:nvSpPr>
          <p:cNvPr id="6" name="Header Placeholder 5"/>
          <p:cNvSpPr>
            <a:spLocks noGrp="1"/>
          </p:cNvSpPr>
          <p:nvPr>
            <p:ph type="hdr" sz="quarter" idx="10"/>
          </p:nvPr>
        </p:nvSpPr>
        <p:spPr/>
        <p:txBody>
          <a:bodyPr/>
          <a:lstStyle/>
          <a:p>
            <a:pPr>
              <a:defRPr/>
            </a:pPr>
            <a:r>
              <a:rPr lang="en-US" smtClean="0"/>
              <a:t>SharePoint 2010 Developer Workshop (Beta2)</a:t>
            </a:r>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8" name="Header Placeholder 7"/>
          <p:cNvSpPr>
            <a:spLocks noGrp="1"/>
          </p:cNvSpPr>
          <p:nvPr>
            <p:ph type="hdr" sz="quarter" idx="10"/>
          </p:nvPr>
        </p:nvSpPr>
        <p:spPr>
          <a:xfrm>
            <a:off x="0" y="0"/>
            <a:ext cx="4148506" cy="495800"/>
          </a:xfrm>
          <a:prstGeom prst="rect">
            <a:avLst/>
          </a:prstGeom>
        </p:spPr>
        <p:txBody>
          <a:bodyPr/>
          <a:lstStyle/>
          <a:p>
            <a:pPr>
              <a:defRPr/>
            </a:pPr>
            <a:r>
              <a:rPr lang="en-US" smtClean="0"/>
              <a:t>SharePoint 2010 Developer Workshop (Beta2)</a:t>
            </a:r>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This module</a:t>
            </a:r>
            <a:r>
              <a:rPr lang="en-US" baseline="0" dirty="0" smtClean="0"/>
              <a:t> has three parts. The first part discusses the concept of workflow and what is new for end-users. The next two parts focus on developing workflows using SharePoint Designer and Visual Studio.</a:t>
            </a:r>
            <a:endParaRPr lang="en-US" dirty="0"/>
          </a:p>
        </p:txBody>
      </p:sp>
      <p:sp>
        <p:nvSpPr>
          <p:cNvPr id="6" name="Header Placeholder 5"/>
          <p:cNvSpPr>
            <a:spLocks noGrp="1"/>
          </p:cNvSpPr>
          <p:nvPr>
            <p:ph type="hdr" sz="quarter" idx="10"/>
          </p:nvPr>
        </p:nvSpPr>
        <p:spPr/>
        <p:txBody>
          <a:bodyPr/>
          <a:lstStyle/>
          <a:p>
            <a:pPr>
              <a:defRPr/>
            </a:pPr>
            <a:r>
              <a:rPr lang="en-US" smtClean="0"/>
              <a:t>SharePoint 2010 Developer Workshop (Beta2)</a:t>
            </a:r>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This slide discusses the</a:t>
            </a:r>
            <a:r>
              <a:rPr lang="en-US" baseline="0" dirty="0" smtClean="0"/>
              <a:t> concept of automating tasks that people need to perform inside SharePoint and the technologies that you commonly use (Events and Workflow). </a:t>
            </a:r>
          </a:p>
          <a:p>
            <a:r>
              <a:rPr lang="en-US" sz="1050" u="sng" baseline="0" dirty="0" smtClean="0"/>
              <a:t>It is important not to over-emphasize </a:t>
            </a:r>
            <a:r>
              <a:rPr lang="en-US" sz="1050" i="1" u="sng" baseline="0" dirty="0" smtClean="0"/>
              <a:t>Business</a:t>
            </a:r>
            <a:r>
              <a:rPr lang="en-US" sz="1050" u="sng" baseline="0" dirty="0" smtClean="0"/>
              <a:t> Process Automation, but to introduce it as task-automation</a:t>
            </a:r>
          </a:p>
          <a:p>
            <a:endParaRPr lang="nl-NL" u="none" dirty="0"/>
          </a:p>
        </p:txBody>
      </p:sp>
      <p:sp>
        <p:nvSpPr>
          <p:cNvPr id="7" name="Header Placeholder 6"/>
          <p:cNvSpPr>
            <a:spLocks noGrp="1"/>
          </p:cNvSpPr>
          <p:nvPr>
            <p:ph type="hdr" sz="quarter" idx="10"/>
          </p:nvPr>
        </p:nvSpPr>
        <p:spPr/>
        <p:txBody>
          <a:bodyPr/>
          <a:lstStyle/>
          <a:p>
            <a:pPr>
              <a:defRPr/>
            </a:pPr>
            <a:r>
              <a:rPr lang="en-US" smtClean="0"/>
              <a:t>SharePoint 2010 Developer Workshop (Beta2)</a:t>
            </a:r>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This slide introduces</a:t>
            </a:r>
            <a:r>
              <a:rPr lang="en-US" baseline="0" dirty="0" smtClean="0"/>
              <a:t> Windows Workflow Foundation which is the framework used by SharePoint to drive the workflow feature. WF is a part of the .NET 3.0 framework and allows for modeling two types of workflow. State machine is commonly used for authoring system processes with little or no human interaction (sanitizing a saved document). State machines typically model processes heavy on human interaction (document approval).</a:t>
            </a:r>
            <a:endParaRPr lang="en-US" dirty="0" smtClean="0"/>
          </a:p>
          <a:p>
            <a:r>
              <a:rPr lang="en-US" dirty="0" smtClean="0"/>
              <a:t>One thing to note is that SharePoint</a:t>
            </a:r>
            <a:r>
              <a:rPr lang="en-US" baseline="0" dirty="0" smtClean="0"/>
              <a:t> 2010 </a:t>
            </a:r>
            <a:r>
              <a:rPr lang="en-US" u="sng" baseline="0" dirty="0" smtClean="0"/>
              <a:t>will not</a:t>
            </a:r>
            <a:r>
              <a:rPr lang="en-US" u="none" baseline="0" dirty="0" smtClean="0"/>
              <a:t> </a:t>
            </a:r>
            <a:r>
              <a:rPr lang="en-US" baseline="0" dirty="0" smtClean="0"/>
              <a:t>support workflows created using the new features of the .NET 4.0 framework. The release schedule for the two products were not in sync enough to allow this.</a:t>
            </a:r>
            <a:endParaRPr lang="en-US" dirty="0"/>
          </a:p>
        </p:txBody>
      </p:sp>
      <p:sp>
        <p:nvSpPr>
          <p:cNvPr id="6" name="Header Placeholder 5"/>
          <p:cNvSpPr>
            <a:spLocks noGrp="1"/>
          </p:cNvSpPr>
          <p:nvPr>
            <p:ph type="hdr" sz="quarter" idx="10"/>
          </p:nvPr>
        </p:nvSpPr>
        <p:spPr/>
        <p:txBody>
          <a:bodyPr/>
          <a:lstStyle/>
          <a:p>
            <a:pPr>
              <a:defRPr/>
            </a:pPr>
            <a:r>
              <a:rPr lang="en-US" smtClean="0"/>
              <a:t>SharePoint 2010 Developer Workshop (Beta2)</a:t>
            </a:r>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This slide introduces all the new things you can do with workflow on SharePoint 2010. This</a:t>
            </a:r>
            <a:r>
              <a:rPr lang="en-US" baseline="0" dirty="0" smtClean="0"/>
              <a:t> deck first covers what is new for end-users, next are the new features of SharePoint Designer and finally the new capabilities of Visual Studio 2010 will be discussed. </a:t>
            </a:r>
            <a:endParaRPr lang="en-US" dirty="0"/>
          </a:p>
        </p:txBody>
      </p:sp>
      <p:sp>
        <p:nvSpPr>
          <p:cNvPr id="6" name="Header Placeholder 5"/>
          <p:cNvSpPr>
            <a:spLocks noGrp="1"/>
          </p:cNvSpPr>
          <p:nvPr>
            <p:ph type="hdr" sz="quarter" idx="10"/>
          </p:nvPr>
        </p:nvSpPr>
        <p:spPr/>
        <p:txBody>
          <a:bodyPr/>
          <a:lstStyle/>
          <a:p>
            <a:pPr>
              <a:defRPr/>
            </a:pPr>
            <a:r>
              <a:rPr lang="en-US" smtClean="0"/>
              <a:t>SharePoint 2010 Developer Workshop (Beta2)</a:t>
            </a:r>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Users have a desire</a:t>
            </a:r>
            <a:r>
              <a:rPr lang="en-US" baseline="0" dirty="0" smtClean="0"/>
              <a:t> to run a workflow outside of the context of a specific list item. You can think of a general clean-up or validation process that needs information from multiple lists. In the previous version of SharePoint people would create a hidden list to allow for this.  SharePoint 2010 now allows a </a:t>
            </a:r>
            <a:r>
              <a:rPr lang="en-US" dirty="0" smtClean="0"/>
              <a:t>site as a</a:t>
            </a:r>
            <a:r>
              <a:rPr lang="en-US" baseline="0" dirty="0" smtClean="0"/>
              <a:t> target for running a workflow against. </a:t>
            </a:r>
          </a:p>
          <a:p>
            <a:r>
              <a:rPr lang="en-US" baseline="0" dirty="0" smtClean="0"/>
              <a:t>Note that there is no built-in way of auto-starting a workflow like you can with a list-item. You can develop such a feature yourself using event receivers. </a:t>
            </a:r>
            <a:endParaRPr lang="en-US" dirty="0"/>
          </a:p>
        </p:txBody>
      </p:sp>
      <p:sp>
        <p:nvSpPr>
          <p:cNvPr id="6" name="Header Placeholder 5"/>
          <p:cNvSpPr>
            <a:spLocks noGrp="1"/>
          </p:cNvSpPr>
          <p:nvPr>
            <p:ph type="hdr" sz="quarter" idx="10"/>
          </p:nvPr>
        </p:nvSpPr>
        <p:spPr/>
        <p:txBody>
          <a:bodyPr/>
          <a:lstStyle/>
          <a:p>
            <a:pPr>
              <a:defRPr/>
            </a:pPr>
            <a:r>
              <a:rPr lang="en-US" smtClean="0"/>
              <a:t>SharePoint 2010 Developer Workshop (Beta2)</a:t>
            </a:r>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 cool new</a:t>
            </a:r>
            <a:r>
              <a:rPr lang="en-US" baseline="0" dirty="0" smtClean="0"/>
              <a:t> feature of SharePoint 2010 is workflow visualization. This feature builds upon the Visio viewing capabilities of MOSS. In order to make use of this feature the workflow author needs to publish a Visio sheet along with the workflow. </a:t>
            </a:r>
            <a:endParaRPr lang="nl-NL" dirty="0"/>
          </a:p>
        </p:txBody>
      </p:sp>
      <p:sp>
        <p:nvSpPr>
          <p:cNvPr id="6" name="Header Placeholder 5"/>
          <p:cNvSpPr>
            <a:spLocks noGrp="1"/>
          </p:cNvSpPr>
          <p:nvPr>
            <p:ph type="hdr" sz="quarter" idx="10"/>
          </p:nvPr>
        </p:nvSpPr>
        <p:spPr/>
        <p:txBody>
          <a:bodyPr/>
          <a:lstStyle/>
          <a:p>
            <a:pPr>
              <a:defRPr/>
            </a:pPr>
            <a:r>
              <a:rPr lang="en-US" smtClean="0"/>
              <a:t>SharePoint 2010 Developer Workshop (Beta2)</a:t>
            </a:r>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8" name="Header Placeholder 7"/>
          <p:cNvSpPr>
            <a:spLocks noGrp="1"/>
          </p:cNvSpPr>
          <p:nvPr>
            <p:ph type="hdr" sz="quarter" idx="10"/>
          </p:nvPr>
        </p:nvSpPr>
        <p:spPr>
          <a:xfrm>
            <a:off x="0" y="0"/>
            <a:ext cx="4148506" cy="495800"/>
          </a:xfrm>
          <a:prstGeom prst="rect">
            <a:avLst/>
          </a:prstGeom>
        </p:spPr>
        <p:txBody>
          <a:bodyPr/>
          <a:lstStyle/>
          <a:p>
            <a:pPr>
              <a:defRPr/>
            </a:pPr>
            <a:r>
              <a:rPr lang="en-US" smtClean="0"/>
              <a:t>SharePoint 2010 Developer Workshop (Beta2)</a:t>
            </a:r>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This module</a:t>
            </a:r>
            <a:r>
              <a:rPr lang="en-US" baseline="0" dirty="0" smtClean="0"/>
              <a:t> has three parts. The first part discusses the concept of workflow and what is new for end-users. The next two parts focus on developing workflows using SharePoint Designer and Visual Studio.</a:t>
            </a:r>
            <a:endParaRPr lang="en-US" dirty="0"/>
          </a:p>
        </p:txBody>
      </p:sp>
      <p:sp>
        <p:nvSpPr>
          <p:cNvPr id="6" name="Header Placeholder 5"/>
          <p:cNvSpPr>
            <a:spLocks noGrp="1"/>
          </p:cNvSpPr>
          <p:nvPr>
            <p:ph type="hdr" sz="quarter" idx="10"/>
          </p:nvPr>
        </p:nvSpPr>
        <p:spPr/>
        <p:txBody>
          <a:bodyPr/>
          <a:lstStyle/>
          <a:p>
            <a:pPr>
              <a:defRPr/>
            </a:pPr>
            <a:r>
              <a:rPr lang="en-US" smtClean="0"/>
              <a:t>SharePoint 2010 Developer Workshop (Beta2)</a:t>
            </a:r>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30250" y="1905000"/>
            <a:ext cx="7681913" cy="1523495"/>
          </a:xfrm>
        </p:spPr>
        <p:txBody>
          <a:bodyPr>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730249" y="4344988"/>
            <a:ext cx="7681913"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pic>
        <p:nvPicPr>
          <p:cNvPr id="4" name="Picture 9" descr="DPE5"/>
          <p:cNvPicPr>
            <a:picLocks noChangeAspect="1" noChangeArrowheads="1"/>
          </p:cNvPicPr>
          <p:nvPr/>
        </p:nvPicPr>
        <p:blipFill>
          <a:blip r:embed="rId2" cstate="print"/>
          <a:srcRect b="6493"/>
          <a:stretch>
            <a:fillRect/>
          </a:stretch>
        </p:blipFill>
        <p:spPr bwMode="auto">
          <a:xfrm>
            <a:off x="381000" y="228600"/>
            <a:ext cx="2895600" cy="685800"/>
          </a:xfrm>
          <a:prstGeom prst="rect">
            <a:avLst/>
          </a:prstGeom>
          <a:noFill/>
          <a:ln w="9525">
            <a:noFill/>
            <a:miter lim="800000"/>
            <a:headEnd/>
            <a:tailEnd/>
          </a:ln>
          <a:effectLst>
            <a:reflection blurRad="6350" stA="52000" endA="300" endPos="35000" dir="5400000" sy="-100000" algn="bl" rotWithShape="0"/>
          </a:effectLst>
        </p:spPr>
      </p:pic>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722049" y="2355850"/>
            <a:ext cx="7690114"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FF9929">
                        <a:lumMod val="20000"/>
                        <a:lumOff val="80000"/>
                      </a:srgbClr>
                    </a:gs>
                    <a:gs pos="28000">
                      <a:srgbClr val="F8F57B"/>
                    </a:gs>
                    <a:gs pos="62000">
                      <a:srgbClr val="D5B953"/>
                    </a:gs>
                    <a:gs pos="88000">
                      <a:srgbClr val="D1943B"/>
                    </a:gs>
                  </a:gsLst>
                  <a:lin ang="5400000"/>
                </a:gradFill>
                <a:effectLst>
                  <a:outerShdw blurRad="50800" dist="39000" dir="5460000" algn="tl">
                    <a:srgbClr val="000000">
                      <a:alpha val="38000"/>
                    </a:srgbClr>
                  </a:outerShdw>
                </a:effectLst>
                <a:uLnTx/>
                <a:uFillTx/>
                <a:latin typeface="Segoe" pitchFamily="34" charset="0"/>
                <a:ea typeface="+mn-ea"/>
                <a:cs typeface="+mn-cs"/>
              </a:defRPr>
            </a:lvl1pPr>
          </a:lstStyle>
          <a:p>
            <a:pPr lvl="0"/>
            <a:r>
              <a:rPr lang="en-US" dirty="0" smtClean="0"/>
              <a:t>click to…</a:t>
            </a:r>
          </a:p>
        </p:txBody>
      </p:sp>
      <p:pic>
        <p:nvPicPr>
          <p:cNvPr id="5" name="Picture 9" descr="DPE5"/>
          <p:cNvPicPr>
            <a:picLocks noChangeAspect="1" noChangeArrowheads="1"/>
          </p:cNvPicPr>
          <p:nvPr/>
        </p:nvPicPr>
        <p:blipFill>
          <a:blip r:embed="rId2" cstate="print"/>
          <a:srcRect b="6493"/>
          <a:stretch>
            <a:fillRect/>
          </a:stretch>
        </p:blipFill>
        <p:spPr bwMode="auto">
          <a:xfrm>
            <a:off x="372539" y="6400801"/>
            <a:ext cx="1608661" cy="380999"/>
          </a:xfrm>
          <a:prstGeom prst="rect">
            <a:avLst/>
          </a:prstGeom>
          <a:noFill/>
          <a:ln w="9525">
            <a:noFill/>
            <a:miter lim="800000"/>
            <a:headEnd/>
            <a:tailEnd/>
          </a:ln>
          <a:effectLst>
            <a:reflection blurRad="6350" stA="52000" endA="300" endPos="35000" dir="5400000" sy="-100000" algn="bl" rotWithShape="0"/>
          </a:effectLst>
        </p:spPr>
      </p:pic>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381000" y="1411552"/>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4" name="Picture 9" descr="DPE5"/>
          <p:cNvPicPr>
            <a:picLocks noChangeAspect="1" noChangeArrowheads="1"/>
          </p:cNvPicPr>
          <p:nvPr/>
        </p:nvPicPr>
        <p:blipFill>
          <a:blip r:embed="rId2" cstate="print"/>
          <a:srcRect b="6493"/>
          <a:stretch>
            <a:fillRect/>
          </a:stretch>
        </p:blipFill>
        <p:spPr bwMode="hidden">
          <a:xfrm>
            <a:off x="372539" y="6400801"/>
            <a:ext cx="1608661" cy="380999"/>
          </a:xfrm>
          <a:prstGeom prst="rect">
            <a:avLst/>
          </a:prstGeom>
          <a:noFill/>
          <a:ln w="9525">
            <a:noFill/>
            <a:miter lim="800000"/>
            <a:headEnd/>
            <a:tailEnd/>
          </a:ln>
          <a:effectLst>
            <a:reflection blurRad="6350" stA="52000" endA="300" endPos="35000" dir="5400000" sy="-100000" algn="bl" rotWithShape="0"/>
          </a:effectLst>
        </p:spPr>
      </p:pic>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09398"/>
          </a:xfrm>
        </p:spPr>
        <p:txBody>
          <a:bodyPr/>
          <a:lstStyle>
            <a:lvl1pPr>
              <a:defRPr sz="4400"/>
            </a:lvl1pPr>
          </a:lstStyle>
          <a:p>
            <a:r>
              <a:rPr lang="en-US" smtClean="0"/>
              <a:t>Click to edit Master title style</a:t>
            </a:r>
            <a:endParaRPr lang="en-US" dirty="0"/>
          </a:p>
        </p:txBody>
      </p:sp>
      <p:sp>
        <p:nvSpPr>
          <p:cNvPr id="3" name="Content Placeholder 2"/>
          <p:cNvSpPr>
            <a:spLocks noGrp="1"/>
          </p:cNvSpPr>
          <p:nvPr>
            <p:ph idx="1"/>
          </p:nvPr>
        </p:nvSpPr>
        <p:spPr>
          <a:xfrm>
            <a:off x="381000" y="1412875"/>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4" name="Picture 9" descr="DPE5"/>
          <p:cNvPicPr>
            <a:picLocks noChangeAspect="1" noChangeArrowheads="1"/>
          </p:cNvPicPr>
          <p:nvPr/>
        </p:nvPicPr>
        <p:blipFill>
          <a:blip r:embed="rId2" cstate="print"/>
          <a:srcRect b="6493"/>
          <a:stretch>
            <a:fillRect/>
          </a:stretch>
        </p:blipFill>
        <p:spPr bwMode="auto">
          <a:xfrm>
            <a:off x="372539" y="6400801"/>
            <a:ext cx="1608661" cy="380999"/>
          </a:xfrm>
          <a:prstGeom prst="rect">
            <a:avLst/>
          </a:prstGeom>
          <a:noFill/>
          <a:ln w="9525">
            <a:noFill/>
            <a:miter lim="800000"/>
            <a:headEnd/>
            <a:tailEnd/>
          </a:ln>
          <a:effectLst>
            <a:reflection blurRad="6350" stA="52000" endA="300" endPos="35000" dir="5400000" sy="-100000" algn="bl" rotWithShape="0"/>
          </a:effectLst>
        </p:spPr>
      </p:pic>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09398"/>
          </a:xfrm>
        </p:spPr>
        <p:txBody>
          <a:bodyPr/>
          <a:lstStyle>
            <a:lvl1pPr>
              <a:defRPr sz="4400"/>
            </a:lvl1pPr>
          </a:lstStyle>
          <a:p>
            <a:r>
              <a:rPr lang="en-US" smtClean="0"/>
              <a:t>Click to edit Master title style</a:t>
            </a:r>
            <a:endParaRPr lang="en-US" dirty="0"/>
          </a:p>
        </p:txBody>
      </p:sp>
      <p:sp>
        <p:nvSpPr>
          <p:cNvPr id="3" name="Content Placeholder 2"/>
          <p:cNvSpPr>
            <a:spLocks noGrp="1"/>
          </p:cNvSpPr>
          <p:nvPr>
            <p:ph sz="half" idx="1"/>
          </p:nvPr>
        </p:nvSpPr>
        <p:spPr>
          <a:xfrm>
            <a:off x="381000" y="1411553"/>
            <a:ext cx="4114800" cy="2129814"/>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411553"/>
            <a:ext cx="4114800" cy="2129814"/>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5" name="Picture 9" descr="DPE5"/>
          <p:cNvPicPr>
            <a:picLocks noChangeAspect="1" noChangeArrowheads="1"/>
          </p:cNvPicPr>
          <p:nvPr/>
        </p:nvPicPr>
        <p:blipFill>
          <a:blip r:embed="rId2" cstate="print"/>
          <a:srcRect b="6493"/>
          <a:stretch>
            <a:fillRect/>
          </a:stretch>
        </p:blipFill>
        <p:spPr bwMode="auto">
          <a:xfrm>
            <a:off x="372539" y="6400801"/>
            <a:ext cx="1608661" cy="380999"/>
          </a:xfrm>
          <a:prstGeom prst="rect">
            <a:avLst/>
          </a:prstGeom>
          <a:noFill/>
          <a:ln w="9525">
            <a:noFill/>
            <a:miter lim="800000"/>
            <a:headEnd/>
            <a:tailEnd/>
          </a:ln>
          <a:effectLst>
            <a:reflection blurRad="6350" stA="52000" endA="300" endPos="35000" dir="5400000" sy="-100000" algn="bl" rotWithShape="0"/>
          </a:effectLst>
        </p:spPr>
      </p:pic>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09398"/>
          </a:xfrm>
        </p:spPr>
        <p:txBody>
          <a:bodyPr/>
          <a:lstStyle>
            <a:lvl1pPr>
              <a:defRPr sz="4400"/>
            </a:lvl1pPr>
          </a:lstStyle>
          <a:p>
            <a:r>
              <a:rPr lang="en-US" smtClean="0"/>
              <a:t>Click to edit Master title style</a:t>
            </a:r>
            <a:endParaRPr lang="en-US" dirty="0"/>
          </a:p>
        </p:txBody>
      </p:sp>
      <p:sp>
        <p:nvSpPr>
          <p:cNvPr id="3" name="Text Placeholder 2"/>
          <p:cNvSpPr>
            <a:spLocks noGrp="1"/>
          </p:cNvSpPr>
          <p:nvPr>
            <p:ph type="body" idx="1"/>
          </p:nvPr>
        </p:nvSpPr>
        <p:spPr>
          <a:xfrm>
            <a:off x="381000" y="1411553"/>
            <a:ext cx="4114800"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0999" y="2174875"/>
            <a:ext cx="41148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981" y="1411553"/>
            <a:ext cx="4117019"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117974"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9" descr="DPE5"/>
          <p:cNvPicPr>
            <a:picLocks noChangeAspect="1" noChangeArrowheads="1"/>
          </p:cNvPicPr>
          <p:nvPr/>
        </p:nvPicPr>
        <p:blipFill>
          <a:blip r:embed="rId2" cstate="print"/>
          <a:srcRect b="6493"/>
          <a:stretch>
            <a:fillRect/>
          </a:stretch>
        </p:blipFill>
        <p:spPr bwMode="auto">
          <a:xfrm>
            <a:off x="372539" y="6400801"/>
            <a:ext cx="1608661" cy="380999"/>
          </a:xfrm>
          <a:prstGeom prst="rect">
            <a:avLst/>
          </a:prstGeom>
          <a:noFill/>
          <a:ln w="9525">
            <a:noFill/>
            <a:miter lim="800000"/>
            <a:headEnd/>
            <a:tailEnd/>
          </a:ln>
          <a:effectLst>
            <a:reflection blurRad="6350" stA="52000" endA="300" endPos="35000" dir="5400000" sy="-100000" algn="bl" rotWithShape="0"/>
          </a:effectLst>
        </p:spPr>
      </p:pic>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09398"/>
          </a:xfrm>
        </p:spPr>
        <p:txBody>
          <a:bodyPr/>
          <a:lstStyle>
            <a:lvl1pPr>
              <a:defRPr sz="4400"/>
            </a:lvl1pPr>
          </a:lstStyle>
          <a:p>
            <a:r>
              <a:rPr lang="en-US" smtClean="0"/>
              <a:t>Click to edit Master title style</a:t>
            </a:r>
            <a:endParaRPr lang="en-US" dirty="0"/>
          </a:p>
        </p:txBody>
      </p:sp>
      <p:pic>
        <p:nvPicPr>
          <p:cNvPr id="5" name="Picture 9" descr="DPE5"/>
          <p:cNvPicPr>
            <a:picLocks noChangeAspect="1" noChangeArrowheads="1"/>
          </p:cNvPicPr>
          <p:nvPr/>
        </p:nvPicPr>
        <p:blipFill>
          <a:blip r:embed="rId2" cstate="print"/>
          <a:srcRect b="6493"/>
          <a:stretch>
            <a:fillRect/>
          </a:stretch>
        </p:blipFill>
        <p:spPr bwMode="auto">
          <a:xfrm>
            <a:off x="372539" y="6400801"/>
            <a:ext cx="1608661" cy="380999"/>
          </a:xfrm>
          <a:prstGeom prst="rect">
            <a:avLst/>
          </a:prstGeom>
          <a:noFill/>
          <a:ln w="9525">
            <a:noFill/>
            <a:miter lim="800000"/>
            <a:headEnd/>
            <a:tailEnd/>
          </a:ln>
          <a:effectLst>
            <a:reflection blurRad="6350" stA="52000" endA="300" endPos="35000" dir="5400000" sy="-100000" algn="bl" rotWithShape="0"/>
          </a:effectLst>
        </p:spPr>
      </p:pic>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4" name="Picture 9" descr="DPE5"/>
          <p:cNvPicPr>
            <a:picLocks noChangeAspect="1" noChangeArrowheads="1"/>
          </p:cNvPicPr>
          <p:nvPr/>
        </p:nvPicPr>
        <p:blipFill>
          <a:blip r:embed="rId2" cstate="print"/>
          <a:srcRect b="6493"/>
          <a:stretch>
            <a:fillRect/>
          </a:stretch>
        </p:blipFill>
        <p:spPr bwMode="auto">
          <a:xfrm>
            <a:off x="372539" y="6400801"/>
            <a:ext cx="1608661" cy="380999"/>
          </a:xfrm>
          <a:prstGeom prst="rect">
            <a:avLst/>
          </a:prstGeom>
          <a:noFill/>
          <a:ln w="9525">
            <a:noFill/>
            <a:miter lim="800000"/>
            <a:headEnd/>
            <a:tailEnd/>
          </a:ln>
          <a:effectLst>
            <a:reflection blurRad="6350" stA="52000" endA="300" endPos="35000" dir="5400000" sy="-100000" algn="bl" rotWithShape="0"/>
          </a:effectLst>
        </p:spPr>
      </p:pic>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WALKIN - Prints in GRAYSCALE">
    <p:spTree>
      <p:nvGrpSpPr>
        <p:cNvPr id="1" name=""/>
        <p:cNvGrpSpPr/>
        <p:nvPr/>
      </p:nvGrpSpPr>
      <p:grpSpPr>
        <a:xfrm>
          <a:off x="0" y="0"/>
          <a:ext cx="0" cy="0"/>
          <a:chOff x="0" y="0"/>
          <a:chExt cx="0" cy="0"/>
        </a:xfrm>
      </p:grpSpPr>
      <p:pic>
        <p:nvPicPr>
          <p:cNvPr id="4" name="Picture 9" descr="DPE5"/>
          <p:cNvPicPr>
            <a:picLocks noChangeAspect="1" noChangeArrowheads="1"/>
          </p:cNvPicPr>
          <p:nvPr/>
        </p:nvPicPr>
        <p:blipFill>
          <a:blip r:embed="rId2" cstate="print"/>
          <a:srcRect b="6493"/>
          <a:stretch>
            <a:fillRect/>
          </a:stretch>
        </p:blipFill>
        <p:spPr bwMode="auto">
          <a:xfrm>
            <a:off x="372539" y="6400801"/>
            <a:ext cx="1608661" cy="380999"/>
          </a:xfrm>
          <a:prstGeom prst="rect">
            <a:avLst/>
          </a:prstGeom>
          <a:noFill/>
          <a:ln w="9525">
            <a:noFill/>
            <a:miter lim="800000"/>
            <a:headEnd/>
            <a:tailEnd/>
          </a:ln>
          <a:effectLst>
            <a:reflection blurRad="6350" stA="52000" endA="300" endPos="35000" dir="5400000" sy="-100000" algn="bl" rotWithShape="0"/>
          </a:effectLst>
        </p:spPr>
      </p:pic>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jpe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blipFill dpi="0" rotWithShape="1">
          <a:blip r:embed="rId11" cstate="print">
            <a:lum/>
          </a:blip>
          <a:srcRect/>
          <a:stretch>
            <a:fillRect l="-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81000" y="1412875"/>
            <a:ext cx="8382000" cy="2135969"/>
          </a:xfrm>
          <a:prstGeom prst="rect">
            <a:avLst/>
          </a:prstGeom>
        </p:spPr>
        <p:txBody>
          <a:bodyPr vert="horz"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dk1" tx1="lt1" bg2="dk2" tx2="lt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Lst>
  <p:transition>
    <p:fade/>
  </p:transition>
  <p:txStyles>
    <p:titleStyle>
      <a:lvl1pPr algn="l" defTabSz="914363" rtl="0" eaLnBrk="1" latinLnBrk="0" hangingPunct="1">
        <a:lnSpc>
          <a:spcPct val="90000"/>
        </a:lnSpc>
        <a:spcBef>
          <a:spcPct val="0"/>
        </a:spcBef>
        <a:buNone/>
        <a:defRPr lang="en-US" sz="4800" b="0" kern="1200" cap="none" spc="-150"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Segoe" pitchFamily="34" charset="0"/>
          <a:ea typeface="+mn-ea"/>
          <a:cs typeface="Arial" charset="0"/>
        </a:defRPr>
      </a:lvl1pPr>
    </p:titleStyle>
    <p:bodyStyle>
      <a:lvl1pPr marL="396875" indent="-396875" algn="l" defTabSz="914363" rtl="0" eaLnBrk="1" latinLnBrk="0" hangingPunct="1">
        <a:lnSpc>
          <a:spcPct val="90000"/>
        </a:lnSpc>
        <a:spcBef>
          <a:spcPct val="20000"/>
        </a:spcBef>
        <a:buFontTx/>
        <a:buBlip>
          <a:blip r:embed="rId12"/>
        </a:buBlip>
        <a:defRPr sz="3200" kern="1200">
          <a:solidFill>
            <a:schemeClr val="tx1"/>
          </a:solidFill>
          <a:latin typeface="+mn-lt"/>
          <a:ea typeface="+mn-ea"/>
          <a:cs typeface="+mn-cs"/>
        </a:defRPr>
      </a:lvl1pPr>
      <a:lvl2pPr marL="914400" indent="-396875" algn="l" defTabSz="914363" rtl="0" eaLnBrk="1" latinLnBrk="0" hangingPunct="1">
        <a:lnSpc>
          <a:spcPct val="90000"/>
        </a:lnSpc>
        <a:spcBef>
          <a:spcPct val="20000"/>
        </a:spcBef>
        <a:buFontTx/>
        <a:buBlip>
          <a:blip r:embed="rId13"/>
        </a:buBlip>
        <a:defRPr sz="2800" kern="1200">
          <a:solidFill>
            <a:schemeClr val="tx1"/>
          </a:solidFill>
          <a:latin typeface="+mn-lt"/>
          <a:ea typeface="+mn-ea"/>
          <a:cs typeface="+mn-cs"/>
        </a:defRPr>
      </a:lvl2pPr>
      <a:lvl3pPr marL="1258888" indent="-344488" algn="l" defTabSz="914363" rtl="0" eaLnBrk="1" latinLnBrk="0" hangingPunct="1">
        <a:lnSpc>
          <a:spcPct val="90000"/>
        </a:lnSpc>
        <a:spcBef>
          <a:spcPct val="20000"/>
        </a:spcBef>
        <a:buFontTx/>
        <a:buBlip>
          <a:blip r:embed="rId13"/>
        </a:buBlip>
        <a:defRPr sz="2400" kern="1200">
          <a:solidFill>
            <a:schemeClr val="tx1"/>
          </a:solidFill>
          <a:latin typeface="+mn-lt"/>
          <a:ea typeface="+mn-ea"/>
          <a:cs typeface="+mn-cs"/>
        </a:defRPr>
      </a:lvl3pPr>
      <a:lvl4pPr marL="1604963" indent="-346075" algn="l" defTabSz="914363" rtl="0" eaLnBrk="1" latinLnBrk="0" hangingPunct="1">
        <a:lnSpc>
          <a:spcPct val="90000"/>
        </a:lnSpc>
        <a:spcBef>
          <a:spcPct val="20000"/>
        </a:spcBef>
        <a:buFontTx/>
        <a:buBlip>
          <a:blip r:embed="rId13"/>
        </a:buBlip>
        <a:defRPr sz="2400" kern="1200">
          <a:solidFill>
            <a:schemeClr val="tx1"/>
          </a:solidFill>
          <a:latin typeface="+mn-lt"/>
          <a:ea typeface="+mn-ea"/>
          <a:cs typeface="+mn-cs"/>
        </a:defRPr>
      </a:lvl4pPr>
      <a:lvl5pPr marL="1941513" indent="-336550" algn="l" defTabSz="914363" rtl="0" eaLnBrk="1" latinLnBrk="0" hangingPunct="1">
        <a:lnSpc>
          <a:spcPct val="90000"/>
        </a:lnSpc>
        <a:spcBef>
          <a:spcPct val="20000"/>
        </a:spcBef>
        <a:buFontTx/>
        <a:buBlip>
          <a:blip r:embed="rId13"/>
        </a:buBlip>
        <a:defRPr sz="24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1.xml"/><Relationship Id="rId1" Type="http://schemas.openxmlformats.org/officeDocument/2006/relationships/slideLayout" Target="../slideLayouts/slideLayout4.xml"/><Relationship Id="rId5" Type="http://schemas.openxmlformats.org/officeDocument/2006/relationships/image" Target="../media/image25.png"/><Relationship Id="rId4" Type="http://schemas.openxmlformats.org/officeDocument/2006/relationships/image" Target="../media/image24.png"/></Relationships>
</file>

<file path=ppt/slides/_rels/slide1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4.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8.xml"/><Relationship Id="rId1" Type="http://schemas.openxmlformats.org/officeDocument/2006/relationships/slideLayout" Target="../slideLayouts/slideLayout4.xml"/><Relationship Id="rId4" Type="http://schemas.openxmlformats.org/officeDocument/2006/relationships/image" Target="../media/image29.png"/></Relationships>
</file>

<file path=ppt/slides/_rels/slide1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2.xml"/><Relationship Id="rId1" Type="http://schemas.openxmlformats.org/officeDocument/2006/relationships/slideLayout" Target="../slideLayouts/slideLayout7.xml"/><Relationship Id="rId5" Type="http://schemas.openxmlformats.org/officeDocument/2006/relationships/image" Target="../media/image33.png"/><Relationship Id="rId4" Type="http://schemas.openxmlformats.org/officeDocument/2006/relationships/image" Target="../media/image32.png"/></Relationships>
</file>

<file path=ppt/slides/_rels/slide23.xml.rels><?xml version="1.0" encoding="UTF-8" standalone="yes"?>
<Relationships xmlns="http://schemas.openxmlformats.org/package/2006/relationships"><Relationship Id="rId3" Type="http://schemas.openxmlformats.org/officeDocument/2006/relationships/image" Target="../media/image34.emf"/><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6.pn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5.png"/><Relationship Id="rId2" Type="http://schemas.openxmlformats.org/officeDocument/2006/relationships/notesSlide" Target="../notesSlides/notesSlide3.xml"/><Relationship Id="rId16" Type="http://schemas.openxmlformats.org/officeDocument/2006/relationships/image" Target="../media/image19.png"/><Relationship Id="rId1" Type="http://schemas.openxmlformats.org/officeDocument/2006/relationships/slideLayout" Target="../slideLayouts/slideLayout7.xml"/><Relationship Id="rId6" Type="http://schemas.openxmlformats.org/officeDocument/2006/relationships/image" Target="../media/image9.png"/><Relationship Id="rId11" Type="http://schemas.openxmlformats.org/officeDocument/2006/relationships/image" Target="../media/image14.png"/><Relationship Id="rId5" Type="http://schemas.openxmlformats.org/officeDocument/2006/relationships/image" Target="../media/image8.png"/><Relationship Id="rId15" Type="http://schemas.openxmlformats.org/officeDocument/2006/relationships/image" Target="../media/image18.pn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png"/><Relationship Id="rId14" Type="http://schemas.openxmlformats.org/officeDocument/2006/relationships/image" Target="../media/image17.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21.png"/></Relationships>
</file>

<file path=ppt/slides/_rels/slide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dirty="0" smtClean="0"/>
              <a:t>SharePoint Workflow</a:t>
            </a:r>
            <a:endParaRPr lang="en-US" dirty="0"/>
          </a:p>
        </p:txBody>
      </p:sp>
      <p:sp>
        <p:nvSpPr>
          <p:cNvPr id="4" name="Subtitle 3"/>
          <p:cNvSpPr>
            <a:spLocks noGrp="1"/>
          </p:cNvSpPr>
          <p:nvPr>
            <p:ph type="subTitle" idx="1"/>
          </p:nvPr>
        </p:nvSpPr>
        <p:spPr/>
        <p:txBody>
          <a:bodyPr/>
          <a:lstStyle/>
          <a:p>
            <a:endParaRPr lang="en-US"/>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SharePoint Designer Improvements</a:t>
            </a:r>
            <a:endParaRPr lang="nl-NL" dirty="0"/>
          </a:p>
        </p:txBody>
      </p:sp>
      <p:sp>
        <p:nvSpPr>
          <p:cNvPr id="3" name="Content Placeholder 2"/>
          <p:cNvSpPr>
            <a:spLocks noGrp="1"/>
          </p:cNvSpPr>
          <p:nvPr>
            <p:ph idx="1"/>
          </p:nvPr>
        </p:nvSpPr>
        <p:spPr>
          <a:xfrm>
            <a:off x="381000" y="1412875"/>
            <a:ext cx="8382000" cy="3705630"/>
          </a:xfrm>
        </p:spPr>
        <p:txBody>
          <a:bodyPr/>
          <a:lstStyle/>
          <a:p>
            <a:r>
              <a:rPr lang="en-US" sz="2800" dirty="0" smtClean="0"/>
              <a:t>For Design</a:t>
            </a:r>
          </a:p>
          <a:p>
            <a:pPr lvl="1"/>
            <a:r>
              <a:rPr lang="en-US" sz="2400" dirty="0" smtClean="0"/>
              <a:t>New declarative workflow designer</a:t>
            </a:r>
          </a:p>
          <a:p>
            <a:pPr lvl="1"/>
            <a:r>
              <a:rPr lang="en-US" sz="2400" dirty="0" smtClean="0"/>
              <a:t>Advanced task process designer</a:t>
            </a:r>
          </a:p>
          <a:p>
            <a:pPr lvl="1"/>
            <a:r>
              <a:rPr lang="en-US" sz="2400" dirty="0" smtClean="0"/>
              <a:t>InfoPath Forms</a:t>
            </a:r>
          </a:p>
          <a:p>
            <a:pPr lvl="1"/>
            <a:r>
              <a:rPr lang="en-US" sz="2400" dirty="0" smtClean="0"/>
              <a:t>Visio workflow designer</a:t>
            </a:r>
          </a:p>
          <a:p>
            <a:r>
              <a:rPr lang="en-US" sz="2800" dirty="0" smtClean="0"/>
              <a:t>For Development</a:t>
            </a:r>
          </a:p>
          <a:p>
            <a:pPr lvl="1"/>
            <a:r>
              <a:rPr lang="en-US" sz="2400" dirty="0" smtClean="0"/>
              <a:t>Reusable workflows</a:t>
            </a:r>
          </a:p>
          <a:p>
            <a:pPr lvl="1"/>
            <a:r>
              <a:rPr lang="en-US" sz="2400" dirty="0" smtClean="0"/>
              <a:t>Visio visualizations</a:t>
            </a:r>
            <a:endParaRPr lang="nl-NL" sz="2400" dirty="0" smtClean="0"/>
          </a:p>
          <a:p>
            <a:pPr lvl="1"/>
            <a:r>
              <a:rPr lang="en-US" sz="2400" dirty="0" smtClean="0"/>
              <a:t>Export as WSP</a:t>
            </a:r>
          </a:p>
        </p:txBody>
      </p:sp>
    </p:spTree>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descr="Ribbon3.png"/>
          <p:cNvPicPr>
            <a:picLocks noChangeAspect="1"/>
          </p:cNvPicPr>
          <p:nvPr/>
        </p:nvPicPr>
        <p:blipFill>
          <a:blip r:embed="rId3" cstate="print"/>
          <a:srcRect b="29982"/>
          <a:stretch>
            <a:fillRect/>
          </a:stretch>
        </p:blipFill>
        <p:spPr>
          <a:xfrm>
            <a:off x="613410" y="2055494"/>
            <a:ext cx="7251700" cy="3808096"/>
          </a:xfrm>
          <a:prstGeom prst="rect">
            <a:avLst/>
          </a:prstGeom>
        </p:spPr>
      </p:pic>
      <p:sp>
        <p:nvSpPr>
          <p:cNvPr id="2" name="Title 1"/>
          <p:cNvSpPr>
            <a:spLocks noGrp="1"/>
          </p:cNvSpPr>
          <p:nvPr>
            <p:ph type="title"/>
          </p:nvPr>
        </p:nvSpPr>
        <p:spPr/>
        <p:txBody>
          <a:bodyPr/>
          <a:lstStyle/>
          <a:p>
            <a:r>
              <a:rPr dirty="0" smtClean="0"/>
              <a:t>SharePoint Designer Workflows</a:t>
            </a:r>
            <a:endParaRPr lang="nl-NL" dirty="0"/>
          </a:p>
        </p:txBody>
      </p:sp>
      <p:sp>
        <p:nvSpPr>
          <p:cNvPr id="25" name="Content Placeholder 24"/>
          <p:cNvSpPr>
            <a:spLocks noGrp="1"/>
          </p:cNvSpPr>
          <p:nvPr>
            <p:ph idx="1"/>
          </p:nvPr>
        </p:nvSpPr>
        <p:spPr>
          <a:xfrm>
            <a:off x="381000" y="1412875"/>
            <a:ext cx="8382000" cy="443198"/>
          </a:xfrm>
        </p:spPr>
        <p:txBody>
          <a:bodyPr/>
          <a:lstStyle/>
          <a:p>
            <a:r>
              <a:rPr lang="en-US" dirty="0" smtClean="0"/>
              <a:t>Improved declarative workflow designer</a:t>
            </a:r>
            <a:endParaRPr lang="nl-NL" dirty="0"/>
          </a:p>
        </p:txBody>
      </p:sp>
      <p:pic>
        <p:nvPicPr>
          <p:cNvPr id="1026" name="Picture 2"/>
          <p:cNvPicPr>
            <a:picLocks noChangeAspect="1" noChangeArrowheads="1"/>
          </p:cNvPicPr>
          <p:nvPr/>
        </p:nvPicPr>
        <p:blipFill>
          <a:blip r:embed="rId4" cstate="print"/>
          <a:srcRect/>
          <a:stretch>
            <a:fillRect/>
          </a:stretch>
        </p:blipFill>
        <p:spPr bwMode="auto">
          <a:xfrm>
            <a:off x="3712845" y="3541488"/>
            <a:ext cx="2543175" cy="3200400"/>
          </a:xfrm>
          <a:prstGeom prst="rect">
            <a:avLst/>
          </a:prstGeom>
          <a:noFill/>
          <a:ln w="9525">
            <a:noFill/>
            <a:miter lim="800000"/>
            <a:headEnd/>
            <a:tailEnd/>
          </a:ln>
          <a:effectLst>
            <a:outerShdw blurRad="50800" dist="38100" dir="13500000" algn="br" rotWithShape="0">
              <a:prstClr val="black">
                <a:alpha val="40000"/>
              </a:prstClr>
            </a:outerShdw>
          </a:effectLst>
        </p:spPr>
      </p:pic>
      <p:pic>
        <p:nvPicPr>
          <p:cNvPr id="1027" name="Picture 3"/>
          <p:cNvPicPr>
            <a:picLocks noChangeAspect="1" noChangeArrowheads="1"/>
          </p:cNvPicPr>
          <p:nvPr/>
        </p:nvPicPr>
        <p:blipFill>
          <a:blip r:embed="rId5" cstate="print"/>
          <a:srcRect b="38574"/>
          <a:stretch>
            <a:fillRect/>
          </a:stretch>
        </p:blipFill>
        <p:spPr bwMode="auto">
          <a:xfrm>
            <a:off x="4703445" y="3300730"/>
            <a:ext cx="2838450" cy="3557270"/>
          </a:xfrm>
          <a:prstGeom prst="rect">
            <a:avLst/>
          </a:prstGeom>
          <a:noFill/>
          <a:ln w="9525">
            <a:noFill/>
            <a:miter lim="800000"/>
            <a:headEnd/>
            <a:tailEnd/>
          </a:ln>
          <a:effectLst>
            <a:outerShdw blurRad="50800" dist="38100" dir="13500000" algn="br" rotWithShape="0">
              <a:prstClr val="black">
                <a:alpha val="40000"/>
              </a:prstClr>
            </a:outerShdw>
          </a:effectLst>
        </p:spPr>
      </p:pic>
      <p:cxnSp>
        <p:nvCxnSpPr>
          <p:cNvPr id="19" name="Straight Arrow Connector 18"/>
          <p:cNvCxnSpPr/>
          <p:nvPr/>
        </p:nvCxnSpPr>
        <p:spPr>
          <a:xfrm rot="16200000" flipH="1">
            <a:off x="3257550" y="2948940"/>
            <a:ext cx="754380" cy="502920"/>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3723640" y="2838450"/>
            <a:ext cx="1019810" cy="464820"/>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Nested logic in SharePoint Designer</a:t>
            </a:r>
            <a:endParaRPr lang="nl-NL" dirty="0"/>
          </a:p>
        </p:txBody>
      </p:sp>
      <p:pic>
        <p:nvPicPr>
          <p:cNvPr id="4" name="Content Placeholder 3" descr="spd.png"/>
          <p:cNvPicPr>
            <a:picLocks noGrp="1" noChangeAspect="1"/>
          </p:cNvPicPr>
          <p:nvPr>
            <p:ph idx="1"/>
          </p:nvPr>
        </p:nvPicPr>
        <p:blipFill>
          <a:blip r:embed="rId3" cstate="print"/>
          <a:srcRect l="15603" t="27778" r="529" b="9722"/>
          <a:stretch>
            <a:fillRect/>
          </a:stretch>
        </p:blipFill>
        <p:spPr>
          <a:xfrm>
            <a:off x="381000" y="1447800"/>
            <a:ext cx="8382000" cy="4385930"/>
          </a:xfrm>
        </p:spPr>
      </p:pic>
    </p:spTree>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The Task Process Designer</a:t>
            </a:r>
            <a:endParaRPr lang="nl-NL" dirty="0"/>
          </a:p>
        </p:txBody>
      </p:sp>
      <p:pic>
        <p:nvPicPr>
          <p:cNvPr id="5" name="Picture 4" descr="Ribbon3.png"/>
          <p:cNvPicPr>
            <a:picLocks noChangeAspect="1"/>
          </p:cNvPicPr>
          <p:nvPr/>
        </p:nvPicPr>
        <p:blipFill>
          <a:blip r:embed="rId3" cstate="print"/>
          <a:srcRect l="19890" t="17873" r="2540" b="7302"/>
          <a:stretch>
            <a:fillRect/>
          </a:stretch>
        </p:blipFill>
        <p:spPr>
          <a:xfrm>
            <a:off x="1054412" y="1134319"/>
            <a:ext cx="7093063" cy="5131536"/>
          </a:xfrm>
          <a:prstGeom prst="rect">
            <a:avLst/>
          </a:prstGeom>
        </p:spPr>
      </p:pic>
    </p:spTree>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smtClean="0"/>
              <a:t>Prototype, Design and Develop</a:t>
            </a:r>
            <a:endParaRPr lang="nl-NL" dirty="0"/>
          </a:p>
        </p:txBody>
      </p:sp>
      <p:sp>
        <p:nvSpPr>
          <p:cNvPr id="3" name="Content Placeholder 2"/>
          <p:cNvSpPr>
            <a:spLocks noGrp="1"/>
          </p:cNvSpPr>
          <p:nvPr>
            <p:ph idx="1"/>
          </p:nvPr>
        </p:nvSpPr>
        <p:spPr>
          <a:xfrm>
            <a:off x="381000" y="1412875"/>
            <a:ext cx="8382000" cy="3120854"/>
          </a:xfrm>
        </p:spPr>
        <p:txBody>
          <a:bodyPr/>
          <a:lstStyle/>
          <a:p>
            <a:r>
              <a:rPr lang="en-US" dirty="0" smtClean="0"/>
              <a:t>SharePoint 2010 offers new development process</a:t>
            </a:r>
          </a:p>
          <a:p>
            <a:pPr lvl="1"/>
            <a:r>
              <a:rPr lang="en-US" dirty="0" smtClean="0"/>
              <a:t>Envision workflows in Visio</a:t>
            </a:r>
          </a:p>
          <a:p>
            <a:pPr lvl="1"/>
            <a:r>
              <a:rPr lang="en-US" dirty="0" smtClean="0"/>
              <a:t>Import into SharePoint Designer</a:t>
            </a:r>
          </a:p>
          <a:p>
            <a:pPr lvl="2"/>
            <a:r>
              <a:rPr lang="en-US" dirty="0" smtClean="0"/>
              <a:t>Parameterize</a:t>
            </a:r>
          </a:p>
          <a:p>
            <a:pPr lvl="1"/>
            <a:r>
              <a:rPr lang="en-US" dirty="0" smtClean="0"/>
              <a:t>Export to Visual Studio 2010</a:t>
            </a:r>
          </a:p>
          <a:p>
            <a:pPr lvl="2"/>
            <a:r>
              <a:rPr lang="en-US" dirty="0" smtClean="0"/>
              <a:t>Add code</a:t>
            </a:r>
          </a:p>
        </p:txBody>
      </p:sp>
      <p:graphicFrame>
        <p:nvGraphicFramePr>
          <p:cNvPr id="4" name="Diagram 3"/>
          <p:cNvGraphicFramePr/>
          <p:nvPr/>
        </p:nvGraphicFramePr>
        <p:xfrm>
          <a:off x="362857" y="4648202"/>
          <a:ext cx="8606972" cy="157842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SharePoint Designer Workflows</a:t>
            </a:r>
            <a:endParaRPr lang="en-US" dirty="0"/>
          </a:p>
        </p:txBody>
      </p:sp>
      <p:sp>
        <p:nvSpPr>
          <p:cNvPr id="4" name="Text Placeholder 3"/>
          <p:cNvSpPr>
            <a:spLocks noGrp="1"/>
          </p:cNvSpPr>
          <p:nvPr>
            <p:ph type="body" sz="quarter" idx="10"/>
          </p:nvPr>
        </p:nvSpPr>
        <p:spPr/>
        <p:txBody>
          <a:bodyPr/>
          <a:lstStyle/>
          <a:p>
            <a:r>
              <a:rPr lang="en-US" smtClean="0"/>
              <a:t>demo </a:t>
            </a:r>
            <a:endParaRPr lang="en-US" dirty="0"/>
          </a:p>
        </p:txBody>
      </p:sp>
      <p:sp>
        <p:nvSpPr>
          <p:cNvPr id="5" name="Subtitle 4"/>
          <p:cNvSpPr>
            <a:spLocks noGrp="1"/>
          </p:cNvSpPr>
          <p:nvPr>
            <p:ph type="subTitle" idx="1"/>
          </p:nvPr>
        </p:nvSpPr>
        <p:spPr/>
        <p:txBody>
          <a:bodyPr/>
          <a:lstStyle/>
          <a:p>
            <a:endParaRPr lang="en-US"/>
          </a:p>
        </p:txBody>
      </p:sp>
    </p:spTree>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smtClean="0"/>
              <a:t>Outline</a:t>
            </a:r>
            <a:endParaRPr lang="en-US" dirty="0"/>
          </a:p>
        </p:txBody>
      </p:sp>
      <p:sp>
        <p:nvSpPr>
          <p:cNvPr id="3" name="Text Placeholder 2"/>
          <p:cNvSpPr>
            <a:spLocks noGrp="1"/>
          </p:cNvSpPr>
          <p:nvPr>
            <p:ph type="body" sz="quarter" idx="10"/>
          </p:nvPr>
        </p:nvSpPr>
        <p:spPr>
          <a:xfrm>
            <a:off x="381000" y="1411552"/>
            <a:ext cx="8382000" cy="2068259"/>
          </a:xfrm>
        </p:spPr>
        <p:txBody>
          <a:bodyPr/>
          <a:lstStyle/>
          <a:p>
            <a:r>
              <a:rPr lang="en-US" dirty="0" smtClean="0"/>
              <a:t>What’s New in SharePoint 2010 Workflow</a:t>
            </a:r>
          </a:p>
          <a:p>
            <a:r>
              <a:rPr lang="en-US" dirty="0" smtClean="0"/>
              <a:t>Designing Workflows with SPD</a:t>
            </a:r>
          </a:p>
          <a:p>
            <a:r>
              <a:rPr lang="en-US" dirty="0" smtClean="0"/>
              <a:t>Developing Workflows with VS 2010</a:t>
            </a:r>
          </a:p>
          <a:p>
            <a:endParaRPr lang="en-US" dirty="0"/>
          </a:p>
        </p:txBody>
      </p:sp>
    </p:spTree>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1218795"/>
          </a:xfrm>
        </p:spPr>
        <p:txBody>
          <a:bodyPr/>
          <a:lstStyle/>
          <a:p>
            <a:r>
              <a:rPr lang="en-US" dirty="0" smtClean="0"/>
              <a:t>What’s new in Visual Studio 2010</a:t>
            </a:r>
            <a:br>
              <a:rPr lang="en-US" dirty="0" smtClean="0"/>
            </a:br>
            <a:endParaRPr lang="nl-NL" dirty="0"/>
          </a:p>
        </p:txBody>
      </p:sp>
      <p:sp>
        <p:nvSpPr>
          <p:cNvPr id="3" name="Content Placeholder 2"/>
          <p:cNvSpPr>
            <a:spLocks noGrp="1"/>
          </p:cNvSpPr>
          <p:nvPr>
            <p:ph idx="1"/>
          </p:nvPr>
        </p:nvSpPr>
        <p:spPr>
          <a:xfrm>
            <a:off x="381000" y="1412875"/>
            <a:ext cx="8382000" cy="2068259"/>
          </a:xfrm>
        </p:spPr>
        <p:txBody>
          <a:bodyPr/>
          <a:lstStyle/>
          <a:p>
            <a:r>
              <a:rPr lang="en-US" dirty="0" smtClean="0"/>
              <a:t>Site Workflows</a:t>
            </a:r>
          </a:p>
          <a:p>
            <a:r>
              <a:rPr lang="en-US" dirty="0" smtClean="0"/>
              <a:t>ASP.NET Form Templates</a:t>
            </a:r>
          </a:p>
          <a:p>
            <a:r>
              <a:rPr lang="en-US" dirty="0" smtClean="0"/>
              <a:t>New events</a:t>
            </a:r>
          </a:p>
          <a:p>
            <a:r>
              <a:rPr lang="en-US" dirty="0" smtClean="0"/>
              <a:t>External Data Exchange</a:t>
            </a:r>
          </a:p>
        </p:txBody>
      </p:sp>
    </p:spTree>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Developing Site Level Workflows</a:t>
            </a:r>
            <a:endParaRPr lang="nl-NL" dirty="0"/>
          </a:p>
        </p:txBody>
      </p:sp>
      <p:sp>
        <p:nvSpPr>
          <p:cNvPr id="3" name="Content Placeholder 2"/>
          <p:cNvSpPr>
            <a:spLocks noGrp="1"/>
          </p:cNvSpPr>
          <p:nvPr>
            <p:ph idx="1"/>
          </p:nvPr>
        </p:nvSpPr>
        <p:spPr>
          <a:xfrm>
            <a:off x="381000" y="1412875"/>
            <a:ext cx="8473633" cy="1527095"/>
          </a:xfrm>
        </p:spPr>
        <p:txBody>
          <a:bodyPr/>
          <a:lstStyle/>
          <a:p>
            <a:r>
              <a:rPr lang="en-US" dirty="0" smtClean="0"/>
              <a:t>Site Workflows </a:t>
            </a:r>
          </a:p>
          <a:p>
            <a:pPr lvl="1"/>
            <a:r>
              <a:rPr lang="en-US" dirty="0" smtClean="0"/>
              <a:t>List / Item properties are null</a:t>
            </a:r>
          </a:p>
          <a:p>
            <a:pPr lvl="1"/>
            <a:r>
              <a:rPr lang="en-US" dirty="0" smtClean="0"/>
              <a:t>No auto-start</a:t>
            </a:r>
          </a:p>
        </p:txBody>
      </p:sp>
      <p:pic>
        <p:nvPicPr>
          <p:cNvPr id="4" name="Picture 3" descr="pass.png"/>
          <p:cNvPicPr>
            <a:picLocks noChangeAspect="1"/>
          </p:cNvPicPr>
          <p:nvPr/>
        </p:nvPicPr>
        <p:blipFill>
          <a:blip r:embed="rId3" cstate="print"/>
          <a:srcRect r="16692" b="29212"/>
          <a:stretch>
            <a:fillRect/>
          </a:stretch>
        </p:blipFill>
        <p:spPr>
          <a:xfrm>
            <a:off x="417763" y="3208667"/>
            <a:ext cx="3911170" cy="2636548"/>
          </a:xfrm>
          <a:prstGeom prst="rect">
            <a:avLst/>
          </a:prstGeom>
        </p:spPr>
      </p:pic>
      <p:pic>
        <p:nvPicPr>
          <p:cNvPr id="5" name="Picture 4" descr="pass.png"/>
          <p:cNvPicPr>
            <a:picLocks noChangeAspect="1"/>
          </p:cNvPicPr>
          <p:nvPr/>
        </p:nvPicPr>
        <p:blipFill>
          <a:blip r:embed="rId4" cstate="print"/>
          <a:srcRect l="28987" t="14783" r="22658" b="46894"/>
          <a:stretch>
            <a:fillRect/>
          </a:stretch>
        </p:blipFill>
        <p:spPr>
          <a:xfrm>
            <a:off x="4456253" y="3211713"/>
            <a:ext cx="4421529" cy="2534856"/>
          </a:xfrm>
          <a:prstGeom prst="rect">
            <a:avLst/>
          </a:prstGeom>
        </p:spPr>
      </p:pic>
    </p:spTree>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ASP.NET Workflow Forms</a:t>
            </a:r>
            <a:endParaRPr lang="nl-NL" dirty="0"/>
          </a:p>
        </p:txBody>
      </p:sp>
      <p:sp>
        <p:nvSpPr>
          <p:cNvPr id="5" name="Content Placeholder 4"/>
          <p:cNvSpPr>
            <a:spLocks noGrp="1"/>
          </p:cNvSpPr>
          <p:nvPr>
            <p:ph idx="1"/>
          </p:nvPr>
        </p:nvSpPr>
        <p:spPr>
          <a:xfrm>
            <a:off x="381000" y="1412875"/>
            <a:ext cx="3600691" cy="3902607"/>
          </a:xfrm>
        </p:spPr>
        <p:txBody>
          <a:bodyPr/>
          <a:lstStyle/>
          <a:p>
            <a:r>
              <a:rPr lang="en-US" dirty="0" smtClean="0"/>
              <a:t>Generates the required code</a:t>
            </a:r>
          </a:p>
          <a:p>
            <a:r>
              <a:rPr lang="en-US" dirty="0" smtClean="0"/>
              <a:t>Updates the elements.xml file</a:t>
            </a:r>
          </a:p>
          <a:p>
            <a:endParaRPr lang="en-US" dirty="0" smtClean="0"/>
          </a:p>
          <a:p>
            <a:r>
              <a:rPr lang="en-US" dirty="0" smtClean="0"/>
              <a:t>Available:</a:t>
            </a:r>
          </a:p>
          <a:p>
            <a:pPr lvl="1"/>
            <a:r>
              <a:rPr lang="en-US" dirty="0" smtClean="0"/>
              <a:t>Association</a:t>
            </a:r>
          </a:p>
          <a:p>
            <a:pPr lvl="1"/>
            <a:r>
              <a:rPr lang="en-US" dirty="0" smtClean="0"/>
              <a:t>Initiation</a:t>
            </a:r>
            <a:endParaRPr lang="nl-NL" dirty="0"/>
          </a:p>
        </p:txBody>
      </p:sp>
      <p:pic>
        <p:nvPicPr>
          <p:cNvPr id="4" name="Picture 3" descr="pass.png"/>
          <p:cNvPicPr>
            <a:picLocks noChangeAspect="1"/>
          </p:cNvPicPr>
          <p:nvPr/>
        </p:nvPicPr>
        <p:blipFill>
          <a:blip r:embed="rId3" cstate="print"/>
          <a:stretch>
            <a:fillRect/>
          </a:stretch>
        </p:blipFill>
        <p:spPr>
          <a:xfrm>
            <a:off x="4060253" y="1745517"/>
            <a:ext cx="4748081" cy="3632282"/>
          </a:xfrm>
          <a:prstGeom prst="rect">
            <a:avLst/>
          </a:prstGeom>
        </p:spPr>
      </p:pic>
    </p:spTree>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smtClean="0"/>
              <a:t>Outline</a:t>
            </a:r>
            <a:endParaRPr lang="en-US" dirty="0"/>
          </a:p>
        </p:txBody>
      </p:sp>
      <p:sp>
        <p:nvSpPr>
          <p:cNvPr id="3" name="Text Placeholder 2"/>
          <p:cNvSpPr>
            <a:spLocks noGrp="1"/>
          </p:cNvSpPr>
          <p:nvPr>
            <p:ph type="body" sz="quarter" idx="10"/>
          </p:nvPr>
        </p:nvSpPr>
        <p:spPr>
          <a:xfrm>
            <a:off x="381000" y="1411552"/>
            <a:ext cx="8382000" cy="2068259"/>
          </a:xfrm>
        </p:spPr>
        <p:txBody>
          <a:bodyPr/>
          <a:lstStyle/>
          <a:p>
            <a:r>
              <a:rPr lang="en-US" dirty="0" smtClean="0"/>
              <a:t>What’s New in SharePoint 2010 Workflow</a:t>
            </a:r>
          </a:p>
          <a:p>
            <a:r>
              <a:rPr lang="en-US" dirty="0" smtClean="0"/>
              <a:t>Designing Workflows with SPD</a:t>
            </a:r>
          </a:p>
          <a:p>
            <a:r>
              <a:rPr lang="en-US" dirty="0" smtClean="0"/>
              <a:t>Developing Workflows with VS 2010</a:t>
            </a:r>
          </a:p>
          <a:p>
            <a:endParaRPr lang="en-US" dirty="0"/>
          </a:p>
        </p:txBody>
      </p:sp>
    </p:spTree>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Workflow Events</a:t>
            </a:r>
            <a:endParaRPr lang="en-US" dirty="0"/>
          </a:p>
        </p:txBody>
      </p:sp>
      <p:sp>
        <p:nvSpPr>
          <p:cNvPr id="3" name="Text Placeholder 2"/>
          <p:cNvSpPr>
            <a:spLocks noGrp="1"/>
          </p:cNvSpPr>
          <p:nvPr>
            <p:ph type="body" sz="quarter" idx="10"/>
          </p:nvPr>
        </p:nvSpPr>
        <p:spPr>
          <a:xfrm>
            <a:off x="381000" y="1411552"/>
            <a:ext cx="8382000" cy="3490186"/>
          </a:xfrm>
        </p:spPr>
        <p:txBody>
          <a:bodyPr/>
          <a:lstStyle/>
          <a:p>
            <a:r>
              <a:rPr lang="en-US" dirty="0" smtClean="0"/>
              <a:t>Events fired during workflow lifetime</a:t>
            </a:r>
          </a:p>
          <a:p>
            <a:pPr lvl="1"/>
            <a:r>
              <a:rPr lang="en-US" dirty="0" smtClean="0"/>
              <a:t>Started, Completed…</a:t>
            </a:r>
          </a:p>
          <a:p>
            <a:r>
              <a:rPr lang="en-US" dirty="0" smtClean="0"/>
              <a:t>Scenarios</a:t>
            </a:r>
          </a:p>
          <a:p>
            <a:pPr lvl="1"/>
            <a:r>
              <a:rPr lang="en-US" dirty="0" smtClean="0"/>
              <a:t>Call sub-workflows and wait for completion</a:t>
            </a:r>
          </a:p>
          <a:p>
            <a:pPr lvl="1"/>
            <a:r>
              <a:rPr lang="en-US" dirty="0" smtClean="0"/>
              <a:t>Provide more elaborate error handling</a:t>
            </a:r>
          </a:p>
          <a:p>
            <a:endParaRPr lang="en-US" dirty="0" smtClean="0"/>
          </a:p>
          <a:p>
            <a:r>
              <a:rPr lang="en-US" dirty="0" smtClean="0"/>
              <a:t>Familiar model for developers</a:t>
            </a:r>
            <a:endParaRPr lang="en-US" dirty="0"/>
          </a:p>
        </p:txBody>
      </p:sp>
    </p:spTree>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SPWorklowEventReceiver</a:t>
            </a:r>
            <a:endParaRPr lang="nl-NL" dirty="0"/>
          </a:p>
        </p:txBody>
      </p:sp>
      <p:sp>
        <p:nvSpPr>
          <p:cNvPr id="3" name="Text Placeholder 2"/>
          <p:cNvSpPr>
            <a:spLocks noGrp="1"/>
          </p:cNvSpPr>
          <p:nvPr>
            <p:ph type="body" sz="quarter" idx="10"/>
          </p:nvPr>
        </p:nvSpPr>
        <p:spPr>
          <a:xfrm>
            <a:off x="381000" y="1411552"/>
            <a:ext cx="8382000" cy="4235006"/>
          </a:xfrm>
        </p:spPr>
        <p:txBody>
          <a:bodyPr/>
          <a:lstStyle/>
          <a:p>
            <a:r>
              <a:rPr lang="en-US" dirty="0" smtClean="0"/>
              <a:t>Base class for handling workflow events</a:t>
            </a:r>
          </a:p>
          <a:p>
            <a:endParaRPr lang="en-US" dirty="0" smtClean="0"/>
          </a:p>
          <a:p>
            <a:endParaRPr lang="en-US" dirty="0" smtClean="0"/>
          </a:p>
          <a:p>
            <a:endParaRPr lang="en-US" dirty="0" smtClean="0"/>
          </a:p>
          <a:p>
            <a:endParaRPr lang="en-US" dirty="0" smtClean="0"/>
          </a:p>
          <a:p>
            <a:endParaRPr lang="en-US" dirty="0" smtClean="0"/>
          </a:p>
          <a:p>
            <a:endParaRPr lang="en-US" dirty="0" smtClean="0"/>
          </a:p>
          <a:p>
            <a:r>
              <a:rPr lang="en-US" dirty="0" smtClean="0"/>
              <a:t>Register on site / list / content type</a:t>
            </a:r>
            <a:endParaRPr lang="nl-NL" dirty="0"/>
          </a:p>
        </p:txBody>
      </p:sp>
      <p:sp>
        <p:nvSpPr>
          <p:cNvPr id="1028" name="Rectangle 4"/>
          <p:cNvSpPr>
            <a:spLocks noChangeArrowheads="1"/>
          </p:cNvSpPr>
          <p:nvPr/>
        </p:nvSpPr>
        <p:spPr bwMode="auto">
          <a:xfrm>
            <a:off x="762000" y="1981200"/>
            <a:ext cx="7696200" cy="2554545"/>
          </a:xfrm>
          <a:prstGeom prst="rect">
            <a:avLst/>
          </a:prstGeom>
          <a:solidFill>
            <a:schemeClr val="tx1"/>
          </a:solidFill>
          <a:ln w="19050">
            <a:solidFill>
              <a:schemeClr val="bg1"/>
            </a:solidFill>
            <a:miter lim="800000"/>
            <a:headEnd/>
            <a:tailEnd/>
          </a:ln>
          <a:effectLst>
            <a:outerShdw blurRad="50800" dist="38100" dir="18900000" algn="bl" rotWithShape="0">
              <a:prstClr val="black">
                <a:alpha val="40000"/>
              </a:prstClr>
            </a:outerShdw>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33CC"/>
                </a:solidFill>
                <a:effectLst/>
                <a:latin typeface="Consolas" pitchFamily="49" charset="0"/>
                <a:ea typeface="Calibri" pitchFamily="34" charset="0"/>
                <a:cs typeface="Courier New" pitchFamily="49" charset="0"/>
              </a:rPr>
              <a:t>public class </a:t>
            </a:r>
            <a:r>
              <a:rPr kumimoji="0" lang="en-US" sz="1600" b="0" i="0" u="none" strike="noStrike" cap="none" normalizeH="0" baseline="0" dirty="0" err="1" smtClean="0">
                <a:ln>
                  <a:noFill/>
                </a:ln>
                <a:solidFill>
                  <a:srgbClr val="33CCFF"/>
                </a:solidFill>
                <a:effectLst/>
                <a:latin typeface="Consolas" pitchFamily="49" charset="0"/>
                <a:ea typeface="Calibri" pitchFamily="34" charset="0"/>
                <a:cs typeface="Courier New" pitchFamily="49" charset="0"/>
              </a:rPr>
              <a:t>MyWorkflowEventReceiver</a:t>
            </a:r>
            <a:endParaRPr kumimoji="0" lang="nl-NL" sz="1600" b="0" i="0" u="none" strike="noStrike" cap="none" normalizeH="0" baseline="0" dirty="0" smtClean="0">
              <a:ln>
                <a:noFill/>
              </a:ln>
              <a:solidFill>
                <a:srgbClr val="33CCFF"/>
              </a:solidFill>
              <a:effectLst/>
              <a:latin typeface="Consolas" pitchFamily="49"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bg1"/>
                </a:solidFill>
                <a:effectLst/>
                <a:latin typeface="Consolas" pitchFamily="49" charset="0"/>
                <a:ea typeface="Calibri" pitchFamily="34" charset="0"/>
                <a:cs typeface="Courier New" pitchFamily="49" charset="0"/>
              </a:rPr>
              <a:t>    : </a:t>
            </a:r>
            <a:r>
              <a:rPr kumimoji="0" lang="en-US" sz="1600" b="0" i="0" u="none" strike="noStrike" cap="none" normalizeH="0" baseline="0" dirty="0" err="1" smtClean="0">
                <a:ln>
                  <a:noFill/>
                </a:ln>
                <a:solidFill>
                  <a:srgbClr val="33CCFF"/>
                </a:solidFill>
                <a:effectLst/>
                <a:latin typeface="Consolas" pitchFamily="49" charset="0"/>
                <a:ea typeface="Calibri" pitchFamily="34" charset="0"/>
                <a:cs typeface="Courier New" pitchFamily="49" charset="0"/>
              </a:rPr>
              <a:t>SPWorkflowEventReceiver</a:t>
            </a:r>
            <a:endParaRPr kumimoji="0" lang="nl-NL" sz="1600" b="0" i="0" u="none" strike="noStrike" cap="none" normalizeH="0" baseline="0" dirty="0" smtClean="0">
              <a:ln>
                <a:noFill/>
              </a:ln>
              <a:solidFill>
                <a:srgbClr val="33CCFF"/>
              </a:solidFill>
              <a:effectLst/>
              <a:latin typeface="Consolas" pitchFamily="49"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bg1"/>
                </a:solidFill>
                <a:effectLst/>
                <a:latin typeface="Consolas" pitchFamily="49" charset="0"/>
                <a:ea typeface="Calibri" pitchFamily="34" charset="0"/>
                <a:cs typeface="Courier New" pitchFamily="49" charset="0"/>
              </a:rPr>
              <a:t>{</a:t>
            </a:r>
            <a:endParaRPr kumimoji="0" lang="nl-NL" sz="1600" b="0" i="0" u="none" strike="noStrike" cap="none" normalizeH="0" baseline="0" dirty="0" smtClean="0">
              <a:ln>
                <a:noFill/>
              </a:ln>
              <a:solidFill>
                <a:schemeClr val="bg1"/>
              </a:solidFill>
              <a:effectLst/>
              <a:latin typeface="Consolas" pitchFamily="49"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bg1"/>
                </a:solidFill>
                <a:effectLst/>
                <a:latin typeface="Consolas" pitchFamily="49" charset="0"/>
                <a:ea typeface="Calibri" pitchFamily="34" charset="0"/>
                <a:cs typeface="Courier New" pitchFamily="49" charset="0"/>
              </a:rPr>
              <a:t>    </a:t>
            </a:r>
            <a:r>
              <a:rPr kumimoji="0" lang="en-US" sz="1600" b="0" i="0" u="none" strike="noStrike" cap="none" normalizeH="0" baseline="0" dirty="0" smtClean="0">
                <a:ln>
                  <a:noFill/>
                </a:ln>
                <a:solidFill>
                  <a:srgbClr val="0033CC"/>
                </a:solidFill>
                <a:effectLst/>
                <a:latin typeface="Consolas" pitchFamily="49" charset="0"/>
                <a:ea typeface="Calibri" pitchFamily="34" charset="0"/>
                <a:cs typeface="Courier New" pitchFamily="49" charset="0"/>
              </a:rPr>
              <a:t>public override void </a:t>
            </a:r>
            <a:r>
              <a:rPr kumimoji="0" lang="en-US" sz="1600" b="0" i="0" u="none" strike="noStrike" cap="none" normalizeH="0" baseline="0" dirty="0" err="1" smtClean="0">
                <a:ln>
                  <a:noFill/>
                </a:ln>
                <a:solidFill>
                  <a:schemeClr val="bg1"/>
                </a:solidFill>
                <a:effectLst/>
                <a:latin typeface="Consolas" pitchFamily="49" charset="0"/>
                <a:ea typeface="Calibri" pitchFamily="34" charset="0"/>
                <a:cs typeface="Courier New" pitchFamily="49" charset="0"/>
              </a:rPr>
              <a:t>WorkflowStarting</a:t>
            </a:r>
            <a:r>
              <a:rPr kumimoji="0" lang="en-US" sz="1600" b="0" i="0" u="none" strike="noStrike" cap="none" normalizeH="0" baseline="0" dirty="0" smtClean="0">
                <a:ln>
                  <a:noFill/>
                </a:ln>
                <a:solidFill>
                  <a:schemeClr val="bg1"/>
                </a:solidFill>
                <a:effectLst/>
                <a:latin typeface="Consolas" pitchFamily="49" charset="0"/>
                <a:ea typeface="Calibri" pitchFamily="34" charset="0"/>
                <a:cs typeface="Courier New" pitchFamily="49" charset="0"/>
              </a:rPr>
              <a:t>(</a:t>
            </a:r>
            <a:endParaRPr kumimoji="0" lang="nl-NL" sz="1600" b="0" i="0" u="none" strike="noStrike" cap="none" normalizeH="0" baseline="0" dirty="0" smtClean="0">
              <a:ln>
                <a:noFill/>
              </a:ln>
              <a:solidFill>
                <a:schemeClr val="bg1"/>
              </a:solidFill>
              <a:effectLst/>
              <a:latin typeface="Consolas" pitchFamily="49"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bg1"/>
                </a:solidFill>
                <a:effectLst/>
                <a:latin typeface="Consolas" pitchFamily="49" charset="0"/>
                <a:ea typeface="Calibri" pitchFamily="34" charset="0"/>
                <a:cs typeface="Courier New" pitchFamily="49" charset="0"/>
              </a:rPr>
              <a:t>        </a:t>
            </a:r>
            <a:r>
              <a:rPr kumimoji="0" lang="en-US" sz="1600" b="0" i="0" u="none" strike="noStrike" cap="none" normalizeH="0" baseline="0" dirty="0" err="1" smtClean="0">
                <a:ln>
                  <a:noFill/>
                </a:ln>
                <a:solidFill>
                  <a:srgbClr val="33CCFF"/>
                </a:solidFill>
                <a:effectLst/>
                <a:latin typeface="Consolas" pitchFamily="49" charset="0"/>
                <a:ea typeface="Calibri" pitchFamily="34" charset="0"/>
                <a:cs typeface="Courier New" pitchFamily="49" charset="0"/>
              </a:rPr>
              <a:t>SPWorkflowEventProperties</a:t>
            </a:r>
            <a:r>
              <a:rPr kumimoji="0" lang="en-US" sz="1600" b="0" i="0" u="none" strike="noStrike" cap="none" normalizeH="0" baseline="0" dirty="0" smtClean="0">
                <a:ln>
                  <a:noFill/>
                </a:ln>
                <a:solidFill>
                  <a:schemeClr val="bg1"/>
                </a:solidFill>
                <a:effectLst/>
                <a:latin typeface="Consolas" pitchFamily="49" charset="0"/>
                <a:ea typeface="Calibri" pitchFamily="34" charset="0"/>
                <a:cs typeface="Courier New" pitchFamily="49" charset="0"/>
              </a:rPr>
              <a:t> properties)</a:t>
            </a:r>
            <a:endParaRPr kumimoji="0" lang="nl-NL" sz="1600" b="0" i="0" u="none" strike="noStrike" cap="none" normalizeH="0" baseline="0" dirty="0" smtClean="0">
              <a:ln>
                <a:noFill/>
              </a:ln>
              <a:solidFill>
                <a:schemeClr val="bg1"/>
              </a:solidFill>
              <a:effectLst/>
              <a:latin typeface="Consolas" pitchFamily="49"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bg1"/>
                </a:solidFill>
                <a:effectLst/>
                <a:latin typeface="Consolas" pitchFamily="49" charset="0"/>
                <a:ea typeface="Calibri" pitchFamily="34" charset="0"/>
                <a:cs typeface="Courier New" pitchFamily="49" charset="0"/>
              </a:rPr>
              <a:t>    {</a:t>
            </a:r>
            <a:endParaRPr kumimoji="0" lang="nl-NL" sz="1600" b="0" i="0" u="none" strike="noStrike" cap="none" normalizeH="0" baseline="0" dirty="0" smtClean="0">
              <a:ln>
                <a:noFill/>
              </a:ln>
              <a:solidFill>
                <a:schemeClr val="bg1"/>
              </a:solidFill>
              <a:effectLst/>
              <a:latin typeface="Consolas" pitchFamily="49"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bg1"/>
                </a:solidFill>
                <a:effectLst/>
                <a:latin typeface="Consolas" pitchFamily="49" charset="0"/>
                <a:ea typeface="Calibri" pitchFamily="34" charset="0"/>
                <a:cs typeface="Courier New" pitchFamily="49" charset="0"/>
              </a:rPr>
              <a:t>        </a:t>
            </a:r>
            <a:r>
              <a:rPr kumimoji="0" lang="en-US" sz="1600" b="0" i="0" u="none" strike="noStrike" cap="none" normalizeH="0" baseline="0" dirty="0" smtClean="0">
                <a:ln>
                  <a:noFill/>
                </a:ln>
                <a:solidFill>
                  <a:srgbClr val="00B050"/>
                </a:solidFill>
                <a:effectLst/>
                <a:latin typeface="Consolas" pitchFamily="49" charset="0"/>
                <a:ea typeface="Calibri" pitchFamily="34" charset="0"/>
                <a:cs typeface="Courier New" pitchFamily="49" charset="0"/>
              </a:rPr>
              <a:t>// your code here</a:t>
            </a:r>
            <a:endParaRPr kumimoji="0" lang="nl-NL" sz="1600" b="0" i="0" u="none" strike="noStrike" cap="none" normalizeH="0" baseline="0" dirty="0" smtClean="0">
              <a:ln>
                <a:noFill/>
              </a:ln>
              <a:solidFill>
                <a:srgbClr val="00B050"/>
              </a:solidFill>
              <a:effectLst/>
              <a:latin typeface="Consolas" pitchFamily="49"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bg1"/>
                </a:solidFill>
                <a:effectLst/>
                <a:latin typeface="Consolas" pitchFamily="49" charset="0"/>
                <a:ea typeface="Calibri" pitchFamily="34" charset="0"/>
                <a:cs typeface="Courier New" pitchFamily="49" charset="0"/>
              </a:rPr>
              <a:t>        </a:t>
            </a:r>
            <a:r>
              <a:rPr kumimoji="0" lang="en-US" sz="1600" b="0" i="0" u="none" strike="noStrike" cap="none" normalizeH="0" baseline="0" dirty="0" err="1" smtClean="0">
                <a:ln>
                  <a:noFill/>
                </a:ln>
                <a:solidFill>
                  <a:srgbClr val="0033CC"/>
                </a:solidFill>
                <a:effectLst/>
                <a:latin typeface="Consolas" pitchFamily="49" charset="0"/>
                <a:ea typeface="Calibri" pitchFamily="34" charset="0"/>
                <a:cs typeface="Courier New" pitchFamily="49" charset="0"/>
              </a:rPr>
              <a:t>base</a:t>
            </a:r>
            <a:r>
              <a:rPr kumimoji="0" lang="en-US" sz="1600" b="0" i="0" u="none" strike="noStrike" cap="none" normalizeH="0" baseline="0" dirty="0" err="1" smtClean="0">
                <a:ln>
                  <a:noFill/>
                </a:ln>
                <a:solidFill>
                  <a:schemeClr val="bg1"/>
                </a:solidFill>
                <a:effectLst/>
                <a:latin typeface="Consolas" pitchFamily="49" charset="0"/>
                <a:ea typeface="Calibri" pitchFamily="34" charset="0"/>
                <a:cs typeface="Courier New" pitchFamily="49" charset="0"/>
              </a:rPr>
              <a:t>.WorkflowStarting</a:t>
            </a:r>
            <a:r>
              <a:rPr kumimoji="0" lang="en-US" sz="1600" b="0" i="0" u="none" strike="noStrike" cap="none" normalizeH="0" baseline="0" dirty="0" smtClean="0">
                <a:ln>
                  <a:noFill/>
                </a:ln>
                <a:solidFill>
                  <a:schemeClr val="bg1"/>
                </a:solidFill>
                <a:effectLst/>
                <a:latin typeface="Consolas" pitchFamily="49" charset="0"/>
                <a:ea typeface="Calibri" pitchFamily="34" charset="0"/>
                <a:cs typeface="Courier New" pitchFamily="49" charset="0"/>
              </a:rPr>
              <a:t>(properties);</a:t>
            </a:r>
            <a:endParaRPr kumimoji="0" lang="nl-NL" sz="1600" b="0" i="0" u="none" strike="noStrike" cap="none" normalizeH="0" baseline="0" dirty="0" smtClean="0">
              <a:ln>
                <a:noFill/>
              </a:ln>
              <a:solidFill>
                <a:schemeClr val="bg1"/>
              </a:solidFill>
              <a:effectLst/>
              <a:latin typeface="Consolas" pitchFamily="49"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bg1"/>
                </a:solidFill>
                <a:effectLst/>
                <a:latin typeface="Consolas" pitchFamily="49" charset="0"/>
                <a:ea typeface="Calibri" pitchFamily="34" charset="0"/>
                <a:cs typeface="Courier New" pitchFamily="49" charset="0"/>
              </a:rPr>
              <a:t>    </a:t>
            </a:r>
            <a:r>
              <a:rPr kumimoji="0" lang="nl-NL" sz="1600" b="0" i="0" u="none" strike="noStrike" cap="none" normalizeH="0" baseline="0" dirty="0" smtClean="0">
                <a:ln>
                  <a:noFill/>
                </a:ln>
                <a:solidFill>
                  <a:schemeClr val="bg1"/>
                </a:solidFill>
                <a:effectLst/>
                <a:latin typeface="Consolas" pitchFamily="49" charset="0"/>
                <a:ea typeface="Calibri" pitchFamily="34" charset="0"/>
                <a:cs typeface="Courier New" pitchFamily="49" charset="0"/>
              </a:rPr>
              <a:t>}</a:t>
            </a:r>
            <a:endParaRPr kumimoji="0" lang="nl-NL" sz="1600" b="0" i="0" u="none" strike="noStrike" cap="none" normalizeH="0" baseline="0" dirty="0" smtClean="0">
              <a:ln>
                <a:noFill/>
              </a:ln>
              <a:solidFill>
                <a:schemeClr val="bg1"/>
              </a:solidFill>
              <a:effectLst/>
              <a:latin typeface="Consolas" pitchFamily="49"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nl-NL" sz="1600" b="0" i="0" u="none" strike="noStrike" cap="none" normalizeH="0" baseline="0" dirty="0" smtClean="0">
                <a:ln>
                  <a:noFill/>
                </a:ln>
                <a:solidFill>
                  <a:schemeClr val="bg1"/>
                </a:solidFill>
                <a:effectLst/>
                <a:latin typeface="Consolas" pitchFamily="49" charset="0"/>
                <a:ea typeface="Calibri" pitchFamily="34" charset="0"/>
                <a:cs typeface="Courier New" pitchFamily="49" charset="0"/>
              </a:rPr>
              <a:t>}</a:t>
            </a:r>
            <a:endParaRPr kumimoji="0" lang="nl-NL" sz="1600" b="0" i="0" u="none" strike="noStrike" cap="none" normalizeH="0" baseline="0" dirty="0" smtClean="0">
              <a:ln>
                <a:noFill/>
              </a:ln>
              <a:solidFill>
                <a:schemeClr val="bg1"/>
              </a:solidFill>
              <a:effectLst/>
              <a:latin typeface="Consolas" pitchFamily="49" charset="0"/>
              <a:cs typeface="Arial" pitchFamily="34" charset="0"/>
            </a:endParaRPr>
          </a:p>
        </p:txBody>
      </p:sp>
    </p:spTree>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09398"/>
          </a:xfrm>
        </p:spPr>
        <p:txBody>
          <a:bodyPr/>
          <a:lstStyle/>
          <a:p>
            <a:r>
              <a:rPr dirty="0" smtClean="0"/>
              <a:t>External Data in SharePoint 2007</a:t>
            </a:r>
            <a:endParaRPr lang="nl-NL" dirty="0"/>
          </a:p>
        </p:txBody>
      </p:sp>
      <p:grpSp>
        <p:nvGrpSpPr>
          <p:cNvPr id="32" name="Group 31"/>
          <p:cNvGrpSpPr/>
          <p:nvPr/>
        </p:nvGrpSpPr>
        <p:grpSpPr>
          <a:xfrm>
            <a:off x="304800" y="2400300"/>
            <a:ext cx="2286000" cy="2133600"/>
            <a:chOff x="152400" y="2438400"/>
            <a:chExt cx="2286000" cy="2133600"/>
          </a:xfrm>
        </p:grpSpPr>
        <p:sp>
          <p:nvSpPr>
            <p:cNvPr id="15" name="Rounded Rectangle 14"/>
            <p:cNvSpPr/>
            <p:nvPr/>
          </p:nvSpPr>
          <p:spPr bwMode="auto">
            <a:xfrm>
              <a:off x="152400" y="2438400"/>
              <a:ext cx="2286000" cy="2133600"/>
            </a:xfrm>
            <a:prstGeom prst="round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nl-NL" sz="2300" dirty="0" smtClean="0">
                  <a:solidFill>
                    <a:schemeClr val="bg1"/>
                  </a:solidFill>
                  <a:effectLst>
                    <a:outerShdw blurRad="38100" dist="38100" dir="2700000" algn="tl">
                      <a:srgbClr val="000000">
                        <a:alpha val="43137"/>
                      </a:srgbClr>
                    </a:outerShdw>
                  </a:effectLst>
                  <a:latin typeface="Segoe" pitchFamily="34" charset="0"/>
                </a:rPr>
                <a:t>SharePoint Data</a:t>
              </a:r>
            </a:p>
          </p:txBody>
        </p:sp>
        <p:pic>
          <p:nvPicPr>
            <p:cNvPr id="2052" name="Picture 4" descr="\\ccsrvdc\Course Material\Resources\Set1\image227.png"/>
            <p:cNvPicPr>
              <a:picLocks noChangeAspect="1" noChangeArrowheads="1"/>
            </p:cNvPicPr>
            <p:nvPr/>
          </p:nvPicPr>
          <p:blipFill>
            <a:blip r:embed="rId3" cstate="print"/>
            <a:srcRect/>
            <a:stretch>
              <a:fillRect/>
            </a:stretch>
          </p:blipFill>
          <p:spPr bwMode="auto">
            <a:xfrm>
              <a:off x="381000" y="3352800"/>
              <a:ext cx="1828800" cy="1066800"/>
            </a:xfrm>
            <a:prstGeom prst="rect">
              <a:avLst/>
            </a:prstGeom>
            <a:ln/>
          </p:spPr>
          <p:style>
            <a:lnRef idx="2">
              <a:schemeClr val="accent1"/>
            </a:lnRef>
            <a:fillRef idx="1">
              <a:schemeClr val="lt1"/>
            </a:fillRef>
            <a:effectRef idx="0">
              <a:schemeClr val="accent1"/>
            </a:effectRef>
            <a:fontRef idx="minor">
              <a:schemeClr val="dk1"/>
            </a:fontRef>
          </p:style>
        </p:pic>
      </p:grpSp>
      <p:grpSp>
        <p:nvGrpSpPr>
          <p:cNvPr id="31" name="Group 30"/>
          <p:cNvGrpSpPr/>
          <p:nvPr/>
        </p:nvGrpSpPr>
        <p:grpSpPr>
          <a:xfrm>
            <a:off x="6553200" y="2400300"/>
            <a:ext cx="2286000" cy="2133600"/>
            <a:chOff x="5715000" y="2362200"/>
            <a:chExt cx="2286000" cy="2133600"/>
          </a:xfrm>
        </p:grpSpPr>
        <p:sp>
          <p:nvSpPr>
            <p:cNvPr id="16" name="Rounded Rectangle 15"/>
            <p:cNvSpPr/>
            <p:nvPr/>
          </p:nvSpPr>
          <p:spPr bwMode="auto">
            <a:xfrm>
              <a:off x="5715000" y="2362200"/>
              <a:ext cx="2286000" cy="2133600"/>
            </a:xfrm>
            <a:prstGeom prst="roundRect">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nl-NL" sz="2300" dirty="0" smtClean="0">
                  <a:solidFill>
                    <a:schemeClr val="bg1"/>
                  </a:solidFill>
                  <a:effectLst>
                    <a:outerShdw blurRad="38100" dist="38100" dir="2700000" algn="tl">
                      <a:srgbClr val="000000">
                        <a:alpha val="43137"/>
                      </a:srgbClr>
                    </a:outerShdw>
                  </a:effectLst>
                  <a:latin typeface="Segoe" pitchFamily="34" charset="0"/>
                </a:rPr>
                <a:t>External Data</a:t>
              </a:r>
            </a:p>
          </p:txBody>
        </p:sp>
        <p:pic>
          <p:nvPicPr>
            <p:cNvPr id="2053" name="Picture 5" descr="\\ccsrvdc\Course Material\Resources\Set1\image135.png"/>
            <p:cNvPicPr>
              <a:picLocks noChangeAspect="1" noChangeArrowheads="1"/>
            </p:cNvPicPr>
            <p:nvPr/>
          </p:nvPicPr>
          <p:blipFill>
            <a:blip r:embed="rId4" cstate="print"/>
            <a:srcRect/>
            <a:stretch>
              <a:fillRect/>
            </a:stretch>
          </p:blipFill>
          <p:spPr bwMode="auto">
            <a:xfrm>
              <a:off x="6220046" y="3048000"/>
              <a:ext cx="1275908" cy="1219200"/>
            </a:xfrm>
            <a:prstGeom prst="rect">
              <a:avLst/>
            </a:prstGeom>
            <a:ln>
              <a:noFill/>
            </a:ln>
          </p:spPr>
          <p:style>
            <a:lnRef idx="2">
              <a:schemeClr val="accent3"/>
            </a:lnRef>
            <a:fillRef idx="1">
              <a:schemeClr val="lt1"/>
            </a:fillRef>
            <a:effectRef idx="0">
              <a:schemeClr val="accent3"/>
            </a:effectRef>
            <a:fontRef idx="minor">
              <a:schemeClr val="dk1"/>
            </a:fontRef>
          </p:style>
        </p:pic>
      </p:grpSp>
      <p:sp>
        <p:nvSpPr>
          <p:cNvPr id="28" name="Right Arrow 27"/>
          <p:cNvSpPr/>
          <p:nvPr/>
        </p:nvSpPr>
        <p:spPr bwMode="auto">
          <a:xfrm>
            <a:off x="5105400" y="3124200"/>
            <a:ext cx="1447800" cy="685800"/>
          </a:xfrm>
          <a:prstGeom prst="rightArrow">
            <a:avLst/>
          </a:prstGeom>
          <a:gradFill flip="none" rotWithShape="1">
            <a:gsLst>
              <a:gs pos="0">
                <a:schemeClr val="accent2">
                  <a:shade val="15000"/>
                  <a:satMod val="180000"/>
                  <a:alpha val="0"/>
                </a:schemeClr>
              </a:gs>
              <a:gs pos="50000">
                <a:schemeClr val="accent2">
                  <a:shade val="45000"/>
                  <a:satMod val="170000"/>
                  <a:alpha val="40000"/>
                </a:schemeClr>
              </a:gs>
              <a:gs pos="70000">
                <a:schemeClr val="accent2">
                  <a:tint val="99000"/>
                  <a:shade val="65000"/>
                  <a:satMod val="155000"/>
                </a:schemeClr>
              </a:gs>
              <a:gs pos="100000">
                <a:schemeClr val="accent2">
                  <a:tint val="95500"/>
                  <a:shade val="100000"/>
                  <a:satMod val="155000"/>
                </a:schemeClr>
              </a:gs>
            </a:gsLst>
            <a:lin ang="0" scaled="1"/>
            <a:tileRect/>
          </a:gradFill>
          <a:ln>
            <a:noFill/>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nl-NL" sz="2300" dirty="0" smtClean="0">
              <a:solidFill>
                <a:srgbClr val="FFFFFF"/>
              </a:solidFill>
              <a:effectLst>
                <a:outerShdw blurRad="38100" dist="38100" dir="2700000" algn="tl">
                  <a:srgbClr val="000000">
                    <a:alpha val="43137"/>
                  </a:srgbClr>
                </a:outerShdw>
              </a:effectLst>
              <a:latin typeface="Segoe" pitchFamily="34" charset="0"/>
            </a:endParaRPr>
          </a:p>
        </p:txBody>
      </p:sp>
      <p:sp>
        <p:nvSpPr>
          <p:cNvPr id="33" name="Right Arrow 32"/>
          <p:cNvSpPr/>
          <p:nvPr/>
        </p:nvSpPr>
        <p:spPr bwMode="auto">
          <a:xfrm flipH="1">
            <a:off x="2590800" y="3124200"/>
            <a:ext cx="1447800" cy="685800"/>
          </a:xfrm>
          <a:prstGeom prst="rightArrow">
            <a:avLst/>
          </a:prstGeom>
          <a:gradFill flip="none" rotWithShape="1">
            <a:gsLst>
              <a:gs pos="0">
                <a:schemeClr val="accent2">
                  <a:shade val="15000"/>
                  <a:satMod val="180000"/>
                  <a:alpha val="0"/>
                </a:schemeClr>
              </a:gs>
              <a:gs pos="50000">
                <a:schemeClr val="accent2">
                  <a:shade val="45000"/>
                  <a:satMod val="170000"/>
                  <a:alpha val="40000"/>
                </a:schemeClr>
              </a:gs>
              <a:gs pos="70000">
                <a:schemeClr val="accent2">
                  <a:tint val="99000"/>
                  <a:shade val="65000"/>
                  <a:satMod val="155000"/>
                </a:schemeClr>
              </a:gs>
              <a:gs pos="100000">
                <a:schemeClr val="accent2">
                  <a:tint val="95500"/>
                  <a:shade val="100000"/>
                  <a:satMod val="155000"/>
                </a:schemeClr>
              </a:gs>
            </a:gsLst>
            <a:lin ang="0" scaled="1"/>
            <a:tileRect/>
          </a:gradFill>
          <a:ln>
            <a:noFill/>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nl-NL" sz="2300" dirty="0" smtClean="0">
              <a:solidFill>
                <a:srgbClr val="FFFFFF"/>
              </a:solidFill>
              <a:effectLst>
                <a:outerShdw blurRad="38100" dist="38100" dir="2700000" algn="tl">
                  <a:srgbClr val="000000">
                    <a:alpha val="43137"/>
                  </a:srgbClr>
                </a:outerShdw>
              </a:effectLst>
              <a:latin typeface="Segoe" pitchFamily="34" charset="0"/>
            </a:endParaRPr>
          </a:p>
        </p:txBody>
      </p:sp>
      <p:pic>
        <p:nvPicPr>
          <p:cNvPr id="9" name="Picture 2" descr="\\ccsrvdc\Course Material\Resources\Set1\image163.png"/>
          <p:cNvPicPr>
            <a:picLocks noChangeAspect="1" noChangeArrowheads="1"/>
          </p:cNvPicPr>
          <p:nvPr/>
        </p:nvPicPr>
        <p:blipFill>
          <a:blip r:embed="rId5" cstate="print"/>
          <a:srcRect/>
          <a:stretch>
            <a:fillRect/>
          </a:stretch>
        </p:blipFill>
        <p:spPr bwMode="auto">
          <a:xfrm>
            <a:off x="3505200" y="2418874"/>
            <a:ext cx="2133600" cy="2096454"/>
          </a:xfrm>
          <a:prstGeom prst="rect">
            <a:avLst/>
          </a:prstGeom>
          <a:noFill/>
        </p:spPr>
      </p:pic>
      <p:sp>
        <p:nvSpPr>
          <p:cNvPr id="34" name="Curved Up Arrow 33"/>
          <p:cNvSpPr/>
          <p:nvPr/>
        </p:nvSpPr>
        <p:spPr bwMode="auto">
          <a:xfrm>
            <a:off x="1371600" y="4495800"/>
            <a:ext cx="3352800" cy="1371600"/>
          </a:xfrm>
          <a:prstGeom prst="curvedUpArrow">
            <a:avLst/>
          </a:prstGeom>
          <a:gradFill flip="none" rotWithShape="1">
            <a:gsLst>
              <a:gs pos="0">
                <a:schemeClr val="accent2">
                  <a:shade val="15000"/>
                  <a:satMod val="180000"/>
                  <a:alpha val="0"/>
                </a:schemeClr>
              </a:gs>
              <a:gs pos="50000">
                <a:schemeClr val="accent2">
                  <a:shade val="45000"/>
                  <a:satMod val="170000"/>
                  <a:alpha val="44000"/>
                </a:schemeClr>
              </a:gs>
              <a:gs pos="70000">
                <a:schemeClr val="accent2">
                  <a:tint val="99000"/>
                  <a:shade val="65000"/>
                  <a:satMod val="155000"/>
                  <a:alpha val="61000"/>
                </a:schemeClr>
              </a:gs>
              <a:gs pos="100000">
                <a:schemeClr val="accent2">
                  <a:tint val="95500"/>
                  <a:shade val="100000"/>
                  <a:satMod val="155000"/>
                </a:schemeClr>
              </a:gs>
            </a:gsLst>
            <a:lin ang="0" scaled="1"/>
            <a:tileRect/>
          </a:gra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nl-NL" sz="2300" dirty="0" smtClean="0">
              <a:solidFill>
                <a:srgbClr val="FFFFFF"/>
              </a:solidFill>
              <a:effectLst>
                <a:outerShdw blurRad="38100" dist="38100" dir="2700000" algn="tl">
                  <a:srgbClr val="000000">
                    <a:alpha val="43137"/>
                  </a:srgbClr>
                </a:outerShdw>
              </a:effectLst>
              <a:latin typeface="Segoe" pitchFamily="34" charset="0"/>
            </a:endParaRPr>
          </a:p>
        </p:txBody>
      </p:sp>
      <p:sp>
        <p:nvSpPr>
          <p:cNvPr id="35" name="TextBox 34"/>
          <p:cNvSpPr txBox="1"/>
          <p:nvPr/>
        </p:nvSpPr>
        <p:spPr>
          <a:xfrm>
            <a:off x="1981200" y="5867400"/>
            <a:ext cx="2236510" cy="400110"/>
          </a:xfrm>
          <a:prstGeom prst="rect">
            <a:avLst/>
          </a:prstGeom>
          <a:noFill/>
        </p:spPr>
        <p:txBody>
          <a:bodyPr wrap="none" rtlCol="0">
            <a:spAutoFit/>
          </a:bodyPr>
          <a:lstStyle/>
          <a:p>
            <a:r>
              <a:rPr lang="nl-NL" sz="2000" dirty="0" smtClean="0"/>
              <a:t>Correlated Events</a:t>
            </a:r>
            <a:endParaRPr lang="nl-NL" sz="2000" dirty="0"/>
          </a:p>
        </p:txBody>
      </p:sp>
    </p:spTree>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64797"/>
          </a:xfrm>
        </p:spPr>
        <p:txBody>
          <a:bodyPr/>
          <a:lstStyle/>
          <a:p>
            <a:r>
              <a:rPr/>
              <a:t>Pluggable </a:t>
            </a:r>
            <a:r>
              <a:rPr smtClean="0"/>
              <a:t>EDE Services</a:t>
            </a:r>
            <a:endParaRPr lang="en-US" dirty="0"/>
          </a:p>
        </p:txBody>
      </p:sp>
      <p:sp>
        <p:nvSpPr>
          <p:cNvPr id="3" name="Text Placeholder 2"/>
          <p:cNvSpPr>
            <a:spLocks noGrp="1"/>
          </p:cNvSpPr>
          <p:nvPr>
            <p:ph type="body" sz="quarter" idx="10"/>
          </p:nvPr>
        </p:nvSpPr>
        <p:spPr>
          <a:xfrm>
            <a:off x="381000" y="1411552"/>
            <a:ext cx="4419600" cy="4001095"/>
          </a:xfrm>
        </p:spPr>
        <p:txBody>
          <a:bodyPr/>
          <a:lstStyle/>
          <a:p>
            <a:r>
              <a:rPr lang="en-US" sz="2600" dirty="0" smtClean="0"/>
              <a:t>Interact with LOB systems by using custom External Data Exchange services</a:t>
            </a:r>
          </a:p>
          <a:p>
            <a:endParaRPr lang="en-US" sz="2600" dirty="0" smtClean="0"/>
          </a:p>
          <a:p>
            <a:r>
              <a:rPr lang="en-US" sz="2600" dirty="0" smtClean="0"/>
              <a:t>Requires low-level understanding of WF layer</a:t>
            </a:r>
          </a:p>
          <a:p>
            <a:endParaRPr lang="en-US" sz="2600" dirty="0" smtClean="0"/>
          </a:p>
          <a:p>
            <a:r>
              <a:rPr lang="en-US" sz="2600" dirty="0" smtClean="0"/>
              <a:t>You can write your own events</a:t>
            </a:r>
          </a:p>
          <a:p>
            <a:pPr lvl="1"/>
            <a:r>
              <a:rPr lang="en-US" sz="2600" dirty="0" smtClean="0"/>
              <a:t>No partial trust</a:t>
            </a:r>
            <a:endParaRPr lang="en-US" sz="2600" dirty="0"/>
          </a:p>
        </p:txBody>
      </p:sp>
      <p:pic>
        <p:nvPicPr>
          <p:cNvPr id="4" name="Picture 3"/>
          <p:cNvPicPr>
            <a:picLocks noChangeAspect="1" noChangeArrowheads="1"/>
          </p:cNvPicPr>
          <p:nvPr/>
        </p:nvPicPr>
        <p:blipFill>
          <a:blip r:embed="rId3" cstate="print"/>
          <a:srcRect/>
          <a:stretch>
            <a:fillRect/>
          </a:stretch>
        </p:blipFill>
        <p:spPr bwMode="auto">
          <a:xfrm>
            <a:off x="4953000" y="1371600"/>
            <a:ext cx="3733800" cy="4319209"/>
          </a:xfrm>
          <a:prstGeom prst="rect">
            <a:avLst/>
          </a:prstGeom>
          <a:noFill/>
          <a:ln w="9525">
            <a:noFill/>
            <a:miter lim="800000"/>
            <a:headEnd/>
            <a:tailEnd/>
          </a:ln>
          <a:effectLst/>
        </p:spPr>
      </p:pic>
    </p:spTree>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09398"/>
          </a:xfrm>
        </p:spPr>
        <p:txBody>
          <a:bodyPr/>
          <a:lstStyle/>
          <a:p>
            <a:r>
              <a:rPr smtClean="0"/>
              <a:t>Flow of Events</a:t>
            </a:r>
            <a:endParaRPr lang="nl-NL" dirty="0"/>
          </a:p>
        </p:txBody>
      </p:sp>
      <p:sp>
        <p:nvSpPr>
          <p:cNvPr id="4" name="Rounded Rectangle 3"/>
          <p:cNvSpPr/>
          <p:nvPr/>
        </p:nvSpPr>
        <p:spPr bwMode="auto">
          <a:xfrm>
            <a:off x="152400" y="1219200"/>
            <a:ext cx="1600200" cy="1066800"/>
          </a:xfrm>
          <a:prstGeom prst="round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300" dirty="0" smtClean="0">
                <a:solidFill>
                  <a:srgbClr val="FFFFFF"/>
                </a:solidFill>
                <a:effectLst>
                  <a:outerShdw blurRad="38100" dist="38100" dir="2700000" algn="tl">
                    <a:srgbClr val="000000">
                      <a:alpha val="43137"/>
                    </a:srgbClr>
                  </a:outerShdw>
                </a:effectLst>
                <a:latin typeface="Segoe" pitchFamily="34" charset="0"/>
              </a:rPr>
              <a:t>Workflow</a:t>
            </a:r>
            <a:endParaRPr lang="nl-NL" sz="2300" dirty="0" smtClean="0">
              <a:solidFill>
                <a:srgbClr val="FFFFFF"/>
              </a:solidFill>
              <a:effectLst>
                <a:outerShdw blurRad="38100" dist="38100" dir="2700000" algn="tl">
                  <a:srgbClr val="000000">
                    <a:alpha val="43137"/>
                  </a:srgbClr>
                </a:outerShdw>
              </a:effectLst>
              <a:latin typeface="Segoe" pitchFamily="34" charset="0"/>
            </a:endParaRPr>
          </a:p>
        </p:txBody>
      </p:sp>
      <p:sp>
        <p:nvSpPr>
          <p:cNvPr id="6" name="Rounded Rectangle 5"/>
          <p:cNvSpPr/>
          <p:nvPr/>
        </p:nvSpPr>
        <p:spPr bwMode="auto">
          <a:xfrm>
            <a:off x="3276600" y="3429000"/>
            <a:ext cx="1752600" cy="1752600"/>
          </a:xfrm>
          <a:prstGeom prst="round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300" dirty="0" smtClean="0">
                <a:solidFill>
                  <a:srgbClr val="FFFFFF"/>
                </a:solidFill>
                <a:effectLst>
                  <a:outerShdw blurRad="38100" dist="38100" dir="2700000" algn="tl">
                    <a:srgbClr val="000000">
                      <a:alpha val="43137"/>
                    </a:srgbClr>
                  </a:outerShdw>
                </a:effectLst>
                <a:latin typeface="Segoe" pitchFamily="34" charset="0"/>
              </a:rPr>
              <a:t>EDE Service</a:t>
            </a:r>
            <a:endParaRPr lang="nl-NL" sz="2300" dirty="0" smtClean="0">
              <a:solidFill>
                <a:srgbClr val="FFFFFF"/>
              </a:solidFill>
              <a:effectLst>
                <a:outerShdw blurRad="38100" dist="38100" dir="2700000" algn="tl">
                  <a:srgbClr val="000000">
                    <a:alpha val="43137"/>
                  </a:srgbClr>
                </a:outerShdw>
              </a:effectLst>
              <a:latin typeface="Segoe" pitchFamily="34" charset="0"/>
            </a:endParaRPr>
          </a:p>
        </p:txBody>
      </p:sp>
      <p:sp>
        <p:nvSpPr>
          <p:cNvPr id="7" name="Rounded Rectangle 6"/>
          <p:cNvSpPr/>
          <p:nvPr/>
        </p:nvSpPr>
        <p:spPr bwMode="auto">
          <a:xfrm>
            <a:off x="6516624" y="4409602"/>
            <a:ext cx="1554480" cy="976213"/>
          </a:xfrm>
          <a:prstGeom prst="round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300" dirty="0" smtClean="0">
                <a:solidFill>
                  <a:srgbClr val="FFFFFF"/>
                </a:solidFill>
                <a:effectLst>
                  <a:outerShdw blurRad="38100" dist="38100" dir="2700000" algn="tl">
                    <a:srgbClr val="000000">
                      <a:alpha val="43137"/>
                    </a:srgbClr>
                  </a:outerShdw>
                </a:effectLst>
                <a:latin typeface="Segoe" pitchFamily="34" charset="0"/>
              </a:rPr>
              <a:t>External System</a:t>
            </a:r>
            <a:endParaRPr lang="nl-NL" sz="2300" dirty="0" smtClean="0">
              <a:solidFill>
                <a:srgbClr val="FFFFFF"/>
              </a:solidFill>
              <a:effectLst>
                <a:outerShdw blurRad="38100" dist="38100" dir="2700000" algn="tl">
                  <a:srgbClr val="000000">
                    <a:alpha val="43137"/>
                  </a:srgbClr>
                </a:outerShdw>
              </a:effectLst>
              <a:latin typeface="Segoe" pitchFamily="34" charset="0"/>
            </a:endParaRPr>
          </a:p>
        </p:txBody>
      </p:sp>
      <p:sp>
        <p:nvSpPr>
          <p:cNvPr id="18" name="Rounded Rectangle 17"/>
          <p:cNvSpPr/>
          <p:nvPr/>
        </p:nvSpPr>
        <p:spPr bwMode="auto">
          <a:xfrm>
            <a:off x="3352800" y="4343400"/>
            <a:ext cx="1600200" cy="609600"/>
          </a:xfrm>
          <a:prstGeom prst="roundRect">
            <a:avLst/>
          </a:prstGeom>
          <a:gradFill flip="none" rotWithShape="1">
            <a:gsLst>
              <a:gs pos="0">
                <a:schemeClr val="accent5"/>
              </a:gs>
              <a:gs pos="49000">
                <a:schemeClr val="accent5"/>
              </a:gs>
              <a:gs pos="50000">
                <a:schemeClr val="accent4"/>
              </a:gs>
              <a:gs pos="100000">
                <a:schemeClr val="accent4"/>
              </a:gs>
            </a:gsLst>
            <a:lin ang="18900000" scaled="1"/>
            <a:tileRect/>
          </a:gradFill>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600" dirty="0" smtClean="0">
                <a:solidFill>
                  <a:srgbClr val="FFFFFF"/>
                </a:solidFill>
                <a:effectLst>
                  <a:outerShdw blurRad="38100" dist="38100" dir="2700000" algn="tl">
                    <a:srgbClr val="000000">
                      <a:alpha val="43137"/>
                    </a:srgbClr>
                  </a:outerShdw>
                </a:effectLst>
                <a:latin typeface="Segoe" pitchFamily="34" charset="0"/>
              </a:rPr>
              <a:t>Subscriptions</a:t>
            </a:r>
            <a:endParaRPr lang="nl-NL" sz="1600" dirty="0" smtClean="0">
              <a:solidFill>
                <a:srgbClr val="FFFFFF"/>
              </a:solidFill>
              <a:effectLst>
                <a:outerShdw blurRad="38100" dist="38100" dir="2700000" algn="tl">
                  <a:srgbClr val="000000">
                    <a:alpha val="43137"/>
                  </a:srgbClr>
                </a:outerShdw>
              </a:effectLst>
              <a:latin typeface="Segoe" pitchFamily="34" charset="0"/>
            </a:endParaRPr>
          </a:p>
        </p:txBody>
      </p:sp>
      <p:sp>
        <p:nvSpPr>
          <p:cNvPr id="44" name="Rounded Rectangle 43"/>
          <p:cNvSpPr/>
          <p:nvPr/>
        </p:nvSpPr>
        <p:spPr bwMode="auto">
          <a:xfrm>
            <a:off x="1676400" y="2209800"/>
            <a:ext cx="1676400" cy="1295400"/>
          </a:xfrm>
          <a:prstGeom prst="round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300" dirty="0" smtClean="0">
                <a:solidFill>
                  <a:srgbClr val="FFFFFF"/>
                </a:solidFill>
                <a:effectLst>
                  <a:outerShdw blurRad="38100" dist="38100" dir="2700000" algn="tl">
                    <a:srgbClr val="000000">
                      <a:alpha val="43137"/>
                    </a:srgbClr>
                  </a:outerShdw>
                </a:effectLst>
                <a:latin typeface="Segoe" pitchFamily="34" charset="0"/>
              </a:rPr>
              <a:t>Workflow</a:t>
            </a:r>
            <a:br>
              <a:rPr lang="en-US" sz="2300" dirty="0" smtClean="0">
                <a:solidFill>
                  <a:srgbClr val="FFFFFF"/>
                </a:solidFill>
                <a:effectLst>
                  <a:outerShdw blurRad="38100" dist="38100" dir="2700000" algn="tl">
                    <a:srgbClr val="000000">
                      <a:alpha val="43137"/>
                    </a:srgbClr>
                  </a:outerShdw>
                </a:effectLst>
                <a:latin typeface="Segoe" pitchFamily="34" charset="0"/>
              </a:rPr>
            </a:br>
            <a:r>
              <a:rPr lang="en-US" sz="2300" dirty="0" smtClean="0">
                <a:solidFill>
                  <a:srgbClr val="FFFFFF"/>
                </a:solidFill>
                <a:effectLst>
                  <a:outerShdw blurRad="38100" dist="38100" dir="2700000" algn="tl">
                    <a:srgbClr val="000000">
                      <a:alpha val="43137"/>
                    </a:srgbClr>
                  </a:outerShdw>
                </a:effectLst>
                <a:latin typeface="Segoe" pitchFamily="34" charset="0"/>
              </a:rPr>
              <a:t>Runtime</a:t>
            </a:r>
            <a:endParaRPr lang="nl-NL" sz="2300" dirty="0" smtClean="0">
              <a:solidFill>
                <a:srgbClr val="FFFFFF"/>
              </a:solidFill>
              <a:effectLst>
                <a:outerShdw blurRad="38100" dist="38100" dir="2700000" algn="tl">
                  <a:srgbClr val="000000">
                    <a:alpha val="43137"/>
                  </a:srgbClr>
                </a:outerShdw>
              </a:effectLst>
              <a:latin typeface="Segoe" pitchFamily="34" charset="0"/>
            </a:endParaRPr>
          </a:p>
        </p:txBody>
      </p:sp>
      <p:sp>
        <p:nvSpPr>
          <p:cNvPr id="46" name="Bent Arrow 45"/>
          <p:cNvSpPr/>
          <p:nvPr/>
        </p:nvSpPr>
        <p:spPr bwMode="auto">
          <a:xfrm rot="5400000">
            <a:off x="1790700" y="1485900"/>
            <a:ext cx="685800" cy="762000"/>
          </a:xfrm>
          <a:prstGeom prst="bentArrow">
            <a:avLst>
              <a:gd name="adj1" fmla="val 25000"/>
              <a:gd name="adj2" fmla="val 25000"/>
              <a:gd name="adj3" fmla="val 25000"/>
              <a:gd name="adj4" fmla="val 43750"/>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nl-NL" sz="2300" dirty="0" smtClean="0">
              <a:solidFill>
                <a:srgbClr val="FFFFFF"/>
              </a:solidFill>
              <a:effectLst>
                <a:outerShdw blurRad="38100" dist="38100" dir="2700000" algn="tl">
                  <a:srgbClr val="000000">
                    <a:alpha val="43137"/>
                  </a:srgbClr>
                </a:outerShdw>
              </a:effectLst>
              <a:latin typeface="Segoe" pitchFamily="34" charset="0"/>
            </a:endParaRPr>
          </a:p>
        </p:txBody>
      </p:sp>
      <p:sp>
        <p:nvSpPr>
          <p:cNvPr id="47" name="TextBox 46"/>
          <p:cNvSpPr txBox="1"/>
          <p:nvPr/>
        </p:nvSpPr>
        <p:spPr>
          <a:xfrm>
            <a:off x="2438400" y="1447800"/>
            <a:ext cx="2326278" cy="369332"/>
          </a:xfrm>
          <a:prstGeom prst="rect">
            <a:avLst/>
          </a:prstGeom>
          <a:noFill/>
        </p:spPr>
        <p:txBody>
          <a:bodyPr wrap="none" rtlCol="0">
            <a:spAutoFit/>
          </a:bodyPr>
          <a:lstStyle/>
          <a:p>
            <a:r>
              <a:rPr lang="en-US" dirty="0" smtClean="0"/>
              <a:t>Call External Method</a:t>
            </a:r>
          </a:p>
        </p:txBody>
      </p:sp>
      <p:sp>
        <p:nvSpPr>
          <p:cNvPr id="48" name="Bent Arrow 47"/>
          <p:cNvSpPr/>
          <p:nvPr/>
        </p:nvSpPr>
        <p:spPr bwMode="auto">
          <a:xfrm rot="5400000">
            <a:off x="3390900" y="2705100"/>
            <a:ext cx="685800" cy="762000"/>
          </a:xfrm>
          <a:prstGeom prst="bentArrow">
            <a:avLst>
              <a:gd name="adj1" fmla="val 25000"/>
              <a:gd name="adj2" fmla="val 25000"/>
              <a:gd name="adj3" fmla="val 25000"/>
              <a:gd name="adj4" fmla="val 43750"/>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nl-NL" sz="2300" dirty="0" smtClean="0">
              <a:solidFill>
                <a:srgbClr val="FFFFFF"/>
              </a:solidFill>
              <a:effectLst>
                <a:outerShdw blurRad="38100" dist="38100" dir="2700000" algn="tl">
                  <a:srgbClr val="000000">
                    <a:alpha val="43137"/>
                  </a:srgbClr>
                </a:outerShdw>
              </a:effectLst>
              <a:latin typeface="Segoe" pitchFamily="34" charset="0"/>
            </a:endParaRPr>
          </a:p>
        </p:txBody>
      </p:sp>
      <p:sp>
        <p:nvSpPr>
          <p:cNvPr id="52" name="Left-Right Arrow 51"/>
          <p:cNvSpPr/>
          <p:nvPr/>
        </p:nvSpPr>
        <p:spPr bwMode="auto">
          <a:xfrm rot="21237721">
            <a:off x="5084312" y="3412532"/>
            <a:ext cx="1474488" cy="461001"/>
          </a:xfrm>
          <a:prstGeom prst="leftRightArrow">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nl-NL" dirty="0" smtClean="0">
              <a:solidFill>
                <a:srgbClr val="FFFFFF"/>
              </a:solidFill>
              <a:effectLst>
                <a:outerShdw blurRad="38100" dist="38100" dir="2700000" algn="tl">
                  <a:srgbClr val="000000">
                    <a:alpha val="43137"/>
                  </a:srgbClr>
                </a:outerShdw>
              </a:effectLst>
              <a:latin typeface="Segoe" pitchFamily="34" charset="0"/>
            </a:endParaRPr>
          </a:p>
        </p:txBody>
      </p:sp>
      <p:sp>
        <p:nvSpPr>
          <p:cNvPr id="53" name="Bent Arrow 52"/>
          <p:cNvSpPr/>
          <p:nvPr/>
        </p:nvSpPr>
        <p:spPr bwMode="auto">
          <a:xfrm rot="16200000">
            <a:off x="2552700" y="3467100"/>
            <a:ext cx="685800" cy="762000"/>
          </a:xfrm>
          <a:prstGeom prst="bentArrow">
            <a:avLst>
              <a:gd name="adj1" fmla="val 25000"/>
              <a:gd name="adj2" fmla="val 25000"/>
              <a:gd name="adj3" fmla="val 25000"/>
              <a:gd name="adj4" fmla="val 43750"/>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nl-NL" sz="2300" dirty="0" smtClean="0">
              <a:solidFill>
                <a:srgbClr val="FFFFFF"/>
              </a:solidFill>
              <a:effectLst>
                <a:outerShdw blurRad="38100" dist="38100" dir="2700000" algn="tl">
                  <a:srgbClr val="000000">
                    <a:alpha val="43137"/>
                  </a:srgbClr>
                </a:outerShdw>
              </a:effectLst>
              <a:latin typeface="Segoe" pitchFamily="34" charset="0"/>
            </a:endParaRPr>
          </a:p>
        </p:txBody>
      </p:sp>
      <p:sp>
        <p:nvSpPr>
          <p:cNvPr id="54" name="Bent Arrow 53"/>
          <p:cNvSpPr/>
          <p:nvPr/>
        </p:nvSpPr>
        <p:spPr bwMode="auto">
          <a:xfrm rot="16200000">
            <a:off x="952500" y="2247900"/>
            <a:ext cx="685800" cy="762000"/>
          </a:xfrm>
          <a:prstGeom prst="bentArrow">
            <a:avLst>
              <a:gd name="adj1" fmla="val 25000"/>
              <a:gd name="adj2" fmla="val 25000"/>
              <a:gd name="adj3" fmla="val 25000"/>
              <a:gd name="adj4" fmla="val 43750"/>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nl-NL" sz="2300" dirty="0" smtClean="0">
              <a:solidFill>
                <a:srgbClr val="FFFFFF"/>
              </a:solidFill>
              <a:effectLst>
                <a:outerShdw blurRad="38100" dist="38100" dir="2700000" algn="tl">
                  <a:srgbClr val="000000">
                    <a:alpha val="43137"/>
                  </a:srgbClr>
                </a:outerShdw>
              </a:effectLst>
              <a:latin typeface="Segoe" pitchFamily="34" charset="0"/>
            </a:endParaRPr>
          </a:p>
        </p:txBody>
      </p:sp>
      <p:sp>
        <p:nvSpPr>
          <p:cNvPr id="56" name="TextBox 55"/>
          <p:cNvSpPr txBox="1"/>
          <p:nvPr/>
        </p:nvSpPr>
        <p:spPr>
          <a:xfrm>
            <a:off x="152400" y="2971800"/>
            <a:ext cx="1428596" cy="369332"/>
          </a:xfrm>
          <a:prstGeom prst="rect">
            <a:avLst/>
          </a:prstGeom>
          <a:noFill/>
        </p:spPr>
        <p:txBody>
          <a:bodyPr wrap="none" rtlCol="0">
            <a:spAutoFit/>
          </a:bodyPr>
          <a:lstStyle/>
          <a:p>
            <a:r>
              <a:rPr lang="en-US" dirty="0" smtClean="0"/>
              <a:t>Raise Event</a:t>
            </a:r>
          </a:p>
        </p:txBody>
      </p:sp>
      <p:sp>
        <p:nvSpPr>
          <p:cNvPr id="17" name="Rounded Rectangle 16"/>
          <p:cNvSpPr/>
          <p:nvPr/>
        </p:nvSpPr>
        <p:spPr bwMode="auto">
          <a:xfrm>
            <a:off x="4587240" y="5608320"/>
            <a:ext cx="1752600" cy="883920"/>
          </a:xfrm>
          <a:prstGeom prst="round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300" dirty="0" smtClean="0">
                <a:solidFill>
                  <a:srgbClr val="FFFFFF"/>
                </a:solidFill>
                <a:effectLst>
                  <a:outerShdw blurRad="38100" dist="38100" dir="2700000" algn="tl">
                    <a:srgbClr val="000000">
                      <a:alpha val="43137"/>
                    </a:srgbClr>
                  </a:outerShdw>
                </a:effectLst>
                <a:latin typeface="Segoe" pitchFamily="34" charset="0"/>
              </a:rPr>
              <a:t>WCF Service</a:t>
            </a:r>
            <a:endParaRPr lang="nl-NL" sz="2300" dirty="0" smtClean="0">
              <a:solidFill>
                <a:srgbClr val="FFFFFF"/>
              </a:solidFill>
              <a:effectLst>
                <a:outerShdw blurRad="38100" dist="38100" dir="2700000" algn="tl">
                  <a:srgbClr val="000000">
                    <a:alpha val="43137"/>
                  </a:srgbClr>
                </a:outerShdw>
              </a:effectLst>
              <a:latin typeface="Segoe" pitchFamily="34" charset="0"/>
            </a:endParaRPr>
          </a:p>
        </p:txBody>
      </p:sp>
      <p:sp>
        <p:nvSpPr>
          <p:cNvPr id="19" name="Bent Arrow 18"/>
          <p:cNvSpPr/>
          <p:nvPr/>
        </p:nvSpPr>
        <p:spPr bwMode="auto">
          <a:xfrm rot="10800000">
            <a:off x="6339840" y="5401056"/>
            <a:ext cx="903732" cy="853440"/>
          </a:xfrm>
          <a:prstGeom prst="bentArrow">
            <a:avLst>
              <a:gd name="adj1" fmla="val 24741"/>
              <a:gd name="adj2" fmla="val 30455"/>
              <a:gd name="adj3" fmla="val 26818"/>
              <a:gd name="adj4" fmla="val 43750"/>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nl-NL" sz="2300" dirty="0" smtClean="0">
              <a:solidFill>
                <a:srgbClr val="FFFFFF"/>
              </a:solidFill>
              <a:effectLst>
                <a:outerShdw blurRad="38100" dist="38100" dir="2700000" algn="tl">
                  <a:srgbClr val="000000">
                    <a:alpha val="43137"/>
                  </a:srgbClr>
                </a:outerShdw>
              </a:effectLst>
              <a:latin typeface="Segoe" pitchFamily="34" charset="0"/>
            </a:endParaRPr>
          </a:p>
        </p:txBody>
      </p:sp>
      <p:sp>
        <p:nvSpPr>
          <p:cNvPr id="20" name="Bent Arrow 19"/>
          <p:cNvSpPr/>
          <p:nvPr/>
        </p:nvSpPr>
        <p:spPr bwMode="auto">
          <a:xfrm rot="16200000">
            <a:off x="3639312" y="5318760"/>
            <a:ext cx="1011936" cy="762000"/>
          </a:xfrm>
          <a:prstGeom prst="bentArrow">
            <a:avLst>
              <a:gd name="adj1" fmla="val 25000"/>
              <a:gd name="adj2" fmla="val 25000"/>
              <a:gd name="adj3" fmla="val 25000"/>
              <a:gd name="adj4" fmla="val 43750"/>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nl-NL" sz="2300" dirty="0" smtClean="0">
              <a:solidFill>
                <a:srgbClr val="FFFFFF"/>
              </a:solidFill>
              <a:effectLst>
                <a:outerShdw blurRad="38100" dist="38100" dir="2700000" algn="tl">
                  <a:srgbClr val="000000">
                    <a:alpha val="43137"/>
                  </a:srgbClr>
                </a:outerShdw>
              </a:effectLst>
              <a:latin typeface="Segoe" pitchFamily="34" charset="0"/>
            </a:endParaRPr>
          </a:p>
        </p:txBody>
      </p:sp>
      <p:sp>
        <p:nvSpPr>
          <p:cNvPr id="21" name="Right Arrow 20"/>
          <p:cNvSpPr/>
          <p:nvPr/>
        </p:nvSpPr>
        <p:spPr bwMode="auto">
          <a:xfrm rot="1044621">
            <a:off x="5035296" y="4279393"/>
            <a:ext cx="1524000" cy="377952"/>
          </a:xfrm>
          <a:prstGeom prst="rightArrow">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nl-NL" sz="1600" dirty="0" smtClean="0">
              <a:solidFill>
                <a:srgbClr val="FFFFFF"/>
              </a:solidFill>
              <a:effectLst>
                <a:outerShdw blurRad="38100" dist="38100" dir="2700000" algn="tl">
                  <a:srgbClr val="000000">
                    <a:alpha val="43137"/>
                  </a:srgbClr>
                </a:outerShdw>
              </a:effectLst>
              <a:latin typeface="Segoe" pitchFamily="34" charset="0"/>
            </a:endParaRPr>
          </a:p>
        </p:txBody>
      </p:sp>
      <p:sp>
        <p:nvSpPr>
          <p:cNvPr id="23" name="Rounded Rectangle 22"/>
          <p:cNvSpPr/>
          <p:nvPr/>
        </p:nvSpPr>
        <p:spPr bwMode="auto">
          <a:xfrm>
            <a:off x="6595872" y="3013618"/>
            <a:ext cx="1554480" cy="976213"/>
          </a:xfrm>
          <a:prstGeom prst="round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300" dirty="0" smtClean="0">
                <a:solidFill>
                  <a:srgbClr val="FFFFFF"/>
                </a:solidFill>
                <a:effectLst>
                  <a:outerShdw blurRad="38100" dist="38100" dir="2700000" algn="tl">
                    <a:srgbClr val="000000">
                      <a:alpha val="43137"/>
                    </a:srgbClr>
                  </a:outerShdw>
                </a:effectLst>
                <a:latin typeface="Segoe" pitchFamily="34" charset="0"/>
              </a:rPr>
              <a:t>External System</a:t>
            </a:r>
            <a:endParaRPr lang="nl-NL" sz="2300" dirty="0" smtClean="0">
              <a:solidFill>
                <a:srgbClr val="FFFFFF"/>
              </a:solidFill>
              <a:effectLst>
                <a:outerShdw blurRad="38100" dist="38100" dir="2700000" algn="tl">
                  <a:srgbClr val="000000">
                    <a:alpha val="43137"/>
                  </a:srgbClr>
                </a:outerShdw>
              </a:effectLst>
              <a:latin typeface="Segoe" pitchFamily="34" charset="0"/>
            </a:endParaRPr>
          </a:p>
        </p:txBody>
      </p:sp>
      <p:sp>
        <p:nvSpPr>
          <p:cNvPr id="26" name="TextBox 25"/>
          <p:cNvSpPr txBox="1"/>
          <p:nvPr/>
        </p:nvSpPr>
        <p:spPr>
          <a:xfrm>
            <a:off x="5559552" y="3870960"/>
            <a:ext cx="441146" cy="369332"/>
          </a:xfrm>
          <a:prstGeom prst="rect">
            <a:avLst/>
          </a:prstGeom>
          <a:noFill/>
        </p:spPr>
        <p:txBody>
          <a:bodyPr wrap="none" rtlCol="0">
            <a:spAutoFit/>
          </a:bodyPr>
          <a:lstStyle/>
          <a:p>
            <a:r>
              <a:rPr lang="en-US" dirty="0" smtClean="0"/>
              <a:t>Or</a:t>
            </a:r>
          </a:p>
        </p:txBody>
      </p:sp>
    </p:spTree>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Developing Workflows with Visual Studio 2010</a:t>
            </a:r>
            <a:endParaRPr lang="en-US" dirty="0"/>
          </a:p>
        </p:txBody>
      </p:sp>
      <p:sp>
        <p:nvSpPr>
          <p:cNvPr id="4" name="Text Placeholder 3"/>
          <p:cNvSpPr>
            <a:spLocks noGrp="1"/>
          </p:cNvSpPr>
          <p:nvPr>
            <p:ph type="body" sz="quarter" idx="10"/>
          </p:nvPr>
        </p:nvSpPr>
        <p:spPr/>
        <p:txBody>
          <a:bodyPr/>
          <a:lstStyle/>
          <a:p>
            <a:r>
              <a:rPr lang="en-US" smtClean="0"/>
              <a:t>demo </a:t>
            </a:r>
            <a:endParaRPr lang="en-US" dirty="0"/>
          </a:p>
        </p:txBody>
      </p:sp>
      <p:sp>
        <p:nvSpPr>
          <p:cNvPr id="5" name="Subtitle 4"/>
          <p:cNvSpPr>
            <a:spLocks noGrp="1"/>
          </p:cNvSpPr>
          <p:nvPr>
            <p:ph type="subTitle" idx="1"/>
          </p:nvPr>
        </p:nvSpPr>
        <p:spPr/>
        <p:txBody>
          <a:bodyPr/>
          <a:lstStyle/>
          <a:p>
            <a:endParaRPr lang="en-US"/>
          </a:p>
        </p:txBody>
      </p:sp>
    </p:spTree>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Text Placeholder 2"/>
          <p:cNvSpPr>
            <a:spLocks noGrp="1"/>
          </p:cNvSpPr>
          <p:nvPr>
            <p:ph type="body" sz="quarter" idx="10"/>
          </p:nvPr>
        </p:nvSpPr>
        <p:spPr>
          <a:xfrm>
            <a:off x="381000" y="1411552"/>
            <a:ext cx="8382000" cy="2068259"/>
          </a:xfrm>
        </p:spPr>
        <p:txBody>
          <a:bodyPr/>
          <a:lstStyle/>
          <a:p>
            <a:r>
              <a:rPr lang="en-US" dirty="0" smtClean="0"/>
              <a:t>What’s New in SharePoint 2010 Workflow</a:t>
            </a:r>
          </a:p>
          <a:p>
            <a:r>
              <a:rPr lang="en-US" dirty="0" smtClean="0"/>
              <a:t>Designing Workflows with SPD</a:t>
            </a:r>
          </a:p>
          <a:p>
            <a:r>
              <a:rPr lang="en-US" dirty="0" smtClean="0"/>
              <a:t>Developing Workflows with VS 2010</a:t>
            </a:r>
          </a:p>
          <a:p>
            <a:endParaRPr lang="en-US" dirty="0"/>
          </a:p>
        </p:txBody>
      </p:sp>
    </p:spTree>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2" descr="D:\Pennie's documents\Images for TechEd06\Shapes_and_Graphics\Internet Cloud\internet cloud.png"/>
          <p:cNvPicPr>
            <a:picLocks noChangeAspect="1" noChangeArrowheads="1"/>
          </p:cNvPicPr>
          <p:nvPr/>
        </p:nvPicPr>
        <p:blipFill>
          <a:blip r:embed="rId3" cstate="print"/>
          <a:srcRect/>
          <a:stretch>
            <a:fillRect/>
          </a:stretch>
        </p:blipFill>
        <p:spPr bwMode="auto">
          <a:xfrm>
            <a:off x="838200" y="914400"/>
            <a:ext cx="7162800" cy="2341443"/>
          </a:xfrm>
          <a:prstGeom prst="rect">
            <a:avLst/>
          </a:prstGeom>
          <a:noFill/>
        </p:spPr>
      </p:pic>
      <p:sp>
        <p:nvSpPr>
          <p:cNvPr id="5" name="Title 4"/>
          <p:cNvSpPr>
            <a:spLocks noGrp="1"/>
          </p:cNvSpPr>
          <p:nvPr>
            <p:ph type="title"/>
          </p:nvPr>
        </p:nvSpPr>
        <p:spPr>
          <a:xfrm>
            <a:off x="381000" y="230188"/>
            <a:ext cx="8382000" cy="609398"/>
          </a:xfrm>
        </p:spPr>
        <p:txBody>
          <a:bodyPr/>
          <a:lstStyle/>
          <a:p>
            <a:r>
              <a:rPr smtClean="0"/>
              <a:t>Process Automation in SharePoint</a:t>
            </a:r>
            <a:endParaRPr lang="nl-NL" dirty="0"/>
          </a:p>
        </p:txBody>
      </p:sp>
      <p:sp>
        <p:nvSpPr>
          <p:cNvPr id="4" name="Rectangle 3"/>
          <p:cNvSpPr/>
          <p:nvPr/>
        </p:nvSpPr>
        <p:spPr bwMode="auto">
          <a:xfrm>
            <a:off x="838200" y="4114800"/>
            <a:ext cx="7239000" cy="1066800"/>
          </a:xfrm>
          <a:prstGeom prst="rect">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300" dirty="0" smtClean="0">
                <a:solidFill>
                  <a:srgbClr val="FFFFFF"/>
                </a:solidFill>
                <a:effectLst>
                  <a:outerShdw blurRad="38100" dist="38100" dir="2700000" algn="tl">
                    <a:srgbClr val="000000">
                      <a:alpha val="43137"/>
                    </a:srgbClr>
                  </a:outerShdw>
                </a:effectLst>
                <a:latin typeface="Segoe" pitchFamily="34" charset="0"/>
              </a:rPr>
              <a:t>SharePoint 2010</a:t>
            </a:r>
            <a:endParaRPr lang="nl-NL" sz="2300" dirty="0" smtClean="0">
              <a:solidFill>
                <a:srgbClr val="FFFFFF"/>
              </a:solidFill>
              <a:effectLst>
                <a:outerShdw blurRad="38100" dist="38100" dir="2700000" algn="tl">
                  <a:srgbClr val="000000">
                    <a:alpha val="43137"/>
                  </a:srgbClr>
                </a:outerShdw>
              </a:effectLst>
              <a:latin typeface="Segoe" pitchFamily="34" charset="0"/>
            </a:endParaRPr>
          </a:p>
        </p:txBody>
      </p:sp>
      <p:sp>
        <p:nvSpPr>
          <p:cNvPr id="7" name="Rectangle 6"/>
          <p:cNvSpPr/>
          <p:nvPr/>
        </p:nvSpPr>
        <p:spPr bwMode="auto">
          <a:xfrm>
            <a:off x="838200" y="3200400"/>
            <a:ext cx="1762259" cy="838200"/>
          </a:xfrm>
          <a:prstGeom prst="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solidFill>
                  <a:srgbClr val="FFFFFF"/>
                </a:solidFill>
                <a:effectLst>
                  <a:outerShdw blurRad="38100" dist="38100" dir="2700000" algn="tl">
                    <a:srgbClr val="000000">
                      <a:alpha val="43137"/>
                    </a:srgbClr>
                  </a:outerShdw>
                </a:effectLst>
                <a:latin typeface="Segoe" pitchFamily="34" charset="0"/>
              </a:rPr>
              <a:t>Event</a:t>
            </a:r>
            <a:endParaRPr lang="nl-NL" sz="2000" dirty="0" smtClean="0">
              <a:solidFill>
                <a:srgbClr val="FFFFFF"/>
              </a:solidFill>
              <a:effectLst>
                <a:outerShdw blurRad="38100" dist="38100" dir="2700000" algn="tl">
                  <a:srgbClr val="000000">
                    <a:alpha val="43137"/>
                  </a:srgbClr>
                </a:outerShdw>
              </a:effectLst>
              <a:latin typeface="Segoe" pitchFamily="34" charset="0"/>
            </a:endParaRPr>
          </a:p>
        </p:txBody>
      </p:sp>
      <p:sp>
        <p:nvSpPr>
          <p:cNvPr id="9" name="Rectangle 8"/>
          <p:cNvSpPr/>
          <p:nvPr/>
        </p:nvSpPr>
        <p:spPr bwMode="auto">
          <a:xfrm>
            <a:off x="4495800" y="3200400"/>
            <a:ext cx="1762259" cy="838200"/>
          </a:xfrm>
          <a:prstGeom prst="rect">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solidFill>
                  <a:srgbClr val="FFFFFF"/>
                </a:solidFill>
                <a:effectLst>
                  <a:outerShdw blurRad="38100" dist="38100" dir="2700000" algn="tl">
                    <a:srgbClr val="000000">
                      <a:alpha val="43137"/>
                    </a:srgbClr>
                  </a:outerShdw>
                </a:effectLst>
                <a:latin typeface="Segoe" pitchFamily="34" charset="0"/>
              </a:rPr>
              <a:t>Messaging</a:t>
            </a:r>
            <a:endParaRPr lang="nl-NL" sz="2000" dirty="0" smtClean="0">
              <a:solidFill>
                <a:srgbClr val="FFFFFF"/>
              </a:solidFill>
              <a:effectLst>
                <a:outerShdw blurRad="38100" dist="38100" dir="2700000" algn="tl">
                  <a:srgbClr val="000000">
                    <a:alpha val="43137"/>
                  </a:srgbClr>
                </a:outerShdw>
              </a:effectLst>
              <a:latin typeface="Segoe" pitchFamily="34" charset="0"/>
            </a:endParaRPr>
          </a:p>
        </p:txBody>
      </p:sp>
      <p:sp>
        <p:nvSpPr>
          <p:cNvPr id="10" name="Rectangle 9"/>
          <p:cNvSpPr/>
          <p:nvPr/>
        </p:nvSpPr>
        <p:spPr bwMode="auto">
          <a:xfrm>
            <a:off x="6324600" y="3200400"/>
            <a:ext cx="1762259" cy="838200"/>
          </a:xfrm>
          <a:prstGeom prst="rect">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solidFill>
                  <a:srgbClr val="FFFFFF"/>
                </a:solidFill>
                <a:effectLst>
                  <a:outerShdw blurRad="38100" dist="38100" dir="2700000" algn="tl">
                    <a:srgbClr val="000000">
                      <a:alpha val="43137"/>
                    </a:srgbClr>
                  </a:outerShdw>
                </a:effectLst>
                <a:latin typeface="Segoe" pitchFamily="34" charset="0"/>
              </a:rPr>
              <a:t>Collaboration</a:t>
            </a:r>
            <a:endParaRPr lang="nl-NL" sz="2000" dirty="0" smtClean="0">
              <a:solidFill>
                <a:srgbClr val="FFFFFF"/>
              </a:solidFill>
              <a:effectLst>
                <a:outerShdw blurRad="38100" dist="38100" dir="2700000" algn="tl">
                  <a:srgbClr val="000000">
                    <a:alpha val="43137"/>
                  </a:srgbClr>
                </a:outerShdw>
              </a:effectLst>
              <a:latin typeface="Segoe" pitchFamily="34" charset="0"/>
            </a:endParaRPr>
          </a:p>
        </p:txBody>
      </p:sp>
      <p:pic>
        <p:nvPicPr>
          <p:cNvPr id="12" name="Picture 34" descr="D:\Pennie's documents\MS Image\NEWFeb15\Windows_Vista_Icons_ for_Marketing_use\ParentalControls.png"/>
          <p:cNvPicPr>
            <a:picLocks noChangeAspect="1" noChangeArrowheads="1"/>
          </p:cNvPicPr>
          <p:nvPr/>
        </p:nvPicPr>
        <p:blipFill>
          <a:blip r:embed="rId4" cstate="print"/>
          <a:srcRect/>
          <a:stretch>
            <a:fillRect/>
          </a:stretch>
        </p:blipFill>
        <p:spPr bwMode="auto">
          <a:xfrm>
            <a:off x="2057400" y="1295400"/>
            <a:ext cx="1032042" cy="1032042"/>
          </a:xfrm>
          <a:prstGeom prst="rect">
            <a:avLst/>
          </a:prstGeom>
          <a:noFill/>
        </p:spPr>
      </p:pic>
      <p:pic>
        <p:nvPicPr>
          <p:cNvPr id="13" name="Picture 14" descr="D:\Pennie's documents\MS Image\NEWFeb15\Windows_Vista_Icons_ for_Marketing_use\Computer.png"/>
          <p:cNvPicPr>
            <a:picLocks noChangeAspect="1" noChangeArrowheads="1"/>
          </p:cNvPicPr>
          <p:nvPr/>
        </p:nvPicPr>
        <p:blipFill>
          <a:blip r:embed="rId5" cstate="print"/>
          <a:srcRect/>
          <a:stretch>
            <a:fillRect/>
          </a:stretch>
        </p:blipFill>
        <p:spPr bwMode="auto">
          <a:xfrm>
            <a:off x="4419600" y="1066800"/>
            <a:ext cx="1094509" cy="1094509"/>
          </a:xfrm>
          <a:prstGeom prst="rect">
            <a:avLst/>
          </a:prstGeom>
          <a:noFill/>
        </p:spPr>
      </p:pic>
      <p:pic>
        <p:nvPicPr>
          <p:cNvPr id="14" name="Picture 36" descr="D:\Pennie's documents\MS Image\NEWFeb15\Windows_Vista_Icons_ for_Marketing_use\PocketPC.png"/>
          <p:cNvPicPr>
            <a:picLocks noChangeAspect="1" noChangeArrowheads="1"/>
          </p:cNvPicPr>
          <p:nvPr/>
        </p:nvPicPr>
        <p:blipFill>
          <a:blip r:embed="rId6" cstate="print"/>
          <a:srcRect/>
          <a:stretch>
            <a:fillRect/>
          </a:stretch>
        </p:blipFill>
        <p:spPr bwMode="auto">
          <a:xfrm>
            <a:off x="5410200" y="1676400"/>
            <a:ext cx="752111" cy="941083"/>
          </a:xfrm>
          <a:prstGeom prst="rect">
            <a:avLst/>
          </a:prstGeom>
          <a:noFill/>
        </p:spPr>
      </p:pic>
      <p:pic>
        <p:nvPicPr>
          <p:cNvPr id="15" name="Picture 8" descr="D:\Pennie's documents\MS Image\NEWFeb15\Windows_Vista_Icons_ for_Marketing_use\Cellphone.png"/>
          <p:cNvPicPr>
            <a:picLocks noChangeAspect="1" noChangeArrowheads="1"/>
          </p:cNvPicPr>
          <p:nvPr/>
        </p:nvPicPr>
        <p:blipFill>
          <a:blip r:embed="rId7" cstate="print"/>
          <a:srcRect/>
          <a:stretch>
            <a:fillRect/>
          </a:stretch>
        </p:blipFill>
        <p:spPr bwMode="auto">
          <a:xfrm>
            <a:off x="6096000" y="1600200"/>
            <a:ext cx="967541" cy="967541"/>
          </a:xfrm>
          <a:prstGeom prst="rect">
            <a:avLst/>
          </a:prstGeom>
          <a:noFill/>
        </p:spPr>
      </p:pic>
      <p:pic>
        <p:nvPicPr>
          <p:cNvPr id="16" name="Picture 4" descr="D:\Pennie's documents\Images for TechEd06\Hardware_Imagery\Server.png"/>
          <p:cNvPicPr>
            <a:picLocks noChangeAspect="1" noChangeArrowheads="1"/>
          </p:cNvPicPr>
          <p:nvPr/>
        </p:nvPicPr>
        <p:blipFill>
          <a:blip r:embed="rId8" cstate="print"/>
          <a:srcRect/>
          <a:stretch>
            <a:fillRect/>
          </a:stretch>
        </p:blipFill>
        <p:spPr bwMode="auto">
          <a:xfrm>
            <a:off x="3276600" y="1371600"/>
            <a:ext cx="762000" cy="1124014"/>
          </a:xfrm>
          <a:prstGeom prst="rect">
            <a:avLst/>
          </a:prstGeom>
          <a:noFill/>
        </p:spPr>
      </p:pic>
      <p:pic>
        <p:nvPicPr>
          <p:cNvPr id="17" name="Picture 6" descr="D:\Pennie's documents\Images for TechEd06\Hardware_Imagery\Database 4 blue.png"/>
          <p:cNvPicPr>
            <a:picLocks noChangeAspect="1" noChangeArrowheads="1"/>
          </p:cNvPicPr>
          <p:nvPr/>
        </p:nvPicPr>
        <p:blipFill>
          <a:blip r:embed="rId9" cstate="print"/>
          <a:srcRect/>
          <a:stretch>
            <a:fillRect/>
          </a:stretch>
        </p:blipFill>
        <p:spPr bwMode="auto">
          <a:xfrm>
            <a:off x="5029200" y="5334000"/>
            <a:ext cx="1143000" cy="930319"/>
          </a:xfrm>
          <a:prstGeom prst="rect">
            <a:avLst/>
          </a:prstGeom>
          <a:noFill/>
        </p:spPr>
      </p:pic>
      <p:pic>
        <p:nvPicPr>
          <p:cNvPr id="21" name="Rectangle 9219"/>
          <p:cNvPicPr>
            <a:picLocks noChangeAspect="1" noChangeArrowheads="1"/>
          </p:cNvPicPr>
          <p:nvPr/>
        </p:nvPicPr>
        <p:blipFill>
          <a:blip r:embed="rId10" cstate="print">
            <a:lum bright="100000" contrast="12000"/>
          </a:blip>
          <a:srcRect/>
          <a:stretch>
            <a:fillRect/>
          </a:stretch>
        </p:blipFill>
        <p:spPr bwMode="auto">
          <a:xfrm>
            <a:off x="3276600" y="6096000"/>
            <a:ext cx="1195917" cy="191823"/>
          </a:xfrm>
          <a:prstGeom prst="rect">
            <a:avLst/>
          </a:prstGeom>
          <a:noFill/>
          <a:ln w="9525" cap="flat" cmpd="sng" algn="ctr">
            <a:noFill/>
            <a:prstDash val="solid"/>
            <a:miter lim="800000"/>
            <a:headEnd type="none" w="med" len="med"/>
            <a:tailEnd type="none" w="med" len="med"/>
          </a:ln>
          <a:effectLst>
            <a:outerShdw dist="17961" dir="2700000" algn="ctr" rotWithShape="0">
              <a:srgbClr val="808080"/>
            </a:outerShdw>
          </a:effectLst>
        </p:spPr>
      </p:pic>
      <p:pic>
        <p:nvPicPr>
          <p:cNvPr id="26" name="Rectangle 9231"/>
          <p:cNvPicPr>
            <a:picLocks noChangeAspect="1" noChangeArrowheads="1"/>
          </p:cNvPicPr>
          <p:nvPr/>
        </p:nvPicPr>
        <p:blipFill>
          <a:blip r:embed="rId11" cstate="print">
            <a:lum bright="-12000" contrast="42000"/>
          </a:blip>
          <a:srcRect/>
          <a:stretch>
            <a:fillRect/>
          </a:stretch>
        </p:blipFill>
        <p:spPr bwMode="auto">
          <a:xfrm>
            <a:off x="2819400" y="5105400"/>
            <a:ext cx="1024135" cy="839601"/>
          </a:xfrm>
          <a:prstGeom prst="rect">
            <a:avLst/>
          </a:prstGeom>
          <a:noFill/>
          <a:ln w="9525">
            <a:noFill/>
            <a:miter lim="800000"/>
            <a:headEnd/>
            <a:tailEnd/>
          </a:ln>
        </p:spPr>
      </p:pic>
      <p:pic>
        <p:nvPicPr>
          <p:cNvPr id="27" name="Rectangle 9232"/>
          <p:cNvPicPr>
            <a:picLocks noChangeAspect="1" noChangeArrowheads="1"/>
          </p:cNvPicPr>
          <p:nvPr/>
        </p:nvPicPr>
        <p:blipFill>
          <a:blip r:embed="rId12" cstate="print"/>
          <a:srcRect/>
          <a:stretch>
            <a:fillRect/>
          </a:stretch>
        </p:blipFill>
        <p:spPr bwMode="auto">
          <a:xfrm>
            <a:off x="2133600" y="6505653"/>
            <a:ext cx="1371864" cy="352347"/>
          </a:xfrm>
          <a:prstGeom prst="rect">
            <a:avLst/>
          </a:prstGeom>
          <a:noFill/>
          <a:ln w="9525">
            <a:noFill/>
            <a:miter lim="800000"/>
            <a:headEnd/>
            <a:tailEnd/>
          </a:ln>
        </p:spPr>
      </p:pic>
      <p:pic>
        <p:nvPicPr>
          <p:cNvPr id="29" name="Rectangle 9229"/>
          <p:cNvPicPr>
            <a:picLocks noChangeAspect="1" noChangeArrowheads="1"/>
          </p:cNvPicPr>
          <p:nvPr/>
        </p:nvPicPr>
        <p:blipFill>
          <a:blip r:embed="rId13" cstate="print">
            <a:lum bright="100000" contrast="12000"/>
          </a:blip>
          <a:srcRect t="29065" r="22873"/>
          <a:stretch>
            <a:fillRect/>
          </a:stretch>
        </p:blipFill>
        <p:spPr bwMode="auto">
          <a:xfrm>
            <a:off x="2590800" y="6172200"/>
            <a:ext cx="1219729" cy="400050"/>
          </a:xfrm>
          <a:prstGeom prst="rect">
            <a:avLst/>
          </a:prstGeom>
          <a:noFill/>
          <a:ln w="9525" cap="flat" cmpd="sng" algn="ctr">
            <a:noFill/>
            <a:prstDash val="solid"/>
            <a:miter lim="800000"/>
            <a:headEnd type="none" w="med" len="med"/>
            <a:tailEnd type="none" w="med" len="med"/>
          </a:ln>
          <a:effectLst>
            <a:outerShdw dist="17961" dir="2700000" algn="ctr" rotWithShape="0">
              <a:srgbClr val="808080"/>
            </a:outerShdw>
          </a:effectLst>
        </p:spPr>
      </p:pic>
      <p:pic>
        <p:nvPicPr>
          <p:cNvPr id="31" name="Rectangle 9223"/>
          <p:cNvPicPr>
            <a:picLocks noChangeAspect="1" noChangeArrowheads="1"/>
          </p:cNvPicPr>
          <p:nvPr/>
        </p:nvPicPr>
        <p:blipFill>
          <a:blip r:embed="rId14" cstate="print">
            <a:lum bright="-12000" contrast="42000"/>
          </a:blip>
          <a:srcRect/>
          <a:stretch>
            <a:fillRect/>
          </a:stretch>
        </p:blipFill>
        <p:spPr bwMode="auto">
          <a:xfrm>
            <a:off x="3429000" y="5181600"/>
            <a:ext cx="993511" cy="813593"/>
          </a:xfrm>
          <a:prstGeom prst="rect">
            <a:avLst/>
          </a:prstGeom>
          <a:noFill/>
          <a:ln w="9525">
            <a:noFill/>
            <a:miter lim="800000"/>
            <a:headEnd/>
            <a:tailEnd/>
          </a:ln>
        </p:spPr>
      </p:pic>
      <p:sp>
        <p:nvSpPr>
          <p:cNvPr id="32" name="TextBox 31"/>
          <p:cNvSpPr txBox="1">
            <a:spLocks noChangeArrowheads="1"/>
          </p:cNvSpPr>
          <p:nvPr/>
        </p:nvSpPr>
        <p:spPr bwMode="auto">
          <a:xfrm>
            <a:off x="3505200" y="6477000"/>
            <a:ext cx="1176073" cy="288396"/>
          </a:xfrm>
          <a:prstGeom prst="rect">
            <a:avLst/>
          </a:prstGeom>
          <a:noFill/>
          <a:ln w="50800" cap="flat" cmpd="sng" algn="ctr">
            <a:noFill/>
            <a:prstDash val="solid"/>
            <a:miter lim="800000"/>
            <a:headEnd type="none" w="med" len="med"/>
            <a:tailEnd type="none" w="med" len="med"/>
          </a:ln>
          <a:effectLst/>
        </p:spPr>
        <p:txBody>
          <a:bodyPr vert="horz" wrap="none" lIns="91436" tIns="45718" rIns="91436" bIns="45718" numCol="1" anchor="t" anchorCtr="1" compatLnSpc="1">
            <a:prstTxWarp prst="textNoShape">
              <a:avLst/>
            </a:prstTxWarp>
            <a:spAutoFit/>
          </a:bodyPr>
          <a:lstStyle/>
          <a:p>
            <a:pPr algn="ctr">
              <a:lnSpc>
                <a:spcPct val="80000"/>
              </a:lnSpc>
            </a:pPr>
            <a:r>
              <a:rPr lang="en-US" sz="1600" b="1" dirty="0">
                <a:solidFill>
                  <a:srgbClr val="FFFFFF"/>
                </a:solidFill>
                <a:effectLst>
                  <a:outerShdw blurRad="38100" dist="38100" dir="2700000" algn="tl">
                    <a:srgbClr val="C0C0C0"/>
                  </a:outerShdw>
                </a:effectLst>
                <a:latin typeface="Arial" pitchFamily="34" charset="0"/>
              </a:rPr>
              <a:t>LOB Apps</a:t>
            </a:r>
            <a:endParaRPr lang="en-US" dirty="0">
              <a:latin typeface="Arial" pitchFamily="34" charset="0"/>
            </a:endParaRPr>
          </a:p>
        </p:txBody>
      </p:sp>
      <p:pic>
        <p:nvPicPr>
          <p:cNvPr id="23" name="Rectangle 9233"/>
          <p:cNvPicPr>
            <a:picLocks noChangeAspect="1" noChangeArrowheads="1"/>
          </p:cNvPicPr>
          <p:nvPr/>
        </p:nvPicPr>
        <p:blipFill>
          <a:blip r:embed="rId15" cstate="print">
            <a:lum bright="-12000" contrast="42000"/>
          </a:blip>
          <a:srcRect/>
          <a:stretch>
            <a:fillRect/>
          </a:stretch>
        </p:blipFill>
        <p:spPr bwMode="auto">
          <a:xfrm>
            <a:off x="2362200" y="5334000"/>
            <a:ext cx="1143000" cy="797838"/>
          </a:xfrm>
          <a:prstGeom prst="rect">
            <a:avLst/>
          </a:prstGeom>
          <a:noFill/>
          <a:ln w="9525">
            <a:noFill/>
            <a:miter lim="800000"/>
            <a:headEnd/>
            <a:tailEnd/>
          </a:ln>
        </p:spPr>
      </p:pic>
      <p:pic>
        <p:nvPicPr>
          <p:cNvPr id="24" name="Rectangle 9234"/>
          <p:cNvPicPr>
            <a:picLocks noChangeAspect="1" noChangeArrowheads="1"/>
          </p:cNvPicPr>
          <p:nvPr/>
        </p:nvPicPr>
        <p:blipFill>
          <a:blip r:embed="rId16" cstate="print"/>
          <a:srcRect/>
          <a:stretch>
            <a:fillRect/>
          </a:stretch>
        </p:blipFill>
        <p:spPr bwMode="auto">
          <a:xfrm>
            <a:off x="2020824" y="6132576"/>
            <a:ext cx="762000" cy="377506"/>
          </a:xfrm>
          <a:prstGeom prst="rect">
            <a:avLst/>
          </a:prstGeom>
          <a:noFill/>
          <a:ln w="9525">
            <a:noFill/>
            <a:miter lim="800000"/>
            <a:headEnd/>
            <a:tailEnd/>
          </a:ln>
        </p:spPr>
      </p:pic>
      <p:sp>
        <p:nvSpPr>
          <p:cNvPr id="8" name="Rectangle 7"/>
          <p:cNvSpPr/>
          <p:nvPr/>
        </p:nvSpPr>
        <p:spPr bwMode="auto">
          <a:xfrm>
            <a:off x="2667000" y="3200400"/>
            <a:ext cx="1762259" cy="838200"/>
          </a:xfrm>
          <a:prstGeom prst="rect">
            <a:avLst/>
          </a:prstGeom>
          <a:ln>
            <a:headEnd type="none" w="med" len="med"/>
            <a:tailEnd type="none" w="med" len="med"/>
          </a:ln>
          <a:effectLst>
            <a:glow rad="228600">
              <a:schemeClr val="accent1">
                <a:satMod val="175000"/>
                <a:alpha val="40000"/>
              </a:schemeClr>
            </a:glow>
            <a:outerShdw blurRad="63500" dist="38100" dir="5400000" rotWithShape="0">
              <a:srgbClr val="000000">
                <a:alpha val="45000"/>
              </a:srgbClr>
            </a:outerShdw>
          </a:effectLst>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solidFill>
                  <a:srgbClr val="FFFFFF"/>
                </a:solidFill>
                <a:effectLst>
                  <a:outerShdw blurRad="38100" dist="38100" dir="2700000" algn="tl">
                    <a:srgbClr val="000000">
                      <a:alpha val="43137"/>
                    </a:srgbClr>
                  </a:outerShdw>
                </a:effectLst>
                <a:latin typeface="Segoe" pitchFamily="34" charset="0"/>
              </a:rPr>
              <a:t>Workflow</a:t>
            </a:r>
            <a:endParaRPr lang="nl-NL" sz="2000" dirty="0" smtClean="0">
              <a:solidFill>
                <a:srgbClr val="FFFFFF"/>
              </a:solidFill>
              <a:effectLst>
                <a:outerShdw blurRad="38100" dist="38100" dir="2700000" algn="tl">
                  <a:srgbClr val="000000">
                    <a:alpha val="43137"/>
                  </a:srgbClr>
                </a:outerShdw>
              </a:effectLst>
              <a:latin typeface="Segoe" pitchFamily="34" charset="0"/>
            </a:endParaRPr>
          </a:p>
        </p:txBody>
      </p:sp>
    </p:spTree>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Windows Workflow Foundation</a:t>
            </a:r>
            <a:endParaRPr lang="en-US" dirty="0"/>
          </a:p>
        </p:txBody>
      </p:sp>
      <p:sp>
        <p:nvSpPr>
          <p:cNvPr id="3" name="Text Placeholder 2"/>
          <p:cNvSpPr>
            <a:spLocks noGrp="1"/>
          </p:cNvSpPr>
          <p:nvPr>
            <p:ph type="body" sz="quarter" idx="10"/>
          </p:nvPr>
        </p:nvSpPr>
        <p:spPr>
          <a:xfrm>
            <a:off x="381000" y="1411552"/>
            <a:ext cx="5867400" cy="4955203"/>
          </a:xfrm>
        </p:spPr>
        <p:txBody>
          <a:bodyPr/>
          <a:lstStyle/>
          <a:p>
            <a:r>
              <a:rPr lang="en-US" dirty="0" smtClean="0"/>
              <a:t>Workflow engine shipped as part of the .NET 3.0 Framework</a:t>
            </a:r>
          </a:p>
          <a:p>
            <a:pPr lvl="1"/>
            <a:endParaRPr lang="en-US" dirty="0" smtClean="0"/>
          </a:p>
          <a:p>
            <a:r>
              <a:rPr lang="en-US" dirty="0" smtClean="0"/>
              <a:t>Model workflows as state machines or sequential steps</a:t>
            </a:r>
          </a:p>
          <a:p>
            <a:endParaRPr lang="en-US" dirty="0" smtClean="0"/>
          </a:p>
          <a:p>
            <a:r>
              <a:rPr lang="en-US" dirty="0" smtClean="0"/>
              <a:t>Long-running and </a:t>
            </a:r>
            <a:r>
              <a:rPr lang="en-US" dirty="0" err="1" smtClean="0"/>
              <a:t>stateful</a:t>
            </a:r>
            <a:r>
              <a:rPr lang="en-US" dirty="0" smtClean="0"/>
              <a:t> </a:t>
            </a:r>
          </a:p>
          <a:p>
            <a:pPr>
              <a:buNone/>
            </a:pPr>
            <a:endParaRPr lang="en-US" dirty="0" smtClean="0"/>
          </a:p>
          <a:p>
            <a:endParaRPr lang="en-US" dirty="0" smtClean="0"/>
          </a:p>
        </p:txBody>
      </p:sp>
      <p:sp>
        <p:nvSpPr>
          <p:cNvPr id="34" name="AutoShape 13"/>
          <p:cNvSpPr>
            <a:spLocks noChangeArrowheads="1"/>
          </p:cNvSpPr>
          <p:nvPr/>
        </p:nvSpPr>
        <p:spPr bwMode="auto">
          <a:xfrm>
            <a:off x="7239000" y="1447800"/>
            <a:ext cx="804863" cy="298450"/>
          </a:xfrm>
          <a:prstGeom prst="roundRect">
            <a:avLst>
              <a:gd name="adj" fmla="val 16667"/>
            </a:avLst>
          </a:prstGeom>
          <a:solidFill>
            <a:srgbClr val="FFB265"/>
          </a:solidFill>
          <a:ln w="25400" algn="ctr">
            <a:solidFill>
              <a:schemeClr val="tx1"/>
            </a:solidFill>
            <a:round/>
            <a:headEnd/>
            <a:tailEnd/>
          </a:ln>
          <a:effectLst/>
        </p:spPr>
        <p:txBody>
          <a:bodyPr wrap="none" anchor="ctr"/>
          <a:lstStyle/>
          <a:p>
            <a:pPr algn="ctr">
              <a:lnSpc>
                <a:spcPct val="75000"/>
              </a:lnSpc>
            </a:pPr>
            <a:endParaRPr lang="nl-NL" sz="1800" b="1">
              <a:solidFill>
                <a:schemeClr val="bg2"/>
              </a:solidFill>
              <a:latin typeface="Arial" charset="0"/>
              <a:ea typeface="MS PGothic" pitchFamily="34" charset="-128"/>
            </a:endParaRPr>
          </a:p>
        </p:txBody>
      </p:sp>
      <p:sp>
        <p:nvSpPr>
          <p:cNvPr id="35" name="AutoShape 14"/>
          <p:cNvSpPr>
            <a:spLocks noChangeArrowheads="1"/>
          </p:cNvSpPr>
          <p:nvPr/>
        </p:nvSpPr>
        <p:spPr bwMode="auto">
          <a:xfrm>
            <a:off x="7362825" y="2005013"/>
            <a:ext cx="604838" cy="403225"/>
          </a:xfrm>
          <a:prstGeom prst="flowChartDecision">
            <a:avLst/>
          </a:prstGeom>
          <a:solidFill>
            <a:srgbClr val="FFB265"/>
          </a:solidFill>
          <a:ln w="25400" algn="ctr">
            <a:solidFill>
              <a:schemeClr val="tx1"/>
            </a:solidFill>
            <a:miter lim="800000"/>
            <a:headEnd/>
            <a:tailEnd/>
          </a:ln>
          <a:effectLst/>
        </p:spPr>
        <p:txBody>
          <a:bodyPr wrap="none" anchor="ctr"/>
          <a:lstStyle/>
          <a:p>
            <a:endParaRPr lang="nl-NL"/>
          </a:p>
        </p:txBody>
      </p:sp>
      <p:sp>
        <p:nvSpPr>
          <p:cNvPr id="36" name="AutoShape 15"/>
          <p:cNvSpPr>
            <a:spLocks noChangeArrowheads="1"/>
          </p:cNvSpPr>
          <p:nvPr/>
        </p:nvSpPr>
        <p:spPr bwMode="auto">
          <a:xfrm>
            <a:off x="6562725" y="2584450"/>
            <a:ext cx="804863" cy="298450"/>
          </a:xfrm>
          <a:prstGeom prst="roundRect">
            <a:avLst>
              <a:gd name="adj" fmla="val 16667"/>
            </a:avLst>
          </a:prstGeom>
          <a:solidFill>
            <a:srgbClr val="FFB265"/>
          </a:solidFill>
          <a:ln w="25400" algn="ctr">
            <a:solidFill>
              <a:schemeClr val="tx1"/>
            </a:solidFill>
            <a:round/>
            <a:headEnd/>
            <a:tailEnd/>
          </a:ln>
          <a:effectLst/>
        </p:spPr>
        <p:txBody>
          <a:bodyPr wrap="none" anchor="ctr"/>
          <a:lstStyle/>
          <a:p>
            <a:pPr algn="ctr">
              <a:lnSpc>
                <a:spcPct val="75000"/>
              </a:lnSpc>
            </a:pPr>
            <a:endParaRPr lang="nl-NL" sz="1800" b="1">
              <a:solidFill>
                <a:schemeClr val="bg2"/>
              </a:solidFill>
              <a:latin typeface="Arial" charset="0"/>
              <a:ea typeface="MS PGothic" pitchFamily="34" charset="-128"/>
            </a:endParaRPr>
          </a:p>
        </p:txBody>
      </p:sp>
      <p:sp>
        <p:nvSpPr>
          <p:cNvPr id="37" name="AutoShape 16"/>
          <p:cNvSpPr>
            <a:spLocks noChangeArrowheads="1"/>
          </p:cNvSpPr>
          <p:nvPr/>
        </p:nvSpPr>
        <p:spPr bwMode="auto">
          <a:xfrm>
            <a:off x="7908925" y="2584450"/>
            <a:ext cx="804863" cy="298450"/>
          </a:xfrm>
          <a:prstGeom prst="roundRect">
            <a:avLst>
              <a:gd name="adj" fmla="val 16667"/>
            </a:avLst>
          </a:prstGeom>
          <a:solidFill>
            <a:srgbClr val="FFB265"/>
          </a:solidFill>
          <a:ln w="25400" algn="ctr">
            <a:solidFill>
              <a:schemeClr val="tx1"/>
            </a:solidFill>
            <a:round/>
            <a:headEnd/>
            <a:tailEnd/>
          </a:ln>
          <a:effectLst/>
        </p:spPr>
        <p:txBody>
          <a:bodyPr wrap="none" anchor="ctr"/>
          <a:lstStyle/>
          <a:p>
            <a:pPr algn="ctr">
              <a:lnSpc>
                <a:spcPct val="75000"/>
              </a:lnSpc>
            </a:pPr>
            <a:endParaRPr lang="nl-NL" sz="1800" b="1">
              <a:solidFill>
                <a:schemeClr val="bg2"/>
              </a:solidFill>
              <a:latin typeface="Arial" charset="0"/>
              <a:ea typeface="MS PGothic" pitchFamily="34" charset="-128"/>
            </a:endParaRPr>
          </a:p>
        </p:txBody>
      </p:sp>
      <p:sp>
        <p:nvSpPr>
          <p:cNvPr id="38" name="AutoShape 17"/>
          <p:cNvSpPr>
            <a:spLocks noChangeArrowheads="1"/>
          </p:cNvSpPr>
          <p:nvPr/>
        </p:nvSpPr>
        <p:spPr bwMode="auto">
          <a:xfrm>
            <a:off x="7235825" y="3135313"/>
            <a:ext cx="804863" cy="298450"/>
          </a:xfrm>
          <a:prstGeom prst="roundRect">
            <a:avLst>
              <a:gd name="adj" fmla="val 16667"/>
            </a:avLst>
          </a:prstGeom>
          <a:solidFill>
            <a:srgbClr val="FFB265"/>
          </a:solidFill>
          <a:ln w="25400" algn="ctr">
            <a:solidFill>
              <a:schemeClr val="tx1"/>
            </a:solidFill>
            <a:round/>
            <a:headEnd/>
            <a:tailEnd/>
          </a:ln>
          <a:effectLst/>
        </p:spPr>
        <p:txBody>
          <a:bodyPr wrap="none" anchor="ctr"/>
          <a:lstStyle/>
          <a:p>
            <a:pPr algn="ctr">
              <a:lnSpc>
                <a:spcPct val="75000"/>
              </a:lnSpc>
            </a:pPr>
            <a:endParaRPr lang="nl-NL" sz="1800" b="1">
              <a:solidFill>
                <a:schemeClr val="bg2"/>
              </a:solidFill>
              <a:latin typeface="Arial" charset="0"/>
              <a:ea typeface="MS PGothic" pitchFamily="34" charset="-128"/>
            </a:endParaRPr>
          </a:p>
        </p:txBody>
      </p:sp>
      <p:cxnSp>
        <p:nvCxnSpPr>
          <p:cNvPr id="39" name="AutoShape 30"/>
          <p:cNvCxnSpPr>
            <a:cxnSpLocks noChangeShapeType="1"/>
            <a:endCxn id="35" idx="0"/>
          </p:cNvCxnSpPr>
          <p:nvPr/>
        </p:nvCxnSpPr>
        <p:spPr bwMode="auto">
          <a:xfrm rot="16200000" flipH="1">
            <a:off x="7527926" y="1854200"/>
            <a:ext cx="266700" cy="9525"/>
          </a:xfrm>
          <a:prstGeom prst="bentConnector3">
            <a:avLst>
              <a:gd name="adj1" fmla="val 52380"/>
            </a:avLst>
          </a:prstGeom>
          <a:noFill/>
          <a:ln w="25400">
            <a:solidFill>
              <a:schemeClr val="tx1"/>
            </a:solidFill>
            <a:miter lim="800000"/>
            <a:headEnd/>
            <a:tailEnd type="triangle" w="med" len="med"/>
          </a:ln>
          <a:effectLst/>
        </p:spPr>
      </p:cxnSp>
      <p:cxnSp>
        <p:nvCxnSpPr>
          <p:cNvPr id="40" name="AutoShape 31"/>
          <p:cNvCxnSpPr>
            <a:cxnSpLocks noChangeShapeType="1"/>
            <a:stCxn id="35" idx="3"/>
            <a:endCxn id="37" idx="0"/>
          </p:cNvCxnSpPr>
          <p:nvPr/>
        </p:nvCxnSpPr>
        <p:spPr bwMode="auto">
          <a:xfrm>
            <a:off x="7980363" y="2206625"/>
            <a:ext cx="331787" cy="365125"/>
          </a:xfrm>
          <a:prstGeom prst="bentConnector2">
            <a:avLst/>
          </a:prstGeom>
          <a:noFill/>
          <a:ln w="25400">
            <a:solidFill>
              <a:schemeClr val="tx1"/>
            </a:solidFill>
            <a:miter lim="800000"/>
            <a:headEnd/>
            <a:tailEnd type="triangle" w="med" len="med"/>
          </a:ln>
          <a:effectLst/>
        </p:spPr>
      </p:cxnSp>
      <p:cxnSp>
        <p:nvCxnSpPr>
          <p:cNvPr id="41" name="AutoShape 32"/>
          <p:cNvCxnSpPr>
            <a:cxnSpLocks noChangeShapeType="1"/>
            <a:stCxn id="35" idx="1"/>
            <a:endCxn id="36" idx="0"/>
          </p:cNvCxnSpPr>
          <p:nvPr/>
        </p:nvCxnSpPr>
        <p:spPr bwMode="auto">
          <a:xfrm rot="10800000" flipV="1">
            <a:off x="6965950" y="2206625"/>
            <a:ext cx="384175" cy="365125"/>
          </a:xfrm>
          <a:prstGeom prst="bentConnector2">
            <a:avLst/>
          </a:prstGeom>
          <a:noFill/>
          <a:ln w="25400">
            <a:solidFill>
              <a:schemeClr val="tx1"/>
            </a:solidFill>
            <a:miter lim="800000"/>
            <a:headEnd/>
            <a:tailEnd type="triangle" w="med" len="med"/>
          </a:ln>
          <a:effectLst/>
        </p:spPr>
      </p:cxnSp>
      <p:cxnSp>
        <p:nvCxnSpPr>
          <p:cNvPr id="42" name="AutoShape 34"/>
          <p:cNvCxnSpPr>
            <a:cxnSpLocks noChangeShapeType="1"/>
            <a:stCxn id="37" idx="2"/>
            <a:endCxn id="38" idx="0"/>
          </p:cNvCxnSpPr>
          <p:nvPr/>
        </p:nvCxnSpPr>
        <p:spPr bwMode="auto">
          <a:xfrm rot="5400000">
            <a:off x="7862093" y="2672557"/>
            <a:ext cx="227013" cy="673100"/>
          </a:xfrm>
          <a:prstGeom prst="bentConnector3">
            <a:avLst>
              <a:gd name="adj1" fmla="val 49648"/>
            </a:avLst>
          </a:prstGeom>
          <a:noFill/>
          <a:ln w="25400">
            <a:solidFill>
              <a:schemeClr val="tx1"/>
            </a:solidFill>
            <a:miter lim="800000"/>
            <a:headEnd/>
            <a:tailEnd type="triangle" w="med" len="med"/>
          </a:ln>
          <a:effectLst/>
        </p:spPr>
      </p:cxnSp>
      <p:cxnSp>
        <p:nvCxnSpPr>
          <p:cNvPr id="43" name="AutoShape 33"/>
          <p:cNvCxnSpPr>
            <a:cxnSpLocks noChangeShapeType="1"/>
          </p:cNvCxnSpPr>
          <p:nvPr/>
        </p:nvCxnSpPr>
        <p:spPr bwMode="auto">
          <a:xfrm rot="16200000" flipH="1">
            <a:off x="7188993" y="2672557"/>
            <a:ext cx="227013" cy="673100"/>
          </a:xfrm>
          <a:prstGeom prst="bentConnector3">
            <a:avLst>
              <a:gd name="adj1" fmla="val 49648"/>
            </a:avLst>
          </a:prstGeom>
          <a:noFill/>
          <a:ln w="25400">
            <a:solidFill>
              <a:schemeClr val="tx1"/>
            </a:solidFill>
            <a:miter lim="800000"/>
            <a:headEnd/>
            <a:tailEnd type="triangle" w="med" len="med"/>
          </a:ln>
          <a:effectLst/>
        </p:spPr>
      </p:cxnSp>
      <p:grpSp>
        <p:nvGrpSpPr>
          <p:cNvPr id="4" name="Group 18"/>
          <p:cNvGrpSpPr>
            <a:grpSpLocks/>
          </p:cNvGrpSpPr>
          <p:nvPr/>
        </p:nvGrpSpPr>
        <p:grpSpPr bwMode="auto">
          <a:xfrm>
            <a:off x="6477000" y="3810000"/>
            <a:ext cx="598488" cy="541337"/>
            <a:chOff x="3158" y="3103"/>
            <a:chExt cx="377" cy="341"/>
          </a:xfrm>
        </p:grpSpPr>
        <p:sp>
          <p:nvSpPr>
            <p:cNvPr id="45" name="AutoShape 19"/>
            <p:cNvSpPr>
              <a:spLocks noChangeArrowheads="1"/>
            </p:cNvSpPr>
            <p:nvPr/>
          </p:nvSpPr>
          <p:spPr bwMode="auto">
            <a:xfrm>
              <a:off x="3158" y="3103"/>
              <a:ext cx="377" cy="341"/>
            </a:xfrm>
            <a:prstGeom prst="roundRect">
              <a:avLst>
                <a:gd name="adj" fmla="val 16667"/>
              </a:avLst>
            </a:prstGeom>
            <a:solidFill>
              <a:srgbClr val="FFB265"/>
            </a:solidFill>
            <a:ln w="25400" algn="ctr">
              <a:solidFill>
                <a:schemeClr val="tx1"/>
              </a:solidFill>
              <a:round/>
              <a:headEnd/>
              <a:tailEnd/>
            </a:ln>
            <a:effectLst/>
          </p:spPr>
          <p:txBody>
            <a:bodyPr wrap="none" anchor="ctr"/>
            <a:lstStyle/>
            <a:p>
              <a:pPr algn="ctr">
                <a:lnSpc>
                  <a:spcPct val="75000"/>
                </a:lnSpc>
              </a:pPr>
              <a:endParaRPr lang="nl-NL" sz="1800" b="1">
                <a:solidFill>
                  <a:schemeClr val="bg2"/>
                </a:solidFill>
                <a:latin typeface="Arial" charset="0"/>
                <a:ea typeface="MS PGothic" pitchFamily="34" charset="-128"/>
              </a:endParaRPr>
            </a:p>
          </p:txBody>
        </p:sp>
        <p:sp>
          <p:nvSpPr>
            <p:cNvPr id="46" name="Line 20"/>
            <p:cNvSpPr>
              <a:spLocks noChangeShapeType="1"/>
            </p:cNvSpPr>
            <p:nvPr/>
          </p:nvSpPr>
          <p:spPr bwMode="auto">
            <a:xfrm>
              <a:off x="3162" y="3206"/>
              <a:ext cx="370" cy="0"/>
            </a:xfrm>
            <a:prstGeom prst="line">
              <a:avLst/>
            </a:prstGeom>
            <a:noFill/>
            <a:ln w="12700">
              <a:solidFill>
                <a:schemeClr val="tx1"/>
              </a:solidFill>
              <a:round/>
              <a:headEnd/>
              <a:tailEnd/>
            </a:ln>
            <a:effectLst/>
          </p:spPr>
          <p:txBody>
            <a:bodyPr anchor="ctr"/>
            <a:lstStyle/>
            <a:p>
              <a:endParaRPr lang="nl-NL"/>
            </a:p>
          </p:txBody>
        </p:sp>
      </p:grpSp>
      <p:grpSp>
        <p:nvGrpSpPr>
          <p:cNvPr id="5" name="Group 21"/>
          <p:cNvGrpSpPr>
            <a:grpSpLocks/>
          </p:cNvGrpSpPr>
          <p:nvPr/>
        </p:nvGrpSpPr>
        <p:grpSpPr bwMode="auto">
          <a:xfrm>
            <a:off x="7820025" y="4221162"/>
            <a:ext cx="598488" cy="541338"/>
            <a:chOff x="3158" y="3103"/>
            <a:chExt cx="377" cy="341"/>
          </a:xfrm>
        </p:grpSpPr>
        <p:sp>
          <p:nvSpPr>
            <p:cNvPr id="48" name="AutoShape 22"/>
            <p:cNvSpPr>
              <a:spLocks noChangeArrowheads="1"/>
            </p:cNvSpPr>
            <p:nvPr/>
          </p:nvSpPr>
          <p:spPr bwMode="auto">
            <a:xfrm>
              <a:off x="3158" y="3103"/>
              <a:ext cx="377" cy="341"/>
            </a:xfrm>
            <a:prstGeom prst="roundRect">
              <a:avLst>
                <a:gd name="adj" fmla="val 16667"/>
              </a:avLst>
            </a:prstGeom>
            <a:solidFill>
              <a:srgbClr val="FFB265"/>
            </a:solidFill>
            <a:ln w="25400" algn="ctr">
              <a:solidFill>
                <a:schemeClr val="tx1"/>
              </a:solidFill>
              <a:round/>
              <a:headEnd/>
              <a:tailEnd/>
            </a:ln>
            <a:effectLst/>
          </p:spPr>
          <p:txBody>
            <a:bodyPr wrap="none" anchor="ctr"/>
            <a:lstStyle/>
            <a:p>
              <a:pPr algn="ctr">
                <a:lnSpc>
                  <a:spcPct val="75000"/>
                </a:lnSpc>
              </a:pPr>
              <a:endParaRPr lang="nl-NL" sz="1800" b="1">
                <a:solidFill>
                  <a:schemeClr val="bg2"/>
                </a:solidFill>
                <a:latin typeface="Arial" charset="0"/>
                <a:ea typeface="MS PGothic" pitchFamily="34" charset="-128"/>
              </a:endParaRPr>
            </a:p>
          </p:txBody>
        </p:sp>
        <p:sp>
          <p:nvSpPr>
            <p:cNvPr id="49" name="Line 23"/>
            <p:cNvSpPr>
              <a:spLocks noChangeShapeType="1"/>
            </p:cNvSpPr>
            <p:nvPr/>
          </p:nvSpPr>
          <p:spPr bwMode="auto">
            <a:xfrm>
              <a:off x="3162" y="3206"/>
              <a:ext cx="370" cy="0"/>
            </a:xfrm>
            <a:prstGeom prst="line">
              <a:avLst/>
            </a:prstGeom>
            <a:noFill/>
            <a:ln w="12700">
              <a:solidFill>
                <a:schemeClr val="tx1"/>
              </a:solidFill>
              <a:round/>
              <a:headEnd/>
              <a:tailEnd/>
            </a:ln>
            <a:effectLst/>
          </p:spPr>
          <p:txBody>
            <a:bodyPr anchor="ctr"/>
            <a:lstStyle/>
            <a:p>
              <a:endParaRPr lang="nl-NL"/>
            </a:p>
          </p:txBody>
        </p:sp>
      </p:grpSp>
      <p:grpSp>
        <p:nvGrpSpPr>
          <p:cNvPr id="6" name="Group 24"/>
          <p:cNvGrpSpPr>
            <a:grpSpLocks/>
          </p:cNvGrpSpPr>
          <p:nvPr/>
        </p:nvGrpSpPr>
        <p:grpSpPr bwMode="auto">
          <a:xfrm>
            <a:off x="6767513" y="4687887"/>
            <a:ext cx="598487" cy="541338"/>
            <a:chOff x="3158" y="3103"/>
            <a:chExt cx="377" cy="341"/>
          </a:xfrm>
        </p:grpSpPr>
        <p:sp>
          <p:nvSpPr>
            <p:cNvPr id="51" name="AutoShape 25"/>
            <p:cNvSpPr>
              <a:spLocks noChangeArrowheads="1"/>
            </p:cNvSpPr>
            <p:nvPr/>
          </p:nvSpPr>
          <p:spPr bwMode="auto">
            <a:xfrm>
              <a:off x="3158" y="3103"/>
              <a:ext cx="377" cy="341"/>
            </a:xfrm>
            <a:prstGeom prst="roundRect">
              <a:avLst>
                <a:gd name="adj" fmla="val 16667"/>
              </a:avLst>
            </a:prstGeom>
            <a:solidFill>
              <a:srgbClr val="FFB265"/>
            </a:solidFill>
            <a:ln w="25400" algn="ctr">
              <a:solidFill>
                <a:schemeClr val="tx1"/>
              </a:solidFill>
              <a:round/>
              <a:headEnd/>
              <a:tailEnd/>
            </a:ln>
            <a:effectLst/>
          </p:spPr>
          <p:txBody>
            <a:bodyPr wrap="none" anchor="ctr"/>
            <a:lstStyle/>
            <a:p>
              <a:pPr algn="ctr">
                <a:lnSpc>
                  <a:spcPct val="75000"/>
                </a:lnSpc>
              </a:pPr>
              <a:endParaRPr lang="nl-NL" sz="1800" b="1">
                <a:solidFill>
                  <a:schemeClr val="bg2"/>
                </a:solidFill>
                <a:latin typeface="Arial" charset="0"/>
                <a:ea typeface="MS PGothic" pitchFamily="34" charset="-128"/>
              </a:endParaRPr>
            </a:p>
          </p:txBody>
        </p:sp>
        <p:sp>
          <p:nvSpPr>
            <p:cNvPr id="52" name="Line 26"/>
            <p:cNvSpPr>
              <a:spLocks noChangeShapeType="1"/>
            </p:cNvSpPr>
            <p:nvPr/>
          </p:nvSpPr>
          <p:spPr bwMode="auto">
            <a:xfrm>
              <a:off x="3162" y="3206"/>
              <a:ext cx="370" cy="0"/>
            </a:xfrm>
            <a:prstGeom prst="line">
              <a:avLst/>
            </a:prstGeom>
            <a:noFill/>
            <a:ln w="12700">
              <a:solidFill>
                <a:schemeClr val="tx1"/>
              </a:solidFill>
              <a:round/>
              <a:headEnd/>
              <a:tailEnd/>
            </a:ln>
            <a:effectLst/>
          </p:spPr>
          <p:txBody>
            <a:bodyPr anchor="ctr"/>
            <a:lstStyle/>
            <a:p>
              <a:endParaRPr lang="nl-NL"/>
            </a:p>
          </p:txBody>
        </p:sp>
      </p:grpSp>
      <p:grpSp>
        <p:nvGrpSpPr>
          <p:cNvPr id="7" name="Group 27"/>
          <p:cNvGrpSpPr>
            <a:grpSpLocks/>
          </p:cNvGrpSpPr>
          <p:nvPr/>
        </p:nvGrpSpPr>
        <p:grpSpPr bwMode="auto">
          <a:xfrm>
            <a:off x="8181975" y="5083175"/>
            <a:ext cx="598488" cy="541337"/>
            <a:chOff x="3158" y="3103"/>
            <a:chExt cx="377" cy="341"/>
          </a:xfrm>
        </p:grpSpPr>
        <p:sp>
          <p:nvSpPr>
            <p:cNvPr id="54" name="AutoShape 28"/>
            <p:cNvSpPr>
              <a:spLocks noChangeArrowheads="1"/>
            </p:cNvSpPr>
            <p:nvPr/>
          </p:nvSpPr>
          <p:spPr bwMode="auto">
            <a:xfrm>
              <a:off x="3158" y="3103"/>
              <a:ext cx="377" cy="341"/>
            </a:xfrm>
            <a:prstGeom prst="roundRect">
              <a:avLst>
                <a:gd name="adj" fmla="val 16667"/>
              </a:avLst>
            </a:prstGeom>
            <a:solidFill>
              <a:srgbClr val="FFB265"/>
            </a:solidFill>
            <a:ln w="25400" algn="ctr">
              <a:solidFill>
                <a:schemeClr val="tx1"/>
              </a:solidFill>
              <a:round/>
              <a:headEnd/>
              <a:tailEnd/>
            </a:ln>
            <a:effectLst/>
          </p:spPr>
          <p:txBody>
            <a:bodyPr wrap="none" anchor="ctr"/>
            <a:lstStyle/>
            <a:p>
              <a:pPr algn="ctr">
                <a:lnSpc>
                  <a:spcPct val="75000"/>
                </a:lnSpc>
              </a:pPr>
              <a:endParaRPr lang="nl-NL" sz="1800" b="1">
                <a:solidFill>
                  <a:schemeClr val="bg2"/>
                </a:solidFill>
                <a:latin typeface="Arial" charset="0"/>
                <a:ea typeface="MS PGothic" pitchFamily="34" charset="-128"/>
              </a:endParaRPr>
            </a:p>
          </p:txBody>
        </p:sp>
        <p:sp>
          <p:nvSpPr>
            <p:cNvPr id="55" name="Line 29"/>
            <p:cNvSpPr>
              <a:spLocks noChangeShapeType="1"/>
            </p:cNvSpPr>
            <p:nvPr/>
          </p:nvSpPr>
          <p:spPr bwMode="auto">
            <a:xfrm>
              <a:off x="3162" y="3206"/>
              <a:ext cx="370" cy="0"/>
            </a:xfrm>
            <a:prstGeom prst="line">
              <a:avLst/>
            </a:prstGeom>
            <a:noFill/>
            <a:ln w="12700">
              <a:solidFill>
                <a:schemeClr val="tx1"/>
              </a:solidFill>
              <a:round/>
              <a:headEnd/>
              <a:tailEnd/>
            </a:ln>
            <a:effectLst/>
          </p:spPr>
          <p:txBody>
            <a:bodyPr anchor="ctr"/>
            <a:lstStyle/>
            <a:p>
              <a:endParaRPr lang="nl-NL"/>
            </a:p>
          </p:txBody>
        </p:sp>
      </p:grpSp>
      <p:sp>
        <p:nvSpPr>
          <p:cNvPr id="56" name="Arc 35"/>
          <p:cNvSpPr>
            <a:spLocks/>
          </p:cNvSpPr>
          <p:nvPr/>
        </p:nvSpPr>
        <p:spPr bwMode="auto">
          <a:xfrm>
            <a:off x="7105650" y="3986212"/>
            <a:ext cx="811213" cy="19050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5400">
            <a:solidFill>
              <a:schemeClr val="tx1"/>
            </a:solidFill>
            <a:round/>
            <a:headEnd/>
            <a:tailEnd type="triangle" w="med" len="med"/>
          </a:ln>
          <a:effectLst/>
        </p:spPr>
        <p:txBody>
          <a:bodyPr wrap="none" anchor="ctr"/>
          <a:lstStyle/>
          <a:p>
            <a:endParaRPr lang="nl-NL"/>
          </a:p>
        </p:txBody>
      </p:sp>
      <p:sp>
        <p:nvSpPr>
          <p:cNvPr id="57" name="Arc 36"/>
          <p:cNvSpPr>
            <a:spLocks/>
          </p:cNvSpPr>
          <p:nvPr/>
        </p:nvSpPr>
        <p:spPr bwMode="auto">
          <a:xfrm flipH="1">
            <a:off x="7208838" y="4481512"/>
            <a:ext cx="604837" cy="20637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5400">
            <a:solidFill>
              <a:schemeClr val="tx1"/>
            </a:solidFill>
            <a:round/>
            <a:headEnd/>
            <a:tailEnd type="triangle" w="med" len="med"/>
          </a:ln>
          <a:effectLst/>
        </p:spPr>
        <p:txBody>
          <a:bodyPr wrap="none" anchor="ctr"/>
          <a:lstStyle/>
          <a:p>
            <a:endParaRPr lang="nl-NL"/>
          </a:p>
        </p:txBody>
      </p:sp>
      <p:sp>
        <p:nvSpPr>
          <p:cNvPr id="58" name="Arc 37"/>
          <p:cNvSpPr>
            <a:spLocks/>
          </p:cNvSpPr>
          <p:nvPr/>
        </p:nvSpPr>
        <p:spPr bwMode="auto">
          <a:xfrm flipV="1">
            <a:off x="7381875" y="4786312"/>
            <a:ext cx="569913" cy="27622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5400">
            <a:solidFill>
              <a:schemeClr val="tx1"/>
            </a:solidFill>
            <a:round/>
            <a:headEnd/>
            <a:tailEnd type="triangle" w="med" len="med"/>
          </a:ln>
          <a:effectLst/>
        </p:spPr>
        <p:txBody>
          <a:bodyPr wrap="none" anchor="ctr"/>
          <a:lstStyle/>
          <a:p>
            <a:endParaRPr lang="nl-NL"/>
          </a:p>
        </p:txBody>
      </p:sp>
      <p:sp>
        <p:nvSpPr>
          <p:cNvPr id="59" name="Arc 38"/>
          <p:cNvSpPr>
            <a:spLocks/>
          </p:cNvSpPr>
          <p:nvPr/>
        </p:nvSpPr>
        <p:spPr bwMode="auto">
          <a:xfrm>
            <a:off x="8369300" y="4732337"/>
            <a:ext cx="241300" cy="31115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5400">
            <a:solidFill>
              <a:schemeClr val="tx1"/>
            </a:solidFill>
            <a:round/>
            <a:headEnd/>
            <a:tailEnd type="triangle" w="med" len="med"/>
          </a:ln>
          <a:effectLst/>
        </p:spPr>
        <p:txBody>
          <a:bodyPr wrap="none" anchor="ctr"/>
          <a:lstStyle/>
          <a:p>
            <a:endParaRPr lang="nl-NL"/>
          </a:p>
        </p:txBody>
      </p:sp>
    </p:spTree>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763000" cy="664797"/>
          </a:xfrm>
        </p:spPr>
        <p:txBody>
          <a:bodyPr/>
          <a:lstStyle/>
          <a:p>
            <a:r>
              <a:rPr dirty="0"/>
              <a:t>"</a:t>
            </a:r>
            <a:r>
              <a:rPr dirty="0" smtClean="0"/>
              <a:t>What's </a:t>
            </a:r>
            <a:r>
              <a:rPr dirty="0"/>
              <a:t>New" for SharePoint </a:t>
            </a:r>
            <a:r>
              <a:rPr dirty="0" smtClean="0"/>
              <a:t>2010</a:t>
            </a:r>
            <a:endParaRPr lang="en-US" dirty="0"/>
          </a:p>
        </p:txBody>
      </p:sp>
      <p:sp>
        <p:nvSpPr>
          <p:cNvPr id="3" name="Text Placeholder 2"/>
          <p:cNvSpPr>
            <a:spLocks noGrp="1"/>
          </p:cNvSpPr>
          <p:nvPr>
            <p:ph type="body" sz="quarter" idx="10"/>
          </p:nvPr>
        </p:nvSpPr>
        <p:spPr>
          <a:xfrm>
            <a:off x="381000" y="1411552"/>
            <a:ext cx="8382000" cy="4776692"/>
          </a:xfrm>
        </p:spPr>
        <p:txBody>
          <a:bodyPr/>
          <a:lstStyle/>
          <a:p>
            <a:r>
              <a:rPr lang="en-US" dirty="0" smtClean="0"/>
              <a:t>For the end-user</a:t>
            </a:r>
          </a:p>
          <a:p>
            <a:pPr lvl="1"/>
            <a:r>
              <a:rPr lang="en-US" sz="2400" dirty="0" smtClean="0"/>
              <a:t>New targets to run a workflow</a:t>
            </a:r>
          </a:p>
          <a:p>
            <a:pPr lvl="1"/>
            <a:r>
              <a:rPr lang="en-US" sz="2400" dirty="0" smtClean="0"/>
              <a:t>Visio visualization</a:t>
            </a:r>
          </a:p>
          <a:p>
            <a:r>
              <a:rPr lang="en-US" dirty="0" smtClean="0"/>
              <a:t>For the power-user</a:t>
            </a:r>
          </a:p>
          <a:p>
            <a:pPr lvl="1"/>
            <a:r>
              <a:rPr lang="en-US" sz="2400" dirty="0" smtClean="0"/>
              <a:t>Improved nested  logic</a:t>
            </a:r>
          </a:p>
          <a:p>
            <a:pPr lvl="1"/>
            <a:r>
              <a:rPr lang="en-US" sz="2400" dirty="0" smtClean="0"/>
              <a:t>New Task Process designer</a:t>
            </a:r>
          </a:p>
          <a:p>
            <a:pPr lvl="1"/>
            <a:r>
              <a:rPr lang="en-US" sz="2400" dirty="0" smtClean="0"/>
              <a:t>Customizable OOB workflows</a:t>
            </a:r>
          </a:p>
          <a:p>
            <a:r>
              <a:rPr lang="en-US" dirty="0" smtClean="0"/>
              <a:t>For the developer</a:t>
            </a:r>
          </a:p>
          <a:p>
            <a:pPr lvl="1"/>
            <a:r>
              <a:rPr lang="en-US" sz="2400" dirty="0" smtClean="0"/>
              <a:t>Visual Studio 2010 SharePoint tools</a:t>
            </a:r>
          </a:p>
          <a:p>
            <a:pPr lvl="1"/>
            <a:r>
              <a:rPr lang="en-US" sz="2400" dirty="0" smtClean="0"/>
              <a:t>Workflow Events</a:t>
            </a:r>
          </a:p>
          <a:p>
            <a:pPr lvl="1"/>
            <a:r>
              <a:rPr lang="en-US" sz="2400" dirty="0" smtClean="0"/>
              <a:t>Pluggable External Data Exchange Services</a:t>
            </a:r>
          </a:p>
        </p:txBody>
      </p:sp>
    </p:spTree>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smtClean="0"/>
              <a:t>SharePoint 2010 Workflow Targets</a:t>
            </a:r>
            <a:endParaRPr lang="nl-NL" dirty="0"/>
          </a:p>
        </p:txBody>
      </p:sp>
      <p:sp>
        <p:nvSpPr>
          <p:cNvPr id="33" name="TextBox 32"/>
          <p:cNvSpPr txBox="1"/>
          <p:nvPr/>
        </p:nvSpPr>
        <p:spPr>
          <a:xfrm>
            <a:off x="1942540" y="4267200"/>
            <a:ext cx="1067921" cy="707886"/>
          </a:xfrm>
          <a:prstGeom prst="rect">
            <a:avLst/>
          </a:prstGeom>
          <a:noFill/>
        </p:spPr>
        <p:txBody>
          <a:bodyPr wrap="none" rtlCol="0">
            <a:spAutoFit/>
          </a:bodyPr>
          <a:lstStyle/>
          <a:p>
            <a:r>
              <a:rPr lang="en-US" sz="4000" dirty="0" smtClean="0"/>
              <a:t>Site</a:t>
            </a:r>
            <a:endParaRPr lang="nl-NL" sz="4000" dirty="0"/>
          </a:p>
        </p:txBody>
      </p:sp>
      <p:sp>
        <p:nvSpPr>
          <p:cNvPr id="34" name="TextBox 33"/>
          <p:cNvSpPr txBox="1"/>
          <p:nvPr/>
        </p:nvSpPr>
        <p:spPr>
          <a:xfrm>
            <a:off x="5665972" y="4267200"/>
            <a:ext cx="2124299" cy="707886"/>
          </a:xfrm>
          <a:prstGeom prst="rect">
            <a:avLst/>
          </a:prstGeom>
          <a:noFill/>
        </p:spPr>
        <p:txBody>
          <a:bodyPr wrap="none" rtlCol="0">
            <a:spAutoFit/>
          </a:bodyPr>
          <a:lstStyle/>
          <a:p>
            <a:r>
              <a:rPr lang="en-US" sz="4000" dirty="0" smtClean="0"/>
              <a:t>List Item</a:t>
            </a:r>
            <a:endParaRPr lang="nl-NL" sz="4000" dirty="0"/>
          </a:p>
        </p:txBody>
      </p:sp>
      <p:pic>
        <p:nvPicPr>
          <p:cNvPr id="35" name="Picture 34" descr="Ribbon3.png"/>
          <p:cNvPicPr>
            <a:picLocks noChangeAspect="1"/>
          </p:cNvPicPr>
          <p:nvPr/>
        </p:nvPicPr>
        <p:blipFill>
          <a:blip r:embed="rId3" cstate="print"/>
          <a:stretch>
            <a:fillRect/>
          </a:stretch>
        </p:blipFill>
        <p:spPr>
          <a:xfrm>
            <a:off x="1066800" y="1905000"/>
            <a:ext cx="3048000" cy="2286000"/>
          </a:xfrm>
          <a:prstGeom prst="rect">
            <a:avLst/>
          </a:prstGeom>
        </p:spPr>
      </p:pic>
      <p:pic>
        <p:nvPicPr>
          <p:cNvPr id="37" name="Picture 36" descr="Ribbon3.png"/>
          <p:cNvPicPr>
            <a:picLocks noChangeAspect="1"/>
          </p:cNvPicPr>
          <p:nvPr/>
        </p:nvPicPr>
        <p:blipFill>
          <a:blip r:embed="rId4" cstate="print"/>
          <a:srcRect l="15000" t="21111" r="60385" b="54273"/>
          <a:stretch>
            <a:fillRect/>
          </a:stretch>
        </p:blipFill>
        <p:spPr>
          <a:xfrm>
            <a:off x="5029200" y="1905000"/>
            <a:ext cx="3048001" cy="2286000"/>
          </a:xfrm>
          <a:prstGeom prst="rect">
            <a:avLst/>
          </a:prstGeom>
        </p:spPr>
      </p:pic>
    </p:spTree>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smtClean="0"/>
              <a:t>Creating Workflows in Visio</a:t>
            </a:r>
            <a:endParaRPr lang="nl-NL" dirty="0"/>
          </a:p>
        </p:txBody>
      </p:sp>
      <p:sp>
        <p:nvSpPr>
          <p:cNvPr id="3" name="Content Placeholder 2"/>
          <p:cNvSpPr>
            <a:spLocks noGrp="1"/>
          </p:cNvSpPr>
          <p:nvPr>
            <p:ph idx="1"/>
          </p:nvPr>
        </p:nvSpPr>
        <p:spPr>
          <a:xfrm>
            <a:off x="381000" y="1412875"/>
            <a:ext cx="8382000" cy="2339102"/>
          </a:xfrm>
        </p:spPr>
        <p:txBody>
          <a:bodyPr/>
          <a:lstStyle/>
          <a:p>
            <a:r>
              <a:rPr lang="en-US" dirty="0" smtClean="0"/>
              <a:t>Visio has SharePoint Workflow template</a:t>
            </a:r>
            <a:endParaRPr lang="en-US" dirty="0" smtClean="0"/>
          </a:p>
          <a:p>
            <a:pPr lvl="1"/>
            <a:r>
              <a:rPr lang="en-US" dirty="0" smtClean="0"/>
              <a:t>Allows you to create workflow design in Visio</a:t>
            </a:r>
          </a:p>
          <a:p>
            <a:pPr lvl="1"/>
            <a:r>
              <a:rPr lang="en-US" dirty="0" smtClean="0"/>
              <a:t>Workflow can be exported to SharePoint </a:t>
            </a:r>
            <a:r>
              <a:rPr lang="en-US" dirty="0" smtClean="0"/>
              <a:t>Designer</a:t>
            </a:r>
          </a:p>
          <a:p>
            <a:pPr lvl="1"/>
            <a:endParaRPr lang="nl-NL" dirty="0"/>
          </a:p>
        </p:txBody>
      </p:sp>
      <p:pic>
        <p:nvPicPr>
          <p:cNvPr id="1026" name="Picture 2"/>
          <p:cNvPicPr>
            <a:picLocks noChangeAspect="1" noChangeArrowheads="1"/>
          </p:cNvPicPr>
          <p:nvPr/>
        </p:nvPicPr>
        <p:blipFill>
          <a:blip r:embed="rId3" cstate="print"/>
          <a:srcRect/>
          <a:stretch>
            <a:fillRect/>
          </a:stretch>
        </p:blipFill>
        <p:spPr bwMode="auto">
          <a:xfrm>
            <a:off x="3067097" y="3149830"/>
            <a:ext cx="3263452" cy="3335392"/>
          </a:xfrm>
          <a:prstGeom prst="rect">
            <a:avLst/>
          </a:prstGeom>
          <a:noFill/>
          <a:ln w="9525">
            <a:noFill/>
            <a:miter lim="800000"/>
            <a:headEnd/>
            <a:tailEnd/>
          </a:ln>
        </p:spPr>
      </p:pic>
    </p:spTree>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Creating Workflows</a:t>
            </a:r>
            <a:endParaRPr lang="en-US" dirty="0"/>
          </a:p>
        </p:txBody>
      </p:sp>
      <p:sp>
        <p:nvSpPr>
          <p:cNvPr id="4" name="Text Placeholder 3"/>
          <p:cNvSpPr>
            <a:spLocks noGrp="1"/>
          </p:cNvSpPr>
          <p:nvPr>
            <p:ph type="body" sz="quarter" idx="10"/>
          </p:nvPr>
        </p:nvSpPr>
        <p:spPr/>
        <p:txBody>
          <a:bodyPr/>
          <a:lstStyle/>
          <a:p>
            <a:r>
              <a:rPr lang="en-US" smtClean="0"/>
              <a:t>demo </a:t>
            </a:r>
            <a:endParaRPr lang="en-US" dirty="0"/>
          </a:p>
        </p:txBody>
      </p:sp>
      <p:sp>
        <p:nvSpPr>
          <p:cNvPr id="5" name="Subtitle 4"/>
          <p:cNvSpPr>
            <a:spLocks noGrp="1"/>
          </p:cNvSpPr>
          <p:nvPr>
            <p:ph type="subTitle" idx="1"/>
          </p:nvPr>
        </p:nvSpPr>
        <p:spPr/>
        <p:txBody>
          <a:bodyPr/>
          <a:lstStyle/>
          <a:p>
            <a:endParaRPr lang="en-US"/>
          </a:p>
        </p:txBody>
      </p:sp>
    </p:spTree>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smtClean="0"/>
              <a:t>Outline</a:t>
            </a:r>
            <a:endParaRPr lang="en-US" dirty="0"/>
          </a:p>
        </p:txBody>
      </p:sp>
      <p:sp>
        <p:nvSpPr>
          <p:cNvPr id="3" name="Text Placeholder 2"/>
          <p:cNvSpPr>
            <a:spLocks noGrp="1"/>
          </p:cNvSpPr>
          <p:nvPr>
            <p:ph type="body" sz="quarter" idx="10"/>
          </p:nvPr>
        </p:nvSpPr>
        <p:spPr>
          <a:xfrm>
            <a:off x="381000" y="1411552"/>
            <a:ext cx="8382000" cy="2068259"/>
          </a:xfrm>
        </p:spPr>
        <p:txBody>
          <a:bodyPr/>
          <a:lstStyle/>
          <a:p>
            <a:r>
              <a:rPr lang="en-US" dirty="0" smtClean="0"/>
              <a:t>What’s New in SharePoint 2010 Workflow</a:t>
            </a:r>
          </a:p>
          <a:p>
            <a:r>
              <a:rPr lang="en-US" dirty="0" smtClean="0"/>
              <a:t>Designing Workflows with SPD</a:t>
            </a:r>
          </a:p>
          <a:p>
            <a:r>
              <a:rPr lang="en-US" dirty="0" smtClean="0"/>
              <a:t>Developing Workflows with VS 2010</a:t>
            </a:r>
          </a:p>
          <a:p>
            <a:endParaRPr lang="en-US" dirty="0"/>
          </a:p>
        </p:txBody>
      </p:sp>
    </p:spTree>
  </p:cSld>
  <p:clrMapOvr>
    <a:masterClrMapping/>
  </p:clrMapOvr>
  <p:transition>
    <p:fade/>
  </p:transition>
</p:sld>
</file>

<file path=ppt/theme/theme1.xml><?xml version="1.0" encoding="utf-8"?>
<a:theme xmlns:a="http://schemas.openxmlformats.org/drawingml/2006/main" name="1_Dk Blue swoosh template Segoe">
  <a:themeElements>
    <a:clrScheme name="Blue Template-Template">
      <a:dk1>
        <a:srgbClr val="000000"/>
      </a:dk1>
      <a:lt1>
        <a:srgbClr val="FFFFFF"/>
      </a:lt1>
      <a:dk2>
        <a:srgbClr val="050595"/>
      </a:dk2>
      <a:lt2>
        <a:srgbClr val="FFFF99"/>
      </a:lt2>
      <a:accent1>
        <a:srgbClr val="FFC000"/>
      </a:accent1>
      <a:accent2>
        <a:srgbClr val="3497AE"/>
      </a:accent2>
      <a:accent3>
        <a:srgbClr val="DF8045"/>
      </a:accent3>
      <a:accent4>
        <a:srgbClr val="7DCC2E"/>
      </a:accent4>
      <a:accent5>
        <a:srgbClr val="FF9929"/>
      </a:accent5>
      <a:accent6>
        <a:srgbClr val="7D3DA1"/>
      </a:accent6>
      <a:hlink>
        <a:srgbClr val="F3EB4F"/>
      </a:hlink>
      <a:folHlink>
        <a:srgbClr val="7DDDFF"/>
      </a:folHlink>
    </a:clrScheme>
    <a:fontScheme name="Blue-Purple TT">
      <a:majorFont>
        <a:latin typeface="Segoe"/>
        <a:ea typeface=""/>
        <a:cs typeface=""/>
      </a:majorFont>
      <a:minorFont>
        <a:latin typeface="Segoe"/>
        <a:ea typeface=""/>
        <a:cs typeface=""/>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300" dirty="0" smtClean="0">
            <a:solidFill>
              <a:srgbClr val="FFFFFF"/>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6E315D76F2FF5E4D943370BF3A43AB42" ma:contentTypeVersion="0" ma:contentTypeDescription="Create a new document." ma:contentTypeScope="" ma:versionID="84aee8fabd400b36da818b3d736f5f74">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23DE009E-6CB7-4486-9496-78D493A766E1}">
  <ds:schemaRefs>
    <ds:schemaRef ds:uri="http://schemas.microsoft.com/office/2006/metadata/properties"/>
  </ds:schemaRefs>
</ds:datastoreItem>
</file>

<file path=customXml/itemProps2.xml><?xml version="1.0" encoding="utf-8"?>
<ds:datastoreItem xmlns:ds="http://schemas.openxmlformats.org/officeDocument/2006/customXml" ds:itemID="{228C6BFB-EA3A-4FC2-90EB-A4F95FB08B15}">
  <ds:schemaRefs>
    <ds:schemaRef ds:uri="http://schemas.microsoft.com/sharepoint/v3/contenttype/forms"/>
  </ds:schemaRefs>
</ds:datastoreItem>
</file>

<file path=customXml/itemProps3.xml><?xml version="1.0" encoding="utf-8"?>
<ds:datastoreItem xmlns:ds="http://schemas.openxmlformats.org/officeDocument/2006/customXml" ds:itemID="{FBB3207E-227B-4FE2-90E6-87995E8CD2B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otalTime>12905</TotalTime>
  <Words>2123</Words>
  <Application>Microsoft Office PowerPoint</Application>
  <PresentationFormat>On-screen Show (4:3)</PresentationFormat>
  <Paragraphs>214</Paragraphs>
  <Slides>26</Slides>
  <Notes>26</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1_Dk Blue swoosh template Segoe</vt:lpstr>
      <vt:lpstr>SharePoint Workflow</vt:lpstr>
      <vt:lpstr>Outline</vt:lpstr>
      <vt:lpstr>Process Automation in SharePoint</vt:lpstr>
      <vt:lpstr>Windows Workflow Foundation</vt:lpstr>
      <vt:lpstr>"What's New" for SharePoint 2010</vt:lpstr>
      <vt:lpstr>SharePoint 2010 Workflow Targets</vt:lpstr>
      <vt:lpstr>Creating Workflows in Visio</vt:lpstr>
      <vt:lpstr>Creating Workflows</vt:lpstr>
      <vt:lpstr>Outline</vt:lpstr>
      <vt:lpstr>SharePoint Designer Improvements</vt:lpstr>
      <vt:lpstr>SharePoint Designer Workflows</vt:lpstr>
      <vt:lpstr>Nested logic in SharePoint Designer</vt:lpstr>
      <vt:lpstr>The Task Process Designer</vt:lpstr>
      <vt:lpstr>Prototype, Design and Develop</vt:lpstr>
      <vt:lpstr>SharePoint Designer Workflows</vt:lpstr>
      <vt:lpstr>Outline</vt:lpstr>
      <vt:lpstr>What’s new in Visual Studio 2010 </vt:lpstr>
      <vt:lpstr>Developing Site Level Workflows</vt:lpstr>
      <vt:lpstr>Creating ASP.NET Workflow Forms</vt:lpstr>
      <vt:lpstr>Workflow Events</vt:lpstr>
      <vt:lpstr>SPWorklowEventReceiver</vt:lpstr>
      <vt:lpstr>External Data in SharePoint 2007</vt:lpstr>
      <vt:lpstr>Pluggable EDE Services</vt:lpstr>
      <vt:lpstr>Flow of Events</vt:lpstr>
      <vt:lpstr>Developing Workflows with Visual Studio 2010</vt:lpstr>
      <vt:lpstr>Summary</vt:lpstr>
    </vt:vector>
  </TitlesOfParts>
  <Company>Logic 20/20</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07 SharePoint 2010 Workflow</dc:title>
  <dc:subject>SharePoint 14</dc:subject>
  <dc:creator>Wouter van Vugt</dc:creator>
  <cp:lastModifiedBy>TedP</cp:lastModifiedBy>
  <cp:revision>516</cp:revision>
  <dcterms:created xsi:type="dcterms:W3CDTF">2006-12-21T03:33:08Z</dcterms:created>
  <dcterms:modified xsi:type="dcterms:W3CDTF">2009-10-27T05:19:49Z</dcterms:modified>
  <cp:contentType>LectureItem</cp:contentTyp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0x0101006E315D76F2FF5E4D943370BF3A43AB42</vt:lpwstr>
  </property>
  <property fmtid="{D5CDD505-2E9C-101B-9397-08002B2CF9AE}" pid="3" name="Module">
    <vt:lpwstr>1</vt:lpwstr>
  </property>
  <property fmtid="{D5CDD505-2E9C-101B-9397-08002B2CF9AE}" pid="4" name="Order">
    <vt:r8>200</vt:r8>
  </property>
  <property fmtid="{D5CDD505-2E9C-101B-9397-08002B2CF9AE}" pid="5" name="Completed">
    <vt:lpwstr>false</vt:lpwstr>
  </property>
  <property fmtid="{D5CDD505-2E9C-101B-9397-08002B2CF9AE}" pid="6" name="Author0">
    <vt:lpwstr>Wouter van Vugt</vt:lpwstr>
  </property>
  <property fmtid="{D5CDD505-2E9C-101B-9397-08002B2CF9AE}" pid="7" name="ContentAuthor">
    <vt:lpwstr>5</vt:lpwstr>
  </property>
  <property fmtid="{D5CDD505-2E9C-101B-9397-08002B2CF9AE}" pid="8" name="ContentItemStatus">
    <vt:lpwstr>Completed</vt:lpwstr>
  </property>
</Properties>
</file>