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4" r:id="rId3"/>
    <p:sldId id="283" r:id="rId4"/>
    <p:sldId id="273" r:id="rId5"/>
    <p:sldId id="278" r:id="rId6"/>
    <p:sldId id="280" r:id="rId7"/>
    <p:sldId id="281" r:id="rId8"/>
    <p:sldId id="258" r:id="rId9"/>
    <p:sldId id="259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70" r:id="rId19"/>
    <p:sldId id="271" r:id="rId20"/>
    <p:sldId id="282" r:id="rId21"/>
    <p:sldId id="272" r:id="rId22"/>
    <p:sldId id="277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" y="56578"/>
            <a:ext cx="11368087" cy="8578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2" y="1157288"/>
            <a:ext cx="11368087" cy="5152072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Ø"/>
              <a:defRPr/>
            </a:lvl1pPr>
            <a:lvl2pPr marL="470916" indent="-342900">
              <a:buFont typeface="Wingdings" panose="05000000000000000000" pitchFamily="2" charset="2"/>
              <a:buChar char="Ø"/>
              <a:defRPr/>
            </a:lvl2pPr>
            <a:lvl3pPr marL="653796" indent="-342900">
              <a:buFont typeface="Wingdings" panose="05000000000000000000" pitchFamily="2" charset="2"/>
              <a:buChar char="Ø"/>
              <a:defRPr/>
            </a:lvl3pPr>
            <a:lvl4pPr marL="800100" indent="-342900">
              <a:buFont typeface="Wingdings" panose="05000000000000000000" pitchFamily="2" charset="2"/>
              <a:buChar char="Ø"/>
              <a:defRPr/>
            </a:lvl4pPr>
            <a:lvl5pPr marL="982980" indent="-3429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deviation reported by customer should be treated as Issue. It can be </a:t>
            </a:r>
          </a:p>
          <a:p>
            <a:pPr marL="458787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Problem or Concern</a:t>
            </a:r>
          </a:p>
          <a:p>
            <a:pPr marL="458787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Defects</a:t>
            </a:r>
          </a:p>
          <a:p>
            <a:pPr marL="458787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Change Request</a:t>
            </a:r>
          </a:p>
          <a:p>
            <a:pPr marL="458787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Off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3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baseline management products, reports, registers &amp; customer product should be maintained under configuration management system. </a:t>
            </a:r>
          </a:p>
          <a:p>
            <a:endParaRPr lang="en-US" dirty="0"/>
          </a:p>
          <a:p>
            <a:r>
              <a:rPr lang="en-US" u="sng" dirty="0" smtClean="0"/>
              <a:t>If any document/product is not in CMS then it is part of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management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484686"/>
              </p:ext>
            </p:extLst>
          </p:nvPr>
        </p:nvGraphicFramePr>
        <p:xfrm>
          <a:off x="442913" y="1157288"/>
          <a:ext cx="11368087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4366"/>
                <a:gridCol w="1596213"/>
                <a:gridCol w="2117911"/>
                <a:gridCol w="1714964"/>
                <a:gridCol w="1271064"/>
                <a:gridCol w="17735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Meet Name/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Ownership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Accountability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Kanban chart &amp; burn down/up chart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PM</a:t>
                      </a:r>
                      <a:r>
                        <a:rPr lang="en-US" baseline="0" dirty="0" smtClean="0"/>
                        <a:t> / SM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Standup Meeting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PM / SM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email/ Conference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 &amp;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Weekly 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Conference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Board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68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Every code which dev team is writing for that Unit test case must be written by Dev Team</a:t>
            </a:r>
          </a:p>
          <a:p>
            <a:pPr marL="457200" indent="-342900">
              <a:buFont typeface="Wingdings" panose="05000000000000000000" pitchFamily="2" charset="2"/>
              <a:buChar char="Ø"/>
            </a:pPr>
            <a:r>
              <a:rPr lang="en-US" dirty="0"/>
              <a:t>Every </a:t>
            </a:r>
            <a:r>
              <a:rPr lang="en-US" dirty="0" smtClean="0"/>
              <a:t>functionality which QA team is testing </a:t>
            </a:r>
            <a:r>
              <a:rPr lang="en-US" dirty="0"/>
              <a:t>for that </a:t>
            </a:r>
            <a:r>
              <a:rPr lang="en-US" dirty="0" smtClean="0"/>
              <a:t>Functional Test must </a:t>
            </a:r>
            <a:r>
              <a:rPr lang="en-US" dirty="0"/>
              <a:t>be written by </a:t>
            </a:r>
            <a:r>
              <a:rPr lang="en-US" dirty="0" smtClean="0"/>
              <a:t>Test Team</a:t>
            </a:r>
          </a:p>
          <a:p>
            <a:pPr marL="4572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Every scenario which is being delivered to customer for that UATC must be ensured by Test Team</a:t>
            </a:r>
          </a:p>
          <a:p>
            <a:pPr marL="4572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Since source of information for writing test cases is PO</a:t>
            </a:r>
            <a:endParaRPr lang="en-US" dirty="0"/>
          </a:p>
          <a:p>
            <a:pPr marL="457200" indent="-34290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3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4960137"/>
            <a:ext cx="11560629" cy="1463040"/>
          </a:xfrm>
        </p:spPr>
        <p:txBody>
          <a:bodyPr/>
          <a:lstStyle/>
          <a:p>
            <a:r>
              <a:rPr lang="en-US" dirty="0" smtClean="0"/>
              <a:t>Agile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5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charter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Every project should have a project charter with following headings.</a:t>
            </a:r>
          </a:p>
          <a:p>
            <a:pPr marL="522288" indent="-407988">
              <a:buFont typeface="Wingdings" panose="05000000000000000000" pitchFamily="2" charset="2"/>
              <a:buChar char="Ø"/>
            </a:pPr>
            <a:r>
              <a:rPr lang="en-US" dirty="0" smtClean="0"/>
              <a:t>Project Name</a:t>
            </a:r>
          </a:p>
          <a:p>
            <a:pPr marL="522288" indent="-407988">
              <a:buFont typeface="Wingdings" panose="05000000000000000000" pitchFamily="2" charset="2"/>
              <a:buChar char="Ø"/>
            </a:pPr>
            <a:r>
              <a:rPr lang="en-US" dirty="0" smtClean="0"/>
              <a:t>Project Code</a:t>
            </a:r>
          </a:p>
          <a:p>
            <a:pPr marL="522288" indent="-407988">
              <a:buFont typeface="Wingdings" panose="05000000000000000000" pitchFamily="2" charset="2"/>
              <a:buChar char="Ø"/>
            </a:pPr>
            <a:r>
              <a:rPr lang="en-US" dirty="0" smtClean="0"/>
              <a:t>Customer Name</a:t>
            </a:r>
          </a:p>
          <a:p>
            <a:pPr marL="522288" indent="-407988">
              <a:buFont typeface="Wingdings" panose="05000000000000000000" pitchFamily="2" charset="2"/>
              <a:buChar char="Ø"/>
            </a:pPr>
            <a:r>
              <a:rPr lang="en-US" dirty="0" smtClean="0"/>
              <a:t>PM Name</a:t>
            </a:r>
          </a:p>
          <a:p>
            <a:pPr marL="522288" indent="-407988">
              <a:buFont typeface="Wingdings" panose="05000000000000000000" pitchFamily="2" charset="2"/>
              <a:buChar char="Ø"/>
            </a:pPr>
            <a:r>
              <a:rPr lang="en-US" dirty="0" smtClean="0"/>
              <a:t>Project Objective</a:t>
            </a:r>
          </a:p>
          <a:p>
            <a:pPr marL="522288" indent="-407988">
              <a:buFont typeface="Wingdings" panose="05000000000000000000" pitchFamily="2" charset="2"/>
              <a:buChar char="Ø"/>
            </a:pPr>
            <a:r>
              <a:rPr lang="en-US" dirty="0" smtClean="0"/>
              <a:t>High Level Requirement</a:t>
            </a:r>
          </a:p>
          <a:p>
            <a:pPr marL="522288" indent="-407988">
              <a:buFont typeface="Wingdings" panose="05000000000000000000" pitchFamily="2" charset="2"/>
              <a:buChar char="Ø"/>
            </a:pPr>
            <a:r>
              <a:rPr lang="en-US" dirty="0" smtClean="0"/>
              <a:t>Approval Requirements</a:t>
            </a:r>
          </a:p>
          <a:p>
            <a:pPr marL="522288" indent="-407988">
              <a:buFont typeface="Wingdings" panose="05000000000000000000" pitchFamily="2" charset="2"/>
              <a:buChar char="Ø"/>
            </a:pPr>
            <a:r>
              <a:rPr lang="en-US" dirty="0" smtClean="0"/>
              <a:t>High Level Milestones</a:t>
            </a:r>
          </a:p>
          <a:p>
            <a:pPr marL="522288" indent="-407988">
              <a:buFont typeface="Wingdings" panose="05000000000000000000" pitchFamily="2" charset="2"/>
              <a:buChar char="Ø"/>
            </a:pPr>
            <a:r>
              <a:rPr lang="en-US" dirty="0" smtClean="0"/>
              <a:t>Assumptions</a:t>
            </a:r>
          </a:p>
          <a:p>
            <a:pPr marL="522288" indent="-407988">
              <a:buFont typeface="Wingdings" panose="05000000000000000000" pitchFamily="2" charset="2"/>
              <a:buChar char="Ø"/>
            </a:pPr>
            <a:r>
              <a:rPr lang="en-US" dirty="0" smtClean="0"/>
              <a:t>Project Inherent Risks</a:t>
            </a:r>
          </a:p>
          <a:p>
            <a:pPr marL="522288" indent="-407988">
              <a:buFont typeface="Wingdings" panose="05000000000000000000" pitchFamily="2" charset="2"/>
              <a:buChar char="Ø"/>
            </a:pPr>
            <a:r>
              <a:rPr lang="en-US" dirty="0" smtClean="0"/>
              <a:t>Project Board Members</a:t>
            </a:r>
          </a:p>
          <a:p>
            <a:pPr marL="522288" indent="-407988">
              <a:buFont typeface="Wingdings" panose="05000000000000000000" pitchFamily="2" charset="2"/>
              <a:buChar char="Ø"/>
            </a:pPr>
            <a:r>
              <a:rPr lang="en-US" dirty="0" smtClean="0"/>
              <a:t>Project Sponsor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8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Grooming</a:t>
            </a:r>
          </a:p>
          <a:p>
            <a:pPr lvl="2"/>
            <a:r>
              <a:rPr lang="en-US" sz="1600" dirty="0" smtClean="0"/>
              <a:t>ID</a:t>
            </a:r>
          </a:p>
          <a:p>
            <a:pPr lvl="2"/>
            <a:r>
              <a:rPr lang="en-US" sz="1600" dirty="0" smtClean="0"/>
              <a:t>User</a:t>
            </a:r>
          </a:p>
          <a:p>
            <a:pPr lvl="2"/>
            <a:r>
              <a:rPr lang="en-US" sz="1600" dirty="0" smtClean="0"/>
              <a:t>What</a:t>
            </a:r>
          </a:p>
          <a:p>
            <a:pPr lvl="2"/>
            <a:r>
              <a:rPr lang="en-US" sz="1600" dirty="0" smtClean="0"/>
              <a:t>Why</a:t>
            </a:r>
          </a:p>
          <a:p>
            <a:pPr lvl="2"/>
            <a:r>
              <a:rPr lang="en-US" sz="1600" dirty="0" smtClean="0"/>
              <a:t>Priority</a:t>
            </a:r>
          </a:p>
          <a:p>
            <a:r>
              <a:rPr lang="en-US" b="1" dirty="0" smtClean="0"/>
              <a:t>Planning/Estimation</a:t>
            </a:r>
          </a:p>
          <a:p>
            <a:pPr lvl="2"/>
            <a:r>
              <a:rPr lang="en-US" sz="1800" dirty="0" smtClean="0"/>
              <a:t>Value</a:t>
            </a:r>
          </a:p>
          <a:p>
            <a:pPr lvl="2"/>
            <a:r>
              <a:rPr lang="en-US" sz="1800" dirty="0" smtClean="0"/>
              <a:t>Complexity</a:t>
            </a:r>
          </a:p>
          <a:p>
            <a:pPr lvl="2"/>
            <a:r>
              <a:rPr lang="en-US" sz="1800" dirty="0" smtClean="0"/>
              <a:t>Actual Efforts</a:t>
            </a:r>
          </a:p>
          <a:p>
            <a:pPr lvl="2"/>
            <a:r>
              <a:rPr lang="en-US" sz="1800" dirty="0" smtClean="0"/>
              <a:t>Release Name</a:t>
            </a:r>
          </a:p>
          <a:p>
            <a:pPr lvl="2"/>
            <a:r>
              <a:rPr lang="en-US" sz="1800" dirty="0" smtClean="0"/>
              <a:t>Sprint #</a:t>
            </a:r>
          </a:p>
          <a:p>
            <a:r>
              <a:rPr lang="en-US" b="1" dirty="0" smtClean="0"/>
              <a:t>Execution</a:t>
            </a:r>
          </a:p>
          <a:p>
            <a:pPr lvl="2"/>
            <a:r>
              <a:rPr lang="en-US" sz="1800" dirty="0" smtClean="0"/>
              <a:t>Status</a:t>
            </a:r>
          </a:p>
          <a:p>
            <a:r>
              <a:rPr lang="en-US" b="1" dirty="0" smtClean="0"/>
              <a:t>Delivery</a:t>
            </a:r>
          </a:p>
          <a:p>
            <a:pPr lvl="2"/>
            <a:r>
              <a:rPr lang="en-US" sz="1800" dirty="0" smtClean="0"/>
              <a:t># of Defects Leaked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</a:p>
          <a:p>
            <a:r>
              <a:rPr lang="en-US" dirty="0" smtClean="0"/>
              <a:t>Task</a:t>
            </a:r>
          </a:p>
          <a:p>
            <a:r>
              <a:rPr lang="en-US" dirty="0" smtClean="0"/>
              <a:t>Efforts</a:t>
            </a:r>
          </a:p>
          <a:p>
            <a:r>
              <a:rPr lang="en-US" dirty="0" smtClean="0"/>
              <a:t>Assigned to</a:t>
            </a:r>
          </a:p>
          <a:p>
            <a:r>
              <a:rPr lang="en-US" dirty="0"/>
              <a:t>Task Type</a:t>
            </a:r>
          </a:p>
          <a:p>
            <a:r>
              <a:rPr lang="en-US" dirty="0" smtClean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93936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standup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&amp; Location of Daily up should be agreed with team</a:t>
            </a:r>
          </a:p>
          <a:p>
            <a:r>
              <a:rPr lang="en-US" dirty="0" smtClean="0"/>
              <a:t>Ground rule for every standup need to be setup</a:t>
            </a:r>
          </a:p>
          <a:p>
            <a:r>
              <a:rPr lang="en-US" dirty="0" smtClean="0"/>
              <a:t>Regular Cadence need to maintained by the team</a:t>
            </a:r>
          </a:p>
          <a:p>
            <a:r>
              <a:rPr lang="en-US" dirty="0" smtClean="0"/>
              <a:t>Do not solve issues in daily standup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8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radiators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2200" dirty="0"/>
              <a:t>Decide lanes of Kanban Board</a:t>
            </a:r>
          </a:p>
          <a:p>
            <a:r>
              <a:rPr lang="en-US" b="1" dirty="0" smtClean="0"/>
              <a:t>Every project should maintain &amp; display following </a:t>
            </a:r>
          </a:p>
          <a:p>
            <a:pPr lvl="2">
              <a:buSzPct val="100000"/>
            </a:pPr>
            <a:r>
              <a:rPr lang="en-US" sz="2000" dirty="0" smtClean="0"/>
              <a:t>Update </a:t>
            </a:r>
            <a:r>
              <a:rPr lang="en-US" sz="2000" dirty="0"/>
              <a:t>Kanban board on regular basis</a:t>
            </a:r>
          </a:p>
          <a:p>
            <a:pPr lvl="2"/>
            <a:r>
              <a:rPr lang="en-US" sz="2000" dirty="0"/>
              <a:t>Burndown &amp; burnup charts</a:t>
            </a:r>
          </a:p>
          <a:p>
            <a:pPr lvl="2"/>
            <a:r>
              <a:rPr lang="en-US" sz="2000" dirty="0"/>
              <a:t>Velocity charts</a:t>
            </a:r>
          </a:p>
          <a:p>
            <a:pPr lvl="2"/>
            <a:r>
              <a:rPr lang="en-US" sz="2000" dirty="0"/>
              <a:t>Release burnup and burndown </a:t>
            </a:r>
            <a:r>
              <a:rPr lang="en-US" sz="2000" dirty="0" smtClean="0"/>
              <a:t>charts</a:t>
            </a:r>
          </a:p>
          <a:p>
            <a:pPr lvl="2"/>
            <a:r>
              <a:rPr lang="en-US" sz="2000" dirty="0" smtClean="0"/>
              <a:t>Team member information</a:t>
            </a:r>
          </a:p>
          <a:p>
            <a:pPr lvl="2"/>
            <a:r>
              <a:rPr lang="en-US" sz="2000" dirty="0" smtClean="0"/>
              <a:t>Impediments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656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Organization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roles required to manage any project at FFI (Done)</a:t>
            </a:r>
          </a:p>
          <a:p>
            <a:r>
              <a:rPr lang="en-US" dirty="0" smtClean="0"/>
              <a:t>Establish responsibilities of every role at org level (Done)</a:t>
            </a:r>
          </a:p>
          <a:p>
            <a:r>
              <a:rPr lang="en-US" dirty="0" smtClean="0"/>
              <a:t>Start Every Project with Project Charter (Max 1 Page)... Content discussed later.</a:t>
            </a:r>
          </a:p>
          <a:p>
            <a:r>
              <a:rPr lang="en-US" dirty="0" smtClean="0"/>
              <a:t>Assign Project Code this Project</a:t>
            </a:r>
          </a:p>
          <a:p>
            <a:r>
              <a:rPr lang="en-US" dirty="0" smtClean="0"/>
              <a:t>Setup a Configuration Management System for this project</a:t>
            </a:r>
          </a:p>
          <a:p>
            <a:r>
              <a:rPr lang="en-US" dirty="0" smtClean="0"/>
              <a:t>Assign Each Roles for this project</a:t>
            </a:r>
          </a:p>
          <a:p>
            <a:r>
              <a:rPr lang="en-US" dirty="0" smtClean="0"/>
              <a:t>Once again walk through the agile practice for the project</a:t>
            </a:r>
          </a:p>
          <a:p>
            <a:r>
              <a:rPr lang="en-US" dirty="0" smtClean="0"/>
              <a:t>Identify a project area with project white-board</a:t>
            </a:r>
          </a:p>
          <a:p>
            <a:r>
              <a:rPr lang="en-US" dirty="0" smtClean="0"/>
              <a:t>Setup information radiator for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8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4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framework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575" y="1161578"/>
            <a:ext cx="9904762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9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6875" indent="-396875">
              <a:buFont typeface="Wingdings" panose="05000000000000000000" pitchFamily="2" charset="2"/>
              <a:buChar char="Ø"/>
            </a:pPr>
            <a:r>
              <a:rPr lang="en-US" dirty="0" smtClean="0"/>
              <a:t>At the end of every sprint</a:t>
            </a:r>
          </a:p>
          <a:p>
            <a:pPr marL="396875" indent="-396875">
              <a:buFont typeface="Wingdings" panose="05000000000000000000" pitchFamily="2" charset="2"/>
              <a:buChar char="Ø"/>
            </a:pPr>
            <a:r>
              <a:rPr lang="en-US" dirty="0"/>
              <a:t>Define goal of retrospective</a:t>
            </a:r>
          </a:p>
          <a:p>
            <a:pPr marL="396875" indent="-396875">
              <a:buFont typeface="Wingdings" panose="05000000000000000000" pitchFamily="2" charset="2"/>
              <a:buChar char="Ø"/>
            </a:pPr>
            <a:r>
              <a:rPr lang="en-US" dirty="0" smtClean="0"/>
              <a:t>Try different methods</a:t>
            </a:r>
          </a:p>
          <a:p>
            <a:pPr marL="396875" indent="-396875">
              <a:buFont typeface="Wingdings" panose="05000000000000000000" pitchFamily="2" charset="2"/>
              <a:buChar char="Ø"/>
            </a:pPr>
            <a:r>
              <a:rPr lang="en-US" dirty="0" smtClean="0"/>
              <a:t>Ensure learnings are incorporated</a:t>
            </a:r>
          </a:p>
          <a:p>
            <a:pPr marL="396875" indent="-396875">
              <a:buFont typeface="Wingdings" panose="05000000000000000000" pitchFamily="2" charset="2"/>
              <a:buChar char="Ø"/>
            </a:pPr>
            <a:r>
              <a:rPr lang="en-US" dirty="0" smtClean="0"/>
              <a:t>Calculate Return on Time on Invested of Every Sprint</a:t>
            </a:r>
          </a:p>
          <a:p>
            <a:pPr marL="396875" indent="-396875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1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health checkup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291767"/>
              </p:ext>
            </p:extLst>
          </p:nvPr>
        </p:nvGraphicFramePr>
        <p:xfrm>
          <a:off x="442913" y="1157288"/>
          <a:ext cx="11368088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4044"/>
                <a:gridCol w="56840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Are we ....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 on 1-10 (Put Sum-total</a:t>
                      </a:r>
                      <a:r>
                        <a:rPr lang="en-US" baseline="0" dirty="0" smtClean="0"/>
                        <a:t> of team vote here)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Doing Daily Standup (at same time, at same place, fix duration)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Updating</a:t>
                      </a:r>
                      <a:r>
                        <a:rPr lang="en-US" baseline="0" dirty="0" smtClean="0"/>
                        <a:t> Information Radiators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Doing Self</a:t>
                      </a:r>
                      <a:r>
                        <a:rPr lang="en-US" baseline="0" dirty="0" smtClean="0"/>
                        <a:t> Assignment of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Committing and User story</a:t>
                      </a:r>
                      <a:r>
                        <a:rPr lang="en-US" baseline="0" dirty="0" smtClean="0"/>
                        <a:t> and Ticket commitment Not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Doing regular</a:t>
                      </a:r>
                      <a:r>
                        <a:rPr lang="en-US" baseline="0" dirty="0" smtClean="0"/>
                        <a:t> sprint 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Doing</a:t>
                      </a:r>
                      <a:r>
                        <a:rPr lang="en-US" baseline="0" dirty="0" smtClean="0"/>
                        <a:t> regular retrospective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Focused</a:t>
                      </a:r>
                      <a:r>
                        <a:rPr lang="en-US" baseline="0" dirty="0" smtClean="0"/>
                        <a:t> in planning, execution, decision making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Thinking as a whole</a:t>
                      </a:r>
                      <a:r>
                        <a:rPr lang="en-US" baseline="0" dirty="0" smtClean="0"/>
                        <a:t>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Having Personal Safety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Having Sunny Day Visibility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Doing Close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Having Strong Technical</a:t>
                      </a:r>
                      <a:r>
                        <a:rPr lang="en-US" baseline="0" dirty="0" smtClean="0"/>
                        <a:t> 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68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– information radiators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4488">
              <a:buFont typeface="Wingdings" panose="05000000000000000000" pitchFamily="2" charset="2"/>
              <a:buChar char="Ø"/>
            </a:pPr>
            <a:r>
              <a:rPr lang="en-US" dirty="0" smtClean="0"/>
              <a:t>Kanban Board</a:t>
            </a:r>
          </a:p>
          <a:p>
            <a:pPr marL="344488" indent="-344488">
              <a:buFont typeface="Wingdings" panose="05000000000000000000" pitchFamily="2" charset="2"/>
              <a:buChar char="Ø"/>
            </a:pPr>
            <a:r>
              <a:rPr lang="en-US" dirty="0" smtClean="0"/>
              <a:t>Burndown chart </a:t>
            </a:r>
          </a:p>
          <a:p>
            <a:pPr marL="344488" indent="-344488">
              <a:buFont typeface="Wingdings" panose="05000000000000000000" pitchFamily="2" charset="2"/>
              <a:buChar char="Ø"/>
            </a:pPr>
            <a:r>
              <a:rPr lang="en-US" dirty="0" smtClean="0"/>
              <a:t>Burnup chart</a:t>
            </a:r>
          </a:p>
          <a:p>
            <a:pPr marL="344488" indent="-344488">
              <a:buFont typeface="Wingdings" panose="05000000000000000000" pitchFamily="2" charset="2"/>
              <a:buChar char="Ø"/>
            </a:pPr>
            <a:r>
              <a:rPr lang="en-US" dirty="0" smtClean="0"/>
              <a:t>Velocity Chart</a:t>
            </a:r>
          </a:p>
          <a:p>
            <a:pPr marL="344488" indent="-344488">
              <a:buFont typeface="Wingdings" panose="05000000000000000000" pitchFamily="2" charset="2"/>
              <a:buChar char="Ø"/>
            </a:pPr>
            <a:r>
              <a:rPr lang="en-US" dirty="0" smtClean="0"/>
              <a:t>Release Burnup Chart</a:t>
            </a:r>
          </a:p>
          <a:p>
            <a:pPr marL="344488" indent="-344488">
              <a:buFont typeface="Wingdings" panose="05000000000000000000" pitchFamily="2" charset="2"/>
              <a:buChar char="Ø"/>
            </a:pPr>
            <a:r>
              <a:rPr lang="en-US" dirty="0" smtClean="0"/>
              <a:t>Impediment List</a:t>
            </a:r>
          </a:p>
          <a:p>
            <a:pPr marL="344488" indent="-344488">
              <a:buFont typeface="Wingdings" panose="05000000000000000000" pitchFamily="2" charset="2"/>
              <a:buChar char="Ø"/>
            </a:pPr>
            <a:r>
              <a:rPr lang="en-US" dirty="0" smtClean="0"/>
              <a:t>Agile Health Trend</a:t>
            </a:r>
          </a:p>
          <a:p>
            <a:pPr marL="344488" indent="-344488">
              <a:buFont typeface="Wingdings" panose="05000000000000000000" pitchFamily="2" charset="2"/>
              <a:buChar char="Ø"/>
            </a:pPr>
            <a:r>
              <a:rPr lang="en-US" dirty="0" smtClean="0"/>
              <a:t>Photo &amp; Name, Phone, </a:t>
            </a:r>
            <a:r>
              <a:rPr lang="en-US" dirty="0" err="1" smtClean="0"/>
              <a:t>Extn</a:t>
            </a:r>
            <a:r>
              <a:rPr lang="en-US" dirty="0" smtClean="0"/>
              <a:t>. of Team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3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Done (DOD)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Story DOD</a:t>
            </a:r>
          </a:p>
          <a:p>
            <a:pPr lvl="2"/>
            <a:r>
              <a:rPr lang="en-US" sz="1800" dirty="0" smtClean="0"/>
              <a:t>Discussed &amp; Understood</a:t>
            </a:r>
          </a:p>
          <a:p>
            <a:pPr lvl="2"/>
            <a:r>
              <a:rPr lang="en-US" sz="1800" dirty="0" smtClean="0"/>
              <a:t>Analyzed</a:t>
            </a:r>
          </a:p>
          <a:p>
            <a:pPr lvl="2"/>
            <a:r>
              <a:rPr lang="en-US" sz="1800" dirty="0" smtClean="0"/>
              <a:t>Unit Test Cases (UTC) Written</a:t>
            </a:r>
          </a:p>
          <a:p>
            <a:pPr lvl="2"/>
            <a:r>
              <a:rPr lang="en-US" sz="1800" dirty="0" smtClean="0"/>
              <a:t>UTC Successfully Executed</a:t>
            </a:r>
          </a:p>
          <a:p>
            <a:pPr lvl="2"/>
            <a:r>
              <a:rPr lang="en-US" sz="1800" dirty="0" smtClean="0"/>
              <a:t>Functional Test Cases (FTC) Written</a:t>
            </a:r>
          </a:p>
          <a:p>
            <a:pPr lvl="2"/>
            <a:r>
              <a:rPr lang="en-US" sz="1800" dirty="0" smtClean="0"/>
              <a:t>FTC Successfully Executed</a:t>
            </a:r>
          </a:p>
          <a:p>
            <a:r>
              <a:rPr lang="en-US" sz="2800" dirty="0" smtClean="0"/>
              <a:t>Sprint DOD</a:t>
            </a:r>
          </a:p>
          <a:p>
            <a:pPr lvl="2"/>
            <a:r>
              <a:rPr lang="en-US" sz="1800" dirty="0" smtClean="0"/>
              <a:t>Sprint Planning is done</a:t>
            </a:r>
          </a:p>
          <a:p>
            <a:pPr lvl="2"/>
            <a:r>
              <a:rPr lang="en-US" sz="1800" dirty="0" smtClean="0"/>
              <a:t>Committed / Negotiated User Stories are done</a:t>
            </a:r>
          </a:p>
          <a:p>
            <a:pPr lvl="2"/>
            <a:r>
              <a:rPr lang="en-US" sz="1800" dirty="0" smtClean="0"/>
              <a:t>Entire built is successful</a:t>
            </a:r>
          </a:p>
          <a:p>
            <a:pPr lvl="2"/>
            <a:r>
              <a:rPr lang="en-US" sz="1800" dirty="0" smtClean="0"/>
              <a:t>Acceptance Testing (AT) of all User Stories is success</a:t>
            </a:r>
          </a:p>
          <a:p>
            <a:pPr lvl="2"/>
            <a:r>
              <a:rPr lang="en-US" sz="1800" dirty="0" smtClean="0"/>
              <a:t>Product Demo is done</a:t>
            </a:r>
          </a:p>
          <a:p>
            <a:pPr lvl="2"/>
            <a:r>
              <a:rPr lang="en-US" sz="1800" dirty="0" smtClean="0"/>
              <a:t>Sprint Retrospective is done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936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every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project with product backlog</a:t>
            </a:r>
          </a:p>
          <a:p>
            <a:r>
              <a:rPr lang="en-US" dirty="0" smtClean="0"/>
              <a:t>Setup 1 day session for refining, prioritizing product backlog and estimating the work</a:t>
            </a:r>
          </a:p>
          <a:p>
            <a:r>
              <a:rPr lang="en-US" dirty="0" smtClean="0"/>
              <a:t>Product backlog grooming should be done on regular basis</a:t>
            </a:r>
          </a:p>
          <a:p>
            <a:r>
              <a:rPr lang="en-US" dirty="0" smtClean="0"/>
              <a:t>Do not change stories of current sprint</a:t>
            </a:r>
          </a:p>
          <a:p>
            <a:r>
              <a:rPr lang="en-US" dirty="0" smtClean="0"/>
              <a:t>Automate Unit, Functional, Acceptance test cases</a:t>
            </a:r>
          </a:p>
          <a:p>
            <a:r>
              <a:rPr lang="en-US" dirty="0" smtClean="0"/>
              <a:t>Practice Test Driven Development (TDD)</a:t>
            </a:r>
          </a:p>
          <a:p>
            <a:r>
              <a:rPr lang="en-US" dirty="0" smtClean="0"/>
              <a:t>Automate built &amp; deployment process</a:t>
            </a:r>
          </a:p>
          <a:p>
            <a:r>
              <a:rPr lang="en-US" dirty="0" smtClean="0"/>
              <a:t>Development and testing should be simultaneous process not sequential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3339" y="449727"/>
            <a:ext cx="4691270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Sponsor</a:t>
            </a:r>
          </a:p>
          <a:p>
            <a:pPr algn="ctr"/>
            <a:r>
              <a:rPr lang="en-US" dirty="0" smtClean="0"/>
              <a:t>Corporate Governance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29878" y="1337624"/>
            <a:ext cx="5738192" cy="1211508"/>
            <a:chOff x="2451652" y="855427"/>
            <a:chExt cx="5738192" cy="1352384"/>
          </a:xfrm>
        </p:grpSpPr>
        <p:sp>
          <p:nvSpPr>
            <p:cNvPr id="5" name="Rectangle 4"/>
            <p:cNvSpPr/>
            <p:nvPr/>
          </p:nvSpPr>
          <p:spPr>
            <a:xfrm>
              <a:off x="2716696" y="1325217"/>
              <a:ext cx="1616765" cy="675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Senior User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97287" y="1325217"/>
              <a:ext cx="1351722" cy="7288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Executive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480313" y="1325217"/>
              <a:ext cx="1537252" cy="7288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Senior Supplier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451652" y="855427"/>
              <a:ext cx="5738192" cy="1352384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Project Board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925349" y="4036488"/>
            <a:ext cx="2340334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Manager /</a:t>
            </a:r>
          </a:p>
          <a:p>
            <a:pPr algn="ctr"/>
            <a:r>
              <a:rPr lang="en-US" dirty="0" smtClean="0"/>
              <a:t>Scrum Team*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9514" y="2959027"/>
            <a:ext cx="1520687" cy="569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Authority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87286" y="4454584"/>
            <a:ext cx="152400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Support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18205" y="5217370"/>
            <a:ext cx="2340334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Team Manager / </a:t>
            </a:r>
          </a:p>
          <a:p>
            <a:pPr algn="ctr"/>
            <a:r>
              <a:rPr lang="en-US" dirty="0" smtClean="0"/>
              <a:t>Scrum Team*</a:t>
            </a:r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9878" y="6043531"/>
            <a:ext cx="6046967" cy="603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915275" y="3655758"/>
            <a:ext cx="1585913" cy="842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Owner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744072" y="3670046"/>
            <a:ext cx="1514475" cy="842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Scrum Master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465344" y="4818676"/>
            <a:ext cx="2071688" cy="894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 Team</a:t>
            </a:r>
          </a:p>
          <a:p>
            <a:pPr algn="ctr"/>
            <a:r>
              <a:rPr lang="en-US" dirty="0" smtClean="0"/>
              <a:t>(Programmer/ Tester/BA/UI)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643813" y="3124200"/>
            <a:ext cx="3843337" cy="2749039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Scrum Team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4" idx="2"/>
            <a:endCxn id="8" idx="0"/>
          </p:cNvCxnSpPr>
          <p:nvPr/>
        </p:nvCxnSpPr>
        <p:spPr>
          <a:xfrm>
            <a:off x="3098974" y="1112336"/>
            <a:ext cx="0" cy="22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40" idx="0"/>
          </p:cNvCxnSpPr>
          <p:nvPr/>
        </p:nvCxnSpPr>
        <p:spPr>
          <a:xfrm flipH="1">
            <a:off x="3096278" y="2549132"/>
            <a:ext cx="2696" cy="17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3" idx="0"/>
          </p:cNvCxnSpPr>
          <p:nvPr/>
        </p:nvCxnSpPr>
        <p:spPr>
          <a:xfrm flipH="1">
            <a:off x="3088372" y="4813728"/>
            <a:ext cx="7144" cy="40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56110" y="105240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MBE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056110" y="372152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MBE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095516" y="481981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MBE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708231" y="38909"/>
            <a:ext cx="326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MBE- Management by Exception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2541995" y="2959027"/>
            <a:ext cx="1297487" cy="575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 Manager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258539" y="2959027"/>
            <a:ext cx="1537252" cy="569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Executive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227182" y="2720406"/>
            <a:ext cx="5738192" cy="1039050"/>
          </a:xfrm>
          <a:prstGeom prst="round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Project Steering Committee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0" idx="2"/>
            <a:endCxn id="10" idx="0"/>
          </p:cNvCxnSpPr>
          <p:nvPr/>
        </p:nvCxnSpPr>
        <p:spPr>
          <a:xfrm flipH="1">
            <a:off x="3095516" y="3759456"/>
            <a:ext cx="762" cy="27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/>
          <p:cNvSpPr/>
          <p:nvPr/>
        </p:nvSpPr>
        <p:spPr>
          <a:xfrm>
            <a:off x="6183562" y="449727"/>
            <a:ext cx="569905" cy="20994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Keenen</a:t>
            </a:r>
            <a:endParaRPr lang="en-US" dirty="0"/>
          </a:p>
        </p:txBody>
      </p:sp>
      <p:sp>
        <p:nvSpPr>
          <p:cNvPr id="45" name="Right Brace 44"/>
          <p:cNvSpPr/>
          <p:nvPr/>
        </p:nvSpPr>
        <p:spPr>
          <a:xfrm>
            <a:off x="6236836" y="2782781"/>
            <a:ext cx="569905" cy="37372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Future Focus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0" y="2601138"/>
            <a:ext cx="68067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84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Project: Role &amp; Responsibility Descriptions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065074"/>
              </p:ext>
            </p:extLst>
          </p:nvPr>
        </p:nvGraphicFramePr>
        <p:xfrm>
          <a:off x="442911" y="914400"/>
          <a:ext cx="11368088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8741"/>
                <a:gridCol w="93593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Responsibilities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Executive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</a:t>
                      </a:r>
                      <a:r>
                        <a:rPr lang="en-US" baseline="0" dirty="0" smtClean="0"/>
                        <a:t> by exception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r>
                        <a:rPr lang="en-US" baseline="0" dirty="0" smtClean="0"/>
                        <a:t>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</a:t>
                      </a:r>
                      <a:r>
                        <a:rPr lang="en-US" baseline="0" dirty="0" smtClean="0"/>
                        <a:t> by exception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Change Authority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Approve Changes within Exception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Explain</a:t>
                      </a:r>
                      <a:r>
                        <a:rPr lang="en-US" baseline="0" dirty="0" smtClean="0"/>
                        <a:t> Requirements, Prioritize Product Backlog, UAT, Accept /Reject Product, Product Backlog Grooming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Scrum</a:t>
                      </a:r>
                      <a:r>
                        <a:rPr lang="en-US" baseline="0" dirty="0" smtClean="0"/>
                        <a:t> 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Ensure</a:t>
                      </a:r>
                      <a:r>
                        <a:rPr lang="en-US" baseline="0" dirty="0" smtClean="0"/>
                        <a:t> impediments are addressed, team is living agile values &amp; principles, team is following agile practices, all agile are performing their role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Record management, configuration management, backup/ restore, security</a:t>
                      </a:r>
                      <a:r>
                        <a:rPr lang="en-US" baseline="0" dirty="0" smtClean="0"/>
                        <a:t> setting, IT support, Prepare Reports, Analyse data, management product (non-customer) documentation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Estimate, plan, commit, develop, test, deliver a defect free product, follow all agile practices and</a:t>
                      </a:r>
                      <a:r>
                        <a:rPr lang="en-US" baseline="0" dirty="0" smtClean="0"/>
                        <a:t> update burndown, burnup charts, Kanban board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9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Project: Market Place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533056"/>
              </p:ext>
            </p:extLst>
          </p:nvPr>
        </p:nvGraphicFramePr>
        <p:xfrm>
          <a:off x="442911" y="914400"/>
          <a:ext cx="113680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4044"/>
                <a:gridCol w="56840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Executive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Mr. </a:t>
                      </a:r>
                      <a:r>
                        <a:rPr lang="en-US" dirty="0" err="1" smtClean="0"/>
                        <a:t>Bharath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r>
                        <a:rPr lang="en-US" baseline="0" dirty="0" smtClean="0"/>
                        <a:t>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Mr. </a:t>
                      </a:r>
                      <a:r>
                        <a:rPr lang="en-US" dirty="0" err="1" smtClean="0"/>
                        <a:t>Veeren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Mathur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Change Authority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Mr. Ahmed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Mr. </a:t>
                      </a:r>
                      <a:r>
                        <a:rPr lang="en-US" dirty="0" err="1" smtClean="0"/>
                        <a:t>Padmanabham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Scrum</a:t>
                      </a:r>
                      <a:r>
                        <a:rPr lang="en-US" baseline="0" dirty="0" smtClean="0"/>
                        <a:t> 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Mr. Ahmed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2966389"/>
              </p:ext>
            </p:extLst>
          </p:nvPr>
        </p:nvGraphicFramePr>
        <p:xfrm>
          <a:off x="442912" y="4262120"/>
          <a:ext cx="113680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4044"/>
                <a:gridCol w="56840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Team Members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.NET Expert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.NET Export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Automation</a:t>
                      </a:r>
                      <a:r>
                        <a:rPr lang="en-US" baseline="0" dirty="0" smtClean="0"/>
                        <a:t> Testing Expert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57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Project: </a:t>
            </a:r>
            <a:r>
              <a:rPr lang="en-US" dirty="0" smtClean="0"/>
              <a:t>private exchange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160131"/>
              </p:ext>
            </p:extLst>
          </p:nvPr>
        </p:nvGraphicFramePr>
        <p:xfrm>
          <a:off x="442911" y="914400"/>
          <a:ext cx="113680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4044"/>
                <a:gridCol w="56840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Executive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Mr. </a:t>
                      </a:r>
                      <a:r>
                        <a:rPr lang="en-US" dirty="0" err="1" smtClean="0"/>
                        <a:t>Bharath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r>
                        <a:rPr lang="en-US" baseline="0" dirty="0" smtClean="0"/>
                        <a:t>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Mr. </a:t>
                      </a:r>
                      <a:r>
                        <a:rPr lang="en-US" dirty="0" err="1" smtClean="0"/>
                        <a:t>Veeren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Mathur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Change Authority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Required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Mr. </a:t>
                      </a:r>
                      <a:r>
                        <a:rPr lang="en-US" dirty="0" err="1" smtClean="0"/>
                        <a:t>Padmanabham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Scrum</a:t>
                      </a:r>
                      <a:r>
                        <a:rPr lang="en-US" baseline="0" dirty="0" smtClean="0"/>
                        <a:t> 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Mr. </a:t>
                      </a:r>
                      <a:r>
                        <a:rPr lang="en-US" dirty="0" err="1" smtClean="0"/>
                        <a:t>Sheshan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442912" y="4262120"/>
          <a:ext cx="113680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4044"/>
                <a:gridCol w="56840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Team Members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.NET Expert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.NET Export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Automation</a:t>
                      </a:r>
                      <a:r>
                        <a:rPr lang="en-US" baseline="0" dirty="0" smtClean="0"/>
                        <a:t> Testing Expert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Agile </a:t>
            </a:r>
            <a:r>
              <a:rPr lang="en-US" b="1" u="sng" dirty="0" smtClean="0"/>
              <a:t>change</a:t>
            </a:r>
            <a:r>
              <a:rPr lang="en-US" dirty="0" smtClean="0"/>
              <a:t> means change of scope which is impact any aspect* of the project</a:t>
            </a:r>
          </a:p>
          <a:p>
            <a:r>
              <a:rPr lang="en-US" b="1" u="sng" dirty="0" smtClean="0"/>
              <a:t>Aspects</a:t>
            </a:r>
            <a:r>
              <a:rPr lang="en-US" dirty="0" smtClean="0"/>
              <a:t>: Timeline, Cost, Scope, Quality, Risk,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2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back log for every project is separate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7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1325</TotalTime>
  <Words>1034</Words>
  <Application>Microsoft Office PowerPoint</Application>
  <PresentationFormat>Widescreen</PresentationFormat>
  <Paragraphs>267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Tw Cen MT</vt:lpstr>
      <vt:lpstr>Tw Cen MT Condensed</vt:lpstr>
      <vt:lpstr>Wingdings</vt:lpstr>
      <vt:lpstr>Wingdings 3</vt:lpstr>
      <vt:lpstr>Integral</vt:lpstr>
      <vt:lpstr>PowerPoint Presentation</vt:lpstr>
      <vt:lpstr>At Organization Level</vt:lpstr>
      <vt:lpstr>For every project</vt:lpstr>
      <vt:lpstr>PowerPoint Presentation</vt:lpstr>
      <vt:lpstr>Project: Role &amp; Responsibility Descriptions</vt:lpstr>
      <vt:lpstr>Project: Market Place</vt:lpstr>
      <vt:lpstr>Project: private exchange</vt:lpstr>
      <vt:lpstr>Change management</vt:lpstr>
      <vt:lpstr>Requirement management</vt:lpstr>
      <vt:lpstr>Issue management</vt:lpstr>
      <vt:lpstr>Configuration management</vt:lpstr>
      <vt:lpstr>Communication management</vt:lpstr>
      <vt:lpstr>Test driven Development</vt:lpstr>
      <vt:lpstr>Agile practices</vt:lpstr>
      <vt:lpstr>Project charter</vt:lpstr>
      <vt:lpstr>Product Backlog</vt:lpstr>
      <vt:lpstr>Sprint backlog</vt:lpstr>
      <vt:lpstr>Daily standup</vt:lpstr>
      <vt:lpstr>Information radiators</vt:lpstr>
      <vt:lpstr>Product Demo</vt:lpstr>
      <vt:lpstr>Scrum framework</vt:lpstr>
      <vt:lpstr>Sprint Retrospective</vt:lpstr>
      <vt:lpstr>Agile health checkup</vt:lpstr>
      <vt:lpstr>Agile – information radiators</vt:lpstr>
      <vt:lpstr>Definition of Done (DOD)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Thapliyal</dc:creator>
  <cp:lastModifiedBy>Hari Thapliyal</cp:lastModifiedBy>
  <cp:revision>33</cp:revision>
  <dcterms:created xsi:type="dcterms:W3CDTF">2015-10-14T04:13:31Z</dcterms:created>
  <dcterms:modified xsi:type="dcterms:W3CDTF">2015-10-21T14:12:41Z</dcterms:modified>
</cp:coreProperties>
</file>