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4.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4.xml" ContentType="application/vnd.openxmlformats-officedocument.drawingml.chart+xml"/>
  <Override PartName="/ppt/drawings/drawing3.xml" ContentType="application/vnd.openxmlformats-officedocument.drawingml.chartshape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notesSlides/notesSlide9.xml" ContentType="application/vnd.openxmlformats-officedocument.presentationml.notesSlide+xml"/>
  <Override PartName="/ppt/charts/chart30.xml" ContentType="application/vnd.openxmlformats-officedocument.drawingml.chart+xml"/>
  <Override PartName="/ppt/drawings/drawing4.xml" ContentType="application/vnd.openxmlformats-officedocument.drawingml.chartshapes+xml"/>
  <Override PartName="/ppt/notesSlides/notesSlide10.xml" ContentType="application/vnd.openxmlformats-officedocument.presentationml.notesSlide+xml"/>
  <Override PartName="/ppt/charts/chart31.xml" ContentType="application/vnd.openxmlformats-officedocument.drawingml.chart+xml"/>
  <Override PartName="/ppt/notesSlides/notesSlide11.xml" ContentType="application/vnd.openxmlformats-officedocument.presentationml.notesSlide+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notesSlides/notesSlide14.xml" ContentType="application/vnd.openxmlformats-officedocument.presentationml.notesSlide+xml"/>
  <Override PartName="/ppt/charts/chart41.xml" ContentType="application/vnd.openxmlformats-officedocument.drawingml.chart+xml"/>
  <Override PartName="/ppt/drawings/drawing5.xml" ContentType="application/vnd.openxmlformats-officedocument.drawingml.chartshapes+xml"/>
  <Override PartName="/ppt/notesSlides/notesSlide15.xml" ContentType="application/vnd.openxmlformats-officedocument.presentationml.notesSlide+xml"/>
  <Override PartName="/ppt/charts/chart42.xml" ContentType="application/vnd.openxmlformats-officedocument.drawingml.chart+xml"/>
  <Override PartName="/ppt/notesSlides/notesSlide16.xml" ContentType="application/vnd.openxmlformats-officedocument.presentationml.notesSlide+xml"/>
  <Override PartName="/ppt/charts/chart43.xml" ContentType="application/vnd.openxmlformats-officedocument.drawingml.chart+xml"/>
  <Override PartName="/ppt/notesSlides/notesSlide17.xml" ContentType="application/vnd.openxmlformats-officedocument.presentationml.notesSlide+xml"/>
  <Override PartName="/ppt/charts/chart44.xml" ContentType="application/vnd.openxmlformats-officedocument.drawingml.chart+xml"/>
  <Override PartName="/ppt/notesSlides/notesSlide18.xml" ContentType="application/vnd.openxmlformats-officedocument.presentationml.notesSlide+xml"/>
  <Override PartName="/ppt/charts/chart4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6.xml" ContentType="application/vnd.openxmlformats-officedocument.drawingml.chart+xml"/>
  <Override PartName="/ppt/notesSlides/notesSlide21.xml" ContentType="application/vnd.openxmlformats-officedocument.presentationml.notesSlide+xml"/>
  <Override PartName="/ppt/charts/chart47.xml" ContentType="application/vnd.openxmlformats-officedocument.drawingml.chart+xml"/>
  <Override PartName="/ppt/notesSlides/notesSlide22.xml" ContentType="application/vnd.openxmlformats-officedocument.presentationml.notesSlide+xml"/>
  <Override PartName="/ppt/charts/chart48.xml" ContentType="application/vnd.openxmlformats-officedocument.drawingml.chart+xml"/>
  <Override PartName="/ppt/notesSlides/notesSlide23.xml" ContentType="application/vnd.openxmlformats-officedocument.presentationml.notesSlide+xml"/>
  <Override PartName="/ppt/charts/chart49.xml" ContentType="application/vnd.openxmlformats-officedocument.drawingml.chart+xml"/>
  <Override PartName="/ppt/drawings/drawing6.xml" ContentType="application/vnd.openxmlformats-officedocument.drawingml.chartshapes+xml"/>
  <Override PartName="/ppt/notesSlides/notesSlide24.xml" ContentType="application/vnd.openxmlformats-officedocument.presentationml.notesSlide+xml"/>
  <Override PartName="/ppt/charts/chart50.xml" ContentType="application/vnd.openxmlformats-officedocument.drawingml.chart+xml"/>
  <Override PartName="/ppt/notesSlides/notesSlide25.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notesSlides/notesSlide26.xml" ContentType="application/vnd.openxmlformats-officedocument.presentationml.notesSlide+xml"/>
  <Override PartName="/ppt/charts/chart53.xml" ContentType="application/vnd.openxmlformats-officedocument.drawingml.chart+xml"/>
  <Override PartName="/ppt/drawings/drawing7.xml" ContentType="application/vnd.openxmlformats-officedocument.drawingml.chartshapes+xml"/>
  <Override PartName="/ppt/notesSlides/notesSlide27.xml" ContentType="application/vnd.openxmlformats-officedocument.presentationml.notesSlide+xml"/>
  <Override PartName="/ppt/charts/chart54.xml" ContentType="application/vnd.openxmlformats-officedocument.drawingml.chart+xml"/>
  <Override PartName="/ppt/drawings/drawing8.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07"/>
  </p:notesMasterIdLst>
  <p:sldIdLst>
    <p:sldId id="256" r:id="rId2"/>
    <p:sldId id="363"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487" r:id="rId20"/>
    <p:sldId id="488" r:id="rId21"/>
    <p:sldId id="360" r:id="rId22"/>
    <p:sldId id="384" r:id="rId23"/>
    <p:sldId id="383" r:id="rId24"/>
    <p:sldId id="385" r:id="rId25"/>
    <p:sldId id="386" r:id="rId26"/>
    <p:sldId id="387" r:id="rId27"/>
    <p:sldId id="388" r:id="rId28"/>
    <p:sldId id="389" r:id="rId29"/>
    <p:sldId id="391" r:id="rId30"/>
    <p:sldId id="396" r:id="rId31"/>
    <p:sldId id="397" r:id="rId32"/>
    <p:sldId id="401" r:id="rId33"/>
    <p:sldId id="402" r:id="rId34"/>
    <p:sldId id="403" r:id="rId35"/>
    <p:sldId id="404" r:id="rId36"/>
    <p:sldId id="489" r:id="rId37"/>
    <p:sldId id="405" r:id="rId38"/>
    <p:sldId id="406" r:id="rId39"/>
    <p:sldId id="408" r:id="rId40"/>
    <p:sldId id="409" r:id="rId41"/>
    <p:sldId id="410" r:id="rId42"/>
    <p:sldId id="411" r:id="rId43"/>
    <p:sldId id="412" r:id="rId44"/>
    <p:sldId id="413" r:id="rId45"/>
    <p:sldId id="414" r:id="rId46"/>
    <p:sldId id="415" r:id="rId47"/>
    <p:sldId id="416" r:id="rId48"/>
    <p:sldId id="417" r:id="rId49"/>
    <p:sldId id="419" r:id="rId50"/>
    <p:sldId id="418" r:id="rId51"/>
    <p:sldId id="420" r:id="rId52"/>
    <p:sldId id="422" r:id="rId53"/>
    <p:sldId id="423" r:id="rId54"/>
    <p:sldId id="424" r:id="rId55"/>
    <p:sldId id="426" r:id="rId56"/>
    <p:sldId id="427" r:id="rId57"/>
    <p:sldId id="428" r:id="rId58"/>
    <p:sldId id="429" r:id="rId59"/>
    <p:sldId id="430" r:id="rId60"/>
    <p:sldId id="431" r:id="rId61"/>
    <p:sldId id="432" r:id="rId62"/>
    <p:sldId id="433" r:id="rId63"/>
    <p:sldId id="486" r:id="rId64"/>
    <p:sldId id="463" r:id="rId65"/>
    <p:sldId id="490" r:id="rId66"/>
    <p:sldId id="434" r:id="rId67"/>
    <p:sldId id="437" r:id="rId68"/>
    <p:sldId id="441" r:id="rId69"/>
    <p:sldId id="446" r:id="rId70"/>
    <p:sldId id="447" r:id="rId71"/>
    <p:sldId id="448" r:id="rId72"/>
    <p:sldId id="449" r:id="rId73"/>
    <p:sldId id="450" r:id="rId74"/>
    <p:sldId id="451" r:id="rId75"/>
    <p:sldId id="452" r:id="rId76"/>
    <p:sldId id="454" r:id="rId77"/>
    <p:sldId id="457" r:id="rId78"/>
    <p:sldId id="459" r:id="rId79"/>
    <p:sldId id="460" r:id="rId80"/>
    <p:sldId id="464" r:id="rId81"/>
    <p:sldId id="491" r:id="rId82"/>
    <p:sldId id="465" r:id="rId83"/>
    <p:sldId id="466" r:id="rId84"/>
    <p:sldId id="470" r:id="rId85"/>
    <p:sldId id="471" r:id="rId86"/>
    <p:sldId id="472" r:id="rId87"/>
    <p:sldId id="467" r:id="rId88"/>
    <p:sldId id="468" r:id="rId89"/>
    <p:sldId id="469" r:id="rId90"/>
    <p:sldId id="473" r:id="rId91"/>
    <p:sldId id="479" r:id="rId92"/>
    <p:sldId id="474" r:id="rId93"/>
    <p:sldId id="483" r:id="rId94"/>
    <p:sldId id="475" r:id="rId95"/>
    <p:sldId id="476" r:id="rId96"/>
    <p:sldId id="477" r:id="rId97"/>
    <p:sldId id="480" r:id="rId98"/>
    <p:sldId id="481" r:id="rId99"/>
    <p:sldId id="482" r:id="rId100"/>
    <p:sldId id="484" r:id="rId101"/>
    <p:sldId id="492" r:id="rId102"/>
    <p:sldId id="485" r:id="rId103"/>
    <p:sldId id="495" r:id="rId104"/>
    <p:sldId id="493" r:id="rId105"/>
    <p:sldId id="275"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99CCFF"/>
    <a:srgbClr val="000066"/>
    <a:srgbClr val="99FFCC"/>
    <a:srgbClr val="F5320B"/>
    <a:srgbClr val="F97F67"/>
    <a:srgbClr val="F75A3B"/>
    <a:srgbClr val="FDF2E9"/>
    <a:srgbClr val="FF66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250" autoAdjust="0"/>
    <p:restoredTop sz="89333" autoAdjust="0"/>
  </p:normalViewPr>
  <p:slideViewPr>
    <p:cSldViewPr>
      <p:cViewPr varScale="1">
        <p:scale>
          <a:sx n="62" d="100"/>
          <a:sy n="62" d="100"/>
        </p:scale>
        <p:origin x="-12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446"/>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12.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2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1.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39.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9.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47.xlsx"/></Relationships>
</file>

<file path=ppt/charts/_rels/chart5.xml.rels><?xml version="1.0" encoding="UTF-8" standalone="yes"?>
<Relationships xmlns="http://schemas.openxmlformats.org/package/2006/relationships"><Relationship Id="rId1" Type="http://schemas.openxmlformats.org/officeDocument/2006/relationships/oleObject" Target="file:///C:\Users\AC\Desktop\Autumn%20Leaf\Business%20process%20advisory\Project%20in%20execution\ISKCON\BSC\BSC%20Execution\PR%20&amp;%20e-Presence\Facebook%20Page%20Analytics.xlsx" TargetMode="External"/></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3.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51.xlsx"/></Relationships>
</file>

<file path=ppt/charts/_rels/chart54.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52.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AC\Desktop\Autumn%20Leaf\Business%20process%20advisory\Project%20in%20execution\ISKCON\BSC\BSC%20Execution\PR%20&amp;%20e-Presence\Facebook%20Page%20Analytics.xlsx" TargetMode="Externa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3369444444444492"/>
          <c:y val="0"/>
          <c:w val="0.62705555555555759"/>
          <c:h val="1"/>
        </c:manualLayout>
      </c:layout>
      <c:pieChart>
        <c:varyColors val="1"/>
        <c:ser>
          <c:idx val="0"/>
          <c:order val="0"/>
          <c:tx>
            <c:strRef>
              <c:f>Sheet1!$B$1</c:f>
              <c:strCache>
                <c:ptCount val="1"/>
                <c:pt idx="0">
                  <c:v>Sales</c:v>
                </c:pt>
              </c:strCache>
            </c:strRef>
          </c:tx>
          <c:spPr>
            <a:effectLst>
              <a:glow rad="139700">
                <a:schemeClr val="accent4">
                  <a:satMod val="175000"/>
                  <a:alpha val="40000"/>
                </a:schemeClr>
              </a:glow>
            </a:effectLst>
          </c:spPr>
          <c:explosion val="25"/>
          <c:dPt>
            <c:idx val="0"/>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effectLst>
                <a:glow rad="139700">
                  <a:schemeClr val="accent4">
                    <a:satMod val="175000"/>
                    <a:alpha val="40000"/>
                  </a:schemeClr>
                </a:glow>
              </a:effectLst>
            </c:spPr>
          </c:dPt>
          <c:dPt>
            <c:idx val="1"/>
            <c:bubble3D val="0"/>
            <c:spPr>
              <a:solidFill>
                <a:srgbClr val="FFFF99"/>
              </a:solidFill>
              <a:effectLst>
                <a:glow rad="139700">
                  <a:schemeClr val="accent4">
                    <a:satMod val="175000"/>
                    <a:alpha val="40000"/>
                  </a:schemeClr>
                </a:glow>
              </a:effectLst>
            </c:spPr>
          </c:dPt>
          <c:dPt>
            <c:idx val="2"/>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effectLst>
                <a:glow rad="139700">
                  <a:schemeClr val="accent4">
                    <a:satMod val="175000"/>
                    <a:alpha val="40000"/>
                  </a:schemeClr>
                </a:glow>
              </a:effectLst>
            </c:spPr>
          </c:dPt>
          <c:dPt>
            <c:idx val="3"/>
            <c:bubble3D val="0"/>
            <c:spPr>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0" scaled="1"/>
                <a:tileRect/>
              </a:gradFill>
              <a:effectLst>
                <a:glow rad="139700">
                  <a:schemeClr val="accent4">
                    <a:satMod val="175000"/>
                    <a:alpha val="40000"/>
                  </a:schemeClr>
                </a:glow>
              </a:effectLst>
            </c:spPr>
          </c:dPt>
          <c:dPt>
            <c:idx val="4"/>
            <c:bubble3D val="0"/>
            <c:spPr>
              <a:solidFill>
                <a:srgbClr val="FFFF99"/>
              </a:solidFill>
              <a:effectLst>
                <a:glow rad="139700">
                  <a:schemeClr val="accent4">
                    <a:satMod val="175000"/>
                    <a:alpha val="40000"/>
                  </a:schemeClr>
                </a:glow>
              </a:effectLst>
            </c:spPr>
          </c:dPt>
          <c:dPt>
            <c:idx val="5"/>
            <c:bubble3D val="0"/>
            <c:spPr>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8900000" scaled="1"/>
                <a:tileRect/>
              </a:gradFill>
              <a:effectLst>
                <a:glow rad="139700">
                  <a:schemeClr val="accent4">
                    <a:satMod val="175000"/>
                    <a:alpha val="40000"/>
                  </a:schemeClr>
                </a:glow>
              </a:effectLst>
            </c:spPr>
          </c:dPt>
          <c:dPt>
            <c:idx val="6"/>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0" scaled="1"/>
                <a:tileRect/>
              </a:gradFill>
              <a:effectLst>
                <a:glow rad="139700">
                  <a:schemeClr val="accent4">
                    <a:satMod val="175000"/>
                    <a:alpha val="40000"/>
                  </a:schemeClr>
                </a:glow>
              </a:effectLst>
            </c:spPr>
          </c:dPt>
          <c:dPt>
            <c:idx val="7"/>
            <c:bubble3D val="0"/>
            <c:spPr>
              <a:solidFill>
                <a:srgbClr val="FFFF99"/>
              </a:solidFill>
              <a:effectLst>
                <a:glow rad="139700">
                  <a:schemeClr val="accent4">
                    <a:satMod val="175000"/>
                    <a:alpha val="40000"/>
                  </a:schemeClr>
                </a:glow>
              </a:effectLst>
            </c:spPr>
          </c:dPt>
          <c:dPt>
            <c:idx val="8"/>
            <c:bubble3D val="0"/>
            <c:spPr>
              <a:solidFill>
                <a:srgbClr val="F8F8F8"/>
              </a:solidFill>
              <a:effectLst>
                <a:glow rad="139700">
                  <a:schemeClr val="accent4">
                    <a:satMod val="175000"/>
                    <a:alpha val="40000"/>
                  </a:schemeClr>
                </a:glow>
              </a:effectLst>
            </c:spPr>
          </c:dPt>
          <c:dPt>
            <c:idx val="9"/>
            <c:bubble3D val="0"/>
            <c:spPr>
              <a:solidFill>
                <a:srgbClr val="F8F8F8"/>
              </a:solidFill>
              <a:effectLst>
                <a:glow rad="139700">
                  <a:schemeClr val="accent4">
                    <a:satMod val="175000"/>
                    <a:alpha val="40000"/>
                  </a:schemeClr>
                </a:glow>
              </a:effectLst>
            </c:spPr>
          </c:dPt>
          <c:dPt>
            <c:idx val="10"/>
            <c:bubble3D val="0"/>
            <c:spPr>
              <a:solidFill>
                <a:srgbClr val="F8F8F8"/>
              </a:solidFill>
              <a:effectLst>
                <a:glow rad="139700">
                  <a:schemeClr val="accent4">
                    <a:satMod val="175000"/>
                    <a:alpha val="40000"/>
                  </a:schemeClr>
                </a:glow>
              </a:effectLst>
            </c:spPr>
          </c:dPt>
          <c:cat>
            <c:strRef>
              <c:f>Sheet1!$A$2:$A$12</c:f>
              <c:strCache>
                <c:ptCount val="11"/>
                <c:pt idx="0">
                  <c:v>Obj 1</c:v>
                </c:pt>
                <c:pt idx="1">
                  <c:v>Obj 2</c:v>
                </c:pt>
                <c:pt idx="2">
                  <c:v>Obj 3</c:v>
                </c:pt>
                <c:pt idx="3">
                  <c:v>Obj 4</c:v>
                </c:pt>
                <c:pt idx="4">
                  <c:v>Obj 5</c:v>
                </c:pt>
                <c:pt idx="5">
                  <c:v>Obj 6</c:v>
                </c:pt>
                <c:pt idx="6">
                  <c:v>Obj 7</c:v>
                </c:pt>
                <c:pt idx="7">
                  <c:v>Obj 8</c:v>
                </c:pt>
                <c:pt idx="8">
                  <c:v>Obj 9</c:v>
                </c:pt>
                <c:pt idx="9">
                  <c:v>Obj 10</c:v>
                </c:pt>
                <c:pt idx="10">
                  <c:v>Obj 11</c:v>
                </c:pt>
              </c:strCache>
            </c:strRef>
          </c:cat>
          <c:val>
            <c:numRef>
              <c:f>Sheet1!$B$2:$B$12</c:f>
              <c:numCache>
                <c:formatCode>0.0</c:formatCode>
                <c:ptCount val="11"/>
                <c:pt idx="0">
                  <c:v>9.0909090909091006</c:v>
                </c:pt>
                <c:pt idx="1">
                  <c:v>9.0909090909091006</c:v>
                </c:pt>
                <c:pt idx="2">
                  <c:v>9.0909090909091006</c:v>
                </c:pt>
                <c:pt idx="3">
                  <c:v>9.0909090909091006</c:v>
                </c:pt>
                <c:pt idx="4">
                  <c:v>9.0909090909091006</c:v>
                </c:pt>
                <c:pt idx="5">
                  <c:v>9.0909090909091006</c:v>
                </c:pt>
                <c:pt idx="6">
                  <c:v>9.0909090909091006</c:v>
                </c:pt>
                <c:pt idx="7">
                  <c:v>9.0909090909091006</c:v>
                </c:pt>
                <c:pt idx="8">
                  <c:v>9.0909090909091006</c:v>
                </c:pt>
                <c:pt idx="9">
                  <c:v>9.0909090909091006</c:v>
                </c:pt>
                <c:pt idx="10">
                  <c:v>9.0909090909091006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effectLst>
      <a:innerShdw blurRad="63500" dist="50800" dir="18900000">
        <a:prstClr val="black">
          <a:alpha val="50000"/>
        </a:prstClr>
      </a:innerShdw>
    </a:effectLst>
  </c:spPr>
  <c:txPr>
    <a:bodyPr/>
    <a:lstStyle/>
    <a:p>
      <a:pPr>
        <a:defRPr sz="1800"/>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911967657268764"/>
          <c:y val="5.6249999999999946E-2"/>
        </c:manualLayout>
      </c:layout>
      <c:overlay val="0"/>
      <c:txPr>
        <a:bodyPr/>
        <a:lstStyle/>
        <a:p>
          <a:pPr>
            <a:defRPr sz="16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Feb 2014</c:v>
                </c:pt>
              </c:strCache>
            </c:strRef>
          </c:tx>
          <c:invertIfNegative val="0"/>
          <c:dPt>
            <c:idx val="0"/>
            <c:invertIfNegative val="0"/>
            <c:bubble3D val="0"/>
            <c:spPr>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w="38100"/>
            </c:spPr>
          </c:dPt>
          <c:dPt>
            <c:idx val="1"/>
            <c:invertIfNegative val="0"/>
            <c:bubble3D val="0"/>
            <c:spPr>
              <a:solidFill>
                <a:srgbClr val="99FFCC"/>
              </a:solidFill>
              <a:ln w="38100">
                <a:solidFill>
                  <a:srgbClr val="00B050"/>
                </a:solidFill>
              </a:ln>
            </c:spPr>
          </c:dPt>
          <c:dPt>
            <c:idx val="2"/>
            <c:invertIfNegative val="0"/>
            <c:bubble3D val="0"/>
            <c:spPr>
              <a:solidFill>
                <a:srgbClr val="99FFCC"/>
              </a:solidFill>
              <a:ln w="28575">
                <a:solidFill>
                  <a:srgbClr val="00B050"/>
                </a:solidFill>
              </a:ln>
            </c:spPr>
          </c:dPt>
          <c:dPt>
            <c:idx val="3"/>
            <c:invertIfNegative val="0"/>
            <c:bubble3D val="0"/>
            <c:spPr>
              <a:solidFill>
                <a:srgbClr val="99FFCC"/>
              </a:solidFill>
              <a:ln w="28575">
                <a:solidFill>
                  <a:srgbClr val="00B050"/>
                </a:solidFill>
              </a:ln>
            </c:spPr>
          </c:dPt>
          <c:dPt>
            <c:idx val="4"/>
            <c:invertIfNegative val="0"/>
            <c:bubble3D val="0"/>
            <c:spPr>
              <a:solidFill>
                <a:srgbClr val="99FFCC"/>
              </a:solidFill>
              <a:ln w="28575">
                <a:solidFill>
                  <a:srgbClr val="00B050"/>
                </a:solidFill>
              </a:ln>
            </c:spPr>
          </c:dPt>
          <c:dPt>
            <c:idx val="5"/>
            <c:invertIfNegative val="0"/>
            <c:bubble3D val="0"/>
            <c:spPr>
              <a:solidFill>
                <a:srgbClr val="99FFCC"/>
              </a:solidFill>
              <a:ln w="28575">
                <a:solidFill>
                  <a:srgbClr val="00B050"/>
                </a:solidFill>
              </a:ln>
            </c:spPr>
          </c:dPt>
          <c:dPt>
            <c:idx val="6"/>
            <c:invertIfNegative val="0"/>
            <c:bubble3D val="0"/>
            <c:spPr>
              <a:solidFill>
                <a:srgbClr val="99FFCC"/>
              </a:solidFill>
              <a:ln w="28575">
                <a:solidFill>
                  <a:srgbClr val="00B050"/>
                </a:solidFill>
              </a:ln>
            </c:spPr>
          </c:dPt>
          <c:dLbls>
            <c:dLbl>
              <c:idx val="1"/>
              <c:layout>
                <c:manualLayout>
                  <c:x val="-4.1666666666666683E-3"/>
                  <c:y val="-8.5937500000000028E-2"/>
                </c:manualLayout>
              </c:layout>
              <c:dLblPos val="outEnd"/>
              <c:showLegendKey val="0"/>
              <c:showVal val="1"/>
              <c:showCatName val="0"/>
              <c:showSerName val="0"/>
              <c:showPercent val="0"/>
              <c:showBubbleSize val="0"/>
            </c:dLbl>
            <c:dLbl>
              <c:idx val="2"/>
              <c:layout>
                <c:manualLayout>
                  <c:x val="1.3888888888888944E-3"/>
                  <c:y val="-7.8125E-2"/>
                </c:manualLayout>
              </c:layout>
              <c:dLblPos val="outEnd"/>
              <c:showLegendKey val="0"/>
              <c:showVal val="1"/>
              <c:showCatName val="0"/>
              <c:showSerName val="0"/>
              <c:showPercent val="0"/>
              <c:showBubbleSize val="0"/>
            </c:dLbl>
            <c:dLbl>
              <c:idx val="3"/>
              <c:layout>
                <c:manualLayout>
                  <c:x val="0"/>
                  <c:y val="-6.5104166666666671E-2"/>
                </c:manualLayout>
              </c:layout>
              <c:dLblPos val="outEnd"/>
              <c:showLegendKey val="0"/>
              <c:showVal val="1"/>
              <c:showCatName val="0"/>
              <c:showSerName val="0"/>
              <c:showPercent val="0"/>
              <c:showBubbleSize val="0"/>
            </c:dLbl>
            <c:dLbl>
              <c:idx val="4"/>
              <c:layout>
                <c:manualLayout>
                  <c:x val="0"/>
                  <c:y val="-4.6874999999999986E-2"/>
                </c:manualLayout>
              </c:layout>
              <c:dLblPos val="outEnd"/>
              <c:showLegendKey val="0"/>
              <c:showVal val="1"/>
              <c:showCatName val="0"/>
              <c:showSerName val="0"/>
              <c:showPercent val="0"/>
              <c:showBubbleSize val="0"/>
            </c:dLbl>
            <c:dLbl>
              <c:idx val="5"/>
              <c:layout>
                <c:manualLayout>
                  <c:x val="-8.3333333333333367E-3"/>
                  <c:y val="-2.8645833333333332E-2"/>
                </c:manualLayout>
              </c:layout>
              <c:dLblPos val="outEnd"/>
              <c:showLegendKey val="0"/>
              <c:showVal val="1"/>
              <c:showCatName val="0"/>
              <c:showSerName val="0"/>
              <c:showPercent val="0"/>
              <c:showBubbleSize val="0"/>
            </c:dLbl>
            <c:dLbl>
              <c:idx val="6"/>
              <c:layout>
                <c:manualLayout>
                  <c:x val="-1.3888888888888944E-3"/>
                  <c:y val="0"/>
                </c:manualLayout>
              </c:layout>
              <c:dLblPos val="outEnd"/>
              <c:showLegendKey val="0"/>
              <c:showVal val="1"/>
              <c:showCatName val="0"/>
              <c:showSerName val="0"/>
              <c:showPercent val="0"/>
              <c:showBubbleSize val="0"/>
            </c:dLbl>
            <c:spPr>
              <a:solidFill>
                <a:schemeClr val="bg2"/>
              </a:solidFill>
            </c:spPr>
            <c:txPr>
              <a:bodyPr/>
              <a:lstStyle/>
              <a:p>
                <a:pPr>
                  <a:defRPr sz="8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Sheet1!$A$2:$A$38</c:f>
              <c:strCache>
                <c:ptCount val="37"/>
                <c:pt idx="0">
                  <c:v>Bng</c:v>
                </c:pt>
                <c:pt idx="1">
                  <c:v>Hyd</c:v>
                </c:pt>
                <c:pt idx="2">
                  <c:v>Chn</c:v>
                </c:pt>
                <c:pt idx="3">
                  <c:v>N Dlh</c:v>
                </c:pt>
                <c:pt idx="4">
                  <c:v>Mum</c:v>
                </c:pt>
                <c:pt idx="5">
                  <c:v>Cal</c:v>
                </c:pt>
                <c:pt idx="6">
                  <c:v>Pun</c:v>
                </c:pt>
                <c:pt idx="7">
                  <c:v>Jaipur</c:v>
                </c:pt>
                <c:pt idx="8">
                  <c:v>Coimbatore</c:v>
                </c:pt>
                <c:pt idx="9">
                  <c:v>Mysore</c:v>
                </c:pt>
                <c:pt idx="10">
                  <c:v>Delhi</c:v>
                </c:pt>
                <c:pt idx="11">
                  <c:v>Vijayawada</c:v>
                </c:pt>
                <c:pt idx="12">
                  <c:v>Visakhapatnam</c:v>
                </c:pt>
                <c:pt idx="13">
                  <c:v>Ahd</c:v>
                </c:pt>
                <c:pt idx="14">
                  <c:v>Mng</c:v>
                </c:pt>
                <c:pt idx="15">
                  <c:v>Chd</c:v>
                </c:pt>
                <c:pt idx="16">
                  <c:v>Indore</c:v>
                </c:pt>
                <c:pt idx="17">
                  <c:v>Trivandrum</c:v>
                </c:pt>
                <c:pt idx="18">
                  <c:v>Surat</c:v>
                </c:pt>
                <c:pt idx="19">
                  <c:v>Kakinada</c:v>
                </c:pt>
                <c:pt idx="20">
                  <c:v>Gurgaon</c:v>
                </c:pt>
                <c:pt idx="21">
                  <c:v>Lkn</c:v>
                </c:pt>
                <c:pt idx="22">
                  <c:v>Madurai</c:v>
                </c:pt>
                <c:pt idx="23">
                  <c:v>Vellore</c:v>
                </c:pt>
                <c:pt idx="24">
                  <c:v>Ludhiana</c:v>
                </c:pt>
                <c:pt idx="25">
                  <c:v>Kanpur</c:v>
                </c:pt>
                <c:pt idx="26">
                  <c:v>Guntur</c:v>
                </c:pt>
                <c:pt idx="27">
                  <c:v>Salem</c:v>
                </c:pt>
                <c:pt idx="28">
                  <c:v>Tumkur</c:v>
                </c:pt>
                <c:pt idx="29">
                  <c:v>Bhopal</c:v>
                </c:pt>
                <c:pt idx="30">
                  <c:v>Hubli</c:v>
                </c:pt>
                <c:pt idx="31">
                  <c:v>Tiruchirappalli</c:v>
                </c:pt>
                <c:pt idx="32">
                  <c:v>BBSR</c:v>
                </c:pt>
                <c:pt idx="33">
                  <c:v>Thiruvananthapuram</c:v>
                </c:pt>
                <c:pt idx="34">
                  <c:v>Noida</c:v>
                </c:pt>
                <c:pt idx="35">
                  <c:v>Tirupathi</c:v>
                </c:pt>
                <c:pt idx="36">
                  <c:v>Nagpur</c:v>
                </c:pt>
              </c:strCache>
            </c:strRef>
          </c:cat>
          <c:val>
            <c:numRef>
              <c:f>Sheet1!$B$2:$B$38</c:f>
              <c:numCache>
                <c:formatCode>0</c:formatCode>
                <c:ptCount val="37"/>
                <c:pt idx="0">
                  <c:v>24382</c:v>
                </c:pt>
                <c:pt idx="1">
                  <c:v>4834</c:v>
                </c:pt>
                <c:pt idx="2">
                  <c:v>3518</c:v>
                </c:pt>
                <c:pt idx="3">
                  <c:v>2614</c:v>
                </c:pt>
                <c:pt idx="4">
                  <c:v>1888</c:v>
                </c:pt>
                <c:pt idx="5">
                  <c:v>1201</c:v>
                </c:pt>
                <c:pt idx="6">
                  <c:v>1110</c:v>
                </c:pt>
                <c:pt idx="7">
                  <c:v>805</c:v>
                </c:pt>
                <c:pt idx="8">
                  <c:v>743</c:v>
                </c:pt>
                <c:pt idx="9">
                  <c:v>714</c:v>
                </c:pt>
                <c:pt idx="10">
                  <c:v>566</c:v>
                </c:pt>
                <c:pt idx="11">
                  <c:v>542</c:v>
                </c:pt>
                <c:pt idx="12">
                  <c:v>444</c:v>
                </c:pt>
                <c:pt idx="13">
                  <c:v>437</c:v>
                </c:pt>
                <c:pt idx="14">
                  <c:v>425</c:v>
                </c:pt>
                <c:pt idx="15">
                  <c:v>416</c:v>
                </c:pt>
                <c:pt idx="16">
                  <c:v>374</c:v>
                </c:pt>
                <c:pt idx="17">
                  <c:v>371</c:v>
                </c:pt>
                <c:pt idx="18">
                  <c:v>369</c:v>
                </c:pt>
                <c:pt idx="19">
                  <c:v>327</c:v>
                </c:pt>
                <c:pt idx="20">
                  <c:v>305</c:v>
                </c:pt>
                <c:pt idx="21">
                  <c:v>298</c:v>
                </c:pt>
                <c:pt idx="22">
                  <c:v>285</c:v>
                </c:pt>
                <c:pt idx="23">
                  <c:v>284</c:v>
                </c:pt>
                <c:pt idx="24">
                  <c:v>268</c:v>
                </c:pt>
                <c:pt idx="25">
                  <c:v>249</c:v>
                </c:pt>
                <c:pt idx="26">
                  <c:v>245</c:v>
                </c:pt>
                <c:pt idx="27">
                  <c:v>236</c:v>
                </c:pt>
                <c:pt idx="28">
                  <c:v>234</c:v>
                </c:pt>
                <c:pt idx="29">
                  <c:v>229</c:v>
                </c:pt>
                <c:pt idx="30">
                  <c:v>226</c:v>
                </c:pt>
                <c:pt idx="31">
                  <c:v>225</c:v>
                </c:pt>
                <c:pt idx="32">
                  <c:v>217</c:v>
                </c:pt>
                <c:pt idx="33">
                  <c:v>212</c:v>
                </c:pt>
                <c:pt idx="34">
                  <c:v>194</c:v>
                </c:pt>
                <c:pt idx="35">
                  <c:v>190</c:v>
                </c:pt>
                <c:pt idx="36">
                  <c:v>188</c:v>
                </c:pt>
              </c:numCache>
            </c:numRef>
          </c:val>
        </c:ser>
        <c:dLbls>
          <c:showLegendKey val="0"/>
          <c:showVal val="0"/>
          <c:showCatName val="0"/>
          <c:showSerName val="0"/>
          <c:showPercent val="0"/>
          <c:showBubbleSize val="0"/>
        </c:dLbls>
        <c:gapWidth val="150"/>
        <c:axId val="27308416"/>
        <c:axId val="27309952"/>
      </c:barChart>
      <c:catAx>
        <c:axId val="27308416"/>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27309952"/>
        <c:crosses val="autoZero"/>
        <c:auto val="1"/>
        <c:lblAlgn val="ctr"/>
        <c:lblOffset val="100"/>
        <c:noMultiLvlLbl val="0"/>
      </c:catAx>
      <c:valAx>
        <c:axId val="27309952"/>
        <c:scaling>
          <c:orientation val="minMax"/>
        </c:scaling>
        <c:delete val="1"/>
        <c:axPos val="l"/>
        <c:numFmt formatCode="0" sourceLinked="1"/>
        <c:majorTickMark val="out"/>
        <c:minorTickMark val="none"/>
        <c:tickLblPos val="none"/>
        <c:crossAx val="273084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3369444444444503"/>
          <c:y val="0"/>
          <c:w val="0.62705555555555814"/>
          <c:h val="1"/>
        </c:manualLayout>
      </c:layout>
      <c:pieChart>
        <c:varyColors val="1"/>
        <c:ser>
          <c:idx val="0"/>
          <c:order val="0"/>
          <c:tx>
            <c:strRef>
              <c:f>Sheet1!$B$1</c:f>
              <c:strCache>
                <c:ptCount val="1"/>
                <c:pt idx="0">
                  <c:v>Sales</c:v>
                </c:pt>
              </c:strCache>
            </c:strRef>
          </c:tx>
          <c:spPr>
            <a:effectLst>
              <a:glow rad="139700">
                <a:schemeClr val="accent4">
                  <a:satMod val="175000"/>
                  <a:alpha val="40000"/>
                </a:schemeClr>
              </a:glow>
            </a:effectLst>
          </c:spPr>
          <c:explosion val="25"/>
          <c:dPt>
            <c:idx val="0"/>
            <c:bubble3D val="0"/>
            <c:spPr>
              <a:solidFill>
                <a:schemeClr val="bg1">
                  <a:lumMod val="95000"/>
                </a:schemeClr>
              </a:solidFill>
              <a:effectLst>
                <a:glow rad="139700">
                  <a:schemeClr val="accent4">
                    <a:satMod val="175000"/>
                    <a:alpha val="40000"/>
                  </a:schemeClr>
                </a:glow>
              </a:effectLst>
            </c:spPr>
          </c:dPt>
          <c:dPt>
            <c:idx val="1"/>
            <c:bubble3D val="0"/>
            <c:spPr>
              <a:solidFill>
                <a:srgbClr val="FFFF99"/>
              </a:solidFill>
              <a:effectLst>
                <a:glow rad="139700">
                  <a:schemeClr val="accent4">
                    <a:satMod val="175000"/>
                    <a:alpha val="40000"/>
                  </a:schemeClr>
                </a:glow>
              </a:effectLst>
            </c:spPr>
          </c:dPt>
          <c:dPt>
            <c:idx val="2"/>
            <c:bubble3D val="0"/>
            <c:spPr>
              <a:solidFill>
                <a:schemeClr val="bg1">
                  <a:lumMod val="95000"/>
                </a:schemeClr>
              </a:solidFill>
              <a:effectLst>
                <a:glow rad="139700">
                  <a:schemeClr val="accent4">
                    <a:satMod val="175000"/>
                    <a:alpha val="40000"/>
                  </a:schemeClr>
                </a:glow>
              </a:effectLst>
            </c:spPr>
          </c:dPt>
          <c:dPt>
            <c:idx val="3"/>
            <c:bubble3D val="0"/>
            <c:spPr>
              <a:solidFill>
                <a:schemeClr val="bg1">
                  <a:lumMod val="95000"/>
                </a:schemeClr>
              </a:solidFill>
              <a:effectLst>
                <a:glow rad="139700">
                  <a:schemeClr val="accent4">
                    <a:satMod val="175000"/>
                    <a:alpha val="40000"/>
                  </a:schemeClr>
                </a:glow>
              </a:effectLst>
            </c:spPr>
          </c:dPt>
          <c:dPt>
            <c:idx val="4"/>
            <c:bubble3D val="0"/>
            <c:spPr>
              <a:solidFill>
                <a:schemeClr val="bg1">
                  <a:lumMod val="95000"/>
                </a:schemeClr>
              </a:solidFill>
              <a:effectLst>
                <a:glow rad="139700">
                  <a:schemeClr val="accent4">
                    <a:satMod val="175000"/>
                    <a:alpha val="40000"/>
                  </a:schemeClr>
                </a:glow>
              </a:effectLst>
            </c:spPr>
          </c:dPt>
          <c:dPt>
            <c:idx val="5"/>
            <c:bubble3D val="0"/>
            <c:spPr>
              <a:solidFill>
                <a:schemeClr val="bg1">
                  <a:lumMod val="95000"/>
                </a:schemeClr>
              </a:solidFill>
              <a:effectLst>
                <a:glow rad="139700">
                  <a:schemeClr val="accent4">
                    <a:satMod val="175000"/>
                    <a:alpha val="40000"/>
                  </a:schemeClr>
                </a:glow>
              </a:effectLst>
            </c:spPr>
          </c:dPt>
          <c:dPt>
            <c:idx val="6"/>
            <c:bubble3D val="0"/>
            <c:spPr>
              <a:solidFill>
                <a:schemeClr val="bg1">
                  <a:lumMod val="95000"/>
                </a:schemeClr>
              </a:solidFill>
              <a:effectLst>
                <a:glow rad="139700">
                  <a:schemeClr val="accent4">
                    <a:satMod val="175000"/>
                    <a:alpha val="40000"/>
                  </a:schemeClr>
                </a:glow>
              </a:effectLst>
            </c:spPr>
          </c:dPt>
          <c:dPt>
            <c:idx val="7"/>
            <c:bubble3D val="0"/>
            <c:spPr>
              <a:solidFill>
                <a:schemeClr val="bg1">
                  <a:lumMod val="95000"/>
                </a:schemeClr>
              </a:solidFill>
              <a:effectLst>
                <a:glow rad="139700">
                  <a:schemeClr val="accent4">
                    <a:satMod val="175000"/>
                    <a:alpha val="40000"/>
                  </a:schemeClr>
                </a:glow>
              </a:effectLst>
            </c:spPr>
          </c:dPt>
          <c:dPt>
            <c:idx val="8"/>
            <c:bubble3D val="0"/>
            <c:spPr>
              <a:solidFill>
                <a:srgbClr val="F8F8F8"/>
              </a:solidFill>
              <a:effectLst>
                <a:glow rad="139700">
                  <a:schemeClr val="accent4">
                    <a:satMod val="175000"/>
                    <a:alpha val="40000"/>
                  </a:schemeClr>
                </a:glow>
              </a:effectLst>
            </c:spPr>
          </c:dPt>
          <c:dPt>
            <c:idx val="9"/>
            <c:bubble3D val="0"/>
            <c:spPr>
              <a:solidFill>
                <a:srgbClr val="F8F8F8"/>
              </a:solidFill>
              <a:effectLst>
                <a:glow rad="139700">
                  <a:schemeClr val="accent4">
                    <a:satMod val="175000"/>
                    <a:alpha val="40000"/>
                  </a:schemeClr>
                </a:glow>
              </a:effectLst>
            </c:spPr>
          </c:dPt>
          <c:dPt>
            <c:idx val="10"/>
            <c:bubble3D val="0"/>
            <c:spPr>
              <a:solidFill>
                <a:srgbClr val="F8F8F8"/>
              </a:solidFill>
              <a:effectLst>
                <a:glow rad="139700">
                  <a:schemeClr val="accent4">
                    <a:satMod val="175000"/>
                    <a:alpha val="40000"/>
                  </a:schemeClr>
                </a:glow>
              </a:effectLst>
            </c:spPr>
          </c:dPt>
          <c:cat>
            <c:strRef>
              <c:f>Sheet1!$A$2:$A$12</c:f>
              <c:strCache>
                <c:ptCount val="11"/>
                <c:pt idx="0">
                  <c:v>Obj 1</c:v>
                </c:pt>
                <c:pt idx="1">
                  <c:v>Obj 2</c:v>
                </c:pt>
                <c:pt idx="2">
                  <c:v>Obj 3</c:v>
                </c:pt>
                <c:pt idx="3">
                  <c:v>Obj 4</c:v>
                </c:pt>
                <c:pt idx="4">
                  <c:v>Obj 5</c:v>
                </c:pt>
                <c:pt idx="5">
                  <c:v>Obj 6</c:v>
                </c:pt>
                <c:pt idx="6">
                  <c:v>Obj 7</c:v>
                </c:pt>
                <c:pt idx="7">
                  <c:v>Obj 8</c:v>
                </c:pt>
                <c:pt idx="8">
                  <c:v>Obj 9</c:v>
                </c:pt>
                <c:pt idx="9">
                  <c:v>Obj 10</c:v>
                </c:pt>
                <c:pt idx="10">
                  <c:v>Obj 11</c:v>
                </c:pt>
              </c:strCache>
            </c:strRef>
          </c:cat>
          <c:val>
            <c:numRef>
              <c:f>Sheet1!$B$2:$B$12</c:f>
              <c:numCache>
                <c:formatCode>0.0</c:formatCode>
                <c:ptCount val="11"/>
                <c:pt idx="0">
                  <c:v>9.0909090909091006</c:v>
                </c:pt>
                <c:pt idx="1">
                  <c:v>9.0909090909091006</c:v>
                </c:pt>
                <c:pt idx="2">
                  <c:v>9.0909090909091006</c:v>
                </c:pt>
                <c:pt idx="3">
                  <c:v>9.0909090909091006</c:v>
                </c:pt>
                <c:pt idx="4">
                  <c:v>9.0909090909091006</c:v>
                </c:pt>
                <c:pt idx="5">
                  <c:v>9.0909090909091006</c:v>
                </c:pt>
                <c:pt idx="6">
                  <c:v>9.0909090909091006</c:v>
                </c:pt>
                <c:pt idx="7">
                  <c:v>9.0909090909091006</c:v>
                </c:pt>
                <c:pt idx="8">
                  <c:v>9.0909090909091006</c:v>
                </c:pt>
                <c:pt idx="9">
                  <c:v>9.0909090909091006</c:v>
                </c:pt>
                <c:pt idx="10">
                  <c:v>9.0909090909091006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effectLst>
      <a:innerShdw blurRad="63500" dist="50800" dir="18900000">
        <a:prstClr val="black">
          <a:alpha val="50000"/>
        </a:prstClr>
      </a:innerShdw>
    </a:effectLst>
  </c:spPr>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223875617242752"/>
          <c:y val="5.6249999999999946E-2"/>
        </c:manualLayout>
      </c:layout>
      <c:overlay val="0"/>
      <c:txPr>
        <a:bodyPr/>
        <a:lstStyle/>
        <a:p>
          <a:pPr>
            <a:defRPr sz="16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No of Boys</c:v>
                </c:pt>
              </c:strCache>
            </c:strRef>
          </c:tx>
          <c:spPr>
            <a:gradFill flip="none" rotWithShape="1">
              <a:gsLst>
                <a:gs pos="0">
                  <a:srgbClr val="94B6D2">
                    <a:lumMod val="75000"/>
                    <a:shade val="30000"/>
                    <a:satMod val="115000"/>
                  </a:srgbClr>
                </a:gs>
                <a:gs pos="50000">
                  <a:srgbClr val="94B6D2">
                    <a:lumMod val="75000"/>
                    <a:shade val="67500"/>
                    <a:satMod val="115000"/>
                  </a:srgbClr>
                </a:gs>
                <a:gs pos="100000">
                  <a:srgbClr val="94B6D2">
                    <a:lumMod val="75000"/>
                    <a:shade val="100000"/>
                    <a:satMod val="115000"/>
                  </a:srgbClr>
                </a:gs>
              </a:gsLst>
              <a:lin ang="0" scaled="1"/>
              <a:tileRect/>
            </a:gradFill>
            <a:ln w="38100">
              <a:solidFill>
                <a:schemeClr val="accent1">
                  <a:lumMod val="50000"/>
                </a:schemeClr>
              </a:solidFill>
            </a:ln>
          </c:spPr>
          <c:invertIfNegative val="0"/>
          <c:dLbls>
            <c:spPr>
              <a:solidFill>
                <a:schemeClr val="bg2"/>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Sheet1!$A$2:$A$10</c:f>
              <c:strCache>
                <c:ptCount val="9"/>
                <c:pt idx="0">
                  <c:v>BE/B-Tech</c:v>
                </c:pt>
                <c:pt idx="1">
                  <c:v>Bcom</c:v>
                </c:pt>
                <c:pt idx="2">
                  <c:v>BSc</c:v>
                </c:pt>
                <c:pt idx="3">
                  <c:v>MBBS</c:v>
                </c:pt>
                <c:pt idx="4">
                  <c:v>MS</c:v>
                </c:pt>
                <c:pt idx="5">
                  <c:v>MBA</c:v>
                </c:pt>
                <c:pt idx="6">
                  <c:v>MCA</c:v>
                </c:pt>
                <c:pt idx="7">
                  <c:v>Diploma</c:v>
                </c:pt>
                <c:pt idx="8">
                  <c:v>10th Std</c:v>
                </c:pt>
              </c:strCache>
            </c:strRef>
          </c:cat>
          <c:val>
            <c:numRef>
              <c:f>Sheet1!$B$2:$B$10</c:f>
              <c:numCache>
                <c:formatCode>General</c:formatCode>
                <c:ptCount val="9"/>
                <c:pt idx="0">
                  <c:v>8</c:v>
                </c:pt>
                <c:pt idx="1">
                  <c:v>2</c:v>
                </c:pt>
                <c:pt idx="2">
                  <c:v>1</c:v>
                </c:pt>
                <c:pt idx="3">
                  <c:v>1</c:v>
                </c:pt>
                <c:pt idx="4">
                  <c:v>1</c:v>
                </c:pt>
                <c:pt idx="5">
                  <c:v>1</c:v>
                </c:pt>
                <c:pt idx="6">
                  <c:v>1</c:v>
                </c:pt>
                <c:pt idx="7">
                  <c:v>2</c:v>
                </c:pt>
                <c:pt idx="8">
                  <c:v>1</c:v>
                </c:pt>
              </c:numCache>
            </c:numRef>
          </c:val>
        </c:ser>
        <c:dLbls>
          <c:showLegendKey val="0"/>
          <c:showVal val="0"/>
          <c:showCatName val="0"/>
          <c:showSerName val="0"/>
          <c:showPercent val="0"/>
          <c:showBubbleSize val="0"/>
        </c:dLbls>
        <c:gapWidth val="150"/>
        <c:axId val="27128960"/>
        <c:axId val="27130496"/>
      </c:barChart>
      <c:catAx>
        <c:axId val="27128960"/>
        <c:scaling>
          <c:orientation val="minMax"/>
        </c:scaling>
        <c:delete val="0"/>
        <c:axPos val="b"/>
        <c:majorTickMark val="out"/>
        <c:minorTickMark val="none"/>
        <c:tickLblPos val="nextTo"/>
        <c:txPr>
          <a:bodyPr/>
          <a:lstStyle/>
          <a:p>
            <a:pPr>
              <a:defRPr sz="1400">
                <a:latin typeface="Arial" pitchFamily="34" charset="0"/>
                <a:cs typeface="Arial" pitchFamily="34" charset="0"/>
              </a:defRPr>
            </a:pPr>
            <a:endParaRPr lang="en-US"/>
          </a:p>
        </c:txPr>
        <c:crossAx val="27130496"/>
        <c:crosses val="autoZero"/>
        <c:auto val="1"/>
        <c:lblAlgn val="ctr"/>
        <c:lblOffset val="100"/>
        <c:noMultiLvlLbl val="0"/>
      </c:catAx>
      <c:valAx>
        <c:axId val="27130496"/>
        <c:scaling>
          <c:orientation val="minMax"/>
        </c:scaling>
        <c:delete val="1"/>
        <c:axPos val="l"/>
        <c:numFmt formatCode="General" sourceLinked="1"/>
        <c:majorTickMark val="out"/>
        <c:minorTickMark val="none"/>
        <c:tickLblPos val="none"/>
        <c:crossAx val="271289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648526797053662"/>
          <c:y val="4.3795620437956317E-2"/>
        </c:manualLayout>
      </c:layout>
      <c:overlay val="0"/>
      <c:txPr>
        <a:bodyPr/>
        <a:lstStyle/>
        <a:p>
          <a:pPr>
            <a:defRPr sz="16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No of Boys</c:v>
                </c:pt>
              </c:strCache>
            </c:strRef>
          </c:tx>
          <c:spPr>
            <a:gradFill flip="none" rotWithShape="1">
              <a:gsLst>
                <a:gs pos="0">
                  <a:srgbClr val="DD8047">
                    <a:shade val="30000"/>
                    <a:satMod val="115000"/>
                  </a:srgbClr>
                </a:gs>
                <a:gs pos="50000">
                  <a:srgbClr val="DD8047">
                    <a:shade val="67500"/>
                    <a:satMod val="115000"/>
                  </a:srgbClr>
                </a:gs>
                <a:gs pos="100000">
                  <a:srgbClr val="DD8047">
                    <a:shade val="100000"/>
                    <a:satMod val="115000"/>
                  </a:srgbClr>
                </a:gs>
              </a:gsLst>
              <a:lin ang="2700000" scaled="1"/>
              <a:tileRect/>
            </a:gradFill>
            <a:ln w="38100">
              <a:solidFill>
                <a:schemeClr val="accent2">
                  <a:lumMod val="50000"/>
                </a:schemeClr>
              </a:solidFill>
            </a:ln>
          </c:spPr>
          <c:invertIfNegative val="0"/>
          <c:dLbls>
            <c:dLbl>
              <c:idx val="0"/>
              <c:layout>
                <c:manualLayout>
                  <c:x val="2.6881720430107565E-2"/>
                  <c:y val="-5.1094890510948912E-2"/>
                </c:manualLayout>
              </c:layout>
              <c:showLegendKey val="0"/>
              <c:showVal val="1"/>
              <c:showCatName val="0"/>
              <c:showSerName val="0"/>
              <c:showPercent val="0"/>
              <c:showBubbleSize val="0"/>
            </c:dLbl>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Sheet1!$A$2:$A$3</c:f>
              <c:strCache>
                <c:ptCount val="2"/>
                <c:pt idx="0">
                  <c:v>Student</c:v>
                </c:pt>
                <c:pt idx="1">
                  <c:v>Working</c:v>
                </c:pt>
              </c:strCache>
            </c:strRef>
          </c:cat>
          <c:val>
            <c:numRef>
              <c:f>Sheet1!$B$2:$B$3</c:f>
              <c:numCache>
                <c:formatCode>General</c:formatCode>
                <c:ptCount val="2"/>
                <c:pt idx="0">
                  <c:v>8</c:v>
                </c:pt>
                <c:pt idx="1">
                  <c:v>10</c:v>
                </c:pt>
              </c:numCache>
            </c:numRef>
          </c:val>
        </c:ser>
        <c:dLbls>
          <c:showLegendKey val="0"/>
          <c:showVal val="0"/>
          <c:showCatName val="0"/>
          <c:showSerName val="0"/>
          <c:showPercent val="0"/>
          <c:showBubbleSize val="0"/>
        </c:dLbls>
        <c:gapWidth val="150"/>
        <c:axId val="28592768"/>
        <c:axId val="28594560"/>
      </c:barChart>
      <c:catAx>
        <c:axId val="28592768"/>
        <c:scaling>
          <c:orientation val="minMax"/>
        </c:scaling>
        <c:delete val="0"/>
        <c:axPos val="b"/>
        <c:majorTickMark val="out"/>
        <c:minorTickMark val="none"/>
        <c:tickLblPos val="nextTo"/>
        <c:txPr>
          <a:bodyPr/>
          <a:lstStyle/>
          <a:p>
            <a:pPr>
              <a:defRPr sz="1400" b="1">
                <a:latin typeface="Arial" pitchFamily="34" charset="0"/>
                <a:cs typeface="Arial" pitchFamily="34" charset="0"/>
              </a:defRPr>
            </a:pPr>
            <a:endParaRPr lang="en-US"/>
          </a:p>
        </c:txPr>
        <c:crossAx val="28594560"/>
        <c:crosses val="autoZero"/>
        <c:auto val="1"/>
        <c:lblAlgn val="ctr"/>
        <c:lblOffset val="100"/>
        <c:noMultiLvlLbl val="0"/>
      </c:catAx>
      <c:valAx>
        <c:axId val="28594560"/>
        <c:scaling>
          <c:orientation val="minMax"/>
        </c:scaling>
        <c:delete val="1"/>
        <c:axPos val="l"/>
        <c:numFmt formatCode="General" sourceLinked="1"/>
        <c:majorTickMark val="out"/>
        <c:minorTickMark val="none"/>
        <c:tickLblPos val="none"/>
        <c:crossAx val="285927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3369444444444498"/>
          <c:y val="0"/>
          <c:w val="0.62705555555555792"/>
          <c:h val="1"/>
        </c:manualLayout>
      </c:layout>
      <c:pieChart>
        <c:varyColors val="1"/>
        <c:ser>
          <c:idx val="0"/>
          <c:order val="0"/>
          <c:tx>
            <c:strRef>
              <c:f>Sheet1!$B$1</c:f>
              <c:strCache>
                <c:ptCount val="1"/>
                <c:pt idx="0">
                  <c:v>Sales</c:v>
                </c:pt>
              </c:strCache>
            </c:strRef>
          </c:tx>
          <c:spPr>
            <a:effectLst>
              <a:glow rad="139700">
                <a:schemeClr val="accent4">
                  <a:satMod val="175000"/>
                  <a:alpha val="40000"/>
                </a:schemeClr>
              </a:glow>
            </a:effectLst>
          </c:spPr>
          <c:explosion val="25"/>
          <c:dPt>
            <c:idx val="0"/>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effectLst>
                <a:glow rad="139700">
                  <a:schemeClr val="accent4">
                    <a:satMod val="175000"/>
                    <a:alpha val="40000"/>
                  </a:schemeClr>
                </a:glow>
              </a:effectLst>
            </c:spPr>
          </c:dPt>
          <c:dPt>
            <c:idx val="1"/>
            <c:bubble3D val="0"/>
            <c:spPr>
              <a:solidFill>
                <a:schemeClr val="bg1">
                  <a:lumMod val="95000"/>
                </a:schemeClr>
              </a:solidFill>
              <a:effectLst>
                <a:glow rad="139700">
                  <a:schemeClr val="accent4">
                    <a:satMod val="175000"/>
                    <a:alpha val="40000"/>
                  </a:schemeClr>
                </a:glow>
              </a:effectLst>
            </c:spPr>
          </c:dPt>
          <c:dPt>
            <c:idx val="2"/>
            <c:bubble3D val="0"/>
            <c:spPr>
              <a:solidFill>
                <a:schemeClr val="bg1">
                  <a:lumMod val="95000"/>
                </a:schemeClr>
              </a:solidFill>
              <a:effectLst>
                <a:glow rad="139700">
                  <a:schemeClr val="accent4">
                    <a:satMod val="175000"/>
                    <a:alpha val="40000"/>
                  </a:schemeClr>
                </a:glow>
              </a:effectLst>
            </c:spPr>
          </c:dPt>
          <c:dPt>
            <c:idx val="3"/>
            <c:bubble3D val="0"/>
            <c:spPr>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0" scaled="1"/>
                <a:tileRect/>
              </a:gradFill>
              <a:effectLst>
                <a:glow rad="139700">
                  <a:schemeClr val="accent4">
                    <a:satMod val="175000"/>
                    <a:alpha val="40000"/>
                  </a:schemeClr>
                </a:glow>
              </a:effectLst>
            </c:spPr>
          </c:dPt>
          <c:dPt>
            <c:idx val="4"/>
            <c:bubble3D val="0"/>
            <c:spPr>
              <a:solidFill>
                <a:schemeClr val="bg1">
                  <a:lumMod val="95000"/>
                </a:schemeClr>
              </a:solidFill>
              <a:effectLst>
                <a:glow rad="139700">
                  <a:schemeClr val="accent4">
                    <a:satMod val="175000"/>
                    <a:alpha val="40000"/>
                  </a:schemeClr>
                </a:glow>
              </a:effectLst>
            </c:spPr>
          </c:dPt>
          <c:dPt>
            <c:idx val="5"/>
            <c:bubble3D val="0"/>
            <c:spPr>
              <a:solidFill>
                <a:schemeClr val="bg1">
                  <a:lumMod val="95000"/>
                </a:schemeClr>
              </a:solidFill>
              <a:effectLst>
                <a:glow rad="139700">
                  <a:schemeClr val="accent4">
                    <a:satMod val="175000"/>
                    <a:alpha val="40000"/>
                  </a:schemeClr>
                </a:glow>
              </a:effectLst>
            </c:spPr>
          </c:dPt>
          <c:dPt>
            <c:idx val="6"/>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0" scaled="1"/>
                <a:tileRect/>
              </a:gradFill>
              <a:effectLst>
                <a:glow rad="139700">
                  <a:schemeClr val="accent4">
                    <a:satMod val="175000"/>
                    <a:alpha val="40000"/>
                  </a:schemeClr>
                </a:glow>
              </a:effectLst>
            </c:spPr>
          </c:dPt>
          <c:dPt>
            <c:idx val="7"/>
            <c:bubble3D val="0"/>
            <c:spPr>
              <a:solidFill>
                <a:schemeClr val="bg1">
                  <a:lumMod val="95000"/>
                </a:schemeClr>
              </a:solidFill>
              <a:effectLst>
                <a:glow rad="139700">
                  <a:schemeClr val="accent4">
                    <a:satMod val="175000"/>
                    <a:alpha val="40000"/>
                  </a:schemeClr>
                </a:glow>
              </a:effectLst>
            </c:spPr>
          </c:dPt>
          <c:dPt>
            <c:idx val="8"/>
            <c:bubble3D val="0"/>
            <c:spPr>
              <a:solidFill>
                <a:srgbClr val="F8F8F8"/>
              </a:solidFill>
              <a:effectLst>
                <a:glow rad="139700">
                  <a:schemeClr val="accent4">
                    <a:satMod val="175000"/>
                    <a:alpha val="40000"/>
                  </a:schemeClr>
                </a:glow>
              </a:effectLst>
            </c:spPr>
          </c:dPt>
          <c:dPt>
            <c:idx val="9"/>
            <c:bubble3D val="0"/>
            <c:spPr>
              <a:solidFill>
                <a:srgbClr val="F8F8F8"/>
              </a:solidFill>
              <a:effectLst>
                <a:glow rad="139700">
                  <a:schemeClr val="accent4">
                    <a:satMod val="175000"/>
                    <a:alpha val="40000"/>
                  </a:schemeClr>
                </a:glow>
              </a:effectLst>
            </c:spPr>
          </c:dPt>
          <c:dPt>
            <c:idx val="10"/>
            <c:bubble3D val="0"/>
            <c:spPr>
              <a:solidFill>
                <a:srgbClr val="F8F8F8"/>
              </a:solidFill>
              <a:effectLst>
                <a:glow rad="139700">
                  <a:schemeClr val="accent4">
                    <a:satMod val="175000"/>
                    <a:alpha val="40000"/>
                  </a:schemeClr>
                </a:glow>
              </a:effectLst>
            </c:spPr>
          </c:dPt>
          <c:cat>
            <c:strRef>
              <c:f>Sheet1!$A$2:$A$12</c:f>
              <c:strCache>
                <c:ptCount val="11"/>
                <c:pt idx="0">
                  <c:v>Obj 1</c:v>
                </c:pt>
                <c:pt idx="1">
                  <c:v>Obj 2</c:v>
                </c:pt>
                <c:pt idx="2">
                  <c:v>Obj 3</c:v>
                </c:pt>
                <c:pt idx="3">
                  <c:v>Obj 4</c:v>
                </c:pt>
                <c:pt idx="4">
                  <c:v>Obj 5</c:v>
                </c:pt>
                <c:pt idx="5">
                  <c:v>Obj 6</c:v>
                </c:pt>
                <c:pt idx="6">
                  <c:v>Obj 7</c:v>
                </c:pt>
                <c:pt idx="7">
                  <c:v>Obj 8</c:v>
                </c:pt>
                <c:pt idx="8">
                  <c:v>Obj 9</c:v>
                </c:pt>
                <c:pt idx="9">
                  <c:v>Obj 10</c:v>
                </c:pt>
                <c:pt idx="10">
                  <c:v>Obj 11</c:v>
                </c:pt>
              </c:strCache>
            </c:strRef>
          </c:cat>
          <c:val>
            <c:numRef>
              <c:f>Sheet1!$B$2:$B$12</c:f>
              <c:numCache>
                <c:formatCode>0.0</c:formatCode>
                <c:ptCount val="11"/>
                <c:pt idx="0">
                  <c:v>9.0909090909091006</c:v>
                </c:pt>
                <c:pt idx="1">
                  <c:v>9.0909090909091006</c:v>
                </c:pt>
                <c:pt idx="2">
                  <c:v>9.0909090909091006</c:v>
                </c:pt>
                <c:pt idx="3">
                  <c:v>9.0909090909091006</c:v>
                </c:pt>
                <c:pt idx="4">
                  <c:v>9.0909090909091006</c:v>
                </c:pt>
                <c:pt idx="5">
                  <c:v>9.0909090909091006</c:v>
                </c:pt>
                <c:pt idx="6">
                  <c:v>9.0909090909091006</c:v>
                </c:pt>
                <c:pt idx="7">
                  <c:v>9.0909090909091006</c:v>
                </c:pt>
                <c:pt idx="8">
                  <c:v>9.0909090909091006</c:v>
                </c:pt>
                <c:pt idx="9">
                  <c:v>9.0909090909091006</c:v>
                </c:pt>
                <c:pt idx="10">
                  <c:v>9.0909090909091006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effectLst>
      <a:innerShdw blurRad="63500" dist="50800" dir="18900000">
        <a:prstClr val="black">
          <a:alpha val="50000"/>
        </a:prstClr>
      </a:innerShdw>
    </a:effectLst>
  </c:spPr>
  <c:txPr>
    <a:bodyPr/>
    <a:lstStyle/>
    <a:p>
      <a:pPr>
        <a:defRPr sz="1800"/>
      </a:pPr>
      <a:endParaRPr lang="en-US"/>
    </a:p>
  </c:txPr>
  <c:externalData r:id="rId1">
    <c:autoUpdate val="0"/>
  </c:externalData>
  <c:userShapes r:id="rId2"/>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solidFill>
          <a:schemeClr val="bg2"/>
        </a:solidFill>
      </c:spPr>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dPt>
            <c:idx val="1"/>
            <c:invertIfNegative val="0"/>
            <c:bubble3D val="0"/>
            <c:spPr>
              <a:solidFill>
                <a:srgbClr val="92D050"/>
              </a:solidFill>
            </c:spPr>
          </c:dPt>
          <c:dPt>
            <c:idx val="2"/>
            <c:invertIfNegative val="0"/>
            <c:bubble3D val="0"/>
            <c:spPr>
              <a:solidFill>
                <a:srgbClr val="FFFF00"/>
              </a:solidFill>
            </c:spPr>
          </c:dPt>
          <c:dPt>
            <c:idx val="3"/>
            <c:invertIfNegative val="0"/>
            <c:bubble3D val="0"/>
            <c:spPr>
              <a:solidFill>
                <a:srgbClr val="CC3300"/>
              </a:solidFill>
            </c:spPr>
          </c:dPt>
          <c:dLbls>
            <c:txPr>
              <a:bodyPr/>
              <a:lstStyle/>
              <a:p>
                <a:pPr>
                  <a:defRPr sz="14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Sheet1!$B$2:$B$5</c:f>
              <c:numCache>
                <c:formatCode>General</c:formatCode>
                <c:ptCount val="4"/>
                <c:pt idx="0">
                  <c:v>58</c:v>
                </c:pt>
                <c:pt idx="1">
                  <c:v>26</c:v>
                </c:pt>
                <c:pt idx="2">
                  <c:v>8</c:v>
                </c:pt>
                <c:pt idx="3">
                  <c:v>24</c:v>
                </c:pt>
              </c:numCache>
            </c:numRef>
          </c:val>
        </c:ser>
        <c:ser>
          <c:idx val="1"/>
          <c:order val="1"/>
          <c:tx>
            <c:strRef>
              <c:f>Sheet1!$C$1</c:f>
              <c:strCache>
                <c:ptCount val="1"/>
                <c:pt idx="0">
                  <c:v>Series 2</c:v>
                </c:pt>
              </c:strCache>
            </c:strRef>
          </c:tx>
          <c:invertIfNegative val="0"/>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Sheet1!$C$2:$C$5</c:f>
              <c:numCache>
                <c:formatCode>General</c:formatCode>
                <c:ptCount val="4"/>
              </c:numCache>
            </c:numRef>
          </c:val>
        </c:ser>
        <c:ser>
          <c:idx val="2"/>
          <c:order val="2"/>
          <c:tx>
            <c:strRef>
              <c:f>Sheet1!$D$1</c:f>
              <c:strCache>
                <c:ptCount val="1"/>
                <c:pt idx="0">
                  <c:v>Series 3</c:v>
                </c:pt>
              </c:strCache>
            </c:strRef>
          </c:tx>
          <c:invertIfNegative val="0"/>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cylinder"/>
        <c:axId val="28062464"/>
        <c:axId val="28064000"/>
        <c:axId val="0"/>
      </c:bar3DChart>
      <c:catAx>
        <c:axId val="28062464"/>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28064000"/>
        <c:crosses val="autoZero"/>
        <c:auto val="1"/>
        <c:lblAlgn val="ctr"/>
        <c:lblOffset val="100"/>
        <c:noMultiLvlLbl val="0"/>
      </c:catAx>
      <c:valAx>
        <c:axId val="28064000"/>
        <c:scaling>
          <c:orientation val="minMax"/>
        </c:scaling>
        <c:delete val="1"/>
        <c:axPos val="l"/>
        <c:numFmt formatCode="General" sourceLinked="1"/>
        <c:majorTickMark val="out"/>
        <c:minorTickMark val="none"/>
        <c:tickLblPos val="none"/>
        <c:crossAx val="280624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solidFill>
          <a:schemeClr val="bg2"/>
        </a:solidFill>
      </c:spPr>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dPt>
            <c:idx val="1"/>
            <c:invertIfNegative val="0"/>
            <c:bubble3D val="0"/>
            <c:spPr>
              <a:solidFill>
                <a:srgbClr val="92D050"/>
              </a:solidFill>
            </c:spPr>
          </c:dPt>
          <c:dPt>
            <c:idx val="2"/>
            <c:invertIfNegative val="0"/>
            <c:bubble3D val="0"/>
            <c:spPr>
              <a:solidFill>
                <a:srgbClr val="FFFF00"/>
              </a:solidFill>
            </c:spPr>
          </c:dPt>
          <c:dPt>
            <c:idx val="3"/>
            <c:invertIfNegative val="0"/>
            <c:bubble3D val="0"/>
            <c:spPr>
              <a:solidFill>
                <a:srgbClr val="CC3300"/>
              </a:solidFill>
            </c:spPr>
          </c:dPt>
          <c:dLbls>
            <c:txPr>
              <a:bodyPr/>
              <a:lstStyle/>
              <a:p>
                <a:pPr>
                  <a:defRPr sz="14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Sheet1!$B$2:$B$5</c:f>
              <c:numCache>
                <c:formatCode>General</c:formatCode>
                <c:ptCount val="4"/>
                <c:pt idx="0">
                  <c:v>58</c:v>
                </c:pt>
                <c:pt idx="1">
                  <c:v>57</c:v>
                </c:pt>
                <c:pt idx="2">
                  <c:v>0</c:v>
                </c:pt>
                <c:pt idx="3">
                  <c:v>1</c:v>
                </c:pt>
              </c:numCache>
            </c:numRef>
          </c:val>
        </c:ser>
        <c:ser>
          <c:idx val="1"/>
          <c:order val="1"/>
          <c:tx>
            <c:strRef>
              <c:f>Sheet1!$C$1</c:f>
              <c:strCache>
                <c:ptCount val="1"/>
                <c:pt idx="0">
                  <c:v>Series 2</c:v>
                </c:pt>
              </c:strCache>
            </c:strRef>
          </c:tx>
          <c:invertIfNegative val="0"/>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Sheet1!$C$2:$C$5</c:f>
              <c:numCache>
                <c:formatCode>General</c:formatCode>
                <c:ptCount val="4"/>
              </c:numCache>
            </c:numRef>
          </c:val>
        </c:ser>
        <c:ser>
          <c:idx val="2"/>
          <c:order val="2"/>
          <c:tx>
            <c:strRef>
              <c:f>Sheet1!$D$1</c:f>
              <c:strCache>
                <c:ptCount val="1"/>
                <c:pt idx="0">
                  <c:v>Series 3</c:v>
                </c:pt>
              </c:strCache>
            </c:strRef>
          </c:tx>
          <c:invertIfNegative val="0"/>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cylinder"/>
        <c:axId val="28192128"/>
        <c:axId val="28198016"/>
        <c:axId val="0"/>
      </c:bar3DChart>
      <c:catAx>
        <c:axId val="28192128"/>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28198016"/>
        <c:crosses val="autoZero"/>
        <c:auto val="1"/>
        <c:lblAlgn val="ctr"/>
        <c:lblOffset val="100"/>
        <c:noMultiLvlLbl val="0"/>
      </c:catAx>
      <c:valAx>
        <c:axId val="28198016"/>
        <c:scaling>
          <c:orientation val="minMax"/>
        </c:scaling>
        <c:delete val="1"/>
        <c:axPos val="l"/>
        <c:numFmt formatCode="General" sourceLinked="1"/>
        <c:majorTickMark val="out"/>
        <c:minorTickMark val="none"/>
        <c:tickLblPos val="none"/>
        <c:crossAx val="281921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solidFill>
          <a:schemeClr val="bg2"/>
        </a:solidFill>
      </c:spPr>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dPt>
            <c:idx val="1"/>
            <c:invertIfNegative val="0"/>
            <c:bubble3D val="0"/>
            <c:spPr>
              <a:solidFill>
                <a:srgbClr val="92D050"/>
              </a:solidFill>
            </c:spPr>
          </c:dPt>
          <c:dPt>
            <c:idx val="2"/>
            <c:invertIfNegative val="0"/>
            <c:bubble3D val="0"/>
            <c:spPr>
              <a:solidFill>
                <a:srgbClr val="FFFF00"/>
              </a:solidFill>
            </c:spPr>
          </c:dPt>
          <c:dPt>
            <c:idx val="3"/>
            <c:invertIfNegative val="0"/>
            <c:bubble3D val="0"/>
            <c:spPr>
              <a:solidFill>
                <a:srgbClr val="CC3300"/>
              </a:solidFill>
            </c:spPr>
          </c:dPt>
          <c:dLbls>
            <c:txPr>
              <a:bodyPr/>
              <a:lstStyle/>
              <a:p>
                <a:pPr>
                  <a:defRPr sz="14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Sheet1!$B$2:$B$5</c:f>
              <c:numCache>
                <c:formatCode>General</c:formatCode>
                <c:ptCount val="4"/>
                <c:pt idx="0">
                  <c:v>58</c:v>
                </c:pt>
                <c:pt idx="1">
                  <c:v>21</c:v>
                </c:pt>
                <c:pt idx="2">
                  <c:v>15</c:v>
                </c:pt>
                <c:pt idx="3">
                  <c:v>22</c:v>
                </c:pt>
              </c:numCache>
            </c:numRef>
          </c:val>
        </c:ser>
        <c:ser>
          <c:idx val="1"/>
          <c:order val="1"/>
          <c:tx>
            <c:strRef>
              <c:f>Sheet1!$C$1</c:f>
              <c:strCache>
                <c:ptCount val="1"/>
                <c:pt idx="0">
                  <c:v>Series 2</c:v>
                </c:pt>
              </c:strCache>
            </c:strRef>
          </c:tx>
          <c:invertIfNegative val="0"/>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Sheet1!$C$2:$C$5</c:f>
              <c:numCache>
                <c:formatCode>General</c:formatCode>
                <c:ptCount val="4"/>
              </c:numCache>
            </c:numRef>
          </c:val>
        </c:ser>
        <c:ser>
          <c:idx val="2"/>
          <c:order val="2"/>
          <c:tx>
            <c:strRef>
              <c:f>Sheet1!$D$1</c:f>
              <c:strCache>
                <c:ptCount val="1"/>
                <c:pt idx="0">
                  <c:v>Series 3</c:v>
                </c:pt>
              </c:strCache>
            </c:strRef>
          </c:tx>
          <c:invertIfNegative val="0"/>
          <c:cat>
            <c:strRef>
              <c:f>Sheet1!$A$2:$A$5</c:f>
              <c:strCache>
                <c:ptCount val="4"/>
                <c:pt idx="0">
                  <c:v>Total Devotees</c:v>
                </c:pt>
                <c:pt idx="1">
                  <c:v># of Devotees reaching on time atleast 20 days a month</c:v>
                </c:pt>
                <c:pt idx="2">
                  <c:v># of Devotees reaching on time within 15 days to 20 days a month</c:v>
                </c:pt>
                <c:pt idx="3">
                  <c:v># of Devotees reaching on time less than 15 days a month</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cylinder"/>
        <c:axId val="28547328"/>
        <c:axId val="28549120"/>
        <c:axId val="0"/>
      </c:bar3DChart>
      <c:catAx>
        <c:axId val="28547328"/>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28549120"/>
        <c:crosses val="autoZero"/>
        <c:auto val="1"/>
        <c:lblAlgn val="ctr"/>
        <c:lblOffset val="100"/>
        <c:noMultiLvlLbl val="0"/>
      </c:catAx>
      <c:valAx>
        <c:axId val="28549120"/>
        <c:scaling>
          <c:orientation val="minMax"/>
        </c:scaling>
        <c:delete val="1"/>
        <c:axPos val="l"/>
        <c:numFmt formatCode="General" sourceLinked="1"/>
        <c:majorTickMark val="out"/>
        <c:minorTickMark val="none"/>
        <c:tickLblPos val="none"/>
        <c:crossAx val="28547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solidFill>
          <a:schemeClr val="bg2"/>
        </a:solidFill>
      </c:spPr>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dPt>
            <c:idx val="1"/>
            <c:invertIfNegative val="0"/>
            <c:bubble3D val="0"/>
            <c:spPr>
              <a:solidFill>
                <a:srgbClr val="92D050"/>
              </a:solidFill>
            </c:spPr>
          </c:dPt>
          <c:dPt>
            <c:idx val="2"/>
            <c:invertIfNegative val="0"/>
            <c:bubble3D val="0"/>
            <c:spPr>
              <a:solidFill>
                <a:srgbClr val="FFFF00"/>
              </a:solidFill>
            </c:spPr>
          </c:dPt>
          <c:dPt>
            <c:idx val="3"/>
            <c:invertIfNegative val="0"/>
            <c:bubble3D val="0"/>
            <c:spPr>
              <a:solidFill>
                <a:srgbClr val="CC3300"/>
              </a:solidFill>
            </c:spPr>
          </c:dPt>
          <c:dLbls>
            <c:txPr>
              <a:bodyPr/>
              <a:lstStyle/>
              <a:p>
                <a:pPr>
                  <a:defRPr sz="14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Sheet1!$A$2:$A$5</c:f>
              <c:strCache>
                <c:ptCount val="4"/>
                <c:pt idx="0">
                  <c:v>Total Devotees</c:v>
                </c:pt>
                <c:pt idx="1">
                  <c:v># of Devotees completing Japa before 10 am atleast 20 days a month</c:v>
                </c:pt>
                <c:pt idx="2">
                  <c:v># of Devotees completing Japa before 10 am within 15 days to 20 days a month</c:v>
                </c:pt>
                <c:pt idx="3">
                  <c:v># of Devotees completing Japa before 10 am less than 15 days a month</c:v>
                </c:pt>
              </c:strCache>
            </c:strRef>
          </c:cat>
          <c:val>
            <c:numRef>
              <c:f>Sheet1!$B$2:$B$5</c:f>
              <c:numCache>
                <c:formatCode>General</c:formatCode>
                <c:ptCount val="4"/>
                <c:pt idx="0">
                  <c:v>58</c:v>
                </c:pt>
                <c:pt idx="1">
                  <c:v>21</c:v>
                </c:pt>
                <c:pt idx="2">
                  <c:v>13</c:v>
                </c:pt>
                <c:pt idx="3">
                  <c:v>24</c:v>
                </c:pt>
              </c:numCache>
            </c:numRef>
          </c:val>
        </c:ser>
        <c:ser>
          <c:idx val="1"/>
          <c:order val="1"/>
          <c:tx>
            <c:strRef>
              <c:f>Sheet1!$C$1</c:f>
              <c:strCache>
                <c:ptCount val="1"/>
                <c:pt idx="0">
                  <c:v>Series 2</c:v>
                </c:pt>
              </c:strCache>
            </c:strRef>
          </c:tx>
          <c:invertIfNegative val="0"/>
          <c:cat>
            <c:strRef>
              <c:f>Sheet1!$A$2:$A$5</c:f>
              <c:strCache>
                <c:ptCount val="4"/>
                <c:pt idx="0">
                  <c:v>Total Devotees</c:v>
                </c:pt>
                <c:pt idx="1">
                  <c:v># of Devotees completing Japa before 10 am atleast 20 days a month</c:v>
                </c:pt>
                <c:pt idx="2">
                  <c:v># of Devotees completing Japa before 10 am within 15 days to 20 days a month</c:v>
                </c:pt>
                <c:pt idx="3">
                  <c:v># of Devotees completing Japa before 10 am less than 15 days a month</c:v>
                </c:pt>
              </c:strCache>
            </c:strRef>
          </c:cat>
          <c:val>
            <c:numRef>
              <c:f>Sheet1!$C$2:$C$5</c:f>
              <c:numCache>
                <c:formatCode>General</c:formatCode>
                <c:ptCount val="4"/>
              </c:numCache>
            </c:numRef>
          </c:val>
        </c:ser>
        <c:ser>
          <c:idx val="2"/>
          <c:order val="2"/>
          <c:tx>
            <c:strRef>
              <c:f>Sheet1!$D$1</c:f>
              <c:strCache>
                <c:ptCount val="1"/>
                <c:pt idx="0">
                  <c:v>Series 3</c:v>
                </c:pt>
              </c:strCache>
            </c:strRef>
          </c:tx>
          <c:invertIfNegative val="0"/>
          <c:cat>
            <c:strRef>
              <c:f>Sheet1!$A$2:$A$5</c:f>
              <c:strCache>
                <c:ptCount val="4"/>
                <c:pt idx="0">
                  <c:v>Total Devotees</c:v>
                </c:pt>
                <c:pt idx="1">
                  <c:v># of Devotees completing Japa before 10 am atleast 20 days a month</c:v>
                </c:pt>
                <c:pt idx="2">
                  <c:v># of Devotees completing Japa before 10 am within 15 days to 20 days a month</c:v>
                </c:pt>
                <c:pt idx="3">
                  <c:v># of Devotees completing Japa before 10 am less than 15 days a month</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cylinder"/>
        <c:axId val="29197440"/>
        <c:axId val="29198976"/>
        <c:axId val="0"/>
      </c:bar3DChart>
      <c:catAx>
        <c:axId val="29197440"/>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29198976"/>
        <c:crosses val="autoZero"/>
        <c:auto val="1"/>
        <c:lblAlgn val="ctr"/>
        <c:lblOffset val="100"/>
        <c:noMultiLvlLbl val="0"/>
      </c:catAx>
      <c:valAx>
        <c:axId val="29198976"/>
        <c:scaling>
          <c:orientation val="minMax"/>
        </c:scaling>
        <c:delete val="1"/>
        <c:axPos val="l"/>
        <c:numFmt formatCode="General" sourceLinked="1"/>
        <c:majorTickMark val="out"/>
        <c:minorTickMark val="none"/>
        <c:tickLblPos val="none"/>
        <c:crossAx val="291974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solidFill>
          <a:schemeClr val="bg2"/>
        </a:solidFill>
      </c:spPr>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dPt>
            <c:idx val="1"/>
            <c:invertIfNegative val="0"/>
            <c:bubble3D val="0"/>
            <c:spPr>
              <a:solidFill>
                <a:srgbClr val="92D050"/>
              </a:solidFill>
            </c:spPr>
          </c:dPt>
          <c:dPt>
            <c:idx val="2"/>
            <c:invertIfNegative val="0"/>
            <c:bubble3D val="0"/>
            <c:spPr>
              <a:solidFill>
                <a:srgbClr val="FFFF00"/>
              </a:solidFill>
            </c:spPr>
          </c:dPt>
          <c:dPt>
            <c:idx val="3"/>
            <c:invertIfNegative val="0"/>
            <c:bubble3D val="0"/>
            <c:spPr>
              <a:solidFill>
                <a:srgbClr val="CC3300"/>
              </a:solidFill>
            </c:spPr>
          </c:dPt>
          <c:dLbls>
            <c:txPr>
              <a:bodyPr/>
              <a:lstStyle/>
              <a:p>
                <a:pPr>
                  <a:defRPr sz="14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Sheet1!$A$2:$A$5</c:f>
              <c:strCache>
                <c:ptCount val="4"/>
                <c:pt idx="0">
                  <c:v>Total Devotees</c:v>
                </c:pt>
                <c:pt idx="1">
                  <c:v># of Devotees spending more than an hour /day on reading</c:v>
                </c:pt>
                <c:pt idx="2">
                  <c:v># of Devotees spending between half hour to an hour per day on reading</c:v>
                </c:pt>
                <c:pt idx="3">
                  <c:v># of Devotees spending less than half an hour per day on reading</c:v>
                </c:pt>
              </c:strCache>
            </c:strRef>
          </c:cat>
          <c:val>
            <c:numRef>
              <c:f>Sheet1!$B$2:$B$5</c:f>
              <c:numCache>
                <c:formatCode>General</c:formatCode>
                <c:ptCount val="4"/>
                <c:pt idx="0">
                  <c:v>58</c:v>
                </c:pt>
                <c:pt idx="1">
                  <c:v>10</c:v>
                </c:pt>
                <c:pt idx="2">
                  <c:v>24</c:v>
                </c:pt>
                <c:pt idx="3">
                  <c:v>24</c:v>
                </c:pt>
              </c:numCache>
            </c:numRef>
          </c:val>
        </c:ser>
        <c:ser>
          <c:idx val="1"/>
          <c:order val="1"/>
          <c:tx>
            <c:strRef>
              <c:f>Sheet1!$C$1</c:f>
              <c:strCache>
                <c:ptCount val="1"/>
                <c:pt idx="0">
                  <c:v>Series 2</c:v>
                </c:pt>
              </c:strCache>
            </c:strRef>
          </c:tx>
          <c:invertIfNegative val="0"/>
          <c:cat>
            <c:strRef>
              <c:f>Sheet1!$A$2:$A$5</c:f>
              <c:strCache>
                <c:ptCount val="4"/>
                <c:pt idx="0">
                  <c:v>Total Devotees</c:v>
                </c:pt>
                <c:pt idx="1">
                  <c:v># of Devotees spending more than an hour /day on reading</c:v>
                </c:pt>
                <c:pt idx="2">
                  <c:v># of Devotees spending between half hour to an hour per day on reading</c:v>
                </c:pt>
                <c:pt idx="3">
                  <c:v># of Devotees spending less than half an hour per day on reading</c:v>
                </c:pt>
              </c:strCache>
            </c:strRef>
          </c:cat>
          <c:val>
            <c:numRef>
              <c:f>Sheet1!$C$2:$C$5</c:f>
              <c:numCache>
                <c:formatCode>General</c:formatCode>
                <c:ptCount val="4"/>
              </c:numCache>
            </c:numRef>
          </c:val>
        </c:ser>
        <c:ser>
          <c:idx val="2"/>
          <c:order val="2"/>
          <c:tx>
            <c:strRef>
              <c:f>Sheet1!$D$1</c:f>
              <c:strCache>
                <c:ptCount val="1"/>
                <c:pt idx="0">
                  <c:v>Series 3</c:v>
                </c:pt>
              </c:strCache>
            </c:strRef>
          </c:tx>
          <c:invertIfNegative val="0"/>
          <c:cat>
            <c:strRef>
              <c:f>Sheet1!$A$2:$A$5</c:f>
              <c:strCache>
                <c:ptCount val="4"/>
                <c:pt idx="0">
                  <c:v>Total Devotees</c:v>
                </c:pt>
                <c:pt idx="1">
                  <c:v># of Devotees spending more than an hour /day on reading</c:v>
                </c:pt>
                <c:pt idx="2">
                  <c:v># of Devotees spending between half hour to an hour per day on reading</c:v>
                </c:pt>
                <c:pt idx="3">
                  <c:v># of Devotees spending less than half an hour per day on reading</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cylinder"/>
        <c:axId val="29339648"/>
        <c:axId val="29341184"/>
        <c:axId val="0"/>
      </c:bar3DChart>
      <c:catAx>
        <c:axId val="29339648"/>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29341184"/>
        <c:crosses val="autoZero"/>
        <c:auto val="1"/>
        <c:lblAlgn val="ctr"/>
        <c:lblOffset val="100"/>
        <c:noMultiLvlLbl val="0"/>
      </c:catAx>
      <c:valAx>
        <c:axId val="29341184"/>
        <c:scaling>
          <c:orientation val="minMax"/>
        </c:scaling>
        <c:delete val="1"/>
        <c:axPos val="l"/>
        <c:numFmt formatCode="General" sourceLinked="1"/>
        <c:majorTickMark val="out"/>
        <c:minorTickMark val="none"/>
        <c:tickLblPos val="none"/>
        <c:crossAx val="293396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layout/>
      <c:overlay val="0"/>
    </c:title>
    <c:autoTitleDeleted val="0"/>
    <c:plotArea>
      <c:layout/>
      <c:lineChart>
        <c:grouping val="standard"/>
        <c:varyColors val="0"/>
        <c:ser>
          <c:idx val="0"/>
          <c:order val="0"/>
          <c:tx>
            <c:strRef>
              <c:f>Sheet1!$B$1</c:f>
              <c:strCache>
                <c:ptCount val="1"/>
                <c:pt idx="0">
                  <c:v>Visitor</c:v>
                </c:pt>
              </c:strCache>
            </c:strRef>
          </c:tx>
          <c:dLbls>
            <c:spPr>
              <a:solidFill>
                <a:srgbClr val="FFFF99"/>
              </a:solidFill>
            </c:spPr>
            <c:txPr>
              <a:bodyPr/>
              <a:lstStyle/>
              <a:p>
                <a:pPr>
                  <a:defRPr sz="1200" b="1">
                    <a:latin typeface="Arial" pitchFamily="34" charset="0"/>
                    <a:cs typeface="Arial" pitchFamily="34" charset="0"/>
                  </a:defRPr>
                </a:pPr>
                <a:endParaRPr lang="en-US"/>
              </a:p>
            </c:txPr>
            <c:dLblPos val="t"/>
            <c:showLegendKey val="0"/>
            <c:showVal val="1"/>
            <c:showCatName val="0"/>
            <c:showSerName val="0"/>
            <c:showPercent val="0"/>
            <c:showBubbleSize val="0"/>
            <c:showLeaderLines val="0"/>
          </c:dLbls>
          <c:cat>
            <c:strRef>
              <c:f>Sheet1!$A$2:$A$7</c:f>
              <c:strCache>
                <c:ptCount val="6"/>
                <c:pt idx="0">
                  <c:v>2008-2009</c:v>
                </c:pt>
                <c:pt idx="1">
                  <c:v>2009-2010</c:v>
                </c:pt>
                <c:pt idx="2">
                  <c:v>2010-2011</c:v>
                </c:pt>
                <c:pt idx="3">
                  <c:v>2011-2012</c:v>
                </c:pt>
                <c:pt idx="4">
                  <c:v>2012-2013</c:v>
                </c:pt>
                <c:pt idx="5">
                  <c:v>2013-2014</c:v>
                </c:pt>
              </c:strCache>
            </c:strRef>
          </c:cat>
          <c:val>
            <c:numRef>
              <c:f>Sheet1!$B$2:$B$7</c:f>
              <c:numCache>
                <c:formatCode>_ * #,##0_ ;_ * \-#,##0_ ;_ * "-"??_ ;_ @_ </c:formatCode>
                <c:ptCount val="6"/>
                <c:pt idx="0">
                  <c:v>3464098</c:v>
                </c:pt>
                <c:pt idx="1">
                  <c:v>4116578</c:v>
                </c:pt>
                <c:pt idx="2">
                  <c:v>3670260</c:v>
                </c:pt>
                <c:pt idx="3">
                  <c:v>4322487</c:v>
                </c:pt>
                <c:pt idx="4">
                  <c:v>4214513.6000000006</c:v>
                </c:pt>
                <c:pt idx="5">
                  <c:v>3717440.1</c:v>
                </c:pt>
              </c:numCache>
            </c:numRef>
          </c:val>
          <c:smooth val="0"/>
        </c:ser>
        <c:dLbls>
          <c:showLegendKey val="0"/>
          <c:showVal val="0"/>
          <c:showCatName val="0"/>
          <c:showSerName val="0"/>
          <c:showPercent val="0"/>
          <c:showBubbleSize val="0"/>
        </c:dLbls>
        <c:marker val="1"/>
        <c:smooth val="0"/>
        <c:axId val="8493696"/>
        <c:axId val="8495488"/>
      </c:lineChart>
      <c:catAx>
        <c:axId val="8493696"/>
        <c:scaling>
          <c:orientation val="minMax"/>
        </c:scaling>
        <c:delete val="0"/>
        <c:axPos val="b"/>
        <c:majorTickMark val="out"/>
        <c:minorTickMark val="none"/>
        <c:tickLblPos val="nextTo"/>
        <c:txPr>
          <a:bodyPr/>
          <a:lstStyle/>
          <a:p>
            <a:pPr>
              <a:defRPr sz="1400" b="1">
                <a:latin typeface="Arial" pitchFamily="34" charset="0"/>
                <a:cs typeface="Arial" pitchFamily="34" charset="0"/>
              </a:defRPr>
            </a:pPr>
            <a:endParaRPr lang="en-US"/>
          </a:p>
        </c:txPr>
        <c:crossAx val="8495488"/>
        <c:crosses val="autoZero"/>
        <c:auto val="1"/>
        <c:lblAlgn val="ctr"/>
        <c:lblOffset val="100"/>
        <c:noMultiLvlLbl val="0"/>
      </c:catAx>
      <c:valAx>
        <c:axId val="8495488"/>
        <c:scaling>
          <c:orientation val="minMax"/>
        </c:scaling>
        <c:delete val="1"/>
        <c:axPos val="l"/>
        <c:numFmt formatCode="_ * #,##0_ ;_ * \-#,##0_ ;_ * &quot;-&quot;??_ ;_ @_ " sourceLinked="1"/>
        <c:majorTickMark val="out"/>
        <c:minorTickMark val="none"/>
        <c:tickLblPos val="none"/>
        <c:crossAx val="8493696"/>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solidFill>
          <a:schemeClr val="bg2"/>
        </a:solidFill>
      </c:spPr>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dPt>
            <c:idx val="1"/>
            <c:invertIfNegative val="0"/>
            <c:bubble3D val="0"/>
            <c:spPr>
              <a:solidFill>
                <a:srgbClr val="009900"/>
              </a:solidFill>
            </c:spPr>
          </c:dPt>
          <c:dPt>
            <c:idx val="2"/>
            <c:invertIfNegative val="0"/>
            <c:bubble3D val="0"/>
            <c:spPr>
              <a:solidFill>
                <a:srgbClr val="99FF66"/>
              </a:solidFill>
            </c:spPr>
          </c:dPt>
          <c:dPt>
            <c:idx val="3"/>
            <c:invertIfNegative val="0"/>
            <c:bubble3D val="0"/>
            <c:spPr>
              <a:solidFill>
                <a:srgbClr val="FFFF00"/>
              </a:solidFill>
            </c:spPr>
          </c:dPt>
          <c:dPt>
            <c:idx val="4"/>
            <c:invertIfNegative val="0"/>
            <c:bubble3D val="0"/>
            <c:spPr>
              <a:solidFill>
                <a:srgbClr val="FFFF99"/>
              </a:solidFill>
            </c:spPr>
          </c:dPt>
          <c:dPt>
            <c:idx val="5"/>
            <c:invertIfNegative val="0"/>
            <c:bubble3D val="0"/>
            <c:spPr>
              <a:solidFill>
                <a:srgbClr val="CC3300"/>
              </a:solidFill>
            </c:spPr>
          </c:dPt>
          <c:dLbls>
            <c:txPr>
              <a:bodyPr/>
              <a:lstStyle/>
              <a:p>
                <a:pPr>
                  <a:defRPr sz="14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Sheet1!$A$2:$A$7</c:f>
              <c:strCache>
                <c:ptCount val="6"/>
                <c:pt idx="0">
                  <c:v>Total Devotees</c:v>
                </c:pt>
                <c:pt idx="1">
                  <c:v># of Devotees who have scored 10 in all 4 parameters</c:v>
                </c:pt>
                <c:pt idx="2">
                  <c:v># of Devotees who have scored 10 in 3 of the 4 parameters</c:v>
                </c:pt>
                <c:pt idx="3">
                  <c:v># of Devotees who have scored 10 in 2 of the 4 parameters</c:v>
                </c:pt>
                <c:pt idx="4">
                  <c:v># of Devotees who have scored 10 in atleast 1 of 4 parameters</c:v>
                </c:pt>
                <c:pt idx="5">
                  <c:v># of Devotees who have not scored 10 in any of the 4 parameters</c:v>
                </c:pt>
              </c:strCache>
            </c:strRef>
          </c:cat>
          <c:val>
            <c:numRef>
              <c:f>Sheet1!$B$2:$B$7</c:f>
              <c:numCache>
                <c:formatCode>General</c:formatCode>
                <c:ptCount val="6"/>
                <c:pt idx="0">
                  <c:v>58</c:v>
                </c:pt>
                <c:pt idx="1">
                  <c:v>6</c:v>
                </c:pt>
                <c:pt idx="2">
                  <c:v>9</c:v>
                </c:pt>
                <c:pt idx="3">
                  <c:v>8</c:v>
                </c:pt>
                <c:pt idx="4">
                  <c:v>13</c:v>
                </c:pt>
                <c:pt idx="5">
                  <c:v>22</c:v>
                </c:pt>
              </c:numCache>
            </c:numRef>
          </c:val>
        </c:ser>
        <c:ser>
          <c:idx val="1"/>
          <c:order val="1"/>
          <c:tx>
            <c:strRef>
              <c:f>Sheet1!$C$1</c:f>
              <c:strCache>
                <c:ptCount val="1"/>
                <c:pt idx="0">
                  <c:v>Series 2</c:v>
                </c:pt>
              </c:strCache>
            </c:strRef>
          </c:tx>
          <c:invertIfNegative val="0"/>
          <c:cat>
            <c:strRef>
              <c:f>Sheet1!$A$2:$A$7</c:f>
              <c:strCache>
                <c:ptCount val="6"/>
                <c:pt idx="0">
                  <c:v>Total Devotees</c:v>
                </c:pt>
                <c:pt idx="1">
                  <c:v># of Devotees who have scored 10 in all 4 parameters</c:v>
                </c:pt>
                <c:pt idx="2">
                  <c:v># of Devotees who have scored 10 in 3 of the 4 parameters</c:v>
                </c:pt>
                <c:pt idx="3">
                  <c:v># of Devotees who have scored 10 in 2 of the 4 parameters</c:v>
                </c:pt>
                <c:pt idx="4">
                  <c:v># of Devotees who have scored 10 in atleast 1 of 4 parameters</c:v>
                </c:pt>
                <c:pt idx="5">
                  <c:v># of Devotees who have not scored 10 in any of the 4 parameters</c:v>
                </c:pt>
              </c:strCache>
            </c:strRef>
          </c:cat>
          <c:val>
            <c:numRef>
              <c:f>Sheet1!$C$2:$C$7</c:f>
              <c:numCache>
                <c:formatCode>General</c:formatCode>
                <c:ptCount val="6"/>
              </c:numCache>
            </c:numRef>
          </c:val>
        </c:ser>
        <c:ser>
          <c:idx val="2"/>
          <c:order val="2"/>
          <c:tx>
            <c:strRef>
              <c:f>Sheet1!$D$1</c:f>
              <c:strCache>
                <c:ptCount val="1"/>
                <c:pt idx="0">
                  <c:v>Series 3</c:v>
                </c:pt>
              </c:strCache>
            </c:strRef>
          </c:tx>
          <c:invertIfNegative val="0"/>
          <c:cat>
            <c:strRef>
              <c:f>Sheet1!$A$2:$A$7</c:f>
              <c:strCache>
                <c:ptCount val="6"/>
                <c:pt idx="0">
                  <c:v>Total Devotees</c:v>
                </c:pt>
                <c:pt idx="1">
                  <c:v># of Devotees who have scored 10 in all 4 parameters</c:v>
                </c:pt>
                <c:pt idx="2">
                  <c:v># of Devotees who have scored 10 in 3 of the 4 parameters</c:v>
                </c:pt>
                <c:pt idx="3">
                  <c:v># of Devotees who have scored 10 in 2 of the 4 parameters</c:v>
                </c:pt>
                <c:pt idx="4">
                  <c:v># of Devotees who have scored 10 in atleast 1 of 4 parameters</c:v>
                </c:pt>
                <c:pt idx="5">
                  <c:v># of Devotees who have not scored 10 in any of the 4 parameters</c:v>
                </c:pt>
              </c:strCache>
            </c:strRef>
          </c:cat>
          <c:val>
            <c:numRef>
              <c:f>Sheet1!$D$2:$D$7</c:f>
              <c:numCache>
                <c:formatCode>General</c:formatCode>
                <c:ptCount val="6"/>
              </c:numCache>
            </c:numRef>
          </c:val>
        </c:ser>
        <c:dLbls>
          <c:showLegendKey val="0"/>
          <c:showVal val="0"/>
          <c:showCatName val="0"/>
          <c:showSerName val="0"/>
          <c:showPercent val="0"/>
          <c:showBubbleSize val="0"/>
        </c:dLbls>
        <c:gapWidth val="150"/>
        <c:shape val="cylinder"/>
        <c:axId val="29283072"/>
        <c:axId val="29284608"/>
        <c:axId val="0"/>
      </c:bar3DChart>
      <c:catAx>
        <c:axId val="29283072"/>
        <c:scaling>
          <c:orientation val="minMax"/>
        </c:scaling>
        <c:delete val="0"/>
        <c:axPos val="b"/>
        <c:majorTickMark val="out"/>
        <c:minorTickMark val="none"/>
        <c:tickLblPos val="nextTo"/>
        <c:txPr>
          <a:bodyPr/>
          <a:lstStyle/>
          <a:p>
            <a:pPr>
              <a:defRPr sz="1050" b="1">
                <a:latin typeface="Arial" pitchFamily="34" charset="0"/>
                <a:cs typeface="Arial" pitchFamily="34" charset="0"/>
              </a:defRPr>
            </a:pPr>
            <a:endParaRPr lang="en-US"/>
          </a:p>
        </c:txPr>
        <c:crossAx val="29284608"/>
        <c:crosses val="autoZero"/>
        <c:auto val="1"/>
        <c:lblAlgn val="ctr"/>
        <c:lblOffset val="100"/>
        <c:noMultiLvlLbl val="0"/>
      </c:catAx>
      <c:valAx>
        <c:axId val="29284608"/>
        <c:scaling>
          <c:orientation val="minMax"/>
        </c:scaling>
        <c:delete val="1"/>
        <c:axPos val="l"/>
        <c:numFmt formatCode="General" sourceLinked="1"/>
        <c:majorTickMark val="out"/>
        <c:minorTickMark val="none"/>
        <c:tickLblPos val="none"/>
        <c:crossAx val="29283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view3D>
      <c:rotX val="15"/>
      <c:rotY val="20"/>
      <c:rAngAx val="0"/>
      <c:perspective val="30"/>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No of Devotees</c:v>
                </c:pt>
              </c:strCache>
            </c:strRef>
          </c:tx>
          <c:spPr>
            <a:solidFill>
              <a:schemeClr val="bg2">
                <a:lumMod val="50000"/>
              </a:schemeClr>
            </a:solidFill>
          </c:spPr>
          <c:invertIfNegative val="0"/>
          <c:dLbls>
            <c:spPr>
              <a:solidFill>
                <a:srgbClr val="FFFF00"/>
              </a:solidFill>
            </c:spPr>
            <c:txPr>
              <a:bodyPr/>
              <a:lstStyle/>
              <a:p>
                <a:pPr>
                  <a:defRPr sz="14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Sheet1!$A$2:$A$7</c:f>
              <c:strCache>
                <c:ptCount val="6"/>
                <c:pt idx="0">
                  <c:v>Entry Level</c:v>
                </c:pt>
                <c:pt idx="1">
                  <c:v>Functional Head</c:v>
                </c:pt>
                <c:pt idx="2">
                  <c:v>Youth Engagement</c:v>
                </c:pt>
                <c:pt idx="3">
                  <c:v>Fund Raising</c:v>
                </c:pt>
                <c:pt idx="4">
                  <c:v>Deity Service</c:v>
                </c:pt>
                <c:pt idx="5">
                  <c:v>Cooking</c:v>
                </c:pt>
              </c:strCache>
            </c:strRef>
          </c:cat>
          <c:val>
            <c:numRef>
              <c:f>Sheet1!$B$2:$B$7</c:f>
              <c:numCache>
                <c:formatCode>General</c:formatCode>
                <c:ptCount val="6"/>
                <c:pt idx="0">
                  <c:v>26</c:v>
                </c:pt>
                <c:pt idx="1">
                  <c:v>18</c:v>
                </c:pt>
                <c:pt idx="2">
                  <c:v>11</c:v>
                </c:pt>
                <c:pt idx="3">
                  <c:v>10</c:v>
                </c:pt>
                <c:pt idx="4">
                  <c:v>6</c:v>
                </c:pt>
                <c:pt idx="5">
                  <c:v>5</c:v>
                </c:pt>
              </c:numCache>
            </c:numRef>
          </c:val>
        </c:ser>
        <c:dLbls>
          <c:showLegendKey val="0"/>
          <c:showVal val="1"/>
          <c:showCatName val="0"/>
          <c:showSerName val="0"/>
          <c:showPercent val="0"/>
          <c:showBubbleSize val="0"/>
        </c:dLbls>
        <c:gapWidth val="150"/>
        <c:shape val="cylinder"/>
        <c:axId val="29016832"/>
        <c:axId val="29018368"/>
        <c:axId val="0"/>
      </c:bar3DChart>
      <c:catAx>
        <c:axId val="29016832"/>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29018368"/>
        <c:crosses val="autoZero"/>
        <c:auto val="1"/>
        <c:lblAlgn val="ctr"/>
        <c:lblOffset val="100"/>
        <c:noMultiLvlLbl val="0"/>
      </c:catAx>
      <c:valAx>
        <c:axId val="29018368"/>
        <c:scaling>
          <c:orientation val="minMax"/>
        </c:scaling>
        <c:delete val="1"/>
        <c:axPos val="l"/>
        <c:numFmt formatCode="General" sourceLinked="1"/>
        <c:majorTickMark val="out"/>
        <c:minorTickMark val="none"/>
        <c:tickLblPos val="none"/>
        <c:crossAx val="29016832"/>
        <c:crosses val="autoZero"/>
        <c:crossBetween val="between"/>
      </c:valAx>
    </c:plotArea>
    <c:legend>
      <c:legendPos val="t"/>
      <c:overlay val="0"/>
      <c:txPr>
        <a:bodyPr/>
        <a:lstStyle/>
        <a:p>
          <a:pPr>
            <a:defRPr sz="16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279516622922162"/>
          <c:y val="0.14772727272727293"/>
        </c:manualLayout>
      </c:layout>
      <c:overlay val="0"/>
      <c:txPr>
        <a:bodyPr/>
        <a:lstStyle/>
        <a:p>
          <a:pPr>
            <a:defRPr sz="1400">
              <a:latin typeface="Arial" pitchFamily="34" charset="0"/>
              <a:cs typeface="Arial" pitchFamily="34" charset="0"/>
            </a:defRPr>
          </a:pPr>
          <a:endParaRPr lang="en-US"/>
        </a:p>
      </c:txPr>
    </c:title>
    <c:autoTitleDeleted val="0"/>
    <c:plotArea>
      <c:layout>
        <c:manualLayout>
          <c:layoutTarget val="inner"/>
          <c:xMode val="edge"/>
          <c:yMode val="edge"/>
          <c:x val="4.7083333333333578E-3"/>
          <c:y val="0.14225000000000004"/>
          <c:w val="0.96944444444444589"/>
          <c:h val="0.73477091535433237"/>
        </c:manualLayout>
      </c:layout>
      <c:barChart>
        <c:barDir val="col"/>
        <c:grouping val="clustered"/>
        <c:varyColors val="0"/>
        <c:ser>
          <c:idx val="0"/>
          <c:order val="0"/>
          <c:tx>
            <c:strRef>
              <c:f>Sheet1!$B$1</c:f>
              <c:strCache>
                <c:ptCount val="1"/>
                <c:pt idx="0">
                  <c:v>Overall Score Average</c:v>
                </c:pt>
              </c:strCache>
            </c:strRef>
          </c:tx>
          <c:spPr>
            <a:ln w="28575">
              <a:solidFill>
                <a:schemeClr val="tx1"/>
              </a:solidFill>
            </a:ln>
          </c:spPr>
          <c:invertIfNegative val="0"/>
          <c:dPt>
            <c:idx val="0"/>
            <c:invertIfNegative val="0"/>
            <c:bubble3D val="0"/>
            <c:spPr>
              <a:solidFill>
                <a:srgbClr val="99FF66"/>
              </a:solidFill>
              <a:ln w="28575">
                <a:solidFill>
                  <a:schemeClr val="tx1"/>
                </a:solidFill>
              </a:ln>
            </c:spPr>
          </c:dPt>
          <c:dPt>
            <c:idx val="1"/>
            <c:invertIfNegative val="0"/>
            <c:bubble3D val="0"/>
            <c:spPr>
              <a:solidFill>
                <a:srgbClr val="FFFF99"/>
              </a:solidFill>
              <a:ln w="28575">
                <a:solidFill>
                  <a:schemeClr val="tx1"/>
                </a:solidFill>
              </a:ln>
            </c:spPr>
          </c:dPt>
          <c:dPt>
            <c:idx val="2"/>
            <c:invertIfNegative val="0"/>
            <c:bubble3D val="0"/>
            <c:spPr>
              <a:solidFill>
                <a:srgbClr val="FFFF99"/>
              </a:solidFill>
              <a:ln w="28575">
                <a:solidFill>
                  <a:schemeClr val="tx1"/>
                </a:solidFill>
              </a:ln>
            </c:spPr>
          </c:dPt>
          <c:dPt>
            <c:idx val="3"/>
            <c:invertIfNegative val="0"/>
            <c:bubble3D val="0"/>
            <c:spPr>
              <a:solidFill>
                <a:srgbClr val="FFFF99"/>
              </a:solidFill>
              <a:ln w="28575">
                <a:solidFill>
                  <a:schemeClr val="tx1"/>
                </a:solidFill>
              </a:ln>
            </c:spPr>
          </c:dPt>
          <c:dPt>
            <c:idx val="4"/>
            <c:invertIfNegative val="0"/>
            <c:bubble3D val="0"/>
            <c:spPr>
              <a:solidFill>
                <a:srgbClr val="C00000"/>
              </a:solidFill>
              <a:ln w="28575">
                <a:solidFill>
                  <a:schemeClr val="tx1"/>
                </a:solidFill>
              </a:ln>
            </c:spPr>
          </c:dPt>
          <c:dPt>
            <c:idx val="5"/>
            <c:invertIfNegative val="0"/>
            <c:bubble3D val="0"/>
            <c:spPr>
              <a:solidFill>
                <a:srgbClr val="C00000"/>
              </a:solidFill>
              <a:ln w="28575">
                <a:solidFill>
                  <a:schemeClr val="tx1"/>
                </a:solidFill>
              </a:ln>
            </c:spPr>
          </c:dPt>
          <c:dPt>
            <c:idx val="6"/>
            <c:invertIfNegative val="0"/>
            <c:bubble3D val="0"/>
            <c:spPr>
              <a:solidFill>
                <a:srgbClr val="CC3300"/>
              </a:solidFill>
              <a:ln w="28575">
                <a:solidFill>
                  <a:schemeClr val="tx1"/>
                </a:solidFill>
              </a:ln>
            </c:spPr>
          </c:dPt>
          <c:dPt>
            <c:idx val="7"/>
            <c:invertIfNegative val="0"/>
            <c:bubble3D val="0"/>
            <c:spPr>
              <a:solidFill>
                <a:srgbClr val="CC3300"/>
              </a:solidFill>
              <a:ln w="28575">
                <a:solidFill>
                  <a:schemeClr val="tx1"/>
                </a:solidFill>
              </a:ln>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Sheet1!$A$2:$A$7</c:f>
              <c:strCache>
                <c:ptCount val="6"/>
                <c:pt idx="0">
                  <c:v>Deity Service</c:v>
                </c:pt>
                <c:pt idx="1">
                  <c:v>Cooking</c:v>
                </c:pt>
                <c:pt idx="2">
                  <c:v>Entry Level</c:v>
                </c:pt>
                <c:pt idx="3">
                  <c:v>Youth Engagement</c:v>
                </c:pt>
                <c:pt idx="4">
                  <c:v>Fund Raising</c:v>
                </c:pt>
                <c:pt idx="5">
                  <c:v>Administration/Functional Heads</c:v>
                </c:pt>
              </c:strCache>
            </c:strRef>
          </c:cat>
          <c:val>
            <c:numRef>
              <c:f>Sheet1!$B$2:$B$7</c:f>
              <c:numCache>
                <c:formatCode>0%</c:formatCode>
                <c:ptCount val="6"/>
                <c:pt idx="0">
                  <c:v>0.77000000000000068</c:v>
                </c:pt>
                <c:pt idx="1">
                  <c:v>0.75200000000000056</c:v>
                </c:pt>
                <c:pt idx="2">
                  <c:v>0.73115384615384682</c:v>
                </c:pt>
                <c:pt idx="3">
                  <c:v>0.71090909090909171</c:v>
                </c:pt>
                <c:pt idx="4">
                  <c:v>0.68200000000000005</c:v>
                </c:pt>
                <c:pt idx="5">
                  <c:v>0.67666666666666664</c:v>
                </c:pt>
              </c:numCache>
            </c:numRef>
          </c:val>
        </c:ser>
        <c:dLbls>
          <c:showLegendKey val="0"/>
          <c:showVal val="1"/>
          <c:showCatName val="0"/>
          <c:showSerName val="0"/>
          <c:showPercent val="0"/>
          <c:showBubbleSize val="0"/>
        </c:dLbls>
        <c:gapWidth val="150"/>
        <c:axId val="28952832"/>
        <c:axId val="28954624"/>
      </c:barChart>
      <c:catAx>
        <c:axId val="28952832"/>
        <c:scaling>
          <c:orientation val="minMax"/>
        </c:scaling>
        <c:delete val="0"/>
        <c:axPos val="b"/>
        <c:majorTickMark val="out"/>
        <c:minorTickMark val="none"/>
        <c:tickLblPos val="nextTo"/>
        <c:txPr>
          <a:bodyPr/>
          <a:lstStyle/>
          <a:p>
            <a:pPr>
              <a:defRPr sz="900" b="1" i="0">
                <a:latin typeface="Arial" pitchFamily="34" charset="0"/>
                <a:cs typeface="Arial" pitchFamily="34" charset="0"/>
              </a:defRPr>
            </a:pPr>
            <a:endParaRPr lang="en-US"/>
          </a:p>
        </c:txPr>
        <c:crossAx val="28954624"/>
        <c:crosses val="autoZero"/>
        <c:auto val="1"/>
        <c:lblAlgn val="ctr"/>
        <c:lblOffset val="100"/>
        <c:noMultiLvlLbl val="0"/>
      </c:catAx>
      <c:valAx>
        <c:axId val="28954624"/>
        <c:scaling>
          <c:orientation val="minMax"/>
        </c:scaling>
        <c:delete val="1"/>
        <c:axPos val="l"/>
        <c:numFmt formatCode="0%" sourceLinked="1"/>
        <c:majorTickMark val="out"/>
        <c:minorTickMark val="none"/>
        <c:tickLblPos val="none"/>
        <c:crossAx val="289528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169753086419753"/>
          <c:y val="2.2900763358778626E-2"/>
        </c:manualLayout>
      </c:layout>
      <c:overlay val="0"/>
      <c:txPr>
        <a:bodyPr/>
        <a:lstStyle/>
        <a:p>
          <a:pPr>
            <a:defRPr sz="14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Average Saddhana Scores</c:v>
                </c:pt>
              </c:strCache>
            </c:strRef>
          </c:tx>
          <c:spPr>
            <a:ln w="28575">
              <a:solidFill>
                <a:schemeClr val="tx1"/>
              </a:solidFill>
            </a:ln>
          </c:spPr>
          <c:invertIfNegative val="0"/>
          <c:dPt>
            <c:idx val="0"/>
            <c:invertIfNegative val="0"/>
            <c:bubble3D val="0"/>
            <c:spPr>
              <a:solidFill>
                <a:srgbClr val="009900"/>
              </a:solidFill>
              <a:ln w="28575">
                <a:solidFill>
                  <a:schemeClr val="tx1"/>
                </a:solidFill>
              </a:ln>
            </c:spPr>
          </c:dPt>
          <c:dPt>
            <c:idx val="1"/>
            <c:invertIfNegative val="0"/>
            <c:bubble3D val="0"/>
            <c:spPr>
              <a:solidFill>
                <a:srgbClr val="009900"/>
              </a:solidFill>
              <a:ln w="28575">
                <a:solidFill>
                  <a:schemeClr val="tx1"/>
                </a:solidFill>
              </a:ln>
            </c:spPr>
          </c:dPt>
          <c:dPt>
            <c:idx val="2"/>
            <c:invertIfNegative val="0"/>
            <c:bubble3D val="0"/>
            <c:spPr>
              <a:solidFill>
                <a:srgbClr val="99FF66"/>
              </a:solidFill>
              <a:ln w="28575">
                <a:solidFill>
                  <a:schemeClr val="tx1"/>
                </a:solidFill>
              </a:ln>
            </c:spPr>
          </c:dPt>
          <c:dPt>
            <c:idx val="3"/>
            <c:invertIfNegative val="0"/>
            <c:bubble3D val="0"/>
            <c:spPr>
              <a:solidFill>
                <a:srgbClr val="FFFF99"/>
              </a:solidFill>
              <a:ln w="28575">
                <a:solidFill>
                  <a:schemeClr val="tx1"/>
                </a:solidFill>
              </a:ln>
            </c:spPr>
          </c:dPt>
          <c:dPt>
            <c:idx val="4"/>
            <c:invertIfNegative val="0"/>
            <c:bubble3D val="0"/>
            <c:spPr>
              <a:solidFill>
                <a:srgbClr val="C00000"/>
              </a:solidFill>
              <a:ln w="28575">
                <a:solidFill>
                  <a:schemeClr val="tx1"/>
                </a:solidFill>
              </a:ln>
            </c:spPr>
          </c:dPt>
          <c:dPt>
            <c:idx val="5"/>
            <c:invertIfNegative val="0"/>
            <c:bubble3D val="0"/>
            <c:spPr>
              <a:solidFill>
                <a:srgbClr val="C00000"/>
              </a:solidFill>
              <a:ln w="28575">
                <a:solidFill>
                  <a:schemeClr val="tx1"/>
                </a:solidFill>
              </a:ln>
            </c:spPr>
          </c:dPt>
          <c:dPt>
            <c:idx val="6"/>
            <c:invertIfNegative val="0"/>
            <c:bubble3D val="0"/>
            <c:spPr>
              <a:solidFill>
                <a:srgbClr val="CC3300"/>
              </a:solidFill>
              <a:ln w="28575">
                <a:solidFill>
                  <a:schemeClr val="tx1"/>
                </a:solidFill>
              </a:ln>
            </c:spPr>
          </c:dPt>
          <c:dPt>
            <c:idx val="7"/>
            <c:invertIfNegative val="0"/>
            <c:bubble3D val="0"/>
            <c:spPr>
              <a:solidFill>
                <a:srgbClr val="CC3300"/>
              </a:solidFill>
              <a:ln w="28575">
                <a:solidFill>
                  <a:schemeClr val="tx1"/>
                </a:solidFill>
              </a:ln>
            </c:spPr>
          </c:dPt>
          <c:dLbls>
            <c:spPr>
              <a:solidFill>
                <a:schemeClr val="bg2"/>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Sheet1!$A$2:$A$7</c:f>
              <c:strCache>
                <c:ptCount val="6"/>
                <c:pt idx="0">
                  <c:v>Deity Service</c:v>
                </c:pt>
                <c:pt idx="1">
                  <c:v>Fund Raising</c:v>
                </c:pt>
                <c:pt idx="2">
                  <c:v>Cooking</c:v>
                </c:pt>
                <c:pt idx="3">
                  <c:v>Entry Level</c:v>
                </c:pt>
                <c:pt idx="4">
                  <c:v>Youth Engagement</c:v>
                </c:pt>
                <c:pt idx="5">
                  <c:v>Admin/Functional Head</c:v>
                </c:pt>
              </c:strCache>
            </c:strRef>
          </c:cat>
          <c:val>
            <c:numRef>
              <c:f>Sheet1!$B$2:$B$7</c:f>
              <c:numCache>
                <c:formatCode>0%</c:formatCode>
                <c:ptCount val="6"/>
                <c:pt idx="0">
                  <c:v>0.82857142857142863</c:v>
                </c:pt>
                <c:pt idx="1">
                  <c:v>0.80285714285714249</c:v>
                </c:pt>
                <c:pt idx="2">
                  <c:v>0.7885714285714287</c:v>
                </c:pt>
                <c:pt idx="3">
                  <c:v>0.76153846153846183</c:v>
                </c:pt>
                <c:pt idx="4">
                  <c:v>0.6857142857142855</c:v>
                </c:pt>
                <c:pt idx="5">
                  <c:v>0.66349206349206369</c:v>
                </c:pt>
              </c:numCache>
            </c:numRef>
          </c:val>
        </c:ser>
        <c:dLbls>
          <c:showLegendKey val="0"/>
          <c:showVal val="0"/>
          <c:showCatName val="0"/>
          <c:showSerName val="0"/>
          <c:showPercent val="0"/>
          <c:showBubbleSize val="0"/>
        </c:dLbls>
        <c:gapWidth val="150"/>
        <c:axId val="80182272"/>
        <c:axId val="80192256"/>
      </c:barChart>
      <c:catAx>
        <c:axId val="80182272"/>
        <c:scaling>
          <c:orientation val="minMax"/>
        </c:scaling>
        <c:delete val="0"/>
        <c:axPos val="b"/>
        <c:majorTickMark val="out"/>
        <c:minorTickMark val="none"/>
        <c:tickLblPos val="nextTo"/>
        <c:txPr>
          <a:bodyPr/>
          <a:lstStyle/>
          <a:p>
            <a:pPr>
              <a:defRPr sz="1050" b="1">
                <a:latin typeface="Arial" pitchFamily="34" charset="0"/>
                <a:cs typeface="Arial" pitchFamily="34" charset="0"/>
              </a:defRPr>
            </a:pPr>
            <a:endParaRPr lang="en-US"/>
          </a:p>
        </c:txPr>
        <c:crossAx val="80192256"/>
        <c:crosses val="autoZero"/>
        <c:auto val="1"/>
        <c:lblAlgn val="ctr"/>
        <c:lblOffset val="100"/>
        <c:noMultiLvlLbl val="0"/>
      </c:catAx>
      <c:valAx>
        <c:axId val="80192256"/>
        <c:scaling>
          <c:orientation val="minMax"/>
        </c:scaling>
        <c:delete val="1"/>
        <c:axPos val="l"/>
        <c:numFmt formatCode="0%" sourceLinked="1"/>
        <c:majorTickMark val="out"/>
        <c:minorTickMark val="none"/>
        <c:tickLblPos val="none"/>
        <c:crossAx val="801822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solidFill>
                  <a:srgbClr val="CC3300"/>
                </a:solidFill>
                <a:latin typeface="Arial" pitchFamily="34" charset="0"/>
                <a:cs typeface="Arial" pitchFamily="34" charset="0"/>
              </a:defRPr>
            </a:pPr>
            <a:r>
              <a:rPr lang="en-IN" sz="1600" dirty="0">
                <a:solidFill>
                  <a:srgbClr val="CC3300"/>
                </a:solidFill>
                <a:latin typeface="Arial" pitchFamily="34" charset="0"/>
                <a:cs typeface="Arial" pitchFamily="34" charset="0"/>
              </a:rPr>
              <a:t>No of Devotees with Rating of </a:t>
            </a:r>
            <a:r>
              <a:rPr lang="en-IN" sz="1600" dirty="0" smtClean="0">
                <a:solidFill>
                  <a:srgbClr val="CC3300"/>
                </a:solidFill>
                <a:latin typeface="Arial" pitchFamily="34" charset="0"/>
                <a:cs typeface="Arial" pitchFamily="34" charset="0"/>
              </a:rPr>
              <a:t>2 (average) </a:t>
            </a:r>
            <a:r>
              <a:rPr lang="en-IN" sz="1600" dirty="0">
                <a:solidFill>
                  <a:srgbClr val="CC3300"/>
                </a:solidFill>
                <a:latin typeface="Arial" pitchFamily="34" charset="0"/>
                <a:cs typeface="Arial" pitchFamily="34" charset="0"/>
              </a:rPr>
              <a:t>or </a:t>
            </a:r>
            <a:r>
              <a:rPr lang="en-IN" sz="1600" dirty="0" smtClean="0">
                <a:solidFill>
                  <a:srgbClr val="CC3300"/>
                </a:solidFill>
                <a:latin typeface="Arial" pitchFamily="34" charset="0"/>
                <a:cs typeface="Arial" pitchFamily="34" charset="0"/>
              </a:rPr>
              <a:t>1 (poor)</a:t>
            </a:r>
            <a:endParaRPr lang="en-IN" sz="1600" dirty="0">
              <a:solidFill>
                <a:srgbClr val="CC3300"/>
              </a:solidFill>
              <a:latin typeface="Arial" pitchFamily="34" charset="0"/>
              <a:cs typeface="Arial" pitchFamily="34" charset="0"/>
            </a:endParaRPr>
          </a:p>
        </c:rich>
      </c:tx>
      <c:layout>
        <c:manualLayout>
          <c:xMode val="edge"/>
          <c:yMode val="edge"/>
          <c:x val="0.43597922134733252"/>
          <c:y val="7.6923076923076927E-2"/>
        </c:manualLayout>
      </c:layout>
      <c:overlay val="0"/>
    </c:title>
    <c:autoTitleDeleted val="0"/>
    <c:view3D>
      <c:rotX val="15"/>
      <c:rotY val="20"/>
      <c:rAngAx val="1"/>
    </c:view3D>
    <c:floor>
      <c:thickness val="0"/>
    </c:floor>
    <c:sideWall>
      <c:thickness val="0"/>
      <c:spPr>
        <a:noFill/>
        <a:ln w="25400">
          <a:noFill/>
        </a:ln>
      </c:spPr>
    </c:sideWall>
    <c:backWall>
      <c:thickness val="0"/>
      <c:spPr>
        <a:noFill/>
        <a:ln w="25400">
          <a:noFill/>
        </a:ln>
      </c:spPr>
    </c:backWall>
    <c:plotArea>
      <c:layout/>
      <c:bar3DChart>
        <c:barDir val="bar"/>
        <c:grouping val="clustered"/>
        <c:varyColors val="0"/>
        <c:ser>
          <c:idx val="0"/>
          <c:order val="0"/>
          <c:tx>
            <c:strRef>
              <c:f>Sheet1!$B$1</c:f>
              <c:strCache>
                <c:ptCount val="1"/>
                <c:pt idx="0">
                  <c:v>No of Devotees with Rating of 2 or 1</c:v>
                </c:pt>
              </c:strCache>
            </c:strRef>
          </c:tx>
          <c:invertIfNegative val="0"/>
          <c:dPt>
            <c:idx val="0"/>
            <c:invertIfNegative val="0"/>
            <c:bubble3D val="0"/>
            <c:spPr>
              <a:solidFill>
                <a:srgbClr val="CC3300"/>
              </a:solidFill>
            </c:spPr>
          </c:dPt>
          <c:dPt>
            <c:idx val="1"/>
            <c:invertIfNegative val="0"/>
            <c:bubble3D val="0"/>
            <c:spPr>
              <a:solidFill>
                <a:srgbClr val="FF0000"/>
              </a:solidFill>
            </c:spPr>
          </c:dPt>
          <c:dPt>
            <c:idx val="2"/>
            <c:invertIfNegative val="0"/>
            <c:bubble3D val="0"/>
            <c:spPr>
              <a:solidFill>
                <a:srgbClr val="FF0000"/>
              </a:solidFill>
            </c:spPr>
          </c:dPt>
          <c:dPt>
            <c:idx val="3"/>
            <c:invertIfNegative val="0"/>
            <c:bubble3D val="0"/>
            <c:spPr>
              <a:solidFill>
                <a:srgbClr val="FF0000"/>
              </a:solidFill>
            </c:spPr>
          </c:dPt>
          <c:dPt>
            <c:idx val="4"/>
            <c:invertIfNegative val="0"/>
            <c:bubble3D val="0"/>
            <c:spPr>
              <a:solidFill>
                <a:srgbClr val="FF0000"/>
              </a:solidFill>
            </c:spPr>
          </c:dPt>
          <c:dPt>
            <c:idx val="5"/>
            <c:invertIfNegative val="0"/>
            <c:bubble3D val="0"/>
            <c:spPr>
              <a:solidFill>
                <a:srgbClr val="FF0000"/>
              </a:solidFill>
            </c:spPr>
          </c:dPt>
          <c:dPt>
            <c:idx val="6"/>
            <c:invertIfNegative val="0"/>
            <c:bubble3D val="0"/>
            <c:spPr>
              <a:solidFill>
                <a:srgbClr val="FF0000"/>
              </a:solidFill>
            </c:spPr>
          </c:dPt>
          <c:dPt>
            <c:idx val="7"/>
            <c:invertIfNegative val="0"/>
            <c:bubble3D val="0"/>
            <c:spPr>
              <a:solidFill>
                <a:srgbClr val="FFC000"/>
              </a:solidFill>
            </c:spPr>
          </c:dPt>
          <c:dPt>
            <c:idx val="8"/>
            <c:invertIfNegative val="0"/>
            <c:bubble3D val="0"/>
            <c:spPr>
              <a:solidFill>
                <a:srgbClr val="FFC000"/>
              </a:solidFill>
            </c:spPr>
          </c:dPt>
          <c:dPt>
            <c:idx val="9"/>
            <c:invertIfNegative val="0"/>
            <c:bubble3D val="0"/>
            <c:spPr>
              <a:solidFill>
                <a:srgbClr val="FFC000"/>
              </a:solidFill>
            </c:spPr>
          </c:dPt>
          <c:dPt>
            <c:idx val="10"/>
            <c:invertIfNegative val="0"/>
            <c:bubble3D val="0"/>
            <c:spPr>
              <a:solidFill>
                <a:srgbClr val="FFFF00"/>
              </a:solidFill>
            </c:spPr>
          </c:dPt>
          <c:dPt>
            <c:idx val="11"/>
            <c:invertIfNegative val="0"/>
            <c:bubble3D val="0"/>
            <c:spPr>
              <a:solidFill>
                <a:srgbClr val="FFFF00"/>
              </a:solidFill>
            </c:spPr>
          </c:dPt>
          <c:dPt>
            <c:idx val="12"/>
            <c:invertIfNegative val="0"/>
            <c:bubble3D val="0"/>
            <c:spPr>
              <a:solidFill>
                <a:srgbClr val="FFFF00"/>
              </a:solidFill>
            </c:spPr>
          </c:dPt>
          <c:dPt>
            <c:idx val="13"/>
            <c:invertIfNegative val="0"/>
            <c:bubble3D val="0"/>
            <c:spPr>
              <a:solidFill>
                <a:srgbClr val="FFFF00"/>
              </a:solidFill>
            </c:spPr>
          </c:dPt>
          <c:dLbls>
            <c:spPr>
              <a:solidFill>
                <a:schemeClr val="bg2"/>
              </a:solidFill>
            </c:spPr>
            <c:txPr>
              <a:bodyPr/>
              <a:lstStyle/>
              <a:p>
                <a:pPr>
                  <a:defRPr sz="11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Sheet1!$A$2:$A$15</c:f>
              <c:strCache>
                <c:ptCount val="14"/>
                <c:pt idx="0">
                  <c:v>Willing to Learn</c:v>
                </c:pt>
                <c:pt idx="1">
                  <c:v>Obedience</c:v>
                </c:pt>
                <c:pt idx="2">
                  <c:v>Tolerance-Respect for others</c:v>
                </c:pt>
                <c:pt idx="3">
                  <c:v>Vaishnava Etiquette</c:v>
                </c:pt>
                <c:pt idx="4">
                  <c:v>Open to feedback &amp; criticism</c:v>
                </c:pt>
                <c:pt idx="5">
                  <c:v>Trustworthiness</c:v>
                </c:pt>
                <c:pt idx="6">
                  <c:v>Positive Attitude</c:v>
                </c:pt>
                <c:pt idx="7">
                  <c:v>Association</c:v>
                </c:pt>
                <c:pt idx="8">
                  <c:v>Independent Nature</c:v>
                </c:pt>
                <c:pt idx="9">
                  <c:v>Humility</c:v>
                </c:pt>
                <c:pt idx="10">
                  <c:v>Committed &amp; Hardworking</c:v>
                </c:pt>
                <c:pt idx="11">
                  <c:v>Control over emotions</c:v>
                </c:pt>
                <c:pt idx="12">
                  <c:v>Willingness to forgive &amp; let go</c:v>
                </c:pt>
                <c:pt idx="13">
                  <c:v>Integrity</c:v>
                </c:pt>
              </c:strCache>
            </c:strRef>
          </c:cat>
          <c:val>
            <c:numRef>
              <c:f>Sheet1!$B$2:$B$15</c:f>
              <c:numCache>
                <c:formatCode>General</c:formatCode>
                <c:ptCount val="14"/>
                <c:pt idx="0">
                  <c:v>17</c:v>
                </c:pt>
                <c:pt idx="1">
                  <c:v>15</c:v>
                </c:pt>
                <c:pt idx="2">
                  <c:v>15</c:v>
                </c:pt>
                <c:pt idx="3">
                  <c:v>15</c:v>
                </c:pt>
                <c:pt idx="4">
                  <c:v>14</c:v>
                </c:pt>
                <c:pt idx="5">
                  <c:v>12</c:v>
                </c:pt>
                <c:pt idx="6">
                  <c:v>10</c:v>
                </c:pt>
                <c:pt idx="7">
                  <c:v>8</c:v>
                </c:pt>
                <c:pt idx="8">
                  <c:v>8</c:v>
                </c:pt>
                <c:pt idx="9">
                  <c:v>5</c:v>
                </c:pt>
                <c:pt idx="10">
                  <c:v>4</c:v>
                </c:pt>
                <c:pt idx="11">
                  <c:v>3</c:v>
                </c:pt>
                <c:pt idx="12">
                  <c:v>3</c:v>
                </c:pt>
                <c:pt idx="13">
                  <c:v>3</c:v>
                </c:pt>
              </c:numCache>
            </c:numRef>
          </c:val>
        </c:ser>
        <c:dLbls>
          <c:showLegendKey val="0"/>
          <c:showVal val="0"/>
          <c:showCatName val="0"/>
          <c:showSerName val="0"/>
          <c:showPercent val="0"/>
          <c:showBubbleSize val="0"/>
        </c:dLbls>
        <c:gapWidth val="150"/>
        <c:shape val="cylinder"/>
        <c:axId val="67331968"/>
        <c:axId val="67358720"/>
        <c:axId val="0"/>
      </c:bar3DChart>
      <c:catAx>
        <c:axId val="67331968"/>
        <c:scaling>
          <c:orientation val="minMax"/>
        </c:scaling>
        <c:delete val="0"/>
        <c:axPos val="l"/>
        <c:majorTickMark val="out"/>
        <c:minorTickMark val="none"/>
        <c:tickLblPos val="nextTo"/>
        <c:txPr>
          <a:bodyPr/>
          <a:lstStyle/>
          <a:p>
            <a:pPr>
              <a:defRPr sz="1100" b="1">
                <a:latin typeface="Arial" pitchFamily="34" charset="0"/>
                <a:cs typeface="Arial" pitchFamily="34" charset="0"/>
              </a:defRPr>
            </a:pPr>
            <a:endParaRPr lang="en-US"/>
          </a:p>
        </c:txPr>
        <c:crossAx val="67358720"/>
        <c:crosses val="autoZero"/>
        <c:auto val="1"/>
        <c:lblAlgn val="ctr"/>
        <c:lblOffset val="100"/>
        <c:noMultiLvlLbl val="0"/>
      </c:catAx>
      <c:valAx>
        <c:axId val="67358720"/>
        <c:scaling>
          <c:orientation val="minMax"/>
        </c:scaling>
        <c:delete val="1"/>
        <c:axPos val="b"/>
        <c:numFmt formatCode="General" sourceLinked="1"/>
        <c:majorTickMark val="out"/>
        <c:minorTickMark val="none"/>
        <c:tickLblPos val="none"/>
        <c:crossAx val="673319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169753086419753"/>
          <c:y val="2.2900763358778626E-2"/>
        </c:manualLayout>
      </c:layout>
      <c:overlay val="0"/>
      <c:txPr>
        <a:bodyPr/>
        <a:lstStyle/>
        <a:p>
          <a:pPr>
            <a:defRPr sz="14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Average Vaishnava Value Scores</c:v>
                </c:pt>
              </c:strCache>
            </c:strRef>
          </c:tx>
          <c:spPr>
            <a:ln w="28575">
              <a:solidFill>
                <a:schemeClr val="tx1"/>
              </a:solidFill>
            </a:ln>
          </c:spPr>
          <c:invertIfNegative val="0"/>
          <c:dPt>
            <c:idx val="0"/>
            <c:invertIfNegative val="0"/>
            <c:bubble3D val="0"/>
            <c:spPr>
              <a:solidFill>
                <a:srgbClr val="009900"/>
              </a:solidFill>
              <a:ln w="28575">
                <a:solidFill>
                  <a:schemeClr val="tx1"/>
                </a:solidFill>
              </a:ln>
            </c:spPr>
          </c:dPt>
          <c:dPt>
            <c:idx val="1"/>
            <c:invertIfNegative val="0"/>
            <c:bubble3D val="0"/>
            <c:spPr>
              <a:solidFill>
                <a:srgbClr val="99FF66"/>
              </a:solidFill>
              <a:ln w="28575">
                <a:solidFill>
                  <a:schemeClr val="tx1"/>
                </a:solidFill>
              </a:ln>
            </c:spPr>
          </c:dPt>
          <c:dPt>
            <c:idx val="2"/>
            <c:invertIfNegative val="0"/>
            <c:bubble3D val="0"/>
            <c:spPr>
              <a:solidFill>
                <a:srgbClr val="FFFF99"/>
              </a:solidFill>
              <a:ln w="28575">
                <a:solidFill>
                  <a:schemeClr val="tx1"/>
                </a:solidFill>
              </a:ln>
            </c:spPr>
          </c:dPt>
          <c:dPt>
            <c:idx val="3"/>
            <c:invertIfNegative val="0"/>
            <c:bubble3D val="0"/>
            <c:spPr>
              <a:solidFill>
                <a:srgbClr val="FFFF99"/>
              </a:solidFill>
              <a:ln w="28575">
                <a:solidFill>
                  <a:schemeClr val="tx1"/>
                </a:solidFill>
              </a:ln>
            </c:spPr>
          </c:dPt>
          <c:dPt>
            <c:idx val="4"/>
            <c:invertIfNegative val="0"/>
            <c:bubble3D val="0"/>
            <c:spPr>
              <a:solidFill>
                <a:srgbClr val="FFFF99"/>
              </a:solidFill>
              <a:ln w="28575">
                <a:solidFill>
                  <a:schemeClr val="tx1"/>
                </a:solidFill>
              </a:ln>
            </c:spPr>
          </c:dPt>
          <c:dPt>
            <c:idx val="5"/>
            <c:invertIfNegative val="0"/>
            <c:bubble3D val="0"/>
            <c:spPr>
              <a:solidFill>
                <a:srgbClr val="C00000"/>
              </a:solidFill>
              <a:ln w="28575">
                <a:solidFill>
                  <a:schemeClr val="tx1"/>
                </a:solidFill>
              </a:ln>
            </c:spPr>
          </c:dPt>
          <c:dPt>
            <c:idx val="6"/>
            <c:invertIfNegative val="0"/>
            <c:bubble3D val="0"/>
            <c:spPr>
              <a:solidFill>
                <a:srgbClr val="CC3300"/>
              </a:solidFill>
              <a:ln w="28575">
                <a:solidFill>
                  <a:schemeClr val="tx1"/>
                </a:solidFill>
              </a:ln>
            </c:spPr>
          </c:dPt>
          <c:dPt>
            <c:idx val="7"/>
            <c:invertIfNegative val="0"/>
            <c:bubble3D val="0"/>
            <c:spPr>
              <a:solidFill>
                <a:srgbClr val="CC3300"/>
              </a:solidFill>
              <a:ln w="28575">
                <a:solidFill>
                  <a:schemeClr val="tx1"/>
                </a:solidFill>
              </a:ln>
            </c:spPr>
          </c:dPt>
          <c:dLbls>
            <c:spPr>
              <a:solidFill>
                <a:schemeClr val="bg2"/>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Sheet1!$A$2:$A$7</c:f>
              <c:strCache>
                <c:ptCount val="6"/>
                <c:pt idx="0">
                  <c:v>Cooking</c:v>
                </c:pt>
                <c:pt idx="1">
                  <c:v>Youth Engagement</c:v>
                </c:pt>
                <c:pt idx="2">
                  <c:v>Admin/Functional Head</c:v>
                </c:pt>
                <c:pt idx="3">
                  <c:v>Entry Level</c:v>
                </c:pt>
                <c:pt idx="4">
                  <c:v>Deity Service</c:v>
                </c:pt>
                <c:pt idx="5">
                  <c:v>Fund Raising</c:v>
                </c:pt>
              </c:strCache>
            </c:strRef>
          </c:cat>
          <c:val>
            <c:numRef>
              <c:f>Sheet1!$B$2:$B$7</c:f>
              <c:numCache>
                <c:formatCode>0%</c:formatCode>
                <c:ptCount val="6"/>
                <c:pt idx="0">
                  <c:v>0.77333333333333365</c:v>
                </c:pt>
                <c:pt idx="1">
                  <c:v>0.76060606060606062</c:v>
                </c:pt>
                <c:pt idx="2">
                  <c:v>0.74259259259259336</c:v>
                </c:pt>
                <c:pt idx="3">
                  <c:v>0.73846153846153872</c:v>
                </c:pt>
                <c:pt idx="4">
                  <c:v>0.71666666666666667</c:v>
                </c:pt>
                <c:pt idx="5">
                  <c:v>0.59666666666666657</c:v>
                </c:pt>
              </c:numCache>
            </c:numRef>
          </c:val>
        </c:ser>
        <c:dLbls>
          <c:showLegendKey val="0"/>
          <c:showVal val="0"/>
          <c:showCatName val="0"/>
          <c:showSerName val="0"/>
          <c:showPercent val="0"/>
          <c:showBubbleSize val="0"/>
        </c:dLbls>
        <c:gapWidth val="150"/>
        <c:axId val="30702976"/>
        <c:axId val="30721152"/>
      </c:barChart>
      <c:catAx>
        <c:axId val="30702976"/>
        <c:scaling>
          <c:orientation val="minMax"/>
        </c:scaling>
        <c:delete val="0"/>
        <c:axPos val="b"/>
        <c:majorTickMark val="out"/>
        <c:minorTickMark val="none"/>
        <c:tickLblPos val="nextTo"/>
        <c:txPr>
          <a:bodyPr/>
          <a:lstStyle/>
          <a:p>
            <a:pPr>
              <a:defRPr sz="1050" b="1">
                <a:latin typeface="Arial" pitchFamily="34" charset="0"/>
                <a:cs typeface="Arial" pitchFamily="34" charset="0"/>
              </a:defRPr>
            </a:pPr>
            <a:endParaRPr lang="en-US"/>
          </a:p>
        </c:txPr>
        <c:crossAx val="30721152"/>
        <c:crosses val="autoZero"/>
        <c:auto val="1"/>
        <c:lblAlgn val="ctr"/>
        <c:lblOffset val="100"/>
        <c:noMultiLvlLbl val="0"/>
      </c:catAx>
      <c:valAx>
        <c:axId val="30721152"/>
        <c:scaling>
          <c:orientation val="minMax"/>
        </c:scaling>
        <c:delete val="1"/>
        <c:axPos val="l"/>
        <c:numFmt formatCode="0%" sourceLinked="1"/>
        <c:majorTickMark val="out"/>
        <c:minorTickMark val="none"/>
        <c:tickLblPos val="none"/>
        <c:crossAx val="307029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041316710411284"/>
          <c:y val="0.10810810810810811"/>
        </c:manualLayout>
      </c:layout>
      <c:overlay val="0"/>
      <c:txPr>
        <a:bodyPr/>
        <a:lstStyle/>
        <a:p>
          <a:pPr>
            <a:defRPr sz="18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Average Scores</c:v>
                </c:pt>
              </c:strCache>
            </c:strRef>
          </c:tx>
          <c:spPr>
            <a:ln w="28575">
              <a:solidFill>
                <a:schemeClr val="tx1"/>
              </a:solidFill>
            </a:ln>
          </c:spPr>
          <c:invertIfNegative val="0"/>
          <c:dPt>
            <c:idx val="0"/>
            <c:invertIfNegative val="0"/>
            <c:bubble3D val="0"/>
            <c:spPr>
              <a:solidFill>
                <a:srgbClr val="99FF66"/>
              </a:solidFill>
              <a:ln w="28575">
                <a:solidFill>
                  <a:schemeClr val="tx1"/>
                </a:solidFill>
              </a:ln>
            </c:spPr>
          </c:dPt>
          <c:dPt>
            <c:idx val="1"/>
            <c:invertIfNegative val="0"/>
            <c:bubble3D val="0"/>
            <c:spPr>
              <a:solidFill>
                <a:srgbClr val="FFFF99"/>
              </a:solidFill>
              <a:ln w="28575">
                <a:solidFill>
                  <a:schemeClr val="tx1"/>
                </a:solidFill>
              </a:ln>
            </c:spPr>
          </c:dPt>
          <c:dPt>
            <c:idx val="2"/>
            <c:invertIfNegative val="0"/>
            <c:bubble3D val="0"/>
            <c:spPr>
              <a:solidFill>
                <a:srgbClr val="FFC000"/>
              </a:solidFill>
              <a:ln w="28575">
                <a:solidFill>
                  <a:schemeClr val="tx1"/>
                </a:solidFill>
              </a:ln>
            </c:spPr>
          </c:dPt>
          <c:dPt>
            <c:idx val="3"/>
            <c:invertIfNegative val="0"/>
            <c:bubble3D val="0"/>
            <c:spPr>
              <a:solidFill>
                <a:srgbClr val="FF6600"/>
              </a:solidFill>
              <a:ln w="28575">
                <a:solidFill>
                  <a:schemeClr val="tx1"/>
                </a:solidFill>
              </a:ln>
            </c:spPr>
          </c:dPt>
          <c:dPt>
            <c:idx val="4"/>
            <c:invertIfNegative val="0"/>
            <c:bubble3D val="0"/>
            <c:spPr>
              <a:solidFill>
                <a:srgbClr val="FF6600"/>
              </a:solidFill>
              <a:ln w="28575">
                <a:solidFill>
                  <a:schemeClr val="tx1"/>
                </a:solidFill>
              </a:ln>
            </c:spPr>
          </c:dPt>
          <c:dPt>
            <c:idx val="5"/>
            <c:invertIfNegative val="0"/>
            <c:bubble3D val="0"/>
            <c:spPr>
              <a:solidFill>
                <a:srgbClr val="FF0000"/>
              </a:solidFill>
              <a:ln w="28575">
                <a:solidFill>
                  <a:schemeClr val="tx1"/>
                </a:solidFill>
              </a:ln>
            </c:spPr>
          </c:dPt>
          <c:dPt>
            <c:idx val="6"/>
            <c:invertIfNegative val="0"/>
            <c:bubble3D val="0"/>
            <c:spPr>
              <a:solidFill>
                <a:srgbClr val="FF0000"/>
              </a:solidFill>
              <a:ln w="28575">
                <a:solidFill>
                  <a:schemeClr val="tx1"/>
                </a:solidFill>
              </a:ln>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Sheet1!$A$2:$A$8</c:f>
              <c:strCache>
                <c:ptCount val="7"/>
                <c:pt idx="0">
                  <c:v>Entrepreneurial, Resourceful and innovative</c:v>
                </c:pt>
                <c:pt idx="1">
                  <c:v>Problem diagnostics and solving ability</c:v>
                </c:pt>
                <c:pt idx="2">
                  <c:v>Willingness to learn to improve managerial skills</c:v>
                </c:pt>
                <c:pt idx="3">
                  <c:v>Delegation ability</c:v>
                </c:pt>
                <c:pt idx="4">
                  <c:v>Analytical &amp; Financial Acumen</c:v>
                </c:pt>
                <c:pt idx="5">
                  <c:v>Ability to lead a team-Devotee, Devotee Professional &amp; Professional</c:v>
                </c:pt>
                <c:pt idx="6">
                  <c:v>Ability to balance Sadhana &amp; Administration</c:v>
                </c:pt>
              </c:strCache>
            </c:strRef>
          </c:cat>
          <c:val>
            <c:numRef>
              <c:f>Sheet1!$B$2:$B$8</c:f>
              <c:numCache>
                <c:formatCode>0.00</c:formatCode>
                <c:ptCount val="7"/>
                <c:pt idx="0">
                  <c:v>3.3888888888888866</c:v>
                </c:pt>
                <c:pt idx="1">
                  <c:v>3.2777777777777826</c:v>
                </c:pt>
                <c:pt idx="2">
                  <c:v>3.1666666666666665</c:v>
                </c:pt>
                <c:pt idx="3">
                  <c:v>3.1111111111111112</c:v>
                </c:pt>
                <c:pt idx="4">
                  <c:v>3.1111111111111112</c:v>
                </c:pt>
                <c:pt idx="5">
                  <c:v>3.0555555555555554</c:v>
                </c:pt>
                <c:pt idx="6">
                  <c:v>3.0555555555555554</c:v>
                </c:pt>
              </c:numCache>
            </c:numRef>
          </c:val>
        </c:ser>
        <c:dLbls>
          <c:showLegendKey val="0"/>
          <c:showVal val="0"/>
          <c:showCatName val="0"/>
          <c:showSerName val="0"/>
          <c:showPercent val="0"/>
          <c:showBubbleSize val="0"/>
        </c:dLbls>
        <c:gapWidth val="150"/>
        <c:axId val="80115584"/>
        <c:axId val="80117120"/>
      </c:barChart>
      <c:catAx>
        <c:axId val="80115584"/>
        <c:scaling>
          <c:orientation val="minMax"/>
        </c:scaling>
        <c:delete val="0"/>
        <c:axPos val="b"/>
        <c:majorTickMark val="out"/>
        <c:minorTickMark val="none"/>
        <c:tickLblPos val="nextTo"/>
        <c:txPr>
          <a:bodyPr/>
          <a:lstStyle/>
          <a:p>
            <a:pPr>
              <a:defRPr sz="1050" b="1">
                <a:latin typeface="Arial" pitchFamily="34" charset="0"/>
                <a:cs typeface="Arial" pitchFamily="34" charset="0"/>
              </a:defRPr>
            </a:pPr>
            <a:endParaRPr lang="en-US"/>
          </a:p>
        </c:txPr>
        <c:crossAx val="80117120"/>
        <c:crosses val="autoZero"/>
        <c:auto val="1"/>
        <c:lblAlgn val="ctr"/>
        <c:lblOffset val="100"/>
        <c:noMultiLvlLbl val="0"/>
      </c:catAx>
      <c:valAx>
        <c:axId val="80117120"/>
        <c:scaling>
          <c:orientation val="minMax"/>
        </c:scaling>
        <c:delete val="1"/>
        <c:axPos val="l"/>
        <c:numFmt formatCode="0.00" sourceLinked="1"/>
        <c:majorTickMark val="out"/>
        <c:minorTickMark val="none"/>
        <c:tickLblPos val="none"/>
        <c:crossAx val="801155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041316710411295"/>
          <c:y val="0.10810810810810811"/>
        </c:manualLayout>
      </c:layout>
      <c:overlay val="0"/>
      <c:txPr>
        <a:bodyPr/>
        <a:lstStyle/>
        <a:p>
          <a:pPr>
            <a:defRPr sz="18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Average Scores</c:v>
                </c:pt>
              </c:strCache>
            </c:strRef>
          </c:tx>
          <c:spPr>
            <a:ln w="28575">
              <a:solidFill>
                <a:schemeClr val="tx1"/>
              </a:solidFill>
            </a:ln>
          </c:spPr>
          <c:invertIfNegative val="0"/>
          <c:dPt>
            <c:idx val="0"/>
            <c:invertIfNegative val="0"/>
            <c:bubble3D val="0"/>
            <c:spPr>
              <a:solidFill>
                <a:srgbClr val="99FF66"/>
              </a:solidFill>
              <a:ln w="28575">
                <a:solidFill>
                  <a:schemeClr val="tx1"/>
                </a:solidFill>
              </a:ln>
            </c:spPr>
          </c:dPt>
          <c:dPt>
            <c:idx val="1"/>
            <c:invertIfNegative val="0"/>
            <c:bubble3D val="0"/>
            <c:spPr>
              <a:solidFill>
                <a:srgbClr val="FFC000"/>
              </a:solidFill>
              <a:ln w="28575">
                <a:solidFill>
                  <a:schemeClr val="tx1"/>
                </a:solidFill>
              </a:ln>
            </c:spPr>
          </c:dPt>
          <c:dPt>
            <c:idx val="2"/>
            <c:invertIfNegative val="0"/>
            <c:bubble3D val="0"/>
            <c:spPr>
              <a:solidFill>
                <a:srgbClr val="FFC000"/>
              </a:solidFill>
              <a:ln w="28575">
                <a:solidFill>
                  <a:schemeClr val="tx1"/>
                </a:solidFill>
              </a:ln>
            </c:spPr>
          </c:dPt>
          <c:dPt>
            <c:idx val="3"/>
            <c:invertIfNegative val="0"/>
            <c:bubble3D val="0"/>
            <c:spPr>
              <a:solidFill>
                <a:srgbClr val="FF6600"/>
              </a:solidFill>
              <a:ln w="28575">
                <a:solidFill>
                  <a:schemeClr val="tx1"/>
                </a:solidFill>
              </a:ln>
            </c:spPr>
          </c:dPt>
          <c:dPt>
            <c:idx val="4"/>
            <c:invertIfNegative val="0"/>
            <c:bubble3D val="0"/>
            <c:spPr>
              <a:solidFill>
                <a:srgbClr val="FF6600"/>
              </a:solidFill>
              <a:ln w="28575">
                <a:solidFill>
                  <a:schemeClr val="tx1"/>
                </a:solidFill>
              </a:ln>
            </c:spPr>
          </c:dPt>
          <c:dPt>
            <c:idx val="5"/>
            <c:invertIfNegative val="0"/>
            <c:bubble3D val="0"/>
            <c:spPr>
              <a:solidFill>
                <a:srgbClr val="FF6600"/>
              </a:solidFill>
              <a:ln w="28575">
                <a:solidFill>
                  <a:schemeClr val="tx1"/>
                </a:solidFill>
              </a:ln>
            </c:spPr>
          </c:dPt>
          <c:dPt>
            <c:idx val="6"/>
            <c:invertIfNegative val="0"/>
            <c:bubble3D val="0"/>
            <c:spPr>
              <a:solidFill>
                <a:srgbClr val="FF0000"/>
              </a:solidFill>
              <a:ln w="28575">
                <a:solidFill>
                  <a:schemeClr val="tx1"/>
                </a:solidFill>
              </a:ln>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Sheet1!$A$2:$A$8</c:f>
              <c:strCache>
                <c:ptCount val="7"/>
                <c:pt idx="0">
                  <c:v>Adherence to Policies</c:v>
                </c:pt>
                <c:pt idx="1">
                  <c:v>Etiquette &amp; Disposition</c:v>
                </c:pt>
                <c:pt idx="2">
                  <c:v>Results</c:v>
                </c:pt>
                <c:pt idx="3">
                  <c:v>Communication Skills</c:v>
                </c:pt>
                <c:pt idx="4">
                  <c:v>Influencing Skills</c:v>
                </c:pt>
                <c:pt idx="5">
                  <c:v>Sincere and time spent on the service</c:v>
                </c:pt>
                <c:pt idx="6">
                  <c:v>Lead by Example to Assistant Preachers</c:v>
                </c:pt>
              </c:strCache>
            </c:strRef>
          </c:cat>
          <c:val>
            <c:numRef>
              <c:f>Sheet1!$B$2:$B$8</c:f>
              <c:numCache>
                <c:formatCode>0.00</c:formatCode>
                <c:ptCount val="7"/>
                <c:pt idx="0">
                  <c:v>3.5</c:v>
                </c:pt>
                <c:pt idx="1">
                  <c:v>3.3</c:v>
                </c:pt>
                <c:pt idx="2">
                  <c:v>3.3</c:v>
                </c:pt>
                <c:pt idx="3">
                  <c:v>3.1</c:v>
                </c:pt>
                <c:pt idx="4">
                  <c:v>3.1</c:v>
                </c:pt>
                <c:pt idx="5">
                  <c:v>3.01</c:v>
                </c:pt>
                <c:pt idx="6">
                  <c:v>2.8</c:v>
                </c:pt>
              </c:numCache>
            </c:numRef>
          </c:val>
        </c:ser>
        <c:dLbls>
          <c:showLegendKey val="0"/>
          <c:showVal val="0"/>
          <c:showCatName val="0"/>
          <c:showSerName val="0"/>
          <c:showPercent val="0"/>
          <c:showBubbleSize val="0"/>
        </c:dLbls>
        <c:gapWidth val="150"/>
        <c:axId val="80225408"/>
        <c:axId val="80226944"/>
      </c:barChart>
      <c:catAx>
        <c:axId val="80225408"/>
        <c:scaling>
          <c:orientation val="minMax"/>
        </c:scaling>
        <c:delete val="0"/>
        <c:axPos val="b"/>
        <c:majorTickMark val="out"/>
        <c:minorTickMark val="none"/>
        <c:tickLblPos val="nextTo"/>
        <c:txPr>
          <a:bodyPr/>
          <a:lstStyle/>
          <a:p>
            <a:pPr>
              <a:defRPr sz="1050" b="1">
                <a:latin typeface="Arial" pitchFamily="34" charset="0"/>
                <a:cs typeface="Arial" pitchFamily="34" charset="0"/>
              </a:defRPr>
            </a:pPr>
            <a:endParaRPr lang="en-US"/>
          </a:p>
        </c:txPr>
        <c:crossAx val="80226944"/>
        <c:crosses val="autoZero"/>
        <c:auto val="1"/>
        <c:lblAlgn val="ctr"/>
        <c:lblOffset val="100"/>
        <c:noMultiLvlLbl val="0"/>
      </c:catAx>
      <c:valAx>
        <c:axId val="80226944"/>
        <c:scaling>
          <c:orientation val="minMax"/>
        </c:scaling>
        <c:delete val="1"/>
        <c:axPos val="l"/>
        <c:numFmt formatCode="0.00" sourceLinked="1"/>
        <c:majorTickMark val="out"/>
        <c:minorTickMark val="none"/>
        <c:tickLblPos val="none"/>
        <c:crossAx val="802254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041316710411307"/>
          <c:y val="0.10810810810810811"/>
        </c:manualLayout>
      </c:layout>
      <c:overlay val="0"/>
      <c:txPr>
        <a:bodyPr/>
        <a:lstStyle/>
        <a:p>
          <a:pPr>
            <a:defRPr sz="18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Average Scores</c:v>
                </c:pt>
              </c:strCache>
            </c:strRef>
          </c:tx>
          <c:spPr>
            <a:ln w="28575">
              <a:solidFill>
                <a:schemeClr val="tx1"/>
              </a:solidFill>
            </a:ln>
          </c:spPr>
          <c:invertIfNegative val="0"/>
          <c:dPt>
            <c:idx val="0"/>
            <c:invertIfNegative val="0"/>
            <c:bubble3D val="0"/>
            <c:spPr>
              <a:solidFill>
                <a:srgbClr val="99FF66"/>
              </a:solidFill>
              <a:ln w="28575">
                <a:solidFill>
                  <a:schemeClr val="tx1"/>
                </a:solidFill>
              </a:ln>
            </c:spPr>
          </c:dPt>
          <c:dPt>
            <c:idx val="1"/>
            <c:invertIfNegative val="0"/>
            <c:bubble3D val="0"/>
            <c:spPr>
              <a:solidFill>
                <a:srgbClr val="99FF66"/>
              </a:solidFill>
              <a:ln w="28575">
                <a:solidFill>
                  <a:schemeClr val="tx1"/>
                </a:solidFill>
              </a:ln>
            </c:spPr>
          </c:dPt>
          <c:dPt>
            <c:idx val="2"/>
            <c:invertIfNegative val="0"/>
            <c:bubble3D val="0"/>
            <c:spPr>
              <a:solidFill>
                <a:srgbClr val="FFFF99"/>
              </a:solidFill>
              <a:ln w="28575">
                <a:solidFill>
                  <a:schemeClr val="tx1"/>
                </a:solidFill>
              </a:ln>
            </c:spPr>
          </c:dPt>
          <c:dPt>
            <c:idx val="3"/>
            <c:invertIfNegative val="0"/>
            <c:bubble3D val="0"/>
            <c:spPr>
              <a:solidFill>
                <a:srgbClr val="FFC000"/>
              </a:solidFill>
              <a:ln w="28575">
                <a:solidFill>
                  <a:schemeClr val="tx1"/>
                </a:solidFill>
              </a:ln>
            </c:spPr>
          </c:dPt>
          <c:dPt>
            <c:idx val="4"/>
            <c:invertIfNegative val="0"/>
            <c:bubble3D val="0"/>
            <c:spPr>
              <a:solidFill>
                <a:srgbClr val="FFC000"/>
              </a:solidFill>
              <a:ln w="28575">
                <a:solidFill>
                  <a:schemeClr val="tx1"/>
                </a:solidFill>
              </a:ln>
            </c:spPr>
          </c:dPt>
          <c:dPt>
            <c:idx val="5"/>
            <c:invertIfNegative val="0"/>
            <c:bubble3D val="0"/>
            <c:spPr>
              <a:solidFill>
                <a:srgbClr val="FFC000"/>
              </a:solidFill>
              <a:ln w="28575">
                <a:solidFill>
                  <a:schemeClr val="tx1"/>
                </a:solidFill>
              </a:ln>
            </c:spPr>
          </c:dPt>
          <c:dPt>
            <c:idx val="6"/>
            <c:invertIfNegative val="0"/>
            <c:bubble3D val="0"/>
            <c:spPr>
              <a:solidFill>
                <a:srgbClr val="FF0000"/>
              </a:solidFill>
              <a:ln w="28575">
                <a:solidFill>
                  <a:schemeClr val="tx1"/>
                </a:solidFill>
              </a:ln>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Sheet1!$A$2:$A$8</c:f>
              <c:strCache>
                <c:ptCount val="7"/>
                <c:pt idx="0">
                  <c:v>Enthusiastic &amp; loves to preach</c:v>
                </c:pt>
                <c:pt idx="1">
                  <c:v>Hours spent in the service</c:v>
                </c:pt>
                <c:pt idx="2">
                  <c:v>Warm and Caring</c:v>
                </c:pt>
                <c:pt idx="3">
                  <c:v>Verbal Communication Skills</c:v>
                </c:pt>
                <c:pt idx="4">
                  <c:v>Ability to Connect &amp; Engage</c:v>
                </c:pt>
                <c:pt idx="5">
                  <c:v>Hearing with Empathy</c:v>
                </c:pt>
                <c:pt idx="6">
                  <c:v>Philosophical depth</c:v>
                </c:pt>
              </c:strCache>
            </c:strRef>
          </c:cat>
          <c:val>
            <c:numRef>
              <c:f>Sheet1!$B$2:$B$8</c:f>
              <c:numCache>
                <c:formatCode>0.00</c:formatCode>
                <c:ptCount val="7"/>
                <c:pt idx="0">
                  <c:v>3.9090909090909087</c:v>
                </c:pt>
                <c:pt idx="1">
                  <c:v>3.8181818181818192</c:v>
                </c:pt>
                <c:pt idx="2">
                  <c:v>3.5454545454545454</c:v>
                </c:pt>
                <c:pt idx="3">
                  <c:v>3.3636363636363642</c:v>
                </c:pt>
                <c:pt idx="4">
                  <c:v>3.2727272727272818</c:v>
                </c:pt>
                <c:pt idx="5">
                  <c:v>3.2727272727272818</c:v>
                </c:pt>
                <c:pt idx="6">
                  <c:v>3.0909090909090908</c:v>
                </c:pt>
              </c:numCache>
            </c:numRef>
          </c:val>
        </c:ser>
        <c:dLbls>
          <c:showLegendKey val="0"/>
          <c:showVal val="0"/>
          <c:showCatName val="0"/>
          <c:showSerName val="0"/>
          <c:showPercent val="0"/>
          <c:showBubbleSize val="0"/>
        </c:dLbls>
        <c:gapWidth val="150"/>
        <c:axId val="80292864"/>
        <c:axId val="80302848"/>
      </c:barChart>
      <c:catAx>
        <c:axId val="80292864"/>
        <c:scaling>
          <c:orientation val="minMax"/>
        </c:scaling>
        <c:delete val="0"/>
        <c:axPos val="b"/>
        <c:majorTickMark val="out"/>
        <c:minorTickMark val="none"/>
        <c:tickLblPos val="nextTo"/>
        <c:txPr>
          <a:bodyPr/>
          <a:lstStyle/>
          <a:p>
            <a:pPr>
              <a:defRPr sz="1050" b="1">
                <a:latin typeface="Arial" pitchFamily="34" charset="0"/>
                <a:cs typeface="Arial" pitchFamily="34" charset="0"/>
              </a:defRPr>
            </a:pPr>
            <a:endParaRPr lang="en-US"/>
          </a:p>
        </c:txPr>
        <c:crossAx val="80302848"/>
        <c:crosses val="autoZero"/>
        <c:auto val="1"/>
        <c:lblAlgn val="ctr"/>
        <c:lblOffset val="100"/>
        <c:noMultiLvlLbl val="0"/>
      </c:catAx>
      <c:valAx>
        <c:axId val="80302848"/>
        <c:scaling>
          <c:orientation val="minMax"/>
        </c:scaling>
        <c:delete val="1"/>
        <c:axPos val="l"/>
        <c:numFmt formatCode="0.00" sourceLinked="1"/>
        <c:majorTickMark val="out"/>
        <c:minorTickMark val="none"/>
        <c:tickLblPos val="none"/>
        <c:crossAx val="802928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041316710411307"/>
          <c:y val="0.10810810810810811"/>
        </c:manualLayout>
      </c:layout>
      <c:overlay val="0"/>
      <c:txPr>
        <a:bodyPr/>
        <a:lstStyle/>
        <a:p>
          <a:pPr>
            <a:defRPr sz="18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Average Scores</c:v>
                </c:pt>
              </c:strCache>
            </c:strRef>
          </c:tx>
          <c:spPr>
            <a:ln w="28575">
              <a:solidFill>
                <a:schemeClr val="tx1"/>
              </a:solidFill>
            </a:ln>
          </c:spPr>
          <c:invertIfNegative val="0"/>
          <c:dPt>
            <c:idx val="0"/>
            <c:invertIfNegative val="0"/>
            <c:bubble3D val="0"/>
            <c:spPr>
              <a:solidFill>
                <a:srgbClr val="99FF66"/>
              </a:solidFill>
              <a:ln w="28575">
                <a:solidFill>
                  <a:schemeClr val="tx1"/>
                </a:solidFill>
              </a:ln>
            </c:spPr>
          </c:dPt>
          <c:dPt>
            <c:idx val="1"/>
            <c:invertIfNegative val="0"/>
            <c:bubble3D val="0"/>
            <c:spPr>
              <a:solidFill>
                <a:srgbClr val="FFFF99"/>
              </a:solidFill>
              <a:ln w="28575">
                <a:solidFill>
                  <a:schemeClr val="tx1"/>
                </a:solidFill>
              </a:ln>
            </c:spPr>
          </c:dPt>
          <c:dPt>
            <c:idx val="2"/>
            <c:invertIfNegative val="0"/>
            <c:bubble3D val="0"/>
            <c:spPr>
              <a:solidFill>
                <a:srgbClr val="FFFF99"/>
              </a:solidFill>
              <a:ln w="28575">
                <a:solidFill>
                  <a:schemeClr val="tx1"/>
                </a:solidFill>
              </a:ln>
            </c:spPr>
          </c:dPt>
          <c:dPt>
            <c:idx val="3"/>
            <c:invertIfNegative val="0"/>
            <c:bubble3D val="0"/>
            <c:spPr>
              <a:solidFill>
                <a:srgbClr val="FFFF99"/>
              </a:solidFill>
              <a:ln w="28575">
                <a:solidFill>
                  <a:schemeClr val="tx1"/>
                </a:solidFill>
              </a:ln>
            </c:spPr>
          </c:dPt>
          <c:dPt>
            <c:idx val="4"/>
            <c:invertIfNegative val="0"/>
            <c:bubble3D val="0"/>
            <c:spPr>
              <a:solidFill>
                <a:srgbClr val="FFFF99"/>
              </a:solidFill>
              <a:ln w="28575">
                <a:solidFill>
                  <a:schemeClr val="tx1"/>
                </a:solidFill>
              </a:ln>
            </c:spPr>
          </c:dPt>
          <c:dPt>
            <c:idx val="5"/>
            <c:invertIfNegative val="0"/>
            <c:bubble3D val="0"/>
            <c:spPr>
              <a:solidFill>
                <a:srgbClr val="FFFF99"/>
              </a:solidFill>
              <a:ln w="28575">
                <a:solidFill>
                  <a:schemeClr val="tx1"/>
                </a:solidFill>
              </a:ln>
            </c:spPr>
          </c:dPt>
          <c:dPt>
            <c:idx val="6"/>
            <c:invertIfNegative val="0"/>
            <c:bubble3D val="0"/>
            <c:spPr>
              <a:solidFill>
                <a:srgbClr val="FF0000"/>
              </a:solidFill>
              <a:ln w="28575">
                <a:solidFill>
                  <a:schemeClr val="tx1"/>
                </a:solidFill>
              </a:ln>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Sheet1!$A$2:$A$8</c:f>
              <c:strCache>
                <c:ptCount val="7"/>
                <c:pt idx="0">
                  <c:v>High Energy</c:v>
                </c:pt>
                <c:pt idx="1">
                  <c:v>Timeliness</c:v>
                </c:pt>
                <c:pt idx="2">
                  <c:v>Willingness to do all kind of service</c:v>
                </c:pt>
                <c:pt idx="3">
                  <c:v>Accomodating Nature</c:v>
                </c:pt>
                <c:pt idx="4">
                  <c:v>Cleanliness</c:v>
                </c:pt>
                <c:pt idx="5">
                  <c:v>Self Disciplined</c:v>
                </c:pt>
                <c:pt idx="6">
                  <c:v>Simple Thinking</c:v>
                </c:pt>
              </c:strCache>
            </c:strRef>
          </c:cat>
          <c:val>
            <c:numRef>
              <c:f>Sheet1!$B$2:$B$8</c:f>
              <c:numCache>
                <c:formatCode>0.00</c:formatCode>
                <c:ptCount val="7"/>
                <c:pt idx="0">
                  <c:v>3.7692307692307692</c:v>
                </c:pt>
                <c:pt idx="1">
                  <c:v>3.5769230769230771</c:v>
                </c:pt>
                <c:pt idx="2">
                  <c:v>3.5</c:v>
                </c:pt>
                <c:pt idx="3">
                  <c:v>3.5</c:v>
                </c:pt>
                <c:pt idx="4">
                  <c:v>3.4615384615384617</c:v>
                </c:pt>
                <c:pt idx="5">
                  <c:v>3.3846153846153837</c:v>
                </c:pt>
                <c:pt idx="6">
                  <c:v>3.0384615384615392</c:v>
                </c:pt>
              </c:numCache>
            </c:numRef>
          </c:val>
        </c:ser>
        <c:dLbls>
          <c:showLegendKey val="0"/>
          <c:showVal val="0"/>
          <c:showCatName val="0"/>
          <c:showSerName val="0"/>
          <c:showPercent val="0"/>
          <c:showBubbleSize val="0"/>
        </c:dLbls>
        <c:gapWidth val="150"/>
        <c:axId val="81573760"/>
        <c:axId val="81575296"/>
      </c:barChart>
      <c:catAx>
        <c:axId val="81573760"/>
        <c:scaling>
          <c:orientation val="minMax"/>
        </c:scaling>
        <c:delete val="0"/>
        <c:axPos val="b"/>
        <c:majorTickMark val="out"/>
        <c:minorTickMark val="none"/>
        <c:tickLblPos val="nextTo"/>
        <c:txPr>
          <a:bodyPr/>
          <a:lstStyle/>
          <a:p>
            <a:pPr>
              <a:defRPr sz="1050" b="1">
                <a:latin typeface="Arial" pitchFamily="34" charset="0"/>
                <a:cs typeface="Arial" pitchFamily="34" charset="0"/>
              </a:defRPr>
            </a:pPr>
            <a:endParaRPr lang="en-US"/>
          </a:p>
        </c:txPr>
        <c:crossAx val="81575296"/>
        <c:crosses val="autoZero"/>
        <c:auto val="1"/>
        <c:lblAlgn val="ctr"/>
        <c:lblOffset val="100"/>
        <c:noMultiLvlLbl val="0"/>
      </c:catAx>
      <c:valAx>
        <c:axId val="81575296"/>
        <c:scaling>
          <c:orientation val="minMax"/>
        </c:scaling>
        <c:delete val="1"/>
        <c:axPos val="l"/>
        <c:numFmt formatCode="0.00" sourceLinked="1"/>
        <c:majorTickMark val="out"/>
        <c:minorTickMark val="none"/>
        <c:tickLblPos val="none"/>
        <c:crossAx val="81573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2008-2009</c:v>
                </c:pt>
              </c:strCache>
            </c:strRef>
          </c:tx>
          <c:cat>
            <c:strRef>
              <c:f>Sheet1!$B$1:$E$1</c:f>
              <c:strCache>
                <c:ptCount val="4"/>
                <c:pt idx="0">
                  <c:v> Q1 </c:v>
                </c:pt>
                <c:pt idx="1">
                  <c:v> Q2 </c:v>
                </c:pt>
                <c:pt idx="2">
                  <c:v> Q3 </c:v>
                </c:pt>
                <c:pt idx="3">
                  <c:v> Q4 </c:v>
                </c:pt>
              </c:strCache>
            </c:strRef>
          </c:cat>
          <c:val>
            <c:numRef>
              <c:f>Sheet1!$B$2:$E$2</c:f>
              <c:numCache>
                <c:formatCode>#,##0</c:formatCode>
                <c:ptCount val="4"/>
                <c:pt idx="0">
                  <c:v>965928</c:v>
                </c:pt>
                <c:pt idx="1">
                  <c:v>661893</c:v>
                </c:pt>
                <c:pt idx="2">
                  <c:v>738157</c:v>
                </c:pt>
                <c:pt idx="3">
                  <c:v>1098120</c:v>
                </c:pt>
              </c:numCache>
            </c:numRef>
          </c:val>
          <c:smooth val="0"/>
        </c:ser>
        <c:ser>
          <c:idx val="1"/>
          <c:order val="1"/>
          <c:tx>
            <c:strRef>
              <c:f>Sheet1!$A$3</c:f>
              <c:strCache>
                <c:ptCount val="1"/>
                <c:pt idx="0">
                  <c:v>2009-2010</c:v>
                </c:pt>
              </c:strCache>
            </c:strRef>
          </c:tx>
          <c:cat>
            <c:strRef>
              <c:f>Sheet1!$B$1:$E$1</c:f>
              <c:strCache>
                <c:ptCount val="4"/>
                <c:pt idx="0">
                  <c:v> Q1 </c:v>
                </c:pt>
                <c:pt idx="1">
                  <c:v> Q2 </c:v>
                </c:pt>
                <c:pt idx="2">
                  <c:v> Q3 </c:v>
                </c:pt>
                <c:pt idx="3">
                  <c:v> Q4 </c:v>
                </c:pt>
              </c:strCache>
            </c:strRef>
          </c:cat>
          <c:val>
            <c:numRef>
              <c:f>Sheet1!$B$3:$E$3</c:f>
              <c:numCache>
                <c:formatCode>#,##0</c:formatCode>
                <c:ptCount val="4"/>
                <c:pt idx="0">
                  <c:v>1374243</c:v>
                </c:pt>
                <c:pt idx="1">
                  <c:v>1047960</c:v>
                </c:pt>
                <c:pt idx="2">
                  <c:v>926215</c:v>
                </c:pt>
                <c:pt idx="3">
                  <c:v>768160</c:v>
                </c:pt>
              </c:numCache>
            </c:numRef>
          </c:val>
          <c:smooth val="0"/>
        </c:ser>
        <c:ser>
          <c:idx val="2"/>
          <c:order val="2"/>
          <c:tx>
            <c:strRef>
              <c:f>Sheet1!$A$4</c:f>
              <c:strCache>
                <c:ptCount val="1"/>
                <c:pt idx="0">
                  <c:v>2010-2011</c:v>
                </c:pt>
              </c:strCache>
            </c:strRef>
          </c:tx>
          <c:cat>
            <c:strRef>
              <c:f>Sheet1!$B$1:$E$1</c:f>
              <c:strCache>
                <c:ptCount val="4"/>
                <c:pt idx="0">
                  <c:v> Q1 </c:v>
                </c:pt>
                <c:pt idx="1">
                  <c:v> Q2 </c:v>
                </c:pt>
                <c:pt idx="2">
                  <c:v> Q3 </c:v>
                </c:pt>
                <c:pt idx="3">
                  <c:v> Q4 </c:v>
                </c:pt>
              </c:strCache>
            </c:strRef>
          </c:cat>
          <c:val>
            <c:numRef>
              <c:f>Sheet1!$B$4:$E$4</c:f>
              <c:numCache>
                <c:formatCode>#,##0</c:formatCode>
                <c:ptCount val="4"/>
                <c:pt idx="0">
                  <c:v>1073197</c:v>
                </c:pt>
                <c:pt idx="1">
                  <c:v>823459</c:v>
                </c:pt>
                <c:pt idx="2">
                  <c:v>939227</c:v>
                </c:pt>
                <c:pt idx="3">
                  <c:v>834377</c:v>
                </c:pt>
              </c:numCache>
            </c:numRef>
          </c:val>
          <c:smooth val="0"/>
        </c:ser>
        <c:ser>
          <c:idx val="3"/>
          <c:order val="3"/>
          <c:tx>
            <c:strRef>
              <c:f>Sheet1!$A$5</c:f>
              <c:strCache>
                <c:ptCount val="1"/>
                <c:pt idx="0">
                  <c:v>2011-2012</c:v>
                </c:pt>
              </c:strCache>
            </c:strRef>
          </c:tx>
          <c:spPr>
            <a:ln w="38100">
              <a:solidFill>
                <a:srgbClr val="00B050"/>
              </a:solidFill>
            </a:ln>
          </c:spPr>
          <c:marker>
            <c:spPr>
              <a:solidFill>
                <a:srgbClr val="00B050"/>
              </a:solidFill>
              <a:ln w="38100">
                <a:solidFill>
                  <a:srgbClr val="00B050"/>
                </a:solidFill>
              </a:ln>
            </c:spPr>
          </c:marker>
          <c:cat>
            <c:strRef>
              <c:f>Sheet1!$B$1:$E$1</c:f>
              <c:strCache>
                <c:ptCount val="4"/>
                <c:pt idx="0">
                  <c:v> Q1 </c:v>
                </c:pt>
                <c:pt idx="1">
                  <c:v> Q2 </c:v>
                </c:pt>
                <c:pt idx="2">
                  <c:v> Q3 </c:v>
                </c:pt>
                <c:pt idx="3">
                  <c:v> Q4 </c:v>
                </c:pt>
              </c:strCache>
            </c:strRef>
          </c:cat>
          <c:val>
            <c:numRef>
              <c:f>Sheet1!$B$5:$E$5</c:f>
              <c:numCache>
                <c:formatCode>#,##0</c:formatCode>
                <c:ptCount val="4"/>
                <c:pt idx="0">
                  <c:v>1182332</c:v>
                </c:pt>
                <c:pt idx="1">
                  <c:v>1253497</c:v>
                </c:pt>
                <c:pt idx="2">
                  <c:v>939668</c:v>
                </c:pt>
                <c:pt idx="3">
                  <c:v>946990</c:v>
                </c:pt>
              </c:numCache>
            </c:numRef>
          </c:val>
          <c:smooth val="0"/>
        </c:ser>
        <c:ser>
          <c:idx val="4"/>
          <c:order val="4"/>
          <c:tx>
            <c:strRef>
              <c:f>Sheet1!$A$6</c:f>
              <c:strCache>
                <c:ptCount val="1"/>
                <c:pt idx="0">
                  <c:v>2012-2013</c:v>
                </c:pt>
              </c:strCache>
            </c:strRef>
          </c:tx>
          <c:cat>
            <c:strRef>
              <c:f>Sheet1!$B$1:$E$1</c:f>
              <c:strCache>
                <c:ptCount val="4"/>
                <c:pt idx="0">
                  <c:v> Q1 </c:v>
                </c:pt>
                <c:pt idx="1">
                  <c:v> Q2 </c:v>
                </c:pt>
                <c:pt idx="2">
                  <c:v> Q3 </c:v>
                </c:pt>
                <c:pt idx="3">
                  <c:v> Q4 </c:v>
                </c:pt>
              </c:strCache>
            </c:strRef>
          </c:cat>
          <c:val>
            <c:numRef>
              <c:f>Sheet1!$B$6:$E$6</c:f>
              <c:numCache>
                <c:formatCode>#,##0</c:formatCode>
                <c:ptCount val="4"/>
                <c:pt idx="0">
                  <c:v>1228079</c:v>
                </c:pt>
                <c:pt idx="1">
                  <c:v>1031583</c:v>
                </c:pt>
                <c:pt idx="2">
                  <c:v>942659</c:v>
                </c:pt>
                <c:pt idx="3">
                  <c:v>1012193</c:v>
                </c:pt>
              </c:numCache>
            </c:numRef>
          </c:val>
          <c:smooth val="0"/>
        </c:ser>
        <c:ser>
          <c:idx val="5"/>
          <c:order val="5"/>
          <c:tx>
            <c:strRef>
              <c:f>Sheet1!$A$7</c:f>
              <c:strCache>
                <c:ptCount val="1"/>
                <c:pt idx="0">
                  <c:v>2013-2014</c:v>
                </c:pt>
              </c:strCache>
            </c:strRef>
          </c:tx>
          <c:spPr>
            <a:ln w="38100">
              <a:solidFill>
                <a:srgbClr val="FF0000"/>
              </a:solidFill>
            </a:ln>
          </c:spPr>
          <c:marker>
            <c:spPr>
              <a:solidFill>
                <a:srgbClr val="FF0000"/>
              </a:solidFill>
              <a:ln w="38100">
                <a:solidFill>
                  <a:srgbClr val="FF0000"/>
                </a:solidFill>
              </a:ln>
            </c:spPr>
          </c:marker>
          <c:cat>
            <c:strRef>
              <c:f>Sheet1!$B$1:$E$1</c:f>
              <c:strCache>
                <c:ptCount val="4"/>
                <c:pt idx="0">
                  <c:v> Q1 </c:v>
                </c:pt>
                <c:pt idx="1">
                  <c:v> Q2 </c:v>
                </c:pt>
                <c:pt idx="2">
                  <c:v> Q3 </c:v>
                </c:pt>
                <c:pt idx="3">
                  <c:v> Q4 </c:v>
                </c:pt>
              </c:strCache>
            </c:strRef>
          </c:cat>
          <c:val>
            <c:numRef>
              <c:f>Sheet1!$B$7:$E$7</c:f>
              <c:numCache>
                <c:formatCode>#,##0</c:formatCode>
                <c:ptCount val="4"/>
                <c:pt idx="0">
                  <c:v>1051823</c:v>
                </c:pt>
                <c:pt idx="1">
                  <c:v>910107</c:v>
                </c:pt>
                <c:pt idx="2">
                  <c:v>885331</c:v>
                </c:pt>
                <c:pt idx="3">
                  <c:v>870179</c:v>
                </c:pt>
              </c:numCache>
            </c:numRef>
          </c:val>
          <c:smooth val="0"/>
        </c:ser>
        <c:dLbls>
          <c:showLegendKey val="0"/>
          <c:showVal val="0"/>
          <c:showCatName val="0"/>
          <c:showSerName val="0"/>
          <c:showPercent val="0"/>
          <c:showBubbleSize val="0"/>
        </c:dLbls>
        <c:marker val="1"/>
        <c:smooth val="0"/>
        <c:axId val="25505792"/>
        <c:axId val="25507712"/>
      </c:lineChart>
      <c:catAx>
        <c:axId val="25505792"/>
        <c:scaling>
          <c:orientation val="minMax"/>
        </c:scaling>
        <c:delete val="0"/>
        <c:axPos val="b"/>
        <c:majorTickMark val="out"/>
        <c:minorTickMark val="none"/>
        <c:tickLblPos val="nextTo"/>
        <c:crossAx val="25507712"/>
        <c:crosses val="autoZero"/>
        <c:auto val="1"/>
        <c:lblAlgn val="ctr"/>
        <c:lblOffset val="100"/>
        <c:noMultiLvlLbl val="0"/>
      </c:catAx>
      <c:valAx>
        <c:axId val="25507712"/>
        <c:scaling>
          <c:orientation val="minMax"/>
        </c:scaling>
        <c:delete val="0"/>
        <c:axPos val="l"/>
        <c:numFmt formatCode="#,##0" sourceLinked="1"/>
        <c:majorTickMark val="out"/>
        <c:minorTickMark val="none"/>
        <c:tickLblPos val="nextTo"/>
        <c:crossAx val="25505792"/>
        <c:crosses val="autoZero"/>
        <c:crossBetween val="between"/>
      </c:valAx>
    </c:plotArea>
    <c:legend>
      <c:legendPos val="t"/>
      <c:layout/>
      <c:overlay val="0"/>
    </c:legend>
    <c:plotVisOnly val="1"/>
    <c:dispBlanksAs val="gap"/>
    <c:showDLblsOverMax val="0"/>
  </c:chart>
  <c:txPr>
    <a:bodyPr/>
    <a:lstStyle/>
    <a:p>
      <a:pPr>
        <a:defRPr sz="1000">
          <a:latin typeface="Arial" pitchFamily="34" charset="0"/>
          <a:cs typeface="Arial" pitchFamily="34"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9.7841936424613598E-4"/>
          <c:y val="2.8176227971503598E-2"/>
          <c:w val="0.62859871682706325"/>
          <c:h val="0.96983802024746901"/>
        </c:manualLayout>
      </c:layout>
      <c:pieChart>
        <c:varyColors val="1"/>
        <c:ser>
          <c:idx val="0"/>
          <c:order val="0"/>
          <c:tx>
            <c:strRef>
              <c:f>Sheet1!$B$1</c:f>
              <c:strCache>
                <c:ptCount val="1"/>
                <c:pt idx="0">
                  <c:v>Sales</c:v>
                </c:pt>
              </c:strCache>
            </c:strRef>
          </c:tx>
          <c:spPr>
            <a:effectLst>
              <a:glow rad="139700">
                <a:schemeClr val="accent4">
                  <a:satMod val="175000"/>
                  <a:alpha val="40000"/>
                </a:schemeClr>
              </a:glow>
            </a:effectLst>
          </c:spPr>
          <c:explosion val="25"/>
          <c:dPt>
            <c:idx val="0"/>
            <c:bubble3D val="0"/>
            <c:spPr>
              <a:solidFill>
                <a:schemeClr val="bg1">
                  <a:lumMod val="95000"/>
                </a:schemeClr>
              </a:solidFill>
              <a:effectLst>
                <a:glow rad="139700">
                  <a:schemeClr val="accent4">
                    <a:satMod val="175000"/>
                    <a:alpha val="40000"/>
                  </a:schemeClr>
                </a:glow>
              </a:effectLst>
            </c:spPr>
          </c:dPt>
          <c:dPt>
            <c:idx val="1"/>
            <c:bubble3D val="0"/>
            <c:spPr>
              <a:solidFill>
                <a:schemeClr val="bg1">
                  <a:lumMod val="95000"/>
                </a:schemeClr>
              </a:solidFill>
              <a:effectLst>
                <a:glow rad="139700">
                  <a:schemeClr val="accent4">
                    <a:satMod val="175000"/>
                    <a:alpha val="40000"/>
                  </a:schemeClr>
                </a:glow>
              </a:effectLst>
            </c:spPr>
          </c:dPt>
          <c:dPt>
            <c:idx val="2"/>
            <c:bubble3D val="0"/>
            <c:spPr>
              <a:solidFill>
                <a:schemeClr val="bg1">
                  <a:lumMod val="95000"/>
                </a:schemeClr>
              </a:solidFill>
              <a:effectLst>
                <a:glow rad="139700">
                  <a:schemeClr val="accent4">
                    <a:satMod val="175000"/>
                    <a:alpha val="40000"/>
                  </a:schemeClr>
                </a:glow>
              </a:effectLst>
            </c:spPr>
          </c:dPt>
          <c:dPt>
            <c:idx val="3"/>
            <c:bubble3D val="0"/>
            <c:spPr>
              <a:solidFill>
                <a:schemeClr val="bg1">
                  <a:lumMod val="95000"/>
                </a:schemeClr>
              </a:solidFill>
              <a:effectLst>
                <a:glow rad="139700">
                  <a:schemeClr val="accent4">
                    <a:satMod val="175000"/>
                    <a:alpha val="40000"/>
                  </a:schemeClr>
                </a:glow>
              </a:effectLst>
            </c:spPr>
          </c:dPt>
          <c:dPt>
            <c:idx val="4"/>
            <c:bubble3D val="0"/>
            <c:spPr>
              <a:solidFill>
                <a:srgbClr val="FFFF99"/>
              </a:solidFill>
              <a:effectLst>
                <a:glow rad="139700">
                  <a:schemeClr val="accent4">
                    <a:satMod val="175000"/>
                    <a:alpha val="40000"/>
                  </a:schemeClr>
                </a:glow>
              </a:effectLst>
            </c:spPr>
          </c:dPt>
          <c:dPt>
            <c:idx val="5"/>
            <c:bubble3D val="0"/>
            <c:spPr>
              <a:solidFill>
                <a:schemeClr val="bg1">
                  <a:lumMod val="95000"/>
                </a:schemeClr>
              </a:solidFill>
              <a:effectLst>
                <a:glow rad="139700">
                  <a:schemeClr val="accent4">
                    <a:satMod val="175000"/>
                    <a:alpha val="40000"/>
                  </a:schemeClr>
                </a:glow>
              </a:effectLst>
            </c:spPr>
          </c:dPt>
          <c:dPt>
            <c:idx val="6"/>
            <c:bubble3D val="0"/>
            <c:spPr>
              <a:solidFill>
                <a:schemeClr val="bg1">
                  <a:lumMod val="95000"/>
                </a:schemeClr>
              </a:solidFill>
              <a:effectLst>
                <a:glow rad="139700">
                  <a:schemeClr val="accent4">
                    <a:satMod val="175000"/>
                    <a:alpha val="40000"/>
                  </a:schemeClr>
                </a:glow>
              </a:effectLst>
            </c:spPr>
          </c:dPt>
          <c:dPt>
            <c:idx val="7"/>
            <c:bubble3D val="0"/>
            <c:spPr>
              <a:solidFill>
                <a:schemeClr val="bg1">
                  <a:lumMod val="95000"/>
                </a:schemeClr>
              </a:solidFill>
              <a:effectLst>
                <a:glow rad="139700">
                  <a:schemeClr val="accent4">
                    <a:satMod val="175000"/>
                    <a:alpha val="40000"/>
                  </a:schemeClr>
                </a:glow>
              </a:effectLst>
            </c:spPr>
          </c:dPt>
          <c:dPt>
            <c:idx val="8"/>
            <c:bubble3D val="0"/>
            <c:spPr>
              <a:solidFill>
                <a:srgbClr val="F8F8F8"/>
              </a:solidFill>
              <a:effectLst>
                <a:glow rad="139700">
                  <a:schemeClr val="accent4">
                    <a:satMod val="175000"/>
                    <a:alpha val="40000"/>
                  </a:schemeClr>
                </a:glow>
              </a:effectLst>
            </c:spPr>
          </c:dPt>
          <c:dPt>
            <c:idx val="9"/>
            <c:bubble3D val="0"/>
            <c:spPr>
              <a:solidFill>
                <a:srgbClr val="F8F8F8"/>
              </a:solidFill>
              <a:effectLst>
                <a:glow rad="139700">
                  <a:schemeClr val="accent4">
                    <a:satMod val="175000"/>
                    <a:alpha val="40000"/>
                  </a:schemeClr>
                </a:glow>
              </a:effectLst>
            </c:spPr>
          </c:dPt>
          <c:dPt>
            <c:idx val="10"/>
            <c:bubble3D val="0"/>
            <c:spPr>
              <a:solidFill>
                <a:srgbClr val="F8F8F8"/>
              </a:solidFill>
              <a:effectLst>
                <a:glow rad="139700">
                  <a:schemeClr val="accent4">
                    <a:satMod val="175000"/>
                    <a:alpha val="40000"/>
                  </a:schemeClr>
                </a:glow>
              </a:effectLst>
            </c:spPr>
          </c:dPt>
          <c:cat>
            <c:strRef>
              <c:f>Sheet1!$A$2:$A$12</c:f>
              <c:strCache>
                <c:ptCount val="11"/>
                <c:pt idx="0">
                  <c:v>Obj 1</c:v>
                </c:pt>
                <c:pt idx="1">
                  <c:v>Obj 2</c:v>
                </c:pt>
                <c:pt idx="2">
                  <c:v>Obj 3</c:v>
                </c:pt>
                <c:pt idx="3">
                  <c:v>Obj 4</c:v>
                </c:pt>
                <c:pt idx="4">
                  <c:v>Obj 5</c:v>
                </c:pt>
                <c:pt idx="5">
                  <c:v>Obj 6</c:v>
                </c:pt>
                <c:pt idx="6">
                  <c:v>Obj 7</c:v>
                </c:pt>
                <c:pt idx="7">
                  <c:v>Obj 8</c:v>
                </c:pt>
                <c:pt idx="8">
                  <c:v>Obj 9</c:v>
                </c:pt>
                <c:pt idx="9">
                  <c:v>Obj 10</c:v>
                </c:pt>
                <c:pt idx="10">
                  <c:v>Obj 11</c:v>
                </c:pt>
              </c:strCache>
            </c:strRef>
          </c:cat>
          <c:val>
            <c:numRef>
              <c:f>Sheet1!$B$2:$B$12</c:f>
              <c:numCache>
                <c:formatCode>0.0</c:formatCode>
                <c:ptCount val="11"/>
                <c:pt idx="0">
                  <c:v>9.0909090909091006</c:v>
                </c:pt>
                <c:pt idx="1">
                  <c:v>9.0909090909091006</c:v>
                </c:pt>
                <c:pt idx="2">
                  <c:v>9.0909090909091006</c:v>
                </c:pt>
                <c:pt idx="3">
                  <c:v>9.0909090909091006</c:v>
                </c:pt>
                <c:pt idx="4">
                  <c:v>9.0909090909091006</c:v>
                </c:pt>
                <c:pt idx="5">
                  <c:v>9.0909090909091006</c:v>
                </c:pt>
                <c:pt idx="6">
                  <c:v>9.0909090909091006</c:v>
                </c:pt>
                <c:pt idx="7">
                  <c:v>9.0909090909091006</c:v>
                </c:pt>
                <c:pt idx="8">
                  <c:v>9.0909090909091006</c:v>
                </c:pt>
                <c:pt idx="9">
                  <c:v>9.0909090909091006</c:v>
                </c:pt>
                <c:pt idx="10">
                  <c:v>9.0909090909091006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effectLst>
      <a:innerShdw blurRad="63500" dist="50800" dir="18900000">
        <a:prstClr val="black">
          <a:alpha val="50000"/>
        </a:prstClr>
      </a:innerShdw>
    </a:effectLst>
  </c:spPr>
  <c:txPr>
    <a:bodyPr/>
    <a:lstStyle/>
    <a:p>
      <a:pPr>
        <a:defRPr sz="1800"/>
      </a:pPr>
      <a:endParaRPr lang="en-US"/>
    </a:p>
  </c:txPr>
  <c:externalData r:id="rId1">
    <c:autoUpdate val="0"/>
  </c:externalData>
  <c:userShapes r:id="rId2"/>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016233595800526"/>
          <c:y val="0.10592157661326816"/>
          <c:w val="0.79769186351706245"/>
          <c:h val="0.8486833650104082"/>
        </c:manualLayout>
      </c:layout>
      <c:barChart>
        <c:barDir val="col"/>
        <c:grouping val="clustered"/>
        <c:varyColors val="0"/>
        <c:ser>
          <c:idx val="0"/>
          <c:order val="0"/>
          <c:tx>
            <c:strRef>
              <c:f>Sheet1!$B$1</c:f>
              <c:strCache>
                <c:ptCount val="1"/>
                <c:pt idx="0">
                  <c:v>Total Value in Lacs (INR)</c:v>
                </c:pt>
              </c:strCache>
            </c:strRef>
          </c:tx>
          <c:spPr>
            <a:gradFill flip="none" rotWithShape="1">
              <a:gsLst>
                <a:gs pos="0">
                  <a:srgbClr val="94B6D2">
                    <a:lumMod val="50000"/>
                    <a:shade val="30000"/>
                    <a:satMod val="115000"/>
                  </a:srgbClr>
                </a:gs>
                <a:gs pos="50000">
                  <a:srgbClr val="94B6D2">
                    <a:lumMod val="50000"/>
                    <a:shade val="67500"/>
                    <a:satMod val="115000"/>
                  </a:srgbClr>
                </a:gs>
                <a:gs pos="100000">
                  <a:srgbClr val="94B6D2">
                    <a:lumMod val="50000"/>
                    <a:shade val="100000"/>
                    <a:satMod val="115000"/>
                  </a:srgbClr>
                </a:gs>
              </a:gsLst>
              <a:lin ang="0" scaled="1"/>
              <a:tileRect/>
            </a:gradFill>
          </c:spPr>
          <c:invertIfNegative val="0"/>
          <c:dLbls>
            <c:dLbl>
              <c:idx val="0"/>
              <c:layout>
                <c:manualLayout>
                  <c:x val="3.9984589082328013E-2"/>
                  <c:y val="8.4694018510844266E-3"/>
                </c:manualLayout>
              </c:layout>
              <c:spPr/>
              <c:txPr>
                <a:bodyPr/>
                <a:lstStyle/>
                <a:p>
                  <a:pPr>
                    <a:defRPr sz="1000" b="1">
                      <a:latin typeface="Arial" pitchFamily="34" charset="0"/>
                      <a:cs typeface="Arial" pitchFamily="34" charset="0"/>
                    </a:defRPr>
                  </a:pPr>
                  <a:endParaRPr lang="en-US"/>
                </a:p>
              </c:txPr>
              <c:showLegendKey val="0"/>
              <c:showVal val="1"/>
              <c:showCatName val="1"/>
              <c:showSerName val="0"/>
              <c:showPercent val="0"/>
              <c:showBubbleSize val="0"/>
            </c:dLbl>
            <c:dLbl>
              <c:idx val="1"/>
              <c:layout>
                <c:manualLayout>
                  <c:x val="3.7477064220183529E-2"/>
                  <c:y val="8.5702445089100767E-3"/>
                </c:manualLayout>
              </c:layout>
              <c:spPr/>
              <c:txPr>
                <a:bodyPr/>
                <a:lstStyle/>
                <a:p>
                  <a:pPr>
                    <a:defRPr sz="1000" b="1">
                      <a:latin typeface="Arial" pitchFamily="34" charset="0"/>
                      <a:cs typeface="Arial" pitchFamily="34" charset="0"/>
                    </a:defRPr>
                  </a:pPr>
                  <a:endParaRPr lang="en-US"/>
                </a:p>
              </c:txPr>
              <c:showLegendKey val="0"/>
              <c:showVal val="1"/>
              <c:showCatName val="1"/>
              <c:showSerName val="0"/>
              <c:showPercent val="0"/>
              <c:showBubbleSize val="0"/>
            </c:dLbl>
            <c:dLbl>
              <c:idx val="2"/>
              <c:layout>
                <c:manualLayout>
                  <c:x val="5.0397553516819571E-2"/>
                  <c:y val="1.4216512409633002E-2"/>
                </c:manualLayout>
              </c:layout>
              <c:spPr/>
              <c:txPr>
                <a:bodyPr/>
                <a:lstStyle/>
                <a:p>
                  <a:pPr>
                    <a:defRPr sz="1000" b="1">
                      <a:latin typeface="Arial" pitchFamily="34" charset="0"/>
                      <a:cs typeface="Arial" pitchFamily="34" charset="0"/>
                    </a:defRPr>
                  </a:pPr>
                  <a:endParaRPr lang="en-US"/>
                </a:p>
              </c:txPr>
              <c:showLegendKey val="0"/>
              <c:showVal val="1"/>
              <c:showCatName val="1"/>
              <c:showSerName val="0"/>
              <c:showPercent val="0"/>
              <c:showBubbleSize val="0"/>
            </c:dLbl>
            <c:dLbl>
              <c:idx val="3"/>
              <c:layout>
                <c:manualLayout>
                  <c:x val="2.8746177370030591E-2"/>
                  <c:y val="-8.8727724823870809E-3"/>
                </c:manualLayout>
              </c:layout>
              <c:spPr/>
              <c:txPr>
                <a:bodyPr/>
                <a:lstStyle/>
                <a:p>
                  <a:pPr>
                    <a:defRPr sz="1000" b="1">
                      <a:latin typeface="Arial" pitchFamily="34" charset="0"/>
                      <a:cs typeface="Arial" pitchFamily="34" charset="0"/>
                    </a:defRPr>
                  </a:pPr>
                  <a:endParaRPr lang="en-US"/>
                </a:p>
              </c:txPr>
              <c:showLegendKey val="0"/>
              <c:showVal val="1"/>
              <c:showCatName val="1"/>
              <c:showSerName val="0"/>
              <c:showPercent val="0"/>
              <c:showBubbleSize val="0"/>
            </c:dLbl>
            <c:showLegendKey val="0"/>
            <c:showVal val="1"/>
            <c:showCatName val="1"/>
            <c:showSerName val="0"/>
            <c:showPercent val="0"/>
            <c:showBubbleSize val="0"/>
            <c:showLeaderLines val="0"/>
          </c:dLbls>
          <c:cat>
            <c:strRef>
              <c:f>Sheet1!$A$2:$A$5</c:f>
              <c:strCache>
                <c:ptCount val="4"/>
                <c:pt idx="0">
                  <c:v>Cost of Acqn (X)</c:v>
                </c:pt>
                <c:pt idx="1">
                  <c:v>Admin Cost (Y)</c:v>
                </c:pt>
                <c:pt idx="2">
                  <c:v>Cost of Maint( Z)</c:v>
                </c:pt>
                <c:pt idx="3">
                  <c:v>Total Cost</c:v>
                </c:pt>
              </c:strCache>
            </c:strRef>
          </c:cat>
          <c:val>
            <c:numRef>
              <c:f>Sheet1!$B$2:$B$5</c:f>
              <c:numCache>
                <c:formatCode>0.0</c:formatCode>
                <c:ptCount val="4"/>
                <c:pt idx="0">
                  <c:v>30.375996600000001</c:v>
                </c:pt>
                <c:pt idx="1">
                  <c:v>79.51297000000001</c:v>
                </c:pt>
                <c:pt idx="2">
                  <c:v>156.06200000000001</c:v>
                </c:pt>
                <c:pt idx="3">
                  <c:v>265.95096660000002</c:v>
                </c:pt>
              </c:numCache>
            </c:numRef>
          </c:val>
        </c:ser>
        <c:dLbls>
          <c:showLegendKey val="0"/>
          <c:showVal val="0"/>
          <c:showCatName val="0"/>
          <c:showSerName val="0"/>
          <c:showPercent val="0"/>
          <c:showBubbleSize val="0"/>
        </c:dLbls>
        <c:gapWidth val="150"/>
        <c:axId val="28853376"/>
        <c:axId val="28854912"/>
      </c:barChart>
      <c:lineChart>
        <c:grouping val="standard"/>
        <c:varyColors val="0"/>
        <c:ser>
          <c:idx val="1"/>
          <c:order val="1"/>
          <c:tx>
            <c:strRef>
              <c:f>Sheet1!$C$1</c:f>
              <c:strCache>
                <c:ptCount val="1"/>
                <c:pt idx="0">
                  <c:v>As % of Total Cost</c:v>
                </c:pt>
              </c:strCache>
            </c:strRef>
          </c:tx>
          <c:dLbls>
            <c:dLbl>
              <c:idx val="0"/>
              <c:layout>
                <c:manualLayout>
                  <c:x val="-4.0000000000000063E-2"/>
                  <c:y val="-5.1724137931034593E-2"/>
                </c:manualLayout>
              </c:layout>
              <c:spPr>
                <a:solidFill>
                  <a:srgbClr val="FF6600"/>
                </a:solidFill>
              </c:spPr>
              <c:txPr>
                <a:bodyPr/>
                <a:lstStyle/>
                <a:p>
                  <a:pPr>
                    <a:defRPr sz="1100" b="1">
                      <a:latin typeface="Arial" pitchFamily="34" charset="0"/>
                      <a:cs typeface="Arial" pitchFamily="34" charset="0"/>
                    </a:defRPr>
                  </a:pPr>
                  <a:endParaRPr lang="en-US"/>
                </a:p>
              </c:txPr>
              <c:showLegendKey val="0"/>
              <c:showVal val="1"/>
              <c:showCatName val="0"/>
              <c:showSerName val="0"/>
              <c:showPercent val="0"/>
              <c:showBubbleSize val="0"/>
            </c:dLbl>
            <c:dLbl>
              <c:idx val="1"/>
              <c:layout>
                <c:manualLayout>
                  <c:x val="-6.0000000000000039E-2"/>
                  <c:y val="-3.4482758620689682E-2"/>
                </c:manualLayout>
              </c:layout>
              <c:spPr>
                <a:solidFill>
                  <a:srgbClr val="FF6600"/>
                </a:solidFill>
              </c:spPr>
              <c:txPr>
                <a:bodyPr/>
                <a:lstStyle/>
                <a:p>
                  <a:pPr>
                    <a:defRPr sz="1100" b="1">
                      <a:latin typeface="Arial" pitchFamily="34" charset="0"/>
                      <a:cs typeface="Arial" pitchFamily="34" charset="0"/>
                    </a:defRPr>
                  </a:pPr>
                  <a:endParaRPr lang="en-US"/>
                </a:p>
              </c:txPr>
              <c:showLegendKey val="0"/>
              <c:showVal val="1"/>
              <c:showCatName val="0"/>
              <c:showSerName val="0"/>
              <c:showPercent val="0"/>
              <c:showBubbleSize val="0"/>
            </c:dLbl>
            <c:dLbl>
              <c:idx val="2"/>
              <c:layout>
                <c:manualLayout>
                  <c:x val="-6.833333333333369E-2"/>
                  <c:y val="-2.8735632183908153E-2"/>
                </c:manualLayout>
              </c:layout>
              <c:spPr>
                <a:solidFill>
                  <a:srgbClr val="FF6600"/>
                </a:solidFill>
              </c:spPr>
              <c:txPr>
                <a:bodyPr/>
                <a:lstStyle/>
                <a:p>
                  <a:pPr>
                    <a:defRPr sz="1100" b="1">
                      <a:latin typeface="Arial" pitchFamily="34" charset="0"/>
                      <a:cs typeface="Arial" pitchFamily="34" charset="0"/>
                    </a:defRPr>
                  </a:pPr>
                  <a:endParaRPr lang="en-US"/>
                </a:p>
              </c:txPr>
              <c:showLegendKey val="0"/>
              <c:showVal val="1"/>
              <c:showCatName val="0"/>
              <c:showSerName val="0"/>
              <c:showPercent val="0"/>
              <c:showBubbleSize val="0"/>
            </c:dLbl>
            <c:txPr>
              <a:bodyPr/>
              <a:lstStyle/>
              <a:p>
                <a:pPr>
                  <a:defRPr sz="11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Sheet1!$A$2:$A$5</c:f>
              <c:strCache>
                <c:ptCount val="4"/>
                <c:pt idx="0">
                  <c:v>Cost of Acqn (X)</c:v>
                </c:pt>
                <c:pt idx="1">
                  <c:v>Admin Cost (Y)</c:v>
                </c:pt>
                <c:pt idx="2">
                  <c:v>Cost of Maint( Z)</c:v>
                </c:pt>
                <c:pt idx="3">
                  <c:v>Total Cost</c:v>
                </c:pt>
              </c:strCache>
            </c:strRef>
          </c:cat>
          <c:val>
            <c:numRef>
              <c:f>Sheet1!$C$2:$C$5</c:f>
              <c:numCache>
                <c:formatCode>0%</c:formatCode>
                <c:ptCount val="4"/>
                <c:pt idx="0">
                  <c:v>0.1142165301684601</c:v>
                </c:pt>
                <c:pt idx="1">
                  <c:v>0.29897605192610732</c:v>
                </c:pt>
                <c:pt idx="2">
                  <c:v>0.58680741790543312</c:v>
                </c:pt>
              </c:numCache>
            </c:numRef>
          </c:val>
          <c:smooth val="0"/>
        </c:ser>
        <c:dLbls>
          <c:showLegendKey val="0"/>
          <c:showVal val="0"/>
          <c:showCatName val="0"/>
          <c:showSerName val="0"/>
          <c:showPercent val="0"/>
          <c:showBubbleSize val="0"/>
        </c:dLbls>
        <c:marker val="1"/>
        <c:smooth val="0"/>
        <c:axId val="28862336"/>
        <c:axId val="28860800"/>
      </c:lineChart>
      <c:catAx>
        <c:axId val="28853376"/>
        <c:scaling>
          <c:orientation val="minMax"/>
        </c:scaling>
        <c:delete val="0"/>
        <c:axPos val="b"/>
        <c:majorTickMark val="none"/>
        <c:minorTickMark val="none"/>
        <c:tickLblPos val="none"/>
        <c:crossAx val="28854912"/>
        <c:crosses val="autoZero"/>
        <c:auto val="1"/>
        <c:lblAlgn val="ctr"/>
        <c:lblOffset val="100"/>
        <c:noMultiLvlLbl val="0"/>
      </c:catAx>
      <c:valAx>
        <c:axId val="28854912"/>
        <c:scaling>
          <c:orientation val="minMax"/>
        </c:scaling>
        <c:delete val="0"/>
        <c:axPos val="l"/>
        <c:numFmt formatCode="0.0" sourceLinked="1"/>
        <c:majorTickMark val="out"/>
        <c:minorTickMark val="none"/>
        <c:tickLblPos val="nextTo"/>
        <c:txPr>
          <a:bodyPr/>
          <a:lstStyle/>
          <a:p>
            <a:pPr>
              <a:defRPr sz="1050" b="1">
                <a:latin typeface="Arial" pitchFamily="34" charset="0"/>
                <a:cs typeface="Arial" pitchFamily="34" charset="0"/>
              </a:defRPr>
            </a:pPr>
            <a:endParaRPr lang="en-US"/>
          </a:p>
        </c:txPr>
        <c:crossAx val="28853376"/>
        <c:crosses val="autoZero"/>
        <c:crossBetween val="between"/>
      </c:valAx>
      <c:valAx>
        <c:axId val="28860800"/>
        <c:scaling>
          <c:orientation val="minMax"/>
        </c:scaling>
        <c:delete val="0"/>
        <c:axPos val="r"/>
        <c:numFmt formatCode="0%" sourceLinked="1"/>
        <c:majorTickMark val="out"/>
        <c:minorTickMark val="none"/>
        <c:tickLblPos val="nextTo"/>
        <c:txPr>
          <a:bodyPr/>
          <a:lstStyle/>
          <a:p>
            <a:pPr>
              <a:defRPr sz="1000" b="1">
                <a:latin typeface="Arial" pitchFamily="34" charset="0"/>
                <a:cs typeface="Arial" pitchFamily="34" charset="0"/>
              </a:defRPr>
            </a:pPr>
            <a:endParaRPr lang="en-US"/>
          </a:p>
        </c:txPr>
        <c:crossAx val="28862336"/>
        <c:crosses val="max"/>
        <c:crossBetween val="between"/>
      </c:valAx>
      <c:catAx>
        <c:axId val="28862336"/>
        <c:scaling>
          <c:orientation val="minMax"/>
        </c:scaling>
        <c:delete val="1"/>
        <c:axPos val="b"/>
        <c:majorTickMark val="out"/>
        <c:minorTickMark val="none"/>
        <c:tickLblPos val="none"/>
        <c:crossAx val="28860800"/>
        <c:crosses val="autoZero"/>
        <c:auto val="1"/>
        <c:lblAlgn val="ctr"/>
        <c:lblOffset val="100"/>
        <c:noMultiLvlLbl val="0"/>
      </c:catAx>
    </c:plotArea>
    <c:legend>
      <c:legendPos val="t"/>
      <c:overlay val="0"/>
      <c:txPr>
        <a:bodyPr/>
        <a:lstStyle/>
        <a:p>
          <a:pPr>
            <a:defRPr sz="1000">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694321164399902"/>
          <c:y val="0.58593749999999956"/>
        </c:manualLayout>
      </c:layout>
      <c:overlay val="0"/>
      <c:txPr>
        <a:bodyPr/>
        <a:lstStyle/>
        <a:p>
          <a:pPr>
            <a:defRPr sz="1600">
              <a:latin typeface="Arial" pitchFamily="34" charset="0"/>
              <a:cs typeface="Arial" pitchFamily="34" charset="0"/>
            </a:defRPr>
          </a:pPr>
          <a:endParaRPr lang="en-US"/>
        </a:p>
      </c:txPr>
    </c:title>
    <c:autoTitleDeleted val="0"/>
    <c:plotArea>
      <c:layout>
        <c:manualLayout>
          <c:layoutTarget val="inner"/>
          <c:xMode val="edge"/>
          <c:yMode val="edge"/>
          <c:x val="1.8181818181818247E-2"/>
          <c:y val="0.20442974901574804"/>
          <c:w val="0.96666666666666667"/>
          <c:h val="0.71435931348425263"/>
        </c:manualLayout>
      </c:layout>
      <c:lineChart>
        <c:grouping val="stacked"/>
        <c:varyColors val="0"/>
        <c:ser>
          <c:idx val="1"/>
          <c:order val="0"/>
          <c:tx>
            <c:strRef>
              <c:f>Sheet1!$C$1</c:f>
              <c:strCache>
                <c:ptCount val="1"/>
                <c:pt idx="0">
                  <c:v>Rolling Average ( 3months)
(X+Y+Z)/ Total Collection</c:v>
                </c:pt>
              </c:strCache>
            </c:strRef>
          </c:tx>
          <c:spPr>
            <a:ln>
              <a:solidFill>
                <a:srgbClr val="FF0000"/>
              </a:solidFill>
            </a:ln>
          </c:spPr>
          <c:marker>
            <c:spPr>
              <a:ln>
                <a:solidFill>
                  <a:srgbClr val="FF0000"/>
                </a:solidFill>
              </a:ln>
            </c:spPr>
          </c:marker>
          <c:dPt>
            <c:idx val="1"/>
            <c:marker>
              <c:spPr>
                <a:ln w="38100">
                  <a:solidFill>
                    <a:srgbClr val="FF0000"/>
                  </a:solidFill>
                </a:ln>
              </c:spPr>
            </c:marker>
            <c:bubble3D val="0"/>
            <c:spPr>
              <a:ln w="38100">
                <a:solidFill>
                  <a:srgbClr val="FF0000"/>
                </a:solidFill>
              </a:ln>
            </c:spPr>
          </c:dPt>
          <c:dLbls>
            <c:dLbl>
              <c:idx val="4"/>
              <c:spPr>
                <a:solidFill>
                  <a:srgbClr val="FFC000"/>
                </a:solidFill>
              </c:spPr>
              <c:txPr>
                <a:bodyPr/>
                <a:lstStyle/>
                <a:p>
                  <a:pPr>
                    <a:defRPr sz="1100">
                      <a:latin typeface="Arial" pitchFamily="34" charset="0"/>
                      <a:cs typeface="Arial" pitchFamily="34" charset="0"/>
                    </a:defRPr>
                  </a:pPr>
                  <a:endParaRPr lang="en-US"/>
                </a:p>
              </c:txPr>
              <c:showLegendKey val="0"/>
              <c:showVal val="1"/>
              <c:showCatName val="0"/>
              <c:showSerName val="0"/>
              <c:showPercent val="0"/>
              <c:showBubbleSize val="0"/>
            </c:dLbl>
            <c:dLbl>
              <c:idx val="5"/>
              <c:spPr>
                <a:solidFill>
                  <a:srgbClr val="FFC000"/>
                </a:solidFill>
              </c:spPr>
              <c:txPr>
                <a:bodyPr/>
                <a:lstStyle/>
                <a:p>
                  <a:pPr>
                    <a:defRPr sz="1100">
                      <a:latin typeface="Arial" pitchFamily="34" charset="0"/>
                      <a:cs typeface="Arial" pitchFamily="34" charset="0"/>
                    </a:defRPr>
                  </a:pPr>
                  <a:endParaRPr lang="en-US"/>
                </a:p>
              </c:txPr>
              <c:showLegendKey val="0"/>
              <c:showVal val="1"/>
              <c:showCatName val="0"/>
              <c:showSerName val="0"/>
              <c:showPercent val="0"/>
              <c:showBubbleSize val="0"/>
            </c:dLbl>
            <c:dLbl>
              <c:idx val="6"/>
              <c:spPr>
                <a:solidFill>
                  <a:srgbClr val="FFC000"/>
                </a:solidFill>
              </c:spPr>
              <c:txPr>
                <a:bodyPr/>
                <a:lstStyle/>
                <a:p>
                  <a:pPr>
                    <a:defRPr sz="1100">
                      <a:latin typeface="Arial" pitchFamily="34" charset="0"/>
                      <a:cs typeface="Arial" pitchFamily="34" charset="0"/>
                    </a:defRPr>
                  </a:pPr>
                  <a:endParaRPr lang="en-US"/>
                </a:p>
              </c:txPr>
              <c:showLegendKey val="0"/>
              <c:showVal val="1"/>
              <c:showCatName val="0"/>
              <c:showSerName val="0"/>
              <c:showPercent val="0"/>
              <c:showBubbleSize val="0"/>
            </c:dLbl>
            <c:dLbl>
              <c:idx val="7"/>
              <c:spPr>
                <a:solidFill>
                  <a:srgbClr val="FFC000"/>
                </a:solidFill>
              </c:spPr>
              <c:txPr>
                <a:bodyPr/>
                <a:lstStyle/>
                <a:p>
                  <a:pPr>
                    <a:defRPr sz="1100">
                      <a:latin typeface="Arial" pitchFamily="34" charset="0"/>
                      <a:cs typeface="Arial" pitchFamily="34" charset="0"/>
                    </a:defRPr>
                  </a:pPr>
                  <a:endParaRPr lang="en-US"/>
                </a:p>
              </c:txPr>
              <c:showLegendKey val="0"/>
              <c:showVal val="1"/>
              <c:showCatName val="0"/>
              <c:showSerName val="0"/>
              <c:showPercent val="0"/>
              <c:showBubbleSize val="0"/>
            </c:dLbl>
            <c:dLbl>
              <c:idx val="8"/>
              <c:spPr>
                <a:solidFill>
                  <a:srgbClr val="FFC000"/>
                </a:solidFill>
              </c:spPr>
              <c:txPr>
                <a:bodyPr/>
                <a:lstStyle/>
                <a:p>
                  <a:pPr>
                    <a:defRPr sz="1100">
                      <a:latin typeface="Arial" pitchFamily="34" charset="0"/>
                      <a:cs typeface="Arial" pitchFamily="34" charset="0"/>
                    </a:defRPr>
                  </a:pPr>
                  <a:endParaRPr lang="en-US"/>
                </a:p>
              </c:txPr>
              <c:showLegendKey val="0"/>
              <c:showVal val="1"/>
              <c:showCatName val="0"/>
              <c:showSerName val="0"/>
              <c:showPercent val="0"/>
              <c:showBubbleSize val="0"/>
            </c:dLbl>
            <c:txPr>
              <a:bodyPr/>
              <a:lstStyle/>
              <a:p>
                <a:pPr>
                  <a:defRPr sz="1100">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Sheet1!$A$2:$A$10</c:f>
              <c:strCache>
                <c:ptCount val="9"/>
                <c:pt idx="0">
                  <c:v>June</c:v>
                </c:pt>
                <c:pt idx="1">
                  <c:v>July</c:v>
                </c:pt>
                <c:pt idx="2">
                  <c:v>August</c:v>
                </c:pt>
                <c:pt idx="3">
                  <c:v>September</c:v>
                </c:pt>
                <c:pt idx="4">
                  <c:v>October</c:v>
                </c:pt>
                <c:pt idx="5">
                  <c:v>November</c:v>
                </c:pt>
                <c:pt idx="6">
                  <c:v>December</c:v>
                </c:pt>
                <c:pt idx="7">
                  <c:v>January</c:v>
                </c:pt>
                <c:pt idx="8">
                  <c:v>February</c:v>
                </c:pt>
              </c:strCache>
            </c:strRef>
          </c:cat>
          <c:val>
            <c:numRef>
              <c:f>Sheet1!$C$2:$C$10</c:f>
              <c:numCache>
                <c:formatCode>0%</c:formatCode>
                <c:ptCount val="9"/>
                <c:pt idx="0">
                  <c:v>0.2094022117714264</c:v>
                </c:pt>
                <c:pt idx="1">
                  <c:v>0.22794747736552379</c:v>
                </c:pt>
                <c:pt idx="2">
                  <c:v>0.1849113348946147</c:v>
                </c:pt>
                <c:pt idx="3">
                  <c:v>0.18339014086538549</c:v>
                </c:pt>
                <c:pt idx="4">
                  <c:v>0.18599135398457636</c:v>
                </c:pt>
                <c:pt idx="5">
                  <c:v>0.20406882045454539</c:v>
                </c:pt>
                <c:pt idx="6">
                  <c:v>0.22620247025462964</c:v>
                </c:pt>
                <c:pt idx="7">
                  <c:v>0.24987301727493916</c:v>
                </c:pt>
                <c:pt idx="8">
                  <c:v>0.28082499054373622</c:v>
                </c:pt>
              </c:numCache>
            </c:numRef>
          </c:val>
          <c:smooth val="0"/>
        </c:ser>
        <c:dLbls>
          <c:showLegendKey val="0"/>
          <c:showVal val="0"/>
          <c:showCatName val="0"/>
          <c:showSerName val="0"/>
          <c:showPercent val="0"/>
          <c:showBubbleSize val="0"/>
        </c:dLbls>
        <c:marker val="1"/>
        <c:smooth val="0"/>
        <c:axId val="82382208"/>
        <c:axId val="82396288"/>
      </c:lineChart>
      <c:catAx>
        <c:axId val="82382208"/>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82396288"/>
        <c:crosses val="autoZero"/>
        <c:auto val="1"/>
        <c:lblAlgn val="ctr"/>
        <c:lblOffset val="100"/>
        <c:noMultiLvlLbl val="0"/>
      </c:catAx>
      <c:valAx>
        <c:axId val="82396288"/>
        <c:scaling>
          <c:orientation val="minMax"/>
        </c:scaling>
        <c:delete val="1"/>
        <c:axPos val="l"/>
        <c:numFmt formatCode="0%" sourceLinked="1"/>
        <c:majorTickMark val="out"/>
        <c:minorTickMark val="none"/>
        <c:tickLblPos val="none"/>
        <c:crossAx val="82382208"/>
        <c:crosses val="autoZero"/>
        <c:crossBetween val="between"/>
      </c:valAx>
    </c:plotArea>
    <c:plotVisOnly val="1"/>
    <c:dispBlanksAs val="zero"/>
    <c:showDLblsOverMax val="0"/>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Total YTD Collection FY 12-13</c:v>
                </c:pt>
              </c:strCache>
            </c:strRef>
          </c:tx>
          <c:spPr>
            <a:gradFill flip="none" rotWithShape="1">
              <a:gsLst>
                <a:gs pos="0">
                  <a:srgbClr val="000066">
                    <a:tint val="66000"/>
                    <a:satMod val="160000"/>
                  </a:srgbClr>
                </a:gs>
                <a:gs pos="50000">
                  <a:srgbClr val="000066">
                    <a:tint val="44500"/>
                    <a:satMod val="160000"/>
                  </a:srgbClr>
                </a:gs>
                <a:gs pos="100000">
                  <a:srgbClr val="000066">
                    <a:tint val="23500"/>
                    <a:satMod val="160000"/>
                  </a:srgbClr>
                </a:gs>
              </a:gsLst>
              <a:lin ang="0" scaled="1"/>
              <a:tileRect/>
            </a:gradFill>
            <a:ln w="38100">
              <a:solidFill>
                <a:schemeClr val="accent1">
                  <a:lumMod val="50000"/>
                </a:schemeClr>
              </a:solidFill>
            </a:ln>
          </c:spPr>
          <c:invertIfNegative val="0"/>
          <c:dLbls>
            <c:dLbl>
              <c:idx val="0"/>
              <c:layout>
                <c:manualLayout>
                  <c:x val="-1.6666666666666687E-3"/>
                  <c:y val="-8.6206896551724223E-3"/>
                </c:manualLayout>
              </c:layout>
              <c:spPr>
                <a:solidFill>
                  <a:schemeClr val="bg2">
                    <a:lumMod val="90000"/>
                  </a:schemeClr>
                </a:solidFill>
              </c:spPr>
              <c:txPr>
                <a:bodyPr/>
                <a:lstStyle/>
                <a:p>
                  <a:pPr>
                    <a:defRPr sz="1400" b="1">
                      <a:latin typeface="Arial" pitchFamily="34" charset="0"/>
                      <a:cs typeface="Arial" pitchFamily="34" charset="0"/>
                    </a:defRPr>
                  </a:pPr>
                  <a:endParaRPr lang="en-US"/>
                </a:p>
              </c:txPr>
              <c:showLegendKey val="0"/>
              <c:showVal val="1"/>
              <c:showCatName val="0"/>
              <c:showSerName val="0"/>
              <c:showPercent val="0"/>
              <c:showBubbleSize val="0"/>
            </c:dLbl>
            <c:showLegendKey val="0"/>
            <c:showVal val="1"/>
            <c:showCatName val="0"/>
            <c:showSerName val="0"/>
            <c:showPercent val="0"/>
            <c:showBubbleSize val="0"/>
            <c:showLeaderLines val="0"/>
          </c:dLbls>
          <c:cat>
            <c:strRef>
              <c:f>Sheet1!$A$2</c:f>
              <c:strCache>
                <c:ptCount val="1"/>
                <c:pt idx="0">
                  <c:v>April</c:v>
                </c:pt>
              </c:strCache>
            </c:strRef>
          </c:cat>
          <c:val>
            <c:numRef>
              <c:f>Sheet1!$B$2</c:f>
              <c:numCache>
                <c:formatCode>0.0</c:formatCode>
                <c:ptCount val="1"/>
                <c:pt idx="0">
                  <c:v>1464.6181154999999</c:v>
                </c:pt>
              </c:numCache>
            </c:numRef>
          </c:val>
        </c:ser>
        <c:ser>
          <c:idx val="1"/>
          <c:order val="1"/>
          <c:tx>
            <c:strRef>
              <c:f>Sheet1!$C$1</c:f>
              <c:strCache>
                <c:ptCount val="1"/>
                <c:pt idx="0">
                  <c:v>Total YTD Collection FY 13-14</c:v>
                </c:pt>
              </c:strCache>
            </c:strRef>
          </c:tx>
          <c: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F0000"/>
              </a:solidFill>
            </a:ln>
          </c:spPr>
          <c:invertIfNegative val="0"/>
          <c:dLbls>
            <c:dLbl>
              <c:idx val="0"/>
              <c:layout>
                <c:manualLayout>
                  <c:x val="-6.6666666666666714E-3"/>
                  <c:y val="-1.7241379310344827E-2"/>
                </c:manualLayout>
              </c:layout>
              <c:spPr>
                <a:solidFill>
                  <a:schemeClr val="bg2">
                    <a:lumMod val="90000"/>
                  </a:schemeClr>
                </a:solidFill>
              </c:spPr>
              <c:txPr>
                <a:bodyPr/>
                <a:lstStyle/>
                <a:p>
                  <a:pPr>
                    <a:defRPr sz="1400" b="1">
                      <a:latin typeface="Arial" pitchFamily="34" charset="0"/>
                      <a:cs typeface="Arial" pitchFamily="34" charset="0"/>
                    </a:defRPr>
                  </a:pPr>
                  <a:endParaRPr lang="en-US"/>
                </a:p>
              </c:txPr>
              <c:showLegendKey val="0"/>
              <c:showVal val="1"/>
              <c:showCatName val="0"/>
              <c:showSerName val="0"/>
              <c:showPercent val="0"/>
              <c:showBubbleSize val="0"/>
            </c:dLbl>
            <c:showLegendKey val="0"/>
            <c:showVal val="1"/>
            <c:showCatName val="0"/>
            <c:showSerName val="0"/>
            <c:showPercent val="0"/>
            <c:showBubbleSize val="0"/>
            <c:showLeaderLines val="0"/>
          </c:dLbls>
          <c:cat>
            <c:strRef>
              <c:f>Sheet1!$A$2</c:f>
              <c:strCache>
                <c:ptCount val="1"/>
                <c:pt idx="0">
                  <c:v>April</c:v>
                </c:pt>
              </c:strCache>
            </c:strRef>
          </c:cat>
          <c:val>
            <c:numRef>
              <c:f>Sheet1!$C$2</c:f>
              <c:numCache>
                <c:formatCode>0.0</c:formatCode>
                <c:ptCount val="1"/>
                <c:pt idx="0">
                  <c:v>1230.9820167999999</c:v>
                </c:pt>
              </c:numCache>
            </c:numRef>
          </c:val>
        </c:ser>
        <c:dLbls>
          <c:showLegendKey val="0"/>
          <c:showVal val="0"/>
          <c:showCatName val="0"/>
          <c:showSerName val="0"/>
          <c:showPercent val="0"/>
          <c:showBubbleSize val="0"/>
        </c:dLbls>
        <c:gapWidth val="150"/>
        <c:axId val="116357760"/>
        <c:axId val="116363648"/>
      </c:barChart>
      <c:catAx>
        <c:axId val="116357760"/>
        <c:scaling>
          <c:orientation val="minMax"/>
        </c:scaling>
        <c:delete val="1"/>
        <c:axPos val="b"/>
        <c:majorTickMark val="out"/>
        <c:minorTickMark val="none"/>
        <c:tickLblPos val="none"/>
        <c:crossAx val="116363648"/>
        <c:crosses val="autoZero"/>
        <c:auto val="1"/>
        <c:lblAlgn val="ctr"/>
        <c:lblOffset val="100"/>
        <c:noMultiLvlLbl val="0"/>
      </c:catAx>
      <c:valAx>
        <c:axId val="116363648"/>
        <c:scaling>
          <c:orientation val="minMax"/>
        </c:scaling>
        <c:delete val="1"/>
        <c:axPos val="l"/>
        <c:numFmt formatCode="0.0" sourceLinked="1"/>
        <c:majorTickMark val="out"/>
        <c:minorTickMark val="none"/>
        <c:tickLblPos val="none"/>
        <c:crossAx val="116357760"/>
        <c:crosses val="autoZero"/>
        <c:crossBetween val="between"/>
      </c:valAx>
    </c:plotArea>
    <c:legend>
      <c:legendPos val="t"/>
      <c:overlay val="0"/>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Total Monthly Collection FY 12-13</c:v>
                </c:pt>
              </c:strCache>
            </c:strRef>
          </c:tx>
          <c:sp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w="28575">
              <a:solidFill>
                <a:srgbClr val="002060"/>
              </a:solidFill>
            </a:ln>
          </c:spPr>
          <c:invertIfNegative val="0"/>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Sheet1!$B$2:$B$12</c:f>
              <c:numCache>
                <c:formatCode>0.0</c:formatCode>
                <c:ptCount val="11"/>
                <c:pt idx="0">
                  <c:v>117.84110740000025</c:v>
                </c:pt>
                <c:pt idx="1">
                  <c:v>102.64458730000001</c:v>
                </c:pt>
                <c:pt idx="2">
                  <c:v>143.79498399999972</c:v>
                </c:pt>
                <c:pt idx="3">
                  <c:v>172.252771</c:v>
                </c:pt>
                <c:pt idx="4">
                  <c:v>131.52864000000051</c:v>
                </c:pt>
                <c:pt idx="5">
                  <c:v>116.65097479999974</c:v>
                </c:pt>
                <c:pt idx="6">
                  <c:v>105.0137447</c:v>
                </c:pt>
                <c:pt idx="7">
                  <c:v>181.23885999999999</c:v>
                </c:pt>
                <c:pt idx="8">
                  <c:v>148.31137519999999</c:v>
                </c:pt>
                <c:pt idx="9">
                  <c:v>148.24599999999998</c:v>
                </c:pt>
                <c:pt idx="10">
                  <c:v>97.095071099999728</c:v>
                </c:pt>
              </c:numCache>
            </c:numRef>
          </c:val>
        </c:ser>
        <c:ser>
          <c:idx val="1"/>
          <c:order val="1"/>
          <c:tx>
            <c:strRef>
              <c:f>Sheet1!$C$1</c:f>
              <c:strCache>
                <c:ptCount val="1"/>
                <c:pt idx="0">
                  <c:v>Total Monthly Collection FY 13-14</c:v>
                </c:pt>
              </c:strCache>
            </c:strRef>
          </c:tx>
          <c: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19050">
              <a:solidFill>
                <a:srgbClr val="FF0000"/>
              </a:solidFill>
            </a:ln>
          </c:spPr>
          <c:invertIfNegative val="0"/>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Sheet1!$C$2:$C$12</c:f>
              <c:numCache>
                <c:formatCode>0.0</c:formatCode>
                <c:ptCount val="11"/>
                <c:pt idx="0">
                  <c:v>114.02357249999974</c:v>
                </c:pt>
                <c:pt idx="1">
                  <c:v>100.13462220000002</c:v>
                </c:pt>
                <c:pt idx="2">
                  <c:v>123.22387999999998</c:v>
                </c:pt>
                <c:pt idx="3">
                  <c:v>146.31679269999998</c:v>
                </c:pt>
                <c:pt idx="4">
                  <c:v>157.31991879999998</c:v>
                </c:pt>
                <c:pt idx="5">
                  <c:v>111.71311059999999</c:v>
                </c:pt>
                <c:pt idx="6">
                  <c:v>120.49424519999999</c:v>
                </c:pt>
                <c:pt idx="7">
                  <c:v>76.039420000000007</c:v>
                </c:pt>
                <c:pt idx="8">
                  <c:v>91.937522400000319</c:v>
                </c:pt>
                <c:pt idx="9">
                  <c:v>105.42634559999998</c:v>
                </c:pt>
                <c:pt idx="10">
                  <c:v>84.352586799999685</c:v>
                </c:pt>
              </c:numCache>
            </c:numRef>
          </c:val>
        </c:ser>
        <c:dLbls>
          <c:showLegendKey val="0"/>
          <c:showVal val="0"/>
          <c:showCatName val="0"/>
          <c:showSerName val="0"/>
          <c:showPercent val="0"/>
          <c:showBubbleSize val="0"/>
        </c:dLbls>
        <c:gapWidth val="150"/>
        <c:axId val="117818880"/>
        <c:axId val="117820416"/>
      </c:barChart>
      <c:lineChart>
        <c:grouping val="standard"/>
        <c:varyColors val="0"/>
        <c:ser>
          <c:idx val="2"/>
          <c:order val="2"/>
          <c:tx>
            <c:strRef>
              <c:f>Sheet1!$D$1</c:f>
              <c:strCache>
                <c:ptCount val="1"/>
                <c:pt idx="0">
                  <c:v>Total Collection this Fy v/s Last</c:v>
                </c:pt>
              </c:strCache>
            </c:strRef>
          </c:tx>
          <c:spPr>
            <a:ln>
              <a:solidFill>
                <a:srgbClr val="FF0000"/>
              </a:solidFill>
            </a:ln>
          </c:spPr>
          <c:marker>
            <c:spPr>
              <a:ln>
                <a:solidFill>
                  <a:srgbClr val="FF0000"/>
                </a:solidFill>
              </a:ln>
            </c:spPr>
          </c:marker>
          <c:dLbls>
            <c:dLbl>
              <c:idx val="0"/>
              <c:layout>
                <c:manualLayout>
                  <c:x val="-2.0833333333333367E-2"/>
                  <c:y val="4.4444444444444432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1"/>
              <c:layout>
                <c:manualLayout>
                  <c:x val="-2.7777777777777842E-2"/>
                  <c:y val="3.6111111111111149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2"/>
              <c:layout>
                <c:manualLayout>
                  <c:x val="-3.333333333333334E-2"/>
                  <c:y val="3.6111111111111149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3"/>
              <c:layout>
                <c:manualLayout>
                  <c:x val="-3.0555555555555579E-2"/>
                  <c:y val="4.7222222222222283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4"/>
              <c:layout>
                <c:manualLayout>
                  <c:x val="-2.9166666666666667E-2"/>
                  <c:y val="-2.7777777777777842E-2"/>
                </c:manualLayout>
              </c:layout>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5"/>
              <c:layout>
                <c:manualLayout>
                  <c:x val="-2.6388888888888878E-2"/>
                  <c:y val="1.9444444444444403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6"/>
              <c:layout>
                <c:manualLayout>
                  <c:x val="-2.3611111111111142E-2"/>
                  <c:y val="-3.333333333333334E-2"/>
                </c:manualLayout>
              </c:layout>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7"/>
              <c:layout>
                <c:manualLayout>
                  <c:x val="-2.9166666666666667E-2"/>
                  <c:y val="3.6111111111111011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8"/>
              <c:layout>
                <c:manualLayout>
                  <c:x val="-2.7777777777777842E-2"/>
                  <c:y val="5.2777777777777792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9"/>
              <c:layout>
                <c:manualLayout>
                  <c:x val="-2.5000000000000001E-2"/>
                  <c:y val="4.7222222222222283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10"/>
              <c:layout>
                <c:manualLayout>
                  <c:x val="-2.2222222222222251E-2"/>
                  <c:y val="2.7777777777777842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Sheet1!$D$2:$D$12</c:f>
              <c:numCache>
                <c:formatCode>0%</c:formatCode>
                <c:ptCount val="11"/>
                <c:pt idx="0">
                  <c:v>-3.2395612908165852E-2</c:v>
                </c:pt>
                <c:pt idx="1">
                  <c:v>-2.4452970838726606E-2</c:v>
                </c:pt>
                <c:pt idx="2">
                  <c:v>-0.14305856454631274</c:v>
                </c:pt>
                <c:pt idx="3">
                  <c:v>-0.15056929505070288</c:v>
                </c:pt>
                <c:pt idx="4">
                  <c:v>0.19608869064562651</c:v>
                </c:pt>
                <c:pt idx="5">
                  <c:v>-4.233024377606831E-2</c:v>
                </c:pt>
                <c:pt idx="6">
                  <c:v>0.1474140413164422</c:v>
                </c:pt>
                <c:pt idx="7">
                  <c:v>-0.58044637888364259</c:v>
                </c:pt>
                <c:pt idx="8">
                  <c:v>-0.38010471364033332</c:v>
                </c:pt>
                <c:pt idx="9">
                  <c:v>-0.28884188713354952</c:v>
                </c:pt>
                <c:pt idx="10">
                  <c:v>-0.13123719006164891</c:v>
                </c:pt>
              </c:numCache>
            </c:numRef>
          </c:val>
          <c:smooth val="0"/>
        </c:ser>
        <c:dLbls>
          <c:showLegendKey val="0"/>
          <c:showVal val="0"/>
          <c:showCatName val="0"/>
          <c:showSerName val="0"/>
          <c:showPercent val="0"/>
          <c:showBubbleSize val="0"/>
        </c:dLbls>
        <c:marker val="1"/>
        <c:smooth val="0"/>
        <c:axId val="117827840"/>
        <c:axId val="117826304"/>
      </c:lineChart>
      <c:catAx>
        <c:axId val="117818880"/>
        <c:scaling>
          <c:orientation val="minMax"/>
        </c:scaling>
        <c:delete val="0"/>
        <c:axPos val="b"/>
        <c:majorTickMark val="out"/>
        <c:minorTickMark val="none"/>
        <c:tickLblPos val="nextTo"/>
        <c:txPr>
          <a:bodyPr/>
          <a:lstStyle/>
          <a:p>
            <a:pPr>
              <a:defRPr sz="1000">
                <a:latin typeface="Arial" pitchFamily="34" charset="0"/>
                <a:cs typeface="Arial" pitchFamily="34" charset="0"/>
              </a:defRPr>
            </a:pPr>
            <a:endParaRPr lang="en-US"/>
          </a:p>
        </c:txPr>
        <c:crossAx val="117820416"/>
        <c:crosses val="autoZero"/>
        <c:auto val="1"/>
        <c:lblAlgn val="ctr"/>
        <c:lblOffset val="100"/>
        <c:noMultiLvlLbl val="0"/>
      </c:catAx>
      <c:valAx>
        <c:axId val="117820416"/>
        <c:scaling>
          <c:orientation val="minMax"/>
        </c:scaling>
        <c:delete val="0"/>
        <c:axPos val="l"/>
        <c:numFmt formatCode="0.0" sourceLinked="1"/>
        <c:majorTickMark val="out"/>
        <c:minorTickMark val="none"/>
        <c:tickLblPos val="nextTo"/>
        <c:txPr>
          <a:bodyPr/>
          <a:lstStyle/>
          <a:p>
            <a:pPr>
              <a:defRPr sz="1000">
                <a:latin typeface="Arial" pitchFamily="34" charset="0"/>
                <a:cs typeface="Arial" pitchFamily="34" charset="0"/>
              </a:defRPr>
            </a:pPr>
            <a:endParaRPr lang="en-US"/>
          </a:p>
        </c:txPr>
        <c:crossAx val="117818880"/>
        <c:crosses val="autoZero"/>
        <c:crossBetween val="between"/>
      </c:valAx>
      <c:valAx>
        <c:axId val="117826304"/>
        <c:scaling>
          <c:orientation val="minMax"/>
        </c:scaling>
        <c:delete val="0"/>
        <c:axPos val="r"/>
        <c:numFmt formatCode="0%" sourceLinked="1"/>
        <c:majorTickMark val="out"/>
        <c:minorTickMark val="none"/>
        <c:tickLblPos val="nextTo"/>
        <c:txPr>
          <a:bodyPr/>
          <a:lstStyle/>
          <a:p>
            <a:pPr>
              <a:defRPr sz="1000">
                <a:latin typeface="Arial" pitchFamily="34" charset="0"/>
                <a:cs typeface="Arial" pitchFamily="34" charset="0"/>
              </a:defRPr>
            </a:pPr>
            <a:endParaRPr lang="en-US"/>
          </a:p>
        </c:txPr>
        <c:crossAx val="117827840"/>
        <c:crosses val="max"/>
        <c:crossBetween val="between"/>
      </c:valAx>
      <c:catAx>
        <c:axId val="117827840"/>
        <c:scaling>
          <c:orientation val="minMax"/>
        </c:scaling>
        <c:delete val="1"/>
        <c:axPos val="b"/>
        <c:majorTickMark val="out"/>
        <c:minorTickMark val="none"/>
        <c:tickLblPos val="none"/>
        <c:crossAx val="117826304"/>
        <c:crosses val="autoZero"/>
        <c:auto val="1"/>
        <c:lblAlgn val="ctr"/>
        <c:lblOffset val="100"/>
        <c:noMultiLvlLbl val="0"/>
      </c:catAx>
    </c:plotArea>
    <c:legend>
      <c:legendPos val="t"/>
      <c:layout>
        <c:manualLayout>
          <c:xMode val="edge"/>
          <c:yMode val="edge"/>
          <c:x val="6.6722222222222308E-2"/>
          <c:y val="6.666666666666668E-2"/>
          <c:w val="0.85266666666666668"/>
          <c:h val="4.7397856517935336E-2"/>
        </c:manualLayout>
      </c:layout>
      <c:overlay val="0"/>
      <c:txPr>
        <a:bodyPr/>
        <a:lstStyle/>
        <a:p>
          <a:pPr>
            <a:defRPr sz="1000">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FY 12-13</c:v>
                </c:pt>
              </c:strCache>
            </c:strRef>
          </c:tx>
          <c:sp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w="28575">
              <a:solidFill>
                <a:srgbClr val="002060"/>
              </a:solidFill>
            </a:ln>
          </c:spPr>
          <c:invertIfNegative val="0"/>
          <c:dLbls>
            <c:dLbl>
              <c:idx val="0"/>
              <c:layout>
                <c:manualLayout>
                  <c:x val="6.4101302241066022E-3"/>
                  <c:y val="-3.1250000000000032E-3"/>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0"/>
              <c:showSerName val="0"/>
              <c:showPercent val="0"/>
              <c:showBubbleSize val="0"/>
            </c:dLbl>
            <c:dLbl>
              <c:idx val="1"/>
              <c:layout>
                <c:manualLayout>
                  <c:x val="-3.2051282051282081E-3"/>
                  <c:y val="6.2500000000000064E-3"/>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0"/>
              <c:showSerName val="0"/>
              <c:showPercent val="0"/>
              <c:showBubbleSize val="0"/>
            </c:dLbl>
            <c:dLbl>
              <c:idx val="2"/>
              <c:layout>
                <c:manualLayout>
                  <c:x val="3.2051282051282163E-3"/>
                  <c:y val="-2.5000000000000001E-2"/>
                </c:manualLayout>
              </c:layout>
              <c:showLegendKey val="0"/>
              <c:showVal val="1"/>
              <c:showCatName val="0"/>
              <c:showSerName val="0"/>
              <c:showPercent val="0"/>
              <c:showBubbleSize val="0"/>
            </c:dLbl>
            <c:dLbl>
              <c:idx val="3"/>
              <c:layout>
                <c:manualLayout>
                  <c:x val="0"/>
                  <c:y val="-2.1875000000000137E-2"/>
                </c:manualLayout>
              </c:layout>
              <c:showLegendKey val="0"/>
              <c:showVal val="1"/>
              <c:showCatName val="0"/>
              <c:showSerName val="0"/>
              <c:showPercent val="0"/>
              <c:showBubbleSize val="0"/>
            </c:dLbl>
            <c:spPr>
              <a:solidFill>
                <a:schemeClr val="bg2"/>
              </a:solidFill>
            </c:spPr>
            <c:txPr>
              <a:bodyPr/>
              <a:lstStyle/>
              <a:p>
                <a:pPr>
                  <a:defRPr sz="1200">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Sheet1!$A$2:$A$3</c:f>
              <c:strCache>
                <c:ptCount val="2"/>
                <c:pt idx="0">
                  <c:v>Total Corpus Collection</c:v>
                </c:pt>
                <c:pt idx="1">
                  <c:v>Total Non Corpus Collection</c:v>
                </c:pt>
              </c:strCache>
            </c:strRef>
          </c:cat>
          <c:val>
            <c:numRef>
              <c:f>Sheet1!$B$2:$B$3</c:f>
              <c:numCache>
                <c:formatCode>_ * #,##0_ ;_ * \-#,##0_ ;_ * "-"??_ ;_ @_ </c:formatCode>
                <c:ptCount val="2"/>
                <c:pt idx="0">
                  <c:v>1077.4255846000053</c:v>
                </c:pt>
                <c:pt idx="1">
                  <c:v>387.19253089999995</c:v>
                </c:pt>
              </c:numCache>
            </c:numRef>
          </c:val>
        </c:ser>
        <c:ser>
          <c:idx val="1"/>
          <c:order val="1"/>
          <c:tx>
            <c:strRef>
              <c:f>Sheet1!$C$1</c:f>
              <c:strCache>
                <c:ptCount val="1"/>
                <c:pt idx="0">
                  <c:v>FY 13-14</c:v>
                </c:pt>
              </c:strCache>
            </c:strRef>
          </c:tx>
          <c: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28575">
              <a:solidFill>
                <a:srgbClr val="FF0000"/>
              </a:solidFill>
            </a:ln>
          </c:spPr>
          <c:invertIfNegative val="0"/>
          <c:dLbls>
            <c:dLbl>
              <c:idx val="0"/>
              <c:layout>
                <c:manualLayout>
                  <c:x val="4.8076923076923114E-3"/>
                  <c:y val="-2.4606299212598442E-7"/>
                </c:manualLayout>
              </c:layout>
              <c:spPr>
                <a:solidFill>
                  <a:schemeClr val="bg1">
                    <a:lumMod val="85000"/>
                  </a:schemeClr>
                </a:solidFill>
              </c:spPr>
              <c:txPr>
                <a:bodyPr/>
                <a:lstStyle/>
                <a:p>
                  <a:pPr>
                    <a:defRPr sz="1200" b="1">
                      <a:latin typeface="Arial" pitchFamily="34" charset="0"/>
                      <a:cs typeface="Arial" pitchFamily="34" charset="0"/>
                    </a:defRPr>
                  </a:pPr>
                  <a:endParaRPr lang="en-US"/>
                </a:p>
              </c:txPr>
              <c:showLegendKey val="0"/>
              <c:showVal val="1"/>
              <c:showCatName val="0"/>
              <c:showSerName val="0"/>
              <c:showPercent val="0"/>
              <c:showBubbleSize val="0"/>
            </c:dLbl>
            <c:dLbl>
              <c:idx val="1"/>
              <c:layout>
                <c:manualLayout>
                  <c:x val="3.2051282051282081E-3"/>
                  <c:y val="0"/>
                </c:manualLayout>
              </c:layout>
              <c:spPr>
                <a:solidFill>
                  <a:schemeClr val="bg1">
                    <a:lumMod val="85000"/>
                  </a:schemeClr>
                </a:solidFill>
              </c:spPr>
              <c:txPr>
                <a:bodyPr/>
                <a:lstStyle/>
                <a:p>
                  <a:pPr>
                    <a:defRPr sz="1200" b="1">
                      <a:latin typeface="Arial" pitchFamily="34" charset="0"/>
                      <a:cs typeface="Arial" pitchFamily="34" charset="0"/>
                    </a:defRPr>
                  </a:pPr>
                  <a:endParaRPr lang="en-US"/>
                </a:p>
              </c:txPr>
              <c:showLegendKey val="0"/>
              <c:showVal val="1"/>
              <c:showCatName val="0"/>
              <c:showSerName val="0"/>
              <c:showPercent val="0"/>
              <c:showBubbleSize val="0"/>
            </c:dLbl>
            <c:dLbl>
              <c:idx val="2"/>
              <c:layout>
                <c:manualLayout>
                  <c:x val="5.2884615384615433E-2"/>
                  <c:y val="-1.8749999999999999E-2"/>
                </c:manualLayout>
              </c:layout>
              <c:showLegendKey val="0"/>
              <c:showVal val="1"/>
              <c:showCatName val="0"/>
              <c:showSerName val="0"/>
              <c:showPercent val="0"/>
              <c:showBubbleSize val="0"/>
            </c:dLbl>
            <c:dLbl>
              <c:idx val="3"/>
              <c:layout>
                <c:manualLayout>
                  <c:x val="9.7756410256410367E-2"/>
                  <c:y val="-9.3750000000000708E-3"/>
                </c:manualLayout>
              </c:layout>
              <c:showLegendKey val="0"/>
              <c:showVal val="1"/>
              <c:showCatName val="0"/>
              <c:showSerName val="0"/>
              <c:showPercent val="0"/>
              <c:showBubbleSize val="0"/>
            </c:dLbl>
            <c:spPr>
              <a:solidFill>
                <a:schemeClr val="bg1">
                  <a:lumMod val="85000"/>
                </a:schemeClr>
              </a:solidFill>
            </c:spPr>
            <c:txPr>
              <a:bodyPr/>
              <a:lstStyle/>
              <a:p>
                <a:pPr>
                  <a:defRPr sz="1200">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Sheet1!$A$2:$A$3</c:f>
              <c:strCache>
                <c:ptCount val="2"/>
                <c:pt idx="0">
                  <c:v>Total Corpus Collection</c:v>
                </c:pt>
                <c:pt idx="1">
                  <c:v>Total Non Corpus Collection</c:v>
                </c:pt>
              </c:strCache>
            </c:strRef>
          </c:cat>
          <c:val>
            <c:numRef>
              <c:f>Sheet1!$C$2:$C$3</c:f>
              <c:numCache>
                <c:formatCode>_ * #,##0_ ;_ * \-#,##0_ ;_ * "-"??_ ;_ @_ </c:formatCode>
                <c:ptCount val="2"/>
                <c:pt idx="0">
                  <c:v>857.80298269999946</c:v>
                </c:pt>
                <c:pt idx="1">
                  <c:v>373.17903410000002</c:v>
                </c:pt>
              </c:numCache>
            </c:numRef>
          </c:val>
        </c:ser>
        <c:dLbls>
          <c:showLegendKey val="0"/>
          <c:showVal val="0"/>
          <c:showCatName val="0"/>
          <c:showSerName val="0"/>
          <c:showPercent val="0"/>
          <c:showBubbleSize val="0"/>
        </c:dLbls>
        <c:gapWidth val="150"/>
        <c:axId val="129362560"/>
        <c:axId val="129380736"/>
      </c:barChart>
      <c:catAx>
        <c:axId val="129362560"/>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129380736"/>
        <c:crosses val="autoZero"/>
        <c:auto val="1"/>
        <c:lblAlgn val="ctr"/>
        <c:lblOffset val="100"/>
        <c:noMultiLvlLbl val="0"/>
      </c:catAx>
      <c:valAx>
        <c:axId val="129380736"/>
        <c:scaling>
          <c:orientation val="minMax"/>
        </c:scaling>
        <c:delete val="1"/>
        <c:axPos val="l"/>
        <c:numFmt formatCode="_ * #,##0_ ;_ * \-#,##0_ ;_ * &quot;-&quot;??_ ;_ @_ " sourceLinked="1"/>
        <c:majorTickMark val="out"/>
        <c:minorTickMark val="none"/>
        <c:tickLblPos val="none"/>
        <c:crossAx val="129362560"/>
        <c:crosses val="autoZero"/>
        <c:crossBetween val="between"/>
      </c:valAx>
    </c:plotArea>
    <c:legend>
      <c:legendPos val="t"/>
      <c:layout>
        <c:manualLayout>
          <c:xMode val="edge"/>
          <c:yMode val="edge"/>
          <c:x val="0.41288991520290946"/>
          <c:y val="0.125"/>
          <c:w val="0.23545780335150421"/>
          <c:h val="6.0237204724409472E-2"/>
        </c:manualLayout>
      </c:layout>
      <c:overlay val="0"/>
      <c:txPr>
        <a:bodyPr/>
        <a:lstStyle/>
        <a:p>
          <a:pPr>
            <a:defRPr sz="12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Monthly Corpus Collection FY 12-13</c:v>
                </c:pt>
              </c:strCache>
            </c:strRef>
          </c:tx>
          <c:sp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w="28575">
              <a:solidFill>
                <a:srgbClr val="002060"/>
              </a:solidFill>
            </a:ln>
          </c:spPr>
          <c:invertIfNegative val="0"/>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Sheet1!$B$2:$B$12</c:f>
              <c:numCache>
                <c:formatCode>0.0</c:formatCode>
                <c:ptCount val="11"/>
                <c:pt idx="0">
                  <c:v>87.368219999999994</c:v>
                </c:pt>
                <c:pt idx="1">
                  <c:v>85.028714600000015</c:v>
                </c:pt>
                <c:pt idx="2">
                  <c:v>101.46293</c:v>
                </c:pt>
                <c:pt idx="3">
                  <c:v>90.88252</c:v>
                </c:pt>
                <c:pt idx="4">
                  <c:v>88.720709999999983</c:v>
                </c:pt>
                <c:pt idx="5">
                  <c:v>95.238990000000001</c:v>
                </c:pt>
                <c:pt idx="6">
                  <c:v>92.936150000000026</c:v>
                </c:pt>
                <c:pt idx="7">
                  <c:v>121.27019</c:v>
                </c:pt>
                <c:pt idx="8">
                  <c:v>101.62766000000002</c:v>
                </c:pt>
                <c:pt idx="9">
                  <c:v>129.70554999999999</c:v>
                </c:pt>
                <c:pt idx="10">
                  <c:v>83.183949999999982</c:v>
                </c:pt>
              </c:numCache>
            </c:numRef>
          </c:val>
        </c:ser>
        <c:ser>
          <c:idx val="1"/>
          <c:order val="1"/>
          <c:tx>
            <c:strRef>
              <c:f>Sheet1!$C$1</c:f>
              <c:strCache>
                <c:ptCount val="1"/>
                <c:pt idx="0">
                  <c:v>Monthly Corpus Collection FY 13-14</c:v>
                </c:pt>
              </c:strCache>
            </c:strRef>
          </c:tx>
          <c: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ln w="28575">
              <a:solidFill>
                <a:srgbClr val="FFC000"/>
              </a:solidFill>
            </a:ln>
          </c:spPr>
          <c:invertIfNegative val="0"/>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Sheet1!$C$2:$C$12</c:f>
              <c:numCache>
                <c:formatCode>0.0</c:formatCode>
                <c:ptCount val="11"/>
                <c:pt idx="0">
                  <c:v>77.92422000000029</c:v>
                </c:pt>
                <c:pt idx="1">
                  <c:v>81.40258</c:v>
                </c:pt>
                <c:pt idx="2">
                  <c:v>87.315399999999983</c:v>
                </c:pt>
                <c:pt idx="3">
                  <c:v>101.27325999999999</c:v>
                </c:pt>
                <c:pt idx="4">
                  <c:v>88.157619999999994</c:v>
                </c:pt>
                <c:pt idx="5">
                  <c:v>68.890227400000242</c:v>
                </c:pt>
                <c:pt idx="6">
                  <c:v>72.188059999999979</c:v>
                </c:pt>
                <c:pt idx="7">
                  <c:v>62.443170000000002</c:v>
                </c:pt>
                <c:pt idx="8">
                  <c:v>67.936000000000007</c:v>
                </c:pt>
                <c:pt idx="9">
                  <c:v>75.252387499999728</c:v>
                </c:pt>
                <c:pt idx="10">
                  <c:v>75.020057799999989</c:v>
                </c:pt>
              </c:numCache>
            </c:numRef>
          </c:val>
        </c:ser>
        <c:dLbls>
          <c:showLegendKey val="0"/>
          <c:showVal val="0"/>
          <c:showCatName val="0"/>
          <c:showSerName val="0"/>
          <c:showPercent val="0"/>
          <c:showBubbleSize val="0"/>
        </c:dLbls>
        <c:gapWidth val="150"/>
        <c:axId val="129460096"/>
        <c:axId val="129461632"/>
      </c:barChart>
      <c:lineChart>
        <c:grouping val="standard"/>
        <c:varyColors val="0"/>
        <c:ser>
          <c:idx val="2"/>
          <c:order val="2"/>
          <c:tx>
            <c:strRef>
              <c:f>Sheet1!$D$1</c:f>
              <c:strCache>
                <c:ptCount val="1"/>
                <c:pt idx="0">
                  <c:v>Total Corpus Collection this Fy v/s Last</c:v>
                </c:pt>
              </c:strCache>
            </c:strRef>
          </c:tx>
          <c:spPr>
            <a:ln>
              <a:solidFill>
                <a:srgbClr val="FF0000"/>
              </a:solidFill>
            </a:ln>
          </c:spPr>
          <c:marker>
            <c:spPr>
              <a:ln>
                <a:solidFill>
                  <a:srgbClr val="FF0000"/>
                </a:solidFill>
              </a:ln>
            </c:spPr>
          </c:marker>
          <c:dLbls>
            <c:dLbl>
              <c:idx val="0"/>
              <c:layout>
                <c:manualLayout>
                  <c:x val="-2.8273809523809597E-2"/>
                  <c:y val="-3.0555555555555579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1"/>
              <c:layout>
                <c:manualLayout>
                  <c:x val="-2.8273809523809597E-2"/>
                  <c:y val="-2.7777777777777842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2"/>
              <c:layout>
                <c:manualLayout>
                  <c:x val="-2.8273809523809597E-2"/>
                  <c:y val="1.94444444444445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3"/>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4"/>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5"/>
              <c:layout>
                <c:manualLayout>
                  <c:x val="-2.8273809523809638E-2"/>
                  <c:y val="2.5000000000000001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6"/>
              <c:layout>
                <c:manualLayout>
                  <c:x val="-3.7202380952380952E-2"/>
                  <c:y val="4.7222222222222283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7"/>
              <c:layout>
                <c:manualLayout>
                  <c:x val="-2.8273809523809597E-2"/>
                  <c:y val="3.888888888888889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8"/>
              <c:layout>
                <c:manualLayout>
                  <c:x val="-2.8273809523809597E-2"/>
                  <c:y val="-3.0555555555555579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9"/>
              <c:layout>
                <c:manualLayout>
                  <c:x val="-2.8273809523809597E-2"/>
                  <c:y val="4.1666666666666664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10"/>
              <c:layout>
                <c:manualLayout>
                  <c:x val="-2.8273809523809597E-2"/>
                  <c:y val="-3.6111111111111059E-2"/>
                </c:manualLayout>
              </c:layout>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Sheet1!$D$2:$D$12</c:f>
              <c:numCache>
                <c:formatCode>0%</c:formatCode>
                <c:ptCount val="11"/>
                <c:pt idx="0">
                  <c:v>-0.10809422465056535</c:v>
                </c:pt>
                <c:pt idx="1">
                  <c:v>-4.2646000437127782E-2</c:v>
                </c:pt>
                <c:pt idx="2">
                  <c:v>-0.13943545687080103</c:v>
                </c:pt>
                <c:pt idx="3">
                  <c:v>0.11433155682742946</c:v>
                </c:pt>
                <c:pt idx="4">
                  <c:v>-6.3467706694412323E-3</c:v>
                </c:pt>
                <c:pt idx="5">
                  <c:v>-0.27665940808486195</c:v>
                </c:pt>
                <c:pt idx="6">
                  <c:v>-0.22325101696164518</c:v>
                </c:pt>
                <c:pt idx="7">
                  <c:v>-0.48509052389544544</c:v>
                </c:pt>
                <c:pt idx="8">
                  <c:v>-0.331520572253659</c:v>
                </c:pt>
                <c:pt idx="9">
                  <c:v>-0.41982137618629373</c:v>
                </c:pt>
                <c:pt idx="10">
                  <c:v>-9.8142636890890644E-2</c:v>
                </c:pt>
              </c:numCache>
            </c:numRef>
          </c:val>
          <c:smooth val="0"/>
        </c:ser>
        <c:dLbls>
          <c:showLegendKey val="0"/>
          <c:showVal val="0"/>
          <c:showCatName val="0"/>
          <c:showSerName val="0"/>
          <c:showPercent val="0"/>
          <c:showBubbleSize val="0"/>
        </c:dLbls>
        <c:marker val="1"/>
        <c:smooth val="0"/>
        <c:axId val="129469056"/>
        <c:axId val="129467520"/>
      </c:lineChart>
      <c:catAx>
        <c:axId val="129460096"/>
        <c:scaling>
          <c:orientation val="minMax"/>
        </c:scaling>
        <c:delete val="0"/>
        <c:axPos val="b"/>
        <c:majorTickMark val="out"/>
        <c:minorTickMark val="none"/>
        <c:tickLblPos val="nextTo"/>
        <c:txPr>
          <a:bodyPr/>
          <a:lstStyle/>
          <a:p>
            <a:pPr>
              <a:defRPr sz="1000">
                <a:latin typeface="Arial" pitchFamily="34" charset="0"/>
                <a:cs typeface="Arial" pitchFamily="34" charset="0"/>
              </a:defRPr>
            </a:pPr>
            <a:endParaRPr lang="en-US"/>
          </a:p>
        </c:txPr>
        <c:crossAx val="129461632"/>
        <c:crosses val="autoZero"/>
        <c:auto val="1"/>
        <c:lblAlgn val="ctr"/>
        <c:lblOffset val="100"/>
        <c:noMultiLvlLbl val="0"/>
      </c:catAx>
      <c:valAx>
        <c:axId val="129461632"/>
        <c:scaling>
          <c:orientation val="minMax"/>
        </c:scaling>
        <c:delete val="0"/>
        <c:axPos val="l"/>
        <c:numFmt formatCode="0.0" sourceLinked="1"/>
        <c:majorTickMark val="out"/>
        <c:minorTickMark val="none"/>
        <c:tickLblPos val="nextTo"/>
        <c:txPr>
          <a:bodyPr/>
          <a:lstStyle/>
          <a:p>
            <a:pPr>
              <a:defRPr sz="1000">
                <a:latin typeface="Arial" pitchFamily="34" charset="0"/>
                <a:cs typeface="Arial" pitchFamily="34" charset="0"/>
              </a:defRPr>
            </a:pPr>
            <a:endParaRPr lang="en-US"/>
          </a:p>
        </c:txPr>
        <c:crossAx val="129460096"/>
        <c:crosses val="autoZero"/>
        <c:crossBetween val="between"/>
      </c:valAx>
      <c:valAx>
        <c:axId val="129467520"/>
        <c:scaling>
          <c:orientation val="minMax"/>
        </c:scaling>
        <c:delete val="0"/>
        <c:axPos val="r"/>
        <c:numFmt formatCode="0%" sourceLinked="1"/>
        <c:majorTickMark val="out"/>
        <c:minorTickMark val="none"/>
        <c:tickLblPos val="nextTo"/>
        <c:txPr>
          <a:bodyPr/>
          <a:lstStyle/>
          <a:p>
            <a:pPr>
              <a:defRPr sz="1000">
                <a:latin typeface="Arial" pitchFamily="34" charset="0"/>
                <a:cs typeface="Arial" pitchFamily="34" charset="0"/>
              </a:defRPr>
            </a:pPr>
            <a:endParaRPr lang="en-US"/>
          </a:p>
        </c:txPr>
        <c:crossAx val="129469056"/>
        <c:crosses val="max"/>
        <c:crossBetween val="between"/>
      </c:valAx>
      <c:catAx>
        <c:axId val="129469056"/>
        <c:scaling>
          <c:orientation val="minMax"/>
        </c:scaling>
        <c:delete val="1"/>
        <c:axPos val="b"/>
        <c:majorTickMark val="out"/>
        <c:minorTickMark val="none"/>
        <c:tickLblPos val="none"/>
        <c:crossAx val="129467520"/>
        <c:crosses val="autoZero"/>
        <c:auto val="1"/>
        <c:lblAlgn val="ctr"/>
        <c:lblOffset val="100"/>
        <c:noMultiLvlLbl val="0"/>
      </c:catAx>
    </c:plotArea>
    <c:legend>
      <c:legendPos val="t"/>
      <c:layout>
        <c:manualLayout>
          <c:xMode val="edge"/>
          <c:yMode val="edge"/>
          <c:x val="5.2976190476190482E-2"/>
          <c:y val="8.3333333333333343E-2"/>
          <c:w val="0.9"/>
          <c:h val="4.7397856517935336E-2"/>
        </c:manualLayout>
      </c:layout>
      <c:overlay val="0"/>
      <c:txPr>
        <a:bodyPr/>
        <a:lstStyle/>
        <a:p>
          <a:pPr>
            <a:defRPr sz="1000">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Monthly  Non Corpus Collection FY 12-13</c:v>
                </c:pt>
              </c:strCache>
            </c:strRef>
          </c:tx>
          <c:sp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w="28575">
              <a:solidFill>
                <a:srgbClr val="0070C0"/>
              </a:solidFill>
            </a:ln>
          </c:spPr>
          <c:invertIfNegative val="0"/>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Sheet1!$B$2:$B$12</c:f>
              <c:numCache>
                <c:formatCode>0.0</c:formatCode>
                <c:ptCount val="11"/>
                <c:pt idx="0">
                  <c:v>30.472887399999987</c:v>
                </c:pt>
                <c:pt idx="1">
                  <c:v>17.615872700000068</c:v>
                </c:pt>
                <c:pt idx="2">
                  <c:v>42.332054000000007</c:v>
                </c:pt>
                <c:pt idx="3">
                  <c:v>81.370250999999982</c:v>
                </c:pt>
                <c:pt idx="4">
                  <c:v>42.807929999999999</c:v>
                </c:pt>
                <c:pt idx="5">
                  <c:v>21.411984800000031</c:v>
                </c:pt>
                <c:pt idx="6">
                  <c:v>12.077594700000002</c:v>
                </c:pt>
                <c:pt idx="7">
                  <c:v>59.968670000000003</c:v>
                </c:pt>
                <c:pt idx="8">
                  <c:v>46.683715200000137</c:v>
                </c:pt>
                <c:pt idx="9">
                  <c:v>18.54045</c:v>
                </c:pt>
                <c:pt idx="10">
                  <c:v>13.911121099999999</c:v>
                </c:pt>
              </c:numCache>
            </c:numRef>
          </c:val>
        </c:ser>
        <c:ser>
          <c:idx val="1"/>
          <c:order val="1"/>
          <c:tx>
            <c:strRef>
              <c:f>Sheet1!$C$1</c:f>
              <c:strCache>
                <c:ptCount val="1"/>
                <c:pt idx="0">
                  <c:v>Monthly Non Corpus Collection FY 13-14</c:v>
                </c:pt>
              </c:strCache>
            </c:strRef>
          </c:tx>
          <c:spPr>
            <a:gradFill flip="none" rotWithShape="1">
              <a:gsLst>
                <a:gs pos="0">
                  <a:srgbClr val="DD8047">
                    <a:lumMod val="50000"/>
                    <a:tint val="66000"/>
                    <a:satMod val="160000"/>
                  </a:srgbClr>
                </a:gs>
                <a:gs pos="50000">
                  <a:srgbClr val="DD8047">
                    <a:lumMod val="50000"/>
                    <a:tint val="44500"/>
                    <a:satMod val="160000"/>
                  </a:srgbClr>
                </a:gs>
                <a:gs pos="100000">
                  <a:srgbClr val="DD8047">
                    <a:lumMod val="50000"/>
                    <a:tint val="23500"/>
                    <a:satMod val="160000"/>
                  </a:srgbClr>
                </a:gs>
              </a:gsLst>
              <a:lin ang="18900000" scaled="1"/>
              <a:tileRect/>
            </a:gradFill>
            <a:ln w="28575">
              <a:solidFill>
                <a:schemeClr val="accent2">
                  <a:lumMod val="50000"/>
                </a:schemeClr>
              </a:solidFill>
            </a:ln>
          </c:spPr>
          <c:invertIfNegative val="0"/>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Sheet1!$C$2:$C$12</c:f>
              <c:numCache>
                <c:formatCode>0.0</c:formatCode>
                <c:ptCount val="11"/>
                <c:pt idx="0">
                  <c:v>36.099352500000137</c:v>
                </c:pt>
                <c:pt idx="1">
                  <c:v>18.732042199999924</c:v>
                </c:pt>
                <c:pt idx="2">
                  <c:v>35.908480000000004</c:v>
                </c:pt>
                <c:pt idx="3">
                  <c:v>45.043532700000114</c:v>
                </c:pt>
                <c:pt idx="4">
                  <c:v>69.162298799999988</c:v>
                </c:pt>
                <c:pt idx="5">
                  <c:v>42.8228832</c:v>
                </c:pt>
                <c:pt idx="6">
                  <c:v>48.306185200000002</c:v>
                </c:pt>
                <c:pt idx="7">
                  <c:v>13.59625</c:v>
                </c:pt>
                <c:pt idx="8">
                  <c:v>24.001522399999935</c:v>
                </c:pt>
                <c:pt idx="9">
                  <c:v>30.173958100000128</c:v>
                </c:pt>
                <c:pt idx="10">
                  <c:v>9.3325290000000027</c:v>
                </c:pt>
              </c:numCache>
            </c:numRef>
          </c:val>
        </c:ser>
        <c:dLbls>
          <c:showLegendKey val="0"/>
          <c:showVal val="0"/>
          <c:showCatName val="0"/>
          <c:showSerName val="0"/>
          <c:showPercent val="0"/>
          <c:showBubbleSize val="0"/>
        </c:dLbls>
        <c:gapWidth val="150"/>
        <c:axId val="130047360"/>
        <c:axId val="130069632"/>
      </c:barChart>
      <c:lineChart>
        <c:grouping val="standard"/>
        <c:varyColors val="0"/>
        <c:ser>
          <c:idx val="2"/>
          <c:order val="2"/>
          <c:tx>
            <c:strRef>
              <c:f>Sheet1!$D$1</c:f>
              <c:strCache>
                <c:ptCount val="1"/>
                <c:pt idx="0">
                  <c:v>Total Non Corpus Collection this Fy v/s Last</c:v>
                </c:pt>
              </c:strCache>
            </c:strRef>
          </c:tx>
          <c:spPr>
            <a:ln>
              <a:solidFill>
                <a:srgbClr val="FF0000"/>
              </a:solidFill>
            </a:ln>
          </c:spPr>
          <c:marker>
            <c:spPr>
              <a:ln>
                <a:solidFill>
                  <a:srgbClr val="FF0000"/>
                </a:solidFill>
              </a:ln>
            </c:spPr>
          </c:marker>
          <c:dLbls>
            <c:dLbl>
              <c:idx val="0"/>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1"/>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2"/>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3"/>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4"/>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5"/>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6"/>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7"/>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8"/>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9"/>
              <c:spPr>
                <a:solidFill>
                  <a:srgbClr val="92D05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dLbl>
              <c:idx val="10"/>
              <c:spPr>
                <a:solidFill>
                  <a:srgbClr val="FF6600"/>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dLbl>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Sheet1!$D$2:$D$12</c:f>
              <c:numCache>
                <c:formatCode>0%</c:formatCode>
                <c:ptCount val="11"/>
                <c:pt idx="0">
                  <c:v>0.18463839760717973</c:v>
                </c:pt>
                <c:pt idx="1">
                  <c:v>6.336157844737357E-2</c:v>
                </c:pt>
                <c:pt idx="2">
                  <c:v>-0.15174255423561556</c:v>
                </c:pt>
                <c:pt idx="3">
                  <c:v>-0.44643733862883123</c:v>
                </c:pt>
                <c:pt idx="4">
                  <c:v>0.61564221395428731</c:v>
                </c:pt>
                <c:pt idx="5">
                  <c:v>0.99994926206000512</c:v>
                </c:pt>
                <c:pt idx="6">
                  <c:v>2.9996527785453835</c:v>
                </c:pt>
                <c:pt idx="7">
                  <c:v>-0.77327744637325024</c:v>
                </c:pt>
                <c:pt idx="8">
                  <c:v>-0.48586948795369422</c:v>
                </c:pt>
                <c:pt idx="9">
                  <c:v>0.62746632902653177</c:v>
                </c:pt>
                <c:pt idx="10">
                  <c:v>-0.32913178363460738</c:v>
                </c:pt>
              </c:numCache>
            </c:numRef>
          </c:val>
          <c:smooth val="0"/>
        </c:ser>
        <c:dLbls>
          <c:showLegendKey val="0"/>
          <c:showVal val="0"/>
          <c:showCatName val="0"/>
          <c:showSerName val="0"/>
          <c:showPercent val="0"/>
          <c:showBubbleSize val="0"/>
        </c:dLbls>
        <c:marker val="1"/>
        <c:smooth val="0"/>
        <c:axId val="130072960"/>
        <c:axId val="130071168"/>
      </c:lineChart>
      <c:catAx>
        <c:axId val="130047360"/>
        <c:scaling>
          <c:orientation val="minMax"/>
        </c:scaling>
        <c:delete val="0"/>
        <c:axPos val="b"/>
        <c:majorTickMark val="out"/>
        <c:minorTickMark val="none"/>
        <c:tickLblPos val="nextTo"/>
        <c:txPr>
          <a:bodyPr/>
          <a:lstStyle/>
          <a:p>
            <a:pPr>
              <a:defRPr sz="1000">
                <a:latin typeface="Arial" pitchFamily="34" charset="0"/>
                <a:cs typeface="Arial" pitchFamily="34" charset="0"/>
              </a:defRPr>
            </a:pPr>
            <a:endParaRPr lang="en-US"/>
          </a:p>
        </c:txPr>
        <c:crossAx val="130069632"/>
        <c:crosses val="autoZero"/>
        <c:auto val="1"/>
        <c:lblAlgn val="ctr"/>
        <c:lblOffset val="100"/>
        <c:noMultiLvlLbl val="0"/>
      </c:catAx>
      <c:valAx>
        <c:axId val="130069632"/>
        <c:scaling>
          <c:orientation val="minMax"/>
        </c:scaling>
        <c:delete val="0"/>
        <c:axPos val="l"/>
        <c:numFmt formatCode="0.0" sourceLinked="1"/>
        <c:majorTickMark val="out"/>
        <c:minorTickMark val="none"/>
        <c:tickLblPos val="nextTo"/>
        <c:txPr>
          <a:bodyPr/>
          <a:lstStyle/>
          <a:p>
            <a:pPr>
              <a:defRPr sz="1000">
                <a:latin typeface="Arial" pitchFamily="34" charset="0"/>
                <a:cs typeface="Arial" pitchFamily="34" charset="0"/>
              </a:defRPr>
            </a:pPr>
            <a:endParaRPr lang="en-US"/>
          </a:p>
        </c:txPr>
        <c:crossAx val="130047360"/>
        <c:crosses val="autoZero"/>
        <c:crossBetween val="between"/>
      </c:valAx>
      <c:valAx>
        <c:axId val="130071168"/>
        <c:scaling>
          <c:orientation val="minMax"/>
        </c:scaling>
        <c:delete val="0"/>
        <c:axPos val="r"/>
        <c:numFmt formatCode="0%" sourceLinked="1"/>
        <c:majorTickMark val="out"/>
        <c:minorTickMark val="none"/>
        <c:tickLblPos val="nextTo"/>
        <c:txPr>
          <a:bodyPr/>
          <a:lstStyle/>
          <a:p>
            <a:pPr>
              <a:defRPr sz="1000">
                <a:latin typeface="Arial" pitchFamily="34" charset="0"/>
                <a:cs typeface="Arial" pitchFamily="34" charset="0"/>
              </a:defRPr>
            </a:pPr>
            <a:endParaRPr lang="en-US"/>
          </a:p>
        </c:txPr>
        <c:crossAx val="130072960"/>
        <c:crosses val="max"/>
        <c:crossBetween val="between"/>
      </c:valAx>
      <c:catAx>
        <c:axId val="130072960"/>
        <c:scaling>
          <c:orientation val="minMax"/>
        </c:scaling>
        <c:delete val="1"/>
        <c:axPos val="b"/>
        <c:majorTickMark val="out"/>
        <c:minorTickMark val="none"/>
        <c:tickLblPos val="none"/>
        <c:crossAx val="130071168"/>
        <c:crosses val="autoZero"/>
        <c:auto val="1"/>
        <c:lblAlgn val="ctr"/>
        <c:lblOffset val="100"/>
        <c:noMultiLvlLbl val="0"/>
      </c:catAx>
    </c:plotArea>
    <c:legend>
      <c:legendPos val="t"/>
      <c:layout>
        <c:manualLayout>
          <c:xMode val="edge"/>
          <c:yMode val="edge"/>
          <c:x val="0.05"/>
          <c:y val="0.05"/>
          <c:w val="0.9"/>
          <c:h val="4.7397856517935336E-2"/>
        </c:manualLayout>
      </c:layout>
      <c:overlay val="0"/>
      <c:txPr>
        <a:bodyPr/>
        <a:lstStyle/>
        <a:p>
          <a:pPr>
            <a:defRPr sz="1000">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FY 12-13</c:v>
                </c:pt>
              </c:strCache>
            </c:strRef>
          </c:tx>
          <c:invertIfNegative val="0"/>
          <c:dPt>
            <c:idx val="0"/>
            <c:invertIfNegative val="0"/>
            <c:bubble3D val="0"/>
            <c:spPr>
              <a:solidFill>
                <a:schemeClr val="accent1">
                  <a:lumMod val="40000"/>
                  <a:lumOff val="60000"/>
                </a:schemeClr>
              </a:solidFill>
            </c:spPr>
          </c:dPt>
          <c:dPt>
            <c:idx val="1"/>
            <c:invertIfNegative val="0"/>
            <c:bubble3D val="0"/>
            <c:spPr>
              <a:solidFill>
                <a:schemeClr val="accent1">
                  <a:lumMod val="75000"/>
                </a:schemeClr>
              </a:solidFill>
            </c:spPr>
          </c:dPt>
          <c:dLbls>
            <c:dLbl>
              <c:idx val="0"/>
              <c:layout>
                <c:manualLayout>
                  <c:x val="6.6666666666666983E-3"/>
                  <c:y val="-2.5862068965517241E-2"/>
                </c:manualLayout>
              </c:layout>
              <c:showLegendKey val="0"/>
              <c:showVal val="1"/>
              <c:showCatName val="0"/>
              <c:showSerName val="0"/>
              <c:showPercent val="0"/>
              <c:showBubbleSize val="0"/>
            </c:dLbl>
            <c:dLbl>
              <c:idx val="1"/>
              <c:layout>
                <c:manualLayout>
                  <c:x val="2.1666666666666671E-2"/>
                  <c:y val="-2.8735632183908056E-2"/>
                </c:manualLayout>
              </c:layout>
              <c:showLegendKey val="0"/>
              <c:showVal val="1"/>
              <c:showCatName val="0"/>
              <c:showSerName val="0"/>
              <c:showPercent val="0"/>
              <c:showBubbleSize val="0"/>
            </c:dLbl>
            <c:txPr>
              <a:bodyPr/>
              <a:lstStyle/>
              <a:p>
                <a:pPr>
                  <a:defRPr sz="14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Sheet1!$A$2:$A$3</c:f>
              <c:strCache>
                <c:ptCount val="2"/>
                <c:pt idx="0">
                  <c:v>No of New Enrolment</c:v>
                </c:pt>
                <c:pt idx="1">
                  <c:v>Value of New Enrolment</c:v>
                </c:pt>
              </c:strCache>
            </c:strRef>
          </c:cat>
          <c:val>
            <c:numRef>
              <c:f>Sheet1!$B$2:$B$3</c:f>
              <c:numCache>
                <c:formatCode>0.0</c:formatCode>
                <c:ptCount val="2"/>
                <c:pt idx="0" formatCode="0">
                  <c:v>1387</c:v>
                </c:pt>
                <c:pt idx="1">
                  <c:v>1203.1638299999956</c:v>
                </c:pt>
              </c:numCache>
            </c:numRef>
          </c:val>
        </c:ser>
        <c:ser>
          <c:idx val="1"/>
          <c:order val="1"/>
          <c:tx>
            <c:strRef>
              <c:f>Sheet1!$C$1</c:f>
              <c:strCache>
                <c:ptCount val="1"/>
                <c:pt idx="0">
                  <c:v>FY 13-14</c:v>
                </c:pt>
              </c:strCache>
            </c:strRef>
          </c:tx>
          <c:spPr>
            <a:solidFill>
              <a:schemeClr val="accent2">
                <a:lumMod val="40000"/>
                <a:lumOff val="60000"/>
              </a:schemeClr>
            </a:solidFill>
          </c:spPr>
          <c:invertIfNegative val="0"/>
          <c:dPt>
            <c:idx val="0"/>
            <c:invertIfNegative val="0"/>
            <c:bubble3D val="0"/>
            <c:spPr>
              <a:solidFill>
                <a:schemeClr val="accent2">
                  <a:lumMod val="20000"/>
                  <a:lumOff val="80000"/>
                </a:schemeClr>
              </a:solidFill>
            </c:spPr>
          </c:dPt>
          <c:dPt>
            <c:idx val="1"/>
            <c:invertIfNegative val="0"/>
            <c:bubble3D val="0"/>
            <c:spPr>
              <a:solidFill>
                <a:srgbClr val="FF9933"/>
              </a:solidFill>
            </c:spPr>
          </c:dPt>
          <c:dLbls>
            <c:dLbl>
              <c:idx val="0"/>
              <c:layout>
                <c:manualLayout>
                  <c:x val="2.1666666666666671E-2"/>
                  <c:y val="-2.8735632183908056E-2"/>
                </c:manualLayout>
              </c:layout>
              <c:spPr>
                <a:solidFill>
                  <a:srgbClr val="FF6600"/>
                </a:solidFill>
              </c:spPr>
              <c:txPr>
                <a:bodyPr/>
                <a:lstStyle/>
                <a:p>
                  <a:pPr>
                    <a:defRPr sz="1400" b="1">
                      <a:latin typeface="Arial" pitchFamily="34" charset="0"/>
                      <a:cs typeface="Arial" pitchFamily="34" charset="0"/>
                    </a:defRPr>
                  </a:pPr>
                  <a:endParaRPr lang="en-US"/>
                </a:p>
              </c:txPr>
              <c:showLegendKey val="0"/>
              <c:showVal val="1"/>
              <c:showCatName val="0"/>
              <c:showSerName val="0"/>
              <c:showPercent val="0"/>
              <c:showBubbleSize val="0"/>
            </c:dLbl>
            <c:dLbl>
              <c:idx val="1"/>
              <c:layout>
                <c:manualLayout>
                  <c:x val="1.1666666666666709E-2"/>
                  <c:y val="-1.7241379310344827E-2"/>
                </c:manualLayout>
              </c:layout>
              <c:spPr>
                <a:solidFill>
                  <a:srgbClr val="FF6600"/>
                </a:solidFill>
              </c:spPr>
              <c:txPr>
                <a:bodyPr/>
                <a:lstStyle/>
                <a:p>
                  <a:pPr>
                    <a:defRPr sz="1400" b="1">
                      <a:latin typeface="Arial" pitchFamily="34" charset="0"/>
                      <a:cs typeface="Arial" pitchFamily="34" charset="0"/>
                    </a:defRPr>
                  </a:pPr>
                  <a:endParaRPr lang="en-US"/>
                </a:p>
              </c:txPr>
              <c:showLegendKey val="0"/>
              <c:showVal val="1"/>
              <c:showCatName val="0"/>
              <c:showSerName val="0"/>
              <c:showPercent val="0"/>
              <c:showBubbleSize val="0"/>
            </c:dLbl>
            <c:txPr>
              <a:bodyPr/>
              <a:lstStyle/>
              <a:p>
                <a:pPr>
                  <a:defRPr sz="14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Sheet1!$A$2:$A$3</c:f>
              <c:strCache>
                <c:ptCount val="2"/>
                <c:pt idx="0">
                  <c:v>No of New Enrolment</c:v>
                </c:pt>
                <c:pt idx="1">
                  <c:v>Value of New Enrolment</c:v>
                </c:pt>
              </c:strCache>
            </c:strRef>
          </c:cat>
          <c:val>
            <c:numRef>
              <c:f>Sheet1!$C$2:$C$3</c:f>
              <c:numCache>
                <c:formatCode>0.0</c:formatCode>
                <c:ptCount val="2"/>
                <c:pt idx="0" formatCode="0">
                  <c:v>1069</c:v>
                </c:pt>
                <c:pt idx="1">
                  <c:v>934.10949999999991</c:v>
                </c:pt>
              </c:numCache>
            </c:numRef>
          </c:val>
        </c:ser>
        <c:dLbls>
          <c:showLegendKey val="0"/>
          <c:showVal val="0"/>
          <c:showCatName val="0"/>
          <c:showSerName val="0"/>
          <c:showPercent val="0"/>
          <c:showBubbleSize val="0"/>
        </c:dLbls>
        <c:gapWidth val="150"/>
        <c:axId val="130233856"/>
        <c:axId val="130235392"/>
      </c:barChart>
      <c:catAx>
        <c:axId val="130233856"/>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130235392"/>
        <c:crosses val="autoZero"/>
        <c:auto val="1"/>
        <c:lblAlgn val="ctr"/>
        <c:lblOffset val="100"/>
        <c:noMultiLvlLbl val="0"/>
      </c:catAx>
      <c:valAx>
        <c:axId val="130235392"/>
        <c:scaling>
          <c:orientation val="minMax"/>
        </c:scaling>
        <c:delete val="1"/>
        <c:axPos val="l"/>
        <c:numFmt formatCode="0" sourceLinked="1"/>
        <c:majorTickMark val="out"/>
        <c:minorTickMark val="none"/>
        <c:tickLblPos val="none"/>
        <c:crossAx val="130233856"/>
        <c:crosses val="autoZero"/>
        <c:crossBetween val="between"/>
      </c:valAx>
    </c:plotArea>
    <c:legend>
      <c:legendPos val="t"/>
      <c:overlay val="0"/>
      <c:txPr>
        <a:bodyPr/>
        <a:lstStyle/>
        <a:p>
          <a:pPr>
            <a:defRPr sz="10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181818181818268E-2"/>
          <c:y val="0.20442974901574804"/>
          <c:w val="0.96666666666666667"/>
          <c:h val="0.71435931348425263"/>
        </c:manualLayout>
      </c:layout>
      <c:barChart>
        <c:barDir val="col"/>
        <c:grouping val="clustered"/>
        <c:varyColors val="0"/>
        <c:ser>
          <c:idx val="1"/>
          <c:order val="1"/>
          <c:tx>
            <c:strRef>
              <c:f>Sheet1!$C$1</c:f>
              <c:strCache>
                <c:ptCount val="1"/>
                <c:pt idx="0">
                  <c:v>Value of Renewals MoM (in Lakhs)</c:v>
                </c:pt>
              </c:strCache>
            </c:strRef>
          </c:tx>
          <c:invertIfNegative val="0"/>
          <c:dPt>
            <c:idx val="1"/>
            <c:invertIfNegative val="0"/>
            <c:bubble3D val="0"/>
            <c:spPr>
              <a:ln w="38100"/>
            </c:spPr>
          </c:dPt>
          <c:dLbls>
            <c:spPr>
              <a:solidFill>
                <a:schemeClr val="tx2">
                  <a:lumMod val="40000"/>
                  <a:lumOff val="60000"/>
                </a:schemeClr>
              </a:solidFill>
            </c:spPr>
            <c:txPr>
              <a:bodyPr/>
              <a:lstStyle/>
              <a:p>
                <a:pPr>
                  <a:defRPr sz="9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Sheet1!$C$2:$C$12</c:f>
              <c:numCache>
                <c:formatCode>0.00</c:formatCode>
                <c:ptCount val="11"/>
                <c:pt idx="0">
                  <c:v>38.774932500000013</c:v>
                </c:pt>
                <c:pt idx="1">
                  <c:v>27.221717199999986</c:v>
                </c:pt>
                <c:pt idx="2">
                  <c:v>42.478850000000001</c:v>
                </c:pt>
                <c:pt idx="3">
                  <c:v>43.885072700000009</c:v>
                </c:pt>
                <c:pt idx="4">
                  <c:v>58.49974000000001</c:v>
                </c:pt>
                <c:pt idx="5">
                  <c:v>25.4448632</c:v>
                </c:pt>
                <c:pt idx="6">
                  <c:v>17.182961200000001</c:v>
                </c:pt>
                <c:pt idx="7">
                  <c:v>15.300580000000034</c:v>
                </c:pt>
                <c:pt idx="8">
                  <c:v>24.487429999999897</c:v>
                </c:pt>
                <c:pt idx="9">
                  <c:v>31.147060000000035</c:v>
                </c:pt>
                <c:pt idx="10">
                  <c:v>15.922690000000006</c:v>
                </c:pt>
              </c:numCache>
            </c:numRef>
          </c:val>
        </c:ser>
        <c:dLbls>
          <c:showLegendKey val="0"/>
          <c:showVal val="0"/>
          <c:showCatName val="0"/>
          <c:showSerName val="0"/>
          <c:showPercent val="0"/>
          <c:showBubbleSize val="0"/>
        </c:dLbls>
        <c:gapWidth val="150"/>
        <c:axId val="134529408"/>
        <c:axId val="134530944"/>
      </c:barChart>
      <c:lineChart>
        <c:grouping val="stacked"/>
        <c:varyColors val="0"/>
        <c:ser>
          <c:idx val="0"/>
          <c:order val="0"/>
          <c:tx>
            <c:strRef>
              <c:f>Sheet1!$B$1</c:f>
              <c:strCache>
                <c:ptCount val="1"/>
                <c:pt idx="0">
                  <c:v>No of Renewals MoM</c:v>
                </c:pt>
              </c:strCache>
            </c:strRef>
          </c:tx>
          <c:spPr>
            <a:ln w="38100">
              <a:solidFill>
                <a:srgbClr val="C00000"/>
              </a:solidFill>
            </a:ln>
          </c:spPr>
          <c:marker>
            <c:spPr>
              <a:ln w="38100">
                <a:solidFill>
                  <a:srgbClr val="C00000"/>
                </a:solidFill>
              </a:ln>
            </c:spPr>
          </c:marker>
          <c:dLbls>
            <c:dLbl>
              <c:idx val="0"/>
              <c:layout>
                <c:manualLayout>
                  <c:x val="-2.7272727272727441E-2"/>
                  <c:y val="-5.128205128205128E-2"/>
                </c:manualLayout>
              </c:layout>
              <c:showLegendKey val="0"/>
              <c:showVal val="1"/>
              <c:showCatName val="0"/>
              <c:showSerName val="0"/>
              <c:showPercent val="0"/>
              <c:showBubbleSize val="0"/>
            </c:dLbl>
            <c:dLbl>
              <c:idx val="1"/>
              <c:layout>
                <c:manualLayout>
                  <c:x val="-3.333333333333334E-2"/>
                  <c:y val="-4.8076923076923114E-2"/>
                </c:manualLayout>
              </c:layout>
              <c:showLegendKey val="0"/>
              <c:showVal val="1"/>
              <c:showCatName val="0"/>
              <c:showSerName val="0"/>
              <c:showPercent val="0"/>
              <c:showBubbleSize val="0"/>
            </c:dLbl>
            <c:dLbl>
              <c:idx val="2"/>
              <c:layout>
                <c:manualLayout>
                  <c:x val="-3.0303030303030311E-2"/>
                  <c:y val="-5.4487179487179488E-2"/>
                </c:manualLayout>
              </c:layout>
              <c:showLegendKey val="0"/>
              <c:showVal val="1"/>
              <c:showCatName val="0"/>
              <c:showSerName val="0"/>
              <c:showPercent val="0"/>
              <c:showBubbleSize val="0"/>
            </c:dLbl>
            <c:dLbl>
              <c:idx val="3"/>
              <c:layout>
                <c:manualLayout>
                  <c:x val="-3.6363636363636362E-2"/>
                  <c:y val="-3.8461538461538464E-2"/>
                </c:manualLayout>
              </c:layout>
              <c:showLegendKey val="0"/>
              <c:showVal val="1"/>
              <c:showCatName val="0"/>
              <c:showSerName val="0"/>
              <c:showPercent val="0"/>
              <c:showBubbleSize val="0"/>
            </c:dLbl>
            <c:dLbl>
              <c:idx val="4"/>
              <c:layout>
                <c:manualLayout>
                  <c:x val="3.0303030303030312E-3"/>
                  <c:y val="-1.6025893397940645E-2"/>
                </c:manualLayout>
              </c:layout>
              <c:showLegendKey val="0"/>
              <c:showVal val="1"/>
              <c:showCatName val="0"/>
              <c:showSerName val="0"/>
              <c:showPercent val="0"/>
              <c:showBubbleSize val="0"/>
            </c:dLbl>
            <c:dLbl>
              <c:idx val="5"/>
              <c:layout>
                <c:manualLayout>
                  <c:x val="-3.0303030303030312E-3"/>
                  <c:y val="-3.2051282051282055E-2"/>
                </c:manualLayout>
              </c:layout>
              <c:showLegendKey val="0"/>
              <c:showVal val="1"/>
              <c:showCatName val="0"/>
              <c:showSerName val="0"/>
              <c:showPercent val="0"/>
              <c:showBubbleSize val="0"/>
            </c:dLbl>
            <c:dLbl>
              <c:idx val="6"/>
              <c:layout>
                <c:manualLayout>
                  <c:x val="-9.0909090909091338E-3"/>
                  <c:y val="-1.9230769230769332E-2"/>
                </c:manualLayout>
              </c:layout>
              <c:showLegendKey val="0"/>
              <c:showVal val="1"/>
              <c:showCatName val="0"/>
              <c:showSerName val="0"/>
              <c:showPercent val="0"/>
              <c:showBubbleSize val="0"/>
            </c:dLbl>
            <c:dLbl>
              <c:idx val="7"/>
              <c:layout>
                <c:manualLayout>
                  <c:x val="-1.5151515151515181E-2"/>
                  <c:y val="-4.8076923076923114E-2"/>
                </c:manualLayout>
              </c:layout>
              <c:showLegendKey val="0"/>
              <c:showVal val="1"/>
              <c:showCatName val="0"/>
              <c:showSerName val="0"/>
              <c:showPercent val="0"/>
              <c:showBubbleSize val="0"/>
            </c:dLbl>
            <c:dLbl>
              <c:idx val="8"/>
              <c:layout>
                <c:manualLayout>
                  <c:x val="-1.2121212121212118E-2"/>
                  <c:y val="-5.4487179487179488E-2"/>
                </c:manualLayout>
              </c:layout>
              <c:showLegendKey val="0"/>
              <c:showVal val="1"/>
              <c:showCatName val="0"/>
              <c:showSerName val="0"/>
              <c:showPercent val="0"/>
              <c:showBubbleSize val="0"/>
            </c:dLbl>
            <c:dLbl>
              <c:idx val="9"/>
              <c:layout>
                <c:manualLayout>
                  <c:x val="-2.7272727272727441E-2"/>
                  <c:y val="-4.4871794871794893E-2"/>
                </c:manualLayout>
              </c:layout>
              <c:showLegendKey val="0"/>
              <c:showVal val="1"/>
              <c:showCatName val="0"/>
              <c:showSerName val="0"/>
              <c:showPercent val="0"/>
              <c:showBubbleSize val="0"/>
            </c:dLbl>
            <c:dLbl>
              <c:idx val="10"/>
              <c:layout>
                <c:manualLayout>
                  <c:x val="-3.333333333333334E-2"/>
                  <c:y val="-4.4871794871794893E-2"/>
                </c:manualLayout>
              </c:layout>
              <c:showLegendKey val="0"/>
              <c:showVal val="1"/>
              <c:showCatName val="0"/>
              <c:showSerName val="0"/>
              <c:showPercent val="0"/>
              <c:showBubbleSize val="0"/>
            </c:dLbl>
            <c:txPr>
              <a:bodyPr/>
              <a:lstStyle/>
              <a:p>
                <a:pPr>
                  <a:defRPr sz="12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Sheet1!$A$2:$A$12</c:f>
              <c:strCache>
                <c:ptCount val="11"/>
                <c:pt idx="0">
                  <c:v>April</c:v>
                </c:pt>
                <c:pt idx="1">
                  <c:v>May</c:v>
                </c:pt>
                <c:pt idx="2">
                  <c:v>June</c:v>
                </c:pt>
                <c:pt idx="3">
                  <c:v>July</c:v>
                </c:pt>
                <c:pt idx="4">
                  <c:v>August</c:v>
                </c:pt>
                <c:pt idx="5">
                  <c:v>September</c:v>
                </c:pt>
                <c:pt idx="6">
                  <c:v>October</c:v>
                </c:pt>
                <c:pt idx="7">
                  <c:v>November</c:v>
                </c:pt>
                <c:pt idx="8">
                  <c:v>December</c:v>
                </c:pt>
                <c:pt idx="9">
                  <c:v>January</c:v>
                </c:pt>
                <c:pt idx="10">
                  <c:v>February</c:v>
                </c:pt>
              </c:strCache>
            </c:strRef>
          </c:cat>
          <c:val>
            <c:numRef>
              <c:f>Sheet1!$B$2:$B$12</c:f>
              <c:numCache>
                <c:formatCode>0</c:formatCode>
                <c:ptCount val="11"/>
                <c:pt idx="0">
                  <c:v>280</c:v>
                </c:pt>
                <c:pt idx="1">
                  <c:v>132</c:v>
                </c:pt>
                <c:pt idx="2">
                  <c:v>150</c:v>
                </c:pt>
                <c:pt idx="3">
                  <c:v>264</c:v>
                </c:pt>
                <c:pt idx="4">
                  <c:v>573</c:v>
                </c:pt>
                <c:pt idx="5">
                  <c:v>346</c:v>
                </c:pt>
                <c:pt idx="6">
                  <c:v>109</c:v>
                </c:pt>
                <c:pt idx="7">
                  <c:v>115</c:v>
                </c:pt>
                <c:pt idx="8">
                  <c:v>233</c:v>
                </c:pt>
                <c:pt idx="9">
                  <c:v>527</c:v>
                </c:pt>
                <c:pt idx="10">
                  <c:v>122</c:v>
                </c:pt>
              </c:numCache>
            </c:numRef>
          </c:val>
          <c:smooth val="0"/>
        </c:ser>
        <c:dLbls>
          <c:showLegendKey val="0"/>
          <c:showVal val="0"/>
          <c:showCatName val="0"/>
          <c:showSerName val="0"/>
          <c:showPercent val="0"/>
          <c:showBubbleSize val="0"/>
        </c:dLbls>
        <c:marker val="1"/>
        <c:smooth val="0"/>
        <c:axId val="134529408"/>
        <c:axId val="134530944"/>
      </c:lineChart>
      <c:catAx>
        <c:axId val="134529408"/>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134530944"/>
        <c:crosses val="autoZero"/>
        <c:auto val="1"/>
        <c:lblAlgn val="ctr"/>
        <c:lblOffset val="100"/>
        <c:noMultiLvlLbl val="0"/>
      </c:catAx>
      <c:valAx>
        <c:axId val="134530944"/>
        <c:scaling>
          <c:orientation val="minMax"/>
        </c:scaling>
        <c:delete val="1"/>
        <c:axPos val="l"/>
        <c:numFmt formatCode="0.00" sourceLinked="1"/>
        <c:majorTickMark val="out"/>
        <c:minorTickMark val="none"/>
        <c:tickLblPos val="none"/>
        <c:crossAx val="134529408"/>
        <c:crosses val="autoZero"/>
        <c:crossBetween val="between"/>
      </c:valAx>
    </c:plotArea>
    <c:legend>
      <c:legendPos val="t"/>
      <c:layout>
        <c:manualLayout>
          <c:xMode val="edge"/>
          <c:yMode val="edge"/>
          <c:x val="7.9120734908137112E-3"/>
          <c:y val="0.10937500000000012"/>
          <c:w val="0.9902364590789785"/>
          <c:h val="0.11849224901574806"/>
        </c:manualLayout>
      </c:layout>
      <c:overlay val="0"/>
      <c:txPr>
        <a:bodyPr/>
        <a:lstStyle/>
        <a:p>
          <a:pPr>
            <a:defRPr sz="1100">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Jan-12</c:v>
                </c:pt>
              </c:strCache>
            </c:strRef>
          </c:tx>
          <c:spPr>
            <a:solidFill>
              <a:srgbClr val="F97F67"/>
            </a:solidFill>
            <a:ln w="28575">
              <a:solidFill>
                <a:srgbClr val="FF0000"/>
              </a:solidFill>
            </a:ln>
          </c:spPr>
          <c:invertIfNegative val="0"/>
          <c:dLbls>
            <c:dLbl>
              <c:idx val="0"/>
              <c:layout>
                <c:manualLayout>
                  <c:x val="-1.4583333333333341E-2"/>
                  <c:y val="1.5625E-2"/>
                </c:manualLayout>
              </c:layout>
              <c:dLblPos val="outEnd"/>
              <c:showLegendKey val="0"/>
              <c:showVal val="1"/>
              <c:showCatName val="0"/>
              <c:showSerName val="0"/>
              <c:showPercent val="0"/>
              <c:showBubbleSize val="0"/>
            </c:dLbl>
            <c:dLbl>
              <c:idx val="1"/>
              <c:layout>
                <c:manualLayout>
                  <c:x val="-1.9746281714785728E-2"/>
                  <c:y val="1.2500000000000001E-2"/>
                </c:manualLayout>
              </c:layout>
              <c:dLblPos val="outEnd"/>
              <c:showLegendKey val="0"/>
              <c:showVal val="1"/>
              <c:showCatName val="0"/>
              <c:showSerName val="0"/>
              <c:showPercent val="0"/>
              <c:showBubbleSize val="0"/>
            </c:dLbl>
            <c:dLbl>
              <c:idx val="2"/>
              <c:layout>
                <c:manualLayout>
                  <c:x val="-3.3816425120772944E-2"/>
                  <c:y val="-6.2500000000001331E-3"/>
                </c:manualLayout>
              </c:layout>
              <c:dLblPos val="outEnd"/>
              <c:showLegendKey val="0"/>
              <c:showVal val="1"/>
              <c:showCatName val="0"/>
              <c:showSerName val="0"/>
              <c:showPercent val="0"/>
              <c:showBubbleSize val="0"/>
            </c:dLbl>
            <c:dLbl>
              <c:idx val="3"/>
              <c:layout>
                <c:manualLayout>
                  <c:x val="-2.9166666666666667E-2"/>
                  <c:y val="0"/>
                </c:manualLayout>
              </c:layout>
              <c:dLblPos val="outEnd"/>
              <c:showLegendKey val="0"/>
              <c:showVal val="1"/>
              <c:showCatName val="0"/>
              <c:showSerName val="0"/>
              <c:showPercent val="0"/>
              <c:showBubbleSize val="0"/>
            </c:dLbl>
            <c:spPr>
              <a:solidFill>
                <a:srgbClr val="F97F67"/>
              </a:solidFill>
              <a:ln w="28575">
                <a:solidFill>
                  <a:srgbClr val="FF0000"/>
                </a:solidFill>
              </a:ln>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Sheet1!$B$1:$E$1</c:f>
              <c:strCache>
                <c:ptCount val="4"/>
                <c:pt idx="0">
                  <c:v>Total Visits</c:v>
                </c:pt>
                <c:pt idx="1">
                  <c:v>Desktop</c:v>
                </c:pt>
                <c:pt idx="2">
                  <c:v>Mobile</c:v>
                </c:pt>
                <c:pt idx="3">
                  <c:v>Tablet</c:v>
                </c:pt>
              </c:strCache>
            </c:strRef>
          </c:cat>
          <c:val>
            <c:numRef>
              <c:f>Sheet1!$B$2:$E$2</c:f>
              <c:numCache>
                <c:formatCode>#,##0</c:formatCode>
                <c:ptCount val="4"/>
                <c:pt idx="0">
                  <c:v>39940</c:v>
                </c:pt>
                <c:pt idx="1">
                  <c:v>37929</c:v>
                </c:pt>
                <c:pt idx="2">
                  <c:v>1544</c:v>
                </c:pt>
                <c:pt idx="3">
                  <c:v>467</c:v>
                </c:pt>
              </c:numCache>
            </c:numRef>
          </c:val>
        </c:ser>
        <c:ser>
          <c:idx val="1"/>
          <c:order val="1"/>
          <c:tx>
            <c:strRef>
              <c:f>Sheet1!$A$3</c:f>
              <c:strCache>
                <c:ptCount val="1"/>
                <c:pt idx="0">
                  <c:v>Jan-13</c:v>
                </c:pt>
              </c:strCache>
            </c:strRef>
          </c:tx>
          <c:spPr>
            <a:solidFill>
              <a:srgbClr val="FFFF99"/>
            </a:solidFill>
            <a:ln w="28575">
              <a:solidFill>
                <a:srgbClr val="FFFF00"/>
              </a:solidFill>
            </a:ln>
          </c:spPr>
          <c:invertIfNegative val="0"/>
          <c:dLbls>
            <c:dLbl>
              <c:idx val="1"/>
              <c:layout>
                <c:manualLayout>
                  <c:x val="1.0748792270531399E-2"/>
                  <c:y val="-3.125E-2"/>
                </c:manualLayout>
              </c:layout>
              <c:dLblPos val="outEnd"/>
              <c:showLegendKey val="0"/>
              <c:showVal val="1"/>
              <c:showCatName val="0"/>
              <c:showSerName val="0"/>
              <c:showPercent val="0"/>
              <c:showBubbleSize val="0"/>
            </c:dLbl>
            <c:dLbl>
              <c:idx val="2"/>
              <c:layout>
                <c:manualLayout>
                  <c:x val="-2.2916666666666672E-2"/>
                  <c:y val="-1.8749999999999999E-2"/>
                </c:manualLayout>
              </c:layout>
              <c:dLblPos val="outEnd"/>
              <c:showLegendKey val="0"/>
              <c:showVal val="1"/>
              <c:showCatName val="0"/>
              <c:showSerName val="0"/>
              <c:showPercent val="0"/>
              <c:showBubbleSize val="0"/>
            </c:dLbl>
            <c:dLbl>
              <c:idx val="3"/>
              <c:layout>
                <c:manualLayout>
                  <c:x val="-1.0416666666666666E-2"/>
                  <c:y val="-3.1250000000000058E-3"/>
                </c:manualLayout>
              </c:layout>
              <c:dLblPos val="outEnd"/>
              <c:showLegendKey val="0"/>
              <c:showVal val="1"/>
              <c:showCatName val="0"/>
              <c:showSerName val="0"/>
              <c:showPercent val="0"/>
              <c:showBubbleSize val="0"/>
            </c:dLbl>
            <c:spPr>
              <a:solidFill>
                <a:srgbClr val="FFFF99"/>
              </a:solidFill>
              <a:ln w="28575">
                <a:solidFill>
                  <a:srgbClr val="FFFF00"/>
                </a:solidFill>
              </a:ln>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Sheet1!$B$1:$E$1</c:f>
              <c:strCache>
                <c:ptCount val="4"/>
                <c:pt idx="0">
                  <c:v>Total Visits</c:v>
                </c:pt>
                <c:pt idx="1">
                  <c:v>Desktop</c:v>
                </c:pt>
                <c:pt idx="2">
                  <c:v>Mobile</c:v>
                </c:pt>
                <c:pt idx="3">
                  <c:v>Tablet</c:v>
                </c:pt>
              </c:strCache>
            </c:strRef>
          </c:cat>
          <c:val>
            <c:numRef>
              <c:f>Sheet1!$B$3:$E$3</c:f>
              <c:numCache>
                <c:formatCode>#,##0</c:formatCode>
                <c:ptCount val="4"/>
                <c:pt idx="0">
                  <c:v>44363</c:v>
                </c:pt>
                <c:pt idx="1">
                  <c:v>38706</c:v>
                </c:pt>
                <c:pt idx="2">
                  <c:v>4094</c:v>
                </c:pt>
                <c:pt idx="3">
                  <c:v>1563</c:v>
                </c:pt>
              </c:numCache>
            </c:numRef>
          </c:val>
        </c:ser>
        <c:ser>
          <c:idx val="2"/>
          <c:order val="2"/>
          <c:tx>
            <c:strRef>
              <c:f>Sheet1!$A$4</c:f>
              <c:strCache>
                <c:ptCount val="1"/>
                <c:pt idx="0">
                  <c:v>Jan-14</c:v>
                </c:pt>
              </c:strCache>
            </c:strRef>
          </c:tx>
          <c:spPr>
            <a:solidFill>
              <a:srgbClr val="92D050"/>
            </a:solidFill>
            <a:ln w="28575">
              <a:solidFill>
                <a:srgbClr val="00B050"/>
              </a:solidFill>
            </a:ln>
          </c:spPr>
          <c:invertIfNegative val="0"/>
          <c:dLbls>
            <c:dLbl>
              <c:idx val="0"/>
              <c:layout>
                <c:manualLayout>
                  <c:x val="6.2500000000000194E-3"/>
                  <c:y val="4.6874999999999986E-2"/>
                </c:manualLayout>
              </c:layout>
              <c:dLblPos val="outEnd"/>
              <c:showLegendKey val="0"/>
              <c:showVal val="1"/>
              <c:showCatName val="0"/>
              <c:showSerName val="0"/>
              <c:showPercent val="0"/>
              <c:showBubbleSize val="0"/>
            </c:dLbl>
            <c:dLbl>
              <c:idx val="1"/>
              <c:layout>
                <c:manualLayout>
                  <c:x val="4.1666666666666683E-3"/>
                  <c:y val="0.05"/>
                </c:manualLayout>
              </c:layout>
              <c:dLblPos val="outEnd"/>
              <c:showLegendKey val="0"/>
              <c:showVal val="1"/>
              <c:showCatName val="0"/>
              <c:showSerName val="0"/>
              <c:showPercent val="0"/>
              <c:showBubbleSize val="0"/>
            </c:dLbl>
            <c:dLbl>
              <c:idx val="3"/>
              <c:layout>
                <c:manualLayout>
                  <c:x val="8.3333333333333367E-3"/>
                  <c:y val="-3.437500000000001E-2"/>
                </c:manualLayout>
              </c:layout>
              <c:dLblPos val="outEnd"/>
              <c:showLegendKey val="0"/>
              <c:showVal val="1"/>
              <c:showCatName val="0"/>
              <c:showSerName val="0"/>
              <c:showPercent val="0"/>
              <c:showBubbleSize val="0"/>
            </c:dLbl>
            <c:spPr>
              <a:solidFill>
                <a:srgbClr val="92D050"/>
              </a:solidFill>
              <a:ln w="28575">
                <a:solidFill>
                  <a:srgbClr val="00B050"/>
                </a:solidFill>
              </a:ln>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Sheet1!$B$1:$E$1</c:f>
              <c:strCache>
                <c:ptCount val="4"/>
                <c:pt idx="0">
                  <c:v>Total Visits</c:v>
                </c:pt>
                <c:pt idx="1">
                  <c:v>Desktop</c:v>
                </c:pt>
                <c:pt idx="2">
                  <c:v>Mobile</c:v>
                </c:pt>
                <c:pt idx="3">
                  <c:v>Tablet</c:v>
                </c:pt>
              </c:strCache>
            </c:strRef>
          </c:cat>
          <c:val>
            <c:numRef>
              <c:f>Sheet1!$B$4:$E$4</c:f>
              <c:numCache>
                <c:formatCode>#,##0</c:formatCode>
                <c:ptCount val="4"/>
                <c:pt idx="0">
                  <c:v>43155</c:v>
                </c:pt>
                <c:pt idx="1">
                  <c:v>32628</c:v>
                </c:pt>
                <c:pt idx="2">
                  <c:v>8476</c:v>
                </c:pt>
                <c:pt idx="3">
                  <c:v>2051</c:v>
                </c:pt>
              </c:numCache>
            </c:numRef>
          </c:val>
        </c:ser>
        <c:dLbls>
          <c:showLegendKey val="0"/>
          <c:showVal val="0"/>
          <c:showCatName val="0"/>
          <c:showSerName val="0"/>
          <c:showPercent val="0"/>
          <c:showBubbleSize val="0"/>
        </c:dLbls>
        <c:gapWidth val="150"/>
        <c:axId val="27597440"/>
        <c:axId val="27607424"/>
      </c:barChart>
      <c:catAx>
        <c:axId val="27597440"/>
        <c:scaling>
          <c:orientation val="minMax"/>
        </c:scaling>
        <c:delete val="0"/>
        <c:axPos val="b"/>
        <c:numFmt formatCode="mmm/yy" sourceLinked="1"/>
        <c:majorTickMark val="out"/>
        <c:minorTickMark val="none"/>
        <c:tickLblPos val="nextTo"/>
        <c:txPr>
          <a:bodyPr/>
          <a:lstStyle/>
          <a:p>
            <a:pPr>
              <a:defRPr sz="1200" b="1">
                <a:effectLst/>
                <a:latin typeface="Arial" pitchFamily="34" charset="0"/>
                <a:cs typeface="Arial" pitchFamily="34" charset="0"/>
              </a:defRPr>
            </a:pPr>
            <a:endParaRPr lang="en-US"/>
          </a:p>
        </c:txPr>
        <c:crossAx val="27607424"/>
        <c:crosses val="autoZero"/>
        <c:auto val="1"/>
        <c:lblAlgn val="ctr"/>
        <c:lblOffset val="100"/>
        <c:noMultiLvlLbl val="0"/>
      </c:catAx>
      <c:valAx>
        <c:axId val="27607424"/>
        <c:scaling>
          <c:orientation val="minMax"/>
        </c:scaling>
        <c:delete val="1"/>
        <c:axPos val="l"/>
        <c:numFmt formatCode="#,##0" sourceLinked="1"/>
        <c:majorTickMark val="out"/>
        <c:minorTickMark val="none"/>
        <c:tickLblPos val="none"/>
        <c:crossAx val="27597440"/>
        <c:crosses val="autoZero"/>
        <c:crossBetween val="between"/>
      </c:valAx>
    </c:plotArea>
    <c:legend>
      <c:legendPos val="t"/>
      <c:layout/>
      <c:overlay val="0"/>
      <c:txPr>
        <a:bodyPr/>
        <a:lstStyle/>
        <a:p>
          <a:pPr>
            <a:defRPr sz="1200">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181818181818268E-2"/>
          <c:y val="0.20442974901574804"/>
          <c:w val="0.96666666666666667"/>
          <c:h val="0.71435931348425263"/>
        </c:manualLayout>
      </c:layout>
      <c:barChart>
        <c:barDir val="col"/>
        <c:grouping val="clustered"/>
        <c:varyColors val="0"/>
        <c:ser>
          <c:idx val="1"/>
          <c:order val="1"/>
          <c:tx>
            <c:strRef>
              <c:f>Sheet1!$B$1</c:f>
              <c:strCache>
                <c:ptCount val="1"/>
                <c:pt idx="0">
                  <c:v>Collection as a % of Total</c:v>
                </c:pt>
              </c:strCache>
            </c:strRef>
          </c:tx>
          <c:spPr>
            <a:solidFill>
              <a:schemeClr val="accent1">
                <a:lumMod val="60000"/>
                <a:lumOff val="40000"/>
              </a:schemeClr>
            </a:solidFill>
          </c:spPr>
          <c:invertIfNegative val="0"/>
          <c:dPt>
            <c:idx val="1"/>
            <c:invertIfNegative val="0"/>
            <c:bubble3D val="0"/>
            <c:spPr>
              <a:solidFill>
                <a:schemeClr val="accent1">
                  <a:lumMod val="60000"/>
                  <a:lumOff val="40000"/>
                </a:schemeClr>
              </a:solidFill>
              <a:ln w="38100"/>
            </c:spPr>
          </c:dPt>
          <c:dLbls>
            <c:spPr>
              <a:solidFill>
                <a:schemeClr val="tx2">
                  <a:lumMod val="40000"/>
                  <a:lumOff val="60000"/>
                </a:schemeClr>
              </a:solidFill>
            </c:spPr>
            <c:txPr>
              <a:bodyPr/>
              <a:lstStyle/>
              <a:p>
                <a:pPr>
                  <a:defRPr sz="1000" b="1">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Sheet1!$A$2:$A$6</c:f>
              <c:strCache>
                <c:ptCount val="5"/>
                <c:pt idx="0">
                  <c:v>SRKD Collection </c:v>
                </c:pt>
                <c:pt idx="1">
                  <c:v>ACRD Collection </c:v>
                </c:pt>
                <c:pt idx="2">
                  <c:v>MHVD Collection</c:v>
                </c:pt>
                <c:pt idx="3">
                  <c:v>RGND Collection</c:v>
                </c:pt>
                <c:pt idx="4">
                  <c:v>Others Collection</c:v>
                </c:pt>
              </c:strCache>
            </c:strRef>
          </c:cat>
          <c:val>
            <c:numRef>
              <c:f>Sheet1!$C$2:$C$6</c:f>
              <c:numCache>
                <c:formatCode>0.00</c:formatCode>
                <c:ptCount val="5"/>
                <c:pt idx="0">
                  <c:v>291.7595733</c:v>
                </c:pt>
                <c:pt idx="1">
                  <c:v>149.45117000000027</c:v>
                </c:pt>
                <c:pt idx="2">
                  <c:v>232.2707293</c:v>
                </c:pt>
                <c:pt idx="3">
                  <c:v>143.86641530000045</c:v>
                </c:pt>
                <c:pt idx="4">
                  <c:v>315.08687389999994</c:v>
                </c:pt>
              </c:numCache>
            </c:numRef>
          </c:val>
        </c:ser>
        <c:dLbls>
          <c:showLegendKey val="0"/>
          <c:showVal val="0"/>
          <c:showCatName val="0"/>
          <c:showSerName val="0"/>
          <c:showPercent val="0"/>
          <c:showBubbleSize val="0"/>
        </c:dLbls>
        <c:gapWidth val="150"/>
        <c:axId val="134941696"/>
        <c:axId val="134963968"/>
      </c:barChart>
      <c:lineChart>
        <c:grouping val="stacked"/>
        <c:varyColors val="0"/>
        <c:ser>
          <c:idx val="0"/>
          <c:order val="0"/>
          <c:tx>
            <c:strRef>
              <c:f>Sheet1!#REF!</c:f>
              <c:strCache>
                <c:ptCount val="1"/>
                <c:pt idx="0">
                  <c:v>#REF!</c:v>
                </c:pt>
              </c:strCache>
            </c:strRef>
          </c:tx>
          <c:spPr>
            <a:ln w="38100">
              <a:solidFill>
                <a:srgbClr val="C00000"/>
              </a:solidFill>
            </a:ln>
          </c:spPr>
          <c:marker>
            <c:spPr>
              <a:ln w="38100">
                <a:solidFill>
                  <a:srgbClr val="C00000"/>
                </a:solidFill>
              </a:ln>
            </c:spPr>
          </c:marker>
          <c:dLbls>
            <c:dLbl>
              <c:idx val="0"/>
              <c:layout>
                <c:manualLayout>
                  <c:x val="-2.7272727272727441E-2"/>
                  <c:y val="-5.128205128205128E-2"/>
                </c:manualLayout>
              </c:layout>
              <c:showLegendKey val="0"/>
              <c:showVal val="1"/>
              <c:showCatName val="0"/>
              <c:showSerName val="0"/>
              <c:showPercent val="0"/>
              <c:showBubbleSize val="0"/>
            </c:dLbl>
            <c:dLbl>
              <c:idx val="1"/>
              <c:layout>
                <c:manualLayout>
                  <c:x val="-3.333333333333334E-2"/>
                  <c:y val="-4.8076923076923114E-2"/>
                </c:manualLayout>
              </c:layout>
              <c:showLegendKey val="0"/>
              <c:showVal val="1"/>
              <c:showCatName val="0"/>
              <c:showSerName val="0"/>
              <c:showPercent val="0"/>
              <c:showBubbleSize val="0"/>
            </c:dLbl>
            <c:dLbl>
              <c:idx val="2"/>
              <c:layout>
                <c:manualLayout>
                  <c:x val="-3.0303030303030311E-2"/>
                  <c:y val="-5.4487179487179488E-2"/>
                </c:manualLayout>
              </c:layout>
              <c:showLegendKey val="0"/>
              <c:showVal val="1"/>
              <c:showCatName val="0"/>
              <c:showSerName val="0"/>
              <c:showPercent val="0"/>
              <c:showBubbleSize val="0"/>
            </c:dLbl>
            <c:dLbl>
              <c:idx val="3"/>
              <c:layout>
                <c:manualLayout>
                  <c:x val="-3.6363636363636362E-2"/>
                  <c:y val="-3.8461538461538464E-2"/>
                </c:manualLayout>
              </c:layout>
              <c:showLegendKey val="0"/>
              <c:showVal val="1"/>
              <c:showCatName val="0"/>
              <c:showSerName val="0"/>
              <c:showPercent val="0"/>
              <c:showBubbleSize val="0"/>
            </c:dLbl>
            <c:dLbl>
              <c:idx val="4"/>
              <c:layout>
                <c:manualLayout>
                  <c:x val="3.0303030303030312E-3"/>
                  <c:y val="-1.6025893397940645E-2"/>
                </c:manualLayout>
              </c:layout>
              <c:showLegendKey val="0"/>
              <c:showVal val="1"/>
              <c:showCatName val="0"/>
              <c:showSerName val="0"/>
              <c:showPercent val="0"/>
              <c:showBubbleSize val="0"/>
            </c:dLbl>
            <c:dLbl>
              <c:idx val="5"/>
              <c:layout>
                <c:manualLayout>
                  <c:x val="-3.0303030303030312E-3"/>
                  <c:y val="-3.2051282051282055E-2"/>
                </c:manualLayout>
              </c:layout>
              <c:showLegendKey val="0"/>
              <c:showVal val="1"/>
              <c:showCatName val="0"/>
              <c:showSerName val="0"/>
              <c:showPercent val="0"/>
              <c:showBubbleSize val="0"/>
            </c:dLbl>
            <c:dLbl>
              <c:idx val="6"/>
              <c:layout>
                <c:manualLayout>
                  <c:x val="-9.0909090909091338E-3"/>
                  <c:y val="-1.9230769230769332E-2"/>
                </c:manualLayout>
              </c:layout>
              <c:showLegendKey val="0"/>
              <c:showVal val="1"/>
              <c:showCatName val="0"/>
              <c:showSerName val="0"/>
              <c:showPercent val="0"/>
              <c:showBubbleSize val="0"/>
            </c:dLbl>
            <c:dLbl>
              <c:idx val="7"/>
              <c:layout>
                <c:manualLayout>
                  <c:x val="-1.5151515151515181E-2"/>
                  <c:y val="-4.8076923076923114E-2"/>
                </c:manualLayout>
              </c:layout>
              <c:showLegendKey val="0"/>
              <c:showVal val="1"/>
              <c:showCatName val="0"/>
              <c:showSerName val="0"/>
              <c:showPercent val="0"/>
              <c:showBubbleSize val="0"/>
            </c:dLbl>
            <c:dLbl>
              <c:idx val="8"/>
              <c:layout>
                <c:manualLayout>
                  <c:x val="-1.2121212121212118E-2"/>
                  <c:y val="-5.4487179487179488E-2"/>
                </c:manualLayout>
              </c:layout>
              <c:showLegendKey val="0"/>
              <c:showVal val="1"/>
              <c:showCatName val="0"/>
              <c:showSerName val="0"/>
              <c:showPercent val="0"/>
              <c:showBubbleSize val="0"/>
            </c:dLbl>
            <c:dLbl>
              <c:idx val="9"/>
              <c:layout>
                <c:manualLayout>
                  <c:x val="-2.7272727272727441E-2"/>
                  <c:y val="-4.4871794871794893E-2"/>
                </c:manualLayout>
              </c:layout>
              <c:showLegendKey val="0"/>
              <c:showVal val="1"/>
              <c:showCatName val="0"/>
              <c:showSerName val="0"/>
              <c:showPercent val="0"/>
              <c:showBubbleSize val="0"/>
            </c:dLbl>
            <c:dLbl>
              <c:idx val="10"/>
              <c:layout>
                <c:manualLayout>
                  <c:x val="-3.333333333333334E-2"/>
                  <c:y val="-4.4871794871794893E-2"/>
                </c:manualLayout>
              </c:layout>
              <c:showLegendKey val="0"/>
              <c:showVal val="1"/>
              <c:showCatName val="0"/>
              <c:showSerName val="0"/>
              <c:showPercent val="0"/>
              <c:showBubbleSize val="0"/>
            </c:dLbl>
            <c:txPr>
              <a:bodyPr/>
              <a:lstStyle/>
              <a:p>
                <a:pPr>
                  <a:defRPr sz="1200" b="1">
                    <a:solidFill>
                      <a:srgbClr val="C00000"/>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Sheet1!$A$2:$A$6</c:f>
              <c:strCache>
                <c:ptCount val="5"/>
                <c:pt idx="0">
                  <c:v>SRKD Collection </c:v>
                </c:pt>
                <c:pt idx="1">
                  <c:v>ACRD Collection </c:v>
                </c:pt>
                <c:pt idx="2">
                  <c:v>MHVD Collection</c:v>
                </c:pt>
                <c:pt idx="3">
                  <c:v>RGND Collection</c:v>
                </c:pt>
                <c:pt idx="4">
                  <c:v>Others Collection</c:v>
                </c:pt>
              </c:strCache>
            </c:strRef>
          </c:cat>
          <c:val>
            <c:numRef>
              <c:f>Sheet1!$B$2:$B$6</c:f>
              <c:numCache>
                <c:formatCode>0%</c:formatCode>
                <c:ptCount val="5"/>
                <c:pt idx="0">
                  <c:v>0.23701367633171747</c:v>
                </c:pt>
                <c:pt idx="1">
                  <c:v>0.12140808554499107</c:v>
                </c:pt>
                <c:pt idx="2">
                  <c:v>0.18868734565578751</c:v>
                </c:pt>
                <c:pt idx="3">
                  <c:v>0.11687125671745242</c:v>
                </c:pt>
                <c:pt idx="4">
                  <c:v>0.25596383180242138</c:v>
                </c:pt>
              </c:numCache>
            </c:numRef>
          </c:val>
          <c:smooth val="0"/>
        </c:ser>
        <c:ser>
          <c:idx val="2"/>
          <c:order val="2"/>
          <c:tx>
            <c:strRef>
              <c:f>Sheet1!$C$1</c:f>
              <c:strCache>
                <c:ptCount val="1"/>
                <c:pt idx="0">
                  <c:v>Total YTD Collection</c:v>
                </c:pt>
              </c:strCache>
            </c:strRef>
          </c:tx>
          <c:cat>
            <c:strRef>
              <c:f>Sheet1!$A$2:$A$6</c:f>
              <c:strCache>
                <c:ptCount val="5"/>
                <c:pt idx="0">
                  <c:v>SRKD Collection </c:v>
                </c:pt>
                <c:pt idx="1">
                  <c:v>ACRD Collection </c:v>
                </c:pt>
                <c:pt idx="2">
                  <c:v>MHVD Collection</c:v>
                </c:pt>
                <c:pt idx="3">
                  <c:v>RGND Collection</c:v>
                </c:pt>
                <c:pt idx="4">
                  <c:v>Others Collection</c:v>
                </c:pt>
              </c:strCache>
            </c:strRef>
          </c:cat>
          <c:val>
            <c:numRef>
              <c:f>Sheet1!#REF!</c:f>
              <c:numCache>
                <c:formatCode>General</c:formatCode>
                <c:ptCount val="1"/>
                <c:pt idx="0">
                  <c:v>1</c:v>
                </c:pt>
              </c:numCache>
            </c:numRef>
          </c:val>
          <c:smooth val="0"/>
        </c:ser>
        <c:dLbls>
          <c:showLegendKey val="0"/>
          <c:showVal val="0"/>
          <c:showCatName val="0"/>
          <c:showSerName val="0"/>
          <c:showPercent val="0"/>
          <c:showBubbleSize val="0"/>
        </c:dLbls>
        <c:marker val="1"/>
        <c:smooth val="0"/>
        <c:axId val="134967296"/>
        <c:axId val="134965504"/>
      </c:lineChart>
      <c:catAx>
        <c:axId val="134941696"/>
        <c:scaling>
          <c:orientation val="minMax"/>
        </c:scaling>
        <c:delete val="0"/>
        <c:axPos val="b"/>
        <c:majorTickMark val="out"/>
        <c:minorTickMark val="none"/>
        <c:tickLblPos val="nextTo"/>
        <c:txPr>
          <a:bodyPr/>
          <a:lstStyle/>
          <a:p>
            <a:pPr>
              <a:defRPr sz="1100">
                <a:latin typeface="Arial" pitchFamily="34" charset="0"/>
                <a:cs typeface="Arial" pitchFamily="34" charset="0"/>
              </a:defRPr>
            </a:pPr>
            <a:endParaRPr lang="en-US"/>
          </a:p>
        </c:txPr>
        <c:crossAx val="134963968"/>
        <c:crosses val="autoZero"/>
        <c:auto val="1"/>
        <c:lblAlgn val="ctr"/>
        <c:lblOffset val="100"/>
        <c:noMultiLvlLbl val="0"/>
      </c:catAx>
      <c:valAx>
        <c:axId val="134963968"/>
        <c:scaling>
          <c:orientation val="minMax"/>
        </c:scaling>
        <c:delete val="0"/>
        <c:axPos val="l"/>
        <c:numFmt formatCode="0.00" sourceLinked="1"/>
        <c:majorTickMark val="out"/>
        <c:minorTickMark val="none"/>
        <c:tickLblPos val="nextTo"/>
        <c:txPr>
          <a:bodyPr/>
          <a:lstStyle/>
          <a:p>
            <a:pPr>
              <a:defRPr sz="1000">
                <a:latin typeface="Arial" pitchFamily="34" charset="0"/>
                <a:cs typeface="Arial" pitchFamily="34" charset="0"/>
              </a:defRPr>
            </a:pPr>
            <a:endParaRPr lang="en-US"/>
          </a:p>
        </c:txPr>
        <c:crossAx val="134941696"/>
        <c:crosses val="autoZero"/>
        <c:crossBetween val="between"/>
      </c:valAx>
      <c:valAx>
        <c:axId val="134965504"/>
        <c:scaling>
          <c:orientation val="minMax"/>
        </c:scaling>
        <c:delete val="0"/>
        <c:axPos val="r"/>
        <c:numFmt formatCode="0%" sourceLinked="1"/>
        <c:majorTickMark val="out"/>
        <c:minorTickMark val="none"/>
        <c:tickLblPos val="nextTo"/>
        <c:txPr>
          <a:bodyPr/>
          <a:lstStyle/>
          <a:p>
            <a:pPr>
              <a:defRPr sz="1000">
                <a:latin typeface="Arial" pitchFamily="34" charset="0"/>
                <a:cs typeface="Arial" pitchFamily="34" charset="0"/>
              </a:defRPr>
            </a:pPr>
            <a:endParaRPr lang="en-US"/>
          </a:p>
        </c:txPr>
        <c:crossAx val="134967296"/>
        <c:crosses val="max"/>
        <c:crossBetween val="between"/>
      </c:valAx>
      <c:catAx>
        <c:axId val="134967296"/>
        <c:scaling>
          <c:orientation val="minMax"/>
        </c:scaling>
        <c:delete val="1"/>
        <c:axPos val="b"/>
        <c:majorTickMark val="out"/>
        <c:minorTickMark val="none"/>
        <c:tickLblPos val="none"/>
        <c:crossAx val="134965504"/>
        <c:crosses val="autoZero"/>
        <c:auto val="1"/>
        <c:lblAlgn val="ctr"/>
        <c:lblOffset val="100"/>
        <c:noMultiLvlLbl val="0"/>
      </c:catAx>
    </c:plotArea>
    <c:plotVisOnly val="1"/>
    <c:dispBlanksAs val="zero"/>
    <c:showDLblsOverMax val="0"/>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3369444444444498"/>
          <c:y val="0"/>
          <c:w val="0.62705555555555792"/>
          <c:h val="1"/>
        </c:manualLayout>
      </c:layout>
      <c:pieChart>
        <c:varyColors val="1"/>
        <c:ser>
          <c:idx val="0"/>
          <c:order val="0"/>
          <c:tx>
            <c:strRef>
              <c:f>Sheet1!$B$1</c:f>
              <c:strCache>
                <c:ptCount val="1"/>
                <c:pt idx="0">
                  <c:v>Sales</c:v>
                </c:pt>
              </c:strCache>
            </c:strRef>
          </c:tx>
          <c:spPr>
            <a:effectLst>
              <a:glow rad="139700">
                <a:schemeClr val="accent4">
                  <a:satMod val="175000"/>
                  <a:alpha val="40000"/>
                </a:schemeClr>
              </a:glow>
            </a:effectLst>
          </c:spPr>
          <c:explosion val="25"/>
          <c:dPt>
            <c:idx val="0"/>
            <c:bubble3D val="0"/>
            <c:spPr>
              <a:solidFill>
                <a:schemeClr val="bg1"/>
              </a:solidFill>
              <a:effectLst>
                <a:glow rad="139700">
                  <a:schemeClr val="accent4">
                    <a:satMod val="175000"/>
                    <a:alpha val="40000"/>
                  </a:schemeClr>
                </a:glow>
              </a:effectLst>
            </c:spPr>
          </c:dPt>
          <c:dPt>
            <c:idx val="1"/>
            <c:bubble3D val="0"/>
            <c:spPr>
              <a:solidFill>
                <a:schemeClr val="bg1"/>
              </a:solidFill>
              <a:effectLst>
                <a:glow rad="139700">
                  <a:schemeClr val="accent4">
                    <a:satMod val="175000"/>
                    <a:alpha val="40000"/>
                  </a:schemeClr>
                </a:glow>
              </a:effectLst>
            </c:spPr>
          </c:dPt>
          <c:dPt>
            <c:idx val="2"/>
            <c:bubble3D val="0"/>
            <c:spPr>
              <a:solidFill>
                <a:schemeClr val="bg1"/>
              </a:solidFill>
              <a:effectLst>
                <a:glow rad="139700">
                  <a:schemeClr val="accent4">
                    <a:satMod val="175000"/>
                    <a:alpha val="40000"/>
                  </a:schemeClr>
                </a:glow>
              </a:effectLst>
            </c:spPr>
          </c:dPt>
          <c:dPt>
            <c:idx val="3"/>
            <c:bubble3D val="0"/>
            <c:spPr>
              <a:solidFill>
                <a:schemeClr val="bg1"/>
              </a:solidFill>
              <a:effectLst>
                <a:glow rad="139700">
                  <a:schemeClr val="accent4">
                    <a:satMod val="175000"/>
                    <a:alpha val="40000"/>
                  </a:schemeClr>
                </a:glow>
              </a:effectLst>
            </c:spPr>
          </c:dPt>
          <c:dPt>
            <c:idx val="4"/>
            <c:bubble3D val="0"/>
            <c:spPr>
              <a:solidFill>
                <a:schemeClr val="bg1"/>
              </a:solidFill>
              <a:effectLst>
                <a:glow rad="139700">
                  <a:schemeClr val="accent4">
                    <a:satMod val="175000"/>
                    <a:alpha val="40000"/>
                  </a:schemeClr>
                </a:glow>
              </a:effectLst>
            </c:spPr>
          </c:dPt>
          <c:dPt>
            <c:idx val="5"/>
            <c:bubble3D val="0"/>
            <c:spPr>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8900000" scaled="1"/>
                <a:tileRect/>
              </a:gradFill>
              <a:effectLst>
                <a:glow rad="139700">
                  <a:schemeClr val="accent4">
                    <a:satMod val="175000"/>
                    <a:alpha val="40000"/>
                  </a:schemeClr>
                </a:glow>
              </a:effectLst>
            </c:spPr>
          </c:dPt>
          <c:dPt>
            <c:idx val="6"/>
            <c:bubble3D val="0"/>
            <c:spPr>
              <a:solidFill>
                <a:schemeClr val="bg1"/>
              </a:solidFill>
              <a:effectLst>
                <a:glow rad="139700">
                  <a:schemeClr val="accent4">
                    <a:satMod val="175000"/>
                    <a:alpha val="40000"/>
                  </a:schemeClr>
                </a:glow>
              </a:effectLst>
            </c:spPr>
          </c:dPt>
          <c:dPt>
            <c:idx val="7"/>
            <c:bubble3D val="0"/>
            <c:spPr>
              <a:solidFill>
                <a:schemeClr val="bg1"/>
              </a:solidFill>
              <a:effectLst>
                <a:glow rad="139700">
                  <a:schemeClr val="accent4">
                    <a:satMod val="175000"/>
                    <a:alpha val="40000"/>
                  </a:schemeClr>
                </a:glow>
              </a:effectLst>
            </c:spPr>
          </c:dPt>
          <c:dPt>
            <c:idx val="8"/>
            <c:bubble3D val="0"/>
            <c:spPr>
              <a:solidFill>
                <a:srgbClr val="F8F8F8"/>
              </a:solidFill>
              <a:effectLst>
                <a:glow rad="139700">
                  <a:schemeClr val="accent4">
                    <a:satMod val="175000"/>
                    <a:alpha val="40000"/>
                  </a:schemeClr>
                </a:glow>
              </a:effectLst>
            </c:spPr>
          </c:dPt>
          <c:dPt>
            <c:idx val="9"/>
            <c:bubble3D val="0"/>
            <c:spPr>
              <a:solidFill>
                <a:srgbClr val="F8F8F8"/>
              </a:solidFill>
              <a:effectLst>
                <a:glow rad="139700">
                  <a:schemeClr val="accent4">
                    <a:satMod val="175000"/>
                    <a:alpha val="40000"/>
                  </a:schemeClr>
                </a:glow>
              </a:effectLst>
            </c:spPr>
          </c:dPt>
          <c:dPt>
            <c:idx val="10"/>
            <c:bubble3D val="0"/>
            <c:spPr>
              <a:solidFill>
                <a:srgbClr val="F8F8F8"/>
              </a:solidFill>
              <a:effectLst>
                <a:glow rad="139700">
                  <a:schemeClr val="accent4">
                    <a:satMod val="175000"/>
                    <a:alpha val="40000"/>
                  </a:schemeClr>
                </a:glow>
              </a:effectLst>
            </c:spPr>
          </c:dPt>
          <c:cat>
            <c:strRef>
              <c:f>Sheet1!$A$2:$A$12</c:f>
              <c:strCache>
                <c:ptCount val="11"/>
                <c:pt idx="0">
                  <c:v>Obj 1</c:v>
                </c:pt>
                <c:pt idx="1">
                  <c:v>Obj 2</c:v>
                </c:pt>
                <c:pt idx="2">
                  <c:v>Obj 3</c:v>
                </c:pt>
                <c:pt idx="3">
                  <c:v>Obj 4</c:v>
                </c:pt>
                <c:pt idx="4">
                  <c:v>Obj 5</c:v>
                </c:pt>
                <c:pt idx="5">
                  <c:v>Obj 6</c:v>
                </c:pt>
                <c:pt idx="6">
                  <c:v>Obj 7</c:v>
                </c:pt>
                <c:pt idx="7">
                  <c:v>Obj 8</c:v>
                </c:pt>
                <c:pt idx="8">
                  <c:v>Obj 9</c:v>
                </c:pt>
                <c:pt idx="9">
                  <c:v>Obj 10</c:v>
                </c:pt>
                <c:pt idx="10">
                  <c:v>Obj 11</c:v>
                </c:pt>
              </c:strCache>
            </c:strRef>
          </c:cat>
          <c:val>
            <c:numRef>
              <c:f>Sheet1!$B$2:$B$12</c:f>
              <c:numCache>
                <c:formatCode>0.0</c:formatCode>
                <c:ptCount val="11"/>
                <c:pt idx="0">
                  <c:v>9.0909090909091006</c:v>
                </c:pt>
                <c:pt idx="1">
                  <c:v>9.0909090909091006</c:v>
                </c:pt>
                <c:pt idx="2">
                  <c:v>9.0909090909091006</c:v>
                </c:pt>
                <c:pt idx="3">
                  <c:v>9.0909090909091006</c:v>
                </c:pt>
                <c:pt idx="4">
                  <c:v>9.0909090909091006</c:v>
                </c:pt>
                <c:pt idx="5">
                  <c:v>9.0909090909091006</c:v>
                </c:pt>
                <c:pt idx="6">
                  <c:v>9.0909090909091006</c:v>
                </c:pt>
                <c:pt idx="7">
                  <c:v>9.0909090909091006</c:v>
                </c:pt>
                <c:pt idx="8">
                  <c:v>9.0909090909091006</c:v>
                </c:pt>
                <c:pt idx="9">
                  <c:v>9.0909090909091006</c:v>
                </c:pt>
                <c:pt idx="10">
                  <c:v>9.0909090909091006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effectLst>
      <a:innerShdw blurRad="63500" dist="50800" dir="18900000">
        <a:prstClr val="black">
          <a:alpha val="50000"/>
        </a:prstClr>
      </a:innerShdw>
    </a:effectLst>
  </c:spPr>
  <c:txPr>
    <a:bodyPr/>
    <a:lstStyle/>
    <a:p>
      <a:pPr>
        <a:defRPr sz="1800"/>
      </a:pPr>
      <a:endParaRPr lang="en-US"/>
    </a:p>
  </c:txPr>
  <c:externalData r:id="rId1">
    <c:autoUpdate val="0"/>
  </c:externalData>
  <c:userShapes r:id="rId2"/>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FY 12-13</c:v>
                </c:pt>
              </c:strCache>
            </c:strRef>
          </c:tx>
          <c:sp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w="28575">
              <a:solidFill>
                <a:srgbClr val="FFFF00"/>
              </a:solidFill>
            </a:ln>
          </c:spPr>
          <c:invertIfNegative val="0"/>
          <c:dLbls>
            <c:sp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Sheet1!$A$2:$A$6</c:f>
              <c:strCache>
                <c:ptCount val="5"/>
                <c:pt idx="0">
                  <c:v>Iskcon Bangalore</c:v>
                </c:pt>
                <c:pt idx="1">
                  <c:v>SST</c:v>
                </c:pt>
                <c:pt idx="2">
                  <c:v>GST</c:v>
                </c:pt>
                <c:pt idx="3">
                  <c:v>IC</c:v>
                </c:pt>
                <c:pt idx="4">
                  <c:v>Total</c:v>
                </c:pt>
              </c:strCache>
            </c:strRef>
          </c:cat>
          <c:val>
            <c:numRef>
              <c:f>Sheet1!$B$2:$B$6</c:f>
              <c:numCache>
                <c:formatCode>0</c:formatCode>
                <c:ptCount val="5"/>
                <c:pt idx="0">
                  <c:v>1819.2863</c:v>
                </c:pt>
                <c:pt idx="1">
                  <c:v>1267.48</c:v>
                </c:pt>
                <c:pt idx="2">
                  <c:v>323.74999999999994</c:v>
                </c:pt>
                <c:pt idx="3">
                  <c:v>1720.8999999999999</c:v>
                </c:pt>
                <c:pt idx="4">
                  <c:v>5131.4163000000017</c:v>
                </c:pt>
              </c:numCache>
            </c:numRef>
          </c:val>
        </c:ser>
        <c:ser>
          <c:idx val="1"/>
          <c:order val="1"/>
          <c:tx>
            <c:strRef>
              <c:f>Sheet1!$C$1</c:f>
              <c:strCache>
                <c:ptCount val="1"/>
                <c:pt idx="0">
                  <c:v>FY 13-14</c:v>
                </c:pt>
              </c:strCache>
            </c:strRef>
          </c:tx>
          <c:spPr>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w="28575">
              <a:solidFill>
                <a:srgbClr val="00B050"/>
              </a:solidFill>
            </a:ln>
          </c:spPr>
          <c:invertIfNegative val="0"/>
          <c:dLbls>
            <c:dLbl>
              <c:idx val="0"/>
              <c:layout>
                <c:manualLayout>
                  <c:x val="-5.6497175141242938E-3"/>
                  <c:y val="-5.6249999999999946E-2"/>
                </c:manualLayout>
              </c:layout>
              <c:dLblPos val="outEnd"/>
              <c:showLegendKey val="0"/>
              <c:showVal val="1"/>
              <c:showCatName val="0"/>
              <c:showSerName val="0"/>
              <c:showPercent val="0"/>
              <c:showBubbleSize val="0"/>
            </c:dLbl>
            <c:dLbl>
              <c:idx val="1"/>
              <c:layout>
                <c:manualLayout>
                  <c:x val="1.4124293785310734E-3"/>
                  <c:y val="-3.7500000000000006E-2"/>
                </c:manualLayout>
              </c:layout>
              <c:dLblPos val="outEnd"/>
              <c:showLegendKey val="0"/>
              <c:showVal val="1"/>
              <c:showCatName val="0"/>
              <c:showSerName val="0"/>
              <c:showPercent val="0"/>
              <c:showBubbleSize val="0"/>
            </c:dLbl>
            <c:dLbl>
              <c:idx val="2"/>
              <c:layout>
                <c:manualLayout>
                  <c:x val="2.8248587570621534E-3"/>
                  <c:y val="-3.1250000000000187E-2"/>
                </c:manualLayout>
              </c:layout>
              <c:dLblPos val="outEnd"/>
              <c:showLegendKey val="0"/>
              <c:showVal val="1"/>
              <c:showCatName val="0"/>
              <c:showSerName val="0"/>
              <c:showPercent val="0"/>
              <c:showBubbleSize val="0"/>
            </c:dLbl>
            <c:dLbl>
              <c:idx val="3"/>
              <c:layout>
                <c:manualLayout>
                  <c:x val="-5.6497175141242938E-3"/>
                  <c:y val="-1.8749999999999999E-2"/>
                </c:manualLayout>
              </c:layout>
              <c:dLblPos val="outEnd"/>
              <c:showLegendKey val="0"/>
              <c:showVal val="1"/>
              <c:showCatName val="0"/>
              <c:showSerName val="0"/>
              <c:showPercent val="0"/>
              <c:showBubbleSize val="0"/>
            </c:dLbl>
            <c:dLbl>
              <c:idx val="4"/>
              <c:layout>
                <c:manualLayout>
                  <c:x val="2.8248587570621534E-3"/>
                  <c:y val="-2.8125000000000008E-2"/>
                </c:manualLayout>
              </c:layout>
              <c:dLblPos val="outEnd"/>
              <c:showLegendKey val="0"/>
              <c:showVal val="1"/>
              <c:showCatName val="0"/>
              <c:showSerName val="0"/>
              <c:showPercent val="0"/>
              <c:showBubbleSize val="0"/>
            </c:dLbl>
            <c:sp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Sheet1!$A$2:$A$6</c:f>
              <c:strCache>
                <c:ptCount val="5"/>
                <c:pt idx="0">
                  <c:v>Iskcon Bangalore</c:v>
                </c:pt>
                <c:pt idx="1">
                  <c:v>SST</c:v>
                </c:pt>
                <c:pt idx="2">
                  <c:v>GST</c:v>
                </c:pt>
                <c:pt idx="3">
                  <c:v>IC</c:v>
                </c:pt>
                <c:pt idx="4">
                  <c:v>Total</c:v>
                </c:pt>
              </c:strCache>
            </c:strRef>
          </c:cat>
          <c:val>
            <c:numRef>
              <c:f>Sheet1!$C$2:$C$6</c:f>
              <c:numCache>
                <c:formatCode>0</c:formatCode>
                <c:ptCount val="5"/>
                <c:pt idx="0">
                  <c:v>1821.45</c:v>
                </c:pt>
                <c:pt idx="1">
                  <c:v>1407.51</c:v>
                </c:pt>
                <c:pt idx="2">
                  <c:v>468.79999999999933</c:v>
                </c:pt>
                <c:pt idx="3">
                  <c:v>1964.0700000000002</c:v>
                </c:pt>
                <c:pt idx="4">
                  <c:v>5661.83</c:v>
                </c:pt>
              </c:numCache>
            </c:numRef>
          </c:val>
        </c:ser>
        <c:dLbls>
          <c:showLegendKey val="0"/>
          <c:showVal val="0"/>
          <c:showCatName val="0"/>
          <c:showSerName val="0"/>
          <c:showPercent val="0"/>
          <c:showBubbleSize val="0"/>
        </c:dLbls>
        <c:gapWidth val="150"/>
        <c:axId val="134721920"/>
        <c:axId val="134723456"/>
      </c:barChart>
      <c:lineChart>
        <c:grouping val="standard"/>
        <c:varyColors val="0"/>
        <c:ser>
          <c:idx val="2"/>
          <c:order val="2"/>
          <c:tx>
            <c:strRef>
              <c:f>Sheet1!$D$1</c:f>
              <c:strCache>
                <c:ptCount val="1"/>
                <c:pt idx="0">
                  <c:v>Variance%</c:v>
                </c:pt>
              </c:strCache>
            </c:strRef>
          </c:tx>
          <c:spPr>
            <a:ln>
              <a:solidFill>
                <a:srgbClr val="C00000"/>
              </a:solidFill>
            </a:ln>
          </c:spPr>
          <c:marker>
            <c:spPr>
              <a:solidFill>
                <a:srgbClr val="C00000"/>
              </a:solidFill>
              <a:ln>
                <a:solidFill>
                  <a:srgbClr val="C00000"/>
                </a:solidFill>
              </a:ln>
            </c:spPr>
          </c:marker>
          <c:dLbls>
            <c:dLbl>
              <c:idx val="0"/>
              <c:layout>
                <c:manualLayout>
                  <c:x val="-2.0409604519774086E-2"/>
                  <c:y val="-4.8984251968503936E-2"/>
                </c:manualLayout>
              </c:layout>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890000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dLbl>
              <c:idx val="1"/>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8900000" scaled="1"/>
                  <a:tileRect/>
                </a:gradFill>
              </c:spPr>
              <c:txPr>
                <a:bodyPr/>
                <a:lstStyle/>
                <a:p>
                  <a:pPr>
                    <a:defRPr sz="1100" b="1">
                      <a:latin typeface="Arial" pitchFamily="34" charset="0"/>
                      <a:cs typeface="Arial" pitchFamily="34" charset="0"/>
                    </a:defRPr>
                  </a:pPr>
                  <a:endParaRPr lang="en-US"/>
                </a:p>
              </c:txPr>
              <c:dLblPos val="b"/>
              <c:showLegendKey val="0"/>
              <c:showVal val="1"/>
              <c:showCatName val="0"/>
              <c:showSerName val="0"/>
              <c:showPercent val="0"/>
              <c:showBubbleSize val="0"/>
            </c:dLbl>
            <c:dLbl>
              <c:idx val="2"/>
              <c:layout>
                <c:manualLayout>
                  <c:x val="-2.8968926553672308E-2"/>
                  <c:y val="-3.9609251968504011E-2"/>
                </c:manualLayout>
              </c:layout>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890000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dLbl>
              <c:idx val="3"/>
              <c:layout>
                <c:manualLayout>
                  <c:x val="-3.5451977401130086E-3"/>
                  <c:y val="6.351574803149608E-2"/>
                </c:manualLayout>
              </c:layout>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890000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dLbl>
              <c:idx val="4"/>
              <c:layout>
                <c:manualLayout>
                  <c:x val="-3.5451977401130086E-3"/>
                  <c:y val="4.1407480314960632E-3"/>
                </c:manualLayout>
              </c:layout>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txPr>
              <a:bodyPr/>
              <a:lstStyle/>
              <a:p>
                <a:pPr>
                  <a:defRPr sz="1100" b="1">
                    <a:latin typeface="Arial" pitchFamily="34" charset="0"/>
                    <a:cs typeface="Arial" pitchFamily="34" charset="0"/>
                  </a:defRPr>
                </a:pPr>
                <a:endParaRPr lang="en-US"/>
              </a:p>
            </c:txPr>
            <c:dLblPos val="b"/>
            <c:showLegendKey val="0"/>
            <c:showVal val="1"/>
            <c:showCatName val="0"/>
            <c:showSerName val="0"/>
            <c:showPercent val="0"/>
            <c:showBubbleSize val="0"/>
            <c:showLeaderLines val="0"/>
          </c:dLbls>
          <c:cat>
            <c:strRef>
              <c:f>Sheet1!$A$2:$A$6</c:f>
              <c:strCache>
                <c:ptCount val="5"/>
                <c:pt idx="0">
                  <c:v>Iskcon Bangalore</c:v>
                </c:pt>
                <c:pt idx="1">
                  <c:v>SST</c:v>
                </c:pt>
                <c:pt idx="2">
                  <c:v>GST</c:v>
                </c:pt>
                <c:pt idx="3">
                  <c:v>IC</c:v>
                </c:pt>
                <c:pt idx="4">
                  <c:v>Total</c:v>
                </c:pt>
              </c:strCache>
            </c:strRef>
          </c:cat>
          <c:val>
            <c:numRef>
              <c:f>Sheet1!$D$2:$D$6</c:f>
              <c:numCache>
                <c:formatCode>0%</c:formatCode>
                <c:ptCount val="5"/>
                <c:pt idx="0" formatCode="0.0%">
                  <c:v>1.1893125342614152E-3</c:v>
                </c:pt>
                <c:pt idx="1">
                  <c:v>0.11047906081358304</c:v>
                </c:pt>
                <c:pt idx="2">
                  <c:v>0.44803088803088831</c:v>
                </c:pt>
                <c:pt idx="3">
                  <c:v>0.14130396885350707</c:v>
                </c:pt>
                <c:pt idx="4">
                  <c:v>0.10336594596700355</c:v>
                </c:pt>
              </c:numCache>
            </c:numRef>
          </c:val>
          <c:smooth val="0"/>
        </c:ser>
        <c:dLbls>
          <c:showLegendKey val="0"/>
          <c:showVal val="0"/>
          <c:showCatName val="0"/>
          <c:showSerName val="0"/>
          <c:showPercent val="0"/>
          <c:showBubbleSize val="0"/>
        </c:dLbls>
        <c:marker val="1"/>
        <c:smooth val="0"/>
        <c:axId val="134739072"/>
        <c:axId val="134724992"/>
      </c:lineChart>
      <c:catAx>
        <c:axId val="134721920"/>
        <c:scaling>
          <c:orientation val="minMax"/>
        </c:scaling>
        <c:delete val="0"/>
        <c:axPos val="b"/>
        <c:majorTickMark val="out"/>
        <c:minorTickMark val="none"/>
        <c:tickLblPos val="nextTo"/>
        <c:txPr>
          <a:bodyPr/>
          <a:lstStyle/>
          <a:p>
            <a:pPr>
              <a:defRPr sz="1100" b="1">
                <a:latin typeface="Arial" pitchFamily="34" charset="0"/>
                <a:cs typeface="Arial" pitchFamily="34" charset="0"/>
              </a:defRPr>
            </a:pPr>
            <a:endParaRPr lang="en-US"/>
          </a:p>
        </c:txPr>
        <c:crossAx val="134723456"/>
        <c:crosses val="autoZero"/>
        <c:auto val="1"/>
        <c:lblAlgn val="ctr"/>
        <c:lblOffset val="100"/>
        <c:noMultiLvlLbl val="0"/>
      </c:catAx>
      <c:valAx>
        <c:axId val="134723456"/>
        <c:scaling>
          <c:orientation val="minMax"/>
        </c:scaling>
        <c:delete val="0"/>
        <c:axPos val="l"/>
        <c:numFmt formatCode="0" sourceLinked="1"/>
        <c:majorTickMark val="out"/>
        <c:minorTickMark val="none"/>
        <c:tickLblPos val="nextTo"/>
        <c:txPr>
          <a:bodyPr/>
          <a:lstStyle/>
          <a:p>
            <a:pPr>
              <a:defRPr sz="1100" b="1">
                <a:latin typeface="Arial" pitchFamily="34" charset="0"/>
                <a:cs typeface="Arial" pitchFamily="34" charset="0"/>
              </a:defRPr>
            </a:pPr>
            <a:endParaRPr lang="en-US"/>
          </a:p>
        </c:txPr>
        <c:crossAx val="134721920"/>
        <c:crosses val="autoZero"/>
        <c:crossBetween val="between"/>
      </c:valAx>
      <c:valAx>
        <c:axId val="134724992"/>
        <c:scaling>
          <c:orientation val="minMax"/>
        </c:scaling>
        <c:delete val="0"/>
        <c:axPos val="r"/>
        <c:numFmt formatCode="0.0%" sourceLinked="1"/>
        <c:majorTickMark val="out"/>
        <c:minorTickMark val="none"/>
        <c:tickLblPos val="nextTo"/>
        <c:txPr>
          <a:bodyPr/>
          <a:lstStyle/>
          <a:p>
            <a:pPr>
              <a:defRPr sz="1100" b="1">
                <a:latin typeface="Arial" pitchFamily="34" charset="0"/>
                <a:cs typeface="Arial" pitchFamily="34" charset="0"/>
              </a:defRPr>
            </a:pPr>
            <a:endParaRPr lang="en-US"/>
          </a:p>
        </c:txPr>
        <c:crossAx val="134739072"/>
        <c:crosses val="max"/>
        <c:crossBetween val="between"/>
      </c:valAx>
      <c:catAx>
        <c:axId val="134739072"/>
        <c:scaling>
          <c:orientation val="minMax"/>
        </c:scaling>
        <c:delete val="1"/>
        <c:axPos val="b"/>
        <c:majorTickMark val="out"/>
        <c:minorTickMark val="none"/>
        <c:tickLblPos val="none"/>
        <c:crossAx val="134724992"/>
        <c:crosses val="autoZero"/>
        <c:auto val="1"/>
        <c:lblAlgn val="ctr"/>
        <c:lblOffset val="100"/>
        <c:noMultiLvlLbl val="0"/>
      </c:catAx>
    </c:plotArea>
    <c:legend>
      <c:legendPos val="t"/>
      <c:overlay val="0"/>
      <c:txPr>
        <a:bodyPr/>
        <a:lstStyle/>
        <a:p>
          <a:pPr>
            <a:defRPr sz="12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FY 12-13</c:v>
                </c:pt>
              </c:strCache>
            </c:strRef>
          </c:tx>
          <c:sp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w="28575">
              <a:solidFill>
                <a:srgbClr val="FFFF00"/>
              </a:solidFill>
            </a:ln>
          </c:spPr>
          <c:invertIfNegative val="0"/>
          <c:dLbls>
            <c:sp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Sheet1!$A$2:$A$4</c:f>
              <c:strCache>
                <c:ptCount val="3"/>
                <c:pt idx="0">
                  <c:v>SST Books</c:v>
                </c:pt>
                <c:pt idx="1">
                  <c:v>SST Non Books</c:v>
                </c:pt>
                <c:pt idx="2">
                  <c:v>Total</c:v>
                </c:pt>
              </c:strCache>
            </c:strRef>
          </c:cat>
          <c:val>
            <c:numRef>
              <c:f>Sheet1!$B$2:$B$4</c:f>
              <c:numCache>
                <c:formatCode>0</c:formatCode>
                <c:ptCount val="3"/>
                <c:pt idx="0">
                  <c:v>467.9399999999992</c:v>
                </c:pt>
                <c:pt idx="1">
                  <c:v>798.89</c:v>
                </c:pt>
                <c:pt idx="2">
                  <c:v>1266.83</c:v>
                </c:pt>
              </c:numCache>
            </c:numRef>
          </c:val>
        </c:ser>
        <c:ser>
          <c:idx val="1"/>
          <c:order val="1"/>
          <c:tx>
            <c:strRef>
              <c:f>Sheet1!$C$1</c:f>
              <c:strCache>
                <c:ptCount val="1"/>
                <c:pt idx="0">
                  <c:v>FY 13-14</c:v>
                </c:pt>
              </c:strCache>
            </c:strRef>
          </c:tx>
          <c:spPr>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w="28575">
              <a:solidFill>
                <a:srgbClr val="00B050"/>
              </a:solidFill>
            </a:ln>
          </c:spPr>
          <c:invertIfNegative val="0"/>
          <c:dLbls>
            <c:dLbl>
              <c:idx val="0"/>
              <c:layout>
                <c:manualLayout>
                  <c:x val="-5.6497175141242938E-3"/>
                  <c:y val="-5.6249999999999946E-2"/>
                </c:manualLayout>
              </c:layout>
              <c:dLblPos val="outEnd"/>
              <c:showLegendKey val="0"/>
              <c:showVal val="1"/>
              <c:showCatName val="0"/>
              <c:showSerName val="0"/>
              <c:showPercent val="0"/>
              <c:showBubbleSize val="0"/>
            </c:dLbl>
            <c:dLbl>
              <c:idx val="1"/>
              <c:layout>
                <c:manualLayout>
                  <c:x val="0"/>
                  <c:y val="-9.3750000000000291E-3"/>
                </c:manualLayout>
              </c:layout>
              <c:dLblPos val="outEnd"/>
              <c:showLegendKey val="0"/>
              <c:showVal val="1"/>
              <c:showCatName val="0"/>
              <c:showSerName val="0"/>
              <c:showPercent val="0"/>
              <c:showBubbleSize val="0"/>
            </c:dLbl>
            <c:dLbl>
              <c:idx val="2"/>
              <c:layout>
                <c:manualLayout>
                  <c:x val="2.8248587570621551E-3"/>
                  <c:y val="-3.1250000000000201E-2"/>
                </c:manualLayout>
              </c:layout>
              <c:dLblPos val="outEnd"/>
              <c:showLegendKey val="0"/>
              <c:showVal val="1"/>
              <c:showCatName val="0"/>
              <c:showSerName val="0"/>
              <c:showPercent val="0"/>
              <c:showBubbleSize val="0"/>
            </c:dLbl>
            <c:dLbl>
              <c:idx val="3"/>
              <c:layout>
                <c:manualLayout>
                  <c:x val="-5.6497175141242938E-3"/>
                  <c:y val="-1.8749999999999999E-2"/>
                </c:manualLayout>
              </c:layout>
              <c:dLblPos val="outEnd"/>
              <c:showLegendKey val="0"/>
              <c:showVal val="1"/>
              <c:showCatName val="0"/>
              <c:showSerName val="0"/>
              <c:showPercent val="0"/>
              <c:showBubbleSize val="0"/>
            </c:dLbl>
            <c:dLbl>
              <c:idx val="4"/>
              <c:layout>
                <c:manualLayout>
                  <c:x val="2.8248587570621551E-3"/>
                  <c:y val="-2.8125000000000008E-2"/>
                </c:manualLayout>
              </c:layout>
              <c:dLblPos val="outEnd"/>
              <c:showLegendKey val="0"/>
              <c:showVal val="1"/>
              <c:showCatName val="0"/>
              <c:showSerName val="0"/>
              <c:showPercent val="0"/>
              <c:showBubbleSize val="0"/>
            </c:dLbl>
            <c:sp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Sheet1!$A$2:$A$4</c:f>
              <c:strCache>
                <c:ptCount val="3"/>
                <c:pt idx="0">
                  <c:v>SST Books</c:v>
                </c:pt>
                <c:pt idx="1">
                  <c:v>SST Non Books</c:v>
                </c:pt>
                <c:pt idx="2">
                  <c:v>Total</c:v>
                </c:pt>
              </c:strCache>
            </c:strRef>
          </c:cat>
          <c:val>
            <c:numRef>
              <c:f>Sheet1!$C$2:$C$4</c:f>
              <c:numCache>
                <c:formatCode>0</c:formatCode>
                <c:ptCount val="3"/>
                <c:pt idx="0">
                  <c:v>375.77</c:v>
                </c:pt>
                <c:pt idx="1">
                  <c:v>1030.5300000000002</c:v>
                </c:pt>
                <c:pt idx="2">
                  <c:v>1406.3000000000002</c:v>
                </c:pt>
              </c:numCache>
            </c:numRef>
          </c:val>
        </c:ser>
        <c:dLbls>
          <c:showLegendKey val="0"/>
          <c:showVal val="0"/>
          <c:showCatName val="0"/>
          <c:showSerName val="0"/>
          <c:showPercent val="0"/>
          <c:showBubbleSize val="0"/>
        </c:dLbls>
        <c:gapWidth val="150"/>
        <c:axId val="134804608"/>
        <c:axId val="134806144"/>
      </c:barChart>
      <c:lineChart>
        <c:grouping val="standard"/>
        <c:varyColors val="0"/>
        <c:ser>
          <c:idx val="2"/>
          <c:order val="2"/>
          <c:tx>
            <c:strRef>
              <c:f>Sheet1!$D$1</c:f>
              <c:strCache>
                <c:ptCount val="1"/>
                <c:pt idx="0">
                  <c:v>Variance%</c:v>
                </c:pt>
              </c:strCache>
            </c:strRef>
          </c:tx>
          <c:spPr>
            <a:ln>
              <a:solidFill>
                <a:srgbClr val="C00000"/>
              </a:solidFill>
            </a:ln>
          </c:spPr>
          <c:marker>
            <c:spPr>
              <a:solidFill>
                <a:srgbClr val="C00000"/>
              </a:solidFill>
              <a:ln>
                <a:solidFill>
                  <a:srgbClr val="C00000"/>
                </a:solidFill>
              </a:ln>
            </c:spPr>
          </c:marker>
          <c:dLbls>
            <c:dLbl>
              <c:idx val="0"/>
              <c:layout>
                <c:manualLayout>
                  <c:x val="-2.04096045197741E-2"/>
                  <c:y val="-4.8984251968503936E-2"/>
                </c:manualLayout>
              </c:layout>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890000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dLbl>
              <c:idx val="1"/>
              <c:sp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c:spPr>
              <c:txPr>
                <a:bodyPr/>
                <a:lstStyle/>
                <a:p>
                  <a:pPr>
                    <a:defRPr sz="1100" b="1">
                      <a:latin typeface="Arial" pitchFamily="34" charset="0"/>
                      <a:cs typeface="Arial" pitchFamily="34" charset="0"/>
                    </a:defRPr>
                  </a:pPr>
                  <a:endParaRPr lang="en-US"/>
                </a:p>
              </c:txPr>
              <c:dLblPos val="b"/>
              <c:showLegendKey val="0"/>
              <c:showVal val="1"/>
              <c:showCatName val="0"/>
              <c:showSerName val="0"/>
              <c:showPercent val="0"/>
              <c:showBubbleSize val="0"/>
            </c:dLbl>
            <c:dLbl>
              <c:idx val="2"/>
              <c:layout>
                <c:manualLayout>
                  <c:x val="-2.8968926553672308E-2"/>
                  <c:y val="-3.9609251968504011E-2"/>
                </c:manualLayout>
              </c:layout>
              <c:sp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270000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dLbl>
              <c:idx val="3"/>
              <c:layout>
                <c:manualLayout>
                  <c:x val="-3.5451977401130103E-3"/>
                  <c:y val="6.351574803149608E-2"/>
                </c:manualLayout>
              </c:layout>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890000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dLbl>
              <c:idx val="4"/>
              <c:layout>
                <c:manualLayout>
                  <c:x val="-3.5451977401130103E-3"/>
                  <c:y val="4.1407480314960632E-3"/>
                </c:manualLayout>
              </c:layout>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c:spPr>
              <c:txPr>
                <a:bodyPr/>
                <a:lstStyle/>
                <a:p>
                  <a:pPr>
                    <a:defRPr sz="1100" b="1">
                      <a:latin typeface="Arial" pitchFamily="34" charset="0"/>
                      <a:cs typeface="Arial" pitchFamily="34" charset="0"/>
                    </a:defRPr>
                  </a:pPr>
                  <a:endParaRPr lang="en-US"/>
                </a:p>
              </c:txPr>
              <c:dLblPos val="r"/>
              <c:showLegendKey val="0"/>
              <c:showVal val="1"/>
              <c:showCatName val="0"/>
              <c:showSerName val="0"/>
              <c:showPercent val="0"/>
              <c:showBubbleSize val="0"/>
            </c:dLbl>
            <c:txPr>
              <a:bodyPr/>
              <a:lstStyle/>
              <a:p>
                <a:pPr>
                  <a:defRPr sz="1100" b="1">
                    <a:latin typeface="Arial" pitchFamily="34" charset="0"/>
                    <a:cs typeface="Arial" pitchFamily="34" charset="0"/>
                  </a:defRPr>
                </a:pPr>
                <a:endParaRPr lang="en-US"/>
              </a:p>
            </c:txPr>
            <c:dLblPos val="b"/>
            <c:showLegendKey val="0"/>
            <c:showVal val="1"/>
            <c:showCatName val="0"/>
            <c:showSerName val="0"/>
            <c:showPercent val="0"/>
            <c:showBubbleSize val="0"/>
            <c:showLeaderLines val="0"/>
          </c:dLbls>
          <c:cat>
            <c:strRef>
              <c:f>Sheet1!$A$2:$A$4</c:f>
              <c:strCache>
                <c:ptCount val="3"/>
                <c:pt idx="0">
                  <c:v>SST Books</c:v>
                </c:pt>
                <c:pt idx="1">
                  <c:v>SST Non Books</c:v>
                </c:pt>
                <c:pt idx="2">
                  <c:v>Total</c:v>
                </c:pt>
              </c:strCache>
            </c:strRef>
          </c:cat>
          <c:val>
            <c:numRef>
              <c:f>Sheet1!$D$2:$D$4</c:f>
              <c:numCache>
                <c:formatCode>0.00%</c:formatCode>
                <c:ptCount val="3"/>
                <c:pt idx="0">
                  <c:v>-0.19696969696969691</c:v>
                </c:pt>
                <c:pt idx="1">
                  <c:v>0.28995230882849982</c:v>
                </c:pt>
                <c:pt idx="2" formatCode="0%">
                  <c:v>0.11009369844414818</c:v>
                </c:pt>
              </c:numCache>
            </c:numRef>
          </c:val>
          <c:smooth val="0"/>
        </c:ser>
        <c:dLbls>
          <c:showLegendKey val="0"/>
          <c:showVal val="0"/>
          <c:showCatName val="0"/>
          <c:showSerName val="0"/>
          <c:showPercent val="0"/>
          <c:showBubbleSize val="0"/>
        </c:dLbls>
        <c:marker val="1"/>
        <c:smooth val="0"/>
        <c:axId val="134834048"/>
        <c:axId val="134832512"/>
      </c:lineChart>
      <c:catAx>
        <c:axId val="134804608"/>
        <c:scaling>
          <c:orientation val="minMax"/>
        </c:scaling>
        <c:delete val="0"/>
        <c:axPos val="b"/>
        <c:majorTickMark val="out"/>
        <c:minorTickMark val="none"/>
        <c:tickLblPos val="nextTo"/>
        <c:txPr>
          <a:bodyPr/>
          <a:lstStyle/>
          <a:p>
            <a:pPr>
              <a:defRPr sz="1100" b="1">
                <a:latin typeface="Arial" pitchFamily="34" charset="0"/>
                <a:cs typeface="Arial" pitchFamily="34" charset="0"/>
              </a:defRPr>
            </a:pPr>
            <a:endParaRPr lang="en-US"/>
          </a:p>
        </c:txPr>
        <c:crossAx val="134806144"/>
        <c:crosses val="autoZero"/>
        <c:auto val="1"/>
        <c:lblAlgn val="ctr"/>
        <c:lblOffset val="100"/>
        <c:noMultiLvlLbl val="0"/>
      </c:catAx>
      <c:valAx>
        <c:axId val="134806144"/>
        <c:scaling>
          <c:orientation val="minMax"/>
        </c:scaling>
        <c:delete val="0"/>
        <c:axPos val="l"/>
        <c:numFmt formatCode="0" sourceLinked="1"/>
        <c:majorTickMark val="out"/>
        <c:minorTickMark val="none"/>
        <c:tickLblPos val="nextTo"/>
        <c:txPr>
          <a:bodyPr/>
          <a:lstStyle/>
          <a:p>
            <a:pPr>
              <a:defRPr sz="1100" b="1">
                <a:latin typeface="Arial" pitchFamily="34" charset="0"/>
                <a:cs typeface="Arial" pitchFamily="34" charset="0"/>
              </a:defRPr>
            </a:pPr>
            <a:endParaRPr lang="en-US"/>
          </a:p>
        </c:txPr>
        <c:crossAx val="134804608"/>
        <c:crosses val="autoZero"/>
        <c:crossBetween val="between"/>
      </c:valAx>
      <c:valAx>
        <c:axId val="134832512"/>
        <c:scaling>
          <c:orientation val="minMax"/>
        </c:scaling>
        <c:delete val="0"/>
        <c:axPos val="r"/>
        <c:numFmt formatCode="0.00%" sourceLinked="1"/>
        <c:majorTickMark val="out"/>
        <c:minorTickMark val="none"/>
        <c:tickLblPos val="nextTo"/>
        <c:txPr>
          <a:bodyPr/>
          <a:lstStyle/>
          <a:p>
            <a:pPr>
              <a:defRPr sz="1100" b="1">
                <a:latin typeface="Arial" pitchFamily="34" charset="0"/>
                <a:cs typeface="Arial" pitchFamily="34" charset="0"/>
              </a:defRPr>
            </a:pPr>
            <a:endParaRPr lang="en-US"/>
          </a:p>
        </c:txPr>
        <c:crossAx val="134834048"/>
        <c:crosses val="max"/>
        <c:crossBetween val="between"/>
      </c:valAx>
      <c:catAx>
        <c:axId val="134834048"/>
        <c:scaling>
          <c:orientation val="minMax"/>
        </c:scaling>
        <c:delete val="1"/>
        <c:axPos val="b"/>
        <c:majorTickMark val="out"/>
        <c:minorTickMark val="none"/>
        <c:tickLblPos val="none"/>
        <c:crossAx val="134832512"/>
        <c:crosses val="autoZero"/>
        <c:auto val="1"/>
        <c:lblAlgn val="ctr"/>
        <c:lblOffset val="100"/>
        <c:noMultiLvlLbl val="0"/>
      </c:catAx>
    </c:plotArea>
    <c:legend>
      <c:legendPos val="t"/>
      <c:overlay val="0"/>
      <c:txPr>
        <a:bodyPr/>
        <a:lstStyle/>
        <a:p>
          <a:pPr>
            <a:defRPr sz="12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FY 12-13</c:v>
                </c:pt>
              </c:strCache>
            </c:strRef>
          </c:tx>
          <c:sp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w="28575">
              <a:solidFill>
                <a:srgbClr val="FFFF00"/>
              </a:solidFill>
            </a:ln>
          </c:spPr>
          <c:invertIfNegative val="0"/>
          <c:dLbls>
            <c:sp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Sheet1!$A$2:$A$5</c:f>
              <c:strCache>
                <c:ptCount val="4"/>
                <c:pt idx="0">
                  <c:v>Internal Sales</c:v>
                </c:pt>
                <c:pt idx="1">
                  <c:v>External Sales</c:v>
                </c:pt>
                <c:pt idx="2">
                  <c:v>Other Temples</c:v>
                </c:pt>
                <c:pt idx="3">
                  <c:v>Total</c:v>
                </c:pt>
              </c:strCache>
            </c:strRef>
          </c:cat>
          <c:val>
            <c:numRef>
              <c:f>Sheet1!$B$2:$B$5</c:f>
              <c:numCache>
                <c:formatCode>0</c:formatCode>
                <c:ptCount val="4"/>
                <c:pt idx="0">
                  <c:v>1091.75</c:v>
                </c:pt>
                <c:pt idx="1">
                  <c:v>86.1</c:v>
                </c:pt>
                <c:pt idx="2">
                  <c:v>89.63</c:v>
                </c:pt>
                <c:pt idx="3">
                  <c:v>1266.83</c:v>
                </c:pt>
              </c:numCache>
            </c:numRef>
          </c:val>
        </c:ser>
        <c:ser>
          <c:idx val="1"/>
          <c:order val="1"/>
          <c:tx>
            <c:strRef>
              <c:f>Sheet1!$C$1</c:f>
              <c:strCache>
                <c:ptCount val="1"/>
                <c:pt idx="0">
                  <c:v>FY 13-14</c:v>
                </c:pt>
              </c:strCache>
            </c:strRef>
          </c:tx>
          <c:spPr>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w="28575">
              <a:solidFill>
                <a:srgbClr val="00B050"/>
              </a:solidFill>
            </a:ln>
          </c:spPr>
          <c:invertIfNegative val="0"/>
          <c:dLbls>
            <c:dLbl>
              <c:idx val="0"/>
              <c:layout>
                <c:manualLayout>
                  <c:x val="2.6836158192090391E-2"/>
                  <c:y val="-6.2500000000000099E-3"/>
                </c:manualLayout>
              </c:layout>
              <c:dLblPos val="outEnd"/>
              <c:showLegendKey val="0"/>
              <c:showVal val="1"/>
              <c:showCatName val="0"/>
              <c:showSerName val="0"/>
              <c:showPercent val="0"/>
              <c:showBubbleSize val="0"/>
            </c:dLbl>
            <c:dLbl>
              <c:idx val="1"/>
              <c:layout>
                <c:manualLayout>
                  <c:x val="0"/>
                  <c:y val="-9.3750000000000361E-3"/>
                </c:manualLayout>
              </c:layout>
              <c:dLblPos val="outEnd"/>
              <c:showLegendKey val="0"/>
              <c:showVal val="1"/>
              <c:showCatName val="0"/>
              <c:showSerName val="0"/>
              <c:showPercent val="0"/>
              <c:showBubbleSize val="0"/>
            </c:dLbl>
            <c:dLbl>
              <c:idx val="2"/>
              <c:layout>
                <c:manualLayout>
                  <c:x val="2.824858757062156E-3"/>
                  <c:y val="-3.1250000000000201E-2"/>
                </c:manualLayout>
              </c:layout>
              <c:dLblPos val="outEnd"/>
              <c:showLegendKey val="0"/>
              <c:showVal val="1"/>
              <c:showCatName val="0"/>
              <c:showSerName val="0"/>
              <c:showPercent val="0"/>
              <c:showBubbleSize val="0"/>
            </c:dLbl>
            <c:dLbl>
              <c:idx val="3"/>
              <c:layout>
                <c:manualLayout>
                  <c:x val="-5.6497175141242938E-3"/>
                  <c:y val="-1.8749999999999999E-2"/>
                </c:manualLayout>
              </c:layout>
              <c:dLblPos val="outEnd"/>
              <c:showLegendKey val="0"/>
              <c:showVal val="1"/>
              <c:showCatName val="0"/>
              <c:showSerName val="0"/>
              <c:showPercent val="0"/>
              <c:showBubbleSize val="0"/>
            </c:dLbl>
            <c:dLbl>
              <c:idx val="4"/>
              <c:layout>
                <c:manualLayout>
                  <c:x val="2.824858757062156E-3"/>
                  <c:y val="-2.8125000000000008E-2"/>
                </c:manualLayout>
              </c:layout>
              <c:dLblPos val="outEnd"/>
              <c:showLegendKey val="0"/>
              <c:showVal val="1"/>
              <c:showCatName val="0"/>
              <c:showSerName val="0"/>
              <c:showPercent val="0"/>
              <c:showBubbleSize val="0"/>
            </c:dLbl>
            <c:sp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Sheet1!$A$2:$A$5</c:f>
              <c:strCache>
                <c:ptCount val="4"/>
                <c:pt idx="0">
                  <c:v>Internal Sales</c:v>
                </c:pt>
                <c:pt idx="1">
                  <c:v>External Sales</c:v>
                </c:pt>
                <c:pt idx="2">
                  <c:v>Other Temples</c:v>
                </c:pt>
                <c:pt idx="3">
                  <c:v>Total</c:v>
                </c:pt>
              </c:strCache>
            </c:strRef>
          </c:cat>
          <c:val>
            <c:numRef>
              <c:f>Sheet1!$C$2:$C$5</c:f>
              <c:numCache>
                <c:formatCode>0</c:formatCode>
                <c:ptCount val="4"/>
                <c:pt idx="0">
                  <c:v>1226.21</c:v>
                </c:pt>
                <c:pt idx="1">
                  <c:v>88.08</c:v>
                </c:pt>
                <c:pt idx="2">
                  <c:v>93.220000000000013</c:v>
                </c:pt>
                <c:pt idx="3">
                  <c:v>1406.3000000000002</c:v>
                </c:pt>
              </c:numCache>
            </c:numRef>
          </c:val>
        </c:ser>
        <c:dLbls>
          <c:showLegendKey val="0"/>
          <c:showVal val="0"/>
          <c:showCatName val="0"/>
          <c:showSerName val="0"/>
          <c:showPercent val="0"/>
          <c:showBubbleSize val="0"/>
        </c:dLbls>
        <c:gapWidth val="150"/>
        <c:axId val="135315840"/>
        <c:axId val="135317376"/>
      </c:barChart>
      <c:lineChart>
        <c:grouping val="standard"/>
        <c:varyColors val="0"/>
        <c:ser>
          <c:idx val="2"/>
          <c:order val="2"/>
          <c:tx>
            <c:strRef>
              <c:f>Sheet1!$D$1</c:f>
              <c:strCache>
                <c:ptCount val="1"/>
                <c:pt idx="0">
                  <c:v>Variance%</c:v>
                </c:pt>
              </c:strCache>
            </c:strRef>
          </c:tx>
          <c:spPr>
            <a:ln>
              <a:solidFill>
                <a:srgbClr val="C00000"/>
              </a:solidFill>
            </a:ln>
          </c:spPr>
          <c:marker>
            <c:spPr>
              <a:solidFill>
                <a:srgbClr val="C00000"/>
              </a:solidFill>
              <a:ln>
                <a:solidFill>
                  <a:srgbClr val="C00000"/>
                </a:solidFill>
              </a:ln>
            </c:spPr>
          </c:marker>
          <c:dLbls>
            <c:dLbl>
              <c:idx val="0"/>
              <c:layout>
                <c:manualLayout>
                  <c:x val="-3.8771186440677986E-2"/>
                  <c:y val="-3.9609251968504011E-2"/>
                </c:manualLayout>
              </c:layout>
              <c:sp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2700000" scaled="1"/>
                  <a:tileRect/>
                </a:gradFill>
              </c:spPr>
              <c:txPr>
                <a:bodyPr/>
                <a:lstStyle/>
                <a:p>
                  <a:pPr algn="ctr" rtl="0">
                    <a:defRPr lang="en-US" sz="1100" b="1" i="0" u="none" strike="noStrike" kern="1200" baseline="0">
                      <a:solidFill>
                        <a:prstClr val="black"/>
                      </a:solidFill>
                      <a:latin typeface="Arial" pitchFamily="34" charset="0"/>
                      <a:ea typeface="+mn-ea"/>
                      <a:cs typeface="Arial" pitchFamily="34" charset="0"/>
                    </a:defRPr>
                  </a:pPr>
                  <a:endParaRPr lang="en-US"/>
                </a:p>
              </c:txPr>
              <c:dLblPos val="r"/>
              <c:showLegendKey val="0"/>
              <c:showVal val="1"/>
              <c:showCatName val="0"/>
              <c:showSerName val="0"/>
              <c:showPercent val="0"/>
              <c:showBubbleSize val="0"/>
            </c:dLbl>
            <c:dLbl>
              <c:idx val="1"/>
              <c:layout>
                <c:manualLayout>
                  <c:x val="-1.991180657502558E-2"/>
                  <c:y val="-4.8984251968503936E-2"/>
                </c:manualLayout>
              </c:layout>
              <c:dLblPos val="r"/>
              <c:showLegendKey val="0"/>
              <c:showVal val="1"/>
              <c:showCatName val="0"/>
              <c:showSerName val="0"/>
              <c:showPercent val="0"/>
              <c:showBubbleSize val="0"/>
            </c:dLbl>
            <c:dLbl>
              <c:idx val="2"/>
              <c:layout>
                <c:manualLayout>
                  <c:x val="-2.8968926553672308E-2"/>
                  <c:y val="-3.9609251968504011E-2"/>
                </c:manualLayout>
              </c:layout>
              <c:dLblPos val="r"/>
              <c:showLegendKey val="0"/>
              <c:showVal val="1"/>
              <c:showCatName val="0"/>
              <c:showSerName val="0"/>
              <c:showPercent val="0"/>
              <c:showBubbleSize val="0"/>
            </c:dLbl>
            <c:dLbl>
              <c:idx val="3"/>
              <c:layout>
                <c:manualLayout>
                  <c:x val="-3.5451977401130138E-3"/>
                  <c:y val="6.351574803149608E-2"/>
                </c:manualLayout>
              </c:layout>
              <c:dLblPos val="r"/>
              <c:showLegendKey val="0"/>
              <c:showVal val="1"/>
              <c:showCatName val="0"/>
              <c:showSerName val="0"/>
              <c:showPercent val="0"/>
              <c:showBubbleSize val="0"/>
            </c:dLbl>
            <c:dLbl>
              <c:idx val="4"/>
              <c:layout>
                <c:manualLayout>
                  <c:x val="-3.5451977401130138E-3"/>
                  <c:y val="4.1407480314960632E-3"/>
                </c:manualLayout>
              </c:layout>
              <c:dLblPos val="r"/>
              <c:showLegendKey val="0"/>
              <c:showVal val="1"/>
              <c:showCatName val="0"/>
              <c:showSerName val="0"/>
              <c:showPercent val="0"/>
              <c:showBubbleSize val="0"/>
            </c:dLbl>
            <c:sp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2700000" scaled="1"/>
                <a:tileRect/>
              </a:gradFill>
            </c:spPr>
            <c:txPr>
              <a:bodyPr/>
              <a:lstStyle/>
              <a:p>
                <a:pPr>
                  <a:defRPr sz="1100" b="1">
                    <a:latin typeface="Arial" pitchFamily="34" charset="0"/>
                    <a:cs typeface="Arial" pitchFamily="34" charset="0"/>
                  </a:defRPr>
                </a:pPr>
                <a:endParaRPr lang="en-US"/>
              </a:p>
            </c:txPr>
            <c:dLblPos val="b"/>
            <c:showLegendKey val="0"/>
            <c:showVal val="1"/>
            <c:showCatName val="0"/>
            <c:showSerName val="0"/>
            <c:showPercent val="0"/>
            <c:showBubbleSize val="0"/>
            <c:showLeaderLines val="0"/>
          </c:dLbls>
          <c:cat>
            <c:strRef>
              <c:f>Sheet1!$A$2:$A$5</c:f>
              <c:strCache>
                <c:ptCount val="4"/>
                <c:pt idx="0">
                  <c:v>Internal Sales</c:v>
                </c:pt>
                <c:pt idx="1">
                  <c:v>External Sales</c:v>
                </c:pt>
                <c:pt idx="2">
                  <c:v>Other Temples</c:v>
                </c:pt>
                <c:pt idx="3">
                  <c:v>Total</c:v>
                </c:pt>
              </c:strCache>
            </c:strRef>
          </c:cat>
          <c:val>
            <c:numRef>
              <c:f>Sheet1!$D$2:$D$5</c:f>
              <c:numCache>
                <c:formatCode>0.00%</c:formatCode>
                <c:ptCount val="4"/>
                <c:pt idx="0">
                  <c:v>0.12316006411724299</c:v>
                </c:pt>
                <c:pt idx="1">
                  <c:v>2.2996515679442556E-2</c:v>
                </c:pt>
                <c:pt idx="2">
                  <c:v>4.0053553497713022E-2</c:v>
                </c:pt>
                <c:pt idx="3" formatCode="0%">
                  <c:v>0.11009369844414818</c:v>
                </c:pt>
              </c:numCache>
            </c:numRef>
          </c:val>
          <c:smooth val="0"/>
        </c:ser>
        <c:dLbls>
          <c:showLegendKey val="0"/>
          <c:showVal val="0"/>
          <c:showCatName val="0"/>
          <c:showSerName val="0"/>
          <c:showPercent val="0"/>
          <c:showBubbleSize val="0"/>
        </c:dLbls>
        <c:marker val="1"/>
        <c:smooth val="0"/>
        <c:axId val="138740864"/>
        <c:axId val="135318912"/>
      </c:lineChart>
      <c:catAx>
        <c:axId val="135315840"/>
        <c:scaling>
          <c:orientation val="minMax"/>
        </c:scaling>
        <c:delete val="0"/>
        <c:axPos val="b"/>
        <c:majorTickMark val="out"/>
        <c:minorTickMark val="none"/>
        <c:tickLblPos val="nextTo"/>
        <c:txPr>
          <a:bodyPr/>
          <a:lstStyle/>
          <a:p>
            <a:pPr>
              <a:defRPr sz="1100" b="1">
                <a:latin typeface="Arial" pitchFamily="34" charset="0"/>
                <a:cs typeface="Arial" pitchFamily="34" charset="0"/>
              </a:defRPr>
            </a:pPr>
            <a:endParaRPr lang="en-US"/>
          </a:p>
        </c:txPr>
        <c:crossAx val="135317376"/>
        <c:crosses val="autoZero"/>
        <c:auto val="1"/>
        <c:lblAlgn val="ctr"/>
        <c:lblOffset val="100"/>
        <c:noMultiLvlLbl val="0"/>
      </c:catAx>
      <c:valAx>
        <c:axId val="135317376"/>
        <c:scaling>
          <c:orientation val="minMax"/>
        </c:scaling>
        <c:delete val="0"/>
        <c:axPos val="l"/>
        <c:numFmt formatCode="0" sourceLinked="1"/>
        <c:majorTickMark val="out"/>
        <c:minorTickMark val="none"/>
        <c:tickLblPos val="nextTo"/>
        <c:txPr>
          <a:bodyPr/>
          <a:lstStyle/>
          <a:p>
            <a:pPr>
              <a:defRPr sz="1100" b="1">
                <a:latin typeface="Arial" pitchFamily="34" charset="0"/>
                <a:cs typeface="Arial" pitchFamily="34" charset="0"/>
              </a:defRPr>
            </a:pPr>
            <a:endParaRPr lang="en-US"/>
          </a:p>
        </c:txPr>
        <c:crossAx val="135315840"/>
        <c:crosses val="autoZero"/>
        <c:crossBetween val="between"/>
      </c:valAx>
      <c:valAx>
        <c:axId val="135318912"/>
        <c:scaling>
          <c:orientation val="minMax"/>
        </c:scaling>
        <c:delete val="0"/>
        <c:axPos val="r"/>
        <c:numFmt formatCode="0.00%" sourceLinked="1"/>
        <c:majorTickMark val="out"/>
        <c:minorTickMark val="none"/>
        <c:tickLblPos val="nextTo"/>
        <c:txPr>
          <a:bodyPr/>
          <a:lstStyle/>
          <a:p>
            <a:pPr>
              <a:defRPr sz="1100" b="1">
                <a:latin typeface="Arial" pitchFamily="34" charset="0"/>
                <a:cs typeface="Arial" pitchFamily="34" charset="0"/>
              </a:defRPr>
            </a:pPr>
            <a:endParaRPr lang="en-US"/>
          </a:p>
        </c:txPr>
        <c:crossAx val="138740864"/>
        <c:crosses val="max"/>
        <c:crossBetween val="between"/>
      </c:valAx>
      <c:catAx>
        <c:axId val="138740864"/>
        <c:scaling>
          <c:orientation val="minMax"/>
        </c:scaling>
        <c:delete val="1"/>
        <c:axPos val="b"/>
        <c:majorTickMark val="out"/>
        <c:minorTickMark val="none"/>
        <c:tickLblPos val="none"/>
        <c:crossAx val="135318912"/>
        <c:crosses val="autoZero"/>
        <c:auto val="1"/>
        <c:lblAlgn val="ctr"/>
        <c:lblOffset val="100"/>
        <c:noMultiLvlLbl val="0"/>
      </c:catAx>
    </c:plotArea>
    <c:legend>
      <c:legendPos val="t"/>
      <c:overlay val="0"/>
      <c:txPr>
        <a:bodyPr/>
        <a:lstStyle/>
        <a:p>
          <a:pPr>
            <a:defRPr sz="12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FY 12-13</c:v>
                </c:pt>
              </c:strCache>
            </c:strRef>
          </c:tx>
          <c:sp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w="28575">
              <a:solidFill>
                <a:srgbClr val="FFFF00"/>
              </a:solidFill>
            </a:ln>
          </c:spPr>
          <c:invertIfNegative val="0"/>
          <c:dLbls>
            <c:sp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Sheet1!$A$2:$A$6</c:f>
              <c:strCache>
                <c:ptCount val="5"/>
                <c:pt idx="0">
                  <c:v>Annakutta &amp; HT Express</c:v>
                </c:pt>
                <c:pt idx="1">
                  <c:v>Temple Stores</c:v>
                </c:pt>
                <c:pt idx="2">
                  <c:v>Higher Taste Restaurant</c:v>
                </c:pt>
                <c:pt idx="3">
                  <c:v>Others</c:v>
                </c:pt>
                <c:pt idx="4">
                  <c:v>Total</c:v>
                </c:pt>
              </c:strCache>
            </c:strRef>
          </c:cat>
          <c:val>
            <c:numRef>
              <c:f>Sheet1!$B$2:$B$6</c:f>
              <c:numCache>
                <c:formatCode>0</c:formatCode>
                <c:ptCount val="5"/>
                <c:pt idx="0">
                  <c:v>305.41999999999945</c:v>
                </c:pt>
                <c:pt idx="1">
                  <c:v>689.29000000000053</c:v>
                </c:pt>
                <c:pt idx="2">
                  <c:v>182.91000000000003</c:v>
                </c:pt>
                <c:pt idx="3">
                  <c:v>543.28000000000054</c:v>
                </c:pt>
                <c:pt idx="4">
                  <c:v>1720.9</c:v>
                </c:pt>
              </c:numCache>
            </c:numRef>
          </c:val>
        </c:ser>
        <c:ser>
          <c:idx val="1"/>
          <c:order val="1"/>
          <c:tx>
            <c:strRef>
              <c:f>Sheet1!$C$1</c:f>
              <c:strCache>
                <c:ptCount val="1"/>
                <c:pt idx="0">
                  <c:v>FY 13-14</c:v>
                </c:pt>
              </c:strCache>
            </c:strRef>
          </c:tx>
          <c:spPr>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w="28575">
              <a:solidFill>
                <a:srgbClr val="00B050"/>
              </a:solidFill>
            </a:ln>
          </c:spPr>
          <c:invertIfNegative val="0"/>
          <c:dLbls>
            <c:dLbl>
              <c:idx val="0"/>
              <c:layout>
                <c:manualLayout>
                  <c:x val="2.6836158192090391E-2"/>
                  <c:y val="-6.2500000000000116E-3"/>
                </c:manualLayout>
              </c:layout>
              <c:dLblPos val="outEnd"/>
              <c:showLegendKey val="0"/>
              <c:showVal val="1"/>
              <c:showCatName val="0"/>
              <c:showSerName val="0"/>
              <c:showPercent val="0"/>
              <c:showBubbleSize val="0"/>
            </c:dLbl>
            <c:dLbl>
              <c:idx val="1"/>
              <c:layout>
                <c:manualLayout>
                  <c:x val="0"/>
                  <c:y val="-9.375000000000043E-3"/>
                </c:manualLayout>
              </c:layout>
              <c:dLblPos val="outEnd"/>
              <c:showLegendKey val="0"/>
              <c:showVal val="1"/>
              <c:showCatName val="0"/>
              <c:showSerName val="0"/>
              <c:showPercent val="0"/>
              <c:showBubbleSize val="0"/>
            </c:dLbl>
            <c:dLbl>
              <c:idx val="2"/>
              <c:layout>
                <c:manualLayout>
                  <c:x val="2.8248587570621577E-3"/>
                  <c:y val="-3.1250000000000201E-2"/>
                </c:manualLayout>
              </c:layout>
              <c:dLblPos val="outEnd"/>
              <c:showLegendKey val="0"/>
              <c:showVal val="1"/>
              <c:showCatName val="0"/>
              <c:showSerName val="0"/>
              <c:showPercent val="0"/>
              <c:showBubbleSize val="0"/>
            </c:dLbl>
            <c:dLbl>
              <c:idx val="3"/>
              <c:layout>
                <c:manualLayout>
                  <c:x val="-5.6497175141242938E-3"/>
                  <c:y val="-1.8749999999999999E-2"/>
                </c:manualLayout>
              </c:layout>
              <c:dLblPos val="outEnd"/>
              <c:showLegendKey val="0"/>
              <c:showVal val="1"/>
              <c:showCatName val="0"/>
              <c:showSerName val="0"/>
              <c:showPercent val="0"/>
              <c:showBubbleSize val="0"/>
            </c:dLbl>
            <c:dLbl>
              <c:idx val="4"/>
              <c:layout>
                <c:manualLayout>
                  <c:x val="2.8248587570621577E-3"/>
                  <c:y val="-2.8125000000000008E-2"/>
                </c:manualLayout>
              </c:layout>
              <c:dLblPos val="outEnd"/>
              <c:showLegendKey val="0"/>
              <c:showVal val="1"/>
              <c:showCatName val="0"/>
              <c:showSerName val="0"/>
              <c:showPercent val="0"/>
              <c:showBubbleSize val="0"/>
            </c:dLbl>
            <c:sp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c:spPr>
            <c:txPr>
              <a:bodyPr/>
              <a:lstStyle/>
              <a:p>
                <a:pPr>
                  <a:defRPr sz="10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Sheet1!$A$2:$A$6</c:f>
              <c:strCache>
                <c:ptCount val="5"/>
                <c:pt idx="0">
                  <c:v>Annakutta &amp; HT Express</c:v>
                </c:pt>
                <c:pt idx="1">
                  <c:v>Temple Stores</c:v>
                </c:pt>
                <c:pt idx="2">
                  <c:v>Higher Taste Restaurant</c:v>
                </c:pt>
                <c:pt idx="3">
                  <c:v>Others</c:v>
                </c:pt>
                <c:pt idx="4">
                  <c:v>Total</c:v>
                </c:pt>
              </c:strCache>
            </c:strRef>
          </c:cat>
          <c:val>
            <c:numRef>
              <c:f>Sheet1!$C$2:$C$6</c:f>
              <c:numCache>
                <c:formatCode>0</c:formatCode>
                <c:ptCount val="5"/>
                <c:pt idx="0">
                  <c:v>332.35999999999996</c:v>
                </c:pt>
                <c:pt idx="1">
                  <c:v>771.2299999999999</c:v>
                </c:pt>
                <c:pt idx="2">
                  <c:v>196.66</c:v>
                </c:pt>
                <c:pt idx="3">
                  <c:v>663.81999999999948</c:v>
                </c:pt>
                <c:pt idx="4">
                  <c:v>1964.07</c:v>
                </c:pt>
              </c:numCache>
            </c:numRef>
          </c:val>
        </c:ser>
        <c:dLbls>
          <c:showLegendKey val="0"/>
          <c:showVal val="0"/>
          <c:showCatName val="0"/>
          <c:showSerName val="0"/>
          <c:showPercent val="0"/>
          <c:showBubbleSize val="0"/>
        </c:dLbls>
        <c:gapWidth val="150"/>
        <c:axId val="138800512"/>
        <c:axId val="138818688"/>
      </c:barChart>
      <c:lineChart>
        <c:grouping val="standard"/>
        <c:varyColors val="0"/>
        <c:ser>
          <c:idx val="2"/>
          <c:order val="2"/>
          <c:tx>
            <c:strRef>
              <c:f>Sheet1!$D$1</c:f>
              <c:strCache>
                <c:ptCount val="1"/>
                <c:pt idx="0">
                  <c:v>Variance%</c:v>
                </c:pt>
              </c:strCache>
            </c:strRef>
          </c:tx>
          <c:spPr>
            <a:ln>
              <a:solidFill>
                <a:srgbClr val="C00000"/>
              </a:solidFill>
            </a:ln>
          </c:spPr>
          <c:marker>
            <c:spPr>
              <a:solidFill>
                <a:srgbClr val="C00000"/>
              </a:solidFill>
              <a:ln>
                <a:solidFill>
                  <a:srgbClr val="C00000"/>
                </a:solidFill>
              </a:ln>
            </c:spPr>
          </c:marker>
          <c:dLbls>
            <c:dLbl>
              <c:idx val="0"/>
              <c:layout>
                <c:manualLayout>
                  <c:x val="-3.8771186440677986E-2"/>
                  <c:y val="-3.9609251968504011E-2"/>
                </c:manualLayout>
              </c:layout>
              <c:sp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2700000" scaled="1"/>
                  <a:tileRect/>
                </a:gradFill>
              </c:spPr>
              <c:txPr>
                <a:bodyPr/>
                <a:lstStyle/>
                <a:p>
                  <a:pPr algn="ctr" rtl="0">
                    <a:defRPr lang="en-US" sz="1100" b="1" i="0" u="none" strike="noStrike" kern="1200" baseline="0">
                      <a:solidFill>
                        <a:prstClr val="black"/>
                      </a:solidFill>
                      <a:latin typeface="Arial" pitchFamily="34" charset="0"/>
                      <a:ea typeface="+mn-ea"/>
                      <a:cs typeface="Arial" pitchFamily="34" charset="0"/>
                    </a:defRPr>
                  </a:pPr>
                  <a:endParaRPr lang="en-US"/>
                </a:p>
              </c:txPr>
              <c:dLblPos val="r"/>
              <c:showLegendKey val="0"/>
              <c:showVal val="1"/>
              <c:showCatName val="0"/>
              <c:showSerName val="0"/>
              <c:showPercent val="0"/>
              <c:showBubbleSize val="0"/>
            </c:dLbl>
            <c:dLbl>
              <c:idx val="1"/>
              <c:layout>
                <c:manualLayout>
                  <c:x val="-1.991180657502558E-2"/>
                  <c:y val="-4.8984251968503936E-2"/>
                </c:manualLayout>
              </c:layout>
              <c:dLblPos val="r"/>
              <c:showLegendKey val="0"/>
              <c:showVal val="1"/>
              <c:showCatName val="0"/>
              <c:showSerName val="0"/>
              <c:showPercent val="0"/>
              <c:showBubbleSize val="0"/>
            </c:dLbl>
            <c:dLbl>
              <c:idx val="2"/>
              <c:layout>
                <c:manualLayout>
                  <c:x val="-2.8968926553672308E-2"/>
                  <c:y val="-3.9609251968504011E-2"/>
                </c:manualLayout>
              </c:layout>
              <c:dLblPos val="r"/>
              <c:showLegendKey val="0"/>
              <c:showVal val="1"/>
              <c:showCatName val="0"/>
              <c:showSerName val="0"/>
              <c:showPercent val="0"/>
              <c:showBubbleSize val="0"/>
            </c:dLbl>
            <c:dLbl>
              <c:idx val="3"/>
              <c:layout>
                <c:manualLayout>
                  <c:x val="-3.5451977401130168E-3"/>
                  <c:y val="6.351574803149608E-2"/>
                </c:manualLayout>
              </c:layout>
              <c:dLblPos val="r"/>
              <c:showLegendKey val="0"/>
              <c:showVal val="1"/>
              <c:showCatName val="0"/>
              <c:showSerName val="0"/>
              <c:showPercent val="0"/>
              <c:showBubbleSize val="0"/>
            </c:dLbl>
            <c:dLbl>
              <c:idx val="4"/>
              <c:layout>
                <c:manualLayout>
                  <c:x val="-3.5451977401130168E-3"/>
                  <c:y val="4.1407480314960632E-3"/>
                </c:manualLayout>
              </c:layout>
              <c:dLblPos val="r"/>
              <c:showLegendKey val="0"/>
              <c:showVal val="1"/>
              <c:showCatName val="0"/>
              <c:showSerName val="0"/>
              <c:showPercent val="0"/>
              <c:showBubbleSize val="0"/>
            </c:dLbl>
            <c:sp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2700000" scaled="1"/>
                <a:tileRect/>
              </a:gradFill>
            </c:spPr>
            <c:txPr>
              <a:bodyPr/>
              <a:lstStyle/>
              <a:p>
                <a:pPr>
                  <a:defRPr sz="1100" b="1">
                    <a:latin typeface="Arial" pitchFamily="34" charset="0"/>
                    <a:cs typeface="Arial" pitchFamily="34" charset="0"/>
                  </a:defRPr>
                </a:pPr>
                <a:endParaRPr lang="en-US"/>
              </a:p>
            </c:txPr>
            <c:dLblPos val="b"/>
            <c:showLegendKey val="0"/>
            <c:showVal val="1"/>
            <c:showCatName val="0"/>
            <c:showSerName val="0"/>
            <c:showPercent val="0"/>
            <c:showBubbleSize val="0"/>
            <c:showLeaderLines val="0"/>
          </c:dLbls>
          <c:cat>
            <c:strRef>
              <c:f>Sheet1!$A$2:$A$6</c:f>
              <c:strCache>
                <c:ptCount val="5"/>
                <c:pt idx="0">
                  <c:v>Annakutta &amp; HT Express</c:v>
                </c:pt>
                <c:pt idx="1">
                  <c:v>Temple Stores</c:v>
                </c:pt>
                <c:pt idx="2">
                  <c:v>Higher Taste Restaurant</c:v>
                </c:pt>
                <c:pt idx="3">
                  <c:v>Others</c:v>
                </c:pt>
                <c:pt idx="4">
                  <c:v>Total</c:v>
                </c:pt>
              </c:strCache>
            </c:strRef>
          </c:cat>
          <c:val>
            <c:numRef>
              <c:f>Sheet1!$D$2:$D$6</c:f>
              <c:numCache>
                <c:formatCode>0.00%</c:formatCode>
                <c:ptCount val="5"/>
                <c:pt idx="0">
                  <c:v>8.8206404295723725E-2</c:v>
                </c:pt>
                <c:pt idx="1">
                  <c:v>0.11887594481277818</c:v>
                </c:pt>
                <c:pt idx="2">
                  <c:v>7.517358263626904E-2</c:v>
                </c:pt>
                <c:pt idx="3">
                  <c:v>0.22187453983213071</c:v>
                </c:pt>
                <c:pt idx="4" formatCode="0%">
                  <c:v>0.1413039688535068</c:v>
                </c:pt>
              </c:numCache>
            </c:numRef>
          </c:val>
          <c:smooth val="0"/>
        </c:ser>
        <c:dLbls>
          <c:showLegendKey val="0"/>
          <c:showVal val="0"/>
          <c:showCatName val="0"/>
          <c:showSerName val="0"/>
          <c:showPercent val="0"/>
          <c:showBubbleSize val="0"/>
        </c:dLbls>
        <c:marker val="1"/>
        <c:smooth val="0"/>
        <c:axId val="138838400"/>
        <c:axId val="138820224"/>
      </c:lineChart>
      <c:catAx>
        <c:axId val="138800512"/>
        <c:scaling>
          <c:orientation val="minMax"/>
        </c:scaling>
        <c:delete val="0"/>
        <c:axPos val="b"/>
        <c:majorTickMark val="out"/>
        <c:minorTickMark val="none"/>
        <c:tickLblPos val="nextTo"/>
        <c:txPr>
          <a:bodyPr/>
          <a:lstStyle/>
          <a:p>
            <a:pPr>
              <a:defRPr sz="1100" b="1">
                <a:latin typeface="Arial" pitchFamily="34" charset="0"/>
                <a:cs typeface="Arial" pitchFamily="34" charset="0"/>
              </a:defRPr>
            </a:pPr>
            <a:endParaRPr lang="en-US"/>
          </a:p>
        </c:txPr>
        <c:crossAx val="138818688"/>
        <c:crosses val="autoZero"/>
        <c:auto val="1"/>
        <c:lblAlgn val="ctr"/>
        <c:lblOffset val="100"/>
        <c:noMultiLvlLbl val="0"/>
      </c:catAx>
      <c:valAx>
        <c:axId val="138818688"/>
        <c:scaling>
          <c:orientation val="minMax"/>
        </c:scaling>
        <c:delete val="0"/>
        <c:axPos val="l"/>
        <c:numFmt formatCode="0" sourceLinked="1"/>
        <c:majorTickMark val="out"/>
        <c:minorTickMark val="none"/>
        <c:tickLblPos val="nextTo"/>
        <c:txPr>
          <a:bodyPr/>
          <a:lstStyle/>
          <a:p>
            <a:pPr>
              <a:defRPr sz="1100" b="1">
                <a:latin typeface="Arial" pitchFamily="34" charset="0"/>
                <a:cs typeface="Arial" pitchFamily="34" charset="0"/>
              </a:defRPr>
            </a:pPr>
            <a:endParaRPr lang="en-US"/>
          </a:p>
        </c:txPr>
        <c:crossAx val="138800512"/>
        <c:crosses val="autoZero"/>
        <c:crossBetween val="between"/>
      </c:valAx>
      <c:valAx>
        <c:axId val="138820224"/>
        <c:scaling>
          <c:orientation val="minMax"/>
        </c:scaling>
        <c:delete val="0"/>
        <c:axPos val="r"/>
        <c:numFmt formatCode="0.00%" sourceLinked="1"/>
        <c:majorTickMark val="out"/>
        <c:minorTickMark val="none"/>
        <c:tickLblPos val="nextTo"/>
        <c:txPr>
          <a:bodyPr/>
          <a:lstStyle/>
          <a:p>
            <a:pPr>
              <a:defRPr sz="1100" b="1">
                <a:latin typeface="Arial" pitchFamily="34" charset="0"/>
                <a:cs typeface="Arial" pitchFamily="34" charset="0"/>
              </a:defRPr>
            </a:pPr>
            <a:endParaRPr lang="en-US"/>
          </a:p>
        </c:txPr>
        <c:crossAx val="138838400"/>
        <c:crosses val="max"/>
        <c:crossBetween val="between"/>
      </c:valAx>
      <c:catAx>
        <c:axId val="138838400"/>
        <c:scaling>
          <c:orientation val="minMax"/>
        </c:scaling>
        <c:delete val="1"/>
        <c:axPos val="b"/>
        <c:majorTickMark val="out"/>
        <c:minorTickMark val="none"/>
        <c:tickLblPos val="none"/>
        <c:crossAx val="138820224"/>
        <c:crosses val="autoZero"/>
        <c:auto val="1"/>
        <c:lblAlgn val="ctr"/>
        <c:lblOffset val="100"/>
        <c:noMultiLvlLbl val="0"/>
      </c:catAx>
    </c:plotArea>
    <c:legend>
      <c:legendPos val="t"/>
      <c:overlay val="0"/>
      <c:txPr>
        <a:bodyPr/>
        <a:lstStyle/>
        <a:p>
          <a:pPr>
            <a:defRPr sz="12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16233595800526"/>
          <c:y val="0.10592157661326816"/>
          <c:w val="0.79769186351706289"/>
          <c:h val="0.78037735037218703"/>
        </c:manualLayout>
      </c:layout>
      <c:barChart>
        <c:barDir val="col"/>
        <c:grouping val="clustered"/>
        <c:varyColors val="0"/>
        <c:ser>
          <c:idx val="0"/>
          <c:order val="0"/>
          <c:tx>
            <c:strRef>
              <c:f>Sheet1!$B$1</c:f>
              <c:strCache>
                <c:ptCount val="1"/>
                <c:pt idx="0">
                  <c:v>Employee Strength</c:v>
                </c:pt>
              </c:strCache>
            </c:strRef>
          </c:tx>
          <c:invertIfNegative val="0"/>
          <c:dPt>
            <c:idx val="0"/>
            <c:invertIfNegative val="0"/>
            <c:bubble3D val="0"/>
            <c:sp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w="38100">
                <a:solidFill>
                  <a:srgbClr val="FFFF00"/>
                </a:solidFill>
              </a:ln>
            </c:spPr>
          </c:dPt>
          <c:dPt>
            <c:idx val="1"/>
            <c:invertIfNegative val="0"/>
            <c:bubble3D val="0"/>
            <c: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w="38100">
                <a:solidFill>
                  <a:srgbClr val="FF0000"/>
                </a:solidFill>
              </a:ln>
            </c:spPr>
          </c:dPt>
          <c:dLbls>
            <c:dLbl>
              <c:idx val="0"/>
              <c:layout>
                <c:manualLayout>
                  <c:x val="2.2911700257648491E-4"/>
                  <c:y val="-1.2717395981240038E-2"/>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dLbl>
              <c:idx val="1"/>
              <c:layout>
                <c:manualLayout>
                  <c:x val="-3.8073394495412947E-3"/>
                  <c:y val="-1.7122542059291777E-2"/>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dLbl>
              <c:idx val="2"/>
              <c:layout>
                <c:manualLayout>
                  <c:x val="7.333333333333375E-2"/>
                  <c:y val="2.2988505747126482E-2"/>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dLbl>
              <c:idx val="3"/>
              <c:layout>
                <c:manualLayout>
                  <c:x val="3.3333333333333381E-2"/>
                  <c:y val="5.7471264367816282E-3"/>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spPr>
              <a:solidFill>
                <a:schemeClr val="bg2"/>
              </a:solidFill>
            </c:spPr>
            <c:txPr>
              <a:bodyPr/>
              <a:lstStyle/>
              <a:p>
                <a:pPr>
                  <a:defRPr sz="1200">
                    <a:latin typeface="Arial" pitchFamily="34" charset="0"/>
                    <a:cs typeface="Arial" pitchFamily="34" charset="0"/>
                  </a:defRPr>
                </a:pPr>
                <a:endParaRPr lang="en-US"/>
              </a:p>
            </c:txPr>
            <c:showLegendKey val="0"/>
            <c:showVal val="1"/>
            <c:showCatName val="1"/>
            <c:showSerName val="0"/>
            <c:showPercent val="0"/>
            <c:showBubbleSize val="0"/>
            <c:showLeaderLines val="0"/>
          </c:dLbls>
          <c:cat>
            <c:strRef>
              <c:f>Sheet1!$A$2:$A$3</c:f>
              <c:strCache>
                <c:ptCount val="2"/>
                <c:pt idx="0">
                  <c:v>FY 12-13</c:v>
                </c:pt>
                <c:pt idx="1">
                  <c:v>FY 13-14</c:v>
                </c:pt>
              </c:strCache>
            </c:strRef>
          </c:cat>
          <c:val>
            <c:numRef>
              <c:f>Sheet1!$B$2:$B$3</c:f>
              <c:numCache>
                <c:formatCode>0</c:formatCode>
                <c:ptCount val="2"/>
                <c:pt idx="0">
                  <c:v>820</c:v>
                </c:pt>
                <c:pt idx="1">
                  <c:v>854</c:v>
                </c:pt>
              </c:numCache>
            </c:numRef>
          </c:val>
        </c:ser>
        <c:dLbls>
          <c:showLegendKey val="0"/>
          <c:showVal val="0"/>
          <c:showCatName val="0"/>
          <c:showSerName val="0"/>
          <c:showPercent val="0"/>
          <c:showBubbleSize val="0"/>
        </c:dLbls>
        <c:gapWidth val="150"/>
        <c:axId val="136497408"/>
        <c:axId val="136507392"/>
      </c:barChart>
      <c:catAx>
        <c:axId val="136497408"/>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136507392"/>
        <c:crosses val="autoZero"/>
        <c:auto val="1"/>
        <c:lblAlgn val="ctr"/>
        <c:lblOffset val="100"/>
        <c:noMultiLvlLbl val="0"/>
      </c:catAx>
      <c:valAx>
        <c:axId val="136507392"/>
        <c:scaling>
          <c:orientation val="minMax"/>
        </c:scaling>
        <c:delete val="0"/>
        <c:axPos val="l"/>
        <c:numFmt formatCode="0" sourceLinked="1"/>
        <c:majorTickMark val="out"/>
        <c:minorTickMark val="none"/>
        <c:tickLblPos val="nextTo"/>
        <c:txPr>
          <a:bodyPr/>
          <a:lstStyle/>
          <a:p>
            <a:pPr>
              <a:defRPr sz="1050" b="1">
                <a:latin typeface="Arial" pitchFamily="34" charset="0"/>
                <a:cs typeface="Arial" pitchFamily="34" charset="0"/>
              </a:defRPr>
            </a:pPr>
            <a:endParaRPr lang="en-US"/>
          </a:p>
        </c:txPr>
        <c:crossAx val="136497408"/>
        <c:crosses val="autoZero"/>
        <c:crossBetween val="between"/>
      </c:valAx>
    </c:plotArea>
    <c:legend>
      <c:legendPos val="t"/>
      <c:overlay val="0"/>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16233595800526"/>
          <c:y val="0.10592157661326816"/>
          <c:w val="0.79769186351706312"/>
          <c:h val="0.78037735037218703"/>
        </c:manualLayout>
      </c:layout>
      <c:barChart>
        <c:barDir val="col"/>
        <c:grouping val="clustered"/>
        <c:varyColors val="0"/>
        <c:ser>
          <c:idx val="0"/>
          <c:order val="0"/>
          <c:tx>
            <c:strRef>
              <c:f>Sheet1!$B$1</c:f>
              <c:strCache>
                <c:ptCount val="1"/>
                <c:pt idx="0">
                  <c:v>Employee Strength</c:v>
                </c:pt>
              </c:strCache>
            </c:strRef>
          </c:tx>
          <c:spPr>
            <a:solidFill>
              <a:srgbClr val="00B0F0"/>
            </a:solidFill>
            <a:ln w="28575">
              <a:solidFill>
                <a:srgbClr val="002060"/>
              </a:solidFill>
            </a:ln>
          </c:spPr>
          <c:invertIfNegative val="0"/>
          <c:dPt>
            <c:idx val="0"/>
            <c:invertIfNegative val="0"/>
            <c:bubble3D val="0"/>
            <c:spPr>
              <a:gradFill flip="none" rotWithShape="1">
                <a:gsLst>
                  <a:gs pos="0">
                    <a:srgbClr val="94B6D2">
                      <a:lumMod val="60000"/>
                      <a:lumOff val="40000"/>
                      <a:shade val="30000"/>
                      <a:satMod val="115000"/>
                    </a:srgbClr>
                  </a:gs>
                  <a:gs pos="50000">
                    <a:srgbClr val="94B6D2">
                      <a:lumMod val="60000"/>
                      <a:lumOff val="40000"/>
                      <a:shade val="67500"/>
                      <a:satMod val="115000"/>
                    </a:srgbClr>
                  </a:gs>
                  <a:gs pos="100000">
                    <a:srgbClr val="94B6D2">
                      <a:lumMod val="60000"/>
                      <a:lumOff val="40000"/>
                      <a:shade val="100000"/>
                      <a:satMod val="115000"/>
                    </a:srgbClr>
                  </a:gs>
                </a:gsLst>
                <a:lin ang="0" scaled="1"/>
                <a:tileRect/>
              </a:gradFill>
              <a:ln w="28575">
                <a:solidFill>
                  <a:srgbClr val="002060"/>
                </a:solidFill>
              </a:ln>
            </c:spPr>
          </c:dPt>
          <c:dPt>
            <c:idx val="1"/>
            <c:invertIfNegative val="0"/>
            <c:bubble3D val="0"/>
            <c:spPr>
              <a:gradFill flip="none" rotWithShape="1">
                <a:gsLst>
                  <a:gs pos="0">
                    <a:srgbClr val="94B6D2">
                      <a:lumMod val="60000"/>
                      <a:lumOff val="40000"/>
                      <a:shade val="30000"/>
                      <a:satMod val="115000"/>
                    </a:srgbClr>
                  </a:gs>
                  <a:gs pos="50000">
                    <a:srgbClr val="94B6D2">
                      <a:lumMod val="60000"/>
                      <a:lumOff val="40000"/>
                      <a:shade val="67500"/>
                      <a:satMod val="115000"/>
                    </a:srgbClr>
                  </a:gs>
                  <a:gs pos="100000">
                    <a:srgbClr val="94B6D2">
                      <a:lumMod val="60000"/>
                      <a:lumOff val="40000"/>
                      <a:shade val="100000"/>
                      <a:satMod val="115000"/>
                    </a:srgbClr>
                  </a:gs>
                </a:gsLst>
                <a:lin ang="0" scaled="1"/>
                <a:tileRect/>
              </a:gradFill>
              <a:ln w="28575">
                <a:solidFill>
                  <a:srgbClr val="002060"/>
                </a:solidFill>
              </a:ln>
            </c:spPr>
          </c:dPt>
          <c:dPt>
            <c:idx val="2"/>
            <c:invertIfNegative val="0"/>
            <c:bubble3D val="0"/>
            <c:spPr>
              <a:gradFill flip="none" rotWithShape="1">
                <a:gsLst>
                  <a:gs pos="0">
                    <a:srgbClr val="94B6D2">
                      <a:lumMod val="60000"/>
                      <a:lumOff val="40000"/>
                      <a:shade val="30000"/>
                      <a:satMod val="115000"/>
                    </a:srgbClr>
                  </a:gs>
                  <a:gs pos="50000">
                    <a:srgbClr val="94B6D2">
                      <a:lumMod val="60000"/>
                      <a:lumOff val="40000"/>
                      <a:shade val="67500"/>
                      <a:satMod val="115000"/>
                    </a:srgbClr>
                  </a:gs>
                  <a:gs pos="100000">
                    <a:srgbClr val="94B6D2">
                      <a:lumMod val="60000"/>
                      <a:lumOff val="40000"/>
                      <a:shade val="100000"/>
                      <a:satMod val="115000"/>
                    </a:srgbClr>
                  </a:gs>
                </a:gsLst>
                <a:lin ang="0" scaled="1"/>
                <a:tileRect/>
              </a:gradFill>
              <a:ln w="28575">
                <a:solidFill>
                  <a:srgbClr val="002060"/>
                </a:solidFill>
              </a:ln>
            </c:spPr>
          </c:dPt>
          <c:dPt>
            <c:idx val="3"/>
            <c:invertIfNegative val="0"/>
            <c:bubble3D val="0"/>
            <c:spPr>
              <a:gradFill flip="none" rotWithShape="1">
                <a:gsLst>
                  <a:gs pos="0">
                    <a:srgbClr val="94B6D2">
                      <a:lumMod val="60000"/>
                      <a:lumOff val="40000"/>
                      <a:shade val="30000"/>
                      <a:satMod val="115000"/>
                    </a:srgbClr>
                  </a:gs>
                  <a:gs pos="50000">
                    <a:srgbClr val="94B6D2">
                      <a:lumMod val="60000"/>
                      <a:lumOff val="40000"/>
                      <a:shade val="67500"/>
                      <a:satMod val="115000"/>
                    </a:srgbClr>
                  </a:gs>
                  <a:gs pos="100000">
                    <a:srgbClr val="94B6D2">
                      <a:lumMod val="60000"/>
                      <a:lumOff val="40000"/>
                      <a:shade val="100000"/>
                      <a:satMod val="115000"/>
                    </a:srgbClr>
                  </a:gs>
                </a:gsLst>
                <a:lin ang="0" scaled="1"/>
                <a:tileRect/>
              </a:gradFill>
              <a:ln w="28575">
                <a:solidFill>
                  <a:srgbClr val="002060"/>
                </a:solidFill>
              </a:ln>
            </c:spPr>
          </c:dPt>
          <c:dPt>
            <c:idx val="4"/>
            <c:invertIfNegative val="0"/>
            <c:bubble3D val="0"/>
            <c: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w="28575">
                <a:solidFill>
                  <a:srgbClr val="002060"/>
                </a:solidFill>
              </a:ln>
            </c:spPr>
          </c:dPt>
          <c:dLbls>
            <c:dLbl>
              <c:idx val="0"/>
              <c:layout>
                <c:manualLayout>
                  <c:x val="2.2911700257651377E-4"/>
                  <c:y val="-4.8236521664300161E-2"/>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dLbl>
              <c:idx val="1"/>
              <c:layout>
                <c:manualLayout>
                  <c:x val="-3.8074598473356374E-3"/>
                  <c:y val="-6.9035110365302702E-2"/>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dLbl>
              <c:idx val="2"/>
              <c:layout>
                <c:manualLayout>
                  <c:x val="1.0642081437068138E-2"/>
                  <c:y val="-1.799513790284411E-2"/>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dLbl>
              <c:idx val="3"/>
              <c:layout>
                <c:manualLayout>
                  <c:x val="1.0397553516819581E-2"/>
                  <c:y val="-2.9771954735166306E-2"/>
                </c:manualLayout>
              </c:layout>
              <c:spPr>
                <a:solidFill>
                  <a:schemeClr val="bg2"/>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dLbl>
              <c:idx val="4"/>
              <c:spPr>
                <a:solidFill>
                  <a:schemeClr val="accent3">
                    <a:lumMod val="20000"/>
                    <a:lumOff val="80000"/>
                  </a:schemeClr>
                </a:solidFill>
              </c:spPr>
              <c:txPr>
                <a:bodyPr/>
                <a:lstStyle/>
                <a:p>
                  <a:pPr>
                    <a:defRPr sz="1200" b="1">
                      <a:latin typeface="Arial" pitchFamily="34" charset="0"/>
                      <a:cs typeface="Arial" pitchFamily="34" charset="0"/>
                    </a:defRPr>
                  </a:pPr>
                  <a:endParaRPr lang="en-US"/>
                </a:p>
              </c:txPr>
              <c:showLegendKey val="0"/>
              <c:showVal val="1"/>
              <c:showCatName val="1"/>
              <c:showSerName val="0"/>
              <c:showPercent val="0"/>
              <c:showBubbleSize val="0"/>
            </c:dLbl>
            <c:spPr>
              <a:solidFill>
                <a:schemeClr val="bg2"/>
              </a:solidFill>
            </c:spPr>
            <c:txPr>
              <a:bodyPr/>
              <a:lstStyle/>
              <a:p>
                <a:pPr>
                  <a:defRPr sz="1200">
                    <a:latin typeface="Arial" pitchFamily="34" charset="0"/>
                    <a:cs typeface="Arial" pitchFamily="34" charset="0"/>
                  </a:defRPr>
                </a:pPr>
                <a:endParaRPr lang="en-US"/>
              </a:p>
            </c:txPr>
            <c:showLegendKey val="0"/>
            <c:showVal val="1"/>
            <c:showCatName val="1"/>
            <c:showSerName val="0"/>
            <c:showPercent val="0"/>
            <c:showBubbleSize val="0"/>
            <c:showLeaderLines val="0"/>
          </c:dLbls>
          <c:cat>
            <c:strRef>
              <c:f>Sheet1!$A$2:$A$6</c:f>
              <c:strCache>
                <c:ptCount val="5"/>
                <c:pt idx="0">
                  <c:v>Permanent Employee ESI</c:v>
                </c:pt>
                <c:pt idx="1">
                  <c:v>Permanent Employee Non ESI</c:v>
                </c:pt>
                <c:pt idx="2">
                  <c:v>Fixed Term Contract</c:v>
                </c:pt>
                <c:pt idx="3">
                  <c:v>Contract Labourers</c:v>
                </c:pt>
                <c:pt idx="4">
                  <c:v>Total Strength</c:v>
                </c:pt>
              </c:strCache>
            </c:strRef>
          </c:cat>
          <c:val>
            <c:numRef>
              <c:f>Sheet1!$B$2:$B$6</c:f>
              <c:numCache>
                <c:formatCode>General</c:formatCode>
                <c:ptCount val="5"/>
                <c:pt idx="0">
                  <c:v>665</c:v>
                </c:pt>
                <c:pt idx="1">
                  <c:v>154</c:v>
                </c:pt>
                <c:pt idx="2">
                  <c:v>35</c:v>
                </c:pt>
                <c:pt idx="3">
                  <c:v>214</c:v>
                </c:pt>
                <c:pt idx="4" formatCode="0">
                  <c:v>1068</c:v>
                </c:pt>
              </c:numCache>
            </c:numRef>
          </c:val>
        </c:ser>
        <c:dLbls>
          <c:showLegendKey val="0"/>
          <c:showVal val="0"/>
          <c:showCatName val="0"/>
          <c:showSerName val="0"/>
          <c:showPercent val="0"/>
          <c:showBubbleSize val="0"/>
        </c:dLbls>
        <c:gapWidth val="150"/>
        <c:axId val="136568192"/>
        <c:axId val="136569984"/>
      </c:barChart>
      <c:catAx>
        <c:axId val="136568192"/>
        <c:scaling>
          <c:orientation val="minMax"/>
        </c:scaling>
        <c:delete val="1"/>
        <c:axPos val="b"/>
        <c:majorTickMark val="out"/>
        <c:minorTickMark val="none"/>
        <c:tickLblPos val="none"/>
        <c:crossAx val="136569984"/>
        <c:crosses val="autoZero"/>
        <c:auto val="1"/>
        <c:lblAlgn val="ctr"/>
        <c:lblOffset val="100"/>
        <c:noMultiLvlLbl val="0"/>
      </c:catAx>
      <c:valAx>
        <c:axId val="136569984"/>
        <c:scaling>
          <c:orientation val="minMax"/>
        </c:scaling>
        <c:delete val="1"/>
        <c:axPos val="l"/>
        <c:numFmt formatCode="General" sourceLinked="1"/>
        <c:majorTickMark val="out"/>
        <c:minorTickMark val="none"/>
        <c:tickLblPos val="none"/>
        <c:crossAx val="1365681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autoTitleDeleted val="1"/>
    <c:plotArea>
      <c:layout>
        <c:manualLayout>
          <c:layoutTarget val="inner"/>
          <c:xMode val="edge"/>
          <c:yMode val="edge"/>
          <c:x val="0"/>
          <c:y val="4.7008547008547022E-2"/>
          <c:w val="1"/>
          <c:h val="0.81359008008614309"/>
        </c:manualLayout>
      </c:layout>
      <c:barChart>
        <c:barDir val="bar"/>
        <c:grouping val="clustered"/>
        <c:varyColors val="0"/>
        <c:ser>
          <c:idx val="0"/>
          <c:order val="0"/>
          <c:tx>
            <c:strRef>
              <c:f>Sheet1!$B$1</c:f>
              <c:strCache>
                <c:ptCount val="1"/>
                <c:pt idx="0">
                  <c:v>Employee Strength</c:v>
                </c:pt>
              </c:strCache>
            </c:strRef>
          </c:tx>
          <c:invertIfNegative val="0"/>
          <c:dPt>
            <c:idx val="1"/>
            <c:invertIfNegative val="0"/>
            <c:bubble3D val="0"/>
            <c:spPr>
              <a:solidFill>
                <a:srgbClr val="FFFF99"/>
              </a:solidFill>
            </c:spPr>
          </c:dPt>
          <c:dPt>
            <c:idx val="2"/>
            <c:invertIfNegative val="0"/>
            <c:bubble3D val="0"/>
            <c:spPr>
              <a:solidFill>
                <a:srgbClr val="FFFF99"/>
              </a:solidFill>
            </c:spPr>
          </c:dPt>
          <c:dPt>
            <c:idx val="3"/>
            <c:invertIfNegative val="0"/>
            <c:bubble3D val="0"/>
            <c:spPr>
              <a:solidFill>
                <a:schemeClr val="accent1">
                  <a:lumMod val="60000"/>
                  <a:lumOff val="40000"/>
                </a:schemeClr>
              </a:solidFill>
            </c:spPr>
          </c:dPt>
          <c:dPt>
            <c:idx val="4"/>
            <c:invertIfNegative val="0"/>
            <c:bubble3D val="0"/>
            <c:spPr>
              <a:solidFill>
                <a:schemeClr val="accent1">
                  <a:lumMod val="60000"/>
                  <a:lumOff val="40000"/>
                </a:schemeClr>
              </a:solidFill>
            </c:spPr>
          </c:dPt>
          <c:dPt>
            <c:idx val="5"/>
            <c:invertIfNegative val="0"/>
            <c:bubble3D val="0"/>
            <c:spPr>
              <a:solidFill>
                <a:schemeClr val="accent1">
                  <a:lumMod val="60000"/>
                  <a:lumOff val="40000"/>
                </a:schemeClr>
              </a:solidFill>
            </c:spPr>
          </c:dPt>
          <c:dPt>
            <c:idx val="6"/>
            <c:invertIfNegative val="0"/>
            <c:bubble3D val="0"/>
            <c:spPr>
              <a:solidFill>
                <a:schemeClr val="accent3">
                  <a:lumMod val="75000"/>
                </a:schemeClr>
              </a:solidFill>
            </c:spPr>
          </c:dPt>
          <c:dLbls>
            <c:spPr>
              <a:solidFill>
                <a:schemeClr val="tx2">
                  <a:lumMod val="40000"/>
                  <a:lumOff val="60000"/>
                </a:schemeClr>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Sheet1!$A$2:$A$9</c:f>
              <c:strCache>
                <c:ptCount val="8"/>
                <c:pt idx="0">
                  <c:v>IB</c:v>
                </c:pt>
                <c:pt idx="1">
                  <c:v>IF (Prasadam)</c:v>
                </c:pt>
                <c:pt idx="2">
                  <c:v>TSF </c:v>
                </c:pt>
                <c:pt idx="3">
                  <c:v>IF (Gifts)</c:v>
                </c:pt>
                <c:pt idx="4">
                  <c:v>TSF (YMG)</c:v>
                </c:pt>
                <c:pt idx="5">
                  <c:v>SST (Mag)</c:v>
                </c:pt>
                <c:pt idx="6">
                  <c:v>GST</c:v>
                </c:pt>
                <c:pt idx="7">
                  <c:v>IHF</c:v>
                </c:pt>
              </c:strCache>
            </c:strRef>
          </c:cat>
          <c:val>
            <c:numRef>
              <c:f>Sheet1!$B$2:$B$9</c:f>
              <c:numCache>
                <c:formatCode>0</c:formatCode>
                <c:ptCount val="8"/>
                <c:pt idx="0">
                  <c:v>370</c:v>
                </c:pt>
                <c:pt idx="1">
                  <c:v>170</c:v>
                </c:pt>
                <c:pt idx="2">
                  <c:v>115</c:v>
                </c:pt>
                <c:pt idx="3">
                  <c:v>158</c:v>
                </c:pt>
                <c:pt idx="4">
                  <c:v>4</c:v>
                </c:pt>
                <c:pt idx="5">
                  <c:v>17</c:v>
                </c:pt>
                <c:pt idx="6">
                  <c:v>18</c:v>
                </c:pt>
                <c:pt idx="7">
                  <c:v>2</c:v>
                </c:pt>
              </c:numCache>
            </c:numRef>
          </c:val>
        </c:ser>
        <c:dLbls>
          <c:showLegendKey val="0"/>
          <c:showVal val="1"/>
          <c:showCatName val="0"/>
          <c:showSerName val="0"/>
          <c:showPercent val="0"/>
          <c:showBubbleSize val="0"/>
        </c:dLbls>
        <c:gapWidth val="150"/>
        <c:axId val="140473088"/>
        <c:axId val="140474624"/>
      </c:barChart>
      <c:catAx>
        <c:axId val="140473088"/>
        <c:scaling>
          <c:orientation val="minMax"/>
        </c:scaling>
        <c:delete val="0"/>
        <c:axPos val="l"/>
        <c:majorTickMark val="out"/>
        <c:minorTickMark val="none"/>
        <c:tickLblPos val="nextTo"/>
        <c:txPr>
          <a:bodyPr/>
          <a:lstStyle/>
          <a:p>
            <a:pPr>
              <a:defRPr sz="1000" b="1">
                <a:latin typeface="Arial" pitchFamily="34" charset="0"/>
                <a:cs typeface="Arial" pitchFamily="34" charset="0"/>
              </a:defRPr>
            </a:pPr>
            <a:endParaRPr lang="en-US"/>
          </a:p>
        </c:txPr>
        <c:crossAx val="140474624"/>
        <c:crosses val="autoZero"/>
        <c:auto val="1"/>
        <c:lblAlgn val="ctr"/>
        <c:lblOffset val="100"/>
        <c:noMultiLvlLbl val="0"/>
      </c:catAx>
      <c:valAx>
        <c:axId val="140474624"/>
        <c:scaling>
          <c:orientation val="minMax"/>
        </c:scaling>
        <c:delete val="1"/>
        <c:axPos val="b"/>
        <c:numFmt formatCode="0" sourceLinked="1"/>
        <c:majorTickMark val="out"/>
        <c:minorTickMark val="none"/>
        <c:tickLblPos val="none"/>
        <c:crossAx val="1404730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autoTitleDeleted val="1"/>
    <c:plotArea>
      <c:layout>
        <c:manualLayout>
          <c:layoutTarget val="inner"/>
          <c:xMode val="edge"/>
          <c:yMode val="edge"/>
          <c:x val="0"/>
          <c:y val="1.5758489173228342E-2"/>
          <c:w val="1"/>
          <c:h val="0.95421505905511861"/>
        </c:manualLayout>
      </c:layout>
      <c:barChart>
        <c:barDir val="bar"/>
        <c:grouping val="clustered"/>
        <c:varyColors val="0"/>
        <c:ser>
          <c:idx val="0"/>
          <c:order val="0"/>
          <c:tx>
            <c:strRef>
              <c:f>Sheet1!$B$1</c:f>
              <c:strCache>
                <c:ptCount val="1"/>
                <c:pt idx="0">
                  <c:v>Employee Strength</c:v>
                </c:pt>
              </c:strCache>
            </c:strRef>
          </c:tx>
          <c:spPr>
            <a:solidFill>
              <a:srgbClr val="FF6600"/>
            </a:solidFill>
          </c:spPr>
          <c:invertIfNegative val="0"/>
          <c:dPt>
            <c:idx val="1"/>
            <c:invertIfNegative val="0"/>
            <c:bubble3D val="0"/>
            <c:spPr>
              <a:solidFill>
                <a:schemeClr val="accent1">
                  <a:lumMod val="75000"/>
                </a:schemeClr>
              </a:solidFill>
            </c:spPr>
          </c:dPt>
          <c:dPt>
            <c:idx val="2"/>
            <c:invertIfNegative val="0"/>
            <c:bubble3D val="0"/>
            <c:spPr>
              <a:solidFill>
                <a:schemeClr val="accent1">
                  <a:lumMod val="75000"/>
                </a:schemeClr>
              </a:solidFill>
              <a:ln>
                <a:solidFill>
                  <a:schemeClr val="accent1">
                    <a:lumMod val="75000"/>
                  </a:schemeClr>
                </a:solidFill>
              </a:ln>
            </c:spPr>
          </c:dPt>
          <c:dPt>
            <c:idx val="4"/>
            <c:invertIfNegative val="0"/>
            <c:bubble3D val="0"/>
            <c:spPr>
              <a:solidFill>
                <a:schemeClr val="accent1">
                  <a:lumMod val="75000"/>
                </a:schemeClr>
              </a:solidFill>
            </c:spPr>
          </c:dPt>
          <c:dPt>
            <c:idx val="8"/>
            <c:invertIfNegative val="0"/>
            <c:bubble3D val="0"/>
            <c:spPr>
              <a:solidFill>
                <a:schemeClr val="accent1"/>
              </a:solidFill>
            </c:spPr>
          </c:dPt>
          <c:dPt>
            <c:idx val="10"/>
            <c:invertIfNegative val="0"/>
            <c:bubble3D val="0"/>
            <c:spPr>
              <a:solidFill>
                <a:schemeClr val="accent1"/>
              </a:solidFill>
            </c:spPr>
          </c:dPt>
          <c:dPt>
            <c:idx val="13"/>
            <c:invertIfNegative val="0"/>
            <c:bubble3D val="0"/>
            <c:spPr>
              <a:solidFill>
                <a:schemeClr val="accent1"/>
              </a:solidFill>
            </c:spPr>
          </c:dPt>
          <c:dLbls>
            <c:dLbl>
              <c:idx val="0"/>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2"/>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3"/>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4"/>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5"/>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6"/>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7"/>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8"/>
              <c:spPr>
                <a:solidFill>
                  <a:srgbClr val="FFFF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9"/>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0"/>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1"/>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2"/>
              <c:spPr>
                <a:solidFill>
                  <a:srgbClr val="FFFF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3"/>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4"/>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5"/>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6"/>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7"/>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8"/>
              <c:spPr>
                <a:solidFill>
                  <a:srgbClr val="FFFF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9"/>
              <c:spPr>
                <a:solidFill>
                  <a:srgbClr val="FFFF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20"/>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21"/>
              <c:spPr>
                <a:solidFill>
                  <a:srgbClr val="92D05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22"/>
              <c:spPr>
                <a:solidFill>
                  <a:srgbClr val="FFFF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spPr>
              <a:solidFill>
                <a:schemeClr val="tx2">
                  <a:lumMod val="40000"/>
                  <a:lumOff val="60000"/>
                </a:schemeClr>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Sheet1!$A$2:$A$24</c:f>
              <c:strCache>
                <c:ptCount val="23"/>
                <c:pt idx="0">
                  <c:v>Facilities &amp; Utilities</c:v>
                </c:pt>
                <c:pt idx="1">
                  <c:v>F&amp;B (Krishnamrita)</c:v>
                </c:pt>
                <c:pt idx="2">
                  <c:v>Yatri Nivas</c:v>
                </c:pt>
                <c:pt idx="3">
                  <c:v>Values Plus</c:v>
                </c:pt>
                <c:pt idx="4">
                  <c:v>Dhananjaya</c:v>
                </c:pt>
                <c:pt idx="5">
                  <c:v>Temple Services/Management</c:v>
                </c:pt>
                <c:pt idx="6">
                  <c:v>Cultural Educational Services</c:v>
                </c:pt>
                <c:pt idx="7">
                  <c:v>Finance and Accounts</c:v>
                </c:pt>
                <c:pt idx="8">
                  <c:v>Information Technology</c:v>
                </c:pt>
                <c:pt idx="9">
                  <c:v>Folk</c:v>
                </c:pt>
                <c:pt idx="10">
                  <c:v>Donor Services</c:v>
                </c:pt>
                <c:pt idx="11">
                  <c:v>e-Presence</c:v>
                </c:pt>
                <c:pt idx="12">
                  <c:v>Creative Services</c:v>
                </c:pt>
                <c:pt idx="13">
                  <c:v>Human Resources</c:v>
                </c:pt>
                <c:pt idx="14">
                  <c:v>Hospitality</c:v>
                </c:pt>
                <c:pt idx="15">
                  <c:v>Strategic Communications &amp; PR</c:v>
                </c:pt>
                <c:pt idx="16">
                  <c:v>Material Management</c:v>
                </c:pt>
                <c:pt idx="17">
                  <c:v>Convention Halls &amp; Theatres</c:v>
                </c:pt>
                <c:pt idx="18">
                  <c:v>Goshala</c:v>
                </c:pt>
                <c:pt idx="19">
                  <c:v>Brahmacari Ashram Mgmt.</c:v>
                </c:pt>
                <c:pt idx="20">
                  <c:v>Internal Audit</c:v>
                </c:pt>
                <c:pt idx="21">
                  <c:v>Vice President Office</c:v>
                </c:pt>
                <c:pt idx="22">
                  <c:v>Krishna Kalakshetra</c:v>
                </c:pt>
              </c:strCache>
            </c:strRef>
          </c:cat>
          <c:val>
            <c:numRef>
              <c:f>Sheet1!$B$2:$B$24</c:f>
              <c:numCache>
                <c:formatCode>General</c:formatCode>
                <c:ptCount val="23"/>
                <c:pt idx="0">
                  <c:v>99</c:v>
                </c:pt>
                <c:pt idx="1">
                  <c:v>44</c:v>
                </c:pt>
                <c:pt idx="2">
                  <c:v>43</c:v>
                </c:pt>
                <c:pt idx="3">
                  <c:v>29</c:v>
                </c:pt>
                <c:pt idx="4">
                  <c:v>25</c:v>
                </c:pt>
                <c:pt idx="5">
                  <c:v>17</c:v>
                </c:pt>
                <c:pt idx="6">
                  <c:v>16</c:v>
                </c:pt>
                <c:pt idx="7">
                  <c:v>13</c:v>
                </c:pt>
                <c:pt idx="8">
                  <c:v>11</c:v>
                </c:pt>
                <c:pt idx="9">
                  <c:v>11</c:v>
                </c:pt>
                <c:pt idx="10">
                  <c:v>10</c:v>
                </c:pt>
                <c:pt idx="11">
                  <c:v>10</c:v>
                </c:pt>
                <c:pt idx="12">
                  <c:v>6</c:v>
                </c:pt>
                <c:pt idx="13">
                  <c:v>6</c:v>
                </c:pt>
                <c:pt idx="14">
                  <c:v>6</c:v>
                </c:pt>
                <c:pt idx="15">
                  <c:v>6</c:v>
                </c:pt>
                <c:pt idx="16">
                  <c:v>5</c:v>
                </c:pt>
                <c:pt idx="17">
                  <c:v>3</c:v>
                </c:pt>
                <c:pt idx="18">
                  <c:v>3</c:v>
                </c:pt>
                <c:pt idx="19">
                  <c:v>2</c:v>
                </c:pt>
                <c:pt idx="20">
                  <c:v>2</c:v>
                </c:pt>
                <c:pt idx="21">
                  <c:v>2</c:v>
                </c:pt>
                <c:pt idx="22">
                  <c:v>1</c:v>
                </c:pt>
              </c:numCache>
            </c:numRef>
          </c:val>
        </c:ser>
        <c:dLbls>
          <c:showLegendKey val="0"/>
          <c:showVal val="1"/>
          <c:showCatName val="0"/>
          <c:showSerName val="0"/>
          <c:showPercent val="0"/>
          <c:showBubbleSize val="0"/>
        </c:dLbls>
        <c:gapWidth val="150"/>
        <c:axId val="140591488"/>
        <c:axId val="140593024"/>
      </c:barChart>
      <c:catAx>
        <c:axId val="140591488"/>
        <c:scaling>
          <c:orientation val="minMax"/>
        </c:scaling>
        <c:delete val="0"/>
        <c:axPos val="l"/>
        <c:majorTickMark val="out"/>
        <c:minorTickMark val="none"/>
        <c:tickLblPos val="nextTo"/>
        <c:txPr>
          <a:bodyPr/>
          <a:lstStyle/>
          <a:p>
            <a:pPr>
              <a:defRPr sz="900" b="1">
                <a:latin typeface="Arial" pitchFamily="34" charset="0"/>
                <a:cs typeface="Arial" pitchFamily="34" charset="0"/>
              </a:defRPr>
            </a:pPr>
            <a:endParaRPr lang="en-US"/>
          </a:p>
        </c:txPr>
        <c:crossAx val="140593024"/>
        <c:crosses val="autoZero"/>
        <c:auto val="1"/>
        <c:lblAlgn val="ctr"/>
        <c:lblOffset val="100"/>
        <c:noMultiLvlLbl val="0"/>
      </c:catAx>
      <c:valAx>
        <c:axId val="140593024"/>
        <c:scaling>
          <c:orientation val="minMax"/>
        </c:scaling>
        <c:delete val="1"/>
        <c:axPos val="b"/>
        <c:numFmt formatCode="General" sourceLinked="1"/>
        <c:majorTickMark val="out"/>
        <c:minorTickMark val="none"/>
        <c:tickLblPos val="none"/>
        <c:crossAx val="140591488"/>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9"/>
    </mc:Choice>
    <mc:Fallback>
      <c:style val="29"/>
    </mc:Fallback>
  </mc:AlternateContent>
  <c:chart>
    <c:title>
      <c:layout/>
      <c:overlay val="0"/>
      <c:txPr>
        <a:bodyPr/>
        <a:lstStyle/>
        <a:p>
          <a:pPr>
            <a:defRPr sz="1400">
              <a:latin typeface="Arial" pitchFamily="34" charset="0"/>
              <a:cs typeface="Arial" pitchFamily="34" charset="0"/>
            </a:defRPr>
          </a:pPr>
          <a:endParaRPr lang="en-US"/>
        </a:p>
      </c:txPr>
    </c:title>
    <c:autoTitleDeleted val="0"/>
    <c:plotArea>
      <c:layout/>
      <c:areaChart>
        <c:grouping val="standard"/>
        <c:varyColors val="0"/>
        <c:ser>
          <c:idx val="0"/>
          <c:order val="0"/>
          <c:tx>
            <c:strRef>
              <c:f>Page!$C$1</c:f>
              <c:strCache>
                <c:ptCount val="1"/>
                <c:pt idx="0">
                  <c:v>Page Likes</c:v>
                </c:pt>
              </c:strCache>
            </c:strRef>
          </c:tx>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0800000" scaled="1"/>
              <a:tileRect/>
            </a:gradFill>
          </c:spPr>
          <c:cat>
            <c:numRef>
              <c:f>Page!$A$2:$A$336</c:f>
              <c:numCache>
                <c:formatCode>[$-409]d\-mmm\-yy;@</c:formatCode>
                <c:ptCount val="335"/>
                <c:pt idx="0">
                  <c:v>41395</c:v>
                </c:pt>
                <c:pt idx="1">
                  <c:v>41396</c:v>
                </c:pt>
                <c:pt idx="2">
                  <c:v>41397</c:v>
                </c:pt>
                <c:pt idx="3">
                  <c:v>41398</c:v>
                </c:pt>
                <c:pt idx="4">
                  <c:v>41399</c:v>
                </c:pt>
                <c:pt idx="5">
                  <c:v>41400</c:v>
                </c:pt>
                <c:pt idx="6">
                  <c:v>41401</c:v>
                </c:pt>
                <c:pt idx="7">
                  <c:v>41402</c:v>
                </c:pt>
                <c:pt idx="8">
                  <c:v>41403</c:v>
                </c:pt>
                <c:pt idx="9">
                  <c:v>41404</c:v>
                </c:pt>
                <c:pt idx="10">
                  <c:v>41405</c:v>
                </c:pt>
                <c:pt idx="11">
                  <c:v>41406</c:v>
                </c:pt>
                <c:pt idx="12">
                  <c:v>41407</c:v>
                </c:pt>
                <c:pt idx="13">
                  <c:v>41408</c:v>
                </c:pt>
                <c:pt idx="14">
                  <c:v>41409</c:v>
                </c:pt>
                <c:pt idx="15">
                  <c:v>41410</c:v>
                </c:pt>
                <c:pt idx="16">
                  <c:v>41411</c:v>
                </c:pt>
                <c:pt idx="17">
                  <c:v>41412</c:v>
                </c:pt>
                <c:pt idx="18">
                  <c:v>41413</c:v>
                </c:pt>
                <c:pt idx="19">
                  <c:v>41414</c:v>
                </c:pt>
                <c:pt idx="20">
                  <c:v>41415</c:v>
                </c:pt>
                <c:pt idx="21">
                  <c:v>41416</c:v>
                </c:pt>
                <c:pt idx="22">
                  <c:v>41417</c:v>
                </c:pt>
                <c:pt idx="23">
                  <c:v>41418</c:v>
                </c:pt>
                <c:pt idx="24">
                  <c:v>41419</c:v>
                </c:pt>
                <c:pt idx="25">
                  <c:v>41420</c:v>
                </c:pt>
                <c:pt idx="26">
                  <c:v>41421</c:v>
                </c:pt>
                <c:pt idx="27">
                  <c:v>41422</c:v>
                </c:pt>
                <c:pt idx="28">
                  <c:v>41423</c:v>
                </c:pt>
                <c:pt idx="29">
                  <c:v>41424</c:v>
                </c:pt>
                <c:pt idx="30">
                  <c:v>41425</c:v>
                </c:pt>
                <c:pt idx="31">
                  <c:v>41426</c:v>
                </c:pt>
                <c:pt idx="32">
                  <c:v>41427</c:v>
                </c:pt>
                <c:pt idx="33">
                  <c:v>41428</c:v>
                </c:pt>
                <c:pt idx="34">
                  <c:v>41429</c:v>
                </c:pt>
                <c:pt idx="35">
                  <c:v>41430</c:v>
                </c:pt>
                <c:pt idx="36">
                  <c:v>41431</c:v>
                </c:pt>
                <c:pt idx="37">
                  <c:v>41432</c:v>
                </c:pt>
                <c:pt idx="38">
                  <c:v>41433</c:v>
                </c:pt>
                <c:pt idx="39">
                  <c:v>41434</c:v>
                </c:pt>
                <c:pt idx="40">
                  <c:v>41435</c:v>
                </c:pt>
                <c:pt idx="41">
                  <c:v>41436</c:v>
                </c:pt>
                <c:pt idx="42">
                  <c:v>41437</c:v>
                </c:pt>
                <c:pt idx="43">
                  <c:v>41438</c:v>
                </c:pt>
                <c:pt idx="44">
                  <c:v>41439</c:v>
                </c:pt>
                <c:pt idx="45">
                  <c:v>41440</c:v>
                </c:pt>
                <c:pt idx="46">
                  <c:v>41441</c:v>
                </c:pt>
                <c:pt idx="47">
                  <c:v>41442</c:v>
                </c:pt>
                <c:pt idx="48">
                  <c:v>41443</c:v>
                </c:pt>
                <c:pt idx="49">
                  <c:v>41444</c:v>
                </c:pt>
                <c:pt idx="50">
                  <c:v>41445</c:v>
                </c:pt>
                <c:pt idx="51">
                  <c:v>41446</c:v>
                </c:pt>
                <c:pt idx="52">
                  <c:v>41447</c:v>
                </c:pt>
                <c:pt idx="53">
                  <c:v>41448</c:v>
                </c:pt>
                <c:pt idx="54">
                  <c:v>41449</c:v>
                </c:pt>
                <c:pt idx="55">
                  <c:v>41450</c:v>
                </c:pt>
                <c:pt idx="56">
                  <c:v>41451</c:v>
                </c:pt>
                <c:pt idx="57">
                  <c:v>41452</c:v>
                </c:pt>
                <c:pt idx="58">
                  <c:v>41453</c:v>
                </c:pt>
                <c:pt idx="59">
                  <c:v>41454</c:v>
                </c:pt>
                <c:pt idx="60">
                  <c:v>41455</c:v>
                </c:pt>
                <c:pt idx="61">
                  <c:v>41456</c:v>
                </c:pt>
                <c:pt idx="62">
                  <c:v>41457</c:v>
                </c:pt>
                <c:pt idx="63">
                  <c:v>41458</c:v>
                </c:pt>
                <c:pt idx="64">
                  <c:v>41459</c:v>
                </c:pt>
                <c:pt idx="65">
                  <c:v>41460</c:v>
                </c:pt>
                <c:pt idx="66">
                  <c:v>41461</c:v>
                </c:pt>
                <c:pt idx="67">
                  <c:v>41462</c:v>
                </c:pt>
                <c:pt idx="68">
                  <c:v>41463</c:v>
                </c:pt>
                <c:pt idx="69">
                  <c:v>41464</c:v>
                </c:pt>
                <c:pt idx="70">
                  <c:v>41465</c:v>
                </c:pt>
                <c:pt idx="71">
                  <c:v>41466</c:v>
                </c:pt>
                <c:pt idx="72">
                  <c:v>41467</c:v>
                </c:pt>
                <c:pt idx="73">
                  <c:v>41468</c:v>
                </c:pt>
                <c:pt idx="74">
                  <c:v>41469</c:v>
                </c:pt>
                <c:pt idx="75">
                  <c:v>41470</c:v>
                </c:pt>
                <c:pt idx="76">
                  <c:v>41471</c:v>
                </c:pt>
                <c:pt idx="77">
                  <c:v>41472</c:v>
                </c:pt>
                <c:pt idx="78">
                  <c:v>41473</c:v>
                </c:pt>
                <c:pt idx="79">
                  <c:v>41474</c:v>
                </c:pt>
                <c:pt idx="80">
                  <c:v>41475</c:v>
                </c:pt>
                <c:pt idx="81">
                  <c:v>41476</c:v>
                </c:pt>
                <c:pt idx="82">
                  <c:v>41477</c:v>
                </c:pt>
                <c:pt idx="83">
                  <c:v>41478</c:v>
                </c:pt>
                <c:pt idx="84">
                  <c:v>41479</c:v>
                </c:pt>
                <c:pt idx="85">
                  <c:v>41480</c:v>
                </c:pt>
                <c:pt idx="86">
                  <c:v>41481</c:v>
                </c:pt>
                <c:pt idx="87">
                  <c:v>41482</c:v>
                </c:pt>
                <c:pt idx="88">
                  <c:v>41483</c:v>
                </c:pt>
                <c:pt idx="89">
                  <c:v>41484</c:v>
                </c:pt>
                <c:pt idx="90">
                  <c:v>41485</c:v>
                </c:pt>
                <c:pt idx="91">
                  <c:v>41486</c:v>
                </c:pt>
                <c:pt idx="92">
                  <c:v>41487</c:v>
                </c:pt>
                <c:pt idx="93">
                  <c:v>41488</c:v>
                </c:pt>
                <c:pt idx="94">
                  <c:v>41489</c:v>
                </c:pt>
                <c:pt idx="95">
                  <c:v>41490</c:v>
                </c:pt>
                <c:pt idx="96">
                  <c:v>41491</c:v>
                </c:pt>
                <c:pt idx="97">
                  <c:v>41492</c:v>
                </c:pt>
                <c:pt idx="98">
                  <c:v>41493</c:v>
                </c:pt>
                <c:pt idx="99">
                  <c:v>41494</c:v>
                </c:pt>
                <c:pt idx="100">
                  <c:v>41495</c:v>
                </c:pt>
                <c:pt idx="101">
                  <c:v>41496</c:v>
                </c:pt>
                <c:pt idx="102">
                  <c:v>41497</c:v>
                </c:pt>
                <c:pt idx="103">
                  <c:v>41498</c:v>
                </c:pt>
                <c:pt idx="104">
                  <c:v>41499</c:v>
                </c:pt>
                <c:pt idx="105">
                  <c:v>41500</c:v>
                </c:pt>
                <c:pt idx="106">
                  <c:v>41501</c:v>
                </c:pt>
                <c:pt idx="107">
                  <c:v>41502</c:v>
                </c:pt>
                <c:pt idx="108">
                  <c:v>41503</c:v>
                </c:pt>
                <c:pt idx="109">
                  <c:v>41504</c:v>
                </c:pt>
                <c:pt idx="110">
                  <c:v>41505</c:v>
                </c:pt>
                <c:pt idx="111">
                  <c:v>41506</c:v>
                </c:pt>
                <c:pt idx="112">
                  <c:v>41507</c:v>
                </c:pt>
                <c:pt idx="113">
                  <c:v>41508</c:v>
                </c:pt>
                <c:pt idx="114">
                  <c:v>41509</c:v>
                </c:pt>
                <c:pt idx="115">
                  <c:v>41510</c:v>
                </c:pt>
                <c:pt idx="116">
                  <c:v>41511</c:v>
                </c:pt>
                <c:pt idx="117">
                  <c:v>41512</c:v>
                </c:pt>
                <c:pt idx="118">
                  <c:v>41513</c:v>
                </c:pt>
                <c:pt idx="119">
                  <c:v>41514</c:v>
                </c:pt>
                <c:pt idx="120">
                  <c:v>41515</c:v>
                </c:pt>
                <c:pt idx="121">
                  <c:v>41516</c:v>
                </c:pt>
                <c:pt idx="122">
                  <c:v>41517</c:v>
                </c:pt>
                <c:pt idx="123">
                  <c:v>41518</c:v>
                </c:pt>
                <c:pt idx="124">
                  <c:v>41519</c:v>
                </c:pt>
                <c:pt idx="125">
                  <c:v>41520</c:v>
                </c:pt>
                <c:pt idx="126">
                  <c:v>41521</c:v>
                </c:pt>
                <c:pt idx="127">
                  <c:v>41522</c:v>
                </c:pt>
                <c:pt idx="128">
                  <c:v>41523</c:v>
                </c:pt>
                <c:pt idx="129">
                  <c:v>41524</c:v>
                </c:pt>
                <c:pt idx="130">
                  <c:v>41525</c:v>
                </c:pt>
                <c:pt idx="131">
                  <c:v>41526</c:v>
                </c:pt>
                <c:pt idx="132">
                  <c:v>41527</c:v>
                </c:pt>
                <c:pt idx="133">
                  <c:v>41528</c:v>
                </c:pt>
                <c:pt idx="134">
                  <c:v>41529</c:v>
                </c:pt>
                <c:pt idx="135">
                  <c:v>41530</c:v>
                </c:pt>
                <c:pt idx="136">
                  <c:v>41531</c:v>
                </c:pt>
                <c:pt idx="137">
                  <c:v>41532</c:v>
                </c:pt>
                <c:pt idx="138">
                  <c:v>41533</c:v>
                </c:pt>
                <c:pt idx="139">
                  <c:v>41534</c:v>
                </c:pt>
                <c:pt idx="140">
                  <c:v>41535</c:v>
                </c:pt>
                <c:pt idx="141">
                  <c:v>41536</c:v>
                </c:pt>
                <c:pt idx="142">
                  <c:v>41537</c:v>
                </c:pt>
                <c:pt idx="143">
                  <c:v>41538</c:v>
                </c:pt>
                <c:pt idx="144">
                  <c:v>41539</c:v>
                </c:pt>
                <c:pt idx="145">
                  <c:v>41540</c:v>
                </c:pt>
                <c:pt idx="146">
                  <c:v>41541</c:v>
                </c:pt>
                <c:pt idx="147">
                  <c:v>41542</c:v>
                </c:pt>
                <c:pt idx="148">
                  <c:v>41543</c:v>
                </c:pt>
                <c:pt idx="149">
                  <c:v>41544</c:v>
                </c:pt>
                <c:pt idx="150">
                  <c:v>41545</c:v>
                </c:pt>
                <c:pt idx="151">
                  <c:v>41546</c:v>
                </c:pt>
                <c:pt idx="152">
                  <c:v>41547</c:v>
                </c:pt>
                <c:pt idx="153">
                  <c:v>41548</c:v>
                </c:pt>
                <c:pt idx="154">
                  <c:v>41549</c:v>
                </c:pt>
                <c:pt idx="155">
                  <c:v>41550</c:v>
                </c:pt>
                <c:pt idx="156">
                  <c:v>41551</c:v>
                </c:pt>
                <c:pt idx="157">
                  <c:v>41552</c:v>
                </c:pt>
                <c:pt idx="158">
                  <c:v>41553</c:v>
                </c:pt>
                <c:pt idx="159">
                  <c:v>41554</c:v>
                </c:pt>
                <c:pt idx="160">
                  <c:v>41555</c:v>
                </c:pt>
                <c:pt idx="161">
                  <c:v>41556</c:v>
                </c:pt>
                <c:pt idx="162">
                  <c:v>41557</c:v>
                </c:pt>
                <c:pt idx="163">
                  <c:v>41558</c:v>
                </c:pt>
                <c:pt idx="164">
                  <c:v>41559</c:v>
                </c:pt>
                <c:pt idx="165">
                  <c:v>41560</c:v>
                </c:pt>
                <c:pt idx="166">
                  <c:v>41561</c:v>
                </c:pt>
                <c:pt idx="167">
                  <c:v>41562</c:v>
                </c:pt>
                <c:pt idx="168">
                  <c:v>41563</c:v>
                </c:pt>
                <c:pt idx="169">
                  <c:v>41564</c:v>
                </c:pt>
                <c:pt idx="170">
                  <c:v>41565</c:v>
                </c:pt>
                <c:pt idx="171">
                  <c:v>41566</c:v>
                </c:pt>
                <c:pt idx="172">
                  <c:v>41567</c:v>
                </c:pt>
                <c:pt idx="173">
                  <c:v>41568</c:v>
                </c:pt>
                <c:pt idx="174">
                  <c:v>41569</c:v>
                </c:pt>
                <c:pt idx="175">
                  <c:v>41570</c:v>
                </c:pt>
                <c:pt idx="176">
                  <c:v>41571</c:v>
                </c:pt>
                <c:pt idx="177">
                  <c:v>41572</c:v>
                </c:pt>
                <c:pt idx="178">
                  <c:v>41573</c:v>
                </c:pt>
                <c:pt idx="179">
                  <c:v>41574</c:v>
                </c:pt>
                <c:pt idx="180">
                  <c:v>41575</c:v>
                </c:pt>
                <c:pt idx="181">
                  <c:v>41576</c:v>
                </c:pt>
                <c:pt idx="182">
                  <c:v>41577</c:v>
                </c:pt>
                <c:pt idx="183">
                  <c:v>41578</c:v>
                </c:pt>
                <c:pt idx="184">
                  <c:v>41579</c:v>
                </c:pt>
                <c:pt idx="185">
                  <c:v>41580</c:v>
                </c:pt>
                <c:pt idx="186">
                  <c:v>41581</c:v>
                </c:pt>
                <c:pt idx="187">
                  <c:v>41582</c:v>
                </c:pt>
                <c:pt idx="188">
                  <c:v>41583</c:v>
                </c:pt>
                <c:pt idx="189">
                  <c:v>41584</c:v>
                </c:pt>
                <c:pt idx="190">
                  <c:v>41585</c:v>
                </c:pt>
                <c:pt idx="191">
                  <c:v>41586</c:v>
                </c:pt>
                <c:pt idx="192">
                  <c:v>41587</c:v>
                </c:pt>
                <c:pt idx="193">
                  <c:v>41588</c:v>
                </c:pt>
                <c:pt idx="194">
                  <c:v>41589</c:v>
                </c:pt>
                <c:pt idx="195">
                  <c:v>41590</c:v>
                </c:pt>
                <c:pt idx="196">
                  <c:v>41591</c:v>
                </c:pt>
                <c:pt idx="197">
                  <c:v>41592</c:v>
                </c:pt>
                <c:pt idx="198">
                  <c:v>41593</c:v>
                </c:pt>
                <c:pt idx="199">
                  <c:v>41594</c:v>
                </c:pt>
                <c:pt idx="200">
                  <c:v>41595</c:v>
                </c:pt>
                <c:pt idx="201">
                  <c:v>41596</c:v>
                </c:pt>
                <c:pt idx="202">
                  <c:v>41597</c:v>
                </c:pt>
                <c:pt idx="203">
                  <c:v>41598</c:v>
                </c:pt>
                <c:pt idx="204">
                  <c:v>41599</c:v>
                </c:pt>
                <c:pt idx="205">
                  <c:v>41600</c:v>
                </c:pt>
                <c:pt idx="206">
                  <c:v>41601</c:v>
                </c:pt>
                <c:pt idx="207">
                  <c:v>41602</c:v>
                </c:pt>
                <c:pt idx="208">
                  <c:v>41603</c:v>
                </c:pt>
                <c:pt idx="209">
                  <c:v>41604</c:v>
                </c:pt>
                <c:pt idx="210">
                  <c:v>41605</c:v>
                </c:pt>
                <c:pt idx="211">
                  <c:v>41606</c:v>
                </c:pt>
                <c:pt idx="212">
                  <c:v>41607</c:v>
                </c:pt>
                <c:pt idx="213">
                  <c:v>41608</c:v>
                </c:pt>
                <c:pt idx="214">
                  <c:v>41609</c:v>
                </c:pt>
                <c:pt idx="215">
                  <c:v>41610</c:v>
                </c:pt>
                <c:pt idx="216">
                  <c:v>41611</c:v>
                </c:pt>
                <c:pt idx="217">
                  <c:v>41612</c:v>
                </c:pt>
                <c:pt idx="218">
                  <c:v>41613</c:v>
                </c:pt>
                <c:pt idx="219">
                  <c:v>41614</c:v>
                </c:pt>
                <c:pt idx="220">
                  <c:v>41615</c:v>
                </c:pt>
                <c:pt idx="221">
                  <c:v>41616</c:v>
                </c:pt>
                <c:pt idx="222">
                  <c:v>41617</c:v>
                </c:pt>
                <c:pt idx="223">
                  <c:v>41618</c:v>
                </c:pt>
                <c:pt idx="224">
                  <c:v>41619</c:v>
                </c:pt>
                <c:pt idx="225">
                  <c:v>41620</c:v>
                </c:pt>
                <c:pt idx="226">
                  <c:v>41621</c:v>
                </c:pt>
                <c:pt idx="227">
                  <c:v>41622</c:v>
                </c:pt>
                <c:pt idx="228">
                  <c:v>41623</c:v>
                </c:pt>
                <c:pt idx="229">
                  <c:v>41624</c:v>
                </c:pt>
                <c:pt idx="230">
                  <c:v>41625</c:v>
                </c:pt>
                <c:pt idx="231">
                  <c:v>41626</c:v>
                </c:pt>
                <c:pt idx="232">
                  <c:v>41627</c:v>
                </c:pt>
                <c:pt idx="233">
                  <c:v>41628</c:v>
                </c:pt>
                <c:pt idx="234">
                  <c:v>41629</c:v>
                </c:pt>
                <c:pt idx="235">
                  <c:v>41630</c:v>
                </c:pt>
                <c:pt idx="236">
                  <c:v>41631</c:v>
                </c:pt>
                <c:pt idx="237">
                  <c:v>41632</c:v>
                </c:pt>
                <c:pt idx="238">
                  <c:v>41633</c:v>
                </c:pt>
                <c:pt idx="239">
                  <c:v>41634</c:v>
                </c:pt>
                <c:pt idx="240">
                  <c:v>41635</c:v>
                </c:pt>
                <c:pt idx="241">
                  <c:v>41636</c:v>
                </c:pt>
                <c:pt idx="242">
                  <c:v>41637</c:v>
                </c:pt>
                <c:pt idx="243">
                  <c:v>41638</c:v>
                </c:pt>
                <c:pt idx="244">
                  <c:v>41639</c:v>
                </c:pt>
                <c:pt idx="245">
                  <c:v>41640</c:v>
                </c:pt>
                <c:pt idx="246">
                  <c:v>41641</c:v>
                </c:pt>
                <c:pt idx="247">
                  <c:v>41642</c:v>
                </c:pt>
                <c:pt idx="248">
                  <c:v>41643</c:v>
                </c:pt>
                <c:pt idx="249">
                  <c:v>41644</c:v>
                </c:pt>
                <c:pt idx="250">
                  <c:v>41645</c:v>
                </c:pt>
                <c:pt idx="251">
                  <c:v>41646</c:v>
                </c:pt>
                <c:pt idx="252">
                  <c:v>41647</c:v>
                </c:pt>
                <c:pt idx="253">
                  <c:v>41648</c:v>
                </c:pt>
                <c:pt idx="254">
                  <c:v>41649</c:v>
                </c:pt>
                <c:pt idx="255">
                  <c:v>41650</c:v>
                </c:pt>
                <c:pt idx="256">
                  <c:v>41651</c:v>
                </c:pt>
                <c:pt idx="257">
                  <c:v>41652</c:v>
                </c:pt>
                <c:pt idx="258">
                  <c:v>41653</c:v>
                </c:pt>
                <c:pt idx="259">
                  <c:v>41654</c:v>
                </c:pt>
                <c:pt idx="260">
                  <c:v>41655</c:v>
                </c:pt>
                <c:pt idx="261">
                  <c:v>41656</c:v>
                </c:pt>
                <c:pt idx="262">
                  <c:v>41657</c:v>
                </c:pt>
                <c:pt idx="263">
                  <c:v>41658</c:v>
                </c:pt>
                <c:pt idx="264">
                  <c:v>41659</c:v>
                </c:pt>
                <c:pt idx="265">
                  <c:v>41660</c:v>
                </c:pt>
                <c:pt idx="266">
                  <c:v>41661</c:v>
                </c:pt>
                <c:pt idx="267">
                  <c:v>41662</c:v>
                </c:pt>
                <c:pt idx="268">
                  <c:v>41663</c:v>
                </c:pt>
                <c:pt idx="269">
                  <c:v>41664</c:v>
                </c:pt>
                <c:pt idx="270">
                  <c:v>41665</c:v>
                </c:pt>
                <c:pt idx="271">
                  <c:v>41666</c:v>
                </c:pt>
                <c:pt idx="272">
                  <c:v>41667</c:v>
                </c:pt>
                <c:pt idx="273">
                  <c:v>41668</c:v>
                </c:pt>
                <c:pt idx="274">
                  <c:v>41669</c:v>
                </c:pt>
                <c:pt idx="275">
                  <c:v>41670</c:v>
                </c:pt>
                <c:pt idx="276">
                  <c:v>41671</c:v>
                </c:pt>
                <c:pt idx="277">
                  <c:v>41672</c:v>
                </c:pt>
                <c:pt idx="278">
                  <c:v>41673</c:v>
                </c:pt>
                <c:pt idx="279">
                  <c:v>41674</c:v>
                </c:pt>
                <c:pt idx="280">
                  <c:v>41675</c:v>
                </c:pt>
                <c:pt idx="281">
                  <c:v>41676</c:v>
                </c:pt>
                <c:pt idx="282">
                  <c:v>41677</c:v>
                </c:pt>
                <c:pt idx="283">
                  <c:v>41678</c:v>
                </c:pt>
                <c:pt idx="284">
                  <c:v>41679</c:v>
                </c:pt>
                <c:pt idx="285">
                  <c:v>41680</c:v>
                </c:pt>
                <c:pt idx="286">
                  <c:v>41681</c:v>
                </c:pt>
                <c:pt idx="287">
                  <c:v>41682</c:v>
                </c:pt>
                <c:pt idx="288">
                  <c:v>41683</c:v>
                </c:pt>
                <c:pt idx="289">
                  <c:v>41684</c:v>
                </c:pt>
                <c:pt idx="290">
                  <c:v>41685</c:v>
                </c:pt>
                <c:pt idx="291">
                  <c:v>41686</c:v>
                </c:pt>
                <c:pt idx="292">
                  <c:v>41687</c:v>
                </c:pt>
                <c:pt idx="293">
                  <c:v>41688</c:v>
                </c:pt>
                <c:pt idx="294">
                  <c:v>41689</c:v>
                </c:pt>
                <c:pt idx="295">
                  <c:v>41690</c:v>
                </c:pt>
                <c:pt idx="296">
                  <c:v>41691</c:v>
                </c:pt>
                <c:pt idx="297">
                  <c:v>41692</c:v>
                </c:pt>
                <c:pt idx="298">
                  <c:v>41693</c:v>
                </c:pt>
                <c:pt idx="299">
                  <c:v>41694</c:v>
                </c:pt>
                <c:pt idx="300">
                  <c:v>41695</c:v>
                </c:pt>
                <c:pt idx="301">
                  <c:v>41696</c:v>
                </c:pt>
                <c:pt idx="302">
                  <c:v>41697</c:v>
                </c:pt>
                <c:pt idx="303">
                  <c:v>41698</c:v>
                </c:pt>
                <c:pt idx="304">
                  <c:v>41699</c:v>
                </c:pt>
                <c:pt idx="305">
                  <c:v>41700</c:v>
                </c:pt>
                <c:pt idx="306">
                  <c:v>41701</c:v>
                </c:pt>
                <c:pt idx="307">
                  <c:v>41702</c:v>
                </c:pt>
                <c:pt idx="308">
                  <c:v>41703</c:v>
                </c:pt>
                <c:pt idx="309">
                  <c:v>41704</c:v>
                </c:pt>
                <c:pt idx="310">
                  <c:v>41705</c:v>
                </c:pt>
                <c:pt idx="311">
                  <c:v>41706</c:v>
                </c:pt>
                <c:pt idx="312">
                  <c:v>41707</c:v>
                </c:pt>
                <c:pt idx="313">
                  <c:v>41708</c:v>
                </c:pt>
                <c:pt idx="314">
                  <c:v>41709</c:v>
                </c:pt>
                <c:pt idx="315">
                  <c:v>41710</c:v>
                </c:pt>
                <c:pt idx="316">
                  <c:v>41711</c:v>
                </c:pt>
                <c:pt idx="317">
                  <c:v>41712</c:v>
                </c:pt>
                <c:pt idx="318">
                  <c:v>41713</c:v>
                </c:pt>
                <c:pt idx="319">
                  <c:v>41714</c:v>
                </c:pt>
                <c:pt idx="320">
                  <c:v>41715</c:v>
                </c:pt>
                <c:pt idx="321">
                  <c:v>41716</c:v>
                </c:pt>
                <c:pt idx="322">
                  <c:v>41717</c:v>
                </c:pt>
                <c:pt idx="323">
                  <c:v>41718</c:v>
                </c:pt>
                <c:pt idx="324">
                  <c:v>41719</c:v>
                </c:pt>
                <c:pt idx="325">
                  <c:v>41720</c:v>
                </c:pt>
                <c:pt idx="326">
                  <c:v>41721</c:v>
                </c:pt>
                <c:pt idx="327">
                  <c:v>41722</c:v>
                </c:pt>
                <c:pt idx="328">
                  <c:v>41723</c:v>
                </c:pt>
                <c:pt idx="329">
                  <c:v>41724</c:v>
                </c:pt>
                <c:pt idx="330">
                  <c:v>41725</c:v>
                </c:pt>
                <c:pt idx="331">
                  <c:v>41726</c:v>
                </c:pt>
                <c:pt idx="332">
                  <c:v>41727</c:v>
                </c:pt>
                <c:pt idx="333">
                  <c:v>41728</c:v>
                </c:pt>
                <c:pt idx="334">
                  <c:v>41729</c:v>
                </c:pt>
              </c:numCache>
            </c:numRef>
          </c:cat>
          <c:val>
            <c:numRef>
              <c:f>Page!$C$2:$C$336</c:f>
              <c:numCache>
                <c:formatCode>0</c:formatCode>
                <c:ptCount val="335"/>
                <c:pt idx="0">
                  <c:v>30615</c:v>
                </c:pt>
                <c:pt idx="1">
                  <c:v>30659</c:v>
                </c:pt>
                <c:pt idx="2">
                  <c:v>30701</c:v>
                </c:pt>
                <c:pt idx="3">
                  <c:v>30751</c:v>
                </c:pt>
                <c:pt idx="4">
                  <c:v>30780</c:v>
                </c:pt>
                <c:pt idx="5">
                  <c:v>30821</c:v>
                </c:pt>
                <c:pt idx="6">
                  <c:v>30878</c:v>
                </c:pt>
                <c:pt idx="7">
                  <c:v>30924</c:v>
                </c:pt>
                <c:pt idx="8">
                  <c:v>30987</c:v>
                </c:pt>
                <c:pt idx="9">
                  <c:v>31051</c:v>
                </c:pt>
                <c:pt idx="10">
                  <c:v>31082</c:v>
                </c:pt>
                <c:pt idx="11">
                  <c:v>31124</c:v>
                </c:pt>
                <c:pt idx="12">
                  <c:v>31163</c:v>
                </c:pt>
                <c:pt idx="13">
                  <c:v>31214</c:v>
                </c:pt>
                <c:pt idx="14">
                  <c:v>31245</c:v>
                </c:pt>
                <c:pt idx="15">
                  <c:v>31294</c:v>
                </c:pt>
                <c:pt idx="16">
                  <c:v>31355</c:v>
                </c:pt>
                <c:pt idx="17">
                  <c:v>31399</c:v>
                </c:pt>
                <c:pt idx="18">
                  <c:v>31431</c:v>
                </c:pt>
                <c:pt idx="19">
                  <c:v>31467</c:v>
                </c:pt>
                <c:pt idx="20">
                  <c:v>31516</c:v>
                </c:pt>
                <c:pt idx="21">
                  <c:v>31562</c:v>
                </c:pt>
                <c:pt idx="22">
                  <c:v>31620</c:v>
                </c:pt>
                <c:pt idx="23">
                  <c:v>31669</c:v>
                </c:pt>
                <c:pt idx="24">
                  <c:v>31708</c:v>
                </c:pt>
                <c:pt idx="25">
                  <c:v>31744</c:v>
                </c:pt>
                <c:pt idx="26">
                  <c:v>31783</c:v>
                </c:pt>
                <c:pt idx="27">
                  <c:v>31833</c:v>
                </c:pt>
                <c:pt idx="28">
                  <c:v>31879</c:v>
                </c:pt>
                <c:pt idx="29">
                  <c:v>31922</c:v>
                </c:pt>
                <c:pt idx="30">
                  <c:v>31962</c:v>
                </c:pt>
                <c:pt idx="31">
                  <c:v>32008</c:v>
                </c:pt>
                <c:pt idx="32">
                  <c:v>32049</c:v>
                </c:pt>
                <c:pt idx="33">
                  <c:v>32090</c:v>
                </c:pt>
                <c:pt idx="34">
                  <c:v>32115</c:v>
                </c:pt>
                <c:pt idx="35">
                  <c:v>32158</c:v>
                </c:pt>
                <c:pt idx="36">
                  <c:v>32188</c:v>
                </c:pt>
                <c:pt idx="37">
                  <c:v>32237</c:v>
                </c:pt>
                <c:pt idx="38">
                  <c:v>32282</c:v>
                </c:pt>
                <c:pt idx="39">
                  <c:v>32317</c:v>
                </c:pt>
                <c:pt idx="40">
                  <c:v>32344</c:v>
                </c:pt>
                <c:pt idx="41">
                  <c:v>32382</c:v>
                </c:pt>
                <c:pt idx="42">
                  <c:v>32417</c:v>
                </c:pt>
                <c:pt idx="43">
                  <c:v>32446</c:v>
                </c:pt>
                <c:pt idx="44">
                  <c:v>32501</c:v>
                </c:pt>
                <c:pt idx="45">
                  <c:v>32541</c:v>
                </c:pt>
                <c:pt idx="46">
                  <c:v>32608</c:v>
                </c:pt>
                <c:pt idx="47" formatCode="General">
                  <c:v>32688</c:v>
                </c:pt>
                <c:pt idx="48" formatCode="General">
                  <c:v>32760</c:v>
                </c:pt>
                <c:pt idx="49" formatCode="General">
                  <c:v>32825</c:v>
                </c:pt>
                <c:pt idx="50" formatCode="General">
                  <c:v>32924</c:v>
                </c:pt>
                <c:pt idx="51" formatCode="General">
                  <c:v>32980</c:v>
                </c:pt>
                <c:pt idx="52">
                  <c:v>33042</c:v>
                </c:pt>
                <c:pt idx="53">
                  <c:v>33094</c:v>
                </c:pt>
                <c:pt idx="54">
                  <c:v>33148</c:v>
                </c:pt>
                <c:pt idx="55">
                  <c:v>33219</c:v>
                </c:pt>
                <c:pt idx="56">
                  <c:v>33304</c:v>
                </c:pt>
                <c:pt idx="57">
                  <c:v>33363</c:v>
                </c:pt>
                <c:pt idx="58">
                  <c:v>33498</c:v>
                </c:pt>
                <c:pt idx="59">
                  <c:v>33569</c:v>
                </c:pt>
                <c:pt idx="60">
                  <c:v>33640</c:v>
                </c:pt>
                <c:pt idx="61">
                  <c:v>33695</c:v>
                </c:pt>
                <c:pt idx="62">
                  <c:v>33775</c:v>
                </c:pt>
                <c:pt idx="63">
                  <c:v>33885</c:v>
                </c:pt>
                <c:pt idx="64">
                  <c:v>33962</c:v>
                </c:pt>
                <c:pt idx="65">
                  <c:v>34109</c:v>
                </c:pt>
                <c:pt idx="66">
                  <c:v>34204</c:v>
                </c:pt>
                <c:pt idx="67">
                  <c:v>34280</c:v>
                </c:pt>
                <c:pt idx="68">
                  <c:v>34371</c:v>
                </c:pt>
                <c:pt idx="69">
                  <c:v>34431</c:v>
                </c:pt>
                <c:pt idx="70">
                  <c:v>34494</c:v>
                </c:pt>
                <c:pt idx="71">
                  <c:v>34543</c:v>
                </c:pt>
                <c:pt idx="72">
                  <c:v>34604</c:v>
                </c:pt>
                <c:pt idx="73">
                  <c:v>34670</c:v>
                </c:pt>
                <c:pt idx="74">
                  <c:v>34746</c:v>
                </c:pt>
                <c:pt idx="75">
                  <c:v>34826</c:v>
                </c:pt>
                <c:pt idx="76">
                  <c:v>34893</c:v>
                </c:pt>
                <c:pt idx="77">
                  <c:v>34948</c:v>
                </c:pt>
                <c:pt idx="78">
                  <c:v>35015</c:v>
                </c:pt>
                <c:pt idx="79">
                  <c:v>35131</c:v>
                </c:pt>
                <c:pt idx="80">
                  <c:v>35274</c:v>
                </c:pt>
                <c:pt idx="81">
                  <c:v>35372</c:v>
                </c:pt>
                <c:pt idx="82">
                  <c:v>35486</c:v>
                </c:pt>
                <c:pt idx="83">
                  <c:v>35587</c:v>
                </c:pt>
                <c:pt idx="84">
                  <c:v>35713</c:v>
                </c:pt>
                <c:pt idx="85">
                  <c:v>35836</c:v>
                </c:pt>
                <c:pt idx="86">
                  <c:v>35956</c:v>
                </c:pt>
                <c:pt idx="87">
                  <c:v>36047</c:v>
                </c:pt>
                <c:pt idx="88">
                  <c:v>36146</c:v>
                </c:pt>
                <c:pt idx="89">
                  <c:v>36237</c:v>
                </c:pt>
                <c:pt idx="90">
                  <c:v>36319</c:v>
                </c:pt>
                <c:pt idx="91">
                  <c:v>36392</c:v>
                </c:pt>
                <c:pt idx="92">
                  <c:v>36522</c:v>
                </c:pt>
                <c:pt idx="93">
                  <c:v>36659</c:v>
                </c:pt>
                <c:pt idx="94">
                  <c:v>36814</c:v>
                </c:pt>
                <c:pt idx="95">
                  <c:v>36941</c:v>
                </c:pt>
                <c:pt idx="96" formatCode="General">
                  <c:v>37111</c:v>
                </c:pt>
                <c:pt idx="97" formatCode="General">
                  <c:v>37359</c:v>
                </c:pt>
                <c:pt idx="98" formatCode="General">
                  <c:v>37631</c:v>
                </c:pt>
                <c:pt idx="99" formatCode="General">
                  <c:v>37816</c:v>
                </c:pt>
                <c:pt idx="100" formatCode="General">
                  <c:v>38008</c:v>
                </c:pt>
                <c:pt idx="101" formatCode="General">
                  <c:v>38141</c:v>
                </c:pt>
                <c:pt idx="102" formatCode="General">
                  <c:v>38296</c:v>
                </c:pt>
                <c:pt idx="103" formatCode="General">
                  <c:v>38568</c:v>
                </c:pt>
                <c:pt idx="104">
                  <c:v>38889</c:v>
                </c:pt>
                <c:pt idx="105">
                  <c:v>39299</c:v>
                </c:pt>
                <c:pt idx="106">
                  <c:v>39651</c:v>
                </c:pt>
                <c:pt idx="107">
                  <c:v>40043</c:v>
                </c:pt>
                <c:pt idx="108">
                  <c:v>40364</c:v>
                </c:pt>
                <c:pt idx="109">
                  <c:v>40679</c:v>
                </c:pt>
                <c:pt idx="110">
                  <c:v>41142</c:v>
                </c:pt>
                <c:pt idx="111">
                  <c:v>41789</c:v>
                </c:pt>
                <c:pt idx="112">
                  <c:v>42388</c:v>
                </c:pt>
                <c:pt idx="113" formatCode="General">
                  <c:v>42925</c:v>
                </c:pt>
                <c:pt idx="114">
                  <c:v>43507</c:v>
                </c:pt>
                <c:pt idx="115">
                  <c:v>44117</c:v>
                </c:pt>
                <c:pt idx="116">
                  <c:v>44783</c:v>
                </c:pt>
                <c:pt idx="117">
                  <c:v>45599</c:v>
                </c:pt>
                <c:pt idx="118">
                  <c:v>46482</c:v>
                </c:pt>
                <c:pt idx="119">
                  <c:v>47089</c:v>
                </c:pt>
                <c:pt idx="120">
                  <c:v>47249</c:v>
                </c:pt>
                <c:pt idx="121">
                  <c:v>47405</c:v>
                </c:pt>
                <c:pt idx="122">
                  <c:v>47628</c:v>
                </c:pt>
                <c:pt idx="123">
                  <c:v>47787</c:v>
                </c:pt>
                <c:pt idx="124">
                  <c:v>47951</c:v>
                </c:pt>
                <c:pt idx="125">
                  <c:v>48125</c:v>
                </c:pt>
                <c:pt idx="126">
                  <c:v>48281</c:v>
                </c:pt>
                <c:pt idx="127">
                  <c:v>48408</c:v>
                </c:pt>
                <c:pt idx="128">
                  <c:v>48525</c:v>
                </c:pt>
                <c:pt idx="129">
                  <c:v>48695</c:v>
                </c:pt>
                <c:pt idx="130">
                  <c:v>48829</c:v>
                </c:pt>
                <c:pt idx="131">
                  <c:v>48961</c:v>
                </c:pt>
                <c:pt idx="132">
                  <c:v>49073</c:v>
                </c:pt>
                <c:pt idx="133">
                  <c:v>49238</c:v>
                </c:pt>
                <c:pt idx="134">
                  <c:v>49428</c:v>
                </c:pt>
                <c:pt idx="135">
                  <c:v>49669</c:v>
                </c:pt>
                <c:pt idx="136">
                  <c:v>49922</c:v>
                </c:pt>
                <c:pt idx="137">
                  <c:v>50124</c:v>
                </c:pt>
                <c:pt idx="138">
                  <c:v>50279</c:v>
                </c:pt>
                <c:pt idx="139">
                  <c:v>50395</c:v>
                </c:pt>
                <c:pt idx="140">
                  <c:v>50522</c:v>
                </c:pt>
                <c:pt idx="141">
                  <c:v>50643</c:v>
                </c:pt>
                <c:pt idx="142">
                  <c:v>50755</c:v>
                </c:pt>
                <c:pt idx="143">
                  <c:v>50857</c:v>
                </c:pt>
                <c:pt idx="144">
                  <c:v>50992</c:v>
                </c:pt>
                <c:pt idx="145">
                  <c:v>51100</c:v>
                </c:pt>
                <c:pt idx="146">
                  <c:v>51279</c:v>
                </c:pt>
                <c:pt idx="147">
                  <c:v>51400</c:v>
                </c:pt>
                <c:pt idx="148">
                  <c:v>51527</c:v>
                </c:pt>
                <c:pt idx="149">
                  <c:v>51636</c:v>
                </c:pt>
                <c:pt idx="150">
                  <c:v>51760</c:v>
                </c:pt>
                <c:pt idx="151">
                  <c:v>51910</c:v>
                </c:pt>
                <c:pt idx="152">
                  <c:v>52012</c:v>
                </c:pt>
                <c:pt idx="153">
                  <c:v>52134</c:v>
                </c:pt>
                <c:pt idx="154">
                  <c:v>52234</c:v>
                </c:pt>
                <c:pt idx="155">
                  <c:v>52346</c:v>
                </c:pt>
                <c:pt idx="156">
                  <c:v>52535</c:v>
                </c:pt>
                <c:pt idx="157">
                  <c:v>52644</c:v>
                </c:pt>
                <c:pt idx="158">
                  <c:v>52732</c:v>
                </c:pt>
                <c:pt idx="159">
                  <c:v>52851</c:v>
                </c:pt>
                <c:pt idx="160">
                  <c:v>52994</c:v>
                </c:pt>
                <c:pt idx="161">
                  <c:v>53105</c:v>
                </c:pt>
                <c:pt idx="162">
                  <c:v>53241</c:v>
                </c:pt>
                <c:pt idx="163">
                  <c:v>53362</c:v>
                </c:pt>
                <c:pt idx="164">
                  <c:v>53509</c:v>
                </c:pt>
                <c:pt idx="165">
                  <c:v>53674</c:v>
                </c:pt>
                <c:pt idx="166">
                  <c:v>53822</c:v>
                </c:pt>
                <c:pt idx="167">
                  <c:v>53961</c:v>
                </c:pt>
                <c:pt idx="168">
                  <c:v>54099</c:v>
                </c:pt>
                <c:pt idx="169">
                  <c:v>54240</c:v>
                </c:pt>
                <c:pt idx="170">
                  <c:v>54354</c:v>
                </c:pt>
                <c:pt idx="171">
                  <c:v>54454</c:v>
                </c:pt>
                <c:pt idx="172">
                  <c:v>54541</c:v>
                </c:pt>
                <c:pt idx="173">
                  <c:v>54640</c:v>
                </c:pt>
                <c:pt idx="174">
                  <c:v>54756</c:v>
                </c:pt>
                <c:pt idx="175">
                  <c:v>54898</c:v>
                </c:pt>
                <c:pt idx="176">
                  <c:v>55033</c:v>
                </c:pt>
                <c:pt idx="177">
                  <c:v>55142</c:v>
                </c:pt>
                <c:pt idx="178">
                  <c:v>55270</c:v>
                </c:pt>
                <c:pt idx="179">
                  <c:v>55372</c:v>
                </c:pt>
                <c:pt idx="180">
                  <c:v>55481</c:v>
                </c:pt>
                <c:pt idx="181">
                  <c:v>55619</c:v>
                </c:pt>
                <c:pt idx="182">
                  <c:v>55753</c:v>
                </c:pt>
                <c:pt idx="183">
                  <c:v>55884</c:v>
                </c:pt>
                <c:pt idx="184">
                  <c:v>56067</c:v>
                </c:pt>
                <c:pt idx="185">
                  <c:v>56294</c:v>
                </c:pt>
                <c:pt idx="186">
                  <c:v>56488</c:v>
                </c:pt>
                <c:pt idx="187">
                  <c:v>56680</c:v>
                </c:pt>
                <c:pt idx="188">
                  <c:v>56884</c:v>
                </c:pt>
                <c:pt idx="189">
                  <c:v>57048</c:v>
                </c:pt>
                <c:pt idx="190">
                  <c:v>57221</c:v>
                </c:pt>
                <c:pt idx="191">
                  <c:v>57436</c:v>
                </c:pt>
                <c:pt idx="192">
                  <c:v>57667</c:v>
                </c:pt>
                <c:pt idx="193">
                  <c:v>57865</c:v>
                </c:pt>
                <c:pt idx="194">
                  <c:v>58064</c:v>
                </c:pt>
                <c:pt idx="195">
                  <c:v>58283</c:v>
                </c:pt>
                <c:pt idx="196">
                  <c:v>58431</c:v>
                </c:pt>
                <c:pt idx="197">
                  <c:v>58558</c:v>
                </c:pt>
                <c:pt idx="198">
                  <c:v>58714</c:v>
                </c:pt>
                <c:pt idx="199">
                  <c:v>58869</c:v>
                </c:pt>
                <c:pt idx="200">
                  <c:v>59026</c:v>
                </c:pt>
                <c:pt idx="201">
                  <c:v>59176</c:v>
                </c:pt>
                <c:pt idx="202">
                  <c:v>59343</c:v>
                </c:pt>
                <c:pt idx="203">
                  <c:v>59513</c:v>
                </c:pt>
                <c:pt idx="204">
                  <c:v>59686</c:v>
                </c:pt>
                <c:pt idx="205">
                  <c:v>59812</c:v>
                </c:pt>
                <c:pt idx="206">
                  <c:v>59958</c:v>
                </c:pt>
                <c:pt idx="207">
                  <c:v>60107</c:v>
                </c:pt>
                <c:pt idx="208">
                  <c:v>60330</c:v>
                </c:pt>
                <c:pt idx="209">
                  <c:v>60558</c:v>
                </c:pt>
                <c:pt idx="210">
                  <c:v>60716</c:v>
                </c:pt>
                <c:pt idx="211">
                  <c:v>60928</c:v>
                </c:pt>
                <c:pt idx="212">
                  <c:v>61293</c:v>
                </c:pt>
                <c:pt idx="213">
                  <c:v>61518</c:v>
                </c:pt>
                <c:pt idx="214">
                  <c:v>61704</c:v>
                </c:pt>
                <c:pt idx="215">
                  <c:v>61919</c:v>
                </c:pt>
                <c:pt idx="216">
                  <c:v>62146</c:v>
                </c:pt>
                <c:pt idx="217">
                  <c:v>62357</c:v>
                </c:pt>
                <c:pt idx="218">
                  <c:v>62610</c:v>
                </c:pt>
                <c:pt idx="219">
                  <c:v>62866</c:v>
                </c:pt>
                <c:pt idx="220">
                  <c:v>63184</c:v>
                </c:pt>
                <c:pt idx="221">
                  <c:v>63423</c:v>
                </c:pt>
                <c:pt idx="222">
                  <c:v>63679</c:v>
                </c:pt>
                <c:pt idx="223">
                  <c:v>63924</c:v>
                </c:pt>
                <c:pt idx="224">
                  <c:v>64175</c:v>
                </c:pt>
                <c:pt idx="225">
                  <c:v>64418</c:v>
                </c:pt>
                <c:pt idx="226">
                  <c:v>64678</c:v>
                </c:pt>
                <c:pt idx="227">
                  <c:v>64904</c:v>
                </c:pt>
                <c:pt idx="228">
                  <c:v>65186</c:v>
                </c:pt>
                <c:pt idx="229">
                  <c:v>65448</c:v>
                </c:pt>
                <c:pt idx="230">
                  <c:v>65754</c:v>
                </c:pt>
                <c:pt idx="231">
                  <c:v>66000</c:v>
                </c:pt>
                <c:pt idx="232">
                  <c:v>66314</c:v>
                </c:pt>
                <c:pt idx="233">
                  <c:v>66575</c:v>
                </c:pt>
                <c:pt idx="234">
                  <c:v>66808</c:v>
                </c:pt>
                <c:pt idx="235">
                  <c:v>67018</c:v>
                </c:pt>
                <c:pt idx="236">
                  <c:v>67296</c:v>
                </c:pt>
                <c:pt idx="237">
                  <c:v>67576</c:v>
                </c:pt>
                <c:pt idx="238">
                  <c:v>67901</c:v>
                </c:pt>
                <c:pt idx="239">
                  <c:v>68269</c:v>
                </c:pt>
                <c:pt idx="240">
                  <c:v>68536</c:v>
                </c:pt>
                <c:pt idx="241">
                  <c:v>68767</c:v>
                </c:pt>
                <c:pt idx="242">
                  <c:v>69019</c:v>
                </c:pt>
                <c:pt idx="243">
                  <c:v>69211</c:v>
                </c:pt>
                <c:pt idx="244">
                  <c:v>69387</c:v>
                </c:pt>
                <c:pt idx="245">
                  <c:v>69580</c:v>
                </c:pt>
                <c:pt idx="246">
                  <c:v>69778</c:v>
                </c:pt>
                <c:pt idx="247">
                  <c:v>69959</c:v>
                </c:pt>
                <c:pt idx="248">
                  <c:v>70139</c:v>
                </c:pt>
                <c:pt idx="249">
                  <c:v>70350</c:v>
                </c:pt>
                <c:pt idx="250">
                  <c:v>70537</c:v>
                </c:pt>
                <c:pt idx="251">
                  <c:v>70749</c:v>
                </c:pt>
                <c:pt idx="252">
                  <c:v>70974</c:v>
                </c:pt>
                <c:pt idx="253">
                  <c:v>71203</c:v>
                </c:pt>
                <c:pt idx="254">
                  <c:v>71576</c:v>
                </c:pt>
                <c:pt idx="255">
                  <c:v>71971</c:v>
                </c:pt>
                <c:pt idx="256">
                  <c:v>72243</c:v>
                </c:pt>
                <c:pt idx="257">
                  <c:v>72535</c:v>
                </c:pt>
                <c:pt idx="258">
                  <c:v>72841</c:v>
                </c:pt>
                <c:pt idx="259">
                  <c:v>73135</c:v>
                </c:pt>
                <c:pt idx="260">
                  <c:v>73445</c:v>
                </c:pt>
                <c:pt idx="261">
                  <c:v>73749</c:v>
                </c:pt>
                <c:pt idx="262">
                  <c:v>73992</c:v>
                </c:pt>
                <c:pt idx="263">
                  <c:v>74208</c:v>
                </c:pt>
                <c:pt idx="264">
                  <c:v>74441</c:v>
                </c:pt>
                <c:pt idx="265">
                  <c:v>74661</c:v>
                </c:pt>
                <c:pt idx="266">
                  <c:v>74880</c:v>
                </c:pt>
                <c:pt idx="267">
                  <c:v>75087</c:v>
                </c:pt>
                <c:pt idx="268">
                  <c:v>75382</c:v>
                </c:pt>
                <c:pt idx="269">
                  <c:v>75588</c:v>
                </c:pt>
                <c:pt idx="270">
                  <c:v>75827</c:v>
                </c:pt>
                <c:pt idx="271">
                  <c:v>76007</c:v>
                </c:pt>
                <c:pt idx="272">
                  <c:v>76188</c:v>
                </c:pt>
                <c:pt idx="273">
                  <c:v>76368</c:v>
                </c:pt>
                <c:pt idx="274">
                  <c:v>76576</c:v>
                </c:pt>
                <c:pt idx="275">
                  <c:v>76782</c:v>
                </c:pt>
                <c:pt idx="276">
                  <c:v>76978</c:v>
                </c:pt>
                <c:pt idx="277">
                  <c:v>77190</c:v>
                </c:pt>
                <c:pt idx="278">
                  <c:v>77393</c:v>
                </c:pt>
                <c:pt idx="279">
                  <c:v>77567</c:v>
                </c:pt>
                <c:pt idx="280">
                  <c:v>77727</c:v>
                </c:pt>
                <c:pt idx="281">
                  <c:v>77882</c:v>
                </c:pt>
                <c:pt idx="282">
                  <c:v>78080</c:v>
                </c:pt>
                <c:pt idx="283">
                  <c:v>78270</c:v>
                </c:pt>
                <c:pt idx="284">
                  <c:v>78446</c:v>
                </c:pt>
                <c:pt idx="285">
                  <c:v>78635</c:v>
                </c:pt>
                <c:pt idx="286">
                  <c:v>78825</c:v>
                </c:pt>
                <c:pt idx="287">
                  <c:v>79001</c:v>
                </c:pt>
                <c:pt idx="288">
                  <c:v>79165</c:v>
                </c:pt>
                <c:pt idx="289">
                  <c:v>79334</c:v>
                </c:pt>
                <c:pt idx="290">
                  <c:v>79511</c:v>
                </c:pt>
                <c:pt idx="291">
                  <c:v>79717</c:v>
                </c:pt>
                <c:pt idx="292">
                  <c:v>79920</c:v>
                </c:pt>
                <c:pt idx="293">
                  <c:v>80025</c:v>
                </c:pt>
                <c:pt idx="294">
                  <c:v>80212</c:v>
                </c:pt>
                <c:pt idx="295">
                  <c:v>80393</c:v>
                </c:pt>
                <c:pt idx="296">
                  <c:v>80560</c:v>
                </c:pt>
                <c:pt idx="297">
                  <c:v>80794</c:v>
                </c:pt>
                <c:pt idx="298">
                  <c:v>80975</c:v>
                </c:pt>
                <c:pt idx="299">
                  <c:v>81138</c:v>
                </c:pt>
                <c:pt idx="300">
                  <c:v>81344</c:v>
                </c:pt>
                <c:pt idx="301">
                  <c:v>81520</c:v>
                </c:pt>
                <c:pt idx="302">
                  <c:v>81700</c:v>
                </c:pt>
                <c:pt idx="303">
                  <c:v>81843</c:v>
                </c:pt>
                <c:pt idx="304">
                  <c:v>82008</c:v>
                </c:pt>
                <c:pt idx="305">
                  <c:v>82172</c:v>
                </c:pt>
                <c:pt idx="306">
                  <c:v>82326</c:v>
                </c:pt>
                <c:pt idx="307">
                  <c:v>82509</c:v>
                </c:pt>
                <c:pt idx="308">
                  <c:v>82683</c:v>
                </c:pt>
                <c:pt idx="309">
                  <c:v>82827</c:v>
                </c:pt>
                <c:pt idx="310">
                  <c:v>82994</c:v>
                </c:pt>
                <c:pt idx="311">
                  <c:v>83182</c:v>
                </c:pt>
                <c:pt idx="312">
                  <c:v>83338</c:v>
                </c:pt>
                <c:pt idx="313">
                  <c:v>83516</c:v>
                </c:pt>
                <c:pt idx="314">
                  <c:v>89816</c:v>
                </c:pt>
                <c:pt idx="315">
                  <c:v>90917</c:v>
                </c:pt>
                <c:pt idx="316">
                  <c:v>91199</c:v>
                </c:pt>
                <c:pt idx="317">
                  <c:v>92420</c:v>
                </c:pt>
                <c:pt idx="318">
                  <c:v>93620</c:v>
                </c:pt>
                <c:pt idx="319">
                  <c:v>94751</c:v>
                </c:pt>
                <c:pt idx="320">
                  <c:v>95938</c:v>
                </c:pt>
                <c:pt idx="321">
                  <c:v>97352</c:v>
                </c:pt>
                <c:pt idx="322">
                  <c:v>98517</c:v>
                </c:pt>
                <c:pt idx="323">
                  <c:v>99549</c:v>
                </c:pt>
              </c:numCache>
            </c:numRef>
          </c:val>
        </c:ser>
        <c:dLbls>
          <c:showLegendKey val="0"/>
          <c:showVal val="0"/>
          <c:showCatName val="0"/>
          <c:showSerName val="0"/>
          <c:showPercent val="0"/>
          <c:showBubbleSize val="0"/>
        </c:dLbls>
        <c:axId val="108807296"/>
        <c:axId val="108808832"/>
      </c:areaChart>
      <c:dateAx>
        <c:axId val="108807296"/>
        <c:scaling>
          <c:orientation val="minMax"/>
        </c:scaling>
        <c:delete val="0"/>
        <c:axPos val="b"/>
        <c:numFmt formatCode="[$-409]d\-mmm\-yy;@" sourceLinked="1"/>
        <c:majorTickMark val="out"/>
        <c:minorTickMark val="none"/>
        <c:tickLblPos val="nextTo"/>
        <c:txPr>
          <a:bodyPr/>
          <a:lstStyle/>
          <a:p>
            <a:pPr>
              <a:defRPr sz="800" b="1">
                <a:latin typeface="Arial" pitchFamily="34" charset="0"/>
                <a:cs typeface="Arial" pitchFamily="34" charset="0"/>
              </a:defRPr>
            </a:pPr>
            <a:endParaRPr lang="en-US"/>
          </a:p>
        </c:txPr>
        <c:crossAx val="108808832"/>
        <c:crosses val="autoZero"/>
        <c:auto val="1"/>
        <c:lblOffset val="100"/>
        <c:baseTimeUnit val="days"/>
      </c:dateAx>
      <c:valAx>
        <c:axId val="108808832"/>
        <c:scaling>
          <c:orientation val="minMax"/>
          <c:max val="100000"/>
          <c:min val="30000"/>
        </c:scaling>
        <c:delete val="0"/>
        <c:axPos val="l"/>
        <c:majorGridlines/>
        <c:numFmt formatCode="0" sourceLinked="1"/>
        <c:majorTickMark val="out"/>
        <c:minorTickMark val="none"/>
        <c:tickLblPos val="nextTo"/>
        <c:txPr>
          <a:bodyPr/>
          <a:lstStyle/>
          <a:p>
            <a:pPr>
              <a:defRPr sz="900" b="1">
                <a:latin typeface="Arial" pitchFamily="34" charset="0"/>
                <a:cs typeface="Arial" pitchFamily="34" charset="0"/>
              </a:defRPr>
            </a:pPr>
            <a:endParaRPr lang="en-US"/>
          </a:p>
        </c:txPr>
        <c:crossAx val="108807296"/>
        <c:crosses val="autoZero"/>
        <c:crossBetween val="midCat"/>
        <c:majorUnit val="10000"/>
        <c:minorUnit val="2000"/>
      </c:valAx>
    </c:plotArea>
    <c:plotVisOnly val="1"/>
    <c:dispBlanksAs val="zero"/>
    <c:showDLblsOverMax val="0"/>
  </c:chart>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autoTitleDeleted val="1"/>
    <c:plotArea>
      <c:layout>
        <c:manualLayout>
          <c:layoutTarget val="inner"/>
          <c:xMode val="edge"/>
          <c:yMode val="edge"/>
          <c:x val="0.24483333333333357"/>
          <c:y val="4.43299587551556E-2"/>
          <c:w val="1"/>
          <c:h val="0.95421505905511861"/>
        </c:manualLayout>
      </c:layout>
      <c:barChart>
        <c:barDir val="bar"/>
        <c:grouping val="clustered"/>
        <c:varyColors val="0"/>
        <c:ser>
          <c:idx val="0"/>
          <c:order val="0"/>
          <c:tx>
            <c:strRef>
              <c:f>Sheet1!$B$1</c:f>
              <c:strCache>
                <c:ptCount val="1"/>
                <c:pt idx="0">
                  <c:v>Employee Strength</c:v>
                </c:pt>
              </c:strCache>
            </c:strRef>
          </c:tx>
          <c:spPr>
            <a:solidFill>
              <a:srgbClr val="FF0000"/>
            </a:solidFill>
          </c:spPr>
          <c:invertIfNegative val="0"/>
          <c:dPt>
            <c:idx val="2"/>
            <c:invertIfNegative val="0"/>
            <c:bubble3D val="0"/>
            <c:spPr>
              <a:solidFill>
                <a:srgbClr val="FF0000"/>
              </a:solidFill>
              <a:ln>
                <a:solidFill>
                  <a:schemeClr val="accent1">
                    <a:lumMod val="75000"/>
                  </a:schemeClr>
                </a:solidFill>
              </a:ln>
            </c:spPr>
          </c:dPt>
          <c:dLbls>
            <c:dLbl>
              <c:idx val="1"/>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2"/>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3"/>
              <c:spPr>
                <a:solidFill>
                  <a:schemeClr val="bg1">
                    <a:lumMod val="85000"/>
                  </a:schemeClr>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4"/>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5"/>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6"/>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7"/>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8"/>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9"/>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1"/>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2"/>
              <c:spPr>
                <a:solidFill>
                  <a:schemeClr val="bg1">
                    <a:lumMod val="85000"/>
                  </a:schemeClr>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3"/>
              <c:spPr>
                <a:solidFill>
                  <a:schemeClr val="bg1">
                    <a:lumMod val="85000"/>
                  </a:schemeClr>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4"/>
              <c:spPr>
                <a:solidFill>
                  <a:schemeClr val="bg1">
                    <a:lumMod val="85000"/>
                  </a:schemeClr>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6"/>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8"/>
              <c:spPr>
                <a:solidFill>
                  <a:schemeClr val="bg1">
                    <a:lumMod val="85000"/>
                  </a:schemeClr>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20"/>
              <c:spPr>
                <a:solidFill>
                  <a:srgbClr val="F5320B"/>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21"/>
              <c:spPr>
                <a:solidFill>
                  <a:srgbClr val="FF0000"/>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dLbl>
            <c:spPr>
              <a:solidFill>
                <a:schemeClr val="tx2">
                  <a:lumMod val="40000"/>
                  <a:lumOff val="60000"/>
                </a:schemeClr>
              </a:solidFill>
            </c:spPr>
            <c:txPr>
              <a:bodyPr/>
              <a:lstStyle/>
              <a:p>
                <a:pPr>
                  <a:defRPr sz="105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Sheet1!$A$2:$A$23</c:f>
              <c:strCache>
                <c:ptCount val="22"/>
                <c:pt idx="0">
                  <c:v>Production Plant 1</c:v>
                </c:pt>
                <c:pt idx="1">
                  <c:v>Higher Taste Restaurant  Gods Cuisine</c:v>
                </c:pt>
                <c:pt idx="2">
                  <c:v>ANNAKUTA</c:v>
                </c:pt>
                <c:pt idx="3">
                  <c:v>Temple Stores</c:v>
                </c:pt>
                <c:pt idx="4">
                  <c:v>Production Plant 2</c:v>
                </c:pt>
                <c:pt idx="5">
                  <c:v>Material Management</c:v>
                </c:pt>
                <c:pt idx="6">
                  <c:v>HT Express MTGV</c:v>
                </c:pt>
                <c:pt idx="7">
                  <c:v>HTEX</c:v>
                </c:pt>
                <c:pt idx="8">
                  <c:v>Finance &amp; Accounts </c:v>
                </c:pt>
                <c:pt idx="9">
                  <c:v>HT Jayanagar Store</c:v>
                </c:pt>
                <c:pt idx="10">
                  <c:v>Fleet Management</c:v>
                </c:pt>
                <c:pt idx="11">
                  <c:v>HT Express (Amazon)</c:v>
                </c:pt>
                <c:pt idx="12">
                  <c:v>FGA</c:v>
                </c:pt>
                <c:pt idx="13">
                  <c:v>Higher Taste Catering</c:v>
                </c:pt>
                <c:pt idx="14">
                  <c:v>Human Resources</c:v>
                </c:pt>
                <c:pt idx="15">
                  <c:v>Hygiene &amp; Quality </c:v>
                </c:pt>
                <c:pt idx="16">
                  <c:v>Maintenance Dept</c:v>
                </c:pt>
                <c:pt idx="17">
                  <c:v>Process Excellence</c:v>
                </c:pt>
                <c:pt idx="18">
                  <c:v>HTR Gods Cuisine</c:v>
                </c:pt>
                <c:pt idx="19">
                  <c:v>Information Technology</c:v>
                </c:pt>
                <c:pt idx="20">
                  <c:v>Emphasis</c:v>
                </c:pt>
                <c:pt idx="21">
                  <c:v>Material Management</c:v>
                </c:pt>
              </c:strCache>
            </c:strRef>
          </c:cat>
          <c:val>
            <c:numRef>
              <c:f>Sheet1!$B$2:$B$23</c:f>
              <c:numCache>
                <c:formatCode>General</c:formatCode>
                <c:ptCount val="22"/>
                <c:pt idx="0">
                  <c:v>80</c:v>
                </c:pt>
                <c:pt idx="1">
                  <c:v>47</c:v>
                </c:pt>
                <c:pt idx="2">
                  <c:v>35</c:v>
                </c:pt>
                <c:pt idx="3">
                  <c:v>30</c:v>
                </c:pt>
                <c:pt idx="4">
                  <c:v>20</c:v>
                </c:pt>
                <c:pt idx="5">
                  <c:v>17</c:v>
                </c:pt>
                <c:pt idx="6">
                  <c:v>14</c:v>
                </c:pt>
                <c:pt idx="7">
                  <c:v>6</c:v>
                </c:pt>
                <c:pt idx="8">
                  <c:v>5</c:v>
                </c:pt>
                <c:pt idx="9">
                  <c:v>5</c:v>
                </c:pt>
                <c:pt idx="10">
                  <c:v>4</c:v>
                </c:pt>
                <c:pt idx="11">
                  <c:v>4</c:v>
                </c:pt>
                <c:pt idx="12">
                  <c:v>3</c:v>
                </c:pt>
                <c:pt idx="13">
                  <c:v>3</c:v>
                </c:pt>
                <c:pt idx="14">
                  <c:v>2</c:v>
                </c:pt>
                <c:pt idx="15">
                  <c:v>2</c:v>
                </c:pt>
                <c:pt idx="16">
                  <c:v>2</c:v>
                </c:pt>
                <c:pt idx="17">
                  <c:v>2</c:v>
                </c:pt>
                <c:pt idx="18">
                  <c:v>1</c:v>
                </c:pt>
                <c:pt idx="19">
                  <c:v>1</c:v>
                </c:pt>
                <c:pt idx="20">
                  <c:v>1</c:v>
                </c:pt>
                <c:pt idx="21">
                  <c:v>1</c:v>
                </c:pt>
              </c:numCache>
            </c:numRef>
          </c:val>
        </c:ser>
        <c:dLbls>
          <c:showLegendKey val="0"/>
          <c:showVal val="1"/>
          <c:showCatName val="0"/>
          <c:showSerName val="0"/>
          <c:showPercent val="0"/>
          <c:showBubbleSize val="0"/>
        </c:dLbls>
        <c:gapWidth val="150"/>
        <c:axId val="140714368"/>
        <c:axId val="140715904"/>
      </c:barChart>
      <c:catAx>
        <c:axId val="140714368"/>
        <c:scaling>
          <c:orientation val="minMax"/>
        </c:scaling>
        <c:delete val="0"/>
        <c:axPos val="l"/>
        <c:majorTickMark val="out"/>
        <c:minorTickMark val="none"/>
        <c:tickLblPos val="nextTo"/>
        <c:txPr>
          <a:bodyPr/>
          <a:lstStyle/>
          <a:p>
            <a:pPr>
              <a:defRPr sz="900" b="1">
                <a:latin typeface="Arial" pitchFamily="34" charset="0"/>
                <a:cs typeface="Arial" pitchFamily="34" charset="0"/>
              </a:defRPr>
            </a:pPr>
            <a:endParaRPr lang="en-US"/>
          </a:p>
        </c:txPr>
        <c:crossAx val="140715904"/>
        <c:crosses val="autoZero"/>
        <c:auto val="1"/>
        <c:lblAlgn val="ctr"/>
        <c:lblOffset val="100"/>
        <c:noMultiLvlLbl val="0"/>
      </c:catAx>
      <c:valAx>
        <c:axId val="140715904"/>
        <c:scaling>
          <c:orientation val="minMax"/>
        </c:scaling>
        <c:delete val="1"/>
        <c:axPos val="b"/>
        <c:numFmt formatCode="General" sourceLinked="1"/>
        <c:majorTickMark val="out"/>
        <c:minorTickMark val="none"/>
        <c:tickLblPos val="none"/>
        <c:crossAx val="1407143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5"/>
          <c:order val="0"/>
          <c:tx>
            <c:strRef>
              <c:f>Sheet1!$G$1</c:f>
              <c:strCache>
                <c:ptCount val="1"/>
                <c:pt idx="0">
                  <c:v>Total by Sections</c:v>
                </c:pt>
              </c:strCache>
            </c:strRef>
          </c:tx>
          <c:spPr>
            <a:solidFill>
              <a:srgbClr val="FFC000"/>
            </a:solidFill>
          </c:spPr>
          <c:invertIfNegative val="0"/>
          <c:dLbls>
            <c:dLbl>
              <c:idx val="3"/>
              <c:layout>
                <c:manualLayout>
                  <c:x val="1.9444444444444445E-2"/>
                  <c:y val="-7.1065989847715963E-2"/>
                </c:manualLayout>
              </c:layout>
              <c:dLblPos val="outEnd"/>
              <c:showLegendKey val="0"/>
              <c:showVal val="1"/>
              <c:showCatName val="0"/>
              <c:showSerName val="0"/>
              <c:showPercent val="0"/>
              <c:showBubbleSize val="0"/>
            </c:dLbl>
            <c:dLbl>
              <c:idx val="4"/>
              <c:layout>
                <c:manualLayout>
                  <c:x val="1.3888888888888957E-3"/>
                  <c:y val="-6.0913705583756438E-2"/>
                </c:manualLayout>
              </c:layout>
              <c:dLblPos val="outEnd"/>
              <c:showLegendKey val="0"/>
              <c:showVal val="1"/>
              <c:showCatName val="0"/>
              <c:showSerName val="0"/>
              <c:showPercent val="0"/>
              <c:showBubbleSize val="0"/>
            </c:dLbl>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Sheet1!$A$2:$A$7</c:f>
              <c:strCache>
                <c:ptCount val="6"/>
                <c:pt idx="0">
                  <c:v>IB</c:v>
                </c:pt>
                <c:pt idx="1">
                  <c:v>IC</c:v>
                </c:pt>
                <c:pt idx="2">
                  <c:v>SST</c:v>
                </c:pt>
                <c:pt idx="3">
                  <c:v>GST</c:v>
                </c:pt>
                <c:pt idx="4">
                  <c:v>IHF</c:v>
                </c:pt>
                <c:pt idx="5">
                  <c:v>Total by Components</c:v>
                </c:pt>
              </c:strCache>
            </c:strRef>
          </c:cat>
          <c:val>
            <c:numRef>
              <c:f>Sheet1!$G$2:$G$7</c:f>
              <c:numCache>
                <c:formatCode>_(* #,##0_);_(* \(#,##0\);_(* "-"??_);_(@_)</c:formatCode>
                <c:ptCount val="6"/>
                <c:pt idx="0">
                  <c:v>6920717.5833333237</c:v>
                </c:pt>
                <c:pt idx="1">
                  <c:v>3455228.75</c:v>
                </c:pt>
                <c:pt idx="2">
                  <c:v>2405708.9166666619</c:v>
                </c:pt>
                <c:pt idx="3">
                  <c:v>176632.25</c:v>
                </c:pt>
                <c:pt idx="4">
                  <c:v>126943.5</c:v>
                </c:pt>
                <c:pt idx="5">
                  <c:v>13085231</c:v>
                </c:pt>
              </c:numCache>
            </c:numRef>
          </c:val>
        </c:ser>
        <c:dLbls>
          <c:showLegendKey val="0"/>
          <c:showVal val="0"/>
          <c:showCatName val="0"/>
          <c:showSerName val="0"/>
          <c:showPercent val="0"/>
          <c:showBubbleSize val="0"/>
        </c:dLbls>
        <c:gapWidth val="150"/>
        <c:axId val="140777728"/>
        <c:axId val="140791808"/>
      </c:barChart>
      <c:lineChart>
        <c:grouping val="standard"/>
        <c:varyColors val="0"/>
        <c:ser>
          <c:idx val="6"/>
          <c:order val="1"/>
          <c:tx>
            <c:strRef>
              <c:f>Sheet1!$H$1</c:f>
              <c:strCache>
                <c:ptCount val="1"/>
                <c:pt idx="0">
                  <c:v>% of Total</c:v>
                </c:pt>
              </c:strCache>
            </c:strRef>
          </c:tx>
          <c:spPr>
            <a:ln>
              <a:solidFill>
                <a:srgbClr val="FF0000"/>
              </a:solidFill>
            </a:ln>
          </c:spPr>
          <c:marker>
            <c:spPr>
              <a:ln>
                <a:solidFill>
                  <a:srgbClr val="FF0000"/>
                </a:solidFill>
              </a:ln>
            </c:spPr>
          </c:marker>
          <c:dLbls>
            <c:spPr>
              <a:solidFill>
                <a:srgbClr val="FF6600"/>
              </a:solidFill>
            </c:spPr>
            <c:txPr>
              <a:bodyPr/>
              <a:lstStyle/>
              <a:p>
                <a:pPr>
                  <a:defRPr sz="1100" b="1">
                    <a:solidFill>
                      <a:schemeClr val="tx1"/>
                    </a:solidFill>
                    <a:latin typeface="Arial" pitchFamily="34" charset="0"/>
                    <a:cs typeface="Arial" pitchFamily="34" charset="0"/>
                  </a:defRPr>
                </a:pPr>
                <a:endParaRPr lang="en-US"/>
              </a:p>
            </c:txPr>
            <c:dLblPos val="t"/>
            <c:showLegendKey val="0"/>
            <c:showVal val="1"/>
            <c:showCatName val="0"/>
            <c:showSerName val="0"/>
            <c:showPercent val="0"/>
            <c:showBubbleSize val="0"/>
            <c:showLeaderLines val="0"/>
          </c:dLbls>
          <c:cat>
            <c:strRef>
              <c:f>Sheet1!$A$2:$A$7</c:f>
              <c:strCache>
                <c:ptCount val="6"/>
                <c:pt idx="0">
                  <c:v>IB</c:v>
                </c:pt>
                <c:pt idx="1">
                  <c:v>IC</c:v>
                </c:pt>
                <c:pt idx="2">
                  <c:v>SST</c:v>
                </c:pt>
                <c:pt idx="3">
                  <c:v>GST</c:v>
                </c:pt>
                <c:pt idx="4">
                  <c:v>IHF</c:v>
                </c:pt>
                <c:pt idx="5">
                  <c:v>Total by Components</c:v>
                </c:pt>
              </c:strCache>
            </c:strRef>
          </c:cat>
          <c:val>
            <c:numRef>
              <c:f>Sheet1!$H$2:$H$7</c:f>
              <c:numCache>
                <c:formatCode>0%</c:formatCode>
                <c:ptCount val="6"/>
                <c:pt idx="0">
                  <c:v>0.52889533118164545</c:v>
                </c:pt>
                <c:pt idx="1">
                  <c:v>0.26405561735975541</c:v>
                </c:pt>
                <c:pt idx="2">
                  <c:v>0.18384917443694132</c:v>
                </c:pt>
                <c:pt idx="3">
                  <c:v>1.3498596241824083E-2</c:v>
                </c:pt>
                <c:pt idx="4">
                  <c:v>9.7012807798349168E-3</c:v>
                </c:pt>
              </c:numCache>
            </c:numRef>
          </c:val>
          <c:smooth val="0"/>
        </c:ser>
        <c:dLbls>
          <c:showLegendKey val="0"/>
          <c:showVal val="0"/>
          <c:showCatName val="0"/>
          <c:showSerName val="0"/>
          <c:showPercent val="0"/>
          <c:showBubbleSize val="0"/>
        </c:dLbls>
        <c:marker val="1"/>
        <c:smooth val="0"/>
        <c:axId val="140794880"/>
        <c:axId val="140793344"/>
      </c:lineChart>
      <c:catAx>
        <c:axId val="140777728"/>
        <c:scaling>
          <c:orientation val="minMax"/>
        </c:scaling>
        <c:delete val="0"/>
        <c:axPos val="b"/>
        <c:majorTickMark val="out"/>
        <c:minorTickMark val="none"/>
        <c:tickLblPos val="nextTo"/>
        <c:txPr>
          <a:bodyPr/>
          <a:lstStyle/>
          <a:p>
            <a:pPr>
              <a:defRPr sz="1100" b="1">
                <a:latin typeface="Arial" pitchFamily="34" charset="0"/>
                <a:cs typeface="Arial" pitchFamily="34" charset="0"/>
              </a:defRPr>
            </a:pPr>
            <a:endParaRPr lang="en-US"/>
          </a:p>
        </c:txPr>
        <c:crossAx val="140791808"/>
        <c:crosses val="autoZero"/>
        <c:auto val="1"/>
        <c:lblAlgn val="ctr"/>
        <c:lblOffset val="100"/>
        <c:noMultiLvlLbl val="0"/>
      </c:catAx>
      <c:valAx>
        <c:axId val="140791808"/>
        <c:scaling>
          <c:orientation val="minMax"/>
        </c:scaling>
        <c:delete val="0"/>
        <c:axPos val="l"/>
        <c:numFmt formatCode="_(* #,##0_);_(* \(#,##0\);_(* &quot;-&quot;??_);_(@_)" sourceLinked="1"/>
        <c:majorTickMark val="out"/>
        <c:minorTickMark val="none"/>
        <c:tickLblPos val="nextTo"/>
        <c:txPr>
          <a:bodyPr/>
          <a:lstStyle/>
          <a:p>
            <a:pPr>
              <a:defRPr sz="900" b="1">
                <a:latin typeface="Arial" pitchFamily="34" charset="0"/>
                <a:cs typeface="Arial" pitchFamily="34" charset="0"/>
              </a:defRPr>
            </a:pPr>
            <a:endParaRPr lang="en-US"/>
          </a:p>
        </c:txPr>
        <c:crossAx val="140777728"/>
        <c:crosses val="autoZero"/>
        <c:crossBetween val="between"/>
      </c:valAx>
      <c:valAx>
        <c:axId val="140793344"/>
        <c:scaling>
          <c:orientation val="minMax"/>
        </c:scaling>
        <c:delete val="0"/>
        <c:axPos val="r"/>
        <c:numFmt formatCode="0%" sourceLinked="1"/>
        <c:majorTickMark val="out"/>
        <c:minorTickMark val="none"/>
        <c:tickLblPos val="nextTo"/>
        <c:txPr>
          <a:bodyPr/>
          <a:lstStyle/>
          <a:p>
            <a:pPr>
              <a:defRPr sz="1100">
                <a:latin typeface="Arial" pitchFamily="34" charset="0"/>
                <a:cs typeface="Arial" pitchFamily="34" charset="0"/>
              </a:defRPr>
            </a:pPr>
            <a:endParaRPr lang="en-US"/>
          </a:p>
        </c:txPr>
        <c:crossAx val="140794880"/>
        <c:crosses val="max"/>
        <c:crossBetween val="between"/>
      </c:valAx>
      <c:catAx>
        <c:axId val="140794880"/>
        <c:scaling>
          <c:orientation val="minMax"/>
        </c:scaling>
        <c:delete val="1"/>
        <c:axPos val="b"/>
        <c:majorTickMark val="out"/>
        <c:minorTickMark val="none"/>
        <c:tickLblPos val="none"/>
        <c:crossAx val="140793344"/>
        <c:crosses val="autoZero"/>
        <c:auto val="1"/>
        <c:lblAlgn val="ctr"/>
        <c:lblOffset val="100"/>
        <c:noMultiLvlLbl val="0"/>
      </c:catAx>
    </c:plotArea>
    <c:legend>
      <c:legendPos val="t"/>
      <c:layout>
        <c:manualLayout>
          <c:xMode val="edge"/>
          <c:yMode val="edge"/>
          <c:x val="6.5881889763779455E-2"/>
          <c:y val="1.8749999999999999E-2"/>
          <c:w val="0.90018055555555554"/>
          <c:h val="0.1656281988188977"/>
        </c:manualLayout>
      </c:layout>
      <c:overlay val="0"/>
      <c:txPr>
        <a:bodyPr/>
        <a:lstStyle/>
        <a:p>
          <a:pPr>
            <a:defRPr sz="1100">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OT</c:v>
                </c:pt>
              </c:strCache>
            </c:strRef>
          </c:tx>
          <c:spPr>
            <a:solidFill>
              <a:schemeClr val="accent2">
                <a:lumMod val="40000"/>
                <a:lumOff val="60000"/>
              </a:schemeClr>
            </a:solidFill>
          </c:spPr>
          <c:invertIfNegative val="0"/>
          <c:dLbls>
            <c:dLbl>
              <c:idx val="0"/>
              <c:layout>
                <c:manualLayout>
                  <c:x val="-2.0833333333333412E-2"/>
                  <c:y val="0"/>
                </c:manualLayout>
              </c:layout>
              <c:dLblPos val="outEnd"/>
              <c:showLegendKey val="0"/>
              <c:showVal val="1"/>
              <c:showCatName val="0"/>
              <c:showSerName val="0"/>
              <c:showPercent val="0"/>
              <c:showBubbleSize val="0"/>
            </c:dLbl>
            <c:dLbl>
              <c:idx val="1"/>
              <c:layout>
                <c:manualLayout>
                  <c:x val="-1.1111111111111125E-2"/>
                  <c:y val="2.6595744680851154E-3"/>
                </c:manualLayout>
              </c:layout>
              <c:dLblPos val="outEnd"/>
              <c:showLegendKey val="0"/>
              <c:showVal val="1"/>
              <c:showCatName val="0"/>
              <c:showSerName val="0"/>
              <c:showPercent val="0"/>
              <c:showBubbleSize val="0"/>
            </c:dLbl>
            <c:dLbl>
              <c:idx val="2"/>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Sheet1!$A$2:$A$5</c:f>
              <c:strCache>
                <c:ptCount val="4"/>
                <c:pt idx="0">
                  <c:v>IC</c:v>
                </c:pt>
                <c:pt idx="1">
                  <c:v>SST</c:v>
                </c:pt>
                <c:pt idx="2">
                  <c:v>IB</c:v>
                </c:pt>
                <c:pt idx="3">
                  <c:v>GST</c:v>
                </c:pt>
              </c:strCache>
            </c:strRef>
          </c:cat>
          <c:val>
            <c:numRef>
              <c:f>Sheet1!$B$2:$B$5</c:f>
              <c:numCache>
                <c:formatCode>_(* #,##0_);_(* \(#,##0\);_(* "-"??_);_(@_)</c:formatCode>
                <c:ptCount val="4"/>
                <c:pt idx="0">
                  <c:v>101170</c:v>
                </c:pt>
                <c:pt idx="1">
                  <c:v>72859</c:v>
                </c:pt>
                <c:pt idx="2">
                  <c:v>251229</c:v>
                </c:pt>
                <c:pt idx="3">
                  <c:v>0</c:v>
                </c:pt>
              </c:numCache>
            </c:numRef>
          </c:val>
        </c:ser>
        <c:ser>
          <c:idx val="1"/>
          <c:order val="1"/>
          <c:tx>
            <c:strRef>
              <c:f>Sheet1!$C$1</c:f>
              <c:strCache>
                <c:ptCount val="1"/>
                <c:pt idx="0">
                  <c:v>Incentive</c:v>
                </c:pt>
              </c:strCache>
            </c:strRef>
          </c:tx>
          <c:spPr>
            <a:solidFill>
              <a:srgbClr val="FFC000"/>
            </a:solidFill>
          </c:spPr>
          <c:invertIfNegative val="0"/>
          <c:dLbls>
            <c:dLbl>
              <c:idx val="0"/>
              <c:layout>
                <c:manualLayout>
                  <c:x val="-1.6666666666666701E-2"/>
                  <c:y val="5.3191489361702126E-3"/>
                </c:manualLayout>
              </c:layout>
              <c:spPr>
                <a:solidFill>
                  <a:srgbClr val="FF0000"/>
                </a:solidFill>
              </c:spPr>
              <c:txPr>
                <a:bodyPr/>
                <a:lstStyle/>
                <a:p>
                  <a:pPr>
                    <a:defRPr sz="1200" b="1">
                      <a:latin typeface="Arial" pitchFamily="34" charset="0"/>
                      <a:cs typeface="Arial" pitchFamily="34" charset="0"/>
                    </a:defRPr>
                  </a:pPr>
                  <a:endParaRPr lang="en-US"/>
                </a:p>
              </c:txPr>
              <c:dLblPos val="outEnd"/>
              <c:showLegendKey val="0"/>
              <c:showVal val="1"/>
              <c:showCatName val="0"/>
              <c:showSerName val="0"/>
              <c:showPercent val="0"/>
              <c:showBubbleSize val="0"/>
            </c:dLbl>
            <c:dLbl>
              <c:idx val="1"/>
              <c:layout>
                <c:manualLayout>
                  <c:x val="-6.9444444444444605E-3"/>
                  <c:y val="2.6595744680852052E-3"/>
                </c:manualLayout>
              </c:layout>
              <c:dLblPos val="outEnd"/>
              <c:showLegendKey val="0"/>
              <c:showVal val="1"/>
              <c:showCatName val="0"/>
              <c:showSerName val="0"/>
              <c:showPercent val="0"/>
              <c:showBubbleSize val="0"/>
            </c:dLbl>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Sheet1!$A$2:$A$5</c:f>
              <c:strCache>
                <c:ptCount val="4"/>
                <c:pt idx="0">
                  <c:v>IC</c:v>
                </c:pt>
                <c:pt idx="1">
                  <c:v>SST</c:v>
                </c:pt>
                <c:pt idx="2">
                  <c:v>IB</c:v>
                </c:pt>
                <c:pt idx="3">
                  <c:v>GST</c:v>
                </c:pt>
              </c:strCache>
            </c:strRef>
          </c:cat>
          <c:val>
            <c:numRef>
              <c:f>Sheet1!$C$2:$C$5</c:f>
              <c:numCache>
                <c:formatCode>_(* #,##0_);_(* \(#,##0\);_(* "-"??_);_(@_)</c:formatCode>
                <c:ptCount val="4"/>
                <c:pt idx="0">
                  <c:v>243176</c:v>
                </c:pt>
                <c:pt idx="1">
                  <c:v>88320</c:v>
                </c:pt>
                <c:pt idx="2">
                  <c:v>83850</c:v>
                </c:pt>
                <c:pt idx="3">
                  <c:v>17166</c:v>
                </c:pt>
              </c:numCache>
            </c:numRef>
          </c:val>
        </c:ser>
        <c:ser>
          <c:idx val="2"/>
          <c:order val="2"/>
          <c:tx>
            <c:strRef>
              <c:f>Sheet1!$D$1</c:f>
              <c:strCache>
                <c:ptCount val="1"/>
                <c:pt idx="0">
                  <c:v>Total by Sections</c:v>
                </c:pt>
              </c:strCache>
            </c:strRef>
          </c:tx>
          <c:spPr>
            <a:solidFill>
              <a:schemeClr val="bg1">
                <a:lumMod val="65000"/>
              </a:schemeClr>
            </a:solidFill>
          </c:spPr>
          <c:invertIfNegative val="0"/>
          <c:dLbls>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Sheet1!$A$2:$A$5</c:f>
              <c:strCache>
                <c:ptCount val="4"/>
                <c:pt idx="0">
                  <c:v>IC</c:v>
                </c:pt>
                <c:pt idx="1">
                  <c:v>SST</c:v>
                </c:pt>
                <c:pt idx="2">
                  <c:v>IB</c:v>
                </c:pt>
                <c:pt idx="3">
                  <c:v>GST</c:v>
                </c:pt>
              </c:strCache>
            </c:strRef>
          </c:cat>
          <c:val>
            <c:numRef>
              <c:f>Sheet1!$D$2:$D$5</c:f>
              <c:numCache>
                <c:formatCode>_(* #,##0_);_(* \(#,##0\);_(* "-"??_);_(@_)</c:formatCode>
                <c:ptCount val="4"/>
                <c:pt idx="0">
                  <c:v>344346</c:v>
                </c:pt>
                <c:pt idx="1">
                  <c:v>161179</c:v>
                </c:pt>
                <c:pt idx="2">
                  <c:v>335079</c:v>
                </c:pt>
                <c:pt idx="3">
                  <c:v>17166</c:v>
                </c:pt>
              </c:numCache>
            </c:numRef>
          </c:val>
        </c:ser>
        <c:dLbls>
          <c:showLegendKey val="0"/>
          <c:showVal val="0"/>
          <c:showCatName val="0"/>
          <c:showSerName val="0"/>
          <c:showPercent val="0"/>
          <c:showBubbleSize val="0"/>
        </c:dLbls>
        <c:gapWidth val="150"/>
        <c:axId val="140973184"/>
        <c:axId val="140974720"/>
      </c:barChart>
      <c:catAx>
        <c:axId val="140973184"/>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140974720"/>
        <c:crosses val="autoZero"/>
        <c:auto val="1"/>
        <c:lblAlgn val="ctr"/>
        <c:lblOffset val="100"/>
        <c:noMultiLvlLbl val="0"/>
      </c:catAx>
      <c:valAx>
        <c:axId val="140974720"/>
        <c:scaling>
          <c:orientation val="minMax"/>
        </c:scaling>
        <c:delete val="1"/>
        <c:axPos val="l"/>
        <c:numFmt formatCode="_(* #,##0_);_(* \(#,##0\);_(* &quot;-&quot;??_);_(@_)" sourceLinked="1"/>
        <c:majorTickMark val="out"/>
        <c:minorTickMark val="none"/>
        <c:tickLblPos val="none"/>
        <c:crossAx val="140973184"/>
        <c:crosses val="autoZero"/>
        <c:crossBetween val="between"/>
      </c:valAx>
      <c:spPr>
        <a:noFill/>
        <a:ln w="25400">
          <a:noFill/>
        </a:ln>
      </c:spPr>
    </c:plotArea>
    <c:legend>
      <c:legendPos val="t"/>
      <c:overlay val="0"/>
      <c:txPr>
        <a:bodyPr/>
        <a:lstStyle/>
        <a:p>
          <a:pPr>
            <a:defRPr sz="1050">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4.036115485564315E-2"/>
          <c:y val="0"/>
          <c:w val="0.94630551181102351"/>
          <c:h val="0.99031972166269844"/>
        </c:manualLayout>
      </c:layout>
      <c:pieChart>
        <c:varyColors val="1"/>
        <c:ser>
          <c:idx val="0"/>
          <c:order val="0"/>
          <c:tx>
            <c:strRef>
              <c:f>Sheet1!$B$1</c:f>
              <c:strCache>
                <c:ptCount val="1"/>
                <c:pt idx="0">
                  <c:v>Sales</c:v>
                </c:pt>
              </c:strCache>
            </c:strRef>
          </c:tx>
          <c:spPr>
            <a:effectLst>
              <a:glow rad="139700">
                <a:schemeClr val="accent4">
                  <a:satMod val="175000"/>
                  <a:alpha val="40000"/>
                </a:schemeClr>
              </a:glow>
            </a:effectLst>
          </c:spPr>
          <c:explosion val="28"/>
          <c:dPt>
            <c:idx val="0"/>
            <c:bubble3D val="0"/>
            <c:spPr>
              <a:solidFill>
                <a:schemeClr val="bg1">
                  <a:lumMod val="95000"/>
                </a:schemeClr>
              </a:solidFill>
              <a:effectLst>
                <a:glow rad="139700">
                  <a:schemeClr val="accent4">
                    <a:satMod val="175000"/>
                    <a:alpha val="40000"/>
                  </a:schemeClr>
                </a:glow>
              </a:effectLst>
            </c:spPr>
          </c:dPt>
          <c:dPt>
            <c:idx val="1"/>
            <c:bubble3D val="0"/>
            <c:spPr>
              <a:solidFill>
                <a:schemeClr val="bg1">
                  <a:lumMod val="95000"/>
                </a:schemeClr>
              </a:solidFill>
              <a:effectLst>
                <a:glow rad="139700">
                  <a:schemeClr val="accent4">
                    <a:satMod val="175000"/>
                    <a:alpha val="40000"/>
                  </a:schemeClr>
                </a:glow>
              </a:effectLst>
            </c:spPr>
          </c:dPt>
          <c:dPt>
            <c:idx val="2"/>
            <c:bubble3D val="0"/>
            <c:spPr>
              <a:solidFill>
                <a:schemeClr val="bg1">
                  <a:lumMod val="95000"/>
                </a:schemeClr>
              </a:solidFill>
              <a:effectLst>
                <a:glow rad="139700">
                  <a:schemeClr val="accent4">
                    <a:satMod val="175000"/>
                    <a:alpha val="40000"/>
                  </a:schemeClr>
                </a:glow>
              </a:effectLst>
            </c:spPr>
          </c:dPt>
          <c:dPt>
            <c:idx val="3"/>
            <c:bubble3D val="0"/>
            <c:spPr>
              <a:solidFill>
                <a:schemeClr val="bg1">
                  <a:lumMod val="95000"/>
                </a:schemeClr>
              </a:solidFill>
              <a:effectLst>
                <a:glow rad="139700">
                  <a:schemeClr val="accent4">
                    <a:satMod val="175000"/>
                    <a:alpha val="40000"/>
                  </a:schemeClr>
                </a:glow>
              </a:effectLst>
            </c:spPr>
          </c:dPt>
          <c:dPt>
            <c:idx val="4"/>
            <c:bubble3D val="0"/>
            <c:spPr>
              <a:solidFill>
                <a:schemeClr val="bg1">
                  <a:lumMod val="95000"/>
                </a:schemeClr>
              </a:solidFill>
              <a:effectLst>
                <a:glow rad="139700">
                  <a:schemeClr val="accent4">
                    <a:satMod val="175000"/>
                    <a:alpha val="40000"/>
                  </a:schemeClr>
                </a:glow>
              </a:effectLst>
            </c:spPr>
          </c:dPt>
          <c:dPt>
            <c:idx val="5"/>
            <c:bubble3D val="0"/>
            <c:spPr>
              <a:solidFill>
                <a:schemeClr val="bg1">
                  <a:lumMod val="95000"/>
                </a:schemeClr>
              </a:solidFill>
              <a:effectLst>
                <a:glow rad="139700">
                  <a:schemeClr val="accent4">
                    <a:satMod val="175000"/>
                    <a:alpha val="40000"/>
                  </a:schemeClr>
                </a:glow>
              </a:effectLst>
            </c:spPr>
          </c:dPt>
          <c:dPt>
            <c:idx val="6"/>
            <c:bubble3D val="0"/>
            <c:spPr>
              <a:solidFill>
                <a:schemeClr val="bg1">
                  <a:lumMod val="95000"/>
                </a:schemeClr>
              </a:solidFill>
              <a:effectLst>
                <a:glow rad="139700">
                  <a:schemeClr val="accent4">
                    <a:satMod val="175000"/>
                    <a:alpha val="40000"/>
                  </a:schemeClr>
                </a:glow>
              </a:effectLst>
            </c:spPr>
          </c:dPt>
          <c:dPt>
            <c:idx val="7"/>
            <c:bubble3D val="0"/>
            <c:spPr>
              <a:solidFill>
                <a:srgbClr val="FFFF99"/>
              </a:solidFill>
              <a:effectLst>
                <a:glow rad="139700">
                  <a:schemeClr val="accent4">
                    <a:satMod val="175000"/>
                    <a:alpha val="40000"/>
                  </a:schemeClr>
                </a:glow>
              </a:effectLst>
            </c:spPr>
          </c:dPt>
          <c:dPt>
            <c:idx val="8"/>
            <c:bubble3D val="0"/>
            <c:spPr>
              <a:solidFill>
                <a:srgbClr val="F8F8F8"/>
              </a:solidFill>
              <a:effectLst>
                <a:glow rad="139700">
                  <a:schemeClr val="accent4">
                    <a:satMod val="175000"/>
                    <a:alpha val="40000"/>
                  </a:schemeClr>
                </a:glow>
              </a:effectLst>
            </c:spPr>
          </c:dPt>
          <c:dPt>
            <c:idx val="9"/>
            <c:bubble3D val="0"/>
            <c:spPr>
              <a:solidFill>
                <a:srgbClr val="F8F8F8"/>
              </a:solidFill>
              <a:effectLst>
                <a:glow rad="139700">
                  <a:schemeClr val="accent4">
                    <a:satMod val="175000"/>
                    <a:alpha val="40000"/>
                  </a:schemeClr>
                </a:glow>
              </a:effectLst>
            </c:spPr>
          </c:dPt>
          <c:dPt>
            <c:idx val="10"/>
            <c:bubble3D val="0"/>
            <c:spPr>
              <a:solidFill>
                <a:srgbClr val="F8F8F8"/>
              </a:solidFill>
              <a:effectLst>
                <a:glow rad="139700">
                  <a:schemeClr val="accent4">
                    <a:satMod val="175000"/>
                    <a:alpha val="40000"/>
                  </a:schemeClr>
                </a:glow>
              </a:effectLst>
            </c:spPr>
          </c:dPt>
          <c:cat>
            <c:strRef>
              <c:f>Sheet1!$A$2:$A$12</c:f>
              <c:strCache>
                <c:ptCount val="11"/>
                <c:pt idx="0">
                  <c:v>Obj 1</c:v>
                </c:pt>
                <c:pt idx="1">
                  <c:v>Obj 2</c:v>
                </c:pt>
                <c:pt idx="2">
                  <c:v>Obj 3</c:v>
                </c:pt>
                <c:pt idx="3">
                  <c:v>Obj 4</c:v>
                </c:pt>
                <c:pt idx="4">
                  <c:v>Obj 5</c:v>
                </c:pt>
                <c:pt idx="5">
                  <c:v>Obj 6</c:v>
                </c:pt>
                <c:pt idx="6">
                  <c:v>Obj 7</c:v>
                </c:pt>
                <c:pt idx="7">
                  <c:v>Obj 8</c:v>
                </c:pt>
                <c:pt idx="8">
                  <c:v>Obj 9</c:v>
                </c:pt>
                <c:pt idx="9">
                  <c:v>Obj 10</c:v>
                </c:pt>
                <c:pt idx="10">
                  <c:v>Obj 11</c:v>
                </c:pt>
              </c:strCache>
            </c:strRef>
          </c:cat>
          <c:val>
            <c:numRef>
              <c:f>Sheet1!$B$2:$B$12</c:f>
              <c:numCache>
                <c:formatCode>0.0</c:formatCode>
                <c:ptCount val="11"/>
                <c:pt idx="0">
                  <c:v>9.0909090909091006</c:v>
                </c:pt>
                <c:pt idx="1">
                  <c:v>9.0909090909091006</c:v>
                </c:pt>
                <c:pt idx="2">
                  <c:v>9.0909090909091006</c:v>
                </c:pt>
                <c:pt idx="3">
                  <c:v>9.0909090909091006</c:v>
                </c:pt>
                <c:pt idx="4">
                  <c:v>9.0909090909091006</c:v>
                </c:pt>
                <c:pt idx="5">
                  <c:v>9.0909090909091006</c:v>
                </c:pt>
                <c:pt idx="6">
                  <c:v>9.0909090909091006</c:v>
                </c:pt>
                <c:pt idx="7">
                  <c:v>9.0909090909091006</c:v>
                </c:pt>
                <c:pt idx="8">
                  <c:v>9.0909090909091006</c:v>
                </c:pt>
                <c:pt idx="9">
                  <c:v>9.0909090909091006</c:v>
                </c:pt>
                <c:pt idx="10">
                  <c:v>9.0909090909091006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effectLst>
      <a:innerShdw blurRad="63500" dist="50800" dir="18900000">
        <a:prstClr val="black">
          <a:alpha val="50000"/>
        </a:prstClr>
      </a:innerShdw>
    </a:effectLst>
  </c:spPr>
  <c:txPr>
    <a:bodyPr/>
    <a:lstStyle/>
    <a:p>
      <a:pPr>
        <a:defRPr sz="1800"/>
      </a:pPr>
      <a:endParaRPr lang="en-US"/>
    </a:p>
  </c:txPr>
  <c:externalData r:id="rId1">
    <c:autoUpdate val="0"/>
  </c:externalData>
  <c:userShapes r:id="rId2"/>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3369444444444498"/>
          <c:y val="0"/>
          <c:w val="0.62705555555555792"/>
          <c:h val="1"/>
        </c:manualLayout>
      </c:layout>
      <c:pieChart>
        <c:varyColors val="1"/>
        <c:ser>
          <c:idx val="0"/>
          <c:order val="0"/>
          <c:tx>
            <c:strRef>
              <c:f>Sheet1!$B$1</c:f>
              <c:strCache>
                <c:ptCount val="1"/>
                <c:pt idx="0">
                  <c:v>Sales</c:v>
                </c:pt>
              </c:strCache>
            </c:strRef>
          </c:tx>
          <c:spPr>
            <a:effectLst>
              <a:glow rad="139700">
                <a:schemeClr val="accent4">
                  <a:satMod val="175000"/>
                  <a:alpha val="40000"/>
                </a:schemeClr>
              </a:glow>
            </a:effectLst>
          </c:spPr>
          <c:explosion val="25"/>
          <c:dPt>
            <c:idx val="0"/>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effectLst>
                <a:glow rad="139700">
                  <a:schemeClr val="accent4">
                    <a:satMod val="175000"/>
                    <a:alpha val="40000"/>
                  </a:schemeClr>
                </a:glow>
              </a:effectLst>
            </c:spPr>
          </c:dPt>
          <c:dPt>
            <c:idx val="1"/>
            <c:bubble3D val="0"/>
            <c:spPr>
              <a:solidFill>
                <a:srgbClr val="FFFF99"/>
              </a:solidFill>
              <a:effectLst>
                <a:glow rad="139700">
                  <a:schemeClr val="accent4">
                    <a:satMod val="175000"/>
                    <a:alpha val="40000"/>
                  </a:schemeClr>
                </a:glow>
              </a:effectLst>
            </c:spPr>
          </c:dPt>
          <c:dPt>
            <c:idx val="2"/>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effectLst>
                <a:glow rad="139700">
                  <a:schemeClr val="accent4">
                    <a:satMod val="175000"/>
                    <a:alpha val="40000"/>
                  </a:schemeClr>
                </a:glow>
              </a:effectLst>
            </c:spPr>
          </c:dPt>
          <c:dPt>
            <c:idx val="3"/>
            <c:bubble3D val="0"/>
            <c:spPr>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0" scaled="1"/>
                <a:tileRect/>
              </a:gradFill>
              <a:effectLst>
                <a:glow rad="139700">
                  <a:schemeClr val="accent4">
                    <a:satMod val="175000"/>
                    <a:alpha val="40000"/>
                  </a:schemeClr>
                </a:glow>
              </a:effectLst>
            </c:spPr>
          </c:dPt>
          <c:dPt>
            <c:idx val="4"/>
            <c:bubble3D val="0"/>
            <c:spPr>
              <a:solidFill>
                <a:srgbClr val="FFFF99"/>
              </a:solidFill>
              <a:effectLst>
                <a:glow rad="139700">
                  <a:schemeClr val="accent4">
                    <a:satMod val="175000"/>
                    <a:alpha val="40000"/>
                  </a:schemeClr>
                </a:glow>
              </a:effectLst>
            </c:spPr>
          </c:dPt>
          <c:dPt>
            <c:idx val="5"/>
            <c:bubble3D val="0"/>
            <c:spPr>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8900000" scaled="1"/>
                <a:tileRect/>
              </a:gradFill>
              <a:effectLst>
                <a:glow rad="139700">
                  <a:schemeClr val="accent4">
                    <a:satMod val="175000"/>
                    <a:alpha val="40000"/>
                  </a:schemeClr>
                </a:glow>
              </a:effectLst>
            </c:spPr>
          </c:dPt>
          <c:dPt>
            <c:idx val="6"/>
            <c:bubble3D val="0"/>
            <c:spPr>
              <a:gradFill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0" scaled="1"/>
                <a:tileRect/>
              </a:gradFill>
              <a:effectLst>
                <a:glow rad="139700">
                  <a:schemeClr val="accent4">
                    <a:satMod val="175000"/>
                    <a:alpha val="40000"/>
                  </a:schemeClr>
                </a:glow>
              </a:effectLst>
            </c:spPr>
          </c:dPt>
          <c:dPt>
            <c:idx val="7"/>
            <c:bubble3D val="0"/>
            <c:spPr>
              <a:solidFill>
                <a:srgbClr val="FFFF99"/>
              </a:solidFill>
              <a:effectLst>
                <a:glow rad="139700">
                  <a:schemeClr val="accent4">
                    <a:satMod val="175000"/>
                    <a:alpha val="40000"/>
                  </a:schemeClr>
                </a:glow>
              </a:effectLst>
            </c:spPr>
          </c:dPt>
          <c:dPt>
            <c:idx val="8"/>
            <c:bubble3D val="0"/>
            <c:spPr>
              <a:solidFill>
                <a:srgbClr val="F8F8F8"/>
              </a:solidFill>
              <a:effectLst>
                <a:glow rad="139700">
                  <a:schemeClr val="accent4">
                    <a:satMod val="175000"/>
                    <a:alpha val="40000"/>
                  </a:schemeClr>
                </a:glow>
              </a:effectLst>
            </c:spPr>
          </c:dPt>
          <c:dPt>
            <c:idx val="9"/>
            <c:bubble3D val="0"/>
            <c:spPr>
              <a:solidFill>
                <a:srgbClr val="F8F8F8"/>
              </a:solidFill>
              <a:effectLst>
                <a:glow rad="139700">
                  <a:schemeClr val="accent4">
                    <a:satMod val="175000"/>
                    <a:alpha val="40000"/>
                  </a:schemeClr>
                </a:glow>
              </a:effectLst>
            </c:spPr>
          </c:dPt>
          <c:dPt>
            <c:idx val="10"/>
            <c:bubble3D val="0"/>
            <c:spPr>
              <a:solidFill>
                <a:srgbClr val="F8F8F8"/>
              </a:solidFill>
              <a:effectLst>
                <a:glow rad="139700">
                  <a:schemeClr val="accent4">
                    <a:satMod val="175000"/>
                    <a:alpha val="40000"/>
                  </a:schemeClr>
                </a:glow>
              </a:effectLst>
            </c:spPr>
          </c:dPt>
          <c:cat>
            <c:strRef>
              <c:f>Sheet1!$A$2:$A$12</c:f>
              <c:strCache>
                <c:ptCount val="11"/>
                <c:pt idx="0">
                  <c:v>Obj 1</c:v>
                </c:pt>
                <c:pt idx="1">
                  <c:v>Obj 2</c:v>
                </c:pt>
                <c:pt idx="2">
                  <c:v>Obj 3</c:v>
                </c:pt>
                <c:pt idx="3">
                  <c:v>Obj 4</c:v>
                </c:pt>
                <c:pt idx="4">
                  <c:v>Obj 5</c:v>
                </c:pt>
                <c:pt idx="5">
                  <c:v>Obj 6</c:v>
                </c:pt>
                <c:pt idx="6">
                  <c:v>Obj 7</c:v>
                </c:pt>
                <c:pt idx="7">
                  <c:v>Obj 8</c:v>
                </c:pt>
                <c:pt idx="8">
                  <c:v>Obj 9</c:v>
                </c:pt>
                <c:pt idx="9">
                  <c:v>Obj 10</c:v>
                </c:pt>
                <c:pt idx="10">
                  <c:v>Obj 11</c:v>
                </c:pt>
              </c:strCache>
            </c:strRef>
          </c:cat>
          <c:val>
            <c:numRef>
              <c:f>Sheet1!$B$2:$B$12</c:f>
              <c:numCache>
                <c:formatCode>0.0</c:formatCode>
                <c:ptCount val="11"/>
                <c:pt idx="0">
                  <c:v>9.0909090909091006</c:v>
                </c:pt>
                <c:pt idx="1">
                  <c:v>9.0909090909091006</c:v>
                </c:pt>
                <c:pt idx="2">
                  <c:v>9.0909090909091006</c:v>
                </c:pt>
                <c:pt idx="3">
                  <c:v>9.0909090909091006</c:v>
                </c:pt>
                <c:pt idx="4">
                  <c:v>9.0909090909091006</c:v>
                </c:pt>
                <c:pt idx="5">
                  <c:v>9.0909090909091006</c:v>
                </c:pt>
                <c:pt idx="6">
                  <c:v>9.0909090909091006</c:v>
                </c:pt>
                <c:pt idx="7">
                  <c:v>9.0909090909091006</c:v>
                </c:pt>
                <c:pt idx="8">
                  <c:v>9.0909090909091006</c:v>
                </c:pt>
                <c:pt idx="9">
                  <c:v>9.0909090909091006</c:v>
                </c:pt>
                <c:pt idx="10">
                  <c:v>9.0909090909091006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effectLst>
      <a:innerShdw blurRad="63500" dist="50800" dir="18900000">
        <a:prstClr val="black">
          <a:alpha val="50000"/>
        </a:prstClr>
      </a:innerShdw>
    </a:effectLst>
  </c:spPr>
  <c:txPr>
    <a:bodyPr/>
    <a:lstStyle/>
    <a:p>
      <a:pPr>
        <a:defRPr sz="1800"/>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sz="1600">
                <a:latin typeface="Arial" pitchFamily="34" charset="0"/>
                <a:cs typeface="Arial" pitchFamily="34" charset="0"/>
              </a:defRPr>
            </a:pPr>
            <a:r>
              <a:rPr lang="en-IN" sz="1600">
                <a:latin typeface="Arial" pitchFamily="34" charset="0"/>
                <a:cs typeface="Arial" pitchFamily="34" charset="0"/>
              </a:rPr>
              <a:t>Daily Engagement (Talk)</a:t>
            </a:r>
          </a:p>
        </c:rich>
      </c:tx>
      <c:layout/>
      <c:overlay val="0"/>
    </c:title>
    <c:autoTitleDeleted val="0"/>
    <c:plotArea>
      <c:layout/>
      <c:areaChart>
        <c:grouping val="standard"/>
        <c:varyColors val="0"/>
        <c:ser>
          <c:idx val="0"/>
          <c:order val="0"/>
          <c:tx>
            <c:strRef>
              <c:f>Page!$I$1</c:f>
              <c:strCache>
                <c:ptCount val="1"/>
                <c:pt idx="0">
                  <c:v>Talk</c:v>
                </c:pt>
              </c:strCache>
            </c:strRef>
          </c:tx>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c:spPr>
          <c:cat>
            <c:numRef>
              <c:f>Page!$A$2:$A$336</c:f>
              <c:numCache>
                <c:formatCode>[$-409]d\-mmm\-yy;@</c:formatCode>
                <c:ptCount val="335"/>
                <c:pt idx="0">
                  <c:v>41395</c:v>
                </c:pt>
                <c:pt idx="1">
                  <c:v>41396</c:v>
                </c:pt>
                <c:pt idx="2">
                  <c:v>41397</c:v>
                </c:pt>
                <c:pt idx="3">
                  <c:v>41398</c:v>
                </c:pt>
                <c:pt idx="4">
                  <c:v>41399</c:v>
                </c:pt>
                <c:pt idx="5">
                  <c:v>41400</c:v>
                </c:pt>
                <c:pt idx="6">
                  <c:v>41401</c:v>
                </c:pt>
                <c:pt idx="7">
                  <c:v>41402</c:v>
                </c:pt>
                <c:pt idx="8">
                  <c:v>41403</c:v>
                </c:pt>
                <c:pt idx="9">
                  <c:v>41404</c:v>
                </c:pt>
                <c:pt idx="10">
                  <c:v>41405</c:v>
                </c:pt>
                <c:pt idx="11">
                  <c:v>41406</c:v>
                </c:pt>
                <c:pt idx="12">
                  <c:v>41407</c:v>
                </c:pt>
                <c:pt idx="13">
                  <c:v>41408</c:v>
                </c:pt>
                <c:pt idx="14">
                  <c:v>41409</c:v>
                </c:pt>
                <c:pt idx="15">
                  <c:v>41410</c:v>
                </c:pt>
                <c:pt idx="16">
                  <c:v>41411</c:v>
                </c:pt>
                <c:pt idx="17">
                  <c:v>41412</c:v>
                </c:pt>
                <c:pt idx="18">
                  <c:v>41413</c:v>
                </c:pt>
                <c:pt idx="19">
                  <c:v>41414</c:v>
                </c:pt>
                <c:pt idx="20">
                  <c:v>41415</c:v>
                </c:pt>
                <c:pt idx="21">
                  <c:v>41416</c:v>
                </c:pt>
                <c:pt idx="22">
                  <c:v>41417</c:v>
                </c:pt>
                <c:pt idx="23">
                  <c:v>41418</c:v>
                </c:pt>
                <c:pt idx="24">
                  <c:v>41419</c:v>
                </c:pt>
                <c:pt idx="25">
                  <c:v>41420</c:v>
                </c:pt>
                <c:pt idx="26">
                  <c:v>41421</c:v>
                </c:pt>
                <c:pt idx="27">
                  <c:v>41422</c:v>
                </c:pt>
                <c:pt idx="28">
                  <c:v>41423</c:v>
                </c:pt>
                <c:pt idx="29">
                  <c:v>41424</c:v>
                </c:pt>
                <c:pt idx="30">
                  <c:v>41425</c:v>
                </c:pt>
                <c:pt idx="31">
                  <c:v>41426</c:v>
                </c:pt>
                <c:pt idx="32">
                  <c:v>41427</c:v>
                </c:pt>
                <c:pt idx="33">
                  <c:v>41428</c:v>
                </c:pt>
                <c:pt idx="34">
                  <c:v>41429</c:v>
                </c:pt>
                <c:pt idx="35">
                  <c:v>41430</c:v>
                </c:pt>
                <c:pt idx="36">
                  <c:v>41431</c:v>
                </c:pt>
                <c:pt idx="37">
                  <c:v>41432</c:v>
                </c:pt>
                <c:pt idx="38">
                  <c:v>41433</c:v>
                </c:pt>
                <c:pt idx="39">
                  <c:v>41434</c:v>
                </c:pt>
                <c:pt idx="40">
                  <c:v>41435</c:v>
                </c:pt>
                <c:pt idx="41">
                  <c:v>41436</c:v>
                </c:pt>
                <c:pt idx="42">
                  <c:v>41437</c:v>
                </c:pt>
                <c:pt idx="43">
                  <c:v>41438</c:v>
                </c:pt>
                <c:pt idx="44">
                  <c:v>41439</c:v>
                </c:pt>
                <c:pt idx="45">
                  <c:v>41440</c:v>
                </c:pt>
                <c:pt idx="46">
                  <c:v>41441</c:v>
                </c:pt>
                <c:pt idx="47">
                  <c:v>41442</c:v>
                </c:pt>
                <c:pt idx="48">
                  <c:v>41443</c:v>
                </c:pt>
                <c:pt idx="49">
                  <c:v>41444</c:v>
                </c:pt>
                <c:pt idx="50">
                  <c:v>41445</c:v>
                </c:pt>
                <c:pt idx="51">
                  <c:v>41446</c:v>
                </c:pt>
                <c:pt idx="52">
                  <c:v>41447</c:v>
                </c:pt>
                <c:pt idx="53">
                  <c:v>41448</c:v>
                </c:pt>
                <c:pt idx="54">
                  <c:v>41449</c:v>
                </c:pt>
                <c:pt idx="55">
                  <c:v>41450</c:v>
                </c:pt>
                <c:pt idx="56">
                  <c:v>41451</c:v>
                </c:pt>
                <c:pt idx="57">
                  <c:v>41452</c:v>
                </c:pt>
                <c:pt idx="58">
                  <c:v>41453</c:v>
                </c:pt>
                <c:pt idx="59">
                  <c:v>41454</c:v>
                </c:pt>
                <c:pt idx="60">
                  <c:v>41455</c:v>
                </c:pt>
                <c:pt idx="61">
                  <c:v>41456</c:v>
                </c:pt>
                <c:pt idx="62">
                  <c:v>41457</c:v>
                </c:pt>
                <c:pt idx="63">
                  <c:v>41458</c:v>
                </c:pt>
                <c:pt idx="64">
                  <c:v>41459</c:v>
                </c:pt>
                <c:pt idx="65">
                  <c:v>41460</c:v>
                </c:pt>
                <c:pt idx="66">
                  <c:v>41461</c:v>
                </c:pt>
                <c:pt idx="67">
                  <c:v>41462</c:v>
                </c:pt>
                <c:pt idx="68">
                  <c:v>41463</c:v>
                </c:pt>
                <c:pt idx="69">
                  <c:v>41464</c:v>
                </c:pt>
                <c:pt idx="70">
                  <c:v>41465</c:v>
                </c:pt>
                <c:pt idx="71">
                  <c:v>41466</c:v>
                </c:pt>
                <c:pt idx="72">
                  <c:v>41467</c:v>
                </c:pt>
                <c:pt idx="73">
                  <c:v>41468</c:v>
                </c:pt>
                <c:pt idx="74">
                  <c:v>41469</c:v>
                </c:pt>
                <c:pt idx="75">
                  <c:v>41470</c:v>
                </c:pt>
                <c:pt idx="76">
                  <c:v>41471</c:v>
                </c:pt>
                <c:pt idx="77">
                  <c:v>41472</c:v>
                </c:pt>
                <c:pt idx="78">
                  <c:v>41473</c:v>
                </c:pt>
                <c:pt idx="79">
                  <c:v>41474</c:v>
                </c:pt>
                <c:pt idx="80">
                  <c:v>41475</c:v>
                </c:pt>
                <c:pt idx="81">
                  <c:v>41476</c:v>
                </c:pt>
                <c:pt idx="82">
                  <c:v>41477</c:v>
                </c:pt>
                <c:pt idx="83">
                  <c:v>41478</c:v>
                </c:pt>
                <c:pt idx="84">
                  <c:v>41479</c:v>
                </c:pt>
                <c:pt idx="85">
                  <c:v>41480</c:v>
                </c:pt>
                <c:pt idx="86">
                  <c:v>41481</c:v>
                </c:pt>
                <c:pt idx="87">
                  <c:v>41482</c:v>
                </c:pt>
                <c:pt idx="88">
                  <c:v>41483</c:v>
                </c:pt>
                <c:pt idx="89">
                  <c:v>41484</c:v>
                </c:pt>
                <c:pt idx="90">
                  <c:v>41485</c:v>
                </c:pt>
                <c:pt idx="91">
                  <c:v>41486</c:v>
                </c:pt>
                <c:pt idx="92">
                  <c:v>41487</c:v>
                </c:pt>
                <c:pt idx="93">
                  <c:v>41488</c:v>
                </c:pt>
                <c:pt idx="94">
                  <c:v>41489</c:v>
                </c:pt>
                <c:pt idx="95">
                  <c:v>41490</c:v>
                </c:pt>
                <c:pt idx="96">
                  <c:v>41491</c:v>
                </c:pt>
                <c:pt idx="97">
                  <c:v>41492</c:v>
                </c:pt>
                <c:pt idx="98">
                  <c:v>41493</c:v>
                </c:pt>
                <c:pt idx="99">
                  <c:v>41494</c:v>
                </c:pt>
                <c:pt idx="100">
                  <c:v>41495</c:v>
                </c:pt>
                <c:pt idx="101">
                  <c:v>41496</c:v>
                </c:pt>
                <c:pt idx="102">
                  <c:v>41497</c:v>
                </c:pt>
                <c:pt idx="103">
                  <c:v>41498</c:v>
                </c:pt>
                <c:pt idx="104">
                  <c:v>41499</c:v>
                </c:pt>
                <c:pt idx="105">
                  <c:v>41500</c:v>
                </c:pt>
                <c:pt idx="106">
                  <c:v>41501</c:v>
                </c:pt>
                <c:pt idx="107">
                  <c:v>41502</c:v>
                </c:pt>
                <c:pt idx="108">
                  <c:v>41503</c:v>
                </c:pt>
                <c:pt idx="109">
                  <c:v>41504</c:v>
                </c:pt>
                <c:pt idx="110">
                  <c:v>41505</c:v>
                </c:pt>
                <c:pt idx="111">
                  <c:v>41506</c:v>
                </c:pt>
                <c:pt idx="112">
                  <c:v>41507</c:v>
                </c:pt>
                <c:pt idx="113">
                  <c:v>41508</c:v>
                </c:pt>
                <c:pt idx="114">
                  <c:v>41509</c:v>
                </c:pt>
                <c:pt idx="115">
                  <c:v>41510</c:v>
                </c:pt>
                <c:pt idx="116">
                  <c:v>41511</c:v>
                </c:pt>
                <c:pt idx="117">
                  <c:v>41512</c:v>
                </c:pt>
                <c:pt idx="118">
                  <c:v>41513</c:v>
                </c:pt>
                <c:pt idx="119">
                  <c:v>41514</c:v>
                </c:pt>
                <c:pt idx="120">
                  <c:v>41515</c:v>
                </c:pt>
                <c:pt idx="121">
                  <c:v>41516</c:v>
                </c:pt>
                <c:pt idx="122">
                  <c:v>41517</c:v>
                </c:pt>
                <c:pt idx="123">
                  <c:v>41518</c:v>
                </c:pt>
                <c:pt idx="124">
                  <c:v>41519</c:v>
                </c:pt>
                <c:pt idx="125">
                  <c:v>41520</c:v>
                </c:pt>
                <c:pt idx="126">
                  <c:v>41521</c:v>
                </c:pt>
                <c:pt idx="127">
                  <c:v>41522</c:v>
                </c:pt>
                <c:pt idx="128">
                  <c:v>41523</c:v>
                </c:pt>
                <c:pt idx="129">
                  <c:v>41524</c:v>
                </c:pt>
                <c:pt idx="130">
                  <c:v>41525</c:v>
                </c:pt>
                <c:pt idx="131">
                  <c:v>41526</c:v>
                </c:pt>
                <c:pt idx="132">
                  <c:v>41527</c:v>
                </c:pt>
                <c:pt idx="133">
                  <c:v>41528</c:v>
                </c:pt>
                <c:pt idx="134">
                  <c:v>41529</c:v>
                </c:pt>
                <c:pt idx="135">
                  <c:v>41530</c:v>
                </c:pt>
                <c:pt idx="136">
                  <c:v>41531</c:v>
                </c:pt>
                <c:pt idx="137">
                  <c:v>41532</c:v>
                </c:pt>
                <c:pt idx="138">
                  <c:v>41533</c:v>
                </c:pt>
                <c:pt idx="139">
                  <c:v>41534</c:v>
                </c:pt>
                <c:pt idx="140">
                  <c:v>41535</c:v>
                </c:pt>
                <c:pt idx="141">
                  <c:v>41536</c:v>
                </c:pt>
                <c:pt idx="142">
                  <c:v>41537</c:v>
                </c:pt>
                <c:pt idx="143">
                  <c:v>41538</c:v>
                </c:pt>
                <c:pt idx="144">
                  <c:v>41539</c:v>
                </c:pt>
                <c:pt idx="145">
                  <c:v>41540</c:v>
                </c:pt>
                <c:pt idx="146">
                  <c:v>41541</c:v>
                </c:pt>
                <c:pt idx="147">
                  <c:v>41542</c:v>
                </c:pt>
                <c:pt idx="148">
                  <c:v>41543</c:v>
                </c:pt>
                <c:pt idx="149">
                  <c:v>41544</c:v>
                </c:pt>
                <c:pt idx="150">
                  <c:v>41545</c:v>
                </c:pt>
                <c:pt idx="151">
                  <c:v>41546</c:v>
                </c:pt>
                <c:pt idx="152">
                  <c:v>41547</c:v>
                </c:pt>
                <c:pt idx="153">
                  <c:v>41548</c:v>
                </c:pt>
                <c:pt idx="154">
                  <c:v>41549</c:v>
                </c:pt>
                <c:pt idx="155">
                  <c:v>41550</c:v>
                </c:pt>
                <c:pt idx="156">
                  <c:v>41551</c:v>
                </c:pt>
                <c:pt idx="157">
                  <c:v>41552</c:v>
                </c:pt>
                <c:pt idx="158">
                  <c:v>41553</c:v>
                </c:pt>
                <c:pt idx="159">
                  <c:v>41554</c:v>
                </c:pt>
                <c:pt idx="160">
                  <c:v>41555</c:v>
                </c:pt>
                <c:pt idx="161">
                  <c:v>41556</c:v>
                </c:pt>
                <c:pt idx="162">
                  <c:v>41557</c:v>
                </c:pt>
                <c:pt idx="163">
                  <c:v>41558</c:v>
                </c:pt>
                <c:pt idx="164">
                  <c:v>41559</c:v>
                </c:pt>
                <c:pt idx="165">
                  <c:v>41560</c:v>
                </c:pt>
                <c:pt idx="166">
                  <c:v>41561</c:v>
                </c:pt>
                <c:pt idx="167">
                  <c:v>41562</c:v>
                </c:pt>
                <c:pt idx="168">
                  <c:v>41563</c:v>
                </c:pt>
                <c:pt idx="169">
                  <c:v>41564</c:v>
                </c:pt>
                <c:pt idx="170">
                  <c:v>41565</c:v>
                </c:pt>
                <c:pt idx="171">
                  <c:v>41566</c:v>
                </c:pt>
                <c:pt idx="172">
                  <c:v>41567</c:v>
                </c:pt>
                <c:pt idx="173">
                  <c:v>41568</c:v>
                </c:pt>
                <c:pt idx="174">
                  <c:v>41569</c:v>
                </c:pt>
                <c:pt idx="175">
                  <c:v>41570</c:v>
                </c:pt>
                <c:pt idx="176">
                  <c:v>41571</c:v>
                </c:pt>
                <c:pt idx="177">
                  <c:v>41572</c:v>
                </c:pt>
                <c:pt idx="178">
                  <c:v>41573</c:v>
                </c:pt>
                <c:pt idx="179">
                  <c:v>41574</c:v>
                </c:pt>
                <c:pt idx="180">
                  <c:v>41575</c:v>
                </c:pt>
                <c:pt idx="181">
                  <c:v>41576</c:v>
                </c:pt>
                <c:pt idx="182">
                  <c:v>41577</c:v>
                </c:pt>
                <c:pt idx="183">
                  <c:v>41578</c:v>
                </c:pt>
                <c:pt idx="184">
                  <c:v>41579</c:v>
                </c:pt>
                <c:pt idx="185">
                  <c:v>41580</c:v>
                </c:pt>
                <c:pt idx="186">
                  <c:v>41581</c:v>
                </c:pt>
                <c:pt idx="187">
                  <c:v>41582</c:v>
                </c:pt>
                <c:pt idx="188">
                  <c:v>41583</c:v>
                </c:pt>
                <c:pt idx="189">
                  <c:v>41584</c:v>
                </c:pt>
                <c:pt idx="190">
                  <c:v>41585</c:v>
                </c:pt>
                <c:pt idx="191">
                  <c:v>41586</c:v>
                </c:pt>
                <c:pt idx="192">
                  <c:v>41587</c:v>
                </c:pt>
                <c:pt idx="193">
                  <c:v>41588</c:v>
                </c:pt>
                <c:pt idx="194">
                  <c:v>41589</c:v>
                </c:pt>
                <c:pt idx="195">
                  <c:v>41590</c:v>
                </c:pt>
                <c:pt idx="196">
                  <c:v>41591</c:v>
                </c:pt>
                <c:pt idx="197">
                  <c:v>41592</c:v>
                </c:pt>
                <c:pt idx="198">
                  <c:v>41593</c:v>
                </c:pt>
                <c:pt idx="199">
                  <c:v>41594</c:v>
                </c:pt>
                <c:pt idx="200">
                  <c:v>41595</c:v>
                </c:pt>
                <c:pt idx="201">
                  <c:v>41596</c:v>
                </c:pt>
                <c:pt idx="202">
                  <c:v>41597</c:v>
                </c:pt>
                <c:pt idx="203">
                  <c:v>41598</c:v>
                </c:pt>
                <c:pt idx="204">
                  <c:v>41599</c:v>
                </c:pt>
                <c:pt idx="205">
                  <c:v>41600</c:v>
                </c:pt>
                <c:pt idx="206">
                  <c:v>41601</c:v>
                </c:pt>
                <c:pt idx="207">
                  <c:v>41602</c:v>
                </c:pt>
                <c:pt idx="208">
                  <c:v>41603</c:v>
                </c:pt>
                <c:pt idx="209">
                  <c:v>41604</c:v>
                </c:pt>
                <c:pt idx="210">
                  <c:v>41605</c:v>
                </c:pt>
                <c:pt idx="211">
                  <c:v>41606</c:v>
                </c:pt>
                <c:pt idx="212">
                  <c:v>41607</c:v>
                </c:pt>
                <c:pt idx="213">
                  <c:v>41608</c:v>
                </c:pt>
                <c:pt idx="214">
                  <c:v>41609</c:v>
                </c:pt>
                <c:pt idx="215">
                  <c:v>41610</c:v>
                </c:pt>
                <c:pt idx="216">
                  <c:v>41611</c:v>
                </c:pt>
                <c:pt idx="217">
                  <c:v>41612</c:v>
                </c:pt>
                <c:pt idx="218">
                  <c:v>41613</c:v>
                </c:pt>
                <c:pt idx="219">
                  <c:v>41614</c:v>
                </c:pt>
                <c:pt idx="220">
                  <c:v>41615</c:v>
                </c:pt>
                <c:pt idx="221">
                  <c:v>41616</c:v>
                </c:pt>
                <c:pt idx="222">
                  <c:v>41617</c:v>
                </c:pt>
                <c:pt idx="223">
                  <c:v>41618</c:v>
                </c:pt>
                <c:pt idx="224">
                  <c:v>41619</c:v>
                </c:pt>
                <c:pt idx="225">
                  <c:v>41620</c:v>
                </c:pt>
                <c:pt idx="226">
                  <c:v>41621</c:v>
                </c:pt>
                <c:pt idx="227">
                  <c:v>41622</c:v>
                </c:pt>
                <c:pt idx="228">
                  <c:v>41623</c:v>
                </c:pt>
                <c:pt idx="229">
                  <c:v>41624</c:v>
                </c:pt>
                <c:pt idx="230">
                  <c:v>41625</c:v>
                </c:pt>
                <c:pt idx="231">
                  <c:v>41626</c:v>
                </c:pt>
                <c:pt idx="232">
                  <c:v>41627</c:v>
                </c:pt>
                <c:pt idx="233">
                  <c:v>41628</c:v>
                </c:pt>
                <c:pt idx="234">
                  <c:v>41629</c:v>
                </c:pt>
                <c:pt idx="235">
                  <c:v>41630</c:v>
                </c:pt>
                <c:pt idx="236">
                  <c:v>41631</c:v>
                </c:pt>
                <c:pt idx="237">
                  <c:v>41632</c:v>
                </c:pt>
                <c:pt idx="238">
                  <c:v>41633</c:v>
                </c:pt>
                <c:pt idx="239">
                  <c:v>41634</c:v>
                </c:pt>
                <c:pt idx="240">
                  <c:v>41635</c:v>
                </c:pt>
                <c:pt idx="241">
                  <c:v>41636</c:v>
                </c:pt>
                <c:pt idx="242">
                  <c:v>41637</c:v>
                </c:pt>
                <c:pt idx="243">
                  <c:v>41638</c:v>
                </c:pt>
                <c:pt idx="244">
                  <c:v>41639</c:v>
                </c:pt>
                <c:pt idx="245">
                  <c:v>41640</c:v>
                </c:pt>
                <c:pt idx="246">
                  <c:v>41641</c:v>
                </c:pt>
                <c:pt idx="247">
                  <c:v>41642</c:v>
                </c:pt>
                <c:pt idx="248">
                  <c:v>41643</c:v>
                </c:pt>
                <c:pt idx="249">
                  <c:v>41644</c:v>
                </c:pt>
                <c:pt idx="250">
                  <c:v>41645</c:v>
                </c:pt>
                <c:pt idx="251">
                  <c:v>41646</c:v>
                </c:pt>
                <c:pt idx="252">
                  <c:v>41647</c:v>
                </c:pt>
                <c:pt idx="253">
                  <c:v>41648</c:v>
                </c:pt>
                <c:pt idx="254">
                  <c:v>41649</c:v>
                </c:pt>
                <c:pt idx="255">
                  <c:v>41650</c:v>
                </c:pt>
                <c:pt idx="256">
                  <c:v>41651</c:v>
                </c:pt>
                <c:pt idx="257">
                  <c:v>41652</c:v>
                </c:pt>
                <c:pt idx="258">
                  <c:v>41653</c:v>
                </c:pt>
                <c:pt idx="259">
                  <c:v>41654</c:v>
                </c:pt>
                <c:pt idx="260">
                  <c:v>41655</c:v>
                </c:pt>
                <c:pt idx="261">
                  <c:v>41656</c:v>
                </c:pt>
                <c:pt idx="262">
                  <c:v>41657</c:v>
                </c:pt>
                <c:pt idx="263">
                  <c:v>41658</c:v>
                </c:pt>
                <c:pt idx="264">
                  <c:v>41659</c:v>
                </c:pt>
                <c:pt idx="265">
                  <c:v>41660</c:v>
                </c:pt>
                <c:pt idx="266">
                  <c:v>41661</c:v>
                </c:pt>
                <c:pt idx="267">
                  <c:v>41662</c:v>
                </c:pt>
                <c:pt idx="268">
                  <c:v>41663</c:v>
                </c:pt>
                <c:pt idx="269">
                  <c:v>41664</c:v>
                </c:pt>
                <c:pt idx="270">
                  <c:v>41665</c:v>
                </c:pt>
                <c:pt idx="271">
                  <c:v>41666</c:v>
                </c:pt>
                <c:pt idx="272">
                  <c:v>41667</c:v>
                </c:pt>
                <c:pt idx="273">
                  <c:v>41668</c:v>
                </c:pt>
                <c:pt idx="274">
                  <c:v>41669</c:v>
                </c:pt>
                <c:pt idx="275">
                  <c:v>41670</c:v>
                </c:pt>
                <c:pt idx="276">
                  <c:v>41671</c:v>
                </c:pt>
                <c:pt idx="277">
                  <c:v>41672</c:v>
                </c:pt>
                <c:pt idx="278">
                  <c:v>41673</c:v>
                </c:pt>
                <c:pt idx="279">
                  <c:v>41674</c:v>
                </c:pt>
                <c:pt idx="280">
                  <c:v>41675</c:v>
                </c:pt>
                <c:pt idx="281">
                  <c:v>41676</c:v>
                </c:pt>
                <c:pt idx="282">
                  <c:v>41677</c:v>
                </c:pt>
                <c:pt idx="283">
                  <c:v>41678</c:v>
                </c:pt>
                <c:pt idx="284">
                  <c:v>41679</c:v>
                </c:pt>
                <c:pt idx="285">
                  <c:v>41680</c:v>
                </c:pt>
                <c:pt idx="286">
                  <c:v>41681</c:v>
                </c:pt>
                <c:pt idx="287">
                  <c:v>41682</c:v>
                </c:pt>
                <c:pt idx="288">
                  <c:v>41683</c:v>
                </c:pt>
                <c:pt idx="289">
                  <c:v>41684</c:v>
                </c:pt>
                <c:pt idx="290">
                  <c:v>41685</c:v>
                </c:pt>
                <c:pt idx="291">
                  <c:v>41686</c:v>
                </c:pt>
                <c:pt idx="292">
                  <c:v>41687</c:v>
                </c:pt>
                <c:pt idx="293">
                  <c:v>41688</c:v>
                </c:pt>
                <c:pt idx="294">
                  <c:v>41689</c:v>
                </c:pt>
                <c:pt idx="295">
                  <c:v>41690</c:v>
                </c:pt>
                <c:pt idx="296">
                  <c:v>41691</c:v>
                </c:pt>
                <c:pt idx="297">
                  <c:v>41692</c:v>
                </c:pt>
                <c:pt idx="298">
                  <c:v>41693</c:v>
                </c:pt>
                <c:pt idx="299">
                  <c:v>41694</c:v>
                </c:pt>
                <c:pt idx="300">
                  <c:v>41695</c:v>
                </c:pt>
                <c:pt idx="301">
                  <c:v>41696</c:v>
                </c:pt>
                <c:pt idx="302">
                  <c:v>41697</c:v>
                </c:pt>
                <c:pt idx="303">
                  <c:v>41698</c:v>
                </c:pt>
                <c:pt idx="304">
                  <c:v>41699</c:v>
                </c:pt>
                <c:pt idx="305">
                  <c:v>41700</c:v>
                </c:pt>
                <c:pt idx="306">
                  <c:v>41701</c:v>
                </c:pt>
                <c:pt idx="307">
                  <c:v>41702</c:v>
                </c:pt>
                <c:pt idx="308">
                  <c:v>41703</c:v>
                </c:pt>
                <c:pt idx="309">
                  <c:v>41704</c:v>
                </c:pt>
                <c:pt idx="310">
                  <c:v>41705</c:v>
                </c:pt>
                <c:pt idx="311">
                  <c:v>41706</c:v>
                </c:pt>
                <c:pt idx="312">
                  <c:v>41707</c:v>
                </c:pt>
                <c:pt idx="313">
                  <c:v>41708</c:v>
                </c:pt>
                <c:pt idx="314">
                  <c:v>41709</c:v>
                </c:pt>
                <c:pt idx="315">
                  <c:v>41710</c:v>
                </c:pt>
                <c:pt idx="316">
                  <c:v>41711</c:v>
                </c:pt>
                <c:pt idx="317">
                  <c:v>41712</c:v>
                </c:pt>
                <c:pt idx="318">
                  <c:v>41713</c:v>
                </c:pt>
                <c:pt idx="319">
                  <c:v>41714</c:v>
                </c:pt>
                <c:pt idx="320">
                  <c:v>41715</c:v>
                </c:pt>
                <c:pt idx="321">
                  <c:v>41716</c:v>
                </c:pt>
                <c:pt idx="322">
                  <c:v>41717</c:v>
                </c:pt>
                <c:pt idx="323">
                  <c:v>41718</c:v>
                </c:pt>
                <c:pt idx="324">
                  <c:v>41719</c:v>
                </c:pt>
                <c:pt idx="325">
                  <c:v>41720</c:v>
                </c:pt>
                <c:pt idx="326">
                  <c:v>41721</c:v>
                </c:pt>
                <c:pt idx="327">
                  <c:v>41722</c:v>
                </c:pt>
                <c:pt idx="328">
                  <c:v>41723</c:v>
                </c:pt>
                <c:pt idx="329">
                  <c:v>41724</c:v>
                </c:pt>
                <c:pt idx="330">
                  <c:v>41725</c:v>
                </c:pt>
                <c:pt idx="331">
                  <c:v>41726</c:v>
                </c:pt>
                <c:pt idx="332">
                  <c:v>41727</c:v>
                </c:pt>
                <c:pt idx="333">
                  <c:v>41728</c:v>
                </c:pt>
                <c:pt idx="334">
                  <c:v>41729</c:v>
                </c:pt>
              </c:numCache>
            </c:numRef>
          </c:cat>
          <c:val>
            <c:numRef>
              <c:f>Page!$I$2:$I$336</c:f>
              <c:numCache>
                <c:formatCode>0</c:formatCode>
                <c:ptCount val="335"/>
                <c:pt idx="0">
                  <c:v>1844</c:v>
                </c:pt>
                <c:pt idx="1">
                  <c:v>2207</c:v>
                </c:pt>
                <c:pt idx="2">
                  <c:v>1613</c:v>
                </c:pt>
                <c:pt idx="3">
                  <c:v>838</c:v>
                </c:pt>
                <c:pt idx="4">
                  <c:v>856</c:v>
                </c:pt>
                <c:pt idx="5">
                  <c:v>1034</c:v>
                </c:pt>
                <c:pt idx="6">
                  <c:v>2067</c:v>
                </c:pt>
                <c:pt idx="7">
                  <c:v>960</c:v>
                </c:pt>
                <c:pt idx="8">
                  <c:v>3048</c:v>
                </c:pt>
                <c:pt idx="9">
                  <c:v>1777</c:v>
                </c:pt>
                <c:pt idx="10">
                  <c:v>504</c:v>
                </c:pt>
                <c:pt idx="11">
                  <c:v>269</c:v>
                </c:pt>
                <c:pt idx="12">
                  <c:v>720</c:v>
                </c:pt>
                <c:pt idx="13">
                  <c:v>2124</c:v>
                </c:pt>
                <c:pt idx="14">
                  <c:v>1240</c:v>
                </c:pt>
                <c:pt idx="15">
                  <c:v>1949</c:v>
                </c:pt>
                <c:pt idx="16">
                  <c:v>2283</c:v>
                </c:pt>
                <c:pt idx="17">
                  <c:v>1887</c:v>
                </c:pt>
                <c:pt idx="18">
                  <c:v>1201</c:v>
                </c:pt>
                <c:pt idx="19">
                  <c:v>1338</c:v>
                </c:pt>
                <c:pt idx="20">
                  <c:v>1903</c:v>
                </c:pt>
                <c:pt idx="21">
                  <c:v>1927</c:v>
                </c:pt>
                <c:pt idx="22">
                  <c:v>2009</c:v>
                </c:pt>
                <c:pt idx="23">
                  <c:v>1826</c:v>
                </c:pt>
                <c:pt idx="24">
                  <c:v>608</c:v>
                </c:pt>
                <c:pt idx="25">
                  <c:v>337</c:v>
                </c:pt>
                <c:pt idx="26">
                  <c:v>712</c:v>
                </c:pt>
                <c:pt idx="27">
                  <c:v>825</c:v>
                </c:pt>
                <c:pt idx="28">
                  <c:v>1509</c:v>
                </c:pt>
                <c:pt idx="29">
                  <c:v>1162</c:v>
                </c:pt>
                <c:pt idx="30">
                  <c:v>1277</c:v>
                </c:pt>
                <c:pt idx="31">
                  <c:v>1713</c:v>
                </c:pt>
                <c:pt idx="32">
                  <c:v>1109</c:v>
                </c:pt>
                <c:pt idx="33">
                  <c:v>1137</c:v>
                </c:pt>
                <c:pt idx="34">
                  <c:v>853</c:v>
                </c:pt>
                <c:pt idx="35">
                  <c:v>467</c:v>
                </c:pt>
                <c:pt idx="36">
                  <c:v>525</c:v>
                </c:pt>
                <c:pt idx="37">
                  <c:v>1020</c:v>
                </c:pt>
                <c:pt idx="38">
                  <c:v>733</c:v>
                </c:pt>
                <c:pt idx="39">
                  <c:v>543</c:v>
                </c:pt>
                <c:pt idx="40">
                  <c:v>876</c:v>
                </c:pt>
                <c:pt idx="41">
                  <c:v>1136</c:v>
                </c:pt>
                <c:pt idx="42">
                  <c:v>424</c:v>
                </c:pt>
                <c:pt idx="43">
                  <c:v>682</c:v>
                </c:pt>
                <c:pt idx="44">
                  <c:v>1035</c:v>
                </c:pt>
                <c:pt idx="45">
                  <c:v>415</c:v>
                </c:pt>
                <c:pt idx="46">
                  <c:v>1011</c:v>
                </c:pt>
                <c:pt idx="47" formatCode="General">
                  <c:v>1185</c:v>
                </c:pt>
                <c:pt idx="48" formatCode="General">
                  <c:v>918</c:v>
                </c:pt>
                <c:pt idx="49" formatCode="General">
                  <c:v>1600</c:v>
                </c:pt>
                <c:pt idx="50" formatCode="General">
                  <c:v>817</c:v>
                </c:pt>
                <c:pt idx="51" formatCode="General">
                  <c:v>409</c:v>
                </c:pt>
                <c:pt idx="52">
                  <c:v>248</c:v>
                </c:pt>
                <c:pt idx="53">
                  <c:v>144</c:v>
                </c:pt>
                <c:pt idx="54">
                  <c:v>153</c:v>
                </c:pt>
                <c:pt idx="55">
                  <c:v>443</c:v>
                </c:pt>
                <c:pt idx="56">
                  <c:v>2914</c:v>
                </c:pt>
                <c:pt idx="57">
                  <c:v>1474</c:v>
                </c:pt>
                <c:pt idx="58">
                  <c:v>974</c:v>
                </c:pt>
                <c:pt idx="59">
                  <c:v>1358</c:v>
                </c:pt>
                <c:pt idx="60">
                  <c:v>558</c:v>
                </c:pt>
                <c:pt idx="61">
                  <c:v>1642</c:v>
                </c:pt>
                <c:pt idx="62">
                  <c:v>1056</c:v>
                </c:pt>
                <c:pt idx="63">
                  <c:v>666</c:v>
                </c:pt>
                <c:pt idx="64">
                  <c:v>421</c:v>
                </c:pt>
                <c:pt idx="65">
                  <c:v>2950</c:v>
                </c:pt>
                <c:pt idx="66">
                  <c:v>1357</c:v>
                </c:pt>
                <c:pt idx="67">
                  <c:v>975</c:v>
                </c:pt>
                <c:pt idx="68">
                  <c:v>1260</c:v>
                </c:pt>
                <c:pt idx="69">
                  <c:v>1332</c:v>
                </c:pt>
                <c:pt idx="70">
                  <c:v>1194</c:v>
                </c:pt>
                <c:pt idx="71">
                  <c:v>775</c:v>
                </c:pt>
                <c:pt idx="72">
                  <c:v>1023</c:v>
                </c:pt>
                <c:pt idx="73">
                  <c:v>394</c:v>
                </c:pt>
                <c:pt idx="74">
                  <c:v>441</c:v>
                </c:pt>
                <c:pt idx="75">
                  <c:v>2315</c:v>
                </c:pt>
                <c:pt idx="76">
                  <c:v>1058</c:v>
                </c:pt>
                <c:pt idx="77">
                  <c:v>1236</c:v>
                </c:pt>
                <c:pt idx="78">
                  <c:v>1072</c:v>
                </c:pt>
                <c:pt idx="79">
                  <c:v>515</c:v>
                </c:pt>
                <c:pt idx="80">
                  <c:v>1114</c:v>
                </c:pt>
                <c:pt idx="81">
                  <c:v>561</c:v>
                </c:pt>
                <c:pt idx="82">
                  <c:v>939</c:v>
                </c:pt>
                <c:pt idx="83">
                  <c:v>910</c:v>
                </c:pt>
                <c:pt idx="84">
                  <c:v>625</c:v>
                </c:pt>
                <c:pt idx="85">
                  <c:v>503</c:v>
                </c:pt>
                <c:pt idx="86">
                  <c:v>707</c:v>
                </c:pt>
                <c:pt idx="87">
                  <c:v>620</c:v>
                </c:pt>
                <c:pt idx="88">
                  <c:v>564</c:v>
                </c:pt>
                <c:pt idx="89">
                  <c:v>531</c:v>
                </c:pt>
                <c:pt idx="90">
                  <c:v>878</c:v>
                </c:pt>
                <c:pt idx="91">
                  <c:v>909</c:v>
                </c:pt>
                <c:pt idx="92">
                  <c:v>1175</c:v>
                </c:pt>
                <c:pt idx="93">
                  <c:v>754</c:v>
                </c:pt>
                <c:pt idx="94">
                  <c:v>1420</c:v>
                </c:pt>
                <c:pt idx="95">
                  <c:v>1315</c:v>
                </c:pt>
                <c:pt idx="96">
                  <c:v>1441</c:v>
                </c:pt>
                <c:pt idx="97">
                  <c:v>996</c:v>
                </c:pt>
                <c:pt idx="98">
                  <c:v>823</c:v>
                </c:pt>
                <c:pt idx="99">
                  <c:v>478</c:v>
                </c:pt>
                <c:pt idx="100">
                  <c:v>896</c:v>
                </c:pt>
                <c:pt idx="101">
                  <c:v>700</c:v>
                </c:pt>
                <c:pt idx="102">
                  <c:v>434</c:v>
                </c:pt>
                <c:pt idx="103">
                  <c:v>886</c:v>
                </c:pt>
                <c:pt idx="104">
                  <c:v>1459</c:v>
                </c:pt>
                <c:pt idx="105">
                  <c:v>1070</c:v>
                </c:pt>
                <c:pt idx="106">
                  <c:v>787</c:v>
                </c:pt>
                <c:pt idx="107">
                  <c:v>1368</c:v>
                </c:pt>
                <c:pt idx="108">
                  <c:v>1288</c:v>
                </c:pt>
                <c:pt idx="109">
                  <c:v>1975</c:v>
                </c:pt>
                <c:pt idx="110">
                  <c:v>3243</c:v>
                </c:pt>
                <c:pt idx="111">
                  <c:v>2024</c:v>
                </c:pt>
                <c:pt idx="112">
                  <c:v>1421</c:v>
                </c:pt>
                <c:pt idx="113">
                  <c:v>2828</c:v>
                </c:pt>
                <c:pt idx="114">
                  <c:v>1951</c:v>
                </c:pt>
                <c:pt idx="115">
                  <c:v>1521</c:v>
                </c:pt>
                <c:pt idx="116">
                  <c:v>1218</c:v>
                </c:pt>
                <c:pt idx="117">
                  <c:v>1657</c:v>
                </c:pt>
                <c:pt idx="118">
                  <c:v>4269</c:v>
                </c:pt>
                <c:pt idx="119">
                  <c:v>7728</c:v>
                </c:pt>
                <c:pt idx="120">
                  <c:v>1786</c:v>
                </c:pt>
                <c:pt idx="121">
                  <c:v>1811</c:v>
                </c:pt>
                <c:pt idx="122">
                  <c:v>2049</c:v>
                </c:pt>
                <c:pt idx="123">
                  <c:v>820</c:v>
                </c:pt>
                <c:pt idx="124">
                  <c:v>2631</c:v>
                </c:pt>
                <c:pt idx="125">
                  <c:v>1204</c:v>
                </c:pt>
                <c:pt idx="126">
                  <c:v>1465</c:v>
                </c:pt>
                <c:pt idx="127">
                  <c:v>1039</c:v>
                </c:pt>
                <c:pt idx="128">
                  <c:v>1757</c:v>
                </c:pt>
                <c:pt idx="129">
                  <c:v>1102</c:v>
                </c:pt>
                <c:pt idx="130">
                  <c:v>2121</c:v>
                </c:pt>
                <c:pt idx="131">
                  <c:v>1907</c:v>
                </c:pt>
                <c:pt idx="132">
                  <c:v>991</c:v>
                </c:pt>
                <c:pt idx="133">
                  <c:v>969</c:v>
                </c:pt>
                <c:pt idx="134">
                  <c:v>3375</c:v>
                </c:pt>
                <c:pt idx="135">
                  <c:v>4642</c:v>
                </c:pt>
                <c:pt idx="136">
                  <c:v>4278</c:v>
                </c:pt>
                <c:pt idx="137">
                  <c:v>3088</c:v>
                </c:pt>
                <c:pt idx="138">
                  <c:v>2923</c:v>
                </c:pt>
                <c:pt idx="139">
                  <c:v>1179</c:v>
                </c:pt>
                <c:pt idx="140">
                  <c:v>1098</c:v>
                </c:pt>
                <c:pt idx="141">
                  <c:v>550</c:v>
                </c:pt>
                <c:pt idx="142">
                  <c:v>2559</c:v>
                </c:pt>
                <c:pt idx="143">
                  <c:v>1702</c:v>
                </c:pt>
                <c:pt idx="144">
                  <c:v>612</c:v>
                </c:pt>
                <c:pt idx="145">
                  <c:v>651</c:v>
                </c:pt>
                <c:pt idx="146">
                  <c:v>1319</c:v>
                </c:pt>
                <c:pt idx="147">
                  <c:v>1016</c:v>
                </c:pt>
                <c:pt idx="148">
                  <c:v>1459</c:v>
                </c:pt>
                <c:pt idx="149">
                  <c:v>759</c:v>
                </c:pt>
                <c:pt idx="150">
                  <c:v>1386</c:v>
                </c:pt>
                <c:pt idx="151">
                  <c:v>1609</c:v>
                </c:pt>
                <c:pt idx="152">
                  <c:v>1503</c:v>
                </c:pt>
                <c:pt idx="153">
                  <c:v>2302</c:v>
                </c:pt>
                <c:pt idx="154">
                  <c:v>1622</c:v>
                </c:pt>
                <c:pt idx="155">
                  <c:v>1373</c:v>
                </c:pt>
                <c:pt idx="156">
                  <c:v>4113</c:v>
                </c:pt>
                <c:pt idx="157">
                  <c:v>1747</c:v>
                </c:pt>
                <c:pt idx="158">
                  <c:v>741</c:v>
                </c:pt>
                <c:pt idx="159">
                  <c:v>1033</c:v>
                </c:pt>
                <c:pt idx="160">
                  <c:v>1651</c:v>
                </c:pt>
                <c:pt idx="161">
                  <c:v>900</c:v>
                </c:pt>
                <c:pt idx="162">
                  <c:v>2141</c:v>
                </c:pt>
                <c:pt idx="163">
                  <c:v>1932</c:v>
                </c:pt>
                <c:pt idx="164">
                  <c:v>2638</c:v>
                </c:pt>
                <c:pt idx="165">
                  <c:v>3565</c:v>
                </c:pt>
                <c:pt idx="166">
                  <c:v>2574</c:v>
                </c:pt>
                <c:pt idx="167">
                  <c:v>1792</c:v>
                </c:pt>
                <c:pt idx="168">
                  <c:v>1790</c:v>
                </c:pt>
                <c:pt idx="169">
                  <c:v>2427</c:v>
                </c:pt>
                <c:pt idx="170">
                  <c:v>1065</c:v>
                </c:pt>
                <c:pt idx="171">
                  <c:v>907</c:v>
                </c:pt>
                <c:pt idx="172">
                  <c:v>352</c:v>
                </c:pt>
                <c:pt idx="173">
                  <c:v>818</c:v>
                </c:pt>
                <c:pt idx="174">
                  <c:v>1170</c:v>
                </c:pt>
                <c:pt idx="175">
                  <c:v>4289</c:v>
                </c:pt>
                <c:pt idx="176">
                  <c:v>2358</c:v>
                </c:pt>
                <c:pt idx="177">
                  <c:v>1978</c:v>
                </c:pt>
                <c:pt idx="178">
                  <c:v>2305</c:v>
                </c:pt>
                <c:pt idx="179">
                  <c:v>1891</c:v>
                </c:pt>
                <c:pt idx="180">
                  <c:v>1319</c:v>
                </c:pt>
                <c:pt idx="181">
                  <c:v>1545</c:v>
                </c:pt>
                <c:pt idx="182">
                  <c:v>1372</c:v>
                </c:pt>
                <c:pt idx="183">
                  <c:v>1537</c:v>
                </c:pt>
                <c:pt idx="184">
                  <c:v>2608</c:v>
                </c:pt>
                <c:pt idx="185">
                  <c:v>3329</c:v>
                </c:pt>
                <c:pt idx="186">
                  <c:v>2769</c:v>
                </c:pt>
                <c:pt idx="187">
                  <c:v>2420</c:v>
                </c:pt>
                <c:pt idx="188">
                  <c:v>1400</c:v>
                </c:pt>
                <c:pt idx="189">
                  <c:v>1338</c:v>
                </c:pt>
                <c:pt idx="190">
                  <c:v>843</c:v>
                </c:pt>
                <c:pt idx="191">
                  <c:v>1021</c:v>
                </c:pt>
                <c:pt idx="192">
                  <c:v>1060</c:v>
                </c:pt>
                <c:pt idx="193">
                  <c:v>458</c:v>
                </c:pt>
                <c:pt idx="194">
                  <c:v>1433</c:v>
                </c:pt>
                <c:pt idx="195">
                  <c:v>2057</c:v>
                </c:pt>
                <c:pt idx="196">
                  <c:v>1184</c:v>
                </c:pt>
                <c:pt idx="197">
                  <c:v>789</c:v>
                </c:pt>
                <c:pt idx="198">
                  <c:v>1099</c:v>
                </c:pt>
                <c:pt idx="199">
                  <c:v>1000</c:v>
                </c:pt>
                <c:pt idx="200">
                  <c:v>1095</c:v>
                </c:pt>
                <c:pt idx="201">
                  <c:v>1869</c:v>
                </c:pt>
                <c:pt idx="202">
                  <c:v>2747</c:v>
                </c:pt>
                <c:pt idx="203">
                  <c:v>1754</c:v>
                </c:pt>
                <c:pt idx="204">
                  <c:v>1711</c:v>
                </c:pt>
                <c:pt idx="205">
                  <c:v>1652</c:v>
                </c:pt>
                <c:pt idx="206">
                  <c:v>1361</c:v>
                </c:pt>
                <c:pt idx="207">
                  <c:v>550</c:v>
                </c:pt>
                <c:pt idx="208">
                  <c:v>816</c:v>
                </c:pt>
                <c:pt idx="209">
                  <c:v>1410</c:v>
                </c:pt>
                <c:pt idx="210">
                  <c:v>1434</c:v>
                </c:pt>
                <c:pt idx="211">
                  <c:v>1460</c:v>
                </c:pt>
                <c:pt idx="212">
                  <c:v>1485</c:v>
                </c:pt>
                <c:pt idx="213">
                  <c:v>1290</c:v>
                </c:pt>
                <c:pt idx="214">
                  <c:v>625</c:v>
                </c:pt>
                <c:pt idx="215">
                  <c:v>781</c:v>
                </c:pt>
                <c:pt idx="216">
                  <c:v>551</c:v>
                </c:pt>
                <c:pt idx="217">
                  <c:v>1096</c:v>
                </c:pt>
                <c:pt idx="218">
                  <c:v>3314</c:v>
                </c:pt>
                <c:pt idx="219">
                  <c:v>3045</c:v>
                </c:pt>
                <c:pt idx="220">
                  <c:v>2608</c:v>
                </c:pt>
                <c:pt idx="221">
                  <c:v>1428</c:v>
                </c:pt>
                <c:pt idx="222">
                  <c:v>1559</c:v>
                </c:pt>
                <c:pt idx="223">
                  <c:v>2182</c:v>
                </c:pt>
                <c:pt idx="224">
                  <c:v>3406</c:v>
                </c:pt>
                <c:pt idx="225">
                  <c:v>6260</c:v>
                </c:pt>
                <c:pt idx="226">
                  <c:v>3938</c:v>
                </c:pt>
                <c:pt idx="227">
                  <c:v>3478</c:v>
                </c:pt>
                <c:pt idx="228">
                  <c:v>9602</c:v>
                </c:pt>
                <c:pt idx="229">
                  <c:v>8184</c:v>
                </c:pt>
                <c:pt idx="230">
                  <c:v>5330</c:v>
                </c:pt>
                <c:pt idx="231">
                  <c:v>3051</c:v>
                </c:pt>
                <c:pt idx="232">
                  <c:v>3764</c:v>
                </c:pt>
                <c:pt idx="233">
                  <c:v>2454</c:v>
                </c:pt>
                <c:pt idx="234">
                  <c:v>1888</c:v>
                </c:pt>
                <c:pt idx="235">
                  <c:v>1253</c:v>
                </c:pt>
                <c:pt idx="236">
                  <c:v>1678</c:v>
                </c:pt>
                <c:pt idx="237">
                  <c:v>2196</c:v>
                </c:pt>
                <c:pt idx="238">
                  <c:v>1466</c:v>
                </c:pt>
                <c:pt idx="239">
                  <c:v>1112</c:v>
                </c:pt>
                <c:pt idx="240">
                  <c:v>1098</c:v>
                </c:pt>
                <c:pt idx="241">
                  <c:v>1402</c:v>
                </c:pt>
                <c:pt idx="242">
                  <c:v>930</c:v>
                </c:pt>
                <c:pt idx="243">
                  <c:v>681</c:v>
                </c:pt>
                <c:pt idx="244">
                  <c:v>1719</c:v>
                </c:pt>
                <c:pt idx="245">
                  <c:v>1902</c:v>
                </c:pt>
                <c:pt idx="246">
                  <c:v>1219</c:v>
                </c:pt>
                <c:pt idx="247">
                  <c:v>2590</c:v>
                </c:pt>
                <c:pt idx="248">
                  <c:v>1261</c:v>
                </c:pt>
                <c:pt idx="249">
                  <c:v>535</c:v>
                </c:pt>
                <c:pt idx="250">
                  <c:v>2068</c:v>
                </c:pt>
                <c:pt idx="251">
                  <c:v>2827</c:v>
                </c:pt>
                <c:pt idx="252">
                  <c:v>1618</c:v>
                </c:pt>
                <c:pt idx="253">
                  <c:v>2741</c:v>
                </c:pt>
                <c:pt idx="254">
                  <c:v>3054</c:v>
                </c:pt>
                <c:pt idx="255">
                  <c:v>3504</c:v>
                </c:pt>
                <c:pt idx="256">
                  <c:v>1536</c:v>
                </c:pt>
                <c:pt idx="257">
                  <c:v>2545</c:v>
                </c:pt>
                <c:pt idx="258">
                  <c:v>2251</c:v>
                </c:pt>
                <c:pt idx="259">
                  <c:v>1234</c:v>
                </c:pt>
                <c:pt idx="260">
                  <c:v>1282</c:v>
                </c:pt>
                <c:pt idx="261">
                  <c:v>1982</c:v>
                </c:pt>
                <c:pt idx="262">
                  <c:v>1588</c:v>
                </c:pt>
                <c:pt idx="263">
                  <c:v>561</c:v>
                </c:pt>
                <c:pt idx="264">
                  <c:v>2135</c:v>
                </c:pt>
                <c:pt idx="265">
                  <c:v>1346</c:v>
                </c:pt>
                <c:pt idx="266">
                  <c:v>755</c:v>
                </c:pt>
                <c:pt idx="267">
                  <c:v>1779</c:v>
                </c:pt>
                <c:pt idx="268">
                  <c:v>1588</c:v>
                </c:pt>
                <c:pt idx="269">
                  <c:v>1538</c:v>
                </c:pt>
                <c:pt idx="270">
                  <c:v>1815</c:v>
                </c:pt>
                <c:pt idx="271">
                  <c:v>2181</c:v>
                </c:pt>
                <c:pt idx="272">
                  <c:v>1499</c:v>
                </c:pt>
                <c:pt idx="273">
                  <c:v>2497</c:v>
                </c:pt>
                <c:pt idx="274">
                  <c:v>1403</c:v>
                </c:pt>
                <c:pt idx="275">
                  <c:v>1990</c:v>
                </c:pt>
                <c:pt idx="276">
                  <c:v>1289</c:v>
                </c:pt>
                <c:pt idx="277">
                  <c:v>1169</c:v>
                </c:pt>
                <c:pt idx="278">
                  <c:v>2155</c:v>
                </c:pt>
                <c:pt idx="279">
                  <c:v>918</c:v>
                </c:pt>
                <c:pt idx="280">
                  <c:v>1221</c:v>
                </c:pt>
                <c:pt idx="281">
                  <c:v>927</c:v>
                </c:pt>
                <c:pt idx="282">
                  <c:v>1070</c:v>
                </c:pt>
                <c:pt idx="283">
                  <c:v>1280</c:v>
                </c:pt>
                <c:pt idx="284">
                  <c:v>1453</c:v>
                </c:pt>
                <c:pt idx="285">
                  <c:v>1331</c:v>
                </c:pt>
                <c:pt idx="286">
                  <c:v>1636</c:v>
                </c:pt>
                <c:pt idx="287">
                  <c:v>932</c:v>
                </c:pt>
                <c:pt idx="288">
                  <c:v>2859</c:v>
                </c:pt>
                <c:pt idx="289">
                  <c:v>2443</c:v>
                </c:pt>
                <c:pt idx="290">
                  <c:v>1203</c:v>
                </c:pt>
                <c:pt idx="291">
                  <c:v>1054</c:v>
                </c:pt>
                <c:pt idx="292">
                  <c:v>1690</c:v>
                </c:pt>
                <c:pt idx="293">
                  <c:v>888</c:v>
                </c:pt>
                <c:pt idx="294">
                  <c:v>1800</c:v>
                </c:pt>
                <c:pt idx="295">
                  <c:v>1370</c:v>
                </c:pt>
                <c:pt idx="296">
                  <c:v>1904</c:v>
                </c:pt>
                <c:pt idx="297">
                  <c:v>1310</c:v>
                </c:pt>
                <c:pt idx="298">
                  <c:v>673</c:v>
                </c:pt>
                <c:pt idx="299">
                  <c:v>755</c:v>
                </c:pt>
                <c:pt idx="300">
                  <c:v>861</c:v>
                </c:pt>
                <c:pt idx="301">
                  <c:v>1847</c:v>
                </c:pt>
                <c:pt idx="302">
                  <c:v>1573</c:v>
                </c:pt>
                <c:pt idx="303">
                  <c:v>1791</c:v>
                </c:pt>
                <c:pt idx="304">
                  <c:v>1291</c:v>
                </c:pt>
                <c:pt idx="305">
                  <c:v>2073</c:v>
                </c:pt>
                <c:pt idx="306">
                  <c:v>823</c:v>
                </c:pt>
                <c:pt idx="307">
                  <c:v>1803</c:v>
                </c:pt>
                <c:pt idx="308">
                  <c:v>1625</c:v>
                </c:pt>
                <c:pt idx="309">
                  <c:v>1042</c:v>
                </c:pt>
                <c:pt idx="310">
                  <c:v>1839</c:v>
                </c:pt>
                <c:pt idx="311">
                  <c:v>1945</c:v>
                </c:pt>
                <c:pt idx="312">
                  <c:v>2210</c:v>
                </c:pt>
                <c:pt idx="313">
                  <c:v>2264</c:v>
                </c:pt>
                <c:pt idx="314">
                  <c:v>1958</c:v>
                </c:pt>
                <c:pt idx="315">
                  <c:v>985</c:v>
                </c:pt>
                <c:pt idx="316">
                  <c:v>1108</c:v>
                </c:pt>
                <c:pt idx="317">
                  <c:v>2450</c:v>
                </c:pt>
                <c:pt idx="318">
                  <c:v>2776</c:v>
                </c:pt>
                <c:pt idx="319">
                  <c:v>2827</c:v>
                </c:pt>
                <c:pt idx="320">
                  <c:v>2276</c:v>
                </c:pt>
                <c:pt idx="321">
                  <c:v>3018</c:v>
                </c:pt>
                <c:pt idx="322">
                  <c:v>3054</c:v>
                </c:pt>
                <c:pt idx="323">
                  <c:v>1837</c:v>
                </c:pt>
              </c:numCache>
            </c:numRef>
          </c:val>
        </c:ser>
        <c:dLbls>
          <c:showLegendKey val="0"/>
          <c:showVal val="0"/>
          <c:showCatName val="0"/>
          <c:showSerName val="0"/>
          <c:showPercent val="0"/>
          <c:showBubbleSize val="0"/>
        </c:dLbls>
        <c:axId val="113880448"/>
        <c:axId val="113906816"/>
      </c:areaChart>
      <c:dateAx>
        <c:axId val="113880448"/>
        <c:scaling>
          <c:orientation val="minMax"/>
        </c:scaling>
        <c:delete val="0"/>
        <c:axPos val="b"/>
        <c:numFmt formatCode="[$-409]d\-mmm\-yy;@" sourceLinked="1"/>
        <c:majorTickMark val="out"/>
        <c:minorTickMark val="none"/>
        <c:tickLblPos val="nextTo"/>
        <c:txPr>
          <a:bodyPr/>
          <a:lstStyle/>
          <a:p>
            <a:pPr>
              <a:defRPr b="1">
                <a:latin typeface="Arial" pitchFamily="34" charset="0"/>
                <a:cs typeface="Arial" pitchFamily="34" charset="0"/>
              </a:defRPr>
            </a:pPr>
            <a:endParaRPr lang="en-US"/>
          </a:p>
        </c:txPr>
        <c:crossAx val="113906816"/>
        <c:crosses val="autoZero"/>
        <c:auto val="1"/>
        <c:lblOffset val="100"/>
        <c:baseTimeUnit val="days"/>
      </c:dateAx>
      <c:valAx>
        <c:axId val="113906816"/>
        <c:scaling>
          <c:orientation val="minMax"/>
        </c:scaling>
        <c:delete val="0"/>
        <c:axPos val="l"/>
        <c:majorGridlines/>
        <c:numFmt formatCode="0" sourceLinked="1"/>
        <c:majorTickMark val="out"/>
        <c:minorTickMark val="none"/>
        <c:tickLblPos val="nextTo"/>
        <c:txPr>
          <a:bodyPr/>
          <a:lstStyle/>
          <a:p>
            <a:pPr>
              <a:defRPr sz="1000" b="1">
                <a:latin typeface="Arial" pitchFamily="34" charset="0"/>
                <a:cs typeface="Arial" pitchFamily="34" charset="0"/>
              </a:defRPr>
            </a:pPr>
            <a:endParaRPr lang="en-US"/>
          </a:p>
        </c:txPr>
        <c:crossAx val="113880448"/>
        <c:crosses val="autoZero"/>
        <c:crossBetween val="midCat"/>
      </c:valAx>
    </c:plotArea>
    <c:plotVisOnly val="1"/>
    <c:dispBlanksAs val="zero"/>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a:lstStyle/>
        <a:p>
          <a:pPr>
            <a:defRPr sz="16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Visitor Profile: Age</c:v>
                </c:pt>
              </c:strCache>
            </c:strRef>
          </c:tx>
          <c:invertIfNegative val="0"/>
          <c:dPt>
            <c:idx val="0"/>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Pt>
            <c:idx val="1"/>
            <c:invertIfNegative val="0"/>
            <c:bubble3D val="0"/>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w="38100">
                <a:solidFill>
                  <a:srgbClr val="00B050"/>
                </a:solidFill>
              </a:ln>
            </c:spPr>
          </c:dPt>
          <c:dPt>
            <c:idx val="2"/>
            <c:invertIfNegative val="0"/>
            <c:bubble3D val="0"/>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w="28575">
                <a:solidFill>
                  <a:srgbClr val="00B050"/>
                </a:solidFill>
              </a:ln>
            </c:spPr>
          </c:dPt>
          <c:dPt>
            <c:idx val="3"/>
            <c:invertIfNegative val="0"/>
            <c:bubble3D val="0"/>
            <c:sp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w="28575">
                <a:solidFill>
                  <a:srgbClr val="FFFF00"/>
                </a:solidFill>
              </a:ln>
            </c:spPr>
          </c:dPt>
          <c:dPt>
            <c:idx val="4"/>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Pt>
            <c:idx val="5"/>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Pt>
            <c:idx val="6"/>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Sheet1!$A$2:$A$8</c:f>
              <c:strCache>
                <c:ptCount val="7"/>
                <c:pt idx="0">
                  <c:v>13-17</c:v>
                </c:pt>
                <c:pt idx="1">
                  <c:v>18-24</c:v>
                </c:pt>
                <c:pt idx="2">
                  <c:v>25-34</c:v>
                </c:pt>
                <c:pt idx="3">
                  <c:v>35-44</c:v>
                </c:pt>
                <c:pt idx="4">
                  <c:v>45-54</c:v>
                </c:pt>
                <c:pt idx="5">
                  <c:v>55-64</c:v>
                </c:pt>
                <c:pt idx="6">
                  <c:v>65+</c:v>
                </c:pt>
              </c:strCache>
            </c:strRef>
          </c:cat>
          <c:val>
            <c:numRef>
              <c:f>Sheet1!$B$2:$B$8</c:f>
              <c:numCache>
                <c:formatCode>0%</c:formatCode>
                <c:ptCount val="7"/>
                <c:pt idx="0">
                  <c:v>5.1015453470697476E-2</c:v>
                </c:pt>
                <c:pt idx="1">
                  <c:v>0.44885787873669986</c:v>
                </c:pt>
                <c:pt idx="2">
                  <c:v>0.34201359567640632</c:v>
                </c:pt>
                <c:pt idx="3">
                  <c:v>9.3987502111130064E-2</c:v>
                </c:pt>
                <c:pt idx="4">
                  <c:v>3.9140347914203802E-2</c:v>
                </c:pt>
                <c:pt idx="5">
                  <c:v>1.6899594663063719E-2</c:v>
                </c:pt>
                <c:pt idx="6">
                  <c:v>8.0856274277993703E-3</c:v>
                </c:pt>
              </c:numCache>
            </c:numRef>
          </c:val>
        </c:ser>
        <c:dLbls>
          <c:showLegendKey val="0"/>
          <c:showVal val="0"/>
          <c:showCatName val="0"/>
          <c:showSerName val="0"/>
          <c:showPercent val="0"/>
          <c:showBubbleSize val="0"/>
        </c:dLbls>
        <c:gapWidth val="150"/>
        <c:axId val="27656576"/>
        <c:axId val="27658112"/>
      </c:barChart>
      <c:catAx>
        <c:axId val="27656576"/>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27658112"/>
        <c:crosses val="autoZero"/>
        <c:auto val="1"/>
        <c:lblAlgn val="ctr"/>
        <c:lblOffset val="100"/>
        <c:noMultiLvlLbl val="0"/>
      </c:catAx>
      <c:valAx>
        <c:axId val="27658112"/>
        <c:scaling>
          <c:orientation val="minMax"/>
        </c:scaling>
        <c:delete val="1"/>
        <c:axPos val="l"/>
        <c:numFmt formatCode="0%" sourceLinked="1"/>
        <c:majorTickMark val="out"/>
        <c:minorTickMark val="none"/>
        <c:tickLblPos val="none"/>
        <c:crossAx val="276565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Visitor Profile: Gender</c:v>
                </c:pt>
              </c:strCache>
            </c:strRef>
          </c:tx>
          <c:invertIfNegative val="0"/>
          <c:dPt>
            <c:idx val="0"/>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c:spPr>
          </c:dPt>
          <c:dPt>
            <c:idx val="1"/>
            <c:invertIfNegative val="0"/>
            <c:bubble3D val="0"/>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w="38100">
                <a:solidFill>
                  <a:srgbClr val="00B050"/>
                </a:solidFill>
              </a:ln>
            </c:spPr>
          </c:dPt>
          <c:dPt>
            <c:idx val="2"/>
            <c:invertIfNegative val="0"/>
            <c:bubble3D val="0"/>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w="28575">
                <a:solidFill>
                  <a:srgbClr val="00B050"/>
                </a:solidFill>
              </a:ln>
            </c:spPr>
          </c:dPt>
          <c:dPt>
            <c:idx val="3"/>
            <c:invertIfNegative val="0"/>
            <c:bubble3D val="0"/>
            <c:sp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w="28575">
                <a:solidFill>
                  <a:srgbClr val="FFFF00"/>
                </a:solidFill>
              </a:ln>
            </c:spPr>
          </c:dPt>
          <c:dPt>
            <c:idx val="4"/>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Pt>
            <c:idx val="5"/>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Pt>
            <c:idx val="6"/>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Sheet1!$A$2:$A$3</c:f>
              <c:strCache>
                <c:ptCount val="2"/>
                <c:pt idx="0">
                  <c:v>Female</c:v>
                </c:pt>
                <c:pt idx="1">
                  <c:v>Male</c:v>
                </c:pt>
              </c:strCache>
            </c:strRef>
          </c:cat>
          <c:val>
            <c:numRef>
              <c:f>Sheet1!$B$2:$B$3</c:f>
              <c:numCache>
                <c:formatCode>0</c:formatCode>
                <c:ptCount val="2"/>
                <c:pt idx="0">
                  <c:v>24987</c:v>
                </c:pt>
                <c:pt idx="1">
                  <c:v>69603</c:v>
                </c:pt>
              </c:numCache>
            </c:numRef>
          </c:val>
        </c:ser>
        <c:dLbls>
          <c:showLegendKey val="0"/>
          <c:showVal val="0"/>
          <c:showCatName val="0"/>
          <c:showSerName val="0"/>
          <c:showPercent val="0"/>
          <c:showBubbleSize val="0"/>
        </c:dLbls>
        <c:gapWidth val="150"/>
        <c:axId val="27697920"/>
        <c:axId val="27699456"/>
      </c:barChart>
      <c:catAx>
        <c:axId val="27697920"/>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27699456"/>
        <c:crosses val="autoZero"/>
        <c:auto val="1"/>
        <c:lblAlgn val="ctr"/>
        <c:lblOffset val="100"/>
        <c:noMultiLvlLbl val="0"/>
      </c:catAx>
      <c:valAx>
        <c:axId val="27699456"/>
        <c:scaling>
          <c:orientation val="minMax"/>
        </c:scaling>
        <c:delete val="1"/>
        <c:axPos val="l"/>
        <c:numFmt formatCode="0" sourceLinked="1"/>
        <c:majorTickMark val="out"/>
        <c:minorTickMark val="none"/>
        <c:tickLblPos val="none"/>
        <c:crossAx val="276979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a:lstStyle/>
        <a:p>
          <a:pPr>
            <a:defRPr sz="1600">
              <a:latin typeface="Arial" pitchFamily="34" charset="0"/>
              <a:cs typeface="Arial" pitchFamily="34" charset="0"/>
            </a:defRPr>
          </a:pPr>
          <a:endParaRPr lang="en-US"/>
        </a:p>
      </c:txPr>
    </c:title>
    <c:autoTitleDeleted val="0"/>
    <c:plotArea>
      <c:layout/>
      <c:barChart>
        <c:barDir val="col"/>
        <c:grouping val="clustered"/>
        <c:varyColors val="0"/>
        <c:ser>
          <c:idx val="0"/>
          <c:order val="0"/>
          <c:tx>
            <c:strRef>
              <c:f>Sheet1!$B$1</c:f>
              <c:strCache>
                <c:ptCount val="1"/>
                <c:pt idx="0">
                  <c:v>Feb 2014</c:v>
                </c:pt>
              </c:strCache>
            </c:strRef>
          </c:tx>
          <c:invertIfNegative val="0"/>
          <c:dPt>
            <c:idx val="0"/>
            <c:invertIfNegative val="0"/>
            <c:bubble3D val="0"/>
            <c:spPr>
              <a:solidFill>
                <a:srgbClr val="00B050"/>
              </a:solidFill>
            </c:spPr>
          </c:dPt>
          <c:dPt>
            <c:idx val="1"/>
            <c:invertIfNegative val="0"/>
            <c:bubble3D val="0"/>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w="38100">
                <a:solidFill>
                  <a:srgbClr val="00B050"/>
                </a:solidFill>
              </a:ln>
            </c:spPr>
          </c:dPt>
          <c:dPt>
            <c:idx val="2"/>
            <c:invertIfNegative val="0"/>
            <c:bubble3D val="0"/>
            <c:spPr>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w="28575">
                <a:solidFill>
                  <a:srgbClr val="00B050"/>
                </a:solidFill>
              </a:ln>
            </c:spPr>
          </c:dPt>
          <c:dPt>
            <c:idx val="3"/>
            <c:invertIfNegative val="0"/>
            <c:bubble3D val="0"/>
            <c:spPr>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w="28575">
                <a:solidFill>
                  <a:srgbClr val="FFFF00"/>
                </a:solidFill>
              </a:ln>
            </c:spPr>
          </c:dPt>
          <c:dPt>
            <c:idx val="4"/>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Pt>
            <c:idx val="5"/>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Pt>
            <c:idx val="6"/>
            <c:invertIfNegative val="0"/>
            <c:bubble3D val="0"/>
            <c:spPr>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c:spPr>
          </c:dPt>
          <c:dLbls>
            <c:spPr>
              <a:solidFill>
                <a:schemeClr val="bg2"/>
              </a:solidFill>
            </c:spPr>
            <c:txPr>
              <a:bodyPr/>
              <a:lstStyle/>
              <a:p>
                <a:pPr>
                  <a:defRPr sz="1100" b="1">
                    <a:latin typeface="Arial" pitchFamily="34" charset="0"/>
                    <a:cs typeface="Arial" pitchFamily="34" charset="0"/>
                  </a:defRPr>
                </a:pPr>
                <a:endParaRPr lang="en-US"/>
              </a:p>
            </c:txPr>
            <c:dLblPos val="outEnd"/>
            <c:showLegendKey val="0"/>
            <c:showVal val="1"/>
            <c:showCatName val="0"/>
            <c:showSerName val="0"/>
            <c:showPercent val="0"/>
            <c:showBubbleSize val="0"/>
            <c:showLeaderLines val="0"/>
          </c:dLbls>
          <c:cat>
            <c:strRef>
              <c:f>Sheet1!$A$2:$A$21</c:f>
              <c:strCache>
                <c:ptCount val="20"/>
                <c:pt idx="0">
                  <c:v>India (IN)</c:v>
                </c:pt>
                <c:pt idx="1">
                  <c:v>USA (US)</c:v>
                </c:pt>
                <c:pt idx="2">
                  <c:v>Bangladesh (BD)</c:v>
                </c:pt>
                <c:pt idx="3">
                  <c:v>Malaysia (MY)</c:v>
                </c:pt>
                <c:pt idx="4">
                  <c:v>UAE (AE)</c:v>
                </c:pt>
                <c:pt idx="5">
                  <c:v>UK (GB)</c:v>
                </c:pt>
                <c:pt idx="6">
                  <c:v>Mauritius (MU)</c:v>
                </c:pt>
                <c:pt idx="7">
                  <c:v>Nepal (NP)</c:v>
                </c:pt>
                <c:pt idx="8">
                  <c:v>Brazil</c:v>
                </c:pt>
                <c:pt idx="9">
                  <c:v>Australia</c:v>
                </c:pt>
                <c:pt idx="10">
                  <c:v>Singapore (SG)</c:v>
                </c:pt>
                <c:pt idx="11">
                  <c:v>Canada</c:v>
                </c:pt>
                <c:pt idx="12">
                  <c:v>Saudi Arabia (SA)</c:v>
                </c:pt>
                <c:pt idx="13">
                  <c:v>Mexico</c:v>
                </c:pt>
                <c:pt idx="14">
                  <c:v>Russia</c:v>
                </c:pt>
                <c:pt idx="15">
                  <c:v>Indonesia</c:v>
                </c:pt>
                <c:pt idx="16">
                  <c:v>Pakistan</c:v>
                </c:pt>
                <c:pt idx="17">
                  <c:v>Oman</c:v>
                </c:pt>
                <c:pt idx="18">
                  <c:v>South Africa</c:v>
                </c:pt>
                <c:pt idx="19">
                  <c:v>Qatar</c:v>
                </c:pt>
              </c:strCache>
            </c:strRef>
          </c:cat>
          <c:val>
            <c:numRef>
              <c:f>Sheet1!$B$2:$B$21</c:f>
              <c:numCache>
                <c:formatCode>0</c:formatCode>
                <c:ptCount val="20"/>
                <c:pt idx="0">
                  <c:v>70520</c:v>
                </c:pt>
                <c:pt idx="1">
                  <c:v>1626</c:v>
                </c:pt>
                <c:pt idx="2">
                  <c:v>2186</c:v>
                </c:pt>
                <c:pt idx="3">
                  <c:v>825</c:v>
                </c:pt>
                <c:pt idx="4">
                  <c:v>779</c:v>
                </c:pt>
                <c:pt idx="5">
                  <c:v>379</c:v>
                </c:pt>
                <c:pt idx="6">
                  <c:v>324</c:v>
                </c:pt>
                <c:pt idx="7">
                  <c:v>380</c:v>
                </c:pt>
                <c:pt idx="8">
                  <c:v>242</c:v>
                </c:pt>
                <c:pt idx="9">
                  <c:v>229</c:v>
                </c:pt>
                <c:pt idx="10">
                  <c:v>255</c:v>
                </c:pt>
                <c:pt idx="11">
                  <c:v>207</c:v>
                </c:pt>
                <c:pt idx="12">
                  <c:v>252</c:v>
                </c:pt>
                <c:pt idx="13">
                  <c:v>163</c:v>
                </c:pt>
                <c:pt idx="14">
                  <c:v>133</c:v>
                </c:pt>
                <c:pt idx="15">
                  <c:v>125</c:v>
                </c:pt>
                <c:pt idx="16">
                  <c:v>185</c:v>
                </c:pt>
                <c:pt idx="17">
                  <c:v>168</c:v>
                </c:pt>
                <c:pt idx="18">
                  <c:v>138</c:v>
                </c:pt>
                <c:pt idx="19">
                  <c:v>146</c:v>
                </c:pt>
              </c:numCache>
            </c:numRef>
          </c:val>
        </c:ser>
        <c:dLbls>
          <c:showLegendKey val="0"/>
          <c:showVal val="0"/>
          <c:showCatName val="0"/>
          <c:showSerName val="0"/>
          <c:showPercent val="0"/>
          <c:showBubbleSize val="0"/>
        </c:dLbls>
        <c:gapWidth val="150"/>
        <c:axId val="27769856"/>
        <c:axId val="27271936"/>
      </c:barChart>
      <c:catAx>
        <c:axId val="27769856"/>
        <c:scaling>
          <c:orientation val="minMax"/>
        </c:scaling>
        <c:delete val="0"/>
        <c:axPos val="b"/>
        <c:majorTickMark val="out"/>
        <c:minorTickMark val="none"/>
        <c:tickLblPos val="nextTo"/>
        <c:txPr>
          <a:bodyPr/>
          <a:lstStyle/>
          <a:p>
            <a:pPr>
              <a:defRPr sz="1200" b="1">
                <a:latin typeface="Arial" pitchFamily="34" charset="0"/>
                <a:cs typeface="Arial" pitchFamily="34" charset="0"/>
              </a:defRPr>
            </a:pPr>
            <a:endParaRPr lang="en-US"/>
          </a:p>
        </c:txPr>
        <c:crossAx val="27271936"/>
        <c:crosses val="autoZero"/>
        <c:auto val="1"/>
        <c:lblAlgn val="ctr"/>
        <c:lblOffset val="100"/>
        <c:noMultiLvlLbl val="0"/>
      </c:catAx>
      <c:valAx>
        <c:axId val="27271936"/>
        <c:scaling>
          <c:orientation val="minMax"/>
        </c:scaling>
        <c:delete val="1"/>
        <c:axPos val="l"/>
        <c:numFmt formatCode="0" sourceLinked="1"/>
        <c:majorTickMark val="out"/>
        <c:minorTickMark val="none"/>
        <c:tickLblPos val="none"/>
        <c:crossAx val="27769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0.55</cdr:x>
      <cdr:y>0.41395</cdr:y>
    </cdr:from>
    <cdr:to>
      <cdr:x>0.74726</cdr:x>
      <cdr:y>0.54358</cdr:y>
    </cdr:to>
    <cdr:sp macro="" textlink="">
      <cdr:nvSpPr>
        <cdr:cNvPr id="2" name="TextBox 12"/>
        <cdr:cNvSpPr txBox="1"/>
      </cdr:nvSpPr>
      <cdr:spPr>
        <a:xfrm xmlns:a="http://schemas.openxmlformats.org/drawingml/2006/main">
          <a:off x="5029200" y="2260600"/>
          <a:ext cx="1803745" cy="707909"/>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Obj. 3: Increase </a:t>
          </a:r>
        </a:p>
        <a:p xmlns:a="http://schemas.openxmlformats.org/drawingml/2006/main">
          <a:pPr algn="ctr"/>
          <a:r>
            <a:rPr lang="en-US" sz="1000" b="1" dirty="0" smtClean="0">
              <a:latin typeface="Arial" pitchFamily="34" charset="0"/>
              <a:cs typeface="Arial" pitchFamily="34" charset="0"/>
            </a:rPr>
            <a:t>Awareness &amp; Appreciation</a:t>
          </a:r>
        </a:p>
        <a:p xmlns:a="http://schemas.openxmlformats.org/drawingml/2006/main">
          <a:pPr algn="ctr"/>
          <a:r>
            <a:rPr lang="en-US" sz="1000" b="1" dirty="0" smtClean="0">
              <a:latin typeface="Arial" pitchFamily="34" charset="0"/>
              <a:cs typeface="Arial" pitchFamily="34" charset="0"/>
            </a:rPr>
            <a:t>Of Srila Prabhupada</a:t>
          </a:r>
        </a:p>
        <a:p xmlns:a="http://schemas.openxmlformats.org/drawingml/2006/main">
          <a:pPr algn="ctr"/>
          <a:endParaRPr lang="en-IN" sz="1000" b="1" dirty="0">
            <a:latin typeface="Arial" pitchFamily="34" charset="0"/>
            <a:cs typeface="Arial" pitchFamily="34" charset="0"/>
          </a:endParaRPr>
        </a:p>
      </cdr:txBody>
    </cdr:sp>
  </cdr:relSizeAnchor>
  <cdr:relSizeAnchor xmlns:cdr="http://schemas.openxmlformats.org/drawingml/2006/chartDrawing">
    <cdr:from>
      <cdr:x>0.56667</cdr:x>
      <cdr:y>0.5814</cdr:y>
    </cdr:from>
    <cdr:to>
      <cdr:x>0.71326</cdr:x>
      <cdr:y>0.68284</cdr:y>
    </cdr:to>
    <cdr:sp macro="" textlink="">
      <cdr:nvSpPr>
        <cdr:cNvPr id="3" name="TextBox 12"/>
        <cdr:cNvSpPr txBox="1"/>
      </cdr:nvSpPr>
      <cdr:spPr>
        <a:xfrm xmlns:a="http://schemas.openxmlformats.org/drawingml/2006/main">
          <a:off x="5181600" y="3175000"/>
          <a:ext cx="1340432"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Distribute</a:t>
          </a:r>
        </a:p>
        <a:p xmlns:a="http://schemas.openxmlformats.org/drawingml/2006/main">
          <a:pPr algn="ctr"/>
          <a:r>
            <a:rPr lang="en-US" sz="1000" b="1" dirty="0" smtClean="0">
              <a:latin typeface="Arial" pitchFamily="34" charset="0"/>
              <a:cs typeface="Arial" pitchFamily="34" charset="0"/>
            </a:rPr>
            <a:t>Srila Prabhupada’s</a:t>
          </a:r>
        </a:p>
        <a:p xmlns:a="http://schemas.openxmlformats.org/drawingml/2006/main">
          <a:pPr algn="ctr"/>
          <a:r>
            <a:rPr lang="en-US" sz="1000" b="1" dirty="0" smtClean="0">
              <a:latin typeface="Arial" pitchFamily="34" charset="0"/>
              <a:cs typeface="Arial" pitchFamily="34" charset="0"/>
            </a:rPr>
            <a:t>Books: Obj. 4</a:t>
          </a:r>
          <a:endParaRPr lang="en-IN" sz="1000" b="1" dirty="0">
            <a:latin typeface="Arial" pitchFamily="34" charset="0"/>
            <a:cs typeface="Arial" pitchFamily="34" charset="0"/>
          </a:endParaRPr>
        </a:p>
      </cdr:txBody>
    </cdr:sp>
  </cdr:relSizeAnchor>
  <cdr:relSizeAnchor xmlns:cdr="http://schemas.openxmlformats.org/drawingml/2006/chartDrawing">
    <cdr:from>
      <cdr:x>0.51667</cdr:x>
      <cdr:y>0.76279</cdr:y>
    </cdr:from>
    <cdr:to>
      <cdr:x>0.62469</cdr:x>
      <cdr:y>0.89242</cdr:y>
    </cdr:to>
    <cdr:sp macro="" textlink="">
      <cdr:nvSpPr>
        <cdr:cNvPr id="4" name="TextBox 12"/>
        <cdr:cNvSpPr txBox="1"/>
      </cdr:nvSpPr>
      <cdr:spPr>
        <a:xfrm xmlns:a="http://schemas.openxmlformats.org/drawingml/2006/main">
          <a:off x="4724400" y="4165600"/>
          <a:ext cx="987770" cy="707886"/>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Missionary</a:t>
          </a:r>
        </a:p>
        <a:p xmlns:a="http://schemas.openxmlformats.org/drawingml/2006/main">
          <a:pPr algn="ctr"/>
          <a:r>
            <a:rPr lang="en-US" sz="1000" b="1" dirty="0" smtClean="0">
              <a:latin typeface="Arial" pitchFamily="34" charset="0"/>
              <a:cs typeface="Arial" pitchFamily="34" charset="0"/>
            </a:rPr>
            <a:t>(Ashram)</a:t>
          </a:r>
        </a:p>
        <a:p xmlns:a="http://schemas.openxmlformats.org/drawingml/2006/main">
          <a:pPr algn="ctr"/>
          <a:r>
            <a:rPr lang="en-US" sz="1000" b="1" dirty="0" smtClean="0">
              <a:latin typeface="Arial" pitchFamily="34" charset="0"/>
              <a:cs typeface="Arial" pitchFamily="34" charset="0"/>
            </a:rPr>
            <a:t>Development</a:t>
          </a:r>
        </a:p>
        <a:p xmlns:a="http://schemas.openxmlformats.org/drawingml/2006/main">
          <a:pPr algn="ctr"/>
          <a:r>
            <a:rPr lang="en-US" sz="1000" b="1" dirty="0" smtClean="0">
              <a:latin typeface="Arial" pitchFamily="34" charset="0"/>
              <a:cs typeface="Arial" pitchFamily="34" charset="0"/>
            </a:rPr>
            <a:t>Obj. 5</a:t>
          </a:r>
          <a:endParaRPr lang="en-IN" sz="1000" b="1" dirty="0">
            <a:latin typeface="Arial" pitchFamily="34" charset="0"/>
            <a:cs typeface="Arial" pitchFamily="34" charset="0"/>
          </a:endParaRPr>
        </a:p>
      </cdr:txBody>
    </cdr:sp>
  </cdr:relSizeAnchor>
  <cdr:relSizeAnchor xmlns:cdr="http://schemas.openxmlformats.org/drawingml/2006/chartDrawing">
    <cdr:from>
      <cdr:x>0.40316</cdr:x>
      <cdr:y>0.84651</cdr:y>
    </cdr:from>
    <cdr:to>
      <cdr:x>0.48243</cdr:x>
      <cdr:y>0.94796</cdr:y>
    </cdr:to>
    <cdr:sp macro="" textlink="">
      <cdr:nvSpPr>
        <cdr:cNvPr id="5" name="TextBox 12"/>
        <cdr:cNvSpPr txBox="1"/>
      </cdr:nvSpPr>
      <cdr:spPr>
        <a:xfrm xmlns:a="http://schemas.openxmlformats.org/drawingml/2006/main">
          <a:off x="3686455" y="4622800"/>
          <a:ext cx="724878"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Cultivate</a:t>
          </a:r>
        </a:p>
        <a:p xmlns:a="http://schemas.openxmlformats.org/drawingml/2006/main">
          <a:pPr algn="ctr"/>
          <a:r>
            <a:rPr lang="en-US" sz="1000" b="1" dirty="0" smtClean="0">
              <a:latin typeface="Arial" pitchFamily="34" charset="0"/>
              <a:cs typeface="Arial" pitchFamily="34" charset="0"/>
            </a:rPr>
            <a:t>Donors</a:t>
          </a:r>
        </a:p>
        <a:p xmlns:a="http://schemas.openxmlformats.org/drawingml/2006/main">
          <a:pPr algn="ctr"/>
          <a:r>
            <a:rPr lang="en-US" sz="1000" b="1" dirty="0" smtClean="0">
              <a:latin typeface="Arial" pitchFamily="34" charset="0"/>
              <a:cs typeface="Arial" pitchFamily="34" charset="0"/>
            </a:rPr>
            <a:t>Obj. 6</a:t>
          </a:r>
          <a:endParaRPr lang="en-IN" sz="1000" b="1" dirty="0">
            <a:latin typeface="Arial" pitchFamily="34" charset="0"/>
            <a:cs typeface="Arial" pitchFamily="34" charset="0"/>
          </a:endParaRPr>
        </a:p>
      </cdr:txBody>
    </cdr:sp>
  </cdr:relSizeAnchor>
  <cdr:relSizeAnchor xmlns:cdr="http://schemas.openxmlformats.org/drawingml/2006/chartDrawing">
    <cdr:from>
      <cdr:x>0.25</cdr:x>
      <cdr:y>0.76279</cdr:y>
    </cdr:from>
    <cdr:to>
      <cdr:x>0.37345</cdr:x>
      <cdr:y>0.89242</cdr:y>
    </cdr:to>
    <cdr:sp macro="" textlink="">
      <cdr:nvSpPr>
        <cdr:cNvPr id="6" name="TextBox 12"/>
        <cdr:cNvSpPr txBox="1"/>
      </cdr:nvSpPr>
      <cdr:spPr>
        <a:xfrm xmlns:a="http://schemas.openxmlformats.org/drawingml/2006/main">
          <a:off x="2286000" y="4165600"/>
          <a:ext cx="1128834" cy="707886"/>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     Increase</a:t>
          </a:r>
        </a:p>
        <a:p xmlns:a="http://schemas.openxmlformats.org/drawingml/2006/main">
          <a:pPr algn="ctr"/>
          <a:r>
            <a:rPr lang="en-US" sz="1000" b="1" dirty="0" smtClean="0">
              <a:latin typeface="Arial" pitchFamily="34" charset="0"/>
              <a:cs typeface="Arial" pitchFamily="34" charset="0"/>
            </a:rPr>
            <a:t>  Krishna</a:t>
          </a:r>
        </a:p>
        <a:p xmlns:a="http://schemas.openxmlformats.org/drawingml/2006/main">
          <a:pPr algn="ctr"/>
          <a:r>
            <a:rPr lang="en-US" sz="1000" b="1" dirty="0" smtClean="0">
              <a:latin typeface="Arial" pitchFamily="34" charset="0"/>
              <a:cs typeface="Arial" pitchFamily="34" charset="0"/>
            </a:rPr>
            <a:t>Consciousness</a:t>
          </a:r>
        </a:p>
        <a:p xmlns:a="http://schemas.openxmlformats.org/drawingml/2006/main">
          <a:pPr algn="ctr"/>
          <a:r>
            <a:rPr lang="en-US" sz="1000" b="1" dirty="0" smtClean="0">
              <a:latin typeface="Arial" pitchFamily="34" charset="0"/>
              <a:cs typeface="Arial" pitchFamily="34" charset="0"/>
            </a:rPr>
            <a:t>Obj. 7</a:t>
          </a:r>
          <a:endParaRPr lang="en-IN" sz="1000" b="1" dirty="0">
            <a:latin typeface="Arial" pitchFamily="34" charset="0"/>
            <a:cs typeface="Arial" pitchFamily="34" charset="0"/>
          </a:endParaRPr>
        </a:p>
      </cdr:txBody>
    </cdr:sp>
  </cdr:relSizeAnchor>
  <cdr:relSizeAnchor xmlns:cdr="http://schemas.openxmlformats.org/drawingml/2006/chartDrawing">
    <cdr:from>
      <cdr:x>0.15582</cdr:x>
      <cdr:y>0.6093</cdr:y>
    </cdr:from>
    <cdr:to>
      <cdr:x>0.3131</cdr:x>
      <cdr:y>0.71075</cdr:y>
    </cdr:to>
    <cdr:sp macro="" textlink="">
      <cdr:nvSpPr>
        <cdr:cNvPr id="7" name="TextBox 12"/>
        <cdr:cNvSpPr txBox="1"/>
      </cdr:nvSpPr>
      <cdr:spPr>
        <a:xfrm xmlns:a="http://schemas.openxmlformats.org/drawingml/2006/main">
          <a:off x="1424788" y="3327400"/>
          <a:ext cx="1438214"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Creation of for Profit</a:t>
          </a:r>
        </a:p>
        <a:p xmlns:a="http://schemas.openxmlformats.org/drawingml/2006/main">
          <a:pPr algn="ctr"/>
          <a:r>
            <a:rPr lang="en-US" sz="1000" b="1" dirty="0" smtClean="0">
              <a:latin typeface="Arial" pitchFamily="34" charset="0"/>
              <a:cs typeface="Arial" pitchFamily="34" charset="0"/>
            </a:rPr>
            <a:t>Activities</a:t>
          </a:r>
        </a:p>
        <a:p xmlns:a="http://schemas.openxmlformats.org/drawingml/2006/main">
          <a:pPr algn="ctr"/>
          <a:r>
            <a:rPr lang="en-US" sz="1000" b="1" dirty="0" smtClean="0">
              <a:latin typeface="Arial" pitchFamily="34" charset="0"/>
              <a:cs typeface="Arial" pitchFamily="34" charset="0"/>
            </a:rPr>
            <a:t>Obj. 8</a:t>
          </a:r>
          <a:endParaRPr lang="en-IN" sz="1000" b="1" dirty="0">
            <a:latin typeface="Arial" pitchFamily="34" charset="0"/>
            <a:cs typeface="Arial" pitchFamily="34" charset="0"/>
          </a:endParaRPr>
        </a:p>
      </cdr:txBody>
    </cdr:sp>
  </cdr:relSizeAnchor>
  <cdr:relSizeAnchor xmlns:cdr="http://schemas.openxmlformats.org/drawingml/2006/chartDrawing">
    <cdr:from>
      <cdr:x>0.31667</cdr:x>
      <cdr:y>0.05116</cdr:y>
    </cdr:from>
    <cdr:to>
      <cdr:x>0.4324</cdr:x>
      <cdr:y>0.15261</cdr:y>
    </cdr:to>
    <cdr:sp macro="" textlink="">
      <cdr:nvSpPr>
        <cdr:cNvPr id="8" name="TextBox 12"/>
        <cdr:cNvSpPr txBox="1"/>
      </cdr:nvSpPr>
      <cdr:spPr>
        <a:xfrm xmlns:a="http://schemas.openxmlformats.org/drawingml/2006/main">
          <a:off x="2895600" y="279400"/>
          <a:ext cx="1058302"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Social</a:t>
          </a:r>
        </a:p>
        <a:p xmlns:a="http://schemas.openxmlformats.org/drawingml/2006/main">
          <a:pPr algn="ctr"/>
          <a:r>
            <a:rPr lang="en-US" sz="1000" b="1" dirty="0" smtClean="0">
              <a:latin typeface="Arial" pitchFamily="34" charset="0"/>
              <a:cs typeface="Arial" pitchFamily="34" charset="0"/>
            </a:rPr>
            <a:t>Responsibility</a:t>
          </a:r>
        </a:p>
        <a:p xmlns:a="http://schemas.openxmlformats.org/drawingml/2006/main">
          <a:pPr algn="ctr"/>
          <a:r>
            <a:rPr lang="en-US" sz="1000" b="1" dirty="0" smtClean="0">
              <a:latin typeface="Arial" pitchFamily="34" charset="0"/>
              <a:cs typeface="Arial" pitchFamily="34" charset="0"/>
            </a:rPr>
            <a:t>Obj. 11</a:t>
          </a:r>
          <a:endParaRPr lang="en-IN" sz="1000" b="1" dirty="0">
            <a:latin typeface="Arial" pitchFamily="34" charset="0"/>
            <a:cs typeface="Arial" pitchFamily="34" charset="0"/>
          </a:endParaRPr>
        </a:p>
      </cdr:txBody>
    </cdr:sp>
  </cdr:relSizeAnchor>
  <cdr:relSizeAnchor xmlns:cdr="http://schemas.openxmlformats.org/drawingml/2006/chartDrawing">
    <cdr:from>
      <cdr:x>0.775</cdr:x>
      <cdr:y>0.48372</cdr:y>
    </cdr:from>
    <cdr:to>
      <cdr:x>1</cdr:x>
      <cdr:y>0.56744</cdr:y>
    </cdr:to>
    <cdr:sp macro="" textlink="">
      <cdr:nvSpPr>
        <cdr:cNvPr id="9" name="Rounded Rectangle 8"/>
        <cdr:cNvSpPr/>
      </cdr:nvSpPr>
      <cdr:spPr>
        <a:xfrm xmlns:a="http://schemas.openxmlformats.org/drawingml/2006/main">
          <a:off x="7086600" y="2641600"/>
          <a:ext cx="2057400" cy="457195"/>
        </a:xfrm>
        <a:prstGeom xmlns:a="http://schemas.openxmlformats.org/drawingml/2006/main" prst="roundRect">
          <a:avLst/>
        </a:prstGeom>
        <a:solidFill xmlns:a="http://schemas.openxmlformats.org/drawingml/2006/main">
          <a:srgbClr val="F8F8F8"/>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ctr"/>
          <a:r>
            <a:rPr lang="en-US" sz="900" b="1" dirty="0" smtClean="0">
              <a:solidFill>
                <a:schemeClr val="tx1"/>
              </a:solidFill>
              <a:latin typeface="Arial" pitchFamily="34" charset="0"/>
              <a:cs typeface="Arial" pitchFamily="34" charset="0"/>
            </a:rPr>
            <a:t>Information in-sufficient or not</a:t>
          </a:r>
        </a:p>
        <a:p xmlns:a="http://schemas.openxmlformats.org/drawingml/2006/main">
          <a:pPr algn="ctr"/>
          <a:r>
            <a:rPr lang="en-US" sz="900" b="1" dirty="0" smtClean="0">
              <a:solidFill>
                <a:schemeClr val="tx1"/>
              </a:solidFill>
              <a:latin typeface="Arial" pitchFamily="34" charset="0"/>
              <a:cs typeface="Arial" pitchFamily="34" charset="0"/>
            </a:rPr>
            <a:t>Available for reporting</a:t>
          </a:r>
          <a:endParaRPr lang="en-US" sz="900" b="1" dirty="0">
            <a:solidFill>
              <a:schemeClr val="tx1"/>
            </a:solidFill>
            <a:latin typeface="Arial" pitchFamily="34" charset="0"/>
            <a:cs typeface="Arial" pitchFamily="34" charset="0"/>
          </a:endParaRPr>
        </a:p>
      </cdr:txBody>
    </cdr:sp>
  </cdr:relSizeAnchor>
  <cdr:relSizeAnchor xmlns:cdr="http://schemas.openxmlformats.org/drawingml/2006/chartDrawing">
    <cdr:from>
      <cdr:x>0.775</cdr:x>
      <cdr:y>0.35814</cdr:y>
    </cdr:from>
    <cdr:to>
      <cdr:x>1</cdr:x>
      <cdr:y>0.45582</cdr:y>
    </cdr:to>
    <cdr:sp macro="" textlink="">
      <cdr:nvSpPr>
        <cdr:cNvPr id="10" name="Rounded Rectangle 9"/>
        <cdr:cNvSpPr/>
      </cdr:nvSpPr>
      <cdr:spPr>
        <a:xfrm xmlns:a="http://schemas.openxmlformats.org/drawingml/2006/main">
          <a:off x="7086600" y="1955800"/>
          <a:ext cx="2057400" cy="533430"/>
        </a:xfrm>
        <a:prstGeom xmlns:a="http://schemas.openxmlformats.org/drawingml/2006/main" prst="roundRect">
          <a:avLst/>
        </a:prstGeom>
        <a:gradFill xmlns:a="http://schemas.openxmlformats.org/drawingml/2006/main"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Information just about available</a:t>
          </a:r>
        </a:p>
        <a:p xmlns:a="http://schemas.openxmlformats.org/drawingml/2006/main">
          <a:pPr algn="ctr"/>
          <a:r>
            <a:rPr lang="en-US" sz="900" b="1" dirty="0" smtClean="0">
              <a:solidFill>
                <a:sysClr val="windowText" lastClr="000000"/>
              </a:solidFill>
              <a:latin typeface="Arial" pitchFamily="34" charset="0"/>
              <a:cs typeface="Arial" pitchFamily="34" charset="0"/>
            </a:rPr>
            <a:t>for reporting but inadequate to make inference </a:t>
          </a:r>
          <a:endParaRPr lang="en-US" sz="900" b="1"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0.775</cdr:x>
      <cdr:y>0.02326</cdr:y>
    </cdr:from>
    <cdr:to>
      <cdr:x>1</cdr:x>
      <cdr:y>0.10698</cdr:y>
    </cdr:to>
    <cdr:sp macro="" textlink="">
      <cdr:nvSpPr>
        <cdr:cNvPr id="11" name="Rounded Rectangle 10"/>
        <cdr:cNvSpPr/>
      </cdr:nvSpPr>
      <cdr:spPr>
        <a:xfrm xmlns:a="http://schemas.openxmlformats.org/drawingml/2006/main">
          <a:off x="7086600" y="127000"/>
          <a:ext cx="2057400" cy="457195"/>
        </a:xfrm>
        <a:prstGeom xmlns:a="http://schemas.openxmlformats.org/drawingml/2006/main" prst="roundRect">
          <a:avLst/>
        </a:prstGeom>
        <a:gradFill xmlns:a="http://schemas.openxmlformats.org/drawingml/2006/main"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endParaRPr lang="en-US" sz="900" b="1" dirty="0" smtClean="0">
            <a:solidFill>
              <a:sysClr val="windowText" lastClr="000000"/>
            </a:solidFill>
            <a:latin typeface="Arial" pitchFamily="34" charset="0"/>
            <a:cs typeface="Arial" pitchFamily="34" charset="0"/>
          </a:endParaRPr>
        </a:p>
        <a:p xmlns:a="http://schemas.openxmlformats.org/drawingml/2006/main">
          <a:pPr algn="ctr"/>
          <a:r>
            <a:rPr lang="en-US" sz="900" b="1" dirty="0" smtClean="0">
              <a:solidFill>
                <a:sysClr val="windowText" lastClr="000000"/>
              </a:solidFill>
              <a:latin typeface="Arial" pitchFamily="34" charset="0"/>
              <a:cs typeface="Arial" pitchFamily="34" charset="0"/>
            </a:rPr>
            <a:t>Positive Movement of Objective</a:t>
          </a:r>
          <a:endParaRPr lang="en-US" sz="900" b="1"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0.775</cdr:x>
      <cdr:y>0.13488</cdr:y>
    </cdr:from>
    <cdr:to>
      <cdr:x>1</cdr:x>
      <cdr:y>0.2186</cdr:y>
    </cdr:to>
    <cdr:sp macro="" textlink="">
      <cdr:nvSpPr>
        <cdr:cNvPr id="12" name="Rounded Rectangle 11"/>
        <cdr:cNvSpPr/>
      </cdr:nvSpPr>
      <cdr:spPr>
        <a:xfrm xmlns:a="http://schemas.openxmlformats.org/drawingml/2006/main">
          <a:off x="7086600" y="736600"/>
          <a:ext cx="2057400" cy="457195"/>
        </a:xfrm>
        <a:prstGeom xmlns:a="http://schemas.openxmlformats.org/drawingml/2006/main" prst="roundRect">
          <a:avLst/>
        </a:prstGeom>
        <a:solidFill xmlns:a="http://schemas.openxmlformats.org/drawingml/2006/main">
          <a:srgbClr val="FFFFCC"/>
        </a:soli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Mixed Result</a:t>
          </a:r>
          <a:endParaRPr lang="en-US" sz="900" b="1"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0.775</cdr:x>
      <cdr:y>0.24651</cdr:y>
    </cdr:from>
    <cdr:to>
      <cdr:x>1</cdr:x>
      <cdr:y>0.33023</cdr:y>
    </cdr:to>
    <cdr:sp macro="" textlink="">
      <cdr:nvSpPr>
        <cdr:cNvPr id="13" name="Rounded Rectangle 12"/>
        <cdr:cNvSpPr/>
      </cdr:nvSpPr>
      <cdr:spPr>
        <a:xfrm xmlns:a="http://schemas.openxmlformats.org/drawingml/2006/main">
          <a:off x="7086600" y="1346200"/>
          <a:ext cx="2057400" cy="457195"/>
        </a:xfrm>
        <a:prstGeom xmlns:a="http://schemas.openxmlformats.org/drawingml/2006/main" prst="roundRect">
          <a:avLst/>
        </a:prstGeom>
        <a:gradFill xmlns:a="http://schemas.openxmlformats.org/drawingml/2006/main"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Negative movement of Objective</a:t>
          </a:r>
        </a:p>
        <a:p xmlns:a="http://schemas.openxmlformats.org/drawingml/2006/main">
          <a:pPr algn="ctr"/>
          <a:r>
            <a:rPr lang="en-US" sz="900" b="1" dirty="0" smtClean="0">
              <a:solidFill>
                <a:sysClr val="windowText" lastClr="000000"/>
              </a:solidFill>
              <a:latin typeface="Arial" pitchFamily="34" charset="0"/>
              <a:cs typeface="Arial" pitchFamily="34" charset="0"/>
            </a:rPr>
            <a:t>As compared to last FY</a:t>
          </a:r>
          <a:endParaRPr lang="en-US" sz="900" b="1" dirty="0">
            <a:solidFill>
              <a:sysClr val="windowText" lastClr="000000"/>
            </a:solidFill>
            <a:latin typeface="Arial" pitchFamily="34" charset="0"/>
            <a:cs typeface="Arial"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0.74537</cdr:x>
      <cdr:y>0.3125</cdr:y>
    </cdr:from>
    <cdr:to>
      <cdr:x>0.85059</cdr:x>
      <cdr:y>0.37687</cdr:y>
    </cdr:to>
    <cdr:sp macro="" textlink="">
      <cdr:nvSpPr>
        <cdr:cNvPr id="2" name="TextBox 10"/>
        <cdr:cNvSpPr txBox="1"/>
      </cdr:nvSpPr>
      <cdr:spPr>
        <a:xfrm xmlns:a="http://schemas.openxmlformats.org/drawingml/2006/main">
          <a:off x="6247714" y="1270000"/>
          <a:ext cx="881973" cy="261610"/>
        </a:xfrm>
        <a:prstGeom xmlns:a="http://schemas.openxmlformats.org/drawingml/2006/main" prst="rect">
          <a:avLst/>
        </a:prstGeom>
        <a:solidFill xmlns:a="http://schemas.openxmlformats.org/drawingml/2006/main">
          <a:srgbClr val="FF5050"/>
        </a:solidFill>
        <a:ln xmlns:a="http://schemas.openxmlformats.org/drawingml/2006/main">
          <a:solidFill>
            <a:srgbClr val="FF0000"/>
          </a:solidFill>
        </a:l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50" b="1" dirty="0" smtClean="0">
              <a:latin typeface="Arial" pitchFamily="34" charset="0"/>
              <a:cs typeface="Arial" pitchFamily="34" charset="0"/>
            </a:rPr>
            <a:t>-12% Drop</a:t>
          </a:r>
          <a:endParaRPr lang="en-IN" sz="1000" b="1" dirty="0">
            <a:latin typeface="Arial" pitchFamily="34" charset="0"/>
            <a:cs typeface="Arial"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0.55</cdr:x>
      <cdr:y>0.4</cdr:y>
    </cdr:from>
    <cdr:to>
      <cdr:x>0.74726</cdr:x>
      <cdr:y>0.52963</cdr:y>
    </cdr:to>
    <cdr:sp macro="" textlink="">
      <cdr:nvSpPr>
        <cdr:cNvPr id="2" name="TextBox 12"/>
        <cdr:cNvSpPr txBox="1"/>
      </cdr:nvSpPr>
      <cdr:spPr>
        <a:xfrm xmlns:a="http://schemas.openxmlformats.org/drawingml/2006/main">
          <a:off x="5029200" y="2133600"/>
          <a:ext cx="1803745" cy="691447"/>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Obj. 3: Increase </a:t>
          </a:r>
        </a:p>
        <a:p xmlns:a="http://schemas.openxmlformats.org/drawingml/2006/main">
          <a:pPr algn="ctr"/>
          <a:r>
            <a:rPr lang="en-US" sz="1000" b="1" dirty="0" smtClean="0">
              <a:latin typeface="Arial" pitchFamily="34" charset="0"/>
              <a:cs typeface="Arial" pitchFamily="34" charset="0"/>
            </a:rPr>
            <a:t>Awareness &amp; Appreciation</a:t>
          </a:r>
        </a:p>
        <a:p xmlns:a="http://schemas.openxmlformats.org/drawingml/2006/main">
          <a:pPr algn="ctr"/>
          <a:r>
            <a:rPr lang="en-US" sz="1000" b="1" dirty="0" smtClean="0">
              <a:latin typeface="Arial" pitchFamily="34" charset="0"/>
              <a:cs typeface="Arial" pitchFamily="34" charset="0"/>
            </a:rPr>
            <a:t>Of Srila Prabhupada</a:t>
          </a:r>
        </a:p>
        <a:p xmlns:a="http://schemas.openxmlformats.org/drawingml/2006/main">
          <a:pPr algn="ctr"/>
          <a:endParaRPr lang="en-IN" sz="1000" b="1" dirty="0">
            <a:latin typeface="Arial" pitchFamily="34" charset="0"/>
            <a:cs typeface="Arial" pitchFamily="34" charset="0"/>
          </a:endParaRPr>
        </a:p>
      </cdr:txBody>
    </cdr:sp>
  </cdr:relSizeAnchor>
  <cdr:relSizeAnchor xmlns:cdr="http://schemas.openxmlformats.org/drawingml/2006/chartDrawing">
    <cdr:from>
      <cdr:x>0.56667</cdr:x>
      <cdr:y>0.58571</cdr:y>
    </cdr:from>
    <cdr:to>
      <cdr:x>0.71326</cdr:x>
      <cdr:y>0.68715</cdr:y>
    </cdr:to>
    <cdr:sp macro="" textlink="">
      <cdr:nvSpPr>
        <cdr:cNvPr id="3" name="TextBox 12"/>
        <cdr:cNvSpPr txBox="1"/>
      </cdr:nvSpPr>
      <cdr:spPr>
        <a:xfrm xmlns:a="http://schemas.openxmlformats.org/drawingml/2006/main">
          <a:off x="5181600" y="3124200"/>
          <a:ext cx="1340419" cy="541081"/>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Distribute</a:t>
          </a:r>
        </a:p>
        <a:p xmlns:a="http://schemas.openxmlformats.org/drawingml/2006/main">
          <a:pPr algn="ctr"/>
          <a:r>
            <a:rPr lang="en-US" sz="1000" b="1" dirty="0" smtClean="0">
              <a:latin typeface="Arial" pitchFamily="34" charset="0"/>
              <a:cs typeface="Arial" pitchFamily="34" charset="0"/>
            </a:rPr>
            <a:t>Srila Prabhupada’s</a:t>
          </a:r>
        </a:p>
        <a:p xmlns:a="http://schemas.openxmlformats.org/drawingml/2006/main">
          <a:pPr algn="ctr"/>
          <a:r>
            <a:rPr lang="en-US" sz="1000" b="1" dirty="0" smtClean="0">
              <a:latin typeface="Arial" pitchFamily="34" charset="0"/>
              <a:cs typeface="Arial" pitchFamily="34" charset="0"/>
            </a:rPr>
            <a:t>Books: Obj. 4</a:t>
          </a:r>
          <a:endParaRPr lang="en-IN" sz="1000" b="1" dirty="0">
            <a:latin typeface="Arial" pitchFamily="34" charset="0"/>
            <a:cs typeface="Arial" pitchFamily="34" charset="0"/>
          </a:endParaRPr>
        </a:p>
      </cdr:txBody>
    </cdr:sp>
  </cdr:relSizeAnchor>
  <cdr:relSizeAnchor xmlns:cdr="http://schemas.openxmlformats.org/drawingml/2006/chartDrawing">
    <cdr:from>
      <cdr:x>0.25833</cdr:x>
      <cdr:y>0.74286</cdr:y>
    </cdr:from>
    <cdr:to>
      <cdr:x>0.38178</cdr:x>
      <cdr:y>0.87249</cdr:y>
    </cdr:to>
    <cdr:sp macro="" textlink="">
      <cdr:nvSpPr>
        <cdr:cNvPr id="6" name="TextBox 12"/>
        <cdr:cNvSpPr txBox="1"/>
      </cdr:nvSpPr>
      <cdr:spPr>
        <a:xfrm xmlns:a="http://schemas.openxmlformats.org/drawingml/2006/main">
          <a:off x="2362200" y="3962400"/>
          <a:ext cx="1128827" cy="691446"/>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     Increase</a:t>
          </a:r>
        </a:p>
        <a:p xmlns:a="http://schemas.openxmlformats.org/drawingml/2006/main">
          <a:pPr algn="ctr"/>
          <a:r>
            <a:rPr lang="en-US" sz="1000" b="1" dirty="0" smtClean="0">
              <a:latin typeface="Arial" pitchFamily="34" charset="0"/>
              <a:cs typeface="Arial" pitchFamily="34" charset="0"/>
            </a:rPr>
            <a:t>  Krishna</a:t>
          </a:r>
        </a:p>
        <a:p xmlns:a="http://schemas.openxmlformats.org/drawingml/2006/main">
          <a:pPr algn="ctr"/>
          <a:r>
            <a:rPr lang="en-US" sz="1000" b="1" dirty="0" smtClean="0">
              <a:latin typeface="Arial" pitchFamily="34" charset="0"/>
              <a:cs typeface="Arial" pitchFamily="34" charset="0"/>
            </a:rPr>
            <a:t>Consciousness</a:t>
          </a:r>
        </a:p>
        <a:p xmlns:a="http://schemas.openxmlformats.org/drawingml/2006/main">
          <a:pPr algn="ctr"/>
          <a:r>
            <a:rPr lang="en-US" sz="1000" b="1" dirty="0" smtClean="0">
              <a:latin typeface="Arial" pitchFamily="34" charset="0"/>
              <a:cs typeface="Arial" pitchFamily="34" charset="0"/>
            </a:rPr>
            <a:t>Obj. 7</a:t>
          </a:r>
          <a:endParaRPr lang="en-IN" sz="1000" b="1" dirty="0">
            <a:latin typeface="Arial" pitchFamily="34" charset="0"/>
            <a:cs typeface="Arial" pitchFamily="34" charset="0"/>
          </a:endParaRPr>
        </a:p>
      </cdr:txBody>
    </cdr:sp>
  </cdr:relSizeAnchor>
  <cdr:relSizeAnchor xmlns:cdr="http://schemas.openxmlformats.org/drawingml/2006/chartDrawing">
    <cdr:from>
      <cdr:x>0.775</cdr:x>
      <cdr:y>0.48372</cdr:y>
    </cdr:from>
    <cdr:to>
      <cdr:x>1</cdr:x>
      <cdr:y>0.56744</cdr:y>
    </cdr:to>
    <cdr:sp macro="" textlink="">
      <cdr:nvSpPr>
        <cdr:cNvPr id="9" name="Rounded Rectangle 8"/>
        <cdr:cNvSpPr/>
      </cdr:nvSpPr>
      <cdr:spPr>
        <a:xfrm xmlns:a="http://schemas.openxmlformats.org/drawingml/2006/main">
          <a:off x="7086600" y="2641600"/>
          <a:ext cx="2057400" cy="457195"/>
        </a:xfrm>
        <a:prstGeom xmlns:a="http://schemas.openxmlformats.org/drawingml/2006/main" prst="roundRect">
          <a:avLst/>
        </a:prstGeom>
        <a:solidFill xmlns:a="http://schemas.openxmlformats.org/drawingml/2006/main">
          <a:srgbClr val="F8F8F8"/>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900" b="1" dirty="0" smtClean="0">
              <a:solidFill>
                <a:schemeClr val="tx1"/>
              </a:solidFill>
              <a:latin typeface="Arial" pitchFamily="34" charset="0"/>
              <a:cs typeface="Arial" pitchFamily="34" charset="0"/>
            </a:rPr>
            <a:t>Information in-sufficient or not</a:t>
          </a:r>
        </a:p>
        <a:p xmlns:a="http://schemas.openxmlformats.org/drawingml/2006/main">
          <a:pPr algn="ctr"/>
          <a:r>
            <a:rPr lang="en-US" sz="900" b="1" dirty="0" smtClean="0">
              <a:solidFill>
                <a:schemeClr val="tx1"/>
              </a:solidFill>
              <a:latin typeface="Arial" pitchFamily="34" charset="0"/>
              <a:cs typeface="Arial" pitchFamily="34" charset="0"/>
            </a:rPr>
            <a:t>Available for reporting</a:t>
          </a:r>
          <a:endParaRPr lang="en-US" sz="900" b="1" dirty="0">
            <a:solidFill>
              <a:schemeClr val="tx1"/>
            </a:solidFill>
            <a:latin typeface="Arial" pitchFamily="34" charset="0"/>
            <a:cs typeface="Arial" pitchFamily="34" charset="0"/>
          </a:endParaRPr>
        </a:p>
      </cdr:txBody>
    </cdr:sp>
  </cdr:relSizeAnchor>
  <cdr:relSizeAnchor xmlns:cdr="http://schemas.openxmlformats.org/drawingml/2006/chartDrawing">
    <cdr:from>
      <cdr:x>0.775</cdr:x>
      <cdr:y>0.35814</cdr:y>
    </cdr:from>
    <cdr:to>
      <cdr:x>1</cdr:x>
      <cdr:y>0.45582</cdr:y>
    </cdr:to>
    <cdr:sp macro="" textlink="">
      <cdr:nvSpPr>
        <cdr:cNvPr id="10" name="Rounded Rectangle 9"/>
        <cdr:cNvSpPr/>
      </cdr:nvSpPr>
      <cdr:spPr>
        <a:xfrm xmlns:a="http://schemas.openxmlformats.org/drawingml/2006/main">
          <a:off x="7086600" y="1955800"/>
          <a:ext cx="2057400" cy="533430"/>
        </a:xfrm>
        <a:prstGeom xmlns:a="http://schemas.openxmlformats.org/drawingml/2006/main" prst="roundRect">
          <a:avLst/>
        </a:prstGeom>
        <a:gradFill xmlns:a="http://schemas.openxmlformats.org/drawingml/2006/main"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Information just about available</a:t>
          </a:r>
        </a:p>
        <a:p xmlns:a="http://schemas.openxmlformats.org/drawingml/2006/main">
          <a:pPr algn="ctr"/>
          <a:r>
            <a:rPr lang="en-US" sz="900" b="1" dirty="0" smtClean="0">
              <a:solidFill>
                <a:sysClr val="windowText" lastClr="000000"/>
              </a:solidFill>
              <a:latin typeface="Arial" pitchFamily="34" charset="0"/>
              <a:cs typeface="Arial" pitchFamily="34" charset="0"/>
            </a:rPr>
            <a:t>for reporting but inadequate to make inference </a:t>
          </a:r>
          <a:endParaRPr lang="en-US" sz="900" b="1"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0.775</cdr:x>
      <cdr:y>0.24651</cdr:y>
    </cdr:from>
    <cdr:to>
      <cdr:x>1</cdr:x>
      <cdr:y>0.33023</cdr:y>
    </cdr:to>
    <cdr:sp macro="" textlink="">
      <cdr:nvSpPr>
        <cdr:cNvPr id="13" name="Rounded Rectangle 12"/>
        <cdr:cNvSpPr/>
      </cdr:nvSpPr>
      <cdr:spPr>
        <a:xfrm xmlns:a="http://schemas.openxmlformats.org/drawingml/2006/main">
          <a:off x="7086600" y="1346200"/>
          <a:ext cx="2057400" cy="457195"/>
        </a:xfrm>
        <a:prstGeom xmlns:a="http://schemas.openxmlformats.org/drawingml/2006/main" prst="roundRect">
          <a:avLst/>
        </a:prstGeom>
        <a:gradFill xmlns:a="http://schemas.openxmlformats.org/drawingml/2006/main"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Negative movement of Objective</a:t>
          </a:r>
        </a:p>
        <a:p xmlns:a="http://schemas.openxmlformats.org/drawingml/2006/main">
          <a:pPr algn="ctr"/>
          <a:r>
            <a:rPr lang="en-US" sz="900" b="1" dirty="0" smtClean="0">
              <a:solidFill>
                <a:sysClr val="windowText" lastClr="000000"/>
              </a:solidFill>
              <a:latin typeface="Arial" pitchFamily="34" charset="0"/>
              <a:cs typeface="Arial" pitchFamily="34" charset="0"/>
            </a:rPr>
            <a:t>As compared to last FY</a:t>
          </a:r>
          <a:endParaRPr lang="en-US" sz="900" b="1" dirty="0">
            <a:solidFill>
              <a:sysClr val="windowText" lastClr="000000"/>
            </a:solidFill>
            <a:latin typeface="Arial" pitchFamily="34" charset="0"/>
            <a:cs typeface="Arial"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0.38889</cdr:x>
      <cdr:y>0.75714</cdr:y>
    </cdr:from>
    <cdr:to>
      <cdr:x>0.49691</cdr:x>
      <cdr:y>0.88677</cdr:y>
    </cdr:to>
    <cdr:sp macro="" textlink="">
      <cdr:nvSpPr>
        <cdr:cNvPr id="4" name="TextBox 12"/>
        <cdr:cNvSpPr txBox="1"/>
      </cdr:nvSpPr>
      <cdr:spPr>
        <a:xfrm xmlns:a="http://schemas.openxmlformats.org/drawingml/2006/main">
          <a:off x="3200400" y="4038600"/>
          <a:ext cx="888962" cy="691447"/>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Missionary</a:t>
          </a:r>
        </a:p>
        <a:p xmlns:a="http://schemas.openxmlformats.org/drawingml/2006/main">
          <a:pPr algn="ctr"/>
          <a:r>
            <a:rPr lang="en-US" sz="1000" b="1" dirty="0" smtClean="0">
              <a:latin typeface="Arial" pitchFamily="34" charset="0"/>
              <a:cs typeface="Arial" pitchFamily="34" charset="0"/>
            </a:rPr>
            <a:t>(Ashram)</a:t>
          </a:r>
        </a:p>
        <a:p xmlns:a="http://schemas.openxmlformats.org/drawingml/2006/main">
          <a:pPr algn="ctr"/>
          <a:r>
            <a:rPr lang="en-US" sz="1000" b="1" dirty="0" smtClean="0">
              <a:latin typeface="Arial" pitchFamily="34" charset="0"/>
              <a:cs typeface="Arial" pitchFamily="34" charset="0"/>
            </a:rPr>
            <a:t>Development</a:t>
          </a:r>
        </a:p>
        <a:p xmlns:a="http://schemas.openxmlformats.org/drawingml/2006/main">
          <a:pPr algn="ctr"/>
          <a:r>
            <a:rPr lang="en-US" sz="1000" b="1" dirty="0" smtClean="0">
              <a:latin typeface="Arial" pitchFamily="34" charset="0"/>
              <a:cs typeface="Arial" pitchFamily="34" charset="0"/>
            </a:rPr>
            <a:t>Obj. 5</a:t>
          </a:r>
          <a:endParaRPr lang="en-IN" sz="1000" b="1" dirty="0">
            <a:latin typeface="Arial" pitchFamily="34" charset="0"/>
            <a:cs typeface="Arial" pitchFamily="34" charset="0"/>
          </a:endParaRPr>
        </a:p>
      </cdr:txBody>
    </cdr:sp>
  </cdr:relSizeAnchor>
  <cdr:relSizeAnchor xmlns:cdr="http://schemas.openxmlformats.org/drawingml/2006/chartDrawing">
    <cdr:from>
      <cdr:x>0.11111</cdr:x>
      <cdr:y>0</cdr:y>
    </cdr:from>
    <cdr:to>
      <cdr:x>0.50926</cdr:x>
      <cdr:y>0.08372</cdr:y>
    </cdr:to>
    <cdr:sp macro="" textlink="">
      <cdr:nvSpPr>
        <cdr:cNvPr id="12" name="Rounded Rectangle 11"/>
        <cdr:cNvSpPr/>
      </cdr:nvSpPr>
      <cdr:spPr>
        <a:xfrm xmlns:a="http://schemas.openxmlformats.org/drawingml/2006/main">
          <a:off x="914400" y="-304800"/>
          <a:ext cx="3276615" cy="446562"/>
        </a:xfrm>
        <a:prstGeom xmlns:a="http://schemas.openxmlformats.org/drawingml/2006/main" prst="roundRect">
          <a:avLst/>
        </a:prstGeom>
        <a:solidFill xmlns:a="http://schemas.openxmlformats.org/drawingml/2006/main">
          <a:srgbClr val="FFFF99"/>
        </a:soli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1200" b="1" dirty="0" smtClean="0">
              <a:solidFill>
                <a:sysClr val="windowText" lastClr="000000"/>
              </a:solidFill>
              <a:latin typeface="Arial" pitchFamily="34" charset="0"/>
              <a:cs typeface="Arial" pitchFamily="34" charset="0"/>
            </a:rPr>
            <a:t>Moderately Positive movement</a:t>
          </a:r>
        </a:p>
        <a:p xmlns:a="http://schemas.openxmlformats.org/drawingml/2006/main">
          <a:pPr algn="ctr"/>
          <a:r>
            <a:rPr lang="en-US" sz="1200" b="1" dirty="0" smtClean="0">
              <a:solidFill>
                <a:sysClr val="windowText" lastClr="000000"/>
              </a:solidFill>
              <a:latin typeface="Arial" pitchFamily="34" charset="0"/>
              <a:cs typeface="Arial" pitchFamily="34" charset="0"/>
            </a:rPr>
            <a:t>Of Objective</a:t>
          </a:r>
          <a:endParaRPr lang="en-US" sz="1200" b="1" dirty="0">
            <a:solidFill>
              <a:sysClr val="windowText" lastClr="000000"/>
            </a:solidFill>
            <a:latin typeface="Arial" pitchFamily="34" charset="0"/>
            <a:cs typeface="Arial" pitchFamily="34"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0.40476</cdr:x>
      <cdr:y>0.72093</cdr:y>
    </cdr:from>
    <cdr:to>
      <cdr:x>0.48403</cdr:x>
      <cdr:y>0.82238</cdr:y>
    </cdr:to>
    <cdr:sp macro="" textlink="">
      <cdr:nvSpPr>
        <cdr:cNvPr id="5" name="TextBox 12"/>
        <cdr:cNvSpPr txBox="1"/>
      </cdr:nvSpPr>
      <cdr:spPr>
        <a:xfrm xmlns:a="http://schemas.openxmlformats.org/drawingml/2006/main">
          <a:off x="2590800" y="3937000"/>
          <a:ext cx="507391" cy="554019"/>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Cultivate</a:t>
          </a:r>
        </a:p>
        <a:p xmlns:a="http://schemas.openxmlformats.org/drawingml/2006/main">
          <a:pPr algn="ctr"/>
          <a:r>
            <a:rPr lang="en-US" sz="1000" b="1" dirty="0" smtClean="0">
              <a:latin typeface="Arial" pitchFamily="34" charset="0"/>
              <a:cs typeface="Arial" pitchFamily="34" charset="0"/>
            </a:rPr>
            <a:t>Donors</a:t>
          </a:r>
        </a:p>
        <a:p xmlns:a="http://schemas.openxmlformats.org/drawingml/2006/main">
          <a:pPr algn="ctr"/>
          <a:r>
            <a:rPr lang="en-US" sz="1000" b="1" dirty="0" smtClean="0">
              <a:latin typeface="Arial" pitchFamily="34" charset="0"/>
              <a:cs typeface="Arial" pitchFamily="34" charset="0"/>
            </a:rPr>
            <a:t>Obj. 6</a:t>
          </a:r>
          <a:endParaRPr lang="en-IN" sz="1000" b="1" dirty="0">
            <a:latin typeface="Arial" pitchFamily="34" charset="0"/>
            <a:cs typeface="Arial" pitchFamily="34" charset="0"/>
          </a:endParaRPr>
        </a:p>
      </cdr:txBody>
    </cdr:sp>
  </cdr:relSizeAnchor>
  <cdr:relSizeAnchor xmlns:cdr="http://schemas.openxmlformats.org/drawingml/2006/chartDrawing">
    <cdr:from>
      <cdr:x>0.2381</cdr:x>
      <cdr:y>0.0093</cdr:y>
    </cdr:from>
    <cdr:to>
      <cdr:x>0.7619</cdr:x>
      <cdr:y>0.09302</cdr:y>
    </cdr:to>
    <cdr:sp macro="" textlink="">
      <cdr:nvSpPr>
        <cdr:cNvPr id="13" name="Rounded Rectangle 12"/>
        <cdr:cNvSpPr/>
      </cdr:nvSpPr>
      <cdr:spPr>
        <a:xfrm xmlns:a="http://schemas.openxmlformats.org/drawingml/2006/main">
          <a:off x="1524000" y="50800"/>
          <a:ext cx="3352800" cy="457195"/>
        </a:xfrm>
        <a:prstGeom xmlns:a="http://schemas.openxmlformats.org/drawingml/2006/main" prst="roundRect">
          <a:avLst/>
        </a:prstGeom>
        <a:gradFill xmlns:a="http://schemas.openxmlformats.org/drawingml/2006/main"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1200" b="1" dirty="0" smtClean="0">
              <a:solidFill>
                <a:sysClr val="windowText" lastClr="000000"/>
              </a:solidFill>
              <a:latin typeface="Arial" pitchFamily="34" charset="0"/>
              <a:cs typeface="Arial" pitchFamily="34" charset="0"/>
            </a:rPr>
            <a:t>Negative movement of Objective</a:t>
          </a:r>
        </a:p>
        <a:p xmlns:a="http://schemas.openxmlformats.org/drawingml/2006/main">
          <a:pPr algn="ctr"/>
          <a:r>
            <a:rPr lang="en-US" sz="1200" b="1" dirty="0" smtClean="0">
              <a:solidFill>
                <a:sysClr val="windowText" lastClr="000000"/>
              </a:solidFill>
              <a:latin typeface="Arial" pitchFamily="34" charset="0"/>
              <a:cs typeface="Arial" pitchFamily="34" charset="0"/>
            </a:rPr>
            <a:t>As compared to last FY</a:t>
          </a:r>
          <a:endParaRPr lang="en-US" sz="1200" b="1" dirty="0">
            <a:solidFill>
              <a:sysClr val="windowText" lastClr="000000"/>
            </a:solidFill>
            <a:latin typeface="Arial" pitchFamily="34" charset="0"/>
            <a:cs typeface="Arial" pitchFamily="34"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0.31667</cdr:x>
      <cdr:y>0.62857</cdr:y>
    </cdr:from>
    <cdr:to>
      <cdr:x>0.3586</cdr:x>
      <cdr:y>0.67617</cdr:y>
    </cdr:to>
    <cdr:sp macro="" textlink="">
      <cdr:nvSpPr>
        <cdr:cNvPr id="2" name="TextBox 11"/>
        <cdr:cNvSpPr txBox="1"/>
      </cdr:nvSpPr>
      <cdr:spPr>
        <a:xfrm xmlns:a="http://schemas.openxmlformats.org/drawingml/2006/main">
          <a:off x="2895600" y="3352800"/>
          <a:ext cx="383438" cy="25391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0.125</cdr:x>
      <cdr:y>0.56744</cdr:y>
    </cdr:from>
    <cdr:to>
      <cdr:x>0.28228</cdr:x>
      <cdr:y>0.66889</cdr:y>
    </cdr:to>
    <cdr:sp macro="" textlink="">
      <cdr:nvSpPr>
        <cdr:cNvPr id="7" name="TextBox 12"/>
        <cdr:cNvSpPr txBox="1"/>
      </cdr:nvSpPr>
      <cdr:spPr>
        <a:xfrm xmlns:a="http://schemas.openxmlformats.org/drawingml/2006/main">
          <a:off x="609600" y="3098800"/>
          <a:ext cx="767024" cy="554019"/>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Creation of for Profit</a:t>
          </a:r>
        </a:p>
        <a:p xmlns:a="http://schemas.openxmlformats.org/drawingml/2006/main">
          <a:pPr algn="ctr"/>
          <a:r>
            <a:rPr lang="en-US" sz="1000" b="1" dirty="0" smtClean="0">
              <a:latin typeface="Arial" pitchFamily="34" charset="0"/>
              <a:cs typeface="Arial" pitchFamily="34" charset="0"/>
            </a:rPr>
            <a:t>Activities</a:t>
          </a:r>
        </a:p>
        <a:p xmlns:a="http://schemas.openxmlformats.org/drawingml/2006/main">
          <a:pPr algn="ctr"/>
          <a:r>
            <a:rPr lang="en-US" sz="1000" b="1" dirty="0" smtClean="0">
              <a:latin typeface="Arial" pitchFamily="34" charset="0"/>
              <a:cs typeface="Arial" pitchFamily="34" charset="0"/>
            </a:rPr>
            <a:t>Obj. 8</a:t>
          </a:r>
          <a:endParaRPr lang="en-IN" sz="1000" b="1" dirty="0">
            <a:latin typeface="Arial" pitchFamily="34" charset="0"/>
            <a:cs typeface="Arial" pitchFamily="34" charset="0"/>
          </a:endParaRPr>
        </a:p>
      </cdr:txBody>
    </cdr:sp>
  </cdr:relSizeAnchor>
  <cdr:relSizeAnchor xmlns:cdr="http://schemas.openxmlformats.org/drawingml/2006/chartDrawing">
    <cdr:from>
      <cdr:x>0.08</cdr:x>
      <cdr:y>0</cdr:y>
    </cdr:from>
    <cdr:to>
      <cdr:x>1</cdr:x>
      <cdr:y>0.08372</cdr:y>
    </cdr:to>
    <cdr:sp macro="" textlink="">
      <cdr:nvSpPr>
        <cdr:cNvPr id="12" name="Rounded Rectangle 11"/>
        <cdr:cNvSpPr/>
      </cdr:nvSpPr>
      <cdr:spPr>
        <a:xfrm xmlns:a="http://schemas.openxmlformats.org/drawingml/2006/main">
          <a:off x="457200" y="-25400"/>
          <a:ext cx="5257800" cy="457195"/>
        </a:xfrm>
        <a:prstGeom xmlns:a="http://schemas.openxmlformats.org/drawingml/2006/main" prst="roundRect">
          <a:avLst/>
        </a:prstGeom>
        <a:solidFill xmlns:a="http://schemas.openxmlformats.org/drawingml/2006/main">
          <a:srgbClr val="FFFF99"/>
        </a:soli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1600" b="1" dirty="0" smtClean="0">
              <a:solidFill>
                <a:sysClr val="windowText" lastClr="000000"/>
              </a:solidFill>
              <a:latin typeface="Arial" pitchFamily="34" charset="0"/>
              <a:cs typeface="Arial" pitchFamily="34" charset="0"/>
            </a:rPr>
            <a:t>Mixed Results</a:t>
          </a:r>
          <a:endParaRPr lang="en-US" sz="1600" b="1" dirty="0">
            <a:solidFill>
              <a:sysClr val="windowText" lastClr="000000"/>
            </a:solidFill>
            <a:latin typeface="Arial" pitchFamily="34" charset="0"/>
            <a:cs typeface="Arial" pitchFamily="34"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0.6</cdr:x>
      <cdr:y>0.37209</cdr:y>
    </cdr:from>
    <cdr:to>
      <cdr:x>0.75448</cdr:x>
      <cdr:y>0.5299</cdr:y>
    </cdr:to>
    <cdr:sp macro="" textlink="">
      <cdr:nvSpPr>
        <cdr:cNvPr id="2" name="TextBox 12"/>
        <cdr:cNvSpPr txBox="1"/>
      </cdr:nvSpPr>
      <cdr:spPr>
        <a:xfrm xmlns:a="http://schemas.openxmlformats.org/drawingml/2006/main">
          <a:off x="5486400" y="2032000"/>
          <a:ext cx="1412566" cy="861774"/>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Increase </a:t>
          </a:r>
        </a:p>
        <a:p xmlns:a="http://schemas.openxmlformats.org/drawingml/2006/main">
          <a:pPr algn="ctr"/>
          <a:r>
            <a:rPr lang="en-US" sz="1000" b="1" dirty="0" smtClean="0">
              <a:latin typeface="Arial" pitchFamily="34" charset="0"/>
              <a:cs typeface="Arial" pitchFamily="34" charset="0"/>
            </a:rPr>
            <a:t>Awareness &amp; </a:t>
          </a:r>
        </a:p>
        <a:p xmlns:a="http://schemas.openxmlformats.org/drawingml/2006/main">
          <a:pPr algn="ctr"/>
          <a:r>
            <a:rPr lang="en-US" sz="1000" b="1" dirty="0" smtClean="0">
              <a:latin typeface="Arial" pitchFamily="34" charset="0"/>
              <a:cs typeface="Arial" pitchFamily="34" charset="0"/>
            </a:rPr>
            <a:t>Appreciation</a:t>
          </a:r>
        </a:p>
        <a:p xmlns:a="http://schemas.openxmlformats.org/drawingml/2006/main">
          <a:pPr algn="ctr"/>
          <a:r>
            <a:rPr lang="en-US" sz="1000" b="1" dirty="0" smtClean="0">
              <a:latin typeface="Arial" pitchFamily="34" charset="0"/>
              <a:cs typeface="Arial" pitchFamily="34" charset="0"/>
            </a:rPr>
            <a:t>Of Srila Prabhupada</a:t>
          </a:r>
        </a:p>
        <a:p xmlns:a="http://schemas.openxmlformats.org/drawingml/2006/main">
          <a:pPr algn="ctr"/>
          <a:endParaRPr lang="en-IN" sz="1000" b="1" dirty="0">
            <a:latin typeface="Arial" pitchFamily="34" charset="0"/>
            <a:cs typeface="Arial" pitchFamily="34" charset="0"/>
          </a:endParaRPr>
        </a:p>
      </cdr:txBody>
    </cdr:sp>
  </cdr:relSizeAnchor>
  <cdr:relSizeAnchor xmlns:cdr="http://schemas.openxmlformats.org/drawingml/2006/chartDrawing">
    <cdr:from>
      <cdr:x>0.56667</cdr:x>
      <cdr:y>0.5814</cdr:y>
    </cdr:from>
    <cdr:to>
      <cdr:x>0.71326</cdr:x>
      <cdr:y>0.68284</cdr:y>
    </cdr:to>
    <cdr:sp macro="" textlink="">
      <cdr:nvSpPr>
        <cdr:cNvPr id="3" name="TextBox 12"/>
        <cdr:cNvSpPr txBox="1"/>
      </cdr:nvSpPr>
      <cdr:spPr>
        <a:xfrm xmlns:a="http://schemas.openxmlformats.org/drawingml/2006/main">
          <a:off x="5181600" y="3175000"/>
          <a:ext cx="1340432"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Distribute</a:t>
          </a:r>
        </a:p>
        <a:p xmlns:a="http://schemas.openxmlformats.org/drawingml/2006/main">
          <a:pPr algn="ctr"/>
          <a:r>
            <a:rPr lang="en-US" sz="1000" b="1" dirty="0" smtClean="0">
              <a:latin typeface="Arial" pitchFamily="34" charset="0"/>
              <a:cs typeface="Arial" pitchFamily="34" charset="0"/>
            </a:rPr>
            <a:t>Srila Prabhupada’s</a:t>
          </a:r>
        </a:p>
        <a:p xmlns:a="http://schemas.openxmlformats.org/drawingml/2006/main">
          <a:pPr algn="ctr"/>
          <a:r>
            <a:rPr lang="en-US" sz="1000" b="1" dirty="0" smtClean="0">
              <a:latin typeface="Arial" pitchFamily="34" charset="0"/>
              <a:cs typeface="Arial" pitchFamily="34" charset="0"/>
            </a:rPr>
            <a:t>Books: Obj. 4</a:t>
          </a:r>
          <a:endParaRPr lang="en-IN" sz="1000" b="1" dirty="0">
            <a:latin typeface="Arial" pitchFamily="34" charset="0"/>
            <a:cs typeface="Arial" pitchFamily="34" charset="0"/>
          </a:endParaRPr>
        </a:p>
      </cdr:txBody>
    </cdr:sp>
  </cdr:relSizeAnchor>
  <cdr:relSizeAnchor xmlns:cdr="http://schemas.openxmlformats.org/drawingml/2006/chartDrawing">
    <cdr:from>
      <cdr:x>0.51667</cdr:x>
      <cdr:y>0.76279</cdr:y>
    </cdr:from>
    <cdr:to>
      <cdr:x>0.62469</cdr:x>
      <cdr:y>0.89242</cdr:y>
    </cdr:to>
    <cdr:sp macro="" textlink="">
      <cdr:nvSpPr>
        <cdr:cNvPr id="4" name="TextBox 12"/>
        <cdr:cNvSpPr txBox="1"/>
      </cdr:nvSpPr>
      <cdr:spPr>
        <a:xfrm xmlns:a="http://schemas.openxmlformats.org/drawingml/2006/main">
          <a:off x="4724400" y="4165600"/>
          <a:ext cx="987770" cy="707886"/>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Missionary</a:t>
          </a:r>
        </a:p>
        <a:p xmlns:a="http://schemas.openxmlformats.org/drawingml/2006/main">
          <a:pPr algn="ctr"/>
          <a:r>
            <a:rPr lang="en-US" sz="1000" b="1" dirty="0" smtClean="0">
              <a:latin typeface="Arial" pitchFamily="34" charset="0"/>
              <a:cs typeface="Arial" pitchFamily="34" charset="0"/>
            </a:rPr>
            <a:t>(Ashram)</a:t>
          </a:r>
        </a:p>
        <a:p xmlns:a="http://schemas.openxmlformats.org/drawingml/2006/main">
          <a:pPr algn="ctr"/>
          <a:r>
            <a:rPr lang="en-US" sz="1000" b="1" dirty="0" smtClean="0">
              <a:latin typeface="Arial" pitchFamily="34" charset="0"/>
              <a:cs typeface="Arial" pitchFamily="34" charset="0"/>
            </a:rPr>
            <a:t>Development</a:t>
          </a:r>
        </a:p>
        <a:p xmlns:a="http://schemas.openxmlformats.org/drawingml/2006/main">
          <a:pPr algn="ctr"/>
          <a:r>
            <a:rPr lang="en-US" sz="1000" b="1" dirty="0" smtClean="0">
              <a:latin typeface="Arial" pitchFamily="34" charset="0"/>
              <a:cs typeface="Arial" pitchFamily="34" charset="0"/>
            </a:rPr>
            <a:t>Obj. 5</a:t>
          </a:r>
          <a:endParaRPr lang="en-IN" sz="1000" b="1" dirty="0">
            <a:latin typeface="Arial" pitchFamily="34" charset="0"/>
            <a:cs typeface="Arial" pitchFamily="34" charset="0"/>
          </a:endParaRPr>
        </a:p>
      </cdr:txBody>
    </cdr:sp>
  </cdr:relSizeAnchor>
  <cdr:relSizeAnchor xmlns:cdr="http://schemas.openxmlformats.org/drawingml/2006/chartDrawing">
    <cdr:from>
      <cdr:x>0.40316</cdr:x>
      <cdr:y>0.84651</cdr:y>
    </cdr:from>
    <cdr:to>
      <cdr:x>0.48243</cdr:x>
      <cdr:y>0.94796</cdr:y>
    </cdr:to>
    <cdr:sp macro="" textlink="">
      <cdr:nvSpPr>
        <cdr:cNvPr id="5" name="TextBox 12"/>
        <cdr:cNvSpPr txBox="1"/>
      </cdr:nvSpPr>
      <cdr:spPr>
        <a:xfrm xmlns:a="http://schemas.openxmlformats.org/drawingml/2006/main">
          <a:off x="3686455" y="4622800"/>
          <a:ext cx="724878"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Cultivate</a:t>
          </a:r>
        </a:p>
        <a:p xmlns:a="http://schemas.openxmlformats.org/drawingml/2006/main">
          <a:pPr algn="ctr"/>
          <a:r>
            <a:rPr lang="en-US" sz="1000" b="1" dirty="0" smtClean="0">
              <a:latin typeface="Arial" pitchFamily="34" charset="0"/>
              <a:cs typeface="Arial" pitchFamily="34" charset="0"/>
            </a:rPr>
            <a:t>Donors</a:t>
          </a:r>
        </a:p>
        <a:p xmlns:a="http://schemas.openxmlformats.org/drawingml/2006/main">
          <a:pPr algn="ctr"/>
          <a:r>
            <a:rPr lang="en-US" sz="1000" b="1" dirty="0" smtClean="0">
              <a:latin typeface="Arial" pitchFamily="34" charset="0"/>
              <a:cs typeface="Arial" pitchFamily="34" charset="0"/>
            </a:rPr>
            <a:t>Obj. 6</a:t>
          </a:r>
          <a:endParaRPr lang="en-IN" sz="1000" b="1" dirty="0">
            <a:latin typeface="Arial" pitchFamily="34" charset="0"/>
            <a:cs typeface="Arial" pitchFamily="34" charset="0"/>
          </a:endParaRPr>
        </a:p>
      </cdr:txBody>
    </cdr:sp>
  </cdr:relSizeAnchor>
  <cdr:relSizeAnchor xmlns:cdr="http://schemas.openxmlformats.org/drawingml/2006/chartDrawing">
    <cdr:from>
      <cdr:x>0.25</cdr:x>
      <cdr:y>0.76279</cdr:y>
    </cdr:from>
    <cdr:to>
      <cdr:x>0.37345</cdr:x>
      <cdr:y>0.89242</cdr:y>
    </cdr:to>
    <cdr:sp macro="" textlink="">
      <cdr:nvSpPr>
        <cdr:cNvPr id="6" name="TextBox 12"/>
        <cdr:cNvSpPr txBox="1"/>
      </cdr:nvSpPr>
      <cdr:spPr>
        <a:xfrm xmlns:a="http://schemas.openxmlformats.org/drawingml/2006/main">
          <a:off x="2286000" y="4165600"/>
          <a:ext cx="1128834" cy="707886"/>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     Increase</a:t>
          </a:r>
        </a:p>
        <a:p xmlns:a="http://schemas.openxmlformats.org/drawingml/2006/main">
          <a:pPr algn="ctr"/>
          <a:r>
            <a:rPr lang="en-US" sz="1000" b="1" dirty="0" smtClean="0">
              <a:latin typeface="Arial" pitchFamily="34" charset="0"/>
              <a:cs typeface="Arial" pitchFamily="34" charset="0"/>
            </a:rPr>
            <a:t>  Krishna</a:t>
          </a:r>
        </a:p>
        <a:p xmlns:a="http://schemas.openxmlformats.org/drawingml/2006/main">
          <a:pPr algn="ctr"/>
          <a:r>
            <a:rPr lang="en-US" sz="1000" b="1" dirty="0" smtClean="0">
              <a:latin typeface="Arial" pitchFamily="34" charset="0"/>
              <a:cs typeface="Arial" pitchFamily="34" charset="0"/>
            </a:rPr>
            <a:t>Consciousness</a:t>
          </a:r>
        </a:p>
        <a:p xmlns:a="http://schemas.openxmlformats.org/drawingml/2006/main">
          <a:pPr algn="ctr"/>
          <a:r>
            <a:rPr lang="en-US" sz="1000" b="1" dirty="0" smtClean="0">
              <a:latin typeface="Arial" pitchFamily="34" charset="0"/>
              <a:cs typeface="Arial" pitchFamily="34" charset="0"/>
            </a:rPr>
            <a:t>Obj. 7</a:t>
          </a:r>
          <a:endParaRPr lang="en-IN" sz="1000" b="1" dirty="0">
            <a:latin typeface="Arial" pitchFamily="34" charset="0"/>
            <a:cs typeface="Arial" pitchFamily="34" charset="0"/>
          </a:endParaRPr>
        </a:p>
      </cdr:txBody>
    </cdr:sp>
  </cdr:relSizeAnchor>
  <cdr:relSizeAnchor xmlns:cdr="http://schemas.openxmlformats.org/drawingml/2006/chartDrawing">
    <cdr:from>
      <cdr:x>0.15582</cdr:x>
      <cdr:y>0.6093</cdr:y>
    </cdr:from>
    <cdr:to>
      <cdr:x>0.3131</cdr:x>
      <cdr:y>0.71075</cdr:y>
    </cdr:to>
    <cdr:sp macro="" textlink="">
      <cdr:nvSpPr>
        <cdr:cNvPr id="7" name="TextBox 12"/>
        <cdr:cNvSpPr txBox="1"/>
      </cdr:nvSpPr>
      <cdr:spPr>
        <a:xfrm xmlns:a="http://schemas.openxmlformats.org/drawingml/2006/main">
          <a:off x="1424788" y="3327400"/>
          <a:ext cx="1438214"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Creation of for Profit</a:t>
          </a:r>
        </a:p>
        <a:p xmlns:a="http://schemas.openxmlformats.org/drawingml/2006/main">
          <a:pPr algn="ctr"/>
          <a:r>
            <a:rPr lang="en-US" sz="1000" b="1" dirty="0" smtClean="0">
              <a:latin typeface="Arial" pitchFamily="34" charset="0"/>
              <a:cs typeface="Arial" pitchFamily="34" charset="0"/>
            </a:rPr>
            <a:t>Activities</a:t>
          </a:r>
        </a:p>
        <a:p xmlns:a="http://schemas.openxmlformats.org/drawingml/2006/main">
          <a:pPr algn="ctr"/>
          <a:r>
            <a:rPr lang="en-US" sz="1000" b="1" dirty="0" smtClean="0">
              <a:latin typeface="Arial" pitchFamily="34" charset="0"/>
              <a:cs typeface="Arial" pitchFamily="34" charset="0"/>
            </a:rPr>
            <a:t>Obj. 8</a:t>
          </a:r>
          <a:endParaRPr lang="en-IN" sz="1000" b="1" dirty="0">
            <a:latin typeface="Arial" pitchFamily="34" charset="0"/>
            <a:cs typeface="Arial" pitchFamily="34" charset="0"/>
          </a:endParaRPr>
        </a:p>
      </cdr:txBody>
    </cdr:sp>
  </cdr:relSizeAnchor>
  <cdr:relSizeAnchor xmlns:cdr="http://schemas.openxmlformats.org/drawingml/2006/chartDrawing">
    <cdr:from>
      <cdr:x>0.31667</cdr:x>
      <cdr:y>0.05116</cdr:y>
    </cdr:from>
    <cdr:to>
      <cdr:x>0.4324</cdr:x>
      <cdr:y>0.15261</cdr:y>
    </cdr:to>
    <cdr:sp macro="" textlink="">
      <cdr:nvSpPr>
        <cdr:cNvPr id="8" name="TextBox 12"/>
        <cdr:cNvSpPr txBox="1"/>
      </cdr:nvSpPr>
      <cdr:spPr>
        <a:xfrm xmlns:a="http://schemas.openxmlformats.org/drawingml/2006/main">
          <a:off x="2895600" y="279400"/>
          <a:ext cx="1058302" cy="55399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sz="1000" b="1" dirty="0" smtClean="0">
              <a:latin typeface="Arial" pitchFamily="34" charset="0"/>
              <a:cs typeface="Arial" pitchFamily="34" charset="0"/>
            </a:rPr>
            <a:t>Social</a:t>
          </a:r>
        </a:p>
        <a:p xmlns:a="http://schemas.openxmlformats.org/drawingml/2006/main">
          <a:pPr algn="ctr"/>
          <a:r>
            <a:rPr lang="en-US" sz="1000" b="1" dirty="0" smtClean="0">
              <a:latin typeface="Arial" pitchFamily="34" charset="0"/>
              <a:cs typeface="Arial" pitchFamily="34" charset="0"/>
            </a:rPr>
            <a:t>Responsibility</a:t>
          </a:r>
        </a:p>
        <a:p xmlns:a="http://schemas.openxmlformats.org/drawingml/2006/main">
          <a:pPr algn="ctr"/>
          <a:r>
            <a:rPr lang="en-US" sz="1000" b="1" dirty="0" smtClean="0">
              <a:latin typeface="Arial" pitchFamily="34" charset="0"/>
              <a:cs typeface="Arial" pitchFamily="34" charset="0"/>
            </a:rPr>
            <a:t>Obj. 11</a:t>
          </a:r>
          <a:endParaRPr lang="en-IN" sz="1000" b="1" dirty="0">
            <a:latin typeface="Arial" pitchFamily="34" charset="0"/>
            <a:cs typeface="Arial" pitchFamily="34" charset="0"/>
          </a:endParaRPr>
        </a:p>
      </cdr:txBody>
    </cdr:sp>
  </cdr:relSizeAnchor>
  <cdr:relSizeAnchor xmlns:cdr="http://schemas.openxmlformats.org/drawingml/2006/chartDrawing">
    <cdr:from>
      <cdr:x>0.775</cdr:x>
      <cdr:y>0.48372</cdr:y>
    </cdr:from>
    <cdr:to>
      <cdr:x>1</cdr:x>
      <cdr:y>0.56744</cdr:y>
    </cdr:to>
    <cdr:sp macro="" textlink="">
      <cdr:nvSpPr>
        <cdr:cNvPr id="9" name="Rounded Rectangle 8"/>
        <cdr:cNvSpPr/>
      </cdr:nvSpPr>
      <cdr:spPr>
        <a:xfrm xmlns:a="http://schemas.openxmlformats.org/drawingml/2006/main">
          <a:off x="7086600" y="2641600"/>
          <a:ext cx="2057400" cy="457195"/>
        </a:xfrm>
        <a:prstGeom xmlns:a="http://schemas.openxmlformats.org/drawingml/2006/main" prst="roundRect">
          <a:avLst/>
        </a:prstGeom>
        <a:solidFill xmlns:a="http://schemas.openxmlformats.org/drawingml/2006/main">
          <a:srgbClr val="F8F8F8"/>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900" b="1" dirty="0" smtClean="0">
              <a:solidFill>
                <a:schemeClr val="tx1"/>
              </a:solidFill>
              <a:latin typeface="Arial" pitchFamily="34" charset="0"/>
              <a:cs typeface="Arial" pitchFamily="34" charset="0"/>
            </a:rPr>
            <a:t>Information in-sufficient or not</a:t>
          </a:r>
        </a:p>
        <a:p xmlns:a="http://schemas.openxmlformats.org/drawingml/2006/main">
          <a:pPr algn="ctr"/>
          <a:r>
            <a:rPr lang="en-US" sz="900" b="1" dirty="0" smtClean="0">
              <a:solidFill>
                <a:schemeClr val="tx1"/>
              </a:solidFill>
              <a:latin typeface="Arial" pitchFamily="34" charset="0"/>
              <a:cs typeface="Arial" pitchFamily="34" charset="0"/>
            </a:rPr>
            <a:t>Available for reporting</a:t>
          </a:r>
          <a:endParaRPr lang="en-US" sz="900" b="1" dirty="0">
            <a:solidFill>
              <a:schemeClr val="tx1"/>
            </a:solidFill>
            <a:latin typeface="Arial" pitchFamily="34" charset="0"/>
            <a:cs typeface="Arial" pitchFamily="34" charset="0"/>
          </a:endParaRPr>
        </a:p>
      </cdr:txBody>
    </cdr:sp>
  </cdr:relSizeAnchor>
  <cdr:relSizeAnchor xmlns:cdr="http://schemas.openxmlformats.org/drawingml/2006/chartDrawing">
    <cdr:from>
      <cdr:x>0.775</cdr:x>
      <cdr:y>0.35814</cdr:y>
    </cdr:from>
    <cdr:to>
      <cdr:x>1</cdr:x>
      <cdr:y>0.45582</cdr:y>
    </cdr:to>
    <cdr:sp macro="" textlink="">
      <cdr:nvSpPr>
        <cdr:cNvPr id="10" name="Rounded Rectangle 9"/>
        <cdr:cNvSpPr/>
      </cdr:nvSpPr>
      <cdr:spPr>
        <a:xfrm xmlns:a="http://schemas.openxmlformats.org/drawingml/2006/main">
          <a:off x="7086600" y="1955800"/>
          <a:ext cx="2057400" cy="533430"/>
        </a:xfrm>
        <a:prstGeom xmlns:a="http://schemas.openxmlformats.org/drawingml/2006/main" prst="roundRect">
          <a:avLst/>
        </a:prstGeom>
        <a:gradFill xmlns:a="http://schemas.openxmlformats.org/drawingml/2006/main" flip="none" rotWithShape="1">
          <a:gsLst>
            <a:gs pos="0">
              <a:srgbClr val="DDDDDD">
                <a:shade val="30000"/>
                <a:satMod val="115000"/>
              </a:srgbClr>
            </a:gs>
            <a:gs pos="50000">
              <a:srgbClr val="DDDDDD">
                <a:shade val="67500"/>
                <a:satMod val="115000"/>
              </a:srgbClr>
            </a:gs>
            <a:gs pos="100000">
              <a:srgbClr val="DDDDDD">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Information just about available</a:t>
          </a:r>
        </a:p>
        <a:p xmlns:a="http://schemas.openxmlformats.org/drawingml/2006/main">
          <a:pPr algn="ctr"/>
          <a:r>
            <a:rPr lang="en-US" sz="900" b="1" dirty="0" smtClean="0">
              <a:solidFill>
                <a:sysClr val="windowText" lastClr="000000"/>
              </a:solidFill>
              <a:latin typeface="Arial" pitchFamily="34" charset="0"/>
              <a:cs typeface="Arial" pitchFamily="34" charset="0"/>
            </a:rPr>
            <a:t>for reporting but inadequate to make inference </a:t>
          </a:r>
          <a:endParaRPr lang="en-US" sz="900" b="1"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0.775</cdr:x>
      <cdr:y>0.02326</cdr:y>
    </cdr:from>
    <cdr:to>
      <cdr:x>1</cdr:x>
      <cdr:y>0.10698</cdr:y>
    </cdr:to>
    <cdr:sp macro="" textlink="">
      <cdr:nvSpPr>
        <cdr:cNvPr id="11" name="Rounded Rectangle 10"/>
        <cdr:cNvSpPr/>
      </cdr:nvSpPr>
      <cdr:spPr>
        <a:xfrm xmlns:a="http://schemas.openxmlformats.org/drawingml/2006/main">
          <a:off x="7086600" y="127000"/>
          <a:ext cx="2057400" cy="457195"/>
        </a:xfrm>
        <a:prstGeom xmlns:a="http://schemas.openxmlformats.org/drawingml/2006/main" prst="roundRect">
          <a:avLst/>
        </a:prstGeom>
        <a:gradFill xmlns:a="http://schemas.openxmlformats.org/drawingml/2006/main"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endParaRPr lang="en-US" sz="900" b="1" dirty="0" smtClean="0">
            <a:solidFill>
              <a:sysClr val="windowText" lastClr="000000"/>
            </a:solidFill>
            <a:latin typeface="Arial" pitchFamily="34" charset="0"/>
            <a:cs typeface="Arial" pitchFamily="34" charset="0"/>
          </a:endParaRPr>
        </a:p>
        <a:p xmlns:a="http://schemas.openxmlformats.org/drawingml/2006/main">
          <a:pPr algn="ctr"/>
          <a:r>
            <a:rPr lang="en-US" sz="900" b="1" dirty="0" smtClean="0">
              <a:solidFill>
                <a:sysClr val="windowText" lastClr="000000"/>
              </a:solidFill>
              <a:latin typeface="Arial" pitchFamily="34" charset="0"/>
              <a:cs typeface="Arial" pitchFamily="34" charset="0"/>
            </a:rPr>
            <a:t>Positive Movement of Objective</a:t>
          </a:r>
          <a:endParaRPr lang="en-US" sz="900" b="1"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0.775</cdr:x>
      <cdr:y>0.13488</cdr:y>
    </cdr:from>
    <cdr:to>
      <cdr:x>1</cdr:x>
      <cdr:y>0.2186</cdr:y>
    </cdr:to>
    <cdr:sp macro="" textlink="">
      <cdr:nvSpPr>
        <cdr:cNvPr id="12" name="Rounded Rectangle 11"/>
        <cdr:cNvSpPr/>
      </cdr:nvSpPr>
      <cdr:spPr>
        <a:xfrm xmlns:a="http://schemas.openxmlformats.org/drawingml/2006/main">
          <a:off x="7086600" y="736600"/>
          <a:ext cx="2057400" cy="457195"/>
        </a:xfrm>
        <a:prstGeom xmlns:a="http://schemas.openxmlformats.org/drawingml/2006/main" prst="roundRect">
          <a:avLst/>
        </a:prstGeom>
        <a:solidFill xmlns:a="http://schemas.openxmlformats.org/drawingml/2006/main">
          <a:srgbClr val="FFFFCC"/>
        </a:soli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Moderately Positive movement</a:t>
          </a:r>
        </a:p>
        <a:p xmlns:a="http://schemas.openxmlformats.org/drawingml/2006/main">
          <a:pPr algn="ctr"/>
          <a:r>
            <a:rPr lang="en-US" sz="900" b="1" dirty="0" smtClean="0">
              <a:solidFill>
                <a:sysClr val="windowText" lastClr="000000"/>
              </a:solidFill>
              <a:latin typeface="Arial" pitchFamily="34" charset="0"/>
              <a:cs typeface="Arial" pitchFamily="34" charset="0"/>
            </a:rPr>
            <a:t>Of Objective</a:t>
          </a:r>
          <a:endParaRPr lang="en-US" sz="900" b="1"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0.775</cdr:x>
      <cdr:y>0.24651</cdr:y>
    </cdr:from>
    <cdr:to>
      <cdr:x>1</cdr:x>
      <cdr:y>0.33023</cdr:y>
    </cdr:to>
    <cdr:sp macro="" textlink="">
      <cdr:nvSpPr>
        <cdr:cNvPr id="13" name="Rounded Rectangle 12"/>
        <cdr:cNvSpPr/>
      </cdr:nvSpPr>
      <cdr:spPr>
        <a:xfrm xmlns:a="http://schemas.openxmlformats.org/drawingml/2006/main">
          <a:off x="7086600" y="1346200"/>
          <a:ext cx="2057400" cy="457195"/>
        </a:xfrm>
        <a:prstGeom xmlns:a="http://schemas.openxmlformats.org/drawingml/2006/main" prst="roundRect">
          <a:avLst/>
        </a:prstGeom>
        <a:gradFill xmlns:a="http://schemas.openxmlformats.org/drawingml/2006/main"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8900000" scaled="1"/>
          <a:tileRect/>
        </a:gradFill>
        <a:ln xmlns:a="http://schemas.openxmlformats.org/drawingml/2006/main" w="19050" cap="flat" cmpd="sng" algn="ctr">
          <a:solidFill>
            <a:srgbClr val="94B6D2">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Tw Cen MT"/>
            </a:defRPr>
          </a:lvl1pPr>
          <a:lvl2pPr marL="457200" indent="0">
            <a:defRPr sz="1100">
              <a:solidFill>
                <a:sysClr val="window" lastClr="FFFFFF"/>
              </a:solidFill>
              <a:latin typeface="Tw Cen MT"/>
            </a:defRPr>
          </a:lvl2pPr>
          <a:lvl3pPr marL="914400" indent="0">
            <a:defRPr sz="1100">
              <a:solidFill>
                <a:sysClr val="window" lastClr="FFFFFF"/>
              </a:solidFill>
              <a:latin typeface="Tw Cen MT"/>
            </a:defRPr>
          </a:lvl3pPr>
          <a:lvl4pPr marL="1371600" indent="0">
            <a:defRPr sz="1100">
              <a:solidFill>
                <a:sysClr val="window" lastClr="FFFFFF"/>
              </a:solidFill>
              <a:latin typeface="Tw Cen MT"/>
            </a:defRPr>
          </a:lvl4pPr>
          <a:lvl5pPr marL="1828800" indent="0">
            <a:defRPr sz="1100">
              <a:solidFill>
                <a:sysClr val="window" lastClr="FFFFFF"/>
              </a:solidFill>
              <a:latin typeface="Tw Cen MT"/>
            </a:defRPr>
          </a:lvl5pPr>
          <a:lvl6pPr marL="2286000" indent="0">
            <a:defRPr sz="1100">
              <a:solidFill>
                <a:sysClr val="window" lastClr="FFFFFF"/>
              </a:solidFill>
              <a:latin typeface="Tw Cen MT"/>
            </a:defRPr>
          </a:lvl6pPr>
          <a:lvl7pPr marL="2743200" indent="0">
            <a:defRPr sz="1100">
              <a:solidFill>
                <a:sysClr val="window" lastClr="FFFFFF"/>
              </a:solidFill>
              <a:latin typeface="Tw Cen MT"/>
            </a:defRPr>
          </a:lvl7pPr>
          <a:lvl8pPr marL="3200400" indent="0">
            <a:defRPr sz="1100">
              <a:solidFill>
                <a:sysClr val="window" lastClr="FFFFFF"/>
              </a:solidFill>
              <a:latin typeface="Tw Cen MT"/>
            </a:defRPr>
          </a:lvl8pPr>
          <a:lvl9pPr marL="3657600" indent="0">
            <a:defRPr sz="1100">
              <a:solidFill>
                <a:sysClr val="window" lastClr="FFFFFF"/>
              </a:solidFill>
              <a:latin typeface="Tw Cen MT"/>
            </a:defRPr>
          </a:lvl9pPr>
        </a:lstStyle>
        <a:p xmlns:a="http://schemas.openxmlformats.org/drawingml/2006/main">
          <a:pPr algn="ctr"/>
          <a:r>
            <a:rPr lang="en-US" sz="900" b="1" dirty="0" smtClean="0">
              <a:solidFill>
                <a:sysClr val="windowText" lastClr="000000"/>
              </a:solidFill>
              <a:latin typeface="Arial" pitchFamily="34" charset="0"/>
              <a:cs typeface="Arial" pitchFamily="34" charset="0"/>
            </a:rPr>
            <a:t>Negative movement of Objective</a:t>
          </a:r>
        </a:p>
        <a:p xmlns:a="http://schemas.openxmlformats.org/drawingml/2006/main">
          <a:pPr algn="ctr"/>
          <a:r>
            <a:rPr lang="en-US" sz="900" b="1" dirty="0" smtClean="0">
              <a:solidFill>
                <a:sysClr val="windowText" lastClr="000000"/>
              </a:solidFill>
              <a:latin typeface="Arial" pitchFamily="34" charset="0"/>
              <a:cs typeface="Arial" pitchFamily="34" charset="0"/>
            </a:rPr>
            <a:t>As compared to last FY</a:t>
          </a:r>
          <a:endParaRPr lang="en-US" sz="900" b="1" dirty="0">
            <a:solidFill>
              <a:sysClr val="windowText" lastClr="000000"/>
            </a:solidFill>
            <a:latin typeface="Arial" pitchFamily="34" charset="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094BD-A7C5-4DA4-B899-5E20FB7127BE}" type="datetimeFigureOut">
              <a:rPr lang="en-US" smtClean="0"/>
              <a:pPr/>
              <a:t>03/01/15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A6621-1D2A-4C7F-B8D2-2BABC4B52772}" type="slidenum">
              <a:rPr lang="en-US" smtClean="0"/>
              <a:pPr/>
              <a:t>‹#›</a:t>
            </a:fld>
            <a:endParaRPr lang="en-US" dirty="0"/>
          </a:p>
        </p:txBody>
      </p:sp>
    </p:spTree>
    <p:extLst>
      <p:ext uri="{BB962C8B-B14F-4D97-AF65-F5344CB8AC3E}">
        <p14:creationId xmlns:p14="http://schemas.microsoft.com/office/powerpoint/2010/main" val="107321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IN" sz="1000" b="1" u="sng" kern="1200" dirty="0" smtClean="0">
                <a:solidFill>
                  <a:schemeClr val="tx1"/>
                </a:solidFill>
                <a:latin typeface="Arial" pitchFamily="34" charset="0"/>
                <a:ea typeface="+mn-ea"/>
                <a:cs typeface="Arial" pitchFamily="34" charset="0"/>
              </a:rPr>
              <a:t>Core Objectives of ISKCON-Bangalore are:</a:t>
            </a:r>
            <a:endParaRPr lang="en-IN" sz="1000" kern="1200" dirty="0" smtClean="0">
              <a:solidFill>
                <a:schemeClr val="tx1"/>
              </a:solidFill>
              <a:latin typeface="Arial" pitchFamily="34" charset="0"/>
              <a:ea typeface="+mn-ea"/>
              <a:cs typeface="Arial" pitchFamily="34" charset="0"/>
            </a:endParaRPr>
          </a:p>
          <a:p>
            <a:r>
              <a:rPr lang="en-IN" sz="1000" b="1" kern="1200" dirty="0" smtClean="0">
                <a:solidFill>
                  <a:schemeClr val="tx1"/>
                </a:solidFill>
                <a:latin typeface="Arial" pitchFamily="34" charset="0"/>
                <a:ea typeface="+mn-ea"/>
                <a:cs typeface="Arial" pitchFamily="34" charset="0"/>
              </a:rPr>
              <a:t>Objective 1:</a:t>
            </a:r>
            <a:r>
              <a:rPr lang="en-IN" sz="1000" kern="1200" dirty="0" smtClean="0">
                <a:solidFill>
                  <a:schemeClr val="tx1"/>
                </a:solidFill>
                <a:latin typeface="Arial" pitchFamily="34" charset="0"/>
                <a:ea typeface="+mn-ea"/>
                <a:cs typeface="Arial" pitchFamily="34" charset="0"/>
              </a:rPr>
              <a:t> 	Distribute Holy Name and promote quality chanting.</a:t>
            </a:r>
          </a:p>
          <a:p>
            <a:r>
              <a:rPr lang="en-IN" sz="1000" b="1" kern="1200" dirty="0" smtClean="0">
                <a:solidFill>
                  <a:schemeClr val="tx1"/>
                </a:solidFill>
                <a:latin typeface="Arial" pitchFamily="34" charset="0"/>
                <a:ea typeface="+mn-ea"/>
                <a:cs typeface="Arial" pitchFamily="34" charset="0"/>
              </a:rPr>
              <a:t>Objective 2:</a:t>
            </a:r>
            <a:r>
              <a:rPr lang="en-IN" sz="1000" kern="1200" dirty="0" smtClean="0">
                <a:solidFill>
                  <a:schemeClr val="tx1"/>
                </a:solidFill>
                <a:latin typeface="Arial" pitchFamily="34" charset="0"/>
                <a:ea typeface="+mn-ea"/>
                <a:cs typeface="Arial" pitchFamily="34" charset="0"/>
              </a:rPr>
              <a:t> 	To maintain opulent and gorgeous Deity worship along with festivals on a grand scale throughout the year.</a:t>
            </a:r>
          </a:p>
          <a:p>
            <a:r>
              <a:rPr lang="en-IN" sz="1000" b="1" kern="1200" dirty="0" smtClean="0">
                <a:solidFill>
                  <a:schemeClr val="tx1"/>
                </a:solidFill>
                <a:latin typeface="Arial" pitchFamily="34" charset="0"/>
                <a:ea typeface="+mn-ea"/>
                <a:cs typeface="Arial" pitchFamily="34" charset="0"/>
              </a:rPr>
              <a:t>Objective 3:</a:t>
            </a:r>
            <a:r>
              <a:rPr lang="en-IN" sz="1000" kern="1200" dirty="0" smtClean="0">
                <a:solidFill>
                  <a:schemeClr val="tx1"/>
                </a:solidFill>
                <a:latin typeface="Arial" pitchFamily="34" charset="0"/>
                <a:ea typeface="+mn-ea"/>
                <a:cs typeface="Arial" pitchFamily="34" charset="0"/>
              </a:rPr>
              <a:t> 	To increase the awareness and appreciation of Srila Prabhupada - his message, his saintly personality, his character, his mission and his institution.</a:t>
            </a:r>
          </a:p>
          <a:p>
            <a:r>
              <a:rPr lang="en-IN" sz="1000" b="1" kern="1200" dirty="0" smtClean="0">
                <a:solidFill>
                  <a:schemeClr val="tx1"/>
                </a:solidFill>
                <a:latin typeface="Arial" pitchFamily="34" charset="0"/>
                <a:ea typeface="+mn-ea"/>
                <a:cs typeface="Arial" pitchFamily="34" charset="0"/>
              </a:rPr>
              <a:t>Objective 4:</a:t>
            </a:r>
            <a:r>
              <a:rPr lang="en-IN" sz="1000" kern="1200" dirty="0" smtClean="0">
                <a:solidFill>
                  <a:schemeClr val="tx1"/>
                </a:solidFill>
                <a:latin typeface="Arial" pitchFamily="34" charset="0"/>
                <a:ea typeface="+mn-ea"/>
                <a:cs typeface="Arial" pitchFamily="34" charset="0"/>
              </a:rPr>
              <a:t> 	To distribute Srila Prabhupada’s books to desired target audience by engaging and inspiring them.  </a:t>
            </a:r>
          </a:p>
          <a:p>
            <a:r>
              <a:rPr lang="en-IN" sz="1000" b="1" kern="1200" dirty="0" smtClean="0">
                <a:solidFill>
                  <a:schemeClr val="tx1"/>
                </a:solidFill>
                <a:latin typeface="Arial" pitchFamily="34" charset="0"/>
                <a:ea typeface="+mn-ea"/>
                <a:cs typeface="Arial" pitchFamily="34" charset="0"/>
              </a:rPr>
              <a:t>Objective 5:</a:t>
            </a:r>
            <a:r>
              <a:rPr lang="en-IN" sz="1000" kern="1200" dirty="0" smtClean="0">
                <a:solidFill>
                  <a:schemeClr val="tx1"/>
                </a:solidFill>
                <a:latin typeface="Arial" pitchFamily="34" charset="0"/>
                <a:ea typeface="+mn-ea"/>
                <a:cs typeface="Arial" pitchFamily="34" charset="0"/>
              </a:rPr>
              <a:t> 	To maintain and nourish a vibrant, inspired and committed community of missionaries with mature understanding of </a:t>
            </a:r>
            <a:r>
              <a:rPr lang="en-IN" sz="1000" kern="1200" dirty="0" err="1" smtClean="0">
                <a:solidFill>
                  <a:schemeClr val="tx1"/>
                </a:solidFill>
                <a:latin typeface="Arial" pitchFamily="34" charset="0"/>
                <a:ea typeface="+mn-ea"/>
                <a:cs typeface="Arial" pitchFamily="34" charset="0"/>
              </a:rPr>
              <a:t>Srila</a:t>
            </a:r>
            <a:r>
              <a:rPr lang="en-IN" sz="1000" kern="1200" dirty="0" smtClean="0">
                <a:solidFill>
                  <a:schemeClr val="tx1"/>
                </a:solidFill>
                <a:latin typeface="Arial" pitchFamily="34" charset="0"/>
                <a:ea typeface="+mn-ea"/>
                <a:cs typeface="Arial" pitchFamily="34" charset="0"/>
              </a:rPr>
              <a:t> </a:t>
            </a:r>
            <a:r>
              <a:rPr lang="en-IN" sz="1000" kern="1200" dirty="0" err="1" smtClean="0">
                <a:solidFill>
                  <a:schemeClr val="tx1"/>
                </a:solidFill>
                <a:latin typeface="Arial" pitchFamily="34" charset="0"/>
                <a:ea typeface="+mn-ea"/>
                <a:cs typeface="Arial" pitchFamily="34" charset="0"/>
              </a:rPr>
              <a:t>Prabhupada’s</a:t>
            </a:r>
            <a:r>
              <a:rPr lang="en-IN" sz="1000" kern="1200" dirty="0" smtClean="0">
                <a:solidFill>
                  <a:schemeClr val="tx1"/>
                </a:solidFill>
                <a:latin typeface="Arial" pitchFamily="34" charset="0"/>
                <a:ea typeface="+mn-ea"/>
                <a:cs typeface="Arial" pitchFamily="34" charset="0"/>
              </a:rPr>
              <a:t> instructions for his Krishna consciousness movement.</a:t>
            </a:r>
          </a:p>
          <a:p>
            <a:r>
              <a:rPr lang="en-IN" sz="1000" b="1" kern="1200" dirty="0" smtClean="0">
                <a:solidFill>
                  <a:schemeClr val="tx1"/>
                </a:solidFill>
                <a:latin typeface="Arial" pitchFamily="34" charset="0"/>
                <a:ea typeface="+mn-ea"/>
                <a:cs typeface="Arial" pitchFamily="34" charset="0"/>
              </a:rPr>
              <a:t>Objective 6</a:t>
            </a:r>
            <a:r>
              <a:rPr lang="en-IN" sz="1000" kern="1200" dirty="0" smtClean="0">
                <a:solidFill>
                  <a:schemeClr val="tx1"/>
                </a:solidFill>
                <a:latin typeface="Arial" pitchFamily="34" charset="0"/>
                <a:ea typeface="+mn-ea"/>
                <a:cs typeface="Arial" pitchFamily="34" charset="0"/>
              </a:rPr>
              <a:t>:  	To enlist and cultivate donors with the twin objectives of raising funds and making them life time supporters of the Krishna consciousness movement.</a:t>
            </a:r>
          </a:p>
          <a:p>
            <a:r>
              <a:rPr lang="en-IN" sz="1000" b="1" kern="1200" dirty="0" smtClean="0">
                <a:solidFill>
                  <a:schemeClr val="tx1"/>
                </a:solidFill>
                <a:latin typeface="Arial" pitchFamily="34" charset="0"/>
                <a:ea typeface="+mn-ea"/>
                <a:cs typeface="Arial" pitchFamily="34" charset="0"/>
              </a:rPr>
              <a:t>Objective 7</a:t>
            </a:r>
            <a:r>
              <a:rPr lang="en-IN" sz="1000" kern="1200" dirty="0" smtClean="0">
                <a:solidFill>
                  <a:schemeClr val="tx1"/>
                </a:solidFill>
                <a:latin typeface="Arial" pitchFamily="34" charset="0"/>
                <a:ea typeface="+mn-ea"/>
                <a:cs typeface="Arial" pitchFamily="34" charset="0"/>
              </a:rPr>
              <a:t>: 	To increase Krishna consciousness among the desired sections of the society.</a:t>
            </a:r>
          </a:p>
          <a:p>
            <a:pPr lvl="0"/>
            <a:r>
              <a:rPr lang="en-IN" sz="1000" kern="1200" dirty="0" smtClean="0">
                <a:solidFill>
                  <a:schemeClr val="tx1"/>
                </a:solidFill>
                <a:latin typeface="Arial" pitchFamily="34" charset="0"/>
                <a:ea typeface="+mn-ea"/>
                <a:cs typeface="Arial" pitchFamily="34" charset="0"/>
              </a:rPr>
              <a:t>Children through CES and Values Plus.</a:t>
            </a:r>
          </a:p>
          <a:p>
            <a:pPr lvl="0"/>
            <a:r>
              <a:rPr lang="en-IN" sz="1000" kern="1200" dirty="0" smtClean="0">
                <a:solidFill>
                  <a:schemeClr val="tx1"/>
                </a:solidFill>
                <a:latin typeface="Arial" pitchFamily="34" charset="0"/>
                <a:ea typeface="+mn-ea"/>
                <a:cs typeface="Arial" pitchFamily="34" charset="0"/>
              </a:rPr>
              <a:t>Young people from SEC A, B and C families through FOLK program.</a:t>
            </a:r>
          </a:p>
          <a:p>
            <a:pPr lvl="0"/>
            <a:r>
              <a:rPr lang="en-IN" sz="1000" kern="1200" dirty="0" smtClean="0">
                <a:solidFill>
                  <a:schemeClr val="tx1"/>
                </a:solidFill>
                <a:latin typeface="Arial" pitchFamily="34" charset="0"/>
                <a:ea typeface="+mn-ea"/>
                <a:cs typeface="Arial" pitchFamily="34" charset="0"/>
              </a:rPr>
              <a:t>SEC C Families through Krishna </a:t>
            </a:r>
            <a:r>
              <a:rPr lang="en-IN" sz="1000" kern="1200" dirty="0" err="1" smtClean="0">
                <a:solidFill>
                  <a:schemeClr val="tx1"/>
                </a:solidFill>
                <a:latin typeface="Arial" pitchFamily="34" charset="0"/>
                <a:ea typeface="+mn-ea"/>
                <a:cs typeface="Arial" pitchFamily="34" charset="0"/>
              </a:rPr>
              <a:t>Ashraya</a:t>
            </a:r>
            <a:r>
              <a:rPr lang="en-IN" sz="1000" kern="1200" dirty="0" smtClean="0">
                <a:solidFill>
                  <a:schemeClr val="tx1"/>
                </a:solidFill>
                <a:latin typeface="Arial" pitchFamily="34" charset="0"/>
                <a:ea typeface="+mn-ea"/>
                <a:cs typeface="Arial" pitchFamily="34" charset="0"/>
              </a:rPr>
              <a:t> program.</a:t>
            </a:r>
          </a:p>
          <a:p>
            <a:pPr lvl="0"/>
            <a:r>
              <a:rPr lang="en-IN" sz="1000" kern="1200" dirty="0" smtClean="0">
                <a:solidFill>
                  <a:schemeClr val="tx1"/>
                </a:solidFill>
                <a:latin typeface="Arial" pitchFamily="34" charset="0"/>
                <a:ea typeface="+mn-ea"/>
                <a:cs typeface="Arial" pitchFamily="34" charset="0"/>
              </a:rPr>
              <a:t>SEC A and B families from business communities through Krishna Life program.</a:t>
            </a:r>
          </a:p>
          <a:p>
            <a:pPr lvl="0"/>
            <a:r>
              <a:rPr lang="en-IN" sz="1000" kern="1200" dirty="0" smtClean="0">
                <a:solidFill>
                  <a:schemeClr val="tx1"/>
                </a:solidFill>
                <a:latin typeface="Arial" pitchFamily="34" charset="0"/>
                <a:ea typeface="+mn-ea"/>
                <a:cs typeface="Arial" pitchFamily="34" charset="0"/>
              </a:rPr>
              <a:t>SEC A and B families from corporate and influencer communities through Life Sublime program.</a:t>
            </a:r>
          </a:p>
          <a:p>
            <a:pPr lvl="0"/>
            <a:r>
              <a:rPr lang="en-IN" sz="1000" kern="1200" dirty="0" smtClean="0">
                <a:solidFill>
                  <a:schemeClr val="tx1"/>
                </a:solidFill>
                <a:latin typeface="Arial" pitchFamily="34" charset="0"/>
                <a:ea typeface="+mn-ea"/>
                <a:cs typeface="Arial" pitchFamily="34" charset="0"/>
              </a:rPr>
              <a:t>SEC A and B families from celebrity and reputed communities through Life Sublime Premium program.</a:t>
            </a:r>
          </a:p>
          <a:p>
            <a:r>
              <a:rPr lang="en-IN" sz="1000" kern="1200" dirty="0" smtClean="0">
                <a:solidFill>
                  <a:schemeClr val="tx1"/>
                </a:solidFill>
                <a:latin typeface="Arial" pitchFamily="34" charset="0"/>
                <a:ea typeface="+mn-ea"/>
                <a:cs typeface="Arial" pitchFamily="34" charset="0"/>
              </a:rPr>
              <a:t>*** SEC stands for Socio Economic Classification.</a:t>
            </a:r>
          </a:p>
          <a:p>
            <a:r>
              <a:rPr lang="en-IN" sz="1000" b="1" kern="1200" dirty="0" smtClean="0">
                <a:solidFill>
                  <a:schemeClr val="tx1"/>
                </a:solidFill>
                <a:latin typeface="Arial" pitchFamily="34" charset="0"/>
                <a:ea typeface="+mn-ea"/>
                <a:cs typeface="Arial" pitchFamily="34" charset="0"/>
              </a:rPr>
              <a:t>Objective 8</a:t>
            </a:r>
            <a:r>
              <a:rPr lang="en-IN" sz="1000" kern="1200" dirty="0" smtClean="0">
                <a:solidFill>
                  <a:schemeClr val="tx1"/>
                </a:solidFill>
                <a:latin typeface="Arial" pitchFamily="34" charset="0"/>
                <a:ea typeface="+mn-ea"/>
                <a:cs typeface="Arial" pitchFamily="34" charset="0"/>
              </a:rPr>
              <a:t>: 	To create for-profit activities that helps to further Krishna consciousness and is also in line with the principles of Krishna consciousness, to meet the expenses of temple activities.</a:t>
            </a:r>
          </a:p>
          <a:p>
            <a:r>
              <a:rPr lang="en-IN" sz="1000" b="1" kern="1200" dirty="0" smtClean="0">
                <a:solidFill>
                  <a:schemeClr val="tx1"/>
                </a:solidFill>
                <a:latin typeface="Arial" pitchFamily="34" charset="0"/>
                <a:ea typeface="+mn-ea"/>
                <a:cs typeface="Arial" pitchFamily="34" charset="0"/>
              </a:rPr>
              <a:t>Objective 9: 	</a:t>
            </a:r>
            <a:r>
              <a:rPr lang="en-IN" sz="1000" kern="1200" dirty="0" smtClean="0">
                <a:solidFill>
                  <a:schemeClr val="tx1"/>
                </a:solidFill>
                <a:latin typeface="Arial" pitchFamily="34" charset="0"/>
                <a:ea typeface="+mn-ea"/>
                <a:cs typeface="Arial" pitchFamily="34" charset="0"/>
              </a:rPr>
              <a:t>To capitalize on opportunities that will help to further Krishna consciousness, help to present, preserve and promote the cultural heritage of India through new projects at VK Hill, Whitefield extension centre, </a:t>
            </a:r>
            <a:r>
              <a:rPr lang="en-IN" sz="1000" kern="1200" dirty="0" err="1" smtClean="0">
                <a:solidFill>
                  <a:schemeClr val="tx1"/>
                </a:solidFill>
                <a:latin typeface="Arial" pitchFamily="34" charset="0"/>
                <a:ea typeface="+mn-ea"/>
                <a:cs typeface="Arial" pitchFamily="34" charset="0"/>
              </a:rPr>
              <a:t>Dharmapuri</a:t>
            </a:r>
            <a:r>
              <a:rPr lang="en-IN" sz="1000" kern="1200" dirty="0" smtClean="0">
                <a:solidFill>
                  <a:schemeClr val="tx1"/>
                </a:solidFill>
                <a:latin typeface="Arial" pitchFamily="34" charset="0"/>
                <a:ea typeface="+mn-ea"/>
                <a:cs typeface="Arial" pitchFamily="34" charset="0"/>
              </a:rPr>
              <a:t> extension centre, school project and </a:t>
            </a:r>
            <a:r>
              <a:rPr lang="en-IN" sz="1000" kern="1200" dirty="0" err="1" smtClean="0">
                <a:solidFill>
                  <a:schemeClr val="tx1"/>
                </a:solidFill>
                <a:latin typeface="Arial" pitchFamily="34" charset="0"/>
                <a:ea typeface="+mn-ea"/>
                <a:cs typeface="Arial" pitchFamily="34" charset="0"/>
              </a:rPr>
              <a:t>Annadana</a:t>
            </a:r>
            <a:r>
              <a:rPr lang="en-IN" sz="1000" kern="1200" dirty="0" smtClean="0">
                <a:solidFill>
                  <a:schemeClr val="tx1"/>
                </a:solidFill>
                <a:latin typeface="Arial" pitchFamily="34" charset="0"/>
                <a:ea typeface="+mn-ea"/>
                <a:cs typeface="Arial" pitchFamily="34" charset="0"/>
              </a:rPr>
              <a:t> project.</a:t>
            </a:r>
          </a:p>
          <a:p>
            <a:r>
              <a:rPr lang="en-IN" sz="1000" b="1" kern="1200" dirty="0" smtClean="0">
                <a:solidFill>
                  <a:schemeClr val="tx1"/>
                </a:solidFill>
                <a:latin typeface="Arial" pitchFamily="34" charset="0"/>
                <a:ea typeface="+mn-ea"/>
                <a:cs typeface="Arial" pitchFamily="34" charset="0"/>
              </a:rPr>
              <a:t>Objective 10:</a:t>
            </a:r>
            <a:r>
              <a:rPr lang="en-IN" sz="1000" kern="1200" dirty="0" smtClean="0">
                <a:solidFill>
                  <a:schemeClr val="tx1"/>
                </a:solidFill>
                <a:latin typeface="Arial" pitchFamily="34" charset="0"/>
                <a:ea typeface="+mn-ea"/>
                <a:cs typeface="Arial" pitchFamily="34" charset="0"/>
              </a:rPr>
              <a:t> 	To bring about a way of life that is in harmony with nature and offers a sustainable alternative to the dominant consumerist and materialistic world (</a:t>
            </a:r>
            <a:r>
              <a:rPr lang="en-IN" sz="1000" kern="1200" dirty="0" err="1" smtClean="0">
                <a:solidFill>
                  <a:schemeClr val="tx1"/>
                </a:solidFill>
                <a:latin typeface="Arial" pitchFamily="34" charset="0"/>
                <a:ea typeface="+mn-ea"/>
                <a:cs typeface="Arial" pitchFamily="34" charset="0"/>
              </a:rPr>
              <a:t>Mahadevapura</a:t>
            </a:r>
            <a:r>
              <a:rPr lang="en-IN" sz="1000" kern="1200" dirty="0" smtClean="0">
                <a:solidFill>
                  <a:schemeClr val="tx1"/>
                </a:solidFill>
                <a:latin typeface="Arial" pitchFamily="34" charset="0"/>
                <a:ea typeface="+mn-ea"/>
                <a:cs typeface="Arial" pitchFamily="34" charset="0"/>
              </a:rPr>
              <a:t> Farm and Bio-diesel Project)</a:t>
            </a:r>
          </a:p>
          <a:p>
            <a:r>
              <a:rPr lang="en-IN" sz="1000" b="1" kern="1200" dirty="0" smtClean="0">
                <a:solidFill>
                  <a:schemeClr val="tx1"/>
                </a:solidFill>
                <a:latin typeface="Arial" pitchFamily="34" charset="0"/>
                <a:ea typeface="+mn-ea"/>
                <a:cs typeface="Arial" pitchFamily="34" charset="0"/>
              </a:rPr>
              <a:t>Objective 11</a:t>
            </a:r>
            <a:r>
              <a:rPr lang="en-IN" sz="1000" kern="1200" dirty="0" smtClean="0">
                <a:solidFill>
                  <a:schemeClr val="tx1"/>
                </a:solidFill>
                <a:latin typeface="Arial" pitchFamily="34" charset="0"/>
                <a:ea typeface="+mn-ea"/>
                <a:cs typeface="Arial" pitchFamily="34" charset="0"/>
              </a:rPr>
              <a:t>: 	To promote sustainable and socially responsible practices while achieving the above objectives.</a:t>
            </a:r>
            <a:endParaRPr lang="en-IN" sz="10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Ownership for reducing cost of fundraising has to be attached &amp; reviewed</a:t>
            </a: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67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Cost as % of Collection is increasing as cost remains same or</a:t>
            </a:r>
            <a:r>
              <a:rPr lang="en-US" baseline="0" dirty="0" smtClean="0"/>
              <a:t> tends to rise while total collection has dropped</a:t>
            </a: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68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Shown in matrix but no collection data is available from what ever information has been</a:t>
            </a:r>
            <a:r>
              <a:rPr lang="en-US" baseline="0" dirty="0" smtClean="0"/>
              <a:t> produced.  In case of Educational Donation, everywhere “x” is indicated although Preacher data records this stream of donation</a:t>
            </a:r>
          </a:p>
          <a:p>
            <a:pPr marL="228600" indent="-228600">
              <a:buAutoNum type="arabicPeriod"/>
            </a:pPr>
            <a:r>
              <a:rPr lang="en-US" baseline="0" dirty="0" smtClean="0"/>
              <a:t> With so many streams , so many methods and so many sevas, there will be lack of focus. Hence streamlining and responsibility attachment is key.</a:t>
            </a: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74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Fall in donation owing to transfer of performing preachers to Delhi</a:t>
            </a:r>
            <a:r>
              <a:rPr lang="en-US" baseline="0" dirty="0" smtClean="0"/>
              <a:t> is taken, the reason for drop in enrolment is not understood</a:t>
            </a: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76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IN" sz="10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80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83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84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85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86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87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is the temple being perceived as a place of “Public Interest”?</a:t>
            </a: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The</a:t>
            </a:r>
            <a:r>
              <a:rPr lang="en-US" baseline="0" dirty="0" smtClean="0"/>
              <a:t> same information has to be seen by comparing the employee expense between two FY and also by comparing the revenue to employee ratio across two FY</a:t>
            </a: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90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91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94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95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96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97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IN" sz="10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100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IN" sz="10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102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fontAlgn="base"/>
            <a:r>
              <a:rPr lang="en-IN" sz="1200" b="0" i="0" kern="1200" dirty="0" smtClean="0">
                <a:solidFill>
                  <a:schemeClr val="tx1"/>
                </a:solidFill>
                <a:latin typeface="+mn-lt"/>
                <a:ea typeface="+mn-ea"/>
                <a:cs typeface="+mn-cs"/>
              </a:rPr>
              <a:t>Exponential Exposure</a:t>
            </a:r>
          </a:p>
          <a:p>
            <a:pPr fontAlgn="base"/>
            <a:r>
              <a:rPr lang="en-IN" sz="1200" b="0" i="0" kern="1200" dirty="0" smtClean="0">
                <a:solidFill>
                  <a:schemeClr val="tx1"/>
                </a:solidFill>
                <a:latin typeface="+mn-lt"/>
                <a:ea typeface="+mn-ea"/>
                <a:cs typeface="+mn-cs"/>
              </a:rPr>
              <a:t>Because of the viral nature of social networking, brand and product exposure on Facebook grows exponentially. At the time of publication, there were more than 750 million people on Facebook, each with an average of about 136 friends. Every time someone "Likes" your page or something on it, he exposes it to all his friends, who then have the opportunity to expose it to their friends</a:t>
            </a:r>
          </a:p>
          <a:p>
            <a:pPr fontAlgn="base"/>
            <a:endParaRPr lang="en-US" sz="1200" b="0" i="0" kern="1200" dirty="0" smtClean="0">
              <a:solidFill>
                <a:schemeClr val="tx1"/>
              </a:solidFill>
              <a:latin typeface="+mn-lt"/>
              <a:ea typeface="+mn-ea"/>
              <a:cs typeface="+mn-cs"/>
            </a:endParaRPr>
          </a:p>
          <a:p>
            <a:pPr fontAlgn="base"/>
            <a:r>
              <a:rPr lang="en-IN" sz="1200" b="0" i="0" kern="1200" dirty="0" smtClean="0">
                <a:solidFill>
                  <a:schemeClr val="tx1"/>
                </a:solidFill>
                <a:latin typeface="+mn-lt"/>
                <a:ea typeface="+mn-ea"/>
                <a:cs typeface="+mn-cs"/>
              </a:rPr>
              <a:t>Targeting</a:t>
            </a:r>
          </a:p>
          <a:p>
            <a:pPr fontAlgn="base"/>
            <a:r>
              <a:rPr lang="en-IN" sz="1200" b="0" i="0" kern="1200" dirty="0" smtClean="0">
                <a:solidFill>
                  <a:schemeClr val="tx1"/>
                </a:solidFill>
                <a:latin typeface="+mn-lt"/>
                <a:ea typeface="+mn-ea"/>
                <a:cs typeface="+mn-cs"/>
              </a:rPr>
              <a:t>When Facebook users "Like" your page or its content, his friends will notice either in advertisements or on their News Feeds. Since friends often share common interests, when someone likes your product or business, he exposes it to other people who are more likely to have similar preferences than someone picked at random. In this way, you naturally target the audience who is most likely to be interested in your brand, service or product</a:t>
            </a:r>
          </a:p>
          <a:p>
            <a:pPr fontAlgn="base"/>
            <a:endParaRPr lang="en-US" sz="1200" b="0" i="0" kern="1200" dirty="0" smtClean="0">
              <a:solidFill>
                <a:schemeClr val="tx1"/>
              </a:solidFill>
              <a:latin typeface="+mn-lt"/>
              <a:ea typeface="+mn-ea"/>
              <a:cs typeface="+mn-cs"/>
            </a:endParaRPr>
          </a:p>
          <a:p>
            <a:pPr fontAlgn="base"/>
            <a:r>
              <a:rPr lang="en-IN" sz="1200" b="0" i="0" kern="1200" dirty="0" smtClean="0">
                <a:solidFill>
                  <a:schemeClr val="tx1"/>
                </a:solidFill>
                <a:latin typeface="+mn-lt"/>
                <a:ea typeface="+mn-ea"/>
                <a:cs typeface="+mn-cs"/>
              </a:rPr>
              <a:t>Validation</a:t>
            </a:r>
          </a:p>
          <a:p>
            <a:pPr fontAlgn="base"/>
            <a:r>
              <a:rPr lang="en-IN" sz="1200" b="0" i="0" kern="1200" dirty="0" smtClean="0">
                <a:solidFill>
                  <a:schemeClr val="tx1"/>
                </a:solidFill>
                <a:latin typeface="+mn-lt"/>
                <a:ea typeface="+mn-ea"/>
                <a:cs typeface="+mn-cs"/>
              </a:rPr>
              <a:t>People ask their friends when they want a second opinion about where to go or what to buy. If someone "Likes" your business' Facebook page or something on it, he validates it to his friends. Furthermore, when someone clicks on your page, he sees a list of which of his friends "Like" it. Your advertisements also display to any user which of his friends "Like" your page.</a:t>
            </a:r>
          </a:p>
          <a:p>
            <a:pPr fontAlgn="base"/>
            <a:endParaRPr lang="en-US" sz="1200" b="0" i="0" kern="1200" dirty="0" smtClean="0">
              <a:solidFill>
                <a:schemeClr val="tx1"/>
              </a:solidFill>
              <a:latin typeface="+mn-lt"/>
              <a:ea typeface="+mn-ea"/>
              <a:cs typeface="+mn-cs"/>
            </a:endParaRPr>
          </a:p>
          <a:p>
            <a:pPr fontAlgn="base"/>
            <a:r>
              <a:rPr lang="en-IN" sz="1200" b="0" i="0" kern="1200" dirty="0" smtClean="0">
                <a:solidFill>
                  <a:schemeClr val="tx1"/>
                </a:solidFill>
                <a:latin typeface="+mn-lt"/>
                <a:ea typeface="+mn-ea"/>
                <a:cs typeface="+mn-cs"/>
              </a:rPr>
              <a:t>Customer Community and Loyalty</a:t>
            </a:r>
          </a:p>
          <a:p>
            <a:pPr fontAlgn="base"/>
            <a:r>
              <a:rPr lang="en-IN" sz="1200" b="0" i="0" kern="1200" dirty="0" smtClean="0">
                <a:solidFill>
                  <a:schemeClr val="tx1"/>
                </a:solidFill>
                <a:latin typeface="+mn-lt"/>
                <a:ea typeface="+mn-ea"/>
                <a:cs typeface="+mn-cs"/>
              </a:rPr>
              <a:t>Facebook users who "Like" a business' Facebook page receive updates about that page in their News Feeds. In this way, they have the opportunity to stay informed about your business and can even engage in conversations or applications on your page. This builds a customer community around your page and generates customer loyalty.</a:t>
            </a:r>
          </a:p>
          <a:p>
            <a:pPr fontAlgn="base"/>
            <a:endParaRPr lang="en-US" sz="1200" b="0" i="0" kern="1200" dirty="0" smtClean="0">
              <a:solidFill>
                <a:schemeClr val="tx1"/>
              </a:solidFill>
              <a:latin typeface="+mn-lt"/>
              <a:ea typeface="+mn-ea"/>
              <a:cs typeface="+mn-cs"/>
            </a:endParaRPr>
          </a:p>
          <a:p>
            <a:pPr fontAlgn="base"/>
            <a:r>
              <a:rPr lang="en-IN" sz="1200" b="0" i="0" kern="1200" dirty="0" smtClean="0">
                <a:solidFill>
                  <a:schemeClr val="tx1"/>
                </a:solidFill>
                <a:latin typeface="+mn-lt"/>
                <a:ea typeface="+mn-ea"/>
                <a:cs typeface="+mn-cs"/>
              </a:rPr>
              <a:t>"Likes" Linked to More Business</a:t>
            </a:r>
          </a:p>
          <a:p>
            <a:pPr fontAlgn="base"/>
            <a:r>
              <a:rPr lang="en-IN" sz="1200" b="0" i="0" kern="1200" dirty="0" smtClean="0">
                <a:solidFill>
                  <a:schemeClr val="tx1"/>
                </a:solidFill>
                <a:latin typeface="+mn-lt"/>
                <a:ea typeface="+mn-ea"/>
                <a:cs typeface="+mn-cs"/>
              </a:rPr>
              <a:t>The proof of </a:t>
            </a:r>
            <a:r>
              <a:rPr lang="en-IN" sz="1200" b="0" i="0" kern="1200" dirty="0" err="1" smtClean="0">
                <a:solidFill>
                  <a:schemeClr val="tx1"/>
                </a:solidFill>
                <a:latin typeface="+mn-lt"/>
                <a:ea typeface="+mn-ea"/>
                <a:cs typeface="+mn-cs"/>
              </a:rPr>
              <a:t>Facebook's</a:t>
            </a:r>
            <a:r>
              <a:rPr lang="en-IN" sz="1200" b="0" i="0" kern="1200" dirty="0" smtClean="0">
                <a:solidFill>
                  <a:schemeClr val="tx1"/>
                </a:solidFill>
                <a:latin typeface="+mn-lt"/>
                <a:ea typeface="+mn-ea"/>
                <a:cs typeface="+mn-cs"/>
              </a:rPr>
              <a:t> marketing effectiveness is in business website visitation rates. People who "Like" your Facebook page and their friends are more likely to visit your website and use your products or services. According to research published by the web analytics service </a:t>
            </a:r>
            <a:r>
              <a:rPr lang="en-IN" sz="1200" b="0" i="0" kern="1200" dirty="0" err="1" smtClean="0">
                <a:solidFill>
                  <a:schemeClr val="tx1"/>
                </a:solidFill>
                <a:latin typeface="+mn-lt"/>
                <a:ea typeface="+mn-ea"/>
                <a:cs typeface="+mn-cs"/>
              </a:rPr>
              <a:t>KISSmetrics</a:t>
            </a:r>
            <a:r>
              <a:rPr lang="en-IN" sz="1200" b="0" i="0" kern="1200" dirty="0" smtClean="0">
                <a:solidFill>
                  <a:schemeClr val="tx1"/>
                </a:solidFill>
                <a:latin typeface="+mn-lt"/>
                <a:ea typeface="+mn-ea"/>
                <a:cs typeface="+mn-cs"/>
              </a:rPr>
              <a:t>, 2.7 percent of average Internet users have visited Southwest.com, while 12.4 percent of Facebook users who "Like" Southwest have visited the site and 7.1 percent of their friends have visited it. Similarly, people who "Like" Bing and their friends consistently use Bing for Internet searches more frequently than other Internet users</a:t>
            </a:r>
          </a:p>
          <a:p>
            <a:pPr fontAlgn="base"/>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12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IN" sz="10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32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33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6A6621-1D2A-4C7F-B8D2-2BABC4B52772}" type="slidenum">
              <a:rPr lang="en-US" smtClean="0"/>
              <a:pPr/>
              <a:t>34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IN" sz="10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35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IN" sz="10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F6A6621-1D2A-4C7F-B8D2-2BABC4B52772}" type="slidenum">
              <a:rPr lang="en-US" smtClean="0"/>
              <a:pPr/>
              <a:t>64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34564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35387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35295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1524000"/>
            <a:ext cx="6477000" cy="1828800"/>
          </a:xfrm>
        </p:spPr>
        <p:txBody>
          <a:bodyPr anchor="b"/>
          <a:lstStyle>
            <a:lvl1pPr>
              <a:defRPr cap="all" baseline="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3505200"/>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3554099"/>
            <a:ext cx="2057400" cy="685800"/>
          </a:xfrm>
        </p:spPr>
        <p:txBody>
          <a:bodyPr>
            <a:noAutofit/>
          </a:bodyPr>
          <a:lstStyle>
            <a:lvl1pPr algn="ctr">
              <a:defRPr sz="2000">
                <a:solidFill>
                  <a:srgbClr val="FFFFFF"/>
                </a:solidFill>
              </a:defRPr>
            </a:lvl1pPr>
          </a:lstStyle>
          <a:p>
            <a:fld id="{84F32645-ADF8-4738-8EE7-3968DB0BCB84}" type="datetimeFigureOut">
              <a:rPr lang="en-US" smtClean="0"/>
              <a:pPr/>
              <a:t>03/01/15</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BC6E484-FDB0-4C5D-B95C-C3332013AFBE}" type="slidenum">
              <a:rPr lang="en-US" smtClean="0"/>
              <a:pPr/>
              <a:t>‹#›</a:t>
            </a:fld>
            <a:endParaRPr lang="en-US" dirty="0"/>
          </a:p>
        </p:txBody>
      </p:sp>
      <p:pic>
        <p:nvPicPr>
          <p:cNvPr id="12" name="Picture 9" descr="temple1"/>
          <p:cNvPicPr>
            <a:picLocks noChangeAspect="1" noChangeArrowheads="1"/>
          </p:cNvPicPr>
          <p:nvPr/>
        </p:nvPicPr>
        <p:blipFill>
          <a:blip r:embed="rId2" cstate="print"/>
          <a:srcRect/>
          <a:stretch>
            <a:fillRect/>
          </a:stretch>
        </p:blipFill>
        <p:spPr bwMode="auto">
          <a:xfrm>
            <a:off x="0" y="3505200"/>
            <a:ext cx="9144000" cy="3352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F32645-ADF8-4738-8EE7-3968DB0BCB84}" type="datetimeFigureOut">
              <a:rPr lang="en-US" smtClean="0"/>
              <a:pPr/>
              <a:t>03/01/15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C6E484-FDB0-4C5D-B95C-C3332013AFB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4F32645-ADF8-4738-8EE7-3968DB0BCB84}" type="datetimeFigureOut">
              <a:rPr lang="en-US" smtClean="0"/>
              <a:pPr/>
              <a:t>03/01/15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BC6E484-FDB0-4C5D-B95C-C3332013AFB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4F32645-ADF8-4738-8EE7-3968DB0BCB84}" type="datetimeFigureOut">
              <a:rPr lang="en-US" smtClean="0"/>
              <a:pPr/>
              <a:t>03/01/15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BC6E484-FDB0-4C5D-B95C-C3332013AFBE}"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4F32645-ADF8-4738-8EE7-3968DB0BCB84}" type="datetimeFigureOut">
              <a:rPr lang="en-US" smtClean="0"/>
              <a:pPr/>
              <a:t>03/01/15</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BC6E484-FDB0-4C5D-B95C-C3332013AFBE}"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4F32645-ADF8-4738-8EE7-3968DB0BCB84}" type="datetimeFigureOut">
              <a:rPr lang="en-US" smtClean="0"/>
              <a:pPr/>
              <a:t>03/01/15</a:t>
            </a:fld>
            <a:endParaRPr lang="en-US" dirty="0"/>
          </a:p>
        </p:txBody>
      </p:sp>
      <p:sp>
        <p:nvSpPr>
          <p:cNvPr id="10" name="Slide Number Placeholder 9"/>
          <p:cNvSpPr>
            <a:spLocks noGrp="1"/>
          </p:cNvSpPr>
          <p:nvPr>
            <p:ph type="sldNum" sz="quarter" idx="16"/>
          </p:nvPr>
        </p:nvSpPr>
        <p:spPr/>
        <p:txBody>
          <a:bodyPr rtlCol="0"/>
          <a:lstStyle/>
          <a:p>
            <a:fld id="{7BC6E484-FDB0-4C5D-B95C-C3332013AFBE}"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4F32645-ADF8-4738-8EE7-3968DB0BCB84}" type="datetimeFigureOut">
              <a:rPr lang="en-US" smtClean="0"/>
              <a:pPr/>
              <a:t>03/01/15</a:t>
            </a:fld>
            <a:endParaRPr lang="en-US" dirty="0"/>
          </a:p>
        </p:txBody>
      </p:sp>
      <p:sp>
        <p:nvSpPr>
          <p:cNvPr id="12" name="Slide Number Placeholder 11"/>
          <p:cNvSpPr>
            <a:spLocks noGrp="1"/>
          </p:cNvSpPr>
          <p:nvPr>
            <p:ph type="sldNum" sz="quarter" idx="16"/>
          </p:nvPr>
        </p:nvSpPr>
        <p:spPr/>
        <p:txBody>
          <a:bodyPr rtlCol="0"/>
          <a:lstStyle/>
          <a:p>
            <a:fld id="{7BC6E484-FDB0-4C5D-B95C-C3332013AFBE}"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F32645-ADF8-4738-8EE7-3968DB0BCB84}" type="datetimeFigureOut">
              <a:rPr lang="en-US" smtClean="0"/>
              <a:pPr/>
              <a:t>03/01/15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BC6E484-FDB0-4C5D-B95C-C3332013AFB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2645-ADF8-4738-8EE7-3968DB0BCB84}" type="datetimeFigureOut">
              <a:rPr lang="en-US" smtClean="0"/>
              <a:pPr/>
              <a:t>03/01/15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BC6E484-FDB0-4C5D-B95C-C3332013AFB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4F32645-ADF8-4738-8EE7-3968DB0BCB84}" type="datetimeFigureOut">
              <a:rPr lang="en-US" smtClean="0"/>
              <a:pPr/>
              <a:t>03/01/15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BC6E484-FDB0-4C5D-B95C-C3332013AFBE}"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84F32645-ADF8-4738-8EE7-3968DB0BCB84}" type="datetimeFigureOut">
              <a:rPr lang="en-US" smtClean="0"/>
              <a:pPr/>
              <a:t>03/01/15</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BC6E484-FDB0-4C5D-B95C-C3332013AFBE}"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4F32645-ADF8-4738-8EE7-3968DB0BCB84}" type="datetimeFigureOut">
              <a:rPr lang="en-US" smtClean="0"/>
              <a:pPr/>
              <a:t>03/01/15</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BC6E484-FDB0-4C5D-B95C-C3332013AFBE}" type="slidenum">
              <a:rPr lang="en-US" smtClean="0"/>
              <a:pPr/>
              <a:t>‹#›</a:t>
            </a:fld>
            <a:endParaRPr lang="en-US" dirty="0"/>
          </a:p>
        </p:txBody>
      </p:sp>
      <p:pic>
        <p:nvPicPr>
          <p:cNvPr id="10" name="Picture 9" descr="temple1"/>
          <p:cNvPicPr>
            <a:picLocks noChangeAspect="1" noChangeArrowheads="1"/>
          </p:cNvPicPr>
          <p:nvPr/>
        </p:nvPicPr>
        <p:blipFill>
          <a:blip r:embed="rId13" cstate="print">
            <a:grayscl/>
          </a:blip>
          <a:srcRect/>
          <a:stretch>
            <a:fillRect/>
          </a:stretch>
        </p:blipFill>
        <p:spPr bwMode="auto">
          <a:xfrm>
            <a:off x="0" y="5962650"/>
            <a:ext cx="2438400" cy="895350"/>
          </a:xfrm>
          <a:prstGeom prst="rect">
            <a:avLst/>
          </a:prstGeom>
          <a:noFill/>
          <a:ln w="9525">
            <a:noFill/>
            <a:miter lim="800000"/>
            <a:headEnd/>
            <a:tailEnd/>
          </a:ln>
        </p:spPr>
      </p:pic>
      <p:pic>
        <p:nvPicPr>
          <p:cNvPr id="17" name="Picture 4" descr="Temple"/>
          <p:cNvPicPr>
            <a:picLocks noChangeAspect="1" noChangeArrowheads="1"/>
          </p:cNvPicPr>
          <p:nvPr/>
        </p:nvPicPr>
        <p:blipFill>
          <a:blip r:embed="rId14" cstate="print"/>
          <a:srcRect/>
          <a:stretch>
            <a:fillRect/>
          </a:stretch>
        </p:blipFill>
        <p:spPr bwMode="auto">
          <a:xfrm>
            <a:off x="-62551" y="0"/>
            <a:ext cx="672152" cy="1219200"/>
          </a:xfrm>
          <a:prstGeom prst="rect">
            <a:avLst/>
          </a:prstGeom>
          <a:noFill/>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0"/>
            <a:ext cx="9144000" cy="1828800"/>
          </a:xfrm>
        </p:spPr>
        <p:txBody>
          <a:bodyPr>
            <a:normAutofit/>
          </a:bodyPr>
          <a:lstStyle/>
          <a:p>
            <a:pPr algn="ctr"/>
            <a:r>
              <a:rPr lang="en-US" sz="3200" b="1" dirty="0" smtClean="0">
                <a:latin typeface="Arial" pitchFamily="34" charset="0"/>
                <a:cs typeface="Arial" pitchFamily="34" charset="0"/>
              </a:rPr>
              <a:t>Operational balanced scorecard</a:t>
            </a:r>
            <a:endParaRPr lang="en-US" sz="3200" b="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pPr algn="ctr"/>
            <a:r>
              <a:rPr lang="en-US" sz="2400" b="1" dirty="0" smtClean="0">
                <a:effectLst>
                  <a:outerShdw blurRad="38100" dist="38100" dir="2700000" algn="tl">
                    <a:srgbClr val="000000">
                      <a:alpha val="43137"/>
                    </a:srgbClr>
                  </a:outerShdw>
                </a:effectLst>
                <a:latin typeface="Arial" pitchFamily="34" charset="0"/>
                <a:cs typeface="Arial" pitchFamily="34" charset="0"/>
              </a:rPr>
              <a:t>ISKCON Bangalore: May-2014</a:t>
            </a:r>
            <a:endParaRPr lang="en-US" sz="2400" b="1" dirty="0">
              <a:effectLst>
                <a:outerShdw blurRad="38100" dist="38100" dir="2700000" algn="tl">
                  <a:srgbClr val="000000">
                    <a:alpha val="43137"/>
                  </a:srgbClr>
                </a:outerShdw>
              </a:effectLst>
              <a:latin typeface="Arial" pitchFamily="34" charset="0"/>
              <a:cs typeface="Aria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3048000"/>
            <a:ext cx="2405488" cy="170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524001"/>
          <a:ext cx="9143999" cy="4737942"/>
        </p:xfrm>
        <a:graphic>
          <a:graphicData uri="http://schemas.openxmlformats.org/drawingml/2006/table">
            <a:tbl>
              <a:tblPr firstRow="1" bandRow="1">
                <a:tableStyleId>{5C22544A-7EE6-4342-B048-85BDC9FD1C3A}</a:tableStyleId>
              </a:tblPr>
              <a:tblGrid>
                <a:gridCol w="2133600"/>
                <a:gridCol w="2590800"/>
                <a:gridCol w="1219200"/>
                <a:gridCol w="2362200"/>
                <a:gridCol w="838199"/>
              </a:tblGrid>
              <a:tr h="293510">
                <a:tc>
                  <a:txBody>
                    <a:bodyPr/>
                    <a:lstStyle/>
                    <a:p>
                      <a:r>
                        <a:rPr lang="en-US" sz="1400" b="1" dirty="0" smtClean="0">
                          <a:solidFill>
                            <a:schemeClr val="bg1"/>
                          </a:solidFill>
                          <a:latin typeface="Arial" pitchFamily="34" charset="0"/>
                          <a:cs typeface="Arial" pitchFamily="34" charset="0"/>
                        </a:rPr>
                        <a:t>Visitor Outcome</a:t>
                      </a:r>
                      <a:endParaRPr lang="en-IN" sz="1400" b="1" dirty="0">
                        <a:solidFill>
                          <a:schemeClr val="bg1"/>
                        </a:solidFill>
                        <a:latin typeface="Arial" pitchFamily="34" charset="0"/>
                        <a:cs typeface="Arial" pitchFamily="34" charset="0"/>
                      </a:endParaRPr>
                    </a:p>
                  </a:txBody>
                  <a:tcPr>
                    <a:solidFill>
                      <a:schemeClr val="accent1">
                        <a:lumMod val="50000"/>
                      </a:schemeClr>
                    </a:solidFill>
                  </a:tcPr>
                </a:tc>
                <a:tc gridSpan="2">
                  <a:txBody>
                    <a:bodyPr/>
                    <a:lstStyle/>
                    <a:p>
                      <a:pPr algn="ctr"/>
                      <a:r>
                        <a:rPr lang="en-US" sz="1400" b="1" dirty="0" smtClean="0">
                          <a:solidFill>
                            <a:schemeClr val="bg1"/>
                          </a:solidFill>
                          <a:latin typeface="Arial" pitchFamily="34" charset="0"/>
                          <a:cs typeface="Arial" pitchFamily="34" charset="0"/>
                        </a:rPr>
                        <a:t>FY 12-13</a:t>
                      </a:r>
                      <a:endParaRPr lang="en-IN" sz="1400" b="1" dirty="0">
                        <a:solidFill>
                          <a:schemeClr val="bg1"/>
                        </a:solidFill>
                        <a:latin typeface="Arial" pitchFamily="34" charset="0"/>
                        <a:cs typeface="Arial" pitchFamily="34" charset="0"/>
                      </a:endParaRPr>
                    </a:p>
                  </a:txBody>
                  <a:tcPr>
                    <a:solidFill>
                      <a:schemeClr val="accent1">
                        <a:lumMod val="50000"/>
                      </a:schemeClr>
                    </a:solidFill>
                  </a:tcPr>
                </a:tc>
                <a:tc hMerge="1">
                  <a:txBody>
                    <a:bodyPr/>
                    <a:lstStyle/>
                    <a:p>
                      <a:endParaRPr lang="en-IN" sz="1200" b="1" dirty="0">
                        <a:solidFill>
                          <a:schemeClr val="tx1"/>
                        </a:solidFill>
                        <a:latin typeface="Arial" pitchFamily="34" charset="0"/>
                        <a:cs typeface="Arial" pitchFamily="34" charset="0"/>
                      </a:endParaRPr>
                    </a:p>
                  </a:txBody>
                  <a:tcPr/>
                </a:tc>
                <a:tc gridSpan="2">
                  <a:txBody>
                    <a:bodyPr/>
                    <a:lstStyle/>
                    <a:p>
                      <a:pPr algn="ctr"/>
                      <a:r>
                        <a:rPr lang="en-US" sz="1400" b="1" dirty="0" smtClean="0">
                          <a:solidFill>
                            <a:schemeClr val="bg1"/>
                          </a:solidFill>
                          <a:latin typeface="Arial" pitchFamily="34" charset="0"/>
                          <a:cs typeface="Arial" pitchFamily="34" charset="0"/>
                        </a:rPr>
                        <a:t>FY 13-14</a:t>
                      </a:r>
                      <a:endParaRPr lang="en-IN" sz="1400" b="1" dirty="0">
                        <a:solidFill>
                          <a:schemeClr val="bg1"/>
                        </a:solidFill>
                        <a:latin typeface="Arial" pitchFamily="34" charset="0"/>
                        <a:cs typeface="Arial" pitchFamily="34" charset="0"/>
                      </a:endParaRPr>
                    </a:p>
                  </a:txBody>
                  <a:tcPr>
                    <a:solidFill>
                      <a:schemeClr val="accent1">
                        <a:lumMod val="50000"/>
                      </a:schemeClr>
                    </a:solidFill>
                  </a:tcPr>
                </a:tc>
                <a:tc hMerge="1">
                  <a:txBody>
                    <a:bodyPr/>
                    <a:lstStyle/>
                    <a:p>
                      <a:endParaRPr lang="en-IN" sz="1200" b="1" dirty="0">
                        <a:solidFill>
                          <a:schemeClr val="tx1"/>
                        </a:solidFill>
                        <a:latin typeface="Arial" pitchFamily="34" charset="0"/>
                        <a:cs typeface="Arial" pitchFamily="34" charset="0"/>
                      </a:endParaRPr>
                    </a:p>
                  </a:txBody>
                  <a:tcPr/>
                </a:tc>
              </a:tr>
              <a:tr h="381563">
                <a:tc>
                  <a:txBody>
                    <a:bodyPr/>
                    <a:lstStyle/>
                    <a:p>
                      <a:r>
                        <a:rPr lang="en-US" sz="1000" b="1" dirty="0" err="1" smtClean="0">
                          <a:solidFill>
                            <a:schemeClr val="tx1"/>
                          </a:solidFill>
                          <a:latin typeface="Arial" pitchFamily="34" charset="0"/>
                          <a:cs typeface="Arial" pitchFamily="34" charset="0"/>
                        </a:rPr>
                        <a:t>Nitya</a:t>
                      </a:r>
                      <a:r>
                        <a:rPr lang="en-US" sz="1000" b="1" baseline="0" dirty="0" smtClean="0">
                          <a:solidFill>
                            <a:schemeClr val="tx1"/>
                          </a:solidFill>
                          <a:latin typeface="Arial" pitchFamily="34" charset="0"/>
                          <a:cs typeface="Arial" pitchFamily="34" charset="0"/>
                        </a:rPr>
                        <a:t> </a:t>
                      </a:r>
                      <a:r>
                        <a:rPr lang="en-US" sz="1000" b="1" baseline="0" dirty="0" err="1" smtClean="0">
                          <a:solidFill>
                            <a:schemeClr val="tx1"/>
                          </a:solidFill>
                          <a:latin typeface="Arial" pitchFamily="34" charset="0"/>
                          <a:cs typeface="Arial" pitchFamily="34" charset="0"/>
                        </a:rPr>
                        <a:t>Seva</a:t>
                      </a:r>
                      <a:r>
                        <a:rPr lang="en-US" sz="1000" b="1" baseline="0" dirty="0" smtClean="0">
                          <a:solidFill>
                            <a:schemeClr val="tx1"/>
                          </a:solidFill>
                          <a:latin typeface="Arial" pitchFamily="34" charset="0"/>
                          <a:cs typeface="Arial" pitchFamily="34" charset="0"/>
                        </a:rPr>
                        <a:t> Participation</a:t>
                      </a:r>
                      <a:endParaRPr lang="en-IN" sz="1000" b="1" dirty="0">
                        <a:solidFill>
                          <a:schemeClr val="tx1"/>
                        </a:solidFill>
                        <a:latin typeface="Arial" pitchFamily="34" charset="0"/>
                        <a:cs typeface="Arial" pitchFamily="34" charset="0"/>
                      </a:endParaRPr>
                    </a:p>
                  </a:txBody>
                  <a:tcP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r="100000" b="100000"/>
                      </a:path>
                      <a:tileRect l="-100000" t="-10000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itchFamily="34" charset="0"/>
                          <a:cs typeface="Arial" pitchFamily="34" charset="0"/>
                        </a:rPr>
                        <a:t>2,236Average Tickets</a:t>
                      </a:r>
                      <a:endParaRPr lang="en-IN" sz="1000" b="1" dirty="0" smtClean="0">
                        <a:solidFill>
                          <a:schemeClr val="tx1"/>
                        </a:solidFill>
                        <a:latin typeface="Arial" pitchFamily="34" charset="0"/>
                        <a:cs typeface="Arial" pitchFamily="34" charset="0"/>
                      </a:endParaRPr>
                    </a:p>
                    <a:p>
                      <a:r>
                        <a:rPr lang="en-US" sz="1000" b="0" i="1" dirty="0" smtClean="0">
                          <a:solidFill>
                            <a:schemeClr val="tx1"/>
                          </a:solidFill>
                          <a:latin typeface="Arial" pitchFamily="34" charset="0"/>
                          <a:cs typeface="Arial" pitchFamily="34" charset="0"/>
                        </a:rPr>
                        <a:t>*** Data from Dec 12 to Mar 13</a:t>
                      </a:r>
                      <a:endParaRPr lang="en-IN" sz="1000" b="0" i="1" dirty="0">
                        <a:solidFill>
                          <a:schemeClr val="tx1"/>
                        </a:solidFill>
                        <a:latin typeface="Arial" pitchFamily="34" charset="0"/>
                        <a:cs typeface="Arial" pitchFamily="34" charset="0"/>
                      </a:endParaRPr>
                    </a:p>
                  </a:txBody>
                  <a:tcP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r="100000" b="100000"/>
                      </a:path>
                      <a:tileRect l="-100000" t="-100000"/>
                    </a:gradFill>
                  </a:tcPr>
                </a:tc>
                <a:tc>
                  <a:txBody>
                    <a:bodyPr/>
                    <a:lstStyle/>
                    <a:p>
                      <a:r>
                        <a:rPr lang="en-US" sz="1000" b="1" dirty="0" smtClean="0">
                          <a:solidFill>
                            <a:schemeClr val="tx1"/>
                          </a:solidFill>
                          <a:latin typeface="Arial" pitchFamily="34" charset="0"/>
                          <a:cs typeface="Arial" pitchFamily="34" charset="0"/>
                        </a:rPr>
                        <a:t>2.04%</a:t>
                      </a:r>
                      <a:endParaRPr lang="en-IN" sz="1000" b="1" dirty="0">
                        <a:solidFill>
                          <a:schemeClr val="tx1"/>
                        </a:solidFill>
                        <a:latin typeface="Arial" pitchFamily="34" charset="0"/>
                        <a:cs typeface="Arial" pitchFamily="34" charset="0"/>
                      </a:endParaRPr>
                    </a:p>
                  </a:txBody>
                  <a:tcP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r="100000" b="100000"/>
                      </a:path>
                      <a:tileRect l="-100000" t="-10000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itchFamily="34" charset="0"/>
                          <a:cs typeface="Arial" pitchFamily="34" charset="0"/>
                        </a:rPr>
                        <a:t>2,177 Average Tickets</a:t>
                      </a:r>
                      <a:endParaRPr lang="en-IN" sz="1000" b="1" dirty="0" smtClean="0">
                        <a:solidFill>
                          <a:schemeClr val="tx1"/>
                        </a:solidFill>
                        <a:latin typeface="Arial" pitchFamily="34" charset="0"/>
                        <a:cs typeface="Arial" pitchFamily="34" charset="0"/>
                      </a:endParaRPr>
                    </a:p>
                    <a:p>
                      <a:endParaRPr lang="en-IN" sz="1000" b="1" dirty="0">
                        <a:solidFill>
                          <a:schemeClr val="tx1"/>
                        </a:solidFill>
                        <a:latin typeface="Arial" pitchFamily="34" charset="0"/>
                        <a:cs typeface="Arial" pitchFamily="34" charset="0"/>
                      </a:endParaRPr>
                    </a:p>
                  </a:txBody>
                  <a:tcP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r="100000" b="100000"/>
                      </a:path>
                      <a:tileRect l="-100000" t="-100000"/>
                    </a:gradFill>
                  </a:tcPr>
                </a:tc>
                <a:tc>
                  <a:txBody>
                    <a:bodyPr/>
                    <a:lstStyle/>
                    <a:p>
                      <a:pPr algn="ctr"/>
                      <a:r>
                        <a:rPr lang="en-US" sz="1000" b="1" dirty="0" smtClean="0">
                          <a:solidFill>
                            <a:schemeClr val="tx1"/>
                          </a:solidFill>
                          <a:latin typeface="Arial" pitchFamily="34" charset="0"/>
                          <a:cs typeface="Arial" pitchFamily="34" charset="0"/>
                        </a:rPr>
                        <a:t>2.1%</a:t>
                      </a:r>
                      <a:endParaRPr lang="en-IN" sz="1000" b="1" dirty="0">
                        <a:solidFill>
                          <a:schemeClr val="tx1"/>
                        </a:solidFill>
                        <a:latin typeface="Arial" pitchFamily="34" charset="0"/>
                        <a:cs typeface="Arial" pitchFamily="34" charset="0"/>
                      </a:endParaRPr>
                    </a:p>
                  </a:txBody>
                  <a:tcP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r="100000" b="100000"/>
                      </a:path>
                      <a:tileRect l="-100000" t="-100000"/>
                    </a:gradFill>
                  </a:tcPr>
                </a:tc>
              </a:tr>
              <a:tr h="234808">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pPr algn="ctr"/>
                      <a:endParaRPr lang="en-IN" sz="1000" b="1" dirty="0">
                        <a:solidFill>
                          <a:schemeClr val="tx1"/>
                        </a:solidFill>
                        <a:latin typeface="Arial" pitchFamily="34" charset="0"/>
                        <a:cs typeface="Arial" pitchFamily="34" charset="0"/>
                      </a:endParaRPr>
                    </a:p>
                  </a:txBody>
                  <a:tcPr/>
                </a:tc>
              </a:tr>
              <a:tr h="392299">
                <a:tc>
                  <a:txBody>
                    <a:bodyPr/>
                    <a:lstStyle/>
                    <a:p>
                      <a:r>
                        <a:rPr lang="en-US" sz="1000" b="1" dirty="0" err="1" smtClean="0">
                          <a:solidFill>
                            <a:schemeClr val="tx1"/>
                          </a:solidFill>
                          <a:latin typeface="Arial" pitchFamily="34" charset="0"/>
                          <a:cs typeface="Arial" pitchFamily="34" charset="0"/>
                        </a:rPr>
                        <a:t>Harinaam</a:t>
                      </a:r>
                      <a:r>
                        <a:rPr lang="en-US" sz="1000" b="1" dirty="0" smtClean="0">
                          <a:solidFill>
                            <a:schemeClr val="tx1"/>
                          </a:solidFill>
                          <a:latin typeface="Arial" pitchFamily="34" charset="0"/>
                          <a:cs typeface="Arial" pitchFamily="34" charset="0"/>
                        </a:rPr>
                        <a:t> </a:t>
                      </a:r>
                      <a:r>
                        <a:rPr lang="en-US" sz="1000" b="1" dirty="0" err="1" smtClean="0">
                          <a:solidFill>
                            <a:schemeClr val="tx1"/>
                          </a:solidFill>
                          <a:latin typeface="Arial" pitchFamily="34" charset="0"/>
                          <a:cs typeface="Arial" pitchFamily="34" charset="0"/>
                        </a:rPr>
                        <a:t>Mantapa</a:t>
                      </a:r>
                      <a:r>
                        <a:rPr lang="en-US" sz="1000" b="1" dirty="0" smtClean="0">
                          <a:solidFill>
                            <a:schemeClr val="tx1"/>
                          </a:solidFill>
                          <a:latin typeface="Arial" pitchFamily="34" charset="0"/>
                          <a:cs typeface="Arial" pitchFamily="34" charset="0"/>
                        </a:rPr>
                        <a:t> Participation</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itchFamily="34" charset="0"/>
                          <a:cs typeface="Arial" pitchFamily="34" charset="0"/>
                        </a:rPr>
                        <a:t>94933 Average </a:t>
                      </a:r>
                      <a:r>
                        <a:rPr lang="en-US" sz="1000" b="1" dirty="0" err="1" smtClean="0">
                          <a:solidFill>
                            <a:schemeClr val="tx1"/>
                          </a:solidFill>
                          <a:latin typeface="Arial" pitchFamily="34" charset="0"/>
                          <a:cs typeface="Arial" pitchFamily="34" charset="0"/>
                        </a:rPr>
                        <a:t>Harinaam</a:t>
                      </a:r>
                      <a:r>
                        <a:rPr lang="en-US" sz="1000" b="1" dirty="0" smtClean="0">
                          <a:solidFill>
                            <a:schemeClr val="tx1"/>
                          </a:solidFill>
                          <a:latin typeface="Arial" pitchFamily="34" charset="0"/>
                          <a:cs typeface="Arial" pitchFamily="34" charset="0"/>
                        </a:rPr>
                        <a:t> Visitors</a:t>
                      </a:r>
                      <a:endParaRPr lang="en-IN" sz="1000" b="1" dirty="0" smtClean="0">
                        <a:solidFill>
                          <a:schemeClr val="tx1"/>
                        </a:solidFill>
                        <a:latin typeface="Arial" pitchFamily="34" charset="0"/>
                        <a:cs typeface="Arial" pitchFamily="34" charset="0"/>
                      </a:endParaRPr>
                    </a:p>
                    <a:p>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r>
                        <a:rPr lang="en-US" sz="1000" b="1" dirty="0" smtClean="0">
                          <a:solidFill>
                            <a:schemeClr val="tx1"/>
                          </a:solidFill>
                          <a:latin typeface="Arial" pitchFamily="34" charset="0"/>
                          <a:cs typeface="Arial" pitchFamily="34" charset="0"/>
                        </a:rPr>
                        <a:t>27%</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itchFamily="34" charset="0"/>
                          <a:cs typeface="Arial" pitchFamily="34" charset="0"/>
                        </a:rPr>
                        <a:t>61366 Average </a:t>
                      </a:r>
                      <a:r>
                        <a:rPr lang="en-US" sz="1000" b="1" dirty="0" err="1" smtClean="0">
                          <a:solidFill>
                            <a:schemeClr val="tx1"/>
                          </a:solidFill>
                          <a:latin typeface="Arial" pitchFamily="34" charset="0"/>
                          <a:cs typeface="Arial" pitchFamily="34" charset="0"/>
                        </a:rPr>
                        <a:t>Harinaam</a:t>
                      </a:r>
                      <a:r>
                        <a:rPr lang="en-US" sz="1000" b="1" dirty="0" smtClean="0">
                          <a:solidFill>
                            <a:schemeClr val="tx1"/>
                          </a:solidFill>
                          <a:latin typeface="Arial" pitchFamily="34" charset="0"/>
                          <a:cs typeface="Arial" pitchFamily="34" charset="0"/>
                        </a:rPr>
                        <a:t> Visitors</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r>
                        <a:rPr lang="en-US" sz="1000" b="1" dirty="0" smtClean="0">
                          <a:solidFill>
                            <a:schemeClr val="tx1"/>
                          </a:solidFill>
                          <a:latin typeface="Arial" pitchFamily="34" charset="0"/>
                          <a:cs typeface="Arial" pitchFamily="34" charset="0"/>
                        </a:rPr>
                        <a:t>20%</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234808">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r>
              <a:tr h="381563">
                <a:tc>
                  <a:txBody>
                    <a:bodyPr/>
                    <a:lstStyle/>
                    <a:p>
                      <a:r>
                        <a:rPr lang="en-US" sz="1000" b="1" dirty="0" err="1" smtClean="0">
                          <a:solidFill>
                            <a:schemeClr val="tx1"/>
                          </a:solidFill>
                          <a:latin typeface="Arial" pitchFamily="34" charset="0"/>
                          <a:cs typeface="Arial" pitchFamily="34" charset="0"/>
                        </a:rPr>
                        <a:t>Hundi</a:t>
                      </a:r>
                      <a:r>
                        <a:rPr lang="en-US" sz="1000" b="1" dirty="0" smtClean="0">
                          <a:solidFill>
                            <a:schemeClr val="tx1"/>
                          </a:solidFill>
                          <a:latin typeface="Arial" pitchFamily="34" charset="0"/>
                          <a:cs typeface="Arial" pitchFamily="34" charset="0"/>
                        </a:rPr>
                        <a:t> Income against footfall</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a:t>
                      </a:r>
                      <a:r>
                        <a:rPr lang="en-US" sz="1000" b="1" baseline="0" dirty="0" smtClean="0">
                          <a:solidFill>
                            <a:schemeClr val="tx1"/>
                          </a:solidFill>
                          <a:latin typeface="Arial" pitchFamily="34" charset="0"/>
                          <a:cs typeface="Arial" pitchFamily="34" charset="0"/>
                        </a:rPr>
                        <a:t> Rs 2,73,59,425</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Rs 6/ visitor</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a:t>
                      </a:r>
                      <a:r>
                        <a:rPr lang="en-US" sz="1000" b="1" baseline="0" dirty="0" smtClean="0">
                          <a:solidFill>
                            <a:schemeClr val="tx1"/>
                          </a:solidFill>
                          <a:latin typeface="Arial" pitchFamily="34" charset="0"/>
                          <a:cs typeface="Arial" pitchFamily="34" charset="0"/>
                        </a:rPr>
                        <a:t> Rs 2,82,21,285</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Rs 8/ visitor</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r>
              <a:tr h="234808">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r>
              <a:tr h="675074">
                <a:tc>
                  <a:txBody>
                    <a:bodyPr/>
                    <a:lstStyle/>
                    <a:p>
                      <a:r>
                        <a:rPr lang="en-US" sz="1000" b="1" dirty="0" smtClean="0">
                          <a:solidFill>
                            <a:schemeClr val="tx1"/>
                          </a:solidFill>
                          <a:latin typeface="Arial" pitchFamily="34" charset="0"/>
                          <a:cs typeface="Arial" pitchFamily="34" charset="0"/>
                        </a:rPr>
                        <a:t>Books against footfall</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itchFamily="34" charset="0"/>
                          <a:cs typeface="Arial" pitchFamily="34" charset="0"/>
                        </a:rPr>
                        <a:t>@ </a:t>
                      </a:r>
                      <a:r>
                        <a:rPr lang="en-US" sz="1000" b="1" dirty="0" err="1" smtClean="0">
                          <a:solidFill>
                            <a:schemeClr val="tx1"/>
                          </a:solidFill>
                          <a:latin typeface="Arial" pitchFamily="34" charset="0"/>
                          <a:cs typeface="Arial" pitchFamily="34" charset="0"/>
                        </a:rPr>
                        <a:t>Avg</a:t>
                      </a:r>
                      <a:r>
                        <a:rPr lang="en-US" sz="1000" b="1" dirty="0" smtClean="0">
                          <a:solidFill>
                            <a:schemeClr val="tx1"/>
                          </a:solidFill>
                          <a:latin typeface="Arial" pitchFamily="34" charset="0"/>
                          <a:cs typeface="Arial" pitchFamily="34" charset="0"/>
                        </a:rPr>
                        <a:t> SKU Price</a:t>
                      </a:r>
                      <a:r>
                        <a:rPr lang="en-US" sz="1000" b="1" baseline="0" dirty="0" smtClean="0">
                          <a:solidFill>
                            <a:schemeClr val="tx1"/>
                          </a:solidFill>
                          <a:latin typeface="Arial" pitchFamily="34" charset="0"/>
                          <a:cs typeface="Arial" pitchFamily="34" charset="0"/>
                        </a:rPr>
                        <a:t> Rs 80</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 SST Books:</a:t>
                      </a:r>
                    </a:p>
                    <a:p>
                      <a:r>
                        <a:rPr lang="en-US" sz="1000" b="1" dirty="0" smtClean="0">
                          <a:solidFill>
                            <a:schemeClr val="tx1"/>
                          </a:solidFill>
                          <a:latin typeface="Arial" pitchFamily="34" charset="0"/>
                          <a:cs typeface="Arial" pitchFamily="34" charset="0"/>
                        </a:rPr>
                        <a:t>Rs 4,67,94,000</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14% visitors are buying</a:t>
                      </a: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 SST Books:</a:t>
                      </a:r>
                    </a:p>
                    <a:p>
                      <a:r>
                        <a:rPr lang="en-US" sz="1000" b="1" dirty="0" smtClean="0">
                          <a:solidFill>
                            <a:schemeClr val="tx1"/>
                          </a:solidFill>
                          <a:latin typeface="Arial" pitchFamily="34" charset="0"/>
                          <a:cs typeface="Arial" pitchFamily="34" charset="0"/>
                        </a:rPr>
                        <a:t>Rs 3,75,77,000</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13%</a:t>
                      </a:r>
                      <a:r>
                        <a:rPr lang="en-US" sz="1000" b="1" baseline="0" dirty="0" smtClean="0">
                          <a:solidFill>
                            <a:schemeClr val="tx1"/>
                          </a:solidFill>
                          <a:latin typeface="Arial" pitchFamily="34" charset="0"/>
                          <a:cs typeface="Arial" pitchFamily="34" charset="0"/>
                        </a:rPr>
                        <a:t> are buying</a:t>
                      </a:r>
                      <a:endParaRPr lang="en-IN" sz="1000" b="1" dirty="0">
                        <a:solidFill>
                          <a:schemeClr val="tx1"/>
                        </a:solidFill>
                        <a:latin typeface="Arial" pitchFamily="34" charset="0"/>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r>
              <a:tr h="234808">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r>
              <a:tr h="675074">
                <a:tc>
                  <a:txBody>
                    <a:bodyPr/>
                    <a:lstStyle/>
                    <a:p>
                      <a:r>
                        <a:rPr lang="en-IN" sz="1000" b="1" dirty="0" smtClean="0">
                          <a:solidFill>
                            <a:schemeClr val="tx1"/>
                          </a:solidFill>
                          <a:latin typeface="Arial" pitchFamily="34" charset="0"/>
                          <a:cs typeface="Arial" pitchFamily="34" charset="0"/>
                        </a:rPr>
                        <a:t>Paraphernalia against footfall</a:t>
                      </a:r>
                    </a:p>
                    <a:p>
                      <a:r>
                        <a:rPr lang="en-US" sz="1000" b="1" dirty="0" smtClean="0">
                          <a:solidFill>
                            <a:schemeClr val="tx1"/>
                          </a:solidFill>
                          <a:latin typeface="Arial" pitchFamily="34" charset="0"/>
                          <a:cs typeface="Arial" pitchFamily="34" charset="0"/>
                        </a:rPr>
                        <a:t>@ </a:t>
                      </a:r>
                      <a:r>
                        <a:rPr lang="en-US" sz="1000" b="1" dirty="0" err="1" smtClean="0">
                          <a:solidFill>
                            <a:schemeClr val="tx1"/>
                          </a:solidFill>
                          <a:latin typeface="Arial" pitchFamily="34" charset="0"/>
                          <a:cs typeface="Arial" pitchFamily="34" charset="0"/>
                        </a:rPr>
                        <a:t>Avg</a:t>
                      </a:r>
                      <a:r>
                        <a:rPr lang="en-US" sz="1000" b="1" dirty="0" smtClean="0">
                          <a:solidFill>
                            <a:schemeClr val="tx1"/>
                          </a:solidFill>
                          <a:latin typeface="Arial" pitchFamily="34" charset="0"/>
                          <a:cs typeface="Arial" pitchFamily="34" charset="0"/>
                        </a:rPr>
                        <a:t> SKU Price</a:t>
                      </a:r>
                      <a:r>
                        <a:rPr lang="en-US" sz="1000" b="1" baseline="0" dirty="0" smtClean="0">
                          <a:solidFill>
                            <a:schemeClr val="tx1"/>
                          </a:solidFill>
                          <a:latin typeface="Arial" pitchFamily="34" charset="0"/>
                          <a:cs typeface="Arial" pitchFamily="34" charset="0"/>
                        </a:rPr>
                        <a:t> Rs 200</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 SST Non Books:</a:t>
                      </a:r>
                    </a:p>
                    <a:p>
                      <a:r>
                        <a:rPr lang="en-US" sz="1000" b="1" dirty="0" smtClean="0">
                          <a:solidFill>
                            <a:schemeClr val="tx1"/>
                          </a:solidFill>
                          <a:latin typeface="Arial" pitchFamily="34" charset="0"/>
                          <a:cs typeface="Arial" pitchFamily="34" charset="0"/>
                        </a:rPr>
                        <a:t>Rs 7,98,89,000</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9% visitors are buying</a:t>
                      </a: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 SST Non Books: Rs 10,30,53,000</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14% are buying</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r>
              <a:tr h="234808">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c>
                  <a:txBody>
                    <a:bodyPr/>
                    <a:lstStyle/>
                    <a:p>
                      <a:endParaRPr lang="en-IN" sz="1000" b="1" dirty="0">
                        <a:solidFill>
                          <a:schemeClr val="tx1"/>
                        </a:solidFill>
                        <a:latin typeface="Arial" pitchFamily="34" charset="0"/>
                        <a:cs typeface="Arial" pitchFamily="34" charset="0"/>
                      </a:endParaRPr>
                    </a:p>
                  </a:txBody>
                  <a:tcPr/>
                </a:tc>
              </a:tr>
              <a:tr h="675074">
                <a:tc>
                  <a:txBody>
                    <a:bodyPr/>
                    <a:lstStyle/>
                    <a:p>
                      <a:r>
                        <a:rPr lang="en-US" sz="1000" b="1" dirty="0" smtClean="0">
                          <a:solidFill>
                            <a:schemeClr val="tx1"/>
                          </a:solidFill>
                          <a:latin typeface="Arial" pitchFamily="34" charset="0"/>
                          <a:cs typeface="Arial" pitchFamily="34" charset="0"/>
                        </a:rPr>
                        <a:t>Food (Temple Stores) against footfall</a:t>
                      </a:r>
                      <a:endParaRPr lang="en-IN" sz="1000" b="1" dirty="0" smtClean="0">
                        <a:solidFill>
                          <a:schemeClr val="tx1"/>
                        </a:solidFill>
                        <a:latin typeface="Arial" pitchFamily="34" charset="0"/>
                        <a:cs typeface="Arial" pitchFamily="34" charset="0"/>
                      </a:endParaRPr>
                    </a:p>
                    <a:p>
                      <a:r>
                        <a:rPr lang="en-US" sz="1000" b="1" dirty="0" smtClean="0">
                          <a:solidFill>
                            <a:schemeClr val="tx1"/>
                          </a:solidFill>
                          <a:latin typeface="Arial" pitchFamily="34" charset="0"/>
                          <a:cs typeface="Arial" pitchFamily="34" charset="0"/>
                        </a:rPr>
                        <a:t>@ </a:t>
                      </a:r>
                      <a:r>
                        <a:rPr lang="en-US" sz="1000" b="1" dirty="0" err="1" smtClean="0">
                          <a:solidFill>
                            <a:schemeClr val="tx1"/>
                          </a:solidFill>
                          <a:latin typeface="Arial" pitchFamily="34" charset="0"/>
                          <a:cs typeface="Arial" pitchFamily="34" charset="0"/>
                        </a:rPr>
                        <a:t>Avg</a:t>
                      </a:r>
                      <a:r>
                        <a:rPr lang="en-US" sz="1000" b="1" dirty="0" smtClean="0">
                          <a:solidFill>
                            <a:schemeClr val="tx1"/>
                          </a:solidFill>
                          <a:latin typeface="Arial" pitchFamily="34" charset="0"/>
                          <a:cs typeface="Arial" pitchFamily="34" charset="0"/>
                        </a:rPr>
                        <a:t> SKU Price</a:t>
                      </a:r>
                      <a:r>
                        <a:rPr lang="en-US" sz="1000" b="1" baseline="0" dirty="0" smtClean="0">
                          <a:solidFill>
                            <a:schemeClr val="tx1"/>
                          </a:solidFill>
                          <a:latin typeface="Arial" pitchFamily="34" charset="0"/>
                          <a:cs typeface="Arial" pitchFamily="34" charset="0"/>
                        </a:rPr>
                        <a:t> Rs 50</a:t>
                      </a:r>
                      <a:endParaRPr lang="en-IN" sz="1000" b="1" dirty="0" smtClean="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 Temple Stores:</a:t>
                      </a:r>
                    </a:p>
                    <a:p>
                      <a:r>
                        <a:rPr lang="en-US" sz="1000" b="1" dirty="0" smtClean="0">
                          <a:solidFill>
                            <a:schemeClr val="tx1"/>
                          </a:solidFill>
                          <a:latin typeface="Arial" pitchFamily="34" charset="0"/>
                          <a:cs typeface="Arial" pitchFamily="34" charset="0"/>
                        </a:rPr>
                        <a:t>Rs 4,67,94,000</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33%</a:t>
                      </a:r>
                      <a:r>
                        <a:rPr lang="en-US" sz="1000" b="1" baseline="0" dirty="0" smtClean="0">
                          <a:solidFill>
                            <a:schemeClr val="tx1"/>
                          </a:solidFill>
                          <a:latin typeface="Arial" pitchFamily="34" charset="0"/>
                          <a:cs typeface="Arial" pitchFamily="34" charset="0"/>
                        </a:rPr>
                        <a:t> visitors are buying</a:t>
                      </a:r>
                      <a:endParaRPr lang="en-US" sz="1000" b="1" dirty="0" smtClean="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Annual Income of Temple </a:t>
                      </a:r>
                      <a:r>
                        <a:rPr lang="en-US" sz="1000" b="1" dirty="0" err="1" smtClean="0">
                          <a:solidFill>
                            <a:schemeClr val="tx1"/>
                          </a:solidFill>
                          <a:latin typeface="Arial" pitchFamily="34" charset="0"/>
                          <a:cs typeface="Arial" pitchFamily="34" charset="0"/>
                        </a:rPr>
                        <a:t>Stores:Rs</a:t>
                      </a:r>
                      <a:r>
                        <a:rPr lang="en-US" sz="1000" b="1" dirty="0" smtClean="0">
                          <a:solidFill>
                            <a:schemeClr val="tx1"/>
                          </a:solidFill>
                          <a:latin typeface="Arial" pitchFamily="34" charset="0"/>
                          <a:cs typeface="Arial" pitchFamily="34" charset="0"/>
                        </a:rPr>
                        <a:t> 3,75,77,000</a:t>
                      </a:r>
                      <a:endParaRPr lang="en-IN" sz="1000" b="1" dirty="0">
                        <a:solidFill>
                          <a:schemeClr val="tx1"/>
                        </a:solidFill>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r>
                        <a:rPr lang="en-US" sz="1000" b="1" dirty="0" smtClean="0">
                          <a:solidFill>
                            <a:schemeClr val="tx1"/>
                          </a:solidFill>
                          <a:latin typeface="Arial" pitchFamily="34" charset="0"/>
                          <a:cs typeface="Arial" pitchFamily="34" charset="0"/>
                        </a:rPr>
                        <a:t>41% are buying</a:t>
                      </a: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r>
            </a:tbl>
          </a:graphicData>
        </a:graphic>
      </p:graphicFrame>
      <p:sp>
        <p:nvSpPr>
          <p:cNvPr id="4" name="TextBox 3"/>
          <p:cNvSpPr txBox="1"/>
          <p:nvPr/>
        </p:nvSpPr>
        <p:spPr>
          <a:xfrm>
            <a:off x="2632602" y="457200"/>
            <a:ext cx="6511398" cy="646331"/>
          </a:xfrm>
          <a:prstGeom prst="rect">
            <a:avLst/>
          </a:prstGeom>
          <a:noFill/>
        </p:spPr>
        <p:txBody>
          <a:bodyPr wrap="none" rtlCol="0">
            <a:spAutoFit/>
          </a:bodyPr>
          <a:lstStyle/>
          <a:p>
            <a:r>
              <a:rPr lang="en-US" sz="3600" b="1" dirty="0" smtClean="0">
                <a:latin typeface="Arial" pitchFamily="34" charset="0"/>
                <a:cs typeface="Arial" pitchFamily="34" charset="0"/>
              </a:rPr>
              <a:t>TEMPLE VISITOR OUTCOME</a:t>
            </a:r>
            <a:endParaRPr lang="en-IN"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0" y="228600"/>
            <a:ext cx="4955203" cy="646331"/>
          </a:xfrm>
          <a:prstGeom prst="rect">
            <a:avLst/>
          </a:prstGeom>
          <a:noFill/>
        </p:spPr>
        <p:txBody>
          <a:bodyPr wrap="none" rtlCol="0">
            <a:spAutoFit/>
          </a:bodyPr>
          <a:lstStyle/>
          <a:p>
            <a:r>
              <a:rPr lang="en-US" sz="3600" b="1" dirty="0" smtClean="0">
                <a:latin typeface="Arial" pitchFamily="34" charset="0"/>
                <a:cs typeface="Arial" pitchFamily="34" charset="0"/>
              </a:rPr>
              <a:t>RECAP:OBJECTIVE 8</a:t>
            </a:r>
            <a:endParaRPr lang="en-IN" sz="3600" b="1" dirty="0">
              <a:latin typeface="Arial" pitchFamily="34" charset="0"/>
              <a:cs typeface="Arial" pitchFamily="34" charset="0"/>
            </a:endParaRPr>
          </a:p>
        </p:txBody>
      </p:sp>
      <p:graphicFrame>
        <p:nvGraphicFramePr>
          <p:cNvPr id="12" name="Chart 11"/>
          <p:cNvGraphicFramePr/>
          <p:nvPr/>
        </p:nvGraphicFramePr>
        <p:xfrm>
          <a:off x="0" y="1397000"/>
          <a:ext cx="4876800" cy="546100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descr="http://mywholelife.us/wp-content/uploads/2013/11/thumbs-up2.jpg"/>
          <p:cNvPicPr>
            <a:picLocks noChangeAspect="1" noChangeArrowheads="1"/>
          </p:cNvPicPr>
          <p:nvPr/>
        </p:nvPicPr>
        <p:blipFill>
          <a:blip r:embed="rId4" cstate="print"/>
          <a:srcRect/>
          <a:stretch>
            <a:fillRect/>
          </a:stretch>
        </p:blipFill>
        <p:spPr bwMode="auto">
          <a:xfrm>
            <a:off x="8610600" y="1524000"/>
            <a:ext cx="533400" cy="457200"/>
          </a:xfrm>
          <a:prstGeom prst="rect">
            <a:avLst/>
          </a:prstGeom>
          <a:noFill/>
        </p:spPr>
      </p:pic>
      <p:sp>
        <p:nvSpPr>
          <p:cNvPr id="6" name="TextBox 5"/>
          <p:cNvSpPr txBox="1"/>
          <p:nvPr/>
        </p:nvSpPr>
        <p:spPr>
          <a:xfrm>
            <a:off x="5029199" y="1524000"/>
            <a:ext cx="4114801" cy="1384995"/>
          </a:xfrm>
          <a:prstGeom prst="rect">
            <a:avLst/>
          </a:prstGeom>
          <a:noFill/>
          <a:ln w="28575">
            <a:solidFill>
              <a:srgbClr val="00B050"/>
            </a:solidFill>
          </a:ln>
        </p:spPr>
        <p:txBody>
          <a:bodyPr wrap="square" rtlCol="0">
            <a:spAutoFit/>
          </a:bodyPr>
          <a:lstStyle/>
          <a:p>
            <a:pPr>
              <a:buFont typeface="Arial" pitchFamily="34" charset="0"/>
              <a:buChar char="•"/>
            </a:pPr>
            <a:r>
              <a:rPr lang="en-US" sz="1400" dirty="0" smtClean="0">
                <a:latin typeface="Arial" pitchFamily="34" charset="0"/>
                <a:cs typeface="Arial" pitchFamily="34" charset="0"/>
              </a:rPr>
              <a:t> Increase in overall revenue</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Kalyana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Mantapa</a:t>
            </a:r>
            <a:r>
              <a:rPr lang="en-US" sz="1400" dirty="0" smtClean="0">
                <a:latin typeface="Arial" pitchFamily="34" charset="0"/>
                <a:cs typeface="Arial" pitchFamily="34" charset="0"/>
              </a:rPr>
              <a:t>, IC, SST, </a:t>
            </a:r>
            <a:r>
              <a:rPr lang="en-US" sz="1400" dirty="0" err="1" smtClean="0">
                <a:latin typeface="Arial" pitchFamily="34" charset="0"/>
                <a:cs typeface="Arial" pitchFamily="34" charset="0"/>
              </a:rPr>
              <a:t>Dharmashala</a:t>
            </a:r>
            <a:r>
              <a:rPr lang="en-US" sz="1400" dirty="0" smtClean="0">
                <a:latin typeface="Arial" pitchFamily="34" charset="0"/>
                <a:cs typeface="Arial" pitchFamily="34" charset="0"/>
              </a:rPr>
              <a:t> Revenue increase</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Overall budgeting exercise close</a:t>
            </a:r>
            <a:endParaRPr lang="en-IN" sz="1400" dirty="0">
              <a:latin typeface="Arial" pitchFamily="34" charset="0"/>
              <a:cs typeface="Arial" pitchFamily="34" charset="0"/>
            </a:endParaRPr>
          </a:p>
        </p:txBody>
      </p:sp>
      <p:pic>
        <p:nvPicPr>
          <p:cNvPr id="7" name="Picture 6" descr="http://thumbs.dreamstime.com/z/thumbs-down-button-8356282.jpg"/>
          <p:cNvPicPr>
            <a:picLocks noChangeAspect="1" noChangeArrowheads="1"/>
          </p:cNvPicPr>
          <p:nvPr/>
        </p:nvPicPr>
        <p:blipFill>
          <a:blip r:embed="rId5" cstate="print"/>
          <a:srcRect/>
          <a:stretch>
            <a:fillRect/>
          </a:stretch>
        </p:blipFill>
        <p:spPr bwMode="auto">
          <a:xfrm>
            <a:off x="8610600" y="3581400"/>
            <a:ext cx="533400" cy="533400"/>
          </a:xfrm>
          <a:prstGeom prst="rect">
            <a:avLst/>
          </a:prstGeom>
          <a:noFill/>
        </p:spPr>
      </p:pic>
      <p:sp>
        <p:nvSpPr>
          <p:cNvPr id="8" name="TextBox 7"/>
          <p:cNvSpPr txBox="1"/>
          <p:nvPr/>
        </p:nvSpPr>
        <p:spPr>
          <a:xfrm>
            <a:off x="5029200" y="3581400"/>
            <a:ext cx="4114800" cy="1600438"/>
          </a:xfrm>
          <a:prstGeom prst="rect">
            <a:avLst/>
          </a:prstGeom>
          <a:noFill/>
          <a:ln w="28575">
            <a:solidFill>
              <a:srgbClr val="FF0000"/>
            </a:solidFill>
          </a:ln>
        </p:spPr>
        <p:txBody>
          <a:bodyPr wrap="square" rtlCol="0">
            <a:spAutoFit/>
          </a:bodyPr>
          <a:lstStyle/>
          <a:p>
            <a:pPr>
              <a:buFont typeface="Arial" pitchFamily="34" charset="0"/>
              <a:buChar char="•"/>
            </a:pPr>
            <a:r>
              <a:rPr lang="en-US" sz="1400" dirty="0" smtClean="0">
                <a:latin typeface="Arial" pitchFamily="34" charset="0"/>
                <a:cs typeface="Arial" pitchFamily="34" charset="0"/>
              </a:rPr>
              <a:t>  High dependency on temple crowd</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Expense on the rise</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Manpower optimization, scope for improvement</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Low Capacity Utilization</a:t>
            </a:r>
            <a:endParaRPr lang="en-IN"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2043" y="228600"/>
            <a:ext cx="6211957" cy="646331"/>
          </a:xfrm>
          <a:prstGeom prst="rect">
            <a:avLst/>
          </a:prstGeom>
          <a:noFill/>
        </p:spPr>
        <p:txBody>
          <a:bodyPr wrap="none" rtlCol="0">
            <a:spAutoFit/>
          </a:bodyPr>
          <a:lstStyle/>
          <a:p>
            <a:r>
              <a:rPr lang="en-US" sz="3600" b="1" dirty="0" smtClean="0">
                <a:latin typeface="Arial" pitchFamily="34" charset="0"/>
                <a:cs typeface="Arial" pitchFamily="34" charset="0"/>
              </a:rPr>
              <a:t>NEXT STEPS-OBJECTIVE 8</a:t>
            </a:r>
            <a:endParaRPr lang="en-IN" sz="3600" b="1" dirty="0">
              <a:latin typeface="Arial" pitchFamily="34" charset="0"/>
              <a:cs typeface="Arial" pitchFamily="34" charset="0"/>
            </a:endParaRPr>
          </a:p>
        </p:txBody>
      </p:sp>
      <p:graphicFrame>
        <p:nvGraphicFramePr>
          <p:cNvPr id="6" name="Table 5"/>
          <p:cNvGraphicFramePr>
            <a:graphicFrameLocks noGrp="1"/>
          </p:cNvGraphicFramePr>
          <p:nvPr/>
        </p:nvGraphicFramePr>
        <p:xfrm>
          <a:off x="0" y="2209800"/>
          <a:ext cx="9144000" cy="4079240"/>
        </p:xfrm>
        <a:graphic>
          <a:graphicData uri="http://schemas.openxmlformats.org/drawingml/2006/table">
            <a:tbl>
              <a:tblPr firstRow="1" bandRow="1">
                <a:tableStyleId>{17292A2E-F333-43FB-9621-5CBBE7FDCDCB}</a:tableStyleId>
              </a:tblPr>
              <a:tblGrid>
                <a:gridCol w="4953000"/>
                <a:gridCol w="2133600"/>
                <a:gridCol w="2057400"/>
              </a:tblGrid>
              <a:tr h="370840">
                <a:tc>
                  <a:txBody>
                    <a:bodyPr/>
                    <a:lstStyle/>
                    <a:p>
                      <a:r>
                        <a:rPr lang="en-US" sz="1400" dirty="0" smtClean="0">
                          <a:solidFill>
                            <a:schemeClr val="tx1"/>
                          </a:solidFill>
                          <a:latin typeface="Arial" pitchFamily="34" charset="0"/>
                          <a:cs typeface="Arial" pitchFamily="34" charset="0"/>
                        </a:rPr>
                        <a:t>What</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Who</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When</a:t>
                      </a:r>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bl>
          </a:graphicData>
        </a:graphic>
      </p:graphicFrame>
      <p:sp>
        <p:nvSpPr>
          <p:cNvPr id="7" name="TextBox 6"/>
          <p:cNvSpPr txBox="1"/>
          <p:nvPr/>
        </p:nvSpPr>
        <p:spPr>
          <a:xfrm>
            <a:off x="2971800" y="1752600"/>
            <a:ext cx="3206327"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Revenue Block, Facilities &amp; Utilities</a:t>
            </a:r>
            <a:endParaRPr lang="en-IN"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nvGraphicFramePr>
        <p:xfrm>
          <a:off x="0" y="1397000"/>
          <a:ext cx="9144000" cy="5461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4267200" y="1905000"/>
            <a:ext cx="782587" cy="553998"/>
          </a:xfrm>
          <a:prstGeom prst="rect">
            <a:avLst/>
          </a:prstGeom>
          <a:noFill/>
        </p:spPr>
        <p:txBody>
          <a:bodyPr wrap="none" rtlCol="0">
            <a:spAutoFit/>
          </a:bodyPr>
          <a:lstStyle/>
          <a:p>
            <a:pPr algn="ctr"/>
            <a:r>
              <a:rPr lang="en-US" sz="1000" b="1" dirty="0" smtClean="0">
                <a:latin typeface="Arial" pitchFamily="34" charset="0"/>
                <a:cs typeface="Arial" pitchFamily="34" charset="0"/>
              </a:rPr>
              <a:t>Distribute</a:t>
            </a:r>
          </a:p>
          <a:p>
            <a:pPr algn="ctr"/>
            <a:r>
              <a:rPr lang="en-US" sz="1000" b="1" dirty="0" smtClean="0">
                <a:latin typeface="Arial" pitchFamily="34" charset="0"/>
                <a:cs typeface="Arial" pitchFamily="34" charset="0"/>
              </a:rPr>
              <a:t>Harinaam</a:t>
            </a:r>
          </a:p>
          <a:p>
            <a:pPr algn="ctr"/>
            <a:r>
              <a:rPr lang="en-US" sz="1000" b="1" dirty="0" smtClean="0">
                <a:latin typeface="Arial" pitchFamily="34" charset="0"/>
                <a:cs typeface="Arial" pitchFamily="34" charset="0"/>
              </a:rPr>
              <a:t>Obj. 1</a:t>
            </a:r>
            <a:endParaRPr lang="en-IN" sz="1000" b="1" dirty="0">
              <a:latin typeface="Arial" pitchFamily="34" charset="0"/>
              <a:cs typeface="Arial" pitchFamily="34" charset="0"/>
            </a:endParaRPr>
          </a:p>
        </p:txBody>
      </p:sp>
      <p:sp>
        <p:nvSpPr>
          <p:cNvPr id="14" name="TextBox 13"/>
          <p:cNvSpPr txBox="1"/>
          <p:nvPr/>
        </p:nvSpPr>
        <p:spPr>
          <a:xfrm>
            <a:off x="5126722" y="2590800"/>
            <a:ext cx="1045478" cy="553998"/>
          </a:xfrm>
          <a:prstGeom prst="rect">
            <a:avLst/>
          </a:prstGeom>
          <a:noFill/>
        </p:spPr>
        <p:txBody>
          <a:bodyPr wrap="none" rtlCol="0">
            <a:spAutoFit/>
          </a:bodyPr>
          <a:lstStyle/>
          <a:p>
            <a:pPr algn="ctr"/>
            <a:r>
              <a:rPr lang="en-US" sz="1000" b="1" dirty="0" smtClean="0">
                <a:latin typeface="Arial" pitchFamily="34" charset="0"/>
                <a:cs typeface="Arial" pitchFamily="34" charset="0"/>
              </a:rPr>
              <a:t>Deity Worship</a:t>
            </a:r>
          </a:p>
          <a:p>
            <a:pPr algn="ctr"/>
            <a:r>
              <a:rPr lang="en-US" sz="1000" b="1" dirty="0" smtClean="0">
                <a:latin typeface="Arial" pitchFamily="34" charset="0"/>
                <a:cs typeface="Arial" pitchFamily="34" charset="0"/>
              </a:rPr>
              <a:t>&amp; Festivals</a:t>
            </a:r>
          </a:p>
          <a:p>
            <a:pPr algn="ctr"/>
            <a:r>
              <a:rPr lang="en-US" sz="1000" b="1" dirty="0" smtClean="0">
                <a:latin typeface="Arial" pitchFamily="34" charset="0"/>
                <a:cs typeface="Arial" pitchFamily="34" charset="0"/>
              </a:rPr>
              <a:t>Obj. 2</a:t>
            </a:r>
            <a:endParaRPr lang="en-IN" sz="1000" b="1" dirty="0">
              <a:latin typeface="Arial" pitchFamily="34" charset="0"/>
              <a:cs typeface="Arial" pitchFamily="34" charset="0"/>
            </a:endParaRPr>
          </a:p>
        </p:txBody>
      </p:sp>
      <p:sp>
        <p:nvSpPr>
          <p:cNvPr id="15" name="TextBox 14"/>
          <p:cNvSpPr txBox="1"/>
          <p:nvPr/>
        </p:nvSpPr>
        <p:spPr>
          <a:xfrm>
            <a:off x="1574612" y="3657600"/>
            <a:ext cx="98616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New Projects</a:t>
            </a:r>
          </a:p>
          <a:p>
            <a:pPr algn="ctr"/>
            <a:r>
              <a:rPr lang="en-US" sz="1000" b="1" dirty="0" smtClean="0">
                <a:latin typeface="Arial" pitchFamily="34" charset="0"/>
                <a:cs typeface="Arial" pitchFamily="34" charset="0"/>
              </a:rPr>
              <a:t>Obj. 9</a:t>
            </a:r>
            <a:endParaRPr lang="en-IN" sz="1000" b="1" dirty="0">
              <a:latin typeface="Arial" pitchFamily="34" charset="0"/>
              <a:cs typeface="Arial" pitchFamily="34" charset="0"/>
            </a:endParaRPr>
          </a:p>
        </p:txBody>
      </p:sp>
      <p:sp>
        <p:nvSpPr>
          <p:cNvPr id="17" name="TextBox 16"/>
          <p:cNvSpPr txBox="1"/>
          <p:nvPr/>
        </p:nvSpPr>
        <p:spPr>
          <a:xfrm>
            <a:off x="1981200" y="2590800"/>
            <a:ext cx="901209" cy="553998"/>
          </a:xfrm>
          <a:prstGeom prst="rect">
            <a:avLst/>
          </a:prstGeom>
          <a:noFill/>
        </p:spPr>
        <p:txBody>
          <a:bodyPr wrap="none" rtlCol="0">
            <a:spAutoFit/>
          </a:bodyPr>
          <a:lstStyle/>
          <a:p>
            <a:pPr algn="ctr"/>
            <a:r>
              <a:rPr lang="en-US" sz="1000" b="1" dirty="0" smtClean="0">
                <a:latin typeface="Arial" pitchFamily="34" charset="0"/>
                <a:cs typeface="Arial" pitchFamily="34" charset="0"/>
              </a:rPr>
              <a:t>Sustainable</a:t>
            </a:r>
          </a:p>
          <a:p>
            <a:pPr algn="ctr"/>
            <a:r>
              <a:rPr lang="en-US" sz="1000" b="1" dirty="0" smtClean="0">
                <a:latin typeface="Arial" pitchFamily="34" charset="0"/>
                <a:cs typeface="Arial" pitchFamily="34" charset="0"/>
              </a:rPr>
              <a:t>Living </a:t>
            </a:r>
          </a:p>
          <a:p>
            <a:pPr algn="ctr"/>
            <a:r>
              <a:rPr lang="en-US" sz="1000" b="1" dirty="0" smtClean="0">
                <a:latin typeface="Arial" pitchFamily="34" charset="0"/>
                <a:cs typeface="Arial" pitchFamily="34" charset="0"/>
              </a:rPr>
              <a:t>Obj. 10</a:t>
            </a:r>
            <a:endParaRPr lang="en-IN" sz="1000" b="1" dirty="0">
              <a:latin typeface="Arial" pitchFamily="34" charset="0"/>
              <a:cs typeface="Arial" pitchFamily="34" charset="0"/>
            </a:endParaRPr>
          </a:p>
        </p:txBody>
      </p:sp>
      <p:sp>
        <p:nvSpPr>
          <p:cNvPr id="8" name="TextBox 7"/>
          <p:cNvSpPr txBox="1"/>
          <p:nvPr/>
        </p:nvSpPr>
        <p:spPr>
          <a:xfrm>
            <a:off x="990600" y="228600"/>
            <a:ext cx="8132291" cy="523220"/>
          </a:xfrm>
          <a:prstGeom prst="rect">
            <a:avLst/>
          </a:prstGeom>
          <a:noFill/>
        </p:spPr>
        <p:txBody>
          <a:bodyPr wrap="none" rtlCol="0">
            <a:spAutoFit/>
          </a:bodyPr>
          <a:lstStyle/>
          <a:p>
            <a:r>
              <a:rPr lang="en-US" sz="2800" b="1" dirty="0" smtClean="0">
                <a:latin typeface="Arial" pitchFamily="34" charset="0"/>
                <a:cs typeface="Arial" pitchFamily="34" charset="0"/>
              </a:rPr>
              <a:t>ISKCON OVERALL </a:t>
            </a:r>
            <a:r>
              <a:rPr lang="en-US" sz="2800" b="1" dirty="0" smtClean="0">
                <a:solidFill>
                  <a:srgbClr val="C00000"/>
                </a:solidFill>
                <a:latin typeface="Arial" pitchFamily="34" charset="0"/>
                <a:cs typeface="Arial" pitchFamily="34" charset="0"/>
              </a:rPr>
              <a:t>OBJECTIVE</a:t>
            </a:r>
            <a:r>
              <a:rPr lang="en-US" sz="2800" b="1" dirty="0" smtClean="0">
                <a:latin typeface="Arial" pitchFamily="34" charset="0"/>
                <a:cs typeface="Arial" pitchFamily="34" charset="0"/>
              </a:rPr>
              <a:t> PERSPECTIVE</a:t>
            </a:r>
            <a:endParaRPr lang="en-IN" sz="2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33749" y="228600"/>
            <a:ext cx="8410251" cy="584775"/>
          </a:xfrm>
          <a:prstGeom prst="rect">
            <a:avLst/>
          </a:prstGeom>
          <a:noFill/>
        </p:spPr>
        <p:txBody>
          <a:bodyPr wrap="none" rtlCol="0">
            <a:spAutoFit/>
          </a:bodyPr>
          <a:lstStyle/>
          <a:p>
            <a:r>
              <a:rPr lang="en-US" sz="3200" b="1" dirty="0" smtClean="0">
                <a:latin typeface="Arial" pitchFamily="34" charset="0"/>
                <a:cs typeface="Arial" pitchFamily="34" charset="0"/>
              </a:rPr>
              <a:t>ISKCON OVERALL </a:t>
            </a:r>
            <a:r>
              <a:rPr lang="en-US" sz="3200" b="1" dirty="0" smtClean="0">
                <a:solidFill>
                  <a:srgbClr val="C00000"/>
                </a:solidFill>
                <a:latin typeface="Arial" pitchFamily="34" charset="0"/>
                <a:cs typeface="Arial" pitchFamily="34" charset="0"/>
              </a:rPr>
              <a:t>BLOCK</a:t>
            </a:r>
            <a:r>
              <a:rPr lang="en-US" sz="3200" b="1" dirty="0" smtClean="0">
                <a:latin typeface="Arial" pitchFamily="34" charset="0"/>
                <a:cs typeface="Arial" pitchFamily="34" charset="0"/>
              </a:rPr>
              <a:t> PERSPECTIVE</a:t>
            </a:r>
            <a:endParaRPr lang="en-IN" sz="3200" b="1" dirty="0">
              <a:latin typeface="Arial" pitchFamily="34" charset="0"/>
              <a:cs typeface="Arial" pitchFamily="34" charset="0"/>
            </a:endParaRPr>
          </a:p>
        </p:txBody>
      </p:sp>
      <p:sp>
        <p:nvSpPr>
          <p:cNvPr id="17" name="Text Box 5"/>
          <p:cNvSpPr txBox="1">
            <a:spLocks noChangeArrowheads="1"/>
          </p:cNvSpPr>
          <p:nvPr/>
        </p:nvSpPr>
        <p:spPr bwMode="auto">
          <a:xfrm>
            <a:off x="96838" y="1524000"/>
            <a:ext cx="1274762" cy="4572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bg1"/>
                </a:solidFill>
                <a:effectLst/>
                <a:latin typeface="Arial" pitchFamily="34" charset="0"/>
                <a:cs typeface="Arial" pitchFamily="34" charset="0"/>
              </a:rPr>
              <a:t>Deity Services &amp; Festivals</a:t>
            </a:r>
          </a:p>
        </p:txBody>
      </p:sp>
      <p:sp>
        <p:nvSpPr>
          <p:cNvPr id="18" name="Text Box 5"/>
          <p:cNvSpPr txBox="1">
            <a:spLocks noChangeArrowheads="1"/>
          </p:cNvSpPr>
          <p:nvPr/>
        </p:nvSpPr>
        <p:spPr bwMode="auto">
          <a:xfrm>
            <a:off x="96838" y="2057400"/>
            <a:ext cx="1274762" cy="3048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bg1"/>
                </a:solidFill>
                <a:effectLst/>
                <a:latin typeface="Arial" pitchFamily="34" charset="0"/>
                <a:cs typeface="Arial" pitchFamily="34" charset="0"/>
              </a:rPr>
              <a:t>VAKD</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19" name="Text Box 5"/>
          <p:cNvSpPr txBox="1">
            <a:spLocks noChangeArrowheads="1"/>
          </p:cNvSpPr>
          <p:nvPr/>
        </p:nvSpPr>
        <p:spPr bwMode="auto">
          <a:xfrm>
            <a:off x="96838" y="2438400"/>
            <a:ext cx="1274762" cy="228600"/>
          </a:xfrm>
          <a:prstGeom prst="rect">
            <a:avLst/>
          </a:prstGeom>
          <a:solidFill>
            <a:srgbClr val="99CCFF"/>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Obj.2,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1" name="Text Box 5"/>
          <p:cNvSpPr txBox="1">
            <a:spLocks noChangeArrowheads="1"/>
          </p:cNvSpPr>
          <p:nvPr/>
        </p:nvSpPr>
        <p:spPr bwMode="auto">
          <a:xfrm>
            <a:off x="96838" y="2743200"/>
            <a:ext cx="1274762" cy="2286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Expense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ext Box 5"/>
          <p:cNvSpPr txBox="1">
            <a:spLocks noChangeArrowheads="1"/>
          </p:cNvSpPr>
          <p:nvPr/>
        </p:nvSpPr>
        <p:spPr bwMode="auto">
          <a:xfrm>
            <a:off x="96838" y="3048000"/>
            <a:ext cx="1274762" cy="457200"/>
          </a:xfrm>
          <a:prstGeom prst="rect">
            <a:avLst/>
          </a:prstGeom>
          <a:solidFill>
            <a:schemeClr val="bg1">
              <a:lumMod val="95000"/>
            </a:schemeClr>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Employee Count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3" name="Text Box 5"/>
          <p:cNvSpPr txBox="1">
            <a:spLocks noChangeArrowheads="1"/>
          </p:cNvSpPr>
          <p:nvPr/>
        </p:nvSpPr>
        <p:spPr bwMode="auto">
          <a:xfrm>
            <a:off x="96838" y="3581400"/>
            <a:ext cx="1274762" cy="6858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Festival &amp; Deity Worship Mgmt in Temple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4" name="Text Box 5"/>
          <p:cNvSpPr txBox="1">
            <a:spLocks noChangeArrowheads="1"/>
          </p:cNvSpPr>
          <p:nvPr/>
        </p:nvSpPr>
        <p:spPr bwMode="auto">
          <a:xfrm>
            <a:off x="96838" y="4343400"/>
            <a:ext cx="1274762" cy="1295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err="1" smtClean="0">
                <a:latin typeface="Arial" pitchFamily="34" charset="0"/>
                <a:cs typeface="Arial" pitchFamily="34" charset="0"/>
              </a:rPr>
              <a:t>Nitya</a:t>
            </a:r>
            <a:r>
              <a:rPr lang="en-US" sz="1100" b="1" dirty="0" smtClean="0">
                <a:latin typeface="Arial" pitchFamily="34" charset="0"/>
                <a:cs typeface="Arial" pitchFamily="34" charset="0"/>
              </a:rPr>
              <a:t> </a:t>
            </a:r>
            <a:r>
              <a:rPr lang="en-US" sz="1100" b="1" dirty="0" err="1" smtClean="0">
                <a:latin typeface="Arial" pitchFamily="34" charset="0"/>
                <a:cs typeface="Arial" pitchFamily="34" charset="0"/>
              </a:rPr>
              <a:t>Seva</a:t>
            </a:r>
            <a:endParaRPr lang="en-US" sz="1100" b="1" dirty="0" smtClean="0">
              <a:latin typeface="Arial" pitchFamily="34"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err="1" smtClean="0">
                <a:ln>
                  <a:noFill/>
                </a:ln>
                <a:solidFill>
                  <a:schemeClr val="tx1"/>
                </a:solidFill>
                <a:effectLst/>
                <a:latin typeface="Arial" pitchFamily="34" charset="0"/>
                <a:cs typeface="Arial" pitchFamily="34" charset="0"/>
              </a:rPr>
              <a:t>Harinnam</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Outside Temple event</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Temple drawing public attention</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5" name="Text Box 5"/>
          <p:cNvSpPr txBox="1">
            <a:spLocks noChangeArrowheads="1"/>
          </p:cNvSpPr>
          <p:nvPr/>
        </p:nvSpPr>
        <p:spPr bwMode="auto">
          <a:xfrm>
            <a:off x="96838" y="5715000"/>
            <a:ext cx="1274762" cy="7620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Devotee Training</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Emergency</a:t>
            </a:r>
            <a:r>
              <a:rPr kumimoji="0" lang="en-US" sz="1100" b="1" i="0" u="none" strike="noStrike" cap="none" normalizeH="0" dirty="0" smtClean="0">
                <a:ln>
                  <a:noFill/>
                </a:ln>
                <a:solidFill>
                  <a:schemeClr val="tx1"/>
                </a:solidFill>
                <a:effectLst/>
                <a:latin typeface="Arial" pitchFamily="34" charset="0"/>
                <a:cs typeface="Arial" pitchFamily="34" charset="0"/>
              </a:rPr>
              <a:t> Mgmt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6" name="Text Box 5"/>
          <p:cNvSpPr txBox="1">
            <a:spLocks noChangeArrowheads="1"/>
          </p:cNvSpPr>
          <p:nvPr/>
        </p:nvSpPr>
        <p:spPr bwMode="auto">
          <a:xfrm>
            <a:off x="1676400" y="1524000"/>
            <a:ext cx="1274762" cy="4572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solidFill>
                  <a:schemeClr val="bg1"/>
                </a:solidFill>
                <a:latin typeface="Arial" pitchFamily="34" charset="0"/>
                <a:cs typeface="Arial" pitchFamily="34" charset="0"/>
              </a:rPr>
              <a:t>Preaching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pitchFamily="34" charset="0"/>
                <a:cs typeface="Arial" pitchFamily="34" charset="0"/>
              </a:rPr>
              <a:t>Increasing</a:t>
            </a:r>
            <a:r>
              <a:rPr kumimoji="0" lang="en-US" sz="1100" b="1" i="0" u="none" strike="noStrike" cap="none" normalizeH="0" dirty="0" smtClean="0">
                <a:ln>
                  <a:noFill/>
                </a:ln>
                <a:solidFill>
                  <a:schemeClr val="bg1"/>
                </a:solidFill>
                <a:effectLst/>
                <a:latin typeface="Arial" pitchFamily="34" charset="0"/>
                <a:cs typeface="Arial" pitchFamily="34" charset="0"/>
              </a:rPr>
              <a:t> KC</a:t>
            </a:r>
            <a:endParaRPr kumimoji="0" lang="en-IN" sz="1100" b="1" i="0" u="none" strike="noStrike" cap="none" normalizeH="0" baseline="0" dirty="0" smtClean="0">
              <a:ln>
                <a:noFill/>
              </a:ln>
              <a:solidFill>
                <a:schemeClr val="bg1"/>
              </a:solidFill>
              <a:effectLst/>
              <a:latin typeface="Arial" pitchFamily="34" charset="0"/>
              <a:cs typeface="Arial" pitchFamily="34" charset="0"/>
            </a:endParaRPr>
          </a:p>
        </p:txBody>
      </p:sp>
      <p:sp>
        <p:nvSpPr>
          <p:cNvPr id="27" name="Text Box 5"/>
          <p:cNvSpPr txBox="1">
            <a:spLocks noChangeArrowheads="1"/>
          </p:cNvSpPr>
          <p:nvPr/>
        </p:nvSpPr>
        <p:spPr bwMode="auto">
          <a:xfrm>
            <a:off x="1676400" y="2057400"/>
            <a:ext cx="1274762" cy="3048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bg1"/>
                </a:solidFill>
                <a:effectLst/>
                <a:latin typeface="Arial" pitchFamily="34" charset="0"/>
                <a:cs typeface="Arial" pitchFamily="34" charset="0"/>
              </a:rPr>
              <a:t>CPP</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28" name="Text Box 5"/>
          <p:cNvSpPr txBox="1">
            <a:spLocks noChangeArrowheads="1"/>
          </p:cNvSpPr>
          <p:nvPr/>
        </p:nvSpPr>
        <p:spPr bwMode="auto">
          <a:xfrm>
            <a:off x="1676400" y="2438400"/>
            <a:ext cx="1274762" cy="228600"/>
          </a:xfrm>
          <a:prstGeom prst="rect">
            <a:avLst/>
          </a:prstGeom>
          <a:solidFill>
            <a:srgbClr val="99CCFF"/>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Obj.3,7,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9" name="Text Box 5"/>
          <p:cNvSpPr txBox="1">
            <a:spLocks noChangeArrowheads="1"/>
          </p:cNvSpPr>
          <p:nvPr/>
        </p:nvSpPr>
        <p:spPr bwMode="auto">
          <a:xfrm>
            <a:off x="1676400" y="2743200"/>
            <a:ext cx="1274762" cy="2286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Expense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0" name="Text Box 5"/>
          <p:cNvSpPr txBox="1">
            <a:spLocks noChangeArrowheads="1"/>
          </p:cNvSpPr>
          <p:nvPr/>
        </p:nvSpPr>
        <p:spPr bwMode="auto">
          <a:xfrm>
            <a:off x="1676400" y="3048000"/>
            <a:ext cx="1274762" cy="457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Employee Count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1" name="Text Box 5"/>
          <p:cNvSpPr txBox="1">
            <a:spLocks noChangeArrowheads="1"/>
          </p:cNvSpPr>
          <p:nvPr/>
        </p:nvSpPr>
        <p:spPr bwMode="auto">
          <a:xfrm>
            <a:off x="1697038" y="4343400"/>
            <a:ext cx="1274762" cy="1295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Preaching</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(SEC A,B,C)</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Increasing Awareness &amp; appreciation for Srila Prabhupada, KC</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2" name="Text Box 5"/>
          <p:cNvSpPr txBox="1">
            <a:spLocks noChangeArrowheads="1"/>
          </p:cNvSpPr>
          <p:nvPr/>
        </p:nvSpPr>
        <p:spPr bwMode="auto">
          <a:xfrm>
            <a:off x="1697038" y="3581400"/>
            <a:ext cx="1274762" cy="3810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FOLK</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CES</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3" name="Text Box 5"/>
          <p:cNvSpPr txBox="1">
            <a:spLocks noChangeArrowheads="1"/>
          </p:cNvSpPr>
          <p:nvPr/>
        </p:nvSpPr>
        <p:spPr bwMode="auto">
          <a:xfrm>
            <a:off x="1697038" y="4038600"/>
            <a:ext cx="1274762" cy="22860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Value Plus</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4" name="Text Box 5"/>
          <p:cNvSpPr txBox="1">
            <a:spLocks noChangeArrowheads="1"/>
          </p:cNvSpPr>
          <p:nvPr/>
        </p:nvSpPr>
        <p:spPr bwMode="auto">
          <a:xfrm>
            <a:off x="1697038" y="5715000"/>
            <a:ext cx="1274762" cy="6096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Training</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Identification of Devotees</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5" name="Text Box 5"/>
          <p:cNvSpPr txBox="1">
            <a:spLocks noChangeArrowheads="1"/>
          </p:cNvSpPr>
          <p:nvPr/>
        </p:nvSpPr>
        <p:spPr bwMode="auto">
          <a:xfrm>
            <a:off x="3221038" y="1524000"/>
            <a:ext cx="1274762" cy="4572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solidFill>
                  <a:schemeClr val="bg1"/>
                </a:solidFill>
                <a:latin typeface="Arial" pitchFamily="34" charset="0"/>
                <a:cs typeface="Arial" pitchFamily="34" charset="0"/>
              </a:rPr>
              <a:t>Revenue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pitchFamily="34" charset="0"/>
                <a:cs typeface="Arial" pitchFamily="34" charset="0"/>
              </a:rPr>
              <a:t>Donation</a:t>
            </a:r>
            <a:endParaRPr kumimoji="0" lang="en-IN" sz="1100" b="1" i="0" u="none" strike="noStrike" cap="none" normalizeH="0" baseline="0" dirty="0" smtClean="0">
              <a:ln>
                <a:noFill/>
              </a:ln>
              <a:solidFill>
                <a:schemeClr val="bg1"/>
              </a:solidFill>
              <a:effectLst/>
              <a:latin typeface="Arial" pitchFamily="34" charset="0"/>
              <a:cs typeface="Arial" pitchFamily="34" charset="0"/>
            </a:endParaRPr>
          </a:p>
        </p:txBody>
      </p:sp>
      <p:sp>
        <p:nvSpPr>
          <p:cNvPr id="36" name="Text Box 5"/>
          <p:cNvSpPr txBox="1">
            <a:spLocks noChangeArrowheads="1"/>
          </p:cNvSpPr>
          <p:nvPr/>
        </p:nvSpPr>
        <p:spPr bwMode="auto">
          <a:xfrm>
            <a:off x="3221038" y="2057400"/>
            <a:ext cx="1274762" cy="3048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bg1"/>
                </a:solidFill>
                <a:effectLst/>
                <a:latin typeface="Arial" pitchFamily="34" charset="0"/>
                <a:cs typeface="Arial" pitchFamily="34" charset="0"/>
              </a:rPr>
              <a:t>AAD</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37" name="Text Box 5"/>
          <p:cNvSpPr txBox="1">
            <a:spLocks noChangeArrowheads="1"/>
          </p:cNvSpPr>
          <p:nvPr/>
        </p:nvSpPr>
        <p:spPr bwMode="auto">
          <a:xfrm>
            <a:off x="3221038" y="2438400"/>
            <a:ext cx="1274762" cy="228600"/>
          </a:xfrm>
          <a:prstGeom prst="rect">
            <a:avLst/>
          </a:prstGeom>
          <a:solidFill>
            <a:srgbClr val="99CCFF"/>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a:t>
            </a:r>
            <a:r>
              <a:rPr kumimoji="0" lang="en-IN" sz="1100" b="1" i="0" u="none" strike="noStrike" cap="none" normalizeH="0" dirty="0" smtClean="0">
                <a:ln>
                  <a:noFill/>
                </a:ln>
                <a:solidFill>
                  <a:schemeClr val="tx1"/>
                </a:solidFill>
                <a:effectLst/>
                <a:latin typeface="Arial" pitchFamily="34" charset="0"/>
                <a:cs typeface="Arial" pitchFamily="34" charset="0"/>
              </a:rPr>
              <a:t> 6, 11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8" name="Text Box 5"/>
          <p:cNvSpPr txBox="1">
            <a:spLocks noChangeArrowheads="1"/>
          </p:cNvSpPr>
          <p:nvPr/>
        </p:nvSpPr>
        <p:spPr bwMode="auto">
          <a:xfrm>
            <a:off x="3221038" y="2743200"/>
            <a:ext cx="1274762" cy="22860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Expense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9" name="Text Box 5"/>
          <p:cNvSpPr txBox="1">
            <a:spLocks noChangeArrowheads="1"/>
          </p:cNvSpPr>
          <p:nvPr/>
        </p:nvSpPr>
        <p:spPr bwMode="auto">
          <a:xfrm>
            <a:off x="3221038" y="3048000"/>
            <a:ext cx="1274762" cy="457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Employee Count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40" name="Text Box 5"/>
          <p:cNvSpPr txBox="1">
            <a:spLocks noChangeArrowheads="1"/>
          </p:cNvSpPr>
          <p:nvPr/>
        </p:nvSpPr>
        <p:spPr bwMode="auto">
          <a:xfrm>
            <a:off x="3221038" y="3581400"/>
            <a:ext cx="1274762" cy="22860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Non Corpus</a:t>
            </a:r>
          </a:p>
        </p:txBody>
      </p:sp>
      <p:sp>
        <p:nvSpPr>
          <p:cNvPr id="41" name="Text Box 5"/>
          <p:cNvSpPr txBox="1">
            <a:spLocks noChangeArrowheads="1"/>
          </p:cNvSpPr>
          <p:nvPr/>
        </p:nvSpPr>
        <p:spPr bwMode="auto">
          <a:xfrm>
            <a:off x="3221038" y="3886200"/>
            <a:ext cx="1274762" cy="1676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Corpus</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Non Corpus</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Cost of Funding</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New Enrollment</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Renewals</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Devotee Productivity</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42" name="Text Box 5"/>
          <p:cNvSpPr txBox="1">
            <a:spLocks noChangeArrowheads="1"/>
          </p:cNvSpPr>
          <p:nvPr/>
        </p:nvSpPr>
        <p:spPr bwMode="auto">
          <a:xfrm>
            <a:off x="3221038" y="5638800"/>
            <a:ext cx="1274762" cy="10668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Training</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Weekly Progress Disc</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House Lead</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Ownership assigning</a:t>
            </a:r>
          </a:p>
        </p:txBody>
      </p:sp>
      <p:sp>
        <p:nvSpPr>
          <p:cNvPr id="43" name="Text Box 5"/>
          <p:cNvSpPr txBox="1">
            <a:spLocks noChangeArrowheads="1"/>
          </p:cNvSpPr>
          <p:nvPr/>
        </p:nvSpPr>
        <p:spPr bwMode="auto">
          <a:xfrm>
            <a:off x="4745038" y="1524000"/>
            <a:ext cx="1274762" cy="4572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solidFill>
                  <a:schemeClr val="bg1"/>
                </a:solidFill>
                <a:latin typeface="Arial" pitchFamily="34" charset="0"/>
                <a:cs typeface="Arial" pitchFamily="34" charset="0"/>
              </a:rPr>
              <a:t>Revenue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pitchFamily="34" charset="0"/>
                <a:cs typeface="Arial" pitchFamily="34" charset="0"/>
              </a:rPr>
              <a:t>For Profit</a:t>
            </a:r>
            <a:endParaRPr kumimoji="0" lang="en-IN" sz="1100" b="1" i="0" u="none" strike="noStrike" cap="none" normalizeH="0" baseline="0" dirty="0" smtClean="0">
              <a:ln>
                <a:noFill/>
              </a:ln>
              <a:solidFill>
                <a:schemeClr val="bg1"/>
              </a:solidFill>
              <a:effectLst/>
              <a:latin typeface="Arial" pitchFamily="34" charset="0"/>
              <a:cs typeface="Arial" pitchFamily="34" charset="0"/>
            </a:endParaRPr>
          </a:p>
        </p:txBody>
      </p:sp>
      <p:sp>
        <p:nvSpPr>
          <p:cNvPr id="44" name="Text Box 5"/>
          <p:cNvSpPr txBox="1">
            <a:spLocks noChangeArrowheads="1"/>
          </p:cNvSpPr>
          <p:nvPr/>
        </p:nvSpPr>
        <p:spPr bwMode="auto">
          <a:xfrm>
            <a:off x="4745038" y="2057400"/>
            <a:ext cx="1274762" cy="3048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bg1"/>
                </a:solidFill>
                <a:effectLst/>
                <a:latin typeface="Arial" pitchFamily="34" charset="0"/>
                <a:cs typeface="Arial" pitchFamily="34" charset="0"/>
              </a:rPr>
              <a:t>AAD</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45" name="Text Box 5"/>
          <p:cNvSpPr txBox="1">
            <a:spLocks noChangeArrowheads="1"/>
          </p:cNvSpPr>
          <p:nvPr/>
        </p:nvSpPr>
        <p:spPr bwMode="auto">
          <a:xfrm>
            <a:off x="4745038" y="2438400"/>
            <a:ext cx="1274762" cy="228600"/>
          </a:xfrm>
          <a:prstGeom prst="rect">
            <a:avLst/>
          </a:prstGeom>
          <a:solidFill>
            <a:srgbClr val="99CCFF"/>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a:t>
            </a:r>
            <a:r>
              <a:rPr kumimoji="0" lang="en-IN" sz="1100" b="1" i="0" u="none" strike="noStrike" cap="none" normalizeH="0" dirty="0" smtClean="0">
                <a:ln>
                  <a:noFill/>
                </a:ln>
                <a:solidFill>
                  <a:schemeClr val="tx1"/>
                </a:solidFill>
                <a:effectLst/>
                <a:latin typeface="Arial" pitchFamily="34" charset="0"/>
                <a:cs typeface="Arial" pitchFamily="34" charset="0"/>
              </a:rPr>
              <a:t> 4, 8, 11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46" name="Text Box 5"/>
          <p:cNvSpPr txBox="1">
            <a:spLocks noChangeArrowheads="1"/>
          </p:cNvSpPr>
          <p:nvPr/>
        </p:nvSpPr>
        <p:spPr bwMode="auto">
          <a:xfrm>
            <a:off x="4745038" y="2743200"/>
            <a:ext cx="1274762" cy="22860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Expense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47" name="Text Box 5"/>
          <p:cNvSpPr txBox="1">
            <a:spLocks noChangeArrowheads="1"/>
          </p:cNvSpPr>
          <p:nvPr/>
        </p:nvSpPr>
        <p:spPr bwMode="auto">
          <a:xfrm>
            <a:off x="4745038" y="3048000"/>
            <a:ext cx="1274762" cy="45720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Employee Count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48" name="Text Box 5"/>
          <p:cNvSpPr txBox="1">
            <a:spLocks noChangeArrowheads="1"/>
          </p:cNvSpPr>
          <p:nvPr/>
        </p:nvSpPr>
        <p:spPr bwMode="auto">
          <a:xfrm>
            <a:off x="4745038" y="3581400"/>
            <a:ext cx="1274762"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SST, </a:t>
            </a:r>
            <a:r>
              <a:rPr kumimoji="0" lang="en-US" sz="1100" b="1" i="0" u="none" strike="noStrike" cap="none" normalizeH="0" baseline="0" dirty="0" smtClean="0">
                <a:ln>
                  <a:noFill/>
                </a:ln>
                <a:solidFill>
                  <a:schemeClr val="tx1"/>
                </a:solidFill>
                <a:effectLst/>
                <a:latin typeface="Arial" pitchFamily="34" charset="0"/>
                <a:cs typeface="Arial" pitchFamily="34" charset="0"/>
              </a:rPr>
              <a:t>IC, </a:t>
            </a:r>
            <a:r>
              <a:rPr lang="en-US" sz="1100" b="1" dirty="0" smtClean="0">
                <a:latin typeface="Arial" pitchFamily="34" charset="0"/>
                <a:cs typeface="Arial" pitchFamily="34" charset="0"/>
              </a:rPr>
              <a:t>GST</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Dharmasala</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49" name="Text Box 5"/>
          <p:cNvSpPr txBox="1">
            <a:spLocks noChangeArrowheads="1"/>
          </p:cNvSpPr>
          <p:nvPr/>
        </p:nvSpPr>
        <p:spPr bwMode="auto">
          <a:xfrm>
            <a:off x="4745038" y="4114800"/>
            <a:ext cx="1274762" cy="1295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Books</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Internal Business Process</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People Productivity</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50" name="Text Box 5"/>
          <p:cNvSpPr txBox="1">
            <a:spLocks noChangeArrowheads="1"/>
          </p:cNvSpPr>
          <p:nvPr/>
        </p:nvSpPr>
        <p:spPr bwMode="auto">
          <a:xfrm>
            <a:off x="4745038" y="5486400"/>
            <a:ext cx="1274762" cy="6096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R&amp;R</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KRA</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Accountability</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51" name="Text Box 5"/>
          <p:cNvSpPr txBox="1">
            <a:spLocks noChangeArrowheads="1"/>
          </p:cNvSpPr>
          <p:nvPr/>
        </p:nvSpPr>
        <p:spPr bwMode="auto">
          <a:xfrm>
            <a:off x="6269038" y="1524000"/>
            <a:ext cx="1274762" cy="4572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solidFill>
                  <a:schemeClr val="bg1"/>
                </a:solidFill>
                <a:latin typeface="Arial" pitchFamily="34" charset="0"/>
                <a:cs typeface="Arial" pitchFamily="34" charset="0"/>
              </a:rPr>
              <a:t>Ashram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chemeClr val="bg1"/>
                </a:solidFill>
                <a:effectLst/>
                <a:latin typeface="Arial" pitchFamily="34" charset="0"/>
                <a:cs typeface="Arial" pitchFamily="34" charset="0"/>
              </a:rPr>
              <a:t>Brahmachari</a:t>
            </a:r>
            <a:endParaRPr kumimoji="0" lang="en-IN" sz="1100" b="1" i="0" u="none" strike="noStrike" cap="none" normalizeH="0" baseline="0" dirty="0" smtClean="0">
              <a:ln>
                <a:noFill/>
              </a:ln>
              <a:solidFill>
                <a:schemeClr val="bg1"/>
              </a:solidFill>
              <a:effectLst/>
              <a:latin typeface="Arial" pitchFamily="34" charset="0"/>
              <a:cs typeface="Arial" pitchFamily="34" charset="0"/>
            </a:endParaRPr>
          </a:p>
        </p:txBody>
      </p:sp>
      <p:sp>
        <p:nvSpPr>
          <p:cNvPr id="52" name="Text Box 5"/>
          <p:cNvSpPr txBox="1">
            <a:spLocks noChangeArrowheads="1"/>
          </p:cNvSpPr>
          <p:nvPr/>
        </p:nvSpPr>
        <p:spPr bwMode="auto">
          <a:xfrm>
            <a:off x="6269038" y="2057400"/>
            <a:ext cx="1274762" cy="3048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bg1"/>
                </a:solidFill>
                <a:effectLst/>
                <a:latin typeface="Arial" pitchFamily="34" charset="0"/>
                <a:cs typeface="Arial" pitchFamily="34" charset="0"/>
              </a:rPr>
              <a:t>SKD</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53" name="Text Box 5"/>
          <p:cNvSpPr txBox="1">
            <a:spLocks noChangeArrowheads="1"/>
          </p:cNvSpPr>
          <p:nvPr/>
        </p:nvSpPr>
        <p:spPr bwMode="auto">
          <a:xfrm>
            <a:off x="6269038" y="2438400"/>
            <a:ext cx="1274762" cy="228600"/>
          </a:xfrm>
          <a:prstGeom prst="rect">
            <a:avLst/>
          </a:prstGeom>
          <a:solidFill>
            <a:srgbClr val="99CCFF"/>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a:t>
            </a:r>
            <a:r>
              <a:rPr kumimoji="0" lang="en-IN" sz="1100" b="1" i="0" u="none" strike="noStrike" cap="none" normalizeH="0" dirty="0" smtClean="0">
                <a:ln>
                  <a:noFill/>
                </a:ln>
                <a:solidFill>
                  <a:schemeClr val="tx1"/>
                </a:solidFill>
                <a:effectLst/>
                <a:latin typeface="Arial" pitchFamily="34" charset="0"/>
                <a:cs typeface="Arial" pitchFamily="34" charset="0"/>
              </a:rPr>
              <a:t> 5, 11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54" name="Text Box 5"/>
          <p:cNvSpPr txBox="1">
            <a:spLocks noChangeArrowheads="1"/>
          </p:cNvSpPr>
          <p:nvPr/>
        </p:nvSpPr>
        <p:spPr bwMode="auto">
          <a:xfrm>
            <a:off x="6269038" y="2743200"/>
            <a:ext cx="1274762" cy="228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Expense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55" name="Text Box 5"/>
          <p:cNvSpPr txBox="1">
            <a:spLocks noChangeArrowheads="1"/>
          </p:cNvSpPr>
          <p:nvPr/>
        </p:nvSpPr>
        <p:spPr bwMode="auto">
          <a:xfrm>
            <a:off x="6269038" y="3048000"/>
            <a:ext cx="1274762"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cs typeface="Arial" pitchFamily="34" charset="0"/>
              </a:rPr>
              <a:t>Employee Count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56" name="Text Box 5"/>
          <p:cNvSpPr txBox="1">
            <a:spLocks noChangeArrowheads="1"/>
          </p:cNvSpPr>
          <p:nvPr/>
        </p:nvSpPr>
        <p:spPr bwMode="auto">
          <a:xfrm>
            <a:off x="6269038" y="3581400"/>
            <a:ext cx="1274762" cy="18288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Counseling</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err="1" smtClean="0">
                <a:latin typeface="Arial" pitchFamily="34" charset="0"/>
                <a:cs typeface="Arial" pitchFamily="34" charset="0"/>
              </a:rPr>
              <a:t>Saddhana</a:t>
            </a:r>
            <a:r>
              <a:rPr lang="en-US" sz="1100" b="1" dirty="0" smtClean="0">
                <a:latin typeface="Arial" pitchFamily="34" charset="0"/>
                <a:cs typeface="Arial" pitchFamily="34" charset="0"/>
              </a:rPr>
              <a:t> &amp; </a:t>
            </a:r>
            <a:r>
              <a:rPr lang="en-US" sz="1100" b="1" dirty="0" err="1" smtClean="0">
                <a:latin typeface="Arial" pitchFamily="34" charset="0"/>
                <a:cs typeface="Arial" pitchFamily="34" charset="0"/>
              </a:rPr>
              <a:t>Vaishnava</a:t>
            </a:r>
            <a:r>
              <a:rPr lang="en-US" sz="1100" b="1" dirty="0" smtClean="0">
                <a:latin typeface="Arial" pitchFamily="34" charset="0"/>
                <a:cs typeface="Arial" pitchFamily="34" charset="0"/>
              </a:rPr>
              <a:t> Value Tracking</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Functional Competency identification</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Macro level Training identification</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57" name="Text Box 5"/>
          <p:cNvSpPr txBox="1">
            <a:spLocks noChangeArrowheads="1"/>
          </p:cNvSpPr>
          <p:nvPr/>
        </p:nvSpPr>
        <p:spPr bwMode="auto">
          <a:xfrm>
            <a:off x="6269038" y="5486400"/>
            <a:ext cx="1274762" cy="1371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100" b="1" dirty="0" smtClean="0">
                <a:latin typeface="Arial" pitchFamily="34" charset="0"/>
                <a:cs typeface="Arial" pitchFamily="34" charset="0"/>
              </a:rPr>
              <a:t>Balancing functional responsibility with </a:t>
            </a:r>
            <a:r>
              <a:rPr lang="en-US" sz="1100" b="1" dirty="0" err="1" smtClean="0">
                <a:latin typeface="Arial" pitchFamily="34" charset="0"/>
                <a:cs typeface="Arial" pitchFamily="34" charset="0"/>
              </a:rPr>
              <a:t>Saddhana</a:t>
            </a:r>
            <a:endParaRPr lang="en-US" sz="1100" b="1" dirty="0" smtClean="0">
              <a:latin typeface="Arial" pitchFamily="34"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Devotee</a:t>
            </a:r>
            <a:r>
              <a:rPr kumimoji="0" lang="en-US" sz="1100" b="1" i="0" u="none" strike="noStrike" cap="none" normalizeH="0" dirty="0" smtClean="0">
                <a:ln>
                  <a:noFill/>
                </a:ln>
                <a:solidFill>
                  <a:schemeClr val="tx1"/>
                </a:solidFill>
                <a:effectLst/>
                <a:latin typeface="Arial" pitchFamily="34" charset="0"/>
                <a:cs typeface="Arial" pitchFamily="34" charset="0"/>
              </a:rPr>
              <a:t> preparedness for higher responsibility</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58" name="Text Box 5"/>
          <p:cNvSpPr txBox="1">
            <a:spLocks noChangeArrowheads="1"/>
          </p:cNvSpPr>
          <p:nvPr/>
        </p:nvSpPr>
        <p:spPr bwMode="auto">
          <a:xfrm>
            <a:off x="7716838" y="1524000"/>
            <a:ext cx="1274762" cy="4572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solidFill>
                  <a:schemeClr val="bg1"/>
                </a:solidFill>
                <a:latin typeface="Arial" pitchFamily="34" charset="0"/>
                <a:cs typeface="Arial" pitchFamily="34" charset="0"/>
              </a:rPr>
              <a:t>Ashram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chemeClr val="bg1"/>
                </a:solidFill>
                <a:effectLst/>
                <a:latin typeface="Arial" pitchFamily="34" charset="0"/>
                <a:cs typeface="Arial" pitchFamily="34" charset="0"/>
              </a:rPr>
              <a:t>Grhastha</a:t>
            </a:r>
            <a:endParaRPr kumimoji="0" lang="en-IN" sz="1100" b="1" i="0" u="none" strike="noStrike" cap="none" normalizeH="0" baseline="0" dirty="0" smtClean="0">
              <a:ln>
                <a:noFill/>
              </a:ln>
              <a:solidFill>
                <a:schemeClr val="bg1"/>
              </a:solidFill>
              <a:effectLst/>
              <a:latin typeface="Arial" pitchFamily="34" charset="0"/>
              <a:cs typeface="Arial" pitchFamily="34" charset="0"/>
            </a:endParaRPr>
          </a:p>
        </p:txBody>
      </p:sp>
      <p:sp>
        <p:nvSpPr>
          <p:cNvPr id="59" name="Text Box 5"/>
          <p:cNvSpPr txBox="1">
            <a:spLocks noChangeArrowheads="1"/>
          </p:cNvSpPr>
          <p:nvPr/>
        </p:nvSpPr>
        <p:spPr bwMode="auto">
          <a:xfrm>
            <a:off x="7716838" y="2057400"/>
            <a:ext cx="1274762" cy="304800"/>
          </a:xfrm>
          <a:prstGeom prst="rect">
            <a:avLst/>
          </a:prstGeom>
          <a:solidFill>
            <a:srgbClr val="002060"/>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bg1"/>
                </a:solidFill>
                <a:effectLst/>
                <a:latin typeface="Arial" pitchFamily="34" charset="0"/>
                <a:cs typeface="Arial" pitchFamily="34" charset="0"/>
              </a:rPr>
              <a:t>VAKD</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sp>
        <p:nvSpPr>
          <p:cNvPr id="60" name="Text Box 5"/>
          <p:cNvSpPr txBox="1">
            <a:spLocks noChangeArrowheads="1"/>
          </p:cNvSpPr>
          <p:nvPr/>
        </p:nvSpPr>
        <p:spPr bwMode="auto">
          <a:xfrm>
            <a:off x="7716838" y="2438400"/>
            <a:ext cx="1274762" cy="228600"/>
          </a:xfrm>
          <a:prstGeom prst="rect">
            <a:avLst/>
          </a:prstGeom>
          <a:solidFill>
            <a:srgbClr val="99CCFF"/>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a:t>
            </a:r>
            <a:r>
              <a:rPr kumimoji="0" lang="en-IN" sz="1100" b="1" i="0" u="none" strike="noStrike" cap="none" normalizeH="0" dirty="0" smtClean="0">
                <a:ln>
                  <a:noFill/>
                </a:ln>
                <a:solidFill>
                  <a:schemeClr val="tx1"/>
                </a:solidFill>
                <a:effectLst/>
                <a:latin typeface="Arial" pitchFamily="34" charset="0"/>
                <a:cs typeface="Arial" pitchFamily="34" charset="0"/>
              </a:rPr>
              <a:t> 5, 11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65" name="Text Box 5"/>
          <p:cNvSpPr txBox="1">
            <a:spLocks noChangeArrowheads="1"/>
          </p:cNvSpPr>
          <p:nvPr/>
        </p:nvSpPr>
        <p:spPr bwMode="auto">
          <a:xfrm>
            <a:off x="7716838" y="2743200"/>
            <a:ext cx="1274762" cy="3733800"/>
          </a:xfrm>
          <a:prstGeom prst="rect">
            <a:avLst/>
          </a:prstGeom>
          <a:solidFill>
            <a:schemeClr val="bg1">
              <a:lumMod val="95000"/>
            </a:schemeClr>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Information unavailable in this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linds(horizontal)">
                                      <p:cBhvr>
                                        <p:cTn id="51" dur="500"/>
                                        <p:tgtEl>
                                          <p:spTgt spid="3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blinds(horizontal)">
                                      <p:cBhvr>
                                        <p:cTn id="54" dur="500"/>
                                        <p:tgtEl>
                                          <p:spTgt spid="3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blinds(horizontal)">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linds(horizontal)">
                                      <p:cBhvr>
                                        <p:cTn id="65" dur="500"/>
                                        <p:tgtEl>
                                          <p:spTgt spid="3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blinds(horizontal)">
                                      <p:cBhvr>
                                        <p:cTn id="68" dur="500"/>
                                        <p:tgtEl>
                                          <p:spTgt spid="3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blinds(horizontal)">
                                      <p:cBhvr>
                                        <p:cTn id="71" dur="500"/>
                                        <p:tgtEl>
                                          <p:spTgt spid="3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linds(horizontal)">
                                      <p:cBhvr>
                                        <p:cTn id="74" dur="500"/>
                                        <p:tgtEl>
                                          <p:spTgt spid="3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blinds(horizontal)">
                                      <p:cBhvr>
                                        <p:cTn id="80" dur="500"/>
                                        <p:tgtEl>
                                          <p:spTgt spid="4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blinds(horizontal)">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blinds(horizontal)">
                                      <p:cBhvr>
                                        <p:cTn id="88" dur="500"/>
                                        <p:tgtEl>
                                          <p:spTgt spid="4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blinds(horizontal)">
                                      <p:cBhvr>
                                        <p:cTn id="94" dur="500"/>
                                        <p:tgtEl>
                                          <p:spTgt spid="45"/>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blinds(horizontal)">
                                      <p:cBhvr>
                                        <p:cTn id="97" dur="500"/>
                                        <p:tgtEl>
                                          <p:spTgt spid="46"/>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blinds(horizontal)">
                                      <p:cBhvr>
                                        <p:cTn id="100" dur="500"/>
                                        <p:tgtEl>
                                          <p:spTgt spid="47"/>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blinds(horizontal)">
                                      <p:cBhvr>
                                        <p:cTn id="103" dur="500"/>
                                        <p:tgtEl>
                                          <p:spTgt spid="48"/>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blinds(horizontal)">
                                      <p:cBhvr>
                                        <p:cTn id="106" dur="500"/>
                                        <p:tgtEl>
                                          <p:spTgt spid="49"/>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blinds(horizontal)">
                                      <p:cBhvr>
                                        <p:cTn id="109" dur="500"/>
                                        <p:tgtEl>
                                          <p:spTgt spid="50"/>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blinds(horizontal)">
                                      <p:cBhvr>
                                        <p:cTn id="114" dur="500"/>
                                        <p:tgtEl>
                                          <p:spTgt spid="51"/>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blinds(horizontal)">
                                      <p:cBhvr>
                                        <p:cTn id="117" dur="500"/>
                                        <p:tgtEl>
                                          <p:spTgt spid="5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53"/>
                                        </p:tgtEl>
                                        <p:attrNameLst>
                                          <p:attrName>style.visibility</p:attrName>
                                        </p:attrNameLst>
                                      </p:cBhvr>
                                      <p:to>
                                        <p:strVal val="visible"/>
                                      </p:to>
                                    </p:set>
                                    <p:animEffect transition="in" filter="blinds(horizontal)">
                                      <p:cBhvr>
                                        <p:cTn id="120" dur="500"/>
                                        <p:tgtEl>
                                          <p:spTgt spid="53"/>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blinds(horizontal)">
                                      <p:cBhvr>
                                        <p:cTn id="123" dur="500"/>
                                        <p:tgtEl>
                                          <p:spTgt spid="54"/>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blinds(horizontal)">
                                      <p:cBhvr>
                                        <p:cTn id="126" dur="500"/>
                                        <p:tgtEl>
                                          <p:spTgt spid="55"/>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blinds(horizontal)">
                                      <p:cBhvr>
                                        <p:cTn id="129" dur="500"/>
                                        <p:tgtEl>
                                          <p:spTgt spid="56"/>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57"/>
                                        </p:tgtEl>
                                        <p:attrNameLst>
                                          <p:attrName>style.visibility</p:attrName>
                                        </p:attrNameLst>
                                      </p:cBhvr>
                                      <p:to>
                                        <p:strVal val="visible"/>
                                      </p:to>
                                    </p:set>
                                    <p:animEffect transition="in" filter="blinds(horizontal)">
                                      <p:cBhvr>
                                        <p:cTn id="132" dur="500"/>
                                        <p:tgtEl>
                                          <p:spTgt spid="5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blinds(horizontal)">
                                      <p:cBhvr>
                                        <p:cTn id="137" dur="500"/>
                                        <p:tgtEl>
                                          <p:spTgt spid="58"/>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59"/>
                                        </p:tgtEl>
                                        <p:attrNameLst>
                                          <p:attrName>style.visibility</p:attrName>
                                        </p:attrNameLst>
                                      </p:cBhvr>
                                      <p:to>
                                        <p:strVal val="visible"/>
                                      </p:to>
                                    </p:set>
                                    <p:animEffect transition="in" filter="blinds(horizontal)">
                                      <p:cBhvr>
                                        <p:cTn id="140" dur="500"/>
                                        <p:tgtEl>
                                          <p:spTgt spid="59"/>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blinds(horizontal)">
                                      <p:cBhvr>
                                        <p:cTn id="143" dur="500"/>
                                        <p:tgtEl>
                                          <p:spTgt spid="6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blinds(horizontal)">
                                      <p:cBhvr>
                                        <p:cTn id="14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5257" y="228600"/>
            <a:ext cx="7818743" cy="584775"/>
          </a:xfrm>
          <a:prstGeom prst="rect">
            <a:avLst/>
          </a:prstGeom>
          <a:noFill/>
        </p:spPr>
        <p:txBody>
          <a:bodyPr wrap="none" rtlCol="0">
            <a:spAutoFit/>
          </a:bodyPr>
          <a:lstStyle/>
          <a:p>
            <a:r>
              <a:rPr lang="en-US" sz="3200" b="1" dirty="0" smtClean="0">
                <a:latin typeface="Arial" pitchFamily="34" charset="0"/>
                <a:cs typeface="Arial" pitchFamily="34" charset="0"/>
              </a:rPr>
              <a:t>ISKCON OVERALL </a:t>
            </a:r>
            <a:r>
              <a:rPr lang="en-US" sz="3200" b="1" dirty="0" smtClean="0">
                <a:solidFill>
                  <a:srgbClr val="C00000"/>
                </a:solidFill>
                <a:latin typeface="Arial" pitchFamily="34" charset="0"/>
                <a:cs typeface="Arial" pitchFamily="34" charset="0"/>
              </a:rPr>
              <a:t>BSC</a:t>
            </a:r>
            <a:r>
              <a:rPr lang="en-US" sz="3200" b="1" dirty="0" smtClean="0">
                <a:latin typeface="Arial" pitchFamily="34" charset="0"/>
                <a:cs typeface="Arial" pitchFamily="34" charset="0"/>
              </a:rPr>
              <a:t> PERSPECTIVE</a:t>
            </a:r>
            <a:endParaRPr lang="en-IN" sz="3200" b="1" dirty="0">
              <a:latin typeface="Arial" pitchFamily="34" charset="0"/>
              <a:cs typeface="Arial" pitchFamily="34" charset="0"/>
            </a:endParaRPr>
          </a:p>
        </p:txBody>
      </p:sp>
      <p:sp>
        <p:nvSpPr>
          <p:cNvPr id="6" name="Rounded Rectangle 5"/>
          <p:cNvSpPr/>
          <p:nvPr/>
        </p:nvSpPr>
        <p:spPr>
          <a:xfrm>
            <a:off x="0" y="1524000"/>
            <a:ext cx="990600" cy="1066800"/>
          </a:xfrm>
          <a:prstGeom prst="round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Arial" pitchFamily="34" charset="0"/>
                <a:cs typeface="Arial" pitchFamily="34" charset="0"/>
              </a:rPr>
              <a:t>FINANCIAL</a:t>
            </a:r>
            <a:endParaRPr lang="en-IN" sz="900" b="1" dirty="0">
              <a:solidFill>
                <a:schemeClr val="tx1"/>
              </a:solidFill>
              <a:latin typeface="Arial" pitchFamily="34" charset="0"/>
              <a:cs typeface="Arial" pitchFamily="34" charset="0"/>
            </a:endParaRPr>
          </a:p>
        </p:txBody>
      </p:sp>
      <p:sp>
        <p:nvSpPr>
          <p:cNvPr id="9" name="TextBox 8"/>
          <p:cNvSpPr txBox="1"/>
          <p:nvPr/>
        </p:nvSpPr>
        <p:spPr>
          <a:xfrm>
            <a:off x="1066800" y="1554777"/>
            <a:ext cx="3882856" cy="938719"/>
          </a:xfrm>
          <a:prstGeom prst="rect">
            <a:avLst/>
          </a:prstGeom>
          <a:noFill/>
          <a:ln w="28575">
            <a:solidFill>
              <a:srgbClr val="00B050"/>
            </a:solidFill>
          </a:ln>
        </p:spPr>
        <p:txBody>
          <a:bodyPr wrap="square" rtlCol="0" anchor="ctr">
            <a:spAutoFit/>
          </a:bodyPr>
          <a:lstStyle/>
          <a:p>
            <a:pPr>
              <a:buFont typeface="Wingdings" pitchFamily="2" charset="2"/>
              <a:buChar char="§"/>
            </a:pPr>
            <a:r>
              <a:rPr lang="en-US" sz="1100" dirty="0" smtClean="0">
                <a:latin typeface="Arial" pitchFamily="34" charset="0"/>
                <a:cs typeface="Arial" pitchFamily="34" charset="0"/>
              </a:rPr>
              <a:t> Overall Revenue</a:t>
            </a:r>
          </a:p>
          <a:p>
            <a:pPr>
              <a:buFont typeface="Wingdings" pitchFamily="2" charset="2"/>
              <a:buChar char="§"/>
            </a:pPr>
            <a:r>
              <a:rPr lang="en-US" sz="1100" dirty="0" smtClean="0">
                <a:latin typeface="Arial" pitchFamily="34" charset="0"/>
                <a:cs typeface="Arial" pitchFamily="34" charset="0"/>
              </a:rPr>
              <a:t> Revenue increase- KM, IC, SST, Dharmasala</a:t>
            </a:r>
          </a:p>
          <a:p>
            <a:pPr>
              <a:buFont typeface="Wingdings" pitchFamily="2" charset="2"/>
              <a:buChar char="§"/>
            </a:pPr>
            <a:r>
              <a:rPr lang="en-US" sz="1100" dirty="0" smtClean="0">
                <a:latin typeface="Arial" pitchFamily="34" charset="0"/>
                <a:cs typeface="Arial" pitchFamily="34" charset="0"/>
              </a:rPr>
              <a:t> Cheque Bounce: manageable</a:t>
            </a:r>
          </a:p>
          <a:p>
            <a:pPr>
              <a:buFont typeface="Wingdings" pitchFamily="2" charset="2"/>
              <a:buChar char="§"/>
            </a:pPr>
            <a:endParaRPr lang="en-US" sz="1100" dirty="0" smtClean="0">
              <a:latin typeface="Arial" pitchFamily="34" charset="0"/>
              <a:cs typeface="Arial" pitchFamily="34" charset="0"/>
            </a:endParaRPr>
          </a:p>
          <a:p>
            <a:pPr>
              <a:buFont typeface="Wingdings" pitchFamily="2" charset="2"/>
              <a:buChar char="§"/>
            </a:pPr>
            <a:endParaRPr lang="en-IN" sz="1050" dirty="0">
              <a:latin typeface="Arial" pitchFamily="34" charset="0"/>
              <a:cs typeface="Arial" pitchFamily="34" charset="0"/>
            </a:endParaRPr>
          </a:p>
        </p:txBody>
      </p:sp>
      <p:sp>
        <p:nvSpPr>
          <p:cNvPr id="10" name="TextBox 9"/>
          <p:cNvSpPr txBox="1"/>
          <p:nvPr/>
        </p:nvSpPr>
        <p:spPr>
          <a:xfrm>
            <a:off x="5181600" y="1524000"/>
            <a:ext cx="3810000" cy="938719"/>
          </a:xfrm>
          <a:prstGeom prst="rect">
            <a:avLst/>
          </a:prstGeom>
          <a:noFill/>
          <a:ln w="28575">
            <a:solidFill>
              <a:srgbClr val="FF0000"/>
            </a:solidFill>
          </a:ln>
        </p:spPr>
        <p:txBody>
          <a:bodyPr wrap="square" rtlCol="0">
            <a:spAutoFit/>
          </a:bodyPr>
          <a:lstStyle/>
          <a:p>
            <a:pPr>
              <a:buFont typeface="Wingdings" pitchFamily="2" charset="2"/>
              <a:buChar char="§"/>
            </a:pPr>
            <a:r>
              <a:rPr lang="en-US" sz="1100" dirty="0" smtClean="0">
                <a:latin typeface="Arial" pitchFamily="34" charset="0"/>
                <a:cs typeface="Arial" pitchFamily="34" charset="0"/>
              </a:rPr>
              <a:t>  Expenses have increased</a:t>
            </a:r>
          </a:p>
          <a:p>
            <a:pPr>
              <a:buFont typeface="Wingdings" pitchFamily="2" charset="2"/>
              <a:buChar char="§"/>
            </a:pPr>
            <a:r>
              <a:rPr lang="en-US" sz="1100" dirty="0" smtClean="0">
                <a:latin typeface="Arial" pitchFamily="34" charset="0"/>
                <a:cs typeface="Arial" pitchFamily="34" charset="0"/>
              </a:rPr>
              <a:t>  Donation reduced</a:t>
            </a:r>
          </a:p>
          <a:p>
            <a:pPr>
              <a:buFont typeface="Wingdings" pitchFamily="2" charset="2"/>
              <a:buChar char="§"/>
            </a:pPr>
            <a:r>
              <a:rPr lang="en-US" sz="1100" dirty="0" smtClean="0">
                <a:latin typeface="Arial" pitchFamily="34" charset="0"/>
                <a:cs typeface="Arial" pitchFamily="34" charset="0"/>
              </a:rPr>
              <a:t>  Cash Flow Visibility</a:t>
            </a:r>
          </a:p>
          <a:p>
            <a:pPr>
              <a:buFont typeface="Wingdings" pitchFamily="2" charset="2"/>
              <a:buChar char="§"/>
            </a:pPr>
            <a:r>
              <a:rPr lang="en-US" sz="1100" dirty="0" smtClean="0">
                <a:latin typeface="Arial" pitchFamily="34" charset="0"/>
                <a:cs typeface="Arial" pitchFamily="34" charset="0"/>
              </a:rPr>
              <a:t>  Manpower productivity</a:t>
            </a:r>
          </a:p>
          <a:p>
            <a:pPr>
              <a:buFont typeface="Wingdings" pitchFamily="2" charset="2"/>
              <a:buChar char="§"/>
            </a:pPr>
            <a:r>
              <a:rPr lang="en-US" sz="1100" dirty="0" smtClean="0">
                <a:latin typeface="Arial" pitchFamily="34" charset="0"/>
                <a:cs typeface="Arial" pitchFamily="34" charset="0"/>
              </a:rPr>
              <a:t>  Capacity Utilization</a:t>
            </a:r>
            <a:endParaRPr lang="en-IN" sz="1050" dirty="0">
              <a:latin typeface="Arial" pitchFamily="34" charset="0"/>
              <a:cs typeface="Arial" pitchFamily="34" charset="0"/>
            </a:endParaRPr>
          </a:p>
        </p:txBody>
      </p:sp>
      <p:pic>
        <p:nvPicPr>
          <p:cNvPr id="11" name="Picture 10" descr="http://mywholelife.us/wp-content/uploads/2013/11/thumbs-up2.jpg"/>
          <p:cNvPicPr>
            <a:picLocks noChangeAspect="1" noChangeArrowheads="1"/>
          </p:cNvPicPr>
          <p:nvPr/>
        </p:nvPicPr>
        <p:blipFill>
          <a:blip r:embed="rId2" cstate="print"/>
          <a:srcRect/>
          <a:stretch>
            <a:fillRect/>
          </a:stretch>
        </p:blipFill>
        <p:spPr bwMode="auto">
          <a:xfrm>
            <a:off x="4419600" y="1524000"/>
            <a:ext cx="533400" cy="457200"/>
          </a:xfrm>
          <a:prstGeom prst="rect">
            <a:avLst/>
          </a:prstGeom>
          <a:noFill/>
        </p:spPr>
      </p:pic>
      <p:pic>
        <p:nvPicPr>
          <p:cNvPr id="12" name="Picture 11" descr="http://thumbs.dreamstime.com/z/thumbs-down-button-8356282.jpg"/>
          <p:cNvPicPr>
            <a:picLocks noChangeAspect="1" noChangeArrowheads="1"/>
          </p:cNvPicPr>
          <p:nvPr/>
        </p:nvPicPr>
        <p:blipFill>
          <a:blip r:embed="rId3" cstate="print"/>
          <a:srcRect/>
          <a:stretch>
            <a:fillRect/>
          </a:stretch>
        </p:blipFill>
        <p:spPr bwMode="auto">
          <a:xfrm>
            <a:off x="8458200" y="1524000"/>
            <a:ext cx="533400" cy="457200"/>
          </a:xfrm>
          <a:prstGeom prst="rect">
            <a:avLst/>
          </a:prstGeom>
          <a:noFill/>
        </p:spPr>
      </p:pic>
      <p:sp>
        <p:nvSpPr>
          <p:cNvPr id="13" name="Rounded Rectangle 12"/>
          <p:cNvSpPr/>
          <p:nvPr/>
        </p:nvSpPr>
        <p:spPr>
          <a:xfrm>
            <a:off x="0" y="2743200"/>
            <a:ext cx="990600" cy="1066800"/>
          </a:xfrm>
          <a:prstGeom prst="round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Arial" pitchFamily="34" charset="0"/>
                <a:cs typeface="Arial" pitchFamily="34" charset="0"/>
              </a:rPr>
              <a:t>CUSTOMER</a:t>
            </a:r>
            <a:endParaRPr lang="en-IN" sz="900" b="1" dirty="0">
              <a:solidFill>
                <a:schemeClr val="tx1"/>
              </a:solidFill>
              <a:latin typeface="Arial" pitchFamily="34" charset="0"/>
              <a:cs typeface="Arial" pitchFamily="34" charset="0"/>
            </a:endParaRPr>
          </a:p>
        </p:txBody>
      </p:sp>
      <p:sp>
        <p:nvSpPr>
          <p:cNvPr id="14" name="TextBox 13"/>
          <p:cNvSpPr txBox="1"/>
          <p:nvPr/>
        </p:nvSpPr>
        <p:spPr>
          <a:xfrm>
            <a:off x="1066800" y="2714402"/>
            <a:ext cx="3882856" cy="1107996"/>
          </a:xfrm>
          <a:prstGeom prst="rect">
            <a:avLst/>
          </a:prstGeom>
          <a:noFill/>
          <a:ln w="28575">
            <a:solidFill>
              <a:srgbClr val="00B050"/>
            </a:solidFill>
          </a:ln>
        </p:spPr>
        <p:txBody>
          <a:bodyPr wrap="square" rtlCol="0" anchor="ctr">
            <a:spAutoFit/>
          </a:bodyPr>
          <a:lstStyle/>
          <a:p>
            <a:pPr>
              <a:buFont typeface="Wingdings" pitchFamily="2" charset="2"/>
              <a:buChar char="§"/>
            </a:pPr>
            <a:r>
              <a:rPr lang="en-US" sz="1100" dirty="0" smtClean="0">
                <a:latin typeface="Arial" pitchFamily="34" charset="0"/>
                <a:cs typeface="Arial" pitchFamily="34" charset="0"/>
              </a:rPr>
              <a:t> Festival Donation &amp; Participation</a:t>
            </a:r>
          </a:p>
          <a:p>
            <a:pPr>
              <a:buFont typeface="Wingdings" pitchFamily="2" charset="2"/>
              <a:buChar char="§"/>
            </a:pPr>
            <a:r>
              <a:rPr lang="en-US" sz="1100" dirty="0" smtClean="0">
                <a:latin typeface="Arial" pitchFamily="34" charset="0"/>
                <a:cs typeface="Arial" pitchFamily="34" charset="0"/>
              </a:rPr>
              <a:t> Online Participation</a:t>
            </a:r>
          </a:p>
          <a:p>
            <a:pPr>
              <a:buFont typeface="Wingdings" pitchFamily="2" charset="2"/>
              <a:buChar char="§"/>
            </a:pPr>
            <a:r>
              <a:rPr lang="en-US" sz="1100" dirty="0" smtClean="0">
                <a:latin typeface="Arial" pitchFamily="34" charset="0"/>
                <a:cs typeface="Arial" pitchFamily="34" charset="0"/>
              </a:rPr>
              <a:t> Top 10 rating on </a:t>
            </a:r>
            <a:r>
              <a:rPr lang="en-US" sz="1100" dirty="0" err="1" smtClean="0">
                <a:latin typeface="Arial" pitchFamily="34" charset="0"/>
                <a:cs typeface="Arial" pitchFamily="34" charset="0"/>
              </a:rPr>
              <a:t>tripadvisor</a:t>
            </a:r>
            <a:r>
              <a:rPr lang="en-US" sz="1100" dirty="0" smtClean="0">
                <a:latin typeface="Arial" pitchFamily="34" charset="0"/>
                <a:cs typeface="Arial" pitchFamily="34" charset="0"/>
              </a:rPr>
              <a:t> &amp; Hotel </a:t>
            </a:r>
            <a:r>
              <a:rPr lang="en-US" sz="1100" dirty="0" err="1" smtClean="0">
                <a:latin typeface="Arial" pitchFamily="34" charset="0"/>
                <a:cs typeface="Arial" pitchFamily="34" charset="0"/>
              </a:rPr>
              <a:t>Lalit</a:t>
            </a:r>
            <a:r>
              <a:rPr lang="en-US" sz="1100" dirty="0" smtClean="0">
                <a:latin typeface="Arial" pitchFamily="34" charset="0"/>
                <a:cs typeface="Arial" pitchFamily="34" charset="0"/>
              </a:rPr>
              <a:t> Ashok</a:t>
            </a:r>
          </a:p>
          <a:p>
            <a:r>
              <a:rPr lang="en-US" sz="1100" dirty="0" smtClean="0">
                <a:latin typeface="Arial" pitchFamily="34" charset="0"/>
                <a:cs typeface="Arial" pitchFamily="34" charset="0"/>
              </a:rPr>
              <a:t>   recommendation</a:t>
            </a:r>
          </a:p>
          <a:p>
            <a:pPr>
              <a:buFont typeface="Arial" pitchFamily="34" charset="0"/>
              <a:buChar char="•"/>
            </a:pPr>
            <a:r>
              <a:rPr lang="en-US" sz="1100" dirty="0" smtClean="0">
                <a:latin typeface="Arial" pitchFamily="34" charset="0"/>
                <a:cs typeface="Arial" pitchFamily="34" charset="0"/>
              </a:rPr>
              <a:t> Deity Worship &amp; Temple Altar appreciation</a:t>
            </a:r>
          </a:p>
          <a:p>
            <a:pPr>
              <a:buFont typeface="Arial" pitchFamily="34" charset="0"/>
              <a:buChar char="•"/>
            </a:pPr>
            <a:endParaRPr lang="en-IN" sz="1050" dirty="0">
              <a:latin typeface="Arial" pitchFamily="34" charset="0"/>
              <a:cs typeface="Arial" pitchFamily="34" charset="0"/>
            </a:endParaRPr>
          </a:p>
        </p:txBody>
      </p:sp>
      <p:sp>
        <p:nvSpPr>
          <p:cNvPr id="15" name="TextBox 14"/>
          <p:cNvSpPr txBox="1"/>
          <p:nvPr/>
        </p:nvSpPr>
        <p:spPr>
          <a:xfrm>
            <a:off x="5181600" y="2641937"/>
            <a:ext cx="3810000" cy="1107996"/>
          </a:xfrm>
          <a:prstGeom prst="rect">
            <a:avLst/>
          </a:prstGeom>
          <a:noFill/>
          <a:ln w="28575">
            <a:solidFill>
              <a:srgbClr val="FF0000"/>
            </a:solidFill>
          </a:ln>
        </p:spPr>
        <p:txBody>
          <a:bodyPr wrap="square" rtlCol="0">
            <a:spAutoFit/>
          </a:bodyPr>
          <a:lstStyle/>
          <a:p>
            <a:pPr>
              <a:buFont typeface="Wingdings" pitchFamily="2" charset="2"/>
              <a:buChar char="§"/>
            </a:pPr>
            <a:r>
              <a:rPr lang="en-US" sz="1100" dirty="0" smtClean="0">
                <a:latin typeface="Arial" pitchFamily="34" charset="0"/>
                <a:cs typeface="Arial" pitchFamily="34" charset="0"/>
              </a:rPr>
              <a:t> Decreasing Temple Visitors</a:t>
            </a:r>
          </a:p>
          <a:p>
            <a:pPr>
              <a:buFont typeface="Wingdings" pitchFamily="2" charset="2"/>
              <a:buChar char="§"/>
            </a:pPr>
            <a:r>
              <a:rPr lang="en-US" sz="1100" dirty="0" smtClean="0">
                <a:latin typeface="Arial" pitchFamily="34" charset="0"/>
                <a:cs typeface="Arial" pitchFamily="34" charset="0"/>
              </a:rPr>
              <a:t> Low rating on popular tourist destination</a:t>
            </a:r>
          </a:p>
          <a:p>
            <a:pPr>
              <a:buFont typeface="Wingdings" pitchFamily="2" charset="2"/>
              <a:buChar char="§"/>
            </a:pPr>
            <a:r>
              <a:rPr lang="en-US" sz="1100" dirty="0" smtClean="0">
                <a:latin typeface="Arial" pitchFamily="34" charset="0"/>
                <a:cs typeface="Arial" pitchFamily="34" charset="0"/>
              </a:rPr>
              <a:t> Low </a:t>
            </a:r>
            <a:r>
              <a:rPr lang="en-US" sz="1100" dirty="0" err="1" smtClean="0">
                <a:latin typeface="Arial" pitchFamily="34" charset="0"/>
                <a:cs typeface="Arial" pitchFamily="34" charset="0"/>
              </a:rPr>
              <a:t>Nitya</a:t>
            </a:r>
            <a:r>
              <a:rPr lang="en-US" sz="1100" dirty="0" smtClean="0">
                <a:latin typeface="Arial" pitchFamily="34" charset="0"/>
                <a:cs typeface="Arial" pitchFamily="34" charset="0"/>
              </a:rPr>
              <a:t> </a:t>
            </a:r>
            <a:r>
              <a:rPr lang="en-US" sz="1100" dirty="0" err="1" smtClean="0">
                <a:latin typeface="Arial" pitchFamily="34" charset="0"/>
                <a:cs typeface="Arial" pitchFamily="34" charset="0"/>
              </a:rPr>
              <a:t>Seva</a:t>
            </a:r>
            <a:r>
              <a:rPr lang="en-US" sz="1100" dirty="0" smtClean="0">
                <a:latin typeface="Arial" pitchFamily="34" charset="0"/>
                <a:cs typeface="Arial" pitchFamily="34" charset="0"/>
              </a:rPr>
              <a:t> &amp; </a:t>
            </a:r>
            <a:r>
              <a:rPr lang="en-US" sz="1100" dirty="0" err="1" smtClean="0">
                <a:latin typeface="Arial" pitchFamily="34" charset="0"/>
                <a:cs typeface="Arial" pitchFamily="34" charset="0"/>
              </a:rPr>
              <a:t>Harinaam</a:t>
            </a:r>
            <a:r>
              <a:rPr lang="en-US" sz="1100" dirty="0" smtClean="0">
                <a:latin typeface="Arial" pitchFamily="34" charset="0"/>
                <a:cs typeface="Arial" pitchFamily="34" charset="0"/>
              </a:rPr>
              <a:t> Participation</a:t>
            </a:r>
          </a:p>
          <a:p>
            <a:pPr>
              <a:buFont typeface="Wingdings" pitchFamily="2" charset="2"/>
              <a:buChar char="§"/>
            </a:pPr>
            <a:r>
              <a:rPr lang="en-US" sz="1100" dirty="0" smtClean="0">
                <a:latin typeface="Arial" pitchFamily="34" charset="0"/>
                <a:cs typeface="Arial" pitchFamily="34" charset="0"/>
              </a:rPr>
              <a:t> Deity Worship is limited to temple</a:t>
            </a:r>
          </a:p>
          <a:p>
            <a:pPr>
              <a:buFont typeface="Wingdings" pitchFamily="2" charset="2"/>
              <a:buChar char="§"/>
            </a:pPr>
            <a:r>
              <a:rPr lang="en-US" sz="1100" dirty="0" smtClean="0">
                <a:latin typeface="Arial" pitchFamily="34" charset="0"/>
                <a:cs typeface="Arial" pitchFamily="34" charset="0"/>
              </a:rPr>
              <a:t> New enrolment &amp; renewals low</a:t>
            </a:r>
          </a:p>
          <a:p>
            <a:pPr>
              <a:buFont typeface="Wingdings" pitchFamily="2" charset="2"/>
              <a:buChar char="§"/>
            </a:pPr>
            <a:r>
              <a:rPr lang="en-US" sz="1100" dirty="0" smtClean="0">
                <a:latin typeface="Arial" pitchFamily="34" charset="0"/>
                <a:cs typeface="Arial" pitchFamily="34" charset="0"/>
              </a:rPr>
              <a:t> Preaching practice is limited</a:t>
            </a:r>
            <a:endParaRPr lang="en-IN" sz="1050" dirty="0">
              <a:latin typeface="Arial" pitchFamily="34" charset="0"/>
              <a:cs typeface="Arial" pitchFamily="34" charset="0"/>
            </a:endParaRPr>
          </a:p>
        </p:txBody>
      </p:sp>
      <p:pic>
        <p:nvPicPr>
          <p:cNvPr id="16" name="Picture 15" descr="http://mywholelife.us/wp-content/uploads/2013/11/thumbs-up2.jpg"/>
          <p:cNvPicPr>
            <a:picLocks noChangeAspect="1" noChangeArrowheads="1"/>
          </p:cNvPicPr>
          <p:nvPr/>
        </p:nvPicPr>
        <p:blipFill>
          <a:blip r:embed="rId2" cstate="print"/>
          <a:srcRect/>
          <a:stretch>
            <a:fillRect/>
          </a:stretch>
        </p:blipFill>
        <p:spPr bwMode="auto">
          <a:xfrm>
            <a:off x="4419600" y="2667000"/>
            <a:ext cx="533400" cy="457200"/>
          </a:xfrm>
          <a:prstGeom prst="rect">
            <a:avLst/>
          </a:prstGeom>
          <a:noFill/>
        </p:spPr>
      </p:pic>
      <p:pic>
        <p:nvPicPr>
          <p:cNvPr id="17" name="Picture 16" descr="http://thumbs.dreamstime.com/z/thumbs-down-button-8356282.jpg"/>
          <p:cNvPicPr>
            <a:picLocks noChangeAspect="1" noChangeArrowheads="1"/>
          </p:cNvPicPr>
          <p:nvPr/>
        </p:nvPicPr>
        <p:blipFill>
          <a:blip r:embed="rId3" cstate="print"/>
          <a:srcRect/>
          <a:stretch>
            <a:fillRect/>
          </a:stretch>
        </p:blipFill>
        <p:spPr bwMode="auto">
          <a:xfrm>
            <a:off x="8458200" y="2641937"/>
            <a:ext cx="533400" cy="457200"/>
          </a:xfrm>
          <a:prstGeom prst="rect">
            <a:avLst/>
          </a:prstGeom>
          <a:noFill/>
        </p:spPr>
      </p:pic>
      <p:sp>
        <p:nvSpPr>
          <p:cNvPr id="19" name="TextBox 18"/>
          <p:cNvSpPr txBox="1"/>
          <p:nvPr/>
        </p:nvSpPr>
        <p:spPr>
          <a:xfrm>
            <a:off x="1066800" y="4008566"/>
            <a:ext cx="3882856" cy="1107996"/>
          </a:xfrm>
          <a:prstGeom prst="rect">
            <a:avLst/>
          </a:prstGeom>
          <a:noFill/>
          <a:ln w="28575">
            <a:solidFill>
              <a:srgbClr val="00B050"/>
            </a:solidFill>
          </a:ln>
        </p:spPr>
        <p:txBody>
          <a:bodyPr wrap="square" rtlCol="0" anchor="ctr">
            <a:spAutoFit/>
          </a:bodyPr>
          <a:lstStyle/>
          <a:p>
            <a:pPr>
              <a:buFont typeface="Wingdings" pitchFamily="2" charset="2"/>
              <a:buChar char="§"/>
            </a:pPr>
            <a:r>
              <a:rPr lang="en-US" sz="1100" dirty="0" smtClean="0">
                <a:latin typeface="Arial" pitchFamily="34" charset="0"/>
                <a:cs typeface="Arial" pitchFamily="34" charset="0"/>
              </a:rPr>
              <a:t> Budget Exercise, a beginning </a:t>
            </a:r>
          </a:p>
          <a:p>
            <a:pPr>
              <a:buFont typeface="Wingdings" pitchFamily="2" charset="2"/>
              <a:buChar char="§"/>
            </a:pPr>
            <a:r>
              <a:rPr lang="en-US" sz="1100" dirty="0" smtClean="0">
                <a:latin typeface="Arial" pitchFamily="34" charset="0"/>
                <a:cs typeface="Arial" pitchFamily="34" charset="0"/>
              </a:rPr>
              <a:t> PDC Recovery exercise</a:t>
            </a:r>
          </a:p>
          <a:p>
            <a:pPr>
              <a:buFont typeface="Wingdings" pitchFamily="2" charset="2"/>
              <a:buChar char="§"/>
            </a:pPr>
            <a:r>
              <a:rPr lang="en-US" sz="1100" dirty="0" smtClean="0">
                <a:latin typeface="Arial" pitchFamily="34" charset="0"/>
                <a:cs typeface="Arial" pitchFamily="34" charset="0"/>
              </a:rPr>
              <a:t> Policy adherence</a:t>
            </a:r>
          </a:p>
          <a:p>
            <a:pPr>
              <a:buFont typeface="Wingdings" pitchFamily="2" charset="2"/>
              <a:buChar char="§"/>
            </a:pPr>
            <a:r>
              <a:rPr lang="en-US" sz="1100" dirty="0" smtClean="0">
                <a:latin typeface="Arial" pitchFamily="34" charset="0"/>
                <a:cs typeface="Arial" pitchFamily="34" charset="0"/>
              </a:rPr>
              <a:t> Festival/ Event management</a:t>
            </a:r>
          </a:p>
          <a:p>
            <a:pPr>
              <a:buFont typeface="Wingdings" pitchFamily="2" charset="2"/>
              <a:buChar char="§"/>
            </a:pPr>
            <a:r>
              <a:rPr lang="en-US" sz="1100" dirty="0" smtClean="0">
                <a:latin typeface="Arial" pitchFamily="34" charset="0"/>
                <a:cs typeface="Arial" pitchFamily="34" charset="0"/>
              </a:rPr>
              <a:t> Facility Management</a:t>
            </a:r>
          </a:p>
          <a:p>
            <a:pPr>
              <a:buFont typeface="Wingdings" pitchFamily="2" charset="2"/>
              <a:buChar char="§"/>
            </a:pPr>
            <a:endParaRPr lang="en-US" sz="1100" dirty="0" smtClean="0">
              <a:latin typeface="Arial" pitchFamily="34" charset="0"/>
              <a:cs typeface="Arial" pitchFamily="34" charset="0"/>
            </a:endParaRPr>
          </a:p>
        </p:txBody>
      </p:sp>
      <p:sp>
        <p:nvSpPr>
          <p:cNvPr id="20" name="TextBox 19"/>
          <p:cNvSpPr txBox="1"/>
          <p:nvPr/>
        </p:nvSpPr>
        <p:spPr>
          <a:xfrm>
            <a:off x="5181600" y="3962667"/>
            <a:ext cx="3810000" cy="1107996"/>
          </a:xfrm>
          <a:prstGeom prst="rect">
            <a:avLst/>
          </a:prstGeom>
          <a:noFill/>
          <a:ln w="28575">
            <a:solidFill>
              <a:srgbClr val="FF0000"/>
            </a:solidFill>
          </a:ln>
        </p:spPr>
        <p:txBody>
          <a:bodyPr wrap="square" rtlCol="0">
            <a:spAutoFit/>
          </a:bodyPr>
          <a:lstStyle/>
          <a:p>
            <a:pPr>
              <a:buFont typeface="Wingdings" pitchFamily="2" charset="2"/>
              <a:buChar char="§"/>
            </a:pPr>
            <a:r>
              <a:rPr lang="en-US" sz="1100" dirty="0" smtClean="0">
                <a:latin typeface="Arial" pitchFamily="34" charset="0"/>
                <a:cs typeface="Arial" pitchFamily="34" charset="0"/>
              </a:rPr>
              <a:t> Opportunity identification for </a:t>
            </a:r>
            <a:r>
              <a:rPr lang="en-US" sz="1100" dirty="0" err="1" smtClean="0">
                <a:latin typeface="Arial" pitchFamily="34" charset="0"/>
                <a:cs typeface="Arial" pitchFamily="34" charset="0"/>
              </a:rPr>
              <a:t>Japa</a:t>
            </a:r>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Workshops, preaching, awareness on </a:t>
            </a:r>
          </a:p>
          <a:p>
            <a:r>
              <a:rPr lang="en-US" sz="1100" dirty="0" smtClean="0">
                <a:latin typeface="Arial" pitchFamily="34" charset="0"/>
                <a:cs typeface="Arial" pitchFamily="34" charset="0"/>
              </a:rPr>
              <a:t>Srila Prabhupada</a:t>
            </a:r>
          </a:p>
          <a:p>
            <a:pPr>
              <a:buFont typeface="Arial" pitchFamily="34" charset="0"/>
              <a:buChar char="•"/>
            </a:pPr>
            <a:r>
              <a:rPr lang="en-US" sz="1100" dirty="0" smtClean="0">
                <a:latin typeface="Arial" pitchFamily="34" charset="0"/>
                <a:cs typeface="Arial" pitchFamily="34" charset="0"/>
              </a:rPr>
              <a:t> Divisions functioning in silos</a:t>
            </a:r>
          </a:p>
          <a:p>
            <a:pPr>
              <a:buFont typeface="Arial" pitchFamily="34" charset="0"/>
              <a:buChar char="•"/>
            </a:pPr>
            <a:r>
              <a:rPr lang="en-US" sz="1100" dirty="0" smtClean="0">
                <a:latin typeface="Arial" pitchFamily="34" charset="0"/>
                <a:cs typeface="Arial" pitchFamily="34" charset="0"/>
              </a:rPr>
              <a:t> Poor synergy between Accounts &amp; Operation</a:t>
            </a:r>
          </a:p>
          <a:p>
            <a:pPr>
              <a:buFont typeface="Arial" pitchFamily="34" charset="0"/>
              <a:buChar char="•"/>
            </a:pPr>
            <a:r>
              <a:rPr lang="en-US" sz="1100" dirty="0" smtClean="0">
                <a:latin typeface="Arial" pitchFamily="34" charset="0"/>
                <a:cs typeface="Arial" pitchFamily="34" charset="0"/>
              </a:rPr>
              <a:t> SKU, manpower &amp; capacity optimization</a:t>
            </a:r>
            <a:endParaRPr lang="en-IN" sz="1050" dirty="0">
              <a:latin typeface="Arial" pitchFamily="34" charset="0"/>
              <a:cs typeface="Arial" pitchFamily="34" charset="0"/>
            </a:endParaRPr>
          </a:p>
        </p:txBody>
      </p:sp>
      <p:pic>
        <p:nvPicPr>
          <p:cNvPr id="21" name="Picture 20" descr="http://mywholelife.us/wp-content/uploads/2013/11/thumbs-up2.jpg"/>
          <p:cNvPicPr>
            <a:picLocks noChangeAspect="1" noChangeArrowheads="1"/>
          </p:cNvPicPr>
          <p:nvPr/>
        </p:nvPicPr>
        <p:blipFill>
          <a:blip r:embed="rId2" cstate="print"/>
          <a:srcRect/>
          <a:stretch>
            <a:fillRect/>
          </a:stretch>
        </p:blipFill>
        <p:spPr bwMode="auto">
          <a:xfrm>
            <a:off x="4419600" y="3962400"/>
            <a:ext cx="533400" cy="457200"/>
          </a:xfrm>
          <a:prstGeom prst="rect">
            <a:avLst/>
          </a:prstGeom>
          <a:noFill/>
        </p:spPr>
      </p:pic>
      <p:pic>
        <p:nvPicPr>
          <p:cNvPr id="22" name="Picture 21" descr="http://thumbs.dreamstime.com/z/thumbs-down-button-8356282.jpg"/>
          <p:cNvPicPr>
            <a:picLocks noChangeAspect="1" noChangeArrowheads="1"/>
          </p:cNvPicPr>
          <p:nvPr/>
        </p:nvPicPr>
        <p:blipFill>
          <a:blip r:embed="rId3" cstate="print"/>
          <a:srcRect/>
          <a:stretch>
            <a:fillRect/>
          </a:stretch>
        </p:blipFill>
        <p:spPr bwMode="auto">
          <a:xfrm>
            <a:off x="8458200" y="3962667"/>
            <a:ext cx="533400" cy="457200"/>
          </a:xfrm>
          <a:prstGeom prst="rect">
            <a:avLst/>
          </a:prstGeom>
          <a:noFill/>
        </p:spPr>
      </p:pic>
      <p:sp>
        <p:nvSpPr>
          <p:cNvPr id="24" name="TextBox 23"/>
          <p:cNvSpPr txBox="1"/>
          <p:nvPr/>
        </p:nvSpPr>
        <p:spPr>
          <a:xfrm>
            <a:off x="1066800" y="5330532"/>
            <a:ext cx="3882856" cy="1107996"/>
          </a:xfrm>
          <a:prstGeom prst="rect">
            <a:avLst/>
          </a:prstGeom>
          <a:noFill/>
          <a:ln w="28575">
            <a:solidFill>
              <a:srgbClr val="00B050"/>
            </a:solidFill>
          </a:ln>
        </p:spPr>
        <p:txBody>
          <a:bodyPr wrap="square" rtlCol="0" anchor="ctr">
            <a:spAutoFit/>
          </a:bodyPr>
          <a:lstStyle/>
          <a:p>
            <a:pPr>
              <a:buFont typeface="Wingdings" pitchFamily="2" charset="2"/>
              <a:buChar char="§"/>
            </a:pPr>
            <a:r>
              <a:rPr lang="en-US" sz="1100" dirty="0" smtClean="0">
                <a:latin typeface="Arial" pitchFamily="34" charset="0"/>
                <a:cs typeface="Arial" pitchFamily="34" charset="0"/>
              </a:rPr>
              <a:t> Competency Mapping for Devotees</a:t>
            </a:r>
          </a:p>
          <a:p>
            <a:pPr>
              <a:buFont typeface="Wingdings" pitchFamily="2" charset="2"/>
              <a:buChar char="§"/>
            </a:pPr>
            <a:r>
              <a:rPr lang="en-US" sz="1100" dirty="0" smtClean="0">
                <a:latin typeface="Arial" pitchFamily="34" charset="0"/>
                <a:cs typeface="Arial" pitchFamily="34" charset="0"/>
              </a:rPr>
              <a:t> Training</a:t>
            </a:r>
          </a:p>
          <a:p>
            <a:pPr>
              <a:buFont typeface="Wingdings" pitchFamily="2" charset="2"/>
              <a:buChar char="§"/>
            </a:pPr>
            <a:r>
              <a:rPr lang="en-US" sz="1100" dirty="0" smtClean="0">
                <a:latin typeface="Arial" pitchFamily="34" charset="0"/>
                <a:cs typeface="Arial" pitchFamily="34" charset="0"/>
              </a:rPr>
              <a:t> Trainer identification</a:t>
            </a:r>
          </a:p>
          <a:p>
            <a:pPr>
              <a:buFont typeface="Wingdings" pitchFamily="2" charset="2"/>
              <a:buChar char="§"/>
            </a:pPr>
            <a:r>
              <a:rPr lang="en-US" sz="1100" dirty="0" smtClean="0">
                <a:latin typeface="Arial" pitchFamily="34" charset="0"/>
                <a:cs typeface="Arial" pitchFamily="34" charset="0"/>
              </a:rPr>
              <a:t> On-time Salary processing</a:t>
            </a:r>
          </a:p>
          <a:p>
            <a:pPr>
              <a:buFont typeface="Wingdings" pitchFamily="2" charset="2"/>
              <a:buChar char="§"/>
            </a:pPr>
            <a:r>
              <a:rPr lang="en-US" sz="1100" dirty="0" smtClean="0">
                <a:latin typeface="Arial" pitchFamily="34" charset="0"/>
                <a:cs typeface="Arial" pitchFamily="34" charset="0"/>
              </a:rPr>
              <a:t> IT innovation &amp; e-Presence</a:t>
            </a:r>
          </a:p>
          <a:p>
            <a:pPr>
              <a:buFont typeface="Arial" pitchFamily="34" charset="0"/>
              <a:buChar char="•"/>
            </a:pPr>
            <a:endParaRPr lang="en-IN" sz="1050" dirty="0">
              <a:latin typeface="Arial" pitchFamily="34" charset="0"/>
              <a:cs typeface="Arial" pitchFamily="34" charset="0"/>
            </a:endParaRPr>
          </a:p>
        </p:txBody>
      </p:sp>
      <p:sp>
        <p:nvSpPr>
          <p:cNvPr id="25" name="TextBox 24"/>
          <p:cNvSpPr txBox="1"/>
          <p:nvPr/>
        </p:nvSpPr>
        <p:spPr>
          <a:xfrm>
            <a:off x="5181600" y="5292060"/>
            <a:ext cx="3810000" cy="1107996"/>
          </a:xfrm>
          <a:prstGeom prst="rect">
            <a:avLst/>
          </a:prstGeom>
          <a:noFill/>
          <a:ln w="28575">
            <a:solidFill>
              <a:srgbClr val="FF0000"/>
            </a:solidFill>
          </a:ln>
        </p:spPr>
        <p:txBody>
          <a:bodyPr wrap="square" rtlCol="0">
            <a:spAutoFit/>
          </a:bodyPr>
          <a:lstStyle/>
          <a:p>
            <a:pPr>
              <a:buFont typeface="Wingdings" pitchFamily="2" charset="2"/>
              <a:buChar char="§"/>
            </a:pPr>
            <a:r>
              <a:rPr lang="en-US" sz="1100" dirty="0" smtClean="0">
                <a:latin typeface="Arial" pitchFamily="34" charset="0"/>
                <a:cs typeface="Arial" pitchFamily="34" charset="0"/>
              </a:rPr>
              <a:t> Employee R&amp;R clarity</a:t>
            </a:r>
          </a:p>
          <a:p>
            <a:pPr>
              <a:buFont typeface="Wingdings" pitchFamily="2" charset="2"/>
              <a:buChar char="§"/>
            </a:pPr>
            <a:r>
              <a:rPr lang="en-US" sz="1100" dirty="0" smtClean="0">
                <a:latin typeface="Arial" pitchFamily="34" charset="0"/>
                <a:cs typeface="Arial" pitchFamily="34" charset="0"/>
              </a:rPr>
              <a:t> Employee training</a:t>
            </a:r>
          </a:p>
          <a:p>
            <a:pPr>
              <a:buFont typeface="Wingdings" pitchFamily="2" charset="2"/>
              <a:buChar char="§"/>
            </a:pPr>
            <a:r>
              <a:rPr lang="en-US" sz="1100" dirty="0" smtClean="0">
                <a:latin typeface="Arial" pitchFamily="34" charset="0"/>
                <a:cs typeface="Arial" pitchFamily="34" charset="0"/>
              </a:rPr>
              <a:t> Identifying roles that can be best served by </a:t>
            </a:r>
          </a:p>
          <a:p>
            <a:r>
              <a:rPr lang="en-US" sz="1100" dirty="0" smtClean="0">
                <a:latin typeface="Arial" pitchFamily="34" charset="0"/>
                <a:cs typeface="Arial" pitchFamily="34" charset="0"/>
              </a:rPr>
              <a:t>   Devotee, Devotee Professionals &amp; employees</a:t>
            </a:r>
          </a:p>
          <a:p>
            <a:pPr>
              <a:buFont typeface="Wingdings" pitchFamily="2" charset="2"/>
              <a:buChar char="§"/>
            </a:pPr>
            <a:r>
              <a:rPr lang="en-US" sz="1100" dirty="0" smtClean="0">
                <a:latin typeface="Arial" pitchFamily="34" charset="0"/>
                <a:cs typeface="Arial" pitchFamily="34" charset="0"/>
              </a:rPr>
              <a:t> Creation of second and third line of managers</a:t>
            </a:r>
          </a:p>
          <a:p>
            <a:pPr>
              <a:buFont typeface="Wingdings" pitchFamily="2" charset="2"/>
              <a:buChar char="§"/>
            </a:pPr>
            <a:endParaRPr lang="en-IN" sz="1050" dirty="0">
              <a:latin typeface="Arial" pitchFamily="34" charset="0"/>
              <a:cs typeface="Arial" pitchFamily="34" charset="0"/>
            </a:endParaRPr>
          </a:p>
        </p:txBody>
      </p:sp>
      <p:pic>
        <p:nvPicPr>
          <p:cNvPr id="26" name="Picture 25" descr="http://mywholelife.us/wp-content/uploads/2013/11/thumbs-up2.jpg"/>
          <p:cNvPicPr>
            <a:picLocks noChangeAspect="1" noChangeArrowheads="1"/>
          </p:cNvPicPr>
          <p:nvPr/>
        </p:nvPicPr>
        <p:blipFill>
          <a:blip r:embed="rId2" cstate="print"/>
          <a:srcRect/>
          <a:stretch>
            <a:fillRect/>
          </a:stretch>
        </p:blipFill>
        <p:spPr bwMode="auto">
          <a:xfrm>
            <a:off x="4419600" y="5257800"/>
            <a:ext cx="533400" cy="457200"/>
          </a:xfrm>
          <a:prstGeom prst="rect">
            <a:avLst/>
          </a:prstGeom>
          <a:noFill/>
        </p:spPr>
      </p:pic>
      <p:pic>
        <p:nvPicPr>
          <p:cNvPr id="27" name="Picture 26" descr="http://thumbs.dreamstime.com/z/thumbs-down-button-8356282.jpg"/>
          <p:cNvPicPr>
            <a:picLocks noChangeAspect="1" noChangeArrowheads="1"/>
          </p:cNvPicPr>
          <p:nvPr/>
        </p:nvPicPr>
        <p:blipFill>
          <a:blip r:embed="rId3" cstate="print"/>
          <a:srcRect/>
          <a:stretch>
            <a:fillRect/>
          </a:stretch>
        </p:blipFill>
        <p:spPr bwMode="auto">
          <a:xfrm>
            <a:off x="8458200" y="5292060"/>
            <a:ext cx="533400" cy="457200"/>
          </a:xfrm>
          <a:prstGeom prst="rect">
            <a:avLst/>
          </a:prstGeom>
          <a:noFill/>
        </p:spPr>
      </p:pic>
      <p:sp>
        <p:nvSpPr>
          <p:cNvPr id="28" name="Rounded Rectangle 27"/>
          <p:cNvSpPr/>
          <p:nvPr/>
        </p:nvSpPr>
        <p:spPr>
          <a:xfrm>
            <a:off x="0" y="4038600"/>
            <a:ext cx="990600" cy="1066800"/>
          </a:xfrm>
          <a:prstGeom prst="round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Arial" pitchFamily="34" charset="0"/>
                <a:cs typeface="Arial" pitchFamily="34" charset="0"/>
              </a:rPr>
              <a:t>INTERNAL</a:t>
            </a:r>
          </a:p>
          <a:p>
            <a:pPr algn="ctr"/>
            <a:r>
              <a:rPr lang="en-US" sz="900" b="1" dirty="0" smtClean="0">
                <a:solidFill>
                  <a:schemeClr val="tx1"/>
                </a:solidFill>
                <a:latin typeface="Arial" pitchFamily="34" charset="0"/>
                <a:cs typeface="Arial" pitchFamily="34" charset="0"/>
              </a:rPr>
              <a:t>BUSINESS</a:t>
            </a:r>
          </a:p>
          <a:p>
            <a:pPr algn="ctr"/>
            <a:r>
              <a:rPr lang="en-US" sz="900" b="1" dirty="0" smtClean="0">
                <a:solidFill>
                  <a:schemeClr val="tx1"/>
                </a:solidFill>
                <a:latin typeface="Arial" pitchFamily="34" charset="0"/>
                <a:cs typeface="Arial" pitchFamily="34" charset="0"/>
              </a:rPr>
              <a:t>PROCESS</a:t>
            </a:r>
            <a:endParaRPr lang="en-IN" sz="900" b="1" dirty="0">
              <a:solidFill>
                <a:schemeClr val="tx1"/>
              </a:solidFill>
              <a:latin typeface="Arial" pitchFamily="34" charset="0"/>
              <a:cs typeface="Arial" pitchFamily="34" charset="0"/>
            </a:endParaRPr>
          </a:p>
        </p:txBody>
      </p:sp>
      <p:sp>
        <p:nvSpPr>
          <p:cNvPr id="29" name="Rounded Rectangle 28"/>
          <p:cNvSpPr/>
          <p:nvPr/>
        </p:nvSpPr>
        <p:spPr>
          <a:xfrm>
            <a:off x="0" y="5334000"/>
            <a:ext cx="990600" cy="1066800"/>
          </a:xfrm>
          <a:prstGeom prst="round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latin typeface="Arial" pitchFamily="34" charset="0"/>
                <a:cs typeface="Arial" pitchFamily="34" charset="0"/>
              </a:rPr>
              <a:t>LEARNING</a:t>
            </a:r>
          </a:p>
          <a:p>
            <a:pPr algn="ctr"/>
            <a:r>
              <a:rPr lang="en-US" sz="900" b="1" dirty="0" smtClean="0">
                <a:solidFill>
                  <a:schemeClr val="tx1"/>
                </a:solidFill>
                <a:latin typeface="Arial" pitchFamily="34" charset="0"/>
                <a:cs typeface="Arial" pitchFamily="34" charset="0"/>
              </a:rPr>
              <a:t>AND</a:t>
            </a:r>
          </a:p>
          <a:p>
            <a:pPr algn="ctr"/>
            <a:r>
              <a:rPr lang="en-US" sz="900" b="1" dirty="0" smtClean="0">
                <a:solidFill>
                  <a:schemeClr val="tx1"/>
                </a:solidFill>
                <a:latin typeface="Arial" pitchFamily="34" charset="0"/>
                <a:cs typeface="Arial" pitchFamily="34" charset="0"/>
              </a:rPr>
              <a:t>DEVELOP-</a:t>
            </a:r>
          </a:p>
          <a:p>
            <a:pPr algn="ctr"/>
            <a:r>
              <a:rPr lang="en-US" sz="900" b="1" dirty="0" smtClean="0">
                <a:solidFill>
                  <a:schemeClr val="tx1"/>
                </a:solidFill>
                <a:latin typeface="Arial" pitchFamily="34" charset="0"/>
                <a:cs typeface="Arial" pitchFamily="34" charset="0"/>
              </a:rPr>
              <a:t>MENT</a:t>
            </a:r>
            <a:endParaRPr lang="en-IN" sz="9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par>
                                <p:cTn id="45" presetID="3" presetClass="entr" presetSubtype="1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3" presetClass="entr" presetSubtype="1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horizontal)">
                                      <p:cBhvr>
                                        <p:cTn id="64" dur="500"/>
                                        <p:tgtEl>
                                          <p:spTgt spid="26"/>
                                        </p:tgtEl>
                                      </p:cBhvr>
                                    </p:animEffect>
                                  </p:childTnLst>
                                </p:cTn>
                              </p:par>
                              <p:par>
                                <p:cTn id="65" presetID="3" presetClass="entr" presetSubtype="1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linds(horizontal)">
                                      <p:cBhvr>
                                        <p:cTn id="67" dur="500"/>
                                        <p:tgtEl>
                                          <p:spTgt spid="2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linds(horizontal)">
                                      <p:cBhvr>
                                        <p:cTn id="7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3" grpId="0" animBg="1"/>
      <p:bldP spid="14" grpId="0" animBg="1"/>
      <p:bldP spid="15" grpId="0" animBg="1"/>
      <p:bldP spid="19" grpId="0" animBg="1"/>
      <p:bldP spid="20" grpId="0" animBg="1"/>
      <p:bldP spid="24" grpId="0" animBg="1"/>
      <p:bldP spid="25" grpId="0" animBg="1"/>
      <p:bldP spid="28" grpId="0" animBg="1"/>
      <p:bldP spid="2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HARE Krishna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3898" y="381000"/>
            <a:ext cx="6460102" cy="646331"/>
          </a:xfrm>
          <a:prstGeom prst="rect">
            <a:avLst/>
          </a:prstGeom>
          <a:noFill/>
        </p:spPr>
        <p:txBody>
          <a:bodyPr wrap="none" rtlCol="0">
            <a:spAutoFit/>
          </a:bodyPr>
          <a:lstStyle/>
          <a:p>
            <a:r>
              <a:rPr lang="en-US" sz="3600" b="1" dirty="0" smtClean="0">
                <a:latin typeface="Arial" pitchFamily="34" charset="0"/>
                <a:cs typeface="Arial" pitchFamily="34" charset="0"/>
              </a:rPr>
              <a:t>ONLINE VISITORS-WEBSITE</a:t>
            </a:r>
            <a:endParaRPr lang="en-IN" sz="3600" b="1" dirty="0">
              <a:latin typeface="Arial" pitchFamily="34" charset="0"/>
              <a:cs typeface="Arial" pitchFamily="34" charset="0"/>
            </a:endParaRPr>
          </a:p>
        </p:txBody>
      </p:sp>
      <p:graphicFrame>
        <p:nvGraphicFramePr>
          <p:cNvPr id="5" name="Chart 4"/>
          <p:cNvGraphicFramePr/>
          <p:nvPr/>
        </p:nvGraphicFramePr>
        <p:xfrm>
          <a:off x="0" y="1524000"/>
          <a:ext cx="5257800" cy="4064000"/>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p:cNvPicPr>
            <a:picLocks noChangeAspect="1" noChangeArrowheads="1"/>
          </p:cNvPicPr>
          <p:nvPr/>
        </p:nvPicPr>
        <p:blipFill>
          <a:blip r:embed="rId3" cstate="print"/>
          <a:srcRect/>
          <a:stretch>
            <a:fillRect/>
          </a:stretch>
        </p:blipFill>
        <p:spPr bwMode="auto">
          <a:xfrm>
            <a:off x="5991225" y="1676400"/>
            <a:ext cx="2314575" cy="2362200"/>
          </a:xfrm>
          <a:prstGeom prst="rect">
            <a:avLst/>
          </a:prstGeom>
          <a:noFill/>
          <a:ln w="9525">
            <a:noFill/>
            <a:miter lim="800000"/>
            <a:headEnd/>
            <a:tailEnd/>
          </a:ln>
        </p:spPr>
      </p:pic>
      <p:sp>
        <p:nvSpPr>
          <p:cNvPr id="6" name="TextBox 5"/>
          <p:cNvSpPr txBox="1"/>
          <p:nvPr/>
        </p:nvSpPr>
        <p:spPr>
          <a:xfrm>
            <a:off x="0" y="5715000"/>
            <a:ext cx="5334000" cy="338554"/>
          </a:xfrm>
          <a:prstGeom prst="rect">
            <a:avLst/>
          </a:prstGeom>
          <a:solidFill>
            <a:schemeClr val="bg2"/>
          </a:solidFill>
          <a:ln>
            <a:solidFill>
              <a:schemeClr val="bg2"/>
            </a:solidFill>
          </a:ln>
        </p:spPr>
        <p:txBody>
          <a:bodyPr wrap="square" rtlCol="0">
            <a:spAutoFit/>
          </a:bodyPr>
          <a:lstStyle/>
          <a:p>
            <a:r>
              <a:rPr lang="en-US" sz="1600" b="1" dirty="0" smtClean="0">
                <a:solidFill>
                  <a:srgbClr val="C00000"/>
                </a:solidFill>
                <a:latin typeface="Arial" pitchFamily="34" charset="0"/>
                <a:cs typeface="Arial" pitchFamily="34" charset="0"/>
              </a:rPr>
              <a:t>Online viewership is increasing in mobile and tablet</a:t>
            </a:r>
            <a:endParaRPr lang="en-IN" sz="1600" b="1" dirty="0">
              <a:solidFill>
                <a:srgbClr val="C00000"/>
              </a:solidFill>
              <a:latin typeface="Arial" pitchFamily="34" charset="0"/>
              <a:cs typeface="Arial" pitchFamily="34" charset="0"/>
            </a:endParaRPr>
          </a:p>
        </p:txBody>
      </p:sp>
      <p:pic>
        <p:nvPicPr>
          <p:cNvPr id="1028" name="Picture 4"/>
          <p:cNvPicPr>
            <a:picLocks noChangeAspect="1" noChangeArrowheads="1"/>
          </p:cNvPicPr>
          <p:nvPr/>
        </p:nvPicPr>
        <p:blipFill>
          <a:blip r:embed="rId4" cstate="print"/>
          <a:srcRect/>
          <a:stretch>
            <a:fillRect/>
          </a:stretch>
        </p:blipFill>
        <p:spPr bwMode="auto">
          <a:xfrm>
            <a:off x="7239000" y="4038600"/>
            <a:ext cx="1905000" cy="28194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5105400" y="4038600"/>
            <a:ext cx="19812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0744" y="381000"/>
            <a:ext cx="6973256" cy="646331"/>
          </a:xfrm>
          <a:prstGeom prst="rect">
            <a:avLst/>
          </a:prstGeom>
          <a:noFill/>
        </p:spPr>
        <p:txBody>
          <a:bodyPr wrap="none" rtlCol="0">
            <a:spAutoFit/>
          </a:bodyPr>
          <a:lstStyle/>
          <a:p>
            <a:r>
              <a:rPr lang="en-US" sz="3600" b="1" dirty="0" smtClean="0">
                <a:latin typeface="Arial" pitchFamily="34" charset="0"/>
                <a:cs typeface="Arial" pitchFamily="34" charset="0"/>
              </a:rPr>
              <a:t>ONLINE VISITORS-FACEBOOK</a:t>
            </a:r>
            <a:endParaRPr lang="en-IN" sz="3600" b="1" dirty="0">
              <a:latin typeface="Arial" pitchFamily="34" charset="0"/>
              <a:cs typeface="Arial" pitchFamily="34" charset="0"/>
            </a:endParaRPr>
          </a:p>
        </p:txBody>
      </p:sp>
      <p:graphicFrame>
        <p:nvGraphicFramePr>
          <p:cNvPr id="5" name="Chart 4"/>
          <p:cNvGraphicFramePr/>
          <p:nvPr/>
        </p:nvGraphicFramePr>
        <p:xfrm>
          <a:off x="0" y="1600200"/>
          <a:ext cx="9144000" cy="451961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590800" y="6248400"/>
            <a:ext cx="6096000" cy="338554"/>
          </a:xfrm>
          <a:prstGeom prst="rect">
            <a:avLst/>
          </a:prstGeom>
          <a:solidFill>
            <a:schemeClr val="bg2"/>
          </a:solidFill>
          <a:ln>
            <a:solidFill>
              <a:schemeClr val="bg2"/>
            </a:solidFill>
          </a:ln>
        </p:spPr>
        <p:txBody>
          <a:bodyPr wrap="square" rtlCol="0">
            <a:spAutoFit/>
          </a:bodyPr>
          <a:lstStyle/>
          <a:p>
            <a:r>
              <a:rPr lang="en-US" sz="1600" b="1" dirty="0" smtClean="0">
                <a:solidFill>
                  <a:srgbClr val="C00000"/>
                </a:solidFill>
                <a:latin typeface="Arial" pitchFamily="34" charset="0"/>
                <a:cs typeface="Arial" pitchFamily="34" charset="0"/>
              </a:rPr>
              <a:t>Increasing trend on “likes” indicates exponential exposure</a:t>
            </a:r>
            <a:endParaRPr lang="en-IN" sz="1600" b="1" dirty="0">
              <a:solidFill>
                <a:srgbClr val="C00000"/>
              </a:solidFill>
              <a:latin typeface="Arial" pitchFamily="34" charset="0"/>
              <a:cs typeface="Arial" pitchFamily="34" charset="0"/>
            </a:endParaRPr>
          </a:p>
        </p:txBody>
      </p:sp>
      <p:sp>
        <p:nvSpPr>
          <p:cNvPr id="7" name="Line Callout 3 6"/>
          <p:cNvSpPr/>
          <p:nvPr/>
        </p:nvSpPr>
        <p:spPr>
          <a:xfrm>
            <a:off x="1752600" y="1981200"/>
            <a:ext cx="5715000" cy="1143000"/>
          </a:xfrm>
          <a:prstGeom prst="borderCallout3">
            <a:avLst>
              <a:gd name="adj1" fmla="val 18750"/>
              <a:gd name="adj2" fmla="val -8333"/>
              <a:gd name="adj3" fmla="val 18750"/>
              <a:gd name="adj4" fmla="val -16667"/>
              <a:gd name="adj5" fmla="val 100000"/>
              <a:gd name="adj6" fmla="val -16667"/>
              <a:gd name="adj7" fmla="val 219630"/>
              <a:gd name="adj8" fmla="val 54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Arial" pitchFamily="34" charset="0"/>
                <a:cs typeface="Arial" pitchFamily="34" charset="0"/>
              </a:rPr>
              <a:t>There were more than 750 million people on Facebook, each with an average of about 136 friends. Every time someone "Likes" your page or something on it, he exposes it to all his friends, who then have the opportunity to expose it to their friends</a:t>
            </a:r>
            <a:endParaRPr lang="en-IN" sz="14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0744" y="381000"/>
            <a:ext cx="6973256" cy="646331"/>
          </a:xfrm>
          <a:prstGeom prst="rect">
            <a:avLst/>
          </a:prstGeom>
          <a:noFill/>
        </p:spPr>
        <p:txBody>
          <a:bodyPr wrap="none" rtlCol="0">
            <a:spAutoFit/>
          </a:bodyPr>
          <a:lstStyle/>
          <a:p>
            <a:r>
              <a:rPr lang="en-US" sz="3600" b="1" dirty="0" smtClean="0">
                <a:latin typeface="Arial" pitchFamily="34" charset="0"/>
                <a:cs typeface="Arial" pitchFamily="34" charset="0"/>
              </a:rPr>
              <a:t>ONLINE VISITORS-FACEBOOK</a:t>
            </a:r>
            <a:endParaRPr lang="en-IN" sz="3600" b="1" dirty="0">
              <a:latin typeface="Arial" pitchFamily="34" charset="0"/>
              <a:cs typeface="Arial" pitchFamily="34" charset="0"/>
            </a:endParaRPr>
          </a:p>
        </p:txBody>
      </p:sp>
      <p:graphicFrame>
        <p:nvGraphicFramePr>
          <p:cNvPr id="6" name="Chart 5"/>
          <p:cNvGraphicFramePr>
            <a:graphicFrameLocks/>
          </p:cNvGraphicFramePr>
          <p:nvPr/>
        </p:nvGraphicFramePr>
        <p:xfrm>
          <a:off x="0" y="1524000"/>
          <a:ext cx="9144000" cy="446722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590800" y="6248400"/>
            <a:ext cx="6096000" cy="338554"/>
          </a:xfrm>
          <a:prstGeom prst="rect">
            <a:avLst/>
          </a:prstGeom>
          <a:solidFill>
            <a:schemeClr val="bg2"/>
          </a:solidFill>
          <a:ln>
            <a:solidFill>
              <a:schemeClr val="bg2"/>
            </a:solidFill>
          </a:ln>
        </p:spPr>
        <p:txBody>
          <a:bodyPr wrap="square" rtlCol="0">
            <a:spAutoFit/>
          </a:bodyPr>
          <a:lstStyle/>
          <a:p>
            <a:pPr algn="ctr"/>
            <a:r>
              <a:rPr lang="en-US" sz="1600" b="1" dirty="0" smtClean="0">
                <a:solidFill>
                  <a:srgbClr val="C00000"/>
                </a:solidFill>
                <a:latin typeface="Arial" pitchFamily="34" charset="0"/>
                <a:cs typeface="Arial" pitchFamily="34" charset="0"/>
              </a:rPr>
              <a:t>Engagement is highest during festivals &amp; events</a:t>
            </a:r>
            <a:endParaRPr lang="en-IN" sz="1600" b="1" dirty="0">
              <a:solidFill>
                <a:srgbClr val="C00000"/>
              </a:solidFill>
              <a:latin typeface="Arial" pitchFamily="34" charset="0"/>
              <a:cs typeface="Arial" pitchFamily="34" charset="0"/>
            </a:endParaRPr>
          </a:p>
        </p:txBody>
      </p:sp>
      <p:sp>
        <p:nvSpPr>
          <p:cNvPr id="8" name="Line Callout 3 7"/>
          <p:cNvSpPr/>
          <p:nvPr/>
        </p:nvSpPr>
        <p:spPr>
          <a:xfrm>
            <a:off x="1752600" y="1981200"/>
            <a:ext cx="5715000" cy="1143000"/>
          </a:xfrm>
          <a:prstGeom prst="borderCallout3">
            <a:avLst>
              <a:gd name="adj1" fmla="val 18750"/>
              <a:gd name="adj2" fmla="val -8333"/>
              <a:gd name="adj3" fmla="val 18750"/>
              <a:gd name="adj4" fmla="val -16667"/>
              <a:gd name="adj5" fmla="val 100000"/>
              <a:gd name="adj6" fmla="val -16667"/>
              <a:gd name="adj7" fmla="val 219630"/>
              <a:gd name="adj8" fmla="val 54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Arial" pitchFamily="34" charset="0"/>
                <a:cs typeface="Arial" pitchFamily="34" charset="0"/>
              </a:rPr>
              <a:t>The </a:t>
            </a:r>
            <a:r>
              <a:rPr lang="en-IN" sz="1200" b="1" dirty="0" smtClean="0">
                <a:solidFill>
                  <a:schemeClr val="tx1"/>
                </a:solidFill>
                <a:latin typeface="Arial" pitchFamily="34" charset="0"/>
                <a:cs typeface="Arial" pitchFamily="34" charset="0"/>
              </a:rPr>
              <a:t>Facebook talking about this</a:t>
            </a:r>
            <a:r>
              <a:rPr lang="en-IN" sz="1200" dirty="0" smtClean="0">
                <a:solidFill>
                  <a:schemeClr val="tx1"/>
                </a:solidFill>
                <a:latin typeface="Arial" pitchFamily="34" charset="0"/>
                <a:cs typeface="Arial" pitchFamily="34" charset="0"/>
              </a:rPr>
              <a:t> as the number of unique users that have engaged or interacted with your page in the past week in some form or another. The higher this number the better because that means people are engaging with your content, wall posts, pictures, etc</a:t>
            </a:r>
            <a:endParaRPr lang="en-IN" sz="12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8896538" cy="584775"/>
          </a:xfrm>
          <a:prstGeom prst="rect">
            <a:avLst/>
          </a:prstGeom>
          <a:noFill/>
        </p:spPr>
        <p:txBody>
          <a:bodyPr wrap="none" rtlCol="0">
            <a:spAutoFit/>
          </a:bodyPr>
          <a:lstStyle/>
          <a:p>
            <a:r>
              <a:rPr lang="en-US" sz="3200" b="1" dirty="0" smtClean="0">
                <a:latin typeface="Arial" pitchFamily="34" charset="0"/>
                <a:cs typeface="Arial" pitchFamily="34" charset="0"/>
              </a:rPr>
              <a:t>FACEBOOK-DEMOGRAPHY GENDER &amp; AGE</a:t>
            </a:r>
            <a:endParaRPr lang="en-IN" sz="3200" b="1" dirty="0">
              <a:latin typeface="Arial" pitchFamily="34" charset="0"/>
              <a:cs typeface="Arial" pitchFamily="34" charset="0"/>
            </a:endParaRPr>
          </a:p>
        </p:txBody>
      </p:sp>
      <p:graphicFrame>
        <p:nvGraphicFramePr>
          <p:cNvPr id="5" name="Chart 4"/>
          <p:cNvGraphicFramePr/>
          <p:nvPr/>
        </p:nvGraphicFramePr>
        <p:xfrm>
          <a:off x="228600" y="1828800"/>
          <a:ext cx="44196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419600" y="1828800"/>
          <a:ext cx="47244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096000" y="4343400"/>
            <a:ext cx="490840" cy="276999"/>
          </a:xfrm>
          <a:prstGeom prst="rect">
            <a:avLst/>
          </a:prstGeom>
          <a:solidFill>
            <a:srgbClr val="FFC000"/>
          </a:solidFill>
        </p:spPr>
        <p:txBody>
          <a:bodyPr wrap="none" rtlCol="0">
            <a:spAutoFit/>
          </a:bodyPr>
          <a:lstStyle/>
          <a:p>
            <a:pPr algn="ctr"/>
            <a:r>
              <a:rPr lang="en-US" sz="1200" b="1" dirty="0" smtClean="0">
                <a:latin typeface="Arial" pitchFamily="34" charset="0"/>
                <a:cs typeface="Arial" pitchFamily="34" charset="0"/>
              </a:rPr>
              <a:t>26%</a:t>
            </a:r>
            <a:endParaRPr lang="en-IN" sz="1200" b="1" dirty="0">
              <a:latin typeface="Arial" pitchFamily="34" charset="0"/>
              <a:cs typeface="Arial" pitchFamily="34" charset="0"/>
            </a:endParaRPr>
          </a:p>
        </p:txBody>
      </p:sp>
      <p:sp>
        <p:nvSpPr>
          <p:cNvPr id="8" name="TextBox 7"/>
          <p:cNvSpPr txBox="1"/>
          <p:nvPr/>
        </p:nvSpPr>
        <p:spPr>
          <a:xfrm>
            <a:off x="8382000" y="2542401"/>
            <a:ext cx="490840" cy="276999"/>
          </a:xfrm>
          <a:prstGeom prst="rect">
            <a:avLst/>
          </a:prstGeom>
          <a:solidFill>
            <a:srgbClr val="92D050"/>
          </a:solidFill>
        </p:spPr>
        <p:txBody>
          <a:bodyPr wrap="none" rtlCol="0">
            <a:spAutoFit/>
          </a:bodyPr>
          <a:lstStyle/>
          <a:p>
            <a:pPr algn="ctr"/>
            <a:r>
              <a:rPr lang="en-US" sz="1200" b="1" dirty="0" smtClean="0">
                <a:latin typeface="Arial" pitchFamily="34" charset="0"/>
                <a:cs typeface="Arial" pitchFamily="34" charset="0"/>
              </a:rPr>
              <a:t>73%</a:t>
            </a:r>
            <a:endParaRPr lang="en-IN" sz="1200" b="1" dirty="0">
              <a:latin typeface="Arial" pitchFamily="34" charset="0"/>
              <a:cs typeface="Arial" pitchFamily="34" charset="0"/>
            </a:endParaRPr>
          </a:p>
        </p:txBody>
      </p:sp>
      <p:sp>
        <p:nvSpPr>
          <p:cNvPr id="9" name="TextBox 8"/>
          <p:cNvSpPr txBox="1"/>
          <p:nvPr/>
        </p:nvSpPr>
        <p:spPr>
          <a:xfrm>
            <a:off x="2590800" y="6248400"/>
            <a:ext cx="6096000" cy="338554"/>
          </a:xfrm>
          <a:prstGeom prst="rect">
            <a:avLst/>
          </a:prstGeom>
          <a:solidFill>
            <a:schemeClr val="bg2"/>
          </a:solidFill>
          <a:ln>
            <a:solidFill>
              <a:schemeClr val="bg2"/>
            </a:solidFill>
          </a:ln>
        </p:spPr>
        <p:txBody>
          <a:bodyPr wrap="square" rtlCol="0">
            <a:spAutoFit/>
          </a:bodyPr>
          <a:lstStyle/>
          <a:p>
            <a:pPr algn="ctr"/>
            <a:r>
              <a:rPr lang="en-US" sz="1600" b="1" dirty="0" smtClean="0">
                <a:solidFill>
                  <a:srgbClr val="C00000"/>
                </a:solidFill>
                <a:latin typeface="Arial" pitchFamily="34" charset="0"/>
                <a:cs typeface="Arial" pitchFamily="34" charset="0"/>
              </a:rPr>
              <a:t>Data as on March 14</a:t>
            </a:r>
            <a:endParaRPr lang="en-IN" sz="16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1786" y="381000"/>
            <a:ext cx="7852214" cy="584775"/>
          </a:xfrm>
          <a:prstGeom prst="rect">
            <a:avLst/>
          </a:prstGeom>
          <a:noFill/>
        </p:spPr>
        <p:txBody>
          <a:bodyPr wrap="none" rtlCol="0">
            <a:spAutoFit/>
          </a:bodyPr>
          <a:lstStyle/>
          <a:p>
            <a:r>
              <a:rPr lang="en-US" sz="3200" b="1" dirty="0" smtClean="0">
                <a:latin typeface="Arial" pitchFamily="34" charset="0"/>
                <a:cs typeface="Arial" pitchFamily="34" charset="0"/>
              </a:rPr>
              <a:t>FACEBOOK-DEMOGRAPHY LOCATION</a:t>
            </a:r>
            <a:endParaRPr lang="en-IN" sz="3200" b="1" dirty="0">
              <a:latin typeface="Arial" pitchFamily="34" charset="0"/>
              <a:cs typeface="Arial" pitchFamily="34" charset="0"/>
            </a:endParaRPr>
          </a:p>
        </p:txBody>
      </p:sp>
      <p:graphicFrame>
        <p:nvGraphicFramePr>
          <p:cNvPr id="5" name="Chart 4"/>
          <p:cNvGraphicFramePr/>
          <p:nvPr/>
        </p:nvGraphicFramePr>
        <p:xfrm>
          <a:off x="0" y="1828800"/>
          <a:ext cx="9144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1786" y="381000"/>
            <a:ext cx="7852214" cy="584775"/>
          </a:xfrm>
          <a:prstGeom prst="rect">
            <a:avLst/>
          </a:prstGeom>
          <a:noFill/>
        </p:spPr>
        <p:txBody>
          <a:bodyPr wrap="none" rtlCol="0">
            <a:spAutoFit/>
          </a:bodyPr>
          <a:lstStyle/>
          <a:p>
            <a:r>
              <a:rPr lang="en-US" sz="3200" b="1" dirty="0" smtClean="0">
                <a:latin typeface="Arial" pitchFamily="34" charset="0"/>
                <a:cs typeface="Arial" pitchFamily="34" charset="0"/>
              </a:rPr>
              <a:t>FACEBOOK-DEMOGRAPHY LOCATION</a:t>
            </a:r>
            <a:endParaRPr lang="en-IN" sz="3200" b="1" dirty="0">
              <a:latin typeface="Arial" pitchFamily="34" charset="0"/>
              <a:cs typeface="Arial" pitchFamily="34" charset="0"/>
            </a:endParaRPr>
          </a:p>
        </p:txBody>
      </p:sp>
      <p:graphicFrame>
        <p:nvGraphicFramePr>
          <p:cNvPr id="6" name="Chart 5"/>
          <p:cNvGraphicFramePr/>
          <p:nvPr/>
        </p:nvGraphicFramePr>
        <p:xfrm>
          <a:off x="0" y="1524000"/>
          <a:ext cx="91440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0838" y="304800"/>
            <a:ext cx="5693162" cy="584775"/>
          </a:xfrm>
          <a:prstGeom prst="rect">
            <a:avLst/>
          </a:prstGeom>
          <a:noFill/>
        </p:spPr>
        <p:txBody>
          <a:bodyPr wrap="none" rtlCol="0">
            <a:spAutoFit/>
          </a:bodyPr>
          <a:lstStyle/>
          <a:p>
            <a:r>
              <a:rPr lang="en-US" sz="3200" b="1" dirty="0" smtClean="0">
                <a:latin typeface="Arial" pitchFamily="34" charset="0"/>
                <a:cs typeface="Arial" pitchFamily="34" charset="0"/>
              </a:rPr>
              <a:t>ONLINE VISITOR OUTCOME</a:t>
            </a:r>
            <a:endParaRPr lang="en-IN" sz="3200" b="1"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2438400" y="1447800"/>
            <a:ext cx="3600450" cy="5410200"/>
          </a:xfrm>
          <a:prstGeom prst="rect">
            <a:avLst/>
          </a:prstGeom>
          <a:noFill/>
          <a:ln w="9525">
            <a:noFill/>
            <a:miter lim="800000"/>
            <a:headEnd/>
            <a:tailEnd/>
          </a:ln>
        </p:spPr>
      </p:pic>
      <p:sp>
        <p:nvSpPr>
          <p:cNvPr id="6" name="TextBox 5"/>
          <p:cNvSpPr txBox="1"/>
          <p:nvPr/>
        </p:nvSpPr>
        <p:spPr>
          <a:xfrm>
            <a:off x="6096000" y="3657600"/>
            <a:ext cx="3048000" cy="1384995"/>
          </a:xfrm>
          <a:prstGeom prst="rect">
            <a:avLst/>
          </a:prstGeom>
          <a:solidFill>
            <a:schemeClr val="bg2"/>
          </a:solidFill>
          <a:ln>
            <a:solidFill>
              <a:schemeClr val="bg2"/>
            </a:solidFill>
          </a:ln>
        </p:spPr>
        <p:txBody>
          <a:bodyPr wrap="square" rtlCol="0">
            <a:spAutoFit/>
          </a:bodyPr>
          <a:lstStyle/>
          <a:p>
            <a:pPr algn="ctr"/>
            <a:r>
              <a:rPr lang="en-US" sz="1600" b="1" dirty="0" smtClean="0">
                <a:solidFill>
                  <a:srgbClr val="C00000"/>
                </a:solidFill>
                <a:latin typeface="Arial" pitchFamily="34" charset="0"/>
                <a:cs typeface="Arial" pitchFamily="34" charset="0"/>
              </a:rPr>
              <a:t>FY 12-13 : ~ INR 8.73 lacs</a:t>
            </a:r>
          </a:p>
          <a:p>
            <a:pPr algn="ctr"/>
            <a:endParaRPr lang="en-US" sz="1600" b="1" dirty="0" smtClean="0">
              <a:solidFill>
                <a:srgbClr val="C00000"/>
              </a:solidFill>
              <a:latin typeface="Arial" pitchFamily="34" charset="0"/>
              <a:cs typeface="Arial" pitchFamily="34" charset="0"/>
            </a:endParaRPr>
          </a:p>
          <a:p>
            <a:pPr algn="ctr"/>
            <a:r>
              <a:rPr lang="en-US" sz="1600" b="1" dirty="0" smtClean="0">
                <a:solidFill>
                  <a:srgbClr val="00B050"/>
                </a:solidFill>
                <a:latin typeface="Arial" pitchFamily="34" charset="0"/>
                <a:cs typeface="Arial" pitchFamily="34" charset="0"/>
              </a:rPr>
              <a:t>FY 13-14: ~ INR 21 lacs</a:t>
            </a:r>
          </a:p>
          <a:p>
            <a:pPr algn="ctr"/>
            <a:endParaRPr lang="en-US" sz="1600" b="1" dirty="0" smtClean="0">
              <a:solidFill>
                <a:srgbClr val="C00000"/>
              </a:solidFill>
              <a:latin typeface="Arial" pitchFamily="34" charset="0"/>
              <a:cs typeface="Arial" pitchFamily="34" charset="0"/>
            </a:endParaRPr>
          </a:p>
          <a:p>
            <a:pPr algn="ctr"/>
            <a:r>
              <a:rPr lang="en-US" sz="1000" b="1" i="1" dirty="0" smtClean="0">
                <a:solidFill>
                  <a:srgbClr val="C00000"/>
                </a:solidFill>
                <a:latin typeface="Arial" pitchFamily="34" charset="0"/>
                <a:cs typeface="Arial" pitchFamily="34" charset="0"/>
              </a:rPr>
              <a:t>*** Accounting heads to be created to include donation through e-channel</a:t>
            </a:r>
            <a:endParaRPr lang="en-IN" sz="1000" b="1" i="1" dirty="0">
              <a:solidFill>
                <a:srgbClr val="C00000"/>
              </a:solidFill>
              <a:latin typeface="Arial" pitchFamily="34" charset="0"/>
              <a:cs typeface="Arial" pitchFamily="34" charset="0"/>
            </a:endParaRPr>
          </a:p>
        </p:txBody>
      </p:sp>
      <p:sp>
        <p:nvSpPr>
          <p:cNvPr id="7" name="TextBox 6"/>
          <p:cNvSpPr txBox="1"/>
          <p:nvPr/>
        </p:nvSpPr>
        <p:spPr>
          <a:xfrm>
            <a:off x="6502053" y="5410200"/>
            <a:ext cx="2367058" cy="461665"/>
          </a:xfrm>
          <a:prstGeom prst="rect">
            <a:avLst/>
          </a:prstGeom>
          <a:solidFill>
            <a:schemeClr val="bg2"/>
          </a:solidFill>
        </p:spPr>
        <p:txBody>
          <a:bodyPr wrap="none" rtlCol="0">
            <a:spAutoFit/>
          </a:bodyPr>
          <a:lstStyle/>
          <a:p>
            <a:pPr algn="ctr"/>
            <a:r>
              <a:rPr lang="en-US" sz="1200" b="1" dirty="0" smtClean="0">
                <a:latin typeface="Arial" pitchFamily="34" charset="0"/>
                <a:cs typeface="Arial" pitchFamily="34" charset="0"/>
              </a:rPr>
              <a:t>Average Duration of the event</a:t>
            </a:r>
          </a:p>
          <a:p>
            <a:pPr algn="ctr"/>
            <a:r>
              <a:rPr lang="en-US" sz="1200" b="1" dirty="0" smtClean="0">
                <a:latin typeface="Arial" pitchFamily="34" charset="0"/>
                <a:cs typeface="Arial" pitchFamily="34" charset="0"/>
              </a:rPr>
              <a:t>Is about a month</a:t>
            </a:r>
            <a:endParaRPr lang="en-IN" sz="12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304800"/>
            <a:ext cx="4340227" cy="584775"/>
          </a:xfrm>
          <a:prstGeom prst="rect">
            <a:avLst/>
          </a:prstGeom>
          <a:noFill/>
        </p:spPr>
        <p:txBody>
          <a:bodyPr wrap="none" rtlCol="0">
            <a:spAutoFit/>
          </a:bodyPr>
          <a:lstStyle/>
          <a:p>
            <a:r>
              <a:rPr lang="en-US" sz="3200" b="1" dirty="0" smtClean="0">
                <a:latin typeface="Arial" pitchFamily="34" charset="0"/>
                <a:cs typeface="Arial" pitchFamily="34" charset="0"/>
              </a:rPr>
              <a:t>FESTIVAL OUTCOME</a:t>
            </a:r>
            <a:endParaRPr lang="en-IN" sz="3200" b="1" dirty="0">
              <a:latin typeface="Arial" pitchFamily="34" charset="0"/>
              <a:cs typeface="Arial" pitchFamily="34" charset="0"/>
            </a:endParaRPr>
          </a:p>
        </p:txBody>
      </p:sp>
      <p:graphicFrame>
        <p:nvGraphicFramePr>
          <p:cNvPr id="5" name="Table 4"/>
          <p:cNvGraphicFramePr>
            <a:graphicFrameLocks noGrp="1"/>
          </p:cNvGraphicFramePr>
          <p:nvPr/>
        </p:nvGraphicFramePr>
        <p:xfrm>
          <a:off x="0" y="1752600"/>
          <a:ext cx="9143999" cy="4480314"/>
        </p:xfrm>
        <a:graphic>
          <a:graphicData uri="http://schemas.openxmlformats.org/drawingml/2006/table">
            <a:tbl>
              <a:tblPr firstRow="1" bandRow="1">
                <a:tableStyleId>{5C22544A-7EE6-4342-B048-85BDC9FD1C3A}</a:tableStyleId>
              </a:tblPr>
              <a:tblGrid>
                <a:gridCol w="2133600"/>
                <a:gridCol w="1828800"/>
                <a:gridCol w="1905000"/>
                <a:gridCol w="1676400"/>
                <a:gridCol w="1600199"/>
              </a:tblGrid>
              <a:tr h="283562">
                <a:tc rowSpan="2">
                  <a:txBody>
                    <a:bodyPr/>
                    <a:lstStyle/>
                    <a:p>
                      <a:r>
                        <a:rPr lang="en-US" sz="1400" b="1" dirty="0" smtClean="0">
                          <a:solidFill>
                            <a:schemeClr val="bg1"/>
                          </a:solidFill>
                          <a:latin typeface="Arial" pitchFamily="34" charset="0"/>
                          <a:cs typeface="Arial" pitchFamily="34" charset="0"/>
                        </a:rPr>
                        <a:t>Festival Name</a:t>
                      </a:r>
                    </a:p>
                    <a:p>
                      <a:r>
                        <a:rPr lang="en-US" sz="1400" b="1" dirty="0" smtClean="0">
                          <a:solidFill>
                            <a:schemeClr val="bg1"/>
                          </a:solidFill>
                          <a:latin typeface="Arial" pitchFamily="34" charset="0"/>
                          <a:cs typeface="Arial" pitchFamily="34" charset="0"/>
                        </a:rPr>
                        <a:t>***</a:t>
                      </a:r>
                      <a:r>
                        <a:rPr lang="en-US" sz="900" b="1" i="1" baseline="0" dirty="0" smtClean="0">
                          <a:solidFill>
                            <a:schemeClr val="bg1"/>
                          </a:solidFill>
                          <a:latin typeface="Arial" pitchFamily="34" charset="0"/>
                          <a:cs typeface="Arial" pitchFamily="34" charset="0"/>
                        </a:rPr>
                        <a:t> All values in </a:t>
                      </a:r>
                      <a:r>
                        <a:rPr lang="en-US" sz="900" b="1" i="1" baseline="0" dirty="0" err="1" smtClean="0">
                          <a:solidFill>
                            <a:schemeClr val="bg1"/>
                          </a:solidFill>
                          <a:latin typeface="Arial" pitchFamily="34" charset="0"/>
                          <a:cs typeface="Arial" pitchFamily="34" charset="0"/>
                        </a:rPr>
                        <a:t>Lacs</a:t>
                      </a:r>
                      <a:endParaRPr lang="en-IN" sz="1400" b="1" dirty="0">
                        <a:solidFill>
                          <a:schemeClr val="bg1"/>
                        </a:solidFill>
                        <a:latin typeface="Arial" pitchFamily="34" charset="0"/>
                        <a:cs typeface="Arial" pitchFamily="34" charset="0"/>
                      </a:endParaRPr>
                    </a:p>
                  </a:txBody>
                  <a:tcPr>
                    <a:solidFill>
                      <a:schemeClr val="accent1">
                        <a:lumMod val="50000"/>
                      </a:schemeClr>
                    </a:solidFill>
                  </a:tcPr>
                </a:tc>
                <a:tc gridSpan="2">
                  <a:txBody>
                    <a:bodyPr/>
                    <a:lstStyle/>
                    <a:p>
                      <a:pPr algn="ctr"/>
                      <a:r>
                        <a:rPr lang="en-US" sz="1400" b="1" dirty="0" smtClean="0">
                          <a:solidFill>
                            <a:schemeClr val="bg1"/>
                          </a:solidFill>
                          <a:latin typeface="Arial" pitchFamily="34" charset="0"/>
                          <a:cs typeface="Arial" pitchFamily="34" charset="0"/>
                        </a:rPr>
                        <a:t>FY 12-13</a:t>
                      </a:r>
                      <a:endParaRPr lang="en-IN" sz="1400" b="1" dirty="0">
                        <a:solidFill>
                          <a:schemeClr val="bg1"/>
                        </a:solidFill>
                        <a:latin typeface="Arial" pitchFamily="34" charset="0"/>
                        <a:cs typeface="Arial" pitchFamily="34" charset="0"/>
                      </a:endParaRPr>
                    </a:p>
                  </a:txBody>
                  <a:tcPr>
                    <a:solidFill>
                      <a:schemeClr val="accent1">
                        <a:lumMod val="50000"/>
                      </a:schemeClr>
                    </a:solidFill>
                  </a:tcPr>
                </a:tc>
                <a:tc hMerge="1">
                  <a:txBody>
                    <a:bodyPr/>
                    <a:lstStyle/>
                    <a:p>
                      <a:endParaRPr lang="en-IN" sz="1200" b="1" dirty="0">
                        <a:solidFill>
                          <a:schemeClr val="tx1"/>
                        </a:solidFill>
                        <a:latin typeface="Arial" pitchFamily="34" charset="0"/>
                        <a:cs typeface="Arial" pitchFamily="34" charset="0"/>
                      </a:endParaRPr>
                    </a:p>
                  </a:txBody>
                  <a:tcPr/>
                </a:tc>
                <a:tc gridSpan="2">
                  <a:txBody>
                    <a:bodyPr/>
                    <a:lstStyle/>
                    <a:p>
                      <a:pPr algn="ctr"/>
                      <a:r>
                        <a:rPr lang="en-US" sz="1400" b="1" dirty="0" smtClean="0">
                          <a:solidFill>
                            <a:schemeClr val="bg1"/>
                          </a:solidFill>
                          <a:latin typeface="Arial" pitchFamily="34" charset="0"/>
                          <a:cs typeface="Arial" pitchFamily="34" charset="0"/>
                        </a:rPr>
                        <a:t>FY 13-14</a:t>
                      </a:r>
                      <a:endParaRPr lang="en-IN" sz="1400" b="1" dirty="0">
                        <a:solidFill>
                          <a:schemeClr val="bg1"/>
                        </a:solidFill>
                        <a:latin typeface="Arial" pitchFamily="34" charset="0"/>
                        <a:cs typeface="Arial" pitchFamily="34" charset="0"/>
                      </a:endParaRPr>
                    </a:p>
                  </a:txBody>
                  <a:tcPr>
                    <a:solidFill>
                      <a:schemeClr val="accent1">
                        <a:lumMod val="50000"/>
                      </a:schemeClr>
                    </a:solidFill>
                  </a:tcPr>
                </a:tc>
                <a:tc hMerge="1">
                  <a:txBody>
                    <a:bodyPr/>
                    <a:lstStyle/>
                    <a:p>
                      <a:endParaRPr lang="en-IN" sz="1200" b="1" dirty="0">
                        <a:solidFill>
                          <a:schemeClr val="tx1"/>
                        </a:solidFill>
                        <a:latin typeface="Arial" pitchFamily="34" charset="0"/>
                        <a:cs typeface="Arial" pitchFamily="34" charset="0"/>
                      </a:endParaRPr>
                    </a:p>
                  </a:txBody>
                  <a:tcPr/>
                </a:tc>
              </a:tr>
              <a:tr h="254483">
                <a:tc vMerge="1">
                  <a:txBody>
                    <a:bodyPr/>
                    <a:lstStyle/>
                    <a:p>
                      <a:endParaRPr lang="en-IN" sz="1000" b="0" dirty="0">
                        <a:solidFill>
                          <a:schemeClr val="bg1"/>
                        </a:solidFill>
                        <a:latin typeface="Arial" pitchFamily="34" charset="0"/>
                        <a:cs typeface="Arial" pitchFamily="34" charset="0"/>
                      </a:endParaRPr>
                    </a:p>
                  </a:txBody>
                  <a:tcPr>
                    <a:solidFill>
                      <a:schemeClr val="accent1">
                        <a:lumMod val="50000"/>
                      </a:schemeClr>
                    </a:solidFill>
                  </a:tcPr>
                </a:tc>
                <a:tc>
                  <a:txBody>
                    <a:bodyPr/>
                    <a:lstStyle/>
                    <a:p>
                      <a:r>
                        <a:rPr lang="en-US" sz="1050" b="1" i="0" dirty="0" smtClean="0">
                          <a:solidFill>
                            <a:schemeClr val="bg1"/>
                          </a:solidFill>
                          <a:latin typeface="Arial" pitchFamily="34" charset="0"/>
                          <a:cs typeface="Arial" pitchFamily="34" charset="0"/>
                        </a:rPr>
                        <a:t>No of  Transactions</a:t>
                      </a:r>
                      <a:endParaRPr lang="en-IN" sz="1050" b="1" i="0" dirty="0">
                        <a:solidFill>
                          <a:schemeClr val="bg1"/>
                        </a:solidFill>
                        <a:latin typeface="Arial" pitchFamily="34" charset="0"/>
                        <a:cs typeface="Arial" pitchFamily="34" charset="0"/>
                      </a:endParaRPr>
                    </a:p>
                  </a:txBody>
                  <a:tcPr>
                    <a:solidFill>
                      <a:schemeClr val="accent1">
                        <a:lumMod val="50000"/>
                      </a:schemeClr>
                    </a:solidFill>
                  </a:tcPr>
                </a:tc>
                <a:tc>
                  <a:txBody>
                    <a:bodyPr/>
                    <a:lstStyle/>
                    <a:p>
                      <a:r>
                        <a:rPr lang="en-US" sz="1050" b="1" i="0" dirty="0" smtClean="0">
                          <a:solidFill>
                            <a:schemeClr val="bg1"/>
                          </a:solidFill>
                          <a:latin typeface="Arial" pitchFamily="34" charset="0"/>
                          <a:cs typeface="Arial" pitchFamily="34" charset="0"/>
                        </a:rPr>
                        <a:t>Value of Donation</a:t>
                      </a:r>
                      <a:endParaRPr lang="en-IN" sz="1050" b="1" i="0" dirty="0">
                        <a:solidFill>
                          <a:schemeClr val="bg1"/>
                        </a:solidFill>
                        <a:latin typeface="Arial" pitchFamily="34" charset="0"/>
                        <a:cs typeface="Arial" pitchFamily="34" charset="0"/>
                      </a:endParaRPr>
                    </a:p>
                  </a:txBody>
                  <a:tcPr>
                    <a:solidFill>
                      <a:schemeClr val="accent1">
                        <a:lumMod val="50000"/>
                      </a:schemeClr>
                    </a:solidFill>
                  </a:tcPr>
                </a:tc>
                <a:tc>
                  <a:txBody>
                    <a:bodyPr/>
                    <a:lstStyle/>
                    <a:p>
                      <a:r>
                        <a:rPr lang="en-US" sz="1050" b="1" i="0" dirty="0" smtClean="0">
                          <a:solidFill>
                            <a:schemeClr val="bg1"/>
                          </a:solidFill>
                          <a:latin typeface="Arial" pitchFamily="34" charset="0"/>
                          <a:cs typeface="Arial" pitchFamily="34" charset="0"/>
                        </a:rPr>
                        <a:t>No of Transactions</a:t>
                      </a:r>
                      <a:endParaRPr lang="en-IN" sz="1050" b="1" i="0" dirty="0">
                        <a:solidFill>
                          <a:schemeClr val="bg1"/>
                        </a:solidFill>
                        <a:latin typeface="Arial" pitchFamily="34" charset="0"/>
                        <a:cs typeface="Arial" pitchFamily="34" charset="0"/>
                      </a:endParaRPr>
                    </a:p>
                  </a:txBody>
                  <a:tcPr>
                    <a:solidFill>
                      <a:schemeClr val="accent1">
                        <a:lumMod val="50000"/>
                      </a:schemeClr>
                    </a:solidFill>
                  </a:tcPr>
                </a:tc>
                <a:tc>
                  <a:txBody>
                    <a:bodyPr/>
                    <a:lstStyle/>
                    <a:p>
                      <a:r>
                        <a:rPr lang="en-US" sz="1050" b="1" i="0" dirty="0" smtClean="0">
                          <a:solidFill>
                            <a:schemeClr val="bg1"/>
                          </a:solidFill>
                          <a:latin typeface="Arial" pitchFamily="34" charset="0"/>
                          <a:cs typeface="Arial" pitchFamily="34" charset="0"/>
                        </a:rPr>
                        <a:t>Value of Donation</a:t>
                      </a:r>
                      <a:endParaRPr lang="en-IN" sz="1050" b="1" i="0" dirty="0">
                        <a:solidFill>
                          <a:schemeClr val="bg1"/>
                        </a:solidFill>
                        <a:latin typeface="Arial" pitchFamily="34" charset="0"/>
                        <a:cs typeface="Arial" pitchFamily="34" charset="0"/>
                      </a:endParaRPr>
                    </a:p>
                  </a:txBody>
                  <a:tcPr>
                    <a:solidFill>
                      <a:schemeClr val="accent1">
                        <a:lumMod val="50000"/>
                      </a:schemeClr>
                    </a:solidFill>
                  </a:tcPr>
                </a:tc>
              </a:tr>
              <a:tr h="318577">
                <a:tc>
                  <a:txBody>
                    <a:bodyPr/>
                    <a:lstStyle/>
                    <a:p>
                      <a:r>
                        <a:rPr kumimoji="0" lang="en-IN" sz="1200" b="1" kern="1200" dirty="0" err="1" smtClean="0">
                          <a:solidFill>
                            <a:schemeClr val="dk1"/>
                          </a:solidFill>
                          <a:latin typeface="Arial" pitchFamily="34" charset="0"/>
                          <a:ea typeface="+mn-ea"/>
                          <a:cs typeface="Arial" pitchFamily="34" charset="0"/>
                        </a:rPr>
                        <a:t>Brahmotsava</a:t>
                      </a:r>
                      <a:endParaRPr lang="en-IN" sz="1200" b="1" dirty="0">
                        <a:solidFill>
                          <a:schemeClr val="tx1"/>
                        </a:solidFill>
                        <a:latin typeface="Arial" pitchFamily="34" charset="0"/>
                        <a:cs typeface="Arial" pitchFamily="34" charset="0"/>
                      </a:endParaRPr>
                    </a:p>
                  </a:txBody>
                  <a:tcPr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106</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12.39</a:t>
                      </a:r>
                      <a:endParaRPr lang="en-IN" sz="1200" b="1">
                        <a:latin typeface="Arial" pitchFamily="34" charset="0"/>
                        <a:ea typeface="Calibri"/>
                        <a:cs typeface="Arial" pitchFamily="34" charset="0"/>
                      </a:endParaRPr>
                    </a:p>
                  </a:txBody>
                  <a:tcPr marL="68580" marR="68580" marT="0"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138</a:t>
                      </a:r>
                      <a:endParaRPr lang="en-IN" sz="1200" b="1">
                        <a:latin typeface="Arial" pitchFamily="34" charset="0"/>
                        <a:ea typeface="Calibri"/>
                        <a:cs typeface="Arial" pitchFamily="34" charset="0"/>
                      </a:endParaRPr>
                    </a:p>
                  </a:txBody>
                  <a:tcPr marL="68580" marR="68580" marT="0"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30.26</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r>
              <a:tr h="255206">
                <a:tc>
                  <a:txBody>
                    <a:bodyPr/>
                    <a:lstStyle/>
                    <a:p>
                      <a:endParaRPr lang="en-IN" sz="1200" b="1" dirty="0">
                        <a:solidFill>
                          <a:schemeClr val="tx1"/>
                        </a:solidFill>
                        <a:latin typeface="Arial" pitchFamily="34" charset="0"/>
                        <a:cs typeface="Arial" pitchFamily="34" charset="0"/>
                      </a:endParaRPr>
                    </a:p>
                  </a:txBody>
                  <a:tcPr anchor="ctr"/>
                </a:tc>
                <a:tc>
                  <a:txBody>
                    <a:bodyPr/>
                    <a:lstStyle/>
                    <a:p>
                      <a:endParaRPr lang="en-IN" sz="1200" b="1" dirty="0">
                        <a:solidFill>
                          <a:schemeClr val="tx1"/>
                        </a:solidFill>
                        <a:latin typeface="Arial" pitchFamily="34" charset="0"/>
                        <a:cs typeface="Arial" pitchFamily="34" charset="0"/>
                      </a:endParaRPr>
                    </a:p>
                  </a:txBody>
                  <a:tcPr anchor="ctr"/>
                </a:tc>
                <a:tc>
                  <a:txBody>
                    <a:bodyPr/>
                    <a:lstStyle/>
                    <a:p>
                      <a:endParaRPr lang="en-IN" sz="1200" b="1" dirty="0">
                        <a:solidFill>
                          <a:schemeClr val="tx1"/>
                        </a:solidFill>
                        <a:latin typeface="Arial" pitchFamily="34" charset="0"/>
                        <a:cs typeface="Arial" pitchFamily="34" charset="0"/>
                      </a:endParaRPr>
                    </a:p>
                  </a:txBody>
                  <a:tcPr anchor="ctr"/>
                </a:tc>
                <a:tc>
                  <a:txBody>
                    <a:bodyPr/>
                    <a:lstStyle/>
                    <a:p>
                      <a:endParaRPr lang="en-IN" sz="1200" b="1" dirty="0">
                        <a:solidFill>
                          <a:schemeClr val="tx1"/>
                        </a:solidFill>
                        <a:latin typeface="Arial" pitchFamily="34" charset="0"/>
                        <a:cs typeface="Arial" pitchFamily="34" charset="0"/>
                      </a:endParaRPr>
                    </a:p>
                  </a:txBody>
                  <a:tcPr anchor="ctr"/>
                </a:tc>
                <a:tc>
                  <a:txBody>
                    <a:bodyPr/>
                    <a:lstStyle/>
                    <a:p>
                      <a:pPr algn="ctr"/>
                      <a:endParaRPr lang="en-IN" sz="1200" b="1" dirty="0">
                        <a:solidFill>
                          <a:schemeClr val="tx1"/>
                        </a:solidFill>
                        <a:latin typeface="Arial" pitchFamily="34" charset="0"/>
                        <a:cs typeface="Arial" pitchFamily="34" charset="0"/>
                      </a:endParaRPr>
                    </a:p>
                  </a:txBody>
                  <a:tcPr anchor="ctr"/>
                </a:tc>
              </a:tr>
              <a:tr h="327539">
                <a:tc>
                  <a:txBody>
                    <a:bodyPr/>
                    <a:lstStyle/>
                    <a:p>
                      <a:pPr>
                        <a:spcAft>
                          <a:spcPts val="0"/>
                        </a:spcAft>
                      </a:pPr>
                      <a:r>
                        <a:rPr lang="en-IN" sz="1200" b="1" dirty="0">
                          <a:solidFill>
                            <a:srgbClr val="000000"/>
                          </a:solidFill>
                          <a:latin typeface="Arial" pitchFamily="34" charset="0"/>
                          <a:ea typeface="Calibri"/>
                          <a:cs typeface="Arial" pitchFamily="34" charset="0"/>
                        </a:rPr>
                        <a:t>Sri Krishna </a:t>
                      </a:r>
                      <a:r>
                        <a:rPr lang="en-IN" sz="1200" b="1" dirty="0" err="1">
                          <a:solidFill>
                            <a:srgbClr val="000000"/>
                          </a:solidFill>
                          <a:latin typeface="Arial" pitchFamily="34" charset="0"/>
                          <a:ea typeface="Calibri"/>
                          <a:cs typeface="Arial" pitchFamily="34" charset="0"/>
                        </a:rPr>
                        <a:t>Janmashtami</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603</a:t>
                      </a:r>
                      <a:endParaRPr lang="en-IN" sz="1200" b="1">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74.24</a:t>
                      </a:r>
                      <a:endParaRPr lang="en-IN" sz="1200" b="1">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384</a:t>
                      </a:r>
                      <a:endParaRPr lang="en-IN" sz="1200" b="1">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77.70</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r>
              <a:tr h="196047">
                <a:tc>
                  <a:txBody>
                    <a:bodyPr/>
                    <a:lstStyle/>
                    <a:p>
                      <a:pP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r>
              <a:tr h="340275">
                <a:tc>
                  <a:txBody>
                    <a:bodyPr/>
                    <a:lstStyle/>
                    <a:p>
                      <a:pPr>
                        <a:spcAft>
                          <a:spcPts val="0"/>
                        </a:spcAft>
                      </a:pPr>
                      <a:r>
                        <a:rPr lang="en-IN" sz="1200" b="1" dirty="0">
                          <a:solidFill>
                            <a:srgbClr val="000000"/>
                          </a:solidFill>
                          <a:latin typeface="Arial" pitchFamily="34" charset="0"/>
                          <a:ea typeface="Calibri"/>
                          <a:cs typeface="Arial" pitchFamily="34" charset="0"/>
                        </a:rPr>
                        <a:t>Sri Krishna </a:t>
                      </a:r>
                      <a:r>
                        <a:rPr lang="en-IN" sz="1200" b="1" dirty="0" err="1">
                          <a:solidFill>
                            <a:srgbClr val="000000"/>
                          </a:solidFill>
                          <a:latin typeface="Arial" pitchFamily="34" charset="0"/>
                          <a:ea typeface="Calibri"/>
                          <a:cs typeface="Arial" pitchFamily="34" charset="0"/>
                        </a:rPr>
                        <a:t>Janmashtami</a:t>
                      </a:r>
                      <a:r>
                        <a:rPr lang="en-IN" sz="1200" b="1" dirty="0">
                          <a:solidFill>
                            <a:srgbClr val="000000"/>
                          </a:solidFill>
                          <a:latin typeface="Arial" pitchFamily="34" charset="0"/>
                          <a:ea typeface="Calibri"/>
                          <a:cs typeface="Arial" pitchFamily="34" charset="0"/>
                        </a:rPr>
                        <a:t> - Direct Mailer</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534</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8.49</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454</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7.14</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196047">
                <a:tc>
                  <a:txBody>
                    <a:bodyPr/>
                    <a:lstStyle/>
                    <a:p>
                      <a:pP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r>
              <a:tr h="322814">
                <a:tc>
                  <a:txBody>
                    <a:bodyPr/>
                    <a:lstStyle/>
                    <a:p>
                      <a:pPr>
                        <a:spcAft>
                          <a:spcPts val="0"/>
                        </a:spcAft>
                      </a:pPr>
                      <a:r>
                        <a:rPr lang="en-IN" sz="1200" b="1" dirty="0" err="1">
                          <a:solidFill>
                            <a:srgbClr val="000000"/>
                          </a:solidFill>
                          <a:latin typeface="Arial" pitchFamily="34" charset="0"/>
                          <a:ea typeface="Calibri"/>
                          <a:cs typeface="Arial" pitchFamily="34" charset="0"/>
                        </a:rPr>
                        <a:t>Vaikuntha</a:t>
                      </a:r>
                      <a:r>
                        <a:rPr lang="en-IN" sz="1200" b="1" dirty="0">
                          <a:solidFill>
                            <a:srgbClr val="000000"/>
                          </a:solidFill>
                          <a:latin typeface="Arial" pitchFamily="34" charset="0"/>
                          <a:ea typeface="Calibri"/>
                          <a:cs typeface="Arial" pitchFamily="34" charset="0"/>
                        </a:rPr>
                        <a:t> </a:t>
                      </a:r>
                      <a:r>
                        <a:rPr lang="en-IN" sz="1200" b="1" dirty="0" err="1">
                          <a:solidFill>
                            <a:srgbClr val="000000"/>
                          </a:solidFill>
                          <a:latin typeface="Arial" pitchFamily="34" charset="0"/>
                          <a:ea typeface="Calibri"/>
                          <a:cs typeface="Arial" pitchFamily="34" charset="0"/>
                        </a:rPr>
                        <a:t>Ekadashi</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174</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24.67</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193</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26.16</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r>
              <a:tr h="196047">
                <a:tc>
                  <a:txBody>
                    <a:bodyPr/>
                    <a:lstStyle/>
                    <a:p>
                      <a:pP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r>
              <a:tr h="340275">
                <a:tc>
                  <a:txBody>
                    <a:bodyPr/>
                    <a:lstStyle/>
                    <a:p>
                      <a:pPr>
                        <a:spcAft>
                          <a:spcPts val="0"/>
                        </a:spcAft>
                      </a:pPr>
                      <a:r>
                        <a:rPr lang="en-IN" sz="1200" b="1" dirty="0" err="1">
                          <a:solidFill>
                            <a:srgbClr val="000000"/>
                          </a:solidFill>
                          <a:latin typeface="Arial" pitchFamily="34" charset="0"/>
                          <a:ea typeface="Calibri"/>
                          <a:cs typeface="Arial" pitchFamily="34" charset="0"/>
                        </a:rPr>
                        <a:t>Vaikuntha</a:t>
                      </a:r>
                      <a:r>
                        <a:rPr lang="en-IN" sz="1200" b="1" dirty="0">
                          <a:solidFill>
                            <a:srgbClr val="000000"/>
                          </a:solidFill>
                          <a:latin typeface="Arial" pitchFamily="34" charset="0"/>
                          <a:ea typeface="Calibri"/>
                          <a:cs typeface="Arial" pitchFamily="34" charset="0"/>
                        </a:rPr>
                        <a:t> </a:t>
                      </a:r>
                      <a:r>
                        <a:rPr lang="en-IN" sz="1200" b="1" dirty="0" err="1">
                          <a:solidFill>
                            <a:srgbClr val="000000"/>
                          </a:solidFill>
                          <a:latin typeface="Arial" pitchFamily="34" charset="0"/>
                          <a:ea typeface="Calibri"/>
                          <a:cs typeface="Arial" pitchFamily="34" charset="0"/>
                        </a:rPr>
                        <a:t>Ekadashi</a:t>
                      </a:r>
                      <a:r>
                        <a:rPr lang="en-IN" sz="1200" b="1" dirty="0">
                          <a:solidFill>
                            <a:srgbClr val="000000"/>
                          </a:solidFill>
                          <a:latin typeface="Arial" pitchFamily="34" charset="0"/>
                          <a:ea typeface="Calibri"/>
                          <a:cs typeface="Arial" pitchFamily="34" charset="0"/>
                        </a:rPr>
                        <a:t> - Direct Mailer</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318</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4.60</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421</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6.76</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tcPr>
                </a:tc>
              </a:tr>
              <a:tr h="196047">
                <a:tc>
                  <a:txBody>
                    <a:bodyPr/>
                    <a:lstStyle/>
                    <a:p>
                      <a:pP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ctr">
                        <a:spcAft>
                          <a:spcPts val="0"/>
                        </a:spcAft>
                      </a:pPr>
                      <a:endParaRPr lang="en-IN" sz="1200" b="1" dirty="0">
                        <a:latin typeface="Arial" pitchFamily="34" charset="0"/>
                        <a:ea typeface="Calibri"/>
                        <a:cs typeface="Arial" pitchFamily="34" charset="0"/>
                      </a:endParaRPr>
                    </a:p>
                  </a:txBody>
                  <a:tcPr marL="68580" marR="68580" marT="0" marB="0" anchor="ctr"/>
                </a:tc>
              </a:tr>
              <a:tr h="415558">
                <a:tc>
                  <a:txBody>
                    <a:bodyPr/>
                    <a:lstStyle/>
                    <a:p>
                      <a:pPr>
                        <a:spcAft>
                          <a:spcPts val="0"/>
                        </a:spcAft>
                      </a:pPr>
                      <a:r>
                        <a:rPr lang="en-IN" sz="1200" b="1" dirty="0">
                          <a:solidFill>
                            <a:srgbClr val="000000"/>
                          </a:solidFill>
                          <a:latin typeface="Arial" pitchFamily="34" charset="0"/>
                          <a:ea typeface="Calibri"/>
                          <a:cs typeface="Arial" pitchFamily="34" charset="0"/>
                        </a:rPr>
                        <a:t>Other Festivals</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441</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33.81</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152</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18.70</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156723">
                <a:tc>
                  <a:txBody>
                    <a:bodyPr/>
                    <a:lstStyle/>
                    <a:p>
                      <a:pPr marL="0" algn="ctr" rtl="0" eaLnBrk="1" latinLnBrk="0" hangingPunct="1">
                        <a:spcAft>
                          <a:spcPts val="0"/>
                        </a:spcAft>
                      </a:pPr>
                      <a:endParaRPr kumimoji="0" lang="en-IN" sz="1200" b="1" kern="1200" dirty="0">
                        <a:solidFill>
                          <a:schemeClr val="dk1"/>
                        </a:solidFill>
                        <a:latin typeface="Arial" pitchFamily="34" charset="0"/>
                        <a:ea typeface="Calibri"/>
                        <a:cs typeface="Arial" pitchFamily="34" charset="0"/>
                      </a:endParaRPr>
                    </a:p>
                  </a:txBody>
                  <a:tcPr marL="68580" marR="68580" marT="0" marB="0" anchor="ctr">
                    <a:solidFill>
                      <a:schemeClr val="accent1">
                        <a:lumMod val="40000"/>
                        <a:lumOff val="60000"/>
                      </a:schemeClr>
                    </a:solidFill>
                  </a:tcPr>
                </a:tc>
                <a:tc>
                  <a:txBody>
                    <a:bodyPr/>
                    <a:lstStyle/>
                    <a:p>
                      <a:pPr marL="0" algn="ctr" rtl="0" eaLnBrk="1" latinLnBrk="0" hangingPunct="1">
                        <a:spcAft>
                          <a:spcPts val="0"/>
                        </a:spcAft>
                      </a:pPr>
                      <a:endParaRPr kumimoji="0" lang="en-IN" sz="1200" b="1" kern="1200" dirty="0">
                        <a:solidFill>
                          <a:schemeClr val="dk1"/>
                        </a:solidFill>
                        <a:latin typeface="Arial" pitchFamily="34" charset="0"/>
                        <a:ea typeface="Calibri"/>
                        <a:cs typeface="Arial" pitchFamily="34" charset="0"/>
                      </a:endParaRPr>
                    </a:p>
                  </a:txBody>
                  <a:tcPr marL="68580" marR="68580" marT="0" marB="0" anchor="ctr">
                    <a:solidFill>
                      <a:schemeClr val="accent1">
                        <a:lumMod val="40000"/>
                        <a:lumOff val="60000"/>
                      </a:schemeClr>
                    </a:solidFill>
                  </a:tcPr>
                </a:tc>
                <a:tc>
                  <a:txBody>
                    <a:bodyPr/>
                    <a:lstStyle/>
                    <a:p>
                      <a:pPr marL="0" algn="ctr" rtl="0" eaLnBrk="1" latinLnBrk="0" hangingPunct="1">
                        <a:spcAft>
                          <a:spcPts val="0"/>
                        </a:spcAft>
                      </a:pPr>
                      <a:endParaRPr kumimoji="0" lang="en-IN" sz="1200" b="1" kern="1200" dirty="0">
                        <a:solidFill>
                          <a:schemeClr val="dk1"/>
                        </a:solidFill>
                        <a:latin typeface="Arial" pitchFamily="34" charset="0"/>
                        <a:ea typeface="Calibri"/>
                        <a:cs typeface="Arial" pitchFamily="34" charset="0"/>
                      </a:endParaRPr>
                    </a:p>
                  </a:txBody>
                  <a:tcPr marL="68580" marR="68580" marT="0" marB="0" anchor="ctr">
                    <a:solidFill>
                      <a:schemeClr val="accent1">
                        <a:lumMod val="40000"/>
                        <a:lumOff val="60000"/>
                      </a:schemeClr>
                    </a:solidFill>
                  </a:tcPr>
                </a:tc>
                <a:tc>
                  <a:txBody>
                    <a:bodyPr/>
                    <a:lstStyle/>
                    <a:p>
                      <a:pPr marL="0" algn="ctr" rtl="0" eaLnBrk="1" latinLnBrk="0" hangingPunct="1">
                        <a:spcAft>
                          <a:spcPts val="0"/>
                        </a:spcAft>
                      </a:pPr>
                      <a:endParaRPr kumimoji="0" lang="en-IN" sz="1200" b="1" kern="1200" dirty="0">
                        <a:solidFill>
                          <a:schemeClr val="dk1"/>
                        </a:solidFill>
                        <a:latin typeface="Arial" pitchFamily="34" charset="0"/>
                        <a:ea typeface="Calibri"/>
                        <a:cs typeface="Arial" pitchFamily="34" charset="0"/>
                      </a:endParaRPr>
                    </a:p>
                  </a:txBody>
                  <a:tcPr marL="68580" marR="68580" marT="0" marB="0" anchor="ctr">
                    <a:solidFill>
                      <a:schemeClr val="accent1">
                        <a:lumMod val="40000"/>
                        <a:lumOff val="60000"/>
                      </a:schemeClr>
                    </a:solidFill>
                  </a:tcPr>
                </a:tc>
                <a:tc>
                  <a:txBody>
                    <a:bodyPr/>
                    <a:lstStyle/>
                    <a:p>
                      <a:pPr marL="0" algn="ctr" rtl="0" eaLnBrk="1" latinLnBrk="0" hangingPunct="1">
                        <a:spcAft>
                          <a:spcPts val="0"/>
                        </a:spcAft>
                      </a:pPr>
                      <a:endParaRPr kumimoji="0" lang="en-IN" sz="1200" b="1" kern="1200" dirty="0">
                        <a:solidFill>
                          <a:schemeClr val="dk1"/>
                        </a:solidFill>
                        <a:latin typeface="Arial" pitchFamily="34" charset="0"/>
                        <a:ea typeface="Calibri"/>
                        <a:cs typeface="Arial" pitchFamily="34" charset="0"/>
                      </a:endParaRPr>
                    </a:p>
                  </a:txBody>
                  <a:tcPr marL="68580" marR="68580" marT="0" marB="0" anchor="ctr">
                    <a:solidFill>
                      <a:schemeClr val="accent1">
                        <a:lumMod val="40000"/>
                        <a:lumOff val="60000"/>
                      </a:schemeClr>
                    </a:solidFill>
                  </a:tcPr>
                </a:tc>
              </a:tr>
              <a:tr h="563635">
                <a:tc>
                  <a:txBody>
                    <a:bodyPr/>
                    <a:lstStyle/>
                    <a:p>
                      <a:pPr marL="0" algn="l" rtl="0" eaLnBrk="1" latinLnBrk="0" hangingPunct="1">
                        <a:spcAft>
                          <a:spcPts val="0"/>
                        </a:spcAft>
                      </a:pPr>
                      <a:r>
                        <a:rPr kumimoji="0" lang="en-US" sz="1200" b="1" kern="1200" dirty="0" smtClean="0">
                          <a:solidFill>
                            <a:schemeClr val="bg1"/>
                          </a:solidFill>
                          <a:latin typeface="Arial" pitchFamily="34" charset="0"/>
                          <a:ea typeface="Calibri"/>
                          <a:cs typeface="Arial" pitchFamily="34" charset="0"/>
                        </a:rPr>
                        <a:t>Total</a:t>
                      </a:r>
                      <a:endParaRPr kumimoji="0" lang="en-IN" sz="1200" b="1" kern="1200" dirty="0">
                        <a:solidFill>
                          <a:schemeClr val="bg1"/>
                        </a:solidFill>
                        <a:latin typeface="Arial" pitchFamily="34" charset="0"/>
                        <a:ea typeface="Calibri"/>
                        <a:cs typeface="Arial" pitchFamily="34" charset="0"/>
                      </a:endParaRPr>
                    </a:p>
                  </a:txBody>
                  <a:tcPr marL="68580" marR="68580" marT="0" marB="0" anchor="ctr">
                    <a:solidFill>
                      <a:schemeClr val="accent1">
                        <a:lumMod val="50000"/>
                      </a:schemeClr>
                    </a:solidFill>
                  </a:tcPr>
                </a:tc>
                <a:tc>
                  <a:txBody>
                    <a:bodyPr/>
                    <a:lstStyle/>
                    <a:p>
                      <a:pPr algn="ctr">
                        <a:spcAft>
                          <a:spcPts val="0"/>
                        </a:spcAft>
                      </a:pPr>
                      <a:r>
                        <a:rPr lang="en-IN" sz="1200" b="1" dirty="0">
                          <a:solidFill>
                            <a:schemeClr val="bg1"/>
                          </a:solidFill>
                          <a:latin typeface="Arial" pitchFamily="34" charset="0"/>
                          <a:ea typeface="Calibri"/>
                          <a:cs typeface="Arial" pitchFamily="34" charset="0"/>
                        </a:rPr>
                        <a:t>2176</a:t>
                      </a:r>
                      <a:endParaRPr lang="en-IN" sz="1200" dirty="0">
                        <a:solidFill>
                          <a:schemeClr val="bg1"/>
                        </a:solidFill>
                        <a:latin typeface="Arial" pitchFamily="34" charset="0"/>
                        <a:ea typeface="Calibri"/>
                        <a:cs typeface="Arial" pitchFamily="34" charset="0"/>
                      </a:endParaRPr>
                    </a:p>
                  </a:txBody>
                  <a:tcPr marL="68580" marR="68580" marT="0" marB="0" anchor="ctr">
                    <a:solidFill>
                      <a:schemeClr val="accent1">
                        <a:lumMod val="50000"/>
                      </a:schemeClr>
                    </a:solidFill>
                  </a:tcPr>
                </a:tc>
                <a:tc>
                  <a:txBody>
                    <a:bodyPr/>
                    <a:lstStyle/>
                    <a:p>
                      <a:pPr algn="ctr">
                        <a:spcAft>
                          <a:spcPts val="0"/>
                        </a:spcAft>
                      </a:pPr>
                      <a:r>
                        <a:rPr lang="en-IN" sz="1200" b="1">
                          <a:solidFill>
                            <a:schemeClr val="bg1"/>
                          </a:solidFill>
                          <a:latin typeface="Arial" pitchFamily="34" charset="0"/>
                          <a:ea typeface="Calibri"/>
                          <a:cs typeface="Arial" pitchFamily="34" charset="0"/>
                        </a:rPr>
                        <a:t>158.20</a:t>
                      </a:r>
                      <a:endParaRPr lang="en-IN" sz="1200">
                        <a:solidFill>
                          <a:schemeClr val="bg1"/>
                        </a:solidFill>
                        <a:latin typeface="Arial" pitchFamily="34" charset="0"/>
                        <a:ea typeface="Calibri"/>
                        <a:cs typeface="Arial" pitchFamily="34" charset="0"/>
                      </a:endParaRPr>
                    </a:p>
                  </a:txBody>
                  <a:tcPr marL="68580" marR="68580" marT="0" marB="0" anchor="ctr">
                    <a:solidFill>
                      <a:schemeClr val="accent1">
                        <a:lumMod val="50000"/>
                      </a:schemeClr>
                    </a:solidFill>
                  </a:tcPr>
                </a:tc>
                <a:tc>
                  <a:txBody>
                    <a:bodyPr/>
                    <a:lstStyle/>
                    <a:p>
                      <a:pPr algn="ctr">
                        <a:spcAft>
                          <a:spcPts val="0"/>
                        </a:spcAft>
                      </a:pPr>
                      <a:r>
                        <a:rPr lang="en-IN" sz="1200" b="1">
                          <a:solidFill>
                            <a:schemeClr val="bg1"/>
                          </a:solidFill>
                          <a:latin typeface="Arial" pitchFamily="34" charset="0"/>
                          <a:ea typeface="Calibri"/>
                          <a:cs typeface="Arial" pitchFamily="34" charset="0"/>
                        </a:rPr>
                        <a:t>1742</a:t>
                      </a:r>
                      <a:endParaRPr lang="en-IN" sz="1200">
                        <a:solidFill>
                          <a:schemeClr val="bg1"/>
                        </a:solidFill>
                        <a:latin typeface="Arial" pitchFamily="34" charset="0"/>
                        <a:ea typeface="Calibri"/>
                        <a:cs typeface="Arial" pitchFamily="34" charset="0"/>
                      </a:endParaRPr>
                    </a:p>
                  </a:txBody>
                  <a:tcPr marL="68580" marR="68580" marT="0" marB="0" anchor="ctr">
                    <a:solidFill>
                      <a:schemeClr val="accent1">
                        <a:lumMod val="50000"/>
                      </a:schemeClr>
                    </a:solidFill>
                  </a:tcPr>
                </a:tc>
                <a:tc>
                  <a:txBody>
                    <a:bodyPr/>
                    <a:lstStyle/>
                    <a:p>
                      <a:pPr algn="ctr">
                        <a:spcAft>
                          <a:spcPts val="0"/>
                        </a:spcAft>
                      </a:pPr>
                      <a:r>
                        <a:rPr lang="en-IN" sz="1200" b="1" dirty="0">
                          <a:solidFill>
                            <a:schemeClr val="bg1"/>
                          </a:solidFill>
                          <a:latin typeface="Arial" pitchFamily="34" charset="0"/>
                          <a:ea typeface="Calibri"/>
                          <a:cs typeface="Arial" pitchFamily="34" charset="0"/>
                        </a:rPr>
                        <a:t>166.73</a:t>
                      </a:r>
                      <a:endParaRPr lang="en-IN" sz="1200" dirty="0">
                        <a:solidFill>
                          <a:schemeClr val="bg1"/>
                        </a:solidFill>
                        <a:latin typeface="Arial" pitchFamily="34" charset="0"/>
                        <a:ea typeface="Calibri"/>
                        <a:cs typeface="Arial" pitchFamily="34" charset="0"/>
                      </a:endParaRPr>
                    </a:p>
                  </a:txBody>
                  <a:tcPr marL="68580" marR="68580" marT="0" marB="0" anchor="ctr">
                    <a:solidFill>
                      <a:schemeClr val="accent1">
                        <a:lumMod val="50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5741" y="228600"/>
            <a:ext cx="4955203" cy="646331"/>
          </a:xfrm>
          <a:prstGeom prst="rect">
            <a:avLst/>
          </a:prstGeom>
          <a:noFill/>
        </p:spPr>
        <p:txBody>
          <a:bodyPr wrap="none" rtlCol="0">
            <a:spAutoFit/>
          </a:bodyPr>
          <a:lstStyle/>
          <a:p>
            <a:r>
              <a:rPr lang="en-US" sz="3600" b="1" dirty="0" smtClean="0">
                <a:latin typeface="Arial" pitchFamily="34" charset="0"/>
                <a:cs typeface="Arial" pitchFamily="34" charset="0"/>
              </a:rPr>
              <a:t>RECAP:OBJECTIVE 2</a:t>
            </a:r>
            <a:endParaRPr lang="en-IN" sz="3600" b="1" dirty="0">
              <a:latin typeface="Arial" pitchFamily="34" charset="0"/>
              <a:cs typeface="Arial" pitchFamily="34" charset="0"/>
            </a:endParaRPr>
          </a:p>
        </p:txBody>
      </p:sp>
      <p:graphicFrame>
        <p:nvGraphicFramePr>
          <p:cNvPr id="12" name="Chart 11"/>
          <p:cNvGraphicFramePr/>
          <p:nvPr/>
        </p:nvGraphicFramePr>
        <p:xfrm>
          <a:off x="0" y="1397000"/>
          <a:ext cx="6477000" cy="5461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3639967" y="2590800"/>
            <a:ext cx="893193" cy="707886"/>
          </a:xfrm>
          <a:prstGeom prst="rect">
            <a:avLst/>
          </a:prstGeom>
          <a:noFill/>
        </p:spPr>
        <p:txBody>
          <a:bodyPr wrap="none" rtlCol="0">
            <a:spAutoFit/>
          </a:bodyPr>
          <a:lstStyle/>
          <a:p>
            <a:pPr algn="ctr"/>
            <a:r>
              <a:rPr lang="en-US" sz="1000" b="1" dirty="0" smtClean="0">
                <a:latin typeface="Arial" pitchFamily="34" charset="0"/>
                <a:cs typeface="Arial" pitchFamily="34" charset="0"/>
              </a:rPr>
              <a:t>  Deity </a:t>
            </a:r>
          </a:p>
          <a:p>
            <a:pPr algn="ctr"/>
            <a:r>
              <a:rPr lang="en-US" sz="1000" b="1" dirty="0" smtClean="0">
                <a:latin typeface="Arial" pitchFamily="34" charset="0"/>
                <a:cs typeface="Arial" pitchFamily="34" charset="0"/>
              </a:rPr>
              <a:t> Worship</a:t>
            </a:r>
          </a:p>
          <a:p>
            <a:pPr algn="ctr"/>
            <a:r>
              <a:rPr lang="en-US" sz="1000" b="1" dirty="0" smtClean="0">
                <a:latin typeface="Arial" pitchFamily="34" charset="0"/>
                <a:cs typeface="Arial" pitchFamily="34" charset="0"/>
              </a:rPr>
              <a:t> &amp; Festivals</a:t>
            </a:r>
          </a:p>
          <a:p>
            <a:pPr algn="ctr"/>
            <a:r>
              <a:rPr lang="en-US" sz="1000" b="1" dirty="0" smtClean="0">
                <a:latin typeface="Arial" pitchFamily="34" charset="0"/>
                <a:cs typeface="Arial" pitchFamily="34" charset="0"/>
              </a:rPr>
              <a:t>Obj. 2</a:t>
            </a:r>
            <a:endParaRPr lang="en-IN" sz="1000" b="1" dirty="0">
              <a:latin typeface="Arial" pitchFamily="34" charset="0"/>
              <a:cs typeface="Arial" pitchFamily="34" charset="0"/>
            </a:endParaRPr>
          </a:p>
        </p:txBody>
      </p:sp>
      <p:sp>
        <p:nvSpPr>
          <p:cNvPr id="8" name="Rounded Rectangle 7"/>
          <p:cNvSpPr/>
          <p:nvPr/>
        </p:nvSpPr>
        <p:spPr>
          <a:xfrm>
            <a:off x="533400" y="1524000"/>
            <a:ext cx="4343400" cy="457195"/>
          </a:xfrm>
          <a:prstGeom prst="roundRect">
            <a:avLst/>
          </a:prstGeom>
          <a:solidFill>
            <a:srgbClr val="FFFF99"/>
          </a:solidFill>
          <a:ln w="19050" cap="flat" cmpd="sng" algn="ctr">
            <a:solidFill>
              <a:srgbClr val="94B6D2">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smtClean="0">
                <a:solidFill>
                  <a:sysClr val="windowText" lastClr="000000"/>
                </a:solidFill>
                <a:latin typeface="Arial" pitchFamily="34" charset="0"/>
                <a:cs typeface="Arial" pitchFamily="34" charset="0"/>
              </a:rPr>
              <a:t>Mixed Results</a:t>
            </a:r>
            <a:endParaRPr lang="en-US" sz="1400" b="1" dirty="0">
              <a:solidFill>
                <a:sysClr val="windowText" lastClr="000000"/>
              </a:solidFill>
              <a:latin typeface="Arial" pitchFamily="34" charset="0"/>
              <a:cs typeface="Arial" pitchFamily="34" charset="0"/>
            </a:endParaRPr>
          </a:p>
        </p:txBody>
      </p:sp>
      <p:pic>
        <p:nvPicPr>
          <p:cNvPr id="2052" name="Picture 4" descr="http://mywholelife.us/wp-content/uploads/2013/11/thumbs-up2.jpg"/>
          <p:cNvPicPr>
            <a:picLocks noChangeAspect="1" noChangeArrowheads="1"/>
          </p:cNvPicPr>
          <p:nvPr/>
        </p:nvPicPr>
        <p:blipFill>
          <a:blip r:embed="rId4" cstate="print"/>
          <a:srcRect/>
          <a:stretch>
            <a:fillRect/>
          </a:stretch>
        </p:blipFill>
        <p:spPr bwMode="auto">
          <a:xfrm>
            <a:off x="8610600" y="1524000"/>
            <a:ext cx="533400" cy="457200"/>
          </a:xfrm>
          <a:prstGeom prst="rect">
            <a:avLst/>
          </a:prstGeom>
          <a:noFill/>
        </p:spPr>
      </p:pic>
      <p:sp>
        <p:nvSpPr>
          <p:cNvPr id="10" name="TextBox 9"/>
          <p:cNvSpPr txBox="1"/>
          <p:nvPr/>
        </p:nvSpPr>
        <p:spPr>
          <a:xfrm>
            <a:off x="5375020" y="1500187"/>
            <a:ext cx="3837910" cy="2462213"/>
          </a:xfrm>
          <a:prstGeom prst="rect">
            <a:avLst/>
          </a:prstGeom>
          <a:noFill/>
          <a:ln w="28575">
            <a:solidFill>
              <a:srgbClr val="00B050"/>
            </a:solidFill>
          </a:ln>
        </p:spPr>
        <p:txBody>
          <a:bodyPr wrap="none" rtlCol="0">
            <a:spAutoFit/>
          </a:bodyPr>
          <a:lstStyle/>
          <a:p>
            <a:pPr>
              <a:buFont typeface="Arial" pitchFamily="34" charset="0"/>
              <a:buChar char="•"/>
            </a:pPr>
            <a:r>
              <a:rPr lang="en-US" sz="1400" dirty="0" smtClean="0">
                <a:latin typeface="Arial" pitchFamily="34" charset="0"/>
                <a:cs typeface="Arial" pitchFamily="34" charset="0"/>
              </a:rPr>
              <a:t> Timeliness of Regular Deity Service</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Less or no emergencies, manageable</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Extra Hands available and training is getting</a:t>
            </a:r>
          </a:p>
          <a:p>
            <a:r>
              <a:rPr lang="en-US" sz="1400" dirty="0" smtClean="0">
                <a:latin typeface="Arial" pitchFamily="34" charset="0"/>
                <a:cs typeface="Arial" pitchFamily="34" charset="0"/>
              </a:rPr>
              <a:t>   done to handle peak load</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Online presence increasing amongst interest</a:t>
            </a:r>
          </a:p>
          <a:p>
            <a:r>
              <a:rPr lang="en-US" sz="1400" dirty="0" smtClean="0">
                <a:latin typeface="Arial" pitchFamily="34" charset="0"/>
                <a:cs typeface="Arial" pitchFamily="34" charset="0"/>
              </a:rPr>
              <a:t>   groups</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Online &amp; Festival Donation have increased</a:t>
            </a:r>
            <a:endParaRPr lang="en-IN" sz="1400" dirty="0">
              <a:latin typeface="Arial" pitchFamily="34" charset="0"/>
              <a:cs typeface="Arial" pitchFamily="34" charset="0"/>
            </a:endParaRPr>
          </a:p>
        </p:txBody>
      </p:sp>
      <p:pic>
        <p:nvPicPr>
          <p:cNvPr id="2054" name="Picture 6" descr="http://thumbs.dreamstime.com/z/thumbs-down-button-8356282.jpg"/>
          <p:cNvPicPr>
            <a:picLocks noChangeAspect="1" noChangeArrowheads="1"/>
          </p:cNvPicPr>
          <p:nvPr/>
        </p:nvPicPr>
        <p:blipFill>
          <a:blip r:embed="rId5" cstate="print"/>
          <a:srcRect/>
          <a:stretch>
            <a:fillRect/>
          </a:stretch>
        </p:blipFill>
        <p:spPr bwMode="auto">
          <a:xfrm>
            <a:off x="8610600" y="4038600"/>
            <a:ext cx="533400" cy="533400"/>
          </a:xfrm>
          <a:prstGeom prst="rect">
            <a:avLst/>
          </a:prstGeom>
          <a:noFill/>
        </p:spPr>
      </p:pic>
      <p:sp>
        <p:nvSpPr>
          <p:cNvPr id="11" name="TextBox 10"/>
          <p:cNvSpPr txBox="1"/>
          <p:nvPr/>
        </p:nvSpPr>
        <p:spPr>
          <a:xfrm>
            <a:off x="5375020" y="4041100"/>
            <a:ext cx="3768980" cy="2893100"/>
          </a:xfrm>
          <a:prstGeom prst="rect">
            <a:avLst/>
          </a:prstGeom>
          <a:noFill/>
          <a:ln w="28575">
            <a:solidFill>
              <a:srgbClr val="FF0000"/>
            </a:solidFill>
          </a:ln>
        </p:spPr>
        <p:txBody>
          <a:bodyPr wrap="square" rtlCol="0">
            <a:spAutoFit/>
          </a:bodyPr>
          <a:lstStyle/>
          <a:p>
            <a:pPr>
              <a:buFont typeface="Arial" pitchFamily="34" charset="0"/>
              <a:buChar char="•"/>
            </a:pPr>
            <a:r>
              <a:rPr lang="en-US" sz="1400" dirty="0" smtClean="0">
                <a:latin typeface="Arial" pitchFamily="34" charset="0"/>
                <a:cs typeface="Arial" pitchFamily="34" charset="0"/>
              </a:rPr>
              <a:t>  Decreasing visitors</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No information on visitor profile</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No mechanism to close visitor grievance</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Visitor engagement with temple yet to be</a:t>
            </a:r>
          </a:p>
          <a:p>
            <a:r>
              <a:rPr lang="en-US" sz="1400" dirty="0" smtClean="0">
                <a:latin typeface="Arial" pitchFamily="34" charset="0"/>
                <a:cs typeface="Arial" pitchFamily="34" charset="0"/>
              </a:rPr>
              <a:t>    established:</a:t>
            </a:r>
          </a:p>
          <a:p>
            <a:pPr lvl="1"/>
            <a:r>
              <a:rPr lang="en-US" sz="1400" dirty="0" smtClean="0">
                <a:latin typeface="Arial" pitchFamily="34" charset="0"/>
                <a:cs typeface="Arial" pitchFamily="34" charset="0"/>
              </a:rPr>
              <a:t>Religious Sentiment</a:t>
            </a:r>
          </a:p>
          <a:p>
            <a:pPr lvl="1"/>
            <a:r>
              <a:rPr lang="en-US" sz="1400" dirty="0" smtClean="0">
                <a:latin typeface="Arial" pitchFamily="34" charset="0"/>
                <a:cs typeface="Arial" pitchFamily="34" charset="0"/>
              </a:rPr>
              <a:t>Tourist Destination</a:t>
            </a:r>
          </a:p>
          <a:p>
            <a:pPr lvl="1"/>
            <a:r>
              <a:rPr lang="en-US" sz="1400" dirty="0" smtClean="0">
                <a:latin typeface="Arial" pitchFamily="34" charset="0"/>
                <a:cs typeface="Arial" pitchFamily="34" charset="0"/>
              </a:rPr>
              <a:t>Mix of both</a:t>
            </a:r>
          </a:p>
          <a:p>
            <a:pPr lvl="1"/>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Deity service yet to start outside temple</a:t>
            </a:r>
            <a:endParaRPr lang="en-IN"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0378" y="228600"/>
            <a:ext cx="6571030" cy="646331"/>
          </a:xfrm>
          <a:prstGeom prst="rect">
            <a:avLst/>
          </a:prstGeom>
          <a:noFill/>
        </p:spPr>
        <p:txBody>
          <a:bodyPr wrap="none" rtlCol="0">
            <a:spAutoFit/>
          </a:bodyPr>
          <a:lstStyle/>
          <a:p>
            <a:r>
              <a:rPr lang="en-US" sz="3600" b="1" dirty="0" smtClean="0">
                <a:latin typeface="Arial" pitchFamily="34" charset="0"/>
                <a:cs typeface="Arial" pitchFamily="34" charset="0"/>
              </a:rPr>
              <a:t>RECAP:BLOCK STRUCTURE</a:t>
            </a:r>
            <a:endParaRPr lang="en-IN" sz="3600" b="1" dirty="0">
              <a:latin typeface="Arial" pitchFamily="34" charset="0"/>
              <a:cs typeface="Arial" pitchFamily="34" charset="0"/>
            </a:endParaRPr>
          </a:p>
        </p:txBody>
      </p:sp>
      <p:sp>
        <p:nvSpPr>
          <p:cNvPr id="1027" name="Text Box 2"/>
          <p:cNvSpPr txBox="1">
            <a:spLocks noChangeArrowheads="1"/>
          </p:cNvSpPr>
          <p:nvPr/>
        </p:nvSpPr>
        <p:spPr bwMode="auto">
          <a:xfrm>
            <a:off x="4495800" y="1524000"/>
            <a:ext cx="2514600" cy="33337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ts val="100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Strategy Council  Body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Text Box 3"/>
          <p:cNvSpPr txBox="1">
            <a:spLocks noChangeArrowheads="1"/>
          </p:cNvSpPr>
          <p:nvPr/>
        </p:nvSpPr>
        <p:spPr bwMode="auto">
          <a:xfrm>
            <a:off x="2362201" y="1981200"/>
            <a:ext cx="6629400" cy="533400"/>
          </a:xfrm>
          <a:prstGeom prst="rect">
            <a:avLst/>
          </a:prstGeom>
          <a:gradFill rotWithShape="0">
            <a:gsLst>
              <a:gs pos="0">
                <a:srgbClr val="C2D69B"/>
              </a:gs>
              <a:gs pos="50000">
                <a:srgbClr val="9BBB59"/>
              </a:gs>
              <a:gs pos="100000">
                <a:srgbClr val="C2D69B"/>
              </a:gs>
            </a:gsLst>
            <a:lin ang="5400000" scaled="1"/>
          </a:gradFill>
          <a:ln w="28575">
            <a:solidFill>
              <a:schemeClr val="bg1"/>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New Projects (Obj. 9):</a:t>
            </a:r>
            <a:r>
              <a:rPr kumimoji="0" lang="en-IN" sz="1100" b="0" i="0" u="none" strike="noStrike" cap="none" normalizeH="0" baseline="0" dirty="0" smtClean="0">
                <a:ln>
                  <a:noFill/>
                </a:ln>
                <a:solidFill>
                  <a:schemeClr val="tx1"/>
                </a:solidFill>
                <a:effectLst/>
                <a:latin typeface="Arial" pitchFamily="34" charset="0"/>
                <a:cs typeface="Arial" pitchFamily="34" charset="0"/>
              </a:rPr>
              <a:t> MPP, CPP, JCD &amp; AAD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Sustainable Alternative Lifestyle (Obj.10):</a:t>
            </a:r>
            <a:r>
              <a:rPr kumimoji="0" lang="en-IN" sz="1100" b="0" i="0" u="none" strike="noStrike" cap="none" normalizeH="0" baseline="0" dirty="0" smtClean="0">
                <a:ln>
                  <a:noFill/>
                </a:ln>
                <a:solidFill>
                  <a:schemeClr val="tx1"/>
                </a:solidFill>
                <a:effectLst/>
                <a:latin typeface="Arial" pitchFamily="34" charset="0"/>
                <a:cs typeface="Arial" pitchFamily="34" charset="0"/>
              </a:rPr>
              <a:t> MPP &amp; JCD</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Text Box 11"/>
          <p:cNvSpPr txBox="1">
            <a:spLocks noChangeArrowheads="1"/>
          </p:cNvSpPr>
          <p:nvPr/>
        </p:nvSpPr>
        <p:spPr bwMode="auto">
          <a:xfrm>
            <a:off x="2362200" y="2616200"/>
            <a:ext cx="6629401" cy="431800"/>
          </a:xfrm>
          <a:prstGeom prst="rect">
            <a:avLst/>
          </a:prstGeom>
          <a:gradFill rotWithShape="0">
            <a:gsLst>
              <a:gs pos="0">
                <a:srgbClr val="C2D69B"/>
              </a:gs>
              <a:gs pos="50000">
                <a:srgbClr val="EAF1DD"/>
              </a:gs>
              <a:gs pos="100000">
                <a:srgbClr val="C2D69B"/>
              </a:gs>
            </a:gsLst>
            <a:lin ang="18900000" scaled="1"/>
          </a:gradFill>
          <a:ln w="28575">
            <a:solidFill>
              <a:schemeClr val="bg1"/>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Distribute the Holy Name and promote quality chanting (Obj.1): MPP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dirty="0" smtClean="0">
                <a:ln>
                  <a:noFill/>
                </a:ln>
                <a:solidFill>
                  <a:schemeClr val="tx1"/>
                </a:solidFill>
                <a:effectLst/>
                <a:latin typeface="Arial" pitchFamily="34" charset="0"/>
                <a:cs typeface="Arial" pitchFamily="34" charset="0"/>
              </a:rPr>
              <a:t>Team to be created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Text Box 5"/>
          <p:cNvSpPr txBox="1">
            <a:spLocks noChangeArrowheads="1"/>
          </p:cNvSpPr>
          <p:nvPr/>
        </p:nvSpPr>
        <p:spPr bwMode="auto">
          <a:xfrm>
            <a:off x="2362201" y="3124200"/>
            <a:ext cx="1274762" cy="1704975"/>
          </a:xfrm>
          <a:prstGeom prst="rect">
            <a:avLst/>
          </a:prstGeom>
          <a:solidFill>
            <a:srgbClr val="CCFFFF"/>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Deity Services &amp; Festivals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VAKD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Obj.2,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Text Box 12"/>
          <p:cNvSpPr txBox="1">
            <a:spLocks noChangeArrowheads="1"/>
          </p:cNvSpPr>
          <p:nvPr/>
        </p:nvSpPr>
        <p:spPr bwMode="auto">
          <a:xfrm>
            <a:off x="2362201" y="5372100"/>
            <a:ext cx="6629400" cy="323850"/>
          </a:xfrm>
          <a:prstGeom prst="rect">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Administrative Block: </a:t>
            </a:r>
            <a:r>
              <a:rPr kumimoji="0" lang="en-IN" sz="1100" b="0" i="0" u="none" strike="noStrike" cap="none" normalizeH="0" baseline="0" dirty="0" smtClean="0">
                <a:ln>
                  <a:noFill/>
                </a:ln>
                <a:solidFill>
                  <a:schemeClr val="tx1"/>
                </a:solidFill>
                <a:effectLst/>
                <a:latin typeface="Arial" pitchFamily="34" charset="0"/>
                <a:cs typeface="Arial" pitchFamily="34" charset="0"/>
              </a:rPr>
              <a:t>HR, IT, DCC and Krishnamrita</a:t>
            </a:r>
            <a:r>
              <a:rPr kumimoji="0" lang="en-IN" sz="1100" b="1" i="0" u="none" strike="noStrike" cap="none" normalizeH="0" baseline="0" dirty="0" smtClean="0">
                <a:ln>
                  <a:noFill/>
                </a:ln>
                <a:solidFill>
                  <a:schemeClr val="tx1"/>
                </a:solidFill>
                <a:effectLst/>
                <a:latin typeface="Arial" pitchFamily="34" charset="0"/>
                <a:cs typeface="Arial" pitchFamily="34" charset="0"/>
              </a:rPr>
              <a:t>: AAD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Text Box 13"/>
          <p:cNvSpPr txBox="1">
            <a:spLocks noChangeArrowheads="1"/>
          </p:cNvSpPr>
          <p:nvPr/>
        </p:nvSpPr>
        <p:spPr bwMode="auto">
          <a:xfrm>
            <a:off x="2382838" y="5772150"/>
            <a:ext cx="6608763" cy="32385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Finance &amp; Accounting-</a:t>
            </a:r>
            <a:r>
              <a:rPr kumimoji="0" lang="en-IN" sz="1100" b="0" i="0" u="none" strike="noStrike" cap="none" normalizeH="0" baseline="0" dirty="0" smtClean="0">
                <a:ln>
                  <a:noFill/>
                </a:ln>
                <a:solidFill>
                  <a:schemeClr val="tx1"/>
                </a:solidFill>
                <a:effectLst/>
                <a:latin typeface="Arial" pitchFamily="34" charset="0"/>
                <a:cs typeface="Arial" pitchFamily="34" charset="0"/>
              </a:rPr>
              <a:t>Fund Mgmt,</a:t>
            </a:r>
            <a:r>
              <a:rPr kumimoji="0" lang="en-IN" sz="1100" b="1" i="0" u="none" strike="noStrike" cap="none" normalizeH="0" baseline="0" dirty="0" smtClean="0">
                <a:ln>
                  <a:noFill/>
                </a:ln>
                <a:solidFill>
                  <a:schemeClr val="tx1"/>
                </a:solidFill>
                <a:effectLst/>
                <a:latin typeface="Arial" pitchFamily="34" charset="0"/>
                <a:cs typeface="Arial" pitchFamily="34" charset="0"/>
              </a:rPr>
              <a:t> </a:t>
            </a:r>
            <a:r>
              <a:rPr kumimoji="0" lang="en-IN" sz="1100" b="0" i="0" u="none" strike="noStrike" cap="none" normalizeH="0" baseline="0" dirty="0" smtClean="0">
                <a:ln>
                  <a:noFill/>
                </a:ln>
                <a:solidFill>
                  <a:schemeClr val="tx1"/>
                </a:solidFill>
                <a:effectLst/>
                <a:latin typeface="Arial" pitchFamily="34" charset="0"/>
                <a:cs typeface="Arial" pitchFamily="34" charset="0"/>
              </a:rPr>
              <a:t>Controls, Taxation, Budgeting Audit &amp; MIS</a:t>
            </a:r>
            <a:r>
              <a:rPr kumimoji="0" lang="en-IN" sz="1100" b="1" i="0" u="none" strike="noStrike" cap="none" normalizeH="0" baseline="0" dirty="0" smtClean="0">
                <a:ln>
                  <a:noFill/>
                </a:ln>
                <a:solidFill>
                  <a:schemeClr val="tx1"/>
                </a:solidFill>
                <a:effectLst/>
                <a:latin typeface="Arial" pitchFamily="34" charset="0"/>
                <a:cs typeface="Arial" pitchFamily="34" charset="0"/>
              </a:rPr>
              <a:t>: MPP &amp; JCD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Text Box 14"/>
          <p:cNvSpPr txBox="1">
            <a:spLocks noChangeArrowheads="1"/>
          </p:cNvSpPr>
          <p:nvPr/>
        </p:nvSpPr>
        <p:spPr bwMode="auto">
          <a:xfrm>
            <a:off x="2362200" y="4953000"/>
            <a:ext cx="6629400" cy="32385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Facilities, Utilities &amp; Material Management: RKD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Text Box 15"/>
          <p:cNvSpPr txBox="1">
            <a:spLocks noChangeArrowheads="1"/>
          </p:cNvSpPr>
          <p:nvPr/>
        </p:nvSpPr>
        <p:spPr bwMode="auto">
          <a:xfrm>
            <a:off x="2384426" y="6172200"/>
            <a:ext cx="6607175" cy="323850"/>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PR, Strategic Communication &amp; e-Presence: CPP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Text Box 16"/>
          <p:cNvSpPr txBox="1">
            <a:spLocks noChangeArrowheads="1"/>
          </p:cNvSpPr>
          <p:nvPr/>
        </p:nvSpPr>
        <p:spPr bwMode="auto">
          <a:xfrm>
            <a:off x="2362200" y="6553200"/>
            <a:ext cx="6629400" cy="323850"/>
          </a:xfrm>
          <a:prstGeom prst="rect">
            <a:avLst/>
          </a:prstGeom>
          <a:solidFill>
            <a:srgbClr val="FFFFFF"/>
          </a:solidFill>
          <a:ln w="12700">
            <a:solidFill>
              <a:srgbClr val="4BACC6"/>
            </a:solidFill>
            <a:prstDash val="dash"/>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Arial" pitchFamily="34" charset="0"/>
                <a:cs typeface="Arial" pitchFamily="34" charset="0"/>
              </a:rPr>
              <a:t>Legal, Secretariat, Liasioning</a:t>
            </a:r>
            <a:endParaRPr kumimoji="0" lang="en-IN"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Text Box 6"/>
          <p:cNvSpPr txBox="1">
            <a:spLocks noChangeArrowheads="1"/>
          </p:cNvSpPr>
          <p:nvPr/>
        </p:nvSpPr>
        <p:spPr bwMode="auto">
          <a:xfrm>
            <a:off x="3657601" y="3124200"/>
            <a:ext cx="1295400" cy="1704975"/>
          </a:xfrm>
          <a:prstGeom prst="rect">
            <a:avLst/>
          </a:prstGeom>
          <a:solidFill>
            <a:srgbClr val="CCCCFF"/>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Increasing Krishna Consciousness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000" b="0" i="0" u="none" strike="noStrike" cap="none" normalizeH="0" baseline="0" dirty="0" smtClean="0">
                <a:ln>
                  <a:noFill/>
                </a:ln>
                <a:solidFill>
                  <a:schemeClr val="tx1"/>
                </a:solidFill>
                <a:effectLst/>
                <a:latin typeface="Arial" pitchFamily="34" charset="0"/>
                <a:cs typeface="Arial" pitchFamily="34" charset="0"/>
              </a:rPr>
              <a:t>(CES/Value Plus, FOLK, KA, LS)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CPP</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Obj.3, 7,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Text Box 7"/>
          <p:cNvSpPr txBox="1">
            <a:spLocks noChangeArrowheads="1"/>
          </p:cNvSpPr>
          <p:nvPr/>
        </p:nvSpPr>
        <p:spPr bwMode="auto">
          <a:xfrm>
            <a:off x="5029201" y="3124200"/>
            <a:ext cx="1295400" cy="1733550"/>
          </a:xfrm>
          <a:prstGeom prst="rect">
            <a:avLst/>
          </a:prstGeom>
          <a:solidFill>
            <a:srgbClr val="CC99FF"/>
          </a:solidFill>
          <a:ln w="38100">
            <a:solidFill>
              <a:srgbClr val="F2F2F2"/>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For Profit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000" b="0" i="0" u="none" strike="noStrike" cap="none" normalizeH="0" baseline="0" dirty="0" smtClean="0">
                <a:ln>
                  <a:noFill/>
                </a:ln>
                <a:solidFill>
                  <a:schemeClr val="tx1"/>
                </a:solidFill>
                <a:effectLst/>
                <a:latin typeface="Arial" pitchFamily="34" charset="0"/>
                <a:cs typeface="Arial" pitchFamily="34" charset="0"/>
              </a:rPr>
              <a:t>(SST, IC, GST, Kalyana Mantapa &amp; Yatri NIwas, FRDC)</a:t>
            </a: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AAD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 4,6, 8,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Text Box 8"/>
          <p:cNvSpPr txBox="1">
            <a:spLocks noChangeArrowheads="1"/>
          </p:cNvSpPr>
          <p:nvPr/>
        </p:nvSpPr>
        <p:spPr bwMode="auto">
          <a:xfrm>
            <a:off x="6400801" y="3124200"/>
            <a:ext cx="1219200" cy="1733550"/>
          </a:xfrm>
          <a:prstGeom prst="rect">
            <a:avLst/>
          </a:prstGeom>
          <a:solidFill>
            <a:srgbClr val="99FFCC"/>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Missionary Development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(Brahmacharis)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IN" sz="1100" b="1" dirty="0" smtClean="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SKD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Obj.5A,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Text Box 10"/>
          <p:cNvSpPr txBox="1">
            <a:spLocks noChangeArrowheads="1"/>
          </p:cNvSpPr>
          <p:nvPr/>
        </p:nvSpPr>
        <p:spPr bwMode="auto">
          <a:xfrm>
            <a:off x="7696201" y="3124200"/>
            <a:ext cx="1219200" cy="1733550"/>
          </a:xfrm>
          <a:prstGeom prst="rect">
            <a:avLst/>
          </a:prstGeom>
          <a:solidFill>
            <a:srgbClr val="FFFFCC"/>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Missionary Development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(Grhasthas)</a:t>
            </a:r>
            <a:endParaRPr kumimoji="0" lang="en-IN"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VAKD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pitchFamily="34" charset="0"/>
                <a:cs typeface="Arial" pitchFamily="34" charset="0"/>
              </a:rPr>
              <a:t>Obj.5B, 11</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2043" y="228600"/>
            <a:ext cx="6211957" cy="646331"/>
          </a:xfrm>
          <a:prstGeom prst="rect">
            <a:avLst/>
          </a:prstGeom>
          <a:noFill/>
        </p:spPr>
        <p:txBody>
          <a:bodyPr wrap="none" rtlCol="0">
            <a:spAutoFit/>
          </a:bodyPr>
          <a:lstStyle/>
          <a:p>
            <a:r>
              <a:rPr lang="en-US" sz="3600" b="1" dirty="0" smtClean="0">
                <a:latin typeface="Arial" pitchFamily="34" charset="0"/>
                <a:cs typeface="Arial" pitchFamily="34" charset="0"/>
              </a:rPr>
              <a:t>NEXT STEPS-OBJECTIVE 2</a:t>
            </a:r>
            <a:endParaRPr lang="en-IN" sz="3600" b="1" dirty="0">
              <a:latin typeface="Arial" pitchFamily="34" charset="0"/>
              <a:cs typeface="Arial" pitchFamily="34" charset="0"/>
            </a:endParaRPr>
          </a:p>
        </p:txBody>
      </p:sp>
      <p:sp>
        <p:nvSpPr>
          <p:cNvPr id="5" name="TextBox 4"/>
          <p:cNvSpPr txBox="1"/>
          <p:nvPr/>
        </p:nvSpPr>
        <p:spPr>
          <a:xfrm>
            <a:off x="1371600" y="1600200"/>
            <a:ext cx="7024680"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Deity &amp; Festivals, Facilities &amp; Utilities, Dhananjaya, PR and e-Presence Divisions</a:t>
            </a:r>
            <a:endParaRPr lang="en-IN" sz="1400" b="1" dirty="0">
              <a:latin typeface="Arial" pitchFamily="34" charset="0"/>
              <a:cs typeface="Arial" pitchFamily="34" charset="0"/>
            </a:endParaRPr>
          </a:p>
        </p:txBody>
      </p:sp>
      <p:graphicFrame>
        <p:nvGraphicFramePr>
          <p:cNvPr id="6" name="Table 5"/>
          <p:cNvGraphicFramePr>
            <a:graphicFrameLocks noGrp="1"/>
          </p:cNvGraphicFramePr>
          <p:nvPr/>
        </p:nvGraphicFramePr>
        <p:xfrm>
          <a:off x="0" y="1981200"/>
          <a:ext cx="9144000" cy="4480560"/>
        </p:xfrm>
        <a:graphic>
          <a:graphicData uri="http://schemas.openxmlformats.org/drawingml/2006/table">
            <a:tbl>
              <a:tblPr firstRow="1" bandRow="1">
                <a:tableStyleId>{17292A2E-F333-43FB-9621-5CBBE7FDCDCB}</a:tableStyleId>
              </a:tblPr>
              <a:tblGrid>
                <a:gridCol w="4953000"/>
                <a:gridCol w="2133600"/>
                <a:gridCol w="2057400"/>
              </a:tblGrid>
              <a:tr h="370840">
                <a:tc>
                  <a:txBody>
                    <a:bodyPr/>
                    <a:lstStyle/>
                    <a:p>
                      <a:r>
                        <a:rPr lang="en-US" sz="1400" dirty="0" smtClean="0">
                          <a:solidFill>
                            <a:schemeClr val="tx1"/>
                          </a:solidFill>
                          <a:latin typeface="Arial" pitchFamily="34" charset="0"/>
                          <a:cs typeface="Arial" pitchFamily="34" charset="0"/>
                        </a:rPr>
                        <a:t>What</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Who</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When</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Live</a:t>
                      </a:r>
                      <a:r>
                        <a:rPr lang="en-US" sz="1400" baseline="0" dirty="0" smtClean="0">
                          <a:solidFill>
                            <a:schemeClr val="tx1"/>
                          </a:solidFill>
                          <a:latin typeface="Arial" pitchFamily="34" charset="0"/>
                          <a:cs typeface="Arial" pitchFamily="34" charset="0"/>
                        </a:rPr>
                        <a:t> </a:t>
                      </a:r>
                      <a:r>
                        <a:rPr lang="en-US" sz="1400" baseline="0" dirty="0" err="1" smtClean="0">
                          <a:solidFill>
                            <a:schemeClr val="tx1"/>
                          </a:solidFill>
                          <a:latin typeface="Arial" pitchFamily="34" charset="0"/>
                          <a:cs typeface="Arial" pitchFamily="34" charset="0"/>
                        </a:rPr>
                        <a:t>Darshan</a:t>
                      </a:r>
                      <a:r>
                        <a:rPr lang="en-US" sz="1400" baseline="0" dirty="0" smtClean="0">
                          <a:solidFill>
                            <a:schemeClr val="tx1"/>
                          </a:solidFill>
                          <a:latin typeface="Arial" pitchFamily="34" charset="0"/>
                          <a:cs typeface="Arial" pitchFamily="34" charset="0"/>
                        </a:rPr>
                        <a:t> Quality</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RKD &amp;</a:t>
                      </a:r>
                      <a:r>
                        <a:rPr lang="en-US" sz="1400" baseline="0" dirty="0" smtClean="0">
                          <a:solidFill>
                            <a:schemeClr val="tx1"/>
                          </a:solidFill>
                          <a:latin typeface="Arial" pitchFamily="34" charset="0"/>
                          <a:cs typeface="Arial" pitchFamily="34" charset="0"/>
                        </a:rPr>
                        <a:t> BRD</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15 days from now</a:t>
                      </a:r>
                      <a:endParaRPr lang="en-IN" sz="1400" dirty="0">
                        <a:solidFill>
                          <a:schemeClr val="tx1"/>
                        </a:solidFill>
                        <a:latin typeface="Arial" pitchFamily="34" charset="0"/>
                        <a:cs typeface="Arial" pitchFamily="34" charset="0"/>
                      </a:endParaRPr>
                    </a:p>
                  </a:txBody>
                  <a:tcPr/>
                </a:tc>
              </a:tr>
              <a:tr h="401320">
                <a:tc>
                  <a:txBody>
                    <a:bodyPr/>
                    <a:lstStyle/>
                    <a:p>
                      <a:r>
                        <a:rPr lang="en-US" sz="1400" dirty="0" smtClean="0">
                          <a:solidFill>
                            <a:schemeClr val="tx1"/>
                          </a:solidFill>
                          <a:latin typeface="Arial" pitchFamily="34" charset="0"/>
                          <a:cs typeface="Arial" pitchFamily="34" charset="0"/>
                        </a:rPr>
                        <a:t>Twitter account for all SC members</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BRD</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This week</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Analysis of visitor data</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RKD</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15 days</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Festival Date with days</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ALC</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Tomorrow</a:t>
                      </a:r>
                    </a:p>
                  </a:txBody>
                  <a:tcPr/>
                </a:tc>
              </a:tr>
              <a:tr h="370840">
                <a:tc>
                  <a:txBody>
                    <a:bodyPr/>
                    <a:lstStyle/>
                    <a:p>
                      <a:r>
                        <a:rPr lang="en-US" sz="1400" dirty="0" smtClean="0">
                          <a:solidFill>
                            <a:schemeClr val="tx1"/>
                          </a:solidFill>
                          <a:latin typeface="Arial" pitchFamily="34" charset="0"/>
                          <a:cs typeface="Arial" pitchFamily="34" charset="0"/>
                        </a:rPr>
                        <a:t>More visitors- Musical fountain</a:t>
                      </a:r>
                      <a:r>
                        <a:rPr lang="en-US" sz="1400" baseline="0" dirty="0" smtClean="0">
                          <a:solidFill>
                            <a:schemeClr val="tx1"/>
                          </a:solidFill>
                          <a:latin typeface="Arial" pitchFamily="34" charset="0"/>
                          <a:cs typeface="Arial" pitchFamily="34" charset="0"/>
                        </a:rPr>
                        <a:t> etc</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SC Body</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Next SC Meeting</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Track</a:t>
                      </a:r>
                      <a:r>
                        <a:rPr lang="en-US" sz="1400" baseline="0" dirty="0" smtClean="0">
                          <a:solidFill>
                            <a:schemeClr val="tx1"/>
                          </a:solidFill>
                          <a:latin typeface="Arial" pitchFamily="34" charset="0"/>
                          <a:cs typeface="Arial" pitchFamily="34" charset="0"/>
                        </a:rPr>
                        <a:t> web based revenue as a separate account heads</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AAD</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1 week</a:t>
                      </a:r>
                      <a:r>
                        <a:rPr lang="en-US" sz="1400" baseline="0" dirty="0" smtClean="0">
                          <a:solidFill>
                            <a:schemeClr val="tx1"/>
                          </a:solidFill>
                          <a:latin typeface="Arial" pitchFamily="34" charset="0"/>
                          <a:cs typeface="Arial" pitchFamily="34" charset="0"/>
                        </a:rPr>
                        <a:t> time</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Festival Outcome FY 11-12 Data</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ALC</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tomorrow</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IT </a:t>
                      </a:r>
                      <a:r>
                        <a:rPr lang="en-US" sz="1400" dirty="0" err="1" smtClean="0">
                          <a:solidFill>
                            <a:schemeClr val="tx1"/>
                          </a:solidFill>
                          <a:latin typeface="Arial" pitchFamily="34" charset="0"/>
                          <a:cs typeface="Arial" pitchFamily="34" charset="0"/>
                        </a:rPr>
                        <a:t>deprt</a:t>
                      </a:r>
                      <a:r>
                        <a:rPr lang="en-US" sz="1400" dirty="0" smtClean="0">
                          <a:solidFill>
                            <a:schemeClr val="tx1"/>
                          </a:solidFill>
                          <a:latin typeface="Arial" pitchFamily="34" charset="0"/>
                          <a:cs typeface="Arial" pitchFamily="34" charset="0"/>
                        </a:rPr>
                        <a:t> to forward grievances to correct person for closure</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RKD</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1 month</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Closure Reporting</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RKD</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1 month</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Advertise website</a:t>
                      </a:r>
                      <a:r>
                        <a:rPr lang="en-US" sz="1400" baseline="0" dirty="0" smtClean="0">
                          <a:solidFill>
                            <a:schemeClr val="tx1"/>
                          </a:solidFill>
                          <a:latin typeface="Arial" pitchFamily="34" charset="0"/>
                          <a:cs typeface="Arial" pitchFamily="34" charset="0"/>
                        </a:rPr>
                        <a:t> and </a:t>
                      </a:r>
                      <a:r>
                        <a:rPr lang="en-US" sz="1400" baseline="0" dirty="0" err="1" smtClean="0">
                          <a:solidFill>
                            <a:schemeClr val="tx1"/>
                          </a:solidFill>
                          <a:latin typeface="Arial" pitchFamily="34" charset="0"/>
                          <a:cs typeface="Arial" pitchFamily="34" charset="0"/>
                        </a:rPr>
                        <a:t>facebook</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AAD</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1 month</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Visitor</a:t>
                      </a:r>
                      <a:r>
                        <a:rPr lang="en-US" sz="1400" baseline="0" dirty="0" smtClean="0">
                          <a:solidFill>
                            <a:schemeClr val="tx1"/>
                          </a:solidFill>
                          <a:latin typeface="Arial" pitchFamily="34" charset="0"/>
                          <a:cs typeface="Arial" pitchFamily="34" charset="0"/>
                        </a:rPr>
                        <a:t> Profile and feedback -wireless</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SC Body</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2 months</a:t>
                      </a:r>
                      <a:endParaRPr lang="en-IN" sz="1400"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0"/>
            <a:ext cx="9262178" cy="6278642"/>
          </a:xfrm>
          <a:prstGeom prst="rect">
            <a:avLst/>
          </a:prstGeom>
          <a:noFill/>
        </p:spPr>
        <p:txBody>
          <a:bodyPr wrap="square" rtlCol="0">
            <a:spAutoFit/>
          </a:bodyPr>
          <a:lstStyle/>
          <a:p>
            <a:pPr algn="ctr"/>
            <a:r>
              <a:rPr lang="en-US" sz="2400" b="1" dirty="0" smtClean="0">
                <a:latin typeface="Arial" pitchFamily="34" charset="0"/>
                <a:cs typeface="Arial" pitchFamily="34" charset="0"/>
              </a:rPr>
              <a:t>OBJECTIVE 1:</a:t>
            </a:r>
          </a:p>
          <a:p>
            <a:pPr algn="ctr"/>
            <a:endParaRPr lang="en-IN" dirty="0" smtClean="0">
              <a:latin typeface="Arial" pitchFamily="34" charset="0"/>
              <a:cs typeface="Arial" pitchFamily="34" charset="0"/>
            </a:endParaRPr>
          </a:p>
          <a:p>
            <a:pPr algn="ctr"/>
            <a:r>
              <a:rPr lang="en-IN" sz="1600" dirty="0" smtClean="0">
                <a:latin typeface="Arial" pitchFamily="34" charset="0"/>
                <a:cs typeface="Arial" pitchFamily="34" charset="0"/>
              </a:rPr>
              <a:t> Distribute Holy Name and promote quality chanting</a:t>
            </a:r>
            <a:endParaRPr lang="en-IN" dirty="0" smtClean="0">
              <a:latin typeface="Arial" pitchFamily="34" charset="0"/>
              <a:cs typeface="Arial" pitchFamily="34" charset="0"/>
            </a:endParaRPr>
          </a:p>
          <a:p>
            <a:pPr algn="ctr"/>
            <a:endParaRPr lang="en-US" b="1" dirty="0" smtClean="0">
              <a:latin typeface="Arial" pitchFamily="34" charset="0"/>
              <a:cs typeface="Arial" pitchFamily="34" charset="0"/>
            </a:endParaRPr>
          </a:p>
          <a:p>
            <a:pPr algn="ctr"/>
            <a:r>
              <a:rPr lang="en-US" sz="2400" b="1" dirty="0" smtClean="0">
                <a:latin typeface="Arial" pitchFamily="34" charset="0"/>
                <a:cs typeface="Arial" pitchFamily="34" charset="0"/>
              </a:rPr>
              <a:t>OBJECTIVE 3:</a:t>
            </a:r>
          </a:p>
          <a:p>
            <a:pPr algn="ctr"/>
            <a:endParaRPr lang="en-IN" dirty="0" smtClean="0">
              <a:latin typeface="Arial" pitchFamily="34" charset="0"/>
              <a:cs typeface="Arial" pitchFamily="34" charset="0"/>
            </a:endParaRPr>
          </a:p>
          <a:p>
            <a:pPr algn="ctr"/>
            <a:r>
              <a:rPr lang="en-IN" sz="1600" dirty="0" smtClean="0">
                <a:latin typeface="Arial" pitchFamily="34" charset="0"/>
                <a:cs typeface="Arial" pitchFamily="34" charset="0"/>
              </a:rPr>
              <a:t>To increase the awareness and appreciation of Srila Prabhupada - his message, </a:t>
            </a:r>
          </a:p>
          <a:p>
            <a:pPr algn="ctr"/>
            <a:r>
              <a:rPr lang="en-IN" sz="1600" dirty="0" smtClean="0">
                <a:latin typeface="Arial" pitchFamily="34" charset="0"/>
                <a:cs typeface="Arial" pitchFamily="34" charset="0"/>
              </a:rPr>
              <a:t>his saintly personality, his character, his mission and his institution</a:t>
            </a:r>
          </a:p>
          <a:p>
            <a:pPr algn="ctr"/>
            <a:endParaRPr lang="en-US" dirty="0" smtClean="0">
              <a:latin typeface="Arial" pitchFamily="34" charset="0"/>
              <a:cs typeface="Arial" pitchFamily="34" charset="0"/>
            </a:endParaRPr>
          </a:p>
          <a:p>
            <a:pPr algn="ctr"/>
            <a:r>
              <a:rPr lang="en-US" sz="2400" b="1" dirty="0" smtClean="0">
                <a:latin typeface="Arial" pitchFamily="34" charset="0"/>
                <a:cs typeface="Arial" pitchFamily="34" charset="0"/>
              </a:rPr>
              <a:t>OBJECTIVE 4:</a:t>
            </a:r>
            <a:endParaRPr lang="en-IN" sz="2400" b="1" dirty="0" smtClean="0">
              <a:latin typeface="Arial" pitchFamily="34" charset="0"/>
              <a:cs typeface="Arial" pitchFamily="34" charset="0"/>
            </a:endParaRPr>
          </a:p>
          <a:p>
            <a:pPr algn="ctr"/>
            <a:endParaRPr lang="en-US" dirty="0" smtClean="0">
              <a:latin typeface="Arial" pitchFamily="34" charset="0"/>
              <a:cs typeface="Arial" pitchFamily="34" charset="0"/>
            </a:endParaRPr>
          </a:p>
          <a:p>
            <a:pPr algn="ctr"/>
            <a:r>
              <a:rPr lang="en-IN" sz="1600" dirty="0" smtClean="0">
                <a:latin typeface="Arial" pitchFamily="34" charset="0"/>
                <a:cs typeface="Arial" pitchFamily="34" charset="0"/>
              </a:rPr>
              <a:t>To distribute Srila Prabhupada’s books to desired target audience by engaging and inspiring them</a:t>
            </a:r>
          </a:p>
          <a:p>
            <a:pPr algn="ctr"/>
            <a:endParaRPr lang="en-US" dirty="0" smtClean="0">
              <a:latin typeface="Arial" pitchFamily="34" charset="0"/>
              <a:cs typeface="Arial" pitchFamily="34" charset="0"/>
            </a:endParaRPr>
          </a:p>
          <a:p>
            <a:pPr algn="ctr"/>
            <a:r>
              <a:rPr lang="en-US" sz="2400" b="1" dirty="0" smtClean="0">
                <a:latin typeface="Arial" pitchFamily="34" charset="0"/>
                <a:cs typeface="Arial" pitchFamily="34" charset="0"/>
              </a:rPr>
              <a:t>OBJECTIVE 7:</a:t>
            </a:r>
            <a:endParaRPr lang="en-IN" sz="2400" b="1" dirty="0" smtClean="0">
              <a:latin typeface="Arial" pitchFamily="34" charset="0"/>
              <a:cs typeface="Arial" pitchFamily="34" charset="0"/>
            </a:endParaRPr>
          </a:p>
          <a:p>
            <a:pPr algn="ctr"/>
            <a:endParaRPr lang="en-US" dirty="0" smtClean="0">
              <a:latin typeface="Arial" pitchFamily="34" charset="0"/>
              <a:cs typeface="Arial" pitchFamily="34" charset="0"/>
            </a:endParaRPr>
          </a:p>
          <a:p>
            <a:pPr algn="ctr"/>
            <a:r>
              <a:rPr lang="en-IN" sz="1600" dirty="0" smtClean="0">
                <a:latin typeface="Arial" pitchFamily="34" charset="0"/>
                <a:cs typeface="Arial" pitchFamily="34" charset="0"/>
              </a:rPr>
              <a:t>To increase Krishna consciousness among the desired sections of the society.</a:t>
            </a:r>
          </a:p>
          <a:p>
            <a:pPr algn="ctr"/>
            <a:endParaRPr lang="en-IN" dirty="0" smtClean="0">
              <a:latin typeface="Arial" pitchFamily="34" charset="0"/>
              <a:cs typeface="Arial" pitchFamily="34" charset="0"/>
            </a:endParaRPr>
          </a:p>
          <a:p>
            <a:pPr algn="ctr"/>
            <a:endParaRPr lang="en-US" dirty="0" smtClean="0">
              <a:latin typeface="Arial" pitchFamily="34" charset="0"/>
              <a:cs typeface="Arial" pitchFamily="34" charset="0"/>
            </a:endParaRPr>
          </a:p>
          <a:p>
            <a:pPr algn="ctr"/>
            <a:endParaRPr lang="en-IN" dirty="0" smtClean="0">
              <a:latin typeface="Arial" pitchFamily="34" charset="0"/>
              <a:cs typeface="Arial" pitchFamily="34" charset="0"/>
            </a:endParaRPr>
          </a:p>
          <a:p>
            <a:pPr algn="ctr"/>
            <a:endParaRPr lang="en-US" b="1" dirty="0" smtClean="0">
              <a:latin typeface="Arial" pitchFamily="34" charset="0"/>
              <a:cs typeface="Arial" pitchFamily="34" charset="0"/>
            </a:endParaRPr>
          </a:p>
          <a:p>
            <a:pPr algn="ctr"/>
            <a:endParaRPr lang="en-IN"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228600"/>
            <a:ext cx="5955476" cy="646331"/>
          </a:xfrm>
          <a:prstGeom prst="rect">
            <a:avLst/>
          </a:prstGeom>
          <a:noFill/>
        </p:spPr>
        <p:txBody>
          <a:bodyPr wrap="none" rtlCol="0">
            <a:spAutoFit/>
          </a:bodyPr>
          <a:lstStyle/>
          <a:p>
            <a:r>
              <a:rPr lang="en-US" sz="3600" b="1" dirty="0" smtClean="0">
                <a:latin typeface="Arial" pitchFamily="34" charset="0"/>
                <a:cs typeface="Arial" pitchFamily="34" charset="0"/>
              </a:rPr>
              <a:t>MEASURES:OBJECTIVE 1</a:t>
            </a:r>
            <a:endParaRPr lang="en-IN" sz="3600" b="1"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728663" y="1524000"/>
            <a:ext cx="7686675" cy="4190999"/>
          </a:xfrm>
          <a:prstGeom prst="rect">
            <a:avLst/>
          </a:prstGeom>
          <a:noFill/>
          <a:ln w="9525">
            <a:noFill/>
            <a:miter lim="800000"/>
            <a:headEnd/>
            <a:tailEnd/>
          </a:ln>
        </p:spPr>
      </p:pic>
      <p:sp>
        <p:nvSpPr>
          <p:cNvPr id="6" name="5-Point Star 5"/>
          <p:cNvSpPr/>
          <p:nvPr/>
        </p:nvSpPr>
        <p:spPr>
          <a:xfrm>
            <a:off x="4648200" y="22098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5-Point Star 6"/>
          <p:cNvSpPr/>
          <p:nvPr/>
        </p:nvSpPr>
        <p:spPr>
          <a:xfrm>
            <a:off x="5105400" y="32004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5-Point Star 7"/>
          <p:cNvSpPr/>
          <p:nvPr/>
        </p:nvSpPr>
        <p:spPr>
          <a:xfrm>
            <a:off x="3048000" y="42672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5-Point Star 8"/>
          <p:cNvSpPr/>
          <p:nvPr/>
        </p:nvSpPr>
        <p:spPr>
          <a:xfrm>
            <a:off x="3048000" y="48768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5-Point Star 9"/>
          <p:cNvSpPr/>
          <p:nvPr/>
        </p:nvSpPr>
        <p:spPr>
          <a:xfrm>
            <a:off x="3124200" y="54864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5-Point Star 10"/>
          <p:cNvSpPr/>
          <p:nvPr/>
        </p:nvSpPr>
        <p:spPr>
          <a:xfrm>
            <a:off x="5486400" y="6477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715000" y="6428601"/>
            <a:ext cx="3127779"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Measures for which data is not available</a:t>
            </a:r>
            <a:endParaRPr lang="en-IN" sz="12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9965" y="228600"/>
            <a:ext cx="5374035" cy="646331"/>
          </a:xfrm>
          <a:prstGeom prst="rect">
            <a:avLst/>
          </a:prstGeom>
          <a:noFill/>
        </p:spPr>
        <p:txBody>
          <a:bodyPr wrap="none" rtlCol="0">
            <a:spAutoFit/>
          </a:bodyPr>
          <a:lstStyle/>
          <a:p>
            <a:r>
              <a:rPr lang="en-US" sz="3600" b="1" dirty="0" smtClean="0">
                <a:latin typeface="Arial" pitchFamily="34" charset="0"/>
                <a:cs typeface="Arial" pitchFamily="34" charset="0"/>
              </a:rPr>
              <a:t>CHANTING STATISTICS</a:t>
            </a:r>
            <a:endParaRPr lang="en-IN" sz="3600" b="1" dirty="0">
              <a:latin typeface="Arial" pitchFamily="34" charset="0"/>
              <a:cs typeface="Arial" pitchFamily="34" charset="0"/>
            </a:endParaRPr>
          </a:p>
        </p:txBody>
      </p:sp>
      <p:graphicFrame>
        <p:nvGraphicFramePr>
          <p:cNvPr id="4" name="Table 3"/>
          <p:cNvGraphicFramePr>
            <a:graphicFrameLocks noGrp="1"/>
          </p:cNvGraphicFramePr>
          <p:nvPr/>
        </p:nvGraphicFramePr>
        <p:xfrm>
          <a:off x="0" y="1600200"/>
          <a:ext cx="9144000" cy="4622800"/>
        </p:xfrm>
        <a:graphic>
          <a:graphicData uri="http://schemas.openxmlformats.org/drawingml/2006/table">
            <a:tbl>
              <a:tblPr firstRow="1" bandRow="1">
                <a:tableStyleId>{B301B821-A1FF-4177-AEE7-76D212191A09}</a:tableStyleId>
              </a:tblPr>
              <a:tblGrid>
                <a:gridCol w="1600200"/>
                <a:gridCol w="2286000"/>
                <a:gridCol w="1600200"/>
                <a:gridCol w="1828800"/>
                <a:gridCol w="1828800"/>
              </a:tblGrid>
              <a:tr h="370840">
                <a:tc>
                  <a:txBody>
                    <a:bodyPr/>
                    <a:lstStyle/>
                    <a:p>
                      <a:r>
                        <a:rPr lang="en-US" sz="1200" dirty="0" smtClean="0">
                          <a:solidFill>
                            <a:schemeClr val="tx1"/>
                          </a:solidFill>
                          <a:latin typeface="Arial" pitchFamily="34" charset="0"/>
                          <a:cs typeface="Arial" pitchFamily="34" charset="0"/>
                        </a:rPr>
                        <a:t>Rounds of Chanting</a:t>
                      </a:r>
                      <a:endParaRPr lang="en-IN" sz="1200" dirty="0">
                        <a:solidFill>
                          <a:schemeClr val="tx1"/>
                        </a:solidFill>
                        <a:latin typeface="Arial" pitchFamily="34" charset="0"/>
                        <a:cs typeface="Arial" pitchFamily="34" charset="0"/>
                      </a:endParaRPr>
                    </a:p>
                  </a:txBody>
                  <a:tcPr/>
                </a:tc>
                <a:tc>
                  <a:txBody>
                    <a:bodyPr/>
                    <a:lstStyle/>
                    <a:p>
                      <a:r>
                        <a:rPr lang="en-US" sz="1200" dirty="0" err="1" smtClean="0">
                          <a:solidFill>
                            <a:schemeClr val="tx1"/>
                          </a:solidFill>
                          <a:latin typeface="Arial" pitchFamily="34" charset="0"/>
                          <a:cs typeface="Arial" pitchFamily="34" charset="0"/>
                        </a:rPr>
                        <a:t>Harinaam</a:t>
                      </a:r>
                      <a:r>
                        <a:rPr lang="en-US" sz="1200" dirty="0" smtClean="0">
                          <a:solidFill>
                            <a:schemeClr val="tx1"/>
                          </a:solidFill>
                          <a:latin typeface="Arial" pitchFamily="34" charset="0"/>
                          <a:cs typeface="Arial" pitchFamily="34" charset="0"/>
                        </a:rPr>
                        <a:t> </a:t>
                      </a:r>
                      <a:r>
                        <a:rPr lang="en-US" sz="1200" dirty="0" err="1" smtClean="0">
                          <a:solidFill>
                            <a:schemeClr val="tx1"/>
                          </a:solidFill>
                          <a:latin typeface="Arial" pitchFamily="34" charset="0"/>
                          <a:cs typeface="Arial" pitchFamily="34" charset="0"/>
                        </a:rPr>
                        <a:t>Mantapa</a:t>
                      </a:r>
                      <a:endParaRPr lang="en-IN" sz="1200" dirty="0">
                        <a:solidFill>
                          <a:schemeClr val="tx1"/>
                        </a:solidFill>
                        <a:latin typeface="Arial" pitchFamily="34" charset="0"/>
                        <a:cs typeface="Arial" pitchFamily="34" charset="0"/>
                      </a:endParaRPr>
                    </a:p>
                  </a:txBody>
                  <a:tcPr/>
                </a:tc>
                <a:tc>
                  <a:txBody>
                    <a:bodyPr/>
                    <a:lstStyle/>
                    <a:p>
                      <a:r>
                        <a:rPr lang="en-US" sz="1200" dirty="0" smtClean="0">
                          <a:solidFill>
                            <a:schemeClr val="tx1"/>
                          </a:solidFill>
                          <a:latin typeface="Arial" pitchFamily="34" charset="0"/>
                          <a:cs typeface="Arial" pitchFamily="34" charset="0"/>
                        </a:rPr>
                        <a:t>FOLK Boys</a:t>
                      </a:r>
                      <a:endParaRPr lang="en-IN" sz="1200" dirty="0">
                        <a:solidFill>
                          <a:schemeClr val="tx1"/>
                        </a:solidFill>
                        <a:latin typeface="Arial" pitchFamily="34" charset="0"/>
                        <a:cs typeface="Arial" pitchFamily="34" charset="0"/>
                      </a:endParaRPr>
                    </a:p>
                  </a:txBody>
                  <a:tcPr/>
                </a:tc>
                <a:tc>
                  <a:txBody>
                    <a:bodyPr/>
                    <a:lstStyle/>
                    <a:p>
                      <a:r>
                        <a:rPr lang="en-US" sz="1200" dirty="0" smtClean="0">
                          <a:solidFill>
                            <a:schemeClr val="tx1"/>
                          </a:solidFill>
                          <a:latin typeface="Arial" pitchFamily="34" charset="0"/>
                          <a:cs typeface="Arial" pitchFamily="34" charset="0"/>
                        </a:rPr>
                        <a:t>Brahmachari Ashram</a:t>
                      </a:r>
                      <a:endParaRPr lang="en-IN" sz="1200" dirty="0">
                        <a:solidFill>
                          <a:schemeClr val="tx1"/>
                        </a:solidFill>
                        <a:latin typeface="Arial" pitchFamily="34" charset="0"/>
                        <a:cs typeface="Arial" pitchFamily="34" charset="0"/>
                      </a:endParaRPr>
                    </a:p>
                  </a:txBody>
                  <a:tcPr/>
                </a:tc>
                <a:tc>
                  <a:txBody>
                    <a:bodyPr/>
                    <a:lstStyle/>
                    <a:p>
                      <a:r>
                        <a:rPr lang="en-US" sz="1200" dirty="0" smtClean="0">
                          <a:solidFill>
                            <a:schemeClr val="tx1"/>
                          </a:solidFill>
                          <a:latin typeface="Arial" pitchFamily="34" charset="0"/>
                          <a:cs typeface="Arial" pitchFamily="34" charset="0"/>
                        </a:rPr>
                        <a:t>Employees</a:t>
                      </a:r>
                    </a:p>
                    <a:p>
                      <a:r>
                        <a:rPr lang="en-US" sz="1200" b="0" i="1" dirty="0" smtClean="0">
                          <a:solidFill>
                            <a:schemeClr val="tx1"/>
                          </a:solidFill>
                          <a:latin typeface="Arial" pitchFamily="34" charset="0"/>
                          <a:cs typeface="Arial" pitchFamily="34" charset="0"/>
                        </a:rPr>
                        <a:t>***Committed Rounds</a:t>
                      </a:r>
                      <a:endParaRPr lang="en-IN" sz="1200" b="0" i="1" dirty="0">
                        <a:solidFill>
                          <a:schemeClr val="tx1"/>
                        </a:solidFill>
                        <a:latin typeface="Arial" pitchFamily="34" charset="0"/>
                        <a:cs typeface="Arial" pitchFamily="34" charset="0"/>
                      </a:endParaRPr>
                    </a:p>
                  </a:txBody>
                  <a:tcPr/>
                </a:tc>
              </a:tr>
              <a:tr h="370840">
                <a:tc>
                  <a:txBody>
                    <a:bodyPr/>
                    <a:lstStyle/>
                    <a:p>
                      <a:r>
                        <a:rPr lang="en-US" sz="1200" dirty="0" smtClean="0">
                          <a:solidFill>
                            <a:schemeClr val="tx1"/>
                          </a:solidFill>
                          <a:latin typeface="Arial" pitchFamily="34" charset="0"/>
                          <a:cs typeface="Arial" pitchFamily="34" charset="0"/>
                        </a:rPr>
                        <a:t>1</a:t>
                      </a:r>
                      <a:r>
                        <a:rPr lang="en-US" sz="1200" baseline="0" dirty="0" smtClean="0">
                          <a:solidFill>
                            <a:schemeClr val="tx1"/>
                          </a:solidFill>
                          <a:latin typeface="Arial" pitchFamily="34" charset="0"/>
                          <a:cs typeface="Arial" pitchFamily="34" charset="0"/>
                        </a:rPr>
                        <a:t> Round</a:t>
                      </a:r>
                      <a:endParaRPr lang="en-IN" sz="1200" dirty="0">
                        <a:solidFill>
                          <a:schemeClr val="tx1"/>
                        </a:solidFill>
                        <a:latin typeface="Arial" pitchFamily="34" charset="0"/>
                        <a:cs typeface="Arial" pitchFamily="34" charset="0"/>
                      </a:endParaRPr>
                    </a:p>
                  </a:txBody>
                  <a:tcPr anchor="ctr"/>
                </a:tc>
                <a:tc>
                  <a:txBody>
                    <a:bodyPr/>
                    <a:lstStyle/>
                    <a:p>
                      <a:r>
                        <a:rPr lang="en-IN" sz="1200" b="1" u="sng" dirty="0" smtClean="0">
                          <a:solidFill>
                            <a:schemeClr val="tx1"/>
                          </a:solidFill>
                          <a:latin typeface="Arial" pitchFamily="34" charset="0"/>
                          <a:cs typeface="Arial" pitchFamily="34" charset="0"/>
                        </a:rPr>
                        <a:t>7,36,388</a:t>
                      </a:r>
                      <a:r>
                        <a:rPr lang="en-IN" sz="1200" dirty="0" smtClean="0">
                          <a:solidFill>
                            <a:schemeClr val="tx1"/>
                          </a:solidFill>
                          <a:latin typeface="Arial" pitchFamily="34" charset="0"/>
                          <a:cs typeface="Arial" pitchFamily="34" charset="0"/>
                        </a:rPr>
                        <a:t>;  20%   FY 13-14</a:t>
                      </a:r>
                    </a:p>
                    <a:p>
                      <a:r>
                        <a:rPr lang="en-IN" sz="1200" dirty="0" smtClean="0">
                          <a:solidFill>
                            <a:schemeClr val="tx1"/>
                          </a:solidFill>
                          <a:latin typeface="Arial" pitchFamily="34" charset="0"/>
                          <a:cs typeface="Arial" pitchFamily="34" charset="0"/>
                        </a:rPr>
                        <a:t>11,39,193; 27% FY 12-13</a:t>
                      </a:r>
                      <a:endParaRPr lang="en-IN" sz="1200" dirty="0">
                        <a:solidFill>
                          <a:schemeClr val="tx1"/>
                        </a:solidFill>
                        <a:latin typeface="Arial" pitchFamily="34" charset="0"/>
                        <a:cs typeface="Arial" pitchFamily="34" charset="0"/>
                      </a:endParaRPr>
                    </a:p>
                  </a:txBody>
                  <a:tcPr anchor="ctr"/>
                </a:tc>
                <a:tc>
                  <a:txBody>
                    <a:bodyPr/>
                    <a:lstStyle/>
                    <a:p>
                      <a:pPr algn="l"/>
                      <a:r>
                        <a:rPr lang="en-US" sz="1200" dirty="0" smtClean="0">
                          <a:solidFill>
                            <a:schemeClr val="tx1"/>
                          </a:solidFill>
                          <a:latin typeface="Arial" pitchFamily="34" charset="0"/>
                          <a:cs typeface="Arial" pitchFamily="34" charset="0"/>
                        </a:rPr>
                        <a:t>31 Boys</a:t>
                      </a:r>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1 Employee</a:t>
                      </a:r>
                    </a:p>
                    <a:p>
                      <a:endParaRPr lang="en-IN" sz="1200" dirty="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2 Rounds</a:t>
                      </a:r>
                      <a:endParaRPr lang="en-IN" sz="1200" dirty="0">
                        <a:solidFill>
                          <a:schemeClr val="tx1"/>
                        </a:solidFill>
                        <a:latin typeface="Arial" pitchFamily="34" charset="0"/>
                        <a:cs typeface="Arial" pitchFamily="34" charset="0"/>
                      </a:endParaRPr>
                    </a:p>
                  </a:txBody>
                  <a:tcPr anchor="ctr"/>
                </a:tc>
                <a:tc>
                  <a:txBody>
                    <a:bodyPr/>
                    <a:lstStyle/>
                    <a:p>
                      <a:endParaRPr lang="en-IN" sz="1200" dirty="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40 Boys</a:t>
                      </a:r>
                    </a:p>
                  </a:txBody>
                  <a:tcPr marL="9525" marR="9525" marT="9525" marB="0" anchor="ctr"/>
                </a:tc>
                <a:tc>
                  <a:txBody>
                    <a:bodyPr/>
                    <a:lstStyle/>
                    <a:p>
                      <a:endParaRPr lang="en-IN" sz="120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3 Rounds</a:t>
                      </a:r>
                      <a:endParaRPr lang="en-IN" sz="1200" dirty="0">
                        <a:solidFill>
                          <a:schemeClr val="tx1"/>
                        </a:solidFill>
                        <a:latin typeface="Arial" pitchFamily="34" charset="0"/>
                        <a:cs typeface="Arial" pitchFamily="34" charset="0"/>
                      </a:endParaRPr>
                    </a:p>
                  </a:txBody>
                  <a:tcPr anchor="ctr"/>
                </a:tc>
                <a:tc>
                  <a:txBody>
                    <a:bodyPr/>
                    <a:lstStyle/>
                    <a:p>
                      <a:endParaRPr lang="en-IN" sz="1200" dirty="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2 Boys</a:t>
                      </a:r>
                    </a:p>
                  </a:txBody>
                  <a:tcPr marL="9525" marR="9525" marT="9525" marB="0" anchor="ctr"/>
                </a:tc>
                <a:tc>
                  <a:txBody>
                    <a:bodyPr/>
                    <a:lstStyle/>
                    <a:p>
                      <a:endParaRPr lang="en-IN" sz="120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4 Rounds</a:t>
                      </a:r>
                      <a:endParaRPr lang="en-IN" sz="1200" dirty="0">
                        <a:solidFill>
                          <a:schemeClr val="tx1"/>
                        </a:solidFill>
                        <a:latin typeface="Arial" pitchFamily="34" charset="0"/>
                        <a:cs typeface="Arial" pitchFamily="34" charset="0"/>
                      </a:endParaRPr>
                    </a:p>
                  </a:txBody>
                  <a:tcPr anchor="ctr"/>
                </a:tc>
                <a:tc>
                  <a:txBody>
                    <a:bodyPr/>
                    <a:lstStyle/>
                    <a:p>
                      <a:endParaRPr lang="en-IN" sz="1200" dirty="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35 Boys</a:t>
                      </a:r>
                    </a:p>
                  </a:txBody>
                  <a:tcPr marL="9525" marR="9525" marT="9525" marB="0" anchor="ctr"/>
                </a:tc>
                <a:tc>
                  <a:txBody>
                    <a:bodyPr/>
                    <a:lstStyle/>
                    <a:p>
                      <a:endParaRPr lang="en-IN" sz="120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2 Employees</a:t>
                      </a:r>
                      <a:endParaRPr lang="en-IN" sz="1200" dirty="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5 Rounds</a:t>
                      </a:r>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a:t>
                      </a:r>
                      <a:r>
                        <a:rPr kumimoji="0" lang="en-IN" sz="1200" kern="1200" baseline="0" dirty="0" smtClean="0">
                          <a:solidFill>
                            <a:schemeClr val="tx1"/>
                          </a:solidFill>
                          <a:latin typeface="Arial" pitchFamily="34" charset="0"/>
                          <a:ea typeface="+mn-ea"/>
                          <a:cs typeface="Arial" pitchFamily="34" charset="0"/>
                        </a:rPr>
                        <a:t> </a:t>
                      </a:r>
                      <a:r>
                        <a:rPr kumimoji="0" lang="en-IN" sz="1200" kern="1200" dirty="0" smtClean="0">
                          <a:solidFill>
                            <a:schemeClr val="tx1"/>
                          </a:solidFill>
                          <a:latin typeface="Arial" pitchFamily="34" charset="0"/>
                          <a:ea typeface="+mn-ea"/>
                          <a:cs typeface="Arial" pitchFamily="34" charset="0"/>
                        </a:rPr>
                        <a:t>2 Boys</a:t>
                      </a:r>
                    </a:p>
                  </a:txBody>
                  <a:tcPr marL="9525" marR="9525" marT="9525" marB="0" anchor="ctr"/>
                </a:tc>
                <a:tc>
                  <a:txBody>
                    <a:bodyPr/>
                    <a:lstStyle/>
                    <a:p>
                      <a:endParaRPr lang="en-IN" sz="120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6 Rounds</a:t>
                      </a:r>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15 Boys</a:t>
                      </a:r>
                    </a:p>
                  </a:txBody>
                  <a:tcPr marL="9525" marR="9525" marT="9525" marB="0" anchor="ctr"/>
                </a:tc>
                <a:tc>
                  <a:txBody>
                    <a:bodyPr/>
                    <a:lstStyle/>
                    <a:p>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8 Rounds</a:t>
                      </a:r>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31</a:t>
                      </a:r>
                      <a:r>
                        <a:rPr kumimoji="0" lang="en-IN" sz="1200" kern="1200" baseline="0" dirty="0" smtClean="0">
                          <a:solidFill>
                            <a:schemeClr val="tx1"/>
                          </a:solidFill>
                          <a:latin typeface="Arial" pitchFamily="34" charset="0"/>
                          <a:ea typeface="+mn-ea"/>
                          <a:cs typeface="Arial" pitchFamily="34" charset="0"/>
                        </a:rPr>
                        <a:t> </a:t>
                      </a:r>
                      <a:r>
                        <a:rPr kumimoji="0" lang="en-IN" sz="1200" kern="1200" dirty="0" smtClean="0">
                          <a:solidFill>
                            <a:schemeClr val="tx1"/>
                          </a:solidFill>
                          <a:latin typeface="Arial" pitchFamily="34" charset="0"/>
                          <a:ea typeface="+mn-ea"/>
                          <a:cs typeface="Arial" pitchFamily="34" charset="0"/>
                        </a:rPr>
                        <a:t>Boys</a:t>
                      </a:r>
                    </a:p>
                  </a:txBody>
                  <a:tcPr marL="9525" marR="9525" marT="9525" marB="0" anchor="ctr"/>
                </a:tc>
                <a:tc>
                  <a:txBody>
                    <a:bodyPr/>
                    <a:lstStyle/>
                    <a:p>
                      <a:endParaRPr lang="en-IN" sz="1200" dirty="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4 Employees</a:t>
                      </a:r>
                      <a:endParaRPr lang="en-IN" sz="1200" dirty="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10 Rounds</a:t>
                      </a:r>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4 Boys</a:t>
                      </a:r>
                    </a:p>
                  </a:txBody>
                  <a:tcPr marL="9525" marR="9525" marT="9525" marB="0" anchor="ctr"/>
                </a:tc>
                <a:tc>
                  <a:txBody>
                    <a:bodyPr/>
                    <a:lstStyle/>
                    <a:p>
                      <a:endParaRPr lang="en-IN" sz="1200" dirty="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1 Employee</a:t>
                      </a:r>
                      <a:endParaRPr lang="en-IN" sz="1200" dirty="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12 Rounds</a:t>
                      </a:r>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3 Boys</a:t>
                      </a:r>
                    </a:p>
                  </a:txBody>
                  <a:tcPr marL="9525" marR="9525" marT="9525" marB="0" anchor="ctr"/>
                </a:tc>
                <a:tc>
                  <a:txBody>
                    <a:bodyPr/>
                    <a:lstStyle/>
                    <a:p>
                      <a:endParaRPr lang="en-IN" sz="1200">
                        <a:solidFill>
                          <a:schemeClr val="tx1"/>
                        </a:solidFill>
                        <a:latin typeface="Arial" pitchFamily="34" charset="0"/>
                        <a:cs typeface="Arial" pitchFamily="34" charset="0"/>
                      </a:endParaRPr>
                    </a:p>
                  </a:txBody>
                  <a:tcPr anchor="ctr"/>
                </a:tc>
                <a:tc>
                  <a:txBody>
                    <a:bodyPr/>
                    <a:lstStyle/>
                    <a:p>
                      <a:endParaRPr lang="en-IN" sz="1200" dirty="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13 Rounds</a:t>
                      </a:r>
                      <a:endParaRPr lang="en-IN" sz="1200" dirty="0">
                        <a:solidFill>
                          <a:schemeClr val="tx1"/>
                        </a:solidFill>
                        <a:latin typeface="Arial" pitchFamily="34" charset="0"/>
                        <a:cs typeface="Arial" pitchFamily="34" charset="0"/>
                      </a:endParaRPr>
                    </a:p>
                  </a:txBody>
                  <a:tcPr anchor="ctr"/>
                </a:tc>
                <a:tc>
                  <a:txBody>
                    <a:bodyPr/>
                    <a:lstStyle/>
                    <a:p>
                      <a:endParaRPr lang="en-IN" sz="120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1 Boys</a:t>
                      </a:r>
                    </a:p>
                  </a:txBody>
                  <a:tcPr marL="9525" marR="9525" marT="9525" marB="0" anchor="ctr"/>
                </a:tc>
                <a:tc>
                  <a:txBody>
                    <a:bodyPr/>
                    <a:lstStyle/>
                    <a:p>
                      <a:endParaRPr lang="en-IN" sz="1200">
                        <a:solidFill>
                          <a:schemeClr val="tx1"/>
                        </a:solidFill>
                        <a:latin typeface="Arial" pitchFamily="34" charset="0"/>
                        <a:cs typeface="Arial" pitchFamily="34" charset="0"/>
                      </a:endParaRPr>
                    </a:p>
                  </a:txBody>
                  <a:tcPr anchor="ctr"/>
                </a:tc>
                <a:tc>
                  <a:txBody>
                    <a:bodyPr/>
                    <a:lstStyle/>
                    <a:p>
                      <a:endParaRPr lang="en-IN" sz="1200" dirty="0">
                        <a:solidFill>
                          <a:schemeClr val="tx1"/>
                        </a:solidFill>
                        <a:latin typeface="Arial" pitchFamily="34" charset="0"/>
                        <a:cs typeface="Arial" pitchFamily="34" charset="0"/>
                      </a:endParaRPr>
                    </a:p>
                  </a:txBody>
                  <a:tcPr anchor="ctr"/>
                </a:tc>
              </a:tr>
              <a:tr h="370840">
                <a:tc>
                  <a:txBody>
                    <a:bodyPr/>
                    <a:lstStyle/>
                    <a:p>
                      <a:r>
                        <a:rPr lang="en-US" sz="1200" dirty="0" smtClean="0">
                          <a:solidFill>
                            <a:schemeClr val="tx1"/>
                          </a:solidFill>
                          <a:latin typeface="Arial" pitchFamily="34" charset="0"/>
                          <a:cs typeface="Arial" pitchFamily="34" charset="0"/>
                        </a:rPr>
                        <a:t>16 Rounds</a:t>
                      </a:r>
                      <a:endParaRPr lang="en-IN" sz="1200" dirty="0">
                        <a:solidFill>
                          <a:schemeClr val="tx1"/>
                        </a:solidFill>
                        <a:latin typeface="Arial" pitchFamily="34" charset="0"/>
                        <a:cs typeface="Arial" pitchFamily="34" charset="0"/>
                      </a:endParaRPr>
                    </a:p>
                  </a:txBody>
                  <a:tcPr anchor="ctr"/>
                </a:tc>
                <a:tc>
                  <a:txBody>
                    <a:bodyPr/>
                    <a:lstStyle/>
                    <a:p>
                      <a:endParaRPr lang="en-IN" sz="1200" dirty="0">
                        <a:solidFill>
                          <a:schemeClr val="tx1"/>
                        </a:solidFill>
                        <a:latin typeface="Arial" pitchFamily="34" charset="0"/>
                        <a:cs typeface="Arial" pitchFamily="34" charset="0"/>
                      </a:endParaRPr>
                    </a:p>
                  </a:txBody>
                  <a:tcPr anchor="ctr"/>
                </a:tc>
                <a:tc>
                  <a:txBody>
                    <a:bodyPr/>
                    <a:lstStyle/>
                    <a:p>
                      <a:pPr marL="0" algn="l" rtl="0" eaLnBrk="1" fontAlgn="b" latinLnBrk="0" hangingPunct="1"/>
                      <a:r>
                        <a:rPr kumimoji="0" lang="en-IN" sz="1200" kern="1200" dirty="0" smtClean="0">
                          <a:solidFill>
                            <a:schemeClr val="tx1"/>
                          </a:solidFill>
                          <a:latin typeface="Arial" pitchFamily="34" charset="0"/>
                          <a:ea typeface="+mn-ea"/>
                          <a:cs typeface="Arial" pitchFamily="34" charset="0"/>
                        </a:rPr>
                        <a:t> 120 Boys</a:t>
                      </a:r>
                    </a:p>
                  </a:txBody>
                  <a:tcPr marL="9525" marR="9525" marT="9525" marB="0" anchor="ctr"/>
                </a:tc>
                <a:tc>
                  <a:txBody>
                    <a:bodyPr/>
                    <a:lstStyle/>
                    <a:p>
                      <a:r>
                        <a:rPr lang="en-US" sz="1200" dirty="0" smtClean="0">
                          <a:solidFill>
                            <a:schemeClr val="tx1"/>
                          </a:solidFill>
                          <a:latin typeface="Arial" pitchFamily="34" charset="0"/>
                          <a:cs typeface="Arial" pitchFamily="34" charset="0"/>
                        </a:rPr>
                        <a:t> 76 Devotees</a:t>
                      </a:r>
                      <a:endParaRPr lang="en-IN" sz="1200" dirty="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69 Employees</a:t>
                      </a:r>
                      <a:endParaRPr lang="en-IN" sz="1200" dirty="0">
                        <a:solidFill>
                          <a:schemeClr val="tx1"/>
                        </a:solidFill>
                        <a:latin typeface="Arial" pitchFamily="34" charset="0"/>
                        <a:cs typeface="Arial" pitchFamily="34" charset="0"/>
                      </a:endParaRPr>
                    </a:p>
                  </a:txBody>
                  <a:tcPr anchor="ctr"/>
                </a:tc>
              </a:tr>
            </a:tbl>
          </a:graphicData>
        </a:graphic>
      </p:graphicFrame>
      <p:sp>
        <p:nvSpPr>
          <p:cNvPr id="5" name="TextBox 4"/>
          <p:cNvSpPr txBox="1"/>
          <p:nvPr/>
        </p:nvSpPr>
        <p:spPr>
          <a:xfrm>
            <a:off x="3581400" y="6248400"/>
            <a:ext cx="1309782" cy="276999"/>
          </a:xfrm>
          <a:prstGeom prst="rect">
            <a:avLst/>
          </a:prstGeom>
          <a:noFill/>
        </p:spPr>
        <p:txBody>
          <a:bodyPr wrap="none" rtlCol="0">
            <a:spAutoFit/>
          </a:bodyPr>
          <a:lstStyle/>
          <a:p>
            <a:r>
              <a:rPr lang="en-US" sz="1200" b="1" dirty="0" smtClean="0">
                <a:latin typeface="Arial" pitchFamily="34" charset="0"/>
                <a:cs typeface="Arial" pitchFamily="34" charset="0"/>
              </a:rPr>
              <a:t>Total: 284 Boys</a:t>
            </a:r>
            <a:endParaRPr lang="en-IN" sz="1200" b="1" dirty="0">
              <a:latin typeface="Arial" pitchFamily="34" charset="0"/>
              <a:cs typeface="Arial" pitchFamily="34" charset="0"/>
            </a:endParaRPr>
          </a:p>
        </p:txBody>
      </p:sp>
      <p:sp>
        <p:nvSpPr>
          <p:cNvPr id="6" name="TextBox 5"/>
          <p:cNvSpPr txBox="1"/>
          <p:nvPr/>
        </p:nvSpPr>
        <p:spPr>
          <a:xfrm>
            <a:off x="7315200" y="6248400"/>
            <a:ext cx="1660839" cy="276999"/>
          </a:xfrm>
          <a:prstGeom prst="rect">
            <a:avLst/>
          </a:prstGeom>
          <a:noFill/>
        </p:spPr>
        <p:txBody>
          <a:bodyPr wrap="none" rtlCol="0">
            <a:spAutoFit/>
          </a:bodyPr>
          <a:lstStyle/>
          <a:p>
            <a:r>
              <a:rPr lang="en-US" sz="1200" b="1" dirty="0" smtClean="0">
                <a:latin typeface="Arial" pitchFamily="34" charset="0"/>
                <a:cs typeface="Arial" pitchFamily="34" charset="0"/>
              </a:rPr>
              <a:t>Total: 77 Employees</a:t>
            </a:r>
            <a:endParaRPr lang="en-IN" sz="1200" b="1" dirty="0">
              <a:latin typeface="Arial" pitchFamily="34" charset="0"/>
              <a:cs typeface="Arial" pitchFamily="34" charset="0"/>
            </a:endParaRPr>
          </a:p>
        </p:txBody>
      </p:sp>
      <p:sp>
        <p:nvSpPr>
          <p:cNvPr id="7" name="TextBox 6"/>
          <p:cNvSpPr txBox="1"/>
          <p:nvPr/>
        </p:nvSpPr>
        <p:spPr>
          <a:xfrm>
            <a:off x="5052815" y="6581001"/>
            <a:ext cx="4091185"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Data missing for congregation members &amp; Grhasthas</a:t>
            </a:r>
            <a:endParaRPr lang="en-IN" sz="1200" b="1" dirty="0">
              <a:solidFill>
                <a:srgbClr val="C00000"/>
              </a:solidFill>
              <a:latin typeface="Arial" pitchFamily="34" charset="0"/>
              <a:cs typeface="Arial" pitchFamily="34" charset="0"/>
            </a:endParaRPr>
          </a:p>
        </p:txBody>
      </p:sp>
      <p:sp>
        <p:nvSpPr>
          <p:cNvPr id="8" name="5-Point Star 7"/>
          <p:cNvSpPr/>
          <p:nvPr/>
        </p:nvSpPr>
        <p:spPr>
          <a:xfrm>
            <a:off x="4876800" y="66294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228600"/>
            <a:ext cx="5955476" cy="646331"/>
          </a:xfrm>
          <a:prstGeom prst="rect">
            <a:avLst/>
          </a:prstGeom>
          <a:noFill/>
        </p:spPr>
        <p:txBody>
          <a:bodyPr wrap="none" rtlCol="0">
            <a:spAutoFit/>
          </a:bodyPr>
          <a:lstStyle/>
          <a:p>
            <a:r>
              <a:rPr lang="en-US" sz="3600" b="1" dirty="0" smtClean="0">
                <a:latin typeface="Arial" pitchFamily="34" charset="0"/>
                <a:cs typeface="Arial" pitchFamily="34" charset="0"/>
              </a:rPr>
              <a:t>MEASURES:OBJECTIVE 3</a:t>
            </a:r>
            <a:endParaRPr lang="en-IN" sz="3600" b="1" dirty="0">
              <a:latin typeface="Arial" pitchFamily="34" charset="0"/>
              <a:cs typeface="Arial" pitchFamily="34" charset="0"/>
            </a:endParaRPr>
          </a:p>
        </p:txBody>
      </p:sp>
      <p:sp>
        <p:nvSpPr>
          <p:cNvPr id="11" name="5-Point Star 10"/>
          <p:cNvSpPr/>
          <p:nvPr/>
        </p:nvSpPr>
        <p:spPr>
          <a:xfrm>
            <a:off x="5486400" y="6477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715000" y="6428601"/>
            <a:ext cx="3127779"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Measures for which data is not available</a:t>
            </a:r>
            <a:endParaRPr lang="en-IN" sz="1200" b="1" dirty="0">
              <a:solidFill>
                <a:srgbClr val="C00000"/>
              </a:solidFill>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57200" y="1828800"/>
            <a:ext cx="8305799" cy="2652713"/>
          </a:xfrm>
          <a:prstGeom prst="rect">
            <a:avLst/>
          </a:prstGeom>
          <a:noFill/>
          <a:ln w="9525">
            <a:noFill/>
            <a:miter lim="800000"/>
            <a:headEnd/>
            <a:tailEnd/>
          </a:ln>
        </p:spPr>
      </p:pic>
      <p:sp>
        <p:nvSpPr>
          <p:cNvPr id="13" name="5-Point Star 12"/>
          <p:cNvSpPr/>
          <p:nvPr/>
        </p:nvSpPr>
        <p:spPr>
          <a:xfrm>
            <a:off x="2895600" y="25146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5-Point Star 13"/>
          <p:cNvSpPr/>
          <p:nvPr/>
        </p:nvSpPr>
        <p:spPr>
          <a:xfrm>
            <a:off x="2895600" y="3048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5-Point Star 14"/>
          <p:cNvSpPr/>
          <p:nvPr/>
        </p:nvSpPr>
        <p:spPr>
          <a:xfrm>
            <a:off x="2895600" y="38862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228600"/>
            <a:ext cx="5955476" cy="646331"/>
          </a:xfrm>
          <a:prstGeom prst="rect">
            <a:avLst/>
          </a:prstGeom>
          <a:noFill/>
        </p:spPr>
        <p:txBody>
          <a:bodyPr wrap="none" rtlCol="0">
            <a:spAutoFit/>
          </a:bodyPr>
          <a:lstStyle/>
          <a:p>
            <a:r>
              <a:rPr lang="en-US" sz="3600" b="1" dirty="0" smtClean="0">
                <a:latin typeface="Arial" pitchFamily="34" charset="0"/>
                <a:cs typeface="Arial" pitchFamily="34" charset="0"/>
              </a:rPr>
              <a:t>MEASURES:OBJECTIVE 4</a:t>
            </a:r>
            <a:endParaRPr lang="en-IN" sz="3600" b="1" dirty="0">
              <a:latin typeface="Arial" pitchFamily="34" charset="0"/>
              <a:cs typeface="Arial" pitchFamily="34" charset="0"/>
            </a:endParaRPr>
          </a:p>
        </p:txBody>
      </p:sp>
      <p:sp>
        <p:nvSpPr>
          <p:cNvPr id="11" name="5-Point Star 10"/>
          <p:cNvSpPr/>
          <p:nvPr/>
        </p:nvSpPr>
        <p:spPr>
          <a:xfrm>
            <a:off x="5486400" y="6477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715000" y="6428601"/>
            <a:ext cx="3127779"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Measures for which data is not available</a:t>
            </a:r>
            <a:endParaRPr lang="en-IN" sz="1200" b="1" dirty="0">
              <a:solidFill>
                <a:srgbClr val="C00000"/>
              </a:solidFill>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728663" y="2514600"/>
            <a:ext cx="7686675"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4549" y="391180"/>
            <a:ext cx="8529451" cy="523220"/>
          </a:xfrm>
          <a:prstGeom prst="rect">
            <a:avLst/>
          </a:prstGeom>
          <a:noFill/>
        </p:spPr>
        <p:txBody>
          <a:bodyPr wrap="none" rtlCol="0">
            <a:spAutoFit/>
          </a:bodyPr>
          <a:lstStyle/>
          <a:p>
            <a:r>
              <a:rPr lang="en-US" sz="2800" b="1" dirty="0" smtClean="0">
                <a:latin typeface="Arial" pitchFamily="34" charset="0"/>
                <a:cs typeface="Arial" pitchFamily="34" charset="0"/>
              </a:rPr>
              <a:t>DISTRIBUTION OF SRILA PRABHUPADA BOOKS</a:t>
            </a:r>
            <a:endParaRPr lang="en-IN" sz="2800" b="1" dirty="0">
              <a:latin typeface="Arial" pitchFamily="34" charset="0"/>
              <a:cs typeface="Arial" pitchFamily="34" charset="0"/>
            </a:endParaRPr>
          </a:p>
        </p:txBody>
      </p:sp>
      <p:graphicFrame>
        <p:nvGraphicFramePr>
          <p:cNvPr id="5" name="Table 4"/>
          <p:cNvGraphicFramePr>
            <a:graphicFrameLocks noGrp="1"/>
          </p:cNvGraphicFramePr>
          <p:nvPr/>
        </p:nvGraphicFramePr>
        <p:xfrm>
          <a:off x="0" y="1478280"/>
          <a:ext cx="9144000" cy="4465320"/>
        </p:xfrm>
        <a:graphic>
          <a:graphicData uri="http://schemas.openxmlformats.org/drawingml/2006/table">
            <a:tbl>
              <a:tblPr firstRow="1" bandRow="1">
                <a:tableStyleId>{5C22544A-7EE6-4342-B048-85BDC9FD1C3A}</a:tableStyleId>
              </a:tblPr>
              <a:tblGrid>
                <a:gridCol w="5257800"/>
                <a:gridCol w="914400"/>
                <a:gridCol w="990600"/>
                <a:gridCol w="990600"/>
                <a:gridCol w="990600"/>
              </a:tblGrid>
              <a:tr h="370840">
                <a:tc>
                  <a:txBody>
                    <a:bodyPr/>
                    <a:lstStyle/>
                    <a:p>
                      <a:r>
                        <a:rPr lang="en-US" sz="1200" dirty="0" smtClean="0">
                          <a:solidFill>
                            <a:schemeClr val="tx1"/>
                          </a:solidFill>
                          <a:latin typeface="Arial" pitchFamily="34" charset="0"/>
                          <a:cs typeface="Arial" pitchFamily="34" charset="0"/>
                        </a:rPr>
                        <a:t>Particulars</a:t>
                      </a:r>
                      <a:endParaRPr lang="en-IN" sz="1200" dirty="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FY  11-12</a:t>
                      </a:r>
                      <a:endParaRPr lang="en-IN" sz="1200" dirty="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FY  12-13</a:t>
                      </a:r>
                      <a:endParaRPr lang="en-IN" sz="1200" dirty="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FY 13-14</a:t>
                      </a:r>
                      <a:endParaRPr lang="en-IN" sz="1200" dirty="0">
                        <a:solidFill>
                          <a:schemeClr val="tx1"/>
                        </a:solidFill>
                        <a:latin typeface="Arial" pitchFamily="34" charset="0"/>
                        <a:cs typeface="Arial" pitchFamily="34" charset="0"/>
                      </a:endParaRPr>
                    </a:p>
                  </a:txBody>
                  <a:tcPr anchor="ctr"/>
                </a:tc>
                <a:tc>
                  <a:txBody>
                    <a:bodyPr/>
                    <a:lstStyle/>
                    <a:p>
                      <a:r>
                        <a:rPr lang="en-US" sz="1200" dirty="0" smtClean="0">
                          <a:solidFill>
                            <a:schemeClr val="tx1"/>
                          </a:solidFill>
                          <a:latin typeface="Arial" pitchFamily="34" charset="0"/>
                          <a:cs typeface="Arial" pitchFamily="34" charset="0"/>
                        </a:rPr>
                        <a:t>Variance %</a:t>
                      </a:r>
                      <a:endParaRPr lang="en-IN" sz="1200" dirty="0">
                        <a:solidFill>
                          <a:schemeClr val="tx1"/>
                        </a:solidFill>
                        <a:latin typeface="Arial" pitchFamily="34" charset="0"/>
                        <a:cs typeface="Arial" pitchFamily="34" charset="0"/>
                      </a:endParaRPr>
                    </a:p>
                  </a:txBody>
                  <a:tcPr anchor="ctr"/>
                </a:tc>
              </a:tr>
              <a:tr h="370840">
                <a:tc>
                  <a:txBody>
                    <a:bodyPr/>
                    <a:lstStyle/>
                    <a:p>
                      <a:pPr>
                        <a:spcAft>
                          <a:spcPts val="0"/>
                        </a:spcAft>
                      </a:pPr>
                      <a:r>
                        <a:rPr lang="en-IN" sz="1200" b="1" dirty="0">
                          <a:solidFill>
                            <a:srgbClr val="000000"/>
                          </a:solidFill>
                          <a:latin typeface="Arial" pitchFamily="34" charset="0"/>
                          <a:ea typeface="Calibri"/>
                          <a:cs typeface="Arial" pitchFamily="34" charset="0"/>
                        </a:rPr>
                        <a:t>Number of </a:t>
                      </a:r>
                      <a:r>
                        <a:rPr lang="en-IN" sz="1200" b="1" dirty="0" err="1">
                          <a:solidFill>
                            <a:srgbClr val="000000"/>
                          </a:solidFill>
                          <a:latin typeface="Arial" pitchFamily="34" charset="0"/>
                          <a:ea typeface="Calibri"/>
                          <a:cs typeface="Arial" pitchFamily="34" charset="0"/>
                        </a:rPr>
                        <a:t>Srimad</a:t>
                      </a:r>
                      <a:r>
                        <a:rPr lang="en-IN" sz="1200" b="1" dirty="0">
                          <a:solidFill>
                            <a:srgbClr val="000000"/>
                          </a:solidFill>
                          <a:latin typeface="Arial" pitchFamily="34" charset="0"/>
                          <a:ea typeface="Calibri"/>
                          <a:cs typeface="Arial" pitchFamily="34" charset="0"/>
                        </a:rPr>
                        <a:t> </a:t>
                      </a:r>
                      <a:r>
                        <a:rPr lang="en-IN" sz="1200" b="1" dirty="0" err="1">
                          <a:solidFill>
                            <a:srgbClr val="000000"/>
                          </a:solidFill>
                          <a:latin typeface="Arial" pitchFamily="34" charset="0"/>
                          <a:ea typeface="Calibri"/>
                          <a:cs typeface="Arial" pitchFamily="34" charset="0"/>
                        </a:rPr>
                        <a:t>Bhagavatam</a:t>
                      </a:r>
                      <a:r>
                        <a:rPr lang="en-IN" sz="1200" b="1" dirty="0">
                          <a:solidFill>
                            <a:srgbClr val="000000"/>
                          </a:solidFill>
                          <a:latin typeface="Arial" pitchFamily="34" charset="0"/>
                          <a:ea typeface="Calibri"/>
                          <a:cs typeface="Arial" pitchFamily="34" charset="0"/>
                        </a:rPr>
                        <a:t> Sets Distributed </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1,863 </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1320</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927</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-30%</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172720">
                <a:tc>
                  <a:txBody>
                    <a:bodyPr/>
                    <a:lstStyle/>
                    <a:p>
                      <a:pP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r">
                        <a:spcAft>
                          <a:spcPts val="0"/>
                        </a:spcAft>
                      </a:pPr>
                      <a:endParaRPr lang="en-IN" sz="1200" b="1">
                        <a:latin typeface="Arial" pitchFamily="34" charset="0"/>
                        <a:ea typeface="Calibri"/>
                        <a:cs typeface="Arial" pitchFamily="34" charset="0"/>
                      </a:endParaRPr>
                    </a:p>
                  </a:txBody>
                  <a:tcPr marL="68580" marR="68580" marT="0" marB="0" anchor="ctr"/>
                </a:tc>
                <a:tc>
                  <a:txBody>
                    <a:bodyPr/>
                    <a:lstStyle/>
                    <a:p>
                      <a:pPr algn="r">
                        <a:spcAft>
                          <a:spcPts val="0"/>
                        </a:spcAft>
                      </a:pPr>
                      <a:endParaRPr lang="en-IN" sz="1200" b="1">
                        <a:latin typeface="Arial" pitchFamily="34" charset="0"/>
                        <a:ea typeface="Calibri"/>
                        <a:cs typeface="Arial" pitchFamily="34" charset="0"/>
                      </a:endParaRPr>
                    </a:p>
                  </a:txBody>
                  <a:tcPr marL="68580" marR="68580" marT="0" marB="0" anchor="ctr"/>
                </a:tc>
                <a:tc>
                  <a:txBody>
                    <a:bodyPr/>
                    <a:lstStyle/>
                    <a:p>
                      <a:endParaRPr lang="en-IN" sz="1200" b="1">
                        <a:latin typeface="Arial" pitchFamily="34" charset="0"/>
                        <a:ea typeface="Times New Roman"/>
                        <a:cs typeface="Arial" pitchFamily="34" charset="0"/>
                      </a:endParaRPr>
                    </a:p>
                  </a:txBody>
                  <a:tcPr marL="68580" marR="68580" marT="0" marB="0" anchor="ctr"/>
                </a:tc>
                <a:tc>
                  <a:txBody>
                    <a:bodyPr/>
                    <a:lstStyle/>
                    <a:p>
                      <a:endParaRPr lang="en-IN" sz="1200" b="1" dirty="0">
                        <a:latin typeface="Arial" pitchFamily="34" charset="0"/>
                        <a:ea typeface="Times New Roman"/>
                        <a:cs typeface="Arial" pitchFamily="34" charset="0"/>
                      </a:endParaRPr>
                    </a:p>
                  </a:txBody>
                  <a:tcPr marL="68580" marR="68580" marT="0" marB="0" anchor="ctr"/>
                </a:tc>
              </a:tr>
              <a:tr h="370840">
                <a:tc>
                  <a:txBody>
                    <a:bodyPr/>
                    <a:lstStyle/>
                    <a:p>
                      <a:pPr>
                        <a:spcAft>
                          <a:spcPts val="0"/>
                        </a:spcAft>
                      </a:pPr>
                      <a:r>
                        <a:rPr lang="en-IN" sz="1200" b="1" dirty="0">
                          <a:solidFill>
                            <a:srgbClr val="000000"/>
                          </a:solidFill>
                          <a:latin typeface="Arial" pitchFamily="34" charset="0"/>
                          <a:ea typeface="Calibri"/>
                          <a:cs typeface="Arial" pitchFamily="34" charset="0"/>
                        </a:rPr>
                        <a:t>Number of Books of Srila </a:t>
                      </a:r>
                      <a:r>
                        <a:rPr lang="en-IN" sz="1200" b="1" dirty="0" err="1">
                          <a:solidFill>
                            <a:srgbClr val="000000"/>
                          </a:solidFill>
                          <a:latin typeface="Arial" pitchFamily="34" charset="0"/>
                          <a:ea typeface="Calibri"/>
                          <a:cs typeface="Arial" pitchFamily="34" charset="0"/>
                        </a:rPr>
                        <a:t>Prabhupada</a:t>
                      </a:r>
                      <a:r>
                        <a:rPr lang="en-IN" sz="1200" b="1" dirty="0">
                          <a:solidFill>
                            <a:srgbClr val="000000"/>
                          </a:solidFill>
                          <a:latin typeface="Arial" pitchFamily="34" charset="0"/>
                          <a:ea typeface="Calibri"/>
                          <a:cs typeface="Arial" pitchFamily="34" charset="0"/>
                        </a:rPr>
                        <a:t> Distributed in the temple apart from the SB Sets</a:t>
                      </a:r>
                      <a:endParaRPr lang="en-IN" sz="1200" b="1" dirty="0">
                        <a:latin typeface="Arial" pitchFamily="34" charset="0"/>
                        <a:ea typeface="Calibri"/>
                        <a:cs typeface="Arial" pitchFamily="34" charset="0"/>
                      </a:endParaRPr>
                    </a:p>
                  </a:txBody>
                  <a:tcPr marL="68580" marR="68580" marT="0" marB="0" anchor="ctr"/>
                </a:tc>
                <a:tc>
                  <a:txBody>
                    <a:bodyPr/>
                    <a:lstStyle/>
                    <a:p>
                      <a:pPr algn="r">
                        <a:spcAft>
                          <a:spcPts val="0"/>
                        </a:spcAft>
                      </a:pPr>
                      <a:r>
                        <a:rPr lang="en-IN" sz="1200" b="1">
                          <a:solidFill>
                            <a:srgbClr val="000000"/>
                          </a:solidFill>
                          <a:latin typeface="Arial" pitchFamily="34" charset="0"/>
                          <a:ea typeface="Calibri"/>
                          <a:cs typeface="Arial" pitchFamily="34" charset="0"/>
                        </a:rPr>
                        <a:t> </a:t>
                      </a:r>
                      <a:endParaRPr lang="en-IN" sz="1200" b="1">
                        <a:latin typeface="Arial" pitchFamily="34" charset="0"/>
                        <a:ea typeface="Calibri"/>
                        <a:cs typeface="Arial" pitchFamily="34" charset="0"/>
                      </a:endParaRPr>
                    </a:p>
                  </a:txBody>
                  <a:tcPr marL="68580" marR="68580" marT="0" marB="0" anchor="ctr"/>
                </a:tc>
                <a:tc>
                  <a:txBody>
                    <a:bodyPr/>
                    <a:lstStyle/>
                    <a:p>
                      <a:pPr algn="r">
                        <a:spcAft>
                          <a:spcPts val="0"/>
                        </a:spcAft>
                      </a:pPr>
                      <a:r>
                        <a:rPr lang="en-IN" sz="1200" b="1">
                          <a:solidFill>
                            <a:srgbClr val="000000"/>
                          </a:solidFill>
                          <a:latin typeface="Arial" pitchFamily="34" charset="0"/>
                          <a:ea typeface="Calibri"/>
                          <a:cs typeface="Arial" pitchFamily="34" charset="0"/>
                        </a:rPr>
                        <a:t> </a:t>
                      </a:r>
                      <a:endParaRPr lang="en-IN" sz="1200" b="1">
                        <a:latin typeface="Arial" pitchFamily="34" charset="0"/>
                        <a:ea typeface="Calibri"/>
                        <a:cs typeface="Arial" pitchFamily="34" charset="0"/>
                      </a:endParaRPr>
                    </a:p>
                  </a:txBody>
                  <a:tcPr marL="68580" marR="68580" marT="0" marB="0" anchor="ctr"/>
                </a:tc>
                <a:tc>
                  <a:txBody>
                    <a:bodyPr/>
                    <a:lstStyle/>
                    <a:p>
                      <a:endParaRPr lang="en-IN" sz="1200" b="1">
                        <a:latin typeface="Arial" pitchFamily="34" charset="0"/>
                        <a:ea typeface="Times New Roman"/>
                        <a:cs typeface="Arial" pitchFamily="34" charset="0"/>
                      </a:endParaRPr>
                    </a:p>
                  </a:txBody>
                  <a:tcPr marL="68580" marR="68580" marT="0" marB="0" anchor="ctr"/>
                </a:tc>
                <a:tc>
                  <a:txBody>
                    <a:bodyPr/>
                    <a:lstStyle/>
                    <a:p>
                      <a:endParaRPr lang="en-IN" sz="1200" b="1" dirty="0">
                        <a:latin typeface="Arial" pitchFamily="34" charset="0"/>
                        <a:ea typeface="Times New Roman"/>
                        <a:cs typeface="Arial" pitchFamily="34" charset="0"/>
                      </a:endParaRPr>
                    </a:p>
                  </a:txBody>
                  <a:tcPr marL="68580" marR="68580" marT="0" marB="0" anchor="ctr"/>
                </a:tc>
              </a:tr>
              <a:tr h="370840">
                <a:tc>
                  <a:txBody>
                    <a:bodyPr/>
                    <a:lstStyle/>
                    <a:p>
                      <a:pPr>
                        <a:spcAft>
                          <a:spcPts val="0"/>
                        </a:spcAft>
                      </a:pPr>
                      <a:r>
                        <a:rPr lang="en-IN" sz="1200" b="1" dirty="0">
                          <a:solidFill>
                            <a:srgbClr val="000000"/>
                          </a:solidFill>
                          <a:latin typeface="Arial" pitchFamily="34" charset="0"/>
                          <a:ea typeface="Calibri"/>
                          <a:cs typeface="Arial" pitchFamily="34" charset="0"/>
                        </a:rPr>
                        <a:t>Small Books</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a:solidFill>
                            <a:srgbClr val="000000"/>
                          </a:solidFill>
                          <a:latin typeface="Arial" pitchFamily="34" charset="0"/>
                          <a:ea typeface="Calibri"/>
                          <a:cs typeface="Arial" pitchFamily="34" charset="0"/>
                        </a:rPr>
                        <a:t>118,356 </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a:solidFill>
                            <a:srgbClr val="000000"/>
                          </a:solidFill>
                          <a:latin typeface="Arial" pitchFamily="34" charset="0"/>
                          <a:ea typeface="Calibri"/>
                          <a:cs typeface="Arial" pitchFamily="34" charset="0"/>
                        </a:rPr>
                        <a:t>140,381</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78,217</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-44%</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r>
              <a:tr h="370840">
                <a:tc>
                  <a:txBody>
                    <a:bodyPr/>
                    <a:lstStyle/>
                    <a:p>
                      <a:pPr>
                        <a:spcAft>
                          <a:spcPts val="0"/>
                        </a:spcAft>
                      </a:pPr>
                      <a:r>
                        <a:rPr lang="en-IN" sz="1200" b="1" dirty="0">
                          <a:solidFill>
                            <a:srgbClr val="000000"/>
                          </a:solidFill>
                          <a:latin typeface="Arial" pitchFamily="34" charset="0"/>
                          <a:ea typeface="Calibri"/>
                          <a:cs typeface="Arial" pitchFamily="34" charset="0"/>
                        </a:rPr>
                        <a:t>Medium Books</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32,898 </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a:solidFill>
                            <a:srgbClr val="000000"/>
                          </a:solidFill>
                          <a:latin typeface="Arial" pitchFamily="34" charset="0"/>
                          <a:ea typeface="Calibri"/>
                          <a:cs typeface="Arial" pitchFamily="34" charset="0"/>
                        </a:rPr>
                        <a:t>35,600</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33,290</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-6%</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r>
              <a:tr h="370840">
                <a:tc>
                  <a:txBody>
                    <a:bodyPr/>
                    <a:lstStyle/>
                    <a:p>
                      <a:pPr>
                        <a:spcAft>
                          <a:spcPts val="0"/>
                        </a:spcAft>
                      </a:pPr>
                      <a:r>
                        <a:rPr lang="en-IN" sz="1200" b="1">
                          <a:solidFill>
                            <a:srgbClr val="000000"/>
                          </a:solidFill>
                          <a:latin typeface="Arial" pitchFamily="34" charset="0"/>
                          <a:ea typeface="Calibri"/>
                          <a:cs typeface="Arial" pitchFamily="34" charset="0"/>
                        </a:rPr>
                        <a:t>Big Books</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68,872 </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a:solidFill>
                            <a:srgbClr val="000000"/>
                          </a:solidFill>
                          <a:latin typeface="Arial" pitchFamily="34" charset="0"/>
                          <a:ea typeface="Calibri"/>
                          <a:cs typeface="Arial" pitchFamily="34" charset="0"/>
                        </a:rPr>
                        <a:t>74,427</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64,386</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-13%</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r>
              <a:tr h="370840">
                <a:tc>
                  <a:txBody>
                    <a:bodyPr/>
                    <a:lstStyle/>
                    <a:p>
                      <a:pPr>
                        <a:spcAft>
                          <a:spcPts val="0"/>
                        </a:spcAft>
                      </a:pPr>
                      <a:r>
                        <a:rPr lang="en-IN" sz="1200" b="1">
                          <a:solidFill>
                            <a:srgbClr val="000000"/>
                          </a:solidFill>
                          <a:latin typeface="Arial" pitchFamily="34" charset="0"/>
                          <a:ea typeface="Calibri"/>
                          <a:cs typeface="Arial" pitchFamily="34" charset="0"/>
                        </a:rPr>
                        <a:t>CC Sets</a:t>
                      </a:r>
                      <a:endParaRPr lang="en-IN" sz="1200" b="1">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r">
                        <a:spcAft>
                          <a:spcPts val="0"/>
                        </a:spcAft>
                      </a:pPr>
                      <a:r>
                        <a:rPr lang="en-IN" sz="1200" b="1">
                          <a:solidFill>
                            <a:srgbClr val="000000"/>
                          </a:solidFill>
                          <a:latin typeface="Arial" pitchFamily="34" charset="0"/>
                          <a:ea typeface="Calibri"/>
                          <a:cs typeface="Arial" pitchFamily="34" charset="0"/>
                        </a:rPr>
                        <a:t>44 </a:t>
                      </a:r>
                      <a:endParaRPr lang="en-IN" sz="1200" b="1">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26</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139</a:t>
                      </a:r>
                      <a:endParaRPr lang="en-IN" sz="1200" b="1">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435%</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r>
              <a:tr h="370840">
                <a:tc>
                  <a:txBody>
                    <a:bodyPr/>
                    <a:lstStyle/>
                    <a:p>
                      <a:pPr>
                        <a:spcAft>
                          <a:spcPts val="0"/>
                        </a:spcAft>
                      </a:pPr>
                      <a:r>
                        <a:rPr lang="en-IN" sz="1200" b="1">
                          <a:solidFill>
                            <a:srgbClr val="000000"/>
                          </a:solidFill>
                          <a:latin typeface="Arial" pitchFamily="34" charset="0"/>
                          <a:ea typeface="Calibri"/>
                          <a:cs typeface="Arial" pitchFamily="34" charset="0"/>
                        </a:rPr>
                        <a:t>Small &amp; Medium Book Sets</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a:solidFill>
                            <a:srgbClr val="000000"/>
                          </a:solidFill>
                          <a:latin typeface="Arial" pitchFamily="34" charset="0"/>
                          <a:ea typeface="Calibri"/>
                          <a:cs typeface="Arial" pitchFamily="34" charset="0"/>
                        </a:rPr>
                        <a:t>1,996 </a:t>
                      </a:r>
                      <a:endParaRPr lang="en-IN" sz="1200" b="1">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5734</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4,083</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-29%</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tcPr>
                </a:tc>
              </a:tr>
              <a:tr h="203200">
                <a:tc>
                  <a:txBody>
                    <a:bodyPr/>
                    <a:lstStyle/>
                    <a:p>
                      <a:pPr>
                        <a:spcAft>
                          <a:spcPts val="0"/>
                        </a:spcAft>
                      </a:pPr>
                      <a:endParaRPr lang="en-IN" sz="1200" b="1">
                        <a:latin typeface="Arial" pitchFamily="34" charset="0"/>
                        <a:ea typeface="Calibri"/>
                        <a:cs typeface="Arial" pitchFamily="34" charset="0"/>
                      </a:endParaRPr>
                    </a:p>
                  </a:txBody>
                  <a:tcPr marL="68580" marR="68580" marT="0" marB="0" anchor="ctr"/>
                </a:tc>
                <a:tc>
                  <a:txBody>
                    <a:bodyPr/>
                    <a:lstStyle/>
                    <a:p>
                      <a:pPr algn="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endParaRPr lang="en-IN" sz="1200" b="1" dirty="0">
                        <a:latin typeface="Arial" pitchFamily="34" charset="0"/>
                        <a:ea typeface="Times New Roman"/>
                        <a:cs typeface="Arial" pitchFamily="34" charset="0"/>
                      </a:endParaRPr>
                    </a:p>
                  </a:txBody>
                  <a:tcPr marL="68580" marR="68580" marT="0" marB="0" anchor="ctr"/>
                </a:tc>
                <a:tc>
                  <a:txBody>
                    <a:bodyPr/>
                    <a:lstStyle/>
                    <a:p>
                      <a:endParaRPr lang="en-IN" sz="1200" b="1" dirty="0">
                        <a:latin typeface="Arial" pitchFamily="34" charset="0"/>
                        <a:ea typeface="Times New Roman"/>
                        <a:cs typeface="Arial" pitchFamily="34" charset="0"/>
                      </a:endParaRPr>
                    </a:p>
                  </a:txBody>
                  <a:tcPr marL="68580" marR="68580" marT="0" marB="0" anchor="ctr"/>
                </a:tc>
              </a:tr>
              <a:tr h="370840">
                <a:tc>
                  <a:txBody>
                    <a:bodyPr/>
                    <a:lstStyle/>
                    <a:p>
                      <a:pPr>
                        <a:spcAft>
                          <a:spcPts val="0"/>
                        </a:spcAft>
                      </a:pPr>
                      <a:r>
                        <a:rPr lang="en-IN" sz="1200" b="1">
                          <a:solidFill>
                            <a:srgbClr val="000000"/>
                          </a:solidFill>
                          <a:latin typeface="Arial" pitchFamily="34" charset="0"/>
                          <a:ea typeface="Calibri"/>
                          <a:cs typeface="Arial" pitchFamily="34" charset="0"/>
                        </a:rPr>
                        <a:t>Number of Magazines with Krishna Consciousness messages distributed</a:t>
                      </a:r>
                      <a:endParaRPr lang="en-IN" sz="1200" b="1">
                        <a:latin typeface="Arial" pitchFamily="34" charset="0"/>
                        <a:ea typeface="Calibri"/>
                        <a:cs typeface="Arial" pitchFamily="34" charset="0"/>
                      </a:endParaRPr>
                    </a:p>
                  </a:txBody>
                  <a:tcPr marL="68580" marR="68580" marT="0" marB="0" anchor="ctr"/>
                </a:tc>
                <a:tc>
                  <a:txBody>
                    <a:bodyPr/>
                    <a:lstStyle/>
                    <a:p>
                      <a:pPr algn="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pPr algn="r">
                        <a:spcAft>
                          <a:spcPts val="0"/>
                        </a:spcAft>
                      </a:pPr>
                      <a:endParaRPr lang="en-IN" sz="1200" b="1" dirty="0">
                        <a:latin typeface="Arial" pitchFamily="34" charset="0"/>
                        <a:ea typeface="Calibri"/>
                        <a:cs typeface="Arial" pitchFamily="34" charset="0"/>
                      </a:endParaRPr>
                    </a:p>
                  </a:txBody>
                  <a:tcPr marL="68580" marR="68580" marT="0" marB="0" anchor="ctr"/>
                </a:tc>
                <a:tc>
                  <a:txBody>
                    <a:bodyPr/>
                    <a:lstStyle/>
                    <a:p>
                      <a:endParaRPr lang="en-IN" sz="1200" b="1" dirty="0">
                        <a:latin typeface="Arial" pitchFamily="34" charset="0"/>
                        <a:ea typeface="Times New Roman"/>
                        <a:cs typeface="Arial" pitchFamily="34" charset="0"/>
                      </a:endParaRPr>
                    </a:p>
                  </a:txBody>
                  <a:tcPr marL="68580" marR="68580" marT="0" marB="0" anchor="ctr"/>
                </a:tc>
                <a:tc>
                  <a:txBody>
                    <a:bodyPr/>
                    <a:lstStyle/>
                    <a:p>
                      <a:endParaRPr lang="en-IN" sz="1200" b="1" dirty="0">
                        <a:latin typeface="Arial" pitchFamily="34" charset="0"/>
                        <a:ea typeface="Times New Roman"/>
                        <a:cs typeface="Arial" pitchFamily="34" charset="0"/>
                      </a:endParaRPr>
                    </a:p>
                  </a:txBody>
                  <a:tcPr marL="68580" marR="68580" marT="0" marB="0" anchor="ctr"/>
                </a:tc>
              </a:tr>
              <a:tr h="370840">
                <a:tc>
                  <a:txBody>
                    <a:bodyPr/>
                    <a:lstStyle/>
                    <a:p>
                      <a:pPr>
                        <a:spcAft>
                          <a:spcPts val="0"/>
                        </a:spcAft>
                      </a:pPr>
                      <a:r>
                        <a:rPr lang="en-IN" sz="1200" b="1" dirty="0">
                          <a:solidFill>
                            <a:srgbClr val="000000"/>
                          </a:solidFill>
                          <a:latin typeface="Arial" pitchFamily="34" charset="0"/>
                          <a:ea typeface="Calibri"/>
                          <a:cs typeface="Arial" pitchFamily="34" charset="0"/>
                        </a:rPr>
                        <a:t>Krishna Voice (English)</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486,590 </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r">
                        <a:spcAft>
                          <a:spcPts val="0"/>
                        </a:spcAft>
                      </a:pPr>
                      <a:r>
                        <a:rPr lang="en-IN" sz="1200" b="1" dirty="0" smtClean="0">
                          <a:solidFill>
                            <a:srgbClr val="000000"/>
                          </a:solidFill>
                          <a:latin typeface="Arial" pitchFamily="34" charset="0"/>
                          <a:ea typeface="Calibri"/>
                          <a:cs typeface="Arial" pitchFamily="34" charset="0"/>
                        </a:rPr>
                        <a:t>4,29,400</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a:spcAft>
                          <a:spcPts val="0"/>
                        </a:spcAft>
                      </a:pPr>
                      <a:r>
                        <a:rPr lang="en-IN" sz="1200" b="1">
                          <a:solidFill>
                            <a:srgbClr val="000000"/>
                          </a:solidFill>
                          <a:latin typeface="Arial" pitchFamily="34" charset="0"/>
                          <a:ea typeface="Calibri"/>
                          <a:cs typeface="Arial" pitchFamily="34" charset="0"/>
                        </a:rPr>
                        <a:t>499,813</a:t>
                      </a:r>
                      <a:endParaRPr lang="en-IN" sz="1200" b="1">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16%</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r>
              <a:tr h="370840">
                <a:tc>
                  <a:txBody>
                    <a:bodyPr/>
                    <a:lstStyle/>
                    <a:p>
                      <a:pPr>
                        <a:spcAft>
                          <a:spcPts val="0"/>
                        </a:spcAft>
                      </a:pPr>
                      <a:r>
                        <a:rPr lang="en-IN" sz="1200" b="1" dirty="0" err="1">
                          <a:solidFill>
                            <a:srgbClr val="000000"/>
                          </a:solidFill>
                          <a:latin typeface="Arial" pitchFamily="34" charset="0"/>
                          <a:ea typeface="Calibri"/>
                          <a:cs typeface="Arial" pitchFamily="34" charset="0"/>
                        </a:rPr>
                        <a:t>Bhakti</a:t>
                      </a:r>
                      <a:r>
                        <a:rPr lang="en-IN" sz="1200" b="1" dirty="0">
                          <a:solidFill>
                            <a:srgbClr val="000000"/>
                          </a:solidFill>
                          <a:latin typeface="Arial" pitchFamily="34" charset="0"/>
                          <a:ea typeface="Calibri"/>
                          <a:cs typeface="Arial" pitchFamily="34" charset="0"/>
                        </a:rPr>
                        <a:t> Vedanta </a:t>
                      </a:r>
                      <a:r>
                        <a:rPr lang="en-IN" sz="1200" b="1" dirty="0" err="1">
                          <a:solidFill>
                            <a:srgbClr val="000000"/>
                          </a:solidFill>
                          <a:latin typeface="Arial" pitchFamily="34" charset="0"/>
                          <a:ea typeface="Calibri"/>
                          <a:cs typeface="Arial" pitchFamily="34" charset="0"/>
                        </a:rPr>
                        <a:t>Darshan</a:t>
                      </a:r>
                      <a:r>
                        <a:rPr lang="en-IN" sz="1200" b="1" dirty="0">
                          <a:solidFill>
                            <a:srgbClr val="000000"/>
                          </a:solidFill>
                          <a:latin typeface="Arial" pitchFamily="34" charset="0"/>
                          <a:ea typeface="Calibri"/>
                          <a:cs typeface="Arial" pitchFamily="34" charset="0"/>
                        </a:rPr>
                        <a:t> (Kannada)</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r">
                        <a:spcAft>
                          <a:spcPts val="0"/>
                        </a:spcAft>
                      </a:pPr>
                      <a:r>
                        <a:rPr lang="en-IN" sz="1200" b="1" dirty="0">
                          <a:solidFill>
                            <a:srgbClr val="000000"/>
                          </a:solidFill>
                          <a:latin typeface="Arial" pitchFamily="34" charset="0"/>
                          <a:ea typeface="Calibri"/>
                          <a:cs typeface="Arial" pitchFamily="34" charset="0"/>
                        </a:rPr>
                        <a:t>245,090 </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r">
                        <a:spcAft>
                          <a:spcPts val="0"/>
                        </a:spcAft>
                      </a:pPr>
                      <a:r>
                        <a:rPr lang="en-IN" sz="1200" b="1" dirty="0" smtClean="0">
                          <a:solidFill>
                            <a:srgbClr val="000000"/>
                          </a:solidFill>
                          <a:latin typeface="Arial" pitchFamily="34" charset="0"/>
                          <a:ea typeface="Calibri"/>
                          <a:cs typeface="Arial" pitchFamily="34" charset="0"/>
                        </a:rPr>
                        <a:t>1,94,960</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227,921</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a:spcAft>
                          <a:spcPts val="0"/>
                        </a:spcAft>
                      </a:pPr>
                      <a:r>
                        <a:rPr lang="en-IN" sz="1200" b="1" dirty="0">
                          <a:solidFill>
                            <a:srgbClr val="000000"/>
                          </a:solidFill>
                          <a:latin typeface="Arial" pitchFamily="34" charset="0"/>
                          <a:ea typeface="Calibri"/>
                          <a:cs typeface="Arial" pitchFamily="34" charset="0"/>
                        </a:rPr>
                        <a:t>17%</a:t>
                      </a:r>
                      <a:endParaRPr lang="en-IN" sz="1200" b="1" dirty="0">
                        <a:latin typeface="Arial" pitchFamily="34" charset="0"/>
                        <a:ea typeface="Calibri"/>
                        <a:cs typeface="Arial" pitchFamily="34" charset="0"/>
                      </a:endParaRPr>
                    </a:p>
                  </a:txBody>
                  <a:tcPr marL="68580" marR="6858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r>
            </a:tbl>
          </a:graphicData>
        </a:graphic>
      </p:graphicFrame>
      <p:sp>
        <p:nvSpPr>
          <p:cNvPr id="6" name="TextBox 5"/>
          <p:cNvSpPr txBox="1"/>
          <p:nvPr/>
        </p:nvSpPr>
        <p:spPr>
          <a:xfrm>
            <a:off x="2590800" y="6019800"/>
            <a:ext cx="6096000" cy="769441"/>
          </a:xfrm>
          <a:prstGeom prst="rect">
            <a:avLst/>
          </a:prstGeom>
          <a:solidFill>
            <a:schemeClr val="bg2"/>
          </a:solidFill>
          <a:ln>
            <a:solidFill>
              <a:schemeClr val="bg2"/>
            </a:solidFill>
          </a:ln>
        </p:spPr>
        <p:txBody>
          <a:bodyPr wrap="square" rtlCol="0">
            <a:spAutoFit/>
          </a:bodyPr>
          <a:lstStyle/>
          <a:p>
            <a:pPr algn="ctr"/>
            <a:r>
              <a:rPr lang="en-US" sz="1400" b="1" dirty="0" smtClean="0">
                <a:solidFill>
                  <a:srgbClr val="C00000"/>
                </a:solidFill>
                <a:latin typeface="Arial" pitchFamily="34" charset="0"/>
                <a:cs typeface="Arial" pitchFamily="34" charset="0"/>
              </a:rPr>
              <a:t>FY 12-13 SST Books Revenue: INR 467.98 lacs</a:t>
            </a:r>
          </a:p>
          <a:p>
            <a:pPr algn="ctr"/>
            <a:r>
              <a:rPr lang="en-US" sz="1400" b="1" dirty="0" smtClean="0">
                <a:solidFill>
                  <a:srgbClr val="C00000"/>
                </a:solidFill>
                <a:latin typeface="Arial" pitchFamily="34" charset="0"/>
                <a:cs typeface="Arial" pitchFamily="34" charset="0"/>
              </a:rPr>
              <a:t>FY 13-14 SST Books Revenue: INR 375.77 lacs</a:t>
            </a:r>
          </a:p>
          <a:p>
            <a:pPr algn="ctr"/>
            <a:r>
              <a:rPr lang="en-US" sz="1600" b="1" dirty="0" smtClean="0">
                <a:solidFill>
                  <a:srgbClr val="C00000"/>
                </a:solidFill>
                <a:latin typeface="Arial" pitchFamily="34" charset="0"/>
                <a:cs typeface="Arial" pitchFamily="34" charset="0"/>
              </a:rPr>
              <a:t>Drop: 20%</a:t>
            </a:r>
            <a:endParaRPr lang="en-IN" sz="16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3721" y="391180"/>
            <a:ext cx="6870279" cy="523220"/>
          </a:xfrm>
          <a:prstGeom prst="rect">
            <a:avLst/>
          </a:prstGeom>
          <a:noFill/>
        </p:spPr>
        <p:txBody>
          <a:bodyPr wrap="none" rtlCol="0">
            <a:spAutoFit/>
          </a:bodyPr>
          <a:lstStyle/>
          <a:p>
            <a:r>
              <a:rPr lang="en-US" sz="2800" b="1" dirty="0" smtClean="0">
                <a:latin typeface="Arial" pitchFamily="34" charset="0"/>
                <a:cs typeface="Arial" pitchFamily="34" charset="0"/>
              </a:rPr>
              <a:t>ENGAGEMENT ACTIVITIES ON BOOKS</a:t>
            </a:r>
            <a:endParaRPr lang="en-IN" sz="2800" b="1" dirty="0">
              <a:latin typeface="Arial" pitchFamily="34" charset="0"/>
              <a:cs typeface="Arial" pitchFamily="34" charset="0"/>
            </a:endParaRPr>
          </a:p>
        </p:txBody>
      </p:sp>
      <p:sp>
        <p:nvSpPr>
          <p:cNvPr id="5" name="TextBox 4"/>
          <p:cNvSpPr txBox="1"/>
          <p:nvPr/>
        </p:nvSpPr>
        <p:spPr>
          <a:xfrm>
            <a:off x="1" y="2286000"/>
            <a:ext cx="9144000" cy="3046988"/>
          </a:xfrm>
          <a:prstGeom prst="rect">
            <a:avLst/>
          </a:prstGeom>
          <a:noFill/>
        </p:spPr>
        <p:txBody>
          <a:bodyPr wrap="square" rtlCol="0">
            <a:spAutoFit/>
          </a:bodyPr>
          <a:lstStyle/>
          <a:p>
            <a:pPr marL="342900" indent="-342900">
              <a:buAutoNum type="alphaUcPeriod"/>
            </a:pPr>
            <a:r>
              <a:rPr lang="en-US" sz="1600" b="1" dirty="0" smtClean="0">
                <a:latin typeface="Arial" pitchFamily="34" charset="0"/>
                <a:cs typeface="Arial" pitchFamily="34" charset="0"/>
              </a:rPr>
              <a:t>No of Events &amp; Exhibitions where Srila </a:t>
            </a:r>
            <a:r>
              <a:rPr lang="en-US" sz="1600" b="1" dirty="0" err="1" smtClean="0">
                <a:latin typeface="Arial" pitchFamily="34" charset="0"/>
                <a:cs typeface="Arial" pitchFamily="34" charset="0"/>
              </a:rPr>
              <a:t>Prabhupada’s</a:t>
            </a:r>
            <a:r>
              <a:rPr lang="en-US" sz="1600" b="1" dirty="0" smtClean="0">
                <a:latin typeface="Arial" pitchFamily="34" charset="0"/>
                <a:cs typeface="Arial" pitchFamily="34" charset="0"/>
              </a:rPr>
              <a:t> books were displayed for sale:</a:t>
            </a:r>
          </a:p>
          <a:p>
            <a:pPr marL="342900" indent="-342900"/>
            <a:endParaRPr lang="en-US" sz="1600" b="1" dirty="0" smtClean="0">
              <a:latin typeface="Arial" pitchFamily="34" charset="0"/>
              <a:cs typeface="Arial" pitchFamily="34" charset="0"/>
            </a:endParaRPr>
          </a:p>
          <a:p>
            <a:pPr marL="1257300" lvl="2" indent="-342900">
              <a:buAutoNum type="alphaLcParenR"/>
            </a:pPr>
            <a:endParaRPr lang="en-US" sz="1600" b="1" dirty="0" smtClean="0">
              <a:latin typeface="Arial" pitchFamily="34" charset="0"/>
              <a:cs typeface="Arial" pitchFamily="34" charset="0"/>
            </a:endParaRPr>
          </a:p>
          <a:p>
            <a:pPr marL="1257300" lvl="2" indent="-342900">
              <a:buFont typeface="+mj-lt"/>
              <a:buAutoNum type="alphaLcParenR"/>
            </a:pPr>
            <a:r>
              <a:rPr lang="en-US" sz="1600" b="1" dirty="0" smtClean="0">
                <a:latin typeface="Arial" pitchFamily="34" charset="0"/>
                <a:cs typeface="Arial" pitchFamily="34" charset="0"/>
              </a:rPr>
              <a:t> Events:      41</a:t>
            </a:r>
          </a:p>
          <a:p>
            <a:pPr marL="1257300" lvl="2" indent="-342900">
              <a:buFont typeface="+mj-lt"/>
              <a:buAutoNum type="alphaLcParenR"/>
            </a:pPr>
            <a:r>
              <a:rPr lang="en-US" sz="1600" b="1" dirty="0" smtClean="0">
                <a:latin typeface="Arial" pitchFamily="34" charset="0"/>
                <a:cs typeface="Arial" pitchFamily="34" charset="0"/>
              </a:rPr>
              <a:t> Exhibitions: 5</a:t>
            </a:r>
          </a:p>
          <a:p>
            <a:pPr marL="1257300" lvl="2" indent="-342900">
              <a:buFont typeface="+mj-lt"/>
              <a:buAutoNum type="alphaLcParenR"/>
            </a:pPr>
            <a:r>
              <a:rPr lang="en-US" sz="1600" b="1" dirty="0" smtClean="0">
                <a:latin typeface="Arial" pitchFamily="34" charset="0"/>
                <a:cs typeface="Arial" pitchFamily="34" charset="0"/>
              </a:rPr>
              <a:t> Remarks: </a:t>
            </a:r>
            <a:r>
              <a:rPr lang="en-IN" sz="1600" dirty="0" err="1" smtClean="0">
                <a:latin typeface="Arial" pitchFamily="34" charset="0"/>
                <a:cs typeface="Arial" pitchFamily="34" charset="0"/>
              </a:rPr>
              <a:t>Lal</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Bagh</a:t>
            </a:r>
            <a:r>
              <a:rPr lang="en-IN" sz="1600" dirty="0" smtClean="0">
                <a:latin typeface="Arial" pitchFamily="34" charset="0"/>
                <a:cs typeface="Arial" pitchFamily="34" charset="0"/>
              </a:rPr>
              <a:t> Flower exhibition , Freedom Park -</a:t>
            </a:r>
            <a:r>
              <a:rPr lang="en-IN" sz="1600" dirty="0" err="1" smtClean="0">
                <a:latin typeface="Arial" pitchFamily="34" charset="0"/>
                <a:cs typeface="Arial" pitchFamily="34" charset="0"/>
              </a:rPr>
              <a:t>Khadi</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Mela</a:t>
            </a:r>
            <a:r>
              <a:rPr lang="en-IN" sz="1600" dirty="0" smtClean="0">
                <a:latin typeface="Arial" pitchFamily="34" charset="0"/>
                <a:cs typeface="Arial" pitchFamily="34" charset="0"/>
              </a:rPr>
              <a:t> at </a:t>
            </a:r>
          </a:p>
          <a:p>
            <a:pPr marL="1257300" lvl="2" indent="-342900"/>
            <a:r>
              <a:rPr lang="en-IN" sz="1600" dirty="0" smtClean="0">
                <a:latin typeface="Arial" pitchFamily="34" charset="0"/>
                <a:cs typeface="Arial" pitchFamily="34" charset="0"/>
              </a:rPr>
              <a:t>		        </a:t>
            </a:r>
            <a:r>
              <a:rPr lang="en-IN" sz="1600" dirty="0" err="1" smtClean="0">
                <a:latin typeface="Arial" pitchFamily="34" charset="0"/>
                <a:cs typeface="Arial" pitchFamily="34" charset="0"/>
              </a:rPr>
              <a:t>Blore</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Chickamagalur</a:t>
            </a:r>
            <a:r>
              <a:rPr lang="en-IN" sz="1600" dirty="0" smtClean="0">
                <a:latin typeface="Arial" pitchFamily="34" charset="0"/>
                <a:cs typeface="Arial" pitchFamily="34" charset="0"/>
              </a:rPr>
              <a:t> , GKVK </a:t>
            </a:r>
            <a:r>
              <a:rPr lang="en-IN" sz="1600" dirty="0" err="1" smtClean="0">
                <a:latin typeface="Arial" pitchFamily="34" charset="0"/>
                <a:cs typeface="Arial" pitchFamily="34" charset="0"/>
              </a:rPr>
              <a:t>Krishi</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mela</a:t>
            </a:r>
            <a:r>
              <a:rPr lang="en-IN" sz="1600" dirty="0" smtClean="0">
                <a:latin typeface="Arial" pitchFamily="34" charset="0"/>
                <a:cs typeface="Arial" pitchFamily="34" charset="0"/>
              </a:rPr>
              <a:t> ,Times </a:t>
            </a:r>
            <a:r>
              <a:rPr lang="en-IN" sz="1600" dirty="0" err="1" smtClean="0">
                <a:latin typeface="Arial" pitchFamily="34" charset="0"/>
                <a:cs typeface="Arial" pitchFamily="34" charset="0"/>
              </a:rPr>
              <a:t>Kidz</a:t>
            </a:r>
            <a:r>
              <a:rPr lang="en-IN" sz="1600" dirty="0" smtClean="0">
                <a:latin typeface="Arial" pitchFamily="34" charset="0"/>
                <a:cs typeface="Arial" pitchFamily="34" charset="0"/>
              </a:rPr>
              <a:t> World exhibition</a:t>
            </a:r>
          </a:p>
          <a:p>
            <a:pPr marL="1257300" lvl="2" indent="-342900"/>
            <a:endParaRPr lang="en-US" sz="1600" dirty="0" smtClean="0">
              <a:latin typeface="Arial" pitchFamily="34" charset="0"/>
              <a:cs typeface="Arial" pitchFamily="34" charset="0"/>
            </a:endParaRPr>
          </a:p>
          <a:p>
            <a:pPr marL="1257300" lvl="2" indent="-342900"/>
            <a:endParaRPr lang="en-IN" sz="1600" dirty="0" smtClean="0">
              <a:latin typeface="Arial" pitchFamily="34" charset="0"/>
              <a:cs typeface="Arial" pitchFamily="34" charset="0"/>
            </a:endParaRPr>
          </a:p>
          <a:p>
            <a:pPr marL="1257300" lvl="2" indent="-342900"/>
            <a:endParaRPr lang="en-US" sz="1600" b="1" dirty="0" smtClean="0">
              <a:latin typeface="Arial" pitchFamily="34" charset="0"/>
              <a:cs typeface="Arial" pitchFamily="34" charset="0"/>
            </a:endParaRPr>
          </a:p>
          <a:p>
            <a:pPr marL="1257300" lvl="2" indent="-342900"/>
            <a:endParaRPr lang="en-US" sz="1600" b="1" dirty="0" smtClean="0">
              <a:latin typeface="Arial" pitchFamily="34" charset="0"/>
              <a:cs typeface="Arial" pitchFamily="34" charset="0"/>
            </a:endParaRPr>
          </a:p>
          <a:p>
            <a:pPr marL="342900" indent="-342900"/>
            <a:r>
              <a:rPr lang="en-US" sz="1600" b="1" dirty="0" smtClean="0">
                <a:latin typeface="Arial" pitchFamily="34" charset="0"/>
                <a:cs typeface="Arial" pitchFamily="34" charset="0"/>
              </a:rPr>
              <a:t>B.   </a:t>
            </a:r>
            <a:r>
              <a:rPr lang="en-IN" sz="1600" b="1" dirty="0" smtClean="0">
                <a:latin typeface="Arial" pitchFamily="34" charset="0"/>
                <a:cs typeface="Arial" pitchFamily="34" charset="0"/>
              </a:rPr>
              <a:t>No of books and /or book distribution events sponsored if any</a:t>
            </a:r>
            <a:r>
              <a:rPr lang="en-IN" sz="1600" dirty="0" smtClean="0"/>
              <a:t> : </a:t>
            </a:r>
            <a:r>
              <a:rPr lang="en-IN" sz="1600" b="1" dirty="0" smtClean="0">
                <a:latin typeface="Arial" pitchFamily="34" charset="0"/>
                <a:cs typeface="Arial" pitchFamily="34" charset="0"/>
              </a:rPr>
              <a:t>None</a:t>
            </a:r>
            <a:endParaRPr lang="en-IN"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cstate="print"/>
          <a:srcRect/>
          <a:stretch>
            <a:fillRect/>
          </a:stretch>
        </p:blipFill>
        <p:spPr bwMode="auto">
          <a:xfrm>
            <a:off x="228600" y="1752600"/>
            <a:ext cx="8686799" cy="3581400"/>
          </a:xfrm>
          <a:prstGeom prst="rect">
            <a:avLst/>
          </a:prstGeom>
          <a:noFill/>
          <a:ln w="9525">
            <a:noFill/>
            <a:miter lim="800000"/>
            <a:headEnd/>
            <a:tailEnd/>
          </a:ln>
        </p:spPr>
      </p:pic>
      <p:sp>
        <p:nvSpPr>
          <p:cNvPr id="6" name="5-Point Star 5"/>
          <p:cNvSpPr/>
          <p:nvPr/>
        </p:nvSpPr>
        <p:spPr>
          <a:xfrm>
            <a:off x="5486400" y="6477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715000" y="6428601"/>
            <a:ext cx="3127779"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Measures for which data is not available</a:t>
            </a:r>
            <a:endParaRPr lang="en-IN" sz="1200" b="1" dirty="0">
              <a:solidFill>
                <a:srgbClr val="C00000"/>
              </a:solidFill>
              <a:latin typeface="Arial" pitchFamily="34" charset="0"/>
              <a:cs typeface="Arial" pitchFamily="34" charset="0"/>
            </a:endParaRPr>
          </a:p>
        </p:txBody>
      </p:sp>
      <p:sp>
        <p:nvSpPr>
          <p:cNvPr id="8" name="5-Point Star 7"/>
          <p:cNvSpPr/>
          <p:nvPr/>
        </p:nvSpPr>
        <p:spPr>
          <a:xfrm>
            <a:off x="6172200" y="20574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5-Point Star 8"/>
          <p:cNvSpPr/>
          <p:nvPr/>
        </p:nvSpPr>
        <p:spPr>
          <a:xfrm>
            <a:off x="5791200" y="2286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5-Point Star 9"/>
          <p:cNvSpPr/>
          <p:nvPr/>
        </p:nvSpPr>
        <p:spPr>
          <a:xfrm>
            <a:off x="6172200" y="25146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5-Point Star 10"/>
          <p:cNvSpPr/>
          <p:nvPr/>
        </p:nvSpPr>
        <p:spPr>
          <a:xfrm>
            <a:off x="5791200" y="27432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5-Point Star 11"/>
          <p:cNvSpPr/>
          <p:nvPr/>
        </p:nvSpPr>
        <p:spPr>
          <a:xfrm>
            <a:off x="6172200" y="29718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5-Point Star 12"/>
          <p:cNvSpPr/>
          <p:nvPr/>
        </p:nvSpPr>
        <p:spPr>
          <a:xfrm>
            <a:off x="6019800" y="3429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5-Point Star 13"/>
          <p:cNvSpPr/>
          <p:nvPr/>
        </p:nvSpPr>
        <p:spPr>
          <a:xfrm>
            <a:off x="5791200" y="46482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5-Point Star 14"/>
          <p:cNvSpPr/>
          <p:nvPr/>
        </p:nvSpPr>
        <p:spPr>
          <a:xfrm>
            <a:off x="6019800" y="48768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5-Point Star 15"/>
          <p:cNvSpPr/>
          <p:nvPr/>
        </p:nvSpPr>
        <p:spPr>
          <a:xfrm>
            <a:off x="5791200" y="51054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124200" y="228600"/>
            <a:ext cx="5955476" cy="646331"/>
          </a:xfrm>
          <a:prstGeom prst="rect">
            <a:avLst/>
          </a:prstGeom>
          <a:noFill/>
        </p:spPr>
        <p:txBody>
          <a:bodyPr wrap="none" rtlCol="0">
            <a:spAutoFit/>
          </a:bodyPr>
          <a:lstStyle/>
          <a:p>
            <a:r>
              <a:rPr lang="en-US" sz="3600" b="1" dirty="0" smtClean="0">
                <a:latin typeface="Arial" pitchFamily="34" charset="0"/>
                <a:cs typeface="Arial" pitchFamily="34" charset="0"/>
              </a:rPr>
              <a:t>MEASURES:OBJECTIVE 7</a:t>
            </a:r>
            <a:endParaRPr lang="en-IN"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9535" y="533400"/>
            <a:ext cx="4134465" cy="646331"/>
          </a:xfrm>
          <a:prstGeom prst="rect">
            <a:avLst/>
          </a:prstGeom>
          <a:noFill/>
        </p:spPr>
        <p:txBody>
          <a:bodyPr wrap="none" rtlCol="0">
            <a:spAutoFit/>
          </a:bodyPr>
          <a:lstStyle/>
          <a:p>
            <a:r>
              <a:rPr lang="en-US" sz="3600" b="1" dirty="0" smtClean="0">
                <a:latin typeface="Arial" pitchFamily="34" charset="0"/>
                <a:cs typeface="Arial" pitchFamily="34" charset="0"/>
              </a:rPr>
              <a:t>FOLK SNAPSHOT</a:t>
            </a:r>
            <a:endParaRPr lang="en-IN" sz="3600" b="1" dirty="0">
              <a:latin typeface="Arial" pitchFamily="34" charset="0"/>
              <a:cs typeface="Arial" pitchFamily="34" charset="0"/>
            </a:endParaRPr>
          </a:p>
        </p:txBody>
      </p:sp>
      <p:sp>
        <p:nvSpPr>
          <p:cNvPr id="5" name="TextBox 4"/>
          <p:cNvSpPr txBox="1"/>
          <p:nvPr/>
        </p:nvSpPr>
        <p:spPr>
          <a:xfrm>
            <a:off x="0" y="1524000"/>
            <a:ext cx="9198224" cy="5016758"/>
          </a:xfrm>
          <a:prstGeom prst="rect">
            <a:avLst/>
          </a:prstGeom>
          <a:noFill/>
        </p:spPr>
        <p:txBody>
          <a:bodyPr wrap="none" rtlCol="0">
            <a:spAutoFit/>
          </a:bodyPr>
          <a:lstStyle/>
          <a:p>
            <a:pPr>
              <a:buFont typeface="Courier New" pitchFamily="49" charset="0"/>
              <a:buChar char="o"/>
            </a:pPr>
            <a:r>
              <a:rPr lang="en-US" sz="1600" b="1" dirty="0" smtClean="0">
                <a:latin typeface="Arial" pitchFamily="34" charset="0"/>
                <a:cs typeface="Arial" pitchFamily="34" charset="0"/>
              </a:rPr>
              <a:t> No of FOLK Boys who have joined Ashram during FY 13-14: </a:t>
            </a:r>
            <a:r>
              <a:rPr lang="en-US" sz="1600" b="1" dirty="0" smtClean="0">
                <a:solidFill>
                  <a:srgbClr val="C00000"/>
                </a:solidFill>
                <a:latin typeface="Arial" pitchFamily="34" charset="0"/>
                <a:cs typeface="Arial" pitchFamily="34" charset="0"/>
              </a:rPr>
              <a:t>10 Boys</a:t>
            </a:r>
          </a:p>
          <a:p>
            <a:pPr>
              <a:buFont typeface="Courier New" pitchFamily="49" charset="0"/>
              <a:buChar char="o"/>
            </a:pPr>
            <a:endParaRPr lang="en-US" sz="1600" b="1" dirty="0" smtClean="0">
              <a:latin typeface="Arial" pitchFamily="34" charset="0"/>
              <a:cs typeface="Arial" pitchFamily="34" charset="0"/>
            </a:endParaRPr>
          </a:p>
          <a:p>
            <a:pPr>
              <a:buFont typeface="Courier New" pitchFamily="49" charset="0"/>
              <a:buChar char="o"/>
            </a:pPr>
            <a:endParaRPr lang="en-US" sz="1600" b="1" dirty="0" smtClean="0">
              <a:latin typeface="Arial" pitchFamily="34" charset="0"/>
              <a:cs typeface="Arial" pitchFamily="34" charset="0"/>
            </a:endParaRPr>
          </a:p>
          <a:p>
            <a:pPr>
              <a:buFont typeface="Courier New" pitchFamily="49" charset="0"/>
              <a:buChar char="o"/>
            </a:pPr>
            <a:r>
              <a:rPr lang="en-US" sz="1600" b="1" dirty="0" smtClean="0">
                <a:latin typeface="Arial" pitchFamily="34" charset="0"/>
                <a:cs typeface="Arial" pitchFamily="34" charset="0"/>
              </a:rPr>
              <a:t> No of FOLK Boys who are at the end of the funnel : </a:t>
            </a:r>
            <a:r>
              <a:rPr lang="en-US" sz="1600" b="1" dirty="0" smtClean="0">
                <a:solidFill>
                  <a:srgbClr val="C00000"/>
                </a:solidFill>
                <a:latin typeface="Arial" pitchFamily="34" charset="0"/>
                <a:cs typeface="Arial" pitchFamily="34" charset="0"/>
              </a:rPr>
              <a:t>28 Boys</a:t>
            </a:r>
            <a:endParaRPr lang="en-US" sz="1600" b="1" dirty="0" smtClean="0">
              <a:latin typeface="Arial" pitchFamily="34" charset="0"/>
              <a:cs typeface="Arial" pitchFamily="34" charset="0"/>
            </a:endParaRPr>
          </a:p>
          <a:p>
            <a:pPr lvl="3">
              <a:buFont typeface="Courier New" pitchFamily="49" charset="0"/>
              <a:buChar char="o"/>
            </a:pPr>
            <a:r>
              <a:rPr lang="en-US" sz="1600" b="1" dirty="0" smtClean="0">
                <a:latin typeface="Arial" pitchFamily="34" charset="0"/>
                <a:cs typeface="Arial" pitchFamily="34" charset="0"/>
              </a:rPr>
              <a:t> L3 : </a:t>
            </a:r>
            <a:r>
              <a:rPr lang="en-US" sz="1600" b="1" dirty="0" smtClean="0">
                <a:solidFill>
                  <a:srgbClr val="C00000"/>
                </a:solidFill>
                <a:latin typeface="Arial" pitchFamily="34" charset="0"/>
                <a:cs typeface="Arial" pitchFamily="34" charset="0"/>
              </a:rPr>
              <a:t>18 Boys</a:t>
            </a:r>
          </a:p>
          <a:p>
            <a:pPr lvl="3">
              <a:buFont typeface="Courier New" pitchFamily="49" charset="0"/>
              <a:buChar char="o"/>
            </a:pPr>
            <a:r>
              <a:rPr lang="en-US" sz="1600" b="1" dirty="0" smtClean="0">
                <a:latin typeface="Arial" pitchFamily="34" charset="0"/>
                <a:cs typeface="Arial" pitchFamily="34" charset="0"/>
              </a:rPr>
              <a:t> L4 : </a:t>
            </a:r>
            <a:r>
              <a:rPr lang="en-US" sz="1600" b="1" dirty="0" smtClean="0">
                <a:solidFill>
                  <a:srgbClr val="C00000"/>
                </a:solidFill>
                <a:latin typeface="Arial" pitchFamily="34" charset="0"/>
                <a:cs typeface="Arial" pitchFamily="34" charset="0"/>
              </a:rPr>
              <a:t>10 Boys</a:t>
            </a:r>
          </a:p>
          <a:p>
            <a:pPr lvl="3">
              <a:buFont typeface="Courier New" pitchFamily="49" charset="0"/>
              <a:buChar char="o"/>
            </a:pPr>
            <a:r>
              <a:rPr lang="en-US" sz="1600" b="1" dirty="0" smtClean="0">
                <a:latin typeface="Arial" pitchFamily="34" charset="0"/>
                <a:cs typeface="Arial" pitchFamily="34" charset="0"/>
              </a:rPr>
              <a:t> L5 :  None</a:t>
            </a:r>
          </a:p>
          <a:p>
            <a:pPr lvl="3"/>
            <a:endParaRPr lang="en-US" sz="1600" b="1" dirty="0" smtClean="0">
              <a:latin typeface="Arial" pitchFamily="34" charset="0"/>
              <a:cs typeface="Arial" pitchFamily="34" charset="0"/>
            </a:endParaRPr>
          </a:p>
          <a:p>
            <a:pPr lvl="3"/>
            <a:endParaRPr lang="en-US" sz="1600" b="1" dirty="0" smtClean="0">
              <a:latin typeface="Arial" pitchFamily="34" charset="0"/>
              <a:cs typeface="Arial" pitchFamily="34" charset="0"/>
            </a:endParaRPr>
          </a:p>
          <a:p>
            <a:pPr>
              <a:buFont typeface="Courier New" pitchFamily="49" charset="0"/>
              <a:buChar char="o"/>
            </a:pPr>
            <a:r>
              <a:rPr lang="en-US" sz="1600" b="1" dirty="0" smtClean="0">
                <a:latin typeface="Arial" pitchFamily="34" charset="0"/>
                <a:cs typeface="Arial" pitchFamily="34" charset="0"/>
              </a:rPr>
              <a:t> All the 28 Boys have a high probability of joining, FY 14-15 onwards (</a:t>
            </a:r>
            <a:r>
              <a:rPr lang="en-US" sz="1600" b="1" dirty="0" smtClean="0">
                <a:solidFill>
                  <a:srgbClr val="C00000"/>
                </a:solidFill>
                <a:latin typeface="Arial" pitchFamily="34" charset="0"/>
                <a:cs typeface="Arial" pitchFamily="34" charset="0"/>
              </a:rPr>
              <a:t>none are expected to </a:t>
            </a:r>
          </a:p>
          <a:p>
            <a:r>
              <a:rPr lang="en-US" sz="1600" b="1" dirty="0" smtClean="0">
                <a:solidFill>
                  <a:srgbClr val="C00000"/>
                </a:solidFill>
                <a:latin typeface="Arial" pitchFamily="34" charset="0"/>
                <a:cs typeface="Arial" pitchFamily="34" charset="0"/>
              </a:rPr>
              <a:t>							       leave</a:t>
            </a:r>
            <a:r>
              <a:rPr lang="en-US" sz="1600" b="1" dirty="0" smtClean="0">
                <a:latin typeface="Arial" pitchFamily="34" charset="0"/>
                <a:cs typeface="Arial" pitchFamily="34" charset="0"/>
              </a:rPr>
              <a:t>)</a:t>
            </a:r>
          </a:p>
          <a:p>
            <a:pPr>
              <a:buFont typeface="Courier New" pitchFamily="49" charset="0"/>
              <a:buChar char="o"/>
            </a:pPr>
            <a:endParaRPr lang="en-US" sz="1600" b="1" dirty="0" smtClean="0">
              <a:latin typeface="Arial" pitchFamily="34" charset="0"/>
              <a:cs typeface="Arial" pitchFamily="34" charset="0"/>
            </a:endParaRPr>
          </a:p>
          <a:p>
            <a:pPr>
              <a:buFont typeface="Courier New" pitchFamily="49" charset="0"/>
              <a:buChar char="o"/>
            </a:pPr>
            <a:r>
              <a:rPr lang="en-US" sz="1600" b="1" dirty="0" smtClean="0">
                <a:latin typeface="Arial" pitchFamily="34" charset="0"/>
                <a:cs typeface="Arial" pitchFamily="34" charset="0"/>
              </a:rPr>
              <a:t> No of FOLK Guides who have joined during FY 13-14: </a:t>
            </a:r>
            <a:r>
              <a:rPr lang="en-US" sz="1600" b="1" dirty="0" smtClean="0">
                <a:solidFill>
                  <a:srgbClr val="C00000"/>
                </a:solidFill>
                <a:latin typeface="Arial" pitchFamily="34" charset="0"/>
                <a:cs typeface="Arial" pitchFamily="34" charset="0"/>
              </a:rPr>
              <a:t>4</a:t>
            </a:r>
          </a:p>
          <a:p>
            <a:endParaRPr lang="en-US" sz="1600" b="1" dirty="0" smtClean="0">
              <a:latin typeface="Arial" pitchFamily="34" charset="0"/>
              <a:cs typeface="Arial" pitchFamily="34" charset="0"/>
            </a:endParaRPr>
          </a:p>
          <a:p>
            <a:pPr>
              <a:buFont typeface="Courier New" pitchFamily="49" charset="0"/>
              <a:buChar char="o"/>
            </a:pPr>
            <a:endParaRPr lang="en-US" sz="1600" b="1" dirty="0" smtClean="0">
              <a:latin typeface="Arial" pitchFamily="34" charset="0"/>
              <a:cs typeface="Arial" pitchFamily="34" charset="0"/>
            </a:endParaRPr>
          </a:p>
          <a:p>
            <a:pPr>
              <a:buFont typeface="Courier New" pitchFamily="49" charset="0"/>
              <a:buChar char="o"/>
            </a:pPr>
            <a:r>
              <a:rPr lang="en-US" sz="1600" b="1" dirty="0" smtClean="0">
                <a:latin typeface="Arial" pitchFamily="34" charset="0"/>
                <a:cs typeface="Arial" pitchFamily="34" charset="0"/>
              </a:rPr>
              <a:t> No of FOLK Guides transferred during the period: </a:t>
            </a:r>
            <a:r>
              <a:rPr lang="en-US" sz="1600" b="1" dirty="0" smtClean="0">
                <a:solidFill>
                  <a:srgbClr val="C00000"/>
                </a:solidFill>
                <a:latin typeface="Arial" pitchFamily="34" charset="0"/>
                <a:cs typeface="Arial" pitchFamily="34" charset="0"/>
              </a:rPr>
              <a:t>5</a:t>
            </a:r>
          </a:p>
          <a:p>
            <a:endParaRPr lang="en-US" sz="1600" b="1" dirty="0" smtClean="0">
              <a:latin typeface="Arial" pitchFamily="34" charset="0"/>
              <a:cs typeface="Arial" pitchFamily="34" charset="0"/>
            </a:endParaRPr>
          </a:p>
          <a:p>
            <a:pPr>
              <a:buFont typeface="Courier New" pitchFamily="49" charset="0"/>
              <a:buChar char="o"/>
            </a:pPr>
            <a:endParaRPr lang="en-US" sz="1600" b="1" dirty="0" smtClean="0">
              <a:latin typeface="Arial" pitchFamily="34" charset="0"/>
              <a:cs typeface="Arial" pitchFamily="34" charset="0"/>
            </a:endParaRPr>
          </a:p>
          <a:p>
            <a:pPr>
              <a:buFont typeface="Courier New" pitchFamily="49" charset="0"/>
              <a:buChar char="o"/>
            </a:pPr>
            <a:r>
              <a:rPr lang="en-US" sz="1600" b="1" dirty="0" smtClean="0">
                <a:latin typeface="Arial" pitchFamily="34" charset="0"/>
                <a:cs typeface="Arial" pitchFamily="34" charset="0"/>
              </a:rPr>
              <a:t> Training imparted to FOLK Guides</a:t>
            </a:r>
            <a:r>
              <a:rPr lang="en-US" sz="1600" b="1" dirty="0" smtClean="0">
                <a:solidFill>
                  <a:srgbClr val="C00000"/>
                </a:solidFill>
                <a:latin typeface="Arial" pitchFamily="34" charset="0"/>
                <a:cs typeface="Arial" pitchFamily="34" charset="0"/>
              </a:rPr>
              <a:t>: </a:t>
            </a:r>
            <a:r>
              <a:rPr lang="en-IN" sz="1600" b="1" dirty="0" smtClean="0">
                <a:solidFill>
                  <a:srgbClr val="C00000"/>
                </a:solidFill>
                <a:latin typeface="Arial" pitchFamily="34" charset="0"/>
                <a:cs typeface="Arial" pitchFamily="34" charset="0"/>
              </a:rPr>
              <a:t>Informal training by CPP Prabhu </a:t>
            </a:r>
          </a:p>
          <a:p>
            <a:r>
              <a:rPr lang="en-IN" sz="1600" b="1" dirty="0" smtClean="0">
                <a:solidFill>
                  <a:srgbClr val="C00000"/>
                </a:solidFill>
                <a:latin typeface="Arial" pitchFamily="34" charset="0"/>
                <a:cs typeface="Arial" pitchFamily="34" charset="0"/>
              </a:rPr>
              <a:t>			               on Monday evening meetings</a:t>
            </a:r>
            <a:endParaRPr lang="en-IN" sz="16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5741" y="228600"/>
            <a:ext cx="4878259" cy="646331"/>
          </a:xfrm>
          <a:prstGeom prst="rect">
            <a:avLst/>
          </a:prstGeom>
          <a:noFill/>
        </p:spPr>
        <p:txBody>
          <a:bodyPr wrap="none" rtlCol="0">
            <a:spAutoFit/>
          </a:bodyPr>
          <a:lstStyle/>
          <a:p>
            <a:r>
              <a:rPr lang="en-US" sz="3600" b="1" dirty="0" smtClean="0">
                <a:latin typeface="Arial" pitchFamily="34" charset="0"/>
                <a:cs typeface="Arial" pitchFamily="34" charset="0"/>
              </a:rPr>
              <a:t>RECAP:OBJECTIVES</a:t>
            </a:r>
            <a:endParaRPr lang="en-IN" sz="3600" b="1" dirty="0">
              <a:latin typeface="Arial" pitchFamily="34" charset="0"/>
              <a:cs typeface="Arial" pitchFamily="34" charset="0"/>
            </a:endParaRPr>
          </a:p>
        </p:txBody>
      </p:sp>
      <p:graphicFrame>
        <p:nvGraphicFramePr>
          <p:cNvPr id="12" name="Chart 11"/>
          <p:cNvGraphicFramePr/>
          <p:nvPr/>
        </p:nvGraphicFramePr>
        <p:xfrm>
          <a:off x="0" y="1397000"/>
          <a:ext cx="9144000" cy="5461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4267200" y="1905000"/>
            <a:ext cx="782587" cy="553998"/>
          </a:xfrm>
          <a:prstGeom prst="rect">
            <a:avLst/>
          </a:prstGeom>
          <a:noFill/>
        </p:spPr>
        <p:txBody>
          <a:bodyPr wrap="none" rtlCol="0">
            <a:spAutoFit/>
          </a:bodyPr>
          <a:lstStyle/>
          <a:p>
            <a:pPr algn="ctr"/>
            <a:r>
              <a:rPr lang="en-US" sz="1000" b="1" dirty="0" smtClean="0">
                <a:latin typeface="Arial" pitchFamily="34" charset="0"/>
                <a:cs typeface="Arial" pitchFamily="34" charset="0"/>
              </a:rPr>
              <a:t>Distribute</a:t>
            </a:r>
          </a:p>
          <a:p>
            <a:pPr algn="ctr"/>
            <a:r>
              <a:rPr lang="en-US" sz="1000" b="1" dirty="0" smtClean="0">
                <a:latin typeface="Arial" pitchFamily="34" charset="0"/>
                <a:cs typeface="Arial" pitchFamily="34" charset="0"/>
              </a:rPr>
              <a:t>Harinaam</a:t>
            </a:r>
          </a:p>
          <a:p>
            <a:pPr algn="ctr"/>
            <a:r>
              <a:rPr lang="en-US" sz="1000" b="1" dirty="0" smtClean="0">
                <a:latin typeface="Arial" pitchFamily="34" charset="0"/>
                <a:cs typeface="Arial" pitchFamily="34" charset="0"/>
              </a:rPr>
              <a:t>Obj. 1</a:t>
            </a:r>
            <a:endParaRPr lang="en-IN" sz="1000" b="1" dirty="0">
              <a:latin typeface="Arial" pitchFamily="34" charset="0"/>
              <a:cs typeface="Arial" pitchFamily="34" charset="0"/>
            </a:endParaRPr>
          </a:p>
        </p:txBody>
      </p:sp>
      <p:sp>
        <p:nvSpPr>
          <p:cNvPr id="14" name="TextBox 13"/>
          <p:cNvSpPr txBox="1"/>
          <p:nvPr/>
        </p:nvSpPr>
        <p:spPr>
          <a:xfrm>
            <a:off x="5126722" y="2590800"/>
            <a:ext cx="1045478" cy="553998"/>
          </a:xfrm>
          <a:prstGeom prst="rect">
            <a:avLst/>
          </a:prstGeom>
          <a:noFill/>
        </p:spPr>
        <p:txBody>
          <a:bodyPr wrap="none" rtlCol="0">
            <a:spAutoFit/>
          </a:bodyPr>
          <a:lstStyle/>
          <a:p>
            <a:pPr algn="ctr"/>
            <a:r>
              <a:rPr lang="en-US" sz="1000" b="1" dirty="0" smtClean="0">
                <a:latin typeface="Arial" pitchFamily="34" charset="0"/>
                <a:cs typeface="Arial" pitchFamily="34" charset="0"/>
              </a:rPr>
              <a:t>Deity Worship</a:t>
            </a:r>
          </a:p>
          <a:p>
            <a:pPr algn="ctr"/>
            <a:r>
              <a:rPr lang="en-US" sz="1000" b="1" dirty="0" smtClean="0">
                <a:latin typeface="Arial" pitchFamily="34" charset="0"/>
                <a:cs typeface="Arial" pitchFamily="34" charset="0"/>
              </a:rPr>
              <a:t>&amp; Festivals</a:t>
            </a:r>
          </a:p>
          <a:p>
            <a:pPr algn="ctr"/>
            <a:r>
              <a:rPr lang="en-US" sz="1000" b="1" dirty="0" smtClean="0">
                <a:latin typeface="Arial" pitchFamily="34" charset="0"/>
                <a:cs typeface="Arial" pitchFamily="34" charset="0"/>
              </a:rPr>
              <a:t>Obj. 2</a:t>
            </a:r>
            <a:endParaRPr lang="en-IN" sz="1000" b="1" dirty="0">
              <a:latin typeface="Arial" pitchFamily="34" charset="0"/>
              <a:cs typeface="Arial" pitchFamily="34" charset="0"/>
            </a:endParaRPr>
          </a:p>
        </p:txBody>
      </p:sp>
      <p:sp>
        <p:nvSpPr>
          <p:cNvPr id="15" name="TextBox 14"/>
          <p:cNvSpPr txBox="1"/>
          <p:nvPr/>
        </p:nvSpPr>
        <p:spPr>
          <a:xfrm>
            <a:off x="1574612" y="3657600"/>
            <a:ext cx="98616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New Projects</a:t>
            </a:r>
          </a:p>
          <a:p>
            <a:pPr algn="ctr"/>
            <a:r>
              <a:rPr lang="en-US" sz="1000" b="1" dirty="0" smtClean="0">
                <a:latin typeface="Arial" pitchFamily="34" charset="0"/>
                <a:cs typeface="Arial" pitchFamily="34" charset="0"/>
              </a:rPr>
              <a:t>Obj. 9</a:t>
            </a:r>
            <a:endParaRPr lang="en-IN" sz="1000" b="1" dirty="0">
              <a:latin typeface="Arial" pitchFamily="34" charset="0"/>
              <a:cs typeface="Arial" pitchFamily="34" charset="0"/>
            </a:endParaRPr>
          </a:p>
        </p:txBody>
      </p:sp>
      <p:sp>
        <p:nvSpPr>
          <p:cNvPr id="17" name="TextBox 16"/>
          <p:cNvSpPr txBox="1"/>
          <p:nvPr/>
        </p:nvSpPr>
        <p:spPr>
          <a:xfrm>
            <a:off x="1981200" y="2590800"/>
            <a:ext cx="901209" cy="553998"/>
          </a:xfrm>
          <a:prstGeom prst="rect">
            <a:avLst/>
          </a:prstGeom>
          <a:noFill/>
        </p:spPr>
        <p:txBody>
          <a:bodyPr wrap="none" rtlCol="0">
            <a:spAutoFit/>
          </a:bodyPr>
          <a:lstStyle/>
          <a:p>
            <a:pPr algn="ctr"/>
            <a:r>
              <a:rPr lang="en-US" sz="1000" b="1" dirty="0" smtClean="0">
                <a:latin typeface="Arial" pitchFamily="34" charset="0"/>
                <a:cs typeface="Arial" pitchFamily="34" charset="0"/>
              </a:rPr>
              <a:t>Sustainable</a:t>
            </a:r>
          </a:p>
          <a:p>
            <a:pPr algn="ctr"/>
            <a:r>
              <a:rPr lang="en-US" sz="1000" b="1" dirty="0" smtClean="0">
                <a:latin typeface="Arial" pitchFamily="34" charset="0"/>
                <a:cs typeface="Arial" pitchFamily="34" charset="0"/>
              </a:rPr>
              <a:t>Living </a:t>
            </a:r>
          </a:p>
          <a:p>
            <a:pPr algn="ctr"/>
            <a:r>
              <a:rPr lang="en-US" sz="1000" b="1" dirty="0" smtClean="0">
                <a:latin typeface="Arial" pitchFamily="34" charset="0"/>
                <a:cs typeface="Arial" pitchFamily="34" charset="0"/>
              </a:rPr>
              <a:t>Obj. 10</a:t>
            </a:r>
            <a:endParaRPr lang="en-IN" sz="1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9820" y="496669"/>
            <a:ext cx="5904180" cy="646331"/>
          </a:xfrm>
          <a:prstGeom prst="rect">
            <a:avLst/>
          </a:prstGeom>
          <a:noFill/>
        </p:spPr>
        <p:txBody>
          <a:bodyPr wrap="none" rtlCol="0">
            <a:spAutoFit/>
          </a:bodyPr>
          <a:lstStyle/>
          <a:p>
            <a:r>
              <a:rPr lang="en-US" sz="3600" b="1" dirty="0" smtClean="0">
                <a:latin typeface="Arial" pitchFamily="34" charset="0"/>
                <a:cs typeface="Arial" pitchFamily="34" charset="0"/>
              </a:rPr>
              <a:t>PROFILE OF FOLK BOYS</a:t>
            </a:r>
            <a:endParaRPr lang="en-IN" sz="3600" b="1" dirty="0">
              <a:latin typeface="Arial" pitchFamily="34" charset="0"/>
              <a:cs typeface="Arial" pitchFamily="34" charset="0"/>
            </a:endParaRPr>
          </a:p>
        </p:txBody>
      </p:sp>
      <p:graphicFrame>
        <p:nvGraphicFramePr>
          <p:cNvPr id="5" name="Chart 4"/>
          <p:cNvGraphicFramePr/>
          <p:nvPr/>
        </p:nvGraphicFramePr>
        <p:xfrm>
          <a:off x="0" y="1828800"/>
          <a:ext cx="46482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419600" y="1905000"/>
          <a:ext cx="4724400" cy="3479800"/>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p:cNvSpPr/>
          <p:nvPr/>
        </p:nvSpPr>
        <p:spPr>
          <a:xfrm>
            <a:off x="2209800" y="51054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a:stCxn id="7" idx="4"/>
          </p:cNvCxnSpPr>
          <p:nvPr/>
        </p:nvCxnSpPr>
        <p:spPr>
          <a:xfrm>
            <a:off x="2362200" y="54102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4000" y="5943600"/>
            <a:ext cx="1494320" cy="261610"/>
          </a:xfrm>
          <a:prstGeom prst="rect">
            <a:avLst/>
          </a:prstGeom>
          <a:noFill/>
        </p:spPr>
        <p:txBody>
          <a:bodyPr wrap="none" rtlCol="0">
            <a:spAutoFit/>
          </a:bodyPr>
          <a:lstStyle/>
          <a:p>
            <a:r>
              <a:rPr lang="en-US" sz="1100" b="1" dirty="0" smtClean="0">
                <a:solidFill>
                  <a:srgbClr val="FF0000"/>
                </a:solidFill>
                <a:latin typeface="Arial" pitchFamily="34" charset="0"/>
                <a:cs typeface="Arial" pitchFamily="34" charset="0"/>
              </a:rPr>
              <a:t>Data to be Checked</a:t>
            </a:r>
            <a:endParaRPr lang="en-IN" sz="11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496669"/>
            <a:ext cx="5596404" cy="646331"/>
          </a:xfrm>
          <a:prstGeom prst="rect">
            <a:avLst/>
          </a:prstGeom>
          <a:noFill/>
        </p:spPr>
        <p:txBody>
          <a:bodyPr wrap="none" rtlCol="0">
            <a:spAutoFit/>
          </a:bodyPr>
          <a:lstStyle/>
          <a:p>
            <a:r>
              <a:rPr lang="en-US" sz="3600" b="1" dirty="0" smtClean="0">
                <a:latin typeface="Arial" pitchFamily="34" charset="0"/>
                <a:cs typeface="Arial" pitchFamily="34" charset="0"/>
              </a:rPr>
              <a:t>Competency Parameters</a:t>
            </a:r>
            <a:endParaRPr lang="en-IN" sz="3600" b="1" dirty="0">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2509838" y="1524001"/>
            <a:ext cx="4652962" cy="5334000"/>
          </a:xfrm>
          <a:prstGeom prst="rect">
            <a:avLst/>
          </a:prstGeom>
          <a:noFill/>
          <a:ln w="9525">
            <a:noFill/>
            <a:miter lim="800000"/>
            <a:headEnd/>
            <a:tailEnd/>
          </a:ln>
        </p:spPr>
      </p:pic>
      <p:sp>
        <p:nvSpPr>
          <p:cNvPr id="5" name="TextBox 4"/>
          <p:cNvSpPr txBox="1"/>
          <p:nvPr/>
        </p:nvSpPr>
        <p:spPr>
          <a:xfrm>
            <a:off x="457200" y="3048000"/>
            <a:ext cx="1912703" cy="1169551"/>
          </a:xfrm>
          <a:prstGeom prst="rect">
            <a:avLst/>
          </a:prstGeom>
          <a:solidFill>
            <a:schemeClr val="bg2"/>
          </a:solidFill>
        </p:spPr>
        <p:txBody>
          <a:bodyPr wrap="none" rtlCol="0">
            <a:spAutoFit/>
          </a:bodyPr>
          <a:lstStyle/>
          <a:p>
            <a:pPr algn="ctr"/>
            <a:r>
              <a:rPr lang="en-US" sz="1400" b="1" dirty="0" smtClean="0">
                <a:latin typeface="Arial" pitchFamily="34" charset="0"/>
                <a:cs typeface="Arial" pitchFamily="34" charset="0"/>
              </a:rPr>
              <a:t>Exercise to</a:t>
            </a:r>
          </a:p>
          <a:p>
            <a:pPr algn="ctr"/>
            <a:endParaRPr lang="en-US" sz="1400" b="1" dirty="0" smtClean="0">
              <a:latin typeface="Arial" pitchFamily="34" charset="0"/>
              <a:cs typeface="Arial" pitchFamily="34" charset="0"/>
            </a:endParaRPr>
          </a:p>
          <a:p>
            <a:pPr algn="ctr"/>
            <a:r>
              <a:rPr lang="en-US" sz="1400" b="1" dirty="0" smtClean="0">
                <a:latin typeface="Arial" pitchFamily="34" charset="0"/>
                <a:cs typeface="Arial" pitchFamily="34" charset="0"/>
              </a:rPr>
              <a:t>ascertain the</a:t>
            </a:r>
          </a:p>
          <a:p>
            <a:pPr algn="ctr"/>
            <a:r>
              <a:rPr lang="en-US" sz="1400" b="1" dirty="0" smtClean="0">
                <a:latin typeface="Arial" pitchFamily="34" charset="0"/>
                <a:cs typeface="Arial" pitchFamily="34" charset="0"/>
              </a:rPr>
              <a:t> </a:t>
            </a:r>
          </a:p>
          <a:p>
            <a:pPr algn="ctr"/>
            <a:r>
              <a:rPr lang="en-US" sz="1400" b="1" dirty="0" smtClean="0">
                <a:latin typeface="Arial" pitchFamily="34" charset="0"/>
                <a:cs typeface="Arial" pitchFamily="34" charset="0"/>
              </a:rPr>
              <a:t>Quality of Folk Boys</a:t>
            </a:r>
            <a:endParaRPr lang="en-IN"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6172200" y="5943600"/>
            <a:ext cx="29718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304800" y="4572000"/>
            <a:ext cx="8839200" cy="1371600"/>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304800" y="3124200"/>
            <a:ext cx="8839200" cy="13716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304800" y="1600200"/>
            <a:ext cx="8839200" cy="137160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505200" y="572869"/>
            <a:ext cx="5622052" cy="646331"/>
          </a:xfrm>
          <a:prstGeom prst="rect">
            <a:avLst/>
          </a:prstGeom>
          <a:noFill/>
        </p:spPr>
        <p:txBody>
          <a:bodyPr wrap="none" rtlCol="0">
            <a:spAutoFit/>
          </a:bodyPr>
          <a:lstStyle/>
          <a:p>
            <a:r>
              <a:rPr lang="en-US" sz="3600" b="1" dirty="0" smtClean="0">
                <a:latin typeface="Arial" pitchFamily="34" charset="0"/>
                <a:cs typeface="Arial" pitchFamily="34" charset="0"/>
              </a:rPr>
              <a:t>Functional Score Spread</a:t>
            </a:r>
            <a:endParaRPr lang="en-IN" sz="3600" b="1" dirty="0">
              <a:latin typeface="Arial" pitchFamily="34" charset="0"/>
              <a:cs typeface="Arial" pitchFamily="34" charset="0"/>
            </a:endParaRPr>
          </a:p>
        </p:txBody>
      </p:sp>
      <p:sp>
        <p:nvSpPr>
          <p:cNvPr id="5" name="TextBox 4"/>
          <p:cNvSpPr txBox="1"/>
          <p:nvPr/>
        </p:nvSpPr>
        <p:spPr>
          <a:xfrm>
            <a:off x="533400" y="2209800"/>
            <a:ext cx="5772478" cy="307777"/>
          </a:xfrm>
          <a:prstGeom prst="rect">
            <a:avLst/>
          </a:prstGeom>
          <a:noFill/>
        </p:spPr>
        <p:txBody>
          <a:bodyPr wrap="none" rtlCol="0">
            <a:spAutoFit/>
          </a:bodyPr>
          <a:lstStyle/>
          <a:p>
            <a:r>
              <a:rPr lang="en-US" sz="1400" b="1" dirty="0" smtClean="0">
                <a:latin typeface="Arial" pitchFamily="34" charset="0"/>
                <a:cs typeface="Arial" pitchFamily="34" charset="0"/>
              </a:rPr>
              <a:t>Enthusiastic &amp; Loves to Preach with Good Verbal Communication</a:t>
            </a:r>
            <a:endParaRPr lang="en-IN" sz="1400" b="1" dirty="0">
              <a:latin typeface="Arial" pitchFamily="34" charset="0"/>
              <a:cs typeface="Arial" pitchFamily="34" charset="0"/>
            </a:endParaRPr>
          </a:p>
        </p:txBody>
      </p:sp>
      <p:sp>
        <p:nvSpPr>
          <p:cNvPr id="8" name="TextBox 7"/>
          <p:cNvSpPr txBox="1"/>
          <p:nvPr/>
        </p:nvSpPr>
        <p:spPr>
          <a:xfrm>
            <a:off x="533400" y="3730823"/>
            <a:ext cx="5246436" cy="307777"/>
          </a:xfrm>
          <a:prstGeom prst="rect">
            <a:avLst/>
          </a:prstGeom>
          <a:noFill/>
        </p:spPr>
        <p:txBody>
          <a:bodyPr wrap="none" rtlCol="0">
            <a:spAutoFit/>
          </a:bodyPr>
          <a:lstStyle/>
          <a:p>
            <a:r>
              <a:rPr lang="en-US" sz="1400" b="1" dirty="0" smtClean="0">
                <a:latin typeface="Arial" pitchFamily="34" charset="0"/>
                <a:cs typeface="Arial" pitchFamily="34" charset="0"/>
              </a:rPr>
              <a:t>Good Verbal Communication, Ability to influence &amp; connect </a:t>
            </a:r>
            <a:endParaRPr lang="en-IN" sz="1400" b="1" dirty="0">
              <a:latin typeface="Arial" pitchFamily="34" charset="0"/>
              <a:cs typeface="Arial" pitchFamily="34" charset="0"/>
            </a:endParaRPr>
          </a:p>
        </p:txBody>
      </p:sp>
      <p:sp>
        <p:nvSpPr>
          <p:cNvPr id="10" name="TextBox 9"/>
          <p:cNvSpPr txBox="1"/>
          <p:nvPr/>
        </p:nvSpPr>
        <p:spPr>
          <a:xfrm>
            <a:off x="533400" y="5483423"/>
            <a:ext cx="2419252" cy="307777"/>
          </a:xfrm>
          <a:prstGeom prst="rect">
            <a:avLst/>
          </a:prstGeom>
          <a:noFill/>
        </p:spPr>
        <p:txBody>
          <a:bodyPr wrap="none" rtlCol="0">
            <a:spAutoFit/>
          </a:bodyPr>
          <a:lstStyle/>
          <a:p>
            <a:r>
              <a:rPr lang="en-US" sz="1400" b="1" dirty="0" smtClean="0">
                <a:latin typeface="Arial" pitchFamily="34" charset="0"/>
                <a:cs typeface="Arial" pitchFamily="34" charset="0"/>
              </a:rPr>
              <a:t>Good Philosophical Depth</a:t>
            </a:r>
            <a:endParaRPr lang="en-IN" sz="1400" b="1" dirty="0">
              <a:latin typeface="Arial" pitchFamily="34" charset="0"/>
              <a:cs typeface="Arial" pitchFamily="34" charset="0"/>
            </a:endParaRPr>
          </a:p>
        </p:txBody>
      </p:sp>
      <p:pic>
        <p:nvPicPr>
          <p:cNvPr id="20484" name="Picture 4"/>
          <p:cNvPicPr>
            <a:picLocks noChangeAspect="1" noChangeArrowheads="1"/>
          </p:cNvPicPr>
          <p:nvPr/>
        </p:nvPicPr>
        <p:blipFill>
          <a:blip r:embed="rId3" cstate="print"/>
          <a:srcRect/>
          <a:stretch>
            <a:fillRect/>
          </a:stretch>
        </p:blipFill>
        <p:spPr bwMode="auto">
          <a:xfrm>
            <a:off x="6781800" y="4648200"/>
            <a:ext cx="1952625" cy="2209800"/>
          </a:xfrm>
          <a:prstGeom prst="rect">
            <a:avLst/>
          </a:prstGeom>
          <a:noFill/>
          <a:ln w="9525">
            <a:noFill/>
            <a:miter lim="800000"/>
            <a:headEnd/>
            <a:tailEnd/>
          </a:ln>
        </p:spPr>
      </p:pic>
      <p:pic>
        <p:nvPicPr>
          <p:cNvPr id="20485" name="Picture 5"/>
          <p:cNvPicPr>
            <a:picLocks noChangeAspect="1" noChangeArrowheads="1"/>
          </p:cNvPicPr>
          <p:nvPr/>
        </p:nvPicPr>
        <p:blipFill>
          <a:blip r:embed="rId4" cstate="print"/>
          <a:srcRect/>
          <a:stretch>
            <a:fillRect/>
          </a:stretch>
        </p:blipFill>
        <p:spPr bwMode="auto">
          <a:xfrm>
            <a:off x="6781800" y="3143250"/>
            <a:ext cx="1981200" cy="1276350"/>
          </a:xfrm>
          <a:prstGeom prst="rect">
            <a:avLst/>
          </a:prstGeom>
          <a:noFill/>
          <a:ln w="9525">
            <a:noFill/>
            <a:miter lim="800000"/>
            <a:headEnd/>
            <a:tailEnd/>
          </a:ln>
        </p:spPr>
      </p:pic>
      <p:pic>
        <p:nvPicPr>
          <p:cNvPr id="20486" name="Picture 6"/>
          <p:cNvPicPr>
            <a:picLocks noChangeAspect="1" noChangeArrowheads="1"/>
          </p:cNvPicPr>
          <p:nvPr/>
        </p:nvPicPr>
        <p:blipFill>
          <a:blip r:embed="rId5" cstate="print"/>
          <a:srcRect/>
          <a:stretch>
            <a:fillRect/>
          </a:stretch>
        </p:blipFill>
        <p:spPr bwMode="auto">
          <a:xfrm>
            <a:off x="6781800" y="1752600"/>
            <a:ext cx="198120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6172200" y="3505200"/>
            <a:ext cx="2971800" cy="1752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304800" y="2133600"/>
            <a:ext cx="8839200" cy="1371600"/>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505200" y="572869"/>
            <a:ext cx="5622052" cy="646331"/>
          </a:xfrm>
          <a:prstGeom prst="rect">
            <a:avLst/>
          </a:prstGeom>
          <a:noFill/>
        </p:spPr>
        <p:txBody>
          <a:bodyPr wrap="none" rtlCol="0">
            <a:spAutoFit/>
          </a:bodyPr>
          <a:lstStyle/>
          <a:p>
            <a:r>
              <a:rPr lang="en-US" sz="3600" b="1" dirty="0" smtClean="0">
                <a:latin typeface="Arial" pitchFamily="34" charset="0"/>
                <a:cs typeface="Arial" pitchFamily="34" charset="0"/>
              </a:rPr>
              <a:t>Functional Score Spread</a:t>
            </a:r>
            <a:endParaRPr lang="en-IN" sz="3600" b="1" dirty="0">
              <a:latin typeface="Arial" pitchFamily="34" charset="0"/>
              <a:cs typeface="Arial" pitchFamily="34" charset="0"/>
            </a:endParaRPr>
          </a:p>
        </p:txBody>
      </p:sp>
      <p:sp>
        <p:nvSpPr>
          <p:cNvPr id="10" name="TextBox 9"/>
          <p:cNvSpPr txBox="1"/>
          <p:nvPr/>
        </p:nvSpPr>
        <p:spPr>
          <a:xfrm>
            <a:off x="533400" y="2514600"/>
            <a:ext cx="3942105" cy="738664"/>
          </a:xfrm>
          <a:prstGeom prst="rect">
            <a:avLst/>
          </a:prstGeom>
          <a:noFill/>
        </p:spPr>
        <p:txBody>
          <a:bodyPr wrap="none" rtlCol="0">
            <a:spAutoFit/>
          </a:bodyPr>
          <a:lstStyle/>
          <a:p>
            <a:r>
              <a:rPr lang="en-US" sz="1400" b="1" dirty="0" smtClean="0">
                <a:latin typeface="Arial" pitchFamily="34" charset="0"/>
                <a:cs typeface="Arial" pitchFamily="34" charset="0"/>
              </a:rPr>
              <a:t>Entrepreneurial, Resourceful and innovative</a:t>
            </a:r>
          </a:p>
          <a:p>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Ability to lead</a:t>
            </a:r>
            <a:endParaRPr lang="en-IN" sz="1400" b="1" dirty="0">
              <a:latin typeface="Arial" pitchFamily="34" charset="0"/>
              <a:cs typeface="Arial" pitchFamily="34" charset="0"/>
            </a:endParaRPr>
          </a:p>
        </p:txBody>
      </p:sp>
      <p:pic>
        <p:nvPicPr>
          <p:cNvPr id="24578" name="Picture 2"/>
          <p:cNvPicPr>
            <a:picLocks noChangeAspect="1" noChangeArrowheads="1"/>
          </p:cNvPicPr>
          <p:nvPr/>
        </p:nvPicPr>
        <p:blipFill>
          <a:blip r:embed="rId3" cstate="print"/>
          <a:srcRect/>
          <a:stretch>
            <a:fillRect/>
          </a:stretch>
        </p:blipFill>
        <p:spPr bwMode="auto">
          <a:xfrm>
            <a:off x="7010400" y="2362200"/>
            <a:ext cx="157162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0" y="1676400"/>
            <a:ext cx="9153525" cy="4572000"/>
          </a:xfrm>
          <a:prstGeom prst="rect">
            <a:avLst/>
          </a:prstGeom>
          <a:noFill/>
          <a:ln w="9525">
            <a:noFill/>
            <a:miter lim="800000"/>
            <a:headEnd/>
            <a:tailEnd/>
          </a:ln>
        </p:spPr>
      </p:pic>
      <p:sp>
        <p:nvSpPr>
          <p:cNvPr id="5" name="TextBox 4"/>
          <p:cNvSpPr txBox="1"/>
          <p:nvPr/>
        </p:nvSpPr>
        <p:spPr>
          <a:xfrm>
            <a:off x="5420648" y="572869"/>
            <a:ext cx="3647152" cy="646331"/>
          </a:xfrm>
          <a:prstGeom prst="rect">
            <a:avLst/>
          </a:prstGeom>
          <a:noFill/>
        </p:spPr>
        <p:txBody>
          <a:bodyPr wrap="none" rtlCol="0">
            <a:spAutoFit/>
          </a:bodyPr>
          <a:lstStyle/>
          <a:p>
            <a:r>
              <a:rPr lang="en-US" sz="3600" b="1" dirty="0" smtClean="0">
                <a:latin typeface="Arial" pitchFamily="34" charset="0"/>
                <a:cs typeface="Arial" pitchFamily="34" charset="0"/>
              </a:rPr>
              <a:t>Balanced Score</a:t>
            </a:r>
            <a:endParaRPr lang="en-IN" sz="3600" b="1" dirty="0">
              <a:latin typeface="Arial" pitchFamily="34" charset="0"/>
              <a:cs typeface="Arial" pitchFamily="34" charset="0"/>
            </a:endParaRPr>
          </a:p>
        </p:txBody>
      </p:sp>
      <p:sp>
        <p:nvSpPr>
          <p:cNvPr id="6" name="TextBox 5"/>
          <p:cNvSpPr txBox="1"/>
          <p:nvPr/>
        </p:nvSpPr>
        <p:spPr>
          <a:xfrm>
            <a:off x="1772276" y="6334780"/>
            <a:ext cx="6981399" cy="461665"/>
          </a:xfrm>
          <a:prstGeom prst="rect">
            <a:avLst/>
          </a:prstGeom>
          <a:noFill/>
        </p:spPr>
        <p:txBody>
          <a:bodyPr wrap="none" rtlCol="0">
            <a:spAutoFit/>
          </a:bodyPr>
          <a:lstStyle/>
          <a:p>
            <a:pPr algn="ctr"/>
            <a:r>
              <a:rPr lang="en-US" sz="1200" i="1" dirty="0" smtClean="0">
                <a:solidFill>
                  <a:srgbClr val="C00000"/>
                </a:solidFill>
                <a:latin typeface="Arial" pitchFamily="34" charset="0"/>
                <a:cs typeface="Arial" pitchFamily="34" charset="0"/>
              </a:rPr>
              <a:t>** This is only an indicative score and can be used to get a perspective on how competency mapping</a:t>
            </a:r>
          </a:p>
          <a:p>
            <a:pPr algn="ctr"/>
            <a:r>
              <a:rPr lang="en-US" sz="1200" i="1" dirty="0" smtClean="0">
                <a:solidFill>
                  <a:srgbClr val="C00000"/>
                </a:solidFill>
                <a:latin typeface="Arial" pitchFamily="34" charset="0"/>
                <a:cs typeface="Arial" pitchFamily="34" charset="0"/>
              </a:rPr>
              <a:t> exercise can benefit the organization.</a:t>
            </a:r>
            <a:endParaRPr lang="en-IN" sz="1200" i="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228600"/>
            <a:ext cx="7263527" cy="646331"/>
          </a:xfrm>
          <a:prstGeom prst="rect">
            <a:avLst/>
          </a:prstGeom>
          <a:noFill/>
        </p:spPr>
        <p:txBody>
          <a:bodyPr wrap="none" rtlCol="0">
            <a:spAutoFit/>
          </a:bodyPr>
          <a:lstStyle/>
          <a:p>
            <a:r>
              <a:rPr lang="en-US" sz="3600" b="1" dirty="0" smtClean="0">
                <a:latin typeface="Arial" pitchFamily="34" charset="0"/>
                <a:cs typeface="Arial" pitchFamily="34" charset="0"/>
              </a:rPr>
              <a:t>RECAP:OBJECTIVES 1, 3, 4 &amp; 7 </a:t>
            </a:r>
            <a:endParaRPr lang="en-IN" sz="3600" b="1" dirty="0">
              <a:latin typeface="Arial" pitchFamily="34" charset="0"/>
              <a:cs typeface="Arial" pitchFamily="34" charset="0"/>
            </a:endParaRPr>
          </a:p>
        </p:txBody>
      </p:sp>
      <p:graphicFrame>
        <p:nvGraphicFramePr>
          <p:cNvPr id="12" name="Chart 11"/>
          <p:cNvGraphicFramePr/>
          <p:nvPr/>
        </p:nvGraphicFramePr>
        <p:xfrm>
          <a:off x="0" y="1524000"/>
          <a:ext cx="9144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4267200" y="1905000"/>
            <a:ext cx="782587" cy="553998"/>
          </a:xfrm>
          <a:prstGeom prst="rect">
            <a:avLst/>
          </a:prstGeom>
          <a:noFill/>
        </p:spPr>
        <p:txBody>
          <a:bodyPr wrap="none" rtlCol="0">
            <a:spAutoFit/>
          </a:bodyPr>
          <a:lstStyle/>
          <a:p>
            <a:pPr algn="ctr"/>
            <a:r>
              <a:rPr lang="en-US" sz="1000" b="1" dirty="0" smtClean="0">
                <a:latin typeface="Arial" pitchFamily="34" charset="0"/>
                <a:cs typeface="Arial" pitchFamily="34" charset="0"/>
              </a:rPr>
              <a:t>Distribute</a:t>
            </a:r>
          </a:p>
          <a:p>
            <a:pPr algn="ctr"/>
            <a:r>
              <a:rPr lang="en-US" sz="1000" b="1" dirty="0" smtClean="0">
                <a:latin typeface="Arial" pitchFamily="34" charset="0"/>
                <a:cs typeface="Arial" pitchFamily="34" charset="0"/>
              </a:rPr>
              <a:t>Harinaam</a:t>
            </a:r>
          </a:p>
          <a:p>
            <a:pPr algn="ctr"/>
            <a:r>
              <a:rPr lang="en-US" sz="1000" b="1" dirty="0" smtClean="0">
                <a:latin typeface="Arial" pitchFamily="34" charset="0"/>
                <a:cs typeface="Arial" pitchFamily="34" charset="0"/>
              </a:rPr>
              <a:t>Obj. 1</a:t>
            </a:r>
            <a:endParaRPr lang="en-IN" sz="1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9736" y="228600"/>
            <a:ext cx="8084264" cy="646331"/>
          </a:xfrm>
          <a:prstGeom prst="rect">
            <a:avLst/>
          </a:prstGeom>
          <a:noFill/>
        </p:spPr>
        <p:txBody>
          <a:bodyPr wrap="none" rtlCol="0">
            <a:spAutoFit/>
          </a:bodyPr>
          <a:lstStyle/>
          <a:p>
            <a:r>
              <a:rPr lang="en-US" sz="3600" b="1" dirty="0" smtClean="0">
                <a:latin typeface="Arial" pitchFamily="34" charset="0"/>
                <a:cs typeface="Arial" pitchFamily="34" charset="0"/>
              </a:rPr>
              <a:t>NEXT STEPS-OBJECTIVE 1, 3, 4 &amp; 7</a:t>
            </a:r>
            <a:endParaRPr lang="en-IN" sz="3600" b="1" dirty="0">
              <a:latin typeface="Arial" pitchFamily="34" charset="0"/>
              <a:cs typeface="Arial" pitchFamily="34" charset="0"/>
            </a:endParaRPr>
          </a:p>
        </p:txBody>
      </p:sp>
      <p:sp>
        <p:nvSpPr>
          <p:cNvPr id="5" name="TextBox 4"/>
          <p:cNvSpPr txBox="1"/>
          <p:nvPr/>
        </p:nvSpPr>
        <p:spPr>
          <a:xfrm>
            <a:off x="1704151" y="1597223"/>
            <a:ext cx="5534849"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Increasing Krishna Consciousness Block, Dhananjaya, SST, PR</a:t>
            </a:r>
            <a:endParaRPr lang="en-IN" sz="1400" b="1" dirty="0">
              <a:latin typeface="Arial" pitchFamily="34" charset="0"/>
              <a:cs typeface="Arial" pitchFamily="34" charset="0"/>
            </a:endParaRPr>
          </a:p>
        </p:txBody>
      </p:sp>
      <p:graphicFrame>
        <p:nvGraphicFramePr>
          <p:cNvPr id="6" name="Table 5"/>
          <p:cNvGraphicFramePr>
            <a:graphicFrameLocks noGrp="1"/>
          </p:cNvGraphicFramePr>
          <p:nvPr/>
        </p:nvGraphicFramePr>
        <p:xfrm>
          <a:off x="0" y="2209800"/>
          <a:ext cx="9144000" cy="4373880"/>
        </p:xfrm>
        <a:graphic>
          <a:graphicData uri="http://schemas.openxmlformats.org/drawingml/2006/table">
            <a:tbl>
              <a:tblPr firstRow="1" bandRow="1">
                <a:tableStyleId>{17292A2E-F333-43FB-9621-5CBBE7FDCDCB}</a:tableStyleId>
              </a:tblPr>
              <a:tblGrid>
                <a:gridCol w="4953000"/>
                <a:gridCol w="2133600"/>
                <a:gridCol w="2057400"/>
              </a:tblGrid>
              <a:tr h="370840">
                <a:tc>
                  <a:txBody>
                    <a:bodyPr/>
                    <a:lstStyle/>
                    <a:p>
                      <a:r>
                        <a:rPr lang="en-US" sz="1400" dirty="0" smtClean="0">
                          <a:solidFill>
                            <a:schemeClr val="tx1"/>
                          </a:solidFill>
                          <a:latin typeface="Arial" pitchFamily="34" charset="0"/>
                          <a:cs typeface="Arial" pitchFamily="34" charset="0"/>
                        </a:rPr>
                        <a:t>What</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Who</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When</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Which Devotees</a:t>
                      </a:r>
                      <a:r>
                        <a:rPr lang="en-US" sz="1400" baseline="0" dirty="0" smtClean="0">
                          <a:solidFill>
                            <a:schemeClr val="tx1"/>
                          </a:solidFill>
                          <a:latin typeface="Arial" pitchFamily="34" charset="0"/>
                          <a:cs typeface="Arial" pitchFamily="34" charset="0"/>
                        </a:rPr>
                        <a:t> can be freed for preaching</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SC </a:t>
                      </a:r>
                      <a:endParaRPr lang="en-IN" sz="1400" dirty="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What are the positions which can be headed by Professionals</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ALC</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Next BSC Review</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MPP and </a:t>
                      </a:r>
                      <a:r>
                        <a:rPr lang="en-US" sz="1400" dirty="0" err="1" smtClean="0">
                          <a:solidFill>
                            <a:schemeClr val="tx1"/>
                          </a:solidFill>
                          <a:latin typeface="Arial" pitchFamily="34" charset="0"/>
                          <a:cs typeface="Arial" pitchFamily="34" charset="0"/>
                        </a:rPr>
                        <a:t>Anant</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Kirti</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Prabhu</a:t>
                      </a:r>
                      <a:r>
                        <a:rPr lang="en-US" sz="1400" dirty="0" smtClean="0">
                          <a:solidFill>
                            <a:schemeClr val="tx1"/>
                          </a:solidFill>
                          <a:latin typeface="Arial" pitchFamily="34" charset="0"/>
                          <a:cs typeface="Arial" pitchFamily="34" charset="0"/>
                        </a:rPr>
                        <a:t> to own</a:t>
                      </a:r>
                      <a:r>
                        <a:rPr lang="en-US" sz="1400" baseline="0" dirty="0" smtClean="0">
                          <a:solidFill>
                            <a:schemeClr val="tx1"/>
                          </a:solidFill>
                          <a:latin typeface="Arial" pitchFamily="34" charset="0"/>
                          <a:cs typeface="Arial" pitchFamily="34" charset="0"/>
                        </a:rPr>
                        <a:t> the Holy Name </a:t>
                      </a:r>
                      <a:r>
                        <a:rPr lang="en-US" sz="1400" baseline="0" dirty="0" err="1" smtClean="0">
                          <a:solidFill>
                            <a:schemeClr val="tx1"/>
                          </a:solidFill>
                          <a:latin typeface="Arial" pitchFamily="34" charset="0"/>
                          <a:cs typeface="Arial" pitchFamily="34" charset="0"/>
                        </a:rPr>
                        <a:t>Obj</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MPP</a:t>
                      </a:r>
                      <a:endParaRPr lang="en-IN" sz="1400" dirty="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r>
              <a:tr h="370840">
                <a:tc>
                  <a:txBody>
                    <a:bodyPr/>
                    <a:lstStyle/>
                    <a:p>
                      <a:r>
                        <a:rPr lang="en-US" sz="1400" dirty="0" err="1" smtClean="0">
                          <a:solidFill>
                            <a:schemeClr val="tx1"/>
                          </a:solidFill>
                          <a:latin typeface="Arial" pitchFamily="34" charset="0"/>
                          <a:cs typeface="Arial" pitchFamily="34" charset="0"/>
                        </a:rPr>
                        <a:t>Obj</a:t>
                      </a:r>
                      <a:r>
                        <a:rPr lang="en-US" sz="1400" baseline="0" dirty="0" smtClean="0">
                          <a:solidFill>
                            <a:schemeClr val="tx1"/>
                          </a:solidFill>
                          <a:latin typeface="Arial" pitchFamily="34" charset="0"/>
                          <a:cs typeface="Arial" pitchFamily="34" charset="0"/>
                        </a:rPr>
                        <a:t> 3: To identify a second line for </a:t>
                      </a:r>
                      <a:r>
                        <a:rPr lang="en-US" sz="1400" baseline="0" dirty="0" err="1" smtClean="0">
                          <a:solidFill>
                            <a:schemeClr val="tx1"/>
                          </a:solidFill>
                          <a:latin typeface="Arial" pitchFamily="34" charset="0"/>
                          <a:cs typeface="Arial" pitchFamily="34" charset="0"/>
                        </a:rPr>
                        <a:t>Obj</a:t>
                      </a:r>
                      <a:r>
                        <a:rPr lang="en-US" sz="1400" baseline="0" dirty="0" smtClean="0">
                          <a:solidFill>
                            <a:schemeClr val="tx1"/>
                          </a:solidFill>
                          <a:latin typeface="Arial" pitchFamily="34" charset="0"/>
                          <a:cs typeface="Arial" pitchFamily="34" charset="0"/>
                        </a:rPr>
                        <a:t> 3 (SP Awareness)</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SC</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today</a:t>
                      </a:r>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Sridhar Venkat on SEC A and B</a:t>
                      </a:r>
                      <a:endParaRPr lang="en-IN" sz="1400" dirty="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SC Body to have a strategic</a:t>
                      </a:r>
                      <a:r>
                        <a:rPr lang="en-US" sz="1400" baseline="0" dirty="0" smtClean="0">
                          <a:solidFill>
                            <a:schemeClr val="tx1"/>
                          </a:solidFill>
                          <a:latin typeface="Arial" pitchFamily="34" charset="0"/>
                          <a:cs typeface="Arial" pitchFamily="34" charset="0"/>
                        </a:rPr>
                        <a:t> decision on expanding congregation (</a:t>
                      </a:r>
                      <a:r>
                        <a:rPr lang="en-US" sz="1400" baseline="0" dirty="0" err="1" smtClean="0">
                          <a:solidFill>
                            <a:schemeClr val="tx1"/>
                          </a:solidFill>
                          <a:latin typeface="Arial" pitchFamily="34" charset="0"/>
                          <a:cs typeface="Arial" pitchFamily="34" charset="0"/>
                        </a:rPr>
                        <a:t>Obj</a:t>
                      </a:r>
                      <a:r>
                        <a:rPr lang="en-US" sz="1400" baseline="0" dirty="0" smtClean="0">
                          <a:solidFill>
                            <a:schemeClr val="tx1"/>
                          </a:solidFill>
                          <a:latin typeface="Arial" pitchFamily="34" charset="0"/>
                          <a:cs typeface="Arial" pitchFamily="34" charset="0"/>
                        </a:rPr>
                        <a:t> 7)</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SC</a:t>
                      </a:r>
                      <a:endParaRPr lang="en-IN" sz="1400" dirty="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r>
                        <a:rPr lang="en-US" sz="1400" dirty="0" err="1" smtClean="0">
                          <a:solidFill>
                            <a:schemeClr val="tx1"/>
                          </a:solidFill>
                          <a:latin typeface="Arial" pitchFamily="34" charset="0"/>
                          <a:cs typeface="Arial" pitchFamily="34" charset="0"/>
                        </a:rPr>
                        <a:t>Grhastha</a:t>
                      </a:r>
                      <a:r>
                        <a:rPr lang="en-US" sz="1400" dirty="0" smtClean="0">
                          <a:solidFill>
                            <a:schemeClr val="tx1"/>
                          </a:solidFill>
                          <a:latin typeface="Arial" pitchFamily="34" charset="0"/>
                          <a:cs typeface="Arial" pitchFamily="34" charset="0"/>
                        </a:rPr>
                        <a:t> will be handled by RKD </a:t>
                      </a:r>
                      <a:r>
                        <a:rPr lang="en-US" sz="1400" dirty="0" err="1" smtClean="0">
                          <a:solidFill>
                            <a:schemeClr val="tx1"/>
                          </a:solidFill>
                          <a:latin typeface="Arial" pitchFamily="34" charset="0"/>
                          <a:cs typeface="Arial" pitchFamily="34" charset="0"/>
                        </a:rPr>
                        <a:t>Prabhu</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RKD</a:t>
                      </a:r>
                      <a:endParaRPr lang="en-IN" sz="1400" dirty="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r>
                        <a:rPr lang="en-US" sz="1400" dirty="0" smtClean="0">
                          <a:solidFill>
                            <a:schemeClr val="tx1"/>
                          </a:solidFill>
                          <a:latin typeface="Arial" pitchFamily="34" charset="0"/>
                          <a:cs typeface="Arial" pitchFamily="34" charset="0"/>
                        </a:rPr>
                        <a:t>FOLK to get a better mix of students</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Sampati </a:t>
                      </a:r>
                      <a:r>
                        <a:rPr lang="en-US" sz="1400" dirty="0" err="1" smtClean="0">
                          <a:solidFill>
                            <a:schemeClr val="tx1"/>
                          </a:solidFill>
                          <a:latin typeface="Arial" pitchFamily="34" charset="0"/>
                          <a:cs typeface="Arial" pitchFamily="34" charset="0"/>
                        </a:rPr>
                        <a:t>Prabhu</a:t>
                      </a:r>
                      <a:endParaRPr lang="en-IN" sz="1400" dirty="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836" y="2514600"/>
            <a:ext cx="9609234" cy="2246769"/>
          </a:xfrm>
          <a:prstGeom prst="rect">
            <a:avLst/>
          </a:prstGeom>
          <a:noFill/>
        </p:spPr>
        <p:txBody>
          <a:bodyPr wrap="none" rtlCol="0">
            <a:spAutoFit/>
          </a:bodyPr>
          <a:lstStyle/>
          <a:p>
            <a:pPr algn="ctr"/>
            <a:r>
              <a:rPr lang="en-US" sz="2800" b="1" dirty="0" smtClean="0">
                <a:latin typeface="Arial" pitchFamily="34" charset="0"/>
                <a:cs typeface="Arial" pitchFamily="34" charset="0"/>
              </a:rPr>
              <a:t>OBJECTIVE 5:</a:t>
            </a:r>
          </a:p>
          <a:p>
            <a:pPr algn="ctr"/>
            <a:endParaRPr lang="en-US" sz="1600" b="1" dirty="0" smtClean="0">
              <a:latin typeface="Arial" pitchFamily="34" charset="0"/>
              <a:cs typeface="Arial" pitchFamily="34" charset="0"/>
            </a:endParaRPr>
          </a:p>
          <a:p>
            <a:endParaRPr lang="en-IN" sz="1600" b="1" dirty="0" smtClean="0">
              <a:latin typeface="Arial" pitchFamily="34" charset="0"/>
              <a:cs typeface="Arial" pitchFamily="34" charset="0"/>
            </a:endParaRPr>
          </a:p>
          <a:p>
            <a:pPr algn="ctr"/>
            <a:r>
              <a:rPr lang="en-IN" sz="1600" b="1" dirty="0" smtClean="0">
                <a:latin typeface="Arial" pitchFamily="34" charset="0"/>
                <a:cs typeface="Arial" pitchFamily="34" charset="0"/>
              </a:rPr>
              <a:t> To maintain and nourish a vibrant, inspired and committed community of missionaries</a:t>
            </a:r>
          </a:p>
          <a:p>
            <a:pPr algn="ctr"/>
            <a:endParaRPr lang="en-IN" sz="1600" b="1" dirty="0" smtClean="0">
              <a:latin typeface="Arial" pitchFamily="34" charset="0"/>
              <a:cs typeface="Arial" pitchFamily="34" charset="0"/>
            </a:endParaRPr>
          </a:p>
          <a:p>
            <a:pPr algn="ctr"/>
            <a:r>
              <a:rPr lang="en-IN" sz="1600" b="1" dirty="0" smtClean="0">
                <a:latin typeface="Arial" pitchFamily="34" charset="0"/>
                <a:cs typeface="Arial" pitchFamily="34" charset="0"/>
              </a:rPr>
              <a:t> with mature understanding of Srila Prabhupada’s instructions</a:t>
            </a:r>
          </a:p>
          <a:p>
            <a:pPr algn="ctr"/>
            <a:r>
              <a:rPr lang="en-IN" sz="1600" b="1" dirty="0" smtClean="0">
                <a:latin typeface="Arial" pitchFamily="34" charset="0"/>
                <a:cs typeface="Arial" pitchFamily="34" charset="0"/>
              </a:rPr>
              <a:t> </a:t>
            </a:r>
          </a:p>
          <a:p>
            <a:pPr algn="ctr"/>
            <a:r>
              <a:rPr lang="en-IN" sz="1600" b="1" dirty="0" smtClean="0">
                <a:latin typeface="Arial" pitchFamily="34" charset="0"/>
                <a:cs typeface="Arial" pitchFamily="34" charset="0"/>
              </a:rPr>
              <a:t>for his Krishna consciousness movement</a:t>
            </a:r>
            <a:endParaRPr lang="en-IN" sz="1600" b="1" dirty="0">
              <a:latin typeface="Arial" pitchFamily="34" charset="0"/>
              <a:cs typeface="Arial" pitchFamily="34" charset="0"/>
            </a:endParaRPr>
          </a:p>
        </p:txBody>
      </p:sp>
      <p:sp>
        <p:nvSpPr>
          <p:cNvPr id="3" name="TextBox 2"/>
          <p:cNvSpPr txBox="1"/>
          <p:nvPr/>
        </p:nvSpPr>
        <p:spPr>
          <a:xfrm>
            <a:off x="2971800" y="5029200"/>
            <a:ext cx="3638625"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Brahmachari Ashram , Grhastha Ashram</a:t>
            </a:r>
            <a:endParaRPr lang="en-IN"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936" y="2362200"/>
            <a:ext cx="8490338" cy="2985433"/>
          </a:xfrm>
          <a:prstGeom prst="rect">
            <a:avLst/>
          </a:prstGeom>
          <a:noFill/>
        </p:spPr>
        <p:txBody>
          <a:bodyPr wrap="none" rtlCol="0">
            <a:spAutoFit/>
          </a:bodyPr>
          <a:lstStyle/>
          <a:p>
            <a:pPr algn="ctr"/>
            <a:r>
              <a:rPr lang="en-US" sz="3200" b="1" dirty="0" smtClean="0">
                <a:latin typeface="Arial" pitchFamily="34" charset="0"/>
                <a:cs typeface="Arial" pitchFamily="34" charset="0"/>
              </a:rPr>
              <a:t>ASHRAM PERFORMANCE:</a:t>
            </a:r>
          </a:p>
          <a:p>
            <a:pPr algn="ctr"/>
            <a:endParaRPr lang="en-US" sz="2400" b="1" dirty="0" smtClean="0">
              <a:latin typeface="Arial" pitchFamily="34" charset="0"/>
              <a:cs typeface="Arial" pitchFamily="34" charset="0"/>
            </a:endParaRPr>
          </a:p>
          <a:p>
            <a:pPr algn="r">
              <a:buFontTx/>
              <a:buChar char="-"/>
            </a:pPr>
            <a:r>
              <a:rPr lang="en-US" sz="2400" b="1" dirty="0" smtClean="0">
                <a:latin typeface="Arial" pitchFamily="34" charset="0"/>
                <a:cs typeface="Arial" pitchFamily="34" charset="0"/>
              </a:rPr>
              <a:t>SADDHANA REPORT: </a:t>
            </a:r>
          </a:p>
          <a:p>
            <a:pPr lvl="1" algn="r">
              <a:buFontTx/>
              <a:buChar char="-"/>
            </a:pPr>
            <a:r>
              <a:rPr lang="en-US" b="1" dirty="0" smtClean="0">
                <a:solidFill>
                  <a:srgbClr val="CC3300"/>
                </a:solidFill>
                <a:latin typeface="Arial" pitchFamily="34" charset="0"/>
                <a:cs typeface="Arial" pitchFamily="34" charset="0"/>
              </a:rPr>
              <a:t>Mangal Aarti, Darshan Aarti, Srimad Bhagvatam Class, Japa &amp; Reading</a:t>
            </a:r>
          </a:p>
          <a:p>
            <a:pPr algn="r">
              <a:buFontTx/>
              <a:buChar char="-"/>
            </a:pPr>
            <a:endParaRPr lang="en-US" sz="2400" b="1" dirty="0" smtClean="0">
              <a:latin typeface="Arial" pitchFamily="34" charset="0"/>
              <a:cs typeface="Arial" pitchFamily="34" charset="0"/>
            </a:endParaRPr>
          </a:p>
          <a:p>
            <a:pPr algn="r"/>
            <a:endParaRPr lang="en-US" sz="2400" b="1" dirty="0" smtClean="0">
              <a:latin typeface="Arial" pitchFamily="34" charset="0"/>
              <a:cs typeface="Arial" pitchFamily="34" charset="0"/>
            </a:endParaRPr>
          </a:p>
          <a:p>
            <a:pPr algn="r">
              <a:buFontTx/>
              <a:buChar char="-"/>
            </a:pPr>
            <a:r>
              <a:rPr lang="en-US" sz="2400" b="1" dirty="0" smtClean="0">
                <a:latin typeface="Arial" pitchFamily="34" charset="0"/>
                <a:cs typeface="Arial" pitchFamily="34" charset="0"/>
              </a:rPr>
              <a:t> COMPETENCY REPORT</a:t>
            </a:r>
          </a:p>
          <a:p>
            <a:pPr algn="r">
              <a:buFontTx/>
              <a:buChar char="-"/>
            </a:pPr>
            <a:r>
              <a:rPr lang="en-US" b="1" dirty="0" smtClean="0">
                <a:latin typeface="Arial" pitchFamily="34" charset="0"/>
                <a:cs typeface="Arial" pitchFamily="34" charset="0"/>
              </a:rPr>
              <a:t> </a:t>
            </a:r>
            <a:r>
              <a:rPr lang="en-US" b="1" dirty="0" smtClean="0">
                <a:solidFill>
                  <a:srgbClr val="CC3300"/>
                </a:solidFill>
                <a:latin typeface="Arial" pitchFamily="34" charset="0"/>
                <a:cs typeface="Arial" pitchFamily="34" charset="0"/>
              </a:rPr>
              <a:t>Saddhana Scores, Vaishnava Value Scores, Functional Scores</a:t>
            </a:r>
            <a:endParaRPr lang="en-IN" b="1" dirty="0">
              <a:solidFill>
                <a:srgbClr val="CC33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96669"/>
            <a:ext cx="7502888" cy="646331"/>
          </a:xfrm>
          <a:prstGeom prst="rect">
            <a:avLst/>
          </a:prstGeom>
          <a:noFill/>
        </p:spPr>
        <p:txBody>
          <a:bodyPr wrap="none" rtlCol="0">
            <a:spAutoFit/>
          </a:bodyPr>
          <a:lstStyle/>
          <a:p>
            <a:r>
              <a:rPr lang="en-US" sz="3600" b="1" dirty="0" smtClean="0">
                <a:latin typeface="Arial" pitchFamily="34" charset="0"/>
                <a:cs typeface="Arial" pitchFamily="34" charset="0"/>
              </a:rPr>
              <a:t>SADHANA REPORT HIGHLIGHTS</a:t>
            </a:r>
            <a:endParaRPr lang="en-IN" sz="3600" b="1" dirty="0">
              <a:latin typeface="Arial" pitchFamily="34" charset="0"/>
              <a:cs typeface="Arial" pitchFamily="34" charset="0"/>
            </a:endParaRPr>
          </a:p>
        </p:txBody>
      </p:sp>
      <p:sp>
        <p:nvSpPr>
          <p:cNvPr id="5" name="TextBox 4"/>
          <p:cNvSpPr txBox="1"/>
          <p:nvPr/>
        </p:nvSpPr>
        <p:spPr>
          <a:xfrm>
            <a:off x="0" y="1752600"/>
            <a:ext cx="9144000" cy="4431983"/>
          </a:xfrm>
          <a:prstGeom prst="rect">
            <a:avLst/>
          </a:prstGeom>
          <a:noFill/>
        </p:spPr>
        <p:txBody>
          <a:bodyPr wrap="square" rtlCol="0">
            <a:spAutoFit/>
          </a:bodyPr>
          <a:lstStyle/>
          <a:p>
            <a:pPr lvl="1">
              <a:buFont typeface="Wingdings" pitchFamily="2" charset="2"/>
              <a:buChar char="ü"/>
            </a:pPr>
            <a:r>
              <a:rPr lang="en-US" sz="1600" b="1" dirty="0" smtClean="0">
                <a:latin typeface="Arial" pitchFamily="34" charset="0"/>
                <a:cs typeface="Arial" pitchFamily="34" charset="0"/>
              </a:rPr>
              <a:t>  No of Devotees: </a:t>
            </a:r>
            <a:r>
              <a:rPr lang="en-US" sz="1400" dirty="0" smtClean="0">
                <a:latin typeface="Arial" pitchFamily="34" charset="0"/>
                <a:cs typeface="Arial" pitchFamily="34" charset="0"/>
              </a:rPr>
              <a:t>58</a:t>
            </a:r>
          </a:p>
          <a:p>
            <a:pPr lvl="1"/>
            <a:endParaRPr lang="en-US" sz="1600" b="1" dirty="0" smtClean="0">
              <a:latin typeface="Arial" pitchFamily="34" charset="0"/>
              <a:cs typeface="Arial" pitchFamily="34" charset="0"/>
            </a:endParaRPr>
          </a:p>
          <a:p>
            <a:endParaRPr lang="en-US" sz="1600" b="1" dirty="0" smtClean="0">
              <a:latin typeface="Arial" pitchFamily="34" charset="0"/>
              <a:cs typeface="Arial" pitchFamily="34" charset="0"/>
            </a:endParaRPr>
          </a:p>
          <a:p>
            <a:pPr lvl="1">
              <a:buFont typeface="Wingdings" pitchFamily="2" charset="2"/>
              <a:buChar char="ü"/>
            </a:pPr>
            <a:r>
              <a:rPr lang="en-US" sz="1600" b="1" dirty="0" smtClean="0">
                <a:latin typeface="Arial" pitchFamily="34" charset="0"/>
                <a:cs typeface="Arial" pitchFamily="34" charset="0"/>
              </a:rPr>
              <a:t>  Sadhana Parameters: </a:t>
            </a:r>
            <a:r>
              <a:rPr lang="en-US" sz="1400" dirty="0" smtClean="0">
                <a:latin typeface="Arial" pitchFamily="34" charset="0"/>
                <a:cs typeface="Arial" pitchFamily="34" charset="0"/>
              </a:rPr>
              <a:t>Mangal Aarti, Japa, Darshan Aarti, Srimad Bhagvatam Class Attendance</a:t>
            </a:r>
          </a:p>
          <a:p>
            <a:pPr lvl="1"/>
            <a:r>
              <a:rPr lang="en-US" sz="1400" dirty="0" smtClean="0">
                <a:latin typeface="Arial" pitchFamily="34" charset="0"/>
                <a:cs typeface="Arial" pitchFamily="34" charset="0"/>
              </a:rPr>
              <a:t>			  and Reading Hrs.</a:t>
            </a:r>
          </a:p>
          <a:p>
            <a:pPr lvl="1"/>
            <a:endParaRPr lang="en-US" sz="1400" dirty="0" smtClean="0">
              <a:latin typeface="Arial" pitchFamily="34" charset="0"/>
              <a:cs typeface="Arial" pitchFamily="34" charset="0"/>
            </a:endParaRPr>
          </a:p>
          <a:p>
            <a:pPr lvl="1"/>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Months when data is collected</a:t>
            </a:r>
            <a:r>
              <a:rPr lang="en-US" sz="1600" dirty="0" smtClean="0">
                <a:latin typeface="Arial" pitchFamily="34" charset="0"/>
                <a:cs typeface="Arial" pitchFamily="34" charset="0"/>
              </a:rPr>
              <a:t>: </a:t>
            </a:r>
            <a:r>
              <a:rPr lang="en-US" sz="1400" dirty="0" smtClean="0">
                <a:latin typeface="Arial" pitchFamily="34" charset="0"/>
                <a:cs typeface="Arial" pitchFamily="34" charset="0"/>
              </a:rPr>
              <a:t>July, August, September, October &amp; November.</a:t>
            </a:r>
            <a:endParaRPr lang="en-US" sz="1600" dirty="0" smtClean="0">
              <a:latin typeface="Arial" pitchFamily="34" charset="0"/>
              <a:cs typeface="Arial" pitchFamily="34" charset="0"/>
            </a:endParaRPr>
          </a:p>
          <a:p>
            <a:pPr lvl="1">
              <a:buFont typeface="Wingdings" pitchFamily="2" charset="2"/>
              <a:buChar char="ü"/>
            </a:pPr>
            <a:endParaRPr lang="en-US" sz="1600" dirty="0" smtClean="0">
              <a:latin typeface="Arial" pitchFamily="34" charset="0"/>
              <a:cs typeface="Arial" pitchFamily="34" charset="0"/>
            </a:endParaRPr>
          </a:p>
          <a:p>
            <a:pPr lvl="1"/>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Level of Exercise</a:t>
            </a:r>
            <a:r>
              <a:rPr lang="en-US" sz="1600" dirty="0" smtClean="0">
                <a:latin typeface="Arial" pitchFamily="34" charset="0"/>
                <a:cs typeface="Arial" pitchFamily="34" charset="0"/>
              </a:rPr>
              <a:t>: </a:t>
            </a:r>
            <a:r>
              <a:rPr lang="en-US" sz="1400" dirty="0" smtClean="0">
                <a:latin typeface="Arial" pitchFamily="34" charset="0"/>
                <a:cs typeface="Arial" pitchFamily="34" charset="0"/>
              </a:rPr>
              <a:t>Preliminary, some data points need validation as there could be recording errors.</a:t>
            </a:r>
          </a:p>
          <a:p>
            <a:pPr lvl="1"/>
            <a:endParaRPr lang="en-US" sz="1600" dirty="0" smtClean="0">
              <a:latin typeface="Arial" pitchFamily="34" charset="0"/>
              <a:cs typeface="Arial" pitchFamily="34" charset="0"/>
            </a:endParaRPr>
          </a:p>
          <a:p>
            <a:pPr lvl="1">
              <a:buFont typeface="Wingdings" pitchFamily="2" charset="2"/>
              <a:buChar char="ü"/>
            </a:pPr>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Purpose</a:t>
            </a:r>
            <a:r>
              <a:rPr lang="en-US" sz="1600" dirty="0" smtClean="0">
                <a:latin typeface="Arial" pitchFamily="34" charset="0"/>
                <a:cs typeface="Arial" pitchFamily="34" charset="0"/>
              </a:rPr>
              <a:t>:</a:t>
            </a:r>
            <a:r>
              <a:rPr lang="en-US" sz="1400" dirty="0" smtClean="0">
                <a:latin typeface="Arial" pitchFamily="34" charset="0"/>
                <a:cs typeface="Arial" pitchFamily="34" charset="0"/>
              </a:rPr>
              <a:t> While data was being collected, this is the first attempt towards summarizing.</a:t>
            </a:r>
          </a:p>
          <a:p>
            <a:pPr lvl="1">
              <a:buFont typeface="Wingdings" pitchFamily="2" charset="2"/>
              <a:buChar char="ü"/>
            </a:pPr>
            <a:endParaRPr lang="en-US" sz="1400" dirty="0" smtClean="0">
              <a:latin typeface="Arial" pitchFamily="34" charset="0"/>
              <a:cs typeface="Arial" pitchFamily="34" charset="0"/>
            </a:endParaRPr>
          </a:p>
          <a:p>
            <a:pPr lvl="1"/>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solidFill>
                  <a:srgbClr val="C00000"/>
                </a:solidFill>
                <a:latin typeface="Arial" pitchFamily="34" charset="0"/>
                <a:cs typeface="Arial" pitchFamily="34" charset="0"/>
              </a:rPr>
              <a:t>End Objective</a:t>
            </a:r>
            <a:r>
              <a:rPr lang="en-US" sz="1600" dirty="0" smtClean="0">
                <a:solidFill>
                  <a:srgbClr val="C00000"/>
                </a:solidFill>
                <a:latin typeface="Arial" pitchFamily="34" charset="0"/>
                <a:cs typeface="Arial" pitchFamily="34" charset="0"/>
              </a:rPr>
              <a:t>: </a:t>
            </a:r>
            <a:r>
              <a:rPr lang="en-US" sz="1400" u="sng" dirty="0" smtClean="0">
                <a:solidFill>
                  <a:srgbClr val="C00000"/>
                </a:solidFill>
                <a:latin typeface="Arial" pitchFamily="34" charset="0"/>
                <a:cs typeface="Arial" pitchFamily="34" charset="0"/>
              </a:rPr>
              <a:t>Provide a high level summary on the quality of Sadhana practice in the Ashram</a:t>
            </a:r>
            <a:r>
              <a:rPr lang="en-US" sz="1400" i="1" u="sng" dirty="0" smtClean="0">
                <a:solidFill>
                  <a:srgbClr val="C00000"/>
                </a:solidFill>
                <a:latin typeface="Arial" pitchFamily="34" charset="0"/>
                <a:cs typeface="Arial" pitchFamily="34" charset="0"/>
              </a:rPr>
              <a:t>.</a:t>
            </a:r>
            <a:endParaRPr lang="en-US" sz="1600" i="1" u="sng" dirty="0" smtClean="0">
              <a:solidFill>
                <a:srgbClr val="C00000"/>
              </a:solidFill>
              <a:latin typeface="Arial" pitchFamily="34" charset="0"/>
              <a:cs typeface="Arial" pitchFamily="34" charset="0"/>
            </a:endParaRPr>
          </a:p>
          <a:p>
            <a:r>
              <a:rPr lang="en-US" sz="1600" b="1" dirty="0" smtClean="0">
                <a:solidFill>
                  <a:srgbClr val="C00000"/>
                </a:solidFill>
                <a:latin typeface="Arial" pitchFamily="34" charset="0"/>
                <a:cs typeface="Arial" pitchFamily="34" charset="0"/>
              </a:rPr>
              <a:t> </a:t>
            </a:r>
            <a:endParaRPr lang="en-IN" sz="16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2133600"/>
            <a:ext cx="7942624" cy="3724096"/>
          </a:xfrm>
          <a:prstGeom prst="rect">
            <a:avLst/>
          </a:prstGeom>
          <a:noFill/>
        </p:spPr>
        <p:txBody>
          <a:bodyPr wrap="none" rtlCol="0">
            <a:spAutoFit/>
          </a:bodyPr>
          <a:lstStyle/>
          <a:p>
            <a:pPr algn="ctr"/>
            <a:r>
              <a:rPr lang="en-US" sz="2800" b="1" dirty="0" smtClean="0">
                <a:latin typeface="Arial" pitchFamily="34" charset="0"/>
                <a:cs typeface="Arial" pitchFamily="34" charset="0"/>
              </a:rPr>
              <a:t>OBJECTIVE 2:</a:t>
            </a:r>
          </a:p>
          <a:p>
            <a:pPr algn="ctr"/>
            <a:endParaRPr lang="en-US" sz="2800" b="1" dirty="0" smtClean="0">
              <a:latin typeface="Arial" pitchFamily="34" charset="0"/>
              <a:cs typeface="Arial" pitchFamily="34" charset="0"/>
            </a:endParaRPr>
          </a:p>
          <a:p>
            <a:endParaRPr lang="en-IN" dirty="0" smtClean="0"/>
          </a:p>
          <a:p>
            <a:pPr algn="ctr"/>
            <a:r>
              <a:rPr lang="en-IN" b="1" dirty="0" smtClean="0">
                <a:latin typeface="Arial" pitchFamily="34" charset="0"/>
                <a:cs typeface="Arial" pitchFamily="34" charset="0"/>
              </a:rPr>
              <a:t> To maintain opulent and gorgeous Deity worship along with festivals </a:t>
            </a:r>
          </a:p>
          <a:p>
            <a:pPr algn="ctr"/>
            <a:endParaRPr lang="en-IN" b="1" dirty="0" smtClean="0">
              <a:latin typeface="Arial" pitchFamily="34" charset="0"/>
              <a:cs typeface="Arial" pitchFamily="34" charset="0"/>
            </a:endParaRPr>
          </a:p>
          <a:p>
            <a:pPr algn="ctr"/>
            <a:r>
              <a:rPr lang="en-IN" b="1" dirty="0" smtClean="0">
                <a:latin typeface="Arial" pitchFamily="34" charset="0"/>
                <a:cs typeface="Arial" pitchFamily="34" charset="0"/>
              </a:rPr>
              <a:t>on a grand scale throughout the year</a:t>
            </a:r>
          </a:p>
          <a:p>
            <a:pPr algn="ctr"/>
            <a:endParaRPr lang="en-US" b="1" dirty="0" smtClean="0">
              <a:latin typeface="Arial" pitchFamily="34" charset="0"/>
              <a:cs typeface="Arial" pitchFamily="34" charset="0"/>
            </a:endParaRPr>
          </a:p>
          <a:p>
            <a:pPr algn="ctr"/>
            <a:endParaRPr lang="en-US" b="1" dirty="0" smtClean="0">
              <a:latin typeface="Arial" pitchFamily="34" charset="0"/>
              <a:cs typeface="Arial" pitchFamily="34" charset="0"/>
            </a:endParaRPr>
          </a:p>
          <a:p>
            <a:pPr algn="ctr"/>
            <a:endParaRPr lang="en-US" b="1" dirty="0" smtClean="0">
              <a:latin typeface="Arial" pitchFamily="34" charset="0"/>
              <a:cs typeface="Arial" pitchFamily="34" charset="0"/>
            </a:endParaRPr>
          </a:p>
          <a:p>
            <a:pPr algn="ctr"/>
            <a:endParaRPr lang="en-US" b="1" dirty="0" smtClean="0">
              <a:latin typeface="Arial" pitchFamily="34" charset="0"/>
              <a:cs typeface="Arial" pitchFamily="34" charset="0"/>
            </a:endParaRPr>
          </a:p>
          <a:p>
            <a:pPr algn="ctr"/>
            <a:endParaRPr lang="en-US" b="1" dirty="0" smtClean="0">
              <a:latin typeface="Arial" pitchFamily="34" charset="0"/>
              <a:cs typeface="Arial" pitchFamily="34" charset="0"/>
            </a:endParaRPr>
          </a:p>
          <a:p>
            <a:pPr algn="ctr"/>
            <a:r>
              <a:rPr lang="en-US" b="1" dirty="0" smtClean="0">
                <a:latin typeface="Arial" pitchFamily="34" charset="0"/>
                <a:cs typeface="Arial" pitchFamily="34" charset="0"/>
              </a:rPr>
              <a:t>How is the Temple being perceived as a place of “Public Interest”?</a:t>
            </a:r>
            <a:endParaRPr lang="en-IN" b="1" dirty="0">
              <a:latin typeface="Arial" pitchFamily="34" charset="0"/>
              <a:cs typeface="Arial" pitchFamily="34" charset="0"/>
            </a:endParaRPr>
          </a:p>
        </p:txBody>
      </p:sp>
      <p:sp>
        <p:nvSpPr>
          <p:cNvPr id="3" name="TextBox 2"/>
          <p:cNvSpPr txBox="1"/>
          <p:nvPr/>
        </p:nvSpPr>
        <p:spPr>
          <a:xfrm>
            <a:off x="1219200" y="4876800"/>
            <a:ext cx="7024680"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Deity &amp; Festivals, Facilities &amp; Utilities, Dhananjaya, PR and e-Presence Divisions</a:t>
            </a:r>
            <a:endParaRPr lang="en-IN"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1836" y="496669"/>
            <a:ext cx="5562164" cy="646331"/>
          </a:xfrm>
          <a:prstGeom prst="rect">
            <a:avLst/>
          </a:prstGeom>
          <a:noFill/>
        </p:spPr>
        <p:txBody>
          <a:bodyPr wrap="none" rtlCol="0">
            <a:spAutoFit/>
          </a:bodyPr>
          <a:lstStyle/>
          <a:p>
            <a:r>
              <a:rPr lang="en-US" sz="3600" b="1" dirty="0" smtClean="0">
                <a:latin typeface="Arial" pitchFamily="34" charset="0"/>
                <a:cs typeface="Arial" pitchFamily="34" charset="0"/>
              </a:rPr>
              <a:t>Mangal Aarti Attendance</a:t>
            </a:r>
            <a:endParaRPr lang="en-IN" sz="3600" b="1" dirty="0">
              <a:latin typeface="Arial" pitchFamily="34" charset="0"/>
              <a:cs typeface="Arial" pitchFamily="34" charset="0"/>
            </a:endParaRPr>
          </a:p>
        </p:txBody>
      </p:sp>
      <p:graphicFrame>
        <p:nvGraphicFramePr>
          <p:cNvPr id="5" name="Chart 4"/>
          <p:cNvGraphicFramePr/>
          <p:nvPr/>
        </p:nvGraphicFramePr>
        <p:xfrm>
          <a:off x="1295400" y="1676400"/>
          <a:ext cx="685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5052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45%</a:t>
            </a:r>
            <a:endParaRPr lang="en-IN" sz="1200" b="1" dirty="0">
              <a:solidFill>
                <a:srgbClr val="C00000"/>
              </a:solidFill>
              <a:latin typeface="Arial" pitchFamily="34" charset="0"/>
              <a:cs typeface="Arial" pitchFamily="34" charset="0"/>
            </a:endParaRPr>
          </a:p>
        </p:txBody>
      </p:sp>
      <p:sp>
        <p:nvSpPr>
          <p:cNvPr id="7" name="TextBox 6"/>
          <p:cNvSpPr txBox="1"/>
          <p:nvPr/>
        </p:nvSpPr>
        <p:spPr>
          <a:xfrm>
            <a:off x="50292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14%</a:t>
            </a:r>
            <a:endParaRPr lang="en-IN" sz="1200" b="1" dirty="0">
              <a:solidFill>
                <a:srgbClr val="C00000"/>
              </a:solidFill>
              <a:latin typeface="Arial" pitchFamily="34" charset="0"/>
              <a:cs typeface="Arial" pitchFamily="34" charset="0"/>
            </a:endParaRPr>
          </a:p>
        </p:txBody>
      </p:sp>
      <p:sp>
        <p:nvSpPr>
          <p:cNvPr id="8" name="TextBox 7"/>
          <p:cNvSpPr txBox="1"/>
          <p:nvPr/>
        </p:nvSpPr>
        <p:spPr>
          <a:xfrm>
            <a:off x="636716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41%</a:t>
            </a:r>
            <a:endParaRPr lang="en-IN" sz="1200" b="1" dirty="0">
              <a:solidFill>
                <a:srgbClr val="C00000"/>
              </a:solidFill>
              <a:latin typeface="Arial" pitchFamily="34" charset="0"/>
              <a:cs typeface="Arial" pitchFamily="34" charset="0"/>
            </a:endParaRPr>
          </a:p>
        </p:txBody>
      </p:sp>
      <p:sp>
        <p:nvSpPr>
          <p:cNvPr id="9" name="TextBox 8"/>
          <p:cNvSpPr txBox="1"/>
          <p:nvPr/>
        </p:nvSpPr>
        <p:spPr>
          <a:xfrm>
            <a:off x="5943600" y="1828800"/>
            <a:ext cx="1742785"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Data Source: Biometric</a:t>
            </a:r>
            <a:endParaRPr lang="en-IN" sz="11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496669"/>
            <a:ext cx="5818644" cy="646331"/>
          </a:xfrm>
          <a:prstGeom prst="rect">
            <a:avLst/>
          </a:prstGeom>
          <a:noFill/>
        </p:spPr>
        <p:txBody>
          <a:bodyPr wrap="none" rtlCol="0">
            <a:spAutoFit/>
          </a:bodyPr>
          <a:lstStyle/>
          <a:p>
            <a:r>
              <a:rPr lang="en-US" sz="3600" b="1" dirty="0" smtClean="0">
                <a:latin typeface="Arial" pitchFamily="34" charset="0"/>
                <a:cs typeface="Arial" pitchFamily="34" charset="0"/>
              </a:rPr>
              <a:t>Darshan Aarti Attendance</a:t>
            </a:r>
            <a:endParaRPr lang="en-IN" sz="3600" b="1" dirty="0">
              <a:latin typeface="Arial" pitchFamily="34" charset="0"/>
              <a:cs typeface="Arial" pitchFamily="34" charset="0"/>
            </a:endParaRPr>
          </a:p>
        </p:txBody>
      </p:sp>
      <p:graphicFrame>
        <p:nvGraphicFramePr>
          <p:cNvPr id="5" name="Chart 4"/>
          <p:cNvGraphicFramePr/>
          <p:nvPr/>
        </p:nvGraphicFramePr>
        <p:xfrm>
          <a:off x="1295400" y="1676400"/>
          <a:ext cx="685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5052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98%</a:t>
            </a:r>
            <a:endParaRPr lang="en-IN" sz="1200" b="1" dirty="0">
              <a:solidFill>
                <a:srgbClr val="C00000"/>
              </a:solidFill>
              <a:latin typeface="Arial" pitchFamily="34" charset="0"/>
              <a:cs typeface="Arial" pitchFamily="34" charset="0"/>
            </a:endParaRPr>
          </a:p>
        </p:txBody>
      </p:sp>
      <p:sp>
        <p:nvSpPr>
          <p:cNvPr id="7" name="TextBox 6"/>
          <p:cNvSpPr txBox="1"/>
          <p:nvPr/>
        </p:nvSpPr>
        <p:spPr>
          <a:xfrm>
            <a:off x="5029200" y="5715000"/>
            <a:ext cx="40588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0%</a:t>
            </a:r>
            <a:endParaRPr lang="en-IN" sz="1200" b="1" dirty="0">
              <a:solidFill>
                <a:srgbClr val="C00000"/>
              </a:solidFill>
              <a:latin typeface="Arial" pitchFamily="34" charset="0"/>
              <a:cs typeface="Arial" pitchFamily="34" charset="0"/>
            </a:endParaRPr>
          </a:p>
        </p:txBody>
      </p:sp>
      <p:sp>
        <p:nvSpPr>
          <p:cNvPr id="8" name="TextBox 7"/>
          <p:cNvSpPr txBox="1"/>
          <p:nvPr/>
        </p:nvSpPr>
        <p:spPr>
          <a:xfrm>
            <a:off x="6367160" y="5715000"/>
            <a:ext cx="40588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2%</a:t>
            </a:r>
            <a:endParaRPr lang="en-IN" sz="1200" b="1" dirty="0">
              <a:solidFill>
                <a:srgbClr val="C00000"/>
              </a:solidFill>
              <a:latin typeface="Arial" pitchFamily="34" charset="0"/>
              <a:cs typeface="Arial" pitchFamily="34" charset="0"/>
            </a:endParaRPr>
          </a:p>
        </p:txBody>
      </p:sp>
      <p:sp>
        <p:nvSpPr>
          <p:cNvPr id="9" name="TextBox 8"/>
          <p:cNvSpPr txBox="1"/>
          <p:nvPr/>
        </p:nvSpPr>
        <p:spPr>
          <a:xfrm>
            <a:off x="6248400" y="1828800"/>
            <a:ext cx="1742785"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Data Source: Biometric</a:t>
            </a:r>
            <a:endParaRPr lang="en-IN" sz="11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96669"/>
            <a:ext cx="8349273" cy="646331"/>
          </a:xfrm>
          <a:prstGeom prst="rect">
            <a:avLst/>
          </a:prstGeom>
          <a:noFill/>
        </p:spPr>
        <p:txBody>
          <a:bodyPr wrap="none" rtlCol="0">
            <a:spAutoFit/>
          </a:bodyPr>
          <a:lstStyle/>
          <a:p>
            <a:r>
              <a:rPr lang="en-US" sz="3600" b="1" dirty="0" smtClean="0">
                <a:latin typeface="Arial" pitchFamily="34" charset="0"/>
                <a:cs typeface="Arial" pitchFamily="34" charset="0"/>
              </a:rPr>
              <a:t>Srimad Bhagvatam Class Attendance</a:t>
            </a:r>
            <a:endParaRPr lang="en-IN" sz="3600" b="1" dirty="0">
              <a:latin typeface="Arial" pitchFamily="34" charset="0"/>
              <a:cs typeface="Arial" pitchFamily="34" charset="0"/>
            </a:endParaRPr>
          </a:p>
        </p:txBody>
      </p:sp>
      <p:graphicFrame>
        <p:nvGraphicFramePr>
          <p:cNvPr id="5" name="Chart 4"/>
          <p:cNvGraphicFramePr/>
          <p:nvPr/>
        </p:nvGraphicFramePr>
        <p:xfrm>
          <a:off x="1295400" y="1676400"/>
          <a:ext cx="685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5052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36%</a:t>
            </a:r>
            <a:endParaRPr lang="en-IN" sz="1200" b="1" dirty="0">
              <a:solidFill>
                <a:srgbClr val="C00000"/>
              </a:solidFill>
              <a:latin typeface="Arial" pitchFamily="34" charset="0"/>
              <a:cs typeface="Arial" pitchFamily="34" charset="0"/>
            </a:endParaRPr>
          </a:p>
        </p:txBody>
      </p:sp>
      <p:sp>
        <p:nvSpPr>
          <p:cNvPr id="7" name="TextBox 6"/>
          <p:cNvSpPr txBox="1"/>
          <p:nvPr/>
        </p:nvSpPr>
        <p:spPr>
          <a:xfrm>
            <a:off x="50292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26%</a:t>
            </a:r>
            <a:endParaRPr lang="en-IN" sz="1200" b="1" dirty="0">
              <a:solidFill>
                <a:srgbClr val="C00000"/>
              </a:solidFill>
              <a:latin typeface="Arial" pitchFamily="34" charset="0"/>
              <a:cs typeface="Arial" pitchFamily="34" charset="0"/>
            </a:endParaRPr>
          </a:p>
        </p:txBody>
      </p:sp>
      <p:sp>
        <p:nvSpPr>
          <p:cNvPr id="8" name="TextBox 7"/>
          <p:cNvSpPr txBox="1"/>
          <p:nvPr/>
        </p:nvSpPr>
        <p:spPr>
          <a:xfrm>
            <a:off x="636716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38%</a:t>
            </a:r>
            <a:endParaRPr lang="en-IN" sz="1200" b="1" dirty="0">
              <a:solidFill>
                <a:srgbClr val="C00000"/>
              </a:solidFill>
              <a:latin typeface="Arial" pitchFamily="34" charset="0"/>
              <a:cs typeface="Arial" pitchFamily="34" charset="0"/>
            </a:endParaRPr>
          </a:p>
        </p:txBody>
      </p:sp>
      <p:sp>
        <p:nvSpPr>
          <p:cNvPr id="9" name="TextBox 8"/>
          <p:cNvSpPr txBox="1"/>
          <p:nvPr/>
        </p:nvSpPr>
        <p:spPr>
          <a:xfrm>
            <a:off x="6248400" y="1828800"/>
            <a:ext cx="1742785"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Data Source: Biometric</a:t>
            </a:r>
            <a:endParaRPr lang="en-IN" sz="11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496669"/>
            <a:ext cx="7443063" cy="646331"/>
          </a:xfrm>
          <a:prstGeom prst="rect">
            <a:avLst/>
          </a:prstGeom>
          <a:noFill/>
        </p:spPr>
        <p:txBody>
          <a:bodyPr wrap="none" rtlCol="0">
            <a:spAutoFit/>
          </a:bodyPr>
          <a:lstStyle/>
          <a:p>
            <a:r>
              <a:rPr lang="en-US" sz="3600" b="1" dirty="0" smtClean="0">
                <a:latin typeface="Arial" pitchFamily="34" charset="0"/>
                <a:cs typeface="Arial" pitchFamily="34" charset="0"/>
              </a:rPr>
              <a:t>Completion of Japa before 10 am</a:t>
            </a:r>
            <a:endParaRPr lang="en-IN" sz="3600" b="1" dirty="0">
              <a:latin typeface="Arial" pitchFamily="34" charset="0"/>
              <a:cs typeface="Arial" pitchFamily="34" charset="0"/>
            </a:endParaRPr>
          </a:p>
        </p:txBody>
      </p:sp>
      <p:graphicFrame>
        <p:nvGraphicFramePr>
          <p:cNvPr id="5" name="Chart 4"/>
          <p:cNvGraphicFramePr/>
          <p:nvPr/>
        </p:nvGraphicFramePr>
        <p:xfrm>
          <a:off x="533400" y="1676400"/>
          <a:ext cx="7620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0480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36%</a:t>
            </a:r>
            <a:endParaRPr lang="en-IN" sz="1200" b="1" dirty="0">
              <a:solidFill>
                <a:srgbClr val="C00000"/>
              </a:solidFill>
              <a:latin typeface="Arial" pitchFamily="34" charset="0"/>
              <a:cs typeface="Arial" pitchFamily="34" charset="0"/>
            </a:endParaRPr>
          </a:p>
        </p:txBody>
      </p:sp>
      <p:sp>
        <p:nvSpPr>
          <p:cNvPr id="7" name="TextBox 6"/>
          <p:cNvSpPr txBox="1"/>
          <p:nvPr/>
        </p:nvSpPr>
        <p:spPr>
          <a:xfrm>
            <a:off x="48006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22%</a:t>
            </a:r>
            <a:endParaRPr lang="en-IN" sz="1200" b="1" dirty="0">
              <a:solidFill>
                <a:srgbClr val="C00000"/>
              </a:solidFill>
              <a:latin typeface="Arial" pitchFamily="34" charset="0"/>
              <a:cs typeface="Arial" pitchFamily="34" charset="0"/>
            </a:endParaRPr>
          </a:p>
        </p:txBody>
      </p:sp>
      <p:sp>
        <p:nvSpPr>
          <p:cNvPr id="8" name="TextBox 7"/>
          <p:cNvSpPr txBox="1"/>
          <p:nvPr/>
        </p:nvSpPr>
        <p:spPr>
          <a:xfrm>
            <a:off x="636716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41%</a:t>
            </a:r>
            <a:endParaRPr lang="en-IN" sz="1200" b="1" dirty="0">
              <a:solidFill>
                <a:srgbClr val="C00000"/>
              </a:solidFill>
              <a:latin typeface="Arial" pitchFamily="34" charset="0"/>
              <a:cs typeface="Arial" pitchFamily="34" charset="0"/>
            </a:endParaRPr>
          </a:p>
        </p:txBody>
      </p:sp>
      <p:sp>
        <p:nvSpPr>
          <p:cNvPr id="9" name="TextBox 8"/>
          <p:cNvSpPr txBox="1"/>
          <p:nvPr/>
        </p:nvSpPr>
        <p:spPr>
          <a:xfrm>
            <a:off x="6248400" y="1828800"/>
            <a:ext cx="1617751"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Data Source: Manual </a:t>
            </a:r>
            <a:endParaRPr lang="en-IN" sz="11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8794" y="496669"/>
            <a:ext cx="6605206" cy="646331"/>
          </a:xfrm>
          <a:prstGeom prst="rect">
            <a:avLst/>
          </a:prstGeom>
          <a:noFill/>
        </p:spPr>
        <p:txBody>
          <a:bodyPr wrap="none" rtlCol="0">
            <a:spAutoFit/>
          </a:bodyPr>
          <a:lstStyle/>
          <a:p>
            <a:r>
              <a:rPr lang="en-US" sz="3600" b="1" dirty="0" smtClean="0">
                <a:latin typeface="Arial" pitchFamily="34" charset="0"/>
                <a:cs typeface="Arial" pitchFamily="34" charset="0"/>
              </a:rPr>
              <a:t>Average Reading Hrs per day</a:t>
            </a:r>
            <a:endParaRPr lang="en-IN" sz="3600" b="1" dirty="0">
              <a:latin typeface="Arial" pitchFamily="34" charset="0"/>
              <a:cs typeface="Arial" pitchFamily="34" charset="0"/>
            </a:endParaRPr>
          </a:p>
        </p:txBody>
      </p:sp>
      <p:graphicFrame>
        <p:nvGraphicFramePr>
          <p:cNvPr id="5" name="Chart 4"/>
          <p:cNvGraphicFramePr/>
          <p:nvPr/>
        </p:nvGraphicFramePr>
        <p:xfrm>
          <a:off x="533400" y="1676400"/>
          <a:ext cx="7620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0480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36%</a:t>
            </a:r>
            <a:endParaRPr lang="en-IN" sz="1200" b="1" dirty="0">
              <a:solidFill>
                <a:srgbClr val="C00000"/>
              </a:solidFill>
              <a:latin typeface="Arial" pitchFamily="34" charset="0"/>
              <a:cs typeface="Arial" pitchFamily="34" charset="0"/>
            </a:endParaRPr>
          </a:p>
        </p:txBody>
      </p:sp>
      <p:sp>
        <p:nvSpPr>
          <p:cNvPr id="7" name="TextBox 6"/>
          <p:cNvSpPr txBox="1"/>
          <p:nvPr/>
        </p:nvSpPr>
        <p:spPr>
          <a:xfrm>
            <a:off x="480060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22%</a:t>
            </a:r>
            <a:endParaRPr lang="en-IN" sz="1200" b="1" dirty="0">
              <a:solidFill>
                <a:srgbClr val="C00000"/>
              </a:solidFill>
              <a:latin typeface="Arial" pitchFamily="34" charset="0"/>
              <a:cs typeface="Arial" pitchFamily="34" charset="0"/>
            </a:endParaRPr>
          </a:p>
        </p:txBody>
      </p:sp>
      <p:sp>
        <p:nvSpPr>
          <p:cNvPr id="8" name="TextBox 7"/>
          <p:cNvSpPr txBox="1"/>
          <p:nvPr/>
        </p:nvSpPr>
        <p:spPr>
          <a:xfrm>
            <a:off x="6367160" y="5715000"/>
            <a:ext cx="490840"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41%</a:t>
            </a:r>
            <a:endParaRPr lang="en-IN" sz="1200" b="1" dirty="0">
              <a:solidFill>
                <a:srgbClr val="C00000"/>
              </a:solidFill>
              <a:latin typeface="Arial" pitchFamily="34" charset="0"/>
              <a:cs typeface="Arial" pitchFamily="34" charset="0"/>
            </a:endParaRPr>
          </a:p>
        </p:txBody>
      </p:sp>
      <p:sp>
        <p:nvSpPr>
          <p:cNvPr id="9" name="TextBox 8"/>
          <p:cNvSpPr txBox="1"/>
          <p:nvPr/>
        </p:nvSpPr>
        <p:spPr>
          <a:xfrm>
            <a:off x="6248400" y="1828800"/>
            <a:ext cx="1617751"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Data Source: Manual </a:t>
            </a:r>
            <a:endParaRPr lang="en-IN" sz="11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496669"/>
            <a:ext cx="5775940" cy="646331"/>
          </a:xfrm>
          <a:prstGeom prst="rect">
            <a:avLst/>
          </a:prstGeom>
          <a:noFill/>
        </p:spPr>
        <p:txBody>
          <a:bodyPr wrap="none" rtlCol="0">
            <a:spAutoFit/>
          </a:bodyPr>
          <a:lstStyle/>
          <a:p>
            <a:r>
              <a:rPr lang="en-US" sz="3600" b="1" dirty="0" smtClean="0">
                <a:latin typeface="Arial" pitchFamily="34" charset="0"/>
                <a:cs typeface="Arial" pitchFamily="34" charset="0"/>
              </a:rPr>
              <a:t>Sadhana Score Definition</a:t>
            </a:r>
            <a:endParaRPr lang="en-IN" sz="3600" b="1" dirty="0">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1143000" y="1600200"/>
            <a:ext cx="7010400" cy="4724400"/>
          </a:xfrm>
          <a:prstGeom prst="rect">
            <a:avLst/>
          </a:prstGeom>
          <a:noFill/>
          <a:ln w="9525">
            <a:noFill/>
            <a:miter lim="800000"/>
            <a:headEnd/>
            <a:tailEnd/>
          </a:ln>
        </p:spPr>
      </p:pic>
      <p:sp>
        <p:nvSpPr>
          <p:cNvPr id="8" name="TextBox 7"/>
          <p:cNvSpPr txBox="1"/>
          <p:nvPr/>
        </p:nvSpPr>
        <p:spPr>
          <a:xfrm>
            <a:off x="3493779" y="6477000"/>
            <a:ext cx="4431021"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Darshan Aarti Score not included as attendance is good across</a:t>
            </a:r>
            <a:endParaRPr lang="en-IN" sz="11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96669"/>
            <a:ext cx="8768747" cy="584775"/>
          </a:xfrm>
          <a:prstGeom prst="rect">
            <a:avLst/>
          </a:prstGeom>
          <a:noFill/>
        </p:spPr>
        <p:txBody>
          <a:bodyPr wrap="none" rtlCol="0">
            <a:spAutoFit/>
          </a:bodyPr>
          <a:lstStyle/>
          <a:p>
            <a:r>
              <a:rPr lang="en-US" sz="3200" b="1" dirty="0" smtClean="0">
                <a:latin typeface="Arial" pitchFamily="34" charset="0"/>
                <a:cs typeface="Arial" pitchFamily="34" charset="0"/>
              </a:rPr>
              <a:t>Consistency across all Sadhana parameters</a:t>
            </a:r>
            <a:endParaRPr lang="en-IN" sz="3200" b="1" dirty="0">
              <a:latin typeface="Arial" pitchFamily="34" charset="0"/>
              <a:cs typeface="Arial" pitchFamily="34" charset="0"/>
            </a:endParaRPr>
          </a:p>
        </p:txBody>
      </p:sp>
      <p:graphicFrame>
        <p:nvGraphicFramePr>
          <p:cNvPr id="5" name="Chart 4"/>
          <p:cNvGraphicFramePr/>
          <p:nvPr/>
        </p:nvGraphicFramePr>
        <p:xfrm>
          <a:off x="0" y="1676400"/>
          <a:ext cx="8987246"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133600" y="5943600"/>
            <a:ext cx="70104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Counseling to start with 22 Devotees, followed by 13 and then 8 Devotees </a:t>
            </a:r>
            <a:endParaRPr lang="en-IN" sz="12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96669"/>
            <a:ext cx="8460649" cy="646331"/>
          </a:xfrm>
          <a:prstGeom prst="rect">
            <a:avLst/>
          </a:prstGeom>
          <a:noFill/>
        </p:spPr>
        <p:txBody>
          <a:bodyPr wrap="none" rtlCol="0">
            <a:spAutoFit/>
          </a:bodyPr>
          <a:lstStyle/>
          <a:p>
            <a:r>
              <a:rPr lang="en-US" sz="3600" b="1" dirty="0" smtClean="0">
                <a:latin typeface="Arial" pitchFamily="34" charset="0"/>
                <a:cs typeface="Arial" pitchFamily="34" charset="0"/>
              </a:rPr>
              <a:t>COMPETENCY REPORT HIGHLIGHTS</a:t>
            </a:r>
            <a:endParaRPr lang="en-IN" sz="3600" b="1" dirty="0">
              <a:latin typeface="Arial" pitchFamily="34" charset="0"/>
              <a:cs typeface="Arial" pitchFamily="34" charset="0"/>
            </a:endParaRPr>
          </a:p>
        </p:txBody>
      </p:sp>
      <p:sp>
        <p:nvSpPr>
          <p:cNvPr id="5" name="TextBox 4"/>
          <p:cNvSpPr txBox="1"/>
          <p:nvPr/>
        </p:nvSpPr>
        <p:spPr>
          <a:xfrm>
            <a:off x="0" y="1524000"/>
            <a:ext cx="9144000" cy="5109091"/>
          </a:xfrm>
          <a:prstGeom prst="rect">
            <a:avLst/>
          </a:prstGeom>
          <a:noFill/>
        </p:spPr>
        <p:txBody>
          <a:bodyPr wrap="square" rtlCol="0">
            <a:spAutoFit/>
          </a:bodyPr>
          <a:lstStyle/>
          <a:p>
            <a:pPr lvl="1">
              <a:buFont typeface="Wingdings" pitchFamily="2" charset="2"/>
              <a:buChar char="ü"/>
            </a:pPr>
            <a:r>
              <a:rPr lang="en-US" sz="1600" b="1" dirty="0" smtClean="0">
                <a:latin typeface="Arial" pitchFamily="34" charset="0"/>
                <a:cs typeface="Arial" pitchFamily="34" charset="0"/>
              </a:rPr>
              <a:t>  No of Devotees: </a:t>
            </a:r>
            <a:r>
              <a:rPr lang="en-US" sz="1400" dirty="0" smtClean="0">
                <a:latin typeface="Arial" pitchFamily="34" charset="0"/>
                <a:cs typeface="Arial" pitchFamily="34" charset="0"/>
              </a:rPr>
              <a:t>76</a:t>
            </a:r>
          </a:p>
          <a:p>
            <a:pPr lvl="1"/>
            <a:endParaRPr lang="en-US" sz="1600" b="1" dirty="0" smtClean="0">
              <a:latin typeface="Arial" pitchFamily="34" charset="0"/>
              <a:cs typeface="Arial" pitchFamily="34" charset="0"/>
            </a:endParaRPr>
          </a:p>
          <a:p>
            <a:endParaRPr lang="en-US" sz="1600" b="1" dirty="0" smtClean="0">
              <a:latin typeface="Arial" pitchFamily="34" charset="0"/>
              <a:cs typeface="Arial" pitchFamily="34" charset="0"/>
            </a:endParaRPr>
          </a:p>
          <a:p>
            <a:pPr lvl="1">
              <a:buFont typeface="Wingdings" pitchFamily="2" charset="2"/>
              <a:buChar char="ü"/>
            </a:pPr>
            <a:r>
              <a:rPr lang="en-US" sz="1600" b="1" dirty="0" smtClean="0">
                <a:latin typeface="Arial" pitchFamily="34" charset="0"/>
                <a:cs typeface="Arial" pitchFamily="34" charset="0"/>
              </a:rPr>
              <a:t>  Competency Parameters: </a:t>
            </a:r>
            <a:r>
              <a:rPr lang="en-US" sz="1400" dirty="0" smtClean="0">
                <a:latin typeface="Arial" pitchFamily="34" charset="0"/>
                <a:cs typeface="Arial" pitchFamily="34" charset="0"/>
              </a:rPr>
              <a:t>Saddhana, Vaishnav Values &amp; Functional.</a:t>
            </a:r>
          </a:p>
          <a:p>
            <a:pPr lvl="1"/>
            <a:endParaRPr lang="en-US" sz="1400" dirty="0" smtClean="0">
              <a:latin typeface="Arial" pitchFamily="34" charset="0"/>
              <a:cs typeface="Arial" pitchFamily="34" charset="0"/>
            </a:endParaRPr>
          </a:p>
          <a:p>
            <a:pPr lvl="1"/>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Month &amp; Year of Rating</a:t>
            </a:r>
            <a:r>
              <a:rPr lang="en-US" sz="1600" dirty="0" smtClean="0">
                <a:latin typeface="Arial" pitchFamily="34" charset="0"/>
                <a:cs typeface="Arial" pitchFamily="34" charset="0"/>
              </a:rPr>
              <a:t>: </a:t>
            </a:r>
            <a:r>
              <a:rPr lang="en-US" sz="1400" dirty="0" smtClean="0">
                <a:latin typeface="Arial" pitchFamily="34" charset="0"/>
                <a:cs typeface="Arial" pitchFamily="34" charset="0"/>
              </a:rPr>
              <a:t>April, 2014.</a:t>
            </a:r>
          </a:p>
          <a:p>
            <a:pPr lvl="1"/>
            <a:endParaRPr lang="en-US" sz="1400" dirty="0" smtClean="0">
              <a:latin typeface="Arial" pitchFamily="34" charset="0"/>
              <a:cs typeface="Arial" pitchFamily="34" charset="0"/>
            </a:endParaRPr>
          </a:p>
          <a:p>
            <a:pPr lvl="1">
              <a:buFont typeface="Wingdings" pitchFamily="2" charset="2"/>
              <a:buChar char="ü"/>
            </a:pPr>
            <a:endParaRPr lang="en-US" sz="1400" dirty="0" smtClean="0">
              <a:latin typeface="Arial" pitchFamily="34" charset="0"/>
              <a:cs typeface="Arial" pitchFamily="34" charset="0"/>
            </a:endParaRPr>
          </a:p>
          <a:p>
            <a:pPr lvl="1">
              <a:buFont typeface="Wingdings" pitchFamily="2" charset="2"/>
              <a:buChar char="ü"/>
            </a:pPr>
            <a:r>
              <a:rPr lang="en-US" sz="1400" dirty="0" smtClean="0">
                <a:latin typeface="Arial" pitchFamily="34" charset="0"/>
                <a:cs typeface="Arial" pitchFamily="34" charset="0"/>
              </a:rPr>
              <a:t>  </a:t>
            </a:r>
            <a:r>
              <a:rPr lang="en-US" sz="1600" b="1" dirty="0" smtClean="0">
                <a:latin typeface="Arial" pitchFamily="34" charset="0"/>
                <a:cs typeface="Arial" pitchFamily="34" charset="0"/>
              </a:rPr>
              <a:t>Rating done by</a:t>
            </a:r>
            <a:r>
              <a:rPr lang="en-US" sz="1400" dirty="0" smtClean="0">
                <a:latin typeface="Arial" pitchFamily="34" charset="0"/>
                <a:cs typeface="Arial" pitchFamily="34" charset="0"/>
              </a:rPr>
              <a:t>: Saddhana Rating by Ashram, Vaishnav Value Rating by Senior Devotees and </a:t>
            </a:r>
          </a:p>
          <a:p>
            <a:pPr lvl="3"/>
            <a:r>
              <a:rPr lang="en-US" sz="1400" dirty="0" smtClean="0">
                <a:latin typeface="Arial" pitchFamily="34" charset="0"/>
                <a:cs typeface="Arial" pitchFamily="34" charset="0"/>
              </a:rPr>
              <a:t>	         Functional Rating is by Supervisor.</a:t>
            </a:r>
          </a:p>
          <a:p>
            <a:pPr lvl="3"/>
            <a:endParaRPr lang="en-US" sz="1600" dirty="0" smtClean="0">
              <a:latin typeface="Arial" pitchFamily="34" charset="0"/>
              <a:cs typeface="Arial" pitchFamily="34" charset="0"/>
            </a:endParaRPr>
          </a:p>
          <a:p>
            <a:pPr lvl="1"/>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Level of Exercise</a:t>
            </a:r>
            <a:r>
              <a:rPr lang="en-US" sz="1600" dirty="0" smtClean="0">
                <a:latin typeface="Arial" pitchFamily="34" charset="0"/>
                <a:cs typeface="Arial" pitchFamily="34" charset="0"/>
              </a:rPr>
              <a:t>: </a:t>
            </a:r>
            <a:r>
              <a:rPr lang="en-US" sz="1400" dirty="0" smtClean="0">
                <a:latin typeface="Arial" pitchFamily="34" charset="0"/>
                <a:cs typeface="Arial" pitchFamily="34" charset="0"/>
              </a:rPr>
              <a:t>Level 1, to be repeated once every 6 months or once a year.</a:t>
            </a:r>
          </a:p>
          <a:p>
            <a:pPr lvl="1"/>
            <a:endParaRPr lang="en-US" sz="1600" dirty="0" smtClean="0">
              <a:latin typeface="Arial" pitchFamily="34" charset="0"/>
              <a:cs typeface="Arial" pitchFamily="34" charset="0"/>
            </a:endParaRPr>
          </a:p>
          <a:p>
            <a:pPr lvl="1">
              <a:buFont typeface="Wingdings" pitchFamily="2" charset="2"/>
              <a:buChar char="ü"/>
            </a:pPr>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Purpose</a:t>
            </a:r>
            <a:r>
              <a:rPr lang="en-US" sz="1600" dirty="0" smtClean="0">
                <a:latin typeface="Arial" pitchFamily="34" charset="0"/>
                <a:cs typeface="Arial" pitchFamily="34" charset="0"/>
              </a:rPr>
              <a:t>:</a:t>
            </a:r>
            <a:r>
              <a:rPr lang="en-US" sz="1400" dirty="0" smtClean="0">
                <a:latin typeface="Arial" pitchFamily="34" charset="0"/>
                <a:cs typeface="Arial" pitchFamily="34" charset="0"/>
              </a:rPr>
              <a:t> This is the first attempt to have structured estimation of Brahmachari Performance.</a:t>
            </a:r>
          </a:p>
          <a:p>
            <a:pPr lvl="1">
              <a:buFont typeface="Wingdings" pitchFamily="2" charset="2"/>
              <a:buChar char="ü"/>
            </a:pPr>
            <a:endParaRPr lang="en-US" sz="1400" dirty="0" smtClean="0">
              <a:latin typeface="Arial" pitchFamily="34" charset="0"/>
              <a:cs typeface="Arial" pitchFamily="34" charset="0"/>
            </a:endParaRPr>
          </a:p>
          <a:p>
            <a:pPr lvl="1"/>
            <a:endParaRPr lang="en-US" sz="1600" dirty="0" smtClean="0">
              <a:latin typeface="Arial" pitchFamily="34" charset="0"/>
              <a:cs typeface="Arial" pitchFamily="34" charset="0"/>
            </a:endParaRPr>
          </a:p>
          <a:p>
            <a:pPr lvl="1">
              <a:buFont typeface="Wingdings" pitchFamily="2" charset="2"/>
              <a:buChar char="ü"/>
            </a:pPr>
            <a:r>
              <a:rPr lang="en-US" sz="1600" dirty="0" smtClean="0">
                <a:latin typeface="Arial" pitchFamily="34" charset="0"/>
                <a:cs typeface="Arial" pitchFamily="34" charset="0"/>
              </a:rPr>
              <a:t>  </a:t>
            </a:r>
            <a:r>
              <a:rPr lang="en-US" sz="1600" b="1" dirty="0" smtClean="0">
                <a:solidFill>
                  <a:srgbClr val="C00000"/>
                </a:solidFill>
                <a:latin typeface="Arial" pitchFamily="34" charset="0"/>
                <a:cs typeface="Arial" pitchFamily="34" charset="0"/>
              </a:rPr>
              <a:t>End Objective</a:t>
            </a:r>
            <a:r>
              <a:rPr lang="en-US" sz="1600" dirty="0" smtClean="0">
                <a:solidFill>
                  <a:srgbClr val="C00000"/>
                </a:solidFill>
                <a:latin typeface="Arial" pitchFamily="34" charset="0"/>
                <a:cs typeface="Arial" pitchFamily="34" charset="0"/>
              </a:rPr>
              <a:t>: </a:t>
            </a:r>
            <a:r>
              <a:rPr lang="en-US" sz="1400" u="sng" dirty="0" smtClean="0">
                <a:solidFill>
                  <a:srgbClr val="C00000"/>
                </a:solidFill>
                <a:latin typeface="Arial" pitchFamily="34" charset="0"/>
                <a:cs typeface="Arial" pitchFamily="34" charset="0"/>
              </a:rPr>
              <a:t>Provide a high level summary on the quality of Brahmachari Resource in the Ashram</a:t>
            </a:r>
            <a:r>
              <a:rPr lang="en-US" sz="1400" i="1" u="sng" dirty="0" smtClean="0">
                <a:solidFill>
                  <a:srgbClr val="C00000"/>
                </a:solidFill>
                <a:latin typeface="Arial" pitchFamily="34" charset="0"/>
                <a:cs typeface="Arial" pitchFamily="34" charset="0"/>
              </a:rPr>
              <a:t>.</a:t>
            </a:r>
            <a:endParaRPr lang="en-US" sz="1600" i="1" u="sng" dirty="0" smtClean="0">
              <a:solidFill>
                <a:srgbClr val="C00000"/>
              </a:solidFill>
              <a:latin typeface="Arial" pitchFamily="34" charset="0"/>
              <a:cs typeface="Arial" pitchFamily="34" charset="0"/>
            </a:endParaRPr>
          </a:p>
          <a:p>
            <a:r>
              <a:rPr lang="en-US" sz="1600" b="1" dirty="0" smtClean="0">
                <a:solidFill>
                  <a:srgbClr val="C00000"/>
                </a:solidFill>
                <a:latin typeface="Arial" pitchFamily="34" charset="0"/>
                <a:cs typeface="Arial" pitchFamily="34" charset="0"/>
              </a:rPr>
              <a:t> </a:t>
            </a:r>
            <a:endParaRPr lang="en-IN" sz="16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687" y="496669"/>
            <a:ext cx="7794313" cy="523220"/>
          </a:xfrm>
          <a:prstGeom prst="rect">
            <a:avLst/>
          </a:prstGeom>
          <a:noFill/>
        </p:spPr>
        <p:txBody>
          <a:bodyPr wrap="none" rtlCol="0">
            <a:spAutoFit/>
          </a:bodyPr>
          <a:lstStyle/>
          <a:p>
            <a:r>
              <a:rPr lang="en-US" sz="2800" b="1" dirty="0" smtClean="0">
                <a:latin typeface="Arial" pitchFamily="34" charset="0"/>
                <a:cs typeface="Arial" pitchFamily="34" charset="0"/>
              </a:rPr>
              <a:t>COMPETENCY REPORT: DEVOTEE SPREAD</a:t>
            </a:r>
            <a:endParaRPr lang="en-IN" sz="2800" b="1" dirty="0">
              <a:latin typeface="Arial" pitchFamily="34" charset="0"/>
              <a:cs typeface="Arial" pitchFamily="34" charset="0"/>
            </a:endParaRPr>
          </a:p>
        </p:txBody>
      </p:sp>
      <p:graphicFrame>
        <p:nvGraphicFramePr>
          <p:cNvPr id="5" name="Chart 4"/>
          <p:cNvGraphicFramePr/>
          <p:nvPr/>
        </p:nvGraphicFramePr>
        <p:xfrm>
          <a:off x="0" y="1524000"/>
          <a:ext cx="9144000" cy="533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0" y="1397000"/>
          <a:ext cx="9144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133600" y="6027003"/>
            <a:ext cx="7010400" cy="830997"/>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Drop in “Competency Score” for functions with: </a:t>
            </a:r>
          </a:p>
          <a:p>
            <a:pPr algn="ctr"/>
            <a:r>
              <a:rPr lang="en-US" sz="1200" b="1" dirty="0" smtClean="0">
                <a:latin typeface="Arial" pitchFamily="34" charset="0"/>
                <a:cs typeface="Arial" pitchFamily="34" charset="0"/>
              </a:rPr>
              <a:t> </a:t>
            </a:r>
          </a:p>
          <a:p>
            <a:pPr algn="ctr"/>
            <a:r>
              <a:rPr lang="en-US" sz="1200" b="1" dirty="0" smtClean="0">
                <a:latin typeface="Arial" pitchFamily="34" charset="0"/>
                <a:cs typeface="Arial" pitchFamily="34" charset="0"/>
              </a:rPr>
              <a:t>- higher responsibility &amp;</a:t>
            </a:r>
          </a:p>
          <a:p>
            <a:pPr algn="ctr"/>
            <a:r>
              <a:rPr lang="en-US" sz="1200" b="1" dirty="0" smtClean="0">
                <a:latin typeface="Arial" pitchFamily="34" charset="0"/>
                <a:cs typeface="Arial" pitchFamily="34" charset="0"/>
              </a:rPr>
              <a:t>- ones that involve greater interaction with people</a:t>
            </a:r>
            <a:endParaRPr lang="en-IN" sz="1200" b="1" dirty="0">
              <a:latin typeface="Arial" pitchFamily="34" charset="0"/>
              <a:cs typeface="Arial" pitchFamily="34" charset="0"/>
            </a:endParaRPr>
          </a:p>
        </p:txBody>
      </p:sp>
      <p:sp>
        <p:nvSpPr>
          <p:cNvPr id="6" name="TextBox 5"/>
          <p:cNvSpPr txBox="1"/>
          <p:nvPr/>
        </p:nvSpPr>
        <p:spPr>
          <a:xfrm>
            <a:off x="1405984" y="496669"/>
            <a:ext cx="7837402" cy="523220"/>
          </a:xfrm>
          <a:prstGeom prst="rect">
            <a:avLst/>
          </a:prstGeom>
          <a:noFill/>
        </p:spPr>
        <p:txBody>
          <a:bodyPr wrap="none" rtlCol="0">
            <a:spAutoFit/>
          </a:bodyPr>
          <a:lstStyle/>
          <a:p>
            <a:r>
              <a:rPr lang="en-US" sz="2800" b="1" dirty="0" smtClean="0">
                <a:latin typeface="Arial" pitchFamily="34" charset="0"/>
                <a:cs typeface="Arial" pitchFamily="34" charset="0"/>
              </a:rPr>
              <a:t>Overall Competency Score across Functions</a:t>
            </a:r>
            <a:endParaRPr lang="en-IN" sz="2800" b="1" dirty="0">
              <a:latin typeface="Arial" pitchFamily="34" charset="0"/>
              <a:cs typeface="Arial" pitchFamily="34" charset="0"/>
            </a:endParaRPr>
          </a:p>
        </p:txBody>
      </p:sp>
      <p:sp>
        <p:nvSpPr>
          <p:cNvPr id="13" name="TextBox 12"/>
          <p:cNvSpPr txBox="1"/>
          <p:nvPr/>
        </p:nvSpPr>
        <p:spPr>
          <a:xfrm>
            <a:off x="381000" y="5638800"/>
            <a:ext cx="857927" cy="246221"/>
          </a:xfrm>
          <a:prstGeom prst="rect">
            <a:avLst/>
          </a:prstGeom>
          <a:solidFill>
            <a:schemeClr val="bg2"/>
          </a:solidFill>
        </p:spPr>
        <p:txBody>
          <a:bodyPr wrap="none" rtlCol="0" anchor="ctr">
            <a:spAutoFit/>
          </a:bodyPr>
          <a:lstStyle/>
          <a:p>
            <a:pPr algn="ctr"/>
            <a:r>
              <a:rPr lang="en-US" sz="1000" b="1" dirty="0" smtClean="0">
                <a:latin typeface="Arial" pitchFamily="34" charset="0"/>
                <a:cs typeface="Arial" pitchFamily="34" charset="0"/>
              </a:rPr>
              <a:t>6 Devotees</a:t>
            </a:r>
            <a:endParaRPr lang="en-IN" sz="1000" b="1" dirty="0">
              <a:latin typeface="Arial" pitchFamily="34" charset="0"/>
              <a:cs typeface="Arial" pitchFamily="34" charset="0"/>
            </a:endParaRPr>
          </a:p>
        </p:txBody>
      </p:sp>
      <p:sp>
        <p:nvSpPr>
          <p:cNvPr id="14" name="TextBox 13"/>
          <p:cNvSpPr txBox="1"/>
          <p:nvPr/>
        </p:nvSpPr>
        <p:spPr>
          <a:xfrm>
            <a:off x="1809073" y="5638800"/>
            <a:ext cx="857927" cy="246221"/>
          </a:xfrm>
          <a:prstGeom prst="rect">
            <a:avLst/>
          </a:prstGeom>
          <a:solidFill>
            <a:schemeClr val="bg2"/>
          </a:solidFill>
        </p:spPr>
        <p:txBody>
          <a:bodyPr wrap="none" rtlCol="0" anchor="ctr">
            <a:spAutoFit/>
          </a:bodyPr>
          <a:lstStyle/>
          <a:p>
            <a:pPr algn="ctr"/>
            <a:r>
              <a:rPr lang="en-US" sz="1000" b="1" dirty="0" smtClean="0">
                <a:latin typeface="Arial" pitchFamily="34" charset="0"/>
                <a:cs typeface="Arial" pitchFamily="34" charset="0"/>
              </a:rPr>
              <a:t>5 Devotees</a:t>
            </a:r>
            <a:endParaRPr lang="en-IN" sz="1000" b="1" dirty="0">
              <a:latin typeface="Arial" pitchFamily="34" charset="0"/>
              <a:cs typeface="Arial" pitchFamily="34" charset="0"/>
            </a:endParaRPr>
          </a:p>
        </p:txBody>
      </p:sp>
      <p:sp>
        <p:nvSpPr>
          <p:cNvPr id="15" name="TextBox 14"/>
          <p:cNvSpPr txBox="1"/>
          <p:nvPr/>
        </p:nvSpPr>
        <p:spPr>
          <a:xfrm>
            <a:off x="3276600" y="5621179"/>
            <a:ext cx="928459" cy="246221"/>
          </a:xfrm>
          <a:prstGeom prst="rect">
            <a:avLst/>
          </a:prstGeom>
          <a:solidFill>
            <a:schemeClr val="bg2"/>
          </a:solidFill>
        </p:spPr>
        <p:txBody>
          <a:bodyPr wrap="none" rtlCol="0" anchor="ctr">
            <a:spAutoFit/>
          </a:bodyPr>
          <a:lstStyle/>
          <a:p>
            <a:pPr algn="ctr"/>
            <a:r>
              <a:rPr lang="en-US" sz="1000" b="1" dirty="0" smtClean="0">
                <a:latin typeface="Arial" pitchFamily="34" charset="0"/>
                <a:cs typeface="Arial" pitchFamily="34" charset="0"/>
              </a:rPr>
              <a:t>26 Devotees</a:t>
            </a:r>
            <a:endParaRPr lang="en-IN" sz="1000" b="1" dirty="0">
              <a:latin typeface="Arial" pitchFamily="34" charset="0"/>
              <a:cs typeface="Arial" pitchFamily="34" charset="0"/>
            </a:endParaRPr>
          </a:p>
        </p:txBody>
      </p:sp>
      <p:sp>
        <p:nvSpPr>
          <p:cNvPr id="16" name="TextBox 15"/>
          <p:cNvSpPr txBox="1"/>
          <p:nvPr/>
        </p:nvSpPr>
        <p:spPr>
          <a:xfrm>
            <a:off x="4800600" y="5621179"/>
            <a:ext cx="928459" cy="246221"/>
          </a:xfrm>
          <a:prstGeom prst="rect">
            <a:avLst/>
          </a:prstGeom>
          <a:solidFill>
            <a:schemeClr val="bg2"/>
          </a:solidFill>
        </p:spPr>
        <p:txBody>
          <a:bodyPr wrap="none" rtlCol="0" anchor="ctr">
            <a:spAutoFit/>
          </a:bodyPr>
          <a:lstStyle/>
          <a:p>
            <a:pPr algn="ctr"/>
            <a:r>
              <a:rPr lang="en-US" sz="1000" b="1" dirty="0" smtClean="0">
                <a:latin typeface="Arial" pitchFamily="34" charset="0"/>
                <a:cs typeface="Arial" pitchFamily="34" charset="0"/>
              </a:rPr>
              <a:t>11 Devotees</a:t>
            </a:r>
            <a:endParaRPr lang="en-IN" sz="1000" b="1" dirty="0">
              <a:latin typeface="Arial" pitchFamily="34" charset="0"/>
              <a:cs typeface="Arial" pitchFamily="34" charset="0"/>
            </a:endParaRPr>
          </a:p>
        </p:txBody>
      </p:sp>
      <p:sp>
        <p:nvSpPr>
          <p:cNvPr id="17" name="TextBox 16"/>
          <p:cNvSpPr txBox="1"/>
          <p:nvPr/>
        </p:nvSpPr>
        <p:spPr>
          <a:xfrm>
            <a:off x="6248400" y="5621179"/>
            <a:ext cx="928459" cy="246221"/>
          </a:xfrm>
          <a:prstGeom prst="rect">
            <a:avLst/>
          </a:prstGeom>
          <a:solidFill>
            <a:schemeClr val="bg2"/>
          </a:solidFill>
        </p:spPr>
        <p:txBody>
          <a:bodyPr wrap="none" rtlCol="0" anchor="ctr">
            <a:spAutoFit/>
          </a:bodyPr>
          <a:lstStyle/>
          <a:p>
            <a:pPr algn="ctr"/>
            <a:r>
              <a:rPr lang="en-US" sz="1000" b="1" dirty="0" smtClean="0">
                <a:latin typeface="Arial" pitchFamily="34" charset="0"/>
                <a:cs typeface="Arial" pitchFamily="34" charset="0"/>
              </a:rPr>
              <a:t>10 Devotees</a:t>
            </a:r>
            <a:endParaRPr lang="en-IN" sz="1000" b="1" dirty="0">
              <a:latin typeface="Arial" pitchFamily="34" charset="0"/>
              <a:cs typeface="Arial" pitchFamily="34" charset="0"/>
            </a:endParaRPr>
          </a:p>
        </p:txBody>
      </p:sp>
      <p:sp>
        <p:nvSpPr>
          <p:cNvPr id="18" name="TextBox 17"/>
          <p:cNvSpPr txBox="1"/>
          <p:nvPr/>
        </p:nvSpPr>
        <p:spPr>
          <a:xfrm>
            <a:off x="7772400" y="5638800"/>
            <a:ext cx="928459" cy="246221"/>
          </a:xfrm>
          <a:prstGeom prst="rect">
            <a:avLst/>
          </a:prstGeom>
          <a:solidFill>
            <a:schemeClr val="bg2"/>
          </a:solidFill>
        </p:spPr>
        <p:txBody>
          <a:bodyPr wrap="none" rtlCol="0" anchor="ctr">
            <a:spAutoFit/>
          </a:bodyPr>
          <a:lstStyle/>
          <a:p>
            <a:pPr algn="ctr"/>
            <a:r>
              <a:rPr lang="en-US" sz="1000" b="1" dirty="0" smtClean="0">
                <a:latin typeface="Arial" pitchFamily="34" charset="0"/>
                <a:cs typeface="Arial" pitchFamily="34" charset="0"/>
              </a:rPr>
              <a:t>15 Devotees</a:t>
            </a:r>
            <a:endParaRPr lang="en-IN" sz="1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43233" y="228600"/>
            <a:ext cx="2800767" cy="646331"/>
          </a:xfrm>
          <a:prstGeom prst="rect">
            <a:avLst/>
          </a:prstGeom>
          <a:noFill/>
        </p:spPr>
        <p:txBody>
          <a:bodyPr wrap="none" rtlCol="0">
            <a:spAutoFit/>
          </a:bodyPr>
          <a:lstStyle/>
          <a:p>
            <a:r>
              <a:rPr lang="en-US" sz="3600" b="1" dirty="0" smtClean="0">
                <a:latin typeface="Arial" pitchFamily="34" charset="0"/>
                <a:cs typeface="Arial" pitchFamily="34" charset="0"/>
              </a:rPr>
              <a:t>MEASURES</a:t>
            </a:r>
            <a:endParaRPr lang="en-IN" sz="3600" b="1" dirty="0">
              <a:latin typeface="Arial" pitchFamily="34" charset="0"/>
              <a:cs typeface="Arial" pitchFamily="34" charset="0"/>
            </a:endParaRPr>
          </a:p>
        </p:txBody>
      </p:sp>
      <p:pic>
        <p:nvPicPr>
          <p:cNvPr id="1025" name="Picture 1"/>
          <p:cNvPicPr>
            <a:picLocks noChangeAspect="1" noChangeArrowheads="1"/>
          </p:cNvPicPr>
          <p:nvPr/>
        </p:nvPicPr>
        <p:blipFill>
          <a:blip r:embed="rId2" cstate="print"/>
          <a:srcRect/>
          <a:stretch>
            <a:fillRect/>
          </a:stretch>
        </p:blipFill>
        <p:spPr bwMode="auto">
          <a:xfrm>
            <a:off x="609600" y="1600200"/>
            <a:ext cx="7924800" cy="4648200"/>
          </a:xfrm>
          <a:prstGeom prst="rect">
            <a:avLst/>
          </a:prstGeom>
          <a:noFill/>
          <a:ln w="9525">
            <a:noFill/>
            <a:miter lim="800000"/>
            <a:headEnd/>
            <a:tailEnd/>
          </a:ln>
        </p:spPr>
      </p:pic>
      <p:sp>
        <p:nvSpPr>
          <p:cNvPr id="9" name="5-Point Star 8"/>
          <p:cNvSpPr/>
          <p:nvPr/>
        </p:nvSpPr>
        <p:spPr>
          <a:xfrm>
            <a:off x="4572000" y="28956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5-Point Star 9"/>
          <p:cNvSpPr/>
          <p:nvPr/>
        </p:nvSpPr>
        <p:spPr>
          <a:xfrm>
            <a:off x="6172200" y="51054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5-Point Star 10"/>
          <p:cNvSpPr/>
          <p:nvPr/>
        </p:nvSpPr>
        <p:spPr>
          <a:xfrm>
            <a:off x="4648200" y="55626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5-Point Star 11"/>
          <p:cNvSpPr/>
          <p:nvPr/>
        </p:nvSpPr>
        <p:spPr>
          <a:xfrm>
            <a:off x="4953000" y="59436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5-Point Star 12"/>
          <p:cNvSpPr/>
          <p:nvPr/>
        </p:nvSpPr>
        <p:spPr>
          <a:xfrm>
            <a:off x="5486400" y="6477000"/>
            <a:ext cx="228600" cy="152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5715000" y="6428601"/>
            <a:ext cx="3127779"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Measures for which data is not available</a:t>
            </a:r>
            <a:endParaRPr lang="en-IN" sz="12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3048000"/>
            <a:ext cx="3842206" cy="523220"/>
          </a:xfrm>
          <a:prstGeom prst="rect">
            <a:avLst/>
          </a:prstGeom>
          <a:noFill/>
        </p:spPr>
        <p:txBody>
          <a:bodyPr wrap="none" rtlCol="0">
            <a:spAutoFit/>
          </a:bodyPr>
          <a:lstStyle/>
          <a:p>
            <a:r>
              <a:rPr lang="en-US" sz="2800" b="1" dirty="0" smtClean="0">
                <a:latin typeface="Arial" pitchFamily="34" charset="0"/>
                <a:cs typeface="Arial" pitchFamily="34" charset="0"/>
              </a:rPr>
              <a:t>SADDHANA SCORES</a:t>
            </a:r>
            <a:endParaRPr lang="en-IN" sz="2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0" y="1524000"/>
          <a:ext cx="91440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299369" y="457200"/>
            <a:ext cx="6844631" cy="523220"/>
          </a:xfrm>
          <a:prstGeom prst="rect">
            <a:avLst/>
          </a:prstGeom>
          <a:noFill/>
        </p:spPr>
        <p:txBody>
          <a:bodyPr wrap="none" rtlCol="0">
            <a:spAutoFit/>
          </a:bodyPr>
          <a:lstStyle/>
          <a:p>
            <a:r>
              <a:rPr lang="en-US" sz="2800" b="1" dirty="0" smtClean="0">
                <a:latin typeface="Arial" pitchFamily="34" charset="0"/>
                <a:cs typeface="Arial" pitchFamily="34" charset="0"/>
              </a:rPr>
              <a:t>Average Saddhana Scores by Function</a:t>
            </a:r>
            <a:endParaRPr lang="en-IN" sz="2800" b="1" dirty="0">
              <a:latin typeface="Arial" pitchFamily="34" charset="0"/>
              <a:cs typeface="Arial" pitchFamily="34" charset="0"/>
            </a:endParaRPr>
          </a:p>
        </p:txBody>
      </p:sp>
      <p:sp>
        <p:nvSpPr>
          <p:cNvPr id="6" name="TextBox 5"/>
          <p:cNvSpPr txBox="1"/>
          <p:nvPr/>
        </p:nvSpPr>
        <p:spPr>
          <a:xfrm>
            <a:off x="2133600" y="6027003"/>
            <a:ext cx="7010400" cy="646331"/>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Overall Score drop  for Functional Head  contributed by drop in Saddhana Scores</a:t>
            </a:r>
          </a:p>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FOLK Guides too have low Saddhana Scores</a:t>
            </a:r>
            <a:endParaRPr lang="en-IN" sz="12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4669" y="3048000"/>
            <a:ext cx="5109284" cy="523220"/>
          </a:xfrm>
          <a:prstGeom prst="rect">
            <a:avLst/>
          </a:prstGeom>
          <a:noFill/>
        </p:spPr>
        <p:txBody>
          <a:bodyPr wrap="none" rtlCol="0">
            <a:spAutoFit/>
          </a:bodyPr>
          <a:lstStyle/>
          <a:p>
            <a:r>
              <a:rPr lang="en-US" sz="2800" b="1" dirty="0" smtClean="0">
                <a:latin typeface="Arial" pitchFamily="34" charset="0"/>
                <a:cs typeface="Arial" pitchFamily="34" charset="0"/>
              </a:rPr>
              <a:t>VAISHNAVA VALUE SCORES</a:t>
            </a:r>
            <a:endParaRPr lang="en-IN" sz="2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8634543" cy="523220"/>
          </a:xfrm>
          <a:prstGeom prst="rect">
            <a:avLst/>
          </a:prstGeom>
          <a:noFill/>
        </p:spPr>
        <p:txBody>
          <a:bodyPr wrap="none" rtlCol="0">
            <a:spAutoFit/>
          </a:bodyPr>
          <a:lstStyle/>
          <a:p>
            <a:r>
              <a:rPr lang="en-US" sz="2800" b="1" dirty="0" smtClean="0">
                <a:latin typeface="Arial" pitchFamily="34" charset="0"/>
                <a:cs typeface="Arial" pitchFamily="34" charset="0"/>
              </a:rPr>
              <a:t>No of Devotees with Low Vaishnava Value Scores</a:t>
            </a:r>
            <a:endParaRPr lang="en-IN" sz="2800" b="1" dirty="0">
              <a:latin typeface="Arial" pitchFamily="34" charset="0"/>
              <a:cs typeface="Arial" pitchFamily="34" charset="0"/>
            </a:endParaRPr>
          </a:p>
        </p:txBody>
      </p:sp>
      <p:graphicFrame>
        <p:nvGraphicFramePr>
          <p:cNvPr id="5" name="Chart 4"/>
          <p:cNvGraphicFramePr/>
          <p:nvPr/>
        </p:nvGraphicFramePr>
        <p:xfrm>
          <a:off x="0" y="1397000"/>
          <a:ext cx="91440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0" y="1524000"/>
          <a:ext cx="91440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457200"/>
            <a:ext cx="8023287" cy="523220"/>
          </a:xfrm>
          <a:prstGeom prst="rect">
            <a:avLst/>
          </a:prstGeom>
          <a:noFill/>
        </p:spPr>
        <p:txBody>
          <a:bodyPr wrap="none" rtlCol="0">
            <a:spAutoFit/>
          </a:bodyPr>
          <a:lstStyle/>
          <a:p>
            <a:r>
              <a:rPr lang="en-US" sz="2800" b="1" dirty="0" smtClean="0">
                <a:latin typeface="Arial" pitchFamily="34" charset="0"/>
                <a:cs typeface="Arial" pitchFamily="34" charset="0"/>
              </a:rPr>
              <a:t>Average Vaishnava Value Scores by Function</a:t>
            </a:r>
            <a:endParaRPr lang="en-IN" sz="2800" b="1" dirty="0">
              <a:latin typeface="Arial" pitchFamily="34" charset="0"/>
              <a:cs typeface="Arial" pitchFamily="34" charset="0"/>
            </a:endParaRPr>
          </a:p>
        </p:txBody>
      </p:sp>
      <p:sp>
        <p:nvSpPr>
          <p:cNvPr id="6" name="TextBox 5"/>
          <p:cNvSpPr txBox="1"/>
          <p:nvPr/>
        </p:nvSpPr>
        <p:spPr>
          <a:xfrm>
            <a:off x="2133600" y="6027003"/>
            <a:ext cx="7010400" cy="461665"/>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Overall Score drop  for </a:t>
            </a:r>
            <a:r>
              <a:rPr lang="en-US" sz="1200" b="1" u="sng" dirty="0" smtClean="0">
                <a:latin typeface="Arial" pitchFamily="34" charset="0"/>
                <a:cs typeface="Arial" pitchFamily="34" charset="0"/>
              </a:rPr>
              <a:t>Fund Raising Function </a:t>
            </a:r>
            <a:r>
              <a:rPr lang="en-US" sz="1200" b="1" dirty="0" smtClean="0">
                <a:latin typeface="Arial" pitchFamily="34" charset="0"/>
                <a:cs typeface="Arial" pitchFamily="34" charset="0"/>
              </a:rPr>
              <a:t>contributed by drop in Vaishnava Value Scores</a:t>
            </a:r>
          </a:p>
          <a:p>
            <a:pPr algn="ctr"/>
            <a:endParaRPr lang="en-US" sz="12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3048000"/>
            <a:ext cx="4127990" cy="523220"/>
          </a:xfrm>
          <a:prstGeom prst="rect">
            <a:avLst/>
          </a:prstGeom>
          <a:noFill/>
        </p:spPr>
        <p:txBody>
          <a:bodyPr wrap="none" rtlCol="0">
            <a:spAutoFit/>
          </a:bodyPr>
          <a:lstStyle/>
          <a:p>
            <a:r>
              <a:rPr lang="en-US" sz="2800" b="1" dirty="0" smtClean="0">
                <a:latin typeface="Arial" pitchFamily="34" charset="0"/>
                <a:cs typeface="Arial" pitchFamily="34" charset="0"/>
              </a:rPr>
              <a:t>FUNCTIONAL SCORES</a:t>
            </a:r>
            <a:endParaRPr lang="en-IN" sz="2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65532" y="457200"/>
            <a:ext cx="6375463" cy="523220"/>
          </a:xfrm>
          <a:prstGeom prst="rect">
            <a:avLst/>
          </a:prstGeom>
          <a:noFill/>
        </p:spPr>
        <p:txBody>
          <a:bodyPr wrap="none" rtlCol="0">
            <a:spAutoFit/>
          </a:bodyPr>
          <a:lstStyle/>
          <a:p>
            <a:r>
              <a:rPr lang="en-US" sz="2800" b="1" dirty="0" smtClean="0">
                <a:latin typeface="Arial" pitchFamily="34" charset="0"/>
                <a:cs typeface="Arial" pitchFamily="34" charset="0"/>
              </a:rPr>
              <a:t>Functional Skills of Functional Head</a:t>
            </a:r>
            <a:endParaRPr lang="en-IN" sz="2800" b="1" dirty="0">
              <a:latin typeface="Arial" pitchFamily="34" charset="0"/>
              <a:cs typeface="Arial" pitchFamily="34" charset="0"/>
            </a:endParaRPr>
          </a:p>
        </p:txBody>
      </p:sp>
      <p:graphicFrame>
        <p:nvGraphicFramePr>
          <p:cNvPr id="7" name="Chart 6"/>
          <p:cNvGraphicFramePr/>
          <p:nvPr/>
        </p:nvGraphicFramePr>
        <p:xfrm>
          <a:off x="0" y="1397000"/>
          <a:ext cx="9144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133600" y="6400800"/>
            <a:ext cx="70104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Provides input for “functional training need identification exercise”</a:t>
            </a:r>
          </a:p>
        </p:txBody>
      </p:sp>
      <p:sp>
        <p:nvSpPr>
          <p:cNvPr id="9" name="Oval 8"/>
          <p:cNvSpPr/>
          <p:nvPr/>
        </p:nvSpPr>
        <p:spPr>
          <a:xfrm>
            <a:off x="2667000" y="2286000"/>
            <a:ext cx="6477000" cy="3886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0" y="1706880"/>
          <a:ext cx="7924800" cy="4236720"/>
        </p:xfrm>
        <a:graphic>
          <a:graphicData uri="http://schemas.openxmlformats.org/drawingml/2006/table">
            <a:tbl>
              <a:tblPr firstRow="1" bandRow="1">
                <a:tableStyleId>{5940675A-B579-460E-94D1-54222C63F5DA}</a:tableStyleId>
              </a:tblPr>
              <a:tblGrid>
                <a:gridCol w="2641600"/>
                <a:gridCol w="2641600"/>
                <a:gridCol w="2641600"/>
              </a:tblGrid>
              <a:tr h="370840">
                <a:tc>
                  <a:txBody>
                    <a:bodyPr/>
                    <a:lstStyle/>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IN" sz="1100" dirty="0">
                        <a:latin typeface="Arial" pitchFamily="34" charset="0"/>
                        <a:cs typeface="Arial" pitchFamily="34" charset="0"/>
                      </a:endParaRPr>
                    </a:p>
                  </a:txBody>
                  <a:tcPr>
                    <a:solidFill>
                      <a:srgbClr val="FFFF99"/>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High on Functional Skills</a:t>
                      </a:r>
                    </a:p>
                    <a:p>
                      <a:endParaRPr lang="en-US" sz="1100" baseline="0" dirty="0" smtClean="0">
                        <a:latin typeface="Arial" pitchFamily="34" charset="0"/>
                        <a:cs typeface="Arial" pitchFamily="34" charset="0"/>
                      </a:endParaRPr>
                    </a:p>
                  </a:txBody>
                  <a:tcPr>
                    <a:solidFill>
                      <a:srgbClr val="CCFFCC"/>
                    </a:solidFill>
                  </a:tcPr>
                </a:tc>
                <a:tc>
                  <a:txBody>
                    <a:bodyPr/>
                    <a:lstStyle/>
                    <a:p>
                      <a:pPr algn="ctr"/>
                      <a:r>
                        <a:rPr lang="en-US" sz="1100" b="1" u="sng" dirty="0" smtClean="0">
                          <a:latin typeface="Arial" pitchFamily="34" charset="0"/>
                          <a:cs typeface="Arial" pitchFamily="34" charset="0"/>
                        </a:rPr>
                        <a:t>High on Saddhana</a:t>
                      </a:r>
                      <a:r>
                        <a:rPr lang="en-US" sz="1100" b="1" u="sng" baseline="0" dirty="0" smtClean="0">
                          <a:latin typeface="Arial" pitchFamily="34" charset="0"/>
                          <a:cs typeface="Arial" pitchFamily="34" charset="0"/>
                        </a:rPr>
                        <a:t> &amp; Values</a:t>
                      </a:r>
                    </a:p>
                    <a:p>
                      <a:pPr algn="ctr"/>
                      <a:r>
                        <a:rPr lang="en-US" sz="1100" b="1" u="sng" baseline="0" dirty="0" err="1" smtClean="0">
                          <a:latin typeface="Arial" pitchFamily="34" charset="0"/>
                          <a:cs typeface="Arial" pitchFamily="34" charset="0"/>
                        </a:rPr>
                        <a:t>Highon</a:t>
                      </a:r>
                      <a:r>
                        <a:rPr lang="en-US" sz="1100" b="1" u="sng" baseline="0" dirty="0" smtClean="0">
                          <a:latin typeface="Arial" pitchFamily="34" charset="0"/>
                          <a:cs typeface="Arial" pitchFamily="34" charset="0"/>
                        </a:rPr>
                        <a:t> Functional Skills (5,4)</a:t>
                      </a:r>
                      <a:endParaRPr lang="en-IN" sz="1100" b="1" u="sng" baseline="0" dirty="0" smtClean="0">
                        <a:latin typeface="Arial" pitchFamily="34" charset="0"/>
                        <a:cs typeface="Arial" pitchFamily="34" charset="0"/>
                      </a:endParaRPr>
                    </a:p>
                    <a:p>
                      <a:pPr algn="ctr"/>
                      <a:endParaRPr lang="en-US" sz="1100" b="1" u="sng" baseline="0" dirty="0" smtClean="0">
                        <a:latin typeface="Arial" pitchFamily="34" charset="0"/>
                        <a:cs typeface="Arial" pitchFamily="34" charset="0"/>
                      </a:endParaRPr>
                    </a:p>
                    <a:p>
                      <a:pPr algn="ctr"/>
                      <a:r>
                        <a:rPr lang="en-US" sz="1050" b="0" u="none" baseline="0" dirty="0" smtClean="0">
                          <a:latin typeface="Arial" pitchFamily="34" charset="0"/>
                          <a:cs typeface="Arial" pitchFamily="34" charset="0"/>
                        </a:rPr>
                        <a:t>Shyama Vallabha Dasa (92,86)</a:t>
                      </a:r>
                    </a:p>
                    <a:p>
                      <a:pPr algn="ctr"/>
                      <a:r>
                        <a:rPr lang="en-IN" sz="1050" b="0" u="none" dirty="0" err="1" smtClean="0">
                          <a:latin typeface="Arial" pitchFamily="34" charset="0"/>
                          <a:cs typeface="Arial" pitchFamily="34" charset="0"/>
                        </a:rPr>
                        <a:t>Sachi</a:t>
                      </a:r>
                      <a:r>
                        <a:rPr lang="en-IN" sz="1050" b="0" u="none" dirty="0" smtClean="0">
                          <a:latin typeface="Arial" pitchFamily="34" charset="0"/>
                          <a:cs typeface="Arial" pitchFamily="34" charset="0"/>
                        </a:rPr>
                        <a:t> </a:t>
                      </a:r>
                      <a:r>
                        <a:rPr lang="en-IN" sz="1050" b="0" u="none" dirty="0" err="1" smtClean="0">
                          <a:latin typeface="Arial" pitchFamily="34" charset="0"/>
                          <a:cs typeface="Arial" pitchFamily="34" charset="0"/>
                        </a:rPr>
                        <a:t>Tanaya</a:t>
                      </a:r>
                      <a:r>
                        <a:rPr lang="en-IN" sz="1050" b="0" u="none" dirty="0" smtClean="0">
                          <a:latin typeface="Arial" pitchFamily="34" charset="0"/>
                          <a:cs typeface="Arial" pitchFamily="34" charset="0"/>
                        </a:rPr>
                        <a:t> Dasa (90, 80)</a:t>
                      </a:r>
                      <a:endParaRPr lang="en-IN" sz="1050" b="0" u="none" dirty="0">
                        <a:latin typeface="Arial" pitchFamily="34" charset="0"/>
                        <a:cs typeface="Arial" pitchFamily="34" charset="0"/>
                      </a:endParaRPr>
                    </a:p>
                  </a:txBody>
                  <a:tcPr>
                    <a:solidFill>
                      <a:srgbClr val="92D050"/>
                    </a:solidFill>
                  </a:tcPr>
                </a:tc>
              </a:tr>
              <a:tr h="370840">
                <a:tc>
                  <a:txBody>
                    <a:bodyPr/>
                    <a:lstStyle/>
                    <a:p>
                      <a:pPr algn="ctr"/>
                      <a:r>
                        <a:rPr lang="en-US" sz="1100" b="1" u="sng" dirty="0" smtClean="0">
                          <a:latin typeface="Arial" pitchFamily="34" charset="0"/>
                          <a:cs typeface="Arial" pitchFamily="34" charset="0"/>
                        </a:rPr>
                        <a:t>Low</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Moderate on Functional Skills</a:t>
                      </a:r>
                    </a:p>
                    <a:p>
                      <a:pPr algn="ctr"/>
                      <a:endParaRPr lang="en-US" sz="1100" b="1" u="sng" baseline="0" dirty="0" smtClean="0">
                        <a:latin typeface="Arial" pitchFamily="34" charset="0"/>
                        <a:cs typeface="Arial" pitchFamily="34" charset="0"/>
                      </a:endParaRPr>
                    </a:p>
                    <a:p>
                      <a:pPr algn="ctr"/>
                      <a:r>
                        <a:rPr lang="en-IN" sz="1050" b="0" u="none" dirty="0" err="1" smtClean="0">
                          <a:latin typeface="Arial" pitchFamily="34" charset="0"/>
                          <a:cs typeface="Arial" pitchFamily="34" charset="0"/>
                        </a:rPr>
                        <a:t>Amogh</a:t>
                      </a:r>
                      <a:r>
                        <a:rPr lang="en-IN" sz="1050" b="0" u="none" dirty="0" smtClean="0">
                          <a:latin typeface="Arial" pitchFamily="34" charset="0"/>
                          <a:cs typeface="Arial" pitchFamily="34" charset="0"/>
                        </a:rPr>
                        <a:t> Lila Dasa (54, 60)</a:t>
                      </a:r>
                    </a:p>
                    <a:p>
                      <a:endParaRPr lang="en-IN" sz="1100" dirty="0">
                        <a:latin typeface="Arial" pitchFamily="34" charset="0"/>
                        <a:cs typeface="Arial" pitchFamily="34" charset="0"/>
                      </a:endParaRPr>
                    </a:p>
                  </a:txBody>
                  <a:tcPr>
                    <a:solidFill>
                      <a:srgbClr val="FFCC99"/>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Moderate on Functional Skills</a:t>
                      </a:r>
                    </a:p>
                    <a:p>
                      <a:pPr algn="ctr"/>
                      <a:endParaRPr lang="en-US" sz="1100" baseline="0" dirty="0" smtClean="0">
                        <a:latin typeface="Arial" pitchFamily="34" charset="0"/>
                        <a:cs typeface="Arial" pitchFamily="34" charset="0"/>
                      </a:endParaRPr>
                    </a:p>
                    <a:p>
                      <a:pPr algn="ctr"/>
                      <a:r>
                        <a:rPr lang="en-US" sz="1050" baseline="0" dirty="0" smtClean="0">
                          <a:latin typeface="Arial" pitchFamily="34" charset="0"/>
                          <a:cs typeface="Arial" pitchFamily="34" charset="0"/>
                        </a:rPr>
                        <a:t>Krishna </a:t>
                      </a:r>
                      <a:r>
                        <a:rPr lang="en-US" sz="1050" baseline="0" dirty="0" err="1" smtClean="0">
                          <a:latin typeface="Arial" pitchFamily="34" charset="0"/>
                          <a:cs typeface="Arial" pitchFamily="34" charset="0"/>
                        </a:rPr>
                        <a:t>Saka</a:t>
                      </a:r>
                      <a:r>
                        <a:rPr lang="en-US" sz="1050" baseline="0" dirty="0" smtClean="0">
                          <a:latin typeface="Arial" pitchFamily="34" charset="0"/>
                          <a:cs typeface="Arial" pitchFamily="34" charset="0"/>
                        </a:rPr>
                        <a:t> Dasa (64, 74)</a:t>
                      </a:r>
                    </a:p>
                    <a:p>
                      <a:pPr algn="ctr"/>
                      <a:r>
                        <a:rPr lang="en-US" sz="1050" baseline="0" dirty="0" err="1" smtClean="0">
                          <a:latin typeface="Arial" pitchFamily="34" charset="0"/>
                          <a:cs typeface="Arial" pitchFamily="34" charset="0"/>
                        </a:rPr>
                        <a:t>Akinchana</a:t>
                      </a:r>
                      <a:r>
                        <a:rPr lang="en-US" sz="1050" baseline="0" dirty="0" smtClean="0">
                          <a:latin typeface="Arial" pitchFamily="34" charset="0"/>
                          <a:cs typeface="Arial" pitchFamily="34" charset="0"/>
                        </a:rPr>
                        <a:t> Chaitanya Dasa (78, 66)</a:t>
                      </a:r>
                    </a:p>
                    <a:p>
                      <a:pPr algn="ctr"/>
                      <a:r>
                        <a:rPr lang="en-US" sz="1050" baseline="0" dirty="0" err="1" smtClean="0">
                          <a:latin typeface="Arial" pitchFamily="34" charset="0"/>
                          <a:cs typeface="Arial" pitchFamily="34" charset="0"/>
                        </a:rPr>
                        <a:t>Kulashekhara</a:t>
                      </a:r>
                      <a:r>
                        <a:rPr lang="en-US" sz="1050" baseline="0" dirty="0" smtClean="0">
                          <a:latin typeface="Arial" pitchFamily="34" charset="0"/>
                          <a:cs typeface="Arial" pitchFamily="34" charset="0"/>
                        </a:rPr>
                        <a:t> Chaitanya Dasa (67, 63)</a:t>
                      </a:r>
                      <a:endParaRPr lang="en-US" sz="1050" dirty="0" smtClean="0">
                        <a:latin typeface="Arial" pitchFamily="34" charset="0"/>
                        <a:cs typeface="Arial" pitchFamily="34" charset="0"/>
                      </a:endParaRPr>
                    </a:p>
                    <a:p>
                      <a:pPr algn="ctr"/>
                      <a:r>
                        <a:rPr lang="en-US" sz="1050" dirty="0" err="1" smtClean="0">
                          <a:latin typeface="Arial" pitchFamily="34" charset="0"/>
                          <a:cs typeface="Arial" pitchFamily="34" charset="0"/>
                        </a:rPr>
                        <a:t>Kodanda</a:t>
                      </a:r>
                      <a:r>
                        <a:rPr lang="en-US" sz="1050" dirty="0" smtClean="0">
                          <a:latin typeface="Arial" pitchFamily="34" charset="0"/>
                          <a:cs typeface="Arial" pitchFamily="34" charset="0"/>
                        </a:rPr>
                        <a:t> Rama Dasa (70, 60)</a:t>
                      </a:r>
                    </a:p>
                    <a:p>
                      <a:pPr algn="ctr"/>
                      <a:r>
                        <a:rPr lang="en-US" sz="1050" dirty="0" err="1" smtClean="0">
                          <a:latin typeface="Arial" pitchFamily="34" charset="0"/>
                          <a:cs typeface="Arial" pitchFamily="34" charset="0"/>
                        </a:rPr>
                        <a:t>Navina</a:t>
                      </a:r>
                      <a:r>
                        <a:rPr lang="en-US" sz="1050" baseline="0" dirty="0" smtClean="0">
                          <a:latin typeface="Arial" pitchFamily="34" charset="0"/>
                          <a:cs typeface="Arial" pitchFamily="34" charset="0"/>
                        </a:rPr>
                        <a:t> </a:t>
                      </a:r>
                      <a:r>
                        <a:rPr lang="en-US" sz="1050" baseline="0" dirty="0" err="1" smtClean="0">
                          <a:latin typeface="Arial" pitchFamily="34" charset="0"/>
                          <a:cs typeface="Arial" pitchFamily="34" charset="0"/>
                        </a:rPr>
                        <a:t>Nirada</a:t>
                      </a:r>
                      <a:r>
                        <a:rPr lang="en-US" sz="1050" baseline="0" dirty="0" smtClean="0">
                          <a:latin typeface="Arial" pitchFamily="34" charset="0"/>
                          <a:cs typeface="Arial" pitchFamily="34" charset="0"/>
                        </a:rPr>
                        <a:t> Dasa (68, 60)</a:t>
                      </a:r>
                      <a:endParaRPr lang="en-US" sz="1050" dirty="0" smtClean="0">
                        <a:latin typeface="Arial" pitchFamily="34" charset="0"/>
                        <a:cs typeface="Arial" pitchFamily="34" charset="0"/>
                      </a:endParaRPr>
                    </a:p>
                    <a:p>
                      <a:endParaRPr lang="en-US" sz="1100" dirty="0" smtClean="0">
                        <a:latin typeface="Arial" pitchFamily="34" charset="0"/>
                        <a:cs typeface="Arial" pitchFamily="34" charset="0"/>
                      </a:endParaRPr>
                    </a:p>
                  </a:txBody>
                  <a:tcPr>
                    <a:solidFill>
                      <a:srgbClr val="FFFF99"/>
                    </a:solidFill>
                  </a:tcPr>
                </a:tc>
                <a:tc>
                  <a:txBody>
                    <a:bodyPr/>
                    <a:lstStyle/>
                    <a:p>
                      <a:pPr algn="ctr"/>
                      <a:r>
                        <a:rPr lang="en-US" sz="1100" b="1" u="sng" dirty="0" smtClean="0">
                          <a:latin typeface="Arial" pitchFamily="34" charset="0"/>
                          <a:cs typeface="Arial" pitchFamily="34" charset="0"/>
                        </a:rPr>
                        <a:t>High on Saddhana</a:t>
                      </a:r>
                      <a:r>
                        <a:rPr lang="en-US" sz="1100" b="1" u="sng" baseline="0" dirty="0" smtClean="0">
                          <a:latin typeface="Arial" pitchFamily="34" charset="0"/>
                          <a:cs typeface="Arial" pitchFamily="34" charset="0"/>
                        </a:rPr>
                        <a:t> &amp; Values</a:t>
                      </a:r>
                    </a:p>
                    <a:p>
                      <a:pPr algn="ctr"/>
                      <a:r>
                        <a:rPr lang="en-US" sz="1100" b="1" u="sng" baseline="0" dirty="0" smtClean="0">
                          <a:latin typeface="Arial" pitchFamily="34" charset="0"/>
                          <a:cs typeface="Arial" pitchFamily="34" charset="0"/>
                        </a:rPr>
                        <a:t>Moderately High on Functional Skills</a:t>
                      </a:r>
                    </a:p>
                    <a:p>
                      <a:pPr algn="ctr"/>
                      <a:r>
                        <a:rPr lang="en-US" sz="1100" b="1" u="sng" baseline="0" dirty="0" smtClean="0">
                          <a:latin typeface="Arial" pitchFamily="34" charset="0"/>
                          <a:cs typeface="Arial" pitchFamily="34" charset="0"/>
                        </a:rPr>
                        <a:t>(3,4)</a:t>
                      </a:r>
                    </a:p>
                    <a:p>
                      <a:pPr algn="ctr"/>
                      <a:r>
                        <a:rPr lang="en-US" sz="1050" b="0" u="none" baseline="0" dirty="0" smtClean="0">
                          <a:latin typeface="Arial" pitchFamily="34" charset="0"/>
                          <a:cs typeface="Arial" pitchFamily="34" charset="0"/>
                        </a:rPr>
                        <a:t>Anantha </a:t>
                      </a:r>
                      <a:r>
                        <a:rPr lang="en-US" sz="1050" b="0" u="none" baseline="0" dirty="0" err="1" smtClean="0">
                          <a:latin typeface="Arial" pitchFamily="34" charset="0"/>
                          <a:cs typeface="Arial" pitchFamily="34" charset="0"/>
                        </a:rPr>
                        <a:t>Kirti</a:t>
                      </a:r>
                      <a:r>
                        <a:rPr lang="en-US" sz="1050" b="0" u="none" baseline="0" dirty="0" smtClean="0">
                          <a:latin typeface="Arial" pitchFamily="34" charset="0"/>
                          <a:cs typeface="Arial" pitchFamily="34" charset="0"/>
                        </a:rPr>
                        <a:t> Dasa (90,77)</a:t>
                      </a:r>
                    </a:p>
                    <a:p>
                      <a:pPr algn="ctr"/>
                      <a:r>
                        <a:rPr lang="en-US" sz="1050" b="0" u="none" baseline="0" dirty="0" err="1" smtClean="0">
                          <a:latin typeface="Arial" pitchFamily="34" charset="0"/>
                          <a:cs typeface="Arial" pitchFamily="34" charset="0"/>
                        </a:rPr>
                        <a:t>Vamsidhara</a:t>
                      </a:r>
                      <a:r>
                        <a:rPr lang="en-US" sz="1050" b="0" u="none" baseline="0" dirty="0" smtClean="0">
                          <a:latin typeface="Arial" pitchFamily="34" charset="0"/>
                          <a:cs typeface="Arial" pitchFamily="34" charset="0"/>
                        </a:rPr>
                        <a:t> Dasa (80, 71)</a:t>
                      </a:r>
                    </a:p>
                    <a:p>
                      <a:pPr algn="ctr"/>
                      <a:r>
                        <a:rPr lang="en-US" sz="1050" b="0" u="none" baseline="0" dirty="0" err="1" smtClean="0">
                          <a:latin typeface="Arial" pitchFamily="34" charset="0"/>
                          <a:cs typeface="Arial" pitchFamily="34" charset="0"/>
                        </a:rPr>
                        <a:t>Sukhadeva</a:t>
                      </a:r>
                      <a:r>
                        <a:rPr lang="en-US" sz="1050" b="0" u="none" baseline="0" dirty="0" smtClean="0">
                          <a:latin typeface="Arial" pitchFamily="34" charset="0"/>
                          <a:cs typeface="Arial" pitchFamily="34" charset="0"/>
                        </a:rPr>
                        <a:t> Dasa (90, 66)</a:t>
                      </a:r>
                    </a:p>
                    <a:p>
                      <a:pPr algn="ctr"/>
                      <a:r>
                        <a:rPr lang="en-US" sz="1050" b="0" u="none" baseline="0" dirty="0" err="1" smtClean="0">
                          <a:latin typeface="Arial" pitchFamily="34" charset="0"/>
                          <a:cs typeface="Arial" pitchFamily="34" charset="0"/>
                        </a:rPr>
                        <a:t>Mahaprabhu</a:t>
                      </a:r>
                      <a:r>
                        <a:rPr lang="en-US" sz="1050" b="0" u="none" baseline="0" dirty="0" smtClean="0">
                          <a:latin typeface="Arial" pitchFamily="34" charset="0"/>
                          <a:cs typeface="Arial" pitchFamily="34" charset="0"/>
                        </a:rPr>
                        <a:t> </a:t>
                      </a:r>
                      <a:r>
                        <a:rPr lang="en-US" sz="1050" b="0" u="none" baseline="0" dirty="0" err="1" smtClean="0">
                          <a:latin typeface="Arial" pitchFamily="34" charset="0"/>
                          <a:cs typeface="Arial" pitchFamily="34" charset="0"/>
                        </a:rPr>
                        <a:t>Gauranga</a:t>
                      </a:r>
                      <a:r>
                        <a:rPr lang="en-US" sz="1050" b="0" u="none" baseline="0" dirty="0" smtClean="0">
                          <a:latin typeface="Arial" pitchFamily="34" charset="0"/>
                          <a:cs typeface="Arial" pitchFamily="34" charset="0"/>
                        </a:rPr>
                        <a:t> Dasa (90, 60)</a:t>
                      </a:r>
                      <a:endParaRPr lang="en-IN" sz="1050" b="0" u="none" baseline="0" dirty="0" smtClean="0">
                        <a:latin typeface="Arial" pitchFamily="34" charset="0"/>
                        <a:cs typeface="Arial" pitchFamily="34" charset="0"/>
                      </a:endParaRPr>
                    </a:p>
                    <a:p>
                      <a:endParaRPr lang="en-IN" sz="1100" dirty="0">
                        <a:latin typeface="Arial" pitchFamily="34" charset="0"/>
                        <a:cs typeface="Arial" pitchFamily="34" charset="0"/>
                      </a:endParaRPr>
                    </a:p>
                  </a:txBody>
                  <a:tcPr>
                    <a:solidFill>
                      <a:srgbClr val="CCFFCC"/>
                    </a:solidFill>
                  </a:tcPr>
                </a:tc>
              </a:tr>
              <a:tr h="370840">
                <a:tc>
                  <a:txBody>
                    <a:bodyPr/>
                    <a:lstStyle/>
                    <a:p>
                      <a:pPr algn="ctr"/>
                      <a:r>
                        <a:rPr lang="en-US" sz="1100" b="1" u="sng" dirty="0" smtClean="0">
                          <a:latin typeface="Arial" pitchFamily="34" charset="0"/>
                          <a:cs typeface="Arial" pitchFamily="34" charset="0"/>
                        </a:rPr>
                        <a:t>Low</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Low on Functional Skills</a:t>
                      </a:r>
                    </a:p>
                    <a:p>
                      <a:pPr algn="ctr"/>
                      <a:endParaRPr lang="en-US" sz="1100" b="1" u="sng" baseline="0" dirty="0" smtClean="0">
                        <a:latin typeface="Arial" pitchFamily="34" charset="0"/>
                        <a:cs typeface="Arial" pitchFamily="34" charset="0"/>
                      </a:endParaRPr>
                    </a:p>
                    <a:p>
                      <a:pPr algn="ctr"/>
                      <a:r>
                        <a:rPr lang="en-US" sz="1050" b="0" u="none" dirty="0" err="1" smtClean="0">
                          <a:latin typeface="Arial" pitchFamily="34" charset="0"/>
                          <a:cs typeface="Arial" pitchFamily="34" charset="0"/>
                        </a:rPr>
                        <a:t>Prahladeesha</a:t>
                      </a:r>
                      <a:r>
                        <a:rPr lang="en-US" sz="1050" b="0" u="none" dirty="0" smtClean="0">
                          <a:latin typeface="Arial" pitchFamily="34" charset="0"/>
                          <a:cs typeface="Arial" pitchFamily="34" charset="0"/>
                        </a:rPr>
                        <a:t> Dasa (50,</a:t>
                      </a:r>
                      <a:r>
                        <a:rPr lang="en-US" sz="1050" b="0" u="none" baseline="0" dirty="0" smtClean="0">
                          <a:latin typeface="Arial" pitchFamily="34" charset="0"/>
                          <a:cs typeface="Arial" pitchFamily="34" charset="0"/>
                        </a:rPr>
                        <a:t> 57)</a:t>
                      </a:r>
                      <a:endParaRPr lang="en-US" sz="1050" b="0" u="none" dirty="0" smtClean="0">
                        <a:latin typeface="Arial" pitchFamily="34" charset="0"/>
                        <a:cs typeface="Arial" pitchFamily="34" charset="0"/>
                      </a:endParaRPr>
                    </a:p>
                    <a:p>
                      <a:pPr algn="ctr"/>
                      <a:r>
                        <a:rPr lang="en-IN" sz="1050" b="0" u="none" dirty="0" err="1" smtClean="0">
                          <a:latin typeface="Arial" pitchFamily="34" charset="0"/>
                          <a:cs typeface="Arial" pitchFamily="34" charset="0"/>
                        </a:rPr>
                        <a:t>Patita</a:t>
                      </a:r>
                      <a:r>
                        <a:rPr lang="en-IN" sz="1050" b="0" u="none" dirty="0" smtClean="0">
                          <a:latin typeface="Arial" pitchFamily="34" charset="0"/>
                          <a:cs typeface="Arial" pitchFamily="34" charset="0"/>
                        </a:rPr>
                        <a:t> </a:t>
                      </a:r>
                      <a:r>
                        <a:rPr lang="en-IN" sz="1050" b="0" u="none" dirty="0" err="1" smtClean="0">
                          <a:latin typeface="Arial" pitchFamily="34" charset="0"/>
                          <a:cs typeface="Arial" pitchFamily="34" charset="0"/>
                        </a:rPr>
                        <a:t>Pavana</a:t>
                      </a:r>
                      <a:r>
                        <a:rPr lang="en-IN" sz="1050" b="0" u="none" dirty="0" smtClean="0">
                          <a:latin typeface="Arial" pitchFamily="34" charset="0"/>
                          <a:cs typeface="Arial" pitchFamily="34" charset="0"/>
                        </a:rPr>
                        <a:t> Dasa (46, 54)</a:t>
                      </a:r>
                    </a:p>
                    <a:p>
                      <a:pPr algn="ctr"/>
                      <a:r>
                        <a:rPr lang="en-IN" sz="1050" b="0" u="none" dirty="0" smtClean="0">
                          <a:latin typeface="Arial" pitchFamily="34" charset="0"/>
                          <a:cs typeface="Arial" pitchFamily="34" charset="0"/>
                        </a:rPr>
                        <a:t>Lakshmisha Dasa (48, 49)</a:t>
                      </a:r>
                      <a:endParaRPr lang="en-US" sz="1050" dirty="0" smtClean="0">
                        <a:latin typeface="Arial" pitchFamily="34" charset="0"/>
                        <a:cs typeface="Arial" pitchFamily="34" charset="0"/>
                      </a:endParaRPr>
                    </a:p>
                    <a:p>
                      <a:endParaRPr lang="en-IN" sz="1100" dirty="0">
                        <a:latin typeface="Arial" pitchFamily="34" charset="0"/>
                        <a:cs typeface="Arial" pitchFamily="34" charset="0"/>
                      </a:endParaRPr>
                    </a:p>
                  </a:txBody>
                  <a:tcPr>
                    <a:solidFill>
                      <a:srgbClr val="FF9933"/>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Low on Functional Skills</a:t>
                      </a:r>
                    </a:p>
                    <a:p>
                      <a:pPr algn="ctr"/>
                      <a:endParaRPr lang="en-US" sz="1100" b="1" u="sng" baseline="0" dirty="0" smtClean="0">
                        <a:latin typeface="Arial" pitchFamily="34" charset="0"/>
                        <a:cs typeface="Arial" pitchFamily="34" charset="0"/>
                      </a:endParaRPr>
                    </a:p>
                    <a:p>
                      <a:pPr algn="ctr"/>
                      <a:r>
                        <a:rPr lang="en-IN" sz="1050" b="0" u="none" dirty="0" err="1" smtClean="0">
                          <a:latin typeface="Arial" pitchFamily="34" charset="0"/>
                          <a:cs typeface="Arial" pitchFamily="34" charset="0"/>
                        </a:rPr>
                        <a:t>Aravindaksha</a:t>
                      </a:r>
                      <a:r>
                        <a:rPr lang="en-IN" sz="1050" b="0" u="none" dirty="0" smtClean="0">
                          <a:latin typeface="Arial" pitchFamily="34" charset="0"/>
                          <a:cs typeface="Arial" pitchFamily="34" charset="0"/>
                        </a:rPr>
                        <a:t> Dasa (67, 54)</a:t>
                      </a:r>
                    </a:p>
                    <a:p>
                      <a:pPr algn="ctr"/>
                      <a:r>
                        <a:rPr lang="en-IN" sz="1050" b="0" u="none" dirty="0" err="1" smtClean="0">
                          <a:latin typeface="Arial" pitchFamily="34" charset="0"/>
                          <a:cs typeface="Arial" pitchFamily="34" charset="0"/>
                        </a:rPr>
                        <a:t>Radhe</a:t>
                      </a:r>
                      <a:r>
                        <a:rPr lang="en-IN" sz="1050" b="0" u="none" dirty="0" smtClean="0">
                          <a:latin typeface="Arial" pitchFamily="34" charset="0"/>
                          <a:cs typeface="Arial" pitchFamily="34" charset="0"/>
                        </a:rPr>
                        <a:t> </a:t>
                      </a:r>
                      <a:r>
                        <a:rPr lang="en-IN" sz="1050" b="0" u="none" dirty="0" err="1" smtClean="0">
                          <a:latin typeface="Arial" pitchFamily="34" charset="0"/>
                          <a:cs typeface="Arial" pitchFamily="34" charset="0"/>
                        </a:rPr>
                        <a:t>Shyam</a:t>
                      </a:r>
                      <a:r>
                        <a:rPr lang="en-IN" sz="1050" b="0" u="none" dirty="0" smtClean="0">
                          <a:latin typeface="Arial" pitchFamily="34" charset="0"/>
                          <a:cs typeface="Arial" pitchFamily="34" charset="0"/>
                        </a:rPr>
                        <a:t> Dasa (62, 54)</a:t>
                      </a:r>
                    </a:p>
                    <a:p>
                      <a:pPr algn="ctr"/>
                      <a:r>
                        <a:rPr lang="en-IN" sz="1050" b="0" u="none" dirty="0" err="1" smtClean="0">
                          <a:latin typeface="Arial" pitchFamily="34" charset="0"/>
                          <a:cs typeface="Arial" pitchFamily="34" charset="0"/>
                        </a:rPr>
                        <a:t>Suguna</a:t>
                      </a:r>
                      <a:r>
                        <a:rPr lang="en-IN" sz="1050" b="0" u="none" dirty="0" smtClean="0">
                          <a:latin typeface="Arial" pitchFamily="34" charset="0"/>
                          <a:cs typeface="Arial" pitchFamily="34" charset="0"/>
                        </a:rPr>
                        <a:t> Krishna Dasa (60, 49)</a:t>
                      </a:r>
                      <a:endParaRPr lang="en-IN" sz="1050" b="0" u="none" dirty="0">
                        <a:latin typeface="Arial" pitchFamily="34" charset="0"/>
                        <a:cs typeface="Arial" pitchFamily="34" charset="0"/>
                      </a:endParaRPr>
                    </a:p>
                  </a:txBody>
                  <a:tcPr>
                    <a:solidFill>
                      <a:srgbClr val="FFCC99"/>
                    </a:solidFill>
                  </a:tcPr>
                </a:tc>
                <a:tc>
                  <a:txBody>
                    <a:bodyPr/>
                    <a:lstStyle/>
                    <a:p>
                      <a:endParaRPr lang="en-IN" sz="1100" dirty="0">
                        <a:latin typeface="Arial" pitchFamily="34" charset="0"/>
                        <a:cs typeface="Arial" pitchFamily="34" charset="0"/>
                      </a:endParaRPr>
                    </a:p>
                  </a:txBody>
                  <a:tcPr>
                    <a:solidFill>
                      <a:srgbClr val="FFFF99"/>
                    </a:solidFill>
                  </a:tcPr>
                </a:tc>
              </a:tr>
            </a:tbl>
          </a:graphicData>
        </a:graphic>
      </p:graphicFrame>
      <p:sp>
        <p:nvSpPr>
          <p:cNvPr id="6" name="TextBox 5"/>
          <p:cNvSpPr txBox="1"/>
          <p:nvPr/>
        </p:nvSpPr>
        <p:spPr>
          <a:xfrm>
            <a:off x="2133600" y="6062990"/>
            <a:ext cx="466794"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Low</a:t>
            </a:r>
            <a:endParaRPr lang="en-IN" sz="1100" b="1" dirty="0">
              <a:latin typeface="Arial" pitchFamily="34" charset="0"/>
              <a:cs typeface="Arial" pitchFamily="34" charset="0"/>
            </a:endParaRPr>
          </a:p>
        </p:txBody>
      </p:sp>
      <p:sp>
        <p:nvSpPr>
          <p:cNvPr id="8" name="TextBox 7"/>
          <p:cNvSpPr txBox="1"/>
          <p:nvPr/>
        </p:nvSpPr>
        <p:spPr>
          <a:xfrm>
            <a:off x="4874362" y="6062990"/>
            <a:ext cx="716863"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Medium</a:t>
            </a:r>
            <a:endParaRPr lang="en-IN" sz="1100" b="1" dirty="0">
              <a:latin typeface="Arial" pitchFamily="34" charset="0"/>
              <a:cs typeface="Arial" pitchFamily="34" charset="0"/>
            </a:endParaRPr>
          </a:p>
        </p:txBody>
      </p:sp>
      <p:sp>
        <p:nvSpPr>
          <p:cNvPr id="10" name="TextBox 9"/>
          <p:cNvSpPr txBox="1"/>
          <p:nvPr/>
        </p:nvSpPr>
        <p:spPr>
          <a:xfrm>
            <a:off x="7467600" y="6062990"/>
            <a:ext cx="498855"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High</a:t>
            </a:r>
            <a:endParaRPr lang="en-IN" sz="1100" b="1" dirty="0">
              <a:latin typeface="Arial" pitchFamily="34" charset="0"/>
              <a:cs typeface="Arial" pitchFamily="34" charset="0"/>
            </a:endParaRPr>
          </a:p>
        </p:txBody>
      </p:sp>
      <p:sp>
        <p:nvSpPr>
          <p:cNvPr id="12" name="TextBox 11"/>
          <p:cNvSpPr txBox="1"/>
          <p:nvPr/>
        </p:nvSpPr>
        <p:spPr>
          <a:xfrm>
            <a:off x="676206" y="5334000"/>
            <a:ext cx="466794"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Low</a:t>
            </a:r>
            <a:endParaRPr lang="en-IN" sz="1100" b="1" dirty="0">
              <a:latin typeface="Arial" pitchFamily="34" charset="0"/>
              <a:cs typeface="Arial" pitchFamily="34" charset="0"/>
            </a:endParaRPr>
          </a:p>
        </p:txBody>
      </p:sp>
      <p:sp>
        <p:nvSpPr>
          <p:cNvPr id="15" name="TextBox 14"/>
          <p:cNvSpPr txBox="1"/>
          <p:nvPr/>
        </p:nvSpPr>
        <p:spPr>
          <a:xfrm>
            <a:off x="426137" y="3657600"/>
            <a:ext cx="716863"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Medium</a:t>
            </a:r>
            <a:endParaRPr lang="en-IN" sz="1100" b="1" dirty="0">
              <a:latin typeface="Arial" pitchFamily="34" charset="0"/>
              <a:cs typeface="Arial" pitchFamily="34" charset="0"/>
            </a:endParaRPr>
          </a:p>
        </p:txBody>
      </p:sp>
      <p:sp>
        <p:nvSpPr>
          <p:cNvPr id="18" name="TextBox 17"/>
          <p:cNvSpPr txBox="1"/>
          <p:nvPr/>
        </p:nvSpPr>
        <p:spPr>
          <a:xfrm>
            <a:off x="644145" y="2438400"/>
            <a:ext cx="498855"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High</a:t>
            </a:r>
            <a:endParaRPr lang="en-IN" sz="1100" b="1" dirty="0">
              <a:latin typeface="Arial" pitchFamily="34" charset="0"/>
              <a:cs typeface="Arial" pitchFamily="34" charset="0"/>
            </a:endParaRPr>
          </a:p>
        </p:txBody>
      </p:sp>
      <p:sp>
        <p:nvSpPr>
          <p:cNvPr id="20" name="TextBox 19"/>
          <p:cNvSpPr txBox="1"/>
          <p:nvPr/>
        </p:nvSpPr>
        <p:spPr>
          <a:xfrm>
            <a:off x="3921761" y="6400800"/>
            <a:ext cx="2783839" cy="276999"/>
          </a:xfrm>
          <a:prstGeom prst="rect">
            <a:avLst/>
          </a:prstGeom>
          <a:solidFill>
            <a:schemeClr val="bg1">
              <a:lumMod val="75000"/>
            </a:schemeClr>
          </a:solidFill>
        </p:spPr>
        <p:txBody>
          <a:bodyPr wrap="none" rtlCol="0">
            <a:spAutoFit/>
          </a:bodyPr>
          <a:lstStyle/>
          <a:p>
            <a:r>
              <a:rPr lang="en-US" sz="1200" b="1" dirty="0" smtClean="0">
                <a:latin typeface="Arial" pitchFamily="34" charset="0"/>
                <a:cs typeface="Arial" pitchFamily="34" charset="0"/>
              </a:rPr>
              <a:t>Saddhana &amp; Vaishnav Value Scores</a:t>
            </a:r>
            <a:endParaRPr lang="en-IN" sz="1200" b="1" dirty="0">
              <a:latin typeface="Arial" pitchFamily="34" charset="0"/>
              <a:cs typeface="Arial" pitchFamily="34" charset="0"/>
            </a:endParaRPr>
          </a:p>
        </p:txBody>
      </p:sp>
      <p:sp>
        <p:nvSpPr>
          <p:cNvPr id="21" name="TextBox 20"/>
          <p:cNvSpPr txBox="1"/>
          <p:nvPr/>
        </p:nvSpPr>
        <p:spPr>
          <a:xfrm rot="16200000">
            <a:off x="-469084" y="3673516"/>
            <a:ext cx="1519968" cy="276999"/>
          </a:xfrm>
          <a:prstGeom prst="rect">
            <a:avLst/>
          </a:prstGeom>
          <a:solidFill>
            <a:schemeClr val="bg1">
              <a:lumMod val="75000"/>
            </a:schemeClr>
          </a:solidFill>
        </p:spPr>
        <p:txBody>
          <a:bodyPr wrap="none" rtlCol="0">
            <a:spAutoFit/>
          </a:bodyPr>
          <a:lstStyle/>
          <a:p>
            <a:r>
              <a:rPr lang="en-US" sz="1200" b="1" dirty="0" smtClean="0">
                <a:latin typeface="Arial" pitchFamily="34" charset="0"/>
                <a:cs typeface="Arial" pitchFamily="34" charset="0"/>
              </a:rPr>
              <a:t>Functional Scores</a:t>
            </a:r>
            <a:endParaRPr lang="en-IN" sz="1200" b="1" dirty="0">
              <a:latin typeface="Arial" pitchFamily="34" charset="0"/>
              <a:cs typeface="Arial" pitchFamily="34" charset="0"/>
            </a:endParaRPr>
          </a:p>
        </p:txBody>
      </p:sp>
      <p:sp>
        <p:nvSpPr>
          <p:cNvPr id="22" name="Up Arrow 21"/>
          <p:cNvSpPr/>
          <p:nvPr/>
        </p:nvSpPr>
        <p:spPr>
          <a:xfrm>
            <a:off x="76200" y="2133600"/>
            <a:ext cx="381000" cy="838200"/>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6858000" y="6324600"/>
            <a:ext cx="990600" cy="457200"/>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5-Point Star 23"/>
          <p:cNvSpPr/>
          <p:nvPr/>
        </p:nvSpPr>
        <p:spPr>
          <a:xfrm>
            <a:off x="8305800" y="2667000"/>
            <a:ext cx="304800" cy="228600"/>
          </a:xfrm>
          <a:prstGeom prst="star5">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5-Point Star 24"/>
          <p:cNvSpPr/>
          <p:nvPr/>
        </p:nvSpPr>
        <p:spPr>
          <a:xfrm>
            <a:off x="8610600" y="2667000"/>
            <a:ext cx="304800" cy="228600"/>
          </a:xfrm>
          <a:prstGeom prst="star5">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1766659" y="457200"/>
            <a:ext cx="7377341" cy="523220"/>
          </a:xfrm>
          <a:prstGeom prst="rect">
            <a:avLst/>
          </a:prstGeom>
          <a:noFill/>
        </p:spPr>
        <p:txBody>
          <a:bodyPr wrap="none" rtlCol="0">
            <a:spAutoFit/>
          </a:bodyPr>
          <a:lstStyle/>
          <a:p>
            <a:r>
              <a:rPr lang="en-US" sz="2800" b="1" dirty="0" smtClean="0">
                <a:latin typeface="Arial" pitchFamily="34" charset="0"/>
                <a:cs typeface="Arial" pitchFamily="34" charset="0"/>
              </a:rPr>
              <a:t>Competency Distribution-Functional Head</a:t>
            </a:r>
            <a:endParaRPr lang="en-IN" sz="2800" b="1" dirty="0">
              <a:latin typeface="Arial" pitchFamily="34" charset="0"/>
              <a:cs typeface="Arial" pitchFamily="34" charset="0"/>
            </a:endParaRPr>
          </a:p>
        </p:txBody>
      </p:sp>
      <p:sp>
        <p:nvSpPr>
          <p:cNvPr id="28" name="TextBox 27"/>
          <p:cNvSpPr txBox="1"/>
          <p:nvPr/>
        </p:nvSpPr>
        <p:spPr>
          <a:xfrm>
            <a:off x="1143000" y="606299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40</a:t>
            </a:r>
            <a:endParaRPr lang="en-IN" sz="1100" b="1" dirty="0">
              <a:latin typeface="Arial" pitchFamily="34" charset="0"/>
              <a:cs typeface="Arial" pitchFamily="34" charset="0"/>
            </a:endParaRPr>
          </a:p>
        </p:txBody>
      </p:sp>
      <p:sp>
        <p:nvSpPr>
          <p:cNvPr id="29" name="TextBox 28"/>
          <p:cNvSpPr txBox="1"/>
          <p:nvPr/>
        </p:nvSpPr>
        <p:spPr>
          <a:xfrm>
            <a:off x="3620640" y="606299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60</a:t>
            </a:r>
            <a:endParaRPr lang="en-IN" sz="1100" b="1" dirty="0">
              <a:latin typeface="Arial" pitchFamily="34" charset="0"/>
              <a:cs typeface="Arial" pitchFamily="34" charset="0"/>
            </a:endParaRPr>
          </a:p>
        </p:txBody>
      </p:sp>
      <p:sp>
        <p:nvSpPr>
          <p:cNvPr id="30" name="TextBox 29"/>
          <p:cNvSpPr txBox="1"/>
          <p:nvPr/>
        </p:nvSpPr>
        <p:spPr>
          <a:xfrm>
            <a:off x="6287640" y="606299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80</a:t>
            </a:r>
            <a:endParaRPr lang="en-IN" sz="1100" b="1" dirty="0">
              <a:latin typeface="Arial" pitchFamily="34" charset="0"/>
              <a:cs typeface="Arial" pitchFamily="34" charset="0"/>
            </a:endParaRPr>
          </a:p>
        </p:txBody>
      </p:sp>
      <p:sp>
        <p:nvSpPr>
          <p:cNvPr id="31" name="TextBox 30"/>
          <p:cNvSpPr txBox="1"/>
          <p:nvPr/>
        </p:nvSpPr>
        <p:spPr>
          <a:xfrm>
            <a:off x="801240" y="45720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60</a:t>
            </a:r>
            <a:endParaRPr lang="en-IN" sz="1100" b="1" dirty="0">
              <a:latin typeface="Arial" pitchFamily="34" charset="0"/>
              <a:cs typeface="Arial" pitchFamily="34" charset="0"/>
            </a:endParaRPr>
          </a:p>
        </p:txBody>
      </p:sp>
      <p:sp>
        <p:nvSpPr>
          <p:cNvPr id="32" name="TextBox 31"/>
          <p:cNvSpPr txBox="1"/>
          <p:nvPr/>
        </p:nvSpPr>
        <p:spPr>
          <a:xfrm>
            <a:off x="801240" y="31242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80</a:t>
            </a:r>
            <a:endParaRPr lang="en-IN" sz="11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0200" y="457200"/>
            <a:ext cx="7555273" cy="523220"/>
          </a:xfrm>
          <a:prstGeom prst="rect">
            <a:avLst/>
          </a:prstGeom>
          <a:noFill/>
        </p:spPr>
        <p:txBody>
          <a:bodyPr wrap="none" rtlCol="0">
            <a:spAutoFit/>
          </a:bodyPr>
          <a:lstStyle/>
          <a:p>
            <a:r>
              <a:rPr lang="en-US" sz="2800" b="1" dirty="0" smtClean="0">
                <a:latin typeface="Arial" pitchFamily="34" charset="0"/>
                <a:cs typeface="Arial" pitchFamily="34" charset="0"/>
              </a:rPr>
              <a:t>Functional Skills of Fund Raising Devotees</a:t>
            </a:r>
            <a:endParaRPr lang="en-IN" sz="2800" b="1" dirty="0">
              <a:latin typeface="Arial" pitchFamily="34" charset="0"/>
              <a:cs typeface="Arial" pitchFamily="34" charset="0"/>
            </a:endParaRPr>
          </a:p>
        </p:txBody>
      </p:sp>
      <p:graphicFrame>
        <p:nvGraphicFramePr>
          <p:cNvPr id="7" name="Chart 6"/>
          <p:cNvGraphicFramePr/>
          <p:nvPr/>
        </p:nvGraphicFramePr>
        <p:xfrm>
          <a:off x="0" y="1397000"/>
          <a:ext cx="9144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133600" y="6400800"/>
            <a:ext cx="70104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Provides input for “functional training need identification exercise”</a:t>
            </a:r>
          </a:p>
        </p:txBody>
      </p:sp>
      <p:sp>
        <p:nvSpPr>
          <p:cNvPr id="5" name="Oval 4"/>
          <p:cNvSpPr/>
          <p:nvPr/>
        </p:nvSpPr>
        <p:spPr>
          <a:xfrm>
            <a:off x="1371600" y="2286000"/>
            <a:ext cx="7772400" cy="3886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0276" y="457200"/>
            <a:ext cx="5873724" cy="523220"/>
          </a:xfrm>
          <a:prstGeom prst="rect">
            <a:avLst/>
          </a:prstGeom>
          <a:noFill/>
        </p:spPr>
        <p:txBody>
          <a:bodyPr wrap="none" rtlCol="0">
            <a:spAutoFit/>
          </a:bodyPr>
          <a:lstStyle/>
          <a:p>
            <a:r>
              <a:rPr lang="en-US" sz="2800" b="1" dirty="0" smtClean="0">
                <a:latin typeface="Arial" pitchFamily="34" charset="0"/>
                <a:cs typeface="Arial" pitchFamily="34" charset="0"/>
              </a:rPr>
              <a:t>Functional Skills of FOLK Guides</a:t>
            </a:r>
            <a:endParaRPr lang="en-IN" sz="2800" b="1" dirty="0">
              <a:latin typeface="Arial" pitchFamily="34" charset="0"/>
              <a:cs typeface="Arial" pitchFamily="34" charset="0"/>
            </a:endParaRPr>
          </a:p>
        </p:txBody>
      </p:sp>
      <p:graphicFrame>
        <p:nvGraphicFramePr>
          <p:cNvPr id="7" name="Chart 6"/>
          <p:cNvGraphicFramePr/>
          <p:nvPr/>
        </p:nvGraphicFramePr>
        <p:xfrm>
          <a:off x="0" y="1397000"/>
          <a:ext cx="9144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133600" y="6400800"/>
            <a:ext cx="70104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Provides input for “functional training need identification exercise”</a:t>
            </a:r>
          </a:p>
        </p:txBody>
      </p:sp>
      <p:sp>
        <p:nvSpPr>
          <p:cNvPr id="5" name="Oval 4"/>
          <p:cNvSpPr/>
          <p:nvPr/>
        </p:nvSpPr>
        <p:spPr>
          <a:xfrm>
            <a:off x="2667000" y="2286000"/>
            <a:ext cx="6477000" cy="3886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28600"/>
            <a:ext cx="6776342" cy="646331"/>
          </a:xfrm>
          <a:prstGeom prst="rect">
            <a:avLst/>
          </a:prstGeom>
          <a:noFill/>
        </p:spPr>
        <p:txBody>
          <a:bodyPr wrap="none" rtlCol="0">
            <a:spAutoFit/>
          </a:bodyPr>
          <a:lstStyle/>
          <a:p>
            <a:r>
              <a:rPr lang="en-US" sz="3600" b="1" dirty="0" smtClean="0">
                <a:latin typeface="Arial" pitchFamily="34" charset="0"/>
                <a:cs typeface="Arial" pitchFamily="34" charset="0"/>
              </a:rPr>
              <a:t>TEMPLE VISITOR STATISTICS</a:t>
            </a:r>
            <a:endParaRPr lang="en-IN" sz="3600" b="1" dirty="0">
              <a:latin typeface="Arial" pitchFamily="34" charset="0"/>
              <a:cs typeface="Arial" pitchFamily="34" charset="0"/>
            </a:endParaRPr>
          </a:p>
        </p:txBody>
      </p:sp>
      <p:graphicFrame>
        <p:nvGraphicFramePr>
          <p:cNvPr id="7" name="Chart 6"/>
          <p:cNvGraphicFramePr/>
          <p:nvPr/>
        </p:nvGraphicFramePr>
        <p:xfrm>
          <a:off x="609600" y="1397000"/>
          <a:ext cx="8382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Up Arrow 7"/>
          <p:cNvSpPr/>
          <p:nvPr/>
        </p:nvSpPr>
        <p:spPr>
          <a:xfrm>
            <a:off x="5410200" y="2514600"/>
            <a:ext cx="152400" cy="2438400"/>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567928" y="3581400"/>
            <a:ext cx="545342" cy="261610"/>
          </a:xfrm>
          <a:prstGeom prst="rect">
            <a:avLst/>
          </a:prstGeom>
          <a:solidFill>
            <a:srgbClr val="92D050"/>
          </a:solidFill>
          <a:ln>
            <a:solidFill>
              <a:srgbClr val="00B050"/>
            </a:solidFill>
          </a:ln>
        </p:spPr>
        <p:txBody>
          <a:bodyPr wrap="none" rtlCol="0">
            <a:spAutoFit/>
          </a:bodyPr>
          <a:lstStyle/>
          <a:p>
            <a:pPr algn="ctr"/>
            <a:r>
              <a:rPr lang="en-US" sz="1100" b="1" dirty="0" smtClean="0">
                <a:latin typeface="Arial" pitchFamily="34" charset="0"/>
                <a:cs typeface="Arial" pitchFamily="34" charset="0"/>
              </a:rPr>
              <a:t>Crest</a:t>
            </a:r>
            <a:endParaRPr lang="en-IN" sz="1100" b="1" dirty="0">
              <a:latin typeface="Arial" pitchFamily="34" charset="0"/>
              <a:cs typeface="Arial" pitchFamily="34" charset="0"/>
            </a:endParaRPr>
          </a:p>
        </p:txBody>
      </p:sp>
      <p:sp>
        <p:nvSpPr>
          <p:cNvPr id="10" name="Down Arrow 9"/>
          <p:cNvSpPr/>
          <p:nvPr/>
        </p:nvSpPr>
        <p:spPr>
          <a:xfrm>
            <a:off x="1371600" y="2971800"/>
            <a:ext cx="76200" cy="2057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381500" y="3609201"/>
            <a:ext cx="708399" cy="276999"/>
          </a:xfrm>
          <a:prstGeom prst="rect">
            <a:avLst/>
          </a:prstGeom>
          <a:solidFill>
            <a:srgbClr val="FF5050"/>
          </a:solidFill>
          <a:ln>
            <a:solidFill>
              <a:srgbClr val="FF0000"/>
            </a:solidFill>
          </a:ln>
        </p:spPr>
        <p:txBody>
          <a:bodyPr wrap="none" rtlCol="0">
            <a:spAutoFit/>
          </a:bodyPr>
          <a:lstStyle/>
          <a:p>
            <a:pPr algn="ctr"/>
            <a:r>
              <a:rPr lang="en-US" sz="1200" b="1" dirty="0" smtClean="0">
                <a:latin typeface="Arial" pitchFamily="34" charset="0"/>
                <a:cs typeface="Arial" pitchFamily="34" charset="0"/>
              </a:rPr>
              <a:t>Trough</a:t>
            </a:r>
            <a:endParaRPr lang="en-IN" sz="1100" b="1" dirty="0">
              <a:latin typeface="Arial" pitchFamily="34" charset="0"/>
              <a:cs typeface="Arial" pitchFamily="34" charset="0"/>
            </a:endParaRPr>
          </a:p>
        </p:txBody>
      </p:sp>
      <p:sp>
        <p:nvSpPr>
          <p:cNvPr id="12" name="TextBox 11"/>
          <p:cNvSpPr txBox="1"/>
          <p:nvPr/>
        </p:nvSpPr>
        <p:spPr>
          <a:xfrm>
            <a:off x="5753587" y="2438400"/>
            <a:ext cx="803425" cy="261610"/>
          </a:xfrm>
          <a:prstGeom prst="rect">
            <a:avLst/>
          </a:prstGeom>
          <a:solidFill>
            <a:srgbClr val="FFC000"/>
          </a:solidFill>
          <a:ln>
            <a:solidFill>
              <a:srgbClr val="FF0000"/>
            </a:solidFill>
          </a:ln>
        </p:spPr>
        <p:txBody>
          <a:bodyPr wrap="none" rtlCol="0">
            <a:spAutoFit/>
          </a:bodyPr>
          <a:lstStyle/>
          <a:p>
            <a:pPr algn="ctr"/>
            <a:r>
              <a:rPr lang="en-US" sz="1050" b="1" dirty="0" smtClean="0">
                <a:latin typeface="Arial" pitchFamily="34" charset="0"/>
                <a:cs typeface="Arial" pitchFamily="34" charset="0"/>
              </a:rPr>
              <a:t>-2% Drop</a:t>
            </a:r>
            <a:endParaRPr lang="en-IN" sz="1000" b="1" dirty="0">
              <a:latin typeface="Arial" pitchFamily="34" charset="0"/>
              <a:cs typeface="Arial" pitchFamily="34" charset="0"/>
            </a:endParaRPr>
          </a:p>
        </p:txBody>
      </p:sp>
      <p:sp>
        <p:nvSpPr>
          <p:cNvPr id="13" name="TextBox 12"/>
          <p:cNvSpPr txBox="1"/>
          <p:nvPr/>
        </p:nvSpPr>
        <p:spPr>
          <a:xfrm>
            <a:off x="3124200" y="6019800"/>
            <a:ext cx="3504357" cy="338554"/>
          </a:xfrm>
          <a:prstGeom prst="rect">
            <a:avLst/>
          </a:prstGeom>
          <a:solidFill>
            <a:schemeClr val="bg2"/>
          </a:solidFill>
          <a:ln>
            <a:solidFill>
              <a:schemeClr val="bg2"/>
            </a:solidFill>
          </a:ln>
        </p:spPr>
        <p:txBody>
          <a:bodyPr wrap="none" rtlCol="0">
            <a:spAutoFit/>
          </a:bodyPr>
          <a:lstStyle/>
          <a:p>
            <a:r>
              <a:rPr lang="en-US" sz="1600" b="1" dirty="0" smtClean="0">
                <a:solidFill>
                  <a:srgbClr val="C00000"/>
                </a:solidFill>
                <a:latin typeface="Arial" pitchFamily="34" charset="0"/>
                <a:cs typeface="Arial" pitchFamily="34" charset="0"/>
              </a:rPr>
              <a:t>Declining visitors since 2011-2012</a:t>
            </a:r>
            <a:endParaRPr lang="en-IN" sz="16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6800" y="457200"/>
            <a:ext cx="8076250" cy="461665"/>
          </a:xfrm>
          <a:prstGeom prst="rect">
            <a:avLst/>
          </a:prstGeom>
          <a:noFill/>
        </p:spPr>
        <p:txBody>
          <a:bodyPr wrap="none" rtlCol="0">
            <a:spAutoFit/>
          </a:bodyPr>
          <a:lstStyle/>
          <a:p>
            <a:r>
              <a:rPr lang="en-US" sz="2400" b="1" dirty="0" smtClean="0">
                <a:latin typeface="Arial" pitchFamily="34" charset="0"/>
                <a:cs typeface="Arial" pitchFamily="34" charset="0"/>
              </a:rPr>
              <a:t>Competency Distribution-Fund Raising &amp; FOLK Guide</a:t>
            </a:r>
            <a:endParaRPr lang="en-IN" sz="2400" b="1" dirty="0">
              <a:latin typeface="Arial" pitchFamily="34" charset="0"/>
              <a:cs typeface="Arial" pitchFamily="34" charset="0"/>
            </a:endParaRPr>
          </a:p>
        </p:txBody>
      </p:sp>
      <p:graphicFrame>
        <p:nvGraphicFramePr>
          <p:cNvPr id="17" name="Table 16"/>
          <p:cNvGraphicFramePr>
            <a:graphicFrameLocks noGrp="1"/>
          </p:cNvGraphicFramePr>
          <p:nvPr/>
        </p:nvGraphicFramePr>
        <p:xfrm>
          <a:off x="1143000" y="1524000"/>
          <a:ext cx="7924800" cy="4709160"/>
        </p:xfrm>
        <a:graphic>
          <a:graphicData uri="http://schemas.openxmlformats.org/drawingml/2006/table">
            <a:tbl>
              <a:tblPr firstRow="1" bandRow="1">
                <a:tableStyleId>{5940675A-B579-460E-94D1-54222C63F5DA}</a:tableStyleId>
              </a:tblPr>
              <a:tblGrid>
                <a:gridCol w="2641600"/>
                <a:gridCol w="2641600"/>
                <a:gridCol w="2641600"/>
              </a:tblGrid>
              <a:tr h="370840">
                <a:tc>
                  <a:txBody>
                    <a:bodyPr/>
                    <a:lstStyle/>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IN" sz="1100" dirty="0">
                        <a:latin typeface="Arial" pitchFamily="34" charset="0"/>
                        <a:cs typeface="Arial" pitchFamily="34" charset="0"/>
                      </a:endParaRPr>
                    </a:p>
                  </a:txBody>
                  <a:tcPr>
                    <a:solidFill>
                      <a:srgbClr val="FFFF99"/>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High on Functional Skills</a:t>
                      </a:r>
                    </a:p>
                    <a:p>
                      <a:pPr algn="ctr"/>
                      <a:endParaRPr lang="en-US" sz="1100" baseline="0" dirty="0" smtClean="0">
                        <a:latin typeface="Arial" pitchFamily="34" charset="0"/>
                        <a:cs typeface="Arial" pitchFamily="34" charset="0"/>
                      </a:endParaRPr>
                    </a:p>
                    <a:p>
                      <a:pPr algn="ctr"/>
                      <a:r>
                        <a:rPr lang="en-US" sz="1100" baseline="0" dirty="0" err="1" smtClean="0">
                          <a:latin typeface="Arial" pitchFamily="34" charset="0"/>
                          <a:cs typeface="Arial" pitchFamily="34" charset="0"/>
                        </a:rPr>
                        <a:t>Maha</a:t>
                      </a:r>
                      <a:r>
                        <a:rPr lang="en-US" sz="1100" baseline="0" dirty="0" smtClean="0">
                          <a:latin typeface="Arial" pitchFamily="34" charset="0"/>
                          <a:cs typeface="Arial" pitchFamily="34" charset="0"/>
                        </a:rPr>
                        <a:t> Vishnu Dasa (77, 86)</a:t>
                      </a:r>
                    </a:p>
                    <a:p>
                      <a:pPr algn="ctr"/>
                      <a:r>
                        <a:rPr lang="en-US" sz="1100" baseline="0" dirty="0" err="1" smtClean="0">
                          <a:latin typeface="Arial" pitchFamily="34" charset="0"/>
                          <a:cs typeface="Arial" pitchFamily="34" charset="0"/>
                        </a:rPr>
                        <a:t>Rasajna</a:t>
                      </a:r>
                      <a:r>
                        <a:rPr lang="en-US" sz="1100" baseline="0" dirty="0" smtClean="0">
                          <a:latin typeface="Arial" pitchFamily="34" charset="0"/>
                          <a:cs typeface="Arial" pitchFamily="34" charset="0"/>
                        </a:rPr>
                        <a:t> Dasa (70, 80)</a:t>
                      </a:r>
                    </a:p>
                    <a:p>
                      <a:pPr algn="ctr"/>
                      <a:r>
                        <a:rPr lang="en-US" sz="1100" baseline="0" dirty="0" err="1" smtClean="0">
                          <a:latin typeface="Arial" pitchFamily="34" charset="0"/>
                          <a:cs typeface="Arial" pitchFamily="34" charset="0"/>
                        </a:rPr>
                        <a:t>Mahotsaha</a:t>
                      </a:r>
                      <a:r>
                        <a:rPr lang="en-US" sz="1100" baseline="0" dirty="0" smtClean="0">
                          <a:latin typeface="Arial" pitchFamily="34" charset="0"/>
                          <a:cs typeface="Arial" pitchFamily="34" charset="0"/>
                        </a:rPr>
                        <a:t> Chaitanya Dasa (60, 80)</a:t>
                      </a:r>
                    </a:p>
                  </a:txBody>
                  <a:tcPr>
                    <a:solidFill>
                      <a:srgbClr val="CCFFCC"/>
                    </a:solidFill>
                  </a:tcPr>
                </a:tc>
                <a:tc>
                  <a:txBody>
                    <a:bodyPr/>
                    <a:lstStyle/>
                    <a:p>
                      <a:pPr algn="ctr"/>
                      <a:r>
                        <a:rPr lang="en-US" sz="1100" b="1" u="sng" dirty="0" smtClean="0">
                          <a:latin typeface="Arial" pitchFamily="34" charset="0"/>
                          <a:cs typeface="Arial" pitchFamily="34" charset="0"/>
                        </a:rPr>
                        <a:t>High on Saddhana</a:t>
                      </a:r>
                      <a:r>
                        <a:rPr lang="en-US" sz="1100" b="1" u="sng" baseline="0" dirty="0" smtClean="0">
                          <a:latin typeface="Arial" pitchFamily="34" charset="0"/>
                          <a:cs typeface="Arial" pitchFamily="34" charset="0"/>
                        </a:rPr>
                        <a:t> &amp; Values</a:t>
                      </a:r>
                    </a:p>
                    <a:p>
                      <a:pPr algn="ctr"/>
                      <a:r>
                        <a:rPr lang="en-US" sz="1100" b="1" u="sng" baseline="0" dirty="0" err="1" smtClean="0">
                          <a:latin typeface="Arial" pitchFamily="34" charset="0"/>
                          <a:cs typeface="Arial" pitchFamily="34" charset="0"/>
                        </a:rPr>
                        <a:t>Highon</a:t>
                      </a:r>
                      <a:r>
                        <a:rPr lang="en-US" sz="1100" b="1" u="sng" baseline="0" dirty="0" smtClean="0">
                          <a:latin typeface="Arial" pitchFamily="34" charset="0"/>
                          <a:cs typeface="Arial" pitchFamily="34" charset="0"/>
                        </a:rPr>
                        <a:t> Functional Skills (5,4)</a:t>
                      </a:r>
                      <a:endParaRPr lang="en-IN" sz="1100" b="1" u="sng" baseline="0" dirty="0" smtClean="0">
                        <a:latin typeface="Arial" pitchFamily="34" charset="0"/>
                        <a:cs typeface="Arial" pitchFamily="34" charset="0"/>
                      </a:endParaRPr>
                    </a:p>
                    <a:p>
                      <a:pPr algn="ctr"/>
                      <a:endParaRPr lang="en-US" sz="1100" b="1" u="sng" baseline="0" dirty="0" smtClean="0">
                        <a:latin typeface="Arial" pitchFamily="34" charset="0"/>
                        <a:cs typeface="Arial" pitchFamily="34" charset="0"/>
                      </a:endParaRPr>
                    </a:p>
                    <a:p>
                      <a:pPr algn="ctr"/>
                      <a:endParaRPr lang="en-IN" sz="1050" b="0" u="none" dirty="0">
                        <a:latin typeface="Arial" pitchFamily="34" charset="0"/>
                        <a:cs typeface="Arial" pitchFamily="34" charset="0"/>
                      </a:endParaRPr>
                    </a:p>
                  </a:txBody>
                  <a:tcPr>
                    <a:solidFill>
                      <a:srgbClr val="92D050"/>
                    </a:solidFill>
                  </a:tcPr>
                </a:tc>
              </a:tr>
              <a:tr h="370840">
                <a:tc>
                  <a:txBody>
                    <a:bodyPr/>
                    <a:lstStyle/>
                    <a:p>
                      <a:pPr algn="ctr"/>
                      <a:r>
                        <a:rPr lang="en-US" sz="1100" b="1" u="sng" dirty="0" smtClean="0">
                          <a:latin typeface="Arial" pitchFamily="34" charset="0"/>
                          <a:cs typeface="Arial" pitchFamily="34" charset="0"/>
                        </a:rPr>
                        <a:t>Low</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Moderate on Functional Skills</a:t>
                      </a:r>
                    </a:p>
                    <a:p>
                      <a:pPr algn="ctr"/>
                      <a:endParaRPr lang="en-US" sz="1100" b="1" u="sng" baseline="0" dirty="0" smtClean="0">
                        <a:latin typeface="Arial" pitchFamily="34" charset="0"/>
                        <a:cs typeface="Arial" pitchFamily="34" charset="0"/>
                      </a:endParaRPr>
                    </a:p>
                    <a:p>
                      <a:endParaRPr lang="en-IN" sz="1100" dirty="0">
                        <a:latin typeface="Arial" pitchFamily="34" charset="0"/>
                        <a:cs typeface="Arial" pitchFamily="34" charset="0"/>
                      </a:endParaRPr>
                    </a:p>
                  </a:txBody>
                  <a:tcPr>
                    <a:solidFill>
                      <a:srgbClr val="FFCC99"/>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Moderate on Functional Skills</a:t>
                      </a:r>
                    </a:p>
                    <a:p>
                      <a:pPr algn="ctr"/>
                      <a:endParaRPr lang="en-US" sz="1100" baseline="0" dirty="0" smtClean="0">
                        <a:latin typeface="Arial" pitchFamily="34" charset="0"/>
                        <a:cs typeface="Arial" pitchFamily="34" charset="0"/>
                      </a:endParaRPr>
                    </a:p>
                    <a:p>
                      <a:pPr algn="ctr"/>
                      <a:r>
                        <a:rPr lang="en-US" sz="1050" baseline="0" dirty="0" err="1" smtClean="0">
                          <a:latin typeface="Arial" pitchFamily="34" charset="0"/>
                          <a:cs typeface="Arial" pitchFamily="34" charset="0"/>
                        </a:rPr>
                        <a:t>Ishvara</a:t>
                      </a:r>
                      <a:r>
                        <a:rPr lang="en-US" sz="1050" baseline="0" dirty="0" smtClean="0">
                          <a:latin typeface="Arial" pitchFamily="34" charset="0"/>
                          <a:cs typeface="Arial" pitchFamily="34" charset="0"/>
                        </a:rPr>
                        <a:t> Puri Dasa (75, 60)</a:t>
                      </a:r>
                    </a:p>
                    <a:p>
                      <a:pPr algn="ctr"/>
                      <a:r>
                        <a:rPr lang="en-US" sz="1050" baseline="0" dirty="0" smtClean="0">
                          <a:latin typeface="Arial" pitchFamily="34" charset="0"/>
                          <a:cs typeface="Arial" pitchFamily="34" charset="0"/>
                        </a:rPr>
                        <a:t>Nanda </a:t>
                      </a:r>
                      <a:r>
                        <a:rPr lang="en-US" sz="1050" baseline="0" dirty="0" err="1" smtClean="0">
                          <a:latin typeface="Arial" pitchFamily="34" charset="0"/>
                          <a:cs typeface="Arial" pitchFamily="34" charset="0"/>
                        </a:rPr>
                        <a:t>Kishora</a:t>
                      </a:r>
                      <a:r>
                        <a:rPr lang="en-US" sz="1050" baseline="0" dirty="0" smtClean="0">
                          <a:latin typeface="Arial" pitchFamily="34" charset="0"/>
                          <a:cs typeface="Arial" pitchFamily="34" charset="0"/>
                        </a:rPr>
                        <a:t> Dasa (77, 60)</a:t>
                      </a:r>
                    </a:p>
                    <a:p>
                      <a:pPr algn="ctr"/>
                      <a:r>
                        <a:rPr lang="en-US" sz="1050" baseline="0" dirty="0" err="1" smtClean="0">
                          <a:latin typeface="Arial" pitchFamily="34" charset="0"/>
                          <a:cs typeface="Arial" pitchFamily="34" charset="0"/>
                        </a:rPr>
                        <a:t>Pracheta</a:t>
                      </a:r>
                      <a:r>
                        <a:rPr lang="en-US" sz="1050" baseline="0" dirty="0" smtClean="0">
                          <a:latin typeface="Arial" pitchFamily="34" charset="0"/>
                          <a:cs typeface="Arial" pitchFamily="34" charset="0"/>
                        </a:rPr>
                        <a:t> Dasa (77,74)</a:t>
                      </a:r>
                    </a:p>
                    <a:p>
                      <a:pPr algn="ctr"/>
                      <a:r>
                        <a:rPr lang="en-US" sz="1050" dirty="0" err="1" smtClean="0">
                          <a:latin typeface="Arial" pitchFamily="34" charset="0"/>
                          <a:cs typeface="Arial" pitchFamily="34" charset="0"/>
                        </a:rPr>
                        <a:t>Raghukula</a:t>
                      </a:r>
                      <a:r>
                        <a:rPr lang="en-US" sz="1050" dirty="0" smtClean="0">
                          <a:latin typeface="Arial" pitchFamily="34" charset="0"/>
                          <a:cs typeface="Arial" pitchFamily="34" charset="0"/>
                        </a:rPr>
                        <a:t> </a:t>
                      </a:r>
                      <a:r>
                        <a:rPr lang="en-US" sz="1050" dirty="0" err="1" smtClean="0">
                          <a:latin typeface="Arial" pitchFamily="34" charset="0"/>
                          <a:cs typeface="Arial" pitchFamily="34" charset="0"/>
                        </a:rPr>
                        <a:t>Nandana</a:t>
                      </a:r>
                      <a:r>
                        <a:rPr lang="en-US" sz="1050" dirty="0" smtClean="0">
                          <a:latin typeface="Arial" pitchFamily="34" charset="0"/>
                          <a:cs typeface="Arial" pitchFamily="34" charset="0"/>
                        </a:rPr>
                        <a:t> Dasa (65, 74)</a:t>
                      </a:r>
                    </a:p>
                    <a:p>
                      <a:pPr algn="ctr"/>
                      <a:r>
                        <a:rPr lang="en-US" sz="1050" dirty="0" err="1" smtClean="0">
                          <a:latin typeface="Arial" pitchFamily="34" charset="0"/>
                          <a:cs typeface="Arial" pitchFamily="34" charset="0"/>
                        </a:rPr>
                        <a:t>Lakshmana</a:t>
                      </a:r>
                      <a:r>
                        <a:rPr lang="en-US" sz="1050" dirty="0" smtClean="0">
                          <a:latin typeface="Arial" pitchFamily="34" charset="0"/>
                          <a:cs typeface="Arial" pitchFamily="34" charset="0"/>
                        </a:rPr>
                        <a:t> Dasa (67, 63)</a:t>
                      </a:r>
                    </a:p>
                    <a:p>
                      <a:pPr algn="ctr"/>
                      <a:r>
                        <a:rPr lang="en-US" sz="1050" dirty="0" err="1" smtClean="0">
                          <a:latin typeface="Arial" pitchFamily="34" charset="0"/>
                          <a:cs typeface="Arial" pitchFamily="34" charset="0"/>
                        </a:rPr>
                        <a:t>Varada</a:t>
                      </a:r>
                      <a:r>
                        <a:rPr lang="en-US" sz="1050" dirty="0" smtClean="0">
                          <a:latin typeface="Arial" pitchFamily="34" charset="0"/>
                          <a:cs typeface="Arial" pitchFamily="34" charset="0"/>
                        </a:rPr>
                        <a:t> Simha Dasa (68, 60)</a:t>
                      </a:r>
                    </a:p>
                    <a:p>
                      <a:pPr algn="ctr"/>
                      <a:r>
                        <a:rPr lang="en-US" sz="1050" dirty="0" smtClean="0">
                          <a:latin typeface="Arial" pitchFamily="34" charset="0"/>
                          <a:cs typeface="Arial" pitchFamily="34" charset="0"/>
                        </a:rPr>
                        <a:t>Shyama Krishna Dasa (63,</a:t>
                      </a:r>
                      <a:r>
                        <a:rPr lang="en-US" sz="1050" baseline="0" dirty="0" smtClean="0">
                          <a:latin typeface="Arial" pitchFamily="34" charset="0"/>
                          <a:cs typeface="Arial" pitchFamily="34" charset="0"/>
                        </a:rPr>
                        <a:t> 77)</a:t>
                      </a:r>
                    </a:p>
                    <a:p>
                      <a:pPr algn="ctr"/>
                      <a:r>
                        <a:rPr lang="en-US" sz="1050" dirty="0" err="1" smtClean="0">
                          <a:latin typeface="Arial" pitchFamily="34" charset="0"/>
                          <a:cs typeface="Arial" pitchFamily="34" charset="0"/>
                        </a:rPr>
                        <a:t>Gunakara</a:t>
                      </a:r>
                      <a:r>
                        <a:rPr lang="en-US" sz="1050" dirty="0" smtClean="0">
                          <a:latin typeface="Arial" pitchFamily="34" charset="0"/>
                          <a:cs typeface="Arial" pitchFamily="34" charset="0"/>
                        </a:rPr>
                        <a:t> Rama Dasa (67, 74)</a:t>
                      </a:r>
                    </a:p>
                    <a:p>
                      <a:pPr algn="ctr"/>
                      <a:r>
                        <a:rPr lang="en-US" sz="1050" dirty="0" smtClean="0">
                          <a:latin typeface="Arial" pitchFamily="34" charset="0"/>
                          <a:cs typeface="Arial" pitchFamily="34" charset="0"/>
                        </a:rPr>
                        <a:t>Sampati Dasa (61, 63)</a:t>
                      </a:r>
                    </a:p>
                    <a:p>
                      <a:pPr algn="ctr"/>
                      <a:r>
                        <a:rPr lang="en-US" sz="1050" dirty="0" err="1" smtClean="0">
                          <a:latin typeface="Arial" pitchFamily="34" charset="0"/>
                          <a:cs typeface="Arial" pitchFamily="34" charset="0"/>
                        </a:rPr>
                        <a:t>Mohana</a:t>
                      </a:r>
                      <a:r>
                        <a:rPr lang="en-US" sz="1050" dirty="0" smtClean="0">
                          <a:latin typeface="Arial" pitchFamily="34" charset="0"/>
                          <a:cs typeface="Arial" pitchFamily="34" charset="0"/>
                        </a:rPr>
                        <a:t> Chaitanya Dasa (75, 60)</a:t>
                      </a:r>
                      <a:endParaRPr lang="en-US" sz="1100" dirty="0" smtClean="0">
                        <a:latin typeface="Arial" pitchFamily="34" charset="0"/>
                        <a:cs typeface="Arial" pitchFamily="34" charset="0"/>
                      </a:endParaRPr>
                    </a:p>
                  </a:txBody>
                  <a:tcPr>
                    <a:solidFill>
                      <a:srgbClr val="FFFF99"/>
                    </a:solidFill>
                  </a:tcPr>
                </a:tc>
                <a:tc>
                  <a:txBody>
                    <a:bodyPr/>
                    <a:lstStyle/>
                    <a:p>
                      <a:pPr algn="ctr"/>
                      <a:r>
                        <a:rPr lang="en-US" sz="1100" b="1" u="sng" dirty="0" smtClean="0">
                          <a:latin typeface="Arial" pitchFamily="34" charset="0"/>
                          <a:cs typeface="Arial" pitchFamily="34" charset="0"/>
                        </a:rPr>
                        <a:t>High on Saddhana</a:t>
                      </a:r>
                      <a:r>
                        <a:rPr lang="en-US" sz="1100" b="1" u="sng" baseline="0" dirty="0" smtClean="0">
                          <a:latin typeface="Arial" pitchFamily="34" charset="0"/>
                          <a:cs typeface="Arial" pitchFamily="34" charset="0"/>
                        </a:rPr>
                        <a:t> &amp; Values</a:t>
                      </a:r>
                    </a:p>
                    <a:p>
                      <a:pPr algn="ctr"/>
                      <a:r>
                        <a:rPr lang="en-US" sz="1100" b="1" u="sng" baseline="0" dirty="0" smtClean="0">
                          <a:latin typeface="Arial" pitchFamily="34" charset="0"/>
                          <a:cs typeface="Arial" pitchFamily="34" charset="0"/>
                        </a:rPr>
                        <a:t>Moderately High on Functional Skills</a:t>
                      </a:r>
                    </a:p>
                    <a:p>
                      <a:pPr algn="ctr"/>
                      <a:r>
                        <a:rPr lang="en-US" sz="1100" b="1" u="sng" baseline="0" dirty="0" smtClean="0">
                          <a:latin typeface="Arial" pitchFamily="34" charset="0"/>
                          <a:cs typeface="Arial" pitchFamily="34" charset="0"/>
                        </a:rPr>
                        <a:t>(3,4)</a:t>
                      </a:r>
                    </a:p>
                    <a:p>
                      <a:pPr algn="ctr"/>
                      <a:r>
                        <a:rPr lang="en-IN" sz="1100" dirty="0" err="1" smtClean="0">
                          <a:latin typeface="Arial" pitchFamily="34" charset="0"/>
                          <a:cs typeface="Arial" pitchFamily="34" charset="0"/>
                        </a:rPr>
                        <a:t>Jagat</a:t>
                      </a:r>
                      <a:r>
                        <a:rPr lang="en-IN" sz="1100" dirty="0" smtClean="0">
                          <a:latin typeface="Arial" pitchFamily="34" charset="0"/>
                          <a:cs typeface="Arial" pitchFamily="34" charset="0"/>
                        </a:rPr>
                        <a:t> </a:t>
                      </a:r>
                      <a:r>
                        <a:rPr lang="en-IN" sz="1100" dirty="0" err="1" smtClean="0">
                          <a:latin typeface="Arial" pitchFamily="34" charset="0"/>
                          <a:cs typeface="Arial" pitchFamily="34" charset="0"/>
                        </a:rPr>
                        <a:t>Jivan</a:t>
                      </a:r>
                      <a:r>
                        <a:rPr lang="en-IN" sz="1100" dirty="0" smtClean="0">
                          <a:latin typeface="Arial" pitchFamily="34" charset="0"/>
                          <a:cs typeface="Arial" pitchFamily="34" charset="0"/>
                        </a:rPr>
                        <a:t> Dasa (80, 60)</a:t>
                      </a:r>
                    </a:p>
                    <a:p>
                      <a:pPr algn="ctr"/>
                      <a:r>
                        <a:rPr lang="en-IN" sz="1100" dirty="0" err="1" smtClean="0">
                          <a:latin typeface="Arial" pitchFamily="34" charset="0"/>
                          <a:cs typeface="Arial" pitchFamily="34" charset="0"/>
                        </a:rPr>
                        <a:t>Sadananda</a:t>
                      </a:r>
                      <a:r>
                        <a:rPr lang="en-IN" sz="1100" dirty="0" smtClean="0">
                          <a:latin typeface="Arial" pitchFamily="34" charset="0"/>
                          <a:cs typeface="Arial" pitchFamily="34" charset="0"/>
                        </a:rPr>
                        <a:t> Dasa (80, 71)</a:t>
                      </a:r>
                    </a:p>
                    <a:p>
                      <a:pPr algn="ctr"/>
                      <a:r>
                        <a:rPr lang="en-IN" sz="1100" dirty="0" err="1" smtClean="0">
                          <a:latin typeface="Arial" pitchFamily="34" charset="0"/>
                          <a:cs typeface="Arial" pitchFamily="34" charset="0"/>
                        </a:rPr>
                        <a:t>Vainateya</a:t>
                      </a:r>
                      <a:r>
                        <a:rPr lang="en-IN" sz="1100" dirty="0" smtClean="0">
                          <a:latin typeface="Arial" pitchFamily="34" charset="0"/>
                          <a:cs typeface="Arial" pitchFamily="34" charset="0"/>
                        </a:rPr>
                        <a:t> Dasa (80, 69)</a:t>
                      </a:r>
                    </a:p>
                    <a:p>
                      <a:pPr algn="ctr"/>
                      <a:r>
                        <a:rPr lang="en-IN" sz="1100" dirty="0" smtClean="0">
                          <a:latin typeface="Arial" pitchFamily="34" charset="0"/>
                          <a:cs typeface="Arial" pitchFamily="34" charset="0"/>
                        </a:rPr>
                        <a:t>Kala </a:t>
                      </a:r>
                      <a:r>
                        <a:rPr lang="en-IN" sz="1100" dirty="0" err="1" smtClean="0">
                          <a:latin typeface="Arial" pitchFamily="34" charset="0"/>
                          <a:cs typeface="Arial" pitchFamily="34" charset="0"/>
                        </a:rPr>
                        <a:t>Kantha</a:t>
                      </a:r>
                      <a:r>
                        <a:rPr lang="en-IN" sz="1100" dirty="0" smtClean="0">
                          <a:latin typeface="Arial" pitchFamily="34" charset="0"/>
                          <a:cs typeface="Arial" pitchFamily="34" charset="0"/>
                        </a:rPr>
                        <a:t> Dasa (80, 66)</a:t>
                      </a:r>
                    </a:p>
                    <a:p>
                      <a:pPr algn="ctr"/>
                      <a:r>
                        <a:rPr lang="en-IN" sz="1100" dirty="0" err="1" smtClean="0">
                          <a:latin typeface="Arial" pitchFamily="34" charset="0"/>
                          <a:cs typeface="Arial" pitchFamily="34" charset="0"/>
                        </a:rPr>
                        <a:t>Kalanidhi</a:t>
                      </a:r>
                      <a:r>
                        <a:rPr lang="en-IN" sz="1100" dirty="0" smtClean="0">
                          <a:latin typeface="Arial" pitchFamily="34" charset="0"/>
                          <a:cs typeface="Arial" pitchFamily="34" charset="0"/>
                        </a:rPr>
                        <a:t> Dasa (80, 63)</a:t>
                      </a:r>
                    </a:p>
                    <a:p>
                      <a:pPr algn="ctr"/>
                      <a:r>
                        <a:rPr lang="en-IN" sz="1100" dirty="0" err="1" smtClean="0">
                          <a:latin typeface="Arial" pitchFamily="34" charset="0"/>
                          <a:cs typeface="Arial" pitchFamily="34" charset="0"/>
                        </a:rPr>
                        <a:t>Vilasa</a:t>
                      </a:r>
                      <a:r>
                        <a:rPr lang="en-IN" sz="1100" dirty="0" smtClean="0">
                          <a:latin typeface="Arial" pitchFamily="34" charset="0"/>
                          <a:cs typeface="Arial" pitchFamily="34" charset="0"/>
                        </a:rPr>
                        <a:t> </a:t>
                      </a:r>
                      <a:r>
                        <a:rPr lang="en-IN" sz="1100" dirty="0" err="1" smtClean="0">
                          <a:latin typeface="Arial" pitchFamily="34" charset="0"/>
                          <a:cs typeface="Arial" pitchFamily="34" charset="0"/>
                        </a:rPr>
                        <a:t>Vigraha</a:t>
                      </a:r>
                      <a:r>
                        <a:rPr lang="en-IN" sz="1100" dirty="0" smtClean="0">
                          <a:latin typeface="Arial" pitchFamily="34" charset="0"/>
                          <a:cs typeface="Arial" pitchFamily="34" charset="0"/>
                        </a:rPr>
                        <a:t> Dasa (80, 60)</a:t>
                      </a:r>
                    </a:p>
                    <a:p>
                      <a:pPr algn="ctr"/>
                      <a:endParaRPr lang="en-IN" sz="1100" dirty="0" smtClean="0">
                        <a:latin typeface="Arial" pitchFamily="34" charset="0"/>
                        <a:cs typeface="Arial" pitchFamily="34" charset="0"/>
                      </a:endParaRPr>
                    </a:p>
                    <a:p>
                      <a:pPr algn="ctr"/>
                      <a:endParaRPr lang="en-IN" sz="1100" dirty="0">
                        <a:latin typeface="Arial" pitchFamily="34" charset="0"/>
                        <a:cs typeface="Arial" pitchFamily="34" charset="0"/>
                      </a:endParaRPr>
                    </a:p>
                  </a:txBody>
                  <a:tcPr>
                    <a:solidFill>
                      <a:srgbClr val="CCFFCC"/>
                    </a:solidFill>
                  </a:tcPr>
                </a:tc>
              </a:tr>
              <a:tr h="370840">
                <a:tc>
                  <a:txBody>
                    <a:bodyPr/>
                    <a:lstStyle/>
                    <a:p>
                      <a:pPr algn="ctr"/>
                      <a:r>
                        <a:rPr lang="en-US" sz="1100" b="1" u="sng" dirty="0" smtClean="0">
                          <a:latin typeface="Arial" pitchFamily="34" charset="0"/>
                          <a:cs typeface="Arial" pitchFamily="34" charset="0"/>
                        </a:rPr>
                        <a:t>Low</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Low on Functional Skills</a:t>
                      </a:r>
                    </a:p>
                    <a:p>
                      <a:pPr algn="ctr"/>
                      <a:endParaRPr lang="en-US" sz="1050" b="0" u="none" baseline="0" dirty="0" smtClean="0">
                        <a:latin typeface="Arial" pitchFamily="34" charset="0"/>
                        <a:cs typeface="Arial" pitchFamily="34" charset="0"/>
                      </a:endParaRPr>
                    </a:p>
                    <a:p>
                      <a:pPr algn="ctr"/>
                      <a:r>
                        <a:rPr lang="en-US" sz="1050" b="0" u="none" baseline="0" dirty="0" err="1" smtClean="0">
                          <a:latin typeface="Arial" pitchFamily="34" charset="0"/>
                          <a:cs typeface="Arial" pitchFamily="34" charset="0"/>
                        </a:rPr>
                        <a:t>Pankaja</a:t>
                      </a:r>
                      <a:r>
                        <a:rPr lang="en-US" sz="1050" b="0" u="none" baseline="0" dirty="0" smtClean="0">
                          <a:latin typeface="Arial" pitchFamily="34" charset="0"/>
                          <a:cs typeface="Arial" pitchFamily="34" charset="0"/>
                        </a:rPr>
                        <a:t> </a:t>
                      </a:r>
                      <a:r>
                        <a:rPr lang="en-US" sz="1050" b="0" u="none" baseline="0" dirty="0" err="1" smtClean="0">
                          <a:latin typeface="Arial" pitchFamily="34" charset="0"/>
                          <a:cs typeface="Arial" pitchFamily="34" charset="0"/>
                        </a:rPr>
                        <a:t>Nabha</a:t>
                      </a:r>
                      <a:r>
                        <a:rPr lang="en-US" sz="1050" b="0" u="none" baseline="0" dirty="0" smtClean="0">
                          <a:latin typeface="Arial" pitchFamily="34" charset="0"/>
                          <a:cs typeface="Arial" pitchFamily="34" charset="0"/>
                        </a:rPr>
                        <a:t> Dasa (57, 49)</a:t>
                      </a:r>
                    </a:p>
                    <a:p>
                      <a:pPr algn="ctr"/>
                      <a:r>
                        <a:rPr lang="en-US" sz="1100" b="0" u="none" baseline="0" dirty="0" err="1" smtClean="0">
                          <a:latin typeface="Arial" pitchFamily="34" charset="0"/>
                          <a:cs typeface="Arial" pitchFamily="34" charset="0"/>
                        </a:rPr>
                        <a:t>Hemanga</a:t>
                      </a:r>
                      <a:r>
                        <a:rPr lang="en-US" sz="1100" b="0" u="none" baseline="0" dirty="0" smtClean="0">
                          <a:latin typeface="Arial" pitchFamily="34" charset="0"/>
                          <a:cs typeface="Arial" pitchFamily="34" charset="0"/>
                        </a:rPr>
                        <a:t> Chaitanya Dasa (57, 49)</a:t>
                      </a:r>
                    </a:p>
                    <a:p>
                      <a:endParaRPr lang="en-IN" sz="1100" dirty="0">
                        <a:latin typeface="Arial" pitchFamily="34" charset="0"/>
                        <a:cs typeface="Arial" pitchFamily="34" charset="0"/>
                      </a:endParaRPr>
                    </a:p>
                  </a:txBody>
                  <a:tcPr>
                    <a:solidFill>
                      <a:srgbClr val="FF9933"/>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Low on Functional Skills</a:t>
                      </a:r>
                    </a:p>
                    <a:p>
                      <a:pPr algn="ctr"/>
                      <a:endParaRPr lang="en-US" sz="1100" b="1" u="sng" baseline="0" dirty="0" smtClean="0">
                        <a:latin typeface="Arial" pitchFamily="34" charset="0"/>
                        <a:cs typeface="Arial" pitchFamily="34" charset="0"/>
                      </a:endParaRPr>
                    </a:p>
                  </a:txBody>
                  <a:tcPr>
                    <a:solidFill>
                      <a:srgbClr val="FFCC99"/>
                    </a:solidFill>
                  </a:tcPr>
                </a:tc>
                <a:tc>
                  <a:txBody>
                    <a:bodyPr/>
                    <a:lstStyle/>
                    <a:p>
                      <a:endParaRPr lang="en-IN" sz="1100" dirty="0">
                        <a:latin typeface="Arial" pitchFamily="34" charset="0"/>
                        <a:cs typeface="Arial" pitchFamily="34" charset="0"/>
                      </a:endParaRPr>
                    </a:p>
                  </a:txBody>
                  <a:tcPr>
                    <a:solidFill>
                      <a:srgbClr val="FFFF99"/>
                    </a:solidFill>
                  </a:tcPr>
                </a:tc>
              </a:tr>
            </a:tbl>
          </a:graphicData>
        </a:graphic>
      </p:graphicFrame>
      <p:sp>
        <p:nvSpPr>
          <p:cNvPr id="19" name="TextBox 18"/>
          <p:cNvSpPr txBox="1"/>
          <p:nvPr/>
        </p:nvSpPr>
        <p:spPr>
          <a:xfrm>
            <a:off x="2133600" y="6248400"/>
            <a:ext cx="466794"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Low</a:t>
            </a:r>
            <a:endParaRPr lang="en-IN" sz="1100" b="1" dirty="0">
              <a:latin typeface="Arial" pitchFamily="34" charset="0"/>
              <a:cs typeface="Arial" pitchFamily="34" charset="0"/>
            </a:endParaRPr>
          </a:p>
        </p:txBody>
      </p:sp>
      <p:sp>
        <p:nvSpPr>
          <p:cNvPr id="28" name="TextBox 27"/>
          <p:cNvSpPr txBox="1"/>
          <p:nvPr/>
        </p:nvSpPr>
        <p:spPr>
          <a:xfrm>
            <a:off x="4874362" y="6248400"/>
            <a:ext cx="716863"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Medium</a:t>
            </a:r>
            <a:endParaRPr lang="en-IN" sz="1100" b="1" dirty="0">
              <a:latin typeface="Arial" pitchFamily="34" charset="0"/>
              <a:cs typeface="Arial" pitchFamily="34" charset="0"/>
            </a:endParaRPr>
          </a:p>
        </p:txBody>
      </p:sp>
      <p:sp>
        <p:nvSpPr>
          <p:cNvPr id="29" name="TextBox 28"/>
          <p:cNvSpPr txBox="1"/>
          <p:nvPr/>
        </p:nvSpPr>
        <p:spPr>
          <a:xfrm>
            <a:off x="7467600" y="6248400"/>
            <a:ext cx="498855"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High</a:t>
            </a:r>
            <a:endParaRPr lang="en-IN" sz="1100" b="1" dirty="0">
              <a:latin typeface="Arial" pitchFamily="34" charset="0"/>
              <a:cs typeface="Arial" pitchFamily="34" charset="0"/>
            </a:endParaRPr>
          </a:p>
        </p:txBody>
      </p:sp>
      <p:sp>
        <p:nvSpPr>
          <p:cNvPr id="30" name="TextBox 29"/>
          <p:cNvSpPr txBox="1"/>
          <p:nvPr/>
        </p:nvSpPr>
        <p:spPr>
          <a:xfrm>
            <a:off x="676206" y="5334000"/>
            <a:ext cx="466794"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Low</a:t>
            </a:r>
            <a:endParaRPr lang="en-IN" sz="1100" b="1" dirty="0">
              <a:latin typeface="Arial" pitchFamily="34" charset="0"/>
              <a:cs typeface="Arial" pitchFamily="34" charset="0"/>
            </a:endParaRPr>
          </a:p>
        </p:txBody>
      </p:sp>
      <p:sp>
        <p:nvSpPr>
          <p:cNvPr id="31" name="TextBox 30"/>
          <p:cNvSpPr txBox="1"/>
          <p:nvPr/>
        </p:nvSpPr>
        <p:spPr>
          <a:xfrm>
            <a:off x="426137" y="3657600"/>
            <a:ext cx="716863"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Medium</a:t>
            </a:r>
            <a:endParaRPr lang="en-IN" sz="1100" b="1" dirty="0">
              <a:latin typeface="Arial" pitchFamily="34" charset="0"/>
              <a:cs typeface="Arial" pitchFamily="34" charset="0"/>
            </a:endParaRPr>
          </a:p>
        </p:txBody>
      </p:sp>
      <p:sp>
        <p:nvSpPr>
          <p:cNvPr id="32" name="TextBox 31"/>
          <p:cNvSpPr txBox="1"/>
          <p:nvPr/>
        </p:nvSpPr>
        <p:spPr>
          <a:xfrm>
            <a:off x="644145" y="2438400"/>
            <a:ext cx="498855"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High</a:t>
            </a:r>
            <a:endParaRPr lang="en-IN" sz="1100" b="1" dirty="0">
              <a:latin typeface="Arial" pitchFamily="34" charset="0"/>
              <a:cs typeface="Arial" pitchFamily="34" charset="0"/>
            </a:endParaRPr>
          </a:p>
        </p:txBody>
      </p:sp>
      <p:sp>
        <p:nvSpPr>
          <p:cNvPr id="33" name="TextBox 32"/>
          <p:cNvSpPr txBox="1"/>
          <p:nvPr/>
        </p:nvSpPr>
        <p:spPr>
          <a:xfrm>
            <a:off x="3505200" y="6510010"/>
            <a:ext cx="2783839" cy="276999"/>
          </a:xfrm>
          <a:prstGeom prst="rect">
            <a:avLst/>
          </a:prstGeom>
          <a:solidFill>
            <a:schemeClr val="bg1">
              <a:lumMod val="75000"/>
            </a:schemeClr>
          </a:solidFill>
        </p:spPr>
        <p:txBody>
          <a:bodyPr wrap="none" rtlCol="0">
            <a:spAutoFit/>
          </a:bodyPr>
          <a:lstStyle/>
          <a:p>
            <a:r>
              <a:rPr lang="en-US" sz="1200" b="1" dirty="0" smtClean="0">
                <a:latin typeface="Arial" pitchFamily="34" charset="0"/>
                <a:cs typeface="Arial" pitchFamily="34" charset="0"/>
              </a:rPr>
              <a:t>Saddhana &amp; Vaishnav Value Scores</a:t>
            </a:r>
            <a:endParaRPr lang="en-IN" sz="1200" b="1" dirty="0">
              <a:latin typeface="Arial" pitchFamily="34" charset="0"/>
              <a:cs typeface="Arial" pitchFamily="34" charset="0"/>
            </a:endParaRPr>
          </a:p>
        </p:txBody>
      </p:sp>
      <p:sp>
        <p:nvSpPr>
          <p:cNvPr id="34" name="TextBox 33"/>
          <p:cNvSpPr txBox="1"/>
          <p:nvPr/>
        </p:nvSpPr>
        <p:spPr>
          <a:xfrm rot="16200000">
            <a:off x="-469084" y="3673516"/>
            <a:ext cx="1519968" cy="276999"/>
          </a:xfrm>
          <a:prstGeom prst="rect">
            <a:avLst/>
          </a:prstGeom>
          <a:solidFill>
            <a:schemeClr val="bg1">
              <a:lumMod val="75000"/>
            </a:schemeClr>
          </a:solidFill>
        </p:spPr>
        <p:txBody>
          <a:bodyPr wrap="none" rtlCol="0">
            <a:spAutoFit/>
          </a:bodyPr>
          <a:lstStyle/>
          <a:p>
            <a:r>
              <a:rPr lang="en-US" sz="1200" b="1" dirty="0" smtClean="0">
                <a:latin typeface="Arial" pitchFamily="34" charset="0"/>
                <a:cs typeface="Arial" pitchFamily="34" charset="0"/>
              </a:rPr>
              <a:t>Functional Scores</a:t>
            </a:r>
            <a:endParaRPr lang="en-IN" sz="1200" b="1" dirty="0">
              <a:latin typeface="Arial" pitchFamily="34" charset="0"/>
              <a:cs typeface="Arial" pitchFamily="34" charset="0"/>
            </a:endParaRPr>
          </a:p>
        </p:txBody>
      </p:sp>
      <p:sp>
        <p:nvSpPr>
          <p:cNvPr id="35" name="Up Arrow 34"/>
          <p:cNvSpPr/>
          <p:nvPr/>
        </p:nvSpPr>
        <p:spPr>
          <a:xfrm>
            <a:off x="76200" y="2133600"/>
            <a:ext cx="381000" cy="838200"/>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35"/>
          <p:cNvSpPr/>
          <p:nvPr/>
        </p:nvSpPr>
        <p:spPr>
          <a:xfrm>
            <a:off x="6400800" y="6400800"/>
            <a:ext cx="990600" cy="457200"/>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5-Point Star 36"/>
          <p:cNvSpPr/>
          <p:nvPr/>
        </p:nvSpPr>
        <p:spPr>
          <a:xfrm>
            <a:off x="8305800" y="2667000"/>
            <a:ext cx="304800" cy="228600"/>
          </a:xfrm>
          <a:prstGeom prst="star5">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5-Point Star 37"/>
          <p:cNvSpPr/>
          <p:nvPr/>
        </p:nvSpPr>
        <p:spPr>
          <a:xfrm>
            <a:off x="8610600" y="2667000"/>
            <a:ext cx="304800" cy="228600"/>
          </a:xfrm>
          <a:prstGeom prst="star5">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1143000" y="62484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40</a:t>
            </a:r>
            <a:endParaRPr lang="en-IN" sz="1100" b="1" dirty="0">
              <a:latin typeface="Arial" pitchFamily="34" charset="0"/>
              <a:cs typeface="Arial" pitchFamily="34" charset="0"/>
            </a:endParaRPr>
          </a:p>
        </p:txBody>
      </p:sp>
      <p:sp>
        <p:nvSpPr>
          <p:cNvPr id="40" name="TextBox 39"/>
          <p:cNvSpPr txBox="1"/>
          <p:nvPr/>
        </p:nvSpPr>
        <p:spPr>
          <a:xfrm>
            <a:off x="3620640" y="62484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60</a:t>
            </a:r>
            <a:endParaRPr lang="en-IN" sz="1100" b="1" dirty="0">
              <a:latin typeface="Arial" pitchFamily="34" charset="0"/>
              <a:cs typeface="Arial" pitchFamily="34" charset="0"/>
            </a:endParaRPr>
          </a:p>
        </p:txBody>
      </p:sp>
      <p:sp>
        <p:nvSpPr>
          <p:cNvPr id="41" name="TextBox 40"/>
          <p:cNvSpPr txBox="1"/>
          <p:nvPr/>
        </p:nvSpPr>
        <p:spPr>
          <a:xfrm>
            <a:off x="6287640" y="62484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80</a:t>
            </a:r>
            <a:endParaRPr lang="en-IN" sz="1100" b="1" dirty="0">
              <a:latin typeface="Arial" pitchFamily="34" charset="0"/>
              <a:cs typeface="Arial" pitchFamily="34" charset="0"/>
            </a:endParaRPr>
          </a:p>
        </p:txBody>
      </p:sp>
      <p:sp>
        <p:nvSpPr>
          <p:cNvPr id="42" name="TextBox 41"/>
          <p:cNvSpPr txBox="1"/>
          <p:nvPr/>
        </p:nvSpPr>
        <p:spPr>
          <a:xfrm>
            <a:off x="801240" y="45720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60</a:t>
            </a:r>
            <a:endParaRPr lang="en-IN" sz="1100" b="1" dirty="0">
              <a:latin typeface="Arial" pitchFamily="34" charset="0"/>
              <a:cs typeface="Arial" pitchFamily="34" charset="0"/>
            </a:endParaRPr>
          </a:p>
        </p:txBody>
      </p:sp>
      <p:sp>
        <p:nvSpPr>
          <p:cNvPr id="43" name="TextBox 42"/>
          <p:cNvSpPr txBox="1"/>
          <p:nvPr/>
        </p:nvSpPr>
        <p:spPr>
          <a:xfrm>
            <a:off x="801240" y="31242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80</a:t>
            </a:r>
            <a:endParaRPr lang="en-IN" sz="11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6960" y="457200"/>
            <a:ext cx="7217040" cy="523220"/>
          </a:xfrm>
          <a:prstGeom prst="rect">
            <a:avLst/>
          </a:prstGeom>
          <a:noFill/>
        </p:spPr>
        <p:txBody>
          <a:bodyPr wrap="none" rtlCol="0">
            <a:spAutoFit/>
          </a:bodyPr>
          <a:lstStyle/>
          <a:p>
            <a:r>
              <a:rPr lang="en-US" sz="2800" b="1" dirty="0" smtClean="0">
                <a:latin typeface="Arial" pitchFamily="34" charset="0"/>
                <a:cs typeface="Arial" pitchFamily="34" charset="0"/>
              </a:rPr>
              <a:t>Functional Skills of Entry Level Devotees</a:t>
            </a:r>
            <a:endParaRPr lang="en-IN" sz="2800" b="1" dirty="0">
              <a:latin typeface="Arial" pitchFamily="34" charset="0"/>
              <a:cs typeface="Arial" pitchFamily="34" charset="0"/>
            </a:endParaRPr>
          </a:p>
        </p:txBody>
      </p:sp>
      <p:graphicFrame>
        <p:nvGraphicFramePr>
          <p:cNvPr id="7" name="Chart 6"/>
          <p:cNvGraphicFramePr/>
          <p:nvPr/>
        </p:nvGraphicFramePr>
        <p:xfrm>
          <a:off x="0" y="1397000"/>
          <a:ext cx="9144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133600" y="6400800"/>
            <a:ext cx="70104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Provides input for “functional training need identification exercise”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6800" y="457200"/>
            <a:ext cx="8218917" cy="523220"/>
          </a:xfrm>
          <a:prstGeom prst="rect">
            <a:avLst/>
          </a:prstGeom>
          <a:noFill/>
        </p:spPr>
        <p:txBody>
          <a:bodyPr wrap="none" rtlCol="0">
            <a:spAutoFit/>
          </a:bodyPr>
          <a:lstStyle/>
          <a:p>
            <a:r>
              <a:rPr lang="en-US" sz="2800" b="1" dirty="0" smtClean="0">
                <a:latin typeface="Arial" pitchFamily="34" charset="0"/>
                <a:cs typeface="Arial" pitchFamily="34" charset="0"/>
              </a:rPr>
              <a:t>Competency Distribution-Entry Level Devotees</a:t>
            </a:r>
            <a:endParaRPr lang="en-IN" sz="2800" b="1" dirty="0">
              <a:latin typeface="Arial" pitchFamily="34" charset="0"/>
              <a:cs typeface="Arial" pitchFamily="34" charset="0"/>
            </a:endParaRPr>
          </a:p>
        </p:txBody>
      </p:sp>
      <p:graphicFrame>
        <p:nvGraphicFramePr>
          <p:cNvPr id="17" name="Table 16"/>
          <p:cNvGraphicFramePr>
            <a:graphicFrameLocks noGrp="1"/>
          </p:cNvGraphicFramePr>
          <p:nvPr/>
        </p:nvGraphicFramePr>
        <p:xfrm>
          <a:off x="1143000" y="1524000"/>
          <a:ext cx="7924800" cy="4640580"/>
        </p:xfrm>
        <a:graphic>
          <a:graphicData uri="http://schemas.openxmlformats.org/drawingml/2006/table">
            <a:tbl>
              <a:tblPr firstRow="1" bandRow="1">
                <a:tableStyleId>{5940675A-B579-460E-94D1-54222C63F5DA}</a:tableStyleId>
              </a:tblPr>
              <a:tblGrid>
                <a:gridCol w="2641600"/>
                <a:gridCol w="2641600"/>
                <a:gridCol w="2641600"/>
              </a:tblGrid>
              <a:tr h="370840">
                <a:tc>
                  <a:txBody>
                    <a:bodyPr/>
                    <a:lstStyle/>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IN" sz="1100" dirty="0">
                        <a:latin typeface="Arial" pitchFamily="34" charset="0"/>
                        <a:cs typeface="Arial" pitchFamily="34" charset="0"/>
                      </a:endParaRPr>
                    </a:p>
                  </a:txBody>
                  <a:tcPr>
                    <a:solidFill>
                      <a:srgbClr val="FFFF99"/>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High on Functional Skills</a:t>
                      </a:r>
                    </a:p>
                    <a:p>
                      <a:pPr algn="ctr"/>
                      <a:endParaRPr lang="en-US" sz="1100" baseline="0" dirty="0" smtClean="0">
                        <a:latin typeface="Arial" pitchFamily="34" charset="0"/>
                        <a:cs typeface="Arial" pitchFamily="34" charset="0"/>
                      </a:endParaRPr>
                    </a:p>
                    <a:p>
                      <a:pPr algn="ctr"/>
                      <a:r>
                        <a:rPr lang="en-US" sz="1100" baseline="0" dirty="0" err="1" smtClean="0">
                          <a:latin typeface="Arial" pitchFamily="34" charset="0"/>
                          <a:cs typeface="Arial" pitchFamily="34" charset="0"/>
                        </a:rPr>
                        <a:t>Arjuna</a:t>
                      </a:r>
                      <a:r>
                        <a:rPr lang="en-US" sz="1100" baseline="0" dirty="0" smtClean="0">
                          <a:latin typeface="Arial" pitchFamily="34" charset="0"/>
                          <a:cs typeface="Arial" pitchFamily="34" charset="0"/>
                        </a:rPr>
                        <a:t> Sakha Dasa (77, 80)</a:t>
                      </a:r>
                    </a:p>
                  </a:txBody>
                  <a:tcPr>
                    <a:solidFill>
                      <a:srgbClr val="CCFFCC"/>
                    </a:solidFill>
                  </a:tcPr>
                </a:tc>
                <a:tc>
                  <a:txBody>
                    <a:bodyPr/>
                    <a:lstStyle/>
                    <a:p>
                      <a:pPr algn="ctr"/>
                      <a:r>
                        <a:rPr lang="en-US" sz="1100" b="1" u="sng" dirty="0" smtClean="0">
                          <a:latin typeface="Arial" pitchFamily="34" charset="0"/>
                          <a:cs typeface="Arial" pitchFamily="34" charset="0"/>
                        </a:rPr>
                        <a:t>High on Saddhana</a:t>
                      </a:r>
                      <a:r>
                        <a:rPr lang="en-US" sz="1100" b="1" u="sng" baseline="0" dirty="0" smtClean="0">
                          <a:latin typeface="Arial" pitchFamily="34" charset="0"/>
                          <a:cs typeface="Arial" pitchFamily="34" charset="0"/>
                        </a:rPr>
                        <a:t> &amp; Values</a:t>
                      </a:r>
                    </a:p>
                    <a:p>
                      <a:pPr algn="ctr"/>
                      <a:r>
                        <a:rPr lang="en-US" sz="1100" b="1" u="sng" baseline="0" dirty="0" err="1" smtClean="0">
                          <a:latin typeface="Arial" pitchFamily="34" charset="0"/>
                          <a:cs typeface="Arial" pitchFamily="34" charset="0"/>
                        </a:rPr>
                        <a:t>Highon</a:t>
                      </a:r>
                      <a:r>
                        <a:rPr lang="en-US" sz="1100" b="1" u="sng" baseline="0" dirty="0" smtClean="0">
                          <a:latin typeface="Arial" pitchFamily="34" charset="0"/>
                          <a:cs typeface="Arial" pitchFamily="34" charset="0"/>
                        </a:rPr>
                        <a:t> Functional Skills (5,4)</a:t>
                      </a:r>
                    </a:p>
                    <a:p>
                      <a:pPr algn="ctr"/>
                      <a:r>
                        <a:rPr lang="en-IN" sz="1050" b="0" u="none" dirty="0" smtClean="0">
                          <a:latin typeface="Arial" pitchFamily="34" charset="0"/>
                          <a:cs typeface="Arial" pitchFamily="34" charset="0"/>
                        </a:rPr>
                        <a:t>Chaitanya Chandra Dasa (90, 80)</a:t>
                      </a:r>
                    </a:p>
                    <a:p>
                      <a:pPr algn="ctr"/>
                      <a:r>
                        <a:rPr lang="en-IN" sz="1050" b="0" u="none" dirty="0" err="1" smtClean="0">
                          <a:latin typeface="Arial" pitchFamily="34" charset="0"/>
                          <a:cs typeface="Arial" pitchFamily="34" charset="0"/>
                        </a:rPr>
                        <a:t>Lakshminatha</a:t>
                      </a:r>
                      <a:r>
                        <a:rPr lang="en-IN" sz="1050" b="0" u="none" dirty="0" smtClean="0">
                          <a:latin typeface="Arial" pitchFamily="34" charset="0"/>
                          <a:cs typeface="Arial" pitchFamily="34" charset="0"/>
                        </a:rPr>
                        <a:t> Dasa (90, 80)</a:t>
                      </a:r>
                    </a:p>
                    <a:p>
                      <a:pPr algn="ctr"/>
                      <a:r>
                        <a:rPr lang="en-IN" sz="1050" b="0" u="none" dirty="0" err="1" smtClean="0">
                          <a:latin typeface="Arial" pitchFamily="34" charset="0"/>
                          <a:cs typeface="Arial" pitchFamily="34" charset="0"/>
                        </a:rPr>
                        <a:t>Karuna</a:t>
                      </a:r>
                      <a:r>
                        <a:rPr lang="en-IN" sz="1050" b="0" u="none" dirty="0" smtClean="0">
                          <a:latin typeface="Arial" pitchFamily="34" charset="0"/>
                          <a:cs typeface="Arial" pitchFamily="34" charset="0"/>
                        </a:rPr>
                        <a:t> Keshava Dasa (90, 80)</a:t>
                      </a:r>
                    </a:p>
                    <a:p>
                      <a:pPr algn="ctr"/>
                      <a:r>
                        <a:rPr lang="en-IN" sz="1050" b="0" u="none" dirty="0" err="1" smtClean="0">
                          <a:latin typeface="Arial" pitchFamily="34" charset="0"/>
                          <a:cs typeface="Arial" pitchFamily="34" charset="0"/>
                        </a:rPr>
                        <a:t>Madhava</a:t>
                      </a:r>
                      <a:r>
                        <a:rPr lang="en-IN" sz="1050" b="0" u="none" dirty="0" smtClean="0">
                          <a:latin typeface="Arial" pitchFamily="34" charset="0"/>
                          <a:cs typeface="Arial" pitchFamily="34" charset="0"/>
                        </a:rPr>
                        <a:t> </a:t>
                      </a:r>
                      <a:r>
                        <a:rPr lang="en-IN" sz="1050" b="0" u="none" dirty="0" err="1" smtClean="0">
                          <a:latin typeface="Arial" pitchFamily="34" charset="0"/>
                          <a:cs typeface="Arial" pitchFamily="34" charset="0"/>
                        </a:rPr>
                        <a:t>Hari</a:t>
                      </a:r>
                      <a:r>
                        <a:rPr lang="en-IN" sz="1050" b="0" u="none" dirty="0" smtClean="0">
                          <a:latin typeface="Arial" pitchFamily="34" charset="0"/>
                          <a:cs typeface="Arial" pitchFamily="34" charset="0"/>
                        </a:rPr>
                        <a:t> Dasa (90, 80)</a:t>
                      </a:r>
                    </a:p>
                    <a:p>
                      <a:pPr algn="ctr"/>
                      <a:r>
                        <a:rPr lang="en-IN" sz="1050" b="0" u="none" dirty="0" err="1" smtClean="0">
                          <a:latin typeface="Arial" pitchFamily="34" charset="0"/>
                          <a:cs typeface="Arial" pitchFamily="34" charset="0"/>
                        </a:rPr>
                        <a:t>Badri</a:t>
                      </a:r>
                      <a:r>
                        <a:rPr lang="en-IN" sz="1050" b="0" u="none" dirty="0" smtClean="0">
                          <a:latin typeface="Arial" pitchFamily="34" charset="0"/>
                          <a:cs typeface="Arial" pitchFamily="34" charset="0"/>
                        </a:rPr>
                        <a:t> </a:t>
                      </a:r>
                      <a:r>
                        <a:rPr lang="en-IN" sz="1050" b="0" u="none" dirty="0" err="1" smtClean="0">
                          <a:latin typeface="Arial" pitchFamily="34" charset="0"/>
                          <a:cs typeface="Arial" pitchFamily="34" charset="0"/>
                        </a:rPr>
                        <a:t>Narayana</a:t>
                      </a:r>
                      <a:r>
                        <a:rPr lang="en-IN" sz="1050" b="0" u="none" dirty="0" smtClean="0">
                          <a:latin typeface="Arial" pitchFamily="34" charset="0"/>
                          <a:cs typeface="Arial" pitchFamily="34" charset="0"/>
                        </a:rPr>
                        <a:t> Dasa (90, 80)</a:t>
                      </a:r>
                    </a:p>
                    <a:p>
                      <a:pPr algn="ctr"/>
                      <a:r>
                        <a:rPr lang="en-IN" sz="1050" b="0" u="none" dirty="0" err="1" smtClean="0">
                          <a:latin typeface="Arial" pitchFamily="34" charset="0"/>
                          <a:cs typeface="Arial" pitchFamily="34" charset="0"/>
                        </a:rPr>
                        <a:t>Jivanmukta</a:t>
                      </a:r>
                      <a:r>
                        <a:rPr lang="en-IN" sz="1050" b="0" u="none" dirty="0" smtClean="0">
                          <a:latin typeface="Arial" pitchFamily="34" charset="0"/>
                          <a:cs typeface="Arial" pitchFamily="34" charset="0"/>
                        </a:rPr>
                        <a:t> Dasa (90, 80)</a:t>
                      </a:r>
                    </a:p>
                    <a:p>
                      <a:pPr algn="ctr"/>
                      <a:r>
                        <a:rPr lang="en-IN" sz="1050" b="0" u="none" dirty="0" err="1" smtClean="0">
                          <a:latin typeface="Arial" pitchFamily="34" charset="0"/>
                          <a:cs typeface="Arial" pitchFamily="34" charset="0"/>
                        </a:rPr>
                        <a:t>Raseshvara</a:t>
                      </a:r>
                      <a:r>
                        <a:rPr lang="en-IN" sz="1050" b="0" u="none" dirty="0" smtClean="0">
                          <a:latin typeface="Arial" pitchFamily="34" charset="0"/>
                          <a:cs typeface="Arial" pitchFamily="34" charset="0"/>
                        </a:rPr>
                        <a:t> Dasa (80, 80)</a:t>
                      </a:r>
                    </a:p>
                    <a:p>
                      <a:pPr algn="ctr"/>
                      <a:r>
                        <a:rPr lang="en-IN" sz="1050" b="0" u="none" dirty="0" err="1" smtClean="0">
                          <a:latin typeface="Arial" pitchFamily="34" charset="0"/>
                          <a:cs typeface="Arial" pitchFamily="34" charset="0"/>
                        </a:rPr>
                        <a:t>Vrajeshwara</a:t>
                      </a:r>
                      <a:r>
                        <a:rPr lang="en-IN" sz="1050" b="0" u="none" dirty="0" smtClean="0">
                          <a:latin typeface="Arial" pitchFamily="34" charset="0"/>
                          <a:cs typeface="Arial" pitchFamily="34" charset="0"/>
                        </a:rPr>
                        <a:t> Dasa (80, 80)</a:t>
                      </a:r>
                    </a:p>
                    <a:p>
                      <a:pPr algn="ctr"/>
                      <a:r>
                        <a:rPr lang="en-IN" sz="1050" b="0" u="none" dirty="0" err="1" smtClean="0">
                          <a:latin typeface="Arial" pitchFamily="34" charset="0"/>
                          <a:cs typeface="Arial" pitchFamily="34" charset="0"/>
                        </a:rPr>
                        <a:t>Indirapati</a:t>
                      </a:r>
                      <a:r>
                        <a:rPr lang="en-IN" sz="1050" b="0" u="none" dirty="0" smtClean="0">
                          <a:latin typeface="Arial" pitchFamily="34" charset="0"/>
                          <a:cs typeface="Arial" pitchFamily="34" charset="0"/>
                        </a:rPr>
                        <a:t> Dasa (80, 80)</a:t>
                      </a:r>
                    </a:p>
                    <a:p>
                      <a:pPr algn="ctr"/>
                      <a:r>
                        <a:rPr lang="en-IN" sz="1050" b="0" u="none" dirty="0" err="1" smtClean="0">
                          <a:latin typeface="Arial" pitchFamily="34" charset="0"/>
                          <a:cs typeface="Arial" pitchFamily="34" charset="0"/>
                        </a:rPr>
                        <a:t>Bh</a:t>
                      </a:r>
                      <a:r>
                        <a:rPr lang="en-IN" sz="1050" b="0" u="none" dirty="0" smtClean="0">
                          <a:latin typeface="Arial" pitchFamily="34" charset="0"/>
                          <a:cs typeface="Arial" pitchFamily="34" charset="0"/>
                        </a:rPr>
                        <a:t>. Satin (80, 80)</a:t>
                      </a:r>
                      <a:endParaRPr lang="en-IN" sz="1050" b="0" u="none" dirty="0">
                        <a:latin typeface="Arial" pitchFamily="34" charset="0"/>
                        <a:cs typeface="Arial" pitchFamily="34" charset="0"/>
                      </a:endParaRPr>
                    </a:p>
                  </a:txBody>
                  <a:tcPr>
                    <a:solidFill>
                      <a:srgbClr val="92D050"/>
                    </a:solidFill>
                  </a:tcPr>
                </a:tc>
              </a:tr>
              <a:tr h="370840">
                <a:tc>
                  <a:txBody>
                    <a:bodyPr/>
                    <a:lstStyle/>
                    <a:p>
                      <a:pPr algn="ctr"/>
                      <a:r>
                        <a:rPr lang="en-US" sz="1100" b="1" u="sng" dirty="0" smtClean="0">
                          <a:latin typeface="Arial" pitchFamily="34" charset="0"/>
                          <a:cs typeface="Arial" pitchFamily="34" charset="0"/>
                        </a:rPr>
                        <a:t>Low</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Moderate on Functional Skills</a:t>
                      </a:r>
                    </a:p>
                    <a:p>
                      <a:pPr algn="ctr"/>
                      <a:endParaRPr lang="en-US" sz="1100" b="1" u="sng" baseline="0" dirty="0" smtClean="0">
                        <a:latin typeface="Arial" pitchFamily="34" charset="0"/>
                        <a:cs typeface="Arial" pitchFamily="34" charset="0"/>
                      </a:endParaRPr>
                    </a:p>
                    <a:p>
                      <a:endParaRPr lang="en-IN" sz="1100" dirty="0">
                        <a:latin typeface="Arial" pitchFamily="34" charset="0"/>
                        <a:cs typeface="Arial" pitchFamily="34" charset="0"/>
                      </a:endParaRPr>
                    </a:p>
                  </a:txBody>
                  <a:tcPr>
                    <a:solidFill>
                      <a:srgbClr val="FFCC99"/>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Moderate on Functional Skills</a:t>
                      </a:r>
                      <a:endParaRPr lang="en-US" sz="1100" baseline="0" dirty="0" smtClean="0">
                        <a:latin typeface="Arial" pitchFamily="34" charset="0"/>
                        <a:cs typeface="Arial" pitchFamily="34" charset="0"/>
                      </a:endParaRPr>
                    </a:p>
                    <a:p>
                      <a:pPr algn="ctr"/>
                      <a:r>
                        <a:rPr lang="en-US" sz="1050" dirty="0" err="1" smtClean="0">
                          <a:latin typeface="Arial" pitchFamily="34" charset="0"/>
                          <a:cs typeface="Arial" pitchFamily="34" charset="0"/>
                        </a:rPr>
                        <a:t>Vasudevasuta</a:t>
                      </a:r>
                      <a:r>
                        <a:rPr lang="en-US" sz="1050" dirty="0" smtClean="0">
                          <a:latin typeface="Arial" pitchFamily="34" charset="0"/>
                          <a:cs typeface="Arial" pitchFamily="34" charset="0"/>
                        </a:rPr>
                        <a:t> Dasa ( 77, 77)</a:t>
                      </a:r>
                    </a:p>
                    <a:p>
                      <a:pPr algn="ctr"/>
                      <a:r>
                        <a:rPr lang="en-US" sz="1050" dirty="0" err="1" smtClean="0">
                          <a:latin typeface="Arial" pitchFamily="34" charset="0"/>
                          <a:cs typeface="Arial" pitchFamily="34" charset="0"/>
                        </a:rPr>
                        <a:t>Madhura</a:t>
                      </a:r>
                      <a:r>
                        <a:rPr lang="en-US" sz="1050" dirty="0" smtClean="0">
                          <a:latin typeface="Arial" pitchFamily="34" charset="0"/>
                          <a:cs typeface="Arial" pitchFamily="34" charset="0"/>
                        </a:rPr>
                        <a:t> </a:t>
                      </a:r>
                      <a:r>
                        <a:rPr lang="en-US" sz="1050" dirty="0" err="1" smtClean="0">
                          <a:latin typeface="Arial" pitchFamily="34" charset="0"/>
                          <a:cs typeface="Arial" pitchFamily="34" charset="0"/>
                        </a:rPr>
                        <a:t>Murali</a:t>
                      </a:r>
                      <a:r>
                        <a:rPr lang="en-US" sz="1050" dirty="0" smtClean="0">
                          <a:latin typeface="Arial" pitchFamily="34" charset="0"/>
                          <a:cs typeface="Arial" pitchFamily="34" charset="0"/>
                        </a:rPr>
                        <a:t> Dasa (77, 74)</a:t>
                      </a:r>
                    </a:p>
                    <a:p>
                      <a:pPr algn="ctr"/>
                      <a:r>
                        <a:rPr lang="en-US" sz="1050" dirty="0" err="1" smtClean="0">
                          <a:latin typeface="Arial" pitchFamily="34" charset="0"/>
                          <a:cs typeface="Arial" pitchFamily="34" charset="0"/>
                        </a:rPr>
                        <a:t>Madhavendra</a:t>
                      </a:r>
                      <a:r>
                        <a:rPr lang="en-US" sz="1050" dirty="0" smtClean="0">
                          <a:latin typeface="Arial" pitchFamily="34" charset="0"/>
                          <a:cs typeface="Arial" pitchFamily="34" charset="0"/>
                        </a:rPr>
                        <a:t> Puri Dasa (74, 71)</a:t>
                      </a:r>
                    </a:p>
                    <a:p>
                      <a:pPr algn="ctr"/>
                      <a:r>
                        <a:rPr lang="en-US" sz="1050" dirty="0" err="1" smtClean="0">
                          <a:latin typeface="Arial" pitchFamily="34" charset="0"/>
                          <a:cs typeface="Arial" pitchFamily="34" charset="0"/>
                        </a:rPr>
                        <a:t>Bh</a:t>
                      </a:r>
                      <a:r>
                        <a:rPr lang="en-US" sz="1050" dirty="0" smtClean="0">
                          <a:latin typeface="Arial" pitchFamily="34" charset="0"/>
                          <a:cs typeface="Arial" pitchFamily="34" charset="0"/>
                        </a:rPr>
                        <a:t>. </a:t>
                      </a:r>
                      <a:r>
                        <a:rPr lang="en-US" sz="1050" dirty="0" err="1" smtClean="0">
                          <a:latin typeface="Arial" pitchFamily="34" charset="0"/>
                          <a:cs typeface="Arial" pitchFamily="34" charset="0"/>
                        </a:rPr>
                        <a:t>Sachidananda</a:t>
                      </a:r>
                      <a:r>
                        <a:rPr lang="en-US" sz="1050" dirty="0" smtClean="0">
                          <a:latin typeface="Arial" pitchFamily="34" charset="0"/>
                          <a:cs typeface="Arial" pitchFamily="34" charset="0"/>
                        </a:rPr>
                        <a:t> (69, 71)</a:t>
                      </a:r>
                    </a:p>
                    <a:p>
                      <a:pPr algn="ctr"/>
                      <a:r>
                        <a:rPr lang="en-US" sz="1050" dirty="0" err="1" smtClean="0">
                          <a:latin typeface="Arial" pitchFamily="34" charset="0"/>
                          <a:cs typeface="Arial" pitchFamily="34" charset="0"/>
                        </a:rPr>
                        <a:t>Sriniketana</a:t>
                      </a:r>
                      <a:r>
                        <a:rPr lang="en-US" sz="1050" dirty="0" smtClean="0">
                          <a:latin typeface="Arial" pitchFamily="34" charset="0"/>
                          <a:cs typeface="Arial" pitchFamily="34" charset="0"/>
                        </a:rPr>
                        <a:t> </a:t>
                      </a:r>
                      <a:r>
                        <a:rPr lang="en-US" sz="1050" dirty="0" err="1" smtClean="0">
                          <a:latin typeface="Arial" pitchFamily="34" charset="0"/>
                          <a:cs typeface="Arial" pitchFamily="34" charset="0"/>
                        </a:rPr>
                        <a:t>dasa</a:t>
                      </a:r>
                      <a:r>
                        <a:rPr lang="en-US" sz="1050" dirty="0" smtClean="0">
                          <a:latin typeface="Arial" pitchFamily="34" charset="0"/>
                          <a:cs typeface="Arial" pitchFamily="34" charset="0"/>
                        </a:rPr>
                        <a:t> (70, 63)</a:t>
                      </a:r>
                    </a:p>
                    <a:p>
                      <a:pPr algn="ctr"/>
                      <a:r>
                        <a:rPr lang="en-US" sz="1050" dirty="0" smtClean="0">
                          <a:latin typeface="Arial" pitchFamily="34" charset="0"/>
                          <a:cs typeface="Arial" pitchFamily="34" charset="0"/>
                        </a:rPr>
                        <a:t>Ananda Krishna Dasa (72, 60)</a:t>
                      </a:r>
                    </a:p>
                    <a:p>
                      <a:pPr algn="ctr"/>
                      <a:r>
                        <a:rPr lang="en-US" sz="1050" dirty="0" err="1" smtClean="0">
                          <a:latin typeface="Arial" pitchFamily="34" charset="0"/>
                          <a:cs typeface="Arial" pitchFamily="34" charset="0"/>
                        </a:rPr>
                        <a:t>Bh</a:t>
                      </a:r>
                      <a:r>
                        <a:rPr lang="en-US" sz="1050" dirty="0" smtClean="0">
                          <a:latin typeface="Arial" pitchFamily="34" charset="0"/>
                          <a:cs typeface="Arial" pitchFamily="34" charset="0"/>
                        </a:rPr>
                        <a:t>. Harish (70, 60)</a:t>
                      </a:r>
                      <a:endParaRPr lang="en-US" sz="1100" dirty="0" smtClean="0">
                        <a:latin typeface="Arial" pitchFamily="34" charset="0"/>
                        <a:cs typeface="Arial" pitchFamily="34" charset="0"/>
                      </a:endParaRPr>
                    </a:p>
                  </a:txBody>
                  <a:tcPr>
                    <a:solidFill>
                      <a:srgbClr val="FFFF99"/>
                    </a:solidFill>
                  </a:tcPr>
                </a:tc>
                <a:tc>
                  <a:txBody>
                    <a:bodyPr/>
                    <a:lstStyle/>
                    <a:p>
                      <a:pPr algn="ctr"/>
                      <a:r>
                        <a:rPr lang="en-US" sz="1100" b="1" u="sng" dirty="0" smtClean="0">
                          <a:latin typeface="Arial" pitchFamily="34" charset="0"/>
                          <a:cs typeface="Arial" pitchFamily="34" charset="0"/>
                        </a:rPr>
                        <a:t>High on Saddhana</a:t>
                      </a:r>
                      <a:r>
                        <a:rPr lang="en-US" sz="1100" b="1" u="sng" baseline="0" dirty="0" smtClean="0">
                          <a:latin typeface="Arial" pitchFamily="34" charset="0"/>
                          <a:cs typeface="Arial" pitchFamily="34" charset="0"/>
                        </a:rPr>
                        <a:t> &amp; Values</a:t>
                      </a:r>
                    </a:p>
                    <a:p>
                      <a:pPr algn="ctr"/>
                      <a:r>
                        <a:rPr lang="en-US" sz="1100" b="1" u="sng" baseline="0" dirty="0" smtClean="0">
                          <a:latin typeface="Arial" pitchFamily="34" charset="0"/>
                          <a:cs typeface="Arial" pitchFamily="34" charset="0"/>
                        </a:rPr>
                        <a:t>Moderately High on Functional Skills</a:t>
                      </a:r>
                    </a:p>
                    <a:p>
                      <a:pPr algn="ctr"/>
                      <a:endParaRPr lang="en-US" sz="1100" dirty="0" smtClean="0">
                        <a:latin typeface="Arial" pitchFamily="34" charset="0"/>
                        <a:cs typeface="Arial" pitchFamily="34" charset="0"/>
                      </a:endParaRPr>
                    </a:p>
                    <a:p>
                      <a:pPr algn="ctr"/>
                      <a:r>
                        <a:rPr lang="en-US" sz="1100" baseline="0" dirty="0" smtClean="0">
                          <a:latin typeface="Arial" pitchFamily="34" charset="0"/>
                          <a:cs typeface="Arial" pitchFamily="34" charset="0"/>
                        </a:rPr>
                        <a:t>Rama Raghava Dasa (87, 77)</a:t>
                      </a:r>
                    </a:p>
                    <a:p>
                      <a:pPr algn="ctr"/>
                      <a:r>
                        <a:rPr lang="en-US" sz="1100" baseline="0" dirty="0" err="1" smtClean="0">
                          <a:latin typeface="Arial" pitchFamily="34" charset="0"/>
                          <a:cs typeface="Arial" pitchFamily="34" charset="0"/>
                        </a:rPr>
                        <a:t>Prahlada</a:t>
                      </a:r>
                      <a:r>
                        <a:rPr lang="en-US" sz="1100" baseline="0" dirty="0" smtClean="0">
                          <a:latin typeface="Arial" pitchFamily="34" charset="0"/>
                          <a:cs typeface="Arial" pitchFamily="34" charset="0"/>
                        </a:rPr>
                        <a:t> </a:t>
                      </a:r>
                      <a:r>
                        <a:rPr lang="en-US" sz="1100" baseline="0" dirty="0" err="1" smtClean="0">
                          <a:latin typeface="Arial" pitchFamily="34" charset="0"/>
                          <a:cs typeface="Arial" pitchFamily="34" charset="0"/>
                        </a:rPr>
                        <a:t>Prana</a:t>
                      </a:r>
                      <a:r>
                        <a:rPr lang="en-US" sz="1100" baseline="0" dirty="0" smtClean="0">
                          <a:latin typeface="Arial" pitchFamily="34" charset="0"/>
                          <a:cs typeface="Arial" pitchFamily="34" charset="0"/>
                        </a:rPr>
                        <a:t> Dasa (80, 74)</a:t>
                      </a:r>
                    </a:p>
                    <a:p>
                      <a:pPr algn="ctr"/>
                      <a:r>
                        <a:rPr lang="en-IN" sz="1100" dirty="0" smtClean="0">
                          <a:latin typeface="Arial" pitchFamily="34" charset="0"/>
                          <a:cs typeface="Arial" pitchFamily="34" charset="0"/>
                        </a:rPr>
                        <a:t>Kamala </a:t>
                      </a:r>
                      <a:r>
                        <a:rPr lang="en-IN" sz="1100" dirty="0" err="1" smtClean="0">
                          <a:latin typeface="Arial" pitchFamily="34" charset="0"/>
                          <a:cs typeface="Arial" pitchFamily="34" charset="0"/>
                        </a:rPr>
                        <a:t>Paada</a:t>
                      </a:r>
                      <a:r>
                        <a:rPr lang="en-IN" sz="1100" dirty="0" smtClean="0">
                          <a:latin typeface="Arial" pitchFamily="34" charset="0"/>
                          <a:cs typeface="Arial" pitchFamily="34" charset="0"/>
                        </a:rPr>
                        <a:t> Dasa (80, 60)</a:t>
                      </a:r>
                      <a:endParaRPr lang="en-IN" sz="1100" dirty="0">
                        <a:latin typeface="Arial" pitchFamily="34" charset="0"/>
                        <a:cs typeface="Arial" pitchFamily="34" charset="0"/>
                      </a:endParaRPr>
                    </a:p>
                  </a:txBody>
                  <a:tcPr>
                    <a:solidFill>
                      <a:srgbClr val="CCFFCC"/>
                    </a:solidFill>
                  </a:tcPr>
                </a:tc>
              </a:tr>
              <a:tr h="370840">
                <a:tc>
                  <a:txBody>
                    <a:bodyPr/>
                    <a:lstStyle/>
                    <a:p>
                      <a:pPr algn="ctr"/>
                      <a:r>
                        <a:rPr lang="en-US" sz="1100" b="1" u="sng" dirty="0" smtClean="0">
                          <a:latin typeface="Arial" pitchFamily="34" charset="0"/>
                          <a:cs typeface="Arial" pitchFamily="34" charset="0"/>
                        </a:rPr>
                        <a:t>Low</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Low on Functional Skills</a:t>
                      </a:r>
                    </a:p>
                    <a:p>
                      <a:pPr algn="ctr"/>
                      <a:endParaRPr lang="en-US" sz="1050" b="0" u="none" baseline="0" dirty="0" smtClean="0">
                        <a:latin typeface="Arial" pitchFamily="34" charset="0"/>
                        <a:cs typeface="Arial" pitchFamily="34" charset="0"/>
                      </a:endParaRPr>
                    </a:p>
                    <a:p>
                      <a:pPr algn="ctr"/>
                      <a:r>
                        <a:rPr lang="en-US" sz="1050" b="0" u="none" baseline="0" dirty="0" err="1" smtClean="0">
                          <a:latin typeface="Arial" pitchFamily="34" charset="0"/>
                          <a:cs typeface="Arial" pitchFamily="34" charset="0"/>
                        </a:rPr>
                        <a:t>Gaura</a:t>
                      </a:r>
                      <a:r>
                        <a:rPr lang="en-US" sz="1050" b="0" u="none" baseline="0" dirty="0" smtClean="0">
                          <a:latin typeface="Arial" pitchFamily="34" charset="0"/>
                          <a:cs typeface="Arial" pitchFamily="34" charset="0"/>
                        </a:rPr>
                        <a:t> Mohan Dasa (47, 49)</a:t>
                      </a:r>
                    </a:p>
                    <a:p>
                      <a:pPr algn="ctr"/>
                      <a:r>
                        <a:rPr lang="en-US" sz="1050" b="0" u="none" baseline="0" dirty="0" smtClean="0">
                          <a:latin typeface="Arial" pitchFamily="34" charset="0"/>
                          <a:cs typeface="Arial" pitchFamily="34" charset="0"/>
                        </a:rPr>
                        <a:t>Santana </a:t>
                      </a:r>
                      <a:r>
                        <a:rPr lang="en-US" sz="1050" b="0" u="none" baseline="0" dirty="0" err="1" smtClean="0">
                          <a:latin typeface="Arial" pitchFamily="34" charset="0"/>
                          <a:cs typeface="Arial" pitchFamily="34" charset="0"/>
                        </a:rPr>
                        <a:t>Jivana</a:t>
                      </a:r>
                      <a:r>
                        <a:rPr lang="en-US" sz="1050" b="0" u="none" baseline="0" dirty="0" smtClean="0">
                          <a:latin typeface="Arial" pitchFamily="34" charset="0"/>
                          <a:cs typeface="Arial" pitchFamily="34" charset="0"/>
                        </a:rPr>
                        <a:t> Dasa (46, 43)</a:t>
                      </a:r>
                    </a:p>
                    <a:p>
                      <a:pPr algn="ctr"/>
                      <a:r>
                        <a:rPr lang="en-US" sz="1050" b="0" u="none" baseline="0" dirty="0" err="1" smtClean="0">
                          <a:latin typeface="Arial" pitchFamily="34" charset="0"/>
                          <a:cs typeface="Arial" pitchFamily="34" charset="0"/>
                        </a:rPr>
                        <a:t>Vishnurata</a:t>
                      </a:r>
                      <a:r>
                        <a:rPr lang="en-US" sz="1050" b="0" u="none" baseline="0" dirty="0" smtClean="0">
                          <a:latin typeface="Arial" pitchFamily="34" charset="0"/>
                          <a:cs typeface="Arial" pitchFamily="34" charset="0"/>
                        </a:rPr>
                        <a:t> Dasa (43, 37)</a:t>
                      </a:r>
                    </a:p>
                  </a:txBody>
                  <a:tcPr>
                    <a:solidFill>
                      <a:srgbClr val="FF9933"/>
                    </a:solidFill>
                  </a:tcPr>
                </a:tc>
                <a:tc>
                  <a:txBody>
                    <a:bodyPr/>
                    <a:lstStyle/>
                    <a:p>
                      <a:pPr algn="ctr"/>
                      <a:r>
                        <a:rPr lang="en-US" sz="1100" b="1" u="sng" dirty="0" smtClean="0">
                          <a:latin typeface="Arial" pitchFamily="34" charset="0"/>
                          <a:cs typeface="Arial" pitchFamily="34" charset="0"/>
                        </a:rPr>
                        <a:t>Moderate</a:t>
                      </a:r>
                      <a:r>
                        <a:rPr lang="en-US" sz="1100" b="1" u="sng" baseline="0" dirty="0" smtClean="0">
                          <a:latin typeface="Arial" pitchFamily="34" charset="0"/>
                          <a:cs typeface="Arial" pitchFamily="34" charset="0"/>
                        </a:rPr>
                        <a:t> on Saddhana &amp; Values</a:t>
                      </a:r>
                    </a:p>
                    <a:p>
                      <a:pPr algn="ctr"/>
                      <a:r>
                        <a:rPr lang="en-US" sz="1100" b="1" u="sng" baseline="0" dirty="0" smtClean="0">
                          <a:latin typeface="Arial" pitchFamily="34" charset="0"/>
                          <a:cs typeface="Arial" pitchFamily="34" charset="0"/>
                        </a:rPr>
                        <a:t>Low on Functional Skills</a:t>
                      </a:r>
                    </a:p>
                    <a:p>
                      <a:pPr algn="ctr"/>
                      <a:endParaRPr lang="en-US" sz="1000" b="0" u="none" baseline="0" dirty="0" smtClean="0">
                        <a:latin typeface="Arial" pitchFamily="34" charset="0"/>
                        <a:cs typeface="Arial" pitchFamily="34" charset="0"/>
                      </a:endParaRPr>
                    </a:p>
                    <a:p>
                      <a:pPr algn="ctr"/>
                      <a:r>
                        <a:rPr lang="en-US" sz="1000" b="0" u="none" baseline="0" dirty="0" err="1" smtClean="0">
                          <a:latin typeface="Arial" pitchFamily="34" charset="0"/>
                          <a:cs typeface="Arial" pitchFamily="34" charset="0"/>
                        </a:rPr>
                        <a:t>Shrestha</a:t>
                      </a:r>
                      <a:r>
                        <a:rPr lang="en-US" sz="1000" b="0" u="none" baseline="0" dirty="0" smtClean="0">
                          <a:latin typeface="Arial" pitchFamily="34" charset="0"/>
                          <a:cs typeface="Arial" pitchFamily="34" charset="0"/>
                        </a:rPr>
                        <a:t> </a:t>
                      </a:r>
                      <a:r>
                        <a:rPr lang="en-US" sz="1000" b="0" u="none" baseline="0" dirty="0" err="1" smtClean="0">
                          <a:latin typeface="Arial" pitchFamily="34" charset="0"/>
                          <a:cs typeface="Arial" pitchFamily="34" charset="0"/>
                        </a:rPr>
                        <a:t>Rupa</a:t>
                      </a:r>
                      <a:r>
                        <a:rPr lang="en-US" sz="1000" b="0" u="none" baseline="0" dirty="0" smtClean="0">
                          <a:latin typeface="Arial" pitchFamily="34" charset="0"/>
                          <a:cs typeface="Arial" pitchFamily="34" charset="0"/>
                        </a:rPr>
                        <a:t> Dasa (62, 54)</a:t>
                      </a:r>
                    </a:p>
                    <a:p>
                      <a:pPr algn="ctr"/>
                      <a:r>
                        <a:rPr lang="en-US" sz="1000" b="0" u="none" baseline="0" dirty="0" err="1" smtClean="0">
                          <a:latin typeface="Arial" pitchFamily="34" charset="0"/>
                          <a:cs typeface="Arial" pitchFamily="34" charset="0"/>
                        </a:rPr>
                        <a:t>Nilachala</a:t>
                      </a:r>
                      <a:r>
                        <a:rPr lang="en-US" sz="1000" b="0" u="none" baseline="0" dirty="0" smtClean="0">
                          <a:latin typeface="Arial" pitchFamily="34" charset="0"/>
                          <a:cs typeface="Arial" pitchFamily="34" charset="0"/>
                        </a:rPr>
                        <a:t> Chandra Dasa (68, 54)</a:t>
                      </a:r>
                    </a:p>
                  </a:txBody>
                  <a:tcPr>
                    <a:solidFill>
                      <a:srgbClr val="FFCC99"/>
                    </a:solidFill>
                  </a:tcPr>
                </a:tc>
                <a:tc>
                  <a:txBody>
                    <a:bodyPr/>
                    <a:lstStyle/>
                    <a:p>
                      <a:endParaRPr lang="en-IN" sz="1100" dirty="0">
                        <a:latin typeface="Arial" pitchFamily="34" charset="0"/>
                        <a:cs typeface="Arial" pitchFamily="34" charset="0"/>
                      </a:endParaRPr>
                    </a:p>
                  </a:txBody>
                  <a:tcPr>
                    <a:solidFill>
                      <a:srgbClr val="FFFF99"/>
                    </a:solidFill>
                  </a:tcPr>
                </a:tc>
              </a:tr>
            </a:tbl>
          </a:graphicData>
        </a:graphic>
      </p:graphicFrame>
      <p:sp>
        <p:nvSpPr>
          <p:cNvPr id="19" name="TextBox 18"/>
          <p:cNvSpPr txBox="1"/>
          <p:nvPr/>
        </p:nvSpPr>
        <p:spPr>
          <a:xfrm>
            <a:off x="2133600" y="6172200"/>
            <a:ext cx="466794"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Low</a:t>
            </a:r>
            <a:endParaRPr lang="en-IN" sz="1100" b="1" dirty="0">
              <a:latin typeface="Arial" pitchFamily="34" charset="0"/>
              <a:cs typeface="Arial" pitchFamily="34" charset="0"/>
            </a:endParaRPr>
          </a:p>
        </p:txBody>
      </p:sp>
      <p:sp>
        <p:nvSpPr>
          <p:cNvPr id="28" name="TextBox 27"/>
          <p:cNvSpPr txBox="1"/>
          <p:nvPr/>
        </p:nvSpPr>
        <p:spPr>
          <a:xfrm>
            <a:off x="4874362" y="6172200"/>
            <a:ext cx="716863"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Medium</a:t>
            </a:r>
            <a:endParaRPr lang="en-IN" sz="1100" b="1" dirty="0">
              <a:latin typeface="Arial" pitchFamily="34" charset="0"/>
              <a:cs typeface="Arial" pitchFamily="34" charset="0"/>
            </a:endParaRPr>
          </a:p>
        </p:txBody>
      </p:sp>
      <p:sp>
        <p:nvSpPr>
          <p:cNvPr id="29" name="TextBox 28"/>
          <p:cNvSpPr txBox="1"/>
          <p:nvPr/>
        </p:nvSpPr>
        <p:spPr>
          <a:xfrm>
            <a:off x="7467600" y="6172200"/>
            <a:ext cx="498855"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High</a:t>
            </a:r>
            <a:endParaRPr lang="en-IN" sz="1100" b="1" dirty="0">
              <a:latin typeface="Arial" pitchFamily="34" charset="0"/>
              <a:cs typeface="Arial" pitchFamily="34" charset="0"/>
            </a:endParaRPr>
          </a:p>
        </p:txBody>
      </p:sp>
      <p:sp>
        <p:nvSpPr>
          <p:cNvPr id="30" name="TextBox 29"/>
          <p:cNvSpPr txBox="1"/>
          <p:nvPr/>
        </p:nvSpPr>
        <p:spPr>
          <a:xfrm>
            <a:off x="676206" y="5334000"/>
            <a:ext cx="466794"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Low</a:t>
            </a:r>
            <a:endParaRPr lang="en-IN" sz="1100" b="1" dirty="0">
              <a:latin typeface="Arial" pitchFamily="34" charset="0"/>
              <a:cs typeface="Arial" pitchFamily="34" charset="0"/>
            </a:endParaRPr>
          </a:p>
        </p:txBody>
      </p:sp>
      <p:sp>
        <p:nvSpPr>
          <p:cNvPr id="31" name="TextBox 30"/>
          <p:cNvSpPr txBox="1"/>
          <p:nvPr/>
        </p:nvSpPr>
        <p:spPr>
          <a:xfrm>
            <a:off x="426137" y="3657600"/>
            <a:ext cx="716863"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Medium</a:t>
            </a:r>
            <a:endParaRPr lang="en-IN" sz="1100" b="1" dirty="0">
              <a:latin typeface="Arial" pitchFamily="34" charset="0"/>
              <a:cs typeface="Arial" pitchFamily="34" charset="0"/>
            </a:endParaRPr>
          </a:p>
        </p:txBody>
      </p:sp>
      <p:sp>
        <p:nvSpPr>
          <p:cNvPr id="32" name="TextBox 31"/>
          <p:cNvSpPr txBox="1"/>
          <p:nvPr/>
        </p:nvSpPr>
        <p:spPr>
          <a:xfrm>
            <a:off x="644145" y="2438400"/>
            <a:ext cx="498855" cy="261610"/>
          </a:xfrm>
          <a:prstGeom prst="rect">
            <a:avLst/>
          </a:prstGeom>
          <a:solidFill>
            <a:schemeClr val="bg2"/>
          </a:solidFill>
        </p:spPr>
        <p:txBody>
          <a:bodyPr wrap="none" rtlCol="0">
            <a:spAutoFit/>
          </a:bodyPr>
          <a:lstStyle/>
          <a:p>
            <a:r>
              <a:rPr lang="en-US" sz="1100" b="1" dirty="0" smtClean="0">
                <a:latin typeface="Arial" pitchFamily="34" charset="0"/>
                <a:cs typeface="Arial" pitchFamily="34" charset="0"/>
              </a:rPr>
              <a:t>High</a:t>
            </a:r>
            <a:endParaRPr lang="en-IN" sz="1100" b="1" dirty="0">
              <a:latin typeface="Arial" pitchFamily="34" charset="0"/>
              <a:cs typeface="Arial" pitchFamily="34" charset="0"/>
            </a:endParaRPr>
          </a:p>
        </p:txBody>
      </p:sp>
      <p:sp>
        <p:nvSpPr>
          <p:cNvPr id="33" name="TextBox 32"/>
          <p:cNvSpPr txBox="1"/>
          <p:nvPr/>
        </p:nvSpPr>
        <p:spPr>
          <a:xfrm>
            <a:off x="3505200" y="6586210"/>
            <a:ext cx="2783839" cy="276999"/>
          </a:xfrm>
          <a:prstGeom prst="rect">
            <a:avLst/>
          </a:prstGeom>
          <a:solidFill>
            <a:schemeClr val="bg1">
              <a:lumMod val="75000"/>
            </a:schemeClr>
          </a:solidFill>
        </p:spPr>
        <p:txBody>
          <a:bodyPr wrap="none" rtlCol="0">
            <a:spAutoFit/>
          </a:bodyPr>
          <a:lstStyle/>
          <a:p>
            <a:r>
              <a:rPr lang="en-US" sz="1200" b="1" dirty="0" smtClean="0">
                <a:latin typeface="Arial" pitchFamily="34" charset="0"/>
                <a:cs typeface="Arial" pitchFamily="34" charset="0"/>
              </a:rPr>
              <a:t>Saddhana &amp; Vaishnav Value Scores</a:t>
            </a:r>
            <a:endParaRPr lang="en-IN" sz="1200" b="1" dirty="0">
              <a:latin typeface="Arial" pitchFamily="34" charset="0"/>
              <a:cs typeface="Arial" pitchFamily="34" charset="0"/>
            </a:endParaRPr>
          </a:p>
        </p:txBody>
      </p:sp>
      <p:sp>
        <p:nvSpPr>
          <p:cNvPr id="34" name="TextBox 33"/>
          <p:cNvSpPr txBox="1"/>
          <p:nvPr/>
        </p:nvSpPr>
        <p:spPr>
          <a:xfrm rot="16200000">
            <a:off x="-469084" y="3673516"/>
            <a:ext cx="1519968" cy="276999"/>
          </a:xfrm>
          <a:prstGeom prst="rect">
            <a:avLst/>
          </a:prstGeom>
          <a:solidFill>
            <a:schemeClr val="bg1">
              <a:lumMod val="75000"/>
            </a:schemeClr>
          </a:solidFill>
        </p:spPr>
        <p:txBody>
          <a:bodyPr wrap="none" rtlCol="0">
            <a:spAutoFit/>
          </a:bodyPr>
          <a:lstStyle/>
          <a:p>
            <a:r>
              <a:rPr lang="en-US" sz="1200" b="1" dirty="0" smtClean="0">
                <a:latin typeface="Arial" pitchFamily="34" charset="0"/>
                <a:cs typeface="Arial" pitchFamily="34" charset="0"/>
              </a:rPr>
              <a:t>Functional Scores</a:t>
            </a:r>
            <a:endParaRPr lang="en-IN" sz="1200" b="1" dirty="0">
              <a:latin typeface="Arial" pitchFamily="34" charset="0"/>
              <a:cs typeface="Arial" pitchFamily="34" charset="0"/>
            </a:endParaRPr>
          </a:p>
        </p:txBody>
      </p:sp>
      <p:sp>
        <p:nvSpPr>
          <p:cNvPr id="35" name="Up Arrow 34"/>
          <p:cNvSpPr/>
          <p:nvPr/>
        </p:nvSpPr>
        <p:spPr>
          <a:xfrm>
            <a:off x="76200" y="2133600"/>
            <a:ext cx="381000" cy="838200"/>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35"/>
          <p:cNvSpPr/>
          <p:nvPr/>
        </p:nvSpPr>
        <p:spPr>
          <a:xfrm>
            <a:off x="6400800" y="6477000"/>
            <a:ext cx="990600" cy="457200"/>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5-Point Star 36"/>
          <p:cNvSpPr/>
          <p:nvPr/>
        </p:nvSpPr>
        <p:spPr>
          <a:xfrm>
            <a:off x="8458200" y="3200400"/>
            <a:ext cx="304800" cy="228600"/>
          </a:xfrm>
          <a:prstGeom prst="star5">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5-Point Star 37"/>
          <p:cNvSpPr/>
          <p:nvPr/>
        </p:nvSpPr>
        <p:spPr>
          <a:xfrm>
            <a:off x="8763000" y="3200400"/>
            <a:ext cx="304800" cy="228600"/>
          </a:xfrm>
          <a:prstGeom prst="star5">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1143000" y="61722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40</a:t>
            </a:r>
            <a:endParaRPr lang="en-IN" sz="1100" b="1" dirty="0">
              <a:latin typeface="Arial" pitchFamily="34" charset="0"/>
              <a:cs typeface="Arial" pitchFamily="34" charset="0"/>
            </a:endParaRPr>
          </a:p>
        </p:txBody>
      </p:sp>
      <p:sp>
        <p:nvSpPr>
          <p:cNvPr id="40" name="TextBox 39"/>
          <p:cNvSpPr txBox="1"/>
          <p:nvPr/>
        </p:nvSpPr>
        <p:spPr>
          <a:xfrm>
            <a:off x="3620640" y="61722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60</a:t>
            </a:r>
            <a:endParaRPr lang="en-IN" sz="1100" b="1" dirty="0">
              <a:latin typeface="Arial" pitchFamily="34" charset="0"/>
              <a:cs typeface="Arial" pitchFamily="34" charset="0"/>
            </a:endParaRPr>
          </a:p>
        </p:txBody>
      </p:sp>
      <p:sp>
        <p:nvSpPr>
          <p:cNvPr id="41" name="TextBox 40"/>
          <p:cNvSpPr txBox="1"/>
          <p:nvPr/>
        </p:nvSpPr>
        <p:spPr>
          <a:xfrm>
            <a:off x="6287640" y="61722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80</a:t>
            </a:r>
            <a:endParaRPr lang="en-IN" sz="1100" b="1" dirty="0">
              <a:latin typeface="Arial" pitchFamily="34" charset="0"/>
              <a:cs typeface="Arial" pitchFamily="34" charset="0"/>
            </a:endParaRPr>
          </a:p>
        </p:txBody>
      </p:sp>
      <p:sp>
        <p:nvSpPr>
          <p:cNvPr id="42" name="TextBox 41"/>
          <p:cNvSpPr txBox="1"/>
          <p:nvPr/>
        </p:nvSpPr>
        <p:spPr>
          <a:xfrm>
            <a:off x="801240" y="45720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60</a:t>
            </a:r>
            <a:endParaRPr lang="en-IN" sz="1100" b="1" dirty="0">
              <a:latin typeface="Arial" pitchFamily="34" charset="0"/>
              <a:cs typeface="Arial" pitchFamily="34" charset="0"/>
            </a:endParaRPr>
          </a:p>
        </p:txBody>
      </p:sp>
      <p:sp>
        <p:nvSpPr>
          <p:cNvPr id="43" name="TextBox 42"/>
          <p:cNvSpPr txBox="1"/>
          <p:nvPr/>
        </p:nvSpPr>
        <p:spPr>
          <a:xfrm>
            <a:off x="801240" y="3124200"/>
            <a:ext cx="341760" cy="261610"/>
          </a:xfrm>
          <a:prstGeom prst="rect">
            <a:avLst/>
          </a:prstGeom>
          <a:solidFill>
            <a:schemeClr val="bg1">
              <a:lumMod val="75000"/>
            </a:schemeClr>
          </a:solidFill>
        </p:spPr>
        <p:txBody>
          <a:bodyPr wrap="none" rtlCol="0">
            <a:spAutoFit/>
          </a:bodyPr>
          <a:lstStyle/>
          <a:p>
            <a:r>
              <a:rPr lang="en-US" sz="1100" b="1" dirty="0" smtClean="0">
                <a:latin typeface="Arial" pitchFamily="34" charset="0"/>
                <a:cs typeface="Arial" pitchFamily="34" charset="0"/>
              </a:rPr>
              <a:t>80</a:t>
            </a:r>
            <a:endParaRPr lang="en-IN" sz="11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0427" y="381000"/>
            <a:ext cx="6493573" cy="523220"/>
          </a:xfrm>
          <a:prstGeom prst="rect">
            <a:avLst/>
          </a:prstGeom>
          <a:noFill/>
        </p:spPr>
        <p:txBody>
          <a:bodyPr wrap="none" rtlCol="0">
            <a:spAutoFit/>
          </a:bodyPr>
          <a:lstStyle/>
          <a:p>
            <a:r>
              <a:rPr lang="en-US" sz="2800" b="1" dirty="0" smtClean="0">
                <a:latin typeface="Arial" pitchFamily="34" charset="0"/>
                <a:cs typeface="Arial" pitchFamily="34" charset="0"/>
              </a:rPr>
              <a:t>ASHRAM ENGAGEMENT ACTIVITIES</a:t>
            </a:r>
            <a:endParaRPr lang="en-IN" sz="2800" b="1" dirty="0">
              <a:latin typeface="Arial" pitchFamily="34" charset="0"/>
              <a:cs typeface="Arial" pitchFamily="34" charset="0"/>
            </a:endParaRPr>
          </a:p>
        </p:txBody>
      </p:sp>
      <p:sp>
        <p:nvSpPr>
          <p:cNvPr id="5" name="TextBox 4"/>
          <p:cNvSpPr txBox="1"/>
          <p:nvPr/>
        </p:nvSpPr>
        <p:spPr>
          <a:xfrm>
            <a:off x="609600" y="1828800"/>
            <a:ext cx="7361182" cy="3631763"/>
          </a:xfrm>
          <a:prstGeom prst="rect">
            <a:avLst/>
          </a:prstGeom>
          <a:noFill/>
        </p:spPr>
        <p:txBody>
          <a:bodyPr wrap="none" rtlCol="0">
            <a:spAutoFit/>
          </a:bodyPr>
          <a:lstStyle/>
          <a:p>
            <a:pPr marL="342900" indent="-342900">
              <a:buAutoNum type="alphaUcPeriod"/>
            </a:pPr>
            <a:r>
              <a:rPr lang="en-US" sz="1600" b="1" u="sng" dirty="0" smtClean="0">
                <a:latin typeface="Arial" pitchFamily="34" charset="0"/>
                <a:cs typeface="Arial" pitchFamily="34" charset="0"/>
              </a:rPr>
              <a:t>Devotee Learning &amp; Development</a:t>
            </a:r>
            <a:endParaRPr lang="en-US" sz="1600" u="sng" dirty="0" smtClean="0">
              <a:latin typeface="Arial" pitchFamily="34" charset="0"/>
              <a:cs typeface="Arial" pitchFamily="34" charset="0"/>
            </a:endParaRPr>
          </a:p>
          <a:p>
            <a:pPr marL="342900" indent="-342900">
              <a:buAutoNum type="alphaUcPeriod"/>
            </a:pPr>
            <a:endParaRPr lang="en-US" sz="1400" dirty="0" smtClean="0">
              <a:latin typeface="Arial" pitchFamily="34" charset="0"/>
              <a:cs typeface="Arial" pitchFamily="34" charset="0"/>
            </a:endParaRPr>
          </a:p>
          <a:p>
            <a:pPr marL="1257300" lvl="2" indent="-342900">
              <a:buFont typeface="+mj-lt"/>
              <a:buAutoNum type="alphaLcParenR"/>
            </a:pP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Bhakti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Shastri</a:t>
            </a:r>
            <a:r>
              <a:rPr lang="en-US" sz="1400" dirty="0" smtClean="0">
                <a:latin typeface="Arial" pitchFamily="34" charset="0"/>
                <a:cs typeface="Arial" pitchFamily="34" charset="0"/>
              </a:rPr>
              <a:t> Course</a:t>
            </a:r>
          </a:p>
          <a:p>
            <a:pPr marL="1257300" lvl="2" indent="-342900">
              <a:buFont typeface="+mj-lt"/>
              <a:buAutoNum type="alphaLcParenR"/>
            </a:pPr>
            <a:endParaRPr lang="en-US" sz="1400" dirty="0" smtClean="0">
              <a:latin typeface="Arial" pitchFamily="34" charset="0"/>
              <a:cs typeface="Arial" pitchFamily="34" charset="0"/>
            </a:endParaRPr>
          </a:p>
          <a:p>
            <a:pPr marL="1257300" lvl="2" indent="-342900">
              <a:buFont typeface="+mj-lt"/>
              <a:buAutoNum type="alphaLcParenR"/>
            </a:pPr>
            <a:r>
              <a:rPr lang="en-US" sz="1400" dirty="0" smtClean="0">
                <a:latin typeface="Arial" pitchFamily="34" charset="0"/>
                <a:cs typeface="Arial" pitchFamily="34" charset="0"/>
              </a:rPr>
              <a:t> Krishna Communication Workshop by CPP </a:t>
            </a:r>
            <a:r>
              <a:rPr lang="en-US" sz="1400" dirty="0" err="1" smtClean="0">
                <a:latin typeface="Arial" pitchFamily="34" charset="0"/>
                <a:cs typeface="Arial" pitchFamily="34" charset="0"/>
              </a:rPr>
              <a:t>Prabhu</a:t>
            </a:r>
            <a:r>
              <a:rPr lang="en-US" sz="1400" dirty="0" smtClean="0">
                <a:latin typeface="Arial" pitchFamily="34" charset="0"/>
                <a:cs typeface="Arial" pitchFamily="34" charset="0"/>
              </a:rPr>
              <a:t> to 15 Senior Devotees</a:t>
            </a:r>
          </a:p>
          <a:p>
            <a:pPr marL="1257300" lvl="2" indent="-342900">
              <a:buFont typeface="+mj-lt"/>
              <a:buAutoNum type="alphaLcParenR"/>
            </a:pPr>
            <a:endParaRPr lang="en-US" sz="1400" dirty="0" smtClean="0">
              <a:latin typeface="Arial" pitchFamily="34" charset="0"/>
              <a:cs typeface="Arial" pitchFamily="34" charset="0"/>
            </a:endParaRPr>
          </a:p>
          <a:p>
            <a:pPr marL="1257300" lvl="2" indent="-342900">
              <a:buFont typeface="+mj-lt"/>
              <a:buAutoNum type="alphaLcParenR"/>
            </a:pPr>
            <a:r>
              <a:rPr lang="en-US" sz="1400" dirty="0" smtClean="0">
                <a:latin typeface="Arial" pitchFamily="34" charset="0"/>
                <a:cs typeface="Arial" pitchFamily="34" charset="0"/>
              </a:rPr>
              <a:t> Krishna Consciousness Foundation Course for </a:t>
            </a:r>
            <a:r>
              <a:rPr lang="en-US" sz="1400" dirty="0" err="1" smtClean="0">
                <a:latin typeface="Arial" pitchFamily="34" charset="0"/>
                <a:cs typeface="Arial" pitchFamily="34" charset="0"/>
              </a:rPr>
              <a:t>Freshers</a:t>
            </a:r>
            <a:endParaRPr lang="en-US" sz="1400" dirty="0" smtClean="0">
              <a:latin typeface="Arial" pitchFamily="34" charset="0"/>
              <a:cs typeface="Arial" pitchFamily="34" charset="0"/>
            </a:endParaRPr>
          </a:p>
          <a:p>
            <a:pPr marL="1257300" lvl="2" indent="-342900">
              <a:buFont typeface="+mj-lt"/>
              <a:buAutoNum type="alphaLcParenR"/>
            </a:pPr>
            <a:endParaRPr lang="en-US" sz="1400" dirty="0" smtClean="0">
              <a:latin typeface="Arial" pitchFamily="34" charset="0"/>
              <a:cs typeface="Arial" pitchFamily="34" charset="0"/>
            </a:endParaRPr>
          </a:p>
          <a:p>
            <a:pPr marL="1257300" lvl="2" indent="-342900">
              <a:buFont typeface="+mj-lt"/>
              <a:buAutoNum type="alphaLcParenR"/>
            </a:pPr>
            <a:r>
              <a:rPr lang="en-US" sz="1400" dirty="0" smtClean="0">
                <a:latin typeface="Arial" pitchFamily="34" charset="0"/>
                <a:cs typeface="Arial" pitchFamily="34" charset="0"/>
              </a:rPr>
              <a:t> Everyday course on </a:t>
            </a:r>
            <a:r>
              <a:rPr lang="en-US" sz="1400" dirty="0" err="1" smtClean="0">
                <a:latin typeface="Arial" pitchFamily="34" charset="0"/>
                <a:cs typeface="Arial" pitchFamily="34" charset="0"/>
              </a:rPr>
              <a:t>Srimad</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Bhagvatam</a:t>
            </a:r>
            <a:r>
              <a:rPr lang="en-US" sz="1400" dirty="0" smtClean="0">
                <a:latin typeface="Arial" pitchFamily="34" charset="0"/>
                <a:cs typeface="Arial" pitchFamily="34" charset="0"/>
              </a:rPr>
              <a:t> by Senior Devotees</a:t>
            </a:r>
          </a:p>
          <a:p>
            <a:pPr marL="1257300" lvl="2" indent="-342900"/>
            <a:endParaRPr lang="en-US" sz="1400" b="1" dirty="0" smtClean="0">
              <a:latin typeface="Arial" pitchFamily="34" charset="0"/>
              <a:cs typeface="Arial" pitchFamily="34" charset="0"/>
            </a:endParaRPr>
          </a:p>
          <a:p>
            <a:pPr marL="1257300" lvl="2" indent="-342900">
              <a:buFont typeface="+mj-lt"/>
              <a:buAutoNum type="alphaLcParenR"/>
            </a:pPr>
            <a:endParaRPr lang="en-US" sz="1600" b="1" u="sng" dirty="0" smtClean="0">
              <a:latin typeface="Arial" pitchFamily="34" charset="0"/>
              <a:cs typeface="Arial" pitchFamily="34" charset="0"/>
            </a:endParaRPr>
          </a:p>
          <a:p>
            <a:pPr marL="342900" indent="-342900">
              <a:buFont typeface="+mj-lt"/>
              <a:buAutoNum type="alphaUcPeriod"/>
            </a:pPr>
            <a:r>
              <a:rPr lang="en-US" sz="1600" b="1" u="sng" dirty="0" smtClean="0">
                <a:latin typeface="Arial" pitchFamily="34" charset="0"/>
                <a:cs typeface="Arial" pitchFamily="34" charset="0"/>
              </a:rPr>
              <a:t> Devotee Well Being</a:t>
            </a:r>
            <a:endParaRPr lang="en-US" sz="1600" u="sng" dirty="0" smtClean="0">
              <a:latin typeface="Arial" pitchFamily="34" charset="0"/>
              <a:cs typeface="Arial" pitchFamily="34" charset="0"/>
            </a:endParaRPr>
          </a:p>
          <a:p>
            <a:pPr marL="342900" indent="-342900">
              <a:buFont typeface="+mj-lt"/>
              <a:buAutoNum type="alphaUcPeriod"/>
            </a:pPr>
            <a:endParaRPr lang="en-US" sz="1400" dirty="0" smtClean="0">
              <a:latin typeface="Arial" pitchFamily="34" charset="0"/>
              <a:cs typeface="Arial" pitchFamily="34" charset="0"/>
            </a:endParaRPr>
          </a:p>
          <a:p>
            <a:pPr marL="1257300" lvl="2" indent="-342900">
              <a:buFont typeface="+mj-lt"/>
              <a:buAutoNum type="alphaLcParenR"/>
            </a:pPr>
            <a:r>
              <a:rPr lang="en-US" sz="1400" dirty="0" smtClean="0">
                <a:latin typeface="Arial" pitchFamily="34" charset="0"/>
                <a:cs typeface="Arial" pitchFamily="34" charset="0"/>
              </a:rPr>
              <a:t> Track on Devotees falling sick &amp; repeat cases of same ailment</a:t>
            </a:r>
          </a:p>
          <a:p>
            <a:pPr marL="1257300" lvl="2" indent="-342900">
              <a:buFont typeface="+mj-lt"/>
              <a:buAutoNum type="alphaLcParenR"/>
            </a:pPr>
            <a:endParaRPr lang="en-US" sz="1400" dirty="0" smtClean="0">
              <a:latin typeface="Arial" pitchFamily="34" charset="0"/>
              <a:cs typeface="Arial" pitchFamily="34" charset="0"/>
            </a:endParaRPr>
          </a:p>
          <a:p>
            <a:pPr marL="1257300" lvl="2" indent="-342900">
              <a:buFont typeface="+mj-lt"/>
              <a:buAutoNum type="alphaLcParenR"/>
            </a:pPr>
            <a:r>
              <a:rPr lang="en-US" sz="1400" dirty="0" smtClean="0">
                <a:latin typeface="Arial" pitchFamily="34" charset="0"/>
                <a:cs typeface="Arial" pitchFamily="34" charset="0"/>
              </a:rPr>
              <a:t> One-o-One session with SKD </a:t>
            </a:r>
            <a:r>
              <a:rPr lang="en-US" sz="1400" dirty="0" err="1" smtClean="0">
                <a:latin typeface="Arial" pitchFamily="34" charset="0"/>
                <a:cs typeface="Arial" pitchFamily="34" charset="0"/>
              </a:rPr>
              <a:t>Prabhu</a:t>
            </a:r>
            <a:endParaRPr lang="en-IN"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0" y="228600"/>
            <a:ext cx="4955203" cy="646331"/>
          </a:xfrm>
          <a:prstGeom prst="rect">
            <a:avLst/>
          </a:prstGeom>
          <a:noFill/>
        </p:spPr>
        <p:txBody>
          <a:bodyPr wrap="none" rtlCol="0">
            <a:spAutoFit/>
          </a:bodyPr>
          <a:lstStyle/>
          <a:p>
            <a:r>
              <a:rPr lang="en-US" sz="3600" b="1" dirty="0" smtClean="0">
                <a:latin typeface="Arial" pitchFamily="34" charset="0"/>
                <a:cs typeface="Arial" pitchFamily="34" charset="0"/>
              </a:rPr>
              <a:t>RECAP:OBJECTIVE 5</a:t>
            </a:r>
            <a:endParaRPr lang="en-IN" sz="3600" b="1" dirty="0">
              <a:latin typeface="Arial" pitchFamily="34" charset="0"/>
              <a:cs typeface="Arial" pitchFamily="34" charset="0"/>
            </a:endParaRPr>
          </a:p>
        </p:txBody>
      </p:sp>
      <p:graphicFrame>
        <p:nvGraphicFramePr>
          <p:cNvPr id="12" name="Chart 11"/>
          <p:cNvGraphicFramePr/>
          <p:nvPr/>
        </p:nvGraphicFramePr>
        <p:xfrm>
          <a:off x="0" y="1524000"/>
          <a:ext cx="8229600" cy="533400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descr="http://mywholelife.us/wp-content/uploads/2013/11/thumbs-up2.jpg"/>
          <p:cNvPicPr>
            <a:picLocks noChangeAspect="1" noChangeArrowheads="1"/>
          </p:cNvPicPr>
          <p:nvPr/>
        </p:nvPicPr>
        <p:blipFill>
          <a:blip r:embed="rId4" cstate="print"/>
          <a:srcRect/>
          <a:stretch>
            <a:fillRect/>
          </a:stretch>
        </p:blipFill>
        <p:spPr bwMode="auto">
          <a:xfrm>
            <a:off x="8610600" y="1776175"/>
            <a:ext cx="533400" cy="457200"/>
          </a:xfrm>
          <a:prstGeom prst="rect">
            <a:avLst/>
          </a:prstGeom>
          <a:noFill/>
        </p:spPr>
      </p:pic>
      <p:sp>
        <p:nvSpPr>
          <p:cNvPr id="6" name="TextBox 5"/>
          <p:cNvSpPr txBox="1"/>
          <p:nvPr/>
        </p:nvSpPr>
        <p:spPr>
          <a:xfrm>
            <a:off x="5181600" y="1752362"/>
            <a:ext cx="3944285" cy="2031325"/>
          </a:xfrm>
          <a:prstGeom prst="rect">
            <a:avLst/>
          </a:prstGeom>
          <a:noFill/>
          <a:ln w="28575">
            <a:solidFill>
              <a:srgbClr val="00B050"/>
            </a:solidFill>
          </a:ln>
        </p:spPr>
        <p:txBody>
          <a:bodyPr wrap="none" rtlCol="0">
            <a:spAutoFit/>
          </a:bodyPr>
          <a:lstStyle/>
          <a:p>
            <a:pPr>
              <a:buFont typeface="Arial" pitchFamily="34" charset="0"/>
              <a:buChar char="•"/>
            </a:pPr>
            <a:r>
              <a:rPr lang="en-US" sz="1400" dirty="0" smtClean="0">
                <a:latin typeface="Arial" pitchFamily="34" charset="0"/>
                <a:cs typeface="Arial" pitchFamily="34" charset="0"/>
              </a:rPr>
              <a:t> Counseling</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Training &amp; identification of trainers</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Devotee well being tracking</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Devotee Saddhana &amp; </a:t>
            </a:r>
            <a:r>
              <a:rPr lang="en-US" sz="1400" dirty="0" err="1" smtClean="0">
                <a:latin typeface="Arial" pitchFamily="34" charset="0"/>
                <a:cs typeface="Arial" pitchFamily="34" charset="0"/>
              </a:rPr>
              <a:t>Vaishnav</a:t>
            </a:r>
            <a:r>
              <a:rPr lang="en-US" sz="1400" dirty="0" smtClean="0">
                <a:latin typeface="Arial" pitchFamily="34" charset="0"/>
                <a:cs typeface="Arial" pitchFamily="34" charset="0"/>
              </a:rPr>
              <a:t> Value tracking</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Functional Competence Identification</a:t>
            </a:r>
            <a:endParaRPr lang="en-IN" sz="1400" dirty="0">
              <a:latin typeface="Arial" pitchFamily="34" charset="0"/>
              <a:cs typeface="Arial" pitchFamily="34" charset="0"/>
            </a:endParaRPr>
          </a:p>
        </p:txBody>
      </p:sp>
      <p:pic>
        <p:nvPicPr>
          <p:cNvPr id="7" name="Picture 6" descr="http://thumbs.dreamstime.com/z/thumbs-down-button-8356282.jpg"/>
          <p:cNvPicPr>
            <a:picLocks noChangeAspect="1" noChangeArrowheads="1"/>
          </p:cNvPicPr>
          <p:nvPr/>
        </p:nvPicPr>
        <p:blipFill>
          <a:blip r:embed="rId5" cstate="print"/>
          <a:srcRect/>
          <a:stretch>
            <a:fillRect/>
          </a:stretch>
        </p:blipFill>
        <p:spPr bwMode="auto">
          <a:xfrm>
            <a:off x="8610600" y="4290775"/>
            <a:ext cx="533400" cy="533400"/>
          </a:xfrm>
          <a:prstGeom prst="rect">
            <a:avLst/>
          </a:prstGeom>
          <a:noFill/>
        </p:spPr>
      </p:pic>
      <p:sp>
        <p:nvSpPr>
          <p:cNvPr id="8" name="TextBox 7"/>
          <p:cNvSpPr txBox="1"/>
          <p:nvPr/>
        </p:nvSpPr>
        <p:spPr>
          <a:xfrm>
            <a:off x="5181600" y="4293275"/>
            <a:ext cx="3962400" cy="2031325"/>
          </a:xfrm>
          <a:prstGeom prst="rect">
            <a:avLst/>
          </a:prstGeom>
          <a:noFill/>
          <a:ln w="28575">
            <a:solidFill>
              <a:srgbClr val="FF0000"/>
            </a:solidFill>
          </a:ln>
        </p:spPr>
        <p:txBody>
          <a:bodyPr wrap="square" rtlCol="0">
            <a:spAutoFit/>
          </a:bodyPr>
          <a:lstStyle/>
          <a:p>
            <a:pPr>
              <a:buFont typeface="Arial" pitchFamily="34" charset="0"/>
              <a:buChar char="•"/>
            </a:pPr>
            <a:r>
              <a:rPr lang="en-US" sz="1400" dirty="0" smtClean="0">
                <a:latin typeface="Arial" pitchFamily="34" charset="0"/>
                <a:cs typeface="Arial" pitchFamily="34" charset="0"/>
              </a:rPr>
              <a:t>  Help Devotees to balance Saddhana and</a:t>
            </a:r>
          </a:p>
          <a:p>
            <a:r>
              <a:rPr lang="en-US" sz="1400" dirty="0" smtClean="0">
                <a:latin typeface="Arial" pitchFamily="34" charset="0"/>
                <a:cs typeface="Arial" pitchFamily="34" charset="0"/>
              </a:rPr>
              <a:t>    functional responsibility.</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Grooming of Devotees to take higher</a:t>
            </a:r>
          </a:p>
          <a:p>
            <a:r>
              <a:rPr lang="en-US" sz="1400" dirty="0" smtClean="0">
                <a:latin typeface="Arial" pitchFamily="34" charset="0"/>
                <a:cs typeface="Arial" pitchFamily="34" charset="0"/>
              </a:rPr>
              <a:t>    responsibility</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More train the training sessions</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Devotee Database maintenance is manual</a:t>
            </a:r>
            <a:endParaRPr lang="en-IN"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2043" y="228600"/>
            <a:ext cx="6211957" cy="646331"/>
          </a:xfrm>
          <a:prstGeom prst="rect">
            <a:avLst/>
          </a:prstGeom>
          <a:noFill/>
        </p:spPr>
        <p:txBody>
          <a:bodyPr wrap="none" rtlCol="0">
            <a:spAutoFit/>
          </a:bodyPr>
          <a:lstStyle/>
          <a:p>
            <a:r>
              <a:rPr lang="en-US" sz="3600" b="1" dirty="0" smtClean="0">
                <a:latin typeface="Arial" pitchFamily="34" charset="0"/>
                <a:cs typeface="Arial" pitchFamily="34" charset="0"/>
              </a:rPr>
              <a:t>NEXT STEPS-OBJECTIVE 5</a:t>
            </a:r>
            <a:endParaRPr lang="en-IN" sz="3600" b="1" dirty="0">
              <a:latin typeface="Arial" pitchFamily="34" charset="0"/>
              <a:cs typeface="Arial" pitchFamily="34" charset="0"/>
            </a:endParaRPr>
          </a:p>
        </p:txBody>
      </p:sp>
      <p:sp>
        <p:nvSpPr>
          <p:cNvPr id="5" name="TextBox 4"/>
          <p:cNvSpPr txBox="1"/>
          <p:nvPr/>
        </p:nvSpPr>
        <p:spPr>
          <a:xfrm>
            <a:off x="2895600" y="1600200"/>
            <a:ext cx="3638625"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Brahmachari Ashram , Grhastha Ashram</a:t>
            </a:r>
            <a:endParaRPr lang="en-IN" sz="1400" b="1" dirty="0">
              <a:latin typeface="Arial" pitchFamily="34" charset="0"/>
              <a:cs typeface="Arial" pitchFamily="34" charset="0"/>
            </a:endParaRPr>
          </a:p>
        </p:txBody>
      </p:sp>
      <p:graphicFrame>
        <p:nvGraphicFramePr>
          <p:cNvPr id="6" name="Table 5"/>
          <p:cNvGraphicFramePr>
            <a:graphicFrameLocks noGrp="1"/>
          </p:cNvGraphicFramePr>
          <p:nvPr/>
        </p:nvGraphicFramePr>
        <p:xfrm>
          <a:off x="0" y="2209800"/>
          <a:ext cx="9144000" cy="4079240"/>
        </p:xfrm>
        <a:graphic>
          <a:graphicData uri="http://schemas.openxmlformats.org/drawingml/2006/table">
            <a:tbl>
              <a:tblPr firstRow="1" bandRow="1">
                <a:tableStyleId>{17292A2E-F333-43FB-9621-5CBBE7FDCDCB}</a:tableStyleId>
              </a:tblPr>
              <a:tblGrid>
                <a:gridCol w="4953000"/>
                <a:gridCol w="2133600"/>
                <a:gridCol w="2057400"/>
              </a:tblGrid>
              <a:tr h="370840">
                <a:tc>
                  <a:txBody>
                    <a:bodyPr/>
                    <a:lstStyle/>
                    <a:p>
                      <a:r>
                        <a:rPr lang="en-US" sz="1400" dirty="0" smtClean="0">
                          <a:solidFill>
                            <a:schemeClr val="tx1"/>
                          </a:solidFill>
                          <a:latin typeface="Arial" pitchFamily="34" charset="0"/>
                          <a:cs typeface="Arial" pitchFamily="34" charset="0"/>
                        </a:rPr>
                        <a:t>What</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Who</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When</a:t>
                      </a:r>
                      <a:endParaRPr lang="en-IN" sz="1400" dirty="0">
                        <a:solidFill>
                          <a:schemeClr val="tx1"/>
                        </a:solidFill>
                        <a:latin typeface="Arial" pitchFamily="34" charset="0"/>
                        <a:cs typeface="Arial" pitchFamily="34" charset="0"/>
                      </a:endParaRPr>
                    </a:p>
                  </a:txBody>
                  <a:tcPr/>
                </a:tc>
              </a:tr>
              <a:tr h="370840">
                <a:tc>
                  <a:txBody>
                    <a:bodyPr/>
                    <a:lstStyle/>
                    <a:p>
                      <a:endParaRPr lang="en-IN" sz="1400" dirty="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1128" y="2514600"/>
            <a:ext cx="7571303" cy="2246769"/>
          </a:xfrm>
          <a:prstGeom prst="rect">
            <a:avLst/>
          </a:prstGeom>
          <a:noFill/>
        </p:spPr>
        <p:txBody>
          <a:bodyPr wrap="none" rtlCol="0">
            <a:spAutoFit/>
          </a:bodyPr>
          <a:lstStyle/>
          <a:p>
            <a:pPr algn="ctr"/>
            <a:r>
              <a:rPr lang="en-US" sz="2800" b="1" dirty="0" smtClean="0">
                <a:latin typeface="Arial" pitchFamily="34" charset="0"/>
                <a:cs typeface="Arial" pitchFamily="34" charset="0"/>
              </a:rPr>
              <a:t>OBJECTIVE 6:</a:t>
            </a:r>
          </a:p>
          <a:p>
            <a:pPr algn="ctr"/>
            <a:endParaRPr lang="en-US" sz="1600" b="1" dirty="0" smtClean="0">
              <a:latin typeface="Arial" pitchFamily="34" charset="0"/>
              <a:cs typeface="Arial" pitchFamily="34" charset="0"/>
            </a:endParaRPr>
          </a:p>
          <a:p>
            <a:endParaRPr lang="en-IN" sz="1600" b="1" dirty="0" smtClean="0">
              <a:latin typeface="Arial" pitchFamily="34" charset="0"/>
              <a:cs typeface="Arial" pitchFamily="34" charset="0"/>
            </a:endParaRPr>
          </a:p>
          <a:p>
            <a:pPr algn="ctr"/>
            <a:r>
              <a:rPr lang="en-IN" sz="1600" b="1" dirty="0" smtClean="0">
                <a:latin typeface="Arial" pitchFamily="34" charset="0"/>
                <a:cs typeface="Arial" pitchFamily="34" charset="0"/>
              </a:rPr>
              <a:t> To enlist and cultivate donors with the twin objectives of raising funds </a:t>
            </a:r>
          </a:p>
          <a:p>
            <a:pPr algn="ctr"/>
            <a:endParaRPr lang="en-IN" sz="1600" b="1" dirty="0" smtClean="0">
              <a:latin typeface="Arial" pitchFamily="34" charset="0"/>
              <a:cs typeface="Arial" pitchFamily="34" charset="0"/>
            </a:endParaRPr>
          </a:p>
          <a:p>
            <a:pPr algn="ctr"/>
            <a:r>
              <a:rPr lang="en-IN" sz="1600" b="1" dirty="0" smtClean="0">
                <a:latin typeface="Arial" pitchFamily="34" charset="0"/>
                <a:cs typeface="Arial" pitchFamily="34" charset="0"/>
              </a:rPr>
              <a:t>and</a:t>
            </a:r>
          </a:p>
          <a:p>
            <a:pPr algn="ctr"/>
            <a:r>
              <a:rPr lang="en-IN" sz="1600" b="1" dirty="0" smtClean="0">
                <a:latin typeface="Arial" pitchFamily="34" charset="0"/>
                <a:cs typeface="Arial" pitchFamily="34" charset="0"/>
              </a:rPr>
              <a:t> </a:t>
            </a:r>
          </a:p>
          <a:p>
            <a:pPr algn="ctr"/>
            <a:r>
              <a:rPr lang="en-IN" sz="1600" b="1" dirty="0" smtClean="0">
                <a:latin typeface="Arial" pitchFamily="34" charset="0"/>
                <a:cs typeface="Arial" pitchFamily="34" charset="0"/>
              </a:rPr>
              <a:t>making them life time supporters of the Krishna consciousness movement</a:t>
            </a:r>
            <a:endParaRPr lang="en-IN" sz="1600" b="1" dirty="0">
              <a:latin typeface="Arial" pitchFamily="34" charset="0"/>
              <a:cs typeface="Arial" pitchFamily="34" charset="0"/>
            </a:endParaRPr>
          </a:p>
        </p:txBody>
      </p:sp>
      <p:sp>
        <p:nvSpPr>
          <p:cNvPr id="3" name="TextBox 2"/>
          <p:cNvSpPr txBox="1"/>
          <p:nvPr/>
        </p:nvSpPr>
        <p:spPr>
          <a:xfrm>
            <a:off x="3810000" y="5486400"/>
            <a:ext cx="1806905"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Dhananjaya &amp; DCC</a:t>
            </a:r>
            <a:endParaRPr lang="en-IN"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02300" y="228600"/>
            <a:ext cx="5741700" cy="646331"/>
          </a:xfrm>
          <a:prstGeom prst="rect">
            <a:avLst/>
          </a:prstGeom>
          <a:noFill/>
        </p:spPr>
        <p:txBody>
          <a:bodyPr wrap="none" rtlCol="0">
            <a:spAutoFit/>
          </a:bodyPr>
          <a:lstStyle/>
          <a:p>
            <a:r>
              <a:rPr lang="en-US" sz="3600" b="1" dirty="0" smtClean="0">
                <a:latin typeface="Arial" pitchFamily="34" charset="0"/>
                <a:cs typeface="Arial" pitchFamily="34" charset="0"/>
              </a:rPr>
              <a:t>Total Cost of Fundraising</a:t>
            </a:r>
            <a:endParaRPr lang="en-IN" sz="36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524000"/>
            <a:ext cx="5715000" cy="276999"/>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Total  YTD  (April 13 to Feb 14) Cost of Fundraising in lacs (INR)</a:t>
            </a:r>
          </a:p>
        </p:txBody>
      </p:sp>
      <p:graphicFrame>
        <p:nvGraphicFramePr>
          <p:cNvPr id="12" name="Chart 11"/>
          <p:cNvGraphicFramePr/>
          <p:nvPr/>
        </p:nvGraphicFramePr>
        <p:xfrm>
          <a:off x="457200" y="1905000"/>
          <a:ext cx="83058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9166" y="457200"/>
            <a:ext cx="4544834" cy="646331"/>
          </a:xfrm>
          <a:prstGeom prst="rect">
            <a:avLst/>
          </a:prstGeom>
          <a:noFill/>
        </p:spPr>
        <p:txBody>
          <a:bodyPr wrap="none" rtlCol="0">
            <a:spAutoFit/>
          </a:bodyPr>
          <a:lstStyle/>
          <a:p>
            <a:r>
              <a:rPr lang="en-US" sz="3600" b="1" dirty="0" smtClean="0">
                <a:latin typeface="Arial" pitchFamily="34" charset="0"/>
                <a:cs typeface="Arial" pitchFamily="34" charset="0"/>
              </a:rPr>
              <a:t>Cost of Fundraising</a:t>
            </a:r>
            <a:endParaRPr lang="en-IN" sz="3600" b="1" dirty="0">
              <a:latin typeface="Arial" pitchFamily="34" charset="0"/>
              <a:cs typeface="Arial" pitchFamily="34" charset="0"/>
            </a:endParaRPr>
          </a:p>
        </p:txBody>
      </p:sp>
      <p:graphicFrame>
        <p:nvGraphicFramePr>
          <p:cNvPr id="6" name="Chart 5"/>
          <p:cNvGraphicFramePr/>
          <p:nvPr/>
        </p:nvGraphicFramePr>
        <p:xfrm>
          <a:off x="762000" y="1143000"/>
          <a:ext cx="8382000" cy="325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nvGraphicFramePr>
        <p:xfrm>
          <a:off x="0" y="4572000"/>
          <a:ext cx="9143998" cy="683146"/>
        </p:xfrm>
        <a:graphic>
          <a:graphicData uri="http://schemas.openxmlformats.org/drawingml/2006/table">
            <a:tbl>
              <a:tblPr firstRow="1" bandRow="1">
                <a:tableStyleId>{3B4B98B0-60AC-42C2-AFA5-B58CD77FA1E5}</a:tableStyleId>
              </a:tblPr>
              <a:tblGrid>
                <a:gridCol w="1219200"/>
                <a:gridCol w="544285"/>
                <a:gridCol w="718457"/>
                <a:gridCol w="718457"/>
                <a:gridCol w="718457"/>
                <a:gridCol w="718457"/>
                <a:gridCol w="718457"/>
                <a:gridCol w="783772"/>
                <a:gridCol w="718457"/>
                <a:gridCol w="744583"/>
                <a:gridCol w="770708"/>
                <a:gridCol w="770708"/>
              </a:tblGrid>
              <a:tr h="228600">
                <a:tc>
                  <a:txBody>
                    <a:bodyPr/>
                    <a:lstStyle/>
                    <a:p>
                      <a:r>
                        <a:rPr lang="en-US" sz="1000" dirty="0" smtClean="0">
                          <a:latin typeface="Arial" pitchFamily="34" charset="0"/>
                          <a:cs typeface="Arial" pitchFamily="34" charset="0"/>
                        </a:rPr>
                        <a:t>Head</a:t>
                      </a:r>
                      <a:endParaRPr lang="en-IN" sz="1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Apr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May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Jun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Jul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Aug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Sep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Oct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Nov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Dec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Jan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i="0" u="none" strike="noStrike" dirty="0">
                          <a:solidFill>
                            <a:schemeClr val="tx1"/>
                          </a:solidFill>
                          <a:latin typeface="Calibri"/>
                        </a:rPr>
                        <a:t>Feb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9306">
                <a:tc>
                  <a:txBody>
                    <a:bodyPr/>
                    <a:lstStyle/>
                    <a:p>
                      <a:pPr algn="l" fontAlgn="b"/>
                      <a:r>
                        <a:rPr lang="en-IN" sz="900" b="1" i="0" u="none" strike="noStrike" dirty="0">
                          <a:solidFill>
                            <a:srgbClr val="000000"/>
                          </a:solidFill>
                          <a:latin typeface="Calibri"/>
                        </a:rPr>
                        <a:t>Rolling Average ( 3months)</a:t>
                      </a:r>
                      <a:br>
                        <a:rPr lang="en-IN" sz="900" b="1" i="0" u="none" strike="noStrike" dirty="0">
                          <a:solidFill>
                            <a:srgbClr val="000000"/>
                          </a:solidFill>
                          <a:latin typeface="Calibri"/>
                        </a:rPr>
                      </a:br>
                      <a:r>
                        <a:rPr lang="en-IN" sz="900" b="1" i="0" u="none" strike="noStrike" dirty="0">
                          <a:solidFill>
                            <a:srgbClr val="000000"/>
                          </a:solidFill>
                          <a:latin typeface="Calibri"/>
                        </a:rPr>
                        <a:t>(X+Y+Z)/ Total Collection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900" b="1" i="0" u="none" strike="noStrike" dirty="0">
                        <a:solidFill>
                          <a:srgbClr val="FF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900" b="1" i="0" u="none" strike="noStrike" dirty="0">
                        <a:solidFill>
                          <a:srgbClr val="FF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solidFill>
                            <a:srgbClr val="000000"/>
                          </a:solidFill>
                          <a:latin typeface="Calibri"/>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143000" y="5334000"/>
            <a:ext cx="6858000" cy="938719"/>
          </a:xfrm>
          <a:prstGeom prst="rect">
            <a:avLst/>
          </a:prstGeom>
          <a:solidFill>
            <a:schemeClr val="bg2"/>
          </a:solidFill>
        </p:spPr>
        <p:txBody>
          <a:bodyPr wrap="square" rtlCol="0">
            <a:spAutoFit/>
          </a:bodyPr>
          <a:lstStyle/>
          <a:p>
            <a:pPr algn="ctr"/>
            <a:r>
              <a:rPr lang="en-US" sz="1100" b="1" dirty="0" smtClean="0">
                <a:solidFill>
                  <a:srgbClr val="C00000"/>
                </a:solidFill>
                <a:latin typeface="Arial" pitchFamily="34" charset="0"/>
                <a:cs typeface="Arial" pitchFamily="34" charset="0"/>
              </a:rPr>
              <a:t>Traditional Avg. Cost of Fund raising is 23% to 27% . Efficient functioning can result in % being less than 15%.</a:t>
            </a:r>
          </a:p>
          <a:p>
            <a:pPr algn="ctr"/>
            <a:r>
              <a:rPr lang="en-US" sz="1100" b="1" dirty="0" smtClean="0">
                <a:solidFill>
                  <a:srgbClr val="C00000"/>
                </a:solidFill>
                <a:latin typeface="Arial" pitchFamily="34" charset="0"/>
                <a:cs typeface="Arial" pitchFamily="34" charset="0"/>
              </a:rPr>
              <a:t>At ISKCON though, cost optimization chances are higher as fund raising is </a:t>
            </a:r>
          </a:p>
          <a:p>
            <a:pPr algn="ctr"/>
            <a:r>
              <a:rPr lang="en-US" sz="1100" b="1" dirty="0" smtClean="0">
                <a:solidFill>
                  <a:srgbClr val="C00000"/>
                </a:solidFill>
                <a:latin typeface="Arial" pitchFamily="34" charset="0"/>
                <a:cs typeface="Arial" pitchFamily="34" charset="0"/>
              </a:rPr>
              <a:t>done by Devotees.</a:t>
            </a:r>
          </a:p>
          <a:p>
            <a:pPr algn="ctr"/>
            <a:endParaRPr lang="en-IN" sz="1100" b="1" dirty="0">
              <a:solidFill>
                <a:srgbClr val="C00000"/>
              </a:solidFill>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828800"/>
            <a:ext cx="2514600" cy="276999"/>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Cost of Fundraising</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9529" y="304800"/>
            <a:ext cx="6964471" cy="646331"/>
          </a:xfrm>
          <a:prstGeom prst="rect">
            <a:avLst/>
          </a:prstGeom>
          <a:noFill/>
        </p:spPr>
        <p:txBody>
          <a:bodyPr wrap="none" rtlCol="0">
            <a:spAutoFit/>
          </a:bodyPr>
          <a:lstStyle/>
          <a:p>
            <a:r>
              <a:rPr lang="en-US" sz="3600" b="1" dirty="0" smtClean="0">
                <a:latin typeface="Arial" pitchFamily="34" charset="0"/>
                <a:cs typeface="Arial" pitchFamily="34" charset="0"/>
              </a:rPr>
              <a:t>Total Collection this FY v/s last</a:t>
            </a:r>
            <a:endParaRPr lang="en-IN" sz="36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524000"/>
            <a:ext cx="3886200" cy="461665"/>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YTD (April 13 to Feb 14 )  Collection</a:t>
            </a:r>
          </a:p>
          <a:p>
            <a:r>
              <a:rPr lang="en-US" sz="1200" b="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US" sz="1200" b="1" i="1" dirty="0" smtClean="0">
              <a:latin typeface="Arial" pitchFamily="34" charset="0"/>
              <a:cs typeface="Arial" pitchFamily="34" charset="0"/>
            </a:endParaRPr>
          </a:p>
        </p:txBody>
      </p:sp>
      <p:graphicFrame>
        <p:nvGraphicFramePr>
          <p:cNvPr id="12" name="Chart 11"/>
          <p:cNvGraphicFramePr/>
          <p:nvPr/>
        </p:nvGraphicFramePr>
        <p:xfrm>
          <a:off x="1066800" y="2057400"/>
          <a:ext cx="76200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553200" y="3429000"/>
            <a:ext cx="1011815" cy="307777"/>
          </a:xfrm>
          <a:prstGeom prst="rect">
            <a:avLst/>
          </a:prstGeom>
          <a:noFill/>
        </p:spPr>
        <p:txBody>
          <a:bodyPr wrap="none" rtlCol="0">
            <a:spAutoFit/>
          </a:bodyPr>
          <a:lstStyle/>
          <a:p>
            <a:r>
              <a:rPr lang="en-US" sz="1400" b="1" dirty="0" smtClean="0">
                <a:solidFill>
                  <a:srgbClr val="FF0000"/>
                </a:solidFill>
                <a:latin typeface="Arial" pitchFamily="34" charset="0"/>
                <a:cs typeface="Arial" pitchFamily="34" charset="0"/>
              </a:rPr>
              <a:t>16% Drop</a:t>
            </a:r>
            <a:endParaRPr lang="en-IN"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8238281" cy="646331"/>
          </a:xfrm>
          <a:prstGeom prst="rect">
            <a:avLst/>
          </a:prstGeom>
          <a:noFill/>
        </p:spPr>
        <p:txBody>
          <a:bodyPr wrap="none" rtlCol="0">
            <a:spAutoFit/>
          </a:bodyPr>
          <a:lstStyle/>
          <a:p>
            <a:r>
              <a:rPr lang="en-US" sz="3600" b="1" dirty="0" smtClean="0">
                <a:latin typeface="Arial" pitchFamily="34" charset="0"/>
                <a:cs typeface="Arial" pitchFamily="34" charset="0"/>
              </a:rPr>
              <a:t>VISITOR STATISTICS-QTR BREAKUP</a:t>
            </a:r>
            <a:endParaRPr lang="en-IN" sz="3600" b="1" dirty="0">
              <a:latin typeface="Arial" pitchFamily="34" charset="0"/>
              <a:cs typeface="Arial" pitchFamily="34" charset="0"/>
            </a:endParaRPr>
          </a:p>
        </p:txBody>
      </p:sp>
      <p:graphicFrame>
        <p:nvGraphicFramePr>
          <p:cNvPr id="11" name="Chart 10"/>
          <p:cNvGraphicFramePr/>
          <p:nvPr/>
        </p:nvGraphicFramePr>
        <p:xfrm>
          <a:off x="1295400" y="1397000"/>
          <a:ext cx="7848600" cy="332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Table 13"/>
          <p:cNvGraphicFramePr>
            <a:graphicFrameLocks noGrp="1"/>
          </p:cNvGraphicFramePr>
          <p:nvPr/>
        </p:nvGraphicFramePr>
        <p:xfrm>
          <a:off x="1981200" y="4648200"/>
          <a:ext cx="6019801" cy="1701165"/>
        </p:xfrm>
        <a:graphic>
          <a:graphicData uri="http://schemas.openxmlformats.org/drawingml/2006/table">
            <a:tbl>
              <a:tblPr/>
              <a:tblGrid>
                <a:gridCol w="1311355"/>
                <a:gridCol w="1198308"/>
                <a:gridCol w="1198308"/>
                <a:gridCol w="1107870"/>
                <a:gridCol w="1203960"/>
              </a:tblGrid>
              <a:tr h="190500">
                <a:tc>
                  <a:txBody>
                    <a:bodyPr/>
                    <a:lstStyle/>
                    <a:p>
                      <a:pPr algn="l" fontAlgn="b"/>
                      <a:r>
                        <a:rPr lang="en-IN" sz="900" b="0" i="0" u="none" strike="noStrike">
                          <a:solidFill>
                            <a:srgbClr val="000000"/>
                          </a:solidFill>
                          <a:latin typeface="Arial"/>
                        </a:rPr>
                        <a:t> </a:t>
                      </a:r>
                    </a:p>
                  </a:txBody>
                  <a:tcPr marL="9525" marR="9525" marT="9525" marB="0" anchor="b">
                    <a:lnL>
                      <a:noFill/>
                    </a:lnL>
                    <a:lnR>
                      <a:noFill/>
                    </a:lnR>
                    <a:lnT>
                      <a:noFill/>
                    </a:lnT>
                    <a:lnB>
                      <a:noFill/>
                    </a:lnB>
                  </a:tcPr>
                </a:tc>
                <a:tc>
                  <a:txBody>
                    <a:bodyPr/>
                    <a:lstStyle/>
                    <a:p>
                      <a:pPr algn="l" fontAlgn="b"/>
                      <a:r>
                        <a:rPr lang="en-IN" sz="900" b="1" i="0" u="none" strike="noStrike">
                          <a:solidFill>
                            <a:srgbClr val="FFFFFF"/>
                          </a:solidFill>
                          <a:latin typeface="Arial"/>
                        </a:rPr>
                        <a:t> Q1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F253F"/>
                    </a:solidFill>
                  </a:tcPr>
                </a:tc>
                <a:tc>
                  <a:txBody>
                    <a:bodyPr/>
                    <a:lstStyle/>
                    <a:p>
                      <a:pPr algn="l" fontAlgn="b"/>
                      <a:r>
                        <a:rPr lang="en-IN" sz="900" b="1" i="0" u="none" strike="noStrike">
                          <a:solidFill>
                            <a:srgbClr val="FFFFFF"/>
                          </a:solidFill>
                          <a:latin typeface="Arial"/>
                        </a:rPr>
                        <a:t> Q2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F253F"/>
                    </a:solidFill>
                  </a:tcPr>
                </a:tc>
                <a:tc>
                  <a:txBody>
                    <a:bodyPr/>
                    <a:lstStyle/>
                    <a:p>
                      <a:pPr algn="l" fontAlgn="b"/>
                      <a:r>
                        <a:rPr lang="en-IN" sz="900" b="1" i="0" u="none" strike="noStrike">
                          <a:solidFill>
                            <a:srgbClr val="FFFFFF"/>
                          </a:solidFill>
                          <a:latin typeface="Arial"/>
                        </a:rPr>
                        <a:t> Q3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F253F"/>
                    </a:solidFill>
                  </a:tcPr>
                </a:tc>
                <a:tc>
                  <a:txBody>
                    <a:bodyPr/>
                    <a:lstStyle/>
                    <a:p>
                      <a:pPr algn="l" fontAlgn="b"/>
                      <a:r>
                        <a:rPr lang="en-IN" sz="900" b="1" i="0" u="none" strike="noStrike">
                          <a:solidFill>
                            <a:srgbClr val="FFFFFF"/>
                          </a:solidFill>
                          <a:latin typeface="Arial"/>
                        </a:rPr>
                        <a:t> Q4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F253F"/>
                    </a:solidFill>
                  </a:tcPr>
                </a:tc>
              </a:tr>
              <a:tr h="190500">
                <a:tc>
                  <a:txBody>
                    <a:bodyPr/>
                    <a:lstStyle/>
                    <a:p>
                      <a:pPr algn="l" fontAlgn="b"/>
                      <a:r>
                        <a:rPr lang="en-IN" sz="900" b="1" i="0" u="none" strike="noStrike">
                          <a:solidFill>
                            <a:srgbClr val="FFFFFF"/>
                          </a:solidFill>
                          <a:latin typeface="Arial"/>
                        </a:rPr>
                        <a:t>2008-2009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F253F"/>
                    </a:solidFill>
                  </a:tcPr>
                </a:tc>
                <a:tc>
                  <a:txBody>
                    <a:bodyPr/>
                    <a:lstStyle/>
                    <a:p>
                      <a:pPr algn="r" fontAlgn="b"/>
                      <a:r>
                        <a:rPr lang="en-IN" sz="900" b="0" i="0" u="none" strike="noStrike">
                          <a:solidFill>
                            <a:srgbClr val="000000"/>
                          </a:solidFill>
                          <a:latin typeface="Arial"/>
                        </a:rPr>
                        <a:t>9,65,928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6,61,893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7,38,157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10,98,120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900" b="1" i="0" u="none" strike="noStrike">
                          <a:solidFill>
                            <a:srgbClr val="FFFFFF"/>
                          </a:solidFill>
                          <a:latin typeface="Arial"/>
                        </a:rPr>
                        <a:t>2009-2010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F253F"/>
                    </a:solidFill>
                  </a:tcPr>
                </a:tc>
                <a:tc>
                  <a:txBody>
                    <a:bodyPr/>
                    <a:lstStyle/>
                    <a:p>
                      <a:pPr algn="r" fontAlgn="b"/>
                      <a:r>
                        <a:rPr lang="en-IN" sz="900" b="0" i="0" u="none" strike="noStrike">
                          <a:solidFill>
                            <a:srgbClr val="000000"/>
                          </a:solidFill>
                          <a:latin typeface="Arial"/>
                        </a:rPr>
                        <a:t>13,74,243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10,47,960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9,26,215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7,68,160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900" b="1" i="0" u="none" strike="noStrike">
                          <a:solidFill>
                            <a:srgbClr val="FFFFFF"/>
                          </a:solidFill>
                          <a:latin typeface="Arial"/>
                        </a:rPr>
                        <a:t>2010-2011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F253F"/>
                    </a:solidFill>
                  </a:tcPr>
                </a:tc>
                <a:tc>
                  <a:txBody>
                    <a:bodyPr/>
                    <a:lstStyle/>
                    <a:p>
                      <a:pPr algn="r" fontAlgn="b"/>
                      <a:r>
                        <a:rPr lang="en-IN" sz="900" b="0" i="0" u="none" strike="noStrike">
                          <a:solidFill>
                            <a:srgbClr val="000000"/>
                          </a:solidFill>
                          <a:latin typeface="Arial"/>
                        </a:rPr>
                        <a:t>10,73,197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8,23,459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9,39,227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8,34,377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900" b="1" i="0" u="none" strike="noStrike">
                          <a:solidFill>
                            <a:srgbClr val="FFFFFF"/>
                          </a:solidFill>
                          <a:latin typeface="Arial"/>
                        </a:rPr>
                        <a:t>2011-2012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F253F"/>
                    </a:solidFill>
                  </a:tcPr>
                </a:tc>
                <a:tc>
                  <a:txBody>
                    <a:bodyPr/>
                    <a:lstStyle/>
                    <a:p>
                      <a:pPr algn="r" fontAlgn="b"/>
                      <a:r>
                        <a:rPr lang="en-IN" sz="900" b="0" i="0" u="none" strike="noStrike">
                          <a:solidFill>
                            <a:srgbClr val="000000"/>
                          </a:solidFill>
                          <a:latin typeface="Arial"/>
                        </a:rPr>
                        <a:t>11,82,332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99"/>
                    </a:solidFill>
                  </a:tcPr>
                </a:tc>
                <a:tc>
                  <a:txBody>
                    <a:bodyPr/>
                    <a:lstStyle/>
                    <a:p>
                      <a:pPr algn="r" fontAlgn="b"/>
                      <a:r>
                        <a:rPr lang="en-IN" sz="900" b="0" i="0" u="none" strike="noStrike">
                          <a:solidFill>
                            <a:srgbClr val="000000"/>
                          </a:solidFill>
                          <a:latin typeface="Arial"/>
                        </a:rPr>
                        <a:t>12,53,497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99"/>
                    </a:solidFill>
                  </a:tcPr>
                </a:tc>
                <a:tc>
                  <a:txBody>
                    <a:bodyPr/>
                    <a:lstStyle/>
                    <a:p>
                      <a:pPr algn="r" fontAlgn="b"/>
                      <a:r>
                        <a:rPr lang="en-IN" sz="900" b="0" i="0" u="none" strike="noStrike">
                          <a:solidFill>
                            <a:srgbClr val="000000"/>
                          </a:solidFill>
                          <a:latin typeface="Arial"/>
                        </a:rPr>
                        <a:t>9,39,668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99"/>
                    </a:solidFill>
                  </a:tcPr>
                </a:tc>
                <a:tc>
                  <a:txBody>
                    <a:bodyPr/>
                    <a:lstStyle/>
                    <a:p>
                      <a:pPr algn="r" fontAlgn="b"/>
                      <a:r>
                        <a:rPr lang="en-IN" sz="900" b="0" i="0" u="none" strike="noStrike">
                          <a:solidFill>
                            <a:srgbClr val="000000"/>
                          </a:solidFill>
                          <a:latin typeface="Arial"/>
                        </a:rPr>
                        <a:t>9,46,990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99"/>
                    </a:solidFill>
                  </a:tcPr>
                </a:tc>
              </a:tr>
              <a:tr h="190500">
                <a:tc>
                  <a:txBody>
                    <a:bodyPr/>
                    <a:lstStyle/>
                    <a:p>
                      <a:pPr algn="l" fontAlgn="b"/>
                      <a:r>
                        <a:rPr lang="en-IN" sz="900" b="1" i="0" u="none" strike="noStrike">
                          <a:solidFill>
                            <a:srgbClr val="FFFFFF"/>
                          </a:solidFill>
                          <a:latin typeface="Arial"/>
                        </a:rPr>
                        <a:t>2012-2013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F253F"/>
                    </a:solidFill>
                  </a:tcPr>
                </a:tc>
                <a:tc>
                  <a:txBody>
                    <a:bodyPr/>
                    <a:lstStyle/>
                    <a:p>
                      <a:pPr algn="r" fontAlgn="b"/>
                      <a:r>
                        <a:rPr lang="en-IN" sz="900" b="0" i="0" u="none" strike="noStrike">
                          <a:solidFill>
                            <a:srgbClr val="000000"/>
                          </a:solidFill>
                          <a:latin typeface="Arial"/>
                        </a:rPr>
                        <a:t>12,28,079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10,31,583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9,42,659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10,12,193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900" b="1" i="0" u="none" strike="noStrike">
                          <a:solidFill>
                            <a:srgbClr val="FFFFFF"/>
                          </a:solidFill>
                          <a:latin typeface="Arial"/>
                        </a:rPr>
                        <a:t>2013-2014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F253F"/>
                    </a:solidFill>
                  </a:tcPr>
                </a:tc>
                <a:tc>
                  <a:txBody>
                    <a:bodyPr/>
                    <a:lstStyle/>
                    <a:p>
                      <a:pPr algn="r" fontAlgn="b"/>
                      <a:r>
                        <a:rPr lang="en-IN" sz="900" b="0" i="0" u="none" strike="noStrike">
                          <a:solidFill>
                            <a:srgbClr val="000000"/>
                          </a:solidFill>
                          <a:latin typeface="Arial"/>
                        </a:rPr>
                        <a:t>10,51,823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b"/>
                      <a:r>
                        <a:rPr lang="en-IN" sz="900" b="0" i="0" u="none" strike="noStrike">
                          <a:solidFill>
                            <a:srgbClr val="000000"/>
                          </a:solidFill>
                          <a:latin typeface="Arial"/>
                        </a:rPr>
                        <a:t>9,10,107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b"/>
                      <a:r>
                        <a:rPr lang="en-IN" sz="900" b="0" i="0" u="none" strike="noStrike">
                          <a:solidFill>
                            <a:srgbClr val="000000"/>
                          </a:solidFill>
                          <a:latin typeface="Arial"/>
                        </a:rPr>
                        <a:t>8,85,331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b"/>
                      <a:r>
                        <a:rPr lang="en-IN" sz="900" b="0" i="0" u="none" strike="noStrike">
                          <a:solidFill>
                            <a:srgbClr val="000000"/>
                          </a:solidFill>
                          <a:latin typeface="Arial"/>
                        </a:rPr>
                        <a:t>8,70,179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47625">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900" b="1" i="0" u="none" strike="noStrike">
                          <a:solidFill>
                            <a:srgbClr val="FFFFFF"/>
                          </a:solidFill>
                          <a:latin typeface="Arial"/>
                        </a:rPr>
                        <a:t>Average</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F253F"/>
                    </a:solidFill>
                  </a:tcPr>
                </a:tc>
                <a:tc>
                  <a:txBody>
                    <a:bodyPr/>
                    <a:lstStyle/>
                    <a:p>
                      <a:pPr algn="r" fontAlgn="b"/>
                      <a:r>
                        <a:rPr lang="en-IN" sz="900" b="1" i="0" u="none" strike="noStrike">
                          <a:solidFill>
                            <a:srgbClr val="FFFFFF"/>
                          </a:solidFill>
                          <a:latin typeface="Arial"/>
                        </a:rPr>
                        <a:t>11,45,934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53F"/>
                    </a:solidFill>
                  </a:tcPr>
                </a:tc>
                <a:tc>
                  <a:txBody>
                    <a:bodyPr/>
                    <a:lstStyle/>
                    <a:p>
                      <a:pPr algn="r" fontAlgn="b"/>
                      <a:r>
                        <a:rPr lang="en-IN" sz="900" b="1" i="0" u="none" strike="noStrike">
                          <a:solidFill>
                            <a:srgbClr val="FFFFFF"/>
                          </a:solidFill>
                          <a:latin typeface="Arial"/>
                        </a:rPr>
                        <a:t>9,54,750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53F"/>
                    </a:solidFill>
                  </a:tcPr>
                </a:tc>
                <a:tc>
                  <a:txBody>
                    <a:bodyPr/>
                    <a:lstStyle/>
                    <a:p>
                      <a:pPr algn="r" fontAlgn="b"/>
                      <a:r>
                        <a:rPr lang="en-IN" sz="900" b="1" i="0" u="none" strike="noStrike">
                          <a:solidFill>
                            <a:srgbClr val="FFFFFF"/>
                          </a:solidFill>
                          <a:latin typeface="Arial"/>
                        </a:rPr>
                        <a:t>8,95,210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53F"/>
                    </a:solidFill>
                  </a:tcPr>
                </a:tc>
                <a:tc>
                  <a:txBody>
                    <a:bodyPr/>
                    <a:lstStyle/>
                    <a:p>
                      <a:pPr algn="r" fontAlgn="b"/>
                      <a:r>
                        <a:rPr lang="en-IN" sz="900" b="1" i="0" u="none" strike="noStrike" dirty="0">
                          <a:solidFill>
                            <a:srgbClr val="FFFFFF"/>
                          </a:solidFill>
                          <a:latin typeface="Arial"/>
                        </a:rPr>
                        <a:t>9,21,670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53F"/>
                    </a:solidFill>
                  </a:tcPr>
                </a:tc>
              </a:tr>
            </a:tbl>
          </a:graphicData>
        </a:graphic>
      </p:graphicFrame>
      <p:sp>
        <p:nvSpPr>
          <p:cNvPr id="15" name="TextBox 14"/>
          <p:cNvSpPr txBox="1"/>
          <p:nvPr/>
        </p:nvSpPr>
        <p:spPr>
          <a:xfrm>
            <a:off x="2632537" y="6519446"/>
            <a:ext cx="6511463" cy="338554"/>
          </a:xfrm>
          <a:prstGeom prst="rect">
            <a:avLst/>
          </a:prstGeom>
          <a:solidFill>
            <a:schemeClr val="bg2"/>
          </a:solidFill>
          <a:ln>
            <a:solidFill>
              <a:schemeClr val="bg2"/>
            </a:solidFill>
          </a:ln>
        </p:spPr>
        <p:txBody>
          <a:bodyPr wrap="none" rtlCol="0">
            <a:spAutoFit/>
          </a:bodyPr>
          <a:lstStyle/>
          <a:p>
            <a:r>
              <a:rPr lang="en-US" sz="1600" b="1" dirty="0" smtClean="0">
                <a:solidFill>
                  <a:srgbClr val="C00000"/>
                </a:solidFill>
                <a:latin typeface="Arial" pitchFamily="34" charset="0"/>
                <a:cs typeface="Arial" pitchFamily="34" charset="0"/>
              </a:rPr>
              <a:t>Q1 Visitors to Temple is highest; Drop in all quarters of FY 12-13 </a:t>
            </a:r>
            <a:endParaRPr lang="en-IN" sz="16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1136" y="457200"/>
            <a:ext cx="7882864" cy="584775"/>
          </a:xfrm>
          <a:prstGeom prst="rect">
            <a:avLst/>
          </a:prstGeom>
          <a:noFill/>
        </p:spPr>
        <p:txBody>
          <a:bodyPr wrap="none" rtlCol="0">
            <a:spAutoFit/>
          </a:bodyPr>
          <a:lstStyle/>
          <a:p>
            <a:r>
              <a:rPr lang="en-US" sz="3200" b="1" dirty="0" smtClean="0">
                <a:latin typeface="Arial" pitchFamily="34" charset="0"/>
                <a:cs typeface="Arial" pitchFamily="34" charset="0"/>
              </a:rPr>
              <a:t>Total Monthly Collection this FY v/s last</a:t>
            </a:r>
            <a:endParaRPr lang="en-IN" sz="32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524000"/>
            <a:ext cx="4191000" cy="461665"/>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Monthly Collection </a:t>
            </a:r>
          </a:p>
          <a:p>
            <a:r>
              <a:rPr lang="en-US" sz="1200" b="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US" sz="1200" b="1" dirty="0" smtClean="0">
              <a:latin typeface="Arial" pitchFamily="34" charset="0"/>
              <a:cs typeface="Arial" pitchFamily="34" charset="0"/>
            </a:endParaRPr>
          </a:p>
        </p:txBody>
      </p:sp>
      <p:graphicFrame>
        <p:nvGraphicFramePr>
          <p:cNvPr id="12" name="Chart 11"/>
          <p:cNvGraphicFramePr/>
          <p:nvPr/>
        </p:nvGraphicFramePr>
        <p:xfrm>
          <a:off x="0" y="16764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4077" y="457200"/>
            <a:ext cx="5339923" cy="646331"/>
          </a:xfrm>
          <a:prstGeom prst="rect">
            <a:avLst/>
          </a:prstGeom>
          <a:noFill/>
        </p:spPr>
        <p:txBody>
          <a:bodyPr wrap="none" rtlCol="0">
            <a:spAutoFit/>
          </a:bodyPr>
          <a:lstStyle/>
          <a:p>
            <a:r>
              <a:rPr lang="en-US" sz="3600" b="1" dirty="0" smtClean="0">
                <a:latin typeface="Arial" pitchFamily="34" charset="0"/>
                <a:cs typeface="Arial" pitchFamily="34" charset="0"/>
              </a:rPr>
              <a:t>Corpus v/s Non Corpus</a:t>
            </a:r>
            <a:endParaRPr lang="en-IN" sz="3600" b="1" dirty="0">
              <a:latin typeface="Arial" pitchFamily="34" charset="0"/>
              <a:cs typeface="Arial" pitchFamily="34" charset="0"/>
            </a:endParaRPr>
          </a:p>
        </p:txBody>
      </p:sp>
      <p:graphicFrame>
        <p:nvGraphicFramePr>
          <p:cNvPr id="5" name="Chart 4"/>
          <p:cNvGraphicFramePr/>
          <p:nvPr/>
        </p:nvGraphicFramePr>
        <p:xfrm>
          <a:off x="609600" y="1828800"/>
          <a:ext cx="79248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7924800" y="6096000"/>
            <a:ext cx="1219200" cy="7620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pitchFamily="34" charset="0"/>
                <a:cs typeface="Arial" pitchFamily="34" charset="0"/>
              </a:rPr>
              <a:t>Status</a:t>
            </a:r>
            <a:endParaRPr lang="en-IN" sz="1400" b="1" dirty="0">
              <a:solidFill>
                <a:schemeClr val="bg1"/>
              </a:solidFill>
              <a:latin typeface="Arial" pitchFamily="34" charset="0"/>
              <a:cs typeface="Arial" pitchFamily="34" charset="0"/>
            </a:endParaRPr>
          </a:p>
        </p:txBody>
      </p:sp>
      <p:sp>
        <p:nvSpPr>
          <p:cNvPr id="7" name="TextBox 6"/>
          <p:cNvSpPr txBox="1"/>
          <p:nvPr/>
        </p:nvSpPr>
        <p:spPr>
          <a:xfrm>
            <a:off x="0" y="1524000"/>
            <a:ext cx="2664512" cy="646331"/>
          </a:xfrm>
          <a:prstGeom prst="rect">
            <a:avLst/>
          </a:prstGeom>
          <a:noFill/>
        </p:spPr>
        <p:txBody>
          <a:bodyPr wrap="non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Corpus v/s Non Corpus</a:t>
            </a:r>
          </a:p>
          <a:p>
            <a:r>
              <a:rPr lang="en-US" sz="1200" b="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US" sz="1200" b="1" dirty="0" smtClean="0">
              <a:latin typeface="Arial" pitchFamily="34" charset="0"/>
              <a:cs typeface="Arial" pitchFamily="34" charset="0"/>
            </a:endParaRPr>
          </a:p>
          <a:p>
            <a:endParaRPr lang="en-US" sz="1200" b="1" u="sng" dirty="0" smtClean="0">
              <a:latin typeface="Arial" pitchFamily="34" charset="0"/>
              <a:cs typeface="Arial" pitchFamily="34" charset="0"/>
            </a:endParaRPr>
          </a:p>
        </p:txBody>
      </p:sp>
      <p:sp>
        <p:nvSpPr>
          <p:cNvPr id="9" name="Rectangle 8"/>
          <p:cNvSpPr/>
          <p:nvPr/>
        </p:nvSpPr>
        <p:spPr>
          <a:xfrm>
            <a:off x="5791200" y="5867400"/>
            <a:ext cx="1600200" cy="38100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rial" pitchFamily="34" charset="0"/>
                <a:cs typeface="Arial" pitchFamily="34" charset="0"/>
              </a:rPr>
              <a:t>Down by 4%</a:t>
            </a:r>
          </a:p>
          <a:p>
            <a:pPr algn="ctr"/>
            <a:r>
              <a:rPr lang="en-US" sz="1100" b="1" dirty="0" smtClean="0">
                <a:solidFill>
                  <a:schemeClr val="tx1"/>
                </a:solidFill>
                <a:latin typeface="Arial" pitchFamily="34" charset="0"/>
                <a:cs typeface="Arial" pitchFamily="34" charset="0"/>
              </a:rPr>
              <a:t>INR 14 lacs less</a:t>
            </a:r>
            <a:endParaRPr lang="en-IN" sz="1100" b="1" dirty="0">
              <a:solidFill>
                <a:schemeClr val="tx1"/>
              </a:solidFill>
              <a:latin typeface="Arial" pitchFamily="34" charset="0"/>
              <a:cs typeface="Arial" pitchFamily="34" charset="0"/>
            </a:endParaRPr>
          </a:p>
        </p:txBody>
      </p:sp>
      <p:sp>
        <p:nvSpPr>
          <p:cNvPr id="11" name="Rectangle 10"/>
          <p:cNvSpPr/>
          <p:nvPr/>
        </p:nvSpPr>
        <p:spPr>
          <a:xfrm>
            <a:off x="1828800" y="5867400"/>
            <a:ext cx="1752600" cy="381000"/>
          </a:xfrm>
          <a:prstGeom prst="rect">
            <a:avLst/>
          </a:prstGeom>
          <a:gradFill flip="none" rotWithShape="1">
            <a:gsLst>
              <a:gs pos="0">
                <a:srgbClr val="FF6600">
                  <a:tint val="66000"/>
                  <a:satMod val="160000"/>
                </a:srgbClr>
              </a:gs>
              <a:gs pos="50000">
                <a:srgbClr val="FF6600">
                  <a:tint val="44500"/>
                  <a:satMod val="160000"/>
                </a:srgbClr>
              </a:gs>
              <a:gs pos="100000">
                <a:srgbClr val="FF66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rial" pitchFamily="34" charset="0"/>
                <a:cs typeface="Arial" pitchFamily="34" charset="0"/>
              </a:rPr>
              <a:t>Down by 20%</a:t>
            </a:r>
          </a:p>
          <a:p>
            <a:pPr algn="ctr"/>
            <a:r>
              <a:rPr lang="en-US" sz="1100" b="1" dirty="0" smtClean="0">
                <a:solidFill>
                  <a:schemeClr val="tx1"/>
                </a:solidFill>
                <a:latin typeface="Arial" pitchFamily="34" charset="0"/>
                <a:cs typeface="Arial" pitchFamily="34" charset="0"/>
              </a:rPr>
              <a:t>INR 220 lacs less</a:t>
            </a:r>
            <a:endParaRPr lang="en-IN" sz="11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457200"/>
            <a:ext cx="8370176" cy="584775"/>
          </a:xfrm>
          <a:prstGeom prst="rect">
            <a:avLst/>
          </a:prstGeom>
          <a:noFill/>
        </p:spPr>
        <p:txBody>
          <a:bodyPr wrap="none" rtlCol="0">
            <a:spAutoFit/>
          </a:bodyPr>
          <a:lstStyle/>
          <a:p>
            <a:r>
              <a:rPr lang="en-US" sz="3200" b="1" dirty="0" smtClean="0">
                <a:latin typeface="Arial" pitchFamily="34" charset="0"/>
                <a:cs typeface="Arial" pitchFamily="34" charset="0"/>
              </a:rPr>
              <a:t>Monthly Corpus Collection this FY v/s last</a:t>
            </a:r>
            <a:endParaRPr lang="en-IN" sz="32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524000"/>
            <a:ext cx="3505200" cy="461665"/>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Monthly Corpus Collection</a:t>
            </a:r>
          </a:p>
          <a:p>
            <a:r>
              <a:rPr lang="en-US" sz="1200" b="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US" sz="1200" b="1" dirty="0" smtClean="0">
              <a:latin typeface="Arial" pitchFamily="34" charset="0"/>
              <a:cs typeface="Arial" pitchFamily="34" charset="0"/>
            </a:endParaRPr>
          </a:p>
        </p:txBody>
      </p:sp>
      <p:graphicFrame>
        <p:nvGraphicFramePr>
          <p:cNvPr id="12" name="Chart 11"/>
          <p:cNvGraphicFramePr/>
          <p:nvPr/>
        </p:nvGraphicFramePr>
        <p:xfrm>
          <a:off x="228600" y="1676400"/>
          <a:ext cx="85344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457200"/>
            <a:ext cx="8165953" cy="523220"/>
          </a:xfrm>
          <a:prstGeom prst="rect">
            <a:avLst/>
          </a:prstGeom>
          <a:noFill/>
        </p:spPr>
        <p:txBody>
          <a:bodyPr wrap="none" rtlCol="0">
            <a:spAutoFit/>
          </a:bodyPr>
          <a:lstStyle/>
          <a:p>
            <a:r>
              <a:rPr lang="en-US" sz="2800" b="1" dirty="0" smtClean="0">
                <a:latin typeface="Arial" pitchFamily="34" charset="0"/>
                <a:cs typeface="Arial" pitchFamily="34" charset="0"/>
              </a:rPr>
              <a:t>Monthly Non Corpus Collection this FY v/s last</a:t>
            </a:r>
            <a:endParaRPr lang="en-IN" sz="28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447800"/>
            <a:ext cx="3505200" cy="461665"/>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Monthly  Non Corpus Collection</a:t>
            </a:r>
          </a:p>
          <a:p>
            <a:r>
              <a:rPr lang="en-US" sz="1200" b="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US" sz="1200" b="1" dirty="0" smtClean="0">
              <a:latin typeface="Arial" pitchFamily="34" charset="0"/>
              <a:cs typeface="Arial" pitchFamily="34" charset="0"/>
            </a:endParaRPr>
          </a:p>
        </p:txBody>
      </p:sp>
      <p:graphicFrame>
        <p:nvGraphicFramePr>
          <p:cNvPr id="12" name="Chart 11"/>
          <p:cNvGraphicFramePr/>
          <p:nvPr/>
        </p:nvGraphicFramePr>
        <p:xfrm>
          <a:off x="0" y="16764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533105" cy="523220"/>
          </a:xfrm>
          <a:prstGeom prst="rect">
            <a:avLst/>
          </a:prstGeom>
          <a:noFill/>
        </p:spPr>
        <p:txBody>
          <a:bodyPr wrap="none" rtlCol="0">
            <a:spAutoFit/>
          </a:bodyPr>
          <a:lstStyle/>
          <a:p>
            <a:r>
              <a:rPr lang="en-US" sz="2800" b="1" dirty="0" smtClean="0">
                <a:latin typeface="Arial" pitchFamily="34" charset="0"/>
                <a:cs typeface="Arial" pitchFamily="34" charset="0"/>
              </a:rPr>
              <a:t>Fund Raising Streams v/s Fund Raising Methods</a:t>
            </a:r>
            <a:endParaRPr lang="en-IN" sz="2800" b="1" dirty="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 y="1698172"/>
            <a:ext cx="9144000" cy="4572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1483" y="457200"/>
            <a:ext cx="4742517" cy="523220"/>
          </a:xfrm>
          <a:prstGeom prst="rect">
            <a:avLst/>
          </a:prstGeom>
          <a:noFill/>
        </p:spPr>
        <p:txBody>
          <a:bodyPr wrap="none" rtlCol="0">
            <a:spAutoFit/>
          </a:bodyPr>
          <a:lstStyle/>
          <a:p>
            <a:r>
              <a:rPr lang="en-US" sz="2800" b="1" dirty="0" smtClean="0">
                <a:latin typeface="Arial" pitchFamily="34" charset="0"/>
                <a:cs typeface="Arial" pitchFamily="34" charset="0"/>
              </a:rPr>
              <a:t>Fund Raising Streams </a:t>
            </a:r>
            <a:r>
              <a:rPr lang="en-US" sz="2800" b="1" dirty="0" err="1" smtClean="0">
                <a:latin typeface="Arial" pitchFamily="34" charset="0"/>
                <a:cs typeface="Arial" pitchFamily="34" charset="0"/>
              </a:rPr>
              <a:t>YoY</a:t>
            </a:r>
            <a:endParaRPr lang="en-IN" sz="2800" b="1" dirty="0">
              <a:latin typeface="Arial" pitchFamily="34" charset="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1" y="2133600"/>
            <a:ext cx="4419600" cy="26003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572000" y="2124075"/>
            <a:ext cx="4572000" cy="2600325"/>
          </a:xfrm>
          <a:prstGeom prst="rect">
            <a:avLst/>
          </a:prstGeom>
          <a:noFill/>
          <a:ln w="9525">
            <a:noFill/>
            <a:miter lim="800000"/>
            <a:headEnd/>
            <a:tailEnd/>
          </a:ln>
        </p:spPr>
      </p:pic>
      <p:sp>
        <p:nvSpPr>
          <p:cNvPr id="5" name="Rectangle 4"/>
          <p:cNvSpPr/>
          <p:nvPr/>
        </p:nvSpPr>
        <p:spPr>
          <a:xfrm>
            <a:off x="0" y="1524000"/>
            <a:ext cx="1640898" cy="276999"/>
          </a:xfrm>
          <a:prstGeom prst="rect">
            <a:avLst/>
          </a:prstGeom>
        </p:spPr>
        <p:txBody>
          <a:bodyPr wrap="none">
            <a:spAutoFit/>
          </a:bodyPr>
          <a:lstStyle/>
          <a:p>
            <a:r>
              <a:rPr lang="en-US" sz="1200" b="1" i="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IN" sz="1200" i="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9529" y="304800"/>
            <a:ext cx="6896119" cy="646331"/>
          </a:xfrm>
          <a:prstGeom prst="rect">
            <a:avLst/>
          </a:prstGeom>
          <a:noFill/>
        </p:spPr>
        <p:txBody>
          <a:bodyPr wrap="none" rtlCol="0">
            <a:spAutoFit/>
          </a:bodyPr>
          <a:lstStyle/>
          <a:p>
            <a:r>
              <a:rPr lang="en-US" sz="3600" b="1" dirty="0" smtClean="0">
                <a:latin typeface="Arial" pitchFamily="34" charset="0"/>
                <a:cs typeface="Arial" pitchFamily="34" charset="0"/>
              </a:rPr>
              <a:t>New Enrolment this FY v/s last</a:t>
            </a:r>
            <a:endParaRPr lang="en-IN" sz="36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524000"/>
            <a:ext cx="3886200" cy="461665"/>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YTD (April 13 to Feb 14 )  Enrolment</a:t>
            </a:r>
          </a:p>
          <a:p>
            <a:r>
              <a:rPr lang="en-US" sz="1200" b="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US" sz="1200" b="1" dirty="0" smtClean="0">
              <a:latin typeface="Arial" pitchFamily="34" charset="0"/>
              <a:cs typeface="Arial" pitchFamily="34" charset="0"/>
            </a:endParaRPr>
          </a:p>
        </p:txBody>
      </p:sp>
      <p:graphicFrame>
        <p:nvGraphicFramePr>
          <p:cNvPr id="12" name="Chart 11"/>
          <p:cNvGraphicFramePr/>
          <p:nvPr/>
        </p:nvGraphicFramePr>
        <p:xfrm>
          <a:off x="533400" y="1905000"/>
          <a:ext cx="81534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6705600" y="2819400"/>
            <a:ext cx="1269899" cy="523220"/>
          </a:xfrm>
          <a:prstGeom prst="rect">
            <a:avLst/>
          </a:prstGeom>
          <a:noFill/>
        </p:spPr>
        <p:txBody>
          <a:bodyPr wrap="none" rtlCol="0">
            <a:spAutoFit/>
          </a:bodyPr>
          <a:lstStyle/>
          <a:p>
            <a:pPr algn="ctr"/>
            <a:r>
              <a:rPr lang="en-US" sz="1400" b="1" dirty="0" smtClean="0">
                <a:solidFill>
                  <a:srgbClr val="FF0000"/>
                </a:solidFill>
                <a:latin typeface="Arial" pitchFamily="34" charset="0"/>
                <a:cs typeface="Arial" pitchFamily="34" charset="0"/>
              </a:rPr>
              <a:t>22% Drop in </a:t>
            </a:r>
          </a:p>
          <a:p>
            <a:pPr algn="ctr"/>
            <a:r>
              <a:rPr lang="en-US" sz="1400" b="1" dirty="0" smtClean="0">
                <a:solidFill>
                  <a:srgbClr val="FF0000"/>
                </a:solidFill>
                <a:latin typeface="Arial" pitchFamily="34" charset="0"/>
                <a:cs typeface="Arial" pitchFamily="34" charset="0"/>
              </a:rPr>
              <a:t>Value</a:t>
            </a:r>
            <a:endParaRPr lang="en-IN"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00226" y="381000"/>
            <a:ext cx="1843774" cy="523220"/>
          </a:xfrm>
          <a:prstGeom prst="rect">
            <a:avLst/>
          </a:prstGeom>
          <a:noFill/>
        </p:spPr>
        <p:txBody>
          <a:bodyPr wrap="none" rtlCol="0">
            <a:spAutoFit/>
          </a:bodyPr>
          <a:lstStyle/>
          <a:p>
            <a:r>
              <a:rPr lang="en-US" sz="2800" b="1" dirty="0" smtClean="0">
                <a:latin typeface="Arial" pitchFamily="34" charset="0"/>
                <a:cs typeface="Arial" pitchFamily="34" charset="0"/>
              </a:rPr>
              <a:t>Renewals</a:t>
            </a:r>
            <a:endParaRPr lang="en-IN" sz="2800" b="1" dirty="0">
              <a:latin typeface="Arial" pitchFamily="34" charset="0"/>
              <a:cs typeface="Arial" pitchFamily="34" charset="0"/>
            </a:endParaRPr>
          </a:p>
        </p:txBody>
      </p:sp>
      <p:graphicFrame>
        <p:nvGraphicFramePr>
          <p:cNvPr id="6" name="Chart 5"/>
          <p:cNvGraphicFramePr/>
          <p:nvPr/>
        </p:nvGraphicFramePr>
        <p:xfrm>
          <a:off x="762000" y="1143000"/>
          <a:ext cx="83820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7924800" y="6248400"/>
            <a:ext cx="1219200" cy="6096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2209800"/>
            <a:ext cx="3352800" cy="1015663"/>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Renewals</a:t>
            </a:r>
          </a:p>
          <a:p>
            <a:endParaRPr lang="en-US" sz="1200" b="1" dirty="0" smtClean="0">
              <a:latin typeface="Arial" pitchFamily="34" charset="0"/>
              <a:cs typeface="Arial" pitchFamily="34" charset="0"/>
            </a:endParaRPr>
          </a:p>
          <a:p>
            <a:r>
              <a:rPr lang="en-US" sz="1200" b="1" dirty="0" smtClean="0">
                <a:solidFill>
                  <a:srgbClr val="C00000"/>
                </a:solidFill>
                <a:latin typeface="Arial" pitchFamily="34" charset="0"/>
                <a:cs typeface="Arial" pitchFamily="34" charset="0"/>
              </a:rPr>
              <a:t>Total Value of Renewals : INR 340 lacs</a:t>
            </a:r>
          </a:p>
          <a:p>
            <a:r>
              <a:rPr lang="en-US" sz="1200" b="1" dirty="0" smtClean="0">
                <a:solidFill>
                  <a:srgbClr val="C00000"/>
                </a:solidFill>
                <a:latin typeface="Arial" pitchFamily="34" charset="0"/>
                <a:cs typeface="Arial" pitchFamily="34" charset="0"/>
              </a:rPr>
              <a:t> </a:t>
            </a:r>
          </a:p>
          <a:p>
            <a:r>
              <a:rPr lang="en-US" sz="1200" b="1" dirty="0" smtClean="0">
                <a:solidFill>
                  <a:srgbClr val="C00000"/>
                </a:solidFill>
                <a:latin typeface="Arial" pitchFamily="34" charset="0"/>
                <a:cs typeface="Arial" pitchFamily="34" charset="0"/>
              </a:rPr>
              <a:t>28% of the Total Collection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9166" y="304800"/>
            <a:ext cx="4544834" cy="646331"/>
          </a:xfrm>
          <a:prstGeom prst="rect">
            <a:avLst/>
          </a:prstGeom>
          <a:noFill/>
        </p:spPr>
        <p:txBody>
          <a:bodyPr wrap="none" rtlCol="0">
            <a:spAutoFit/>
          </a:bodyPr>
          <a:lstStyle/>
          <a:p>
            <a:r>
              <a:rPr lang="en-US" sz="3600" b="1" dirty="0" smtClean="0">
                <a:latin typeface="Arial" pitchFamily="34" charset="0"/>
                <a:cs typeface="Arial" pitchFamily="34" charset="0"/>
              </a:rPr>
              <a:t>House Performance</a:t>
            </a:r>
            <a:endParaRPr lang="en-IN" sz="3600" b="1" dirty="0">
              <a:latin typeface="Arial" pitchFamily="34" charset="0"/>
              <a:cs typeface="Arial" pitchFamily="34" charset="0"/>
            </a:endParaRPr>
          </a:p>
        </p:txBody>
      </p:sp>
      <p:graphicFrame>
        <p:nvGraphicFramePr>
          <p:cNvPr id="6" name="Chart 5"/>
          <p:cNvGraphicFramePr/>
          <p:nvPr/>
        </p:nvGraphicFramePr>
        <p:xfrm>
          <a:off x="457200" y="1600200"/>
          <a:ext cx="8382000"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7924800" y="6248400"/>
            <a:ext cx="1219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600200"/>
            <a:ext cx="6477000" cy="461665"/>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Collection by House Lead- YTD Value and YTD % of Total Collection</a:t>
            </a:r>
          </a:p>
          <a:p>
            <a:r>
              <a:rPr lang="en-US" sz="1200" b="1" dirty="0" smtClean="0">
                <a:latin typeface="Arial" pitchFamily="34" charset="0"/>
                <a:cs typeface="Arial" pitchFamily="34" charset="0"/>
              </a:rPr>
              <a:t>*** All values in </a:t>
            </a:r>
            <a:r>
              <a:rPr lang="en-US" sz="1200" b="1" i="1" dirty="0" err="1" smtClean="0">
                <a:latin typeface="Arial" pitchFamily="34" charset="0"/>
                <a:cs typeface="Arial" pitchFamily="34" charset="0"/>
              </a:rPr>
              <a:t>lacs</a:t>
            </a:r>
            <a:endParaRPr lang="en-US" sz="1200" b="1" dirty="0" smtClean="0">
              <a:latin typeface="Arial" pitchFamily="34" charset="0"/>
              <a:cs typeface="Arial" pitchFamily="34" charset="0"/>
            </a:endParaRPr>
          </a:p>
        </p:txBody>
      </p:sp>
      <p:graphicFrame>
        <p:nvGraphicFramePr>
          <p:cNvPr id="8" name="Table 7"/>
          <p:cNvGraphicFramePr>
            <a:graphicFrameLocks noGrp="1"/>
          </p:cNvGraphicFramePr>
          <p:nvPr/>
        </p:nvGraphicFramePr>
        <p:xfrm>
          <a:off x="381002" y="5638800"/>
          <a:ext cx="8458198" cy="698386"/>
        </p:xfrm>
        <a:graphic>
          <a:graphicData uri="http://schemas.openxmlformats.org/drawingml/2006/table">
            <a:tbl>
              <a:tblPr firstRow="1" bandRow="1">
                <a:tableStyleId>{3B4B98B0-60AC-42C2-AFA5-B58CD77FA1E5}</a:tableStyleId>
              </a:tblPr>
              <a:tblGrid>
                <a:gridCol w="2223753"/>
                <a:gridCol w="992745"/>
                <a:gridCol w="1310425"/>
                <a:gridCol w="1310425"/>
                <a:gridCol w="1310425"/>
                <a:gridCol w="1310425"/>
              </a:tblGrid>
              <a:tr h="167640">
                <a:tc>
                  <a:txBody>
                    <a:bodyPr/>
                    <a:lstStyle/>
                    <a:p>
                      <a:r>
                        <a:rPr lang="en-US" sz="1100" dirty="0" smtClean="0">
                          <a:solidFill>
                            <a:schemeClr val="bg1"/>
                          </a:solidFill>
                          <a:latin typeface="Arial" pitchFamily="34" charset="0"/>
                          <a:cs typeface="Arial" pitchFamily="34" charset="0"/>
                        </a:rPr>
                        <a:t>FY 13-14</a:t>
                      </a:r>
                      <a:endParaRPr lang="en-IN" sz="110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fontAlgn="ctr"/>
                      <a:r>
                        <a:rPr lang="en-IN" sz="1050" b="1" i="0" u="none" strike="noStrike" dirty="0" smtClean="0">
                          <a:solidFill>
                            <a:schemeClr val="bg1"/>
                          </a:solidFill>
                          <a:latin typeface="Calibri"/>
                        </a:rPr>
                        <a:t>SRKD</a:t>
                      </a:r>
                      <a:endParaRPr lang="en-IN" sz="1050" b="1" i="0" u="none" strike="noStrike" dirty="0">
                        <a:solidFill>
                          <a:schemeClr val="bg1"/>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fontAlgn="ctr"/>
                      <a:r>
                        <a:rPr lang="en-IN" sz="1050" b="1" i="0" u="none" strike="noStrike" dirty="0" smtClean="0">
                          <a:solidFill>
                            <a:schemeClr val="bg1"/>
                          </a:solidFill>
                          <a:latin typeface="Calibri"/>
                        </a:rPr>
                        <a:t>ACRD</a:t>
                      </a:r>
                      <a:endParaRPr lang="en-IN" sz="1050" b="1" i="0" u="none" strike="noStrike" dirty="0">
                        <a:solidFill>
                          <a:schemeClr val="bg1"/>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fontAlgn="ctr"/>
                      <a:r>
                        <a:rPr lang="en-US" sz="1050" b="1" i="0" u="none" strike="noStrike" dirty="0" smtClean="0">
                          <a:solidFill>
                            <a:schemeClr val="bg1"/>
                          </a:solidFill>
                          <a:latin typeface="Calibri"/>
                        </a:rPr>
                        <a:t>MHVD</a:t>
                      </a:r>
                      <a:endParaRPr lang="en-IN" sz="1050" b="1" i="0" u="none" strike="noStrike" dirty="0">
                        <a:solidFill>
                          <a:schemeClr val="bg1"/>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fontAlgn="ctr"/>
                      <a:r>
                        <a:rPr lang="en-IN" sz="1050" b="1" i="0" u="none" strike="noStrike" dirty="0" smtClean="0">
                          <a:solidFill>
                            <a:schemeClr val="bg1"/>
                          </a:solidFill>
                          <a:latin typeface="Calibri"/>
                        </a:rPr>
                        <a:t>RGND</a:t>
                      </a:r>
                      <a:endParaRPr lang="en-IN" sz="1050" b="1" i="0" u="none" strike="noStrike" dirty="0">
                        <a:solidFill>
                          <a:schemeClr val="bg1"/>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fontAlgn="ctr"/>
                      <a:r>
                        <a:rPr lang="en-IN" sz="1050" b="1" i="0" u="none" strike="noStrike" dirty="0" smtClean="0">
                          <a:solidFill>
                            <a:schemeClr val="bg1"/>
                          </a:solidFill>
                          <a:latin typeface="Calibri"/>
                        </a:rPr>
                        <a:t>Others</a:t>
                      </a:r>
                      <a:endParaRPr lang="en-IN" sz="1050" b="1" i="0" u="none" strike="noStrike" dirty="0">
                        <a:solidFill>
                          <a:schemeClr val="bg1"/>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r h="439306">
                <a:tc>
                  <a:txBody>
                    <a:bodyPr/>
                    <a:lstStyle/>
                    <a:p>
                      <a:pPr algn="ctr" fontAlgn="b"/>
                      <a:r>
                        <a:rPr lang="en-IN" sz="1100" b="1" i="0" u="none" strike="noStrike" dirty="0" smtClean="0">
                          <a:solidFill>
                            <a:srgbClr val="000000"/>
                          </a:solidFill>
                          <a:latin typeface="Calibri"/>
                        </a:rPr>
                        <a:t>Average</a:t>
                      </a:r>
                      <a:r>
                        <a:rPr lang="en-IN" sz="1100" b="1" i="0" u="none" strike="noStrike" baseline="0" dirty="0" smtClean="0">
                          <a:solidFill>
                            <a:srgbClr val="000000"/>
                          </a:solidFill>
                          <a:latin typeface="Calibri"/>
                        </a:rPr>
                        <a:t> Monthly Collection by House</a:t>
                      </a:r>
                    </a:p>
                    <a:p>
                      <a:pPr algn="ctr" fontAlgn="b"/>
                      <a:endParaRPr lang="en-IN" sz="1100" b="1" i="0" u="none" strike="noStrike" dirty="0">
                        <a:solidFill>
                          <a:srgbClr val="000000"/>
                        </a:solidFill>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0" i="0" u="none" strike="noStrike" dirty="0" smtClean="0">
                          <a:solidFill>
                            <a:srgbClr val="000000"/>
                          </a:solidFill>
                          <a:latin typeface="Calibri"/>
                        </a:rPr>
                        <a:t>27</a:t>
                      </a:r>
                      <a:endParaRPr lang="en-IN" sz="1050" b="0"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0" i="0" u="none" strike="noStrike" dirty="0" smtClean="0">
                          <a:solidFill>
                            <a:srgbClr val="000000"/>
                          </a:solidFill>
                          <a:latin typeface="Calibri"/>
                        </a:rPr>
                        <a:t>14</a:t>
                      </a:r>
                      <a:endParaRPr lang="en-IN" sz="1050" b="0"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0" i="0" u="none" strike="noStrike" dirty="0" smtClean="0">
                          <a:solidFill>
                            <a:srgbClr val="000000"/>
                          </a:solidFill>
                          <a:latin typeface="Calibri"/>
                        </a:rPr>
                        <a:t>21</a:t>
                      </a:r>
                      <a:endParaRPr lang="en-IN" sz="1050" b="0"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0" i="0" u="none" strike="noStrike" dirty="0" smtClean="0">
                          <a:solidFill>
                            <a:srgbClr val="000000"/>
                          </a:solidFill>
                          <a:latin typeface="Calibri"/>
                        </a:rPr>
                        <a:t>13</a:t>
                      </a:r>
                      <a:endParaRPr lang="en-IN" sz="1050" b="0"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0" i="0" u="none" strike="noStrike" dirty="0" smtClean="0">
                          <a:solidFill>
                            <a:srgbClr val="000000"/>
                          </a:solidFill>
                          <a:latin typeface="Calibri"/>
                        </a:rPr>
                        <a:t>29</a:t>
                      </a:r>
                      <a:endParaRPr lang="en-IN" sz="1050" b="0"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6121" y="228600"/>
            <a:ext cx="7237879" cy="646331"/>
          </a:xfrm>
          <a:prstGeom prst="rect">
            <a:avLst/>
          </a:prstGeom>
          <a:noFill/>
        </p:spPr>
        <p:txBody>
          <a:bodyPr wrap="none" rtlCol="0">
            <a:spAutoFit/>
          </a:bodyPr>
          <a:lstStyle/>
          <a:p>
            <a:r>
              <a:rPr lang="en-US" sz="3600" b="1" dirty="0" smtClean="0">
                <a:latin typeface="Arial" pitchFamily="34" charset="0"/>
                <a:cs typeface="Arial" pitchFamily="34" charset="0"/>
              </a:rPr>
              <a:t>Product &amp; Scheme Performance</a:t>
            </a:r>
            <a:endParaRPr lang="en-IN" sz="3600" b="1" dirty="0">
              <a:latin typeface="Arial" pitchFamily="34" charset="0"/>
              <a:cs typeface="Arial" pitchFamily="34" charset="0"/>
            </a:endParaRPr>
          </a:p>
        </p:txBody>
      </p:sp>
      <p:pic>
        <p:nvPicPr>
          <p:cNvPr id="61442" name="Picture 2"/>
          <p:cNvPicPr>
            <a:picLocks noChangeAspect="1" noChangeArrowheads="1"/>
          </p:cNvPicPr>
          <p:nvPr/>
        </p:nvPicPr>
        <p:blipFill>
          <a:blip r:embed="rId2" cstate="print"/>
          <a:srcRect/>
          <a:stretch>
            <a:fillRect/>
          </a:stretch>
        </p:blipFill>
        <p:spPr bwMode="auto">
          <a:xfrm>
            <a:off x="4191000" y="1524000"/>
            <a:ext cx="3962400" cy="5334000"/>
          </a:xfrm>
          <a:prstGeom prst="rect">
            <a:avLst/>
          </a:prstGeom>
          <a:noFill/>
          <a:ln w="9525">
            <a:noFill/>
            <a:miter lim="800000"/>
            <a:headEnd/>
            <a:tailEnd/>
          </a:ln>
        </p:spPr>
      </p:pic>
      <p:sp>
        <p:nvSpPr>
          <p:cNvPr id="7" name="TextBox 6"/>
          <p:cNvSpPr txBox="1"/>
          <p:nvPr/>
        </p:nvSpPr>
        <p:spPr>
          <a:xfrm>
            <a:off x="0" y="1600200"/>
            <a:ext cx="6477000" cy="1200329"/>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Seva Codes that have </a:t>
            </a:r>
          </a:p>
          <a:p>
            <a:r>
              <a:rPr lang="en-US" sz="1200" b="1" dirty="0" smtClean="0">
                <a:latin typeface="Arial" pitchFamily="34" charset="0"/>
                <a:cs typeface="Arial" pitchFamily="34" charset="0"/>
              </a:rPr>
              <a:t>Demonstrated consistent performance</a:t>
            </a:r>
          </a:p>
          <a:p>
            <a:r>
              <a:rPr lang="en-US" sz="1200" b="1" dirty="0" smtClean="0">
                <a:latin typeface="Arial" pitchFamily="34" charset="0"/>
                <a:cs typeface="Arial" pitchFamily="34" charset="0"/>
              </a:rPr>
              <a:t>Across months, contributing 80% of the total </a:t>
            </a:r>
          </a:p>
          <a:p>
            <a:r>
              <a:rPr lang="en-US" sz="1200" b="1" dirty="0" smtClean="0">
                <a:latin typeface="Arial" pitchFamily="34" charset="0"/>
                <a:cs typeface="Arial" pitchFamily="34" charset="0"/>
              </a:rPr>
              <a:t>Collection.</a:t>
            </a:r>
          </a:p>
        </p:txBody>
      </p:sp>
      <p:sp>
        <p:nvSpPr>
          <p:cNvPr id="8" name="TextBox 7"/>
          <p:cNvSpPr txBox="1"/>
          <p:nvPr/>
        </p:nvSpPr>
        <p:spPr>
          <a:xfrm>
            <a:off x="101701" y="3200400"/>
            <a:ext cx="3327299" cy="523220"/>
          </a:xfrm>
          <a:prstGeom prst="rect">
            <a:avLst/>
          </a:prstGeom>
          <a:noFill/>
        </p:spPr>
        <p:txBody>
          <a:bodyPr wrap="square" rtlCol="0">
            <a:spAutoFit/>
          </a:bodyPr>
          <a:lstStyle/>
          <a:p>
            <a:r>
              <a:rPr lang="en-US" sz="1400" b="1" dirty="0" smtClean="0">
                <a:solidFill>
                  <a:srgbClr val="FF0000"/>
                </a:solidFill>
                <a:latin typeface="Arial" pitchFamily="34" charset="0"/>
                <a:cs typeface="Arial" pitchFamily="34" charset="0"/>
              </a:rPr>
              <a:t>~ 70 Seva Codes with nil or poor collection</a:t>
            </a:r>
            <a:endParaRPr lang="en-IN"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7177" y="228600"/>
            <a:ext cx="7126823" cy="646331"/>
          </a:xfrm>
          <a:prstGeom prst="rect">
            <a:avLst/>
          </a:prstGeom>
          <a:noFill/>
        </p:spPr>
        <p:txBody>
          <a:bodyPr wrap="none" rtlCol="0">
            <a:spAutoFit/>
          </a:bodyPr>
          <a:lstStyle/>
          <a:p>
            <a:r>
              <a:rPr lang="en-US" sz="3600" b="1" dirty="0" smtClean="0">
                <a:latin typeface="Arial" pitchFamily="34" charset="0"/>
                <a:cs typeface="Arial" pitchFamily="34" charset="0"/>
              </a:rPr>
              <a:t>VISITOR STATISTICS-FESTIVAL</a:t>
            </a:r>
            <a:endParaRPr lang="en-IN" sz="3600" b="1" dirty="0">
              <a:latin typeface="Arial" pitchFamily="34" charset="0"/>
              <a:cs typeface="Arial" pitchFamily="34" charset="0"/>
            </a:endParaRPr>
          </a:p>
        </p:txBody>
      </p:sp>
      <p:graphicFrame>
        <p:nvGraphicFramePr>
          <p:cNvPr id="5" name="Table 4"/>
          <p:cNvGraphicFramePr>
            <a:graphicFrameLocks noGrp="1"/>
          </p:cNvGraphicFramePr>
          <p:nvPr/>
        </p:nvGraphicFramePr>
        <p:xfrm>
          <a:off x="381000" y="1676400"/>
          <a:ext cx="8610600" cy="3042920"/>
        </p:xfrm>
        <a:graphic>
          <a:graphicData uri="http://schemas.openxmlformats.org/drawingml/2006/table">
            <a:tbl>
              <a:tblPr firstRow="1" bandRow="1">
                <a:tableStyleId>{B301B821-A1FF-4177-AEE7-76D212191A09}</a:tableStyleId>
              </a:tblPr>
              <a:tblGrid>
                <a:gridCol w="1435100"/>
                <a:gridCol w="1435100"/>
                <a:gridCol w="1435100"/>
                <a:gridCol w="1435100"/>
                <a:gridCol w="1435100"/>
                <a:gridCol w="1435100"/>
              </a:tblGrid>
              <a:tr h="370840">
                <a:tc>
                  <a:txBody>
                    <a:bodyPr/>
                    <a:lstStyle/>
                    <a:p>
                      <a:r>
                        <a:rPr lang="en-US" sz="1400" dirty="0" smtClean="0">
                          <a:solidFill>
                            <a:schemeClr val="tx1"/>
                          </a:solidFill>
                          <a:latin typeface="Arial" pitchFamily="34" charset="0"/>
                          <a:cs typeface="Arial" pitchFamily="34" charset="0"/>
                        </a:rPr>
                        <a:t>Name of Festival</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Festival Dates FY 12-13</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bg1"/>
                          </a:solidFill>
                          <a:latin typeface="Arial" pitchFamily="34" charset="0"/>
                          <a:cs typeface="Arial" pitchFamily="34" charset="0"/>
                        </a:rPr>
                        <a:t>Festival Visitors</a:t>
                      </a:r>
                      <a:r>
                        <a:rPr lang="en-US" sz="1400" baseline="0" dirty="0" smtClean="0">
                          <a:solidFill>
                            <a:schemeClr val="bg1"/>
                          </a:solidFill>
                          <a:latin typeface="Arial" pitchFamily="34" charset="0"/>
                          <a:cs typeface="Arial" pitchFamily="34" charset="0"/>
                        </a:rPr>
                        <a:t> </a:t>
                      </a:r>
                    </a:p>
                    <a:p>
                      <a:r>
                        <a:rPr lang="en-US" sz="1400" baseline="0" dirty="0" smtClean="0">
                          <a:solidFill>
                            <a:schemeClr val="bg1"/>
                          </a:solidFill>
                          <a:latin typeface="Arial" pitchFamily="34" charset="0"/>
                          <a:cs typeface="Arial" pitchFamily="34" charset="0"/>
                        </a:rPr>
                        <a:t>FY 12-13</a:t>
                      </a:r>
                      <a:endParaRPr lang="en-IN" sz="1400" dirty="0">
                        <a:solidFill>
                          <a:schemeClr val="bg1"/>
                        </a:solidFill>
                        <a:latin typeface="Arial" pitchFamily="34" charset="0"/>
                        <a:cs typeface="Arial" pitchFamily="34" charset="0"/>
                      </a:endParaRPr>
                    </a:p>
                  </a:txBody>
                  <a:tcPr>
                    <a:solidFill>
                      <a:schemeClr val="accent1">
                        <a:lumMod val="50000"/>
                      </a:schemeClr>
                    </a:solidFill>
                  </a:tcPr>
                </a:tc>
                <a:tc>
                  <a:txBody>
                    <a:bodyPr/>
                    <a:lstStyle/>
                    <a:p>
                      <a:r>
                        <a:rPr lang="en-US" sz="1400" dirty="0" smtClean="0">
                          <a:solidFill>
                            <a:schemeClr val="tx1"/>
                          </a:solidFill>
                          <a:latin typeface="Arial" pitchFamily="34" charset="0"/>
                          <a:cs typeface="Arial" pitchFamily="34" charset="0"/>
                        </a:rPr>
                        <a:t>Festival Dates FY 13-14</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bg1"/>
                          </a:solidFill>
                          <a:latin typeface="Arial" pitchFamily="34" charset="0"/>
                          <a:cs typeface="Arial" pitchFamily="34" charset="0"/>
                        </a:rPr>
                        <a:t>Festival Visitors</a:t>
                      </a:r>
                      <a:r>
                        <a:rPr lang="en-US" sz="1400" baseline="0" dirty="0" smtClean="0">
                          <a:solidFill>
                            <a:schemeClr val="bg1"/>
                          </a:solidFill>
                          <a:latin typeface="Arial" pitchFamily="34" charset="0"/>
                          <a:cs typeface="Arial" pitchFamily="34" charset="0"/>
                        </a:rPr>
                        <a:t> </a:t>
                      </a:r>
                    </a:p>
                    <a:p>
                      <a:r>
                        <a:rPr lang="en-US" sz="1400" baseline="0" dirty="0" smtClean="0">
                          <a:solidFill>
                            <a:schemeClr val="bg1"/>
                          </a:solidFill>
                          <a:latin typeface="Arial" pitchFamily="34" charset="0"/>
                          <a:cs typeface="Arial" pitchFamily="34" charset="0"/>
                        </a:rPr>
                        <a:t>FY 13-14</a:t>
                      </a:r>
                      <a:endParaRPr lang="en-IN" sz="1400" dirty="0">
                        <a:solidFill>
                          <a:schemeClr val="bg1"/>
                        </a:solidFill>
                        <a:latin typeface="Arial" pitchFamily="34" charset="0"/>
                        <a:cs typeface="Arial" pitchFamily="34" charset="0"/>
                      </a:endParaRPr>
                    </a:p>
                  </a:txBody>
                  <a:tcPr>
                    <a:solidFill>
                      <a:schemeClr val="accent1">
                        <a:lumMod val="50000"/>
                      </a:schemeClr>
                    </a:solidFill>
                  </a:tcPr>
                </a:tc>
                <a:tc>
                  <a:txBody>
                    <a:bodyPr/>
                    <a:lstStyle/>
                    <a:p>
                      <a:r>
                        <a:rPr lang="en-US" sz="1400" dirty="0" smtClean="0">
                          <a:solidFill>
                            <a:schemeClr val="tx1"/>
                          </a:solidFill>
                          <a:latin typeface="Arial" pitchFamily="34" charset="0"/>
                          <a:cs typeface="Arial" pitchFamily="34" charset="0"/>
                        </a:rPr>
                        <a:t>% Change</a:t>
                      </a:r>
                      <a:endParaRPr lang="en-IN" sz="1400" dirty="0">
                        <a:solidFill>
                          <a:schemeClr val="tx1"/>
                        </a:solidFill>
                        <a:latin typeface="Arial" pitchFamily="34" charset="0"/>
                        <a:cs typeface="Arial" pitchFamily="34" charset="0"/>
                      </a:endParaRPr>
                    </a:p>
                  </a:txBody>
                  <a:tcPr/>
                </a:tc>
              </a:tr>
              <a:tr h="370840">
                <a:tc>
                  <a:txBody>
                    <a:bodyPr/>
                    <a:lstStyle/>
                    <a:p>
                      <a:pPr>
                        <a:spcAft>
                          <a:spcPts val="0"/>
                        </a:spcAft>
                      </a:pPr>
                      <a:endParaRPr lang="en-IN" sz="1400" dirty="0">
                        <a:latin typeface="Arial" pitchFamily="34" charset="0"/>
                        <a:ea typeface="Calibri"/>
                        <a:cs typeface="Arial" pitchFamily="34" charset="0"/>
                      </a:endParaRPr>
                    </a:p>
                  </a:txBody>
                  <a:tcPr marL="68580" marR="68580" marT="0" marB="0"/>
                </a:tc>
                <a:tc>
                  <a:txBody>
                    <a:bodyPr/>
                    <a:lstStyle/>
                    <a:p>
                      <a:endParaRPr lang="en-IN" sz="1400" dirty="0">
                        <a:latin typeface="Arial" pitchFamily="34" charset="0"/>
                        <a:cs typeface="Arial" pitchFamily="34" charset="0"/>
                      </a:endParaRPr>
                    </a:p>
                  </a:txBody>
                  <a:tcPr/>
                </a:tc>
                <a:tc>
                  <a:txBody>
                    <a:bodyPr/>
                    <a:lstStyle/>
                    <a:p>
                      <a:pPr marL="0" algn="l" rtl="0" eaLnBrk="1" latinLnBrk="0" hangingPunct="1"/>
                      <a:endParaRPr kumimoji="0" lang="en-IN" sz="1400" kern="1200" dirty="0" smtClean="0">
                        <a:solidFill>
                          <a:schemeClr val="dk1"/>
                        </a:solidFill>
                        <a:latin typeface="Arial" pitchFamily="34" charset="0"/>
                        <a:ea typeface="+mn-ea"/>
                        <a:cs typeface="Arial" pitchFamily="34" charset="0"/>
                      </a:endParaRPr>
                    </a:p>
                  </a:txBody>
                  <a:tcPr/>
                </a:tc>
                <a:tc>
                  <a:txBody>
                    <a:bodyPr/>
                    <a:lstStyle/>
                    <a:p>
                      <a:endParaRPr lang="en-IN" sz="1400" dirty="0">
                        <a:latin typeface="Arial" pitchFamily="34" charset="0"/>
                        <a:cs typeface="Arial" pitchFamily="34" charset="0"/>
                      </a:endParaRPr>
                    </a:p>
                  </a:txBody>
                  <a:tcPr/>
                </a:tc>
                <a:tc>
                  <a:txBody>
                    <a:bodyPr/>
                    <a:lstStyle/>
                    <a:p>
                      <a:pPr marL="0" algn="l" rtl="0" eaLnBrk="1" latinLnBrk="0" hangingPunct="1"/>
                      <a:endParaRPr kumimoji="0" lang="en-IN" sz="1400" kern="1200" dirty="0" smtClean="0">
                        <a:solidFill>
                          <a:schemeClr val="dk1"/>
                        </a:solidFill>
                        <a:latin typeface="Arial" pitchFamily="34" charset="0"/>
                        <a:ea typeface="+mn-ea"/>
                        <a:cs typeface="Arial" pitchFamily="34" charset="0"/>
                      </a:endParaRPr>
                    </a:p>
                  </a:txBody>
                  <a:tcPr/>
                </a:tc>
                <a:tc>
                  <a:txBody>
                    <a:bodyPr/>
                    <a:lstStyle/>
                    <a:p>
                      <a:endParaRPr lang="en-US" sz="1400" dirty="0" smtClean="0">
                        <a:latin typeface="Arial" pitchFamily="34" charset="0"/>
                        <a:cs typeface="Arial" pitchFamily="34" charset="0"/>
                      </a:endParaRPr>
                    </a:p>
                  </a:txBody>
                  <a:tcPr/>
                </a:tc>
              </a:tr>
              <a:tr h="370840">
                <a:tc>
                  <a:txBody>
                    <a:bodyPr/>
                    <a:lstStyle/>
                    <a:p>
                      <a:pPr>
                        <a:spcAft>
                          <a:spcPts val="0"/>
                        </a:spcAft>
                      </a:pPr>
                      <a:r>
                        <a:rPr lang="en-IN" sz="1200" b="1" dirty="0">
                          <a:latin typeface="Arial" pitchFamily="34" charset="0"/>
                          <a:cs typeface="Arial" pitchFamily="34" charset="0"/>
                        </a:rPr>
                        <a:t>Brahmotsavam</a:t>
                      </a:r>
                      <a:endParaRPr lang="en-IN" sz="1200" b="1" dirty="0">
                        <a:latin typeface="Arial" pitchFamily="34" charset="0"/>
                        <a:ea typeface="Calibri"/>
                        <a:cs typeface="Arial" pitchFamily="34" charset="0"/>
                      </a:endParaRPr>
                    </a:p>
                  </a:txBody>
                  <a:tcPr marL="68580" marR="68580" marT="0" marB="0">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r>
                        <a:rPr lang="en-US" sz="1200" b="1" dirty="0" smtClean="0">
                          <a:latin typeface="Arial" pitchFamily="34" charset="0"/>
                          <a:cs typeface="Arial" pitchFamily="34" charset="0"/>
                        </a:rPr>
                        <a:t>Apr</a:t>
                      </a:r>
                      <a:r>
                        <a:rPr lang="en-US" sz="1200" b="1" baseline="0" dirty="0" smtClean="0">
                          <a:latin typeface="Arial" pitchFamily="34" charset="0"/>
                          <a:cs typeface="Arial" pitchFamily="34" charset="0"/>
                        </a:rPr>
                        <a:t> 5</a:t>
                      </a:r>
                      <a:r>
                        <a:rPr lang="en-US" sz="1200" b="1" baseline="30000" dirty="0" smtClean="0">
                          <a:latin typeface="Arial" pitchFamily="34" charset="0"/>
                          <a:cs typeface="Arial" pitchFamily="34" charset="0"/>
                        </a:rPr>
                        <a:t>th</a:t>
                      </a:r>
                      <a:r>
                        <a:rPr lang="en-US" sz="1200" b="1" baseline="0" dirty="0" smtClean="0">
                          <a:latin typeface="Arial" pitchFamily="34" charset="0"/>
                          <a:cs typeface="Arial" pitchFamily="34" charset="0"/>
                        </a:rPr>
                        <a:t> to 16</a:t>
                      </a:r>
                      <a:r>
                        <a:rPr lang="en-US" sz="1200" b="1" baseline="30000" dirty="0" smtClean="0">
                          <a:latin typeface="Arial" pitchFamily="34" charset="0"/>
                          <a:cs typeface="Arial" pitchFamily="34" charset="0"/>
                        </a:rPr>
                        <a:t>th</a:t>
                      </a:r>
                      <a:r>
                        <a:rPr lang="en-US" sz="1200" b="1" baseline="0" dirty="0" smtClean="0">
                          <a:latin typeface="Arial" pitchFamily="34" charset="0"/>
                          <a:cs typeface="Arial" pitchFamily="34" charset="0"/>
                        </a:rPr>
                        <a:t> </a:t>
                      </a:r>
                      <a:endParaRPr lang="en-IN" sz="1200" b="1" dirty="0">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marL="0" algn="l" rtl="0" eaLnBrk="1" latinLnBrk="0" hangingPunct="1"/>
                      <a:r>
                        <a:rPr kumimoji="0" lang="en-US" sz="1400" kern="1200" dirty="0" smtClean="0">
                          <a:latin typeface="Arial" pitchFamily="34" charset="0"/>
                          <a:cs typeface="Arial" pitchFamily="34" charset="0"/>
                        </a:rPr>
                        <a:t>97,041</a:t>
                      </a:r>
                      <a:endParaRPr kumimoji="0" lang="en-IN" sz="1400" kern="1200" dirty="0" smtClean="0">
                        <a:solidFill>
                          <a:schemeClr val="dk1"/>
                        </a:solidFill>
                        <a:latin typeface="Arial" pitchFamily="34" charset="0"/>
                        <a:ea typeface="+mn-ea"/>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r>
                        <a:rPr lang="en-US" sz="1200" b="1" dirty="0" smtClean="0">
                          <a:latin typeface="Arial" pitchFamily="34" charset="0"/>
                          <a:cs typeface="Arial" pitchFamily="34" charset="0"/>
                        </a:rPr>
                        <a:t>Apr 24</a:t>
                      </a:r>
                      <a:r>
                        <a:rPr lang="en-US" sz="1200" b="1" baseline="30000" dirty="0" smtClean="0">
                          <a:latin typeface="Arial" pitchFamily="34" charset="0"/>
                          <a:cs typeface="Arial" pitchFamily="34" charset="0"/>
                        </a:rPr>
                        <a:t>th</a:t>
                      </a:r>
                      <a:r>
                        <a:rPr lang="en-US" sz="1200" b="1" dirty="0" smtClean="0">
                          <a:latin typeface="Arial" pitchFamily="34" charset="0"/>
                          <a:cs typeface="Arial" pitchFamily="34" charset="0"/>
                        </a:rPr>
                        <a:t> to May</a:t>
                      </a:r>
                      <a:r>
                        <a:rPr lang="en-US" sz="1200" b="1" baseline="0" dirty="0" smtClean="0">
                          <a:latin typeface="Arial" pitchFamily="34" charset="0"/>
                          <a:cs typeface="Arial" pitchFamily="34" charset="0"/>
                        </a:rPr>
                        <a:t> 5</a:t>
                      </a:r>
                      <a:r>
                        <a:rPr lang="en-US" sz="1200" b="1" baseline="30000" dirty="0" smtClean="0">
                          <a:latin typeface="Arial" pitchFamily="34" charset="0"/>
                          <a:cs typeface="Arial" pitchFamily="34" charset="0"/>
                        </a:rPr>
                        <a:t>th</a:t>
                      </a:r>
                      <a:r>
                        <a:rPr lang="en-US" sz="1200" b="1" baseline="0" dirty="0" smtClean="0">
                          <a:latin typeface="Arial" pitchFamily="34" charset="0"/>
                          <a:cs typeface="Arial" pitchFamily="34" charset="0"/>
                        </a:rPr>
                        <a:t> </a:t>
                      </a:r>
                      <a:endParaRPr lang="en-IN" sz="1200" b="1" dirty="0">
                        <a:latin typeface="Arial" pitchFamily="34" charset="0"/>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marL="0" algn="l" rtl="0" eaLnBrk="1" latinLnBrk="0" hangingPunct="1"/>
                      <a:r>
                        <a:rPr kumimoji="0" lang="en-IN" sz="1400" kern="1200" dirty="0" smtClean="0">
                          <a:latin typeface="Arial" pitchFamily="34" charset="0"/>
                          <a:cs typeface="Arial" pitchFamily="34" charset="0"/>
                        </a:rPr>
                        <a:t>1,05,933</a:t>
                      </a:r>
                      <a:endParaRPr kumimoji="0" lang="en-IN" sz="1400" kern="1200" dirty="0" smtClean="0">
                        <a:solidFill>
                          <a:schemeClr val="dk1"/>
                        </a:solidFill>
                        <a:latin typeface="Arial" pitchFamily="34" charset="0"/>
                        <a:ea typeface="+mn-ea"/>
                        <a:cs typeface="Arial" pitchFamily="34" charset="0"/>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r>
                        <a:rPr lang="en-US" sz="1400" dirty="0" smtClean="0">
                          <a:latin typeface="Arial" pitchFamily="34" charset="0"/>
                          <a:cs typeface="Arial" pitchFamily="34" charset="0"/>
                        </a:rPr>
                        <a:t>9% Increase</a:t>
                      </a: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r>
              <a:tr h="370840">
                <a:tc>
                  <a:txBody>
                    <a:bodyPr/>
                    <a:lstStyle/>
                    <a:p>
                      <a:pPr>
                        <a:spcAft>
                          <a:spcPts val="0"/>
                        </a:spcAft>
                      </a:pPr>
                      <a:endParaRPr lang="en-IN" sz="1200" b="1" dirty="0">
                        <a:latin typeface="Arial" pitchFamily="34" charset="0"/>
                        <a:ea typeface="Calibri"/>
                        <a:cs typeface="Arial" pitchFamily="34" charset="0"/>
                      </a:endParaRPr>
                    </a:p>
                  </a:txBody>
                  <a:tcPr marL="68580" marR="68580" marT="0" marB="0"/>
                </a:tc>
                <a:tc>
                  <a:txBody>
                    <a:bodyPr/>
                    <a:lstStyle/>
                    <a:p>
                      <a:endParaRPr lang="en-IN" sz="1200" b="1" dirty="0">
                        <a:latin typeface="Arial" pitchFamily="34" charset="0"/>
                        <a:cs typeface="Arial" pitchFamily="34" charset="0"/>
                      </a:endParaRPr>
                    </a:p>
                  </a:txBody>
                  <a:tcPr/>
                </a:tc>
                <a:tc>
                  <a:txBody>
                    <a:bodyPr/>
                    <a:lstStyle/>
                    <a:p>
                      <a:endParaRPr lang="en-IN" sz="1400" dirty="0">
                        <a:latin typeface="Arial" pitchFamily="34" charset="0"/>
                        <a:cs typeface="Arial" pitchFamily="34" charset="0"/>
                      </a:endParaRPr>
                    </a:p>
                  </a:txBody>
                  <a:tcPr/>
                </a:tc>
                <a:tc>
                  <a:txBody>
                    <a:bodyPr/>
                    <a:lstStyle/>
                    <a:p>
                      <a:endParaRPr lang="en-IN" sz="1200" b="1" dirty="0">
                        <a:latin typeface="Arial" pitchFamily="34" charset="0"/>
                        <a:cs typeface="Arial" pitchFamily="34" charset="0"/>
                      </a:endParaRPr>
                    </a:p>
                  </a:txBody>
                  <a:tcPr/>
                </a:tc>
                <a:tc>
                  <a:txBody>
                    <a:bodyPr/>
                    <a:lstStyle/>
                    <a:p>
                      <a:endParaRPr lang="en-IN" sz="1400">
                        <a:latin typeface="Arial" pitchFamily="34" charset="0"/>
                        <a:cs typeface="Arial" pitchFamily="34" charset="0"/>
                      </a:endParaRPr>
                    </a:p>
                  </a:txBody>
                  <a:tcPr/>
                </a:tc>
                <a:tc>
                  <a:txBody>
                    <a:bodyPr/>
                    <a:lstStyle/>
                    <a:p>
                      <a:endParaRPr lang="en-IN" sz="1400" dirty="0">
                        <a:latin typeface="Arial" pitchFamily="34" charset="0"/>
                        <a:cs typeface="Arial" pitchFamily="34" charset="0"/>
                      </a:endParaRPr>
                    </a:p>
                  </a:txBody>
                  <a:tcPr/>
                </a:tc>
              </a:tr>
              <a:tr h="370840">
                <a:tc>
                  <a:txBody>
                    <a:bodyPr/>
                    <a:lstStyle/>
                    <a:p>
                      <a:pPr>
                        <a:spcAft>
                          <a:spcPts val="0"/>
                        </a:spcAft>
                      </a:pPr>
                      <a:r>
                        <a:rPr lang="en-IN" sz="1200" b="1" dirty="0">
                          <a:latin typeface="Arial" pitchFamily="34" charset="0"/>
                          <a:cs typeface="Arial" pitchFamily="34" charset="0"/>
                        </a:rPr>
                        <a:t>Janmastami</a:t>
                      </a:r>
                      <a:endParaRPr lang="en-IN" sz="1200" b="1" dirty="0">
                        <a:latin typeface="Arial" pitchFamily="34" charset="0"/>
                        <a:ea typeface="Calibri"/>
                        <a:cs typeface="Arial" pitchFamily="34" charset="0"/>
                      </a:endParaRPr>
                    </a:p>
                  </a:txBody>
                  <a:tcPr marL="68580" marR="68580" marT="0" marB="0">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r>
                        <a:rPr lang="en-US" sz="1200" b="1" dirty="0" smtClean="0">
                          <a:latin typeface="Arial" pitchFamily="34" charset="0"/>
                          <a:cs typeface="Arial" pitchFamily="34" charset="0"/>
                        </a:rPr>
                        <a:t>Aug 9</a:t>
                      </a:r>
                      <a:r>
                        <a:rPr lang="en-US" sz="1200" b="1" baseline="30000" dirty="0" smtClean="0">
                          <a:latin typeface="Arial" pitchFamily="34" charset="0"/>
                          <a:cs typeface="Arial" pitchFamily="34" charset="0"/>
                        </a:rPr>
                        <a:t>th</a:t>
                      </a:r>
                      <a:r>
                        <a:rPr lang="en-US" sz="1200" b="1" dirty="0" smtClean="0">
                          <a:latin typeface="Arial" pitchFamily="34" charset="0"/>
                          <a:cs typeface="Arial" pitchFamily="34" charset="0"/>
                        </a:rPr>
                        <a:t> &amp; 10</a:t>
                      </a:r>
                      <a:r>
                        <a:rPr lang="en-US" sz="1200" b="1" baseline="30000" dirty="0" smtClean="0">
                          <a:latin typeface="Arial" pitchFamily="34" charset="0"/>
                          <a:cs typeface="Arial" pitchFamily="34" charset="0"/>
                        </a:rPr>
                        <a:t>th</a:t>
                      </a:r>
                      <a:r>
                        <a:rPr lang="en-US" sz="1200" b="1" baseline="0" dirty="0" smtClean="0">
                          <a:latin typeface="Arial" pitchFamily="34" charset="0"/>
                          <a:cs typeface="Arial" pitchFamily="34" charset="0"/>
                        </a:rPr>
                        <a:t> </a:t>
                      </a:r>
                      <a:endParaRPr lang="en-IN" sz="1200" b="1" dirty="0">
                        <a:latin typeface="Arial" pitchFamily="34" charset="0"/>
                        <a:cs typeface="Arial" pitchFamily="34" charset="0"/>
                      </a:endParaRPr>
                    </a:p>
                  </a:txBody>
                  <a:tc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r>
                        <a:rPr kumimoji="0" lang="en-IN" sz="1400" kern="1200" dirty="0" smtClean="0">
                          <a:latin typeface="Arial" pitchFamily="34" charset="0"/>
                          <a:cs typeface="Arial" pitchFamily="34" charset="0"/>
                        </a:rPr>
                        <a:t>1,10,193</a:t>
                      </a:r>
                      <a:endParaRPr lang="en-IN" sz="1400" dirty="0">
                        <a:latin typeface="Arial" pitchFamily="34" charset="0"/>
                        <a:cs typeface="Arial" pitchFamily="34" charset="0"/>
                      </a:endParaRPr>
                    </a:p>
                  </a:txBody>
                  <a:tc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r>
                        <a:rPr lang="en-US" sz="1200" b="1" dirty="0" smtClean="0">
                          <a:latin typeface="Arial" pitchFamily="34" charset="0"/>
                          <a:cs typeface="Arial" pitchFamily="34" charset="0"/>
                        </a:rPr>
                        <a:t>Aug 27</a:t>
                      </a:r>
                      <a:r>
                        <a:rPr lang="en-US" sz="1200" b="1" baseline="30000" dirty="0" smtClean="0">
                          <a:latin typeface="Arial" pitchFamily="34" charset="0"/>
                          <a:cs typeface="Arial" pitchFamily="34" charset="0"/>
                        </a:rPr>
                        <a:t>th</a:t>
                      </a:r>
                      <a:r>
                        <a:rPr lang="en-US" sz="1200" b="1" dirty="0" smtClean="0">
                          <a:latin typeface="Arial" pitchFamily="34" charset="0"/>
                          <a:cs typeface="Arial" pitchFamily="34" charset="0"/>
                        </a:rPr>
                        <a:t> to 28</a:t>
                      </a:r>
                      <a:r>
                        <a:rPr lang="en-US" sz="1200" b="1" baseline="30000" dirty="0" smtClean="0">
                          <a:latin typeface="Arial" pitchFamily="34" charset="0"/>
                          <a:cs typeface="Arial" pitchFamily="34" charset="0"/>
                        </a:rPr>
                        <a:t>th</a:t>
                      </a:r>
                      <a:r>
                        <a:rPr lang="en-US" sz="1200" b="1" dirty="0" smtClean="0">
                          <a:latin typeface="Arial" pitchFamily="34" charset="0"/>
                          <a:cs typeface="Arial" pitchFamily="34" charset="0"/>
                        </a:rPr>
                        <a:t> </a:t>
                      </a:r>
                      <a:endParaRPr lang="en-IN" sz="1200" b="1" dirty="0">
                        <a:latin typeface="Arial" pitchFamily="34" charset="0"/>
                        <a:cs typeface="Arial" pitchFamily="34" charset="0"/>
                      </a:endParaRPr>
                    </a:p>
                  </a:txBody>
                  <a:tc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r>
                        <a:rPr lang="en-US" sz="1400" dirty="0" smtClean="0">
                          <a:latin typeface="Arial" pitchFamily="34" charset="0"/>
                          <a:cs typeface="Arial" pitchFamily="34" charset="0"/>
                        </a:rPr>
                        <a:t>1,09,571</a:t>
                      </a:r>
                      <a:endParaRPr lang="en-IN" sz="1400" dirty="0">
                        <a:latin typeface="Arial" pitchFamily="34" charset="0"/>
                        <a:cs typeface="Arial" pitchFamily="34" charset="0"/>
                      </a:endParaRPr>
                    </a:p>
                  </a:txBody>
                  <a:tc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r>
                        <a:rPr lang="en-US" sz="1400" b="1" dirty="0" smtClean="0">
                          <a:solidFill>
                            <a:schemeClr val="tx1"/>
                          </a:solidFill>
                          <a:latin typeface="Arial" pitchFamily="34" charset="0"/>
                          <a:cs typeface="Arial" pitchFamily="34" charset="0"/>
                        </a:rPr>
                        <a:t>1 % Decrease</a:t>
                      </a:r>
                      <a:endParaRPr lang="en-IN" sz="1400" b="1" dirty="0">
                        <a:solidFill>
                          <a:schemeClr val="tx1"/>
                        </a:solidFill>
                        <a:latin typeface="Arial" pitchFamily="34" charset="0"/>
                        <a:cs typeface="Arial" pitchFamily="34" charset="0"/>
                      </a:endParaRPr>
                    </a:p>
                  </a:txBody>
                  <a:tc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r>
              <a:tr h="370840">
                <a:tc>
                  <a:txBody>
                    <a:bodyPr/>
                    <a:lstStyle/>
                    <a:p>
                      <a:pPr>
                        <a:spcAft>
                          <a:spcPts val="0"/>
                        </a:spcAft>
                      </a:pPr>
                      <a:endParaRPr lang="en-IN" sz="1200" b="1" dirty="0">
                        <a:latin typeface="Arial" pitchFamily="34" charset="0"/>
                        <a:ea typeface="Calibri"/>
                        <a:cs typeface="Arial" pitchFamily="34" charset="0"/>
                      </a:endParaRPr>
                    </a:p>
                  </a:txBody>
                  <a:tcPr marL="68580" marR="68580" marT="0" marB="0"/>
                </a:tc>
                <a:tc>
                  <a:txBody>
                    <a:bodyPr/>
                    <a:lstStyle/>
                    <a:p>
                      <a:endParaRPr lang="en-IN" sz="1200" b="1" dirty="0">
                        <a:latin typeface="Arial" pitchFamily="34" charset="0"/>
                        <a:cs typeface="Arial" pitchFamily="34" charset="0"/>
                      </a:endParaRPr>
                    </a:p>
                  </a:txBody>
                  <a:tcPr/>
                </a:tc>
                <a:tc>
                  <a:txBody>
                    <a:bodyPr/>
                    <a:lstStyle/>
                    <a:p>
                      <a:endParaRPr lang="en-IN" sz="1400" dirty="0">
                        <a:latin typeface="Arial" pitchFamily="34" charset="0"/>
                        <a:cs typeface="Arial" pitchFamily="34" charset="0"/>
                      </a:endParaRPr>
                    </a:p>
                  </a:txBody>
                  <a:tcPr/>
                </a:tc>
                <a:tc>
                  <a:txBody>
                    <a:bodyPr/>
                    <a:lstStyle/>
                    <a:p>
                      <a:endParaRPr lang="en-IN" sz="1200" b="1" dirty="0">
                        <a:latin typeface="Arial" pitchFamily="34" charset="0"/>
                        <a:cs typeface="Arial" pitchFamily="34" charset="0"/>
                      </a:endParaRPr>
                    </a:p>
                  </a:txBody>
                  <a:tcPr/>
                </a:tc>
                <a:tc>
                  <a:txBody>
                    <a:bodyPr/>
                    <a:lstStyle/>
                    <a:p>
                      <a:endParaRPr lang="en-IN" sz="1400" dirty="0">
                        <a:latin typeface="Arial" pitchFamily="34" charset="0"/>
                        <a:cs typeface="Arial" pitchFamily="34" charset="0"/>
                      </a:endParaRPr>
                    </a:p>
                  </a:txBody>
                  <a:tcPr/>
                </a:tc>
                <a:tc>
                  <a:txBody>
                    <a:bodyPr/>
                    <a:lstStyle/>
                    <a:p>
                      <a:endParaRPr lang="en-IN" sz="1400" dirty="0">
                        <a:latin typeface="Arial" pitchFamily="34" charset="0"/>
                        <a:cs typeface="Arial" pitchFamily="34" charset="0"/>
                      </a:endParaRPr>
                    </a:p>
                  </a:txBody>
                  <a:tcPr/>
                </a:tc>
              </a:tr>
              <a:tr h="370840">
                <a:tc>
                  <a:txBody>
                    <a:bodyPr/>
                    <a:lstStyle/>
                    <a:p>
                      <a:pPr marL="0" algn="l" rtl="0" eaLnBrk="1" latinLnBrk="0" hangingPunct="1">
                        <a:spcAft>
                          <a:spcPts val="0"/>
                        </a:spcAft>
                      </a:pPr>
                      <a:r>
                        <a:rPr kumimoji="0" lang="en-IN" sz="1200" b="1" kern="1200" dirty="0" smtClean="0">
                          <a:latin typeface="Arial" pitchFamily="34" charset="0"/>
                          <a:cs typeface="Arial" pitchFamily="34" charset="0"/>
                        </a:rPr>
                        <a:t>Vaikuntha </a:t>
                      </a:r>
                      <a:r>
                        <a:rPr kumimoji="0" lang="en-IN" sz="1200" b="1" kern="1200" dirty="0" err="1" smtClean="0">
                          <a:latin typeface="Arial" pitchFamily="34" charset="0"/>
                          <a:cs typeface="Arial" pitchFamily="34" charset="0"/>
                        </a:rPr>
                        <a:t>Ekadashi</a:t>
                      </a:r>
                      <a:endParaRPr kumimoji="0" lang="en-IN" sz="1200" b="1" kern="1200" dirty="0" smtClean="0">
                        <a:solidFill>
                          <a:schemeClr val="dk1"/>
                        </a:solidFill>
                        <a:latin typeface="Arial" pitchFamily="34" charset="0"/>
                        <a:ea typeface="+mn-ea"/>
                        <a:cs typeface="Arial" pitchFamily="34"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l" rtl="0" eaLnBrk="1" latinLnBrk="0" hangingPunct="1"/>
                      <a:r>
                        <a:rPr kumimoji="0" lang="en-US" sz="1200" b="1" kern="1200" dirty="0" smtClean="0">
                          <a:latin typeface="Arial" pitchFamily="34" charset="0"/>
                          <a:cs typeface="Arial" pitchFamily="34" charset="0"/>
                        </a:rPr>
                        <a:t>Dec </a:t>
                      </a:r>
                      <a:r>
                        <a:rPr kumimoji="0" lang="en-US" sz="1200" b="1" kern="1200" dirty="0" smtClean="0">
                          <a:solidFill>
                            <a:schemeClr val="dk1"/>
                          </a:solidFill>
                          <a:latin typeface="Arial" pitchFamily="34" charset="0"/>
                          <a:ea typeface="+mn-ea"/>
                          <a:cs typeface="Arial" pitchFamily="34" charset="0"/>
                        </a:rPr>
                        <a:t>23rd </a:t>
                      </a:r>
                      <a:r>
                        <a:rPr kumimoji="0" lang="en-US" sz="1200" b="1" kern="1200" dirty="0" smtClean="0">
                          <a:latin typeface="Arial" pitchFamily="34" charset="0"/>
                          <a:cs typeface="Arial" pitchFamily="34" charset="0"/>
                        </a:rPr>
                        <a:t>  </a:t>
                      </a:r>
                      <a:endParaRPr kumimoji="0" lang="en-IN" sz="1200" b="1" kern="1200" dirty="0" smtClean="0">
                        <a:solidFill>
                          <a:schemeClr val="dk1"/>
                        </a:solidFill>
                        <a:latin typeface="Arial" pitchFamily="34" charset="0"/>
                        <a:ea typeface="+mn-ea"/>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l" rtl="0" eaLnBrk="1" latinLnBrk="0" hangingPunct="1"/>
                      <a:r>
                        <a:rPr kumimoji="0" lang="en-IN" sz="1400" kern="1200" dirty="0" smtClean="0">
                          <a:latin typeface="Arial" pitchFamily="34" charset="0"/>
                          <a:cs typeface="Arial" pitchFamily="34" charset="0"/>
                        </a:rPr>
                        <a:t>81,849</a:t>
                      </a:r>
                      <a:endParaRPr kumimoji="0" lang="en-IN" sz="1400" kern="1200" dirty="0" smtClean="0">
                        <a:solidFill>
                          <a:schemeClr val="dk1"/>
                        </a:solidFill>
                        <a:latin typeface="Arial" pitchFamily="34" charset="0"/>
                        <a:ea typeface="+mn-ea"/>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l" rtl="0" eaLnBrk="1" latinLnBrk="0" hangingPunct="1"/>
                      <a:r>
                        <a:rPr kumimoji="0" lang="en-US" sz="1200" b="1" kern="1200" dirty="0" smtClean="0">
                          <a:latin typeface="Arial" pitchFamily="34" charset="0"/>
                          <a:cs typeface="Arial" pitchFamily="34" charset="0"/>
                        </a:rPr>
                        <a:t>Jan 11th</a:t>
                      </a:r>
                      <a:r>
                        <a:rPr kumimoji="0" lang="en-US" sz="1200" b="1" kern="1200" baseline="0" dirty="0" smtClean="0">
                          <a:latin typeface="Arial" pitchFamily="34" charset="0"/>
                          <a:cs typeface="Arial" pitchFamily="34" charset="0"/>
                        </a:rPr>
                        <a:t> </a:t>
                      </a:r>
                      <a:endParaRPr kumimoji="0" lang="en-IN" sz="1200" b="1" kern="1200" dirty="0" smtClean="0">
                        <a:solidFill>
                          <a:schemeClr val="dk1"/>
                        </a:solidFill>
                        <a:latin typeface="Arial" pitchFamily="34" charset="0"/>
                        <a:ea typeface="+mn-ea"/>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l" rtl="0" eaLnBrk="1" latinLnBrk="0" hangingPunct="1"/>
                      <a:r>
                        <a:rPr kumimoji="0" lang="en-US" sz="1400" kern="1200" dirty="0" smtClean="0">
                          <a:latin typeface="Arial" pitchFamily="34" charset="0"/>
                          <a:cs typeface="Arial" pitchFamily="34" charset="0"/>
                        </a:rPr>
                        <a:t>73,358</a:t>
                      </a:r>
                      <a:endParaRPr kumimoji="0" lang="en-IN" sz="1400" kern="1200" dirty="0" smtClean="0">
                        <a:solidFill>
                          <a:schemeClr val="dk1"/>
                        </a:solidFill>
                        <a:latin typeface="Arial" pitchFamily="34" charset="0"/>
                        <a:ea typeface="+mn-ea"/>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l" rtl="0" eaLnBrk="1" latinLnBrk="0" hangingPunct="1"/>
                      <a:r>
                        <a:rPr kumimoji="0" lang="en-US" sz="1400" b="1" kern="1200" dirty="0" smtClean="0">
                          <a:solidFill>
                            <a:schemeClr val="tx1"/>
                          </a:solidFill>
                          <a:latin typeface="Arial" pitchFamily="34" charset="0"/>
                          <a:cs typeface="Arial" pitchFamily="34" charset="0"/>
                        </a:rPr>
                        <a:t>10% Decrease</a:t>
                      </a:r>
                      <a:endParaRPr kumimoji="0" lang="en-IN" sz="1400" b="1" kern="1200" dirty="0" smtClean="0">
                        <a:solidFill>
                          <a:schemeClr val="tx1"/>
                        </a:solidFill>
                        <a:latin typeface="Arial" pitchFamily="34" charset="0"/>
                        <a:ea typeface="+mn-ea"/>
                        <a:cs typeface="Arial" pitchFamily="34" charset="0"/>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bl>
          </a:graphicData>
        </a:graphic>
      </p:graphicFrame>
      <p:sp>
        <p:nvSpPr>
          <p:cNvPr id="6" name="TextBox 5"/>
          <p:cNvSpPr txBox="1"/>
          <p:nvPr/>
        </p:nvSpPr>
        <p:spPr>
          <a:xfrm>
            <a:off x="838200" y="4759960"/>
            <a:ext cx="7693902" cy="1323439"/>
          </a:xfrm>
          <a:prstGeom prst="rect">
            <a:avLst/>
          </a:prstGeom>
          <a:solidFill>
            <a:schemeClr val="bg2"/>
          </a:solidFill>
          <a:ln>
            <a:solidFill>
              <a:schemeClr val="bg2"/>
            </a:solidFill>
          </a:ln>
        </p:spPr>
        <p:txBody>
          <a:bodyPr wrap="none" rtlCol="0">
            <a:spAutoFit/>
          </a:bodyPr>
          <a:lstStyle/>
          <a:p>
            <a:pPr algn="ctr"/>
            <a:r>
              <a:rPr lang="en-US" sz="1600" b="1" dirty="0" smtClean="0">
                <a:solidFill>
                  <a:srgbClr val="C00000"/>
                </a:solidFill>
                <a:latin typeface="Arial" pitchFamily="34" charset="0"/>
                <a:cs typeface="Arial" pitchFamily="34" charset="0"/>
              </a:rPr>
              <a:t>Overall drop in Festival Crowd is marginal at 0.1%</a:t>
            </a:r>
          </a:p>
          <a:p>
            <a:pPr algn="ctr"/>
            <a:endParaRPr lang="en-US" sz="1600" b="1" dirty="0" smtClean="0">
              <a:solidFill>
                <a:srgbClr val="C00000"/>
              </a:solidFill>
              <a:latin typeface="Arial" pitchFamily="34" charset="0"/>
              <a:cs typeface="Arial" pitchFamily="34" charset="0"/>
            </a:endParaRPr>
          </a:p>
          <a:p>
            <a:pPr algn="ctr"/>
            <a:r>
              <a:rPr lang="en-US" sz="1600" b="1" dirty="0" smtClean="0">
                <a:solidFill>
                  <a:srgbClr val="C00000"/>
                </a:solidFill>
                <a:latin typeface="Arial" pitchFamily="34" charset="0"/>
                <a:cs typeface="Arial" pitchFamily="34" charset="0"/>
              </a:rPr>
              <a:t>Can more occasions in form of event/</a:t>
            </a:r>
            <a:r>
              <a:rPr lang="en-US" sz="1600" b="1" dirty="0" err="1" smtClean="0">
                <a:solidFill>
                  <a:srgbClr val="C00000"/>
                </a:solidFill>
                <a:latin typeface="Arial" pitchFamily="34" charset="0"/>
                <a:cs typeface="Arial" pitchFamily="34" charset="0"/>
              </a:rPr>
              <a:t>utsav</a:t>
            </a:r>
            <a:r>
              <a:rPr lang="en-US" sz="1600" b="1" dirty="0" smtClean="0">
                <a:solidFill>
                  <a:srgbClr val="C00000"/>
                </a:solidFill>
                <a:latin typeface="Arial" pitchFamily="34" charset="0"/>
                <a:cs typeface="Arial" pitchFamily="34" charset="0"/>
              </a:rPr>
              <a:t> increase footfall?</a:t>
            </a:r>
          </a:p>
          <a:p>
            <a:pPr algn="ctr"/>
            <a:endParaRPr lang="en-US" sz="1600" b="1" dirty="0" smtClean="0">
              <a:solidFill>
                <a:srgbClr val="C00000"/>
              </a:solidFill>
              <a:latin typeface="Arial" pitchFamily="34" charset="0"/>
              <a:cs typeface="Arial" pitchFamily="34" charset="0"/>
            </a:endParaRPr>
          </a:p>
          <a:p>
            <a:pPr algn="ctr"/>
            <a:r>
              <a:rPr lang="en-US" sz="1600" b="1" dirty="0" smtClean="0">
                <a:solidFill>
                  <a:srgbClr val="C00000"/>
                </a:solidFill>
                <a:latin typeface="Arial" pitchFamily="34" charset="0"/>
                <a:cs typeface="Arial" pitchFamily="34" charset="0"/>
              </a:rPr>
              <a:t>Can more synergy between PR and Dhananjaya Teams help increase footfall?</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5741" y="228600"/>
            <a:ext cx="4955203" cy="646331"/>
          </a:xfrm>
          <a:prstGeom prst="rect">
            <a:avLst/>
          </a:prstGeom>
          <a:noFill/>
        </p:spPr>
        <p:txBody>
          <a:bodyPr wrap="none" rtlCol="0">
            <a:spAutoFit/>
          </a:bodyPr>
          <a:lstStyle/>
          <a:p>
            <a:r>
              <a:rPr lang="en-US" sz="3600" b="1" dirty="0" smtClean="0">
                <a:latin typeface="Arial" pitchFamily="34" charset="0"/>
                <a:cs typeface="Arial" pitchFamily="34" charset="0"/>
              </a:rPr>
              <a:t>RECAP:OBJECTIVE 6</a:t>
            </a:r>
            <a:endParaRPr lang="en-IN" sz="3600" b="1" dirty="0">
              <a:latin typeface="Arial" pitchFamily="34" charset="0"/>
              <a:cs typeface="Arial" pitchFamily="34" charset="0"/>
            </a:endParaRPr>
          </a:p>
        </p:txBody>
      </p:sp>
      <p:graphicFrame>
        <p:nvGraphicFramePr>
          <p:cNvPr id="12" name="Chart 11"/>
          <p:cNvGraphicFramePr/>
          <p:nvPr/>
        </p:nvGraphicFramePr>
        <p:xfrm>
          <a:off x="0" y="1397000"/>
          <a:ext cx="6400800" cy="54610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http://mywholelife.us/wp-content/uploads/2013/11/thumbs-up2.jpg"/>
          <p:cNvPicPr>
            <a:picLocks noChangeAspect="1" noChangeArrowheads="1"/>
          </p:cNvPicPr>
          <p:nvPr/>
        </p:nvPicPr>
        <p:blipFill>
          <a:blip r:embed="rId4" cstate="print"/>
          <a:srcRect/>
          <a:stretch>
            <a:fillRect/>
          </a:stretch>
        </p:blipFill>
        <p:spPr bwMode="auto">
          <a:xfrm>
            <a:off x="8610600" y="1524000"/>
            <a:ext cx="533400" cy="457200"/>
          </a:xfrm>
          <a:prstGeom prst="rect">
            <a:avLst/>
          </a:prstGeom>
          <a:noFill/>
        </p:spPr>
      </p:pic>
      <p:sp>
        <p:nvSpPr>
          <p:cNvPr id="7" name="TextBox 6"/>
          <p:cNvSpPr txBox="1"/>
          <p:nvPr/>
        </p:nvSpPr>
        <p:spPr>
          <a:xfrm>
            <a:off x="5029199" y="1524000"/>
            <a:ext cx="4114801" cy="2031325"/>
          </a:xfrm>
          <a:prstGeom prst="rect">
            <a:avLst/>
          </a:prstGeom>
          <a:noFill/>
          <a:ln w="28575">
            <a:solidFill>
              <a:srgbClr val="00B050"/>
            </a:solidFill>
          </a:ln>
        </p:spPr>
        <p:txBody>
          <a:bodyPr wrap="square" rtlCol="0">
            <a:spAutoFit/>
          </a:bodyPr>
          <a:lstStyle/>
          <a:p>
            <a:pPr>
              <a:buFont typeface="Arial" pitchFamily="34" charset="0"/>
              <a:buChar char="•"/>
            </a:pPr>
            <a:r>
              <a:rPr lang="en-US" sz="1400" dirty="0" smtClean="0">
                <a:latin typeface="Arial" pitchFamily="34" charset="0"/>
                <a:cs typeface="Arial" pitchFamily="34" charset="0"/>
              </a:rPr>
              <a:t> Audit findings: Low non-conformance</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Cheque bounce instances, manageable</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Weekly meetings with House Leads</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Division performance sharing with House Leads</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PDC recovery exercise started</a:t>
            </a:r>
            <a:endParaRPr lang="en-IN" sz="1400" dirty="0">
              <a:latin typeface="Arial" pitchFamily="34" charset="0"/>
              <a:cs typeface="Arial" pitchFamily="34" charset="0"/>
            </a:endParaRPr>
          </a:p>
        </p:txBody>
      </p:sp>
      <p:pic>
        <p:nvPicPr>
          <p:cNvPr id="8" name="Picture 7" descr="http://thumbs.dreamstime.com/z/thumbs-down-button-8356282.jpg"/>
          <p:cNvPicPr>
            <a:picLocks noChangeAspect="1" noChangeArrowheads="1"/>
          </p:cNvPicPr>
          <p:nvPr/>
        </p:nvPicPr>
        <p:blipFill>
          <a:blip r:embed="rId5" cstate="print"/>
          <a:srcRect/>
          <a:stretch>
            <a:fillRect/>
          </a:stretch>
        </p:blipFill>
        <p:spPr bwMode="auto">
          <a:xfrm>
            <a:off x="8610600" y="3581400"/>
            <a:ext cx="533400" cy="533400"/>
          </a:xfrm>
          <a:prstGeom prst="rect">
            <a:avLst/>
          </a:prstGeom>
          <a:noFill/>
        </p:spPr>
      </p:pic>
      <p:sp>
        <p:nvSpPr>
          <p:cNvPr id="9" name="TextBox 8"/>
          <p:cNvSpPr txBox="1"/>
          <p:nvPr/>
        </p:nvSpPr>
        <p:spPr>
          <a:xfrm>
            <a:off x="5029200" y="3581400"/>
            <a:ext cx="4114800" cy="3323987"/>
          </a:xfrm>
          <a:prstGeom prst="rect">
            <a:avLst/>
          </a:prstGeom>
          <a:noFill/>
          <a:ln w="28575">
            <a:solidFill>
              <a:srgbClr val="FF0000"/>
            </a:solidFill>
          </a:ln>
        </p:spPr>
        <p:txBody>
          <a:bodyPr wrap="square" rtlCol="0">
            <a:spAutoFit/>
          </a:bodyPr>
          <a:lstStyle/>
          <a:p>
            <a:pPr>
              <a:buFont typeface="Arial" pitchFamily="34" charset="0"/>
              <a:buChar char="•"/>
            </a:pPr>
            <a:r>
              <a:rPr lang="en-US" sz="1400" dirty="0" smtClean="0">
                <a:latin typeface="Arial" pitchFamily="34" charset="0"/>
                <a:cs typeface="Arial" pitchFamily="34" charset="0"/>
              </a:rPr>
              <a:t>  Low new enrollment</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Less renewals</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Ownership by donation streams</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House Leads to change from being individual</a:t>
            </a:r>
          </a:p>
          <a:p>
            <a:r>
              <a:rPr lang="en-US" sz="1400" dirty="0" smtClean="0">
                <a:latin typeface="Arial" pitchFamily="34" charset="0"/>
                <a:cs typeface="Arial" pitchFamily="34" charset="0"/>
              </a:rPr>
              <a:t>    individual contributors</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SKU rationalization</a:t>
            </a:r>
          </a:p>
          <a:p>
            <a:pPr>
              <a:buFont typeface="Arial" pitchFamily="34" charset="0"/>
              <a:buChar char="•"/>
            </a:pPr>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Team needs to capitalize on cross department</a:t>
            </a:r>
          </a:p>
          <a:p>
            <a:r>
              <a:rPr lang="en-US" sz="1400" dirty="0" smtClean="0">
                <a:latin typeface="Arial" pitchFamily="34" charset="0"/>
                <a:cs typeface="Arial" pitchFamily="34" charset="0"/>
              </a:rPr>
              <a:t>    strengths</a:t>
            </a: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Functional skills enhancement</a:t>
            </a:r>
            <a:endParaRPr lang="en-IN"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2043" y="228600"/>
            <a:ext cx="6211957" cy="646331"/>
          </a:xfrm>
          <a:prstGeom prst="rect">
            <a:avLst/>
          </a:prstGeom>
          <a:noFill/>
        </p:spPr>
        <p:txBody>
          <a:bodyPr wrap="none" rtlCol="0">
            <a:spAutoFit/>
          </a:bodyPr>
          <a:lstStyle/>
          <a:p>
            <a:r>
              <a:rPr lang="en-US" sz="3600" b="1" dirty="0" smtClean="0">
                <a:latin typeface="Arial" pitchFamily="34" charset="0"/>
                <a:cs typeface="Arial" pitchFamily="34" charset="0"/>
              </a:rPr>
              <a:t>NEXT STEPS-OBJECTIVE 6</a:t>
            </a:r>
            <a:endParaRPr lang="en-IN" sz="3600" b="1" dirty="0">
              <a:latin typeface="Arial" pitchFamily="34" charset="0"/>
              <a:cs typeface="Arial" pitchFamily="34" charset="0"/>
            </a:endParaRPr>
          </a:p>
        </p:txBody>
      </p:sp>
      <p:sp>
        <p:nvSpPr>
          <p:cNvPr id="5" name="TextBox 4"/>
          <p:cNvSpPr txBox="1"/>
          <p:nvPr/>
        </p:nvSpPr>
        <p:spPr>
          <a:xfrm>
            <a:off x="2057400" y="1600200"/>
            <a:ext cx="5399235"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Dhananjaya, DCC, e-Presence, PR, Deity Services &amp; Festivals</a:t>
            </a:r>
            <a:endParaRPr lang="en-IN" sz="1400" b="1" dirty="0">
              <a:latin typeface="Arial" pitchFamily="34" charset="0"/>
              <a:cs typeface="Arial" pitchFamily="34" charset="0"/>
            </a:endParaRPr>
          </a:p>
        </p:txBody>
      </p:sp>
      <p:graphicFrame>
        <p:nvGraphicFramePr>
          <p:cNvPr id="6" name="Table 5"/>
          <p:cNvGraphicFramePr>
            <a:graphicFrameLocks noGrp="1"/>
          </p:cNvGraphicFramePr>
          <p:nvPr/>
        </p:nvGraphicFramePr>
        <p:xfrm>
          <a:off x="0" y="2209800"/>
          <a:ext cx="9144000" cy="4079240"/>
        </p:xfrm>
        <a:graphic>
          <a:graphicData uri="http://schemas.openxmlformats.org/drawingml/2006/table">
            <a:tbl>
              <a:tblPr firstRow="1" bandRow="1">
                <a:tableStyleId>{17292A2E-F333-43FB-9621-5CBBE7FDCDCB}</a:tableStyleId>
              </a:tblPr>
              <a:tblGrid>
                <a:gridCol w="4953000"/>
                <a:gridCol w="2133600"/>
                <a:gridCol w="2057400"/>
              </a:tblGrid>
              <a:tr h="370840">
                <a:tc>
                  <a:txBody>
                    <a:bodyPr/>
                    <a:lstStyle/>
                    <a:p>
                      <a:r>
                        <a:rPr lang="en-US" sz="1400" dirty="0" smtClean="0">
                          <a:solidFill>
                            <a:schemeClr val="tx1"/>
                          </a:solidFill>
                          <a:latin typeface="Arial" pitchFamily="34" charset="0"/>
                          <a:cs typeface="Arial" pitchFamily="34" charset="0"/>
                        </a:rPr>
                        <a:t>What</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Who</a:t>
                      </a:r>
                      <a:endParaRPr lang="en-IN" sz="1400" dirty="0">
                        <a:solidFill>
                          <a:schemeClr val="tx1"/>
                        </a:solidFill>
                        <a:latin typeface="Arial" pitchFamily="34" charset="0"/>
                        <a:cs typeface="Arial" pitchFamily="34" charset="0"/>
                      </a:endParaRPr>
                    </a:p>
                  </a:txBody>
                  <a:tcPr/>
                </a:tc>
                <a:tc>
                  <a:txBody>
                    <a:bodyPr/>
                    <a:lstStyle/>
                    <a:p>
                      <a:r>
                        <a:rPr lang="en-US" sz="1400" dirty="0" smtClean="0">
                          <a:solidFill>
                            <a:schemeClr val="tx1"/>
                          </a:solidFill>
                          <a:latin typeface="Arial" pitchFamily="34" charset="0"/>
                          <a:cs typeface="Arial" pitchFamily="34" charset="0"/>
                        </a:rPr>
                        <a:t>When</a:t>
                      </a:r>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r h="370840">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a:solidFill>
                          <a:schemeClr val="tx1"/>
                        </a:solidFill>
                        <a:latin typeface="Arial" pitchFamily="34" charset="0"/>
                        <a:cs typeface="Arial" pitchFamily="34" charset="0"/>
                      </a:endParaRPr>
                    </a:p>
                  </a:txBody>
                  <a:tcPr/>
                </a:tc>
                <a:tc>
                  <a:txBody>
                    <a:bodyPr/>
                    <a:lstStyle/>
                    <a:p>
                      <a:endParaRPr lang="en-IN" sz="1400"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892" y="2514600"/>
            <a:ext cx="7839775" cy="2246769"/>
          </a:xfrm>
          <a:prstGeom prst="rect">
            <a:avLst/>
          </a:prstGeom>
          <a:noFill/>
        </p:spPr>
        <p:txBody>
          <a:bodyPr wrap="none" rtlCol="0">
            <a:spAutoFit/>
          </a:bodyPr>
          <a:lstStyle/>
          <a:p>
            <a:pPr algn="ctr"/>
            <a:r>
              <a:rPr lang="en-US" sz="2800" b="1" dirty="0" smtClean="0">
                <a:latin typeface="Arial" pitchFamily="34" charset="0"/>
                <a:cs typeface="Arial" pitchFamily="34" charset="0"/>
              </a:rPr>
              <a:t>OBJECTIVE 8:</a:t>
            </a:r>
          </a:p>
          <a:p>
            <a:pPr algn="ctr"/>
            <a:endParaRPr lang="en-US" sz="1600" b="1" dirty="0" smtClean="0">
              <a:latin typeface="Arial" pitchFamily="34" charset="0"/>
              <a:cs typeface="Arial" pitchFamily="34" charset="0"/>
            </a:endParaRPr>
          </a:p>
          <a:p>
            <a:endParaRPr lang="en-IN" sz="1600" b="1" dirty="0" smtClean="0">
              <a:latin typeface="Arial" pitchFamily="34" charset="0"/>
              <a:cs typeface="Arial" pitchFamily="34" charset="0"/>
            </a:endParaRPr>
          </a:p>
          <a:p>
            <a:pPr algn="ctr"/>
            <a:r>
              <a:rPr lang="en-IN" sz="1600" b="1" dirty="0" smtClean="0">
                <a:latin typeface="Arial" pitchFamily="34" charset="0"/>
                <a:cs typeface="Arial" pitchFamily="34" charset="0"/>
              </a:rPr>
              <a:t> To create for-profit activities that helps to further Krishna consciousness and </a:t>
            </a:r>
          </a:p>
          <a:p>
            <a:pPr algn="ctr"/>
            <a:endParaRPr lang="en-IN" sz="1600" b="1" dirty="0" smtClean="0">
              <a:latin typeface="Arial" pitchFamily="34" charset="0"/>
              <a:cs typeface="Arial" pitchFamily="34" charset="0"/>
            </a:endParaRPr>
          </a:p>
          <a:p>
            <a:pPr algn="ctr"/>
            <a:r>
              <a:rPr lang="en-IN" sz="1600" b="1" dirty="0" smtClean="0">
                <a:latin typeface="Arial" pitchFamily="34" charset="0"/>
                <a:cs typeface="Arial" pitchFamily="34" charset="0"/>
              </a:rPr>
              <a:t>is also in line with the principles of Krishna consciousness, </a:t>
            </a:r>
          </a:p>
          <a:p>
            <a:pPr algn="ctr"/>
            <a:endParaRPr lang="en-IN" sz="1600" b="1" dirty="0" smtClean="0">
              <a:latin typeface="Arial" pitchFamily="34" charset="0"/>
              <a:cs typeface="Arial" pitchFamily="34" charset="0"/>
            </a:endParaRPr>
          </a:p>
          <a:p>
            <a:pPr algn="ctr"/>
            <a:r>
              <a:rPr lang="en-IN" sz="1600" b="1" dirty="0" smtClean="0">
                <a:latin typeface="Arial" pitchFamily="34" charset="0"/>
                <a:cs typeface="Arial" pitchFamily="34" charset="0"/>
              </a:rPr>
              <a:t>to meet the expenses of temple activities.</a:t>
            </a:r>
            <a:endParaRPr lang="en-IN" sz="1600" b="1" dirty="0">
              <a:latin typeface="Arial" pitchFamily="34" charset="0"/>
              <a:cs typeface="Arial" pitchFamily="34" charset="0"/>
            </a:endParaRPr>
          </a:p>
        </p:txBody>
      </p:sp>
      <p:sp>
        <p:nvSpPr>
          <p:cNvPr id="3" name="TextBox 2"/>
          <p:cNvSpPr txBox="1"/>
          <p:nvPr/>
        </p:nvSpPr>
        <p:spPr>
          <a:xfrm>
            <a:off x="2895600" y="5029200"/>
            <a:ext cx="3206327" cy="307777"/>
          </a:xfrm>
          <a:prstGeom prst="rect">
            <a:avLst/>
          </a:prstGeom>
          <a:solidFill>
            <a:schemeClr val="bg2"/>
          </a:solidFill>
          <a:ln w="28575">
            <a:solidFill>
              <a:schemeClr val="bg2">
                <a:lumMod val="75000"/>
              </a:schemeClr>
            </a:solidFill>
          </a:ln>
        </p:spPr>
        <p:txBody>
          <a:bodyPr wrap="none" rtlCol="0">
            <a:spAutoFit/>
          </a:bodyPr>
          <a:lstStyle/>
          <a:p>
            <a:r>
              <a:rPr lang="en-US" sz="1400" b="1" dirty="0" smtClean="0">
                <a:latin typeface="Arial" pitchFamily="34" charset="0"/>
                <a:cs typeface="Arial" pitchFamily="34" charset="0"/>
              </a:rPr>
              <a:t>Revenue Block, Facilities &amp; Utilities</a:t>
            </a:r>
            <a:endParaRPr lang="en-IN"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228600"/>
            <a:ext cx="6160854" cy="646331"/>
          </a:xfrm>
          <a:prstGeom prst="rect">
            <a:avLst/>
          </a:prstGeom>
          <a:noFill/>
        </p:spPr>
        <p:txBody>
          <a:bodyPr wrap="none" rtlCol="0">
            <a:spAutoFit/>
          </a:bodyPr>
          <a:lstStyle/>
          <a:p>
            <a:r>
              <a:rPr lang="en-US" sz="3600" b="1" dirty="0" smtClean="0">
                <a:latin typeface="Arial" pitchFamily="34" charset="0"/>
                <a:cs typeface="Arial" pitchFamily="34" charset="0"/>
              </a:rPr>
              <a:t>REVENUE OF ALL TRUSTS</a:t>
            </a:r>
            <a:endParaRPr lang="en-IN" sz="3600" b="1" dirty="0">
              <a:latin typeface="Arial" pitchFamily="34" charset="0"/>
              <a:cs typeface="Arial" pitchFamily="34" charset="0"/>
            </a:endParaRPr>
          </a:p>
        </p:txBody>
      </p:sp>
      <p:graphicFrame>
        <p:nvGraphicFramePr>
          <p:cNvPr id="5" name="Chart 4"/>
          <p:cNvGraphicFramePr/>
          <p:nvPr/>
        </p:nvGraphicFramePr>
        <p:xfrm>
          <a:off x="0" y="1600200"/>
          <a:ext cx="89916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391400" y="6400800"/>
            <a:ext cx="17526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All values in lacs.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389" y="304800"/>
            <a:ext cx="7521611" cy="523220"/>
          </a:xfrm>
          <a:prstGeom prst="rect">
            <a:avLst/>
          </a:prstGeom>
          <a:noFill/>
        </p:spPr>
        <p:txBody>
          <a:bodyPr wrap="none" rtlCol="0">
            <a:spAutoFit/>
          </a:bodyPr>
          <a:lstStyle/>
          <a:p>
            <a:r>
              <a:rPr lang="en-US" sz="2800" b="1" dirty="0" smtClean="0">
                <a:latin typeface="Arial" pitchFamily="34" charset="0"/>
                <a:cs typeface="Arial" pitchFamily="34" charset="0"/>
              </a:rPr>
              <a:t>REVENUE OF SST; BOOKS &amp; NON BOOKS</a:t>
            </a:r>
            <a:endParaRPr lang="en-IN" sz="2800" b="1" dirty="0">
              <a:latin typeface="Arial" pitchFamily="34" charset="0"/>
              <a:cs typeface="Arial" pitchFamily="34" charset="0"/>
            </a:endParaRPr>
          </a:p>
        </p:txBody>
      </p:sp>
      <p:graphicFrame>
        <p:nvGraphicFramePr>
          <p:cNvPr id="5" name="Chart 4"/>
          <p:cNvGraphicFramePr/>
          <p:nvPr/>
        </p:nvGraphicFramePr>
        <p:xfrm>
          <a:off x="0" y="1600200"/>
          <a:ext cx="89916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391400" y="6400800"/>
            <a:ext cx="17526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All values in lacs.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7651" y="304800"/>
            <a:ext cx="7736349" cy="523220"/>
          </a:xfrm>
          <a:prstGeom prst="rect">
            <a:avLst/>
          </a:prstGeom>
          <a:noFill/>
        </p:spPr>
        <p:txBody>
          <a:bodyPr wrap="none" rtlCol="0">
            <a:spAutoFit/>
          </a:bodyPr>
          <a:lstStyle/>
          <a:p>
            <a:r>
              <a:rPr lang="en-US" sz="2800" b="1" dirty="0" smtClean="0">
                <a:latin typeface="Arial" pitchFamily="34" charset="0"/>
                <a:cs typeface="Arial" pitchFamily="34" charset="0"/>
              </a:rPr>
              <a:t>REVENUE OF SST; EXTERNAL &amp; INTERNAL</a:t>
            </a:r>
            <a:endParaRPr lang="en-IN" sz="2800" b="1" dirty="0">
              <a:latin typeface="Arial" pitchFamily="34" charset="0"/>
              <a:cs typeface="Arial" pitchFamily="34" charset="0"/>
            </a:endParaRPr>
          </a:p>
        </p:txBody>
      </p:sp>
      <p:graphicFrame>
        <p:nvGraphicFramePr>
          <p:cNvPr id="5" name="Chart 4"/>
          <p:cNvGraphicFramePr/>
          <p:nvPr/>
        </p:nvGraphicFramePr>
        <p:xfrm>
          <a:off x="0" y="1600200"/>
          <a:ext cx="89916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391400" y="6400800"/>
            <a:ext cx="17526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All values in lacs.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505" y="381000"/>
            <a:ext cx="2975495" cy="523220"/>
          </a:xfrm>
          <a:prstGeom prst="rect">
            <a:avLst/>
          </a:prstGeom>
          <a:noFill/>
        </p:spPr>
        <p:txBody>
          <a:bodyPr wrap="none" rtlCol="0">
            <a:spAutoFit/>
          </a:bodyPr>
          <a:lstStyle/>
          <a:p>
            <a:r>
              <a:rPr lang="en-US" sz="2800" b="1" dirty="0" smtClean="0">
                <a:latin typeface="Arial" pitchFamily="34" charset="0"/>
                <a:cs typeface="Arial" pitchFamily="34" charset="0"/>
              </a:rPr>
              <a:t>REVENUE OF IC</a:t>
            </a:r>
            <a:endParaRPr lang="en-IN" sz="2800" b="1" dirty="0">
              <a:latin typeface="Arial" pitchFamily="34" charset="0"/>
              <a:cs typeface="Arial" pitchFamily="34" charset="0"/>
            </a:endParaRPr>
          </a:p>
        </p:txBody>
      </p:sp>
      <p:graphicFrame>
        <p:nvGraphicFramePr>
          <p:cNvPr id="5" name="Chart 4"/>
          <p:cNvGraphicFramePr/>
          <p:nvPr/>
        </p:nvGraphicFramePr>
        <p:xfrm>
          <a:off x="0" y="1600200"/>
          <a:ext cx="89916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391400" y="6400800"/>
            <a:ext cx="17526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All values in lacs.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1524000"/>
          <a:ext cx="9144000" cy="5114925"/>
        </p:xfrm>
        <a:graphic>
          <a:graphicData uri="http://schemas.openxmlformats.org/drawingml/2006/table">
            <a:tbl>
              <a:tblPr firstRow="1" bandRow="1">
                <a:tableStyleId>{5C22544A-7EE6-4342-B048-85BDC9FD1C3A}</a:tableStyleId>
              </a:tblPr>
              <a:tblGrid>
                <a:gridCol w="1828800"/>
                <a:gridCol w="990600"/>
                <a:gridCol w="1066800"/>
                <a:gridCol w="838200"/>
                <a:gridCol w="4419600"/>
              </a:tblGrid>
              <a:tr h="228600">
                <a:tc>
                  <a:txBody>
                    <a:bodyPr/>
                    <a:lstStyle/>
                    <a:p>
                      <a:r>
                        <a:rPr lang="en-US" sz="1200" b="1" dirty="0" smtClean="0">
                          <a:solidFill>
                            <a:schemeClr val="bg1"/>
                          </a:solidFill>
                          <a:latin typeface="Arial" pitchFamily="34" charset="0"/>
                          <a:cs typeface="Arial" pitchFamily="34" charset="0"/>
                        </a:rPr>
                        <a:t>Divisions</a:t>
                      </a:r>
                      <a:endParaRPr lang="en-IN" sz="1200" b="1" dirty="0">
                        <a:solidFill>
                          <a:schemeClr val="bg1"/>
                        </a:solidFill>
                        <a:latin typeface="Arial" pitchFamily="34" charset="0"/>
                        <a:cs typeface="Arial" pitchFamily="34" charset="0"/>
                      </a:endParaRPr>
                    </a:p>
                  </a:txBody>
                  <a:tcPr anchor="ctr">
                    <a:solidFill>
                      <a:schemeClr val="tx2">
                        <a:lumMod val="50000"/>
                      </a:schemeClr>
                    </a:solidFill>
                  </a:tcPr>
                </a:tc>
                <a:tc>
                  <a:txBody>
                    <a:bodyPr/>
                    <a:lstStyle/>
                    <a:p>
                      <a:r>
                        <a:rPr lang="en-US" sz="1200" b="1" dirty="0" smtClean="0">
                          <a:solidFill>
                            <a:schemeClr val="bg1"/>
                          </a:solidFill>
                          <a:latin typeface="Arial" pitchFamily="34" charset="0"/>
                          <a:cs typeface="Arial" pitchFamily="34" charset="0"/>
                        </a:rPr>
                        <a:t>FY 12-13</a:t>
                      </a:r>
                      <a:endParaRPr lang="en-IN" sz="1200" b="1" dirty="0">
                        <a:solidFill>
                          <a:schemeClr val="bg1"/>
                        </a:solidFill>
                        <a:latin typeface="Arial" pitchFamily="34" charset="0"/>
                        <a:cs typeface="Arial" pitchFamily="34" charset="0"/>
                      </a:endParaRPr>
                    </a:p>
                  </a:txBody>
                  <a:tcPr anchor="ctr">
                    <a:solidFill>
                      <a:schemeClr val="tx2">
                        <a:lumMod val="50000"/>
                      </a:schemeClr>
                    </a:solidFill>
                  </a:tcPr>
                </a:tc>
                <a:tc>
                  <a:txBody>
                    <a:bodyPr/>
                    <a:lstStyle/>
                    <a:p>
                      <a:r>
                        <a:rPr lang="en-US" sz="1200" b="1" dirty="0" smtClean="0">
                          <a:solidFill>
                            <a:schemeClr val="bg1"/>
                          </a:solidFill>
                          <a:latin typeface="Arial" pitchFamily="34" charset="0"/>
                          <a:cs typeface="Arial" pitchFamily="34" charset="0"/>
                        </a:rPr>
                        <a:t>FY 13-14</a:t>
                      </a:r>
                      <a:endParaRPr lang="en-IN" sz="1200" b="1" dirty="0">
                        <a:solidFill>
                          <a:schemeClr val="bg1"/>
                        </a:solidFill>
                        <a:latin typeface="Arial" pitchFamily="34" charset="0"/>
                        <a:cs typeface="Arial" pitchFamily="34" charset="0"/>
                      </a:endParaRPr>
                    </a:p>
                  </a:txBody>
                  <a:tcPr anchor="ctr">
                    <a:solidFill>
                      <a:schemeClr val="tx2">
                        <a:lumMod val="50000"/>
                      </a:schemeClr>
                    </a:solidFill>
                  </a:tcPr>
                </a:tc>
                <a:tc>
                  <a:txBody>
                    <a:bodyPr/>
                    <a:lstStyle/>
                    <a:p>
                      <a:r>
                        <a:rPr lang="en-US" sz="1200" b="1" dirty="0" smtClean="0">
                          <a:solidFill>
                            <a:schemeClr val="bg1"/>
                          </a:solidFill>
                          <a:latin typeface="Arial" pitchFamily="34" charset="0"/>
                          <a:cs typeface="Arial" pitchFamily="34" charset="0"/>
                        </a:rPr>
                        <a:t>% Variance</a:t>
                      </a:r>
                      <a:endParaRPr lang="en-IN" sz="1200" b="1" dirty="0">
                        <a:solidFill>
                          <a:schemeClr val="bg1"/>
                        </a:solidFill>
                        <a:latin typeface="Arial" pitchFamily="34" charset="0"/>
                        <a:cs typeface="Arial" pitchFamily="34" charset="0"/>
                      </a:endParaRPr>
                    </a:p>
                  </a:txBody>
                  <a:tcPr anchor="ctr">
                    <a:solidFill>
                      <a:schemeClr val="tx2">
                        <a:lumMod val="50000"/>
                      </a:schemeClr>
                    </a:solidFill>
                  </a:tcPr>
                </a:tc>
                <a:tc>
                  <a:txBody>
                    <a:bodyPr/>
                    <a:lstStyle/>
                    <a:p>
                      <a:r>
                        <a:rPr lang="en-US" sz="1200" b="1" dirty="0" smtClean="0">
                          <a:solidFill>
                            <a:schemeClr val="bg1"/>
                          </a:solidFill>
                          <a:latin typeface="Arial" pitchFamily="34" charset="0"/>
                          <a:cs typeface="Arial" pitchFamily="34" charset="0"/>
                        </a:rPr>
                        <a:t>Remarks</a:t>
                      </a:r>
                      <a:endParaRPr lang="en-IN" sz="1200" b="1" dirty="0">
                        <a:solidFill>
                          <a:schemeClr val="bg1"/>
                        </a:solidFill>
                        <a:latin typeface="Arial" pitchFamily="34" charset="0"/>
                        <a:cs typeface="Arial" pitchFamily="34" charset="0"/>
                      </a:endParaRPr>
                    </a:p>
                  </a:txBody>
                  <a:tcPr anchor="ctr">
                    <a:solidFill>
                      <a:schemeClr val="tx2">
                        <a:lumMod val="50000"/>
                      </a:schemeClr>
                    </a:solidFill>
                  </a:tcPr>
                </a:tc>
              </a:tr>
              <a:tr h="381000">
                <a:tc>
                  <a:txBody>
                    <a:bodyPr/>
                    <a:lstStyle/>
                    <a:p>
                      <a:pPr algn="ctr" fontAlgn="ctr"/>
                      <a:r>
                        <a:rPr lang="en-IN" sz="1000" b="1" i="0" u="none" strike="noStrike" dirty="0">
                          <a:solidFill>
                            <a:srgbClr val="000000"/>
                          </a:solidFill>
                          <a:latin typeface="Arial"/>
                        </a:rPr>
                        <a:t>Retail ( F&amp;B, Halls &amp; Lawns)</a:t>
                      </a:r>
                    </a:p>
                  </a:txBody>
                  <a:tcPr marL="9525" marR="9525" marT="9525"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l" fontAlgn="b"/>
                      <a:r>
                        <a:rPr lang="en-IN" sz="1000" b="1" i="0" u="none" strike="noStrike">
                          <a:solidFill>
                            <a:srgbClr val="000000"/>
                          </a:solidFill>
                          <a:latin typeface="Arial"/>
                        </a:rPr>
                        <a:t>     1,82,17,241 </a:t>
                      </a:r>
                    </a:p>
                  </a:txBody>
                  <a:tcPr marL="9525" marR="9525" marT="9525"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l" fontAlgn="b"/>
                      <a:r>
                        <a:rPr lang="en-IN" sz="1000" b="1" i="0" u="none" strike="noStrike">
                          <a:solidFill>
                            <a:srgbClr val="000000"/>
                          </a:solidFill>
                          <a:latin typeface="Arial"/>
                        </a:rPr>
                        <a:t>        2,94,20,598 </a:t>
                      </a:r>
                    </a:p>
                  </a:txBody>
                  <a:tcPr marL="9525" marR="9525" marT="9525"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r" fontAlgn="b"/>
                      <a:r>
                        <a:rPr lang="en-IN" sz="1000" b="1" i="0" u="none" strike="noStrike" dirty="0">
                          <a:solidFill>
                            <a:srgbClr val="000000"/>
                          </a:solidFill>
                          <a:latin typeface="Arial"/>
                        </a:rPr>
                        <a:t>61%</a:t>
                      </a:r>
                    </a:p>
                  </a:txBody>
                  <a:tcPr marL="9525" marR="9525" marT="9525"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c>
                  <a:txBody>
                    <a:bodyPr/>
                    <a:lstStyle/>
                    <a:p>
                      <a:pPr algn="ctr" fontAlgn="ctr"/>
                      <a:r>
                        <a:rPr lang="en-IN" sz="1000" b="1" i="0" u="none" strike="noStrike" dirty="0">
                          <a:solidFill>
                            <a:srgbClr val="000000"/>
                          </a:solidFill>
                          <a:latin typeface="Arial"/>
                        </a:rPr>
                        <a:t>Non 80G Donation, General Donation, </a:t>
                      </a:r>
                      <a:r>
                        <a:rPr lang="en-IN" sz="1000" b="1" i="0" u="none" strike="noStrike" dirty="0" err="1">
                          <a:solidFill>
                            <a:srgbClr val="000000"/>
                          </a:solidFill>
                          <a:latin typeface="Arial"/>
                        </a:rPr>
                        <a:t>Kalyana</a:t>
                      </a:r>
                      <a:r>
                        <a:rPr lang="en-IN" sz="1000" b="1" i="0" u="none" strike="noStrike" dirty="0">
                          <a:solidFill>
                            <a:srgbClr val="000000"/>
                          </a:solidFill>
                          <a:latin typeface="Arial"/>
                        </a:rPr>
                        <a:t> </a:t>
                      </a:r>
                      <a:r>
                        <a:rPr lang="en-IN" sz="1000" b="1" i="0" u="none" strike="noStrike" dirty="0" err="1">
                          <a:solidFill>
                            <a:srgbClr val="000000"/>
                          </a:solidFill>
                          <a:latin typeface="Arial"/>
                        </a:rPr>
                        <a:t>Mantapa</a:t>
                      </a:r>
                      <a:r>
                        <a:rPr lang="en-IN" sz="1000" b="1" i="0" u="none" strike="noStrike" dirty="0">
                          <a:solidFill>
                            <a:srgbClr val="000000"/>
                          </a:solidFill>
                          <a:latin typeface="Arial"/>
                        </a:rPr>
                        <a:t> Rental, Cancellation &amp; Other Income, </a:t>
                      </a:r>
                      <a:r>
                        <a:rPr lang="en-IN" sz="1000" b="1" i="0" u="none" strike="noStrike" dirty="0">
                          <a:solidFill>
                            <a:srgbClr val="FF0000"/>
                          </a:solidFill>
                          <a:latin typeface="Arial"/>
                        </a:rPr>
                        <a:t>MVT</a:t>
                      </a:r>
                      <a:r>
                        <a:rPr lang="en-IN" sz="1000" b="1" i="0" u="none" strike="noStrike" dirty="0">
                          <a:solidFill>
                            <a:srgbClr val="000000"/>
                          </a:solidFill>
                          <a:latin typeface="Arial"/>
                        </a:rPr>
                        <a:t>, Other Income</a:t>
                      </a:r>
                    </a:p>
                  </a:txBody>
                  <a:tcPr marL="9525" marR="9525" marT="9525" marB="0" anchor="ct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0" scaled="1"/>
                      <a:tileRect/>
                    </a:gradFill>
                  </a:tcPr>
                </a:tc>
              </a:tr>
              <a:tr h="381000">
                <a:tc>
                  <a:txBody>
                    <a:bodyPr/>
                    <a:lstStyle/>
                    <a:p>
                      <a:pPr algn="ctr" fontAlgn="ctr"/>
                      <a:r>
                        <a:rPr lang="en-IN" sz="1000" b="1" i="0" u="none" strike="noStrike" dirty="0">
                          <a:solidFill>
                            <a:srgbClr val="000000"/>
                          </a:solidFill>
                          <a:latin typeface="Arial"/>
                        </a:rPr>
                        <a:t>CES</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l" fontAlgn="b"/>
                      <a:r>
                        <a:rPr lang="en-IN" sz="1000" b="1" i="0" u="none" strike="noStrike" dirty="0">
                          <a:solidFill>
                            <a:srgbClr val="000000"/>
                          </a:solidFill>
                          <a:latin typeface="Arial"/>
                        </a:rPr>
                        <a:t>        58,81,511 </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79,96,870 </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r" fontAlgn="b"/>
                      <a:r>
                        <a:rPr lang="en-IN" sz="1000" b="1" i="0" u="none" strike="noStrike">
                          <a:solidFill>
                            <a:srgbClr val="000000"/>
                          </a:solidFill>
                          <a:latin typeface="Arial"/>
                        </a:rPr>
                        <a:t>36%</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ctr" fontAlgn="ctr"/>
                      <a:r>
                        <a:rPr lang="en-IN" sz="1000" b="1" i="0" u="none" strike="noStrike" dirty="0">
                          <a:solidFill>
                            <a:srgbClr val="000000"/>
                          </a:solidFill>
                          <a:latin typeface="Arial"/>
                        </a:rPr>
                        <a:t>Cultural &amp; Educational Tours, Cultural &amp; Educational Fees</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r>
              <a:tr h="381000">
                <a:tc>
                  <a:txBody>
                    <a:bodyPr/>
                    <a:lstStyle/>
                    <a:p>
                      <a:pPr algn="ctr" fontAlgn="ctr"/>
                      <a:r>
                        <a:rPr lang="en-IN" sz="1000" b="1" i="0" u="none" strike="noStrike">
                          <a:solidFill>
                            <a:srgbClr val="000000"/>
                          </a:solidFill>
                          <a:latin typeface="Arial"/>
                        </a:rPr>
                        <a:t>Hospitality</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l" fontAlgn="b"/>
                      <a:r>
                        <a:rPr lang="en-IN" sz="1000" b="1" i="0" u="none" strike="noStrike" dirty="0">
                          <a:solidFill>
                            <a:srgbClr val="000000"/>
                          </a:solidFill>
                          <a:latin typeface="Arial"/>
                        </a:rPr>
                        <a:t>        91,21,072 </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l" fontAlgn="b"/>
                      <a:r>
                        <a:rPr lang="en-IN" sz="1000" b="1" i="0" u="none" strike="noStrike" dirty="0">
                          <a:solidFill>
                            <a:srgbClr val="000000"/>
                          </a:solidFill>
                          <a:latin typeface="Arial"/>
                        </a:rPr>
                        <a:t>        1,15,12,333 </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r" fontAlgn="b"/>
                      <a:r>
                        <a:rPr lang="en-IN" sz="1000" b="1" i="0" u="none" strike="noStrike" dirty="0">
                          <a:solidFill>
                            <a:srgbClr val="000000"/>
                          </a:solidFill>
                          <a:latin typeface="Arial"/>
                        </a:rPr>
                        <a:t>26%</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c>
                  <a:txBody>
                    <a:bodyPr/>
                    <a:lstStyle/>
                    <a:p>
                      <a:pPr algn="ctr" fontAlgn="ctr"/>
                      <a:r>
                        <a:rPr lang="en-IN" sz="1000" b="1" i="0" u="none" strike="noStrike" dirty="0" err="1">
                          <a:solidFill>
                            <a:srgbClr val="000000"/>
                          </a:solidFill>
                          <a:latin typeface="Arial"/>
                        </a:rPr>
                        <a:t>Dharmasala</a:t>
                      </a:r>
                      <a:r>
                        <a:rPr lang="en-IN" sz="1000" b="1" i="0" u="none" strike="noStrike" dirty="0">
                          <a:solidFill>
                            <a:srgbClr val="000000"/>
                          </a:solidFill>
                          <a:latin typeface="Arial"/>
                        </a:rPr>
                        <a:t> Income</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a:tcPr>
                </a:tc>
              </a:tr>
              <a:tr h="609600">
                <a:tc>
                  <a:txBody>
                    <a:bodyPr/>
                    <a:lstStyle/>
                    <a:p>
                      <a:pPr algn="ctr" fontAlgn="ctr"/>
                      <a:r>
                        <a:rPr lang="en-IN" sz="1000" b="1" i="0" u="none" strike="noStrike">
                          <a:solidFill>
                            <a:srgbClr val="000000"/>
                          </a:solidFill>
                          <a:latin typeface="Arial"/>
                        </a:rPr>
                        <a:t>Dhananjaya</a:t>
                      </a:r>
                    </a:p>
                  </a:txBody>
                  <a:tcPr marL="9525" marR="9525" marT="9525" marB="0" anchor="ctr">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8900000" scaled="1"/>
                      <a:tileRect/>
                    </a:gradFill>
                  </a:tcPr>
                </a:tc>
                <a:tc>
                  <a:txBody>
                    <a:bodyPr/>
                    <a:lstStyle/>
                    <a:p>
                      <a:pPr algn="l" fontAlgn="b"/>
                      <a:r>
                        <a:rPr lang="en-IN" sz="1000" b="1" i="0" u="none" strike="noStrike">
                          <a:solidFill>
                            <a:srgbClr val="000000"/>
                          </a:solidFill>
                          <a:latin typeface="Arial"/>
                        </a:rPr>
                        <a:t>     2,07,70,930 </a:t>
                      </a:r>
                    </a:p>
                  </a:txBody>
                  <a:tcPr marL="9525" marR="9525" marT="9525" marB="0" anchor="ctr">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8900000" scaled="1"/>
                      <a:tileRect/>
                    </a:gradFill>
                  </a:tcPr>
                </a:tc>
                <a:tc>
                  <a:txBody>
                    <a:bodyPr/>
                    <a:lstStyle/>
                    <a:p>
                      <a:pPr algn="l" fontAlgn="b"/>
                      <a:r>
                        <a:rPr lang="en-IN" sz="1000" b="1" i="0" u="none" strike="noStrike" dirty="0">
                          <a:solidFill>
                            <a:srgbClr val="000000"/>
                          </a:solidFill>
                          <a:latin typeface="Arial"/>
                        </a:rPr>
                        <a:t>        2,51,53,056 </a:t>
                      </a:r>
                    </a:p>
                  </a:txBody>
                  <a:tcPr marL="9525" marR="9525" marT="9525" marB="0" anchor="ctr">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8900000" scaled="1"/>
                      <a:tileRect/>
                    </a:gradFill>
                  </a:tcPr>
                </a:tc>
                <a:tc>
                  <a:txBody>
                    <a:bodyPr/>
                    <a:lstStyle/>
                    <a:p>
                      <a:pPr algn="r" fontAlgn="b"/>
                      <a:r>
                        <a:rPr lang="en-IN" sz="1000" b="1" i="0" u="none" strike="noStrike" dirty="0">
                          <a:solidFill>
                            <a:srgbClr val="000000"/>
                          </a:solidFill>
                          <a:latin typeface="Arial"/>
                        </a:rPr>
                        <a:t>21%</a:t>
                      </a:r>
                    </a:p>
                  </a:txBody>
                  <a:tcPr marL="9525" marR="9525" marT="9525" marB="0" anchor="ctr">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8900000" scaled="1"/>
                      <a:tileRect/>
                    </a:gradFill>
                  </a:tcPr>
                </a:tc>
                <a:tc>
                  <a:txBody>
                    <a:bodyPr/>
                    <a:lstStyle/>
                    <a:p>
                      <a:pPr algn="ctr" fontAlgn="ctr"/>
                      <a:r>
                        <a:rPr lang="en-IN" sz="1000" b="1" i="0" u="none" strike="noStrike" dirty="0">
                          <a:solidFill>
                            <a:srgbClr val="000000"/>
                          </a:solidFill>
                          <a:latin typeface="Arial"/>
                        </a:rPr>
                        <a:t>Scholarship Donation, Non 80G Donation, General Donation, </a:t>
                      </a:r>
                      <a:r>
                        <a:rPr lang="en-IN" sz="1000" b="1" i="0" u="none" strike="noStrike" dirty="0" err="1">
                          <a:solidFill>
                            <a:srgbClr val="000000"/>
                          </a:solidFill>
                          <a:latin typeface="Arial"/>
                        </a:rPr>
                        <a:t>Samskara</a:t>
                      </a:r>
                      <a:r>
                        <a:rPr lang="en-IN" sz="1000" b="1" i="0" u="none" strike="noStrike" dirty="0">
                          <a:solidFill>
                            <a:srgbClr val="000000"/>
                          </a:solidFill>
                          <a:latin typeface="Arial"/>
                        </a:rPr>
                        <a:t>, Deity Worship Donation, Golden Altar Donation, </a:t>
                      </a:r>
                      <a:r>
                        <a:rPr lang="en-IN" sz="1000" b="1" i="0" u="none" strike="noStrike" dirty="0" err="1">
                          <a:solidFill>
                            <a:srgbClr val="000000"/>
                          </a:solidFill>
                          <a:latin typeface="Arial"/>
                        </a:rPr>
                        <a:t>Nitya</a:t>
                      </a:r>
                      <a:r>
                        <a:rPr lang="en-IN" sz="1000" b="1" i="0" u="none" strike="noStrike" dirty="0">
                          <a:solidFill>
                            <a:srgbClr val="000000"/>
                          </a:solidFill>
                          <a:latin typeface="Arial"/>
                        </a:rPr>
                        <a:t> </a:t>
                      </a:r>
                      <a:r>
                        <a:rPr lang="en-IN" sz="1000" b="1" i="0" u="none" strike="noStrike" dirty="0" err="1">
                          <a:solidFill>
                            <a:srgbClr val="000000"/>
                          </a:solidFill>
                          <a:latin typeface="Arial"/>
                        </a:rPr>
                        <a:t>Seva</a:t>
                      </a:r>
                      <a:r>
                        <a:rPr lang="en-IN" sz="1000" b="1" i="0" u="none" strike="noStrike" dirty="0">
                          <a:solidFill>
                            <a:srgbClr val="000000"/>
                          </a:solidFill>
                          <a:latin typeface="Arial"/>
                        </a:rPr>
                        <a:t>, </a:t>
                      </a:r>
                      <a:r>
                        <a:rPr lang="en-IN" sz="1000" b="1" i="0" u="none" strike="noStrike" dirty="0" err="1">
                          <a:solidFill>
                            <a:srgbClr val="000000"/>
                          </a:solidFill>
                          <a:latin typeface="Arial"/>
                        </a:rPr>
                        <a:t>Ghosala</a:t>
                      </a:r>
                      <a:r>
                        <a:rPr lang="en-IN" sz="1000" b="1" i="0" u="none" strike="noStrike" dirty="0">
                          <a:solidFill>
                            <a:srgbClr val="000000"/>
                          </a:solidFill>
                          <a:latin typeface="Arial"/>
                        </a:rPr>
                        <a:t>, Sponsorship Income, Interest on Savings &amp; FD</a:t>
                      </a:r>
                    </a:p>
                  </a:txBody>
                  <a:tcPr marL="9525" marR="9525" marT="9525" marB="0" anchor="ctr">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8900000" scaled="1"/>
                      <a:tileRect/>
                    </a:gradFill>
                  </a:tcPr>
                </a:tc>
              </a:tr>
              <a:tr h="381000">
                <a:tc>
                  <a:txBody>
                    <a:bodyPr/>
                    <a:lstStyle/>
                    <a:p>
                      <a:pPr algn="ctr" fontAlgn="ctr"/>
                      <a:r>
                        <a:rPr lang="en-IN" sz="1000" b="1" i="0" u="none" strike="noStrike">
                          <a:solidFill>
                            <a:srgbClr val="000000"/>
                          </a:solidFill>
                          <a:latin typeface="Arial"/>
                        </a:rPr>
                        <a:t>Value Plus Program</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1,57,50,596 </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1,86,01,877 </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r" fontAlgn="b"/>
                      <a:r>
                        <a:rPr lang="en-IN" sz="1000" b="1" i="0" u="none" strike="noStrike" dirty="0">
                          <a:solidFill>
                            <a:srgbClr val="000000"/>
                          </a:solidFill>
                          <a:latin typeface="Arial"/>
                        </a:rPr>
                        <a:t>18%</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ctr" fontAlgn="ctr"/>
                      <a:r>
                        <a:rPr lang="en-IN" sz="1000" b="1" i="0" u="none" strike="noStrike" dirty="0">
                          <a:solidFill>
                            <a:srgbClr val="000000"/>
                          </a:solidFill>
                          <a:latin typeface="Arial"/>
                        </a:rPr>
                        <a:t>India Heritage Studies Income</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r>
              <a:tr h="381000">
                <a:tc>
                  <a:txBody>
                    <a:bodyPr/>
                    <a:lstStyle/>
                    <a:p>
                      <a:pPr algn="ctr" fontAlgn="ctr"/>
                      <a:r>
                        <a:rPr lang="en-IN" sz="1000" b="1" i="0" u="none" strike="noStrike">
                          <a:solidFill>
                            <a:srgbClr val="000000"/>
                          </a:solidFill>
                          <a:latin typeface="Arial"/>
                        </a:rPr>
                        <a:t>E Presence</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7,25,000 </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8,00,000 </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r" fontAlgn="b"/>
                      <a:r>
                        <a:rPr lang="en-IN" sz="1000" b="1" i="0" u="none" strike="noStrike" dirty="0">
                          <a:solidFill>
                            <a:srgbClr val="000000"/>
                          </a:solidFill>
                          <a:latin typeface="Arial"/>
                        </a:rPr>
                        <a:t>10%</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c>
                  <a:txBody>
                    <a:bodyPr/>
                    <a:lstStyle/>
                    <a:p>
                      <a:pPr algn="ctr" fontAlgn="ctr"/>
                      <a:r>
                        <a:rPr lang="en-IN" sz="1000" b="1" i="0" u="none" strike="noStrike" dirty="0">
                          <a:solidFill>
                            <a:schemeClr val="tx1"/>
                          </a:solidFill>
                          <a:latin typeface="Arial"/>
                        </a:rPr>
                        <a:t>Other Income</a:t>
                      </a:r>
                    </a:p>
                  </a:txBody>
                  <a:tcPr marL="9525" marR="9525" marT="9525"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tcPr>
                </a:tc>
              </a:tr>
              <a:tr h="381000">
                <a:tc>
                  <a:txBody>
                    <a:bodyPr/>
                    <a:lstStyle/>
                    <a:p>
                      <a:pPr algn="ctr" fontAlgn="ctr"/>
                      <a:r>
                        <a:rPr lang="en-IN" sz="1000" b="1" i="0" u="none" strike="noStrike">
                          <a:solidFill>
                            <a:srgbClr val="000000"/>
                          </a:solidFill>
                          <a:latin typeface="Arial"/>
                        </a:rPr>
                        <a:t>Temple Management &amp; Support Services</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6,25,43,521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5,69,97,678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r" fontAlgn="b"/>
                      <a:r>
                        <a:rPr lang="en-IN" sz="1000" b="1" i="0" u="none" strike="noStrike">
                          <a:solidFill>
                            <a:srgbClr val="000000"/>
                          </a:solidFill>
                          <a:latin typeface="Arial"/>
                        </a:rPr>
                        <a:t>-9%</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ctr" fontAlgn="ctr"/>
                      <a:r>
                        <a:rPr lang="en-IN" sz="1000" b="1" i="0" u="none" strike="noStrike" dirty="0" err="1">
                          <a:solidFill>
                            <a:srgbClr val="000000"/>
                          </a:solidFill>
                          <a:latin typeface="Arial"/>
                        </a:rPr>
                        <a:t>Hundi</a:t>
                      </a:r>
                      <a:r>
                        <a:rPr lang="en-IN" sz="1000" b="1" i="0" u="none" strike="noStrike" dirty="0">
                          <a:solidFill>
                            <a:srgbClr val="000000"/>
                          </a:solidFill>
                          <a:latin typeface="Arial"/>
                        </a:rPr>
                        <a:t>, Non 80G Donation, General Donation, Festival Donation, , </a:t>
                      </a:r>
                      <a:r>
                        <a:rPr lang="en-IN" sz="1000" b="1" i="0" u="none" strike="noStrike" dirty="0" err="1">
                          <a:solidFill>
                            <a:srgbClr val="000000"/>
                          </a:solidFill>
                          <a:latin typeface="Arial"/>
                        </a:rPr>
                        <a:t>Nitya</a:t>
                      </a:r>
                      <a:r>
                        <a:rPr lang="en-IN" sz="1000" b="1" i="0" u="none" strike="noStrike" dirty="0">
                          <a:solidFill>
                            <a:srgbClr val="000000"/>
                          </a:solidFill>
                          <a:latin typeface="Arial"/>
                        </a:rPr>
                        <a:t> </a:t>
                      </a:r>
                      <a:r>
                        <a:rPr lang="en-IN" sz="1000" b="1" i="0" u="none" strike="noStrike" dirty="0" err="1">
                          <a:solidFill>
                            <a:srgbClr val="000000"/>
                          </a:solidFill>
                          <a:latin typeface="Arial"/>
                        </a:rPr>
                        <a:t>Seva</a:t>
                      </a:r>
                      <a:r>
                        <a:rPr lang="en-IN" sz="1000" b="1" i="0" u="none" strike="noStrike" dirty="0">
                          <a:solidFill>
                            <a:srgbClr val="000000"/>
                          </a:solidFill>
                          <a:latin typeface="Arial"/>
                        </a:rPr>
                        <a:t>, </a:t>
                      </a:r>
                      <a:r>
                        <a:rPr lang="en-IN" sz="1000" b="1" i="0" u="none" strike="noStrike" dirty="0" err="1">
                          <a:solidFill>
                            <a:srgbClr val="000000"/>
                          </a:solidFill>
                          <a:latin typeface="Arial"/>
                        </a:rPr>
                        <a:t>Pushpanjali</a:t>
                      </a:r>
                      <a:r>
                        <a:rPr lang="en-IN" sz="1000" b="1" i="0" u="none" strike="noStrike" dirty="0">
                          <a:solidFill>
                            <a:srgbClr val="000000"/>
                          </a:solidFill>
                          <a:latin typeface="Arial"/>
                        </a:rPr>
                        <a:t>, </a:t>
                      </a:r>
                      <a:r>
                        <a:rPr lang="en-IN" sz="1000" b="1" i="0" u="none" strike="noStrike" dirty="0" err="1">
                          <a:solidFill>
                            <a:srgbClr val="000000"/>
                          </a:solidFill>
                          <a:latin typeface="Arial"/>
                        </a:rPr>
                        <a:t>Darshan</a:t>
                      </a:r>
                      <a:r>
                        <a:rPr lang="en-IN" sz="1000" b="1" i="0" u="none" strike="noStrike" dirty="0">
                          <a:solidFill>
                            <a:srgbClr val="000000"/>
                          </a:solidFill>
                          <a:latin typeface="Arial"/>
                        </a:rPr>
                        <a:t> </a:t>
                      </a:r>
                      <a:r>
                        <a:rPr lang="en-IN" sz="1000" b="1" i="0" u="none" strike="noStrike" dirty="0" err="1">
                          <a:solidFill>
                            <a:srgbClr val="000000"/>
                          </a:solidFill>
                          <a:latin typeface="Arial"/>
                        </a:rPr>
                        <a:t>Seva</a:t>
                      </a:r>
                      <a:r>
                        <a:rPr lang="en-IN" sz="1000" b="1" i="0" u="none" strike="noStrike" dirty="0">
                          <a:solidFill>
                            <a:srgbClr val="000000"/>
                          </a:solidFill>
                          <a:latin typeface="Arial"/>
                        </a:rPr>
                        <a:t>,  Deity Worship Donation, Golden Altar Donation</a:t>
                      </a:r>
                      <a:br>
                        <a:rPr lang="en-IN" sz="1000" b="1" i="0" u="none" strike="noStrike" dirty="0">
                          <a:solidFill>
                            <a:srgbClr val="000000"/>
                          </a:solidFill>
                          <a:latin typeface="Arial"/>
                        </a:rPr>
                      </a:br>
                      <a:r>
                        <a:rPr lang="en-IN" sz="1000" b="1" i="0" u="none" strike="noStrike" dirty="0">
                          <a:solidFill>
                            <a:srgbClr val="FF0000"/>
                          </a:solidFill>
                          <a:latin typeface="Arial"/>
                        </a:rPr>
                        <a:t>Footwear, MVT</a:t>
                      </a:r>
                      <a:r>
                        <a:rPr lang="en-IN" sz="1000" b="1" i="0" u="none" strike="noStrike" dirty="0">
                          <a:solidFill>
                            <a:srgbClr val="000000"/>
                          </a:solidFill>
                          <a:latin typeface="Arial"/>
                        </a:rPr>
                        <a:t>, Interest on Savings &amp; FD</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r>
              <a:tr h="381000">
                <a:tc>
                  <a:txBody>
                    <a:bodyPr/>
                    <a:lstStyle/>
                    <a:p>
                      <a:pPr algn="ctr" fontAlgn="ctr"/>
                      <a:r>
                        <a:rPr lang="en-IN" sz="1000" b="1" i="0" u="none" strike="noStrike">
                          <a:solidFill>
                            <a:srgbClr val="000000"/>
                          </a:solidFill>
                          <a:latin typeface="Arial"/>
                        </a:rPr>
                        <a:t>Indian Heritage Programs</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2,50,624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1,72,712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r" fontAlgn="b"/>
                      <a:r>
                        <a:rPr lang="en-IN" sz="1000" b="1" i="0" u="none" strike="noStrike">
                          <a:solidFill>
                            <a:srgbClr val="000000"/>
                          </a:solidFill>
                          <a:latin typeface="Arial"/>
                        </a:rPr>
                        <a:t>-31%</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ctr" fontAlgn="ctr"/>
                      <a:r>
                        <a:rPr lang="fr-FR" sz="1000" b="1" i="0" u="none" strike="noStrike" dirty="0">
                          <a:solidFill>
                            <a:schemeClr val="tx1"/>
                          </a:solidFill>
                          <a:latin typeface="Arial"/>
                        </a:rPr>
                        <a:t>Festival Donation, </a:t>
                      </a:r>
                      <a:r>
                        <a:rPr lang="fr-FR" sz="1000" b="1" i="0" u="none" strike="noStrike" dirty="0">
                          <a:solidFill>
                            <a:srgbClr val="000000"/>
                          </a:solidFill>
                          <a:latin typeface="Arial"/>
                        </a:rPr>
                        <a:t>Cultural &amp; </a:t>
                      </a:r>
                      <a:r>
                        <a:rPr lang="fr-FR" sz="1000" b="1" i="0" u="none" strike="noStrike" dirty="0" err="1">
                          <a:solidFill>
                            <a:srgbClr val="000000"/>
                          </a:solidFill>
                          <a:latin typeface="Arial"/>
                        </a:rPr>
                        <a:t>Educational</a:t>
                      </a:r>
                      <a:r>
                        <a:rPr lang="fr-FR" sz="1000" b="1" i="0" u="none" strike="noStrike" dirty="0">
                          <a:solidFill>
                            <a:srgbClr val="000000"/>
                          </a:solidFill>
                          <a:latin typeface="Arial"/>
                        </a:rPr>
                        <a:t> Tours</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r>
              <a:tr h="381000">
                <a:tc>
                  <a:txBody>
                    <a:bodyPr/>
                    <a:lstStyle/>
                    <a:p>
                      <a:pPr algn="ctr" fontAlgn="ctr"/>
                      <a:r>
                        <a:rPr lang="en-IN" sz="1000" b="1" i="0" u="none" strike="noStrike">
                          <a:solidFill>
                            <a:srgbClr val="000000"/>
                          </a:solidFill>
                          <a:latin typeface="Arial"/>
                        </a:rPr>
                        <a:t>Estate Management +F &amp; U</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4,40,56,062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2,61,05,068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r" fontAlgn="b"/>
                      <a:r>
                        <a:rPr lang="en-IN" sz="1000" b="1" i="0" u="none" strike="noStrike">
                          <a:solidFill>
                            <a:srgbClr val="000000"/>
                          </a:solidFill>
                          <a:latin typeface="Arial"/>
                        </a:rPr>
                        <a:t>-41%</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ctr" fontAlgn="ctr"/>
                      <a:r>
                        <a:rPr lang="en-IN" sz="1000" b="1" i="0" u="none" strike="noStrike" dirty="0">
                          <a:solidFill>
                            <a:srgbClr val="000000"/>
                          </a:solidFill>
                          <a:latin typeface="Arial"/>
                        </a:rPr>
                        <a:t>Rental from different Trusts,</a:t>
                      </a:r>
                      <a:r>
                        <a:rPr lang="en-IN" sz="1000" b="1" i="0" u="none" strike="noStrike" dirty="0">
                          <a:solidFill>
                            <a:srgbClr val="FF0000"/>
                          </a:solidFill>
                          <a:latin typeface="Arial"/>
                        </a:rPr>
                        <a:t> Footwear, Parking</a:t>
                      </a:r>
                      <a:r>
                        <a:rPr lang="en-IN" sz="1000" b="1" i="0" u="none" strike="noStrike" dirty="0">
                          <a:solidFill>
                            <a:srgbClr val="000000"/>
                          </a:solidFill>
                          <a:latin typeface="Arial"/>
                        </a:rPr>
                        <a:t>, </a:t>
                      </a:r>
                      <a:r>
                        <a:rPr lang="en-IN" sz="1000" b="1" i="0" u="none" strike="noStrike" dirty="0" smtClean="0">
                          <a:solidFill>
                            <a:srgbClr val="FF0000"/>
                          </a:solidFill>
                          <a:latin typeface="Arial"/>
                        </a:rPr>
                        <a:t> Other Income (Rs</a:t>
                      </a:r>
                      <a:r>
                        <a:rPr lang="en-IN" sz="1000" b="1" i="0" u="none" strike="noStrike" baseline="0" dirty="0" smtClean="0">
                          <a:solidFill>
                            <a:srgbClr val="FF0000"/>
                          </a:solidFill>
                          <a:latin typeface="Arial"/>
                        </a:rPr>
                        <a:t> 1.6 C)</a:t>
                      </a:r>
                      <a:endParaRPr lang="en-IN" sz="1000" b="1" i="0" u="none" strike="noStrike" dirty="0">
                        <a:solidFill>
                          <a:srgbClr val="000000"/>
                        </a:solidFill>
                        <a:latin typeface="Arial"/>
                      </a:endParaRP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r>
              <a:tr h="381000">
                <a:tc>
                  <a:txBody>
                    <a:bodyPr/>
                    <a:lstStyle/>
                    <a:p>
                      <a:pPr algn="ctr" fontAlgn="ctr"/>
                      <a:r>
                        <a:rPr lang="en-IN" sz="1000" b="1" i="0" u="none" strike="noStrike">
                          <a:solidFill>
                            <a:srgbClr val="000000"/>
                          </a:solidFill>
                          <a:latin typeface="Arial"/>
                        </a:rPr>
                        <a:t> VK Hill</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44,38,060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b"/>
                      <a:r>
                        <a:rPr lang="en-IN" sz="1000" b="1" i="0" u="none" strike="noStrike">
                          <a:solidFill>
                            <a:srgbClr val="000000"/>
                          </a:solidFill>
                          <a:latin typeface="Arial"/>
                        </a:rPr>
                        <a:t>           25,27,002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r" fontAlgn="b"/>
                      <a:r>
                        <a:rPr lang="en-IN" sz="1000" b="1" i="0" u="none" strike="noStrike">
                          <a:solidFill>
                            <a:srgbClr val="000000"/>
                          </a:solidFill>
                          <a:latin typeface="Arial"/>
                        </a:rPr>
                        <a:t>-43%</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ctr" fontAlgn="ctr"/>
                      <a:r>
                        <a:rPr lang="it-IT" sz="1000" b="1" i="0" u="none" strike="noStrike" dirty="0">
                          <a:solidFill>
                            <a:srgbClr val="000000"/>
                          </a:solidFill>
                          <a:latin typeface="Arial"/>
                        </a:rPr>
                        <a:t>Non 80G Donation, Hundi, Pushpanjali</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r>
              <a:tr h="381000">
                <a:tc>
                  <a:txBody>
                    <a:bodyPr/>
                    <a:lstStyle/>
                    <a:p>
                      <a:pPr algn="ctr" fontAlgn="ctr"/>
                      <a:r>
                        <a:rPr lang="en-IN" sz="1000" b="1" i="0" u="none" strike="noStrike">
                          <a:solidFill>
                            <a:srgbClr val="000000"/>
                          </a:solidFill>
                          <a:latin typeface="Arial"/>
                        </a:rPr>
                        <a:t>F &amp; B (Krishnamrita)</a:t>
                      </a:r>
                    </a:p>
                  </a:txBody>
                  <a:tcPr marL="9525" marR="9525" marT="9525" marB="0" anchor="ctr"/>
                </a:tc>
                <a:tc>
                  <a:txBody>
                    <a:bodyPr/>
                    <a:lstStyle/>
                    <a:p>
                      <a:pPr algn="l" fontAlgn="b"/>
                      <a:r>
                        <a:rPr lang="en-IN" sz="1000" b="1" i="0" u="none" strike="noStrike">
                          <a:solidFill>
                            <a:srgbClr val="000000"/>
                          </a:solidFill>
                          <a:latin typeface="Arial"/>
                        </a:rPr>
                        <a:t>              25,375 </a:t>
                      </a:r>
                    </a:p>
                  </a:txBody>
                  <a:tcPr marL="9525" marR="9525" marT="9525" marB="0" anchor="ctr"/>
                </a:tc>
                <a:tc>
                  <a:txBody>
                    <a:bodyPr/>
                    <a:lstStyle/>
                    <a:p>
                      <a:pPr algn="l" fontAlgn="b"/>
                      <a:r>
                        <a:rPr lang="en-IN" sz="1000" b="1" i="0" u="none" strike="noStrike">
                          <a:solidFill>
                            <a:srgbClr val="000000"/>
                          </a:solidFill>
                          <a:latin typeface="Arial"/>
                        </a:rPr>
                        <a:t>           15,55,064 </a:t>
                      </a:r>
                    </a:p>
                  </a:txBody>
                  <a:tcPr marL="9525" marR="9525" marT="9525" marB="0" anchor="ctr"/>
                </a:tc>
                <a:tc>
                  <a:txBody>
                    <a:bodyPr/>
                    <a:lstStyle/>
                    <a:p>
                      <a:pPr algn="l" fontAlgn="b"/>
                      <a:r>
                        <a:rPr lang="en-IN" sz="1000" b="1" i="0" u="none" strike="noStrike">
                          <a:solidFill>
                            <a:srgbClr val="000000"/>
                          </a:solidFill>
                          <a:latin typeface="Arial"/>
                        </a:rPr>
                        <a:t> </a:t>
                      </a:r>
                    </a:p>
                  </a:txBody>
                  <a:tcPr marL="9525" marR="9525" marT="9525" marB="0" anchor="ctr"/>
                </a:tc>
                <a:tc>
                  <a:txBody>
                    <a:bodyPr/>
                    <a:lstStyle/>
                    <a:p>
                      <a:pPr algn="ctr" fontAlgn="ctr"/>
                      <a:r>
                        <a:rPr lang="en-IN" sz="1000" b="1" i="0" u="none" strike="noStrike" dirty="0">
                          <a:solidFill>
                            <a:srgbClr val="FF0000"/>
                          </a:solidFill>
                          <a:latin typeface="Arial"/>
                        </a:rPr>
                        <a:t>Employee Food Coupons</a:t>
                      </a:r>
                      <a:r>
                        <a:rPr lang="en-IN" sz="1000" b="1" i="0" u="none" strike="noStrike" dirty="0">
                          <a:solidFill>
                            <a:srgbClr val="000000"/>
                          </a:solidFill>
                          <a:latin typeface="Arial"/>
                        </a:rPr>
                        <a:t>, Festival Coupons</a:t>
                      </a:r>
                    </a:p>
                  </a:txBody>
                  <a:tcPr marL="9525" marR="9525" marT="9525" marB="0" anchor="ctr"/>
                </a:tc>
              </a:tr>
            </a:tbl>
          </a:graphicData>
        </a:graphic>
      </p:graphicFrame>
      <p:sp>
        <p:nvSpPr>
          <p:cNvPr id="4" name="TextBox 3"/>
          <p:cNvSpPr txBox="1"/>
          <p:nvPr/>
        </p:nvSpPr>
        <p:spPr>
          <a:xfrm>
            <a:off x="5368607" y="381000"/>
            <a:ext cx="3775393" cy="646331"/>
          </a:xfrm>
          <a:prstGeom prst="rect">
            <a:avLst/>
          </a:prstGeom>
          <a:noFill/>
        </p:spPr>
        <p:txBody>
          <a:bodyPr wrap="none" rtlCol="0">
            <a:spAutoFit/>
          </a:bodyPr>
          <a:lstStyle/>
          <a:p>
            <a:r>
              <a:rPr lang="en-US" sz="3600" b="1" dirty="0" smtClean="0">
                <a:latin typeface="Arial" pitchFamily="34" charset="0"/>
                <a:cs typeface="Arial" pitchFamily="34" charset="0"/>
              </a:rPr>
              <a:t>REVENUE OF IB</a:t>
            </a:r>
            <a:endParaRPr lang="en-IN"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3319" y="304800"/>
            <a:ext cx="8340681" cy="646331"/>
          </a:xfrm>
          <a:prstGeom prst="rect">
            <a:avLst/>
          </a:prstGeom>
          <a:noFill/>
        </p:spPr>
        <p:txBody>
          <a:bodyPr wrap="none" rtlCol="0">
            <a:spAutoFit/>
          </a:bodyPr>
          <a:lstStyle/>
          <a:p>
            <a:r>
              <a:rPr lang="en-US" sz="3600" b="1" dirty="0" smtClean="0">
                <a:latin typeface="Arial" pitchFamily="34" charset="0"/>
                <a:cs typeface="Arial" pitchFamily="34" charset="0"/>
              </a:rPr>
              <a:t>EXPENSE OF IB AGAINST ESTIMATE</a:t>
            </a:r>
            <a:endParaRPr lang="en-IN" sz="3600" b="1" dirty="0">
              <a:latin typeface="Arial" pitchFamily="34" charset="0"/>
              <a:cs typeface="Arial" pitchFamily="34" charset="0"/>
            </a:endParaRPr>
          </a:p>
        </p:txBody>
      </p:sp>
      <p:pic>
        <p:nvPicPr>
          <p:cNvPr id="46082" name="Picture 2"/>
          <p:cNvPicPr>
            <a:picLocks noChangeAspect="1" noChangeArrowheads="1"/>
          </p:cNvPicPr>
          <p:nvPr/>
        </p:nvPicPr>
        <p:blipFill>
          <a:blip r:embed="rId2" cstate="print"/>
          <a:srcRect/>
          <a:stretch>
            <a:fillRect/>
          </a:stretch>
        </p:blipFill>
        <p:spPr bwMode="auto">
          <a:xfrm>
            <a:off x="2057400" y="1438275"/>
            <a:ext cx="4876800" cy="5419725"/>
          </a:xfrm>
          <a:prstGeom prst="rect">
            <a:avLst/>
          </a:prstGeom>
          <a:noFill/>
          <a:ln w="9525">
            <a:noFill/>
            <a:miter lim="800000"/>
            <a:headEnd/>
            <a:tailEnd/>
          </a:ln>
        </p:spPr>
      </p:pic>
      <p:sp>
        <p:nvSpPr>
          <p:cNvPr id="6" name="TextBox 5"/>
          <p:cNvSpPr txBox="1"/>
          <p:nvPr/>
        </p:nvSpPr>
        <p:spPr>
          <a:xfrm>
            <a:off x="7086600" y="3810000"/>
            <a:ext cx="2005677" cy="461665"/>
          </a:xfrm>
          <a:prstGeom prst="rect">
            <a:avLst/>
          </a:prstGeom>
          <a:solidFill>
            <a:schemeClr val="bg2"/>
          </a:solidFill>
        </p:spPr>
        <p:txBody>
          <a:bodyPr wrap="none" rtlCol="0">
            <a:spAutoFit/>
          </a:bodyPr>
          <a:lstStyle/>
          <a:p>
            <a:pPr algn="ctr"/>
            <a:r>
              <a:rPr lang="en-US" sz="1200" b="1" dirty="0" smtClean="0">
                <a:solidFill>
                  <a:srgbClr val="C00000"/>
                </a:solidFill>
                <a:latin typeface="Arial" pitchFamily="34" charset="0"/>
                <a:cs typeface="Arial" pitchFamily="34" charset="0"/>
              </a:rPr>
              <a:t>Expense overshot of 2% </a:t>
            </a:r>
          </a:p>
          <a:p>
            <a:pPr algn="ctr"/>
            <a:r>
              <a:rPr lang="en-US" sz="1200" b="1" dirty="0" smtClean="0">
                <a:solidFill>
                  <a:srgbClr val="C00000"/>
                </a:solidFill>
                <a:latin typeface="Arial" pitchFamily="34" charset="0"/>
                <a:cs typeface="Arial" pitchFamily="34" charset="0"/>
              </a:rPr>
              <a:t>over estimated </a:t>
            </a:r>
            <a:r>
              <a:rPr lang="en-US" sz="1200" b="1" dirty="0" err="1" smtClean="0">
                <a:solidFill>
                  <a:srgbClr val="C00000"/>
                </a:solidFill>
                <a:latin typeface="Arial" pitchFamily="34" charset="0"/>
                <a:cs typeface="Arial" pitchFamily="34" charset="0"/>
              </a:rPr>
              <a:t>Revex</a:t>
            </a:r>
            <a:endParaRPr lang="en-IN" sz="1200" b="1" dirty="0">
              <a:solidFill>
                <a:srgbClr val="C00000"/>
              </a:solidFill>
              <a:latin typeface="Arial" pitchFamily="34" charset="0"/>
              <a:cs typeface="Arial" pitchFamily="34" charset="0"/>
            </a:endParaRPr>
          </a:p>
        </p:txBody>
      </p:sp>
      <p:sp>
        <p:nvSpPr>
          <p:cNvPr id="5" name="TextBox 4"/>
          <p:cNvSpPr txBox="1"/>
          <p:nvPr/>
        </p:nvSpPr>
        <p:spPr>
          <a:xfrm>
            <a:off x="7391400" y="6581001"/>
            <a:ext cx="1752600" cy="276999"/>
          </a:xfrm>
          <a:prstGeom prst="rect">
            <a:avLst/>
          </a:prstGeom>
          <a:solidFill>
            <a:schemeClr val="bg1">
              <a:lumMod val="95000"/>
            </a:schemeClr>
          </a:solidFill>
          <a:ln>
            <a:solidFill>
              <a:schemeClr val="tx1"/>
            </a:solidFill>
          </a:ln>
        </p:spPr>
        <p:txBody>
          <a:bodyPr wrap="square" rtlCol="0">
            <a:spAutoFit/>
          </a:bodyPr>
          <a:lstStyle/>
          <a:p>
            <a:pPr algn="ctr"/>
            <a:r>
              <a:rPr lang="en-US" sz="1200" b="1" dirty="0" smtClean="0">
                <a:latin typeface="Arial" pitchFamily="34" charset="0"/>
                <a:cs typeface="Arial" pitchFamily="34" charset="0"/>
              </a:rPr>
              <a:t>All values in lacs.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286" y="304800"/>
            <a:ext cx="8648714" cy="646331"/>
          </a:xfrm>
          <a:prstGeom prst="rect">
            <a:avLst/>
          </a:prstGeom>
          <a:noFill/>
        </p:spPr>
        <p:txBody>
          <a:bodyPr wrap="none" rtlCol="0">
            <a:spAutoFit/>
          </a:bodyPr>
          <a:lstStyle/>
          <a:p>
            <a:r>
              <a:rPr lang="en-US" sz="3600" b="1" dirty="0" smtClean="0">
                <a:latin typeface="Arial" pitchFamily="34" charset="0"/>
                <a:cs typeface="Arial" pitchFamily="34" charset="0"/>
              </a:rPr>
              <a:t>EXPENSE OF IB AGAINST LAST YEAR</a:t>
            </a:r>
            <a:endParaRPr lang="en-IN" sz="3600" b="1" dirty="0">
              <a:latin typeface="Arial" pitchFamily="34" charset="0"/>
              <a:cs typeface="Arial" pitchFamily="34" charset="0"/>
            </a:endParaRPr>
          </a:p>
        </p:txBody>
      </p:sp>
      <p:sp>
        <p:nvSpPr>
          <p:cNvPr id="5" name="TextBox 4"/>
          <p:cNvSpPr txBox="1"/>
          <p:nvPr/>
        </p:nvSpPr>
        <p:spPr>
          <a:xfrm>
            <a:off x="1295400" y="1524000"/>
            <a:ext cx="7086600" cy="830997"/>
          </a:xfrm>
          <a:prstGeom prst="rect">
            <a:avLst/>
          </a:prstGeom>
          <a:solidFill>
            <a:schemeClr val="bg2"/>
          </a:solidFill>
        </p:spPr>
        <p:txBody>
          <a:bodyPr wrap="square" rtlCol="0">
            <a:spAutoFit/>
          </a:bodyPr>
          <a:lstStyle/>
          <a:p>
            <a:pPr algn="ctr"/>
            <a:r>
              <a:rPr lang="en-US" sz="1200" b="1" dirty="0" smtClean="0">
                <a:latin typeface="Arial" pitchFamily="34" charset="0"/>
                <a:cs typeface="Arial" pitchFamily="34" charset="0"/>
              </a:rPr>
              <a:t>FY 12-13 Actual Expense: Rs 19,04,52,265</a:t>
            </a:r>
          </a:p>
          <a:p>
            <a:pPr algn="ctr"/>
            <a:r>
              <a:rPr lang="en-US" sz="1200" b="1" dirty="0" smtClean="0">
                <a:solidFill>
                  <a:srgbClr val="C00000"/>
                </a:solidFill>
                <a:latin typeface="Arial" pitchFamily="34" charset="0"/>
                <a:cs typeface="Arial" pitchFamily="34" charset="0"/>
              </a:rPr>
              <a:t>FY 13-14 Actual Expense: Rs 22,55,11,292</a:t>
            </a:r>
          </a:p>
          <a:p>
            <a:pPr algn="ctr"/>
            <a:endParaRPr lang="en-US" sz="1200" b="1" dirty="0" smtClean="0">
              <a:solidFill>
                <a:srgbClr val="C00000"/>
              </a:solidFill>
              <a:latin typeface="Arial" pitchFamily="34" charset="0"/>
              <a:cs typeface="Arial" pitchFamily="34" charset="0"/>
            </a:endParaRPr>
          </a:p>
          <a:p>
            <a:pPr algn="ctr"/>
            <a:r>
              <a:rPr lang="en-US" sz="1200" b="1" dirty="0" smtClean="0">
                <a:latin typeface="Arial" pitchFamily="34" charset="0"/>
                <a:cs typeface="Arial" pitchFamily="34" charset="0"/>
              </a:rPr>
              <a:t>Increase: Rs 3,50,59,027 </a:t>
            </a:r>
            <a:r>
              <a:rPr lang="en-US" sz="1200" b="1" dirty="0" smtClean="0">
                <a:solidFill>
                  <a:srgbClr val="C00000"/>
                </a:solidFill>
                <a:latin typeface="Arial" pitchFamily="34" charset="0"/>
                <a:cs typeface="Arial" pitchFamily="34" charset="0"/>
              </a:rPr>
              <a:t>; % Increase: 18%</a:t>
            </a:r>
          </a:p>
        </p:txBody>
      </p:sp>
      <p:graphicFrame>
        <p:nvGraphicFramePr>
          <p:cNvPr id="7" name="Table 6"/>
          <p:cNvGraphicFramePr>
            <a:graphicFrameLocks noGrp="1"/>
          </p:cNvGraphicFramePr>
          <p:nvPr/>
        </p:nvGraphicFramePr>
        <p:xfrm>
          <a:off x="1295400" y="2514600"/>
          <a:ext cx="7162800" cy="3708400"/>
        </p:xfrm>
        <a:graphic>
          <a:graphicData uri="http://schemas.openxmlformats.org/drawingml/2006/table">
            <a:tbl>
              <a:tblPr firstRow="1" bandRow="1">
                <a:tableStyleId>{5C22544A-7EE6-4342-B048-85BDC9FD1C3A}</a:tableStyleId>
              </a:tblPr>
              <a:tblGrid>
                <a:gridCol w="3312795"/>
                <a:gridCol w="1202882"/>
                <a:gridCol w="1323561"/>
                <a:gridCol w="1323562"/>
              </a:tblGrid>
              <a:tr h="370840">
                <a:tc>
                  <a:txBody>
                    <a:bodyPr/>
                    <a:lstStyle/>
                    <a:p>
                      <a:r>
                        <a:rPr lang="en-US" sz="1100" b="1" dirty="0" smtClean="0">
                          <a:latin typeface="Arial" pitchFamily="34" charset="0"/>
                          <a:cs typeface="Arial" pitchFamily="34" charset="0"/>
                        </a:rPr>
                        <a:t>Top 80% Expense Head</a:t>
                      </a:r>
                      <a:endParaRPr lang="en-IN" sz="1100" b="1" dirty="0">
                        <a:latin typeface="Arial" pitchFamily="34" charset="0"/>
                        <a:cs typeface="Arial" pitchFamily="34" charset="0"/>
                      </a:endParaRPr>
                    </a:p>
                  </a:txBody>
                  <a:tcPr anchor="ctr">
                    <a:solidFill>
                      <a:schemeClr val="accent2">
                        <a:lumMod val="50000"/>
                      </a:schemeClr>
                    </a:solidFill>
                  </a:tcPr>
                </a:tc>
                <a:tc>
                  <a:txBody>
                    <a:bodyPr/>
                    <a:lstStyle/>
                    <a:p>
                      <a:r>
                        <a:rPr lang="en-US" sz="1100" dirty="0" smtClean="0">
                          <a:latin typeface="Arial" pitchFamily="34" charset="0"/>
                          <a:cs typeface="Arial" pitchFamily="34" charset="0"/>
                        </a:rPr>
                        <a:t>FY 12-13</a:t>
                      </a:r>
                      <a:endParaRPr lang="en-IN" sz="1100" dirty="0">
                        <a:latin typeface="Arial" pitchFamily="34" charset="0"/>
                        <a:cs typeface="Arial" pitchFamily="34" charset="0"/>
                      </a:endParaRPr>
                    </a:p>
                  </a:txBody>
                  <a:tcPr anchor="ctr">
                    <a:solidFill>
                      <a:schemeClr val="accent2">
                        <a:lumMod val="50000"/>
                      </a:schemeClr>
                    </a:solidFill>
                  </a:tcPr>
                </a:tc>
                <a:tc>
                  <a:txBody>
                    <a:bodyPr/>
                    <a:lstStyle/>
                    <a:p>
                      <a:r>
                        <a:rPr lang="en-US" sz="1100" dirty="0" smtClean="0">
                          <a:latin typeface="Arial" pitchFamily="34" charset="0"/>
                          <a:cs typeface="Arial" pitchFamily="34" charset="0"/>
                        </a:rPr>
                        <a:t>FY</a:t>
                      </a:r>
                      <a:r>
                        <a:rPr lang="en-US" sz="1100" baseline="0" dirty="0" smtClean="0">
                          <a:latin typeface="Arial" pitchFamily="34" charset="0"/>
                          <a:cs typeface="Arial" pitchFamily="34" charset="0"/>
                        </a:rPr>
                        <a:t> 13-14</a:t>
                      </a:r>
                      <a:endParaRPr lang="en-IN" sz="1100" dirty="0">
                        <a:latin typeface="Arial" pitchFamily="34" charset="0"/>
                        <a:cs typeface="Arial" pitchFamily="34" charset="0"/>
                      </a:endParaRPr>
                    </a:p>
                  </a:txBody>
                  <a:tcPr anchor="ctr">
                    <a:solidFill>
                      <a:schemeClr val="accent2">
                        <a:lumMod val="50000"/>
                      </a:schemeClr>
                    </a:solidFill>
                  </a:tcPr>
                </a:tc>
                <a:tc>
                  <a:txBody>
                    <a:bodyPr/>
                    <a:lstStyle/>
                    <a:p>
                      <a:r>
                        <a:rPr lang="en-US" sz="1100" dirty="0" smtClean="0">
                          <a:latin typeface="Arial" pitchFamily="34" charset="0"/>
                          <a:cs typeface="Arial" pitchFamily="34" charset="0"/>
                        </a:rPr>
                        <a:t>Variance</a:t>
                      </a:r>
                      <a:endParaRPr lang="en-IN" sz="1100" dirty="0">
                        <a:latin typeface="Arial" pitchFamily="34" charset="0"/>
                        <a:cs typeface="Arial" pitchFamily="34" charset="0"/>
                      </a:endParaRPr>
                    </a:p>
                  </a:txBody>
                  <a:tcPr anchor="ctr">
                    <a:solidFill>
                      <a:schemeClr val="accent2">
                        <a:lumMod val="50000"/>
                      </a:schemeClr>
                    </a:solidFill>
                  </a:tcPr>
                </a:tc>
              </a:tr>
              <a:tr h="370840">
                <a:tc>
                  <a:txBody>
                    <a:bodyPr/>
                    <a:lstStyle/>
                    <a:p>
                      <a:pPr algn="l" fontAlgn="ctr"/>
                      <a:r>
                        <a:rPr lang="en-IN" sz="1100" b="1" i="0" u="none" strike="noStrike" dirty="0" smtClean="0">
                          <a:solidFill>
                            <a:srgbClr val="000000"/>
                          </a:solidFill>
                          <a:latin typeface="Arial" pitchFamily="34" charset="0"/>
                          <a:cs typeface="Arial" pitchFamily="34" charset="0"/>
                        </a:rPr>
                        <a:t>Legal </a:t>
                      </a:r>
                      <a:r>
                        <a:rPr lang="en-IN" sz="1100" b="1" i="0" u="none" strike="noStrike" dirty="0">
                          <a:solidFill>
                            <a:srgbClr val="000000"/>
                          </a:solidFill>
                          <a:latin typeface="Arial" pitchFamily="34" charset="0"/>
                          <a:cs typeface="Arial" pitchFamily="34" charset="0"/>
                        </a:rPr>
                        <a:t>Fee</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1,08,49,094 </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1,79,58,668 </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71,09,574 </a:t>
                      </a:r>
                    </a:p>
                  </a:txBody>
                  <a:tcPr marL="9525" marR="9525" marT="9525" marB="0" anchor="ctr"/>
                </a:tc>
              </a:tr>
              <a:tr h="370840">
                <a:tc>
                  <a:txBody>
                    <a:bodyPr/>
                    <a:lstStyle/>
                    <a:p>
                      <a:pPr algn="l" fontAlgn="ctr"/>
                      <a:r>
                        <a:rPr lang="en-IN" sz="1100" b="1" i="0" u="none" strike="noStrike" dirty="0" smtClean="0">
                          <a:solidFill>
                            <a:srgbClr val="000000"/>
                          </a:solidFill>
                          <a:latin typeface="Arial" pitchFamily="34" charset="0"/>
                          <a:cs typeface="Arial" pitchFamily="34" charset="0"/>
                        </a:rPr>
                        <a:t>Salary </a:t>
                      </a:r>
                      <a:r>
                        <a:rPr lang="en-IN" sz="1100" b="1" i="0" u="none" strike="noStrike" dirty="0">
                          <a:solidFill>
                            <a:srgbClr val="000000"/>
                          </a:solidFill>
                          <a:latin typeface="Arial" pitchFamily="34" charset="0"/>
                          <a:cs typeface="Arial" pitchFamily="34" charset="0"/>
                        </a:rPr>
                        <a:t>&amp; Wages</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5,82,01,606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6,25,98,207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dirty="0">
                          <a:solidFill>
                            <a:srgbClr val="000000"/>
                          </a:solidFill>
                          <a:latin typeface="Arial" pitchFamily="34" charset="0"/>
                          <a:cs typeface="Arial" pitchFamily="34" charset="0"/>
                        </a:rPr>
                        <a:t>     43,96,601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r>
              <a:tr h="370840">
                <a:tc>
                  <a:txBody>
                    <a:bodyPr/>
                    <a:lstStyle/>
                    <a:p>
                      <a:pPr algn="l" fontAlgn="ctr"/>
                      <a:r>
                        <a:rPr lang="en-IN" sz="1100" b="1" i="0" u="none" strike="noStrike" dirty="0" smtClean="0">
                          <a:solidFill>
                            <a:srgbClr val="000000"/>
                          </a:solidFill>
                          <a:latin typeface="Arial" pitchFamily="34" charset="0"/>
                          <a:cs typeface="Arial" pitchFamily="34" charset="0"/>
                        </a:rPr>
                        <a:t>Food </a:t>
                      </a:r>
                      <a:r>
                        <a:rPr lang="en-IN" sz="1100" b="1" i="0" u="none" strike="noStrike" dirty="0">
                          <a:solidFill>
                            <a:srgbClr val="000000"/>
                          </a:solidFill>
                          <a:latin typeface="Arial" pitchFamily="34" charset="0"/>
                          <a:cs typeface="Arial" pitchFamily="34" charset="0"/>
                        </a:rPr>
                        <a:t>Distribution</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1,31,99,186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1,67,85,779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dirty="0">
                          <a:solidFill>
                            <a:srgbClr val="000000"/>
                          </a:solidFill>
                          <a:latin typeface="Arial" pitchFamily="34" charset="0"/>
                          <a:cs typeface="Arial" pitchFamily="34" charset="0"/>
                        </a:rPr>
                        <a:t>     35,86,593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r>
              <a:tr h="370840">
                <a:tc>
                  <a:txBody>
                    <a:bodyPr/>
                    <a:lstStyle/>
                    <a:p>
                      <a:pPr algn="l" fontAlgn="ctr"/>
                      <a:r>
                        <a:rPr lang="en-IN" sz="1100" b="1" i="0" u="none" strike="noStrike" dirty="0" smtClean="0">
                          <a:solidFill>
                            <a:srgbClr val="000000"/>
                          </a:solidFill>
                          <a:latin typeface="Arial" pitchFamily="34" charset="0"/>
                          <a:cs typeface="Arial" pitchFamily="34" charset="0"/>
                        </a:rPr>
                        <a:t>Donations </a:t>
                      </a:r>
                      <a:r>
                        <a:rPr lang="en-IN" sz="1100" b="1" i="0" u="none" strike="noStrike" dirty="0">
                          <a:solidFill>
                            <a:srgbClr val="000000"/>
                          </a:solidFill>
                          <a:latin typeface="Arial" pitchFamily="34" charset="0"/>
                          <a:cs typeface="Arial" pitchFamily="34" charset="0"/>
                        </a:rPr>
                        <a:t>to Charitable Trusts</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1,99,263 </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36,94,654 </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34,95,391 </a:t>
                      </a:r>
                    </a:p>
                  </a:txBody>
                  <a:tcPr marL="9525" marR="9525" marT="9525" marB="0" anchor="ctr"/>
                </a:tc>
              </a:tr>
              <a:tr h="370840">
                <a:tc>
                  <a:txBody>
                    <a:bodyPr/>
                    <a:lstStyle/>
                    <a:p>
                      <a:pPr algn="l" fontAlgn="ctr"/>
                      <a:r>
                        <a:rPr lang="en-IN" sz="1100" b="1" i="0" u="none" strike="noStrike" dirty="0" smtClean="0">
                          <a:solidFill>
                            <a:srgbClr val="000000"/>
                          </a:solidFill>
                          <a:latin typeface="Arial" pitchFamily="34" charset="0"/>
                          <a:cs typeface="Arial" pitchFamily="34" charset="0"/>
                        </a:rPr>
                        <a:t>House </a:t>
                      </a:r>
                      <a:r>
                        <a:rPr lang="en-IN" sz="1100" b="1" i="0" u="none" strike="noStrike" dirty="0">
                          <a:solidFill>
                            <a:srgbClr val="000000"/>
                          </a:solidFill>
                          <a:latin typeface="Arial" pitchFamily="34" charset="0"/>
                          <a:cs typeface="Arial" pitchFamily="34" charset="0"/>
                        </a:rPr>
                        <a:t>Keeping Labour</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1,14,44,395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1,41,85,645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dirty="0">
                          <a:solidFill>
                            <a:srgbClr val="000000"/>
                          </a:solidFill>
                          <a:latin typeface="Arial" pitchFamily="34" charset="0"/>
                          <a:cs typeface="Arial" pitchFamily="34" charset="0"/>
                        </a:rPr>
                        <a:t>     27,41,250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r>
              <a:tr h="370840">
                <a:tc>
                  <a:txBody>
                    <a:bodyPr/>
                    <a:lstStyle/>
                    <a:p>
                      <a:pPr algn="l" fontAlgn="ctr"/>
                      <a:r>
                        <a:rPr lang="en-IN" sz="1100" b="1" i="0" u="none" strike="noStrike" dirty="0" smtClean="0">
                          <a:solidFill>
                            <a:srgbClr val="000000"/>
                          </a:solidFill>
                          <a:latin typeface="Arial" pitchFamily="34" charset="0"/>
                          <a:cs typeface="Arial" pitchFamily="34" charset="0"/>
                        </a:rPr>
                        <a:t>Repairs </a:t>
                      </a:r>
                      <a:r>
                        <a:rPr lang="en-IN" sz="1100" b="1" i="0" u="none" strike="noStrike" dirty="0">
                          <a:solidFill>
                            <a:srgbClr val="000000"/>
                          </a:solidFill>
                          <a:latin typeface="Arial" pitchFamily="34" charset="0"/>
                          <a:cs typeface="Arial" pitchFamily="34" charset="0"/>
                        </a:rPr>
                        <a:t>&amp; Maintenance General</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54,18,679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80,83,995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dirty="0">
                          <a:solidFill>
                            <a:srgbClr val="000000"/>
                          </a:solidFill>
                          <a:latin typeface="Arial" pitchFamily="34" charset="0"/>
                          <a:cs typeface="Arial" pitchFamily="34" charset="0"/>
                        </a:rPr>
                        <a:t>     26,65,316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r>
              <a:tr h="370840">
                <a:tc>
                  <a:txBody>
                    <a:bodyPr/>
                    <a:lstStyle/>
                    <a:p>
                      <a:pPr algn="l" fontAlgn="ctr"/>
                      <a:r>
                        <a:rPr lang="en-IN" sz="1100" b="1" i="0" u="none" strike="noStrike" dirty="0" smtClean="0">
                          <a:solidFill>
                            <a:srgbClr val="000000"/>
                          </a:solidFill>
                          <a:latin typeface="Arial" pitchFamily="34" charset="0"/>
                          <a:cs typeface="Arial" pitchFamily="34" charset="0"/>
                        </a:rPr>
                        <a:t>Educational/Cultural </a:t>
                      </a:r>
                      <a:r>
                        <a:rPr lang="en-IN" sz="1100" b="1" i="0" u="none" strike="noStrike" dirty="0">
                          <a:solidFill>
                            <a:srgbClr val="000000"/>
                          </a:solidFill>
                          <a:latin typeface="Arial" pitchFamily="34" charset="0"/>
                          <a:cs typeface="Arial" pitchFamily="34" charset="0"/>
                        </a:rPr>
                        <a:t>Trip Exp.</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9,93,016 </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30,77,251 </a:t>
                      </a:r>
                    </a:p>
                  </a:txBody>
                  <a:tcPr marL="9525" marR="9525" marT="9525" marB="0" anchor="ctr"/>
                </a:tc>
                <a:tc>
                  <a:txBody>
                    <a:bodyPr/>
                    <a:lstStyle/>
                    <a:p>
                      <a:pPr algn="l" fontAlgn="ctr"/>
                      <a:r>
                        <a:rPr lang="en-IN" sz="1100" b="0" i="0" u="none" strike="noStrike">
                          <a:solidFill>
                            <a:srgbClr val="000000"/>
                          </a:solidFill>
                          <a:latin typeface="Arial" pitchFamily="34" charset="0"/>
                          <a:cs typeface="Arial" pitchFamily="34" charset="0"/>
                        </a:rPr>
                        <a:t>     20,84,235 </a:t>
                      </a:r>
                    </a:p>
                  </a:txBody>
                  <a:tcPr marL="9525" marR="9525" marT="9525" marB="0" anchor="ctr"/>
                </a:tc>
              </a:tr>
              <a:tr h="370840">
                <a:tc>
                  <a:txBody>
                    <a:bodyPr/>
                    <a:lstStyle/>
                    <a:p>
                      <a:pPr algn="l" fontAlgn="ctr"/>
                      <a:r>
                        <a:rPr lang="en-IN" sz="1100" b="1" i="0" u="none" strike="noStrike" dirty="0" smtClean="0">
                          <a:solidFill>
                            <a:srgbClr val="000000"/>
                          </a:solidFill>
                          <a:latin typeface="Arial" pitchFamily="34" charset="0"/>
                          <a:cs typeface="Arial" pitchFamily="34" charset="0"/>
                        </a:rPr>
                        <a:t>Labour </a:t>
                      </a:r>
                      <a:r>
                        <a:rPr lang="en-IN" sz="1100" b="1" i="0" u="none" strike="noStrike" dirty="0">
                          <a:solidFill>
                            <a:srgbClr val="000000"/>
                          </a:solidFill>
                          <a:latin typeface="Arial" pitchFamily="34" charset="0"/>
                          <a:cs typeface="Arial" pitchFamily="34" charset="0"/>
                        </a:rPr>
                        <a:t>Charges</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19,90,285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32,30,417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c>
                  <a:txBody>
                    <a:bodyPr/>
                    <a:lstStyle/>
                    <a:p>
                      <a:pPr algn="l" fontAlgn="ctr"/>
                      <a:r>
                        <a:rPr lang="en-IN" sz="1100" b="0" i="0" u="none" strike="noStrike" dirty="0">
                          <a:solidFill>
                            <a:srgbClr val="000000"/>
                          </a:solidFill>
                          <a:latin typeface="Arial" pitchFamily="34" charset="0"/>
                          <a:cs typeface="Arial" pitchFamily="34" charset="0"/>
                        </a:rPr>
                        <a:t>     12,40,132 </a:t>
                      </a:r>
                    </a:p>
                  </a:txBody>
                  <a:tcPr marL="9525" marR="9525" marT="9525" marB="0" anchor="ctr">
                    <a:gradFill flip="none" rotWithShape="1">
                      <a:gsLst>
                        <a:gs pos="0">
                          <a:srgbClr val="F5320B">
                            <a:tint val="66000"/>
                            <a:satMod val="160000"/>
                          </a:srgbClr>
                        </a:gs>
                        <a:gs pos="50000">
                          <a:srgbClr val="F5320B">
                            <a:tint val="44500"/>
                            <a:satMod val="160000"/>
                          </a:srgbClr>
                        </a:gs>
                        <a:gs pos="100000">
                          <a:srgbClr val="F5320B">
                            <a:tint val="23500"/>
                            <a:satMod val="160000"/>
                          </a:srgbClr>
                        </a:gs>
                      </a:gsLst>
                      <a:lin ang="18900000" scaled="1"/>
                      <a:tileRect/>
                    </a:gradFill>
                  </a:tcPr>
                </a:tc>
              </a:tr>
              <a:tr h="370840">
                <a:tc>
                  <a:txBody>
                    <a:bodyPr/>
                    <a:lstStyle/>
                    <a:p>
                      <a:pPr algn="l" fontAlgn="ctr"/>
                      <a:r>
                        <a:rPr lang="en-IN" sz="1100" b="1" i="0" u="none" strike="noStrike" dirty="0" smtClean="0">
                          <a:solidFill>
                            <a:srgbClr val="000000"/>
                          </a:solidFill>
                          <a:latin typeface="Arial" pitchFamily="34" charset="0"/>
                          <a:cs typeface="Arial" pitchFamily="34" charset="0"/>
                        </a:rPr>
                        <a:t>Water </a:t>
                      </a:r>
                      <a:r>
                        <a:rPr lang="en-IN" sz="1100" b="1" i="0" u="none" strike="noStrike" dirty="0">
                          <a:solidFill>
                            <a:srgbClr val="000000"/>
                          </a:solidFill>
                          <a:latin typeface="Arial" pitchFamily="34" charset="0"/>
                          <a:cs typeface="Arial" pitchFamily="34" charset="0"/>
                        </a:rPr>
                        <a:t>Charges</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29,65,688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a:solidFill>
                            <a:srgbClr val="000000"/>
                          </a:solidFill>
                          <a:latin typeface="Arial" pitchFamily="34" charset="0"/>
                          <a:cs typeface="Arial" pitchFamily="34" charset="0"/>
                        </a:rPr>
                        <a:t>       39,34,101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c>
                  <a:txBody>
                    <a:bodyPr/>
                    <a:lstStyle/>
                    <a:p>
                      <a:pPr algn="l" fontAlgn="ctr"/>
                      <a:r>
                        <a:rPr lang="en-IN" sz="1100" b="0" i="0" u="none" strike="noStrike" dirty="0">
                          <a:solidFill>
                            <a:srgbClr val="000000"/>
                          </a:solidFill>
                          <a:latin typeface="Arial" pitchFamily="34" charset="0"/>
                          <a:cs typeface="Arial" pitchFamily="34" charset="0"/>
                        </a:rPr>
                        <a:t>       9,68,413 </a:t>
                      </a:r>
                    </a:p>
                  </a:txBody>
                  <a:tcPr marL="9525" marR="9525" marT="9525" marB="0" anchor="c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28600"/>
            <a:ext cx="8674811" cy="646331"/>
          </a:xfrm>
          <a:prstGeom prst="rect">
            <a:avLst/>
          </a:prstGeom>
          <a:noFill/>
        </p:spPr>
        <p:txBody>
          <a:bodyPr wrap="none" rtlCol="0">
            <a:spAutoFit/>
          </a:bodyPr>
          <a:lstStyle/>
          <a:p>
            <a:r>
              <a:rPr lang="en-US" sz="3600" b="1" dirty="0" smtClean="0">
                <a:latin typeface="Arial" pitchFamily="34" charset="0"/>
                <a:cs typeface="Arial" pitchFamily="34" charset="0"/>
              </a:rPr>
              <a:t>RANKING IN TOP TOURIST WEBSITES</a:t>
            </a:r>
            <a:endParaRPr lang="en-IN" sz="3600" b="1" dirty="0">
              <a:latin typeface="Arial" pitchFamily="34" charset="0"/>
              <a:cs typeface="Arial" pitchFamily="34" charset="0"/>
            </a:endParaRPr>
          </a:p>
        </p:txBody>
      </p:sp>
      <p:pic>
        <p:nvPicPr>
          <p:cNvPr id="27657" name="Picture 9"/>
          <p:cNvPicPr>
            <a:picLocks noChangeAspect="1" noChangeArrowheads="1"/>
          </p:cNvPicPr>
          <p:nvPr/>
        </p:nvPicPr>
        <p:blipFill>
          <a:blip r:embed="rId2" cstate="print"/>
          <a:srcRect/>
          <a:stretch>
            <a:fillRect/>
          </a:stretch>
        </p:blipFill>
        <p:spPr bwMode="auto">
          <a:xfrm>
            <a:off x="0" y="1524000"/>
            <a:ext cx="9144000" cy="4800600"/>
          </a:xfrm>
          <a:prstGeom prst="rect">
            <a:avLst/>
          </a:prstGeom>
          <a:noFill/>
          <a:ln w="9525">
            <a:noFill/>
            <a:miter lim="800000"/>
            <a:headEnd/>
            <a:tailEnd/>
          </a:ln>
        </p:spPr>
      </p:pic>
      <p:sp>
        <p:nvSpPr>
          <p:cNvPr id="14" name="TextBox 13"/>
          <p:cNvSpPr txBox="1"/>
          <p:nvPr/>
        </p:nvSpPr>
        <p:spPr>
          <a:xfrm>
            <a:off x="2412670" y="6248400"/>
            <a:ext cx="6708760" cy="584775"/>
          </a:xfrm>
          <a:prstGeom prst="rect">
            <a:avLst/>
          </a:prstGeom>
          <a:solidFill>
            <a:schemeClr val="bg2"/>
          </a:solidFill>
          <a:ln>
            <a:solidFill>
              <a:schemeClr val="bg2"/>
            </a:solidFill>
          </a:ln>
        </p:spPr>
        <p:txBody>
          <a:bodyPr wrap="none" rtlCol="0">
            <a:spAutoFit/>
          </a:bodyPr>
          <a:lstStyle/>
          <a:p>
            <a:r>
              <a:rPr lang="en-US" sz="1600" b="1" dirty="0" smtClean="0">
                <a:solidFill>
                  <a:srgbClr val="C00000"/>
                </a:solidFill>
                <a:latin typeface="Arial" pitchFamily="34" charset="0"/>
                <a:cs typeface="Arial" pitchFamily="34" charset="0"/>
              </a:rPr>
              <a:t>ISKCON, Bangalore not amongst the top 10. </a:t>
            </a:r>
          </a:p>
          <a:p>
            <a:r>
              <a:rPr lang="en-US" sz="1600" b="1" dirty="0" smtClean="0">
                <a:solidFill>
                  <a:srgbClr val="C00000"/>
                </a:solidFill>
                <a:latin typeface="Arial" pitchFamily="34" charset="0"/>
                <a:cs typeface="Arial" pitchFamily="34" charset="0"/>
              </a:rPr>
              <a:t>	  </a:t>
            </a:r>
            <a:r>
              <a:rPr lang="en-US" sz="1600" b="1" dirty="0" smtClean="0">
                <a:solidFill>
                  <a:srgbClr val="00B050"/>
                </a:solidFill>
                <a:latin typeface="Arial" pitchFamily="34" charset="0"/>
                <a:cs typeface="Arial" pitchFamily="34" charset="0"/>
              </a:rPr>
              <a:t>Tripadvisor &amp; Hotel recommendation has higher ranking</a:t>
            </a:r>
            <a:endParaRPr lang="en-IN" sz="1600" b="1" dirty="0">
              <a:solidFill>
                <a:srgbClr val="00B050"/>
              </a:solidFill>
              <a:latin typeface="Arial" pitchFamily="34" charset="0"/>
              <a:cs typeface="Arial" pitchFamily="34" charset="0"/>
            </a:endParaRPr>
          </a:p>
        </p:txBody>
      </p:sp>
      <p:sp>
        <p:nvSpPr>
          <p:cNvPr id="6" name="Rectangle 5"/>
          <p:cNvSpPr/>
          <p:nvPr/>
        </p:nvSpPr>
        <p:spPr>
          <a:xfrm>
            <a:off x="7239000" y="4876800"/>
            <a:ext cx="914400" cy="2286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153400" y="5029200"/>
            <a:ext cx="914400" cy="2286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57800" y="228600"/>
            <a:ext cx="3877985" cy="646331"/>
          </a:xfrm>
          <a:prstGeom prst="rect">
            <a:avLst/>
          </a:prstGeom>
          <a:noFill/>
        </p:spPr>
        <p:txBody>
          <a:bodyPr wrap="none" rtlCol="0">
            <a:spAutoFit/>
          </a:bodyPr>
          <a:lstStyle/>
          <a:p>
            <a:r>
              <a:rPr lang="en-US" sz="3600" b="1" dirty="0" smtClean="0">
                <a:latin typeface="Arial" pitchFamily="34" charset="0"/>
                <a:cs typeface="Arial" pitchFamily="34" charset="0"/>
              </a:rPr>
              <a:t>People Statistics</a:t>
            </a:r>
            <a:endParaRPr lang="en-IN" sz="36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10" name="TextBox 9"/>
          <p:cNvSpPr txBox="1"/>
          <p:nvPr/>
        </p:nvSpPr>
        <p:spPr>
          <a:xfrm>
            <a:off x="0" y="1524000"/>
            <a:ext cx="5715000" cy="276999"/>
          </a:xfrm>
          <a:prstGeom prst="rect">
            <a:avLst/>
          </a:prstGeom>
          <a:noFill/>
        </p:spPr>
        <p:txBody>
          <a:bodyPr wrap="square" rtlCol="0">
            <a:spAutoFit/>
          </a:bodyPr>
          <a:lstStyle/>
          <a:p>
            <a:r>
              <a:rPr lang="en-US" sz="1200" b="1" u="sng" dirty="0" smtClean="0">
                <a:latin typeface="Arial" pitchFamily="34" charset="0"/>
                <a:cs typeface="Arial" pitchFamily="34" charset="0"/>
              </a:rPr>
              <a:t>Measure: </a:t>
            </a:r>
            <a:r>
              <a:rPr lang="en-US" sz="1200" b="1" dirty="0" smtClean="0">
                <a:latin typeface="Arial" pitchFamily="34" charset="0"/>
                <a:cs typeface="Arial" pitchFamily="34" charset="0"/>
              </a:rPr>
              <a:t> Employee Count in FY 13- 14 v/s FY 12-13</a:t>
            </a:r>
          </a:p>
        </p:txBody>
      </p:sp>
      <p:graphicFrame>
        <p:nvGraphicFramePr>
          <p:cNvPr id="12" name="Chart 11"/>
          <p:cNvGraphicFramePr/>
          <p:nvPr/>
        </p:nvGraphicFramePr>
        <p:xfrm>
          <a:off x="457200" y="1905000"/>
          <a:ext cx="83058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226487" y="3657600"/>
            <a:ext cx="1917513" cy="523220"/>
          </a:xfrm>
          <a:prstGeom prst="rect">
            <a:avLst/>
          </a:prstGeom>
          <a:solidFill>
            <a:schemeClr val="bg2"/>
          </a:solidFill>
        </p:spPr>
        <p:txBody>
          <a:bodyPr wrap="none" rtlCol="0">
            <a:spAutoFit/>
          </a:bodyPr>
          <a:lstStyle/>
          <a:p>
            <a:pPr algn="ctr"/>
            <a:r>
              <a:rPr lang="en-US" sz="1400" b="1" dirty="0" smtClean="0">
                <a:solidFill>
                  <a:srgbClr val="C00000"/>
                </a:solidFill>
                <a:latin typeface="Arial" pitchFamily="34" charset="0"/>
                <a:cs typeface="Arial" pitchFamily="34" charset="0"/>
              </a:rPr>
              <a:t>4% More Employees</a:t>
            </a:r>
          </a:p>
          <a:p>
            <a:pPr algn="ctr"/>
            <a:r>
              <a:rPr lang="en-US" sz="1400" b="1" dirty="0" smtClean="0">
                <a:solidFill>
                  <a:srgbClr val="C00000"/>
                </a:solidFill>
                <a:latin typeface="Arial" pitchFamily="34" charset="0"/>
                <a:cs typeface="Arial" pitchFamily="34" charset="0"/>
              </a:rPr>
              <a:t>Increase : 34</a:t>
            </a:r>
            <a:endParaRPr lang="en-IN" sz="14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228600"/>
            <a:ext cx="8084264" cy="646331"/>
          </a:xfrm>
          <a:prstGeom prst="rect">
            <a:avLst/>
          </a:prstGeom>
          <a:noFill/>
        </p:spPr>
        <p:txBody>
          <a:bodyPr wrap="none" rtlCol="0">
            <a:spAutoFit/>
          </a:bodyPr>
          <a:lstStyle/>
          <a:p>
            <a:r>
              <a:rPr lang="en-US" sz="3600" b="1" dirty="0" smtClean="0">
                <a:latin typeface="Arial" pitchFamily="34" charset="0"/>
                <a:cs typeface="Arial" pitchFamily="34" charset="0"/>
              </a:rPr>
              <a:t>People Statistics including Contract</a:t>
            </a:r>
            <a:endParaRPr lang="en-IN" sz="36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graphicFrame>
        <p:nvGraphicFramePr>
          <p:cNvPr id="12" name="Chart 11"/>
          <p:cNvGraphicFramePr/>
          <p:nvPr/>
        </p:nvGraphicFramePr>
        <p:xfrm>
          <a:off x="457200" y="1905000"/>
          <a:ext cx="83058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 name="Left-Right Arrow 6"/>
          <p:cNvSpPr/>
          <p:nvPr/>
        </p:nvSpPr>
        <p:spPr>
          <a:xfrm>
            <a:off x="1752600" y="6172200"/>
            <a:ext cx="3200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itchFamily="34" charset="0"/>
                <a:cs typeface="Arial" pitchFamily="34" charset="0"/>
              </a:rPr>
              <a:t>854</a:t>
            </a:r>
            <a:endParaRPr lang="en-IN" sz="105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371597" y="1981200"/>
          <a:ext cx="6477002" cy="3505201"/>
        </p:xfrm>
        <a:graphic>
          <a:graphicData uri="http://schemas.openxmlformats.org/drawingml/2006/table">
            <a:tbl>
              <a:tblPr firstRow="1" bandRow="1">
                <a:tableStyleId>{5C22544A-7EE6-4342-B048-85BDC9FD1C3A}</a:tableStyleId>
              </a:tblPr>
              <a:tblGrid>
                <a:gridCol w="1256732"/>
                <a:gridCol w="1196097"/>
                <a:gridCol w="1341391"/>
                <a:gridCol w="1341391"/>
                <a:gridCol w="1341391"/>
              </a:tblGrid>
              <a:tr h="500743">
                <a:tc>
                  <a:txBody>
                    <a:bodyPr/>
                    <a:lstStyle/>
                    <a:p>
                      <a:pPr algn="ctr"/>
                      <a:r>
                        <a:rPr lang="en-US" sz="1400" dirty="0" smtClean="0">
                          <a:solidFill>
                            <a:schemeClr val="tx1"/>
                          </a:solidFill>
                          <a:latin typeface="Arial" pitchFamily="34" charset="0"/>
                          <a:cs typeface="Arial" pitchFamily="34" charset="0"/>
                        </a:rPr>
                        <a:t>Sections</a:t>
                      </a:r>
                      <a:endParaRPr lang="en-IN" sz="1400" dirty="0">
                        <a:solidFill>
                          <a:schemeClr val="tx1"/>
                        </a:solidFill>
                        <a:latin typeface="Arial" pitchFamily="34" charset="0"/>
                        <a:cs typeface="Arial" pitchFamily="34" charset="0"/>
                      </a:endParaRPr>
                    </a:p>
                  </a:txBody>
                  <a:tcPr/>
                </a:tc>
                <a:tc>
                  <a:txBody>
                    <a:bodyPr/>
                    <a:lstStyle/>
                    <a:p>
                      <a:pPr algn="ctr"/>
                      <a:r>
                        <a:rPr lang="en-US" sz="1400" dirty="0" smtClean="0">
                          <a:solidFill>
                            <a:schemeClr val="tx1"/>
                          </a:solidFill>
                          <a:latin typeface="Arial" pitchFamily="34" charset="0"/>
                          <a:cs typeface="Arial" pitchFamily="34" charset="0"/>
                        </a:rPr>
                        <a:t>FY</a:t>
                      </a:r>
                      <a:r>
                        <a:rPr lang="en-US" sz="1400" baseline="0" dirty="0" smtClean="0">
                          <a:solidFill>
                            <a:schemeClr val="tx1"/>
                          </a:solidFill>
                          <a:latin typeface="Arial" pitchFamily="34" charset="0"/>
                          <a:cs typeface="Arial" pitchFamily="34" charset="0"/>
                        </a:rPr>
                        <a:t> 12-13</a:t>
                      </a:r>
                      <a:endParaRPr lang="en-IN" sz="1400" dirty="0">
                        <a:solidFill>
                          <a:schemeClr val="tx1"/>
                        </a:solidFill>
                        <a:latin typeface="Arial" pitchFamily="34" charset="0"/>
                        <a:cs typeface="Arial" pitchFamily="34" charset="0"/>
                      </a:endParaRPr>
                    </a:p>
                  </a:txBody>
                  <a:tcPr/>
                </a:tc>
                <a:tc>
                  <a:txBody>
                    <a:bodyPr/>
                    <a:lstStyle/>
                    <a:p>
                      <a:pPr algn="ctr"/>
                      <a:r>
                        <a:rPr lang="en-US" sz="1400" dirty="0" smtClean="0">
                          <a:solidFill>
                            <a:schemeClr val="tx1"/>
                          </a:solidFill>
                          <a:latin typeface="Arial" pitchFamily="34" charset="0"/>
                          <a:cs typeface="Arial" pitchFamily="34" charset="0"/>
                        </a:rPr>
                        <a:t>FY 13-14</a:t>
                      </a:r>
                      <a:endParaRPr lang="en-IN" sz="1400" dirty="0">
                        <a:solidFill>
                          <a:schemeClr val="tx1"/>
                        </a:solidFill>
                        <a:latin typeface="Arial" pitchFamily="34" charset="0"/>
                        <a:cs typeface="Arial" pitchFamily="34" charset="0"/>
                      </a:endParaRPr>
                    </a:p>
                  </a:txBody>
                  <a:tcPr/>
                </a:tc>
                <a:tc>
                  <a:txBody>
                    <a:bodyPr/>
                    <a:lstStyle/>
                    <a:p>
                      <a:pPr algn="ctr"/>
                      <a:r>
                        <a:rPr lang="en-US" sz="1400" dirty="0" smtClean="0">
                          <a:solidFill>
                            <a:schemeClr val="tx1"/>
                          </a:solidFill>
                          <a:latin typeface="Arial" pitchFamily="34" charset="0"/>
                          <a:cs typeface="Arial" pitchFamily="34" charset="0"/>
                        </a:rPr>
                        <a:t>Variance</a:t>
                      </a:r>
                      <a:endParaRPr lang="en-IN" sz="1400" dirty="0">
                        <a:solidFill>
                          <a:schemeClr val="tx1"/>
                        </a:solidFill>
                        <a:latin typeface="Arial" pitchFamily="34" charset="0"/>
                        <a:cs typeface="Arial" pitchFamily="34" charset="0"/>
                      </a:endParaRPr>
                    </a:p>
                  </a:txBody>
                  <a:tcPr/>
                </a:tc>
                <a:tc>
                  <a:txBody>
                    <a:bodyPr/>
                    <a:lstStyle/>
                    <a:p>
                      <a:pPr algn="ctr"/>
                      <a:r>
                        <a:rPr lang="en-US" sz="1400" dirty="0" smtClean="0">
                          <a:solidFill>
                            <a:schemeClr val="tx1"/>
                          </a:solidFill>
                          <a:latin typeface="Arial" pitchFamily="34" charset="0"/>
                          <a:cs typeface="Arial" pitchFamily="34" charset="0"/>
                        </a:rPr>
                        <a:t>% Change</a:t>
                      </a:r>
                      <a:endParaRPr lang="en-IN" sz="1400" dirty="0">
                        <a:solidFill>
                          <a:schemeClr val="tx1"/>
                        </a:solidFill>
                        <a:latin typeface="Arial" pitchFamily="34" charset="0"/>
                        <a:cs typeface="Arial" pitchFamily="34" charset="0"/>
                      </a:endParaRPr>
                    </a:p>
                  </a:txBody>
                  <a:tcPr/>
                </a:tc>
              </a:tr>
              <a:tr h="500743">
                <a:tc>
                  <a:txBody>
                    <a:bodyPr/>
                    <a:lstStyle/>
                    <a:p>
                      <a:pPr algn="ctr" fontAlgn="ctr"/>
                      <a:r>
                        <a:rPr lang="en-IN" sz="1400" b="1" i="0" u="none" strike="noStrike" dirty="0">
                          <a:solidFill>
                            <a:srgbClr val="000000"/>
                          </a:solidFill>
                          <a:latin typeface="Arial" pitchFamily="34" charset="0"/>
                          <a:cs typeface="Arial" pitchFamily="34" charset="0"/>
                        </a:rPr>
                        <a:t>IB</a:t>
                      </a:r>
                    </a:p>
                  </a:txBody>
                  <a:tcPr marL="0" marR="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357</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ctr" rtl="0" eaLnBrk="1" fontAlgn="ctr" latinLnBrk="0" hangingPunct="1"/>
                      <a:r>
                        <a:rPr kumimoji="0" lang="en-US" sz="1400" b="1" i="0" u="none" strike="noStrike" kern="1200" dirty="0" smtClean="0">
                          <a:solidFill>
                            <a:srgbClr val="000000"/>
                          </a:solidFill>
                          <a:latin typeface="Arial" pitchFamily="34" charset="0"/>
                          <a:ea typeface="+mn-ea"/>
                          <a:cs typeface="Arial" pitchFamily="34" charset="0"/>
                        </a:rPr>
                        <a:t>370</a:t>
                      </a:r>
                      <a:endParaRPr kumimoji="0" lang="en-IN" sz="1400" b="1" i="0" u="none" strike="noStrike" kern="1200" dirty="0">
                        <a:solidFill>
                          <a:srgbClr val="000000"/>
                        </a:solidFill>
                        <a:latin typeface="Arial" pitchFamily="34" charset="0"/>
                        <a:ea typeface="+mn-ea"/>
                        <a:cs typeface="Arial" pitchFamily="34" charset="0"/>
                      </a:endParaRPr>
                    </a:p>
                  </a:txBody>
                  <a:tcPr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13</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4%</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500743">
                <a:tc>
                  <a:txBody>
                    <a:bodyPr/>
                    <a:lstStyle/>
                    <a:p>
                      <a:pPr algn="ctr" fontAlgn="ctr"/>
                      <a:r>
                        <a:rPr lang="en-IN" sz="1400" b="1" i="0" u="none" strike="noStrike" dirty="0">
                          <a:solidFill>
                            <a:srgbClr val="000000"/>
                          </a:solidFill>
                          <a:latin typeface="Arial" pitchFamily="34" charset="0"/>
                          <a:cs typeface="Arial" pitchFamily="34" charset="0"/>
                        </a:rPr>
                        <a:t>GST</a:t>
                      </a:r>
                    </a:p>
                  </a:txBody>
                  <a:tcPr marL="0" marR="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13</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ctr" rtl="0" eaLnBrk="1" fontAlgn="ctr" latinLnBrk="0" hangingPunct="1"/>
                      <a:r>
                        <a:rPr kumimoji="0" lang="en-US" sz="1400" b="1" i="0" u="none" strike="noStrike" kern="1200" dirty="0" smtClean="0">
                          <a:solidFill>
                            <a:srgbClr val="000000"/>
                          </a:solidFill>
                          <a:latin typeface="Arial" pitchFamily="34" charset="0"/>
                          <a:ea typeface="+mn-ea"/>
                          <a:cs typeface="Arial" pitchFamily="34" charset="0"/>
                        </a:rPr>
                        <a:t>18</a:t>
                      </a:r>
                      <a:endParaRPr kumimoji="0" lang="en-IN" sz="1400" b="1" i="0" u="none" strike="noStrike" kern="1200" dirty="0">
                        <a:solidFill>
                          <a:srgbClr val="000000"/>
                        </a:solidFill>
                        <a:latin typeface="Arial" pitchFamily="34" charset="0"/>
                        <a:ea typeface="+mn-ea"/>
                        <a:cs typeface="Arial" pitchFamily="34" charset="0"/>
                      </a:endParaRPr>
                    </a:p>
                  </a:txBody>
                  <a:tcPr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a:solidFill>
                            <a:srgbClr val="000000"/>
                          </a:solidFill>
                          <a:latin typeface="Arial"/>
                        </a:rPr>
                        <a:t>5</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38%</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500743">
                <a:tc>
                  <a:txBody>
                    <a:bodyPr/>
                    <a:lstStyle/>
                    <a:p>
                      <a:pPr algn="ctr" fontAlgn="ctr"/>
                      <a:r>
                        <a:rPr lang="en-IN" sz="1400" b="1" i="0" u="none" strike="noStrike" dirty="0">
                          <a:solidFill>
                            <a:srgbClr val="000000"/>
                          </a:solidFill>
                          <a:latin typeface="Arial" pitchFamily="34" charset="0"/>
                          <a:cs typeface="Arial" pitchFamily="34" charset="0"/>
                        </a:rPr>
                        <a:t>SST</a:t>
                      </a:r>
                    </a:p>
                  </a:txBody>
                  <a:tcPr marL="0" marR="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182</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marL="0" algn="ctr" rtl="0" eaLnBrk="1" fontAlgn="ctr" latinLnBrk="0" hangingPunct="1"/>
                      <a:r>
                        <a:rPr kumimoji="0" lang="en-US" sz="1400" b="1" i="0" u="none" strike="noStrike" kern="1200" dirty="0" smtClean="0">
                          <a:solidFill>
                            <a:srgbClr val="000000"/>
                          </a:solidFill>
                          <a:latin typeface="Arial" pitchFamily="34" charset="0"/>
                          <a:ea typeface="+mn-ea"/>
                          <a:cs typeface="Arial" pitchFamily="34" charset="0"/>
                        </a:rPr>
                        <a:t>179</a:t>
                      </a:r>
                      <a:endParaRPr kumimoji="0" lang="en-IN" sz="1400" b="1" i="0" u="none" strike="noStrike" kern="1200" dirty="0">
                        <a:solidFill>
                          <a:srgbClr val="000000"/>
                        </a:solidFill>
                        <a:latin typeface="Arial" pitchFamily="34" charset="0"/>
                        <a:ea typeface="+mn-ea"/>
                        <a:cs typeface="Arial" pitchFamily="34" charset="0"/>
                      </a:endParaRPr>
                    </a:p>
                  </a:txBody>
                  <a:tcPr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rtl="0" fontAlgn="ctr"/>
                      <a:r>
                        <a:rPr lang="en-IN" sz="1400" b="1" i="0" u="none" strike="noStrike">
                          <a:solidFill>
                            <a:srgbClr val="000000"/>
                          </a:solidFill>
                          <a:latin typeface="Arial"/>
                        </a:rPr>
                        <a:t>-3</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-2%</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r>
              <a:tr h="500743">
                <a:tc>
                  <a:txBody>
                    <a:bodyPr/>
                    <a:lstStyle/>
                    <a:p>
                      <a:pPr algn="ctr" fontAlgn="ctr"/>
                      <a:r>
                        <a:rPr lang="en-IN" sz="1400" b="1" i="0" u="none" strike="noStrike" dirty="0">
                          <a:solidFill>
                            <a:srgbClr val="000000"/>
                          </a:solidFill>
                          <a:latin typeface="Arial" pitchFamily="34" charset="0"/>
                          <a:cs typeface="Arial" pitchFamily="34" charset="0"/>
                        </a:rPr>
                        <a:t>IC</a:t>
                      </a:r>
                    </a:p>
                  </a:txBody>
                  <a:tcPr marL="0" marR="0" marT="0"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266</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marL="0" algn="ctr" rtl="0" eaLnBrk="1" fontAlgn="ctr" latinLnBrk="0" hangingPunct="1"/>
                      <a:r>
                        <a:rPr kumimoji="0" lang="en-US" sz="1400" b="1" i="0" u="none" strike="noStrike" kern="1200" dirty="0" smtClean="0">
                          <a:solidFill>
                            <a:srgbClr val="000000"/>
                          </a:solidFill>
                          <a:latin typeface="Arial" pitchFamily="34" charset="0"/>
                          <a:ea typeface="+mn-ea"/>
                          <a:cs typeface="Arial" pitchFamily="34" charset="0"/>
                        </a:rPr>
                        <a:t>285</a:t>
                      </a:r>
                      <a:endParaRPr kumimoji="0" lang="en-IN" sz="1400" b="1" i="0" u="none" strike="noStrike" kern="1200" dirty="0">
                        <a:solidFill>
                          <a:srgbClr val="000000"/>
                        </a:solidFill>
                        <a:latin typeface="Arial" pitchFamily="34" charset="0"/>
                        <a:ea typeface="+mn-ea"/>
                        <a:cs typeface="Arial" pitchFamily="34" charset="0"/>
                      </a:endParaRPr>
                    </a:p>
                  </a:txBody>
                  <a:tcPr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a:solidFill>
                            <a:srgbClr val="000000"/>
                          </a:solidFill>
                          <a:latin typeface="Arial"/>
                        </a:rPr>
                        <a:t>19</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7%</a:t>
                      </a:r>
                    </a:p>
                  </a:txBody>
                  <a:tcPr marL="95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500743">
                <a:tc>
                  <a:txBody>
                    <a:bodyPr/>
                    <a:lstStyle/>
                    <a:p>
                      <a:pPr algn="ctr" fontAlgn="ctr"/>
                      <a:r>
                        <a:rPr lang="en-IN" sz="1400" b="1" i="0" u="none" strike="noStrike" dirty="0">
                          <a:solidFill>
                            <a:srgbClr val="000000"/>
                          </a:solidFill>
                          <a:latin typeface="Arial" pitchFamily="34" charset="0"/>
                          <a:cs typeface="Arial" pitchFamily="34" charset="0"/>
                        </a:rPr>
                        <a:t>IHF</a:t>
                      </a:r>
                    </a:p>
                  </a:txBody>
                  <a:tcPr marL="0" marR="0" marT="0"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2</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marL="0" algn="ctr" rtl="0" eaLnBrk="1" fontAlgn="ctr" latinLnBrk="0" hangingPunct="1"/>
                      <a:r>
                        <a:rPr kumimoji="0" lang="en-US" sz="1400" b="1" i="0" u="none" strike="noStrike" kern="1200" dirty="0" smtClean="0">
                          <a:solidFill>
                            <a:srgbClr val="000000"/>
                          </a:solidFill>
                          <a:latin typeface="Arial" pitchFamily="34" charset="0"/>
                          <a:ea typeface="+mn-ea"/>
                          <a:cs typeface="Arial" pitchFamily="34" charset="0"/>
                        </a:rPr>
                        <a:t>2</a:t>
                      </a:r>
                      <a:endParaRPr kumimoji="0" lang="en-IN" sz="1400" b="1" i="0" u="none" strike="noStrike" kern="1200" dirty="0">
                        <a:solidFill>
                          <a:srgbClr val="000000"/>
                        </a:solidFill>
                        <a:latin typeface="Arial" pitchFamily="34" charset="0"/>
                        <a:ea typeface="+mn-ea"/>
                        <a:cs typeface="Arial" pitchFamily="34" charset="0"/>
                      </a:endParaRPr>
                    </a:p>
                  </a:txBody>
                  <a:tcPr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rtl="0" fontAlgn="ctr"/>
                      <a:r>
                        <a:rPr lang="en-IN" sz="1400" b="1" i="0" u="none" strike="noStrike">
                          <a:solidFill>
                            <a:srgbClr val="000000"/>
                          </a:solidFill>
                          <a:latin typeface="Arial"/>
                        </a:rPr>
                        <a:t>0</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ctr" rtl="0" fontAlgn="ctr"/>
                      <a:r>
                        <a:rPr lang="en-IN" sz="1400" b="1" i="0" u="none" strike="noStrike" dirty="0">
                          <a:solidFill>
                            <a:srgbClr val="000000"/>
                          </a:solidFill>
                          <a:latin typeface="Arial"/>
                        </a:rPr>
                        <a:t>0%</a:t>
                      </a:r>
                    </a:p>
                  </a:txBody>
                  <a:tcPr marL="95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r>
              <a:tr h="500743">
                <a:tc>
                  <a:txBody>
                    <a:bodyPr/>
                    <a:lstStyle/>
                    <a:p>
                      <a:pPr algn="ctr" fontAlgn="ctr"/>
                      <a:r>
                        <a:rPr lang="en-IN" sz="1400" b="1" i="0" u="none" strike="noStrike" dirty="0">
                          <a:solidFill>
                            <a:srgbClr val="000000"/>
                          </a:solidFill>
                          <a:latin typeface="Arial" pitchFamily="34" charset="0"/>
                          <a:cs typeface="Arial" pitchFamily="34" charset="0"/>
                        </a:rPr>
                        <a:t>Total</a:t>
                      </a:r>
                    </a:p>
                  </a:txBody>
                  <a:tcPr marL="0" marR="0" marT="0" marB="0" anchor="ctr">
                    <a:solidFill>
                      <a:schemeClr val="accent1"/>
                    </a:solidFill>
                  </a:tcPr>
                </a:tc>
                <a:tc>
                  <a:txBody>
                    <a:bodyPr/>
                    <a:lstStyle/>
                    <a:p>
                      <a:pPr algn="ctr" rtl="0" fontAlgn="ctr"/>
                      <a:r>
                        <a:rPr lang="en-IN" sz="1400" b="1" i="0" u="none" strike="noStrike" dirty="0">
                          <a:solidFill>
                            <a:srgbClr val="000000"/>
                          </a:solidFill>
                          <a:latin typeface="Arial"/>
                        </a:rPr>
                        <a:t>820</a:t>
                      </a:r>
                    </a:p>
                  </a:txBody>
                  <a:tcPr marL="9525" marR="9525" marT="9525" marB="0" anchor="ctr">
                    <a:solidFill>
                      <a:schemeClr val="accent1"/>
                    </a:solidFill>
                  </a:tcPr>
                </a:tc>
                <a:tc>
                  <a:txBody>
                    <a:bodyPr/>
                    <a:lstStyle/>
                    <a:p>
                      <a:pPr marL="0" algn="ctr" rtl="0" eaLnBrk="1" fontAlgn="ctr" latinLnBrk="0" hangingPunct="1"/>
                      <a:r>
                        <a:rPr kumimoji="0" lang="en-US" sz="1400" b="1" i="0" u="none" strike="noStrike" kern="1200" dirty="0" smtClean="0">
                          <a:solidFill>
                            <a:srgbClr val="000000"/>
                          </a:solidFill>
                          <a:latin typeface="Arial" pitchFamily="34" charset="0"/>
                          <a:ea typeface="+mn-ea"/>
                          <a:cs typeface="Arial" pitchFamily="34" charset="0"/>
                        </a:rPr>
                        <a:t>854</a:t>
                      </a:r>
                      <a:endParaRPr kumimoji="0" lang="en-IN" sz="1400" b="1" i="0" u="none" strike="noStrike" kern="1200" dirty="0">
                        <a:solidFill>
                          <a:srgbClr val="000000"/>
                        </a:solidFill>
                        <a:latin typeface="Arial" pitchFamily="34" charset="0"/>
                        <a:ea typeface="+mn-ea"/>
                        <a:cs typeface="Arial" pitchFamily="34" charset="0"/>
                      </a:endParaRPr>
                    </a:p>
                  </a:txBody>
                  <a:tcPr anchor="ctr">
                    <a:solidFill>
                      <a:schemeClr val="accent1"/>
                    </a:solidFill>
                  </a:tcPr>
                </a:tc>
                <a:tc>
                  <a:txBody>
                    <a:bodyPr/>
                    <a:lstStyle/>
                    <a:p>
                      <a:pPr algn="ctr" rtl="0" fontAlgn="ctr"/>
                      <a:r>
                        <a:rPr lang="en-IN" sz="1400" b="1" i="0" u="none" strike="noStrike">
                          <a:solidFill>
                            <a:srgbClr val="000000"/>
                          </a:solidFill>
                          <a:latin typeface="Arial"/>
                        </a:rPr>
                        <a:t>34</a:t>
                      </a:r>
                    </a:p>
                  </a:txBody>
                  <a:tcPr marL="9525" marR="9525" marT="9525" marB="0" anchor="ctr">
                    <a:solidFill>
                      <a:schemeClr val="accent1"/>
                    </a:solidFill>
                  </a:tcPr>
                </a:tc>
                <a:tc>
                  <a:txBody>
                    <a:bodyPr/>
                    <a:lstStyle/>
                    <a:p>
                      <a:pPr algn="ctr" rtl="0" fontAlgn="ctr"/>
                      <a:r>
                        <a:rPr lang="en-IN" sz="1400" b="1" i="0" u="none" strike="noStrike" dirty="0">
                          <a:solidFill>
                            <a:srgbClr val="000000"/>
                          </a:solidFill>
                          <a:latin typeface="Arial"/>
                        </a:rPr>
                        <a:t>4%</a:t>
                      </a:r>
                    </a:p>
                  </a:txBody>
                  <a:tcPr marL="9525" marR="9525" marT="9525" marB="0" anchor="ctr">
                    <a:solidFill>
                      <a:schemeClr val="accent1"/>
                    </a:solidFill>
                  </a:tcPr>
                </a:tc>
              </a:tr>
            </a:tbl>
          </a:graphicData>
        </a:graphic>
      </p:graphicFrame>
      <p:sp>
        <p:nvSpPr>
          <p:cNvPr id="7" name="Rectangle 6"/>
          <p:cNvSpPr/>
          <p:nvPr/>
        </p:nvSpPr>
        <p:spPr>
          <a:xfrm>
            <a:off x="7924800" y="6248400"/>
            <a:ext cx="1219200" cy="60960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
        <p:nvSpPr>
          <p:cNvPr id="8" name="TextBox 7"/>
          <p:cNvSpPr txBox="1"/>
          <p:nvPr/>
        </p:nvSpPr>
        <p:spPr>
          <a:xfrm>
            <a:off x="1538520" y="228600"/>
            <a:ext cx="7605480" cy="646331"/>
          </a:xfrm>
          <a:prstGeom prst="rect">
            <a:avLst/>
          </a:prstGeom>
          <a:noFill/>
        </p:spPr>
        <p:txBody>
          <a:bodyPr wrap="none" rtlCol="0">
            <a:spAutoFit/>
          </a:bodyPr>
          <a:lstStyle/>
          <a:p>
            <a:r>
              <a:rPr lang="en-US" sz="3600" b="1" dirty="0" smtClean="0">
                <a:latin typeface="Arial" pitchFamily="34" charset="0"/>
                <a:cs typeface="Arial" pitchFamily="34" charset="0"/>
              </a:rPr>
              <a:t>People Statistics Across Sections</a:t>
            </a:r>
            <a:endParaRPr lang="en-IN"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8520" y="228600"/>
            <a:ext cx="7733720" cy="646331"/>
          </a:xfrm>
          <a:prstGeom prst="rect">
            <a:avLst/>
          </a:prstGeom>
          <a:noFill/>
        </p:spPr>
        <p:txBody>
          <a:bodyPr wrap="none" rtlCol="0">
            <a:spAutoFit/>
          </a:bodyPr>
          <a:lstStyle/>
          <a:p>
            <a:r>
              <a:rPr lang="en-US" sz="3600" b="1" dirty="0" smtClean="0">
                <a:latin typeface="Arial" pitchFamily="34" charset="0"/>
                <a:cs typeface="Arial" pitchFamily="34" charset="0"/>
              </a:rPr>
              <a:t>People Statistics Against Revenue</a:t>
            </a:r>
            <a:endParaRPr lang="en-IN" sz="3600" b="1" dirty="0">
              <a:latin typeface="Arial" pitchFamily="34" charset="0"/>
              <a:cs typeface="Arial" pitchFamily="34" charset="0"/>
            </a:endParaRPr>
          </a:p>
        </p:txBody>
      </p:sp>
      <p:graphicFrame>
        <p:nvGraphicFramePr>
          <p:cNvPr id="5" name="Table 4"/>
          <p:cNvGraphicFramePr>
            <a:graphicFrameLocks noGrp="1"/>
          </p:cNvGraphicFramePr>
          <p:nvPr/>
        </p:nvGraphicFramePr>
        <p:xfrm>
          <a:off x="2" y="1676400"/>
          <a:ext cx="9143995" cy="3886197"/>
        </p:xfrm>
        <a:graphic>
          <a:graphicData uri="http://schemas.openxmlformats.org/drawingml/2006/table">
            <a:tbl>
              <a:tblPr firstRow="1" bandRow="1">
                <a:tableStyleId>{5C22544A-7EE6-4342-B048-85BDC9FD1C3A}</a:tableStyleId>
              </a:tblPr>
              <a:tblGrid>
                <a:gridCol w="1306285"/>
                <a:gridCol w="1306285"/>
                <a:gridCol w="1306285"/>
                <a:gridCol w="1306285"/>
                <a:gridCol w="1306285"/>
                <a:gridCol w="1306285"/>
                <a:gridCol w="1306285"/>
              </a:tblGrid>
              <a:tr h="555171">
                <a:tc rowSpan="2">
                  <a:txBody>
                    <a:bodyPr/>
                    <a:lstStyle/>
                    <a:p>
                      <a:pPr algn="ctr" rtl="0" fontAlgn="ctr"/>
                      <a:r>
                        <a:rPr lang="en-IN" sz="1600" b="1" i="0" u="none" strike="noStrike" dirty="0">
                          <a:solidFill>
                            <a:srgbClr val="FFFFFF"/>
                          </a:solidFill>
                          <a:latin typeface="Arial" pitchFamily="34" charset="0"/>
                          <a:cs typeface="Arial" pitchFamily="34" charset="0"/>
                        </a:rPr>
                        <a:t>SECTIONS </a:t>
                      </a:r>
                    </a:p>
                  </a:txBody>
                  <a:tcPr marL="9525" marR="9525" marT="9525" marB="0" anchor="ctr"/>
                </a:tc>
                <a:tc gridSpan="3">
                  <a:txBody>
                    <a:bodyPr/>
                    <a:lstStyle/>
                    <a:p>
                      <a:pPr algn="ctr" rtl="0" fontAlgn="ctr"/>
                      <a:r>
                        <a:rPr lang="en-IN" sz="1600" b="1" i="0" u="none" strike="noStrike">
                          <a:solidFill>
                            <a:srgbClr val="FFFFFF"/>
                          </a:solidFill>
                          <a:latin typeface="Arial" pitchFamily="34" charset="0"/>
                          <a:cs typeface="Arial" pitchFamily="34" charset="0"/>
                        </a:rPr>
                        <a:t>FY 12-13 </a:t>
                      </a:r>
                    </a:p>
                  </a:txBody>
                  <a:tcPr marL="9525" marR="9525" marT="9525" marB="0" anchor="ctr"/>
                </a:tc>
                <a:tc hMerge="1">
                  <a:txBody>
                    <a:bodyPr/>
                    <a:lstStyle/>
                    <a:p>
                      <a:endParaRPr lang="en-IN"/>
                    </a:p>
                  </a:txBody>
                  <a:tcPr/>
                </a:tc>
                <a:tc hMerge="1">
                  <a:txBody>
                    <a:bodyPr/>
                    <a:lstStyle/>
                    <a:p>
                      <a:endParaRPr lang="en-IN"/>
                    </a:p>
                  </a:txBody>
                  <a:tcPr/>
                </a:tc>
                <a:tc gridSpan="3">
                  <a:txBody>
                    <a:bodyPr/>
                    <a:lstStyle/>
                    <a:p>
                      <a:pPr algn="ctr" rtl="0" fontAlgn="ctr"/>
                      <a:r>
                        <a:rPr lang="en-IN" sz="1600" b="1" i="0" u="none" strike="noStrike" dirty="0">
                          <a:solidFill>
                            <a:srgbClr val="FFFFFF"/>
                          </a:solidFill>
                          <a:latin typeface="Arial" pitchFamily="34" charset="0"/>
                          <a:cs typeface="Arial" pitchFamily="34" charset="0"/>
                        </a:rPr>
                        <a:t>FY 13-14 </a:t>
                      </a:r>
                    </a:p>
                  </a:txBody>
                  <a:tcPr marL="9525" marR="9525" marT="9525" marB="0" anchor="ctr"/>
                </a:tc>
                <a:tc hMerge="1">
                  <a:txBody>
                    <a:bodyPr/>
                    <a:lstStyle/>
                    <a:p>
                      <a:endParaRPr lang="en-IN"/>
                    </a:p>
                  </a:txBody>
                  <a:tcPr/>
                </a:tc>
                <a:tc hMerge="1">
                  <a:txBody>
                    <a:bodyPr/>
                    <a:lstStyle/>
                    <a:p>
                      <a:endParaRPr lang="en-IN"/>
                    </a:p>
                  </a:txBody>
                  <a:tcPr/>
                </a:tc>
              </a:tr>
              <a:tr h="555171">
                <a:tc vMerge="1">
                  <a:txBody>
                    <a:bodyPr/>
                    <a:lstStyle/>
                    <a:p>
                      <a:endParaRPr lang="en-IN"/>
                    </a:p>
                  </a:txBody>
                  <a:tcPr/>
                </a:tc>
                <a:tc>
                  <a:txBody>
                    <a:bodyPr/>
                    <a:lstStyle/>
                    <a:p>
                      <a:pPr algn="l" rtl="0" fontAlgn="ctr"/>
                      <a:r>
                        <a:rPr lang="en-IN" sz="1100" b="1" i="0" u="none" strike="noStrike" dirty="0" smtClean="0">
                          <a:solidFill>
                            <a:srgbClr val="000000"/>
                          </a:solidFill>
                          <a:latin typeface="Arial" pitchFamily="34" charset="0"/>
                          <a:cs typeface="Arial" pitchFamily="34" charset="0"/>
                        </a:rPr>
                        <a:t>REVENUE</a:t>
                      </a:r>
                    </a:p>
                    <a:p>
                      <a:pPr algn="l" rtl="0" fontAlgn="ctr"/>
                      <a:r>
                        <a:rPr lang="en-IN" sz="1100" b="1" i="0" u="none" strike="noStrike" dirty="0" smtClean="0">
                          <a:solidFill>
                            <a:srgbClr val="000000"/>
                          </a:solidFill>
                          <a:latin typeface="Arial" pitchFamily="34" charset="0"/>
                          <a:cs typeface="Arial" pitchFamily="34" charset="0"/>
                        </a:rPr>
                        <a:t>(in </a:t>
                      </a:r>
                      <a:r>
                        <a:rPr lang="en-IN" sz="1100" b="1" i="0" u="none" strike="noStrike" dirty="0" err="1" smtClean="0">
                          <a:solidFill>
                            <a:srgbClr val="000000"/>
                          </a:solidFill>
                          <a:latin typeface="Arial" pitchFamily="34" charset="0"/>
                          <a:cs typeface="Arial" pitchFamily="34" charset="0"/>
                        </a:rPr>
                        <a:t>lacs</a:t>
                      </a:r>
                      <a:r>
                        <a:rPr lang="en-IN" sz="1100" b="1" i="0" u="none" strike="noStrike" dirty="0" smtClean="0">
                          <a:solidFill>
                            <a:srgbClr val="000000"/>
                          </a:solidFill>
                          <a:latin typeface="Arial" pitchFamily="34" charset="0"/>
                          <a:cs typeface="Arial" pitchFamily="34" charset="0"/>
                        </a:rPr>
                        <a:t>) </a:t>
                      </a:r>
                      <a:endParaRPr lang="en-IN" sz="1100" b="1" i="0" u="none" strike="noStrike" dirty="0">
                        <a:solidFill>
                          <a:srgbClr val="000000"/>
                        </a:solidFill>
                        <a:latin typeface="Arial" pitchFamily="34" charset="0"/>
                        <a:cs typeface="Arial" pitchFamily="34" charset="0"/>
                      </a:endParaRPr>
                    </a:p>
                  </a:txBody>
                  <a:tcPr marL="85725" marR="9525" marT="9525" marB="0" anchor="ctr"/>
                </a:tc>
                <a:tc>
                  <a:txBody>
                    <a:bodyPr/>
                    <a:lstStyle/>
                    <a:p>
                      <a:pPr algn="l" rtl="0" fontAlgn="ctr"/>
                      <a:r>
                        <a:rPr lang="en-IN" sz="1100" b="1" i="0" u="none" strike="noStrike">
                          <a:solidFill>
                            <a:srgbClr val="000000"/>
                          </a:solidFill>
                          <a:latin typeface="Arial" pitchFamily="34" charset="0"/>
                          <a:cs typeface="Arial" pitchFamily="34" charset="0"/>
                        </a:rPr>
                        <a:t>EMP COUNT </a:t>
                      </a:r>
                    </a:p>
                  </a:txBody>
                  <a:tcPr marL="85725" marR="9525" marT="9525" marB="0" anchor="ctr"/>
                </a:tc>
                <a:tc>
                  <a:txBody>
                    <a:bodyPr/>
                    <a:lstStyle/>
                    <a:p>
                      <a:pPr algn="l" rtl="0" fontAlgn="ctr"/>
                      <a:r>
                        <a:rPr lang="en-IN" sz="1100" b="1" i="0" u="none" strike="noStrike" dirty="0">
                          <a:solidFill>
                            <a:srgbClr val="000000"/>
                          </a:solidFill>
                          <a:latin typeface="Arial" pitchFamily="34" charset="0"/>
                          <a:cs typeface="Arial" pitchFamily="34" charset="0"/>
                        </a:rPr>
                        <a:t>REV PER </a:t>
                      </a:r>
                      <a:r>
                        <a:rPr lang="en-IN" sz="1100" b="1" i="0" u="none" strike="noStrike" dirty="0" smtClean="0">
                          <a:solidFill>
                            <a:srgbClr val="000000"/>
                          </a:solidFill>
                          <a:latin typeface="Arial" pitchFamily="34" charset="0"/>
                          <a:cs typeface="Arial" pitchFamily="34" charset="0"/>
                        </a:rPr>
                        <a:t>EMP</a:t>
                      </a:r>
                    </a:p>
                    <a:p>
                      <a:pPr algn="l" rtl="0" fontAlgn="ctr"/>
                      <a:r>
                        <a:rPr lang="en-IN" sz="1100" b="1" i="0" u="none" strike="noStrike" dirty="0" smtClean="0">
                          <a:solidFill>
                            <a:srgbClr val="000000"/>
                          </a:solidFill>
                          <a:latin typeface="Arial" pitchFamily="34" charset="0"/>
                          <a:cs typeface="Arial" pitchFamily="34" charset="0"/>
                        </a:rPr>
                        <a:t>(in </a:t>
                      </a:r>
                      <a:r>
                        <a:rPr lang="en-IN" sz="1100" b="1" i="0" u="none" strike="noStrike" dirty="0" err="1" smtClean="0">
                          <a:solidFill>
                            <a:srgbClr val="000000"/>
                          </a:solidFill>
                          <a:latin typeface="Arial" pitchFamily="34" charset="0"/>
                          <a:cs typeface="Arial" pitchFamily="34" charset="0"/>
                        </a:rPr>
                        <a:t>lacs</a:t>
                      </a:r>
                      <a:r>
                        <a:rPr lang="en-IN" sz="1100" b="1" i="0" u="none" strike="noStrike" dirty="0" smtClean="0">
                          <a:solidFill>
                            <a:srgbClr val="000000"/>
                          </a:solidFill>
                          <a:latin typeface="Arial" pitchFamily="34" charset="0"/>
                          <a:cs typeface="Arial" pitchFamily="34" charset="0"/>
                        </a:rPr>
                        <a:t>) </a:t>
                      </a:r>
                      <a:endParaRPr lang="en-IN" sz="1100" b="1" i="0" u="none" strike="noStrike" dirty="0">
                        <a:solidFill>
                          <a:srgbClr val="000000"/>
                        </a:solidFill>
                        <a:latin typeface="Arial" pitchFamily="34" charset="0"/>
                        <a:cs typeface="Arial" pitchFamily="34" charset="0"/>
                      </a:endParaRPr>
                    </a:p>
                  </a:txBody>
                  <a:tcPr marL="85725" marR="9525" marT="9525" marB="0" anchor="ctr"/>
                </a:tc>
                <a:tc>
                  <a:txBody>
                    <a:bodyPr/>
                    <a:lstStyle/>
                    <a:p>
                      <a:pPr algn="l" rtl="0" fontAlgn="ctr"/>
                      <a:r>
                        <a:rPr lang="en-IN" sz="1100" b="1" i="0" u="none" strike="noStrike" dirty="0" smtClean="0">
                          <a:solidFill>
                            <a:srgbClr val="000000"/>
                          </a:solidFill>
                          <a:latin typeface="Arial" pitchFamily="34" charset="0"/>
                          <a:cs typeface="Arial" pitchFamily="34" charset="0"/>
                        </a:rPr>
                        <a:t>REVENUE</a:t>
                      </a:r>
                    </a:p>
                    <a:p>
                      <a:pPr algn="l" rtl="0" fontAlgn="ctr"/>
                      <a:r>
                        <a:rPr lang="en-IN" sz="1100" b="1" i="0" u="none" strike="noStrike" dirty="0" smtClean="0">
                          <a:solidFill>
                            <a:srgbClr val="000000"/>
                          </a:solidFill>
                          <a:latin typeface="Arial" pitchFamily="34" charset="0"/>
                          <a:cs typeface="Arial" pitchFamily="34" charset="0"/>
                        </a:rPr>
                        <a:t>(in </a:t>
                      </a:r>
                      <a:r>
                        <a:rPr lang="en-IN" sz="1100" b="1" i="0" u="none" strike="noStrike" dirty="0" err="1" smtClean="0">
                          <a:solidFill>
                            <a:srgbClr val="000000"/>
                          </a:solidFill>
                          <a:latin typeface="Arial" pitchFamily="34" charset="0"/>
                          <a:cs typeface="Arial" pitchFamily="34" charset="0"/>
                        </a:rPr>
                        <a:t>lacs</a:t>
                      </a:r>
                      <a:r>
                        <a:rPr lang="en-IN" sz="1100" b="1" i="0" u="none" strike="noStrike" dirty="0" smtClean="0">
                          <a:solidFill>
                            <a:srgbClr val="000000"/>
                          </a:solidFill>
                          <a:latin typeface="Arial" pitchFamily="34" charset="0"/>
                          <a:cs typeface="Arial" pitchFamily="34" charset="0"/>
                        </a:rPr>
                        <a:t>) </a:t>
                      </a:r>
                      <a:endParaRPr lang="en-IN" sz="1100" b="1" i="0" u="none" strike="noStrike" dirty="0">
                        <a:solidFill>
                          <a:srgbClr val="000000"/>
                        </a:solidFill>
                        <a:latin typeface="Arial" pitchFamily="34" charset="0"/>
                        <a:cs typeface="Arial" pitchFamily="34" charset="0"/>
                      </a:endParaRPr>
                    </a:p>
                  </a:txBody>
                  <a:tcPr marL="85725" marR="9525" marT="9525" marB="0" anchor="ctr"/>
                </a:tc>
                <a:tc>
                  <a:txBody>
                    <a:bodyPr/>
                    <a:lstStyle/>
                    <a:p>
                      <a:pPr algn="l" rtl="0" fontAlgn="ctr"/>
                      <a:r>
                        <a:rPr lang="en-IN" sz="1100" b="1" i="0" u="none" strike="noStrike">
                          <a:solidFill>
                            <a:srgbClr val="000000"/>
                          </a:solidFill>
                          <a:latin typeface="Arial" pitchFamily="34" charset="0"/>
                          <a:cs typeface="Arial" pitchFamily="34" charset="0"/>
                        </a:rPr>
                        <a:t>EMP COUNT </a:t>
                      </a:r>
                    </a:p>
                  </a:txBody>
                  <a:tcPr marL="85725" marR="9525" marT="9525" marB="0" anchor="ctr"/>
                </a:tc>
                <a:tc>
                  <a:txBody>
                    <a:bodyPr/>
                    <a:lstStyle/>
                    <a:p>
                      <a:pPr algn="l" rtl="0" fontAlgn="ctr"/>
                      <a:r>
                        <a:rPr lang="en-IN" sz="1100" b="1" i="0" u="none" strike="noStrike" dirty="0">
                          <a:solidFill>
                            <a:srgbClr val="000000"/>
                          </a:solidFill>
                          <a:latin typeface="Arial" pitchFamily="34" charset="0"/>
                          <a:cs typeface="Arial" pitchFamily="34" charset="0"/>
                        </a:rPr>
                        <a:t>REV PER </a:t>
                      </a:r>
                      <a:r>
                        <a:rPr lang="en-IN" sz="1100" b="1" i="0" u="none" strike="noStrike" dirty="0" smtClean="0">
                          <a:solidFill>
                            <a:srgbClr val="000000"/>
                          </a:solidFill>
                          <a:latin typeface="Arial" pitchFamily="34" charset="0"/>
                          <a:cs typeface="Arial" pitchFamily="34" charset="0"/>
                        </a:rPr>
                        <a:t>EMP</a:t>
                      </a:r>
                    </a:p>
                    <a:p>
                      <a:pPr algn="l" rtl="0" fontAlgn="ctr"/>
                      <a:r>
                        <a:rPr lang="en-IN" sz="1100" b="1" i="0" u="none" strike="noStrike" dirty="0" smtClean="0">
                          <a:solidFill>
                            <a:srgbClr val="000000"/>
                          </a:solidFill>
                          <a:latin typeface="Arial" pitchFamily="34" charset="0"/>
                          <a:cs typeface="Arial" pitchFamily="34" charset="0"/>
                        </a:rPr>
                        <a:t>(in </a:t>
                      </a:r>
                      <a:r>
                        <a:rPr lang="en-IN" sz="1100" b="1" i="0" u="none" strike="noStrike" dirty="0" err="1" smtClean="0">
                          <a:solidFill>
                            <a:srgbClr val="000000"/>
                          </a:solidFill>
                          <a:latin typeface="Arial" pitchFamily="34" charset="0"/>
                          <a:cs typeface="Arial" pitchFamily="34" charset="0"/>
                        </a:rPr>
                        <a:t>lacs</a:t>
                      </a:r>
                      <a:r>
                        <a:rPr lang="en-IN" sz="1100" b="1" i="0" u="none" strike="noStrike" dirty="0" smtClean="0">
                          <a:solidFill>
                            <a:srgbClr val="000000"/>
                          </a:solidFill>
                          <a:latin typeface="Arial" pitchFamily="34" charset="0"/>
                          <a:cs typeface="Arial" pitchFamily="34" charset="0"/>
                        </a:rPr>
                        <a:t>) </a:t>
                      </a:r>
                      <a:endParaRPr lang="en-IN" sz="1100" b="1" i="0" u="none" strike="noStrike" dirty="0">
                        <a:solidFill>
                          <a:srgbClr val="000000"/>
                        </a:solidFill>
                        <a:latin typeface="Arial" pitchFamily="34" charset="0"/>
                        <a:cs typeface="Arial" pitchFamily="34" charset="0"/>
                      </a:endParaRPr>
                    </a:p>
                  </a:txBody>
                  <a:tcPr marL="85725" marR="9525" marT="9525" marB="0" anchor="ctr"/>
                </a:tc>
              </a:tr>
              <a:tr h="555171">
                <a:tc>
                  <a:txBody>
                    <a:bodyPr/>
                    <a:lstStyle/>
                    <a:p>
                      <a:pPr algn="l" fontAlgn="ctr"/>
                      <a:r>
                        <a:rPr lang="en-IN" sz="1200" b="1" i="0" u="none" strike="noStrike">
                          <a:solidFill>
                            <a:srgbClr val="000000"/>
                          </a:solidFill>
                          <a:latin typeface="Arial" pitchFamily="34" charset="0"/>
                          <a:cs typeface="Arial" pitchFamily="34" charset="0"/>
                        </a:rPr>
                        <a:t>GST</a:t>
                      </a:r>
                    </a:p>
                  </a:txBody>
                  <a:tcPr marL="857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l" fontAlgn="ctr"/>
                      <a:r>
                        <a:rPr lang="en-IN" sz="1200" b="1" i="0" u="none" strike="noStrike">
                          <a:solidFill>
                            <a:srgbClr val="000000"/>
                          </a:solidFill>
                          <a:latin typeface="Arial"/>
                        </a:rPr>
                        <a:t>324</a:t>
                      </a:r>
                    </a:p>
                  </a:txBody>
                  <a:tcPr marL="857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13</a:t>
                      </a:r>
                    </a:p>
                  </a:txBody>
                  <a:tcPr marL="857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l" fontAlgn="ctr"/>
                      <a:r>
                        <a:rPr lang="en-IN" sz="1200" b="1" i="0" u="none" strike="noStrike">
                          <a:solidFill>
                            <a:srgbClr val="000000"/>
                          </a:solidFill>
                          <a:latin typeface="Arial"/>
                        </a:rPr>
                        <a:t>24.9</a:t>
                      </a:r>
                    </a:p>
                  </a:txBody>
                  <a:tcPr marL="857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l" fontAlgn="ctr"/>
                      <a:r>
                        <a:rPr lang="en-IN" sz="1200" b="1" i="0" u="none" strike="noStrike">
                          <a:solidFill>
                            <a:srgbClr val="000000"/>
                          </a:solidFill>
                          <a:latin typeface="Arial"/>
                        </a:rPr>
                        <a:t>469</a:t>
                      </a:r>
                    </a:p>
                  </a:txBody>
                  <a:tcPr marL="857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18</a:t>
                      </a:r>
                    </a:p>
                  </a:txBody>
                  <a:tcPr marL="857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c>
                  <a:txBody>
                    <a:bodyPr/>
                    <a:lstStyle/>
                    <a:p>
                      <a:pPr algn="l" fontAlgn="ctr"/>
                      <a:r>
                        <a:rPr lang="en-IN" sz="1200" b="1" i="0" u="none" strike="noStrike" dirty="0">
                          <a:solidFill>
                            <a:srgbClr val="000000"/>
                          </a:solidFill>
                          <a:latin typeface="Arial"/>
                        </a:rPr>
                        <a:t>26.0</a:t>
                      </a:r>
                    </a:p>
                  </a:txBody>
                  <a:tcPr marL="85725" marR="9525" marT="9525" marB="0" anchor="ct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tcPr>
                </a:tc>
              </a:tr>
              <a:tr h="555171">
                <a:tc>
                  <a:txBody>
                    <a:bodyPr/>
                    <a:lstStyle/>
                    <a:p>
                      <a:pPr algn="l" fontAlgn="ctr"/>
                      <a:r>
                        <a:rPr lang="en-IN" sz="1200" b="1" i="0" u="none" strike="noStrike">
                          <a:solidFill>
                            <a:srgbClr val="000000"/>
                          </a:solidFill>
                          <a:latin typeface="Arial" pitchFamily="34" charset="0"/>
                          <a:cs typeface="Arial" pitchFamily="34" charset="0"/>
                        </a:rPr>
                        <a:t>SST</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1267</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182</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7.0</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1408</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179</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dirty="0">
                          <a:solidFill>
                            <a:srgbClr val="000000"/>
                          </a:solidFill>
                          <a:latin typeface="Arial"/>
                        </a:rPr>
                        <a:t>7.9</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r>
              <a:tr h="555171">
                <a:tc>
                  <a:txBody>
                    <a:bodyPr/>
                    <a:lstStyle/>
                    <a:p>
                      <a:pPr algn="l" fontAlgn="ctr"/>
                      <a:r>
                        <a:rPr lang="en-IN" sz="1200" b="1" i="0" u="none" strike="noStrike">
                          <a:solidFill>
                            <a:srgbClr val="000000"/>
                          </a:solidFill>
                          <a:latin typeface="Arial" pitchFamily="34" charset="0"/>
                          <a:cs typeface="Arial" pitchFamily="34" charset="0"/>
                        </a:rPr>
                        <a:t>IC</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1721</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266</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dirty="0">
                          <a:solidFill>
                            <a:srgbClr val="000000"/>
                          </a:solidFill>
                          <a:latin typeface="Arial"/>
                        </a:rPr>
                        <a:t>6.5</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1964</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285</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c>
                  <a:txBody>
                    <a:bodyPr/>
                    <a:lstStyle/>
                    <a:p>
                      <a:pPr algn="l" fontAlgn="ctr"/>
                      <a:r>
                        <a:rPr lang="en-IN" sz="1200" b="1" i="0" u="none" strike="noStrike" dirty="0">
                          <a:solidFill>
                            <a:srgbClr val="000000"/>
                          </a:solidFill>
                          <a:latin typeface="Arial"/>
                        </a:rPr>
                        <a:t>6.9</a:t>
                      </a:r>
                    </a:p>
                  </a:txBody>
                  <a:tcPr marL="85725" marR="9525" marT="9525"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tcPr>
                </a:tc>
              </a:tr>
              <a:tr h="555171">
                <a:tc>
                  <a:txBody>
                    <a:bodyPr/>
                    <a:lstStyle/>
                    <a:p>
                      <a:pPr algn="l" fontAlgn="ctr"/>
                      <a:r>
                        <a:rPr lang="en-IN" sz="1200" b="1" i="0" u="none" strike="noStrike">
                          <a:solidFill>
                            <a:srgbClr val="000000"/>
                          </a:solidFill>
                          <a:latin typeface="Arial" pitchFamily="34" charset="0"/>
                          <a:cs typeface="Arial" pitchFamily="34" charset="0"/>
                        </a:rPr>
                        <a:t>IB</a:t>
                      </a:r>
                    </a:p>
                  </a:txBody>
                  <a:tcPr marL="857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1819</a:t>
                      </a:r>
                    </a:p>
                  </a:txBody>
                  <a:tcPr marL="857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357</a:t>
                      </a:r>
                    </a:p>
                  </a:txBody>
                  <a:tcPr marL="857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5.1</a:t>
                      </a:r>
                    </a:p>
                  </a:txBody>
                  <a:tcPr marL="857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1821</a:t>
                      </a:r>
                    </a:p>
                  </a:txBody>
                  <a:tcPr marL="857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l" fontAlgn="ctr"/>
                      <a:r>
                        <a:rPr lang="en-IN" sz="1200" b="1" i="0" u="none" strike="noStrike">
                          <a:solidFill>
                            <a:srgbClr val="000000"/>
                          </a:solidFill>
                          <a:latin typeface="Arial"/>
                        </a:rPr>
                        <a:t>370</a:t>
                      </a:r>
                    </a:p>
                  </a:txBody>
                  <a:tcPr marL="857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c>
                  <a:txBody>
                    <a:bodyPr/>
                    <a:lstStyle/>
                    <a:p>
                      <a:pPr algn="l" fontAlgn="ctr"/>
                      <a:r>
                        <a:rPr lang="en-IN" sz="1200" b="1" i="0" u="none" strike="noStrike" dirty="0">
                          <a:solidFill>
                            <a:srgbClr val="000000"/>
                          </a:solidFill>
                          <a:latin typeface="Arial"/>
                        </a:rPr>
                        <a:t>4.9</a:t>
                      </a:r>
                    </a:p>
                  </a:txBody>
                  <a:tcPr marL="85725" marR="9525" marT="9525"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tcPr>
                </a:tc>
              </a:tr>
              <a:tr h="555171">
                <a:tc>
                  <a:txBody>
                    <a:bodyPr/>
                    <a:lstStyle/>
                    <a:p>
                      <a:pPr algn="l" fontAlgn="ctr"/>
                      <a:r>
                        <a:rPr lang="en-IN" sz="1600" b="1" i="0" u="none" strike="noStrike" dirty="0">
                          <a:solidFill>
                            <a:schemeClr val="tx1"/>
                          </a:solidFill>
                          <a:latin typeface="Arial" pitchFamily="34" charset="0"/>
                          <a:cs typeface="Arial" pitchFamily="34" charset="0"/>
                        </a:rPr>
                        <a:t>Total</a:t>
                      </a:r>
                    </a:p>
                  </a:txBody>
                  <a:tcPr marL="85725" marR="9525" marT="9525"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pPr algn="l" fontAlgn="ctr"/>
                      <a:r>
                        <a:rPr lang="en-IN" sz="1600" b="1" i="0" u="none" strike="noStrike">
                          <a:solidFill>
                            <a:srgbClr val="000000"/>
                          </a:solidFill>
                          <a:latin typeface="Arial"/>
                        </a:rPr>
                        <a:t>5131</a:t>
                      </a:r>
                    </a:p>
                  </a:txBody>
                  <a:tcPr marL="85725" marR="9525" marT="9525"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pPr algn="l" fontAlgn="ctr"/>
                      <a:r>
                        <a:rPr lang="en-IN" sz="1600" b="1" i="0" u="none" strike="noStrike">
                          <a:solidFill>
                            <a:srgbClr val="000000"/>
                          </a:solidFill>
                          <a:latin typeface="Arial"/>
                        </a:rPr>
                        <a:t>818</a:t>
                      </a:r>
                    </a:p>
                  </a:txBody>
                  <a:tcPr marL="85725" marR="9525" marT="9525"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pPr algn="l" fontAlgn="ctr"/>
                      <a:r>
                        <a:rPr lang="en-IN" sz="1600" b="1" i="0" u="none" strike="noStrike">
                          <a:solidFill>
                            <a:srgbClr val="000000"/>
                          </a:solidFill>
                          <a:latin typeface="Arial"/>
                        </a:rPr>
                        <a:t>6.3</a:t>
                      </a:r>
                    </a:p>
                  </a:txBody>
                  <a:tcPr marL="85725" marR="9525" marT="9525"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pPr algn="l" fontAlgn="ctr"/>
                      <a:r>
                        <a:rPr lang="en-IN" sz="1600" b="1" i="0" u="none" strike="noStrike">
                          <a:solidFill>
                            <a:srgbClr val="000000"/>
                          </a:solidFill>
                          <a:latin typeface="Arial"/>
                        </a:rPr>
                        <a:t>5662</a:t>
                      </a:r>
                    </a:p>
                  </a:txBody>
                  <a:tcPr marL="85725" marR="9525" marT="9525"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pPr algn="l" fontAlgn="ctr"/>
                      <a:r>
                        <a:rPr lang="en-IN" sz="1600" b="1" i="0" u="none" strike="noStrike">
                          <a:solidFill>
                            <a:srgbClr val="000000"/>
                          </a:solidFill>
                          <a:latin typeface="Arial"/>
                        </a:rPr>
                        <a:t>852</a:t>
                      </a:r>
                    </a:p>
                  </a:txBody>
                  <a:tcPr marL="85725" marR="9525" marT="9525"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pPr algn="l" fontAlgn="ctr"/>
                      <a:r>
                        <a:rPr lang="en-IN" sz="1600" b="1" i="0" u="none" strike="noStrike" dirty="0">
                          <a:solidFill>
                            <a:srgbClr val="000000"/>
                          </a:solidFill>
                          <a:latin typeface="Arial"/>
                        </a:rPr>
                        <a:t>6.6</a:t>
                      </a:r>
                    </a:p>
                  </a:txBody>
                  <a:tcPr marL="85725" marR="9525" marT="9525"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9348" y="457200"/>
            <a:ext cx="8094652" cy="584775"/>
          </a:xfrm>
          <a:prstGeom prst="rect">
            <a:avLst/>
          </a:prstGeom>
          <a:noFill/>
        </p:spPr>
        <p:txBody>
          <a:bodyPr wrap="none" rtlCol="0">
            <a:spAutoFit/>
          </a:bodyPr>
          <a:lstStyle/>
          <a:p>
            <a:r>
              <a:rPr lang="en-US" sz="3200" b="1" dirty="0" smtClean="0">
                <a:latin typeface="Arial" pitchFamily="34" charset="0"/>
                <a:cs typeface="Arial" pitchFamily="34" charset="0"/>
              </a:rPr>
              <a:t>Employee Strength Across Key Sections</a:t>
            </a:r>
            <a:endParaRPr lang="en-IN" sz="3200" b="1" dirty="0">
              <a:latin typeface="Arial" pitchFamily="34" charset="0"/>
              <a:cs typeface="Arial" pitchFamily="34" charset="0"/>
            </a:endParaRPr>
          </a:p>
        </p:txBody>
      </p:sp>
      <p:graphicFrame>
        <p:nvGraphicFramePr>
          <p:cNvPr id="6" name="Chart 5"/>
          <p:cNvGraphicFramePr/>
          <p:nvPr/>
        </p:nvGraphicFramePr>
        <p:xfrm>
          <a:off x="152400" y="1524000"/>
          <a:ext cx="8991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7924800" y="6248400"/>
            <a:ext cx="1219200" cy="60960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graphicFrame>
        <p:nvGraphicFramePr>
          <p:cNvPr id="7" name="Table 6"/>
          <p:cNvGraphicFramePr>
            <a:graphicFrameLocks noGrp="1"/>
          </p:cNvGraphicFramePr>
          <p:nvPr/>
        </p:nvGraphicFramePr>
        <p:xfrm>
          <a:off x="1219200" y="5334000"/>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sz="1200" b="1" dirty="0" smtClean="0">
                          <a:solidFill>
                            <a:schemeClr val="tx1"/>
                          </a:solidFill>
                          <a:latin typeface="Arial" pitchFamily="34" charset="0"/>
                          <a:cs typeface="Arial" pitchFamily="34" charset="0"/>
                        </a:rPr>
                        <a:t>ISKCON Bng</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IC</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SST</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GST</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IHF</a:t>
                      </a:r>
                      <a:endParaRPr lang="en-IN" sz="1200" b="1" dirty="0">
                        <a:solidFill>
                          <a:schemeClr val="tx1"/>
                        </a:solidFill>
                        <a:latin typeface="Arial" pitchFamily="34" charset="0"/>
                        <a:cs typeface="Arial" pitchFamily="34" charset="0"/>
                      </a:endParaRPr>
                    </a:p>
                  </a:txBody>
                  <a:tcPr/>
                </a:tc>
              </a:tr>
              <a:tr h="370840">
                <a:tc>
                  <a:txBody>
                    <a:bodyPr/>
                    <a:lstStyle/>
                    <a:p>
                      <a:pPr algn="ctr"/>
                      <a:r>
                        <a:rPr lang="en-US" sz="1200" b="1" dirty="0" smtClean="0">
                          <a:solidFill>
                            <a:schemeClr val="tx1"/>
                          </a:solidFill>
                          <a:latin typeface="Arial" pitchFamily="34" charset="0"/>
                          <a:cs typeface="Arial" pitchFamily="34" charset="0"/>
                        </a:rPr>
                        <a:t>370</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285</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179</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18</a:t>
                      </a:r>
                      <a:endParaRPr lang="en-IN" sz="1200" b="1" dirty="0">
                        <a:solidFill>
                          <a:schemeClr val="tx1"/>
                        </a:solidFill>
                        <a:latin typeface="Arial" pitchFamily="34" charset="0"/>
                        <a:cs typeface="Arial" pitchFamily="34" charset="0"/>
                      </a:endParaRPr>
                    </a:p>
                  </a:txBody>
                  <a:tcPr/>
                </a:tc>
                <a:tc>
                  <a:txBody>
                    <a:bodyPr/>
                    <a:lstStyle/>
                    <a:p>
                      <a:pPr algn="ctr"/>
                      <a:r>
                        <a:rPr lang="en-US" sz="1200" b="1" dirty="0" smtClean="0">
                          <a:solidFill>
                            <a:schemeClr val="tx1"/>
                          </a:solidFill>
                          <a:latin typeface="Arial" pitchFamily="34" charset="0"/>
                          <a:cs typeface="Arial" pitchFamily="34" charset="0"/>
                        </a:rPr>
                        <a:t>2</a:t>
                      </a:r>
                      <a:endParaRPr lang="en-IN" sz="1200" b="1"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975" y="457200"/>
            <a:ext cx="7867025" cy="584775"/>
          </a:xfrm>
          <a:prstGeom prst="rect">
            <a:avLst/>
          </a:prstGeom>
          <a:noFill/>
        </p:spPr>
        <p:txBody>
          <a:bodyPr wrap="none" rtlCol="0">
            <a:spAutoFit/>
          </a:bodyPr>
          <a:lstStyle/>
          <a:p>
            <a:r>
              <a:rPr lang="en-US" sz="3200" b="1" dirty="0" smtClean="0">
                <a:latin typeface="Arial" pitchFamily="34" charset="0"/>
                <a:cs typeface="Arial" pitchFamily="34" charset="0"/>
              </a:rPr>
              <a:t>Employee Strength Across IB Divisions</a:t>
            </a:r>
            <a:endParaRPr lang="en-IN" sz="3200" b="1" dirty="0">
              <a:latin typeface="Arial" pitchFamily="34" charset="0"/>
              <a:cs typeface="Arial" pitchFamily="34" charset="0"/>
            </a:endParaRPr>
          </a:p>
        </p:txBody>
      </p:sp>
      <p:graphicFrame>
        <p:nvGraphicFramePr>
          <p:cNvPr id="6" name="Chart 5"/>
          <p:cNvGraphicFramePr/>
          <p:nvPr/>
        </p:nvGraphicFramePr>
        <p:xfrm>
          <a:off x="0" y="1524000"/>
          <a:ext cx="9144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209800" y="20574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+ 2</a:t>
            </a:r>
            <a:endParaRPr lang="en-IN" sz="1050" b="1" dirty="0">
              <a:solidFill>
                <a:srgbClr val="F5320B"/>
              </a:solidFill>
              <a:latin typeface="Arial" pitchFamily="34" charset="0"/>
              <a:cs typeface="Arial" pitchFamily="34" charset="0"/>
            </a:endParaRPr>
          </a:p>
        </p:txBody>
      </p:sp>
      <p:sp>
        <p:nvSpPr>
          <p:cNvPr id="10" name="TextBox 9"/>
          <p:cNvSpPr txBox="1"/>
          <p:nvPr/>
        </p:nvSpPr>
        <p:spPr>
          <a:xfrm>
            <a:off x="2286000" y="26670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11" name="TextBox 10"/>
          <p:cNvSpPr txBox="1"/>
          <p:nvPr/>
        </p:nvSpPr>
        <p:spPr>
          <a:xfrm>
            <a:off x="2438400" y="35814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+ 2</a:t>
            </a:r>
            <a:endParaRPr lang="en-IN" sz="1050" b="1" dirty="0">
              <a:solidFill>
                <a:srgbClr val="F5320B"/>
              </a:solidFill>
              <a:latin typeface="Arial" pitchFamily="34" charset="0"/>
              <a:cs typeface="Arial" pitchFamily="34" charset="0"/>
            </a:endParaRPr>
          </a:p>
        </p:txBody>
      </p:sp>
      <p:sp>
        <p:nvSpPr>
          <p:cNvPr id="12" name="TextBox 11"/>
          <p:cNvSpPr txBox="1"/>
          <p:nvPr/>
        </p:nvSpPr>
        <p:spPr>
          <a:xfrm>
            <a:off x="2743200" y="4013284"/>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+ 5</a:t>
            </a:r>
            <a:endParaRPr lang="en-IN" sz="1050" b="1" dirty="0">
              <a:solidFill>
                <a:srgbClr val="F5320B"/>
              </a:solidFill>
              <a:latin typeface="Arial" pitchFamily="34" charset="0"/>
              <a:cs typeface="Arial" pitchFamily="34" charset="0"/>
            </a:endParaRPr>
          </a:p>
        </p:txBody>
      </p:sp>
      <p:sp>
        <p:nvSpPr>
          <p:cNvPr id="13" name="TextBox 12"/>
          <p:cNvSpPr txBox="1"/>
          <p:nvPr/>
        </p:nvSpPr>
        <p:spPr>
          <a:xfrm>
            <a:off x="2743200" y="4241884"/>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14" name="TextBox 13"/>
          <p:cNvSpPr txBox="1"/>
          <p:nvPr/>
        </p:nvSpPr>
        <p:spPr>
          <a:xfrm>
            <a:off x="3200400" y="53340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+ 9</a:t>
            </a:r>
            <a:endParaRPr lang="en-IN" sz="1050" b="1" dirty="0">
              <a:solidFill>
                <a:srgbClr val="F5320B"/>
              </a:solidFill>
              <a:latin typeface="Arial" pitchFamily="34" charset="0"/>
              <a:cs typeface="Arial" pitchFamily="34" charset="0"/>
            </a:endParaRPr>
          </a:p>
        </p:txBody>
      </p:sp>
      <p:sp>
        <p:nvSpPr>
          <p:cNvPr id="15" name="TextBox 14"/>
          <p:cNvSpPr txBox="1"/>
          <p:nvPr/>
        </p:nvSpPr>
        <p:spPr>
          <a:xfrm>
            <a:off x="3657600" y="55626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+ 4</a:t>
            </a:r>
            <a:endParaRPr lang="en-IN" sz="1050" b="1" dirty="0">
              <a:solidFill>
                <a:srgbClr val="F5320B"/>
              </a:solidFill>
              <a:latin typeface="Arial" pitchFamily="34" charset="0"/>
              <a:cs typeface="Arial" pitchFamily="34" charset="0"/>
            </a:endParaRPr>
          </a:p>
        </p:txBody>
      </p:sp>
      <p:sp>
        <p:nvSpPr>
          <p:cNvPr id="16" name="TextBox 15"/>
          <p:cNvSpPr txBox="1"/>
          <p:nvPr/>
        </p:nvSpPr>
        <p:spPr>
          <a:xfrm>
            <a:off x="3962400" y="57912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+ 6</a:t>
            </a:r>
            <a:endParaRPr lang="en-IN" sz="1050" b="1" dirty="0">
              <a:solidFill>
                <a:srgbClr val="F5320B"/>
              </a:solidFill>
              <a:latin typeface="Arial" pitchFamily="34" charset="0"/>
              <a:cs typeface="Arial" pitchFamily="34" charset="0"/>
            </a:endParaRPr>
          </a:p>
        </p:txBody>
      </p:sp>
      <p:sp>
        <p:nvSpPr>
          <p:cNvPr id="17" name="TextBox 16"/>
          <p:cNvSpPr txBox="1"/>
          <p:nvPr/>
        </p:nvSpPr>
        <p:spPr>
          <a:xfrm>
            <a:off x="4800600" y="60198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19" name="Rounded Rectangle 18"/>
          <p:cNvSpPr/>
          <p:nvPr/>
        </p:nvSpPr>
        <p:spPr>
          <a:xfrm>
            <a:off x="6172200" y="1676400"/>
            <a:ext cx="29718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rial" pitchFamily="34" charset="0"/>
                <a:cs typeface="Arial" pitchFamily="34" charset="0"/>
              </a:rPr>
              <a:t>Decrease as compared to FY 12-13</a:t>
            </a:r>
            <a:endParaRPr lang="en-IN" sz="1100" b="1" dirty="0">
              <a:solidFill>
                <a:schemeClr val="tx1"/>
              </a:solidFill>
              <a:latin typeface="Arial" pitchFamily="34" charset="0"/>
              <a:cs typeface="Arial" pitchFamily="34" charset="0"/>
            </a:endParaRPr>
          </a:p>
        </p:txBody>
      </p:sp>
      <p:sp>
        <p:nvSpPr>
          <p:cNvPr id="20" name="Rounded Rectangle 19"/>
          <p:cNvSpPr/>
          <p:nvPr/>
        </p:nvSpPr>
        <p:spPr>
          <a:xfrm>
            <a:off x="6172200" y="2209800"/>
            <a:ext cx="2971800" cy="381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rial" pitchFamily="34" charset="0"/>
                <a:cs typeface="Arial" pitchFamily="34" charset="0"/>
              </a:rPr>
              <a:t>Same strength as compared to FY 12-13</a:t>
            </a:r>
            <a:endParaRPr lang="en-IN" sz="1100" b="1" dirty="0">
              <a:solidFill>
                <a:schemeClr val="tx1"/>
              </a:solidFill>
              <a:latin typeface="Arial" pitchFamily="34" charset="0"/>
              <a:cs typeface="Arial" pitchFamily="34" charset="0"/>
            </a:endParaRPr>
          </a:p>
        </p:txBody>
      </p:sp>
      <p:sp>
        <p:nvSpPr>
          <p:cNvPr id="21" name="Rounded Rectangle 20"/>
          <p:cNvSpPr/>
          <p:nvPr/>
        </p:nvSpPr>
        <p:spPr>
          <a:xfrm>
            <a:off x="6172200" y="2743200"/>
            <a:ext cx="2971800" cy="381000"/>
          </a:xfrm>
          <a:prstGeom prst="roundRect">
            <a:avLst/>
          </a:prstGeom>
          <a:solidFill>
            <a:srgbClr val="F97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Arial" pitchFamily="34" charset="0"/>
                <a:cs typeface="Arial" pitchFamily="34" charset="0"/>
              </a:rPr>
              <a:t>Increase as compared to FY 12-13</a:t>
            </a:r>
            <a:endParaRPr lang="en-IN" sz="11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457200"/>
            <a:ext cx="8111516" cy="584775"/>
          </a:xfrm>
          <a:prstGeom prst="rect">
            <a:avLst/>
          </a:prstGeom>
          <a:noFill/>
        </p:spPr>
        <p:txBody>
          <a:bodyPr wrap="none" rtlCol="0">
            <a:spAutoFit/>
          </a:bodyPr>
          <a:lstStyle/>
          <a:p>
            <a:r>
              <a:rPr lang="en-US" sz="3200" b="1" dirty="0" smtClean="0">
                <a:latin typeface="Arial" pitchFamily="34" charset="0"/>
                <a:cs typeface="Arial" pitchFamily="34" charset="0"/>
              </a:rPr>
              <a:t>Employee Strength-IB (Prasadam) &amp; TSF</a:t>
            </a:r>
            <a:endParaRPr lang="en-IN" sz="3200" b="1" dirty="0">
              <a:latin typeface="Arial" pitchFamily="34" charset="0"/>
              <a:cs typeface="Arial" pitchFamily="34" charset="0"/>
            </a:endParaRPr>
          </a:p>
        </p:txBody>
      </p:sp>
      <p:graphicFrame>
        <p:nvGraphicFramePr>
          <p:cNvPr id="6" name="Chart 5"/>
          <p:cNvGraphicFramePr/>
          <p:nvPr/>
        </p:nvGraphicFramePr>
        <p:xfrm>
          <a:off x="0" y="1371600"/>
          <a:ext cx="9144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181600" y="59436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7" name="TextBox 6"/>
          <p:cNvSpPr txBox="1"/>
          <p:nvPr/>
        </p:nvSpPr>
        <p:spPr>
          <a:xfrm>
            <a:off x="2819400" y="4622884"/>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9" name="TextBox 8"/>
          <p:cNvSpPr txBox="1"/>
          <p:nvPr/>
        </p:nvSpPr>
        <p:spPr>
          <a:xfrm>
            <a:off x="2740762" y="38862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+ 4</a:t>
            </a:r>
            <a:endParaRPr lang="en-IN" sz="1050" b="1" dirty="0">
              <a:solidFill>
                <a:srgbClr val="F5320B"/>
              </a:solidFill>
              <a:latin typeface="Arial" pitchFamily="34" charset="0"/>
              <a:cs typeface="Arial" pitchFamily="34" charset="0"/>
            </a:endParaRPr>
          </a:p>
        </p:txBody>
      </p:sp>
      <p:sp>
        <p:nvSpPr>
          <p:cNvPr id="10" name="TextBox 9"/>
          <p:cNvSpPr txBox="1"/>
          <p:nvPr/>
        </p:nvSpPr>
        <p:spPr>
          <a:xfrm>
            <a:off x="3657600" y="50292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+ 8</a:t>
            </a:r>
            <a:endParaRPr lang="en-IN" sz="1050" b="1" dirty="0">
              <a:solidFill>
                <a:srgbClr val="F5320B"/>
              </a:solidFill>
              <a:latin typeface="Arial" pitchFamily="34" charset="0"/>
              <a:cs typeface="Arial" pitchFamily="34" charset="0"/>
            </a:endParaRPr>
          </a:p>
        </p:txBody>
      </p:sp>
      <p:sp>
        <p:nvSpPr>
          <p:cNvPr id="12" name="TextBox 11"/>
          <p:cNvSpPr txBox="1"/>
          <p:nvPr/>
        </p:nvSpPr>
        <p:spPr>
          <a:xfrm>
            <a:off x="2819400" y="4394284"/>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+ 2</a:t>
            </a:r>
            <a:endParaRPr lang="en-IN" sz="1050" b="1" dirty="0">
              <a:solidFill>
                <a:srgbClr val="F5320B"/>
              </a:solidFill>
              <a:latin typeface="Arial" pitchFamily="34" charset="0"/>
              <a:cs typeface="Arial" pitchFamily="34" charset="0"/>
            </a:endParaRPr>
          </a:p>
        </p:txBody>
      </p:sp>
      <p:sp>
        <p:nvSpPr>
          <p:cNvPr id="13" name="TextBox 12"/>
          <p:cNvSpPr txBox="1"/>
          <p:nvPr/>
        </p:nvSpPr>
        <p:spPr>
          <a:xfrm>
            <a:off x="6096000" y="62484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14" name="TextBox 13"/>
          <p:cNvSpPr txBox="1"/>
          <p:nvPr/>
        </p:nvSpPr>
        <p:spPr>
          <a:xfrm>
            <a:off x="2590800" y="27432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15" name="TextBox 14"/>
          <p:cNvSpPr txBox="1"/>
          <p:nvPr/>
        </p:nvSpPr>
        <p:spPr>
          <a:xfrm>
            <a:off x="2514600" y="16002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+ 2</a:t>
            </a:r>
            <a:endParaRPr lang="en-IN" sz="1050" b="1" dirty="0">
              <a:solidFill>
                <a:srgbClr val="F5320B"/>
              </a:solidFill>
              <a:latin typeface="Arial" pitchFamily="34" charset="0"/>
              <a:cs typeface="Arial" pitchFamily="34" charset="0"/>
            </a:endParaRPr>
          </a:p>
        </p:txBody>
      </p:sp>
      <p:sp>
        <p:nvSpPr>
          <p:cNvPr id="16" name="TextBox 15"/>
          <p:cNvSpPr txBox="1"/>
          <p:nvPr/>
        </p:nvSpPr>
        <p:spPr>
          <a:xfrm>
            <a:off x="2514600" y="18288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+ 1</a:t>
            </a:r>
            <a:endParaRPr lang="en-IN" sz="1050" b="1" dirty="0">
              <a:solidFill>
                <a:srgbClr val="F5320B"/>
              </a:solidFill>
              <a:latin typeface="Arial" pitchFamily="34" charset="0"/>
              <a:cs typeface="Arial" pitchFamily="34" charset="0"/>
            </a:endParaRPr>
          </a:p>
        </p:txBody>
      </p:sp>
      <p:sp>
        <p:nvSpPr>
          <p:cNvPr id="17" name="TextBox 16"/>
          <p:cNvSpPr txBox="1"/>
          <p:nvPr/>
        </p:nvSpPr>
        <p:spPr>
          <a:xfrm>
            <a:off x="4038600" y="54864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+ 2</a:t>
            </a:r>
            <a:endParaRPr lang="en-IN" sz="1050" b="1" dirty="0">
              <a:solidFill>
                <a:srgbClr val="F5320B"/>
              </a:solidFill>
              <a:latin typeface="Arial" pitchFamily="34" charset="0"/>
              <a:cs typeface="Arial" pitchFamily="34" charset="0"/>
            </a:endParaRPr>
          </a:p>
        </p:txBody>
      </p:sp>
      <p:sp>
        <p:nvSpPr>
          <p:cNvPr id="18" name="TextBox 17"/>
          <p:cNvSpPr txBox="1"/>
          <p:nvPr/>
        </p:nvSpPr>
        <p:spPr>
          <a:xfrm>
            <a:off x="2895600" y="4876800"/>
            <a:ext cx="383438" cy="253916"/>
          </a:xfrm>
          <a:prstGeom prst="rect">
            <a:avLst/>
          </a:prstGeom>
          <a:noFill/>
        </p:spPr>
        <p:txBody>
          <a:bodyPr wrap="square" rtlCol="0">
            <a:spAutoFit/>
          </a:bodyPr>
          <a:lstStyle/>
          <a:p>
            <a:r>
              <a:rPr lang="en-US" sz="1050" b="1" dirty="0" smtClean="0">
                <a:solidFill>
                  <a:srgbClr val="F5320B"/>
                </a:solidFill>
                <a:latin typeface="Arial" pitchFamily="34" charset="0"/>
                <a:cs typeface="Arial" pitchFamily="34" charset="0"/>
              </a:rPr>
              <a:t>+ 6</a:t>
            </a:r>
            <a:endParaRPr lang="en-IN" sz="1050" b="1" dirty="0">
              <a:solidFill>
                <a:srgbClr val="F5320B"/>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66015" y="228600"/>
            <a:ext cx="3877985" cy="646331"/>
          </a:xfrm>
          <a:prstGeom prst="rect">
            <a:avLst/>
          </a:prstGeom>
          <a:noFill/>
        </p:spPr>
        <p:txBody>
          <a:bodyPr wrap="none" rtlCol="0">
            <a:spAutoFit/>
          </a:bodyPr>
          <a:lstStyle/>
          <a:p>
            <a:r>
              <a:rPr lang="en-US" sz="3600" b="1" dirty="0" smtClean="0">
                <a:latin typeface="Arial" pitchFamily="34" charset="0"/>
                <a:cs typeface="Arial" pitchFamily="34" charset="0"/>
              </a:rPr>
              <a:t>Employee Salary</a:t>
            </a:r>
            <a:endParaRPr lang="en-IN" sz="3600" b="1" dirty="0">
              <a:latin typeface="Arial" pitchFamily="34" charset="0"/>
              <a:cs typeface="Arial" pitchFamily="34" charset="0"/>
            </a:endParaRPr>
          </a:p>
        </p:txBody>
      </p:sp>
      <p:sp>
        <p:nvSpPr>
          <p:cNvPr id="9" name="Rectangle 8"/>
          <p:cNvSpPr/>
          <p:nvPr/>
        </p:nvSpPr>
        <p:spPr>
          <a:xfrm>
            <a:off x="7924800" y="6248400"/>
            <a:ext cx="1219200" cy="60960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graphicFrame>
        <p:nvGraphicFramePr>
          <p:cNvPr id="6" name="Chart 5"/>
          <p:cNvGraphicFramePr/>
          <p:nvPr/>
        </p:nvGraphicFramePr>
        <p:xfrm>
          <a:off x="0" y="1397000"/>
          <a:ext cx="9144000" cy="5003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362200" y="6324600"/>
            <a:ext cx="5189626" cy="276999"/>
          </a:xfrm>
          <a:prstGeom prst="rect">
            <a:avLst/>
          </a:prstGeom>
          <a:noFill/>
        </p:spPr>
        <p:txBody>
          <a:bodyPr wrap="none" rtlCol="0">
            <a:spAutoFit/>
          </a:bodyPr>
          <a:lstStyle/>
          <a:p>
            <a:r>
              <a:rPr lang="en-US" sz="1200" b="1" dirty="0" smtClean="0">
                <a:solidFill>
                  <a:srgbClr val="C00000"/>
                </a:solidFill>
                <a:latin typeface="Arial" pitchFamily="34" charset="0"/>
                <a:cs typeface="Arial" pitchFamily="34" charset="0"/>
              </a:rPr>
              <a:t>Total Salary Outflow in Revenue Block: INR 60,37,570 (IC, SST, GST) </a:t>
            </a:r>
            <a:endParaRPr lang="en-IN" sz="1200" b="1"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3924" y="228600"/>
            <a:ext cx="7770076" cy="1077218"/>
          </a:xfrm>
          <a:prstGeom prst="rect">
            <a:avLst/>
          </a:prstGeom>
          <a:noFill/>
        </p:spPr>
        <p:txBody>
          <a:bodyPr wrap="none" rtlCol="0">
            <a:spAutoFit/>
          </a:bodyPr>
          <a:lstStyle/>
          <a:p>
            <a:r>
              <a:rPr lang="en-US" sz="3200" b="1" dirty="0" smtClean="0">
                <a:latin typeface="Arial" pitchFamily="34" charset="0"/>
                <a:cs typeface="Arial" pitchFamily="34" charset="0"/>
              </a:rPr>
              <a:t>Employee Overtime &amp; Incentive Salary </a:t>
            </a:r>
          </a:p>
          <a:p>
            <a:r>
              <a:rPr lang="en-US" sz="3200" b="1" dirty="0" smtClean="0">
                <a:latin typeface="Arial" pitchFamily="34" charset="0"/>
                <a:cs typeface="Arial" pitchFamily="34" charset="0"/>
              </a:rPr>
              <a:t>					   Components</a:t>
            </a:r>
            <a:endParaRPr lang="en-IN" sz="3200" b="1" dirty="0">
              <a:latin typeface="Arial" pitchFamily="34" charset="0"/>
              <a:cs typeface="Arial" pitchFamily="34" charset="0"/>
            </a:endParaRPr>
          </a:p>
        </p:txBody>
      </p:sp>
      <p:graphicFrame>
        <p:nvGraphicFramePr>
          <p:cNvPr id="5" name="Chart 4"/>
          <p:cNvGraphicFramePr/>
          <p:nvPr/>
        </p:nvGraphicFramePr>
        <p:xfrm>
          <a:off x="0" y="1397000"/>
          <a:ext cx="91440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7924800" y="6248400"/>
            <a:ext cx="1219200" cy="60960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34569" y="381000"/>
            <a:ext cx="4009431" cy="584775"/>
          </a:xfrm>
          <a:prstGeom prst="rect">
            <a:avLst/>
          </a:prstGeom>
          <a:noFill/>
        </p:spPr>
        <p:txBody>
          <a:bodyPr wrap="none" rtlCol="0">
            <a:spAutoFit/>
          </a:bodyPr>
          <a:lstStyle/>
          <a:p>
            <a:r>
              <a:rPr lang="en-US" sz="3200" b="1" dirty="0" smtClean="0">
                <a:latin typeface="Arial" pitchFamily="34" charset="0"/>
                <a:cs typeface="Arial" pitchFamily="34" charset="0"/>
              </a:rPr>
              <a:t>Labour Contractors</a:t>
            </a:r>
            <a:endParaRPr lang="en-IN" sz="3200" b="1" dirty="0">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 y="1524000"/>
            <a:ext cx="8915400" cy="4656667"/>
          </a:xfrm>
          <a:prstGeom prst="rect">
            <a:avLst/>
          </a:prstGeom>
          <a:noFill/>
          <a:ln w="9525">
            <a:noFill/>
            <a:miter lim="800000"/>
            <a:headEnd/>
            <a:tailEnd/>
          </a:ln>
        </p:spPr>
      </p:pic>
      <p:sp>
        <p:nvSpPr>
          <p:cNvPr id="6" name="Rectangle 5"/>
          <p:cNvSpPr/>
          <p:nvPr/>
        </p:nvSpPr>
        <p:spPr>
          <a:xfrm>
            <a:off x="7924800" y="6248400"/>
            <a:ext cx="1219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Status</a:t>
            </a:r>
            <a:endParaRPr lang="en-IN" sz="14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rila Prabhupada's ISKCON or HKM">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Srila Prabhupada's ISKCON or HKM</Template>
  <TotalTime>12676</TotalTime>
  <Words>5663</Words>
  <Application>Microsoft Office PowerPoint</Application>
  <PresentationFormat>On-screen Show (4:3)</PresentationFormat>
  <Paragraphs>1630</Paragraphs>
  <Slides>105</Slides>
  <Notes>27</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Srila Prabhupada's ISKCON or HKM</vt:lpstr>
      <vt:lpstr>Operational balanced scorecard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HARE Krishna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Cost ANalaysis</dc:title>
  <dc:creator>smvd</dc:creator>
  <cp:lastModifiedBy>SMVD</cp:lastModifiedBy>
  <cp:revision>531</cp:revision>
  <dcterms:created xsi:type="dcterms:W3CDTF">2012-05-01T15:10:07Z</dcterms:created>
  <dcterms:modified xsi:type="dcterms:W3CDTF">2015-01-03T11:41:14Z</dcterms:modified>
</cp:coreProperties>
</file>