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4" r:id="rId2"/>
    <p:sldId id="274" r:id="rId3"/>
    <p:sldId id="288" r:id="rId4"/>
    <p:sldId id="290" r:id="rId5"/>
    <p:sldId id="285" r:id="rId6"/>
    <p:sldId id="291" r:id="rId7"/>
    <p:sldId id="305" r:id="rId8"/>
    <p:sldId id="306" r:id="rId9"/>
    <p:sldId id="324" r:id="rId10"/>
    <p:sldId id="307" r:id="rId11"/>
    <p:sldId id="323" r:id="rId12"/>
    <p:sldId id="325" r:id="rId13"/>
    <p:sldId id="3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CF2"/>
    <a:srgbClr val="B6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3961" autoAdjust="0"/>
  </p:normalViewPr>
  <p:slideViewPr>
    <p:cSldViewPr>
      <p:cViewPr>
        <p:scale>
          <a:sx n="70" d="100"/>
          <a:sy n="70" d="100"/>
        </p:scale>
        <p:origin x="-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25CE-A400-41A6-8C8B-7C3C2F3CDC8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31225-E10D-4D2E-A968-C836A73D3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143000" y="6303619"/>
            <a:ext cx="68580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B6BDD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 descr="ISKCON Bangalore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215702"/>
            <a:ext cx="24765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23948"/>
            <a:ext cx="6934200" cy="4572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48400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029200"/>
          </a:xfrm>
        </p:spPr>
        <p:txBody>
          <a:bodyPr vert="horz">
            <a:normAutofit/>
          </a:bodyPr>
          <a:lstStyle>
            <a:lvl1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2200" spc="50" baseline="0">
                <a:latin typeface="+mj-lt"/>
              </a:defRPr>
            </a:lvl1pPr>
            <a:lvl2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spc="50" baseline="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4AD-BB0B-41A5-8B6A-8B2DFCE5B8A5}" type="datetime1">
              <a:rPr lang="en-IN" smtClean="0"/>
              <a:t>05-03-2015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234752"/>
            <a:ext cx="65913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838200"/>
          </a:xfrm>
          <a:prstGeom prst="rect">
            <a:avLst/>
          </a:prstGeom>
        </p:spPr>
        <p:txBody>
          <a:bodyPr bIns="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5344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marL="548640" lvl="1" indent="-22860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kumimoji="0"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62700" y="62293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fld id="{8DCE10D2-8BF1-4080-AF23-76E1AC1BDB4C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223948"/>
            <a:ext cx="6934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048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ISKCON Bangalore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 userDrawn="1"/>
        </p:nvCxnSpPr>
        <p:spPr>
          <a:xfrm>
            <a:off x="304800" y="846160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6150592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1"/>
        </a:buClr>
        <a:buSzPct val="85000"/>
        <a:buFont typeface="Wingdings 2"/>
        <a:buChar char=""/>
        <a:defRPr kumimoji="0" lang="en-US" sz="20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2"/>
        </a:buClr>
        <a:buSzPct val="85000"/>
        <a:buFont typeface="Wingdings 2"/>
        <a:buChar char=""/>
        <a:defRPr kumimoji="0" lang="en-US" sz="18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</a:p>
          <a:p>
            <a:r>
              <a:rPr lang="en-US" dirty="0" smtClean="0"/>
              <a:t>MICROSOFT DYNAMICS NAVISION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1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Value - Operational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E779-75E5-45BC-AED2-4119ACFC41F0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Elimination </a:t>
            </a:r>
            <a:r>
              <a:rPr lang="en-US" b="1" dirty="0"/>
              <a:t>of Redundant Data Entry Effort: </a:t>
            </a:r>
            <a:r>
              <a:rPr lang="en-US" dirty="0" smtClean="0"/>
              <a:t>Currently accounts team spend more than 1784 hours in reentering the data from various entities. This redundant effort can be completely eliminated.</a:t>
            </a:r>
          </a:p>
          <a:p>
            <a:r>
              <a:rPr lang="en-US" b="1" dirty="0"/>
              <a:t>Reduction in Reconciliation Effort: </a:t>
            </a:r>
            <a:r>
              <a:rPr lang="en-US" dirty="0" smtClean="0"/>
              <a:t>The accounts team spends more than 40 hours a month reconciling the inter trust balances which can be avoided by implementation of ERP. </a:t>
            </a:r>
          </a:p>
        </p:txBody>
      </p:sp>
    </p:spTree>
    <p:extLst>
      <p:ext uri="{BB962C8B-B14F-4D97-AF65-F5344CB8AC3E}">
        <p14:creationId xmlns:p14="http://schemas.microsoft.com/office/powerpoint/2010/main" val="28399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Data Entry Effort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76242"/>
              </p:ext>
            </p:extLst>
          </p:nvPr>
        </p:nvGraphicFramePr>
        <p:xfrm>
          <a:off x="304800" y="1066800"/>
          <a:ext cx="8534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880"/>
                <a:gridCol w="2133600"/>
                <a:gridCol w="2026920"/>
              </a:tblGrid>
              <a:tr h="4572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Type of Transaction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Transactions / Year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Approximate Effort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 dirty="0">
                          <a:effectLst/>
                          <a:latin typeface="+mj-lt"/>
                        </a:rPr>
                        <a:t>Donation Receipts</a:t>
                      </a:r>
                      <a:endParaRPr lang="en-IN" sz="1600" b="0" i="0" u="none" strike="noStrike" spc="100" baseline="0" dirty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IN" sz="1600" u="none" strike="noStrike" kern="1200" spc="1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480 hrs</a:t>
                      </a:r>
                      <a:endParaRPr kumimoji="0" lang="en-IN" sz="1600" u="none" strike="noStrike" kern="1200" spc="1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Bank Clearance Updates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>
                          <a:effectLst/>
                          <a:latin typeface="+mj-lt"/>
                        </a:rPr>
                        <a:t>27240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113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Donation data Reconciliation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>
                          <a:effectLst/>
                          <a:latin typeface="+mj-lt"/>
                        </a:rPr>
                        <a:t>14400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24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Purchase data from TSF Food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4836</a:t>
                      </a:r>
                      <a:endParaRPr lang="en-IN" sz="1600" b="0" i="0" u="none" strike="noStrike" spc="100" baseline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242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Sales data from TSF Food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5360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179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Purchase data from TSF Gifts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2668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133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Sales data from TSF Gifts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2606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87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Purchase data from GST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487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24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Sales data from GST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40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1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Purchase data from ISKCON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5058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253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Purchase data from Krishnamrita</a:t>
                      </a:r>
                      <a:endParaRPr lang="en-IN" sz="1600" b="0" i="0" u="none" strike="noStrike" spc="100" baseline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1680</a:t>
                      </a:r>
                      <a:endParaRPr lang="en-IN" sz="1600" b="0" i="0" u="none" strike="noStrike" spc="100" baseline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84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spc="100" baseline="0" dirty="0">
                          <a:effectLst/>
                          <a:latin typeface="+mj-lt"/>
                        </a:rPr>
                        <a:t>Guest House data</a:t>
                      </a:r>
                      <a:endParaRPr lang="en-IN" sz="1600" b="0" i="0" u="none" strike="noStrike" spc="100" baseline="0" dirty="0">
                        <a:solidFill>
                          <a:srgbClr val="9B2D1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>
                          <a:effectLst/>
                          <a:latin typeface="+mj-lt"/>
                        </a:rPr>
                        <a:t>4896</a:t>
                      </a:r>
                      <a:endParaRPr lang="en-IN" sz="1600" b="0" i="0" u="none" strike="noStrike" spc="100" baseline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spc="100" baseline="0" dirty="0" smtClean="0">
                          <a:effectLst/>
                          <a:latin typeface="+mj-lt"/>
                        </a:rPr>
                        <a:t>163</a:t>
                      </a:r>
                      <a:r>
                        <a:rPr kumimoji="0" lang="en-IN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hrs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Cycle Time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75648"/>
              </p:ext>
            </p:extLst>
          </p:nvPr>
        </p:nvGraphicFramePr>
        <p:xfrm>
          <a:off x="304800" y="1066800"/>
          <a:ext cx="8534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880"/>
                <a:gridCol w="2133600"/>
                <a:gridCol w="2026920"/>
              </a:tblGrid>
              <a:tr h="4572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Process Name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Current Cycle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After Automation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Sales Forecast &amp; Planning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u="none" strike="noStrike" kern="1200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days</a:t>
                      </a:r>
                      <a:endParaRPr kumimoji="0" lang="en-IN" sz="1600" u="none" strike="noStrike" kern="1200" spc="1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hours</a:t>
                      </a:r>
                      <a:endParaRPr kumimoji="0" lang="en-IN" sz="1600" u="none" strike="noStrike" kern="1200" spc="1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Purchase Planning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day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Purchase Order Processing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Purchase Inward Notes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Goods Receipts / QC Inspection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Indent Processing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Processing Effort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86556"/>
              </p:ext>
            </p:extLst>
          </p:nvPr>
        </p:nvGraphicFramePr>
        <p:xfrm>
          <a:off x="685800" y="3276600"/>
          <a:ext cx="54864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Process Name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Effort  / Month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1" i="0" u="none" strike="noStrike" kern="1200" spc="1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Post Automation</a:t>
                      </a:r>
                      <a:endParaRPr kumimoji="0" lang="en-IN" sz="1600" b="1" i="0" u="none" strike="noStrike" kern="1200" spc="100" baseline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Production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u="none" strike="noStrike" kern="1200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days</a:t>
                      </a:r>
                      <a:endParaRPr kumimoji="0" lang="en-IN" sz="1600" u="none" strike="noStrike" kern="1200" spc="1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u="none" strike="noStrike" kern="1200" spc="1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hours</a:t>
                      </a:r>
                      <a:endParaRPr kumimoji="0" lang="en-IN" sz="1600" u="none" strike="noStrike" kern="1200" spc="1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Purchase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Stores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Sales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days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Debit Notes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days</a:t>
                      </a:r>
                      <a:endParaRPr lang="en-IN" sz="1600" b="0" i="0" u="none" strike="noStrike" spc="10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pc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effort</a:t>
                      </a:r>
                      <a:endParaRPr lang="en-IN" sz="16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Currently the team handling TSF Food division spends lot of time processing the data, which can be considerably reduced by having an integrated system which minimizes the data entry / consolidation / reconciliation effort. The post automation effort specified is only an approximate estimation.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2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EA62-E80F-40AB-AC48-A90AF7E23F08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Currently we have disparate systems used by various departments &amp; business units of ISKCON Bangalore &amp; the associated trusts, which is resulting in a) audit and control issues, b) redundant data entry, c) repeated reconciliation, d) loss of data integrity, e) data availability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has potential impact on meeting the a) statutory compliances, b) timely decision making, c) stakeholder satisfaction and d) man-power requirement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Out of 61 processes, around 19 are handled manually in TSF-Gifts. In TSF-Foods out of 55 processes, 22 are manual.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3831-87CC-4D49-9DB5-5D2BC83A9BAA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4967"/>
              </p:ext>
            </p:extLst>
          </p:nvPr>
        </p:nvGraphicFramePr>
        <p:xfrm>
          <a:off x="304800" y="990600"/>
          <a:ext cx="8610600" cy="502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409700"/>
                <a:gridCol w="1409700"/>
                <a:gridCol w="1409700"/>
                <a:gridCol w="1409700"/>
              </a:tblGrid>
              <a:tr h="35922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ISKCON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TSF GIFT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TSF FOOD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GST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Accounts &amp; Finance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Fixed Asset Management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Procurement Planning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mtClean="0">
                          <a:latin typeface="+mj-lt"/>
                        </a:rPr>
                        <a:t>Destiny ERP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Purchase to Payment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Destiny ERP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PRISM</a:t>
                      </a:r>
                      <a:r>
                        <a:rPr lang="en-US" sz="1600" baseline="0" dirty="0" smtClean="0">
                          <a:latin typeface="+mj-lt"/>
                        </a:rPr>
                        <a:t> Futura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Inventory &amp; Stores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Destiny ERP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PRISM Futura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Sales Forecasting 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Sales Management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Destiny ERP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Tally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Production Planning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mtClean="0">
                          <a:latin typeface="+mj-lt"/>
                        </a:rPr>
                        <a:t>Destiny ERP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Quality Control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Donations Management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Dhananjaya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Guest</a:t>
                      </a:r>
                      <a:r>
                        <a:rPr lang="en-US" sz="1600" baseline="0" dirty="0" smtClean="0">
                          <a:latin typeface="+mj-lt"/>
                        </a:rPr>
                        <a:t> House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Guest House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Other incomes (Ticket,</a:t>
                      </a:r>
                      <a:r>
                        <a:rPr lang="en-US" sz="1600" baseline="0" dirty="0" smtClean="0">
                          <a:latin typeface="+mj-lt"/>
                        </a:rPr>
                        <a:t> Rental)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Manual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NA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Payroll Management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+mj-lt"/>
                        </a:rPr>
                        <a:t>Pay Genie ( procured from TenXLabs)</a:t>
                      </a: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3591-0D26-4E5D-BA08-0CE9A8895E29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implement an ERP which integrates all the departments and business units of ISKCON and the affiliated trusts.</a:t>
            </a:r>
          </a:p>
          <a:p>
            <a:r>
              <a:rPr lang="en-US" dirty="0" smtClean="0"/>
              <a:t>Integrate Donation Management System and Point of Sales applications with ERP.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4171"/>
            <a:ext cx="4191000" cy="263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11" y="3384170"/>
            <a:ext cx="4193636" cy="263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607256" y="2971800"/>
            <a:ext cx="0" cy="30479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971800"/>
            <a:ext cx="293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pc="15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Current Island Systems</a:t>
            </a:r>
            <a:endParaRPr lang="en-IN" sz="1600" b="1" spc="15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8878" y="2969820"/>
            <a:ext cx="311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15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Proposed Integrated System</a:t>
            </a:r>
            <a:endParaRPr lang="en-IN" sz="1600" b="1" spc="15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14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0CAC-9236-4A91-AE3A-A54A99ED1E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ERP Implementation for ISKCON, TSF (Gifts and Foods), GST covering the following modules:</a:t>
            </a:r>
          </a:p>
          <a:p>
            <a:pPr lvl="1"/>
            <a:r>
              <a:rPr lang="en-US" dirty="0" smtClean="0"/>
              <a:t>Accounts &amp; Finance</a:t>
            </a:r>
          </a:p>
          <a:p>
            <a:pPr lvl="1"/>
            <a:r>
              <a:rPr lang="en-US" dirty="0" smtClean="0"/>
              <a:t>Procurement to Payment</a:t>
            </a:r>
          </a:p>
          <a:p>
            <a:pPr lvl="1"/>
            <a:r>
              <a:rPr lang="en-US" dirty="0" smtClean="0"/>
              <a:t>Inventory &amp; Stores</a:t>
            </a:r>
          </a:p>
          <a:p>
            <a:pPr lvl="1"/>
            <a:r>
              <a:rPr lang="en-US" dirty="0" smtClean="0"/>
              <a:t>Quality Control</a:t>
            </a:r>
          </a:p>
          <a:p>
            <a:pPr lvl="1"/>
            <a:r>
              <a:rPr lang="en-US" dirty="0" smtClean="0"/>
              <a:t>Production Planning</a:t>
            </a:r>
          </a:p>
          <a:p>
            <a:pPr lvl="1"/>
            <a:r>
              <a:rPr lang="en-US" dirty="0" smtClean="0"/>
              <a:t>Sales Forecasting &amp; Sales Management</a:t>
            </a:r>
          </a:p>
          <a:p>
            <a:pPr lvl="1"/>
            <a:r>
              <a:rPr lang="en-US" dirty="0" smtClean="0"/>
              <a:t>Fixed Assets Register</a:t>
            </a:r>
          </a:p>
          <a:p>
            <a:pPr lvl="1"/>
            <a:r>
              <a:rPr lang="en-US" dirty="0" smtClean="0"/>
              <a:t>Job Management (Projects)</a:t>
            </a:r>
          </a:p>
          <a:p>
            <a:pPr lvl="1"/>
            <a:r>
              <a:rPr lang="en-US" dirty="0" smtClean="0"/>
              <a:t>Dhananjaya (Donor Management System) Integration</a:t>
            </a:r>
          </a:p>
        </p:txBody>
      </p:sp>
    </p:spTree>
    <p:extLst>
      <p:ext uri="{BB962C8B-B14F-4D97-AF65-F5344CB8AC3E}">
        <p14:creationId xmlns:p14="http://schemas.microsoft.com/office/powerpoint/2010/main" val="1284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Value - Strategic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1C44-70A1-47F0-900D-456C5FAC67FB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Enables management to make quicker &amp; better decisions by ensuring timely availability of accurate data</a:t>
            </a:r>
            <a:r>
              <a:rPr lang="en-IN" dirty="0" smtClean="0"/>
              <a:t>.</a:t>
            </a:r>
          </a:p>
          <a:p>
            <a:r>
              <a:rPr lang="en-IN" dirty="0"/>
              <a:t>Enables organization to improve customer experience by taking further specific projects.</a:t>
            </a:r>
          </a:p>
          <a:p>
            <a:r>
              <a:rPr lang="en-US" dirty="0"/>
              <a:t>Improved opportunities for cross-selling.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Value - Customer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61AA-769A-485B-AA73-A7A05A41F7EF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accounts to do purpose-based accounting of the donation income received which will in turn bring in more transparency, there by improving the </a:t>
            </a:r>
            <a:r>
              <a:rPr lang="en-US" dirty="0" smtClean="0"/>
              <a:t>good-will.</a:t>
            </a:r>
            <a:endParaRPr lang="en-IN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provide report on Donation Utilization to our </a:t>
            </a:r>
            <a:r>
              <a:rPr lang="en-US" dirty="0" smtClean="0"/>
              <a:t>Donors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design our donation schemes based on the </a:t>
            </a:r>
            <a:r>
              <a:rPr lang="en-US" dirty="0" smtClean="0"/>
              <a:t>purpose.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0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Value - Operational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1B7C-A217-4279-93F9-66A026C28FD6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Enables accounts to implement better accounting practices according to industry standards.</a:t>
            </a:r>
          </a:p>
          <a:p>
            <a:r>
              <a:rPr lang="en-US" dirty="0" smtClean="0"/>
              <a:t>Information </a:t>
            </a:r>
            <a:r>
              <a:rPr lang="en-US" dirty="0"/>
              <a:t>System Audit conducted on the disparate systems have identified </a:t>
            </a:r>
            <a:r>
              <a:rPr lang="en-US" dirty="0" smtClean="0"/>
              <a:t>81 control </a:t>
            </a:r>
            <a:r>
              <a:rPr lang="en-US" dirty="0"/>
              <a:t>issues out of which </a:t>
            </a:r>
            <a:r>
              <a:rPr lang="en-US" dirty="0" smtClean="0"/>
              <a:t>____ </a:t>
            </a:r>
            <a:r>
              <a:rPr lang="en-US" dirty="0"/>
              <a:t>can be addressed and resolved by implementing an integrated software system like </a:t>
            </a:r>
            <a:r>
              <a:rPr lang="en-US" dirty="0" smtClean="0"/>
              <a:t>ERP.</a:t>
            </a:r>
          </a:p>
          <a:p>
            <a:r>
              <a:rPr lang="en-US" dirty="0" smtClean="0"/>
              <a:t>Implementation of ERP will also help us in Improved </a:t>
            </a:r>
            <a:r>
              <a:rPr lang="en-US" dirty="0"/>
              <a:t>Budgetary </a:t>
            </a:r>
            <a:r>
              <a:rPr lang="en-US" dirty="0" smtClean="0"/>
              <a:t>Control, Improved </a:t>
            </a:r>
            <a:r>
              <a:rPr lang="en-US" dirty="0"/>
              <a:t>Warning </a:t>
            </a:r>
            <a:r>
              <a:rPr lang="en-US" dirty="0" smtClean="0"/>
              <a:t>System and Improved </a:t>
            </a:r>
            <a:r>
              <a:rPr lang="en-US" dirty="0"/>
              <a:t>Regulatory </a:t>
            </a:r>
            <a:r>
              <a:rPr lang="en-US" dirty="0" smtClean="0"/>
              <a:t>Compliances. A study by [] shows that the cost of non-compliance and lack of control can be up to 5% of the total revenue of the organization, which amounts to []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1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 - Operational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Reduction in bad debts owing to lack of internal control : </a:t>
            </a:r>
            <a:r>
              <a:rPr lang="en-US" dirty="0"/>
              <a:t>In 2014-2015 we have written off Rs. 11.5 Lakhs in food division of TSF &amp; GST and Rs. 4 Lakhs in Gift Division of which 30% is due to wrong accounting and 40% due to billing even after exceeding credit limit as per policy. Such instances (which caters to 70% of the bad debts) can be totally avoided if we have the required controls which ERP provides.</a:t>
            </a:r>
          </a:p>
          <a:p>
            <a:r>
              <a:rPr lang="en-US" b="1" dirty="0"/>
              <a:t>Reduction in cheque clearance time: </a:t>
            </a:r>
            <a:r>
              <a:rPr lang="en-US" dirty="0"/>
              <a:t>The delays in manual cheque processing procedure at Dhananjaya &amp; Finance department can be eliminated by integrating Dhananjaya with ERP. The cycle time can be reduced by 1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1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12988</TotalTime>
  <Words>1168</Words>
  <Application>Microsoft Office PowerPoint</Application>
  <PresentationFormat>On-screen Show (4:3)</PresentationFormat>
  <Paragraphs>228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BUSINESS CASE</vt:lpstr>
      <vt:lpstr>Problem Statement</vt:lpstr>
      <vt:lpstr>Current Scenario</vt:lpstr>
      <vt:lpstr>Solution</vt:lpstr>
      <vt:lpstr>Project Objectives</vt:lpstr>
      <vt:lpstr>Business Value - Strategic</vt:lpstr>
      <vt:lpstr>Business Value - Customer</vt:lpstr>
      <vt:lpstr>Business Value - Operational</vt:lpstr>
      <vt:lpstr>Business Case - Operational</vt:lpstr>
      <vt:lpstr>Business Value - Operational</vt:lpstr>
      <vt:lpstr>Redundant Data Entry Effort</vt:lpstr>
      <vt:lpstr>Reduction in Cycle Time</vt:lpstr>
      <vt:lpstr>Reduction in Processing Effort</vt:lpstr>
    </vt:vector>
  </TitlesOfParts>
  <Company>Sudharma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Policies</dc:title>
  <dc:creator>jnvd</dc:creator>
  <cp:lastModifiedBy>Janaki Vallabha Dasa</cp:lastModifiedBy>
  <cp:revision>262</cp:revision>
  <dcterms:created xsi:type="dcterms:W3CDTF">2012-06-06T09:23:25Z</dcterms:created>
  <dcterms:modified xsi:type="dcterms:W3CDTF">2015-03-05T13:06:48Z</dcterms:modified>
</cp:coreProperties>
</file>